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65" r:id="rId3"/>
    <p:sldId id="266" r:id="rId4"/>
    <p:sldId id="270" r:id="rId5"/>
    <p:sldId id="267" r:id="rId6"/>
    <p:sldId id="279" r:id="rId7"/>
    <p:sldId id="281" r:id="rId8"/>
    <p:sldId id="278" r:id="rId9"/>
    <p:sldId id="282" r:id="rId10"/>
    <p:sldId id="277" r:id="rId11"/>
    <p:sldId id="283" r:id="rId12"/>
    <p:sldId id="276" r:id="rId13"/>
    <p:sldId id="284" r:id="rId14"/>
    <p:sldId id="275" r:id="rId15"/>
    <p:sldId id="285" r:id="rId16"/>
    <p:sldId id="269" r:id="rId17"/>
    <p:sldId id="271" r:id="rId18"/>
    <p:sldId id="280"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70" autoAdjust="0"/>
  </p:normalViewPr>
  <p:slideViewPr>
    <p:cSldViewPr snapToGrid="0">
      <p:cViewPr varScale="1">
        <p:scale>
          <a:sx n="65" d="100"/>
          <a:sy n="65" d="100"/>
        </p:scale>
        <p:origin x="9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EA5338-5293-45A1-BFB7-E56002EEEE8D}" type="datetimeFigureOut">
              <a:rPr lang="el-GR" smtClean="0"/>
              <a:t>14/4/2022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FB944-DBAE-4068-B1C1-702A943FA27E}" type="slidenum">
              <a:rPr lang="el-GR" smtClean="0"/>
              <a:t>‹#›</a:t>
            </a:fld>
            <a:endParaRPr lang="el-GR"/>
          </a:p>
        </p:txBody>
      </p:sp>
    </p:spTree>
    <p:extLst>
      <p:ext uri="{BB962C8B-B14F-4D97-AF65-F5344CB8AC3E}">
        <p14:creationId xmlns:p14="http://schemas.microsoft.com/office/powerpoint/2010/main" val="3109468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a:t>Στυλ κύριου τίτλου</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4857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fld id="{FCCD396A-7B56-4D14-A907-AF4EFA95B490}" type="datetimeFigureOut">
              <a:rPr lang="el-GR" smtClean="0"/>
              <a:t>14/4/2022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2506770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a:t>Στυλ κύριου τίτλου</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1493831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a:t>Στυλ κύριου τίτλου</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44701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a:t>Στυλ κύριου τίτλου</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3718084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a:t>Στυλ κύριου τίτλου</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7414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a:t>Στυλ κύριου τίτλου</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1697459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51246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22349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316200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a:t>Στυλ κύριου τίτλου</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FCCD396A-7B56-4D14-A907-AF4EFA95B490}" type="datetimeFigureOut">
              <a:rPr lang="el-GR" smtClean="0"/>
              <a:t>14/4/2022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3188702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FCCD396A-7B56-4D14-A907-AF4EFA95B490}" type="datetimeFigureOut">
              <a:rPr lang="el-GR" smtClean="0"/>
              <a:t>14/4/2022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544266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FCCD396A-7B56-4D14-A907-AF4EFA95B490}" type="datetimeFigureOut">
              <a:rPr lang="el-GR" smtClean="0"/>
              <a:t>14/4/2022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304972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FCCD396A-7B56-4D14-A907-AF4EFA95B490}" type="datetimeFigureOut">
              <a:rPr lang="el-GR" smtClean="0"/>
              <a:t>14/4/2022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403223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D396A-7B56-4D14-A907-AF4EFA95B490}" type="datetimeFigureOut">
              <a:rPr lang="el-GR" smtClean="0"/>
              <a:t>14/4/2022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2152813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a:t>Στυλ κύριου τίτλου</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FCCD396A-7B56-4D14-A907-AF4EFA95B490}" type="datetimeFigureOut">
              <a:rPr lang="el-GR" smtClean="0"/>
              <a:t>14/4/2022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620186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a:t>Στυλ κύριου τίτλου</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FCCD396A-7B56-4D14-A907-AF4EFA95B490}" type="datetimeFigureOut">
              <a:rPr lang="el-GR" smtClean="0"/>
              <a:t>14/4/2022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FBE1BB0-3421-4872-B37E-1249DDB5AD82}" type="slidenum">
              <a:rPr lang="el-GR" smtClean="0"/>
              <a:t>‹#›</a:t>
            </a:fld>
            <a:endParaRPr lang="el-GR"/>
          </a:p>
        </p:txBody>
      </p:sp>
    </p:spTree>
    <p:extLst>
      <p:ext uri="{BB962C8B-B14F-4D97-AF65-F5344CB8AC3E}">
        <p14:creationId xmlns:p14="http://schemas.microsoft.com/office/powerpoint/2010/main" val="3203275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extLst>
              <a:ext uri="{BEBA8EAE-BF5A-486C-A8C5-ECC9F3942E4B}">
                <a14:imgProps xmlns:a14="http://schemas.microsoft.com/office/drawing/2010/main">
                  <a14:imgLayer r:embed="rId20">
                    <a14:imgEffect>
                      <a14:colorTemperature colorTemp="6479"/>
                    </a14:imgEffect>
                    <a14:imgEffect>
                      <a14:saturation sat="92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a:t>Στυλ κύριου τίτλου</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CCD396A-7B56-4D14-A907-AF4EFA95B490}" type="datetimeFigureOut">
              <a:rPr lang="el-GR" smtClean="0"/>
              <a:t>14/4/2022</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FBE1BB0-3421-4872-B37E-1249DDB5AD82}" type="slidenum">
              <a:rPr lang="el-GR" smtClean="0"/>
              <a:t>‹#›</a:t>
            </a:fld>
            <a:endParaRPr lang="el-GR"/>
          </a:p>
        </p:txBody>
      </p:sp>
    </p:spTree>
    <p:extLst>
      <p:ext uri="{BB962C8B-B14F-4D97-AF65-F5344CB8AC3E}">
        <p14:creationId xmlns:p14="http://schemas.microsoft.com/office/powerpoint/2010/main" val="71054477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811161" y="751344"/>
            <a:ext cx="10958052" cy="267765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200" b="0" i="1" u="none" strike="noStrike" kern="1200" cap="none" spc="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mj-cs"/>
              </a:rPr>
              <a:t>ΠΡΟΓΡΑΜΜΑ ΜΕΤΑΠΤΥΧΙΑΚΩΝ ΣΠΟΥΔΩΝ «ΦΙΛΟΣΟΦΙΑ»</a:t>
            </a:r>
            <a:br>
              <a:rPr kumimoji="0" lang="el-GR" sz="3200" b="0" i="1" u="none" strike="noStrike" kern="1200" cap="none" spc="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mj-cs"/>
              </a:rPr>
            </a:br>
            <a:br>
              <a:rPr kumimoji="0" lang="el-GR" sz="2400" b="0" i="1" u="none" strike="noStrike" kern="1200" cap="none" spc="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mj-cs"/>
              </a:rPr>
            </a:br>
            <a:br>
              <a:rPr kumimoji="0" lang="el-GR" sz="2400" b="1" i="0" u="none" strike="noStrike" kern="1200" cap="none" spc="0" normalizeH="0" baseline="0" noProof="0" dirty="0">
                <a:ln>
                  <a:noFill/>
                </a:ln>
                <a:solidFill>
                  <a:prstClr val="black"/>
                </a:solidFill>
                <a:effectLst/>
                <a:uLnTx/>
                <a:uFillTx/>
                <a:latin typeface="Book Antiqua" panose="02040602050305030304" pitchFamily="18" charset="0"/>
                <a:ea typeface="Times New Roman" panose="02020603050405020304" pitchFamily="18" charset="0"/>
                <a:cs typeface="+mj-cs"/>
              </a:rPr>
            </a:br>
            <a:br>
              <a:rPr kumimoji="0" lang="el-GR" sz="3200" b="0" i="0" u="none" strike="noStrike" kern="1200" cap="all" spc="0" normalizeH="0" baseline="0" noProof="0" dirty="0">
                <a:ln w="3175" cmpd="sng">
                  <a:noFill/>
                </a:ln>
                <a:solidFill>
                  <a:prstClr val="white"/>
                </a:solidFill>
                <a:effectLst/>
                <a:uLnTx/>
                <a:uFillTx/>
                <a:latin typeface="Century Gothic" panose="020B0502020202020204"/>
                <a:ea typeface="+mj-ea"/>
                <a:cs typeface="+mj-cs"/>
              </a:rPr>
            </a:br>
            <a:endParaRPr kumimoji="0" lang="el-GR" sz="24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41C356A-9940-413A-AD6F-4FCDD2B9E12C}"/>
              </a:ext>
            </a:extLst>
          </p:cNvPr>
          <p:cNvSpPr txBox="1"/>
          <p:nvPr/>
        </p:nvSpPr>
        <p:spPr>
          <a:xfrm>
            <a:off x="1299274" y="2607618"/>
            <a:ext cx="9593451" cy="1279389"/>
          </a:xfrm>
          <a:prstGeom prst="rect">
            <a:avLst/>
          </a:prstGeom>
          <a:noFill/>
        </p:spPr>
        <p:txBody>
          <a:bodyPr wrap="square">
            <a:spAutoFit/>
          </a:bodyPr>
          <a:lstStyle/>
          <a:p>
            <a:pPr marL="180340" algn="ctr">
              <a:lnSpc>
                <a:spcPct val="115000"/>
              </a:lnSpc>
              <a:spcAft>
                <a:spcPts val="800"/>
              </a:spcAft>
            </a:pPr>
            <a:r>
              <a:rPr lang="el-GR" sz="3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ΗΘΙΚΗ ΤΟΥ ΠΟΛΕΜΟΥ</a:t>
            </a:r>
          </a:p>
          <a:p>
            <a:pPr marL="180340" algn="ctr">
              <a:lnSpc>
                <a:spcPct val="115000"/>
              </a:lnSpc>
              <a:spcAft>
                <a:spcPts val="800"/>
              </a:spcAft>
            </a:pPr>
            <a:r>
              <a:rPr lang="de-DE" sz="32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Jus  in Bello</a:t>
            </a:r>
            <a:endParaRPr lang="el-GR" sz="3200" i="1" dirty="0">
              <a:solidFill>
                <a:schemeClr val="bg1"/>
              </a:solidFill>
              <a:latin typeface="Arial" panose="020B0604020202020204" pitchFamily="34" charset="0"/>
              <a:cs typeface="Arial" panose="020B0604020202020204" pitchFamily="34" charset="0"/>
            </a:endParaRPr>
          </a:p>
        </p:txBody>
      </p:sp>
      <p:pic>
        <p:nvPicPr>
          <p:cNvPr id="2" name="Εικόνα 1">
            <a:extLst>
              <a:ext uri="{FF2B5EF4-FFF2-40B4-BE49-F238E27FC236}">
                <a16:creationId xmlns:a16="http://schemas.microsoft.com/office/drawing/2014/main" id="{75541242-A1E7-485C-9A4F-7A32F509E3D1}"/>
              </a:ext>
            </a:extLst>
          </p:cNvPr>
          <p:cNvPicPr>
            <a:picLocks noChangeAspect="1"/>
          </p:cNvPicPr>
          <p:nvPr/>
        </p:nvPicPr>
        <p:blipFill>
          <a:blip r:embed="rId2"/>
          <a:stretch>
            <a:fillRect/>
          </a:stretch>
        </p:blipFill>
        <p:spPr>
          <a:xfrm>
            <a:off x="6159465" y="5391909"/>
            <a:ext cx="6133108" cy="920576"/>
          </a:xfrm>
          <a:prstGeom prst="rect">
            <a:avLst/>
          </a:prstGeom>
        </p:spPr>
      </p:pic>
    </p:spTree>
    <p:extLst>
      <p:ext uri="{BB962C8B-B14F-4D97-AF65-F5344CB8AC3E}">
        <p14:creationId xmlns:p14="http://schemas.microsoft.com/office/powerpoint/2010/main" val="3964314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9AECFB-DEB2-41CD-B98C-73FF442781B8}"/>
              </a:ext>
            </a:extLst>
          </p:cNvPr>
          <p:cNvSpPr txBox="1"/>
          <p:nvPr/>
        </p:nvSpPr>
        <p:spPr>
          <a:xfrm>
            <a:off x="186519" y="53445"/>
            <a:ext cx="11818961" cy="6804555"/>
          </a:xfrm>
          <a:prstGeom prst="rect">
            <a:avLst/>
          </a:prstGeom>
          <a:noFill/>
        </p:spPr>
        <p:txBody>
          <a:bodyPr wrap="square">
            <a:spAutoFit/>
          </a:bodyPr>
          <a:lstStyle/>
          <a:p>
            <a:pPr algn="ctr">
              <a:lnSpc>
                <a:spcPct val="114000"/>
              </a:lnSpc>
            </a:pPr>
            <a:r>
              <a:rPr lang="el-GR" sz="2400" b="1" dirty="0">
                <a:solidFill>
                  <a:schemeClr val="bg1"/>
                </a:solidFill>
                <a:effectLst/>
                <a:latin typeface="Calibri" panose="020F0502020204030204" pitchFamily="34" charset="0"/>
                <a:ea typeface="Calibri" panose="020F0502020204030204" pitchFamily="34" charset="0"/>
              </a:rPr>
              <a:t>Μεταδοτικότητα  της αρχικής αδικίας από το  </a:t>
            </a:r>
            <a:r>
              <a:rPr lang="en-US" sz="2400" b="1" i="1" dirty="0">
                <a:solidFill>
                  <a:schemeClr val="bg1"/>
                </a:solidFill>
                <a:effectLst/>
                <a:latin typeface="Calibri" panose="020F0502020204030204" pitchFamily="34" charset="0"/>
                <a:ea typeface="Calibri" panose="020F0502020204030204" pitchFamily="34" charset="0"/>
              </a:rPr>
              <a:t>jus ad bellum </a:t>
            </a:r>
            <a:r>
              <a:rPr lang="el-GR" sz="2400" b="1" dirty="0">
                <a:solidFill>
                  <a:schemeClr val="bg1"/>
                </a:solidFill>
                <a:effectLst/>
                <a:latin typeface="Calibri" panose="020F0502020204030204" pitchFamily="34" charset="0"/>
                <a:ea typeface="Calibri" panose="020F0502020204030204" pitchFamily="34" charset="0"/>
              </a:rPr>
              <a:t> στο </a:t>
            </a:r>
            <a:r>
              <a:rPr lang="en-US" sz="2400" b="1" i="1" dirty="0">
                <a:solidFill>
                  <a:schemeClr val="bg1"/>
                </a:solidFill>
                <a:effectLst/>
                <a:latin typeface="Calibri" panose="020F0502020204030204" pitchFamily="34" charset="0"/>
                <a:ea typeface="Calibri" panose="020F0502020204030204" pitchFamily="34" charset="0"/>
              </a:rPr>
              <a:t>jus in bello</a:t>
            </a:r>
            <a:endParaRPr lang="el-GR" sz="2400" b="1" i="1" dirty="0">
              <a:solidFill>
                <a:schemeClr val="bg1"/>
              </a:solidFill>
              <a:effectLst/>
              <a:latin typeface="Calibri" panose="020F0502020204030204" pitchFamily="34" charset="0"/>
              <a:ea typeface="Calibri" panose="020F0502020204030204" pitchFamily="34" charset="0"/>
            </a:endParaRPr>
          </a:p>
          <a:p>
            <a:pPr marL="342900" indent="-342900" algn="just">
              <a:lnSpc>
                <a:spcPct val="114000"/>
              </a:lnSpc>
              <a:buFont typeface="Arial" panose="020B0604020202020204" pitchFamily="34" charset="0"/>
              <a:buChar char="•"/>
            </a:pPr>
            <a:r>
              <a:rPr lang="en-US" sz="2400" b="1" dirty="0">
                <a:solidFill>
                  <a:schemeClr val="bg1"/>
                </a:solidFill>
                <a:effectLst/>
                <a:latin typeface="Calibri" panose="020F0502020204030204" pitchFamily="34" charset="0"/>
                <a:ea typeface="Calibri" panose="020F0502020204030204" pitchFamily="34" charset="0"/>
              </a:rPr>
              <a:t>Jeff Mc Mahan</a:t>
            </a:r>
            <a:r>
              <a:rPr lang="el-GR" sz="2400" b="1" dirty="0">
                <a:solidFill>
                  <a:schemeClr val="bg1"/>
                </a:solidFill>
                <a:effectLst/>
                <a:latin typeface="Calibri" panose="020F0502020204030204" pitchFamily="34" charset="0"/>
                <a:ea typeface="Calibri" panose="020F0502020204030204" pitchFamily="34" charset="0"/>
              </a:rPr>
              <a:t> - </a:t>
            </a:r>
            <a:r>
              <a:rPr lang="en-US" sz="2400" b="1" i="1" dirty="0">
                <a:solidFill>
                  <a:schemeClr val="bg1"/>
                </a:solidFill>
                <a:effectLst/>
                <a:latin typeface="Calibri" panose="020F0502020204030204" pitchFamily="34" charset="0"/>
                <a:ea typeface="Calibri" panose="020F0502020204030204" pitchFamily="34" charset="0"/>
              </a:rPr>
              <a:t>The Ethics of Killing in War</a:t>
            </a:r>
            <a:r>
              <a:rPr lang="el-GR" sz="2400" b="1" i="1" dirty="0">
                <a:solidFill>
                  <a:schemeClr val="bg1"/>
                </a:solidFill>
                <a:effectLst/>
                <a:latin typeface="Calibri" panose="020F0502020204030204" pitchFamily="34" charset="0"/>
                <a:ea typeface="Calibri" panose="020F0502020204030204" pitchFamily="34" charset="0"/>
              </a:rPr>
              <a:t>:</a:t>
            </a:r>
            <a:r>
              <a:rPr lang="en-US" sz="2400" b="1" i="1" dirty="0">
                <a:solidFill>
                  <a:schemeClr val="bg1"/>
                </a:solidFill>
                <a:effectLst/>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Οι στρατιώτες της δημοκρατικής πολιτείας που βρίσκεται εν </a:t>
            </a:r>
            <a:r>
              <a:rPr lang="el-GR" sz="2400" dirty="0" err="1">
                <a:solidFill>
                  <a:schemeClr val="bg1"/>
                </a:solidFill>
                <a:effectLst/>
                <a:latin typeface="Calibri" panose="020F0502020204030204" pitchFamily="34" charset="0"/>
                <a:ea typeface="Calibri" panose="020F0502020204030204" pitchFamily="34" charset="0"/>
              </a:rPr>
              <a:t>αδίκω</a:t>
            </a:r>
            <a:r>
              <a:rPr lang="el-GR" sz="2400" dirty="0">
                <a:solidFill>
                  <a:schemeClr val="bg1"/>
                </a:solidFill>
                <a:effectLst/>
                <a:latin typeface="Calibri" panose="020F0502020204030204" pitchFamily="34" charset="0"/>
                <a:ea typeface="Calibri" panose="020F0502020204030204" pitchFamily="34" charset="0"/>
              </a:rPr>
              <a:t> απορροφούν αυτήν την ιδιότητα και καθίστανται και οι ίδιοι μάχιμοι εν </a:t>
            </a:r>
            <a:r>
              <a:rPr lang="el-GR" sz="2400" dirty="0" err="1">
                <a:solidFill>
                  <a:schemeClr val="bg1"/>
                </a:solidFill>
                <a:effectLst/>
                <a:latin typeface="Calibri" panose="020F0502020204030204" pitchFamily="34" charset="0"/>
                <a:ea typeface="Calibri" panose="020F0502020204030204" pitchFamily="34" charset="0"/>
              </a:rPr>
              <a:t>αδίκω</a:t>
            </a:r>
            <a:r>
              <a:rPr lang="el-GR" sz="2400" dirty="0">
                <a:solidFill>
                  <a:schemeClr val="bg1"/>
                </a:solidFill>
                <a:effectLst/>
                <a:latin typeface="Calibri" panose="020F0502020204030204" pitchFamily="34" charset="0"/>
                <a:ea typeface="Calibri" panose="020F0502020204030204" pitchFamily="34" charset="0"/>
              </a:rPr>
              <a:t> (</a:t>
            </a:r>
            <a:r>
              <a:rPr lang="en-US" sz="2400" dirty="0">
                <a:solidFill>
                  <a:schemeClr val="bg1"/>
                </a:solidFill>
                <a:effectLst/>
                <a:latin typeface="Calibri" panose="020F0502020204030204" pitchFamily="34" charset="0"/>
                <a:ea typeface="Calibri" panose="020F0502020204030204" pitchFamily="34" charset="0"/>
              </a:rPr>
              <a:t>unjust combatants</a:t>
            </a:r>
            <a:r>
              <a:rPr lang="el-GR" sz="2400" dirty="0">
                <a:solidFill>
                  <a:schemeClr val="bg1"/>
                </a:solidFill>
                <a:effectLst/>
                <a:latin typeface="Calibri" panose="020F0502020204030204" pitchFamily="34" charset="0"/>
                <a:ea typeface="Calibri" panose="020F0502020204030204" pitchFamily="34" charset="0"/>
              </a:rPr>
              <a:t>)</a:t>
            </a:r>
            <a:r>
              <a:rPr lang="el-GR" sz="2400" dirty="0">
                <a:effectLst/>
                <a:latin typeface="Calibri" panose="020F0502020204030204" pitchFamily="34" charset="0"/>
                <a:ea typeface="Calibri" panose="020F0502020204030204" pitchFamily="34" charset="0"/>
              </a:rPr>
              <a:t> </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Η  ατομικ</a:t>
            </a:r>
            <a:r>
              <a:rPr lang="el-GR" sz="2400" dirty="0">
                <a:solidFill>
                  <a:schemeClr val="bg1"/>
                </a:solidFill>
                <a:latin typeface="Calibri" panose="020F0502020204030204" pitchFamily="34" charset="0"/>
                <a:ea typeface="Calibri" panose="020F0502020204030204" pitchFamily="34" charset="0"/>
              </a:rPr>
              <a:t>ή ευθύνη</a:t>
            </a:r>
            <a:r>
              <a:rPr lang="el-GR" sz="2400" dirty="0">
                <a:solidFill>
                  <a:schemeClr val="bg1"/>
                </a:solidFill>
                <a:effectLst/>
                <a:latin typeface="Calibri" panose="020F0502020204030204" pitchFamily="34" charset="0"/>
                <a:ea typeface="Calibri" panose="020F0502020204030204" pitchFamily="34" charset="0"/>
              </a:rPr>
              <a:t> παραπέμπει σε ένα </a:t>
            </a:r>
            <a:r>
              <a:rPr lang="el-GR" sz="2400" b="1" dirty="0">
                <a:solidFill>
                  <a:schemeClr val="bg1"/>
                </a:solidFill>
                <a:effectLst/>
                <a:latin typeface="Calibri" panose="020F0502020204030204" pitchFamily="34" charset="0"/>
                <a:ea typeface="Calibri" panose="020F0502020204030204" pitchFamily="34" charset="0"/>
              </a:rPr>
              <a:t>αίτημα οικουμενικότητας</a:t>
            </a:r>
            <a:r>
              <a:rPr lang="el-GR" sz="2400" dirty="0">
                <a:solidFill>
                  <a:schemeClr val="bg1"/>
                </a:solidFill>
                <a:effectLst/>
                <a:latin typeface="Calibri" panose="020F0502020204030204" pitchFamily="34" charset="0"/>
                <a:ea typeface="Calibri" panose="020F0502020204030204" pitchFamily="34" charset="0"/>
              </a:rPr>
              <a:t>. Όπως χαρακτηριστικά αναφέρει ο Κωνσταντίνος Παπαγεωργίου: «η αυστηρή εφαρμογή της ιδέας της μεταδοτικότητας του αδίκου μετατρέπει εντέλει τους πολίτες ενός κράτους  απλώς σε υποκείμενα μιας  νοητής οικουμένης».</a:t>
            </a:r>
          </a:p>
          <a:p>
            <a:pPr marL="342900" indent="-342900" algn="just">
              <a:lnSpc>
                <a:spcPct val="114000"/>
              </a:lnSpc>
              <a:buFont typeface="Arial" panose="020B0604020202020204" pitchFamily="34" charset="0"/>
              <a:buChar char="•"/>
            </a:pP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Hugo</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Grotius</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(1583–1645)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Samuel </a:t>
            </a:r>
            <a:r>
              <a:rPr lang="en-US"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Pufendorf</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(1632–94),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Emmerich de </a:t>
            </a:r>
            <a:r>
              <a:rPr lang="en-US"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Vattel</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342900" indent="-342900" algn="just">
              <a:lnSpc>
                <a:spcPct val="114000"/>
              </a:lnSpc>
              <a:buFont typeface="Arial" panose="020B0604020202020204" pitchFamily="34" charset="0"/>
              <a:buChar char="•"/>
            </a:pPr>
            <a:r>
              <a:rPr lang="el-GR" sz="24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Hugo</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Grotius</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με το έργο του </a:t>
            </a:r>
            <a:r>
              <a:rPr lang="el-GR" sz="2400" b="1"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Περί Δικαίου Πολέμου και Ειρήνης</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(1625) στοχάζεται πάνω στα προβλήματα που δημιουργεί ο πόλεμος -Τριακονταετής πόλεμος, ει το 1618.  </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Στην σφαγή του Μαγδεμβούργου το 85% των κατοίκων σφαγιάζεται. </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Grotius</a:t>
            </a:r>
            <a:r>
              <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«μέχρι που μπορεί να φτάσει η νόμιμη δυνατότητα καταστροφής του εχθρού και των υπαρχόντων του; Για να δικαιολογήσουμε τη θανάτωση κάποιου ατόμου αυτό θα πρέπει να έχει διαπράξει ένα έγκλημα και μάλιστα έγκλημα το οποίο κάθε έντιμος δικαστής θα έκρινε άξιο θανατικής ποινής». </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6710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86D3A5-CFA7-4D38-831F-15D3EBD695FE}"/>
              </a:ext>
            </a:extLst>
          </p:cNvPr>
          <p:cNvSpPr txBox="1"/>
          <p:nvPr/>
        </p:nvSpPr>
        <p:spPr>
          <a:xfrm>
            <a:off x="186519" y="302359"/>
            <a:ext cx="11818961" cy="5538760"/>
          </a:xfrm>
          <a:prstGeom prst="rect">
            <a:avLst/>
          </a:prstGeom>
          <a:noFill/>
        </p:spPr>
        <p:txBody>
          <a:bodyPr wrap="square">
            <a:spAutoFit/>
          </a:bodyPr>
          <a:lstStyle/>
          <a:p>
            <a:pPr algn="ctr">
              <a:lnSpc>
                <a:spcPct val="114000"/>
              </a:lnSpc>
            </a:pPr>
            <a:r>
              <a:rPr lang="el-GR" sz="2400" b="1" i="1" dirty="0">
                <a:solidFill>
                  <a:schemeClr val="bg1"/>
                </a:solidFill>
                <a:effectLst/>
                <a:latin typeface="Calibri" panose="020F0502020204030204" pitchFamily="34" charset="0"/>
                <a:ea typeface="Calibri" panose="020F0502020204030204" pitchFamily="34" charset="0"/>
              </a:rPr>
              <a:t>Η περίοδος της διεθνούς νομοθέτησης</a:t>
            </a:r>
            <a:r>
              <a:rPr lang="el-GR" sz="2400" dirty="0">
                <a:solidFill>
                  <a:schemeClr val="bg1"/>
                </a:solidFill>
                <a:effectLst/>
                <a:latin typeface="Calibri" panose="020F0502020204030204" pitchFamily="34" charset="0"/>
                <a:ea typeface="Calibri" panose="020F0502020204030204" pitchFamily="34" charset="0"/>
              </a:rPr>
              <a:t> </a:t>
            </a:r>
            <a:endParaRPr lang="el-GR" sz="2400" dirty="0">
              <a:solidFill>
                <a:schemeClr val="bg1"/>
              </a:solidFill>
              <a:latin typeface="Calibri" panose="020F0502020204030204" pitchFamily="34" charset="0"/>
              <a:ea typeface="Calibri" panose="020F0502020204030204" pitchFamily="34" charset="0"/>
            </a:endParaRPr>
          </a:p>
          <a:p>
            <a:pPr marL="342900" indent="-342900" algn="just">
              <a:lnSpc>
                <a:spcPct val="114000"/>
              </a:lnSpc>
              <a:buFont typeface="Arial" panose="020B0604020202020204" pitchFamily="34" charset="0"/>
              <a:buChar char="•"/>
            </a:pPr>
            <a:r>
              <a:rPr lang="el-GR" sz="2400" dirty="0" err="1">
                <a:solidFill>
                  <a:schemeClr val="bg1"/>
                </a:solidFill>
                <a:effectLst/>
                <a:latin typeface="Calibri" panose="020F0502020204030204" pitchFamily="34" charset="0"/>
                <a:ea typeface="Calibri" panose="020F0502020204030204" pitchFamily="34" charset="0"/>
              </a:rPr>
              <a:t>Ναπολεόντιοι</a:t>
            </a:r>
            <a:r>
              <a:rPr lang="el-GR" sz="2400" dirty="0">
                <a:solidFill>
                  <a:schemeClr val="bg1"/>
                </a:solidFill>
                <a:effectLst/>
                <a:latin typeface="Calibri" panose="020F0502020204030204" pitchFamily="34" charset="0"/>
                <a:ea typeface="Calibri" panose="020F0502020204030204" pitchFamily="34" charset="0"/>
              </a:rPr>
              <a:t> -ανάγκη για μια ρύθμιση των συνθηκών του πολέμου </a:t>
            </a:r>
          </a:p>
          <a:p>
            <a:pPr marL="342900" indent="-342900" algn="just">
              <a:lnSpc>
                <a:spcPct val="114000"/>
              </a:lnSpc>
              <a:buFont typeface="Arial" panose="020B0604020202020204" pitchFamily="34" charset="0"/>
              <a:buChar char="•"/>
            </a:pPr>
            <a:r>
              <a:rPr lang="en-US" sz="2400" dirty="0">
                <a:solidFill>
                  <a:schemeClr val="bg1"/>
                </a:solidFill>
                <a:effectLst/>
                <a:latin typeface="Calibri" panose="020F0502020204030204" pitchFamily="34" charset="0"/>
                <a:ea typeface="Calibri" panose="020F0502020204030204" pitchFamily="34" charset="0"/>
              </a:rPr>
              <a:t>General Orders No</a:t>
            </a:r>
            <a:r>
              <a:rPr lang="el-GR" sz="2400" dirty="0">
                <a:solidFill>
                  <a:schemeClr val="bg1"/>
                </a:solidFill>
                <a:effectLst/>
                <a:latin typeface="Calibri" panose="020F0502020204030204" pitchFamily="34" charset="0"/>
                <a:ea typeface="Calibri" panose="020F0502020204030204" pitchFamily="34" charset="0"/>
              </a:rPr>
              <a:t> 100, Οδηγίες για τη διακυβέρνηση των στρατευμάτων των ΗΠΑ στο πεδίο της μάχης (</a:t>
            </a:r>
            <a:r>
              <a:rPr lang="en-US" sz="2400" dirty="0">
                <a:solidFill>
                  <a:schemeClr val="bg1"/>
                </a:solidFill>
                <a:effectLst/>
                <a:latin typeface="Calibri" panose="020F0502020204030204" pitchFamily="34" charset="0"/>
                <a:ea typeface="Calibri" panose="020F0502020204030204" pitchFamily="34" charset="0"/>
              </a:rPr>
              <a:t>Instructions for the government of armies of the United States in the Field</a:t>
            </a:r>
            <a:r>
              <a:rPr lang="el-GR" sz="2400" dirty="0">
                <a:solidFill>
                  <a:schemeClr val="bg1"/>
                </a:solidFill>
                <a:effectLst/>
                <a:latin typeface="Calibri" panose="020F0502020204030204" pitchFamily="34" charset="0"/>
                <a:ea typeface="Calibri" panose="020F0502020204030204" pitchFamily="34" charset="0"/>
              </a:rPr>
              <a:t>) που ίσχυσαν στον Αμερικανικό εμφύλιο. </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Το 1865 ο λοχαγός </a:t>
            </a:r>
            <a:r>
              <a:rPr lang="el-GR" sz="2400" b="1" dirty="0">
                <a:solidFill>
                  <a:schemeClr val="bg1"/>
                </a:solidFill>
                <a:effectLst/>
                <a:latin typeface="Calibri" panose="020F0502020204030204" pitchFamily="34" charset="0"/>
                <a:ea typeface="Calibri" panose="020F0502020204030204" pitchFamily="34" charset="0"/>
              </a:rPr>
              <a:t>Χένρι </a:t>
            </a:r>
            <a:r>
              <a:rPr lang="el-GR" sz="2400" b="1" dirty="0" err="1">
                <a:solidFill>
                  <a:schemeClr val="bg1"/>
                </a:solidFill>
                <a:effectLst/>
                <a:latin typeface="Calibri" panose="020F0502020204030204" pitchFamily="34" charset="0"/>
                <a:ea typeface="Calibri" panose="020F0502020204030204" pitchFamily="34" charset="0"/>
              </a:rPr>
              <a:t>Ουίρζ</a:t>
            </a:r>
            <a:r>
              <a:rPr lang="el-GR" sz="2400" b="1" dirty="0">
                <a:solidFill>
                  <a:schemeClr val="bg1"/>
                </a:solidFill>
                <a:effectLst/>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δικάστηκε  και εκτελέστηκε για τους θανάτους αιχμαλώτων πολέμου στο στρατόπεδο </a:t>
            </a:r>
            <a:r>
              <a:rPr lang="el-GR" sz="2400" dirty="0" err="1">
                <a:solidFill>
                  <a:schemeClr val="bg1"/>
                </a:solidFill>
                <a:effectLst/>
                <a:latin typeface="Calibri" panose="020F0502020204030204" pitchFamily="34" charset="0"/>
                <a:ea typeface="Calibri" panose="020F0502020204030204" pitchFamily="34" charset="0"/>
              </a:rPr>
              <a:t>Άντερσονβιλ</a:t>
            </a:r>
            <a:r>
              <a:rPr lang="el-GR" sz="2400" dirty="0">
                <a:solidFill>
                  <a:schemeClr val="bg1"/>
                </a:solidFill>
                <a:effectLst/>
                <a:latin typeface="Calibri" panose="020F0502020204030204" pitchFamily="34" charset="0"/>
                <a:ea typeface="Calibri" panose="020F0502020204030204" pitchFamily="34" charset="0"/>
              </a:rPr>
              <a:t> της Γεωργίας στο οποίο ήταν διοικητής</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Συνθήκη  της Γενεύης 1864 περί της προστασίας ασθενών και τραυματιών πολέμου. </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Πρόγραμμα των Βρυξελλών για μια Διεθνή Διακήρυξη των Νόμων και του Εθιμικού Δικαίου του Πολέμου το 1874 </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   εγχειρίδιο </a:t>
            </a:r>
            <a:r>
              <a:rPr lang="el-GR" sz="24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Οι Κανόνες του Χερσαίου Πολέμου</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από το Ινστιτούτο Διεθνούς Δικαίου το 1880</a:t>
            </a:r>
          </a:p>
          <a:p>
            <a:pPr marL="342900" indent="-342900" algn="just">
              <a:lnSpc>
                <a:spcPct val="114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Χάγη -Συνδιάσκεψη για τη Διεθνή Ειρήνη το 1899</a:t>
            </a:r>
            <a:endParaRPr lang="el-GR" sz="2400" dirty="0">
              <a:solidFill>
                <a:schemeClr val="bg1"/>
              </a:solidFill>
            </a:endParaRPr>
          </a:p>
        </p:txBody>
      </p:sp>
    </p:spTree>
    <p:extLst>
      <p:ext uri="{BB962C8B-B14F-4D97-AF65-F5344CB8AC3E}">
        <p14:creationId xmlns:p14="http://schemas.microsoft.com/office/powerpoint/2010/main" val="3603567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4950B6-6B40-4A1B-8F4A-0906A519880D}"/>
              </a:ext>
            </a:extLst>
          </p:cNvPr>
          <p:cNvSpPr txBox="1"/>
          <p:nvPr/>
        </p:nvSpPr>
        <p:spPr>
          <a:xfrm>
            <a:off x="560439" y="537126"/>
            <a:ext cx="10852743" cy="5994974"/>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Διολίσθηση  του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jus in bello </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από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το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jus gentium</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(Δίκαιο των Εθνών</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που συσχετίζει τους νόμους του πολέμου με το φυσικό δίκαιο αλλά και άλλες πλευρές της νομοθεσίας τόσο της  εθνικής όσο και της διεθνούς </a:t>
            </a:r>
          </a:p>
          <a:p>
            <a:pPr marL="342900" indent="-342900" algn="just">
              <a:lnSpc>
                <a:spcPct val="150000"/>
              </a:lnSpc>
              <a:spcAft>
                <a:spcPts val="800"/>
              </a:spcAft>
              <a:buFont typeface="Arial" panose="020B0604020202020204" pitchFamily="34" charset="0"/>
              <a:buChar char="•"/>
            </a:pP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Στο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jus inter </a:t>
            </a:r>
            <a:r>
              <a:rPr lang="en-US" sz="2000" b="1" i="1" dirty="0" err="1">
                <a:solidFill>
                  <a:schemeClr val="bg1"/>
                </a:solidFill>
                <a:latin typeface="Calibri" panose="020F0502020204030204" pitchFamily="34" charset="0"/>
                <a:ea typeface="Calibri" panose="020F0502020204030204" pitchFamily="34" charset="0"/>
                <a:cs typeface="Calibri" panose="020F0502020204030204" pitchFamily="34" charset="0"/>
              </a:rPr>
              <a:t>gentes</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(Δίκαιο μεταξύ των Εθνών</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τον 19</a:t>
            </a:r>
            <a:r>
              <a:rPr lang="el-GR" sz="2000" baseline="30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ο</a:t>
            </a:r>
            <a:r>
              <a:rPr lang="el-G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αιώνα, κυριαρχία του νομικού θετικισμού  και επικεντρώνεται στη διαμόρφωση μιας διεθνούς νομοθεσίας με εκτελεστική δυνατότητα ανεξαρτήτως της ηθικής της θεμελίωσης. </a:t>
            </a:r>
          </a:p>
          <a:p>
            <a:pPr marL="342900" indent="-342900" algn="just">
              <a:lnSpc>
                <a:spcPct val="150000"/>
              </a:lnSpc>
              <a:spcAft>
                <a:spcPts val="800"/>
              </a:spcAft>
              <a:buFont typeface="Arial" panose="020B0604020202020204" pitchFamily="34" charset="0"/>
              <a:buChar char="•"/>
            </a:pPr>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Rawls</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Οι </a:t>
            </a:r>
            <a:r>
              <a:rPr lang="el-G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έννομες τάξεις ως πυρήνας και συνδυάζοντάς τες  με αρχές δικαιοσύνης που εφαρμόζονται παντού στα </a:t>
            </a:r>
            <a:r>
              <a:rPr lang="el-GR"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δικαιικά</a:t>
            </a:r>
            <a:r>
              <a:rPr lang="el-G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συστήματα των λαών, γίνεται δυνατό να συλλάβουμε το νόημα δίκαιου των λαών.</a:t>
            </a:r>
            <a:r>
              <a:rPr lang="el-GR" sz="20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p>
          <a:p>
            <a:pPr marL="342900" indent="-342900" algn="just">
              <a:lnSpc>
                <a:spcPct val="150000"/>
              </a:lnSpc>
              <a:spcAft>
                <a:spcPts val="800"/>
              </a:spcAft>
              <a:buFont typeface="Arial" panose="020B0604020202020204" pitchFamily="34" charset="0"/>
              <a:buChar char="•"/>
            </a:pPr>
            <a:r>
              <a:rPr lang="el-GR"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 «δίκαιο των λαών</a:t>
            </a:r>
            <a:r>
              <a:rPr lang="el-G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περικλείει μια  πολιτική αντίληψη περί ορθού και δικαιοσύνης, κατάλληλης για  τους κανόνες του διεθνούς δικαίου και της διεθνούς πρακτικής. </a:t>
            </a:r>
          </a:p>
          <a:p>
            <a:pPr marL="342900" indent="-342900" algn="just">
              <a:lnSpc>
                <a:spcPct val="150000"/>
              </a:lnSpc>
              <a:spcAft>
                <a:spcPts val="800"/>
              </a:spcAft>
              <a:buFont typeface="Arial" panose="020B0604020202020204" pitchFamily="34" charset="0"/>
              <a:buChar char="•"/>
            </a:pPr>
            <a:endParaRPr lang="el-G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0171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82551F-CEF8-4513-809E-E4E19F7BAB0D}"/>
              </a:ext>
            </a:extLst>
          </p:cNvPr>
          <p:cNvSpPr txBox="1"/>
          <p:nvPr/>
        </p:nvSpPr>
        <p:spPr>
          <a:xfrm>
            <a:off x="288758" y="153667"/>
            <a:ext cx="11389895" cy="6333529"/>
          </a:xfrm>
          <a:prstGeom prst="rect">
            <a:avLst/>
          </a:prstGeom>
          <a:noFill/>
        </p:spPr>
        <p:txBody>
          <a:bodyPr wrap="square">
            <a:spAutoFit/>
          </a:bodyPr>
          <a:lstStyle/>
          <a:p>
            <a:pPr marL="342900" indent="-342900" algn="just">
              <a:spcAft>
                <a:spcPts val="800"/>
              </a:spcAft>
              <a:buFont typeface="Arial" panose="020B0604020202020204" pitchFamily="34" charset="0"/>
              <a:buChar char="•"/>
            </a:pPr>
            <a:endParaRPr lang="el-GR"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ctr">
              <a:spcAft>
                <a:spcPts val="800"/>
              </a:spcAft>
            </a:pPr>
            <a:r>
              <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Rawls </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 «δίκαιο των λαών</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Αίτημα οικουμενικότητας ανάλογο με αυτό της θεωρίας της αιώνιας ειρήνης του Καντ με </a:t>
            </a: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ηθικοπολιτικούς</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όρους </a:t>
            </a:r>
          </a:p>
          <a:p>
            <a:pPr marL="342900" indent="-34290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Διάσταση  με την </a:t>
            </a: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επιμεροκρατία</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του δικαίου κατά τον πόλεμο που αγνοεί αυτό το οικουμενικό αίτημα και ασχολείται περισσότερο με τα περιπτωσιολογικά ερωτήματα της βίας ανεξάρτητα από την γενικότερη ηθική δικαιολόγηση. </a:t>
            </a:r>
          </a:p>
          <a:p>
            <a:pPr marL="342900" indent="-34290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Η  διάκριση ανάμεσα στο </a:t>
            </a:r>
            <a:r>
              <a:rPr lang="el-GR" sz="2400" b="1" dirty="0">
                <a:solidFill>
                  <a:schemeClr val="bg1"/>
                </a:solidFill>
                <a:effectLst/>
                <a:latin typeface="Calibri" panose="020F0502020204030204" pitchFamily="34" charset="0"/>
                <a:ea typeface="Calibri" panose="020F0502020204030204" pitchFamily="34" charset="0"/>
              </a:rPr>
              <a:t>δίκαιο των λαών</a:t>
            </a:r>
            <a:r>
              <a:rPr lang="el-GR" sz="2400" dirty="0">
                <a:solidFill>
                  <a:schemeClr val="bg1"/>
                </a:solidFill>
                <a:effectLst/>
                <a:latin typeface="Calibri" panose="020F0502020204030204" pitchFamily="34" charset="0"/>
                <a:ea typeface="Calibri" panose="020F0502020204030204" pitchFamily="34" charset="0"/>
              </a:rPr>
              <a:t> και στο </a:t>
            </a:r>
            <a:r>
              <a:rPr lang="el-GR" sz="2400" b="1" dirty="0">
                <a:solidFill>
                  <a:schemeClr val="bg1"/>
                </a:solidFill>
                <a:effectLst/>
                <a:latin typeface="Calibri" panose="020F0502020204030204" pitchFamily="34" charset="0"/>
                <a:ea typeface="Calibri" panose="020F0502020204030204" pitchFamily="34" charset="0"/>
              </a:rPr>
              <a:t>δίκαιο των εθνών ή το διεθνές δίκαιο</a:t>
            </a:r>
            <a:r>
              <a:rPr lang="el-GR" sz="2400" dirty="0">
                <a:solidFill>
                  <a:schemeClr val="bg1"/>
                </a:solidFill>
                <a:effectLst/>
                <a:latin typeface="Calibri" panose="020F0502020204030204" pitchFamily="34" charset="0"/>
                <a:ea typeface="Calibri" panose="020F0502020204030204" pitchFamily="34" charset="0"/>
              </a:rPr>
              <a:t>, ανάλογη με αυτή του </a:t>
            </a:r>
            <a:r>
              <a:rPr lang="el-GR" sz="2400" b="1" dirty="0">
                <a:solidFill>
                  <a:schemeClr val="bg1"/>
                </a:solidFill>
                <a:effectLst/>
                <a:latin typeface="Calibri" panose="020F0502020204030204" pitchFamily="34" charset="0"/>
                <a:ea typeface="Calibri" panose="020F0502020204030204" pitchFamily="34" charset="0"/>
              </a:rPr>
              <a:t>Δίκαιου των Εθνών </a:t>
            </a:r>
            <a:r>
              <a:rPr lang="el-GR" sz="2400" dirty="0">
                <a:solidFill>
                  <a:schemeClr val="bg1"/>
                </a:solidFill>
                <a:effectLst/>
                <a:latin typeface="Calibri" panose="020F0502020204030204" pitchFamily="34" charset="0"/>
                <a:ea typeface="Calibri" panose="020F0502020204030204" pitchFamily="34" charset="0"/>
              </a:rPr>
              <a:t>και του </a:t>
            </a:r>
            <a:r>
              <a:rPr lang="el-GR" sz="2400" b="1" dirty="0">
                <a:solidFill>
                  <a:schemeClr val="bg1"/>
                </a:solidFill>
                <a:effectLst/>
                <a:latin typeface="Calibri" panose="020F0502020204030204" pitchFamily="34" charset="0"/>
                <a:ea typeface="Calibri" panose="020F0502020204030204" pitchFamily="34" charset="0"/>
              </a:rPr>
              <a:t>Δίκαιου μεταξύ των Εθνών</a:t>
            </a:r>
            <a:r>
              <a:rPr lang="el-GR" sz="2400" dirty="0">
                <a:solidFill>
                  <a:schemeClr val="bg1"/>
                </a:solidFill>
                <a:effectLst/>
                <a:latin typeface="Calibri" panose="020F0502020204030204" pitchFamily="34" charset="0"/>
                <a:ea typeface="Calibri" panose="020F0502020204030204" pitchFamily="34" charset="0"/>
              </a:rPr>
              <a:t>. </a:t>
            </a:r>
          </a:p>
          <a:p>
            <a:pPr marL="342900" indent="-34290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Το δεύτερο είναι μία υπαρκτή ή θετική έννομη τάξη (</a:t>
            </a:r>
            <a:r>
              <a:rPr lang="el-GR" sz="2400" b="1" dirty="0">
                <a:solidFill>
                  <a:schemeClr val="bg1"/>
                </a:solidFill>
                <a:effectLst/>
                <a:latin typeface="Calibri" panose="020F0502020204030204" pitchFamily="34" charset="0"/>
                <a:ea typeface="Calibri" panose="020F0502020204030204" pitchFamily="34" charset="0"/>
              </a:rPr>
              <a:t>νομικός θετικισμός</a:t>
            </a:r>
            <a:r>
              <a:rPr lang="el-GR" sz="2400" dirty="0">
                <a:solidFill>
                  <a:schemeClr val="bg1"/>
                </a:solidFill>
                <a:effectLst/>
                <a:latin typeface="Calibri" panose="020F0502020204030204" pitchFamily="34" charset="0"/>
                <a:ea typeface="Calibri" panose="020F0502020204030204" pitchFamily="34" charset="0"/>
              </a:rPr>
              <a:t>), περικλείονται οι κανόνες του </a:t>
            </a:r>
            <a:r>
              <a:rPr lang="en-US" sz="2400" i="1" dirty="0">
                <a:solidFill>
                  <a:schemeClr val="bg1"/>
                </a:solidFill>
                <a:effectLst/>
                <a:latin typeface="Calibri" panose="020F0502020204030204" pitchFamily="34" charset="0"/>
                <a:ea typeface="Calibri" panose="020F0502020204030204" pitchFamily="34" charset="0"/>
              </a:rPr>
              <a:t>jus in bello</a:t>
            </a:r>
            <a:r>
              <a:rPr lang="el-GR" sz="2400" i="1" dirty="0">
                <a:solidFill>
                  <a:schemeClr val="bg1"/>
                </a:solidFill>
                <a:effectLst/>
                <a:latin typeface="Calibri" panose="020F0502020204030204" pitchFamily="34" charset="0"/>
                <a:ea typeface="Calibri" panose="020F0502020204030204" pitchFamily="34" charset="0"/>
              </a:rPr>
              <a:t>.</a:t>
            </a:r>
          </a:p>
          <a:p>
            <a:pPr marL="342900" indent="-34290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Το πρώτο </a:t>
            </a:r>
            <a:r>
              <a:rPr lang="el-GR" sz="2400" dirty="0" err="1">
                <a:solidFill>
                  <a:schemeClr val="bg1"/>
                </a:solidFill>
                <a:effectLst/>
                <a:latin typeface="Calibri" panose="020F0502020204030204" pitchFamily="34" charset="0"/>
                <a:ea typeface="Calibri" panose="020F0502020204030204" pitchFamily="34" charset="0"/>
              </a:rPr>
              <a:t>ηθικοπολιτική</a:t>
            </a:r>
            <a:r>
              <a:rPr lang="el-GR" sz="2400" dirty="0">
                <a:solidFill>
                  <a:schemeClr val="bg1"/>
                </a:solidFill>
                <a:effectLst/>
                <a:latin typeface="Calibri" panose="020F0502020204030204" pitchFamily="34" charset="0"/>
                <a:ea typeface="Calibri" panose="020F0502020204030204" pitchFamily="34" charset="0"/>
              </a:rPr>
              <a:t> κατασκευή -</a:t>
            </a:r>
            <a:r>
              <a:rPr lang="en-US" sz="2400" i="1" dirty="0">
                <a:solidFill>
                  <a:schemeClr val="bg1"/>
                </a:solidFill>
                <a:effectLst/>
                <a:latin typeface="Calibri" panose="020F0502020204030204" pitchFamily="34" charset="0"/>
                <a:ea typeface="Calibri" panose="020F0502020204030204" pitchFamily="34" charset="0"/>
              </a:rPr>
              <a:t>jus</a:t>
            </a:r>
            <a:r>
              <a:rPr lang="el-GR" sz="2400" i="1" dirty="0">
                <a:solidFill>
                  <a:schemeClr val="bg1"/>
                </a:solidFill>
                <a:effectLst/>
                <a:latin typeface="Calibri" panose="020F0502020204030204" pitchFamily="34" charset="0"/>
                <a:ea typeface="Calibri" panose="020F0502020204030204" pitchFamily="34" charset="0"/>
              </a:rPr>
              <a:t> α</a:t>
            </a:r>
            <a:r>
              <a:rPr lang="en-US" sz="2400" i="1" dirty="0">
                <a:solidFill>
                  <a:schemeClr val="bg1"/>
                </a:solidFill>
                <a:effectLst/>
                <a:latin typeface="Calibri" panose="020F0502020204030204" pitchFamily="34" charset="0"/>
                <a:ea typeface="Calibri" panose="020F0502020204030204" pitchFamily="34" charset="0"/>
              </a:rPr>
              <a:t>d bellum</a:t>
            </a:r>
            <a:r>
              <a:rPr lang="el-GR" sz="2400" i="1" dirty="0">
                <a:solidFill>
                  <a:schemeClr val="bg1"/>
                </a:solidFill>
                <a:effectLst/>
                <a:latin typeface="Calibri" panose="020F0502020204030204" pitchFamily="34" charset="0"/>
                <a:ea typeface="Calibri" panose="020F0502020204030204" pitchFamily="34" charset="0"/>
              </a:rPr>
              <a:t>-</a:t>
            </a:r>
            <a:r>
              <a:rPr lang="en-US" sz="2400" i="1" dirty="0">
                <a:solidFill>
                  <a:schemeClr val="bg1"/>
                </a:solidFill>
                <a:effectLst/>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οικουμενική </a:t>
            </a:r>
            <a:r>
              <a:rPr lang="el-GR" sz="2400" dirty="0" err="1">
                <a:solidFill>
                  <a:schemeClr val="bg1"/>
                </a:solidFill>
                <a:effectLst/>
                <a:latin typeface="Calibri" panose="020F0502020204030204" pitchFamily="34" charset="0"/>
                <a:ea typeface="Calibri" panose="020F0502020204030204" pitchFamily="34" charset="0"/>
              </a:rPr>
              <a:t>ηθικοπολιτική</a:t>
            </a:r>
            <a:r>
              <a:rPr lang="el-GR" sz="2400" dirty="0">
                <a:solidFill>
                  <a:schemeClr val="bg1"/>
                </a:solidFill>
                <a:effectLst/>
                <a:latin typeface="Calibri" panose="020F0502020204030204" pitchFamily="34" charset="0"/>
                <a:ea typeface="Calibri" panose="020F0502020204030204" pitchFamily="34" charset="0"/>
              </a:rPr>
              <a:t> τάξη -</a:t>
            </a:r>
            <a:r>
              <a:rPr lang="el-GR" sz="2400" b="1" dirty="0" err="1">
                <a:solidFill>
                  <a:schemeClr val="bg1"/>
                </a:solidFill>
                <a:effectLst/>
                <a:latin typeface="Calibri" panose="020F0502020204030204" pitchFamily="34" charset="0"/>
                <a:ea typeface="Calibri" panose="020F0502020204030204" pitchFamily="34" charset="0"/>
              </a:rPr>
              <a:t>ηθικοπολιτική</a:t>
            </a:r>
            <a:r>
              <a:rPr lang="el-GR" sz="2400" b="1" dirty="0">
                <a:solidFill>
                  <a:schemeClr val="bg1"/>
                </a:solidFill>
                <a:effectLst/>
                <a:latin typeface="Calibri" panose="020F0502020204030204" pitchFamily="34" charset="0"/>
                <a:ea typeface="Calibri" panose="020F0502020204030204" pitchFamily="34" charset="0"/>
              </a:rPr>
              <a:t> δεοντοκρατία </a:t>
            </a:r>
            <a:r>
              <a:rPr lang="el-GR" sz="2400" dirty="0">
                <a:solidFill>
                  <a:schemeClr val="bg1"/>
                </a:solidFill>
                <a:effectLst/>
                <a:latin typeface="Calibri" panose="020F0502020204030204" pitchFamily="34" charset="0"/>
                <a:ea typeface="Calibri" panose="020F0502020204030204" pitchFamily="34" charset="0"/>
              </a:rPr>
              <a:t>που απορρέει από θεσμική συγκρότηση και όχι στα περιπτωσιολογικά ερωτήματα </a:t>
            </a:r>
            <a:r>
              <a:rPr lang="el-GR" sz="2400" dirty="0" err="1">
                <a:solidFill>
                  <a:schemeClr val="bg1"/>
                </a:solidFill>
                <a:effectLst/>
                <a:latin typeface="Calibri" panose="020F0502020204030204" pitchFamily="34" charset="0"/>
                <a:ea typeface="Calibri" panose="020F0502020204030204" pitchFamily="34" charset="0"/>
              </a:rPr>
              <a:t>συνεπειοκρατικού</a:t>
            </a:r>
            <a:r>
              <a:rPr lang="el-GR" sz="2400" dirty="0">
                <a:solidFill>
                  <a:schemeClr val="bg1"/>
                </a:solidFill>
                <a:effectLst/>
                <a:latin typeface="Calibri" panose="020F0502020204030204" pitchFamily="34" charset="0"/>
                <a:ea typeface="Calibri" panose="020F0502020204030204" pitchFamily="34" charset="0"/>
              </a:rPr>
              <a:t> τύπου.</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endParaRPr lang="el-G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6278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C3E38A-CCAF-42C5-8CCD-F137BB059271}"/>
              </a:ext>
            </a:extLst>
          </p:cNvPr>
          <p:cNvSpPr txBox="1"/>
          <p:nvPr/>
        </p:nvSpPr>
        <p:spPr>
          <a:xfrm>
            <a:off x="675967" y="289679"/>
            <a:ext cx="10840065" cy="6278642"/>
          </a:xfrm>
          <a:prstGeom prst="rect">
            <a:avLst/>
          </a:prstGeom>
          <a:noFill/>
        </p:spPr>
        <p:txBody>
          <a:bodyPr wrap="square">
            <a:spAutoFit/>
          </a:bodyPr>
          <a:lstStyle/>
          <a:p>
            <a:pPr algn="ctr"/>
            <a:r>
              <a:rPr lang="el-GR" sz="2400" b="1" dirty="0">
                <a:solidFill>
                  <a:schemeClr val="bg1"/>
                </a:solidFill>
                <a:effectLst/>
                <a:latin typeface="Calibri" panose="020F0502020204030204" pitchFamily="34" charset="0"/>
                <a:ea typeface="Calibri" panose="020F0502020204030204" pitchFamily="34" charset="0"/>
              </a:rPr>
              <a:t>Η κυριαρχία του </a:t>
            </a:r>
            <a:r>
              <a:rPr lang="en-US" sz="2400" b="1" i="1" dirty="0">
                <a:solidFill>
                  <a:schemeClr val="bg1"/>
                </a:solidFill>
                <a:effectLst/>
                <a:latin typeface="Calibri" panose="020F0502020204030204" pitchFamily="34" charset="0"/>
                <a:ea typeface="Calibri" panose="020F0502020204030204" pitchFamily="34" charset="0"/>
              </a:rPr>
              <a:t>jus in bello </a:t>
            </a:r>
            <a:endParaRPr lang="el-GR" sz="2400" b="1" dirty="0">
              <a:solidFill>
                <a:schemeClr val="bg1"/>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Η λίστα των </a:t>
            </a:r>
            <a:r>
              <a:rPr lang="el-GR" sz="2400" dirty="0" err="1">
                <a:solidFill>
                  <a:schemeClr val="bg1"/>
                </a:solidFill>
                <a:effectLst/>
                <a:latin typeface="Calibri" panose="020F0502020204030204" pitchFamily="34" charset="0"/>
                <a:ea typeface="Calibri" panose="020F0502020204030204" pitchFamily="34" charset="0"/>
              </a:rPr>
              <a:t>τεσάρων</a:t>
            </a:r>
            <a:r>
              <a:rPr lang="el-GR" sz="2400" dirty="0">
                <a:solidFill>
                  <a:schemeClr val="bg1"/>
                </a:solidFill>
                <a:effectLst/>
                <a:latin typeface="Calibri" panose="020F0502020204030204" pitchFamily="34" charset="0"/>
                <a:ea typeface="Calibri" panose="020F0502020204030204" pitchFamily="34" charset="0"/>
              </a:rPr>
              <a:t> κατηγοριών εγκλημάτων για τα οποία έχει αρμοδιότητα το Διεθνές Ποινικό Δικαστήριο. </a:t>
            </a:r>
          </a:p>
          <a:p>
            <a:r>
              <a:rPr lang="el-GR" sz="2400" dirty="0">
                <a:solidFill>
                  <a:schemeClr val="bg1"/>
                </a:solidFill>
                <a:effectLst/>
                <a:latin typeface="Calibri" panose="020F0502020204030204" pitchFamily="34" charset="0"/>
                <a:ea typeface="Calibri" panose="020F0502020204030204" pitchFamily="34" charset="0"/>
              </a:rPr>
              <a:t>α) γενοκτονία, </a:t>
            </a:r>
          </a:p>
          <a:p>
            <a:r>
              <a:rPr lang="el-GR" sz="2400" dirty="0">
                <a:solidFill>
                  <a:schemeClr val="bg1"/>
                </a:solidFill>
                <a:effectLst/>
                <a:latin typeface="Calibri" panose="020F0502020204030204" pitchFamily="34" charset="0"/>
                <a:ea typeface="Calibri" panose="020F0502020204030204" pitchFamily="34" charset="0"/>
              </a:rPr>
              <a:t>β) εγκλήματα πολέμου </a:t>
            </a:r>
          </a:p>
          <a:p>
            <a:r>
              <a:rPr lang="el-GR" sz="2400" dirty="0">
                <a:solidFill>
                  <a:schemeClr val="bg1"/>
                </a:solidFill>
                <a:effectLst/>
                <a:latin typeface="Calibri" panose="020F0502020204030204" pitchFamily="34" charset="0"/>
                <a:ea typeface="Calibri" panose="020F0502020204030204" pitchFamily="34" charset="0"/>
              </a:rPr>
              <a:t>γ) εγκλήματα κατά της ανθρωπότητας </a:t>
            </a:r>
          </a:p>
          <a:p>
            <a:r>
              <a:rPr lang="el-GR" sz="2400" dirty="0">
                <a:solidFill>
                  <a:schemeClr val="bg1"/>
                </a:solidFill>
                <a:effectLst/>
                <a:latin typeface="Calibri" panose="020F0502020204030204" pitchFamily="34" charset="0"/>
                <a:ea typeface="Calibri" panose="020F0502020204030204" pitchFamily="34" charset="0"/>
              </a:rPr>
              <a:t>δ) το έγκλημα της επιθετικότητας (το μόνο που θα μπορούσε να θεωρηθεί ότι ανήκει στην κατηγορία </a:t>
            </a:r>
            <a:r>
              <a:rPr lang="en-US" sz="2400" i="1" dirty="0">
                <a:solidFill>
                  <a:schemeClr val="bg1"/>
                </a:solidFill>
                <a:effectLst/>
                <a:latin typeface="Calibri" panose="020F0502020204030204" pitchFamily="34" charset="0"/>
                <a:ea typeface="Calibri" panose="020F0502020204030204" pitchFamily="34" charset="0"/>
              </a:rPr>
              <a:t>ad bellum</a:t>
            </a:r>
            <a:r>
              <a:rPr lang="el-GR" sz="2400" i="1" dirty="0">
                <a:solidFill>
                  <a:schemeClr val="bg1"/>
                </a:solidFill>
                <a:effectLst/>
                <a:latin typeface="Calibri" panose="020F0502020204030204" pitchFamily="34" charset="0"/>
                <a:ea typeface="Calibri" panose="020F0502020204030204" pitchFamily="34" charset="0"/>
              </a:rPr>
              <a:t>)</a:t>
            </a:r>
            <a:r>
              <a:rPr lang="el-GR" sz="2400" dirty="0">
                <a:solidFill>
                  <a:schemeClr val="bg1"/>
                </a:solidFill>
                <a:effectLst/>
                <a:latin typeface="Calibri" panose="020F0502020204030204" pitchFamily="34" charset="0"/>
                <a:ea typeface="Calibri" panose="020F0502020204030204" pitchFamily="34" charset="0"/>
              </a:rPr>
              <a:t> </a:t>
            </a:r>
          </a:p>
          <a:p>
            <a:pPr algn="ctr"/>
            <a:r>
              <a:rPr lang="el-GR" sz="2400" b="1" dirty="0">
                <a:solidFill>
                  <a:schemeClr val="bg1"/>
                </a:solidFill>
                <a:effectLst/>
                <a:latin typeface="Calibri" panose="020F0502020204030204" pitchFamily="34" charset="0"/>
                <a:ea typeface="Calibri" panose="020F0502020204030204" pitchFamily="34" charset="0"/>
              </a:rPr>
              <a:t>Η  κριτική που δέχεται το </a:t>
            </a:r>
            <a:r>
              <a:rPr lang="el-GR" sz="2400" b="1" i="1" dirty="0" err="1">
                <a:solidFill>
                  <a:schemeClr val="bg1"/>
                </a:solidFill>
                <a:effectLst/>
                <a:latin typeface="Calibri" panose="020F0502020204030204" pitchFamily="34" charset="0"/>
                <a:ea typeface="Calibri" panose="020F0502020204030204" pitchFamily="34" charset="0"/>
              </a:rPr>
              <a:t>jus</a:t>
            </a:r>
            <a:r>
              <a:rPr lang="el-GR" sz="2400" b="1" i="1" dirty="0">
                <a:solidFill>
                  <a:schemeClr val="bg1"/>
                </a:solidFill>
                <a:effectLst/>
                <a:latin typeface="Calibri" panose="020F0502020204030204" pitchFamily="34" charset="0"/>
                <a:ea typeface="Calibri" panose="020F0502020204030204" pitchFamily="34" charset="0"/>
              </a:rPr>
              <a:t> in </a:t>
            </a:r>
            <a:r>
              <a:rPr lang="el-GR" sz="2400" b="1" i="1" dirty="0" err="1">
                <a:solidFill>
                  <a:schemeClr val="bg1"/>
                </a:solidFill>
                <a:effectLst/>
                <a:latin typeface="Calibri" panose="020F0502020204030204" pitchFamily="34" charset="0"/>
                <a:ea typeface="Calibri" panose="020F0502020204030204" pitchFamily="34" charset="0"/>
              </a:rPr>
              <a:t>bello</a:t>
            </a:r>
            <a:endParaRPr lang="el-GR" sz="2400" b="1" i="1" dirty="0">
              <a:solidFill>
                <a:schemeClr val="bg1"/>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Ενθαρρύνεται   η χρήση βίας και το δίκαιο γίνεται έτσι συνένοχο με ένα καταστροφικό και κατεστημένο σύστημα πολέμου, </a:t>
            </a:r>
            <a:r>
              <a:rPr lang="el-GR" sz="2400" dirty="0">
                <a:solidFill>
                  <a:schemeClr val="bg1"/>
                </a:solidFill>
                <a:latin typeface="Calibri" panose="020F0502020204030204" pitchFamily="34" charset="0"/>
                <a:ea typeface="Calibri" panose="020F0502020204030204" pitchFamily="34" charset="0"/>
              </a:rPr>
              <a:t>επιχείρημα ανάλογο με </a:t>
            </a:r>
            <a:r>
              <a:rPr lang="el-GR" sz="2400" dirty="0" err="1">
                <a:solidFill>
                  <a:schemeClr val="bg1"/>
                </a:solidFill>
                <a:latin typeface="Calibri" panose="020F0502020204030204" pitchFamily="34" charset="0"/>
                <a:ea typeface="Calibri" panose="020F0502020204030204" pitchFamily="34" charset="0"/>
              </a:rPr>
              <a:t>τονν</a:t>
            </a:r>
            <a:r>
              <a:rPr lang="el-GR" sz="2400" dirty="0">
                <a:solidFill>
                  <a:schemeClr val="bg1"/>
                </a:solidFill>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ανθρωπιστικό πασιφισμό του Έρασμου</a:t>
            </a:r>
          </a:p>
          <a:p>
            <a:pPr marL="285750" indent="-285750">
              <a:buFont typeface="Arial" panose="020B0604020202020204" pitchFamily="34" charset="0"/>
              <a:buChar char="•"/>
            </a:pPr>
            <a:r>
              <a:rPr lang="el-GR" sz="2400" dirty="0">
                <a:solidFill>
                  <a:schemeClr val="bg1"/>
                </a:solidFill>
                <a:latin typeface="Calibri" panose="020F0502020204030204" pitchFamily="34" charset="0"/>
                <a:ea typeface="Calibri" panose="020F0502020204030204" pitchFamily="34" charset="0"/>
              </a:rPr>
              <a:t>Η </a:t>
            </a:r>
            <a:r>
              <a:rPr lang="el-GR" sz="2400" dirty="0">
                <a:solidFill>
                  <a:schemeClr val="bg1"/>
                </a:solidFill>
                <a:effectLst/>
                <a:latin typeface="Calibri" panose="020F0502020204030204" pitchFamily="34" charset="0"/>
                <a:ea typeface="Calibri" panose="020F0502020204030204" pitchFamily="34" charset="0"/>
              </a:rPr>
              <a:t>αναλογική κλίμακα την οποία αναγκάζεται να ακολουθήσει σύμφωνα με τις εξελίξεις της τεχνολογίας η οποία την καθιστά σχετική και αναξιόπιστη. </a:t>
            </a:r>
          </a:p>
          <a:p>
            <a:pPr marL="285750" indent="-285750">
              <a:buFont typeface="Arial" panose="020B0604020202020204" pitchFamily="34" charset="0"/>
              <a:buChar char="•"/>
            </a:pPr>
            <a:r>
              <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Oliver O</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r>
              <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Donavan</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η διάκριση </a:t>
            </a:r>
            <a:r>
              <a:rPr lang="el-GR" sz="2400" i="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jus</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i="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bello</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v.s</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i="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jus</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ad</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bellum</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θα πρέπει να θεωρηθεί ως δευτερεύουσας σημασίας και όχι μεγάλης βαρύτητας. </a:t>
            </a:r>
          </a:p>
          <a:p>
            <a:pPr marL="285750" indent="-285750">
              <a:buFont typeface="Arial" panose="020B0604020202020204" pitchFamily="34" charset="0"/>
              <a:buChar char="•"/>
            </a:pPr>
            <a:endParaRPr lang="el-GR" dirty="0">
              <a:solidFill>
                <a:schemeClr val="bg1"/>
              </a:solidFill>
            </a:endParaRPr>
          </a:p>
        </p:txBody>
      </p:sp>
    </p:spTree>
    <p:extLst>
      <p:ext uri="{BB962C8B-B14F-4D97-AF65-F5344CB8AC3E}">
        <p14:creationId xmlns:p14="http://schemas.microsoft.com/office/powerpoint/2010/main" val="1692801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F58F3C-7E77-41B9-B32E-0ACD784AD5F8}"/>
              </a:ext>
            </a:extLst>
          </p:cNvPr>
          <p:cNvSpPr txBox="1"/>
          <p:nvPr/>
        </p:nvSpPr>
        <p:spPr>
          <a:xfrm>
            <a:off x="360947" y="203539"/>
            <a:ext cx="11490158" cy="6463308"/>
          </a:xfrm>
          <a:prstGeom prst="rect">
            <a:avLst/>
          </a:prstGeom>
          <a:noFill/>
        </p:spPr>
        <p:txBody>
          <a:bodyPr wrap="square">
            <a:spAutoFit/>
          </a:bodyPr>
          <a:lstStyle/>
          <a:p>
            <a:pPr algn="ctr">
              <a:lnSpc>
                <a:spcPct val="150000"/>
              </a:lnSpc>
            </a:pPr>
            <a:r>
              <a:rPr lang="el-GR" sz="2400" b="1" dirty="0">
                <a:solidFill>
                  <a:schemeClr val="bg1"/>
                </a:solidFill>
                <a:effectLst/>
                <a:latin typeface="Calibri" panose="020F0502020204030204" pitchFamily="34" charset="0"/>
                <a:ea typeface="Calibri" panose="020F0502020204030204" pitchFamily="34" charset="0"/>
              </a:rPr>
              <a:t>Υπεράσπιση βάσει συνεπειοκρατικών όσο και </a:t>
            </a:r>
            <a:r>
              <a:rPr lang="el-GR" sz="2400" b="1" dirty="0">
                <a:solidFill>
                  <a:schemeClr val="bg1"/>
                </a:solidFill>
                <a:latin typeface="Calibri" panose="020F0502020204030204" pitchFamily="34" charset="0"/>
                <a:ea typeface="Calibri" panose="020F0502020204030204" pitchFamily="34" charset="0"/>
              </a:rPr>
              <a:t>τελεολογικών λόγων</a:t>
            </a:r>
            <a:endParaRPr lang="el-GR"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r>
              <a:rPr lang="en-US" sz="2400" b="1" dirty="0">
                <a:solidFill>
                  <a:schemeClr val="bg1"/>
                </a:solidFill>
                <a:effectLst/>
                <a:latin typeface="Calibri" panose="020F0502020204030204" pitchFamily="34" charset="0"/>
                <a:ea typeface="Calibri" panose="020F0502020204030204" pitchFamily="34" charset="0"/>
              </a:rPr>
              <a:t>Grotius</a:t>
            </a:r>
            <a:r>
              <a:rPr lang="el-GR" sz="2400" dirty="0">
                <a:solidFill>
                  <a:schemeClr val="bg1"/>
                </a:solidFill>
                <a:effectLst/>
                <a:latin typeface="Calibri" panose="020F0502020204030204" pitchFamily="34" charset="0"/>
                <a:ea typeface="Calibri" panose="020F0502020204030204" pitchFamily="34" charset="0"/>
              </a:rPr>
              <a:t>: υποχρέωση μη τιμωρίας από την πλευρά ενός ‘δικαίου των εθνών’.</a:t>
            </a:r>
          </a:p>
          <a:p>
            <a:pPr marL="285750" indent="-285750">
              <a:lnSpc>
                <a:spcPct val="150000"/>
              </a:lnSpc>
              <a:buFont typeface="Arial" panose="020B0604020202020204" pitchFamily="34" charset="0"/>
              <a:buChar char="•"/>
            </a:pPr>
            <a:r>
              <a:rPr lang="en-US" sz="24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Walzer</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Οι αντίπαλοι είναι εξίσου θύματα, </a:t>
            </a:r>
            <a:r>
              <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ω</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ς θύματα όλοι οι πολεμιστές διατηρούν το δικαίωμα της άμυνας. </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Οι  νόμοι του πολέμου επιζητούν την ειρήνη εκτός από την δικαιοσύνη. Η δυνατότητα συγχώρησης της βίας κάνει κάποιες πράξεις πολέμου να αποδίδονται  στον πόλεμο και όχι στους πολεμιστές όπως οι κανόνες ενός βίαιου παιχνιδιού.</a:t>
            </a:r>
          </a:p>
          <a:p>
            <a:pPr marL="285750" indent="-285750">
              <a:lnSpc>
                <a:spcPct val="15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Στον πόλεμο η συνεπειοκρατική και διαχειριστική λογική των κανόνων κατά τη διεξαγωγή του βοηθά στη διατήρηση των ατομικών δικαιωμάτων και δημιουργεί πίστη στους κανόνες επιδίωξης της  ειρήνης και περιορισμού των τραγικών συνεπειών του πολέμου. </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l-GR" dirty="0">
              <a:solidFill>
                <a:schemeClr val="bg1"/>
              </a:solidFill>
            </a:endParaRPr>
          </a:p>
        </p:txBody>
      </p:sp>
    </p:spTree>
    <p:extLst>
      <p:ext uri="{BB962C8B-B14F-4D97-AF65-F5344CB8AC3E}">
        <p14:creationId xmlns:p14="http://schemas.microsoft.com/office/powerpoint/2010/main" val="1216581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49382" y="0"/>
            <a:ext cx="11942618" cy="6740307"/>
          </a:xfrm>
          <a:prstGeom prst="rect">
            <a:avLst/>
          </a:prstGeom>
        </p:spPr>
        <p:txBody>
          <a:bodyPr wrap="square">
            <a:spAutoFit/>
          </a:bodyPr>
          <a:lstStyle/>
          <a:p>
            <a:pPr algn="ctr">
              <a:lnSpc>
                <a:spcPct val="150000"/>
              </a:lnSpc>
              <a:spcAft>
                <a:spcPts val="0"/>
              </a:spcAft>
            </a:pP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Thomas Nagel -«Πόλεμος και σφαγή» -Βιετνάμ</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«Ορισμένες δεσμεύσεις δεν είναι ούτε αυθαίρετες ούτε σκέτες συμβάσεις και ότι η εγκυρότητά τους δεν εξαρτάται απλώς από τη χρησιμότητά τους. Υπάρχει με άλλα λόγια, μια ηθική βάση για τους κανόνες του πολέμου, έστω και αν οι επίσημες εν ισχύι συμβάσεις απέχουν πολύ απ’ το να την εκφράζουν… Δεν  είναι εύκολο να έχει κανείς σαφή εικόνα του τί δεν επιτρέπεται στον πόλεμο. Διότι , αν ορισμένες στρατιωτικές ενέργειες είναι προφανείς ωμότητες, υπάρχουν ωστόσο άλλες που μπαίνουν δυσκολότερα σε καλούπια, και οι γενικές αρχές που υπόκεινται των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κρίσεών</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μας παραμένουν ασαφείς. Τέτοιες ασάφειες μπορεί να οδηγήσουν σε εγκατάλειψη υγιών αντιλήψεων προς χάριν κριτηρίων με προφανέστερη λογική υποστήριξη. Αν θέλουμε να αποφύγουμε έναν τέτοιο πειρασμό  θα πρέπει να επιδιώξουμε μια βαθύτερη κατανόηση των δεσμεύσεων που ισχύουν σήμερα.» </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Σύγκρουση  ανάμεσα στην χρησιμοθηρία ή ωφελιμισμό και την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απολυτοκρατία</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ή δεοντοκρατία.</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Η χρησιμοθηρία (</a:t>
            </a: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ωφελιμισμός</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δίνει προτεραιότητα στην έγνοια του τι πρόκειται να συμβεί. </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Η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απολυτοκρατία</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δεοντοκρατία</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δίνει προτεραιότητα σ’ εκείνο που πράττουμε. </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Θα πρέπει  να αντιμετωπίσουμε την απαισιόδοξη εκδοχή, αυτές οι δύο μορφές ηθικής πεποίθησης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ωφελιμοκρατικές</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και δεοντοκρατικές) να μην είναι σε θέση να συμβιώσουν μέσα στο πλαίσιο ενός ενιαίου και συνεκτικού ηθικού συστήματος, και ο κόσμος να μας παρουσιάζει περιπτώσεις στις οποίες να μην υπάρχει έντιμη ή ηθική πορεία που ο άνθρωπος να μπορεί να πάρει, να μην υφίσταται δρόμος  απαλλαγμένος από ενοχές ή την ευθύνη κάποιου κακού.</a:t>
            </a:r>
            <a:endParaRPr lang="el-G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0498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69BE6D-3680-404A-B5E3-3D7EAFC984CB}"/>
              </a:ext>
            </a:extLst>
          </p:cNvPr>
          <p:cNvSpPr txBox="1"/>
          <p:nvPr/>
        </p:nvSpPr>
        <p:spPr>
          <a:xfrm>
            <a:off x="603584" y="-273086"/>
            <a:ext cx="10984831" cy="6795899"/>
          </a:xfrm>
          <a:prstGeom prst="rect">
            <a:avLst/>
          </a:prstGeom>
          <a:noFill/>
        </p:spPr>
        <p:txBody>
          <a:bodyPr wrap="square">
            <a:spAutoFit/>
          </a:bodyPr>
          <a:lstStyle/>
          <a:p>
            <a:pPr algn="ctr">
              <a:lnSpc>
                <a:spcPct val="150000"/>
              </a:lnSpc>
              <a:spcAft>
                <a:spcPts val="800"/>
              </a:spcAft>
            </a:pPr>
            <a:endPar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lnSpc>
                <a:spcPct val="150000"/>
              </a:lnSpc>
              <a:spcAft>
                <a:spcPts val="800"/>
              </a:spcAft>
            </a:pPr>
            <a: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Η  αξία της διάκρισης</a:t>
            </a:r>
          </a:p>
          <a:p>
            <a:pPr algn="just">
              <a:lnSpc>
                <a:spcPct val="150000"/>
              </a:lnSpc>
              <a:spcAft>
                <a:spcPts val="800"/>
              </a:spcAft>
            </a:pPr>
            <a:r>
              <a:rPr lang="el-GR" sz="24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Nicholas</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Rengger</a:t>
            </a:r>
            <a:r>
              <a:rPr lang="el-GR"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«Αυτό που ίσως χρειαζόμαστε στον 21</a:t>
            </a:r>
            <a:r>
              <a:rPr lang="el-GR" sz="2400" baseline="30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ο</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αιώνα είναι να ξανασκεφτούμε τον τρόπο που αντιλαμβανόμαστε τη σχέση μεταξύ του νόμου, της ηθικής και της πολιτικής με τρόπο παρόμοιο με αυτόν του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Vitoria</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και των συναδέλφων του κατά τον 16</a:t>
            </a:r>
            <a:r>
              <a:rPr lang="el-GR" sz="2400" baseline="30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ο</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αιώνα…. Το παράδειγμα της σχολής της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Salamanca</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μας δίνει ένα σήμα αισιοδοξίας…. Το αποτέλεσμα της ανασκευής της παράδοσης που πραγματοποίησαν της έδωσε μια παράταση ζωής και βοήθησε να αναπτύξουμε και να καταλάβουμε την δυνατότητα να συνδυάσουμε την ηθική με την πολιτική και την φιλευσπλαχνία με τρόπο που βελτίωσε την κατανόησή μας και τον μετριασμό των ακροτήτων μιας από τις πλέον φοβερές και επίμονες ανθρώπινες πρακτικές. Ίσως είναι καιρός  να αναζητήσουμε τη δική μας σχολή της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Salamanca</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9551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69BE6D-3680-404A-B5E3-3D7EAFC984CB}"/>
              </a:ext>
            </a:extLst>
          </p:cNvPr>
          <p:cNvSpPr txBox="1"/>
          <p:nvPr/>
        </p:nvSpPr>
        <p:spPr>
          <a:xfrm>
            <a:off x="743070" y="253836"/>
            <a:ext cx="10291724" cy="5929187"/>
          </a:xfrm>
          <a:prstGeom prst="rect">
            <a:avLst/>
          </a:prstGeom>
          <a:noFill/>
        </p:spPr>
        <p:txBody>
          <a:bodyPr wrap="square">
            <a:spAutoFit/>
          </a:bodyPr>
          <a:lstStyle/>
          <a:p>
            <a:pPr algn="ctr">
              <a:lnSpc>
                <a:spcPct val="115000"/>
              </a:lnSpc>
              <a:spcAft>
                <a:spcPts val="800"/>
              </a:spcAft>
              <a:tabLst>
                <a:tab pos="637540" algn="l"/>
              </a:tabLst>
            </a:pPr>
            <a:r>
              <a:rPr lang="el-GR"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Βιβλιογραφία</a:t>
            </a:r>
            <a:r>
              <a:rPr lang="el-GR" sz="1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tabLst>
                <a:tab pos="637540" algn="l"/>
              </a:tabLst>
            </a:pPr>
            <a:r>
              <a:rPr lang="en-US" sz="1800" kern="1200" dirty="0">
                <a:solidFill>
                  <a:schemeClr val="bg1"/>
                </a:solidFill>
                <a:effectLst/>
                <a:latin typeface="Arial" panose="020B0604020202020204" pitchFamily="34" charset="0"/>
                <a:ea typeface="Calibri" panose="020F0502020204030204" pitchFamily="34" charset="0"/>
              </a:rPr>
              <a:t>Anscombe</a:t>
            </a:r>
            <a:r>
              <a:rPr lang="el-GR" sz="1800" kern="1200" dirty="0">
                <a:solidFill>
                  <a:schemeClr val="bg1"/>
                </a:solidFill>
                <a:effectLst/>
                <a:latin typeface="Arial" panose="020B0604020202020204" pitchFamily="34" charset="0"/>
                <a:ea typeface="Calibri" panose="020F0502020204030204" pitchFamily="34" charset="0"/>
              </a:rPr>
              <a:t>, </a:t>
            </a:r>
            <a:r>
              <a:rPr lang="en-US" sz="1800" kern="1200" dirty="0">
                <a:solidFill>
                  <a:schemeClr val="bg1"/>
                </a:solidFill>
                <a:effectLst/>
                <a:latin typeface="Arial" panose="020B0604020202020204" pitchFamily="34" charset="0"/>
                <a:ea typeface="Calibri" panose="020F0502020204030204" pitchFamily="34" charset="0"/>
              </a:rPr>
              <a:t>Elisabeth</a:t>
            </a:r>
            <a:r>
              <a:rPr lang="el-GR" sz="1800" kern="1200" dirty="0">
                <a:solidFill>
                  <a:schemeClr val="bg1"/>
                </a:solidFill>
                <a:effectLst/>
                <a:latin typeface="Arial" panose="020B0604020202020204" pitchFamily="34" charset="0"/>
                <a:ea typeface="Calibri" panose="020F0502020204030204" pitchFamily="34" charset="0"/>
              </a:rPr>
              <a:t> Ελίζαμπεθ &amp;</a:t>
            </a:r>
            <a:r>
              <a:rPr lang="en-US" sz="1800" kern="1200" dirty="0" err="1">
                <a:solidFill>
                  <a:schemeClr val="bg1"/>
                </a:solidFill>
                <a:effectLst/>
                <a:latin typeface="Arial" panose="020B0604020202020204" pitchFamily="34" charset="0"/>
                <a:ea typeface="Calibri" panose="020F0502020204030204" pitchFamily="34" charset="0"/>
              </a:rPr>
              <a:t>ThomasNagel</a:t>
            </a:r>
            <a:r>
              <a:rPr lang="el-GR" sz="1800" kern="1200" dirty="0">
                <a:solidFill>
                  <a:schemeClr val="bg1"/>
                </a:solidFill>
                <a:effectLst/>
                <a:latin typeface="Arial" panose="020B0604020202020204" pitchFamily="34" charset="0"/>
                <a:ea typeface="Calibri" panose="020F0502020204030204" pitchFamily="34" charset="0"/>
              </a:rPr>
              <a:t> (2002), </a:t>
            </a:r>
            <a:r>
              <a:rPr lang="el-GR" sz="1800" i="1" kern="1200" dirty="0">
                <a:solidFill>
                  <a:schemeClr val="bg1"/>
                </a:solidFill>
                <a:effectLst/>
                <a:latin typeface="Arial" panose="020B0604020202020204" pitchFamily="34" charset="0"/>
                <a:ea typeface="Calibri" panose="020F0502020204030204" pitchFamily="34" charset="0"/>
              </a:rPr>
              <a:t>Ηθικός πόλεμος – ηθική εν </a:t>
            </a:r>
            <a:r>
              <a:rPr lang="el-GR" sz="1800" i="1" kern="1200" dirty="0" err="1">
                <a:solidFill>
                  <a:schemeClr val="bg1"/>
                </a:solidFill>
                <a:effectLst/>
                <a:latin typeface="Arial" panose="020B0604020202020204" pitchFamily="34" charset="0"/>
                <a:ea typeface="Calibri" panose="020F0502020204030204" pitchFamily="34" charset="0"/>
              </a:rPr>
              <a:t>πολέμω</a:t>
            </a:r>
            <a:r>
              <a:rPr lang="el-GR" sz="1800" kern="1200" dirty="0">
                <a:solidFill>
                  <a:schemeClr val="bg1"/>
                </a:solidFill>
                <a:effectLst/>
                <a:latin typeface="Arial" panose="020B0604020202020204" pitchFamily="34" charset="0"/>
                <a:ea typeface="Calibri" panose="020F0502020204030204" pitchFamily="34" charset="0"/>
              </a:rPr>
              <a:t>, </a:t>
            </a:r>
            <a:r>
              <a:rPr lang="el-GR" sz="1800" kern="1200" dirty="0" err="1">
                <a:solidFill>
                  <a:schemeClr val="bg1"/>
                </a:solidFill>
                <a:effectLst/>
                <a:latin typeface="Arial" panose="020B0604020202020204" pitchFamily="34" charset="0"/>
                <a:ea typeface="Calibri" panose="020F0502020204030204" pitchFamily="34" charset="0"/>
              </a:rPr>
              <a:t>μτφρ</a:t>
            </a:r>
            <a:r>
              <a:rPr lang="el-GR" sz="1800" kern="1200" dirty="0">
                <a:solidFill>
                  <a:schemeClr val="bg1"/>
                </a:solidFill>
                <a:effectLst/>
                <a:latin typeface="Arial" panose="020B0604020202020204" pitchFamily="34" charset="0"/>
                <a:ea typeface="Calibri" panose="020F0502020204030204" pitchFamily="34" charset="0"/>
              </a:rPr>
              <a:t>. Κ. Κωβαίος, Αθήνα, Εκκρεμές.</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l-GR" sz="1800" kern="1200" dirty="0" err="1">
                <a:solidFill>
                  <a:schemeClr val="bg1"/>
                </a:solidFill>
                <a:effectLst/>
                <a:latin typeface="Arial" panose="020B0604020202020204" pitchFamily="34" charset="0"/>
                <a:ea typeface="Calibri" panose="020F0502020204030204" pitchFamily="34" charset="0"/>
              </a:rPr>
              <a:t>Grayling</a:t>
            </a:r>
            <a:r>
              <a:rPr lang="el-GR" sz="1800" kern="1200" dirty="0">
                <a:solidFill>
                  <a:schemeClr val="bg1"/>
                </a:solidFill>
                <a:effectLst/>
                <a:latin typeface="Arial" panose="020B0604020202020204" pitchFamily="34" charset="0"/>
                <a:ea typeface="Calibri" panose="020F0502020204030204" pitchFamily="34" charset="0"/>
              </a:rPr>
              <a:t>. A. C., (2006)Ανάμεσα στις νεκρές πόλεις, </a:t>
            </a:r>
            <a:r>
              <a:rPr lang="el-GR" sz="1800" kern="1200" dirty="0" err="1">
                <a:solidFill>
                  <a:schemeClr val="bg1"/>
                </a:solidFill>
                <a:effectLst/>
                <a:latin typeface="Arial" panose="020B0604020202020204" pitchFamily="34" charset="0"/>
                <a:ea typeface="Calibri" panose="020F0502020204030204" pitchFamily="34" charset="0"/>
              </a:rPr>
              <a:t>μετ</a:t>
            </a:r>
            <a:r>
              <a:rPr lang="el-GR" sz="1800" kern="1200" dirty="0">
                <a:solidFill>
                  <a:schemeClr val="bg1"/>
                </a:solidFill>
                <a:effectLst/>
                <a:latin typeface="Arial" panose="020B0604020202020204" pitchFamily="34" charset="0"/>
                <a:ea typeface="Calibri" panose="020F0502020204030204" pitchFamily="34" charset="0"/>
              </a:rPr>
              <a:t>/</a:t>
            </a:r>
            <a:r>
              <a:rPr lang="el-GR" sz="1800" kern="1200" dirty="0" err="1">
                <a:solidFill>
                  <a:schemeClr val="bg1"/>
                </a:solidFill>
                <a:effectLst/>
                <a:latin typeface="Arial" panose="020B0604020202020204" pitchFamily="34" charset="0"/>
                <a:ea typeface="Calibri" panose="020F0502020204030204" pitchFamily="34" charset="0"/>
              </a:rPr>
              <a:t>ση</a:t>
            </a:r>
            <a:r>
              <a:rPr lang="el-GR" sz="1800" kern="1200" dirty="0">
                <a:solidFill>
                  <a:schemeClr val="bg1"/>
                </a:solidFill>
                <a:effectLst/>
                <a:latin typeface="Arial" panose="020B0604020202020204" pitchFamily="34" charset="0"/>
                <a:ea typeface="Calibri" panose="020F0502020204030204" pitchFamily="34" charset="0"/>
              </a:rPr>
              <a:t> Αχιλλέας </a:t>
            </a:r>
            <a:r>
              <a:rPr lang="el-GR" sz="1800" kern="1200" dirty="0" err="1">
                <a:solidFill>
                  <a:schemeClr val="bg1"/>
                </a:solidFill>
                <a:effectLst/>
                <a:latin typeface="Arial" panose="020B0604020202020204" pitchFamily="34" charset="0"/>
                <a:ea typeface="Calibri" panose="020F0502020204030204" pitchFamily="34" charset="0"/>
              </a:rPr>
              <a:t>Φακατσέλης</a:t>
            </a:r>
            <a:r>
              <a:rPr lang="el-GR" sz="1800" kern="1200" dirty="0">
                <a:solidFill>
                  <a:schemeClr val="bg1"/>
                </a:solidFill>
                <a:effectLst/>
                <a:latin typeface="Arial" panose="020B0604020202020204" pitchFamily="34" charset="0"/>
                <a:ea typeface="Calibri" panose="020F0502020204030204" pitchFamily="34" charset="0"/>
              </a:rPr>
              <a:t>, Κασταλία.</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en-US" sz="1800" kern="1200" dirty="0">
                <a:solidFill>
                  <a:schemeClr val="bg1"/>
                </a:solidFill>
                <a:effectLst/>
                <a:latin typeface="Arial" panose="020B0604020202020204" pitchFamily="34" charset="0"/>
                <a:ea typeface="Calibri" panose="020F0502020204030204" pitchFamily="34" charset="0"/>
              </a:rPr>
              <a:t>Hurka, Thomas, “Proportionality and Necessity”, in </a:t>
            </a:r>
            <a:r>
              <a:rPr lang="en-US" sz="1800" i="1" kern="1200" dirty="0">
                <a:solidFill>
                  <a:schemeClr val="bg1"/>
                </a:solidFill>
                <a:effectLst/>
                <a:latin typeface="Arial" panose="020B0604020202020204" pitchFamily="34" charset="0"/>
                <a:ea typeface="Calibri" panose="020F0502020204030204" pitchFamily="34" charset="0"/>
              </a:rPr>
              <a:t>War: Essays in Political Philosophy</a:t>
            </a:r>
            <a:r>
              <a:rPr lang="en-US" sz="1800" kern="1200" dirty="0">
                <a:solidFill>
                  <a:schemeClr val="bg1"/>
                </a:solidFill>
                <a:effectLst/>
                <a:latin typeface="Arial" panose="020B0604020202020204" pitchFamily="34" charset="0"/>
                <a:ea typeface="Calibri" panose="020F0502020204030204" pitchFamily="34" charset="0"/>
              </a:rPr>
              <a:t>, L. May., ed. Cambridge, 2008.</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en-US" sz="1800" kern="1200" dirty="0">
                <a:solidFill>
                  <a:schemeClr val="bg1"/>
                </a:solidFill>
                <a:effectLst/>
                <a:latin typeface="Arial" panose="020B0604020202020204" pitchFamily="34" charset="0"/>
                <a:ea typeface="Calibri" panose="020F0502020204030204" pitchFamily="34" charset="0"/>
              </a:rPr>
              <a:t>May, L., </a:t>
            </a:r>
            <a:r>
              <a:rPr lang="en-US" sz="1800" i="1" kern="1200" dirty="0">
                <a:solidFill>
                  <a:schemeClr val="bg1"/>
                </a:solidFill>
                <a:effectLst/>
                <a:latin typeface="Arial" panose="020B0604020202020204" pitchFamily="34" charset="0"/>
                <a:ea typeface="Calibri" panose="020F0502020204030204" pitchFamily="34" charset="0"/>
              </a:rPr>
              <a:t>War Crimes and Just War</a:t>
            </a:r>
            <a:r>
              <a:rPr lang="en-US" sz="1800" kern="1200" dirty="0">
                <a:solidFill>
                  <a:schemeClr val="bg1"/>
                </a:solidFill>
                <a:effectLst/>
                <a:latin typeface="Arial" panose="020B0604020202020204" pitchFamily="34" charset="0"/>
                <a:ea typeface="Calibri" panose="020F0502020204030204" pitchFamily="34" charset="0"/>
              </a:rPr>
              <a:t>, Cambridge, 2007.</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637540" algn="l"/>
              </a:tabLst>
            </a:pPr>
            <a:r>
              <a:rPr lang="en-US" sz="1800" kern="1200" dirty="0">
                <a:solidFill>
                  <a:schemeClr val="bg1"/>
                </a:solidFill>
                <a:effectLst/>
                <a:latin typeface="Arial" panose="020B0604020202020204" pitchFamily="34" charset="0"/>
                <a:ea typeface="Calibri" panose="020F0502020204030204" pitchFamily="34" charset="0"/>
              </a:rPr>
              <a:t>Rawls</a:t>
            </a:r>
            <a:r>
              <a:rPr lang="el-GR" sz="1800" kern="1200" dirty="0">
                <a:solidFill>
                  <a:schemeClr val="bg1"/>
                </a:solidFill>
                <a:effectLst/>
                <a:latin typeface="Arial" panose="020B0604020202020204" pitchFamily="34" charset="0"/>
                <a:ea typeface="Calibri" panose="020F0502020204030204" pitchFamily="34" charset="0"/>
              </a:rPr>
              <a:t>, </a:t>
            </a:r>
            <a:r>
              <a:rPr lang="en-US" sz="1800" kern="1200" dirty="0">
                <a:solidFill>
                  <a:schemeClr val="bg1"/>
                </a:solidFill>
                <a:effectLst/>
                <a:latin typeface="Arial" panose="020B0604020202020204" pitchFamily="34" charset="0"/>
                <a:ea typeface="Calibri" panose="020F0502020204030204" pitchFamily="34" charset="0"/>
              </a:rPr>
              <a:t>John</a:t>
            </a:r>
            <a:r>
              <a:rPr lang="el-GR" sz="1800" kern="1200" dirty="0">
                <a:solidFill>
                  <a:schemeClr val="bg1"/>
                </a:solidFill>
                <a:effectLst/>
                <a:latin typeface="Arial" panose="020B0604020202020204" pitchFamily="34" charset="0"/>
                <a:ea typeface="Calibri" panose="020F0502020204030204" pitchFamily="34" charset="0"/>
              </a:rPr>
              <a:t>, (2002), </a:t>
            </a:r>
            <a:r>
              <a:rPr lang="el-GR" sz="1800" i="1" kern="1200" dirty="0">
                <a:solidFill>
                  <a:schemeClr val="bg1"/>
                </a:solidFill>
                <a:effectLst/>
                <a:latin typeface="Arial" panose="020B0604020202020204" pitchFamily="34" charset="0"/>
                <a:ea typeface="Calibri" panose="020F0502020204030204" pitchFamily="34" charset="0"/>
              </a:rPr>
              <a:t>Το Δίκαιο των Λαών</a:t>
            </a:r>
            <a:r>
              <a:rPr lang="el-GR" sz="1800" kern="1200" dirty="0">
                <a:solidFill>
                  <a:schemeClr val="bg1"/>
                </a:solidFill>
                <a:effectLst/>
                <a:latin typeface="Arial" panose="020B0604020202020204" pitchFamily="34" charset="0"/>
                <a:ea typeface="Calibri" panose="020F0502020204030204" pitchFamily="34" charset="0"/>
              </a:rPr>
              <a:t>, </a:t>
            </a:r>
            <a:r>
              <a:rPr lang="el-GR" sz="1800" kern="1200" dirty="0" err="1">
                <a:solidFill>
                  <a:schemeClr val="bg1"/>
                </a:solidFill>
                <a:effectLst/>
                <a:latin typeface="Arial" panose="020B0604020202020204" pitchFamily="34" charset="0"/>
                <a:ea typeface="Calibri" panose="020F0502020204030204" pitchFamily="34" charset="0"/>
              </a:rPr>
              <a:t>μτφρ</a:t>
            </a:r>
            <a:r>
              <a:rPr lang="el-GR" sz="1800" kern="1200" dirty="0">
                <a:solidFill>
                  <a:schemeClr val="bg1"/>
                </a:solidFill>
                <a:effectLst/>
                <a:latin typeface="Arial" panose="020B0604020202020204" pitchFamily="34" charset="0"/>
                <a:ea typeface="Calibri" panose="020F0502020204030204" pitchFamily="34" charset="0"/>
              </a:rPr>
              <a:t>. Α. Παπασταύρου, Αθήνα, Ποιότητα.  </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en-US" sz="1800" kern="1200" dirty="0" err="1">
                <a:solidFill>
                  <a:schemeClr val="bg1"/>
                </a:solidFill>
                <a:effectLst/>
                <a:latin typeface="Arial" panose="020B0604020202020204" pitchFamily="34" charset="0"/>
                <a:ea typeface="Calibri" panose="020F0502020204030204" pitchFamily="34" charset="0"/>
              </a:rPr>
              <a:t>Rengger</a:t>
            </a:r>
            <a:r>
              <a:rPr lang="en-US" sz="1800" kern="1200" dirty="0">
                <a:solidFill>
                  <a:schemeClr val="bg1"/>
                </a:solidFill>
                <a:effectLst/>
                <a:latin typeface="Arial" panose="020B0604020202020204" pitchFamily="34" charset="0"/>
                <a:ea typeface="Calibri" panose="020F0502020204030204" pitchFamily="34" charset="0"/>
              </a:rPr>
              <a:t>, N, “The </a:t>
            </a:r>
            <a:r>
              <a:rPr lang="en-US" sz="1800" i="1" kern="1200" dirty="0">
                <a:solidFill>
                  <a:schemeClr val="bg1"/>
                </a:solidFill>
                <a:effectLst/>
                <a:latin typeface="Arial" panose="020B0604020202020204" pitchFamily="34" charset="0"/>
                <a:ea typeface="Calibri" panose="020F0502020204030204" pitchFamily="34" charset="0"/>
              </a:rPr>
              <a:t>Jus in Bello </a:t>
            </a:r>
            <a:r>
              <a:rPr lang="en-US" sz="1800" kern="1200" dirty="0">
                <a:solidFill>
                  <a:schemeClr val="bg1"/>
                </a:solidFill>
                <a:effectLst/>
                <a:latin typeface="Arial" panose="020B0604020202020204" pitchFamily="34" charset="0"/>
                <a:ea typeface="Calibri" panose="020F0502020204030204" pitchFamily="34" charset="0"/>
              </a:rPr>
              <a:t>in Historical and Philosophical Perspective,” in </a:t>
            </a:r>
            <a:r>
              <a:rPr lang="en-US" sz="1800" i="1" kern="1200" dirty="0">
                <a:solidFill>
                  <a:schemeClr val="bg1"/>
                </a:solidFill>
                <a:effectLst/>
                <a:latin typeface="Arial" panose="020B0604020202020204" pitchFamily="34" charset="0"/>
                <a:ea typeface="Calibri" panose="020F0502020204030204" pitchFamily="34" charset="0"/>
              </a:rPr>
              <a:t>War: Essays in Political Philosophy</a:t>
            </a:r>
            <a:r>
              <a:rPr lang="en-US" sz="1800" kern="1200" dirty="0">
                <a:solidFill>
                  <a:schemeClr val="bg1"/>
                </a:solidFill>
                <a:effectLst/>
                <a:latin typeface="Arial" panose="020B0604020202020204" pitchFamily="34" charset="0"/>
                <a:ea typeface="Calibri" panose="020F0502020204030204" pitchFamily="34" charset="0"/>
              </a:rPr>
              <a:t>, L. May., ed. Cambridge, 2008.</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l-GR"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Vardy</a:t>
            </a:r>
            <a:r>
              <a:rPr lang="el-GR"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l-GR"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Peter</a:t>
            </a:r>
            <a:r>
              <a:rPr lang="el-GR"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&amp; </a:t>
            </a:r>
            <a:r>
              <a:rPr lang="el-GR"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Paul</a:t>
            </a:r>
            <a:r>
              <a:rPr lang="el-GR"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l-GR" sz="1800"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Grosch</a:t>
            </a:r>
            <a:r>
              <a:rPr lang="el-GR"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t>
            </a:r>
            <a:r>
              <a:rPr lang="el-GR"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l-GR"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2013), Το αίνιγμα της ηθικής, ΑΘΗΝΑ ΑΡΣΕΝΙΔΗΣ. </a:t>
            </a:r>
            <a:endParaRPr lang="el-G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457200" algn="l"/>
              </a:tabLst>
            </a:pPr>
            <a:r>
              <a:rPr lang="en-US" sz="1800" kern="1200" dirty="0">
                <a:solidFill>
                  <a:schemeClr val="bg1"/>
                </a:solidFill>
                <a:effectLst/>
                <a:latin typeface="Arial" panose="020B0604020202020204" pitchFamily="34" charset="0"/>
                <a:ea typeface="Calibri" panose="020F0502020204030204" pitchFamily="34" charset="0"/>
              </a:rPr>
              <a:t>Viner, S., “The Moral Foundations of the jus ad bellum/jus in bello distinction,” In </a:t>
            </a:r>
            <a:r>
              <a:rPr lang="en-US" sz="1800" i="1" kern="1200" dirty="0">
                <a:solidFill>
                  <a:schemeClr val="bg1"/>
                </a:solidFill>
                <a:effectLst/>
                <a:latin typeface="Arial" panose="020B0604020202020204" pitchFamily="34" charset="0"/>
                <a:ea typeface="Calibri" panose="020F0502020204030204" pitchFamily="34" charset="0"/>
              </a:rPr>
              <a:t>Routledge Handbook of Ethics of War: Just War Theory in the Twenty-first Century</a:t>
            </a:r>
            <a:r>
              <a:rPr lang="en-US" sz="1800" kern="1200" dirty="0">
                <a:solidFill>
                  <a:schemeClr val="bg1"/>
                </a:solidFill>
                <a:effectLst/>
                <a:latin typeface="Arial" panose="020B0604020202020204" pitchFamily="34" charset="0"/>
                <a:ea typeface="Calibri" panose="020F0502020204030204" pitchFamily="34" charset="0"/>
              </a:rPr>
              <a:t>, F. </a:t>
            </a:r>
            <a:r>
              <a:rPr lang="en-US" sz="1800" kern="1200" dirty="0" err="1">
                <a:solidFill>
                  <a:schemeClr val="bg1"/>
                </a:solidFill>
                <a:effectLst/>
                <a:latin typeface="Arial" panose="020B0604020202020204" pitchFamily="34" charset="0"/>
                <a:ea typeface="Calibri" panose="020F0502020204030204" pitchFamily="34" charset="0"/>
              </a:rPr>
              <a:t>Allhoff</a:t>
            </a:r>
            <a:r>
              <a:rPr lang="en-US" sz="1800" kern="1200" dirty="0">
                <a:solidFill>
                  <a:schemeClr val="bg1"/>
                </a:solidFill>
                <a:effectLst/>
                <a:latin typeface="Arial" panose="020B0604020202020204" pitchFamily="34" charset="0"/>
                <a:ea typeface="Calibri" panose="020F0502020204030204" pitchFamily="34" charset="0"/>
              </a:rPr>
              <a:t> et al., eds., New York, 2013.</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l-GR" sz="1800" kern="1200" dirty="0" err="1">
                <a:solidFill>
                  <a:schemeClr val="bg1"/>
                </a:solidFill>
                <a:effectLst/>
                <a:latin typeface="Arial" panose="020B0604020202020204" pitchFamily="34" charset="0"/>
                <a:ea typeface="Calibri" panose="020F0502020204030204" pitchFamily="34" charset="0"/>
              </a:rPr>
              <a:t>Walzer</a:t>
            </a:r>
            <a:r>
              <a:rPr lang="el-GR" sz="1800" kern="1200" dirty="0">
                <a:solidFill>
                  <a:schemeClr val="bg1"/>
                </a:solidFill>
                <a:effectLst/>
                <a:latin typeface="Arial" panose="020B0604020202020204" pitchFamily="34" charset="0"/>
                <a:ea typeface="Calibri" panose="020F0502020204030204" pitchFamily="34" charset="0"/>
              </a:rPr>
              <a:t>, </a:t>
            </a:r>
            <a:r>
              <a:rPr lang="el-GR" sz="1800" kern="1200" dirty="0" err="1">
                <a:solidFill>
                  <a:schemeClr val="bg1"/>
                </a:solidFill>
                <a:effectLst/>
                <a:latin typeface="Arial" panose="020B0604020202020204" pitchFamily="34" charset="0"/>
                <a:ea typeface="Calibri" panose="020F0502020204030204" pitchFamily="34" charset="0"/>
              </a:rPr>
              <a:t>Michael</a:t>
            </a:r>
            <a:r>
              <a:rPr lang="el-GR" sz="1800" kern="1200" dirty="0">
                <a:solidFill>
                  <a:schemeClr val="bg1"/>
                </a:solidFill>
                <a:effectLst/>
                <a:latin typeface="Arial" panose="020B0604020202020204" pitchFamily="34" charset="0"/>
                <a:ea typeface="Calibri" panose="020F0502020204030204" pitchFamily="34" charset="0"/>
              </a:rPr>
              <a:t>, (2006), </a:t>
            </a:r>
            <a:r>
              <a:rPr lang="el-GR" sz="1800" i="1" kern="1200" dirty="0">
                <a:solidFill>
                  <a:schemeClr val="bg1"/>
                </a:solidFill>
                <a:effectLst/>
                <a:latin typeface="Arial" panose="020B0604020202020204" pitchFamily="34" charset="0"/>
                <a:ea typeface="Calibri" panose="020F0502020204030204" pitchFamily="34" charset="0"/>
              </a:rPr>
              <a:t>Δίκαιοι και άδικοι πόλεμοι</a:t>
            </a:r>
            <a:r>
              <a:rPr lang="el-GR" sz="1800" kern="1200" dirty="0">
                <a:solidFill>
                  <a:schemeClr val="bg1"/>
                </a:solidFill>
                <a:effectLst/>
                <a:latin typeface="Arial" panose="020B0604020202020204" pitchFamily="34" charset="0"/>
                <a:ea typeface="Calibri" panose="020F0502020204030204" pitchFamily="34" charset="0"/>
              </a:rPr>
              <a:t>, Αθήνα: </a:t>
            </a:r>
            <a:r>
              <a:rPr lang="el-GR" sz="1800" kern="1200" dirty="0" err="1">
                <a:solidFill>
                  <a:schemeClr val="bg1"/>
                </a:solidFill>
                <a:effectLst/>
                <a:latin typeface="Arial" panose="020B0604020202020204" pitchFamily="34" charset="0"/>
                <a:ea typeface="Calibri" panose="020F0502020204030204" pitchFamily="34" charset="0"/>
              </a:rPr>
              <a:t>Iωλκός</a:t>
            </a:r>
            <a:r>
              <a:rPr lang="el-GR" sz="1800" kern="1200" dirty="0">
                <a:solidFill>
                  <a:schemeClr val="bg1"/>
                </a:solidFill>
                <a:effectLst/>
                <a:latin typeface="Arial" panose="020B0604020202020204" pitchFamily="34" charset="0"/>
                <a:ea typeface="Calibri" panose="020F0502020204030204" pitchFamily="34" charset="0"/>
              </a:rPr>
              <a:t>, </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637540" algn="l"/>
              </a:tabLst>
            </a:pPr>
            <a:r>
              <a:rPr lang="el-GR" sz="1800" kern="1200" dirty="0">
                <a:solidFill>
                  <a:schemeClr val="bg1"/>
                </a:solidFill>
                <a:effectLst/>
                <a:latin typeface="Arial" panose="020B0604020202020204" pitchFamily="34" charset="0"/>
                <a:ea typeface="Calibri" panose="020F0502020204030204" pitchFamily="34" charset="0"/>
              </a:rPr>
              <a:t>Καντ, Ι. (2006), </a:t>
            </a:r>
            <a:r>
              <a:rPr lang="el-GR" sz="1800" i="1" kern="1200" dirty="0">
                <a:solidFill>
                  <a:schemeClr val="bg1"/>
                </a:solidFill>
                <a:effectLst/>
                <a:latin typeface="Arial" panose="020B0604020202020204" pitchFamily="34" charset="0"/>
                <a:ea typeface="Calibri" panose="020F0502020204030204" pitchFamily="34" charset="0"/>
              </a:rPr>
              <a:t>Προς την Αιώνια Ειρήνη</a:t>
            </a:r>
            <a:r>
              <a:rPr lang="el-GR" sz="1800" kern="1200" dirty="0">
                <a:solidFill>
                  <a:schemeClr val="bg1"/>
                </a:solidFill>
                <a:effectLst/>
                <a:latin typeface="Arial" panose="020B0604020202020204" pitchFamily="34" charset="0"/>
                <a:ea typeface="Calibri" panose="020F0502020204030204" pitchFamily="34" charset="0"/>
              </a:rPr>
              <a:t>, </a:t>
            </a:r>
            <a:r>
              <a:rPr lang="el-GR" sz="1800" kern="1200" dirty="0" err="1">
                <a:solidFill>
                  <a:schemeClr val="bg1"/>
                </a:solidFill>
                <a:effectLst/>
                <a:latin typeface="Arial" panose="020B0604020202020204" pitchFamily="34" charset="0"/>
                <a:ea typeface="Calibri" panose="020F0502020204030204" pitchFamily="34" charset="0"/>
              </a:rPr>
              <a:t>μτφρ</a:t>
            </a:r>
            <a:r>
              <a:rPr lang="el-GR" sz="1800" kern="1200" dirty="0">
                <a:solidFill>
                  <a:schemeClr val="bg1"/>
                </a:solidFill>
                <a:effectLst/>
                <a:latin typeface="Arial" panose="020B0604020202020204" pitchFamily="34" charset="0"/>
                <a:ea typeface="Calibri" panose="020F0502020204030204" pitchFamily="34" charset="0"/>
              </a:rPr>
              <a:t>. Κ. </a:t>
            </a:r>
            <a:r>
              <a:rPr lang="el-GR" sz="1800" kern="1200" dirty="0" err="1">
                <a:solidFill>
                  <a:schemeClr val="bg1"/>
                </a:solidFill>
                <a:effectLst/>
                <a:latin typeface="Arial" panose="020B0604020202020204" pitchFamily="34" charset="0"/>
                <a:ea typeface="Calibri" panose="020F0502020204030204" pitchFamily="34" charset="0"/>
              </a:rPr>
              <a:t>Σαργέντης</a:t>
            </a:r>
            <a:r>
              <a:rPr lang="el-GR" sz="1800" kern="1200" dirty="0">
                <a:solidFill>
                  <a:schemeClr val="bg1"/>
                </a:solidFill>
                <a:effectLst/>
                <a:latin typeface="Arial" panose="020B0604020202020204" pitchFamily="34" charset="0"/>
                <a:ea typeface="Calibri" panose="020F0502020204030204" pitchFamily="34" charset="0"/>
              </a:rPr>
              <a:t>, Αθήνα, Πόλις. </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637540" algn="l"/>
              </a:tabLst>
            </a:pPr>
            <a:r>
              <a:rPr lang="el-GR" sz="1800" kern="1200" dirty="0">
                <a:solidFill>
                  <a:schemeClr val="bg1"/>
                </a:solidFill>
                <a:effectLst/>
                <a:latin typeface="Arial" panose="020B0604020202020204" pitchFamily="34" charset="0"/>
                <a:ea typeface="Calibri" panose="020F0502020204030204" pitchFamily="34" charset="0"/>
              </a:rPr>
              <a:t>Κονδύλης, Παναγιώτης (1987), </a:t>
            </a:r>
            <a:r>
              <a:rPr lang="el-GR" sz="1800" i="1" kern="1200" dirty="0">
                <a:solidFill>
                  <a:schemeClr val="bg1"/>
                </a:solidFill>
                <a:effectLst/>
                <a:latin typeface="Arial" panose="020B0604020202020204" pitchFamily="34" charset="0"/>
                <a:ea typeface="Calibri" panose="020F0502020204030204" pitchFamily="34" charset="0"/>
              </a:rPr>
              <a:t>Θεωρία του πολέμου</a:t>
            </a:r>
            <a:r>
              <a:rPr lang="el-GR" sz="1800" kern="1200" dirty="0">
                <a:solidFill>
                  <a:schemeClr val="bg1"/>
                </a:solidFill>
                <a:effectLst/>
                <a:latin typeface="Arial" panose="020B0604020202020204" pitchFamily="34" charset="0"/>
                <a:ea typeface="Calibri" panose="020F0502020204030204" pitchFamily="34" charset="0"/>
              </a:rPr>
              <a:t>, Αθήνα: Θεμέλιο. </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el-GR" sz="1800" kern="1200" dirty="0">
                <a:solidFill>
                  <a:schemeClr val="bg1"/>
                </a:solidFill>
                <a:effectLst/>
                <a:latin typeface="Arial" panose="020B0604020202020204" pitchFamily="34" charset="0"/>
                <a:ea typeface="Calibri" panose="020F0502020204030204" pitchFamily="34" charset="0"/>
              </a:rPr>
              <a:t>Παπαγεωργίου, Κωνσταντίνος ( 2008), </a:t>
            </a:r>
            <a:r>
              <a:rPr lang="el-GR" sz="1800" i="1" kern="1200" dirty="0">
                <a:solidFill>
                  <a:schemeClr val="bg1"/>
                </a:solidFill>
                <a:effectLst/>
                <a:latin typeface="Arial" panose="020B0604020202020204" pitchFamily="34" charset="0"/>
                <a:ea typeface="Calibri" panose="020F0502020204030204" pitchFamily="34" charset="0"/>
              </a:rPr>
              <a:t>Πόλεμος και δικαιοσύνη</a:t>
            </a:r>
            <a:r>
              <a:rPr lang="el-GR" sz="1800" kern="1200" dirty="0">
                <a:solidFill>
                  <a:schemeClr val="bg1"/>
                </a:solidFill>
                <a:effectLst/>
                <a:latin typeface="Arial" panose="020B0604020202020204" pitchFamily="34" charset="0"/>
                <a:ea typeface="Calibri" panose="020F0502020204030204" pitchFamily="34" charset="0"/>
              </a:rPr>
              <a:t>, Αθήνα: Πόλις. </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el-GR" sz="1800" kern="1200" dirty="0" err="1">
                <a:solidFill>
                  <a:schemeClr val="bg1"/>
                </a:solidFill>
                <a:effectLst/>
                <a:latin typeface="Arial" panose="020B0604020202020204" pitchFamily="34" charset="0"/>
                <a:ea typeface="Calibri" panose="020F0502020204030204" pitchFamily="34" charset="0"/>
              </a:rPr>
              <a:t>Ρωλς</a:t>
            </a:r>
            <a:r>
              <a:rPr lang="el-GR" sz="1800" kern="1200" dirty="0">
                <a:solidFill>
                  <a:schemeClr val="bg1"/>
                </a:solidFill>
                <a:effectLst/>
                <a:latin typeface="Arial" panose="020B0604020202020204" pitchFamily="34" charset="0"/>
                <a:ea typeface="Calibri" panose="020F0502020204030204" pitchFamily="34" charset="0"/>
              </a:rPr>
              <a:t>, Τζων, (2000)</a:t>
            </a:r>
            <a:r>
              <a:rPr lang="el-GR" sz="1800" i="1" kern="1200" dirty="0">
                <a:solidFill>
                  <a:schemeClr val="bg1"/>
                </a:solidFill>
                <a:effectLst/>
                <a:latin typeface="Arial" panose="020B0604020202020204" pitchFamily="34" charset="0"/>
                <a:ea typeface="Calibri" panose="020F0502020204030204" pitchFamily="34" charset="0"/>
              </a:rPr>
              <a:t>Το δίκαιο των λαών</a:t>
            </a:r>
            <a:r>
              <a:rPr lang="el-GR" sz="1800" kern="1200" dirty="0">
                <a:solidFill>
                  <a:schemeClr val="bg1"/>
                </a:solidFill>
                <a:effectLst/>
                <a:latin typeface="Arial" panose="020B0604020202020204" pitchFamily="34" charset="0"/>
                <a:ea typeface="Calibri" panose="020F0502020204030204" pitchFamily="34" charset="0"/>
              </a:rPr>
              <a:t>, Αθήνα: Ποιότητα. </a:t>
            </a:r>
            <a:endParaRPr lang="el-GR" sz="1800" dirty="0">
              <a:solidFill>
                <a:schemeClr val="bg1"/>
              </a:solidFill>
              <a:effectLst/>
              <a:latin typeface="Times New Roman" panose="02020603050405020304" pitchFamily="18" charset="0"/>
              <a:ea typeface="Times New Roman" panose="02020603050405020304" pitchFamily="18" charset="0"/>
            </a:endParaRPr>
          </a:p>
          <a:p>
            <a:pPr marL="342900" lvl="0" indent="-342900" algn="just">
              <a:spcAft>
                <a:spcPts val="800"/>
              </a:spcAft>
              <a:buFont typeface="Symbol" panose="05050102010706020507" pitchFamily="18" charset="2"/>
              <a:buChar char=""/>
              <a:tabLst>
                <a:tab pos="637540" algn="l"/>
              </a:tabLst>
            </a:pPr>
            <a:endParaRPr lang="el-G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0356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295272"/>
            <a:ext cx="11984182" cy="6281848"/>
          </a:xfrm>
          <a:prstGeom prst="rect">
            <a:avLst/>
          </a:prstGeom>
        </p:spPr>
        <p:txBody>
          <a:bodyPr wrap="square">
            <a:spAutoFit/>
          </a:bodyPr>
          <a:lstStyle/>
          <a:p>
            <a:pPr algn="ctr">
              <a:lnSpc>
                <a:spcPct val="150000"/>
              </a:lnSpc>
              <a:spcAft>
                <a:spcPts val="0"/>
              </a:spcAft>
            </a:pP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Elisabeth Anscombe «Το βραβείο του </a:t>
            </a:r>
            <a:r>
              <a:rPr lang="el-GR"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κου</a:t>
            </a: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l-GR"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Τρούμαν</a:t>
            </a: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Μαθήτρια  του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Βιτγκενστάιν</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μεταφράστρια των  σημαντικότερων έργων του και μέλος της τριμελούς επιτροπής των εκτελεστών της πνευματικής του διαθήκης.</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Απαξιώνει  ηθικά την απόφαση του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Τρούμαν</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να ρίξει στη Χιροσίμα και το Ναγκασάκι τις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πυρηνικες</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βόμβες : «Όταν ισχυρίζομαι ότι το να σκοτώνεις αθώους ως μέσον για την επίτευξη των σκοπών σου είναι δολοφονία, λέω κάτι που όλοι παραδέχονται ως ορθό. Θα μου ζητηθεί φυσικά ο ορισμός των «αθώων». Θα τον δώσω, αλλά αργότερα. Εδώ δεν είναι απαραίτητος. Διότι στη Χιροσίμα και στο Ναγκασάκι δεν έχουμε να κάνουμε με οριακές περιπτώσεις. Στον βομβαρδισμό των πόλεων αυτών είχε σίγουρα ληφθεί απόφαση να σκοτωθούν αθώοι, ως μέσον για την επίτευξη κάποιου σκοπού. Και μάλιστα ένας τεράστιος αριθμός αθώων, με μία κίνηση, χωρίς προειδοποίηση, χωρίς ενδιάμεσο διάστημα που θα επέτρεπε τη διαφυγή ή την κάλυψή τους σε κάποιο καταφύγιο, πράγματα που υπήρχαν ακόμη και στους «βομβαρδισμούς περιοχών» εναντίον των γερμανικών πόλεων. Για πολύ καιρό με είχε απασχολήσει εκείνη η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χιλιομασημένη</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καραμέλα για το θάρρος του κ.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Τρούμαν</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να πάρει μια τέτοια απόφαση. Γνωρίζω φυσικά ότι καμιά φορά δειλιάζεις δίχως να έχεις λόγο να πιστεύεις ότι βρίσκεσαι σε κίνδυνο. Πώς γίνεται όμως να είσαι Θαρραλέος σ’ αυτή την περίπτωση; Τώρα τελευταία κατάλαβα το νόημα. Ο  όρος συνιστά αναγνώριση της αλήθειας. Ο κ.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Τρούμαν</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ήταν θαρραλέος διότι, και μόνο διότι, αυτό που έκανε ήταν τόσο κακό.»  </a:t>
            </a:r>
            <a:endParaRPr lang="el-G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5239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104207"/>
            <a:ext cx="11845637" cy="6324808"/>
          </a:xfrm>
          <a:prstGeom prst="rect">
            <a:avLst/>
          </a:prstGeom>
        </p:spPr>
        <p:txBody>
          <a:bodyPr wrap="square">
            <a:spAutoFit/>
          </a:bodyPr>
          <a:lstStyle/>
          <a:p>
            <a:pPr marL="457200" algn="ctr">
              <a:lnSpc>
                <a:spcPct val="150000"/>
              </a:lnSpc>
              <a:spcAft>
                <a:spcPts val="0"/>
              </a:spcAft>
            </a:pPr>
            <a:r>
              <a:rPr lang="el-GR"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Ηθική του </a:t>
            </a:r>
            <a:r>
              <a:rPr lang="el-GR" i="1"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Πολέμου</a:t>
            </a:r>
            <a:endParaRPr lang="el-GR" sz="1600" b="1" i="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7429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Η θεωρία του δίκαιου πολέμου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jus bellum </a:t>
            </a:r>
            <a:r>
              <a:rPr lang="en-US"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justum</a:t>
            </a: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marL="7429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Δύο  ομάδες  κριτηρίων  </a:t>
            </a:r>
          </a:p>
          <a:p>
            <a:pPr marL="457200"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1)‘το δίκαιο προς πόλεμο΄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jus ad bellum</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εξετάζει την ηθική της εμπλοκής σε πόλεμο .</a:t>
            </a:r>
          </a:p>
          <a:p>
            <a:pPr marL="457200"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2) ΄το δίκαιο εν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πολέμω</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jus in bello</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εξετάζει την ηθική των </a:t>
            </a:r>
            <a:r>
              <a:rPr lang="el-GR"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εθροπραξιών</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marL="457200"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3)Το  δίκαιο μετά τον πόλεμο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jus post bellum</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που διαπραγματεύεται την ηθική των μετά τον πόλεμο διακανονισμών και της ανοικοδόμησης.   </a:t>
            </a:r>
            <a:endParaRPr lang="el-GR"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Ο  πόλεμος αν και τρομερός δεν είναι πάντα η χειρότερη προοπτική. </a:t>
            </a: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Αντίπαλοι : είτε πασιφιστές οι οποίοι θεωρούν ότι ουδέποτε ένας πόλεμος μπορεί να δικαιολογηθεί </a:t>
            </a: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είτε εθνικιστές που θεωρούν ότι μόνα τα συμφέροντα ενός έθνους αρκούν για να δικαιολογήσουν ένα πόλεμο.</a:t>
            </a: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Οι φιλόσοφοι πολλές φορές δικαιολογούν τον πόλεμο και θεωρούν ότι δεν θα πρέπει να έχει κάποιος ένοχη συνείδηση όταν καλείται να τον υπηρετήσει. Μερικοί όπως ο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Rousseau</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επιχειρηματολογούν υπέρ της εξέγερσης εναντίον μιας καταπιεστικής εξουσίας. </a:t>
            </a:r>
            <a:endParaRPr lang="el-GR"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Η ιστορική πλευρά της θεωρίας ασχολείται με τους ιστορικά διαμορφωμένους νόμους και τις συμφωνίες και λαμβάνει υπόψη τα λεγόμενα των φιλοσόφων και των νομικών διαχρονικά. </a:t>
            </a:r>
            <a:endParaRPr lang="el-GR" dirty="0">
              <a:solidFill>
                <a:schemeClr val="bg1"/>
              </a:solidFill>
            </a:endParaRPr>
          </a:p>
        </p:txBody>
      </p:sp>
    </p:spTree>
    <p:extLst>
      <p:ext uri="{BB962C8B-B14F-4D97-AF65-F5344CB8AC3E}">
        <p14:creationId xmlns:p14="http://schemas.microsoft.com/office/powerpoint/2010/main" val="2425928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66254" y="0"/>
            <a:ext cx="11817928" cy="7528343"/>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Αριστοτέλης</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 ο πόλεμος και οι εχθροπραξίες ήταν επιθυμητές για ‘να αποφύγεις το να γίνεις σκλάβος σε άλλους</a:t>
            </a: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-δίκαιη συνέπεια του πολέμου την υποδούλωση των ηττημένων </a:t>
            </a: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-κατάργηση αυτού που αποκαλούσε ‘φυσική σκλαβιά’ θα υπέσκαπτε την πολιτική ελευθερία. </a:t>
            </a:r>
          </a:p>
          <a:p>
            <a:pPr algn="just">
              <a:lnSpc>
                <a:spcPct val="150000"/>
              </a:lnSpc>
              <a:spcAft>
                <a:spcPts val="0"/>
              </a:spcAft>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-Η επιδίωξη της ελευθερίας είναι αξεχώριστη από την επιδίωξη της κυριαρχίας πάνω ‘σε αυτούς που τους αξίζει να είναι σκλάβοι.’ </a:t>
            </a:r>
          </a:p>
          <a:p>
            <a:pPr marL="285750" indent="-285750" algn="just">
              <a:lnSpc>
                <a:spcPct val="150000"/>
              </a:lnSpc>
              <a:spcAft>
                <a:spcPts val="0"/>
              </a:spcAft>
              <a:buFont typeface="Arial" panose="020B0604020202020204" pitchFamily="34" charset="0"/>
              <a:buChar char="•"/>
            </a:pP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Η ιδανική εξήγηση της θεωρίας του δικαίου πολέμου βρίσκεται στο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De </a:t>
            </a:r>
            <a:r>
              <a:rPr lang="en-US"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Officiis</a:t>
            </a:r>
            <a:r>
              <a:rPr lang="el-GR"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του </a:t>
            </a:r>
            <a:r>
              <a:rPr lang="el-GR"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Κικέρωνα</a:t>
            </a:r>
            <a:r>
              <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rPr>
              <a:t> αν και είναι γνωστό ότι ο Ιούλιος Καίσαρας δεν ακολούθησε πάντα τη θεωρία του. </a:t>
            </a:r>
            <a:endParaRPr lang="el-GR"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l-GR" sz="1800" b="1" dirty="0">
                <a:solidFill>
                  <a:schemeClr val="bg1"/>
                </a:solidFill>
                <a:effectLst/>
                <a:latin typeface="Calibri" panose="020F0502020204030204" pitchFamily="34" charset="0"/>
                <a:ea typeface="Calibri" panose="020F0502020204030204" pitchFamily="34" charset="0"/>
              </a:rPr>
              <a:t>Παλαιά Διαθήκη</a:t>
            </a:r>
            <a:r>
              <a:rPr lang="el-GR" sz="1800" dirty="0">
                <a:solidFill>
                  <a:schemeClr val="bg1"/>
                </a:solidFill>
                <a:effectLst/>
                <a:latin typeface="Calibri" panose="020F0502020204030204" pitchFamily="34" charset="0"/>
                <a:ea typeface="Calibri" panose="020F0502020204030204" pitchFamily="34" charset="0"/>
              </a:rPr>
              <a:t>, ουκ ολίγοι πόλεμοι και ακόμη περισσότερες αγριότητες κατόπιν προτροπής του βιβλικού θεού</a:t>
            </a:r>
            <a:r>
              <a:rPr lang="el-GR" sz="1800" dirty="0">
                <a:effectLst/>
                <a:latin typeface="Calibri" panose="020F0502020204030204" pitchFamily="34" charset="0"/>
                <a:ea typeface="Calibri" panose="020F0502020204030204" pitchFamily="34" charset="0"/>
              </a:rPr>
              <a:t> </a:t>
            </a:r>
          </a:p>
          <a:p>
            <a:pPr marL="285750" indent="-285750" algn="just">
              <a:lnSpc>
                <a:spcPct val="150000"/>
              </a:lnSpc>
              <a:spcAft>
                <a:spcPts val="0"/>
              </a:spcAft>
              <a:buFont typeface="Arial" panose="020B0604020202020204" pitchFamily="34" charset="0"/>
              <a:buChar char="•"/>
            </a:pPr>
            <a:r>
              <a:rPr lang="el-GR" b="1" dirty="0">
                <a:solidFill>
                  <a:schemeClr val="bg1"/>
                </a:solidFill>
                <a:latin typeface="Calibri" panose="020F0502020204030204" pitchFamily="34" charset="0"/>
                <a:ea typeface="Calibri" panose="020F0502020204030204" pitchFamily="34" charset="0"/>
              </a:rPr>
              <a:t>Μέγας Κωνσταντίνος </a:t>
            </a:r>
            <a:r>
              <a:rPr lang="el-GR" sz="1800" dirty="0">
                <a:solidFill>
                  <a:schemeClr val="bg1"/>
                </a:solidFill>
                <a:effectLst/>
                <a:latin typeface="Calibri" panose="020F0502020204030204" pitchFamily="34" charset="0"/>
                <a:ea typeface="Calibri" panose="020F0502020204030204" pitchFamily="34" charset="0"/>
              </a:rPr>
              <a:t>Η χριστιανική θρησκεία γίνεται θρησκεία της Ρωμαϊκής αυτοκρατορίας -313μ.Χ. </a:t>
            </a:r>
          </a:p>
          <a:p>
            <a:pPr marL="285750" indent="-285750" algn="just">
              <a:lnSpc>
                <a:spcPct val="150000"/>
              </a:lnSpc>
              <a:spcAft>
                <a:spcPts val="0"/>
              </a:spcAft>
              <a:buFont typeface="Arial" panose="020B0604020202020204" pitchFamily="34" charset="0"/>
              <a:buChar char="•"/>
            </a:pPr>
            <a:r>
              <a:rPr lang="el-GR" sz="1800" dirty="0">
                <a:solidFill>
                  <a:schemeClr val="bg1"/>
                </a:solidFill>
                <a:effectLst/>
                <a:latin typeface="Calibri" panose="020F0502020204030204" pitchFamily="34" charset="0"/>
                <a:ea typeface="Calibri" panose="020F0502020204030204" pitchFamily="34" charset="0"/>
              </a:rPr>
              <a:t>Επιτακτική  η ανάγκη να ξεπεραστεί η απροθυμία των Χριστιανών να πολεμήσουν.</a:t>
            </a:r>
            <a:r>
              <a:rPr lang="el-GR" sz="1800" dirty="0">
                <a:effectLst/>
                <a:latin typeface="Calibri" panose="020F0502020204030204" pitchFamily="34" charset="0"/>
                <a:ea typeface="Calibri" panose="020F0502020204030204" pitchFamily="34" charset="0"/>
              </a:rPr>
              <a:t> </a:t>
            </a:r>
          </a:p>
          <a:p>
            <a:pPr marL="285750" indent="-285750" algn="just">
              <a:lnSpc>
                <a:spcPct val="150000"/>
              </a:lnSpc>
              <a:spcAft>
                <a:spcPts val="0"/>
              </a:spcAft>
              <a:buFont typeface="Arial" panose="020B0604020202020204" pitchFamily="34" charset="0"/>
              <a:buChar char="•"/>
            </a:pPr>
            <a:r>
              <a:rPr lang="el-GR" sz="1800" dirty="0">
                <a:solidFill>
                  <a:schemeClr val="bg1"/>
                </a:solidFill>
                <a:effectLst/>
                <a:latin typeface="Calibri" panose="020F0502020204030204" pitchFamily="34" charset="0"/>
                <a:ea typeface="Calibri" panose="020F0502020204030204" pitchFamily="34" charset="0"/>
              </a:rPr>
              <a:t>Βαρβαρικά  φύλα,  Βησιγότθων και άλλων, που το 410 καταλαμβάνουν τη Ρώμη</a:t>
            </a:r>
            <a:r>
              <a:rPr lang="el-GR" sz="1800" dirty="0">
                <a:effectLst/>
                <a:latin typeface="Calibri" panose="020F0502020204030204" pitchFamily="34" charset="0"/>
                <a:ea typeface="Calibri" panose="020F0502020204030204" pitchFamily="34" charset="0"/>
              </a:rPr>
              <a:t> -</a:t>
            </a:r>
            <a:r>
              <a:rPr lang="el-GR" sz="1800" dirty="0">
                <a:solidFill>
                  <a:schemeClr val="bg1"/>
                </a:solidFill>
                <a:effectLst/>
                <a:latin typeface="Calibri" panose="020F0502020204030204" pitchFamily="34" charset="0"/>
                <a:ea typeface="Calibri" panose="020F0502020204030204" pitchFamily="34" charset="0"/>
              </a:rPr>
              <a:t>η</a:t>
            </a:r>
            <a:r>
              <a:rPr lang="el-GR" sz="1800" dirty="0">
                <a:effectLst/>
                <a:latin typeface="Calibri" panose="020F0502020204030204" pitchFamily="34" charset="0"/>
                <a:ea typeface="Calibri" panose="020F0502020204030204" pitchFamily="34" charset="0"/>
              </a:rPr>
              <a:t> </a:t>
            </a:r>
            <a:r>
              <a:rPr lang="el-GR" sz="1800" dirty="0">
                <a:solidFill>
                  <a:schemeClr val="bg1"/>
                </a:solidFill>
                <a:effectLst/>
                <a:latin typeface="Calibri" panose="020F0502020204030204" pitchFamily="34" charset="0"/>
                <a:ea typeface="Calibri" panose="020F0502020204030204" pitchFamily="34" charset="0"/>
              </a:rPr>
              <a:t>παρακμή αποδίδεται στους Χριστιανούς</a:t>
            </a:r>
          </a:p>
          <a:p>
            <a:pPr marL="285750" indent="-285750" algn="just">
              <a:lnSpc>
                <a:spcPct val="150000"/>
              </a:lnSpc>
              <a:spcAft>
                <a:spcPts val="0"/>
              </a:spcAft>
              <a:buFont typeface="Arial" panose="020B0604020202020204" pitchFamily="34" charset="0"/>
              <a:buChar char="•"/>
            </a:pPr>
            <a:r>
              <a:rPr lang="el-GR" sz="1800" b="1" dirty="0">
                <a:solidFill>
                  <a:schemeClr val="bg1"/>
                </a:solidFill>
                <a:effectLst/>
                <a:latin typeface="Calibri" panose="020F0502020204030204" pitchFamily="34" charset="0"/>
                <a:ea typeface="Calibri" panose="020F0502020204030204" pitchFamily="34" charset="0"/>
              </a:rPr>
              <a:t>Ιερός Αυγουστίνος</a:t>
            </a:r>
            <a:r>
              <a:rPr lang="el-GR" sz="1800" dirty="0">
                <a:solidFill>
                  <a:schemeClr val="bg1"/>
                </a:solidFill>
                <a:effectLst/>
                <a:latin typeface="Calibri" panose="020F0502020204030204" pitchFamily="34" charset="0"/>
                <a:ea typeface="Calibri" panose="020F0502020204030204" pitchFamily="34" charset="0"/>
              </a:rPr>
              <a:t>: όπως ο Βιβλικός Θεός έδιδε το παράγγελμα για πόλεμο έτσι και ο αυτοκράτορας είχε </a:t>
            </a:r>
            <a:r>
              <a:rPr lang="el-GR"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 ίδιο δικαίωμα με σκοπό την τιμωρία του κακού και την επιβολή της ειρήνης.</a:t>
            </a:r>
          </a:p>
          <a:p>
            <a:pPr marL="285750" indent="-285750" algn="just">
              <a:lnSpc>
                <a:spcPct val="150000"/>
              </a:lnSpc>
              <a:spcAft>
                <a:spcPts val="0"/>
              </a:spcAft>
              <a:buFont typeface="Arial" panose="020B0604020202020204" pitchFamily="34" charset="0"/>
              <a:buChar char="•"/>
            </a:pPr>
            <a:r>
              <a:rPr lang="el-GR"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Δύο  συνθήκες για τον δίκαιο πόλεμο: Α) να είναι δικαιολογημένος από κάποια αυθεντία Β) να γίνεται για δίκαιο σκοπ</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ό</a:t>
            </a:r>
          </a:p>
          <a:p>
            <a:pPr marL="285750" indent="-285750" algn="just">
              <a:lnSpc>
                <a:spcPct val="150000"/>
              </a:lnSpc>
              <a:spcAft>
                <a:spcPts val="0"/>
              </a:spcAft>
              <a:buFont typeface="Arial" panose="020B0604020202020204" pitchFamily="34" charset="0"/>
              <a:buChar char="•"/>
            </a:pPr>
            <a:r>
              <a:rPr lang="el-GR"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Θωμάς </a:t>
            </a:r>
            <a:r>
              <a:rPr lang="el-GR" sz="18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Ακινάτης</a:t>
            </a:r>
            <a:r>
              <a:rPr lang="el-GR"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l-GR"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Γ) καλή πρόθεση. </a:t>
            </a:r>
            <a:endParaRPr lang="el-G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endParaRPr lang="el-GR" sz="1800" dirty="0">
              <a:solidFill>
                <a:schemeClr val="bg1"/>
              </a:solidFill>
              <a:effectLst/>
              <a:latin typeface="Calibri" panose="020F0502020204030204" pitchFamily="34" charset="0"/>
              <a:ea typeface="Calibri" panose="020F0502020204030204" pitchFamily="34" charset="0"/>
            </a:endParaRPr>
          </a:p>
          <a:p>
            <a:pPr marL="285750" indent="-285750" algn="just">
              <a:lnSpc>
                <a:spcPct val="150000"/>
              </a:lnSpc>
              <a:spcAft>
                <a:spcPts val="0"/>
              </a:spcAft>
              <a:buFont typeface="Arial" panose="020B0604020202020204" pitchFamily="34" charset="0"/>
              <a:buChar char="•"/>
            </a:pPr>
            <a:endParaRPr lang="el-GR"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7719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2B7F8A-8FDE-430C-8A66-8151D858D9F4}"/>
              </a:ext>
            </a:extLst>
          </p:cNvPr>
          <p:cNvSpPr txBox="1"/>
          <p:nvPr/>
        </p:nvSpPr>
        <p:spPr>
          <a:xfrm>
            <a:off x="266700" y="612845"/>
            <a:ext cx="11677650" cy="4893647"/>
          </a:xfrm>
          <a:prstGeom prst="rect">
            <a:avLst/>
          </a:prstGeom>
          <a:noFill/>
        </p:spPr>
        <p:txBody>
          <a:bodyPr wrap="square">
            <a:spAutoFit/>
          </a:bodyPr>
          <a:lstStyle/>
          <a:p>
            <a:pPr algn="ctr"/>
            <a:r>
              <a:rPr lang="el-GR" sz="2400" b="1" dirty="0">
                <a:solidFill>
                  <a:schemeClr val="bg1"/>
                </a:solidFill>
                <a:latin typeface="Calibri" panose="020F0502020204030204" pitchFamily="34" charset="0"/>
                <a:cs typeface="Calibri" panose="020F0502020204030204" pitchFamily="34" charset="0"/>
              </a:rPr>
              <a:t>Τα κριτήρια του ‘δίκαιου προς πόλεμο΄ (</a:t>
            </a:r>
            <a:r>
              <a:rPr lang="el-GR" sz="2400" b="1" dirty="0" err="1">
                <a:solidFill>
                  <a:schemeClr val="bg1"/>
                </a:solidFill>
                <a:latin typeface="Calibri" panose="020F0502020204030204" pitchFamily="34" charset="0"/>
                <a:cs typeface="Calibri" panose="020F0502020204030204" pitchFamily="34" charset="0"/>
              </a:rPr>
              <a:t>jus</a:t>
            </a:r>
            <a:r>
              <a:rPr lang="el-GR" sz="2400" b="1" dirty="0">
                <a:solidFill>
                  <a:schemeClr val="bg1"/>
                </a:solidFill>
                <a:latin typeface="Calibri" panose="020F0502020204030204" pitchFamily="34" charset="0"/>
                <a:cs typeface="Calibri" panose="020F0502020204030204" pitchFamily="34" charset="0"/>
              </a:rPr>
              <a:t> ad bellum)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Δίκαιος σκοπός </a:t>
            </a:r>
            <a:r>
              <a:rPr lang="el-GR" sz="2400" dirty="0">
                <a:solidFill>
                  <a:schemeClr val="bg1"/>
                </a:solidFill>
                <a:latin typeface="Calibri" panose="020F0502020204030204" pitchFamily="34" charset="0"/>
                <a:cs typeface="Calibri" panose="020F0502020204030204" pitchFamily="34" charset="0"/>
              </a:rPr>
              <a:t>(</a:t>
            </a:r>
            <a:r>
              <a:rPr lang="el-GR" sz="2400" dirty="0" err="1">
                <a:solidFill>
                  <a:schemeClr val="bg1"/>
                </a:solidFill>
                <a:latin typeface="Calibri" panose="020F0502020204030204" pitchFamily="34" charset="0"/>
                <a:cs typeface="Calibri" panose="020F0502020204030204" pitchFamily="34" charset="0"/>
              </a:rPr>
              <a:t>Just</a:t>
            </a:r>
            <a:r>
              <a:rPr lang="el-GR" sz="2400" dirty="0">
                <a:solidFill>
                  <a:schemeClr val="bg1"/>
                </a:solidFill>
                <a:latin typeface="Calibri" panose="020F0502020204030204" pitchFamily="34" charset="0"/>
                <a:cs typeface="Calibri" panose="020F0502020204030204" pitchFamily="34" charset="0"/>
              </a:rPr>
              <a:t> </a:t>
            </a:r>
            <a:r>
              <a:rPr lang="el-GR" sz="2400" dirty="0" err="1">
                <a:solidFill>
                  <a:schemeClr val="bg1"/>
                </a:solidFill>
                <a:latin typeface="Calibri" panose="020F0502020204030204" pitchFamily="34" charset="0"/>
                <a:cs typeface="Calibri" panose="020F0502020204030204" pitchFamily="34" charset="0"/>
              </a:rPr>
              <a:t>cause</a:t>
            </a:r>
            <a:r>
              <a:rPr lang="el-GR" sz="2400" dirty="0">
                <a:solidFill>
                  <a:schemeClr val="bg1"/>
                </a:solidFill>
                <a:latin typeface="Calibri" panose="020F0502020204030204" pitchFamily="34" charset="0"/>
                <a:cs typeface="Calibri" panose="020F0502020204030204" pitchFamily="34" charset="0"/>
              </a:rPr>
              <a:t>). Κυρίως η προστασία της ζωής αθώων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Συγκριτική δικαιοσύνη </a:t>
            </a:r>
            <a:r>
              <a:rPr lang="el-GR" sz="2400" dirty="0">
                <a:solidFill>
                  <a:schemeClr val="bg1"/>
                </a:solidFill>
                <a:latin typeface="Calibri" panose="020F0502020204030204" pitchFamily="34" charset="0"/>
                <a:cs typeface="Calibri" panose="020F0502020204030204" pitchFamily="34" charset="0"/>
              </a:rPr>
              <a:t>(Comparative </a:t>
            </a:r>
            <a:r>
              <a:rPr lang="el-GR" sz="2400" dirty="0" err="1">
                <a:solidFill>
                  <a:schemeClr val="bg1"/>
                </a:solidFill>
                <a:latin typeface="Calibri" panose="020F0502020204030204" pitchFamily="34" charset="0"/>
                <a:cs typeface="Calibri" panose="020F0502020204030204" pitchFamily="34" charset="0"/>
              </a:rPr>
              <a:t>justice</a:t>
            </a:r>
            <a:r>
              <a:rPr lang="el-GR" sz="2400" dirty="0">
                <a:solidFill>
                  <a:schemeClr val="bg1"/>
                </a:solidFill>
                <a:latin typeface="Calibri" panose="020F0502020204030204" pitchFamily="34" charset="0"/>
                <a:cs typeface="Calibri" panose="020F0502020204030204" pitchFamily="34" charset="0"/>
              </a:rPr>
              <a:t>). Το  δίκαιο του επιτιθέμενου να είναι σημαντικά μεγαλύτερο από αυτό της άλλης πλευράς.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 Νόμιμη εξουσία </a:t>
            </a:r>
            <a:r>
              <a:rPr lang="el-GR" sz="2400" dirty="0">
                <a:solidFill>
                  <a:schemeClr val="bg1"/>
                </a:solidFill>
                <a:latin typeface="Calibri" panose="020F0502020204030204" pitchFamily="34" charset="0"/>
                <a:cs typeface="Calibri" panose="020F0502020204030204" pitchFamily="34" charset="0"/>
              </a:rPr>
              <a:t>(</a:t>
            </a:r>
            <a:r>
              <a:rPr lang="el-GR" sz="2400" dirty="0" err="1">
                <a:solidFill>
                  <a:schemeClr val="bg1"/>
                </a:solidFill>
                <a:latin typeface="Calibri" panose="020F0502020204030204" pitchFamily="34" charset="0"/>
                <a:cs typeface="Calibri" panose="020F0502020204030204" pitchFamily="34" charset="0"/>
              </a:rPr>
              <a:t>Competent</a:t>
            </a:r>
            <a:r>
              <a:rPr lang="el-GR" sz="2400" dirty="0">
                <a:solidFill>
                  <a:schemeClr val="bg1"/>
                </a:solidFill>
                <a:latin typeface="Calibri" panose="020F0502020204030204" pitchFamily="34" charset="0"/>
                <a:cs typeface="Calibri" panose="020F0502020204030204" pitchFamily="34" charset="0"/>
              </a:rPr>
              <a:t> </a:t>
            </a:r>
            <a:r>
              <a:rPr lang="el-GR" sz="2400" dirty="0" err="1">
                <a:solidFill>
                  <a:schemeClr val="bg1"/>
                </a:solidFill>
                <a:latin typeface="Calibri" panose="020F0502020204030204" pitchFamily="34" charset="0"/>
                <a:cs typeface="Calibri" panose="020F0502020204030204" pitchFamily="34" charset="0"/>
              </a:rPr>
              <a:t>authority</a:t>
            </a:r>
            <a:r>
              <a:rPr lang="el-GR" sz="2400" dirty="0">
                <a:solidFill>
                  <a:schemeClr val="bg1"/>
                </a:solidFill>
                <a:latin typeface="Calibri" panose="020F0502020204030204" pitchFamily="34" charset="0"/>
                <a:cs typeface="Calibri" panose="020F0502020204030204" pitchFamily="34" charset="0"/>
              </a:rPr>
              <a:t>). Δικτάτορες ή στρατιωτικές αυθαιρεσίες δεν έχουν τη  δικαιοδοσία αυτή. Αυτό το κριτήριο είναι το πιο σημαντικό.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Ορθή πρόθεση </a:t>
            </a:r>
            <a:r>
              <a:rPr lang="el-GR" sz="2400" dirty="0">
                <a:solidFill>
                  <a:schemeClr val="bg1"/>
                </a:solidFill>
                <a:latin typeface="Calibri" panose="020F0502020204030204" pitchFamily="34" charset="0"/>
                <a:cs typeface="Calibri" panose="020F0502020204030204" pitchFamily="34" charset="0"/>
              </a:rPr>
              <a:t>(</a:t>
            </a:r>
            <a:r>
              <a:rPr lang="el-GR" sz="2400" dirty="0" err="1">
                <a:solidFill>
                  <a:schemeClr val="bg1"/>
                </a:solidFill>
                <a:latin typeface="Calibri" panose="020F0502020204030204" pitchFamily="34" charset="0"/>
                <a:cs typeface="Calibri" panose="020F0502020204030204" pitchFamily="34" charset="0"/>
              </a:rPr>
              <a:t>Right</a:t>
            </a:r>
            <a:r>
              <a:rPr lang="el-GR" sz="2400" dirty="0">
                <a:solidFill>
                  <a:schemeClr val="bg1"/>
                </a:solidFill>
                <a:latin typeface="Calibri" panose="020F0502020204030204" pitchFamily="34" charset="0"/>
                <a:cs typeface="Calibri" panose="020F0502020204030204" pitchFamily="34" charset="0"/>
              </a:rPr>
              <a:t> </a:t>
            </a:r>
            <a:r>
              <a:rPr lang="el-GR" sz="2400" dirty="0" err="1">
                <a:solidFill>
                  <a:schemeClr val="bg1"/>
                </a:solidFill>
                <a:latin typeface="Calibri" panose="020F0502020204030204" pitchFamily="34" charset="0"/>
                <a:cs typeface="Calibri" panose="020F0502020204030204" pitchFamily="34" charset="0"/>
              </a:rPr>
              <a:t>intention</a:t>
            </a:r>
            <a:r>
              <a:rPr lang="el-GR" sz="2400" dirty="0">
                <a:solidFill>
                  <a:schemeClr val="bg1"/>
                </a:solidFill>
                <a:latin typeface="Calibri" panose="020F0502020204030204" pitchFamily="34" charset="0"/>
                <a:cs typeface="Calibri" panose="020F0502020204030204" pitchFamily="34" charset="0"/>
              </a:rPr>
              <a:t>). Ένας πραγματικά δίκαιος σκοπός θα πρέπει να υπάρχει.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Πιθανότητα επιτυχίας </a:t>
            </a:r>
            <a:r>
              <a:rPr lang="el-GR" sz="2400" dirty="0">
                <a:solidFill>
                  <a:schemeClr val="bg1"/>
                </a:solidFill>
                <a:latin typeface="Calibri" panose="020F0502020204030204" pitchFamily="34" charset="0"/>
                <a:cs typeface="Calibri" panose="020F0502020204030204" pitchFamily="34" charset="0"/>
              </a:rPr>
              <a:t>(</a:t>
            </a:r>
            <a:r>
              <a:rPr lang="el-GR" sz="2400" dirty="0" err="1">
                <a:solidFill>
                  <a:schemeClr val="bg1"/>
                </a:solidFill>
                <a:latin typeface="Calibri" panose="020F0502020204030204" pitchFamily="34" charset="0"/>
                <a:cs typeface="Calibri" panose="020F0502020204030204" pitchFamily="34" charset="0"/>
              </a:rPr>
              <a:t>Probability</a:t>
            </a:r>
            <a:r>
              <a:rPr lang="el-GR" sz="2400" dirty="0">
                <a:solidFill>
                  <a:schemeClr val="bg1"/>
                </a:solidFill>
                <a:latin typeface="Calibri" panose="020F0502020204030204" pitchFamily="34" charset="0"/>
                <a:cs typeface="Calibri" panose="020F0502020204030204" pitchFamily="34" charset="0"/>
              </a:rPr>
              <a:t> of </a:t>
            </a:r>
            <a:r>
              <a:rPr lang="el-GR" sz="2400" dirty="0" err="1">
                <a:solidFill>
                  <a:schemeClr val="bg1"/>
                </a:solidFill>
                <a:latin typeface="Calibri" panose="020F0502020204030204" pitchFamily="34" charset="0"/>
                <a:cs typeface="Calibri" panose="020F0502020204030204" pitchFamily="34" charset="0"/>
              </a:rPr>
              <a:t>success</a:t>
            </a:r>
            <a:r>
              <a:rPr lang="el-GR" sz="2400" dirty="0">
                <a:solidFill>
                  <a:schemeClr val="bg1"/>
                </a:solidFill>
                <a:latin typeface="Calibri" panose="020F0502020204030204" pitchFamily="34" charset="0"/>
                <a:cs typeface="Calibri" panose="020F0502020204030204" pitchFamily="34" charset="0"/>
              </a:rPr>
              <a:t>). Δεν θα πρέπει να ξεκινά ένας πόλεμος που απαιτεί δυσανάλογα ή παράλογα μέσα για να κερδηθεί.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Η έσχατη λύση </a:t>
            </a:r>
            <a:r>
              <a:rPr lang="el-GR" sz="2400" dirty="0">
                <a:solidFill>
                  <a:schemeClr val="bg1"/>
                </a:solidFill>
                <a:latin typeface="Calibri" panose="020F0502020204030204" pitchFamily="34" charset="0"/>
                <a:cs typeface="Calibri" panose="020F0502020204030204" pitchFamily="34" charset="0"/>
              </a:rPr>
              <a:t>(</a:t>
            </a:r>
            <a:r>
              <a:rPr lang="el-GR" sz="2400" dirty="0" err="1">
                <a:solidFill>
                  <a:schemeClr val="bg1"/>
                </a:solidFill>
                <a:latin typeface="Calibri" panose="020F0502020204030204" pitchFamily="34" charset="0"/>
                <a:cs typeface="Calibri" panose="020F0502020204030204" pitchFamily="34" charset="0"/>
              </a:rPr>
              <a:t>Last</a:t>
            </a:r>
            <a:r>
              <a:rPr lang="el-GR" sz="2400" dirty="0">
                <a:solidFill>
                  <a:schemeClr val="bg1"/>
                </a:solidFill>
                <a:latin typeface="Calibri" panose="020F0502020204030204" pitchFamily="34" charset="0"/>
                <a:cs typeface="Calibri" panose="020F0502020204030204" pitchFamily="34" charset="0"/>
              </a:rPr>
              <a:t> </a:t>
            </a:r>
            <a:r>
              <a:rPr lang="el-GR" sz="2400" dirty="0" err="1">
                <a:solidFill>
                  <a:schemeClr val="bg1"/>
                </a:solidFill>
                <a:latin typeface="Calibri" panose="020F0502020204030204" pitchFamily="34" charset="0"/>
                <a:cs typeface="Calibri" panose="020F0502020204030204" pitchFamily="34" charset="0"/>
              </a:rPr>
              <a:t>resort</a:t>
            </a:r>
            <a:r>
              <a:rPr lang="el-GR" sz="2400" dirty="0">
                <a:solidFill>
                  <a:schemeClr val="bg1"/>
                </a:solidFill>
                <a:latin typeface="Calibri" panose="020F0502020204030204" pitchFamily="34" charset="0"/>
                <a:cs typeface="Calibri" panose="020F0502020204030204" pitchFamily="34" charset="0"/>
              </a:rPr>
              <a:t>). Θα πρέπει πρώτα να έχουν εξαντληθεί όλα τα ειρηνικά μέσα. </a:t>
            </a:r>
          </a:p>
          <a:p>
            <a:pPr marL="342900" indent="-342900">
              <a:buFont typeface="Arial" panose="020B0604020202020204" pitchFamily="34" charset="0"/>
              <a:buChar char="•"/>
            </a:pPr>
            <a:r>
              <a:rPr lang="el-GR" sz="2400" b="1" dirty="0">
                <a:solidFill>
                  <a:schemeClr val="bg1"/>
                </a:solidFill>
                <a:latin typeface="Calibri" panose="020F0502020204030204" pitchFamily="34" charset="0"/>
                <a:cs typeface="Calibri" panose="020F0502020204030204" pitchFamily="34" charset="0"/>
              </a:rPr>
              <a:t>Αναλογικότητα</a:t>
            </a:r>
            <a:r>
              <a:rPr lang="el-GR" sz="2400" dirty="0">
                <a:solidFill>
                  <a:schemeClr val="bg1"/>
                </a:solidFill>
                <a:latin typeface="Calibri" panose="020F0502020204030204" pitchFamily="34" charset="0"/>
                <a:cs typeface="Calibri" panose="020F0502020204030204" pitchFamily="34" charset="0"/>
              </a:rPr>
              <a:t> (</a:t>
            </a:r>
            <a:r>
              <a:rPr lang="el-GR" sz="2400" dirty="0" err="1">
                <a:solidFill>
                  <a:schemeClr val="bg1"/>
                </a:solidFill>
                <a:latin typeface="Calibri" panose="020F0502020204030204" pitchFamily="34" charset="0"/>
                <a:cs typeface="Calibri" panose="020F0502020204030204" pitchFamily="34" charset="0"/>
              </a:rPr>
              <a:t>Proportionality</a:t>
            </a:r>
            <a:r>
              <a:rPr lang="el-GR" sz="2400" dirty="0">
                <a:solidFill>
                  <a:schemeClr val="bg1"/>
                </a:solidFill>
                <a:latin typeface="Calibri" panose="020F0502020204030204" pitchFamily="34" charset="0"/>
                <a:cs typeface="Calibri" panose="020F0502020204030204" pitchFamily="34" charset="0"/>
              </a:rPr>
              <a:t>). Τα αναμενόμενα οφέλη θα πρέπει να είναι ανάλογα με τα αναμενόμενα κακά </a:t>
            </a:r>
          </a:p>
        </p:txBody>
      </p:sp>
    </p:spTree>
    <p:extLst>
      <p:ext uri="{BB962C8B-B14F-4D97-AF65-F5344CB8AC3E}">
        <p14:creationId xmlns:p14="http://schemas.microsoft.com/office/powerpoint/2010/main" val="4052153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45472" y="781368"/>
            <a:ext cx="11901055" cy="5122941"/>
          </a:xfrm>
          <a:prstGeom prst="rect">
            <a:avLst/>
          </a:prstGeom>
        </p:spPr>
        <p:txBody>
          <a:bodyPr wrap="square">
            <a:spAutoFit/>
          </a:bodyPr>
          <a:lstStyle/>
          <a:p>
            <a:pPr algn="ctr">
              <a:lnSpc>
                <a:spcPct val="150000"/>
              </a:lnSpc>
              <a:spcAft>
                <a:spcPts val="0"/>
              </a:spcAft>
            </a:pPr>
            <a:r>
              <a:rPr lang="el-GR" sz="2000"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Κριτήρια  του ‘</a:t>
            </a:r>
            <a:r>
              <a:rPr lang="el-GR" sz="2000" b="1"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δίκαιου εν </a:t>
            </a:r>
            <a:r>
              <a:rPr lang="el-GR" sz="2000" b="1" u="sng"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πολέμω</a:t>
            </a:r>
            <a:r>
              <a:rPr lang="el-GR" sz="2000" b="1"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000" b="1"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jus in bello</a:t>
            </a:r>
            <a:r>
              <a:rPr lang="el-GR" sz="2000"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 είναι : </a:t>
            </a:r>
          </a:p>
          <a:p>
            <a:pPr marL="342900" indent="-342900" algn="just">
              <a:lnSpc>
                <a:spcPct val="150000"/>
              </a:lnSpc>
              <a:spcAft>
                <a:spcPts val="0"/>
              </a:spcAft>
              <a:buFont typeface="Arial" panose="020B0604020202020204" pitchFamily="34" charset="0"/>
              <a:buChar char="•"/>
            </a:pPr>
            <a:r>
              <a:rPr lang="el-GR"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Αναλογικότητα</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Proportionality</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των παράπλευρων απωλειών. </a:t>
            </a:r>
          </a:p>
          <a:p>
            <a:pPr algn="just">
              <a:lnSpc>
                <a:spcPct val="150000"/>
              </a:lnSpc>
              <a:spcAft>
                <a:spcPts val="0"/>
              </a:spcAft>
            </a:pPr>
            <a:r>
              <a:rPr lang="el-GR" sz="2000" dirty="0">
                <a:solidFill>
                  <a:schemeClr val="bg1"/>
                </a:solidFill>
                <a:effectLst/>
                <a:latin typeface="Calibri" panose="020F0502020204030204" pitchFamily="34" charset="0"/>
                <a:ea typeface="Calibri" panose="020F0502020204030204" pitchFamily="34" charset="0"/>
              </a:rPr>
              <a:t>       Η  αιτία του πολέμου θα πρέπει να είναι ανάλογη με την αναμενόμενη ζημία που θα προκύψει</a:t>
            </a:r>
            <a:endPar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l-GR"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Διάκριση </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Distinction</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των στόχων, όχι αθώοι πολίτες, όχι παραδιδόμενοι ή ναυαγοί ή τραυματίες</a:t>
            </a:r>
          </a:p>
          <a:p>
            <a:pPr marL="342900" indent="-342900" algn="just">
              <a:lnSpc>
                <a:spcPct val="150000"/>
              </a:lnSpc>
              <a:spcAft>
                <a:spcPts val="0"/>
              </a:spcAft>
              <a:buFont typeface="Wingdings" panose="05000000000000000000" pitchFamily="2" charset="2"/>
              <a:buChar char="Ø"/>
            </a:pP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l-GR" sz="2000" dirty="0">
                <a:solidFill>
                  <a:schemeClr val="bg1"/>
                </a:solidFill>
                <a:effectLst/>
                <a:latin typeface="Calibri" panose="020F0502020204030204" pitchFamily="34" charset="0"/>
                <a:ea typeface="Calibri" panose="020F0502020204030204" pitchFamily="34" charset="0"/>
              </a:rPr>
              <a:t>Μέριμνα   για τους αμάχους και τη διάκρισή τους από τους ένοπλους -σεβασμός στους αιχμαλώτους</a:t>
            </a:r>
          </a:p>
          <a:p>
            <a:pPr marL="342900" indent="-342900" algn="just">
              <a:lnSpc>
                <a:spcPct val="150000"/>
              </a:lnSpc>
              <a:spcAft>
                <a:spcPts val="0"/>
              </a:spcAft>
              <a:buFont typeface="Wingdings" panose="05000000000000000000" pitchFamily="2" charset="2"/>
              <a:buChar char="Ø"/>
            </a:pPr>
            <a:r>
              <a:rPr lang="el-GR" sz="2000" dirty="0">
                <a:solidFill>
                  <a:schemeClr val="bg1"/>
                </a:solidFill>
                <a:latin typeface="Calibri" panose="020F0502020204030204" pitchFamily="34" charset="0"/>
                <a:ea typeface="Calibri" panose="020F0502020204030204" pitchFamily="34" charset="0"/>
              </a:rPr>
              <a:t>       </a:t>
            </a:r>
            <a:r>
              <a:rPr lang="el-GR" sz="2000" dirty="0">
                <a:solidFill>
                  <a:schemeClr val="bg1"/>
                </a:solidFill>
                <a:effectLst/>
                <a:latin typeface="Calibri" panose="020F0502020204030204" pitchFamily="34" charset="0"/>
                <a:ea typeface="Calibri" panose="020F0502020204030204" pitchFamily="34" charset="0"/>
              </a:rPr>
              <a:t>Ο δίκαια εμπλεκόμενος αν δεν τηρήσει τους περιορισμούς της τότε αυτόματα γίνεται και αυτός άδικός.</a:t>
            </a:r>
            <a:r>
              <a:rPr lang="el-GR" sz="2000" dirty="0">
                <a:effectLst/>
                <a:latin typeface="Calibri" panose="020F0502020204030204" pitchFamily="34" charset="0"/>
                <a:ea typeface="Calibri" panose="020F0502020204030204" pitchFamily="34" charset="0"/>
              </a:rPr>
              <a:t> </a:t>
            </a:r>
            <a:r>
              <a:rPr lang="el-GR" sz="2000" dirty="0">
                <a:solidFill>
                  <a:schemeClr val="bg1"/>
                </a:solidFill>
                <a:latin typeface="Calibri" panose="020F0502020204030204" pitchFamily="34" charset="0"/>
                <a:ea typeface="Calibri" panose="020F0502020204030204" pitchFamily="34" charset="0"/>
              </a:rPr>
              <a:t> </a:t>
            </a:r>
            <a:endParaRPr lang="el-GR" sz="2000" dirty="0">
              <a:solidFill>
                <a:schemeClr val="bg1"/>
              </a:solidFill>
              <a:effectLst/>
              <a:latin typeface="Calibri" panose="020F0502020204030204" pitchFamily="34" charset="0"/>
              <a:ea typeface="Calibri" panose="020F0502020204030204" pitchFamily="34" charset="0"/>
            </a:endParaRPr>
          </a:p>
          <a:p>
            <a:pPr algn="ctr">
              <a:lnSpc>
                <a:spcPct val="150000"/>
              </a:lnSpc>
              <a:spcAft>
                <a:spcPts val="0"/>
              </a:spcAft>
            </a:pP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Επικουρικά αναφέρονται και οι κάτωθι:</a:t>
            </a:r>
          </a:p>
          <a:p>
            <a:pPr marL="342900" indent="-342900" algn="just">
              <a:lnSpc>
                <a:spcPct val="150000"/>
              </a:lnSpc>
              <a:spcAft>
                <a:spcPts val="0"/>
              </a:spcAft>
              <a:buFont typeface="Arial" panose="020B0604020202020204" pitchFamily="34" charset="0"/>
              <a:buChar char="•"/>
            </a:pPr>
            <a:r>
              <a:rPr lang="el-GR"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Στρατιωτική αναγκαιότητα</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Military necessity</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των σχεδιαζόμενων εχθροπραξιών. </a:t>
            </a:r>
          </a:p>
          <a:p>
            <a:pPr marL="342900" indent="-342900" algn="just">
              <a:lnSpc>
                <a:spcPct val="150000"/>
              </a:lnSpc>
              <a:spcAft>
                <a:spcPts val="0"/>
              </a:spcAft>
              <a:buFont typeface="Arial" panose="020B0604020202020204" pitchFamily="34" charset="0"/>
              <a:buChar char="•"/>
            </a:pPr>
            <a:r>
              <a:rPr lang="el-GR"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Δίκαιη μεταχείριση των αιχμαλώτων πολέμου</a:t>
            </a: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(Fair treatment of prisoners of war)</a:t>
            </a:r>
            <a:endPar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l-GR"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Όχι χρήση μέσων καθαυτό κακών</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US"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No means malum in se</a:t>
            </a:r>
            <a:r>
              <a:rPr lang="el-G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 όπως ομαδικών βιασμών ή πυρηνικών και βιολογικών όπλων. </a:t>
            </a:r>
          </a:p>
        </p:txBody>
      </p:sp>
    </p:spTree>
    <p:extLst>
      <p:ext uri="{BB962C8B-B14F-4D97-AF65-F5344CB8AC3E}">
        <p14:creationId xmlns:p14="http://schemas.microsoft.com/office/powerpoint/2010/main" val="3043278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7D6386-2B34-4D9F-B8F8-6937EEB5C7EE}"/>
              </a:ext>
            </a:extLst>
          </p:cNvPr>
          <p:cNvSpPr txBox="1"/>
          <p:nvPr/>
        </p:nvSpPr>
        <p:spPr>
          <a:xfrm>
            <a:off x="855406" y="624883"/>
            <a:ext cx="10574594" cy="5572295"/>
          </a:xfrm>
          <a:prstGeom prst="rect">
            <a:avLst/>
          </a:prstGeom>
          <a:noFill/>
        </p:spPr>
        <p:txBody>
          <a:bodyPr wrap="square">
            <a:spAutoFit/>
          </a:bodyPr>
          <a:lstStyle/>
          <a:p>
            <a:pPr algn="ctr">
              <a:lnSpc>
                <a:spcPct val="150000"/>
              </a:lnSpc>
            </a:pPr>
            <a:r>
              <a:rPr lang="el-GR" sz="2400" dirty="0">
                <a:solidFill>
                  <a:schemeClr val="bg1"/>
                </a:solidFill>
                <a:effectLst/>
                <a:latin typeface="Calibri" panose="020F0502020204030204" pitchFamily="34" charset="0"/>
                <a:ea typeface="Calibri" panose="020F0502020204030204" pitchFamily="34" charset="0"/>
              </a:rPr>
              <a:t>‘</a:t>
            </a:r>
            <a:r>
              <a:rPr lang="el-GR" sz="2400" u="sng" dirty="0">
                <a:solidFill>
                  <a:schemeClr val="bg1"/>
                </a:solidFill>
                <a:effectLst/>
                <a:latin typeface="Calibri" panose="020F0502020204030204" pitchFamily="34" charset="0"/>
                <a:ea typeface="Calibri" panose="020F0502020204030204" pitchFamily="34" charset="0"/>
              </a:rPr>
              <a:t>Δίκαιο εν </a:t>
            </a:r>
            <a:r>
              <a:rPr lang="el-GR" sz="2400" u="sng" dirty="0" err="1">
                <a:solidFill>
                  <a:schemeClr val="bg1"/>
                </a:solidFill>
                <a:effectLst/>
                <a:latin typeface="Calibri" panose="020F0502020204030204" pitchFamily="34" charset="0"/>
                <a:ea typeface="Calibri" panose="020F0502020204030204" pitchFamily="34" charset="0"/>
              </a:rPr>
              <a:t>πολέμω</a:t>
            </a:r>
            <a:r>
              <a:rPr lang="el-GR" sz="2400" u="sng" dirty="0">
                <a:solidFill>
                  <a:schemeClr val="bg1"/>
                </a:solidFill>
                <a:effectLst/>
                <a:latin typeface="Calibri" panose="020F0502020204030204" pitchFamily="34" charset="0"/>
                <a:ea typeface="Calibri" panose="020F0502020204030204" pitchFamily="34" charset="0"/>
              </a:rPr>
              <a:t>’ (</a:t>
            </a:r>
            <a:r>
              <a:rPr lang="el-GR" sz="2400" u="sng" dirty="0" err="1">
                <a:solidFill>
                  <a:schemeClr val="bg1"/>
                </a:solidFill>
                <a:effectLst/>
                <a:latin typeface="Calibri" panose="020F0502020204030204" pitchFamily="34" charset="0"/>
                <a:ea typeface="Calibri" panose="020F0502020204030204" pitchFamily="34" charset="0"/>
              </a:rPr>
              <a:t>jus</a:t>
            </a:r>
            <a:r>
              <a:rPr lang="el-GR" sz="2400" u="sng" dirty="0">
                <a:solidFill>
                  <a:schemeClr val="bg1"/>
                </a:solidFill>
                <a:effectLst/>
                <a:latin typeface="Calibri" panose="020F0502020204030204" pitchFamily="34" charset="0"/>
                <a:ea typeface="Calibri" panose="020F0502020204030204" pitchFamily="34" charset="0"/>
              </a:rPr>
              <a:t> in </a:t>
            </a:r>
            <a:r>
              <a:rPr lang="el-GR" sz="2400" u="sng" dirty="0" err="1">
                <a:solidFill>
                  <a:schemeClr val="bg1"/>
                </a:solidFill>
                <a:effectLst/>
                <a:latin typeface="Calibri" panose="020F0502020204030204" pitchFamily="34" charset="0"/>
                <a:ea typeface="Calibri" panose="020F0502020204030204" pitchFamily="34" charset="0"/>
              </a:rPr>
              <a:t>bello</a:t>
            </a:r>
            <a:r>
              <a:rPr lang="el-GR" sz="2400" u="sng" dirty="0">
                <a:solidFill>
                  <a:schemeClr val="bg1"/>
                </a:solidFill>
                <a:effectLst/>
                <a:latin typeface="Calibri" panose="020F0502020204030204" pitchFamily="34" charset="0"/>
                <a:ea typeface="Calibri" panose="020F0502020204030204" pitchFamily="34" charset="0"/>
              </a:rPr>
              <a:t>) ή των μέσων του πολέμου </a:t>
            </a:r>
          </a:p>
          <a:p>
            <a:pPr algn="ctr">
              <a:lnSpc>
                <a:spcPct val="150000"/>
              </a:lnSpc>
            </a:pPr>
            <a:r>
              <a:rPr lang="en-US" sz="2400" u="sng" dirty="0">
                <a:solidFill>
                  <a:schemeClr val="bg1"/>
                </a:solidFill>
                <a:effectLst/>
                <a:latin typeface="Calibri" panose="020F0502020204030204" pitchFamily="34" charset="0"/>
                <a:ea typeface="Calibri" panose="020F0502020204030204" pitchFamily="34" charset="0"/>
              </a:rPr>
              <a:t>VS </a:t>
            </a:r>
            <a:r>
              <a:rPr lang="el-GR" sz="2400" u="sng" dirty="0">
                <a:solidFill>
                  <a:schemeClr val="bg1"/>
                </a:solidFill>
                <a:effectLst/>
                <a:latin typeface="Calibri" panose="020F0502020204030204" pitchFamily="34" charset="0"/>
                <a:ea typeface="Calibri" panose="020F0502020204030204" pitchFamily="34" charset="0"/>
              </a:rPr>
              <a:t>‘δίκαιο</a:t>
            </a:r>
            <a:r>
              <a:rPr lang="en-US" sz="2400" u="sng" dirty="0">
                <a:solidFill>
                  <a:schemeClr val="bg1"/>
                </a:solidFill>
                <a:effectLst/>
                <a:latin typeface="Calibri" panose="020F0502020204030204" pitchFamily="34" charset="0"/>
                <a:ea typeface="Calibri" panose="020F0502020204030204" pitchFamily="34" charset="0"/>
              </a:rPr>
              <a:t> </a:t>
            </a:r>
            <a:r>
              <a:rPr lang="el-GR" sz="2400" u="sng" dirty="0">
                <a:solidFill>
                  <a:schemeClr val="bg1"/>
                </a:solidFill>
                <a:effectLst/>
                <a:latin typeface="Calibri" panose="020F0502020204030204" pitchFamily="34" charset="0"/>
                <a:ea typeface="Calibri" panose="020F0502020204030204" pitchFamily="34" charset="0"/>
              </a:rPr>
              <a:t>προς πόλεμο΄ (</a:t>
            </a:r>
            <a:r>
              <a:rPr lang="el-GR" sz="2400" u="sng" dirty="0" err="1">
                <a:solidFill>
                  <a:schemeClr val="bg1"/>
                </a:solidFill>
                <a:effectLst/>
                <a:latin typeface="Calibri" panose="020F0502020204030204" pitchFamily="34" charset="0"/>
                <a:ea typeface="Calibri" panose="020F0502020204030204" pitchFamily="34" charset="0"/>
              </a:rPr>
              <a:t>jus</a:t>
            </a:r>
            <a:r>
              <a:rPr lang="el-GR" sz="2400" u="sng" dirty="0">
                <a:solidFill>
                  <a:schemeClr val="bg1"/>
                </a:solidFill>
                <a:effectLst/>
                <a:latin typeface="Calibri" panose="020F0502020204030204" pitchFamily="34" charset="0"/>
                <a:ea typeface="Calibri" panose="020F0502020204030204" pitchFamily="34" charset="0"/>
              </a:rPr>
              <a:t> ad bellum) ή των σκοπών του πολέμου </a:t>
            </a:r>
          </a:p>
          <a:p>
            <a:pPr marL="342900" indent="-342900">
              <a:lnSpc>
                <a:spcPct val="15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Οι δύο αρχές από κοινού  παρακάμπτουν τη διάκριση δίκαιος- άδικος πόλεμος</a:t>
            </a:r>
          </a:p>
          <a:p>
            <a:pPr marL="342900" indent="-342900">
              <a:lnSpc>
                <a:spcPct val="15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Παρά  την συμπαράταξη με τη δίκαια ή την άδικη πλευρά η υποχρεώσεις του </a:t>
            </a:r>
            <a:r>
              <a:rPr lang="en-US" sz="2400" i="1" dirty="0">
                <a:solidFill>
                  <a:schemeClr val="bg1"/>
                </a:solidFill>
                <a:effectLst/>
                <a:latin typeface="Calibri" panose="020F0502020204030204" pitchFamily="34" charset="0"/>
                <a:ea typeface="Calibri" panose="020F0502020204030204" pitchFamily="34" charset="0"/>
              </a:rPr>
              <a:t>Jus in</a:t>
            </a:r>
            <a:r>
              <a:rPr lang="el-GR" sz="2400" i="1" dirty="0">
                <a:solidFill>
                  <a:schemeClr val="bg1"/>
                </a:solidFill>
                <a:effectLst/>
                <a:latin typeface="Calibri" panose="020F0502020204030204" pitchFamily="34" charset="0"/>
                <a:ea typeface="Calibri" panose="020F0502020204030204" pitchFamily="34" charset="0"/>
              </a:rPr>
              <a:t>  </a:t>
            </a:r>
            <a:r>
              <a:rPr lang="en-US" sz="2400" i="1" dirty="0">
                <a:solidFill>
                  <a:schemeClr val="bg1"/>
                </a:solidFill>
                <a:effectLst/>
                <a:latin typeface="Calibri" panose="020F0502020204030204" pitchFamily="34" charset="0"/>
                <a:ea typeface="Calibri" panose="020F0502020204030204" pitchFamily="34" charset="0"/>
              </a:rPr>
              <a:t>Bello</a:t>
            </a:r>
            <a:r>
              <a:rPr lang="el-GR" sz="2400" dirty="0">
                <a:solidFill>
                  <a:schemeClr val="bg1"/>
                </a:solidFill>
                <a:effectLst/>
                <a:latin typeface="Calibri" panose="020F0502020204030204" pitchFamily="34" charset="0"/>
                <a:ea typeface="Calibri" panose="020F0502020204030204" pitchFamily="34" charset="0"/>
              </a:rPr>
              <a:t> παραμένουν ακέραιες. </a:t>
            </a:r>
          </a:p>
          <a:p>
            <a:pPr marL="342900" indent="-342900">
              <a:lnSpc>
                <a:spcPct val="15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Επειδή  οι πόλεμοι γίνονται παρά τη δική μας απαξίωση, θα πρέπει εν τούτοις να τεθούν κάποιοι κανόνες ώστε να αποφευχθεί η ακραία βία και να επιβιώσει μια έστω στοιχειώδης ηθική στάση εν μέσω ενός καταδικαστέου γεγονότος</a:t>
            </a:r>
          </a:p>
          <a:p>
            <a:pPr marL="342900" indent="-342900">
              <a:lnSpc>
                <a:spcPct val="15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Και  οι δύο αρχές ασκούν ρυθμιστικό ρόλο στη δυνατότητα χρήσης όπλων. </a:t>
            </a:r>
            <a:endPar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ct val="150000"/>
              </a:lnSpc>
            </a:pPr>
            <a:endParaRPr lang="el-GR" sz="2400" dirty="0">
              <a:solidFill>
                <a:schemeClr val="bg1"/>
              </a:solidFill>
            </a:endParaRPr>
          </a:p>
        </p:txBody>
      </p:sp>
    </p:spTree>
    <p:extLst>
      <p:ext uri="{BB962C8B-B14F-4D97-AF65-F5344CB8AC3E}">
        <p14:creationId xmlns:p14="http://schemas.microsoft.com/office/powerpoint/2010/main" val="1141073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B963D7-FF73-4FCC-A330-2C2EB4EF4A20}"/>
              </a:ext>
            </a:extLst>
          </p:cNvPr>
          <p:cNvSpPr txBox="1"/>
          <p:nvPr/>
        </p:nvSpPr>
        <p:spPr>
          <a:xfrm>
            <a:off x="519275" y="641897"/>
            <a:ext cx="10918209" cy="5940088"/>
          </a:xfrm>
          <a:prstGeom prst="rect">
            <a:avLst/>
          </a:prstGeom>
          <a:noFill/>
        </p:spPr>
        <p:txBody>
          <a:bodyPr wrap="square">
            <a:spAutoFit/>
          </a:bodyPr>
          <a:lstStyle/>
          <a:p>
            <a:pPr marL="342900" indent="-342900">
              <a:buFont typeface="Arial" panose="020B0604020202020204" pitchFamily="34" charset="0"/>
              <a:buChar char="•"/>
            </a:pPr>
            <a:r>
              <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Hugo Grotius</a:t>
            </a:r>
            <a:r>
              <a:rPr 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όλοι οι πολίτες ενός κράτους που διεξάγει ένα δίκαιο πόλεμο, πολεμιστές ή όχι, πρέπει να θεωρούνται αθώοι-οι αντίστοιχοι πολίτες του κράτους που διεξάγει ένα άδικο πόλεμο είναι ένοχοι. </a:t>
            </a:r>
          </a:p>
          <a:p>
            <a:pPr marL="342900" indent="-342900">
              <a:buFont typeface="Arial" panose="020B0604020202020204" pitchFamily="34" charset="0"/>
              <a:buChar char="•"/>
            </a:pPr>
            <a:r>
              <a:rPr lang="el-GR" sz="24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Χολμς</a:t>
            </a:r>
            <a:r>
              <a:rPr 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τέσσερεις κατηγορίες πολιτών του επιτιθέμενου κράτους σε σχέση με τον πόλεμο: </a:t>
            </a:r>
          </a:p>
          <a:p>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1)τους πρωταίτιους της αδικίας (κυβέρνηση)</a:t>
            </a:r>
          </a:p>
          <a:p>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2)τους στρατιωτικούς ως φορείς της αδικίας και όσους συμβάλουν με άλλους τρόπους στην ενίσχυση της άδικης πολεμικής μηχανής</a:t>
            </a:r>
          </a:p>
          <a:p>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 όσους επιδοκιμάζουν απλώς τον πόλεμο και τέλος </a:t>
            </a:r>
          </a:p>
          <a:p>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4) όσους δεν συμβάλλουν ή δεν υποστηρίζουν τον  πόλεμο οι οποίοι είναι οι μόνοι εντελώς αθώοι. </a:t>
            </a:r>
          </a:p>
          <a:p>
            <a:pPr marL="285750" indent="-285750">
              <a:buFont typeface="Wingdings" panose="05000000000000000000" pitchFamily="2" charset="2"/>
              <a:buChar char="Ø"/>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  συντριπτικό ποσοστό των πολιτών της Ναζιστικής Γερμανίας </a:t>
            </a:r>
            <a:r>
              <a:rPr lang="el-GR"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έκθετοιστην</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κατηγορία της συμμετοχής στον άδικο πόλεμο</a:t>
            </a:r>
          </a:p>
          <a:p>
            <a:pPr marL="285750" indent="-285750">
              <a:buFont typeface="Wingdings" panose="05000000000000000000" pitchFamily="2" charset="2"/>
              <a:buChar char="Ø"/>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Επιχείρημα   όσων υποστήριξαν την ισοπέδωση των Γερμανικών πόλεων κατά τον Β Παγκόσμιο Πόλεμο. </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l-GR" sz="2000" dirty="0">
              <a:solidFill>
                <a:schemeClr val="bg1"/>
              </a:solidFill>
            </a:endParaRPr>
          </a:p>
        </p:txBody>
      </p:sp>
    </p:spTree>
    <p:extLst>
      <p:ext uri="{BB962C8B-B14F-4D97-AF65-F5344CB8AC3E}">
        <p14:creationId xmlns:p14="http://schemas.microsoft.com/office/powerpoint/2010/main" val="3403920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B4381A-FAF6-4FB6-B38E-95BE3FEA8E33}"/>
              </a:ext>
            </a:extLst>
          </p:cNvPr>
          <p:cNvSpPr txBox="1"/>
          <p:nvPr/>
        </p:nvSpPr>
        <p:spPr>
          <a:xfrm>
            <a:off x="493594" y="289679"/>
            <a:ext cx="11204812" cy="6278642"/>
          </a:xfrm>
          <a:prstGeom prst="rect">
            <a:avLst/>
          </a:prstGeom>
          <a:noFill/>
        </p:spPr>
        <p:txBody>
          <a:bodyPr wrap="square">
            <a:spAutoFit/>
          </a:bodyPr>
          <a:lstStyle/>
          <a:p>
            <a:pPr marL="285750" indent="-285750">
              <a:lnSpc>
                <a:spcPct val="200000"/>
              </a:lnSpc>
              <a:buFont typeface="Arial" panose="020B0604020202020204" pitchFamily="34" charset="0"/>
              <a:buChar char="•"/>
            </a:pPr>
            <a:r>
              <a:rPr lang="en-US" sz="2400" i="1" dirty="0">
                <a:solidFill>
                  <a:schemeClr val="bg1"/>
                </a:solidFill>
                <a:effectLst/>
                <a:latin typeface="Calibri" panose="020F0502020204030204" pitchFamily="34" charset="0"/>
                <a:ea typeface="Calibri" panose="020F0502020204030204" pitchFamily="34" charset="0"/>
              </a:rPr>
              <a:t>Jus</a:t>
            </a:r>
            <a:r>
              <a:rPr lang="el-GR" sz="2400" i="1" dirty="0">
                <a:solidFill>
                  <a:schemeClr val="bg1"/>
                </a:solidFill>
                <a:latin typeface="Calibri" panose="020F0502020204030204" pitchFamily="34" charset="0"/>
                <a:ea typeface="Calibri" panose="020F0502020204030204" pitchFamily="34" charset="0"/>
              </a:rPr>
              <a:t> </a:t>
            </a:r>
            <a:r>
              <a:rPr lang="en-US" sz="2400" i="1" dirty="0">
                <a:solidFill>
                  <a:schemeClr val="bg1"/>
                </a:solidFill>
                <a:effectLst/>
                <a:latin typeface="Calibri" panose="020F0502020204030204" pitchFamily="34" charset="0"/>
                <a:ea typeface="Calibri" panose="020F0502020204030204" pitchFamily="34" charset="0"/>
              </a:rPr>
              <a:t> ad bellum </a:t>
            </a:r>
            <a:r>
              <a:rPr lang="el-GR" sz="2400" dirty="0">
                <a:solidFill>
                  <a:schemeClr val="bg1"/>
                </a:solidFill>
                <a:effectLst/>
                <a:latin typeface="Calibri" panose="020F0502020204030204" pitchFamily="34" charset="0"/>
                <a:ea typeface="Calibri" panose="020F0502020204030204" pitchFamily="34" charset="0"/>
              </a:rPr>
              <a:t>στη θεωρία του δίκαιου πολέμου- μια εξέλιξη της χριστιανικής  διερώτησης περί της νομιμότητας του πολέμου </a:t>
            </a:r>
          </a:p>
          <a:p>
            <a:pPr marL="285750" indent="-285750">
              <a:lnSpc>
                <a:spcPct val="20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Από  τον 17</a:t>
            </a:r>
            <a:r>
              <a:rPr lang="el-GR" sz="2400" baseline="30000" dirty="0">
                <a:solidFill>
                  <a:schemeClr val="bg1"/>
                </a:solidFill>
                <a:effectLst/>
                <a:latin typeface="Calibri" panose="020F0502020204030204" pitchFamily="34" charset="0"/>
                <a:ea typeface="Calibri" panose="020F0502020204030204" pitchFamily="34" charset="0"/>
              </a:rPr>
              <a:t>ο</a:t>
            </a:r>
            <a:r>
              <a:rPr lang="el-GR" sz="2400" dirty="0">
                <a:solidFill>
                  <a:schemeClr val="bg1"/>
                </a:solidFill>
                <a:effectLst/>
                <a:latin typeface="Calibri" panose="020F0502020204030204" pitchFamily="34" charset="0"/>
                <a:ea typeface="Calibri" panose="020F0502020204030204" pitchFamily="34" charset="0"/>
              </a:rPr>
              <a:t> αιώνα και μετά προς το </a:t>
            </a:r>
            <a:r>
              <a:rPr lang="el-GR" sz="2400" i="1" dirty="0" err="1">
                <a:solidFill>
                  <a:schemeClr val="bg1"/>
                </a:solidFill>
                <a:effectLst/>
                <a:latin typeface="Calibri" panose="020F0502020204030204" pitchFamily="34" charset="0"/>
                <a:ea typeface="Calibri" panose="020F0502020204030204" pitchFamily="34" charset="0"/>
              </a:rPr>
              <a:t>jus</a:t>
            </a:r>
            <a:r>
              <a:rPr lang="el-GR" sz="2400" dirty="0">
                <a:solidFill>
                  <a:schemeClr val="bg1"/>
                </a:solidFill>
                <a:effectLst/>
                <a:latin typeface="Calibri" panose="020F0502020204030204" pitchFamily="34" charset="0"/>
                <a:ea typeface="Calibri" panose="020F0502020204030204" pitchFamily="34" charset="0"/>
              </a:rPr>
              <a:t> </a:t>
            </a:r>
            <a:r>
              <a:rPr lang="el-GR" sz="2400" i="1" dirty="0">
                <a:solidFill>
                  <a:schemeClr val="bg1"/>
                </a:solidFill>
                <a:effectLst/>
                <a:latin typeface="Calibri" panose="020F0502020204030204" pitchFamily="34" charset="0"/>
                <a:ea typeface="Calibri" panose="020F0502020204030204" pitchFamily="34" charset="0"/>
              </a:rPr>
              <a:t>in</a:t>
            </a:r>
            <a:r>
              <a:rPr lang="el-GR" sz="2400" dirty="0">
                <a:solidFill>
                  <a:schemeClr val="bg1"/>
                </a:solidFill>
                <a:effectLst/>
                <a:latin typeface="Calibri" panose="020F0502020204030204" pitchFamily="34" charset="0"/>
                <a:ea typeface="Calibri" panose="020F0502020204030204" pitchFamily="34" charset="0"/>
              </a:rPr>
              <a:t> </a:t>
            </a:r>
            <a:r>
              <a:rPr lang="el-GR" sz="2400" i="1" dirty="0">
                <a:solidFill>
                  <a:schemeClr val="bg1"/>
                </a:solidFill>
                <a:effectLst/>
                <a:latin typeface="Calibri" panose="020F0502020204030204" pitchFamily="34" charset="0"/>
                <a:ea typeface="Calibri" panose="020F0502020204030204" pitchFamily="34" charset="0"/>
              </a:rPr>
              <a:t>Bello</a:t>
            </a:r>
            <a:endParaRPr lang="el-GR" sz="2400" dirty="0">
              <a:solidFill>
                <a:schemeClr val="bg1"/>
              </a:solidFill>
              <a:effectLst/>
              <a:latin typeface="Calibri" panose="020F0502020204030204" pitchFamily="34" charset="0"/>
              <a:ea typeface="Calibri" panose="020F0502020204030204" pitchFamily="34" charset="0"/>
            </a:endParaRPr>
          </a:p>
          <a:p>
            <a:pPr marL="285750" indent="-285750">
              <a:lnSpc>
                <a:spcPct val="200000"/>
              </a:lnSpc>
              <a:buFont typeface="Arial" panose="020B0604020202020204" pitchFamily="34" charset="0"/>
              <a:buChar char="•"/>
            </a:pPr>
            <a:r>
              <a:rPr lang="el-GR" sz="2400" dirty="0" err="1">
                <a:solidFill>
                  <a:schemeClr val="bg1"/>
                </a:solidFill>
                <a:latin typeface="Calibri" panose="020F0502020204030204" pitchFamily="34" charset="0"/>
                <a:ea typeface="Calibri" panose="020F0502020204030204" pitchFamily="34" charset="0"/>
              </a:rPr>
              <a:t>Nicholas</a:t>
            </a:r>
            <a:r>
              <a:rPr lang="el-GR" sz="2400" dirty="0">
                <a:solidFill>
                  <a:schemeClr val="bg1"/>
                </a:solidFill>
                <a:latin typeface="Calibri" panose="020F0502020204030204" pitchFamily="34" charset="0"/>
                <a:ea typeface="Calibri" panose="020F0502020204030204" pitchFamily="34" charset="0"/>
              </a:rPr>
              <a:t> </a:t>
            </a:r>
            <a:r>
              <a:rPr lang="el-GR" sz="2400" dirty="0" err="1">
                <a:solidFill>
                  <a:schemeClr val="bg1"/>
                </a:solidFill>
                <a:latin typeface="Calibri" panose="020F0502020204030204" pitchFamily="34" charset="0"/>
                <a:ea typeface="Calibri" panose="020F0502020204030204" pitchFamily="34" charset="0"/>
              </a:rPr>
              <a:t>Rengger</a:t>
            </a:r>
            <a:r>
              <a:rPr lang="el-GR" sz="2400" dirty="0">
                <a:solidFill>
                  <a:schemeClr val="bg1"/>
                </a:solidFill>
                <a:latin typeface="Calibri" panose="020F0502020204030204" pitchFamily="34" charset="0"/>
                <a:ea typeface="Calibri" panose="020F0502020204030204" pitchFamily="34" charset="0"/>
              </a:rPr>
              <a:t>: το </a:t>
            </a:r>
            <a:r>
              <a:rPr lang="en-US" sz="2400" i="1" dirty="0">
                <a:solidFill>
                  <a:schemeClr val="bg1"/>
                </a:solidFill>
                <a:effectLst/>
                <a:latin typeface="Calibri" panose="020F0502020204030204" pitchFamily="34" charset="0"/>
                <a:ea typeface="Calibri" panose="020F0502020204030204" pitchFamily="34" charset="0"/>
              </a:rPr>
              <a:t>jus ad bellum</a:t>
            </a:r>
            <a:r>
              <a:rPr lang="el-GR" sz="2400" dirty="0">
                <a:solidFill>
                  <a:schemeClr val="bg1"/>
                </a:solidFill>
                <a:effectLst/>
                <a:latin typeface="Calibri" panose="020F0502020204030204" pitchFamily="34" charset="0"/>
                <a:ea typeface="Calibri" panose="020F0502020204030204" pitchFamily="34" charset="0"/>
              </a:rPr>
              <a:t> δεν απαντά στο ερώτημα για το ποια πράξη βίας είναι δίκαια ή όχι. </a:t>
            </a:r>
          </a:p>
          <a:p>
            <a:pPr marL="285750" indent="-285750">
              <a:lnSpc>
                <a:spcPct val="20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Θείος Αυγουστίνος και Θωμάς ο </a:t>
            </a:r>
            <a:r>
              <a:rPr lang="el-GR" sz="2400" dirty="0" err="1">
                <a:solidFill>
                  <a:schemeClr val="bg1"/>
                </a:solidFill>
                <a:effectLst/>
                <a:latin typeface="Calibri" panose="020F0502020204030204" pitchFamily="34" charset="0"/>
                <a:ea typeface="Calibri" panose="020F0502020204030204" pitchFamily="34" charset="0"/>
              </a:rPr>
              <a:t>Ακινάτης</a:t>
            </a:r>
            <a:r>
              <a:rPr lang="el-GR" sz="2400" dirty="0">
                <a:solidFill>
                  <a:schemeClr val="bg1"/>
                </a:solidFill>
                <a:effectLst/>
                <a:latin typeface="Calibri" panose="020F0502020204030204" pitchFamily="34" charset="0"/>
                <a:ea typeface="Calibri" panose="020F0502020204030204" pitchFamily="34" charset="0"/>
              </a:rPr>
              <a:t>, δεν μπαίνουν καθόλου στη διάκριση</a:t>
            </a:r>
          </a:p>
          <a:p>
            <a:pPr marL="285750" indent="-285750">
              <a:lnSpc>
                <a:spcPct val="200000"/>
              </a:lnSpc>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Μιλάμε για θεωρία </a:t>
            </a:r>
            <a:r>
              <a:rPr lang="el-GR" sz="2400" i="1" dirty="0">
                <a:solidFill>
                  <a:schemeClr val="bg1"/>
                </a:solidFill>
                <a:effectLst/>
                <a:latin typeface="Calibri" panose="020F0502020204030204" pitchFamily="34" charset="0"/>
                <a:ea typeface="Calibri" panose="020F0502020204030204" pitchFamily="34" charset="0"/>
              </a:rPr>
              <a:t>Δίκαιου κατά τη διεξαγωγή του πολέμου</a:t>
            </a:r>
            <a:r>
              <a:rPr lang="el-GR" sz="2400" dirty="0">
                <a:solidFill>
                  <a:schemeClr val="bg1"/>
                </a:solidFill>
                <a:effectLst/>
                <a:latin typeface="Calibri" panose="020F0502020204030204" pitchFamily="34" charset="0"/>
                <a:ea typeface="Calibri" panose="020F0502020204030204" pitchFamily="34" charset="0"/>
              </a:rPr>
              <a:t>  από το 1500 περίπου και μετά- κώδικας των ιπποτών και αστικό δίκαιο. </a:t>
            </a:r>
          </a:p>
          <a:p>
            <a:endParaRPr lang="el-GR" dirty="0">
              <a:solidFill>
                <a:schemeClr val="bg1"/>
              </a:solidFill>
            </a:endParaRPr>
          </a:p>
        </p:txBody>
      </p:sp>
    </p:spTree>
    <p:extLst>
      <p:ext uri="{BB962C8B-B14F-4D97-AF65-F5344CB8AC3E}">
        <p14:creationId xmlns:p14="http://schemas.microsoft.com/office/powerpoint/2010/main" val="338273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7922EC-6EC3-4C1D-8493-EC81159D78A4}"/>
              </a:ext>
            </a:extLst>
          </p:cNvPr>
          <p:cNvSpPr txBox="1"/>
          <p:nvPr/>
        </p:nvSpPr>
        <p:spPr>
          <a:xfrm>
            <a:off x="220639" y="0"/>
            <a:ext cx="11204812" cy="6801862"/>
          </a:xfrm>
          <a:prstGeom prst="rect">
            <a:avLst/>
          </a:prstGeom>
          <a:noFill/>
        </p:spPr>
        <p:txBody>
          <a:bodyPr wrap="square">
            <a:spAutoFit/>
          </a:bodyPr>
          <a:lstStyle/>
          <a:p>
            <a:pPr algn="ctr"/>
            <a:r>
              <a:rPr lang="el-GR" sz="1800" b="1" i="1" dirty="0">
                <a:solidFill>
                  <a:schemeClr val="bg1"/>
                </a:solidFill>
                <a:effectLst/>
                <a:latin typeface="Calibri" panose="020F0502020204030204" pitchFamily="34" charset="0"/>
                <a:ea typeface="Calibri" panose="020F0502020204030204" pitchFamily="34" charset="0"/>
              </a:rPr>
              <a:t> </a:t>
            </a:r>
            <a:endParaRPr lang="el-GR" sz="1800" dirty="0">
              <a:solidFill>
                <a:schemeClr val="bg1"/>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l-GR" sz="2400" b="1" i="1" dirty="0">
                <a:solidFill>
                  <a:schemeClr val="bg1"/>
                </a:solidFill>
                <a:effectLst/>
                <a:latin typeface="Calibri" panose="020F0502020204030204" pitchFamily="34" charset="0"/>
                <a:ea typeface="Calibri" panose="020F0502020204030204" pitchFamily="34" charset="0"/>
              </a:rPr>
              <a:t>Πρώιμη σύγχρονη περίοδος</a:t>
            </a:r>
            <a:r>
              <a:rPr lang="el-GR" sz="2400" dirty="0">
                <a:solidFill>
                  <a:schemeClr val="bg1"/>
                </a:solidFill>
                <a:effectLst/>
                <a:latin typeface="Calibri" panose="020F0502020204030204" pitchFamily="34" charset="0"/>
                <a:ea typeface="Calibri" panose="020F0502020204030204" pitchFamily="34" charset="0"/>
              </a:rPr>
              <a:t> : εξελίσσεται παράλληλα με τη θεωρία του ιερού πολέμου-πλαίσιο μακρόχρονων συρράξεων καθολικών και προτεσταντών.</a:t>
            </a:r>
          </a:p>
          <a:p>
            <a:pPr marL="285750" indent="-285750">
              <a:buFont typeface="Arial" panose="020B0604020202020204" pitchFamily="34" charset="0"/>
              <a:buChar char="•"/>
            </a:pPr>
            <a:r>
              <a:rPr lang="el-GR" sz="2400" dirty="0" err="1">
                <a:solidFill>
                  <a:schemeClr val="bg1"/>
                </a:solidFill>
                <a:effectLst/>
                <a:latin typeface="Calibri" panose="020F0502020204030204" pitchFamily="34" charset="0"/>
                <a:ea typeface="Calibri" panose="020F0502020204030204" pitchFamily="34" charset="0"/>
              </a:rPr>
              <a:t>Χιουμανιστική</a:t>
            </a:r>
            <a:r>
              <a:rPr lang="el-GR" sz="2400" dirty="0">
                <a:solidFill>
                  <a:schemeClr val="bg1"/>
                </a:solidFill>
                <a:effectLst/>
                <a:latin typeface="Calibri" panose="020F0502020204030204" pitchFamily="34" charset="0"/>
                <a:ea typeface="Calibri" panose="020F0502020204030204" pitchFamily="34" charset="0"/>
              </a:rPr>
              <a:t>  οπτική του Έρασμου:</a:t>
            </a:r>
          </a:p>
          <a:p>
            <a:pPr marL="285750" indent="-285750" algn="just">
              <a:spcAft>
                <a:spcPts val="800"/>
              </a:spcAft>
              <a:buFont typeface="Wingdings" panose="05000000000000000000" pitchFamily="2" charset="2"/>
              <a:buChar char="Ø"/>
            </a:pP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Η  ειρήνη είναι το καλύτερο όλων και αν θέλουμε να αποδείξουμε ότι είμαστε ειλικρινείς πιστοί του Χριστού θα                           πρέπει να εναγκαλιστούμε την ειρήνη για πάντα."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Querela </a:t>
            </a:r>
            <a:r>
              <a:rPr lang="en-US" sz="2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Pacis</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(The Complaint of Peace / </a:t>
            </a:r>
            <a:r>
              <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Το παράπονο της ειρήνης</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l-G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gn="just">
              <a:spcAft>
                <a:spcPts val="800"/>
              </a:spcAft>
              <a:buFont typeface="Arial" panose="020B0604020202020204" pitchFamily="34" charset="0"/>
              <a:buChar char="•"/>
            </a:pPr>
            <a:r>
              <a:rPr lang="el-GR" sz="2400" b="1" dirty="0">
                <a:solidFill>
                  <a:schemeClr val="bg1"/>
                </a:solidFill>
                <a:effectLst/>
                <a:latin typeface="Calibri" panose="020F0502020204030204" pitchFamily="34" charset="0"/>
                <a:ea typeface="Calibri" panose="020F0502020204030204" pitchFamily="34" charset="0"/>
              </a:rPr>
              <a:t>Σχολή  της  </a:t>
            </a:r>
            <a:r>
              <a:rPr lang="el-GR" sz="2400" b="1" dirty="0" err="1">
                <a:solidFill>
                  <a:schemeClr val="bg1"/>
                </a:solidFill>
                <a:effectLst/>
                <a:latin typeface="Calibri" panose="020F0502020204030204" pitchFamily="34" charset="0"/>
                <a:ea typeface="Calibri" panose="020F0502020204030204" pitchFamily="34" charset="0"/>
              </a:rPr>
              <a:t>Salamanca</a:t>
            </a:r>
            <a:r>
              <a:rPr lang="el-GR" sz="2400" b="1" dirty="0">
                <a:solidFill>
                  <a:schemeClr val="bg1"/>
                </a:solidFill>
                <a:effectLst/>
                <a:latin typeface="Calibri" panose="020F0502020204030204" pitchFamily="34" charset="0"/>
                <a:ea typeface="Calibri" panose="020F0502020204030204" pitchFamily="34" charset="0"/>
              </a:rPr>
              <a:t> </a:t>
            </a:r>
            <a:r>
              <a:rPr lang="el-GR" sz="2400" dirty="0" err="1">
                <a:solidFill>
                  <a:schemeClr val="bg1"/>
                </a:solidFill>
                <a:effectLst/>
                <a:latin typeface="Calibri" panose="020F0502020204030204" pitchFamily="34" charset="0"/>
                <a:ea typeface="Calibri" panose="020F0502020204030204" pitchFamily="34" charset="0"/>
              </a:rPr>
              <a:t>Francisco</a:t>
            </a:r>
            <a:r>
              <a:rPr lang="el-GR" sz="2400" dirty="0">
                <a:solidFill>
                  <a:schemeClr val="bg1"/>
                </a:solidFill>
                <a:effectLst/>
                <a:latin typeface="Calibri" panose="020F0502020204030204" pitchFamily="34" charset="0"/>
                <a:ea typeface="Calibri" panose="020F0502020204030204" pitchFamily="34" charset="0"/>
              </a:rPr>
              <a:t> de </a:t>
            </a:r>
            <a:r>
              <a:rPr lang="el-GR" sz="2400" dirty="0" err="1">
                <a:solidFill>
                  <a:schemeClr val="bg1"/>
                </a:solidFill>
                <a:effectLst/>
                <a:latin typeface="Calibri" panose="020F0502020204030204" pitchFamily="34" charset="0"/>
                <a:ea typeface="Calibri" panose="020F0502020204030204" pitchFamily="34" charset="0"/>
              </a:rPr>
              <a:t>Vitoria</a:t>
            </a:r>
            <a:r>
              <a:rPr lang="el-GR" sz="2400" dirty="0">
                <a:solidFill>
                  <a:schemeClr val="bg1"/>
                </a:solidFill>
                <a:effectLst/>
                <a:latin typeface="Calibri" panose="020F0502020204030204" pitchFamily="34" charset="0"/>
                <a:ea typeface="Calibri" panose="020F0502020204030204" pitchFamily="34" charset="0"/>
              </a:rPr>
              <a:t> και </a:t>
            </a:r>
            <a:r>
              <a:rPr lang="el-GR" sz="2400" dirty="0" err="1">
                <a:solidFill>
                  <a:schemeClr val="bg1"/>
                </a:solidFill>
                <a:effectLst/>
                <a:latin typeface="Calibri" panose="020F0502020204030204" pitchFamily="34" charset="0"/>
                <a:ea typeface="Calibri" panose="020F0502020204030204" pitchFamily="34" charset="0"/>
              </a:rPr>
              <a:t>Francisco</a:t>
            </a:r>
            <a:r>
              <a:rPr lang="el-GR" sz="2400" dirty="0">
                <a:solidFill>
                  <a:schemeClr val="bg1"/>
                </a:solidFill>
                <a:effectLst/>
                <a:latin typeface="Calibri" panose="020F0502020204030204" pitchFamily="34" charset="0"/>
                <a:ea typeface="Calibri" panose="020F0502020204030204" pitchFamily="34" charset="0"/>
              </a:rPr>
              <a:t> </a:t>
            </a:r>
            <a:r>
              <a:rPr lang="el-GR" sz="2400" dirty="0" err="1">
                <a:solidFill>
                  <a:schemeClr val="bg1"/>
                </a:solidFill>
                <a:effectLst/>
                <a:latin typeface="Calibri" panose="020F0502020204030204" pitchFamily="34" charset="0"/>
                <a:ea typeface="Calibri" panose="020F0502020204030204" pitchFamily="34" charset="0"/>
              </a:rPr>
              <a:t>Suarez</a:t>
            </a:r>
            <a:r>
              <a:rPr lang="el-GR" sz="2400" dirty="0">
                <a:solidFill>
                  <a:schemeClr val="bg1"/>
                </a:solidFill>
                <a:effectLst/>
                <a:latin typeface="Calibri" panose="020F0502020204030204" pitchFamily="34" charset="0"/>
                <a:ea typeface="Calibri" panose="020F0502020204030204" pitchFamily="34" charset="0"/>
              </a:rPr>
              <a:t>. </a:t>
            </a:r>
          </a:p>
          <a:p>
            <a:pPr marL="285750" indent="-28575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Διαμάχη  με τον Ισπανικό θρόνο για τη μεταχείριση των ιθαγενών της Νέας Ηπείρου από τους κατακτητές.  </a:t>
            </a:r>
          </a:p>
          <a:p>
            <a:pPr marL="285750" indent="-285750" algn="just">
              <a:spcAft>
                <a:spcPts val="800"/>
              </a:spcAft>
              <a:buFont typeface="Arial" panose="020B0604020202020204" pitchFamily="34" charset="0"/>
              <a:buChar char="•"/>
            </a:pPr>
            <a:r>
              <a:rPr lang="el-GR" sz="2400" b="1" i="1" dirty="0">
                <a:solidFill>
                  <a:schemeClr val="bg1"/>
                </a:solidFill>
                <a:effectLst/>
                <a:latin typeface="Calibri" panose="020F0502020204030204" pitchFamily="34" charset="0"/>
                <a:ea typeface="Calibri" panose="020F0502020204030204" pitchFamily="34" charset="0"/>
              </a:rPr>
              <a:t>On the </a:t>
            </a:r>
            <a:r>
              <a:rPr lang="el-GR" sz="2400" b="1" i="1" dirty="0" err="1">
                <a:solidFill>
                  <a:schemeClr val="bg1"/>
                </a:solidFill>
                <a:effectLst/>
                <a:latin typeface="Calibri" panose="020F0502020204030204" pitchFamily="34" charset="0"/>
                <a:ea typeface="Calibri" panose="020F0502020204030204" pitchFamily="34" charset="0"/>
              </a:rPr>
              <a:t>Indians</a:t>
            </a:r>
            <a:r>
              <a:rPr lang="el-GR" sz="2400" b="1" dirty="0">
                <a:solidFill>
                  <a:schemeClr val="bg1"/>
                </a:solidFill>
                <a:effectLst/>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και </a:t>
            </a:r>
            <a:r>
              <a:rPr lang="el-GR" sz="2400" b="1" i="1" dirty="0">
                <a:solidFill>
                  <a:schemeClr val="bg1"/>
                </a:solidFill>
                <a:effectLst/>
                <a:latin typeface="Calibri" panose="020F0502020204030204" pitchFamily="34" charset="0"/>
                <a:ea typeface="Calibri" panose="020F0502020204030204" pitchFamily="34" charset="0"/>
              </a:rPr>
              <a:t>On the </a:t>
            </a:r>
            <a:r>
              <a:rPr lang="el-GR" sz="2400" b="1" i="1" dirty="0" err="1">
                <a:solidFill>
                  <a:schemeClr val="bg1"/>
                </a:solidFill>
                <a:effectLst/>
                <a:latin typeface="Calibri" panose="020F0502020204030204" pitchFamily="34" charset="0"/>
                <a:ea typeface="Calibri" panose="020F0502020204030204" pitchFamily="34" charset="0"/>
              </a:rPr>
              <a:t>Laws</a:t>
            </a:r>
            <a:r>
              <a:rPr lang="el-GR" sz="2400" b="1" i="1" dirty="0">
                <a:solidFill>
                  <a:schemeClr val="bg1"/>
                </a:solidFill>
                <a:effectLst/>
                <a:latin typeface="Calibri" panose="020F0502020204030204" pitchFamily="34" charset="0"/>
                <a:ea typeface="Calibri" panose="020F0502020204030204" pitchFamily="34" charset="0"/>
              </a:rPr>
              <a:t> of </a:t>
            </a:r>
            <a:r>
              <a:rPr lang="el-GR" sz="2400" b="1" i="1" dirty="0" err="1">
                <a:solidFill>
                  <a:schemeClr val="bg1"/>
                </a:solidFill>
                <a:effectLst/>
                <a:latin typeface="Calibri" panose="020F0502020204030204" pitchFamily="34" charset="0"/>
                <a:ea typeface="Calibri" panose="020F0502020204030204" pitchFamily="34" charset="0"/>
              </a:rPr>
              <a:t>War</a:t>
            </a:r>
            <a:r>
              <a:rPr lang="el-GR" sz="2400" dirty="0">
                <a:solidFill>
                  <a:schemeClr val="bg1"/>
                </a:solidFill>
                <a:effectLst/>
                <a:latin typeface="Calibri" panose="020F0502020204030204" pitchFamily="34" charset="0"/>
                <a:ea typeface="Calibri" panose="020F0502020204030204" pitchFamily="34" charset="0"/>
              </a:rPr>
              <a:t>. Στο έργο του </a:t>
            </a:r>
            <a:r>
              <a:rPr lang="en-US" sz="2400" b="1" i="1" dirty="0">
                <a:solidFill>
                  <a:schemeClr val="bg1"/>
                </a:solidFill>
                <a:effectLst/>
                <a:latin typeface="Calibri" panose="020F0502020204030204" pitchFamily="34" charset="0"/>
                <a:ea typeface="Calibri" panose="020F0502020204030204" pitchFamily="34" charset="0"/>
              </a:rPr>
              <a:t>De </a:t>
            </a:r>
            <a:r>
              <a:rPr lang="en-US" sz="2400" b="1" i="1" dirty="0" err="1">
                <a:solidFill>
                  <a:schemeClr val="bg1"/>
                </a:solidFill>
                <a:effectLst/>
                <a:latin typeface="Calibri" panose="020F0502020204030204" pitchFamily="34" charset="0"/>
                <a:ea typeface="Calibri" panose="020F0502020204030204" pitchFamily="34" charset="0"/>
              </a:rPr>
              <a:t>Indis</a:t>
            </a:r>
            <a:r>
              <a:rPr lang="en-US" sz="2400" b="1" i="1" dirty="0">
                <a:solidFill>
                  <a:schemeClr val="bg1"/>
                </a:solidFill>
                <a:effectLst/>
                <a:latin typeface="Calibri" panose="020F0502020204030204" pitchFamily="34" charset="0"/>
                <a:ea typeface="Calibri" panose="020F0502020204030204" pitchFamily="34" charset="0"/>
              </a:rPr>
              <a:t> et de Jure Belli </a:t>
            </a:r>
            <a:r>
              <a:rPr lang="en-US" sz="2400" b="1" i="1" dirty="0" err="1">
                <a:solidFill>
                  <a:schemeClr val="bg1"/>
                </a:solidFill>
                <a:effectLst/>
                <a:latin typeface="Calibri" panose="020F0502020204030204" pitchFamily="34" charset="0"/>
                <a:ea typeface="Calibri" panose="020F0502020204030204" pitchFamily="34" charset="0"/>
              </a:rPr>
              <a:t>Relectiones</a:t>
            </a:r>
            <a:r>
              <a:rPr lang="el-GR" sz="2400" b="1" dirty="0">
                <a:solidFill>
                  <a:schemeClr val="bg1"/>
                </a:solidFill>
                <a:effectLst/>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ο </a:t>
            </a:r>
            <a:r>
              <a:rPr lang="en-US" sz="2400" dirty="0">
                <a:solidFill>
                  <a:schemeClr val="bg1"/>
                </a:solidFill>
                <a:effectLst/>
                <a:latin typeface="Calibri" panose="020F0502020204030204" pitchFamily="34" charset="0"/>
                <a:ea typeface="Calibri" panose="020F0502020204030204" pitchFamily="34" charset="0"/>
              </a:rPr>
              <a:t>Vitoria</a:t>
            </a:r>
            <a:r>
              <a:rPr lang="el-GR" sz="2400" dirty="0">
                <a:solidFill>
                  <a:schemeClr val="bg1"/>
                </a:solidFill>
                <a:effectLst/>
                <a:latin typeface="Calibri" panose="020F0502020204030204" pitchFamily="34" charset="0"/>
                <a:ea typeface="Calibri" panose="020F0502020204030204" pitchFamily="34" charset="0"/>
              </a:rPr>
              <a:t> είναι κάθετος: “Η διαφορά της θρησκείας δεν είναι αιτία δικαίου πολέμου». </a:t>
            </a:r>
          </a:p>
          <a:p>
            <a:pPr marL="285750" indent="-285750" algn="just">
              <a:spcAft>
                <a:spcPts val="800"/>
              </a:spcAft>
              <a:buFont typeface="Arial" panose="020B0604020202020204" pitchFamily="34" charset="0"/>
              <a:buChar char="•"/>
            </a:pPr>
            <a:r>
              <a:rPr lang="el-GR" sz="2400" dirty="0">
                <a:solidFill>
                  <a:schemeClr val="bg1"/>
                </a:solidFill>
                <a:effectLst/>
                <a:latin typeface="Calibri" panose="020F0502020204030204" pitchFamily="34" charset="0"/>
                <a:ea typeface="Calibri" panose="020F0502020204030204" pitchFamily="34" charset="0"/>
              </a:rPr>
              <a:t>Πόλεμος  δίκαιος και από τις δύο πλευρές. Η έννοια της “</a:t>
            </a:r>
            <a:r>
              <a:rPr lang="el-GR" sz="2400" dirty="0" err="1">
                <a:solidFill>
                  <a:schemeClr val="bg1"/>
                </a:solidFill>
                <a:effectLst/>
                <a:latin typeface="Calibri" panose="020F0502020204030204" pitchFamily="34" charset="0"/>
                <a:ea typeface="Calibri" panose="020F0502020204030204" pitchFamily="34" charset="0"/>
              </a:rPr>
              <a:t>invincible</a:t>
            </a:r>
            <a:r>
              <a:rPr lang="el-GR" sz="2400" dirty="0">
                <a:solidFill>
                  <a:schemeClr val="bg1"/>
                </a:solidFill>
                <a:effectLst/>
                <a:latin typeface="Calibri" panose="020F0502020204030204" pitchFamily="34" charset="0"/>
                <a:ea typeface="Calibri" panose="020F0502020204030204" pitchFamily="34" charset="0"/>
              </a:rPr>
              <a:t> </a:t>
            </a:r>
            <a:r>
              <a:rPr lang="el-GR" sz="2400" dirty="0" err="1">
                <a:solidFill>
                  <a:schemeClr val="bg1"/>
                </a:solidFill>
                <a:effectLst/>
                <a:latin typeface="Calibri" panose="020F0502020204030204" pitchFamily="34" charset="0"/>
                <a:ea typeface="Calibri" panose="020F0502020204030204" pitchFamily="34" charset="0"/>
              </a:rPr>
              <a:t>ignorance</a:t>
            </a:r>
            <a:r>
              <a:rPr lang="el-GR" sz="2400" dirty="0">
                <a:solidFill>
                  <a:schemeClr val="bg1"/>
                </a:solidFill>
                <a:effectLst/>
                <a:latin typeface="Calibri" panose="020F0502020204030204" pitchFamily="34" charset="0"/>
                <a:ea typeface="Calibri" panose="020F0502020204030204" pitchFamily="34" charset="0"/>
              </a:rPr>
              <a:t>” (ακατανίκητης άγνοιας). </a:t>
            </a:r>
          </a:p>
          <a:p>
            <a:pPr marL="285750" indent="-285750" algn="just">
              <a:spcAft>
                <a:spcPts val="800"/>
              </a:spcAft>
              <a:buFont typeface="Arial" panose="020B0604020202020204" pitchFamily="34" charset="0"/>
              <a:buChar char="•"/>
            </a:pPr>
            <a:r>
              <a:rPr lang="en-US" sz="2400" dirty="0" err="1">
                <a:solidFill>
                  <a:schemeClr val="bg1"/>
                </a:solidFill>
                <a:latin typeface="Calibri" panose="020F0502020204030204" pitchFamily="34" charset="0"/>
                <a:ea typeface="Calibri" panose="020F0502020204030204" pitchFamily="34" charset="0"/>
              </a:rPr>
              <a:t>Waltzer</a:t>
            </a:r>
            <a:r>
              <a:rPr lang="el-GR" sz="2400" dirty="0">
                <a:solidFill>
                  <a:schemeClr val="bg1"/>
                </a:solidFill>
                <a:latin typeface="Calibri" panose="020F0502020204030204" pitchFamily="34" charset="0"/>
                <a:ea typeface="Calibri" panose="020F0502020204030204" pitchFamily="34" charset="0"/>
              </a:rPr>
              <a:t>: </a:t>
            </a:r>
            <a:r>
              <a:rPr lang="el-GR" sz="2400" dirty="0">
                <a:solidFill>
                  <a:schemeClr val="bg1"/>
                </a:solidFill>
                <a:effectLst/>
                <a:latin typeface="Calibri" panose="020F0502020204030204" pitchFamily="34" charset="0"/>
                <a:ea typeface="Calibri" panose="020F0502020204030204" pitchFamily="34" charset="0"/>
              </a:rPr>
              <a:t>«θέση της ηθικής ισότητας» όλων των στρατιωτών</a:t>
            </a:r>
            <a:endParaRPr lang="el-G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solidFill>
                <a:schemeClr val="bg1"/>
              </a:solidFill>
            </a:endParaRPr>
          </a:p>
        </p:txBody>
      </p:sp>
    </p:spTree>
    <p:extLst>
      <p:ext uri="{BB962C8B-B14F-4D97-AF65-F5344CB8AC3E}">
        <p14:creationId xmlns:p14="http://schemas.microsoft.com/office/powerpoint/2010/main" val="620614334"/>
      </p:ext>
    </p:extLst>
  </p:cSld>
  <p:clrMapOvr>
    <a:masterClrMapping/>
  </p:clrMapOvr>
</p:sld>
</file>

<file path=ppt/theme/theme1.xml><?xml version="1.0" encoding="utf-8"?>
<a:theme xmlns:a="http://schemas.openxmlformats.org/drawingml/2006/main" name="Κομμάτι">
  <a:themeElements>
    <a:clrScheme name="Κομμάτ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Κομμάτ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ομμάτ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824</TotalTime>
  <Words>2962</Words>
  <Application>Microsoft Office PowerPoint</Application>
  <PresentationFormat>Ευρεία οθόνη</PresentationFormat>
  <Paragraphs>139</Paragraphs>
  <Slides>19</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19</vt:i4>
      </vt:variant>
    </vt:vector>
  </HeadingPairs>
  <TitlesOfParts>
    <vt:vector size="28" baseType="lpstr">
      <vt:lpstr>Arial</vt:lpstr>
      <vt:lpstr>Book Antiqua</vt:lpstr>
      <vt:lpstr>Calibri</vt:lpstr>
      <vt:lpstr>Century Gothic</vt:lpstr>
      <vt:lpstr>Symbol</vt:lpstr>
      <vt:lpstr>Times New Roman</vt:lpstr>
      <vt:lpstr>Wingdings</vt:lpstr>
      <vt:lpstr>Wingdings 3</vt:lpstr>
      <vt:lpstr>Κομμάτι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GEORGE BOUTLAS</cp:lastModifiedBy>
  <cp:revision>31</cp:revision>
  <dcterms:created xsi:type="dcterms:W3CDTF">2019-10-26T10:42:11Z</dcterms:created>
  <dcterms:modified xsi:type="dcterms:W3CDTF">2022-04-14T05:35:23Z</dcterms:modified>
</cp:coreProperties>
</file>