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utlasg@uoi.gr" initials="b" lastIdx="1" clrIdx="0">
    <p:extLst>
      <p:ext uri="{19B8F6BF-5375-455C-9EA6-DF929625EA0E}">
        <p15:presenceInfo xmlns:p15="http://schemas.microsoft.com/office/powerpoint/2012/main" userId="boutlasg@uoi.g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F5F646-A18B-471D-89B7-568FCEFCF2A1}" type="datetimeFigureOut">
              <a:rPr lang="el-GR" smtClean="0"/>
              <a:t>12/5/2022</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74421E-E5EC-40C9-B16A-24B317CC6706}" type="slidenum">
              <a:rPr lang="el-GR" smtClean="0"/>
              <a:t>‹#›</a:t>
            </a:fld>
            <a:endParaRPr lang="el-GR"/>
          </a:p>
        </p:txBody>
      </p:sp>
    </p:spTree>
    <p:extLst>
      <p:ext uri="{BB962C8B-B14F-4D97-AF65-F5344CB8AC3E}">
        <p14:creationId xmlns:p14="http://schemas.microsoft.com/office/powerpoint/2010/main" val="3763492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8474421E-E5EC-40C9-B16A-24B317CC6706}" type="slidenum">
              <a:rPr lang="el-GR" smtClean="0"/>
              <a:t>3</a:t>
            </a:fld>
            <a:endParaRPr lang="el-GR"/>
          </a:p>
        </p:txBody>
      </p:sp>
    </p:spTree>
    <p:extLst>
      <p:ext uri="{BB962C8B-B14F-4D97-AF65-F5344CB8AC3E}">
        <p14:creationId xmlns:p14="http://schemas.microsoft.com/office/powerpoint/2010/main" val="2085965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E1975A-FE97-46AA-A2B0-C00E6BFC8F91}"/>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0139632-33A6-4552-AE93-5FD16D86C0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B6F1B48-6FAD-4C72-8ABB-2160EDC9E7D5}"/>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5" name="Θέση υποσέλιδου 4">
            <a:extLst>
              <a:ext uri="{FF2B5EF4-FFF2-40B4-BE49-F238E27FC236}">
                <a16:creationId xmlns:a16="http://schemas.microsoft.com/office/drawing/2014/main" id="{D90F962C-964F-4486-AB68-9B6F1417F99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390FCDF-03F9-428C-94F5-05FE79C3D209}"/>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1397645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EA9B7B-F091-4AD6-9A75-74F9631BD1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0578336-AFF7-4B20-AE63-453F9E8C101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120E4D0-73D1-427A-812D-AB242AAD70C2}"/>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5" name="Θέση υποσέλιδου 4">
            <a:extLst>
              <a:ext uri="{FF2B5EF4-FFF2-40B4-BE49-F238E27FC236}">
                <a16:creationId xmlns:a16="http://schemas.microsoft.com/office/drawing/2014/main" id="{14216151-1DC4-4FB9-8BDC-3A24BE492F6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1D0469F-03DE-493B-AFB8-C8C7DDDE51BF}"/>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743546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B8A78C9-9E26-49B2-9166-3B5B5DBA164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587F365-9F1F-4C91-A955-54A2B6EF12A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E45D97A-07C5-4A86-977D-8914E7323565}"/>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5" name="Θέση υποσέλιδου 4">
            <a:extLst>
              <a:ext uri="{FF2B5EF4-FFF2-40B4-BE49-F238E27FC236}">
                <a16:creationId xmlns:a16="http://schemas.microsoft.com/office/drawing/2014/main" id="{3C29526C-9108-44B1-A386-C250AE46832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DAD35A8-201B-4BC8-A5A1-B39023CC911E}"/>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3675742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FD1B06-7770-4AF7-8058-14FD42BEC0F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D9AB2BD-0983-4A2E-A3C8-BB481D61E20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E56A7F0-8FA0-48E8-9681-CEA468C53A3E}"/>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5" name="Θέση υποσέλιδου 4">
            <a:extLst>
              <a:ext uri="{FF2B5EF4-FFF2-40B4-BE49-F238E27FC236}">
                <a16:creationId xmlns:a16="http://schemas.microsoft.com/office/drawing/2014/main" id="{35D02A5B-B89B-41AF-801F-782EFFE029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B16742A-279E-43FE-8FA8-0614DA5ACA87}"/>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94259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D84318-4840-4C63-A82D-A67BC82BE30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1E1421E-9F6C-4CB9-9A7F-D68E3BEC6A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02D6375-452F-4157-A30E-61A0C3593CD8}"/>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5" name="Θέση υποσέλιδου 4">
            <a:extLst>
              <a:ext uri="{FF2B5EF4-FFF2-40B4-BE49-F238E27FC236}">
                <a16:creationId xmlns:a16="http://schemas.microsoft.com/office/drawing/2014/main" id="{654B7B48-DA9D-4F63-B806-DD7BBC2FBCF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D59C22A-773C-4FCC-8028-D90F711C699C}"/>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1849834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622AAB-DB9B-41CA-A45A-758CB9C4EC8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5247865-BEBB-4597-8816-F4CBB87B9CAD}"/>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E07ADAF-D532-41D9-BAE5-CF96BB33DFC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A2FE9E9-057D-4F72-8B39-7F6933924130}"/>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6" name="Θέση υποσέλιδου 5">
            <a:extLst>
              <a:ext uri="{FF2B5EF4-FFF2-40B4-BE49-F238E27FC236}">
                <a16:creationId xmlns:a16="http://schemas.microsoft.com/office/drawing/2014/main" id="{38B9E09B-57A2-46F5-9792-EC3126532DE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344CDCA-BF53-4107-B644-0AAEDADA0538}"/>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463112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43D306-9ECA-48A4-81F7-CA90085E646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D214B69-B4D6-44A8-AB89-2F6E939FB6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1BE1435-1100-498A-8C88-BF49D69262E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EA305DC6-58A0-48B2-9503-D7703BA4B8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D03082FB-8A8D-4608-A165-3570B3A215B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531ADBF-2940-45CD-95BB-F7509790FEF9}"/>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8" name="Θέση υποσέλιδου 7">
            <a:extLst>
              <a:ext uri="{FF2B5EF4-FFF2-40B4-BE49-F238E27FC236}">
                <a16:creationId xmlns:a16="http://schemas.microsoft.com/office/drawing/2014/main" id="{113F896C-A362-4BF9-B4D5-99A6CE1334C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DA1FEBB-EC35-449A-98E5-958E1C0DDE8D}"/>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278351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6A5322-DED4-47F0-B9FD-EB7CC40527E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46C14AB-B3AE-4801-B5C6-37346B2EBB03}"/>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4" name="Θέση υποσέλιδου 3">
            <a:extLst>
              <a:ext uri="{FF2B5EF4-FFF2-40B4-BE49-F238E27FC236}">
                <a16:creationId xmlns:a16="http://schemas.microsoft.com/office/drawing/2014/main" id="{C9967223-E3C9-4EB3-BC82-7348A2B0DE8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027B1818-5BDD-4500-847A-D6E31338807C}"/>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3031461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D4CF476-3917-41B7-9855-3FFEE6B3009C}"/>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3" name="Θέση υποσέλιδου 2">
            <a:extLst>
              <a:ext uri="{FF2B5EF4-FFF2-40B4-BE49-F238E27FC236}">
                <a16:creationId xmlns:a16="http://schemas.microsoft.com/office/drawing/2014/main" id="{30F1504F-5CC7-42F1-B2C5-BA58BDBB9B6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1061530-3C88-46F1-B150-95EB56393243}"/>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1638961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F639DF-1ABA-43D2-A264-C652BF109EE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D34C3C3-72F8-4BF5-92C4-8031E052E7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425E8177-DBB1-4195-8AE9-D5FF4D4080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06E1CD7-225F-48EA-A7D1-E8CD4565472B}"/>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6" name="Θέση υποσέλιδου 5">
            <a:extLst>
              <a:ext uri="{FF2B5EF4-FFF2-40B4-BE49-F238E27FC236}">
                <a16:creationId xmlns:a16="http://schemas.microsoft.com/office/drawing/2014/main" id="{7B976386-2C27-4E2A-A968-67787D21D09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1A5AC45-A0D6-40FD-BCD1-086A989B3C3B}"/>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1574245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79C19D-936E-4994-8DED-6D43F6090CE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2ED9EC7-AD4D-4EC3-9D6A-9989515DD5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69686C7-64D5-4062-9189-FD913A121D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E67801D-1FF3-4716-B468-2A0B53D3D651}"/>
              </a:ext>
            </a:extLst>
          </p:cNvPr>
          <p:cNvSpPr>
            <a:spLocks noGrp="1"/>
          </p:cNvSpPr>
          <p:nvPr>
            <p:ph type="dt" sz="half" idx="10"/>
          </p:nvPr>
        </p:nvSpPr>
        <p:spPr/>
        <p:txBody>
          <a:bodyPr/>
          <a:lstStyle/>
          <a:p>
            <a:fld id="{675C5B79-2FF5-47A8-B9CD-9ECB9451B8A9}" type="datetimeFigureOut">
              <a:rPr lang="el-GR" smtClean="0"/>
              <a:t>12/5/2022</a:t>
            </a:fld>
            <a:endParaRPr lang="el-GR"/>
          </a:p>
        </p:txBody>
      </p:sp>
      <p:sp>
        <p:nvSpPr>
          <p:cNvPr id="6" name="Θέση υποσέλιδου 5">
            <a:extLst>
              <a:ext uri="{FF2B5EF4-FFF2-40B4-BE49-F238E27FC236}">
                <a16:creationId xmlns:a16="http://schemas.microsoft.com/office/drawing/2014/main" id="{4A5DB134-7776-4E7E-BB78-AFE1166FBE6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BBDF6FE-DFF7-4004-929D-DD861FE32C6D}"/>
              </a:ext>
            </a:extLst>
          </p:cNvPr>
          <p:cNvSpPr>
            <a:spLocks noGrp="1"/>
          </p:cNvSpPr>
          <p:nvPr>
            <p:ph type="sldNum" sz="quarter" idx="12"/>
          </p:nvPr>
        </p:nvSpPr>
        <p:spPr/>
        <p:txBody>
          <a:bodyPr/>
          <a:lstStyle/>
          <a:p>
            <a:fld id="{854B01FA-F6B0-4EE4-A266-6AD8E3F0E7C1}" type="slidenum">
              <a:rPr lang="el-GR" smtClean="0"/>
              <a:t>‹#›</a:t>
            </a:fld>
            <a:endParaRPr lang="el-GR"/>
          </a:p>
        </p:txBody>
      </p:sp>
    </p:spTree>
    <p:extLst>
      <p:ext uri="{BB962C8B-B14F-4D97-AF65-F5344CB8AC3E}">
        <p14:creationId xmlns:p14="http://schemas.microsoft.com/office/powerpoint/2010/main" val="1682469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E047B7F-2A69-4B4E-A107-C2439F8E15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D0EF79D-C798-4EA7-A226-F6F34AC975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D9B1B41-87D5-4A09-9F13-39D4FB5BD7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5C5B79-2FF5-47A8-B9CD-9ECB9451B8A9}" type="datetimeFigureOut">
              <a:rPr lang="el-GR" smtClean="0"/>
              <a:t>12/5/2022</a:t>
            </a:fld>
            <a:endParaRPr lang="el-GR"/>
          </a:p>
        </p:txBody>
      </p:sp>
      <p:sp>
        <p:nvSpPr>
          <p:cNvPr id="5" name="Θέση υποσέλιδου 4">
            <a:extLst>
              <a:ext uri="{FF2B5EF4-FFF2-40B4-BE49-F238E27FC236}">
                <a16:creationId xmlns:a16="http://schemas.microsoft.com/office/drawing/2014/main" id="{3F106177-CCFF-4282-B8CF-671CB37FF6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6E20F21-22E5-4C8F-8B50-2AA1CE0DF4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B01FA-F6B0-4EE4-A266-6AD8E3F0E7C1}" type="slidenum">
              <a:rPr lang="el-GR" smtClean="0"/>
              <a:t>‹#›</a:t>
            </a:fld>
            <a:endParaRPr lang="el-GR"/>
          </a:p>
        </p:txBody>
      </p:sp>
    </p:spTree>
    <p:extLst>
      <p:ext uri="{BB962C8B-B14F-4D97-AF65-F5344CB8AC3E}">
        <p14:creationId xmlns:p14="http://schemas.microsoft.com/office/powerpoint/2010/main" val="370898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boutlas@philosophy.uoa.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users.uoa.gr/~pvassil/Vassiloyannis.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7786D9F-3407-4391-A6FA-012F00A813D9}"/>
              </a:ext>
            </a:extLst>
          </p:cNvPr>
          <p:cNvSpPr txBox="1"/>
          <p:nvPr/>
        </p:nvSpPr>
        <p:spPr>
          <a:xfrm>
            <a:off x="588936" y="2303756"/>
            <a:ext cx="10306373" cy="1652375"/>
          </a:xfrm>
          <a:prstGeom prst="rect">
            <a:avLst/>
          </a:prstGeom>
          <a:noFill/>
        </p:spPr>
        <p:txBody>
          <a:bodyPr wrap="square">
            <a:spAutoFit/>
          </a:bodyPr>
          <a:lstStyle/>
          <a:p>
            <a:pPr algn="ctr">
              <a:lnSpc>
                <a:spcPct val="115000"/>
              </a:lnSpc>
              <a:spcAft>
                <a:spcPts val="800"/>
              </a:spcAft>
            </a:pPr>
            <a:r>
              <a:rPr lang="el-GR" sz="2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ΗΘΙΚΗ ΤΟΥ ΠΟΛΕΜΟΥ</a:t>
            </a:r>
          </a:p>
          <a:p>
            <a:pPr algn="just">
              <a:lnSpc>
                <a:spcPct val="115000"/>
              </a:lnSpc>
              <a:spcAft>
                <a:spcPts val="800"/>
              </a:spcAft>
            </a:pPr>
            <a:r>
              <a:rPr lang="el-GR" sz="2800" b="1"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δίκη της Νυρεμβέργης – Εγκλήματα πολέμου- Εγκλήματα κατά της ανθρωπότητας </a:t>
            </a:r>
            <a:endParaRPr lang="el-GR" sz="2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59CF35B-C25F-4FC6-BC3E-B1544E3F45DF}"/>
              </a:ext>
            </a:extLst>
          </p:cNvPr>
          <p:cNvSpPr txBox="1"/>
          <p:nvPr/>
        </p:nvSpPr>
        <p:spPr>
          <a:xfrm>
            <a:off x="6093418" y="5467566"/>
            <a:ext cx="6098582" cy="830997"/>
          </a:xfrm>
          <a:prstGeom prst="rect">
            <a:avLst/>
          </a:prstGeom>
          <a:noFill/>
        </p:spPr>
        <p:txBody>
          <a:bodyPr wrap="square">
            <a:spAutoFit/>
          </a:bodyPr>
          <a:lstStyle/>
          <a:p>
            <a:r>
              <a:rPr lang="el-GR" sz="1600" dirty="0">
                <a:effectLst/>
                <a:latin typeface="Calibri" panose="020F0502020204030204" pitchFamily="34" charset="0"/>
                <a:ea typeface="Calibri" panose="020F0502020204030204" pitchFamily="34" charset="0"/>
                <a:cs typeface="Times New Roman" panose="02020603050405020304" pitchFamily="18" charset="0"/>
              </a:rPr>
              <a:t>Γεώργιος Μπούτλας, </a:t>
            </a:r>
            <a:r>
              <a:rPr lang="en-US" sz="1600" dirty="0">
                <a:effectLst/>
                <a:latin typeface="Calibri" panose="020F0502020204030204" pitchFamily="34" charset="0"/>
                <a:ea typeface="Calibri" panose="020F0502020204030204" pitchFamily="34" charset="0"/>
                <a:cs typeface="Times New Roman" panose="02020603050405020304" pitchFamily="18" charset="0"/>
              </a:rPr>
              <a:t>MD</a:t>
            </a:r>
            <a:r>
              <a:rPr lang="el-GR" sz="16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dirty="0">
                <a:effectLst/>
                <a:latin typeface="Calibri" panose="020F0502020204030204" pitchFamily="34" charset="0"/>
                <a:ea typeface="Calibri" panose="020F0502020204030204" pitchFamily="34" charset="0"/>
                <a:cs typeface="Times New Roman" panose="02020603050405020304" pitchFamily="18" charset="0"/>
              </a:rPr>
              <a:t>PhD</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r>
              <a:rPr lang="el-GR" sz="1600" dirty="0">
                <a:effectLst/>
                <a:latin typeface="Calibri" panose="020F0502020204030204" pitchFamily="34" charset="0"/>
                <a:ea typeface="Calibri" panose="020F0502020204030204" pitchFamily="34" charset="0"/>
                <a:cs typeface="Times New Roman" panose="02020603050405020304" pitchFamily="18" charset="0"/>
              </a:rPr>
              <a:t>Ερευνητής του Εργαστηρίου Εφαρμοσμένης Φιλοσοφίας του ΕΚΠΑ</a:t>
            </a:r>
          </a:p>
          <a:p>
            <a:r>
              <a:rPr lang="en-US" sz="1600" dirty="0">
                <a:effectLst/>
                <a:latin typeface="Calibri" panose="020F0502020204030204" pitchFamily="34" charset="0"/>
                <a:ea typeface="Calibri" panose="020F0502020204030204" pitchFamily="34" charset="0"/>
                <a:cs typeface="Times New Roman" panose="02020603050405020304" pitchFamily="18" charset="0"/>
              </a:rPr>
              <a:t>email: </a:t>
            </a:r>
            <a:r>
              <a:rPr lang="en-US" sz="16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gboutlas@philosophy.uoa.gr</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C0DAAAA8-EFA5-489A-8053-6DCB6F7194B4}"/>
              </a:ext>
            </a:extLst>
          </p:cNvPr>
          <p:cNvSpPr txBox="1"/>
          <p:nvPr/>
        </p:nvSpPr>
        <p:spPr>
          <a:xfrm>
            <a:off x="278969" y="422989"/>
            <a:ext cx="11608231" cy="523220"/>
          </a:xfrm>
          <a:prstGeom prst="rect">
            <a:avLst/>
          </a:prstGeom>
          <a:noFill/>
        </p:spPr>
        <p:txBody>
          <a:bodyPr wrap="square">
            <a:spAutoFit/>
          </a:bodyPr>
          <a:lstStyle/>
          <a:p>
            <a:pPr algn="l"/>
            <a:r>
              <a:rPr lang="el-GR" sz="2800" b="1" i="1" dirty="0">
                <a:solidFill>
                  <a:srgbClr val="555555"/>
                </a:solidFill>
                <a:effectLst/>
                <a:latin typeface="Book Antiqua" panose="02040602050305030304" pitchFamily="18" charset="0"/>
                <a:ea typeface="NSimSun" panose="02010609030101010101" pitchFamily="49" charset="-122"/>
              </a:rPr>
              <a:t>ΠΡΟΓΡΑΜΜΑ ΜΕΤΑΠΤΥΧΙΑΚΩΝ ΣΠΟΥΔΩΝ "ΦΙΛΟΣΟΦΙΑ"</a:t>
            </a:r>
          </a:p>
        </p:txBody>
      </p:sp>
    </p:spTree>
    <p:extLst>
      <p:ext uri="{BB962C8B-B14F-4D97-AF65-F5344CB8AC3E}">
        <p14:creationId xmlns:p14="http://schemas.microsoft.com/office/powerpoint/2010/main" val="2088104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1A0B30-1501-4713-BF86-C71C99ECDDE9}"/>
              </a:ext>
            </a:extLst>
          </p:cNvPr>
          <p:cNvSpPr txBox="1"/>
          <p:nvPr/>
        </p:nvSpPr>
        <p:spPr>
          <a:xfrm>
            <a:off x="0" y="0"/>
            <a:ext cx="11754853" cy="3010248"/>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αποσύνδεση με τον πόλεμο ανέδειξε σοβαρά εννοιολογικά και πρακτικά προβλήματα προσαγωγής  </a:t>
            </a:r>
            <a:r>
              <a:rPr lang="el-GR" sz="2400" dirty="0">
                <a:solidFill>
                  <a:srgbClr val="222222"/>
                </a:solidFill>
                <a:latin typeface="Calibri" panose="020F0502020204030204" pitchFamily="34" charset="0"/>
                <a:ea typeface="Times New Roman" panose="02020603050405020304" pitchFamily="18" charset="0"/>
                <a:cs typeface="Calibri" panose="020F0502020204030204" pitchFamily="34" charset="0"/>
              </a:rPr>
              <a:t>για εγκλήματα κατά της ανθρωπότητας</a:t>
            </a:r>
            <a:r>
              <a:rPr lang="en-US" sz="2400" dirty="0">
                <a:solidFill>
                  <a:srgbClr val="222222"/>
                </a:solidFill>
                <a:latin typeface="Calibri" panose="020F0502020204030204" pitchFamily="34" charset="0"/>
                <a:ea typeface="Times New Roman" panose="02020603050405020304" pitchFamily="18" charset="0"/>
                <a:cs typeface="Calibri" panose="020F0502020204030204" pitchFamily="34" charset="0"/>
              </a:rPr>
              <a:t> </a:t>
            </a:r>
            <a:r>
              <a:rPr lang="el-GR" sz="2400" dirty="0">
                <a:solidFill>
                  <a:srgbClr val="222222"/>
                </a:solidFill>
                <a:latin typeface="Calibri" panose="020F0502020204030204" pitchFamily="34" charset="0"/>
                <a:ea typeface="Times New Roman" panose="02020603050405020304" pitchFamily="18" charset="0"/>
                <a:cs typeface="Calibri" panose="020F0502020204030204" pitchFamily="34" charset="0"/>
              </a:rPr>
              <a:t>σε </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περιπτώσεις ‘μικρ</a:t>
            </a:r>
            <a:r>
              <a:rPr lang="el-GR" sz="2400" dirty="0">
                <a:solidFill>
                  <a:srgbClr val="222222"/>
                </a:solidFill>
                <a:latin typeface="Calibri" panose="020F0502020204030204" pitchFamily="34" charset="0"/>
                <a:ea typeface="Times New Roman" panose="02020603050405020304" pitchFamily="18" charset="0"/>
                <a:cs typeface="Calibri" panose="020F0502020204030204" pitchFamily="34" charset="0"/>
              </a:rPr>
              <a:t>ών </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παιχτών’ όπως ο </a:t>
            </a:r>
            <a:r>
              <a:rPr lang="en-US" sz="24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Zoran</a:t>
            </a:r>
            <a:r>
              <a:rPr lang="en-US"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n-US" sz="24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Tadic</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p>
          <a:p>
            <a:pPr marL="285750" indent="-285750" algn="just">
              <a:lnSpc>
                <a:spcPct val="150000"/>
              </a:lnSpc>
              <a:spcAft>
                <a:spcPts val="800"/>
              </a:spcAft>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απόδοση της ατομικής δράσης στο κράτος. </a:t>
            </a:r>
          </a:p>
          <a:p>
            <a:pPr marL="285750" indent="-285750" algn="just">
              <a:lnSpc>
                <a:spcPct val="150000"/>
              </a:lnSpc>
              <a:spcAft>
                <a:spcPts val="800"/>
              </a:spcAft>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επαγωγή της κρατικής πολιτικής από τις δράσεις των κρατικών φορέων.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Mr Tadic (centre) was allegedly the leader of a Serbian paramilitary unit at the time of the brutal massacre.">
            <a:extLst>
              <a:ext uri="{FF2B5EF4-FFF2-40B4-BE49-F238E27FC236}">
                <a16:creationId xmlns:a16="http://schemas.microsoft.com/office/drawing/2014/main" id="{0B6F6604-474B-4854-8739-43F89C1CD1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1968" y="3010248"/>
            <a:ext cx="6038850" cy="5743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022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EF1798-AA10-4BF4-B197-B759F1F8CAC1}"/>
              </a:ext>
            </a:extLst>
          </p:cNvPr>
          <p:cNvSpPr txBox="1"/>
          <p:nvPr/>
        </p:nvSpPr>
        <p:spPr>
          <a:xfrm>
            <a:off x="228600" y="397042"/>
            <a:ext cx="12071684" cy="6429581"/>
          </a:xfrm>
          <a:prstGeom prst="rect">
            <a:avLst/>
          </a:prstGeom>
          <a:noFill/>
        </p:spPr>
        <p:txBody>
          <a:bodyPr wrap="square">
            <a:spAutoFit/>
          </a:bodyPr>
          <a:lstStyle/>
          <a:p>
            <a:pPr algn="ctr">
              <a:lnSpc>
                <a:spcPct val="114000"/>
              </a:lnSpc>
            </a:pPr>
            <a:r>
              <a:rPr lang="el-GR"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απόδοση της ατομικής δράσης στο κράτος</a:t>
            </a:r>
            <a:endParaRPr lang="en-US"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lnSpc>
                <a:spcPct val="114000"/>
              </a:lnSpc>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Μέχρι το 1940 δεν αποδιδόταν ποινική ευθύνη σε άτομα που δρούσαν υπό τις διαταγές του κράτους. </a:t>
            </a:r>
            <a:endParaRPr lang="en-US"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lnSpc>
                <a:spcPct val="114000"/>
              </a:lnSpc>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Από</a:t>
            </a:r>
            <a:r>
              <a:rPr lang="en-US"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τον Χάρτη του Λονδίνου και μετά το άτομο από τη χαμηλότερη βαθμίδα μέχρις και την κεφαλή του κράτους μπορεί να δρα για και εκ μέρους του κράτους και παρά ταύτα να παραμένει υπόλογος για δράσεις που παραβιάζουν τον Διεθνή Ποινικό Κώδικα, ακόμα και όταν οι δράσεις αυτές αποδίδονται στο κράτος. </a:t>
            </a:r>
          </a:p>
          <a:p>
            <a:pPr marL="285750" indent="-285750" algn="just">
              <a:lnSpc>
                <a:spcPct val="114000"/>
              </a:lnSpc>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a:t>
            </a:r>
            <a:r>
              <a:rPr lang="el-GR"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ατομική ποινική ευθύνη </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είναι ένα αξίωμα του </a:t>
            </a:r>
            <a:r>
              <a:rPr lang="el-GR" sz="20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Δ.Π.Κώδικα</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Είναι επίσης μια βασική αρχή της ποινικής ευθύνης σε κάθε εθνικό νομικό σύστημα</a:t>
            </a:r>
          </a:p>
          <a:p>
            <a:pPr marL="285750" indent="-285750" algn="just">
              <a:lnSpc>
                <a:spcPct val="114000"/>
              </a:lnSpc>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Ατομικότητα ποινικής ευθύνης - αίτημα </a:t>
            </a:r>
            <a:r>
              <a:rPr lang="el-GR"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οικουμενικότητας</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p>
          <a:p>
            <a:pPr marL="285750" indent="-285750" algn="just">
              <a:lnSpc>
                <a:spcPct val="114000"/>
              </a:lnSpc>
              <a:buFont typeface="Arial" panose="020B0604020202020204" pitchFamily="34" charset="0"/>
              <a:buChar char="•"/>
            </a:pPr>
            <a:r>
              <a:rPr lang="en-US"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Jeff Mc Mahan</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2000" dirty="0">
                <a:solidFill>
                  <a:srgbClr val="222222"/>
                </a:solidFill>
                <a:latin typeface="Calibri" panose="020F0502020204030204" pitchFamily="34" charset="0"/>
                <a:ea typeface="Times New Roman" panose="02020603050405020304" pitchFamily="18" charset="0"/>
                <a:cs typeface="Calibri" panose="020F0502020204030204" pitchFamily="34" charset="0"/>
              </a:rPr>
              <a:t>μεταδοτικότητα της αρχικής αδικίας από το  </a:t>
            </a:r>
            <a:r>
              <a:rPr lang="en-US" sz="2000" i="1" dirty="0">
                <a:solidFill>
                  <a:srgbClr val="222222"/>
                </a:solidFill>
                <a:latin typeface="Calibri" panose="020F0502020204030204" pitchFamily="34" charset="0"/>
                <a:ea typeface="Times New Roman" panose="02020603050405020304" pitchFamily="18" charset="0"/>
                <a:cs typeface="Calibri" panose="020F0502020204030204" pitchFamily="34" charset="0"/>
              </a:rPr>
              <a:t>jus ad bellum </a:t>
            </a:r>
            <a:r>
              <a:rPr lang="el-GR" sz="2000" dirty="0">
                <a:solidFill>
                  <a:srgbClr val="222222"/>
                </a:solidFill>
                <a:latin typeface="Calibri" panose="020F0502020204030204" pitchFamily="34" charset="0"/>
                <a:ea typeface="Times New Roman" panose="02020603050405020304" pitchFamily="18" charset="0"/>
                <a:cs typeface="Calibri" panose="020F0502020204030204" pitchFamily="34" charset="0"/>
              </a:rPr>
              <a:t> στο </a:t>
            </a:r>
            <a:r>
              <a:rPr lang="en-US" sz="2000" i="1" dirty="0">
                <a:solidFill>
                  <a:srgbClr val="222222"/>
                </a:solidFill>
                <a:latin typeface="Calibri" panose="020F0502020204030204" pitchFamily="34" charset="0"/>
                <a:ea typeface="Times New Roman" panose="02020603050405020304" pitchFamily="18" charset="0"/>
                <a:cs typeface="Calibri" panose="020F0502020204030204" pitchFamily="34" charset="0"/>
              </a:rPr>
              <a:t>jus in bello</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για.</a:t>
            </a:r>
          </a:p>
          <a:p>
            <a:pPr marL="285750" indent="-285750" algn="just">
              <a:lnSpc>
                <a:spcPct val="114000"/>
              </a:lnSpc>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μεταδοτικότητα καθιστά ατομική  την ευθύνη για την απόφαση, διεξαγωγή και διεκπεραίωση του πολέμου. </a:t>
            </a:r>
          </a:p>
          <a:p>
            <a:pPr marL="285750" indent="-285750" algn="just">
              <a:lnSpc>
                <a:spcPct val="114000"/>
              </a:lnSpc>
              <a:buFont typeface="Arial" panose="020B0604020202020204" pitchFamily="34" charset="0"/>
              <a:buChar char="•"/>
            </a:pPr>
            <a:r>
              <a:rPr lang="el-GR"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Κωνσταντίνος Παπαγεωργίου</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«η αυστηρή εφαρμογή της ιδέας της μεταδοτικότητας του αδίκου μετατρέπει εντέλει τους πολίτες ενός κράτους  απλώς σε υποκείμενα μιας  νοητής οικουμένης». </a:t>
            </a:r>
          </a:p>
          <a:p>
            <a:pPr algn="ctr">
              <a:lnSpc>
                <a:spcPct val="114000"/>
              </a:lnSpc>
            </a:pPr>
            <a:r>
              <a:rPr lang="el-GR" sz="2000" b="1" i="1" dirty="0">
                <a:solidFill>
                  <a:srgbClr val="222222"/>
                </a:solidFill>
                <a:effectLst/>
                <a:latin typeface="Calibri" panose="020F0502020204030204" pitchFamily="34" charset="0"/>
                <a:ea typeface="Times New Roman" panose="02020603050405020304" pitchFamily="18" charset="0"/>
              </a:rPr>
              <a:t>Τα  τρία στοιχεία</a:t>
            </a:r>
            <a:r>
              <a:rPr lang="el-GR" sz="2000" b="1" dirty="0">
                <a:solidFill>
                  <a:srgbClr val="222222"/>
                </a:solidFill>
                <a:effectLst/>
                <a:latin typeface="Calibri" panose="020F0502020204030204" pitchFamily="34" charset="0"/>
                <a:ea typeface="Times New Roman" panose="02020603050405020304" pitchFamily="18" charset="0"/>
              </a:rPr>
              <a:t> αναγωγής της ατομικής δράσης εγκληματιών στη ευρύτερη διεθνή κλίμακα (</a:t>
            </a:r>
            <a:r>
              <a:rPr lang="en-US" sz="2000" b="1" dirty="0">
                <a:solidFill>
                  <a:srgbClr val="222222"/>
                </a:solidFill>
                <a:effectLst/>
                <a:latin typeface="Calibri" panose="020F0502020204030204" pitchFamily="34" charset="0"/>
                <a:ea typeface="Times New Roman" panose="02020603050405020304" pitchFamily="18" charset="0"/>
              </a:rPr>
              <a:t>Larry May</a:t>
            </a:r>
            <a:r>
              <a:rPr lang="el-GR" sz="2000" b="1" dirty="0">
                <a:solidFill>
                  <a:srgbClr val="222222"/>
                </a:solidFill>
                <a:effectLst/>
                <a:latin typeface="Calibri" panose="020F0502020204030204" pitchFamily="34" charset="0"/>
                <a:ea typeface="Times New Roman" panose="02020603050405020304" pitchFamily="18" charset="0"/>
              </a:rPr>
              <a:t>)</a:t>
            </a:r>
          </a:p>
          <a:p>
            <a:pPr algn="just">
              <a:lnSpc>
                <a:spcPct val="114000"/>
              </a:lnSpc>
            </a:pPr>
            <a:r>
              <a:rPr lang="el-GR" sz="2000" dirty="0">
                <a:solidFill>
                  <a:srgbClr val="222222"/>
                </a:solidFill>
                <a:latin typeface="Calibri" panose="020F0502020204030204" pitchFamily="34" charset="0"/>
                <a:ea typeface="Times New Roman" panose="02020603050405020304" pitchFamily="18" charset="0"/>
              </a:rPr>
              <a:t>Το έγκλημα θα πρέπει: </a:t>
            </a:r>
            <a:endParaRPr lang="el-GR" sz="2000" dirty="0">
              <a:solidFill>
                <a:srgbClr val="222222"/>
              </a:solidFill>
              <a:effectLst/>
              <a:latin typeface="Calibri" panose="020F0502020204030204" pitchFamily="34" charset="0"/>
              <a:ea typeface="Times New Roman" panose="02020603050405020304" pitchFamily="18" charset="0"/>
            </a:endParaRPr>
          </a:p>
          <a:p>
            <a:pPr algn="just">
              <a:lnSpc>
                <a:spcPct val="114000"/>
              </a:lnSpc>
            </a:pPr>
            <a:r>
              <a:rPr lang="el-GR" sz="2000" b="1" dirty="0">
                <a:solidFill>
                  <a:srgbClr val="222222"/>
                </a:solidFill>
                <a:effectLst/>
                <a:latin typeface="Calibri" panose="020F0502020204030204" pitchFamily="34" charset="0"/>
                <a:ea typeface="Times New Roman" panose="02020603050405020304" pitchFamily="18" charset="0"/>
              </a:rPr>
              <a:t>(</a:t>
            </a:r>
            <a:r>
              <a:rPr lang="el-GR" sz="2000" dirty="0">
                <a:solidFill>
                  <a:srgbClr val="222222"/>
                </a:solidFill>
                <a:effectLst/>
                <a:latin typeface="Calibri" panose="020F0502020204030204" pitchFamily="34" charset="0"/>
                <a:ea typeface="Times New Roman" panose="02020603050405020304" pitchFamily="18" charset="0"/>
              </a:rPr>
              <a:t>1)  να στοχεύει ενάντια με μια ομάδα αμάχων  </a:t>
            </a:r>
          </a:p>
          <a:p>
            <a:pPr algn="just">
              <a:lnSpc>
                <a:spcPct val="114000"/>
              </a:lnSpc>
            </a:pPr>
            <a:r>
              <a:rPr lang="el-GR" sz="2000" dirty="0">
                <a:solidFill>
                  <a:srgbClr val="222222"/>
                </a:solidFill>
                <a:effectLst/>
                <a:latin typeface="Calibri" panose="020F0502020204030204" pitchFamily="34" charset="0"/>
                <a:ea typeface="Times New Roman" panose="02020603050405020304" pitchFamily="18" charset="0"/>
              </a:rPr>
              <a:t>(2) να είναι τμήμα μιας κρατικής πολιτικής ή της πολιτικής μιας ομάδας</a:t>
            </a:r>
          </a:p>
          <a:p>
            <a:pPr algn="just">
              <a:lnSpc>
                <a:spcPct val="114000"/>
              </a:lnSpc>
            </a:pPr>
            <a:r>
              <a:rPr lang="el-GR" sz="2000" dirty="0">
                <a:solidFill>
                  <a:srgbClr val="222222"/>
                </a:solidFill>
                <a:effectLst/>
                <a:latin typeface="Calibri" panose="020F0502020204030204" pitchFamily="34" charset="0"/>
                <a:ea typeface="Times New Roman" panose="02020603050405020304" pitchFamily="18" charset="0"/>
              </a:rPr>
              <a:t>(3) Η πολιτική θα πρέπει να είναι συστηματική ή εκτεταμένη.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086087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FC1299-DBB4-43FD-AF0E-B527A5B48271}"/>
              </a:ext>
            </a:extLst>
          </p:cNvPr>
          <p:cNvSpPr txBox="1"/>
          <p:nvPr/>
        </p:nvSpPr>
        <p:spPr>
          <a:xfrm>
            <a:off x="128337" y="115306"/>
            <a:ext cx="11935326" cy="6705938"/>
          </a:xfrm>
          <a:prstGeom prst="rect">
            <a:avLst/>
          </a:prstGeom>
          <a:noFill/>
        </p:spPr>
        <p:txBody>
          <a:bodyPr wrap="square">
            <a:spAutoFit/>
          </a:bodyPr>
          <a:lstStyle/>
          <a:p>
            <a:pPr marL="285750" indent="-285750">
              <a:lnSpc>
                <a:spcPct val="114000"/>
              </a:lnSpc>
              <a:buFont typeface="Arial" panose="020B0604020202020204" pitchFamily="34" charset="0"/>
              <a:buChar char="•"/>
            </a:pPr>
            <a:r>
              <a:rPr lang="el-GR" sz="1800" b="1" dirty="0">
                <a:solidFill>
                  <a:srgbClr val="222222"/>
                </a:solidFill>
                <a:effectLst/>
                <a:latin typeface="Calibri" panose="020F0502020204030204" pitchFamily="34" charset="0"/>
                <a:ea typeface="Times New Roman" panose="02020603050405020304" pitchFamily="18" charset="0"/>
              </a:rPr>
              <a:t>Το  στοιχείο του πληθυσμού αμάχων </a:t>
            </a:r>
            <a:r>
              <a:rPr lang="el-GR" sz="1800" dirty="0">
                <a:solidFill>
                  <a:srgbClr val="222222"/>
                </a:solidFill>
                <a:effectLst/>
                <a:latin typeface="Calibri" panose="020F0502020204030204" pitchFamily="34" charset="0"/>
                <a:ea typeface="Times New Roman" panose="02020603050405020304" pitchFamily="18" charset="0"/>
              </a:rPr>
              <a:t>έχει σκοπό να επιτρέψει τη μετατροπή των μεμονωμένων πράξεων σε κάτι άλλο δηλαδή σε πράξεις που είναι περιπτώσεις της επίθεσης εναντίον ενός πληθυσμού του οποίου τα μεμονωμένα θύματα είναι μέλη, ωστόσο παραμένει θολό το πως στο στοιχείο αυτό πράγματι συνδέει τις πράξεις ενός μεμονωμένου δράστη με το διεθνές έγκλημα. </a:t>
            </a:r>
          </a:p>
          <a:p>
            <a:pPr marL="285750" indent="-285750">
              <a:lnSpc>
                <a:spcPct val="114000"/>
              </a:lnSpc>
              <a:buFont typeface="Arial" panose="020B0604020202020204" pitchFamily="34" charset="0"/>
              <a:buChar char="•"/>
            </a:pPr>
            <a:r>
              <a:rPr lang="el-GR" sz="1800" b="1" dirty="0">
                <a:solidFill>
                  <a:srgbClr val="222222"/>
                </a:solidFill>
                <a:effectLst/>
                <a:latin typeface="Calibri" panose="020F0502020204030204" pitchFamily="34" charset="0"/>
                <a:ea typeface="Times New Roman" panose="02020603050405020304" pitchFamily="18" charset="0"/>
              </a:rPr>
              <a:t>Το  στοιχείο της </a:t>
            </a:r>
            <a:r>
              <a:rPr lang="el-GR" b="1" dirty="0">
                <a:solidFill>
                  <a:srgbClr val="222222"/>
                </a:solidFill>
                <a:latin typeface="Calibri" panose="020F0502020204030204" pitchFamily="34" charset="0"/>
                <a:ea typeface="Times New Roman" panose="02020603050405020304" pitchFamily="18" charset="0"/>
              </a:rPr>
              <a:t>ομάδας </a:t>
            </a:r>
            <a:r>
              <a:rPr lang="el-GR" dirty="0">
                <a:solidFill>
                  <a:srgbClr val="222222"/>
                </a:solidFill>
                <a:latin typeface="Calibri" panose="020F0502020204030204" pitchFamily="34" charset="0"/>
                <a:ea typeface="Times New Roman" panose="02020603050405020304" pitchFamily="18" charset="0"/>
              </a:rPr>
              <a:t>προβληματικό για </a:t>
            </a:r>
            <a:r>
              <a:rPr lang="el-GR" sz="1800" dirty="0">
                <a:solidFill>
                  <a:srgbClr val="222222"/>
                </a:solidFill>
                <a:effectLst/>
                <a:latin typeface="Calibri" panose="020F0502020204030204" pitchFamily="34" charset="0"/>
                <a:ea typeface="Times New Roman" panose="02020603050405020304" pitchFamily="18" charset="0"/>
              </a:rPr>
              <a:t>την κατανόηση των ΕΚΑ. Πώς λοιπόν μπορεί μια ατομική πράξη να υποδηλώνει το ευρύτερο σχέδιο; Μόνο όταν το άτομο κάνει κάτι που να δείχνει ότι δεν συμπίπτει συμπωματικά μόνο με το ευρύτερο σχέδιο. Θα πρέπει να υπάρξει ένα στοιχείο που αποδεικνύει ότι οι πράξεις του ατόμου αυτού είναι επαρκώς συνδεδεμένες με το ομαδικό σχέδιο για να θεωρηθεί αυτό ότι είναι και το σχέδιο του συγκεκριμένου ατόμου. </a:t>
            </a:r>
          </a:p>
          <a:p>
            <a:pPr marL="285750" indent="-285750">
              <a:lnSpc>
                <a:spcPct val="114000"/>
              </a:lnSpc>
              <a:buFont typeface="Arial" panose="020B0604020202020204" pitchFamily="34" charset="0"/>
              <a:buChar char="•"/>
            </a:pPr>
            <a:r>
              <a:rPr lang="el-GR" b="1" dirty="0">
                <a:solidFill>
                  <a:srgbClr val="222222"/>
                </a:solidFill>
                <a:latin typeface="Calibri" panose="020F0502020204030204" pitchFamily="34" charset="0"/>
                <a:ea typeface="Times New Roman" panose="02020603050405020304" pitchFamily="18" charset="0"/>
              </a:rPr>
              <a:t>Το στοιχείο της συστηματικότητας και της έκτασης. </a:t>
            </a:r>
            <a:r>
              <a:rPr lang="el-GR" dirty="0">
                <a:solidFill>
                  <a:srgbClr val="222222"/>
                </a:solidFill>
                <a:latin typeface="Calibri" panose="020F0502020204030204" pitchFamily="34" charset="0"/>
                <a:ea typeface="Times New Roman" panose="02020603050405020304" pitchFamily="18" charset="0"/>
              </a:rPr>
              <a:t>Η </a:t>
            </a:r>
            <a:r>
              <a:rPr lang="el-GR" sz="1800" dirty="0">
                <a:solidFill>
                  <a:srgbClr val="222222"/>
                </a:solidFill>
                <a:effectLst/>
                <a:latin typeface="Calibri" panose="020F0502020204030204" pitchFamily="34" charset="0"/>
                <a:ea typeface="Times New Roman" panose="02020603050405020304" pitchFamily="18" charset="0"/>
              </a:rPr>
              <a:t>κατανόηση αυτού του στοιχείου δεν είναι ότι η ατομική πράξη έχει επίπτωση σε λίγους ή πολλούς ανθρώπους αλλά το εάν συναρτάται ή όχι με το ομαδικό σχέδιο το οποίο το ίδιο έχει επίπτωση σε λίγους ή πολλούς ανθρώπους. Το συστηματικό και εκτεταμένο δεν είναι των ατομικών πράξεων αλλά μιας ομάδας πράξεων ή πράξεων μιας ομάδας ανθρώπων. Επομένως ούτε το τρίτο αυτό στοιχείο συνδέει την πράξη ενός ατόμου με το ευρύτερο διεθνές έγκλημα. </a:t>
            </a:r>
          </a:p>
          <a:p>
            <a:pPr marL="285750" indent="-285750">
              <a:lnSpc>
                <a:spcPct val="114000"/>
              </a:lnSpc>
              <a:buFont typeface="Arial" panose="020B0604020202020204" pitchFamily="34" charset="0"/>
              <a:buChar char="•"/>
            </a:pPr>
            <a:r>
              <a:rPr lang="el-GR" sz="1800" b="1" dirty="0">
                <a:solidFill>
                  <a:srgbClr val="222222"/>
                </a:solidFill>
                <a:effectLst/>
                <a:latin typeface="Calibri" panose="020F0502020204030204" pitchFamily="34" charset="0"/>
                <a:ea typeface="Times New Roman" panose="02020603050405020304" pitchFamily="18" charset="0"/>
              </a:rPr>
              <a:t>Η πρόθεση διάκρισης </a:t>
            </a:r>
            <a:r>
              <a:rPr lang="el-GR" sz="1800" dirty="0">
                <a:solidFill>
                  <a:srgbClr val="222222"/>
                </a:solidFill>
                <a:effectLst/>
                <a:latin typeface="Calibri" panose="020F0502020204030204" pitchFamily="34" charset="0"/>
                <a:ea typeface="Times New Roman" panose="02020603050405020304" pitchFamily="18" charset="0"/>
              </a:rPr>
              <a:t>(</a:t>
            </a:r>
            <a:r>
              <a:rPr lang="en-US" sz="1800" dirty="0">
                <a:solidFill>
                  <a:srgbClr val="222222"/>
                </a:solidFill>
                <a:effectLst/>
                <a:latin typeface="Calibri" panose="020F0502020204030204" pitchFamily="34" charset="0"/>
                <a:ea typeface="Times New Roman" panose="02020603050405020304" pitchFamily="18" charset="0"/>
              </a:rPr>
              <a:t>discriminatory intent</a:t>
            </a:r>
            <a:r>
              <a:rPr lang="el-GR" sz="1800" dirty="0">
                <a:solidFill>
                  <a:srgbClr val="222222"/>
                </a:solidFill>
                <a:effectLst/>
                <a:latin typeface="Calibri" panose="020F0502020204030204" pitchFamily="34" charset="0"/>
                <a:ea typeface="Times New Roman" panose="02020603050405020304" pitchFamily="18" charset="0"/>
              </a:rPr>
              <a:t>) εννοιολογικά αναγκαία  για να συνδεθούν οι πράξεις των μικρών παιχτών (</a:t>
            </a:r>
            <a:r>
              <a:rPr lang="en-US" sz="1800" dirty="0">
                <a:solidFill>
                  <a:srgbClr val="222222"/>
                </a:solidFill>
                <a:effectLst/>
                <a:latin typeface="Calibri" panose="020F0502020204030204" pitchFamily="34" charset="0"/>
                <a:ea typeface="Times New Roman" panose="02020603050405020304" pitchFamily="18" charset="0"/>
              </a:rPr>
              <a:t>minor players</a:t>
            </a:r>
            <a:r>
              <a:rPr lang="el-GR" sz="1800" dirty="0">
                <a:solidFill>
                  <a:srgbClr val="222222"/>
                </a:solidFill>
                <a:effectLst/>
                <a:latin typeface="Calibri" panose="020F0502020204030204" pitchFamily="34" charset="0"/>
                <a:ea typeface="Times New Roman" panose="02020603050405020304" pitchFamily="18" charset="0"/>
              </a:rPr>
              <a:t>) στο ευρύτερο έγκλημα της εθνοκάθαρσης. </a:t>
            </a:r>
          </a:p>
          <a:p>
            <a:pPr marL="285750" indent="-285750">
              <a:lnSpc>
                <a:spcPct val="114000"/>
              </a:lnSpc>
              <a:buFont typeface="Arial" panose="020B0604020202020204" pitchFamily="34" charset="0"/>
              <a:buChar char="•"/>
            </a:pPr>
            <a:r>
              <a:rPr lang="el-GR" sz="1800" dirty="0">
                <a:solidFill>
                  <a:srgbClr val="222222"/>
                </a:solidFill>
                <a:effectLst/>
                <a:latin typeface="Calibri" panose="020F0502020204030204" pitchFamily="34" charset="0"/>
                <a:ea typeface="Times New Roman" panose="02020603050405020304" pitchFamily="18" charset="0"/>
              </a:rPr>
              <a:t>Αμφίσημη έννοια  ως αφενός ‘</a:t>
            </a:r>
            <a:r>
              <a:rPr lang="el-GR" sz="1800" b="1" dirty="0">
                <a:solidFill>
                  <a:srgbClr val="222222"/>
                </a:solidFill>
                <a:effectLst/>
                <a:latin typeface="Calibri" panose="020F0502020204030204" pitchFamily="34" charset="0"/>
                <a:ea typeface="Times New Roman" panose="02020603050405020304" pitchFamily="18" charset="0"/>
              </a:rPr>
              <a:t>πρόθεση να βλάψω μια ομάδα</a:t>
            </a:r>
            <a:r>
              <a:rPr lang="el-GR" sz="1800" dirty="0">
                <a:solidFill>
                  <a:srgbClr val="222222"/>
                </a:solidFill>
                <a:effectLst/>
                <a:latin typeface="Calibri" panose="020F0502020204030204" pitchFamily="34" charset="0"/>
                <a:ea typeface="Times New Roman" panose="02020603050405020304" pitchFamily="18" charset="0"/>
              </a:rPr>
              <a:t>’ και αφετέρου ως ‘</a:t>
            </a:r>
            <a:r>
              <a:rPr lang="el-GR" sz="1800" b="1" dirty="0">
                <a:solidFill>
                  <a:srgbClr val="222222"/>
                </a:solidFill>
                <a:effectLst/>
                <a:latin typeface="Calibri" panose="020F0502020204030204" pitchFamily="34" charset="0"/>
                <a:ea typeface="Times New Roman" panose="02020603050405020304" pitchFamily="18" charset="0"/>
              </a:rPr>
              <a:t>πρόθεσης να βλάψω ένα άτομο εξαιτίας  της συμμετοχής αυτού του ατόμου στην ομάδα</a:t>
            </a:r>
            <a:r>
              <a:rPr lang="el-GR" sz="1800" dirty="0">
                <a:solidFill>
                  <a:srgbClr val="222222"/>
                </a:solidFill>
                <a:effectLst/>
                <a:latin typeface="Calibri" panose="020F0502020204030204" pitchFamily="34" charset="0"/>
                <a:ea typeface="Times New Roman" panose="02020603050405020304" pitchFamily="18" charset="0"/>
              </a:rPr>
              <a:t>’. </a:t>
            </a:r>
          </a:p>
          <a:p>
            <a:pPr marL="285750" indent="-285750">
              <a:lnSpc>
                <a:spcPct val="114000"/>
              </a:lnSpc>
              <a:buFont typeface="Arial" panose="020B0604020202020204" pitchFamily="34" charset="0"/>
              <a:buChar char="•"/>
            </a:pPr>
            <a:r>
              <a:rPr lang="el-GR" sz="1800" dirty="0">
                <a:solidFill>
                  <a:srgbClr val="222222"/>
                </a:solidFill>
                <a:effectLst/>
                <a:latin typeface="Calibri" panose="020F0502020204030204" pitchFamily="34" charset="0"/>
                <a:ea typeface="Times New Roman" panose="02020603050405020304" pitchFamily="18" charset="0"/>
              </a:rPr>
              <a:t>Το  στοιχείο της γνώσης δεν συνδέεται επαρκώς με το ευρύτερο έγκλημα </a:t>
            </a:r>
          </a:p>
          <a:p>
            <a:pPr marL="285750" indent="-285750">
              <a:lnSpc>
                <a:spcPct val="114000"/>
              </a:lnSpc>
              <a:buFont typeface="Arial" panose="020B0604020202020204" pitchFamily="34" charset="0"/>
              <a:buChar char="•"/>
            </a:pPr>
            <a:r>
              <a:rPr lang="el-GR" sz="1800" dirty="0">
                <a:solidFill>
                  <a:srgbClr val="222222"/>
                </a:solidFill>
                <a:effectLst/>
                <a:latin typeface="Calibri" panose="020F0502020204030204" pitchFamily="34" charset="0"/>
                <a:ea typeface="Times New Roman" panose="02020603050405020304" pitchFamily="18" charset="0"/>
              </a:rPr>
              <a:t>Τα  τρία στοιχεία που αναλύσαμε δεν εισέρχονται στα χαρακτηριστικά της προσωπικότητας του εγκληματία</a:t>
            </a:r>
          </a:p>
          <a:p>
            <a:pPr marL="285750" indent="-285750">
              <a:lnSpc>
                <a:spcPct val="114000"/>
              </a:lnSpc>
              <a:buFont typeface="Arial" panose="020B0604020202020204" pitchFamily="34" charset="0"/>
              <a:buChar char="•"/>
            </a:pPr>
            <a:r>
              <a:rPr lang="el-GR" sz="1800" dirty="0">
                <a:solidFill>
                  <a:srgbClr val="222222"/>
                </a:solidFill>
                <a:effectLst/>
                <a:latin typeface="Calibri" panose="020F0502020204030204" pitchFamily="34" charset="0"/>
                <a:ea typeface="Times New Roman" panose="02020603050405020304" pitchFamily="18" charset="0"/>
              </a:rPr>
              <a:t>Χρειάζεται  να διαπιστωθεί κάτι εντονότερα παρακινητικό κατά τον </a:t>
            </a:r>
            <a:r>
              <a:rPr lang="en-US" sz="1800" dirty="0">
                <a:solidFill>
                  <a:srgbClr val="222222"/>
                </a:solidFill>
                <a:effectLst/>
                <a:latin typeface="Calibri" panose="020F0502020204030204" pitchFamily="34" charset="0"/>
                <a:ea typeface="Times New Roman" panose="02020603050405020304" pitchFamily="18" charset="0"/>
              </a:rPr>
              <a:t>May </a:t>
            </a:r>
            <a:r>
              <a:rPr lang="el-GR" sz="1800" dirty="0">
                <a:solidFill>
                  <a:srgbClr val="222222"/>
                </a:solidFill>
                <a:effectLst/>
                <a:latin typeface="Calibri" panose="020F0502020204030204" pitchFamily="34" charset="0"/>
                <a:ea typeface="Times New Roman" panose="02020603050405020304" pitchFamily="18" charset="0"/>
              </a:rPr>
              <a:t>όπως είναι μια πρόθεση διάκρισης για να δικαιολογηθεί η προσαγωγή ενός ατόμου για ένα ομαδικά σχεδιασμένο έγκλημα όπως ένα ΕΚΑ</a:t>
            </a:r>
            <a:endParaRPr lang="el-GR" dirty="0"/>
          </a:p>
        </p:txBody>
      </p:sp>
    </p:spTree>
    <p:extLst>
      <p:ext uri="{BB962C8B-B14F-4D97-AF65-F5344CB8AC3E}">
        <p14:creationId xmlns:p14="http://schemas.microsoft.com/office/powerpoint/2010/main" val="1096043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3B09A6-59D7-44F3-A4F6-DF6F4B0D7343}"/>
              </a:ext>
            </a:extLst>
          </p:cNvPr>
          <p:cNvSpPr txBox="1"/>
          <p:nvPr/>
        </p:nvSpPr>
        <p:spPr>
          <a:xfrm>
            <a:off x="180473" y="305068"/>
            <a:ext cx="11538285" cy="6247864"/>
          </a:xfrm>
          <a:prstGeom prst="rect">
            <a:avLst/>
          </a:prstGeom>
          <a:noFill/>
        </p:spPr>
        <p:txBody>
          <a:bodyPr wrap="square">
            <a:spAutoFit/>
          </a:bodyPr>
          <a:lstStyle/>
          <a:p>
            <a:pPr algn="ctr"/>
            <a:r>
              <a:rPr lang="el-GR"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Ο  βιασμός </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Έως  πρόσφατα ‘ένα επικουρικό έγκλημα’ το οποίο συνέβαινε κατά τη διάρκεια του πολέμου. </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Δεν είχε την ίδια αντιμετώπιση με την γενοκτονία, το απαρτχάιντ και την υποδούλωση. </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Κάτι  που οι στρατιώτες έκαναν από μόνοι τους και που δεν διέφερε από τους εκατομμύρια βιασμούς που συμβαίνουν σε όλον τον κόσμο</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πρόσφατη εμπειρία βιασμών ως μια ξεκάθαρα πολεμική στρατηγική</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Γιατί  και πότε θα πρέπει ο βιασμός να θεωρείται διεθνές έγκλημα.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Για αιώνες ο βιασμός ήταν ένα λάφυρο πολέμου κάτι που οι στρατιώτες περίμεναν σαν ανταμοιβή ή πληρωμή για το θάρρος και την ανδρεία τους στο πεδίο της μάχης.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Ωστόσο από το 1646, ο </a:t>
            </a:r>
            <a:r>
              <a:rPr lang="en-US"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Hugo Grotius </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δήλωσε ότι ο βιασμός «δεν θα πρέπει να μένει ατιμώρητος στο πόλεμο περισσότερο απ’ ότι στην ειρήνη». </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Κατά πόσο θα μπορούσαμε να θεωρήσουμε τον βιασμό ως ένα έγκλημα που επηρεάζει τη διεθνή κοινότητα και έτσι να μπορεί να διωχθεί ως διεθνές έγκλημα. </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Το διεθνές δικαστήριο για τη  </a:t>
            </a:r>
            <a:r>
              <a:rPr lang="en-US"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Rwanda</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έδωσε τους πιο πρόσφατους ορισμούς των ΕΚΑ συμπεριλαμβάνοντας τον βιασμό και άλλες μορφές σεξουαλικής βίας. </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Αναγνώριση  της εκτεταμένης χρήσης των βιασμών ως μέσων εθνικών και φυλετικών διώξεων. </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Ο  βιασμός θα πρέπει να διαπράττεται ως μέρος ενός εκτεταμένου  και συστηματικού σχεδίου εναντίον μιας ομάδας αμάχων. Τελικά </a:t>
            </a:r>
          </a:p>
          <a:p>
            <a:pPr marL="342900" indent="-34290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Όταν  ο βιασμός και άλλες μορφές σεξουαλικής βίας αντιμετωπίζονται ως ΕΚΑ, δεν διώκονται ως ατομικά εγκλήματα αλλά από την ομαδική φύση τους. (</a:t>
            </a:r>
            <a:r>
              <a:rPr lang="en-US"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Larry May</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277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id="{29CA7826-D5D6-4AAA-99F7-D0479A923B91}"/>
              </a:ext>
            </a:extLst>
          </p:cNvPr>
          <p:cNvPicPr>
            <a:picLocks noChangeAspect="1"/>
          </p:cNvPicPr>
          <p:nvPr/>
        </p:nvPicPr>
        <p:blipFill>
          <a:blip r:embed="rId2"/>
          <a:stretch>
            <a:fillRect/>
          </a:stretch>
        </p:blipFill>
        <p:spPr>
          <a:xfrm>
            <a:off x="2911640" y="1604915"/>
            <a:ext cx="5715000" cy="3143250"/>
          </a:xfrm>
          <a:prstGeom prst="rect">
            <a:avLst/>
          </a:prstGeom>
        </p:spPr>
      </p:pic>
      <p:sp>
        <p:nvSpPr>
          <p:cNvPr id="4" name="TextBox 3">
            <a:extLst>
              <a:ext uri="{FF2B5EF4-FFF2-40B4-BE49-F238E27FC236}">
                <a16:creationId xmlns:a16="http://schemas.microsoft.com/office/drawing/2014/main" id="{D2E9CDE6-D983-48CC-A889-E665328B4E7E}"/>
              </a:ext>
            </a:extLst>
          </p:cNvPr>
          <p:cNvSpPr txBox="1"/>
          <p:nvPr/>
        </p:nvSpPr>
        <p:spPr>
          <a:xfrm>
            <a:off x="2911640" y="5253085"/>
            <a:ext cx="6093994" cy="369332"/>
          </a:xfrm>
          <a:prstGeom prst="rect">
            <a:avLst/>
          </a:prstGeom>
          <a:noFill/>
        </p:spPr>
        <p:txBody>
          <a:bodyPr wrap="square">
            <a:spAutoFit/>
          </a:bodyPr>
          <a:lstStyle/>
          <a:p>
            <a:pPr algn="ctr" fontAlgn="base"/>
            <a:r>
              <a:rPr lang="en-US" b="1" i="1" dirty="0">
                <a:solidFill>
                  <a:srgbClr val="121212"/>
                </a:solidFill>
                <a:effectLst/>
                <a:latin typeface="nyt-cheltenham"/>
              </a:rPr>
              <a:t>Symbol of Unhealed Congo: Male Rape Victims</a:t>
            </a:r>
          </a:p>
        </p:txBody>
      </p:sp>
    </p:spTree>
    <p:extLst>
      <p:ext uri="{BB962C8B-B14F-4D97-AF65-F5344CB8AC3E}">
        <p14:creationId xmlns:p14="http://schemas.microsoft.com/office/powerpoint/2010/main" val="610784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AA524F-93D8-4D3F-8E12-DBD732EF63F4}"/>
              </a:ext>
            </a:extLst>
          </p:cNvPr>
          <p:cNvSpPr txBox="1"/>
          <p:nvPr/>
        </p:nvSpPr>
        <p:spPr>
          <a:xfrm>
            <a:off x="377125" y="364571"/>
            <a:ext cx="11437749" cy="6128857"/>
          </a:xfrm>
          <a:prstGeom prst="rect">
            <a:avLst/>
          </a:prstGeom>
          <a:noFill/>
        </p:spPr>
        <p:txBody>
          <a:bodyPr wrap="square">
            <a:spAutoFit/>
          </a:bodyPr>
          <a:lstStyle/>
          <a:p>
            <a:pPr algn="ctr">
              <a:lnSpc>
                <a:spcPct val="115000"/>
              </a:lnSpc>
              <a:spcAft>
                <a:spcPts val="800"/>
              </a:spcAft>
            </a:pPr>
            <a:r>
              <a:rPr lang="el-GR"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Βιβλιογραφία </a:t>
            </a:r>
            <a:endParaRPr lang="el-GR" sz="16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Arendt</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Hannah</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Δυο επιστολές για τη ρηχότητα του κακού, Άγρα 2017.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6000"/>
              </a:lnSpc>
              <a:buFont typeface="Symbol" panose="05050102010706020507" pitchFamily="18" charset="2"/>
              <a:buChar char=""/>
            </a:pP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Bassiouni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Cherif</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Crimes Against Humanity historical evolution and contemporary application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 Cambridge University Press, 2011.</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Grayling</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C</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Ανάμεσα στις νεκρές πόλεις, </a:t>
            </a:r>
            <a:r>
              <a:rPr lang="el-GR"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μετ</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r>
              <a:rPr lang="el-GR"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ση</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Αχιλλέας </a:t>
            </a:r>
            <a:r>
              <a:rPr lang="el-GR"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Φακατσέλης</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Κασταλία, 2006.</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Levinson, S. “Responsibility for Crimes of War”. In </a:t>
            </a:r>
            <a:r>
              <a:rPr lang="en-US"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War and Moral Responsibility</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M. Cohen et al., eds. Princeton, 1974.</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6000"/>
              </a:lnSpc>
              <a:buFont typeface="Symbol" panose="05050102010706020507" pitchFamily="18" charset="2"/>
              <a:buChar char=""/>
            </a:pP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May, Larry, </a:t>
            </a:r>
            <a:r>
              <a:rPr lang="en-US"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Crimes against Humanity </a:t>
            </a:r>
            <a:r>
              <a:rPr lang="en-US"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Normative Account,</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(Cambridge Studies in Philosophy and Law),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Cambridge University Press, 2005.</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United Nations, ‘Convention on the Prevention and Punishment of the Crime of Genocide,’ General Assembly resolution 260 A (III) of 9 December 1948.</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Wasserstorm</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R.. “The Relevance of Nuremberg”, In </a:t>
            </a:r>
            <a:r>
              <a:rPr lang="en-US"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War and Moral Responsibility</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M. Cohen et al., eds. Princeton, 1974.</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Βασιλόγιαννης</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Φίλιππος</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Ενώπιον του Δικαστηρίου της Νυρεμβέργης</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ο</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Kelsen</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και ο</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Schmitt </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για την αρχή </a:t>
            </a:r>
            <a:r>
              <a:rPr lang="en-US" sz="1800" i="1"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nullum</a:t>
            </a:r>
            <a:r>
              <a:rPr lang="en-US"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i="1"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crimen</a:t>
            </a:r>
            <a:r>
              <a:rPr lang="en-US"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i="1"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nulla</a:t>
            </a:r>
            <a:r>
              <a:rPr lang="en-US"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i="1"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poena</a:t>
            </a:r>
            <a:r>
              <a:rPr lang="en-US"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sine </a:t>
            </a:r>
            <a:r>
              <a:rPr lang="en-US"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lege</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hlinkClick r:id="rId2"/>
              </a:rPr>
              <a:t>http://users.uoa.gr/~pvassil/Vassiloyannis.html</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l-GR"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a:t>
            </a:r>
            <a:r>
              <a:rPr lang="el-GR" sz="1800" i="1"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απόφασις</a:t>
            </a:r>
            <a:r>
              <a:rPr lang="el-GR"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της Νυρεμβέργης</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Μετ. - </a:t>
            </a:r>
            <a:r>
              <a:rPr lang="el-GR"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προλ</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 σημ. Δ. Κ. Περδίκης. Αθήνα, 1960. (Το πλήρες κείμενο της απόφασης του δικαστηρίου)</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Σαρτρ, Ζαν Πωλ, «Το Δικαστήριο Μπέρναρντ Ράσελ», στο </a:t>
            </a:r>
            <a:r>
              <a:rPr lang="el-GR" sz="18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Πολιτικά και αυτοβιογραφικά κείμενα</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μετ</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r>
              <a:rPr lang="el-GR"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ση</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Δημήτρης Δημητριάδης</a:t>
            </a:r>
            <a:r>
              <a:rPr lang="el-GR" sz="180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1800" strike="noStrike">
                <a:effectLst/>
                <a:latin typeface="Calibri" panose="020F0502020204030204" pitchFamily="34" charset="0"/>
                <a:ea typeface="Times New Roman" panose="02020603050405020304" pitchFamily="18" charset="0"/>
                <a:cs typeface="Calibri" panose="020F0502020204030204" pitchFamily="34" charset="0"/>
              </a:rPr>
              <a:t>Εξάντας</a:t>
            </a:r>
            <a:r>
              <a:rPr lang="el-GR" sz="1800" dirty="0">
                <a:effectLst/>
                <a:latin typeface="Calibri" panose="020F0502020204030204" pitchFamily="34" charset="0"/>
                <a:ea typeface="Times New Roman" panose="02020603050405020304" pitchFamily="18" charset="0"/>
                <a:cs typeface="Calibri" panose="020F0502020204030204" pitchFamily="34" charset="0"/>
              </a:rPr>
              <a:t>, 1974</a:t>
            </a:r>
            <a:r>
              <a:rPr lang="el-GR"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4862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id="{9803F4A3-0AC1-4749-ACAF-B6E63D85D301}"/>
              </a:ext>
            </a:extLst>
          </p:cNvPr>
          <p:cNvPicPr>
            <a:picLocks noChangeAspect="1"/>
          </p:cNvPicPr>
          <p:nvPr/>
        </p:nvPicPr>
        <p:blipFill rotWithShape="1">
          <a:blip r:embed="rId2"/>
          <a:srcRect r="-1" b="19078"/>
          <a:stretch/>
        </p:blipFill>
        <p:spPr>
          <a:xfrm>
            <a:off x="321733" y="321733"/>
            <a:ext cx="11548534" cy="6214534"/>
          </a:xfrm>
          <a:prstGeom prst="rect">
            <a:avLst/>
          </a:prstGeom>
        </p:spPr>
      </p:pic>
    </p:spTree>
    <p:extLst>
      <p:ext uri="{BB962C8B-B14F-4D97-AF65-F5344CB8AC3E}">
        <p14:creationId xmlns:p14="http://schemas.microsoft.com/office/powerpoint/2010/main" val="94890193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17FE4B-4B1B-4CE0-AAAF-42D6BD4615B8}"/>
              </a:ext>
            </a:extLst>
          </p:cNvPr>
          <p:cNvSpPr txBox="1"/>
          <p:nvPr/>
        </p:nvSpPr>
        <p:spPr>
          <a:xfrm>
            <a:off x="0" y="187211"/>
            <a:ext cx="12057681" cy="6740307"/>
          </a:xfrm>
          <a:prstGeom prst="rect">
            <a:avLst/>
          </a:prstGeom>
          <a:noFill/>
        </p:spPr>
        <p:txBody>
          <a:bodyPr wrap="square">
            <a:spAutoFit/>
          </a:bodyPr>
          <a:lstStyle/>
          <a:p>
            <a:pPr algn="just"/>
            <a:r>
              <a:rPr lang="el-GR" sz="24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Διεθνές Δικαστήριο της Νυρεμβέργης </a:t>
            </a:r>
            <a:endParaRPr lang="en-US" sz="24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Εγκλήματα</a:t>
            </a:r>
            <a:r>
              <a:rPr lang="en-US"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κατά της Ειρήνης</a:t>
            </a:r>
            <a:endParaRPr lang="en-US"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Εγκλήματα Πολέμου</a:t>
            </a:r>
            <a:r>
              <a:rPr lang="en-US"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p>
          <a:p>
            <a:pPr marL="342900" indent="-342900" algn="just">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Εγκλήματα</a:t>
            </a:r>
            <a:r>
              <a:rPr lang="en-US"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κατά της ανθρωπότητας: συστηματικές κρατικές πολιτικές ακόμα και εν καιρώ ειρήνης και όχι ως συγκεκριμένες πράξεις στρατιωτών στον πόλεμο</a:t>
            </a:r>
          </a:p>
          <a:p>
            <a:pPr algn="just"/>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συμπερίληψη στα εγκλήματα κατά της ανθρωπότητας στην ιδρυτική πράξη του διεθνούς στρατοδικείου της Νυρεμβέργης (ΙΜΤ) της κατηγορίας περί «</a:t>
            </a:r>
            <a:r>
              <a:rPr lang="el-GR" sz="24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απανθρώπων</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πράξεων που διαπράχθηκαν κατά οποιουδήποτε πληθυσμού αμάχων» τα συσχετίζει με τα εγκλήματα πολέμου. </a:t>
            </a:r>
          </a:p>
          <a:p>
            <a:pPr algn="just"/>
            <a:r>
              <a:rPr lang="el-GR" sz="2400" dirty="0">
                <a:solidFill>
                  <a:srgbClr val="222222"/>
                </a:solidFill>
                <a:latin typeface="Calibri" panose="020F0502020204030204" pitchFamily="34" charset="0"/>
                <a:ea typeface="Times New Roman" panose="02020603050405020304" pitchFamily="18" charset="0"/>
              </a:rPr>
              <a:t>Στη</a:t>
            </a:r>
            <a:r>
              <a:rPr lang="el-GR" sz="2400" dirty="0">
                <a:solidFill>
                  <a:srgbClr val="222222"/>
                </a:solidFill>
                <a:effectLst/>
                <a:latin typeface="Calibri" panose="020F0502020204030204" pitchFamily="34" charset="0"/>
                <a:ea typeface="Times New Roman" panose="02020603050405020304" pitchFamily="18" charset="0"/>
              </a:rPr>
              <a:t> Σύμβαση περί των νόμων του εθιμικού δικαίου του Πολέμου δια χερσαίων δυνάμεων (</a:t>
            </a:r>
            <a:r>
              <a:rPr lang="el-GR" sz="2400" b="1" dirty="0">
                <a:solidFill>
                  <a:srgbClr val="222222"/>
                </a:solidFill>
                <a:effectLst/>
                <a:latin typeface="Calibri" panose="020F0502020204030204" pitchFamily="34" charset="0"/>
                <a:ea typeface="Times New Roman" panose="02020603050405020304" pitchFamily="18" charset="0"/>
              </a:rPr>
              <a:t>Χάγη Ι</a:t>
            </a:r>
            <a:r>
              <a:rPr lang="en-US" sz="2400" b="1" dirty="0">
                <a:solidFill>
                  <a:srgbClr val="222222"/>
                </a:solidFill>
                <a:effectLst/>
                <a:latin typeface="Calibri" panose="020F0502020204030204" pitchFamily="34" charset="0"/>
                <a:ea typeface="Times New Roman" panose="02020603050405020304" pitchFamily="18" charset="0"/>
              </a:rPr>
              <a:t>V</a:t>
            </a:r>
            <a:r>
              <a:rPr lang="el-GR" sz="2400" dirty="0">
                <a:solidFill>
                  <a:srgbClr val="222222"/>
                </a:solidFill>
                <a:effectLst/>
                <a:latin typeface="Calibri" panose="020F0502020204030204" pitchFamily="34" charset="0"/>
                <a:ea typeface="Times New Roman" panose="02020603050405020304" pitchFamily="18" charset="0"/>
              </a:rPr>
              <a:t>-η αρχική διατύπωσή της το 1899) ο όρος δεν υπάρχει. </a:t>
            </a:r>
          </a:p>
          <a:p>
            <a:pPr algn="just"/>
            <a:r>
              <a:rPr lang="el-GR" sz="2400" dirty="0">
                <a:solidFill>
                  <a:srgbClr val="222222"/>
                </a:solidFill>
                <a:effectLst/>
                <a:latin typeface="Calibri" panose="020F0502020204030204" pitchFamily="34" charset="0"/>
                <a:ea typeface="Times New Roman" panose="02020603050405020304" pitchFamily="18" charset="0"/>
              </a:rPr>
              <a:t>Σύμφωνα  με τη Χάγη οι βομβαρδισμοί των Γερμανικών πόλεων με εμπρηστικές βόμβες που έκαιγαν ζωντανό τον άμαχο πληθυσμό μέσα στα καταφύγια, που δεν φρόντισαν να αποκλείσουν τα νοσοκομεία τους ναούς αλλά και τα μνημεία πολιτιστικής κληρονομιάς, πραγματοποιώντας ουσιαστικά μια γενοκτονία τόσο φυλετική όσο και πολιτισμική δεν καταδικάζονται. </a:t>
            </a:r>
          </a:p>
          <a:p>
            <a:pPr algn="just"/>
            <a:r>
              <a:rPr lang="en-US" sz="2400" b="1" dirty="0">
                <a:solidFill>
                  <a:srgbClr val="222222"/>
                </a:solidFill>
                <a:effectLst/>
                <a:latin typeface="Calibri" panose="020F0502020204030204" pitchFamily="34" charset="0"/>
                <a:ea typeface="Times New Roman" panose="02020603050405020304" pitchFamily="18" charset="0"/>
              </a:rPr>
              <a:t>AC Grayling</a:t>
            </a:r>
            <a:r>
              <a:rPr lang="el-GR" sz="2400" dirty="0">
                <a:solidFill>
                  <a:srgbClr val="222222"/>
                </a:solidFill>
                <a:effectLst/>
                <a:latin typeface="Calibri" panose="020F0502020204030204" pitchFamily="34" charset="0"/>
                <a:ea typeface="Times New Roman" panose="02020603050405020304" pitchFamily="18" charset="0"/>
              </a:rPr>
              <a:t>:</a:t>
            </a:r>
            <a:r>
              <a:rPr lang="en-US" sz="2400" dirty="0">
                <a:solidFill>
                  <a:srgbClr val="222222"/>
                </a:solidFill>
                <a:effectLst/>
                <a:latin typeface="Calibri" panose="020F0502020204030204" pitchFamily="34" charset="0"/>
                <a:ea typeface="Times New Roman" panose="02020603050405020304" pitchFamily="18" charset="0"/>
              </a:rPr>
              <a:t> </a:t>
            </a:r>
            <a:r>
              <a:rPr lang="el-GR" sz="2400" dirty="0">
                <a:solidFill>
                  <a:srgbClr val="222222"/>
                </a:solidFill>
                <a:effectLst/>
                <a:latin typeface="Calibri" panose="020F0502020204030204" pitchFamily="34" charset="0"/>
                <a:ea typeface="Times New Roman" panose="02020603050405020304" pitchFamily="18" charset="0"/>
              </a:rPr>
              <a:t>αν και οι βομβαρδισμοί αυτοί δεν έπληξαν το γράμμα της Χάγης έπληξαν ωστόσο το πνεύμα της.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4581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15DCC9-FD16-46DF-A238-FE218AD512F7}"/>
              </a:ext>
            </a:extLst>
          </p:cNvPr>
          <p:cNvSpPr txBox="1"/>
          <p:nvPr/>
        </p:nvSpPr>
        <p:spPr>
          <a:xfrm>
            <a:off x="247973" y="238634"/>
            <a:ext cx="11391254" cy="6424195"/>
          </a:xfrm>
          <a:prstGeom prst="rect">
            <a:avLst/>
          </a:prstGeom>
          <a:noFill/>
        </p:spPr>
        <p:txBody>
          <a:bodyPr wrap="square">
            <a:spAutoFit/>
          </a:bodyPr>
          <a:lstStyle/>
          <a:p>
            <a:pPr marL="342900" indent="-342900" algn="just">
              <a:lnSpc>
                <a:spcPct val="114000"/>
              </a:lnSpc>
              <a:spcAft>
                <a:spcPts val="600"/>
              </a:spcAft>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Ο δύσκολος ο διαχωρισμός των αμάχων κατά τις εχθροπραξίες και η ανάγκη της απλοποίησης των νομικών εργαλείων κατέστησαν περιττή τη  νομική κάλυψη μιας αυτονόητης αρχής όπως αυτή της διάκρισης των αμάχων.</a:t>
            </a:r>
          </a:p>
          <a:p>
            <a:pPr marL="342900" indent="-342900" algn="just">
              <a:lnSpc>
                <a:spcPct val="114000"/>
              </a:lnSpc>
              <a:spcAft>
                <a:spcPts val="600"/>
              </a:spcAft>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Οι  άμαχοι όσοι δηλαδή δε συμμετέχουν στις εχθροπραξίες δεν είναι αναγκαστικά και μη μάχιμοι  ή </a:t>
            </a:r>
            <a:r>
              <a:rPr lang="en-US"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innocents</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n-US"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in</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n-US" sz="24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nocens</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p>
          <a:p>
            <a:pPr marL="342900" indent="-342900" algn="just">
              <a:lnSpc>
                <a:spcPct val="114000"/>
              </a:lnSpc>
              <a:spcAft>
                <a:spcPts val="600"/>
              </a:spcAft>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Ο</a:t>
            </a:r>
            <a:r>
              <a:rPr lang="el-GR" sz="24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2400" b="1"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Χολμς</a:t>
            </a:r>
            <a:r>
              <a:rPr lang="el-GR" sz="24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διακρίνει κατηγορίες πολιτών </a:t>
            </a:r>
          </a:p>
          <a:p>
            <a:pPr algn="just">
              <a:lnSpc>
                <a:spcPct val="114000"/>
              </a:lnSpc>
              <a:spcAft>
                <a:spcPts val="600"/>
              </a:spcAft>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1)τους πρωταίτιους της αδικίας (κυβέρνηση), </a:t>
            </a:r>
          </a:p>
          <a:p>
            <a:pPr algn="just">
              <a:lnSpc>
                <a:spcPct val="114000"/>
              </a:lnSpc>
              <a:spcAft>
                <a:spcPts val="600"/>
              </a:spcAft>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2)τους στρατιωτικούς ως φορείς της αδικίας και όσους συμβάλουν με άλλους τρόπους στην ενίσχυση της άδικης πολεμικής μηχανής, </a:t>
            </a:r>
          </a:p>
          <a:p>
            <a:pPr algn="just">
              <a:lnSpc>
                <a:spcPct val="114000"/>
              </a:lnSpc>
              <a:spcAft>
                <a:spcPts val="600"/>
              </a:spcAft>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3) όσους επιδοκιμάζουν απλώς τον πόλεμο και τέλος </a:t>
            </a:r>
          </a:p>
          <a:p>
            <a:pPr algn="just">
              <a:lnSpc>
                <a:spcPct val="114000"/>
              </a:lnSpc>
              <a:spcAft>
                <a:spcPts val="600"/>
              </a:spcAft>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4) όσους δεν συμβάλλουν ή δεν υποστηρίζουν τον  πόλεμο οι οποίοι είναι οι μόνοι εντελώς αθώοι. Αυτή η διαίρεση καθιστά το συντριπτικό ποσοστό των αμάχων μιας χώρας έκθετους στην κατηγορία της καθ’ οιονδήποτε τρόπο συμμετοχής στον πόλεμο και άρα όχι αθώους.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144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048CD6-BFE2-422E-B333-656F019B7A21}"/>
              </a:ext>
            </a:extLst>
          </p:cNvPr>
          <p:cNvSpPr txBox="1"/>
          <p:nvPr/>
        </p:nvSpPr>
        <p:spPr>
          <a:xfrm>
            <a:off x="371959" y="274832"/>
            <a:ext cx="11468745" cy="6001643"/>
          </a:xfrm>
          <a:prstGeom prst="rect">
            <a:avLst/>
          </a:prstGeom>
          <a:noFill/>
        </p:spPr>
        <p:txBody>
          <a:bodyPr wrap="square">
            <a:spAutoFit/>
          </a:bodyPr>
          <a:lstStyle/>
          <a:p>
            <a:pPr marL="285750" indent="-285750">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rPr>
              <a:t>Στα  μέσα του 20</a:t>
            </a:r>
            <a:r>
              <a:rPr lang="el-GR" sz="2400" baseline="30000" dirty="0">
                <a:solidFill>
                  <a:srgbClr val="222222"/>
                </a:solidFill>
                <a:effectLst/>
                <a:latin typeface="Calibri" panose="020F0502020204030204" pitchFamily="34" charset="0"/>
                <a:ea typeface="Times New Roman" panose="02020603050405020304" pitchFamily="18" charset="0"/>
              </a:rPr>
              <a:t>ου</a:t>
            </a:r>
            <a:r>
              <a:rPr lang="el-GR" sz="2400" dirty="0">
                <a:solidFill>
                  <a:srgbClr val="222222"/>
                </a:solidFill>
                <a:effectLst/>
                <a:latin typeface="Calibri" panose="020F0502020204030204" pitchFamily="34" charset="0"/>
                <a:ea typeface="Times New Roman" panose="02020603050405020304" pitchFamily="18" charset="0"/>
              </a:rPr>
              <a:t> αιώνα, ο όρος ‘</a:t>
            </a:r>
            <a:r>
              <a:rPr lang="el-GR" sz="2400" b="1" dirty="0">
                <a:solidFill>
                  <a:srgbClr val="222222"/>
                </a:solidFill>
                <a:effectLst/>
                <a:latin typeface="Calibri" panose="020F0502020204030204" pitchFamily="34" charset="0"/>
                <a:ea typeface="Times New Roman" panose="02020603050405020304" pitchFamily="18" charset="0"/>
              </a:rPr>
              <a:t>ολοκληρωτικός πόλεμος</a:t>
            </a:r>
            <a:r>
              <a:rPr lang="el-GR" sz="2400" dirty="0">
                <a:solidFill>
                  <a:srgbClr val="222222"/>
                </a:solidFill>
                <a:effectLst/>
                <a:latin typeface="Calibri" panose="020F0502020204030204" pitchFamily="34" charset="0"/>
                <a:ea typeface="Times New Roman" panose="02020603050405020304" pitchFamily="18" charset="0"/>
              </a:rPr>
              <a:t>΄ εννοιολογικά περιλαμβάνει και τους αμάχους. </a:t>
            </a:r>
          </a:p>
          <a:p>
            <a:pPr marL="285750" indent="-285750">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rPr>
              <a:t>Το 1945 συναντώνται οι νικήτριες δυνάμεις στο Λονδίνο </a:t>
            </a:r>
          </a:p>
          <a:p>
            <a:pPr marL="285750" indent="-285750">
              <a:buFont typeface="Arial" panose="020B0604020202020204" pitchFamily="34" charset="0"/>
              <a:buChar char="•"/>
            </a:pPr>
            <a:r>
              <a:rPr lang="el-GR" sz="2400" dirty="0">
                <a:solidFill>
                  <a:srgbClr val="222222"/>
                </a:solidFill>
                <a:latin typeface="Calibri" panose="020F0502020204030204" pitchFamily="34" charset="0"/>
                <a:ea typeface="Times New Roman" panose="02020603050405020304" pitchFamily="18" charset="0"/>
              </a:rPr>
              <a:t>Η δυνατότητα </a:t>
            </a:r>
            <a:r>
              <a:rPr lang="el-GR" sz="2400" dirty="0">
                <a:solidFill>
                  <a:srgbClr val="222222"/>
                </a:solidFill>
                <a:effectLst/>
                <a:latin typeface="Calibri" panose="020F0502020204030204" pitchFamily="34" charset="0"/>
                <a:ea typeface="Times New Roman" panose="02020603050405020304" pitchFamily="18" charset="0"/>
              </a:rPr>
              <a:t>νομοθεσίας για </a:t>
            </a:r>
            <a:r>
              <a:rPr lang="el-GR" sz="2400" b="1" dirty="0">
                <a:solidFill>
                  <a:srgbClr val="222222"/>
                </a:solidFill>
                <a:effectLst/>
                <a:latin typeface="Calibri" panose="020F0502020204030204" pitchFamily="34" charset="0"/>
                <a:ea typeface="Times New Roman" panose="02020603050405020304" pitchFamily="18" charset="0"/>
              </a:rPr>
              <a:t>εγκλήματα </a:t>
            </a:r>
            <a:r>
              <a:rPr lang="en-US" sz="2400" b="1" i="1" dirty="0">
                <a:solidFill>
                  <a:srgbClr val="222222"/>
                </a:solidFill>
                <a:effectLst/>
                <a:latin typeface="Calibri" panose="020F0502020204030204" pitchFamily="34" charset="0"/>
                <a:ea typeface="Times New Roman" panose="02020603050405020304" pitchFamily="18" charset="0"/>
              </a:rPr>
              <a:t>ex post facto</a:t>
            </a:r>
            <a:r>
              <a:rPr lang="en-US" sz="2400" b="1" dirty="0">
                <a:solidFill>
                  <a:srgbClr val="222222"/>
                </a:solidFill>
                <a:effectLst/>
                <a:latin typeface="Calibri" panose="020F0502020204030204" pitchFamily="34" charset="0"/>
                <a:ea typeface="Times New Roman" panose="02020603050405020304" pitchFamily="18" charset="0"/>
              </a:rPr>
              <a:t> </a:t>
            </a:r>
            <a:r>
              <a:rPr lang="el-GR" sz="2400" dirty="0">
                <a:solidFill>
                  <a:srgbClr val="222222"/>
                </a:solidFill>
                <a:effectLst/>
                <a:latin typeface="Calibri" panose="020F0502020204030204" pitchFamily="34" charset="0"/>
                <a:ea typeface="Times New Roman" panose="02020603050405020304" pitchFamily="18" charset="0"/>
              </a:rPr>
              <a:t>δηλαδή μετά τη διάπραξη του εγκλήματος παραβιάζοντας τις αρχές του φυσικού δικαίου.</a:t>
            </a:r>
            <a:endParaRPr lang="en-US" sz="2400" dirty="0">
              <a:solidFill>
                <a:srgbClr val="222222"/>
              </a:solidFill>
              <a:effectLst/>
              <a:latin typeface="Calibri" panose="020F0502020204030204" pitchFamily="34" charset="0"/>
              <a:ea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2400" b="0" i="0" u="none" strike="noStrike" kern="1200" cap="none" spc="0" normalizeH="0" baseline="0" noProof="0" dirty="0">
                <a:ln>
                  <a:noFill/>
                </a:ln>
                <a:solidFill>
                  <a:srgbClr val="222222"/>
                </a:solidFill>
                <a:effectLst/>
                <a:uLnTx/>
                <a:uFillTx/>
                <a:latin typeface="Calibri" panose="020F0502020204030204" pitchFamily="34" charset="0"/>
                <a:ea typeface="Times New Roman" panose="02020603050405020304" pitchFamily="18" charset="0"/>
                <a:cs typeface="Calibri" panose="020F0502020204030204" pitchFamily="34" charset="0"/>
              </a:rPr>
              <a:t>Το πρόβλημα της υπεράσπισης </a:t>
            </a:r>
            <a:r>
              <a:rPr kumimoji="0" lang="en-US" sz="2400" b="1" i="0" u="none" strike="noStrike" kern="1200" cap="none" spc="0" normalizeH="0" baseline="0" noProof="0" dirty="0">
                <a:ln>
                  <a:noFill/>
                </a:ln>
                <a:solidFill>
                  <a:srgbClr val="222222"/>
                </a:solidFill>
                <a:effectLst/>
                <a:uLnTx/>
                <a:uFillTx/>
                <a:latin typeface="Calibri" panose="020F0502020204030204" pitchFamily="34" charset="0"/>
                <a:ea typeface="Times New Roman" panose="02020603050405020304" pitchFamily="18" charset="0"/>
                <a:cs typeface="Calibri" panose="020F0502020204030204" pitchFamily="34" charset="0"/>
              </a:rPr>
              <a:t>Tu quoque </a:t>
            </a:r>
            <a:r>
              <a:rPr kumimoji="0" lang="en-US" sz="2400" b="0" i="0" u="none" strike="noStrike" kern="1200" cap="none" spc="0" normalizeH="0" baseline="0" noProof="0" dirty="0">
                <a:ln>
                  <a:noFill/>
                </a:ln>
                <a:solidFill>
                  <a:srgbClr val="222222"/>
                </a:solidFill>
                <a:effectLst/>
                <a:uLnTx/>
                <a:uFillTx/>
                <a:latin typeface="Calibri" panose="020F0502020204030204" pitchFamily="34" charset="0"/>
                <a:ea typeface="Times New Roman" panose="02020603050405020304" pitchFamily="18" charset="0"/>
                <a:cs typeface="Calibri" panose="020F0502020204030204" pitchFamily="34" charset="0"/>
              </a:rPr>
              <a:t>(</a:t>
            </a:r>
            <a:r>
              <a:rPr kumimoji="0" lang="el-GR" sz="2400" b="0" i="0" u="none" strike="noStrike" kern="1200" cap="none" spc="0" normalizeH="0" baseline="0" noProof="0" dirty="0">
                <a:ln>
                  <a:noFill/>
                </a:ln>
                <a:solidFill>
                  <a:srgbClr val="222222"/>
                </a:solidFill>
                <a:effectLst/>
                <a:uLnTx/>
                <a:uFillTx/>
                <a:latin typeface="Calibri" panose="020F0502020204030204" pitchFamily="34" charset="0"/>
                <a:ea typeface="Times New Roman" panose="02020603050405020304" pitchFamily="18" charset="0"/>
                <a:cs typeface="Calibri" panose="020F0502020204030204" pitchFamily="34" charset="0"/>
              </a:rPr>
              <a:t>κι εσείς κάνατε τα ίδια) Αυτό θα μπορούσε να στηριχθεί στα μαζικά εγκλήματα  της προέλασης των Ρώσων προς δυσμάς και στους βομβαρδισμούς των Γερμανικών αλλά και των Ιαπωνικών πόλεων. </a:t>
            </a:r>
          </a:p>
          <a:p>
            <a:pPr marL="285750" indent="-285750">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Αποφυγή  κατασκευής νόμων </a:t>
            </a:r>
            <a:r>
              <a:rPr lang="en-US" sz="24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ex post facto</a:t>
            </a:r>
            <a:r>
              <a:rPr lang="en-US"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-προσαρμογή των ήδη υπαρχόντων νόμων στα πολιτισμένα έθνη (κατά των βασανιστηρίων και της αιχμαλωσίας, των ανθρωποκτονιών). </a:t>
            </a:r>
          </a:p>
          <a:p>
            <a:pPr marL="285750" indent="-285750">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ΙΜΤ : οι Ναζί παραβίασαν αυτούς τους νόμους τόσο στη Γερμανική επικράτεια όσο και στις κατακτημένες χώρες. </a:t>
            </a:r>
          </a:p>
          <a:p>
            <a:pPr marL="285750" indent="-285750">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Απόρριψη  της υπερασπιστικής γραμμής ΄εκτελούσα εντολές΄, απαξίωση της αρχής του </a:t>
            </a:r>
            <a:r>
              <a:rPr lang="en-US" sz="2400" b="1"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Fuhrerprinzip</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p>
          <a:p>
            <a:pPr marL="285750" indent="-285750">
              <a:buFont typeface="Arial" panose="020B0604020202020204" pitchFamily="34" charset="0"/>
              <a:buChar char="•"/>
            </a:pPr>
            <a:endParaRPr lang="el-GR" sz="2400" dirty="0"/>
          </a:p>
        </p:txBody>
      </p:sp>
    </p:spTree>
    <p:extLst>
      <p:ext uri="{BB962C8B-B14F-4D97-AF65-F5344CB8AC3E}">
        <p14:creationId xmlns:p14="http://schemas.microsoft.com/office/powerpoint/2010/main" val="1922528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43326A-F5E0-4BB8-9BD3-E7283FB72F37}"/>
              </a:ext>
            </a:extLst>
          </p:cNvPr>
          <p:cNvSpPr txBox="1"/>
          <p:nvPr/>
        </p:nvSpPr>
        <p:spPr>
          <a:xfrm>
            <a:off x="278969" y="276726"/>
            <a:ext cx="11081288" cy="6555641"/>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2400" b="0" i="0" u="none" strike="noStrike" kern="1200" cap="none" spc="0" normalizeH="0" baseline="0" noProof="0" dirty="0">
                <a:ln>
                  <a:noFill/>
                </a:ln>
                <a:solidFill>
                  <a:srgbClr val="222222"/>
                </a:solidFill>
                <a:effectLst/>
                <a:uLnTx/>
                <a:uFillTx/>
                <a:latin typeface="Calibri" panose="020F0502020204030204" pitchFamily="34" charset="0"/>
                <a:ea typeface="Times New Roman" panose="02020603050405020304" pitchFamily="18" charset="0"/>
                <a:cs typeface="Calibri" panose="020F0502020204030204" pitchFamily="34" charset="0"/>
              </a:rPr>
              <a:t>Στο  ατομικό βιβλιάριο κάθε Γερμανού στρατιώτη υπήρχε διάταξη στην οποία αναγραφόταν ότι δεν ήταν υποχρεωτική η εκτέλεση παράνομης διαταγής. </a:t>
            </a:r>
          </a:p>
          <a:p>
            <a:pPr marL="342900" indent="-342900">
              <a:buFont typeface="Arial" panose="020B0604020202020204" pitchFamily="34" charset="0"/>
              <a:buChar char="•"/>
            </a:pPr>
            <a:r>
              <a:rPr lang="el-GR" sz="2400" dirty="0">
                <a:solidFill>
                  <a:srgbClr val="222222"/>
                </a:solidFill>
                <a:latin typeface="Calibri" panose="020F0502020204030204" pitchFamily="34" charset="0"/>
                <a:ea typeface="Times New Roman" panose="02020603050405020304" pitchFamily="18" charset="0"/>
              </a:rPr>
              <a:t>Η  Τελική </a:t>
            </a:r>
            <a:r>
              <a:rPr lang="el-GR" sz="2400" b="1" dirty="0">
                <a:solidFill>
                  <a:srgbClr val="222222"/>
                </a:solidFill>
                <a:latin typeface="Calibri" panose="020F0502020204030204" pitchFamily="34" charset="0"/>
                <a:ea typeface="Times New Roman" panose="02020603050405020304" pitchFamily="18" charset="0"/>
              </a:rPr>
              <a:t>ιδρυτική </a:t>
            </a:r>
            <a:r>
              <a:rPr lang="el-GR" sz="2400" b="1" dirty="0">
                <a:solidFill>
                  <a:srgbClr val="222222"/>
                </a:solidFill>
                <a:effectLst/>
                <a:latin typeface="Calibri" panose="020F0502020204030204" pitchFamily="34" charset="0"/>
                <a:ea typeface="Times New Roman" panose="02020603050405020304" pitchFamily="18" charset="0"/>
              </a:rPr>
              <a:t>πράξη του ΙΜΤ </a:t>
            </a:r>
            <a:r>
              <a:rPr lang="el-GR" sz="2400" dirty="0">
                <a:solidFill>
                  <a:srgbClr val="222222"/>
                </a:solidFill>
                <a:effectLst/>
                <a:latin typeface="Calibri" panose="020F0502020204030204" pitchFamily="34" charset="0"/>
                <a:ea typeface="Times New Roman" panose="02020603050405020304" pitchFamily="18" charset="0"/>
              </a:rPr>
              <a:t>(Αύγουστος του 1945 </a:t>
            </a:r>
            <a:r>
              <a:rPr lang="en-US" sz="2400" dirty="0">
                <a:solidFill>
                  <a:srgbClr val="222222"/>
                </a:solidFill>
                <a:effectLst/>
                <a:latin typeface="Calibri" panose="020F0502020204030204" pitchFamily="34" charset="0"/>
                <a:ea typeface="Times New Roman" panose="02020603050405020304" pitchFamily="18" charset="0"/>
              </a:rPr>
              <a:t>London Charter</a:t>
            </a:r>
            <a:r>
              <a:rPr lang="el-GR" sz="2400" dirty="0">
                <a:solidFill>
                  <a:srgbClr val="222222"/>
                </a:solidFill>
                <a:effectLst/>
                <a:latin typeface="Calibri" panose="020F0502020204030204" pitchFamily="34" charset="0"/>
                <a:ea typeface="Times New Roman" panose="02020603050405020304" pitchFamily="18" charset="0"/>
              </a:rPr>
              <a:t>) περιλαμβάνει : </a:t>
            </a:r>
          </a:p>
          <a:p>
            <a:pPr marL="457200" indent="-457200">
              <a:buAutoNum type="arabicPeriod"/>
            </a:pPr>
            <a:r>
              <a:rPr lang="el-GR" sz="2400" dirty="0">
                <a:solidFill>
                  <a:srgbClr val="222222"/>
                </a:solidFill>
                <a:effectLst/>
                <a:latin typeface="Calibri" panose="020F0502020204030204" pitchFamily="34" charset="0"/>
                <a:ea typeface="Times New Roman" panose="02020603050405020304" pitchFamily="18" charset="0"/>
              </a:rPr>
              <a:t>Προετοιμασία του πολέμου </a:t>
            </a:r>
          </a:p>
          <a:p>
            <a:pPr marL="457200" indent="-457200">
              <a:buAutoNum type="arabicPeriod"/>
            </a:pPr>
            <a:r>
              <a:rPr lang="el-GR" sz="2400" dirty="0">
                <a:solidFill>
                  <a:srgbClr val="222222"/>
                </a:solidFill>
                <a:effectLst/>
                <a:latin typeface="Calibri" panose="020F0502020204030204" pitchFamily="34" charset="0"/>
                <a:ea typeface="Times New Roman" panose="02020603050405020304" pitchFamily="18" charset="0"/>
              </a:rPr>
              <a:t>Εξαπόλυση του πολέμου (εγκλήματα κατά της ειρήνης και τα δύο)</a:t>
            </a:r>
          </a:p>
          <a:p>
            <a:pPr marL="457200" indent="-457200">
              <a:buAutoNum type="arabicPeriod"/>
            </a:pPr>
            <a:r>
              <a:rPr lang="el-GR" sz="2400" dirty="0">
                <a:solidFill>
                  <a:srgbClr val="222222"/>
                </a:solidFill>
                <a:effectLst/>
                <a:latin typeface="Calibri" panose="020F0502020204030204" pitchFamily="34" charset="0"/>
                <a:ea typeface="Times New Roman" panose="02020603050405020304" pitchFamily="18" charset="0"/>
              </a:rPr>
              <a:t>Πρόκληση θανάτων και καταστροφών που δεν υπάγονται στην αρχή της αναλογικότητας</a:t>
            </a:r>
          </a:p>
          <a:p>
            <a:pPr marL="457200" indent="-457200">
              <a:buAutoNum type="arabicPeriod"/>
            </a:pPr>
            <a:r>
              <a:rPr lang="el-GR" sz="2400" dirty="0">
                <a:solidFill>
                  <a:srgbClr val="222222"/>
                </a:solidFill>
                <a:effectLst/>
                <a:latin typeface="Calibri" panose="020F0502020204030204" pitchFamily="34" charset="0"/>
                <a:ea typeface="Times New Roman" panose="02020603050405020304" pitchFamily="18" charset="0"/>
              </a:rPr>
              <a:t>Εγκλήματα κατά της ανθρωπότητας -εξόντωση των Εβραίων και άλλα εγκλήματα κατά αμάχων. </a:t>
            </a:r>
          </a:p>
          <a:p>
            <a:pPr marL="285750" indent="-28575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Στο άρθρο 6 της ιδρυτικής πράξης αναφέρεται:</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2000" b="1"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Εγκλήματα πολέμου</a:t>
            </a:r>
            <a:r>
              <a:rPr lang="el-GR" sz="20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συγκεκριμένα, παραβιάσεις των νόμων ή του εθιμικού δικαίου του πολέμου. Τέτοιου είδους παραβιάσεις θα περιλαμβάνουν αλλά δεν θα περιορίζονται σε θανάτωση κακομεταχείριση ή εκτόπιση πληθυσμού αμάχων, με  σκοπό την καταναγκαστική εργασία ή οποιοδήποτε άλλο λόγο, από ή στα κατεχόμενα εδάφη, θανάτωση ή κακομεταχείριση αιχμαλώτων πολέμου η ανθρώπων στη θάλασσα, θανάτωση ομήρων, λεηλασία δημόσιας ή ιδιωτικής περιουσίας, αναίτια καταστροφή πόλεων, κωμοπόλεων ή χωριών ή ερήμωση που δεν δικαιολογείται από τις ανάγκες των στρατιωτικών επιχειρήσεων.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l-GR" sz="2000" dirty="0"/>
          </a:p>
        </p:txBody>
      </p:sp>
    </p:spTree>
    <p:extLst>
      <p:ext uri="{BB962C8B-B14F-4D97-AF65-F5344CB8AC3E}">
        <p14:creationId xmlns:p14="http://schemas.microsoft.com/office/powerpoint/2010/main" val="1442104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7D34BE-E048-4240-B11C-A7BEF69CC558}"/>
              </a:ext>
            </a:extLst>
          </p:cNvPr>
          <p:cNvSpPr txBox="1"/>
          <p:nvPr/>
        </p:nvSpPr>
        <p:spPr>
          <a:xfrm>
            <a:off x="240631" y="0"/>
            <a:ext cx="11478126" cy="7482561"/>
          </a:xfrm>
          <a:prstGeom prst="rect">
            <a:avLst/>
          </a:prstGeom>
          <a:noFill/>
        </p:spPr>
        <p:txBody>
          <a:bodyPr wrap="square">
            <a:spAutoFit/>
          </a:bodyPr>
          <a:lstStyle/>
          <a:p>
            <a:pPr algn="just">
              <a:lnSpc>
                <a:spcPct val="150000"/>
              </a:lnSpc>
              <a:spcAft>
                <a:spcPts val="800"/>
              </a:spcAft>
            </a:pPr>
            <a:r>
              <a:rPr lang="el-GR" sz="2000" b="1"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Εγκλήματα κατά της ανθρωπότητας</a:t>
            </a:r>
            <a:r>
              <a:rPr lang="el-GR" sz="20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συγκεκριμένα ανθρωποκτονίες, εξόντωση, υποδούλωση εκτόπιση και άλλες απάνθρωπες πράξεις, που διαπράχτηκαν κατά οποιουδήποτε πληθυσμού αμάχων πριν κατά τη διάρκεια του πολέμου ή διώξεις  για πολιτικούς, φυλετικούς ή θρησκευτικούς λόγους κατά την επιτέλεση ή σε σχέση με οποιαδήποτε εγκληματική ενέργεια που εμπίπτει στις αρμοδιότητες του Δικαστηρίου,  κατά παράβαση ή μη των εσωτερικών νόμων των χωρών στις οποίες επιτελέστηκαν.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l-GR" sz="2000"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Οι ηγέτες οι διοργανωτές, οι ηθικοί αυτουργοί και οι συνεργάτες τους, που συμμετείχαν στον σχεδιασμό ή την εκτέλεση ενός Κοινού Προγράμματος ή μιας Συνωμοσίας για τη διάπραξη οποιουδήποτε εκ των ανωτέρω εγκλημάτων, είναι  υπεύθυνοι για όλες τις πράξεις οι οποίες εκτελέστηκαν από οποιαδήποτε άτομα κατά την υλοποίηση του σχετικού σχεδίου. </a:t>
            </a:r>
          </a:p>
          <a:p>
            <a:pPr marL="285750" indent="-285750" algn="just">
              <a:lnSpc>
                <a:spcPct val="150000"/>
              </a:lnSpc>
              <a:spcAft>
                <a:spcPts val="800"/>
              </a:spcAft>
              <a:buFont typeface="Arial" panose="020B0604020202020204" pitchFamily="34" charset="0"/>
              <a:buChar char="•"/>
            </a:pPr>
            <a:r>
              <a:rPr lang="el-GR" sz="2000" dirty="0">
                <a:solidFill>
                  <a:srgbClr val="222222"/>
                </a:solidFill>
                <a:latin typeface="Calibri" panose="020F0502020204030204" pitchFamily="34" charset="0"/>
                <a:ea typeface="Times New Roman" panose="02020603050405020304" pitchFamily="18" charset="0"/>
              </a:rPr>
              <a:t>Δυσκολία εννοιολογικής διάκρισης </a:t>
            </a:r>
            <a:r>
              <a:rPr lang="el-GR" sz="2000" dirty="0">
                <a:solidFill>
                  <a:srgbClr val="222222"/>
                </a:solidFill>
                <a:effectLst/>
                <a:latin typeface="Calibri" panose="020F0502020204030204" pitchFamily="34" charset="0"/>
                <a:ea typeface="Times New Roman" panose="02020603050405020304" pitchFamily="18" charset="0"/>
              </a:rPr>
              <a:t>μεταξύ των δύο περιπτώσεων</a:t>
            </a:r>
          </a:p>
          <a:p>
            <a:pPr marL="285750" indent="-285750" algn="just">
              <a:lnSpc>
                <a:spcPct val="150000"/>
              </a:lnSpc>
              <a:spcAft>
                <a:spcPts val="800"/>
              </a:spcAf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rPr>
              <a:t>Το δικαστήριο Μπέρναρντ Ράσελ -Ζαν Πωλ Σαρτρ - οι Αμερικανοί στρατηγοί στο Βιετνάμ ένοχοι εγκλημάτων πολέμου με τη νομολογία της Νυρεμβέργης. </a:t>
            </a:r>
          </a:p>
          <a:p>
            <a:pPr marL="285750" indent="-285750" algn="just">
              <a:lnSpc>
                <a:spcPct val="150000"/>
              </a:lnSpc>
              <a:spcAft>
                <a:spcPts val="800"/>
              </a:spcAf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rPr>
              <a:t>Εφόσον εμπίπτουν στην </a:t>
            </a:r>
            <a:r>
              <a:rPr lang="el-GR" sz="2000" dirty="0">
                <a:solidFill>
                  <a:srgbClr val="222222"/>
                </a:solidFill>
                <a:latin typeface="Calibri" panose="020F0502020204030204" pitchFamily="34" charset="0"/>
                <a:ea typeface="Times New Roman" panose="02020603050405020304" pitchFamily="18" charset="0"/>
              </a:rPr>
              <a:t>νομολογία της Νυρεμβέργης </a:t>
            </a:r>
            <a:r>
              <a:rPr lang="el-GR" sz="2000" dirty="0">
                <a:solidFill>
                  <a:srgbClr val="222222"/>
                </a:solidFill>
                <a:effectLst/>
                <a:latin typeface="Calibri" panose="020F0502020204030204" pitchFamily="34" charset="0"/>
                <a:ea typeface="Times New Roman" panose="02020603050405020304" pitchFamily="18" charset="0"/>
              </a:rPr>
              <a:t>ή θα πρέπει να δικαστούν παρόμοια με τους Ναζί ειδάλλως η δίκη της Νυρεμβέργης δεν ήταν απόδοση δικαιοσύνης αλλά εκδίκηση των νικητών</a:t>
            </a:r>
          </a:p>
          <a:p>
            <a:pPr marL="285750" indent="-285750" algn="just">
              <a:lnSpc>
                <a:spcPct val="150000"/>
              </a:lnSpc>
              <a:spcAft>
                <a:spcPts val="800"/>
              </a:spcAft>
              <a:buFont typeface="Arial" panose="020B0604020202020204" pitchFamily="34" charset="0"/>
              <a:buChar char="•"/>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2189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D63F5CF-73F2-4279-8EFE-40C0EA8C04C6}"/>
              </a:ext>
            </a:extLst>
          </p:cNvPr>
          <p:cNvSpPr txBox="1"/>
          <p:nvPr/>
        </p:nvSpPr>
        <p:spPr>
          <a:xfrm>
            <a:off x="168441" y="92060"/>
            <a:ext cx="11875169" cy="6832640"/>
          </a:xfrm>
          <a:prstGeom prst="rect">
            <a:avLst/>
          </a:prstGeom>
          <a:noFill/>
        </p:spPr>
        <p:txBody>
          <a:bodyPr wrap="square">
            <a:spAutoFit/>
          </a:bodyPr>
          <a:lstStyle/>
          <a:p>
            <a:pPr algn="ctr"/>
            <a:r>
              <a:rPr lang="el-GR" sz="2000" b="1" dirty="0">
                <a:solidFill>
                  <a:srgbClr val="222222"/>
                </a:solidFill>
                <a:effectLst/>
                <a:latin typeface="Calibri" panose="020F0502020204030204" pitchFamily="34" charset="0"/>
                <a:ea typeface="Times New Roman" panose="02020603050405020304" pitchFamily="18" charset="0"/>
              </a:rPr>
              <a:t>Εγκλήματα  κατά της ανθρωπότητας – χαρακτηριστικά</a:t>
            </a:r>
          </a:p>
          <a:p>
            <a:pPr marL="285750" indent="-28575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rPr>
              <a:t>Μπορεί  να διενεργηθούν κατά τη διάρκεια της ειρήνης ή του πολέμου. </a:t>
            </a:r>
          </a:p>
          <a:p>
            <a:pPr marL="285750" indent="-28575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rPr>
              <a:t>Δεν είναι δε μεμονωμένα ή σποραδικά συμβάντα, αλλά μέρος μιας κυβερνητικής πολιτικής ή μια ευρύτερης πρακτικής βιαιοπραγιών που γίνονται ανεκτές ή ενορχηστρώνονται από μια κυβέρνηση ή άλλη </a:t>
            </a:r>
            <a:r>
              <a:rPr lang="en-US" sz="2000" i="1" dirty="0">
                <a:solidFill>
                  <a:srgbClr val="222222"/>
                </a:solidFill>
                <a:effectLst/>
                <a:latin typeface="Calibri" panose="020F0502020204030204" pitchFamily="34" charset="0"/>
                <a:ea typeface="Times New Roman" panose="02020603050405020304" pitchFamily="18" charset="0"/>
              </a:rPr>
              <a:t>de facto </a:t>
            </a:r>
            <a:r>
              <a:rPr lang="el-GR" sz="2000" dirty="0">
                <a:solidFill>
                  <a:srgbClr val="222222"/>
                </a:solidFill>
                <a:effectLst/>
                <a:latin typeface="Calibri" panose="020F0502020204030204" pitchFamily="34" charset="0"/>
                <a:ea typeface="Times New Roman" panose="02020603050405020304" pitchFamily="18" charset="0"/>
              </a:rPr>
              <a:t>εξουσία</a:t>
            </a:r>
          </a:p>
          <a:p>
            <a:pPr marL="285750" indent="-28575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rPr>
              <a:t>Τα  εγκλήματα πολέμου, μπορεί να εγγίζουν το όριο των εγκλημάτων κατά της ανθρωπότητας εάν αποτελούν μέρος μιας ευρέως διαδεδομένης ή συστηματικής πρακτικής</a:t>
            </a:r>
          </a:p>
          <a:p>
            <a:pPr algn="just"/>
            <a:endParaRPr lang="el-GR"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pPr algn="just"/>
            <a:r>
              <a:rPr lang="el-GR"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Εμβληματικά στάδια της κατάταξης συγκεκριμένων πράξεων ως εγκλημάτων </a:t>
            </a:r>
            <a:r>
              <a:rPr lang="el-GR" sz="2000" b="1" dirty="0">
                <a:solidFill>
                  <a:srgbClr val="222222"/>
                </a:solidFill>
                <a:latin typeface="Calibri" panose="020F0502020204030204" pitchFamily="34" charset="0"/>
                <a:ea typeface="Times New Roman" panose="02020603050405020304" pitchFamily="18" charset="0"/>
                <a:cs typeface="Calibri" panose="020F0502020204030204" pitchFamily="34" charset="0"/>
              </a:rPr>
              <a:t>κατά της ανθρωπότητας</a:t>
            </a:r>
            <a:endPar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Άρθρο  6 του Χάρτη του Λονδίνου 1945</a:t>
            </a:r>
          </a:p>
          <a:p>
            <a:pPr marL="285750" indent="-285750" algn="just">
              <a:buFont typeface="Arial" panose="020B0604020202020204" pitchFamily="34" charset="0"/>
              <a:buChar char="•"/>
            </a:pPr>
            <a:r>
              <a:rPr lang="el-GR" sz="2000" dirty="0">
                <a:solidFill>
                  <a:srgbClr val="222222"/>
                </a:solidFill>
                <a:latin typeface="Calibri" panose="020F0502020204030204" pitchFamily="34" charset="0"/>
                <a:ea typeface="Times New Roman" panose="02020603050405020304" pitchFamily="18" charset="0"/>
                <a:cs typeface="Calibri" panose="020F0502020204030204" pitchFamily="34" charset="0"/>
              </a:rPr>
              <a:t>Άρθρο  7 του καταστατικού της Ρώμης (International Criminal Tribunal </a:t>
            </a:r>
            <a:r>
              <a:rPr lang="en-US" sz="2000" dirty="0">
                <a:solidFill>
                  <a:srgbClr val="222222"/>
                </a:solidFill>
                <a:latin typeface="Calibri" panose="020F0502020204030204" pitchFamily="34" charset="0"/>
                <a:ea typeface="Times New Roman" panose="02020603050405020304" pitchFamily="18" charset="0"/>
                <a:cs typeface="Calibri" panose="020F0502020204030204" pitchFamily="34" charset="0"/>
              </a:rPr>
              <a:t>of Rome</a:t>
            </a:r>
            <a:r>
              <a:rPr lang="el-GR" sz="2000" dirty="0">
                <a:solidFill>
                  <a:srgbClr val="222222"/>
                </a:solidFill>
                <a:latin typeface="Calibri" panose="020F0502020204030204" pitchFamily="34" charset="0"/>
                <a:ea typeface="Times New Roman" panose="02020603050405020304" pitchFamily="18" charset="0"/>
                <a:cs typeface="Calibri" panose="020F0502020204030204" pitchFamily="34" charset="0"/>
              </a:rPr>
              <a:t> 1998</a:t>
            </a:r>
          </a:p>
          <a:p>
            <a:pPr marL="285750" indent="-28575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Άρθρο  4 του καταστατικού </a:t>
            </a:r>
            <a:r>
              <a:rPr lang="en-US"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ICTY </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(International Criminal Tribunal for the Former Yugoslavia 2002</a:t>
            </a:r>
          </a:p>
          <a:p>
            <a:pPr marL="285750" indent="-285750" algn="just">
              <a:buFont typeface="Arial" panose="020B0604020202020204" pitchFamily="34" charset="0"/>
              <a:buChar char="•"/>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Άρθρο  3 του καταστατικού </a:t>
            </a:r>
            <a:r>
              <a:rPr lang="en-US"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ICTR</a:t>
            </a: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(International Criminal Tribunal for Rwanda 2006)</a:t>
            </a:r>
          </a:p>
          <a:p>
            <a:pPr marL="285750" indent="-285750" algn="just">
              <a:spcAft>
                <a:spcPts val="800"/>
              </a:spcAft>
              <a:buFont typeface="Courier New" panose="02070309020205020404" pitchFamily="49" charset="0"/>
              <a:buChar char="o"/>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Ρώμη το 1998: πράξεις «οι οποίες διαπράχθηκαν ως τμήμα μιας ευρύτερης ή συστηματικής επίθεσης κατευθυνόμενης κατά ενός πληθυσμού πολιτών με γνώση της επίθεσης». </a:t>
            </a:r>
          </a:p>
          <a:p>
            <a:pPr marL="285750" indent="-285750" algn="just">
              <a:spcAft>
                <a:spcPts val="800"/>
              </a:spcAft>
              <a:buFont typeface="Courier New" panose="02070309020205020404" pitchFamily="49" charset="0"/>
              <a:buChar char="o"/>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Νυρεμβέργη: «ατομικές πράξεις όπως φόνος, εξόντωση ή υποδούλωση που διαπράττονται κατά ενός πληθυσμού πολιτών» </a:t>
            </a:r>
          </a:p>
          <a:p>
            <a:pPr marL="285750" indent="-285750" algn="just">
              <a:spcAft>
                <a:spcPts val="800"/>
              </a:spcAft>
              <a:buFont typeface="Courier New" panose="02070309020205020404" pitchFamily="49" charset="0"/>
              <a:buChar char="o"/>
            </a:pPr>
            <a:r>
              <a:rPr lang="el-GR"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Δικαστήριο εναντίον της πρώην Γιουγκοσλαβίας: πράξεις φόνου, βασανισμού, βιασμού και άλλες «που διαπράχθηκαν σε ένοπλη σύγκρουση, διεθνή ή εσωτερική και κατευθύνονται κατά οποιουδήποτε πληθυσμού πολιτών».</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4025208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9BAA79-2E7A-4B68-98AF-AFD301D90BB2}"/>
              </a:ext>
            </a:extLst>
          </p:cNvPr>
          <p:cNvSpPr txBox="1"/>
          <p:nvPr/>
        </p:nvSpPr>
        <p:spPr>
          <a:xfrm>
            <a:off x="192505" y="0"/>
            <a:ext cx="11526253" cy="6937540"/>
          </a:xfrm>
          <a:prstGeom prst="rect">
            <a:avLst/>
          </a:prstGeom>
          <a:noFill/>
        </p:spPr>
        <p:txBody>
          <a:bodyPr wrap="square">
            <a:spAutoFit/>
          </a:bodyPr>
          <a:lstStyle/>
          <a:p>
            <a:pPr marL="342900" indent="-342900" algn="just">
              <a:lnSpc>
                <a:spcPct val="114000"/>
              </a:lnSpc>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ομάδα των θυμάτων πρέπει να είναι μια κοινωνική ομάδα που έχει </a:t>
            </a:r>
            <a:r>
              <a:rPr lang="el-GR" sz="24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στοχοποιηθεί</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 (</a:t>
            </a:r>
            <a:r>
              <a:rPr lang="en-US"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Rwanda</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άρθρο 3, εντοπίζει σε εθνικές πολιτικές, </a:t>
            </a:r>
            <a:r>
              <a:rPr lang="el-GR" sz="24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εθνοτικές</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φυλετικές και θρησκευτικές διακρίσεις με τρόπο που προσομοιάζει με τα στοιχεία της γενοκτονίας.  </a:t>
            </a:r>
          </a:p>
          <a:p>
            <a:pPr marL="342900" indent="-342900" algn="just">
              <a:lnSpc>
                <a:spcPct val="114000"/>
              </a:lnSpc>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  κοινωνική ομάδα μπορεί και να μην έχει κάποια συγκεκριμένα χαρακτηριστικά. </a:t>
            </a:r>
          </a:p>
          <a:p>
            <a:pPr marL="342900" indent="-342900" algn="just">
              <a:lnSpc>
                <a:spcPct val="114000"/>
              </a:lnSpc>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Ένα βίαιο ολοκληρωτικό καθεστώς μπορεί να </a:t>
            </a:r>
            <a:r>
              <a:rPr lang="el-GR" sz="24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στοχοποιήσει</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μια κοινωνική ομάδα, η οποία δεν έχει κάποια συγκεκριμένα χαρακτηριστικά, με την πρόθεση της τρομοκράτησης του πληθυσμού σε ευρύτερη κλίμακα, αλλά χωρίς την πρόθεση της </a:t>
            </a:r>
            <a:r>
              <a:rPr lang="el-GR" sz="24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στοχοποίησης</a:t>
            </a: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της συγκεκριμένης ομάδας.</a:t>
            </a:r>
          </a:p>
          <a:p>
            <a:pPr algn="ctr">
              <a:lnSpc>
                <a:spcPct val="150000"/>
              </a:lnSpc>
            </a:pPr>
            <a:r>
              <a:rPr lang="el-GR" sz="2400" b="1" dirty="0">
                <a:solidFill>
                  <a:srgbClr val="222222"/>
                </a:solidFill>
                <a:latin typeface="Calibri" panose="020F0502020204030204" pitchFamily="34" charset="0"/>
                <a:ea typeface="Times New Roman" panose="02020603050405020304" pitchFamily="18" charset="0"/>
                <a:cs typeface="Calibri" panose="020F0502020204030204" pitchFamily="34" charset="0"/>
              </a:rPr>
              <a:t>Η </a:t>
            </a:r>
            <a:r>
              <a:rPr lang="el-GR" sz="24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εξέλιξη της αντίληψης για τη σχέση των ΕΚΑ με τον πόλεμο</a:t>
            </a:r>
          </a:p>
          <a:p>
            <a:pPr marL="342900" indent="-342900" algn="just">
              <a:lnSpc>
                <a:spcPct val="114000"/>
              </a:lnSpc>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Δίκη  της Νυρεμβέργης -υποκατηγορία των εγκλημάτων πολέμου</a:t>
            </a:r>
          </a:p>
          <a:p>
            <a:pPr marL="342900" indent="-342900" algn="just">
              <a:lnSpc>
                <a:spcPct val="114000"/>
              </a:lnSpc>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Δίκη  κατά της πρώην Γιουγκοσλαβίας -να συνδέονται με πόλεμο έστω και εμφύλιο  </a:t>
            </a:r>
          </a:p>
          <a:p>
            <a:pPr marL="342900" indent="-342900" algn="just">
              <a:lnSpc>
                <a:spcPct val="114000"/>
              </a:lnSpc>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Καταστατικό  της Ρώμης -ένα υποσύνολο εγκλημάτων κατά πληθυσμιακής ομάδας, - αποσυνδέονται από τον πόλεμο. </a:t>
            </a:r>
          </a:p>
          <a:p>
            <a:pPr marL="342900" indent="-342900" algn="just">
              <a:lnSpc>
                <a:spcPct val="114000"/>
              </a:lnSpc>
              <a:buFont typeface="Arial" panose="020B0604020202020204" pitchFamily="34" charset="0"/>
              <a:buChar char="•"/>
            </a:pPr>
            <a:r>
              <a:rPr lang="el-GR" sz="24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Δικαστήριο  κατά της πρώην Γιουγκοσλαβίας: «είναι πλέον δεδομένο στον διεθνή ποινικό νόμο ότι τα ΕΚΑ δεν απαιτούν μια σύνδεση με κάποια διεθνή ένοπλη σύγκρουση και μπορεί να μην έχουν σύνδεση και με καμία απολύτως σύγκρουση».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608551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537</TotalTime>
  <Words>2353</Words>
  <Application>Microsoft Office PowerPoint</Application>
  <PresentationFormat>Ευρεία οθόνη</PresentationFormat>
  <Paragraphs>112</Paragraphs>
  <Slides>15</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15</vt:i4>
      </vt:variant>
    </vt:vector>
  </HeadingPairs>
  <TitlesOfParts>
    <vt:vector size="23" baseType="lpstr">
      <vt:lpstr>Arial</vt:lpstr>
      <vt:lpstr>Book Antiqua</vt:lpstr>
      <vt:lpstr>Calibri</vt:lpstr>
      <vt:lpstr>Calibri Light</vt:lpstr>
      <vt:lpstr>Courier New</vt:lpstr>
      <vt:lpstr>nyt-cheltenham</vt:lpstr>
      <vt:lpstr>Symbol</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boutlasg@uoi.gr</dc:creator>
  <cp:lastModifiedBy>GEORGE BOUTLAS</cp:lastModifiedBy>
  <cp:revision>18</cp:revision>
  <dcterms:created xsi:type="dcterms:W3CDTF">2021-04-14T09:36:43Z</dcterms:created>
  <dcterms:modified xsi:type="dcterms:W3CDTF">2022-05-12T17:12:53Z</dcterms:modified>
</cp:coreProperties>
</file>