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0" r:id="rId2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FBD90C-734D-49F7-B4D1-DC015F34C9FC}"/>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2FFEBC22-469B-4CFC-9A00-AD620C34AE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775D068A-7E3D-4940-80B9-97F2B1FC6251}"/>
              </a:ext>
            </a:extLst>
          </p:cNvPr>
          <p:cNvSpPr>
            <a:spLocks noGrp="1"/>
          </p:cNvSpPr>
          <p:nvPr>
            <p:ph type="dt" sz="half" idx="10"/>
          </p:nvPr>
        </p:nvSpPr>
        <p:spPr/>
        <p:txBody>
          <a:bodyPr/>
          <a:lstStyle/>
          <a:p>
            <a:fld id="{158256C4-34DD-4386-8CE9-676740B41F57}" type="datetimeFigureOut">
              <a:rPr lang="el-GR" smtClean="0"/>
              <a:t>7/4/2022</a:t>
            </a:fld>
            <a:endParaRPr lang="el-GR"/>
          </a:p>
        </p:txBody>
      </p:sp>
      <p:sp>
        <p:nvSpPr>
          <p:cNvPr id="5" name="Θέση υποσέλιδου 4">
            <a:extLst>
              <a:ext uri="{FF2B5EF4-FFF2-40B4-BE49-F238E27FC236}">
                <a16:creationId xmlns:a16="http://schemas.microsoft.com/office/drawing/2014/main" id="{E4878326-02E9-4B27-86C2-6736F117839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D5D0930-2A67-4C32-85E8-636AAC4B6AA8}"/>
              </a:ext>
            </a:extLst>
          </p:cNvPr>
          <p:cNvSpPr>
            <a:spLocks noGrp="1"/>
          </p:cNvSpPr>
          <p:nvPr>
            <p:ph type="sldNum" sz="quarter" idx="12"/>
          </p:nvPr>
        </p:nvSpPr>
        <p:spPr/>
        <p:txBody>
          <a:bodyPr/>
          <a:lstStyle/>
          <a:p>
            <a:fld id="{8393A030-D700-4B79-AB8F-307DCAC5207F}" type="slidenum">
              <a:rPr lang="el-GR" smtClean="0"/>
              <a:t>‹#›</a:t>
            </a:fld>
            <a:endParaRPr lang="el-GR"/>
          </a:p>
        </p:txBody>
      </p:sp>
    </p:spTree>
    <p:extLst>
      <p:ext uri="{BB962C8B-B14F-4D97-AF65-F5344CB8AC3E}">
        <p14:creationId xmlns:p14="http://schemas.microsoft.com/office/powerpoint/2010/main" val="1777801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737EF4-52A8-4F15-8804-B10ACE13496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AD156C2-6A65-463B-9BCA-0ED0CE69B08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A4ADBA3-FD5B-46FE-8A17-815F5343B42D}"/>
              </a:ext>
            </a:extLst>
          </p:cNvPr>
          <p:cNvSpPr>
            <a:spLocks noGrp="1"/>
          </p:cNvSpPr>
          <p:nvPr>
            <p:ph type="dt" sz="half" idx="10"/>
          </p:nvPr>
        </p:nvSpPr>
        <p:spPr/>
        <p:txBody>
          <a:bodyPr/>
          <a:lstStyle/>
          <a:p>
            <a:fld id="{158256C4-34DD-4386-8CE9-676740B41F57}" type="datetimeFigureOut">
              <a:rPr lang="el-GR" smtClean="0"/>
              <a:t>7/4/2022</a:t>
            </a:fld>
            <a:endParaRPr lang="el-GR"/>
          </a:p>
        </p:txBody>
      </p:sp>
      <p:sp>
        <p:nvSpPr>
          <p:cNvPr id="5" name="Θέση υποσέλιδου 4">
            <a:extLst>
              <a:ext uri="{FF2B5EF4-FFF2-40B4-BE49-F238E27FC236}">
                <a16:creationId xmlns:a16="http://schemas.microsoft.com/office/drawing/2014/main" id="{AF02A999-2DA7-4986-A58A-1EF9280BE28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D35AD07-20AD-4785-94BA-BE0702689C80}"/>
              </a:ext>
            </a:extLst>
          </p:cNvPr>
          <p:cNvSpPr>
            <a:spLocks noGrp="1"/>
          </p:cNvSpPr>
          <p:nvPr>
            <p:ph type="sldNum" sz="quarter" idx="12"/>
          </p:nvPr>
        </p:nvSpPr>
        <p:spPr/>
        <p:txBody>
          <a:bodyPr/>
          <a:lstStyle/>
          <a:p>
            <a:fld id="{8393A030-D700-4B79-AB8F-307DCAC5207F}" type="slidenum">
              <a:rPr lang="el-GR" smtClean="0"/>
              <a:t>‹#›</a:t>
            </a:fld>
            <a:endParaRPr lang="el-GR"/>
          </a:p>
        </p:txBody>
      </p:sp>
    </p:spTree>
    <p:extLst>
      <p:ext uri="{BB962C8B-B14F-4D97-AF65-F5344CB8AC3E}">
        <p14:creationId xmlns:p14="http://schemas.microsoft.com/office/powerpoint/2010/main" val="134267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23969BE-A30B-43B0-8172-3DAFB98043C9}"/>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6EA7211-0CBF-410D-B348-B334B152456E}"/>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FEF97F4-E6C4-47DE-853D-127C2F5BA7F6}"/>
              </a:ext>
            </a:extLst>
          </p:cNvPr>
          <p:cNvSpPr>
            <a:spLocks noGrp="1"/>
          </p:cNvSpPr>
          <p:nvPr>
            <p:ph type="dt" sz="half" idx="10"/>
          </p:nvPr>
        </p:nvSpPr>
        <p:spPr/>
        <p:txBody>
          <a:bodyPr/>
          <a:lstStyle/>
          <a:p>
            <a:fld id="{158256C4-34DD-4386-8CE9-676740B41F57}" type="datetimeFigureOut">
              <a:rPr lang="el-GR" smtClean="0"/>
              <a:t>7/4/2022</a:t>
            </a:fld>
            <a:endParaRPr lang="el-GR"/>
          </a:p>
        </p:txBody>
      </p:sp>
      <p:sp>
        <p:nvSpPr>
          <p:cNvPr id="5" name="Θέση υποσέλιδου 4">
            <a:extLst>
              <a:ext uri="{FF2B5EF4-FFF2-40B4-BE49-F238E27FC236}">
                <a16:creationId xmlns:a16="http://schemas.microsoft.com/office/drawing/2014/main" id="{D0356B43-4E9D-4323-B392-7DE1AC21C8D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F39F629-CFA4-45CE-B22F-58BD308CD6C3}"/>
              </a:ext>
            </a:extLst>
          </p:cNvPr>
          <p:cNvSpPr>
            <a:spLocks noGrp="1"/>
          </p:cNvSpPr>
          <p:nvPr>
            <p:ph type="sldNum" sz="quarter" idx="12"/>
          </p:nvPr>
        </p:nvSpPr>
        <p:spPr/>
        <p:txBody>
          <a:bodyPr/>
          <a:lstStyle/>
          <a:p>
            <a:fld id="{8393A030-D700-4B79-AB8F-307DCAC5207F}" type="slidenum">
              <a:rPr lang="el-GR" smtClean="0"/>
              <a:t>‹#›</a:t>
            </a:fld>
            <a:endParaRPr lang="el-GR"/>
          </a:p>
        </p:txBody>
      </p:sp>
    </p:spTree>
    <p:extLst>
      <p:ext uri="{BB962C8B-B14F-4D97-AF65-F5344CB8AC3E}">
        <p14:creationId xmlns:p14="http://schemas.microsoft.com/office/powerpoint/2010/main" val="2601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52181C-3ED0-4B8B-B030-27001F4379D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310BD9B-0D8A-442E-9694-27ACB71F85E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5E8EB10-4EE6-479C-B146-4CCBDC2E7405}"/>
              </a:ext>
            </a:extLst>
          </p:cNvPr>
          <p:cNvSpPr>
            <a:spLocks noGrp="1"/>
          </p:cNvSpPr>
          <p:nvPr>
            <p:ph type="dt" sz="half" idx="10"/>
          </p:nvPr>
        </p:nvSpPr>
        <p:spPr/>
        <p:txBody>
          <a:bodyPr/>
          <a:lstStyle/>
          <a:p>
            <a:fld id="{158256C4-34DD-4386-8CE9-676740B41F57}" type="datetimeFigureOut">
              <a:rPr lang="el-GR" smtClean="0"/>
              <a:t>7/4/2022</a:t>
            </a:fld>
            <a:endParaRPr lang="el-GR"/>
          </a:p>
        </p:txBody>
      </p:sp>
      <p:sp>
        <p:nvSpPr>
          <p:cNvPr id="5" name="Θέση υποσέλιδου 4">
            <a:extLst>
              <a:ext uri="{FF2B5EF4-FFF2-40B4-BE49-F238E27FC236}">
                <a16:creationId xmlns:a16="http://schemas.microsoft.com/office/drawing/2014/main" id="{991534EE-FCFF-4C28-B6B6-73EF6E57542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E44D861-9D7B-416B-8353-E9D4BC60C644}"/>
              </a:ext>
            </a:extLst>
          </p:cNvPr>
          <p:cNvSpPr>
            <a:spLocks noGrp="1"/>
          </p:cNvSpPr>
          <p:nvPr>
            <p:ph type="sldNum" sz="quarter" idx="12"/>
          </p:nvPr>
        </p:nvSpPr>
        <p:spPr/>
        <p:txBody>
          <a:bodyPr/>
          <a:lstStyle/>
          <a:p>
            <a:fld id="{8393A030-D700-4B79-AB8F-307DCAC5207F}" type="slidenum">
              <a:rPr lang="el-GR" smtClean="0"/>
              <a:t>‹#›</a:t>
            </a:fld>
            <a:endParaRPr lang="el-GR"/>
          </a:p>
        </p:txBody>
      </p:sp>
    </p:spTree>
    <p:extLst>
      <p:ext uri="{BB962C8B-B14F-4D97-AF65-F5344CB8AC3E}">
        <p14:creationId xmlns:p14="http://schemas.microsoft.com/office/powerpoint/2010/main" val="169137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37B5A8-FADF-4447-AA4B-8E85D731520D}"/>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BC3E96A-DA6D-46F8-8FEA-1DE802E230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28CB27F0-A476-410E-82E7-97FB3CA301E8}"/>
              </a:ext>
            </a:extLst>
          </p:cNvPr>
          <p:cNvSpPr>
            <a:spLocks noGrp="1"/>
          </p:cNvSpPr>
          <p:nvPr>
            <p:ph type="dt" sz="half" idx="10"/>
          </p:nvPr>
        </p:nvSpPr>
        <p:spPr/>
        <p:txBody>
          <a:bodyPr/>
          <a:lstStyle/>
          <a:p>
            <a:fld id="{158256C4-34DD-4386-8CE9-676740B41F57}" type="datetimeFigureOut">
              <a:rPr lang="el-GR" smtClean="0"/>
              <a:t>7/4/2022</a:t>
            </a:fld>
            <a:endParaRPr lang="el-GR"/>
          </a:p>
        </p:txBody>
      </p:sp>
      <p:sp>
        <p:nvSpPr>
          <p:cNvPr id="5" name="Θέση υποσέλιδου 4">
            <a:extLst>
              <a:ext uri="{FF2B5EF4-FFF2-40B4-BE49-F238E27FC236}">
                <a16:creationId xmlns:a16="http://schemas.microsoft.com/office/drawing/2014/main" id="{26CF9E8A-6EFB-410A-BDDA-728CF891B09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A78C556-BF2C-4DA7-B5C2-3C75ED7D5F63}"/>
              </a:ext>
            </a:extLst>
          </p:cNvPr>
          <p:cNvSpPr>
            <a:spLocks noGrp="1"/>
          </p:cNvSpPr>
          <p:nvPr>
            <p:ph type="sldNum" sz="quarter" idx="12"/>
          </p:nvPr>
        </p:nvSpPr>
        <p:spPr/>
        <p:txBody>
          <a:bodyPr/>
          <a:lstStyle/>
          <a:p>
            <a:fld id="{8393A030-D700-4B79-AB8F-307DCAC5207F}" type="slidenum">
              <a:rPr lang="el-GR" smtClean="0"/>
              <a:t>‹#›</a:t>
            </a:fld>
            <a:endParaRPr lang="el-GR"/>
          </a:p>
        </p:txBody>
      </p:sp>
    </p:spTree>
    <p:extLst>
      <p:ext uri="{BB962C8B-B14F-4D97-AF65-F5344CB8AC3E}">
        <p14:creationId xmlns:p14="http://schemas.microsoft.com/office/powerpoint/2010/main" val="162575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9F6CB0-CE06-4FBD-A857-5A7A86C79DC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E90F9C4-D8CB-461F-99BF-B5A15351072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CFFDB138-F5F0-4D3F-977B-7DFDC8C4C4F6}"/>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9CA73CD9-A524-44FA-8DB8-E8572C8B5AF3}"/>
              </a:ext>
            </a:extLst>
          </p:cNvPr>
          <p:cNvSpPr>
            <a:spLocks noGrp="1"/>
          </p:cNvSpPr>
          <p:nvPr>
            <p:ph type="dt" sz="half" idx="10"/>
          </p:nvPr>
        </p:nvSpPr>
        <p:spPr/>
        <p:txBody>
          <a:bodyPr/>
          <a:lstStyle/>
          <a:p>
            <a:fld id="{158256C4-34DD-4386-8CE9-676740B41F57}" type="datetimeFigureOut">
              <a:rPr lang="el-GR" smtClean="0"/>
              <a:t>7/4/2022</a:t>
            </a:fld>
            <a:endParaRPr lang="el-GR"/>
          </a:p>
        </p:txBody>
      </p:sp>
      <p:sp>
        <p:nvSpPr>
          <p:cNvPr id="6" name="Θέση υποσέλιδου 5">
            <a:extLst>
              <a:ext uri="{FF2B5EF4-FFF2-40B4-BE49-F238E27FC236}">
                <a16:creationId xmlns:a16="http://schemas.microsoft.com/office/drawing/2014/main" id="{7C7E2281-CADE-44FB-B1C2-477D76C727E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E725C8A-26E4-4406-9758-5D0302329B13}"/>
              </a:ext>
            </a:extLst>
          </p:cNvPr>
          <p:cNvSpPr>
            <a:spLocks noGrp="1"/>
          </p:cNvSpPr>
          <p:nvPr>
            <p:ph type="sldNum" sz="quarter" idx="12"/>
          </p:nvPr>
        </p:nvSpPr>
        <p:spPr/>
        <p:txBody>
          <a:bodyPr/>
          <a:lstStyle/>
          <a:p>
            <a:fld id="{8393A030-D700-4B79-AB8F-307DCAC5207F}" type="slidenum">
              <a:rPr lang="el-GR" smtClean="0"/>
              <a:t>‹#›</a:t>
            </a:fld>
            <a:endParaRPr lang="el-GR"/>
          </a:p>
        </p:txBody>
      </p:sp>
    </p:spTree>
    <p:extLst>
      <p:ext uri="{BB962C8B-B14F-4D97-AF65-F5344CB8AC3E}">
        <p14:creationId xmlns:p14="http://schemas.microsoft.com/office/powerpoint/2010/main" val="2168433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9B4C4C-C9A4-4126-8BB6-ADD5752163A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BB21E56-BD8F-4613-93CF-B316163144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4B38E022-6CBD-43BD-B091-2939F373D4AF}"/>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A551D6DF-884F-4CD8-A56D-084B060FC3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06D5E63-B5E3-4753-A26D-E7135D927D5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D2EF64BC-79F9-4393-A29A-D381C128E573}"/>
              </a:ext>
            </a:extLst>
          </p:cNvPr>
          <p:cNvSpPr>
            <a:spLocks noGrp="1"/>
          </p:cNvSpPr>
          <p:nvPr>
            <p:ph type="dt" sz="half" idx="10"/>
          </p:nvPr>
        </p:nvSpPr>
        <p:spPr/>
        <p:txBody>
          <a:bodyPr/>
          <a:lstStyle/>
          <a:p>
            <a:fld id="{158256C4-34DD-4386-8CE9-676740B41F57}" type="datetimeFigureOut">
              <a:rPr lang="el-GR" smtClean="0"/>
              <a:t>7/4/2022</a:t>
            </a:fld>
            <a:endParaRPr lang="el-GR"/>
          </a:p>
        </p:txBody>
      </p:sp>
      <p:sp>
        <p:nvSpPr>
          <p:cNvPr id="8" name="Θέση υποσέλιδου 7">
            <a:extLst>
              <a:ext uri="{FF2B5EF4-FFF2-40B4-BE49-F238E27FC236}">
                <a16:creationId xmlns:a16="http://schemas.microsoft.com/office/drawing/2014/main" id="{C3FAD4E7-EC7A-4B4A-B151-3185B41D4AAE}"/>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34B9332C-1565-48BB-8A67-6DF12D7CAD3A}"/>
              </a:ext>
            </a:extLst>
          </p:cNvPr>
          <p:cNvSpPr>
            <a:spLocks noGrp="1"/>
          </p:cNvSpPr>
          <p:nvPr>
            <p:ph type="sldNum" sz="quarter" idx="12"/>
          </p:nvPr>
        </p:nvSpPr>
        <p:spPr/>
        <p:txBody>
          <a:bodyPr/>
          <a:lstStyle/>
          <a:p>
            <a:fld id="{8393A030-D700-4B79-AB8F-307DCAC5207F}" type="slidenum">
              <a:rPr lang="el-GR" smtClean="0"/>
              <a:t>‹#›</a:t>
            </a:fld>
            <a:endParaRPr lang="el-GR"/>
          </a:p>
        </p:txBody>
      </p:sp>
    </p:spTree>
    <p:extLst>
      <p:ext uri="{BB962C8B-B14F-4D97-AF65-F5344CB8AC3E}">
        <p14:creationId xmlns:p14="http://schemas.microsoft.com/office/powerpoint/2010/main" val="1678180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F2BD4A-317D-446D-811B-259576817AF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EBB5CF2E-31C9-457A-A7AA-3F864961D215}"/>
              </a:ext>
            </a:extLst>
          </p:cNvPr>
          <p:cNvSpPr>
            <a:spLocks noGrp="1"/>
          </p:cNvSpPr>
          <p:nvPr>
            <p:ph type="dt" sz="half" idx="10"/>
          </p:nvPr>
        </p:nvSpPr>
        <p:spPr/>
        <p:txBody>
          <a:bodyPr/>
          <a:lstStyle/>
          <a:p>
            <a:fld id="{158256C4-34DD-4386-8CE9-676740B41F57}" type="datetimeFigureOut">
              <a:rPr lang="el-GR" smtClean="0"/>
              <a:t>7/4/2022</a:t>
            </a:fld>
            <a:endParaRPr lang="el-GR"/>
          </a:p>
        </p:txBody>
      </p:sp>
      <p:sp>
        <p:nvSpPr>
          <p:cNvPr id="4" name="Θέση υποσέλιδου 3">
            <a:extLst>
              <a:ext uri="{FF2B5EF4-FFF2-40B4-BE49-F238E27FC236}">
                <a16:creationId xmlns:a16="http://schemas.microsoft.com/office/drawing/2014/main" id="{26E72A87-4BE1-4428-9683-985A748001B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AC32A31-3459-4AD3-BE1F-DEC133091039}"/>
              </a:ext>
            </a:extLst>
          </p:cNvPr>
          <p:cNvSpPr>
            <a:spLocks noGrp="1"/>
          </p:cNvSpPr>
          <p:nvPr>
            <p:ph type="sldNum" sz="quarter" idx="12"/>
          </p:nvPr>
        </p:nvSpPr>
        <p:spPr/>
        <p:txBody>
          <a:bodyPr/>
          <a:lstStyle/>
          <a:p>
            <a:fld id="{8393A030-D700-4B79-AB8F-307DCAC5207F}" type="slidenum">
              <a:rPr lang="el-GR" smtClean="0"/>
              <a:t>‹#›</a:t>
            </a:fld>
            <a:endParaRPr lang="el-GR"/>
          </a:p>
        </p:txBody>
      </p:sp>
    </p:spTree>
    <p:extLst>
      <p:ext uri="{BB962C8B-B14F-4D97-AF65-F5344CB8AC3E}">
        <p14:creationId xmlns:p14="http://schemas.microsoft.com/office/powerpoint/2010/main" val="1293758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58D2C91-2558-404E-8F7E-CA69BB2E2F8C}"/>
              </a:ext>
            </a:extLst>
          </p:cNvPr>
          <p:cNvSpPr>
            <a:spLocks noGrp="1"/>
          </p:cNvSpPr>
          <p:nvPr>
            <p:ph type="dt" sz="half" idx="10"/>
          </p:nvPr>
        </p:nvSpPr>
        <p:spPr/>
        <p:txBody>
          <a:bodyPr/>
          <a:lstStyle/>
          <a:p>
            <a:fld id="{158256C4-34DD-4386-8CE9-676740B41F57}" type="datetimeFigureOut">
              <a:rPr lang="el-GR" smtClean="0"/>
              <a:t>7/4/2022</a:t>
            </a:fld>
            <a:endParaRPr lang="el-GR"/>
          </a:p>
        </p:txBody>
      </p:sp>
      <p:sp>
        <p:nvSpPr>
          <p:cNvPr id="3" name="Θέση υποσέλιδου 2">
            <a:extLst>
              <a:ext uri="{FF2B5EF4-FFF2-40B4-BE49-F238E27FC236}">
                <a16:creationId xmlns:a16="http://schemas.microsoft.com/office/drawing/2014/main" id="{33531A07-42C2-4E0D-9FB9-091FDCF393D4}"/>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545F0618-CE92-4700-9C75-1F31526A15D2}"/>
              </a:ext>
            </a:extLst>
          </p:cNvPr>
          <p:cNvSpPr>
            <a:spLocks noGrp="1"/>
          </p:cNvSpPr>
          <p:nvPr>
            <p:ph type="sldNum" sz="quarter" idx="12"/>
          </p:nvPr>
        </p:nvSpPr>
        <p:spPr/>
        <p:txBody>
          <a:bodyPr/>
          <a:lstStyle/>
          <a:p>
            <a:fld id="{8393A030-D700-4B79-AB8F-307DCAC5207F}" type="slidenum">
              <a:rPr lang="el-GR" smtClean="0"/>
              <a:t>‹#›</a:t>
            </a:fld>
            <a:endParaRPr lang="el-GR"/>
          </a:p>
        </p:txBody>
      </p:sp>
    </p:spTree>
    <p:extLst>
      <p:ext uri="{BB962C8B-B14F-4D97-AF65-F5344CB8AC3E}">
        <p14:creationId xmlns:p14="http://schemas.microsoft.com/office/powerpoint/2010/main" val="4058368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CD289F-A797-4982-B348-3AD3F9F01FF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AAE8D3B-0FF4-48FA-86A1-29CD3C0EA5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3F16B0F-B00D-4E2D-9790-1BF46364E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C62CF9A-DFFF-4393-B235-0F8DA1C3A168}"/>
              </a:ext>
            </a:extLst>
          </p:cNvPr>
          <p:cNvSpPr>
            <a:spLocks noGrp="1"/>
          </p:cNvSpPr>
          <p:nvPr>
            <p:ph type="dt" sz="half" idx="10"/>
          </p:nvPr>
        </p:nvSpPr>
        <p:spPr/>
        <p:txBody>
          <a:bodyPr/>
          <a:lstStyle/>
          <a:p>
            <a:fld id="{158256C4-34DD-4386-8CE9-676740B41F57}" type="datetimeFigureOut">
              <a:rPr lang="el-GR" smtClean="0"/>
              <a:t>7/4/2022</a:t>
            </a:fld>
            <a:endParaRPr lang="el-GR"/>
          </a:p>
        </p:txBody>
      </p:sp>
      <p:sp>
        <p:nvSpPr>
          <p:cNvPr id="6" name="Θέση υποσέλιδου 5">
            <a:extLst>
              <a:ext uri="{FF2B5EF4-FFF2-40B4-BE49-F238E27FC236}">
                <a16:creationId xmlns:a16="http://schemas.microsoft.com/office/drawing/2014/main" id="{23DEB140-1822-418C-A7F9-4F4CE3B669A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7719EF4-E022-4F5A-AA5F-3B2972F5FDC1}"/>
              </a:ext>
            </a:extLst>
          </p:cNvPr>
          <p:cNvSpPr>
            <a:spLocks noGrp="1"/>
          </p:cNvSpPr>
          <p:nvPr>
            <p:ph type="sldNum" sz="quarter" idx="12"/>
          </p:nvPr>
        </p:nvSpPr>
        <p:spPr/>
        <p:txBody>
          <a:bodyPr/>
          <a:lstStyle/>
          <a:p>
            <a:fld id="{8393A030-D700-4B79-AB8F-307DCAC5207F}" type="slidenum">
              <a:rPr lang="el-GR" smtClean="0"/>
              <a:t>‹#›</a:t>
            </a:fld>
            <a:endParaRPr lang="el-GR"/>
          </a:p>
        </p:txBody>
      </p:sp>
    </p:spTree>
    <p:extLst>
      <p:ext uri="{BB962C8B-B14F-4D97-AF65-F5344CB8AC3E}">
        <p14:creationId xmlns:p14="http://schemas.microsoft.com/office/powerpoint/2010/main" val="61936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0A3C6B-721F-46BA-A64A-6BED1B2749B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C072A2F-5F76-404E-B488-F3E4DF5950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C3CAB009-E673-4D74-A213-782AD11DBF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177271B-AAD3-4CF3-910B-1C07E0AEAB47}"/>
              </a:ext>
            </a:extLst>
          </p:cNvPr>
          <p:cNvSpPr>
            <a:spLocks noGrp="1"/>
          </p:cNvSpPr>
          <p:nvPr>
            <p:ph type="dt" sz="half" idx="10"/>
          </p:nvPr>
        </p:nvSpPr>
        <p:spPr/>
        <p:txBody>
          <a:bodyPr/>
          <a:lstStyle/>
          <a:p>
            <a:fld id="{158256C4-34DD-4386-8CE9-676740B41F57}" type="datetimeFigureOut">
              <a:rPr lang="el-GR" smtClean="0"/>
              <a:t>7/4/2022</a:t>
            </a:fld>
            <a:endParaRPr lang="el-GR"/>
          </a:p>
        </p:txBody>
      </p:sp>
      <p:sp>
        <p:nvSpPr>
          <p:cNvPr id="6" name="Θέση υποσέλιδου 5">
            <a:extLst>
              <a:ext uri="{FF2B5EF4-FFF2-40B4-BE49-F238E27FC236}">
                <a16:creationId xmlns:a16="http://schemas.microsoft.com/office/drawing/2014/main" id="{BBE38771-B804-4EF7-A5D4-3A05A59A8A8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D930114-F5A0-40A6-AAC1-18C295D4675B}"/>
              </a:ext>
            </a:extLst>
          </p:cNvPr>
          <p:cNvSpPr>
            <a:spLocks noGrp="1"/>
          </p:cNvSpPr>
          <p:nvPr>
            <p:ph type="sldNum" sz="quarter" idx="12"/>
          </p:nvPr>
        </p:nvSpPr>
        <p:spPr/>
        <p:txBody>
          <a:bodyPr/>
          <a:lstStyle/>
          <a:p>
            <a:fld id="{8393A030-D700-4B79-AB8F-307DCAC5207F}" type="slidenum">
              <a:rPr lang="el-GR" smtClean="0"/>
              <a:t>‹#›</a:t>
            </a:fld>
            <a:endParaRPr lang="el-GR"/>
          </a:p>
        </p:txBody>
      </p:sp>
    </p:spTree>
    <p:extLst>
      <p:ext uri="{BB962C8B-B14F-4D97-AF65-F5344CB8AC3E}">
        <p14:creationId xmlns:p14="http://schemas.microsoft.com/office/powerpoint/2010/main" val="2928197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0880611A-1849-4153-A938-8C0BC2AC6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2758085-81E7-4CED-8E75-A6F3394E3A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68C81EF-2EED-401F-8610-CFC6B9E2C7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256C4-34DD-4386-8CE9-676740B41F57}" type="datetimeFigureOut">
              <a:rPr lang="el-GR" smtClean="0"/>
              <a:t>7/4/2022</a:t>
            </a:fld>
            <a:endParaRPr lang="el-GR"/>
          </a:p>
        </p:txBody>
      </p:sp>
      <p:sp>
        <p:nvSpPr>
          <p:cNvPr id="5" name="Θέση υποσέλιδου 4">
            <a:extLst>
              <a:ext uri="{FF2B5EF4-FFF2-40B4-BE49-F238E27FC236}">
                <a16:creationId xmlns:a16="http://schemas.microsoft.com/office/drawing/2014/main" id="{ADDAC411-FFE3-40FE-80E9-81909035C1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C4209D54-A3D7-4A79-AA84-88A4F6F244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3A030-D700-4B79-AB8F-307DCAC5207F}" type="slidenum">
              <a:rPr lang="el-GR" smtClean="0"/>
              <a:t>‹#›</a:t>
            </a:fld>
            <a:endParaRPr lang="el-GR"/>
          </a:p>
        </p:txBody>
      </p:sp>
    </p:spTree>
    <p:extLst>
      <p:ext uri="{BB962C8B-B14F-4D97-AF65-F5344CB8AC3E}">
        <p14:creationId xmlns:p14="http://schemas.microsoft.com/office/powerpoint/2010/main" val="3094973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boutlas@philosophy.uoa.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786D9F-3407-4391-A6FA-012F00A813D9}"/>
              </a:ext>
            </a:extLst>
          </p:cNvPr>
          <p:cNvSpPr txBox="1"/>
          <p:nvPr/>
        </p:nvSpPr>
        <p:spPr>
          <a:xfrm>
            <a:off x="1100380" y="2071281"/>
            <a:ext cx="10306373" cy="1652375"/>
          </a:xfrm>
          <a:prstGeom prst="rect">
            <a:avLst/>
          </a:prstGeom>
          <a:noFill/>
        </p:spPr>
        <p:txBody>
          <a:bodyPr wrap="square">
            <a:spAutoFit/>
          </a:bodyPr>
          <a:lstStyle/>
          <a:p>
            <a:pPr algn="ctr">
              <a:lnSpc>
                <a:spcPct val="115000"/>
              </a:lnSpc>
              <a:spcAft>
                <a:spcPts val="800"/>
              </a:spcAft>
            </a:pPr>
            <a:r>
              <a:rPr lang="el-GR" sz="2800" b="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ΗΘΙΚΗ ΤΟΥ ΠΟΛΕΜΟΥ</a:t>
            </a:r>
          </a:p>
          <a:p>
            <a:pPr algn="just">
              <a:lnSpc>
                <a:spcPct val="115000"/>
              </a:lnSpc>
              <a:spcAft>
                <a:spcPts val="800"/>
              </a:spcAft>
            </a:pPr>
            <a:r>
              <a:rPr lang="el-GR" sz="2800" b="1" i="1" dirty="0">
                <a:solidFill>
                  <a:srgbClr val="222222"/>
                </a:solidFill>
                <a:effectLst/>
                <a:latin typeface="Calibri" panose="020F0502020204030204" pitchFamily="34" charset="0"/>
                <a:ea typeface="Times New Roman" panose="02020603050405020304" pitchFamily="18" charset="0"/>
                <a:cs typeface="Calibri" panose="020F0502020204030204" pitchFamily="34" charset="0"/>
              </a:rPr>
              <a:t>O βομβαρδισμός των πόλεων κατά τον Β’ Παγκόσμιο Πόλεμο. Το θέμα της πυρηνικής αποτροπής</a:t>
            </a:r>
            <a:endParaRPr lang="el-GR" sz="2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59CF35B-C25F-4FC6-BC3E-B1544E3F45DF}"/>
              </a:ext>
            </a:extLst>
          </p:cNvPr>
          <p:cNvSpPr txBox="1"/>
          <p:nvPr/>
        </p:nvSpPr>
        <p:spPr>
          <a:xfrm>
            <a:off x="6093418" y="5467566"/>
            <a:ext cx="6098582" cy="830997"/>
          </a:xfrm>
          <a:prstGeom prst="rect">
            <a:avLst/>
          </a:prstGeom>
          <a:noFill/>
        </p:spPr>
        <p:txBody>
          <a:bodyPr wrap="square">
            <a:spAutoFit/>
          </a:bodyPr>
          <a:lstStyle/>
          <a:p>
            <a:r>
              <a:rPr lang="el-GR" sz="1600" dirty="0">
                <a:effectLst/>
                <a:latin typeface="Calibri" panose="020F0502020204030204" pitchFamily="34" charset="0"/>
                <a:ea typeface="Calibri" panose="020F0502020204030204" pitchFamily="34" charset="0"/>
                <a:cs typeface="Times New Roman" panose="02020603050405020304" pitchFamily="18" charset="0"/>
              </a:rPr>
              <a:t>Γεώργιος Μπούτλας, </a:t>
            </a:r>
            <a:r>
              <a:rPr lang="en-US" sz="1600" dirty="0">
                <a:effectLst/>
                <a:latin typeface="Calibri" panose="020F0502020204030204" pitchFamily="34" charset="0"/>
                <a:ea typeface="Calibri" panose="020F0502020204030204" pitchFamily="34" charset="0"/>
                <a:cs typeface="Times New Roman" panose="02020603050405020304" pitchFamily="18" charset="0"/>
              </a:rPr>
              <a:t>MD</a:t>
            </a:r>
            <a:r>
              <a:rPr lang="el-GR"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PhD</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r>
              <a:rPr lang="el-GR" sz="1600" dirty="0">
                <a:effectLst/>
                <a:latin typeface="Calibri" panose="020F0502020204030204" pitchFamily="34" charset="0"/>
                <a:ea typeface="Calibri" panose="020F0502020204030204" pitchFamily="34" charset="0"/>
                <a:cs typeface="Times New Roman" panose="02020603050405020304" pitchFamily="18" charset="0"/>
              </a:rPr>
              <a:t>Ερευνητής του Εργαστηρίου Εφαρμοσμένης Φιλοσοφίας του ΕΚΠΑ</a:t>
            </a:r>
          </a:p>
          <a:p>
            <a:r>
              <a:rPr lang="en-US" sz="1600" dirty="0">
                <a:effectLst/>
                <a:latin typeface="Calibri" panose="020F0502020204030204" pitchFamily="34" charset="0"/>
                <a:ea typeface="Calibri" panose="020F0502020204030204" pitchFamily="34" charset="0"/>
                <a:cs typeface="Times New Roman" panose="02020603050405020304" pitchFamily="18" charset="0"/>
              </a:rPr>
              <a:t>email: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gboutlas@philosophy.uoa.gr</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0DAAAA8-EFA5-489A-8053-6DCB6F7194B4}"/>
              </a:ext>
            </a:extLst>
          </p:cNvPr>
          <p:cNvSpPr txBox="1"/>
          <p:nvPr/>
        </p:nvSpPr>
        <p:spPr>
          <a:xfrm>
            <a:off x="278969" y="422989"/>
            <a:ext cx="11608231" cy="523220"/>
          </a:xfrm>
          <a:prstGeom prst="rect">
            <a:avLst/>
          </a:prstGeom>
          <a:noFill/>
        </p:spPr>
        <p:txBody>
          <a:bodyPr wrap="square">
            <a:spAutoFit/>
          </a:bodyPr>
          <a:lstStyle/>
          <a:p>
            <a:pPr algn="l"/>
            <a:r>
              <a:rPr lang="el-GR" sz="2800" b="1" i="1" dirty="0">
                <a:solidFill>
                  <a:srgbClr val="555555"/>
                </a:solidFill>
                <a:effectLst/>
                <a:latin typeface="Book Antiqua" panose="02040602050305030304" pitchFamily="18" charset="0"/>
                <a:ea typeface="NSimSun" panose="02010609030101010101" pitchFamily="49" charset="-122"/>
              </a:rPr>
              <a:t>ΠΡΟΓΡΑΜΜΑ ΜΕΤΑΠΤΥΧΙΑΚΩΝ ΣΠΟΥΔΩΝ "ΦΙΛΟΣΟΦΙΑ"</a:t>
            </a:r>
          </a:p>
        </p:txBody>
      </p:sp>
    </p:spTree>
    <p:extLst>
      <p:ext uri="{BB962C8B-B14F-4D97-AF65-F5344CB8AC3E}">
        <p14:creationId xmlns:p14="http://schemas.microsoft.com/office/powerpoint/2010/main" val="2088104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EF843AFD-430A-4A4B-9434-4C54BBE6FD0B}"/>
              </a:ext>
            </a:extLst>
          </p:cNvPr>
          <p:cNvPicPr>
            <a:picLocks noChangeAspect="1"/>
          </p:cNvPicPr>
          <p:nvPr/>
        </p:nvPicPr>
        <p:blipFill>
          <a:blip r:embed="rId2"/>
          <a:stretch>
            <a:fillRect/>
          </a:stretch>
        </p:blipFill>
        <p:spPr>
          <a:xfrm>
            <a:off x="3047736" y="1714351"/>
            <a:ext cx="6096528" cy="3429297"/>
          </a:xfrm>
          <a:prstGeom prst="rect">
            <a:avLst/>
          </a:prstGeom>
        </p:spPr>
      </p:pic>
      <p:sp>
        <p:nvSpPr>
          <p:cNvPr id="4" name="TextBox 3">
            <a:extLst>
              <a:ext uri="{FF2B5EF4-FFF2-40B4-BE49-F238E27FC236}">
                <a16:creationId xmlns:a16="http://schemas.microsoft.com/office/drawing/2014/main" id="{82E9D356-A9B0-45EE-AAE4-AA5725A7FCB6}"/>
              </a:ext>
            </a:extLst>
          </p:cNvPr>
          <p:cNvSpPr txBox="1"/>
          <p:nvPr/>
        </p:nvSpPr>
        <p:spPr>
          <a:xfrm>
            <a:off x="0" y="150518"/>
            <a:ext cx="12192000" cy="6804555"/>
          </a:xfrm>
          <a:prstGeom prst="rect">
            <a:avLst/>
          </a:prstGeom>
          <a:noFill/>
        </p:spPr>
        <p:txBody>
          <a:bodyPr wrap="square">
            <a:spAutoFit/>
          </a:bodyPr>
          <a:lstStyle/>
          <a:p>
            <a:pPr marL="342900" indent="-342900">
              <a:lnSpc>
                <a:spcPct val="114000"/>
              </a:lnSpc>
              <a:buFont typeface="Arial" panose="020B0604020202020204" pitchFamily="34" charset="0"/>
              <a:buChar char="•"/>
            </a:pPr>
            <a:r>
              <a:rPr lang="el-GR" sz="2400" dirty="0"/>
              <a:t>Κάποια  συγκεκριμένα πρόσωπα όπως ο Τσαρλς </a:t>
            </a:r>
            <a:r>
              <a:rPr lang="el-GR" sz="2400" dirty="0" err="1"/>
              <a:t>Πόρταλ</a:t>
            </a:r>
            <a:r>
              <a:rPr lang="el-GR" sz="2400" dirty="0"/>
              <a:t> φέρουν μεγάλο μέρος της ευθύνης για την απόφαση ενός ολοκληρωτικού πολέμου κατά των πόλεων. </a:t>
            </a:r>
          </a:p>
          <a:p>
            <a:pPr marL="342900" indent="-342900">
              <a:lnSpc>
                <a:spcPct val="114000"/>
              </a:lnSpc>
              <a:buFont typeface="Arial" panose="020B0604020202020204" pitchFamily="34" charset="0"/>
              <a:buChar char="•"/>
            </a:pPr>
            <a:r>
              <a:rPr lang="el-GR" sz="2400" dirty="0"/>
              <a:t>Παρά  την μεγάλη έκταση και σφοδρότητα των Γερμανικών βομβαρδισμών του Λονδίνου το ηθικό των Βρετανών δεν κάμφθηκε ούτε η πολεμική βιομηχανία τους η οποία αντιθέτως βαίνει αυξανόμενη με γοργούς ρυθμούς μέχρι το τέλος του πολέμου.</a:t>
            </a:r>
          </a:p>
          <a:p>
            <a:pPr marL="342900" indent="-342900">
              <a:lnSpc>
                <a:spcPct val="114000"/>
              </a:lnSpc>
              <a:buFont typeface="Arial" panose="020B0604020202020204" pitchFamily="34" charset="0"/>
              <a:buChar char="•"/>
            </a:pPr>
            <a:r>
              <a:rPr lang="el-GR" sz="2400" dirty="0"/>
              <a:t>Οι  βομβαρδισμοί αποτυγχάνουν στους πολεμικούς στόχους τους περισσότερο αποτελούν πράξεις γενοκτονίας και </a:t>
            </a:r>
            <a:r>
              <a:rPr lang="el-GR" sz="2400" dirty="0" err="1"/>
              <a:t>πολιτισμοκτονίας</a:t>
            </a:r>
            <a:r>
              <a:rPr lang="el-GR" sz="2400" dirty="0"/>
              <a:t> καθώς  και επίδειξης πρωτοφανούς σκληρότητας κατά των αμάχων. </a:t>
            </a:r>
          </a:p>
          <a:p>
            <a:pPr marL="342900" indent="-342900">
              <a:lnSpc>
                <a:spcPct val="114000"/>
              </a:lnSpc>
              <a:buFont typeface="Arial" panose="020B0604020202020204" pitchFamily="34" charset="0"/>
              <a:buChar char="•"/>
            </a:pPr>
            <a:r>
              <a:rPr lang="el-GR" sz="2400" b="1" dirty="0"/>
              <a:t>Άρθουρ </a:t>
            </a:r>
            <a:r>
              <a:rPr lang="el-GR" sz="2400" b="1" dirty="0" err="1"/>
              <a:t>Χάρρις</a:t>
            </a:r>
            <a:r>
              <a:rPr lang="el-GR" sz="2400" b="1" dirty="0"/>
              <a:t> </a:t>
            </a:r>
            <a:r>
              <a:rPr lang="el-GR" sz="2400" dirty="0"/>
              <a:t>διοίκηση των βομβαρδιστικών </a:t>
            </a:r>
            <a:r>
              <a:rPr lang="el-GR" sz="2400" b="1" dirty="0"/>
              <a:t>1942. </a:t>
            </a:r>
            <a:r>
              <a:rPr lang="el-GR" sz="2400" dirty="0"/>
              <a:t>Ο πρωταρχικός στόχος πλέον σε κατάφωρη αντίθεση με τις αρχές του δικαίου κατά τον πόλεμο είναι ο «εχθρικός άμαχος πληθυσμός».</a:t>
            </a:r>
            <a:endParaRPr lang="el-GR" sz="2400" b="1" dirty="0"/>
          </a:p>
          <a:p>
            <a:pPr marL="342900" indent="-342900">
              <a:lnSpc>
                <a:spcPct val="114000"/>
              </a:lnSpc>
              <a:buFont typeface="Arial" panose="020B0604020202020204" pitchFamily="34" charset="0"/>
              <a:buChar char="•"/>
            </a:pPr>
            <a:r>
              <a:rPr lang="el-GR" sz="2400" dirty="0"/>
              <a:t>«Βομβαρδίζουμε τη Γερμανία, μια-μια τις πόλεις ώστε να μη μπορείτε να συνεχίσετε τον πόλεμο. αυτός είναι ο αντικειμενικός μας στόχος και θα τον επιδιώξουμε χωρίς οίκτο. .. Αφού το επιθυμείτε αφήστε τους Ναζί να σας παρασύρουν στην καταστροφή. Ερχόμαστε μέρα και νύχτα. Ούτε μια γωνιά του Ράιχ δεν είναι ασφαλής. Όσοι δουλεύουν σε εργοστάσια έχουν εκεί κοντά τα σπίτια τους. Άρα, θα χτυπάμε τα σπίτια σας και εσάς.»</a:t>
            </a:r>
          </a:p>
        </p:txBody>
      </p:sp>
    </p:spTree>
    <p:extLst>
      <p:ext uri="{BB962C8B-B14F-4D97-AF65-F5344CB8AC3E}">
        <p14:creationId xmlns:p14="http://schemas.microsoft.com/office/powerpoint/2010/main" val="343887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377CA709-C5E9-43BF-90D4-CB5F54716632}"/>
              </a:ext>
            </a:extLst>
          </p:cNvPr>
          <p:cNvPicPr>
            <a:picLocks noChangeAspect="1"/>
          </p:cNvPicPr>
          <p:nvPr/>
        </p:nvPicPr>
        <p:blipFill>
          <a:blip r:embed="rId2"/>
          <a:stretch>
            <a:fillRect/>
          </a:stretch>
        </p:blipFill>
        <p:spPr>
          <a:xfrm>
            <a:off x="3047736" y="1714351"/>
            <a:ext cx="6096528" cy="3429297"/>
          </a:xfrm>
          <a:prstGeom prst="rect">
            <a:avLst/>
          </a:prstGeom>
        </p:spPr>
      </p:pic>
      <p:sp>
        <p:nvSpPr>
          <p:cNvPr id="4" name="TextBox 3">
            <a:extLst>
              <a:ext uri="{FF2B5EF4-FFF2-40B4-BE49-F238E27FC236}">
                <a16:creationId xmlns:a16="http://schemas.microsoft.com/office/drawing/2014/main" id="{7D4E4885-5333-42C0-99ED-00621921F679}"/>
              </a:ext>
            </a:extLst>
          </p:cNvPr>
          <p:cNvSpPr txBox="1"/>
          <p:nvPr/>
        </p:nvSpPr>
        <p:spPr>
          <a:xfrm>
            <a:off x="0" y="12679"/>
            <a:ext cx="12192000" cy="7109639"/>
          </a:xfrm>
          <a:prstGeom prst="rect">
            <a:avLst/>
          </a:prstGeom>
          <a:noFill/>
        </p:spPr>
        <p:txBody>
          <a:bodyPr wrap="square">
            <a:spAutoFit/>
          </a:bodyPr>
          <a:lstStyle/>
          <a:p>
            <a:pPr marL="342900" indent="-342900">
              <a:buFont typeface="Arial" panose="020B0604020202020204" pitchFamily="34" charset="0"/>
              <a:buChar char="•"/>
            </a:pPr>
            <a:r>
              <a:rPr lang="el-GR" sz="2400" dirty="0"/>
              <a:t>Η δράση των </a:t>
            </a:r>
            <a:r>
              <a:rPr lang="el-GR" sz="2400" dirty="0" err="1"/>
              <a:t>Πόρταλ</a:t>
            </a:r>
            <a:r>
              <a:rPr lang="el-GR" sz="2400" dirty="0"/>
              <a:t> και </a:t>
            </a:r>
            <a:r>
              <a:rPr lang="el-GR" sz="2400" dirty="0" err="1"/>
              <a:t>Χάρρις</a:t>
            </a:r>
            <a:r>
              <a:rPr lang="el-GR" sz="2400" dirty="0"/>
              <a:t> κορυφώνεται το 1943 </a:t>
            </a:r>
          </a:p>
          <a:p>
            <a:pPr marL="342900" indent="-342900">
              <a:buFont typeface="Arial" panose="020B0604020202020204" pitchFamily="34" charset="0"/>
              <a:buChar char="•"/>
            </a:pPr>
            <a:r>
              <a:rPr lang="el-GR" sz="2400" dirty="0"/>
              <a:t>Η  πολεμική αεροπορία των ΗΠΑ μπαίνει στον πόλεμο των βομβαρδισμών κατά της Γερμανίας με κορύφωση αυτής της συμμετοχής το 1944. </a:t>
            </a:r>
          </a:p>
          <a:p>
            <a:pPr marL="342900" indent="-342900">
              <a:buFont typeface="Arial" panose="020B0604020202020204" pitchFamily="34" charset="0"/>
              <a:buChar char="•"/>
            </a:pPr>
            <a:r>
              <a:rPr lang="el-GR" sz="2400" dirty="0"/>
              <a:t>Ο βομβαρδισμός των Ιταλικών πόλεων. </a:t>
            </a:r>
          </a:p>
          <a:p>
            <a:pPr marL="342900" indent="-342900">
              <a:buFont typeface="Arial" panose="020B0604020202020204" pitchFamily="34" charset="0"/>
              <a:buChar char="•"/>
            </a:pPr>
            <a:r>
              <a:rPr lang="el-GR" sz="2400" dirty="0"/>
              <a:t>Οι επιτυχίες του </a:t>
            </a:r>
            <a:r>
              <a:rPr lang="el-GR" sz="2400" dirty="0" err="1"/>
              <a:t>Χάρρις</a:t>
            </a:r>
            <a:r>
              <a:rPr lang="el-GR" sz="2400" dirty="0"/>
              <a:t> στη επιχείρηση Γόμορρα και στην Ιταλία επικροτούνται από τον Τσώρτσιλ ο οποίος τον συγχαίρει «για τις πρόσφατες επιτυχίες της Διοίκησης Βομβαρδιστικών. </a:t>
            </a:r>
          </a:p>
          <a:p>
            <a:pPr marL="342900" indent="-342900">
              <a:buFont typeface="Arial" panose="020B0604020202020204" pitchFamily="34" charset="0"/>
              <a:buChar char="•"/>
            </a:pPr>
            <a:r>
              <a:rPr lang="el-GR" sz="2400" dirty="0"/>
              <a:t>Ο σχεδιασμός της λεγόμενης «</a:t>
            </a:r>
            <a:r>
              <a:rPr lang="el-GR" sz="2400" b="1" dirty="0"/>
              <a:t>Μάχης του Βερολίνου</a:t>
            </a:r>
            <a:r>
              <a:rPr lang="el-GR" sz="2400" dirty="0"/>
              <a:t>» το φθινόπωρο του </a:t>
            </a:r>
            <a:r>
              <a:rPr lang="el-GR" sz="2400" b="1" dirty="0"/>
              <a:t>1943.</a:t>
            </a:r>
            <a:r>
              <a:rPr lang="el-GR" sz="2400" dirty="0"/>
              <a:t> Με 400-500 αεροσκάφη μόνο απώλειες μπορεί να ερειπώσει το Βερολίνο ενώ αυτό «στη Γερμανία θα στοιχήσει τον πόλεμο». </a:t>
            </a:r>
          </a:p>
          <a:p>
            <a:pPr marL="342900" indent="-342900">
              <a:buFont typeface="Arial" panose="020B0604020202020204" pitchFamily="34" charset="0"/>
              <a:buChar char="•"/>
            </a:pPr>
            <a:r>
              <a:rPr lang="el-GR" sz="2400" dirty="0"/>
              <a:t>Ο </a:t>
            </a:r>
            <a:r>
              <a:rPr lang="el-GR" sz="2400" dirty="0" err="1"/>
              <a:t>Χάρρις</a:t>
            </a:r>
            <a:r>
              <a:rPr lang="el-GR" sz="2400" dirty="0"/>
              <a:t> πείθει συνεχώς τον Τσώρτσιλ για την επίταση του βομβαρδισμού των πόλεων παρά τα ήδη εμφανή πτωχά αποτελέσματά του και στην πολεμική βιομηχανία της Γερμανίας αλλά και στο ηθικό των πολιτών της. </a:t>
            </a:r>
          </a:p>
          <a:p>
            <a:pPr marL="342900" indent="-342900">
              <a:buFont typeface="Arial" panose="020B0604020202020204" pitchFamily="34" charset="0"/>
              <a:buChar char="•"/>
            </a:pPr>
            <a:r>
              <a:rPr lang="el-GR" sz="2400" b="1" dirty="0" err="1"/>
              <a:t>Καζαμπλάνκα</a:t>
            </a:r>
            <a:r>
              <a:rPr lang="el-GR" sz="2400" b="1" dirty="0"/>
              <a:t> 1943</a:t>
            </a:r>
            <a:r>
              <a:rPr lang="el-GR" sz="2400" dirty="0"/>
              <a:t>: «συνδυασμένη επίθεση βομβαρδιστικών» κατά των πόλεων και των αμάχων από τις συνδυασμένες πλέον δυνάμεις των συμμάχων </a:t>
            </a:r>
          </a:p>
          <a:p>
            <a:pPr marL="342900" indent="-342900">
              <a:buFont typeface="Arial" panose="020B0604020202020204" pitchFamily="34" charset="0"/>
              <a:buChar char="•"/>
            </a:pPr>
            <a:r>
              <a:rPr lang="el-GR" sz="2400" dirty="0"/>
              <a:t>Κλιμακώνεται μέχρι το τέλος του πολέμου ακόμα και όταν ο πόλεμος είχε ήδη πλέον κριθεί.</a:t>
            </a:r>
          </a:p>
          <a:p>
            <a:pPr marL="342900" indent="-342900">
              <a:buFont typeface="Arial" panose="020B0604020202020204" pitchFamily="34" charset="0"/>
              <a:buChar char="•"/>
            </a:pPr>
            <a:r>
              <a:rPr lang="el-GR" sz="2400" dirty="0"/>
              <a:t>Κατά την «Τρανή Εβδομάδα»</a:t>
            </a:r>
            <a:r>
              <a:rPr lang="en-US" sz="2400" dirty="0"/>
              <a:t> </a:t>
            </a:r>
            <a:r>
              <a:rPr lang="el-GR" sz="2400" dirty="0"/>
              <a:t>(</a:t>
            </a:r>
            <a:r>
              <a:rPr lang="en-US" sz="2400" dirty="0"/>
              <a:t>big week)</a:t>
            </a:r>
            <a:r>
              <a:rPr lang="el-GR" sz="2400" dirty="0"/>
              <a:t> μεγάλες Γερμανικές πόλεις με τα ιστορικά τους κέντρα ισοπεδώνονται. </a:t>
            </a:r>
          </a:p>
          <a:p>
            <a:pPr marL="342900" indent="-342900">
              <a:buFont typeface="Arial" panose="020B0604020202020204" pitchFamily="34" charset="0"/>
              <a:buChar char="•"/>
            </a:pPr>
            <a:endParaRPr lang="el-GR" sz="2400" dirty="0"/>
          </a:p>
        </p:txBody>
      </p:sp>
    </p:spTree>
    <p:extLst>
      <p:ext uri="{BB962C8B-B14F-4D97-AF65-F5344CB8AC3E}">
        <p14:creationId xmlns:p14="http://schemas.microsoft.com/office/powerpoint/2010/main" val="2664371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3F00946F-3BBE-46F0-9261-9D120D13B8AB}"/>
              </a:ext>
            </a:extLst>
          </p:cNvPr>
          <p:cNvPicPr>
            <a:picLocks noChangeAspect="1"/>
          </p:cNvPicPr>
          <p:nvPr/>
        </p:nvPicPr>
        <p:blipFill>
          <a:blip r:embed="rId2"/>
          <a:stretch>
            <a:fillRect/>
          </a:stretch>
        </p:blipFill>
        <p:spPr>
          <a:xfrm>
            <a:off x="3047736" y="1714351"/>
            <a:ext cx="6096528" cy="3429297"/>
          </a:xfrm>
          <a:prstGeom prst="rect">
            <a:avLst/>
          </a:prstGeom>
        </p:spPr>
      </p:pic>
      <p:sp>
        <p:nvSpPr>
          <p:cNvPr id="4" name="TextBox 3">
            <a:extLst>
              <a:ext uri="{FF2B5EF4-FFF2-40B4-BE49-F238E27FC236}">
                <a16:creationId xmlns:a16="http://schemas.microsoft.com/office/drawing/2014/main" id="{F2839FE2-6AB7-4AA5-8B28-D08CA8E4146A}"/>
              </a:ext>
            </a:extLst>
          </p:cNvPr>
          <p:cNvSpPr txBox="1"/>
          <p:nvPr/>
        </p:nvSpPr>
        <p:spPr>
          <a:xfrm>
            <a:off x="134319" y="46495"/>
            <a:ext cx="12057681" cy="7567200"/>
          </a:xfrm>
          <a:prstGeom prst="rect">
            <a:avLst/>
          </a:prstGeom>
          <a:noFill/>
        </p:spPr>
        <p:txBody>
          <a:bodyPr wrap="square">
            <a:spAutoFit/>
          </a:bodyPr>
          <a:lstStyle/>
          <a:p>
            <a:pPr algn="ctr">
              <a:lnSpc>
                <a:spcPct val="114000"/>
              </a:lnSpc>
            </a:pPr>
            <a:r>
              <a:rPr lang="el-GR" sz="2400" dirty="0"/>
              <a:t>Ο Τσώρτσιλ και το «Σιδηρούν παραπέτασμα» </a:t>
            </a:r>
          </a:p>
          <a:p>
            <a:pPr>
              <a:lnSpc>
                <a:spcPct val="114000"/>
              </a:lnSpc>
            </a:pPr>
            <a:r>
              <a:rPr lang="el-GR" sz="2400" dirty="0"/>
              <a:t> «Θεωρώ ότι έφτασε η στιγμή που το ζήτημα του βομβαρδισμού των γερμανικών πόλεων με σκοπό την ένταση του τρόμου, έστω και υπό </a:t>
            </a:r>
            <a:r>
              <a:rPr lang="el-GR" sz="2400" dirty="0" err="1"/>
              <a:t>προυποθέσεις</a:t>
            </a:r>
            <a:r>
              <a:rPr lang="el-GR" sz="2400" dirty="0"/>
              <a:t> πρέπει να επανεξετασθεί. Διαφορετικά θα καταλήξουμε στην κατάληψη μιας εντελώς κατεστραμμένης γης. Η καταστροφή της Δρέσδης παραμένει μεγάλο ερωτηματικό ως προς τη σκοπιμότητα των συμμαχικών βομβαρδισμών.»</a:t>
            </a:r>
          </a:p>
          <a:p>
            <a:pPr>
              <a:lnSpc>
                <a:spcPct val="114000"/>
              </a:lnSpc>
            </a:pPr>
            <a:r>
              <a:rPr lang="el-GR" sz="2400" dirty="0"/>
              <a:t> Α. Μη τήρηση των κανόνων του Δικαίου κατά τον πόλεμο και από τις δύο πλευρές. </a:t>
            </a:r>
          </a:p>
          <a:p>
            <a:pPr>
              <a:lnSpc>
                <a:spcPct val="114000"/>
              </a:lnSpc>
            </a:pPr>
            <a:r>
              <a:rPr lang="el-GR" sz="2400" dirty="0"/>
              <a:t>Β. Η ενδεχομενικότητα και η εξάρτηση από συγκεκριμένες προσωπικότητες αποφάσεων που αποτελούσαν ουσιαστικά μαζική δολοφονία αμάχων. </a:t>
            </a:r>
          </a:p>
          <a:p>
            <a:pPr>
              <a:lnSpc>
                <a:spcPct val="114000"/>
              </a:lnSpc>
            </a:pPr>
            <a:r>
              <a:rPr lang="el-GR" sz="2400" dirty="0"/>
              <a:t>Γ. Η στήριξη της κοινής γνώμης στη βία κατά των αμάχων και από τις δύο πλευρές στη λογική της δίκαιης ανταπόδοσης αλλά και  υπό την επίδραση του πολεμικού ενθουσιασμού και του φανατισμού μέσω της </a:t>
            </a:r>
            <a:r>
              <a:rPr lang="el-GR" sz="2400" dirty="0" err="1"/>
              <a:t>δαιμονοποίησης</a:t>
            </a:r>
            <a:r>
              <a:rPr lang="el-GR" sz="2400" dirty="0"/>
              <a:t> ομάδων ανθρώπων (Εβραίων από τη μια Γερμανών από την άλλη) που εμπίπτουν στην κατηγορία της διάκρισης ομάδων που χαρακτηρίζει τα εγκλήματα κατά της ανθρωπότητας. </a:t>
            </a:r>
          </a:p>
          <a:p>
            <a:pPr>
              <a:lnSpc>
                <a:spcPct val="114000"/>
              </a:lnSpc>
            </a:pPr>
            <a:r>
              <a:rPr lang="el-GR" sz="2400" dirty="0"/>
              <a:t>Δ. Οι φωνές αντίρρησης περιφρονούνται τόσο κατά τον πόλεμο (σχεδόν θεωρούνται προδοτικές) όσο και μετά (</a:t>
            </a:r>
            <a:r>
              <a:rPr lang="el-GR" sz="2400" dirty="0" err="1"/>
              <a:t>Άνσκομπ</a:t>
            </a:r>
            <a:r>
              <a:rPr lang="el-GR" sz="2400" dirty="0"/>
              <a:t>).</a:t>
            </a:r>
          </a:p>
          <a:p>
            <a:endParaRPr lang="el-GR" sz="2400" dirty="0"/>
          </a:p>
          <a:p>
            <a:endParaRPr lang="el-GR" sz="2400" dirty="0"/>
          </a:p>
        </p:txBody>
      </p:sp>
    </p:spTree>
    <p:extLst>
      <p:ext uri="{BB962C8B-B14F-4D97-AF65-F5344CB8AC3E}">
        <p14:creationId xmlns:p14="http://schemas.microsoft.com/office/powerpoint/2010/main" val="59330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54777288-8242-4513-BC3B-B807B89B4146}"/>
              </a:ext>
            </a:extLst>
          </p:cNvPr>
          <p:cNvPicPr>
            <a:picLocks noChangeAspect="1"/>
          </p:cNvPicPr>
          <p:nvPr/>
        </p:nvPicPr>
        <p:blipFill>
          <a:blip r:embed="rId2"/>
          <a:stretch>
            <a:fillRect/>
          </a:stretch>
        </p:blipFill>
        <p:spPr>
          <a:xfrm>
            <a:off x="3047736" y="1714351"/>
            <a:ext cx="6096528" cy="3429297"/>
          </a:xfrm>
          <a:prstGeom prst="rect">
            <a:avLst/>
          </a:prstGeom>
        </p:spPr>
      </p:pic>
      <p:pic>
        <p:nvPicPr>
          <p:cNvPr id="3" name="Εικόνα 2">
            <a:extLst>
              <a:ext uri="{FF2B5EF4-FFF2-40B4-BE49-F238E27FC236}">
                <a16:creationId xmlns:a16="http://schemas.microsoft.com/office/drawing/2014/main" id="{4782444A-205D-4A34-8ADB-040FC319FCFD}"/>
              </a:ext>
            </a:extLst>
          </p:cNvPr>
          <p:cNvPicPr>
            <a:picLocks noChangeAspect="1"/>
          </p:cNvPicPr>
          <p:nvPr/>
        </p:nvPicPr>
        <p:blipFill>
          <a:blip r:embed="rId3"/>
          <a:stretch>
            <a:fillRect/>
          </a:stretch>
        </p:blipFill>
        <p:spPr>
          <a:xfrm>
            <a:off x="6500632" y="536077"/>
            <a:ext cx="4360678" cy="5544000"/>
          </a:xfrm>
          <a:prstGeom prst="rect">
            <a:avLst/>
          </a:prstGeom>
        </p:spPr>
      </p:pic>
      <p:pic>
        <p:nvPicPr>
          <p:cNvPr id="4" name="Εικόνα 3">
            <a:extLst>
              <a:ext uri="{FF2B5EF4-FFF2-40B4-BE49-F238E27FC236}">
                <a16:creationId xmlns:a16="http://schemas.microsoft.com/office/drawing/2014/main" id="{5C804DA5-D162-45C3-B24F-05070EFE6BB4}"/>
              </a:ext>
            </a:extLst>
          </p:cNvPr>
          <p:cNvPicPr>
            <a:picLocks noChangeAspect="1"/>
          </p:cNvPicPr>
          <p:nvPr/>
        </p:nvPicPr>
        <p:blipFill>
          <a:blip r:embed="rId4"/>
          <a:stretch>
            <a:fillRect/>
          </a:stretch>
        </p:blipFill>
        <p:spPr>
          <a:xfrm>
            <a:off x="228806" y="121762"/>
            <a:ext cx="4617988" cy="2736000"/>
          </a:xfrm>
          <a:prstGeom prst="rect">
            <a:avLst/>
          </a:prstGeom>
        </p:spPr>
      </p:pic>
      <p:pic>
        <p:nvPicPr>
          <p:cNvPr id="5" name="Εικόνα 4">
            <a:extLst>
              <a:ext uri="{FF2B5EF4-FFF2-40B4-BE49-F238E27FC236}">
                <a16:creationId xmlns:a16="http://schemas.microsoft.com/office/drawing/2014/main" id="{F585024E-E6ED-4788-9657-E3F13F5F0568}"/>
              </a:ext>
            </a:extLst>
          </p:cNvPr>
          <p:cNvPicPr>
            <a:picLocks noChangeAspect="1"/>
          </p:cNvPicPr>
          <p:nvPr/>
        </p:nvPicPr>
        <p:blipFill>
          <a:blip r:embed="rId5"/>
          <a:stretch>
            <a:fillRect/>
          </a:stretch>
        </p:blipFill>
        <p:spPr>
          <a:xfrm>
            <a:off x="1985493" y="3308077"/>
            <a:ext cx="2439377" cy="3240000"/>
          </a:xfrm>
          <a:prstGeom prst="rect">
            <a:avLst/>
          </a:prstGeom>
        </p:spPr>
      </p:pic>
    </p:spTree>
    <p:extLst>
      <p:ext uri="{BB962C8B-B14F-4D97-AF65-F5344CB8AC3E}">
        <p14:creationId xmlns:p14="http://schemas.microsoft.com/office/powerpoint/2010/main" val="4120505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BCBCFF-D9E9-40D2-B96E-E978448968BA}"/>
              </a:ext>
            </a:extLst>
          </p:cNvPr>
          <p:cNvSpPr txBox="1"/>
          <p:nvPr/>
        </p:nvSpPr>
        <p:spPr>
          <a:xfrm>
            <a:off x="139484" y="375632"/>
            <a:ext cx="12192000" cy="6106736"/>
          </a:xfrm>
          <a:prstGeom prst="rect">
            <a:avLst/>
          </a:prstGeom>
          <a:noFill/>
        </p:spPr>
        <p:txBody>
          <a:bodyPr wrap="square">
            <a:spAutoFit/>
          </a:bodyPr>
          <a:lstStyle/>
          <a:p>
            <a:pPr algn="ctr">
              <a:lnSpc>
                <a:spcPct val="117000"/>
              </a:lnSpc>
            </a:pPr>
            <a:r>
              <a:rPr lang="el-GR" sz="2400" b="1" dirty="0"/>
              <a:t>Παράβαση  διεθνών Συμβάσεων - πλαίσιο του διεθνούς δικαίου</a:t>
            </a:r>
          </a:p>
          <a:p>
            <a:pPr>
              <a:lnSpc>
                <a:spcPct val="117000"/>
              </a:lnSpc>
            </a:pPr>
            <a:r>
              <a:rPr lang="el-GR" sz="2400" b="1" dirty="0"/>
              <a:t>Χάγη ΙV </a:t>
            </a:r>
            <a:r>
              <a:rPr lang="el-GR" sz="2400" dirty="0"/>
              <a:t>–αναφορά στη διάσκεψη της Αγίας Πετρούπολης του1868 :  </a:t>
            </a:r>
          </a:p>
          <a:p>
            <a:pPr marL="342900" indent="-342900">
              <a:lnSpc>
                <a:spcPct val="117000"/>
              </a:lnSpc>
              <a:buFont typeface="Arial" panose="020B0604020202020204" pitchFamily="34" charset="0"/>
              <a:buChar char="•"/>
            </a:pPr>
            <a:r>
              <a:rPr lang="el-GR" sz="2400" dirty="0"/>
              <a:t>Η  πρόοδος του πολιτισμού θα πρέπει να μπορεί να αμβλύνει όσο το δυνατό περισσότερο από τις δυστυχίες του πολέμου. </a:t>
            </a:r>
          </a:p>
          <a:p>
            <a:pPr marL="342900" indent="-342900">
              <a:lnSpc>
                <a:spcPct val="117000"/>
              </a:lnSpc>
              <a:buFont typeface="Arial" panose="020B0604020202020204" pitchFamily="34" charset="0"/>
              <a:buChar char="•"/>
            </a:pPr>
            <a:r>
              <a:rPr lang="el-GR" sz="2400" dirty="0"/>
              <a:t>Ο μοναδικός νόμιμος αντικειμενικός σκοπός … είναι να εξασθενήσουν τις δυνάμεις του εχθρού.</a:t>
            </a:r>
          </a:p>
          <a:p>
            <a:pPr marL="342900" indent="-342900">
              <a:lnSpc>
                <a:spcPct val="117000"/>
              </a:lnSpc>
              <a:buFont typeface="Arial" panose="020B0604020202020204" pitchFamily="34" charset="0"/>
              <a:buChar char="•"/>
            </a:pPr>
            <a:r>
              <a:rPr lang="el-GR" sz="2400" dirty="0"/>
              <a:t>Γι’ αυτόν τον σκοπό αρκεί η εξουδετέρωση του μεγαλύτερου αριθμού ανδρών (μάχιμων εννοείται). </a:t>
            </a:r>
          </a:p>
          <a:p>
            <a:pPr>
              <a:lnSpc>
                <a:spcPct val="117000"/>
              </a:lnSpc>
            </a:pPr>
            <a:r>
              <a:rPr lang="el-GR" sz="2400" b="1" dirty="0"/>
              <a:t>Χάγη του 1922 και 1923 </a:t>
            </a:r>
            <a:r>
              <a:rPr lang="el-GR" sz="2400" dirty="0"/>
              <a:t>-τελικά δεν υπογράφηκε άρθρο ΧΧΙΙ απαγορεύεται</a:t>
            </a:r>
          </a:p>
          <a:p>
            <a:pPr marL="342900" indent="-342900">
              <a:lnSpc>
                <a:spcPct val="117000"/>
              </a:lnSpc>
              <a:buFont typeface="Arial" panose="020B0604020202020204" pitchFamily="34" charset="0"/>
              <a:buChar char="•"/>
            </a:pPr>
            <a:r>
              <a:rPr lang="el-GR" sz="2400" dirty="0"/>
              <a:t>Ο αεροπορικός βομβαρδισμός με σκοπό την τρομοκράτηση του άμαχου πληθυσμού, την καταστροφή ή την πρόκληση ζημιών ιδιωτικής περιουσίας μη στρατιωτικής φύσης ή τον τραυματισμός μη μάχιμων απαγορεύεται. </a:t>
            </a:r>
          </a:p>
          <a:p>
            <a:pPr marL="342900" indent="-342900">
              <a:lnSpc>
                <a:spcPct val="117000"/>
              </a:lnSpc>
              <a:buFont typeface="Arial" panose="020B0604020202020204" pitchFamily="34" charset="0"/>
              <a:buChar char="•"/>
            </a:pPr>
            <a:r>
              <a:rPr lang="el-GR" sz="2400" dirty="0"/>
              <a:t>Ακολουθούν  πολλοί ειδικοί όροι για ένα νόμιμο βομβαρδισμό. </a:t>
            </a:r>
          </a:p>
          <a:p>
            <a:pPr marL="342900" indent="-342900">
              <a:lnSpc>
                <a:spcPct val="114000"/>
              </a:lnSpc>
              <a:buFont typeface="Arial" panose="020B0604020202020204" pitchFamily="34" charset="0"/>
              <a:buChar char="•"/>
            </a:pPr>
            <a:endParaRPr lang="el-GR" sz="2400" dirty="0"/>
          </a:p>
        </p:txBody>
      </p:sp>
    </p:spTree>
    <p:extLst>
      <p:ext uri="{BB962C8B-B14F-4D97-AF65-F5344CB8AC3E}">
        <p14:creationId xmlns:p14="http://schemas.microsoft.com/office/powerpoint/2010/main" val="2312337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8222CB-781A-4EA5-94FD-AC1DE514E6F0}"/>
              </a:ext>
            </a:extLst>
          </p:cNvPr>
          <p:cNvSpPr txBox="1"/>
          <p:nvPr/>
        </p:nvSpPr>
        <p:spPr>
          <a:xfrm>
            <a:off x="201478" y="185455"/>
            <a:ext cx="11990522" cy="6383542"/>
          </a:xfrm>
          <a:prstGeom prst="rect">
            <a:avLst/>
          </a:prstGeom>
          <a:noFill/>
        </p:spPr>
        <p:txBody>
          <a:bodyPr wrap="square">
            <a:spAutoFit/>
          </a:bodyPr>
          <a:lstStyle/>
          <a:p>
            <a:pPr algn="ctr">
              <a:lnSpc>
                <a:spcPct val="114000"/>
              </a:lnSpc>
            </a:pPr>
            <a:r>
              <a:rPr lang="el-GR" sz="2400" b="1" dirty="0"/>
              <a:t>H  «τελική λύση» για τη Γερμανική επιθετικότητα</a:t>
            </a:r>
          </a:p>
          <a:p>
            <a:pPr marL="342900" indent="-342900">
              <a:lnSpc>
                <a:spcPct val="114000"/>
              </a:lnSpc>
              <a:buFont typeface="Arial" panose="020B0604020202020204" pitchFamily="34" charset="0"/>
              <a:buChar char="•"/>
            </a:pPr>
            <a:r>
              <a:rPr lang="el-GR" sz="2400" dirty="0"/>
              <a:t>Μετά τα </a:t>
            </a:r>
            <a:r>
              <a:rPr lang="el-GR" sz="2400" b="1" dirty="0"/>
              <a:t>Γόμορρα ο </a:t>
            </a:r>
            <a:r>
              <a:rPr lang="el-GR" sz="2400" b="1" dirty="0" err="1"/>
              <a:t>Χάρρις</a:t>
            </a:r>
            <a:r>
              <a:rPr lang="el-GR" sz="2400" b="1" dirty="0"/>
              <a:t> </a:t>
            </a:r>
            <a:r>
              <a:rPr lang="el-GR" sz="2400" dirty="0"/>
              <a:t>είπε χαρακτηριστικά : «Πάντα ήθελα να πραγματοποιήσω μια αληθινά αποφασιστική επίθεση κατά του Αμβούργου. Ήταν η δεύτερη μεγαλύτερη πόλη της Γερμανίας και ήθελα να στήσω ένα μεγαλοπρεπές θέαμα».</a:t>
            </a:r>
          </a:p>
          <a:p>
            <a:pPr marL="342900" indent="-342900">
              <a:lnSpc>
                <a:spcPct val="114000"/>
              </a:lnSpc>
              <a:buFont typeface="Arial" panose="020B0604020202020204" pitchFamily="34" charset="0"/>
              <a:buChar char="•"/>
            </a:pPr>
            <a:r>
              <a:rPr lang="el-GR" sz="2400" dirty="0"/>
              <a:t>Σχέδιο  </a:t>
            </a:r>
            <a:r>
              <a:rPr lang="el-GR" sz="2400" b="1" dirty="0" err="1"/>
              <a:t>Μόργκεναου</a:t>
            </a:r>
            <a:r>
              <a:rPr lang="el-GR" sz="2400" b="1" dirty="0"/>
              <a:t> </a:t>
            </a:r>
            <a:r>
              <a:rPr lang="el-GR" sz="2400" b="1" i="1" dirty="0"/>
              <a:t>Η Γερμανία είναι το πρόβλημά μας</a:t>
            </a:r>
            <a:r>
              <a:rPr lang="el-GR" sz="2400" i="1" dirty="0"/>
              <a:t>:  </a:t>
            </a:r>
            <a:r>
              <a:rPr lang="el-GR" sz="2400" dirty="0"/>
              <a:t>Το σχέδιο προέβλεπε τη αποβιομηχάνιση και τη </a:t>
            </a:r>
            <a:r>
              <a:rPr lang="el-GR" sz="2400" dirty="0" err="1"/>
              <a:t>βουκολοποίηση</a:t>
            </a:r>
            <a:r>
              <a:rPr lang="el-GR" sz="2400" dirty="0"/>
              <a:t> της Γερμανίας με την απόδοση της βιομηχανικής περιοχής της </a:t>
            </a:r>
            <a:r>
              <a:rPr lang="el-GR" sz="2400" dirty="0" err="1"/>
              <a:t>Ρουρ</a:t>
            </a:r>
            <a:r>
              <a:rPr lang="el-GR" sz="2400" dirty="0"/>
              <a:t> στη Γαλλία και την Πολωνία και διαιρώντας το υπόλοιπο έδαφος σε δύο αμιγώς αγροτικές περιοχές. </a:t>
            </a:r>
          </a:p>
          <a:p>
            <a:pPr marL="342900" indent="-342900">
              <a:lnSpc>
                <a:spcPct val="114000"/>
              </a:lnSpc>
              <a:buFont typeface="Arial" panose="020B0604020202020204" pitchFamily="34" charset="0"/>
              <a:buChar char="•"/>
            </a:pPr>
            <a:r>
              <a:rPr lang="el-GR" sz="2400" dirty="0"/>
              <a:t>Πρέπει να αντιμετωπισθεί ο ‘</a:t>
            </a:r>
            <a:r>
              <a:rPr lang="el-GR" sz="2400" b="1" dirty="0"/>
              <a:t>γενετικός’ Γερμανικός μιλιταρισμός </a:t>
            </a:r>
            <a:r>
              <a:rPr lang="el-GR" sz="2400" dirty="0"/>
              <a:t>με αυτόν τον θεσμικό τρόπο. </a:t>
            </a:r>
          </a:p>
          <a:p>
            <a:pPr marL="342900" indent="-342900">
              <a:lnSpc>
                <a:spcPct val="114000"/>
              </a:lnSpc>
              <a:buFont typeface="Arial" panose="020B0604020202020204" pitchFamily="34" charset="0"/>
              <a:buChar char="•"/>
            </a:pPr>
            <a:r>
              <a:rPr lang="el-GR" sz="2400" b="1" dirty="0" err="1"/>
              <a:t>Μπερναντότ</a:t>
            </a:r>
            <a:r>
              <a:rPr lang="el-GR" sz="2400" b="1" dirty="0"/>
              <a:t> </a:t>
            </a:r>
            <a:r>
              <a:rPr lang="el-GR" sz="2400" b="1" dirty="0" err="1"/>
              <a:t>Σμιτ</a:t>
            </a:r>
            <a:r>
              <a:rPr lang="el-GR" sz="2400" dirty="0"/>
              <a:t>, </a:t>
            </a:r>
            <a:r>
              <a:rPr lang="el-GR" sz="2400" dirty="0" err="1"/>
              <a:t>καθηγητήσ</a:t>
            </a:r>
            <a:r>
              <a:rPr lang="el-GR" sz="2400" dirty="0"/>
              <a:t> στο Πανεπιστήμιο του Σικάγο: θα πρέπει ο Γερμανικός πληθυσμός να συρρικνωθεί από τα ογδόντα στα τριάντα εκατομμύρια.</a:t>
            </a:r>
          </a:p>
          <a:p>
            <a:pPr marL="342900" indent="-342900">
              <a:lnSpc>
                <a:spcPct val="114000"/>
              </a:lnSpc>
              <a:buFont typeface="Arial" panose="020B0604020202020204" pitchFamily="34" charset="0"/>
              <a:buChar char="•"/>
            </a:pPr>
            <a:r>
              <a:rPr lang="el-GR" sz="2400" dirty="0"/>
              <a:t>Θίοντορ </a:t>
            </a:r>
            <a:r>
              <a:rPr lang="el-GR" sz="2400" dirty="0" err="1"/>
              <a:t>Κάουφμαν</a:t>
            </a:r>
            <a:r>
              <a:rPr lang="el-GR" sz="2400" dirty="0"/>
              <a:t> </a:t>
            </a:r>
            <a:r>
              <a:rPr lang="el-GR" sz="2400" i="1" dirty="0" err="1"/>
              <a:t>Germany</a:t>
            </a:r>
            <a:r>
              <a:rPr lang="el-GR" sz="2400" i="1" dirty="0"/>
              <a:t> </a:t>
            </a:r>
            <a:r>
              <a:rPr lang="el-GR" sz="2400" i="1" dirty="0" err="1"/>
              <a:t>must</a:t>
            </a:r>
            <a:r>
              <a:rPr lang="el-GR" sz="2400" i="1" dirty="0"/>
              <a:t> </a:t>
            </a:r>
            <a:r>
              <a:rPr lang="el-GR" sz="2400" i="1" dirty="0" err="1"/>
              <a:t>perish</a:t>
            </a:r>
            <a:r>
              <a:rPr lang="el-GR" sz="2400" i="1" dirty="0"/>
              <a:t> :</a:t>
            </a:r>
            <a:r>
              <a:rPr lang="el-GR" sz="2400" dirty="0"/>
              <a:t>«δεν είναι ένας πόλεμος κατά των Ναζί. Είναι ένας πόλεμος λαών κατά λαού, πολιτισμένων λαών που οραματίζονται το φως κατά απολίτιστων βαρβάρων που λατρεύουν το σκότος…. η Γερμανία πρέπει να εξαφανιστεί </a:t>
            </a:r>
          </a:p>
        </p:txBody>
      </p:sp>
    </p:spTree>
    <p:extLst>
      <p:ext uri="{BB962C8B-B14F-4D97-AF65-F5344CB8AC3E}">
        <p14:creationId xmlns:p14="http://schemas.microsoft.com/office/powerpoint/2010/main" val="1918292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70A41B-2D59-4A14-A421-002245641846}"/>
              </a:ext>
            </a:extLst>
          </p:cNvPr>
          <p:cNvSpPr txBox="1"/>
          <p:nvPr/>
        </p:nvSpPr>
        <p:spPr>
          <a:xfrm>
            <a:off x="201478" y="161355"/>
            <a:ext cx="11990522" cy="6740307"/>
          </a:xfrm>
          <a:prstGeom prst="rect">
            <a:avLst/>
          </a:prstGeom>
          <a:noFill/>
        </p:spPr>
        <p:txBody>
          <a:bodyPr wrap="square">
            <a:spAutoFit/>
          </a:bodyPr>
          <a:lstStyle/>
          <a:p>
            <a:r>
              <a:rPr lang="el-GR" sz="2400" dirty="0"/>
              <a:t>Η υπόθεση των πυρηνικών όπλων. </a:t>
            </a:r>
          </a:p>
          <a:p>
            <a:pPr marL="342900" indent="-342900">
              <a:buFont typeface="Arial" panose="020B0604020202020204" pitchFamily="34" charset="0"/>
              <a:buChar char="•"/>
            </a:pPr>
            <a:r>
              <a:rPr lang="el-GR" sz="2400" dirty="0"/>
              <a:t>Φυσικοί  </a:t>
            </a:r>
            <a:r>
              <a:rPr lang="el-GR" sz="2400" b="1" dirty="0"/>
              <a:t>Φρις και </a:t>
            </a:r>
            <a:r>
              <a:rPr lang="el-GR" sz="2400" b="1" dirty="0" err="1"/>
              <a:t>Πάιερλς</a:t>
            </a:r>
            <a:r>
              <a:rPr lang="el-GR" sz="2400" b="1" dirty="0"/>
              <a:t> </a:t>
            </a:r>
            <a:r>
              <a:rPr lang="el-GR" sz="2400" dirty="0"/>
              <a:t>υπολογισμοί σύμφωνα με τους οποίους με 1-1,5 κιλό ουρανίου θα μπορούσαν να δημιουργήσουν έκρηξη ισοδύναμη με εκείνη που θα προκαλούσαν χιλιάδες τόνοι τρινιτροτολουόλης </a:t>
            </a:r>
          </a:p>
          <a:p>
            <a:pPr marL="342900" indent="-342900">
              <a:buFont typeface="Arial" panose="020B0604020202020204" pitchFamily="34" charset="0"/>
              <a:buChar char="•"/>
            </a:pPr>
            <a:r>
              <a:rPr lang="el-GR" sz="2400" dirty="0"/>
              <a:t> Οι επιστήμονες έβλεπαν αυτό το όπλο ως αποτρεπτικό ενώ οι Ρούζβελτ και Τσώρτσιλ ως άμεσα επιχειρησιακό. </a:t>
            </a:r>
          </a:p>
          <a:p>
            <a:pPr marL="342900" indent="-342900">
              <a:buFont typeface="Arial" panose="020B0604020202020204" pitchFamily="34" charset="0"/>
              <a:buChar char="•"/>
            </a:pPr>
            <a:r>
              <a:rPr lang="el-GR" sz="2400" dirty="0"/>
              <a:t> </a:t>
            </a:r>
            <a:r>
              <a:rPr lang="el-GR" sz="2400" b="1" dirty="0"/>
              <a:t>Νιλς Μπορ </a:t>
            </a:r>
            <a:r>
              <a:rPr lang="el-GR" sz="2400" dirty="0"/>
              <a:t>αποτροπή της δεύτερης πιθανότητας -σκέψη να μπει υπό παρακολούθηση για να μην </a:t>
            </a:r>
            <a:r>
              <a:rPr lang="el-GR" sz="2400" dirty="0" err="1"/>
              <a:t>διαρεύσει</a:t>
            </a:r>
            <a:r>
              <a:rPr lang="el-GR" sz="2400" dirty="0"/>
              <a:t> πληροφορίες για την ατομική βόμβα. Ο Τσώρτσιλ ήθελε μάλιστα να τον φυλακίσει. </a:t>
            </a:r>
          </a:p>
          <a:p>
            <a:pPr marL="342900" indent="-342900">
              <a:buFont typeface="Arial" panose="020B0604020202020204" pitchFamily="34" charset="0"/>
              <a:buChar char="•"/>
            </a:pPr>
            <a:r>
              <a:rPr lang="el-GR" sz="2400" dirty="0"/>
              <a:t>Ανώτερα  στελέχη της κυβέρνησης στην Ουάσιγκτον όπως ο </a:t>
            </a:r>
            <a:r>
              <a:rPr lang="el-GR" sz="2400" b="1" dirty="0"/>
              <a:t>Χένρι </a:t>
            </a:r>
            <a:r>
              <a:rPr lang="el-GR" sz="2400" b="1" dirty="0" err="1"/>
              <a:t>Στίμσον</a:t>
            </a:r>
            <a:r>
              <a:rPr lang="el-GR" sz="2400" b="1" dirty="0"/>
              <a:t>  </a:t>
            </a:r>
            <a:r>
              <a:rPr lang="el-GR" sz="2400" dirty="0"/>
              <a:t>υπέρ της αποτροπής -υπουργός πολέμου του Ρούζβελτ και του </a:t>
            </a:r>
            <a:r>
              <a:rPr lang="el-GR" sz="2400" dirty="0" err="1"/>
              <a:t>Τρούμαν</a:t>
            </a:r>
            <a:r>
              <a:rPr lang="el-GR" sz="2400" dirty="0"/>
              <a:t> που τουλάχιστον κατάφερε να βγάλει το Κιότο από την λίστα των πιθανών στόχων. </a:t>
            </a:r>
          </a:p>
          <a:p>
            <a:pPr marL="342900" indent="-342900">
              <a:buFont typeface="Arial" panose="020B0604020202020204" pitchFamily="34" charset="0"/>
              <a:buChar char="•"/>
            </a:pPr>
            <a:r>
              <a:rPr lang="el-GR" sz="2400" b="1" dirty="0"/>
              <a:t>Τζέημς Μπερνς </a:t>
            </a:r>
            <a:r>
              <a:rPr lang="el-GR" sz="2400" dirty="0"/>
              <a:t>υπουργός εξωτερικών του </a:t>
            </a:r>
            <a:r>
              <a:rPr lang="el-GR" sz="2400" dirty="0" err="1"/>
              <a:t>Τρούμαν</a:t>
            </a:r>
            <a:r>
              <a:rPr lang="el-GR" sz="2400" dirty="0"/>
              <a:t> -η βόμβα πρέπει να ριχθεί στο κέντρο των πόλεων και όχι στα προάστια για τον μεγαλύτερο δυνατό εντυπωσιασμό αλλά και τον εκφοβισμό της Ρωσίας. </a:t>
            </a:r>
          </a:p>
          <a:p>
            <a:pPr marL="342900" indent="-342900">
              <a:buFont typeface="Arial" panose="020B0604020202020204" pitchFamily="34" charset="0"/>
              <a:buChar char="•"/>
            </a:pPr>
            <a:r>
              <a:rPr lang="el-GR" sz="2400" dirty="0"/>
              <a:t> </a:t>
            </a:r>
            <a:r>
              <a:rPr lang="el-GR" sz="2400" dirty="0" err="1"/>
              <a:t>Τρούμαν</a:t>
            </a:r>
            <a:r>
              <a:rPr lang="el-GR" sz="2400" dirty="0"/>
              <a:t> τρεις μέρες μετά τον βομβαρδισμό της Χιροσίμα: αισθανόταν «ανθρώπινη συμπάθεια για τα γυναικόπαιδα στην Ιαπωνία». </a:t>
            </a:r>
          </a:p>
          <a:p>
            <a:pPr marL="342900" indent="-342900">
              <a:buFont typeface="Arial" panose="020B0604020202020204" pitchFamily="34" charset="0"/>
              <a:buChar char="•"/>
            </a:pPr>
            <a:r>
              <a:rPr lang="el-GR" sz="2400" dirty="0"/>
              <a:t>Η γραμμή υπεράσπισης -το πλήγμα έγινε εναντίον στρατιωτικών στόχων. </a:t>
            </a:r>
          </a:p>
        </p:txBody>
      </p:sp>
    </p:spTree>
    <p:extLst>
      <p:ext uri="{BB962C8B-B14F-4D97-AF65-F5344CB8AC3E}">
        <p14:creationId xmlns:p14="http://schemas.microsoft.com/office/powerpoint/2010/main" val="2137366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F35C04-55A2-4C67-97DD-C5D4C91950BE}"/>
              </a:ext>
            </a:extLst>
          </p:cNvPr>
          <p:cNvSpPr txBox="1"/>
          <p:nvPr/>
        </p:nvSpPr>
        <p:spPr>
          <a:xfrm>
            <a:off x="201478" y="0"/>
            <a:ext cx="11794210" cy="6740307"/>
          </a:xfrm>
          <a:prstGeom prst="rect">
            <a:avLst/>
          </a:prstGeom>
          <a:noFill/>
        </p:spPr>
        <p:txBody>
          <a:bodyPr wrap="square">
            <a:spAutoFit/>
          </a:bodyPr>
          <a:lstStyle/>
          <a:p>
            <a:pPr algn="ctr"/>
            <a:r>
              <a:rPr lang="el-GR" sz="2400" b="1" dirty="0"/>
              <a:t>Οι αντιρρησίες </a:t>
            </a:r>
          </a:p>
          <a:p>
            <a:pPr marL="342900" indent="-342900">
              <a:buFont typeface="Arial" panose="020B0604020202020204" pitchFamily="34" charset="0"/>
              <a:buChar char="•"/>
            </a:pPr>
            <a:r>
              <a:rPr lang="el-GR" sz="2400" b="1" dirty="0" err="1"/>
              <a:t>Κατσμπουλ</a:t>
            </a:r>
            <a:r>
              <a:rPr lang="el-GR" sz="2400" b="1" dirty="0"/>
              <a:t> -</a:t>
            </a:r>
            <a:r>
              <a:rPr lang="el-GR" sz="2400" dirty="0"/>
              <a:t>ειρηνιστής </a:t>
            </a:r>
            <a:r>
              <a:rPr lang="el-GR" sz="2400" dirty="0" err="1"/>
              <a:t>κουακέρος</a:t>
            </a:r>
            <a:r>
              <a:rPr lang="el-GR" sz="2400" dirty="0"/>
              <a:t> φυλακισμένος για την άρνησή του να στρατευθεί το 1941: «αν η Ευρώπη διαθέτει ίχνος πολιτισμού πως μπορεί να  δικαιολογηθεί ο νυχτερινός βομβαρδισμός πόλεων και η τρομοκράτηση των αμάχων;» </a:t>
            </a:r>
          </a:p>
          <a:p>
            <a:pPr marL="342900" indent="-342900">
              <a:buFont typeface="Arial" panose="020B0604020202020204" pitchFamily="34" charset="0"/>
              <a:buChar char="•"/>
            </a:pPr>
            <a:r>
              <a:rPr lang="el-GR" sz="2400" b="1" dirty="0"/>
              <a:t>Επιτροπή  ειρήνης </a:t>
            </a:r>
            <a:r>
              <a:rPr lang="el-GR" sz="2400" dirty="0"/>
              <a:t>όπου συμμετέχουν διανοούμενοι - η συγγραφές </a:t>
            </a:r>
            <a:r>
              <a:rPr lang="el-GR" sz="2400" dirty="0" err="1"/>
              <a:t>Λόρα</a:t>
            </a:r>
            <a:r>
              <a:rPr lang="el-GR" sz="2400" dirty="0"/>
              <a:t> </a:t>
            </a:r>
            <a:r>
              <a:rPr lang="el-GR" sz="2400" dirty="0" err="1"/>
              <a:t>Μπριτν</a:t>
            </a:r>
            <a:r>
              <a:rPr lang="el-GR" sz="2400" dirty="0"/>
              <a:t>. Η επιτροπή είχε σκοπό να συλλέγει στοιχεία και να επηρεάζει τη βουλή των Λόρδων υπέρ των αμάχων. </a:t>
            </a:r>
          </a:p>
          <a:p>
            <a:pPr marL="342900" indent="-342900">
              <a:buFont typeface="Arial" panose="020B0604020202020204" pitchFamily="34" charset="0"/>
              <a:buChar char="•"/>
            </a:pPr>
            <a:r>
              <a:rPr lang="el-GR" sz="2400" b="1" dirty="0"/>
              <a:t>1944</a:t>
            </a:r>
            <a:r>
              <a:rPr lang="el-GR" sz="2400" dirty="0"/>
              <a:t> η </a:t>
            </a:r>
            <a:r>
              <a:rPr lang="el-GR" sz="2400" b="1" dirty="0" err="1"/>
              <a:t>Μπρίτν</a:t>
            </a:r>
            <a:r>
              <a:rPr lang="el-GR" sz="2400" dirty="0"/>
              <a:t> εκδίδει το βιβλίο της </a:t>
            </a:r>
            <a:r>
              <a:rPr lang="el-GR" sz="2400" i="1" dirty="0"/>
              <a:t>Φύλλα χάους η πραγματική σημασία των μαζικών βομβαρδισμών</a:t>
            </a:r>
            <a:r>
              <a:rPr lang="el-GR" sz="2400" dirty="0"/>
              <a:t> το οποίο επηρεάζει πολύ τη σχετική συζήτηση. </a:t>
            </a:r>
          </a:p>
          <a:p>
            <a:pPr marL="342900" indent="-342900">
              <a:buFont typeface="Arial" panose="020B0604020202020204" pitchFamily="34" charset="0"/>
              <a:buChar char="•"/>
            </a:pPr>
            <a:r>
              <a:rPr lang="el-GR" sz="2400" dirty="0"/>
              <a:t>Ο επίλογος του βιβλίου  οι στίχοι του Ιερεμία: «Μήπως </a:t>
            </a:r>
            <a:r>
              <a:rPr lang="el-GR" sz="2400" dirty="0" err="1"/>
              <a:t>ησχύνθησαν</a:t>
            </a:r>
            <a:r>
              <a:rPr lang="el-GR" sz="2400" dirty="0"/>
              <a:t> ότε έπραξαν βδέλυγμα;»</a:t>
            </a:r>
          </a:p>
          <a:p>
            <a:r>
              <a:rPr lang="el-GR" sz="2400" dirty="0"/>
              <a:t>Το  </a:t>
            </a:r>
            <a:r>
              <a:rPr lang="el-GR" sz="2400" b="1" dirty="0"/>
              <a:t>1957  </a:t>
            </a:r>
            <a:r>
              <a:rPr lang="el-GR" sz="2400" dirty="0"/>
              <a:t>τα ανώτατα εκπαιδευτικά ιδρύματα της Βρετανίας απονέμουν στον τέως πρόεδρο των ΗΠΑ, Χάρι </a:t>
            </a:r>
            <a:r>
              <a:rPr lang="el-GR" sz="2400" dirty="0" err="1"/>
              <a:t>Τρούμαν</a:t>
            </a:r>
            <a:r>
              <a:rPr lang="el-GR" sz="2400" dirty="0"/>
              <a:t> τον τίτλο του επιτίμου διδάκτορος</a:t>
            </a:r>
          </a:p>
          <a:p>
            <a:pPr marL="342900" indent="-342900">
              <a:buFont typeface="Arial" panose="020B0604020202020204" pitchFamily="34" charset="0"/>
              <a:buChar char="•"/>
            </a:pPr>
            <a:r>
              <a:rPr lang="el-GR" sz="2400" dirty="0"/>
              <a:t>Η   Ελίζαμπεθ </a:t>
            </a:r>
            <a:r>
              <a:rPr lang="el-GR" sz="2400" dirty="0" err="1"/>
              <a:t>Άνσκομπ</a:t>
            </a:r>
            <a:r>
              <a:rPr lang="el-GR" sz="2400" dirty="0"/>
              <a:t>, «Το Βραβείο του κυρίου </a:t>
            </a:r>
            <a:r>
              <a:rPr lang="el-GR" sz="2400" dirty="0" err="1"/>
              <a:t>Τρούμαν</a:t>
            </a:r>
            <a:r>
              <a:rPr lang="el-GR" sz="2400" dirty="0"/>
              <a:t>» </a:t>
            </a:r>
          </a:p>
          <a:p>
            <a:pPr marL="342900" indent="-342900">
              <a:buFont typeface="Arial" panose="020B0604020202020204" pitchFamily="34" charset="0"/>
              <a:buChar char="•"/>
            </a:pPr>
            <a:r>
              <a:rPr lang="el-GR" sz="2400" dirty="0"/>
              <a:t>Υποστηρίζει  με φιλοσοφικά επιχειρήματα ότι αυτός που επέτρεψε τη ρίψη των ατομικών βομβών </a:t>
            </a:r>
            <a:r>
              <a:rPr lang="el-GR" sz="2400" dirty="0" err="1"/>
              <a:t>στ</a:t>
            </a:r>
            <a:r>
              <a:rPr lang="el-GR" sz="2400" dirty="0"/>
              <a:t> ην Ιαπωνία δεν μπορεί να είναι τίποτε καλύτερο από ένα μαζικό δολοφόνο, και ότι η απόδοση τιμών στο άτομό του δεν προδίδει παρά τη συνυπαιτιότητα της πατρίδας της και όλων των συμμάχων σ’ αυτό το απάνθρωπο έγκλημα. </a:t>
            </a:r>
          </a:p>
        </p:txBody>
      </p:sp>
    </p:spTree>
    <p:extLst>
      <p:ext uri="{BB962C8B-B14F-4D97-AF65-F5344CB8AC3E}">
        <p14:creationId xmlns:p14="http://schemas.microsoft.com/office/powerpoint/2010/main" val="75123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B3A3D3DC-6726-45C9-93FF-0053C08CA0D5}"/>
              </a:ext>
            </a:extLst>
          </p:cNvPr>
          <p:cNvPicPr>
            <a:picLocks noChangeAspect="1"/>
          </p:cNvPicPr>
          <p:nvPr/>
        </p:nvPicPr>
        <p:blipFill>
          <a:blip r:embed="rId2"/>
          <a:stretch>
            <a:fillRect/>
          </a:stretch>
        </p:blipFill>
        <p:spPr>
          <a:xfrm>
            <a:off x="1391034" y="476933"/>
            <a:ext cx="3669248" cy="5472000"/>
          </a:xfrm>
          <a:prstGeom prst="rect">
            <a:avLst/>
          </a:prstGeom>
        </p:spPr>
      </p:pic>
      <p:pic>
        <p:nvPicPr>
          <p:cNvPr id="3" name="Εικόνα 2">
            <a:extLst>
              <a:ext uri="{FF2B5EF4-FFF2-40B4-BE49-F238E27FC236}">
                <a16:creationId xmlns:a16="http://schemas.microsoft.com/office/drawing/2014/main" id="{A4DE5FC4-7DBE-4895-996D-26246C6F1794}"/>
              </a:ext>
            </a:extLst>
          </p:cNvPr>
          <p:cNvPicPr>
            <a:picLocks noChangeAspect="1"/>
          </p:cNvPicPr>
          <p:nvPr/>
        </p:nvPicPr>
        <p:blipFill>
          <a:blip r:embed="rId3"/>
          <a:stretch>
            <a:fillRect/>
          </a:stretch>
        </p:blipFill>
        <p:spPr>
          <a:xfrm>
            <a:off x="7131702" y="1879433"/>
            <a:ext cx="2545719" cy="3960000"/>
          </a:xfrm>
          <a:prstGeom prst="rect">
            <a:avLst/>
          </a:prstGeom>
        </p:spPr>
      </p:pic>
    </p:spTree>
    <p:extLst>
      <p:ext uri="{BB962C8B-B14F-4D97-AF65-F5344CB8AC3E}">
        <p14:creationId xmlns:p14="http://schemas.microsoft.com/office/powerpoint/2010/main" val="2828784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182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52057C34-16CD-4DF8-9C55-F1C5C2AE36F2}"/>
              </a:ext>
            </a:extLst>
          </p:cNvPr>
          <p:cNvPicPr>
            <a:picLocks noChangeAspect="1"/>
          </p:cNvPicPr>
          <p:nvPr/>
        </p:nvPicPr>
        <p:blipFill>
          <a:blip r:embed="rId2"/>
          <a:stretch>
            <a:fillRect/>
          </a:stretch>
        </p:blipFill>
        <p:spPr>
          <a:xfrm>
            <a:off x="1318769" y="0"/>
            <a:ext cx="9554461" cy="6858000"/>
          </a:xfrm>
          <a:prstGeom prst="rect">
            <a:avLst/>
          </a:prstGeom>
        </p:spPr>
      </p:pic>
    </p:spTree>
    <p:extLst>
      <p:ext uri="{BB962C8B-B14F-4D97-AF65-F5344CB8AC3E}">
        <p14:creationId xmlns:p14="http://schemas.microsoft.com/office/powerpoint/2010/main" val="1616965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137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A39A8D-6FB7-42ED-BC63-499EA2561688}"/>
              </a:ext>
            </a:extLst>
          </p:cNvPr>
          <p:cNvSpPr txBox="1"/>
          <p:nvPr/>
        </p:nvSpPr>
        <p:spPr>
          <a:xfrm>
            <a:off x="184297" y="176013"/>
            <a:ext cx="11823405" cy="7225568"/>
          </a:xfrm>
          <a:prstGeom prst="rect">
            <a:avLst/>
          </a:prstGeom>
          <a:noFill/>
        </p:spPr>
        <p:txBody>
          <a:bodyPr wrap="square">
            <a:spAutoFit/>
          </a:bodyPr>
          <a:lstStyle/>
          <a:p>
            <a:pPr marL="342900" indent="-342900">
              <a:lnSpc>
                <a:spcPct val="114000"/>
              </a:lnSpc>
              <a:buFont typeface="Arial" panose="020B0604020202020204" pitchFamily="34" charset="0"/>
              <a:buChar char="•"/>
            </a:pPr>
            <a:r>
              <a:rPr lang="el-GR" sz="2400" dirty="0">
                <a:effectLst/>
                <a:latin typeface="Calibri" panose="020F0502020204030204" pitchFamily="34" charset="0"/>
                <a:ea typeface="Calibri" panose="020F0502020204030204" pitchFamily="34" charset="0"/>
                <a:cs typeface="Times New Roman" panose="02020603050405020304" pitchFamily="18" charset="0"/>
              </a:rPr>
              <a:t>Πως η στρατηγική των συμμάχων (Βρεττανοί και Αμερικανοί) οδηγήθηκε από τους βομβαρδισμούς με πλήγματα ακριβείας στη μαζική καταστροφή των κατοικημένων περιοχών ως ένα είδος ολοκληρωτικού πολέμου; </a:t>
            </a:r>
          </a:p>
          <a:p>
            <a:pPr marL="342900" indent="-342900">
              <a:lnSpc>
                <a:spcPct val="114000"/>
              </a:lnSpc>
              <a:buFont typeface="Arial" panose="020B0604020202020204" pitchFamily="34" charset="0"/>
              <a:buChar char="•"/>
            </a:pPr>
            <a:r>
              <a:rPr lang="el-GR" sz="2400" dirty="0"/>
              <a:t>Παραβίαση  των κανόνων του δικαίου κατά τον πόλεμο εκ μέρους της πλευράς που ήταν προφανέστατα δίκαιη κατά τους κανόνες του δικαίου προς πόλεμο.</a:t>
            </a:r>
          </a:p>
          <a:p>
            <a:pPr marL="342900" indent="-342900">
              <a:lnSpc>
                <a:spcPct val="114000"/>
              </a:lnSpc>
              <a:buFont typeface="Arial" panose="020B0604020202020204" pitchFamily="34" charset="0"/>
              <a:buChar char="•"/>
            </a:pPr>
            <a:r>
              <a:rPr lang="el-GR" sz="2400" dirty="0"/>
              <a:t>Μπορούμε  να εξισώσουμε ως άδικες και τις δύο πλευρές; </a:t>
            </a:r>
          </a:p>
          <a:p>
            <a:pPr marL="342900" indent="-342900">
              <a:lnSpc>
                <a:spcPct val="114000"/>
              </a:lnSpc>
              <a:buFont typeface="Arial" panose="020B0604020202020204" pitchFamily="34" charset="0"/>
              <a:buChar char="•"/>
            </a:pPr>
            <a:r>
              <a:rPr lang="el-GR" sz="2400" dirty="0"/>
              <a:t>Εγκλήματα  κατά της ανθρωπότητας, (που τότε δεν είχαν ακόμη αναφανεί ως κατηγορία  στο διεθνές δίκαιο) εκτός από εγκλήματα πολέμου; </a:t>
            </a:r>
          </a:p>
          <a:p>
            <a:pPr marL="342900" indent="-342900">
              <a:lnSpc>
                <a:spcPct val="114000"/>
              </a:lnSpc>
              <a:buFont typeface="Wingdings" panose="05000000000000000000" pitchFamily="2" charset="2"/>
              <a:buChar char="Ø"/>
            </a:pPr>
            <a:r>
              <a:rPr lang="el-GR" sz="2400" dirty="0"/>
              <a:t>Ανάπτυξη ρατσιστικών ιδεολογιών εναντίον των λαών Γερμανίας όσο  και της Ιαπωνίας.</a:t>
            </a:r>
          </a:p>
          <a:p>
            <a:pPr marL="342900" indent="-342900">
              <a:lnSpc>
                <a:spcPct val="114000"/>
              </a:lnSpc>
              <a:buFont typeface="Wingdings" panose="05000000000000000000" pitchFamily="2" charset="2"/>
              <a:buChar char="Ø"/>
            </a:pPr>
            <a:r>
              <a:rPr lang="el-GR" sz="2400" dirty="0"/>
              <a:t>Αίτημα  σε συγχρονία με τους βομβαρδισμούς για εκμηδενισμό αυτών των λαών.</a:t>
            </a:r>
          </a:p>
          <a:p>
            <a:pPr marL="342900" indent="-342900">
              <a:lnSpc>
                <a:spcPct val="114000"/>
              </a:lnSpc>
              <a:buFont typeface="Arial" panose="020B0604020202020204" pitchFamily="34" charset="0"/>
              <a:buChar char="•"/>
            </a:pPr>
            <a:r>
              <a:rPr lang="el-GR" sz="2400" dirty="0"/>
              <a:t>Η επιχείρηση Γόμορρα από τις 24 Ιουλίου έως τις 3 Αυγούστου του 1943, Αμβούργο. </a:t>
            </a:r>
          </a:p>
          <a:p>
            <a:pPr marL="342900" indent="-342900">
              <a:lnSpc>
                <a:spcPct val="114000"/>
              </a:lnSpc>
              <a:buFont typeface="Wingdings" panose="05000000000000000000" pitchFamily="2" charset="2"/>
              <a:buChar char="Ø"/>
            </a:pPr>
            <a:r>
              <a:rPr lang="el-GR" sz="2400" dirty="0"/>
              <a:t>45.000 πτώματα και 1,25 εκατομμύρια πρόσφυγες που διασκορπίστηκαν στη Γερμανία.</a:t>
            </a:r>
          </a:p>
          <a:p>
            <a:pPr marL="342900" indent="-342900">
              <a:lnSpc>
                <a:spcPct val="114000"/>
              </a:lnSpc>
              <a:buFont typeface="Wingdings" panose="05000000000000000000" pitchFamily="2" charset="2"/>
              <a:buChar char="Ø"/>
            </a:pPr>
            <a:r>
              <a:rPr lang="el-GR" sz="2400" dirty="0"/>
              <a:t>Η  επιλογή της Αμερικανικής ηγεσίας να μην ακολουθήσει στους βομβαρδισμούς αμάχων στο Ευρωπαϊκό θέατρο.</a:t>
            </a:r>
          </a:p>
          <a:p>
            <a:pPr marL="342900" indent="-342900">
              <a:lnSpc>
                <a:spcPct val="114000"/>
              </a:lnSpc>
              <a:buFont typeface="Wingdings" panose="05000000000000000000" pitchFamily="2" charset="2"/>
              <a:buChar char="Ø"/>
            </a:pPr>
            <a:r>
              <a:rPr lang="el-GR" sz="2400" dirty="0"/>
              <a:t>Αντίθετα στην Ιαπωνία η Αμερική  βομβάρδιζε πόλεις και αμάχους και όχι μόνον στρατιωτικούς στόχους</a:t>
            </a:r>
          </a:p>
          <a:p>
            <a:pPr marL="342900" indent="-342900">
              <a:lnSpc>
                <a:spcPct val="114000"/>
              </a:lnSpc>
              <a:buFont typeface="Wingdings" panose="05000000000000000000" pitchFamily="2" charset="2"/>
              <a:buChar char="Ø"/>
            </a:pPr>
            <a:endParaRPr lang="el-GR" sz="2400" dirty="0"/>
          </a:p>
        </p:txBody>
      </p:sp>
    </p:spTree>
    <p:extLst>
      <p:ext uri="{BB962C8B-B14F-4D97-AF65-F5344CB8AC3E}">
        <p14:creationId xmlns:p14="http://schemas.microsoft.com/office/powerpoint/2010/main" val="2585581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82E6B51B-A221-4ED9-8705-378462B36AE2}"/>
              </a:ext>
            </a:extLst>
          </p:cNvPr>
          <p:cNvPicPr>
            <a:picLocks noChangeAspect="1"/>
          </p:cNvPicPr>
          <p:nvPr/>
        </p:nvPicPr>
        <p:blipFill>
          <a:blip r:embed="rId2"/>
          <a:stretch>
            <a:fillRect/>
          </a:stretch>
        </p:blipFill>
        <p:spPr>
          <a:xfrm>
            <a:off x="1053885" y="1007390"/>
            <a:ext cx="9794929" cy="5083444"/>
          </a:xfrm>
          <a:prstGeom prst="rect">
            <a:avLst/>
          </a:prstGeom>
        </p:spPr>
      </p:pic>
    </p:spTree>
    <p:extLst>
      <p:ext uri="{BB962C8B-B14F-4D97-AF65-F5344CB8AC3E}">
        <p14:creationId xmlns:p14="http://schemas.microsoft.com/office/powerpoint/2010/main" val="1619540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41E3D6-71CC-4B8D-98A1-C7B235738D7C}"/>
              </a:ext>
            </a:extLst>
          </p:cNvPr>
          <p:cNvSpPr txBox="1"/>
          <p:nvPr/>
        </p:nvSpPr>
        <p:spPr>
          <a:xfrm>
            <a:off x="0" y="12680"/>
            <a:ext cx="11608231" cy="6752874"/>
          </a:xfrm>
          <a:prstGeom prst="rect">
            <a:avLst/>
          </a:prstGeom>
          <a:noFill/>
        </p:spPr>
        <p:txBody>
          <a:bodyPr wrap="square">
            <a:spAutoFit/>
          </a:bodyPr>
          <a:lstStyle/>
          <a:p>
            <a:pPr marL="342900" indent="-342900">
              <a:lnSpc>
                <a:spcPct val="114000"/>
              </a:lnSpc>
              <a:buFont typeface="Arial" panose="020B0604020202020204" pitchFamily="34" charset="0"/>
              <a:buChar char="•"/>
            </a:pPr>
            <a:r>
              <a:rPr lang="el-GR" sz="2400" dirty="0"/>
              <a:t>Κλιμακώνονται  τους τελευταίους μήνες του πολέμου όταν όλα σχεδόν είχαν κριθεί.</a:t>
            </a:r>
          </a:p>
          <a:p>
            <a:pPr marL="342900" indent="-342900">
              <a:lnSpc>
                <a:spcPct val="114000"/>
              </a:lnSpc>
              <a:buFont typeface="Arial" panose="020B0604020202020204" pitchFamily="34" charset="0"/>
              <a:buChar char="•"/>
            </a:pPr>
            <a:r>
              <a:rPr lang="el-GR" sz="2400" dirty="0"/>
              <a:t>‘</a:t>
            </a:r>
            <a:r>
              <a:rPr lang="el-GR" sz="2400" dirty="0" err="1"/>
              <a:t>Πολιτισμοκτονία</a:t>
            </a:r>
            <a:r>
              <a:rPr lang="el-GR" sz="2400" dirty="0"/>
              <a:t>’ (</a:t>
            </a:r>
            <a:r>
              <a:rPr lang="el-GR" sz="2400" dirty="0" err="1"/>
              <a:t>culturecide</a:t>
            </a:r>
            <a:r>
              <a:rPr lang="el-GR" sz="2400" dirty="0"/>
              <a:t>, </a:t>
            </a:r>
            <a:r>
              <a:rPr lang="el-GR" sz="2400" dirty="0" err="1"/>
              <a:t>Grayling</a:t>
            </a:r>
            <a:r>
              <a:rPr lang="el-GR" sz="2400" dirty="0"/>
              <a:t>) : επιχείρηση βομβαρδισμών ιστορικών μνημείων, βιβλιοθηκών, σχολείων και πανεπιστημίων,  μουσείων, αρχιτεκτονικών μνημείων, όλων αυτών που απαρτίζουν την πολιτιστική ταυτότητα και τη δημόσια ζωής μιας κοινωνίας</a:t>
            </a:r>
          </a:p>
          <a:p>
            <a:pPr marL="342900" indent="-342900">
              <a:lnSpc>
                <a:spcPct val="114000"/>
              </a:lnSpc>
              <a:buFont typeface="Arial" panose="020B0604020202020204" pitchFamily="34" charset="0"/>
              <a:buChar char="•"/>
            </a:pPr>
            <a:r>
              <a:rPr lang="el-GR" sz="2400" dirty="0"/>
              <a:t>Το  1942 είχε αποφασιστεί από την ηγεσία των συμμάχων  η καταστροφή όλων των Γερμανικών πόλεων με πληθυσμό άνω των 100000 κατοίκων. </a:t>
            </a:r>
          </a:p>
          <a:p>
            <a:pPr marL="342900" indent="-342900">
              <a:lnSpc>
                <a:spcPct val="114000"/>
              </a:lnSpc>
              <a:buFont typeface="Arial" panose="020B0604020202020204" pitchFamily="34" charset="0"/>
              <a:buChar char="•"/>
            </a:pP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Έγκλημα   πολέμου- Γενοκτονία – </a:t>
            </a:r>
            <a:r>
              <a:rPr kumimoji="0" lang="el-GR" sz="2400" b="1" i="0" u="none" strike="noStrike" kern="1200" cap="none" spc="0" normalizeH="0" baseline="0" noProof="0" dirty="0" err="1">
                <a:ln>
                  <a:noFill/>
                </a:ln>
                <a:solidFill>
                  <a:prstClr val="black"/>
                </a:solidFill>
                <a:effectLst/>
                <a:uLnTx/>
                <a:uFillTx/>
                <a:latin typeface="Calibri" panose="020F0502020204030204"/>
                <a:ea typeface="+mn-ea"/>
                <a:cs typeface="+mn-cs"/>
              </a:rPr>
              <a:t>πολιτισμοκτονία</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culturecide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Grayling)</a:t>
            </a:r>
          </a:p>
          <a:p>
            <a:pPr algn="ctr"/>
            <a:r>
              <a:rPr lang="en-US" sz="2400" b="1" dirty="0"/>
              <a:t>To </a:t>
            </a:r>
            <a:r>
              <a:rPr lang="el-GR" sz="2400" b="1" dirty="0"/>
              <a:t>χρονικό</a:t>
            </a:r>
          </a:p>
          <a:p>
            <a:pPr marL="342900" indent="-342900" algn="just">
              <a:lnSpc>
                <a:spcPct val="114000"/>
              </a:lnSpc>
              <a:buFont typeface="Arial" panose="020B0604020202020204" pitchFamily="34" charset="0"/>
              <a:buChar char="•"/>
            </a:pPr>
            <a:r>
              <a:rPr lang="el-GR" sz="2400" dirty="0"/>
              <a:t>Απροθυμία  του Τσάμπερλεϊν να εγκρίνει βομβαρδισμούς </a:t>
            </a:r>
          </a:p>
          <a:p>
            <a:pPr marL="342900" indent="-342900" algn="just">
              <a:lnSpc>
                <a:spcPct val="114000"/>
              </a:lnSpc>
              <a:buFont typeface="Arial" panose="020B0604020202020204" pitchFamily="34" charset="0"/>
              <a:buChar char="•"/>
            </a:pPr>
            <a:r>
              <a:rPr lang="el-GR" sz="2400" dirty="0"/>
              <a:t>Διαβεβαίωση  προς τον Πρόεδρο των ΗΠΑ Ρούζβελτ να μην επιτραπεί ο «από αέρα βομβαρδισμός αμάχων πληθυσμών ή ανοχύρωτων πόλεων». </a:t>
            </a:r>
          </a:p>
          <a:p>
            <a:pPr marL="342900" indent="-342900" algn="just">
              <a:lnSpc>
                <a:spcPct val="114000"/>
              </a:lnSpc>
              <a:buFont typeface="Arial" panose="020B0604020202020204" pitchFamily="34" charset="0"/>
              <a:buChar char="•"/>
            </a:pPr>
            <a:r>
              <a:rPr lang="el-GR" sz="2400" dirty="0"/>
              <a:t>Η</a:t>
            </a:r>
            <a:r>
              <a:rPr lang="en-US" sz="2400" dirty="0"/>
              <a:t> </a:t>
            </a:r>
            <a:r>
              <a:rPr lang="el-GR" sz="2400" dirty="0"/>
              <a:t>RΑF δεν ήταν έτοιμη για ολοκληρωτικό βομβαρδισμό- στην έναρξη του πολέμου δεν είχε αεροπορικές δυνάμεις ικανές για σημαντικά πλήγματα. </a:t>
            </a:r>
          </a:p>
          <a:p>
            <a:pPr marL="342900" indent="-342900" algn="just">
              <a:lnSpc>
                <a:spcPct val="114000"/>
              </a:lnSpc>
              <a:buFont typeface="Arial" panose="020B0604020202020204" pitchFamily="34" charset="0"/>
              <a:buChar char="•"/>
            </a:pPr>
            <a:r>
              <a:rPr lang="el-GR" sz="2400" dirty="0"/>
              <a:t>Ο  μιλιταρισμός αναβιώνει με την κατάληψη από την Γαλλία της περιοχής του </a:t>
            </a:r>
            <a:r>
              <a:rPr lang="el-GR" sz="2400" dirty="0" err="1"/>
              <a:t>Ρουρ</a:t>
            </a:r>
            <a:r>
              <a:rPr lang="el-GR" sz="2400" dirty="0"/>
              <a:t>.</a:t>
            </a:r>
          </a:p>
          <a:p>
            <a:pPr marL="342900" indent="-342900" algn="just">
              <a:lnSpc>
                <a:spcPct val="114000"/>
              </a:lnSpc>
              <a:buFont typeface="Arial" panose="020B0604020202020204" pitchFamily="34" charset="0"/>
              <a:buChar char="•"/>
            </a:pPr>
            <a:r>
              <a:rPr lang="el-GR" sz="2400" dirty="0"/>
              <a:t>Ισοδυναμία  με την </a:t>
            </a:r>
            <a:r>
              <a:rPr lang="el-GR" sz="2400" dirty="0" err="1"/>
              <a:t>Luftwaffe</a:t>
            </a:r>
            <a:r>
              <a:rPr lang="el-GR" sz="2400" dirty="0"/>
              <a:t> στο πλαίσιο της έννοιας της ισορροπίας δυνάμεων.</a:t>
            </a:r>
          </a:p>
        </p:txBody>
      </p:sp>
    </p:spTree>
    <p:extLst>
      <p:ext uri="{BB962C8B-B14F-4D97-AF65-F5344CB8AC3E}">
        <p14:creationId xmlns:p14="http://schemas.microsoft.com/office/powerpoint/2010/main" val="2309139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09520F-F8D6-45EF-BCFD-F9FB955A61CF}"/>
              </a:ext>
            </a:extLst>
          </p:cNvPr>
          <p:cNvSpPr txBox="1"/>
          <p:nvPr/>
        </p:nvSpPr>
        <p:spPr>
          <a:xfrm>
            <a:off x="0" y="447735"/>
            <a:ext cx="12192000" cy="5962530"/>
          </a:xfrm>
          <a:prstGeom prst="rect">
            <a:avLst/>
          </a:prstGeom>
          <a:noFill/>
        </p:spPr>
        <p:txBody>
          <a:bodyPr wrap="square">
            <a:spAutoFit/>
          </a:bodyPr>
          <a:lstStyle/>
          <a:p>
            <a:pPr>
              <a:lnSpc>
                <a:spcPct val="114000"/>
              </a:lnSpc>
            </a:pPr>
            <a:r>
              <a:rPr lang="en-US" sz="2400" b="1" dirty="0"/>
              <a:t>     </a:t>
            </a:r>
            <a:r>
              <a:rPr lang="el-GR" sz="2400" b="1" dirty="0"/>
              <a:t>1940.</a:t>
            </a:r>
            <a:r>
              <a:rPr lang="el-GR" sz="2400" dirty="0"/>
              <a:t> Ο  Τσάμπερλεϊν παραιτείται και αναλαμβάνει ο Τσώρτσιλ </a:t>
            </a:r>
          </a:p>
          <a:p>
            <a:pPr marL="342900" indent="-342900">
              <a:lnSpc>
                <a:spcPct val="114000"/>
              </a:lnSpc>
              <a:buFont typeface="Arial" panose="020B0604020202020204" pitchFamily="34" charset="0"/>
              <a:buChar char="•"/>
            </a:pPr>
            <a:r>
              <a:rPr lang="el-GR" sz="2400" dirty="0"/>
              <a:t>Θετικότερη  προσέγγιση της πολεμικής αεροπορίας </a:t>
            </a:r>
          </a:p>
          <a:p>
            <a:pPr marL="342900" indent="-342900">
              <a:lnSpc>
                <a:spcPct val="114000"/>
              </a:lnSpc>
              <a:buFont typeface="Arial" panose="020B0604020202020204" pitchFamily="34" charset="0"/>
              <a:buChar char="•"/>
            </a:pPr>
            <a:r>
              <a:rPr lang="el-GR" sz="2400" dirty="0"/>
              <a:t>Έναρξη πολεμικών αεροπορικών επιχειρήσεων στο ευρωπαϊκό έδαφος από την RAF με στόχους επιλεκτικούς με στρατιωτική  σημασία (συγκοινωνιακούς κόμβους- γέφυρες) </a:t>
            </a:r>
          </a:p>
          <a:p>
            <a:pPr marL="342900" indent="-342900">
              <a:lnSpc>
                <a:spcPct val="114000"/>
              </a:lnSpc>
              <a:buFont typeface="Arial" panose="020B0604020202020204" pitchFamily="34" charset="0"/>
              <a:buChar char="•"/>
            </a:pPr>
            <a:r>
              <a:rPr lang="el-GR" sz="2400" dirty="0"/>
              <a:t>Όχι  ακόμη βομβαρδισμούς αμάχων. </a:t>
            </a:r>
          </a:p>
          <a:p>
            <a:pPr marL="342900" indent="-342900">
              <a:lnSpc>
                <a:spcPct val="114000"/>
              </a:lnSpc>
              <a:buFont typeface="Arial" panose="020B0604020202020204" pitchFamily="34" charset="0"/>
              <a:buChar char="•"/>
            </a:pPr>
            <a:r>
              <a:rPr lang="el-GR" sz="2400" b="1" dirty="0"/>
              <a:t>Ο βομβαρδισμός του Ρότερνταμ </a:t>
            </a:r>
            <a:r>
              <a:rPr lang="el-GR" sz="2400" dirty="0"/>
              <a:t>από την </a:t>
            </a:r>
            <a:r>
              <a:rPr lang="el-GR" sz="2400" dirty="0" err="1"/>
              <a:t>Luftwaffe</a:t>
            </a:r>
            <a:r>
              <a:rPr lang="el-GR" sz="2400" dirty="0"/>
              <a:t> στις 14 Μαΐου του 1940. </a:t>
            </a:r>
          </a:p>
          <a:p>
            <a:pPr marL="342900" indent="-342900">
              <a:lnSpc>
                <a:spcPct val="114000"/>
              </a:lnSpc>
              <a:buFont typeface="Wingdings" panose="05000000000000000000" pitchFamily="2" charset="2"/>
              <a:buChar char="Ø"/>
            </a:pPr>
            <a:r>
              <a:rPr lang="el-GR" sz="2400" dirty="0"/>
              <a:t>Εκατό τόνοι εκρηκτικών .</a:t>
            </a:r>
          </a:p>
          <a:p>
            <a:pPr marL="342900" indent="-342900">
              <a:lnSpc>
                <a:spcPct val="114000"/>
              </a:lnSpc>
              <a:buFont typeface="Wingdings" panose="05000000000000000000" pitchFamily="2" charset="2"/>
              <a:buChar char="Ø"/>
            </a:pPr>
            <a:r>
              <a:rPr lang="el-GR" sz="2400" dirty="0"/>
              <a:t>900 νεκροί άμαχοι. </a:t>
            </a:r>
          </a:p>
          <a:p>
            <a:pPr marL="342900" indent="-342900">
              <a:lnSpc>
                <a:spcPct val="114000"/>
              </a:lnSpc>
              <a:buFont typeface="Wingdings" panose="05000000000000000000" pitchFamily="2" charset="2"/>
              <a:buChar char="Ø"/>
            </a:pPr>
            <a:r>
              <a:rPr lang="el-GR" sz="2400" dirty="0"/>
              <a:t>Το  ιστορικό κέντρο της πόλης ως ένας σωρός από μπάζα.</a:t>
            </a:r>
          </a:p>
          <a:p>
            <a:pPr marL="342900" indent="-342900">
              <a:lnSpc>
                <a:spcPct val="114000"/>
              </a:lnSpc>
              <a:buFont typeface="Wingdings" panose="05000000000000000000" pitchFamily="2" charset="2"/>
              <a:buChar char="Ø"/>
            </a:pPr>
            <a:r>
              <a:rPr lang="el-GR" sz="2400" dirty="0"/>
              <a:t>Εξαγρίωση  της κοινής γνώμης ιδιαίτερα στη Βρετανία. </a:t>
            </a:r>
          </a:p>
          <a:p>
            <a:pPr marL="342900" indent="-342900">
              <a:lnSpc>
                <a:spcPct val="114000"/>
              </a:lnSpc>
              <a:buFont typeface="Arial" panose="020B0604020202020204" pitchFamily="34" charset="0"/>
              <a:buChar char="•"/>
            </a:pPr>
            <a:r>
              <a:rPr lang="el-GR" sz="2400" dirty="0"/>
              <a:t>Συνέπεια η έγκριση αεροπορικών βομβαρδισμών από την κυβέρνηση Τσώρτσιλ ανατολικά του Ρήνου.</a:t>
            </a:r>
          </a:p>
          <a:p>
            <a:pPr marL="342900" indent="-342900">
              <a:lnSpc>
                <a:spcPct val="114000"/>
              </a:lnSpc>
              <a:buFont typeface="Arial" panose="020B0604020202020204" pitchFamily="34" charset="0"/>
              <a:buChar char="•"/>
            </a:pPr>
            <a:r>
              <a:rPr lang="el-GR" sz="2400" dirty="0"/>
              <a:t>Υπόρρητη  παραδοχή ότι υπήρχε ανοιχτή η δυνατότητα να προκληθούν θύματα μεταξύ των αμάχων</a:t>
            </a:r>
          </a:p>
        </p:txBody>
      </p:sp>
    </p:spTree>
    <p:extLst>
      <p:ext uri="{BB962C8B-B14F-4D97-AF65-F5344CB8AC3E}">
        <p14:creationId xmlns:p14="http://schemas.microsoft.com/office/powerpoint/2010/main" val="258336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9EC56E-2BE0-45E1-8592-85204AC2D1F6}"/>
              </a:ext>
            </a:extLst>
          </p:cNvPr>
          <p:cNvSpPr txBox="1"/>
          <p:nvPr/>
        </p:nvSpPr>
        <p:spPr>
          <a:xfrm>
            <a:off x="0" y="167986"/>
            <a:ext cx="12192000" cy="6804555"/>
          </a:xfrm>
          <a:prstGeom prst="rect">
            <a:avLst/>
          </a:prstGeom>
          <a:noFill/>
        </p:spPr>
        <p:txBody>
          <a:bodyPr wrap="square">
            <a:spAutoFit/>
          </a:bodyPr>
          <a:lstStyle/>
          <a:p>
            <a:pPr marL="342900" indent="-342900">
              <a:lnSpc>
                <a:spcPct val="114000"/>
              </a:lnSpc>
              <a:buFont typeface="Arial" panose="020B0604020202020204" pitchFamily="34" charset="0"/>
              <a:buChar char="•"/>
            </a:pPr>
            <a:r>
              <a:rPr lang="el-GR" sz="2400" dirty="0"/>
              <a:t>Ο  κατά λάθος </a:t>
            </a:r>
            <a:r>
              <a:rPr lang="el-GR" sz="2400" b="1" dirty="0"/>
              <a:t>βομβαρδισμός του Λονδίνου </a:t>
            </a:r>
            <a:r>
              <a:rPr lang="el-GR" sz="2400" dirty="0"/>
              <a:t>τον Αύγουστο του 1940 </a:t>
            </a:r>
          </a:p>
          <a:p>
            <a:pPr marL="342900" indent="-342900">
              <a:lnSpc>
                <a:spcPct val="114000"/>
              </a:lnSpc>
              <a:buFont typeface="Arial" panose="020B0604020202020204" pitchFamily="34" charset="0"/>
              <a:buChar char="•"/>
            </a:pPr>
            <a:r>
              <a:rPr lang="el-GR" sz="2400" dirty="0"/>
              <a:t>Βρετανική απάντηση με τον </a:t>
            </a:r>
            <a:r>
              <a:rPr lang="el-GR" sz="2400" b="1" dirty="0"/>
              <a:t>βομβαρδισμό του Βερολίνου </a:t>
            </a:r>
            <a:r>
              <a:rPr lang="el-GR" sz="2400" dirty="0"/>
              <a:t>τον ίδιο μήνα. </a:t>
            </a:r>
          </a:p>
          <a:p>
            <a:pPr marL="342900" indent="-342900">
              <a:lnSpc>
                <a:spcPct val="114000"/>
              </a:lnSpc>
              <a:buFont typeface="Arial" panose="020B0604020202020204" pitchFamily="34" charset="0"/>
              <a:buChar char="•"/>
            </a:pPr>
            <a:r>
              <a:rPr lang="el-GR" sz="2400" dirty="0"/>
              <a:t>Βήμα - βήμα εξέλιξη της παραβατικότητας και των δύο πλευρών ως προς το δίκαιο του πολέμου. </a:t>
            </a:r>
          </a:p>
          <a:p>
            <a:pPr marL="342900" indent="-342900">
              <a:lnSpc>
                <a:spcPct val="114000"/>
              </a:lnSpc>
              <a:buFont typeface="Arial" panose="020B0604020202020204" pitchFamily="34" charset="0"/>
              <a:buChar char="•"/>
            </a:pPr>
            <a:r>
              <a:rPr lang="el-GR" sz="2400" dirty="0"/>
              <a:t>Σε εκείνη την αρχική φάση έστω και ακροβατώντας ηθικά μπορεί η </a:t>
            </a:r>
            <a:r>
              <a:rPr lang="el-GR" sz="2400" dirty="0" err="1"/>
              <a:t>μετρίας</a:t>
            </a:r>
            <a:r>
              <a:rPr lang="el-GR" sz="2400" dirty="0"/>
              <a:t> έντασης ανταπόδοση των πληγμάτων κατά των αμάχων να δικαιολογηθεί λαμβάνοντας υπόψη </a:t>
            </a:r>
            <a:r>
              <a:rPr lang="el-GR" sz="2400" dirty="0" err="1"/>
              <a:t>συνεπειοκρατικά</a:t>
            </a:r>
            <a:r>
              <a:rPr lang="el-GR" sz="2400" dirty="0"/>
              <a:t> επιχειρήματα.</a:t>
            </a:r>
          </a:p>
          <a:p>
            <a:pPr marL="342900" indent="-342900">
              <a:lnSpc>
                <a:spcPct val="114000"/>
              </a:lnSpc>
              <a:buFont typeface="Arial" panose="020B0604020202020204" pitchFamily="34" charset="0"/>
              <a:buChar char="•"/>
            </a:pPr>
            <a:r>
              <a:rPr lang="el-GR" sz="2400" dirty="0"/>
              <a:t>Τα  μαζικά πλήγματα τύπου ολοκληρωτικού πολέμου που ισοπέδωσαν τις Γερμανικές πόλεις προς το τέλος του πολέμου και οι ατομικές βόμβες κατά των Ιαπωνικών</a:t>
            </a:r>
          </a:p>
          <a:p>
            <a:pPr marL="342900" indent="-342900">
              <a:lnSpc>
                <a:spcPct val="114000"/>
              </a:lnSpc>
              <a:buFont typeface="Wingdings" panose="05000000000000000000" pitchFamily="2" charset="2"/>
              <a:buChar char="Ø"/>
            </a:pPr>
            <a:r>
              <a:rPr lang="el-GR" sz="2400" dirty="0"/>
              <a:t>Δεν    έχουν την αντίστοιχη πιθανότητα δικαιολόγησης </a:t>
            </a:r>
          </a:p>
          <a:p>
            <a:pPr marL="342900" indent="-342900">
              <a:lnSpc>
                <a:spcPct val="114000"/>
              </a:lnSpc>
              <a:buFont typeface="Wingdings" panose="05000000000000000000" pitchFamily="2" charset="2"/>
              <a:buChar char="Ø"/>
            </a:pPr>
            <a:r>
              <a:rPr lang="el-GR" sz="2400" dirty="0"/>
              <a:t>Θίγουν  κατάφωτα τις υπάρχουσες τότε συμβάσεις για τα μέσα του πολέμου</a:t>
            </a:r>
          </a:p>
          <a:p>
            <a:pPr marL="342900" indent="-342900">
              <a:lnSpc>
                <a:spcPct val="114000"/>
              </a:lnSpc>
              <a:buFont typeface="Wingdings" panose="05000000000000000000" pitchFamily="2" charset="2"/>
              <a:buChar char="Ø"/>
            </a:pPr>
            <a:r>
              <a:rPr lang="el-GR" sz="2400" dirty="0"/>
              <a:t>Τις  αρχές της αναλογικότητας και</a:t>
            </a:r>
          </a:p>
          <a:p>
            <a:pPr marL="342900" indent="-342900">
              <a:lnSpc>
                <a:spcPct val="114000"/>
              </a:lnSpc>
              <a:buFont typeface="Wingdings" panose="05000000000000000000" pitchFamily="2" charset="2"/>
              <a:buChar char="Ø"/>
            </a:pPr>
            <a:r>
              <a:rPr lang="el-GR" sz="2400" dirty="0"/>
              <a:t>Της  διάκρισης </a:t>
            </a:r>
          </a:p>
          <a:p>
            <a:pPr marL="342900" indent="-342900">
              <a:lnSpc>
                <a:spcPct val="114000"/>
              </a:lnSpc>
              <a:buFont typeface="Arial" panose="020B0604020202020204" pitchFamily="34" charset="0"/>
              <a:buChar char="•"/>
            </a:pPr>
            <a:r>
              <a:rPr lang="el-GR" sz="2400" dirty="0"/>
              <a:t>Τον Σεπτέμβρη  1940 η Γερμανική ηγεσία εγκρίνει την </a:t>
            </a:r>
            <a:r>
              <a:rPr lang="el-GR" sz="2400" b="1" dirty="0"/>
              <a:t>επιχείρηση Θαλάσσιος Λέων </a:t>
            </a:r>
          </a:p>
          <a:p>
            <a:pPr marL="342900" indent="-342900">
              <a:lnSpc>
                <a:spcPct val="114000"/>
              </a:lnSpc>
              <a:buFont typeface="Arial" panose="020B0604020202020204" pitchFamily="34" charset="0"/>
              <a:buChar char="•"/>
            </a:pPr>
            <a:r>
              <a:rPr lang="el-GR" sz="2400" dirty="0"/>
              <a:t>Στόχος η κυριαρχία επί της RAF στον εναέριο χώρο της Μάγχης, λόγω των εξαιρετικά σοβαρών πληγμάτων που είχε επιφέρει στον Γερμανικό στόλο</a:t>
            </a:r>
          </a:p>
        </p:txBody>
      </p:sp>
    </p:spTree>
    <p:extLst>
      <p:ext uri="{BB962C8B-B14F-4D97-AF65-F5344CB8AC3E}">
        <p14:creationId xmlns:p14="http://schemas.microsoft.com/office/powerpoint/2010/main" val="3839245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7336BE1E-261D-489B-8B38-C077DB4848E8}"/>
              </a:ext>
            </a:extLst>
          </p:cNvPr>
          <p:cNvPicPr>
            <a:picLocks noChangeAspect="1"/>
          </p:cNvPicPr>
          <p:nvPr/>
        </p:nvPicPr>
        <p:blipFill>
          <a:blip r:embed="rId2"/>
          <a:stretch>
            <a:fillRect/>
          </a:stretch>
        </p:blipFill>
        <p:spPr>
          <a:xfrm>
            <a:off x="0" y="0"/>
            <a:ext cx="6230319" cy="4169852"/>
          </a:xfrm>
          <a:prstGeom prst="rect">
            <a:avLst/>
          </a:prstGeom>
        </p:spPr>
      </p:pic>
      <p:pic>
        <p:nvPicPr>
          <p:cNvPr id="3" name="Εικόνα 2">
            <a:extLst>
              <a:ext uri="{FF2B5EF4-FFF2-40B4-BE49-F238E27FC236}">
                <a16:creationId xmlns:a16="http://schemas.microsoft.com/office/drawing/2014/main" id="{F625DBA8-1F33-4607-B459-66BF55B672A4}"/>
              </a:ext>
            </a:extLst>
          </p:cNvPr>
          <p:cNvPicPr>
            <a:picLocks noChangeAspect="1"/>
          </p:cNvPicPr>
          <p:nvPr/>
        </p:nvPicPr>
        <p:blipFill>
          <a:blip r:embed="rId3"/>
          <a:stretch>
            <a:fillRect/>
          </a:stretch>
        </p:blipFill>
        <p:spPr>
          <a:xfrm>
            <a:off x="6974238" y="3723873"/>
            <a:ext cx="4402488" cy="2688148"/>
          </a:xfrm>
          <a:prstGeom prst="rect">
            <a:avLst/>
          </a:prstGeom>
        </p:spPr>
      </p:pic>
      <p:pic>
        <p:nvPicPr>
          <p:cNvPr id="4" name="Εικόνα 3">
            <a:extLst>
              <a:ext uri="{FF2B5EF4-FFF2-40B4-BE49-F238E27FC236}">
                <a16:creationId xmlns:a16="http://schemas.microsoft.com/office/drawing/2014/main" id="{BC46FAE4-0784-42B5-9556-ABB6003859C0}"/>
              </a:ext>
            </a:extLst>
          </p:cNvPr>
          <p:cNvPicPr>
            <a:picLocks noChangeAspect="1"/>
          </p:cNvPicPr>
          <p:nvPr/>
        </p:nvPicPr>
        <p:blipFill>
          <a:blip r:embed="rId4"/>
          <a:stretch>
            <a:fillRect/>
          </a:stretch>
        </p:blipFill>
        <p:spPr>
          <a:xfrm>
            <a:off x="6865749" y="139485"/>
            <a:ext cx="4974956" cy="3037668"/>
          </a:xfrm>
          <a:prstGeom prst="rect">
            <a:avLst/>
          </a:prstGeom>
        </p:spPr>
      </p:pic>
    </p:spTree>
    <p:extLst>
      <p:ext uri="{BB962C8B-B14F-4D97-AF65-F5344CB8AC3E}">
        <p14:creationId xmlns:p14="http://schemas.microsoft.com/office/powerpoint/2010/main" val="3633503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FE0E13-FBE1-4400-95B9-922243557CA9}"/>
              </a:ext>
            </a:extLst>
          </p:cNvPr>
          <p:cNvSpPr txBox="1"/>
          <p:nvPr/>
        </p:nvSpPr>
        <p:spPr>
          <a:xfrm>
            <a:off x="129152" y="0"/>
            <a:ext cx="11933695" cy="7225568"/>
          </a:xfrm>
          <a:prstGeom prst="rect">
            <a:avLst/>
          </a:prstGeom>
          <a:noFill/>
        </p:spPr>
        <p:txBody>
          <a:bodyPr wrap="square">
            <a:spAutoFit/>
          </a:bodyPr>
          <a:lstStyle/>
          <a:p>
            <a:pPr marL="342900" indent="-342900">
              <a:lnSpc>
                <a:spcPct val="114000"/>
              </a:lnSpc>
              <a:buFont typeface="Arial" panose="020B0604020202020204" pitchFamily="34" charset="0"/>
              <a:buChar char="•"/>
            </a:pPr>
            <a:r>
              <a:rPr lang="el-GR" sz="2400" dirty="0"/>
              <a:t>Ο βομβαρδισμός του Λονδίνου είχε ήδη δημιουργήσει νέα δεδομένα στον πόλεμο εξ αέρος</a:t>
            </a:r>
          </a:p>
          <a:p>
            <a:pPr marL="342900" indent="-342900">
              <a:lnSpc>
                <a:spcPct val="114000"/>
              </a:lnSpc>
              <a:buFont typeface="Arial" panose="020B0604020202020204" pitchFamily="34" charset="0"/>
              <a:buChar char="•"/>
            </a:pPr>
            <a:r>
              <a:rPr lang="el-GR" sz="2400" dirty="0"/>
              <a:t>Εξακολουθούσε να υπάρχει η εντολή της πλήρους αναγνώρισης του στόχου και η αποφυγή βομβαρδισμού αμάχων </a:t>
            </a:r>
          </a:p>
          <a:p>
            <a:pPr marL="342900" indent="-342900">
              <a:lnSpc>
                <a:spcPct val="114000"/>
              </a:lnSpc>
              <a:buFont typeface="Arial" panose="020B0604020202020204" pitchFamily="34" charset="0"/>
              <a:buChar char="•"/>
            </a:pPr>
            <a:r>
              <a:rPr lang="el-GR" sz="2400" dirty="0"/>
              <a:t>Ή  έκφραση «μεγαλύτερη δυνατή διατάραξη και παράλυση του άμαχου πληθυσμού» φανερώνει το νέο ήθος των αεροπορικών πολεμικών επιχειρήσεων. </a:t>
            </a:r>
          </a:p>
          <a:p>
            <a:pPr marL="342900" indent="-342900">
              <a:lnSpc>
                <a:spcPct val="114000"/>
              </a:lnSpc>
              <a:buFont typeface="Arial" panose="020B0604020202020204" pitchFamily="34" charset="0"/>
              <a:buChar char="•"/>
            </a:pPr>
            <a:r>
              <a:rPr lang="el-GR" sz="2400" b="1" dirty="0"/>
              <a:t>Τσαρλς </a:t>
            </a:r>
            <a:r>
              <a:rPr lang="el-GR" sz="2400" b="1" dirty="0" err="1"/>
              <a:t>Πόρταλ</a:t>
            </a:r>
            <a:r>
              <a:rPr lang="el-GR" sz="2400" b="1" dirty="0"/>
              <a:t> –</a:t>
            </a:r>
            <a:r>
              <a:rPr lang="el-GR" sz="2400" dirty="0"/>
              <a:t>Επιτελείο αεροπορίας το 1940 -επιδείνωση προς την κατεύθυνση της </a:t>
            </a:r>
            <a:r>
              <a:rPr lang="el-GR" sz="2400" dirty="0" err="1"/>
              <a:t>στοχοποίησης</a:t>
            </a:r>
            <a:r>
              <a:rPr lang="el-GR" sz="2400" dirty="0"/>
              <a:t> του άμαχου πληθυσμού στις πόλεις της Γερμανίας. </a:t>
            </a:r>
          </a:p>
          <a:p>
            <a:pPr marL="342900" indent="-342900">
              <a:lnSpc>
                <a:spcPct val="114000"/>
              </a:lnSpc>
              <a:buFont typeface="Arial" panose="020B0604020202020204" pitchFamily="34" charset="0"/>
              <a:buChar char="•"/>
            </a:pPr>
            <a:r>
              <a:rPr lang="el-GR" sz="2400" dirty="0"/>
              <a:t>Μεγάλης  κλίμακας επιθέσεις εναντίον αστικών περιοχών και βιομηχανικών κέντρων «με πρωταρχικό σκοπό την πρόκληση βαρειών υλικών καταστροφών που θα δείξουν στον εχθρό τη δύναμη και τη σκληρότητα των αεροπορικών βομβαρδισμών  καθώς και τα δεινά και τη διάλυση που επιφέρουν». </a:t>
            </a:r>
          </a:p>
          <a:p>
            <a:pPr marL="342900" indent="-342900">
              <a:lnSpc>
                <a:spcPct val="114000"/>
              </a:lnSpc>
              <a:buFont typeface="Arial" panose="020B0604020202020204" pitchFamily="34" charset="0"/>
              <a:buChar char="•"/>
            </a:pPr>
            <a:r>
              <a:rPr lang="el-GR" sz="2400" dirty="0"/>
              <a:t>Η στρατηγική του «μια σου και μια μου». </a:t>
            </a:r>
          </a:p>
          <a:p>
            <a:pPr marL="342900" indent="-342900">
              <a:lnSpc>
                <a:spcPct val="114000"/>
              </a:lnSpc>
              <a:buFont typeface="Arial" panose="020B0604020202020204" pitchFamily="34" charset="0"/>
              <a:buChar char="•"/>
            </a:pPr>
            <a:r>
              <a:rPr lang="el-GR" sz="2400" dirty="0"/>
              <a:t>Ανταπόδοση για τον αστραπιαίο πόλεμο  κατά του Λονδίνου – </a:t>
            </a:r>
            <a:r>
              <a:rPr lang="el-GR" sz="2400" b="1" dirty="0" err="1"/>
              <a:t>London</a:t>
            </a:r>
            <a:r>
              <a:rPr lang="el-GR" sz="2400" b="1" dirty="0"/>
              <a:t> </a:t>
            </a:r>
            <a:r>
              <a:rPr lang="el-GR" sz="2400" b="1" dirty="0" err="1"/>
              <a:t>blitz</a:t>
            </a:r>
            <a:r>
              <a:rPr lang="el-GR" sz="2400" dirty="0"/>
              <a:t>- </a:t>
            </a:r>
          </a:p>
          <a:p>
            <a:pPr marL="342900" indent="-342900">
              <a:lnSpc>
                <a:spcPct val="114000"/>
              </a:lnSpc>
              <a:buFont typeface="Arial" panose="020B0604020202020204" pitchFamily="34" charset="0"/>
              <a:buChar char="•"/>
            </a:pPr>
            <a:r>
              <a:rPr lang="el-GR" sz="2400" dirty="0"/>
              <a:t>Το </a:t>
            </a:r>
            <a:r>
              <a:rPr lang="el-GR" sz="2400" dirty="0" err="1"/>
              <a:t>London</a:t>
            </a:r>
            <a:r>
              <a:rPr lang="el-GR" sz="2400" dirty="0"/>
              <a:t> </a:t>
            </a:r>
            <a:r>
              <a:rPr lang="el-GR" sz="2400" dirty="0" err="1"/>
              <a:t>blitz</a:t>
            </a:r>
            <a:r>
              <a:rPr lang="el-GR" sz="2400" dirty="0"/>
              <a:t> 30000 νεκρούς και 50000 τραυματίες και εδραίωσε την ιδέα ανελέητων αντιποίνων. </a:t>
            </a:r>
          </a:p>
          <a:p>
            <a:pPr marL="342900" indent="-342900">
              <a:lnSpc>
                <a:spcPct val="114000"/>
              </a:lnSpc>
              <a:buFont typeface="Arial" panose="020B0604020202020204" pitchFamily="34" charset="0"/>
              <a:buChar char="•"/>
            </a:pPr>
            <a:r>
              <a:rPr lang="el-GR" sz="2400" dirty="0"/>
              <a:t> Εμβληματικής απήχησης η </a:t>
            </a:r>
            <a:r>
              <a:rPr lang="el-GR" sz="2400" b="1" dirty="0"/>
              <a:t>καταστροφή του </a:t>
            </a:r>
            <a:r>
              <a:rPr lang="el-GR" sz="2400" b="1" dirty="0" err="1"/>
              <a:t>Κόβεντρι</a:t>
            </a:r>
            <a:r>
              <a:rPr lang="el-GR" sz="2400" b="1" dirty="0"/>
              <a:t> </a:t>
            </a:r>
            <a:r>
              <a:rPr lang="el-GR" sz="2400" dirty="0"/>
              <a:t>τον Νοέμβρη του 1940. </a:t>
            </a:r>
          </a:p>
          <a:p>
            <a:pPr marL="342900" indent="-342900">
              <a:lnSpc>
                <a:spcPct val="114000"/>
              </a:lnSpc>
              <a:buFont typeface="Arial" panose="020B0604020202020204" pitchFamily="34" charset="0"/>
              <a:buChar char="•"/>
            </a:pPr>
            <a:endParaRPr lang="el-GR" sz="2400" dirty="0"/>
          </a:p>
        </p:txBody>
      </p:sp>
    </p:spTree>
    <p:extLst>
      <p:ext uri="{BB962C8B-B14F-4D97-AF65-F5344CB8AC3E}">
        <p14:creationId xmlns:p14="http://schemas.microsoft.com/office/powerpoint/2010/main" val="118449573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1999</Words>
  <Application>Microsoft Office PowerPoint</Application>
  <PresentationFormat>Ευρεία οθόνη</PresentationFormat>
  <Paragraphs>107</Paragraphs>
  <Slides>20</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20</vt:i4>
      </vt:variant>
    </vt:vector>
  </HeadingPairs>
  <TitlesOfParts>
    <vt:vector size="26" baseType="lpstr">
      <vt:lpstr>Arial</vt:lpstr>
      <vt:lpstr>Book Antiqua</vt:lpstr>
      <vt:lpstr>Calibri</vt:lpstr>
      <vt:lpstr>Calibri Light</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boutlasg@uoi.gr</dc:creator>
  <cp:lastModifiedBy>GEORGE BOUTLAS</cp:lastModifiedBy>
  <cp:revision>14</cp:revision>
  <dcterms:created xsi:type="dcterms:W3CDTF">2021-05-04T05:48:02Z</dcterms:created>
  <dcterms:modified xsi:type="dcterms:W3CDTF">2022-04-07T16:55:54Z</dcterms:modified>
</cp:coreProperties>
</file>