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notesMasterIdLst>
    <p:notesMasterId r:id="rId21"/>
  </p:notesMasterIdLst>
  <p:sldIdLst>
    <p:sldId id="389" r:id="rId3"/>
    <p:sldId id="344" r:id="rId4"/>
    <p:sldId id="343" r:id="rId5"/>
    <p:sldId id="345" r:id="rId6"/>
    <p:sldId id="346" r:id="rId7"/>
    <p:sldId id="347" r:id="rId8"/>
    <p:sldId id="354" r:id="rId9"/>
    <p:sldId id="355" r:id="rId10"/>
    <p:sldId id="356" r:id="rId11"/>
    <p:sldId id="357" r:id="rId12"/>
    <p:sldId id="271" r:id="rId13"/>
    <p:sldId id="272" r:id="rId14"/>
    <p:sldId id="380" r:id="rId15"/>
    <p:sldId id="382" r:id="rId16"/>
    <p:sldId id="383" r:id="rId17"/>
    <p:sldId id="384" r:id="rId18"/>
    <p:sldId id="385" r:id="rId19"/>
    <p:sldId id="387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B0C8-7BF3-4BB1-8DFE-30D09B2E31B3}" type="datetimeFigureOut">
              <a:rPr lang="el-GR" smtClean="0"/>
              <a:t>9/4/2021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3E65-6184-4F4C-A405-CF2AE9E6B6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65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91ADE-BFF1-4836-BDEF-63DFBBE1ED01}" type="slidenum">
              <a:rPr lang="el-GR" altLang="el-GR">
                <a:solidFill>
                  <a:prstClr val="black"/>
                </a:solidFill>
              </a:rPr>
              <a:pPr/>
              <a:t>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1644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5F429-2B1C-4299-B96D-B9170E4847F0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6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461A0-56E1-4D7D-A0CA-00313BFF63DB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24C0-4EE0-43A2-9609-B78CC3B2FA75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7998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56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4618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2160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7479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44549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48594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3196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4361D-51FD-41BB-A913-5696169B47C7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41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47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94556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680714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283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39999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body" idx="2"/>
          </p:nvPr>
        </p:nvSpPr>
        <p:spPr>
          <a:xfrm>
            <a:off x="4694250" y="2558767"/>
            <a:ext cx="39999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4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226078" y="477067"/>
            <a:ext cx="2808000" cy="1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50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35C30-79DB-4333-ABD8-4491314E189E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1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E6DAD-1944-4667-9539-63D6CB07E46C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8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93AE-5DE2-4C43-AC1B-923B4A79CED9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2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1EC0E-BCFE-4E35-A418-281504F7A812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53863-A3B1-4317-81C6-6C610E08331E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8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88C69-82FF-4208-B5E7-491D6836F72E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CCD2D-61C5-4A11-81A7-46A195B08857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85D17D-8515-4204-8D5A-3D3C720DD90E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5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9/4/2021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8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16" y="5085184"/>
            <a:ext cx="6926263" cy="153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2B51D5-DA81-4A9B-B6E0-FAD52DC7AA1F}"/>
              </a:ext>
            </a:extLst>
          </p:cNvPr>
          <p:cNvSpPr txBox="1"/>
          <p:nvPr/>
        </p:nvSpPr>
        <p:spPr>
          <a:xfrm>
            <a:off x="1063690" y="830424"/>
            <a:ext cx="7612766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Διαχείριση και αυτοδιαχείριση φαρμάκων στην </a:t>
            </a:r>
            <a:r>
              <a:rPr kumimoji="0" lang="el-GR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κατ΄οίκον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νοσηλεία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3AB2A46-F8CC-4245-97F3-2D24C1C941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268" b="9067"/>
          <a:stretch/>
        </p:blipFill>
        <p:spPr>
          <a:xfrm>
            <a:off x="2123728" y="2082613"/>
            <a:ext cx="5040560" cy="282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552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980728"/>
            <a:ext cx="7493000" cy="477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75" y="836712"/>
            <a:ext cx="7512050" cy="50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819" y="1001712"/>
            <a:ext cx="7472362" cy="48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921900" y="584526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l-GR" b="1" dirty="0"/>
              <a:t>Νοσηλευτική εκτίμηση</a:t>
            </a:r>
            <a:endParaRPr b="1" dirty="0"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93307" y="2665527"/>
            <a:ext cx="6419461" cy="270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20000"/>
              </a:lnSpc>
              <a:buFont typeface="Arial"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Εκτίμηση ηλικιωμένου πριν την χορήγηση φαρμάκων μέσω φαρμακευτικού ιστορικού ή και λίστας ελέγχου.</a:t>
            </a:r>
            <a:endParaRPr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737373"/>
              </a:buClr>
              <a:buFont typeface="Arial"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Πληροφορίες για φάρμακα που λαμβάνονται χωρίς ιατρική συνταγή.</a:t>
            </a: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lnSpc>
                <a:spcPct val="120000"/>
              </a:lnSpc>
              <a:buClr>
                <a:srgbClr val="737373"/>
              </a:buClr>
              <a:buFont typeface="Arial"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Πληροφορίες για τις συνήθειες λήψης των φαρμάκων.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737373"/>
              </a:buClr>
              <a:buFont typeface="Arial"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Παρακολούθηση μετά την χορήγηση για επιθυμητό αποτέλεσμα.</a:t>
            </a: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lnSpc>
                <a:spcPct val="120000"/>
              </a:lnSpc>
              <a:buFont typeface="Arial"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Παρακολούθηση για ανεπιθύμητες ενέργειες, αλλαγές στην ιατρική κατάσταση ή στην συμπεριφορά</a:t>
            </a: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lnSpc>
                <a:spcPct val="120000"/>
              </a:lnSpc>
              <a:buFont typeface="Arial"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Παρακολούθηση για σημεία </a:t>
            </a:r>
            <a:r>
              <a:rPr lang="el-GR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υπερδοσολογίας</a:t>
            </a:r>
            <a:r>
              <a:rPr lang="el-GR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ή τοξικότητας.</a:t>
            </a: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54000">
              <a:buNone/>
            </a:pP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54000">
              <a:buNone/>
            </a:pP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54000">
              <a:buNone/>
            </a:pP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54000">
              <a:buNone/>
            </a:pP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54000">
              <a:buNone/>
            </a:pP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54000">
              <a:buNone/>
            </a:pP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54000">
              <a:buNone/>
            </a:pP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2"/>
          </p:nvPr>
        </p:nvSpPr>
        <p:spPr>
          <a:xfrm>
            <a:off x="4734404" y="2764377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110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110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110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110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1100">
              <a:solidFill>
                <a:srgbClr val="FF000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3392" y="2764378"/>
            <a:ext cx="2383961" cy="153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/>
          <p:nvPr/>
        </p:nvSpPr>
        <p:spPr>
          <a:xfrm>
            <a:off x="6593392" y="4300194"/>
            <a:ext cx="23839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800" kern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Πηγή:https://snappygoat.com/s/?q=bestof%3Adoctor+physician+md+medical+practitioner+clinician+medic+doc+gp+general+practitioner+consultant+healthcare+health+stethoscope+surgeon+medicine+nursing+service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1742549" y="5949280"/>
            <a:ext cx="565890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10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Redfen</a:t>
            </a:r>
            <a:r>
              <a:rPr lang="el-GR" sz="10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S. and </a:t>
            </a:r>
            <a:r>
              <a:rPr lang="el-GR" sz="10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Ross</a:t>
            </a:r>
            <a:r>
              <a:rPr lang="el-GR" sz="10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F. (2011) Νοσηλευτική φροντίδα ηλικιωμένων, εκδόσεις </a:t>
            </a:r>
            <a:r>
              <a:rPr lang="el-GR" sz="10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Broken</a:t>
            </a:r>
            <a:r>
              <a:rPr lang="el-GR" sz="10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0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Hill</a:t>
            </a:r>
            <a:r>
              <a:rPr lang="el-GR" sz="10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Κύπρος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471900" y="1524056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l-GR"/>
              <a:t> </a:t>
            </a:r>
            <a:r>
              <a:rPr lang="el-GR" b="1" i="1"/>
              <a:t>Ενδεδειγμένη</a:t>
            </a:r>
            <a:r>
              <a:rPr lang="el-GR"/>
              <a:t>         vs       </a:t>
            </a:r>
            <a:r>
              <a:rPr lang="el-GR" b="1" i="1"/>
              <a:t>Προβληματική </a:t>
            </a:r>
            <a:r>
              <a:rPr lang="el-GR"/>
              <a:t>Πολυφαρμακία</a:t>
            </a:r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1"/>
          </p:nvPr>
        </p:nvSpPr>
        <p:spPr>
          <a:xfrm>
            <a:off x="206883" y="2776325"/>
            <a:ext cx="3999900" cy="3074165"/>
          </a:xfrm>
          <a:prstGeom prst="rect">
            <a:avLst/>
          </a:prstGeom>
          <a:noFill/>
          <a:ln w="28575" cap="flat" cmpd="sng">
            <a:solidFill>
              <a:srgbClr val="083C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83C92"/>
              </a:buClr>
              <a:buFont typeface="Noto Sans Symbols"/>
              <a:buChar char="⮚"/>
            </a:pPr>
            <a:r>
              <a:rPr lang="el-GR"/>
              <a:t>Η βελτιστοποίηση φαρμάκων διασφαλίζει ότι τα οφέλη υπερτερούν των κινδύνων.</a:t>
            </a:r>
            <a:endParaRPr/>
          </a:p>
          <a:p>
            <a:pPr>
              <a:buClr>
                <a:srgbClr val="083C92"/>
              </a:buClr>
              <a:buFont typeface="Noto Sans Symbols"/>
              <a:buChar char="⮚"/>
            </a:pPr>
            <a:r>
              <a:rPr lang="el-GR"/>
              <a:t>Λαμβάνει υπόψη τον αντίκτυπο στα αποτελέσματα που είναι σημαντικά για τους ηλικιωμένους ενήλικες, όπως</a:t>
            </a:r>
            <a:endParaRPr/>
          </a:p>
          <a:p>
            <a:pPr>
              <a:buClr>
                <a:srgbClr val="083C92"/>
              </a:buClr>
              <a:buFont typeface="Arial"/>
              <a:buChar char="•"/>
            </a:pPr>
            <a:r>
              <a:rPr lang="el-GR"/>
              <a:t>Βελτίωση της διάρκειας και της ποιότητας ζωής</a:t>
            </a:r>
            <a:endParaRPr/>
          </a:p>
          <a:p>
            <a:pPr>
              <a:buClr>
                <a:srgbClr val="083C92"/>
              </a:buClr>
              <a:buFont typeface="Arial"/>
              <a:buChar char="•"/>
            </a:pPr>
            <a:r>
              <a:rPr lang="el-GR"/>
              <a:t>Έλεγχος συμπτωμάτων</a:t>
            </a:r>
            <a:endParaRPr/>
          </a:p>
          <a:p>
            <a:pPr>
              <a:buClr>
                <a:srgbClr val="083C92"/>
              </a:buClr>
              <a:buFont typeface="Arial"/>
              <a:buChar char="•"/>
            </a:pPr>
            <a:r>
              <a:rPr lang="el-GR"/>
              <a:t>Πρόληψη</a:t>
            </a:r>
            <a:endParaRPr/>
          </a:p>
          <a:p>
            <a:pPr>
              <a:buClr>
                <a:srgbClr val="083C92"/>
              </a:buClr>
              <a:buFont typeface="Noto Sans Symbols"/>
              <a:buChar char="⮚"/>
            </a:pPr>
            <a:r>
              <a:rPr lang="el-GR"/>
              <a:t>Είναι τεκμηριωμένη</a:t>
            </a:r>
            <a:endParaRPr/>
          </a:p>
        </p:txBody>
      </p:sp>
      <p:sp>
        <p:nvSpPr>
          <p:cNvPr id="215" name="Google Shape;215;p32"/>
          <p:cNvSpPr txBox="1"/>
          <p:nvPr/>
        </p:nvSpPr>
        <p:spPr>
          <a:xfrm>
            <a:off x="4694250" y="2776326"/>
            <a:ext cx="3999900" cy="707167"/>
          </a:xfrm>
          <a:prstGeom prst="rect">
            <a:avLst/>
          </a:prstGeom>
          <a:noFill/>
          <a:ln w="28575" cap="flat" cmpd="sng">
            <a:solidFill>
              <a:srgbClr val="083C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lnSpc>
                <a:spcPct val="115000"/>
              </a:lnSpc>
              <a:buClr>
                <a:srgbClr val="083C92"/>
              </a:buClr>
              <a:buSzPts val="1400"/>
              <a:buFont typeface="Noto Sans Symbols"/>
              <a:buChar char="⮚"/>
            </a:pPr>
            <a:r>
              <a:rPr lang="el-GR" sz="1400" kern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Ο κίνδυνος βλάβης υπερβαίνει τα πιθανά οφέλη ή συνυπάρχει με τα οφέλη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6" name="Google Shape;21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4184" y="3718744"/>
            <a:ext cx="1878278" cy="175274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/>
          <p:nvPr/>
        </p:nvSpPr>
        <p:spPr>
          <a:xfrm>
            <a:off x="6815870" y="5466732"/>
            <a:ext cx="19165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800" kern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Πηγή: https://commons.wikimedia.org/wiki/File:Mediciner_(Small).jpg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4250" y="3718744"/>
            <a:ext cx="1947646" cy="174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/>
          <p:nvPr/>
        </p:nvSpPr>
        <p:spPr>
          <a:xfrm>
            <a:off x="4694250" y="5466732"/>
            <a:ext cx="199995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800" kern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Πηγή: https://pixabay.com/photos/hand-human-woman-hands-elderly-3667024/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3094129" y="858448"/>
            <a:ext cx="5757241" cy="51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l-GR" b="1" dirty="0"/>
              <a:t>Παράγοντες κινδύνου</a:t>
            </a:r>
            <a:endParaRPr dirty="0"/>
          </a:p>
        </p:txBody>
      </p:sp>
      <p:sp>
        <p:nvSpPr>
          <p:cNvPr id="225" name="Google Shape;225;p33"/>
          <p:cNvSpPr/>
          <p:nvPr/>
        </p:nvSpPr>
        <p:spPr>
          <a:xfrm>
            <a:off x="636999" y="2542212"/>
            <a:ext cx="4253501" cy="3437990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1735495" y="2654287"/>
            <a:ext cx="2040258" cy="6942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l-GR" sz="14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Πολλαπλά ιατρικά προβλήματα / πολλαπλά φάρμακα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1541124" y="3611984"/>
            <a:ext cx="2373330" cy="750014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l-GR" sz="14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Μειωμένοι </a:t>
            </a:r>
            <a:r>
              <a:rPr lang="el-GR" sz="1400" kern="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ομοιοστατικοί</a:t>
            </a:r>
            <a:r>
              <a:rPr lang="el-GR" sz="14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μηχανισμοί και δυσλειτουργία οργάνων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724328" y="4882629"/>
            <a:ext cx="4078841" cy="945221"/>
          </a:xfrm>
          <a:prstGeom prst="rect">
            <a:avLst/>
          </a:prstGeom>
          <a:solidFill>
            <a:srgbClr val="B1CDFB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852756" y="5052153"/>
            <a:ext cx="1376737" cy="60617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l-GR" sz="14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Ευπάθεια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2877348" y="5013454"/>
            <a:ext cx="1818526" cy="626724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l-GR" sz="1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Οξεία ασθένεια ή αλλαγή φαρμάκων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2393295" y="3268093"/>
            <a:ext cx="6689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83C92"/>
              </a:buClr>
              <a:buSzPts val="2000"/>
            </a:pPr>
            <a:r>
              <a:rPr lang="el-GR" sz="2000" b="1" kern="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2423825" y="4361998"/>
            <a:ext cx="6689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83C92"/>
              </a:buClr>
              <a:buSzPts val="2000"/>
            </a:pPr>
            <a:r>
              <a:rPr lang="el-GR" sz="2000" b="1" kern="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2208360" y="5093630"/>
            <a:ext cx="668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83C92"/>
              </a:buClr>
              <a:buSzPts val="1400"/>
            </a:pPr>
            <a:r>
              <a:rPr lang="el-GR" sz="1400" b="1" kern="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και/</a:t>
            </a:r>
            <a:endParaRPr sz="1400" b="1" kern="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83C92"/>
              </a:buClr>
              <a:buSzPts val="1400"/>
            </a:pPr>
            <a:r>
              <a:rPr lang="el-GR" sz="1400" b="1" kern="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 sz="1400" b="1" kern="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6256380" y="2665503"/>
            <a:ext cx="2085361" cy="3190126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l-GR" sz="14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Αυξημένος κίνδυνος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l-GR" sz="14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Προβληματικής πολυφαρμακίας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endParaRPr sz="140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Clr>
                <a:srgbClr val="000000"/>
              </a:buClr>
            </a:pPr>
            <a:r>
              <a:rPr lang="el-GR" sz="14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ή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endParaRPr sz="140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Clr>
                <a:srgbClr val="000000"/>
              </a:buClr>
            </a:pPr>
            <a:r>
              <a:rPr lang="el-GR" sz="14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επιβλαβείς επιδράσεις φαρμάκων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5162180" y="3611985"/>
            <a:ext cx="6689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83C92"/>
              </a:buClr>
              <a:buSzPts val="4800"/>
            </a:pPr>
            <a:r>
              <a:rPr lang="el-GR" sz="4800" kern="0" dirty="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294B0D5-F78A-4356-A902-25A84B2ED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3" y="343019"/>
            <a:ext cx="2363942" cy="1583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73427" y="719203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l-GR" sz="2800" dirty="0"/>
              <a:t>Εργαλεία αξιολόγησης φαρμάκων</a:t>
            </a:r>
            <a:endParaRPr dirty="0"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107504" y="2276872"/>
            <a:ext cx="5489339" cy="376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393939"/>
              </a:buClr>
              <a:buNone/>
            </a:pPr>
            <a:r>
              <a:rPr lang="el-GR" sz="1400" b="1" dirty="0">
                <a:solidFill>
                  <a:srgbClr val="0070C0"/>
                </a:solidFill>
              </a:rPr>
              <a:t>Οι κοινοτικοί νοσηλευτές καλούνται να οργανώνουν πλάνο αξιολόγησης φαρμάκων αξιοποιώντας επιστημονικά εργαλεία</a:t>
            </a:r>
            <a:r>
              <a:rPr lang="el-GR" sz="1400" dirty="0">
                <a:solidFill>
                  <a:srgbClr val="0070C0"/>
                </a:solidFill>
              </a:rPr>
              <a:t>, όπως:</a:t>
            </a:r>
            <a:endParaRPr sz="1400" dirty="0">
              <a:solidFill>
                <a:srgbClr val="0070C0"/>
              </a:solidFill>
            </a:endParaRPr>
          </a:p>
          <a:p>
            <a:pPr marL="0" indent="0">
              <a:buClr>
                <a:srgbClr val="393939"/>
              </a:buClr>
              <a:buNone/>
            </a:pPr>
            <a:endParaRPr sz="1400" b="1" dirty="0">
              <a:solidFill>
                <a:srgbClr val="0070C0"/>
              </a:solidFill>
            </a:endParaRPr>
          </a:p>
          <a:p>
            <a:pPr marL="171450" indent="-171450">
              <a:lnSpc>
                <a:spcPct val="100000"/>
              </a:lnSpc>
              <a:buClr>
                <a:srgbClr val="393939"/>
              </a:buClr>
              <a:buFont typeface="Arial"/>
              <a:buChar char="•"/>
            </a:pPr>
            <a:r>
              <a:rPr lang="el-GR" sz="1400" b="1" dirty="0">
                <a:solidFill>
                  <a:srgbClr val="FF0000"/>
                </a:solidFill>
              </a:rPr>
              <a:t> τα κριτήρια </a:t>
            </a:r>
            <a:r>
              <a:rPr lang="el-GR" sz="1400" b="1" dirty="0" err="1">
                <a:solidFill>
                  <a:srgbClr val="FF0000"/>
                </a:solidFill>
              </a:rPr>
              <a:t>Beers</a:t>
            </a:r>
            <a:r>
              <a:rPr lang="el-GR" sz="1400" b="1" dirty="0">
                <a:solidFill>
                  <a:srgbClr val="FF0000"/>
                </a:solidFill>
              </a:rPr>
              <a:t> </a:t>
            </a:r>
            <a:r>
              <a:rPr lang="el-GR" sz="1400" dirty="0">
                <a:solidFill>
                  <a:srgbClr val="FF0000"/>
                </a:solidFill>
              </a:rPr>
              <a:t>(American </a:t>
            </a:r>
            <a:r>
              <a:rPr lang="el-GR" sz="1400" dirty="0" err="1">
                <a:solidFill>
                  <a:srgbClr val="FF0000"/>
                </a:solidFill>
              </a:rPr>
              <a:t>Geriatrics</a:t>
            </a:r>
            <a:r>
              <a:rPr lang="el-GR" sz="1400" dirty="0">
                <a:solidFill>
                  <a:srgbClr val="FF0000"/>
                </a:solidFill>
              </a:rPr>
              <a:t> Society, 2019) που αναφέρουν τα φάρμακα που πρέπει να αποφεύγονται σε ηλικιωμένα άτομα.</a:t>
            </a:r>
            <a:endParaRPr dirty="0">
              <a:solidFill>
                <a:srgbClr val="FF0000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393939"/>
              </a:buClr>
              <a:buFont typeface="Arial"/>
              <a:buChar char="•"/>
            </a:pPr>
            <a:r>
              <a:rPr lang="el-GR" sz="1400" b="1" dirty="0">
                <a:solidFill>
                  <a:srgbClr val="C00000"/>
                </a:solidFill>
              </a:rPr>
              <a:t> τα εργαλεία START</a:t>
            </a:r>
            <a:r>
              <a:rPr lang="el-GR" sz="1400" dirty="0">
                <a:solidFill>
                  <a:srgbClr val="C00000"/>
                </a:solidFill>
              </a:rPr>
              <a:t> (</a:t>
            </a:r>
            <a:r>
              <a:rPr lang="el-GR" sz="1400" dirty="0" err="1">
                <a:solidFill>
                  <a:srgbClr val="C00000"/>
                </a:solidFill>
              </a:rPr>
              <a:t>Screening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Tool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to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Alert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to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Right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Treatment</a:t>
            </a:r>
            <a:r>
              <a:rPr lang="el-GR" sz="1400" dirty="0">
                <a:solidFill>
                  <a:srgbClr val="C00000"/>
                </a:solidFill>
              </a:rPr>
              <a:t>)</a:t>
            </a:r>
            <a:r>
              <a:rPr lang="el-GR" sz="1400" b="1" dirty="0">
                <a:solidFill>
                  <a:srgbClr val="C00000"/>
                </a:solidFill>
              </a:rPr>
              <a:t>/STOPP </a:t>
            </a:r>
            <a:r>
              <a:rPr lang="el-GR" sz="1400" dirty="0">
                <a:solidFill>
                  <a:srgbClr val="C00000"/>
                </a:solidFill>
              </a:rPr>
              <a:t>(</a:t>
            </a:r>
            <a:r>
              <a:rPr lang="el-GR" sz="1400" dirty="0" err="1">
                <a:solidFill>
                  <a:srgbClr val="C00000"/>
                </a:solidFill>
              </a:rPr>
              <a:t>Screening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Tool</a:t>
            </a:r>
            <a:r>
              <a:rPr lang="el-GR" sz="1400" dirty="0">
                <a:solidFill>
                  <a:srgbClr val="C00000"/>
                </a:solidFill>
              </a:rPr>
              <a:t> of </a:t>
            </a:r>
            <a:r>
              <a:rPr lang="el-GR" sz="1400" dirty="0" err="1">
                <a:solidFill>
                  <a:srgbClr val="C00000"/>
                </a:solidFill>
              </a:rPr>
              <a:t>Older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People’s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Prescriptions</a:t>
            </a:r>
            <a:r>
              <a:rPr lang="el-GR" sz="1400" dirty="0">
                <a:solidFill>
                  <a:srgbClr val="C00000"/>
                </a:solidFill>
              </a:rPr>
              <a:t>),</a:t>
            </a:r>
            <a:r>
              <a:rPr lang="el-GR" sz="1400" b="1" dirty="0">
                <a:solidFill>
                  <a:srgbClr val="C00000"/>
                </a:solidFill>
              </a:rPr>
              <a:t> </a:t>
            </a:r>
            <a:r>
              <a:rPr lang="el-GR" sz="1400" dirty="0">
                <a:solidFill>
                  <a:srgbClr val="C00000"/>
                </a:solidFill>
              </a:rPr>
              <a:t>τα οποία εστιάζουν σε κοινά πρότυπα </a:t>
            </a:r>
            <a:r>
              <a:rPr lang="el-GR" sz="1400" dirty="0" err="1">
                <a:solidFill>
                  <a:srgbClr val="C00000"/>
                </a:solidFill>
              </a:rPr>
              <a:t>συνταγογράφησης</a:t>
            </a:r>
            <a:r>
              <a:rPr lang="el-GR" sz="1400" dirty="0">
                <a:solidFill>
                  <a:srgbClr val="C00000"/>
                </a:solidFill>
              </a:rPr>
              <a:t> που παρατηρούνται σε ηλικιωμένους, όπως παραδείγματος χάρη η χορήγηση αγγειοδιασταλτικών σε ασθενείς με </a:t>
            </a:r>
            <a:r>
              <a:rPr lang="el-GR" sz="1400" dirty="0" err="1">
                <a:solidFill>
                  <a:srgbClr val="C00000"/>
                </a:solidFill>
              </a:rPr>
              <a:t>ορθοστατική</a:t>
            </a:r>
            <a:r>
              <a:rPr lang="el-GR" sz="1400" dirty="0">
                <a:solidFill>
                  <a:srgbClr val="C00000"/>
                </a:solidFill>
              </a:rPr>
              <a:t> υπόταση (</a:t>
            </a:r>
            <a:r>
              <a:rPr lang="el-GR" sz="1400" dirty="0" err="1">
                <a:solidFill>
                  <a:srgbClr val="C00000"/>
                </a:solidFill>
              </a:rPr>
              <a:t>Alpert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et</a:t>
            </a:r>
            <a:r>
              <a:rPr lang="el-GR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al</a:t>
            </a:r>
            <a:r>
              <a:rPr lang="el-GR" sz="1400" dirty="0">
                <a:solidFill>
                  <a:srgbClr val="C00000"/>
                </a:solidFill>
              </a:rPr>
              <a:t>., 2015)</a:t>
            </a:r>
            <a:r>
              <a:rPr lang="el-GR" sz="1400" b="1" dirty="0">
                <a:solidFill>
                  <a:srgbClr val="C00000"/>
                </a:solidFill>
              </a:rPr>
              <a:t>.</a:t>
            </a:r>
            <a:endParaRPr sz="1400" b="1" dirty="0">
              <a:solidFill>
                <a:srgbClr val="C00000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393939"/>
              </a:buClr>
              <a:buFont typeface="Arial"/>
              <a:buChar char="•"/>
            </a:pPr>
            <a:r>
              <a:rPr lang="el-GR" sz="1400" b="1" dirty="0">
                <a:solidFill>
                  <a:srgbClr val="00B050"/>
                </a:solidFill>
              </a:rPr>
              <a:t>την Αξιολόγηση-Φροντίδα ευάλωτων πληθυσμιακών ομάδων (ΜΑΙ) </a:t>
            </a:r>
            <a:endParaRPr sz="1400" b="1" dirty="0">
              <a:solidFill>
                <a:srgbClr val="00B050"/>
              </a:solidFill>
            </a:endParaRPr>
          </a:p>
          <a:p>
            <a:pPr marL="0" indent="0">
              <a:spcBef>
                <a:spcPts val="1200"/>
              </a:spcBef>
              <a:buClr>
                <a:srgbClr val="393939"/>
              </a:buClr>
              <a:buNone/>
            </a:pPr>
            <a:endParaRPr sz="1400" b="1" dirty="0">
              <a:solidFill>
                <a:srgbClr val="0070C0"/>
              </a:solidFill>
            </a:endParaRPr>
          </a:p>
          <a:p>
            <a:pPr indent="-228600">
              <a:spcBef>
                <a:spcPts val="1200"/>
              </a:spcBef>
              <a:buNone/>
            </a:pPr>
            <a:endParaRPr sz="1400" dirty="0">
              <a:solidFill>
                <a:srgbClr val="0070C0"/>
              </a:solidFill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107504" y="6100111"/>
            <a:ext cx="9144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American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Geriatrics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Society (2019).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Beers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Criteria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Expert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Panel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American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Geriatrics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Society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updated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Beers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Criteria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for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potentially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inappropriate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medication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use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older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adults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doi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: 10.1111/jgs.15767.</a:t>
            </a:r>
            <a:endParaRPr sz="900" kern="0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</a:pP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Alpert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P. &amp;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Gatlin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T. (2015).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Polypharmacy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Older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Adults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Healthcare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Now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33(10):524-529.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Riker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G. &amp;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Setter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S. (2013).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Polypharmacy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Older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Adults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at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Is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to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Do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About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Implications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for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healthcare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hospice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Healthc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900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Nurce</a:t>
            </a:r>
            <a:r>
              <a:rPr lang="el-GR" sz="900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 31(2):65-77. </a:t>
            </a:r>
            <a:endParaRPr sz="900" kern="0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F776AB-ED2E-43E7-9395-8431225C5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04" y="116632"/>
            <a:ext cx="360729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 txBox="1">
            <a:spLocks noGrp="1"/>
          </p:cNvSpPr>
          <p:nvPr>
            <p:ph type="title"/>
          </p:nvPr>
        </p:nvSpPr>
        <p:spPr>
          <a:xfrm>
            <a:off x="179512" y="836712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Ακρωνύμιο ΣΤΑΕ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49" name="Google Shape;249;p4"/>
          <p:cNvSpPr txBox="1">
            <a:spLocks noGrp="1"/>
          </p:cNvSpPr>
          <p:nvPr>
            <p:ph type="body" idx="1"/>
          </p:nvPr>
        </p:nvSpPr>
        <p:spPr>
          <a:xfrm>
            <a:off x="471900" y="2776325"/>
            <a:ext cx="8102933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83C92"/>
              </a:buClr>
              <a:buFont typeface="Arial"/>
              <a:buChar char="•"/>
            </a:pPr>
            <a:r>
              <a:rPr lang="el-GR" sz="1600" b="1">
                <a:solidFill>
                  <a:srgbClr val="083C92"/>
                </a:solidFill>
              </a:rPr>
              <a:t>Σ-Σύνεση</a:t>
            </a:r>
            <a:r>
              <a:rPr lang="el-GR" sz="1600">
                <a:solidFill>
                  <a:srgbClr val="083C92"/>
                </a:solidFill>
              </a:rPr>
              <a:t> </a:t>
            </a:r>
            <a:r>
              <a:rPr lang="el-GR" sz="1600" b="1">
                <a:solidFill>
                  <a:srgbClr val="083C92"/>
                </a:solidFill>
              </a:rPr>
              <a:t>–συμμόρφωση</a:t>
            </a:r>
            <a:r>
              <a:rPr lang="el-GR" sz="1600">
                <a:solidFill>
                  <a:srgbClr val="083C92"/>
                </a:solidFill>
              </a:rPr>
              <a:t>:</a:t>
            </a:r>
            <a:r>
              <a:rPr lang="el-GR" sz="1600"/>
              <a:t> Εκτίμηση των οφελών και των κινδύνων</a:t>
            </a:r>
            <a:endParaRPr/>
          </a:p>
          <a:p>
            <a:pPr>
              <a:spcBef>
                <a:spcPts val="600"/>
              </a:spcBef>
              <a:buClr>
                <a:srgbClr val="083C92"/>
              </a:buClr>
              <a:buFont typeface="Arial"/>
              <a:buChar char="•"/>
            </a:pPr>
            <a:r>
              <a:rPr lang="el-GR" sz="1600" b="1">
                <a:solidFill>
                  <a:srgbClr val="083C92"/>
                </a:solidFill>
              </a:rPr>
              <a:t>Τ-τροποποίηση:</a:t>
            </a:r>
            <a:r>
              <a:rPr lang="el-GR" sz="1600"/>
              <a:t> Η δόση προσαρμόζεται βάση της ηλικίας και της κατάστασης</a:t>
            </a:r>
            <a:endParaRPr/>
          </a:p>
          <a:p>
            <a:pPr>
              <a:spcBef>
                <a:spcPts val="600"/>
              </a:spcBef>
              <a:buClr>
                <a:srgbClr val="083C92"/>
              </a:buClr>
              <a:buFont typeface="Arial"/>
              <a:buChar char="•"/>
            </a:pPr>
            <a:r>
              <a:rPr lang="el-GR" sz="1600" b="1">
                <a:solidFill>
                  <a:srgbClr val="083C92"/>
                </a:solidFill>
              </a:rPr>
              <a:t>Α-ανασκόπηση:</a:t>
            </a:r>
            <a:r>
              <a:rPr lang="el-GR" sz="1600"/>
              <a:t> της κατάστασης συχνά: Η πολυφαρμακία συμβαίνει συχνά στους ηλικιωμένους. Για κάθε νέο φάρμακο αυξάνεται ο κίνδυνος αλληλεπιδράσεων</a:t>
            </a:r>
            <a:endParaRPr/>
          </a:p>
          <a:p>
            <a:pPr>
              <a:spcBef>
                <a:spcPts val="600"/>
              </a:spcBef>
              <a:buClr>
                <a:srgbClr val="083C92"/>
              </a:buClr>
              <a:buFont typeface="Arial"/>
              <a:buChar char="•"/>
            </a:pPr>
            <a:r>
              <a:rPr lang="el-GR" sz="1600" b="1">
                <a:solidFill>
                  <a:srgbClr val="083C92"/>
                </a:solidFill>
              </a:rPr>
              <a:t>Ε- Εκπαίδευση: </a:t>
            </a:r>
            <a:r>
              <a:rPr lang="el-GR" sz="1600"/>
              <a:t>Διασφάλιση ότι ο ηλικιωμένος γνωρίζει τον τρόπο και τον χρόνο που πρέπει να λαμβάνει τα φάρμακά του και πότε πρέπει να ενημερώνει τον θεράποντα ιατρό για παρενέργειες.</a:t>
            </a:r>
            <a:endParaRPr/>
          </a:p>
          <a:p>
            <a:pPr marL="514350" indent="-196850">
              <a:spcBef>
                <a:spcPts val="600"/>
              </a:spcBef>
              <a:buClr>
                <a:srgbClr val="083C92"/>
              </a:buClr>
              <a:buNone/>
            </a:pPr>
            <a:endParaRPr sz="1600"/>
          </a:p>
        </p:txBody>
      </p:sp>
      <p:sp>
        <p:nvSpPr>
          <p:cNvPr id="251" name="Google Shape;251;p4"/>
          <p:cNvSpPr/>
          <p:nvPr/>
        </p:nvSpPr>
        <p:spPr>
          <a:xfrm>
            <a:off x="559836" y="5639869"/>
            <a:ext cx="865101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900" kern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Wold, G. (2017) Βασική Γηριατρική Νοσηλευτική,. Αθήνα: εκδόσεις Παρισιάνου, 5η έκδοση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251520" y="90872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l-GR" b="1" dirty="0">
                <a:solidFill>
                  <a:schemeClr val="lt1"/>
                </a:solidFill>
              </a:rPr>
              <a:t>Επιγραμματικά συμπεράσματα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3684675" y="1253768"/>
            <a:ext cx="4924500" cy="4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lnSpc>
                <a:spcPct val="115000"/>
              </a:lnSpc>
              <a:buClr>
                <a:srgbClr val="1C4587"/>
              </a:buClr>
              <a:buSzPts val="1800"/>
              <a:buFont typeface="Arial"/>
              <a:buChar char="•"/>
            </a:pPr>
            <a:r>
              <a:rPr lang="el-GR" sz="1600" kern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Η κατανόηση των εμποδίων συμμόρφωσης είναι απαραίτητη για τον καθορισμό στρατηγικών βελτίωσης της με την φαρμακευτική αγωγή και την επίτευξη των βέλτιστων αποτελεσμάτων (Plakas et al., 2016).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228600">
              <a:lnSpc>
                <a:spcPct val="115000"/>
              </a:lnSpc>
              <a:buClr>
                <a:srgbClr val="1C4587"/>
              </a:buClr>
              <a:buSzPts val="1800"/>
            </a:pPr>
            <a:endParaRPr sz="1600" kern="0">
              <a:solidFill>
                <a:srgbClr val="083C9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lnSpc>
                <a:spcPct val="115000"/>
              </a:lnSpc>
              <a:buClr>
                <a:srgbClr val="1C4587"/>
              </a:buClr>
              <a:buSzPts val="1800"/>
              <a:buFont typeface="Arial"/>
              <a:buChar char="•"/>
            </a:pPr>
            <a:r>
              <a:rPr lang="el-GR" sz="1600" kern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Στόχος της εκπαίδευσης του ασθενή είναι η ενδυνάμωση (empowerment) και η αυτοδιαχείριση (self–management) της νόσου και κατά συνέπεια η καλύτερη φαρμακευτική συμμόρφωση.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228600">
              <a:lnSpc>
                <a:spcPct val="115000"/>
              </a:lnSpc>
              <a:buClr>
                <a:srgbClr val="1C4587"/>
              </a:buClr>
              <a:buSzPts val="1800"/>
            </a:pPr>
            <a:endParaRPr sz="1600" kern="0">
              <a:solidFill>
                <a:srgbClr val="083C9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lnSpc>
                <a:spcPct val="115000"/>
              </a:lnSpc>
              <a:buClr>
                <a:srgbClr val="1C4587"/>
              </a:buClr>
              <a:buSzPts val="1800"/>
              <a:buFont typeface="Arial"/>
              <a:buChar char="•"/>
            </a:pPr>
            <a:r>
              <a:rPr lang="el-GR" sz="1600" kern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Οι κοινοτικοί νοσηλευτές καλούνται να οργανώνουν πλάνο αξιολόγησης φαρμάκων αξιοποιώντας επιστημονικά εργαλεία.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8760B1C4-95F5-4853-80A7-FA68879DB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32856"/>
            <a:ext cx="3131840" cy="38949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3C90D39-F72C-46DC-8F76-50010E86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1488"/>
            <a:ext cx="8229600" cy="1143000"/>
          </a:xfrm>
        </p:spPr>
        <p:txBody>
          <a:bodyPr/>
          <a:lstStyle/>
          <a:p>
            <a:r>
              <a:rPr lang="el-GR" dirty="0" err="1">
                <a:solidFill>
                  <a:srgbClr val="C00000"/>
                </a:solidFill>
              </a:rPr>
              <a:t>Κατ΄οίκον</a:t>
            </a:r>
            <a:r>
              <a:rPr lang="el-GR" dirty="0">
                <a:solidFill>
                  <a:srgbClr val="C00000"/>
                </a:solidFill>
              </a:rPr>
              <a:t> Επίσκεψη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CE2F9-EBCF-4CA9-8BBD-38878909A58A}"/>
              </a:ext>
            </a:extLst>
          </p:cNvPr>
          <p:cNvSpPr txBox="1"/>
          <p:nvPr/>
        </p:nvSpPr>
        <p:spPr>
          <a:xfrm>
            <a:off x="683568" y="2837835"/>
            <a:ext cx="5194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1. Προετοιμασία για την επίσκεψη</a:t>
            </a:r>
          </a:p>
          <a:p>
            <a:br>
              <a:rPr lang="el-GR" dirty="0">
                <a:solidFill>
                  <a:srgbClr val="C00000"/>
                </a:solidFill>
              </a:rPr>
            </a:br>
            <a:r>
              <a:rPr lang="el-GR" dirty="0">
                <a:solidFill>
                  <a:srgbClr val="C00000"/>
                </a:solidFill>
              </a:rPr>
              <a:t>2. Κατά την επίσκεψη</a:t>
            </a:r>
          </a:p>
          <a:p>
            <a:br>
              <a:rPr lang="el-GR" dirty="0">
                <a:solidFill>
                  <a:srgbClr val="C00000"/>
                </a:solidFill>
              </a:rPr>
            </a:br>
            <a:r>
              <a:rPr lang="el-GR" dirty="0">
                <a:solidFill>
                  <a:srgbClr val="C00000"/>
                </a:solidFill>
              </a:rPr>
              <a:t>3. Αποχώρηση και σχεδιασμός της επόμενης </a:t>
            </a:r>
          </a:p>
          <a:p>
            <a:br>
              <a:rPr lang="el-GR" dirty="0">
                <a:solidFill>
                  <a:srgbClr val="C00000"/>
                </a:solidFill>
              </a:rPr>
            </a:br>
            <a:r>
              <a:rPr lang="el-GR" dirty="0">
                <a:solidFill>
                  <a:srgbClr val="C00000"/>
                </a:solidFill>
              </a:rPr>
              <a:t>4. Λήξη της συνεργασίας με την υπηρεσία 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47A8F7A-D350-4F55-8BD4-89CBA03B9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49549" b="7314"/>
          <a:stretch/>
        </p:blipFill>
        <p:spPr>
          <a:xfrm>
            <a:off x="827584" y="5026877"/>
            <a:ext cx="3312368" cy="154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39BBCB9-7E91-4555-BBFD-4728282215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766"/>
          <a:stretch/>
        </p:blipFill>
        <p:spPr>
          <a:xfrm>
            <a:off x="755576" y="1083857"/>
            <a:ext cx="3672408" cy="160437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F2C721F-3B3B-4EBE-93D3-D67395154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128" y="2269321"/>
            <a:ext cx="2736304" cy="3168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099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333F964E-9C8A-4486-9514-38AF91F04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2810202"/>
            <a:ext cx="8230313" cy="1237595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F13DD2-DCA5-4FBF-85D4-E401D3E4D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0" dirty="0">
                <a:effectLst/>
              </a:rPr>
              <a:t>  </a:t>
            </a:r>
            <a:endParaRPr lang="el-GR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AFB426BE-9F8C-456A-A2A9-66D9579FA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27768"/>
              </p:ext>
            </p:extLst>
          </p:nvPr>
        </p:nvGraphicFramePr>
        <p:xfrm>
          <a:off x="1421130" y="1988661"/>
          <a:ext cx="6301740" cy="374904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6240">
                  <a:extLst>
                    <a:ext uri="{9D8B030D-6E8A-4147-A177-3AD203B41FA5}">
                      <a16:colId xmlns:a16="http://schemas.microsoft.com/office/drawing/2014/main" val="3982647326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312930048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E06666"/>
                          </a:solidFill>
                          <a:effectLst/>
                          <a:latin typeface="Roboto"/>
                        </a:rPr>
                        <a:t>H</a:t>
                      </a:r>
                      <a:endParaRPr lang="en-US">
                        <a:effectLst/>
                      </a:endParaRPr>
                    </a:p>
                  </a:txBody>
                  <a:tcPr marL="53340" marR="53340">
                    <a:lnL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Holistic</a:t>
                      </a:r>
                      <a:r>
                        <a:rPr lang="el-GR" sz="1400" b="0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: Ολιστική προσέγγιση (ασθενής, οικογένεια, φροντιστής, περιβάλλον έμψυχο και άψυχο) και διεπιστημονική προσέγγιση </a:t>
                      </a:r>
                      <a:endParaRPr lang="el-GR">
                        <a:effectLst/>
                      </a:endParaRPr>
                    </a:p>
                  </a:txBody>
                  <a:tcPr marL="53340" marR="53340">
                    <a:lnL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0576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E06666"/>
                          </a:solidFill>
                          <a:effectLst/>
                          <a:latin typeface="Roboto"/>
                        </a:rPr>
                        <a:t>O</a:t>
                      </a:r>
                      <a:endParaRPr lang="en-US">
                        <a:effectLst/>
                      </a:endParaRPr>
                    </a:p>
                  </a:txBody>
                  <a:tcPr marL="53340" marR="53340">
                    <a:lnL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Objectives</a:t>
                      </a:r>
                      <a:r>
                        <a:rPr lang="el-GR" sz="1400" b="0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:Καταγραφή και τεκμηρίωση των αντικειμενικών ευρημάτων </a:t>
                      </a:r>
                      <a:endParaRPr lang="el-GR">
                        <a:effectLst/>
                      </a:endParaRPr>
                    </a:p>
                  </a:txBody>
                  <a:tcPr marL="53340" marR="53340">
                    <a:lnL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2146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E06666"/>
                          </a:solidFill>
                          <a:effectLst/>
                          <a:latin typeface="Roboto"/>
                        </a:rPr>
                        <a:t>M</a:t>
                      </a:r>
                      <a:endParaRPr lang="en-US">
                        <a:effectLst/>
                      </a:endParaRPr>
                    </a:p>
                  </a:txBody>
                  <a:tcPr marL="53340" marR="53340">
                    <a:lnL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Medications</a:t>
                      </a:r>
                      <a:r>
                        <a:rPr lang="el-GR" sz="1400" b="0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: Διαχείριση και εκπαίδευση στη φαρμακευτική αγωγή</a:t>
                      </a:r>
                      <a:endParaRPr lang="el-GR">
                        <a:effectLst/>
                      </a:endParaRPr>
                    </a:p>
                  </a:txBody>
                  <a:tcPr marL="53340" marR="53340">
                    <a:lnL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40338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E06666"/>
                          </a:solidFill>
                          <a:effectLst/>
                          <a:latin typeface="Roboto"/>
                        </a:rPr>
                        <a:t>E</a:t>
                      </a:r>
                      <a:endParaRPr lang="en-US">
                        <a:effectLst/>
                      </a:endParaRPr>
                    </a:p>
                  </a:txBody>
                  <a:tcPr marL="53340" marR="53340">
                    <a:lnL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Environment</a:t>
                      </a:r>
                      <a:r>
                        <a:rPr lang="el-GR" sz="1400" b="0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: Περιβάλλον (σπίτι, γειτονιά, περιοχή), ασφάλεια περιβάλλοντος</a:t>
                      </a:r>
                      <a:endParaRPr lang="el-GR">
                        <a:effectLst/>
                      </a:endParaRPr>
                    </a:p>
                  </a:txBody>
                  <a:tcPr marL="53340" marR="53340">
                    <a:lnL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635527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E06666"/>
                          </a:solidFill>
                          <a:effectLst/>
                          <a:latin typeface="Roboto"/>
                        </a:rPr>
                        <a:t>V</a:t>
                      </a:r>
                      <a:endParaRPr lang="en-US">
                        <a:effectLst/>
                      </a:endParaRPr>
                    </a:p>
                  </a:txBody>
                  <a:tcPr marL="53340" marR="53340">
                    <a:lnL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Visits</a:t>
                      </a:r>
                      <a:r>
                        <a:rPr lang="en-US" sz="1400" b="0" i="0" u="none" strike="noStrike" dirty="0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: </a:t>
                      </a:r>
                      <a:r>
                        <a:rPr lang="el-GR" sz="1400" b="0" i="0" u="none" strike="noStrike" dirty="0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Επίσκεψη </a:t>
                      </a:r>
                      <a:endParaRPr lang="el-GR" dirty="0">
                        <a:effectLst/>
                      </a:endParaRPr>
                    </a:p>
                  </a:txBody>
                  <a:tcPr marL="53340" marR="53340">
                    <a:lnL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19325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E06666"/>
                          </a:solidFill>
                          <a:effectLst/>
                          <a:latin typeface="Roboto"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marL="53340" marR="53340">
                    <a:lnL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Interventions</a:t>
                      </a:r>
                      <a:r>
                        <a:rPr lang="el-GR" sz="1400" b="0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: Παρεμβάσεις (νοσηλευτή, ιατρού, ψυχολόγου, κοινωνικού λειτουργού, ιερέα και άλλων μελών της διεπιστημονικής ομάδας)</a:t>
                      </a:r>
                      <a:endParaRPr lang="el-GR">
                        <a:effectLst/>
                      </a:endParaRPr>
                    </a:p>
                  </a:txBody>
                  <a:tcPr marL="53340" marR="53340">
                    <a:lnL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035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E06666"/>
                          </a:solidFill>
                          <a:effectLst/>
                          <a:latin typeface="Roboto"/>
                        </a:rPr>
                        <a:t>S</a:t>
                      </a:r>
                      <a:endParaRPr lang="en-US">
                        <a:effectLst/>
                      </a:endParaRPr>
                    </a:p>
                  </a:txBody>
                  <a:tcPr marL="53340" marR="53340">
                    <a:lnL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Standards</a:t>
                      </a:r>
                      <a:r>
                        <a:rPr lang="en-US" sz="1400" b="0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: </a:t>
                      </a:r>
                      <a:r>
                        <a:rPr lang="el-GR" sz="1400" b="0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Πρότυπα, κανόνες, νόμοι, </a:t>
                      </a:r>
                      <a:endParaRPr lang="el-GR">
                        <a:effectLst/>
                      </a:endParaRPr>
                    </a:p>
                  </a:txBody>
                  <a:tcPr marL="53340" marR="53340">
                    <a:lnL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25724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E06666"/>
                          </a:solidFill>
                          <a:effectLst/>
                          <a:latin typeface="Roboto"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marL="53340" marR="53340">
                    <a:lnL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Instrumental </a:t>
                      </a:r>
                      <a:r>
                        <a:rPr lang="el-GR" sz="1400" b="0" i="0" u="none" strike="noStrike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(activities of daily living): Δραστηριότητες καθημερινή ζωής και σύνθετες δραστηριότητες της καθημερινής ζωής</a:t>
                      </a:r>
                      <a:endParaRPr lang="el-GR">
                        <a:effectLst/>
                      </a:endParaRPr>
                    </a:p>
                  </a:txBody>
                  <a:tcPr marL="53340" marR="53340">
                    <a:lnL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2582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E06666"/>
                          </a:solidFill>
                          <a:effectLst/>
                          <a:latin typeface="Roboto"/>
                        </a:rPr>
                        <a:t>T</a:t>
                      </a:r>
                      <a:endParaRPr lang="en-US">
                        <a:effectLst/>
                      </a:endParaRPr>
                    </a:p>
                  </a:txBody>
                  <a:tcPr marL="53340" marR="53340">
                    <a:lnL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F3F3F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Teaching</a:t>
                      </a:r>
                      <a:r>
                        <a:rPr lang="en-US" sz="1400" b="0" i="0" u="none" strike="noStrike" dirty="0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: </a:t>
                      </a:r>
                      <a:r>
                        <a:rPr lang="el-GR" sz="1400" b="0" i="0" u="none" strike="noStrike" dirty="0">
                          <a:solidFill>
                            <a:srgbClr val="1C4587"/>
                          </a:solidFill>
                          <a:effectLst/>
                          <a:latin typeface="Roboto"/>
                        </a:rPr>
                        <a:t>Διδασκαλία και εκπαίδευση  </a:t>
                      </a:r>
                      <a:endParaRPr lang="el-GR" dirty="0">
                        <a:effectLst/>
                      </a:endParaRPr>
                    </a:p>
                  </a:txBody>
                  <a:tcPr marL="53340" marR="53340">
                    <a:lnL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8520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AB6D79A-0405-4D72-9B9E-23A9FB059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813" y="1989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Τίτλος 4">
            <a:extLst>
              <a:ext uri="{FF2B5EF4-FFF2-40B4-BE49-F238E27FC236}">
                <a16:creationId xmlns:a16="http://schemas.microsoft.com/office/drawing/2014/main" id="{C434973B-DCA7-486F-A757-0DC6CB5A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9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r>
              <a:rPr lang="el-GR" dirty="0" err="1">
                <a:solidFill>
                  <a:srgbClr val="C00000"/>
                </a:solidFill>
              </a:rPr>
              <a:t>Κατ΄οίκον</a:t>
            </a:r>
            <a:r>
              <a:rPr lang="el-GR" dirty="0">
                <a:solidFill>
                  <a:srgbClr val="C00000"/>
                </a:solidFill>
              </a:rPr>
              <a:t> Επίσκεψη</a:t>
            </a:r>
          </a:p>
        </p:txBody>
      </p:sp>
    </p:spTree>
    <p:extLst>
      <p:ext uri="{BB962C8B-B14F-4D97-AF65-F5344CB8AC3E}">
        <p14:creationId xmlns:p14="http://schemas.microsoft.com/office/powerpoint/2010/main" val="94261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3AB8A46-51AC-4956-9738-055345C8C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11" y="836712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86DDD1C-CB72-4B6B-A437-38E46A41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5" y="3284984"/>
            <a:ext cx="3240360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7A869F4-0B1C-4223-8588-364831002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88640"/>
            <a:ext cx="43559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29320A2-AC80-4C7F-ADB9-F747162B8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3763718"/>
            <a:ext cx="460634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91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894A11-EC52-4298-A777-9A4760EE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313382"/>
            <a:ext cx="8229600" cy="2987825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Μοντέλο </a:t>
            </a:r>
            <a:r>
              <a:rPr lang="el-GR" dirty="0" err="1"/>
              <a:t>δι</a:t>
            </a:r>
            <a:r>
              <a:rPr lang="el-GR" dirty="0"/>
              <a:t>-επαγγελματικής φαρμακευτικής φροντίδας</a:t>
            </a:r>
          </a:p>
        </p:txBody>
      </p:sp>
    </p:spTree>
    <p:extLst>
      <p:ext uri="{BB962C8B-B14F-4D97-AF65-F5344CB8AC3E}">
        <p14:creationId xmlns:p14="http://schemas.microsoft.com/office/powerpoint/2010/main" val="102743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5" y="198518"/>
            <a:ext cx="8352928" cy="2074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C404F6D-3519-4044-80D1-C36D7628F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97" y="2477826"/>
            <a:ext cx="7718205" cy="4206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984250"/>
            <a:ext cx="7769225" cy="48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981" y="908720"/>
            <a:ext cx="7666037" cy="47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469" y="980728"/>
            <a:ext cx="7485062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Μητροπολιτικό">
  <a:themeElements>
    <a:clrScheme name="Μητροπολιτικό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Μητροπολιτικ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Μητροπολιτικό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785</Words>
  <Application>Microsoft Office PowerPoint</Application>
  <PresentationFormat>Προβολή στην οθόνη (4:3)</PresentationFormat>
  <Paragraphs>93</Paragraphs>
  <Slides>18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6" baseType="lpstr">
      <vt:lpstr>Arial</vt:lpstr>
      <vt:lpstr>Arial Nova</vt:lpstr>
      <vt:lpstr>Calibri</vt:lpstr>
      <vt:lpstr>Calibri Light</vt:lpstr>
      <vt:lpstr>Noto Sans Symbols</vt:lpstr>
      <vt:lpstr>Roboto</vt:lpstr>
      <vt:lpstr>1_Προεπιλεγμένη σχεδίαση</vt:lpstr>
      <vt:lpstr>Μητροπολιτικό</vt:lpstr>
      <vt:lpstr>Παρουσίαση του PowerPoint</vt:lpstr>
      <vt:lpstr>Κατ΄οίκον Επίσκεψη</vt:lpstr>
      <vt:lpstr>Κατ΄οίκον Επίσκεψη</vt:lpstr>
      <vt:lpstr>Παρουσίαση του PowerPoint</vt:lpstr>
      <vt:lpstr>Μοντέλο δι-επαγγελματικής φαρμακευτικής φροντίδας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Νοσηλευτική εκτίμηση</vt:lpstr>
      <vt:lpstr> Ενδεδειγμένη         vs       Προβληματική Πολυφαρμακία</vt:lpstr>
      <vt:lpstr>Παράγοντες κινδύνου</vt:lpstr>
      <vt:lpstr>Εργαλεία αξιολόγησης φαρμάκων</vt:lpstr>
      <vt:lpstr>Ακρωνύμιο ΣΤΑΕ </vt:lpstr>
      <vt:lpstr>Επιγραμματικά συμπεράσματα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FAMILY</dc:creator>
  <cp:lastModifiedBy>Athena Kalokairinou</cp:lastModifiedBy>
  <cp:revision>33</cp:revision>
  <dcterms:created xsi:type="dcterms:W3CDTF">2015-03-28T18:28:35Z</dcterms:created>
  <dcterms:modified xsi:type="dcterms:W3CDTF">2021-04-08T21:26:56Z</dcterms:modified>
</cp:coreProperties>
</file>