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4" r:id="rId17"/>
    <p:sldId id="275" r:id="rId18"/>
    <p:sldId id="276" r:id="rId19"/>
    <p:sldId id="277" r:id="rId20"/>
    <p:sldId id="278" r:id="rId21"/>
    <p:sldId id="279" r:id="rId22"/>
    <p:sldId id="280" r:id="rId23"/>
    <p:sldId id="281" r:id="rId24"/>
    <p:sldId id="282" r:id="rId25"/>
    <p:sldId id="283" r:id="rId26"/>
    <p:sldId id="272" r:id="rId27"/>
    <p:sldId id="284" r:id="rId28"/>
    <p:sldId id="273" r:id="rId29"/>
    <p:sldId id="285" r:id="rId30"/>
    <p:sldId id="286"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1282" y="19"/>
      </p:cViewPr>
      <p:guideLst>
        <p:guide orient="horz" pos="2160"/>
        <p:guide pos="2880"/>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2D4ED-AF2D-4739-8A6E-74CB6DC759AD}" type="datetimeFigureOut">
              <a:rPr lang="el-GR" smtClean="0"/>
              <a:t>7/5/2021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1C93F-01D4-4A07-9F2A-1F5FE30A91EA}" type="slidenum">
              <a:rPr lang="el-GR" smtClean="0"/>
              <a:t>‹#›</a:t>
            </a:fld>
            <a:endParaRPr lang="el-GR"/>
          </a:p>
        </p:txBody>
      </p:sp>
    </p:spTree>
    <p:extLst>
      <p:ext uri="{BB962C8B-B14F-4D97-AF65-F5344CB8AC3E}">
        <p14:creationId xmlns:p14="http://schemas.microsoft.com/office/powerpoint/2010/main" val="275235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221C93F-01D4-4A07-9F2A-1F5FE30A91EA}" type="slidenum">
              <a:rPr lang="el-GR" smtClean="0"/>
              <a:t>1</a:t>
            </a:fld>
            <a:endParaRPr lang="el-GR"/>
          </a:p>
        </p:txBody>
      </p:sp>
    </p:spTree>
    <p:extLst>
      <p:ext uri="{BB962C8B-B14F-4D97-AF65-F5344CB8AC3E}">
        <p14:creationId xmlns:p14="http://schemas.microsoft.com/office/powerpoint/2010/main" val="281923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smtClean="0"/>
              <a:t>Α΄σελ</a:t>
            </a:r>
            <a:r>
              <a:rPr lang="el-GR" dirty="0" smtClean="0"/>
              <a:t>.</a:t>
            </a:r>
            <a:r>
              <a:rPr lang="el-GR" baseline="0" dirty="0" smtClean="0"/>
              <a:t> «λίαν εμπιστευτικής» υπηρεσιακής έκθεσης του διπλωμάτη Μιχαήλ Γ. Αντωνόπουλου (Ναύπλιο 1829-Αθήνα 1890) προς τον Υπουργό Εξωτερικών της κυβέρνησης του Αλέξανδρου Κουμουνδούρου (3</a:t>
            </a:r>
            <a:r>
              <a:rPr lang="el-GR" baseline="30000" dirty="0" smtClean="0"/>
              <a:t>η</a:t>
            </a:r>
            <a:r>
              <a:rPr lang="el-GR" baseline="0" dirty="0" smtClean="0"/>
              <a:t> θητεία, 18/12/1866-20/12/1867) Χαρίλαο Τρικούπη (Μεσολόγγι 1832-Κάννες 1896), σχετικά με την περίπτωση υπογραφής αμυντικής συμμαχίας με την Ρουμανία. Μιχαήλ  Γ. Αντωνόπουλος  προς  Χαρίλαο Τρικούπη, «λίαν </a:t>
            </a:r>
            <a:r>
              <a:rPr lang="el-GR" baseline="0" dirty="0" err="1" smtClean="0"/>
              <a:t>εμπιστευτικόν</a:t>
            </a:r>
            <a:r>
              <a:rPr lang="el-GR" baseline="0" dirty="0" smtClean="0"/>
              <a:t>», Βουκουρέστι 11/23/2/1867, αρ.8/0/</a:t>
            </a:r>
            <a:r>
              <a:rPr lang="en-US" baseline="0" dirty="0" smtClean="0"/>
              <a:t>j</a:t>
            </a:r>
            <a:r>
              <a:rPr lang="el-GR" baseline="0" dirty="0" smtClean="0"/>
              <a:t>, φάκελος 8, τόμος 8 [Περί Διαδοχικών Συνθηκών (1852-1867)- «Μ. Αντωνοπούλου», Αρχείο Χαρίλαου Τρικούπη, </a:t>
            </a:r>
            <a:r>
              <a:rPr lang="el-GR" i="1" baseline="0" dirty="0" smtClean="0"/>
              <a:t>ΕΛΙΑ</a:t>
            </a:r>
            <a:r>
              <a:rPr lang="el-GR" baseline="0" dirty="0" smtClean="0"/>
              <a:t>.</a:t>
            </a:r>
            <a:endParaRPr lang="el-GR" dirty="0"/>
          </a:p>
        </p:txBody>
      </p:sp>
      <p:sp>
        <p:nvSpPr>
          <p:cNvPr id="4" name="Θέση αριθμού διαφάνειας 3"/>
          <p:cNvSpPr>
            <a:spLocks noGrp="1"/>
          </p:cNvSpPr>
          <p:nvPr>
            <p:ph type="sldNum" sz="quarter" idx="10"/>
          </p:nvPr>
        </p:nvSpPr>
        <p:spPr/>
        <p:txBody>
          <a:bodyPr/>
          <a:lstStyle/>
          <a:p>
            <a:fld id="{3221C93F-01D4-4A07-9F2A-1F5FE30A91EA}" type="slidenum">
              <a:rPr lang="el-GR" smtClean="0"/>
              <a:t>30</a:t>
            </a:fld>
            <a:endParaRPr lang="el-GR"/>
          </a:p>
        </p:txBody>
      </p:sp>
    </p:spTree>
    <p:extLst>
      <p:ext uri="{BB962C8B-B14F-4D97-AF65-F5344CB8AC3E}">
        <p14:creationId xmlns:p14="http://schemas.microsoft.com/office/powerpoint/2010/main" val="158235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DAE2B27-586E-4BE9-A079-F8F7B4712917}" type="datetimeFigureOut">
              <a:rPr lang="el-GR" smtClean="0"/>
              <a:t>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76152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DAE2B27-586E-4BE9-A079-F8F7B4712917}" type="datetimeFigureOut">
              <a:rPr lang="el-GR" smtClean="0"/>
              <a:t>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125094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DAE2B27-586E-4BE9-A079-F8F7B4712917}" type="datetimeFigureOut">
              <a:rPr lang="el-GR" smtClean="0"/>
              <a:t>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170609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DAE2B27-586E-4BE9-A079-F8F7B4712917}" type="datetimeFigureOut">
              <a:rPr lang="el-GR" smtClean="0"/>
              <a:t>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21654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DAE2B27-586E-4BE9-A079-F8F7B4712917}" type="datetimeFigureOut">
              <a:rPr lang="el-GR" smtClean="0"/>
              <a:t>7/5/2021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59255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DAE2B27-586E-4BE9-A079-F8F7B4712917}" type="datetimeFigureOut">
              <a:rPr lang="el-GR" smtClean="0"/>
              <a:t>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94023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DAE2B27-586E-4BE9-A079-F8F7B4712917}" type="datetimeFigureOut">
              <a:rPr lang="el-GR" smtClean="0"/>
              <a:t>7/5/2021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403395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DAE2B27-586E-4BE9-A079-F8F7B4712917}" type="datetimeFigureOut">
              <a:rPr lang="el-GR" smtClean="0"/>
              <a:t>7/5/2021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342572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DAE2B27-586E-4BE9-A079-F8F7B4712917}" type="datetimeFigureOut">
              <a:rPr lang="el-GR" smtClean="0"/>
              <a:t>7/5/2021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233530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DAE2B27-586E-4BE9-A079-F8F7B4712917}" type="datetimeFigureOut">
              <a:rPr lang="el-GR" smtClean="0"/>
              <a:t>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93856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DAE2B27-586E-4BE9-A079-F8F7B4712917}" type="datetimeFigureOut">
              <a:rPr lang="el-GR" smtClean="0"/>
              <a:t>7/5/2021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C5F36BD-D8EE-4969-BF44-402140061D88}" type="slidenum">
              <a:rPr lang="el-GR" smtClean="0"/>
              <a:t>‹#›</a:t>
            </a:fld>
            <a:endParaRPr lang="el-GR"/>
          </a:p>
        </p:txBody>
      </p:sp>
    </p:spTree>
    <p:extLst>
      <p:ext uri="{BB962C8B-B14F-4D97-AF65-F5344CB8AC3E}">
        <p14:creationId xmlns:p14="http://schemas.microsoft.com/office/powerpoint/2010/main" val="991993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E2B27-586E-4BE9-A079-F8F7B4712917}" type="datetimeFigureOut">
              <a:rPr lang="el-GR" smtClean="0"/>
              <a:t>7/5/2021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F36BD-D8EE-4969-BF44-402140061D88}" type="slidenum">
              <a:rPr lang="el-GR" smtClean="0"/>
              <a:t>‹#›</a:t>
            </a:fld>
            <a:endParaRPr lang="el-GR"/>
          </a:p>
        </p:txBody>
      </p:sp>
    </p:spTree>
    <p:extLst>
      <p:ext uri="{BB962C8B-B14F-4D97-AF65-F5344CB8AC3E}">
        <p14:creationId xmlns:p14="http://schemas.microsoft.com/office/powerpoint/2010/main" val="1151872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ΜΑΘΗΜΑ ΔΕΥΤΕΡΑ 12/5/21</a:t>
            </a:r>
            <a:endParaRPr lang="el-GR" dirty="0"/>
          </a:p>
        </p:txBody>
      </p:sp>
      <p:sp>
        <p:nvSpPr>
          <p:cNvPr id="3" name="Υπότιτλος 2"/>
          <p:cNvSpPr>
            <a:spLocks noGrp="1"/>
          </p:cNvSpPr>
          <p:nvPr>
            <p:ph type="subTitle" idx="1"/>
          </p:nvPr>
        </p:nvSpPr>
        <p:spPr/>
        <p:txBody>
          <a:bodyPr/>
          <a:lstStyle/>
          <a:p>
            <a:r>
              <a:rPr lang="el-GR" dirty="0" smtClean="0"/>
              <a:t>ΕΓΓΡΑΦΑ ΠΑΝΕΠΙΣΤΗΜΙΟΥ</a:t>
            </a:r>
            <a:endParaRPr lang="el-GR" dirty="0"/>
          </a:p>
        </p:txBody>
      </p:sp>
    </p:spTree>
    <p:extLst>
      <p:ext uri="{BB962C8B-B14F-4D97-AF65-F5344CB8AC3E}">
        <p14:creationId xmlns:p14="http://schemas.microsoft.com/office/powerpoint/2010/main" val="335807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126163"/>
          </a:xfrm>
        </p:spPr>
        <p:txBody>
          <a:bodyPr/>
          <a:lstStyle/>
          <a:p>
            <a:endParaRPr lang="el-GR" dirty="0"/>
          </a:p>
        </p:txBody>
      </p:sp>
      <p:pic>
        <p:nvPicPr>
          <p:cNvPr id="9218" name="Picture 2" descr="C:\Users\user\AppData\Local\Temp\Rar$DRa3416.14292\Δευτέρα 7 και 14.12.2020 - Έγγραφα για την την Πρακτική Άσκηση\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0"/>
            <a:ext cx="51845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65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126163"/>
          </a:xfrm>
        </p:spPr>
        <p:txBody>
          <a:bodyPr/>
          <a:lstStyle/>
          <a:p>
            <a:endParaRPr lang="el-GR" dirty="0"/>
          </a:p>
        </p:txBody>
      </p:sp>
      <p:pic>
        <p:nvPicPr>
          <p:cNvPr id="10242" name="Picture 2" descr="C:\Users\user\AppData\Local\Temp\Rar$DRa3416.18076\Δευτέρα 7 και 14.12.2020 - Έγγραφα για την την Πρακτική Άσκηση\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4726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5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11266" name="Picture 2" descr="C:\Users\user\AppData\Local\Temp\Rar$DRa3416.21374\Δευτέρα 7 και 14.12.2020 - Έγγραφα για την την Πρακτική Άσκηση\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75608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54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12290" name="Picture 2" descr="C:\Users\user\AppData\Local\Temp\Rar$DRa3416.24521\Δευτέρα 7 και 14.12.2020 - Έγγραφα για την την Πρακτική Άσκηση\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62646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13314" name="Picture 2" descr="C:\Users\user\AppData\Local\Temp\Rar$DRa3416.27956\Δευτέρα 7 και 14.12.2020 - Έγγραφα για την την Πρακτική Άσκηση\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0"/>
            <a:ext cx="54726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5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ΧΡΟΝΟΛΟΓΙΟ ΠΑΝΕΠΙΣΤΗΜΙΟΥ ΑΘΗΝΩΝ 1837 - 2017 </a:t>
            </a:r>
            <a:r>
              <a:rPr lang="el-GR" sz="1600" dirty="0" smtClean="0"/>
              <a:t>ΣΥΝΟΠΤΙΚΟ</a:t>
            </a:r>
            <a:endParaRPr lang="el-GR" sz="1600" dirty="0"/>
          </a:p>
        </p:txBody>
      </p:sp>
      <p:sp>
        <p:nvSpPr>
          <p:cNvPr id="3" name="Θέση περιεχομένου 2"/>
          <p:cNvSpPr>
            <a:spLocks noGrp="1"/>
          </p:cNvSpPr>
          <p:nvPr>
            <p:ph idx="1"/>
          </p:nvPr>
        </p:nvSpPr>
        <p:spPr>
          <a:xfrm>
            <a:off x="457200" y="1484784"/>
            <a:ext cx="8229600" cy="5373216"/>
          </a:xfrm>
        </p:spPr>
        <p:txBody>
          <a:bodyPr>
            <a:normAutofit fontScale="92500" lnSpcReduction="20000"/>
          </a:bodyPr>
          <a:lstStyle/>
          <a:p>
            <a:pPr algn="ctr"/>
            <a:r>
              <a:rPr lang="el-GR" dirty="0" smtClean="0"/>
              <a:t>1837 - 1850 </a:t>
            </a:r>
          </a:p>
          <a:p>
            <a:pPr algn="just"/>
            <a:r>
              <a:rPr lang="el-GR" sz="2100" dirty="0" smtClean="0"/>
              <a:t> 1837: Ιδρύεται το «Οθώνειο» Πανεπιστήμιο με 4 σχολές: Θεολογική, Ιατρική, Νομική, Φιλοσοφική, η οποία διακρίνεται σε δυο τμήματα: στο Φιλολογικό και στο Φυσικό και Μαθηματικό. Τον Δεκέμβριο του 1836, ταυτόχρονα με το πρώτο διάταγμα της Αντιβασιλείας για την ίδρυση πανεπιστημίου που δεν εγκρίθηκε από τον Βασιλεία </a:t>
            </a:r>
            <a:r>
              <a:rPr lang="el-GR" sz="2100" dirty="0" err="1" smtClean="0"/>
              <a:t>Όθωνα</a:t>
            </a:r>
            <a:r>
              <a:rPr lang="el-GR" sz="2100" dirty="0" smtClean="0"/>
              <a:t>, ιδρύθηκε το Βασιλικό Σχολείο των Τεχνών, το μετέπειτα Εθνικό Μετσόβιο Πολυτεχνείο (ΕΜΠ). </a:t>
            </a:r>
          </a:p>
          <a:p>
            <a:pPr algn="just"/>
            <a:r>
              <a:rPr lang="el-GR" sz="2100" dirty="0" smtClean="0"/>
              <a:t> 1838: Ιδρύεται η </a:t>
            </a:r>
            <a:r>
              <a:rPr lang="el-GR" sz="2100" dirty="0" err="1" smtClean="0"/>
              <a:t>πανεπιστηµιακή</a:t>
            </a:r>
            <a:r>
              <a:rPr lang="el-GR" sz="2100" dirty="0" smtClean="0"/>
              <a:t> βιβλιοθήκη. </a:t>
            </a:r>
          </a:p>
          <a:p>
            <a:pPr algn="just"/>
            <a:r>
              <a:rPr lang="el-GR" sz="2100" dirty="0" smtClean="0"/>
              <a:t> 1839: Συγκρότηση επιτροπής για τη διενέργεια εράνου «προς </a:t>
            </a:r>
            <a:r>
              <a:rPr lang="el-GR" sz="2100" dirty="0" err="1" smtClean="0"/>
              <a:t>ανέγερσιν</a:t>
            </a:r>
            <a:r>
              <a:rPr lang="el-GR" sz="2100" dirty="0" smtClean="0"/>
              <a:t> ελληνικού </a:t>
            </a:r>
            <a:r>
              <a:rPr lang="el-GR" sz="2100" dirty="0" err="1" smtClean="0"/>
              <a:t>Πανεπιστηµίου</a:t>
            </a:r>
            <a:r>
              <a:rPr lang="el-GR" sz="2100" dirty="0" smtClean="0"/>
              <a:t>». </a:t>
            </a:r>
            <a:r>
              <a:rPr lang="el-GR" sz="2100" dirty="0" err="1" smtClean="0"/>
              <a:t>Θεµελιώνεται</a:t>
            </a:r>
            <a:r>
              <a:rPr lang="el-GR" sz="2100" dirty="0" smtClean="0"/>
              <a:t> το κεντρικό κτίριο του </a:t>
            </a:r>
            <a:r>
              <a:rPr lang="el-GR" sz="2100" dirty="0" err="1" smtClean="0"/>
              <a:t>Πανεπιστηµίου</a:t>
            </a:r>
            <a:r>
              <a:rPr lang="el-GR" sz="2100" dirty="0" smtClean="0"/>
              <a:t> Αθηνών. </a:t>
            </a:r>
          </a:p>
          <a:p>
            <a:pPr algn="just"/>
            <a:r>
              <a:rPr lang="el-GR" sz="2100" dirty="0" smtClean="0"/>
              <a:t> 1842: Συστεγάζονται στο κεντρικό κτίριο του </a:t>
            </a:r>
            <a:r>
              <a:rPr lang="el-GR" sz="2100" dirty="0" err="1" smtClean="0"/>
              <a:t>πανεπιστηµίου</a:t>
            </a:r>
            <a:r>
              <a:rPr lang="el-GR" sz="2100" dirty="0" smtClean="0"/>
              <a:t> η Πανεπιστημιακή και η </a:t>
            </a:r>
            <a:r>
              <a:rPr lang="el-GR" sz="2100" dirty="0" err="1" smtClean="0"/>
              <a:t>∆ηµόσια</a:t>
            </a:r>
            <a:r>
              <a:rPr lang="el-GR" sz="2100" dirty="0" smtClean="0"/>
              <a:t> Βιβλιοθήκη. </a:t>
            </a:r>
          </a:p>
          <a:p>
            <a:pPr algn="just"/>
            <a:r>
              <a:rPr lang="el-GR" sz="2100" dirty="0" smtClean="0"/>
              <a:t> 1843: Λειτουργεί το </a:t>
            </a:r>
            <a:r>
              <a:rPr lang="el-GR" sz="2100" dirty="0" err="1" smtClean="0"/>
              <a:t>Φαρµακευτικό</a:t>
            </a:r>
            <a:r>
              <a:rPr lang="el-GR" sz="2100" dirty="0" smtClean="0"/>
              <a:t> Σχολείο ως </a:t>
            </a:r>
            <a:r>
              <a:rPr lang="el-GR" sz="2100" dirty="0" err="1" smtClean="0"/>
              <a:t>προσάρτηµα</a:t>
            </a:r>
            <a:r>
              <a:rPr lang="el-GR" sz="2100" dirty="0" smtClean="0"/>
              <a:t> του </a:t>
            </a:r>
            <a:r>
              <a:rPr lang="el-GR" sz="2100" dirty="0" err="1" smtClean="0"/>
              <a:t>πανεπιστηµίου</a:t>
            </a:r>
            <a:r>
              <a:rPr lang="el-GR" sz="2100" dirty="0" smtClean="0"/>
              <a:t>.  1843: Πρώτος απόφοιτος του </a:t>
            </a:r>
            <a:r>
              <a:rPr lang="el-GR" sz="2100" dirty="0" err="1" smtClean="0"/>
              <a:t>πανεπιστηµίου</a:t>
            </a:r>
            <a:r>
              <a:rPr lang="el-GR" sz="2100" dirty="0" smtClean="0"/>
              <a:t> και πρώτος διδάκτορας της Ιατρικής Σχολής ο Αναστάσιος </a:t>
            </a:r>
            <a:r>
              <a:rPr lang="el-GR" sz="2100" dirty="0" err="1" smtClean="0"/>
              <a:t>Γούδας</a:t>
            </a:r>
            <a:r>
              <a:rPr lang="el-GR" sz="2100" dirty="0" smtClean="0"/>
              <a:t>. </a:t>
            </a:r>
          </a:p>
          <a:p>
            <a:pPr algn="just"/>
            <a:r>
              <a:rPr lang="el-GR" sz="2100" dirty="0" smtClean="0"/>
              <a:t> 1843: </a:t>
            </a:r>
            <a:r>
              <a:rPr lang="el-GR" sz="2100" dirty="0" err="1" smtClean="0"/>
              <a:t>Θεσµοθετείται</a:t>
            </a:r>
            <a:r>
              <a:rPr lang="el-GR" sz="2100" dirty="0" smtClean="0"/>
              <a:t> η εκπροσώπηση του </a:t>
            </a:r>
            <a:r>
              <a:rPr lang="el-GR" sz="2100" dirty="0" err="1" smtClean="0"/>
              <a:t>Πανεπιστηµίου</a:t>
            </a:r>
            <a:r>
              <a:rPr lang="el-GR" sz="2100" dirty="0" smtClean="0"/>
              <a:t> Αθηνών στη Βουλή από έναν βουλευτή, τον οποίο εκλέγουν οι καθηγητές. Ο </a:t>
            </a:r>
            <a:r>
              <a:rPr lang="el-GR" sz="2100" dirty="0" err="1" smtClean="0"/>
              <a:t>θεσµός</a:t>
            </a:r>
            <a:r>
              <a:rPr lang="el-GR" sz="2100" dirty="0" smtClean="0"/>
              <a:t> καταργείται µε το </a:t>
            </a:r>
            <a:r>
              <a:rPr lang="el-GR" sz="2100" dirty="0" err="1" smtClean="0"/>
              <a:t>Σύνταγµα</a:t>
            </a:r>
            <a:r>
              <a:rPr lang="el-GR" sz="2100" dirty="0" smtClean="0"/>
              <a:t> του 1864. </a:t>
            </a:r>
            <a:endParaRPr lang="el-GR" sz="2100" dirty="0"/>
          </a:p>
        </p:txBody>
      </p:sp>
    </p:spTree>
    <p:extLst>
      <p:ext uri="{BB962C8B-B14F-4D97-AF65-F5344CB8AC3E}">
        <p14:creationId xmlns:p14="http://schemas.microsoft.com/office/powerpoint/2010/main" val="1951897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556792"/>
            <a:ext cx="8229600" cy="5301208"/>
          </a:xfrm>
        </p:spPr>
        <p:txBody>
          <a:bodyPr>
            <a:normAutofit/>
          </a:bodyPr>
          <a:lstStyle/>
          <a:p>
            <a:pPr algn="ctr"/>
            <a:r>
              <a:rPr lang="el-GR" sz="2000" dirty="0" smtClean="0"/>
              <a:t>1850 - 1860 </a:t>
            </a:r>
          </a:p>
          <a:p>
            <a:r>
              <a:rPr lang="el-GR" sz="2000" dirty="0" smtClean="0"/>
              <a:t> Θεσμοθετούνται οι ποιητικοί και φιλολογικοί διαγωνισμοί, κατά κύριο λόγο, με χορηγίες ομογενών.</a:t>
            </a:r>
          </a:p>
          <a:p>
            <a:r>
              <a:rPr lang="el-GR" sz="2000" dirty="0" smtClean="0"/>
              <a:t>  1859: </a:t>
            </a:r>
            <a:r>
              <a:rPr lang="el-GR" sz="2000" dirty="0" err="1" smtClean="0"/>
              <a:t>Σκιαδικά</a:t>
            </a:r>
            <a:r>
              <a:rPr lang="el-GR" sz="2000" dirty="0" smtClean="0"/>
              <a:t>, </a:t>
            </a:r>
            <a:r>
              <a:rPr lang="el-GR" sz="2000" dirty="0" err="1" smtClean="0"/>
              <a:t>αντιοθωνικά</a:t>
            </a:r>
            <a:r>
              <a:rPr lang="el-GR" sz="2000" dirty="0" smtClean="0"/>
              <a:t> επεισόδια. </a:t>
            </a:r>
          </a:p>
          <a:p>
            <a:pPr algn="ctr"/>
            <a:r>
              <a:rPr lang="el-GR" sz="2000" dirty="0" smtClean="0"/>
              <a:t>1860 - 1870 </a:t>
            </a:r>
          </a:p>
          <a:p>
            <a:r>
              <a:rPr lang="el-GR" sz="2000" dirty="0" smtClean="0"/>
              <a:t> 1862: Έξωση του </a:t>
            </a:r>
            <a:r>
              <a:rPr lang="el-GR" sz="2000" dirty="0" err="1" smtClean="0"/>
              <a:t>Όθωνα</a:t>
            </a:r>
            <a:r>
              <a:rPr lang="el-GR" sz="2000" dirty="0" smtClean="0"/>
              <a:t>. Συγκροτείται η Πανεπιστημιακή Φάλαγγα, το πρώτο ένοπλο σώμα φοιτητών, τμήμα της Εθνοφυλακής. </a:t>
            </a:r>
          </a:p>
          <a:p>
            <a:r>
              <a:rPr lang="el-GR" sz="2000" dirty="0" smtClean="0"/>
              <a:t> 1862: Το «</a:t>
            </a:r>
            <a:r>
              <a:rPr lang="el-GR" sz="2000" dirty="0" err="1" smtClean="0"/>
              <a:t>Οθώνειον</a:t>
            </a:r>
            <a:r>
              <a:rPr lang="el-GR" sz="2000" dirty="0" smtClean="0"/>
              <a:t>» µ</a:t>
            </a:r>
            <a:r>
              <a:rPr lang="el-GR" sz="2000" dirty="0" err="1" smtClean="0"/>
              <a:t>ετονοµάζεται</a:t>
            </a:r>
            <a:r>
              <a:rPr lang="el-GR" sz="2000" dirty="0" smtClean="0"/>
              <a:t> σε «</a:t>
            </a:r>
            <a:r>
              <a:rPr lang="el-GR" sz="2000" dirty="0" err="1" smtClean="0"/>
              <a:t>Εθνικόν</a:t>
            </a:r>
            <a:r>
              <a:rPr lang="el-GR" sz="2000" dirty="0" smtClean="0"/>
              <a:t> </a:t>
            </a:r>
            <a:r>
              <a:rPr lang="el-GR" sz="2000" dirty="0" err="1" smtClean="0"/>
              <a:t>Πανεπιστήµιον</a:t>
            </a:r>
            <a:r>
              <a:rPr lang="el-GR" sz="2000" dirty="0" smtClean="0"/>
              <a:t>». 1870 - 1880 </a:t>
            </a:r>
          </a:p>
          <a:p>
            <a:r>
              <a:rPr lang="el-GR" sz="2000" dirty="0" smtClean="0"/>
              <a:t> 1871-1872: Αποκαλυπτήρια των ανδριάντων του Ρήγα Βελεστινλή και του Γρηγορίου Ε΄ στα Προπύλαια στο πλαίσιο των </a:t>
            </a:r>
            <a:r>
              <a:rPr lang="el-GR" sz="2000" dirty="0" err="1" smtClean="0"/>
              <a:t>εορτασµών</a:t>
            </a:r>
            <a:r>
              <a:rPr lang="el-GR" sz="2000" dirty="0" smtClean="0"/>
              <a:t> της 50ετηρίδας του Αγώνα. </a:t>
            </a:r>
          </a:p>
          <a:p>
            <a:r>
              <a:rPr lang="el-GR" sz="2000" dirty="0" smtClean="0"/>
              <a:t> 1875: Αποκαλυπτήρια του ανδριάντα του </a:t>
            </a:r>
            <a:r>
              <a:rPr lang="el-GR" sz="2000" dirty="0" err="1" smtClean="0"/>
              <a:t>Αδαµάντιου</a:t>
            </a:r>
            <a:r>
              <a:rPr lang="el-GR" sz="2000" dirty="0" smtClean="0"/>
              <a:t> Κοραή. </a:t>
            </a:r>
            <a:endParaRPr lang="el-GR" sz="2000" dirty="0"/>
          </a:p>
        </p:txBody>
      </p:sp>
    </p:spTree>
    <p:extLst>
      <p:ext uri="{BB962C8B-B14F-4D97-AF65-F5344CB8AC3E}">
        <p14:creationId xmlns:p14="http://schemas.microsoft.com/office/powerpoint/2010/main" val="162083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0" y="1600200"/>
            <a:ext cx="8686800" cy="5257800"/>
          </a:xfrm>
        </p:spPr>
        <p:txBody>
          <a:bodyPr>
            <a:noAutofit/>
          </a:bodyPr>
          <a:lstStyle/>
          <a:p>
            <a:pPr algn="ctr"/>
            <a:r>
              <a:rPr lang="el-GR" sz="1800" dirty="0" smtClean="0"/>
              <a:t>1880 - 1890 </a:t>
            </a:r>
          </a:p>
          <a:p>
            <a:pPr marL="0" indent="0" algn="just">
              <a:buNone/>
            </a:pPr>
            <a:r>
              <a:rPr lang="el-GR" sz="1800" dirty="0" smtClean="0"/>
              <a:t> 1887: </a:t>
            </a:r>
            <a:r>
              <a:rPr lang="el-GR" sz="1800" dirty="0" err="1" smtClean="0"/>
              <a:t>Θεµελιώνεται</a:t>
            </a:r>
            <a:r>
              <a:rPr lang="el-GR" sz="1800" dirty="0" smtClean="0"/>
              <a:t> το </a:t>
            </a:r>
            <a:r>
              <a:rPr lang="el-GR" sz="1800" dirty="0" err="1" smtClean="0"/>
              <a:t>Χηµείο</a:t>
            </a:r>
            <a:r>
              <a:rPr lang="el-GR" sz="1800" dirty="0" smtClean="0"/>
              <a:t> και το 1890 αποπερατώνεται βάσει των σχεδίων του </a:t>
            </a:r>
            <a:r>
              <a:rPr lang="el-GR" sz="1800" dirty="0" err="1" smtClean="0"/>
              <a:t>Ερνέστου</a:t>
            </a:r>
            <a:r>
              <a:rPr lang="el-GR" sz="1800" dirty="0" smtClean="0"/>
              <a:t> </a:t>
            </a:r>
            <a:r>
              <a:rPr lang="el-GR" sz="1800" dirty="0" err="1" smtClean="0"/>
              <a:t>Τσίλλερ</a:t>
            </a:r>
            <a:r>
              <a:rPr lang="el-GR" sz="1800" dirty="0" smtClean="0"/>
              <a:t>. </a:t>
            </a:r>
          </a:p>
          <a:p>
            <a:pPr marL="0" indent="0" algn="just">
              <a:buNone/>
            </a:pPr>
            <a:r>
              <a:rPr lang="el-GR" sz="1800" dirty="0" smtClean="0"/>
              <a:t> 1887: </a:t>
            </a:r>
            <a:r>
              <a:rPr lang="el-GR" sz="1800" dirty="0" err="1" smtClean="0"/>
              <a:t>Εορτασµός</a:t>
            </a:r>
            <a:r>
              <a:rPr lang="el-GR" sz="1800" dirty="0" smtClean="0"/>
              <a:t> της πρώτης πεντηκονταετηρίδας του </a:t>
            </a:r>
            <a:r>
              <a:rPr lang="el-GR" sz="1800" dirty="0" err="1" smtClean="0"/>
              <a:t>Πανεπιστηµίου</a:t>
            </a:r>
            <a:r>
              <a:rPr lang="el-GR" sz="1800" dirty="0" smtClean="0"/>
              <a:t> Αθηνών. </a:t>
            </a:r>
          </a:p>
          <a:p>
            <a:pPr algn="ctr"/>
            <a:r>
              <a:rPr lang="el-GR" sz="1800" dirty="0" smtClean="0"/>
              <a:t>1890 - 1900 </a:t>
            </a:r>
          </a:p>
          <a:p>
            <a:pPr marL="0" indent="0" algn="just">
              <a:buNone/>
            </a:pPr>
            <a:r>
              <a:rPr lang="el-GR" sz="1800" dirty="0" smtClean="0"/>
              <a:t> 1890: Εγγράφεται στη Φιλοσοφική Σχολή η πρώτη φοιτήτρια Ιωάννα </a:t>
            </a:r>
            <a:r>
              <a:rPr lang="el-GR" sz="1800" dirty="0" err="1" smtClean="0"/>
              <a:t>Στεφανόπολι</a:t>
            </a:r>
            <a:r>
              <a:rPr lang="el-GR" sz="1800" dirty="0" smtClean="0"/>
              <a:t>.  1892: Επιβάλλονται υποχρεωτικά εκπαιδευτικά τέλη στους φοιτητές του </a:t>
            </a:r>
            <a:r>
              <a:rPr lang="el-GR" sz="1800" dirty="0" err="1" smtClean="0"/>
              <a:t>πανεπιστηµίου</a:t>
            </a:r>
            <a:r>
              <a:rPr lang="el-GR" sz="1800" dirty="0" smtClean="0"/>
              <a:t>. </a:t>
            </a:r>
          </a:p>
          <a:p>
            <a:pPr marL="0" indent="0" algn="just">
              <a:buNone/>
            </a:pPr>
            <a:r>
              <a:rPr lang="el-GR" sz="1800" dirty="0" smtClean="0"/>
              <a:t> 1897: Γαλβανικά: </a:t>
            </a:r>
            <a:r>
              <a:rPr lang="el-GR" sz="1800" dirty="0" err="1" smtClean="0"/>
              <a:t>∆ιαµαρτυρίες</a:t>
            </a:r>
            <a:r>
              <a:rPr lang="el-GR" sz="1800" dirty="0" smtClean="0"/>
              <a:t> φοιτητών της Ιατρικής εναντίον του καθηγητή Ι. </a:t>
            </a:r>
            <a:r>
              <a:rPr lang="el-GR" sz="1800" dirty="0" err="1" smtClean="0"/>
              <a:t>Γαλβάνη</a:t>
            </a:r>
            <a:r>
              <a:rPr lang="el-GR" sz="1800" dirty="0" smtClean="0"/>
              <a:t>, µε </a:t>
            </a:r>
            <a:r>
              <a:rPr lang="el-GR" sz="1800" dirty="0" err="1" smtClean="0"/>
              <a:t>αίτηµα</a:t>
            </a:r>
            <a:r>
              <a:rPr lang="el-GR" sz="1800" dirty="0" smtClean="0"/>
              <a:t> την απόλυσή του. Οι φοιτητές </a:t>
            </a:r>
            <a:r>
              <a:rPr lang="el-GR" sz="1800" dirty="0" err="1" smtClean="0"/>
              <a:t>πραγµατοποιούν</a:t>
            </a:r>
            <a:r>
              <a:rPr lang="el-GR" sz="1800" dirty="0" smtClean="0"/>
              <a:t> την πρώτη κατάληψη στο κεντρικό κτίριο του </a:t>
            </a:r>
            <a:r>
              <a:rPr lang="el-GR" sz="1800" dirty="0" err="1" smtClean="0"/>
              <a:t>πανεπιστηµίου</a:t>
            </a:r>
            <a:r>
              <a:rPr lang="el-GR" sz="1800" dirty="0" smtClean="0"/>
              <a:t>. </a:t>
            </a:r>
          </a:p>
          <a:p>
            <a:pPr marL="0" indent="0" algn="just">
              <a:buNone/>
            </a:pPr>
            <a:r>
              <a:rPr lang="el-GR" sz="1800" dirty="0" smtClean="0"/>
              <a:t> 1897: Κάθοδος στην Κρήτη Φοιτητικής Φάλαγγας για να συμμετάσχει στην Κρητική Επανάσταση. Φοιτητές συμμετέχουν και στον Ελληνοτουρκικό </a:t>
            </a:r>
            <a:r>
              <a:rPr lang="el-GR" sz="1800" dirty="0" err="1" smtClean="0"/>
              <a:t>Πόλεµο</a:t>
            </a:r>
            <a:r>
              <a:rPr lang="el-GR" sz="1800" dirty="0" smtClean="0"/>
              <a:t> του 1897. </a:t>
            </a:r>
          </a:p>
          <a:p>
            <a:pPr marL="0" indent="0" algn="just">
              <a:buNone/>
            </a:pPr>
            <a:r>
              <a:rPr lang="el-GR" sz="1800" dirty="0" smtClean="0"/>
              <a:t> 1897: Λειτουργεί προσωρινά το </a:t>
            </a:r>
            <a:r>
              <a:rPr lang="el-GR" sz="1800" dirty="0" err="1" smtClean="0"/>
              <a:t>Αρεταίειο</a:t>
            </a:r>
            <a:r>
              <a:rPr lang="el-GR" sz="1800" dirty="0" smtClean="0"/>
              <a:t> </a:t>
            </a:r>
            <a:r>
              <a:rPr lang="el-GR" sz="1800" dirty="0" err="1" smtClean="0"/>
              <a:t>Νοσοκοµείο</a:t>
            </a:r>
            <a:r>
              <a:rPr lang="el-GR" sz="1800" dirty="0" smtClean="0"/>
              <a:t> για να περιθάλψει τους </a:t>
            </a:r>
            <a:r>
              <a:rPr lang="el-GR" sz="1800" dirty="0" err="1" smtClean="0"/>
              <a:t>τραυµατίες</a:t>
            </a:r>
            <a:r>
              <a:rPr lang="el-GR" sz="1800" dirty="0" smtClean="0"/>
              <a:t> </a:t>
            </a:r>
            <a:r>
              <a:rPr lang="el-GR" sz="1800" dirty="0" err="1" smtClean="0"/>
              <a:t>πολέµου</a:t>
            </a:r>
            <a:r>
              <a:rPr lang="el-GR" sz="1800" dirty="0" smtClean="0"/>
              <a:t>. Την </a:t>
            </a:r>
            <a:r>
              <a:rPr lang="el-GR" sz="1800" dirty="0" err="1" smtClean="0"/>
              <a:t>επόµενη</a:t>
            </a:r>
            <a:r>
              <a:rPr lang="el-GR" sz="1800" dirty="0" smtClean="0"/>
              <a:t> χρονιά ξεκινά </a:t>
            </a:r>
            <a:r>
              <a:rPr lang="el-GR" sz="1800" dirty="0" err="1" smtClean="0"/>
              <a:t>επίσηµα</a:t>
            </a:r>
            <a:r>
              <a:rPr lang="el-GR" sz="1800" dirty="0" smtClean="0"/>
              <a:t> η λειτουργία του. </a:t>
            </a:r>
          </a:p>
          <a:p>
            <a:pPr marL="0" indent="0" algn="just">
              <a:buNone/>
            </a:pPr>
            <a:r>
              <a:rPr lang="el-GR" sz="1800" dirty="0" smtClean="0"/>
              <a:t> 1898: Ο Κ. </a:t>
            </a:r>
            <a:r>
              <a:rPr lang="el-GR" sz="1800" dirty="0" err="1" smtClean="0"/>
              <a:t>Παλαµάς</a:t>
            </a:r>
            <a:r>
              <a:rPr lang="el-GR" sz="1800" dirty="0" smtClean="0"/>
              <a:t> </a:t>
            </a:r>
            <a:r>
              <a:rPr lang="el-GR" sz="1800" dirty="0" err="1" smtClean="0"/>
              <a:t>αναλαµβάνει</a:t>
            </a:r>
            <a:r>
              <a:rPr lang="el-GR" sz="1800" dirty="0" smtClean="0"/>
              <a:t> γενικός </a:t>
            </a:r>
            <a:r>
              <a:rPr lang="el-GR" sz="1800" dirty="0" err="1" smtClean="0"/>
              <a:t>γραµµατέας</a:t>
            </a:r>
            <a:r>
              <a:rPr lang="el-GR" sz="1800" dirty="0" smtClean="0"/>
              <a:t> του </a:t>
            </a:r>
            <a:r>
              <a:rPr lang="el-GR" sz="1800" dirty="0" err="1" smtClean="0"/>
              <a:t>πανεπιστηµίου</a:t>
            </a:r>
            <a:r>
              <a:rPr lang="el-GR" sz="1800" dirty="0" smtClean="0"/>
              <a:t>. </a:t>
            </a:r>
            <a:r>
              <a:rPr lang="el-GR" sz="1800" dirty="0" err="1" smtClean="0"/>
              <a:t>Παραµένει</a:t>
            </a:r>
            <a:r>
              <a:rPr lang="el-GR" sz="1800" dirty="0" smtClean="0"/>
              <a:t> στη θέση αυτή έως το 1928. </a:t>
            </a:r>
            <a:endParaRPr lang="el-GR" sz="1800" dirty="0"/>
          </a:p>
        </p:txBody>
      </p:sp>
    </p:spTree>
    <p:extLst>
      <p:ext uri="{BB962C8B-B14F-4D97-AF65-F5344CB8AC3E}">
        <p14:creationId xmlns:p14="http://schemas.microsoft.com/office/powerpoint/2010/main" val="171480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rmAutofit/>
          </a:bodyPr>
          <a:lstStyle/>
          <a:p>
            <a:pPr algn="ctr"/>
            <a:r>
              <a:rPr lang="el-GR" dirty="0" smtClean="0"/>
              <a:t>1900 - 1910 </a:t>
            </a:r>
          </a:p>
          <a:p>
            <a:pPr marL="0" indent="0" algn="just">
              <a:buNone/>
            </a:pPr>
            <a:r>
              <a:rPr lang="el-GR" sz="2200" dirty="0" smtClean="0"/>
              <a:t> </a:t>
            </a:r>
            <a:r>
              <a:rPr lang="el-GR" sz="2000" dirty="0" smtClean="0"/>
              <a:t>1901: Αποκάλυψη της </a:t>
            </a:r>
            <a:r>
              <a:rPr lang="el-GR" sz="2000" dirty="0" err="1" smtClean="0"/>
              <a:t>αναθηµατικής</a:t>
            </a:r>
            <a:r>
              <a:rPr lang="el-GR" sz="2000" dirty="0" smtClean="0"/>
              <a:t> στήλης των 28 πεσόντων φοιτητών στον Ελληνοτουρκικό </a:t>
            </a:r>
            <a:r>
              <a:rPr lang="el-GR" sz="2000" dirty="0" err="1" smtClean="0"/>
              <a:t>Πόλεµο</a:t>
            </a:r>
            <a:r>
              <a:rPr lang="el-GR" sz="2000" dirty="0" smtClean="0"/>
              <a:t> του 1897. </a:t>
            </a:r>
          </a:p>
          <a:p>
            <a:pPr marL="0" indent="0" algn="just">
              <a:buNone/>
            </a:pPr>
            <a:r>
              <a:rPr lang="el-GR" sz="2000" dirty="0" smtClean="0"/>
              <a:t> 1901: </a:t>
            </a:r>
            <a:r>
              <a:rPr lang="el-GR" sz="2000" dirty="0" err="1" smtClean="0"/>
              <a:t>Θεµελιώνεται</a:t>
            </a:r>
            <a:r>
              <a:rPr lang="el-GR" sz="2000" dirty="0" smtClean="0"/>
              <a:t> το κτίριο του </a:t>
            </a:r>
            <a:r>
              <a:rPr lang="el-GR" sz="2000" dirty="0" err="1" smtClean="0"/>
              <a:t>Αιγινήτειου</a:t>
            </a:r>
            <a:r>
              <a:rPr lang="el-GR" sz="2000" dirty="0" smtClean="0"/>
              <a:t> </a:t>
            </a:r>
            <a:r>
              <a:rPr lang="el-GR" sz="2000" dirty="0" err="1" smtClean="0"/>
              <a:t>Νοσοκοµείου</a:t>
            </a:r>
            <a:r>
              <a:rPr lang="el-GR" sz="2000" dirty="0" smtClean="0"/>
              <a:t>, το οποίο ξεκινά τη λειτουργία του το 1905. </a:t>
            </a:r>
          </a:p>
          <a:p>
            <a:pPr marL="0" indent="0" algn="just">
              <a:buNone/>
            </a:pPr>
            <a:r>
              <a:rPr lang="el-GR" sz="2000" dirty="0" smtClean="0"/>
              <a:t> 1901: Ευαγγελικά. </a:t>
            </a:r>
          </a:p>
          <a:p>
            <a:pPr marL="0" indent="0" algn="just">
              <a:buNone/>
            </a:pPr>
            <a:r>
              <a:rPr lang="el-GR" sz="2000" dirty="0" smtClean="0"/>
              <a:t> 1903: </a:t>
            </a:r>
            <a:r>
              <a:rPr lang="el-GR" sz="2000" dirty="0" err="1" smtClean="0"/>
              <a:t>Ορεστειακά</a:t>
            </a:r>
            <a:r>
              <a:rPr lang="el-GR" sz="2000" dirty="0" smtClean="0"/>
              <a:t>. </a:t>
            </a:r>
          </a:p>
          <a:p>
            <a:pPr marL="0" indent="0" algn="just">
              <a:buNone/>
            </a:pPr>
            <a:r>
              <a:rPr lang="el-GR" sz="2000" dirty="0" smtClean="0"/>
              <a:t> 1904: </a:t>
            </a:r>
            <a:r>
              <a:rPr lang="el-GR" sz="2000" dirty="0" err="1" smtClean="0"/>
              <a:t>∆ηµιουργείται</a:t>
            </a:r>
            <a:r>
              <a:rPr lang="el-GR" sz="2000" dirty="0" smtClean="0"/>
              <a:t> η Σχολή Φυσικών και </a:t>
            </a:r>
            <a:r>
              <a:rPr lang="el-GR" sz="2000" dirty="0" err="1" smtClean="0"/>
              <a:t>Μαθηµατικών</a:t>
            </a:r>
            <a:r>
              <a:rPr lang="el-GR" sz="2000" dirty="0" smtClean="0"/>
              <a:t> </a:t>
            </a:r>
            <a:r>
              <a:rPr lang="el-GR" sz="2000" dirty="0" err="1" smtClean="0"/>
              <a:t>Επιστηµών</a:t>
            </a:r>
            <a:r>
              <a:rPr lang="el-GR" sz="2000" dirty="0" smtClean="0"/>
              <a:t> µε την </a:t>
            </a:r>
            <a:r>
              <a:rPr lang="el-GR" sz="2000" dirty="0" err="1" smtClean="0"/>
              <a:t>αυτονόµηση</a:t>
            </a:r>
            <a:r>
              <a:rPr lang="el-GR" sz="2000" dirty="0" smtClean="0"/>
              <a:t> των </a:t>
            </a:r>
            <a:r>
              <a:rPr lang="el-GR" sz="2000" dirty="0" err="1" smtClean="0"/>
              <a:t>Τµηµάτων</a:t>
            </a:r>
            <a:r>
              <a:rPr lang="el-GR" sz="2000" dirty="0" smtClean="0"/>
              <a:t> Φυσικής και </a:t>
            </a:r>
            <a:r>
              <a:rPr lang="el-GR" sz="2000" dirty="0" err="1" smtClean="0"/>
              <a:t>Μαθηµατικών</a:t>
            </a:r>
            <a:r>
              <a:rPr lang="el-GR" sz="2000" dirty="0" smtClean="0"/>
              <a:t> από τη Φιλοσοφική Σχολή. </a:t>
            </a:r>
          </a:p>
          <a:p>
            <a:pPr marL="0" indent="0" algn="just">
              <a:buNone/>
            </a:pPr>
            <a:r>
              <a:rPr lang="el-GR" sz="2000" dirty="0" smtClean="0"/>
              <a:t> 1908: Η Αγγελική </a:t>
            </a:r>
            <a:r>
              <a:rPr lang="el-GR" sz="2000" dirty="0" err="1" smtClean="0"/>
              <a:t>Παναγιωτάτου</a:t>
            </a:r>
            <a:r>
              <a:rPr lang="el-GR" sz="2000" dirty="0" smtClean="0"/>
              <a:t> διορίζεται ως πρώτη γυναίκα υφηγήτρια στην Ιατρική Σχολή. </a:t>
            </a:r>
          </a:p>
          <a:p>
            <a:pPr marL="0" indent="0" algn="just">
              <a:buNone/>
            </a:pPr>
            <a:r>
              <a:rPr lang="el-GR" sz="2000" dirty="0" smtClean="0"/>
              <a:t> 1909: Απρίλιος: Ιδρύεται το </a:t>
            </a:r>
            <a:r>
              <a:rPr lang="el-GR" sz="2000" dirty="0" err="1" smtClean="0"/>
              <a:t>πανεπιστηµιακό</a:t>
            </a:r>
            <a:r>
              <a:rPr lang="el-GR" sz="2000" dirty="0" smtClean="0"/>
              <a:t> </a:t>
            </a:r>
            <a:r>
              <a:rPr lang="el-GR" sz="2000" dirty="0" err="1" smtClean="0"/>
              <a:t>Νοσοκοµείο</a:t>
            </a:r>
            <a:r>
              <a:rPr lang="el-GR" sz="2000" dirty="0" smtClean="0"/>
              <a:t> Αφροδισίων </a:t>
            </a:r>
            <a:r>
              <a:rPr lang="el-GR" sz="2000" dirty="0" err="1" smtClean="0"/>
              <a:t>Νοσηµάτων</a:t>
            </a:r>
            <a:r>
              <a:rPr lang="el-GR" sz="2000" dirty="0" smtClean="0"/>
              <a:t> «Ανδρέας Συγγρός».</a:t>
            </a:r>
            <a:endParaRPr lang="el-GR" sz="2000" dirty="0"/>
          </a:p>
        </p:txBody>
      </p:sp>
    </p:spTree>
    <p:extLst>
      <p:ext uri="{BB962C8B-B14F-4D97-AF65-F5344CB8AC3E}">
        <p14:creationId xmlns:p14="http://schemas.microsoft.com/office/powerpoint/2010/main" val="252026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rmAutofit fontScale="62500" lnSpcReduction="20000"/>
          </a:bodyPr>
          <a:lstStyle/>
          <a:p>
            <a:pPr algn="ctr"/>
            <a:r>
              <a:rPr lang="el-GR" dirty="0" smtClean="0"/>
              <a:t>1910 - 1920 </a:t>
            </a:r>
          </a:p>
          <a:p>
            <a:pPr marL="0" indent="0" algn="just">
              <a:buNone/>
            </a:pPr>
            <a:r>
              <a:rPr lang="el-GR" dirty="0" smtClean="0"/>
              <a:t> 1910: </a:t>
            </a:r>
            <a:r>
              <a:rPr lang="el-GR" dirty="0" err="1" smtClean="0"/>
              <a:t>Κύµα</a:t>
            </a:r>
            <a:r>
              <a:rPr lang="el-GR" dirty="0" smtClean="0"/>
              <a:t> εκκαθαρίσεων του διδακτικού προσωπικού του </a:t>
            </a:r>
            <a:r>
              <a:rPr lang="el-GR" dirty="0" err="1" smtClean="0"/>
              <a:t>Πανεπιστηµίου</a:t>
            </a:r>
            <a:r>
              <a:rPr lang="el-GR" dirty="0" smtClean="0"/>
              <a:t>. </a:t>
            </a:r>
          </a:p>
          <a:p>
            <a:pPr marL="0" indent="0" algn="just">
              <a:buNone/>
            </a:pPr>
            <a:r>
              <a:rPr lang="el-GR" dirty="0" smtClean="0"/>
              <a:t> 1910: Ιδρύεται το σωματείο Φοιτητική Συντροφιά. </a:t>
            </a:r>
          </a:p>
          <a:p>
            <a:pPr marL="0" indent="0" algn="just">
              <a:buNone/>
            </a:pPr>
            <a:r>
              <a:rPr lang="el-GR" dirty="0" smtClean="0"/>
              <a:t> 1911: Ψηφίζεται από τη Βουλή ο πρώτος οριστικός </a:t>
            </a:r>
            <a:r>
              <a:rPr lang="el-GR" dirty="0" err="1" smtClean="0"/>
              <a:t>κανονισµός</a:t>
            </a:r>
            <a:r>
              <a:rPr lang="el-GR" dirty="0" smtClean="0"/>
              <a:t> του </a:t>
            </a:r>
            <a:r>
              <a:rPr lang="el-GR" dirty="0" err="1" smtClean="0"/>
              <a:t>πανεπιστηµίου</a:t>
            </a:r>
            <a:r>
              <a:rPr lang="el-GR" dirty="0" smtClean="0"/>
              <a:t> από την κυβέρνηση Ελευθερίου Βενιζέλου. Βάσει του </a:t>
            </a:r>
            <a:r>
              <a:rPr lang="el-GR" dirty="0" err="1" smtClean="0"/>
              <a:t>κληροδοτήµατος</a:t>
            </a:r>
            <a:r>
              <a:rPr lang="el-GR" dirty="0" smtClean="0"/>
              <a:t> </a:t>
            </a:r>
            <a:r>
              <a:rPr lang="el-GR" dirty="0" err="1" smtClean="0"/>
              <a:t>∆οµπόλη</a:t>
            </a:r>
            <a:r>
              <a:rPr lang="el-GR" dirty="0" smtClean="0"/>
              <a:t> το Εθνικό </a:t>
            </a:r>
            <a:r>
              <a:rPr lang="el-GR" dirty="0" err="1" smtClean="0"/>
              <a:t>Πανεπιστήµιο</a:t>
            </a:r>
            <a:r>
              <a:rPr lang="el-GR" dirty="0" smtClean="0"/>
              <a:t> διαιρείται σε </a:t>
            </a:r>
            <a:r>
              <a:rPr lang="el-GR" dirty="0" err="1" smtClean="0"/>
              <a:t>Εθνικόν</a:t>
            </a:r>
            <a:r>
              <a:rPr lang="el-GR" dirty="0" smtClean="0"/>
              <a:t>, το οποίο </a:t>
            </a:r>
            <a:r>
              <a:rPr lang="el-GR" dirty="0" err="1" smtClean="0"/>
              <a:t>περιλαµβάνει</a:t>
            </a:r>
            <a:r>
              <a:rPr lang="el-GR" dirty="0" smtClean="0"/>
              <a:t> Ιατρική και </a:t>
            </a:r>
            <a:r>
              <a:rPr lang="el-GR" dirty="0" err="1" smtClean="0"/>
              <a:t>Φυσικοµαθηµατική</a:t>
            </a:r>
            <a:r>
              <a:rPr lang="el-GR" dirty="0" smtClean="0"/>
              <a:t> Σχολή και το </a:t>
            </a:r>
            <a:r>
              <a:rPr lang="el-GR" dirty="0" err="1" smtClean="0"/>
              <a:t>Φαρµακευτικό</a:t>
            </a:r>
            <a:r>
              <a:rPr lang="el-GR" dirty="0" smtClean="0"/>
              <a:t> Σχολείο, και σε </a:t>
            </a:r>
            <a:r>
              <a:rPr lang="el-GR" dirty="0" err="1" smtClean="0"/>
              <a:t>Καποδιστριακόν</a:t>
            </a:r>
            <a:r>
              <a:rPr lang="el-GR" dirty="0" smtClean="0"/>
              <a:t>, το οποίο </a:t>
            </a:r>
            <a:r>
              <a:rPr lang="el-GR" dirty="0" err="1" smtClean="0"/>
              <a:t>περιλαµβάνει</a:t>
            </a:r>
            <a:r>
              <a:rPr lang="el-GR" dirty="0" smtClean="0"/>
              <a:t> τη Φιλοσοφική, τη Θεολογική και τη </a:t>
            </a:r>
            <a:r>
              <a:rPr lang="el-GR" dirty="0" err="1" smtClean="0"/>
              <a:t>Νοµική</a:t>
            </a:r>
            <a:r>
              <a:rPr lang="el-GR" dirty="0" smtClean="0"/>
              <a:t> Σχολή. Ιδρύεται το Οδοντιατρικό Σχολείο. </a:t>
            </a:r>
          </a:p>
          <a:p>
            <a:pPr marL="0" indent="0" algn="just">
              <a:buNone/>
            </a:pPr>
            <a:r>
              <a:rPr lang="el-GR" dirty="0" smtClean="0"/>
              <a:t> 1911: Με </a:t>
            </a:r>
            <a:r>
              <a:rPr lang="el-GR" dirty="0" err="1" smtClean="0"/>
              <a:t>αφορµή</a:t>
            </a:r>
            <a:r>
              <a:rPr lang="el-GR" dirty="0" smtClean="0"/>
              <a:t> το άρθρο για τη γλώσσα στο νέο </a:t>
            </a:r>
            <a:r>
              <a:rPr lang="el-GR" dirty="0" err="1" smtClean="0"/>
              <a:t>Σύνταγµα</a:t>
            </a:r>
            <a:r>
              <a:rPr lang="el-GR" dirty="0" smtClean="0"/>
              <a:t>, ο Γεώργιος Μιστριώτης και οι </a:t>
            </a:r>
            <a:r>
              <a:rPr lang="el-GR" dirty="0" err="1" smtClean="0"/>
              <a:t>πολυάριθµοι</a:t>
            </a:r>
            <a:r>
              <a:rPr lang="el-GR" dirty="0" smtClean="0"/>
              <a:t> φοιτητές που τον ακολουθούν αναστατώνουν το κέντρο της Αθήνας µε συνεχείς διαδηλώσεις και συλλαλητήρια.  1912: </a:t>
            </a:r>
            <a:r>
              <a:rPr lang="el-GR" dirty="0" err="1" smtClean="0"/>
              <a:t>Εορτασµός</a:t>
            </a:r>
            <a:r>
              <a:rPr lang="el-GR" dirty="0" smtClean="0"/>
              <a:t> 75ετηρίδας </a:t>
            </a:r>
            <a:r>
              <a:rPr lang="el-GR" dirty="0" err="1" smtClean="0"/>
              <a:t>Πανεπιστηµίου</a:t>
            </a:r>
            <a:r>
              <a:rPr lang="el-GR" dirty="0" smtClean="0"/>
              <a:t> Αθηνών. </a:t>
            </a:r>
          </a:p>
          <a:p>
            <a:pPr marL="0" indent="0" algn="just">
              <a:buNone/>
            </a:pPr>
            <a:r>
              <a:rPr lang="el-GR" dirty="0" smtClean="0"/>
              <a:t> 1914: </a:t>
            </a:r>
            <a:r>
              <a:rPr lang="el-GR" dirty="0" err="1" smtClean="0"/>
              <a:t>Αναθηµατική</a:t>
            </a:r>
            <a:r>
              <a:rPr lang="el-GR" dirty="0" smtClean="0"/>
              <a:t> στήλη στα Προπύλαια για τους νεκρούς των Βαλκανικών </a:t>
            </a:r>
            <a:r>
              <a:rPr lang="el-GR" dirty="0" err="1" smtClean="0"/>
              <a:t>Πολέµων</a:t>
            </a:r>
            <a:r>
              <a:rPr lang="el-GR" dirty="0" smtClean="0"/>
              <a:t>.  Εθνικός </a:t>
            </a:r>
            <a:r>
              <a:rPr lang="el-GR" dirty="0" err="1" smtClean="0"/>
              <a:t>∆ιχασµός</a:t>
            </a:r>
            <a:r>
              <a:rPr lang="el-GR" dirty="0" smtClean="0"/>
              <a:t> (1914-1917). Εκκαθαρίσεις και </a:t>
            </a:r>
            <a:r>
              <a:rPr lang="el-GR" dirty="0" err="1" smtClean="0"/>
              <a:t>επαναπροσλήψεις</a:t>
            </a:r>
            <a:r>
              <a:rPr lang="el-GR" dirty="0" smtClean="0"/>
              <a:t> καθηγητών βάσει της πολιτικής τους τοποθέτησης. </a:t>
            </a:r>
          </a:p>
          <a:p>
            <a:pPr marL="0" indent="0" algn="just">
              <a:buNone/>
            </a:pPr>
            <a:r>
              <a:rPr lang="el-GR" dirty="0" smtClean="0"/>
              <a:t> 1919: Αυτόνομο Τμήμα Χημείας.</a:t>
            </a:r>
            <a:endParaRPr lang="el-GR" dirty="0"/>
          </a:p>
        </p:txBody>
      </p:sp>
    </p:spTree>
    <p:extLst>
      <p:ext uri="{BB962C8B-B14F-4D97-AF65-F5344CB8AC3E}">
        <p14:creationId xmlns:p14="http://schemas.microsoft.com/office/powerpoint/2010/main" val="239742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1026" name="Picture 2" descr="C:\Users\user\AppData\Local\Temp\Rar$DRa3416.29706\Δευτέρα 7 και 14.12.2020 - Έγγραφα για την την Πρακτική Άσκηση\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8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rmAutofit fontScale="62500" lnSpcReduction="20000"/>
          </a:bodyPr>
          <a:lstStyle/>
          <a:p>
            <a:pPr algn="ctr"/>
            <a:r>
              <a:rPr lang="el-GR" dirty="0" smtClean="0"/>
              <a:t>1920 - 1930 </a:t>
            </a:r>
          </a:p>
          <a:p>
            <a:pPr marL="0" indent="0" algn="just">
              <a:buNone/>
            </a:pPr>
            <a:r>
              <a:rPr lang="el-GR" dirty="0" smtClean="0"/>
              <a:t> 1920: Ίδρυση του Ιωνικού </a:t>
            </a:r>
            <a:r>
              <a:rPr lang="el-GR" dirty="0" err="1" smtClean="0"/>
              <a:t>Πανεπιστηµίου</a:t>
            </a:r>
            <a:r>
              <a:rPr lang="el-GR" dirty="0" smtClean="0"/>
              <a:t> στη </a:t>
            </a:r>
            <a:r>
              <a:rPr lang="el-GR" dirty="0" err="1" smtClean="0"/>
              <a:t>Σµύρνη</a:t>
            </a:r>
            <a:r>
              <a:rPr lang="el-GR" dirty="0" smtClean="0"/>
              <a:t>. Την οργάνωσή του </a:t>
            </a:r>
            <a:r>
              <a:rPr lang="el-GR" dirty="0" err="1" smtClean="0"/>
              <a:t>αναλαµβάνει</a:t>
            </a:r>
            <a:r>
              <a:rPr lang="el-GR" dirty="0" smtClean="0"/>
              <a:t> ο Κ. </a:t>
            </a:r>
            <a:r>
              <a:rPr lang="el-GR" dirty="0" err="1" smtClean="0"/>
              <a:t>Καραθεοδωρή</a:t>
            </a:r>
            <a:r>
              <a:rPr lang="el-GR" dirty="0" smtClean="0"/>
              <a:t>. </a:t>
            </a:r>
          </a:p>
          <a:p>
            <a:pPr marL="0" indent="0" algn="just">
              <a:buNone/>
            </a:pPr>
            <a:r>
              <a:rPr lang="el-GR" dirty="0" smtClean="0"/>
              <a:t> 1920: Ιδρύεται η Ανωτάτη Σχολή Εμπορικών Επιστημών (σήμερα Οικονομικό Πανεπιστήμιο). </a:t>
            </a:r>
          </a:p>
          <a:p>
            <a:pPr marL="0" indent="0" algn="just">
              <a:buNone/>
            </a:pPr>
            <a:r>
              <a:rPr lang="el-GR" dirty="0" smtClean="0"/>
              <a:t> 1920: Ιδρύεται η Ανωτάτη Γεωπονική Σχολή Αθηνών (σήμερα Γεωπονικό Πανεπιστήμιο). </a:t>
            </a:r>
          </a:p>
          <a:p>
            <a:pPr marL="0" indent="0" algn="just">
              <a:buNone/>
            </a:pPr>
            <a:r>
              <a:rPr lang="el-GR" dirty="0" smtClean="0"/>
              <a:t> 1922: Νέος </a:t>
            </a:r>
            <a:r>
              <a:rPr lang="el-GR" dirty="0" err="1" smtClean="0"/>
              <a:t>οργανισµός</a:t>
            </a:r>
            <a:r>
              <a:rPr lang="el-GR" dirty="0" smtClean="0"/>
              <a:t> του </a:t>
            </a:r>
            <a:r>
              <a:rPr lang="el-GR" dirty="0" err="1" smtClean="0"/>
              <a:t>πανεπιστηµίου</a:t>
            </a:r>
            <a:r>
              <a:rPr lang="el-GR" dirty="0" smtClean="0"/>
              <a:t>. Ενοποιούνται τα δύο </a:t>
            </a:r>
            <a:r>
              <a:rPr lang="el-GR" dirty="0" err="1" smtClean="0"/>
              <a:t>πανεπιστήµια</a:t>
            </a:r>
            <a:r>
              <a:rPr lang="el-GR" dirty="0" smtClean="0"/>
              <a:t> σε ένα, το οποίο πλέον </a:t>
            </a:r>
            <a:r>
              <a:rPr lang="el-GR" dirty="0" err="1" smtClean="0"/>
              <a:t>ονοµάζεται</a:t>
            </a:r>
            <a:r>
              <a:rPr lang="el-GR" dirty="0" smtClean="0"/>
              <a:t> </a:t>
            </a:r>
            <a:r>
              <a:rPr lang="el-GR" dirty="0" err="1" smtClean="0"/>
              <a:t>Αθήνισι</a:t>
            </a:r>
            <a:r>
              <a:rPr lang="el-GR" dirty="0" smtClean="0"/>
              <a:t> </a:t>
            </a:r>
            <a:r>
              <a:rPr lang="el-GR" dirty="0" err="1" smtClean="0"/>
              <a:t>Εθνικόν</a:t>
            </a:r>
            <a:r>
              <a:rPr lang="el-GR" dirty="0" smtClean="0"/>
              <a:t> και </a:t>
            </a:r>
            <a:r>
              <a:rPr lang="el-GR" dirty="0" err="1" smtClean="0"/>
              <a:t>Καποδιστριακόν</a:t>
            </a:r>
            <a:r>
              <a:rPr lang="el-GR" dirty="0" smtClean="0"/>
              <a:t> </a:t>
            </a:r>
            <a:r>
              <a:rPr lang="el-GR" dirty="0" err="1" smtClean="0"/>
              <a:t>Πανεπιστήµιον</a:t>
            </a:r>
            <a:r>
              <a:rPr lang="el-GR" dirty="0" smtClean="0"/>
              <a:t>. Καθιερώνονται για πρώτη φορά οι εισιτήριες εξετάσεις. </a:t>
            </a:r>
          </a:p>
          <a:p>
            <a:pPr marL="0" indent="0" algn="just">
              <a:buNone/>
            </a:pPr>
            <a:r>
              <a:rPr lang="el-GR" dirty="0" smtClean="0"/>
              <a:t> 1923: Ιδρύεται η </a:t>
            </a:r>
            <a:r>
              <a:rPr lang="el-GR" dirty="0" err="1" smtClean="0"/>
              <a:t>Πανεπιστηµιακή</a:t>
            </a:r>
            <a:r>
              <a:rPr lang="el-GR" dirty="0" smtClean="0"/>
              <a:t> Λέσχη. </a:t>
            </a:r>
          </a:p>
          <a:p>
            <a:pPr marL="0" indent="0" algn="just">
              <a:buNone/>
            </a:pPr>
            <a:r>
              <a:rPr lang="el-GR" dirty="0" smtClean="0"/>
              <a:t> 1924: </a:t>
            </a:r>
            <a:r>
              <a:rPr lang="el-GR" dirty="0" err="1" smtClean="0"/>
              <a:t>∆ιεξαγωγή</a:t>
            </a:r>
            <a:r>
              <a:rPr lang="el-GR" dirty="0" smtClean="0"/>
              <a:t> Ά </a:t>
            </a:r>
            <a:r>
              <a:rPr lang="el-GR" dirty="0" err="1" smtClean="0"/>
              <a:t>Παµφοιτητικού</a:t>
            </a:r>
            <a:r>
              <a:rPr lang="el-GR" dirty="0" smtClean="0"/>
              <a:t> Συνεδρίου στην Αθήνα. </a:t>
            </a:r>
          </a:p>
          <a:p>
            <a:pPr marL="0" indent="0" algn="just">
              <a:buNone/>
            </a:pPr>
            <a:r>
              <a:rPr lang="el-GR" dirty="0" smtClean="0"/>
              <a:t> 1926: Ιδρύεται το </a:t>
            </a:r>
            <a:r>
              <a:rPr lang="el-GR" dirty="0" err="1" smtClean="0"/>
              <a:t>Πανεπιστήµιο</a:t>
            </a:r>
            <a:r>
              <a:rPr lang="el-GR" dirty="0" smtClean="0"/>
              <a:t> Θεσσαλονίκης. </a:t>
            </a:r>
          </a:p>
          <a:p>
            <a:pPr marL="0" indent="0" algn="just">
              <a:buNone/>
            </a:pPr>
            <a:r>
              <a:rPr lang="el-GR" dirty="0" smtClean="0"/>
              <a:t> 1927: Μαζική </a:t>
            </a:r>
            <a:r>
              <a:rPr lang="el-GR" dirty="0" err="1" smtClean="0"/>
              <a:t>επιτυχηµένη</a:t>
            </a:r>
            <a:r>
              <a:rPr lang="el-GR" dirty="0" smtClean="0"/>
              <a:t> απεργία των φοιτητών µε </a:t>
            </a:r>
            <a:r>
              <a:rPr lang="el-GR" dirty="0" err="1" smtClean="0"/>
              <a:t>αίτηµα</a:t>
            </a:r>
            <a:r>
              <a:rPr lang="el-GR" dirty="0" smtClean="0"/>
              <a:t> τη µη αύξηση των διδάκτρων. </a:t>
            </a:r>
          </a:p>
          <a:p>
            <a:pPr marL="0" indent="0" algn="just">
              <a:buNone/>
            </a:pPr>
            <a:r>
              <a:rPr lang="el-GR" dirty="0" smtClean="0"/>
              <a:t> 1929: Τίθεται ο </a:t>
            </a:r>
            <a:r>
              <a:rPr lang="el-GR" dirty="0" err="1" smtClean="0"/>
              <a:t>θεµέλιος</a:t>
            </a:r>
            <a:r>
              <a:rPr lang="el-GR" dirty="0" smtClean="0"/>
              <a:t> λίθος των εργαστηρίων της Ιατρικής Σχολής στο Γουδί, τα οποία ολοκληρώθηκαν το 1933. Προστίθεται ως </a:t>
            </a:r>
            <a:r>
              <a:rPr lang="el-GR" dirty="0" err="1" smtClean="0"/>
              <a:t>παράρτηµα</a:t>
            </a:r>
            <a:r>
              <a:rPr lang="el-GR" dirty="0" smtClean="0"/>
              <a:t> του </a:t>
            </a:r>
            <a:r>
              <a:rPr lang="el-GR" dirty="0" err="1" smtClean="0"/>
              <a:t>πανεπιστηµίου</a:t>
            </a:r>
            <a:r>
              <a:rPr lang="el-GR" dirty="0" smtClean="0"/>
              <a:t> το </a:t>
            </a:r>
            <a:r>
              <a:rPr lang="el-GR" dirty="0" err="1" smtClean="0"/>
              <a:t>Πειραµατικό</a:t>
            </a:r>
            <a:r>
              <a:rPr lang="el-GR" dirty="0" smtClean="0"/>
              <a:t> Σχολείο.</a:t>
            </a:r>
            <a:endParaRPr lang="el-GR" dirty="0"/>
          </a:p>
        </p:txBody>
      </p:sp>
    </p:spTree>
    <p:extLst>
      <p:ext uri="{BB962C8B-B14F-4D97-AF65-F5344CB8AC3E}">
        <p14:creationId xmlns:p14="http://schemas.microsoft.com/office/powerpoint/2010/main" val="2906058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4824536"/>
          </a:xfrm>
        </p:spPr>
        <p:txBody>
          <a:bodyPr>
            <a:normAutofit fontScale="40000" lnSpcReduction="20000"/>
          </a:bodyPr>
          <a:lstStyle/>
          <a:p>
            <a:pPr algn="ctr"/>
            <a:r>
              <a:rPr lang="el-GR" dirty="0" smtClean="0"/>
              <a:t>1930 - 1940 </a:t>
            </a:r>
          </a:p>
          <a:p>
            <a:pPr marL="0" indent="0" algn="just">
              <a:buNone/>
            </a:pPr>
            <a:r>
              <a:rPr lang="el-GR" sz="4000" dirty="0" smtClean="0"/>
              <a:t> 1930: Ιδρύεται η Ελευθέρα Σχολή Πολιτικών Οικονομικών Επιστημών (σήμερα </a:t>
            </a:r>
            <a:r>
              <a:rPr lang="el-GR" sz="4000" dirty="0" err="1" smtClean="0"/>
              <a:t>Πάντειο</a:t>
            </a:r>
            <a:r>
              <a:rPr lang="el-GR" sz="4000" dirty="0" smtClean="0"/>
              <a:t> Πανεπιστήμιο). </a:t>
            </a:r>
          </a:p>
          <a:p>
            <a:pPr marL="0" indent="0" algn="just">
              <a:buNone/>
            </a:pPr>
            <a:r>
              <a:rPr lang="el-GR" sz="4000" dirty="0" smtClean="0"/>
              <a:t> 1931: Η κυβέρνηση Βενιζέλου ορίζει πρώτο κυβερνητικό επίτροπο για την εποπτεία των </a:t>
            </a:r>
            <a:r>
              <a:rPr lang="el-GR" sz="4000" dirty="0" err="1" smtClean="0"/>
              <a:t>πανεπιστηµίων</a:t>
            </a:r>
            <a:r>
              <a:rPr lang="el-GR" sz="4000" dirty="0" smtClean="0"/>
              <a:t> Αθήνας και Θεσσαλονίκης τον Κ. </a:t>
            </a:r>
            <a:r>
              <a:rPr lang="el-GR" sz="4000" dirty="0" err="1" smtClean="0"/>
              <a:t>Καραθεοδωρή</a:t>
            </a:r>
            <a:r>
              <a:rPr lang="el-GR" sz="4000" dirty="0" smtClean="0"/>
              <a:t>. </a:t>
            </a:r>
          </a:p>
          <a:p>
            <a:pPr marL="0" indent="0" algn="just">
              <a:buNone/>
            </a:pPr>
            <a:r>
              <a:rPr lang="el-GR" sz="4000" dirty="0" smtClean="0"/>
              <a:t> 1932: Το </a:t>
            </a:r>
            <a:r>
              <a:rPr lang="el-GR" sz="4000" dirty="0" err="1" smtClean="0"/>
              <a:t>πανεπιστήµιο</a:t>
            </a:r>
            <a:r>
              <a:rPr lang="el-GR" sz="4000" dirty="0" smtClean="0"/>
              <a:t> αποκτά νέο </a:t>
            </a:r>
            <a:r>
              <a:rPr lang="el-GR" sz="4000" dirty="0" err="1" smtClean="0"/>
              <a:t>οργανισµό</a:t>
            </a:r>
            <a:r>
              <a:rPr lang="el-GR" sz="4000" dirty="0" smtClean="0"/>
              <a:t> (ν.5343) από την κυβέρνηση Ελ. Βενιζέλου, µε υπουργό Παιδείας τον Γ. Παπανδρέου· πρόκειται για τον µ</a:t>
            </a:r>
            <a:r>
              <a:rPr lang="el-GR" sz="4000" dirty="0" err="1" smtClean="0"/>
              <a:t>ακροβιότερο</a:t>
            </a:r>
            <a:r>
              <a:rPr lang="el-GR" sz="4000" dirty="0" smtClean="0"/>
              <a:t> </a:t>
            </a:r>
            <a:r>
              <a:rPr lang="el-GR" sz="4000" dirty="0" err="1" smtClean="0"/>
              <a:t>πανεπιστηµιακό</a:t>
            </a:r>
            <a:r>
              <a:rPr lang="el-GR" sz="4000" dirty="0" smtClean="0"/>
              <a:t> </a:t>
            </a:r>
            <a:r>
              <a:rPr lang="el-GR" sz="4000" dirty="0" err="1" smtClean="0"/>
              <a:t>οργανισµό</a:t>
            </a:r>
            <a:r>
              <a:rPr lang="el-GR" sz="4000" dirty="0" smtClean="0"/>
              <a:t> του 20ού αιώνα στην Ελλάδα – ίσχυσε µ</a:t>
            </a:r>
            <a:r>
              <a:rPr lang="el-GR" sz="4000" dirty="0" err="1" smtClean="0"/>
              <a:t>έχρι</a:t>
            </a:r>
            <a:r>
              <a:rPr lang="el-GR" sz="4000" dirty="0" smtClean="0"/>
              <a:t> το 1982. Το </a:t>
            </a:r>
            <a:r>
              <a:rPr lang="el-GR" sz="4000" dirty="0" err="1" smtClean="0"/>
              <a:t>ίδρυµα</a:t>
            </a:r>
            <a:r>
              <a:rPr lang="el-GR" sz="4000" dirty="0" smtClean="0"/>
              <a:t> αποκτά τη </a:t>
            </a:r>
            <a:r>
              <a:rPr lang="el-GR" sz="4000" dirty="0" err="1" smtClean="0"/>
              <a:t>σηµερινή</a:t>
            </a:r>
            <a:r>
              <a:rPr lang="el-GR" sz="4000" dirty="0" smtClean="0"/>
              <a:t> </a:t>
            </a:r>
            <a:r>
              <a:rPr lang="el-GR" sz="4000" dirty="0" err="1" smtClean="0"/>
              <a:t>ονοµασία</a:t>
            </a:r>
            <a:r>
              <a:rPr lang="el-GR" sz="4000" dirty="0" smtClean="0"/>
              <a:t> του: </a:t>
            </a:r>
            <a:r>
              <a:rPr lang="el-GR" sz="4000" dirty="0" err="1" smtClean="0"/>
              <a:t>Εθνικόν</a:t>
            </a:r>
            <a:r>
              <a:rPr lang="el-GR" sz="4000" dirty="0" smtClean="0"/>
              <a:t> και </a:t>
            </a:r>
            <a:r>
              <a:rPr lang="el-GR" sz="4000" dirty="0" err="1" smtClean="0"/>
              <a:t>Καποδιστριακόν</a:t>
            </a:r>
            <a:r>
              <a:rPr lang="el-GR" sz="4000" dirty="0" smtClean="0"/>
              <a:t> </a:t>
            </a:r>
            <a:r>
              <a:rPr lang="el-GR" sz="4000" dirty="0" err="1" smtClean="0"/>
              <a:t>Πανεπιστήµιον</a:t>
            </a:r>
            <a:r>
              <a:rPr lang="el-GR" sz="4000" dirty="0" smtClean="0"/>
              <a:t> Αθηνών. </a:t>
            </a:r>
          </a:p>
          <a:p>
            <a:pPr marL="0" indent="0" algn="just">
              <a:buNone/>
            </a:pPr>
            <a:r>
              <a:rPr lang="el-GR" sz="4000" dirty="0" smtClean="0"/>
              <a:t> 1932: Παραχωρείται ο Ιερός Ναός των </a:t>
            </a:r>
            <a:r>
              <a:rPr lang="el-GR" sz="4000" dirty="0" err="1" smtClean="0"/>
              <a:t>Εισοδίων</a:t>
            </a:r>
            <a:r>
              <a:rPr lang="el-GR" sz="4000" dirty="0" smtClean="0"/>
              <a:t> της Θεοτόκου και Αγίας Βαρβάρας (</a:t>
            </a:r>
            <a:r>
              <a:rPr lang="el-GR" sz="4000" dirty="0" err="1" smtClean="0"/>
              <a:t>Καπνικαρέα</a:t>
            </a:r>
            <a:r>
              <a:rPr lang="el-GR" sz="4000" dirty="0" smtClean="0"/>
              <a:t>) στο </a:t>
            </a:r>
            <a:r>
              <a:rPr lang="el-GR" sz="4000" dirty="0" err="1" smtClean="0"/>
              <a:t>πανεπιστήµιο</a:t>
            </a:r>
            <a:r>
              <a:rPr lang="el-GR" sz="4000" dirty="0" smtClean="0"/>
              <a:t>. </a:t>
            </a:r>
          </a:p>
          <a:p>
            <a:pPr marL="0" indent="0" algn="just">
              <a:buNone/>
            </a:pPr>
            <a:r>
              <a:rPr lang="el-GR" sz="4000" dirty="0" smtClean="0"/>
              <a:t> 1933: Ξεκινά η </a:t>
            </a:r>
            <a:r>
              <a:rPr lang="el-GR" sz="4000" dirty="0" err="1" smtClean="0"/>
              <a:t>ανοικοδόµηση</a:t>
            </a:r>
            <a:r>
              <a:rPr lang="el-GR" sz="4000" dirty="0" smtClean="0"/>
              <a:t> του κτιρίου των Θεωρητικών </a:t>
            </a:r>
            <a:r>
              <a:rPr lang="el-GR" sz="4000" dirty="0" err="1" smtClean="0"/>
              <a:t>Επιστηµών</a:t>
            </a:r>
            <a:r>
              <a:rPr lang="el-GR" sz="4000" dirty="0" smtClean="0"/>
              <a:t>. </a:t>
            </a:r>
          </a:p>
          <a:p>
            <a:pPr marL="0" indent="0" algn="just">
              <a:buNone/>
            </a:pPr>
            <a:r>
              <a:rPr lang="el-GR" sz="4000" dirty="0" smtClean="0"/>
              <a:t> 1934: Ιδρύεται το Φυσιογνωστικό Τμήμα στη Φυσικομαθηματική Σχολή. </a:t>
            </a:r>
          </a:p>
          <a:p>
            <a:pPr marL="0" indent="0" algn="just">
              <a:buNone/>
            </a:pPr>
            <a:r>
              <a:rPr lang="el-GR" sz="4000" dirty="0" smtClean="0"/>
              <a:t> 1936: Αʹ Πανελλήνιο Φοιτητικό Συνέδριο µε πρωτοβουλία της Ένωσης Προοδευτικών Οργανώσεων Φοιτητών Σπουδαστών (ΕΠΟΦΣ) και τη </a:t>
            </a:r>
            <a:r>
              <a:rPr lang="el-GR" sz="4000" dirty="0" err="1" smtClean="0"/>
              <a:t>συµµετοχή</a:t>
            </a:r>
            <a:r>
              <a:rPr lang="el-GR" sz="4000" dirty="0" smtClean="0"/>
              <a:t> εκπροσώπων από τα δύο </a:t>
            </a:r>
            <a:r>
              <a:rPr lang="el-GR" sz="4000" dirty="0" err="1" smtClean="0"/>
              <a:t>πανεπιστήµια</a:t>
            </a:r>
            <a:r>
              <a:rPr lang="el-GR" sz="4000" dirty="0" smtClean="0"/>
              <a:t>, το Πολυτεχνείο και τις ανώτατες σχολές της χώρας. Η εγκαθίδρυση του καθεστώτος της 4ης Αυγούστου θέτει στην </a:t>
            </a:r>
            <a:r>
              <a:rPr lang="el-GR" sz="4000" dirty="0" err="1" smtClean="0"/>
              <a:t>παρανοµία</a:t>
            </a:r>
            <a:r>
              <a:rPr lang="el-GR" sz="4000" dirty="0" smtClean="0"/>
              <a:t> µια σειρά από φοιτητικές οργανώσεις. </a:t>
            </a:r>
          </a:p>
          <a:p>
            <a:pPr marL="0" indent="0" algn="just">
              <a:buNone/>
            </a:pPr>
            <a:r>
              <a:rPr lang="el-GR" sz="4000" dirty="0" smtClean="0"/>
              <a:t> 1937: </a:t>
            </a:r>
            <a:r>
              <a:rPr lang="el-GR" sz="4000" dirty="0" err="1" smtClean="0"/>
              <a:t>Εορτασµός</a:t>
            </a:r>
            <a:r>
              <a:rPr lang="el-GR" sz="4000" dirty="0" smtClean="0"/>
              <a:t> της πρώτης εκατονταετηρίδας του </a:t>
            </a:r>
            <a:r>
              <a:rPr lang="el-GR" sz="4000" dirty="0" err="1"/>
              <a:t>Π</a:t>
            </a:r>
            <a:r>
              <a:rPr lang="el-GR" sz="4000" dirty="0" err="1" smtClean="0"/>
              <a:t>ανεπιστηµίου</a:t>
            </a:r>
            <a:r>
              <a:rPr lang="el-GR" sz="4000" dirty="0" smtClean="0"/>
              <a:t>. </a:t>
            </a:r>
          </a:p>
          <a:p>
            <a:pPr marL="0" indent="0" algn="just">
              <a:buNone/>
            </a:pPr>
            <a:r>
              <a:rPr lang="el-GR" sz="4000" dirty="0" smtClean="0"/>
              <a:t> 1938: Αναγκαστικός νόμος 1430. </a:t>
            </a:r>
          </a:p>
          <a:p>
            <a:pPr marL="0" indent="0" algn="just">
              <a:buNone/>
            </a:pPr>
            <a:r>
              <a:rPr lang="el-GR" sz="4000" dirty="0" smtClean="0"/>
              <a:t> 1938: Ιδρύεται η Σχολή Βιομηχανικών Σπουδών Πειραιά (σήμερα Πανεπιστήμιο Πειραιά).</a:t>
            </a:r>
            <a:endParaRPr lang="el-GR" sz="4000" dirty="0"/>
          </a:p>
        </p:txBody>
      </p:sp>
    </p:spTree>
    <p:extLst>
      <p:ext uri="{BB962C8B-B14F-4D97-AF65-F5344CB8AC3E}">
        <p14:creationId xmlns:p14="http://schemas.microsoft.com/office/powerpoint/2010/main" val="271787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rmAutofit fontScale="77500" lnSpcReduction="20000"/>
          </a:bodyPr>
          <a:lstStyle/>
          <a:p>
            <a:pPr algn="ctr"/>
            <a:r>
              <a:rPr lang="el-GR" dirty="0" smtClean="0"/>
              <a:t>1940 - 1950 </a:t>
            </a:r>
          </a:p>
          <a:p>
            <a:pPr marL="0" indent="0" algn="just">
              <a:buNone/>
            </a:pPr>
            <a:r>
              <a:rPr lang="el-GR" dirty="0" smtClean="0"/>
              <a:t> 28 Οκτωβρίου 1940: Το πανεπιστήμιο κλείνει «μέχρι νεωτέρας». </a:t>
            </a:r>
          </a:p>
          <a:p>
            <a:pPr marL="0" indent="0" algn="just">
              <a:buNone/>
            </a:pPr>
            <a:r>
              <a:rPr lang="el-GR" dirty="0" smtClean="0"/>
              <a:t> Κατάργηση των εισιτήριων εξετάσεων για τους στρατευθέντες. </a:t>
            </a:r>
          </a:p>
          <a:p>
            <a:pPr marL="0" indent="0" algn="just">
              <a:buNone/>
            </a:pPr>
            <a:r>
              <a:rPr lang="el-GR" dirty="0" smtClean="0"/>
              <a:t> Επίταξη κτιρίων του πανεπιστημίου από τις κατοχικές δυνάμεις. </a:t>
            </a:r>
          </a:p>
          <a:p>
            <a:pPr marL="0" indent="0" algn="just">
              <a:buNone/>
            </a:pPr>
            <a:r>
              <a:rPr lang="el-GR" dirty="0" smtClean="0"/>
              <a:t> Η Πανεπιστημιακή Λέσχη μετατρέπεται σε ορμητήριο των φοιτητών και των φοιτητριών για αντιστασιακές δράσεις, ενώ τμήμα της διατίθεται για την περίθαλψη τραυματιών του πολέμου. </a:t>
            </a:r>
          </a:p>
          <a:p>
            <a:pPr marL="0" indent="0" algn="just">
              <a:buNone/>
            </a:pPr>
            <a:r>
              <a:rPr lang="el-GR" dirty="0" smtClean="0"/>
              <a:t> 1940-1944: Παρέχονται διευκολύνσεις στους φοιτητές σχετικά με την εγγραφή και τις σπουδές. </a:t>
            </a:r>
          </a:p>
          <a:p>
            <a:pPr marL="0" indent="0" algn="just">
              <a:buNone/>
            </a:pPr>
            <a:r>
              <a:rPr lang="el-GR" dirty="0" smtClean="0"/>
              <a:t> Εκκαθαρίσεις μελών Διδακτικού και Διοικητικού Προσωπικού. Συγκροτούνται συμβούλια νομιμοφροσύνης.</a:t>
            </a:r>
            <a:endParaRPr lang="el-GR" dirty="0"/>
          </a:p>
        </p:txBody>
      </p:sp>
    </p:spTree>
    <p:extLst>
      <p:ext uri="{BB962C8B-B14F-4D97-AF65-F5344CB8AC3E}">
        <p14:creationId xmlns:p14="http://schemas.microsoft.com/office/powerpoint/2010/main" val="15559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rmAutofit fontScale="85000" lnSpcReduction="10000"/>
          </a:bodyPr>
          <a:lstStyle/>
          <a:p>
            <a:pPr algn="ctr"/>
            <a:r>
              <a:rPr lang="el-GR" dirty="0" smtClean="0"/>
              <a:t>1950 - 1960 </a:t>
            </a:r>
          </a:p>
          <a:p>
            <a:pPr marL="0" indent="0" algn="just">
              <a:buNone/>
            </a:pPr>
            <a:r>
              <a:rPr lang="el-GR" dirty="0" smtClean="0"/>
              <a:t> 1951: Ιδρύεται το Ίδρυμα Κρατικών Υποτροφιών (Ι.Κ.Υ). </a:t>
            </a:r>
          </a:p>
          <a:p>
            <a:pPr marL="0" indent="0" algn="just">
              <a:buNone/>
            </a:pPr>
            <a:r>
              <a:rPr lang="el-GR" dirty="0" smtClean="0"/>
              <a:t> 1951: Ιδρύονται τα Τμήματα Αγγλικής και Γαλλικής γλώσσας και φιλολογίας στη Φιλοσοφική Σχολή. </a:t>
            </a:r>
          </a:p>
          <a:p>
            <a:pPr marL="0" indent="0" algn="just">
              <a:buNone/>
            </a:pPr>
            <a:r>
              <a:rPr lang="el-GR" dirty="0" smtClean="0"/>
              <a:t> 1957: Ιδρύεται η Ανωτάτη Σχολή Βιομηχανικών Σπουδών Θεσσαλονίκης (μετέπειτα Πανεπιστήμιο Μακεδονίας) </a:t>
            </a:r>
          </a:p>
          <a:p>
            <a:pPr marL="0" indent="0" algn="just">
              <a:buNone/>
            </a:pPr>
            <a:r>
              <a:rPr lang="el-GR" dirty="0" smtClean="0"/>
              <a:t> 1959: Καθιέρωση ειδικού φοιτητικού εισιτηρίου μειωμένης τιμής στα μέσα μαζικής μεταφοράς. </a:t>
            </a:r>
          </a:p>
          <a:p>
            <a:pPr marL="0" indent="0" algn="just">
              <a:buNone/>
            </a:pPr>
            <a:r>
              <a:rPr lang="el-GR" dirty="0" smtClean="0"/>
              <a:t> Συμμετοχής του φοιτητικού σώματος και του ιδρύματος στις διαμαρτυρίες και στις διαδηλώσεις για το Κυπριακό.</a:t>
            </a:r>
            <a:endParaRPr lang="el-GR" dirty="0"/>
          </a:p>
        </p:txBody>
      </p:sp>
    </p:spTree>
    <p:extLst>
      <p:ext uri="{BB962C8B-B14F-4D97-AF65-F5344CB8AC3E}">
        <p14:creationId xmlns:p14="http://schemas.microsoft.com/office/powerpoint/2010/main" val="277815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rmAutofit fontScale="47500" lnSpcReduction="20000"/>
          </a:bodyPr>
          <a:lstStyle/>
          <a:p>
            <a:pPr algn="ctr"/>
            <a:r>
              <a:rPr lang="el-GR" dirty="0" smtClean="0"/>
              <a:t>1960 - 1970 </a:t>
            </a:r>
          </a:p>
          <a:p>
            <a:pPr marL="0" indent="0" algn="just">
              <a:buNone/>
            </a:pPr>
            <a:r>
              <a:rPr lang="el-GR" sz="3600" dirty="0" smtClean="0"/>
              <a:t> 1961: Παραχωρείται από την πολιτεία στο πανεπιστήμιο έκταση για την ανέγερση της πανεπιστημιούπολης. </a:t>
            </a:r>
          </a:p>
          <a:p>
            <a:pPr marL="0" indent="0" algn="just">
              <a:buNone/>
            </a:pPr>
            <a:r>
              <a:rPr lang="el-GR" sz="3600" dirty="0" smtClean="0"/>
              <a:t> 1961: Καθιερώνονται οι διεθνείς πανεπιστημιακές ανταλλαγές (φοιτητών/</a:t>
            </a:r>
            <a:r>
              <a:rPr lang="el-GR" sz="3600" dirty="0" err="1" smtClean="0"/>
              <a:t>τριώ</a:t>
            </a:r>
            <a:r>
              <a:rPr lang="el-GR" sz="3600" dirty="0" smtClean="0"/>
              <a:t>ν και μελών ΔΕΠ) </a:t>
            </a:r>
          </a:p>
          <a:p>
            <a:pPr marL="0" indent="0" algn="just">
              <a:buNone/>
            </a:pPr>
            <a:r>
              <a:rPr lang="el-GR" sz="3600" dirty="0" smtClean="0"/>
              <a:t> 1962: Σημαντικές κινητοποιήσεις για το 15% για την παιδεία. </a:t>
            </a:r>
          </a:p>
          <a:p>
            <a:pPr marL="0" indent="0" algn="just">
              <a:buNone/>
            </a:pPr>
            <a:r>
              <a:rPr lang="el-GR" sz="3600" dirty="0" smtClean="0"/>
              <a:t> 1963: Καθιέρωση της δωρεάν παιδείας. </a:t>
            </a:r>
          </a:p>
          <a:p>
            <a:pPr marL="0" indent="0" algn="just">
              <a:buNone/>
            </a:pPr>
            <a:r>
              <a:rPr lang="el-GR" sz="3600" dirty="0" smtClean="0"/>
              <a:t> 1964: Ιδρύεται το Πανεπιστήμιο Πατρών.  1967: Απολύσεις και διαθεσιμότητες μελών ΔΕΠ λόγω της δικτατορίας.</a:t>
            </a:r>
          </a:p>
          <a:p>
            <a:pPr marL="0" indent="0" algn="just">
              <a:buNone/>
            </a:pPr>
            <a:r>
              <a:rPr lang="el-GR" sz="3600" dirty="0" smtClean="0"/>
              <a:t>  1967: Η Φιλοσοφική Σχολή διαρθρώνεται σε 6 τμήματα (Φιλολογικό, Ιστορικό και Αρχαιολογικό, Φιλοσοφικό, Σπουδών Αρχαιότητος, Βυζαντινών και Μεσαιωνικών Σπουδών και Σπουδών νεώτερου ελληνισμού). </a:t>
            </a:r>
          </a:p>
          <a:p>
            <a:pPr marL="0" indent="0" algn="just">
              <a:buNone/>
            </a:pPr>
            <a:r>
              <a:rPr lang="el-GR" sz="3600" dirty="0" smtClean="0"/>
              <a:t> 1967: Ανεξαρτητοποιείται το Τμήμα Πολιτικών και Οικονομικών Επιστημών από τη Νομική Σχολή, με ιδιαίτερο αριθμό εισακτέων και χωριστό εισιτήριο διαγωνισμό. </a:t>
            </a:r>
          </a:p>
          <a:p>
            <a:pPr marL="0" indent="0" algn="just">
              <a:buNone/>
            </a:pPr>
            <a:r>
              <a:rPr lang="el-GR" sz="3600" dirty="0" smtClean="0"/>
              <a:t> 1968: Έλεγχος της λειτουργίας των ιδρυμάτων με την επιβολή από την δικτατορία της θέσης του κυβερνητικού επιτρόπου. Στις εν λόγω θέσεις διορίζονται απόστρατοι στρατιωτικοί, οι οποίοι μπορούν να μετέχουν στις συνεδριάσεις της Συγκλήτου, των συλλογικών οργάνων και των συλλόγων των καθηγητών των σχολών. </a:t>
            </a:r>
          </a:p>
          <a:p>
            <a:pPr marL="0" indent="0" algn="just">
              <a:buNone/>
            </a:pPr>
            <a:r>
              <a:rPr lang="el-GR" sz="3600" dirty="0" smtClean="0"/>
              <a:t> 1969: Θεμελιώνεται το πρώτο κτήριο της Πανεπιστημιούπολης.</a:t>
            </a:r>
            <a:endParaRPr lang="el-GR" sz="3600" dirty="0"/>
          </a:p>
        </p:txBody>
      </p:sp>
    </p:spTree>
    <p:extLst>
      <p:ext uri="{BB962C8B-B14F-4D97-AF65-F5344CB8AC3E}">
        <p14:creationId xmlns:p14="http://schemas.microsoft.com/office/powerpoint/2010/main" val="917165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rmAutofit fontScale="85000" lnSpcReduction="20000"/>
          </a:bodyPr>
          <a:lstStyle/>
          <a:p>
            <a:pPr algn="ctr"/>
            <a:r>
              <a:rPr lang="el-GR" dirty="0" smtClean="0"/>
              <a:t>1970 - 1980 </a:t>
            </a:r>
          </a:p>
          <a:p>
            <a:pPr marL="0" indent="0" algn="just">
              <a:buNone/>
            </a:pPr>
            <a:r>
              <a:rPr lang="el-GR" dirty="0" smtClean="0"/>
              <a:t> 1970: Αυτόνομα Τμήματα Γεωλογίας και Βιολογίας </a:t>
            </a:r>
          </a:p>
          <a:p>
            <a:pPr marL="0" indent="0" algn="just">
              <a:buNone/>
            </a:pPr>
            <a:r>
              <a:rPr lang="el-GR" dirty="0" smtClean="0"/>
              <a:t> 1970: Ανεξάρτητο Τμήμα Οδοντιατρικής. </a:t>
            </a:r>
          </a:p>
          <a:p>
            <a:pPr marL="0" indent="0" algn="just">
              <a:buNone/>
            </a:pPr>
            <a:r>
              <a:rPr lang="el-GR" dirty="0" smtClean="0"/>
              <a:t> 1970: Ιδρύεται το Πανεπιστήμιο Ιωαννίνων. </a:t>
            </a:r>
          </a:p>
          <a:p>
            <a:pPr marL="0" indent="0" algn="just">
              <a:buNone/>
            </a:pPr>
            <a:r>
              <a:rPr lang="el-GR" dirty="0" smtClean="0"/>
              <a:t> 1972: Αυτονομείται το Τμήμα Οικονομικών Επιστημών από το Νομικό Τμήμα. </a:t>
            </a:r>
          </a:p>
          <a:p>
            <a:pPr marL="0" indent="0" algn="just">
              <a:buNone/>
            </a:pPr>
            <a:r>
              <a:rPr lang="el-GR" dirty="0" smtClean="0"/>
              <a:t> 1973: Η κατάληψη της Νομικής. </a:t>
            </a:r>
          </a:p>
          <a:p>
            <a:pPr marL="0" indent="0" algn="just">
              <a:buNone/>
            </a:pPr>
            <a:r>
              <a:rPr lang="el-GR" dirty="0" smtClean="0"/>
              <a:t> 1973: Ιδρύεται το Πανεπιστήμιο Κρήτης και το Δημοκρίτειο Πανεπιστήμιο Θράκης. </a:t>
            </a:r>
          </a:p>
          <a:p>
            <a:pPr marL="0" indent="0" algn="just">
              <a:buNone/>
            </a:pPr>
            <a:r>
              <a:rPr lang="el-GR" dirty="0" smtClean="0"/>
              <a:t> 1975: Ίδρυση Ταμείου Αρωγής Φοιτητών. </a:t>
            </a:r>
          </a:p>
          <a:p>
            <a:pPr marL="0" indent="0" algn="just">
              <a:buNone/>
            </a:pPr>
            <a:r>
              <a:rPr lang="el-GR" dirty="0" smtClean="0"/>
              <a:t> 1977: Ιδρύεται το Πολυτεχνείο Κρήτης. </a:t>
            </a:r>
          </a:p>
          <a:p>
            <a:pPr marL="0" indent="0" algn="just">
              <a:buNone/>
            </a:pPr>
            <a:r>
              <a:rPr lang="el-GR" dirty="0" smtClean="0"/>
              <a:t> 1978: "Απεργία των 100 ημερών". Η πρώτη μεγάλη απεργία του Ειδικού Διδακτικού Προσωπικού. </a:t>
            </a:r>
            <a:endParaRPr lang="el-GR" dirty="0"/>
          </a:p>
        </p:txBody>
      </p:sp>
    </p:spTree>
    <p:extLst>
      <p:ext uri="{BB962C8B-B14F-4D97-AF65-F5344CB8AC3E}">
        <p14:creationId xmlns:p14="http://schemas.microsoft.com/office/powerpoint/2010/main" val="246712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0" y="1412776"/>
            <a:ext cx="9144000" cy="5445224"/>
          </a:xfrm>
        </p:spPr>
        <p:txBody>
          <a:bodyPr>
            <a:normAutofit fontScale="40000" lnSpcReduction="20000"/>
          </a:bodyPr>
          <a:lstStyle/>
          <a:p>
            <a:pPr algn="ctr"/>
            <a:r>
              <a:rPr lang="el-GR" sz="4500" dirty="0" smtClean="0"/>
              <a:t>1980 - 1990 </a:t>
            </a:r>
          </a:p>
          <a:p>
            <a:pPr marL="0" indent="0" algn="just">
              <a:buNone/>
            </a:pPr>
            <a:r>
              <a:rPr lang="el-GR" sz="4000" dirty="0" smtClean="0"/>
              <a:t> 1982: Νόμος Πλαίσιο για την ανώτατη εκπαίδευση από την κυβέρνηση Ανδρέα Παπανδρέου. </a:t>
            </a:r>
          </a:p>
          <a:p>
            <a:pPr marL="0" indent="0" algn="just">
              <a:buNone/>
            </a:pPr>
            <a:r>
              <a:rPr lang="el-GR" sz="4000" dirty="0" smtClean="0"/>
              <a:t> Η Θεολογική Σχολή χωρίζεται σε δύο Τμήματα (Θεολογίας &amp; Ποιμαντικής, το οποίο το 1994 μετονομάζεται σε τμήμα Κοινωνικής Θεολογίας). </a:t>
            </a:r>
          </a:p>
          <a:p>
            <a:pPr marL="0" indent="0" algn="just">
              <a:buNone/>
            </a:pPr>
            <a:r>
              <a:rPr lang="el-GR" sz="4000" dirty="0" smtClean="0"/>
              <a:t> 1982: Αυτονομείται το Τμήμα Πολιτικής Επιστήμης και Δημόσιας Διοίκησης από το Νομικό Τμήμα. </a:t>
            </a:r>
          </a:p>
          <a:p>
            <a:pPr marL="0" indent="0" algn="just">
              <a:buNone/>
            </a:pPr>
            <a:r>
              <a:rPr lang="el-GR" sz="4000" dirty="0" smtClean="0"/>
              <a:t> 1982: Αυτόνομα Τμήματα Αγγλικής γλώσσας και φιλολογίας, Γαλλικής γλώσσας και φιλολογίας, Γερμανικής γλώσσας και φιλολογίας.  1982: Αυτόνομα Τμήματα Φυσικής και Μαθηματικών. </a:t>
            </a:r>
          </a:p>
          <a:p>
            <a:pPr marL="0" indent="0" algn="just">
              <a:buNone/>
            </a:pPr>
            <a:r>
              <a:rPr lang="el-GR" sz="4000" dirty="0" smtClean="0"/>
              <a:t> 1982: Ιδρύεται το Τμήμα Επιστήμης Φυσικής Αγωγής και Αθλητισμού (Τ.Ε.Φ.Α.Α). </a:t>
            </a:r>
          </a:p>
          <a:p>
            <a:pPr marL="0" indent="0" algn="just">
              <a:buNone/>
            </a:pPr>
            <a:r>
              <a:rPr lang="el-GR" sz="4000" dirty="0" smtClean="0"/>
              <a:t> 1983: Ανεξάρτητο Τμήμα Νοσηλευτικής. </a:t>
            </a:r>
          </a:p>
          <a:p>
            <a:pPr marL="0" indent="0" algn="just">
              <a:buNone/>
            </a:pPr>
            <a:r>
              <a:rPr lang="el-GR" sz="4000" dirty="0" smtClean="0"/>
              <a:t> 1984: Αυτόνομα Τμήματα Φιλολογίας, Ιστορίας – Αρχαιολογίας, Φιλοσοφίας-</a:t>
            </a:r>
            <a:r>
              <a:rPr lang="el-GR" sz="4000" dirty="0" err="1" smtClean="0"/>
              <a:t>ΠαιδαγωγικήςΨυχολογίας</a:t>
            </a:r>
            <a:r>
              <a:rPr lang="el-GR" sz="4000" dirty="0" smtClean="0"/>
              <a:t>. </a:t>
            </a:r>
          </a:p>
          <a:p>
            <a:pPr marL="0" indent="0" algn="just">
              <a:buNone/>
            </a:pPr>
            <a:r>
              <a:rPr lang="el-GR" sz="4000" dirty="0" smtClean="0"/>
              <a:t> 1984: Ιδρύονται το Παιδαγωγικό Τμήμα Δημοτικής Εκπαίδευσης (Π.Τ.Δ.Ε.) και το Τμήμα Εκπαίδευσης και Αγωγής στην Προσχολική Ηλικία (Τ.Ε.Α.Π.Η.) το οποίο ξεκινά τη λειτουργία του το 1987. </a:t>
            </a:r>
          </a:p>
          <a:p>
            <a:pPr marL="0" indent="0" algn="just">
              <a:buNone/>
            </a:pPr>
            <a:r>
              <a:rPr lang="el-GR" sz="4000" dirty="0" smtClean="0"/>
              <a:t> 1984: Ιδρύονται το Πανεπιστήμιο Θεσσαλίας, το Ιόνιο Πανεπιστήμιο και το Πανεπιστήμιο Αιγαίου. </a:t>
            </a:r>
          </a:p>
          <a:p>
            <a:pPr marL="0" indent="0" algn="just">
              <a:buNone/>
            </a:pPr>
            <a:r>
              <a:rPr lang="el-GR" sz="4000" dirty="0" smtClean="0"/>
              <a:t> 1985: Θεσμοθετούνται οι μεταπτυχιακές σπουδές. Ιδρύεται το Τμήμα Θεατρικών Σπουδών ως ανεξάρτητο. </a:t>
            </a:r>
          </a:p>
          <a:p>
            <a:pPr marL="0" indent="0" algn="just">
              <a:buNone/>
            </a:pPr>
            <a:r>
              <a:rPr lang="el-GR" sz="4000" dirty="0" smtClean="0"/>
              <a:t> 1987: Εορτασμός των 150 χρόνων του Πανεπιστημίου. Θεσμοθετούνται οι διευρωπαϊκές ανταλλαγές «</a:t>
            </a:r>
            <a:r>
              <a:rPr lang="el-GR" sz="4000" dirty="0" err="1" smtClean="0"/>
              <a:t>Erasmus</a:t>
            </a:r>
            <a:r>
              <a:rPr lang="el-GR" sz="4000" dirty="0" smtClean="0"/>
              <a:t>».  1988: Ανεξάρτητο Τμήμα Φαρμακευτικής. </a:t>
            </a:r>
          </a:p>
          <a:p>
            <a:pPr marL="0" indent="0" algn="just">
              <a:buNone/>
            </a:pPr>
            <a:r>
              <a:rPr lang="el-GR" sz="4000" dirty="0" smtClean="0"/>
              <a:t> 1989: Ίδρυση Τμήματος Θεατρικών Σπουδών στη Φιλοσοφική Σχολή.</a:t>
            </a:r>
            <a:endParaRPr lang="el-GR" sz="4000" dirty="0"/>
          </a:p>
        </p:txBody>
      </p:sp>
    </p:spTree>
    <p:extLst>
      <p:ext uri="{BB962C8B-B14F-4D97-AF65-F5344CB8AC3E}">
        <p14:creationId xmlns:p14="http://schemas.microsoft.com/office/powerpoint/2010/main" val="1903276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rmAutofit fontScale="70000" lnSpcReduction="20000"/>
          </a:bodyPr>
          <a:lstStyle/>
          <a:p>
            <a:pPr algn="ctr"/>
            <a:r>
              <a:rPr lang="el-GR" dirty="0" smtClean="0"/>
              <a:t>1990 - 2000 </a:t>
            </a:r>
          </a:p>
          <a:p>
            <a:pPr marL="0" indent="0">
              <a:buNone/>
            </a:pPr>
            <a:r>
              <a:rPr lang="el-GR" sz="3400" dirty="0" smtClean="0"/>
              <a:t> 1990: Ιδρύεται το </a:t>
            </a:r>
            <a:r>
              <a:rPr lang="el-GR" sz="3400" dirty="0" err="1" smtClean="0"/>
              <a:t>Χαροκόπειο</a:t>
            </a:r>
            <a:r>
              <a:rPr lang="el-GR" sz="3400" dirty="0" smtClean="0"/>
              <a:t> Πανεπιστήμιο. </a:t>
            </a:r>
          </a:p>
          <a:p>
            <a:pPr marL="0" indent="0">
              <a:buNone/>
            </a:pPr>
            <a:r>
              <a:rPr lang="el-GR" sz="3400" dirty="0" smtClean="0"/>
              <a:t> 1990: Αυτόνομο Τμήμα Πληροφορικής και Τηλεπικοινωνιών. </a:t>
            </a:r>
          </a:p>
          <a:p>
            <a:pPr marL="0" indent="0">
              <a:buNone/>
            </a:pPr>
            <a:r>
              <a:rPr lang="el-GR" sz="3400" dirty="0" smtClean="0"/>
              <a:t> 1990: Ιδρύεται το Τμήμα Μουσικών Σπουδών ως ανεξάρτητο. </a:t>
            </a:r>
          </a:p>
          <a:p>
            <a:pPr marL="0" indent="0">
              <a:buNone/>
            </a:pPr>
            <a:r>
              <a:rPr lang="el-GR" sz="3400" dirty="0" smtClean="0"/>
              <a:t> 1990: Ιδρύεται το Τμήμα Επικοινωνίας και Μέσων Μαζικής Ενημέρωσης. </a:t>
            </a:r>
          </a:p>
          <a:p>
            <a:pPr marL="0" indent="0">
              <a:buNone/>
            </a:pPr>
            <a:r>
              <a:rPr lang="el-GR" sz="3400" dirty="0" smtClean="0"/>
              <a:t> 1991: Με απόφαση της Συγκλήτου ξεκινά τη λειτουργία του το Διδασκαλείο της Νέας Ελληνικής Γλώσσας με την επιστημονική ευθηνή του Τομέα Γλωσσολογίας του Τμήματος Φιλολογίας. </a:t>
            </a:r>
          </a:p>
          <a:p>
            <a:pPr marL="0" indent="0">
              <a:buNone/>
            </a:pPr>
            <a:r>
              <a:rPr lang="el-GR" sz="3400" dirty="0" smtClean="0"/>
              <a:t> 1992: Ιδρύεται το Ελληνικό Ανοιχτό Πανεπιστήμιο (ΕΑΠ). </a:t>
            </a:r>
          </a:p>
          <a:p>
            <a:pPr marL="0" indent="0">
              <a:buNone/>
            </a:pPr>
            <a:r>
              <a:rPr lang="el-GR" sz="3400" dirty="0" smtClean="0"/>
              <a:t> 1993: Ιδρύεται το Τμήμα Μεθοδολογίας, Ιστορίας και Θεωρίας της Επιστήμης (Μ.Ι.Θ.Ε). </a:t>
            </a:r>
          </a:p>
          <a:p>
            <a:pPr marL="0" indent="0">
              <a:buNone/>
            </a:pPr>
            <a:r>
              <a:rPr lang="el-GR" sz="3400" dirty="0" smtClean="0"/>
              <a:t> 1999: Ιδρύονται τα Τμήματα Ιταλικής και Ισπανικής γλώσσας και φιλολογίας.</a:t>
            </a:r>
            <a:endParaRPr lang="el-GR" sz="3400" dirty="0"/>
          </a:p>
        </p:txBody>
      </p:sp>
    </p:spTree>
    <p:extLst>
      <p:ext uri="{BB962C8B-B14F-4D97-AF65-F5344CB8AC3E}">
        <p14:creationId xmlns:p14="http://schemas.microsoft.com/office/powerpoint/2010/main" val="62269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412776"/>
            <a:ext cx="8229600" cy="5445224"/>
          </a:xfrm>
        </p:spPr>
        <p:txBody>
          <a:bodyPr>
            <a:noAutofit/>
          </a:bodyPr>
          <a:lstStyle/>
          <a:p>
            <a:pPr algn="ctr"/>
            <a:r>
              <a:rPr lang="el-GR" sz="1800" dirty="0" smtClean="0"/>
              <a:t>2000 – 2017 </a:t>
            </a:r>
          </a:p>
          <a:p>
            <a:pPr marL="0" indent="0" algn="just">
              <a:buNone/>
            </a:pPr>
            <a:r>
              <a:rPr lang="el-GR" sz="1800" dirty="0" smtClean="0"/>
              <a:t> 2002: Ιδρύεται το Πανεπιστήμιο Πελοποννήσου. </a:t>
            </a:r>
          </a:p>
          <a:p>
            <a:pPr marL="0" indent="0" algn="just">
              <a:buNone/>
            </a:pPr>
            <a:r>
              <a:rPr lang="el-GR" sz="1800" dirty="0" smtClean="0"/>
              <a:t> 2003: Ιδρύεται το Τμήμα Τουρκικών και Σύγχρονων Ασιατικών Σπουδών. </a:t>
            </a:r>
          </a:p>
          <a:p>
            <a:pPr marL="0" indent="0" algn="just">
              <a:buNone/>
            </a:pPr>
            <a:r>
              <a:rPr lang="el-GR" sz="1800" dirty="0" smtClean="0"/>
              <a:t> 2004: Ιδρύεται το Πανεπιστήμιο Δυτικής Μακεδονίας. </a:t>
            </a:r>
          </a:p>
          <a:p>
            <a:pPr marL="0" indent="0" algn="just">
              <a:buNone/>
            </a:pPr>
            <a:r>
              <a:rPr lang="el-GR" sz="1800" dirty="0" smtClean="0"/>
              <a:t> 2007: Νόμος 3549 – «Μεταρρύθμιση του θεσμικού πλαισίου για τη δομή και λειτουργία των Ανωτάτων Εκπαιδευτικών Ιδρυμάτων» από την κυβέρνηση Κώστα Καραμανλή. </a:t>
            </a:r>
          </a:p>
          <a:p>
            <a:pPr marL="0" indent="0" algn="just">
              <a:buNone/>
            </a:pPr>
            <a:r>
              <a:rPr lang="el-GR" sz="1800" dirty="0" smtClean="0"/>
              <a:t> 2007: Ιδρύεται το Τμήμα Ρωσικής Γλώσσας, Φιλολογίας και Σλαβικών Σπουδών. 2009: Αυτονομείται το Τμήμα Ισπανικής Γλώσσας και Φιλολογίας.  2011: Νόμος 4009 «Δομή, λειτουργία, διασφάλιση της ποιότητας των σπουδών και διεθνοποίηση των ανωτάτων εκπαιδευτικών ιδρυμάτων» από την κυβέρνηση Γιώργου Παπανδρέου. </a:t>
            </a:r>
          </a:p>
          <a:p>
            <a:pPr marL="0" indent="0" algn="just">
              <a:buNone/>
            </a:pPr>
            <a:r>
              <a:rPr lang="el-GR" sz="1800" dirty="0" smtClean="0"/>
              <a:t> 2013: Συστήνεται η Σχολή Επιστημών της Αγωγής. Αυτόνομη </a:t>
            </a:r>
            <a:r>
              <a:rPr lang="el-GR" sz="1800" dirty="0" err="1" smtClean="0"/>
              <a:t>μονοτμηματική</a:t>
            </a:r>
            <a:r>
              <a:rPr lang="el-GR" sz="1800" dirty="0" smtClean="0"/>
              <a:t> Νομική Σχολή. Αυτόνομη Σχολή Οικονομικών και Πολιτικών Επιστημών με τέσσερα τμήματα: α) Επικοινωνίας και Μέσων Μαζικής Επικοινωνίας, β) Οικονομικών Επιστημών, γ) Πολιτικής Επιστήμης και Δημόσιας Διοίκησης, δ) Τουρκικών και Σύγχρονων Ασιατικών Σπουδών. Αυτονόμηση Τμήματος Ψυχολογίας. </a:t>
            </a:r>
          </a:p>
          <a:p>
            <a:pPr marL="0" indent="0" algn="just">
              <a:buNone/>
            </a:pPr>
            <a:r>
              <a:rPr lang="el-GR" sz="1800" dirty="0" smtClean="0"/>
              <a:t> 2017: Νόμος 4485 «Οργάνωση και λειτουργία της ανώτατης εκπαίδευσης, ρυθμίσεις για την έρευνα και άλλες διατάξεις» από την κυβέρνηση Αλέξη </a:t>
            </a:r>
            <a:r>
              <a:rPr lang="el-GR" sz="1800" dirty="0" err="1" smtClean="0"/>
              <a:t>Τσίπρα</a:t>
            </a:r>
            <a:r>
              <a:rPr lang="el-GR" sz="1800" dirty="0" smtClean="0"/>
              <a:t>.</a:t>
            </a:r>
            <a:endParaRPr lang="el-GR" sz="1800" dirty="0"/>
          </a:p>
        </p:txBody>
      </p:sp>
    </p:spTree>
    <p:extLst>
      <p:ext uri="{BB962C8B-B14F-4D97-AF65-F5344CB8AC3E}">
        <p14:creationId xmlns:p14="http://schemas.microsoft.com/office/powerpoint/2010/main" val="1457392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Εφ. </a:t>
            </a:r>
            <a:r>
              <a:rPr lang="el-GR" sz="3200" i="1" dirty="0" smtClean="0"/>
              <a:t>ΩΡΑ</a:t>
            </a:r>
            <a:r>
              <a:rPr lang="el-GR" sz="3200" dirty="0" smtClean="0"/>
              <a:t>, έτος Α΄, αρ. 268, 2/7/1876</a:t>
            </a:r>
            <a:endParaRPr lang="el-GR" sz="3200" dirty="0"/>
          </a:p>
        </p:txBody>
      </p:sp>
      <p:pic>
        <p:nvPicPr>
          <p:cNvPr id="1026" name="Picture 2" descr="C:\Users\user\Desktop\ΩΡΑ P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84784"/>
            <a:ext cx="612068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1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2050" name="Picture 2" descr="C:\Users\user\AppData\Local\Temp\Rar$DRa3416.34050\Δευτέρα 7 και 14.12.2020 - Έγγραφα για την την Πρακτική Άσκηση\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68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normAutofit/>
          </a:bodyPr>
          <a:lstStyle/>
          <a:p>
            <a:endParaRPr lang="el-GR" sz="1000" dirty="0"/>
          </a:p>
        </p:txBody>
      </p:sp>
      <p:pic>
        <p:nvPicPr>
          <p:cNvPr id="3074" name="Picture 2" descr="C:\Users\user\Desktop\M. anto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2817" y="0"/>
            <a:ext cx="49583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93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3074" name="Picture 2" descr="C:\Users\user\AppData\Local\Temp\Rar$DRa3416.38524\Δευτέρα 7 και 14.12.2020 - Έγγραφα για την την Πρακτική Άσκηση\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0599" y="0"/>
            <a:ext cx="46828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7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4098" name="Picture 2" descr="C:\Users\user\AppData\Local\Temp\Rar$DRa3416.42311\Δευτέρα 7 και 14.12.2020 - Έγγραφα για την την Πρακτική Άσκηση\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0"/>
            <a:ext cx="3816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4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5122" name="Picture 2" descr="C:\Users\user\AppData\Local\Temp\Rar$DRa3416.47128\Δευτέρα 7 και 14.12.2020 - Έγγραφα για την την Πρακτική Άσκηση\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576" y="-531440"/>
            <a:ext cx="10297144" cy="738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6146" name="Picture 2" descr="C:\Users\user\AppData\Local\Temp\Rar$DRa3416.2662\Δευτέρα 7 και 14.12.2020 - Έγγραφα για την την Πρακτική Άσκηση\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19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16632"/>
            <a:ext cx="8229600" cy="6741368"/>
          </a:xfrm>
        </p:spPr>
        <p:txBody>
          <a:bodyPr/>
          <a:lstStyle/>
          <a:p>
            <a:endParaRPr lang="el-GR" dirty="0"/>
          </a:p>
        </p:txBody>
      </p:sp>
      <p:pic>
        <p:nvPicPr>
          <p:cNvPr id="7170" name="Picture 2" descr="C:\Users\user\AppData\Local\Temp\Rar$DRa3416.5786\Δευτέρα 7 και 14.12.2020 - Έγγραφα για την την Πρακτική Άσκηση\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64807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1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858000"/>
          </a:xfrm>
        </p:spPr>
        <p:txBody>
          <a:bodyPr/>
          <a:lstStyle/>
          <a:p>
            <a:endParaRPr lang="el-GR" dirty="0"/>
          </a:p>
        </p:txBody>
      </p:sp>
      <p:pic>
        <p:nvPicPr>
          <p:cNvPr id="8194" name="Picture 2" descr="C:\Users\user\AppData\Local\Temp\Rar$DRa3416.9757\Δευτέρα 7 και 14.12.2020 - Έγγραφα για την την Πρακτική Άσκηση\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0"/>
            <a:ext cx="55446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5797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2201</Words>
  <Application>Microsoft Office PowerPoint</Application>
  <PresentationFormat>On-screen Show (4:3)</PresentationFormat>
  <Paragraphs>130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Θέμα του Office</vt:lpstr>
      <vt:lpstr>ΜΑΘΗΜΑ ΔΕΥΤΕΡΑ 12/5/21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ΧΡΟΝΟΛΟΓΙΟ ΠΑΝΕΠΙΣΤΗΜΙΟΥ ΑΘΗΝΩΝ 1837 - 2017 ΣΥΝΟΠΤΙΚΟ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Εφ. ΩΡΑ, έτος Α΄, αρ. 268, 2/7/1876</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 ΔΕΥΤΕΡΑ 12/5/21</dc:title>
  <dc:creator>user</dc:creator>
  <cp:lastModifiedBy>HP</cp:lastModifiedBy>
  <cp:revision>39</cp:revision>
  <dcterms:created xsi:type="dcterms:W3CDTF">2021-05-06T11:25:27Z</dcterms:created>
  <dcterms:modified xsi:type="dcterms:W3CDTF">2021-05-07T07:10:14Z</dcterms:modified>
</cp:coreProperties>
</file>