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262" r:id="rId4"/>
    <p:sldId id="267" r:id="rId5"/>
    <p:sldId id="282" r:id="rId6"/>
    <p:sldId id="263" r:id="rId7"/>
    <p:sldId id="292" r:id="rId8"/>
    <p:sldId id="275" r:id="rId9"/>
    <p:sldId id="295" r:id="rId10"/>
    <p:sldId id="260" r:id="rId11"/>
    <p:sldId id="261" r:id="rId12"/>
    <p:sldId id="257" r:id="rId13"/>
    <p:sldId id="401" r:id="rId14"/>
    <p:sldId id="294" r:id="rId15"/>
    <p:sldId id="258" r:id="rId16"/>
    <p:sldId id="285" r:id="rId17"/>
    <p:sldId id="269" r:id="rId18"/>
    <p:sldId id="296" r:id="rId19"/>
    <p:sldId id="297" r:id="rId20"/>
    <p:sldId id="298" r:id="rId21"/>
    <p:sldId id="287" r:id="rId22"/>
    <p:sldId id="270" r:id="rId23"/>
    <p:sldId id="286" r:id="rId24"/>
    <p:sldId id="288" r:id="rId25"/>
    <p:sldId id="264" r:id="rId26"/>
    <p:sldId id="266" r:id="rId27"/>
    <p:sldId id="271" r:id="rId28"/>
    <p:sldId id="396" r:id="rId29"/>
    <p:sldId id="397" r:id="rId30"/>
    <p:sldId id="272" r:id="rId31"/>
    <p:sldId id="289" r:id="rId32"/>
    <p:sldId id="279" r:id="rId33"/>
    <p:sldId id="280" r:id="rId34"/>
    <p:sldId id="281" r:id="rId35"/>
    <p:sldId id="276" r:id="rId36"/>
    <p:sldId id="399" r:id="rId37"/>
    <p:sldId id="277" r:id="rId38"/>
    <p:sldId id="400" r:id="rId39"/>
    <p:sldId id="278" r:id="rId40"/>
    <p:sldId id="299" r:id="rId41"/>
    <p:sldId id="304" r:id="rId42"/>
    <p:sldId id="305" r:id="rId43"/>
    <p:sldId id="307" r:id="rId44"/>
    <p:sldId id="306" r:id="rId45"/>
    <p:sldId id="309" r:id="rId46"/>
    <p:sldId id="327" r:id="rId47"/>
    <p:sldId id="308" r:id="rId48"/>
    <p:sldId id="303" r:id="rId49"/>
    <p:sldId id="325" r:id="rId50"/>
    <p:sldId id="323" r:id="rId51"/>
    <p:sldId id="310" r:id="rId52"/>
    <p:sldId id="318" r:id="rId53"/>
    <p:sldId id="329" r:id="rId54"/>
    <p:sldId id="330" r:id="rId55"/>
    <p:sldId id="331" r:id="rId56"/>
    <p:sldId id="389" r:id="rId57"/>
    <p:sldId id="392" r:id="rId58"/>
    <p:sldId id="387" r:id="rId59"/>
    <p:sldId id="391" r:id="rId60"/>
    <p:sldId id="394" r:id="rId61"/>
    <p:sldId id="367" r:id="rId62"/>
    <p:sldId id="313" r:id="rId63"/>
    <p:sldId id="371" r:id="rId64"/>
    <p:sldId id="314" r:id="rId65"/>
    <p:sldId id="393" r:id="rId66"/>
    <p:sldId id="404" r:id="rId67"/>
    <p:sldId id="395" r:id="rId68"/>
    <p:sldId id="402" r:id="rId69"/>
    <p:sldId id="388" r:id="rId70"/>
    <p:sldId id="403" r:id="rId71"/>
    <p:sldId id="324" r:id="rId72"/>
    <p:sldId id="390" r:id="rId73"/>
    <p:sldId id="328" r:id="rId74"/>
    <p:sldId id="405"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78"/>
  </p:normalViewPr>
  <p:slideViewPr>
    <p:cSldViewPr snapToGrid="0" snapToObjects="1">
      <p:cViewPr varScale="1">
        <p:scale>
          <a:sx n="108" d="100"/>
          <a:sy n="108" d="100"/>
        </p:scale>
        <p:origin x="73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l-GR"/>
              <a:t>Cliquez et modifiez le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Cliquez pour modifier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11/10/23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Cliquez et modifiez le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l-GR"/>
              <a:t>Cliquez et modifiez le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Cliquez et modifiez le titre</a:t>
            </a:r>
            <a:endParaRPr lang="en-US" dirty="0"/>
          </a:p>
        </p:txBody>
      </p:sp>
      <p:sp>
        <p:nvSpPr>
          <p:cNvPr id="3" name="Content Placeholder 2"/>
          <p:cNvSpPr>
            <a:spLocks noGrp="1"/>
          </p:cNvSpPr>
          <p:nvPr>
            <p:ph idx="1"/>
          </p:nvPr>
        </p:nvSpPr>
        <p:spPr/>
        <p:txBody>
          <a:body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l-GR"/>
              <a:t>Cliquez et modifiez le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11/10/23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l-GR"/>
              <a:t>Cliquez et modifiez le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l-GR"/>
              <a:t>Cliquez et modifiez le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11/10/23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Cliquez et modifiez le titre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11/10/23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11/10/23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l-GR"/>
              <a:t>Cliquez et modifiez le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l-GR"/>
              <a:t>Cliquez et modifiez le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Faire glisser l'image vers l'espace réservé ou cliquer sur l'icône pour l'ajouter</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l-GR"/>
              <a:t>Cliquez et modifiez le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11/10/23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15385" y="1560137"/>
            <a:ext cx="8361229" cy="1640546"/>
          </a:xfrm>
        </p:spPr>
        <p:txBody>
          <a:bodyPr/>
          <a:lstStyle/>
          <a:p>
            <a:r>
              <a:rPr lang="el-GR" sz="4400" b="1" dirty="0">
                <a:latin typeface="Times New Roman" panose="02020603050405020304" pitchFamily="18" charset="0"/>
                <a:cs typeface="Times New Roman" panose="02020603050405020304" pitchFamily="18" charset="0"/>
              </a:rPr>
              <a:t>ΑΝΑΓΕΝΝΗΣΙΑΚΗ ΙΑΤΡΙΚΗ</a:t>
            </a:r>
            <a:br>
              <a:rPr lang="el-GR" sz="4400" b="1" dirty="0">
                <a:latin typeface="Times New Roman" panose="02020603050405020304" pitchFamily="18" charset="0"/>
                <a:cs typeface="Times New Roman" panose="02020603050405020304" pitchFamily="18" charset="0"/>
              </a:rPr>
            </a:br>
            <a:r>
              <a:rPr lang="fr-FR" sz="3200" dirty="0">
                <a:latin typeface="Brush Script MT" panose="03060802040406070304" pitchFamily="66" charset="-122"/>
                <a:ea typeface="Brush Script MT" panose="03060802040406070304" pitchFamily="66" charset="-122"/>
                <a:cs typeface="Brush Script MT" panose="03060802040406070304" pitchFamily="66" charset="-122"/>
              </a:rPr>
              <a:t>06</a:t>
            </a:r>
            <a:r>
              <a:rPr lang="el-GR" sz="3200" dirty="0">
                <a:latin typeface="Brush Script MT" panose="03060802040406070304" pitchFamily="66" charset="-122"/>
                <a:ea typeface="Brush Script MT" panose="03060802040406070304" pitchFamily="66" charset="-122"/>
                <a:cs typeface="Brush Script MT" panose="03060802040406070304" pitchFamily="66" charset="-122"/>
              </a:rPr>
              <a:t> </a:t>
            </a:r>
            <a:r>
              <a:rPr lang="el-GR" sz="3200" dirty="0" err="1">
                <a:latin typeface="Brush Script MT" panose="03060802040406070304" pitchFamily="66" charset="-122"/>
                <a:ea typeface="Brush Script MT" panose="03060802040406070304" pitchFamily="66" charset="-122"/>
                <a:cs typeface="Brush Script MT" panose="03060802040406070304" pitchFamily="66" charset="-122"/>
              </a:rPr>
              <a:t>ΝΟΕμβρίου</a:t>
            </a:r>
            <a:r>
              <a:rPr lang="fr-FR" sz="3200" dirty="0">
                <a:latin typeface="Brush Script MT" panose="03060802040406070304" pitchFamily="66" charset="-122"/>
                <a:ea typeface="Brush Script MT" panose="03060802040406070304" pitchFamily="66" charset="-122"/>
                <a:cs typeface="Brush Script MT" panose="03060802040406070304" pitchFamily="66" charset="-122"/>
              </a:rPr>
              <a:t> 2023</a:t>
            </a:r>
            <a:r>
              <a:rPr lang="el-GR" sz="3200" b="1" dirty="0">
                <a:latin typeface="Times New Roman" panose="02020603050405020304" pitchFamily="18" charset="0"/>
                <a:cs typeface="Times New Roman" panose="02020603050405020304" pitchFamily="18" charset="0"/>
              </a:rPr>
              <a:t> </a:t>
            </a:r>
            <a:endParaRPr lang="fr-FR" sz="3200" b="1" dirty="0">
              <a:latin typeface="Times New Roman" panose="02020603050405020304" pitchFamily="18" charset="0"/>
              <a:cs typeface="Times New Roman" panose="02020603050405020304" pitchFamily="18" charset="0"/>
            </a:endParaRPr>
          </a:p>
        </p:txBody>
      </p:sp>
      <p:sp>
        <p:nvSpPr>
          <p:cNvPr id="3" name="Sous-titre 2"/>
          <p:cNvSpPr>
            <a:spLocks noGrp="1"/>
          </p:cNvSpPr>
          <p:nvPr>
            <p:ph type="subTitle" idx="1"/>
          </p:nvPr>
        </p:nvSpPr>
        <p:spPr>
          <a:xfrm>
            <a:off x="1273214" y="3235125"/>
            <a:ext cx="9491241" cy="3327721"/>
          </a:xfrm>
        </p:spPr>
        <p:txBody>
          <a:bodyPr>
            <a:noAutofit/>
          </a:bodyPr>
          <a:lstStyle/>
          <a:p>
            <a:r>
              <a:rPr lang="el-GR" sz="2400" b="1" dirty="0">
                <a:latin typeface="Times New Roman" panose="02020603050405020304" pitchFamily="18" charset="0"/>
                <a:cs typeface="Times New Roman" panose="02020603050405020304" pitchFamily="18" charset="0"/>
              </a:rPr>
              <a:t>Δημητριάδης Ιωάννης, Δερματολόγος-Αφροδισιολόγος</a:t>
            </a:r>
          </a:p>
          <a:p>
            <a:r>
              <a:rPr lang="el-GR" sz="2400" dirty="0">
                <a:latin typeface="Times New Roman" panose="02020603050405020304" pitchFamily="18" charset="0"/>
                <a:cs typeface="Times New Roman" panose="02020603050405020304" pitchFamily="18" charset="0"/>
              </a:rPr>
              <a:t>υπ. </a:t>
            </a:r>
            <a:r>
              <a:rPr lang="el-GR" sz="2400" dirty="0" err="1">
                <a:latin typeface="Times New Roman" panose="02020603050405020304" pitchFamily="18" charset="0"/>
                <a:cs typeface="Times New Roman" panose="02020603050405020304" pitchFamily="18" charset="0"/>
              </a:rPr>
              <a:t>Δρ</a:t>
            </a:r>
            <a:r>
              <a:rPr lang="el-GR" sz="2400" dirty="0">
                <a:latin typeface="Times New Roman" panose="02020603050405020304" pitchFamily="18" charset="0"/>
                <a:cs typeface="Times New Roman" panose="02020603050405020304" pitchFamily="18" charset="0"/>
              </a:rPr>
              <a:t> Εργαστηρίου Επιστημολογίας, Ιστορίας και Ηθικής της Ιατρικής</a:t>
            </a:r>
          </a:p>
          <a:p>
            <a:r>
              <a:rPr lang="el-GR" sz="2400" dirty="0">
                <a:latin typeface="Times New Roman" panose="02020603050405020304" pitchFamily="18" charset="0"/>
                <a:cs typeface="Times New Roman" panose="02020603050405020304" pitchFamily="18" charset="0"/>
              </a:rPr>
              <a:t>Ιατρική Σχολή ΕΚΠΑ</a:t>
            </a:r>
            <a:br>
              <a:rPr lang="fr-FR" sz="2400" dirty="0">
                <a:latin typeface="Times New Roman" panose="02020603050405020304" pitchFamily="18" charset="0"/>
                <a:cs typeface="Times New Roman" panose="02020603050405020304" pitchFamily="18" charset="0"/>
              </a:rPr>
            </a:br>
            <a:r>
              <a:rPr lang="el-GR" sz="2400" b="1" dirty="0">
                <a:latin typeface="Times New Roman" panose="02020603050405020304" pitchFamily="18" charset="0"/>
                <a:cs typeface="Times New Roman" panose="02020603050405020304" pitchFamily="18" charset="0"/>
              </a:rPr>
              <a:t>Διευθύντρια</a:t>
            </a:r>
            <a:r>
              <a:rPr lang="fr-FR" sz="2400" b="1" dirty="0">
                <a:latin typeface="Times New Roman" panose="02020603050405020304" pitchFamily="18" charset="0"/>
                <a:cs typeface="Times New Roman" panose="02020603050405020304" pitchFamily="18" charset="0"/>
              </a:rPr>
              <a:t>:</a:t>
            </a:r>
            <a:r>
              <a:rPr lang="el-GR" sz="2400" b="1" dirty="0">
                <a:latin typeface="Times New Roman" panose="02020603050405020304" pitchFamily="18" charset="0"/>
                <a:cs typeface="Times New Roman" panose="02020603050405020304" pitchFamily="18" charset="0"/>
              </a:rPr>
              <a:t> Καθηγήτρια Μαριάννα Καραμάνου</a:t>
            </a:r>
          </a:p>
          <a:p>
            <a:endParaRPr lang="el-GR" sz="4000" dirty="0"/>
          </a:p>
        </p:txBody>
      </p:sp>
      <p:pic>
        <p:nvPicPr>
          <p:cNvPr id="4" name="Picture 4" descr="Τμήμα Θεατρικών Σπουδών – Φιλοσοφική Σχολή - Εθνικό και Καποδιστριακό  Πανεπιστήμιο Αθηνών - Bodossaki Lectures on Demand">
            <a:extLst>
              <a:ext uri="{FF2B5EF4-FFF2-40B4-BE49-F238E27FC236}">
                <a16:creationId xmlns:a16="http://schemas.microsoft.com/office/drawing/2014/main" id="{3291A84B-8937-2951-FE8F-0E4A2A52E3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621" r="-170" b="41797"/>
          <a:stretch/>
        </p:blipFill>
        <p:spPr bwMode="auto">
          <a:xfrm>
            <a:off x="4569907" y="464555"/>
            <a:ext cx="3262294" cy="10611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ΕΡΓΑΣΤΗΡΙΟ ΙΣΤΟΡΙΑΣ ΤΗΣ ΙΑΤΡΙΚΗΣ &amp; ΙΑΤΡΙΚΗΣ ΗΘΙΚΗΣ PhD Canditates - ΕΡΓΑΣΤΗΡΙΟ  ΙΣΤΟΡΙΑΣ ΤΗΣ ΙΑΤΡΙΚΗΣ &amp; ΙΑΤΡΙΚΗΣ ΗΘΙΚΗΣ">
            <a:extLst>
              <a:ext uri="{FF2B5EF4-FFF2-40B4-BE49-F238E27FC236}">
                <a16:creationId xmlns:a16="http://schemas.microsoft.com/office/drawing/2014/main" id="{61420964-EC7E-EF04-35BA-329B9392C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1898" y="295154"/>
            <a:ext cx="1390735" cy="139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20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259080"/>
            <a:ext cx="11139564" cy="1485900"/>
          </a:xfrm>
        </p:spPr>
        <p:txBody>
          <a:bodyPr>
            <a:normAutofit fontScale="90000"/>
          </a:bodyPr>
          <a:lstStyle/>
          <a:p>
            <a:r>
              <a:rPr lang="fr-FR" dirty="0">
                <a:latin typeface="Superclarendon" charset="0"/>
                <a:ea typeface="Superclarendon" charset="0"/>
                <a:cs typeface="Superclarendon" charset="0"/>
              </a:rPr>
              <a:t>Jacobus Sylvius </a:t>
            </a:r>
            <a:r>
              <a:rPr lang="fr-FR" dirty="0" err="1">
                <a:latin typeface="Superclarendon" charset="0"/>
                <a:ea typeface="Superclarendon" charset="0"/>
                <a:cs typeface="Superclarendon" charset="0"/>
              </a:rPr>
              <a:t>Ambianus</a:t>
            </a:r>
            <a:r>
              <a:rPr lang="fr-FR" dirty="0">
                <a:latin typeface="Superclarendon" charset="0"/>
                <a:ea typeface="Superclarendon" charset="0"/>
                <a:cs typeface="Superclarendon" charset="0"/>
              </a:rPr>
              <a:t> (1489-1555)</a:t>
            </a:r>
            <a:br>
              <a:rPr lang="fr-FR" dirty="0">
                <a:latin typeface="Superclarendon" charset="0"/>
                <a:ea typeface="Superclarendon" charset="0"/>
                <a:cs typeface="Superclarendon" charset="0"/>
              </a:rPr>
            </a:br>
            <a:r>
              <a:rPr lang="fr-FR" dirty="0">
                <a:latin typeface="Superclarendon" charset="0"/>
                <a:ea typeface="Superclarendon" charset="0"/>
                <a:cs typeface="Superclarendon" charset="0"/>
              </a:rPr>
              <a:t>(Jacques Dubois)</a:t>
            </a:r>
          </a:p>
        </p:txBody>
      </p:sp>
      <p:sp>
        <p:nvSpPr>
          <p:cNvPr id="3" name="Espace réservé du contenu 2"/>
          <p:cNvSpPr>
            <a:spLocks noGrp="1"/>
          </p:cNvSpPr>
          <p:nvPr>
            <p:ph idx="1"/>
          </p:nvPr>
        </p:nvSpPr>
        <p:spPr>
          <a:xfrm>
            <a:off x="873760" y="1912883"/>
            <a:ext cx="11318240" cy="4665717"/>
          </a:xfrm>
        </p:spPr>
        <p:txBody>
          <a:bodyPr>
            <a:normAutofit fontScale="92500" lnSpcReduction="20000"/>
          </a:bodyPr>
          <a:lstStyle/>
          <a:p>
            <a:r>
              <a:rPr lang="el-GR" sz="3200" dirty="0">
                <a:latin typeface="Superclarendon" charset="0"/>
                <a:ea typeface="Superclarendon" charset="0"/>
                <a:cs typeface="Superclarendon" charset="0"/>
              </a:rPr>
              <a:t>Μεταφραστής Ιπποκράτη και Γαληνού, υπερασπιστής της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αυθεντίας</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 τους</a:t>
            </a:r>
          </a:p>
          <a:p>
            <a:r>
              <a:rPr lang="el-GR" sz="3200" dirty="0">
                <a:latin typeface="Superclarendon" charset="0"/>
                <a:ea typeface="Superclarendon" charset="0"/>
                <a:cs typeface="Superclarendon" charset="0"/>
              </a:rPr>
              <a:t>Στροφή καριέρας στα 41 έτη</a:t>
            </a:r>
            <a:r>
              <a:rPr lang="fr-FR" sz="3200" dirty="0">
                <a:latin typeface="Superclarendon" charset="0"/>
                <a:ea typeface="Superclarendon" charset="0"/>
                <a:cs typeface="Superclarendon" charset="0"/>
              </a:rPr>
              <a:t> (Montpellier </a:t>
            </a:r>
            <a:r>
              <a:rPr lang="fr-FR" sz="3200" dirty="0">
                <a:latin typeface="Superclarendon" charset="0"/>
                <a:ea typeface="Superclarendon" charset="0"/>
                <a:cs typeface="Superclarendon" charset="0"/>
                <a:sym typeface="Wingdings"/>
              </a:rPr>
              <a:t></a:t>
            </a:r>
            <a:r>
              <a:rPr lang="fr-FR" sz="3200" dirty="0">
                <a:latin typeface="Superclarendon" charset="0"/>
                <a:ea typeface="Superclarendon" charset="0"/>
                <a:cs typeface="Superclarendon" charset="0"/>
              </a:rPr>
              <a:t>Paris)</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Συντάκτης της πρώτης </a:t>
            </a:r>
            <a:r>
              <a:rPr lang="el-GR" sz="3200" dirty="0" err="1">
                <a:latin typeface="Superclarendon" charset="0"/>
                <a:ea typeface="Superclarendon" charset="0"/>
                <a:cs typeface="Superclarendon" charset="0"/>
              </a:rPr>
              <a:t>τυπωθείσας</a:t>
            </a:r>
            <a:r>
              <a:rPr lang="el-GR" sz="3200" dirty="0">
                <a:latin typeface="Superclarendon" charset="0"/>
                <a:ea typeface="Superclarendon" charset="0"/>
                <a:cs typeface="Superclarendon" charset="0"/>
              </a:rPr>
              <a:t> Γραμματικής της Γαλλικής δώρο στην Ελεονώρα της Αυστρίας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1498</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1558</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a:t>
            </a:r>
          </a:p>
          <a:p>
            <a:r>
              <a:rPr lang="el-GR" sz="3200" dirty="0">
                <a:latin typeface="Superclarendon" charset="0"/>
                <a:ea typeface="Superclarendon" charset="0"/>
                <a:cs typeface="Superclarendon" charset="0"/>
              </a:rPr>
              <a:t>Εισηγείται τους όρους</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mésentère, kystique, gastrique, poplité(e), sphénoïde </a:t>
            </a:r>
            <a:endParaRPr lang="el-G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 chair carrée de Sylvius » </a:t>
            </a:r>
            <a:r>
              <a:rPr lang="mr-IN"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αλλά ΟΧΙ</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υδραγωγός του </a:t>
            </a:r>
            <a:r>
              <a:rPr lang="fr-FR" sz="3200" dirty="0">
                <a:latin typeface="Superclarendon" charset="0"/>
                <a:ea typeface="Superclarendon" charset="0"/>
                <a:cs typeface="Superclarendon" charset="0"/>
              </a:rPr>
              <a:t>Sylvius</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&lt; Franciscus Sylvius du </a:t>
            </a:r>
            <a:r>
              <a:rPr lang="fr-FR" sz="3200" dirty="0" err="1">
                <a:latin typeface="Superclarendon" charset="0"/>
                <a:ea typeface="Superclarendon" charset="0"/>
                <a:cs typeface="Superclarendon" charset="0"/>
              </a:rPr>
              <a:t>Boë</a:t>
            </a:r>
            <a:r>
              <a:rPr lang="fr-FR" sz="3200" dirty="0">
                <a:latin typeface="Superclarendon" charset="0"/>
                <a:ea typeface="Superclarendon" charset="0"/>
                <a:cs typeface="Superclarendon" charset="0"/>
              </a:rPr>
              <a:t> (1614-1672)</a:t>
            </a:r>
          </a:p>
          <a:p>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84403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72161" y="325120"/>
            <a:ext cx="11440160" cy="6253480"/>
          </a:xfrm>
        </p:spPr>
        <p:txBody>
          <a:bodyPr>
            <a:normAutofit/>
          </a:bodyPr>
          <a:lstStyle/>
          <a:p>
            <a:r>
              <a:rPr lang="el-GR" sz="3200" dirty="0">
                <a:latin typeface="Superclarendon" charset="0"/>
                <a:ea typeface="Superclarendon" charset="0"/>
                <a:cs typeface="Superclarendon" charset="0"/>
              </a:rPr>
              <a:t>Καθηγητής του </a:t>
            </a:r>
            <a:r>
              <a:rPr lang="el-GR" sz="3200" dirty="0" err="1">
                <a:latin typeface="Superclarendon" charset="0"/>
                <a:ea typeface="Superclarendon" charset="0"/>
                <a:cs typeface="Superclarendon" charset="0"/>
              </a:rPr>
              <a:t>Βεζάλιου</a:t>
            </a:r>
            <a:r>
              <a:rPr lang="el-GR" sz="3200" dirty="0">
                <a:latin typeface="Superclarendon" charset="0"/>
                <a:ea typeface="Superclarendon" charset="0"/>
                <a:cs typeface="Superclarendon" charset="0"/>
              </a:rPr>
              <a:t> </a:t>
            </a:r>
            <a:r>
              <a:rPr lang="fr-FR" sz="2800" dirty="0">
                <a:latin typeface="Superclarendon" charset="0"/>
                <a:ea typeface="Superclarendon" charset="0"/>
                <a:cs typeface="Superclarendon" charset="0"/>
              </a:rPr>
              <a:t>(</a:t>
            </a:r>
            <a:r>
              <a:rPr lang="fr-FR" sz="2800" dirty="0" err="1">
                <a:latin typeface="Superclarendon" charset="0"/>
                <a:ea typeface="Superclarendon" charset="0"/>
                <a:cs typeface="Superclarendon" charset="0"/>
              </a:rPr>
              <a:t>Vesalius</a:t>
            </a:r>
            <a:r>
              <a:rPr lang="fr-FR" sz="2800" dirty="0">
                <a:latin typeface="Superclarendon" charset="0"/>
                <a:ea typeface="Superclarendon" charset="0"/>
                <a:cs typeface="Superclarendon" charset="0"/>
              </a:rPr>
              <a:t> </a:t>
            </a:r>
            <a:r>
              <a:rPr lang="fr-FR" sz="2800" dirty="0">
                <a:latin typeface="Superclarendon" charset="0"/>
                <a:ea typeface="Superclarendon" charset="0"/>
                <a:cs typeface="Superclarendon" charset="0"/>
                <a:sym typeface="Wingdings"/>
              </a:rPr>
              <a:t> « </a:t>
            </a:r>
            <a:r>
              <a:rPr lang="fr-FR" sz="2800" dirty="0" err="1">
                <a:latin typeface="Superclarendon" charset="0"/>
                <a:ea typeface="Superclarendon" charset="0"/>
                <a:cs typeface="Superclarendon" charset="0"/>
                <a:sym typeface="Wingdings"/>
              </a:rPr>
              <a:t>Vesanius</a:t>
            </a:r>
            <a:r>
              <a:rPr lang="fr-FR" sz="2800" dirty="0">
                <a:latin typeface="Superclarendon" charset="0"/>
                <a:ea typeface="Superclarendon" charset="0"/>
                <a:cs typeface="Superclarendon" charset="0"/>
                <a:sym typeface="Wingdings"/>
              </a:rPr>
              <a:t> »)</a:t>
            </a:r>
            <a:endParaRPr lang="el-GR" sz="2800" dirty="0">
              <a:latin typeface="Superclarendon" charset="0"/>
              <a:ea typeface="Superclarendon" charset="0"/>
              <a:cs typeface="Superclarendon" charset="0"/>
            </a:endParaRPr>
          </a:p>
        </p:txBody>
      </p:sp>
      <p:sp>
        <p:nvSpPr>
          <p:cNvPr id="4" name="ZoneTexte 3"/>
          <p:cNvSpPr txBox="1"/>
          <p:nvPr/>
        </p:nvSpPr>
        <p:spPr>
          <a:xfrm>
            <a:off x="751840" y="3657600"/>
            <a:ext cx="11440161" cy="3046988"/>
          </a:xfrm>
          <a:prstGeom prst="rect">
            <a:avLst/>
          </a:prstGeom>
          <a:noFill/>
        </p:spPr>
        <p:txBody>
          <a:bodyPr wrap="square" rtlCol="0">
            <a:spAutoFit/>
          </a:bodyPr>
          <a:lstStyle/>
          <a:p>
            <a:endParaRPr lang="fr-FR" sz="2400" i="1" dirty="0">
              <a:latin typeface="Superclarendon" charset="0"/>
              <a:ea typeface="Superclarendon" charset="0"/>
              <a:cs typeface="Superclarendon" charset="0"/>
            </a:endParaRPr>
          </a:p>
          <a:p>
            <a:endParaRPr lang="fr-FR" sz="2400" i="1" dirty="0">
              <a:latin typeface="Superclarendon" charset="0"/>
              <a:ea typeface="Superclarendon" charset="0"/>
              <a:cs typeface="Superclarendon" charset="0"/>
            </a:endParaRPr>
          </a:p>
          <a:p>
            <a:endParaRPr lang="fr-FR" sz="2400" i="1" dirty="0">
              <a:latin typeface="Superclarendon" charset="0"/>
              <a:ea typeface="Superclarendon" charset="0"/>
              <a:cs typeface="Superclarendon" charset="0"/>
            </a:endParaRPr>
          </a:p>
          <a:p>
            <a:endParaRPr lang="fr-FR" sz="2400" i="1" dirty="0">
              <a:latin typeface="Superclarendon" charset="0"/>
              <a:ea typeface="Superclarendon" charset="0"/>
              <a:cs typeface="Superclarendon" charset="0"/>
            </a:endParaRPr>
          </a:p>
          <a:p>
            <a:endParaRPr lang="fr-FR" sz="2400" i="1" dirty="0">
              <a:latin typeface="Superclarendon" charset="0"/>
              <a:ea typeface="Superclarendon" charset="0"/>
              <a:cs typeface="Superclarendon" charset="0"/>
            </a:endParaRPr>
          </a:p>
          <a:p>
            <a:r>
              <a:rPr lang="fr-FR" sz="2400" i="1" dirty="0">
                <a:latin typeface="Superclarendon" charset="0"/>
                <a:ea typeface="Superclarendon" charset="0"/>
                <a:cs typeface="Superclarendon" charset="0"/>
              </a:rPr>
              <a:t>« Ci-gît Sylvius qui, de son vivant, </a:t>
            </a:r>
          </a:p>
          <a:p>
            <a:r>
              <a:rPr lang="fr-FR" sz="2400" i="1" dirty="0">
                <a:latin typeface="Superclarendon" charset="0"/>
                <a:ea typeface="Superclarendon" charset="0"/>
                <a:cs typeface="Superclarendon" charset="0"/>
              </a:rPr>
              <a:t>ne donna jamais rien pour rien. </a:t>
            </a:r>
          </a:p>
          <a:p>
            <a:r>
              <a:rPr lang="fr-FR" sz="2400" i="1" dirty="0">
                <a:latin typeface="Superclarendon" charset="0"/>
                <a:ea typeface="Superclarendon" charset="0"/>
                <a:cs typeface="Superclarendon" charset="0"/>
              </a:rPr>
              <a:t>Mort, il se désole encore qu'on puisse lire cette ligne gratis. »</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060" y="943610"/>
            <a:ext cx="3733800" cy="50165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099" y="943610"/>
            <a:ext cx="4655821" cy="4577407"/>
          </a:xfrm>
          <a:prstGeom prst="rect">
            <a:avLst/>
          </a:prstGeom>
        </p:spPr>
      </p:pic>
    </p:spTree>
    <p:extLst>
      <p:ext uri="{BB962C8B-B14F-4D97-AF65-F5344CB8AC3E}">
        <p14:creationId xmlns:p14="http://schemas.microsoft.com/office/powerpoint/2010/main" val="1955312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2480" y="304800"/>
            <a:ext cx="11257280" cy="1747520"/>
          </a:xfrm>
        </p:spPr>
        <p:txBody>
          <a:bodyPr>
            <a:normAutofit fontScale="90000"/>
          </a:bodyPr>
          <a:lstStyle/>
          <a:p>
            <a:r>
              <a:rPr lang="el-GR" dirty="0">
                <a:latin typeface="Superclarendon" charset="0"/>
                <a:ea typeface="Superclarendon" charset="0"/>
                <a:cs typeface="Superclarendon" charset="0"/>
              </a:rPr>
              <a:t>Ανδρέας </a:t>
            </a:r>
            <a:r>
              <a:rPr lang="el-GR" dirty="0" err="1">
                <a:latin typeface="Superclarendon" charset="0"/>
                <a:ea typeface="Superclarendon" charset="0"/>
                <a:cs typeface="Superclarendon" charset="0"/>
              </a:rPr>
              <a:t>Βεζάλιος</a:t>
            </a:r>
            <a:r>
              <a:rPr lang="fr-FR" dirty="0">
                <a:latin typeface="Superclarendon" charset="0"/>
                <a:ea typeface="Superclarendon" charset="0"/>
                <a:cs typeface="Superclarendon" charset="0"/>
              </a:rPr>
              <a:t> (1514-1564)</a:t>
            </a:r>
            <a:br>
              <a:rPr lang="el-GR" dirty="0">
                <a:latin typeface="Superclarendon" charset="0"/>
                <a:ea typeface="Superclarendon" charset="0"/>
                <a:cs typeface="Superclarendon" charset="0"/>
              </a:rPr>
            </a:br>
            <a:r>
              <a:rPr lang="el-GR" dirty="0">
                <a:latin typeface="Superclarendon" charset="0"/>
                <a:ea typeface="Superclarendon" charset="0"/>
                <a:cs typeface="Superclarendon" charset="0"/>
              </a:rPr>
              <a:t>Α</a:t>
            </a:r>
            <a:r>
              <a:rPr lang="fr-FR" dirty="0" err="1">
                <a:latin typeface="Superclarendon" charset="0"/>
                <a:ea typeface="Superclarendon" charset="0"/>
                <a:cs typeface="Superclarendon" charset="0"/>
              </a:rPr>
              <a:t>ndreas</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Vesalius</a:t>
            </a:r>
            <a:r>
              <a:rPr lang="fr-FR" dirty="0">
                <a:latin typeface="Superclarendon" charset="0"/>
                <a:ea typeface="Superclarendon" charset="0"/>
                <a:cs typeface="Superclarendon" charset="0"/>
              </a:rPr>
              <a:t> </a:t>
            </a:r>
            <a:br>
              <a:rPr lang="fr-FR" dirty="0">
                <a:latin typeface="Superclarendon" charset="0"/>
                <a:ea typeface="Superclarendon" charset="0"/>
                <a:cs typeface="Superclarendon" charset="0"/>
              </a:rPr>
            </a:br>
            <a:r>
              <a:rPr lang="fr-FR" sz="3600" dirty="0">
                <a:latin typeface="Superclarendon" charset="0"/>
                <a:ea typeface="Superclarendon" charset="0"/>
                <a:cs typeface="Superclarendon" charset="0"/>
              </a:rPr>
              <a:t>(André Vésale/ Andries Van Wesel)</a:t>
            </a:r>
          </a:p>
        </p:txBody>
      </p:sp>
      <p:sp>
        <p:nvSpPr>
          <p:cNvPr id="3" name="Espace réservé du contenu 2"/>
          <p:cNvSpPr>
            <a:spLocks noGrp="1"/>
          </p:cNvSpPr>
          <p:nvPr>
            <p:ph idx="1"/>
          </p:nvPr>
        </p:nvSpPr>
        <p:spPr>
          <a:xfrm>
            <a:off x="792480" y="2235200"/>
            <a:ext cx="11562080" cy="4450080"/>
          </a:xfrm>
        </p:spPr>
        <p:txBody>
          <a:bodyPr>
            <a:normAutofit fontScale="92500"/>
          </a:bodyPr>
          <a:lstStyle/>
          <a:p>
            <a:r>
              <a:rPr lang="el-GR" sz="2800" dirty="0">
                <a:latin typeface="Superclarendon" charset="0"/>
                <a:ea typeface="Superclarendon" charset="0"/>
                <a:cs typeface="Superclarendon" charset="0"/>
              </a:rPr>
              <a:t>Πατέρας της σύγχρονης Ανατομικής</a:t>
            </a:r>
          </a:p>
          <a:p>
            <a:r>
              <a:rPr lang="el-GR" sz="2800" dirty="0">
                <a:latin typeface="Superclarendon" charset="0"/>
                <a:ea typeface="Superclarendon" charset="0"/>
                <a:cs typeface="Superclarendon" charset="0"/>
              </a:rPr>
              <a:t>Σημαντικότερος ανατόμος της Αναγέννησης</a:t>
            </a:r>
          </a:p>
          <a:p>
            <a:r>
              <a:rPr lang="el-GR" sz="2800" dirty="0">
                <a:latin typeface="Superclarendon" charset="0"/>
                <a:ea typeface="Superclarendon" charset="0"/>
                <a:cs typeface="Superclarendon" charset="0"/>
              </a:rPr>
              <a:t>Αναμορφωτής της </a:t>
            </a:r>
            <a:r>
              <a:rPr lang="el-GR" sz="2800" dirty="0" err="1">
                <a:latin typeface="Superclarendon" charset="0"/>
                <a:ea typeface="Superclarendon" charset="0"/>
                <a:cs typeface="Superclarendon" charset="0"/>
              </a:rPr>
              <a:t>γαληνικής</a:t>
            </a:r>
            <a:r>
              <a:rPr lang="el-GR" sz="2800" dirty="0">
                <a:latin typeface="Superclarendon" charset="0"/>
                <a:ea typeface="Superclarendon" charset="0"/>
                <a:cs typeface="Superclarendon" charset="0"/>
              </a:rPr>
              <a:t> προσέγγισης</a:t>
            </a:r>
            <a:endParaRPr lang="fr-FR" sz="2800" dirty="0">
              <a:latin typeface="Superclarendon" charset="0"/>
              <a:ea typeface="Superclarendon" charset="0"/>
              <a:cs typeface="Superclarendon" charset="0"/>
            </a:endParaRPr>
          </a:p>
          <a:p>
            <a:r>
              <a:rPr lang="el-GR" sz="2800" dirty="0">
                <a:latin typeface="Superclarendon" charset="0"/>
                <a:ea typeface="Superclarendon" charset="0"/>
                <a:cs typeface="Superclarendon" charset="0"/>
              </a:rPr>
              <a:t>Γόνος οικογένειας με παράδοση στην ιατρική</a:t>
            </a:r>
          </a:p>
          <a:p>
            <a:pPr>
              <a:buFont typeface="Arial" charset="0"/>
              <a:buChar char="•"/>
            </a:pPr>
            <a:r>
              <a:rPr lang="el-GR" sz="2800" dirty="0">
                <a:latin typeface="Superclarendon" charset="0"/>
                <a:ea typeface="Superclarendon" charset="0"/>
                <a:cs typeface="Superclarendon" charset="0"/>
              </a:rPr>
              <a:t>Τρισπάππος </a:t>
            </a:r>
            <a:r>
              <a:rPr lang="fr-FR" sz="2800" dirty="0">
                <a:latin typeface="Superclarendon" charset="0"/>
                <a:ea typeface="Superclarendon" charset="0"/>
                <a:cs typeface="Superclarendon" charset="0"/>
              </a:rPr>
              <a:t>: </a:t>
            </a:r>
            <a:r>
              <a:rPr lang="el-GR" sz="2800" dirty="0">
                <a:latin typeface="Superclarendon" charset="0"/>
                <a:ea typeface="Superclarendon" charset="0"/>
                <a:cs typeface="Superclarendon" charset="0"/>
              </a:rPr>
              <a:t>ιατρός Φρειδερίκου Γ</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 </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1415</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1493</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 της Αγίας Ρωμαϊκής Αυτοκρατορίας του Γερμανικού Έθνους</a:t>
            </a:r>
            <a:endParaRPr lang="fr-FR" sz="2800" dirty="0">
              <a:latin typeface="Superclarendon" charset="0"/>
              <a:ea typeface="Superclarendon" charset="0"/>
              <a:cs typeface="Superclarendon" charset="0"/>
            </a:endParaRPr>
          </a:p>
          <a:p>
            <a:pPr>
              <a:buFont typeface="Arial" charset="0"/>
              <a:buChar char="•"/>
            </a:pPr>
            <a:r>
              <a:rPr lang="el-GR" sz="2800" dirty="0">
                <a:latin typeface="Superclarendon" charset="0"/>
                <a:ea typeface="Superclarendon" charset="0"/>
                <a:cs typeface="Superclarendon" charset="0"/>
              </a:rPr>
              <a:t>Παππούς</a:t>
            </a:r>
            <a:r>
              <a:rPr lang="fr-FR" sz="2800" dirty="0">
                <a:latin typeface="Superclarendon" charset="0"/>
                <a:ea typeface="Superclarendon" charset="0"/>
                <a:cs typeface="Superclarendon" charset="0"/>
              </a:rPr>
              <a:t> :</a:t>
            </a:r>
            <a:r>
              <a:rPr lang="el-GR" sz="2800" dirty="0">
                <a:latin typeface="Superclarendon" charset="0"/>
                <a:ea typeface="Superclarendon" charset="0"/>
                <a:cs typeface="Superclarendon" charset="0"/>
              </a:rPr>
              <a:t> ιατρός Μαξιμιλιανού Α</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 </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1459</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1519</a:t>
            </a:r>
            <a:r>
              <a:rPr lang="fr-FR" sz="2800" dirty="0">
                <a:latin typeface="Superclarendon" charset="0"/>
                <a:ea typeface="Superclarendon" charset="0"/>
                <a:cs typeface="Superclarendon" charset="0"/>
              </a:rPr>
              <a:t>)</a:t>
            </a:r>
          </a:p>
          <a:p>
            <a:pPr>
              <a:buFont typeface="Arial" charset="0"/>
              <a:buChar char="•"/>
            </a:pPr>
            <a:r>
              <a:rPr lang="el-GR" sz="2800" dirty="0">
                <a:latin typeface="Superclarendon" charset="0"/>
                <a:ea typeface="Superclarendon" charset="0"/>
                <a:cs typeface="Superclarendon" charset="0"/>
              </a:rPr>
              <a:t>Πατέρας</a:t>
            </a:r>
            <a:r>
              <a:rPr lang="fr-FR" sz="2800" dirty="0">
                <a:latin typeface="Superclarendon" charset="0"/>
                <a:ea typeface="Superclarendon" charset="0"/>
                <a:cs typeface="Superclarendon" charset="0"/>
              </a:rPr>
              <a:t> :</a:t>
            </a:r>
            <a:r>
              <a:rPr lang="el-GR" sz="2800" dirty="0">
                <a:latin typeface="Superclarendon" charset="0"/>
                <a:ea typeface="Superclarendon" charset="0"/>
                <a:cs typeface="Superclarendon" charset="0"/>
              </a:rPr>
              <a:t> φαρμακοποιός Μαργαρίτας της Αυστρίας </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1480</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1530</a:t>
            </a:r>
            <a:r>
              <a:rPr lang="fr-FR" sz="2800" dirty="0">
                <a:latin typeface="Superclarendon" charset="0"/>
                <a:ea typeface="Superclarendon" charset="0"/>
                <a:cs typeface="Superclarendon" charset="0"/>
              </a:rPr>
              <a:t>)</a:t>
            </a:r>
            <a:endParaRPr lang="el-GR" sz="2800" dirty="0">
              <a:latin typeface="Superclarendon" charset="0"/>
              <a:ea typeface="Superclarendon" charset="0"/>
              <a:cs typeface="Superclarendon" charset="0"/>
            </a:endParaRPr>
          </a:p>
          <a:p>
            <a:pPr marL="0" indent="0">
              <a:buNone/>
            </a:pPr>
            <a:endParaRPr lang="fr-FR" sz="2800" dirty="0">
              <a:latin typeface="Superclarendon" charset="0"/>
              <a:ea typeface="Superclarendon" charset="0"/>
              <a:cs typeface="Superclarendon" charset="0"/>
            </a:endParaRPr>
          </a:p>
        </p:txBody>
      </p:sp>
    </p:spTree>
    <p:extLst>
      <p:ext uri="{BB962C8B-B14F-4D97-AF65-F5344CB8AC3E}">
        <p14:creationId xmlns:p14="http://schemas.microsoft.com/office/powerpoint/2010/main" val="2135196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esallus Poster by Robert Thom - Pixels">
            <a:extLst>
              <a:ext uri="{FF2B5EF4-FFF2-40B4-BE49-F238E27FC236}">
                <a16:creationId xmlns:a16="http://schemas.microsoft.com/office/drawing/2014/main" id="{2D019F82-A337-65E4-C964-1BAB2338AA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4958" y="1261640"/>
            <a:ext cx="6704698" cy="459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465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8093787-FF1A-FD1E-1AD4-737CEC88BC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2467009"/>
            <a:ext cx="5609352" cy="19239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F86FB71-0BB6-6CE6-3336-F92EA33A0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961" y="239574"/>
            <a:ext cx="4121151" cy="637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1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53440" y="162560"/>
            <a:ext cx="10911840" cy="7701280"/>
          </a:xfrm>
        </p:spPr>
        <p:txBody>
          <a:bodyPr>
            <a:normAutofit fontScale="92500" lnSpcReduction="20000"/>
          </a:bodyPr>
          <a:lstStyle/>
          <a:p>
            <a:r>
              <a:rPr lang="el-GR" sz="3200" dirty="0">
                <a:latin typeface="Superclarendon" charset="0"/>
                <a:ea typeface="Superclarendon" charset="0"/>
                <a:cs typeface="Superclarendon" charset="0"/>
              </a:rPr>
              <a:t>Οικία πλησίον των τόπων εκτέλεσης</a:t>
            </a:r>
          </a:p>
          <a:p>
            <a:r>
              <a:rPr lang="el-GR" sz="3200" dirty="0" err="1">
                <a:latin typeface="Superclarendon" charset="0"/>
                <a:ea typeface="Superclarendon" charset="0"/>
                <a:cs typeface="Superclarendon" charset="0"/>
              </a:rPr>
              <a:t>Λουβάνο</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 ελληνικά</a:t>
            </a:r>
          </a:p>
          <a:p>
            <a:r>
              <a:rPr lang="el-GR" sz="3200" dirty="0">
                <a:latin typeface="Superclarendon" charset="0"/>
                <a:ea typeface="Superclarendon" charset="0"/>
                <a:cs typeface="Superclarendon" charset="0"/>
              </a:rPr>
              <a:t>Παρίσι</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 Τριετής φοίτηση στην Ιατρική Σχολή </a:t>
            </a:r>
            <a:r>
              <a:rPr lang="fr-FR" sz="3200" dirty="0">
                <a:latin typeface="Superclarendon" charset="0"/>
                <a:ea typeface="Superclarendon" charset="0"/>
                <a:cs typeface="Superclarendon" charset="0"/>
              </a:rPr>
              <a:t>(Collège Royal de Médecine)</a:t>
            </a:r>
          </a:p>
          <a:p>
            <a:r>
              <a:rPr lang="el-GR" sz="3200" dirty="0">
                <a:latin typeface="Superclarendon" charset="0"/>
                <a:ea typeface="Superclarendon" charset="0"/>
                <a:cs typeface="Superclarendon" charset="0"/>
              </a:rPr>
              <a:t>Μαθητής του </a:t>
            </a:r>
            <a:r>
              <a:rPr lang="fr-FR" sz="3200" dirty="0">
                <a:latin typeface="Superclarendon" charset="0"/>
                <a:ea typeface="Superclarendon" charset="0"/>
                <a:cs typeface="Superclarendon" charset="0"/>
              </a:rPr>
              <a:t>Jacques Dubois Sylvius</a:t>
            </a:r>
          </a:p>
          <a:p>
            <a:r>
              <a:rPr lang="el-GR" sz="3200" dirty="0">
                <a:latin typeface="Superclarendon" charset="0"/>
                <a:ea typeface="Superclarendon" charset="0"/>
                <a:cs typeface="Superclarendon" charset="0"/>
              </a:rPr>
              <a:t>Σύχναζε στο </a:t>
            </a:r>
            <a:r>
              <a:rPr lang="fr-FR" sz="3200" dirty="0">
                <a:latin typeface="Superclarendon" charset="0"/>
                <a:ea typeface="Superclarendon" charset="0"/>
                <a:cs typeface="Superclarendon" charset="0"/>
              </a:rPr>
              <a:t>Gibet de Montfaucon</a:t>
            </a:r>
          </a:p>
          <a:p>
            <a:r>
              <a:rPr lang="el-GR" sz="3200" dirty="0">
                <a:latin typeface="Superclarendon" charset="0"/>
                <a:ea typeface="Superclarendon" charset="0"/>
                <a:cs typeface="Superclarendon" charset="0"/>
              </a:rPr>
              <a:t>Στα 20</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έτη του η πρώτη παρασκευή πτώματος</a:t>
            </a:r>
            <a:endParaRPr lang="fr-F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Συνεχίζει τις σπουδές του σε </a:t>
            </a:r>
            <a:r>
              <a:rPr lang="el-GR" sz="3200" dirty="0" err="1">
                <a:latin typeface="Superclarendon" charset="0"/>
                <a:ea typeface="Superclarendon" charset="0"/>
                <a:cs typeface="Superclarendon" charset="0"/>
              </a:rPr>
              <a:t>Μονπελλιέ</a:t>
            </a:r>
            <a:r>
              <a:rPr lang="el-GR" sz="3200" dirty="0">
                <a:latin typeface="Superclarendon" charset="0"/>
                <a:ea typeface="Superclarendon" charset="0"/>
                <a:cs typeface="Superclarendon" charset="0"/>
              </a:rPr>
              <a:t> και Πάδοβα</a:t>
            </a:r>
          </a:p>
          <a:p>
            <a:r>
              <a:rPr lang="el-GR" sz="3200" dirty="0">
                <a:latin typeface="Superclarendon" charset="0"/>
                <a:ea typeface="Superclarendon" charset="0"/>
                <a:cs typeface="Superclarendon" charset="0"/>
              </a:rPr>
              <a:t>Καθηγητής στην Πάδοβα, επιμελείται ο ίδιος την παρασκευή και διατομή πτωμάτων, εξασφαλίζει νόμιμη πρόσβαση σε </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πρώτη ύλη</a:t>
            </a:r>
            <a:r>
              <a:rPr lang="fr-FR" sz="3200" dirty="0">
                <a:latin typeface="Superclarendon" charset="0"/>
                <a:ea typeface="Superclarendon" charset="0"/>
                <a:cs typeface="Superclarendon" charset="0"/>
              </a:rPr>
              <a:t> »</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1538 </a:t>
            </a:r>
            <a:r>
              <a:rPr lang="fr-FR" sz="3200" dirty="0">
                <a:latin typeface="Superclarendon" charset="0"/>
                <a:ea typeface="Superclarendon" charset="0"/>
                <a:cs typeface="Superclarendon" charset="0"/>
              </a:rPr>
              <a:t>: </a:t>
            </a:r>
            <a:r>
              <a:rPr lang="fr-FR" sz="3300" dirty="0">
                <a:latin typeface="Superclarendon" charset="0"/>
                <a:ea typeface="Superclarendon" charset="0"/>
                <a:cs typeface="Superclarendon" charset="0"/>
              </a:rPr>
              <a:t>« </a:t>
            </a:r>
            <a:r>
              <a:rPr lang="fr-FR" sz="3300" i="1" dirty="0" err="1">
                <a:latin typeface="Superclarendon" charset="0"/>
                <a:ea typeface="Superclarendon" charset="0"/>
                <a:cs typeface="Superclarendon" charset="0"/>
              </a:rPr>
              <a:t>Tabulae</a:t>
            </a:r>
            <a:r>
              <a:rPr lang="fr-FR" sz="3300" i="1" dirty="0">
                <a:latin typeface="Superclarendon" charset="0"/>
                <a:ea typeface="Superclarendon" charset="0"/>
                <a:cs typeface="Superclarendon" charset="0"/>
              </a:rPr>
              <a:t> </a:t>
            </a:r>
            <a:r>
              <a:rPr lang="fr-FR" sz="3300" i="1" dirty="0" err="1">
                <a:latin typeface="Superclarendon" charset="0"/>
                <a:ea typeface="Superclarendon" charset="0"/>
                <a:cs typeface="Superclarendon" charset="0"/>
              </a:rPr>
              <a:t>anatomicae</a:t>
            </a:r>
            <a:r>
              <a:rPr lang="fr-FR" sz="3300" i="1" dirty="0">
                <a:latin typeface="Superclarendon" charset="0"/>
                <a:ea typeface="Superclarendon" charset="0"/>
                <a:cs typeface="Superclarendon" charset="0"/>
              </a:rPr>
              <a:t> </a:t>
            </a:r>
            <a:r>
              <a:rPr lang="fr-FR" sz="3300" i="1" dirty="0" err="1">
                <a:latin typeface="Superclarendon" charset="0"/>
                <a:ea typeface="Superclarendon" charset="0"/>
                <a:cs typeface="Superclarendon" charset="0"/>
              </a:rPr>
              <a:t>sex</a:t>
            </a:r>
            <a:r>
              <a:rPr lang="fr-FR" sz="3300" dirty="0">
                <a:latin typeface="Superclarendon" charset="0"/>
                <a:ea typeface="Superclarendon" charset="0"/>
                <a:cs typeface="Superclarendon" charset="0"/>
              </a:rPr>
              <a:t> » </a:t>
            </a:r>
            <a:endParaRPr lang="el-GR" sz="3300" dirty="0">
              <a:latin typeface="Superclarendon" charset="0"/>
              <a:ea typeface="Superclarendon" charset="0"/>
              <a:cs typeface="Superclarendon" charset="0"/>
            </a:endParaRPr>
          </a:p>
          <a:p>
            <a:r>
              <a:rPr lang="el-GR" sz="3400" dirty="0">
                <a:latin typeface="Superclarendon" charset="0"/>
                <a:ea typeface="Superclarendon" charset="0"/>
                <a:cs typeface="Superclarendon" charset="0"/>
              </a:rPr>
              <a:t>1543 </a:t>
            </a:r>
            <a:r>
              <a:rPr lang="fr-FR" sz="3400" dirty="0">
                <a:latin typeface="Superclarendon" charset="0"/>
                <a:ea typeface="Superclarendon" charset="0"/>
                <a:cs typeface="Superclarendon" charset="0"/>
              </a:rPr>
              <a:t>: « </a:t>
            </a:r>
            <a:r>
              <a:rPr lang="fr-FR" sz="3400" i="1" dirty="0">
                <a:latin typeface="Superclarendon" charset="0"/>
                <a:ea typeface="Superclarendon" charset="0"/>
                <a:cs typeface="Superclarendon" charset="0"/>
              </a:rPr>
              <a:t>De </a:t>
            </a:r>
            <a:r>
              <a:rPr lang="fr-FR" sz="3400" i="1" dirty="0" err="1">
                <a:latin typeface="Superclarendon" charset="0"/>
                <a:ea typeface="Superclarendon" charset="0"/>
                <a:cs typeface="Superclarendon" charset="0"/>
              </a:rPr>
              <a:t>humani</a:t>
            </a:r>
            <a:r>
              <a:rPr lang="fr-FR" sz="3400" i="1" dirty="0">
                <a:latin typeface="Superclarendon" charset="0"/>
                <a:ea typeface="Superclarendon" charset="0"/>
                <a:cs typeface="Superclarendon" charset="0"/>
              </a:rPr>
              <a:t> </a:t>
            </a:r>
            <a:r>
              <a:rPr lang="fr-FR" sz="3400" i="1" dirty="0" err="1">
                <a:latin typeface="Superclarendon" charset="0"/>
                <a:ea typeface="Superclarendon" charset="0"/>
                <a:cs typeface="Superclarendon" charset="0"/>
              </a:rPr>
              <a:t>corporis</a:t>
            </a:r>
            <a:r>
              <a:rPr lang="fr-FR" sz="3400" i="1" dirty="0">
                <a:latin typeface="Superclarendon" charset="0"/>
                <a:ea typeface="Superclarendon" charset="0"/>
                <a:cs typeface="Superclarendon" charset="0"/>
              </a:rPr>
              <a:t> </a:t>
            </a:r>
            <a:r>
              <a:rPr lang="fr-FR" sz="3400" i="1" dirty="0" err="1">
                <a:latin typeface="Superclarendon" charset="0"/>
                <a:ea typeface="Superclarendon" charset="0"/>
                <a:cs typeface="Superclarendon" charset="0"/>
              </a:rPr>
              <a:t>fabrica</a:t>
            </a:r>
            <a:r>
              <a:rPr lang="fr-FR" sz="3400" dirty="0">
                <a:latin typeface="Superclarendon" charset="0"/>
                <a:ea typeface="Superclarendon" charset="0"/>
                <a:cs typeface="Superclarendon" charset="0"/>
              </a:rPr>
              <a:t> » </a:t>
            </a:r>
            <a:r>
              <a:rPr lang="fr-FR" dirty="0"/>
              <a:t> </a:t>
            </a:r>
            <a:endParaRPr lang="el-GR" dirty="0"/>
          </a:p>
          <a:p>
            <a:r>
              <a:rPr lang="el-GR" sz="3200" dirty="0">
                <a:latin typeface="Superclarendon" charset="0"/>
                <a:ea typeface="Superclarendon" charset="0"/>
                <a:cs typeface="Superclarendon" charset="0"/>
              </a:rPr>
              <a:t>Πίζα, Παβία, Μπολόνια, Βασιλεία </a:t>
            </a:r>
            <a:br>
              <a:rPr lang="el-GR" sz="3200" dirty="0">
                <a:latin typeface="Superclarendon" charset="0"/>
                <a:ea typeface="Superclarendon" charset="0"/>
                <a:cs typeface="Superclarendon" charset="0"/>
              </a:rPr>
            </a:br>
            <a:br>
              <a:rPr lang="el-GR" sz="3200" dirty="0">
                <a:latin typeface="Superclarendon" charset="0"/>
                <a:ea typeface="Superclarendon" charset="0"/>
                <a:cs typeface="Superclarendon" charset="0"/>
              </a:rPr>
            </a:b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623959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6047" y="325119"/>
            <a:ext cx="4572593" cy="6318047"/>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852" y="325118"/>
            <a:ext cx="3645501" cy="6318047"/>
          </a:xfrm>
          <a:prstGeom prst="rect">
            <a:avLst/>
          </a:prstGeom>
        </p:spPr>
      </p:pic>
    </p:spTree>
    <p:extLst>
      <p:ext uri="{BB962C8B-B14F-4D97-AF65-F5344CB8AC3E}">
        <p14:creationId xmlns:p14="http://schemas.microsoft.com/office/powerpoint/2010/main" val="2028912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8080" y="685800"/>
            <a:ext cx="9601200" cy="1485900"/>
          </a:xfrm>
        </p:spPr>
        <p:txBody>
          <a:bodyPr>
            <a:normAutofit/>
          </a:bodyPr>
          <a:lstStyle/>
          <a:p>
            <a:r>
              <a:rPr lang="el-GR" sz="3200" dirty="0">
                <a:latin typeface="Superclarendon" charset="0"/>
                <a:ea typeface="Superclarendon" charset="0"/>
                <a:cs typeface="Superclarendon" charset="0"/>
              </a:rPr>
              <a:t>1543 </a:t>
            </a:r>
            <a:r>
              <a:rPr lang="fr-FR" sz="3200" dirty="0">
                <a:latin typeface="Superclarendon" charset="0"/>
                <a:ea typeface="Superclarendon" charset="0"/>
                <a:cs typeface="Superclarendon" charset="0"/>
              </a:rPr>
              <a:t>« </a:t>
            </a:r>
            <a:r>
              <a:rPr lang="fr-FR" sz="3200" i="1" dirty="0">
                <a:latin typeface="Superclarendon" charset="0"/>
                <a:ea typeface="Superclarendon" charset="0"/>
                <a:cs typeface="Superclarendon" charset="0"/>
              </a:rPr>
              <a:t>De </a:t>
            </a:r>
            <a:r>
              <a:rPr lang="fr-FR" sz="3200" i="1" dirty="0" err="1">
                <a:latin typeface="Superclarendon" charset="0"/>
                <a:ea typeface="Superclarendon" charset="0"/>
                <a:cs typeface="Superclarendon" charset="0"/>
              </a:rPr>
              <a:t>humani</a:t>
            </a:r>
            <a:r>
              <a:rPr lang="fr-FR" sz="3200" i="1" dirty="0">
                <a:latin typeface="Superclarendon" charset="0"/>
                <a:ea typeface="Superclarendon" charset="0"/>
                <a:cs typeface="Superclarendon" charset="0"/>
              </a:rPr>
              <a:t> </a:t>
            </a:r>
            <a:r>
              <a:rPr lang="fr-FR" sz="3200" i="1" dirty="0" err="1">
                <a:latin typeface="Superclarendon" charset="0"/>
                <a:ea typeface="Superclarendon" charset="0"/>
                <a:cs typeface="Superclarendon" charset="0"/>
              </a:rPr>
              <a:t>corporis</a:t>
            </a:r>
            <a:r>
              <a:rPr lang="fr-FR" sz="3200" i="1" dirty="0">
                <a:latin typeface="Superclarendon" charset="0"/>
                <a:ea typeface="Superclarendon" charset="0"/>
                <a:cs typeface="Superclarendon" charset="0"/>
              </a:rPr>
              <a:t> </a:t>
            </a:r>
            <a:r>
              <a:rPr lang="fr-FR" sz="3200" i="1" dirty="0" err="1">
                <a:latin typeface="Superclarendon" charset="0"/>
                <a:ea typeface="Superclarendon" charset="0"/>
                <a:cs typeface="Superclarendon" charset="0"/>
              </a:rPr>
              <a:t>fabrica</a:t>
            </a:r>
            <a:r>
              <a:rPr lang="fr-FR" sz="3200" dirty="0">
                <a:latin typeface="Superclarendon" charset="0"/>
                <a:ea typeface="Superclarendon" charset="0"/>
                <a:cs typeface="Superclarendon" charset="0"/>
              </a:rPr>
              <a:t> »</a:t>
            </a:r>
            <a:endParaRPr lang="el-GR" sz="3200" dirty="0"/>
          </a:p>
        </p:txBody>
      </p:sp>
      <p:sp>
        <p:nvSpPr>
          <p:cNvPr id="3" name="Espace réservé du contenu 2"/>
          <p:cNvSpPr>
            <a:spLocks noGrp="1"/>
          </p:cNvSpPr>
          <p:nvPr>
            <p:ph idx="1"/>
          </p:nvPr>
        </p:nvSpPr>
        <p:spPr>
          <a:xfrm>
            <a:off x="863600" y="1428750"/>
            <a:ext cx="11186160" cy="4607560"/>
          </a:xfrm>
        </p:spPr>
        <p:txBody>
          <a:bodyPr>
            <a:normAutofit fontScale="92500" lnSpcReduction="10000"/>
          </a:bodyPr>
          <a:lstStyle/>
          <a:p>
            <a:r>
              <a:rPr lang="el-GR" sz="3200" dirty="0" err="1">
                <a:latin typeface="Superclarendon" charset="0"/>
                <a:ea typeface="Superclarendon" charset="0"/>
                <a:cs typeface="Superclarendon" charset="0"/>
              </a:rPr>
              <a:t>Επτάτομο</a:t>
            </a:r>
            <a:endParaRPr lang="el-G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Jan Steven van </a:t>
            </a:r>
            <a:r>
              <a:rPr lang="fr-FR" sz="3200" dirty="0" err="1">
                <a:latin typeface="Superclarendon" charset="0"/>
                <a:ea typeface="Superclarendon" charset="0"/>
                <a:cs typeface="Superclarendon" charset="0"/>
              </a:rPr>
              <a:t>Calcar</a:t>
            </a:r>
            <a:r>
              <a:rPr lang="fr-FR" sz="3200" dirty="0">
                <a:latin typeface="Superclarendon" charset="0"/>
                <a:ea typeface="Superclarendon" charset="0"/>
                <a:cs typeface="Superclarendon" charset="0"/>
              </a:rPr>
              <a:t> (1500-1546) &lt; </a:t>
            </a:r>
            <a:r>
              <a:rPr lang="el-GR" sz="3200" dirty="0" err="1">
                <a:latin typeface="Superclarendon" charset="0"/>
                <a:ea typeface="Superclarendon" charset="0"/>
                <a:cs typeface="Superclarendon" charset="0"/>
              </a:rPr>
              <a:t>Τιτσιάνο</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Το σημαντικότερο εγχειρίδιο Ανατομίας στη μετά Γαληνό εποχή</a:t>
            </a:r>
          </a:p>
          <a:p>
            <a:r>
              <a:rPr lang="el-GR" sz="3200" dirty="0">
                <a:latin typeface="Superclarendon" charset="0"/>
                <a:ea typeface="Superclarendon" charset="0"/>
                <a:cs typeface="Superclarendon" charset="0"/>
              </a:rPr>
              <a:t>Διαμόρφωση επιστημονικής ορολογίας</a:t>
            </a:r>
          </a:p>
          <a:p>
            <a:r>
              <a:rPr lang="el-GR" sz="3200" dirty="0">
                <a:latin typeface="Superclarendon" charset="0"/>
                <a:ea typeface="Superclarendon" charset="0"/>
                <a:cs typeface="Superclarendon" charset="0"/>
              </a:rPr>
              <a:t>1555 </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διορθωμένη έκδοση με κριτικό πνεύμα στις </a:t>
            </a:r>
            <a:r>
              <a:rPr lang="el-GR" sz="3200" dirty="0" err="1">
                <a:latin typeface="Superclarendon" charset="0"/>
                <a:ea typeface="Superclarendon" charset="0"/>
                <a:cs typeface="Superclarendon" charset="0"/>
              </a:rPr>
              <a:t>Γαλήνειες</a:t>
            </a:r>
            <a:r>
              <a:rPr lang="el-GR" sz="3200" dirty="0">
                <a:latin typeface="Superclarendon" charset="0"/>
                <a:ea typeface="Superclarendon" charset="0"/>
                <a:cs typeface="Superclarendon" charset="0"/>
              </a:rPr>
              <a:t> θεωρήσεις</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 </a:t>
            </a:r>
            <a:r>
              <a:rPr lang="el-GR" sz="3200" dirty="0" err="1">
                <a:latin typeface="Superclarendon" charset="0"/>
                <a:ea typeface="Superclarendon" charset="0"/>
                <a:cs typeface="Superclarendon" charset="0"/>
              </a:rPr>
              <a:t>μεσοκοιλιακό</a:t>
            </a:r>
            <a:r>
              <a:rPr lang="el-GR" sz="3200" dirty="0">
                <a:latin typeface="Superclarendon" charset="0"/>
                <a:ea typeface="Superclarendon" charset="0"/>
                <a:cs typeface="Superclarendon" charset="0"/>
              </a:rPr>
              <a:t> διάφραγμα </a:t>
            </a:r>
            <a:r>
              <a:rPr lang="fr-FR" sz="3200" i="1" dirty="0"/>
              <a:t>« …Je ne vois toujours pas comment la quantité de sang la plus infime pourrait être transfusée à travers la substance du septum, du ventricule droit vers le gauche… »</a:t>
            </a:r>
            <a:endParaRPr lang="fr-FR" sz="3200" i="1" dirty="0">
              <a:latin typeface="Superclarendon" charset="0"/>
              <a:ea typeface="Superclarendon" charset="0"/>
              <a:cs typeface="Superclarendon" charset="0"/>
            </a:endParaRPr>
          </a:p>
        </p:txBody>
      </p:sp>
    </p:spTree>
    <p:extLst>
      <p:ext uri="{BB962C8B-B14F-4D97-AF65-F5344CB8AC3E}">
        <p14:creationId xmlns:p14="http://schemas.microsoft.com/office/powerpoint/2010/main" val="1375464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dré VESALE. Anatomia : Addita nunc postremo etiam Antiquorum Anatome. Venise, [...]">
            <a:extLst>
              <a:ext uri="{FF2B5EF4-FFF2-40B4-BE49-F238E27FC236}">
                <a16:creationId xmlns:a16="http://schemas.microsoft.com/office/drawing/2014/main" id="{D9FA1620-F5D7-2CE6-7EDF-88E1E2CF77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02071" y="852487"/>
            <a:ext cx="6984522"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054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ESALIUS, ANDREAS. 1514-1564.   Anatomia. [De humani corporis fabrica.] Venice: Giovanni Antonio and Giacomo de Franceschis, 1604.">
            <a:extLst>
              <a:ext uri="{FF2B5EF4-FFF2-40B4-BE49-F238E27FC236}">
                <a16:creationId xmlns:a16="http://schemas.microsoft.com/office/drawing/2014/main" id="{027F0D70-E3A7-7E9B-FDF7-62D9C734E3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53206" y="324131"/>
            <a:ext cx="4605044" cy="620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650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58420"/>
            <a:ext cx="10972800" cy="1485900"/>
          </a:xfrm>
        </p:spPr>
        <p:txBody>
          <a:bodyPr>
            <a:normAutofit fontScale="90000"/>
          </a:bodyPr>
          <a:lstStyle/>
          <a:p>
            <a:r>
              <a:rPr lang="el-GR" dirty="0">
                <a:latin typeface="Superclarendon" charset="0"/>
                <a:ea typeface="Superclarendon" charset="0"/>
                <a:cs typeface="Superclarendon" charset="0"/>
              </a:rPr>
              <a:t>Αναγέννηση μέσα 14</a:t>
            </a:r>
            <a:r>
              <a:rPr lang="el-GR" baseline="30000" dirty="0">
                <a:latin typeface="Superclarendon" charset="0"/>
                <a:ea typeface="Superclarendon" charset="0"/>
                <a:cs typeface="Superclarendon" charset="0"/>
              </a:rPr>
              <a:t>ου</a:t>
            </a:r>
            <a:r>
              <a:rPr lang="el-GR" dirty="0">
                <a:latin typeface="Superclarendon" charset="0"/>
                <a:ea typeface="Superclarendon" charset="0"/>
                <a:cs typeface="Superclarendon" charset="0"/>
              </a:rPr>
              <a:t> </a:t>
            </a:r>
            <a:r>
              <a:rPr lang="fr-FR" dirty="0">
                <a:latin typeface="Superclarendon" charset="0"/>
                <a:ea typeface="Superclarendon" charset="0"/>
                <a:cs typeface="Superclarendon" charset="0"/>
              </a:rPr>
              <a:t>-</a:t>
            </a:r>
            <a:r>
              <a:rPr lang="el-GR" dirty="0">
                <a:latin typeface="Superclarendon" charset="0"/>
                <a:ea typeface="Superclarendon" charset="0"/>
                <a:cs typeface="Superclarendon" charset="0"/>
              </a:rPr>
              <a:t> τέλη 16</a:t>
            </a:r>
            <a:r>
              <a:rPr lang="el-GR" baseline="30000" dirty="0">
                <a:latin typeface="Superclarendon" charset="0"/>
                <a:ea typeface="Superclarendon" charset="0"/>
                <a:cs typeface="Superclarendon" charset="0"/>
              </a:rPr>
              <a:t>ου</a:t>
            </a:r>
            <a:r>
              <a:rPr lang="el-GR" dirty="0">
                <a:latin typeface="Superclarendon" charset="0"/>
                <a:ea typeface="Superclarendon" charset="0"/>
                <a:cs typeface="Superclarendon" charset="0"/>
              </a:rPr>
              <a:t> αι.</a:t>
            </a:r>
            <a:br>
              <a:rPr lang="el-GR" dirty="0">
                <a:latin typeface="Superclarendon" charset="0"/>
                <a:ea typeface="Superclarendon" charset="0"/>
                <a:cs typeface="Superclarendon" charset="0"/>
              </a:rPr>
            </a:br>
            <a:r>
              <a:rPr lang="el-GR" dirty="0">
                <a:latin typeface="Superclarendon" charset="0"/>
                <a:ea typeface="Superclarendon" charset="0"/>
                <a:cs typeface="Superclarendon" charset="0"/>
              </a:rPr>
              <a:t>Γενικό Πλαίσιο</a:t>
            </a:r>
            <a:endParaRPr lang="fr-FR" dirty="0">
              <a:latin typeface="Superclarendon" charset="0"/>
              <a:ea typeface="Superclarendon" charset="0"/>
              <a:cs typeface="Superclarendon" charset="0"/>
            </a:endParaRPr>
          </a:p>
        </p:txBody>
      </p:sp>
      <p:sp>
        <p:nvSpPr>
          <p:cNvPr id="3" name="Espace réservé du contenu 2"/>
          <p:cNvSpPr>
            <a:spLocks noGrp="1"/>
          </p:cNvSpPr>
          <p:nvPr>
            <p:ph idx="1"/>
          </p:nvPr>
        </p:nvSpPr>
        <p:spPr>
          <a:xfrm>
            <a:off x="873760" y="1381760"/>
            <a:ext cx="11318240" cy="5313680"/>
          </a:xfrm>
        </p:spPr>
        <p:txBody>
          <a:bodyPr>
            <a:normAutofit/>
          </a:bodyPr>
          <a:lstStyle/>
          <a:p>
            <a:r>
              <a:rPr lang="el-GR" sz="3200" dirty="0">
                <a:latin typeface="Superclarendon" charset="0"/>
                <a:ea typeface="Superclarendon" charset="0"/>
                <a:cs typeface="Superclarendon" charset="0"/>
              </a:rPr>
              <a:t>Επιστημονική μέθοδος </a:t>
            </a:r>
          </a:p>
          <a:p>
            <a:r>
              <a:rPr lang="el-GR" sz="3200" dirty="0">
                <a:latin typeface="Superclarendon" charset="0"/>
                <a:ea typeface="Superclarendon" charset="0"/>
                <a:cs typeface="Superclarendon" charset="0"/>
              </a:rPr>
              <a:t>Τεχνολογία, Τυπογραφία</a:t>
            </a:r>
          </a:p>
          <a:p>
            <a:r>
              <a:rPr lang="el-GR" sz="3200" dirty="0">
                <a:latin typeface="Superclarendon" charset="0"/>
                <a:ea typeface="Superclarendon" charset="0"/>
                <a:cs typeface="Superclarendon" charset="0"/>
              </a:rPr>
              <a:t>Γέννηση της Σύγχρονης Ανατομικής</a:t>
            </a:r>
          </a:p>
          <a:p>
            <a:r>
              <a:rPr lang="el-GR" sz="3200" dirty="0">
                <a:latin typeface="Superclarendon" charset="0"/>
                <a:ea typeface="Superclarendon" charset="0"/>
                <a:cs typeface="Superclarendon" charset="0"/>
              </a:rPr>
              <a:t>Ανατομία </a:t>
            </a:r>
            <a:r>
              <a:rPr lang="fr-FR" sz="3200" dirty="0">
                <a:latin typeface="Superclarendon" charset="0"/>
                <a:ea typeface="Superclarendon" charset="0"/>
                <a:cs typeface="Superclarendon" charset="0"/>
              </a:rPr>
              <a:t>&gt; K</a:t>
            </a:r>
            <a:r>
              <a:rPr lang="el-GR" sz="3200" dirty="0" err="1">
                <a:latin typeface="Superclarendon" charset="0"/>
                <a:ea typeface="Superclarendon" charset="0"/>
                <a:cs typeface="Superclarendon" charset="0"/>
              </a:rPr>
              <a:t>λινική</a:t>
            </a:r>
            <a:r>
              <a:rPr lang="el-GR" sz="3200" dirty="0">
                <a:latin typeface="Superclarendon" charset="0"/>
                <a:ea typeface="Superclarendon" charset="0"/>
                <a:cs typeface="Superclarendon" charset="0"/>
              </a:rPr>
              <a:t> Νοσολογία</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Θεραπευτική</a:t>
            </a:r>
          </a:p>
          <a:p>
            <a:r>
              <a:rPr lang="fr-FR" sz="3200" dirty="0">
                <a:latin typeface="Superclarendon" charset="0"/>
                <a:ea typeface="Superclarendon" charset="0"/>
                <a:cs typeface="Superclarendon" charset="0"/>
              </a:rPr>
              <a:t>Y</a:t>
            </a:r>
            <a:r>
              <a:rPr lang="el-GR" sz="3200" dirty="0" err="1">
                <a:latin typeface="Superclarendon" charset="0"/>
                <a:ea typeface="Superclarendon" charset="0"/>
                <a:cs typeface="Superclarendon" charset="0"/>
              </a:rPr>
              <a:t>περχιλιετής</a:t>
            </a:r>
            <a:r>
              <a:rPr lang="el-GR" sz="3200" dirty="0">
                <a:latin typeface="Superclarendon" charset="0"/>
                <a:ea typeface="Superclarendon" charset="0"/>
                <a:cs typeface="Superclarendon" charset="0"/>
              </a:rPr>
              <a:t> επικράτηση του Γαληνού - 2</a:t>
            </a:r>
            <a:r>
              <a:rPr lang="el-GR" sz="3200" baseline="30000" dirty="0">
                <a:latin typeface="Superclarendon" charset="0"/>
                <a:ea typeface="Superclarendon" charset="0"/>
                <a:cs typeface="Superclarendon" charset="0"/>
              </a:rPr>
              <a:t>ος</a:t>
            </a:r>
            <a:r>
              <a:rPr lang="el-GR" sz="3200" dirty="0">
                <a:latin typeface="Superclarendon" charset="0"/>
                <a:ea typeface="Superclarendon" charset="0"/>
                <a:cs typeface="Superclarendon" charset="0"/>
              </a:rPr>
              <a:t> αι. μ.Χ.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Ανατομική σε ζώα</a:t>
            </a:r>
            <a:r>
              <a:rPr lang="fr-FR" sz="3200" dirty="0">
                <a:latin typeface="Superclarendon" charset="0"/>
                <a:ea typeface="Superclarendon" charset="0"/>
                <a:cs typeface="Superclarendon" charset="0"/>
              </a:rPr>
              <a:t>) </a:t>
            </a:r>
            <a:endParaRPr lang="el-GR" sz="3200" dirty="0">
              <a:latin typeface="Superclarendon" charset="0"/>
              <a:ea typeface="Superclarendon" charset="0"/>
              <a:cs typeface="Superclarendon" charset="0"/>
            </a:endParaRPr>
          </a:p>
          <a:p>
            <a:pPr marL="0" indent="0">
              <a:buNone/>
            </a:pPr>
            <a:r>
              <a:rPr lang="el-GR" sz="3200" dirty="0">
                <a:latin typeface="Superclarendon" charset="0"/>
                <a:ea typeface="Superclarendon" charset="0"/>
                <a:cs typeface="Superclarendon" charset="0"/>
              </a:rPr>
              <a:t>  ✓Διοικούσα Εκκλησία </a:t>
            </a:r>
          </a:p>
          <a:p>
            <a:pPr marL="0" indent="0">
              <a:buNone/>
            </a:pPr>
            <a:r>
              <a:rPr lang="el-GR" sz="3200" dirty="0">
                <a:latin typeface="Superclarendon" charset="0"/>
                <a:ea typeface="Superclarendon" charset="0"/>
                <a:cs typeface="Superclarendon" charset="0"/>
              </a:rPr>
              <a:t>  ✓έργο των Σχολών η ερμηνεία των κειμένων του</a:t>
            </a:r>
          </a:p>
          <a:p>
            <a:pPr>
              <a:buFont typeface="Wingdings" charset="2"/>
              <a:buChar char="§"/>
            </a:pPr>
            <a:r>
              <a:rPr lang="el-GR" sz="3200" dirty="0">
                <a:latin typeface="Superclarendon" charset="0"/>
                <a:ea typeface="Superclarendon" charset="0"/>
                <a:cs typeface="Superclarendon" charset="0"/>
              </a:rPr>
              <a:t>Διάσταση </a:t>
            </a:r>
            <a:r>
              <a:rPr lang="el-GR" sz="3200" dirty="0" err="1">
                <a:latin typeface="Superclarendon" charset="0"/>
                <a:ea typeface="Superclarendon" charset="0"/>
                <a:cs typeface="Superclarendon" charset="0"/>
              </a:rPr>
              <a:t>Γαληνιστών</a:t>
            </a:r>
            <a:r>
              <a:rPr lang="el-GR" sz="3200" dirty="0">
                <a:latin typeface="Superclarendon" charset="0"/>
                <a:ea typeface="Superclarendon" charset="0"/>
                <a:cs typeface="Superclarendon" charset="0"/>
              </a:rPr>
              <a:t>-Αναθεωρητών</a:t>
            </a:r>
          </a:p>
          <a:p>
            <a:pPr marL="0" indent="0">
              <a:buNone/>
            </a:pPr>
            <a:endParaRPr lang="el-GR" sz="3200" dirty="0">
              <a:latin typeface="Superclarendon" charset="0"/>
              <a:ea typeface="Superclarendon" charset="0"/>
              <a:cs typeface="Superclarendon" charset="0"/>
            </a:endParaRPr>
          </a:p>
          <a:p>
            <a:endParaRPr lang="el-G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1275372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2AE0701-00FA-92A3-0161-C6B32864A66A}"/>
              </a:ext>
            </a:extLst>
          </p:cNvPr>
          <p:cNvPicPr>
            <a:picLocks noGrp="1" noChangeAspect="1"/>
          </p:cNvPicPr>
          <p:nvPr>
            <p:ph idx="1"/>
          </p:nvPr>
        </p:nvPicPr>
        <p:blipFill>
          <a:blip r:embed="rId2"/>
          <a:stretch>
            <a:fillRect/>
          </a:stretch>
        </p:blipFill>
        <p:spPr>
          <a:xfrm>
            <a:off x="734045" y="185738"/>
            <a:ext cx="6380233" cy="3471862"/>
          </a:xfrm>
        </p:spPr>
      </p:pic>
      <p:pic>
        <p:nvPicPr>
          <p:cNvPr id="9" name="Image 8">
            <a:extLst>
              <a:ext uri="{FF2B5EF4-FFF2-40B4-BE49-F238E27FC236}">
                <a16:creationId xmlns:a16="http://schemas.microsoft.com/office/drawing/2014/main" id="{4C88387D-DF04-9288-8184-5351158FEFF6}"/>
              </a:ext>
            </a:extLst>
          </p:cNvPr>
          <p:cNvPicPr>
            <a:picLocks noChangeAspect="1"/>
          </p:cNvPicPr>
          <p:nvPr/>
        </p:nvPicPr>
        <p:blipFill>
          <a:blip r:embed="rId3"/>
          <a:stretch>
            <a:fillRect/>
          </a:stretch>
        </p:blipFill>
        <p:spPr>
          <a:xfrm>
            <a:off x="6291556" y="2065401"/>
            <a:ext cx="5800431" cy="4459224"/>
          </a:xfrm>
          <a:prstGeom prst="rect">
            <a:avLst/>
          </a:prstGeom>
        </p:spPr>
      </p:pic>
    </p:spTree>
    <p:extLst>
      <p:ext uri="{BB962C8B-B14F-4D97-AF65-F5344CB8AC3E}">
        <p14:creationId xmlns:p14="http://schemas.microsoft.com/office/powerpoint/2010/main" val="67848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5153" y="685800"/>
            <a:ext cx="7334094" cy="5712965"/>
          </a:xfrm>
        </p:spPr>
      </p:pic>
    </p:spTree>
    <p:extLst>
      <p:ext uri="{BB962C8B-B14F-4D97-AF65-F5344CB8AC3E}">
        <p14:creationId xmlns:p14="http://schemas.microsoft.com/office/powerpoint/2010/main" val="467719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7618" y="657860"/>
            <a:ext cx="10708640" cy="5542280"/>
          </a:xfrm>
        </p:spPr>
        <p:txBody>
          <a:bodyPr>
            <a:normAutofit fontScale="92500" lnSpcReduction="10000"/>
          </a:bodyPr>
          <a:lstStyle/>
          <a:p>
            <a:r>
              <a:rPr lang="el-GR" sz="3200" dirty="0">
                <a:latin typeface="Superclarendon" charset="0"/>
                <a:ea typeface="Superclarendon" charset="0"/>
                <a:cs typeface="Superclarendon" charset="0"/>
              </a:rPr>
              <a:t>Ιατρός Καρόλου Ε</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a:t>
            </a:r>
            <a:r>
              <a:rPr lang="el-GR" sz="3200" dirty="0" err="1">
                <a:latin typeface="Superclarendon" charset="0"/>
                <a:ea typeface="Superclarendon" charset="0"/>
                <a:cs typeface="Superclarendon" charset="0"/>
              </a:rPr>
              <a:t>Κουΐντου</a:t>
            </a:r>
            <a:r>
              <a:rPr lang="el-GR" sz="3200" dirty="0">
                <a:latin typeface="Superclarendon" charset="0"/>
                <a:ea typeface="Superclarendon" charset="0"/>
                <a:cs typeface="Superclarendon" charset="0"/>
              </a:rPr>
              <a:t> της Αγ. Ρωμαϊκής Αυτοκρατορίας, Φιλίππου Β</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της Ισπανίας</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Ερρίκου Β</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της Γαλλίας</a:t>
            </a:r>
            <a:endParaRPr lang="fr-F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1569 La Mort de Henri II</a:t>
            </a:r>
          </a:p>
          <a:p>
            <a:r>
              <a:rPr lang="fr-FR" sz="3200" dirty="0">
                <a:latin typeface="Superclarendon" charset="0"/>
                <a:ea typeface="Superclarendon" charset="0"/>
                <a:cs typeface="Superclarendon" charset="0"/>
              </a:rPr>
              <a:t>Gabriel Falloppio (1523-1562) </a:t>
            </a:r>
            <a:r>
              <a:rPr lang="el-GR" sz="3200" dirty="0">
                <a:latin typeface="Superclarendon" charset="0"/>
                <a:ea typeface="Superclarendon" charset="0"/>
                <a:cs typeface="Superclarendon" charset="0"/>
              </a:rPr>
              <a:t>τον διαδέχεται στην Πάδοβα</a:t>
            </a:r>
            <a:endParaRPr lang="fr-F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1561 : </a:t>
            </a:r>
            <a:r>
              <a:rPr lang="el-GR" sz="3200" dirty="0">
                <a:latin typeface="Superclarendon" charset="0"/>
                <a:ea typeface="Superclarendon" charset="0"/>
                <a:cs typeface="Superclarendon" charset="0"/>
              </a:rPr>
              <a:t>καταδίκη από την Ιερά Εξέταση στη Μαδρίτη</a:t>
            </a:r>
            <a:endParaRPr lang="fr-FR" sz="3200" dirty="0">
              <a:latin typeface="Superclarendon" charset="0"/>
              <a:ea typeface="Superclarendon" charset="0"/>
              <a:cs typeface="Superclarendon" charset="0"/>
            </a:endParaRPr>
          </a:p>
          <a:p>
            <a:pPr>
              <a:buFont typeface="Arial" charset="0"/>
              <a:buChar char="•"/>
            </a:pPr>
            <a:r>
              <a:rPr lang="el-GR" sz="3200" dirty="0">
                <a:latin typeface="Superclarendon" charset="0"/>
                <a:ea typeface="Superclarendon" charset="0"/>
                <a:cs typeface="Superclarendon" charset="0"/>
              </a:rPr>
              <a:t>Εξορία και προσκύνημα στα Ιεροσόλυμα</a:t>
            </a:r>
            <a:endParaRPr lang="fr-FR" sz="3200" dirty="0">
              <a:latin typeface="Superclarendon" charset="0"/>
              <a:ea typeface="Superclarendon" charset="0"/>
              <a:cs typeface="Superclarendon" charset="0"/>
            </a:endParaRPr>
          </a:p>
          <a:p>
            <a:pPr>
              <a:buFont typeface="Arial" charset="0"/>
              <a:buChar char="•"/>
            </a:pPr>
            <a:r>
              <a:rPr lang="el-GR" sz="3200" dirty="0">
                <a:latin typeface="Superclarendon" charset="0"/>
                <a:ea typeface="Superclarendon" charset="0"/>
                <a:cs typeface="Superclarendon" charset="0"/>
              </a:rPr>
              <a:t>Προσπάθεια επιστροφής στην Πάδοβα</a:t>
            </a:r>
            <a:endParaRPr lang="fr-FR" sz="3200" dirty="0">
              <a:latin typeface="Superclarendon" charset="0"/>
              <a:ea typeface="Superclarendon" charset="0"/>
              <a:cs typeface="Superclarendon" charset="0"/>
            </a:endParaRPr>
          </a:p>
          <a:p>
            <a:pPr>
              <a:buFont typeface="Arial" charset="0"/>
              <a:buChar char="•"/>
            </a:pPr>
            <a:r>
              <a:rPr lang="el-GR" sz="3200" dirty="0">
                <a:latin typeface="Superclarendon" charset="0"/>
                <a:ea typeface="Superclarendon" charset="0"/>
                <a:cs typeface="Superclarendon" charset="0"/>
              </a:rPr>
              <a:t>Θάνατος στη Ζάκυνθο</a:t>
            </a:r>
            <a:r>
              <a:rPr lang="fr-FR" sz="3200" dirty="0">
                <a:latin typeface="Superclarendon" charset="0"/>
                <a:ea typeface="Superclarendon" charset="0"/>
                <a:cs typeface="Superclarendon" charset="0"/>
              </a:rPr>
              <a:t> </a:t>
            </a:r>
            <a:r>
              <a:rPr lang="fr-FR" sz="2600" dirty="0">
                <a:latin typeface="Superclarendon" charset="0"/>
                <a:ea typeface="Superclarendon" charset="0"/>
                <a:cs typeface="Superclarendon" charset="0"/>
              </a:rPr>
              <a:t>(Santa Maria delle </a:t>
            </a:r>
            <a:r>
              <a:rPr lang="fr-FR" sz="2600" dirty="0" err="1">
                <a:latin typeface="Superclarendon" charset="0"/>
                <a:ea typeface="Superclarendon" charset="0"/>
                <a:cs typeface="Superclarendon" charset="0"/>
              </a:rPr>
              <a:t>Grazie</a:t>
            </a:r>
            <a:r>
              <a:rPr lang="fr-FR" sz="2600" dirty="0">
                <a:latin typeface="Superclarendon" charset="0"/>
                <a:ea typeface="Superclarendon" charset="0"/>
                <a:cs typeface="Superclarendon" charset="0"/>
              </a:rPr>
              <a:t>)</a:t>
            </a:r>
          </a:p>
        </p:txBody>
      </p:sp>
    </p:spTree>
    <p:extLst>
      <p:ext uri="{BB962C8B-B14F-4D97-AF65-F5344CB8AC3E}">
        <p14:creationId xmlns:p14="http://schemas.microsoft.com/office/powerpoint/2010/main" val="1801759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8980" y="254000"/>
            <a:ext cx="4877753" cy="660400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820" y="254000"/>
            <a:ext cx="4787900" cy="6604000"/>
          </a:xfrm>
          <a:prstGeom prst="rect">
            <a:avLst/>
          </a:prstGeom>
        </p:spPr>
      </p:pic>
    </p:spTree>
    <p:extLst>
      <p:ext uri="{BB962C8B-B14F-4D97-AF65-F5344CB8AC3E}">
        <p14:creationId xmlns:p14="http://schemas.microsoft.com/office/powerpoint/2010/main" val="557719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8790" y="555355"/>
            <a:ext cx="6367101" cy="6126115"/>
          </a:xfrm>
        </p:spPr>
      </p:pic>
      <p:sp>
        <p:nvSpPr>
          <p:cNvPr id="5" name="ZoneTexte 4">
            <a:extLst>
              <a:ext uri="{FF2B5EF4-FFF2-40B4-BE49-F238E27FC236}">
                <a16:creationId xmlns:a16="http://schemas.microsoft.com/office/drawing/2014/main" id="{A02EEDA1-5061-75A0-7440-AA685A5E5679}"/>
              </a:ext>
            </a:extLst>
          </p:cNvPr>
          <p:cNvSpPr txBox="1"/>
          <p:nvPr/>
        </p:nvSpPr>
        <p:spPr>
          <a:xfrm>
            <a:off x="2914058" y="0"/>
            <a:ext cx="6367101" cy="369332"/>
          </a:xfrm>
          <a:prstGeom prst="rect">
            <a:avLst/>
          </a:prstGeom>
          <a:noFill/>
        </p:spPr>
        <p:txBody>
          <a:bodyPr wrap="square">
            <a:spAutoFit/>
          </a:bodyPr>
          <a:lstStyle/>
          <a:p>
            <a:r>
              <a:rPr lang="fr-FR" dirty="0"/>
              <a:t>https://</a:t>
            </a:r>
            <a:r>
              <a:rPr lang="fr-FR" dirty="0" err="1"/>
              <a:t>www.uantwerpen.be</a:t>
            </a:r>
            <a:r>
              <a:rPr lang="fr-FR" dirty="0"/>
              <a:t>/en/</a:t>
            </a:r>
            <a:r>
              <a:rPr lang="fr-FR" dirty="0" err="1"/>
              <a:t>conferences</a:t>
            </a:r>
            <a:r>
              <a:rPr lang="fr-FR" dirty="0"/>
              <a:t>/</a:t>
            </a:r>
            <a:r>
              <a:rPr lang="fr-FR" dirty="0" err="1"/>
              <a:t>vesalius-triennial</a:t>
            </a:r>
            <a:r>
              <a:rPr lang="fr-FR" dirty="0"/>
              <a:t>/</a:t>
            </a:r>
          </a:p>
        </p:txBody>
      </p:sp>
    </p:spTree>
    <p:extLst>
      <p:ext uri="{BB962C8B-B14F-4D97-AF65-F5344CB8AC3E}">
        <p14:creationId xmlns:p14="http://schemas.microsoft.com/office/powerpoint/2010/main" val="1768397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latin typeface="Superclarendon" charset="0"/>
                <a:ea typeface="Superclarendon" charset="0"/>
                <a:cs typeface="Superclarendon" charset="0"/>
              </a:rPr>
              <a:t>Michel Servet</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(1511-1553)</a:t>
            </a:r>
            <a:br>
              <a:rPr lang="fr-FR" sz="3200" dirty="0">
                <a:latin typeface="Superclarendon" charset="0"/>
                <a:ea typeface="Superclarendon" charset="0"/>
                <a:cs typeface="Superclarendon" charset="0"/>
              </a:rPr>
            </a:br>
            <a:r>
              <a:rPr lang="fr-FR" sz="3200" dirty="0">
                <a:latin typeface="Superclarendon" charset="0"/>
                <a:ea typeface="Superclarendon" charset="0"/>
                <a:cs typeface="Superclarendon" charset="0"/>
              </a:rPr>
              <a:t>Miguel </a:t>
            </a:r>
            <a:r>
              <a:rPr lang="fr-FR" sz="3200" dirty="0" err="1">
                <a:latin typeface="Superclarendon" charset="0"/>
                <a:ea typeface="Superclarendon" charset="0"/>
                <a:cs typeface="Superclarendon" charset="0"/>
              </a:rPr>
              <a:t>Serveto</a:t>
            </a:r>
            <a:r>
              <a:rPr lang="fr-FR" sz="3200" dirty="0">
                <a:latin typeface="Superclarendon" charset="0"/>
                <a:ea typeface="Superclarendon" charset="0"/>
                <a:cs typeface="Superclarendon" charset="0"/>
              </a:rPr>
              <a:t> da Villanova </a:t>
            </a:r>
          </a:p>
        </p:txBody>
      </p:sp>
      <p:sp>
        <p:nvSpPr>
          <p:cNvPr id="3" name="Espace réservé du contenu 2"/>
          <p:cNvSpPr>
            <a:spLocks noGrp="1"/>
          </p:cNvSpPr>
          <p:nvPr>
            <p:ph idx="1"/>
          </p:nvPr>
        </p:nvSpPr>
        <p:spPr/>
        <p:txBody>
          <a:bodyPr>
            <a:normAutofit fontScale="85000" lnSpcReduction="10000"/>
          </a:bodyPr>
          <a:lstStyle/>
          <a:p>
            <a:r>
              <a:rPr lang="el-GR" sz="3200" dirty="0">
                <a:latin typeface="Superclarendon" charset="0"/>
                <a:ea typeface="Superclarendon" charset="0"/>
                <a:cs typeface="Superclarendon" charset="0"/>
              </a:rPr>
              <a:t>Θεολόγος, μεταφραστής κειμένων της ελληνικής ιατρικής γραμματείας στα λατινικά</a:t>
            </a:r>
          </a:p>
          <a:p>
            <a:r>
              <a:rPr lang="el-GR" sz="3200" dirty="0">
                <a:latin typeface="Superclarendon" charset="0"/>
                <a:ea typeface="Superclarendon" charset="0"/>
                <a:cs typeface="Superclarendon" charset="0"/>
              </a:rPr>
              <a:t>Φοιτητής Ιατρικής στο Παρίσι και στην Πάδοβα όπου μαθητεύει δίπλα στον </a:t>
            </a:r>
            <a:r>
              <a:rPr lang="fr-FR" sz="3200" dirty="0" err="1">
                <a:latin typeface="Superclarendon" charset="0"/>
                <a:ea typeface="Superclarendon" charset="0"/>
                <a:cs typeface="Superclarendon" charset="0"/>
              </a:rPr>
              <a:t>Realdo</a:t>
            </a:r>
            <a:r>
              <a:rPr lang="fr-FR" sz="3200" dirty="0">
                <a:latin typeface="Superclarendon" charset="0"/>
                <a:ea typeface="Superclarendon" charset="0"/>
                <a:cs typeface="Superclarendon" charset="0"/>
              </a:rPr>
              <a:t> Colombo (151</a:t>
            </a:r>
            <a:r>
              <a:rPr lang="el-GR" sz="3200" dirty="0">
                <a:latin typeface="Superclarendon" charset="0"/>
                <a:ea typeface="Superclarendon" charset="0"/>
                <a:cs typeface="Superclarendon" charset="0"/>
              </a:rPr>
              <a:t>6</a:t>
            </a:r>
            <a:r>
              <a:rPr lang="fr-FR" sz="3200" dirty="0">
                <a:latin typeface="Superclarendon" charset="0"/>
                <a:ea typeface="Superclarendon" charset="0"/>
                <a:cs typeface="Superclarendon" charset="0"/>
              </a:rPr>
              <a:t>-15</a:t>
            </a:r>
            <a:r>
              <a:rPr lang="el-GR" sz="3200" dirty="0">
                <a:latin typeface="Superclarendon" charset="0"/>
                <a:ea typeface="Superclarendon" charset="0"/>
                <a:cs typeface="Superclarendon" charset="0"/>
              </a:rPr>
              <a:t>5</a:t>
            </a:r>
            <a:r>
              <a:rPr lang="fr-FR" sz="3200" dirty="0">
                <a:latin typeface="Superclarendon" charset="0"/>
                <a:ea typeface="Superclarendon" charset="0"/>
                <a:cs typeface="Superclarendon" charset="0"/>
              </a:rPr>
              <a:t>9)</a:t>
            </a:r>
            <a:r>
              <a:rPr lang="el-GR" sz="3200" dirty="0">
                <a:latin typeface="Superclarendon" charset="0"/>
                <a:ea typeface="Superclarendon" charset="0"/>
                <a:cs typeface="Superclarendon" charset="0"/>
              </a:rPr>
              <a:t> μελετητή του μεταφραστικού έργου του Α</a:t>
            </a:r>
            <a:r>
              <a:rPr lang="fr-FR" sz="3200" dirty="0" err="1">
                <a:latin typeface="Superclarendon" charset="0"/>
                <a:ea typeface="Superclarendon" charset="0"/>
                <a:cs typeface="Superclarendon" charset="0"/>
              </a:rPr>
              <a:t>ndrea</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Alpago</a:t>
            </a:r>
            <a:r>
              <a:rPr lang="fr-FR" sz="3200" dirty="0">
                <a:latin typeface="Superclarendon" charset="0"/>
                <a:ea typeface="Superclarendon" charset="0"/>
                <a:cs typeface="Superclarendon" charset="0"/>
              </a:rPr>
              <a:t> (1450-1521) </a:t>
            </a:r>
            <a:r>
              <a:rPr lang="el-GR" sz="3200" dirty="0">
                <a:latin typeface="Superclarendon" charset="0"/>
                <a:ea typeface="Superclarendon" charset="0"/>
                <a:cs typeface="Superclarendon" charset="0"/>
              </a:rPr>
              <a:t>πάνω στον</a:t>
            </a:r>
            <a:r>
              <a:rPr lang="fr-FR" sz="3200" dirty="0">
                <a:latin typeface="Superclarendon" charset="0"/>
                <a:ea typeface="Superclarendon" charset="0"/>
                <a:cs typeface="Superclarendon" charset="0"/>
              </a:rPr>
              <a:t> Ibn Al-</a:t>
            </a:r>
            <a:r>
              <a:rPr lang="fr-FR" sz="3200" dirty="0" err="1">
                <a:latin typeface="Superclarendon" charset="0"/>
                <a:ea typeface="Superclarendon" charset="0"/>
                <a:cs typeface="Superclarendon" charset="0"/>
              </a:rPr>
              <a:t>Nafis</a:t>
            </a:r>
            <a:r>
              <a:rPr lang="fr-FR" sz="3200" dirty="0">
                <a:latin typeface="Superclarendon" charset="0"/>
                <a:ea typeface="Superclarendon" charset="0"/>
                <a:cs typeface="Superclarendon" charset="0"/>
              </a:rPr>
              <a:t> (1210-1288)</a:t>
            </a:r>
            <a:endParaRPr lang="el-G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 </a:t>
            </a:r>
            <a:r>
              <a:rPr lang="fr-FR" sz="3200" i="1" dirty="0" err="1">
                <a:latin typeface="Superclarendon" charset="0"/>
                <a:ea typeface="Superclarendon" charset="0"/>
                <a:cs typeface="Superclarendon" charset="0"/>
              </a:rPr>
              <a:t>Syruporum</a:t>
            </a:r>
            <a:r>
              <a:rPr lang="fr-FR" sz="3200" i="1" dirty="0">
                <a:latin typeface="Superclarendon" charset="0"/>
                <a:ea typeface="Superclarendon" charset="0"/>
                <a:cs typeface="Superclarendon" charset="0"/>
              </a:rPr>
              <a:t> </a:t>
            </a:r>
            <a:r>
              <a:rPr lang="fr-FR" sz="3200" i="1" dirty="0" err="1">
                <a:latin typeface="Superclarendon" charset="0"/>
                <a:ea typeface="Superclarendon" charset="0"/>
                <a:cs typeface="Superclarendon" charset="0"/>
              </a:rPr>
              <a:t>Universa</a:t>
            </a:r>
            <a:r>
              <a:rPr lang="fr-FR" sz="3200" i="1" dirty="0">
                <a:latin typeface="Superclarendon" charset="0"/>
                <a:ea typeface="Superclarendon" charset="0"/>
                <a:cs typeface="Superclarendon" charset="0"/>
              </a:rPr>
              <a:t> Ratio ad </a:t>
            </a:r>
            <a:r>
              <a:rPr lang="fr-FR" sz="3200" i="1" dirty="0" err="1">
                <a:latin typeface="Superclarendon" charset="0"/>
                <a:ea typeface="Superclarendon" charset="0"/>
                <a:cs typeface="Superclarendon" charset="0"/>
              </a:rPr>
              <a:t>Galeni</a:t>
            </a:r>
            <a:r>
              <a:rPr lang="fr-FR" sz="3200" dirty="0">
                <a:latin typeface="Superclarendon" charset="0"/>
                <a:ea typeface="Superclarendon" charset="0"/>
                <a:cs typeface="Superclarendon" charset="0"/>
              </a:rPr>
              <a:t> »</a:t>
            </a:r>
          </a:p>
        </p:txBody>
      </p:sp>
    </p:spTree>
    <p:extLst>
      <p:ext uri="{BB962C8B-B14F-4D97-AF65-F5344CB8AC3E}">
        <p14:creationId xmlns:p14="http://schemas.microsoft.com/office/powerpoint/2010/main" val="130928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16000" y="3413760"/>
            <a:ext cx="11033760" cy="3444240"/>
          </a:xfrm>
        </p:spPr>
        <p:txBody>
          <a:bodyPr>
            <a:normAutofit fontScale="70000" lnSpcReduction="20000"/>
          </a:bodyPr>
          <a:lstStyle/>
          <a:p>
            <a:r>
              <a:rPr lang="fr-FR" sz="3200" dirty="0">
                <a:latin typeface="Superclarendon" charset="0"/>
                <a:ea typeface="Superclarendon" charset="0"/>
                <a:cs typeface="Superclarendon" charset="0"/>
              </a:rPr>
              <a:t>1553 « </a:t>
            </a:r>
            <a:r>
              <a:rPr lang="fr-FR" sz="3200" i="1" dirty="0" err="1">
                <a:latin typeface="Superclarendon" charset="0"/>
                <a:ea typeface="Superclarendon" charset="0"/>
                <a:cs typeface="Superclarendon" charset="0"/>
              </a:rPr>
              <a:t>Christianismi</a:t>
            </a:r>
            <a:r>
              <a:rPr lang="fr-FR" sz="3200" i="1" dirty="0">
                <a:latin typeface="Superclarendon" charset="0"/>
                <a:ea typeface="Superclarendon" charset="0"/>
                <a:cs typeface="Superclarendon" charset="0"/>
              </a:rPr>
              <a:t> </a:t>
            </a:r>
            <a:r>
              <a:rPr lang="fr-FR" sz="3200" i="1" dirty="0" err="1">
                <a:latin typeface="Superclarendon" charset="0"/>
                <a:ea typeface="Superclarendon" charset="0"/>
                <a:cs typeface="Superclarendon" charset="0"/>
              </a:rPr>
              <a:t>Restitutio</a:t>
            </a:r>
            <a:r>
              <a:rPr lang="fr-FR" sz="3200" dirty="0">
                <a:latin typeface="Superclarendon" charset="0"/>
                <a:ea typeface="Superclarendon" charset="0"/>
                <a:cs typeface="Superclarendon" charset="0"/>
              </a:rPr>
              <a:t> » (</a:t>
            </a:r>
            <a:r>
              <a:rPr lang="el-GR" sz="3200" dirty="0" err="1">
                <a:latin typeface="Superclarendon" charset="0"/>
                <a:ea typeface="Superclarendon" charset="0"/>
                <a:cs typeface="Superclarendon" charset="0"/>
              </a:rPr>
              <a:t>σσ</a:t>
            </a:r>
            <a:r>
              <a:rPr lang="el-GR" sz="3200" dirty="0">
                <a:latin typeface="Superclarendon" charset="0"/>
                <a:ea typeface="Superclarendon" charset="0"/>
                <a:cs typeface="Superclarendon" charset="0"/>
              </a:rPr>
              <a:t>.</a:t>
            </a:r>
            <a:r>
              <a:rPr lang="fr-FR" sz="3200" dirty="0">
                <a:latin typeface="Superclarendon" charset="0"/>
                <a:ea typeface="Superclarendon" charset="0"/>
                <a:cs typeface="Superclarendon" charset="0"/>
              </a:rPr>
              <a:t> 169-171) : </a:t>
            </a:r>
            <a:r>
              <a:rPr lang="el-GR" sz="3200" dirty="0">
                <a:latin typeface="Superclarendon" charset="0"/>
                <a:ea typeface="Superclarendon" charset="0"/>
                <a:cs typeface="Superclarendon" charset="0"/>
              </a:rPr>
              <a:t>μικρή κυκλοφορία </a:t>
            </a:r>
          </a:p>
          <a:p>
            <a:pPr marL="0" indent="0">
              <a:buNone/>
            </a:pPr>
            <a:r>
              <a:rPr lang="fr-FR" sz="3200" i="1" dirty="0">
                <a:latin typeface="Superclarendon" charset="0"/>
                <a:ea typeface="Superclarendon" charset="0"/>
                <a:cs typeface="Superclarendon" charset="0"/>
              </a:rPr>
              <a:t>« </a:t>
            </a:r>
            <a:r>
              <a:rPr lang="mr-IN" sz="3200" i="1" dirty="0">
                <a:latin typeface="Superclarendon" charset="0"/>
                <a:ea typeface="Superclarendon" charset="0"/>
                <a:cs typeface="Superclarendon" charset="0"/>
              </a:rPr>
              <a:t>…</a:t>
            </a:r>
            <a:r>
              <a:rPr lang="fr-FR" sz="3200" i="1" dirty="0">
                <a:latin typeface="Superclarendon" charset="0"/>
                <a:ea typeface="Superclarendon" charset="0"/>
                <a:cs typeface="Superclarendon" charset="0"/>
              </a:rPr>
              <a:t> l'air mélangé avec le sang, lequel est envoyé des poumons vers le cœur via les veines pulmonaires; le mélange ayant donc lieu dans les poumons. La couleur vive est conférée à l'esprit sanguin par les poumons et non par le cœur » </a:t>
            </a:r>
            <a:r>
              <a:rPr lang="mr-IN" sz="3200" i="1" dirty="0">
                <a:latin typeface="Superclarendon" charset="0"/>
                <a:ea typeface="Superclarendon" charset="0"/>
                <a:cs typeface="Superclarendon" charset="0"/>
              </a:rPr>
              <a:t>…</a:t>
            </a:r>
            <a:r>
              <a:rPr lang="fr-FR" sz="3200" i="1" dirty="0">
                <a:latin typeface="Superclarendon" charset="0"/>
                <a:ea typeface="Superclarendon" charset="0"/>
                <a:cs typeface="Superclarendon" charset="0"/>
              </a:rPr>
              <a:t> «  le sang noir se transforme en sang rouge au niveau des poumons grâce à une circulation du sang. »</a:t>
            </a:r>
            <a:endParaRPr lang="el-GR" sz="3200" i="1"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Πριν από το </a:t>
            </a:r>
            <a:r>
              <a:rPr lang="el-GR" sz="3200" dirty="0" err="1">
                <a:latin typeface="Superclarendon" charset="0"/>
                <a:ea typeface="Superclarendon" charset="0"/>
                <a:cs typeface="Superclarendon" charset="0"/>
              </a:rPr>
              <a:t>Βεζάλιο</a:t>
            </a:r>
            <a:r>
              <a:rPr lang="el-GR" sz="3200" dirty="0">
                <a:latin typeface="Superclarendon" charset="0"/>
                <a:ea typeface="Superclarendon" charset="0"/>
                <a:cs typeface="Superclarendon" charset="0"/>
              </a:rPr>
              <a:t> ανατρέπει τη θεωρία της </a:t>
            </a:r>
            <a:r>
              <a:rPr lang="el-GR" sz="3200" dirty="0" err="1">
                <a:latin typeface="Superclarendon" charset="0"/>
                <a:ea typeface="Superclarendon" charset="0"/>
                <a:cs typeface="Superclarendon" charset="0"/>
              </a:rPr>
              <a:t>διακοιλιακής</a:t>
            </a:r>
            <a:r>
              <a:rPr lang="el-GR" sz="3200" dirty="0">
                <a:latin typeface="Superclarendon" charset="0"/>
                <a:ea typeface="Superclarendon" charset="0"/>
                <a:cs typeface="Superclarendon" charset="0"/>
              </a:rPr>
              <a:t> επικοινωνίας </a:t>
            </a:r>
            <a:br>
              <a:rPr lang="el-GR" sz="3200" dirty="0">
                <a:latin typeface="Superclarendon" charset="0"/>
                <a:ea typeface="Superclarendon" charset="0"/>
                <a:cs typeface="Superclarendon" charset="0"/>
              </a:rPr>
            </a:b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Οδηγείται στην πυρά στη Γενεύη από τους Καλβινιστές</a:t>
            </a:r>
            <a:endParaRPr lang="fr-FR" sz="3200" dirty="0">
              <a:latin typeface="Superclarendon" charset="0"/>
              <a:ea typeface="Superclarendon" charset="0"/>
              <a:cs typeface="Superclarendon" charset="0"/>
            </a:endParaRPr>
          </a:p>
          <a:p>
            <a:endParaRPr lang="fr-FR" sz="3200" dirty="0">
              <a:latin typeface="Superclarendon" charset="0"/>
              <a:ea typeface="Superclarendon" charset="0"/>
              <a:cs typeface="Superclarendon"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560" y="0"/>
            <a:ext cx="1921164" cy="316992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880" y="0"/>
            <a:ext cx="2793794" cy="3256280"/>
          </a:xfrm>
          <a:prstGeom prst="rect">
            <a:avLst/>
          </a:prstGeom>
        </p:spPr>
      </p:pic>
    </p:spTree>
    <p:extLst>
      <p:ext uri="{BB962C8B-B14F-4D97-AF65-F5344CB8AC3E}">
        <p14:creationId xmlns:p14="http://schemas.microsoft.com/office/powerpoint/2010/main" val="2031883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685800"/>
            <a:ext cx="9601200" cy="594360"/>
          </a:xfrm>
        </p:spPr>
        <p:txBody>
          <a:bodyPr>
            <a:normAutofit/>
          </a:bodyPr>
          <a:lstStyle/>
          <a:p>
            <a:r>
              <a:rPr lang="fr-FR" sz="3200" dirty="0">
                <a:latin typeface="Superclarendon" charset="0"/>
                <a:ea typeface="Superclarendon" charset="0"/>
                <a:cs typeface="Superclarendon" charset="0"/>
              </a:rPr>
              <a:t>Ambroise Paré  (15</a:t>
            </a:r>
            <a:r>
              <a:rPr lang="el-GR" sz="3200" dirty="0">
                <a:latin typeface="Superclarendon" charset="0"/>
                <a:ea typeface="Superclarendon" charset="0"/>
                <a:cs typeface="Superclarendon" charset="0"/>
              </a:rPr>
              <a:t>09</a:t>
            </a:r>
            <a:r>
              <a:rPr lang="fr-FR" sz="3200" dirty="0">
                <a:latin typeface="Superclarendon" charset="0"/>
                <a:ea typeface="Superclarendon" charset="0"/>
                <a:cs typeface="Superclarendon" charset="0"/>
              </a:rPr>
              <a:t>-1590)</a:t>
            </a:r>
          </a:p>
        </p:txBody>
      </p:sp>
      <p:sp>
        <p:nvSpPr>
          <p:cNvPr id="3" name="Espace réservé du contenu 2"/>
          <p:cNvSpPr>
            <a:spLocks noGrp="1"/>
          </p:cNvSpPr>
          <p:nvPr>
            <p:ph idx="1"/>
          </p:nvPr>
        </p:nvSpPr>
        <p:spPr>
          <a:xfrm>
            <a:off x="995680" y="1280160"/>
            <a:ext cx="10911840" cy="5425440"/>
          </a:xfrm>
        </p:spPr>
        <p:txBody>
          <a:bodyPr>
            <a:normAutofit fontScale="85000" lnSpcReduction="10000"/>
          </a:bodyPr>
          <a:lstStyle/>
          <a:p>
            <a:r>
              <a:rPr lang="fr-FR" sz="3200" i="1" dirty="0">
                <a:latin typeface="Baskerville Old Face" charset="0"/>
                <a:ea typeface="Baskerville Old Face" charset="0"/>
                <a:cs typeface="Baskerville Old Face" charset="0"/>
              </a:rPr>
              <a:t>« Je le </a:t>
            </a:r>
            <a:r>
              <a:rPr lang="fr-FR" sz="3200" i="1" dirty="0" err="1">
                <a:latin typeface="Baskerville Old Face" charset="0"/>
                <a:ea typeface="Baskerville Old Face" charset="0"/>
                <a:cs typeface="Baskerville Old Face" charset="0"/>
              </a:rPr>
              <a:t>pansay</a:t>
            </a:r>
            <a:r>
              <a:rPr lang="fr-FR" sz="3200" i="1" dirty="0">
                <a:latin typeface="Baskerville Old Face" charset="0"/>
                <a:ea typeface="Baskerville Old Face" charset="0"/>
                <a:cs typeface="Baskerville Old Face" charset="0"/>
              </a:rPr>
              <a:t>, Dieu le </a:t>
            </a:r>
            <a:r>
              <a:rPr lang="fr-FR" sz="3200" i="1" dirty="0" err="1">
                <a:latin typeface="Baskerville Old Face" charset="0"/>
                <a:ea typeface="Baskerville Old Face" charset="0"/>
                <a:cs typeface="Baskerville Old Face" charset="0"/>
              </a:rPr>
              <a:t>guarist</a:t>
            </a:r>
            <a:r>
              <a:rPr lang="fr-FR" sz="3200" i="1" dirty="0">
                <a:latin typeface="Baskerville Old Face" charset="0"/>
                <a:ea typeface="Baskerville Old Face" charset="0"/>
                <a:cs typeface="Baskerville Old Face" charset="0"/>
              </a:rPr>
              <a:t> » (« Je le pansai, Dieu le guérit »)</a:t>
            </a:r>
          </a:p>
          <a:p>
            <a:r>
              <a:rPr lang="fr-FR" sz="3200" i="1" dirty="0">
                <a:latin typeface="Baskerville Old Face" charset="0"/>
                <a:ea typeface="Baskerville Old Face" charset="0"/>
                <a:cs typeface="Baskerville Old Face" charset="0"/>
              </a:rPr>
              <a:t>« Je ne vous demande pas si vous êtes catholique ou protestant, riche ou pauvre, mais : quel est votre mal ? »</a:t>
            </a:r>
          </a:p>
          <a:p>
            <a:r>
              <a:rPr lang="el-GR" sz="3200" dirty="0">
                <a:latin typeface="Superclarendon" charset="0"/>
                <a:ea typeface="Superclarendon" charset="0"/>
                <a:cs typeface="Superclarendon" charset="0"/>
              </a:rPr>
              <a:t>Πατέρας της σύγχρονης Χειρουργικής </a:t>
            </a:r>
            <a:r>
              <a:rPr lang="fr-FR" sz="3200" dirty="0">
                <a:latin typeface="Superclarendon" charset="0"/>
                <a:ea typeface="Superclarendon" charset="0"/>
                <a:cs typeface="Superclarendon" charset="0"/>
              </a:rPr>
              <a:t>(Hôtel-Dieu)</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Χειρουργός των Βασιλέων της Γαλλίας Ερρίκου Β</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Φραγκίσκου Β</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Καρόλου Θ</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Ερρίκου Γ</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Ερρίκου Δ</a:t>
            </a:r>
            <a:r>
              <a:rPr lang="fr-FR" sz="3200" dirty="0">
                <a:latin typeface="Superclarendon" charset="0"/>
                <a:ea typeface="Superclarendon" charset="0"/>
                <a:cs typeface="Superclarendon" charset="0"/>
              </a:rPr>
              <a:t>’</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Στρατιωτικός χειρουργός </a:t>
            </a:r>
            <a:r>
              <a:rPr lang="fr-FR" sz="3200" dirty="0">
                <a:latin typeface="Superclarendon" charset="0"/>
                <a:ea typeface="Superclarendon" charset="0"/>
                <a:cs typeface="Superclarendon" charset="0"/>
              </a:rPr>
              <a:t>(barbier-chirurgien)</a:t>
            </a:r>
            <a:r>
              <a:rPr lang="el-GR" sz="3200" dirty="0">
                <a:latin typeface="Superclarendon" charset="0"/>
                <a:ea typeface="Superclarendon" charset="0"/>
                <a:cs typeface="Superclarendon" charset="0"/>
              </a:rPr>
              <a:t>, εφευρίσκει τοπική θεραπεία - 1538 - αντί του καυτηριασμού πληγών</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και συγγράφει εγχειρίδια </a:t>
            </a:r>
            <a:r>
              <a:rPr lang="fr-FR" sz="3200" dirty="0">
                <a:latin typeface="Superclarendon" charset="0"/>
                <a:ea typeface="Superclarendon" charset="0"/>
                <a:cs typeface="Superclarendon" charset="0"/>
              </a:rPr>
              <a:t>A</a:t>
            </a:r>
            <a:r>
              <a:rPr lang="el-GR" sz="3200" dirty="0" err="1">
                <a:latin typeface="Superclarendon" charset="0"/>
                <a:ea typeface="Superclarendon" charset="0"/>
                <a:cs typeface="Superclarendon" charset="0"/>
              </a:rPr>
              <a:t>νατομίας</a:t>
            </a:r>
            <a:r>
              <a:rPr lang="el-GR" sz="3200" dirty="0">
                <a:latin typeface="Superclarendon" charset="0"/>
                <a:ea typeface="Superclarendon" charset="0"/>
                <a:cs typeface="Superclarendon" charset="0"/>
              </a:rPr>
              <a:t> και Θεραπευτικής στη γαλλική</a:t>
            </a:r>
            <a:r>
              <a:rPr lang="fr-FR" sz="3200" dirty="0">
                <a:latin typeface="Superclarendon" charset="0"/>
                <a:ea typeface="Superclarendon" charset="0"/>
                <a:cs typeface="Superclarendon" charset="0"/>
              </a:rPr>
              <a:t> </a:t>
            </a:r>
          </a:p>
          <a:p>
            <a:r>
              <a:rPr lang="el-GR" sz="3200" dirty="0">
                <a:latin typeface="Superclarendon" charset="0"/>
                <a:ea typeface="Superclarendon" charset="0"/>
                <a:cs typeface="Superclarendon" charset="0"/>
              </a:rPr>
              <a:t>Συγκρούσεις με την Ιατρική Σχολή</a:t>
            </a:r>
          </a:p>
          <a:p>
            <a:r>
              <a:rPr lang="el-GR" sz="3200" dirty="0">
                <a:latin typeface="Superclarendon" charset="0"/>
                <a:ea typeface="Superclarendon" charset="0"/>
                <a:cs typeface="Superclarendon" charset="0"/>
              </a:rPr>
              <a:t>1554</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 ορκίζεται επίσημα χειρουργός </a:t>
            </a:r>
            <a:r>
              <a:rPr lang="fr-FR" sz="3200" dirty="0">
                <a:latin typeface="Superclarendon" charset="0"/>
                <a:ea typeface="Superclarendon" charset="0"/>
                <a:cs typeface="Superclarendon" charset="0"/>
              </a:rPr>
              <a:t>in </a:t>
            </a:r>
            <a:r>
              <a:rPr lang="fr-FR" sz="3200" dirty="0" err="1">
                <a:latin typeface="Superclarendon" charset="0"/>
                <a:ea typeface="Superclarendon" charset="0"/>
                <a:cs typeface="Superclarendon" charset="0"/>
              </a:rPr>
              <a:t>favorem</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Regis</a:t>
            </a: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1054400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807C8D3-0919-46D7-D801-37F7EA0D01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3220" y="688604"/>
            <a:ext cx="3475620" cy="548078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ndefined">
            <a:extLst>
              <a:ext uri="{FF2B5EF4-FFF2-40B4-BE49-F238E27FC236}">
                <a16:creationId xmlns:a16="http://schemas.microsoft.com/office/drawing/2014/main" id="{81D8E44D-5B63-ADF2-BD82-44A599EA2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130" y="839365"/>
            <a:ext cx="3475620" cy="517926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nonyme, Ambroise Paré, Silver Spring, National Museum of Health and Medicine.">
            <a:extLst>
              <a:ext uri="{FF2B5EF4-FFF2-40B4-BE49-F238E27FC236}">
                <a16:creationId xmlns:a16="http://schemas.microsoft.com/office/drawing/2014/main" id="{AE7FCE5F-D3F4-2820-0049-FAB2FC68B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4443" y="1143291"/>
            <a:ext cx="3952363" cy="457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15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mbroise Pare Painting by Robert Thom - Pixels">
            <a:extLst>
              <a:ext uri="{FF2B5EF4-FFF2-40B4-BE49-F238E27FC236}">
                <a16:creationId xmlns:a16="http://schemas.microsoft.com/office/drawing/2014/main" id="{6CBBCC72-B332-FF64-F444-925AA78E7D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3877" y="1208429"/>
            <a:ext cx="6763916" cy="463453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es 8 célèbres médecins français qui ont marqué l'Histoire">
            <a:extLst>
              <a:ext uri="{FF2B5EF4-FFF2-40B4-BE49-F238E27FC236}">
                <a16:creationId xmlns:a16="http://schemas.microsoft.com/office/drawing/2014/main" id="{AA9EA00F-9764-EE7E-5ED4-FE0AACB2F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207" y="363397"/>
            <a:ext cx="25654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022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0880" y="386080"/>
            <a:ext cx="11358880" cy="6238240"/>
          </a:xfrm>
        </p:spPr>
        <p:txBody>
          <a:bodyPr>
            <a:normAutofit lnSpcReduction="10000"/>
          </a:bodyPr>
          <a:lstStyle/>
          <a:p>
            <a:pPr marL="0" indent="0">
              <a:buNone/>
            </a:pPr>
            <a:endParaRPr lang="fr-F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1230 </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Φρειδερίκος Β</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της Αγίας Ρωμαϊκής Αυτοκρατορίας καθιστά υποχρεωτική την εκπαίδευση στην Ανατομία επί 1 έτος</a:t>
            </a:r>
            <a:endParaRPr lang="fr-F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1253 </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ίδρυση Ιατρικής Σχολής </a:t>
            </a:r>
            <a:r>
              <a:rPr lang="el-GR" sz="3200" dirty="0" err="1">
                <a:latin typeface="Superclarendon" charset="0"/>
                <a:ea typeface="Superclarendon" charset="0"/>
                <a:cs typeface="Superclarendon" charset="0"/>
              </a:rPr>
              <a:t>Παρισίων</a:t>
            </a:r>
            <a:r>
              <a:rPr lang="el-GR" sz="3200" dirty="0">
                <a:latin typeface="Superclarendon" charset="0"/>
                <a:ea typeface="Superclarendon" charset="0"/>
                <a:cs typeface="Superclarendon" charset="0"/>
              </a:rPr>
              <a:t> </a:t>
            </a:r>
          </a:p>
          <a:p>
            <a:r>
              <a:rPr lang="el-GR" sz="3200" dirty="0">
                <a:latin typeface="Superclarendon" charset="0"/>
                <a:ea typeface="Superclarendon" charset="0"/>
                <a:cs typeface="Superclarendon" charset="0"/>
              </a:rPr>
              <a:t>Ανατόμοι</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χειρουργοί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ακρωτηριασμοί</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Guido </a:t>
            </a:r>
            <a:r>
              <a:rPr lang="fr-FR" sz="3200" dirty="0" err="1">
                <a:latin typeface="Superclarendon" charset="0"/>
                <a:ea typeface="Superclarendon" charset="0"/>
                <a:cs typeface="Superclarendon" charset="0"/>
              </a:rPr>
              <a:t>Guidi</a:t>
            </a:r>
            <a:r>
              <a:rPr lang="fr-FR" sz="3200" dirty="0">
                <a:latin typeface="Superclarendon" charset="0"/>
                <a:ea typeface="Superclarendon" charset="0"/>
                <a:cs typeface="Superclarendon" charset="0"/>
              </a:rPr>
              <a:t> (1509-1569) </a:t>
            </a:r>
            <a:r>
              <a:rPr lang="el-GR" sz="3200" dirty="0">
                <a:latin typeface="Superclarendon" charset="0"/>
                <a:ea typeface="Superclarendon" charset="0"/>
                <a:cs typeface="Superclarendon" charset="0"/>
              </a:rPr>
              <a:t>Ιταλία, </a:t>
            </a:r>
            <a:r>
              <a:rPr lang="fr-FR" sz="3200" dirty="0">
                <a:latin typeface="Superclarendon" charset="0"/>
                <a:ea typeface="Superclarendon" charset="0"/>
                <a:cs typeface="Superclarendon" charset="0"/>
              </a:rPr>
              <a:t>Félix </a:t>
            </a:r>
            <a:r>
              <a:rPr lang="fr-FR" sz="3200" dirty="0" err="1">
                <a:latin typeface="Superclarendon" charset="0"/>
                <a:ea typeface="Superclarendon" charset="0"/>
                <a:cs typeface="Superclarendon" charset="0"/>
              </a:rPr>
              <a:t>Würtz</a:t>
            </a:r>
            <a:r>
              <a:rPr lang="fr-FR" sz="3200" dirty="0">
                <a:latin typeface="Superclarendon" charset="0"/>
                <a:ea typeface="Superclarendon" charset="0"/>
                <a:cs typeface="Superclarendon" charset="0"/>
              </a:rPr>
              <a:t> (1518-1574) </a:t>
            </a:r>
            <a:r>
              <a:rPr lang="el-GR" sz="3200" dirty="0">
                <a:latin typeface="Superclarendon" charset="0"/>
                <a:ea typeface="Superclarendon" charset="0"/>
                <a:cs typeface="Superclarendon" charset="0"/>
              </a:rPr>
              <a:t>Ελβετία,</a:t>
            </a:r>
            <a:r>
              <a:rPr lang="fr-FR" sz="3200" dirty="0">
                <a:latin typeface="Superclarendon" charset="0"/>
                <a:ea typeface="Superclarendon" charset="0"/>
                <a:cs typeface="Superclarendon" charset="0"/>
              </a:rPr>
              <a:t> Fabrice </a:t>
            </a:r>
            <a:r>
              <a:rPr lang="fr-FR" sz="3200" dirty="0" err="1">
                <a:latin typeface="Superclarendon" charset="0"/>
                <a:ea typeface="Superclarendon" charset="0"/>
                <a:cs typeface="Superclarendon" charset="0"/>
              </a:rPr>
              <a:t>von</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Hilden</a:t>
            </a:r>
            <a:r>
              <a:rPr lang="fr-FR" sz="3200" dirty="0">
                <a:latin typeface="Superclarendon" charset="0"/>
                <a:ea typeface="Superclarendon" charset="0"/>
                <a:cs typeface="Superclarendon" charset="0"/>
              </a:rPr>
              <a:t> (1560-1634)</a:t>
            </a:r>
            <a:r>
              <a:rPr lang="el-GR" sz="3200" dirty="0">
                <a:latin typeface="Superclarendon" charset="0"/>
                <a:ea typeface="Superclarendon" charset="0"/>
                <a:cs typeface="Superclarendon" charset="0"/>
              </a:rPr>
              <a:t> Γερμανία,</a:t>
            </a:r>
            <a:r>
              <a:rPr lang="fr-FR" sz="3200" dirty="0">
                <a:latin typeface="Superclarendon" charset="0"/>
                <a:ea typeface="Superclarendon" charset="0"/>
                <a:cs typeface="Superclarendon" charset="0"/>
              </a:rPr>
              <a:t> William </a:t>
            </a:r>
            <a:r>
              <a:rPr lang="fr-FR" sz="3200" dirty="0" err="1">
                <a:latin typeface="Superclarendon" charset="0"/>
                <a:ea typeface="Superclarendon" charset="0"/>
                <a:cs typeface="Superclarendon" charset="0"/>
              </a:rPr>
              <a:t>Clowes</a:t>
            </a:r>
            <a:r>
              <a:rPr lang="fr-FR" sz="3200" dirty="0">
                <a:latin typeface="Superclarendon" charset="0"/>
                <a:ea typeface="Superclarendon" charset="0"/>
                <a:cs typeface="Superclarendon" charset="0"/>
              </a:rPr>
              <a:t> (1544-1604) </a:t>
            </a:r>
            <a:r>
              <a:rPr lang="el-GR" sz="3200" dirty="0">
                <a:latin typeface="Superclarendon" charset="0"/>
                <a:ea typeface="Superclarendon" charset="0"/>
                <a:cs typeface="Superclarendon" charset="0"/>
              </a:rPr>
              <a:t>Αγγλία</a:t>
            </a:r>
          </a:p>
          <a:p>
            <a:r>
              <a:rPr lang="el-GR" sz="3200" dirty="0">
                <a:latin typeface="Superclarendon" charset="0"/>
                <a:ea typeface="Superclarendon" charset="0"/>
                <a:cs typeface="Superclarendon" charset="0"/>
              </a:rPr>
              <a:t>Χειρουργικές πράξεις εκτελούνται από κουρείς</a:t>
            </a:r>
            <a:r>
              <a:rPr lang="fr-FR" sz="3200" dirty="0">
                <a:latin typeface="Superclarendon" charset="0"/>
                <a:ea typeface="Superclarendon" charset="0"/>
                <a:cs typeface="Superclarendon" charset="0"/>
              </a:rPr>
              <a:t> (barbiers-chirurgiens)</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Διάσταση Ιατρικής - Χειρουργικής </a:t>
            </a:r>
          </a:p>
        </p:txBody>
      </p:sp>
    </p:spTree>
    <p:extLst>
      <p:ext uri="{BB962C8B-B14F-4D97-AF65-F5344CB8AC3E}">
        <p14:creationId xmlns:p14="http://schemas.microsoft.com/office/powerpoint/2010/main" val="1013542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685800"/>
            <a:ext cx="9601200" cy="594360"/>
          </a:xfrm>
        </p:spPr>
        <p:txBody>
          <a:bodyPr>
            <a:normAutofit/>
          </a:bodyPr>
          <a:lstStyle/>
          <a:p>
            <a:r>
              <a:rPr lang="fr-FR" sz="3200" dirty="0">
                <a:latin typeface="Superclarendon" charset="0"/>
                <a:ea typeface="Superclarendon" charset="0"/>
                <a:cs typeface="Superclarendon" charset="0"/>
              </a:rPr>
              <a:t>Ambroise Paré - </a:t>
            </a:r>
            <a:r>
              <a:rPr lang="el-GR" sz="3200" dirty="0">
                <a:latin typeface="Superclarendon" charset="0"/>
                <a:ea typeface="Superclarendon" charset="0"/>
                <a:cs typeface="Superclarendon" charset="0"/>
              </a:rPr>
              <a:t>Κάρολος Θ</a:t>
            </a:r>
            <a:r>
              <a:rPr lang="fr-FR" sz="3200" dirty="0">
                <a:latin typeface="Superclarendon" charset="0"/>
                <a:ea typeface="Superclarendon" charset="0"/>
                <a:cs typeface="Superclarendon" charset="0"/>
              </a:rPr>
              <a:t>’ (1550-1574)</a:t>
            </a:r>
          </a:p>
        </p:txBody>
      </p:sp>
      <p:sp>
        <p:nvSpPr>
          <p:cNvPr id="3" name="Espace réservé du contenu 2"/>
          <p:cNvSpPr>
            <a:spLocks noGrp="1"/>
          </p:cNvSpPr>
          <p:nvPr>
            <p:ph idx="1"/>
          </p:nvPr>
        </p:nvSpPr>
        <p:spPr>
          <a:xfrm>
            <a:off x="994410" y="1383030"/>
            <a:ext cx="10913110" cy="5322570"/>
          </a:xfrm>
        </p:spPr>
        <p:txBody>
          <a:bodyPr>
            <a:normAutofit fontScale="92500" lnSpcReduction="10000"/>
          </a:bodyPr>
          <a:lstStyle/>
          <a:p>
            <a:pPr marL="0" indent="0">
              <a:buNone/>
            </a:pPr>
            <a:r>
              <a:rPr lang="fr-FR" sz="3200" dirty="0">
                <a:latin typeface="Baskerville Old Face" charset="0"/>
                <a:ea typeface="Baskerville Old Face" charset="0"/>
                <a:cs typeface="Baskerville Old Face" charset="0"/>
              </a:rPr>
              <a:t>« </a:t>
            </a:r>
            <a:r>
              <a:rPr lang="fr-FR" sz="3200" i="1" dirty="0">
                <a:latin typeface="Baskerville Old Face" charset="0"/>
                <a:ea typeface="Baskerville Old Face" charset="0"/>
                <a:cs typeface="Baskerville Old Face" charset="0"/>
              </a:rPr>
              <a:t>- J'espère bien que tu vas mieux soigner les rois que les pauvres?</a:t>
            </a:r>
            <a:br>
              <a:rPr lang="fr-FR" sz="3200" i="1" dirty="0">
                <a:latin typeface="Baskerville Old Face" charset="0"/>
                <a:ea typeface="Baskerville Old Face" charset="0"/>
                <a:cs typeface="Baskerville Old Face" charset="0"/>
              </a:rPr>
            </a:br>
            <a:r>
              <a:rPr lang="fr-FR" sz="3200" i="1" dirty="0">
                <a:latin typeface="Baskerville Old Face" charset="0"/>
                <a:ea typeface="Baskerville Old Face" charset="0"/>
                <a:cs typeface="Baskerville Old Face" charset="0"/>
              </a:rPr>
              <a:t>- Non Sire, c'est impossible.</a:t>
            </a:r>
            <a:br>
              <a:rPr lang="fr-FR" sz="3200" i="1" dirty="0">
                <a:latin typeface="Baskerville Old Face" charset="0"/>
                <a:ea typeface="Baskerville Old Face" charset="0"/>
                <a:cs typeface="Baskerville Old Face" charset="0"/>
              </a:rPr>
            </a:br>
            <a:r>
              <a:rPr lang="fr-FR" sz="3200" i="1" dirty="0">
                <a:latin typeface="Baskerville Old Face" charset="0"/>
                <a:ea typeface="Baskerville Old Face" charset="0"/>
                <a:cs typeface="Baskerville Old Face" charset="0"/>
              </a:rPr>
              <a:t>- Et pourquoi?</a:t>
            </a:r>
            <a:br>
              <a:rPr lang="fr-FR" sz="3200" i="1" dirty="0">
                <a:latin typeface="Baskerville Old Face" charset="0"/>
                <a:ea typeface="Baskerville Old Face" charset="0"/>
                <a:cs typeface="Baskerville Old Face" charset="0"/>
              </a:rPr>
            </a:br>
            <a:r>
              <a:rPr lang="fr-FR" sz="3200" i="1" dirty="0">
                <a:latin typeface="Baskerville Old Face" charset="0"/>
                <a:ea typeface="Baskerville Old Face" charset="0"/>
                <a:cs typeface="Baskerville Old Face" charset="0"/>
              </a:rPr>
              <a:t>- Parce que je les soigne comme des rois.</a:t>
            </a:r>
            <a:r>
              <a:rPr lang="fr-FR" sz="3200" dirty="0">
                <a:latin typeface="Baskerville Old Face" charset="0"/>
                <a:ea typeface="Baskerville Old Face" charset="0"/>
                <a:cs typeface="Baskerville Old Face" charset="0"/>
              </a:rPr>
              <a:t> »</a:t>
            </a:r>
            <a:endParaRPr lang="el-GR" sz="2800" b="0" i="0" dirty="0">
              <a:solidFill>
                <a:srgbClr val="000000"/>
              </a:solidFill>
              <a:effectLst/>
              <a:latin typeface="adelle"/>
            </a:endParaRPr>
          </a:p>
          <a:p>
            <a:pPr marL="0" indent="0" algn="l">
              <a:buNone/>
            </a:pPr>
            <a:endParaRPr lang="el-GR" sz="2800" b="0" i="0" dirty="0">
              <a:solidFill>
                <a:srgbClr val="000000"/>
              </a:solidFill>
              <a:effectLst/>
              <a:latin typeface="adelle"/>
            </a:endParaRPr>
          </a:p>
          <a:p>
            <a:pPr marL="0" indent="0" algn="l">
              <a:buNone/>
            </a:pPr>
            <a:endParaRPr lang="el-GR" sz="2800" dirty="0">
              <a:solidFill>
                <a:srgbClr val="000000"/>
              </a:solidFill>
              <a:latin typeface="adelle"/>
            </a:endParaRPr>
          </a:p>
          <a:p>
            <a:pPr marL="0" indent="0" algn="l">
              <a:buNone/>
            </a:pPr>
            <a:r>
              <a:rPr lang="fr-FR" sz="2800" b="0" i="0" dirty="0">
                <a:solidFill>
                  <a:srgbClr val="000000"/>
                </a:solidFill>
                <a:effectLst/>
                <a:latin typeface="adelle"/>
              </a:rPr>
              <a:t>- </a:t>
            </a:r>
            <a:r>
              <a:rPr lang="fr-FR" sz="2800" dirty="0">
                <a:solidFill>
                  <a:srgbClr val="000000"/>
                </a:solidFill>
                <a:effectLst/>
                <a:latin typeface="Times New Roman" panose="02020603050405020304" pitchFamily="18" charset="0"/>
                <a:cs typeface="Times New Roman" panose="02020603050405020304" pitchFamily="18" charset="0"/>
              </a:rPr>
              <a:t>en 1559, chirurgien ordinaire de Henri II (1519-1559) fils de François Ier,</a:t>
            </a:r>
            <a:br>
              <a:rPr lang="fr-FR" sz="2800" dirty="0">
                <a:solidFill>
                  <a:srgbClr val="000000"/>
                </a:solidFill>
                <a:effectLst/>
                <a:latin typeface="Times New Roman" panose="02020603050405020304" pitchFamily="18" charset="0"/>
                <a:cs typeface="Times New Roman" panose="02020603050405020304" pitchFamily="18" charset="0"/>
              </a:rPr>
            </a:br>
            <a:r>
              <a:rPr lang="fr-FR" sz="2800" dirty="0">
                <a:solidFill>
                  <a:srgbClr val="000000"/>
                </a:solidFill>
                <a:effectLst/>
                <a:latin typeface="Times New Roman" panose="02020603050405020304" pitchFamily="18" charset="0"/>
                <a:cs typeface="Times New Roman" panose="02020603050405020304" pitchFamily="18" charset="0"/>
              </a:rPr>
              <a:t>- en 1559, premier chirurgien de François II (1544-1560) fils aîné de Henri II</a:t>
            </a:r>
            <a:br>
              <a:rPr lang="fr-FR" sz="2800" dirty="0">
                <a:solidFill>
                  <a:srgbClr val="000000"/>
                </a:solidFill>
                <a:effectLst/>
                <a:latin typeface="Times New Roman" panose="02020603050405020304" pitchFamily="18" charset="0"/>
                <a:cs typeface="Times New Roman" panose="02020603050405020304" pitchFamily="18" charset="0"/>
              </a:rPr>
            </a:br>
            <a:r>
              <a:rPr lang="fr-FR" sz="2800" dirty="0">
                <a:solidFill>
                  <a:srgbClr val="000000"/>
                </a:solidFill>
                <a:effectLst/>
                <a:latin typeface="Times New Roman" panose="02020603050405020304" pitchFamily="18" charset="0"/>
                <a:cs typeface="Times New Roman" panose="02020603050405020304" pitchFamily="18" charset="0"/>
              </a:rPr>
              <a:t>- en 1561, chirurgien de Charles IX (1550-1574) troisième fils de Henri II</a:t>
            </a:r>
            <a:br>
              <a:rPr lang="fr-FR" sz="2800" dirty="0">
                <a:solidFill>
                  <a:srgbClr val="000000"/>
                </a:solidFill>
                <a:effectLst/>
                <a:latin typeface="Times New Roman" panose="02020603050405020304" pitchFamily="18" charset="0"/>
                <a:cs typeface="Times New Roman" panose="02020603050405020304" pitchFamily="18" charset="0"/>
              </a:rPr>
            </a:br>
            <a:r>
              <a:rPr lang="fr-FR" sz="2800" dirty="0">
                <a:solidFill>
                  <a:srgbClr val="000000"/>
                </a:solidFill>
                <a:effectLst/>
                <a:latin typeface="Times New Roman" panose="02020603050405020304" pitchFamily="18" charset="0"/>
                <a:cs typeface="Times New Roman" panose="02020603050405020304" pitchFamily="18" charset="0"/>
              </a:rPr>
              <a:t>- en 1575, chirurgien de Henri III (1551-1589) quatrième fils de Henri II</a:t>
            </a:r>
            <a:br>
              <a:rPr lang="fr-FR" sz="2800" dirty="0">
                <a:solidFill>
                  <a:srgbClr val="000000"/>
                </a:solidFill>
                <a:effectLst/>
                <a:latin typeface="Times New Roman" panose="02020603050405020304" pitchFamily="18" charset="0"/>
                <a:cs typeface="Times New Roman" panose="02020603050405020304" pitchFamily="18" charset="0"/>
              </a:rPr>
            </a:br>
            <a:r>
              <a:rPr lang="fr-FR" sz="2800" dirty="0">
                <a:solidFill>
                  <a:srgbClr val="000000"/>
                </a:solidFill>
                <a:effectLst/>
                <a:latin typeface="Times New Roman" panose="02020603050405020304" pitchFamily="18" charset="0"/>
                <a:cs typeface="Times New Roman" panose="02020603050405020304" pitchFamily="18" charset="0"/>
              </a:rPr>
              <a:t>- avant de s'éteindre un an après l'avènement de Henri IV</a:t>
            </a:r>
            <a:br>
              <a:rPr lang="fr-FR" sz="2800" dirty="0">
                <a:latin typeface="Times New Roman" panose="02020603050405020304" pitchFamily="18" charset="0"/>
                <a:cs typeface="Times New Roman" panose="02020603050405020304" pitchFamily="18" charset="0"/>
              </a:rPr>
            </a:br>
            <a:br>
              <a:rPr lang="fr-FR" sz="3200" dirty="0">
                <a:latin typeface="Times New Roman" panose="02020603050405020304" pitchFamily="18" charset="0"/>
                <a:ea typeface="Baskerville Old Face" charset="0"/>
                <a:cs typeface="Times New Roman" panose="02020603050405020304" pitchFamily="18" charset="0"/>
              </a:rPr>
            </a:br>
            <a:endParaRPr lang="fr-FR" sz="3200" dirty="0">
              <a:latin typeface="Times New Roman" panose="02020603050405020304" pitchFamily="18" charset="0"/>
              <a:ea typeface="Baskerville Old Face" charset="0"/>
              <a:cs typeface="Times New Roman" panose="02020603050405020304" pitchFamily="18" charset="0"/>
            </a:endParaRPr>
          </a:p>
        </p:txBody>
      </p:sp>
    </p:spTree>
    <p:extLst>
      <p:ext uri="{BB962C8B-B14F-4D97-AF65-F5344CB8AC3E}">
        <p14:creationId xmlns:p14="http://schemas.microsoft.com/office/powerpoint/2010/main" val="590743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2370" y="1109186"/>
            <a:ext cx="6135382" cy="4362938"/>
          </a:xfrm>
          <a:prstGeom prst="rect">
            <a:avLst/>
          </a:prstGeom>
        </p:spPr>
      </p:pic>
      <p:pic>
        <p:nvPicPr>
          <p:cNvPr id="9218" name="Picture 2" descr="undefined">
            <a:extLst>
              <a:ext uri="{FF2B5EF4-FFF2-40B4-BE49-F238E27FC236}">
                <a16:creationId xmlns:a16="http://schemas.microsoft.com/office/drawing/2014/main" id="{597EFC95-2116-746A-513D-9B1E23D7F13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42443" y="1018325"/>
            <a:ext cx="2956878" cy="445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248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345440"/>
            <a:ext cx="9875520" cy="934720"/>
          </a:xfrm>
        </p:spPr>
        <p:txBody>
          <a:bodyPr>
            <a:normAutofit/>
          </a:bodyPr>
          <a:lstStyle/>
          <a:p>
            <a:r>
              <a:rPr lang="fr-FR" sz="3200" dirty="0">
                <a:latin typeface="Superclarendon" charset="0"/>
                <a:ea typeface="Superclarendon" charset="0"/>
                <a:cs typeface="Superclarendon" charset="0"/>
              </a:rPr>
              <a:t>Jean-François Fernel (1497-1558)</a:t>
            </a:r>
          </a:p>
        </p:txBody>
      </p:sp>
      <p:sp>
        <p:nvSpPr>
          <p:cNvPr id="3" name="Espace réservé du contenu 2"/>
          <p:cNvSpPr>
            <a:spLocks noGrp="1"/>
          </p:cNvSpPr>
          <p:nvPr>
            <p:ph idx="1"/>
          </p:nvPr>
        </p:nvSpPr>
        <p:spPr>
          <a:xfrm>
            <a:off x="690880" y="1076960"/>
            <a:ext cx="11501120" cy="5242560"/>
          </a:xfrm>
        </p:spPr>
        <p:txBody>
          <a:bodyPr>
            <a:normAutofit/>
          </a:bodyPr>
          <a:lstStyle/>
          <a:p>
            <a:r>
              <a:rPr lang="el-GR" sz="3200" dirty="0">
                <a:latin typeface="Superclarendon" charset="0"/>
                <a:ea typeface="Superclarendon" charset="0"/>
                <a:cs typeface="Superclarendon" charset="0"/>
              </a:rPr>
              <a:t>Υπερασπιστής του Γαληνού</a:t>
            </a:r>
          </a:p>
          <a:p>
            <a:r>
              <a:rPr lang="el-GR" sz="3200" dirty="0">
                <a:latin typeface="Superclarendon" charset="0"/>
                <a:ea typeface="Superclarendon" charset="0"/>
                <a:cs typeface="Superclarendon" charset="0"/>
              </a:rPr>
              <a:t>Πατέρας της Σύγχρονης Φυσιολογίας 1542 </a:t>
            </a:r>
            <a:r>
              <a:rPr lang="fr-FR" sz="3200" dirty="0">
                <a:latin typeface="Superclarendon" charset="0"/>
                <a:ea typeface="Superclarendon" charset="0"/>
                <a:cs typeface="Superclarendon" charset="0"/>
              </a:rPr>
              <a:t>    </a:t>
            </a:r>
            <a:r>
              <a:rPr lang="fr-FR" sz="3200" dirty="0">
                <a:latin typeface="Baskerville Old Face" charset="0"/>
                <a:ea typeface="Baskerville Old Face" charset="0"/>
                <a:cs typeface="Baskerville Old Face" charset="0"/>
              </a:rPr>
              <a:t>«</a:t>
            </a:r>
            <a:r>
              <a:rPr lang="fr-FR" sz="3200" dirty="0">
                <a:latin typeface="Superclarendon" charset="0"/>
                <a:ea typeface="Superclarendon" charset="0"/>
                <a:cs typeface="Superclarendon" charset="0"/>
              </a:rPr>
              <a:t> </a:t>
            </a:r>
            <a:r>
              <a:rPr lang="fr-FR" sz="3200" i="1" dirty="0">
                <a:latin typeface="Baskerville Old Face" charset="0"/>
                <a:ea typeface="Baskerville Old Face" charset="0"/>
                <a:cs typeface="Baskerville Old Face" charset="0"/>
              </a:rPr>
              <a:t>De </a:t>
            </a:r>
            <a:r>
              <a:rPr lang="fr-FR" sz="3200" i="1" dirty="0" err="1">
                <a:latin typeface="Baskerville Old Face" charset="0"/>
                <a:ea typeface="Baskerville Old Face" charset="0"/>
                <a:cs typeface="Baskerville Old Face" charset="0"/>
              </a:rPr>
              <a:t>naturali</a:t>
            </a:r>
            <a:r>
              <a:rPr lang="fr-FR" sz="3200" i="1" dirty="0">
                <a:latin typeface="Baskerville Old Face" charset="0"/>
                <a:ea typeface="Baskerville Old Face" charset="0"/>
                <a:cs typeface="Baskerville Old Face" charset="0"/>
              </a:rPr>
              <a:t> parte </a:t>
            </a:r>
            <a:r>
              <a:rPr lang="fr-FR" sz="3200" i="1" dirty="0" err="1">
                <a:latin typeface="Baskerville Old Face" charset="0"/>
                <a:ea typeface="Baskerville Old Face" charset="0"/>
                <a:cs typeface="Baskerville Old Face" charset="0"/>
              </a:rPr>
              <a:t>medicins</a:t>
            </a:r>
            <a:r>
              <a:rPr lang="fr-FR" sz="3200" dirty="0"/>
              <a:t> »</a:t>
            </a:r>
            <a:endParaRPr lang="el-GR" sz="3200" dirty="0"/>
          </a:p>
          <a:p>
            <a:r>
              <a:rPr lang="fr-FR" sz="3200" dirty="0"/>
              <a:t> </a:t>
            </a:r>
            <a:r>
              <a:rPr lang="el-GR" sz="3200" dirty="0">
                <a:latin typeface="Superclarendon" charset="0"/>
                <a:ea typeface="Superclarendon" charset="0"/>
                <a:cs typeface="Superclarendon" charset="0"/>
              </a:rPr>
              <a:t>Σύφιλη </a:t>
            </a:r>
            <a:r>
              <a:rPr lang="fr-FR" sz="3200" dirty="0">
                <a:latin typeface="Superclarendon" charset="0"/>
                <a:ea typeface="Superclarendon" charset="0"/>
                <a:cs typeface="Superclarendon" charset="0"/>
              </a:rPr>
              <a:t>: « lues </a:t>
            </a:r>
            <a:r>
              <a:rPr lang="fr-FR" sz="3200" dirty="0" err="1">
                <a:latin typeface="Superclarendon" charset="0"/>
                <a:ea typeface="Superclarendon" charset="0"/>
                <a:cs typeface="Superclarendon" charset="0"/>
              </a:rPr>
              <a:t>venera</a:t>
            </a:r>
            <a:r>
              <a:rPr lang="fr-FR" sz="3200" dirty="0">
                <a:latin typeface="Superclarendon" charset="0"/>
                <a:ea typeface="Superclarendon" charset="0"/>
                <a:cs typeface="Superclarendon" charset="0"/>
              </a:rPr>
              <a:t> »</a:t>
            </a:r>
          </a:p>
          <a:p>
            <a:r>
              <a:rPr lang="el-GR" sz="3200" dirty="0">
                <a:latin typeface="Superclarendon" charset="0"/>
                <a:ea typeface="Superclarendon" charset="0"/>
                <a:cs typeface="Superclarendon" charset="0"/>
              </a:rPr>
              <a:t>Περιγραφή διάτρησης σκωληκοειδούς </a:t>
            </a:r>
            <a:endParaRPr lang="fr-FR" sz="3200" dirty="0">
              <a:latin typeface="Superclarendon" charset="0"/>
              <a:ea typeface="Superclarendon" charset="0"/>
              <a:cs typeface="Superclarendon" charset="0"/>
            </a:endParaRPr>
          </a:p>
          <a:p>
            <a:pPr marL="0" indent="0">
              <a:buNone/>
            </a:pPr>
            <a:r>
              <a:rPr lang="el-GR" sz="3200" dirty="0">
                <a:latin typeface="Superclarendon" charset="0"/>
                <a:ea typeface="Superclarendon" charset="0"/>
                <a:cs typeface="Superclarendon" charset="0"/>
              </a:rPr>
              <a:t>απόφυσης</a:t>
            </a:r>
            <a:endParaRPr lang="fr-FR" sz="3200" dirty="0">
              <a:latin typeface="Superclarendon" charset="0"/>
              <a:ea typeface="Superclarendon" charset="0"/>
              <a:cs typeface="Superclarendon"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1587" y="3014980"/>
            <a:ext cx="2422425" cy="3304540"/>
          </a:xfrm>
          <a:prstGeom prst="rect">
            <a:avLst/>
          </a:prstGeom>
        </p:spPr>
      </p:pic>
    </p:spTree>
    <p:extLst>
      <p:ext uri="{BB962C8B-B14F-4D97-AF65-F5344CB8AC3E}">
        <p14:creationId xmlns:p14="http://schemas.microsoft.com/office/powerpoint/2010/main" val="738375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F4D3772-5AEB-0D32-3068-67148F713909}"/>
              </a:ext>
            </a:extLst>
          </p:cNvPr>
          <p:cNvSpPr>
            <a:spLocks noGrp="1"/>
          </p:cNvSpPr>
          <p:nvPr>
            <p:ph idx="1"/>
          </p:nvPr>
        </p:nvSpPr>
        <p:spPr/>
        <p:txBody>
          <a:bodyPr/>
          <a:lstStyle/>
          <a:p>
            <a:endParaRPr lang="fr-FR" dirty="0"/>
          </a:p>
        </p:txBody>
      </p:sp>
      <p:sp>
        <p:nvSpPr>
          <p:cNvPr id="3" name="Espace réservé du contenu 2">
            <a:extLst>
              <a:ext uri="{FF2B5EF4-FFF2-40B4-BE49-F238E27FC236}">
                <a16:creationId xmlns:a16="http://schemas.microsoft.com/office/drawing/2014/main" id="{06C5E14D-D94E-4CD3-347C-3B524058A34F}"/>
              </a:ext>
            </a:extLst>
          </p:cNvPr>
          <p:cNvSpPr txBox="1">
            <a:spLocks/>
          </p:cNvSpPr>
          <p:nvPr/>
        </p:nvSpPr>
        <p:spPr>
          <a:xfrm>
            <a:off x="856528" y="90283"/>
            <a:ext cx="10972799" cy="646176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l-GR" sz="3200" dirty="0">
                <a:latin typeface="Superclarendon" charset="0"/>
                <a:ea typeface="Superclarendon" charset="0"/>
                <a:cs typeface="Superclarendon" charset="0"/>
              </a:rPr>
              <a:t>Επιδημιολογία και </a:t>
            </a:r>
            <a:r>
              <a:rPr lang="el-GR" sz="3200" dirty="0" err="1">
                <a:latin typeface="Superclarendon" charset="0"/>
                <a:ea typeface="Superclarendon" charset="0"/>
                <a:cs typeface="Superclarendon" charset="0"/>
              </a:rPr>
              <a:t>Λοιμωξιολογία</a:t>
            </a:r>
            <a:r>
              <a:rPr lang="fr-FR" sz="3200" dirty="0">
                <a:latin typeface="Superclarendon" charset="0"/>
                <a:ea typeface="Superclarendon" charset="0"/>
                <a:cs typeface="Superclarendon" charset="0"/>
              </a:rPr>
              <a:t> </a:t>
            </a:r>
          </a:p>
          <a:p>
            <a:pPr>
              <a:buFont typeface="Wingdings" charset="2"/>
              <a:buChar char="Ø"/>
            </a:pPr>
            <a:r>
              <a:rPr lang="fr-FR" sz="3200" dirty="0" err="1">
                <a:latin typeface="Superclarendon" charset="0"/>
                <a:ea typeface="Superclarendon" charset="0"/>
                <a:cs typeface="Superclarendon" charset="0"/>
              </a:rPr>
              <a:t>Gerolamo</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Fracastoro</a:t>
            </a:r>
            <a:r>
              <a:rPr lang="fr-FR" sz="3200" dirty="0">
                <a:latin typeface="Superclarendon" charset="0"/>
                <a:ea typeface="Superclarendon" charset="0"/>
                <a:cs typeface="Superclarendon" charset="0"/>
              </a:rPr>
              <a:t> (1483-1553) - </a:t>
            </a:r>
            <a:r>
              <a:rPr lang="el-GR" sz="3200" dirty="0">
                <a:latin typeface="Superclarendon" charset="0"/>
                <a:ea typeface="Superclarendon" charset="0"/>
                <a:cs typeface="Superclarendon" charset="0"/>
              </a:rPr>
              <a:t>Πάδοβα</a:t>
            </a:r>
            <a:endParaRPr lang="fr-FR" sz="3200" dirty="0">
              <a:latin typeface="Superclarendon" charset="0"/>
              <a:ea typeface="Superclarendon" charset="0"/>
              <a:cs typeface="Superclarendon" charset="0"/>
            </a:endParaRPr>
          </a:p>
          <a:p>
            <a:pPr marL="0" indent="0">
              <a:buFont typeface="Franklin Gothic Book" panose="020B0503020102020204" pitchFamily="34" charset="0"/>
              <a:buNone/>
            </a:pPr>
            <a:r>
              <a:rPr lang="el-GR" sz="3200" dirty="0">
                <a:latin typeface="Superclarendon" charset="0"/>
                <a:ea typeface="Superclarendon" charset="0"/>
                <a:cs typeface="Superclarendon" charset="0"/>
              </a:rPr>
              <a:t>Μόλυνση, παθογόνοι </a:t>
            </a:r>
            <a:r>
              <a:rPr lang="el-GR" sz="3200" dirty="0" err="1">
                <a:latin typeface="Superclarendon" charset="0"/>
                <a:ea typeface="Superclarendon" charset="0"/>
                <a:cs typeface="Superclarendon" charset="0"/>
              </a:rPr>
              <a:t>μικρο</a:t>
            </a:r>
            <a:r>
              <a:rPr lang="el-GR" sz="3200" dirty="0">
                <a:latin typeface="Superclarendon" charset="0"/>
                <a:ea typeface="Superclarendon" charset="0"/>
                <a:cs typeface="Superclarendon" charset="0"/>
              </a:rPr>
              <a:t>-οργανισμοί</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Σύφιλη</a:t>
            </a:r>
            <a:endParaRPr lang="fr-FR" sz="3200" dirty="0">
              <a:latin typeface="Superclarendon" charset="0"/>
              <a:ea typeface="Superclarendon" charset="0"/>
              <a:cs typeface="Superclarendon" charset="0"/>
            </a:endParaRPr>
          </a:p>
          <a:p>
            <a:pPr marL="0" indent="0">
              <a:buFont typeface="Franklin Gothic Book" panose="020B0503020102020204" pitchFamily="34" charset="0"/>
              <a:buNone/>
            </a:pPr>
            <a:r>
              <a:rPr lang="fr-FR" sz="3200" dirty="0">
                <a:latin typeface="Baskerville Old Face" charset="0"/>
                <a:ea typeface="Baskerville Old Face" charset="0"/>
                <a:cs typeface="Baskerville Old Face" charset="0"/>
              </a:rPr>
              <a:t>« il faut toujours se souvenir que le plus important est de combattre le ‘‘germe’’ et de s'opposer à la contagion »</a:t>
            </a:r>
          </a:p>
          <a:p>
            <a:pPr marL="0" indent="0">
              <a:buFont typeface="Franklin Gothic Book" panose="020B0503020102020204" pitchFamily="34" charset="0"/>
              <a:buNone/>
            </a:pPr>
            <a:r>
              <a:rPr lang="fr-FR" sz="3200" i="1" dirty="0">
                <a:latin typeface="Times New Roman" panose="02020603050405020304" pitchFamily="18" charset="0"/>
                <a:ea typeface="Baskerville Old Face" charset="0"/>
                <a:cs typeface="Times New Roman" panose="02020603050405020304" pitchFamily="18" charset="0"/>
              </a:rPr>
              <a:t>‘‘</a:t>
            </a:r>
            <a:r>
              <a:rPr lang="fr-FR" sz="3200" i="1" u="sng" dirty="0" err="1">
                <a:latin typeface="Times New Roman" panose="02020603050405020304" pitchFamily="18" charset="0"/>
                <a:ea typeface="Baskerville Old Face" charset="0"/>
                <a:cs typeface="Times New Roman" panose="02020603050405020304" pitchFamily="18" charset="0"/>
              </a:rPr>
              <a:t>seminaria</a:t>
            </a:r>
            <a:r>
              <a:rPr lang="fr-FR" sz="3200" i="1" u="sng" dirty="0">
                <a:latin typeface="Times New Roman" panose="02020603050405020304" pitchFamily="18" charset="0"/>
                <a:ea typeface="Baskerville Old Face" charset="0"/>
                <a:cs typeface="Times New Roman" panose="02020603050405020304" pitchFamily="18" charset="0"/>
              </a:rPr>
              <a:t> </a:t>
            </a:r>
            <a:r>
              <a:rPr lang="fr-FR" sz="3200" i="1" u="sng" dirty="0" err="1">
                <a:latin typeface="Times New Roman" panose="02020603050405020304" pitchFamily="18" charset="0"/>
                <a:ea typeface="Baskerville Old Face" charset="0"/>
                <a:cs typeface="Times New Roman" panose="02020603050405020304" pitchFamily="18" charset="0"/>
              </a:rPr>
              <a:t>contagionis</a:t>
            </a:r>
            <a:r>
              <a:rPr lang="fr-FR" sz="3200" i="1" dirty="0">
                <a:latin typeface="Times New Roman" panose="02020603050405020304" pitchFamily="18" charset="0"/>
                <a:ea typeface="Baskerville Old Face" charset="0"/>
                <a:cs typeface="Times New Roman" panose="02020603050405020304" pitchFamily="18" charset="0"/>
              </a:rPr>
              <a:t>’’</a:t>
            </a:r>
            <a:r>
              <a:rPr lang="fr-FR" sz="3200" dirty="0">
                <a:latin typeface="Times New Roman" panose="02020603050405020304" pitchFamily="18" charset="0"/>
                <a:cs typeface="Times New Roman" panose="02020603050405020304" pitchFamily="18" charset="0"/>
              </a:rPr>
              <a:t> «</a:t>
            </a:r>
            <a:r>
              <a:rPr lang="fr-FR" sz="2800" i="1" dirty="0">
                <a:latin typeface="Times New Roman" panose="02020603050405020304" pitchFamily="18" charset="0"/>
                <a:cs typeface="Times New Roman" panose="02020603050405020304" pitchFamily="18" charset="0"/>
              </a:rPr>
              <a:t> particules si petites qu'elles ne tombent pas sous les sens ; latents, persistants, capables de se reproduire, transportés à distance</a:t>
            </a:r>
            <a:r>
              <a:rPr lang="fr-FR" sz="2800" dirty="0">
                <a:latin typeface="Times New Roman" panose="02020603050405020304" pitchFamily="18" charset="0"/>
                <a:cs typeface="Times New Roman" panose="02020603050405020304" pitchFamily="18" charset="0"/>
              </a:rPr>
              <a:t> »</a:t>
            </a:r>
          </a:p>
          <a:p>
            <a:pPr marL="0" indent="0">
              <a:buFont typeface="Franklin Gothic Book" panose="020B0503020102020204" pitchFamily="34" charset="0"/>
              <a:buNone/>
            </a:pPr>
            <a:r>
              <a:rPr lang="el-GR" sz="2400" b="0" i="0" dirty="0">
                <a:solidFill>
                  <a:srgbClr val="202122"/>
                </a:solidFill>
                <a:effectLst/>
                <a:latin typeface="Times New Roman" panose="02020603050405020304" pitchFamily="18" charset="0"/>
                <a:cs typeface="Times New Roman" panose="02020603050405020304" pitchFamily="18" charset="0"/>
              </a:rPr>
              <a:t>1546: «</a:t>
            </a:r>
            <a:r>
              <a:rPr lang="el-GR" sz="2400" b="0" i="1" dirty="0">
                <a:solidFill>
                  <a:srgbClr val="202122"/>
                </a:solidFill>
                <a:effectLst/>
                <a:latin typeface="Times New Roman" panose="02020603050405020304" pitchFamily="18" charset="0"/>
                <a:cs typeface="Times New Roman" panose="02020603050405020304" pitchFamily="18" charset="0"/>
              </a:rPr>
              <a:t>Αποκαλώ </a:t>
            </a:r>
            <a:r>
              <a:rPr lang="fr-FR" sz="2400" b="0" i="1" dirty="0" err="1">
                <a:solidFill>
                  <a:srgbClr val="202122"/>
                </a:solidFill>
                <a:effectLst/>
                <a:latin typeface="Times New Roman" panose="02020603050405020304" pitchFamily="18" charset="0"/>
                <a:cs typeface="Times New Roman" panose="02020603050405020304" pitchFamily="18" charset="0"/>
              </a:rPr>
              <a:t>fomites</a:t>
            </a:r>
            <a:r>
              <a:rPr lang="fr-FR" sz="2400" b="0" i="1" dirty="0">
                <a:solidFill>
                  <a:srgbClr val="202122"/>
                </a:solidFill>
                <a:effectLst/>
                <a:latin typeface="Times New Roman" panose="02020603050405020304" pitchFamily="18" charset="0"/>
                <a:cs typeface="Times New Roman" panose="02020603050405020304" pitchFamily="18" charset="0"/>
              </a:rPr>
              <a:t> </a:t>
            </a:r>
            <a:r>
              <a:rPr lang="el-GR" sz="2400" b="0" i="1" dirty="0">
                <a:solidFill>
                  <a:srgbClr val="202122"/>
                </a:solidFill>
                <a:effectLst/>
                <a:latin typeface="Times New Roman" panose="02020603050405020304" pitchFamily="18" charset="0"/>
                <a:cs typeface="Times New Roman" panose="02020603050405020304" pitchFamily="18" charset="0"/>
              </a:rPr>
              <a:t>αντικείμενα όπως ρούχα, </a:t>
            </a:r>
            <a:r>
              <a:rPr lang="el-GR" sz="2400" b="0" i="1" dirty="0" err="1">
                <a:solidFill>
                  <a:srgbClr val="202122"/>
                </a:solidFill>
                <a:effectLst/>
                <a:latin typeface="Times New Roman" panose="02020603050405020304" pitchFamily="18" charset="0"/>
                <a:cs typeface="Times New Roman" panose="02020603050405020304" pitchFamily="18" charset="0"/>
              </a:rPr>
              <a:t>λευχείματα</a:t>
            </a:r>
            <a:r>
              <a:rPr lang="el-GR" sz="2400" b="0" i="1" dirty="0">
                <a:solidFill>
                  <a:srgbClr val="202122"/>
                </a:solidFill>
                <a:effectLst/>
                <a:latin typeface="Times New Roman" panose="02020603050405020304" pitchFamily="18" charset="0"/>
                <a:cs typeface="Times New Roman" panose="02020603050405020304" pitchFamily="18" charset="0"/>
              </a:rPr>
              <a:t>,</a:t>
            </a:r>
            <a:br>
              <a:rPr lang="fr-FR" sz="2400" b="0" i="1" dirty="0">
                <a:solidFill>
                  <a:srgbClr val="202122"/>
                </a:solidFill>
                <a:effectLst/>
                <a:latin typeface="Times New Roman" panose="02020603050405020304" pitchFamily="18" charset="0"/>
                <a:cs typeface="Times New Roman" panose="02020603050405020304" pitchFamily="18" charset="0"/>
              </a:rPr>
            </a:br>
            <a:r>
              <a:rPr lang="el-GR" sz="2400" b="0" i="1" dirty="0">
                <a:solidFill>
                  <a:srgbClr val="202122"/>
                </a:solidFill>
                <a:effectLst/>
                <a:latin typeface="Times New Roman" panose="02020603050405020304" pitchFamily="18" charset="0"/>
                <a:cs typeface="Times New Roman" panose="02020603050405020304" pitchFamily="18" charset="0"/>
              </a:rPr>
              <a:t>εσώρουχα κλπ., που αν και δεν είναι τα ίδια μολύσματα, </a:t>
            </a:r>
            <a:br>
              <a:rPr lang="fr-FR" sz="2400" b="0" i="1" dirty="0">
                <a:solidFill>
                  <a:srgbClr val="202122"/>
                </a:solidFill>
                <a:effectLst/>
                <a:latin typeface="Times New Roman" panose="02020603050405020304" pitchFamily="18" charset="0"/>
                <a:cs typeface="Times New Roman" panose="02020603050405020304" pitchFamily="18" charset="0"/>
              </a:rPr>
            </a:br>
            <a:r>
              <a:rPr lang="el-GR" sz="2400" b="0" i="1" dirty="0">
                <a:solidFill>
                  <a:srgbClr val="202122"/>
                </a:solidFill>
                <a:effectLst/>
                <a:latin typeface="Times New Roman" panose="02020603050405020304" pitchFamily="18" charset="0"/>
                <a:cs typeface="Times New Roman" panose="02020603050405020304" pitchFamily="18" charset="0"/>
              </a:rPr>
              <a:t>μπορούν να φιλοξενήσουν τα ουσιαστικά σπόρια που </a:t>
            </a:r>
            <a:br>
              <a:rPr lang="fr-FR" sz="2400" b="0" i="1" dirty="0">
                <a:solidFill>
                  <a:srgbClr val="202122"/>
                </a:solidFill>
                <a:effectLst/>
                <a:latin typeface="Times New Roman" panose="02020603050405020304" pitchFamily="18" charset="0"/>
                <a:cs typeface="Times New Roman" panose="02020603050405020304" pitchFamily="18" charset="0"/>
              </a:rPr>
            </a:br>
            <a:r>
              <a:rPr lang="el-GR" sz="2400" b="0" i="1" dirty="0">
                <a:solidFill>
                  <a:srgbClr val="202122"/>
                </a:solidFill>
                <a:effectLst/>
                <a:latin typeface="Times New Roman" panose="02020603050405020304" pitchFamily="18" charset="0"/>
                <a:cs typeface="Times New Roman" panose="02020603050405020304" pitchFamily="18" charset="0"/>
              </a:rPr>
              <a:t>μεταδίδουν το μόλυσμα και άρα να προκαλέσουν μόλυνση</a:t>
            </a:r>
            <a:r>
              <a:rPr lang="el-GR" sz="2400" b="0" i="0" dirty="0">
                <a:solidFill>
                  <a:srgbClr val="202122"/>
                </a:solidFill>
                <a:effectLst/>
                <a:latin typeface="Times New Roman" panose="02020603050405020304" pitchFamily="18" charset="0"/>
                <a:cs typeface="Times New Roman" panose="02020603050405020304" pitchFamily="18" charset="0"/>
              </a:rPr>
              <a:t>.»</a:t>
            </a:r>
            <a:endParaRPr lang="fr-FR" sz="2800" dirty="0">
              <a:latin typeface="Times New Roman" panose="02020603050405020304" pitchFamily="18" charset="0"/>
              <a:cs typeface="Times New Roman" panose="02020603050405020304" pitchFamily="18" charset="0"/>
            </a:endParaRPr>
          </a:p>
          <a:p>
            <a:pPr marL="0" indent="0">
              <a:buFont typeface="Franklin Gothic Book" panose="020B0503020102020204" pitchFamily="34" charset="0"/>
              <a:buNone/>
            </a:pPr>
            <a:endParaRPr lang="fr-FR" sz="3200" dirty="0"/>
          </a:p>
        </p:txBody>
      </p:sp>
      <p:pic>
        <p:nvPicPr>
          <p:cNvPr id="4" name="Picture 2">
            <a:extLst>
              <a:ext uri="{FF2B5EF4-FFF2-40B4-BE49-F238E27FC236}">
                <a16:creationId xmlns:a16="http://schemas.microsoft.com/office/drawing/2014/main" id="{7C37FAB5-B385-B055-EBC5-95B81B088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2173" y="4076700"/>
            <a:ext cx="2149584" cy="248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594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72160" y="670560"/>
            <a:ext cx="11887200" cy="6441440"/>
          </a:xfrm>
        </p:spPr>
        <p:txBody>
          <a:bodyPr>
            <a:normAutofit fontScale="55000" lnSpcReduction="20000"/>
          </a:bodyPr>
          <a:lstStyle/>
          <a:p>
            <a:r>
              <a:rPr lang="el-GR" sz="3200" dirty="0">
                <a:latin typeface="Superclarendon" charset="0"/>
                <a:ea typeface="Superclarendon" charset="0"/>
                <a:cs typeface="Superclarendon" charset="0"/>
              </a:rPr>
              <a:t>Εξανθηματικός τύφος </a:t>
            </a:r>
            <a:r>
              <a:rPr lang="fr-FR" sz="3200" dirty="0">
                <a:latin typeface="Superclarendon" charset="0"/>
                <a:ea typeface="Superclarendon" charset="0"/>
                <a:cs typeface="Superclarendon" charset="0"/>
              </a:rPr>
              <a:t>Fracastor Girolamo </a:t>
            </a:r>
          </a:p>
          <a:p>
            <a:pPr marL="0" indent="0">
              <a:buNone/>
            </a:pPr>
            <a:endParaRPr lang="el-GR" sz="3200" dirty="0">
              <a:latin typeface="Superclarendon" charset="0"/>
              <a:ea typeface="Superclarendon" charset="0"/>
              <a:cs typeface="Superclarendon" charset="0"/>
            </a:endParaRPr>
          </a:p>
          <a:p>
            <a:r>
              <a:rPr lang="fr-FR" sz="3200" dirty="0" err="1">
                <a:latin typeface="Superclarendon" charset="0"/>
                <a:ea typeface="Superclarendon" charset="0"/>
                <a:cs typeface="Superclarendon" charset="0"/>
              </a:rPr>
              <a:t>Cardano</a:t>
            </a:r>
            <a:r>
              <a:rPr lang="fr-FR" sz="3200" dirty="0">
                <a:latin typeface="Superclarendon" charset="0"/>
                <a:ea typeface="Superclarendon" charset="0"/>
                <a:cs typeface="Superclarendon" charset="0"/>
              </a:rPr>
              <a:t> (1501-1567) </a:t>
            </a:r>
            <a:r>
              <a:rPr lang="el-GR" sz="3200" dirty="0" err="1">
                <a:latin typeface="Superclarendon" charset="0"/>
                <a:ea typeface="Superclarendon" charset="0"/>
                <a:cs typeface="Superclarendon" charset="0"/>
              </a:rPr>
              <a:t>δδ</a:t>
            </a:r>
            <a:r>
              <a:rPr lang="el-GR" sz="3200" dirty="0">
                <a:latin typeface="Superclarendon" charset="0"/>
                <a:ea typeface="Superclarendon" charset="0"/>
                <a:cs typeface="Superclarendon" charset="0"/>
              </a:rPr>
              <a:t> ιλαρά</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Pediculus</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humanus</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humanus</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corporis</a:t>
            </a:r>
            <a:r>
              <a:rPr lang="fr-FR" sz="3200" dirty="0">
                <a:latin typeface="Superclarendon" charset="0"/>
                <a:ea typeface="Superclarendon" charset="0"/>
                <a:cs typeface="Superclarendon" charset="0"/>
              </a:rPr>
              <a:t>) </a:t>
            </a:r>
          </a:p>
          <a:p>
            <a:pPr marL="0" indent="0">
              <a:buNone/>
            </a:pPr>
            <a:endParaRPr lang="fr-FR" sz="3200" dirty="0">
              <a:latin typeface="Superclarendon" charset="0"/>
              <a:ea typeface="Superclarendon" charset="0"/>
              <a:cs typeface="Superclarendon" charset="0"/>
            </a:endParaRPr>
          </a:p>
          <a:p>
            <a:pPr>
              <a:buFont typeface="Wingdings" charset="2"/>
              <a:buChar char="§"/>
            </a:pPr>
            <a:r>
              <a:rPr lang="fr-FR" sz="3200" dirty="0">
                <a:latin typeface="Superclarendon" charset="0"/>
                <a:ea typeface="Superclarendon" charset="0"/>
                <a:cs typeface="Superclarendon" charset="0"/>
              </a:rPr>
              <a:t>X</a:t>
            </a:r>
            <a:r>
              <a:rPr lang="el-GR" sz="3200" dirty="0" err="1">
                <a:latin typeface="Superclarendon" charset="0"/>
                <a:ea typeface="Superclarendon" charset="0"/>
                <a:cs typeface="Superclarendon" charset="0"/>
              </a:rPr>
              <a:t>ολέρα</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Garcia da </a:t>
            </a:r>
            <a:r>
              <a:rPr lang="fr-FR" sz="3200" dirty="0" err="1">
                <a:latin typeface="Superclarendon" charset="0"/>
                <a:ea typeface="Superclarendon" charset="0"/>
                <a:cs typeface="Superclarendon" charset="0"/>
              </a:rPr>
              <a:t>Orta</a:t>
            </a:r>
            <a:r>
              <a:rPr lang="fr-FR" sz="3200" dirty="0">
                <a:latin typeface="Superclarendon" charset="0"/>
                <a:ea typeface="Superclarendon" charset="0"/>
                <a:cs typeface="Superclarendon" charset="0"/>
              </a:rPr>
              <a:t> (1501-1568)</a:t>
            </a:r>
            <a:r>
              <a:rPr lang="el-GR" sz="3200" dirty="0">
                <a:latin typeface="Superclarendon" charset="0"/>
                <a:ea typeface="Superclarendon" charset="0"/>
                <a:cs typeface="Superclarendon" charset="0"/>
              </a:rPr>
              <a:t> </a:t>
            </a:r>
            <a:endParaRPr lang="fr-FR" sz="3200" dirty="0">
              <a:latin typeface="Superclarendon" charset="0"/>
              <a:ea typeface="Superclarendon" charset="0"/>
              <a:cs typeface="Superclarendon" charset="0"/>
            </a:endParaRPr>
          </a:p>
          <a:p>
            <a:pPr marL="0" indent="0">
              <a:buNone/>
            </a:pPr>
            <a:endParaRPr lang="el-GR" sz="3200" dirty="0">
              <a:latin typeface="Superclarendon" charset="0"/>
              <a:ea typeface="Superclarendon" charset="0"/>
              <a:cs typeface="Superclarendon" charset="0"/>
            </a:endParaRPr>
          </a:p>
          <a:p>
            <a:pPr>
              <a:buFont typeface="Wingdings" charset="2"/>
              <a:buChar char="§"/>
            </a:pPr>
            <a:r>
              <a:rPr lang="el-GR" sz="3200" dirty="0">
                <a:latin typeface="Superclarendon" charset="0"/>
                <a:ea typeface="Superclarendon" charset="0"/>
                <a:cs typeface="Superclarendon" charset="0"/>
              </a:rPr>
              <a:t>Λύσσα </a:t>
            </a:r>
            <a:r>
              <a:rPr lang="fr-FR" sz="3200" dirty="0">
                <a:latin typeface="Superclarendon" charset="0"/>
                <a:ea typeface="Superclarendon" charset="0"/>
                <a:cs typeface="Superclarendon" charset="0"/>
              </a:rPr>
              <a:t>Jean Bauhin (1541-1612)</a:t>
            </a:r>
          </a:p>
          <a:p>
            <a:pPr marL="0" indent="0">
              <a:buNone/>
            </a:pPr>
            <a:endParaRPr lang="el-GR" sz="3200" dirty="0">
              <a:latin typeface="Superclarendon" charset="0"/>
              <a:ea typeface="Superclarendon" charset="0"/>
              <a:cs typeface="Superclarendon" charset="0"/>
            </a:endParaRPr>
          </a:p>
          <a:p>
            <a:pPr>
              <a:buFont typeface="Wingdings" charset="2"/>
              <a:buChar char="§"/>
            </a:pPr>
            <a:r>
              <a:rPr lang="el-GR" sz="3200" dirty="0">
                <a:latin typeface="Superclarendon" charset="0"/>
                <a:ea typeface="Superclarendon" charset="0"/>
                <a:cs typeface="Superclarendon" charset="0"/>
              </a:rPr>
              <a:t>Δυσεντερία</a:t>
            </a:r>
            <a:r>
              <a:rPr lang="fr-FR" sz="3200" dirty="0">
                <a:latin typeface="Superclarendon" charset="0"/>
                <a:ea typeface="Superclarendon" charset="0"/>
                <a:cs typeface="Superclarendon" charset="0"/>
              </a:rPr>
              <a:t> Wilhelm Fabricius </a:t>
            </a:r>
            <a:r>
              <a:rPr lang="fr-FR" sz="3200" dirty="0" err="1">
                <a:latin typeface="Superclarendon" charset="0"/>
                <a:ea typeface="Superclarendon" charset="0"/>
                <a:cs typeface="Superclarendon" charset="0"/>
              </a:rPr>
              <a:t>Hidanus</a:t>
            </a:r>
            <a:r>
              <a:rPr lang="fr-FR" sz="3200" dirty="0">
                <a:latin typeface="Superclarendon" charset="0"/>
                <a:ea typeface="Superclarendon" charset="0"/>
                <a:cs typeface="Superclarendon" charset="0"/>
              </a:rPr>
              <a:t> (1560- 1634)</a:t>
            </a:r>
          </a:p>
          <a:p>
            <a:pPr>
              <a:buFont typeface="Wingdings" charset="2"/>
              <a:buChar char="§"/>
            </a:pPr>
            <a:endParaRPr lang="fr-FR" sz="3200" dirty="0">
              <a:latin typeface="Superclarendon" charset="0"/>
              <a:ea typeface="Superclarendon" charset="0"/>
              <a:cs typeface="Superclarendon" charset="0"/>
            </a:endParaRPr>
          </a:p>
          <a:p>
            <a:pPr>
              <a:buFont typeface="Wingdings" charset="2"/>
              <a:buChar char="§"/>
            </a:pPr>
            <a:r>
              <a:rPr lang="fr-FR" sz="3200" dirty="0">
                <a:latin typeface="Superclarendon" charset="0"/>
                <a:ea typeface="Superclarendon" charset="0"/>
                <a:cs typeface="Superclarendon" charset="0"/>
              </a:rPr>
              <a:t>Ko</a:t>
            </a:r>
            <a:r>
              <a:rPr lang="el-GR" sz="3200" dirty="0" err="1">
                <a:latin typeface="Superclarendon" charset="0"/>
                <a:ea typeface="Superclarendon" charset="0"/>
                <a:cs typeface="Superclarendon" charset="0"/>
              </a:rPr>
              <a:t>κκύτης</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Διφθερίτιδα</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Ευλογιά</a:t>
            </a:r>
            <a:r>
              <a:rPr lang="fr-FR" sz="3200" dirty="0">
                <a:latin typeface="Superclarendon" charset="0"/>
                <a:ea typeface="Superclarendon" charset="0"/>
                <a:cs typeface="Superclarendon" charset="0"/>
              </a:rPr>
              <a:t> Guillaume de </a:t>
            </a:r>
            <a:r>
              <a:rPr lang="fr-FR" sz="3200" dirty="0" err="1">
                <a:latin typeface="Superclarendon" charset="0"/>
                <a:ea typeface="Superclarendon" charset="0"/>
                <a:cs typeface="Superclarendon" charset="0"/>
              </a:rPr>
              <a:t>Baillou</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Ballonius</a:t>
            </a:r>
            <a:r>
              <a:rPr lang="fr-FR" sz="3200" dirty="0">
                <a:latin typeface="Superclarendon" charset="0"/>
                <a:ea typeface="Superclarendon" charset="0"/>
                <a:cs typeface="Superclarendon" charset="0"/>
              </a:rPr>
              <a:t>)  (1538-1616)</a:t>
            </a:r>
          </a:p>
          <a:p>
            <a:pPr>
              <a:buFont typeface="Wingdings" charset="2"/>
              <a:buChar char="§"/>
            </a:pPr>
            <a:endParaRPr lang="el-GR" sz="3200" dirty="0">
              <a:latin typeface="Superclarendon" charset="0"/>
              <a:ea typeface="Superclarendon" charset="0"/>
              <a:cs typeface="Superclarendon" charset="0"/>
            </a:endParaRPr>
          </a:p>
          <a:p>
            <a:pPr>
              <a:buFont typeface="Wingdings" charset="2"/>
              <a:buChar char="§"/>
            </a:pPr>
            <a:r>
              <a:rPr lang="el-GR" sz="3200" dirty="0">
                <a:latin typeface="Superclarendon" charset="0"/>
                <a:ea typeface="Superclarendon" charset="0"/>
                <a:cs typeface="Superclarendon" charset="0"/>
              </a:rPr>
              <a:t>Οστρακιά </a:t>
            </a:r>
            <a:r>
              <a:rPr lang="fr-FR" sz="3200" dirty="0">
                <a:latin typeface="Superclarendon" charset="0"/>
                <a:ea typeface="Superclarendon" charset="0"/>
                <a:cs typeface="Superclarendon" charset="0"/>
              </a:rPr>
              <a:t>Jean </a:t>
            </a:r>
            <a:r>
              <a:rPr lang="fr-FR" sz="3200" dirty="0" err="1">
                <a:latin typeface="Superclarendon" charset="0"/>
                <a:ea typeface="Superclarendon" charset="0"/>
                <a:cs typeface="Superclarendon" charset="0"/>
              </a:rPr>
              <a:t>Coyttard</a:t>
            </a:r>
            <a:r>
              <a:rPr lang="fr-FR" sz="3200" dirty="0">
                <a:latin typeface="Superclarendon" charset="0"/>
                <a:ea typeface="Superclarendon" charset="0"/>
                <a:cs typeface="Superclarendon" charset="0"/>
              </a:rPr>
              <a:t> (1512-1590)</a:t>
            </a:r>
          </a:p>
          <a:p>
            <a:pPr marL="0" indent="0">
              <a:buNone/>
            </a:pPr>
            <a:endParaRPr lang="fr-FR" sz="3200" dirty="0">
              <a:latin typeface="Superclarendon" charset="0"/>
              <a:ea typeface="Superclarendon" charset="0"/>
              <a:cs typeface="Superclarendon" charset="0"/>
            </a:endParaRPr>
          </a:p>
          <a:p>
            <a:pPr>
              <a:buFont typeface="Wingdings" charset="2"/>
              <a:buChar char="§"/>
            </a:pPr>
            <a:r>
              <a:rPr lang="el-GR" sz="3200" dirty="0" err="1">
                <a:latin typeface="Superclarendon" charset="0"/>
                <a:ea typeface="Superclarendon" charset="0"/>
                <a:cs typeface="Superclarendon" charset="0"/>
              </a:rPr>
              <a:t>Γρίππη</a:t>
            </a:r>
            <a:r>
              <a:rPr lang="el-G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Amatus</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Lusitanus</a:t>
            </a:r>
            <a:r>
              <a:rPr lang="fr-FR" sz="3200" dirty="0">
                <a:latin typeface="Superclarendon" charset="0"/>
                <a:ea typeface="Superclarendon" charset="0"/>
                <a:cs typeface="Superclarendon" charset="0"/>
              </a:rPr>
              <a:t> (1511-1568)</a:t>
            </a:r>
            <a:endParaRPr lang="el-GR" sz="3200" dirty="0">
              <a:latin typeface="Superclarendon" charset="0"/>
              <a:ea typeface="Superclarendon" charset="0"/>
              <a:cs typeface="Superclarendon" charset="0"/>
            </a:endParaRPr>
          </a:p>
          <a:p>
            <a:pPr>
              <a:buFont typeface="Wingdings" charset="2"/>
              <a:buChar char="§"/>
            </a:pPr>
            <a:endParaRPr lang="fr-FR" sz="3200" dirty="0">
              <a:latin typeface="Superclarendon" charset="0"/>
              <a:ea typeface="Superclarendon" charset="0"/>
              <a:cs typeface="Superclarendon" charset="0"/>
            </a:endParaRPr>
          </a:p>
          <a:p>
            <a:pPr marL="0" indent="0">
              <a:buNone/>
            </a:pPr>
            <a:endParaRPr lang="fr-FR" sz="3200" dirty="0">
              <a:latin typeface="Superclarendon" charset="0"/>
              <a:ea typeface="Superclarendon" charset="0"/>
              <a:cs typeface="Superclarendon" charset="0"/>
            </a:endParaRPr>
          </a:p>
          <a:p>
            <a:pPr marL="0" indent="0">
              <a:buNone/>
            </a:pPr>
            <a:r>
              <a:rPr lang="fr-FR" sz="3200" dirty="0">
                <a:latin typeface="Superclarendon" charset="0"/>
                <a:ea typeface="Superclarendon" charset="0"/>
                <a:cs typeface="Superclarendon" charset="0"/>
              </a:rPr>
              <a:t> </a:t>
            </a:r>
          </a:p>
          <a:p>
            <a:pPr>
              <a:buFont typeface="Wingdings" charset="2"/>
              <a:buChar char="§"/>
            </a:pPr>
            <a:endParaRPr lang="fr-FR" sz="3200" dirty="0">
              <a:latin typeface="Superclarendon" charset="0"/>
              <a:ea typeface="Superclarendon" charset="0"/>
              <a:cs typeface="Superclarendon" charset="0"/>
            </a:endParaRPr>
          </a:p>
          <a:p>
            <a:pPr marL="0" indent="0">
              <a:buNone/>
            </a:pP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1305991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259080"/>
            <a:ext cx="10972800" cy="1485900"/>
          </a:xfrm>
        </p:spPr>
        <p:txBody>
          <a:bodyPr>
            <a:normAutofit fontScale="90000"/>
          </a:bodyPr>
          <a:lstStyle/>
          <a:p>
            <a:r>
              <a:rPr lang="el-GR" dirty="0" err="1">
                <a:latin typeface="Superclarendon" charset="0"/>
                <a:ea typeface="Superclarendon" charset="0"/>
                <a:cs typeface="Superclarendon" charset="0"/>
              </a:rPr>
              <a:t>Παράκελσος</a:t>
            </a:r>
            <a:r>
              <a:rPr lang="el-GR" dirty="0">
                <a:latin typeface="Superclarendon" charset="0"/>
                <a:ea typeface="Superclarendon" charset="0"/>
                <a:cs typeface="Superclarendon" charset="0"/>
              </a:rPr>
              <a:t> 1493-1541</a:t>
            </a:r>
            <a:br>
              <a:rPr lang="el-GR" dirty="0">
                <a:latin typeface="Superclarendon" charset="0"/>
                <a:ea typeface="Superclarendon" charset="0"/>
                <a:cs typeface="Superclarendon" charset="0"/>
              </a:rPr>
            </a:br>
            <a:r>
              <a:rPr lang="fr-FR" dirty="0" err="1">
                <a:latin typeface="Superclarendon" charset="0"/>
                <a:ea typeface="Superclarendon" charset="0"/>
                <a:cs typeface="Superclarendon" charset="0"/>
              </a:rPr>
              <a:t>Philippus</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Aureolus</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Theophrastus</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Bombast</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von</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Hohenheim</a:t>
            </a:r>
            <a:endParaRPr lang="fr-FR" dirty="0">
              <a:latin typeface="Superclarendon" charset="0"/>
              <a:ea typeface="Superclarendon" charset="0"/>
              <a:cs typeface="Superclarendon" charset="0"/>
            </a:endParaRPr>
          </a:p>
        </p:txBody>
      </p:sp>
      <p:sp>
        <p:nvSpPr>
          <p:cNvPr id="3" name="Espace réservé du contenu 2"/>
          <p:cNvSpPr>
            <a:spLocks noGrp="1"/>
          </p:cNvSpPr>
          <p:nvPr>
            <p:ph idx="1"/>
          </p:nvPr>
        </p:nvSpPr>
        <p:spPr>
          <a:xfrm>
            <a:off x="873759" y="2194560"/>
            <a:ext cx="11163911" cy="4384040"/>
          </a:xfrm>
        </p:spPr>
        <p:txBody>
          <a:bodyPr>
            <a:normAutofit lnSpcReduction="10000"/>
          </a:bodyPr>
          <a:lstStyle/>
          <a:p>
            <a:r>
              <a:rPr lang="fr-FR" sz="3200" i="1" dirty="0">
                <a:solidFill>
                  <a:srgbClr val="000000"/>
                </a:solidFill>
                <a:latin typeface="adelle" charset="0"/>
              </a:rPr>
              <a:t>« Si Dieu ne m'aide, que m'aide le Diable! »</a:t>
            </a:r>
          </a:p>
          <a:p>
            <a:r>
              <a:rPr lang="fr-FR" sz="3200" i="1" dirty="0">
                <a:solidFill>
                  <a:srgbClr val="000000"/>
                </a:solidFill>
                <a:latin typeface="adelle" charset="0"/>
                <a:ea typeface="Superclarendon" charset="0"/>
                <a:cs typeface="Superclarendon" charset="0"/>
              </a:rPr>
              <a:t>« </a:t>
            </a:r>
            <a:r>
              <a:rPr lang="el-GR" sz="3200" i="1" dirty="0">
                <a:solidFill>
                  <a:srgbClr val="000000"/>
                </a:solidFill>
                <a:latin typeface="adelle" charset="0"/>
                <a:ea typeface="Superclarendon" charset="0"/>
                <a:cs typeface="Superclarendon" charset="0"/>
              </a:rPr>
              <a:t>Λούθηρος και </a:t>
            </a:r>
            <a:r>
              <a:rPr lang="el-GR" sz="3200" i="1" dirty="0" err="1">
                <a:solidFill>
                  <a:srgbClr val="000000"/>
                </a:solidFill>
                <a:latin typeface="adelle" charset="0"/>
                <a:ea typeface="Superclarendon" charset="0"/>
                <a:cs typeface="Superclarendon" charset="0"/>
              </a:rPr>
              <a:t>Δαντών</a:t>
            </a:r>
            <a:r>
              <a:rPr lang="el-GR" sz="3200" i="1" dirty="0">
                <a:solidFill>
                  <a:srgbClr val="000000"/>
                </a:solidFill>
                <a:latin typeface="adelle" charset="0"/>
                <a:ea typeface="Superclarendon" charset="0"/>
                <a:cs typeface="Superclarendon" charset="0"/>
              </a:rPr>
              <a:t> της Ιατρικής Αναγέννησης</a:t>
            </a:r>
            <a:r>
              <a:rPr lang="fr-FR" sz="3200" i="1" dirty="0">
                <a:solidFill>
                  <a:srgbClr val="000000"/>
                </a:solidFill>
                <a:latin typeface="adelle" charset="0"/>
                <a:ea typeface="Superclarendon" charset="0"/>
                <a:cs typeface="Superclarendon" charset="0"/>
              </a:rPr>
              <a:t> »</a:t>
            </a:r>
            <a:endParaRPr lang="el-GR" sz="3200" i="1" dirty="0">
              <a:solidFill>
                <a:srgbClr val="000000"/>
              </a:solidFill>
              <a:latin typeface="adelle" charset="0"/>
              <a:ea typeface="Superclarendon" charset="0"/>
              <a:cs typeface="Superclarendon" charset="0"/>
            </a:endParaRPr>
          </a:p>
          <a:p>
            <a:r>
              <a:rPr lang="el-GR" sz="3200" dirty="0">
                <a:solidFill>
                  <a:srgbClr val="000000"/>
                </a:solidFill>
                <a:latin typeface="Superclarendon" charset="0"/>
                <a:ea typeface="Superclarendon" charset="0"/>
                <a:cs typeface="Superclarendon" charset="0"/>
              </a:rPr>
              <a:t>Αλχημιστής, </a:t>
            </a:r>
            <a:r>
              <a:rPr lang="el-GR" sz="3200" dirty="0" err="1">
                <a:solidFill>
                  <a:srgbClr val="000000"/>
                </a:solidFill>
                <a:latin typeface="Superclarendon" charset="0"/>
                <a:ea typeface="Superclarendon" charset="0"/>
                <a:cs typeface="Superclarendon" charset="0"/>
              </a:rPr>
              <a:t>αποκρυφιστής</a:t>
            </a:r>
            <a:r>
              <a:rPr lang="el-GR" sz="3200" dirty="0">
                <a:solidFill>
                  <a:srgbClr val="000000"/>
                </a:solidFill>
                <a:latin typeface="Superclarendon" charset="0"/>
                <a:ea typeface="Superclarendon" charset="0"/>
                <a:cs typeface="Superclarendon" charset="0"/>
              </a:rPr>
              <a:t>, στρατ. χειρουργός Βενετία, περιηγητής σε Ρωσία, Τουρκία</a:t>
            </a:r>
          </a:p>
          <a:p>
            <a:r>
              <a:rPr lang="fr-FR" sz="3200" dirty="0">
                <a:solidFill>
                  <a:srgbClr val="000000"/>
                </a:solidFill>
                <a:latin typeface="Superclarendon" charset="0"/>
                <a:ea typeface="Superclarendon" charset="0"/>
                <a:cs typeface="Superclarendon" charset="0"/>
              </a:rPr>
              <a:t>1527: </a:t>
            </a:r>
            <a:r>
              <a:rPr lang="el-GR" sz="3200" dirty="0">
                <a:solidFill>
                  <a:srgbClr val="000000"/>
                </a:solidFill>
                <a:latin typeface="Superclarendon" charset="0"/>
                <a:ea typeface="Superclarendon" charset="0"/>
                <a:cs typeface="Superclarendon" charset="0"/>
              </a:rPr>
              <a:t>Καθηγητής στην Ιατρική Σχ. Βασιλείας </a:t>
            </a:r>
            <a:r>
              <a:rPr lang="fr-FR" sz="3200" dirty="0">
                <a:solidFill>
                  <a:srgbClr val="000000"/>
                </a:solidFill>
                <a:latin typeface="Superclarendon" charset="0"/>
                <a:ea typeface="Superclarendon" charset="0"/>
                <a:cs typeface="Superclarendon" charset="0"/>
              </a:rPr>
              <a:t>« </a:t>
            </a:r>
            <a:r>
              <a:rPr lang="fr-FR" sz="3200" i="1" dirty="0">
                <a:solidFill>
                  <a:srgbClr val="000000"/>
                </a:solidFill>
                <a:latin typeface="adelle" charset="0"/>
              </a:rPr>
              <a:t>Vous n'attendez pas de moi une leçon de conformisme, et vous avez raison! Maintenant, tous ensemble allons jeter au feu purificateur, les élucubrations livresques de Galien et d'Avicenne! </a:t>
            </a:r>
            <a:r>
              <a:rPr lang="fr-FR" sz="3200" dirty="0">
                <a:solidFill>
                  <a:srgbClr val="000000"/>
                </a:solidFill>
                <a:latin typeface="adelle" charset="0"/>
              </a:rPr>
              <a:t>»</a:t>
            </a:r>
            <a:endParaRPr lang="el-GR" sz="3200" dirty="0">
              <a:solidFill>
                <a:srgbClr val="000000"/>
              </a:solidFill>
              <a:latin typeface="Superclarendon" charset="0"/>
              <a:ea typeface="Superclarendon" charset="0"/>
              <a:cs typeface="Superclarendon" charset="0"/>
            </a:endParaRPr>
          </a:p>
          <a:p>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1400683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racelsus by Robert Thom - Art Print-B058715179x">
            <a:extLst>
              <a:ext uri="{FF2B5EF4-FFF2-40B4-BE49-F238E27FC236}">
                <a16:creationId xmlns:a16="http://schemas.microsoft.com/office/drawing/2014/main" id="{4165EDC7-5932-CD15-36B1-648619C27B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8464" y="883052"/>
            <a:ext cx="7415072" cy="509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634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73760" y="2194560"/>
            <a:ext cx="11318240" cy="4384040"/>
          </a:xfrm>
        </p:spPr>
        <p:txBody>
          <a:bodyPr>
            <a:normAutofit fontScale="92500" lnSpcReduction="20000"/>
          </a:bodyPr>
          <a:lstStyle/>
          <a:p>
            <a:pPr marL="0" indent="0">
              <a:buNone/>
            </a:pPr>
            <a:endParaRPr lang="fr-FR" sz="3200" i="1" dirty="0">
              <a:solidFill>
                <a:srgbClr val="000000"/>
              </a:solidFill>
              <a:latin typeface="adelle" charset="0"/>
            </a:endParaRPr>
          </a:p>
          <a:p>
            <a:r>
              <a:rPr lang="el-GR" sz="3200" dirty="0">
                <a:solidFill>
                  <a:srgbClr val="000000"/>
                </a:solidFill>
                <a:latin typeface="Superclarendon" charset="0"/>
                <a:ea typeface="Superclarendon" charset="0"/>
                <a:cs typeface="Superclarendon" charset="0"/>
              </a:rPr>
              <a:t>Γράφει στα γερμανικά </a:t>
            </a:r>
          </a:p>
          <a:p>
            <a:r>
              <a:rPr lang="el-GR" sz="3200" dirty="0">
                <a:solidFill>
                  <a:srgbClr val="000000"/>
                </a:solidFill>
                <a:latin typeface="Superclarendon" charset="0"/>
                <a:ea typeface="Superclarendon" charset="0"/>
                <a:cs typeface="Superclarendon" charset="0"/>
              </a:rPr>
              <a:t>Αποδέχεται τους χειρουργούς-κουρείς </a:t>
            </a:r>
            <a:r>
              <a:rPr lang="fr-FR" sz="3200" dirty="0">
                <a:solidFill>
                  <a:srgbClr val="000000"/>
                </a:solidFill>
                <a:latin typeface="Superclarendon" charset="0"/>
                <a:ea typeface="Superclarendon" charset="0"/>
                <a:cs typeface="Superclarendon" charset="0"/>
              </a:rPr>
              <a:t>chirurgiens-barbiers</a:t>
            </a:r>
            <a:endParaRPr lang="el-GR" sz="3200" dirty="0">
              <a:solidFill>
                <a:srgbClr val="000000"/>
              </a:solidFill>
              <a:latin typeface="Superclarendon" charset="0"/>
              <a:ea typeface="Superclarendon" charset="0"/>
              <a:cs typeface="Superclarendon" charset="0"/>
            </a:endParaRPr>
          </a:p>
          <a:p>
            <a:r>
              <a:rPr lang="el-GR" sz="3200" dirty="0">
                <a:solidFill>
                  <a:srgbClr val="000000"/>
                </a:solidFill>
                <a:latin typeface="Superclarendon" charset="0"/>
                <a:ea typeface="Superclarendon" charset="0"/>
                <a:cs typeface="Superclarendon" charset="0"/>
              </a:rPr>
              <a:t>Υποστηρίζει την κλινική διδασκαλία στην εκμάθηση της Ιατρικής, προκρίνει την κλινική εμπειρία και την επιστημονική μέθοδο </a:t>
            </a:r>
            <a:r>
              <a:rPr lang="fr-FR" sz="3200" i="1" dirty="0">
                <a:solidFill>
                  <a:srgbClr val="000000"/>
                </a:solidFill>
                <a:latin typeface="Baskerville Old Face" charset="0"/>
                <a:ea typeface="Baskerville Old Face" charset="0"/>
                <a:cs typeface="Baskerville Old Face" charset="0"/>
              </a:rPr>
              <a:t>« </a:t>
            </a:r>
            <a:r>
              <a:rPr lang="fr-FR" sz="3200" i="1" dirty="0">
                <a:latin typeface="Baskerville Old Face" charset="0"/>
                <a:ea typeface="Baskerville Old Face" charset="0"/>
                <a:cs typeface="Baskerville Old Face" charset="0"/>
              </a:rPr>
              <a:t>mes livres ne sont pas écrits comme ceux des autres médecins qui se sont bornés à copier Hippocrate et Galien; je les ai composés en me fondant sur l'expérience qui est la plus grande maîtresse de toutes choses, et au prix d'un labeur inlassable. »</a:t>
            </a:r>
            <a:endParaRPr lang="el-GR" sz="3200" i="1" dirty="0">
              <a:solidFill>
                <a:srgbClr val="000000"/>
              </a:solidFill>
              <a:latin typeface="Baskerville Old Face" charset="0"/>
              <a:ea typeface="Baskerville Old Face" charset="0"/>
              <a:cs typeface="Baskerville Old Face" charset="0"/>
            </a:endParaRPr>
          </a:p>
          <a:p>
            <a:endParaRPr lang="fr-FR" sz="3200" dirty="0">
              <a:latin typeface="Superclarendon" charset="0"/>
              <a:ea typeface="Superclarendon" charset="0"/>
              <a:cs typeface="Superclarendon" charset="0"/>
            </a:endParaRPr>
          </a:p>
        </p:txBody>
      </p:sp>
      <p:sp>
        <p:nvSpPr>
          <p:cNvPr id="4" name="Titre 3"/>
          <p:cNvSpPr>
            <a:spLocks noGrp="1"/>
          </p:cNvSpPr>
          <p:nvPr>
            <p:ph type="title"/>
          </p:nvPr>
        </p:nvSpPr>
        <p:spPr>
          <a:xfrm>
            <a:off x="1198880" y="515494"/>
            <a:ext cx="5303520" cy="1485900"/>
          </a:xfrm>
        </p:spPr>
        <p:txBody>
          <a:bodyPr>
            <a:normAutofit/>
          </a:bodyPr>
          <a:lstStyle/>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7520" y="322328"/>
            <a:ext cx="4693920" cy="2529306"/>
          </a:xfrm>
          <a:prstGeom prst="rect">
            <a:avLst/>
          </a:prstGeom>
        </p:spPr>
      </p:pic>
    </p:spTree>
    <p:extLst>
      <p:ext uri="{BB962C8B-B14F-4D97-AF65-F5344CB8AC3E}">
        <p14:creationId xmlns:p14="http://schemas.microsoft.com/office/powerpoint/2010/main" val="472307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AC51721-4973-6083-1006-EB5FC512061B}"/>
              </a:ext>
            </a:extLst>
          </p:cNvPr>
          <p:cNvSpPr>
            <a:spLocks noGrp="1"/>
          </p:cNvSpPr>
          <p:nvPr>
            <p:ph idx="1"/>
          </p:nvPr>
        </p:nvSpPr>
        <p:spPr>
          <a:xfrm>
            <a:off x="1753565" y="3088029"/>
            <a:ext cx="9601200" cy="3581400"/>
          </a:xfrm>
        </p:spPr>
        <p:txBody>
          <a:bodyPr/>
          <a:lstStyle/>
          <a:p>
            <a:r>
              <a:rPr lang="el-GR" dirty="0">
                <a:latin typeface="Times New Roman" panose="02020603050405020304" pitchFamily="18" charset="0"/>
                <a:cs typeface="Times New Roman" panose="02020603050405020304" pitchFamily="18" charset="0"/>
              </a:rPr>
              <a:t>Αμφισβητεί την αξία απολύμανσης των τραυμάτων από πυροβόλα όπλα με βραστό λάδι</a:t>
            </a:r>
          </a:p>
          <a:p>
            <a:r>
              <a:rPr lang="el-GR" dirty="0">
                <a:latin typeface="Times New Roman" panose="02020603050405020304" pitchFamily="18" charset="0"/>
                <a:cs typeface="Times New Roman" panose="02020603050405020304" pitchFamily="18" charset="0"/>
              </a:rPr>
              <a:t>Συνδέει τον κρετινισμό με την ενδημική βρογχοκήλη</a:t>
            </a:r>
          </a:p>
          <a:p>
            <a:r>
              <a:rPr lang="el-GR" dirty="0">
                <a:latin typeface="Times New Roman" panose="02020603050405020304" pitchFamily="18" charset="0"/>
                <a:cs typeface="Times New Roman" panose="02020603050405020304" pitchFamily="18" charset="0"/>
              </a:rPr>
              <a:t>Εισηγητής της χημειοθεραπείας: Η</a:t>
            </a:r>
            <a:r>
              <a:rPr lang="fr-FR" dirty="0">
                <a:latin typeface="Times New Roman" panose="02020603050405020304" pitchFamily="18" charset="0"/>
                <a:cs typeface="Times New Roman" panose="02020603050405020304" pitchFamily="18" charset="0"/>
              </a:rPr>
              <a:t>g, As, S, Sb, </a:t>
            </a:r>
            <a:r>
              <a:rPr lang="el-GR" dirty="0">
                <a:latin typeface="Times New Roman" panose="02020603050405020304" pitchFamily="18" charset="0"/>
                <a:cs typeface="Times New Roman" panose="02020603050405020304" pitchFamily="18" charset="0"/>
              </a:rPr>
              <a:t>όπιο</a:t>
            </a:r>
          </a:p>
          <a:p>
            <a:r>
              <a:rPr lang="el-GR" dirty="0">
                <a:latin typeface="Times New Roman" panose="02020603050405020304" pitchFamily="18" charset="0"/>
                <a:cs typeface="Times New Roman" panose="02020603050405020304" pitchFamily="18" charset="0"/>
              </a:rPr>
              <a:t>Αποδίδει την αιτία νοσημάτων σε </a:t>
            </a:r>
            <a:r>
              <a:rPr lang="fr-FR"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σπέρματα</a:t>
            </a:r>
            <a:r>
              <a:rPr lang="fr-FR" dirty="0">
                <a:latin typeface="Times New Roman" panose="02020603050405020304" pitchFamily="18" charset="0"/>
                <a:cs typeface="Times New Roman" panose="02020603050405020304" pitchFamily="18" charset="0"/>
              </a:rPr>
              <a:t> »</a:t>
            </a:r>
          </a:p>
          <a:p>
            <a:r>
              <a:rPr lang="el-GR" dirty="0">
                <a:latin typeface="Times New Roman" panose="02020603050405020304" pitchFamily="18" charset="0"/>
                <a:cs typeface="Times New Roman" panose="02020603050405020304" pitchFamily="18" charset="0"/>
              </a:rPr>
              <a:t>Ή σε αποτέλεσμα συσσώρευσης προϊόντων του μεταβολισμού</a:t>
            </a:r>
          </a:p>
          <a:p>
            <a:r>
              <a:rPr lang="el-GR" dirty="0">
                <a:latin typeface="Times New Roman" panose="02020603050405020304" pitchFamily="18" charset="0"/>
                <a:cs typeface="Times New Roman" panose="02020603050405020304" pitchFamily="18" charset="0"/>
              </a:rPr>
              <a:t>Φαρμακοτεχνία – εκχυλίσματα, βάμματα</a:t>
            </a:r>
          </a:p>
          <a:p>
            <a:r>
              <a:rPr lang="el-GR" dirty="0">
                <a:latin typeface="Times New Roman" panose="02020603050405020304" pitchFamily="18" charset="0"/>
                <a:cs typeface="Times New Roman" panose="02020603050405020304" pitchFamily="18" charset="0"/>
              </a:rPr>
              <a:t>Τολμά ό,τι δεν τόλμησε ο </a:t>
            </a:r>
            <a:r>
              <a:rPr lang="el-GR" dirty="0" err="1">
                <a:latin typeface="Times New Roman" panose="02020603050405020304" pitchFamily="18" charset="0"/>
                <a:cs typeface="Times New Roman" panose="02020603050405020304" pitchFamily="18" charset="0"/>
              </a:rPr>
              <a:t>Βεζάλιος</a:t>
            </a:r>
            <a:endParaRPr lang="el-G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p:txBody>
      </p:sp>
      <p:pic>
        <p:nvPicPr>
          <p:cNvPr id="4" name="Espace réservé du contenu 3">
            <a:extLst>
              <a:ext uri="{FF2B5EF4-FFF2-40B4-BE49-F238E27FC236}">
                <a16:creationId xmlns:a16="http://schemas.microsoft.com/office/drawing/2014/main" id="{16504956-8324-F312-B982-FA154D5C96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5706" y="385340"/>
            <a:ext cx="3416300" cy="2247900"/>
          </a:xfrm>
          <a:prstGeom prst="rect">
            <a:avLst/>
          </a:prstGeom>
        </p:spPr>
      </p:pic>
    </p:spTree>
    <p:extLst>
      <p:ext uri="{BB962C8B-B14F-4D97-AF65-F5344CB8AC3E}">
        <p14:creationId xmlns:p14="http://schemas.microsoft.com/office/powerpoint/2010/main" val="2704823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30146" y="706056"/>
            <a:ext cx="11161853" cy="6405944"/>
          </a:xfrm>
        </p:spPr>
        <p:txBody>
          <a:bodyPr>
            <a:normAutofit/>
          </a:bodyPr>
          <a:lstStyle/>
          <a:p>
            <a:r>
              <a:rPr lang="fr-FR" sz="3200" i="1" dirty="0">
                <a:solidFill>
                  <a:srgbClr val="000000"/>
                </a:solidFill>
                <a:latin typeface="adelle" charset="0"/>
              </a:rPr>
              <a:t> </a:t>
            </a:r>
            <a:r>
              <a:rPr lang="el-GR" sz="3200" dirty="0">
                <a:solidFill>
                  <a:srgbClr val="000000"/>
                </a:solidFill>
                <a:latin typeface="Superclarendon" charset="0"/>
                <a:ea typeface="Superclarendon" charset="0"/>
                <a:cs typeface="Superclarendon" charset="0"/>
              </a:rPr>
              <a:t>Εισηγητής της Ομοιοπαθητικής</a:t>
            </a:r>
            <a:endParaRPr lang="fr-FR" sz="3200" dirty="0">
              <a:solidFill>
                <a:srgbClr val="000000"/>
              </a:solidFill>
              <a:latin typeface="Superclarendon" charset="0"/>
              <a:ea typeface="Superclarendon" charset="0"/>
              <a:cs typeface="Superclarendon" charset="0"/>
            </a:endParaRPr>
          </a:p>
          <a:p>
            <a:r>
              <a:rPr lang="el-GR" sz="3200" dirty="0">
                <a:latin typeface="Superclarendon" charset="0"/>
                <a:ea typeface="Superclarendon" charset="0"/>
                <a:cs typeface="Superclarendon" charset="0"/>
              </a:rPr>
              <a:t>Θεραπεία της σιδηροπενικής αναιμίας</a:t>
            </a:r>
          </a:p>
          <a:p>
            <a:r>
              <a:rPr lang="el-GR" sz="3200" dirty="0">
                <a:latin typeface="Superclarendon" charset="0"/>
                <a:ea typeface="Superclarendon" charset="0"/>
                <a:cs typeface="Superclarendon" charset="0"/>
              </a:rPr>
              <a:t>Συγγενής Σύφιλη</a:t>
            </a:r>
          </a:p>
          <a:p>
            <a:r>
              <a:rPr lang="el-GR" sz="3200" dirty="0">
                <a:latin typeface="Superclarendon" charset="0"/>
                <a:ea typeface="Superclarendon" charset="0"/>
                <a:cs typeface="Superclarendon" charset="0"/>
              </a:rPr>
              <a:t>Περιγραφή δηλητηρίασης </a:t>
            </a:r>
            <a:r>
              <a:rPr lang="fr-FR" sz="3200" dirty="0">
                <a:latin typeface="Superclarendon" charset="0"/>
                <a:ea typeface="Superclarendon" charset="0"/>
                <a:cs typeface="Superclarendon" charset="0"/>
              </a:rPr>
              <a:t>Hg, As</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Πυριτίαση </a:t>
            </a:r>
            <a:r>
              <a:rPr lang="fr-FR" sz="3200" dirty="0">
                <a:latin typeface="Superclarendon" charset="0"/>
                <a:ea typeface="Superclarendon" charset="0"/>
                <a:cs typeface="Superclarendon" charset="0"/>
              </a:rPr>
              <a:t>(</a:t>
            </a:r>
            <a:r>
              <a:rPr lang="fr-FR" sz="3200" dirty="0" err="1">
                <a:latin typeface="Superclarendon" charset="0"/>
                <a:ea typeface="Superclarendon" charset="0"/>
                <a:cs typeface="Superclarendon" charset="0"/>
              </a:rPr>
              <a:t>silicosis</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σε μεταλλωρύχους </a:t>
            </a:r>
          </a:p>
          <a:p>
            <a:r>
              <a:rPr lang="el-GR" sz="3200" dirty="0">
                <a:latin typeface="Superclarendon" charset="0"/>
                <a:ea typeface="Superclarendon" charset="0"/>
                <a:cs typeface="Superclarendon" charset="0"/>
              </a:rPr>
              <a:t>Μελετά τη χρήση του αιθέρα</a:t>
            </a:r>
            <a:endParaRPr lang="fr-F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ορίζει κανόνες για τη θεραπεία δια ιαματικών λουτρών</a:t>
            </a: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247011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73760" y="198120"/>
            <a:ext cx="11318240" cy="6319520"/>
          </a:xfrm>
        </p:spPr>
        <p:txBody>
          <a:bodyPr>
            <a:normAutofit/>
          </a:bodyPr>
          <a:lstStyle/>
          <a:p>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Ήδη από τα τέλη του 13</a:t>
            </a:r>
            <a:r>
              <a:rPr lang="el-GR" sz="3200" baseline="30000" dirty="0">
                <a:latin typeface="Superclarendon" charset="0"/>
                <a:ea typeface="Superclarendon" charset="0"/>
                <a:cs typeface="Superclarendon" charset="0"/>
              </a:rPr>
              <a:t>ου</a:t>
            </a:r>
            <a:r>
              <a:rPr lang="el-GR" sz="3200" dirty="0">
                <a:latin typeface="Superclarendon" charset="0"/>
                <a:ea typeface="Superclarendon" charset="0"/>
                <a:cs typeface="Superclarendon" charset="0"/>
              </a:rPr>
              <a:t> αι. η Ιατρική Σχολή της Μπολόνια προβαίνει σε ανατομή πτώματος</a:t>
            </a:r>
          </a:p>
          <a:p>
            <a:r>
              <a:rPr lang="el-GR" sz="3200" dirty="0">
                <a:latin typeface="Superclarendon" charset="0"/>
                <a:ea typeface="Superclarendon" charset="0"/>
                <a:cs typeface="Superclarendon" charset="0"/>
              </a:rPr>
              <a:t>1375 Λουδοβίκος Α</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του </a:t>
            </a:r>
            <a:r>
              <a:rPr lang="el-GR" sz="3200" dirty="0" err="1">
                <a:latin typeface="Superclarendon" charset="0"/>
                <a:ea typeface="Superclarendon" charset="0"/>
                <a:cs typeface="Superclarendon" charset="0"/>
              </a:rPr>
              <a:t>Ανζού</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1339</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1384</a:t>
            </a:r>
            <a:r>
              <a:rPr lang="fr-FR" sz="3200" dirty="0">
                <a:latin typeface="Superclarendon" charset="0"/>
                <a:ea typeface="Superclarendon" charset="0"/>
                <a:cs typeface="Superclarendon" charset="0"/>
              </a:rPr>
              <a:t>) : 1 </a:t>
            </a:r>
            <a:r>
              <a:rPr lang="el-GR" sz="3200" dirty="0">
                <a:latin typeface="Superclarendon" charset="0"/>
                <a:ea typeface="Superclarendon" charset="0"/>
                <a:cs typeface="Superclarendon" charset="0"/>
              </a:rPr>
              <a:t>πτώμα ανά έτος</a:t>
            </a:r>
          </a:p>
          <a:p>
            <a:r>
              <a:rPr lang="el-GR" sz="3200" dirty="0">
                <a:latin typeface="Superclarendon" charset="0"/>
                <a:ea typeface="Superclarendon" charset="0"/>
                <a:cs typeface="Superclarendon" charset="0"/>
              </a:rPr>
              <a:t>Οι Πάπες </a:t>
            </a:r>
            <a:r>
              <a:rPr lang="el-GR" sz="3200" dirty="0" err="1">
                <a:latin typeface="Superclarendon" charset="0"/>
                <a:ea typeface="Superclarendon" charset="0"/>
                <a:cs typeface="Superclarendon" charset="0"/>
              </a:rPr>
              <a:t>Σίξτος</a:t>
            </a:r>
            <a:r>
              <a:rPr lang="el-GR" sz="3200" dirty="0">
                <a:latin typeface="Superclarendon" charset="0"/>
                <a:ea typeface="Superclarendon" charset="0"/>
                <a:cs typeface="Superclarendon" charset="0"/>
              </a:rPr>
              <a:t> Δ</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1471</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1484</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και Κλήμης Ζ</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1523</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1534</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συγκαταβαίνουν στην ανάγκη </a:t>
            </a:r>
          </a:p>
          <a:p>
            <a:r>
              <a:rPr lang="el-GR" sz="3200" dirty="0">
                <a:latin typeface="Superclarendon" charset="0"/>
                <a:ea typeface="Superclarendon" charset="0"/>
                <a:cs typeface="Superclarendon" charset="0"/>
              </a:rPr>
              <a:t>1478-1494 </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Παρίσι 2-4 πτώματα ανά έτος</a:t>
            </a:r>
          </a:p>
          <a:p>
            <a:r>
              <a:rPr lang="fr-FR" sz="3200" dirty="0">
                <a:latin typeface="Superclarendon" charset="0"/>
                <a:ea typeface="Superclarendon" charset="0"/>
                <a:cs typeface="Superclarendon" charset="0"/>
              </a:rPr>
              <a:t>1491 : </a:t>
            </a:r>
            <a:r>
              <a:rPr lang="el-GR" sz="3200" dirty="0">
                <a:latin typeface="Superclarendon" charset="0"/>
                <a:ea typeface="Superclarendon" charset="0"/>
                <a:cs typeface="Superclarendon" charset="0"/>
              </a:rPr>
              <a:t>Βενετία - Ανατομικός Άτλας</a:t>
            </a:r>
            <a:r>
              <a:rPr lang="fr-FR" sz="3200" dirty="0"/>
              <a:t> </a:t>
            </a:r>
            <a:r>
              <a:rPr lang="fr-FR" sz="3200" dirty="0">
                <a:latin typeface="Superclarendon" charset="0"/>
                <a:ea typeface="Superclarendon" charset="0"/>
                <a:cs typeface="Superclarendon" charset="0"/>
              </a:rPr>
              <a:t>Johannes de </a:t>
            </a:r>
            <a:r>
              <a:rPr lang="fr-FR" sz="3200" dirty="0" err="1">
                <a:latin typeface="Superclarendon" charset="0"/>
                <a:ea typeface="Superclarendon" charset="0"/>
                <a:cs typeface="Superclarendon" charset="0"/>
              </a:rPr>
              <a:t>Ketham</a:t>
            </a:r>
            <a:r>
              <a:rPr lang="fr-FR" sz="3200" dirty="0">
                <a:latin typeface="Superclarendon" charset="0"/>
                <a:ea typeface="Superclarendon" charset="0"/>
                <a:cs typeface="Superclarendon" charset="0"/>
              </a:rPr>
              <a:t> « </a:t>
            </a:r>
            <a:r>
              <a:rPr lang="fr-FR" sz="3200" i="1" dirty="0" err="1">
                <a:latin typeface="Superclarendon" charset="0"/>
                <a:ea typeface="Superclarendon" charset="0"/>
                <a:cs typeface="Superclarendon" charset="0"/>
              </a:rPr>
              <a:t>Fasciculus</a:t>
            </a:r>
            <a:r>
              <a:rPr lang="fr-FR" sz="3200" i="1" dirty="0">
                <a:latin typeface="Superclarendon" charset="0"/>
                <a:ea typeface="Superclarendon" charset="0"/>
                <a:cs typeface="Superclarendon" charset="0"/>
              </a:rPr>
              <a:t> </a:t>
            </a:r>
            <a:r>
              <a:rPr lang="fr-FR" sz="3200" i="1" dirty="0" err="1">
                <a:latin typeface="Superclarendon" charset="0"/>
                <a:ea typeface="Superclarendon" charset="0"/>
                <a:cs typeface="Superclarendon" charset="0"/>
              </a:rPr>
              <a:t>medicinae</a:t>
            </a:r>
            <a:r>
              <a:rPr lang="fr-FR" sz="3200" dirty="0">
                <a:latin typeface="Superclarendon" charset="0"/>
                <a:ea typeface="Superclarendon" charset="0"/>
                <a:cs typeface="Superclarendon" charset="0"/>
              </a:rPr>
              <a:t> »</a:t>
            </a:r>
            <a:br>
              <a:rPr lang="el-GR" sz="3200" dirty="0">
                <a:latin typeface="Superclarendon" charset="0"/>
                <a:ea typeface="Superclarendon" charset="0"/>
                <a:cs typeface="Superclarendon" charset="0"/>
              </a:rPr>
            </a:b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1419898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5862A-070A-E408-BED4-15C6DD3FC20C}"/>
              </a:ext>
            </a:extLst>
          </p:cNvPr>
          <p:cNvSpPr>
            <a:spLocks noGrp="1"/>
          </p:cNvSpPr>
          <p:nvPr>
            <p:ph type="title"/>
          </p:nvPr>
        </p:nvSpPr>
        <p:spPr>
          <a:xfrm>
            <a:off x="1082233" y="-151809"/>
            <a:ext cx="9601200" cy="2366010"/>
          </a:xfrm>
        </p:spPr>
        <p:txBody>
          <a:bodyPr>
            <a:normAutofit/>
          </a:bodyPr>
          <a:lstStyle/>
          <a:p>
            <a:br>
              <a:rPr lang="fr-FR" b="0" i="0" dirty="0">
                <a:solidFill>
                  <a:srgbClr val="000000"/>
                </a:solidFill>
                <a:effectLst/>
                <a:latin typeface="Linux Libertine"/>
              </a:rPr>
            </a:br>
            <a:r>
              <a:rPr lang="fr-FR" b="0" i="0" dirty="0">
                <a:solidFill>
                  <a:srgbClr val="000000"/>
                </a:solidFill>
                <a:effectLst/>
                <a:latin typeface="Linux Libertine"/>
              </a:rPr>
              <a:t>Antoni van Leeuwenhoek (1632-1723)</a:t>
            </a:r>
            <a:br>
              <a:rPr lang="fr-FR" b="0" i="0" dirty="0">
                <a:solidFill>
                  <a:srgbClr val="000000"/>
                </a:solidFill>
                <a:effectLst/>
                <a:latin typeface="Linux Libertine"/>
              </a:rPr>
            </a:br>
            <a:r>
              <a:rPr lang="fr-FR" dirty="0"/>
              <a:t>Robert Hooke (1635-1703)</a:t>
            </a:r>
          </a:p>
        </p:txBody>
      </p:sp>
      <p:pic>
        <p:nvPicPr>
          <p:cNvPr id="9220" name="Picture 4" descr="microscope compose robert hooke">
            <a:extLst>
              <a:ext uri="{FF2B5EF4-FFF2-40B4-BE49-F238E27FC236}">
                <a16:creationId xmlns:a16="http://schemas.microsoft.com/office/drawing/2014/main" id="{B8B8FAA0-1A6B-2E9D-C7B9-961722C61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190" y="3230346"/>
            <a:ext cx="2657475" cy="294185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icroscope lentille simple antoni van leeuwenhoek">
            <a:extLst>
              <a:ext uri="{FF2B5EF4-FFF2-40B4-BE49-F238E27FC236}">
                <a16:creationId xmlns:a16="http://schemas.microsoft.com/office/drawing/2014/main" id="{3DE1CF41-D58E-F30A-B903-5B6DFB0EE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210" y="3134619"/>
            <a:ext cx="2365579" cy="31333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ow Antoni van Leeuwenhoek discovered bacteria in the 1670s - Vox">
            <a:extLst>
              <a:ext uri="{FF2B5EF4-FFF2-40B4-BE49-F238E27FC236}">
                <a16:creationId xmlns:a16="http://schemas.microsoft.com/office/drawing/2014/main" id="{FDACDA64-670A-2331-875A-2DE9F8931DB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770019" y="1979613"/>
            <a:ext cx="4192587" cy="419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301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4E99E5-9318-3066-93F8-94A21D6D0CED}"/>
              </a:ext>
            </a:extLst>
          </p:cNvPr>
          <p:cNvSpPr>
            <a:spLocks noGrp="1"/>
          </p:cNvSpPr>
          <p:nvPr>
            <p:ph type="ctrTitle"/>
          </p:nvPr>
        </p:nvSpPr>
        <p:spPr>
          <a:xfrm>
            <a:off x="1215342" y="1575043"/>
            <a:ext cx="9873205" cy="2533970"/>
          </a:xfrm>
        </p:spPr>
        <p:txBody>
          <a:bodyPr>
            <a:normAutofit fontScale="90000"/>
          </a:bodyPr>
          <a:lstStyle/>
          <a:p>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br>
              <a:rPr lang="fr-FR" sz="4000" dirty="0">
                <a:latin typeface="Times New Roman" panose="02020603050405020304" pitchFamily="18" charset="0"/>
                <a:cs typeface="Angsana New" panose="02020603050405020304" pitchFamily="18" charset="-34"/>
              </a:rPr>
            </a:br>
            <a:r>
              <a:rPr lang="fr-FR" sz="2700" dirty="0">
                <a:latin typeface="Brush Script MT" panose="03060802040406070304" pitchFamily="66" charset="-122"/>
                <a:ea typeface="Brush Script MT" panose="03060802040406070304" pitchFamily="66" charset="-122"/>
                <a:cs typeface="Brush Script MT" panose="03060802040406070304" pitchFamily="66" charset="-122"/>
              </a:rPr>
              <a:t>06</a:t>
            </a:r>
            <a:r>
              <a:rPr lang="el-GR" sz="2700" dirty="0">
                <a:latin typeface="Brush Script MT" panose="03060802040406070304" pitchFamily="66" charset="-122"/>
                <a:ea typeface="Brush Script MT" panose="03060802040406070304" pitchFamily="66" charset="-122"/>
                <a:cs typeface="Brush Script MT" panose="03060802040406070304" pitchFamily="66" charset="-122"/>
              </a:rPr>
              <a:t> </a:t>
            </a:r>
            <a:r>
              <a:rPr lang="el-GR" sz="2700" dirty="0" err="1">
                <a:latin typeface="Brush Script MT" panose="03060802040406070304" pitchFamily="66" charset="-122"/>
                <a:ea typeface="Brush Script MT" panose="03060802040406070304" pitchFamily="66" charset="-122"/>
                <a:cs typeface="Brush Script MT" panose="03060802040406070304" pitchFamily="66" charset="-122"/>
              </a:rPr>
              <a:t>ΝΟΕμβρίου</a:t>
            </a:r>
            <a:r>
              <a:rPr lang="fr-FR" sz="2700" dirty="0">
                <a:latin typeface="Brush Script MT" panose="03060802040406070304" pitchFamily="66" charset="-122"/>
                <a:ea typeface="Brush Script MT" panose="03060802040406070304" pitchFamily="66" charset="-122"/>
                <a:cs typeface="Brush Script MT" panose="03060802040406070304" pitchFamily="66" charset="-122"/>
              </a:rPr>
              <a:t> 2023</a:t>
            </a:r>
            <a:br>
              <a:rPr lang="el-GR" sz="4000" dirty="0">
                <a:latin typeface="Times New Roman" panose="02020603050405020304" pitchFamily="18" charset="0"/>
                <a:cs typeface="Angsana New" panose="02020603050405020304" pitchFamily="18" charset="-34"/>
              </a:rPr>
            </a:br>
            <a:br>
              <a:rPr lang="el-GR" sz="4000" dirty="0">
                <a:latin typeface="Times New Roman" panose="02020603050405020304" pitchFamily="18" charset="0"/>
                <a:cs typeface="Angsana New" panose="02020603050405020304" pitchFamily="18" charset="-34"/>
              </a:rPr>
            </a:br>
            <a:r>
              <a:rPr lang="el-GR" sz="4000" dirty="0">
                <a:latin typeface="Times New Roman" panose="02020603050405020304" pitchFamily="18" charset="0"/>
                <a:cs typeface="Angsana New" panose="02020603050405020304" pitchFamily="18" charset="-34"/>
              </a:rPr>
              <a:t>Ο 18</a:t>
            </a:r>
            <a:r>
              <a:rPr lang="el-GR" sz="4000" baseline="30000" dirty="0">
                <a:latin typeface="Times New Roman" panose="02020603050405020304" pitchFamily="18" charset="0"/>
                <a:cs typeface="Angsana New" panose="02020603050405020304" pitchFamily="18" charset="-34"/>
              </a:rPr>
              <a:t>ος</a:t>
            </a:r>
            <a:r>
              <a:rPr lang="el-GR" sz="4000" dirty="0">
                <a:latin typeface="Times New Roman" panose="02020603050405020304" pitchFamily="18" charset="0"/>
                <a:cs typeface="Angsana New" panose="02020603050405020304" pitchFamily="18" charset="-34"/>
              </a:rPr>
              <a:t> </a:t>
            </a:r>
            <a:r>
              <a:rPr lang="el-GR" sz="4000" dirty="0" err="1">
                <a:latin typeface="Times New Roman" panose="02020603050405020304" pitchFamily="18" charset="0"/>
                <a:cs typeface="Angsana New" panose="02020603050405020304" pitchFamily="18" charset="-34"/>
              </a:rPr>
              <a:t>αιωνας</a:t>
            </a:r>
            <a:r>
              <a:rPr lang="el-GR" sz="4000" dirty="0">
                <a:latin typeface="Times New Roman" panose="02020603050405020304" pitchFamily="18" charset="0"/>
                <a:cs typeface="Angsana New" panose="02020603050405020304" pitchFamily="18" charset="-34"/>
              </a:rPr>
              <a:t> και η </a:t>
            </a:r>
            <a:r>
              <a:rPr lang="el-GR" sz="4000" dirty="0" err="1">
                <a:latin typeface="Times New Roman" panose="02020603050405020304" pitchFamily="18" charset="0"/>
                <a:cs typeface="Angsana New" panose="02020603050405020304" pitchFamily="18" charset="-34"/>
              </a:rPr>
              <a:t>συστηματοποιηση</a:t>
            </a:r>
            <a:r>
              <a:rPr lang="el-GR" sz="4000" dirty="0">
                <a:latin typeface="Times New Roman" panose="02020603050405020304" pitchFamily="18" charset="0"/>
                <a:cs typeface="Angsana New" panose="02020603050405020304" pitchFamily="18" charset="-34"/>
              </a:rPr>
              <a:t> των </a:t>
            </a:r>
            <a:r>
              <a:rPr lang="el-GR" sz="4000" dirty="0" err="1">
                <a:latin typeface="Times New Roman" panose="02020603050405020304" pitchFamily="18" charset="0"/>
                <a:cs typeface="Angsana New" panose="02020603050405020304" pitchFamily="18" charset="-34"/>
              </a:rPr>
              <a:t>ιατρικων</a:t>
            </a:r>
            <a:r>
              <a:rPr lang="el-GR" sz="4000" dirty="0">
                <a:latin typeface="Times New Roman" panose="02020603050405020304" pitchFamily="18" charset="0"/>
                <a:cs typeface="Angsana New" panose="02020603050405020304" pitchFamily="18" charset="-34"/>
              </a:rPr>
              <a:t> </a:t>
            </a:r>
            <a:r>
              <a:rPr lang="el-GR" sz="4000" dirty="0" err="1">
                <a:latin typeface="Times New Roman" panose="02020603050405020304" pitchFamily="18" charset="0"/>
                <a:cs typeface="Angsana New" panose="02020603050405020304" pitchFamily="18" charset="-34"/>
              </a:rPr>
              <a:t>γνωσεων</a:t>
            </a:r>
            <a:endParaRPr lang="el-GR" sz="4000" b="1" dirty="0">
              <a:latin typeface="Times New Roman" panose="02020603050405020304" pitchFamily="18" charset="0"/>
              <a:cs typeface="Times New Roman" panose="02020603050405020304" pitchFamily="18" charset="0"/>
            </a:endParaRPr>
          </a:p>
        </p:txBody>
      </p:sp>
      <p:sp>
        <p:nvSpPr>
          <p:cNvPr id="3" name="Υπότιτλος 2">
            <a:extLst>
              <a:ext uri="{FF2B5EF4-FFF2-40B4-BE49-F238E27FC236}">
                <a16:creationId xmlns:a16="http://schemas.microsoft.com/office/drawing/2014/main" id="{B776A706-703E-2F79-61F7-56AC223570A8}"/>
              </a:ext>
            </a:extLst>
          </p:cNvPr>
          <p:cNvSpPr>
            <a:spLocks noGrp="1"/>
          </p:cNvSpPr>
          <p:nvPr>
            <p:ph type="subTitle" idx="1"/>
          </p:nvPr>
        </p:nvSpPr>
        <p:spPr>
          <a:xfrm>
            <a:off x="1557677" y="4202305"/>
            <a:ext cx="9076645" cy="1619761"/>
          </a:xfrm>
        </p:spPr>
        <p:txBody>
          <a:bodyPr>
            <a:normAutofit/>
          </a:bodyPr>
          <a:lstStyle/>
          <a:p>
            <a:r>
              <a:rPr lang="el-GR" b="1" dirty="0">
                <a:latin typeface="Times New Roman" panose="02020603050405020304" pitchFamily="18" charset="0"/>
                <a:cs typeface="Times New Roman" panose="02020603050405020304" pitchFamily="18" charset="0"/>
              </a:rPr>
              <a:t>Δημητριάδης Ιωάννης, Δερματολόγος-Αφροδισιολόγος</a:t>
            </a:r>
            <a:endParaRPr lang="el-GR" sz="2000" b="1"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υπ. </a:t>
            </a:r>
            <a:r>
              <a:rPr lang="el-GR" sz="2000" dirty="0" err="1">
                <a:latin typeface="Times New Roman" panose="02020603050405020304" pitchFamily="18" charset="0"/>
                <a:cs typeface="Times New Roman" panose="02020603050405020304" pitchFamily="18" charset="0"/>
              </a:rPr>
              <a:t>Δρ</a:t>
            </a:r>
            <a:r>
              <a:rPr lang="el-GR" sz="2000" dirty="0">
                <a:latin typeface="Times New Roman" panose="02020603050405020304" pitchFamily="18" charset="0"/>
                <a:cs typeface="Times New Roman" panose="02020603050405020304" pitchFamily="18" charset="0"/>
              </a:rPr>
              <a:t> Εργαστηρίου Επιστημολογίας, Ιστορίας και Ηθικής της Ιατρικής</a:t>
            </a:r>
          </a:p>
          <a:p>
            <a:r>
              <a:rPr lang="el-GR" sz="2000" dirty="0">
                <a:latin typeface="Times New Roman" panose="02020603050405020304" pitchFamily="18" charset="0"/>
                <a:cs typeface="Times New Roman" panose="02020603050405020304" pitchFamily="18" charset="0"/>
              </a:rPr>
              <a:t>Ιατρική Σχολή ΕΚΠΑ</a:t>
            </a:r>
            <a:br>
              <a:rPr lang="fr-FR" sz="2000" dirty="0">
                <a:latin typeface="Times New Roman" panose="02020603050405020304" pitchFamily="18" charset="0"/>
                <a:cs typeface="Times New Roman" panose="02020603050405020304" pitchFamily="18" charset="0"/>
              </a:rPr>
            </a:br>
            <a:r>
              <a:rPr lang="el-GR" sz="2000" b="1" dirty="0">
                <a:latin typeface="Times New Roman" panose="02020603050405020304" pitchFamily="18" charset="0"/>
                <a:cs typeface="Times New Roman" panose="02020603050405020304" pitchFamily="18" charset="0"/>
              </a:rPr>
              <a:t>Διευθύντρια</a:t>
            </a:r>
            <a:r>
              <a:rPr lang="fr-FR" sz="2000" b="1" dirty="0">
                <a:latin typeface="Times New Roman" panose="02020603050405020304" pitchFamily="18" charset="0"/>
                <a:cs typeface="Times New Roman" panose="02020603050405020304" pitchFamily="18" charset="0"/>
              </a:rPr>
              <a:t>:</a:t>
            </a:r>
            <a:r>
              <a:rPr lang="el-GR" sz="2000" b="1" dirty="0">
                <a:latin typeface="Times New Roman" panose="02020603050405020304" pitchFamily="18" charset="0"/>
                <a:cs typeface="Times New Roman" panose="02020603050405020304" pitchFamily="18" charset="0"/>
              </a:rPr>
              <a:t> Καθηγήτρια Μαριάννα Καραμάνου</a:t>
            </a:r>
          </a:p>
        </p:txBody>
      </p:sp>
      <p:pic>
        <p:nvPicPr>
          <p:cNvPr id="4098" name="Picture 2" descr="ΕΡΓΑΣΤΗΡΙΟ ΙΣΤΟΡΙΑΣ ΤΗΣ ΙΑΤΡΙΚΗΣ &amp; ΙΑΤΡΙΚΗΣ ΗΘΙΚΗΣ PhD Canditates - ΕΡΓΑΣΤΗΡΙΟ  ΙΣΤΟΡΙΑΣ ΤΗΣ ΙΑΤΡΙΚΗΣ &amp; ΙΑΤΡΙΚΗΣ ΗΘΙΚΗΣ">
            <a:extLst>
              <a:ext uri="{FF2B5EF4-FFF2-40B4-BE49-F238E27FC236}">
                <a16:creationId xmlns:a16="http://schemas.microsoft.com/office/drawing/2014/main" id="{23F2F009-8D4C-7E3F-5AB0-9308E1292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0344" y="1179559"/>
            <a:ext cx="1390735" cy="13907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Τμήμα Θεατρικών Σπουδών – Φιλοσοφική Σχολή - Εθνικό και Καποδιστριακό  Πανεπιστήμιο Αθηνών - Bodossaki Lectures on Demand">
            <a:extLst>
              <a:ext uri="{FF2B5EF4-FFF2-40B4-BE49-F238E27FC236}">
                <a16:creationId xmlns:a16="http://schemas.microsoft.com/office/drawing/2014/main" id="{F21EC2D8-FD8F-7238-1349-437104D3CA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621" r="-170" b="41797"/>
          <a:stretch/>
        </p:blipFill>
        <p:spPr bwMode="auto">
          <a:xfrm>
            <a:off x="1363720" y="1344528"/>
            <a:ext cx="3262294" cy="106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806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B6773C-68C9-27BF-589B-AFAF359EE6D3}"/>
              </a:ext>
            </a:extLst>
          </p:cNvPr>
          <p:cNvSpPr>
            <a:spLocks noGrp="1"/>
          </p:cNvSpPr>
          <p:nvPr>
            <p:ph type="title"/>
          </p:nvPr>
        </p:nvSpPr>
        <p:spPr>
          <a:xfrm>
            <a:off x="1354236" y="373284"/>
            <a:ext cx="9601200" cy="1485900"/>
          </a:xfrm>
        </p:spPr>
        <p:txBody>
          <a:bodyPr/>
          <a:lstStyle/>
          <a:p>
            <a:r>
              <a:rPr lang="el-GR" dirty="0">
                <a:latin typeface="Times New Roman" panose="02020603050405020304" pitchFamily="18" charset="0"/>
                <a:cs typeface="Times New Roman" panose="02020603050405020304" pitchFamily="18" charset="0"/>
              </a:rPr>
              <a:t>18</a:t>
            </a:r>
            <a:r>
              <a:rPr lang="el-GR" baseline="30000" dirty="0">
                <a:latin typeface="Times New Roman" panose="02020603050405020304" pitchFamily="18" charset="0"/>
                <a:cs typeface="Times New Roman" panose="02020603050405020304" pitchFamily="18" charset="0"/>
              </a:rPr>
              <a:t>ος</a:t>
            </a:r>
            <a:r>
              <a:rPr lang="el-GR" dirty="0">
                <a:latin typeface="Times New Roman" panose="02020603050405020304" pitchFamily="18" charset="0"/>
                <a:cs typeface="Times New Roman" panose="02020603050405020304" pitchFamily="18" charset="0"/>
              </a:rPr>
              <a:t> αι. - Διάρθρωση παρουσίασης</a:t>
            </a: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2A342ED1-2400-60C5-0958-7C85EC78445B}"/>
              </a:ext>
            </a:extLst>
          </p:cNvPr>
          <p:cNvSpPr>
            <a:spLocks noGrp="1"/>
          </p:cNvSpPr>
          <p:nvPr>
            <p:ph idx="1"/>
          </p:nvPr>
        </p:nvSpPr>
        <p:spPr>
          <a:xfrm>
            <a:off x="1441044" y="1189298"/>
            <a:ext cx="9491241" cy="5295418"/>
          </a:xfrm>
        </p:spPr>
        <p:txBody>
          <a:bodyPr>
            <a:normAutofit lnSpcReduction="10000"/>
          </a:bodyPr>
          <a:lstStyle/>
          <a:p>
            <a:r>
              <a:rPr lang="el-GR" dirty="0">
                <a:latin typeface="Times New Roman" panose="02020603050405020304" pitchFamily="18" charset="0"/>
                <a:cs typeface="Times New Roman" panose="02020603050405020304" pitchFamily="18" charset="0"/>
              </a:rPr>
              <a:t>Ανατομο-κλινική μέθοδος - το μείζον </a:t>
            </a:r>
            <a:r>
              <a:rPr lang="el-GR" dirty="0" err="1">
                <a:latin typeface="Times New Roman" panose="02020603050405020304" pitchFamily="18" charset="0"/>
                <a:cs typeface="Times New Roman" panose="02020603050405020304" pitchFamily="18" charset="0"/>
              </a:rPr>
              <a:t>ιατροϊστορικό</a:t>
            </a:r>
            <a:r>
              <a:rPr lang="el-GR" dirty="0">
                <a:latin typeface="Times New Roman" panose="02020603050405020304" pitchFamily="18" charset="0"/>
                <a:cs typeface="Times New Roman" panose="02020603050405020304" pitchFamily="18" charset="0"/>
              </a:rPr>
              <a:t> στοιχείο κατά το 18</a:t>
            </a:r>
            <a:r>
              <a:rPr lang="el-GR" baseline="30000" dirty="0">
                <a:latin typeface="Times New Roman" panose="02020603050405020304" pitchFamily="18" charset="0"/>
                <a:cs typeface="Times New Roman" panose="02020603050405020304" pitchFamily="18" charset="0"/>
              </a:rPr>
              <a:t>ο</a:t>
            </a:r>
            <a:r>
              <a:rPr lang="el-GR" dirty="0">
                <a:latin typeface="Times New Roman" panose="02020603050405020304" pitchFamily="18" charset="0"/>
                <a:cs typeface="Times New Roman" panose="02020603050405020304" pitchFamily="18" charset="0"/>
              </a:rPr>
              <a:t> αι.</a:t>
            </a:r>
            <a:endParaRPr lang="fr-FR"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Αιώνας των συστημάτων</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1761 : « </a:t>
            </a:r>
            <a:r>
              <a:rPr lang="fr-FR" i="1" dirty="0">
                <a:latin typeface="Times New Roman" panose="02020603050405020304" pitchFamily="18" charset="0"/>
                <a:cs typeface="Times New Roman" panose="02020603050405020304" pitchFamily="18" charset="0"/>
              </a:rPr>
              <a:t>De </a:t>
            </a:r>
            <a:r>
              <a:rPr lang="fr-FR" i="1" dirty="0" err="1">
                <a:latin typeface="Times New Roman" panose="02020603050405020304" pitchFamily="18" charset="0"/>
                <a:cs typeface="Times New Roman" panose="02020603050405020304" pitchFamily="18" charset="0"/>
              </a:rPr>
              <a:t>Sedibus</a:t>
            </a:r>
            <a:r>
              <a:rPr lang="fr-FR" i="1" dirty="0">
                <a:latin typeface="Times New Roman" panose="02020603050405020304" pitchFamily="18" charset="0"/>
                <a:cs typeface="Times New Roman" panose="02020603050405020304" pitchFamily="18" charset="0"/>
              </a:rPr>
              <a:t> et </a:t>
            </a:r>
            <a:r>
              <a:rPr lang="fr-FR" i="1" dirty="0" err="1">
                <a:latin typeface="Times New Roman" panose="02020603050405020304" pitchFamily="18" charset="0"/>
                <a:cs typeface="Times New Roman" panose="02020603050405020304" pitchFamily="18" charset="0"/>
              </a:rPr>
              <a:t>causis</a:t>
            </a:r>
            <a:r>
              <a:rPr lang="fr-FR" i="1" dirty="0">
                <a:latin typeface="Times New Roman" panose="02020603050405020304" pitchFamily="18" charset="0"/>
                <a:cs typeface="Times New Roman" panose="02020603050405020304" pitchFamily="18" charset="0"/>
              </a:rPr>
              <a:t> </a:t>
            </a:r>
            <a:r>
              <a:rPr lang="fr-FR" i="1" dirty="0" err="1">
                <a:latin typeface="Times New Roman" panose="02020603050405020304" pitchFamily="18" charset="0"/>
                <a:cs typeface="Times New Roman" panose="02020603050405020304" pitchFamily="18" charset="0"/>
              </a:rPr>
              <a:t>morborum</a:t>
            </a:r>
            <a:r>
              <a:rPr lang="fr-FR" i="1" dirty="0">
                <a:latin typeface="Times New Roman" panose="02020603050405020304" pitchFamily="18" charset="0"/>
                <a:cs typeface="Times New Roman" panose="02020603050405020304" pitchFamily="18" charset="0"/>
              </a:rPr>
              <a:t> per </a:t>
            </a:r>
            <a:r>
              <a:rPr lang="fr-FR" i="1" dirty="0" err="1">
                <a:latin typeface="Times New Roman" panose="02020603050405020304" pitchFamily="18" charset="0"/>
                <a:cs typeface="Times New Roman" panose="02020603050405020304" pitchFamily="18" charset="0"/>
              </a:rPr>
              <a:t>anatomem</a:t>
            </a:r>
            <a:r>
              <a:rPr lang="fr-FR" i="1" dirty="0">
                <a:latin typeface="Times New Roman" panose="02020603050405020304" pitchFamily="18" charset="0"/>
                <a:cs typeface="Times New Roman" panose="02020603050405020304" pitchFamily="18" charset="0"/>
              </a:rPr>
              <a:t> </a:t>
            </a:r>
            <a:r>
              <a:rPr lang="fr-FR" i="1" dirty="0" err="1">
                <a:latin typeface="Times New Roman" panose="02020603050405020304" pitchFamily="18" charset="0"/>
                <a:cs typeface="Times New Roman" panose="02020603050405020304" pitchFamily="18" charset="0"/>
              </a:rPr>
              <a:t>indagatis</a:t>
            </a:r>
            <a:r>
              <a:rPr lang="fr-FR" dirty="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Τομή στην ιστορία της κλινικής εξέτασης</a:t>
            </a:r>
          </a:p>
          <a:p>
            <a:r>
              <a:rPr lang="fr-FR" dirty="0">
                <a:latin typeface="Times New Roman" panose="02020603050405020304" pitchFamily="18" charset="0"/>
                <a:cs typeface="Times New Roman" panose="02020603050405020304" pitchFamily="18" charset="0"/>
              </a:rPr>
              <a:t>Giovanni Battista Morgagni</a:t>
            </a:r>
            <a:endParaRPr lang="el-GR"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Κάρολος </a:t>
            </a:r>
            <a:r>
              <a:rPr lang="el-GR" dirty="0" err="1">
                <a:latin typeface="Times New Roman" panose="02020603050405020304" pitchFamily="18" charset="0"/>
                <a:cs typeface="Times New Roman" panose="02020603050405020304" pitchFamily="18" charset="0"/>
              </a:rPr>
              <a:t>Λινναίος</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Philippe </a:t>
            </a:r>
            <a:r>
              <a:rPr lang="fr-FR" dirty="0" err="1">
                <a:latin typeface="Times New Roman" panose="02020603050405020304" pitchFamily="18" charset="0"/>
                <a:cs typeface="Times New Roman" panose="02020603050405020304" pitchFamily="18" charset="0"/>
              </a:rPr>
              <a:t>Pinnel</a:t>
            </a:r>
            <a:endParaRPr lang="el-G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Hermann Boerhaave</a:t>
            </a:r>
          </a:p>
          <a:p>
            <a:r>
              <a:rPr lang="fr-FR" dirty="0">
                <a:latin typeface="Times New Roman" panose="02020603050405020304" pitchFamily="18" charset="0"/>
                <a:cs typeface="Times New Roman" panose="02020603050405020304" pitchFamily="18" charset="0"/>
              </a:rPr>
              <a:t>Leopold </a:t>
            </a:r>
            <a:r>
              <a:rPr lang="fr-FR" dirty="0" err="1">
                <a:latin typeface="Times New Roman" panose="02020603050405020304" pitchFamily="18" charset="0"/>
                <a:cs typeface="Times New Roman" panose="02020603050405020304" pitchFamily="18" charset="0"/>
              </a:rPr>
              <a:t>Auenbrugger</a:t>
            </a:r>
            <a:endParaRPr lang="fr-FR" dirty="0">
              <a:latin typeface="Times New Roman" panose="02020603050405020304" pitchFamily="18" charset="0"/>
              <a:cs typeface="Times New Roman" panose="02020603050405020304" pitchFamily="18" charset="0"/>
            </a:endParaRPr>
          </a:p>
          <a:p>
            <a:r>
              <a:rPr lang="fr-FR" dirty="0">
                <a:latin typeface="Times New Roman" panose="02020603050405020304" pitchFamily="18" charset="0"/>
                <a:cs typeface="Times New Roman" panose="02020603050405020304" pitchFamily="18" charset="0"/>
              </a:rPr>
              <a:t>John Hunter</a:t>
            </a:r>
          </a:p>
          <a:p>
            <a:r>
              <a:rPr lang="fr-FR" dirty="0">
                <a:latin typeface="Times New Roman" panose="02020603050405020304" pitchFamily="18" charset="0"/>
                <a:cs typeface="Times New Roman" panose="02020603050405020304" pitchFamily="18" charset="0"/>
              </a:rPr>
              <a:t>Edward Jenner</a:t>
            </a:r>
          </a:p>
          <a:p>
            <a:r>
              <a:rPr lang="fr-FR" dirty="0">
                <a:latin typeface="Times New Roman" panose="02020603050405020304" pitchFamily="18" charset="0"/>
                <a:cs typeface="Times New Roman" panose="02020603050405020304" pitchFamily="18" charset="0"/>
              </a:rPr>
              <a:t>E</a:t>
            </a:r>
            <a:r>
              <a:rPr lang="el-GR" dirty="0" err="1">
                <a:latin typeface="Times New Roman" panose="02020603050405020304" pitchFamily="18" charset="0"/>
                <a:cs typeface="Times New Roman" panose="02020603050405020304" pitchFamily="18" charset="0"/>
              </a:rPr>
              <a:t>υλογιασμός</a:t>
            </a:r>
            <a:r>
              <a:rPr lang="el-GR" dirty="0">
                <a:latin typeface="Times New Roman" panose="02020603050405020304" pitchFamily="18" charset="0"/>
                <a:cs typeface="Times New Roman" panose="02020603050405020304" pitchFamily="18" charset="0"/>
              </a:rPr>
              <a:t> - Δαμαλισμός</a:t>
            </a:r>
          </a:p>
          <a:p>
            <a:r>
              <a:rPr lang="el-GR" dirty="0">
                <a:latin typeface="Times New Roman" panose="02020603050405020304" pitchFamily="18" charset="0"/>
                <a:cs typeface="Times New Roman" panose="02020603050405020304" pitchFamily="18" charset="0"/>
              </a:rPr>
              <a:t>Ομοιοπαθητική</a:t>
            </a:r>
          </a:p>
          <a:p>
            <a:endParaRPr lang="fr-F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739184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FA1F91-6313-6A81-1E28-C3910BDECDE4}"/>
              </a:ext>
            </a:extLst>
          </p:cNvPr>
          <p:cNvSpPr>
            <a:spLocks noGrp="1"/>
          </p:cNvSpPr>
          <p:nvPr>
            <p:ph type="title"/>
          </p:nvPr>
        </p:nvSpPr>
        <p:spPr>
          <a:xfrm>
            <a:off x="905236" y="347240"/>
            <a:ext cx="11005113" cy="1325563"/>
          </a:xfrm>
        </p:spPr>
        <p:txBody>
          <a:bodyPr/>
          <a:lstStyle/>
          <a:p>
            <a:pPr algn="ctr"/>
            <a:r>
              <a:rPr lang="el-GR" dirty="0">
                <a:latin typeface="Times New Roman" panose="02020603050405020304" pitchFamily="18" charset="0"/>
                <a:cs typeface="Times New Roman" panose="02020603050405020304" pitchFamily="18" charset="0"/>
              </a:rPr>
              <a:t>Ιστορία της κλινικής εξέτασης - 3 αδρά στάδια</a:t>
            </a:r>
            <a:endParaRPr lang="fr-FR" dirty="0">
              <a:latin typeface="Times New Roman" panose="02020603050405020304" pitchFamily="18" charset="0"/>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0D9AD1F9-9E40-6CBD-E2E1-95D204B07260}"/>
              </a:ext>
            </a:extLst>
          </p:cNvPr>
          <p:cNvPicPr>
            <a:picLocks noGrp="1" noChangeAspect="1"/>
          </p:cNvPicPr>
          <p:nvPr>
            <p:ph idx="1"/>
          </p:nvPr>
        </p:nvPicPr>
        <p:blipFill>
          <a:blip r:embed="rId2"/>
          <a:stretch>
            <a:fillRect/>
          </a:stretch>
        </p:blipFill>
        <p:spPr>
          <a:xfrm>
            <a:off x="1963972" y="1503870"/>
            <a:ext cx="8887639" cy="4928761"/>
          </a:xfrm>
        </p:spPr>
      </p:pic>
    </p:spTree>
    <p:extLst>
      <p:ext uri="{BB962C8B-B14F-4D97-AF65-F5344CB8AC3E}">
        <p14:creationId xmlns:p14="http://schemas.microsoft.com/office/powerpoint/2010/main" val="3328674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18A9F-A779-B209-EC74-4C9FBA7BB11D}"/>
              </a:ext>
            </a:extLst>
          </p:cNvPr>
          <p:cNvSpPr>
            <a:spLocks noGrp="1"/>
          </p:cNvSpPr>
          <p:nvPr>
            <p:ph type="title"/>
          </p:nvPr>
        </p:nvSpPr>
        <p:spPr/>
        <p:txBody>
          <a:bodyPr/>
          <a:lstStyle/>
          <a:p>
            <a:pPr algn="ctr"/>
            <a:r>
              <a:rPr lang="el-GR" dirty="0">
                <a:latin typeface="Times New Roman" panose="02020603050405020304" pitchFamily="18" charset="0"/>
                <a:cs typeface="Times New Roman" panose="02020603050405020304" pitchFamily="18" charset="0"/>
              </a:rPr>
              <a:t>Η επισκόπηση κυριαρχεί από την εποχή του Ιπποκράτη έως τον 18</a:t>
            </a:r>
            <a:r>
              <a:rPr lang="el-GR" baseline="30000" dirty="0">
                <a:latin typeface="Times New Roman" panose="02020603050405020304" pitchFamily="18" charset="0"/>
                <a:cs typeface="Times New Roman" panose="02020603050405020304" pitchFamily="18" charset="0"/>
              </a:rPr>
              <a:t>ο</a:t>
            </a:r>
            <a:r>
              <a:rPr lang="el-GR" dirty="0">
                <a:latin typeface="Times New Roman" panose="02020603050405020304" pitchFamily="18" charset="0"/>
                <a:cs typeface="Times New Roman" panose="02020603050405020304" pitchFamily="18" charset="0"/>
              </a:rPr>
              <a:t> αι.</a:t>
            </a:r>
            <a:endParaRPr lang="fr-FR" dirty="0"/>
          </a:p>
        </p:txBody>
      </p:sp>
      <p:pic>
        <p:nvPicPr>
          <p:cNvPr id="4" name="Espace réservé du contenu 8">
            <a:extLst>
              <a:ext uri="{FF2B5EF4-FFF2-40B4-BE49-F238E27FC236}">
                <a16:creationId xmlns:a16="http://schemas.microsoft.com/office/drawing/2014/main" id="{A9E2DA27-6FE8-C987-CD4C-02D7BEABD8D3}"/>
              </a:ext>
            </a:extLst>
          </p:cNvPr>
          <p:cNvPicPr>
            <a:picLocks noGrp="1" noChangeAspect="1"/>
          </p:cNvPicPr>
          <p:nvPr>
            <p:ph idx="1"/>
          </p:nvPr>
        </p:nvPicPr>
        <p:blipFill>
          <a:blip r:embed="rId2"/>
          <a:stretch>
            <a:fillRect/>
          </a:stretch>
        </p:blipFill>
        <p:spPr>
          <a:xfrm>
            <a:off x="3055053" y="2286000"/>
            <a:ext cx="6419490" cy="3581400"/>
          </a:xfrm>
        </p:spPr>
      </p:pic>
    </p:spTree>
    <p:extLst>
      <p:ext uri="{BB962C8B-B14F-4D97-AF65-F5344CB8AC3E}">
        <p14:creationId xmlns:p14="http://schemas.microsoft.com/office/powerpoint/2010/main" val="1488737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952A5D-EAA9-37D6-6E7F-A2519D1E014B}"/>
              </a:ext>
            </a:extLst>
          </p:cNvPr>
          <p:cNvSpPr>
            <a:spLocks noGrp="1"/>
          </p:cNvSpPr>
          <p:nvPr>
            <p:ph type="title"/>
          </p:nvPr>
        </p:nvSpPr>
        <p:spPr/>
        <p:txBody>
          <a:bodyPr>
            <a:normAutofit fontScale="90000"/>
          </a:bodyPr>
          <a:lstStyle/>
          <a:p>
            <a:pPr algn="ctr"/>
            <a:r>
              <a:rPr lang="fr-FR" dirty="0">
                <a:latin typeface="Times New Roman" panose="02020603050405020304" pitchFamily="18" charset="0"/>
                <a:cs typeface="Times New Roman" panose="02020603050405020304" pitchFamily="18" charset="0"/>
              </a:rPr>
              <a:t>Giovanni Battista Morgagni (1682-1771)</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Θεμελιωτής της Παθολογικής Ανατομικής</a:t>
            </a:r>
            <a:br>
              <a:rPr lang="el-GR" dirty="0">
                <a:latin typeface="Times New Roman" panose="02020603050405020304" pitchFamily="18" charset="0"/>
                <a:cs typeface="Times New Roman" panose="02020603050405020304" pitchFamily="18" charset="0"/>
              </a:rPr>
            </a:br>
            <a:endParaRPr lang="fr-FR" dirty="0"/>
          </a:p>
        </p:txBody>
      </p:sp>
      <p:pic>
        <p:nvPicPr>
          <p:cNvPr id="4" name="Picture 2" descr="Giovanni Battista Morgani - Biography">
            <a:extLst>
              <a:ext uri="{FF2B5EF4-FFF2-40B4-BE49-F238E27FC236}">
                <a16:creationId xmlns:a16="http://schemas.microsoft.com/office/drawing/2014/main" id="{9E68A7DF-341B-0AEA-C50B-92EB60E2FE6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753"/>
          <a:stretch/>
        </p:blipFill>
        <p:spPr bwMode="auto">
          <a:xfrm>
            <a:off x="2575528" y="2499445"/>
            <a:ext cx="2641600" cy="29702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CBAEC78-CEF8-D899-5856-3F83FB687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5069" y="2024444"/>
            <a:ext cx="2794000" cy="435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6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B80524-BD0D-5201-595C-E95166552A25}"/>
              </a:ext>
            </a:extLst>
          </p:cNvPr>
          <p:cNvSpPr>
            <a:spLocks noGrp="1"/>
          </p:cNvSpPr>
          <p:nvPr>
            <p:ph type="title"/>
          </p:nvPr>
        </p:nvSpPr>
        <p:spPr>
          <a:xfrm>
            <a:off x="1295399" y="141790"/>
            <a:ext cx="9601200" cy="1485900"/>
          </a:xfrm>
        </p:spPr>
        <p:txBody>
          <a:bodyPr>
            <a:normAutofit fontScale="90000"/>
          </a:bodyPr>
          <a:lstStyle/>
          <a:p>
            <a:pPr algn="ctr"/>
            <a:r>
              <a:rPr lang="el-GR" dirty="0">
                <a:latin typeface="Times New Roman" panose="02020603050405020304" pitchFamily="18" charset="0"/>
                <a:cs typeface="Times New Roman" panose="02020603050405020304" pitchFamily="18" charset="0"/>
              </a:rPr>
              <a:t>Διασύνδεση </a:t>
            </a:r>
            <a:r>
              <a:rPr lang="el-GR" dirty="0" err="1">
                <a:latin typeface="Times New Roman" panose="02020603050405020304" pitchFamily="18" charset="0"/>
                <a:cs typeface="Times New Roman" panose="02020603050405020304" pitchFamily="18" charset="0"/>
              </a:rPr>
              <a:t>νεκροτομικών</a:t>
            </a:r>
            <a:r>
              <a:rPr lang="el-GR" dirty="0">
                <a:latin typeface="Times New Roman" panose="02020603050405020304" pitchFamily="18" charset="0"/>
                <a:cs typeface="Times New Roman" panose="02020603050405020304" pitchFamily="18" charset="0"/>
              </a:rPr>
              <a:t> οργανικών αλλοιώσεων με κλινικά συμπτώματα και σημεία</a:t>
            </a:r>
            <a:endParaRPr lang="fr-FR" dirty="0">
              <a:latin typeface="Times New Roman" panose="02020603050405020304" pitchFamily="18" charset="0"/>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149FBCC8-49FC-9FCF-5D6A-1E51147C1868}"/>
              </a:ext>
            </a:extLst>
          </p:cNvPr>
          <p:cNvPicPr>
            <a:picLocks noGrp="1" noChangeAspect="1"/>
          </p:cNvPicPr>
          <p:nvPr>
            <p:ph idx="1"/>
          </p:nvPr>
        </p:nvPicPr>
        <p:blipFill>
          <a:blip r:embed="rId2"/>
          <a:stretch>
            <a:fillRect/>
          </a:stretch>
        </p:blipFill>
        <p:spPr>
          <a:xfrm>
            <a:off x="2576489" y="1906648"/>
            <a:ext cx="7363111" cy="4351338"/>
          </a:xfrm>
        </p:spPr>
      </p:pic>
    </p:spTree>
    <p:extLst>
      <p:ext uri="{BB962C8B-B14F-4D97-AF65-F5344CB8AC3E}">
        <p14:creationId xmlns:p14="http://schemas.microsoft.com/office/powerpoint/2010/main" val="2549432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B21E1A-84C5-EBC9-DCA9-6DD62506F697}"/>
              </a:ext>
            </a:extLst>
          </p:cNvPr>
          <p:cNvSpPr>
            <a:spLocks noGrp="1"/>
          </p:cNvSpPr>
          <p:nvPr>
            <p:ph type="title"/>
          </p:nvPr>
        </p:nvSpPr>
        <p:spPr>
          <a:xfrm>
            <a:off x="763929" y="685800"/>
            <a:ext cx="11343190" cy="1485900"/>
          </a:xfrm>
        </p:spPr>
        <p:txBody>
          <a:bodyPr/>
          <a:lstStyle/>
          <a:p>
            <a:pPr algn="ctr"/>
            <a:r>
              <a:rPr lang="el-GR" dirty="0">
                <a:latin typeface="Times New Roman" panose="02020603050405020304" pitchFamily="18" charset="0"/>
                <a:cs typeface="Times New Roman" panose="02020603050405020304" pitchFamily="18" charset="0"/>
              </a:rPr>
              <a:t>Ο πατέρας της </a:t>
            </a:r>
            <a:r>
              <a:rPr lang="el-GR" dirty="0" err="1">
                <a:latin typeface="Times New Roman" panose="02020603050405020304" pitchFamily="18" charset="0"/>
                <a:cs typeface="Times New Roman" panose="02020603050405020304" pitchFamily="18" charset="0"/>
              </a:rPr>
              <a:t>ανατομο</a:t>
            </a:r>
            <a:r>
              <a:rPr lang="el-GR" dirty="0">
                <a:latin typeface="Times New Roman" panose="02020603050405020304" pitchFamily="18" charset="0"/>
                <a:cs typeface="Times New Roman" panose="02020603050405020304" pitchFamily="18" charset="0"/>
              </a:rPr>
              <a:t>-κλινικής μεθόδου - 1761</a:t>
            </a:r>
            <a:endParaRPr lang="fr-FR" dirty="0"/>
          </a:p>
        </p:txBody>
      </p:sp>
      <p:pic>
        <p:nvPicPr>
          <p:cNvPr id="4" name="Espace réservé du contenu 4">
            <a:extLst>
              <a:ext uri="{FF2B5EF4-FFF2-40B4-BE49-F238E27FC236}">
                <a16:creationId xmlns:a16="http://schemas.microsoft.com/office/drawing/2014/main" id="{3F101966-B2B0-C81E-26DE-71EBCD40BC0F}"/>
              </a:ext>
            </a:extLst>
          </p:cNvPr>
          <p:cNvPicPr>
            <a:picLocks noGrp="1" noChangeAspect="1"/>
          </p:cNvPicPr>
          <p:nvPr>
            <p:ph idx="1"/>
          </p:nvPr>
        </p:nvPicPr>
        <p:blipFill>
          <a:blip r:embed="rId2"/>
          <a:stretch>
            <a:fillRect/>
          </a:stretch>
        </p:blipFill>
        <p:spPr>
          <a:xfrm>
            <a:off x="2478614" y="1840375"/>
            <a:ext cx="7703035" cy="4331825"/>
          </a:xfrm>
        </p:spPr>
      </p:pic>
    </p:spTree>
    <p:extLst>
      <p:ext uri="{BB962C8B-B14F-4D97-AF65-F5344CB8AC3E}">
        <p14:creationId xmlns:p14="http://schemas.microsoft.com/office/powerpoint/2010/main" val="1966653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5E38F-1576-05BD-8087-3AA6563DCAF7}"/>
              </a:ext>
            </a:extLst>
          </p:cNvPr>
          <p:cNvSpPr>
            <a:spLocks noGrp="1"/>
          </p:cNvSpPr>
          <p:nvPr>
            <p:ph type="title"/>
          </p:nvPr>
        </p:nvSpPr>
        <p:spPr>
          <a:xfrm>
            <a:off x="601884" y="685800"/>
            <a:ext cx="11590116" cy="1485900"/>
          </a:xfrm>
        </p:spPr>
        <p:txBody>
          <a:bodyPr/>
          <a:lstStyle/>
          <a:p>
            <a:pPr algn="ctr"/>
            <a:r>
              <a:rPr lang="el-GR" dirty="0">
                <a:latin typeface="Times New Roman" panose="02020603050405020304" pitchFamily="18" charset="0"/>
                <a:cs typeface="Times New Roman" panose="02020603050405020304" pitchFamily="18" charset="0"/>
              </a:rPr>
              <a:t>από την κλίνη ασθενούς στη </a:t>
            </a:r>
            <a:r>
              <a:rPr lang="el-GR" dirty="0" err="1">
                <a:latin typeface="Times New Roman" panose="02020603050405020304" pitchFamily="18" charset="0"/>
                <a:cs typeface="Times New Roman" panose="02020603050405020304" pitchFamily="18" charset="0"/>
              </a:rPr>
              <a:t>νεκροτομική</a:t>
            </a:r>
            <a:r>
              <a:rPr lang="el-GR" dirty="0">
                <a:latin typeface="Times New Roman" panose="02020603050405020304" pitchFamily="18" charset="0"/>
                <a:cs typeface="Times New Roman" panose="02020603050405020304" pitchFamily="18" charset="0"/>
              </a:rPr>
              <a:t> κλίνη</a:t>
            </a:r>
            <a:endParaRPr lang="fr-FR" dirty="0"/>
          </a:p>
        </p:txBody>
      </p:sp>
      <p:pic>
        <p:nvPicPr>
          <p:cNvPr id="2050" name="Picture 2" descr="Morgagni Amphitheatre - Himetop">
            <a:extLst>
              <a:ext uri="{FF2B5EF4-FFF2-40B4-BE49-F238E27FC236}">
                <a16:creationId xmlns:a16="http://schemas.microsoft.com/office/drawing/2014/main" id="{FDECDE71-C9A9-254C-0468-09F7222A950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54911" y="2291788"/>
            <a:ext cx="4938592" cy="3289470"/>
          </a:xfrm>
          <a:prstGeom prst="rect">
            <a:avLst/>
          </a:prstGeom>
          <a:noFill/>
          <a:extLst>
            <a:ext uri="{909E8E84-426E-40DD-AFC4-6F175D3DCCD1}">
              <a14:hiddenFill xmlns:a14="http://schemas.microsoft.com/office/drawing/2010/main">
                <a:solidFill>
                  <a:srgbClr val="FFFFFF"/>
                </a:solidFill>
              </a14:hiddenFill>
            </a:ext>
          </a:extLst>
        </p:spPr>
      </p:pic>
      <p:pic>
        <p:nvPicPr>
          <p:cNvPr id="5" name="Espace réservé du contenu 4">
            <a:extLst>
              <a:ext uri="{FF2B5EF4-FFF2-40B4-BE49-F238E27FC236}">
                <a16:creationId xmlns:a16="http://schemas.microsoft.com/office/drawing/2014/main" id="{82118060-9920-4FB3-DBF7-EF547EC6E704}"/>
              </a:ext>
            </a:extLst>
          </p:cNvPr>
          <p:cNvPicPr>
            <a:picLocks noGrp="1" noChangeAspect="1"/>
          </p:cNvPicPr>
          <p:nvPr>
            <p:ph sz="half" idx="2"/>
          </p:nvPr>
        </p:nvPicPr>
        <p:blipFill>
          <a:blip r:embed="rId3"/>
          <a:stretch>
            <a:fillRect/>
          </a:stretch>
        </p:blipFill>
        <p:spPr>
          <a:xfrm>
            <a:off x="6396942" y="2411942"/>
            <a:ext cx="5483367" cy="3049161"/>
          </a:xfrm>
        </p:spPr>
      </p:pic>
    </p:spTree>
    <p:extLst>
      <p:ext uri="{BB962C8B-B14F-4D97-AF65-F5344CB8AC3E}">
        <p14:creationId xmlns:p14="http://schemas.microsoft.com/office/powerpoint/2010/main" val="829610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25D0E-30EE-FD30-7F5C-4F8B80D78BBF}"/>
              </a:ext>
            </a:extLst>
          </p:cNvPr>
          <p:cNvSpPr>
            <a:spLocks noGrp="1"/>
          </p:cNvSpPr>
          <p:nvPr>
            <p:ph type="title"/>
          </p:nvPr>
        </p:nvSpPr>
        <p:spPr>
          <a:xfrm>
            <a:off x="439836" y="312517"/>
            <a:ext cx="11852477" cy="1481560"/>
          </a:xfrm>
        </p:spPr>
        <p:txBody>
          <a:bodyPr>
            <a:noAutofit/>
          </a:bodyPr>
          <a:lstStyle/>
          <a:p>
            <a:pPr algn="ctr"/>
            <a:r>
              <a:rPr lang="el-GR" sz="3600" dirty="0">
                <a:latin typeface="Times New Roman" panose="02020603050405020304" pitchFamily="18" charset="0"/>
                <a:cs typeface="Times New Roman" panose="02020603050405020304" pitchFamily="18" charset="0"/>
              </a:rPr>
              <a:t>Μετά την αναγεννησιακή άνθιση της Ανατομικής, αυτή αναβαθμίζει τη θέση της στην ιατρική εκπαίδευση και πρακτική διαμέσου της </a:t>
            </a:r>
            <a:r>
              <a:rPr lang="el-GR" sz="3600" dirty="0" err="1">
                <a:latin typeface="Times New Roman" panose="02020603050405020304" pitchFamily="18" charset="0"/>
                <a:cs typeface="Times New Roman" panose="02020603050405020304" pitchFamily="18" charset="0"/>
              </a:rPr>
              <a:t>ανατομο</a:t>
            </a:r>
            <a:r>
              <a:rPr lang="el-GR" sz="3600" dirty="0">
                <a:latin typeface="Times New Roman" panose="02020603050405020304" pitchFamily="18" charset="0"/>
                <a:cs typeface="Times New Roman" panose="02020603050405020304" pitchFamily="18" charset="0"/>
              </a:rPr>
              <a:t>-κλινικής μεθόδου</a:t>
            </a:r>
            <a:endParaRPr lang="fr-FR" sz="3600" dirty="0">
              <a:latin typeface="Times New Roman" panose="02020603050405020304" pitchFamily="18" charset="0"/>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4375FF3D-BF9B-ABB7-C36B-49F4281B159D}"/>
              </a:ext>
            </a:extLst>
          </p:cNvPr>
          <p:cNvPicPr>
            <a:picLocks noGrp="1" noChangeAspect="1"/>
          </p:cNvPicPr>
          <p:nvPr>
            <p:ph idx="1"/>
          </p:nvPr>
        </p:nvPicPr>
        <p:blipFill>
          <a:blip r:embed="rId2"/>
          <a:stretch>
            <a:fillRect/>
          </a:stretch>
        </p:blipFill>
        <p:spPr>
          <a:xfrm>
            <a:off x="2345498" y="2055249"/>
            <a:ext cx="7825095" cy="4351338"/>
          </a:xfrm>
        </p:spPr>
      </p:pic>
    </p:spTree>
    <p:extLst>
      <p:ext uri="{BB962C8B-B14F-4D97-AF65-F5344CB8AC3E}">
        <p14:creationId xmlns:p14="http://schemas.microsoft.com/office/powerpoint/2010/main" val="1286307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4772" y="133212"/>
            <a:ext cx="4358290" cy="6591576"/>
          </a:xfrm>
        </p:spPr>
      </p:pic>
      <p:sp>
        <p:nvSpPr>
          <p:cNvPr id="5" name="Rectangle 4"/>
          <p:cNvSpPr/>
          <p:nvPr/>
        </p:nvSpPr>
        <p:spPr>
          <a:xfrm>
            <a:off x="5433848" y="297708"/>
            <a:ext cx="6400800" cy="1200329"/>
          </a:xfrm>
          <a:prstGeom prst="rect">
            <a:avLst/>
          </a:prstGeom>
        </p:spPr>
        <p:txBody>
          <a:bodyPr wrap="square">
            <a:spAutoFit/>
          </a:bodyPr>
          <a:lstStyle/>
          <a:p>
            <a:r>
              <a:rPr lang="fr-FR" sz="2400" dirty="0">
                <a:latin typeface="Superclarendon" charset="0"/>
                <a:ea typeface="Superclarendon" charset="0"/>
                <a:cs typeface="Superclarendon" charset="0"/>
              </a:rPr>
              <a:t>Johan </a:t>
            </a:r>
            <a:r>
              <a:rPr lang="fr-FR" sz="2400" dirty="0" err="1">
                <a:latin typeface="Superclarendon" charset="0"/>
                <a:ea typeface="Superclarendon" charset="0"/>
                <a:cs typeface="Superclarendon" charset="0"/>
              </a:rPr>
              <a:t>von</a:t>
            </a:r>
            <a:r>
              <a:rPr lang="fr-FR" sz="2400" dirty="0">
                <a:latin typeface="Superclarendon" charset="0"/>
                <a:ea typeface="Superclarendon" charset="0"/>
                <a:cs typeface="Superclarendon" charset="0"/>
              </a:rPr>
              <a:t> </a:t>
            </a:r>
            <a:r>
              <a:rPr lang="fr-FR" sz="2400" dirty="0" err="1">
                <a:latin typeface="Superclarendon" charset="0"/>
                <a:ea typeface="Superclarendon" charset="0"/>
                <a:cs typeface="Superclarendon" charset="0"/>
              </a:rPr>
              <a:t>Ketham</a:t>
            </a:r>
            <a:r>
              <a:rPr lang="fr-FR" sz="2400" dirty="0">
                <a:latin typeface="Superclarendon" charset="0"/>
                <a:ea typeface="Superclarendon" charset="0"/>
                <a:cs typeface="Superclarendon" charset="0"/>
              </a:rPr>
              <a:t>  (1415-1470) </a:t>
            </a:r>
            <a:br>
              <a:rPr lang="fr-FR" sz="2400" dirty="0">
                <a:latin typeface="Superclarendon" charset="0"/>
                <a:ea typeface="Superclarendon" charset="0"/>
                <a:cs typeface="Superclarendon" charset="0"/>
              </a:rPr>
            </a:br>
            <a:r>
              <a:rPr lang="fr-FR" sz="2400" dirty="0" err="1">
                <a:latin typeface="Superclarendon" charset="0"/>
                <a:ea typeface="Superclarendon" charset="0"/>
                <a:cs typeface="Superclarendon" charset="0"/>
              </a:rPr>
              <a:t>Fasciculus</a:t>
            </a:r>
            <a:r>
              <a:rPr lang="fr-FR" sz="2400" dirty="0">
                <a:latin typeface="Superclarendon" charset="0"/>
                <a:ea typeface="Superclarendon" charset="0"/>
                <a:cs typeface="Superclarendon" charset="0"/>
              </a:rPr>
              <a:t> </a:t>
            </a:r>
            <a:r>
              <a:rPr lang="fr-FR" sz="2400" dirty="0" err="1">
                <a:latin typeface="Superclarendon" charset="0"/>
                <a:ea typeface="Superclarendon" charset="0"/>
                <a:cs typeface="Superclarendon" charset="0"/>
              </a:rPr>
              <a:t>medicinae</a:t>
            </a:r>
            <a:r>
              <a:rPr lang="fr-FR" sz="2400" dirty="0">
                <a:latin typeface="Superclarendon" charset="0"/>
                <a:ea typeface="Superclarendon" charset="0"/>
                <a:cs typeface="Superclarendon" charset="0"/>
              </a:rPr>
              <a:t>, </a:t>
            </a:r>
            <a:r>
              <a:rPr lang="fr-FR" sz="2400" dirty="0" err="1">
                <a:latin typeface="Superclarendon" charset="0"/>
                <a:ea typeface="Superclarendon" charset="0"/>
                <a:cs typeface="Superclarendon" charset="0"/>
              </a:rPr>
              <a:t>Venice</a:t>
            </a:r>
            <a:r>
              <a:rPr lang="fr-FR" sz="2400" dirty="0">
                <a:latin typeface="Superclarendon" charset="0"/>
                <a:ea typeface="Superclarendon" charset="0"/>
                <a:cs typeface="Superclarendon" charset="0"/>
              </a:rPr>
              <a:t>, 1491</a:t>
            </a:r>
            <a:br>
              <a:rPr lang="el-GR" sz="2400" dirty="0">
                <a:latin typeface="Superclarendon" charset="0"/>
                <a:ea typeface="Superclarendon" charset="0"/>
                <a:cs typeface="Superclarendon" charset="0"/>
              </a:rPr>
            </a:br>
            <a:endParaRPr lang="fr-FR" sz="2400" dirty="0">
              <a:latin typeface="Superclarendon" charset="0"/>
              <a:ea typeface="Superclarendon" charset="0"/>
              <a:cs typeface="Superclarendon"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598" y="1498037"/>
            <a:ext cx="3543300" cy="5092700"/>
          </a:xfrm>
          <a:prstGeom prst="rect">
            <a:avLst/>
          </a:prstGeom>
        </p:spPr>
      </p:pic>
    </p:spTree>
    <p:extLst>
      <p:ext uri="{BB962C8B-B14F-4D97-AF65-F5344CB8AC3E}">
        <p14:creationId xmlns:p14="http://schemas.microsoft.com/office/powerpoint/2010/main" val="576077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A7400D-2164-2FDD-85BC-626C80E9CC4D}"/>
              </a:ext>
            </a:extLst>
          </p:cNvPr>
          <p:cNvSpPr>
            <a:spLocks noGrp="1"/>
          </p:cNvSpPr>
          <p:nvPr>
            <p:ph type="title"/>
          </p:nvPr>
        </p:nvSpPr>
        <p:spPr/>
        <p:txBody>
          <a:bodyPr/>
          <a:lstStyle/>
          <a:p>
            <a:pPr algn="ctr"/>
            <a:r>
              <a:rPr lang="el-GR" dirty="0" err="1">
                <a:latin typeface="Times New Roman" panose="02020603050405020304" pitchFamily="18" charset="0"/>
                <a:cs typeface="Times New Roman" panose="02020603050405020304" pitchFamily="18" charset="0"/>
              </a:rPr>
              <a:t>Ανατομο</a:t>
            </a:r>
            <a:r>
              <a:rPr lang="el-GR" dirty="0">
                <a:latin typeface="Times New Roman" panose="02020603050405020304" pitchFamily="18" charset="0"/>
                <a:cs typeface="Times New Roman" panose="02020603050405020304" pitchFamily="18" charset="0"/>
              </a:rPr>
              <a:t>-κλινική μέθοδος</a:t>
            </a:r>
            <a:r>
              <a:rPr lang="fr-FR"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η μήτρα της φυσικής εξέτασης </a:t>
            </a:r>
            <a:endParaRPr lang="fr-FR" dirty="0">
              <a:latin typeface="Times New Roman" panose="02020603050405020304" pitchFamily="18" charset="0"/>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ED6A6045-F399-184F-15AA-C09568F53AE3}"/>
              </a:ext>
            </a:extLst>
          </p:cNvPr>
          <p:cNvPicPr>
            <a:picLocks noGrp="1" noChangeAspect="1"/>
          </p:cNvPicPr>
          <p:nvPr>
            <p:ph idx="1"/>
          </p:nvPr>
        </p:nvPicPr>
        <p:blipFill>
          <a:blip r:embed="rId2"/>
          <a:stretch>
            <a:fillRect/>
          </a:stretch>
        </p:blipFill>
        <p:spPr>
          <a:xfrm>
            <a:off x="2517629" y="2171700"/>
            <a:ext cx="7804926" cy="4351338"/>
          </a:xfrm>
        </p:spPr>
      </p:pic>
    </p:spTree>
    <p:extLst>
      <p:ext uri="{BB962C8B-B14F-4D97-AF65-F5344CB8AC3E}">
        <p14:creationId xmlns:p14="http://schemas.microsoft.com/office/powerpoint/2010/main" val="508822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952A5D-EAA9-37D6-6E7F-A2519D1E014B}"/>
              </a:ext>
            </a:extLst>
          </p:cNvPr>
          <p:cNvSpPr>
            <a:spLocks noGrp="1"/>
          </p:cNvSpPr>
          <p:nvPr>
            <p:ph type="title"/>
          </p:nvPr>
        </p:nvSpPr>
        <p:spPr>
          <a:xfrm>
            <a:off x="908773" y="0"/>
            <a:ext cx="9601200" cy="1485900"/>
          </a:xfrm>
        </p:spPr>
        <p:txBody>
          <a:bodyPr/>
          <a:lstStyle/>
          <a:p>
            <a:pPr algn="ctr"/>
            <a:r>
              <a:rPr lang="fr-FR" dirty="0">
                <a:latin typeface="Times New Roman" panose="02020603050405020304" pitchFamily="18" charset="0"/>
                <a:cs typeface="Times New Roman" panose="02020603050405020304" pitchFamily="18" charset="0"/>
              </a:rPr>
              <a:t>Giovanni Battista Morgagni (1682-1771)</a:t>
            </a:r>
            <a:endParaRPr lang="fr-FR" dirty="0"/>
          </a:p>
        </p:txBody>
      </p:sp>
      <p:pic>
        <p:nvPicPr>
          <p:cNvPr id="4" name="Picture 2" descr="Giovanni Battista Morgani - Biography">
            <a:extLst>
              <a:ext uri="{FF2B5EF4-FFF2-40B4-BE49-F238E27FC236}">
                <a16:creationId xmlns:a16="http://schemas.microsoft.com/office/drawing/2014/main" id="{9E68A7DF-341B-0AEA-C50B-92EB60E2FE6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753"/>
          <a:stretch/>
        </p:blipFill>
        <p:spPr bwMode="auto">
          <a:xfrm>
            <a:off x="6096000" y="3429000"/>
            <a:ext cx="1705274" cy="1917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ppendix Testis (Hydatid of Morgagni): Cause &amp; Symptoms">
            <a:extLst>
              <a:ext uri="{FF2B5EF4-FFF2-40B4-BE49-F238E27FC236}">
                <a16:creationId xmlns:a16="http://schemas.microsoft.com/office/drawing/2014/main" id="{16CA27D8-EE88-BBB7-E387-D09DCAC131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31" b="2357"/>
          <a:stretch/>
        </p:blipFill>
        <p:spPr bwMode="auto">
          <a:xfrm>
            <a:off x="8058477" y="3349544"/>
            <a:ext cx="4133523" cy="3298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ro12">
            <a:extLst>
              <a:ext uri="{FF2B5EF4-FFF2-40B4-BE49-F238E27FC236}">
                <a16:creationId xmlns:a16="http://schemas.microsoft.com/office/drawing/2014/main" id="{908019E8-06CF-CA1C-FDEC-CB0FEDD0C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0058" y="1004123"/>
            <a:ext cx="2793557" cy="15842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atomy and Embryology of the Colon, Rectum, and Anus | ASCRS Textbook of  Colon and Rectal Surgery">
            <a:extLst>
              <a:ext uri="{FF2B5EF4-FFF2-40B4-BE49-F238E27FC236}">
                <a16:creationId xmlns:a16="http://schemas.microsoft.com/office/drawing/2014/main" id="{272ED52D-8360-201E-FBF6-5CDB468A2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019" y="3602403"/>
            <a:ext cx="5118232" cy="2970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ATOMIE DE LA FEMME (9) LES GLANDES MAMMAIRES - Histoire de la médecine en  Egypte ancienne">
            <a:extLst>
              <a:ext uri="{FF2B5EF4-FFF2-40B4-BE49-F238E27FC236}">
                <a16:creationId xmlns:a16="http://schemas.microsoft.com/office/drawing/2014/main" id="{5FA9CE23-87BF-8614-CA60-889DF59609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9413" y="931498"/>
            <a:ext cx="4178500" cy="22012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MAB - Les tubercules de Montgomery produisent une sécrétion huileuse qui  a principalement 3 fonctions bien distinctes : - L'odeur de la sécrétion :  Les tubercules de Montgomery actifs pendant l'allaitement libèrent">
            <a:extLst>
              <a:ext uri="{FF2B5EF4-FFF2-40B4-BE49-F238E27FC236}">
                <a16:creationId xmlns:a16="http://schemas.microsoft.com/office/drawing/2014/main" id="{C10A4205-90C4-4018-7AC1-31DAA37E77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675" y="931498"/>
            <a:ext cx="35052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082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C49A3A-3D85-44B4-2700-F9FE6281BE1C}"/>
              </a:ext>
            </a:extLst>
          </p:cNvPr>
          <p:cNvSpPr>
            <a:spLocks noGrp="1"/>
          </p:cNvSpPr>
          <p:nvPr>
            <p:ph type="title"/>
          </p:nvPr>
        </p:nvSpPr>
        <p:spPr>
          <a:xfrm>
            <a:off x="838200" y="365125"/>
            <a:ext cx="10805932" cy="1452100"/>
          </a:xfrm>
        </p:spPr>
        <p:txBody>
          <a:bodyPr>
            <a:normAutofit fontScale="90000"/>
          </a:bodyPr>
          <a:lstStyle/>
          <a:p>
            <a:pPr algn="ctr"/>
            <a:r>
              <a:rPr lang="el-GR" dirty="0">
                <a:latin typeface="Times New Roman" panose="02020603050405020304" pitchFamily="18" charset="0"/>
                <a:cs typeface="Times New Roman" panose="02020603050405020304" pitchFamily="18" charset="0"/>
              </a:rPr>
              <a:t>Δια του </a:t>
            </a:r>
            <a:r>
              <a:rPr lang="fr-FR" dirty="0">
                <a:latin typeface="Times New Roman" panose="02020603050405020304" pitchFamily="18" charset="0"/>
                <a:cs typeface="Times New Roman" panose="02020603050405020304" pitchFamily="18" charset="0"/>
              </a:rPr>
              <a:t>Morgagni « </a:t>
            </a:r>
            <a:r>
              <a:rPr lang="el-GR" dirty="0">
                <a:latin typeface="Times New Roman" panose="02020603050405020304" pitchFamily="18" charset="0"/>
                <a:cs typeface="Times New Roman" panose="02020603050405020304" pitchFamily="18" charset="0"/>
              </a:rPr>
              <a:t>ανέκυψαν</a:t>
            </a:r>
            <a:r>
              <a:rPr lang="fr-FR"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 οι</a:t>
            </a:r>
            <a:r>
              <a:rPr lang="fr-FR"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 </a:t>
            </a:r>
            <a:br>
              <a:rPr lang="el-GR" dirty="0">
                <a:latin typeface="Times New Roman" panose="02020603050405020304" pitchFamily="18" charset="0"/>
                <a:cs typeface="Times New Roman" panose="02020603050405020304" pitchFamily="18" charset="0"/>
              </a:rPr>
            </a:br>
            <a:r>
              <a:rPr lang="fr-FR" dirty="0">
                <a:latin typeface="Times New Roman" panose="02020603050405020304" pitchFamily="18" charset="0"/>
                <a:cs typeface="Times New Roman" panose="02020603050405020304" pitchFamily="18" charset="0"/>
              </a:rPr>
              <a:t>Pinel, </a:t>
            </a:r>
            <a:r>
              <a:rPr lang="fr-FR" dirty="0" err="1">
                <a:latin typeface="Times New Roman" panose="02020603050405020304" pitchFamily="18" charset="0"/>
                <a:cs typeface="Times New Roman" panose="02020603050405020304" pitchFamily="18" charset="0"/>
              </a:rPr>
              <a:t>Auenbrugger</a:t>
            </a:r>
            <a:r>
              <a:rPr lang="fr-FR" dirty="0">
                <a:latin typeface="Times New Roman" panose="02020603050405020304" pitchFamily="18" charset="0"/>
                <a:cs typeface="Times New Roman" panose="02020603050405020304" pitchFamily="18" charset="0"/>
              </a:rPr>
              <a:t>/ Corvisart, Laënnec, Charcot </a:t>
            </a:r>
            <a:br>
              <a:rPr lang="fr-F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Η γένεση των ειδικοτήτων</a:t>
            </a:r>
            <a:endParaRPr lang="fr-FR" dirty="0">
              <a:latin typeface="Times New Roman" panose="02020603050405020304" pitchFamily="18" charset="0"/>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0748B9BD-2DD6-5376-3EF0-B80BF513C611}"/>
              </a:ext>
            </a:extLst>
          </p:cNvPr>
          <p:cNvPicPr>
            <a:picLocks noGrp="1" noChangeAspect="1"/>
          </p:cNvPicPr>
          <p:nvPr>
            <p:ph idx="1"/>
          </p:nvPr>
        </p:nvPicPr>
        <p:blipFill>
          <a:blip r:embed="rId2"/>
          <a:stretch>
            <a:fillRect/>
          </a:stretch>
        </p:blipFill>
        <p:spPr>
          <a:xfrm>
            <a:off x="2505435" y="2141537"/>
            <a:ext cx="7736715" cy="4351338"/>
          </a:xfrm>
        </p:spPr>
      </p:pic>
    </p:spTree>
    <p:extLst>
      <p:ext uri="{BB962C8B-B14F-4D97-AF65-F5344CB8AC3E}">
        <p14:creationId xmlns:p14="http://schemas.microsoft.com/office/powerpoint/2010/main" val="2086066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2B02E-69FA-AAE1-926A-19B790EFFBFA}"/>
              </a:ext>
            </a:extLst>
          </p:cNvPr>
          <p:cNvSpPr>
            <a:spLocks noGrp="1"/>
          </p:cNvSpPr>
          <p:nvPr>
            <p:ph type="title"/>
          </p:nvPr>
        </p:nvSpPr>
        <p:spPr/>
        <p:txBody>
          <a:bodyPr>
            <a:normAutofit fontScale="90000"/>
          </a:bodyPr>
          <a:lstStyle/>
          <a:p>
            <a:pPr algn="ctr"/>
            <a:r>
              <a:rPr lang="el-GR" dirty="0">
                <a:latin typeface="Times New Roman" panose="02020603050405020304" pitchFamily="18" charset="0"/>
                <a:cs typeface="Times New Roman" panose="02020603050405020304" pitchFamily="18" charset="0"/>
              </a:rPr>
              <a:t>Η επίδραση της πολιτικής κατάστασης στη διαμόρφωση της ιατρικής εκπαίδευσης</a:t>
            </a:r>
            <a:endParaRPr lang="fr-FR" dirty="0">
              <a:latin typeface="Times New Roman" panose="02020603050405020304" pitchFamily="18" charset="0"/>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A5B59975-DF1D-C287-9FCD-280359913B7E}"/>
              </a:ext>
            </a:extLst>
          </p:cNvPr>
          <p:cNvPicPr>
            <a:picLocks noGrp="1" noChangeAspect="1"/>
          </p:cNvPicPr>
          <p:nvPr>
            <p:ph idx="1"/>
          </p:nvPr>
        </p:nvPicPr>
        <p:blipFill>
          <a:blip r:embed="rId2"/>
          <a:stretch>
            <a:fillRect/>
          </a:stretch>
        </p:blipFill>
        <p:spPr>
          <a:xfrm>
            <a:off x="2267732" y="2068694"/>
            <a:ext cx="7808936" cy="4351338"/>
          </a:xfrm>
        </p:spPr>
      </p:pic>
    </p:spTree>
    <p:extLst>
      <p:ext uri="{BB962C8B-B14F-4D97-AF65-F5344CB8AC3E}">
        <p14:creationId xmlns:p14="http://schemas.microsoft.com/office/powerpoint/2010/main" val="672815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0B7BD-6A38-9C50-5672-2E0E2E163E5F}"/>
              </a:ext>
            </a:extLst>
          </p:cNvPr>
          <p:cNvSpPr>
            <a:spLocks noGrp="1"/>
          </p:cNvSpPr>
          <p:nvPr>
            <p:ph type="title"/>
          </p:nvPr>
        </p:nvSpPr>
        <p:spPr/>
        <p:txBody>
          <a:bodyPr>
            <a:normAutofit fontScale="90000"/>
          </a:bodyPr>
          <a:lstStyle/>
          <a:p>
            <a:pPr algn="ctr"/>
            <a:r>
              <a:rPr lang="el-GR" dirty="0">
                <a:latin typeface="Times New Roman" panose="02020603050405020304" pitchFamily="18" charset="0"/>
                <a:cs typeface="Times New Roman" panose="02020603050405020304" pitchFamily="18" charset="0"/>
              </a:rPr>
              <a:t>Η επίδραση της Γαλλικής Επανάστασης στη διαμόρφωση της ιατρικής εκπαίδευσης</a:t>
            </a:r>
            <a:endParaRPr lang="fr-FR" dirty="0"/>
          </a:p>
        </p:txBody>
      </p:sp>
      <p:pic>
        <p:nvPicPr>
          <p:cNvPr id="5" name="Espace réservé du contenu 4">
            <a:extLst>
              <a:ext uri="{FF2B5EF4-FFF2-40B4-BE49-F238E27FC236}">
                <a16:creationId xmlns:a16="http://schemas.microsoft.com/office/drawing/2014/main" id="{7F2F53C8-1E62-246F-1EB0-878D63F9324D}"/>
              </a:ext>
            </a:extLst>
          </p:cNvPr>
          <p:cNvPicPr>
            <a:picLocks noGrp="1" noChangeAspect="1"/>
          </p:cNvPicPr>
          <p:nvPr>
            <p:ph idx="1"/>
          </p:nvPr>
        </p:nvPicPr>
        <p:blipFill>
          <a:blip r:embed="rId2"/>
          <a:stretch>
            <a:fillRect/>
          </a:stretch>
        </p:blipFill>
        <p:spPr>
          <a:xfrm>
            <a:off x="2217634" y="2045544"/>
            <a:ext cx="7756732" cy="4351338"/>
          </a:xfrm>
        </p:spPr>
      </p:pic>
    </p:spTree>
    <p:extLst>
      <p:ext uri="{BB962C8B-B14F-4D97-AF65-F5344CB8AC3E}">
        <p14:creationId xmlns:p14="http://schemas.microsoft.com/office/powerpoint/2010/main" val="123939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3A172D-0590-359C-F121-BAC1EDB9E87A}"/>
              </a:ext>
            </a:extLst>
          </p:cNvPr>
          <p:cNvSpPr>
            <a:spLocks noGrp="1"/>
          </p:cNvSpPr>
          <p:nvPr>
            <p:ph type="title"/>
          </p:nvPr>
        </p:nvSpPr>
        <p:spPr>
          <a:xfrm>
            <a:off x="276690" y="279697"/>
            <a:ext cx="10515600" cy="1428313"/>
          </a:xfrm>
        </p:spPr>
        <p:txBody>
          <a:bodyPr>
            <a:normAutofit fontScale="90000"/>
          </a:bodyPr>
          <a:lstStyle/>
          <a:p>
            <a:r>
              <a:rPr lang="fr-FR" altLang="el-GR" dirty="0">
                <a:latin typeface="Times New Roman" panose="02020603050405020304" pitchFamily="18" charset="0"/>
                <a:cs typeface="Times New Roman" panose="02020603050405020304" pitchFamily="18" charset="0"/>
              </a:rPr>
              <a:t>    P</a:t>
            </a:r>
            <a:r>
              <a:rPr lang="fr-FR" altLang="el-GR" sz="4400" dirty="0">
                <a:latin typeface="Times New Roman" panose="02020603050405020304" pitchFamily="18" charset="0"/>
                <a:cs typeface="Times New Roman" panose="02020603050405020304" pitchFamily="18" charset="0"/>
              </a:rPr>
              <a:t>hilippe Pinel (1745- 1826)</a:t>
            </a:r>
            <a:br>
              <a:rPr lang="el-GR" altLang="el-GR" sz="4400" dirty="0">
                <a:latin typeface="Times New Roman" panose="02020603050405020304" pitchFamily="18" charset="0"/>
                <a:cs typeface="Times New Roman" panose="02020603050405020304" pitchFamily="18" charset="0"/>
              </a:rPr>
            </a:br>
            <a:r>
              <a:rPr lang="fr-FR" altLang="el-GR" sz="4400" dirty="0">
                <a:latin typeface="Times New Roman" panose="02020603050405020304" pitchFamily="18" charset="0"/>
                <a:cs typeface="Times New Roman" panose="02020603050405020304" pitchFamily="18" charset="0"/>
              </a:rPr>
              <a:t>     </a:t>
            </a:r>
            <a:r>
              <a:rPr lang="el-GR" altLang="el-GR" sz="4000" dirty="0">
                <a:latin typeface="Times New Roman" panose="02020603050405020304" pitchFamily="18" charset="0"/>
                <a:cs typeface="Times New Roman" panose="02020603050405020304" pitchFamily="18" charset="0"/>
              </a:rPr>
              <a:t>Θεμελιωτής της Ψυχιατρικής</a:t>
            </a:r>
            <a:br>
              <a:rPr lang="el-GR" altLang="el-GR" sz="4000" dirty="0">
                <a:latin typeface="Times New Roman" panose="02020603050405020304" pitchFamily="18" charset="0"/>
                <a:cs typeface="Times New Roman" panose="02020603050405020304" pitchFamily="18" charset="0"/>
              </a:rPr>
            </a:br>
            <a:r>
              <a:rPr lang="fr-FR" altLang="el-GR" sz="4000" dirty="0">
                <a:latin typeface="Times New Roman" panose="02020603050405020304" pitchFamily="18" charset="0"/>
                <a:cs typeface="Times New Roman" panose="02020603050405020304" pitchFamily="18" charset="0"/>
              </a:rPr>
              <a:t>             « </a:t>
            </a:r>
            <a:r>
              <a:rPr lang="el-GR" altLang="el-GR" sz="4000" dirty="0">
                <a:latin typeface="Times New Roman" panose="02020603050405020304" pitchFamily="18" charset="0"/>
                <a:cs typeface="Times New Roman" panose="02020603050405020304" pitchFamily="18" charset="0"/>
              </a:rPr>
              <a:t>ηθική θεραπεία</a:t>
            </a:r>
            <a:r>
              <a:rPr lang="fr-FR" altLang="el-GR" sz="4000" dirty="0">
                <a:latin typeface="Times New Roman" panose="02020603050405020304" pitchFamily="18" charset="0"/>
                <a:cs typeface="Times New Roman" panose="02020603050405020304" pitchFamily="18" charset="0"/>
              </a:rPr>
              <a:t> »</a:t>
            </a:r>
            <a:endParaRPr lang="fr-FR" sz="4000" dirty="0">
              <a:latin typeface="Times New Roman" panose="02020603050405020304" pitchFamily="18" charset="0"/>
              <a:cs typeface="Times New Roman" panose="02020603050405020304" pitchFamily="18" charset="0"/>
            </a:endParaRPr>
          </a:p>
        </p:txBody>
      </p:sp>
      <p:pic>
        <p:nvPicPr>
          <p:cNvPr id="4" name="Picture 4" descr="Philippe Pinel.jpg">
            <a:extLst>
              <a:ext uri="{FF2B5EF4-FFF2-40B4-BE49-F238E27FC236}">
                <a16:creationId xmlns:a16="http://schemas.microsoft.com/office/drawing/2014/main" id="{AB58C2F5-FB46-139B-6FBD-4D7987E51B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6950" y="2226965"/>
            <a:ext cx="3916816"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pinel 1.jpg">
            <a:extLst>
              <a:ext uri="{FF2B5EF4-FFF2-40B4-BE49-F238E27FC236}">
                <a16:creationId xmlns:a16="http://schemas.microsoft.com/office/drawing/2014/main" id="{924FCD63-0CB0-A2F7-5179-B6334B396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657511" y="3134197"/>
            <a:ext cx="2417762" cy="3308350"/>
          </a:xfrm>
          <a:prstGeom prst="rect">
            <a:avLst/>
          </a:prstGeom>
        </p:spPr>
      </p:pic>
      <p:pic>
        <p:nvPicPr>
          <p:cNvPr id="6" name="Picture 2" descr="http://i.dailymail.co.uk/i/pix/2009/08/27/article-1209405-0630369A000005DC-889_634x347.jpg">
            <a:extLst>
              <a:ext uri="{FF2B5EF4-FFF2-40B4-BE49-F238E27FC236}">
                <a16:creationId xmlns:a16="http://schemas.microsoft.com/office/drawing/2014/main" id="{1897B78B-E204-F388-6462-EF9512E7E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3544"/>
          <a:stretch>
            <a:fillRect/>
          </a:stretch>
        </p:blipFill>
        <p:spPr bwMode="auto">
          <a:xfrm>
            <a:off x="6657511" y="150471"/>
            <a:ext cx="5402345" cy="255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biusante.parisdescartes.fr/images/banque/zoom/CIPB1319.jpg">
            <a:extLst>
              <a:ext uri="{FF2B5EF4-FFF2-40B4-BE49-F238E27FC236}">
                <a16:creationId xmlns:a16="http://schemas.microsoft.com/office/drawing/2014/main" id="{0AF199E3-7573-23A2-E155-839B70F92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766"/>
          <a:stretch>
            <a:fillRect/>
          </a:stretch>
        </p:blipFill>
        <p:spPr bwMode="auto">
          <a:xfrm>
            <a:off x="9176956" y="3134197"/>
            <a:ext cx="28829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047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9FCA21-81DC-690A-7590-140385F74413}"/>
              </a:ext>
            </a:extLst>
          </p:cNvPr>
          <p:cNvSpPr>
            <a:spLocks noGrp="1"/>
          </p:cNvSpPr>
          <p:nvPr>
            <p:ph type="title"/>
          </p:nvPr>
        </p:nvSpPr>
        <p:spPr>
          <a:xfrm>
            <a:off x="856527" y="98907"/>
            <a:ext cx="11250592" cy="1926663"/>
          </a:xfrm>
        </p:spPr>
        <p:txBody>
          <a:bodyPr>
            <a:normAutofit fontScale="90000"/>
          </a:bodyPr>
          <a:lstStyle/>
          <a:p>
            <a:pPr algn="ctr"/>
            <a:r>
              <a:rPr lang="el-GR" dirty="0">
                <a:latin typeface="Times New Roman" panose="02020603050405020304" pitchFamily="18" charset="0"/>
                <a:cs typeface="Times New Roman" panose="02020603050405020304" pitchFamily="18" charset="0"/>
              </a:rPr>
              <a:t>Προσπάθεια του </a:t>
            </a:r>
            <a:r>
              <a:rPr lang="fr-FR" dirty="0">
                <a:latin typeface="Times New Roman" panose="02020603050405020304" pitchFamily="18" charset="0"/>
                <a:cs typeface="Times New Roman" panose="02020603050405020304" pitchFamily="18" charset="0"/>
              </a:rPr>
              <a:t>Pinel</a:t>
            </a:r>
            <a:r>
              <a:rPr lang="el-GR" dirty="0">
                <a:latin typeface="Times New Roman" panose="02020603050405020304" pitchFamily="18" charset="0"/>
                <a:cs typeface="Times New Roman" panose="02020603050405020304" pitchFamily="18" charset="0"/>
              </a:rPr>
              <a:t> να </a:t>
            </a:r>
            <a:r>
              <a:rPr lang="el-GR" dirty="0" err="1">
                <a:latin typeface="Times New Roman" panose="02020603050405020304" pitchFamily="18" charset="0"/>
                <a:cs typeface="Times New Roman" panose="02020603050405020304" pitchFamily="18" charset="0"/>
              </a:rPr>
              <a:t>αναδε</a:t>
            </a:r>
            <a:r>
              <a:rPr lang="fr-FR" dirty="0" err="1">
                <a:latin typeface="Times New Roman" panose="02020603050405020304" pitchFamily="18" charset="0"/>
                <a:cs typeface="Times New Roman" panose="02020603050405020304" pitchFamily="18" charset="0"/>
              </a:rPr>
              <a:t>ί</a:t>
            </a:r>
            <a:r>
              <a:rPr lang="el-GR" dirty="0" err="1">
                <a:latin typeface="Times New Roman" panose="02020603050405020304" pitchFamily="18" charset="0"/>
                <a:cs typeface="Times New Roman" panose="02020603050405020304" pitchFamily="18" charset="0"/>
              </a:rPr>
              <a:t>ξει</a:t>
            </a:r>
            <a:r>
              <a:rPr lang="el-GR" dirty="0">
                <a:latin typeface="Times New Roman" panose="02020603050405020304" pitchFamily="18" charset="0"/>
                <a:cs typeface="Times New Roman" panose="02020603050405020304" pitchFamily="18" charset="0"/>
              </a:rPr>
              <a:t> πιθανές οργανικές αλλοιώσεις στον εγκέφαλο ψυχικά ασθενών στο πλαίσιο των επιταγών της </a:t>
            </a:r>
            <a:r>
              <a:rPr lang="el-GR" dirty="0" err="1">
                <a:latin typeface="Times New Roman" panose="02020603050405020304" pitchFamily="18" charset="0"/>
                <a:cs typeface="Times New Roman" panose="02020603050405020304" pitchFamily="18" charset="0"/>
              </a:rPr>
              <a:t>ανατομο</a:t>
            </a:r>
            <a:r>
              <a:rPr lang="el-GR" dirty="0">
                <a:latin typeface="Times New Roman" panose="02020603050405020304" pitchFamily="18" charset="0"/>
                <a:cs typeface="Times New Roman" panose="02020603050405020304" pitchFamily="18" charset="0"/>
              </a:rPr>
              <a:t>-κλινικής μεθόδου</a:t>
            </a:r>
            <a:endParaRPr lang="fr-FR" dirty="0">
              <a:latin typeface="Times New Roman" panose="02020603050405020304" pitchFamily="18" charset="0"/>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65E15436-4EA5-9082-E600-132E9C9BA7F9}"/>
              </a:ext>
            </a:extLst>
          </p:cNvPr>
          <p:cNvPicPr>
            <a:picLocks noGrp="1" noChangeAspect="1"/>
          </p:cNvPicPr>
          <p:nvPr>
            <p:ph idx="1"/>
          </p:nvPr>
        </p:nvPicPr>
        <p:blipFill>
          <a:blip r:embed="rId2"/>
          <a:stretch>
            <a:fillRect/>
          </a:stretch>
        </p:blipFill>
        <p:spPr>
          <a:xfrm>
            <a:off x="2370071" y="2339767"/>
            <a:ext cx="7688329" cy="4315154"/>
          </a:xfrm>
        </p:spPr>
      </p:pic>
    </p:spTree>
    <p:extLst>
      <p:ext uri="{BB962C8B-B14F-4D97-AF65-F5344CB8AC3E}">
        <p14:creationId xmlns:p14="http://schemas.microsoft.com/office/powerpoint/2010/main" val="22066005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ndefined">
            <a:extLst>
              <a:ext uri="{FF2B5EF4-FFF2-40B4-BE49-F238E27FC236}">
                <a16:creationId xmlns:a16="http://schemas.microsoft.com/office/drawing/2014/main" id="{02CD272F-2054-6677-605A-D2AB903C22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3473" y="3162546"/>
            <a:ext cx="268521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defined">
            <a:extLst>
              <a:ext uri="{FF2B5EF4-FFF2-40B4-BE49-F238E27FC236}">
                <a16:creationId xmlns:a16="http://schemas.microsoft.com/office/drawing/2014/main" id="{5A85531A-B8E9-98E9-0C3A-FFF9E5AD4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732" y="114054"/>
            <a:ext cx="7375244" cy="290709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onument à Philippe Pinel">
            <a:extLst>
              <a:ext uri="{FF2B5EF4-FFF2-40B4-BE49-F238E27FC236}">
                <a16:creationId xmlns:a16="http://schemas.microsoft.com/office/drawing/2014/main" id="{F044DD8D-2305-2ADB-7AA9-5FB601A88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9570" y="3248794"/>
            <a:ext cx="2555889" cy="340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126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CC5D40-A93D-E817-87B5-644DAD2FA42E}"/>
              </a:ext>
            </a:extLst>
          </p:cNvPr>
          <p:cNvSpPr>
            <a:spLocks noGrp="1"/>
          </p:cNvSpPr>
          <p:nvPr>
            <p:ph type="title"/>
          </p:nvPr>
        </p:nvSpPr>
        <p:spPr>
          <a:xfrm>
            <a:off x="300943" y="365125"/>
            <a:ext cx="11052858" cy="1325563"/>
          </a:xfrm>
        </p:spPr>
        <p:txBody>
          <a:bodyPr/>
          <a:lstStyle/>
          <a:p>
            <a:r>
              <a:rPr lang="en-US" altLang="el-GR" dirty="0"/>
              <a:t>       </a:t>
            </a:r>
            <a:r>
              <a:rPr lang="en-US" altLang="el-GR" dirty="0" err="1">
                <a:latin typeface="Times New Roman" panose="02020603050405020304" pitchFamily="18" charset="0"/>
                <a:cs typeface="Times New Roman" panose="02020603050405020304" pitchFamily="18" charset="0"/>
              </a:rPr>
              <a:t>Bicêtre-Salpêtrière</a:t>
            </a:r>
            <a:endParaRPr lang="fr-FR" dirty="0">
              <a:latin typeface="Times New Roman" panose="02020603050405020304" pitchFamily="18" charset="0"/>
              <a:cs typeface="Times New Roman" panose="02020603050405020304" pitchFamily="18" charset="0"/>
            </a:endParaRPr>
          </a:p>
        </p:txBody>
      </p:sp>
      <p:pic>
        <p:nvPicPr>
          <p:cNvPr id="4" name="Picture 2" descr="http://upload.wikimedia.org/wikipedia/commons/1/12/Philippe_Pinel_%C3%A0_la_Salp%C3%AAtri%C3%A8re.jpg">
            <a:extLst>
              <a:ext uri="{FF2B5EF4-FFF2-40B4-BE49-F238E27FC236}">
                <a16:creationId xmlns:a16="http://schemas.microsoft.com/office/drawing/2014/main" id="{B73624BA-D096-9B8A-C38A-FB2E8282ED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4871" y="1979613"/>
            <a:ext cx="4949331" cy="34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Related image">
            <a:extLst>
              <a:ext uri="{FF2B5EF4-FFF2-40B4-BE49-F238E27FC236}">
                <a16:creationId xmlns:a16="http://schemas.microsoft.com/office/drawing/2014/main" id="{1C423902-A01F-48B9-BE8C-ACF160547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732" y="76200"/>
            <a:ext cx="57404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upload.wikimedia.org/wikipedia/commons/2/23/H%C3%B4pital_du_Kremlin-Bic%C3%AAtre.jpg">
            <a:extLst>
              <a:ext uri="{FF2B5EF4-FFF2-40B4-BE49-F238E27FC236}">
                <a16:creationId xmlns:a16="http://schemas.microsoft.com/office/drawing/2014/main" id="{AD8E626F-44E0-3524-9742-DDD1BF447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649" y="3429000"/>
            <a:ext cx="4267201" cy="320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2957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defined">
            <a:extLst>
              <a:ext uri="{FF2B5EF4-FFF2-40B4-BE49-F238E27FC236}">
                <a16:creationId xmlns:a16="http://schemas.microsoft.com/office/drawing/2014/main" id="{CBE443B9-85A3-05FF-169A-AA265B7AB6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2304" y="284368"/>
            <a:ext cx="4899133" cy="62892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ndefined">
            <a:extLst>
              <a:ext uri="{FF2B5EF4-FFF2-40B4-BE49-F238E27FC236}">
                <a16:creationId xmlns:a16="http://schemas.microsoft.com/office/drawing/2014/main" id="{77CFF202-7917-2F9F-9227-67816C747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519" y="1673292"/>
            <a:ext cx="2789499" cy="418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658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40827" y="113510"/>
            <a:ext cx="11351173" cy="6744489"/>
          </a:xfrm>
        </p:spPr>
        <p:txBody>
          <a:bodyPr>
            <a:normAutofit/>
          </a:bodyPr>
          <a:lstStyle/>
          <a:p>
            <a:r>
              <a:rPr lang="el-GR" sz="3200" dirty="0">
                <a:latin typeface="Superclarendon" charset="0"/>
                <a:ea typeface="Superclarendon" charset="0"/>
                <a:cs typeface="Superclarendon" charset="0"/>
              </a:rPr>
              <a:t>Εκπαίδευση θεωρητική </a:t>
            </a:r>
          </a:p>
          <a:p>
            <a:r>
              <a:rPr lang="el-GR" sz="3200" dirty="0">
                <a:latin typeface="Superclarendon" charset="0"/>
                <a:ea typeface="Superclarendon" charset="0"/>
                <a:cs typeface="Superclarendon" charset="0"/>
              </a:rPr>
              <a:t>Προσήλωση στις Αριστοτέλειες και </a:t>
            </a:r>
            <a:r>
              <a:rPr lang="el-GR" sz="3200" dirty="0" err="1">
                <a:latin typeface="Superclarendon" charset="0"/>
                <a:ea typeface="Superclarendon" charset="0"/>
                <a:cs typeface="Superclarendon" charset="0"/>
              </a:rPr>
              <a:t>Γαληνικές</a:t>
            </a:r>
            <a:r>
              <a:rPr lang="el-GR" sz="3200" dirty="0">
                <a:latin typeface="Superclarendon" charset="0"/>
                <a:ea typeface="Superclarendon" charset="0"/>
                <a:cs typeface="Superclarendon" charset="0"/>
              </a:rPr>
              <a:t> αρχές</a:t>
            </a:r>
          </a:p>
          <a:p>
            <a:r>
              <a:rPr lang="el-GR" sz="3200" dirty="0">
                <a:latin typeface="Superclarendon" charset="0"/>
                <a:ea typeface="Superclarendon" charset="0"/>
                <a:cs typeface="Superclarendon" charset="0"/>
              </a:rPr>
              <a:t>Ανατομική εκπαίδευση ανεπαρκής</a:t>
            </a:r>
            <a:endParaRPr lang="fr-FR" sz="3200" dirty="0">
              <a:latin typeface="Superclarendon" charset="0"/>
              <a:ea typeface="Superclarendon" charset="0"/>
              <a:cs typeface="Superclarendon" charset="0"/>
            </a:endParaRPr>
          </a:p>
          <a:p>
            <a:pPr marL="0" indent="0">
              <a:buNone/>
            </a:pPr>
            <a:endParaRPr lang="fr-FR" sz="3200" dirty="0">
              <a:latin typeface="Superclarendon" charset="0"/>
              <a:ea typeface="Superclarendon" charset="0"/>
              <a:cs typeface="Superclarendon" charset="0"/>
            </a:endParaRPr>
          </a:p>
          <a:p>
            <a:pPr>
              <a:buFont typeface="Wingdings" charset="2"/>
              <a:buChar char="Ø"/>
            </a:pPr>
            <a:r>
              <a:rPr lang="el-GR" sz="3200" dirty="0">
                <a:latin typeface="Superclarendon" charset="0"/>
                <a:ea typeface="Superclarendon" charset="0"/>
                <a:cs typeface="Superclarendon" charset="0"/>
              </a:rPr>
              <a:t>Αποκατάσταση λαθών του Γαληνού</a:t>
            </a:r>
          </a:p>
          <a:p>
            <a:pPr>
              <a:buFont typeface="Arial" charset="0"/>
              <a:buChar char="•"/>
            </a:pPr>
            <a:r>
              <a:rPr lang="el-GR" sz="3200" dirty="0">
                <a:latin typeface="Superclarendon" charset="0"/>
                <a:ea typeface="Superclarendon" charset="0"/>
                <a:cs typeface="Superclarendon" charset="0"/>
              </a:rPr>
              <a:t>ρόλος ήπατος και καρδιάς</a:t>
            </a:r>
          </a:p>
          <a:p>
            <a:pPr>
              <a:buFont typeface="Arial" charset="0"/>
              <a:buChar char="•"/>
            </a:pPr>
            <a:r>
              <a:rPr lang="el-GR" sz="3200" dirty="0">
                <a:latin typeface="Superclarendon" charset="0"/>
                <a:ea typeface="Superclarendon" charset="0"/>
                <a:cs typeface="Superclarendon" charset="0"/>
              </a:rPr>
              <a:t>ενδοκαρδιακή </a:t>
            </a:r>
            <a:r>
              <a:rPr lang="el-GR" sz="3200" dirty="0" err="1">
                <a:latin typeface="Superclarendon" charset="0"/>
                <a:ea typeface="Superclarendon" charset="0"/>
                <a:cs typeface="Superclarendon" charset="0"/>
              </a:rPr>
              <a:t>διακοιλιακή</a:t>
            </a:r>
            <a:r>
              <a:rPr lang="el-GR" sz="3200" dirty="0">
                <a:latin typeface="Superclarendon" charset="0"/>
                <a:ea typeface="Superclarendon" charset="0"/>
                <a:cs typeface="Superclarendon" charset="0"/>
              </a:rPr>
              <a:t> επικοινωνία</a:t>
            </a:r>
          </a:p>
          <a:p>
            <a:pPr>
              <a:buFont typeface="Arial" charset="0"/>
              <a:buChar char="•"/>
            </a:pPr>
            <a:r>
              <a:rPr lang="el-GR" sz="3200" dirty="0" err="1">
                <a:latin typeface="Superclarendon" charset="0"/>
                <a:ea typeface="Superclarendon" charset="0"/>
                <a:cs typeface="Superclarendon" charset="0"/>
              </a:rPr>
              <a:t>δίκερως</a:t>
            </a:r>
            <a:r>
              <a:rPr lang="el-GR" sz="3200" dirty="0">
                <a:latin typeface="Superclarendon" charset="0"/>
                <a:ea typeface="Superclarendon" charset="0"/>
                <a:cs typeface="Superclarendon" charset="0"/>
              </a:rPr>
              <a:t> μήτρα </a:t>
            </a:r>
          </a:p>
          <a:p>
            <a:pPr>
              <a:buFont typeface="Arial" charset="0"/>
              <a:buChar char="•"/>
            </a:pPr>
            <a:r>
              <a:rPr lang="el-GR" sz="3200" dirty="0">
                <a:latin typeface="Superclarendon" charset="0"/>
                <a:ea typeface="Superclarendon" charset="0"/>
                <a:cs typeface="Superclarendon" charset="0"/>
              </a:rPr>
              <a:t>διάταξη χοληφόρου δένδρου</a:t>
            </a:r>
          </a:p>
          <a:p>
            <a:pPr>
              <a:buFont typeface="Arial" charset="0"/>
              <a:buChar char="•"/>
            </a:pPr>
            <a:r>
              <a:rPr lang="el-GR" sz="3200" dirty="0">
                <a:latin typeface="Superclarendon" charset="0"/>
                <a:ea typeface="Superclarendon" charset="0"/>
                <a:cs typeface="Superclarendon" charset="0"/>
              </a:rPr>
              <a:t>κάτω γνάθος</a:t>
            </a: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922554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C0B7D5-1D12-9064-F593-58E2C37EFBDF}"/>
              </a:ext>
            </a:extLst>
          </p:cNvPr>
          <p:cNvSpPr>
            <a:spLocks noGrp="1"/>
          </p:cNvSpPr>
          <p:nvPr>
            <p:ph type="title"/>
          </p:nvPr>
        </p:nvSpPr>
        <p:spPr>
          <a:xfrm>
            <a:off x="949125" y="227153"/>
            <a:ext cx="9601200" cy="1485900"/>
          </a:xfrm>
        </p:spPr>
        <p:txBody>
          <a:bodyPr/>
          <a:lstStyle/>
          <a:p>
            <a:r>
              <a:rPr lang="el-GR" dirty="0">
                <a:latin typeface="Times New Roman" panose="02020603050405020304" pitchFamily="18" charset="0"/>
                <a:cs typeface="Times New Roman" panose="02020603050405020304" pitchFamily="18" charset="0"/>
              </a:rPr>
              <a:t>Ανθρωπιστική θεραπεία</a:t>
            </a: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132DB66E-D179-2668-1D54-499AF4873624}"/>
              </a:ext>
            </a:extLst>
          </p:cNvPr>
          <p:cNvSpPr>
            <a:spLocks noGrp="1"/>
          </p:cNvSpPr>
          <p:nvPr>
            <p:ph idx="1"/>
          </p:nvPr>
        </p:nvSpPr>
        <p:spPr>
          <a:xfrm>
            <a:off x="949125" y="1319515"/>
            <a:ext cx="10961224" cy="5220182"/>
          </a:xfrm>
        </p:spPr>
        <p:txBody>
          <a:bodyPr>
            <a:normAutofit fontScale="92500" lnSpcReduction="10000"/>
          </a:bodyPr>
          <a:lstStyle/>
          <a:p>
            <a:pPr algn="l">
              <a:buFont typeface="+mj-lt"/>
              <a:buAutoNum type="arabicPeriod"/>
            </a:pPr>
            <a:r>
              <a:rPr lang="fr-FR" b="0" i="0" dirty="0">
                <a:solidFill>
                  <a:srgbClr val="202122"/>
                </a:solidFill>
                <a:effectLst/>
                <a:latin typeface="Arial" panose="020B0604020202020204" pitchFamily="34" charset="0"/>
              </a:rPr>
              <a:t>maintien d'une autorité centrale qui a tout pouvoir dans l'institution. Pas de contestation de l'autorité centrale autorisée. Le personnel est soumis à une discipline sévère pour empêcher leur pouvoir arbitraire, notamment la violence.</a:t>
            </a:r>
          </a:p>
          <a:p>
            <a:pPr algn="l">
              <a:buFont typeface="+mj-lt"/>
              <a:buAutoNum type="arabicPeriod"/>
            </a:pPr>
            <a:r>
              <a:rPr lang="fr-FR" b="0" i="0" dirty="0">
                <a:solidFill>
                  <a:srgbClr val="202122"/>
                </a:solidFill>
                <a:effectLst/>
                <a:latin typeface="Arial" panose="020B0604020202020204" pitchFamily="34" charset="0"/>
              </a:rPr>
              <a:t>surveillance des aliénés, et punition en cas de désobéissance (cellule d'isolement, contention).</a:t>
            </a:r>
          </a:p>
          <a:p>
            <a:pPr algn="l">
              <a:buFont typeface="+mj-lt"/>
              <a:buAutoNum type="arabicPeriod"/>
            </a:pPr>
            <a:r>
              <a:rPr lang="fr-FR" b="0" i="0" dirty="0">
                <a:solidFill>
                  <a:srgbClr val="202122"/>
                </a:solidFill>
                <a:effectLst/>
                <a:latin typeface="Arial" panose="020B0604020202020204" pitchFamily="34" charset="0"/>
              </a:rPr>
              <a:t>pas de violence physique, bien que la force physique puisse-</a:t>
            </a:r>
            <a:r>
              <a:rPr lang="fr-FR" b="0" i="0" dirty="0" err="1">
                <a:solidFill>
                  <a:srgbClr val="202122"/>
                </a:solidFill>
                <a:effectLst/>
                <a:latin typeface="Arial" panose="020B0604020202020204" pitchFamily="34" charset="0"/>
              </a:rPr>
              <a:t>t</a:t>
            </a:r>
            <a:r>
              <a:rPr lang="fr-FR" b="0" i="0" dirty="0">
                <a:solidFill>
                  <a:srgbClr val="202122"/>
                </a:solidFill>
                <a:effectLst/>
                <a:latin typeface="Arial" panose="020B0604020202020204" pitchFamily="34" charset="0"/>
              </a:rPr>
              <a:t>-être utilisée pour soumettre les aliénés.</a:t>
            </a:r>
          </a:p>
          <a:p>
            <a:pPr algn="l">
              <a:buFont typeface="+mj-lt"/>
              <a:buAutoNum type="arabicPeriod"/>
            </a:pPr>
            <a:r>
              <a:rPr lang="fr-FR" b="0" i="0" dirty="0">
                <a:solidFill>
                  <a:srgbClr val="202122"/>
                </a:solidFill>
                <a:effectLst/>
                <a:latin typeface="Arial" panose="020B0604020202020204" pitchFamily="34" charset="0"/>
              </a:rPr>
              <a:t>soutien par les pairs. La majorité des surveillants sont des anciens aliénés rétablis ou convalescents, qui moralisent, encouragent et soutiennent les patients non-rétablis. Le personnel non médical, comme le concierge par exemple (p. 263), participe à l'action thérapeutique.</a:t>
            </a:r>
          </a:p>
          <a:p>
            <a:pPr algn="l">
              <a:buFont typeface="+mj-lt"/>
              <a:buAutoNum type="arabicPeriod"/>
            </a:pPr>
            <a:r>
              <a:rPr lang="fr-FR" b="0" i="0" dirty="0">
                <a:solidFill>
                  <a:srgbClr val="202122"/>
                </a:solidFill>
                <a:effectLst/>
                <a:latin typeface="Arial" panose="020B0604020202020204" pitchFamily="34" charset="0"/>
              </a:rPr>
              <a:t>le traitement moral proprement dit, qui fait appel à la raison morale et logique de l'aliéné contre sa propre folie. Pinel insiste particulièrement sur la "bienveillance et l'amitié" dont doivent faire preuve les surveillants, bien qu'il n'exclut pas l'usage de la force contre l'aliéné jugé trop obstiné. Beaucoup de discussion, de négociation avec les aliénés pour les ramener à la raison.</a:t>
            </a:r>
          </a:p>
          <a:p>
            <a:pPr algn="l">
              <a:buFont typeface="+mj-lt"/>
              <a:buAutoNum type="arabicPeriod"/>
            </a:pPr>
            <a:r>
              <a:rPr lang="fr-FR" b="0" i="0" dirty="0">
                <a:solidFill>
                  <a:srgbClr val="202122"/>
                </a:solidFill>
                <a:effectLst/>
                <a:latin typeface="Arial" panose="020B0604020202020204" pitchFamily="34" charset="0"/>
              </a:rPr>
              <a:t>liberté relative à l'intérieur de l'établissement, au lieu d'une réclusion serrée. Tous les mouvements qui ne sont pas dangereux pour l'aliéné ou pour autrui sont autorisés.</a:t>
            </a:r>
          </a:p>
          <a:p>
            <a:endParaRPr lang="fr-FR" dirty="0"/>
          </a:p>
        </p:txBody>
      </p:sp>
    </p:spTree>
    <p:extLst>
      <p:ext uri="{BB962C8B-B14F-4D97-AF65-F5344CB8AC3E}">
        <p14:creationId xmlns:p14="http://schemas.microsoft.com/office/powerpoint/2010/main" val="557194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EE9409-8D9C-27C0-5800-6F00D3DF81B1}"/>
              </a:ext>
            </a:extLst>
          </p:cNvPr>
          <p:cNvSpPr>
            <a:spLocks noGrp="1"/>
          </p:cNvSpPr>
          <p:nvPr>
            <p:ph type="title"/>
          </p:nvPr>
        </p:nvSpPr>
        <p:spPr>
          <a:xfrm>
            <a:off x="641430" y="142918"/>
            <a:ext cx="10515600" cy="1325563"/>
          </a:xfrm>
        </p:spPr>
        <p:txBody>
          <a:bodyPr/>
          <a:lstStyle/>
          <a:p>
            <a:pPr algn="ctr"/>
            <a:r>
              <a:rPr lang="fr-FR" altLang="el-GR" dirty="0">
                <a:latin typeface="Times New Roman" panose="02020603050405020304" pitchFamily="18" charset="0"/>
                <a:cs typeface="Times New Roman" panose="02020603050405020304" pitchFamily="18" charset="0"/>
              </a:rPr>
              <a:t>Xavier Bichat</a:t>
            </a:r>
            <a:r>
              <a:rPr lang="el-GR" altLang="el-GR" dirty="0">
                <a:latin typeface="Times New Roman" panose="02020603050405020304" pitchFamily="18" charset="0"/>
                <a:cs typeface="Times New Roman" panose="02020603050405020304" pitchFamily="18" charset="0"/>
              </a:rPr>
              <a:t> (1771-1802)</a:t>
            </a:r>
            <a:br>
              <a:rPr lang="el-GR" altLang="el-GR" dirty="0">
                <a:latin typeface="Times New Roman" panose="02020603050405020304" pitchFamily="18" charset="0"/>
                <a:cs typeface="Times New Roman" panose="02020603050405020304" pitchFamily="18" charset="0"/>
              </a:rPr>
            </a:br>
            <a:r>
              <a:rPr lang="el-GR" altLang="el-GR" dirty="0">
                <a:latin typeface="Times New Roman" panose="02020603050405020304" pitchFamily="18" charset="0"/>
                <a:cs typeface="Times New Roman" panose="02020603050405020304" pitchFamily="18" charset="0"/>
              </a:rPr>
              <a:t>Θεμελιωτής της Ιστολογίας </a:t>
            </a:r>
            <a:endParaRPr lang="fr-FR" dirty="0">
              <a:latin typeface="Times New Roman" panose="02020603050405020304" pitchFamily="18" charset="0"/>
              <a:cs typeface="Times New Roman" panose="02020603050405020304" pitchFamily="18" charset="0"/>
            </a:endParaRPr>
          </a:p>
        </p:txBody>
      </p:sp>
      <p:sp>
        <p:nvSpPr>
          <p:cNvPr id="4" name="Espace réservé du contenu 3">
            <a:extLst>
              <a:ext uri="{FF2B5EF4-FFF2-40B4-BE49-F238E27FC236}">
                <a16:creationId xmlns:a16="http://schemas.microsoft.com/office/drawing/2014/main" id="{DE63B57E-0086-B055-D4D6-617A210896DF}"/>
              </a:ext>
            </a:extLst>
          </p:cNvPr>
          <p:cNvSpPr>
            <a:spLocks noGrp="1"/>
          </p:cNvSpPr>
          <p:nvPr>
            <p:ph sz="half" idx="2"/>
          </p:nvPr>
        </p:nvSpPr>
        <p:spPr>
          <a:xfrm>
            <a:off x="6096000" y="2141537"/>
            <a:ext cx="5181600" cy="4351338"/>
          </a:xfrm>
        </p:spPr>
        <p:txBody>
          <a:bodyPr/>
          <a:lstStyle/>
          <a:p>
            <a:pPr eaLnBrk="1" hangingPunct="1"/>
            <a:r>
              <a:rPr lang="el-GR" altLang="el-GR" sz="2800" dirty="0">
                <a:latin typeface="Times New Roman" panose="02020603050405020304" pitchFamily="18" charset="0"/>
                <a:cs typeface="Times New Roman" panose="02020603050405020304" pitchFamily="18" charset="0"/>
              </a:rPr>
              <a:t>εισήγαγε την έννοια των ιστών (μεμβρανών), των οποίων διακρίνει 21 είδη, θεμελίωσε την ειδικότητα της ιστολογίας</a:t>
            </a:r>
            <a:endParaRPr lang="en-US" altLang="el-GR" sz="2800" dirty="0">
              <a:latin typeface="Times New Roman" panose="02020603050405020304" pitchFamily="18" charset="0"/>
              <a:cs typeface="Times New Roman" panose="02020603050405020304" pitchFamily="18" charset="0"/>
            </a:endParaRPr>
          </a:p>
          <a:p>
            <a:pPr eaLnBrk="1" hangingPunct="1"/>
            <a:r>
              <a:rPr lang="el-GR" altLang="el-GR" sz="2800" dirty="0">
                <a:latin typeface="Times New Roman" panose="02020603050405020304" pitchFamily="18" charset="0"/>
                <a:cs typeface="Times New Roman" panose="02020603050405020304" pitchFamily="18" charset="0"/>
              </a:rPr>
              <a:t>έδωσε ως εξής τον επιστημονικό ορισμό της ζωής: «Ζωή είναι το σύνολο των λειτουργιών που αντιστέκονται στο θάνατο»</a:t>
            </a:r>
            <a:endParaRPr lang="fr-FR" dirty="0">
              <a:latin typeface="Times New Roman" panose="02020603050405020304" pitchFamily="18" charset="0"/>
              <a:cs typeface="Times New Roman" panose="02020603050405020304" pitchFamily="18" charset="0"/>
            </a:endParaRPr>
          </a:p>
        </p:txBody>
      </p:sp>
      <p:pic>
        <p:nvPicPr>
          <p:cNvPr id="5" name="Picture 2" descr="http://www.biusante.parisdescartes.fr/images/banque/zoom/CISA1080.jpg">
            <a:extLst>
              <a:ext uri="{FF2B5EF4-FFF2-40B4-BE49-F238E27FC236}">
                <a16:creationId xmlns:a16="http://schemas.microsoft.com/office/drawing/2014/main" id="{43408FF6-7AA7-2DB1-45BA-ABCA796AB09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11170" y="1482949"/>
            <a:ext cx="3588151" cy="506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36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A4A5BD-FCF4-758F-12D1-258BACC55F7E}"/>
              </a:ext>
            </a:extLst>
          </p:cNvPr>
          <p:cNvSpPr>
            <a:spLocks noGrp="1"/>
          </p:cNvSpPr>
          <p:nvPr>
            <p:ph type="title"/>
          </p:nvPr>
        </p:nvSpPr>
        <p:spPr/>
        <p:txBody>
          <a:bodyPr>
            <a:normAutofit fontScale="90000"/>
          </a:bodyPr>
          <a:lstStyle/>
          <a:p>
            <a:pPr algn="ctr"/>
            <a:r>
              <a:rPr lang="el-GR" dirty="0">
                <a:latin typeface="Times New Roman" panose="02020603050405020304" pitchFamily="18" charset="0"/>
                <a:cs typeface="Times New Roman" panose="02020603050405020304" pitchFamily="18" charset="0"/>
              </a:rPr>
              <a:t>Ο </a:t>
            </a:r>
            <a:r>
              <a:rPr lang="el-GR" dirty="0" err="1">
                <a:latin typeface="Times New Roman" panose="02020603050405020304" pitchFamily="18" charset="0"/>
                <a:cs typeface="Times New Roman" panose="02020603050405020304" pitchFamily="18" charset="0"/>
              </a:rPr>
              <a:t>Καθ</a:t>
            </a:r>
            <a:r>
              <a:rPr lang="el-GR"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J-F Hutin</a:t>
            </a:r>
            <a:r>
              <a:rPr lang="el-GR" dirty="0">
                <a:latin typeface="Times New Roman" panose="02020603050405020304" pitchFamily="18" charset="0"/>
                <a:cs typeface="Times New Roman" panose="02020603050405020304" pitchFamily="18" charset="0"/>
              </a:rPr>
              <a:t> για τη </a:t>
            </a:r>
            <a:r>
              <a:rPr lang="el-GR" dirty="0" err="1">
                <a:latin typeface="Times New Roman" panose="02020603050405020304" pitchFamily="18" charset="0"/>
                <a:cs typeface="Times New Roman" panose="02020603050405020304" pitchFamily="18" charset="0"/>
              </a:rPr>
              <a:t>ζέυξη</a:t>
            </a:r>
            <a:r>
              <a:rPr lang="el-GR" dirty="0">
                <a:latin typeface="Times New Roman" panose="02020603050405020304" pitchFamily="18" charset="0"/>
                <a:cs typeface="Times New Roman" panose="02020603050405020304" pitchFamily="18" charset="0"/>
              </a:rPr>
              <a:t> ιπποκράτειας και </a:t>
            </a:r>
            <a:r>
              <a:rPr lang="el-GR" dirty="0" err="1">
                <a:latin typeface="Times New Roman" panose="02020603050405020304" pitchFamily="18" charset="0"/>
                <a:cs typeface="Times New Roman" panose="02020603050405020304" pitchFamily="18" charset="0"/>
              </a:rPr>
              <a:t>ανατομο</a:t>
            </a:r>
            <a:r>
              <a:rPr lang="el-GR" dirty="0">
                <a:latin typeface="Times New Roman" panose="02020603050405020304" pitchFamily="18" charset="0"/>
                <a:cs typeface="Times New Roman" panose="02020603050405020304" pitchFamily="18" charset="0"/>
              </a:rPr>
              <a:t>-κλινικής Ιατρικής</a:t>
            </a:r>
            <a:endParaRPr lang="fr-FR" dirty="0">
              <a:latin typeface="Times New Roman" panose="02020603050405020304" pitchFamily="18" charset="0"/>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C75705AB-D531-D387-030D-33FF30753B43}"/>
              </a:ext>
            </a:extLst>
          </p:cNvPr>
          <p:cNvPicPr>
            <a:picLocks noGrp="1" noChangeAspect="1"/>
          </p:cNvPicPr>
          <p:nvPr>
            <p:ph idx="1"/>
          </p:nvPr>
        </p:nvPicPr>
        <p:blipFill>
          <a:blip r:embed="rId2"/>
          <a:stretch>
            <a:fillRect/>
          </a:stretch>
        </p:blipFill>
        <p:spPr>
          <a:xfrm>
            <a:off x="2478766" y="1976096"/>
            <a:ext cx="7743753" cy="4351338"/>
          </a:xfrm>
        </p:spPr>
      </p:pic>
    </p:spTree>
    <p:extLst>
      <p:ext uri="{BB962C8B-B14F-4D97-AF65-F5344CB8AC3E}">
        <p14:creationId xmlns:p14="http://schemas.microsoft.com/office/powerpoint/2010/main" val="9573903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58787D-09CE-3A6D-086C-02A845B448DA}"/>
              </a:ext>
            </a:extLst>
          </p:cNvPr>
          <p:cNvSpPr>
            <a:spLocks noGrp="1"/>
          </p:cNvSpPr>
          <p:nvPr>
            <p:ph type="title"/>
          </p:nvPr>
        </p:nvSpPr>
        <p:spPr>
          <a:xfrm>
            <a:off x="1383175" y="350135"/>
            <a:ext cx="9601200" cy="1485900"/>
          </a:xfrm>
        </p:spPr>
        <p:txBody>
          <a:bodyPr/>
          <a:lstStyle/>
          <a:p>
            <a:pPr algn="ctr"/>
            <a:r>
              <a:rPr lang="fr-FR" altLang="el-GR" sz="4400" dirty="0">
                <a:latin typeface="Times New Roman" panose="02020603050405020304" pitchFamily="18" charset="0"/>
                <a:cs typeface="Times New Roman" panose="02020603050405020304" pitchFamily="18" charset="0"/>
              </a:rPr>
              <a:t>Leopold von </a:t>
            </a:r>
            <a:r>
              <a:rPr lang="fr-FR" altLang="el-GR" sz="4400" dirty="0" err="1">
                <a:latin typeface="Times New Roman" panose="02020603050405020304" pitchFamily="18" charset="0"/>
                <a:cs typeface="Times New Roman" panose="02020603050405020304" pitchFamily="18" charset="0"/>
              </a:rPr>
              <a:t>Auenbrugger</a:t>
            </a:r>
            <a:r>
              <a:rPr lang="el-GR" altLang="el-GR" sz="4400" dirty="0">
                <a:latin typeface="Times New Roman" panose="02020603050405020304" pitchFamily="18" charset="0"/>
                <a:cs typeface="Times New Roman" panose="02020603050405020304" pitchFamily="18" charset="0"/>
              </a:rPr>
              <a:t> </a:t>
            </a:r>
            <a:r>
              <a:rPr lang="en-US" altLang="el-GR" sz="4400" dirty="0">
                <a:latin typeface="Times New Roman" panose="02020603050405020304" pitchFamily="18" charset="0"/>
                <a:cs typeface="Times New Roman" panose="02020603050405020304" pitchFamily="18" charset="0"/>
              </a:rPr>
              <a:t>(1722-1809)</a:t>
            </a:r>
            <a:br>
              <a:rPr lang="en-US" altLang="el-GR" sz="4400" dirty="0">
                <a:latin typeface="Times New Roman" panose="02020603050405020304" pitchFamily="18" charset="0"/>
                <a:cs typeface="Times New Roman" panose="02020603050405020304" pitchFamily="18" charset="0"/>
              </a:rPr>
            </a:br>
            <a:r>
              <a:rPr lang="en-US" altLang="el-GR" sz="4400" dirty="0">
                <a:latin typeface="Times New Roman" panose="02020603050405020304" pitchFamily="18" charset="0"/>
                <a:cs typeface="Times New Roman" panose="02020603050405020304" pitchFamily="18" charset="0"/>
              </a:rPr>
              <a:t> </a:t>
            </a:r>
            <a:r>
              <a:rPr lang="fr-FR" altLang="el-GR" sz="4400" i="1" dirty="0" err="1">
                <a:latin typeface="Times New Roman" panose="02020603050405020304" pitchFamily="18" charset="0"/>
                <a:cs typeface="Times New Roman" panose="02020603050405020304" pitchFamily="18" charset="0"/>
              </a:rPr>
              <a:t>Inventum</a:t>
            </a:r>
            <a:r>
              <a:rPr lang="fr-FR" altLang="el-GR" sz="4400" i="1" dirty="0">
                <a:latin typeface="Times New Roman" panose="02020603050405020304" pitchFamily="18" charset="0"/>
                <a:cs typeface="Times New Roman" panose="02020603050405020304" pitchFamily="18" charset="0"/>
              </a:rPr>
              <a:t> </a:t>
            </a:r>
            <a:r>
              <a:rPr lang="fr-FR" altLang="el-GR" sz="4400" i="1" dirty="0" err="1">
                <a:latin typeface="Times New Roman" panose="02020603050405020304" pitchFamily="18" charset="0"/>
                <a:cs typeface="Times New Roman" panose="02020603050405020304" pitchFamily="18" charset="0"/>
              </a:rPr>
              <a:t>novum</a:t>
            </a:r>
            <a:r>
              <a:rPr lang="fr-FR" altLang="el-GR" sz="4400" i="1" dirty="0">
                <a:latin typeface="Times New Roman" panose="02020603050405020304" pitchFamily="18" charset="0"/>
                <a:cs typeface="Times New Roman" panose="02020603050405020304" pitchFamily="18" charset="0"/>
              </a:rPr>
              <a:t> </a:t>
            </a:r>
            <a:r>
              <a:rPr lang="fr-FR" altLang="el-GR" sz="4400" dirty="0">
                <a:latin typeface="Times New Roman" panose="02020603050405020304" pitchFamily="18" charset="0"/>
                <a:cs typeface="Times New Roman" panose="02020603050405020304" pitchFamily="18" charset="0"/>
              </a:rPr>
              <a:t>(1761)</a:t>
            </a:r>
            <a:r>
              <a:rPr lang="el-GR" altLang="el-GR" sz="4400" dirty="0">
                <a:latin typeface="Times New Roman" panose="02020603050405020304" pitchFamily="18" charset="0"/>
                <a:cs typeface="Times New Roman" panose="02020603050405020304" pitchFamily="18" charset="0"/>
              </a:rPr>
              <a:t> - Επίκρουση</a:t>
            </a:r>
            <a:endParaRPr lang="fr-FR" dirty="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981FD467-FD63-962D-E8C7-EDDF325EE8A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94406" y="1982243"/>
            <a:ext cx="2545532"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4" descr="_auenbrugger1.JPG">
            <a:extLst>
              <a:ext uri="{FF2B5EF4-FFF2-40B4-BE49-F238E27FC236}">
                <a16:creationId xmlns:a16="http://schemas.microsoft.com/office/drawing/2014/main" id="{60C483AE-8298-CE90-788D-2AE21A7D73B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7859" t="16837" r="10716" b="43500"/>
          <a:stretch>
            <a:fillRect/>
          </a:stretch>
        </p:blipFill>
        <p:spPr>
          <a:xfrm>
            <a:off x="1383175" y="2124393"/>
            <a:ext cx="5181600" cy="4067038"/>
          </a:xfrm>
        </p:spPr>
      </p:pic>
    </p:spTree>
    <p:extLst>
      <p:ext uri="{BB962C8B-B14F-4D97-AF65-F5344CB8AC3E}">
        <p14:creationId xmlns:p14="http://schemas.microsoft.com/office/powerpoint/2010/main" val="2175396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F6FDC9-A896-3F9C-5ACD-B92D1BE2C45D}"/>
              </a:ext>
            </a:extLst>
          </p:cNvPr>
          <p:cNvSpPr>
            <a:spLocks noGrp="1"/>
          </p:cNvSpPr>
          <p:nvPr>
            <p:ph type="title"/>
          </p:nvPr>
        </p:nvSpPr>
        <p:spPr>
          <a:xfrm>
            <a:off x="838200" y="365125"/>
            <a:ext cx="10481841" cy="1382652"/>
          </a:xfrm>
        </p:spPr>
        <p:txBody>
          <a:bodyPr>
            <a:normAutofit fontScale="90000"/>
          </a:bodyPr>
          <a:lstStyle/>
          <a:p>
            <a:pPr algn="ctr"/>
            <a:r>
              <a:rPr lang="el-GR" dirty="0" err="1">
                <a:latin typeface="Times New Roman" panose="02020603050405020304" pitchFamily="18" charset="0"/>
                <a:cs typeface="Times New Roman" panose="02020603050405020304" pitchFamily="18" charset="0"/>
              </a:rPr>
              <a:t>Κορβιζάρ</a:t>
            </a:r>
            <a:r>
              <a:rPr lang="el-GR" dirty="0">
                <a:latin typeface="Times New Roman" panose="02020603050405020304" pitchFamily="18" charset="0"/>
                <a:cs typeface="Times New Roman" panose="02020603050405020304" pitchFamily="18" charset="0"/>
              </a:rPr>
              <a:t> - Θεμελιωτής της Καρδιολογίας</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Προώθησε και εξέλιξε τη μελέτη του </a:t>
            </a:r>
            <a:r>
              <a:rPr lang="el-GR" dirty="0" err="1">
                <a:latin typeface="Times New Roman" panose="02020603050405020304" pitchFamily="18" charset="0"/>
                <a:cs typeface="Times New Roman" panose="02020603050405020304" pitchFamily="18" charset="0"/>
              </a:rPr>
              <a:t>Άουενμπρούγκερ</a:t>
            </a:r>
            <a:r>
              <a:rPr lang="el-GR" dirty="0">
                <a:latin typeface="Times New Roman" panose="02020603050405020304" pitchFamily="18" charset="0"/>
                <a:cs typeface="Times New Roman" panose="02020603050405020304" pitchFamily="18" charset="0"/>
              </a:rPr>
              <a:t> πάνω στην επίκρουση </a:t>
            </a:r>
            <a:endParaRPr lang="fr-FR" dirty="0">
              <a:latin typeface="Times New Roman" panose="02020603050405020304" pitchFamily="18" charset="0"/>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6A77D36B-CAA7-8C92-4AD4-13AB13C55EF7}"/>
              </a:ext>
            </a:extLst>
          </p:cNvPr>
          <p:cNvPicPr>
            <a:picLocks noGrp="1" noChangeAspect="1"/>
          </p:cNvPicPr>
          <p:nvPr>
            <p:ph idx="1"/>
          </p:nvPr>
        </p:nvPicPr>
        <p:blipFill>
          <a:blip r:embed="rId2"/>
          <a:stretch>
            <a:fillRect/>
          </a:stretch>
        </p:blipFill>
        <p:spPr>
          <a:xfrm>
            <a:off x="3077156" y="2141537"/>
            <a:ext cx="6269183" cy="4351338"/>
          </a:xfrm>
        </p:spPr>
      </p:pic>
    </p:spTree>
    <p:extLst>
      <p:ext uri="{BB962C8B-B14F-4D97-AF65-F5344CB8AC3E}">
        <p14:creationId xmlns:p14="http://schemas.microsoft.com/office/powerpoint/2010/main" val="3834355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57BB78-0B25-FF7A-84D6-A94DEC20A751}"/>
              </a:ext>
            </a:extLst>
          </p:cNvPr>
          <p:cNvSpPr>
            <a:spLocks noGrp="1"/>
          </p:cNvSpPr>
          <p:nvPr>
            <p:ph type="title"/>
          </p:nvPr>
        </p:nvSpPr>
        <p:spPr/>
        <p:txBody>
          <a:bodyPr>
            <a:normAutofit fontScale="90000"/>
          </a:bodyPr>
          <a:lstStyle/>
          <a:p>
            <a:r>
              <a:rPr lang="fr-FR" b="0" i="0" dirty="0">
                <a:solidFill>
                  <a:srgbClr val="000000"/>
                </a:solidFill>
                <a:effectLst/>
                <a:latin typeface="Linux Libertine"/>
              </a:rPr>
              <a:t>Herman Boerhaave (1668-1738)</a:t>
            </a:r>
            <a:br>
              <a:rPr lang="fr-FR" b="0" i="0" dirty="0">
                <a:solidFill>
                  <a:srgbClr val="000000"/>
                </a:solidFill>
                <a:effectLst/>
                <a:latin typeface="Linux Libertine"/>
              </a:rPr>
            </a:br>
            <a:r>
              <a:rPr lang="el-GR" sz="3600" b="0" i="0" dirty="0">
                <a:solidFill>
                  <a:srgbClr val="000000"/>
                </a:solidFill>
                <a:effectLst/>
                <a:latin typeface="Linux Libertine"/>
              </a:rPr>
              <a:t>Ολλανδός </a:t>
            </a:r>
            <a:r>
              <a:rPr lang="el-GR" sz="3600" b="0" i="0" dirty="0" err="1">
                <a:solidFill>
                  <a:srgbClr val="000000"/>
                </a:solidFill>
                <a:effectLst/>
                <a:latin typeface="Linux Libertine"/>
              </a:rPr>
              <a:t>Ιπποκρατιστής</a:t>
            </a:r>
            <a:r>
              <a:rPr lang="el-GR" sz="3600" b="0" i="0" dirty="0">
                <a:solidFill>
                  <a:srgbClr val="000000"/>
                </a:solidFill>
                <a:effectLst/>
                <a:latin typeface="Linux Libertine"/>
              </a:rPr>
              <a:t>, κλινικός γιατρός</a:t>
            </a:r>
            <a:br>
              <a:rPr lang="fr-FR" b="0" i="0" dirty="0">
                <a:solidFill>
                  <a:srgbClr val="000000"/>
                </a:solidFill>
                <a:effectLst/>
                <a:latin typeface="Linux Libertine"/>
              </a:rPr>
            </a:br>
            <a:endParaRPr lang="fr-FR"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430DB420-9473-5DCA-E1F6-481A6C799F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4915" y="2507969"/>
            <a:ext cx="33020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erman Boerhaave Treating Hysteria Jigsaw Puzzle by Science Source - Pixels">
            <a:extLst>
              <a:ext uri="{FF2B5EF4-FFF2-40B4-BE49-F238E27FC236}">
                <a16:creationId xmlns:a16="http://schemas.microsoft.com/office/drawing/2014/main" id="{90933E06-6E61-409E-A53F-F29D1F977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762" y="2635532"/>
            <a:ext cx="6310057" cy="41015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C5D3BEA-2990-64EE-20B3-F901CC72E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1110" y="181116"/>
            <a:ext cx="1828800" cy="22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814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239BE-6A45-3FBB-1F2F-B6C4FE69AC07}"/>
              </a:ext>
            </a:extLst>
          </p:cNvPr>
          <p:cNvSpPr>
            <a:spLocks noGrp="1"/>
          </p:cNvSpPr>
          <p:nvPr>
            <p:ph type="title"/>
          </p:nvPr>
        </p:nvSpPr>
        <p:spPr>
          <a:xfrm>
            <a:off x="1295400" y="280686"/>
            <a:ext cx="9601200" cy="1485900"/>
          </a:xfrm>
        </p:spPr>
        <p:txBody>
          <a:bodyPr/>
          <a:lstStyle/>
          <a:p>
            <a:r>
              <a:rPr lang="fr-FR" dirty="0">
                <a:latin typeface="Times New Roman" panose="02020603050405020304" pitchFamily="18" charset="0"/>
                <a:cs typeface="Times New Roman" panose="02020603050405020304" pitchFamily="18" charset="0"/>
              </a:rPr>
              <a:t>John Hunter (1728-1793)</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Άγγλος χειρουργός</a:t>
            </a:r>
            <a:endParaRPr lang="fr-FR" dirty="0">
              <a:latin typeface="Times New Roman" panose="02020603050405020304" pitchFamily="18" charset="0"/>
              <a:cs typeface="Times New Roman" panose="02020603050405020304" pitchFamily="18" charset="0"/>
            </a:endParaRPr>
          </a:p>
        </p:txBody>
      </p:sp>
      <p:pic>
        <p:nvPicPr>
          <p:cNvPr id="18434" name="Picture 2" descr="John Hunter (surgeon) - Wikipedia">
            <a:extLst>
              <a:ext uri="{FF2B5EF4-FFF2-40B4-BE49-F238E27FC236}">
                <a16:creationId xmlns:a16="http://schemas.microsoft.com/office/drawing/2014/main" id="{AB36DC4B-D497-2DE8-D78C-2B705F44F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08395" y="1792629"/>
            <a:ext cx="3664273" cy="469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81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8ED0E-B320-20E4-2294-68706FD88DEE}"/>
              </a:ext>
            </a:extLst>
          </p:cNvPr>
          <p:cNvSpPr>
            <a:spLocks noGrp="1"/>
          </p:cNvSpPr>
          <p:nvPr>
            <p:ph type="title"/>
          </p:nvPr>
        </p:nvSpPr>
        <p:spPr>
          <a:xfrm>
            <a:off x="1686296" y="164523"/>
            <a:ext cx="9747563" cy="1485900"/>
          </a:xfrm>
        </p:spPr>
        <p:txBody>
          <a:bodyPr>
            <a:normAutofit fontScale="90000"/>
          </a:bodyPr>
          <a:lstStyle/>
          <a:p>
            <a:pPr algn="ctr"/>
            <a:r>
              <a:rPr lang="el-GR" b="1" dirty="0" err="1">
                <a:latin typeface="Times New Roman" panose="02020603050405020304" pitchFamily="18" charset="0"/>
                <a:cs typeface="Times New Roman" panose="02020603050405020304" pitchFamily="18" charset="0"/>
              </a:rPr>
              <a:t>Ευλογιασμός</a:t>
            </a:r>
            <a:r>
              <a:rPr lang="el-GR" dirty="0">
                <a:latin typeface="Times New Roman" panose="02020603050405020304" pitchFamily="18" charset="0"/>
                <a:cs typeface="Times New Roman" panose="02020603050405020304" pitchFamily="18" charset="0"/>
              </a:rPr>
              <a:t> </a:t>
            </a:r>
            <a:r>
              <a:rPr lang="fr-FR" sz="4000" dirty="0">
                <a:latin typeface="Times New Roman" panose="02020603050405020304" pitchFamily="18" charset="0"/>
                <a:cs typeface="Times New Roman" panose="02020603050405020304" pitchFamily="18" charset="0"/>
              </a:rPr>
              <a:t>( &gt; </a:t>
            </a:r>
            <a:r>
              <a:rPr lang="el-GR" sz="4000" dirty="0">
                <a:latin typeface="Times New Roman" panose="02020603050405020304" pitchFamily="18" charset="0"/>
                <a:cs typeface="Times New Roman" panose="02020603050405020304" pitchFamily="18" charset="0"/>
              </a:rPr>
              <a:t>1701</a:t>
            </a:r>
            <a:r>
              <a:rPr lang="fr-FR" sz="4000" dirty="0">
                <a:latin typeface="Times New Roman" panose="02020603050405020304" pitchFamily="18" charset="0"/>
                <a:cs typeface="Times New Roman" panose="02020603050405020304" pitchFamily="18" charset="0"/>
              </a:rPr>
              <a:t>)</a:t>
            </a:r>
            <a:r>
              <a:rPr lang="el-GR" sz="4000"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Δαμαλισμός</a:t>
            </a:r>
            <a:r>
              <a:rPr lang="el-GR" dirty="0">
                <a:latin typeface="Times New Roman" panose="02020603050405020304" pitchFamily="18" charset="0"/>
                <a:cs typeface="Times New Roman" panose="02020603050405020304" pitchFamily="18" charset="0"/>
              </a:rPr>
              <a:t> </a:t>
            </a:r>
            <a:r>
              <a:rPr lang="fr-FR" sz="4000" dirty="0">
                <a:latin typeface="Times New Roman" panose="02020603050405020304" pitchFamily="18" charset="0"/>
                <a:cs typeface="Times New Roman" panose="02020603050405020304" pitchFamily="18" charset="0"/>
              </a:rPr>
              <a:t>( &gt; 1796)</a:t>
            </a:r>
            <a:br>
              <a:rPr lang="el-GR" sz="4000"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Οι Απαρχές της </a:t>
            </a:r>
            <a:r>
              <a:rPr lang="el-GR" u="sng" dirty="0">
                <a:latin typeface="Times New Roman" panose="02020603050405020304" pitchFamily="18" charset="0"/>
                <a:cs typeface="Times New Roman" panose="02020603050405020304" pitchFamily="18" charset="0"/>
              </a:rPr>
              <a:t>Προληπτικής Ιατρικής</a:t>
            </a:r>
            <a:endParaRPr lang="fr-FR" u="sng"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9665216F-122B-479E-755D-9FC3E96E0D1C}"/>
              </a:ext>
            </a:extLst>
          </p:cNvPr>
          <p:cNvSpPr>
            <a:spLocks noGrp="1"/>
          </p:cNvSpPr>
          <p:nvPr>
            <p:ph idx="1"/>
          </p:nvPr>
        </p:nvSpPr>
        <p:spPr>
          <a:xfrm>
            <a:off x="887745" y="1757301"/>
            <a:ext cx="11154987" cy="5207576"/>
          </a:xfrm>
        </p:spPr>
        <p:txBody>
          <a:bodyPr>
            <a:normAutofit fontScale="92500" lnSpcReduction="10000"/>
          </a:bodyPr>
          <a:lstStyle/>
          <a:p>
            <a:r>
              <a:rPr lang="el-GR" sz="3500" b="1" dirty="0" err="1">
                <a:latin typeface="Times New Roman" panose="02020603050405020304" pitchFamily="18" charset="0"/>
                <a:cs typeface="Times New Roman" panose="02020603050405020304" pitchFamily="18" charset="0"/>
              </a:rPr>
              <a:t>Δρ</a:t>
            </a:r>
            <a:r>
              <a:rPr lang="el-GR" sz="3500" b="1" dirty="0">
                <a:latin typeface="Times New Roman" panose="02020603050405020304" pitchFamily="18" charset="0"/>
                <a:cs typeface="Times New Roman" panose="02020603050405020304" pitchFamily="18" charset="0"/>
              </a:rPr>
              <a:t> Ιάκωβος </a:t>
            </a:r>
            <a:r>
              <a:rPr lang="el-GR" sz="3500" b="1" dirty="0" err="1">
                <a:latin typeface="Times New Roman" panose="02020603050405020304" pitchFamily="18" charset="0"/>
                <a:cs typeface="Times New Roman" panose="02020603050405020304" pitchFamily="18" charset="0"/>
              </a:rPr>
              <a:t>Πυλαρινός</a:t>
            </a:r>
            <a:r>
              <a:rPr lang="el-GR" sz="3500" dirty="0">
                <a:latin typeface="Times New Roman" panose="02020603050405020304" pitchFamily="18" charset="0"/>
                <a:cs typeface="Times New Roman" panose="02020603050405020304" pitchFamily="18" charset="0"/>
              </a:rPr>
              <a:t> </a:t>
            </a:r>
            <a:r>
              <a:rPr lang="fr-FR" sz="3500" dirty="0">
                <a:latin typeface="Times New Roman" panose="02020603050405020304" pitchFamily="18" charset="0"/>
                <a:cs typeface="Times New Roman" panose="02020603050405020304" pitchFamily="18" charset="0"/>
              </a:rPr>
              <a:t>(</a:t>
            </a:r>
            <a:r>
              <a:rPr lang="el-GR" sz="3500" dirty="0">
                <a:latin typeface="Times New Roman" panose="02020603050405020304" pitchFamily="18" charset="0"/>
                <a:cs typeface="Times New Roman" panose="02020603050405020304" pitchFamily="18" charset="0"/>
              </a:rPr>
              <a:t>1659-1718</a:t>
            </a:r>
            <a:r>
              <a:rPr lang="fr-FR" sz="3500" dirty="0">
                <a:latin typeface="Times New Roman" panose="02020603050405020304" pitchFamily="18" charset="0"/>
                <a:cs typeface="Times New Roman" panose="02020603050405020304" pitchFamily="18" charset="0"/>
              </a:rPr>
              <a:t>)</a:t>
            </a:r>
            <a:endParaRPr lang="el-GR" sz="3500" dirty="0">
              <a:latin typeface="Times New Roman" panose="02020603050405020304" pitchFamily="18" charset="0"/>
              <a:cs typeface="Times New Roman" panose="02020603050405020304" pitchFamily="18" charset="0"/>
            </a:endParaRPr>
          </a:p>
          <a:p>
            <a:r>
              <a:rPr lang="el-GR" sz="3500" b="1" dirty="0" err="1">
                <a:latin typeface="Times New Roman" panose="02020603050405020304" pitchFamily="18" charset="0"/>
                <a:cs typeface="Times New Roman" panose="02020603050405020304" pitchFamily="18" charset="0"/>
              </a:rPr>
              <a:t>Δρ</a:t>
            </a:r>
            <a:r>
              <a:rPr lang="el-GR" sz="3500" b="1" dirty="0">
                <a:latin typeface="Times New Roman" panose="02020603050405020304" pitchFamily="18" charset="0"/>
                <a:cs typeface="Times New Roman" panose="02020603050405020304" pitchFamily="18" charset="0"/>
              </a:rPr>
              <a:t> Εμμανουήλ </a:t>
            </a:r>
            <a:r>
              <a:rPr lang="el-GR" sz="3500" b="1" dirty="0" err="1">
                <a:latin typeface="Times New Roman" panose="02020603050405020304" pitchFamily="18" charset="0"/>
                <a:cs typeface="Times New Roman" panose="02020603050405020304" pitchFamily="18" charset="0"/>
              </a:rPr>
              <a:t>Τιμόνης</a:t>
            </a:r>
            <a:r>
              <a:rPr lang="el-GR" sz="3500" b="1" dirty="0">
                <a:latin typeface="Times New Roman" panose="02020603050405020304" pitchFamily="18" charset="0"/>
                <a:cs typeface="Times New Roman" panose="02020603050405020304" pitchFamily="18" charset="0"/>
              </a:rPr>
              <a:t> </a:t>
            </a:r>
            <a:r>
              <a:rPr lang="fr-FR" sz="3500" dirty="0">
                <a:latin typeface="Times New Roman" panose="02020603050405020304" pitchFamily="18" charset="0"/>
                <a:cs typeface="Times New Roman" panose="02020603050405020304" pitchFamily="18" charset="0"/>
              </a:rPr>
              <a:t>(</a:t>
            </a:r>
            <a:r>
              <a:rPr lang="el-GR" sz="3500" dirty="0">
                <a:latin typeface="Times New Roman" panose="02020603050405020304" pitchFamily="18" charset="0"/>
                <a:cs typeface="Times New Roman" panose="02020603050405020304" pitchFamily="18" charset="0"/>
              </a:rPr>
              <a:t>1669-1720</a:t>
            </a:r>
            <a:r>
              <a:rPr lang="fr-FR" sz="3500" dirty="0">
                <a:latin typeface="Times New Roman" panose="02020603050405020304" pitchFamily="18" charset="0"/>
                <a:cs typeface="Times New Roman" panose="02020603050405020304" pitchFamily="18" charset="0"/>
              </a:rPr>
              <a:t>)</a:t>
            </a:r>
          </a:p>
          <a:p>
            <a:pPr marL="0" indent="0" algn="just">
              <a:buNone/>
            </a:pPr>
            <a:r>
              <a:rPr lang="el-GR" sz="2200" dirty="0">
                <a:latin typeface="Times New Roman" panose="02020603050405020304" pitchFamily="18" charset="0"/>
                <a:cs typeface="Times New Roman" panose="02020603050405020304" pitchFamily="18" charset="0"/>
              </a:rPr>
              <a:t>Ο ρόλος των δύο ελληνικής καταγωγής ιατρών στη διάδοση του </a:t>
            </a:r>
            <a:r>
              <a:rPr lang="el-GR" sz="2200" b="1" dirty="0">
                <a:latin typeface="Times New Roman" panose="02020603050405020304" pitchFamily="18" charset="0"/>
                <a:cs typeface="Times New Roman" panose="02020603050405020304" pitchFamily="18" charset="0"/>
              </a:rPr>
              <a:t>ευλογιασμού</a:t>
            </a:r>
            <a:r>
              <a:rPr lang="el-GR" sz="2200" dirty="0">
                <a:latin typeface="Times New Roman" panose="02020603050405020304" pitchFamily="18" charset="0"/>
                <a:cs typeface="Times New Roman" panose="02020603050405020304" pitchFamily="18" charset="0"/>
              </a:rPr>
              <a:t>, μιας πρακτικής που στόχευε στην πρόκληση τεχνητής ενεργητικής ανοσοποίησης, </a:t>
            </a:r>
            <a:r>
              <a:rPr lang="el-GR" sz="2200" dirty="0" err="1">
                <a:latin typeface="Times New Roman" panose="02020603050405020304" pitchFamily="18" charset="0"/>
                <a:cs typeface="Times New Roman" panose="02020603050405020304" pitchFamily="18" charset="0"/>
              </a:rPr>
              <a:t>δλδ</a:t>
            </a:r>
            <a:r>
              <a:rPr lang="el-GR" sz="2200" dirty="0">
                <a:latin typeface="Times New Roman" panose="02020603050405020304" pitchFamily="18" charset="0"/>
                <a:cs typeface="Times New Roman" panose="02020603050405020304" pitchFamily="18" charset="0"/>
              </a:rPr>
              <a:t> εμβολιασμού, προς πρόληψη </a:t>
            </a:r>
            <a:r>
              <a:rPr lang="el-GR" sz="2200" dirty="0" err="1">
                <a:latin typeface="Times New Roman" panose="02020603050405020304" pitchFamily="18" charset="0"/>
                <a:cs typeface="Times New Roman" panose="02020603050405020304" pitchFamily="18" charset="0"/>
              </a:rPr>
              <a:t>νόσησης</a:t>
            </a:r>
            <a:r>
              <a:rPr lang="el-GR" sz="2200" dirty="0">
                <a:latin typeface="Times New Roman" panose="02020603050405020304" pitchFamily="18" charset="0"/>
                <a:cs typeface="Times New Roman" panose="02020603050405020304" pitchFamily="18" charset="0"/>
              </a:rPr>
              <a:t> από τον ιό της ευλογιάς, μιας εν δυνάμει θανατηφόρας και </a:t>
            </a:r>
            <a:r>
              <a:rPr lang="el-GR" sz="2200" dirty="0" err="1">
                <a:latin typeface="Times New Roman" panose="02020603050405020304" pitchFamily="18" charset="0"/>
                <a:cs typeface="Times New Roman" panose="02020603050405020304" pitchFamily="18" charset="0"/>
              </a:rPr>
              <a:t>ακρωτηριαστικής</a:t>
            </a:r>
            <a:r>
              <a:rPr lang="el-GR" sz="2200" dirty="0">
                <a:latin typeface="Times New Roman" panose="02020603050405020304" pitchFamily="18" charset="0"/>
                <a:cs typeface="Times New Roman" panose="02020603050405020304" pitchFamily="18" charset="0"/>
              </a:rPr>
              <a:t> </a:t>
            </a:r>
            <a:r>
              <a:rPr lang="fr-FR" sz="2200" dirty="0">
                <a:latin typeface="Times New Roman" panose="02020603050405020304" pitchFamily="18" charset="0"/>
                <a:cs typeface="Times New Roman" panose="02020603050405020304" pitchFamily="18" charset="0"/>
              </a:rPr>
              <a:t>(</a:t>
            </a:r>
            <a:r>
              <a:rPr lang="el-GR" sz="2200" dirty="0">
                <a:latin typeface="Times New Roman" panose="02020603050405020304" pitchFamily="18" charset="0"/>
                <a:cs typeface="Times New Roman" panose="02020603050405020304" pitchFamily="18" charset="0"/>
              </a:rPr>
              <a:t>τύφλωση, ουλώδεις παραμορφώσεις στο πρόσωπο</a:t>
            </a:r>
            <a:r>
              <a:rPr lang="fr-FR" sz="2200" dirty="0">
                <a:latin typeface="Times New Roman" panose="02020603050405020304" pitchFamily="18" charset="0"/>
                <a:cs typeface="Times New Roman" panose="02020603050405020304" pitchFamily="18" charset="0"/>
              </a:rPr>
              <a:t>)</a:t>
            </a:r>
            <a:r>
              <a:rPr lang="el-GR" sz="2200" dirty="0">
                <a:latin typeface="Times New Roman" panose="02020603050405020304" pitchFamily="18" charset="0"/>
                <a:cs typeface="Times New Roman" panose="02020603050405020304" pitchFamily="18" charset="0"/>
              </a:rPr>
              <a:t> ιογενούς λοίμωξης που σοβούσε το 18</a:t>
            </a:r>
            <a:r>
              <a:rPr lang="el-GR" sz="2200" baseline="30000" dirty="0">
                <a:latin typeface="Times New Roman" panose="02020603050405020304" pitchFamily="18" charset="0"/>
                <a:cs typeface="Times New Roman" panose="02020603050405020304" pitchFamily="18" charset="0"/>
              </a:rPr>
              <a:t>ο</a:t>
            </a:r>
            <a:r>
              <a:rPr lang="el-GR" sz="2200" dirty="0">
                <a:latin typeface="Times New Roman" panose="02020603050405020304" pitchFamily="18" charset="0"/>
                <a:cs typeface="Times New Roman" panose="02020603050405020304" pitchFamily="18" charset="0"/>
              </a:rPr>
              <a:t> αι., ενώ σήμερα</a:t>
            </a:r>
            <a:r>
              <a:rPr lang="fr-FR" sz="2200" dirty="0">
                <a:latin typeface="Times New Roman" panose="02020603050405020304" pitchFamily="18" charset="0"/>
                <a:cs typeface="Times New Roman" panose="02020603050405020304" pitchFamily="18" charset="0"/>
              </a:rPr>
              <a:t> (&gt; 1980)</a:t>
            </a:r>
            <a:r>
              <a:rPr lang="el-GR" sz="2200" dirty="0">
                <a:latin typeface="Times New Roman" panose="02020603050405020304" pitchFamily="18" charset="0"/>
                <a:cs typeface="Times New Roman" panose="02020603050405020304" pitchFamily="18" charset="0"/>
              </a:rPr>
              <a:t> έχει εξαλειφθεί. </a:t>
            </a:r>
            <a:endParaRPr lang="fr-FR" sz="2200" dirty="0">
              <a:latin typeface="Times New Roman" panose="02020603050405020304" pitchFamily="18" charset="0"/>
              <a:cs typeface="Times New Roman" panose="02020603050405020304" pitchFamily="18" charset="0"/>
            </a:endParaRPr>
          </a:p>
          <a:p>
            <a:pPr marL="0" indent="0">
              <a:buNone/>
            </a:pPr>
            <a:endParaRPr lang="fr-FR" sz="2900" dirty="0">
              <a:latin typeface="Times New Roman" panose="02020603050405020304" pitchFamily="18" charset="0"/>
              <a:cs typeface="Times New Roman" panose="02020603050405020304" pitchFamily="18" charset="0"/>
            </a:endParaRPr>
          </a:p>
          <a:p>
            <a:r>
              <a:rPr lang="fr-FR" sz="2900" b="1" dirty="0">
                <a:latin typeface="Times New Roman" panose="02020603050405020304" pitchFamily="18" charset="0"/>
                <a:cs typeface="Times New Roman" panose="02020603050405020304" pitchFamily="18" charset="0"/>
              </a:rPr>
              <a:t>Dr Edward Jenner </a:t>
            </a:r>
            <a:r>
              <a:rPr lang="fr-FR" sz="2900" dirty="0">
                <a:latin typeface="Times New Roman" panose="02020603050405020304" pitchFamily="18" charset="0"/>
                <a:cs typeface="Times New Roman" panose="02020603050405020304" pitchFamily="18" charset="0"/>
              </a:rPr>
              <a:t>(1749-1823)</a:t>
            </a:r>
          </a:p>
          <a:p>
            <a:r>
              <a:rPr lang="fr-FR" sz="2200" b="1" dirty="0">
                <a:latin typeface="Times New Roman" panose="02020603050405020304" pitchFamily="18" charset="0"/>
                <a:cs typeface="Times New Roman" panose="02020603050405020304" pitchFamily="18" charset="0"/>
              </a:rPr>
              <a:t>14/05/1796</a:t>
            </a:r>
            <a:r>
              <a:rPr lang="fr-FR" sz="2200" dirty="0">
                <a:latin typeface="Times New Roman" panose="02020603050405020304" pitchFamily="18" charset="0"/>
                <a:cs typeface="Times New Roman" panose="02020603050405020304" pitchFamily="18" charset="0"/>
              </a:rPr>
              <a:t>: </a:t>
            </a:r>
            <a:r>
              <a:rPr lang="fr-FR" sz="1900" dirty="0">
                <a:latin typeface="Times New Roman" panose="02020603050405020304" pitchFamily="18" charset="0"/>
                <a:cs typeface="Times New Roman" panose="02020603050405020304" pitchFamily="18" charset="0"/>
              </a:rPr>
              <a:t>Sarah Lucy </a:t>
            </a:r>
            <a:r>
              <a:rPr lang="fr-FR" sz="1900" dirty="0" err="1">
                <a:latin typeface="Times New Roman" panose="02020603050405020304" pitchFamily="18" charset="0"/>
                <a:cs typeface="Times New Roman" panose="02020603050405020304" pitchFamily="18" charset="0"/>
              </a:rPr>
              <a:t>Nelmes</a:t>
            </a:r>
            <a:r>
              <a:rPr lang="fr-FR" sz="1900" dirty="0">
                <a:latin typeface="Times New Roman" panose="02020603050405020304" pitchFamily="18" charset="0"/>
                <a:cs typeface="Times New Roman" panose="02020603050405020304" pitchFamily="18" charset="0"/>
              </a:rPr>
              <a:t> - James </a:t>
            </a:r>
            <a:r>
              <a:rPr lang="fr-FR" sz="1900" dirty="0" err="1">
                <a:latin typeface="Times New Roman" panose="02020603050405020304" pitchFamily="18" charset="0"/>
                <a:cs typeface="Times New Roman" panose="02020603050405020304" pitchFamily="18" charset="0"/>
              </a:rPr>
              <a:t>Phipps</a:t>
            </a:r>
            <a:r>
              <a:rPr lang="fr-FR" sz="1900" dirty="0">
                <a:latin typeface="Times New Roman" panose="02020603050405020304" pitchFamily="18" charset="0"/>
                <a:cs typeface="Times New Roman" panose="02020603050405020304" pitchFamily="18" charset="0"/>
              </a:rPr>
              <a:t> (1788-1853) - Blossom </a:t>
            </a:r>
          </a:p>
          <a:p>
            <a:r>
              <a:rPr lang="fr-FR" sz="2900" dirty="0">
                <a:latin typeface="Times New Roman" panose="02020603050405020304" pitchFamily="18" charset="0"/>
                <a:cs typeface="Times New Roman" panose="02020603050405020304" pitchFamily="18" charset="0"/>
              </a:rPr>
              <a:t>Benjamin </a:t>
            </a:r>
            <a:r>
              <a:rPr lang="fr-FR" sz="2900" dirty="0" err="1">
                <a:latin typeface="Times New Roman" panose="02020603050405020304" pitchFamily="18" charset="0"/>
                <a:cs typeface="Times New Roman" panose="02020603050405020304" pitchFamily="18" charset="0"/>
              </a:rPr>
              <a:t>Jesty</a:t>
            </a:r>
            <a:r>
              <a:rPr lang="fr-FR" sz="2900" dirty="0">
                <a:latin typeface="Times New Roman" panose="02020603050405020304" pitchFamily="18" charset="0"/>
                <a:cs typeface="Times New Roman" panose="02020603050405020304" pitchFamily="18" charset="0"/>
              </a:rPr>
              <a:t> (1736-1816)</a:t>
            </a:r>
          </a:p>
          <a:p>
            <a:r>
              <a:rPr lang="fr-FR" sz="2900" dirty="0">
                <a:latin typeface="Times New Roman" panose="02020603050405020304" pitchFamily="18" charset="0"/>
                <a:cs typeface="Times New Roman" panose="02020603050405020304" pitchFamily="18" charset="0"/>
              </a:rPr>
              <a:t>Lady Mary </a:t>
            </a:r>
            <a:r>
              <a:rPr lang="fr-FR" sz="2900" dirty="0" err="1">
                <a:latin typeface="Times New Roman" panose="02020603050405020304" pitchFamily="18" charset="0"/>
                <a:cs typeface="Times New Roman" panose="02020603050405020304" pitchFamily="18" charset="0"/>
              </a:rPr>
              <a:t>Wortley</a:t>
            </a:r>
            <a:r>
              <a:rPr lang="fr-FR" sz="2900" dirty="0">
                <a:latin typeface="Times New Roman" panose="02020603050405020304" pitchFamily="18" charset="0"/>
                <a:cs typeface="Times New Roman" panose="02020603050405020304" pitchFamily="18" charset="0"/>
              </a:rPr>
              <a:t> Montagu(e) (1682-1762) </a:t>
            </a:r>
          </a:p>
          <a:p>
            <a:endParaRPr lang="fr-FR"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C1AD9962-D7A4-DE06-27EA-92D9317F3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0168" y="4120738"/>
            <a:ext cx="3592564" cy="257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89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undefined">
            <a:extLst>
              <a:ext uri="{FF2B5EF4-FFF2-40B4-BE49-F238E27FC236}">
                <a16:creationId xmlns:a16="http://schemas.microsoft.com/office/drawing/2014/main" id="{2C388FD7-A360-4BEA-6854-0313FFB1E8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0724" y="2498479"/>
            <a:ext cx="6474910" cy="400134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undefined">
            <a:extLst>
              <a:ext uri="{FF2B5EF4-FFF2-40B4-BE49-F238E27FC236}">
                <a16:creationId xmlns:a16="http://schemas.microsoft.com/office/drawing/2014/main" id="{ADFCFB41-007A-2DC4-2E7F-B23834BEA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4636" y="2140307"/>
            <a:ext cx="3370556" cy="435952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979A2D7-3040-DAA1-E3D3-A83A49F19C4B}"/>
              </a:ext>
            </a:extLst>
          </p:cNvPr>
          <p:cNvSpPr txBox="1"/>
          <p:nvPr/>
        </p:nvSpPr>
        <p:spPr>
          <a:xfrm>
            <a:off x="2613297" y="293648"/>
            <a:ext cx="8001001" cy="1846659"/>
          </a:xfrm>
          <a:prstGeom prst="rect">
            <a:avLst/>
          </a:prstGeom>
          <a:noFill/>
        </p:spPr>
        <p:txBody>
          <a:bodyPr wrap="square" rtlCol="0">
            <a:spAutoFit/>
          </a:bodyPr>
          <a:lstStyle/>
          <a:p>
            <a:pPr algn="ctr"/>
            <a:r>
              <a:rPr lang="el-GR" sz="3200" dirty="0">
                <a:latin typeface="Times New Roman" panose="02020603050405020304" pitchFamily="18" charset="0"/>
                <a:cs typeface="Times New Roman" panose="02020603050405020304" pitchFamily="18" charset="0"/>
              </a:rPr>
              <a:t>Η λαίδη Μαίρη </a:t>
            </a:r>
            <a:r>
              <a:rPr lang="fr-FR" sz="3200" dirty="0">
                <a:latin typeface="Times New Roman" panose="02020603050405020304" pitchFamily="18" charset="0"/>
                <a:cs typeface="Times New Roman" panose="02020603050405020304" pitchFamily="18" charset="0"/>
              </a:rPr>
              <a:t>Montagu(e) </a:t>
            </a:r>
            <a:r>
              <a:rPr lang="el-GR" sz="3200" dirty="0">
                <a:latin typeface="Times New Roman" panose="02020603050405020304" pitchFamily="18" charset="0"/>
                <a:cs typeface="Times New Roman" panose="02020603050405020304" pitchFamily="18" charset="0"/>
              </a:rPr>
              <a:t>και ο ρόλος της στη διάδοση του ευλογιασμού</a:t>
            </a:r>
            <a:br>
              <a:rPr lang="fr-FR" sz="3200" dirty="0">
                <a:latin typeface="Times New Roman" panose="02020603050405020304" pitchFamily="18" charset="0"/>
                <a:cs typeface="Times New Roman" panose="02020603050405020304" pitchFamily="18" charset="0"/>
              </a:rPr>
            </a:br>
            <a:r>
              <a:rPr lang="fr-FR" sz="3200" b="1" dirty="0">
                <a:latin typeface="Times New Roman" panose="02020603050405020304" pitchFamily="18" charset="0"/>
                <a:cs typeface="Times New Roman" panose="02020603050405020304" pitchFamily="18" charset="0"/>
              </a:rPr>
              <a:t>Lady Mary </a:t>
            </a:r>
            <a:r>
              <a:rPr lang="fr-FR" sz="3200" b="1" dirty="0" err="1">
                <a:latin typeface="Times New Roman" panose="02020603050405020304" pitchFamily="18" charset="0"/>
                <a:cs typeface="Times New Roman" panose="02020603050405020304" pitchFamily="18" charset="0"/>
              </a:rPr>
              <a:t>Wortley</a:t>
            </a:r>
            <a:r>
              <a:rPr lang="fr-FR" sz="3200" b="1" dirty="0">
                <a:latin typeface="Times New Roman" panose="02020603050405020304" pitchFamily="18" charset="0"/>
                <a:cs typeface="Times New Roman" panose="02020603050405020304" pitchFamily="18" charset="0"/>
              </a:rPr>
              <a:t> Montagu(e)</a:t>
            </a:r>
            <a:r>
              <a:rPr lang="fr-FR" sz="3200" dirty="0">
                <a:latin typeface="Times New Roman" panose="02020603050405020304" pitchFamily="18" charset="0"/>
                <a:cs typeface="Times New Roman" panose="02020603050405020304" pitchFamily="18" charset="0"/>
              </a:rPr>
              <a:t> (1682-1762) </a:t>
            </a:r>
          </a:p>
          <a:p>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3645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322AFA9-A202-6BB8-DB34-A3F945AF5D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1483" y="104174"/>
            <a:ext cx="3686729" cy="460841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undefined">
            <a:extLst>
              <a:ext uri="{FF2B5EF4-FFF2-40B4-BE49-F238E27FC236}">
                <a16:creationId xmlns:a16="http://schemas.microsoft.com/office/drawing/2014/main" id="{E021E38C-531F-4E71-C0D6-D7548208B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8" y="4953963"/>
            <a:ext cx="2718543" cy="179986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Description de cette image, également commentée ci-après">
            <a:extLst>
              <a:ext uri="{FF2B5EF4-FFF2-40B4-BE49-F238E27FC236}">
                <a16:creationId xmlns:a16="http://schemas.microsoft.com/office/drawing/2014/main" id="{1330CBB4-12B6-87A5-4C8F-DF90AB5E5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541" y="187701"/>
            <a:ext cx="3047134" cy="5491707"/>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undefined">
            <a:extLst>
              <a:ext uri="{FF2B5EF4-FFF2-40B4-BE49-F238E27FC236}">
                <a16:creationId xmlns:a16="http://schemas.microsoft.com/office/drawing/2014/main" id="{D2675053-8449-7842-B2ED-3A7831902B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2111" y="978878"/>
            <a:ext cx="2601531" cy="3561031"/>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undefined">
            <a:extLst>
              <a:ext uri="{FF2B5EF4-FFF2-40B4-BE49-F238E27FC236}">
                <a16:creationId xmlns:a16="http://schemas.microsoft.com/office/drawing/2014/main" id="{DCA3C11A-6EA0-DA85-3E74-B4252B1559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8007" y="4604990"/>
            <a:ext cx="3686729" cy="214883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E255278-8DAD-99BF-D09A-5B2610F5F3E1}"/>
              </a:ext>
            </a:extLst>
          </p:cNvPr>
          <p:cNvSpPr txBox="1"/>
          <p:nvPr/>
        </p:nvSpPr>
        <p:spPr>
          <a:xfrm>
            <a:off x="4438212" y="187701"/>
            <a:ext cx="4609329" cy="646331"/>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Η λαίδη </a:t>
            </a:r>
            <a:r>
              <a:rPr lang="fr-FR" dirty="0">
                <a:latin typeface="Times New Roman" panose="02020603050405020304" pitchFamily="18" charset="0"/>
                <a:cs typeface="Times New Roman" panose="02020603050405020304" pitchFamily="18" charset="0"/>
              </a:rPr>
              <a:t>Montagu(e)</a:t>
            </a:r>
            <a:r>
              <a:rPr lang="el-GR" dirty="0">
                <a:latin typeface="Times New Roman" panose="02020603050405020304" pitchFamily="18" charset="0"/>
                <a:cs typeface="Times New Roman" panose="02020603050405020304" pitchFamily="18" charset="0"/>
              </a:rPr>
              <a:t> κι ο γιος της</a:t>
            </a:r>
            <a:r>
              <a:rPr lang="fr-FR"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ευλογιασμός</a:t>
            </a:r>
            <a:r>
              <a:rPr lang="el-GR" dirty="0">
                <a:latin typeface="Times New Roman" panose="02020603050405020304" pitchFamily="18" charset="0"/>
                <a:cs typeface="Times New Roman" panose="02020603050405020304" pitchFamily="18" charset="0"/>
              </a:rPr>
              <a:t> Ο </a:t>
            </a:r>
            <a:r>
              <a:rPr lang="fr-FR" dirty="0">
                <a:latin typeface="Times New Roman" panose="02020603050405020304" pitchFamily="18" charset="0"/>
                <a:cs typeface="Times New Roman" panose="02020603050405020304" pitchFamily="18" charset="0"/>
              </a:rPr>
              <a:t>Dr Jenner </a:t>
            </a:r>
            <a:r>
              <a:rPr lang="el-GR" dirty="0">
                <a:latin typeface="Times New Roman" panose="02020603050405020304" pitchFamily="18" charset="0"/>
                <a:cs typeface="Times New Roman" panose="02020603050405020304" pitchFamily="18" charset="0"/>
              </a:rPr>
              <a:t>- δαμαλισμός</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1983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CCAB41-6875-19C3-2B75-86BD6988C046}"/>
              </a:ext>
            </a:extLst>
          </p:cNvPr>
          <p:cNvSpPr>
            <a:spLocks noGrp="1"/>
          </p:cNvSpPr>
          <p:nvPr>
            <p:ph type="title"/>
          </p:nvPr>
        </p:nvSpPr>
        <p:spPr/>
        <p:txBody>
          <a:bodyPr/>
          <a:lstStyle/>
          <a:p>
            <a:r>
              <a:rPr lang="fr-FR" dirty="0" err="1">
                <a:latin typeface="Times New Roman" panose="02020603050405020304" pitchFamily="18" charset="0"/>
                <a:cs typeface="Times New Roman" panose="02020603050405020304" pitchFamily="18" charset="0"/>
              </a:rPr>
              <a:t>Έ</a:t>
            </a:r>
            <a:r>
              <a:rPr lang="el-GR" dirty="0" err="1">
                <a:latin typeface="Times New Roman" panose="02020603050405020304" pitchFamily="18" charset="0"/>
                <a:cs typeface="Times New Roman" panose="02020603050405020304" pitchFamily="18" charset="0"/>
              </a:rPr>
              <a:t>λλειψη</a:t>
            </a:r>
            <a:r>
              <a:rPr lang="el-GR" dirty="0">
                <a:latin typeface="Times New Roman" panose="02020603050405020304" pitchFamily="18" charset="0"/>
                <a:cs typeface="Times New Roman" panose="02020603050405020304" pitchFamily="18" charset="0"/>
              </a:rPr>
              <a:t> πτωμάτων</a:t>
            </a:r>
            <a:endParaRPr lang="fr-FR" dirty="0">
              <a:latin typeface="Times New Roman" panose="02020603050405020304" pitchFamily="18" charset="0"/>
              <a:cs typeface="Times New Roman" panose="02020603050405020304" pitchFamily="18" charset="0"/>
            </a:endParaRPr>
          </a:p>
        </p:txBody>
      </p:sp>
      <p:pic>
        <p:nvPicPr>
          <p:cNvPr id="3074" name="Picture 2" descr="Sur demande du roi, William Harvey effectue une dissection sur un sujet réputé plus que centenaire, Thomas Parr.">
            <a:extLst>
              <a:ext uri="{FF2B5EF4-FFF2-40B4-BE49-F238E27FC236}">
                <a16:creationId xmlns:a16="http://schemas.microsoft.com/office/drawing/2014/main" id="{BA40EDC2-154F-AD13-6FB9-C8DBD2F4FF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411730"/>
            <a:ext cx="467509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imetière des Innocents — Wikipédia">
            <a:extLst>
              <a:ext uri="{FF2B5EF4-FFF2-40B4-BE49-F238E27FC236}">
                <a16:creationId xmlns:a16="http://schemas.microsoft.com/office/drawing/2014/main" id="{1142AFA5-877C-2BE5-28CF-49EC4C567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539328"/>
            <a:ext cx="5717540" cy="3984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248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542EACE-29A1-1C99-557B-D894F6A39BB5}"/>
              </a:ext>
            </a:extLst>
          </p:cNvPr>
          <p:cNvSpPr>
            <a:spLocks noGrp="1"/>
          </p:cNvSpPr>
          <p:nvPr>
            <p:ph idx="1"/>
          </p:nvPr>
        </p:nvSpPr>
        <p:spPr>
          <a:xfrm>
            <a:off x="1371599" y="486136"/>
            <a:ext cx="10693731" cy="6199671"/>
          </a:xfrm>
        </p:spPr>
        <p:txBody>
          <a:bodyPr>
            <a:normAutofit fontScale="92500"/>
          </a:bodyPr>
          <a:lstStyle/>
          <a:p>
            <a:pPr algn="just"/>
            <a:r>
              <a:rPr lang="fr-FR" dirty="0">
                <a:latin typeface="Times New Roman" panose="02020603050405020304" pitchFamily="18" charset="0"/>
                <a:cs typeface="Times New Roman" panose="02020603050405020304" pitchFamily="18" charset="0"/>
              </a:rPr>
              <a:t>La pratique s'est progressivement propagée le long de la route de la soie. En 1701, Giacomo </a:t>
            </a:r>
            <a:r>
              <a:rPr lang="fr-FR" dirty="0" err="1">
                <a:latin typeface="Times New Roman" panose="02020603050405020304" pitchFamily="18" charset="0"/>
                <a:cs typeface="Times New Roman" panose="02020603050405020304" pitchFamily="18" charset="0"/>
              </a:rPr>
              <a:t>Pylarini</a:t>
            </a:r>
            <a:r>
              <a:rPr lang="fr-FR" dirty="0">
                <a:latin typeface="Times New Roman" panose="02020603050405020304" pitchFamily="18" charset="0"/>
                <a:cs typeface="Times New Roman" panose="02020603050405020304" pitchFamily="18" charset="0"/>
              </a:rPr>
              <a:t>  réalise la première inoculation à Constantinople, capitale de l'Empire ottoman, reproduisant la pratique des matrones qui introduisaient à l'intérieur des plaies un morceau de coton imbibé de pus variolique prélevé sur des malades, comme le raconte Aubry de La </a:t>
            </a:r>
            <a:r>
              <a:rPr lang="fr-FR" dirty="0" err="1">
                <a:latin typeface="Times New Roman" panose="02020603050405020304" pitchFamily="18" charset="0"/>
                <a:cs typeface="Times New Roman" panose="02020603050405020304" pitchFamily="18" charset="0"/>
              </a:rPr>
              <a:t>Mottraye</a:t>
            </a:r>
            <a:r>
              <a:rPr lang="fr-FR" dirty="0">
                <a:latin typeface="Times New Roman" panose="02020603050405020304" pitchFamily="18" charset="0"/>
                <a:cs typeface="Times New Roman" panose="02020603050405020304" pitchFamily="18" charset="0"/>
              </a:rPr>
              <a:t>. Partiellement défigurée par cette maladie qui avait déjà emporté son frère, Lady Mary </a:t>
            </a:r>
            <a:r>
              <a:rPr lang="fr-FR" dirty="0" err="1">
                <a:latin typeface="Times New Roman" panose="02020603050405020304" pitchFamily="18" charset="0"/>
                <a:cs typeface="Times New Roman" panose="02020603050405020304" pitchFamily="18" charset="0"/>
              </a:rPr>
              <a:t>Wortley</a:t>
            </a:r>
            <a:r>
              <a:rPr lang="fr-FR" dirty="0">
                <a:latin typeface="Times New Roman" panose="02020603050405020304" pitchFamily="18" charset="0"/>
                <a:cs typeface="Times New Roman" panose="02020603050405020304" pitchFamily="18" charset="0"/>
              </a:rPr>
              <a:t> Montagu, la femme de l'ambassadeur du Royaume-Uni à Constantinople, était inquiète devant les ravages de cette maladie. En mars 1718, elle fait inoculer son fils avec succès par le chirurgien de l'ambassade Charles Maitland . À son retour à Londres où sévit une épidémie de variole, elle fait varioliser sa fille âgée de 3 ans par le même docteur en présence de médecins de la Cour royale le 11 mai 1721. Par prudence, le collège de médecins demande à Maitland de réaliser la même expérience sur six criminels (trois hommes et trois femmes) de la prison de </a:t>
            </a:r>
            <a:r>
              <a:rPr lang="fr-FR" dirty="0" err="1">
                <a:latin typeface="Times New Roman" panose="02020603050405020304" pitchFamily="18" charset="0"/>
                <a:cs typeface="Times New Roman" panose="02020603050405020304" pitchFamily="18" charset="0"/>
              </a:rPr>
              <a:t>Newgate</a:t>
            </a:r>
            <a:r>
              <a:rPr lang="fr-FR" dirty="0">
                <a:latin typeface="Times New Roman" panose="02020603050405020304" pitchFamily="18" charset="0"/>
                <a:cs typeface="Times New Roman" panose="02020603050405020304" pitchFamily="18" charset="0"/>
              </a:rPr>
              <a:t> le 9 août 1721 puis sur des enfants pauvres d'orphelinat. Devant le succès de cette « opération byzantine », Caroline d'Ansbach, l'épouse du roi Georges II de Grande-Bretagne, fait inoculer ses deux filles âgées de onze et neuf ans le 17 avril 1722. </a:t>
            </a:r>
          </a:p>
          <a:p>
            <a:pPr algn="just"/>
            <a:r>
              <a:rPr lang="fr-FR" dirty="0">
                <a:latin typeface="Times New Roman" panose="02020603050405020304" pitchFamily="18" charset="0"/>
                <a:cs typeface="Times New Roman" panose="02020603050405020304" pitchFamily="18" charset="0"/>
              </a:rPr>
              <a:t>En 1768, l’impératrice Catherine II de Russie demande à un médecin anglais, Thomas </a:t>
            </a:r>
            <a:r>
              <a:rPr lang="fr-FR" dirty="0" err="1">
                <a:latin typeface="Times New Roman" panose="02020603050405020304" pitchFamily="18" charset="0"/>
                <a:cs typeface="Times New Roman" panose="02020603050405020304" pitchFamily="18" charset="0"/>
              </a:rPr>
              <a:t>Dimsdale</a:t>
            </a:r>
            <a:r>
              <a:rPr lang="fr-FR" dirty="0">
                <a:latin typeface="Times New Roman" panose="02020603050405020304" pitchFamily="18" charset="0"/>
                <a:cs typeface="Times New Roman" panose="02020603050405020304" pitchFamily="18" charset="0"/>
              </a:rPr>
              <a:t>, de se faire inoculer ainsi que son fils. À la suite de la réussite de l’opération, 140 nobles de la cour se font également inoculer. La variolisation devient alors un effet de mode dans l’empire Russe.</a:t>
            </a:r>
          </a:p>
          <a:p>
            <a:pPr algn="just"/>
            <a:r>
              <a:rPr lang="fr-FR" dirty="0">
                <a:latin typeface="Times New Roman" panose="02020603050405020304" pitchFamily="18" charset="0"/>
                <a:cs typeface="Times New Roman" panose="02020603050405020304" pitchFamily="18" charset="0"/>
              </a:rPr>
              <a:t>La variolisation est introduite en France par le docteur Théodore Tronchin qui inocule son fils puis, en 1756, les enfants de Louis Philippe d'Orléans. Charles Marie de La Condamine passe la fin de sa vie à faire campagne pour la variolisation contre la petite vérole, maladie qui l'avait contaminé étant enfant : en 1754, il introduit l'argument probabiliste en faveur de l'inoculation auprès de l'Académie des sciences à Paris, et 1758 il en vante le mérite citant La </a:t>
            </a:r>
            <a:r>
              <a:rPr lang="fr-FR" dirty="0" err="1">
                <a:latin typeface="Times New Roman" panose="02020603050405020304" pitchFamily="18" charset="0"/>
                <a:cs typeface="Times New Roman" panose="02020603050405020304" pitchFamily="18" charset="0"/>
              </a:rPr>
              <a:t>Mottraye</a:t>
            </a:r>
            <a:r>
              <a:rPr lang="fr-FR" dirty="0">
                <a:latin typeface="Times New Roman" panose="02020603050405020304" pitchFamily="18" charset="0"/>
                <a:cs typeface="Times New Roman" panose="02020603050405020304" pitchFamily="18" charset="0"/>
              </a:rPr>
              <a:t> et l'usage répandu à Londres</a:t>
            </a:r>
          </a:p>
          <a:p>
            <a:endParaRPr lang="fr-FR" dirty="0"/>
          </a:p>
        </p:txBody>
      </p:sp>
    </p:spTree>
    <p:extLst>
      <p:ext uri="{BB962C8B-B14F-4D97-AF65-F5344CB8AC3E}">
        <p14:creationId xmlns:p14="http://schemas.microsoft.com/office/powerpoint/2010/main" val="32762837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ndefined">
            <a:extLst>
              <a:ext uri="{FF2B5EF4-FFF2-40B4-BE49-F238E27FC236}">
                <a16:creationId xmlns:a16="http://schemas.microsoft.com/office/drawing/2014/main" id="{1B4C57E4-3D53-3A46-B541-FB7D4F2534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0518" y="208343"/>
            <a:ext cx="500321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undefined">
            <a:extLst>
              <a:ext uri="{FF2B5EF4-FFF2-40B4-BE49-F238E27FC236}">
                <a16:creationId xmlns:a16="http://schemas.microsoft.com/office/drawing/2014/main" id="{4FC1FA5D-BA6B-41A6-4D0A-98B55AAD9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429" y="3902116"/>
            <a:ext cx="3663388" cy="2747541"/>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Edward Jenner Vaccinating a Boy | Art UK">
            <a:extLst>
              <a:ext uri="{FF2B5EF4-FFF2-40B4-BE49-F238E27FC236}">
                <a16:creationId xmlns:a16="http://schemas.microsoft.com/office/drawing/2014/main" id="{A63854E7-3804-2CCB-6C82-A3DCD5586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0568" y="2652049"/>
            <a:ext cx="5254812" cy="413794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CCB9824-B38D-92F1-719C-0E1EA4D4131F}"/>
              </a:ext>
            </a:extLst>
          </p:cNvPr>
          <p:cNvSpPr txBox="1"/>
          <p:nvPr/>
        </p:nvSpPr>
        <p:spPr>
          <a:xfrm>
            <a:off x="6096001" y="208343"/>
            <a:ext cx="6096000" cy="2308324"/>
          </a:xfrm>
          <a:prstGeom prst="rect">
            <a:avLst/>
          </a:prstGeom>
          <a:noFill/>
        </p:spPr>
        <p:txBody>
          <a:bodyPr wrap="square" rtlCol="0">
            <a:spAutoFit/>
          </a:bodyPr>
          <a:lstStyle/>
          <a:p>
            <a:pPr algn="ctr"/>
            <a:r>
              <a:rPr lang="fr-FR" dirty="0">
                <a:latin typeface="Times New Roman" panose="02020603050405020304" pitchFamily="18" charset="0"/>
                <a:cs typeface="Times New Roman" panose="02020603050405020304" pitchFamily="18" charset="0"/>
              </a:rPr>
              <a:t>1802: </a:t>
            </a:r>
            <a:r>
              <a:rPr lang="el-GR" dirty="0">
                <a:latin typeface="Times New Roman" panose="02020603050405020304" pitchFamily="18" charset="0"/>
                <a:cs typeface="Times New Roman" panose="02020603050405020304" pitchFamily="18" charset="0"/>
              </a:rPr>
              <a:t>βρετανική </a:t>
            </a:r>
            <a:r>
              <a:rPr lang="el-GR" dirty="0" err="1">
                <a:latin typeface="Times New Roman" panose="02020603050405020304" pitchFamily="18" charset="0"/>
                <a:cs typeface="Times New Roman" panose="02020603050405020304" pitchFamily="18" charset="0"/>
              </a:rPr>
              <a:t>γελοιογραφ</a:t>
            </a:r>
            <a:r>
              <a:rPr lang="fr-FR" dirty="0" err="1">
                <a:latin typeface="Times New Roman" panose="02020603050405020304" pitchFamily="18" charset="0"/>
                <a:cs typeface="Times New Roman" panose="02020603050405020304" pitchFamily="18" charset="0"/>
              </a:rPr>
              <a:t>ί</a:t>
            </a:r>
            <a:r>
              <a:rPr lang="el-GR" dirty="0">
                <a:latin typeface="Times New Roman" panose="02020603050405020304" pitchFamily="18" charset="0"/>
                <a:cs typeface="Times New Roman" panose="02020603050405020304" pitchFamily="18" charset="0"/>
              </a:rPr>
              <a:t>α που </a:t>
            </a:r>
            <a:r>
              <a:rPr lang="el-GR" dirty="0" err="1">
                <a:latin typeface="Times New Roman" panose="02020603050405020304" pitchFamily="18" charset="0"/>
                <a:cs typeface="Times New Roman" panose="02020603050405020304" pitchFamily="18" charset="0"/>
              </a:rPr>
              <a:t>σατυρίζει</a:t>
            </a:r>
            <a:r>
              <a:rPr lang="el-GR" dirty="0">
                <a:latin typeface="Times New Roman" panose="02020603050405020304" pitchFamily="18" charset="0"/>
                <a:cs typeface="Times New Roman" panose="02020603050405020304" pitchFamily="18" charset="0"/>
              </a:rPr>
              <a:t> την </a:t>
            </a:r>
            <a:r>
              <a:rPr lang="el-GR" dirty="0" err="1">
                <a:latin typeface="Times New Roman" panose="02020603050405020304" pitchFamily="18" charset="0"/>
                <a:cs typeface="Times New Roman" panose="02020603050405020304" pitchFamily="18" charset="0"/>
              </a:rPr>
              <a:t>αντιεμβολιαστική</a:t>
            </a:r>
            <a:r>
              <a:rPr lang="el-GR" dirty="0">
                <a:latin typeface="Times New Roman" panose="02020603050405020304" pitchFamily="18" charset="0"/>
                <a:cs typeface="Times New Roman" panose="02020603050405020304" pitchFamily="18" charset="0"/>
              </a:rPr>
              <a:t> υστερία εκ μέρους των </a:t>
            </a:r>
            <a:r>
              <a:rPr lang="fr-F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αντιδαμαλιστών</a:t>
            </a:r>
            <a:r>
              <a:rPr lang="fr-FR" dirty="0">
                <a:latin typeface="Times New Roman" panose="02020603050405020304" pitchFamily="18" charset="0"/>
                <a:cs typeface="Times New Roman" panose="02020603050405020304" pitchFamily="18" charset="0"/>
              </a:rPr>
              <a:t> »</a:t>
            </a:r>
            <a:br>
              <a:rPr lang="fr-FR" dirty="0">
                <a:latin typeface="Times New Roman" panose="02020603050405020304" pitchFamily="18" charset="0"/>
                <a:cs typeface="Times New Roman" panose="02020603050405020304" pitchFamily="18" charset="0"/>
              </a:rPr>
            </a:br>
            <a:br>
              <a:rPr lang="fr-FR" dirty="0">
                <a:latin typeface="Times New Roman" panose="02020603050405020304" pitchFamily="18" charset="0"/>
                <a:cs typeface="Times New Roman" panose="02020603050405020304" pitchFamily="18" charset="0"/>
              </a:rPr>
            </a:br>
            <a:r>
              <a:rPr lang="fr-FR" dirty="0">
                <a:latin typeface="Times New Roman" panose="02020603050405020304" pitchFamily="18" charset="0"/>
                <a:cs typeface="Times New Roman" panose="02020603050405020304" pitchFamily="18" charset="0"/>
              </a:rPr>
              <a:t>2000: </a:t>
            </a:r>
            <a:r>
              <a:rPr lang="el-GR" dirty="0">
                <a:latin typeface="Times New Roman" panose="02020603050405020304" pitchFamily="18" charset="0"/>
                <a:cs typeface="Times New Roman" panose="02020603050405020304" pitchFamily="18" charset="0"/>
              </a:rPr>
              <a:t>δαμαλίτιδα, </a:t>
            </a:r>
            <a:r>
              <a:rPr lang="el-GR" dirty="0" err="1">
                <a:latin typeface="Times New Roman" panose="02020603050405020304" pitchFamily="18" charset="0"/>
                <a:cs typeface="Times New Roman" panose="02020603050405020304" pitchFamily="18" charset="0"/>
              </a:rPr>
              <a:t>δλδ</a:t>
            </a:r>
            <a:r>
              <a:rPr lang="el-GR" dirty="0">
                <a:latin typeface="Times New Roman" panose="02020603050405020304" pitchFamily="18" charset="0"/>
                <a:cs typeface="Times New Roman" panose="02020603050405020304" pitchFamily="18" charset="0"/>
              </a:rPr>
              <a:t> ευλογιά των αγελάδων σε νεαρή Φινλανδή κτηνοτρόφο </a:t>
            </a:r>
          </a:p>
          <a:p>
            <a:pPr algn="just"/>
            <a:endParaRPr lang="el-GR" dirty="0">
              <a:latin typeface="Times New Roman" panose="02020603050405020304" pitchFamily="18" charset="0"/>
              <a:cs typeface="Times New Roman" panose="02020603050405020304" pitchFamily="18" charset="0"/>
            </a:endParaRPr>
          </a:p>
          <a:p>
            <a:pPr algn="ctr"/>
            <a:r>
              <a:rPr lang="el-GR" dirty="0">
                <a:latin typeface="Times New Roman" panose="02020603050405020304" pitchFamily="18" charset="0"/>
                <a:cs typeface="Times New Roman" panose="02020603050405020304" pitchFamily="18" charset="0"/>
              </a:rPr>
              <a:t>Πίνακας που αναπαριστά πρακτική δαμαλισμού νηπίου στο βραχίονα από τον Δρα </a:t>
            </a:r>
            <a:r>
              <a:rPr lang="fr-FR" dirty="0">
                <a:latin typeface="Times New Roman" panose="02020603050405020304" pitchFamily="18" charset="0"/>
                <a:cs typeface="Times New Roman" panose="02020603050405020304" pitchFamily="18" charset="0"/>
              </a:rPr>
              <a:t>Jenner</a:t>
            </a:r>
            <a:r>
              <a:rPr lang="el-GR" dirty="0">
                <a:latin typeface="Times New Roman" panose="02020603050405020304" pitchFamily="18" charset="0"/>
                <a:cs typeface="Times New Roman" panose="02020603050405020304" pitchFamily="18" charset="0"/>
              </a:rPr>
              <a:t> </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5287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D02054-AA85-51E0-804F-BD8F2DE8F994}"/>
              </a:ext>
            </a:extLst>
          </p:cNvPr>
          <p:cNvSpPr>
            <a:spLocks noGrp="1"/>
          </p:cNvSpPr>
          <p:nvPr>
            <p:ph type="title"/>
          </p:nvPr>
        </p:nvSpPr>
        <p:spPr/>
        <p:txBody>
          <a:bodyPr/>
          <a:lstStyle/>
          <a:p>
            <a:r>
              <a:rPr lang="el-GR" dirty="0">
                <a:latin typeface="Times New Roman" panose="02020603050405020304" pitchFamily="18" charset="0"/>
                <a:cs typeface="Times New Roman" panose="02020603050405020304" pitchFamily="18" charset="0"/>
              </a:rPr>
              <a:t>Η αγελάδα </a:t>
            </a:r>
            <a:r>
              <a:rPr lang="fr-FR" dirty="0">
                <a:latin typeface="Times New Roman" panose="02020603050405020304" pitchFamily="18" charset="0"/>
                <a:cs typeface="Times New Roman" panose="02020603050405020304" pitchFamily="18" charset="0"/>
              </a:rPr>
              <a:t>Blossom</a:t>
            </a:r>
            <a:r>
              <a:rPr lang="el-GR"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1796</a:t>
            </a:r>
            <a:r>
              <a:rPr lang="fr-FR" dirty="0">
                <a:latin typeface="Times New Roman" panose="02020603050405020304" pitchFamily="18" charset="0"/>
                <a:cs typeface="Times New Roman" panose="02020603050405020304" pitchFamily="18" charset="0"/>
              </a:rPr>
              <a:t>)</a:t>
            </a:r>
          </a:p>
        </p:txBody>
      </p:sp>
      <p:pic>
        <p:nvPicPr>
          <p:cNvPr id="3078" name="Picture 6">
            <a:extLst>
              <a:ext uri="{FF2B5EF4-FFF2-40B4-BE49-F238E27FC236}">
                <a16:creationId xmlns:a16="http://schemas.microsoft.com/office/drawing/2014/main" id="{A25552F6-C543-C6F2-C65B-1BA3B64738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771" y="2465407"/>
            <a:ext cx="5955899" cy="397059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7672911D-9E1C-47EF-C9C9-E40272923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197" y="1686206"/>
            <a:ext cx="3810000" cy="474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4002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5BCF38E7-E64A-A85C-4C00-4EF84F38B9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0489" y="1464198"/>
            <a:ext cx="2746796"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Edward Jenner (1749-1823) effectuant la première vaccination contre la  variole en 1796, 1879 (détail) (voir aussi 166614)">
            <a:extLst>
              <a:ext uri="{FF2B5EF4-FFF2-40B4-BE49-F238E27FC236}">
                <a16:creationId xmlns:a16="http://schemas.microsoft.com/office/drawing/2014/main" id="{B76E60E7-7369-1AF4-7A62-9F2CCBBD3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469" y="994940"/>
            <a:ext cx="5498447" cy="426527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7590909-3A65-93FD-433E-8A9869EDD260}"/>
              </a:ext>
            </a:extLst>
          </p:cNvPr>
          <p:cNvSpPr txBox="1"/>
          <p:nvPr/>
        </p:nvSpPr>
        <p:spPr>
          <a:xfrm>
            <a:off x="1541849" y="625608"/>
            <a:ext cx="3474028"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Benjamin </a:t>
            </a:r>
            <a:r>
              <a:rPr lang="fr-FR" dirty="0" err="1">
                <a:latin typeface="Times New Roman" panose="02020603050405020304" pitchFamily="18" charset="0"/>
                <a:cs typeface="Times New Roman" panose="02020603050405020304" pitchFamily="18" charset="0"/>
              </a:rPr>
              <a:t>Jesty</a:t>
            </a:r>
            <a:r>
              <a:rPr lang="fr-FR" dirty="0">
                <a:latin typeface="Times New Roman" panose="02020603050405020304" pitchFamily="18" charset="0"/>
                <a:cs typeface="Times New Roman" panose="02020603050405020304" pitchFamily="18" charset="0"/>
              </a:rPr>
              <a:t> - Dr Edward Jenner</a:t>
            </a:r>
          </a:p>
        </p:txBody>
      </p:sp>
    </p:spTree>
    <p:extLst>
      <p:ext uri="{BB962C8B-B14F-4D97-AF65-F5344CB8AC3E}">
        <p14:creationId xmlns:p14="http://schemas.microsoft.com/office/powerpoint/2010/main" val="34000195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9CDE4C-6AD2-329F-CB96-45930F7868EB}"/>
              </a:ext>
            </a:extLst>
          </p:cNvPr>
          <p:cNvSpPr>
            <a:spLocks noGrp="1"/>
          </p:cNvSpPr>
          <p:nvPr>
            <p:ph type="title"/>
          </p:nvPr>
        </p:nvSpPr>
        <p:spPr/>
        <p:txBody>
          <a:bodyPr/>
          <a:lstStyle/>
          <a:p>
            <a:r>
              <a:rPr lang="el-GR" dirty="0">
                <a:latin typeface="Times New Roman" panose="02020603050405020304" pitchFamily="18" charset="0"/>
                <a:cs typeface="Times New Roman" panose="02020603050405020304" pitchFamily="18" charset="0"/>
              </a:rPr>
              <a:t>Σάς ευχαριστώ</a:t>
            </a:r>
            <a:r>
              <a:rPr lang="fr-FR" dirty="0">
                <a:latin typeface="Times New Roman" panose="02020603050405020304" pitchFamily="18" charset="0"/>
                <a:cs typeface="Times New Roman" panose="02020603050405020304" pitchFamily="18" charset="0"/>
              </a:rPr>
              <a:t>!</a:t>
            </a:r>
          </a:p>
        </p:txBody>
      </p:sp>
      <p:sp>
        <p:nvSpPr>
          <p:cNvPr id="3" name="Espace réservé du contenu 2">
            <a:extLst>
              <a:ext uri="{FF2B5EF4-FFF2-40B4-BE49-F238E27FC236}">
                <a16:creationId xmlns:a16="http://schemas.microsoft.com/office/drawing/2014/main" id="{9DC991D4-77E1-0315-F829-1EA0D9EA822A}"/>
              </a:ext>
            </a:extLst>
          </p:cNvPr>
          <p:cNvSpPr>
            <a:spLocks noGrp="1"/>
          </p:cNvSpPr>
          <p:nvPr>
            <p:ph idx="1"/>
          </p:nvPr>
        </p:nvSpPr>
        <p:spPr/>
        <p:txBody>
          <a:bodyPr/>
          <a:lstStyle/>
          <a:p>
            <a:r>
              <a:rPr lang="el-GR" dirty="0">
                <a:latin typeface="Times New Roman" panose="02020603050405020304" pitchFamily="18" charset="0"/>
                <a:cs typeface="Times New Roman" panose="02020603050405020304" pitchFamily="18" charset="0"/>
              </a:rPr>
              <a:t>Για ενδεχόμενες απορίες </a:t>
            </a:r>
            <a:r>
              <a:rPr lang="fr-FR"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 αποστολή </a:t>
            </a:r>
            <a:r>
              <a:rPr lang="el-GR" dirty="0" err="1">
                <a:latin typeface="Times New Roman" panose="02020603050405020304" pitchFamily="18" charset="0"/>
                <a:cs typeface="Times New Roman" panose="02020603050405020304" pitchFamily="18" charset="0"/>
              </a:rPr>
              <a:t>μέιλ</a:t>
            </a:r>
            <a:r>
              <a:rPr lang="el-GR" dirty="0">
                <a:latin typeface="Times New Roman" panose="02020603050405020304" pitchFamily="18" charset="0"/>
                <a:cs typeface="Times New Roman" panose="02020603050405020304" pitchFamily="18" charset="0"/>
              </a:rPr>
              <a:t> στο </a:t>
            </a:r>
            <a:r>
              <a:rPr lang="fr-FR" dirty="0">
                <a:latin typeface="Times New Roman" panose="02020603050405020304" pitchFamily="18" charset="0"/>
                <a:cs typeface="Times New Roman" panose="02020603050405020304" pitchFamily="18" charset="0"/>
              </a:rPr>
              <a:t>ioandimitriadis11@gmail.com</a:t>
            </a:r>
          </a:p>
        </p:txBody>
      </p:sp>
    </p:spTree>
    <p:extLst>
      <p:ext uri="{BB962C8B-B14F-4D97-AF65-F5344CB8AC3E}">
        <p14:creationId xmlns:p14="http://schemas.microsoft.com/office/powerpoint/2010/main" val="1421078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259080"/>
            <a:ext cx="10972800" cy="1485900"/>
          </a:xfrm>
        </p:spPr>
        <p:txBody>
          <a:bodyPr>
            <a:normAutofit/>
          </a:bodyPr>
          <a:lstStyle/>
          <a:p>
            <a:r>
              <a:rPr lang="el-GR" dirty="0">
                <a:latin typeface="Superclarendon" charset="0"/>
                <a:ea typeface="Superclarendon" charset="0"/>
                <a:cs typeface="Superclarendon" charset="0"/>
              </a:rPr>
              <a:t>Ανατόμοι της Αναγέννησης</a:t>
            </a:r>
            <a:endParaRPr lang="fr-FR" dirty="0">
              <a:latin typeface="Superclarendon" charset="0"/>
              <a:ea typeface="Superclarendon" charset="0"/>
              <a:cs typeface="Superclarendon" charset="0"/>
            </a:endParaRPr>
          </a:p>
        </p:txBody>
      </p:sp>
      <p:sp>
        <p:nvSpPr>
          <p:cNvPr id="3" name="Espace réservé du contenu 2"/>
          <p:cNvSpPr>
            <a:spLocks noGrp="1"/>
          </p:cNvSpPr>
          <p:nvPr>
            <p:ph idx="1"/>
          </p:nvPr>
        </p:nvSpPr>
        <p:spPr>
          <a:xfrm>
            <a:off x="873760" y="1261241"/>
            <a:ext cx="11318240" cy="5317359"/>
          </a:xfrm>
        </p:spPr>
        <p:txBody>
          <a:bodyPr>
            <a:normAutofit fontScale="92500" lnSpcReduction="20000"/>
          </a:bodyPr>
          <a:lstStyle/>
          <a:p>
            <a:r>
              <a:rPr lang="fr-FR" sz="3200" dirty="0">
                <a:latin typeface="Superclarendon" charset="0"/>
                <a:ea typeface="Superclarendon" charset="0"/>
                <a:cs typeface="Superclarendon" charset="0"/>
              </a:rPr>
              <a:t>Gabriel Fallope (1523-1562)</a:t>
            </a:r>
            <a:r>
              <a:rPr lang="el-GR" sz="3200" dirty="0">
                <a:latin typeface="Superclarendon" charset="0"/>
                <a:ea typeface="Superclarendon" charset="0"/>
                <a:cs typeface="Superclarendon" charset="0"/>
              </a:rPr>
              <a:t> </a:t>
            </a:r>
            <a:r>
              <a:rPr lang="mr-IN"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προφυλακτικά Σ</a:t>
            </a:r>
            <a:endParaRPr lang="fr-F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Girolamo </a:t>
            </a:r>
            <a:r>
              <a:rPr lang="fr-FR" sz="3200" dirty="0" err="1">
                <a:latin typeface="Superclarendon" charset="0"/>
                <a:ea typeface="Superclarendon" charset="0"/>
                <a:cs typeface="Superclarendon" charset="0"/>
              </a:rPr>
              <a:t>Fabrizi</a:t>
            </a:r>
            <a:r>
              <a:rPr lang="fr-FR" sz="3200" dirty="0">
                <a:latin typeface="Superclarendon" charset="0"/>
                <a:ea typeface="Superclarendon" charset="0"/>
                <a:cs typeface="Superclarendon" charset="0"/>
              </a:rPr>
              <a:t> d’Acquapendente (1533-1619) </a:t>
            </a:r>
            <a:r>
              <a:rPr lang="el-GR" sz="3200" dirty="0">
                <a:latin typeface="Superclarendon" charset="0"/>
                <a:ea typeface="Superclarendon" charset="0"/>
                <a:cs typeface="Superclarendon" charset="0"/>
              </a:rPr>
              <a:t>φλεβικές βαλβίδες</a:t>
            </a:r>
          </a:p>
          <a:p>
            <a:r>
              <a:rPr lang="fr-FR" sz="3200" dirty="0">
                <a:latin typeface="Superclarendon" charset="0"/>
                <a:ea typeface="Superclarendon" charset="0"/>
                <a:cs typeface="Superclarendon" charset="0"/>
              </a:rPr>
              <a:t>Jacopo </a:t>
            </a:r>
            <a:r>
              <a:rPr lang="fr-FR" sz="3200" dirty="0" err="1">
                <a:latin typeface="Superclarendon" charset="0"/>
                <a:ea typeface="Superclarendon" charset="0"/>
                <a:cs typeface="Superclarendon" charset="0"/>
              </a:rPr>
              <a:t>Berengario</a:t>
            </a:r>
            <a:r>
              <a:rPr lang="fr-FR" sz="3200" dirty="0">
                <a:latin typeface="Superclarendon" charset="0"/>
                <a:ea typeface="Superclarendon" charset="0"/>
                <a:cs typeface="Superclarendon" charset="0"/>
              </a:rPr>
              <a:t> da </a:t>
            </a:r>
            <a:r>
              <a:rPr lang="fr-FR" sz="3200" dirty="0" err="1">
                <a:latin typeface="Superclarendon" charset="0"/>
                <a:ea typeface="Superclarendon" charset="0"/>
                <a:cs typeface="Superclarendon" charset="0"/>
              </a:rPr>
              <a:t>Carpi</a:t>
            </a:r>
            <a:r>
              <a:rPr lang="fr-FR" sz="3200" dirty="0">
                <a:latin typeface="Superclarendon" charset="0"/>
                <a:ea typeface="Superclarendon" charset="0"/>
                <a:cs typeface="Superclarendon" charset="0"/>
              </a:rPr>
              <a:t> (1457-1530)</a:t>
            </a:r>
            <a:endParaRPr lang="el-G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Bartolomeo Eustachi (1500-1574)</a:t>
            </a:r>
          </a:p>
          <a:p>
            <a:r>
              <a:rPr lang="fr-FR" sz="3200" dirty="0">
                <a:latin typeface="Superclarendon" charset="0"/>
                <a:ea typeface="Superclarendon" charset="0"/>
                <a:cs typeface="Superclarendon" charset="0"/>
              </a:rPr>
              <a:t>Charles Etienne (Carolus </a:t>
            </a:r>
            <a:r>
              <a:rPr lang="fr-FR" sz="3200" dirty="0" err="1">
                <a:latin typeface="Superclarendon" charset="0"/>
                <a:ea typeface="Superclarendon" charset="0"/>
                <a:cs typeface="Superclarendon" charset="0"/>
              </a:rPr>
              <a:t>Stephanus</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1504-1564</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ηπατικές φλέβες</a:t>
            </a:r>
            <a:endParaRPr lang="fr-F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Johann Winter </a:t>
            </a:r>
            <a:r>
              <a:rPr lang="fr-FR" sz="3200" dirty="0" err="1">
                <a:latin typeface="Superclarendon" charset="0"/>
                <a:ea typeface="Superclarendon" charset="0"/>
                <a:cs typeface="Superclarendon" charset="0"/>
              </a:rPr>
              <a:t>von</a:t>
            </a:r>
            <a:r>
              <a:rPr lang="fr-FR" sz="3200" dirty="0">
                <a:latin typeface="Superclarendon" charset="0"/>
                <a:ea typeface="Superclarendon" charset="0"/>
                <a:cs typeface="Superclarendon" charset="0"/>
              </a:rPr>
              <a:t> Andernach (1505-1574) </a:t>
            </a:r>
            <a:r>
              <a:rPr lang="el-GR" sz="3200" dirty="0">
                <a:latin typeface="Superclarendon" charset="0"/>
                <a:ea typeface="Superclarendon" charset="0"/>
                <a:cs typeface="Superclarendon" charset="0"/>
              </a:rPr>
              <a:t>μύες και </a:t>
            </a:r>
            <a:r>
              <a:rPr lang="el-GR" sz="3200" dirty="0" err="1">
                <a:latin typeface="Superclarendon" charset="0"/>
                <a:ea typeface="Superclarendon" charset="0"/>
                <a:cs typeface="Superclarendon" charset="0"/>
              </a:rPr>
              <a:t>αγγείωση</a:t>
            </a:r>
            <a:r>
              <a:rPr lang="el-GR" sz="3200" dirty="0">
                <a:latin typeface="Superclarendon" charset="0"/>
                <a:ea typeface="Superclarendon" charset="0"/>
                <a:cs typeface="Superclarendon" charset="0"/>
              </a:rPr>
              <a:t> άκρας χειρός</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πάγκρεας</a:t>
            </a:r>
            <a:endParaRPr lang="fr-F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Juan </a:t>
            </a:r>
            <a:r>
              <a:rPr lang="fr-FR" sz="3200" dirty="0" err="1">
                <a:latin typeface="Superclarendon" charset="0"/>
                <a:ea typeface="Superclarendon" charset="0"/>
                <a:cs typeface="Superclarendon" charset="0"/>
              </a:rPr>
              <a:t>Valverde</a:t>
            </a:r>
            <a:r>
              <a:rPr lang="fr-FR" sz="3200" dirty="0">
                <a:latin typeface="Superclarendon" charset="0"/>
                <a:ea typeface="Superclarendon" charset="0"/>
                <a:cs typeface="Superclarendon" charset="0"/>
              </a:rPr>
              <a:t> de </a:t>
            </a:r>
            <a:r>
              <a:rPr lang="fr-FR" sz="3200" dirty="0" err="1">
                <a:latin typeface="Superclarendon" charset="0"/>
                <a:ea typeface="Superclarendon" charset="0"/>
                <a:cs typeface="Superclarendon" charset="0"/>
              </a:rPr>
              <a:t>Amusco</a:t>
            </a:r>
            <a:r>
              <a:rPr lang="fr-FR" sz="3200" dirty="0">
                <a:latin typeface="Superclarendon" charset="0"/>
                <a:ea typeface="Superclarendon" charset="0"/>
                <a:cs typeface="Superclarendon" charset="0"/>
              </a:rPr>
              <a:t> (1525-1564)</a:t>
            </a:r>
          </a:p>
          <a:p>
            <a:r>
              <a:rPr lang="fr-FR" sz="3200" dirty="0">
                <a:latin typeface="Superclarendon" charset="0"/>
                <a:ea typeface="Superclarendon" charset="0"/>
                <a:cs typeface="Superclarendon" charset="0"/>
              </a:rPr>
              <a:t>Salomon Alberti (1540-1674) </a:t>
            </a:r>
            <a:r>
              <a:rPr lang="el-GR" sz="3200" dirty="0">
                <a:latin typeface="Superclarendon" charset="0"/>
                <a:ea typeface="Superclarendon" charset="0"/>
                <a:cs typeface="Superclarendon" charset="0"/>
              </a:rPr>
              <a:t>Φλεβικές βαλβίδες</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ουροποιητικό</a:t>
            </a: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2017815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7A3CC55-1426-6382-FEDF-86395014E6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4927" y="232578"/>
            <a:ext cx="2936748" cy="3581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dré Vésale en néerlandais Andries Van Wesel et en latin Andreas Vesalius  - LAROUSSE">
            <a:extLst>
              <a:ext uri="{FF2B5EF4-FFF2-40B4-BE49-F238E27FC236}">
                <a16:creationId xmlns:a16="http://schemas.microsoft.com/office/drawing/2014/main" id="{1FEED2E4-49E9-290D-296D-DCE0E68C2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648" y="1155218"/>
            <a:ext cx="40132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76D7C03C-9F6D-2216-E552-129776C3C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310" y="4024364"/>
            <a:ext cx="2284713" cy="260105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F35EC9A-22B6-1A2E-E340-C93A3CCC99BB}"/>
              </a:ext>
            </a:extLst>
          </p:cNvPr>
          <p:cNvSpPr txBox="1"/>
          <p:nvPr/>
        </p:nvSpPr>
        <p:spPr>
          <a:xfrm>
            <a:off x="6350643" y="462987"/>
            <a:ext cx="4703211"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Sylvius - </a:t>
            </a:r>
            <a:r>
              <a:rPr lang="fr-FR" dirty="0" err="1">
                <a:latin typeface="Times New Roman" panose="02020603050405020304" pitchFamily="18" charset="0"/>
                <a:cs typeface="Times New Roman" panose="02020603050405020304" pitchFamily="18" charset="0"/>
              </a:rPr>
              <a:t>Vesalius</a:t>
            </a:r>
            <a:r>
              <a:rPr lang="fr-FR"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a:t>
            </a:r>
            <a:r>
              <a:rPr lang="fr-FR" dirty="0">
                <a:latin typeface="Times New Roman" panose="02020603050405020304" pitchFamily="18" charset="0"/>
                <a:cs typeface="Times New Roman" panose="02020603050405020304" pitchFamily="18" charset="0"/>
              </a:rPr>
              <a:t> Falloppio: </a:t>
            </a:r>
            <a:r>
              <a:rPr lang="el-GR" dirty="0">
                <a:latin typeface="Times New Roman" panose="02020603050405020304" pitchFamily="18" charset="0"/>
                <a:cs typeface="Times New Roman" panose="02020603050405020304" pitchFamily="18" charset="0"/>
              </a:rPr>
              <a:t>Ανατόμοι 18</a:t>
            </a:r>
            <a:r>
              <a:rPr lang="el-GR" baseline="30000" dirty="0">
                <a:latin typeface="Times New Roman" panose="02020603050405020304" pitchFamily="18" charset="0"/>
                <a:cs typeface="Times New Roman" panose="02020603050405020304" pitchFamily="18" charset="0"/>
              </a:rPr>
              <a:t>ου</a:t>
            </a:r>
            <a:r>
              <a:rPr lang="el-GR" dirty="0">
                <a:latin typeface="Times New Roman" panose="02020603050405020304" pitchFamily="18" charset="0"/>
                <a:cs typeface="Times New Roman" panose="02020603050405020304" pitchFamily="18" charset="0"/>
              </a:rPr>
              <a:t> αι. </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0912209"/>
      </p:ext>
    </p:extLst>
  </p:cSld>
  <p:clrMapOvr>
    <a:masterClrMapping/>
  </p:clrMapOvr>
</p:sld>
</file>

<file path=ppt/theme/theme1.xml><?xml version="1.0" encoding="utf-8"?>
<a:theme xmlns:a="http://schemas.openxmlformats.org/drawingml/2006/main" name="Rogner">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Rogner</Template>
  <TotalTime>3020</TotalTime>
  <Words>2936</Words>
  <Application>Microsoft Macintosh PowerPoint</Application>
  <PresentationFormat>Grand écran</PresentationFormat>
  <Paragraphs>241</Paragraphs>
  <Slides>74</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74</vt:i4>
      </vt:variant>
    </vt:vector>
  </HeadingPairs>
  <TitlesOfParts>
    <vt:vector size="84" baseType="lpstr">
      <vt:lpstr>Brush Script MT</vt:lpstr>
      <vt:lpstr>adelle</vt:lpstr>
      <vt:lpstr>Arial</vt:lpstr>
      <vt:lpstr>Baskerville Old Face</vt:lpstr>
      <vt:lpstr>Franklin Gothic Book</vt:lpstr>
      <vt:lpstr>Linux Libertine</vt:lpstr>
      <vt:lpstr>Superclarendon</vt:lpstr>
      <vt:lpstr>Times New Roman</vt:lpstr>
      <vt:lpstr>Wingdings</vt:lpstr>
      <vt:lpstr>Rogner</vt:lpstr>
      <vt:lpstr>ΑΝΑΓΕΝΝΗΣΙΑΚΗ ΙΑΤΡΙΚΗ 06 ΝΟΕμβρίου 2023 </vt:lpstr>
      <vt:lpstr>Αναγέννηση μέσα 14ου - τέλη 16ου αι. Γενικό Πλαίσιο</vt:lpstr>
      <vt:lpstr>Présentation PowerPoint</vt:lpstr>
      <vt:lpstr>Présentation PowerPoint</vt:lpstr>
      <vt:lpstr>Présentation PowerPoint</vt:lpstr>
      <vt:lpstr>Présentation PowerPoint</vt:lpstr>
      <vt:lpstr>Έλλειψη πτωμάτων</vt:lpstr>
      <vt:lpstr>Ανατόμοι της Αναγέννησης</vt:lpstr>
      <vt:lpstr>Présentation PowerPoint</vt:lpstr>
      <vt:lpstr>Jacobus Sylvius Ambianus (1489-1555) (Jacques Dubois)</vt:lpstr>
      <vt:lpstr>Présentation PowerPoint</vt:lpstr>
      <vt:lpstr>Ανδρέας Βεζάλιος (1514-1564) Αndreas Vesalius  (André Vésale/ Andries Van Wesel)</vt:lpstr>
      <vt:lpstr>Présentation PowerPoint</vt:lpstr>
      <vt:lpstr>Présentation PowerPoint</vt:lpstr>
      <vt:lpstr>Présentation PowerPoint</vt:lpstr>
      <vt:lpstr>Présentation PowerPoint</vt:lpstr>
      <vt:lpstr>1543 « De humani corporis fabrica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Michel Servet (1511-1553) Miguel Serveto da Villanova </vt:lpstr>
      <vt:lpstr>Présentation PowerPoint</vt:lpstr>
      <vt:lpstr>Ambroise Paré  (1509-1590)</vt:lpstr>
      <vt:lpstr>Présentation PowerPoint</vt:lpstr>
      <vt:lpstr>Présentation PowerPoint</vt:lpstr>
      <vt:lpstr>Ambroise Paré - Κάρολος Θ’ (1550-1574)</vt:lpstr>
      <vt:lpstr>Présentation PowerPoint</vt:lpstr>
      <vt:lpstr>Jean-François Fernel (1497-1558)</vt:lpstr>
      <vt:lpstr>Présentation PowerPoint</vt:lpstr>
      <vt:lpstr>Présentation PowerPoint</vt:lpstr>
      <vt:lpstr>Παράκελσος 1493-1541 Philippus Aureolus Theophrastus Bombast von Hohenheim</vt:lpstr>
      <vt:lpstr>Présentation PowerPoint</vt:lpstr>
      <vt:lpstr>Présentation PowerPoint</vt:lpstr>
      <vt:lpstr>Présentation PowerPoint</vt:lpstr>
      <vt:lpstr>Présentation PowerPoint</vt:lpstr>
      <vt:lpstr> Antoni van Leeuwenhoek (1632-1723) Robert Hooke (1635-1703)</vt:lpstr>
      <vt:lpstr>                 06 ΝΟΕμβρίου 2023  Ο 18ος αιωνας και η συστηματοποιηση των ιατρικων γνωσεων</vt:lpstr>
      <vt:lpstr>18ος αι. - Διάρθρωση παρουσίασης</vt:lpstr>
      <vt:lpstr>Ιστορία της κλινικής εξέτασης - 3 αδρά στάδια</vt:lpstr>
      <vt:lpstr>Η επισκόπηση κυριαρχεί από την εποχή του Ιπποκράτη έως τον 18ο αι.</vt:lpstr>
      <vt:lpstr>Giovanni Battista Morgagni (1682-1771) Θεμελιωτής της Παθολογικής Ανατομικής </vt:lpstr>
      <vt:lpstr>Διασύνδεση νεκροτομικών οργανικών αλλοιώσεων με κλινικά συμπτώματα και σημεία</vt:lpstr>
      <vt:lpstr>Ο πατέρας της ανατομο-κλινικής μεθόδου - 1761</vt:lpstr>
      <vt:lpstr>από την κλίνη ασθενούς στη νεκροτομική κλίνη</vt:lpstr>
      <vt:lpstr>Μετά την αναγεννησιακή άνθιση της Ανατομικής, αυτή αναβαθμίζει τη θέση της στην ιατρική εκπαίδευση και πρακτική διαμέσου της ανατομο-κλινικής μεθόδου</vt:lpstr>
      <vt:lpstr>Ανατομο-κλινική μέθοδος: η μήτρα της φυσικής εξέτασης </vt:lpstr>
      <vt:lpstr>Giovanni Battista Morgagni (1682-1771)</vt:lpstr>
      <vt:lpstr>Δια του Morgagni « ανέκυψαν » οι:  Pinel, Auenbrugger/ Corvisart, Laënnec, Charcot  Η γένεση των ειδικοτήτων</vt:lpstr>
      <vt:lpstr>Η επίδραση της πολιτικής κατάστασης στη διαμόρφωση της ιατρικής εκπαίδευσης</vt:lpstr>
      <vt:lpstr>Η επίδραση της Γαλλικής Επανάστασης στη διαμόρφωση της ιατρικής εκπαίδευσης</vt:lpstr>
      <vt:lpstr>    Philippe Pinel (1745- 1826)      Θεμελιωτής της Ψυχιατρικής              « ηθική θεραπεία »</vt:lpstr>
      <vt:lpstr>Προσπάθεια του Pinel να αναδείξει πιθανές οργανικές αλλοιώσεις στον εγκέφαλο ψυχικά ασθενών στο πλαίσιο των επιταγών της ανατομο-κλινικής μεθόδου</vt:lpstr>
      <vt:lpstr>Présentation PowerPoint</vt:lpstr>
      <vt:lpstr>       Bicêtre-Salpêtrière</vt:lpstr>
      <vt:lpstr>Présentation PowerPoint</vt:lpstr>
      <vt:lpstr>Ανθρωπιστική θεραπεία</vt:lpstr>
      <vt:lpstr>Xavier Bichat (1771-1802) Θεμελιωτής της Ιστολογίας </vt:lpstr>
      <vt:lpstr>Ο Καθ. J-F Hutin για τη ζέυξη ιπποκράτειας και ανατομο-κλινικής Ιατρικής</vt:lpstr>
      <vt:lpstr>Leopold von Auenbrugger (1722-1809)  Inventum novum (1761) - Επίκρουση</vt:lpstr>
      <vt:lpstr>Κορβιζάρ - Θεμελιωτής της Καρδιολογίας Προώθησε και εξέλιξε τη μελέτη του Άουενμπρούγκερ πάνω στην επίκρουση </vt:lpstr>
      <vt:lpstr>Herman Boerhaave (1668-1738) Ολλανδός Ιπποκρατιστής, κλινικός γιατρός </vt:lpstr>
      <vt:lpstr>John Hunter (1728-1793) Άγγλος χειρουργός</vt:lpstr>
      <vt:lpstr>Ευλογιασμός ( &gt; 1701) - Δαμαλισμός ( &gt; 1796) Οι Απαρχές της Προληπτικής Ιατρικής</vt:lpstr>
      <vt:lpstr>Présentation PowerPoint</vt:lpstr>
      <vt:lpstr>Présentation PowerPoint</vt:lpstr>
      <vt:lpstr>Présentation PowerPoint</vt:lpstr>
      <vt:lpstr>Présentation PowerPoint</vt:lpstr>
      <vt:lpstr>Η αγελάδα Blossom (1796)</vt:lpstr>
      <vt:lpstr>Présentation PowerPoint</vt:lpstr>
      <vt:lpstr>Σάς ευχαριστώ!</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IOANNIS DIMITRIADIS</cp:lastModifiedBy>
  <cp:revision>229</cp:revision>
  <dcterms:created xsi:type="dcterms:W3CDTF">2020-11-12T09:28:49Z</dcterms:created>
  <dcterms:modified xsi:type="dcterms:W3CDTF">2023-11-10T22:03:32Z</dcterms:modified>
</cp:coreProperties>
</file>