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9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7D290233-0DD1-4A80-BB1E-9ADC3556DBB6}"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7D290233-0DD1-4A80-BB1E-9ADC3556DBB6}"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8" name="Date Placeholder 7"/>
          <p:cNvSpPr>
            <a:spLocks noGrp="1"/>
          </p:cNvSpPr>
          <p:nvPr>
            <p:ph type="dt" sz="half" idx="10"/>
          </p:nvPr>
        </p:nvSpPr>
        <p:spPr/>
        <p:txBody>
          <a:bodyPr/>
          <a:lstStyle/>
          <a:p>
            <a:fld id="{7D290233-0DD1-4A80-BB1E-9ADC3556DBB6}" type="datetimeFigureOut">
              <a:rPr lang="en-US" smtClean="0"/>
              <a:t>2/2/17</a:t>
            </a:fld>
            <a:endParaRPr lang="en-US"/>
          </a:p>
        </p:txBody>
      </p:sp>
      <p:sp>
        <p:nvSpPr>
          <p:cNvPr id="9" name="Slide Number Placeholder 8"/>
          <p:cNvSpPr>
            <a:spLocks noGrp="1"/>
          </p:cNvSpPr>
          <p:nvPr>
            <p:ph type="sldNum" sz="quarter" idx="11"/>
          </p:nvPr>
        </p:nvSpPr>
        <p:spPr/>
        <p:txBody>
          <a:bodyPr/>
          <a:lstStyle/>
          <a:p>
            <a:fld id="{CFE4BAC9-6D41-4691-9299-18EF07EF017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E4BAC9-6D41-4691-9299-18EF07EF017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D290233-0DD1-4A80-BB1E-9ADC3556DBB6}" type="datetimeFigureOut">
              <a:rPr lang="en-US" smtClean="0"/>
              <a:t>2/2/17</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Defendant" TargetMode="External"/><Relationship Id="rId4" Type="http://schemas.openxmlformats.org/officeDocument/2006/relationships/hyperlink" Target="https://en.wikipedia.org/wiki/Plaintiff" TargetMode="External"/><Relationship Id="rId5" Type="http://schemas.openxmlformats.org/officeDocument/2006/relationships/hyperlink" Target="https://en.wikipedia.org/wiki/Damages%23Compensatory_damages" TargetMode="External"/><Relationship Id="rId6" Type="http://schemas.openxmlformats.org/officeDocument/2006/relationships/hyperlink" Target="https://en.wikipedia.org/wiki/Tort" TargetMode="External"/><Relationship Id="rId7" Type="http://schemas.openxmlformats.org/officeDocument/2006/relationships/hyperlink" Target="https://en.wikipedia.org/wiki/Punitive_damages%23cite_note-1" TargetMode="External"/><Relationship Id="rId8" Type="http://schemas.openxmlformats.org/officeDocument/2006/relationships/hyperlink" Target="https://en.wikipedia.org/wiki/Punitive_damages%23cite_note-2" TargetMode="External"/><Relationship Id="rId9" Type="http://schemas.openxmlformats.org/officeDocument/2006/relationships/hyperlink" Target="https://en.wikipedia.org/wiki/Ordre_public" TargetMode="External"/><Relationship Id="rId10" Type="http://schemas.openxmlformats.org/officeDocument/2006/relationships/hyperlink" Target="https://en.wikipedia.org/wiki/Punitive_damages%23cite_note-3" TargetMode="External"/><Relationship Id="rId11" Type="http://schemas.openxmlformats.org/officeDocument/2006/relationships/hyperlink" Target="https://en.wikipedia.org/wiki/Contract" TargetMode="External"/><Relationship Id="rId1" Type="http://schemas.openxmlformats.org/officeDocument/2006/relationships/slideLayout" Target="../slideLayouts/slideLayout2.xml"/><Relationship Id="rId2" Type="http://schemas.openxmlformats.org/officeDocument/2006/relationships/hyperlink" Target="https://en.wikipedia.org/wiki/Damag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Αδικοπραξίες στο Ρωμαϊκό Δίκαιο</a:t>
            </a:r>
            <a:endParaRPr lang="en-US" dirty="0"/>
          </a:p>
        </p:txBody>
      </p:sp>
      <p:sp>
        <p:nvSpPr>
          <p:cNvPr id="3" name="Subtitle 2"/>
          <p:cNvSpPr>
            <a:spLocks noGrp="1"/>
          </p:cNvSpPr>
          <p:nvPr>
            <p:ph type="subTitle" idx="1"/>
          </p:nvPr>
        </p:nvSpPr>
        <p:spPr/>
        <p:txBody>
          <a:bodyPr/>
          <a:lstStyle/>
          <a:p>
            <a:r>
              <a:rPr lang="el-GR" dirty="0" smtClean="0"/>
              <a:t>Αθηνά Δημοπούλου, Νομική Σχολή, ΕΚΠΑ</a:t>
            </a:r>
            <a:endParaRPr lang="en-US" dirty="0"/>
          </a:p>
        </p:txBody>
      </p:sp>
    </p:spTree>
    <p:extLst>
      <p:ext uri="{BB962C8B-B14F-4D97-AF65-F5344CB8AC3E}">
        <p14:creationId xmlns:p14="http://schemas.microsoft.com/office/powerpoint/2010/main" val="41106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Αργότερα οι κλασικοί νομικοί αποσαφήνισαν ότι μεταξύ των ζώων περιλαμβάνονταν, πέραν από τα υποζύγια και τα βοσκήματα, οι καμήλες και οι ελέφαντες (ζώα που χρησιμοποιούντο στα θεάματα του </a:t>
            </a:r>
            <a:r>
              <a:rPr lang="en-US" i="1" dirty="0"/>
              <a:t>circus</a:t>
            </a:r>
            <a:r>
              <a:rPr lang="el-GR" dirty="0"/>
              <a:t>), όχι όμως και οι σκύλοι και τα άγρια ζώα εν γένει. </a:t>
            </a:r>
          </a:p>
          <a:p>
            <a:endParaRPr lang="en-US" dirty="0"/>
          </a:p>
        </p:txBody>
      </p:sp>
      <p:pic>
        <p:nvPicPr>
          <p:cNvPr id="4" name="Picture 3"/>
          <p:cNvPicPr>
            <a:picLocks noChangeAspect="1"/>
          </p:cNvPicPr>
          <p:nvPr/>
        </p:nvPicPr>
        <p:blipFill>
          <a:blip r:embed="rId2"/>
          <a:stretch>
            <a:fillRect/>
          </a:stretch>
        </p:blipFill>
        <p:spPr>
          <a:xfrm>
            <a:off x="832411" y="3606816"/>
            <a:ext cx="3554687" cy="2793984"/>
          </a:xfrm>
          <a:prstGeom prst="rect">
            <a:avLst/>
          </a:prstGeom>
        </p:spPr>
      </p:pic>
      <p:pic>
        <p:nvPicPr>
          <p:cNvPr id="5" name="Picture 4"/>
          <p:cNvPicPr>
            <a:picLocks noChangeAspect="1"/>
          </p:cNvPicPr>
          <p:nvPr/>
        </p:nvPicPr>
        <p:blipFill>
          <a:blip r:embed="rId3"/>
          <a:stretch>
            <a:fillRect/>
          </a:stretch>
        </p:blipFill>
        <p:spPr>
          <a:xfrm>
            <a:off x="4884686" y="3268146"/>
            <a:ext cx="3192514" cy="3132654"/>
          </a:xfrm>
          <a:prstGeom prst="rect">
            <a:avLst/>
          </a:prstGeom>
        </p:spPr>
      </p:pic>
    </p:spTree>
    <p:extLst>
      <p:ext uri="{BB962C8B-B14F-4D97-AF65-F5344CB8AC3E}">
        <p14:creationId xmlns:p14="http://schemas.microsoft.com/office/powerpoint/2010/main" val="78041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 legis </a:t>
            </a:r>
            <a:r>
              <a:rPr lang="en-US" dirty="0" err="1" smtClean="0"/>
              <a:t>Aquiliae</a:t>
            </a:r>
            <a:endParaRPr lang="en-US" dirty="0"/>
          </a:p>
        </p:txBody>
      </p:sp>
      <p:sp>
        <p:nvSpPr>
          <p:cNvPr id="3" name="Content Placeholder 2"/>
          <p:cNvSpPr>
            <a:spLocks noGrp="1"/>
          </p:cNvSpPr>
          <p:nvPr>
            <p:ph idx="1"/>
          </p:nvPr>
        </p:nvSpPr>
        <p:spPr/>
        <p:txBody>
          <a:bodyPr/>
          <a:lstStyle/>
          <a:p>
            <a:r>
              <a:rPr lang="el-GR" dirty="0"/>
              <a:t>Η αξίωση αποζημίωσης ασκείτο με ειδική αγωγή, την </a:t>
            </a:r>
            <a:r>
              <a:rPr lang="en-US" i="1" dirty="0"/>
              <a:t>actio legis </a:t>
            </a:r>
            <a:r>
              <a:rPr lang="en-US" i="1" dirty="0" err="1"/>
              <a:t>Aquiliae</a:t>
            </a:r>
            <a:r>
              <a:rPr lang="el-GR" dirty="0"/>
              <a:t>. </a:t>
            </a:r>
            <a:endParaRPr lang="en-GB" dirty="0" smtClean="0"/>
          </a:p>
          <a:p>
            <a:r>
              <a:rPr lang="el-GR" dirty="0" smtClean="0"/>
              <a:t>Η </a:t>
            </a:r>
            <a:r>
              <a:rPr lang="el-GR" dirty="0"/>
              <a:t>αγωγή ήταν προσιτή μόνον σε Ρωμαίους </a:t>
            </a:r>
            <a:r>
              <a:rPr lang="el-GR" dirty="0" smtClean="0"/>
              <a:t>πολίτες</a:t>
            </a:r>
            <a:endParaRPr lang="en-GB" dirty="0" smtClean="0"/>
          </a:p>
          <a:p>
            <a:r>
              <a:rPr lang="el-GR" dirty="0" smtClean="0"/>
              <a:t>. </a:t>
            </a:r>
            <a:r>
              <a:rPr lang="el-GR" dirty="0"/>
              <a:t>Εάν ο εναγόμενο </a:t>
            </a:r>
            <a:r>
              <a:rPr lang="el-GR" dirty="0" err="1"/>
              <a:t>ηρνείτο</a:t>
            </a:r>
            <a:r>
              <a:rPr lang="el-GR" dirty="0"/>
              <a:t> την ευθύνη του, υποχρεούτο σε διπλάσια αποζημίωση (</a:t>
            </a:r>
            <a:r>
              <a:rPr lang="en-US" i="1" dirty="0" err="1"/>
              <a:t>duplum</a:t>
            </a:r>
            <a:r>
              <a:rPr lang="el-GR" dirty="0"/>
              <a:t>). </a:t>
            </a:r>
            <a:endParaRPr lang="en-GB" dirty="0" smtClean="0"/>
          </a:p>
          <a:p>
            <a:r>
              <a:rPr lang="el-GR" dirty="0" smtClean="0"/>
              <a:t>Οι </a:t>
            </a:r>
            <a:r>
              <a:rPr lang="el-GR" dirty="0"/>
              <a:t>Ρωμαίοι νομικοί ανέπτυξαν τις προϋποθέσεις τις οποίες έπρεπε να αποδείξει o ζημιωθείς (που έφερε το σχετικό βάρος απόδειξης) για να δικαιούται αποζημίωσης: </a:t>
            </a:r>
            <a:endParaRPr lang="en-GB" dirty="0" smtClean="0"/>
          </a:p>
          <a:p>
            <a:pPr lvl="1"/>
            <a:r>
              <a:rPr lang="el-GR" dirty="0" smtClean="0"/>
              <a:t>την </a:t>
            </a:r>
            <a:r>
              <a:rPr lang="el-GR" dirty="0"/>
              <a:t>ύπαρξη ζημίας, </a:t>
            </a:r>
            <a:endParaRPr lang="en-GB" dirty="0" smtClean="0"/>
          </a:p>
          <a:p>
            <a:pPr lvl="1"/>
            <a:r>
              <a:rPr lang="el-GR" dirty="0" smtClean="0"/>
              <a:t>υπαιτιότητας </a:t>
            </a:r>
            <a:r>
              <a:rPr lang="el-GR" dirty="0"/>
              <a:t>και </a:t>
            </a:r>
            <a:endParaRPr lang="en-GB" dirty="0" smtClean="0"/>
          </a:p>
          <a:p>
            <a:pPr lvl="1"/>
            <a:r>
              <a:rPr lang="el-GR" dirty="0" smtClean="0"/>
              <a:t>αιτιώδους </a:t>
            </a:r>
            <a:r>
              <a:rPr lang="el-GR" dirty="0"/>
              <a:t>συνδέσμου. </a:t>
            </a:r>
            <a:endParaRPr lang="en-US" dirty="0"/>
          </a:p>
        </p:txBody>
      </p:sp>
    </p:spTree>
    <p:extLst>
      <p:ext uri="{BB962C8B-B14F-4D97-AF65-F5344CB8AC3E}">
        <p14:creationId xmlns:p14="http://schemas.microsoft.com/office/powerpoint/2010/main" val="30166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Ζημία (</a:t>
            </a:r>
            <a:r>
              <a:rPr lang="en-US" b="1" i="1" dirty="0"/>
              <a:t>damnum</a:t>
            </a:r>
            <a:r>
              <a:rPr lang="el-GR" b="1" dirty="0"/>
              <a:t>)</a:t>
            </a:r>
            <a:r>
              <a:rPr lang="el-GR" dirty="0"/>
              <a:t> </a:t>
            </a:r>
            <a:endParaRPr lang="en-US" dirty="0"/>
          </a:p>
        </p:txBody>
      </p:sp>
      <p:sp>
        <p:nvSpPr>
          <p:cNvPr id="3" name="Content Placeholder 2"/>
          <p:cNvSpPr>
            <a:spLocks noGrp="1"/>
          </p:cNvSpPr>
          <p:nvPr>
            <p:ph idx="1"/>
          </p:nvPr>
        </p:nvSpPr>
        <p:spPr/>
        <p:txBody>
          <a:bodyPr>
            <a:normAutofit fontScale="92500" lnSpcReduction="20000"/>
          </a:bodyPr>
          <a:lstStyle/>
          <a:p>
            <a:r>
              <a:rPr lang="el-GR" dirty="0"/>
              <a:t>Η ζημία (</a:t>
            </a:r>
            <a:r>
              <a:rPr lang="en-US" i="1" dirty="0"/>
              <a:t>damnum</a:t>
            </a:r>
            <a:r>
              <a:rPr lang="el-GR" dirty="0"/>
              <a:t>) συνιστούσε τη μείωση της αξίας περιουσίας η οποία μπορούσε να αποτιμηθεί</a:t>
            </a:r>
            <a:r>
              <a:rPr lang="el-GR" dirty="0" smtClean="0"/>
              <a:t>.</a:t>
            </a:r>
            <a:endParaRPr lang="en-GB" dirty="0" smtClean="0"/>
          </a:p>
          <a:p>
            <a:r>
              <a:rPr lang="el-GR" dirty="0" smtClean="0"/>
              <a:t> </a:t>
            </a:r>
            <a:r>
              <a:rPr lang="el-GR" dirty="0"/>
              <a:t>Η </a:t>
            </a:r>
            <a:r>
              <a:rPr lang="el-GR" dirty="0" err="1"/>
              <a:t>αποζημιούμενη</a:t>
            </a:r>
            <a:r>
              <a:rPr lang="el-GR" dirty="0"/>
              <a:t> αξία ήταν η αντικειμενική, όχι η υποκειμενική (π.χ. η συναισθηματική αξία ενός δούλου για τον κύριό του). </a:t>
            </a:r>
            <a:endParaRPr lang="en-GB" dirty="0" smtClean="0"/>
          </a:p>
          <a:p>
            <a:r>
              <a:rPr lang="el-GR" dirty="0" smtClean="0"/>
              <a:t>Η </a:t>
            </a:r>
            <a:r>
              <a:rPr lang="el-GR" dirty="0"/>
              <a:t>αποθετική ζημία ή διαφυγόν κέρδος (</a:t>
            </a:r>
            <a:r>
              <a:rPr lang="en-US" i="1" dirty="0" err="1"/>
              <a:t>lucrum</a:t>
            </a:r>
            <a:r>
              <a:rPr lang="en-US" i="1" dirty="0"/>
              <a:t> </a:t>
            </a:r>
            <a:r>
              <a:rPr lang="en-US" i="1" dirty="0" err="1"/>
              <a:t>cessans</a:t>
            </a:r>
            <a:r>
              <a:rPr lang="el-GR" dirty="0"/>
              <a:t>), την κλασική περίοδο, μπορούσαν επίσης να αναζητηθούν μόνον αν </a:t>
            </a:r>
            <a:r>
              <a:rPr lang="el-GR" dirty="0">
                <a:solidFill>
                  <a:srgbClr val="FF0000"/>
                </a:solidFill>
              </a:rPr>
              <a:t>μετά βεβαιότητος θα </a:t>
            </a:r>
            <a:r>
              <a:rPr lang="el-GR" dirty="0" err="1" smtClean="0">
                <a:solidFill>
                  <a:srgbClr val="FF0000"/>
                </a:solidFill>
              </a:rPr>
              <a:t>επέρχοντο</a:t>
            </a:r>
            <a:r>
              <a:rPr lang="en-GB" dirty="0" smtClean="0">
                <a:solidFill>
                  <a:srgbClr val="FF0000"/>
                </a:solidFill>
              </a:rPr>
              <a:t>.</a:t>
            </a:r>
            <a:r>
              <a:rPr lang="el-GR" dirty="0" smtClean="0">
                <a:solidFill>
                  <a:srgbClr val="FF0000"/>
                </a:solidFill>
              </a:rPr>
              <a:t> </a:t>
            </a:r>
            <a:endParaRPr lang="en-GB" dirty="0" smtClean="0">
              <a:solidFill>
                <a:srgbClr val="FF0000"/>
              </a:solidFill>
            </a:endParaRPr>
          </a:p>
          <a:p>
            <a:r>
              <a:rPr lang="en-GB" dirty="0"/>
              <a:t>O</a:t>
            </a:r>
            <a:r>
              <a:rPr lang="el-GR" dirty="0" smtClean="0"/>
              <a:t> </a:t>
            </a:r>
            <a:r>
              <a:rPr lang="el-GR" dirty="0"/>
              <a:t>Ουλπιανός αναφέρει το παράδειγμα του ψαρά που καταστρέφονται τα δίχτυα του, ο οποίος δεν δικαιούται αποζημίωσης για τα ψάρια που δεν έπιασε λόγω της ζημίας "</a:t>
            </a:r>
            <a:r>
              <a:rPr lang="el-GR" i="1" dirty="0"/>
              <a:t>γιατί είναι αβέβαιο ότι θα τα έπιανε</a:t>
            </a:r>
            <a:r>
              <a:rPr lang="el-GR" dirty="0"/>
              <a:t>"). </a:t>
            </a:r>
            <a:endParaRPr lang="en-GB" dirty="0" smtClean="0"/>
          </a:p>
          <a:p>
            <a:r>
              <a:rPr lang="el-GR" dirty="0" smtClean="0"/>
              <a:t>Ορισμένες </a:t>
            </a:r>
            <a:r>
              <a:rPr lang="el-GR" dirty="0"/>
              <a:t>παρεπόμενες ζημίες μπορούσαν επίσης να αναζητηθούν (</a:t>
            </a:r>
            <a:r>
              <a:rPr lang="en-US" i="1" dirty="0"/>
              <a:t>damnum </a:t>
            </a:r>
            <a:r>
              <a:rPr lang="en-US" i="1" dirty="0" err="1"/>
              <a:t>emergens</a:t>
            </a:r>
            <a:r>
              <a:rPr lang="en-US" i="1" dirty="0"/>
              <a:t> </a:t>
            </a:r>
            <a:r>
              <a:rPr lang="el-GR" dirty="0"/>
              <a:t>= </a:t>
            </a:r>
            <a:r>
              <a:rPr lang="el-GR" dirty="0" err="1"/>
              <a:t>αναφαινόμενη</a:t>
            </a:r>
            <a:r>
              <a:rPr lang="el-GR" dirty="0"/>
              <a:t> ζημία), όπως τα ιατρικά έξοδα του κυρίου δούλου για την περίθαλψη δούλου που αποβίωσε</a:t>
            </a:r>
            <a:r>
              <a:rPr lang="el-GR" dirty="0" smtClean="0"/>
              <a:t>.</a:t>
            </a:r>
            <a:endParaRPr lang="en-GB" dirty="0" smtClean="0"/>
          </a:p>
          <a:p>
            <a:r>
              <a:rPr lang="el-GR" dirty="0" smtClean="0"/>
              <a:t> </a:t>
            </a:r>
            <a:r>
              <a:rPr lang="el-GR" dirty="0"/>
              <a:t>Σε περίπτωση ομάδας πραγμάτων (π.χ. ενός από τα άλογα άρματος) κατά τον Παύλο, πρέπει να αποτιμάται "</a:t>
            </a:r>
            <a:r>
              <a:rPr lang="el-GR" i="1" dirty="0"/>
              <a:t>όχι μόνον η αξία του πράγματος που καταστράφηκε, αλλά να λαμβάνουμε υπ' όψιν μας και πόσο </a:t>
            </a:r>
            <a:r>
              <a:rPr lang="el-GR" i="1" dirty="0" err="1"/>
              <a:t>απομειώθηκε</a:t>
            </a:r>
            <a:r>
              <a:rPr lang="el-GR" i="1" dirty="0"/>
              <a:t> η αξία των </a:t>
            </a:r>
            <a:r>
              <a:rPr lang="el-GR" i="1" dirty="0" smtClean="0"/>
              <a:t>λοιπών</a:t>
            </a:r>
            <a:r>
              <a:rPr lang="el-GR" dirty="0" smtClean="0"/>
              <a:t>»</a:t>
            </a:r>
            <a:r>
              <a:rPr lang="en-GB" dirty="0" smtClean="0"/>
              <a:t>.</a:t>
            </a:r>
            <a:endParaRPr lang="en-US" dirty="0"/>
          </a:p>
        </p:txBody>
      </p:sp>
    </p:spTree>
    <p:extLst>
      <p:ext uri="{BB962C8B-B14F-4D97-AF65-F5344CB8AC3E}">
        <p14:creationId xmlns:p14="http://schemas.microsoft.com/office/powerpoint/2010/main" val="182619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Υπαιτιότητα (</a:t>
            </a:r>
            <a:r>
              <a:rPr lang="el-GR" b="1" i="1" dirty="0"/>
              <a:t>culpa</a:t>
            </a:r>
            <a:r>
              <a:rPr lang="el-GR" b="1" dirty="0"/>
              <a:t>)</a:t>
            </a:r>
            <a:r>
              <a:rPr lang="el-GR" dirty="0"/>
              <a:t> </a:t>
            </a:r>
            <a:endParaRPr lang="en-US" dirty="0"/>
          </a:p>
        </p:txBody>
      </p:sp>
      <p:sp>
        <p:nvSpPr>
          <p:cNvPr id="3" name="Content Placeholder 2"/>
          <p:cNvSpPr>
            <a:spLocks noGrp="1"/>
          </p:cNvSpPr>
          <p:nvPr>
            <p:ph idx="1"/>
          </p:nvPr>
        </p:nvSpPr>
        <p:spPr/>
        <p:txBody>
          <a:bodyPr>
            <a:normAutofit fontScale="92500" lnSpcReduction="10000"/>
          </a:bodyPr>
          <a:lstStyle/>
          <a:p>
            <a:r>
              <a:rPr lang="el-GR" dirty="0"/>
              <a:t>Η ζημία έπρεπε να είναι αποτέλεσμα παράνομης πράξης (</a:t>
            </a:r>
            <a:r>
              <a:rPr lang="fr-FR" i="1" dirty="0"/>
              <a:t>damnum iniuria </a:t>
            </a:r>
            <a:r>
              <a:rPr lang="fr-FR" i="1" dirty="0" err="1"/>
              <a:t>datum</a:t>
            </a:r>
            <a:r>
              <a:rPr lang="el-GR" i="1" dirty="0"/>
              <a:t>, </a:t>
            </a:r>
            <a:r>
              <a:rPr lang="el-GR" dirty="0"/>
              <a:t>"ζημία </a:t>
            </a:r>
            <a:r>
              <a:rPr lang="el-GR" dirty="0" err="1"/>
              <a:t>επαχθείσα</a:t>
            </a:r>
            <a:r>
              <a:rPr lang="el-GR" dirty="0"/>
              <a:t> παρανόμως", όπου </a:t>
            </a:r>
            <a:r>
              <a:rPr lang="fr-FR" i="1" dirty="0"/>
              <a:t>iniuria </a:t>
            </a:r>
            <a:r>
              <a:rPr lang="el-GR" dirty="0"/>
              <a:t>= </a:t>
            </a:r>
            <a:r>
              <a:rPr lang="fr-FR" i="1" dirty="0"/>
              <a:t>non iure</a:t>
            </a:r>
            <a:r>
              <a:rPr lang="el-GR" dirty="0"/>
              <a:t>). </a:t>
            </a:r>
            <a:endParaRPr lang="en-GB" dirty="0" smtClean="0"/>
          </a:p>
          <a:p>
            <a:r>
              <a:rPr lang="el-GR" dirty="0" smtClean="0"/>
              <a:t>Ο </a:t>
            </a:r>
            <a:r>
              <a:rPr lang="el-GR" dirty="0"/>
              <a:t>ζημιωθείς έπρεπε να αποδείξει την υπαιτιότητα του δράστη, δηλαδή ότι ενήργησε είτε εκ προθέσεως, είτε με από βαρεία αμέλεια. </a:t>
            </a:r>
            <a:endParaRPr lang="en-GB" dirty="0" smtClean="0"/>
          </a:p>
          <a:p>
            <a:r>
              <a:rPr lang="el-GR" dirty="0" smtClean="0"/>
              <a:t>Το </a:t>
            </a:r>
            <a:r>
              <a:rPr lang="el-GR" dirty="0"/>
              <a:t>μέσο επίπεδο της αναγκαίας επιμέλειας ήταν αυτό του </a:t>
            </a:r>
            <a:r>
              <a:rPr lang="el-GR" i="1" dirty="0"/>
              <a:t>p</a:t>
            </a:r>
            <a:r>
              <a:rPr lang="en-US" i="1" dirty="0" err="1"/>
              <a:t>ater</a:t>
            </a:r>
            <a:r>
              <a:rPr lang="en-US" i="1" dirty="0"/>
              <a:t> familias</a:t>
            </a:r>
            <a:r>
              <a:rPr lang="el-GR" i="1" dirty="0"/>
              <a:t>. </a:t>
            </a:r>
            <a:endParaRPr lang="en-GB" i="1" dirty="0" smtClean="0"/>
          </a:p>
          <a:p>
            <a:r>
              <a:rPr lang="el-GR" dirty="0" smtClean="0"/>
              <a:t>Σε </a:t>
            </a:r>
            <a:r>
              <a:rPr lang="el-GR" dirty="0"/>
              <a:t>περίπτωση επαγγελματιών η ευθύνη ήταν αντίστοιχη των αναμενόμενων ικανοτήτων του, καθώς η απειρία λογιζόταν ως υπαιτιότητα (</a:t>
            </a:r>
            <a:r>
              <a:rPr lang="en-US" i="1" dirty="0" err="1"/>
              <a:t>imperitia</a:t>
            </a:r>
            <a:r>
              <a:rPr lang="en-US" i="1" dirty="0"/>
              <a:t> </a:t>
            </a:r>
            <a:r>
              <a:rPr lang="en-US" i="1" dirty="0" err="1"/>
              <a:t>culpae</a:t>
            </a:r>
            <a:r>
              <a:rPr lang="en-US" i="1" dirty="0"/>
              <a:t> </a:t>
            </a:r>
            <a:r>
              <a:rPr lang="en-US" i="1" dirty="0" err="1"/>
              <a:t>adnumeratur</a:t>
            </a:r>
            <a:r>
              <a:rPr lang="el-GR" dirty="0"/>
              <a:t>)</a:t>
            </a:r>
            <a:r>
              <a:rPr lang="el-GR" dirty="0" smtClean="0"/>
              <a:t>.</a:t>
            </a:r>
            <a:endParaRPr lang="en-GB" dirty="0" smtClean="0"/>
          </a:p>
          <a:p>
            <a:r>
              <a:rPr lang="el-GR" dirty="0" smtClean="0"/>
              <a:t> </a:t>
            </a:r>
            <a:r>
              <a:rPr lang="el-GR" dirty="0"/>
              <a:t>Αυτό, γιατί σύμφωνα με τον Γάιο, κανείς (φέρνει το παράδειγμα του άπειρου οδηγού μουλαριών)</a:t>
            </a:r>
            <a:r>
              <a:rPr lang="el-GR" i="1" dirty="0"/>
              <a:t> "δεν πρέπει να αναλαμβάνει ένα έργο στο οποίο γνωρίζει ή θα έπρεπε να γνωρίζει ότι η αδυναμία του μπορεί να είναι επικίνδυνη για τους άλλους". </a:t>
            </a:r>
            <a:r>
              <a:rPr lang="fr-CA" i="1" dirty="0"/>
              <a:t>D.</a:t>
            </a:r>
            <a:r>
              <a:rPr lang="fr-CA" dirty="0"/>
              <a:t>9.2.8.1.</a:t>
            </a:r>
            <a:endParaRPr lang="el-GR" dirty="0"/>
          </a:p>
          <a:p>
            <a:endParaRPr lang="en-US" dirty="0"/>
          </a:p>
        </p:txBody>
      </p:sp>
    </p:spTree>
    <p:extLst>
      <p:ext uri="{BB962C8B-B14F-4D97-AF65-F5344CB8AC3E}">
        <p14:creationId xmlns:p14="http://schemas.microsoft.com/office/powerpoint/2010/main" val="85297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l-GR" dirty="0"/>
              <a:t>Τα μέρη όμως μπορούσαν να συμφωνήσουν συμβατικά περιορισμό της ευθύνης σε ορισμένες περιπτώσεις, ενώ η συμμετοχή σε επικίνδυνες καταστάσεις, όπως π.χ. σε αγώνες πυγμαχίας, θεωρείτο ότι ενείχε αποδοχή του συναφούς κινδύνου. </a:t>
            </a:r>
            <a:endParaRPr lang="en-GB" dirty="0" smtClean="0"/>
          </a:p>
          <a:p>
            <a:r>
              <a:rPr lang="el-GR" dirty="0" smtClean="0"/>
              <a:t>Διαφορετικές </a:t>
            </a:r>
            <a:r>
              <a:rPr lang="el-GR" dirty="0"/>
              <a:t>περιπτώσεις συνυπαιτιότητας του θύματος, που περιορίζουν την υπαιτιότητα του δράστη, συζητούνται μεταξύ των νομικών στον Πανδέκτη, όπως του δούλου που διασχίζει ένα πεδίο ρίψης ακοντίων</a:t>
            </a:r>
            <a:r>
              <a:rPr lang="el-GR" dirty="0" smtClean="0"/>
              <a:t>.</a:t>
            </a:r>
            <a:endParaRPr lang="en-GB" dirty="0" smtClean="0"/>
          </a:p>
          <a:p>
            <a:r>
              <a:rPr lang="el-GR" dirty="0" smtClean="0"/>
              <a:t> </a:t>
            </a:r>
            <a:r>
              <a:rPr lang="el-GR" dirty="0"/>
              <a:t>Το ζήτημα αντιμετωπιζόταν </a:t>
            </a:r>
            <a:r>
              <a:rPr lang="el-GR" dirty="0" err="1"/>
              <a:t>περιπτωσιολογικά</a:t>
            </a:r>
            <a:r>
              <a:rPr lang="el-GR" dirty="0"/>
              <a:t>, εφαρμόζοντας το κριτήριο του αιτιώδους συνδέσμου μεταξύ ζημιογόνου συμπεριφοράς και επελεύσεως της ζημίας. </a:t>
            </a:r>
            <a:endParaRPr lang="en-GB" dirty="0" smtClean="0"/>
          </a:p>
          <a:p>
            <a:r>
              <a:rPr lang="el-GR" dirty="0" smtClean="0"/>
              <a:t>Ο </a:t>
            </a:r>
            <a:r>
              <a:rPr lang="el-GR" dirty="0"/>
              <a:t>Ιουστινιανός </a:t>
            </a:r>
            <a:r>
              <a:rPr lang="el-GR" dirty="0" err="1"/>
              <a:t>επεξέτεινε</a:t>
            </a:r>
            <a:r>
              <a:rPr lang="el-GR" dirty="0"/>
              <a:t> την ευθύνη αποζημίωσης και στις περιπτώσεις ελαφράς αμέλειας ή πταίσματος.</a:t>
            </a:r>
          </a:p>
          <a:p>
            <a:endParaRPr lang="en-US" dirty="0"/>
          </a:p>
        </p:txBody>
      </p:sp>
    </p:spTree>
    <p:extLst>
      <p:ext uri="{BB962C8B-B14F-4D97-AF65-F5344CB8AC3E}">
        <p14:creationId xmlns:p14="http://schemas.microsoft.com/office/powerpoint/2010/main" val="79476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Άρση καταλογισμού</a:t>
            </a:r>
            <a:endParaRPr lang="en-US" dirty="0"/>
          </a:p>
        </p:txBody>
      </p:sp>
      <p:sp>
        <p:nvSpPr>
          <p:cNvPr id="3" name="Content Placeholder 2"/>
          <p:cNvSpPr>
            <a:spLocks noGrp="1"/>
          </p:cNvSpPr>
          <p:nvPr>
            <p:ph idx="1"/>
          </p:nvPr>
        </p:nvSpPr>
        <p:spPr/>
        <p:txBody>
          <a:bodyPr/>
          <a:lstStyle/>
          <a:p>
            <a:r>
              <a:rPr lang="el-GR" dirty="0"/>
              <a:t>Οι Ρωμαίοι νομικοί ανέπτυξαν επίσης ποικίλες περιπτώσεις άρσης του καταλογισμού και ευθύνης </a:t>
            </a:r>
            <a:r>
              <a:rPr lang="el-GR" dirty="0" smtClean="0"/>
              <a:t>του </a:t>
            </a:r>
            <a:r>
              <a:rPr lang="el-GR" dirty="0"/>
              <a:t>δράστη, όπως η αυτοάμυνα ή η εκτέλεση εντολής άρχοντα. </a:t>
            </a:r>
          </a:p>
          <a:p>
            <a:r>
              <a:rPr lang="el-GR" dirty="0" smtClean="0"/>
              <a:t>Η </a:t>
            </a:r>
            <a:r>
              <a:rPr lang="el-GR" dirty="0"/>
              <a:t>αναπόφευκτη ανάγκη (</a:t>
            </a:r>
            <a:r>
              <a:rPr lang="en-US" i="1" dirty="0"/>
              <a:t>necessitas</a:t>
            </a:r>
            <a:r>
              <a:rPr lang="el-GR" dirty="0"/>
              <a:t>), αν και δεν αναπτύσσεται δογματικά από τους νομικούς, εξετάζεται επίσης ως στοιχείο που αίρει τον καταλογισμό σε ορισμένες περιπτώσεις, όπως όταν κάποιος κατεδαφίζει το σπίτι του γείτονα για να μη φθάσει η φωτιά στο δικό του. </a:t>
            </a:r>
            <a:endParaRPr lang="en-US" dirty="0"/>
          </a:p>
        </p:txBody>
      </p:sp>
    </p:spTree>
    <p:extLst>
      <p:ext uri="{BB962C8B-B14F-4D97-AF65-F5344CB8AC3E}">
        <p14:creationId xmlns:p14="http://schemas.microsoft.com/office/powerpoint/2010/main" val="254422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Αιτιώδης σύνδεσμος</a:t>
            </a:r>
            <a:r>
              <a:rPr lang="el-GR" dirty="0"/>
              <a:t> </a:t>
            </a:r>
            <a:endParaRPr lang="en-US" dirty="0"/>
          </a:p>
        </p:txBody>
      </p:sp>
      <p:sp>
        <p:nvSpPr>
          <p:cNvPr id="3" name="Content Placeholder 2"/>
          <p:cNvSpPr>
            <a:spLocks noGrp="1"/>
          </p:cNvSpPr>
          <p:nvPr>
            <p:ph idx="1"/>
          </p:nvPr>
        </p:nvSpPr>
        <p:spPr/>
        <p:txBody>
          <a:bodyPr>
            <a:normAutofit fontScale="92500"/>
          </a:bodyPr>
          <a:lstStyle/>
          <a:p>
            <a:r>
              <a:rPr lang="el-GR" dirty="0"/>
              <a:t>Και το στοιχείο του αιτιώδους συνδέσμου μεταξύ πράξης και ζημίας στην αδικοπραξία, αντιμετωπίστηκε από τους Ρωμαίους νομικούς κυρίως </a:t>
            </a:r>
            <a:r>
              <a:rPr lang="el-GR" dirty="0" err="1"/>
              <a:t>περιπτωσιολογικά</a:t>
            </a:r>
            <a:r>
              <a:rPr lang="el-GR" dirty="0"/>
              <a:t>. Ιδίως αντικείμενο προβληματισμού υπήρξε η συμβολή στη ζημία τυχόν παρεμβαλλόμενων πράξεων. </a:t>
            </a:r>
            <a:endParaRPr lang="el-GR" dirty="0" smtClean="0"/>
          </a:p>
          <a:p>
            <a:r>
              <a:rPr lang="el-GR" dirty="0" smtClean="0"/>
              <a:t>Στον </a:t>
            </a:r>
            <a:r>
              <a:rPr lang="el-GR" dirty="0"/>
              <a:t>Πανδέκτη σχολιάζεται το παράδειγμα του δούλου, στον οποίο κάποιος επιφέρει ένα πρώτο θανατηφόρο πλήγμα και άλλος τον αποτελειώνει. Ο Ουλπιανός υποστηρίζει ότι ο πρώτος ευθύνεται για τον τραυματισμό και ο δεύτερος για τη θανάτωσή του, ο Ιουλιανός ότι ευθύνονται εξίσου και οι δύο για τη θανάτωση. </a:t>
            </a:r>
            <a:endParaRPr lang="el-GR" dirty="0" smtClean="0"/>
          </a:p>
          <a:p>
            <a:r>
              <a:rPr lang="el-GR" dirty="0" smtClean="0"/>
              <a:t>Ευθύνη </a:t>
            </a:r>
            <a:r>
              <a:rPr lang="el-GR" dirty="0"/>
              <a:t>αναγνωριζόταν κατ' αρχάς για ζημίες από πράξεις, ενώ για παραλείψεις υπήρχε σχετική ευθύνη αν ο δράστης είχε υποχρέωση ενέργειας, είτε εκ του νόμου είτε εκ των ιδίων αυτού ενεργειών (π.χ. αν παρέλειπε να αποτρέψει την εξάπλωση στο κτήμα του γείτονα της φωτιάς που είχε βάλει στο δικό του). </a:t>
            </a:r>
            <a:endParaRPr lang="en-US" dirty="0"/>
          </a:p>
        </p:txBody>
      </p:sp>
    </p:spTree>
    <p:extLst>
      <p:ext uri="{BB962C8B-B14F-4D97-AF65-F5344CB8AC3E}">
        <p14:creationId xmlns:p14="http://schemas.microsoft.com/office/powerpoint/2010/main" val="25105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Corpori</a:t>
            </a:r>
            <a:r>
              <a:rPr lang="en-US" dirty="0"/>
              <a:t>-</a:t>
            </a:r>
            <a:r>
              <a:rPr lang="en-US" dirty="0" smtClean="0"/>
              <a:t>corpore</a:t>
            </a:r>
            <a:endParaRPr lang="en-US" dirty="0"/>
          </a:p>
        </p:txBody>
      </p:sp>
      <p:sp>
        <p:nvSpPr>
          <p:cNvPr id="3" name="Content Placeholder 2"/>
          <p:cNvSpPr>
            <a:spLocks noGrp="1"/>
          </p:cNvSpPr>
          <p:nvPr>
            <p:ph idx="1"/>
          </p:nvPr>
        </p:nvSpPr>
        <p:spPr/>
        <p:txBody>
          <a:bodyPr>
            <a:normAutofit fontScale="92500" lnSpcReduction="20000"/>
          </a:bodyPr>
          <a:lstStyle/>
          <a:p>
            <a:r>
              <a:rPr lang="el-GR" dirty="0"/>
              <a:t>Ο αιτιώδης σύνδεσμος έπρεπε επίσης να είναι άμεσος, με την έννοια ότι η ζημία έπρεπε να έχει προέλθει με άμεση σωματική επαφή του δράστη με το θύμα (</a:t>
            </a:r>
            <a:r>
              <a:rPr lang="fr-FR" i="1" dirty="0" err="1"/>
              <a:t>corpori</a:t>
            </a:r>
            <a:r>
              <a:rPr lang="el-GR" i="1" dirty="0"/>
              <a:t> corpore - από σώμα σε σώμα</a:t>
            </a:r>
            <a:r>
              <a:rPr lang="el-GR" dirty="0"/>
              <a:t>). </a:t>
            </a:r>
            <a:endParaRPr lang="el-GR" dirty="0" smtClean="0"/>
          </a:p>
          <a:p>
            <a:r>
              <a:rPr lang="el-GR" dirty="0" smtClean="0"/>
              <a:t>Ο </a:t>
            </a:r>
            <a:r>
              <a:rPr lang="el-GR" dirty="0"/>
              <a:t>περιοριστικός αυτός κανόνας προοδευτικά κάμφθηκε από τη νομική ερμηνεία, με την παροχή παραπλήσιων αγωγών προς αυτή της </a:t>
            </a:r>
            <a:r>
              <a:rPr lang="en-US" dirty="0"/>
              <a:t>lex Aquilia</a:t>
            </a:r>
            <a:r>
              <a:rPr lang="el-GR" dirty="0"/>
              <a:t>. </a:t>
            </a:r>
            <a:endParaRPr lang="el-GR" dirty="0" smtClean="0"/>
          </a:p>
          <a:p>
            <a:r>
              <a:rPr lang="el-GR" dirty="0" smtClean="0"/>
              <a:t>Η </a:t>
            </a:r>
            <a:r>
              <a:rPr lang="el-GR" dirty="0"/>
              <a:t>σημαντική αυτή νομική εξέλιξη, περιέλαβε περιπτώσεις ζημιών όπου οι πράξεις του δράστη "παρείχαν αιτία θανάτου" (</a:t>
            </a:r>
            <a:r>
              <a:rPr lang="en-US" i="1" dirty="0"/>
              <a:t>mortis causa </a:t>
            </a:r>
            <a:r>
              <a:rPr lang="en-US" i="1" dirty="0" err="1"/>
              <a:t>praebere</a:t>
            </a:r>
            <a:r>
              <a:rPr lang="el-GR" dirty="0"/>
              <a:t>), αν δηλαδή ο μεν δράστης είχε δράσει ιδιοχείρως, επιφέροντας όμως εμμέσως τη ζημία, χωρίς φυσική επαφή με το σώμα του θύματος (ο Ουλπιανός φέρνει το παράδειγμα της γυναίκας που πεθαίνει από φάρμακο που της χορηγεί η μαία). </a:t>
            </a:r>
            <a:endParaRPr lang="en-GB" dirty="0" smtClean="0"/>
          </a:p>
          <a:p>
            <a:r>
              <a:rPr lang="el-GR" dirty="0" smtClean="0"/>
              <a:t>Εντέλει</a:t>
            </a:r>
            <a:r>
              <a:rPr lang="el-GR" dirty="0"/>
              <a:t>, κατέστη δυνατή η αποζημίωση και σε περιπτώσεις όπου υπήρχε αιτιώδης σύνδεσμος χωρίς καμία φυσική επαφή (όπως στην περίπτωση που ένας δούλος σκοτώνεται όταν κάποιος τρομάζει τα άλογα του άρματος που οδηγεί). </a:t>
            </a:r>
          </a:p>
          <a:p>
            <a:endParaRPr lang="en-US" dirty="0"/>
          </a:p>
        </p:txBody>
      </p:sp>
    </p:spTree>
    <p:extLst>
      <p:ext uri="{BB962C8B-B14F-4D97-AF65-F5344CB8AC3E}">
        <p14:creationId xmlns:p14="http://schemas.microsoft.com/office/powerpoint/2010/main" val="205118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«Αδικοπραξία» = </a:t>
            </a:r>
            <a:r>
              <a:rPr lang="en-GB" dirty="0" smtClean="0"/>
              <a:t>actio </a:t>
            </a:r>
            <a:r>
              <a:rPr lang="en-GB" dirty="0" err="1" smtClean="0"/>
              <a:t>utilis</a:t>
            </a:r>
            <a:r>
              <a:rPr lang="en-GB" dirty="0" smtClean="0"/>
              <a:t> </a:t>
            </a:r>
            <a:r>
              <a:rPr lang="el-GR" dirty="0" smtClean="0"/>
              <a:t>ή </a:t>
            </a:r>
            <a:r>
              <a:rPr lang="en-GB" dirty="0" smtClean="0"/>
              <a:t>in factum</a:t>
            </a:r>
            <a:endParaRPr lang="en-US" dirty="0"/>
          </a:p>
        </p:txBody>
      </p:sp>
      <p:sp>
        <p:nvSpPr>
          <p:cNvPr id="3" name="Content Placeholder 2"/>
          <p:cNvSpPr>
            <a:spLocks noGrp="1"/>
          </p:cNvSpPr>
          <p:nvPr>
            <p:ph idx="1"/>
          </p:nvPr>
        </p:nvSpPr>
        <p:spPr/>
        <p:txBody>
          <a:bodyPr/>
          <a:lstStyle/>
          <a:p>
            <a:r>
              <a:rPr lang="el-GR" dirty="0"/>
              <a:t>Προοδευτικά, τα στενά όρια της Lex Aquilia και το πεδίο εφαρμογής του θα διευρυνθεί χάρις στην ερμηνεία του από τους Πραίτορες και τους Ρωμαίους νομομαθείς, που θα δημιουργήσουν σειρά από ένδικα βοηθήματα που επιτρέπουν την αναλογική εφαρμογή του και σε άλλες περιπτώσεις, δημιουργώντας την έννοια της αδικοπραξίας και δημιουργώντας τις συναφείς βασικές προϋποθέσεις αποζημίωσης που το δίκαιό μας υιοθετεί έως και σήμερα. </a:t>
            </a:r>
            <a:endParaRPr lang="el-GR" dirty="0" smtClean="0"/>
          </a:p>
          <a:p>
            <a:r>
              <a:rPr lang="el-GR" dirty="0" smtClean="0"/>
              <a:t>Όταν </a:t>
            </a:r>
            <a:r>
              <a:rPr lang="el-GR" dirty="0"/>
              <a:t>εμφανιζόταν παραπλήσιες περιπτώσεις ζημίας, που δεν υπαγόταν στο γράμμα του νόμου, οι Πραίτορες χορηγούσαν μία αγωγή </a:t>
            </a:r>
            <a:r>
              <a:rPr lang="el-GR" i="1" dirty="0" err="1"/>
              <a:t>utilis</a:t>
            </a:r>
            <a:r>
              <a:rPr lang="el-GR" dirty="0"/>
              <a:t> κατ' αναλογία της </a:t>
            </a:r>
            <a:r>
              <a:rPr lang="fr-FR" i="1" dirty="0"/>
              <a:t>Lex Aquilia</a:t>
            </a:r>
            <a:r>
              <a:rPr lang="el-GR" dirty="0"/>
              <a:t> (</a:t>
            </a:r>
            <a:r>
              <a:rPr lang="fr-FR" i="1" dirty="0"/>
              <a:t>quasi ad legis </a:t>
            </a:r>
            <a:r>
              <a:rPr lang="fr-FR" i="1" dirty="0" err="1"/>
              <a:t>Aquiliae</a:t>
            </a:r>
            <a:r>
              <a:rPr lang="el-GR" dirty="0"/>
              <a:t>), είτε μία αγωγή </a:t>
            </a:r>
            <a:r>
              <a:rPr lang="fr-FR" i="1" dirty="0"/>
              <a:t>in factum</a:t>
            </a:r>
            <a:r>
              <a:rPr lang="el-GR" dirty="0"/>
              <a:t> (</a:t>
            </a:r>
            <a:r>
              <a:rPr lang="fr-FR" i="1" dirty="0"/>
              <a:t>ad exemplum legis </a:t>
            </a:r>
            <a:r>
              <a:rPr lang="fr-FR" i="1" dirty="0" err="1"/>
              <a:t>Aquiliae</a:t>
            </a:r>
            <a:r>
              <a:rPr lang="el-GR" dirty="0"/>
              <a:t>). </a:t>
            </a:r>
            <a:endParaRPr lang="en-US" dirty="0"/>
          </a:p>
        </p:txBody>
      </p:sp>
    </p:spTree>
    <p:extLst>
      <p:ext uri="{BB962C8B-B14F-4D97-AF65-F5344CB8AC3E}">
        <p14:creationId xmlns:p14="http://schemas.microsoft.com/office/powerpoint/2010/main" val="278814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l-GR" dirty="0"/>
              <a:t>Πέραν της αναλογικής εφαρμογής της και σε άλλες μορφές ζημιών πέραν του φόνου ή φθοράς δούλων </a:t>
            </a:r>
            <a:r>
              <a:rPr lang="el-GR" dirty="0" smtClean="0"/>
              <a:t>και </a:t>
            </a:r>
            <a:r>
              <a:rPr lang="el-GR" dirty="0"/>
              <a:t>ζώων, η προστασία που παρεχόταν </a:t>
            </a:r>
            <a:r>
              <a:rPr lang="el-GR" dirty="0" err="1"/>
              <a:t>διά</a:t>
            </a:r>
            <a:r>
              <a:rPr lang="el-GR" dirty="0"/>
              <a:t> της </a:t>
            </a:r>
            <a:r>
              <a:rPr lang="en-US" i="1" dirty="0"/>
              <a:t>lex Aquilia</a:t>
            </a:r>
            <a:r>
              <a:rPr lang="el-GR" dirty="0"/>
              <a:t> μόνον στους Ρωμαίους πολίτες επεκτάθηκε από τους Πραίτορες στους ξένους, μέσω προσφυγής σε πλάσμα δικαίου ("ως εάν ήταν πολίτες")</a:t>
            </a:r>
            <a:r>
              <a:rPr lang="el-GR" dirty="0" smtClean="0"/>
              <a:t>.</a:t>
            </a:r>
          </a:p>
          <a:p>
            <a:r>
              <a:rPr lang="el-GR" dirty="0" smtClean="0"/>
              <a:t> </a:t>
            </a:r>
            <a:r>
              <a:rPr lang="el-GR" dirty="0" err="1"/>
              <a:t>Eπίσης</a:t>
            </a:r>
            <a:r>
              <a:rPr lang="el-GR" dirty="0"/>
              <a:t>, πέραν του κυρίου του πράγματος, προστατεύτηκαν και ο επικαρπωτής και ο καλόπιστος νομέας. </a:t>
            </a:r>
            <a:endParaRPr lang="el-GR" dirty="0" smtClean="0"/>
          </a:p>
          <a:p>
            <a:r>
              <a:rPr lang="el-GR" dirty="0" smtClean="0"/>
              <a:t>Ο </a:t>
            </a:r>
            <a:r>
              <a:rPr lang="el-GR" dirty="0"/>
              <a:t>νόμος εφαρμοζόταν κατ' αρχάς για περιουσιακές ζημίες σε πράγματα και όχι για προσωπικές (πράγμα θεωρούνται στο ρωμαϊκό δίκαιο και οι δούλοι). </a:t>
            </a:r>
            <a:endParaRPr lang="el-GR" dirty="0" smtClean="0"/>
          </a:p>
          <a:p>
            <a:r>
              <a:rPr lang="el-GR" dirty="0" smtClean="0"/>
              <a:t>Αν </a:t>
            </a:r>
            <a:r>
              <a:rPr lang="el-GR" dirty="0"/>
              <a:t>και η σχετική αρχή δεν αναπτύχθηκε πλήρως, η αξίωση αποζημίωσης επεκτάθηκε όπως και σε πρόσωπα όπως οι υπεξούσιοι (ο </a:t>
            </a:r>
            <a:r>
              <a:rPr lang="en-US" i="1" dirty="0"/>
              <a:t>pater familias</a:t>
            </a:r>
            <a:r>
              <a:rPr lang="el-GR" dirty="0"/>
              <a:t> μπορούσε να διεκδικήσει ιατρικά έξοδα </a:t>
            </a:r>
            <a:r>
              <a:rPr lang="el-GR" dirty="0" err="1"/>
              <a:t>περίθαλψής</a:t>
            </a:r>
            <a:r>
              <a:rPr lang="el-GR" dirty="0"/>
              <a:t> τους). </a:t>
            </a:r>
            <a:endParaRPr lang="en-US" dirty="0"/>
          </a:p>
        </p:txBody>
      </p:sp>
    </p:spTree>
    <p:extLst>
      <p:ext uri="{BB962C8B-B14F-4D97-AF65-F5344CB8AC3E}">
        <p14:creationId xmlns:p14="http://schemas.microsoft.com/office/powerpoint/2010/main" val="271682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CA" dirty="0" smtClean="0"/>
              <a:t>"</a:t>
            </a:r>
            <a:r>
              <a:rPr lang="fr-CA" i="1" dirty="0" smtClean="0"/>
              <a:t>Ενοχές απ</a:t>
            </a:r>
            <a:r>
              <a:rPr lang="fr-CA" i="1" dirty="0" err="1" smtClean="0"/>
              <a:t>ορρέουν</a:t>
            </a:r>
            <a:r>
              <a:rPr lang="fr-CA" i="1" dirty="0" smtClean="0"/>
              <a:t> απ</a:t>
            </a:r>
            <a:r>
              <a:rPr lang="fr-CA" i="1" dirty="0" err="1" smtClean="0"/>
              <a:t>ό</a:t>
            </a:r>
            <a:r>
              <a:rPr lang="fr-CA" i="1" dirty="0" smtClean="0"/>
              <a:t> α</a:t>
            </a:r>
            <a:r>
              <a:rPr lang="fr-CA" i="1" dirty="0" err="1" smtClean="0"/>
              <a:t>δικο</a:t>
            </a:r>
            <a:r>
              <a:rPr lang="fr-CA" i="1" dirty="0" smtClean="0"/>
              <a:t>π</a:t>
            </a:r>
            <a:r>
              <a:rPr lang="fr-CA" i="1" dirty="0" err="1" smtClean="0"/>
              <a:t>ρ</a:t>
            </a:r>
            <a:r>
              <a:rPr lang="fr-CA" i="1" dirty="0" smtClean="0"/>
              <a:t>α</a:t>
            </a:r>
            <a:r>
              <a:rPr lang="fr-CA" i="1" dirty="0" err="1" smtClean="0"/>
              <a:t>ξίες</a:t>
            </a:r>
            <a:r>
              <a:rPr lang="fr-CA" i="1" dirty="0" smtClean="0"/>
              <a:t>, για πα</a:t>
            </a:r>
            <a:r>
              <a:rPr lang="fr-CA" i="1" dirty="0" err="1" smtClean="0"/>
              <a:t>ράδειγμ</a:t>
            </a:r>
            <a:r>
              <a:rPr lang="fr-CA" i="1" dirty="0" smtClean="0"/>
              <a:t>α την κλοπή, τη ζημιά, τη ληστεία, την π</a:t>
            </a:r>
            <a:r>
              <a:rPr lang="fr-CA" i="1" dirty="0" err="1" smtClean="0"/>
              <a:t>ροσ</a:t>
            </a:r>
            <a:r>
              <a:rPr lang="fr-CA" i="1" dirty="0" smtClean="0"/>
              <a:t>β</a:t>
            </a:r>
            <a:r>
              <a:rPr lang="fr-CA" i="1" dirty="0" err="1" smtClean="0"/>
              <a:t>ολή</a:t>
            </a:r>
            <a:r>
              <a:rPr lang="fr-CA" i="1" dirty="0" smtClean="0"/>
              <a:t>. Αυτές α</a:t>
            </a:r>
            <a:r>
              <a:rPr lang="fr-CA" i="1" dirty="0" err="1" smtClean="0"/>
              <a:t>νήκουν</a:t>
            </a:r>
            <a:r>
              <a:rPr lang="fr-CA" i="1" dirty="0" smtClean="0"/>
              <a:t> όλες στην </a:t>
            </a:r>
            <a:r>
              <a:rPr lang="fr-CA" i="1" dirty="0" err="1" smtClean="0"/>
              <a:t>ίδι</a:t>
            </a:r>
            <a:r>
              <a:rPr lang="fr-CA" i="1" dirty="0" smtClean="0"/>
              <a:t>α κατηγορία: </a:t>
            </a:r>
            <a:r>
              <a:rPr lang="fr-CA" i="1" dirty="0" err="1" smtClean="0"/>
              <a:t>συνίστ</a:t>
            </a:r>
            <a:r>
              <a:rPr lang="fr-CA" i="1" dirty="0" smtClean="0"/>
              <a:t>α</a:t>
            </a:r>
            <a:r>
              <a:rPr lang="fr-CA" i="1" dirty="0" err="1" smtClean="0"/>
              <a:t>ντ</a:t>
            </a:r>
            <a:r>
              <a:rPr lang="fr-CA" i="1" dirty="0" smtClean="0"/>
              <a:t>αι σε </a:t>
            </a:r>
            <a:r>
              <a:rPr lang="fr-CA" i="1" dirty="0" err="1" smtClean="0"/>
              <a:t>έν</a:t>
            </a:r>
            <a:r>
              <a:rPr lang="fr-CA" i="1" dirty="0" smtClean="0"/>
              <a:t>α π</a:t>
            </a:r>
            <a:r>
              <a:rPr lang="fr-CA" i="1" dirty="0" err="1" smtClean="0"/>
              <a:t>ράγμ</a:t>
            </a:r>
            <a:r>
              <a:rPr lang="fr-CA" i="1" dirty="0" smtClean="0"/>
              <a:t>α, την </a:t>
            </a:r>
            <a:r>
              <a:rPr lang="fr-CA" i="1" dirty="0" err="1" smtClean="0"/>
              <a:t>ίδι</a:t>
            </a:r>
            <a:r>
              <a:rPr lang="fr-CA" i="1" dirty="0" smtClean="0"/>
              <a:t>α την άδικη π</a:t>
            </a:r>
            <a:r>
              <a:rPr lang="fr-CA" i="1" dirty="0" err="1" smtClean="0"/>
              <a:t>ράξη</a:t>
            </a:r>
            <a:r>
              <a:rPr lang="fr-CA" i="1" dirty="0" smtClean="0"/>
              <a:t>, ενώ οι ενοχές απ</a:t>
            </a:r>
            <a:r>
              <a:rPr lang="fr-CA" i="1" dirty="0" err="1" smtClean="0"/>
              <a:t>ό</a:t>
            </a:r>
            <a:r>
              <a:rPr lang="fr-CA" i="1" dirty="0" smtClean="0"/>
              <a:t> </a:t>
            </a:r>
            <a:r>
              <a:rPr lang="fr-CA" i="1" dirty="0" err="1" smtClean="0"/>
              <a:t>συμ</a:t>
            </a:r>
            <a:r>
              <a:rPr lang="fr-CA" i="1" dirty="0" smtClean="0"/>
              <a:t>β</a:t>
            </a:r>
            <a:r>
              <a:rPr lang="fr-CA" i="1" dirty="0" err="1" smtClean="0"/>
              <a:t>άσεις</a:t>
            </a:r>
            <a:r>
              <a:rPr lang="fr-CA" i="1" dirty="0" smtClean="0"/>
              <a:t> δεν απ</a:t>
            </a:r>
            <a:r>
              <a:rPr lang="fr-CA" i="1" dirty="0" err="1" smtClean="0"/>
              <a:t>ορρέουν</a:t>
            </a:r>
            <a:r>
              <a:rPr lang="fr-CA" i="1" dirty="0" smtClean="0"/>
              <a:t> απ</a:t>
            </a:r>
            <a:r>
              <a:rPr lang="fr-CA" i="1" dirty="0" err="1" smtClean="0"/>
              <a:t>ό</a:t>
            </a:r>
            <a:r>
              <a:rPr lang="fr-CA" i="1" dirty="0" smtClean="0"/>
              <a:t> </a:t>
            </a:r>
            <a:r>
              <a:rPr lang="fr-CA" i="1" dirty="0" err="1" smtClean="0"/>
              <a:t>μί</a:t>
            </a:r>
            <a:r>
              <a:rPr lang="fr-CA" i="1" dirty="0" smtClean="0"/>
              <a:t>α π</a:t>
            </a:r>
            <a:r>
              <a:rPr lang="fr-CA" i="1" dirty="0" err="1" smtClean="0"/>
              <a:t>ράξη</a:t>
            </a:r>
            <a:r>
              <a:rPr lang="fr-CA" i="1" dirty="0" smtClean="0"/>
              <a:t>, α</a:t>
            </a:r>
            <a:r>
              <a:rPr lang="fr-CA" i="1" dirty="0" err="1" smtClean="0"/>
              <a:t>λλά</a:t>
            </a:r>
            <a:r>
              <a:rPr lang="fr-CA" i="1" dirty="0" smtClean="0"/>
              <a:t> απ</a:t>
            </a:r>
            <a:r>
              <a:rPr lang="fr-CA" i="1" dirty="0" err="1" smtClean="0"/>
              <a:t>ό</a:t>
            </a:r>
            <a:r>
              <a:rPr lang="fr-CA" i="1" dirty="0" smtClean="0"/>
              <a:t> τα </a:t>
            </a:r>
            <a:r>
              <a:rPr lang="fr-CA" i="1" dirty="0" err="1" smtClean="0"/>
              <a:t>λόγι</a:t>
            </a:r>
            <a:r>
              <a:rPr lang="fr-CA" i="1" dirty="0" smtClean="0"/>
              <a:t>α και τη συμφωνία</a:t>
            </a:r>
            <a:r>
              <a:rPr lang="fr-CA" dirty="0" smtClean="0"/>
              <a:t>. " </a:t>
            </a:r>
            <a:endParaRPr lang="el-GR" dirty="0" smtClean="0"/>
          </a:p>
          <a:p>
            <a:r>
              <a:rPr lang="el-GR" dirty="0" smtClean="0"/>
              <a:t>Γάιος, </a:t>
            </a:r>
            <a:r>
              <a:rPr lang="en-US" dirty="0" smtClean="0"/>
              <a:t>D. 44.7.4.</a:t>
            </a:r>
            <a:endParaRPr lang="el-GR" dirty="0"/>
          </a:p>
        </p:txBody>
      </p:sp>
    </p:spTree>
    <p:extLst>
      <p:ext uri="{BB962C8B-B14F-4D97-AF65-F5344CB8AC3E}">
        <p14:creationId xmlns:p14="http://schemas.microsoft.com/office/powerpoint/2010/main" val="333553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Προσωπική ζημία;</a:t>
            </a:r>
            <a:endParaRPr lang="en-US" dirty="0"/>
          </a:p>
        </p:txBody>
      </p:sp>
      <p:sp>
        <p:nvSpPr>
          <p:cNvPr id="3" name="Content Placeholder 2"/>
          <p:cNvSpPr>
            <a:spLocks noGrp="1"/>
          </p:cNvSpPr>
          <p:nvPr>
            <p:ph idx="1"/>
          </p:nvPr>
        </p:nvSpPr>
        <p:spPr/>
        <p:txBody>
          <a:bodyPr/>
          <a:lstStyle/>
          <a:p>
            <a:r>
              <a:rPr lang="el-GR" dirty="0"/>
              <a:t>Στον Πανδέκτη περιλαμβάνεται χωρίο του </a:t>
            </a:r>
            <a:r>
              <a:rPr lang="el-GR" dirty="0" err="1"/>
              <a:t>Ουλπιανού</a:t>
            </a:r>
            <a:r>
              <a:rPr lang="el-GR" dirty="0"/>
              <a:t>, σύμφωνα με το οποίο ένας ελεύθερος άνδρας μπορούσε να ασκήσει μία παρεμφερή αγωγή (</a:t>
            </a:r>
            <a:r>
              <a:rPr lang="en-US" i="1" dirty="0"/>
              <a:t>actio </a:t>
            </a:r>
            <a:r>
              <a:rPr lang="en-US" i="1" dirty="0" err="1"/>
              <a:t>utilis</a:t>
            </a:r>
            <a:r>
              <a:rPr lang="el-GR" dirty="0"/>
              <a:t>) για τον προσωπικό του τραυματισμό</a:t>
            </a:r>
            <a:r>
              <a:rPr lang="el-GR" dirty="0" smtClean="0"/>
              <a:t>.</a:t>
            </a:r>
          </a:p>
          <a:p>
            <a:r>
              <a:rPr lang="el-GR" dirty="0" smtClean="0"/>
              <a:t> </a:t>
            </a:r>
            <a:r>
              <a:rPr lang="el-GR" dirty="0"/>
              <a:t>Η ύστερη αυτή νομική εξέλιξη (πιθανώς προϊόν παρεμβλήματος των συντακτών του Πανδέκτη), διευρύνει κατά πολύ το πεδίο εφαρμογής της </a:t>
            </a:r>
            <a:r>
              <a:rPr lang="en-US" dirty="0"/>
              <a:t>lex Aquilia</a:t>
            </a:r>
            <a:r>
              <a:rPr lang="el-GR" dirty="0"/>
              <a:t>, μεταμορφώνοντας την έννοια της αδικοπραξία. </a:t>
            </a:r>
            <a:endParaRPr lang="el-GR" dirty="0" smtClean="0"/>
          </a:p>
          <a:p>
            <a:r>
              <a:rPr lang="el-GR" dirty="0" smtClean="0"/>
              <a:t>Η </a:t>
            </a:r>
            <a:r>
              <a:rPr lang="el-GR" dirty="0"/>
              <a:t>ανυπαρξία όμως δυνατότητας προσφυγής για προσωπικές βλάβες, κατά το προηγούμενο διάστημα, εξηγεί την -πιθανολογούμενη- σχετικά μικρή συχνότητα αντιδικιών μεταξύ Ρωμαίων σχετικές με αδικοπραξίες. </a:t>
            </a:r>
          </a:p>
          <a:p>
            <a:pPr marL="114300" indent="0">
              <a:buNone/>
            </a:pPr>
            <a:endParaRPr lang="en-US" dirty="0"/>
          </a:p>
        </p:txBody>
      </p:sp>
    </p:spTree>
    <p:extLst>
      <p:ext uri="{BB962C8B-B14F-4D97-AF65-F5344CB8AC3E}">
        <p14:creationId xmlns:p14="http://schemas.microsoft.com/office/powerpoint/2010/main" val="1826996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Κλοπή </a:t>
            </a:r>
            <a:r>
              <a:rPr lang="el-GR" b="1" dirty="0"/>
              <a:t>(</a:t>
            </a:r>
            <a:r>
              <a:rPr lang="en-US" b="1" i="1" dirty="0"/>
              <a:t>furtum</a:t>
            </a:r>
            <a:r>
              <a:rPr lang="el-GR" b="1" dirty="0"/>
              <a:t>)</a:t>
            </a:r>
            <a:r>
              <a:rPr lang="el-GR" dirty="0"/>
              <a:t> </a:t>
            </a:r>
            <a:endParaRPr lang="en-US" dirty="0"/>
          </a:p>
        </p:txBody>
      </p:sp>
      <p:sp>
        <p:nvSpPr>
          <p:cNvPr id="3" name="Content Placeholder 2"/>
          <p:cNvSpPr>
            <a:spLocks noGrp="1"/>
          </p:cNvSpPr>
          <p:nvPr>
            <p:ph idx="1"/>
          </p:nvPr>
        </p:nvSpPr>
        <p:spPr/>
        <p:txBody>
          <a:bodyPr>
            <a:normAutofit lnSpcReduction="10000"/>
          </a:bodyPr>
          <a:lstStyle/>
          <a:p>
            <a:r>
              <a:rPr lang="el-GR" dirty="0"/>
              <a:t>Αν και οι κλέφτες υφίστανται ποινικές κυρώσεις από τα τέλη της </a:t>
            </a:r>
            <a:r>
              <a:rPr lang="en-US" i="1" dirty="0"/>
              <a:t>Res publica</a:t>
            </a:r>
            <a:r>
              <a:rPr lang="el-GR" dirty="0"/>
              <a:t>, προβλέπεται επίσης η δυνατότητα για το θύμα να στραφεί αστικά εναντίον τους, αν και η αγωγή θα ήταν ατελέσφορη αν δεν είχαν περιουσία ή εξαφάνιζαν τα κλοπιμαία, όπως συνέβαινε συχνά, τότε όπως και σήμερα. </a:t>
            </a:r>
            <a:endParaRPr lang="el-GR" dirty="0" smtClean="0"/>
          </a:p>
          <a:p>
            <a:r>
              <a:rPr lang="el-GR" dirty="0" smtClean="0"/>
              <a:t>Τους </a:t>
            </a:r>
            <a:r>
              <a:rPr lang="el-GR" dirty="0"/>
              <a:t>Ρωμαίους νομικούς ενδιαφέρει όμως η αποσαφήνιση των περιπτώσεων παράνομων παρεμβάσεων στην περιουσία κάποιου, με άλλους τρόπους πλην φθορών και καταστροφής. </a:t>
            </a:r>
            <a:endParaRPr lang="el-GR" dirty="0" smtClean="0"/>
          </a:p>
          <a:p>
            <a:r>
              <a:rPr lang="el-GR" dirty="0" smtClean="0"/>
              <a:t>Η </a:t>
            </a:r>
            <a:r>
              <a:rPr lang="el-GR" dirty="0"/>
              <a:t>κλοπή (</a:t>
            </a:r>
            <a:r>
              <a:rPr lang="en-US" i="1" dirty="0"/>
              <a:t>furtum</a:t>
            </a:r>
            <a:r>
              <a:rPr lang="el-GR" dirty="0"/>
              <a:t>) είχε ορισθεί ευρέως, ως κάθε "</a:t>
            </a:r>
            <a:r>
              <a:rPr lang="el-GR" i="1" dirty="0"/>
              <a:t>κρυφή παρέμβαση επί πράγματος με σκοπό το κέρδος, είτε επί του ιδίου του πράγματος, είτε επί της χρήσεως ή νομής του</a:t>
            </a:r>
            <a:r>
              <a:rPr lang="el-GR" dirty="0"/>
              <a:t>". </a:t>
            </a:r>
            <a:endParaRPr lang="el-GR" dirty="0" smtClean="0"/>
          </a:p>
          <a:p>
            <a:r>
              <a:rPr lang="el-GR" dirty="0" smtClean="0"/>
              <a:t>Ενέπιπταν </a:t>
            </a:r>
            <a:r>
              <a:rPr lang="el-GR" dirty="0"/>
              <a:t>επομένως περιπτώσεις καθαρής κλοπής, όσο και άλλης μορφής παρεμβάσεων στην περιουσία κάποιου (π.χ. διώχνοντας τα ξένα οικόσιτα ζώα από τον κήπο του). </a:t>
            </a:r>
          </a:p>
          <a:p>
            <a:endParaRPr lang="en-US" dirty="0"/>
          </a:p>
        </p:txBody>
      </p:sp>
    </p:spTree>
    <p:extLst>
      <p:ext uri="{BB962C8B-B14F-4D97-AF65-F5344CB8AC3E}">
        <p14:creationId xmlns:p14="http://schemas.microsoft.com/office/powerpoint/2010/main" val="321577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l-GR" dirty="0"/>
              <a:t>Ο δράστης έπρεπε να έχει δράσει με δόλο, δηλαδή ανέντιμα και χωρίς πεποίθηση ότι είχε κάποιο νόμιμο δικαίωμα επί του πράγματος και χωρίς τη συναίνεση του ιδιοκτήτη. Αντικείμενο κλοπής δεν μπορούσαν να αποτελέσουν τα εγκαταλελειμμένα πράγματα. </a:t>
            </a:r>
            <a:endParaRPr lang="el-GR" dirty="0" smtClean="0"/>
          </a:p>
          <a:p>
            <a:r>
              <a:rPr lang="el-GR" dirty="0" smtClean="0"/>
              <a:t>Ο </a:t>
            </a:r>
            <a:r>
              <a:rPr lang="el-GR" dirty="0"/>
              <a:t>σκοπός κέρδους (</a:t>
            </a:r>
            <a:r>
              <a:rPr lang="en-US" i="1" dirty="0"/>
              <a:t>animus </a:t>
            </a:r>
            <a:r>
              <a:rPr lang="en-US" i="1" dirty="0" err="1"/>
              <a:t>lucrandi</a:t>
            </a:r>
            <a:r>
              <a:rPr lang="el-GR" dirty="0"/>
              <a:t>), που εκλαμβανόταν εν ευρεία </a:t>
            </a:r>
            <a:r>
              <a:rPr lang="el-GR" dirty="0" err="1"/>
              <a:t>εννοία</a:t>
            </a:r>
            <a:r>
              <a:rPr lang="el-GR" dirty="0"/>
              <a:t> (περιλαμβανόταν το κέρδος τρίτου), περιλήφθηκε πιθανώς μετά από παρέμβαση των συντακτών του Πανδέκτη στα κλασικά κείμενα</a:t>
            </a:r>
            <a:r>
              <a:rPr lang="el-GR" dirty="0" smtClean="0"/>
              <a:t>.</a:t>
            </a:r>
          </a:p>
          <a:p>
            <a:r>
              <a:rPr lang="el-GR" dirty="0" smtClean="0"/>
              <a:t> </a:t>
            </a:r>
            <a:r>
              <a:rPr lang="el-GR" dirty="0"/>
              <a:t>Ειδική μορφή του αδικήματος αποτελούσε η κλοπή χρήσεως (</a:t>
            </a:r>
            <a:r>
              <a:rPr lang="en-US" i="1" dirty="0" err="1"/>
              <a:t>futum</a:t>
            </a:r>
            <a:r>
              <a:rPr lang="en-US" i="1" dirty="0"/>
              <a:t> </a:t>
            </a:r>
            <a:r>
              <a:rPr lang="en-US" i="1" dirty="0" err="1"/>
              <a:t>usus</a:t>
            </a:r>
            <a:r>
              <a:rPr lang="el-GR" dirty="0"/>
              <a:t>), που συνιστούσε κάθε μη εξουσιοδοτημένη χρήση του πράγματος και η κλοπή της νομής (</a:t>
            </a:r>
            <a:r>
              <a:rPr lang="en-US" i="1" dirty="0"/>
              <a:t>furtum </a:t>
            </a:r>
            <a:r>
              <a:rPr lang="en-US" i="1" dirty="0" err="1"/>
              <a:t>possessionis</a:t>
            </a:r>
            <a:r>
              <a:rPr lang="el-GR" dirty="0"/>
              <a:t>), που συνιστούσε η εξαφάνιση πράγματος από τον ιδιοκτήτη του, επί του οποίου τρίτος είχε εμπράγματο δικαίωμα (π.χ. ενέχυρο). </a:t>
            </a:r>
            <a:endParaRPr lang="en-US" dirty="0"/>
          </a:p>
        </p:txBody>
      </p:sp>
    </p:spTree>
    <p:extLst>
      <p:ext uri="{BB962C8B-B14F-4D97-AF65-F5344CB8AC3E}">
        <p14:creationId xmlns:p14="http://schemas.microsoft.com/office/powerpoint/2010/main" val="417825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Περισσότερα ένδικα μέσα</a:t>
            </a:r>
            <a:endParaRPr lang="en-US" dirty="0"/>
          </a:p>
        </p:txBody>
      </p:sp>
      <p:sp>
        <p:nvSpPr>
          <p:cNvPr id="3" name="Content Placeholder 2"/>
          <p:cNvSpPr>
            <a:spLocks noGrp="1"/>
          </p:cNvSpPr>
          <p:nvPr>
            <p:ph idx="1"/>
          </p:nvPr>
        </p:nvSpPr>
        <p:spPr/>
        <p:txBody>
          <a:bodyPr>
            <a:normAutofit/>
          </a:bodyPr>
          <a:lstStyle/>
          <a:p>
            <a:r>
              <a:rPr lang="el-GR" dirty="0"/>
              <a:t>Κατά του κλέφτη ο ζημιωθείς μπορούσε να ασκήσει σωρευτικά περισσότερα ένδικα μέσα: </a:t>
            </a:r>
            <a:endParaRPr lang="el-GR" dirty="0" smtClean="0"/>
          </a:p>
          <a:p>
            <a:pPr lvl="1"/>
            <a:r>
              <a:rPr lang="el-GR" dirty="0" smtClean="0"/>
              <a:t>τη </a:t>
            </a:r>
            <a:r>
              <a:rPr lang="el-GR" dirty="0"/>
              <a:t>διεκδικητική αγωγή για την επιστροφή του πράγματος, </a:t>
            </a:r>
            <a:endParaRPr lang="el-GR" dirty="0" smtClean="0"/>
          </a:p>
          <a:p>
            <a:pPr lvl="1"/>
            <a:r>
              <a:rPr lang="el-GR" dirty="0" smtClean="0"/>
              <a:t>την </a:t>
            </a:r>
            <a:r>
              <a:rPr lang="el-GR" dirty="0"/>
              <a:t>ειδική αγωγή για την εμφάνισή του (</a:t>
            </a:r>
            <a:r>
              <a:rPr lang="en-US" i="1" dirty="0"/>
              <a:t>actio ad </a:t>
            </a:r>
            <a:r>
              <a:rPr lang="en-US" i="1" dirty="0" err="1"/>
              <a:t>exhibendum</a:t>
            </a:r>
            <a:r>
              <a:rPr lang="el-GR" dirty="0"/>
              <a:t>, που μπορούσε να στρέψει τόσο κατά του κλέφτη, όσο και κάθε καλόπιστου τρίτου, όπως του αγοραστή του κλοπιμαίου)</a:t>
            </a:r>
            <a:r>
              <a:rPr lang="el-GR" dirty="0" smtClean="0"/>
              <a:t>,</a:t>
            </a:r>
          </a:p>
          <a:p>
            <a:pPr lvl="1"/>
            <a:r>
              <a:rPr lang="el-GR" dirty="0" smtClean="0"/>
              <a:t> </a:t>
            </a:r>
            <a:r>
              <a:rPr lang="el-GR" dirty="0"/>
              <a:t>την αγωγή αποζημίωσης (</a:t>
            </a:r>
            <a:r>
              <a:rPr lang="en-US" i="1" dirty="0" err="1"/>
              <a:t>condictio</a:t>
            </a:r>
            <a:r>
              <a:rPr lang="en-US" i="1" dirty="0"/>
              <a:t> </a:t>
            </a:r>
            <a:r>
              <a:rPr lang="en-US" i="1" dirty="0" err="1"/>
              <a:t>furtiva</a:t>
            </a:r>
            <a:r>
              <a:rPr lang="el-GR" dirty="0"/>
              <a:t>) για την ανάκτηση της αξίας του σε περίπτωση που αυτό δεν υφίστατο, και επιπλέον, </a:t>
            </a:r>
            <a:endParaRPr lang="el-GR" dirty="0" smtClean="0"/>
          </a:p>
          <a:p>
            <a:pPr lvl="1"/>
            <a:r>
              <a:rPr lang="el-GR" dirty="0" smtClean="0"/>
              <a:t>την </a:t>
            </a:r>
            <a:r>
              <a:rPr lang="el-GR" dirty="0"/>
              <a:t>ποινικής φύσεως </a:t>
            </a:r>
            <a:r>
              <a:rPr lang="en-US" i="1" dirty="0"/>
              <a:t>actio </a:t>
            </a:r>
            <a:r>
              <a:rPr lang="en-US" i="1" dirty="0" err="1"/>
              <a:t>furti</a:t>
            </a:r>
            <a:r>
              <a:rPr lang="el-GR" dirty="0"/>
              <a:t>. Με αυτήν μπορούσε να ζητήσει το διπλάσιο ή το τετραπλάσιο της αξίας του κλοπιμαίου, το τελευταίο στην περίπτωση του </a:t>
            </a:r>
            <a:r>
              <a:rPr lang="en-US" i="1" dirty="0"/>
              <a:t>furtum </a:t>
            </a:r>
            <a:r>
              <a:rPr lang="en-US" i="1" dirty="0" err="1"/>
              <a:t>manifestum</a:t>
            </a:r>
            <a:r>
              <a:rPr lang="el-GR" dirty="0"/>
              <a:t>, αν ο κλέφτης συλλαμβανόταν </a:t>
            </a:r>
            <a:r>
              <a:rPr lang="el-GR" dirty="0" err="1"/>
              <a:t>επ</a:t>
            </a:r>
            <a:r>
              <a:rPr lang="el-GR" dirty="0"/>
              <a:t>' αυτοφώρω ή το πράγμα βρισκόταν στην κατοχή του μετά από έρευνα. </a:t>
            </a:r>
          </a:p>
          <a:p>
            <a:endParaRPr lang="en-US" dirty="0"/>
          </a:p>
        </p:txBody>
      </p:sp>
    </p:spTree>
    <p:extLst>
      <p:ext uri="{BB962C8B-B14F-4D97-AF65-F5344CB8AC3E}">
        <p14:creationId xmlns:p14="http://schemas.microsoft.com/office/powerpoint/2010/main" val="9202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p:txBody>
          <a:bodyPr/>
          <a:lstStyle/>
          <a:p>
            <a:r>
              <a:rPr lang="el-GR" dirty="0"/>
              <a:t>Μία πανάρχαια πρόνοια στο Δωδεκάδελτο όριζε τον τρόπο διεξαγωγής της έρευνας στο σπίτι του εικαζόμενου κλέφτη από έναν σχεδόν γυμνό άνδρα (ώστε να μην κρύψει ο ίδιος δήθεν "κλοπιμαίο"), μία πρακτική που περιέπεσε αργότερα σε αχρησία και ο Γάιος χαρακτηρίζει ως "</a:t>
            </a:r>
            <a:r>
              <a:rPr lang="el-GR" i="1" dirty="0"/>
              <a:t>απολύτως </a:t>
            </a:r>
            <a:r>
              <a:rPr lang="el-GR" i="1" dirty="0" smtClean="0"/>
              <a:t>γελοία διάταξη</a:t>
            </a:r>
            <a:r>
              <a:rPr lang="el-GR" dirty="0"/>
              <a:t>". </a:t>
            </a:r>
            <a:endParaRPr lang="el-GR" dirty="0"/>
          </a:p>
          <a:p>
            <a:endParaRPr lang="el-GR" dirty="0"/>
          </a:p>
          <a:p>
            <a:endParaRPr lang="el-GR" dirty="0"/>
          </a:p>
          <a:p>
            <a:endParaRPr lang="en-US" dirty="0"/>
          </a:p>
        </p:txBody>
      </p:sp>
    </p:spTree>
    <p:extLst>
      <p:ext uri="{BB962C8B-B14F-4D97-AF65-F5344CB8AC3E}">
        <p14:creationId xmlns:p14="http://schemas.microsoft.com/office/powerpoint/2010/main" val="242294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Ληστεία (</a:t>
            </a:r>
            <a:r>
              <a:rPr lang="en-US" b="1" i="1" dirty="0"/>
              <a:t>rapina</a:t>
            </a:r>
            <a:r>
              <a:rPr lang="el-GR" b="1" dirty="0"/>
              <a:t>)</a:t>
            </a:r>
            <a:r>
              <a:rPr lang="el-GR" dirty="0"/>
              <a:t> </a:t>
            </a:r>
            <a:endParaRPr lang="en-US" dirty="0"/>
          </a:p>
        </p:txBody>
      </p:sp>
      <p:sp>
        <p:nvSpPr>
          <p:cNvPr id="3" name="Content Placeholder 2"/>
          <p:cNvSpPr>
            <a:spLocks noGrp="1"/>
          </p:cNvSpPr>
          <p:nvPr>
            <p:ph idx="1"/>
          </p:nvPr>
        </p:nvSpPr>
        <p:spPr/>
        <p:txBody>
          <a:bodyPr/>
          <a:lstStyle/>
          <a:p>
            <a:r>
              <a:rPr lang="el-GR" dirty="0"/>
              <a:t>Η ληστεία αναπτύσσεται ως ξεχωριστό αστικό αδικήματα, αν και κατ’ ουσίαν αποτελεί (επιβαρυντική) υποπερίπτωση της κλοπής, </a:t>
            </a:r>
            <a:r>
              <a:rPr lang="el-GR" dirty="0" err="1"/>
              <a:t>διαφέροντας</a:t>
            </a:r>
            <a:r>
              <a:rPr lang="el-GR" dirty="0"/>
              <a:t> ως προς το ότι για την απόσπαση ξένου πράγματος είχε γίνει χρήση βίας (ένοπλης ή μη). </a:t>
            </a:r>
            <a:endParaRPr lang="el-GR" dirty="0" smtClean="0"/>
          </a:p>
          <a:p>
            <a:r>
              <a:rPr lang="el-GR" dirty="0" smtClean="0"/>
              <a:t>Η </a:t>
            </a:r>
            <a:r>
              <a:rPr lang="el-GR" dirty="0"/>
              <a:t>σχετική αγωγή (</a:t>
            </a:r>
            <a:r>
              <a:rPr lang="en-US" i="1" dirty="0"/>
              <a:t>actio vi bonorum </a:t>
            </a:r>
            <a:r>
              <a:rPr lang="en-US" i="1" dirty="0" err="1"/>
              <a:t>raptorum</a:t>
            </a:r>
            <a:r>
              <a:rPr lang="el-GR" dirty="0"/>
              <a:t>) δημιουργείται το 77 π.Χ. από τον Πραίτορα, ως απόρροια των ταραγμένων συνθηκών του εμφυλίου πολέμου του τέλους της </a:t>
            </a:r>
            <a:r>
              <a:rPr lang="en-US" i="1" dirty="0"/>
              <a:t>Res publica</a:t>
            </a:r>
            <a:r>
              <a:rPr lang="el-GR" dirty="0"/>
              <a:t> και στόχευε ιδίως τις επιθέσεις συμμοριών, ενόπλων και μη. </a:t>
            </a:r>
            <a:endParaRPr lang="el-GR" dirty="0" smtClean="0"/>
          </a:p>
          <a:p>
            <a:r>
              <a:rPr lang="el-GR" dirty="0" smtClean="0"/>
              <a:t>Αρκούσε </a:t>
            </a:r>
            <a:r>
              <a:rPr lang="el-GR" dirty="0"/>
              <a:t>και ελάχιστη βία (και από άοπλο άνδρα) για να χαρακτηριστεί το αδίκημα ληστεία. </a:t>
            </a:r>
            <a:endParaRPr lang="el-GR" dirty="0" smtClean="0"/>
          </a:p>
          <a:p>
            <a:r>
              <a:rPr lang="el-GR" dirty="0" smtClean="0"/>
              <a:t>Με </a:t>
            </a:r>
            <a:r>
              <a:rPr lang="el-GR" dirty="0"/>
              <a:t>την αγωγή αυτή, που έπρεπε να ασκηθεί εντός έτους από το συμβάν, ζητείτο το τετραπλάσιο της αξίας του κλοπιμαίου. Η καταδίκη για ληστεία συνεπαγόταν την ατιμία (</a:t>
            </a:r>
            <a:r>
              <a:rPr lang="en-US" i="1" dirty="0" err="1"/>
              <a:t>infamia</a:t>
            </a:r>
            <a:r>
              <a:rPr lang="el-GR" dirty="0"/>
              <a:t>). </a:t>
            </a:r>
            <a:endParaRPr lang="en-US" dirty="0"/>
          </a:p>
        </p:txBody>
      </p:sp>
    </p:spTree>
    <p:extLst>
      <p:ext uri="{BB962C8B-B14F-4D97-AF65-F5344CB8AC3E}">
        <p14:creationId xmlns:p14="http://schemas.microsoft.com/office/powerpoint/2010/main" val="365427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00"/>
            <a:ext cx="7620000" cy="941438"/>
          </a:xfrm>
        </p:spPr>
        <p:txBody>
          <a:bodyPr/>
          <a:lstStyle/>
          <a:p>
            <a:r>
              <a:rPr lang="fr-FR" b="1" dirty="0"/>
              <a:t>Προσβ</a:t>
            </a:r>
            <a:r>
              <a:rPr lang="fr-FR" b="1" dirty="0" err="1"/>
              <a:t>ολή</a:t>
            </a:r>
            <a:r>
              <a:rPr lang="fr-FR" b="1" dirty="0"/>
              <a:t> π</a:t>
            </a:r>
            <a:r>
              <a:rPr lang="fr-FR" b="1" dirty="0" err="1"/>
              <a:t>ροσω</a:t>
            </a:r>
            <a:r>
              <a:rPr lang="fr-FR" b="1" dirty="0"/>
              <a:t>π</a:t>
            </a:r>
            <a:r>
              <a:rPr lang="fr-FR" b="1" dirty="0" err="1"/>
              <a:t>ικότητ</a:t>
            </a:r>
            <a:r>
              <a:rPr lang="fr-FR" b="1" dirty="0"/>
              <a:t>ας (</a:t>
            </a:r>
            <a:r>
              <a:rPr lang="en-US" b="1" i="1" dirty="0" err="1"/>
              <a:t>i</a:t>
            </a:r>
            <a:r>
              <a:rPr lang="fr-FR" b="1" i="1" dirty="0" err="1"/>
              <a:t>niuria</a:t>
            </a:r>
            <a:r>
              <a:rPr lang="fr-FR" b="1" dirty="0"/>
              <a:t>)</a:t>
            </a:r>
            <a:r>
              <a:rPr lang="el-GR" b="1" dirty="0"/>
              <a:t/>
            </a:r>
            <a:br>
              <a:rPr lang="el-GR" b="1" dirty="0"/>
            </a:br>
            <a:endParaRPr lang="en-US" dirty="0"/>
          </a:p>
        </p:txBody>
      </p:sp>
      <p:sp>
        <p:nvSpPr>
          <p:cNvPr id="3" name="Content Placeholder 2"/>
          <p:cNvSpPr>
            <a:spLocks noGrp="1"/>
          </p:cNvSpPr>
          <p:nvPr>
            <p:ph idx="1"/>
          </p:nvPr>
        </p:nvSpPr>
        <p:spPr/>
        <p:txBody>
          <a:bodyPr>
            <a:normAutofit fontScale="92500" lnSpcReduction="20000"/>
          </a:bodyPr>
          <a:lstStyle/>
          <a:p>
            <a:r>
              <a:rPr lang="el-GR" dirty="0"/>
              <a:t>Η σημαντικότερη ρωμαϊκή συνεισφορά στο δίκαιο των αδικοπραξιών υπήρξε η διαμόρφωση του αδικήματος της προσβολής της προσωπικότητας (</a:t>
            </a:r>
            <a:r>
              <a:rPr lang="el-GR" i="1" dirty="0" err="1"/>
              <a:t>i</a:t>
            </a:r>
            <a:r>
              <a:rPr lang="en-US" i="1" dirty="0" err="1"/>
              <a:t>niuria</a:t>
            </a:r>
            <a:r>
              <a:rPr lang="el-GR" dirty="0"/>
              <a:t>). </a:t>
            </a:r>
            <a:endParaRPr lang="el-GR" dirty="0" smtClean="0"/>
          </a:p>
          <a:p>
            <a:r>
              <a:rPr lang="el-GR" dirty="0" smtClean="0"/>
              <a:t>Το </a:t>
            </a:r>
            <a:r>
              <a:rPr lang="el-GR" dirty="0"/>
              <a:t>αδίκημα αρχικά οριοθετείται στενά στο Δωδεκάδελτο, ως σωματικές βλάβες για τις οποίες ορίζονταν στο νόμο συγκεκριμένα ποσά αποζημίωσης, ανάλογα με το </a:t>
            </a:r>
            <a:r>
              <a:rPr lang="en-US" dirty="0"/>
              <a:t>status</a:t>
            </a:r>
            <a:r>
              <a:rPr lang="el-GR" dirty="0"/>
              <a:t> του προσώπου, τα οποία με το πέρασμα του χρόνου και την υποτίμηση του νομίσματος, κατέστησαν συμβολικά. </a:t>
            </a:r>
            <a:endParaRPr lang="el-GR" dirty="0" smtClean="0"/>
          </a:p>
          <a:p>
            <a:r>
              <a:rPr lang="el-GR" dirty="0" smtClean="0"/>
              <a:t>Το </a:t>
            </a:r>
            <a:r>
              <a:rPr lang="el-GR" dirty="0"/>
              <a:t>έναυσμα για την αναθεώρηση του κανόνα φέρεται να έδωσε ένας Ρωμαίος (ο </a:t>
            </a:r>
            <a:r>
              <a:rPr lang="en-US" dirty="0"/>
              <a:t>Lucius </a:t>
            </a:r>
            <a:r>
              <a:rPr lang="en-US" dirty="0" err="1"/>
              <a:t>Veratius</a:t>
            </a:r>
            <a:r>
              <a:rPr lang="el-GR" dirty="0"/>
              <a:t>) που συνήθιζε να χαστουκίζει για διασκέδαση διάφορους πολίτες, διατάσσοντας το δούλο του να τους καταβάλλει αμέσως την νόμιμη αποζημίωση. </a:t>
            </a:r>
            <a:endParaRPr lang="el-GR" dirty="0" smtClean="0"/>
          </a:p>
          <a:p>
            <a:r>
              <a:rPr lang="el-GR" dirty="0" smtClean="0"/>
              <a:t>Οι </a:t>
            </a:r>
            <a:r>
              <a:rPr lang="el-GR" dirty="0"/>
              <a:t>Πραίτορες επέτρεψαν την άσκηση παρεμφερών αγωγών (</a:t>
            </a:r>
            <a:r>
              <a:rPr lang="en-US" i="1" dirty="0"/>
              <a:t>actiones in factum</a:t>
            </a:r>
            <a:r>
              <a:rPr lang="el-GR" dirty="0"/>
              <a:t>) για την καταβολή αποζημιώσεων επί ποικίλων περιπτώσεων, πέραν των προβλεπομένων στο Δωδεκάδελτο. Η νομική ερμηνεία της </a:t>
            </a:r>
            <a:r>
              <a:rPr lang="en-US" i="1" dirty="0"/>
              <a:t>iniuria</a:t>
            </a:r>
            <a:r>
              <a:rPr lang="el-GR" dirty="0"/>
              <a:t> διεύρυνε στη συνέχεια την σχετική περιπτωσιολογία, ώστε να περιλάβει ένα ευρύτατο φάσμα προσβλητικών συμπεριφορών. </a:t>
            </a:r>
          </a:p>
          <a:p>
            <a:endParaRPr lang="en-US" dirty="0"/>
          </a:p>
        </p:txBody>
      </p:sp>
    </p:spTree>
    <p:extLst>
      <p:ext uri="{BB962C8B-B14F-4D97-AF65-F5344CB8AC3E}">
        <p14:creationId xmlns:p14="http://schemas.microsoft.com/office/powerpoint/2010/main" val="2317631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Περιπτωσιολογία</a:t>
            </a:r>
            <a:r>
              <a:rPr lang="el-GR" dirty="0"/>
              <a:t> </a:t>
            </a:r>
            <a:endParaRPr lang="en-US" dirty="0"/>
          </a:p>
        </p:txBody>
      </p:sp>
      <p:sp>
        <p:nvSpPr>
          <p:cNvPr id="3" name="Content Placeholder 2"/>
          <p:cNvSpPr>
            <a:spLocks noGrp="1"/>
          </p:cNvSpPr>
          <p:nvPr>
            <p:ph idx="1"/>
          </p:nvPr>
        </p:nvSpPr>
        <p:spPr/>
        <p:txBody>
          <a:bodyPr>
            <a:normAutofit fontScale="92500" lnSpcReduction="10000"/>
          </a:bodyPr>
          <a:lstStyle/>
          <a:p>
            <a:r>
              <a:rPr lang="el-GR" dirty="0"/>
              <a:t>Η προσβολή προσωπικότητας (</a:t>
            </a:r>
            <a:r>
              <a:rPr lang="en-US" i="1" dirty="0"/>
              <a:t>iniuria</a:t>
            </a:r>
            <a:r>
              <a:rPr lang="el-GR" dirty="0"/>
              <a:t>) μπορούσε να λάβει χώρα είτε με λόγια, είτε με πράξεις (π.χ. ξυλοδαρμό). Το αδίκημα συνίστατο στην εσκεμμένη προσβολή της τιμής και της υπόληψης κάποιου. </a:t>
            </a:r>
            <a:endParaRPr lang="el-GR" dirty="0" smtClean="0"/>
          </a:p>
          <a:p>
            <a:r>
              <a:rPr lang="el-GR" dirty="0" smtClean="0"/>
              <a:t>Η </a:t>
            </a:r>
            <a:r>
              <a:rPr lang="el-GR" dirty="0"/>
              <a:t>πλούσια περιπτωσιολογία του αδικήματος στον Πανδέκτη </a:t>
            </a:r>
            <a:r>
              <a:rPr lang="el-GR" dirty="0" smtClean="0"/>
              <a:t>περιλαμβάνει:</a:t>
            </a:r>
          </a:p>
          <a:p>
            <a:pPr lvl="1"/>
            <a:r>
              <a:rPr lang="el-GR" dirty="0" smtClean="0"/>
              <a:t> </a:t>
            </a:r>
            <a:r>
              <a:rPr lang="el-GR" dirty="0"/>
              <a:t>πράξεις εξύβρισης (έργω, λόγω και </a:t>
            </a:r>
            <a:r>
              <a:rPr lang="el-GR" dirty="0" err="1"/>
              <a:t>διά</a:t>
            </a:r>
            <a:r>
              <a:rPr lang="el-GR" dirty="0"/>
              <a:t> εγγράφων), </a:t>
            </a:r>
            <a:endParaRPr lang="el-GR" dirty="0" smtClean="0"/>
          </a:p>
          <a:p>
            <a:pPr lvl="1"/>
            <a:r>
              <a:rPr lang="el-GR" dirty="0" smtClean="0"/>
              <a:t>σεξουαλικής </a:t>
            </a:r>
            <a:r>
              <a:rPr lang="el-GR" dirty="0"/>
              <a:t>παρενόχλησης γυναικών</a:t>
            </a:r>
            <a:r>
              <a:rPr lang="el-GR" dirty="0" smtClean="0"/>
              <a:t>,</a:t>
            </a:r>
          </a:p>
          <a:p>
            <a:pPr lvl="1"/>
            <a:r>
              <a:rPr lang="el-GR" dirty="0" smtClean="0"/>
              <a:t> </a:t>
            </a:r>
            <a:r>
              <a:rPr lang="el-GR" dirty="0"/>
              <a:t>προσβολής των χρηστών ηθών</a:t>
            </a:r>
            <a:r>
              <a:rPr lang="el-GR" dirty="0" smtClean="0"/>
              <a:t>,</a:t>
            </a:r>
          </a:p>
          <a:p>
            <a:pPr lvl="1"/>
            <a:r>
              <a:rPr lang="el-GR" dirty="0" smtClean="0"/>
              <a:t> </a:t>
            </a:r>
            <a:r>
              <a:rPr lang="el-GR" dirty="0"/>
              <a:t>παράνομης εισόδου στην ιδιοκτησία κάποιου, </a:t>
            </a:r>
            <a:endParaRPr lang="el-GR" dirty="0" smtClean="0"/>
          </a:p>
          <a:p>
            <a:pPr lvl="1"/>
            <a:r>
              <a:rPr lang="el-GR" dirty="0" smtClean="0"/>
              <a:t>εσκεμμένης </a:t>
            </a:r>
            <a:r>
              <a:rPr lang="el-GR" dirty="0"/>
              <a:t>ρίψης πραγμάτων </a:t>
            </a:r>
            <a:r>
              <a:rPr lang="el-GR" dirty="0" err="1"/>
              <a:t>επ</a:t>
            </a:r>
            <a:r>
              <a:rPr lang="el-GR" dirty="0"/>
              <a:t>' αυτής</a:t>
            </a:r>
            <a:r>
              <a:rPr lang="el-GR" dirty="0" smtClean="0"/>
              <a:t>,</a:t>
            </a:r>
          </a:p>
          <a:p>
            <a:pPr lvl="1"/>
            <a:r>
              <a:rPr lang="el-GR" dirty="0" smtClean="0"/>
              <a:t> </a:t>
            </a:r>
            <a:r>
              <a:rPr lang="el-GR" dirty="0"/>
              <a:t>παρεμπόδισης από συνήθεις δραστηριότητες (όπως όταν κάποιος απαγόρευε το ψάρεμα σε τρίτους μπροστά στην ιδιοκτησία του) </a:t>
            </a:r>
            <a:r>
              <a:rPr lang="el-GR" dirty="0" smtClean="0"/>
              <a:t>και</a:t>
            </a:r>
          </a:p>
          <a:p>
            <a:pPr lvl="1"/>
            <a:r>
              <a:rPr lang="el-GR" dirty="0" smtClean="0"/>
              <a:t> </a:t>
            </a:r>
            <a:r>
              <a:rPr lang="el-GR" dirty="0"/>
              <a:t>από την ελεύθερη πρόσβαση σε δημόσιους χώρους (όπως λουτρά, θέατρα, αγορές). </a:t>
            </a:r>
            <a:endParaRPr lang="en-US" dirty="0"/>
          </a:p>
        </p:txBody>
      </p:sp>
    </p:spTree>
    <p:extLst>
      <p:ext uri="{BB962C8B-B14F-4D97-AF65-F5344CB8AC3E}">
        <p14:creationId xmlns:p14="http://schemas.microsoft.com/office/powerpoint/2010/main" val="1018133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Προσβλητική επίσης θεωρείτο η δυσφημιστική αναφορά κάποιου ως οφειλέτη του, ενώ δεν ήταν,</a:t>
            </a:r>
            <a:r>
              <a:rPr lang="el-GR" baseline="30000" dirty="0"/>
              <a:t> </a:t>
            </a:r>
            <a:r>
              <a:rPr lang="el-GR" dirty="0"/>
              <a:t>και οι επιθετικές ενέργειες του δανειστή, όταν ο οφειλέτης επιδείκνυε πρόθεση εξόφλησης ή ήταν απών. </a:t>
            </a:r>
            <a:endParaRPr lang="el-GR" dirty="0" smtClean="0"/>
          </a:p>
          <a:p>
            <a:r>
              <a:rPr lang="el-GR" dirty="0" smtClean="0"/>
              <a:t>Μορφή </a:t>
            </a:r>
            <a:r>
              <a:rPr lang="el-GR" dirty="0"/>
              <a:t>προσβολής αποτελούσε επίσης το να φωνάζει κάποιος προσβλητικά συνθήματα, μόνος ή κατά ομάδες. </a:t>
            </a:r>
            <a:endParaRPr lang="el-GR" dirty="0" smtClean="0"/>
          </a:p>
          <a:p>
            <a:r>
              <a:rPr lang="el-GR" dirty="0" smtClean="0"/>
              <a:t>Παρ</a:t>
            </a:r>
            <a:r>
              <a:rPr lang="el-GR" dirty="0"/>
              <a:t>' όλα αυτά τα δημόσια πρόσωπα στη Ρώμη δεν φαίνεται να προσέφευγαν συχνά στα δικαστήρια επικαλούμενα </a:t>
            </a:r>
            <a:r>
              <a:rPr lang="el-GR" dirty="0" err="1"/>
              <a:t>δυσφήμισή</a:t>
            </a:r>
            <a:r>
              <a:rPr lang="el-GR" dirty="0"/>
              <a:t> τους, καθώς η έκθεση στα φώτα της δημοσιότητας ήταν αναμενόμενο να επισύρει τη δυσμενή αντιμετώπισή τους από κάποιους. </a:t>
            </a:r>
            <a:endParaRPr lang="el-GR" dirty="0" smtClean="0"/>
          </a:p>
          <a:p>
            <a:endParaRPr lang="en-US" dirty="0"/>
          </a:p>
        </p:txBody>
      </p:sp>
    </p:spTree>
    <p:extLst>
      <p:ext uri="{BB962C8B-B14F-4D97-AF65-F5344CB8AC3E}">
        <p14:creationId xmlns:p14="http://schemas.microsoft.com/office/powerpoint/2010/main" val="152914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l-GR" dirty="0"/>
              <a:t>Προϋπόθεση της προσβολής μέσω ισχυρισμών ήταν να είναι αυτοί ψευδείς, καθώς "</a:t>
            </a:r>
            <a:r>
              <a:rPr lang="el-GR" i="1" dirty="0"/>
              <a:t>δεν είναι ούτε σωστό, ούτε δίκαιο να καταδικαστεί αυτός που κακολογεί έναν κακοποιό. Γιατί το να καθίσταται γνωστό το σφάλμα των κακοποιών είναι και χρήσιμο και αποκαλυπτικό</a:t>
            </a:r>
            <a:r>
              <a:rPr lang="el-GR" dirty="0"/>
              <a:t>." </a:t>
            </a:r>
            <a:endParaRPr lang="el-GR" dirty="0" smtClean="0"/>
          </a:p>
          <a:p>
            <a:r>
              <a:rPr lang="el-GR" dirty="0" smtClean="0"/>
              <a:t>Εν </a:t>
            </a:r>
            <a:r>
              <a:rPr lang="el-GR" dirty="0"/>
              <a:t>γένει θεωρείτο προσβλητική οιαδήποτε συμπεριφορά κατέτεινε στην αμαύρωση της φήμης κάποιου, με έργα, λόγια ή δημοσιεύματα, ακόμα και υιοθετώντας ατημέλητη, αξύριστη εμφάνιση ή βρώμικα ρούχα προκειμένου να τον προσβάλλει σε ορισμένο περιβάλλον. </a:t>
            </a:r>
            <a:endParaRPr lang="el-GR" dirty="0" smtClean="0"/>
          </a:p>
          <a:p>
            <a:r>
              <a:rPr lang="el-GR" dirty="0"/>
              <a:t>"</a:t>
            </a:r>
            <a:r>
              <a:rPr lang="el-GR" i="1" dirty="0"/>
              <a:t>Όταν κάποιος γράφει οτιδήποτε με δυσφημιστική πρόθεση για άλλον ή το συνθέτει ή το δημοσιεύει, ή δολίως το υποκινεί, ακόμα και εάν δημοσιευθεί υπό το όνομα τρίτου ή και ανωνύμως, μπορεί να διωχθεί δυνάμει του νόμου αυτού, και πρέπει εάν καταδικασθεί θα είναι ανίκανος προς κατάθεση σε δικαστήριο</a:t>
            </a:r>
            <a:r>
              <a:rPr lang="el-GR" dirty="0"/>
              <a:t>." Ουλπιανός, </a:t>
            </a:r>
            <a:r>
              <a:rPr lang="en-US" i="1" dirty="0"/>
              <a:t>D</a:t>
            </a:r>
            <a:r>
              <a:rPr lang="el-GR" i="1" dirty="0"/>
              <a:t>.</a:t>
            </a:r>
            <a:r>
              <a:rPr lang="el-GR" dirty="0"/>
              <a:t> 47.5.9.</a:t>
            </a:r>
          </a:p>
          <a:p>
            <a:endParaRPr lang="el-GR" dirty="0"/>
          </a:p>
          <a:p>
            <a:endParaRPr lang="en-US" dirty="0"/>
          </a:p>
        </p:txBody>
      </p:sp>
    </p:spTree>
    <p:extLst>
      <p:ext uri="{BB962C8B-B14F-4D97-AF65-F5344CB8AC3E}">
        <p14:creationId xmlns:p14="http://schemas.microsoft.com/office/powerpoint/2010/main" val="215884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l-GR" dirty="0"/>
              <a:t>Το δίκαιο των αδικοπραξιών υπήρξε ο λιγότερο </a:t>
            </a:r>
            <a:r>
              <a:rPr lang="el-GR" dirty="0" err="1"/>
              <a:t>αναπτυχθείς</a:t>
            </a:r>
            <a:r>
              <a:rPr lang="el-GR" dirty="0"/>
              <a:t> κλάδος του Ρωμαϊκού Δικαίου. Οι αδικοπραξίες, παράνομες πράξεις που προξενούν ζημία, αναγνωρίζονται μεν ως πηγή υποχρέωσης αποζημίωσης στο Ρωμαϊκό Δίκαιο, αν και δεν διαμορφώνεται κάποια συναφής γενική αρχή.</a:t>
            </a:r>
            <a:r>
              <a:rPr lang="el-GR" baseline="30000" dirty="0"/>
              <a:t> </a:t>
            </a:r>
            <a:endParaRPr lang="el-GR" baseline="30000" dirty="0" smtClean="0"/>
          </a:p>
          <a:p>
            <a:r>
              <a:rPr lang="el-GR" dirty="0" smtClean="0"/>
              <a:t>Αυτό </a:t>
            </a:r>
            <a:r>
              <a:rPr lang="el-GR" dirty="0"/>
              <a:t>οφείλεται εν μέρει στο ότι, η διάκριση μεταξύ αστικών αδικημάτων και ποινικών εγκλημάτων, δεν είναι αρχικά σαφής. </a:t>
            </a:r>
            <a:endParaRPr lang="el-GR" dirty="0" smtClean="0"/>
          </a:p>
          <a:p>
            <a:r>
              <a:rPr lang="el-GR" dirty="0" smtClean="0"/>
              <a:t>Η  </a:t>
            </a:r>
            <a:r>
              <a:rPr lang="el-GR" dirty="0"/>
              <a:t>προστασία από "αδικοπραξίες" εμφανίζεται </a:t>
            </a:r>
            <a:r>
              <a:rPr lang="el-GR" dirty="0" err="1"/>
              <a:t>περιπτωσιολογικά</a:t>
            </a:r>
            <a:r>
              <a:rPr lang="el-GR" dirty="0"/>
              <a:t> ήδη στο Δωδεκάδελτο, όπου καταγράφονται για πρώτη φορά αδικήματα στο πλαίσιο του γειτονικού δικαίου, όπως η κοπή των δέντρων του γείτονα (που επιτρέπει την άσκηση της </a:t>
            </a:r>
            <a:r>
              <a:rPr lang="el-GR" i="1" dirty="0"/>
              <a:t>a</a:t>
            </a:r>
            <a:r>
              <a:rPr lang="en-US" i="1" dirty="0" err="1"/>
              <a:t>ctio</a:t>
            </a:r>
            <a:r>
              <a:rPr lang="en-US" i="1" dirty="0"/>
              <a:t> de </a:t>
            </a:r>
            <a:r>
              <a:rPr lang="en-US" i="1" dirty="0" err="1"/>
              <a:t>arboribus</a:t>
            </a:r>
            <a:r>
              <a:rPr lang="en-US" i="1" dirty="0"/>
              <a:t> </a:t>
            </a:r>
            <a:r>
              <a:rPr lang="en-US" i="1" dirty="0" err="1"/>
              <a:t>succisis</a:t>
            </a:r>
            <a:r>
              <a:rPr lang="el-GR" dirty="0"/>
              <a:t>) και η παράνομη βοσκή στα χωράφια του (</a:t>
            </a:r>
            <a:r>
              <a:rPr lang="en-US" i="1" dirty="0"/>
              <a:t>actio de </a:t>
            </a:r>
            <a:r>
              <a:rPr lang="en-US" i="1" dirty="0" err="1"/>
              <a:t>pastu</a:t>
            </a:r>
            <a:r>
              <a:rPr lang="el-GR" dirty="0"/>
              <a:t>)</a:t>
            </a:r>
            <a:r>
              <a:rPr lang="el-GR" dirty="0" smtClean="0"/>
              <a:t>.</a:t>
            </a:r>
          </a:p>
          <a:p>
            <a:r>
              <a:rPr lang="el-GR" dirty="0" smtClean="0"/>
              <a:t> </a:t>
            </a:r>
            <a:r>
              <a:rPr lang="el-GR" dirty="0"/>
              <a:t>Εν συνεχεία, θεσπίζεται ο βασικός σχετικός ρωμαϊκός νόμος, που θα αποτελέσει το θεμέλιο του δικαίου των αδικοπραξιών, </a:t>
            </a:r>
            <a:r>
              <a:rPr lang="el-GR" i="1" dirty="0"/>
              <a:t>η </a:t>
            </a:r>
            <a:r>
              <a:rPr lang="en-US" i="1" dirty="0"/>
              <a:t>Lex Aquilia </a:t>
            </a:r>
            <a:r>
              <a:rPr lang="el-GR" dirty="0"/>
              <a:t>(297 π.Χ.).  </a:t>
            </a:r>
            <a:endParaRPr lang="el-GR" dirty="0" smtClean="0"/>
          </a:p>
          <a:p>
            <a:pPr marL="114300" indent="0">
              <a:buNone/>
            </a:pPr>
            <a:r>
              <a:rPr lang="el-GR" dirty="0" smtClean="0"/>
              <a:t> </a:t>
            </a:r>
            <a:endParaRPr lang="el-GR" dirty="0"/>
          </a:p>
          <a:p>
            <a:endParaRPr lang="en-US" dirty="0"/>
          </a:p>
        </p:txBody>
      </p:sp>
    </p:spTree>
    <p:extLst>
      <p:ext uri="{BB962C8B-B14F-4D97-AF65-F5344CB8AC3E}">
        <p14:creationId xmlns:p14="http://schemas.microsoft.com/office/powerpoint/2010/main" val="3462341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Κατά την απονομή δικαιοσύνης</a:t>
            </a:r>
            <a:r>
              <a:rPr lang="el-GR" dirty="0"/>
              <a:t> </a:t>
            </a:r>
            <a:endParaRPr lang="en-US" dirty="0"/>
          </a:p>
        </p:txBody>
      </p:sp>
      <p:sp>
        <p:nvSpPr>
          <p:cNvPr id="3" name="Content Placeholder 2"/>
          <p:cNvSpPr>
            <a:spLocks noGrp="1"/>
          </p:cNvSpPr>
          <p:nvPr>
            <p:ph idx="1"/>
          </p:nvPr>
        </p:nvSpPr>
        <p:spPr/>
        <p:txBody>
          <a:bodyPr>
            <a:normAutofit fontScale="92500"/>
          </a:bodyPr>
          <a:lstStyle/>
          <a:p>
            <a:r>
              <a:rPr lang="el-GR" dirty="0"/>
              <a:t>Η υπακοή και η συμμόρφωση κάποιου στο νόμο δεν μπορούσε να εκληφθεί ως προσβλητική: "</a:t>
            </a:r>
            <a:r>
              <a:rPr lang="el-GR" i="1" dirty="0"/>
              <a:t>iuris </a:t>
            </a:r>
            <a:r>
              <a:rPr lang="el-GR" i="1" dirty="0" err="1"/>
              <a:t>enim</a:t>
            </a:r>
            <a:r>
              <a:rPr lang="el-GR" i="1" dirty="0"/>
              <a:t> </a:t>
            </a:r>
            <a:r>
              <a:rPr lang="el-GR" i="1" dirty="0" err="1"/>
              <a:t>executio</a:t>
            </a:r>
            <a:r>
              <a:rPr lang="el-GR" i="1" dirty="0"/>
              <a:t> non </a:t>
            </a:r>
            <a:r>
              <a:rPr lang="el-GR" i="1" dirty="0" err="1"/>
              <a:t>habet</a:t>
            </a:r>
            <a:r>
              <a:rPr lang="el-GR" i="1" dirty="0"/>
              <a:t> </a:t>
            </a:r>
            <a:r>
              <a:rPr lang="el-GR" i="1" dirty="0" err="1"/>
              <a:t>iniuriam</a:t>
            </a:r>
            <a:r>
              <a:rPr lang="el-GR" dirty="0"/>
              <a:t>" (η εκτέλεση του νόμου δεν ενέχει προσβολή)</a:t>
            </a:r>
            <a:r>
              <a:rPr lang="el-GR" b="1" dirty="0"/>
              <a:t>.</a:t>
            </a:r>
            <a:r>
              <a:rPr lang="el-GR" dirty="0"/>
              <a:t> </a:t>
            </a:r>
            <a:endParaRPr lang="el-GR" dirty="0" smtClean="0"/>
          </a:p>
          <a:p>
            <a:r>
              <a:rPr lang="el-GR" dirty="0" smtClean="0"/>
              <a:t>Όμως </a:t>
            </a:r>
            <a:r>
              <a:rPr lang="el-GR" dirty="0"/>
              <a:t>οι δημόσιοι λειτουργοί (πλην των ανωτάτων, κατά τη διάρκεια της θητείας τους), δεν έχαιραν ασυλίας αν τυχόν </a:t>
            </a:r>
            <a:r>
              <a:rPr lang="el-GR" dirty="0" err="1"/>
              <a:t>διέπρατταν</a:t>
            </a:r>
            <a:r>
              <a:rPr lang="el-GR" dirty="0"/>
              <a:t> προσβολές σε βάρος πολιτών. </a:t>
            </a:r>
            <a:endParaRPr lang="el-GR" dirty="0" smtClean="0"/>
          </a:p>
          <a:p>
            <a:r>
              <a:rPr lang="el-GR" dirty="0" smtClean="0"/>
              <a:t>Η </a:t>
            </a:r>
            <a:r>
              <a:rPr lang="el-GR" dirty="0"/>
              <a:t>συμπεριφορά των διαδίκων στο δικαστήριο μπορούσε να θεωρηθεί προσβλητική, αν ύψωναν τον τόνο της φωνής κατά του δικαστή.</a:t>
            </a:r>
            <a:r>
              <a:rPr lang="el-GR" baseline="30000" dirty="0"/>
              <a:t> </a:t>
            </a:r>
            <a:endParaRPr lang="el-GR" baseline="30000" dirty="0" smtClean="0"/>
          </a:p>
          <a:p>
            <a:r>
              <a:rPr lang="el-GR" dirty="0" smtClean="0"/>
              <a:t>Αποτελούσε </a:t>
            </a:r>
            <a:r>
              <a:rPr lang="el-GR" dirty="0"/>
              <a:t>επίσης προσβολή το να κληθεί κάποιος στο δικαστήριο για κάποια υπόθεση επί σκοπώ διασυρμού του.</a:t>
            </a:r>
            <a:r>
              <a:rPr lang="el-GR" baseline="30000" dirty="0"/>
              <a:t> </a:t>
            </a:r>
            <a:r>
              <a:rPr lang="el-GR" dirty="0"/>
              <a:t>Το να ασκήσεις την ίδια την αγωγή της προσβολής της προσωπικότητας με σκοπό την παρενόχληση κάποιου, </a:t>
            </a:r>
            <a:r>
              <a:rPr lang="el-GR" dirty="0" err="1"/>
              <a:t>τιμωρείτο</a:t>
            </a:r>
            <a:r>
              <a:rPr lang="el-GR" dirty="0"/>
              <a:t> αυστηρά με εξορία και άλλες ποινές.</a:t>
            </a:r>
            <a:r>
              <a:rPr lang="el-GR" baseline="30000" dirty="0"/>
              <a:t> </a:t>
            </a:r>
            <a:endParaRPr lang="en-US" dirty="0"/>
          </a:p>
        </p:txBody>
      </p:sp>
    </p:spTree>
    <p:extLst>
      <p:ext uri="{BB962C8B-B14F-4D97-AF65-F5344CB8AC3E}">
        <p14:creationId xmlns:p14="http://schemas.microsoft.com/office/powerpoint/2010/main" val="248071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Γυναίκες, συγγενείς, δούλοι</a:t>
            </a:r>
            <a:r>
              <a:rPr lang="el-GR" dirty="0"/>
              <a:t> </a:t>
            </a:r>
            <a:endParaRPr lang="en-US" dirty="0"/>
          </a:p>
        </p:txBody>
      </p:sp>
      <p:sp>
        <p:nvSpPr>
          <p:cNvPr id="3" name="Content Placeholder 2"/>
          <p:cNvSpPr>
            <a:spLocks noGrp="1"/>
          </p:cNvSpPr>
          <p:nvPr>
            <p:ph idx="1"/>
          </p:nvPr>
        </p:nvSpPr>
        <p:spPr/>
        <p:txBody>
          <a:bodyPr>
            <a:normAutofit lnSpcReduction="10000"/>
          </a:bodyPr>
          <a:lstStyle/>
          <a:p>
            <a:r>
              <a:rPr lang="el-GR" dirty="0"/>
              <a:t>Ειδικά για τις γυναίκες, προσβολή συνιστούσε κάθε προσπάθεια προσέγγισής τους με γλυκόλογα ή πρόστυχες εκφράσεις και η απόπειρα απομάκρυνσης του συνοδού τους (καθώς οι καθωσπρέπει γυναίκες δεν κυκλοφορούσαν μόνες), όχι όμως αν η γυναίκα δεν ήταν ευπρεπώς ντυμένη, όπως ταίριαζε σε Ρωμαία δέσποινα</a:t>
            </a:r>
            <a:r>
              <a:rPr lang="el-GR" dirty="0" smtClean="0"/>
              <a:t>.</a:t>
            </a:r>
          </a:p>
          <a:p>
            <a:r>
              <a:rPr lang="el-GR" baseline="30000" dirty="0" smtClean="0"/>
              <a:t> </a:t>
            </a:r>
            <a:r>
              <a:rPr lang="el-GR" dirty="0"/>
              <a:t>Μορφή προσβολής θεωρείτο και η συνεχής, έστω και σιωπηλή, παρακολούθηση των γυναικών με ανήθικο σκοπό. Στην περίπτωση της έργω ή λόγω προσβολής της προσωπικότητας </a:t>
            </a:r>
            <a:r>
              <a:rPr lang="el-GR" dirty="0" err="1"/>
              <a:t>υπεξουσίου</a:t>
            </a:r>
            <a:r>
              <a:rPr lang="el-GR" dirty="0"/>
              <a:t> (</a:t>
            </a:r>
            <a:r>
              <a:rPr lang="fr-FR" i="1" dirty="0"/>
              <a:t>iniuria</a:t>
            </a:r>
            <a:r>
              <a:rPr lang="el-GR" dirty="0"/>
              <a:t>), είτε παιδιού, είτε συζύγου, καθώς αυτοί θεωρούνται περίπου προέκταση της προσωπικότητας του </a:t>
            </a:r>
            <a:r>
              <a:rPr lang="fr-FR" i="1" dirty="0"/>
              <a:t>pater familias</a:t>
            </a:r>
            <a:r>
              <a:rPr lang="el-GR" dirty="0"/>
              <a:t> ή του συζύγου, η αγωγή ασκείτο από τους τελευταίους και από τους παθόντες μόνον σε περίπτωση αδράνειάς τους. </a:t>
            </a:r>
            <a:endParaRPr lang="en-US" dirty="0"/>
          </a:p>
        </p:txBody>
      </p:sp>
    </p:spTree>
    <p:extLst>
      <p:ext uri="{BB962C8B-B14F-4D97-AF65-F5344CB8AC3E}">
        <p14:creationId xmlns:p14="http://schemas.microsoft.com/office/powerpoint/2010/main" val="3432655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σύζυγος μπορούσε να ασκήσει αγωγή για την προσβολή της γυναίκας του (παράλληλα με τον πατέρα και την ίδια), με ενδεχόμενο δηλαδή άσκησης τριών παράλληλων αγωγών κατά του </a:t>
            </a:r>
            <a:r>
              <a:rPr lang="el-GR" dirty="0" err="1"/>
              <a:t>προσβολέα</a:t>
            </a:r>
            <a:r>
              <a:rPr lang="el-GR" dirty="0"/>
              <a:t>. </a:t>
            </a:r>
            <a:endParaRPr lang="el-GR" dirty="0" smtClean="0"/>
          </a:p>
          <a:p>
            <a:r>
              <a:rPr lang="el-GR" dirty="0" smtClean="0"/>
              <a:t>Δεν </a:t>
            </a:r>
            <a:r>
              <a:rPr lang="el-GR" dirty="0"/>
              <a:t>μπορούσε όμως να ασκήσει αγωγή η σύζυγος για την προσβολή του συζύγου της, καθώς κατά τον Παύλο "</a:t>
            </a:r>
            <a:r>
              <a:rPr lang="el-GR" i="1" dirty="0"/>
              <a:t>είναι σωστό οι τις γυναίκες να υπερασπίζονται οι άντρες τους και όχι τους άντρες οι γυναίκες τους</a:t>
            </a:r>
            <a:r>
              <a:rPr lang="el-GR" dirty="0"/>
              <a:t>"</a:t>
            </a:r>
            <a:r>
              <a:rPr lang="el-GR" dirty="0" smtClean="0"/>
              <a:t>.</a:t>
            </a:r>
          </a:p>
          <a:p>
            <a:r>
              <a:rPr lang="el-GR" dirty="0" smtClean="0"/>
              <a:t> </a:t>
            </a:r>
            <a:r>
              <a:rPr lang="el-GR" dirty="0"/>
              <a:t>Η προσβολή της μνήμης νεκρού λογιζόταν ως προσβολή της προσωπικότητας των κληρονόμων του,</a:t>
            </a:r>
            <a:r>
              <a:rPr lang="el-GR" baseline="30000" dirty="0"/>
              <a:t> </a:t>
            </a:r>
            <a:r>
              <a:rPr lang="el-GR" dirty="0"/>
              <a:t>που μπορούσε να τελεσθεί και με τη καταστροφή του ταφικού του μνημείου ή του </a:t>
            </a:r>
            <a:r>
              <a:rPr lang="el-GR" dirty="0" err="1"/>
              <a:t>αγάλματός</a:t>
            </a:r>
            <a:r>
              <a:rPr lang="el-GR" dirty="0"/>
              <a:t> του νεκρού. </a:t>
            </a:r>
            <a:endParaRPr lang="en-US" dirty="0"/>
          </a:p>
        </p:txBody>
      </p:sp>
    </p:spTree>
    <p:extLst>
      <p:ext uri="{BB962C8B-B14F-4D97-AF65-F5344CB8AC3E}">
        <p14:creationId xmlns:p14="http://schemas.microsoft.com/office/powerpoint/2010/main" val="1801378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Προϋποθέσεις</a:t>
            </a:r>
            <a:r>
              <a:rPr lang="el-GR" dirty="0"/>
              <a:t> </a:t>
            </a:r>
            <a:endParaRPr lang="en-US" dirty="0"/>
          </a:p>
        </p:txBody>
      </p:sp>
      <p:sp>
        <p:nvSpPr>
          <p:cNvPr id="3" name="Content Placeholder 2"/>
          <p:cNvSpPr>
            <a:spLocks noGrp="1"/>
          </p:cNvSpPr>
          <p:nvPr>
            <p:ph idx="1"/>
          </p:nvPr>
        </p:nvSpPr>
        <p:spPr/>
        <p:txBody>
          <a:bodyPr>
            <a:normAutofit fontScale="92500" lnSpcReduction="10000"/>
          </a:bodyPr>
          <a:lstStyle/>
          <a:p>
            <a:r>
              <a:rPr lang="el-GR" dirty="0"/>
              <a:t>Πρώτη προϋπόθεση του αδικήματος αποτελούσε η ικανότητα καταλογισμού (οι παράφρονες και οι ανήλικοι δεν μπορούσαν να διαπράξουν προσβολή)</a:t>
            </a:r>
            <a:r>
              <a:rPr lang="el-GR" dirty="0" smtClean="0"/>
              <a:t>.</a:t>
            </a:r>
          </a:p>
          <a:p>
            <a:r>
              <a:rPr lang="el-GR" dirty="0" smtClean="0"/>
              <a:t> </a:t>
            </a:r>
            <a:r>
              <a:rPr lang="el-GR" dirty="0"/>
              <a:t>Η προσβολή έπρεπε να έχει γίνει από πρόθεση</a:t>
            </a:r>
            <a:r>
              <a:rPr lang="el-GR" baseline="30000" dirty="0"/>
              <a:t> </a:t>
            </a:r>
            <a:r>
              <a:rPr lang="el-GR" dirty="0"/>
              <a:t>και όχι από αμέλεια, κατά λάθος ή στο πλαίσιο αστεϊσμού. </a:t>
            </a:r>
            <a:endParaRPr lang="el-GR" dirty="0" smtClean="0"/>
          </a:p>
          <a:p>
            <a:r>
              <a:rPr lang="el-GR" dirty="0" smtClean="0"/>
              <a:t>Η </a:t>
            </a:r>
            <a:r>
              <a:rPr lang="el-GR" dirty="0"/>
              <a:t>αγωγή, εν όψει των δυσμενών συνεπειών της για τον </a:t>
            </a:r>
            <a:r>
              <a:rPr lang="el-GR" dirty="0" err="1"/>
              <a:t>καταδικαζόμενο</a:t>
            </a:r>
            <a:r>
              <a:rPr lang="el-GR" dirty="0"/>
              <a:t>, που υφίστατο επίσης την κύρωση της ατιμίας (</a:t>
            </a:r>
            <a:r>
              <a:rPr lang="en-US" i="1" dirty="0" err="1"/>
              <a:t>infamia</a:t>
            </a:r>
            <a:r>
              <a:rPr lang="el-GR" dirty="0"/>
              <a:t>), έπρεπε να είναι απολύτως ορισμένη, αναφέροντας επακριβώς το είδος της προσβολής. </a:t>
            </a:r>
            <a:endParaRPr lang="el-GR" dirty="0" smtClean="0"/>
          </a:p>
          <a:p>
            <a:r>
              <a:rPr lang="el-GR" dirty="0" smtClean="0"/>
              <a:t>Η </a:t>
            </a:r>
            <a:r>
              <a:rPr lang="el-GR" dirty="0"/>
              <a:t>αγωγή βασιζόταν στην "</a:t>
            </a:r>
            <a:r>
              <a:rPr lang="en-US" i="1" dirty="0"/>
              <a:t>ex </a:t>
            </a:r>
            <a:r>
              <a:rPr lang="en-US" i="1" dirty="0" err="1"/>
              <a:t>aequo</a:t>
            </a:r>
            <a:r>
              <a:rPr lang="en-US" i="1" dirty="0"/>
              <a:t> et bono</a:t>
            </a:r>
            <a:r>
              <a:rPr lang="el-GR" dirty="0"/>
              <a:t>" αντίληψη περί προσβολής, δηλαδή μίας προσβολής που προξενεί πράγματι ηθική μείωση και αληθή στεναχώρια στο θύμα της. </a:t>
            </a:r>
            <a:endParaRPr lang="el-GR" dirty="0" smtClean="0"/>
          </a:p>
          <a:p>
            <a:r>
              <a:rPr lang="el-GR" dirty="0" smtClean="0"/>
              <a:t>Αν ο προσβληθείς είχε κρύψει το γεγονός, είχε αγνοήσει την προσβολή, δεν είχε αντιδράσει άμεσα, δεν μπορούσε να την επικαλεστεί εκ των υστέρων. Η αγωγή (</a:t>
            </a:r>
            <a:r>
              <a:rPr lang="en-US" i="1" dirty="0" smtClean="0"/>
              <a:t>actio </a:t>
            </a:r>
            <a:r>
              <a:rPr lang="en-US" i="1" dirty="0" err="1" smtClean="0"/>
              <a:t>iniuriarum</a:t>
            </a:r>
            <a:r>
              <a:rPr lang="el-GR" dirty="0" smtClean="0"/>
              <a:t>) έπρεπε να ασκηθεί εντός ενός έτους από την προσβολή.</a:t>
            </a:r>
          </a:p>
          <a:p>
            <a:endParaRPr lang="en-US" dirty="0"/>
          </a:p>
        </p:txBody>
      </p:sp>
    </p:spTree>
    <p:extLst>
      <p:ext uri="{BB962C8B-B14F-4D97-AF65-F5344CB8AC3E}">
        <p14:creationId xmlns:p14="http://schemas.microsoft.com/office/powerpoint/2010/main" val="2823377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Αποζημίωση</a:t>
            </a:r>
            <a:r>
              <a:rPr lang="el-GR" dirty="0"/>
              <a:t> </a:t>
            </a:r>
            <a:endParaRPr lang="en-US" dirty="0"/>
          </a:p>
        </p:txBody>
      </p:sp>
      <p:sp>
        <p:nvSpPr>
          <p:cNvPr id="3" name="Content Placeholder 2"/>
          <p:cNvSpPr>
            <a:spLocks noGrp="1"/>
          </p:cNvSpPr>
          <p:nvPr>
            <p:ph idx="1"/>
          </p:nvPr>
        </p:nvSpPr>
        <p:spPr/>
        <p:txBody>
          <a:bodyPr>
            <a:normAutofit fontScale="92500" lnSpcReduction="20000"/>
          </a:bodyPr>
          <a:lstStyle/>
          <a:p>
            <a:r>
              <a:rPr lang="el-GR" dirty="0"/>
              <a:t>Ο ενάγων ανέφερε στην </a:t>
            </a:r>
            <a:r>
              <a:rPr lang="el-GR" dirty="0" err="1"/>
              <a:t>αίτησή</a:t>
            </a:r>
            <a:r>
              <a:rPr lang="el-GR" dirty="0"/>
              <a:t> του προς το δικαστήριο το ζητούμενο ποσό αποζημίωσης. </a:t>
            </a:r>
            <a:endParaRPr lang="el-GR" dirty="0" smtClean="0"/>
          </a:p>
          <a:p>
            <a:r>
              <a:rPr lang="el-GR" dirty="0" smtClean="0"/>
              <a:t>Ο </a:t>
            </a:r>
            <a:r>
              <a:rPr lang="el-GR" dirty="0"/>
              <a:t>Πραίτορας ανέγραφε στη </a:t>
            </a:r>
            <a:r>
              <a:rPr lang="el-GR" i="1" dirty="0" err="1"/>
              <a:t>fοrmula</a:t>
            </a:r>
            <a:r>
              <a:rPr lang="el-GR" dirty="0"/>
              <a:t> το μέγιστο ποσό που μπορούσε να επιδικαστεί, λαμβάνοντας υπ' όψιν τα ειδικά περιστατικά, τη φύση της προσβολής και την ιδιοσυγκρασία των μερών</a:t>
            </a:r>
            <a:r>
              <a:rPr lang="el-GR" dirty="0" smtClean="0"/>
              <a:t>.</a:t>
            </a:r>
          </a:p>
          <a:p>
            <a:r>
              <a:rPr lang="el-GR" dirty="0" smtClean="0"/>
              <a:t> </a:t>
            </a:r>
            <a:r>
              <a:rPr lang="el-GR" dirty="0"/>
              <a:t>Ο δικαστής μπορούσε να αναπροσαρμόσει το ύψος της αποζημίωσης αναλόγως, κατά την κρίση του. </a:t>
            </a:r>
            <a:endParaRPr lang="el-GR" dirty="0" smtClean="0"/>
          </a:p>
          <a:p>
            <a:r>
              <a:rPr lang="el-GR" dirty="0" smtClean="0"/>
              <a:t>Σε </a:t>
            </a:r>
            <a:r>
              <a:rPr lang="el-GR" dirty="0"/>
              <a:t>περίπτωση βαρύτατης προσβολής (</a:t>
            </a:r>
            <a:r>
              <a:rPr lang="en-US" i="1" dirty="0" err="1"/>
              <a:t>atrox</a:t>
            </a:r>
            <a:r>
              <a:rPr lang="en-US" i="1" dirty="0"/>
              <a:t> iniuria</a:t>
            </a:r>
            <a:r>
              <a:rPr lang="el-GR" dirty="0"/>
              <a:t>), αν το θύμα ήταν άξιο ιδιαιτέρου σεβασμού (άρχοντας, πάτρωνας, </a:t>
            </a:r>
            <a:r>
              <a:rPr lang="en-US" i="1" dirty="0"/>
              <a:t>pater familias</a:t>
            </a:r>
            <a:r>
              <a:rPr lang="el-GR" dirty="0"/>
              <a:t>), εάν η προσβολή έλαβε χώρα δημοσίως (ενώπιον του Πραίτορα, στο θέατρο, σε αγώνες), ή κατά χρόνο ή τρόπο ιδιαιτέρως επικίνδυνο (στο πρόσωπο, στο μάτι, με πληγές), ο Πραίτορας προσδιόριζε ο ίδιος αναλόγως το ύψος της αποζημίωσης</a:t>
            </a:r>
            <a:r>
              <a:rPr lang="el-GR" dirty="0" smtClean="0"/>
              <a:t>.</a:t>
            </a:r>
          </a:p>
          <a:p>
            <a:r>
              <a:rPr lang="el-GR" dirty="0" smtClean="0"/>
              <a:t> </a:t>
            </a:r>
            <a:r>
              <a:rPr lang="el-GR" dirty="0"/>
              <a:t>Στα ταραγμένα χρόνια του εμφυλίου πολέμου στα τέλη της </a:t>
            </a:r>
            <a:r>
              <a:rPr lang="en-US" i="1" dirty="0"/>
              <a:t>Res publica</a:t>
            </a:r>
            <a:r>
              <a:rPr lang="el-GR" dirty="0"/>
              <a:t>, με τη </a:t>
            </a:r>
            <a:r>
              <a:rPr lang="en-US" i="1" dirty="0"/>
              <a:t>lex Cornelia</a:t>
            </a:r>
            <a:r>
              <a:rPr lang="el-GR" dirty="0"/>
              <a:t> (77 π.Χ.) ορίσθηκαν βαρύτατες αποζημιώσεις για τα θύματα ξυλοδαρμού, βιαιοπραγιών και βίαιων κατ' οίκον εφορμήσεων, οι οποίες διατηρήθηκαν και στη συνέχεια. </a:t>
            </a:r>
            <a:endParaRPr lang="en-US" dirty="0"/>
          </a:p>
        </p:txBody>
      </p:sp>
    </p:spTree>
    <p:extLst>
      <p:ext uri="{BB962C8B-B14F-4D97-AF65-F5344CB8AC3E}">
        <p14:creationId xmlns:p14="http://schemas.microsoft.com/office/powerpoint/2010/main" val="3538578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Δόλος (</a:t>
            </a:r>
            <a:r>
              <a:rPr lang="el-GR" i="1" dirty="0" err="1"/>
              <a:t>dolus</a:t>
            </a:r>
            <a:r>
              <a:rPr lang="el-GR" i="1" dirty="0"/>
              <a:t> </a:t>
            </a:r>
            <a:r>
              <a:rPr lang="el-GR" i="1" dirty="0" err="1"/>
              <a:t>malus</a:t>
            </a:r>
            <a:r>
              <a:rPr lang="el-GR" dirty="0"/>
              <a:t>) </a:t>
            </a:r>
            <a:endParaRPr lang="en-US" dirty="0"/>
          </a:p>
        </p:txBody>
      </p:sp>
      <p:sp>
        <p:nvSpPr>
          <p:cNvPr id="3" name="Content Placeholder 2"/>
          <p:cNvSpPr>
            <a:spLocks noGrp="1"/>
          </p:cNvSpPr>
          <p:nvPr>
            <p:ph idx="1"/>
          </p:nvPr>
        </p:nvSpPr>
        <p:spPr/>
        <p:txBody>
          <a:bodyPr/>
          <a:lstStyle/>
          <a:p>
            <a:r>
              <a:rPr lang="el-GR" dirty="0"/>
              <a:t>"</a:t>
            </a:r>
            <a:r>
              <a:rPr lang="el-GR" i="1" dirty="0"/>
              <a:t>Με αυτή την αγωγή, ο </a:t>
            </a:r>
            <a:r>
              <a:rPr lang="el-GR" i="1" dirty="0" err="1"/>
              <a:t>Πραίτωρ</a:t>
            </a:r>
            <a:r>
              <a:rPr lang="el-GR" i="1" dirty="0"/>
              <a:t> παρέχει τη συνδρομή του εναντίον των διπρόσωπων και δολίων προσώπων, που με κάποια τέχνασμα ζημίωσαν τους άλλους, ώστε είτε να αποτρέψει η πονηρία να αποφέρει κέρδος στους μεν, είτε η αφέλεια να αποβεί επιζήμια για τους δε</a:t>
            </a:r>
            <a:r>
              <a:rPr lang="el-GR" dirty="0"/>
              <a:t>." </a:t>
            </a:r>
            <a:endParaRPr lang="el-GR" dirty="0" smtClean="0"/>
          </a:p>
          <a:p>
            <a:r>
              <a:rPr lang="el-GR" dirty="0" smtClean="0"/>
              <a:t>Ουλπιανός</a:t>
            </a:r>
            <a:r>
              <a:rPr lang="el-GR" dirty="0"/>
              <a:t>, </a:t>
            </a:r>
            <a:r>
              <a:rPr lang="fr-FR" i="1" dirty="0"/>
              <a:t>D</a:t>
            </a:r>
            <a:r>
              <a:rPr lang="el-GR" i="1" dirty="0"/>
              <a:t>.</a:t>
            </a:r>
            <a:r>
              <a:rPr lang="el-GR" dirty="0"/>
              <a:t> 4.3.1 </a:t>
            </a:r>
            <a:r>
              <a:rPr lang="fr-FR" dirty="0" err="1"/>
              <a:t>pr</a:t>
            </a:r>
            <a:r>
              <a:rPr lang="el-GR" dirty="0"/>
              <a:t>. </a:t>
            </a:r>
            <a:endParaRPr lang="en-US" dirty="0"/>
          </a:p>
        </p:txBody>
      </p:sp>
    </p:spTree>
    <p:extLst>
      <p:ext uri="{BB962C8B-B14F-4D97-AF65-F5344CB8AC3E}">
        <p14:creationId xmlns:p14="http://schemas.microsoft.com/office/powerpoint/2010/main" val="3408937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Ορισμός δόλου</a:t>
            </a:r>
            <a:endParaRPr lang="en-US" dirty="0"/>
          </a:p>
        </p:txBody>
      </p:sp>
      <p:sp>
        <p:nvSpPr>
          <p:cNvPr id="3" name="Content Placeholder 2"/>
          <p:cNvSpPr>
            <a:spLocks noGrp="1"/>
          </p:cNvSpPr>
          <p:nvPr>
            <p:ph idx="1"/>
          </p:nvPr>
        </p:nvSpPr>
        <p:spPr/>
        <p:txBody>
          <a:bodyPr>
            <a:normAutofit fontScale="85000" lnSpcReduction="20000"/>
          </a:bodyPr>
          <a:lstStyle/>
          <a:p>
            <a:r>
              <a:rPr lang="el-GR" dirty="0"/>
              <a:t>Ο ορισμός του δόλου στον Πανδέκτη δίδεται από τον </a:t>
            </a:r>
            <a:r>
              <a:rPr lang="el-GR" dirty="0" err="1"/>
              <a:t>Labeo</a:t>
            </a:r>
            <a:r>
              <a:rPr lang="el-GR" dirty="0"/>
              <a:t> ως "</a:t>
            </a:r>
            <a:r>
              <a:rPr lang="el-GR" i="1" dirty="0"/>
              <a:t>κάθε πονηρία, εξαπάτηση, μηχανορραφία με σκοπό την παράκαμψη, παραπλάνηση, παγίδευση του άλλου</a:t>
            </a:r>
            <a:r>
              <a:rPr lang="el-GR" dirty="0"/>
              <a:t>". </a:t>
            </a:r>
            <a:endParaRPr lang="el-GR" dirty="0" smtClean="0"/>
          </a:p>
          <a:p>
            <a:r>
              <a:rPr lang="el-GR" dirty="0" smtClean="0"/>
              <a:t>Οι </a:t>
            </a:r>
            <a:r>
              <a:rPr lang="el-GR" dirty="0"/>
              <a:t>κλασικοί νομικοί προσδιόριζαν ειδικότερα τον δόλο ως </a:t>
            </a:r>
            <a:r>
              <a:rPr lang="fr-FR" i="1" dirty="0" err="1"/>
              <a:t>dolus</a:t>
            </a:r>
            <a:r>
              <a:rPr lang="fr-FR" dirty="0"/>
              <a:t> </a:t>
            </a:r>
            <a:r>
              <a:rPr lang="fr-FR" i="1" dirty="0"/>
              <a:t>malus</a:t>
            </a:r>
            <a:r>
              <a:rPr lang="el-GR" dirty="0"/>
              <a:t>, κατ' αντιδιαστολή προς τον </a:t>
            </a:r>
            <a:r>
              <a:rPr lang="fr-FR" i="1" dirty="0" err="1"/>
              <a:t>dolus</a:t>
            </a:r>
            <a:r>
              <a:rPr lang="fr-FR" i="1" dirty="0"/>
              <a:t> bonus</a:t>
            </a:r>
            <a:r>
              <a:rPr lang="el-GR" dirty="0"/>
              <a:t>, την θεμιτή επιτηδειότητα που κάποιος επιδεικνύει, ιδίως έναντι του εχθρού ή κλέφτη. </a:t>
            </a:r>
            <a:endParaRPr lang="el-GR" dirty="0" smtClean="0"/>
          </a:p>
          <a:p>
            <a:r>
              <a:rPr lang="el-GR" dirty="0" smtClean="0"/>
              <a:t>H </a:t>
            </a:r>
            <a:r>
              <a:rPr lang="el-GR" dirty="0"/>
              <a:t>αγωγή του δόλου είχε ευρύτατο πεδίο εφαρμογής, </a:t>
            </a:r>
            <a:r>
              <a:rPr lang="el-GR" dirty="0" err="1"/>
              <a:t>εφ</a:t>
            </a:r>
            <a:r>
              <a:rPr lang="el-GR" dirty="0"/>
              <a:t>' όσον ο ενάγων δεν είχε ειδικότερη αγωγή</a:t>
            </a:r>
            <a:r>
              <a:rPr lang="el-GR" dirty="0" smtClean="0"/>
              <a:t>.</a:t>
            </a:r>
          </a:p>
          <a:p>
            <a:r>
              <a:rPr lang="el-GR" dirty="0" smtClean="0"/>
              <a:t> </a:t>
            </a:r>
            <a:r>
              <a:rPr lang="el-GR" dirty="0"/>
              <a:t>Η αγωγή, που επέσυρε σε περίπτωση καταδίκης την </a:t>
            </a:r>
            <a:r>
              <a:rPr lang="fr-FR" i="1" dirty="0" err="1"/>
              <a:t>infamia</a:t>
            </a:r>
            <a:r>
              <a:rPr lang="el-GR" dirty="0"/>
              <a:t> (ατιμία) του καταδικασθέντος, δεν έπρεπε να ασκείται επιπόλαια ή για </a:t>
            </a:r>
            <a:r>
              <a:rPr lang="el-GR" dirty="0" err="1"/>
              <a:t>μικροποσά</a:t>
            </a:r>
            <a:r>
              <a:rPr lang="el-GR" dirty="0"/>
              <a:t>, να είναι ορισμένη και όχι γενικόλογη, δηλαδή ο ενάγων επικαλείται επακριβώς ως προς τι εξαπατήθηκε</a:t>
            </a:r>
            <a:r>
              <a:rPr lang="el-GR" dirty="0" smtClean="0"/>
              <a:t>.</a:t>
            </a:r>
          </a:p>
          <a:p>
            <a:r>
              <a:rPr lang="el-GR" dirty="0" smtClean="0"/>
              <a:t> </a:t>
            </a:r>
            <a:r>
              <a:rPr lang="el-GR" dirty="0"/>
              <a:t>Έπρεπε να αποδειχθεί ο δόλος του αντιδίκου, ο οποίος έπρεπε να είναι μείζων και εμφανής (</a:t>
            </a:r>
            <a:r>
              <a:rPr lang="fr-FR" i="1" dirty="0" err="1"/>
              <a:t>magnus</a:t>
            </a:r>
            <a:r>
              <a:rPr lang="fr-FR" i="1" dirty="0"/>
              <a:t> et </a:t>
            </a:r>
            <a:r>
              <a:rPr lang="fr-FR" i="1" dirty="0" err="1"/>
              <a:t>evidentus</a:t>
            </a:r>
            <a:r>
              <a:rPr lang="el-GR" dirty="0"/>
              <a:t>). </a:t>
            </a:r>
            <a:endParaRPr lang="el-GR" dirty="0" smtClean="0"/>
          </a:p>
          <a:p>
            <a:r>
              <a:rPr lang="el-GR" dirty="0" smtClean="0"/>
              <a:t>Οι </a:t>
            </a:r>
            <a:r>
              <a:rPr lang="el-GR" dirty="0"/>
              <a:t>ενάγοντες έπρεπε να έχουν οι ίδιοι ενεργήσει καλόπιστα, προκειμένου "</a:t>
            </a:r>
            <a:r>
              <a:rPr lang="fr-FR" i="1" dirty="0"/>
              <a:t>ne ex dolo </a:t>
            </a:r>
            <a:r>
              <a:rPr lang="fr-FR" i="1" dirty="0" err="1"/>
              <a:t>suo</a:t>
            </a:r>
            <a:r>
              <a:rPr lang="fr-FR" i="1" dirty="0"/>
              <a:t> </a:t>
            </a:r>
            <a:r>
              <a:rPr lang="fr-FR" i="1" dirty="0" err="1"/>
              <a:t>lucrentur</a:t>
            </a:r>
            <a:r>
              <a:rPr lang="el-GR" dirty="0"/>
              <a:t>" (να μην επωφελούνται του ιδίου αυτών δόλου). Ο υπολογισμός του ύψους της αποζημίωσης (ίση με την ζημία) </a:t>
            </a:r>
            <a:r>
              <a:rPr lang="el-GR" dirty="0" err="1"/>
              <a:t>εναπόκειτο</a:t>
            </a:r>
            <a:r>
              <a:rPr lang="el-GR" dirty="0"/>
              <a:t> στην κρίση του δικαστή. </a:t>
            </a:r>
            <a:endParaRPr lang="en-US" dirty="0"/>
          </a:p>
        </p:txBody>
      </p:sp>
    </p:spTree>
    <p:extLst>
      <p:ext uri="{BB962C8B-B14F-4D97-AF65-F5344CB8AC3E}">
        <p14:creationId xmlns:p14="http://schemas.microsoft.com/office/powerpoint/2010/main" val="3549571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l-GR" dirty="0"/>
              <a:t>Ο ζημιωθείς είχε στη διάθεσή του αντίστοιχα μέσα προστασία με αυτή της βίας ή απειλής, πέραν της αγωγής, που έπρεπε να ασκηθεί εντός έτους, την ένσταση του δόλου (</a:t>
            </a:r>
            <a:r>
              <a:rPr lang="fr-FR" i="1" dirty="0"/>
              <a:t>exceptio </a:t>
            </a:r>
            <a:r>
              <a:rPr lang="fr-FR" i="1" dirty="0" err="1"/>
              <a:t>doli</a:t>
            </a:r>
            <a:r>
              <a:rPr lang="el-GR" dirty="0"/>
              <a:t>), αν κάποιος ασκούσε αγωγή σε βάρος του επιδιώκοντας την εκτέλεση </a:t>
            </a:r>
            <a:r>
              <a:rPr lang="el-GR" dirty="0" err="1"/>
              <a:t>δολίας</a:t>
            </a:r>
            <a:r>
              <a:rPr lang="el-GR" dirty="0"/>
              <a:t> δικαιοπραξίας. </a:t>
            </a:r>
            <a:endParaRPr lang="el-GR" dirty="0" smtClean="0"/>
          </a:p>
          <a:p>
            <a:r>
              <a:rPr lang="el-GR" dirty="0" smtClean="0"/>
              <a:t>Λόγω </a:t>
            </a:r>
            <a:r>
              <a:rPr lang="el-GR" dirty="0"/>
              <a:t>της βαρύτητας της κατηγορίας του δόλου, η σχετική αγωγή δεν μπορούσε να ασκηθεί εναντίον ορισμένων προσώπων, όπως οι γονείς, οι πάτρωνες, καθώς και εκ μέρους κοινωνικά κατώτερου προς κοινωνικά ανώτερο, κάτι χαρακτηριστικό του προστατευτισμού της ρωμαϊκής έννομης τάξης προς τα πρόσωπα κύρους. </a:t>
            </a:r>
            <a:endParaRPr lang="el-GR" dirty="0" smtClean="0"/>
          </a:p>
          <a:p>
            <a:r>
              <a:rPr lang="el-GR" dirty="0" smtClean="0"/>
              <a:t>Στους </a:t>
            </a:r>
            <a:r>
              <a:rPr lang="el-GR" dirty="0"/>
              <a:t>ζημιωθέντες εν προκειμένω παρεχόταν άλλο ένδικο βοήθημα, το οποίο τους επέτρεπε να αποζημιωθούν χωρίς να επισύρει την ατιμωτική καταδίκη για δόλο του εναγομένου. </a:t>
            </a:r>
          </a:p>
          <a:p>
            <a:endParaRPr lang="en-US" dirty="0"/>
          </a:p>
        </p:txBody>
      </p:sp>
    </p:spTree>
    <p:extLst>
      <p:ext uri="{BB962C8B-B14F-4D97-AF65-F5344CB8AC3E}">
        <p14:creationId xmlns:p14="http://schemas.microsoft.com/office/powerpoint/2010/main" val="1575885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Καταδολίευση δανειστών</a:t>
            </a:r>
            <a:r>
              <a:rPr lang="el-GR" dirty="0"/>
              <a:t> </a:t>
            </a:r>
            <a:endParaRPr lang="en-US" dirty="0"/>
          </a:p>
        </p:txBody>
      </p:sp>
      <p:sp>
        <p:nvSpPr>
          <p:cNvPr id="3" name="Content Placeholder 2"/>
          <p:cNvSpPr>
            <a:spLocks noGrp="1"/>
          </p:cNvSpPr>
          <p:nvPr>
            <p:ph idx="1"/>
          </p:nvPr>
        </p:nvSpPr>
        <p:spPr/>
        <p:txBody>
          <a:bodyPr/>
          <a:lstStyle/>
          <a:p>
            <a:r>
              <a:rPr lang="el-GR" dirty="0"/>
              <a:t>Ειδική μορφή συναφούς με το δόλο αγωγής αποτελούσε αυτή της καταδολίευσης δανειστών, με την οποία οι τελευταίοι μπορούσαν να ζητήσουν την διάρρηξη της μεταβίβασης περιουσιακών στοιχείων του οφειλέτη σε τρίτους. </a:t>
            </a:r>
            <a:endParaRPr lang="el-GR" dirty="0" smtClean="0"/>
          </a:p>
          <a:p>
            <a:r>
              <a:rPr lang="el-GR" dirty="0" smtClean="0"/>
              <a:t>Την </a:t>
            </a:r>
            <a:r>
              <a:rPr lang="el-GR" dirty="0"/>
              <a:t>αγωγή μπορούσαν να στρέψουν κατά κάθε τρίτου που απέκτησε εν γνώσει του δόλου ή και καλόπιστου, </a:t>
            </a:r>
            <a:r>
              <a:rPr lang="el-GR" dirty="0" err="1"/>
              <a:t>εφ</a:t>
            </a:r>
            <a:r>
              <a:rPr lang="el-GR" dirty="0"/>
              <a:t>' όσον η μεταβίβαση ήταν </a:t>
            </a:r>
            <a:r>
              <a:rPr lang="el-GR" dirty="0" smtClean="0"/>
              <a:t>χαριστική.</a:t>
            </a:r>
            <a:endParaRPr lang="en-US" dirty="0"/>
          </a:p>
        </p:txBody>
      </p:sp>
    </p:spTree>
    <p:extLst>
      <p:ext uri="{BB962C8B-B14F-4D97-AF65-F5344CB8AC3E}">
        <p14:creationId xmlns:p14="http://schemas.microsoft.com/office/powerpoint/2010/main" val="2829190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Βία και απειλή (</a:t>
            </a:r>
            <a:r>
              <a:rPr lang="el-GR" i="1" dirty="0" err="1"/>
              <a:t>vis</a:t>
            </a:r>
            <a:r>
              <a:rPr lang="el-GR" i="1" dirty="0"/>
              <a:t> &amp; </a:t>
            </a:r>
            <a:r>
              <a:rPr lang="el-GR" i="1" dirty="0" err="1"/>
              <a:t>metus</a:t>
            </a:r>
            <a:r>
              <a:rPr lang="el-GR" dirty="0"/>
              <a:t>) </a:t>
            </a:r>
            <a:endParaRPr lang="en-US" dirty="0"/>
          </a:p>
        </p:txBody>
      </p:sp>
      <p:sp>
        <p:nvSpPr>
          <p:cNvPr id="3" name="Content Placeholder 2"/>
          <p:cNvSpPr>
            <a:spLocks noGrp="1"/>
          </p:cNvSpPr>
          <p:nvPr>
            <p:ph idx="1"/>
          </p:nvPr>
        </p:nvSpPr>
        <p:spPr/>
        <p:txBody>
          <a:bodyPr/>
          <a:lstStyle/>
          <a:p>
            <a:r>
              <a:rPr lang="el-GR" dirty="0"/>
              <a:t>Ο Πραίτορας παρείχε έννομη προστασία σε όσους εξαναγκάστηκαν να συνάψουν μία συμφωνία μέσω βίας ή απειλών. Αυτό δεν ήταν ένα αυτονόητο βήμα. Η τυπικότητα του ρωμαϊκού δικαίου απαιτούσε αρχικά οι συμφωνίες που έχουν το εξωτερικό περίβλημα της νομιμότητας, να είναι δεσμευτικές. </a:t>
            </a:r>
            <a:endParaRPr lang="el-GR" dirty="0" smtClean="0"/>
          </a:p>
          <a:p>
            <a:r>
              <a:rPr lang="el-GR" dirty="0" smtClean="0"/>
              <a:t>Η </a:t>
            </a:r>
            <a:r>
              <a:rPr lang="el-GR" dirty="0"/>
              <a:t>αποτελεσματική νομική προστασία κατά των ανήθικων ή αισχροκερδών δικαιοπραξιών διαμορφώθηκε όμως μέσω περισσότερων ενδίκων μέσων που παρείχαν οι Πραίτορες. </a:t>
            </a:r>
          </a:p>
          <a:p>
            <a:endParaRPr lang="en-US" dirty="0"/>
          </a:p>
        </p:txBody>
      </p:sp>
    </p:spTree>
    <p:extLst>
      <p:ext uri="{BB962C8B-B14F-4D97-AF65-F5344CB8AC3E}">
        <p14:creationId xmlns:p14="http://schemas.microsoft.com/office/powerpoint/2010/main" val="349289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Αγωγές με ποινικό χαρακτήρα</a:t>
            </a:r>
            <a:endParaRPr lang="en-US" dirty="0"/>
          </a:p>
        </p:txBody>
      </p:sp>
      <p:sp>
        <p:nvSpPr>
          <p:cNvPr id="3" name="Content Placeholder 2"/>
          <p:cNvSpPr>
            <a:spLocks noGrp="1"/>
          </p:cNvSpPr>
          <p:nvPr>
            <p:ph idx="1"/>
          </p:nvPr>
        </p:nvSpPr>
        <p:spPr/>
        <p:txBody>
          <a:bodyPr>
            <a:normAutofit fontScale="92500" lnSpcReduction="20000"/>
          </a:bodyPr>
          <a:lstStyle/>
          <a:p>
            <a:r>
              <a:rPr lang="el-GR" dirty="0"/>
              <a:t>Στις </a:t>
            </a:r>
            <a:r>
              <a:rPr lang="el-GR" i="1" dirty="0"/>
              <a:t>Εισηγήσεις</a:t>
            </a:r>
            <a:r>
              <a:rPr lang="el-GR" dirty="0"/>
              <a:t> του Γάιου αναφέρονται πλέον τέσσερα είδη αδικοπραξιών: η κλοπή (</a:t>
            </a:r>
            <a:r>
              <a:rPr lang="fr-FR" i="1" dirty="0"/>
              <a:t>furtum</a:t>
            </a:r>
            <a:r>
              <a:rPr lang="el-GR" dirty="0"/>
              <a:t>), η ένοπλη ληστεία (</a:t>
            </a:r>
            <a:r>
              <a:rPr lang="fr-FR" i="1" dirty="0"/>
              <a:t>rapina</a:t>
            </a:r>
            <a:r>
              <a:rPr lang="el-GR" dirty="0"/>
              <a:t>), η προσβολή της προσωπικότητας (</a:t>
            </a:r>
            <a:r>
              <a:rPr lang="fr-FR" i="1" dirty="0"/>
              <a:t>injuria</a:t>
            </a:r>
            <a:r>
              <a:rPr lang="el-GR" dirty="0"/>
              <a:t>) και η παράνομη ζημία περιουσιακών στοιχείων (</a:t>
            </a:r>
            <a:r>
              <a:rPr lang="fr-FR" i="1" dirty="0"/>
              <a:t>damnum iniuria </a:t>
            </a:r>
            <a:r>
              <a:rPr lang="fr-FR" i="1" dirty="0" err="1"/>
              <a:t>datum</a:t>
            </a:r>
            <a:r>
              <a:rPr lang="el-GR" dirty="0"/>
              <a:t>) της </a:t>
            </a:r>
            <a:r>
              <a:rPr lang="fr-FR" i="1" dirty="0"/>
              <a:t>Lex Aquilia</a:t>
            </a:r>
            <a:r>
              <a:rPr lang="el-GR" dirty="0"/>
              <a:t>. </a:t>
            </a:r>
            <a:endParaRPr lang="el-GR" dirty="0" smtClean="0"/>
          </a:p>
          <a:p>
            <a:r>
              <a:rPr lang="el-GR" dirty="0" smtClean="0"/>
              <a:t>Καθένα </a:t>
            </a:r>
            <a:r>
              <a:rPr lang="el-GR" dirty="0"/>
              <a:t>από αυτά επέτρεπε στον ζημιωθέντα να ασκήσει αγωγή κατά του </a:t>
            </a:r>
            <a:r>
              <a:rPr lang="el-GR" dirty="0" err="1"/>
              <a:t>ζημιώσαντος</a:t>
            </a:r>
            <a:r>
              <a:rPr lang="el-GR" dirty="0" smtClean="0"/>
              <a:t>.</a:t>
            </a:r>
          </a:p>
          <a:p>
            <a:r>
              <a:rPr lang="el-GR" dirty="0" smtClean="0"/>
              <a:t> </a:t>
            </a:r>
            <a:r>
              <a:rPr lang="el-GR" dirty="0"/>
              <a:t>Οι αγωγές αυτές, αν και αστικές, έχουν έντονα ποινικό χαρακτήρα (αποκαλούμενες </a:t>
            </a:r>
            <a:r>
              <a:rPr lang="fr-FR" i="1" dirty="0"/>
              <a:t>actiones poenales</a:t>
            </a:r>
            <a:r>
              <a:rPr lang="el-GR" dirty="0"/>
              <a:t>). Με αυτές ο ζημιωθείς δεν ζητούσε μόνον την ζημία που είχε υποστεί, αλλά και ένα επιπλέον ποσό που οριζόταν στο νόμο (συνήθως το διπλάσιο έως τετραπλάσιο της ζημίας). </a:t>
            </a:r>
            <a:endParaRPr lang="el-GR" dirty="0" smtClean="0"/>
          </a:p>
          <a:p>
            <a:r>
              <a:rPr lang="el-GR" dirty="0" smtClean="0"/>
              <a:t>Το </a:t>
            </a:r>
            <a:r>
              <a:rPr lang="el-GR" dirty="0"/>
              <a:t>ποσό αυτό, που οι Ρωμαίοι νομικοί θεωρούν "ποινή", αποτελούσε ένα είδος προστίμου ή ποινικής ρήτρας το οποίο εισέπραττε το θύμα και όχι η πολιτεία, καθώς θεωρείτο ότι έτσι θα αποκαθίστατο η διαπραχθείσα αδικία, θα </a:t>
            </a:r>
            <a:r>
              <a:rPr lang="el-GR" dirty="0" err="1"/>
              <a:t>τιμωρείτο</a:t>
            </a:r>
            <a:r>
              <a:rPr lang="el-GR" dirty="0"/>
              <a:t> ο δράστης και η κύρωση θα ενεργούσε αποτρεπτικά για άλλους παραβάτες. Επιπλέον, ο δράστης των σοβαρότερων αδικημάτων </a:t>
            </a:r>
            <a:r>
              <a:rPr lang="el-GR" dirty="0" err="1"/>
              <a:t>υπέκειτο</a:t>
            </a:r>
            <a:r>
              <a:rPr lang="el-GR" dirty="0"/>
              <a:t> και στην προσωπική κύρωση της </a:t>
            </a:r>
            <a:r>
              <a:rPr lang="el-GR" i="1" dirty="0" err="1"/>
              <a:t>infamia</a:t>
            </a:r>
            <a:r>
              <a:rPr lang="el-GR" dirty="0"/>
              <a:t> (ατιμία).</a:t>
            </a:r>
          </a:p>
          <a:p>
            <a:endParaRPr lang="en-US" dirty="0"/>
          </a:p>
        </p:txBody>
      </p:sp>
    </p:spTree>
    <p:extLst>
      <p:ext uri="{BB962C8B-B14F-4D97-AF65-F5344CB8AC3E}">
        <p14:creationId xmlns:p14="http://schemas.microsoft.com/office/powerpoint/2010/main" val="3732608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Αγωγή περί φόβου</a:t>
            </a:r>
            <a:r>
              <a:rPr lang="el-GR" dirty="0"/>
              <a:t> </a:t>
            </a:r>
            <a:endParaRPr lang="en-US" dirty="0"/>
          </a:p>
        </p:txBody>
      </p:sp>
      <p:sp>
        <p:nvSpPr>
          <p:cNvPr id="3" name="Content Placeholder 2"/>
          <p:cNvSpPr>
            <a:spLocks noGrp="1"/>
          </p:cNvSpPr>
          <p:nvPr>
            <p:ph idx="1"/>
          </p:nvPr>
        </p:nvSpPr>
        <p:spPr/>
        <p:txBody>
          <a:bodyPr>
            <a:normAutofit fontScale="92500" lnSpcReduction="10000"/>
          </a:bodyPr>
          <a:lstStyle/>
          <a:p>
            <a:pPr lvl="0"/>
            <a:r>
              <a:rPr lang="el-GR" dirty="0"/>
              <a:t>Το 79 ή 78 π.Χ., ο Πραίτορας Οκτάβιος εισήγαγε μία πρόβλεψη στο Ήδικτο για την βία και το φόβο, χορηγώντας σε διαδίκους αγωγή (</a:t>
            </a:r>
            <a:r>
              <a:rPr lang="fr-FR" i="1" dirty="0"/>
              <a:t>actio quod </a:t>
            </a:r>
            <a:r>
              <a:rPr lang="fr-FR" i="1" dirty="0" err="1"/>
              <a:t>metus</a:t>
            </a:r>
            <a:r>
              <a:rPr lang="fr-FR" i="1" dirty="0"/>
              <a:t> causa</a:t>
            </a:r>
            <a:r>
              <a:rPr lang="el-GR" dirty="0"/>
              <a:t>) που επρόκειτο να λάβει το όνομά του, η οποία επέτρεπε στο μέρος που ενήργησε υπό την κατάσταση ανάγκης, να διεκδικήσει ό,τι αναγκάστηκε να μεταβιβάσει σε τρίτο. </a:t>
            </a:r>
            <a:endParaRPr lang="el-GR" dirty="0" smtClean="0"/>
          </a:p>
          <a:p>
            <a:pPr lvl="0"/>
            <a:r>
              <a:rPr lang="el-GR" dirty="0" smtClean="0"/>
              <a:t>Η </a:t>
            </a:r>
            <a:r>
              <a:rPr lang="el-GR" dirty="0"/>
              <a:t>αγωγή αυτή είχε ποινικό χαρακτήρα, αν ασκείτο εντός έτους από το συμβάν, οπότε ο </a:t>
            </a:r>
            <a:r>
              <a:rPr lang="el-GR" dirty="0" err="1"/>
              <a:t>καταδικαζόμενος</a:t>
            </a:r>
            <a:r>
              <a:rPr lang="el-GR" dirty="0"/>
              <a:t> όφειλε να καταβάλλει το τετραπλάσιο της αξίας του πράγματος. </a:t>
            </a:r>
            <a:endParaRPr lang="el-GR" dirty="0" smtClean="0"/>
          </a:p>
          <a:p>
            <a:pPr lvl="0"/>
            <a:r>
              <a:rPr lang="el-GR" dirty="0" smtClean="0"/>
              <a:t>Στρεφόταν </a:t>
            </a:r>
            <a:r>
              <a:rPr lang="el-GR" dirty="0"/>
              <a:t>κατά οιουδήποτε ήταν ο κύριος του πράγματος, ακόμα και αν δεν ήταν ο ίδιος ο εκβιαστής</a:t>
            </a:r>
            <a:r>
              <a:rPr lang="el-GR" dirty="0" smtClean="0"/>
              <a:t>.</a:t>
            </a:r>
          </a:p>
          <a:p>
            <a:pPr lvl="0"/>
            <a:r>
              <a:rPr lang="el-GR" dirty="0" smtClean="0"/>
              <a:t> </a:t>
            </a:r>
            <a:r>
              <a:rPr lang="el-GR" dirty="0"/>
              <a:t>Καθώς επρόκειτο για </a:t>
            </a:r>
            <a:r>
              <a:rPr lang="en-US" i="1" dirty="0"/>
              <a:t>actio </a:t>
            </a:r>
            <a:r>
              <a:rPr lang="en-US" i="1" dirty="0" err="1"/>
              <a:t>arbitraria</a:t>
            </a:r>
            <a:r>
              <a:rPr lang="el-GR" dirty="0"/>
              <a:t>, εάν ο εναγόμενος επέστρεφε οικειοθελώς το πράγμα πριν την έκδοση αποφάσεως, μπορούσε να αποφύγει την καταδίκη στο τετραπλάσιο.</a:t>
            </a:r>
          </a:p>
          <a:p>
            <a:r>
              <a:rPr lang="el-GR" dirty="0"/>
              <a:t>Με την έννοια της </a:t>
            </a:r>
            <a:r>
              <a:rPr lang="en-US" i="1" dirty="0" err="1"/>
              <a:t>poena</a:t>
            </a:r>
            <a:r>
              <a:rPr lang="el-GR" dirty="0"/>
              <a:t>, ήτοι καταδίκης σε αποζημίωση με την καταβολή στον ενάγοντα χρηματικού ποσού πολλαπλασίου της αξίας της ζημίας του. </a:t>
            </a:r>
          </a:p>
          <a:p>
            <a:endParaRPr lang="en-US" dirty="0"/>
          </a:p>
        </p:txBody>
      </p:sp>
    </p:spTree>
    <p:extLst>
      <p:ext uri="{BB962C8B-B14F-4D97-AF65-F5344CB8AC3E}">
        <p14:creationId xmlns:p14="http://schemas.microsoft.com/office/powerpoint/2010/main" val="1206651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r>
              <a:rPr lang="el-GR" b="1" dirty="0"/>
              <a:t>Εις ακέραιον υποκατάσταση</a:t>
            </a:r>
            <a:r>
              <a:rPr lang="el-GR" dirty="0"/>
              <a:t>. Εναλλακτικά, ο ζημιωθείς μπορούσε αντί της αγωγής να αναζητήσει την ανόρθωση της (απλής) ζημίας του, αιτούμενος από τον Πραίτορα να διατάξει την </a:t>
            </a:r>
            <a:r>
              <a:rPr lang="en-US" i="1" dirty="0" err="1"/>
              <a:t>restitutio</a:t>
            </a:r>
            <a:r>
              <a:rPr lang="en-US" dirty="0"/>
              <a:t> </a:t>
            </a:r>
            <a:r>
              <a:rPr lang="en-US" i="1" dirty="0"/>
              <a:t>in </a:t>
            </a:r>
            <a:r>
              <a:rPr lang="en-US" i="1" dirty="0" err="1"/>
              <a:t>integrum</a:t>
            </a:r>
            <a:r>
              <a:rPr lang="en-US" i="1" dirty="0"/>
              <a:t> </a:t>
            </a:r>
            <a:r>
              <a:rPr lang="el-GR" dirty="0"/>
              <a:t>(εις το ακέραιον αποκατάσταση), προς ακύρωση των αποτελεσμάτων της σύμβασης και ανατροπή των αποτελεσμάτων της βίας ή απειλής και την επιστροφή των μεταβιβασθέντων, πλέον των καρπών τους. </a:t>
            </a:r>
          </a:p>
          <a:p>
            <a:pPr lvl="0"/>
            <a:r>
              <a:rPr lang="el-GR" b="1" dirty="0"/>
              <a:t>Ένσταση του φόβου</a:t>
            </a:r>
            <a:r>
              <a:rPr lang="el-GR" dirty="0"/>
              <a:t>. </a:t>
            </a:r>
            <a:r>
              <a:rPr lang="fr-CA" dirty="0"/>
              <a:t>A</a:t>
            </a:r>
            <a:r>
              <a:rPr lang="el-GR" dirty="0"/>
              <a:t>ν πάλι η υπόσχεση παροχής που </a:t>
            </a:r>
            <a:r>
              <a:rPr lang="el-GR" dirty="0" err="1"/>
              <a:t>εκμαιεύθηκε</a:t>
            </a:r>
            <a:r>
              <a:rPr lang="el-GR" dirty="0"/>
              <a:t> υπό καθεστώς φόβου δεν είχε ακόμα υλοποιηθεί, ο υποσχεθείς μπορούσε να αποκρούσει τυχόν αγωγή με την οποία ζητείτο η εκπλήρωσή της, προβάλλοντας την ένσταση του φόβου (</a:t>
            </a:r>
            <a:r>
              <a:rPr lang="en-US" i="1" dirty="0"/>
              <a:t>exceptio </a:t>
            </a:r>
            <a:r>
              <a:rPr lang="en-US" i="1" dirty="0" err="1"/>
              <a:t>metus</a:t>
            </a:r>
            <a:r>
              <a:rPr lang="el-GR" dirty="0"/>
              <a:t>), η αποδοχή της οποίας από το δικαστήριο οδηγούσε στην απόρριψη της αγωγής. </a:t>
            </a:r>
          </a:p>
        </p:txBody>
      </p:sp>
    </p:spTree>
    <p:extLst>
      <p:ext uri="{BB962C8B-B14F-4D97-AF65-F5344CB8AC3E}">
        <p14:creationId xmlns:p14="http://schemas.microsoft.com/office/powerpoint/2010/main" val="3166267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Τι συνιστά βία ή απειλή; </a:t>
            </a:r>
            <a:endParaRPr lang="en-US" dirty="0"/>
          </a:p>
        </p:txBody>
      </p:sp>
      <p:sp>
        <p:nvSpPr>
          <p:cNvPr id="3" name="Content Placeholder 2"/>
          <p:cNvSpPr>
            <a:spLocks noGrp="1"/>
          </p:cNvSpPr>
          <p:nvPr>
            <p:ph idx="1"/>
          </p:nvPr>
        </p:nvSpPr>
        <p:spPr/>
        <p:txBody>
          <a:bodyPr>
            <a:normAutofit fontScale="85000" lnSpcReduction="20000"/>
          </a:bodyPr>
          <a:lstStyle/>
          <a:p>
            <a:r>
              <a:rPr lang="el-GR" dirty="0"/>
              <a:t>Κάθε όμως βία και απειλή δεν συνιστούσε λόγο ακύρωσης των δικαιοπραξιών</a:t>
            </a:r>
            <a:r>
              <a:rPr lang="el-GR" dirty="0" smtClean="0"/>
              <a:t>.</a:t>
            </a:r>
          </a:p>
          <a:p>
            <a:r>
              <a:rPr lang="el-GR" dirty="0" smtClean="0"/>
              <a:t> </a:t>
            </a:r>
            <a:r>
              <a:rPr lang="el-GR" dirty="0"/>
              <a:t>Βία (</a:t>
            </a:r>
            <a:r>
              <a:rPr lang="en-US" i="1" dirty="0" err="1"/>
              <a:t>vis</a:t>
            </a:r>
            <a:r>
              <a:rPr lang="el-GR" dirty="0"/>
              <a:t>) ορίζεται ως η περίπτωση όπου μία σύμβαση συνάπτεται ως αποτέλεσμα της εξωτερικής άσκησης μίας ανώτερης δύναμης. </a:t>
            </a:r>
            <a:endParaRPr lang="el-GR" dirty="0" smtClean="0"/>
          </a:p>
          <a:p>
            <a:r>
              <a:rPr lang="el-GR" dirty="0" smtClean="0"/>
              <a:t>Εκφοβισμός </a:t>
            </a:r>
            <a:r>
              <a:rPr lang="el-GR" dirty="0"/>
              <a:t>(</a:t>
            </a:r>
            <a:r>
              <a:rPr lang="en-US" i="1" dirty="0" err="1"/>
              <a:t>metus</a:t>
            </a:r>
            <a:r>
              <a:rPr lang="el-GR" dirty="0"/>
              <a:t>) νοείται ως η απειλή τέτοιου άμεσου, παρόντος κακού, που θα κλόνιζε την σταθερότητα του μέσου ανδρός. Στο επίκεντρο του προβληματισμού βλέπουμε να υπάρχει αυτό που θεωρείται μία θεμελιώδης, για τον Ρωμαίο άνδρα, αξία: η σταθερότητα (</a:t>
            </a:r>
            <a:r>
              <a:rPr lang="fr-CA" i="1" dirty="0"/>
              <a:t>c</a:t>
            </a:r>
            <a:r>
              <a:rPr lang="en-US" i="1" dirty="0" err="1"/>
              <a:t>onstantia</a:t>
            </a:r>
            <a:r>
              <a:rPr lang="el-GR" dirty="0"/>
              <a:t>). </a:t>
            </a:r>
            <a:endParaRPr lang="el-GR" dirty="0" smtClean="0"/>
          </a:p>
          <a:p>
            <a:r>
              <a:rPr lang="fr-CA" dirty="0" smtClean="0"/>
              <a:t>O</a:t>
            </a:r>
            <a:r>
              <a:rPr lang="el-GR" dirty="0" smtClean="0"/>
              <a:t> </a:t>
            </a:r>
            <a:r>
              <a:rPr lang="el-GR" dirty="0"/>
              <a:t>Ρωμαίος πολίτης έπρεπε να τηρεί το λόγο του και να αποδέχεται τις συνέπειες των πράξεών του. Κάθε επομένως συναφής απόκλιση, έστω και υπό την επίκληση συνθηκών ανάγκης, αντιμετωπίζονται κατ’ αρχήν με καχυποψία. </a:t>
            </a:r>
            <a:endParaRPr lang="el-GR" dirty="0" smtClean="0"/>
          </a:p>
          <a:p>
            <a:r>
              <a:rPr lang="el-GR" dirty="0" smtClean="0"/>
              <a:t>Η </a:t>
            </a:r>
            <a:r>
              <a:rPr lang="el-GR" dirty="0"/>
              <a:t>βία και ο φόβος πρέπει να είναι τέτοιας έκτασης που να έχουν επιρροή στον άνδρα με σταθερό χαρακτήρα (</a:t>
            </a:r>
            <a:r>
              <a:rPr lang="en-US" i="1" dirty="0" err="1"/>
              <a:t>vir</a:t>
            </a:r>
            <a:r>
              <a:rPr lang="en-US" i="1" dirty="0"/>
              <a:t> </a:t>
            </a:r>
            <a:r>
              <a:rPr lang="en-US" i="1" dirty="0" err="1"/>
              <a:t>constantissimus</a:t>
            </a:r>
            <a:r>
              <a:rPr lang="el-GR" dirty="0"/>
              <a:t>), πρόδρομο του "συνετού οικογενειάρχη" και "συνετού επιχειρηματία" στις διατάξεις του συγχρόνου αστικού και εμπορικού δικαίου (αν και σήμερα κριτήριο αποτελεί ο μέσος χαρακτήρας και όχι ο πλέον επιμελής</a:t>
            </a:r>
            <a:r>
              <a:rPr lang="el-GR" dirty="0" smtClean="0"/>
              <a:t>).</a:t>
            </a:r>
            <a:endParaRPr lang="el-GR" dirty="0"/>
          </a:p>
          <a:p>
            <a:endParaRPr lang="en-US" dirty="0"/>
          </a:p>
        </p:txBody>
      </p:sp>
    </p:spTree>
    <p:extLst>
      <p:ext uri="{BB962C8B-B14F-4D97-AF65-F5344CB8AC3E}">
        <p14:creationId xmlns:p14="http://schemas.microsoft.com/office/powerpoint/2010/main" val="3912257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a:t>"... </a:t>
            </a:r>
            <a:r>
              <a:rPr lang="el-GR" sz="2000" i="1" dirty="0"/>
              <a:t>Δεν έχει διαφορά αν κάποιος φοβάται για τον εαυτό του ή για τα παιδιά του, καθώς η στοργή καθιστά τους γονείς περισσότερο επιρρεπείς στον τρόμο όταν πρόκειται για τα παιδιά τους, απ' ό,τι για τους ίδιους</a:t>
            </a:r>
            <a:r>
              <a:rPr lang="el-GR" sz="2000" dirty="0"/>
              <a:t>". </a:t>
            </a:r>
            <a:r>
              <a:rPr lang="el-GR" sz="2000" dirty="0" smtClean="0"/>
              <a:t>Παύλος</a:t>
            </a:r>
            <a:r>
              <a:rPr lang="el-GR" sz="2000" dirty="0"/>
              <a:t>, </a:t>
            </a:r>
            <a:r>
              <a:rPr lang="fr-FR" sz="2000" i="1" dirty="0"/>
              <a:t>D</a:t>
            </a:r>
            <a:r>
              <a:rPr lang="el-GR" sz="2000" i="1" dirty="0"/>
              <a:t>.</a:t>
            </a:r>
            <a:r>
              <a:rPr lang="el-GR" sz="2000" dirty="0"/>
              <a:t>4.2.8.3.</a:t>
            </a:r>
            <a:br>
              <a:rPr lang="el-GR" sz="2000" dirty="0"/>
            </a:br>
            <a:endParaRPr lang="en-US" sz="2000" dirty="0"/>
          </a:p>
        </p:txBody>
      </p:sp>
      <p:sp>
        <p:nvSpPr>
          <p:cNvPr id="3" name="Content Placeholder 2"/>
          <p:cNvSpPr>
            <a:spLocks noGrp="1"/>
          </p:cNvSpPr>
          <p:nvPr>
            <p:ph idx="1"/>
          </p:nvPr>
        </p:nvSpPr>
        <p:spPr/>
        <p:txBody>
          <a:bodyPr>
            <a:normAutofit fontScale="92500" lnSpcReduction="10000"/>
          </a:bodyPr>
          <a:lstStyle/>
          <a:p>
            <a:r>
              <a:rPr lang="el-GR" dirty="0"/>
              <a:t>Ο φόβος (</a:t>
            </a:r>
            <a:r>
              <a:rPr lang="en-US" i="1" dirty="0" err="1"/>
              <a:t>metus</a:t>
            </a:r>
            <a:r>
              <a:rPr lang="en-US" i="1" dirty="0"/>
              <a:t> causa</a:t>
            </a:r>
            <a:r>
              <a:rPr lang="el-GR" dirty="0"/>
              <a:t>) ότι κάποιος θα πάθει κακό (που μπορούσε να αφορά και τα πρόσωπα της οικογενείας του απειλούμενου) εκτιμάται ασχέτως εάν ευθύνεται ο αποκτών ή τρίτος γι’ αυτόν, αν απλώς τον εκμεταλλεύτηκε. </a:t>
            </a:r>
            <a:endParaRPr lang="el-GR" dirty="0" smtClean="0"/>
          </a:p>
          <a:p>
            <a:r>
              <a:rPr lang="el-GR" dirty="0" smtClean="0"/>
              <a:t>Η </a:t>
            </a:r>
            <a:r>
              <a:rPr lang="el-GR" dirty="0"/>
              <a:t>αγωγή μπορούσε να στραφεί και κατά τρίτου που ενήργησε </a:t>
            </a:r>
            <a:r>
              <a:rPr lang="el-GR" dirty="0" err="1"/>
              <a:t>καλοπίστως</a:t>
            </a:r>
            <a:r>
              <a:rPr lang="el-GR" dirty="0"/>
              <a:t>, </a:t>
            </a:r>
            <a:r>
              <a:rPr lang="el-GR" dirty="0" err="1"/>
              <a:t>εφ</a:t>
            </a:r>
            <a:r>
              <a:rPr lang="el-GR" dirty="0"/>
              <a:t>' όσον αποκόμισε κέρδος από μία συναλλαγή που αναγόταν σε πράξη που υπαγορεύτηκε από το φόβο, </a:t>
            </a:r>
            <a:r>
              <a:rPr lang="en-US" i="1" dirty="0"/>
              <a:t>quod </a:t>
            </a:r>
            <a:r>
              <a:rPr lang="en-US" i="1" dirty="0" err="1"/>
              <a:t>metus</a:t>
            </a:r>
            <a:r>
              <a:rPr lang="en-US" i="1" dirty="0"/>
              <a:t> causa factum </a:t>
            </a:r>
            <a:r>
              <a:rPr lang="en-US" i="1" dirty="0" err="1"/>
              <a:t>est</a:t>
            </a:r>
            <a:r>
              <a:rPr lang="el-GR" i="1" dirty="0"/>
              <a:t>. </a:t>
            </a:r>
            <a:endParaRPr lang="el-GR" i="1" dirty="0" smtClean="0"/>
          </a:p>
          <a:p>
            <a:r>
              <a:rPr lang="el-GR" dirty="0" smtClean="0"/>
              <a:t>Ο </a:t>
            </a:r>
            <a:r>
              <a:rPr lang="el-GR" dirty="0"/>
              <a:t>κίνδυνος επίσης έπρεπε να είναι άμεσος και επικείμενος. </a:t>
            </a:r>
            <a:endParaRPr lang="el-GR" dirty="0" smtClean="0"/>
          </a:p>
          <a:p>
            <a:r>
              <a:rPr lang="el-GR" dirty="0" smtClean="0"/>
              <a:t>Παραδείγματα </a:t>
            </a:r>
            <a:r>
              <a:rPr lang="el-GR" dirty="0"/>
              <a:t>ακυρώσιμων συμβάσεων στις ρωμαϊκές πηγές αποτελούν η υπόσχεση παροχής υπό την απειλή θανάτου ή βασάνων, υποδούλωσης ή φυλάκισης. Το να χρησιμοποιήσει κάποιος όμως, σε μία αψιμαχία, απειλητικά λόγια, δεν θεωρείται εκφοβισμός, ούτε αποτελεί άσκηση βίας η απειλή από άρχοντα ότι θα προβεί σε νόμιμη πράξη. </a:t>
            </a:r>
            <a:endParaRPr lang="en-US" dirty="0"/>
          </a:p>
        </p:txBody>
      </p:sp>
    </p:spTree>
    <p:extLst>
      <p:ext uri="{BB962C8B-B14F-4D97-AF65-F5344CB8AC3E}">
        <p14:creationId xmlns:p14="http://schemas.microsoft.com/office/powerpoint/2010/main" val="2129834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b="1" dirty="0" err="1"/>
              <a:t>Λοι</a:t>
            </a:r>
            <a:r>
              <a:rPr lang="fr-FR" sz="4000" b="1" dirty="0"/>
              <a:t>π</a:t>
            </a:r>
            <a:r>
              <a:rPr lang="fr-FR" sz="4000" b="1" dirty="0" err="1"/>
              <a:t>ά</a:t>
            </a:r>
            <a:r>
              <a:rPr lang="fr-FR" sz="4000" b="1" dirty="0"/>
              <a:t> π</a:t>
            </a:r>
            <a:r>
              <a:rPr lang="fr-FR" sz="4000" b="1" dirty="0" err="1"/>
              <a:t>ρ</a:t>
            </a:r>
            <a:r>
              <a:rPr lang="fr-FR" sz="4000" b="1" dirty="0"/>
              <a:t>α</a:t>
            </a:r>
            <a:r>
              <a:rPr lang="fr-FR" sz="4000" b="1" dirty="0" err="1"/>
              <a:t>ιτορικά</a:t>
            </a:r>
            <a:r>
              <a:rPr lang="fr-FR" sz="4000" b="1" dirty="0"/>
              <a:t> α</a:t>
            </a:r>
            <a:r>
              <a:rPr lang="fr-FR" sz="4000" b="1" dirty="0" err="1"/>
              <a:t>δικήμ</a:t>
            </a:r>
            <a:r>
              <a:rPr lang="fr-FR" sz="4000" b="1" dirty="0"/>
              <a:t>ατα</a:t>
            </a:r>
            <a:r>
              <a:rPr lang="el-GR" sz="4000" b="1" dirty="0"/>
              <a:t/>
            </a:r>
            <a:br>
              <a:rPr lang="el-GR" sz="4000" b="1" dirty="0"/>
            </a:br>
            <a:endParaRPr lang="en-US" sz="4000" dirty="0"/>
          </a:p>
        </p:txBody>
      </p:sp>
      <p:sp>
        <p:nvSpPr>
          <p:cNvPr id="3" name="Content Placeholder 2"/>
          <p:cNvSpPr>
            <a:spLocks noGrp="1"/>
          </p:cNvSpPr>
          <p:nvPr>
            <p:ph idx="1"/>
          </p:nvPr>
        </p:nvSpPr>
        <p:spPr/>
        <p:txBody>
          <a:bodyPr>
            <a:normAutofit/>
          </a:bodyPr>
          <a:lstStyle/>
          <a:p>
            <a:r>
              <a:rPr lang="el-GR" dirty="0"/>
              <a:t>Εκτός από τα ως άνω, οι Πραίτορες διαμόρφωσαν ορισμένα ειδικά αδικήματα:</a:t>
            </a:r>
          </a:p>
          <a:p>
            <a:r>
              <a:rPr lang="el-GR" dirty="0"/>
              <a:t> </a:t>
            </a:r>
          </a:p>
          <a:p>
            <a:r>
              <a:rPr lang="el-GR" b="1" dirty="0"/>
              <a:t>Διαφθορά δούλου.</a:t>
            </a:r>
            <a:r>
              <a:rPr lang="el-GR" dirty="0"/>
              <a:t> Σε περίπτωση εσκεμμένης και δόλιας πνευματικής, ηθικής ή φυσικής διαφθοράς ξένου δούλου, ο κύριός του μπορούσε να αξιώσει από τον διαφθορέα με ειδική αγωγή (</a:t>
            </a:r>
            <a:r>
              <a:rPr lang="fr-FR" i="1" dirty="0"/>
              <a:t>actio servi </a:t>
            </a:r>
            <a:r>
              <a:rPr lang="fr-FR" i="1" dirty="0" err="1"/>
              <a:t>corrupti</a:t>
            </a:r>
            <a:r>
              <a:rPr lang="el-GR" dirty="0"/>
              <a:t>) την καταβολή αποζημίωσης διπλάσιας της αξίας του. Μορφή διαφθοράς μπορούσε να αποτελεί η απείθεια του δούλου. </a:t>
            </a:r>
          </a:p>
          <a:p>
            <a:r>
              <a:rPr lang="el-GR" dirty="0"/>
              <a:t> </a:t>
            </a:r>
          </a:p>
          <a:p>
            <a:endParaRPr lang="en-US" dirty="0"/>
          </a:p>
        </p:txBody>
      </p:sp>
    </p:spTree>
    <p:extLst>
      <p:ext uri="{BB962C8B-B14F-4D97-AF65-F5344CB8AC3E}">
        <p14:creationId xmlns:p14="http://schemas.microsoft.com/office/powerpoint/2010/main" val="366894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Ευθύνη κυρίου ζώου</a:t>
            </a:r>
            <a:r>
              <a:rPr lang="el-GR" dirty="0"/>
              <a:t>. </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Ο </a:t>
            </a:r>
            <a:r>
              <a:rPr lang="el-GR" dirty="0"/>
              <a:t>κύριος ζώου, πέραν της ευθύνης του μέσω της </a:t>
            </a:r>
            <a:r>
              <a:rPr lang="fr-FR" i="1" dirty="0"/>
              <a:t>lex Aquilia</a:t>
            </a:r>
            <a:r>
              <a:rPr lang="el-GR" dirty="0"/>
              <a:t> για την εσκεμμένη ή εξ αμελείας πρόκληση ζημιών από το ζώο, ευθυνόταν επίσης για την πρόσκληση ζημιών, ακόμα και όταν οι ζημίες που είχε προκαλέσει το ζώο δεν υπάγονται στη σφαίρα της δικής του ευθύνης. </a:t>
            </a:r>
            <a:endParaRPr lang="el-GR" dirty="0" smtClean="0"/>
          </a:p>
          <a:p>
            <a:r>
              <a:rPr lang="el-GR" dirty="0" smtClean="0"/>
              <a:t>Στην </a:t>
            </a:r>
            <a:r>
              <a:rPr lang="el-GR" dirty="0"/>
              <a:t>περίπτωση αυτή ο κύριος του ζώου όφειλε αποζημίωση στον ζημιωθέντα ή να του παραδώσει το ζώο. </a:t>
            </a:r>
            <a:endParaRPr lang="el-GR" dirty="0" smtClean="0"/>
          </a:p>
          <a:p>
            <a:r>
              <a:rPr lang="el-GR" dirty="0" smtClean="0"/>
              <a:t>Η </a:t>
            </a:r>
            <a:r>
              <a:rPr lang="el-GR" dirty="0"/>
              <a:t>ευθύνη του κυρίου ζώου, για την οποία χορηγείτο πραιτορική αγωγή (</a:t>
            </a:r>
            <a:r>
              <a:rPr lang="fr-FR" i="1" dirty="0"/>
              <a:t>actio de </a:t>
            </a:r>
            <a:r>
              <a:rPr lang="fr-FR" i="1" dirty="0" err="1"/>
              <a:t>pauperiae</a:t>
            </a:r>
            <a:r>
              <a:rPr lang="el-GR" dirty="0"/>
              <a:t>) αναπτύχθηκε ιδίως λόγω της αθρόας εισαγωγής στη Ρώμη εξωτικών ζώων και θηρίων για τις θηριομαχίες, τα προσφιλή στους Ρωμαίους θεάματα στην αρένα. </a:t>
            </a:r>
            <a:endParaRPr lang="el-GR" dirty="0" smtClean="0"/>
          </a:p>
          <a:p>
            <a:r>
              <a:rPr lang="el-GR" dirty="0" smtClean="0"/>
              <a:t>Σύμφωνα </a:t>
            </a:r>
            <a:r>
              <a:rPr lang="el-GR" dirty="0"/>
              <a:t>με το ήδικτο των υπεύθυνων για την εποπτεία των αγορών </a:t>
            </a:r>
            <a:r>
              <a:rPr lang="fr-FR" i="1" dirty="0" err="1"/>
              <a:t>Aediles</a:t>
            </a:r>
            <a:r>
              <a:rPr lang="el-GR" dirty="0"/>
              <a:t>, ιδιαίτερη ευθύνη υπείχαν όσοι διατηρούσαν, κοντά σε πολυσύχναστα μέρη, επικίνδυνα ζώα, μεταξύ των οποίων σκύλους, αγριογούρουνα, λύκους, αρκούδες, πάνθηρες, λιοντάρια, ακόμα και αν ήταν δεμένα. </a:t>
            </a:r>
            <a:endParaRPr lang="el-GR" dirty="0" smtClean="0"/>
          </a:p>
          <a:p>
            <a:r>
              <a:rPr lang="el-GR" dirty="0"/>
              <a:t>Το ρωμαϊκό ήδικτο των </a:t>
            </a:r>
            <a:r>
              <a:rPr lang="fr-FR" i="1" dirty="0" err="1"/>
              <a:t>Aediles</a:t>
            </a:r>
            <a:r>
              <a:rPr lang="el-GR" dirty="0"/>
              <a:t> για την ευθύνη κατόχου ζώου, έχει τύχει εφαρμογής σε απόφαση συγχρόνου δικαστηρίου της Νοτίου Αφρικής, στην περίπτωση στρουθοκαμήλου την οποία κατασπάραξε σκύλος. </a:t>
            </a:r>
          </a:p>
          <a:p>
            <a:endParaRPr lang="en-US" dirty="0"/>
          </a:p>
        </p:txBody>
      </p:sp>
    </p:spTree>
    <p:extLst>
      <p:ext uri="{BB962C8B-B14F-4D97-AF65-F5344CB8AC3E}">
        <p14:creationId xmlns:p14="http://schemas.microsoft.com/office/powerpoint/2010/main" val="16040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Οιονεί αδικήματα </a:t>
            </a:r>
            <a:endParaRPr lang="en-US" dirty="0"/>
          </a:p>
        </p:txBody>
      </p:sp>
      <p:sp>
        <p:nvSpPr>
          <p:cNvPr id="3" name="Content Placeholder 2"/>
          <p:cNvSpPr>
            <a:spLocks noGrp="1"/>
          </p:cNvSpPr>
          <p:nvPr>
            <p:ph idx="1"/>
          </p:nvPr>
        </p:nvSpPr>
        <p:spPr/>
        <p:txBody>
          <a:bodyPr>
            <a:normAutofit lnSpcReduction="10000"/>
          </a:bodyPr>
          <a:lstStyle/>
          <a:p>
            <a:r>
              <a:rPr lang="el-GR" dirty="0"/>
              <a:t>Ως οιονεί αδικήματα είχαν χαρακτηρισθεί από τον Ιουστινιανό τέσσερις περιπτώσεις ευθύνης, για τις οποίες παρείχαν αγωγές οι Πραίτορες.</a:t>
            </a:r>
          </a:p>
          <a:p>
            <a:r>
              <a:rPr lang="el-GR" b="1" dirty="0"/>
              <a:t> </a:t>
            </a:r>
            <a:endParaRPr lang="el-GR" dirty="0"/>
          </a:p>
          <a:p>
            <a:r>
              <a:rPr lang="el-GR" b="1" dirty="0"/>
              <a:t>α)</a:t>
            </a:r>
            <a:r>
              <a:rPr lang="el-GR" dirty="0"/>
              <a:t> </a:t>
            </a:r>
            <a:r>
              <a:rPr lang="fr-FR" dirty="0"/>
              <a:t>O</a:t>
            </a:r>
            <a:r>
              <a:rPr lang="el-GR" dirty="0"/>
              <a:t> Πραίτορας απαγόρευε οιαδήποτε εναπόθεση αντικειμένου σε σκεπή πάνω από διερχόμενους (</a:t>
            </a:r>
            <a:r>
              <a:rPr lang="fr-FR" i="1" dirty="0" err="1"/>
              <a:t>res</a:t>
            </a:r>
            <a:r>
              <a:rPr lang="fr-FR" i="1" dirty="0"/>
              <a:t> </a:t>
            </a:r>
            <a:r>
              <a:rPr lang="fr-FR" i="1" dirty="0" err="1"/>
              <a:t>suspensae</a:t>
            </a:r>
            <a:r>
              <a:rPr lang="el-GR" dirty="0"/>
              <a:t>), το οποίο πέφτοντας μπορούσε να προξενήσει βλάβη. Η σχετική αξίωση και ευθύνης αποζημίωσης υφίστατο ανεξαρτήτως της πτώσης του και τυχόν ζημίας.</a:t>
            </a:r>
          </a:p>
          <a:p>
            <a:r>
              <a:rPr lang="el-GR" dirty="0"/>
              <a:t> </a:t>
            </a:r>
          </a:p>
          <a:p>
            <a:r>
              <a:rPr lang="el-GR" b="1" dirty="0"/>
              <a:t>β)</a:t>
            </a:r>
            <a:r>
              <a:rPr lang="el-GR" dirty="0"/>
              <a:t> Η ρίψη στερεών ή υγρών από κτίριο σε διερχόμενους, συνιστούσε οιονεί αδίκημα </a:t>
            </a:r>
            <a:r>
              <a:rPr lang="el-GR" dirty="0" err="1"/>
              <a:t>τιμωρούμενο</a:t>
            </a:r>
            <a:r>
              <a:rPr lang="el-GR" dirty="0"/>
              <a:t> με ειδική πραιτορική αγωγή σε βάρος του κυρίου του ακινήτου, ακόμα και αν ήταν απών κατά το </a:t>
            </a:r>
            <a:r>
              <a:rPr lang="el-GR" dirty="0" smtClean="0"/>
              <a:t>συμβάν</a:t>
            </a:r>
            <a:endParaRPr lang="en-US" dirty="0"/>
          </a:p>
        </p:txBody>
      </p:sp>
    </p:spTree>
    <p:extLst>
      <p:ext uri="{BB962C8B-B14F-4D97-AF65-F5344CB8AC3E}">
        <p14:creationId xmlns:p14="http://schemas.microsoft.com/office/powerpoint/2010/main" val="1384084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γ) Ευθύνη ναυτικών, ξενοδόχων, </a:t>
            </a:r>
            <a:r>
              <a:rPr lang="el-GR" sz="4000" b="1" dirty="0" err="1"/>
              <a:t>σταυλούχων</a:t>
            </a:r>
            <a:r>
              <a:rPr lang="el-GR" sz="4000" dirty="0"/>
              <a:t/>
            </a:r>
            <a:br>
              <a:rPr lang="el-GR" sz="4000" dirty="0"/>
            </a:br>
            <a:endParaRPr lang="en-US" sz="4000" dirty="0"/>
          </a:p>
        </p:txBody>
      </p:sp>
      <p:sp>
        <p:nvSpPr>
          <p:cNvPr id="3" name="Content Placeholder 2"/>
          <p:cNvSpPr>
            <a:spLocks noGrp="1"/>
          </p:cNvSpPr>
          <p:nvPr>
            <p:ph idx="1"/>
          </p:nvPr>
        </p:nvSpPr>
        <p:spPr/>
        <p:txBody>
          <a:bodyPr/>
          <a:lstStyle/>
          <a:p>
            <a:r>
              <a:rPr lang="el-GR" dirty="0"/>
              <a:t>"</a:t>
            </a:r>
            <a:r>
              <a:rPr lang="el-GR" i="1" dirty="0"/>
              <a:t>Ο </a:t>
            </a:r>
            <a:r>
              <a:rPr lang="el-GR" i="1" dirty="0" err="1"/>
              <a:t>Πραίτωρ</a:t>
            </a:r>
            <a:r>
              <a:rPr lang="el-GR" i="1" dirty="0"/>
              <a:t> λέγει: "Θα χορηγήσω αγωγή κατά των ναυτικών, ξενοδόχων και </a:t>
            </a:r>
            <a:r>
              <a:rPr lang="el-GR" i="1" dirty="0" err="1"/>
              <a:t>σταυλούχων</a:t>
            </a:r>
            <a:r>
              <a:rPr lang="el-GR" i="1" dirty="0"/>
              <a:t>, για όσα παρέλαβαν και ανέλαβαν να διατηρήσουν ασφαλή, εκτός αν τα επιστρέψουν." Το ήδικτο αυτό είναι μεγίστης χρησιμότητας, γιατί είναι αναγκαίο να εμπιστευόμαστε εν γένει τα πρόσωπα αυτά και να αφήνουμε πράγματα στην επιμέλειά τους"</a:t>
            </a:r>
            <a:r>
              <a:rPr lang="el-GR" i="1" dirty="0" smtClean="0"/>
              <a:t>. </a:t>
            </a:r>
            <a:r>
              <a:rPr lang="el-GR" dirty="0" smtClean="0"/>
              <a:t>Ουλπιανός</a:t>
            </a:r>
            <a:r>
              <a:rPr lang="el-GR" dirty="0"/>
              <a:t>, </a:t>
            </a:r>
            <a:r>
              <a:rPr lang="fr-FR" i="1" dirty="0"/>
              <a:t>D</a:t>
            </a:r>
            <a:r>
              <a:rPr lang="el-GR" i="1" dirty="0"/>
              <a:t>.</a:t>
            </a:r>
            <a:r>
              <a:rPr lang="el-GR" dirty="0"/>
              <a:t> 4.9.1</a:t>
            </a:r>
            <a:r>
              <a:rPr lang="fr-FR" dirty="0" err="1"/>
              <a:t>pr</a:t>
            </a:r>
            <a:r>
              <a:rPr lang="el-GR" dirty="0"/>
              <a:t>.-1.</a:t>
            </a:r>
          </a:p>
          <a:p>
            <a:endParaRPr lang="en-US" dirty="0"/>
          </a:p>
        </p:txBody>
      </p:sp>
    </p:spTree>
    <p:extLst>
      <p:ext uri="{BB962C8B-B14F-4D97-AF65-F5344CB8AC3E}">
        <p14:creationId xmlns:p14="http://schemas.microsoft.com/office/powerpoint/2010/main" val="2565014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Με απόφαση του Πραίτορα θεσπίστηκε η ευθύνη των ναυτικών, ξενοδόχων και </a:t>
            </a:r>
            <a:r>
              <a:rPr lang="el-GR" dirty="0" err="1"/>
              <a:t>σταυλούχων</a:t>
            </a:r>
            <a:r>
              <a:rPr lang="el-GR" dirty="0"/>
              <a:t> για τα πράγματα που αυτοί μεταφέρουν ή φιλοξενούν, είτε πρόκειται για εμπορεύματα, είτε για άλλα (π.χ. ενδύματα)</a:t>
            </a:r>
            <a:r>
              <a:rPr lang="el-GR" dirty="0" smtClean="0"/>
              <a:t>.</a:t>
            </a:r>
          </a:p>
          <a:p>
            <a:r>
              <a:rPr lang="el-GR" dirty="0" smtClean="0"/>
              <a:t> </a:t>
            </a:r>
            <a:r>
              <a:rPr lang="el-GR" dirty="0"/>
              <a:t>Η ευθύνη αυτή αφορούσε τόσο την απώλεια όσο και τυχόν ζημίες τους (αποδιδόμενες στο διπλάσιο) και επεκτεινόταν στα πρόσωπα (</a:t>
            </a:r>
            <a:r>
              <a:rPr lang="el-GR" dirty="0" err="1"/>
              <a:t>προστηθέντες</a:t>
            </a:r>
            <a:r>
              <a:rPr lang="el-GR" dirty="0"/>
              <a:t>) που είχαν επιλέξει τα πρόσωπα αυτά για την παροχή των υπηρεσιών τους, αλλά και για πράξεις των λοιπών μόνιμων ενοίκων. </a:t>
            </a:r>
            <a:endParaRPr lang="en-US" dirty="0"/>
          </a:p>
        </p:txBody>
      </p:sp>
    </p:spTree>
    <p:extLst>
      <p:ext uri="{BB962C8B-B14F-4D97-AF65-F5344CB8AC3E}">
        <p14:creationId xmlns:p14="http://schemas.microsoft.com/office/powerpoint/2010/main" val="1395660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 Ευθύνη δικαστών </a:t>
            </a:r>
            <a:r>
              <a:rPr lang="el-GR" dirty="0"/>
              <a:t/>
            </a:r>
            <a:br>
              <a:rPr lang="el-GR" dirty="0"/>
            </a:br>
            <a:endParaRPr lang="en-US" dirty="0"/>
          </a:p>
        </p:txBody>
      </p:sp>
      <p:sp>
        <p:nvSpPr>
          <p:cNvPr id="3" name="Content Placeholder 2"/>
          <p:cNvSpPr>
            <a:spLocks noGrp="1"/>
          </p:cNvSpPr>
          <p:nvPr>
            <p:ph idx="1"/>
          </p:nvPr>
        </p:nvSpPr>
        <p:spPr/>
        <p:txBody>
          <a:bodyPr/>
          <a:lstStyle/>
          <a:p>
            <a:r>
              <a:rPr lang="el-GR" dirty="0"/>
              <a:t>Πέραν των ποινικών ευθυνών σε περίπτωση δωροδοκίας δικαστών που θεσπίζονται ήδη στον Δωδεκάδελτο, οι δικαστές ευθύνονται επίσης για την έκδοση μεροληπτικών αποφάσεων. </a:t>
            </a:r>
            <a:endParaRPr lang="el-GR" dirty="0" smtClean="0"/>
          </a:p>
          <a:p>
            <a:r>
              <a:rPr lang="el-GR" dirty="0" smtClean="0"/>
              <a:t>Κατά </a:t>
            </a:r>
            <a:r>
              <a:rPr lang="el-GR" dirty="0"/>
              <a:t>την έκφραση του Γάιου, "</a:t>
            </a:r>
            <a:r>
              <a:rPr lang="fr-FR" i="1" dirty="0"/>
              <a:t>si litem </a:t>
            </a:r>
            <a:r>
              <a:rPr lang="fr-FR" i="1" dirty="0" err="1"/>
              <a:t>suam</a:t>
            </a:r>
            <a:r>
              <a:rPr lang="fr-FR" i="1" dirty="0"/>
              <a:t> </a:t>
            </a:r>
            <a:r>
              <a:rPr lang="fr-FR" i="1" dirty="0" err="1"/>
              <a:t>fecerit</a:t>
            </a:r>
            <a:r>
              <a:rPr lang="el-GR" dirty="0"/>
              <a:t>" (</a:t>
            </a:r>
            <a:r>
              <a:rPr lang="el-GR" i="1" dirty="0"/>
              <a:t>αν έκανε την επίδικη διαφορά δική του</a:t>
            </a:r>
            <a:r>
              <a:rPr lang="el-GR" dirty="0"/>
              <a:t>), δηλαδή έκρινε εξ ιδίων τα αλλότρια, χωρίς την αναγκαία για δικαστή αμεροληψία, μπορούσε να </a:t>
            </a:r>
            <a:r>
              <a:rPr lang="el-GR" dirty="0" err="1"/>
              <a:t>εναχθεί</a:t>
            </a:r>
            <a:r>
              <a:rPr lang="el-GR" dirty="0"/>
              <a:t> από τον ζημιωθέντα διάδικο</a:t>
            </a:r>
            <a:r>
              <a:rPr lang="el-GR"/>
              <a:t>. </a:t>
            </a:r>
            <a:endParaRPr lang="el-GR" smtClean="0"/>
          </a:p>
          <a:p>
            <a:r>
              <a:rPr lang="el-GR" smtClean="0"/>
              <a:t>Η </a:t>
            </a:r>
            <a:r>
              <a:rPr lang="el-GR" dirty="0"/>
              <a:t>αγωγή αυτή είχε δημιουργηθεί εν όψει της αρχικής απουσίας δυνατότητας εφέσεως κατά των δικαστικών αποφάσεων. Η ευθύνη των δικαστών αρχικά απαιτούσε την ύπαρξη δόλου, εν συνεχεία αρκούσε και αμέλεια. </a:t>
            </a:r>
            <a:endParaRPr lang="en-US" dirty="0"/>
          </a:p>
        </p:txBody>
      </p:sp>
    </p:spTree>
    <p:extLst>
      <p:ext uri="{BB962C8B-B14F-4D97-AF65-F5344CB8AC3E}">
        <p14:creationId xmlns:p14="http://schemas.microsoft.com/office/powerpoint/2010/main" val="202284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αντίστοιχο των </a:t>
            </a:r>
            <a:r>
              <a:rPr lang="en-GB" dirty="0" smtClean="0"/>
              <a:t>punitive damages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Punitive damages</a:t>
            </a:r>
            <a:r>
              <a:rPr lang="en-US" dirty="0"/>
              <a:t>, or </a:t>
            </a:r>
            <a:r>
              <a:rPr lang="en-US" b="1" dirty="0"/>
              <a:t>exemplary damages</a:t>
            </a:r>
            <a:r>
              <a:rPr lang="en-US" dirty="0"/>
              <a:t>, are </a:t>
            </a:r>
            <a:r>
              <a:rPr lang="en-US" dirty="0">
                <a:hlinkClick r:id="rId2" tooltip="Damages"/>
              </a:rPr>
              <a:t>damages</a:t>
            </a:r>
            <a:r>
              <a:rPr lang="en-US" dirty="0"/>
              <a:t> intended to reform or deter the </a:t>
            </a:r>
            <a:r>
              <a:rPr lang="en-US" dirty="0">
                <a:hlinkClick r:id="rId3" tooltip="Defendant"/>
              </a:rPr>
              <a:t>defendant</a:t>
            </a:r>
            <a:r>
              <a:rPr lang="en-US" dirty="0"/>
              <a:t> and others from engaging in conduct similar to that which formed the basis of the lawsuit. Although the purpose of punitive damages is not to compensate the </a:t>
            </a:r>
            <a:r>
              <a:rPr lang="en-US" dirty="0">
                <a:hlinkClick r:id="rId4" tooltip="Plaintiff"/>
              </a:rPr>
              <a:t>plaintiff</a:t>
            </a:r>
            <a:r>
              <a:rPr lang="en-US" dirty="0"/>
              <a:t>, the plaintiff will receive all or some of the punitive damages award.</a:t>
            </a:r>
          </a:p>
          <a:p>
            <a:r>
              <a:rPr lang="en-US" dirty="0"/>
              <a:t>Punitive damages are often awarded if </a:t>
            </a:r>
            <a:r>
              <a:rPr lang="en-US" dirty="0">
                <a:hlinkClick r:id="rId5" tooltip="Damages"/>
              </a:rPr>
              <a:t>compensatory damages</a:t>
            </a:r>
            <a:r>
              <a:rPr lang="en-US" dirty="0"/>
              <a:t> are deemed an inadequate remedy. The court may impose them to prevent </a:t>
            </a:r>
            <a:r>
              <a:rPr lang="en-US" dirty="0" err="1"/>
              <a:t>undercompensation</a:t>
            </a:r>
            <a:r>
              <a:rPr lang="en-US" dirty="0"/>
              <a:t> of plaintiffs and to allow redress for undetectable </a:t>
            </a:r>
            <a:r>
              <a:rPr lang="en-US" dirty="0">
                <a:hlinkClick r:id="rId6" tooltip="Tort"/>
              </a:rPr>
              <a:t>torts</a:t>
            </a:r>
            <a:r>
              <a:rPr lang="en-US" dirty="0"/>
              <a:t> and taking some strain away from the criminal justice system.</a:t>
            </a:r>
            <a:r>
              <a:rPr lang="en-US" baseline="30000" dirty="0">
                <a:hlinkClick r:id="rId7"/>
              </a:rPr>
              <a:t>[1]</a:t>
            </a:r>
            <a:r>
              <a:rPr lang="en-US" dirty="0"/>
              <a:t> Punitive damages are most important for violations of the law that are hard to detect.</a:t>
            </a:r>
            <a:r>
              <a:rPr lang="en-US" baseline="30000" dirty="0">
                <a:hlinkClick r:id="rId8"/>
              </a:rPr>
              <a:t>[2]</a:t>
            </a:r>
            <a:endParaRPr lang="en-US" dirty="0"/>
          </a:p>
          <a:p>
            <a:r>
              <a:rPr lang="en-US" dirty="0"/>
              <a:t>However, punitive damages awarded under court systems that recognize them may be difficult to enforce in jurisdictions that do not recognize them. For example, punitive damages awarded to one party in a US case would be difficult to get recognition for in a European court in which punitive damages are most likely to be considered to violate </a:t>
            </a:r>
            <a:r>
              <a:rPr lang="en-US" dirty="0">
                <a:hlinkClick r:id="rId9" tooltip="Ordre public"/>
              </a:rPr>
              <a:t>ordre public</a:t>
            </a:r>
            <a:r>
              <a:rPr lang="en-US" dirty="0"/>
              <a:t>.</a:t>
            </a:r>
            <a:r>
              <a:rPr lang="en-US" baseline="30000" dirty="0">
                <a:hlinkClick r:id="rId10"/>
              </a:rPr>
              <a:t>[3]</a:t>
            </a:r>
            <a:endParaRPr lang="en-US" dirty="0"/>
          </a:p>
          <a:p>
            <a:r>
              <a:rPr lang="en-US" dirty="0"/>
              <a:t>Because they are usually paid in excess of the plaintiff's provable injuries, punitive damages are awarded only in special cases, usually under </a:t>
            </a:r>
            <a:r>
              <a:rPr lang="en-US" dirty="0">
                <a:hlinkClick r:id="rId6" tooltip="Tort"/>
              </a:rPr>
              <a:t>tort</a:t>
            </a:r>
            <a:r>
              <a:rPr lang="en-US" dirty="0"/>
              <a:t> law, if the defendant's conduct was egregiously insidious. Punitive damages cannot generally be awarded in </a:t>
            </a:r>
            <a:r>
              <a:rPr lang="en-US" dirty="0">
                <a:hlinkClick r:id="rId11" tooltip="Contract"/>
              </a:rPr>
              <a:t>contract</a:t>
            </a:r>
            <a:r>
              <a:rPr lang="en-US" dirty="0"/>
              <a:t> disputes.</a:t>
            </a:r>
          </a:p>
          <a:p>
            <a:endParaRPr lang="en-US" dirty="0"/>
          </a:p>
        </p:txBody>
      </p:sp>
    </p:spTree>
    <p:extLst>
      <p:ext uri="{BB962C8B-B14F-4D97-AF65-F5344CB8AC3E}">
        <p14:creationId xmlns:p14="http://schemas.microsoft.com/office/powerpoint/2010/main" val="423107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Από την </a:t>
            </a:r>
            <a:r>
              <a:rPr lang="en-GB" dirty="0" smtClean="0"/>
              <a:t>lex talionis</a:t>
            </a:r>
            <a:r>
              <a:rPr lang="el-GR" dirty="0" smtClean="0"/>
              <a:t> στην αποζημίωση</a:t>
            </a:r>
            <a:endParaRPr lang="en-US" dirty="0"/>
          </a:p>
        </p:txBody>
      </p:sp>
      <p:sp>
        <p:nvSpPr>
          <p:cNvPr id="3" name="Content Placeholder 2"/>
          <p:cNvSpPr>
            <a:spLocks noGrp="1"/>
          </p:cNvSpPr>
          <p:nvPr>
            <p:ph idx="1"/>
          </p:nvPr>
        </p:nvSpPr>
        <p:spPr/>
        <p:txBody>
          <a:bodyPr>
            <a:normAutofit fontScale="77500" lnSpcReduction="20000"/>
          </a:bodyPr>
          <a:lstStyle/>
          <a:p>
            <a:r>
              <a:rPr lang="el-GR" dirty="0"/>
              <a:t>Η αξίωση αποζημίωσης απορρέει από τον εθιμικό θεσμό της ανταποδόσεως (</a:t>
            </a:r>
            <a:r>
              <a:rPr lang="fr-FR" i="1" dirty="0"/>
              <a:t>lex talionis </a:t>
            </a:r>
            <a:r>
              <a:rPr lang="fr-FR" dirty="0"/>
              <a:t>ή </a:t>
            </a:r>
            <a:r>
              <a:rPr lang="fr-FR" i="1" dirty="0" err="1"/>
              <a:t>ἀντι</a:t>
            </a:r>
            <a:r>
              <a:rPr lang="fr-FR" i="1" dirty="0"/>
              <a:t>πεπ</a:t>
            </a:r>
            <a:r>
              <a:rPr lang="fr-FR" i="1" dirty="0" err="1"/>
              <a:t>ονθός</a:t>
            </a:r>
            <a:r>
              <a:rPr lang="el-GR" dirty="0"/>
              <a:t>). </a:t>
            </a:r>
            <a:endParaRPr lang="el-GR" dirty="0" smtClean="0"/>
          </a:p>
          <a:p>
            <a:r>
              <a:rPr lang="el-GR" dirty="0" smtClean="0"/>
              <a:t>Σύμφωνα </a:t>
            </a:r>
            <a:r>
              <a:rPr lang="el-GR" dirty="0"/>
              <a:t>με τον πανάρχαιο αυτό θεσμό (το ρωμαϊκό ανάλογο του "</a:t>
            </a:r>
            <a:r>
              <a:rPr lang="el-GR" i="1" dirty="0" err="1"/>
              <a:t>ὀφθαλμόν</a:t>
            </a:r>
            <a:r>
              <a:rPr lang="el-GR" i="1" dirty="0"/>
              <a:t> </a:t>
            </a:r>
            <a:r>
              <a:rPr lang="el-GR" i="1" dirty="0" err="1"/>
              <a:t>ἀντί</a:t>
            </a:r>
            <a:r>
              <a:rPr lang="el-GR" i="1" dirty="0"/>
              <a:t> </a:t>
            </a:r>
            <a:r>
              <a:rPr lang="el-GR" i="1" dirty="0" err="1"/>
              <a:t>ὀφθαλμού</a:t>
            </a:r>
            <a:r>
              <a:rPr lang="el-GR" i="1" dirty="0"/>
              <a:t> </a:t>
            </a:r>
            <a:r>
              <a:rPr lang="el-GR" i="1" dirty="0" err="1"/>
              <a:t>καί</a:t>
            </a:r>
            <a:r>
              <a:rPr lang="el-GR" i="1" dirty="0"/>
              <a:t> </a:t>
            </a:r>
            <a:r>
              <a:rPr lang="el-GR" i="1" dirty="0" err="1"/>
              <a:t>οὀδόντα</a:t>
            </a:r>
            <a:r>
              <a:rPr lang="el-GR" i="1" dirty="0"/>
              <a:t> </a:t>
            </a:r>
            <a:r>
              <a:rPr lang="el-GR" i="1" dirty="0" err="1"/>
              <a:t>ἀντί</a:t>
            </a:r>
            <a:r>
              <a:rPr lang="el-GR" i="1" dirty="0"/>
              <a:t> </a:t>
            </a:r>
            <a:r>
              <a:rPr lang="el-GR" i="1" dirty="0" err="1"/>
              <a:t>όδόντος</a:t>
            </a:r>
            <a:r>
              <a:rPr lang="el-GR" dirty="0"/>
              <a:t>") ο ζημιωθείς </a:t>
            </a:r>
            <a:r>
              <a:rPr lang="el-GR" dirty="0" err="1"/>
              <a:t>εκδικείτο</a:t>
            </a:r>
            <a:r>
              <a:rPr lang="el-GR" dirty="0"/>
              <a:t> τον δράστη </a:t>
            </a:r>
            <a:r>
              <a:rPr lang="el-GR" dirty="0" err="1"/>
              <a:t>επιφέροντάς</a:t>
            </a:r>
            <a:r>
              <a:rPr lang="el-GR" dirty="0"/>
              <a:t> του την ίδια ακριβώς ζημία με αυτήν που είχε υποστεί. </a:t>
            </a:r>
            <a:endParaRPr lang="el-GR" dirty="0" smtClean="0"/>
          </a:p>
          <a:p>
            <a:r>
              <a:rPr lang="el-GR" dirty="0" smtClean="0"/>
              <a:t>Η </a:t>
            </a:r>
            <a:r>
              <a:rPr lang="el-GR" dirty="0"/>
              <a:t>ιδιωτική εκδίκηση αρχικά θεωρείτο μία θεμιτή μορφή αυτοδικίας που αποκαθιστούσε την διατάραξη των δικαιωμάτων των μερών. Η αποζημίωση του θύματος έλαβε προοδευτικά τη θέση της ανταπόδοσης, επιτρέποντας στο δράστη να αποφύγει την εκδίκηση με την καταβολή της και δημιουργήθηκαν οι πρώτοι κανόνες ρύθμισής της. </a:t>
            </a:r>
            <a:endParaRPr lang="el-GR" dirty="0" smtClean="0"/>
          </a:p>
          <a:p>
            <a:r>
              <a:rPr lang="el-GR" dirty="0" smtClean="0"/>
              <a:t>Ο </a:t>
            </a:r>
            <a:r>
              <a:rPr lang="el-GR" dirty="0" err="1"/>
              <a:t>Δωδεκάδελτος</a:t>
            </a:r>
            <a:r>
              <a:rPr lang="el-GR" dirty="0"/>
              <a:t> προέβλεψε π.χ. ότι το θύμα μπορούσε να ανταποδώσει στο ίσο (</a:t>
            </a:r>
            <a:r>
              <a:rPr lang="en-US" i="1" dirty="0" err="1"/>
              <a:t>talio</a:t>
            </a:r>
            <a:r>
              <a:rPr lang="el-GR" dirty="0"/>
              <a:t>) αν κάποιος έθραυσε το μέλος του, </a:t>
            </a:r>
            <a:r>
              <a:rPr lang="el-GR" dirty="0" err="1"/>
              <a:t>εφ</a:t>
            </a:r>
            <a:r>
              <a:rPr lang="el-GR" dirty="0"/>
              <a:t>' όσον δεν συμβιβάσθηκε (</a:t>
            </a:r>
            <a:r>
              <a:rPr lang="fr-FR" i="1" dirty="0"/>
              <a:t>si </a:t>
            </a:r>
            <a:r>
              <a:rPr lang="fr-FR" i="1" dirty="0" err="1"/>
              <a:t>membrum</a:t>
            </a:r>
            <a:r>
              <a:rPr lang="fr-FR" i="1" dirty="0"/>
              <a:t> </a:t>
            </a:r>
            <a:r>
              <a:rPr lang="fr-FR" i="1" dirty="0" err="1"/>
              <a:t>rupsit</a:t>
            </a:r>
            <a:r>
              <a:rPr lang="el-GR" i="1" dirty="0"/>
              <a:t>, </a:t>
            </a:r>
            <a:r>
              <a:rPr lang="fr-FR" i="1" dirty="0"/>
              <a:t>ni cum </a:t>
            </a:r>
            <a:r>
              <a:rPr lang="fr-FR" i="1" dirty="0" err="1"/>
              <a:t>eo</a:t>
            </a:r>
            <a:r>
              <a:rPr lang="fr-FR" i="1" dirty="0"/>
              <a:t> </a:t>
            </a:r>
            <a:r>
              <a:rPr lang="fr-FR" i="1" dirty="0" err="1"/>
              <a:t>pacit</a:t>
            </a:r>
            <a:r>
              <a:rPr lang="el-GR" i="1" dirty="0"/>
              <a:t>, </a:t>
            </a:r>
            <a:r>
              <a:rPr lang="fr-FR" i="1" dirty="0" err="1"/>
              <a:t>talio</a:t>
            </a:r>
            <a:r>
              <a:rPr lang="fr-FR" i="1" dirty="0"/>
              <a:t> </a:t>
            </a:r>
            <a:r>
              <a:rPr lang="fr-FR" i="1" dirty="0" err="1"/>
              <a:t>esto</a:t>
            </a:r>
            <a:r>
              <a:rPr lang="el-GR" dirty="0"/>
              <a:t>)</a:t>
            </a:r>
            <a:r>
              <a:rPr lang="el-GR" dirty="0" smtClean="0"/>
              <a:t>.</a:t>
            </a:r>
          </a:p>
          <a:p>
            <a:r>
              <a:rPr lang="el-GR" dirty="0" smtClean="0"/>
              <a:t> </a:t>
            </a:r>
            <a:r>
              <a:rPr lang="el-GR" dirty="0"/>
              <a:t>Αργότερα, η αποζημίωση του θύματος μέσω της προσφυγής στη δικαιοσύνη υποκατέστησε πλήρως την ανταπόδοση. </a:t>
            </a:r>
            <a:endParaRPr lang="el-GR" dirty="0" smtClean="0"/>
          </a:p>
          <a:p>
            <a:r>
              <a:rPr lang="el-GR" dirty="0" smtClean="0"/>
              <a:t>Η </a:t>
            </a:r>
            <a:r>
              <a:rPr lang="el-GR" dirty="0"/>
              <a:t>σχετική ευθύνη του </a:t>
            </a:r>
            <a:r>
              <a:rPr lang="el-GR" dirty="0" err="1"/>
              <a:t>ζημιώσαντα</a:t>
            </a:r>
            <a:r>
              <a:rPr lang="el-GR" dirty="0"/>
              <a:t> παρέμεινε αυστηρά προσωπική και </a:t>
            </a:r>
            <a:r>
              <a:rPr lang="el-GR" dirty="0" err="1"/>
              <a:t>αποσβεννυόταν</a:t>
            </a:r>
            <a:r>
              <a:rPr lang="el-GR" dirty="0"/>
              <a:t> με το θάνατό του, όχι όμως και το δικαίωμα του θύματος για αποζημίωση, που μπορούσε να κληρονομηθεί στους συγγενείς του. Σε περίπτωση περισσότερων δραστών, καθένας ευθύνεται ατομικά εις </a:t>
            </a:r>
            <a:r>
              <a:rPr lang="el-GR" dirty="0" smtClean="0"/>
              <a:t>ολόκληρον. </a:t>
            </a:r>
            <a:endParaRPr lang="en-US" dirty="0"/>
          </a:p>
        </p:txBody>
      </p:sp>
    </p:spTree>
    <p:extLst>
      <p:ext uri="{BB962C8B-B14F-4D97-AF65-F5344CB8AC3E}">
        <p14:creationId xmlns:p14="http://schemas.microsoft.com/office/powerpoint/2010/main" val="175287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t>Lex </a:t>
            </a:r>
            <a:r>
              <a:rPr lang="el-GR" i="1" dirty="0" smtClean="0"/>
              <a:t>Aquilia</a:t>
            </a:r>
            <a:r>
              <a:rPr lang="el-GR" dirty="0" smtClean="0"/>
              <a:t>, 287 π.Χ.</a:t>
            </a:r>
            <a:endParaRPr lang="en-US" dirty="0"/>
          </a:p>
        </p:txBody>
      </p:sp>
      <p:sp>
        <p:nvSpPr>
          <p:cNvPr id="3" name="Content Placeholder 2"/>
          <p:cNvSpPr>
            <a:spLocks noGrp="1"/>
          </p:cNvSpPr>
          <p:nvPr>
            <p:ph idx="1"/>
          </p:nvPr>
        </p:nvSpPr>
        <p:spPr/>
        <p:txBody>
          <a:bodyPr>
            <a:normAutofit fontScale="85000" lnSpcReduction="20000"/>
          </a:bodyPr>
          <a:lstStyle/>
          <a:p>
            <a:r>
              <a:rPr lang="el-GR" dirty="0"/>
              <a:t>Βάση του Ρωμαϊκού Δικαίου των αδικοπραξιών αποτελεί η </a:t>
            </a:r>
            <a:r>
              <a:rPr lang="el-GR" i="1" dirty="0"/>
              <a:t>lex Aquilia</a:t>
            </a:r>
            <a:r>
              <a:rPr lang="el-GR" dirty="0"/>
              <a:t>, ένα </a:t>
            </a:r>
            <a:r>
              <a:rPr lang="en-US" i="1" dirty="0" err="1"/>
              <a:t>plebiscitum</a:t>
            </a:r>
            <a:r>
              <a:rPr lang="el-GR" dirty="0"/>
              <a:t> που χρονολογείται (πιθανότατα) το 287 π.Χ</a:t>
            </a:r>
            <a:r>
              <a:rPr lang="el-GR" dirty="0" smtClean="0"/>
              <a:t>.</a:t>
            </a:r>
          </a:p>
          <a:p>
            <a:r>
              <a:rPr lang="el-GR" baseline="30000" dirty="0" smtClean="0"/>
              <a:t> </a:t>
            </a:r>
            <a:r>
              <a:rPr lang="el-GR" dirty="0"/>
              <a:t>Καθώς τον ίδιο χρόνο, σε συνέχεια πολιτικών ταραχών, έχει προηγηθεί η ψήφιση της </a:t>
            </a:r>
            <a:r>
              <a:rPr lang="en-US" i="1" dirty="0"/>
              <a:t>lex </a:t>
            </a:r>
            <a:r>
              <a:rPr lang="en-US" i="1" dirty="0" err="1"/>
              <a:t>Hortensia</a:t>
            </a:r>
            <a:r>
              <a:rPr lang="el-GR" dirty="0"/>
              <a:t>, που προσέδωσε ισχύ νόμου δεσμευτικού για όλους τους πολίτες στις αποφάσεις της συνέλευσης των Πληβείων (</a:t>
            </a:r>
            <a:r>
              <a:rPr lang="fr-FR" i="1" dirty="0" err="1"/>
              <a:t>concilium</a:t>
            </a:r>
            <a:r>
              <a:rPr lang="fr-FR" i="1" dirty="0"/>
              <a:t> </a:t>
            </a:r>
            <a:r>
              <a:rPr lang="fr-FR" i="1" dirty="0" err="1"/>
              <a:t>plebis</a:t>
            </a:r>
            <a:r>
              <a:rPr lang="el-GR" dirty="0"/>
              <a:t>), μία εκ των σημαντικών κατακτήσεων των Πληβείων κατά τη διαμάχη των τάξεων, η θέσπιση της </a:t>
            </a:r>
            <a:r>
              <a:rPr lang="en-US" i="1" dirty="0"/>
              <a:t>lex Aquilia</a:t>
            </a:r>
            <a:r>
              <a:rPr lang="el-GR" dirty="0"/>
              <a:t> έχει συνδεθεί από τους ιστορικούς με τις ταραχές και ζημίες σε βάρος περιουσιών Πληβείων που έλαβαν χώρα κατά τα γεγονότα αυτά. </a:t>
            </a:r>
            <a:endParaRPr lang="el-GR" dirty="0" smtClean="0"/>
          </a:p>
          <a:p>
            <a:r>
              <a:rPr lang="el-GR" dirty="0" smtClean="0"/>
              <a:t>Ο </a:t>
            </a:r>
            <a:r>
              <a:rPr lang="el-GR" dirty="0"/>
              <a:t>νόμος αυτός, αν και ορίζει μάλλον άτεχνα (κάτι που επίσης έχει ερμηνευθεί ως ένδειξη της εσπευσμένης ψήφισής του) συγκεκριμένες μόνον περιπτώσεις αποκατάστασης περιουσιακής ζημίας, θα είναι μακρόβιος και θα αποτελέσει την πηγή κάθε σχετικού δικαιώματος στο μέλλον</a:t>
            </a:r>
            <a:r>
              <a:rPr lang="el-GR" dirty="0" smtClean="0"/>
              <a:t>.</a:t>
            </a:r>
          </a:p>
          <a:p>
            <a:r>
              <a:rPr lang="el-GR" dirty="0" smtClean="0"/>
              <a:t> </a:t>
            </a:r>
            <a:r>
              <a:rPr lang="el-GR" dirty="0"/>
              <a:t>Κατά χαρακτηριστικά ρωμαϊκό τρόπο, αντί της προσφυγής στη νέα νομοθέτηση, οι Ρωμαίοι θα επεκτείνουν το πεδίο εφαρμογής της </a:t>
            </a:r>
            <a:r>
              <a:rPr lang="en-US" i="1" dirty="0"/>
              <a:t>lex Aquilia</a:t>
            </a:r>
            <a:r>
              <a:rPr lang="el-GR" dirty="0"/>
              <a:t>, μέσω της αναλογικής εφαρμογής της από τους Πραίτορες και σε άλλες περιπτώσεις ζημιών και της ερμηνείας του από τους νομομαθείς, πολλούς αιώνες </a:t>
            </a:r>
            <a:r>
              <a:rPr lang="el-GR" dirty="0" smtClean="0"/>
              <a:t>αργότερα</a:t>
            </a:r>
            <a:endParaRPr lang="el-GR" dirty="0"/>
          </a:p>
          <a:p>
            <a:endParaRPr lang="en-US" dirty="0"/>
          </a:p>
        </p:txBody>
      </p:sp>
    </p:spTree>
    <p:extLst>
      <p:ext uri="{BB962C8B-B14F-4D97-AF65-F5344CB8AC3E}">
        <p14:creationId xmlns:p14="http://schemas.microsoft.com/office/powerpoint/2010/main" val="250899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3 κεφάλαια</a:t>
            </a:r>
            <a:endParaRPr lang="en-US" dirty="0"/>
          </a:p>
        </p:txBody>
      </p:sp>
      <p:sp>
        <p:nvSpPr>
          <p:cNvPr id="3" name="Content Placeholder 2"/>
          <p:cNvSpPr>
            <a:spLocks noGrp="1"/>
          </p:cNvSpPr>
          <p:nvPr>
            <p:ph idx="1"/>
          </p:nvPr>
        </p:nvSpPr>
        <p:spPr/>
        <p:txBody>
          <a:bodyPr/>
          <a:lstStyle/>
          <a:p>
            <a:r>
              <a:rPr lang="el-GR" dirty="0"/>
              <a:t>Ο νόμος περιελάμβανε τρία κεφάλαια, εκ των οποίων το πρώτο και το τρίτο ήταν σχετικά με τις αδικοπραξίες (το δεύτερο αφορούσε ζητήματα δικαίου των συμβάσεων). </a:t>
            </a:r>
            <a:endParaRPr lang="el-GR" dirty="0" smtClean="0"/>
          </a:p>
          <a:p>
            <a:r>
              <a:rPr lang="el-GR" dirty="0" smtClean="0"/>
              <a:t>Στο </a:t>
            </a:r>
            <a:r>
              <a:rPr lang="el-GR" dirty="0"/>
              <a:t>πρώτο κεφάλαιο οριζόταν υποχρέωση αποζημίωσης για τον παράνομο φόνο ξένου δούλου (ή δούλης) ή </a:t>
            </a:r>
            <a:r>
              <a:rPr lang="el-GR" dirty="0" err="1"/>
              <a:t>τετραπόδου</a:t>
            </a:r>
            <a:r>
              <a:rPr lang="el-GR" dirty="0"/>
              <a:t> οικόσιτου ζώου, στην υψηλότερη αξία τους κατά τον παρελθόντα χρόνο</a:t>
            </a:r>
            <a:r>
              <a:rPr lang="el-GR" dirty="0" smtClean="0"/>
              <a:t>.</a:t>
            </a:r>
          </a:p>
          <a:p>
            <a:r>
              <a:rPr lang="el-GR" dirty="0" smtClean="0"/>
              <a:t> </a:t>
            </a:r>
            <a:r>
              <a:rPr lang="el-GR" dirty="0"/>
              <a:t>Επρόκειτο για τα σημαντικότερα σε αξία κινητά της αρχαίας οικονομίας (ανήκαν στην κατηγορία των </a:t>
            </a:r>
            <a:r>
              <a:rPr lang="en-US" i="1" dirty="0"/>
              <a:t>res </a:t>
            </a:r>
            <a:r>
              <a:rPr lang="en-US" i="1" dirty="0" err="1"/>
              <a:t>mancipi</a:t>
            </a:r>
            <a:r>
              <a:rPr lang="el-GR" dirty="0"/>
              <a:t>), πιθανότατα δε αυτά τα περιουσιακά στοιχεία είχαν κυρίως πληγεί κατά τις ταραχές πριν την ψήφιση του νόμου. </a:t>
            </a:r>
          </a:p>
        </p:txBody>
      </p:sp>
    </p:spTree>
    <p:extLst>
      <p:ext uri="{BB962C8B-B14F-4D97-AF65-F5344CB8AC3E}">
        <p14:creationId xmlns:p14="http://schemas.microsoft.com/office/powerpoint/2010/main" val="137509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Κάψιμο – σπάσιμο -φθορά</a:t>
            </a:r>
            <a:endParaRPr lang="en-US" dirty="0"/>
          </a:p>
        </p:txBody>
      </p:sp>
      <p:sp>
        <p:nvSpPr>
          <p:cNvPr id="3" name="Content Placeholder 2"/>
          <p:cNvSpPr>
            <a:spLocks noGrp="1"/>
          </p:cNvSpPr>
          <p:nvPr>
            <p:ph idx="1"/>
          </p:nvPr>
        </p:nvSpPr>
        <p:spPr/>
        <p:txBody>
          <a:bodyPr>
            <a:normAutofit fontScale="92500" lnSpcReduction="10000"/>
          </a:bodyPr>
          <a:lstStyle/>
          <a:p>
            <a:r>
              <a:rPr lang="el-GR" dirty="0"/>
              <a:t>Στο τρίτο κεφάλαιο οριζόταν εάν είχε επέλθει ζημία με άλλον τρόπο πλην του φόνου στα ίδια πράγματα, με "κάψιμο, σπάσιμο ή φθορά" τους (</a:t>
            </a:r>
            <a:r>
              <a:rPr lang="en-US" i="1" dirty="0" err="1"/>
              <a:t>urere</a:t>
            </a:r>
            <a:r>
              <a:rPr lang="el-GR" i="1" dirty="0"/>
              <a:t>, </a:t>
            </a:r>
            <a:r>
              <a:rPr lang="en-US" i="1" dirty="0" err="1"/>
              <a:t>frangere</a:t>
            </a:r>
            <a:r>
              <a:rPr lang="el-GR" i="1" dirty="0"/>
              <a:t>, </a:t>
            </a:r>
            <a:r>
              <a:rPr lang="en-US" i="1" dirty="0" err="1"/>
              <a:t>rumpere</a:t>
            </a:r>
            <a:r>
              <a:rPr lang="el-GR" dirty="0"/>
              <a:t>), ο δράστης θα όφειλε να καταβάλλει στον κύριό τους την αξία που θα αποδείκνυε ότι είχαν εντός των επόμενων 30 ημερών. </a:t>
            </a:r>
            <a:endParaRPr lang="el-GR" dirty="0" smtClean="0"/>
          </a:p>
          <a:p>
            <a:r>
              <a:rPr lang="el-GR" dirty="0" smtClean="0"/>
              <a:t>Πολλές </a:t>
            </a:r>
            <a:r>
              <a:rPr lang="el-GR" dirty="0"/>
              <a:t>ερμηνείες δόθηκαν εν συνεχεία από τους Ρωμαίους νομικούς για τους όρους αυτούς, που πιθανώς αρχικά περιέγραφαν την ολική καταστροφή του πράγματος. </a:t>
            </a:r>
            <a:endParaRPr lang="el-GR" dirty="0" smtClean="0"/>
          </a:p>
          <a:p>
            <a:r>
              <a:rPr lang="el-GR" dirty="0" smtClean="0"/>
              <a:t>Η </a:t>
            </a:r>
            <a:r>
              <a:rPr lang="el-GR" dirty="0"/>
              <a:t>περιγραφόμενη με τους όρους αυτούς ζημία διευρύνθηκε ερμηνευτικά για να περιλάβει και άλλες μορφές ήσσονος βλάβης του πράγματος (τραυματισμό ή υλικές φθορές)</a:t>
            </a:r>
            <a:r>
              <a:rPr lang="el-GR" dirty="0" smtClean="0"/>
              <a:t>.</a:t>
            </a:r>
          </a:p>
          <a:p>
            <a:r>
              <a:rPr lang="el-GR" dirty="0" smtClean="0"/>
              <a:t> </a:t>
            </a:r>
            <a:r>
              <a:rPr lang="el-GR" dirty="0"/>
              <a:t>Η προβλεπόμενη αποζημίωση, που δεν ισούται ακριβώς με την επελθούσα ζημία και αξία του, αλλά με τη μέγιστη αξία του πράγματος, είναι χαρακτηριστική του ποινικού χαρακτήρα της αποζημιωτικής ευθύνης του δράστη. </a:t>
            </a:r>
          </a:p>
        </p:txBody>
      </p:sp>
    </p:spTree>
    <p:extLst>
      <p:ext uri="{BB962C8B-B14F-4D97-AF65-F5344CB8AC3E}">
        <p14:creationId xmlns:p14="http://schemas.microsoft.com/office/powerpoint/2010/main" val="510849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698</TotalTime>
  <Words>6030</Words>
  <Application>Microsoft Macintosh PowerPoint</Application>
  <PresentationFormat>On-screen Show (4:3)</PresentationFormat>
  <Paragraphs>218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Adjacency</vt:lpstr>
      <vt:lpstr>Αδικοπραξίες στο Ρωμαϊκό Δίκαιο</vt:lpstr>
      <vt:lpstr>PowerPoint Presentation</vt:lpstr>
      <vt:lpstr>PowerPoint Presentation</vt:lpstr>
      <vt:lpstr>Αγωγές με ποινικό χαρακτήρα</vt:lpstr>
      <vt:lpstr>Το αντίστοιχο των punitive damages</vt:lpstr>
      <vt:lpstr>Από την lex talionis στην αποζημίωση</vt:lpstr>
      <vt:lpstr>Lex Aquilia, 287 π.Χ.</vt:lpstr>
      <vt:lpstr>3 κεφάλαια</vt:lpstr>
      <vt:lpstr>Κάψιμο – σπάσιμο -φθορά</vt:lpstr>
      <vt:lpstr>PowerPoint Presentation</vt:lpstr>
      <vt:lpstr>Actio legis Aquiliae</vt:lpstr>
      <vt:lpstr>Ζημία (damnum) </vt:lpstr>
      <vt:lpstr>Υπαιτιότητα (culpa) </vt:lpstr>
      <vt:lpstr>PowerPoint Presentation</vt:lpstr>
      <vt:lpstr>Άρση καταλογισμού</vt:lpstr>
      <vt:lpstr>Αιτιώδης σύνδεσμος </vt:lpstr>
      <vt:lpstr>Corpori-corpore</vt:lpstr>
      <vt:lpstr>«Αδικοπραξία» = actio utilis ή in factum</vt:lpstr>
      <vt:lpstr>PowerPoint Presentation</vt:lpstr>
      <vt:lpstr>Προσωπική ζημία;</vt:lpstr>
      <vt:lpstr>Κλοπή (furtum) </vt:lpstr>
      <vt:lpstr>PowerPoint Presentation</vt:lpstr>
      <vt:lpstr>Περισσότερα ένδικα μέσα</vt:lpstr>
      <vt:lpstr> </vt:lpstr>
      <vt:lpstr>Ληστεία (rapina) </vt:lpstr>
      <vt:lpstr>Προσβολή προσωπικότητας (iniuria) </vt:lpstr>
      <vt:lpstr>Περιπτωσιολογία </vt:lpstr>
      <vt:lpstr>PowerPoint Presentation</vt:lpstr>
      <vt:lpstr>PowerPoint Presentation</vt:lpstr>
      <vt:lpstr>Κατά την απονομή δικαιοσύνης </vt:lpstr>
      <vt:lpstr>Γυναίκες, συγγενείς, δούλοι </vt:lpstr>
      <vt:lpstr>PowerPoint Presentation</vt:lpstr>
      <vt:lpstr>Προϋποθέσεις </vt:lpstr>
      <vt:lpstr>Αποζημίωση </vt:lpstr>
      <vt:lpstr>Δόλος (dolus malus) </vt:lpstr>
      <vt:lpstr>Ορισμός δόλου</vt:lpstr>
      <vt:lpstr>PowerPoint Presentation</vt:lpstr>
      <vt:lpstr>Καταδολίευση δανειστών </vt:lpstr>
      <vt:lpstr>Βία και απειλή (vis &amp; metus) </vt:lpstr>
      <vt:lpstr>Αγωγή περί φόβου </vt:lpstr>
      <vt:lpstr>PowerPoint Presentation</vt:lpstr>
      <vt:lpstr>Τι συνιστά βία ή απειλή; </vt:lpstr>
      <vt:lpstr>"... Δεν έχει διαφορά αν κάποιος φοβάται για τον εαυτό του ή για τα παιδιά του, καθώς η στοργή καθιστά τους γονείς περισσότερο επιρρεπείς στον τρόμο όταν πρόκειται για τα παιδιά τους, απ' ό,τι για τους ίδιους". Παύλος, D.4.2.8.3. </vt:lpstr>
      <vt:lpstr>Λοιπά πραιτορικά αδικήματα </vt:lpstr>
      <vt:lpstr>Ευθύνη κυρίου ζώου. </vt:lpstr>
      <vt:lpstr>Οιονεί αδικήματα </vt:lpstr>
      <vt:lpstr>γ) Ευθύνη ναυτικών, ξενοδόχων, σταυλούχων </vt:lpstr>
      <vt:lpstr>PowerPoint Presentation</vt:lpstr>
      <vt:lpstr>δ) Ευθύνη δικαστών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Αδικοπραξίες στο Ρωμαϊκό Δίκαιο</dc:title>
  <dc:creator>Αθηνά Δημοπούλου</dc:creator>
  <cp:lastModifiedBy>Αθηνά Δημοπούλου</cp:lastModifiedBy>
  <cp:revision>10</cp:revision>
  <dcterms:created xsi:type="dcterms:W3CDTF">2017-01-30T10:07:21Z</dcterms:created>
  <dcterms:modified xsi:type="dcterms:W3CDTF">2017-02-03T06:22:43Z</dcterms:modified>
</cp:coreProperties>
</file>