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sldIdLst>
    <p:sldId id="256" r:id="rId2"/>
    <p:sldId id="257" r:id="rId3"/>
    <p:sldId id="258" r:id="rId4"/>
    <p:sldId id="266" r:id="rId5"/>
    <p:sldId id="259" r:id="rId6"/>
    <p:sldId id="264" r:id="rId7"/>
    <p:sldId id="260" r:id="rId8"/>
    <p:sldId id="261" r:id="rId9"/>
    <p:sldId id="265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78" d="100"/>
          <a:sy n="78" d="100"/>
        </p:scale>
        <p:origin x="117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B772-30AB-4D7A-A1D1-ADE0602FC83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A54-DBA5-4158-A348-5C1F69BA8161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956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B772-30AB-4D7A-A1D1-ADE0602FC83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A54-DBA5-4158-A348-5C1F69BA816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0200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B772-30AB-4D7A-A1D1-ADE0602FC83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A54-DBA5-4158-A348-5C1F69BA816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20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B772-30AB-4D7A-A1D1-ADE0602FC83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A54-DBA5-4158-A348-5C1F69BA816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908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B772-30AB-4D7A-A1D1-ADE0602FC83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A54-DBA5-4158-A348-5C1F69BA8161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399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B772-30AB-4D7A-A1D1-ADE0602FC83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A54-DBA5-4158-A348-5C1F69BA816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0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B772-30AB-4D7A-A1D1-ADE0602FC83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A54-DBA5-4158-A348-5C1F69BA816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058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B772-30AB-4D7A-A1D1-ADE0602FC83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A54-DBA5-4158-A348-5C1F69BA816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737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B772-30AB-4D7A-A1D1-ADE0602FC83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A54-DBA5-4158-A348-5C1F69BA816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789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141B772-30AB-4D7A-A1D1-ADE0602FC83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824A54-DBA5-4158-A348-5C1F69BA816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059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B772-30AB-4D7A-A1D1-ADE0602FC83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A54-DBA5-4158-A348-5C1F69BA816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354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41B772-30AB-4D7A-A1D1-ADE0602FC83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1824A54-DBA5-4158-A348-5C1F69BA8161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35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sz="4000" b="1" dirty="0" smtClean="0"/>
              <a:t>ΖΗΤΗΜΑΤΑ ΕΚΠΑΙΔΕΥΤΙΚΗΣ </a:t>
            </a:r>
            <a:r>
              <a:rPr lang="el-GR" sz="4000" b="1" dirty="0" smtClean="0"/>
              <a:t>ΠΟΛΙΤΙΚΗΣ: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4000" b="1" dirty="0" smtClean="0"/>
              <a:t>ΜΕΘΟΔΟΛΟΓΙΑ ΑΝΑΛΥΣΗΣ ΤΩΝ ΕΚΠΑΙΔΕΥΤΙΚΩΝ ΘΕΣΜΩΝ</a:t>
            </a:r>
            <a:endParaRPr lang="el-GR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b="1" dirty="0" err="1" smtClean="0"/>
              <a:t>Ευη</a:t>
            </a:r>
            <a:r>
              <a:rPr lang="el-GR" b="1" dirty="0" smtClean="0"/>
              <a:t> </a:t>
            </a:r>
            <a:r>
              <a:rPr lang="el-GR" b="1" dirty="0" err="1" smtClean="0"/>
              <a:t>ζαμπετα</a:t>
            </a:r>
            <a:endParaRPr lang="en-US" b="1" dirty="0" smtClean="0"/>
          </a:p>
          <a:p>
            <a:r>
              <a:rPr lang="el-GR" dirty="0" err="1" smtClean="0"/>
              <a:t>Τεαπη</a:t>
            </a:r>
            <a:r>
              <a:rPr lang="el-GR" dirty="0" smtClean="0"/>
              <a:t>, </a:t>
            </a:r>
            <a:r>
              <a:rPr lang="el-GR" dirty="0" err="1" smtClean="0"/>
              <a:t>εκπα</a:t>
            </a:r>
            <a:r>
              <a:rPr lang="el-GR" dirty="0" smtClean="0"/>
              <a:t> </a:t>
            </a:r>
            <a:r>
              <a:rPr lang="en-US" dirty="0" smtClean="0"/>
              <a:t>2020-2021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Ομάδα ΣΤ: </a:t>
            </a:r>
            <a:r>
              <a:rPr lang="el-GR" sz="2800" b="1" dirty="0"/>
              <a:t>Εκπαιδευτικές πρακτικές και </a:t>
            </a:r>
            <a:r>
              <a:rPr lang="el-GR" sz="2800" b="1" dirty="0" smtClean="0"/>
              <a:t>θρησκευτική ετερότητα </a:t>
            </a:r>
            <a:r>
              <a:rPr lang="el-GR" sz="2800" dirty="0"/>
              <a:t/>
            </a:r>
            <a:br>
              <a:rPr lang="el-GR" sz="2800" dirty="0"/>
            </a:b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endParaRPr lang="el-GR" dirty="0" smtClean="0"/>
          </a:p>
          <a:p>
            <a:r>
              <a:rPr lang="el-GR" b="1" dirty="0" smtClean="0"/>
              <a:t>Εκπαιδευτικές πρακτικές και θρησκεία: </a:t>
            </a:r>
            <a:r>
              <a:rPr lang="el-GR" dirty="0" smtClean="0"/>
              <a:t>Η θέση της θρησκείας στο σχολείο πέραν του μαθήματος των θρησκευτικών, δηλ. σε άλλα μαθήματα και  στην κουλτούρα του σχολείου. Πώς κρίνονται πρακτικές όπως η πρωινή προσευχή, ο εκκλησιασμός, σχολικές εορτές με θρησκευτικό </a:t>
            </a:r>
            <a:r>
              <a:rPr lang="el-GR" dirty="0" err="1" smtClean="0"/>
              <a:t>περιεχομένο</a:t>
            </a:r>
            <a:r>
              <a:rPr lang="el-GR" dirty="0" smtClean="0"/>
              <a:t>)</a:t>
            </a:r>
          </a:p>
          <a:p>
            <a:r>
              <a:rPr lang="el-GR" b="1" dirty="0" smtClean="0"/>
              <a:t>Η αντιμετώπιση της θρησκευτικής ετερότητας στο ελληνικό σχολείο. Ερωτήματα: η απαλλαγή συνιστά επαρκ</a:t>
            </a:r>
            <a:r>
              <a:rPr lang="el-GR" b="1" dirty="0"/>
              <a:t>ή</a:t>
            </a:r>
            <a:r>
              <a:rPr lang="el-GR" b="1" dirty="0" smtClean="0"/>
              <a:t> διαδικασία σεβασμού της θρησκευτικής ετερότητας;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b="1" dirty="0" smtClean="0"/>
              <a:t/>
            </a:r>
            <a:br>
              <a:rPr lang="el-GR" sz="4400" b="1" dirty="0" smtClean="0"/>
            </a:br>
            <a:r>
              <a:rPr lang="el-GR" sz="4400" b="1" dirty="0" smtClean="0"/>
              <a:t>ΕΡΕΥΝΑ: </a:t>
            </a:r>
            <a:br>
              <a:rPr lang="el-GR" sz="4400" b="1" dirty="0" smtClean="0"/>
            </a:br>
            <a:r>
              <a:rPr lang="el-GR" sz="4000" b="1" dirty="0" smtClean="0"/>
              <a:t>ΕΚΠΑΙΔΕΥΤΙΚΕΣ ΠΡΑΚΤΙΚΕΣ ΚΑΙ ΘΡΗΣΚΕΙΑ</a:t>
            </a:r>
            <a:endParaRPr lang="el-G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z="2800" dirty="0" smtClean="0"/>
              <a:t>Συνεντεύξεις με εκπαιδευτικούς που εξετάζουν τις αντιλήψεις τους σχετικά με:</a:t>
            </a:r>
          </a:p>
          <a:p>
            <a:r>
              <a:rPr lang="el-GR" sz="2800" dirty="0" smtClean="0"/>
              <a:t>- τη θέση της θρησκείας στην εκπαίδευση </a:t>
            </a:r>
          </a:p>
          <a:p>
            <a:r>
              <a:rPr lang="el-GR" sz="2800" dirty="0" smtClean="0"/>
              <a:t>- το Μάθημα των Θρησκευτικών και τις πρόσφατες αλλαγές</a:t>
            </a:r>
          </a:p>
          <a:p>
            <a:r>
              <a:rPr lang="el-GR" sz="2800" dirty="0" smtClean="0"/>
              <a:t>- το σεβασμό της θρησκευτικής ελευθερίας και τα ανθρώπινα δικαιώματα στο σχολείο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Βασική βιβλιογραφία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600" dirty="0" err="1" smtClean="0"/>
              <a:t>Ζαμπέτα</a:t>
            </a:r>
            <a:r>
              <a:rPr lang="el-GR" sz="1600" dirty="0" smtClean="0"/>
              <a:t>, Εύη. 2003. </a:t>
            </a:r>
            <a:r>
              <a:rPr lang="el-GR" sz="1600" i="1" dirty="0" smtClean="0"/>
              <a:t>Σχολείο και Θρησκεία. </a:t>
            </a:r>
            <a:r>
              <a:rPr lang="el-GR" sz="1600" dirty="0" smtClean="0"/>
              <a:t>Αθήνα: Θεμέλιο.</a:t>
            </a:r>
          </a:p>
          <a:p>
            <a:r>
              <a:rPr lang="el-GR" sz="1600" dirty="0" err="1" smtClean="0"/>
              <a:t>Σωτηρέλης</a:t>
            </a:r>
            <a:r>
              <a:rPr lang="el-GR" sz="1600" dirty="0" smtClean="0"/>
              <a:t>, Γιώργος. 1998. </a:t>
            </a:r>
            <a:r>
              <a:rPr lang="el-GR" sz="1600" i="1" dirty="0" smtClean="0"/>
              <a:t>Θρησκεία και Εκπαίδευση κατά το Σύνταγμα και την Ευρωπαϊκή Σύμβαση. Από τον </a:t>
            </a:r>
            <a:r>
              <a:rPr lang="el-GR" sz="1600" i="1" dirty="0" err="1" smtClean="0"/>
              <a:t>κατηχητισμό</a:t>
            </a:r>
            <a:r>
              <a:rPr lang="el-GR" sz="1600" i="1" dirty="0" smtClean="0"/>
              <a:t> στην πολυφωνία. </a:t>
            </a:r>
            <a:r>
              <a:rPr lang="el-GR" sz="1600" dirty="0" smtClean="0"/>
              <a:t>Αθήνα: </a:t>
            </a:r>
            <a:r>
              <a:rPr lang="el-GR" sz="1600" dirty="0" err="1" smtClean="0"/>
              <a:t>Σάκκουλας</a:t>
            </a:r>
            <a:r>
              <a:rPr lang="el-GR" sz="1600" dirty="0" smtClean="0"/>
              <a:t>.</a:t>
            </a:r>
          </a:p>
          <a:p>
            <a:r>
              <a:rPr lang="el-GR" sz="1600" dirty="0" smtClean="0"/>
              <a:t>Χριστόπουλος, Δημήτρης. </a:t>
            </a:r>
            <a:r>
              <a:rPr lang="el-GR" sz="1600" dirty="0" err="1" smtClean="0"/>
              <a:t>Επιμ</a:t>
            </a:r>
            <a:r>
              <a:rPr lang="el-GR" sz="1600" dirty="0" smtClean="0"/>
              <a:t>. 1999. </a:t>
            </a:r>
            <a:r>
              <a:rPr lang="el-GR" sz="1600" i="1" dirty="0" smtClean="0"/>
              <a:t>Νομικά ζητήματα θρησκευτικής ετερότητας στην Ελλάδα. </a:t>
            </a:r>
            <a:r>
              <a:rPr lang="el-GR" sz="1600" dirty="0" smtClean="0"/>
              <a:t>Αθήνα: Κριτική.</a:t>
            </a:r>
          </a:p>
          <a:p>
            <a:r>
              <a:rPr lang="el-GR" sz="1600" dirty="0" smtClean="0"/>
              <a:t>Περιοδικό </a:t>
            </a:r>
            <a:r>
              <a:rPr lang="el-GR" sz="1600" i="1" dirty="0" smtClean="0"/>
              <a:t>Κοινωνική Συνοχή και Ανάπτυξη. </a:t>
            </a:r>
            <a:r>
              <a:rPr lang="el-GR" sz="1600" dirty="0" smtClean="0"/>
              <a:t>2018. 13(1). Αφιέρωμα: Περί Σχολείων και Θεών.</a:t>
            </a:r>
          </a:p>
          <a:p>
            <a:r>
              <a:rPr lang="el-GR" sz="1600" u="sng" dirty="0" smtClean="0"/>
              <a:t>Αποφάσεις Δικαστηρίων</a:t>
            </a:r>
          </a:p>
          <a:p>
            <a:r>
              <a:rPr lang="el-GR" sz="1600" dirty="0" err="1" smtClean="0"/>
              <a:t>ΣτΕ</a:t>
            </a:r>
            <a:r>
              <a:rPr lang="el-GR" sz="1600" dirty="0" smtClean="0"/>
              <a:t>: 1749/2019 και 1750/2019</a:t>
            </a:r>
          </a:p>
          <a:p>
            <a:r>
              <a:rPr lang="el-GR" sz="1600" dirty="0" err="1" smtClean="0"/>
              <a:t>ΣτΕ</a:t>
            </a:r>
            <a:r>
              <a:rPr lang="el-GR" sz="1600" dirty="0" smtClean="0"/>
              <a:t>: 1759/2019</a:t>
            </a:r>
          </a:p>
          <a:p>
            <a:r>
              <a:rPr lang="en-US" sz="1600" dirty="0"/>
              <a:t>Ε∆∆Α, </a:t>
            </a:r>
            <a:r>
              <a:rPr lang="en-US" sz="1600" i="1" dirty="0" err="1"/>
              <a:t>Papageorgiou</a:t>
            </a:r>
            <a:r>
              <a:rPr lang="en-US" sz="1600" i="1" dirty="0"/>
              <a:t> and Others v. Greece</a:t>
            </a:r>
            <a:r>
              <a:rPr lang="en-US" sz="1600" dirty="0"/>
              <a:t>, </a:t>
            </a:r>
            <a:r>
              <a:rPr lang="en-US" sz="1600" dirty="0" err="1"/>
              <a:t>Νos</a:t>
            </a:r>
            <a:r>
              <a:rPr lang="en-US" sz="1600" dirty="0"/>
              <a:t>. 4762/18 and 6140/18, 31.01.2020.</a:t>
            </a:r>
            <a:endParaRPr lang="el-GR" sz="1600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7923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Στόχοι του μαθήματος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1. Να αντιληφθούμε την έννοια της εκπαιδευτικής πολιτικής ως επιστημονικού </a:t>
            </a:r>
            <a:r>
              <a:rPr lang="el-GR" dirty="0" smtClean="0"/>
              <a:t>αντικειμένου.</a:t>
            </a:r>
            <a:endParaRPr lang="el-GR" dirty="0" smtClean="0"/>
          </a:p>
          <a:p>
            <a:r>
              <a:rPr lang="el-GR" dirty="0" smtClean="0"/>
              <a:t>2. Να μάθουμε να αναλύουμε επιστημονικά τους εκπαιδευτικούς θεσμούς και την εκπαιδευτική </a:t>
            </a:r>
            <a:r>
              <a:rPr lang="el-GR" dirty="0" smtClean="0"/>
              <a:t>πολιτική.</a:t>
            </a:r>
            <a:endParaRPr lang="el-GR" dirty="0" smtClean="0"/>
          </a:p>
          <a:p>
            <a:r>
              <a:rPr lang="el-GR" dirty="0" smtClean="0"/>
              <a:t>3. Να αντιληφθούμε πώς διαμορφώνεται η εκπαιδευτική </a:t>
            </a:r>
            <a:r>
              <a:rPr lang="el-GR" dirty="0" smtClean="0"/>
              <a:t>πολιτική.</a:t>
            </a:r>
            <a:endParaRPr lang="el-GR" dirty="0" smtClean="0"/>
          </a:p>
          <a:p>
            <a:r>
              <a:rPr lang="el-GR" dirty="0" smtClean="0"/>
              <a:t>4. Να σχεδιάσουμε μια έρευνα με αντικείμενο την ανάλυση της εκπαιδευτικής πολιτικής σε έναν </a:t>
            </a:r>
            <a:r>
              <a:rPr lang="el-GR" dirty="0" smtClean="0"/>
              <a:t>τομέα.</a:t>
            </a:r>
            <a:endParaRPr lang="el-GR" dirty="0" smtClean="0"/>
          </a:p>
          <a:p>
            <a:r>
              <a:rPr lang="el-GR" dirty="0" smtClean="0"/>
              <a:t>5. Να μάθουμε να συλλέγουμε ερευνητικά δεδομένα και να τα </a:t>
            </a:r>
            <a:r>
              <a:rPr lang="el-GR" dirty="0" smtClean="0"/>
              <a:t>αναλύουμε.</a:t>
            </a:r>
            <a:endParaRPr lang="en-US" dirty="0" smtClean="0"/>
          </a:p>
          <a:p>
            <a:r>
              <a:rPr lang="el-GR" dirty="0" smtClean="0"/>
              <a:t>Ειδικότερος στόχος: η κατανόηση της θέσης της θρησκείας στην ελληνική εκπαίδευση και η μελέτη των αλλαγών που έχουν συντελεστεί γύρω από το μάθημα των Θρησκευτικών. 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200" dirty="0" smtClean="0"/>
              <a:t>Το ζήτημα εκπαιδευτικής πολιτικής που θα αναλύσουμε:</a:t>
            </a:r>
            <a:r>
              <a:rPr lang="el-GR" dirty="0" smtClean="0"/>
              <a:t> </a:t>
            </a:r>
            <a:r>
              <a:rPr lang="el-GR" b="1" dirty="0" smtClean="0"/>
              <a:t>ΘΡΗΣΚΕΙΑ ΚΑΙ ΕΚΠΑΙΔΕΥΣΗ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Ποια είναι η θέση της θρησκείας στην ελληνικ</a:t>
            </a:r>
            <a:r>
              <a:rPr lang="el-GR" dirty="0"/>
              <a:t>ή</a:t>
            </a:r>
            <a:r>
              <a:rPr lang="el-GR" dirty="0" smtClean="0"/>
              <a:t> εκπαίδευση</a:t>
            </a:r>
            <a:r>
              <a:rPr lang="el-GR" dirty="0" smtClean="0"/>
              <a:t>; Το ελληνικό εκπαιδευτικό σύστημα είναι θρησκευτικά ουδέτερο;</a:t>
            </a:r>
          </a:p>
          <a:p>
            <a:r>
              <a:rPr lang="el-GR" dirty="0" smtClean="0"/>
              <a:t>Προστατεύεται η θρησκευτική ελευθερία στην ελληνική εκπαίδευση;</a:t>
            </a:r>
          </a:p>
          <a:p>
            <a:r>
              <a:rPr lang="el-GR" dirty="0" smtClean="0"/>
              <a:t>Ποια είναι τα χαρακτηριστικά του μαθήματος των Θρησκευτικών στην Ελλάδα;</a:t>
            </a:r>
          </a:p>
          <a:p>
            <a:r>
              <a:rPr lang="el-GR" dirty="0" smtClean="0"/>
              <a:t>Ποιες είναι οι συνέπειες των πρακτικών του ελληνικού σχολείου για τη θρησκευτική ετερότητα </a:t>
            </a:r>
            <a:r>
              <a:rPr lang="el-GR" dirty="0" err="1" smtClean="0"/>
              <a:t>αλλα</a:t>
            </a:r>
            <a:r>
              <a:rPr lang="el-GR" dirty="0" smtClean="0"/>
              <a:t> και για τα Ανθρώπινα Δικαιώματα γενικότερα;</a:t>
            </a:r>
          </a:p>
          <a:p>
            <a:r>
              <a:rPr lang="el-GR" dirty="0" smtClean="0"/>
              <a:t>Ποια είναι η άποψη των εκπαιδευτικών για τα παραπάνω ζητήματα;</a:t>
            </a:r>
            <a:endParaRPr lang="el-GR" dirty="0" smtClean="0"/>
          </a:p>
          <a:p>
            <a:endParaRPr lang="el-GR" dirty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>Θρησκεία </a:t>
            </a:r>
            <a:r>
              <a:rPr lang="el-GR" b="1" dirty="0"/>
              <a:t>και ελληνική ταυτότητα 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Η </a:t>
            </a:r>
            <a:r>
              <a:rPr lang="el-GR" dirty="0"/>
              <a:t>πολιτική του ελληνικού κράτους όσον αφορά τη σχέση κράτους και εκκλησίας ιστορικά (η δημιουργία της Εκκλησίας της Ελλάδος, η σχέση κράτους και εκκλησίας στο Ελληνικό Σύνταγμα)</a:t>
            </a:r>
          </a:p>
          <a:p>
            <a:r>
              <a:rPr lang="el-GR" dirty="0"/>
              <a:t>Η σημερινή σύγκρουση και τα διλήμματα για τα Ανθρώπινα </a:t>
            </a:r>
            <a:r>
              <a:rPr lang="el-GR" dirty="0" smtClean="0"/>
              <a:t>Δικαιώματα</a:t>
            </a:r>
          </a:p>
          <a:p>
            <a:r>
              <a:rPr lang="el-GR" dirty="0"/>
              <a:t>Η σχέση κράτους και εκκλησίας στο Σύνταγμα. Τι προβλέπει το Σύνταγμα της Ελλάδας και η νομοθεσία για τους σκοπούς της εκπαίδευσης;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58093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/>
              <a:t>ΟΜΑΔΑ Α: Η σύγχρονη εκπαιδευτική πολιτική για τα θρησκευτικά ζητήματα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Ποια είναι η θέση της θρησκείας στο ελληνικό σχολείο</a:t>
            </a:r>
            <a:r>
              <a:rPr lang="el-GR" dirty="0" smtClean="0"/>
              <a:t>; </a:t>
            </a:r>
          </a:p>
          <a:p>
            <a:r>
              <a:rPr lang="el-GR" dirty="0" smtClean="0"/>
              <a:t>Ποια </a:t>
            </a:r>
            <a:r>
              <a:rPr lang="el-GR" dirty="0" smtClean="0"/>
              <a:t>είναι η σύγκρουση γύρω από το </a:t>
            </a:r>
            <a:r>
              <a:rPr lang="el-GR" dirty="0"/>
              <a:t>μάθημα των Θρησκευτικών</a:t>
            </a:r>
            <a:r>
              <a:rPr lang="el-GR" dirty="0" smtClean="0"/>
              <a:t> (ΜτΘ);</a:t>
            </a:r>
            <a:r>
              <a:rPr lang="el-GR" dirty="0"/>
              <a:t> Γιατί αναγκάστηκε η σημερινή κυβέρνηση να αλλάξει τα Αναλυτικά Προγράμματα και τα σχολικά βιβλία στο ΜτΘ</a:t>
            </a:r>
            <a:r>
              <a:rPr lang="el-GR" dirty="0" smtClean="0"/>
              <a:t>;</a:t>
            </a:r>
          </a:p>
          <a:p>
            <a:r>
              <a:rPr lang="el-GR" dirty="0" smtClean="0"/>
              <a:t>Οι αποφάσεις του Συμβουλίου της Επικρατείας (</a:t>
            </a:r>
            <a:r>
              <a:rPr lang="el-GR" dirty="0" err="1" smtClean="0"/>
              <a:t>ΣτΕ</a:t>
            </a:r>
            <a:r>
              <a:rPr lang="el-GR" dirty="0" smtClean="0"/>
              <a:t>) για το ΜτΘ.</a:t>
            </a:r>
          </a:p>
          <a:p>
            <a:r>
              <a:rPr lang="el-GR" dirty="0" smtClean="0"/>
              <a:t>Τι προβλέπει η νομοθεσία που ισχύει σήμερα </a:t>
            </a:r>
            <a:r>
              <a:rPr lang="el-GR" dirty="0"/>
              <a:t>για το </a:t>
            </a:r>
            <a:r>
              <a:rPr lang="el-GR" dirty="0" smtClean="0"/>
              <a:t>ΜτΘ; </a:t>
            </a:r>
          </a:p>
          <a:p>
            <a:r>
              <a:rPr lang="el-GR" dirty="0" smtClean="0"/>
              <a:t>Τι προβλέπει η εγκύκλιος που ισχύει σήμερα για την απαλλαγή από το ΜτΘ;  </a:t>
            </a:r>
          </a:p>
          <a:p>
            <a:r>
              <a:rPr lang="el-GR" dirty="0" smtClean="0"/>
              <a:t> Τί προβλέπει η ισχύουσα νομοθεσία για την αναγραφή του θρησκεύματος στους απολυτηρίους τίτλους σπουδών.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43800" cy="1450757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Ομάδα Β: Οι θέσεις των πολιτικών και κοινωνικών φορέων για το ΜτΘ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Ποιοι είναι οι φορείς </a:t>
            </a:r>
            <a:r>
              <a:rPr lang="el-GR" dirty="0"/>
              <a:t>που παρεμβαίνουν στη </a:t>
            </a:r>
            <a:r>
              <a:rPr lang="el-GR" dirty="0" smtClean="0"/>
              <a:t>διαμόρφωση </a:t>
            </a:r>
            <a:r>
              <a:rPr lang="el-GR" dirty="0"/>
              <a:t>της </a:t>
            </a:r>
            <a:r>
              <a:rPr lang="el-GR" dirty="0" smtClean="0"/>
              <a:t>εκπαιδευτικής πολιτικής για το ΜτΘ; </a:t>
            </a:r>
          </a:p>
          <a:p>
            <a:r>
              <a:rPr lang="el-GR" dirty="0" smtClean="0"/>
              <a:t>Οι απόψεις </a:t>
            </a:r>
            <a:r>
              <a:rPr lang="el-GR" dirty="0"/>
              <a:t>των </a:t>
            </a:r>
            <a:r>
              <a:rPr lang="el-GR" dirty="0" smtClean="0"/>
              <a:t>βασικότερων φορέων:</a:t>
            </a:r>
            <a:endParaRPr lang="el-GR" dirty="0"/>
          </a:p>
          <a:p>
            <a:pPr lvl="1"/>
            <a:r>
              <a:rPr lang="el-GR" dirty="0"/>
              <a:t>Πολιτικά Κόμματα </a:t>
            </a:r>
            <a:r>
              <a:rPr lang="el-GR" dirty="0" smtClean="0"/>
              <a:t>– τοποθετήσεις στο Κοινοβούλιο</a:t>
            </a:r>
          </a:p>
          <a:p>
            <a:pPr lvl="1"/>
            <a:r>
              <a:rPr lang="el-GR" dirty="0" smtClean="0"/>
              <a:t>Εκκλησία της Ελλάδος</a:t>
            </a:r>
          </a:p>
          <a:p>
            <a:pPr lvl="1"/>
            <a:r>
              <a:rPr lang="el-GR" dirty="0" smtClean="0"/>
              <a:t>Θρησκευτικές </a:t>
            </a:r>
            <a:r>
              <a:rPr lang="el-GR" dirty="0"/>
              <a:t>οργανώσεις – σύλλογοι θεολόγων, θρησκευτικά </a:t>
            </a:r>
            <a:r>
              <a:rPr lang="el-GR" dirty="0" smtClean="0"/>
              <a:t>περιοδικά</a:t>
            </a:r>
          </a:p>
          <a:p>
            <a:pPr lvl="1"/>
            <a:r>
              <a:rPr lang="el-GR" dirty="0" smtClean="0"/>
              <a:t>Συνδικαλιστικές οργαν</a:t>
            </a:r>
            <a:r>
              <a:rPr lang="el-GR" dirty="0"/>
              <a:t>ώ</a:t>
            </a:r>
            <a:r>
              <a:rPr lang="el-GR" dirty="0" smtClean="0"/>
              <a:t>σεις εκπαιδευτικών (ΔΟΕ, ΟΛΜΕ. ΟΙΕΛΕ)</a:t>
            </a:r>
          </a:p>
          <a:p>
            <a:pPr lvl="1"/>
            <a:r>
              <a:rPr lang="el-GR" dirty="0" smtClean="0"/>
              <a:t>Ελληνική Ένωση Δικαιωμάτων του Ανθρώπου</a:t>
            </a:r>
          </a:p>
          <a:p>
            <a:pPr lvl="1"/>
            <a:r>
              <a:rPr lang="el-GR" dirty="0" smtClean="0"/>
              <a:t>Ένωση </a:t>
            </a:r>
            <a:r>
              <a:rPr lang="el-GR" dirty="0" err="1" smtClean="0"/>
              <a:t>Αθέων</a:t>
            </a:r>
            <a:endParaRPr lang="el-GR" dirty="0" smtClean="0"/>
          </a:p>
          <a:p>
            <a:pPr lvl="1"/>
            <a:endParaRPr lang="el-GR" dirty="0"/>
          </a:p>
          <a:p>
            <a:pPr lvl="1"/>
            <a:r>
              <a:rPr lang="el-GR" dirty="0"/>
              <a:t>Ά</a:t>
            </a:r>
            <a:r>
              <a:rPr lang="el-GR" dirty="0" smtClean="0"/>
              <a:t>λλοι; (</a:t>
            </a:r>
            <a:r>
              <a:rPr lang="el-GR" i="1" dirty="0" smtClean="0"/>
              <a:t>η Δικαιοσύνη και οι διεθνείς φορείς όπως το Συμβούλιο της Ευρώπης και το ΕΔΔΑ θα εξετασθούν από άλλες ομάδες</a:t>
            </a:r>
            <a:r>
              <a:rPr lang="el-GR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9460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Ομάδα Γ: </a:t>
            </a:r>
            <a:r>
              <a:rPr lang="el-GR" sz="2800" b="1" dirty="0"/>
              <a:t>Η πολιτική των διεθνών οργανισμών για τη σχέση εκπαίδευσης και θρησκείας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θρησκευτική ελευθερία ως θεμελιώδες ανθρώπινο δικαίωμα στις διεθνείς συμβάσεις (Οικουμενική Διακήρυξη </a:t>
            </a:r>
            <a:r>
              <a:rPr lang="el-GR" dirty="0" err="1" smtClean="0"/>
              <a:t>Δικαωμάτων</a:t>
            </a:r>
            <a:r>
              <a:rPr lang="el-GR" dirty="0" smtClean="0"/>
              <a:t> του Ανθρώπου του 1948, Διεθνείς Σύμβαση των Δικαιωμάτων του Παιδιού 1989)</a:t>
            </a:r>
          </a:p>
          <a:p>
            <a:r>
              <a:rPr lang="el-GR" dirty="0" smtClean="0"/>
              <a:t>Ευρωπαϊκή Ένωση και το Συμβούλιο της Ευρώπης – Ευρωπαϊκή Σύμβαση Δικαιωμάτων του Ανθρώπου (ΕΣΔΑ) </a:t>
            </a:r>
          </a:p>
          <a:p>
            <a:r>
              <a:rPr lang="el-GR" dirty="0" smtClean="0"/>
              <a:t>Υποθέσεις παραβίασης της θρησκευτικής ελευθερίας στην Ελλάδα που έχουν τεθεί ενώπιον του Ευρωπαϊκού Δικαστηρίου Δικαιωμάτων του Ανθρώπου (ΕΔΔΑ) (απλή αναφορά)</a:t>
            </a:r>
          </a:p>
          <a:p>
            <a:r>
              <a:rPr lang="el-GR" dirty="0" smtClean="0"/>
              <a:t>Η σημασία της υπόθεσης </a:t>
            </a:r>
            <a:r>
              <a:rPr lang="el-GR" i="1" dirty="0" smtClean="0"/>
              <a:t>Παπαγεωργίου κατά Ελλάδος </a:t>
            </a:r>
            <a:r>
              <a:rPr lang="el-GR" dirty="0" smtClean="0"/>
              <a:t>(αναλυτικότερη αναφορά). Γιατί αναγκάστηκε η ελληνική κυβέρνηση να αλλάξει την εγκύκλιο περί απαλλαγής των μαθητών από το ΜτΘ; </a:t>
            </a:r>
          </a:p>
          <a:p>
            <a:r>
              <a:rPr lang="el-GR" dirty="0" smtClean="0"/>
              <a:t>Ζητήματα Ανθρωπίνων Δικαιωμάτων που απορρέουν από την πολιτική του ελληνικού κράτους για το ΜτΘ.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Ομάδα Δ: </a:t>
            </a:r>
            <a:r>
              <a:rPr lang="el-GR" sz="2800" b="1" dirty="0"/>
              <a:t>Το μάθημα των </a:t>
            </a:r>
            <a:r>
              <a:rPr lang="el-GR" sz="2800" b="1" dirty="0" smtClean="0"/>
              <a:t>Θρησκευτικών </a:t>
            </a:r>
            <a:r>
              <a:rPr lang="el-GR" sz="2800" b="1" dirty="0"/>
              <a:t>στο ελληνικό σχολείο </a:t>
            </a:r>
            <a:r>
              <a:rPr lang="el-GR" sz="2800" b="1" dirty="0" smtClean="0"/>
              <a:t>(α)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el-GR" sz="2900" b="1" dirty="0" smtClean="0"/>
              <a:t>Μια σύντομη </a:t>
            </a:r>
            <a:r>
              <a:rPr lang="el-GR" sz="2900" b="1" dirty="0" err="1" smtClean="0"/>
              <a:t>περιοδολόγηση</a:t>
            </a:r>
            <a:r>
              <a:rPr lang="el-GR" sz="2900" b="1" dirty="0" smtClean="0"/>
              <a:t> των βασικών αλλαγών πάνω στο ΜτΘ της τελευταίας δεκαετίας</a:t>
            </a:r>
            <a:r>
              <a:rPr lang="el-GR" sz="2900" b="1" dirty="0" smtClean="0"/>
              <a:t>.</a:t>
            </a:r>
            <a:endParaRPr lang="el-GR" sz="2900" b="1" dirty="0"/>
          </a:p>
          <a:p>
            <a:pPr marL="137160" indent="0">
              <a:buNone/>
            </a:pPr>
            <a:r>
              <a:rPr lang="el-GR" sz="2900" b="1" dirty="0" smtClean="0"/>
              <a:t>Ποιος είναι ο χαρακτήρας</a:t>
            </a:r>
            <a:r>
              <a:rPr lang="el-GR" sz="2900" b="1" dirty="0"/>
              <a:t> </a:t>
            </a:r>
            <a:r>
              <a:rPr lang="el-GR" sz="2900" b="1" dirty="0" smtClean="0"/>
              <a:t>του ΜτΘ; </a:t>
            </a:r>
          </a:p>
          <a:p>
            <a:pPr marL="137160" indent="0">
              <a:buNone/>
            </a:pPr>
            <a:r>
              <a:rPr lang="el-GR" sz="2900" dirty="0"/>
              <a:t>	</a:t>
            </a:r>
            <a:r>
              <a:rPr lang="el-GR" sz="2900" dirty="0" smtClean="0"/>
              <a:t>- Ενημερωτικός και ουδέτερος δηλ. κοσμικός;</a:t>
            </a:r>
          </a:p>
          <a:p>
            <a:pPr marL="137160" indent="0">
              <a:buNone/>
            </a:pPr>
            <a:r>
              <a:rPr lang="el-GR" sz="2900" dirty="0"/>
              <a:t>	</a:t>
            </a:r>
            <a:r>
              <a:rPr lang="el-GR" sz="2900" dirty="0" smtClean="0"/>
              <a:t>- Πλουραλιστικός;</a:t>
            </a:r>
          </a:p>
          <a:p>
            <a:pPr marL="137160" indent="0">
              <a:buNone/>
            </a:pPr>
            <a:r>
              <a:rPr lang="el-GR" sz="2900" dirty="0"/>
              <a:t>	</a:t>
            </a:r>
            <a:r>
              <a:rPr lang="el-GR" sz="2900" dirty="0" smtClean="0"/>
              <a:t>- Ομολογιακός;</a:t>
            </a:r>
          </a:p>
          <a:p>
            <a:pPr marL="137160" indent="0">
              <a:buNone/>
            </a:pPr>
            <a:r>
              <a:rPr lang="el-GR" sz="2900" dirty="0"/>
              <a:t>	</a:t>
            </a:r>
            <a:r>
              <a:rPr lang="el-GR" sz="2900" dirty="0" smtClean="0"/>
              <a:t>- Κατηχητικός</a:t>
            </a:r>
            <a:r>
              <a:rPr lang="el-GR" sz="2900" dirty="0" smtClean="0"/>
              <a:t>;</a:t>
            </a:r>
            <a:endParaRPr lang="el-GR" sz="2900" dirty="0" smtClean="0"/>
          </a:p>
          <a:p>
            <a:pPr marL="137160" indent="0">
              <a:buNone/>
            </a:pPr>
            <a:r>
              <a:rPr lang="el-GR" sz="2900" dirty="0" smtClean="0"/>
              <a:t>Αφού ορίσετε τις παραπάνω έννοιες τεκμηριώστε την άποψή σας με βάση παραδείγματα ανάλυσης των σχολικών εγχειριδίων και των αναλυτικών προγραμμάτων της τελευταίας δεκαετίας, με έμφαση στα σημερινά προγράμματα</a:t>
            </a:r>
            <a:r>
              <a:rPr lang="el-GR" sz="2900" dirty="0" smtClean="0"/>
              <a:t>.</a:t>
            </a:r>
            <a:endParaRPr lang="el-GR" sz="2900" dirty="0"/>
          </a:p>
          <a:p>
            <a:r>
              <a:rPr lang="el-GR" sz="2900" b="1" dirty="0" smtClean="0"/>
              <a:t>Προς ποια κατεύθυνση άλλαξε το ΜτΘ το 2020;</a:t>
            </a:r>
          </a:p>
          <a:p>
            <a:pPr>
              <a:buNone/>
            </a:pPr>
            <a:r>
              <a:rPr lang="el-GR" b="1" dirty="0" smtClean="0"/>
              <a:t>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/>
              <a:t>Ομάδα </a:t>
            </a:r>
            <a:r>
              <a:rPr lang="el-GR" sz="2800" b="1" dirty="0" smtClean="0"/>
              <a:t>Ε: </a:t>
            </a:r>
            <a:r>
              <a:rPr lang="el-GR" sz="2800" b="1" dirty="0"/>
              <a:t>Το μάθημα των Θρησκευτικών στο ελληνικό σχολείο </a:t>
            </a:r>
            <a:r>
              <a:rPr lang="el-GR" sz="2800" b="1" dirty="0" smtClean="0"/>
              <a:t>(β)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l-GR" b="1" dirty="0" smtClean="0"/>
              <a:t>Πώς παρουσιάζονται οι άλλες θρησκείες στο ΜτΘ;</a:t>
            </a:r>
          </a:p>
          <a:p>
            <a:pPr marL="137160" indent="0">
              <a:buNone/>
            </a:pPr>
            <a:endParaRPr lang="el-GR" b="1" dirty="0"/>
          </a:p>
          <a:p>
            <a:r>
              <a:rPr lang="el-GR" dirty="0" smtClean="0"/>
              <a:t>Παραδείγματα συγκριτικής ανάλυσης με βάση τα Αναλυτικά Προγράμματα και τα σχολικά εγχειρίδια της τελευταίας δεκαετίας, με έμφαση στα σημερινά.</a:t>
            </a:r>
          </a:p>
          <a:p>
            <a:endParaRPr lang="el-GR" dirty="0"/>
          </a:p>
          <a:p>
            <a:r>
              <a:rPr lang="el-GR" dirty="0"/>
              <a:t>Προς ποια κατεύθυνση άλλαξε το ΜτΘ το 2020;</a:t>
            </a:r>
          </a:p>
          <a:p>
            <a:pPr>
              <a:buNone/>
            </a:pPr>
            <a:r>
              <a:rPr lang="el-GR" dirty="0"/>
              <a:t> 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770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282</TotalTime>
  <Words>874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   ΖΗΤΗΜΑΤΑ ΕΚΠΑΙΔΕΥΤΙΚΗΣ ΠΟΛΙΤΙΚΗΣ: ΜΕΘΟΔΟΛΟΓΙΑ ΑΝΑΛΥΣΗΣ ΤΩΝ ΕΚΠΑΙΔΕΥΤΙΚΩΝ ΘΕΣΜΩΝ</vt:lpstr>
      <vt:lpstr>Στόχοι του μαθήματος</vt:lpstr>
      <vt:lpstr>Το ζήτημα εκπαιδευτικής πολιτικής που θα αναλύσουμε: ΘΡΗΣΚΕΙΑ ΚΑΙ ΕΚΠΑΙΔΕΥΣΗ</vt:lpstr>
      <vt:lpstr>  Θρησκεία και ελληνική ταυτότητα  </vt:lpstr>
      <vt:lpstr>ΟΜΑΔΑ Α: Η σύγχρονη εκπαιδευτική πολιτική για τα θρησκευτικά ζητήματα</vt:lpstr>
      <vt:lpstr>Ομάδα Β: Οι θέσεις των πολιτικών και κοινωνικών φορέων για το ΜτΘ</vt:lpstr>
      <vt:lpstr>Ομάδα Γ: Η πολιτική των διεθνών οργανισμών για τη σχέση εκπαίδευσης και θρησκείας</vt:lpstr>
      <vt:lpstr>Ομάδα Δ: Το μάθημα των Θρησκευτικών στο ελληνικό σχολείο (α)</vt:lpstr>
      <vt:lpstr>Ομάδα Ε: Το μάθημα των Θρησκευτικών στο ελληνικό σχολείο (β)</vt:lpstr>
      <vt:lpstr>Ομάδα ΣΤ: Εκπαιδευτικές πρακτικές και θρησκευτική ετερότητα  </vt:lpstr>
      <vt:lpstr> ΕΡΕΥΝΑ:  ΕΚΠΑΙΔΕΥΤΙΚΕΣ ΠΡΑΚΤΙΚΕΣ ΚΑΙ ΘΡΗΣΚΕΙΑ</vt:lpstr>
      <vt:lpstr>Βασική βιβλιογραφία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ΖΗΤΗΜΑΤΑ ΕΚΠΑΙΔΕΥΤΙΚΗΣ ΠΟΛΙΤΙΚΗΣ ΜΕΘΟΔΟΛΟΓΙΑ ΑΝΑΛΥΣΗΣ ΤΩΝ ΕΚΠΑΙΔΕΥΤΙΚΩΝ ΘΕΣΜΩΝ</dc:title>
  <dc:creator>Evie</dc:creator>
  <cp:lastModifiedBy>Evie</cp:lastModifiedBy>
  <cp:revision>27</cp:revision>
  <dcterms:created xsi:type="dcterms:W3CDTF">2013-03-05T06:59:44Z</dcterms:created>
  <dcterms:modified xsi:type="dcterms:W3CDTF">2020-10-13T07:08:12Z</dcterms:modified>
</cp:coreProperties>
</file>