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404" r:id="rId3"/>
    <p:sldId id="405" r:id="rId4"/>
    <p:sldId id="407" r:id="rId5"/>
    <p:sldId id="427" r:id="rId6"/>
    <p:sldId id="409" r:id="rId7"/>
    <p:sldId id="408" r:id="rId8"/>
    <p:sldId id="434" r:id="rId9"/>
    <p:sldId id="406" r:id="rId10"/>
    <p:sldId id="410" r:id="rId11"/>
    <p:sldId id="435" r:id="rId12"/>
    <p:sldId id="411" r:id="rId13"/>
    <p:sldId id="412" r:id="rId14"/>
    <p:sldId id="413" r:id="rId15"/>
    <p:sldId id="414" r:id="rId16"/>
    <p:sldId id="428" r:id="rId17"/>
    <p:sldId id="433" r:id="rId18"/>
    <p:sldId id="432" r:id="rId19"/>
    <p:sldId id="415" r:id="rId20"/>
    <p:sldId id="416" r:id="rId21"/>
    <p:sldId id="436" r:id="rId22"/>
    <p:sldId id="429" r:id="rId23"/>
    <p:sldId id="426" r:id="rId24"/>
    <p:sldId id="430" r:id="rId25"/>
    <p:sldId id="425" r:id="rId26"/>
    <p:sldId id="417" r:id="rId27"/>
    <p:sldId id="438" r:id="rId28"/>
    <p:sldId id="418" r:id="rId29"/>
    <p:sldId id="422" r:id="rId30"/>
    <p:sldId id="437" r:id="rId31"/>
    <p:sldId id="420" r:id="rId32"/>
    <p:sldId id="421" r:id="rId33"/>
    <p:sldId id="423" r:id="rId34"/>
    <p:sldId id="424" r:id="rId35"/>
    <p:sldId id="43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de Microsoft Office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/>
    <p:restoredTop sz="91605"/>
  </p:normalViewPr>
  <p:slideViewPr>
    <p:cSldViewPr snapToGrid="0" snapToObjects="1">
      <p:cViewPr varScale="1">
        <p:scale>
          <a:sx n="107" d="100"/>
          <a:sy n="107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DB796-4C25-B541-BAF0-2187DDA3A89A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82B3C-1879-C242-ABCC-4017C4806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23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8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7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5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55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88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0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40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84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6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15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3DBFB-4868-E94A-9D58-2987D3587E84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39BA3-1187-9A4A-AF9F-C136F4B959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3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6vM9_zCST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vM9_zCSToM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6vM9_zCSTo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ilymotion.com/video/x7tworb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ioandimitriadis11@g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2000" y="4659086"/>
            <a:ext cx="10425216" cy="2050166"/>
          </a:xfrm>
        </p:spPr>
        <p:txBody>
          <a:bodyPr>
            <a:normAutofit/>
          </a:bodyPr>
          <a:lstStyle/>
          <a:p>
            <a:r>
              <a:rPr lang="el-GR" sz="2600" dirty="0" err="1">
                <a:latin typeface="Times New Roman" charset="0"/>
                <a:ea typeface="Times New Roman" charset="0"/>
                <a:cs typeface="Times New Roman" charset="0"/>
              </a:rPr>
              <a:t>Αθ</a:t>
            </a:r>
            <a:r>
              <a:rPr lang="fr-FR" sz="2600" dirty="0" err="1">
                <a:latin typeface="Times New Roman" charset="0"/>
                <a:ea typeface="Times New Roman" charset="0"/>
                <a:cs typeface="Times New Roman" charset="0"/>
              </a:rPr>
              <a:t>ή</a:t>
            </a:r>
            <a:r>
              <a:rPr lang="el-GR" sz="2600" dirty="0">
                <a:latin typeface="Times New Roman" charset="0"/>
                <a:ea typeface="Times New Roman" charset="0"/>
                <a:cs typeface="Times New Roman" charset="0"/>
              </a:rPr>
              <a:t>να, 20 Νοεμβρίου 2023</a:t>
            </a:r>
          </a:p>
          <a:p>
            <a:r>
              <a:rPr lang="el-GR" sz="2800" dirty="0" err="1">
                <a:latin typeface="Times New Roman" charset="0"/>
                <a:ea typeface="Times New Roman" charset="0"/>
                <a:cs typeface="Times New Roman" charset="0"/>
              </a:rPr>
              <a:t>Γιάνν</a:t>
            </a: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l-GR" sz="2800" dirty="0">
                <a:latin typeface="Times New Roman" charset="0"/>
                <a:ea typeface="Times New Roman" charset="0"/>
                <a:cs typeface="Times New Roman" charset="0"/>
              </a:rPr>
              <a:t>ς Δ. Δημητριάδης</a:t>
            </a: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l-GR" sz="2800" dirty="0">
                <a:latin typeface="Times New Roman" charset="0"/>
                <a:ea typeface="Times New Roman" charset="0"/>
                <a:cs typeface="Times New Roman" charset="0"/>
              </a:rPr>
              <a:t>Δερματολόγος</a:t>
            </a:r>
            <a:r>
              <a:rPr lang="fr-FR" sz="2800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l-GR" sz="2800" dirty="0">
                <a:latin typeface="Times New Roman" charset="0"/>
                <a:ea typeface="Times New Roman" charset="0"/>
                <a:cs typeface="Times New Roman" charset="0"/>
              </a:rPr>
              <a:t>Αφροδισιολόγος</a:t>
            </a:r>
          </a:p>
          <a:p>
            <a:r>
              <a:rPr lang="el-GR" sz="2600" dirty="0">
                <a:latin typeface="Times New Roman" charset="0"/>
                <a:ea typeface="Times New Roman" charset="0"/>
                <a:cs typeface="Times New Roman" charset="0"/>
              </a:rPr>
              <a:t>υπ. Δρ Ιστορίας της Ιατρικής</a:t>
            </a:r>
          </a:p>
          <a:p>
            <a:r>
              <a:rPr lang="el-GR" sz="2600" dirty="0">
                <a:latin typeface="Times New Roman" charset="0"/>
                <a:ea typeface="Times New Roman" charset="0"/>
                <a:cs typeface="Times New Roman" charset="0"/>
              </a:rPr>
              <a:t>Καθηγήτρια Μαριάννα Καραμάνου</a:t>
            </a:r>
            <a:endParaRPr lang="fr-FR" sz="2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-145145" y="304800"/>
            <a:ext cx="12235543" cy="829168"/>
          </a:xfrm>
        </p:spPr>
        <p:txBody>
          <a:bodyPr>
            <a:normAutofit fontScale="90000"/>
          </a:bodyPr>
          <a:lstStyle/>
          <a:p>
            <a:r>
              <a:rPr lang="el-GR" sz="32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l-GR" sz="3200" b="1" dirty="0">
                <a:latin typeface="Times New Roman" charset="0"/>
                <a:ea typeface="Times New Roman" charset="0"/>
                <a:cs typeface="Times New Roman" charset="0"/>
              </a:rPr>
              <a:t>200 </a:t>
            </a:r>
            <a:r>
              <a:rPr lang="el-GR" sz="3200" b="1" dirty="0" err="1">
                <a:latin typeface="Times New Roman" charset="0"/>
                <a:ea typeface="Times New Roman" charset="0"/>
                <a:cs typeface="Times New Roman" charset="0"/>
              </a:rPr>
              <a:t>χρ</a:t>
            </a:r>
            <a:r>
              <a:rPr lang="fr-FR" sz="3200" b="1" dirty="0" err="1">
                <a:latin typeface="Times New Roman" charset="0"/>
                <a:ea typeface="Times New Roman" charset="0"/>
                <a:cs typeface="Times New Roman" charset="0"/>
              </a:rPr>
              <a:t>ό</a:t>
            </a:r>
            <a:r>
              <a:rPr lang="el-GR" sz="3200" b="1" dirty="0">
                <a:latin typeface="Times New Roman" charset="0"/>
                <a:ea typeface="Times New Roman" charset="0"/>
                <a:cs typeface="Times New Roman" charset="0"/>
              </a:rPr>
              <a:t>νια Νεότερης Ελληνικής Ιατρικής</a:t>
            </a:r>
            <a:br>
              <a:rPr lang="el-GR" sz="32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fr-FR" sz="3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3408760" y="2930743"/>
            <a:ext cx="18805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Times New Roman" charset="0"/>
                <a:ea typeface="Times New Roman" charset="0"/>
                <a:cs typeface="Times New Roman" charset="0"/>
              </a:rPr>
              <a:t>« </a:t>
            </a:r>
            <a:r>
              <a:rPr lang="el-GR" sz="3200" b="1" dirty="0">
                <a:latin typeface="Times New Roman" charset="0"/>
                <a:ea typeface="Times New Roman" charset="0"/>
                <a:cs typeface="Times New Roman" charset="0"/>
              </a:rPr>
              <a:t>Η Ελληνική Ιατρική από τη δημιουργία του Ελληνικού Κράτους</a:t>
            </a:r>
            <a:endParaRPr lang="fr-FR" sz="3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l-GR" sz="3200" b="1" dirty="0">
                <a:latin typeface="Times New Roman" charset="0"/>
                <a:ea typeface="Times New Roman" charset="0"/>
                <a:cs typeface="Times New Roman" charset="0"/>
              </a:rPr>
              <a:t>και τα επιτεύγματα</a:t>
            </a:r>
            <a:r>
              <a:rPr lang="fr-FR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l-GR" sz="3200" b="1" dirty="0">
                <a:latin typeface="Times New Roman" charset="0"/>
                <a:ea typeface="Times New Roman" charset="0"/>
                <a:cs typeface="Times New Roman" charset="0"/>
              </a:rPr>
              <a:t>της</a:t>
            </a:r>
            <a:r>
              <a:rPr lang="fr-FR" sz="3200" dirty="0">
                <a:latin typeface="Times New Roman" charset="0"/>
                <a:ea typeface="Times New Roman" charset="0"/>
                <a:cs typeface="Times New Roman" charset="0"/>
              </a:rPr>
              <a:t> »</a:t>
            </a:r>
          </a:p>
        </p:txBody>
      </p:sp>
      <p:sp>
        <p:nvSpPr>
          <p:cNvPr id="6" name="AutoShape 2" descr="cadémie nationale de médecine | Une institution dans son temps – 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adémie nationale de médecine | Une institution dans son temps – 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35390"/>
            <a:ext cx="4016829" cy="1332857"/>
          </a:xfrm>
          <a:prstGeom prst="rect">
            <a:avLst/>
          </a:prstGeom>
        </p:spPr>
      </p:pic>
      <p:sp>
        <p:nvSpPr>
          <p:cNvPr id="10" name="AutoShape 4" descr="ιλοτεχνικός Όμιλος Τρίπολης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6" descr="ιλοτεχνικός Όμιλος Τρίπολης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FC90C16-4430-BD4C-A875-FE5FC0D32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048" y="1133968"/>
            <a:ext cx="1244892" cy="13538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D54EA3-5B57-8241-BAA3-79BA3261F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760" y="1133968"/>
            <a:ext cx="5761840" cy="13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30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8E1B489-3B30-FC4A-96DD-EA3D4477D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0515" y="548605"/>
            <a:ext cx="3599688" cy="5404532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C24A35-6ABA-3BE1-AD0C-E60DF66411F5}"/>
              </a:ext>
            </a:extLst>
          </p:cNvPr>
          <p:cNvSpPr txBox="1"/>
          <p:nvPr/>
        </p:nvSpPr>
        <p:spPr>
          <a:xfrm>
            <a:off x="3690515" y="6163294"/>
            <a:ext cx="44322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Ο φιλέλληνας Δρ Χάου – Προτομή στην Τρίπολη Αρκαδίας</a:t>
            </a:r>
          </a:p>
        </p:txBody>
      </p:sp>
    </p:spTree>
    <p:extLst>
      <p:ext uri="{BB962C8B-B14F-4D97-AF65-F5344CB8AC3E}">
        <p14:creationId xmlns:p14="http://schemas.microsoft.com/office/powerpoint/2010/main" val="1157222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298F9A-B668-1F78-2350-13A8AE58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ΕΚΠΑ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9BCD67-7684-E8B8-BBAA-959337CF4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Σχολές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Θεολογία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Νομικές Επιστήμες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Ιατρική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της άλλης εγκυκλίου παιδείας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8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52912-2263-3B46-953E-23072BCB6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50" y="239964"/>
            <a:ext cx="10729356" cy="1325563"/>
          </a:xfrm>
        </p:spPr>
        <p:txBody>
          <a:bodyPr/>
          <a:lstStyle/>
          <a:p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Οθώνειον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Πανεπιστήμιο Αθηνών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Μάιος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1837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Οθώνειο Πανεπιστήμιο: το πρώτο πανεπιστήμιο της Ελλάδας - Ένα σπίτι για ένα  μουσείο: Η ιστορία του κτηρίου - ελcblog - Εκθέσεις - elculture.gr">
            <a:extLst>
              <a:ext uri="{FF2B5EF4-FFF2-40B4-BE49-F238E27FC236}">
                <a16:creationId xmlns:a16="http://schemas.microsoft.com/office/drawing/2014/main" id="{D97F6E4F-4640-C144-BE2B-49AF908FE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97" y="1472184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yPhotoPics: &quot;Οθώνειο Πανεπιστήμιο&quot;, το πρώτο πανεπιστήμιο της Ελλάδας">
            <a:extLst>
              <a:ext uri="{FF2B5EF4-FFF2-40B4-BE49-F238E27FC236}">
                <a16:creationId xmlns:a16="http://schemas.microsoft.com/office/drawing/2014/main" id="{AA1E6B5F-A151-6248-96A2-44A5B371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3846068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Η Αγγλικανική εκκλησία εμπνέει τους δημιουργούς | Πολιτισμός Ειδήσεις">
            <a:extLst>
              <a:ext uri="{FF2B5EF4-FFF2-40B4-BE49-F238E27FC236}">
                <a16:creationId xmlns:a16="http://schemas.microsoft.com/office/drawing/2014/main" id="{C070568F-5F83-8940-9AF2-476DC502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03" y="4239768"/>
            <a:ext cx="39370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Σταμάτης Κλεάνθης, ο μέγας αρχιτέκτονας | in.gr">
            <a:extLst>
              <a:ext uri="{FF2B5EF4-FFF2-40B4-BE49-F238E27FC236}">
                <a16:creationId xmlns:a16="http://schemas.microsoft.com/office/drawing/2014/main" id="{CD814337-48B3-0148-9F97-F65AAA8E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2258568"/>
            <a:ext cx="25654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Εθνικό και Καποδιστριακό Πανεπιστήμιο Αθηνών - Βικιπαίδεια">
            <a:extLst>
              <a:ext uri="{FF2B5EF4-FFF2-40B4-BE49-F238E27FC236}">
                <a16:creationId xmlns:a16="http://schemas.microsoft.com/office/drawing/2014/main" id="{EF8510E5-AD83-5643-ACE2-822884C3C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3" y="1548924"/>
            <a:ext cx="39116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32E35FD-F718-9520-B2B4-49346E9D0048}"/>
              </a:ext>
            </a:extLst>
          </p:cNvPr>
          <p:cNvSpPr txBox="1"/>
          <p:nvPr/>
        </p:nvSpPr>
        <p:spPr>
          <a:xfrm>
            <a:off x="2790702" y="6492875"/>
            <a:ext cx="8205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 err="1"/>
              <a:t>Αρχιτέκτων</a:t>
            </a:r>
            <a:r>
              <a:rPr lang="el-GR" sz="1400" dirty="0"/>
              <a:t> Κλεάνθης – η οικία του στέγασε από το 1837 ως το 1841 το Πανεπιστήμιο Αθηνών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46899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Η ιστορία μιας μετονομασίας: Aπό το Οθώνειο στο Εθνικό Πανεπιστήμιο  (1837–1862) - Online Compendium των ελληνογερμανικών διασταυρώσεων">
            <a:extLst>
              <a:ext uri="{FF2B5EF4-FFF2-40B4-BE49-F238E27FC236}">
                <a16:creationId xmlns:a16="http://schemas.microsoft.com/office/drawing/2014/main" id="{F1AC4507-874B-1D4C-B0A8-55A12A33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88" y="316992"/>
            <a:ext cx="5892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85EEA9-1014-DF4A-AAA4-D8C845A40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04" y="2182489"/>
            <a:ext cx="3035911" cy="3602615"/>
          </a:xfrm>
          <a:prstGeom prst="rect">
            <a:avLst/>
          </a:prstGeom>
        </p:spPr>
      </p:pic>
      <p:pic>
        <p:nvPicPr>
          <p:cNvPr id="5126" name="Picture 6" descr="Οφθαλμιατρείο Αθηνών – Ιστορία">
            <a:extLst>
              <a:ext uri="{FF2B5EF4-FFF2-40B4-BE49-F238E27FC236}">
                <a16:creationId xmlns:a16="http://schemas.microsoft.com/office/drawing/2014/main" id="{386B5DCF-6ED5-AD4B-9FD0-22B4D800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58" y="2908554"/>
            <a:ext cx="41783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Οίκος Δημοπρασιών “ΒΕΡΓΟΣ”">
            <a:extLst>
              <a:ext uri="{FF2B5EF4-FFF2-40B4-BE49-F238E27FC236}">
                <a16:creationId xmlns:a16="http://schemas.microsoft.com/office/drawing/2014/main" id="{9B16BA2A-F91F-3246-82DD-3267DC23F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74" y="2483104"/>
            <a:ext cx="29083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719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DAA9CD-7314-1C4A-8C3A-945641A2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30" y="700644"/>
            <a:ext cx="11875325" cy="1496291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Αναστάσιος Γούδας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1816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1882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ρώτος</a:t>
            </a:r>
            <a:r>
              <a:rPr lang="el-GR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Διδάκτωρ Ιατρικής Σχολής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Πανεπιστημίου Αθηνών το 1843</a:t>
            </a:r>
            <a:b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αντιπαρατέθηκε με τον </a:t>
            </a:r>
            <a:r>
              <a:rPr lang="el-GR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Καθ</a:t>
            </a:r>
            <a:r>
              <a:rPr lang="el-G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Δημήτριο Μαυροκορδάτο για λόγους διεκδίκησης πρόσβασης στις σημειώσεις του Καθηγητή, ενώ στην πορεία υπήρξε ως αριστούχος, ο πρώτος υπότροφος του κληροδοτήματος αυτού </a:t>
            </a:r>
            <a:endParaRPr lang="fr-FR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ACD523-87FE-344B-A288-1148EC98D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2980" y="2336296"/>
            <a:ext cx="2806484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04E6AD-CCBD-F64E-86A7-208540FE8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414" y="2336296"/>
            <a:ext cx="31246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21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742F2B-9CDB-1048-B60C-FA4AAF88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98" y="104773"/>
            <a:ext cx="10515600" cy="1325563"/>
          </a:xfrm>
        </p:spPr>
        <p:txBody>
          <a:bodyPr/>
          <a:lstStyle/>
          <a:p>
            <a:pPr algn="ctr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Πρώτοι Καθηγητές Ιατρικής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Ιωάννης Βούρος - Βικιπαίδεια">
            <a:extLst>
              <a:ext uri="{FF2B5EF4-FFF2-40B4-BE49-F238E27FC236}">
                <a16:creationId xmlns:a16="http://schemas.microsoft.com/office/drawing/2014/main" id="{99E83AE6-E3C9-8E42-8AFE-43E82D885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05" y="1430336"/>
            <a:ext cx="2654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ΔΗΜΗΤΡΙΟΣ ΜΑΥΡΟΚΟΡΔΑΤΟΣ">
            <a:extLst>
              <a:ext uri="{FF2B5EF4-FFF2-40B4-BE49-F238E27FC236}">
                <a16:creationId xmlns:a16="http://schemas.microsoft.com/office/drawing/2014/main" id="{39F01340-6F41-5D45-A246-08DFAD06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432" y="1430336"/>
            <a:ext cx="25654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Αναστάσιος Γεωργιάδης Λευκίας (1773-1853): Παρά την ιδιότητα του ως ιατρού  ενσάρκωσε το ιδανικό πρότυπο του Homo Universalis - Times News">
            <a:extLst>
              <a:ext uri="{FF2B5EF4-FFF2-40B4-BE49-F238E27FC236}">
                <a16:creationId xmlns:a16="http://schemas.microsoft.com/office/drawing/2014/main" id="{FF9F2F37-5B8B-3D4F-9FCF-1B1AC061E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2" y="1430336"/>
            <a:ext cx="24511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258F9E-7AA7-67E6-1503-D0C822D35D07}"/>
              </a:ext>
            </a:extLst>
          </p:cNvPr>
          <p:cNvSpPr txBox="1"/>
          <p:nvPr/>
        </p:nvSpPr>
        <p:spPr>
          <a:xfrm>
            <a:off x="827128" y="5016380"/>
            <a:ext cx="1259972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Εικονίζονται κατά σειρά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Αναστάσιος Γεωργιάδης-</a:t>
            </a:r>
            <a:r>
              <a:rPr lang="el-G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Λευκίας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πρώτος Καθηγητής Ιστορίας της Ιατρικής και Πρώτος Σχολάρχης Κοσμήτωρ Πανεπιστημίου Αθηνών</a:t>
            </a:r>
            <a:b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Ιωάννης Βούρος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πρώτος Καθηγητής Ειδικής Παθολογίας και Θεραπευτικής</a:t>
            </a:r>
            <a:b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Δημήτριος Μαυροκορδάτος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πρώτος Καθηγητής Ανατομίας και Φυσιολογίας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26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D30161-C7AA-7841-9798-D0BC59AC7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95" y="395059"/>
            <a:ext cx="11155878" cy="4351338"/>
          </a:xfrm>
        </p:spPr>
        <p:txBody>
          <a:bodyPr/>
          <a:lstStyle/>
          <a:p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Ξαβιέρος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Λάνδερερ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1809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1882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πρώτος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Καθγητής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Χημείας, Βοτανικής, Συνταγολογίας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Ερρ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κος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Τράιμπερ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1796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1882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πρώτος Καθηγητής Χειρουργικής Κλινικής και Εγχειρητικής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OMNIA - Soutsos Ioannis">
            <a:extLst>
              <a:ext uri="{FF2B5EF4-FFF2-40B4-BE49-F238E27FC236}">
                <a16:creationId xmlns:a16="http://schemas.microsoft.com/office/drawing/2014/main" id="{05905873-B03E-ECA3-7168-4C7AEC54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35" y="1796183"/>
            <a:ext cx="2731076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ΣΥΛΛΟΓΟΣ ΑΠΟΦΟΙΤΩΝ ΓΕΡΜΑΝΙΚΗΣ ΣΧΟΛΗΣ ΑΘΗΝΩΝ - Επίσκεψη στη γενέτειρα του  Ερρίκου Τράιμπερ">
            <a:extLst>
              <a:ext uri="{FF2B5EF4-FFF2-40B4-BE49-F238E27FC236}">
                <a16:creationId xmlns:a16="http://schemas.microsoft.com/office/drawing/2014/main" id="{3E6C9A78-1209-0299-F4FC-FE6359AED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404" y="2230704"/>
            <a:ext cx="2583987" cy="28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443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0F8687-8358-B8F5-F0B4-DA9032A7C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53" y="165317"/>
            <a:ext cx="10515600" cy="1325563"/>
          </a:xfrm>
        </p:spPr>
        <p:txBody>
          <a:bodyPr/>
          <a:lstStyle/>
          <a:p>
            <a:pPr algn="ctr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πρώτα Νοσοκομεία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801793-8F36-F1AC-7D69-DA3093503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49" y="1638795"/>
            <a:ext cx="11224751" cy="4538168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Στρατιωτικό Νοσοκομείο    1834, 1836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Πολιτικό Νοσοκομείο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 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Ελπίς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1836,  1842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Οφθαλμιατρείο    1843,  1854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93D2F4F-0093-5D1A-7676-C1BB9583E6AA}"/>
              </a:ext>
            </a:extLst>
          </p:cNvPr>
          <p:cNvSpPr txBox="1">
            <a:spLocks/>
          </p:cNvSpPr>
          <p:nvPr/>
        </p:nvSpPr>
        <p:spPr>
          <a:xfrm>
            <a:off x="838200" y="13268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Πνευματικό Κέντρο Δήμου Αθηναίων near Metro Station – place of cultural  interest in Athens, 27 reviews, prices – Nicelocal">
            <a:extLst>
              <a:ext uri="{FF2B5EF4-FFF2-40B4-BE49-F238E27FC236}">
                <a16:creationId xmlns:a16="http://schemas.microsoft.com/office/drawing/2014/main" id="{106B1636-67E3-018D-C468-F60B6ECE1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97" y="4407188"/>
            <a:ext cx="3606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Στρατιωτικό Νοσοκομείο Μακρυγιάννη- Κτίριο Weiler - Bon Flâneur">
            <a:extLst>
              <a:ext uri="{FF2B5EF4-FFF2-40B4-BE49-F238E27FC236}">
                <a16:creationId xmlns:a16="http://schemas.microsoft.com/office/drawing/2014/main" id="{7321E106-0B99-3147-9F5C-5FF3223D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517" y="4355883"/>
            <a:ext cx="34925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toria">
            <a:extLst>
              <a:ext uri="{FF2B5EF4-FFF2-40B4-BE49-F238E27FC236}">
                <a16:creationId xmlns:a16="http://schemas.microsoft.com/office/drawing/2014/main" id="{8966287C-D7E5-8F2B-20D6-EF56BDBF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10" y="1638795"/>
            <a:ext cx="4979141" cy="231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40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A46CA-6C40-3F5D-30D2-F88109FD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μεγάλες δωρεές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31AA22-3339-88A9-E85A-67D000D3D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Καθηγητής Ειδικής Νοσολογίας και Θεραπευτικής, Διονύσιος Χατζής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Καθηγητής Χειρουργικής, Θεόδωρος Κωνσταντινίδης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41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0E342-02AC-FF4C-BBEB-A755F7843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49" y="-95003"/>
            <a:ext cx="11561766" cy="178569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αθ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Διονύσιος Αιγινήτης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Χατζής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1818 - 1882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Καθ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Θεόδωρος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Αρεταίος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Κωνσταντινίδης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1829 - 1893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τα κληροδοτήματά τους</a:t>
            </a:r>
            <a:r>
              <a:rPr lang="fr-F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l-GR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Αιγινήτειο και Αρεταίειο Πανεπιστημιακά Νοσοκομεία</a:t>
            </a:r>
            <a:endParaRPr lang="fr-FR" sz="27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Αρεταίειο &amp; Αιγινήτειο: Δε θα γίνει Αξιολόγηση, γιατί οι εργαζόμενοι έχουν  ήδη αξιολογηθεί με την προσφορά τους - Onmed.gr">
            <a:extLst>
              <a:ext uri="{FF2B5EF4-FFF2-40B4-BE49-F238E27FC236}">
                <a16:creationId xmlns:a16="http://schemas.microsoft.com/office/drawing/2014/main" id="{E295D60C-5802-DA4B-9376-6BD3E1DB0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9" y="3036802"/>
            <a:ext cx="3606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ΑΡΧΕΙΟ ΝΕΟΤΕΡΩΝ ΜΝΗΜΕΙΩΝ - Αιγινήτειο Νοσοκομείο">
            <a:extLst>
              <a:ext uri="{FF2B5EF4-FFF2-40B4-BE49-F238E27FC236}">
                <a16:creationId xmlns:a16="http://schemas.microsoft.com/office/drawing/2014/main" id="{2DA603C2-4F7C-AD48-9A89-9FFD82E84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3" y="4642220"/>
            <a:ext cx="3886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Διονύσιος Αιγινήτης - Βιογραφία - Σαν Σήμερα .gr">
            <a:extLst>
              <a:ext uri="{FF2B5EF4-FFF2-40B4-BE49-F238E27FC236}">
                <a16:creationId xmlns:a16="http://schemas.microsoft.com/office/drawing/2014/main" id="{4E8A27A4-6DAF-A44A-A80F-FA4ECA95A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26" y="1944255"/>
            <a:ext cx="3327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Θεόδωρος Αρεταίος - Βικιπαίδεια">
            <a:extLst>
              <a:ext uri="{FF2B5EF4-FFF2-40B4-BE49-F238E27FC236}">
                <a16:creationId xmlns:a16="http://schemas.microsoft.com/office/drawing/2014/main" id="{CE84BF11-BB41-D146-B537-00C460FC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65" y="2359431"/>
            <a:ext cx="2698503" cy="360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612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D39FA-A0CA-6A4B-BB32-119BB246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Ερωτήσεις εξετάσεων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2A55F2-252F-2345-9B65-C00269EA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Τί γνωρίζετε για την υγειονομική φροντίδα την περίοδο της Επανάστασης; 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Πότε ιδρύθηκε το Πανεπιστήμιο Αθηνών; Πώς ονομαζόταν αρχικά και ποιες σχολές περιλάμβανε;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Τί γνωρίζετε για τον Διονύσιο Αιγινήτη και τον Θεόδωρο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Αρεταίο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Ποια νοσοκομεία ιδρύθηκαν με την περιουσία τους;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Ποιος ήταν ο πρώτος απόφοιτος και διδάκτορας της Ιατρικής Σχολής του Πανεπιστημίου Αθηνών και τι γνωρίζετε για τη ζωή και το έργο του;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Ποια ήταν η πρώτη γυναίκα που αποφοίτησε από την Ιατρική Σχολή του Πανεπιστημίου Αθηνών και πως την αντιμετώπισαν οι συμφοιτητές της; Κατά τη γνώμη σας, σήμερα οι γυναίκες ιατροί αντιμετωπίζουν προβλήματα στο χώρο εκπαίδευσης ή εργασίας τους; </a:t>
            </a:r>
          </a:p>
          <a:p>
            <a:pPr algn="just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Τί γνωρίζετε για τη ζωή και το έργο του Γεωργίου Παπανικολάου; Ποια ειδικότητα θεμελίωσε και τί είναι το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-Test;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Πιστεύετε ότι, ακόμη και σήμερα, έχει αξία το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-Test;</a:t>
            </a:r>
          </a:p>
          <a:p>
            <a:pPr algn="just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Τί γνωρίζετε για το έργο του Έλληνα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νευροφυσιολόγου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Γεώργιου Κοτζιά; Γιατί θεωρείται ιδιαίτερα σημαντικό;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7936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AA167-BBCB-1244-9C71-A085B94DC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3" y="114300"/>
            <a:ext cx="11839698" cy="1346365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Αγγελική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Παναγιωτάτου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1878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1954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πρώτη γυναίκα απόφοιτος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μαζί με την αδελφή της, Αλεξάνδρα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ελληνικής Ιατρικής Σχολής 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Στην κουζίνα!» Έτσι χλεύαζαν την πρώτη γυναίκα που πέρασε στην Ιατρική  Σχολή. Δεν το έβαλε κάτω και έγινε η πρώτη καθηγήτρια Υγιεινής στην  Ελλάδα!-ΦΩΤΟ">
            <a:extLst>
              <a:ext uri="{FF2B5EF4-FFF2-40B4-BE49-F238E27FC236}">
                <a16:creationId xmlns:a16="http://schemas.microsoft.com/office/drawing/2014/main" id="{4CCABFDB-F751-F642-ABCA-AA3E740F00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78" y="1605302"/>
            <a:ext cx="31369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Αγγελική Παναγιωτάτου: Η πρώτη καθηγήτρια Υγιεινής στην Ελλάδα -  Flowmagazine">
            <a:extLst>
              <a:ext uri="{FF2B5EF4-FFF2-40B4-BE49-F238E27FC236}">
                <a16:creationId xmlns:a16="http://schemas.microsoft.com/office/drawing/2014/main" id="{DF1FB710-5ED4-B342-85CA-75B7626C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3" y="4533900"/>
            <a:ext cx="3670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Αγγελική Παναγιωτάτου : η πρώτη γυναίκα απόφοιτος της Ιατρικής και οι  διώξεις που υπέστη επειδή ήταν γυναίκα! | kefaloniapress.gr">
            <a:extLst>
              <a:ext uri="{FF2B5EF4-FFF2-40B4-BE49-F238E27FC236}">
                <a16:creationId xmlns:a16="http://schemas.microsoft.com/office/drawing/2014/main" id="{61C12970-93C4-7D4D-A89B-DC2CCD821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49" y="2195632"/>
            <a:ext cx="24130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F16D25-5B0A-3F89-0F44-8C5E64960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724300" y="1801077"/>
            <a:ext cx="5275501" cy="42843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27C7F1E-7A02-2771-7627-AF1271A375EA}"/>
              </a:ext>
            </a:extLst>
          </p:cNvPr>
          <p:cNvSpPr txBox="1"/>
          <p:nvPr/>
        </p:nvSpPr>
        <p:spPr>
          <a:xfrm>
            <a:off x="7579901" y="6581001"/>
            <a:ext cx="4001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Προσωπική Συλλογή Γιάννου Δημητριάδη, δερματολόγου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45561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3A544-AD8D-1FEA-8094-B06925E7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Ζαχαρίας Παπαντωνίου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1877-1940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38EE77-E73D-8EC3-DB63-1D6A56D94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052" y="1615336"/>
            <a:ext cx="10742301" cy="4305645"/>
          </a:xfrm>
        </p:spPr>
        <p:txBody>
          <a:bodyPr/>
          <a:lstStyle/>
          <a:p>
            <a:pPr algn="just"/>
            <a:r>
              <a:rPr lang="el-GR" dirty="0"/>
              <a:t>«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την δεσποινίδα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Παναγιωτάτου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ήμουν συμφοιτητής. Ενθυμούμαι ότι προς αποφυγήν ταραχών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έμπαινεν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εις το μάθημα ταυτοχρόνως με τον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καθηγητήν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Αλλά οι φοιτηταί ήτο αδύνατον να κρατηθούν και το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δαιμόνιον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ελληνικής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βαρβαρότητος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προκαλούσε πάντοτε μίαν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στιγμιαίαν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συμφωνίαν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μπαστουνοκρουσίας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Η κόρη αυτή εν τούτοις είχε την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ανδρείαν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να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σπουδάση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ποδοκροτουμένη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επί τέσσερα χρόνια.»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Ζαχαρίας Παπαντωνίου (1877-1940) | Πεμπτουσία">
            <a:extLst>
              <a:ext uri="{FF2B5EF4-FFF2-40B4-BE49-F238E27FC236}">
                <a16:creationId xmlns:a16="http://schemas.microsoft.com/office/drawing/2014/main" id="{4607D317-0B0A-93EB-03FC-8F40301B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72" y="4148169"/>
            <a:ext cx="3366655" cy="257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990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FDFD643-7A95-4BA5-E728-75D51D643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235" y="1077030"/>
            <a:ext cx="3314700" cy="44069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8DEC7C5-EF38-369A-9170-8A1F58B61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316" y="241300"/>
            <a:ext cx="4195219" cy="607836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E119CEB-3538-6EFB-D28C-35C0BDB7F8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58"/>
          <a:stretch/>
        </p:blipFill>
        <p:spPr>
          <a:xfrm rot="5400000">
            <a:off x="-959885" y="1369130"/>
            <a:ext cx="6375400" cy="38227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CFE144-7B79-E110-617A-25E3449100A0}"/>
              </a:ext>
            </a:extLst>
          </p:cNvPr>
          <p:cNvSpPr txBox="1"/>
          <p:nvPr/>
        </p:nvSpPr>
        <p:spPr>
          <a:xfrm>
            <a:off x="3645724" y="6495213"/>
            <a:ext cx="7647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Προσωπική Συλλογή Γιάννου Δημητριάδη, δερματολόγου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53933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ut être une image de 1 personne et texte qui dit ’ΕΘΝΙΚΟΝ ΗΜΕΡΟΛΟΓΙΟΝ 1909 Hếv Î Αλεξανδρεία διαπρεπής Ιατρός Κυρία Αγγελική Παναγιωτάτου ey O γραφείω της’">
            <a:extLst>
              <a:ext uri="{FF2B5EF4-FFF2-40B4-BE49-F238E27FC236}">
                <a16:creationId xmlns:a16="http://schemas.microsoft.com/office/drawing/2014/main" id="{BE32680C-4CD9-172F-5587-26963F80D0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1263"/>
            <a:ext cx="3288592" cy="614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ucune description de photo disponible.">
            <a:extLst>
              <a:ext uri="{FF2B5EF4-FFF2-40B4-BE49-F238E27FC236}">
                <a16:creationId xmlns:a16="http://schemas.microsoft.com/office/drawing/2014/main" id="{D3CEF428-D597-A12C-CA6F-6E8494C8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082" y="2395987"/>
            <a:ext cx="7657605" cy="22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145751-E883-1FAC-5F24-9DFE6C0E36AC}"/>
              </a:ext>
            </a:extLst>
          </p:cNvPr>
          <p:cNvSpPr txBox="1"/>
          <p:nvPr/>
        </p:nvSpPr>
        <p:spPr>
          <a:xfrm>
            <a:off x="4215740" y="6495213"/>
            <a:ext cx="70776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Προσωπική Συλλογή Γιάννου Δημητριάδη, δερματολόγου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5656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EA16379-60CE-51BF-2439-9F6B695EF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05" y="232422"/>
            <a:ext cx="3909415" cy="5961858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37201F-D794-C185-3DBA-4F279BD1D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57" b="12124"/>
          <a:stretch/>
        </p:blipFill>
        <p:spPr>
          <a:xfrm>
            <a:off x="5733580" y="4739640"/>
            <a:ext cx="4992036" cy="1676400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DECB77AD-55FB-5307-9844-6993F76D4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31700" y="232422"/>
            <a:ext cx="4595795" cy="4351338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54126A-7B05-E89D-7D1D-1FBD11DD156D}"/>
              </a:ext>
            </a:extLst>
          </p:cNvPr>
          <p:cNvSpPr txBox="1"/>
          <p:nvPr/>
        </p:nvSpPr>
        <p:spPr>
          <a:xfrm>
            <a:off x="3372592" y="6495213"/>
            <a:ext cx="79208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Προσωπική Συλλογή Γιάννου Δημητριάδη, δερματολόγου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39924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0573EE3-9877-2C95-C712-48A48D401B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2514"/>
            <a:ext cx="4515169" cy="55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Δεν υπάρχει διαθέσιμη περιγραφή για τη φωτογραφία.">
            <a:extLst>
              <a:ext uri="{FF2B5EF4-FFF2-40B4-BE49-F238E27FC236}">
                <a16:creationId xmlns:a16="http://schemas.microsoft.com/office/drawing/2014/main" id="{C8173AF8-109F-CFEB-622D-0039D5A3C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62" y="336978"/>
            <a:ext cx="3999324" cy="589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B9FF9E8-2E12-04A2-53F2-0A6770DF80CA}"/>
              </a:ext>
            </a:extLst>
          </p:cNvPr>
          <p:cNvSpPr txBox="1"/>
          <p:nvPr/>
        </p:nvSpPr>
        <p:spPr>
          <a:xfrm>
            <a:off x="3645724" y="6495213"/>
            <a:ext cx="7647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dirty="0"/>
              <a:t>Προσωπική Συλλογή Γιάννου Δημητριάδη, δερματολόγου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26915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BDA604-4DFD-CD4F-8F19-C4713A33C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78A1DE-8038-5046-AC1B-7D33D15FF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35781"/>
            <a:ext cx="3254871" cy="5786437"/>
          </a:xfrm>
          <a:prstGeom prst="rect">
            <a:avLst/>
          </a:prstGeom>
        </p:spPr>
      </p:pic>
      <p:pic>
        <p:nvPicPr>
          <p:cNvPr id="9218" name="Picture 2" descr="Ο αγών της ζωής μου – Αλφειός">
            <a:extLst>
              <a:ext uri="{FF2B5EF4-FFF2-40B4-BE49-F238E27FC236}">
                <a16:creationId xmlns:a16="http://schemas.microsoft.com/office/drawing/2014/main" id="{4B78BDE5-C0A5-5E4A-8A49-1D470F17AC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46" y="1425575"/>
            <a:ext cx="32746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Αγγελική Παναγιωτάτου - Βικιπαίδεια">
            <a:extLst>
              <a:ext uri="{FF2B5EF4-FFF2-40B4-BE49-F238E27FC236}">
                <a16:creationId xmlns:a16="http://schemas.microsoft.com/office/drawing/2014/main" id="{CA037C10-F2D6-3040-9308-A185F277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1988344"/>
            <a:ext cx="25146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989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8E4645-AC00-956F-C226-3C99ED76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Constantin von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(1876-1931)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3685AE-FB25-CC3C-6067-85F4C17BE1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44" y="2013991"/>
            <a:ext cx="25400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399164-914B-3044-B9CC-13019E68A4F9}"/>
              </a:ext>
            </a:extLst>
          </p:cNvPr>
          <p:cNvSpPr txBox="1"/>
          <p:nvPr/>
        </p:nvSpPr>
        <p:spPr>
          <a:xfrm>
            <a:off x="3645725" y="2790701"/>
            <a:ext cx="81227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Νευρολόγος - </a:t>
            </a:r>
            <a:r>
              <a:rPr lang="el-G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Νευροφυσιολόγος</a:t>
            </a:r>
            <a:b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Ληθαργική εγκεφαλίτιδα των 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Economo-Cruchet</a:t>
            </a:r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79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31BE6-A965-4D40-BC6B-6D624533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1262" y="344385"/>
            <a:ext cx="12872851" cy="1346304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Ιωάννης Λυκούδης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1910 - 1980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φάρμακο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πατέντα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El-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fr-F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br>
              <a:rPr lang="el-G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Πρωτοπόρος κλινικός γενικός ιατρός στο Μεσολόγγι</a:t>
            </a:r>
            <a:b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πρώτη παγκόσμια τεκμηριωμένη αναφορά απόδοσης πεπτικού έλκους σε λοιμώδη παράγοντα</a:t>
            </a:r>
            <a:br>
              <a:rPr lang="el-G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δικάιωσή</a:t>
            </a:r>
            <a:r>
              <a:rPr lang="el-GR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 επήλθε μετά θάνατον</a:t>
            </a:r>
            <a:endParaRPr lang="fr-FR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Ιωάννης Λυκούδης: Ο Μεσολογγίτης ιατρός που θεράπευσε το έλκος και που  έχασε το Νόμπελ">
            <a:extLst>
              <a:ext uri="{FF2B5EF4-FFF2-40B4-BE49-F238E27FC236}">
                <a16:creationId xmlns:a16="http://schemas.microsoft.com/office/drawing/2014/main" id="{82C37B87-9134-4F46-BBCF-96F6ED8027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51207"/>
            <a:ext cx="5588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Αυτόχθονες Έλληνες: Γιάννης Λυκούδης: Ο Μεσολογγίτης γιατρός των φτωχών, το  ΕΛΚΟΣ και το Νομπέλ.">
            <a:extLst>
              <a:ext uri="{FF2B5EF4-FFF2-40B4-BE49-F238E27FC236}">
                <a16:creationId xmlns:a16="http://schemas.microsoft.com/office/drawing/2014/main" id="{DC6F990A-CEAA-F84C-B964-1CDEF674E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65" y="3235407"/>
            <a:ext cx="229870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81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D766A4-32F9-634C-8085-AB5727F5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Γεώργιος Παπανικολάου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1883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1962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266" name="Picture 2" descr="Χαρτονόμισμα - Dr. Pap">
            <a:extLst>
              <a:ext uri="{FF2B5EF4-FFF2-40B4-BE49-F238E27FC236}">
                <a16:creationId xmlns:a16="http://schemas.microsoft.com/office/drawing/2014/main" id="{2CBD657E-DB49-0042-B369-155CAD6667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1" y="2895600"/>
            <a:ext cx="4135605" cy="21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4ACE9D-BEBA-344A-AD15-6C763976C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288" y="1690688"/>
            <a:ext cx="6438900" cy="4660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6CAAB1A-E852-CAE8-38DD-DE7BCF904D4B}"/>
              </a:ext>
            </a:extLst>
          </p:cNvPr>
          <p:cNvSpPr txBox="1"/>
          <p:nvPr/>
        </p:nvSpPr>
        <p:spPr>
          <a:xfrm>
            <a:off x="5593080" y="6397863"/>
            <a:ext cx="6746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Δρ </a:t>
            </a:r>
            <a:r>
              <a:rPr lang="el-GR" dirty="0" err="1"/>
              <a:t>Σταμ</a:t>
            </a:r>
            <a:r>
              <a:rPr lang="el-GR" dirty="0"/>
              <a:t>. Σαμαρά </a:t>
            </a:r>
            <a:r>
              <a:rPr lang="fr-FR" sz="1400" dirty="0">
                <a:hlinkClick r:id="rId4"/>
              </a:rPr>
              <a:t>https://www.youtube.com/watch?v=6vM9_zCSToM</a:t>
            </a:r>
            <a:r>
              <a:rPr lang="el-GR" sz="1400" dirty="0"/>
              <a:t> 06</a:t>
            </a:r>
            <a:r>
              <a:rPr lang="fr-FR" sz="1400" dirty="0"/>
              <a:t>:50:10</a:t>
            </a:r>
          </a:p>
        </p:txBody>
      </p:sp>
    </p:spTree>
    <p:extLst>
      <p:ext uri="{BB962C8B-B14F-4D97-AF65-F5344CB8AC3E}">
        <p14:creationId xmlns:p14="http://schemas.microsoft.com/office/powerpoint/2010/main" val="3150200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996B58-47DE-F649-B766-65033E3A7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365125"/>
            <a:ext cx="11789664" cy="1325563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επαναστατικά και πρώτα </a:t>
            </a:r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μετεπαναστατικά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χρόνια</a:t>
            </a:r>
            <a:endParaRPr lang="fr-F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2A5110-62BB-2C48-B0EF-6A476FAEA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10" y="1828799"/>
            <a:ext cx="11257808" cy="5029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Κατηγορίες ιατρών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Επιστήμονες ιατροί σπουδασμένοι στη Δύση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Ιταλία, Γαλλία, Γερμανία, Ελβετία, Κέρκυρα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1807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Ιονική Ακαδημία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1824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Ιόνιος Ακαδημία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Φιλέλληνες ιατροί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Έλληνες ιατροί της Διασποράς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Παραδουνάβιες Ηγεμονίες,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Ρωσσ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α,  Κωνσταντινούπολη, Σμύρνη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Πρακτικοί εμπειρικοί γιατροί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ιατροχειρουργοί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αυαροί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ιατροί και φαρμακοποιοί της Αυλής του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Όθωνα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Εθνικό Νοσοκομείο Ναυπλίου - 1823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078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BFA385-6EF2-CBA4-BED9-5263EB06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0247" cy="1325563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Άτλας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Αποφολιδωτικής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Κυτταρολογίας - 1954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069907-F7D6-4212-E00B-CBC1257A2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Pap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1943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1904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Πτυχ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Ιατρικής Πανεπιστημίου Αθηνών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Ενασχόληση με Ζωολογία, Βιολογία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1910 γάμος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1913 εγκατάσταση στις ΗΠΑ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Καθηγητής στο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Cornell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964665C-8D60-D9AA-9F47-15B21EDF5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86" y="3146961"/>
            <a:ext cx="4985017" cy="345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223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FA8016-D234-5740-AE53-2A755098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13" y="365125"/>
            <a:ext cx="11887199" cy="1325563"/>
          </a:xfrm>
        </p:spPr>
        <p:txBody>
          <a:bodyPr/>
          <a:lstStyle/>
          <a:p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Θεμελιωτ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ς της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Αποφολιδωτικής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Κυτταρολογίας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611538-A5E4-DD4A-8338-1C9EA3B24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333" y="1512557"/>
            <a:ext cx="5971265" cy="4351338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104BAD6-C664-2F9B-E201-97254BABFF76}"/>
              </a:ext>
            </a:extLst>
          </p:cNvPr>
          <p:cNvSpPr txBox="1"/>
          <p:nvPr/>
        </p:nvSpPr>
        <p:spPr>
          <a:xfrm>
            <a:off x="1674420" y="5957289"/>
            <a:ext cx="7647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Δρ </a:t>
            </a:r>
            <a:r>
              <a:rPr lang="el-GR" dirty="0" err="1"/>
              <a:t>Σταμ</a:t>
            </a:r>
            <a:r>
              <a:rPr lang="el-GR" dirty="0"/>
              <a:t>. Σαμαρά </a:t>
            </a:r>
            <a:r>
              <a:rPr lang="fr-FR" sz="1400" dirty="0">
                <a:hlinkClick r:id="rId3"/>
              </a:rPr>
              <a:t>https://www.youtube.com/watch?v=6vM9_zCSToM</a:t>
            </a:r>
            <a:r>
              <a:rPr lang="el-GR" sz="1400" dirty="0"/>
              <a:t> 06</a:t>
            </a:r>
            <a:r>
              <a:rPr lang="fr-FR" sz="1400" dirty="0"/>
              <a:t>:50:10</a:t>
            </a:r>
          </a:p>
        </p:txBody>
      </p:sp>
    </p:spTree>
    <p:extLst>
      <p:ext uri="{BB962C8B-B14F-4D97-AF65-F5344CB8AC3E}">
        <p14:creationId xmlns:p14="http://schemas.microsoft.com/office/powerpoint/2010/main" val="1225465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EBBEB44-AE35-824A-A299-563D4C3FA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2119" y="424337"/>
            <a:ext cx="5609417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CC18B7-8B34-E34D-9D7D-146EDB050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44" y="614898"/>
            <a:ext cx="5569178" cy="39702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417CD5D-6A0B-06DC-3E6F-5C742A316561}"/>
              </a:ext>
            </a:extLst>
          </p:cNvPr>
          <p:cNvSpPr txBox="1"/>
          <p:nvPr/>
        </p:nvSpPr>
        <p:spPr>
          <a:xfrm>
            <a:off x="2895600" y="5286729"/>
            <a:ext cx="6400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Δρ </a:t>
            </a:r>
            <a:r>
              <a:rPr lang="el-GR" dirty="0" err="1"/>
              <a:t>Σταμ</a:t>
            </a:r>
            <a:r>
              <a:rPr lang="el-GR" dirty="0"/>
              <a:t>. Σαμαρά </a:t>
            </a:r>
            <a:r>
              <a:rPr lang="fr-FR" sz="1400" dirty="0">
                <a:hlinkClick r:id="rId4"/>
              </a:rPr>
              <a:t>https://www.youtube.com/watch?v=6vM9_zCSToM</a:t>
            </a:r>
            <a:r>
              <a:rPr lang="el-GR" sz="1400" dirty="0"/>
              <a:t> 06</a:t>
            </a:r>
            <a:r>
              <a:rPr lang="fr-FR" sz="1400" dirty="0"/>
              <a:t>:50:10</a:t>
            </a:r>
          </a:p>
        </p:txBody>
      </p:sp>
    </p:spTree>
    <p:extLst>
      <p:ext uri="{BB962C8B-B14F-4D97-AF65-F5344CB8AC3E}">
        <p14:creationId xmlns:p14="http://schemas.microsoft.com/office/powerpoint/2010/main" val="2322999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523FC-6AE3-FA45-B96E-D0AC8E8F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60" y="344385"/>
            <a:ext cx="10997540" cy="1346304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Γεώργιος Κοτζιάς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1918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1977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Νευροφυσιολογική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ανάδειξη του μείζονος θεραπευτικού ρόλου της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L-Dopa 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 θεραπεία της νόσου του </a:t>
            </a: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Πάρκινσον</a:t>
            </a:r>
            <a:endParaRPr lang="fr-F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5EE3483-4099-7348-9165-26B43123A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813" y="2862695"/>
            <a:ext cx="3898900" cy="2628900"/>
          </a:xfrm>
        </p:spPr>
      </p:pic>
      <p:pic>
        <p:nvPicPr>
          <p:cNvPr id="12292" name="Picture 4" descr="George... - Εργαστήριο Φυσιολογίας &quot;Φυσιολογείον&quot; ΕΚΠΑ | Facebook">
            <a:extLst>
              <a:ext uri="{FF2B5EF4-FFF2-40B4-BE49-F238E27FC236}">
                <a16:creationId xmlns:a16="http://schemas.microsoft.com/office/drawing/2014/main" id="{A5F0F815-6EAA-5040-91F7-1069D9500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9" y="2742809"/>
            <a:ext cx="25781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L-Dopa - Awakenings">
            <a:extLst>
              <a:ext uri="{FF2B5EF4-FFF2-40B4-BE49-F238E27FC236}">
                <a16:creationId xmlns:a16="http://schemas.microsoft.com/office/drawing/2014/main" id="{2410F2AB-56BF-7440-8143-D769EA96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5" y="2932545"/>
            <a:ext cx="32639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970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azon.com: Awakenings [DVD] : Robert De Niro, Robin Williams, Julie  Kavner, Ruth Nelson, John Heard, Penelope Ann Miller, Alice Drummond,  Judith Malina, Barton Heyman, George Martin, Anne Meara, Richard Libertini,  Penny Marshall,">
            <a:extLst>
              <a:ext uri="{FF2B5EF4-FFF2-40B4-BE49-F238E27FC236}">
                <a16:creationId xmlns:a16="http://schemas.microsoft.com/office/drawing/2014/main" id="{37A146CC-FD94-3D40-97F3-F392C1EE4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76" y="2323443"/>
            <a:ext cx="3041392" cy="429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The Awakening of Oliver Sacks | Proto Magazine">
            <a:extLst>
              <a:ext uri="{FF2B5EF4-FFF2-40B4-BE49-F238E27FC236}">
                <a16:creationId xmlns:a16="http://schemas.microsoft.com/office/drawing/2014/main" id="{C5B8BCE2-19FC-404F-849D-CE3CCD12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77" y="2725477"/>
            <a:ext cx="23241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B0526D-DBF9-2B56-459D-EDFD457A9216}"/>
              </a:ext>
            </a:extLst>
          </p:cNvPr>
          <p:cNvSpPr txBox="1"/>
          <p:nvPr/>
        </p:nvSpPr>
        <p:spPr>
          <a:xfrm>
            <a:off x="391887" y="121028"/>
            <a:ext cx="106759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dirty="0">
                <a:hlinkClick r:id="rId4"/>
              </a:rPr>
              <a:t>https://www.dailymotion.com/video/x7tworb</a:t>
            </a:r>
            <a:br>
              <a:rPr lang="el-GR" dirty="0"/>
            </a:br>
            <a:br>
              <a:rPr lang="el-GR" dirty="0"/>
            </a:b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Ταινία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αφορώσα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στην πρακτική εφαρμογή της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L-Dopa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όπως την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εφήρμοσε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 </a:t>
            </a:r>
            <a:r>
              <a:rPr lang="el-GR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Βρεταννός</a:t>
            </a:r>
            <a:r>
              <a:rPr lang="el-GR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Νευρολόγος Δρ </a:t>
            </a:r>
            <a:r>
              <a:rPr lang="fr-FR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Oliver Sacks</a:t>
            </a:r>
            <a:r>
              <a:rPr lang="el-GR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l-GR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1969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βασιζόμενος στην αρχική μελέτη του </a:t>
            </a:r>
            <a:r>
              <a:rPr lang="el-GR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Καθ</a:t>
            </a:r>
            <a:r>
              <a:rPr lang="el-G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Γ. Κοτζιά -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ασθενή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νοσούντα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ληθαργική εγκεφαλίτιδα του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Economo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μία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μεταλοιμώδη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κατατονική εγκεφαλίτιδα που εμφανίστηκε σε πληθυσμούς της Δυτικής Ευρώπης κυρίως μετά το </a:t>
            </a:r>
            <a:r>
              <a:rPr lang="el-G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1917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στον απόηχο της </a:t>
            </a:r>
            <a:r>
              <a:rPr lang="el-G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πανδημικής ισπανικής </a:t>
            </a:r>
            <a:r>
              <a:rPr lang="el-G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γρίππης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Η1Ν1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η οποία εμφανίζει κλινική συμπτωματολογία ανάλογη </a:t>
            </a:r>
            <a:r>
              <a:rPr lang="el-G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παρκινσονικής</a:t>
            </a:r>
            <a:r>
              <a:rPr lang="el-G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συνδρομής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392228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F976FD-32B7-1585-10AD-42133F1F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Σάς ευχαριστώ!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160AFC-B11D-B601-7B2F-58454BA60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Ιστορ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 της Ιατρικής σάς εισάγει στον εκπληκτικό κόσμο της κλινικής Ιατρικής. Διαβάστε με αγάπη και αναζητείστε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τι σάς αρέσει και σάς θέλγει!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 υπάρχουν ερωτήσεις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ioandimitriadis11@gmail.com</a:t>
            </a:r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D5015-93B8-A644-97ED-BE305151A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" y="219457"/>
            <a:ext cx="10829544" cy="1385888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Υγειονομική κατάσταση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EE6411-F81F-724A-A598-A65DCD61A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" y="1473328"/>
            <a:ext cx="12192000" cy="5405056"/>
          </a:xfrm>
        </p:spPr>
        <p:txBody>
          <a:bodyPr>
            <a:norm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Συνεχείς μετακινήσεις πληθυσμών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Οικονομική εξαθλίωση -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ανεπαρκ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ς σίτιση, έλλειψη υγειονομικού υλικού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Λοιμώδεις νόσοι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χολέρα, τύφος, τυφοειδής πυρετός, πανώλη, ελονοσία, ευλογιά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Φροντίδα τραυματιών πολέμου σε Μονές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Εμπειρική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ιατροχειρουργική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 Αθήναις Σχολείον Ιατρικής της Μονής Πετράκη</a:t>
            </a:r>
            <a:b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Πρακτική Σχολή Χειρουργικής του Παναγιώτη Γιατράκου 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1823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/8 :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Εθνικ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Νοσοκομείο Ναυπλίας</a:t>
            </a:r>
          </a:p>
          <a:p>
            <a:pPr marL="0" indent="0">
              <a:buNone/>
            </a:pPr>
            <a:endParaRPr lang="el-G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Ιόνια νησιά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Ιονική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Ιόνιος Ακαδημία Κέρκυρας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D5B631-57C4-E3D4-F5CB-3E133AB5A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241" y="2969149"/>
            <a:ext cx="2568699" cy="33308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977330-D763-3B45-0D40-75CEE61D0E3F}"/>
              </a:ext>
            </a:extLst>
          </p:cNvPr>
          <p:cNvSpPr txBox="1"/>
          <p:nvPr/>
        </p:nvSpPr>
        <p:spPr>
          <a:xfrm>
            <a:off x="8890989" y="6299989"/>
            <a:ext cx="321566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dirty="0"/>
              <a:t>            </a:t>
            </a:r>
            <a:r>
              <a:rPr lang="el-GR" sz="1600" dirty="0" err="1"/>
              <a:t>Καθ</a:t>
            </a:r>
            <a:r>
              <a:rPr lang="el-GR" sz="1600" dirty="0"/>
              <a:t>. </a:t>
            </a:r>
            <a:r>
              <a:rPr lang="el-GR" sz="1600" dirty="0" err="1"/>
              <a:t>Δημ</a:t>
            </a:r>
            <a:r>
              <a:rPr lang="el-GR" sz="1600" dirty="0"/>
              <a:t>. </a:t>
            </a:r>
            <a:r>
              <a:rPr lang="el-GR" sz="1600" dirty="0" err="1"/>
              <a:t>Δουγένης</a:t>
            </a:r>
            <a:r>
              <a:rPr lang="el-GR" sz="1600" dirty="0"/>
              <a:t> </a:t>
            </a:r>
            <a:br>
              <a:rPr lang="el-GR" sz="1600" dirty="0"/>
            </a:br>
            <a:r>
              <a:rPr lang="fr-FR" sz="1100" dirty="0"/>
              <a:t>https://</a:t>
            </a:r>
            <a:r>
              <a:rPr lang="fr-FR" sz="1100" dirty="0" err="1"/>
              <a:t>www.youtube.com</a:t>
            </a:r>
            <a:r>
              <a:rPr lang="fr-FR" sz="1100" dirty="0"/>
              <a:t>/</a:t>
            </a:r>
            <a:r>
              <a:rPr lang="fr-FR" sz="1100" dirty="0" err="1"/>
              <a:t>watch?v</a:t>
            </a:r>
            <a:r>
              <a:rPr lang="fr-FR" sz="1100" dirty="0"/>
              <a:t>=yhc9AMjnWJc</a:t>
            </a:r>
          </a:p>
        </p:txBody>
      </p:sp>
    </p:spTree>
    <p:extLst>
      <p:ext uri="{BB962C8B-B14F-4D97-AF65-F5344CB8AC3E}">
        <p14:creationId xmlns:p14="http://schemas.microsoft.com/office/powerpoint/2010/main" val="7948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E1A4FF-F0C5-2CA7-E8C6-0D664A70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33" y="305500"/>
            <a:ext cx="10515600" cy="1325563"/>
          </a:xfrm>
        </p:spPr>
        <p:txBody>
          <a:bodyPr/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λληνες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ιατροί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6625BE-BC42-2CC0-A74D-F080FFC26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08166"/>
            <a:ext cx="12338461" cy="522514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l-G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Αλέξανδρος Μαυροκορδάτος, ο εξ Απορρήτων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1641-1709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Πόλη - Πάδοβα</a:t>
            </a:r>
            <a:endParaRPr lang="fr-F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PhD »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κυκλοφορία αίματος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(Harvey)</a:t>
            </a: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Αδαμάντιος Κοραής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1748-1833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Montpellier / Paris</a:t>
            </a: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Medicus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Hippocraticus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(1787),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Pyretologiæ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Synopsis (1786)</a:t>
            </a:r>
            <a:b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Οράτιος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l-G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θάνατος κρούει εξ ίσου και τας καλύβας των ποιμένων και των </a:t>
            </a:r>
          </a:p>
          <a:p>
            <a:pPr marL="0" indent="0" algn="ctr">
              <a:buNone/>
            </a:pPr>
            <a:r>
              <a:rPr lang="el-G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βασιλέων τα παλάτια</a:t>
            </a:r>
            <a:r>
              <a:rPr lang="fr-F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fr-F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ωάννης</a:t>
            </a:r>
            <a:r>
              <a:rPr lang="el-G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Καποδίστριας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1776-1831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Κέρκυρα - Πάδοβα</a:t>
            </a:r>
          </a:p>
          <a:p>
            <a:pPr marL="0" indent="0" algn="ctr">
              <a:buNone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αφιλοκερδής άσκηση της Χειρουργικής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1808</a:t>
            </a:r>
          </a:p>
          <a:p>
            <a:pPr marL="0" indent="0" algn="ctr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1802 : 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ί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δρυση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Collegio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Medico »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στην Κέρκυρα και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Υγειοδημικών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Κομιτάτων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Θεσμός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ιατρού των πτωχών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Λοιμοκαθαρτήρια - Θεσμός της καραντίνας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Ιωάννης Κωλέττης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1773-1847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Συρράκο - Πίζα</a:t>
            </a:r>
          </a:p>
          <a:p>
            <a:pPr marL="0" indent="0" algn="ctr">
              <a:buNone/>
            </a:pP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Ιατροσυνέδριο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(1833) »,  « 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Θεωρητικόν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Πρακτικόν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Διδασκαλικόν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Κατάστημα 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Χειρουργίας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Φαρμακοποιίας και Ιατρικής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1835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»</a:t>
            </a:r>
          </a:p>
          <a:p>
            <a:pPr marL="0" indent="0" algn="ctr">
              <a:buNone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Πρώτος Συνταγματικός Πρωθυπουργός στην Ελλάδα 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1844</a:t>
            </a:r>
            <a:r>
              <a:rPr lang="fr-F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73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Διάλεξη του Αλέξη Καλοκαιρινού με θέμα «Αδαμάντιος Κοραής. Η γλώσσα και το  έθνος»">
            <a:extLst>
              <a:ext uri="{FF2B5EF4-FFF2-40B4-BE49-F238E27FC236}">
                <a16:creationId xmlns:a16="http://schemas.microsoft.com/office/drawing/2014/main" id="{1DE0FC35-BE2C-CA4D-AE1C-D2B7A996CA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85127"/>
            <a:ext cx="44196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1η Οκτωβρίου 1829: Ο Καποδίστριας θεμελιώνει την κυριαρχία της Ελλάδος πάνω  στον στόχο της Επανάστασης | Το καραβάκι της ιστορίας">
            <a:extLst>
              <a:ext uri="{FF2B5EF4-FFF2-40B4-BE49-F238E27FC236}">
                <a16:creationId xmlns:a16="http://schemas.microsoft.com/office/drawing/2014/main" id="{9C2DFC5C-146A-0F4B-A4F4-7C8A55258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380" y="285127"/>
            <a:ext cx="4071620" cy="18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Αλέξανδρος Μαυροκορδάτος ο &quot;εξ απορρήτων&quot;, Αναπνευστικόν όργανον της  κυκλοφορίας του αίματος Ήτοι περί κινήσεως και χρειάς των πνευμόνων:  Πραγματεία φιλοσοφικοϊατρική, Επιμέλεια - Εισαγωγή - Σχόλια - Ευρετήριο:  Δημήτριος Καραμπερόπουλος Εκδόσεις Αθ ...">
            <a:extLst>
              <a:ext uri="{FF2B5EF4-FFF2-40B4-BE49-F238E27FC236}">
                <a16:creationId xmlns:a16="http://schemas.microsoft.com/office/drawing/2014/main" id="{B86BB300-6539-3340-80BE-B1075BE5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4" y="3213724"/>
            <a:ext cx="2440381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Αλέξανδρος Μαυροκορδάτος">
            <a:extLst>
              <a:ext uri="{FF2B5EF4-FFF2-40B4-BE49-F238E27FC236}">
                <a16:creationId xmlns:a16="http://schemas.microsoft.com/office/drawing/2014/main" id="{6A6DA542-BF62-2145-BF6D-464017EA2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91" y="3213724"/>
            <a:ext cx="2347182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le:Jean Koletti.jpg - Wikipedia">
            <a:extLst>
              <a:ext uri="{FF2B5EF4-FFF2-40B4-BE49-F238E27FC236}">
                <a16:creationId xmlns:a16="http://schemas.microsoft.com/office/drawing/2014/main" id="{5BAF2AF5-1754-B249-8EB9-3403D63C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892" y="2382532"/>
            <a:ext cx="3089297" cy="40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821: Τὰ Μικρὰ τοῦ Μεγάλου Ἀγώνα: Ἡ σπάνια ἀφιλοκέρδεια | Πλανόδιον -  Ιστορίες Μπονζάι">
            <a:extLst>
              <a:ext uri="{FF2B5EF4-FFF2-40B4-BE49-F238E27FC236}">
                <a16:creationId xmlns:a16="http://schemas.microsoft.com/office/drawing/2014/main" id="{4E69F8F9-5450-A1AA-0937-34A12BF7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36" y="285127"/>
            <a:ext cx="3011097" cy="40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19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Ψηφιακό Αρχείο Ι. Καποδίστρια">
            <a:extLst>
              <a:ext uri="{FF2B5EF4-FFF2-40B4-BE49-F238E27FC236}">
                <a16:creationId xmlns:a16="http://schemas.microsoft.com/office/drawing/2014/main" id="{932A86C5-1AA4-4A4A-8F78-0E74B70EA3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" y="508691"/>
            <a:ext cx="30607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8912E6-2647-8445-A041-912E44D35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335" y="673703"/>
            <a:ext cx="4522095" cy="5510593"/>
          </a:xfrm>
          <a:prstGeom prst="rect">
            <a:avLst/>
          </a:prstGeom>
        </p:spPr>
      </p:pic>
      <p:pic>
        <p:nvPicPr>
          <p:cNvPr id="2052" name="Picture 4" descr="Μονή Πετράκη: Ποιοι είναι οι τραυματίες Μητροπολίτες - ΤΑ ΝΕΑ">
            <a:extLst>
              <a:ext uri="{FF2B5EF4-FFF2-40B4-BE49-F238E27FC236}">
                <a16:creationId xmlns:a16="http://schemas.microsoft.com/office/drawing/2014/main" id="{85DD1DB1-1117-0943-9FE8-1603885E7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9" y="4328160"/>
            <a:ext cx="4280747" cy="24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B49FCB4-585A-894F-802C-09593DAAA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16" y="277988"/>
            <a:ext cx="2995110" cy="364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F34B632-64C4-392F-517F-4F6C286F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236" y="4050681"/>
            <a:ext cx="2131269" cy="26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95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8D350-549B-C147-090B-74105F17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Φιλέλληνες Ιατροί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1259BA-FB85-595F-CEF8-66948FFF0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Samuel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Gridley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Howe (1801-1876)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Heinrich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Treiber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(1797-1882)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Étienne-Marin Bailly (1795-1837)</a:t>
            </a:r>
          </a:p>
        </p:txBody>
      </p:sp>
    </p:spTree>
    <p:extLst>
      <p:ext uri="{BB962C8B-B14F-4D97-AF65-F5344CB8AC3E}">
        <p14:creationId xmlns:p14="http://schemas.microsoft.com/office/powerpoint/2010/main" val="2598107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Boston doctor who studied autism before autism - The Boston Globe">
            <a:extLst>
              <a:ext uri="{FF2B5EF4-FFF2-40B4-BE49-F238E27FC236}">
                <a16:creationId xmlns:a16="http://schemas.microsoft.com/office/drawing/2014/main" id="{7927C735-0A80-1C45-B0DE-CD013BC84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" y="225044"/>
            <a:ext cx="229870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muel Gridley Howe - American Philhellenes Society 1810-1840">
            <a:extLst>
              <a:ext uri="{FF2B5EF4-FFF2-40B4-BE49-F238E27FC236}">
                <a16:creationId xmlns:a16="http://schemas.microsoft.com/office/drawing/2014/main" id="{06D6EE76-7BDF-BD45-983B-0E552AB60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40" y="225044"/>
            <a:ext cx="27178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Étienne-Marin Bailly — Wikipédia">
            <a:extLst>
              <a:ext uri="{FF2B5EF4-FFF2-40B4-BE49-F238E27FC236}">
                <a16:creationId xmlns:a16="http://schemas.microsoft.com/office/drawing/2014/main" id="{AF6CE140-D420-8B45-ADBB-5107F4AF25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40" y="3429000"/>
            <a:ext cx="2717800" cy="32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DB09CC4-6194-F54A-9F33-12E05569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3644"/>
            <a:ext cx="5588000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Ερρίκος Τράϊμπερ. O Γερμανός γιατρός και σπουδαίος Φιλέλληνας | HuffPost  Greece">
            <a:extLst>
              <a:ext uri="{FF2B5EF4-FFF2-40B4-BE49-F238E27FC236}">
                <a16:creationId xmlns:a16="http://schemas.microsoft.com/office/drawing/2014/main" id="{79885E8D-8EE6-D849-BF7F-9E9634DD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8" y="4035410"/>
            <a:ext cx="1999090" cy="267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477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52212</TotalTime>
  <Words>1218</Words>
  <Application>Microsoft Macintosh PowerPoint</Application>
  <PresentationFormat>Grand écran</PresentationFormat>
  <Paragraphs>102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Thème Office</vt:lpstr>
      <vt:lpstr>  200 χρόνια Νεότερης Ελληνικής Ιατρικής </vt:lpstr>
      <vt:lpstr>Ερωτήσεις εξετάσεων</vt:lpstr>
      <vt:lpstr>(Προ)επαναστατικά και πρώτα μετεπαναστατικά χρόνια</vt:lpstr>
      <vt:lpstr>Υγειονομική κατάσταση</vt:lpstr>
      <vt:lpstr>Έλληνες ιατροί </vt:lpstr>
      <vt:lpstr>Présentation PowerPoint</vt:lpstr>
      <vt:lpstr>Présentation PowerPoint</vt:lpstr>
      <vt:lpstr>Φιλέλληνες Ιατροί</vt:lpstr>
      <vt:lpstr>Présentation PowerPoint</vt:lpstr>
      <vt:lpstr>Présentation PowerPoint</vt:lpstr>
      <vt:lpstr>ΕΚΠΑ</vt:lpstr>
      <vt:lpstr>Οθώνειον Πανεπιστήμιο Αθηνών: Μάιος 1837</vt:lpstr>
      <vt:lpstr>Présentation PowerPoint</vt:lpstr>
      <vt:lpstr>Αναστάσιος Γούδας (1816 - 1882) πρώτος Διδάκτωρ Ιατρικής Σχολής Πανεπιστημίου Αθηνών το 1843  αντιπαρατέθηκε με τον Καθ. Δημήτριο Μαυροκορδάτο για λόγους διεκδίκησης πρόσβασης στις σημειώσεις του Καθηγητή, ενώ στην πορεία υπήρξε ως αριστούχος, ο πρώτος υπότροφος του κληροδοτήματος αυτού </vt:lpstr>
      <vt:lpstr>Πρώτοι Καθηγητές Ιατρικής</vt:lpstr>
      <vt:lpstr>Présentation PowerPoint</vt:lpstr>
      <vt:lpstr>Τα πρώτα Νοσοκομεία</vt:lpstr>
      <vt:lpstr>Οι μεγάλες δωρεές</vt:lpstr>
      <vt:lpstr>Kαθ. Διονύσιος Αιγινήτης (Χατζής) (1818 - 1882) Καθ. Θεόδωρος Αρεταίος (Κωνσταντινίδης)(1829 - 1893) και τα κληροδοτήματά τους : Αιγινήτειο και Αρεταίειο Πανεπιστημιακά Νοσοκομεία</vt:lpstr>
      <vt:lpstr>Αγγελική Παναγιωτάτου (1878 - 1954)  πρώτη γυναίκα απόφοιτος (μαζί με την αδελφή της, Αλεξάνδρα) ελληνικής Ιατρικής Σχολής </vt:lpstr>
      <vt:lpstr>Ζαχαρίας Παπαντωνίου (1877-1940)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Constantin von Economo (1876-1931)</vt:lpstr>
      <vt:lpstr>  Ιωάννης Λυκούδης (1910 - 1980)    φάρμακο/πατέντα« El-ga-co » Πρωτοπόρος κλινικός γενικός ιατρός στο Μεσολόγγι  πρώτη παγκόσμια τεκμηριωμένη αναφορά απόδοσης πεπτικού έλκους σε λοιμώδη παράγοντα  Η δικάιωσή του επήλθε μετά θάνατον</vt:lpstr>
      <vt:lpstr>Γεώργιος Παπανικολάου (1883 - 1962)</vt:lpstr>
      <vt:lpstr>Άτλας Αποφολιδωτικής Κυτταρολογίας - 1954</vt:lpstr>
      <vt:lpstr>Θεμελιωτής της Αποφολιδωτικής Κυτταρολογίας</vt:lpstr>
      <vt:lpstr>Présentation PowerPoint</vt:lpstr>
      <vt:lpstr>  Γεώργιος Κοτζιάς (1918 - 1977)  Νευροφυσιολογική ανάδειξη του μείζονος θεραπευτικού ρόλου της L-Dopa στη θεραπεία της νόσου του Πάρκινσον</vt:lpstr>
      <vt:lpstr>Présentation PowerPoint</vt:lpstr>
      <vt:lpstr>Σάς ευχαριστώ!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IOANNIS DIMITRIADIS</cp:lastModifiedBy>
  <cp:revision>996</cp:revision>
  <dcterms:created xsi:type="dcterms:W3CDTF">2019-10-28T07:07:10Z</dcterms:created>
  <dcterms:modified xsi:type="dcterms:W3CDTF">2023-11-20T10:54:51Z</dcterms:modified>
</cp:coreProperties>
</file>