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7"/>
  </p:notesMasterIdLst>
  <p:sldIdLst>
    <p:sldId id="350" r:id="rId2"/>
    <p:sldId id="400" r:id="rId3"/>
    <p:sldId id="423" r:id="rId4"/>
    <p:sldId id="440" r:id="rId5"/>
    <p:sldId id="391" r:id="rId6"/>
    <p:sldId id="397" r:id="rId7"/>
    <p:sldId id="393" r:id="rId8"/>
    <p:sldId id="413" r:id="rId9"/>
    <p:sldId id="371" r:id="rId10"/>
    <p:sldId id="373" r:id="rId11"/>
    <p:sldId id="372" r:id="rId12"/>
    <p:sldId id="374" r:id="rId13"/>
    <p:sldId id="375" r:id="rId14"/>
    <p:sldId id="382" r:id="rId15"/>
    <p:sldId id="430" r:id="rId16"/>
    <p:sldId id="431" r:id="rId17"/>
    <p:sldId id="414" r:id="rId18"/>
    <p:sldId id="424" r:id="rId19"/>
    <p:sldId id="427" r:id="rId20"/>
    <p:sldId id="426" r:id="rId21"/>
    <p:sldId id="425" r:id="rId22"/>
    <p:sldId id="352" r:id="rId23"/>
    <p:sldId id="383" r:id="rId24"/>
    <p:sldId id="325" r:id="rId25"/>
    <p:sldId id="257" r:id="rId26"/>
    <p:sldId id="258" r:id="rId27"/>
    <p:sldId id="259" r:id="rId28"/>
    <p:sldId id="260" r:id="rId29"/>
    <p:sldId id="262" r:id="rId30"/>
    <p:sldId id="263" r:id="rId31"/>
    <p:sldId id="365" r:id="rId32"/>
    <p:sldId id="324" r:id="rId33"/>
    <p:sldId id="367" r:id="rId34"/>
    <p:sldId id="264" r:id="rId35"/>
    <p:sldId id="368" r:id="rId36"/>
    <p:sldId id="266" r:id="rId37"/>
    <p:sldId id="265" r:id="rId38"/>
    <p:sldId id="354" r:id="rId39"/>
    <p:sldId id="269" r:id="rId40"/>
    <p:sldId id="270" r:id="rId41"/>
    <p:sldId id="276" r:id="rId42"/>
    <p:sldId id="271" r:id="rId43"/>
    <p:sldId id="278" r:id="rId44"/>
    <p:sldId id="272" r:id="rId45"/>
    <p:sldId id="281" r:id="rId46"/>
    <p:sldId id="282" r:id="rId47"/>
    <p:sldId id="355" r:id="rId48"/>
    <p:sldId id="274" r:id="rId49"/>
    <p:sldId id="280" r:id="rId50"/>
    <p:sldId id="275" r:id="rId51"/>
    <p:sldId id="439" r:id="rId52"/>
    <p:sldId id="428" r:id="rId53"/>
    <p:sldId id="421" r:id="rId54"/>
    <p:sldId id="429" r:id="rId55"/>
    <p:sldId id="384" r:id="rId56"/>
    <p:sldId id="416" r:id="rId57"/>
    <p:sldId id="376" r:id="rId58"/>
    <p:sldId id="377" r:id="rId59"/>
    <p:sldId id="378" r:id="rId60"/>
    <p:sldId id="432" r:id="rId61"/>
    <p:sldId id="379" r:id="rId62"/>
    <p:sldId id="406" r:id="rId63"/>
    <p:sldId id="407" r:id="rId64"/>
    <p:sldId id="433" r:id="rId65"/>
    <p:sldId id="380" r:id="rId66"/>
    <p:sldId id="385" r:id="rId67"/>
    <p:sldId id="386" r:id="rId68"/>
    <p:sldId id="381" r:id="rId69"/>
    <p:sldId id="418" r:id="rId70"/>
    <p:sldId id="267" r:id="rId71"/>
    <p:sldId id="405" r:id="rId72"/>
    <p:sldId id="420" r:id="rId73"/>
    <p:sldId id="434" r:id="rId74"/>
    <p:sldId id="435" r:id="rId75"/>
    <p:sldId id="436" r:id="rId76"/>
    <p:sldId id="438" r:id="rId77"/>
    <p:sldId id="437" r:id="rId78"/>
    <p:sldId id="347" r:id="rId79"/>
    <p:sldId id="346" r:id="rId80"/>
    <p:sldId id="344" r:id="rId81"/>
    <p:sldId id="343" r:id="rId82"/>
    <p:sldId id="345" r:id="rId83"/>
    <p:sldId id="328" r:id="rId84"/>
    <p:sldId id="302" r:id="rId85"/>
    <p:sldId id="300" r:id="rId86"/>
    <p:sldId id="301" r:id="rId87"/>
    <p:sldId id="342" r:id="rId88"/>
    <p:sldId id="341" r:id="rId89"/>
    <p:sldId id="330" r:id="rId90"/>
    <p:sldId id="331" r:id="rId91"/>
    <p:sldId id="326" r:id="rId92"/>
    <p:sldId id="313" r:id="rId93"/>
    <p:sldId id="309" r:id="rId94"/>
    <p:sldId id="308" r:id="rId95"/>
    <p:sldId id="307" r:id="rId96"/>
    <p:sldId id="311" r:id="rId97"/>
    <p:sldId id="312" r:id="rId98"/>
    <p:sldId id="327" r:id="rId99"/>
    <p:sldId id="336" r:id="rId100"/>
    <p:sldId id="337" r:id="rId101"/>
    <p:sldId id="335" r:id="rId102"/>
    <p:sldId id="295" r:id="rId103"/>
    <p:sldId id="338" r:id="rId104"/>
    <p:sldId id="339" r:id="rId105"/>
    <p:sldId id="340" r:id="rId106"/>
    <p:sldId id="286" r:id="rId107"/>
    <p:sldId id="287" r:id="rId108"/>
    <p:sldId id="288" r:id="rId109"/>
    <p:sldId id="358" r:id="rId110"/>
    <p:sldId id="289" r:id="rId111"/>
    <p:sldId id="348" r:id="rId112"/>
    <p:sldId id="292" r:id="rId113"/>
    <p:sldId id="290" r:id="rId114"/>
    <p:sldId id="362" r:id="rId115"/>
    <p:sldId id="294" r:id="rId116"/>
    <p:sldId id="293" r:id="rId117"/>
    <p:sldId id="361" r:id="rId118"/>
    <p:sldId id="363" r:id="rId119"/>
    <p:sldId id="387" r:id="rId120"/>
    <p:sldId id="388" r:id="rId121"/>
    <p:sldId id="389" r:id="rId122"/>
    <p:sldId id="410" r:id="rId123"/>
    <p:sldId id="402" r:id="rId124"/>
    <p:sldId id="404" r:id="rId125"/>
    <p:sldId id="364"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3" d="100"/>
          <a:sy n="83" d="100"/>
        </p:scale>
        <p:origin x="73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632"/>
    </p:cViewPr>
  </p:sorterViewPr>
  <p:notesViewPr>
    <p:cSldViewPr>
      <p:cViewPr varScale="1">
        <p:scale>
          <a:sx n="78" d="100"/>
          <a:sy n="78" d="100"/>
        </p:scale>
        <p:origin x="-202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69B6B7-C63C-4844-B655-CBD2A15626A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BE2CE8D-ABCF-435A-AEFE-B21B2B25066F}">
      <dgm:prSet/>
      <dgm:spPr/>
      <dgm:t>
        <a:bodyPr/>
        <a:lstStyle/>
        <a:p>
          <a:r>
            <a:rPr lang="en-US" b="1"/>
            <a:t>WHO 2004 +2016</a:t>
          </a:r>
          <a:endParaRPr lang="en-US"/>
        </a:p>
      </dgm:t>
    </dgm:pt>
    <dgm:pt modelId="{BC4F8F0A-27A3-4216-A566-D33DE89EA869}" type="parTrans" cxnId="{584A723B-8666-4DBE-9735-165A17657996}">
      <dgm:prSet/>
      <dgm:spPr/>
      <dgm:t>
        <a:bodyPr/>
        <a:lstStyle/>
        <a:p>
          <a:endParaRPr lang="en-US"/>
        </a:p>
      </dgm:t>
    </dgm:pt>
    <dgm:pt modelId="{79DBD381-19EB-466A-8469-C8C3A3446894}" type="sibTrans" cxnId="{584A723B-8666-4DBE-9735-165A17657996}">
      <dgm:prSet/>
      <dgm:spPr/>
      <dgm:t>
        <a:bodyPr/>
        <a:lstStyle/>
        <a:p>
          <a:endParaRPr lang="en-US"/>
        </a:p>
      </dgm:t>
    </dgm:pt>
    <dgm:pt modelId="{FC4CCF90-0120-4255-AA8C-33FEF22AB95E}">
      <dgm:prSet/>
      <dgm:spPr/>
      <dgm:t>
        <a:bodyPr/>
        <a:lstStyle/>
        <a:p>
          <a:r>
            <a:rPr lang="en-US"/>
            <a:t>X</a:t>
          </a:r>
          <a:r>
            <a:rPr lang="el-GR"/>
            <a:t>αμηλόβαθμης κακοηθείας (</a:t>
          </a:r>
          <a:r>
            <a:rPr lang="en-US"/>
            <a:t>low grade)</a:t>
          </a:r>
        </a:p>
      </dgm:t>
    </dgm:pt>
    <dgm:pt modelId="{E0EF223F-4939-4757-8DE6-6642F4BE8470}" type="parTrans" cxnId="{B8568DD0-EE74-49A0-B4A4-F87C37E4FC8B}">
      <dgm:prSet/>
      <dgm:spPr/>
      <dgm:t>
        <a:bodyPr/>
        <a:lstStyle/>
        <a:p>
          <a:endParaRPr lang="en-US"/>
        </a:p>
      </dgm:t>
    </dgm:pt>
    <dgm:pt modelId="{7B2FDDF5-BDAE-4F45-93AA-779A5AC8444A}" type="sibTrans" cxnId="{B8568DD0-EE74-49A0-B4A4-F87C37E4FC8B}">
      <dgm:prSet/>
      <dgm:spPr/>
      <dgm:t>
        <a:bodyPr/>
        <a:lstStyle/>
        <a:p>
          <a:endParaRPr lang="en-US"/>
        </a:p>
      </dgm:t>
    </dgm:pt>
    <dgm:pt modelId="{2447217A-43A7-4B81-AE0A-5605B4EBD996}">
      <dgm:prSet/>
      <dgm:spPr/>
      <dgm:t>
        <a:bodyPr/>
        <a:lstStyle/>
        <a:p>
          <a:r>
            <a:rPr lang="el-GR"/>
            <a:t>Υψηλόβαθμης κακοηθείας </a:t>
          </a:r>
          <a:r>
            <a:rPr lang="en-US"/>
            <a:t>(high grade)</a:t>
          </a:r>
        </a:p>
      </dgm:t>
    </dgm:pt>
    <dgm:pt modelId="{5F363E03-1E1F-456A-ADF7-1DAB888854FC}" type="parTrans" cxnId="{292EF943-2940-43E3-924F-D449081CFED9}">
      <dgm:prSet/>
      <dgm:spPr/>
      <dgm:t>
        <a:bodyPr/>
        <a:lstStyle/>
        <a:p>
          <a:endParaRPr lang="en-US"/>
        </a:p>
      </dgm:t>
    </dgm:pt>
    <dgm:pt modelId="{CF192EC9-031C-4161-B3C0-296FF809D30C}" type="sibTrans" cxnId="{292EF943-2940-43E3-924F-D449081CFED9}">
      <dgm:prSet/>
      <dgm:spPr/>
      <dgm:t>
        <a:bodyPr/>
        <a:lstStyle/>
        <a:p>
          <a:endParaRPr lang="en-US"/>
        </a:p>
      </dgm:t>
    </dgm:pt>
    <dgm:pt modelId="{E0D326D4-173B-4F2A-B8B9-99721A53FBF5}">
      <dgm:prSet/>
      <dgm:spPr/>
      <dgm:t>
        <a:bodyPr/>
        <a:lstStyle/>
        <a:p>
          <a:r>
            <a:rPr lang="en-US" b="1"/>
            <a:t>WHO 1973</a:t>
          </a:r>
          <a:endParaRPr lang="en-US"/>
        </a:p>
      </dgm:t>
    </dgm:pt>
    <dgm:pt modelId="{0AC22A40-D1A0-440B-AFB5-A04CEA40982E}" type="parTrans" cxnId="{C9E9DE0A-E9E6-4C7E-999B-CD6D579167E1}">
      <dgm:prSet/>
      <dgm:spPr/>
      <dgm:t>
        <a:bodyPr/>
        <a:lstStyle/>
        <a:p>
          <a:endParaRPr lang="en-US"/>
        </a:p>
      </dgm:t>
    </dgm:pt>
    <dgm:pt modelId="{D85EA7AE-3E3F-4A23-85CB-B4D149A5F674}" type="sibTrans" cxnId="{C9E9DE0A-E9E6-4C7E-999B-CD6D579167E1}">
      <dgm:prSet/>
      <dgm:spPr/>
      <dgm:t>
        <a:bodyPr/>
        <a:lstStyle/>
        <a:p>
          <a:endParaRPr lang="en-US"/>
        </a:p>
      </dgm:t>
    </dgm:pt>
    <dgm:pt modelId="{6A79DD7C-B0F2-4F2F-AF25-01D7F9F5CCDF}">
      <dgm:prSet/>
      <dgm:spPr/>
      <dgm:t>
        <a:bodyPr/>
        <a:lstStyle/>
        <a:p>
          <a:r>
            <a:rPr lang="en-US"/>
            <a:t>Grade 1 (G1)  (</a:t>
          </a:r>
          <a:r>
            <a:rPr lang="el-GR"/>
            <a:t>χαμηλόβαθμης κακοηθείας)</a:t>
          </a:r>
          <a:endParaRPr lang="en-US"/>
        </a:p>
      </dgm:t>
    </dgm:pt>
    <dgm:pt modelId="{1D3786BC-B4C7-4AF0-9216-E69F3FBD91B9}" type="parTrans" cxnId="{2CD9BA24-AA42-413F-B249-C736ED5B66FF}">
      <dgm:prSet/>
      <dgm:spPr/>
      <dgm:t>
        <a:bodyPr/>
        <a:lstStyle/>
        <a:p>
          <a:endParaRPr lang="en-US"/>
        </a:p>
      </dgm:t>
    </dgm:pt>
    <dgm:pt modelId="{66A5D354-EC24-4D15-B98F-B6ECF9082B1A}" type="sibTrans" cxnId="{2CD9BA24-AA42-413F-B249-C736ED5B66FF}">
      <dgm:prSet/>
      <dgm:spPr/>
      <dgm:t>
        <a:bodyPr/>
        <a:lstStyle/>
        <a:p>
          <a:endParaRPr lang="en-US"/>
        </a:p>
      </dgm:t>
    </dgm:pt>
    <dgm:pt modelId="{52D0E462-65B0-4B2A-8CF6-8B034215F6BC}">
      <dgm:prSet/>
      <dgm:spPr/>
      <dgm:t>
        <a:bodyPr/>
        <a:lstStyle/>
        <a:p>
          <a:r>
            <a:rPr lang="en-US"/>
            <a:t>Grade 2 (G2) (</a:t>
          </a:r>
          <a:r>
            <a:rPr lang="el-GR"/>
            <a:t>ενδιάμεσης κακοηθείας)</a:t>
          </a:r>
          <a:endParaRPr lang="en-US"/>
        </a:p>
      </dgm:t>
    </dgm:pt>
    <dgm:pt modelId="{C66CBFD3-E2B5-49A1-BC31-F91ADC039BFC}" type="parTrans" cxnId="{70670F3C-CA47-459D-9A5C-B99F03759F89}">
      <dgm:prSet/>
      <dgm:spPr/>
      <dgm:t>
        <a:bodyPr/>
        <a:lstStyle/>
        <a:p>
          <a:endParaRPr lang="en-US"/>
        </a:p>
      </dgm:t>
    </dgm:pt>
    <dgm:pt modelId="{E6A6481B-BB90-47DC-BA33-64B3FB3DF4CE}" type="sibTrans" cxnId="{70670F3C-CA47-459D-9A5C-B99F03759F89}">
      <dgm:prSet/>
      <dgm:spPr/>
      <dgm:t>
        <a:bodyPr/>
        <a:lstStyle/>
        <a:p>
          <a:endParaRPr lang="en-US"/>
        </a:p>
      </dgm:t>
    </dgm:pt>
    <dgm:pt modelId="{B7043CC5-960C-4577-AB48-4F9F7641D8FB}">
      <dgm:prSet/>
      <dgm:spPr/>
      <dgm:t>
        <a:bodyPr/>
        <a:lstStyle/>
        <a:p>
          <a:r>
            <a:rPr lang="en-US"/>
            <a:t>Grade 3 (G3) (</a:t>
          </a:r>
          <a:r>
            <a:rPr lang="el-GR"/>
            <a:t>υψηλόβαθμης κακοηθείας )</a:t>
          </a:r>
          <a:endParaRPr lang="en-US"/>
        </a:p>
      </dgm:t>
    </dgm:pt>
    <dgm:pt modelId="{6A7A03E1-C48C-44A9-A393-778878B825F5}" type="parTrans" cxnId="{22AAC383-4AA7-4DF5-9E94-E03F74EB67A9}">
      <dgm:prSet/>
      <dgm:spPr/>
      <dgm:t>
        <a:bodyPr/>
        <a:lstStyle/>
        <a:p>
          <a:endParaRPr lang="en-US"/>
        </a:p>
      </dgm:t>
    </dgm:pt>
    <dgm:pt modelId="{01126038-E7D9-413B-B31F-432BE169A6E4}" type="sibTrans" cxnId="{22AAC383-4AA7-4DF5-9E94-E03F74EB67A9}">
      <dgm:prSet/>
      <dgm:spPr/>
      <dgm:t>
        <a:bodyPr/>
        <a:lstStyle/>
        <a:p>
          <a:endParaRPr lang="en-US"/>
        </a:p>
      </dgm:t>
    </dgm:pt>
    <dgm:pt modelId="{D5D9E651-CAF2-40C4-AA56-776C63485B02}" type="pres">
      <dgm:prSet presAssocID="{2C69B6B7-C63C-4844-B655-CBD2A15626A0}" presName="vert0" presStyleCnt="0">
        <dgm:presLayoutVars>
          <dgm:dir/>
          <dgm:animOne val="branch"/>
          <dgm:animLvl val="lvl"/>
        </dgm:presLayoutVars>
      </dgm:prSet>
      <dgm:spPr/>
    </dgm:pt>
    <dgm:pt modelId="{4A6D1E85-BE5B-41FE-A41B-8DA419E3DE57}" type="pres">
      <dgm:prSet presAssocID="{3BE2CE8D-ABCF-435A-AEFE-B21B2B25066F}" presName="thickLine" presStyleLbl="alignNode1" presStyleIdx="0" presStyleCnt="7"/>
      <dgm:spPr/>
    </dgm:pt>
    <dgm:pt modelId="{29FC6639-EC14-4800-A9C4-27E55684C8EB}" type="pres">
      <dgm:prSet presAssocID="{3BE2CE8D-ABCF-435A-AEFE-B21B2B25066F}" presName="horz1" presStyleCnt="0"/>
      <dgm:spPr/>
    </dgm:pt>
    <dgm:pt modelId="{8C577B27-4661-4282-9C83-F636F7496C43}" type="pres">
      <dgm:prSet presAssocID="{3BE2CE8D-ABCF-435A-AEFE-B21B2B25066F}" presName="tx1" presStyleLbl="revTx" presStyleIdx="0" presStyleCnt="7"/>
      <dgm:spPr/>
    </dgm:pt>
    <dgm:pt modelId="{BE98D5E9-2FD2-4CA4-A501-46AA6BE55F97}" type="pres">
      <dgm:prSet presAssocID="{3BE2CE8D-ABCF-435A-AEFE-B21B2B25066F}" presName="vert1" presStyleCnt="0"/>
      <dgm:spPr/>
    </dgm:pt>
    <dgm:pt modelId="{7451563E-104A-4908-8D38-FEF4CE761763}" type="pres">
      <dgm:prSet presAssocID="{FC4CCF90-0120-4255-AA8C-33FEF22AB95E}" presName="thickLine" presStyleLbl="alignNode1" presStyleIdx="1" presStyleCnt="7"/>
      <dgm:spPr/>
    </dgm:pt>
    <dgm:pt modelId="{1DE45960-EA68-4CC9-95FF-A21F5C2E1551}" type="pres">
      <dgm:prSet presAssocID="{FC4CCF90-0120-4255-AA8C-33FEF22AB95E}" presName="horz1" presStyleCnt="0"/>
      <dgm:spPr/>
    </dgm:pt>
    <dgm:pt modelId="{1C33CFD0-AFF2-4DA2-8717-DF13E3CCF920}" type="pres">
      <dgm:prSet presAssocID="{FC4CCF90-0120-4255-AA8C-33FEF22AB95E}" presName="tx1" presStyleLbl="revTx" presStyleIdx="1" presStyleCnt="7"/>
      <dgm:spPr/>
    </dgm:pt>
    <dgm:pt modelId="{28B8B499-244D-4C20-93F8-C7E9C854D967}" type="pres">
      <dgm:prSet presAssocID="{FC4CCF90-0120-4255-AA8C-33FEF22AB95E}" presName="vert1" presStyleCnt="0"/>
      <dgm:spPr/>
    </dgm:pt>
    <dgm:pt modelId="{D518FF3F-36C6-4169-B327-81377CA03D72}" type="pres">
      <dgm:prSet presAssocID="{2447217A-43A7-4B81-AE0A-5605B4EBD996}" presName="thickLine" presStyleLbl="alignNode1" presStyleIdx="2" presStyleCnt="7"/>
      <dgm:spPr/>
    </dgm:pt>
    <dgm:pt modelId="{28313829-E95D-48C0-B9B4-120E422699EF}" type="pres">
      <dgm:prSet presAssocID="{2447217A-43A7-4B81-AE0A-5605B4EBD996}" presName="horz1" presStyleCnt="0"/>
      <dgm:spPr/>
    </dgm:pt>
    <dgm:pt modelId="{8FBFF08D-51CC-48C5-8D14-3AAFBD72A235}" type="pres">
      <dgm:prSet presAssocID="{2447217A-43A7-4B81-AE0A-5605B4EBD996}" presName="tx1" presStyleLbl="revTx" presStyleIdx="2" presStyleCnt="7"/>
      <dgm:spPr/>
    </dgm:pt>
    <dgm:pt modelId="{9A93303B-C097-4851-B7C0-893819B37610}" type="pres">
      <dgm:prSet presAssocID="{2447217A-43A7-4B81-AE0A-5605B4EBD996}" presName="vert1" presStyleCnt="0"/>
      <dgm:spPr/>
    </dgm:pt>
    <dgm:pt modelId="{5ACC7ADA-84DA-4F4C-B0CE-EFD4F29F5BFF}" type="pres">
      <dgm:prSet presAssocID="{E0D326D4-173B-4F2A-B8B9-99721A53FBF5}" presName="thickLine" presStyleLbl="alignNode1" presStyleIdx="3" presStyleCnt="7"/>
      <dgm:spPr/>
    </dgm:pt>
    <dgm:pt modelId="{D3C74818-75C8-4E5F-A028-C491C1E70A25}" type="pres">
      <dgm:prSet presAssocID="{E0D326D4-173B-4F2A-B8B9-99721A53FBF5}" presName="horz1" presStyleCnt="0"/>
      <dgm:spPr/>
    </dgm:pt>
    <dgm:pt modelId="{0B6F7383-9711-414D-BE31-E835E02C62E0}" type="pres">
      <dgm:prSet presAssocID="{E0D326D4-173B-4F2A-B8B9-99721A53FBF5}" presName="tx1" presStyleLbl="revTx" presStyleIdx="3" presStyleCnt="7"/>
      <dgm:spPr/>
    </dgm:pt>
    <dgm:pt modelId="{8F984D40-0C1F-47C4-8F9E-1FAFB3C1BE02}" type="pres">
      <dgm:prSet presAssocID="{E0D326D4-173B-4F2A-B8B9-99721A53FBF5}" presName="vert1" presStyleCnt="0"/>
      <dgm:spPr/>
    </dgm:pt>
    <dgm:pt modelId="{E5C68A05-DB72-4AAD-8C53-2D4F6188D988}" type="pres">
      <dgm:prSet presAssocID="{6A79DD7C-B0F2-4F2F-AF25-01D7F9F5CCDF}" presName="thickLine" presStyleLbl="alignNode1" presStyleIdx="4" presStyleCnt="7"/>
      <dgm:spPr/>
    </dgm:pt>
    <dgm:pt modelId="{E282B70F-8D69-4E92-BB88-4B666CCA27C4}" type="pres">
      <dgm:prSet presAssocID="{6A79DD7C-B0F2-4F2F-AF25-01D7F9F5CCDF}" presName="horz1" presStyleCnt="0"/>
      <dgm:spPr/>
    </dgm:pt>
    <dgm:pt modelId="{AEEB795E-4F6B-46AC-B0F3-EB3B126C1A77}" type="pres">
      <dgm:prSet presAssocID="{6A79DD7C-B0F2-4F2F-AF25-01D7F9F5CCDF}" presName="tx1" presStyleLbl="revTx" presStyleIdx="4" presStyleCnt="7"/>
      <dgm:spPr/>
    </dgm:pt>
    <dgm:pt modelId="{AB15D471-C121-446A-9E80-36669581F83A}" type="pres">
      <dgm:prSet presAssocID="{6A79DD7C-B0F2-4F2F-AF25-01D7F9F5CCDF}" presName="vert1" presStyleCnt="0"/>
      <dgm:spPr/>
    </dgm:pt>
    <dgm:pt modelId="{826B7D98-0B91-489A-BE4D-CC75C60AF50C}" type="pres">
      <dgm:prSet presAssocID="{52D0E462-65B0-4B2A-8CF6-8B034215F6BC}" presName="thickLine" presStyleLbl="alignNode1" presStyleIdx="5" presStyleCnt="7"/>
      <dgm:spPr/>
    </dgm:pt>
    <dgm:pt modelId="{CE0CE218-586D-4214-8AEB-8DBAA33542EC}" type="pres">
      <dgm:prSet presAssocID="{52D0E462-65B0-4B2A-8CF6-8B034215F6BC}" presName="horz1" presStyleCnt="0"/>
      <dgm:spPr/>
    </dgm:pt>
    <dgm:pt modelId="{A892461A-4392-45F3-9EE9-4F55ACA7740B}" type="pres">
      <dgm:prSet presAssocID="{52D0E462-65B0-4B2A-8CF6-8B034215F6BC}" presName="tx1" presStyleLbl="revTx" presStyleIdx="5" presStyleCnt="7"/>
      <dgm:spPr/>
    </dgm:pt>
    <dgm:pt modelId="{1AE516FE-94DE-48C3-A5BF-DB64CCFC68EC}" type="pres">
      <dgm:prSet presAssocID="{52D0E462-65B0-4B2A-8CF6-8B034215F6BC}" presName="vert1" presStyleCnt="0"/>
      <dgm:spPr/>
    </dgm:pt>
    <dgm:pt modelId="{22CE9D41-925F-4645-B3F4-77972DF022B6}" type="pres">
      <dgm:prSet presAssocID="{B7043CC5-960C-4577-AB48-4F9F7641D8FB}" presName="thickLine" presStyleLbl="alignNode1" presStyleIdx="6" presStyleCnt="7"/>
      <dgm:spPr/>
    </dgm:pt>
    <dgm:pt modelId="{AD1EF0B0-6A81-4851-AE7A-A1DF3E1C3BF4}" type="pres">
      <dgm:prSet presAssocID="{B7043CC5-960C-4577-AB48-4F9F7641D8FB}" presName="horz1" presStyleCnt="0"/>
      <dgm:spPr/>
    </dgm:pt>
    <dgm:pt modelId="{BD296C2F-3EE2-4EDE-8FE7-B4C84214C0F7}" type="pres">
      <dgm:prSet presAssocID="{B7043CC5-960C-4577-AB48-4F9F7641D8FB}" presName="tx1" presStyleLbl="revTx" presStyleIdx="6" presStyleCnt="7"/>
      <dgm:spPr/>
    </dgm:pt>
    <dgm:pt modelId="{84909600-4632-44DF-9B17-E75DB3D231CD}" type="pres">
      <dgm:prSet presAssocID="{B7043CC5-960C-4577-AB48-4F9F7641D8FB}" presName="vert1" presStyleCnt="0"/>
      <dgm:spPr/>
    </dgm:pt>
  </dgm:ptLst>
  <dgm:cxnLst>
    <dgm:cxn modelId="{62959E08-9D07-43A9-89CD-9112FC869D1D}" type="presOf" srcId="{2447217A-43A7-4B81-AE0A-5605B4EBD996}" destId="{8FBFF08D-51CC-48C5-8D14-3AAFBD72A235}" srcOrd="0" destOrd="0" presId="urn:microsoft.com/office/officeart/2008/layout/LinedList"/>
    <dgm:cxn modelId="{C9E9DE0A-E9E6-4C7E-999B-CD6D579167E1}" srcId="{2C69B6B7-C63C-4844-B655-CBD2A15626A0}" destId="{E0D326D4-173B-4F2A-B8B9-99721A53FBF5}" srcOrd="3" destOrd="0" parTransId="{0AC22A40-D1A0-440B-AFB5-A04CEA40982E}" sibTransId="{D85EA7AE-3E3F-4A23-85CB-B4D149A5F674}"/>
    <dgm:cxn modelId="{CE1EA021-BF06-4BCF-B69C-373EC2460573}" type="presOf" srcId="{2C69B6B7-C63C-4844-B655-CBD2A15626A0}" destId="{D5D9E651-CAF2-40C4-AA56-776C63485B02}" srcOrd="0" destOrd="0" presId="urn:microsoft.com/office/officeart/2008/layout/LinedList"/>
    <dgm:cxn modelId="{089BB024-337F-4712-A3FB-2CAC9FF35970}" type="presOf" srcId="{E0D326D4-173B-4F2A-B8B9-99721A53FBF5}" destId="{0B6F7383-9711-414D-BE31-E835E02C62E0}" srcOrd="0" destOrd="0" presId="urn:microsoft.com/office/officeart/2008/layout/LinedList"/>
    <dgm:cxn modelId="{2CD9BA24-AA42-413F-B249-C736ED5B66FF}" srcId="{2C69B6B7-C63C-4844-B655-CBD2A15626A0}" destId="{6A79DD7C-B0F2-4F2F-AF25-01D7F9F5CCDF}" srcOrd="4" destOrd="0" parTransId="{1D3786BC-B4C7-4AF0-9216-E69F3FBD91B9}" sibTransId="{66A5D354-EC24-4D15-B98F-B6ECF9082B1A}"/>
    <dgm:cxn modelId="{CBA4CC2C-D974-416B-91EB-F6F87EB89972}" type="presOf" srcId="{FC4CCF90-0120-4255-AA8C-33FEF22AB95E}" destId="{1C33CFD0-AFF2-4DA2-8717-DF13E3CCF920}" srcOrd="0" destOrd="0" presId="urn:microsoft.com/office/officeart/2008/layout/LinedList"/>
    <dgm:cxn modelId="{E2F7E033-746F-45D1-912A-E132D1F6C865}" type="presOf" srcId="{B7043CC5-960C-4577-AB48-4F9F7641D8FB}" destId="{BD296C2F-3EE2-4EDE-8FE7-B4C84214C0F7}" srcOrd="0" destOrd="0" presId="urn:microsoft.com/office/officeart/2008/layout/LinedList"/>
    <dgm:cxn modelId="{584A723B-8666-4DBE-9735-165A17657996}" srcId="{2C69B6B7-C63C-4844-B655-CBD2A15626A0}" destId="{3BE2CE8D-ABCF-435A-AEFE-B21B2B25066F}" srcOrd="0" destOrd="0" parTransId="{BC4F8F0A-27A3-4216-A566-D33DE89EA869}" sibTransId="{79DBD381-19EB-466A-8469-C8C3A3446894}"/>
    <dgm:cxn modelId="{70670F3C-CA47-459D-9A5C-B99F03759F89}" srcId="{2C69B6B7-C63C-4844-B655-CBD2A15626A0}" destId="{52D0E462-65B0-4B2A-8CF6-8B034215F6BC}" srcOrd="5" destOrd="0" parTransId="{C66CBFD3-E2B5-49A1-BC31-F91ADC039BFC}" sibTransId="{E6A6481B-BB90-47DC-BA33-64B3FB3DF4CE}"/>
    <dgm:cxn modelId="{B8D12B5F-F9D6-4411-A0B7-6FDCBE658C20}" type="presOf" srcId="{3BE2CE8D-ABCF-435A-AEFE-B21B2B25066F}" destId="{8C577B27-4661-4282-9C83-F636F7496C43}" srcOrd="0" destOrd="0" presId="urn:microsoft.com/office/officeart/2008/layout/LinedList"/>
    <dgm:cxn modelId="{292EF943-2940-43E3-924F-D449081CFED9}" srcId="{2C69B6B7-C63C-4844-B655-CBD2A15626A0}" destId="{2447217A-43A7-4B81-AE0A-5605B4EBD996}" srcOrd="2" destOrd="0" parTransId="{5F363E03-1E1F-456A-ADF7-1DAB888854FC}" sibTransId="{CF192EC9-031C-4161-B3C0-296FF809D30C}"/>
    <dgm:cxn modelId="{22AAC383-4AA7-4DF5-9E94-E03F74EB67A9}" srcId="{2C69B6B7-C63C-4844-B655-CBD2A15626A0}" destId="{B7043CC5-960C-4577-AB48-4F9F7641D8FB}" srcOrd="6" destOrd="0" parTransId="{6A7A03E1-C48C-44A9-A393-778878B825F5}" sibTransId="{01126038-E7D9-413B-B31F-432BE169A6E4}"/>
    <dgm:cxn modelId="{04BE2EA5-C113-436A-AE6B-A5E86CDDBE72}" type="presOf" srcId="{6A79DD7C-B0F2-4F2F-AF25-01D7F9F5CCDF}" destId="{AEEB795E-4F6B-46AC-B0F3-EB3B126C1A77}" srcOrd="0" destOrd="0" presId="urn:microsoft.com/office/officeart/2008/layout/LinedList"/>
    <dgm:cxn modelId="{B8568DD0-EE74-49A0-B4A4-F87C37E4FC8B}" srcId="{2C69B6B7-C63C-4844-B655-CBD2A15626A0}" destId="{FC4CCF90-0120-4255-AA8C-33FEF22AB95E}" srcOrd="1" destOrd="0" parTransId="{E0EF223F-4939-4757-8DE6-6642F4BE8470}" sibTransId="{7B2FDDF5-BDAE-4F45-93AA-779A5AC8444A}"/>
    <dgm:cxn modelId="{B45FDCE2-5AC3-45D4-A1CB-9E2A63BC1FC8}" type="presOf" srcId="{52D0E462-65B0-4B2A-8CF6-8B034215F6BC}" destId="{A892461A-4392-45F3-9EE9-4F55ACA7740B}" srcOrd="0" destOrd="0" presId="urn:microsoft.com/office/officeart/2008/layout/LinedList"/>
    <dgm:cxn modelId="{E80A7F3E-2584-4670-B6DD-71F4810ACCB9}" type="presParOf" srcId="{D5D9E651-CAF2-40C4-AA56-776C63485B02}" destId="{4A6D1E85-BE5B-41FE-A41B-8DA419E3DE57}" srcOrd="0" destOrd="0" presId="urn:microsoft.com/office/officeart/2008/layout/LinedList"/>
    <dgm:cxn modelId="{ACC5582F-0EF7-47E9-853B-E868FA17CCB6}" type="presParOf" srcId="{D5D9E651-CAF2-40C4-AA56-776C63485B02}" destId="{29FC6639-EC14-4800-A9C4-27E55684C8EB}" srcOrd="1" destOrd="0" presId="urn:microsoft.com/office/officeart/2008/layout/LinedList"/>
    <dgm:cxn modelId="{70B83E18-644C-4F97-AFCE-F2A10DDBEF7B}" type="presParOf" srcId="{29FC6639-EC14-4800-A9C4-27E55684C8EB}" destId="{8C577B27-4661-4282-9C83-F636F7496C43}" srcOrd="0" destOrd="0" presId="urn:microsoft.com/office/officeart/2008/layout/LinedList"/>
    <dgm:cxn modelId="{431CB5AC-9AD4-4C33-A83A-BA46132B5681}" type="presParOf" srcId="{29FC6639-EC14-4800-A9C4-27E55684C8EB}" destId="{BE98D5E9-2FD2-4CA4-A501-46AA6BE55F97}" srcOrd="1" destOrd="0" presId="urn:microsoft.com/office/officeart/2008/layout/LinedList"/>
    <dgm:cxn modelId="{5D09CC15-6C89-4057-A3B4-50683C1C6FAD}" type="presParOf" srcId="{D5D9E651-CAF2-40C4-AA56-776C63485B02}" destId="{7451563E-104A-4908-8D38-FEF4CE761763}" srcOrd="2" destOrd="0" presId="urn:microsoft.com/office/officeart/2008/layout/LinedList"/>
    <dgm:cxn modelId="{365B87C9-7627-454E-B42F-14255712CE5B}" type="presParOf" srcId="{D5D9E651-CAF2-40C4-AA56-776C63485B02}" destId="{1DE45960-EA68-4CC9-95FF-A21F5C2E1551}" srcOrd="3" destOrd="0" presId="urn:microsoft.com/office/officeart/2008/layout/LinedList"/>
    <dgm:cxn modelId="{0DEAD7B4-F4A3-4946-AEC4-9F67011DAAE8}" type="presParOf" srcId="{1DE45960-EA68-4CC9-95FF-A21F5C2E1551}" destId="{1C33CFD0-AFF2-4DA2-8717-DF13E3CCF920}" srcOrd="0" destOrd="0" presId="urn:microsoft.com/office/officeart/2008/layout/LinedList"/>
    <dgm:cxn modelId="{F5D6C912-2665-400F-B4B8-95C921335054}" type="presParOf" srcId="{1DE45960-EA68-4CC9-95FF-A21F5C2E1551}" destId="{28B8B499-244D-4C20-93F8-C7E9C854D967}" srcOrd="1" destOrd="0" presId="urn:microsoft.com/office/officeart/2008/layout/LinedList"/>
    <dgm:cxn modelId="{5F52E1A2-9CDF-45C0-A7AE-A2D8FB1D2F5A}" type="presParOf" srcId="{D5D9E651-CAF2-40C4-AA56-776C63485B02}" destId="{D518FF3F-36C6-4169-B327-81377CA03D72}" srcOrd="4" destOrd="0" presId="urn:microsoft.com/office/officeart/2008/layout/LinedList"/>
    <dgm:cxn modelId="{436C8C73-B842-4C35-A76B-07F725A21269}" type="presParOf" srcId="{D5D9E651-CAF2-40C4-AA56-776C63485B02}" destId="{28313829-E95D-48C0-B9B4-120E422699EF}" srcOrd="5" destOrd="0" presId="urn:microsoft.com/office/officeart/2008/layout/LinedList"/>
    <dgm:cxn modelId="{3A9CF6D0-94B8-4075-83A9-EC6E5D3D7EB7}" type="presParOf" srcId="{28313829-E95D-48C0-B9B4-120E422699EF}" destId="{8FBFF08D-51CC-48C5-8D14-3AAFBD72A235}" srcOrd="0" destOrd="0" presId="urn:microsoft.com/office/officeart/2008/layout/LinedList"/>
    <dgm:cxn modelId="{E3CBBF85-776D-4058-8F10-3000A6CB2137}" type="presParOf" srcId="{28313829-E95D-48C0-B9B4-120E422699EF}" destId="{9A93303B-C097-4851-B7C0-893819B37610}" srcOrd="1" destOrd="0" presId="urn:microsoft.com/office/officeart/2008/layout/LinedList"/>
    <dgm:cxn modelId="{5376EA04-D7ED-42D7-9390-FBB011031C44}" type="presParOf" srcId="{D5D9E651-CAF2-40C4-AA56-776C63485B02}" destId="{5ACC7ADA-84DA-4F4C-B0CE-EFD4F29F5BFF}" srcOrd="6" destOrd="0" presId="urn:microsoft.com/office/officeart/2008/layout/LinedList"/>
    <dgm:cxn modelId="{D450B21B-580C-47FC-9929-67A677817FC8}" type="presParOf" srcId="{D5D9E651-CAF2-40C4-AA56-776C63485B02}" destId="{D3C74818-75C8-4E5F-A028-C491C1E70A25}" srcOrd="7" destOrd="0" presId="urn:microsoft.com/office/officeart/2008/layout/LinedList"/>
    <dgm:cxn modelId="{D5A38FC7-7383-4C95-BA9B-93CA4F9732E1}" type="presParOf" srcId="{D3C74818-75C8-4E5F-A028-C491C1E70A25}" destId="{0B6F7383-9711-414D-BE31-E835E02C62E0}" srcOrd="0" destOrd="0" presId="urn:microsoft.com/office/officeart/2008/layout/LinedList"/>
    <dgm:cxn modelId="{FDA21289-B205-4293-8F4A-CE45A80EBB18}" type="presParOf" srcId="{D3C74818-75C8-4E5F-A028-C491C1E70A25}" destId="{8F984D40-0C1F-47C4-8F9E-1FAFB3C1BE02}" srcOrd="1" destOrd="0" presId="urn:microsoft.com/office/officeart/2008/layout/LinedList"/>
    <dgm:cxn modelId="{2EAD02B7-547B-4A82-A592-85469E3A0CA2}" type="presParOf" srcId="{D5D9E651-CAF2-40C4-AA56-776C63485B02}" destId="{E5C68A05-DB72-4AAD-8C53-2D4F6188D988}" srcOrd="8" destOrd="0" presId="urn:microsoft.com/office/officeart/2008/layout/LinedList"/>
    <dgm:cxn modelId="{204A390A-5DD2-4777-8009-56C509F9B528}" type="presParOf" srcId="{D5D9E651-CAF2-40C4-AA56-776C63485B02}" destId="{E282B70F-8D69-4E92-BB88-4B666CCA27C4}" srcOrd="9" destOrd="0" presId="urn:microsoft.com/office/officeart/2008/layout/LinedList"/>
    <dgm:cxn modelId="{D8EA12C9-B23C-4D48-8D0E-1AA490562403}" type="presParOf" srcId="{E282B70F-8D69-4E92-BB88-4B666CCA27C4}" destId="{AEEB795E-4F6B-46AC-B0F3-EB3B126C1A77}" srcOrd="0" destOrd="0" presId="urn:microsoft.com/office/officeart/2008/layout/LinedList"/>
    <dgm:cxn modelId="{20AC0D23-C232-4DD8-BADF-E8F5A1174A82}" type="presParOf" srcId="{E282B70F-8D69-4E92-BB88-4B666CCA27C4}" destId="{AB15D471-C121-446A-9E80-36669581F83A}" srcOrd="1" destOrd="0" presId="urn:microsoft.com/office/officeart/2008/layout/LinedList"/>
    <dgm:cxn modelId="{1C7D8E3F-8CF5-416C-9EFE-2C5DA39E0A95}" type="presParOf" srcId="{D5D9E651-CAF2-40C4-AA56-776C63485B02}" destId="{826B7D98-0B91-489A-BE4D-CC75C60AF50C}" srcOrd="10" destOrd="0" presId="urn:microsoft.com/office/officeart/2008/layout/LinedList"/>
    <dgm:cxn modelId="{70CE95DA-B5BE-4125-B89F-B1F1D8C513B9}" type="presParOf" srcId="{D5D9E651-CAF2-40C4-AA56-776C63485B02}" destId="{CE0CE218-586D-4214-8AEB-8DBAA33542EC}" srcOrd="11" destOrd="0" presId="urn:microsoft.com/office/officeart/2008/layout/LinedList"/>
    <dgm:cxn modelId="{3BDA9252-AD93-4F3C-97F7-EA823667CF5E}" type="presParOf" srcId="{CE0CE218-586D-4214-8AEB-8DBAA33542EC}" destId="{A892461A-4392-45F3-9EE9-4F55ACA7740B}" srcOrd="0" destOrd="0" presId="urn:microsoft.com/office/officeart/2008/layout/LinedList"/>
    <dgm:cxn modelId="{5C301BA0-9B74-410D-B318-9DF0E3E99C34}" type="presParOf" srcId="{CE0CE218-586D-4214-8AEB-8DBAA33542EC}" destId="{1AE516FE-94DE-48C3-A5BF-DB64CCFC68EC}" srcOrd="1" destOrd="0" presId="urn:microsoft.com/office/officeart/2008/layout/LinedList"/>
    <dgm:cxn modelId="{BE40D627-E21C-40E4-BD25-9641A67C4C3B}" type="presParOf" srcId="{D5D9E651-CAF2-40C4-AA56-776C63485B02}" destId="{22CE9D41-925F-4645-B3F4-77972DF022B6}" srcOrd="12" destOrd="0" presId="urn:microsoft.com/office/officeart/2008/layout/LinedList"/>
    <dgm:cxn modelId="{B3739543-A167-4ABB-BC8C-BD2A683D5910}" type="presParOf" srcId="{D5D9E651-CAF2-40C4-AA56-776C63485B02}" destId="{AD1EF0B0-6A81-4851-AE7A-A1DF3E1C3BF4}" srcOrd="13" destOrd="0" presId="urn:microsoft.com/office/officeart/2008/layout/LinedList"/>
    <dgm:cxn modelId="{7697ECC6-55E9-478C-B6B9-A1E6FE493C47}" type="presParOf" srcId="{AD1EF0B0-6A81-4851-AE7A-A1DF3E1C3BF4}" destId="{BD296C2F-3EE2-4EDE-8FE7-B4C84214C0F7}" srcOrd="0" destOrd="0" presId="urn:microsoft.com/office/officeart/2008/layout/LinedList"/>
    <dgm:cxn modelId="{C47A3E57-6C02-4697-8457-43021BB5AB11}" type="presParOf" srcId="{AD1EF0B0-6A81-4851-AE7A-A1DF3E1C3BF4}" destId="{84909600-4632-44DF-9B17-E75DB3D231C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5586D0-F118-41BC-BA5C-61FB78A7347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EE53963-0740-4918-AED5-56F18E018248}">
      <dgm:prSet/>
      <dgm:spPr/>
      <dgm:t>
        <a:bodyPr/>
        <a:lstStyle/>
        <a:p>
          <a:r>
            <a:rPr lang="el-GR" b="1"/>
            <a:t>Διουρηθρική εκτομή</a:t>
          </a:r>
          <a:r>
            <a:rPr lang="en-US" b="1"/>
            <a:t> +</a:t>
          </a:r>
          <a:endParaRPr lang="en-US"/>
        </a:p>
      </dgm:t>
    </dgm:pt>
    <dgm:pt modelId="{38C37769-8759-4CB3-91F0-F474FDC11131}" type="parTrans" cxnId="{9CB497A0-312D-41D2-ADBE-976B4AE7F5EA}">
      <dgm:prSet/>
      <dgm:spPr/>
      <dgm:t>
        <a:bodyPr/>
        <a:lstStyle/>
        <a:p>
          <a:endParaRPr lang="en-US"/>
        </a:p>
      </dgm:t>
    </dgm:pt>
    <dgm:pt modelId="{D064D5DE-794A-458B-9A16-12EC1F33FE15}" type="sibTrans" cxnId="{9CB497A0-312D-41D2-ADBE-976B4AE7F5EA}">
      <dgm:prSet/>
      <dgm:spPr/>
      <dgm:t>
        <a:bodyPr/>
        <a:lstStyle/>
        <a:p>
          <a:endParaRPr lang="en-US"/>
        </a:p>
      </dgm:t>
    </dgm:pt>
    <dgm:pt modelId="{0A3A94EC-5AAC-4467-B569-0CE92382A355}">
      <dgm:prSet/>
      <dgm:spPr/>
      <dgm:t>
        <a:bodyPr/>
        <a:lstStyle/>
        <a:p>
          <a:r>
            <a:rPr lang="el-GR" b="1"/>
            <a:t>Ενδοκυστική ανοσοθεραπεία με Β</a:t>
          </a:r>
          <a:r>
            <a:rPr lang="en-US" b="1"/>
            <a:t>CG (bacillus Calmette Guerin) </a:t>
          </a:r>
          <a:r>
            <a:rPr lang="el-GR" b="1"/>
            <a:t>ή</a:t>
          </a:r>
          <a:endParaRPr lang="en-US"/>
        </a:p>
      </dgm:t>
    </dgm:pt>
    <dgm:pt modelId="{B10997E6-1EE9-43CC-B12D-8052F419C6FC}" type="parTrans" cxnId="{8C19CF69-3BC9-4ECD-9FF0-27D1F50AF209}">
      <dgm:prSet/>
      <dgm:spPr/>
      <dgm:t>
        <a:bodyPr/>
        <a:lstStyle/>
        <a:p>
          <a:endParaRPr lang="en-US"/>
        </a:p>
      </dgm:t>
    </dgm:pt>
    <dgm:pt modelId="{963B6BBE-0E0A-4941-8B95-5D8E083EF03D}" type="sibTrans" cxnId="{8C19CF69-3BC9-4ECD-9FF0-27D1F50AF209}">
      <dgm:prSet/>
      <dgm:spPr/>
      <dgm:t>
        <a:bodyPr/>
        <a:lstStyle/>
        <a:p>
          <a:endParaRPr lang="en-US"/>
        </a:p>
      </dgm:t>
    </dgm:pt>
    <dgm:pt modelId="{6A49DB7C-09DD-4B29-8BBD-F4163CD10015}">
      <dgm:prSet/>
      <dgm:spPr/>
      <dgm:t>
        <a:bodyPr/>
        <a:lstStyle/>
        <a:p>
          <a:r>
            <a:rPr lang="en-US" b="1"/>
            <a:t>E</a:t>
          </a:r>
          <a:r>
            <a:rPr lang="el-GR" b="1"/>
            <a:t>νδοκυστική χημειοθεαπεία με </a:t>
          </a:r>
          <a:r>
            <a:rPr lang="en-US" b="1"/>
            <a:t>thiotepa </a:t>
          </a:r>
          <a:r>
            <a:rPr lang="el-GR" b="1"/>
            <a:t>ή  </a:t>
          </a:r>
          <a:r>
            <a:rPr lang="en-US" b="1"/>
            <a:t>mitomycin-C</a:t>
          </a:r>
          <a:endParaRPr lang="en-US"/>
        </a:p>
      </dgm:t>
    </dgm:pt>
    <dgm:pt modelId="{965C6262-8197-4796-898C-12915E1F3433}" type="parTrans" cxnId="{5232D102-BD03-4B0C-9243-158BFB454CD5}">
      <dgm:prSet/>
      <dgm:spPr/>
      <dgm:t>
        <a:bodyPr/>
        <a:lstStyle/>
        <a:p>
          <a:endParaRPr lang="en-US"/>
        </a:p>
      </dgm:t>
    </dgm:pt>
    <dgm:pt modelId="{9E8370F8-BD6F-49C2-9500-9D06258BCAAE}" type="sibTrans" cxnId="{5232D102-BD03-4B0C-9243-158BFB454CD5}">
      <dgm:prSet/>
      <dgm:spPr/>
      <dgm:t>
        <a:bodyPr/>
        <a:lstStyle/>
        <a:p>
          <a:endParaRPr lang="en-US"/>
        </a:p>
      </dgm:t>
    </dgm:pt>
    <dgm:pt modelId="{C99F552C-DCDA-4ABE-9BEF-A0C767E4CE8B}" type="pres">
      <dgm:prSet presAssocID="{B05586D0-F118-41BC-BA5C-61FB78A73477}" presName="vert0" presStyleCnt="0">
        <dgm:presLayoutVars>
          <dgm:dir/>
          <dgm:animOne val="branch"/>
          <dgm:animLvl val="lvl"/>
        </dgm:presLayoutVars>
      </dgm:prSet>
      <dgm:spPr/>
    </dgm:pt>
    <dgm:pt modelId="{F46421B7-6DDC-4EFA-88D1-6B8EA5DBC7F8}" type="pres">
      <dgm:prSet presAssocID="{DEE53963-0740-4918-AED5-56F18E018248}" presName="thickLine" presStyleLbl="alignNode1" presStyleIdx="0" presStyleCnt="3"/>
      <dgm:spPr/>
    </dgm:pt>
    <dgm:pt modelId="{808C5146-2BD3-45F0-956B-24708D40918E}" type="pres">
      <dgm:prSet presAssocID="{DEE53963-0740-4918-AED5-56F18E018248}" presName="horz1" presStyleCnt="0"/>
      <dgm:spPr/>
    </dgm:pt>
    <dgm:pt modelId="{0ADE9D3E-6316-421D-A60F-58EDEF54F759}" type="pres">
      <dgm:prSet presAssocID="{DEE53963-0740-4918-AED5-56F18E018248}" presName="tx1" presStyleLbl="revTx" presStyleIdx="0" presStyleCnt="3"/>
      <dgm:spPr/>
    </dgm:pt>
    <dgm:pt modelId="{4B790123-D131-4F29-95CE-9B9058430F79}" type="pres">
      <dgm:prSet presAssocID="{DEE53963-0740-4918-AED5-56F18E018248}" presName="vert1" presStyleCnt="0"/>
      <dgm:spPr/>
    </dgm:pt>
    <dgm:pt modelId="{62C1970C-235E-482C-940A-1E7BD85E061C}" type="pres">
      <dgm:prSet presAssocID="{0A3A94EC-5AAC-4467-B569-0CE92382A355}" presName="thickLine" presStyleLbl="alignNode1" presStyleIdx="1" presStyleCnt="3"/>
      <dgm:spPr/>
    </dgm:pt>
    <dgm:pt modelId="{A72146BD-7BC6-480C-9D6D-BACD502443F3}" type="pres">
      <dgm:prSet presAssocID="{0A3A94EC-5AAC-4467-B569-0CE92382A355}" presName="horz1" presStyleCnt="0"/>
      <dgm:spPr/>
    </dgm:pt>
    <dgm:pt modelId="{520F439D-59EE-4386-BC60-72D6B2F24A72}" type="pres">
      <dgm:prSet presAssocID="{0A3A94EC-5AAC-4467-B569-0CE92382A355}" presName="tx1" presStyleLbl="revTx" presStyleIdx="1" presStyleCnt="3"/>
      <dgm:spPr/>
    </dgm:pt>
    <dgm:pt modelId="{B0C72DF3-9C63-42DA-BAAF-456C7D1DB7CD}" type="pres">
      <dgm:prSet presAssocID="{0A3A94EC-5AAC-4467-B569-0CE92382A355}" presName="vert1" presStyleCnt="0"/>
      <dgm:spPr/>
    </dgm:pt>
    <dgm:pt modelId="{3FE5F489-EA72-4BDF-B78F-2D7C21C12F1F}" type="pres">
      <dgm:prSet presAssocID="{6A49DB7C-09DD-4B29-8BBD-F4163CD10015}" presName="thickLine" presStyleLbl="alignNode1" presStyleIdx="2" presStyleCnt="3"/>
      <dgm:spPr/>
    </dgm:pt>
    <dgm:pt modelId="{B657BDE1-201F-4F9A-B953-385E9E1D0E50}" type="pres">
      <dgm:prSet presAssocID="{6A49DB7C-09DD-4B29-8BBD-F4163CD10015}" presName="horz1" presStyleCnt="0"/>
      <dgm:spPr/>
    </dgm:pt>
    <dgm:pt modelId="{A4F5AEBE-8130-41F5-AE08-3284A208B419}" type="pres">
      <dgm:prSet presAssocID="{6A49DB7C-09DD-4B29-8BBD-F4163CD10015}" presName="tx1" presStyleLbl="revTx" presStyleIdx="2" presStyleCnt="3"/>
      <dgm:spPr/>
    </dgm:pt>
    <dgm:pt modelId="{8DD58B49-7022-44C9-ADC7-EAA28EA33FBA}" type="pres">
      <dgm:prSet presAssocID="{6A49DB7C-09DD-4B29-8BBD-F4163CD10015}" presName="vert1" presStyleCnt="0"/>
      <dgm:spPr/>
    </dgm:pt>
  </dgm:ptLst>
  <dgm:cxnLst>
    <dgm:cxn modelId="{5232D102-BD03-4B0C-9243-158BFB454CD5}" srcId="{B05586D0-F118-41BC-BA5C-61FB78A73477}" destId="{6A49DB7C-09DD-4B29-8BBD-F4163CD10015}" srcOrd="2" destOrd="0" parTransId="{965C6262-8197-4796-898C-12915E1F3433}" sibTransId="{9E8370F8-BD6F-49C2-9500-9D06258BCAAE}"/>
    <dgm:cxn modelId="{BE23591A-4F5C-4620-8DF4-110444BAC7D1}" type="presOf" srcId="{6A49DB7C-09DD-4B29-8BBD-F4163CD10015}" destId="{A4F5AEBE-8130-41F5-AE08-3284A208B419}" srcOrd="0" destOrd="0" presId="urn:microsoft.com/office/officeart/2008/layout/LinedList"/>
    <dgm:cxn modelId="{43C33946-5356-4FE9-AADB-430E229D9A8A}" type="presOf" srcId="{DEE53963-0740-4918-AED5-56F18E018248}" destId="{0ADE9D3E-6316-421D-A60F-58EDEF54F759}" srcOrd="0" destOrd="0" presId="urn:microsoft.com/office/officeart/2008/layout/LinedList"/>
    <dgm:cxn modelId="{D8A2F147-E3EF-47DB-AC49-68BF7B07ED07}" type="presOf" srcId="{0A3A94EC-5AAC-4467-B569-0CE92382A355}" destId="{520F439D-59EE-4386-BC60-72D6B2F24A72}" srcOrd="0" destOrd="0" presId="urn:microsoft.com/office/officeart/2008/layout/LinedList"/>
    <dgm:cxn modelId="{8C19CF69-3BC9-4ECD-9FF0-27D1F50AF209}" srcId="{B05586D0-F118-41BC-BA5C-61FB78A73477}" destId="{0A3A94EC-5AAC-4467-B569-0CE92382A355}" srcOrd="1" destOrd="0" parTransId="{B10997E6-1EE9-43CC-B12D-8052F419C6FC}" sibTransId="{963B6BBE-0E0A-4941-8B95-5D8E083EF03D}"/>
    <dgm:cxn modelId="{9CB497A0-312D-41D2-ADBE-976B4AE7F5EA}" srcId="{B05586D0-F118-41BC-BA5C-61FB78A73477}" destId="{DEE53963-0740-4918-AED5-56F18E018248}" srcOrd="0" destOrd="0" parTransId="{38C37769-8759-4CB3-91F0-F474FDC11131}" sibTransId="{D064D5DE-794A-458B-9A16-12EC1F33FE15}"/>
    <dgm:cxn modelId="{3F672FDC-3112-4AE5-84AF-6AC27C17819F}" type="presOf" srcId="{B05586D0-F118-41BC-BA5C-61FB78A73477}" destId="{C99F552C-DCDA-4ABE-9BEF-A0C767E4CE8B}" srcOrd="0" destOrd="0" presId="urn:microsoft.com/office/officeart/2008/layout/LinedList"/>
    <dgm:cxn modelId="{2FBF49E9-E9AA-40EA-9045-FE98987C83DA}" type="presParOf" srcId="{C99F552C-DCDA-4ABE-9BEF-A0C767E4CE8B}" destId="{F46421B7-6DDC-4EFA-88D1-6B8EA5DBC7F8}" srcOrd="0" destOrd="0" presId="urn:microsoft.com/office/officeart/2008/layout/LinedList"/>
    <dgm:cxn modelId="{23273FFE-4AFB-4187-BA78-55FF8326D8AB}" type="presParOf" srcId="{C99F552C-DCDA-4ABE-9BEF-A0C767E4CE8B}" destId="{808C5146-2BD3-45F0-956B-24708D40918E}" srcOrd="1" destOrd="0" presId="urn:microsoft.com/office/officeart/2008/layout/LinedList"/>
    <dgm:cxn modelId="{5E006320-DF2D-45B7-88BA-5F35480AA1BF}" type="presParOf" srcId="{808C5146-2BD3-45F0-956B-24708D40918E}" destId="{0ADE9D3E-6316-421D-A60F-58EDEF54F759}" srcOrd="0" destOrd="0" presId="urn:microsoft.com/office/officeart/2008/layout/LinedList"/>
    <dgm:cxn modelId="{7B267D46-1509-41E2-95D1-A93691C26DCE}" type="presParOf" srcId="{808C5146-2BD3-45F0-956B-24708D40918E}" destId="{4B790123-D131-4F29-95CE-9B9058430F79}" srcOrd="1" destOrd="0" presId="urn:microsoft.com/office/officeart/2008/layout/LinedList"/>
    <dgm:cxn modelId="{A27351E7-E422-43D6-9C3A-3A9DC4A77F7E}" type="presParOf" srcId="{C99F552C-DCDA-4ABE-9BEF-A0C767E4CE8B}" destId="{62C1970C-235E-482C-940A-1E7BD85E061C}" srcOrd="2" destOrd="0" presId="urn:microsoft.com/office/officeart/2008/layout/LinedList"/>
    <dgm:cxn modelId="{CC022286-68BB-4F8C-BC2C-1AF702DCBA97}" type="presParOf" srcId="{C99F552C-DCDA-4ABE-9BEF-A0C767E4CE8B}" destId="{A72146BD-7BC6-480C-9D6D-BACD502443F3}" srcOrd="3" destOrd="0" presId="urn:microsoft.com/office/officeart/2008/layout/LinedList"/>
    <dgm:cxn modelId="{70574C94-1829-43BE-BEA3-1258C3292F0D}" type="presParOf" srcId="{A72146BD-7BC6-480C-9D6D-BACD502443F3}" destId="{520F439D-59EE-4386-BC60-72D6B2F24A72}" srcOrd="0" destOrd="0" presId="urn:microsoft.com/office/officeart/2008/layout/LinedList"/>
    <dgm:cxn modelId="{DC1260E6-91CC-4F61-BEEB-F8BB6B7D7A48}" type="presParOf" srcId="{A72146BD-7BC6-480C-9D6D-BACD502443F3}" destId="{B0C72DF3-9C63-42DA-BAAF-456C7D1DB7CD}" srcOrd="1" destOrd="0" presId="urn:microsoft.com/office/officeart/2008/layout/LinedList"/>
    <dgm:cxn modelId="{ADC6C8E7-45CC-412B-91E1-6E3AD13009EC}" type="presParOf" srcId="{C99F552C-DCDA-4ABE-9BEF-A0C767E4CE8B}" destId="{3FE5F489-EA72-4BDF-B78F-2D7C21C12F1F}" srcOrd="4" destOrd="0" presId="urn:microsoft.com/office/officeart/2008/layout/LinedList"/>
    <dgm:cxn modelId="{E3B58FF9-2425-4A0B-BFA3-106784765E49}" type="presParOf" srcId="{C99F552C-DCDA-4ABE-9BEF-A0C767E4CE8B}" destId="{B657BDE1-201F-4F9A-B953-385E9E1D0E50}" srcOrd="5" destOrd="0" presId="urn:microsoft.com/office/officeart/2008/layout/LinedList"/>
    <dgm:cxn modelId="{B45B3914-1704-47E9-9F42-ADBBCB2B4E61}" type="presParOf" srcId="{B657BDE1-201F-4F9A-B953-385E9E1D0E50}" destId="{A4F5AEBE-8130-41F5-AE08-3284A208B419}" srcOrd="0" destOrd="0" presId="urn:microsoft.com/office/officeart/2008/layout/LinedList"/>
    <dgm:cxn modelId="{1CFA0DB8-B65C-4A20-A94A-54B9F59B5E5D}" type="presParOf" srcId="{B657BDE1-201F-4F9A-B953-385E9E1D0E50}" destId="{8DD58B49-7022-44C9-ADC7-EAA28EA33FB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092560-EA6B-4B8E-8857-C7A8F5C170E4}"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6F3B01D-7CD0-4191-93A6-A4679F7FD829}">
      <dgm:prSet/>
      <dgm:spPr/>
      <dgm:t>
        <a:bodyPr/>
        <a:lstStyle/>
        <a:p>
          <a:r>
            <a:rPr lang="en-US"/>
            <a:t>High grade</a:t>
          </a:r>
        </a:p>
      </dgm:t>
    </dgm:pt>
    <dgm:pt modelId="{64484522-1FF2-41D4-BDF0-BCBCB55ED882}" type="parTrans" cxnId="{E38B4078-D4FD-443B-9BA2-FEBE96AEDC61}">
      <dgm:prSet/>
      <dgm:spPr/>
      <dgm:t>
        <a:bodyPr/>
        <a:lstStyle/>
        <a:p>
          <a:endParaRPr lang="en-US"/>
        </a:p>
      </dgm:t>
    </dgm:pt>
    <dgm:pt modelId="{72C550D5-94FC-4132-BEEA-1A53029E114B}" type="sibTrans" cxnId="{E38B4078-D4FD-443B-9BA2-FEBE96AEDC61}">
      <dgm:prSet/>
      <dgm:spPr/>
      <dgm:t>
        <a:bodyPr/>
        <a:lstStyle/>
        <a:p>
          <a:endParaRPr lang="en-US"/>
        </a:p>
      </dgm:t>
    </dgm:pt>
    <dgm:pt modelId="{B8A122C7-9753-4E63-8586-19FD96235B9D}">
      <dgm:prSet/>
      <dgm:spPr/>
      <dgm:t>
        <a:bodyPr/>
        <a:lstStyle/>
        <a:p>
          <a:r>
            <a:rPr lang="el-GR"/>
            <a:t>Πολλαπλοί ή μεγάλοι (&gt;5εκ) όγκοι</a:t>
          </a:r>
          <a:endParaRPr lang="en-US"/>
        </a:p>
      </dgm:t>
    </dgm:pt>
    <dgm:pt modelId="{B16FE180-DAE4-43D9-AD71-E346DAAA81D2}" type="parTrans" cxnId="{5C011621-2A00-4392-B615-B701A962D092}">
      <dgm:prSet/>
      <dgm:spPr/>
      <dgm:t>
        <a:bodyPr/>
        <a:lstStyle/>
        <a:p>
          <a:endParaRPr lang="en-US"/>
        </a:p>
      </dgm:t>
    </dgm:pt>
    <dgm:pt modelId="{47A1FC4C-7955-49EA-B63E-CB232B3FB3E6}" type="sibTrans" cxnId="{5C011621-2A00-4392-B615-B701A962D092}">
      <dgm:prSet/>
      <dgm:spPr/>
      <dgm:t>
        <a:bodyPr/>
        <a:lstStyle/>
        <a:p>
          <a:endParaRPr lang="en-US"/>
        </a:p>
      </dgm:t>
    </dgm:pt>
    <dgm:pt modelId="{B6364095-5421-4E83-BE1F-66670FC554D1}">
      <dgm:prSet/>
      <dgm:spPr/>
      <dgm:t>
        <a:bodyPr/>
        <a:lstStyle/>
        <a:p>
          <a:r>
            <a:rPr lang="el-GR"/>
            <a:t>Προηγηθείσα υποτροπή</a:t>
          </a:r>
          <a:endParaRPr lang="en-US"/>
        </a:p>
      </dgm:t>
    </dgm:pt>
    <dgm:pt modelId="{D849CFAB-9E51-4543-AA67-F4CA39EA5FE9}" type="parTrans" cxnId="{35400384-B558-404B-ADE3-EC13A469BF79}">
      <dgm:prSet/>
      <dgm:spPr/>
      <dgm:t>
        <a:bodyPr/>
        <a:lstStyle/>
        <a:p>
          <a:endParaRPr lang="en-US"/>
        </a:p>
      </dgm:t>
    </dgm:pt>
    <dgm:pt modelId="{22FAC942-B936-4A14-B091-40F9783ACFBC}" type="sibTrans" cxnId="{35400384-B558-404B-ADE3-EC13A469BF79}">
      <dgm:prSet/>
      <dgm:spPr/>
      <dgm:t>
        <a:bodyPr/>
        <a:lstStyle/>
        <a:p>
          <a:endParaRPr lang="en-US"/>
        </a:p>
      </dgm:t>
    </dgm:pt>
    <dgm:pt modelId="{5AAC8382-6941-483F-A015-A30682EC0437}">
      <dgm:prSet/>
      <dgm:spPr/>
      <dgm:t>
        <a:bodyPr/>
        <a:lstStyle/>
        <a:p>
          <a:r>
            <a:rPr lang="el-GR"/>
            <a:t>Συνυπαρξη </a:t>
          </a:r>
          <a:r>
            <a:rPr lang="en-US"/>
            <a:t>in situ </a:t>
          </a:r>
          <a:r>
            <a:rPr lang="el-GR"/>
            <a:t>καρκινώματος</a:t>
          </a:r>
          <a:endParaRPr lang="en-US"/>
        </a:p>
      </dgm:t>
    </dgm:pt>
    <dgm:pt modelId="{8A748BB0-E443-47C3-814F-2E25F32392C5}" type="parTrans" cxnId="{2B790A44-02C2-4EEF-9287-73DDE7D407FC}">
      <dgm:prSet/>
      <dgm:spPr/>
      <dgm:t>
        <a:bodyPr/>
        <a:lstStyle/>
        <a:p>
          <a:endParaRPr lang="en-US"/>
        </a:p>
      </dgm:t>
    </dgm:pt>
    <dgm:pt modelId="{0C57F3F9-5E80-4B1A-B715-BA0774E20C04}" type="sibTrans" cxnId="{2B790A44-02C2-4EEF-9287-73DDE7D407FC}">
      <dgm:prSet/>
      <dgm:spPr/>
      <dgm:t>
        <a:bodyPr/>
        <a:lstStyle/>
        <a:p>
          <a:endParaRPr lang="en-US"/>
        </a:p>
      </dgm:t>
    </dgm:pt>
    <dgm:pt modelId="{B5CFCFFE-1F1A-4F33-BD10-04DD5A799155}">
      <dgm:prSet/>
      <dgm:spPr/>
      <dgm:t>
        <a:bodyPr/>
        <a:lstStyle/>
        <a:p>
          <a:r>
            <a:rPr lang="el-GR"/>
            <a:t>Μικρό ελεύθερο νόσου χρονικό διάστημα</a:t>
          </a:r>
          <a:endParaRPr lang="en-US"/>
        </a:p>
      </dgm:t>
    </dgm:pt>
    <dgm:pt modelId="{54F61A5B-92CA-4079-BAF4-00C91A884740}" type="parTrans" cxnId="{89044449-2439-43C1-B331-1D8CBAC95D64}">
      <dgm:prSet/>
      <dgm:spPr/>
      <dgm:t>
        <a:bodyPr/>
        <a:lstStyle/>
        <a:p>
          <a:endParaRPr lang="en-US"/>
        </a:p>
      </dgm:t>
    </dgm:pt>
    <dgm:pt modelId="{D02AB23B-35F2-4971-AC9F-67258591BFB5}" type="sibTrans" cxnId="{89044449-2439-43C1-B331-1D8CBAC95D64}">
      <dgm:prSet/>
      <dgm:spPr/>
      <dgm:t>
        <a:bodyPr/>
        <a:lstStyle/>
        <a:p>
          <a:endParaRPr lang="en-US"/>
        </a:p>
      </dgm:t>
    </dgm:pt>
    <dgm:pt modelId="{F0A6F250-1EBA-41E4-B4D9-46C3868A1124}" type="pres">
      <dgm:prSet presAssocID="{81092560-EA6B-4B8E-8857-C7A8F5C170E4}" presName="diagram" presStyleCnt="0">
        <dgm:presLayoutVars>
          <dgm:dir/>
          <dgm:resizeHandles val="exact"/>
        </dgm:presLayoutVars>
      </dgm:prSet>
      <dgm:spPr/>
    </dgm:pt>
    <dgm:pt modelId="{E5E2991C-C8D4-42AF-AF9D-BA04E00D9EFA}" type="pres">
      <dgm:prSet presAssocID="{F6F3B01D-7CD0-4191-93A6-A4679F7FD829}" presName="node" presStyleLbl="node1" presStyleIdx="0" presStyleCnt="5">
        <dgm:presLayoutVars>
          <dgm:bulletEnabled val="1"/>
        </dgm:presLayoutVars>
      </dgm:prSet>
      <dgm:spPr/>
    </dgm:pt>
    <dgm:pt modelId="{9661A48C-3010-4BE0-9E42-9E4733D7F5E4}" type="pres">
      <dgm:prSet presAssocID="{72C550D5-94FC-4132-BEEA-1A53029E114B}" presName="sibTrans" presStyleCnt="0"/>
      <dgm:spPr/>
    </dgm:pt>
    <dgm:pt modelId="{DB24A464-FBA2-41A1-B5F6-19098E1D6F22}" type="pres">
      <dgm:prSet presAssocID="{B8A122C7-9753-4E63-8586-19FD96235B9D}" presName="node" presStyleLbl="node1" presStyleIdx="1" presStyleCnt="5">
        <dgm:presLayoutVars>
          <dgm:bulletEnabled val="1"/>
        </dgm:presLayoutVars>
      </dgm:prSet>
      <dgm:spPr/>
    </dgm:pt>
    <dgm:pt modelId="{F074FB10-CF56-4B40-B42F-1C14648FF402}" type="pres">
      <dgm:prSet presAssocID="{47A1FC4C-7955-49EA-B63E-CB232B3FB3E6}" presName="sibTrans" presStyleCnt="0"/>
      <dgm:spPr/>
    </dgm:pt>
    <dgm:pt modelId="{6583CDE9-B24C-417E-8B1A-FEB64CB7145F}" type="pres">
      <dgm:prSet presAssocID="{B6364095-5421-4E83-BE1F-66670FC554D1}" presName="node" presStyleLbl="node1" presStyleIdx="2" presStyleCnt="5">
        <dgm:presLayoutVars>
          <dgm:bulletEnabled val="1"/>
        </dgm:presLayoutVars>
      </dgm:prSet>
      <dgm:spPr/>
    </dgm:pt>
    <dgm:pt modelId="{AC638B8B-92B7-4F47-B945-BF884326D77E}" type="pres">
      <dgm:prSet presAssocID="{22FAC942-B936-4A14-B091-40F9783ACFBC}" presName="sibTrans" presStyleCnt="0"/>
      <dgm:spPr/>
    </dgm:pt>
    <dgm:pt modelId="{91A279F3-083D-4346-90EE-AE2CB939E551}" type="pres">
      <dgm:prSet presAssocID="{5AAC8382-6941-483F-A015-A30682EC0437}" presName="node" presStyleLbl="node1" presStyleIdx="3" presStyleCnt="5" custLinFactX="5236" custLinFactNeighborX="100000" custLinFactNeighborY="1201">
        <dgm:presLayoutVars>
          <dgm:bulletEnabled val="1"/>
        </dgm:presLayoutVars>
      </dgm:prSet>
      <dgm:spPr/>
    </dgm:pt>
    <dgm:pt modelId="{21F102AD-780C-4B0F-8889-216CE5FA94DE}" type="pres">
      <dgm:prSet presAssocID="{0C57F3F9-5E80-4B1A-B715-BA0774E20C04}" presName="sibTrans" presStyleCnt="0"/>
      <dgm:spPr/>
    </dgm:pt>
    <dgm:pt modelId="{B6620E0F-9BA8-4B65-AEB3-AF627771FB8B}" type="pres">
      <dgm:prSet presAssocID="{B5CFCFFE-1F1A-4F33-BD10-04DD5A799155}" presName="node" presStyleLbl="node1" presStyleIdx="4" presStyleCnt="5" custLinFactX="-16711" custLinFactNeighborX="-100000" custLinFactNeighborY="1201">
        <dgm:presLayoutVars>
          <dgm:bulletEnabled val="1"/>
        </dgm:presLayoutVars>
      </dgm:prSet>
      <dgm:spPr/>
    </dgm:pt>
  </dgm:ptLst>
  <dgm:cxnLst>
    <dgm:cxn modelId="{7382F811-4444-42AB-97CF-95C9EA6E5AF2}" type="presOf" srcId="{81092560-EA6B-4B8E-8857-C7A8F5C170E4}" destId="{F0A6F250-1EBA-41E4-B4D9-46C3868A1124}" srcOrd="0" destOrd="0" presId="urn:microsoft.com/office/officeart/2005/8/layout/default"/>
    <dgm:cxn modelId="{5C011621-2A00-4392-B615-B701A962D092}" srcId="{81092560-EA6B-4B8E-8857-C7A8F5C170E4}" destId="{B8A122C7-9753-4E63-8586-19FD96235B9D}" srcOrd="1" destOrd="0" parTransId="{B16FE180-DAE4-43D9-AD71-E346DAAA81D2}" sibTransId="{47A1FC4C-7955-49EA-B63E-CB232B3FB3E6}"/>
    <dgm:cxn modelId="{E9D6D325-A1AB-4394-93B2-85FB3BA572CE}" type="presOf" srcId="{B5CFCFFE-1F1A-4F33-BD10-04DD5A799155}" destId="{B6620E0F-9BA8-4B65-AEB3-AF627771FB8B}" srcOrd="0" destOrd="0" presId="urn:microsoft.com/office/officeart/2005/8/layout/default"/>
    <dgm:cxn modelId="{DD37F427-3E8D-45A3-AA33-D97C158DF18E}" type="presOf" srcId="{F6F3B01D-7CD0-4191-93A6-A4679F7FD829}" destId="{E5E2991C-C8D4-42AF-AF9D-BA04E00D9EFA}" srcOrd="0" destOrd="0" presId="urn:microsoft.com/office/officeart/2005/8/layout/default"/>
    <dgm:cxn modelId="{2B790A44-02C2-4EEF-9287-73DDE7D407FC}" srcId="{81092560-EA6B-4B8E-8857-C7A8F5C170E4}" destId="{5AAC8382-6941-483F-A015-A30682EC0437}" srcOrd="3" destOrd="0" parTransId="{8A748BB0-E443-47C3-814F-2E25F32392C5}" sibTransId="{0C57F3F9-5E80-4B1A-B715-BA0774E20C04}"/>
    <dgm:cxn modelId="{89044449-2439-43C1-B331-1D8CBAC95D64}" srcId="{81092560-EA6B-4B8E-8857-C7A8F5C170E4}" destId="{B5CFCFFE-1F1A-4F33-BD10-04DD5A799155}" srcOrd="4" destOrd="0" parTransId="{54F61A5B-92CA-4079-BAF4-00C91A884740}" sibTransId="{D02AB23B-35F2-4971-AC9F-67258591BFB5}"/>
    <dgm:cxn modelId="{1A4D816F-0DA2-46BA-AC46-DC49142C8AF4}" type="presOf" srcId="{B8A122C7-9753-4E63-8586-19FD96235B9D}" destId="{DB24A464-FBA2-41A1-B5F6-19098E1D6F22}" srcOrd="0" destOrd="0" presId="urn:microsoft.com/office/officeart/2005/8/layout/default"/>
    <dgm:cxn modelId="{658EF974-4818-45C5-B6F4-CD21763498AC}" type="presOf" srcId="{B6364095-5421-4E83-BE1F-66670FC554D1}" destId="{6583CDE9-B24C-417E-8B1A-FEB64CB7145F}" srcOrd="0" destOrd="0" presId="urn:microsoft.com/office/officeart/2005/8/layout/default"/>
    <dgm:cxn modelId="{E38B4078-D4FD-443B-9BA2-FEBE96AEDC61}" srcId="{81092560-EA6B-4B8E-8857-C7A8F5C170E4}" destId="{F6F3B01D-7CD0-4191-93A6-A4679F7FD829}" srcOrd="0" destOrd="0" parTransId="{64484522-1FF2-41D4-BDF0-BCBCB55ED882}" sibTransId="{72C550D5-94FC-4132-BEEA-1A53029E114B}"/>
    <dgm:cxn modelId="{35400384-B558-404B-ADE3-EC13A469BF79}" srcId="{81092560-EA6B-4B8E-8857-C7A8F5C170E4}" destId="{B6364095-5421-4E83-BE1F-66670FC554D1}" srcOrd="2" destOrd="0" parTransId="{D849CFAB-9E51-4543-AA67-F4CA39EA5FE9}" sibTransId="{22FAC942-B936-4A14-B091-40F9783ACFBC}"/>
    <dgm:cxn modelId="{80810188-245A-41C2-A689-D717AB85B78B}" type="presOf" srcId="{5AAC8382-6941-483F-A015-A30682EC0437}" destId="{91A279F3-083D-4346-90EE-AE2CB939E551}" srcOrd="0" destOrd="0" presId="urn:microsoft.com/office/officeart/2005/8/layout/default"/>
    <dgm:cxn modelId="{C741662A-AFF6-4D7C-8D26-509D25934A36}" type="presParOf" srcId="{F0A6F250-1EBA-41E4-B4D9-46C3868A1124}" destId="{E5E2991C-C8D4-42AF-AF9D-BA04E00D9EFA}" srcOrd="0" destOrd="0" presId="urn:microsoft.com/office/officeart/2005/8/layout/default"/>
    <dgm:cxn modelId="{5E42BEF8-2268-4765-9ED4-C238CFFB4878}" type="presParOf" srcId="{F0A6F250-1EBA-41E4-B4D9-46C3868A1124}" destId="{9661A48C-3010-4BE0-9E42-9E4733D7F5E4}" srcOrd="1" destOrd="0" presId="urn:microsoft.com/office/officeart/2005/8/layout/default"/>
    <dgm:cxn modelId="{5C918464-A15E-45B6-AE1D-8AF9901B5033}" type="presParOf" srcId="{F0A6F250-1EBA-41E4-B4D9-46C3868A1124}" destId="{DB24A464-FBA2-41A1-B5F6-19098E1D6F22}" srcOrd="2" destOrd="0" presId="urn:microsoft.com/office/officeart/2005/8/layout/default"/>
    <dgm:cxn modelId="{D0EDC07F-56ED-4727-B8BA-8E4C23AAFB35}" type="presParOf" srcId="{F0A6F250-1EBA-41E4-B4D9-46C3868A1124}" destId="{F074FB10-CF56-4B40-B42F-1C14648FF402}" srcOrd="3" destOrd="0" presId="urn:microsoft.com/office/officeart/2005/8/layout/default"/>
    <dgm:cxn modelId="{1FD9F025-9D32-4CF3-82A6-27B9848F66EC}" type="presParOf" srcId="{F0A6F250-1EBA-41E4-B4D9-46C3868A1124}" destId="{6583CDE9-B24C-417E-8B1A-FEB64CB7145F}" srcOrd="4" destOrd="0" presId="urn:microsoft.com/office/officeart/2005/8/layout/default"/>
    <dgm:cxn modelId="{1DC7E412-8C69-4431-B1AC-8C8A29246C4C}" type="presParOf" srcId="{F0A6F250-1EBA-41E4-B4D9-46C3868A1124}" destId="{AC638B8B-92B7-4F47-B945-BF884326D77E}" srcOrd="5" destOrd="0" presId="urn:microsoft.com/office/officeart/2005/8/layout/default"/>
    <dgm:cxn modelId="{B2E9FFBD-FE6C-4A7B-B704-579466F99639}" type="presParOf" srcId="{F0A6F250-1EBA-41E4-B4D9-46C3868A1124}" destId="{91A279F3-083D-4346-90EE-AE2CB939E551}" srcOrd="6" destOrd="0" presId="urn:microsoft.com/office/officeart/2005/8/layout/default"/>
    <dgm:cxn modelId="{AA7E1658-E88D-4F16-A498-EF2DD01CAEB0}" type="presParOf" srcId="{F0A6F250-1EBA-41E4-B4D9-46C3868A1124}" destId="{21F102AD-780C-4B0F-8889-216CE5FA94DE}" srcOrd="7" destOrd="0" presId="urn:microsoft.com/office/officeart/2005/8/layout/default"/>
    <dgm:cxn modelId="{B962F9F3-03AC-43FB-9E4F-C8047AA5ABEA}" type="presParOf" srcId="{F0A6F250-1EBA-41E4-B4D9-46C3868A1124}" destId="{B6620E0F-9BA8-4B65-AEB3-AF627771FB8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D1E85-BE5B-41FE-A41B-8DA419E3DE57}">
      <dsp:nvSpPr>
        <dsp:cNvPr id="0" name=""/>
        <dsp:cNvSpPr/>
      </dsp:nvSpPr>
      <dsp:spPr>
        <a:xfrm>
          <a:off x="0" y="67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577B27-4661-4282-9C83-F636F7496C43}">
      <dsp:nvSpPr>
        <dsp:cNvPr id="0" name=""/>
        <dsp:cNvSpPr/>
      </dsp:nvSpPr>
      <dsp:spPr>
        <a:xfrm>
          <a:off x="0" y="675"/>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WHO 2004 +2016</a:t>
          </a:r>
          <a:endParaRPr lang="en-US" sz="2200" kern="1200"/>
        </a:p>
      </dsp:txBody>
      <dsp:txXfrm>
        <a:off x="0" y="675"/>
        <a:ext cx="5175384" cy="790684"/>
      </dsp:txXfrm>
    </dsp:sp>
    <dsp:sp modelId="{7451563E-104A-4908-8D38-FEF4CE761763}">
      <dsp:nvSpPr>
        <dsp:cNvPr id="0" name=""/>
        <dsp:cNvSpPr/>
      </dsp:nvSpPr>
      <dsp:spPr>
        <a:xfrm>
          <a:off x="0" y="791359"/>
          <a:ext cx="5175384"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3CFD0-AFF2-4DA2-8717-DF13E3CCF920}">
      <dsp:nvSpPr>
        <dsp:cNvPr id="0" name=""/>
        <dsp:cNvSpPr/>
      </dsp:nvSpPr>
      <dsp:spPr>
        <a:xfrm>
          <a:off x="0" y="791359"/>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X</a:t>
          </a:r>
          <a:r>
            <a:rPr lang="el-GR" sz="2200" kern="1200"/>
            <a:t>αμηλόβαθμης κακοηθείας (</a:t>
          </a:r>
          <a:r>
            <a:rPr lang="en-US" sz="2200" kern="1200"/>
            <a:t>low grade)</a:t>
          </a:r>
        </a:p>
      </dsp:txBody>
      <dsp:txXfrm>
        <a:off x="0" y="791359"/>
        <a:ext cx="5175384" cy="790684"/>
      </dsp:txXfrm>
    </dsp:sp>
    <dsp:sp modelId="{D518FF3F-36C6-4169-B327-81377CA03D72}">
      <dsp:nvSpPr>
        <dsp:cNvPr id="0" name=""/>
        <dsp:cNvSpPr/>
      </dsp:nvSpPr>
      <dsp:spPr>
        <a:xfrm>
          <a:off x="0" y="1582044"/>
          <a:ext cx="5175384"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FF08D-51CC-48C5-8D14-3AAFBD72A235}">
      <dsp:nvSpPr>
        <dsp:cNvPr id="0" name=""/>
        <dsp:cNvSpPr/>
      </dsp:nvSpPr>
      <dsp:spPr>
        <a:xfrm>
          <a:off x="0" y="1582044"/>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t>Υψηλόβαθμης κακοηθείας </a:t>
          </a:r>
          <a:r>
            <a:rPr lang="en-US" sz="2200" kern="1200"/>
            <a:t>(high grade)</a:t>
          </a:r>
        </a:p>
      </dsp:txBody>
      <dsp:txXfrm>
        <a:off x="0" y="1582044"/>
        <a:ext cx="5175384" cy="790684"/>
      </dsp:txXfrm>
    </dsp:sp>
    <dsp:sp modelId="{5ACC7ADA-84DA-4F4C-B0CE-EFD4F29F5BFF}">
      <dsp:nvSpPr>
        <dsp:cNvPr id="0" name=""/>
        <dsp:cNvSpPr/>
      </dsp:nvSpPr>
      <dsp:spPr>
        <a:xfrm>
          <a:off x="0" y="2372728"/>
          <a:ext cx="517538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F7383-9711-414D-BE31-E835E02C62E0}">
      <dsp:nvSpPr>
        <dsp:cNvPr id="0" name=""/>
        <dsp:cNvSpPr/>
      </dsp:nvSpPr>
      <dsp:spPr>
        <a:xfrm>
          <a:off x="0" y="2372728"/>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WHO 1973</a:t>
          </a:r>
          <a:endParaRPr lang="en-US" sz="2200" kern="1200"/>
        </a:p>
      </dsp:txBody>
      <dsp:txXfrm>
        <a:off x="0" y="2372728"/>
        <a:ext cx="5175384" cy="790684"/>
      </dsp:txXfrm>
    </dsp:sp>
    <dsp:sp modelId="{E5C68A05-DB72-4AAD-8C53-2D4F6188D988}">
      <dsp:nvSpPr>
        <dsp:cNvPr id="0" name=""/>
        <dsp:cNvSpPr/>
      </dsp:nvSpPr>
      <dsp:spPr>
        <a:xfrm>
          <a:off x="0" y="3163412"/>
          <a:ext cx="5175384"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B795E-4F6B-46AC-B0F3-EB3B126C1A77}">
      <dsp:nvSpPr>
        <dsp:cNvPr id="0" name=""/>
        <dsp:cNvSpPr/>
      </dsp:nvSpPr>
      <dsp:spPr>
        <a:xfrm>
          <a:off x="0" y="3163412"/>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Grade 1 (G1)  (</a:t>
          </a:r>
          <a:r>
            <a:rPr lang="el-GR" sz="2200" kern="1200"/>
            <a:t>χαμηλόβαθμης κακοηθείας)</a:t>
          </a:r>
          <a:endParaRPr lang="en-US" sz="2200" kern="1200"/>
        </a:p>
      </dsp:txBody>
      <dsp:txXfrm>
        <a:off x="0" y="3163412"/>
        <a:ext cx="5175384" cy="790684"/>
      </dsp:txXfrm>
    </dsp:sp>
    <dsp:sp modelId="{826B7D98-0B91-489A-BE4D-CC75C60AF50C}">
      <dsp:nvSpPr>
        <dsp:cNvPr id="0" name=""/>
        <dsp:cNvSpPr/>
      </dsp:nvSpPr>
      <dsp:spPr>
        <a:xfrm>
          <a:off x="0" y="3954096"/>
          <a:ext cx="5175384"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2461A-4392-45F3-9EE9-4F55ACA7740B}">
      <dsp:nvSpPr>
        <dsp:cNvPr id="0" name=""/>
        <dsp:cNvSpPr/>
      </dsp:nvSpPr>
      <dsp:spPr>
        <a:xfrm>
          <a:off x="0" y="3954096"/>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Grade 2 (G2) (</a:t>
          </a:r>
          <a:r>
            <a:rPr lang="el-GR" sz="2200" kern="1200"/>
            <a:t>ενδιάμεσης κακοηθείας)</a:t>
          </a:r>
          <a:endParaRPr lang="en-US" sz="2200" kern="1200"/>
        </a:p>
      </dsp:txBody>
      <dsp:txXfrm>
        <a:off x="0" y="3954096"/>
        <a:ext cx="5175384" cy="790684"/>
      </dsp:txXfrm>
    </dsp:sp>
    <dsp:sp modelId="{22CE9D41-925F-4645-B3F4-77972DF022B6}">
      <dsp:nvSpPr>
        <dsp:cNvPr id="0" name=""/>
        <dsp:cNvSpPr/>
      </dsp:nvSpPr>
      <dsp:spPr>
        <a:xfrm>
          <a:off x="0" y="4744781"/>
          <a:ext cx="517538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96C2F-3EE2-4EDE-8FE7-B4C84214C0F7}">
      <dsp:nvSpPr>
        <dsp:cNvPr id="0" name=""/>
        <dsp:cNvSpPr/>
      </dsp:nvSpPr>
      <dsp:spPr>
        <a:xfrm>
          <a:off x="0" y="4744781"/>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Grade 3 (G3) (</a:t>
          </a:r>
          <a:r>
            <a:rPr lang="el-GR" sz="2200" kern="1200"/>
            <a:t>υψηλόβαθμης κακοηθείας )</a:t>
          </a:r>
          <a:endParaRPr lang="en-US" sz="2200" kern="1200"/>
        </a:p>
      </dsp:txBody>
      <dsp:txXfrm>
        <a:off x="0" y="4744781"/>
        <a:ext cx="5175384" cy="790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421B7-6DDC-4EFA-88D1-6B8EA5DBC7F8}">
      <dsp:nvSpPr>
        <dsp:cNvPr id="0" name=""/>
        <dsp:cNvSpPr/>
      </dsp:nvSpPr>
      <dsp:spPr>
        <a:xfrm>
          <a:off x="0" y="2124"/>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E9D3E-6316-421D-A60F-58EDEF54F759}">
      <dsp:nvSpPr>
        <dsp:cNvPr id="0" name=""/>
        <dsp:cNvSpPr/>
      </dsp:nvSpPr>
      <dsp:spPr>
        <a:xfrm>
          <a:off x="0" y="2124"/>
          <a:ext cx="38862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a:t>Διουρηθρική εκτομή</a:t>
          </a:r>
          <a:r>
            <a:rPr lang="en-US" sz="2500" b="1" kern="1200"/>
            <a:t> +</a:t>
          </a:r>
          <a:endParaRPr lang="en-US" sz="2500" kern="1200"/>
        </a:p>
      </dsp:txBody>
      <dsp:txXfrm>
        <a:off x="0" y="2124"/>
        <a:ext cx="3886200" cy="1449029"/>
      </dsp:txXfrm>
    </dsp:sp>
    <dsp:sp modelId="{62C1970C-235E-482C-940A-1E7BD85E061C}">
      <dsp:nvSpPr>
        <dsp:cNvPr id="0" name=""/>
        <dsp:cNvSpPr/>
      </dsp:nvSpPr>
      <dsp:spPr>
        <a:xfrm>
          <a:off x="0" y="1451154"/>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F439D-59EE-4386-BC60-72D6B2F24A72}">
      <dsp:nvSpPr>
        <dsp:cNvPr id="0" name=""/>
        <dsp:cNvSpPr/>
      </dsp:nvSpPr>
      <dsp:spPr>
        <a:xfrm>
          <a:off x="0" y="1451154"/>
          <a:ext cx="38862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a:t>Ενδοκυστική ανοσοθεραπεία με Β</a:t>
          </a:r>
          <a:r>
            <a:rPr lang="en-US" sz="2500" b="1" kern="1200"/>
            <a:t>CG (bacillus Calmette Guerin) </a:t>
          </a:r>
          <a:r>
            <a:rPr lang="el-GR" sz="2500" b="1" kern="1200"/>
            <a:t>ή</a:t>
          </a:r>
          <a:endParaRPr lang="en-US" sz="2500" kern="1200"/>
        </a:p>
      </dsp:txBody>
      <dsp:txXfrm>
        <a:off x="0" y="1451154"/>
        <a:ext cx="3886200" cy="1449029"/>
      </dsp:txXfrm>
    </dsp:sp>
    <dsp:sp modelId="{3FE5F489-EA72-4BDF-B78F-2D7C21C12F1F}">
      <dsp:nvSpPr>
        <dsp:cNvPr id="0" name=""/>
        <dsp:cNvSpPr/>
      </dsp:nvSpPr>
      <dsp:spPr>
        <a:xfrm>
          <a:off x="0" y="2900183"/>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5AEBE-8130-41F5-AE08-3284A208B419}">
      <dsp:nvSpPr>
        <dsp:cNvPr id="0" name=""/>
        <dsp:cNvSpPr/>
      </dsp:nvSpPr>
      <dsp:spPr>
        <a:xfrm>
          <a:off x="0" y="2900183"/>
          <a:ext cx="38862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a:t>
          </a:r>
          <a:r>
            <a:rPr lang="el-GR" sz="2500" b="1" kern="1200"/>
            <a:t>νδοκυστική χημειοθεαπεία με </a:t>
          </a:r>
          <a:r>
            <a:rPr lang="en-US" sz="2500" b="1" kern="1200"/>
            <a:t>thiotepa </a:t>
          </a:r>
          <a:r>
            <a:rPr lang="el-GR" sz="2500" b="1" kern="1200"/>
            <a:t>ή  </a:t>
          </a:r>
          <a:r>
            <a:rPr lang="en-US" sz="2500" b="1" kern="1200"/>
            <a:t>mitomycin-C</a:t>
          </a:r>
          <a:endParaRPr lang="en-US" sz="2500" kern="1200"/>
        </a:p>
      </dsp:txBody>
      <dsp:txXfrm>
        <a:off x="0" y="2900183"/>
        <a:ext cx="3886200" cy="1449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2991C-C8D4-42AF-AF9D-BA04E00D9EFA}">
      <dsp:nvSpPr>
        <dsp:cNvPr id="0" name=""/>
        <dsp:cNvSpPr/>
      </dsp:nvSpPr>
      <dsp:spPr>
        <a:xfrm>
          <a:off x="0" y="241458"/>
          <a:ext cx="2371724" cy="14230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High grade</a:t>
          </a:r>
        </a:p>
      </dsp:txBody>
      <dsp:txXfrm>
        <a:off x="0" y="241458"/>
        <a:ext cx="2371724" cy="1423035"/>
      </dsp:txXfrm>
    </dsp:sp>
    <dsp:sp modelId="{DB24A464-FBA2-41A1-B5F6-19098E1D6F22}">
      <dsp:nvSpPr>
        <dsp:cNvPr id="0" name=""/>
        <dsp:cNvSpPr/>
      </dsp:nvSpPr>
      <dsp:spPr>
        <a:xfrm>
          <a:off x="2608897" y="241458"/>
          <a:ext cx="2371724" cy="14230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a:t>Πολλαπλοί ή μεγάλοι (&gt;5εκ) όγκοι</a:t>
          </a:r>
          <a:endParaRPr lang="en-US" sz="2500" kern="1200"/>
        </a:p>
      </dsp:txBody>
      <dsp:txXfrm>
        <a:off x="2608897" y="241458"/>
        <a:ext cx="2371724" cy="1423035"/>
      </dsp:txXfrm>
    </dsp:sp>
    <dsp:sp modelId="{6583CDE9-B24C-417E-8B1A-FEB64CB7145F}">
      <dsp:nvSpPr>
        <dsp:cNvPr id="0" name=""/>
        <dsp:cNvSpPr/>
      </dsp:nvSpPr>
      <dsp:spPr>
        <a:xfrm>
          <a:off x="5217794" y="241458"/>
          <a:ext cx="2371724" cy="142303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a:t>Προηγηθείσα υποτροπή</a:t>
          </a:r>
          <a:endParaRPr lang="en-US" sz="2500" kern="1200"/>
        </a:p>
      </dsp:txBody>
      <dsp:txXfrm>
        <a:off x="5217794" y="241458"/>
        <a:ext cx="2371724" cy="1423035"/>
      </dsp:txXfrm>
    </dsp:sp>
    <dsp:sp modelId="{91A279F3-083D-4346-90EE-AE2CB939E551}">
      <dsp:nvSpPr>
        <dsp:cNvPr id="0" name=""/>
        <dsp:cNvSpPr/>
      </dsp:nvSpPr>
      <dsp:spPr>
        <a:xfrm>
          <a:off x="3800357" y="1918756"/>
          <a:ext cx="2371724" cy="14230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a:t>Συνυπαρξη </a:t>
          </a:r>
          <a:r>
            <a:rPr lang="en-US" sz="2500" kern="1200"/>
            <a:t>in situ </a:t>
          </a:r>
          <a:r>
            <a:rPr lang="el-GR" sz="2500" kern="1200"/>
            <a:t>καρκινώματος</a:t>
          </a:r>
          <a:endParaRPr lang="en-US" sz="2500" kern="1200"/>
        </a:p>
      </dsp:txBody>
      <dsp:txXfrm>
        <a:off x="3800357" y="1918756"/>
        <a:ext cx="2371724" cy="1423035"/>
      </dsp:txXfrm>
    </dsp:sp>
    <dsp:sp modelId="{B6620E0F-9BA8-4B65-AEB3-AF627771FB8B}">
      <dsp:nvSpPr>
        <dsp:cNvPr id="0" name=""/>
        <dsp:cNvSpPr/>
      </dsp:nvSpPr>
      <dsp:spPr>
        <a:xfrm>
          <a:off x="1145282" y="1918756"/>
          <a:ext cx="2371724" cy="142303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a:t>Μικρό ελεύθερο νόσου χρονικό διάστημα</a:t>
          </a:r>
          <a:endParaRPr lang="en-US" sz="2500" kern="1200"/>
        </a:p>
      </dsp:txBody>
      <dsp:txXfrm>
        <a:off x="1145282" y="1918756"/>
        <a:ext cx="2371724" cy="1423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1BD49602-94AB-4D39-AB97-4C8C3B0A610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l-GR"/>
          </a:p>
        </p:txBody>
      </p:sp>
      <p:sp>
        <p:nvSpPr>
          <p:cNvPr id="3" name="2 - Θέση ημερομηνίας">
            <a:extLst>
              <a:ext uri="{FF2B5EF4-FFF2-40B4-BE49-F238E27FC236}">
                <a16:creationId xmlns:a16="http://schemas.microsoft.com/office/drawing/2014/main" id="{40C0A8D7-D389-4244-BC8A-B035FE236D8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28D639D-9046-4610-819E-AADE93C63843}" type="datetimeFigureOut">
              <a:rPr lang="el-GR"/>
              <a:pPr>
                <a:defRPr/>
              </a:pPr>
              <a:t>26/10/2021</a:t>
            </a:fld>
            <a:endParaRPr lang="el-GR"/>
          </a:p>
        </p:txBody>
      </p:sp>
      <p:sp>
        <p:nvSpPr>
          <p:cNvPr id="4" name="3 - Θέση εικόνας διαφάνειας">
            <a:extLst>
              <a:ext uri="{FF2B5EF4-FFF2-40B4-BE49-F238E27FC236}">
                <a16:creationId xmlns:a16="http://schemas.microsoft.com/office/drawing/2014/main" id="{82646AFF-D80C-4935-B6FF-0CA6B5EE035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8339F23A-642F-49C9-BBE5-2FA70692316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a:extLst>
              <a:ext uri="{FF2B5EF4-FFF2-40B4-BE49-F238E27FC236}">
                <a16:creationId xmlns:a16="http://schemas.microsoft.com/office/drawing/2014/main" id="{8D13571B-1193-4BEC-BF8A-DD23F788268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l-GR"/>
          </a:p>
        </p:txBody>
      </p:sp>
      <p:sp>
        <p:nvSpPr>
          <p:cNvPr id="7" name="6 - Θέση αριθμού διαφάνειας">
            <a:extLst>
              <a:ext uri="{FF2B5EF4-FFF2-40B4-BE49-F238E27FC236}">
                <a16:creationId xmlns:a16="http://schemas.microsoft.com/office/drawing/2014/main" id="{BC250938-96AC-43D6-8FA9-734380A4965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DD926E16-C7C9-4932-B3E7-CC9FA6DC0DA6}"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cbi.nlm.nih.gov/pubmed/16882698"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www.ncbi.nlm.nih.gov/pubmed/12866378"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796C053-B2F9-4196-9992-B8057A3A86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3D5BF0DD-73A3-4B67-B333-4E9C1FA1A1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sz="1400">
                <a:solidFill>
                  <a:srgbClr val="898989"/>
                </a:solidFill>
              </a:rPr>
              <a:t>pT1 urothelial carcinoma invading into the lamina propria. Wisps of muscularis mucosae, thin-walled vessels, and inflammatory infiltrate are present at the deepest penetration of the tumor.</a:t>
            </a:r>
            <a:endParaRPr lang="el-GR" altLang="el-GR" sz="1400">
              <a:solidFill>
                <a:srgbClr val="898989"/>
              </a:solidFill>
            </a:endParaRPr>
          </a:p>
        </p:txBody>
      </p:sp>
    </p:spTree>
    <p:extLst>
      <p:ext uri="{BB962C8B-B14F-4D97-AF65-F5344CB8AC3E}">
        <p14:creationId xmlns:p14="http://schemas.microsoft.com/office/powerpoint/2010/main" val="912525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30B5ED8-74B6-4849-913E-24EE361DB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a:extLst>
              <a:ext uri="{FF2B5EF4-FFF2-40B4-BE49-F238E27FC236}">
                <a16:creationId xmlns:a16="http://schemas.microsoft.com/office/drawing/2014/main" id="{0FF13F36-B320-4C73-BB3C-BA6DD14F60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Substaging of pT2 urothelial carcinoma. Distant metastasis-free (</a:t>
            </a:r>
            <a:r>
              <a:rPr lang="en-US" altLang="el-GR" b="1"/>
              <a:t>a</a:t>
            </a:r>
            <a:r>
              <a:rPr lang="en-US" altLang="el-GR"/>
              <a:t> and </a:t>
            </a:r>
            <a:r>
              <a:rPr lang="en-US" altLang="el-GR" b="1"/>
              <a:t>b</a:t>
            </a:r>
            <a:r>
              <a:rPr lang="en-US" altLang="el-GR"/>
              <a:t>) and cancer-specific (</a:t>
            </a:r>
            <a:r>
              <a:rPr lang="en-US" altLang="el-GR" b="1"/>
              <a:t>c</a:t>
            </a:r>
            <a:r>
              <a:rPr lang="en-US" altLang="el-GR"/>
              <a:t> and </a:t>
            </a:r>
            <a:r>
              <a:rPr lang="en-US" altLang="el-GR" b="1"/>
              <a:t>d</a:t>
            </a:r>
            <a:r>
              <a:rPr lang="en-US" altLang="el-GR"/>
              <a:t>) survivals for patients with pT2 urothelial carcinoma. Tumor size (</a:t>
            </a:r>
            <a:r>
              <a:rPr lang="en-US" altLang="el-GR" b="1"/>
              <a:t>b</a:t>
            </a:r>
            <a:r>
              <a:rPr lang="en-US" altLang="el-GR"/>
              <a:t> and </a:t>
            </a:r>
            <a:r>
              <a:rPr lang="en-US" altLang="el-GR" b="1"/>
              <a:t>d</a:t>
            </a:r>
            <a:r>
              <a:rPr lang="en-US" altLang="el-GR"/>
              <a:t>) was more clinically relevant than the pT2 substaging (pT2a versus pT2b) (</a:t>
            </a:r>
            <a:r>
              <a:rPr lang="en-US" altLang="el-GR" b="1"/>
              <a:t>a</a:t>
            </a:r>
            <a:r>
              <a:rPr lang="en-US" altLang="el-GR"/>
              <a:t> and </a:t>
            </a:r>
            <a:r>
              <a:rPr lang="en-US" altLang="el-GR" b="1"/>
              <a:t>c</a:t>
            </a:r>
            <a:r>
              <a:rPr lang="en-US" altLang="el-GR"/>
              <a:t>) (from Cheng </a:t>
            </a:r>
            <a:r>
              <a:rPr lang="en-US" altLang="el-GR" i="1"/>
              <a:t>et al</a:t>
            </a:r>
            <a:r>
              <a:rPr lang="en-US" altLang="el-GR"/>
              <a:t> 85 Tumor size predicts the survival of patients with pathologic stage T2 bladder carcinoma: a critical evaluation of the depth of muscle invasion. </a:t>
            </a:r>
            <a:r>
              <a:rPr lang="en-US" altLang="el-GR" i="1"/>
              <a:t>Cancer</a:t>
            </a:r>
            <a:r>
              <a:rPr lang="en-US" altLang="el-GR"/>
              <a:t> 1999; 85:2638, with permission).</a:t>
            </a:r>
            <a:endParaRPr lang="el-GR" altLang="el-GR"/>
          </a:p>
          <a:p>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69D9197-382A-4A5F-AC2F-B2433BCC52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a:extLst>
              <a:ext uri="{FF2B5EF4-FFF2-40B4-BE49-F238E27FC236}">
                <a16:creationId xmlns:a16="http://schemas.microsoft.com/office/drawing/2014/main" id="{E7427CDA-54BE-4C0F-B72F-D70F7570DB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Illustration of a cystoprostatectomy specimen. Sections should be taken from tumor, bladder neck, trigone, anterior wall, posterior wall, lateral walls, dome, ureteral orifices (including intramural portion), margins (ureteral, urethral, and perivesical soft tissue), and any abnormal appearing bladder mucosa. The prostate should be sampled using the standard protocol for radical prostatectomy specimens.</a:t>
            </a:r>
            <a:endParaRPr lang="el-GR" altLang="el-GR"/>
          </a:p>
          <a:p>
            <a:endParaRPr lang="el-GR"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FF6236C-B659-44EF-9432-190E0FDF1A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a:extLst>
              <a:ext uri="{FF2B5EF4-FFF2-40B4-BE49-F238E27FC236}">
                <a16:creationId xmlns:a16="http://schemas.microsoft.com/office/drawing/2014/main" id="{54A2CF5D-CE17-4E19-8CA6-DC33996B93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Adipose tissue may be present in both the lamina propria and muscularis propria. Thus, the presence of fat in a biopsy or TUR specimen does not necessarily indicate extravesical extension (pT3</a:t>
            </a:r>
            <a:endParaRPr lang="el-G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2D8830E-8CC7-42BD-A5F9-A3097601A4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id="{C502DD06-E225-4F2C-8C4C-1CAA7A7FE8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Positive soft tumor margins. Tumor cells are present at the inked perivesical soft tissue margin.</a:t>
            </a:r>
            <a:endParaRPr lang="el-GR" altLang="el-GR"/>
          </a:p>
          <a:p>
            <a:endParaRPr lang="el-GR" altLang="el-GR"/>
          </a:p>
        </p:txBody>
      </p:sp>
    </p:spTree>
    <p:extLst>
      <p:ext uri="{BB962C8B-B14F-4D97-AF65-F5344CB8AC3E}">
        <p14:creationId xmlns:p14="http://schemas.microsoft.com/office/powerpoint/2010/main" val="2582773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0FCF157-D9AB-472C-BE1A-1F633BAE68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id="{4238A598-D8B5-49BA-AF2C-B259D0EAB4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Cancer-specific survival according to margin status. Positive margins were associated with poor clinical outcome (</a:t>
            </a:r>
            <a:r>
              <a:rPr lang="en-US" altLang="el-GR" i="1"/>
              <a:t>P</a:t>
            </a:r>
            <a:r>
              <a:rPr lang="en-US" altLang="el-GR"/>
              <a:t>=0.001) (from Cheng </a:t>
            </a:r>
            <a:r>
              <a:rPr lang="en-US" altLang="el-GR" i="1"/>
              <a:t>et al</a:t>
            </a:r>
            <a:r>
              <a:rPr lang="en-US" altLang="el-GR"/>
              <a:t>:85 Tumor size predicts the survival of patients with pathologic stage T2 bladder carcinoma: a critical evaluation of the depth of muscle invasion. </a:t>
            </a:r>
            <a:r>
              <a:rPr lang="en-US" altLang="el-GR" i="1"/>
              <a:t>Cancer</a:t>
            </a:r>
            <a:r>
              <a:rPr lang="en-US" altLang="el-GR"/>
              <a:t> 1999; 85:2638, with permission).</a:t>
            </a:r>
            <a:endParaRPr lang="el-GR" altLang="el-GR"/>
          </a:p>
          <a:p>
            <a:endParaRPr lang="el-GR" altLang="el-GR"/>
          </a:p>
        </p:txBody>
      </p:sp>
    </p:spTree>
    <p:extLst>
      <p:ext uri="{BB962C8B-B14F-4D97-AF65-F5344CB8AC3E}">
        <p14:creationId xmlns:p14="http://schemas.microsoft.com/office/powerpoint/2010/main" val="1090190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Θέση εικόνας διαφάνειας">
            <a:extLst>
              <a:ext uri="{FF2B5EF4-FFF2-40B4-BE49-F238E27FC236}">
                <a16:creationId xmlns:a16="http://schemas.microsoft.com/office/drawing/2014/main" id="{28001591-67C8-49BA-8790-2C8845EF88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2 - Θέση σημειώσεων">
            <a:extLst>
              <a:ext uri="{FF2B5EF4-FFF2-40B4-BE49-F238E27FC236}">
                <a16:creationId xmlns:a16="http://schemas.microsoft.com/office/drawing/2014/main" id="{1FE837A3-F27E-4285-A681-0F63E7ADD1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dirty="0"/>
              <a:t>Urothelial carcinoma invading into prostatic stroma (pT4a urothelial carcinoma). (</a:t>
            </a:r>
            <a:r>
              <a:rPr lang="en-US" altLang="el-GR" b="1" dirty="0"/>
              <a:t>a</a:t>
            </a:r>
            <a:r>
              <a:rPr lang="en-US" altLang="el-GR" dirty="0"/>
              <a:t>) Urothelial carcinoma often elicits a strong inflammatory response, unusual for prostatic adenocarcinoma. (</a:t>
            </a:r>
            <a:r>
              <a:rPr lang="en-US" altLang="el-GR" b="1" dirty="0"/>
              <a:t>b</a:t>
            </a:r>
            <a:r>
              <a:rPr lang="en-US" altLang="el-GR" dirty="0"/>
              <a:t>) Tumor cells invading prostatic stroma are usually highly pleomorphic. (</a:t>
            </a:r>
            <a:r>
              <a:rPr lang="en-US" altLang="el-GR" b="1" dirty="0"/>
              <a:t>c</a:t>
            </a:r>
            <a:r>
              <a:rPr lang="en-US" altLang="el-GR" dirty="0"/>
              <a:t> and </a:t>
            </a:r>
            <a:r>
              <a:rPr lang="en-US" altLang="el-GR" b="1" dirty="0"/>
              <a:t>d</a:t>
            </a:r>
            <a:r>
              <a:rPr lang="en-US" altLang="el-GR" dirty="0"/>
              <a:t>) Immunostaining for high molecular weight </a:t>
            </a:r>
            <a:r>
              <a:rPr lang="en-US" altLang="el-GR" dirty="0" err="1"/>
              <a:t>cytokeratins</a:t>
            </a:r>
            <a:r>
              <a:rPr lang="en-US" altLang="el-GR" dirty="0"/>
              <a:t> is diffusely and strongly positive in urothelial carcinoma. The basal cells in the adjacent prostatic glands show positive </a:t>
            </a:r>
            <a:r>
              <a:rPr lang="en-US" altLang="el-GR" dirty="0" err="1"/>
              <a:t>stainings</a:t>
            </a:r>
            <a:r>
              <a:rPr lang="en-US" altLang="el-GR" dirty="0"/>
              <a:t> for high molecular weight cytokeratin (</a:t>
            </a:r>
            <a:r>
              <a:rPr lang="en-US" altLang="el-GR" b="1" dirty="0"/>
              <a:t>c</a:t>
            </a:r>
            <a:r>
              <a:rPr lang="en-US" altLang="el-GR" dirty="0"/>
              <a:t>).</a:t>
            </a:r>
            <a:endParaRPr lang="el-GR" altLang="el-GR" dirty="0"/>
          </a:p>
        </p:txBody>
      </p:sp>
      <p:sp>
        <p:nvSpPr>
          <p:cNvPr id="80900" name="3 - Θέση αριθμού διαφάνειας">
            <a:extLst>
              <a:ext uri="{FF2B5EF4-FFF2-40B4-BE49-F238E27FC236}">
                <a16:creationId xmlns:a16="http://schemas.microsoft.com/office/drawing/2014/main" id="{8418E2DC-E075-42F9-B93B-47D7FDB74A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ECFF0B-535E-4932-BE0A-EBEB3B789A1A}" type="slidenum">
              <a:rPr lang="el-GR" altLang="el-GR"/>
              <a:pPr>
                <a:spcBef>
                  <a:spcPct val="0"/>
                </a:spcBef>
              </a:pPr>
              <a:t>48</a:t>
            </a:fld>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9915729-DC09-4081-AD2E-1296487C0E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0CD586F2-F727-427D-B054-86981379E9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Lymphovascular invasion of urothelial carcinoma. In some cases, endothelial cells are identified on routing H&amp;E sections, eliminating the need for CD31 or CD34 staining.</a:t>
            </a:r>
            <a:endParaRPr lang="el-GR" altLang="el-GR"/>
          </a:p>
          <a:p>
            <a:endParaRPr lang="el-GR"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69A2229-A981-4F9D-BBEF-78E3635F0D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E226AAC0-498C-4E14-919C-56EB29534E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Lymph node metastasis from urothelial carcinoma. Extranodal extension is present at low power (</a:t>
            </a:r>
            <a:r>
              <a:rPr lang="en-US" altLang="el-GR" b="1"/>
              <a:t>a</a:t>
            </a:r>
            <a:r>
              <a:rPr lang="en-US" altLang="el-GR"/>
              <a:t>) and is confirmed on high power examination (</a:t>
            </a:r>
            <a:r>
              <a:rPr lang="en-US" altLang="el-GR" b="1"/>
              <a:t>b</a:t>
            </a:r>
            <a:r>
              <a:rPr lang="en-US" altLang="el-GR"/>
              <a:t>).</a:t>
            </a:r>
            <a:endParaRPr lang="el-GR" altLang="el-GR"/>
          </a:p>
          <a:p>
            <a:endParaRPr lang="el-GR"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DD926E16-C7C9-4932-B3E7-CC9FA6DC0DA6}" type="slidenum">
              <a:rPr lang="el-GR" altLang="el-GR" smtClean="0"/>
              <a:pPr>
                <a:defRPr/>
              </a:pPr>
              <a:t>63</a:t>
            </a:fld>
            <a:endParaRPr lang="el-GR" altLang="el-GR"/>
          </a:p>
        </p:txBody>
      </p:sp>
    </p:spTree>
    <p:extLst>
      <p:ext uri="{BB962C8B-B14F-4D97-AF65-F5344CB8AC3E}">
        <p14:creationId xmlns:p14="http://schemas.microsoft.com/office/powerpoint/2010/main" val="1163529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Θέση εικόνας διαφάνειας">
            <a:extLst>
              <a:ext uri="{FF2B5EF4-FFF2-40B4-BE49-F238E27FC236}">
                <a16:creationId xmlns:a16="http://schemas.microsoft.com/office/drawing/2014/main" id="{9129BF7E-5271-4B59-8BDF-A081B4294B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2 - Θέση σημειώσεων">
            <a:extLst>
              <a:ext uri="{FF2B5EF4-FFF2-40B4-BE49-F238E27FC236}">
                <a16:creationId xmlns:a16="http://schemas.microsoft.com/office/drawing/2014/main" id="{FCD24D3E-7D87-4290-94A2-50BFAF0B73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Microinvasive carcinoma arising from urothelial carcinoma </a:t>
            </a:r>
            <a:r>
              <a:rPr lang="en-US" altLang="el-GR" i="1"/>
              <a:t>in situ</a:t>
            </a:r>
            <a:r>
              <a:rPr lang="en-US" altLang="el-GR"/>
              <a:t>. (</a:t>
            </a:r>
            <a:r>
              <a:rPr lang="en-US" altLang="el-GR" b="1"/>
              <a:t>a</a:t>
            </a:r>
            <a:r>
              <a:rPr lang="en-US" altLang="el-GR"/>
              <a:t>) Individual single cells permeate the stroma adjacent to von Brunn's nests containing carcinoma </a:t>
            </a:r>
            <a:r>
              <a:rPr lang="en-US" altLang="el-GR" i="1"/>
              <a:t>in situ</a:t>
            </a:r>
            <a:r>
              <a:rPr lang="en-US" altLang="el-GR"/>
              <a:t>. (</a:t>
            </a:r>
            <a:r>
              <a:rPr lang="en-US" altLang="el-GR" b="1"/>
              <a:t>b</a:t>
            </a:r>
            <a:r>
              <a:rPr lang="en-US" altLang="el-GR"/>
              <a:t>) Prominent stromal inflammatory response may obscure the presence of individual tumor cells. Retraction artifact is a useful clue for the diagnosis of invasion.</a:t>
            </a:r>
            <a:endParaRPr lang="el-GR" altLang="el-GR"/>
          </a:p>
          <a:p>
            <a:endParaRPr lang="el-GR" altLang="el-GR"/>
          </a:p>
        </p:txBody>
      </p:sp>
      <p:sp>
        <p:nvSpPr>
          <p:cNvPr id="43012" name="3 - Θέση αριθμού διαφάνειας">
            <a:extLst>
              <a:ext uri="{FF2B5EF4-FFF2-40B4-BE49-F238E27FC236}">
                <a16:creationId xmlns:a16="http://schemas.microsoft.com/office/drawing/2014/main" id="{6944973E-9FEE-4269-8A7C-6788BA5ACE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3433DE-EDDF-4734-A8FD-6A275830C8DC}" type="slidenum">
              <a:rPr lang="el-GR" altLang="el-GR"/>
              <a:pPr>
                <a:spcBef>
                  <a:spcPct val="0"/>
                </a:spcBef>
              </a:pPr>
              <a:t>70</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Θέση εικόνας διαφάνειας">
            <a:extLst>
              <a:ext uri="{FF2B5EF4-FFF2-40B4-BE49-F238E27FC236}">
                <a16:creationId xmlns:a16="http://schemas.microsoft.com/office/drawing/2014/main" id="{E8DDF161-C35D-4E43-9F4B-19A063A3D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 Θέση σημειώσεων">
            <a:extLst>
              <a:ext uri="{FF2B5EF4-FFF2-40B4-BE49-F238E27FC236}">
                <a16:creationId xmlns:a16="http://schemas.microsoft.com/office/drawing/2014/main" id="{561D7735-B17B-411B-95EC-16D2EA9B51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pT1 urothelial carcinoma with different invasive patterns. (</a:t>
            </a:r>
            <a:r>
              <a:rPr lang="en-US" altLang="el-GR" b="1"/>
              <a:t>a</a:t>
            </a:r>
            <a:r>
              <a:rPr lang="en-US" altLang="el-GR"/>
              <a:t>) The smooth contour of basement membrane is disrupted in infiltrating tumor cells. (</a:t>
            </a:r>
            <a:r>
              <a:rPr lang="en-US" altLang="el-GR" b="1"/>
              <a:t>b</a:t>
            </a:r>
            <a:r>
              <a:rPr lang="en-US" altLang="el-GR"/>
              <a:t> and </a:t>
            </a:r>
            <a:r>
              <a:rPr lang="en-US" altLang="el-GR" b="1"/>
              <a:t>c</a:t>
            </a:r>
            <a:r>
              <a:rPr lang="en-US" altLang="el-GR"/>
              <a:t>) Irregular small clusters of tumor cells invading the stroma. (</a:t>
            </a:r>
            <a:r>
              <a:rPr lang="en-US" altLang="el-GR" b="1"/>
              <a:t>d</a:t>
            </a:r>
            <a:r>
              <a:rPr lang="en-US" altLang="el-GR"/>
              <a:t>) Variably sized nests with single cells and irregular clusters of invading cells.</a:t>
            </a:r>
            <a:endParaRPr lang="el-GR" altLang="el-GR"/>
          </a:p>
          <a:p>
            <a:pPr eaLnBrk="1" hangingPunct="1"/>
            <a:endParaRPr lang="el-GR" altLang="el-GR"/>
          </a:p>
        </p:txBody>
      </p:sp>
      <p:sp>
        <p:nvSpPr>
          <p:cNvPr id="38916" name="3 - Θέση αριθμού διαφάνειας">
            <a:extLst>
              <a:ext uri="{FF2B5EF4-FFF2-40B4-BE49-F238E27FC236}">
                <a16:creationId xmlns:a16="http://schemas.microsoft.com/office/drawing/2014/main" id="{3705C5E9-8726-4681-A7B6-66DE924C0C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C0E547-A151-4476-BFD2-74C7E35D44B4}" type="slidenum">
              <a:rPr lang="el-GR" altLang="el-GR"/>
              <a:pPr>
                <a:spcBef>
                  <a:spcPct val="0"/>
                </a:spcBef>
              </a:pPr>
              <a:t>25</a:t>
            </a:fld>
            <a:endParaRPr lang="el-GR" altLang="el-GR"/>
          </a:p>
        </p:txBody>
      </p:sp>
    </p:spTree>
    <p:extLst>
      <p:ext uri="{BB962C8B-B14F-4D97-AF65-F5344CB8AC3E}">
        <p14:creationId xmlns:p14="http://schemas.microsoft.com/office/powerpoint/2010/main" val="532459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Θέση εικόνας διαφάνειας">
            <a:extLst>
              <a:ext uri="{FF2B5EF4-FFF2-40B4-BE49-F238E27FC236}">
                <a16:creationId xmlns:a16="http://schemas.microsoft.com/office/drawing/2014/main" id="{F5BEF86C-4853-43FE-B7F9-7D032C8D88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2 - Θέση σημειώσεων">
            <a:extLst>
              <a:ext uri="{FF2B5EF4-FFF2-40B4-BE49-F238E27FC236}">
                <a16:creationId xmlns:a16="http://schemas.microsoft.com/office/drawing/2014/main" id="{8BC6E5D1-E47D-4B7E-A590-B7CBE7574B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b="1"/>
              <a:t>Squamous component:</a:t>
            </a:r>
            <a:r>
              <a:rPr lang="en-US" altLang="el-GR"/>
              <a:t> CK14, Mac387 (L1 antigen, </a:t>
            </a:r>
            <a:r>
              <a:rPr lang="en-US" altLang="el-GR" b="1">
                <a:hlinkClick r:id="rId3" tooltip="Journal of clinical pathology."/>
              </a:rPr>
              <a:t>J Clin Pathol 2007;60:332</a:t>
            </a:r>
            <a:r>
              <a:rPr lang="en-US" altLang="el-GR"/>
              <a:t>)</a:t>
            </a:r>
          </a:p>
          <a:p>
            <a:r>
              <a:rPr lang="en-US" altLang="el-GR"/>
              <a:t>● Also caveolin-1 (</a:t>
            </a:r>
            <a:r>
              <a:rPr lang="en-US" altLang="el-GR" b="1">
                <a:hlinkClick r:id="rId4" tooltip="American journal of clinical pathology."/>
              </a:rPr>
              <a:t>Am J Clin Pathol 2003;120:93</a:t>
            </a:r>
            <a:r>
              <a:rPr lang="en-US" altLang="el-GR"/>
              <a:t>)</a:t>
            </a:r>
          </a:p>
          <a:p>
            <a:r>
              <a:rPr lang="en-US" altLang="el-GR" b="1"/>
              <a:t>Squamous component:</a:t>
            </a:r>
            <a:r>
              <a:rPr lang="en-US" altLang="el-GR"/>
              <a:t> uroplakins (positive in urothelial component)</a:t>
            </a:r>
            <a:endParaRPr lang="el-GR" altLang="el-GR"/>
          </a:p>
        </p:txBody>
      </p:sp>
      <p:sp>
        <p:nvSpPr>
          <p:cNvPr id="90116" name="3 - Θέση αριθμού διαφάνειας">
            <a:extLst>
              <a:ext uri="{FF2B5EF4-FFF2-40B4-BE49-F238E27FC236}">
                <a16:creationId xmlns:a16="http://schemas.microsoft.com/office/drawing/2014/main" id="{4570A7C3-BCDF-48BA-BC3D-FDBB91356D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CAAD8B-3484-4D55-A1C6-59E2748E1AC3}" type="slidenum">
              <a:rPr lang="el-GR" altLang="el-GR"/>
              <a:pPr>
                <a:spcBef>
                  <a:spcPct val="0"/>
                </a:spcBef>
              </a:pPr>
              <a:t>79</a:t>
            </a:fld>
            <a:endParaRPr lang="el-GR" alt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a:extLst>
              <a:ext uri="{FF2B5EF4-FFF2-40B4-BE49-F238E27FC236}">
                <a16:creationId xmlns:a16="http://schemas.microsoft.com/office/drawing/2014/main" id="{713FCF54-D7DC-48F6-B855-81A257FAAE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2 - Θέση σημειώσεων">
            <a:extLst>
              <a:ext uri="{FF2B5EF4-FFF2-40B4-BE49-F238E27FC236}">
                <a16:creationId xmlns:a16="http://schemas.microsoft.com/office/drawing/2014/main" id="{2943EC31-1175-40F5-B916-DC2766B82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Report as urothelial carcinoma with glandular differentiation, and estimate the percentage of the glandular component</a:t>
            </a:r>
            <a:endParaRPr lang="el-GR" altLang="el-GR"/>
          </a:p>
        </p:txBody>
      </p:sp>
      <p:sp>
        <p:nvSpPr>
          <p:cNvPr id="92164" name="3 - Θέση αριθμού διαφάνειας">
            <a:extLst>
              <a:ext uri="{FF2B5EF4-FFF2-40B4-BE49-F238E27FC236}">
                <a16:creationId xmlns:a16="http://schemas.microsoft.com/office/drawing/2014/main" id="{14B7E79C-BF6E-4C53-9841-49235FD45B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2087DB-DAC1-402B-9191-D544956B4C75}" type="slidenum">
              <a:rPr lang="el-GR" altLang="el-GR"/>
              <a:pPr>
                <a:spcBef>
                  <a:spcPct val="0"/>
                </a:spcBef>
              </a:pPr>
              <a:t>80</a:t>
            </a:fld>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a:extLst>
              <a:ext uri="{FF2B5EF4-FFF2-40B4-BE49-F238E27FC236}">
                <a16:creationId xmlns:a16="http://schemas.microsoft.com/office/drawing/2014/main" id="{FBF89474-561F-4CDA-A257-5F5352C73D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 Θέση σημειώσεων">
            <a:extLst>
              <a:ext uri="{FF2B5EF4-FFF2-40B4-BE49-F238E27FC236}">
                <a16:creationId xmlns:a16="http://schemas.microsoft.com/office/drawing/2014/main" id="{1CA68FDA-38A0-4159-B153-24C7218D3E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Urothelial carcinoma with focal true glands with goblet cells or colonic epithelium and mucin</a:t>
            </a:r>
          </a:p>
          <a:p>
            <a:r>
              <a:rPr lang="en-US" altLang="el-GR"/>
              <a:t>● Distinction between true glands with glandular lumens (with colonic epithelium or goblet cells) and gland-like lumens (lacking these cells) appears to have no clinical significance if overlying pattern is clearly urothelial</a:t>
            </a:r>
          </a:p>
          <a:p>
            <a:endParaRPr lang="el-GR" altLang="el-GR"/>
          </a:p>
        </p:txBody>
      </p:sp>
      <p:sp>
        <p:nvSpPr>
          <p:cNvPr id="94212" name="3 - Θέση αριθμού διαφάνειας">
            <a:extLst>
              <a:ext uri="{FF2B5EF4-FFF2-40B4-BE49-F238E27FC236}">
                <a16:creationId xmlns:a16="http://schemas.microsoft.com/office/drawing/2014/main" id="{F699763F-46F2-4784-94D3-F579202E2E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CDB268-D3A9-4385-901E-C7C36265B8AE}" type="slidenum">
              <a:rPr lang="el-GR" altLang="el-GR"/>
              <a:pPr>
                <a:spcBef>
                  <a:spcPct val="0"/>
                </a:spcBef>
              </a:pPr>
              <a:t>81</a:t>
            </a:fld>
            <a:endParaRPr lang="el-GR"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a:extLst>
              <a:ext uri="{FF2B5EF4-FFF2-40B4-BE49-F238E27FC236}">
                <a16:creationId xmlns:a16="http://schemas.microsoft.com/office/drawing/2014/main" id="{9A00A71C-F929-450A-87BC-F3D3CB650C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2 - Θέση σημειώσεων">
            <a:extLst>
              <a:ext uri="{FF2B5EF4-FFF2-40B4-BE49-F238E27FC236}">
                <a16:creationId xmlns:a16="http://schemas.microsoft.com/office/drawing/2014/main" id="{618DDAAF-CBD6-416B-B3A0-DA47B5F5C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b="1"/>
              <a:t>Positive stains</a:t>
            </a:r>
            <a:endParaRPr lang="en-US" altLang="el-GR"/>
          </a:p>
          <a:p>
            <a:r>
              <a:rPr lang="en-US" altLang="el-GR"/>
              <a:t>=========================================================================</a:t>
            </a:r>
          </a:p>
          <a:p>
            <a:r>
              <a:rPr lang="en-US" altLang="el-GR"/>
              <a:t>● CK7, CK20</a:t>
            </a:r>
          </a:p>
          <a:p>
            <a:r>
              <a:rPr lang="en-US" altLang="el-GR" b="1"/>
              <a:t> </a:t>
            </a:r>
            <a:endParaRPr lang="en-US" altLang="el-GR"/>
          </a:p>
          <a:p>
            <a:r>
              <a:rPr lang="en-US" altLang="el-GR" b="1"/>
              <a:t>Negative stains</a:t>
            </a:r>
            <a:endParaRPr lang="en-US" altLang="el-GR"/>
          </a:p>
          <a:p>
            <a:r>
              <a:rPr lang="en-US" altLang="el-GR"/>
              <a:t>=========================================================================</a:t>
            </a:r>
          </a:p>
          <a:p>
            <a:r>
              <a:rPr lang="en-US" altLang="el-GR"/>
              <a:t>● Villin</a:t>
            </a:r>
          </a:p>
          <a:p>
            <a:endParaRPr lang="el-GR" altLang="el-GR"/>
          </a:p>
        </p:txBody>
      </p:sp>
      <p:sp>
        <p:nvSpPr>
          <p:cNvPr id="96260" name="3 - Θέση αριθμού διαφάνειας">
            <a:extLst>
              <a:ext uri="{FF2B5EF4-FFF2-40B4-BE49-F238E27FC236}">
                <a16:creationId xmlns:a16="http://schemas.microsoft.com/office/drawing/2014/main" id="{04D7016D-7693-4DE7-A119-27689030EA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E3010B-7CB1-4B0D-B962-3CB0A1EEEB49}" type="slidenum">
              <a:rPr lang="el-GR" altLang="el-GR"/>
              <a:pPr>
                <a:spcBef>
                  <a:spcPct val="0"/>
                </a:spcBef>
              </a:pPr>
              <a:t>82</a:t>
            </a:fld>
            <a:endParaRPr lang="el-GR" alt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 Θέση εικόνας διαφάνειας">
            <a:extLst>
              <a:ext uri="{FF2B5EF4-FFF2-40B4-BE49-F238E27FC236}">
                <a16:creationId xmlns:a16="http://schemas.microsoft.com/office/drawing/2014/main" id="{1E104788-87BA-4733-8A4A-9ACFE39CDD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2 - Θέση σημειώσεων">
            <a:extLst>
              <a:ext uri="{FF2B5EF4-FFF2-40B4-BE49-F238E27FC236}">
                <a16:creationId xmlns:a16="http://schemas.microsoft.com/office/drawing/2014/main" id="{BF0E4A1D-5F17-4969-A90B-0D0269E9FB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This rare variant of urothelial carcinoma has bland appearance but behaves aggressively. The tumor consists of nests of urothelial cells lacking cytologic atypia proliferating in the lamina propria and even muscularis propria.  </a:t>
            </a:r>
            <a:endParaRPr lang="el-GR" altLang="el-GR"/>
          </a:p>
          <a:p>
            <a:endParaRPr lang="el-GR" altLang="el-GR"/>
          </a:p>
        </p:txBody>
      </p:sp>
      <p:sp>
        <p:nvSpPr>
          <p:cNvPr id="99332" name="3 - Θέση αριθμού διαφάνειας">
            <a:extLst>
              <a:ext uri="{FF2B5EF4-FFF2-40B4-BE49-F238E27FC236}">
                <a16:creationId xmlns:a16="http://schemas.microsoft.com/office/drawing/2014/main" id="{E1CCA4FB-844F-418B-8827-90E5100D51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EE662B-C06D-4B8C-9813-3BEE6AE7E854}" type="slidenum">
              <a:rPr lang="el-GR" altLang="el-GR"/>
              <a:pPr>
                <a:spcBef>
                  <a:spcPct val="0"/>
                </a:spcBef>
              </a:pPr>
              <a:t>84</a:t>
            </a:fld>
            <a:endParaRPr lang="el-GR" alt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 Θέση εικόνας διαφάνειας">
            <a:extLst>
              <a:ext uri="{FF2B5EF4-FFF2-40B4-BE49-F238E27FC236}">
                <a16:creationId xmlns:a16="http://schemas.microsoft.com/office/drawing/2014/main" id="{FF457795-B038-44F2-8011-47B6BED334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2 - Θέση σημειώσεων">
            <a:extLst>
              <a:ext uri="{FF2B5EF4-FFF2-40B4-BE49-F238E27FC236}">
                <a16:creationId xmlns:a16="http://schemas.microsoft.com/office/drawing/2014/main" id="{FBFEAC89-4CB9-4762-B3A0-7F06F70C18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Note the absence of cytologic atypia in the tumor cell nests. Deeper aspects of the tumor may be more anaplastic. Differential diagnosis includes Brunn’s nests, cystitis glandularis, nephrogenic metaplasia, inverted papilloma, and urothelial carcinoma with inverted pattern. </a:t>
            </a:r>
            <a:endParaRPr lang="el-GR" altLang="el-GR"/>
          </a:p>
          <a:p>
            <a:endParaRPr lang="el-GR" altLang="el-GR"/>
          </a:p>
        </p:txBody>
      </p:sp>
      <p:sp>
        <p:nvSpPr>
          <p:cNvPr id="101380" name="3 - Θέση αριθμού διαφάνειας">
            <a:extLst>
              <a:ext uri="{FF2B5EF4-FFF2-40B4-BE49-F238E27FC236}">
                <a16:creationId xmlns:a16="http://schemas.microsoft.com/office/drawing/2014/main" id="{FB6BA0BC-565C-44BD-889B-AC51EA679A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759A32-DDF9-4F08-98B2-E1D2E15872A2}" type="slidenum">
              <a:rPr lang="el-GR" altLang="el-GR"/>
              <a:pPr>
                <a:spcBef>
                  <a:spcPct val="0"/>
                </a:spcBef>
              </a:pPr>
              <a:t>85</a:t>
            </a:fld>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a:extLst>
              <a:ext uri="{FF2B5EF4-FFF2-40B4-BE49-F238E27FC236}">
                <a16:creationId xmlns:a16="http://schemas.microsoft.com/office/drawing/2014/main" id="{A20D73AD-1BBC-4580-8CC0-BE9225CC5D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2 - Θέση σημειώσεων">
            <a:extLst>
              <a:ext uri="{FF2B5EF4-FFF2-40B4-BE49-F238E27FC236}">
                <a16:creationId xmlns:a16="http://schemas.microsoft.com/office/drawing/2014/main" id="{C9C2B4BB-0168-481E-8C52-38933C1C93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Often there is no surface involvement as seen here and in the previous image. This tumor shows male predominance. Its behavior is similar to that of high-grade urothelial carcinoma. </a:t>
            </a:r>
            <a:r>
              <a:rPr lang="en-US" altLang="el-GR" b="1"/>
              <a:t>Mod Pathol 1996; 9(10):989-994.</a:t>
            </a:r>
            <a:endParaRPr lang="el-GR" altLang="el-GR"/>
          </a:p>
          <a:p>
            <a:endParaRPr lang="el-GR" altLang="el-GR"/>
          </a:p>
        </p:txBody>
      </p:sp>
      <p:sp>
        <p:nvSpPr>
          <p:cNvPr id="103428" name="3 - Θέση αριθμού διαφάνειας">
            <a:extLst>
              <a:ext uri="{FF2B5EF4-FFF2-40B4-BE49-F238E27FC236}">
                <a16:creationId xmlns:a16="http://schemas.microsoft.com/office/drawing/2014/main" id="{5C3C794B-0721-492E-A4DC-53F8364900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F0AD8E-0A22-4B55-BCCB-9C4E14ACA634}" type="slidenum">
              <a:rPr lang="el-GR" altLang="el-GR"/>
              <a:pPr>
                <a:spcBef>
                  <a:spcPct val="0"/>
                </a:spcBef>
              </a:pPr>
              <a:t>86</a:t>
            </a:fld>
            <a:endParaRPr lang="el-GR" alt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a:extLst>
              <a:ext uri="{FF2B5EF4-FFF2-40B4-BE49-F238E27FC236}">
                <a16:creationId xmlns:a16="http://schemas.microsoft.com/office/drawing/2014/main" id="{5C9205EA-856E-4BC4-853E-094E55E606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2 - Θέση σημειώσεων">
            <a:extLst>
              <a:ext uri="{FF2B5EF4-FFF2-40B4-BE49-F238E27FC236}">
                <a16:creationId xmlns:a16="http://schemas.microsoft.com/office/drawing/2014/main" id="{8F272716-296C-4BA3-9AA1-BF163DCA67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b="1"/>
              <a:t>Small cyst with luminal bulls-eye</a:t>
            </a:r>
            <a:r>
              <a:rPr lang="el-GR" altLang="el-GR" b="1"/>
              <a:t> </a:t>
            </a:r>
            <a:r>
              <a:rPr lang="en-US" altLang="el-GR" b="1"/>
              <a:t>secretion</a:t>
            </a:r>
            <a:endParaRPr lang="el-GR" altLang="el-GR"/>
          </a:p>
        </p:txBody>
      </p:sp>
      <p:sp>
        <p:nvSpPr>
          <p:cNvPr id="108548" name="3 - Θέση αριθμού διαφάνειας">
            <a:extLst>
              <a:ext uri="{FF2B5EF4-FFF2-40B4-BE49-F238E27FC236}">
                <a16:creationId xmlns:a16="http://schemas.microsoft.com/office/drawing/2014/main" id="{ACC06CF5-9C4B-4955-B007-A47AA00AB6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8D3E40-18B0-4ECD-ABB7-2B7CE3598F9B}" type="slidenum">
              <a:rPr lang="el-GR" altLang="el-GR"/>
              <a:pPr>
                <a:spcBef>
                  <a:spcPct val="0"/>
                </a:spcBef>
              </a:pPr>
              <a:t>90</a:t>
            </a:fld>
            <a:endParaRPr lang="el-GR" alt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 Θέση εικόνας διαφάνειας">
            <a:extLst>
              <a:ext uri="{FF2B5EF4-FFF2-40B4-BE49-F238E27FC236}">
                <a16:creationId xmlns:a16="http://schemas.microsoft.com/office/drawing/2014/main" id="{F70CA3F1-30E4-4E79-9019-FA55541848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2 - Θέση σημειώσεων">
            <a:extLst>
              <a:ext uri="{FF2B5EF4-FFF2-40B4-BE49-F238E27FC236}">
                <a16:creationId xmlns:a16="http://schemas.microsoft.com/office/drawing/2014/main" id="{3B3FF040-D935-42E2-89AC-F0F2B75AE4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i="1"/>
              <a:t>Micropapillary urothelial carcinoma of the renal pelvis</a:t>
            </a:r>
          </a:p>
          <a:p>
            <a:pPr eaLnBrk="1" hangingPunct="1">
              <a:spcBef>
                <a:spcPct val="0"/>
              </a:spcBef>
            </a:pPr>
            <a:r>
              <a:rPr lang="en-US" altLang="el-GR" i="1"/>
              <a:t>shows micropapillary processes on the tumor surface (hematoxylineosin,</a:t>
            </a:r>
          </a:p>
          <a:p>
            <a:pPr eaLnBrk="1" hangingPunct="1">
              <a:spcBef>
                <a:spcPct val="0"/>
              </a:spcBef>
            </a:pPr>
            <a:r>
              <a:rPr lang="en-US" altLang="el-GR" i="1"/>
              <a:t>original magnification 100).</a:t>
            </a:r>
            <a:endParaRPr lang="el-GR" altLang="el-GR"/>
          </a:p>
        </p:txBody>
      </p:sp>
      <p:sp>
        <p:nvSpPr>
          <p:cNvPr id="113668" name="3 - Θέση αριθμού διαφάνειας">
            <a:extLst>
              <a:ext uri="{FF2B5EF4-FFF2-40B4-BE49-F238E27FC236}">
                <a16:creationId xmlns:a16="http://schemas.microsoft.com/office/drawing/2014/main" id="{815880E6-6B84-47DF-B76B-55CBA675EB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5C9F33-D3FB-46C8-9BC4-D2306DBE76C6}" type="slidenum">
              <a:rPr lang="el-GR" altLang="el-GR"/>
              <a:pPr>
                <a:spcBef>
                  <a:spcPct val="0"/>
                </a:spcBef>
              </a:pPr>
              <a:t>92</a:t>
            </a:fld>
            <a:endParaRPr lang="el-GR" alt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 Θέση εικόνας διαφάνειας">
            <a:extLst>
              <a:ext uri="{FF2B5EF4-FFF2-40B4-BE49-F238E27FC236}">
                <a16:creationId xmlns:a16="http://schemas.microsoft.com/office/drawing/2014/main" id="{3F509B37-5703-48E6-AD25-0869AEE973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2 - Θέση σημειώσεων">
            <a:extLst>
              <a:ext uri="{FF2B5EF4-FFF2-40B4-BE49-F238E27FC236}">
                <a16:creationId xmlns:a16="http://schemas.microsoft.com/office/drawing/2014/main" id="{8DEF8962-3FC1-45C5-B695-E7467715E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This rare variant of urothelial carcinoma consists of delicate filiform or papillary (micropapillary) processes. Note the transition from “conventional” papillary urothelial carcinoma to the micropapillary pattern in this image. Most cases show mixed pattern. </a:t>
            </a:r>
            <a:endParaRPr lang="el-GR" altLang="el-GR"/>
          </a:p>
        </p:txBody>
      </p:sp>
      <p:sp>
        <p:nvSpPr>
          <p:cNvPr id="115716" name="3 - Θέση αριθμού διαφάνειας">
            <a:extLst>
              <a:ext uri="{FF2B5EF4-FFF2-40B4-BE49-F238E27FC236}">
                <a16:creationId xmlns:a16="http://schemas.microsoft.com/office/drawing/2014/main" id="{B12ECB26-A59A-4AC6-A7DA-79A6A5BF84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35A548-5584-4FEE-87C1-3455E8D0F263}" type="slidenum">
              <a:rPr lang="el-GR" altLang="el-GR"/>
              <a:pPr>
                <a:spcBef>
                  <a:spcPct val="0"/>
                </a:spcBef>
              </a:pPr>
              <a:t>93</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Θέση εικόνας διαφάνειας">
            <a:extLst>
              <a:ext uri="{FF2B5EF4-FFF2-40B4-BE49-F238E27FC236}">
                <a16:creationId xmlns:a16="http://schemas.microsoft.com/office/drawing/2014/main" id="{2B4BDB27-6B3F-48E2-A9B7-2C5BA70847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2 - Θέση σημειώσεων">
            <a:extLst>
              <a:ext uri="{FF2B5EF4-FFF2-40B4-BE49-F238E27FC236}">
                <a16:creationId xmlns:a16="http://schemas.microsoft.com/office/drawing/2014/main" id="{EC61830B-CDCA-45E5-B511-EC11C2C8A7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Paradoxical differentiation in pT1 urothelial carcinoma. The invasive tumor cells often acquire abundant eosinophilic cytoplasm and appear to be more differentiated than overlying noninvasive tumor cells.</a:t>
            </a:r>
            <a:endParaRPr lang="el-GR" altLang="el-GR"/>
          </a:p>
        </p:txBody>
      </p:sp>
      <p:sp>
        <p:nvSpPr>
          <p:cNvPr id="45060" name="3 - Θέση αριθμού διαφάνειας">
            <a:extLst>
              <a:ext uri="{FF2B5EF4-FFF2-40B4-BE49-F238E27FC236}">
                <a16:creationId xmlns:a16="http://schemas.microsoft.com/office/drawing/2014/main" id="{0DD76545-8FDB-49A4-BD34-A0E4E26575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10F2C9-14E7-4BF4-B7E7-2620C3B1D7F5}" type="slidenum">
              <a:rPr lang="el-GR" altLang="el-GR"/>
              <a:pPr>
                <a:spcBef>
                  <a:spcPct val="0"/>
                </a:spcBef>
              </a:pPr>
              <a:t>28</a:t>
            </a:fld>
            <a:endParaRPr lang="el-GR" alt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a:extLst>
              <a:ext uri="{FF2B5EF4-FFF2-40B4-BE49-F238E27FC236}">
                <a16:creationId xmlns:a16="http://schemas.microsoft.com/office/drawing/2014/main" id="{CDF4ABB9-5C18-4188-B2C0-6F494F4FEB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2 - Θέση σημειώσεων">
            <a:extLst>
              <a:ext uri="{FF2B5EF4-FFF2-40B4-BE49-F238E27FC236}">
                <a16:creationId xmlns:a16="http://schemas.microsoft.com/office/drawing/2014/main" id="{71B0ED24-DEAB-4C18-81B9-D9F2F6DA3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Another example of micropapillary variant of urothelial carcinoma. This is invading the muscularis propria and consists of small clusters of cells surrounded by lacunar spaces. There is superficial resemblance to adenocarcinoma, however there are no true glands. </a:t>
            </a:r>
            <a:endParaRPr lang="el-GR" altLang="el-GR"/>
          </a:p>
          <a:p>
            <a:endParaRPr lang="el-GR" altLang="el-GR"/>
          </a:p>
        </p:txBody>
      </p:sp>
      <p:sp>
        <p:nvSpPr>
          <p:cNvPr id="117764" name="3 - Θέση αριθμού διαφάνειας">
            <a:extLst>
              <a:ext uri="{FF2B5EF4-FFF2-40B4-BE49-F238E27FC236}">
                <a16:creationId xmlns:a16="http://schemas.microsoft.com/office/drawing/2014/main" id="{1A2E5CC7-A2C5-4C91-9A1F-A327F52FC5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58B7B4-998D-4E91-B2D1-43F521BE9057}" type="slidenum">
              <a:rPr lang="el-GR" altLang="el-GR"/>
              <a:pPr>
                <a:spcBef>
                  <a:spcPct val="0"/>
                </a:spcBef>
              </a:pPr>
              <a:t>94</a:t>
            </a:fld>
            <a:endParaRPr lang="el-GR"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 Θέση εικόνας διαφάνειας">
            <a:extLst>
              <a:ext uri="{FF2B5EF4-FFF2-40B4-BE49-F238E27FC236}">
                <a16:creationId xmlns:a16="http://schemas.microsoft.com/office/drawing/2014/main" id="{A10CBB50-95E3-40B8-9B96-92ADB6294E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2 - Θέση σημειώσεων">
            <a:extLst>
              <a:ext uri="{FF2B5EF4-FFF2-40B4-BE49-F238E27FC236}">
                <a16:creationId xmlns:a16="http://schemas.microsoft.com/office/drawing/2014/main" id="{E983E33B-05DD-4FDB-97D4-C87E01AE56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Same case as the previous image. The papillary clusters surrounded by lacunar spaces are better appreciated here. </a:t>
            </a:r>
            <a:endParaRPr lang="el-GR" altLang="el-GR"/>
          </a:p>
        </p:txBody>
      </p:sp>
      <p:sp>
        <p:nvSpPr>
          <p:cNvPr id="119812" name="3 - Θέση αριθμού διαφάνειας">
            <a:extLst>
              <a:ext uri="{FF2B5EF4-FFF2-40B4-BE49-F238E27FC236}">
                <a16:creationId xmlns:a16="http://schemas.microsoft.com/office/drawing/2014/main" id="{F92C6E57-91A0-477F-A07F-58C2794FDC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B7A899-0684-477C-9815-37CC5C667BD6}" type="slidenum">
              <a:rPr lang="el-GR" altLang="el-GR"/>
              <a:pPr>
                <a:spcBef>
                  <a:spcPct val="0"/>
                </a:spcBef>
              </a:pPr>
              <a:t>95</a:t>
            </a:fld>
            <a:endParaRPr lang="el-GR" alt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Θέση εικόνας διαφάνειας">
            <a:extLst>
              <a:ext uri="{FF2B5EF4-FFF2-40B4-BE49-F238E27FC236}">
                <a16:creationId xmlns:a16="http://schemas.microsoft.com/office/drawing/2014/main" id="{79016201-576E-49E2-BC47-C03EA12E7A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2 - Θέση σημειώσεων">
            <a:extLst>
              <a:ext uri="{FF2B5EF4-FFF2-40B4-BE49-F238E27FC236}">
                <a16:creationId xmlns:a16="http://schemas.microsoft.com/office/drawing/2014/main" id="{4200B976-6AF2-46E8-914D-E582A3C36C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b="1"/>
              <a:t>Figure 2. </a:t>
            </a:r>
            <a:r>
              <a:rPr lang="en-US" altLang="el-GR" b="1" i="1"/>
              <a:t>Micropapillary urothelial carcinoma of the ureter shows infiltrating tumor nests in lacunae (A) (hematoxylin-eosin, original magnification</a:t>
            </a:r>
          </a:p>
          <a:p>
            <a:pPr eaLnBrk="1" hangingPunct="1">
              <a:spcBef>
                <a:spcPct val="0"/>
              </a:spcBef>
            </a:pPr>
            <a:r>
              <a:rPr lang="en-US" altLang="el-GR" i="1"/>
              <a:t>100) with marked nuclear atypia (B) (hematoxylin-eosin, original magnification 200).</a:t>
            </a:r>
          </a:p>
          <a:p>
            <a:pPr eaLnBrk="1" hangingPunct="1">
              <a:spcBef>
                <a:spcPct val="0"/>
              </a:spcBef>
            </a:pPr>
            <a:r>
              <a:rPr lang="en-US" altLang="el-GR" b="1"/>
              <a:t>Figure 3. </a:t>
            </a:r>
            <a:r>
              <a:rPr lang="en-US" altLang="el-GR" b="1" i="1"/>
              <a:t>A, Lacunae lack endothelial lining and blood cellular components (hematoxylin-eosin, original magnification 200). The lack of</a:t>
            </a:r>
          </a:p>
          <a:p>
            <a:pPr eaLnBrk="1" hangingPunct="1">
              <a:spcBef>
                <a:spcPct val="0"/>
              </a:spcBef>
            </a:pPr>
            <a:r>
              <a:rPr lang="en-US" altLang="el-GR" i="1"/>
              <a:t>endothelial lining is highlighted on immunostaining for CD31 (B), CD34 (C), and D2-40 (D) (original magnifications 200).</a:t>
            </a:r>
            <a:endParaRPr lang="el-GR" altLang="el-GR"/>
          </a:p>
        </p:txBody>
      </p:sp>
      <p:sp>
        <p:nvSpPr>
          <p:cNvPr id="121860" name="3 - Θέση αριθμού διαφάνειας">
            <a:extLst>
              <a:ext uri="{FF2B5EF4-FFF2-40B4-BE49-F238E27FC236}">
                <a16:creationId xmlns:a16="http://schemas.microsoft.com/office/drawing/2014/main" id="{F623217A-2E81-42CB-A4D8-06F2ADF084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F38BDA-F266-4D32-A3FF-6249587C4321}" type="slidenum">
              <a:rPr lang="el-GR" altLang="el-GR"/>
              <a:pPr>
                <a:spcBef>
                  <a:spcPct val="0"/>
                </a:spcBef>
              </a:pPr>
              <a:t>96</a:t>
            </a:fld>
            <a:endParaRPr lang="el-GR"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 Θέση εικόνας διαφάνειας">
            <a:extLst>
              <a:ext uri="{FF2B5EF4-FFF2-40B4-BE49-F238E27FC236}">
                <a16:creationId xmlns:a16="http://schemas.microsoft.com/office/drawing/2014/main" id="{D897C2EA-05FB-486F-A9FD-AB56DBFCA3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2 - Θέση σημειώσεων">
            <a:extLst>
              <a:ext uri="{FF2B5EF4-FFF2-40B4-BE49-F238E27FC236}">
                <a16:creationId xmlns:a16="http://schemas.microsoft.com/office/drawing/2014/main" id="{8A644BC4-9F8D-4B05-8D45-07FAD4746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i="1"/>
              <a:t>A, Lymphovascular space is characteristic of endothelial lining</a:t>
            </a:r>
          </a:p>
          <a:p>
            <a:pPr eaLnBrk="1" hangingPunct="1">
              <a:spcBef>
                <a:spcPct val="0"/>
              </a:spcBef>
            </a:pPr>
            <a:r>
              <a:rPr lang="en-US" altLang="el-GR" i="1"/>
              <a:t>and blood cellular components (hematoxylin-eosin, original magnification</a:t>
            </a:r>
          </a:p>
          <a:p>
            <a:pPr eaLnBrk="1" hangingPunct="1">
              <a:spcBef>
                <a:spcPct val="0"/>
              </a:spcBef>
            </a:pPr>
            <a:r>
              <a:rPr lang="en-US" altLang="el-GR" i="1"/>
              <a:t>200). B, The endothelial lining is highlighted on immunostaining</a:t>
            </a:r>
          </a:p>
          <a:p>
            <a:pPr eaLnBrk="1" hangingPunct="1">
              <a:spcBef>
                <a:spcPct val="0"/>
              </a:spcBef>
            </a:pPr>
            <a:r>
              <a:rPr lang="en-US" altLang="el-GR" i="1"/>
              <a:t>for CD31 (original magnification 200).</a:t>
            </a:r>
          </a:p>
          <a:p>
            <a:pPr eaLnBrk="1" hangingPunct="1">
              <a:spcBef>
                <a:spcPct val="0"/>
              </a:spcBef>
            </a:pPr>
            <a:r>
              <a:rPr lang="en-US" altLang="el-GR" b="1"/>
              <a:t>Figure 5. </a:t>
            </a:r>
            <a:r>
              <a:rPr lang="en-US" altLang="el-GR" b="1" i="1"/>
              <a:t>Micropapillary urothelial carcinoma metastasizes to a</a:t>
            </a:r>
          </a:p>
          <a:p>
            <a:pPr eaLnBrk="1" hangingPunct="1">
              <a:spcBef>
                <a:spcPct val="0"/>
              </a:spcBef>
            </a:pPr>
            <a:r>
              <a:rPr lang="en-US" altLang="el-GR" i="1"/>
              <a:t>lymph node and replaces most lymphoid tissue. The metastatic carcinoma</a:t>
            </a:r>
          </a:p>
          <a:p>
            <a:pPr eaLnBrk="1" hangingPunct="1">
              <a:spcBef>
                <a:spcPct val="0"/>
              </a:spcBef>
            </a:pPr>
            <a:r>
              <a:rPr lang="en-US" altLang="el-GR" i="1"/>
              <a:t>still maintains the distinct morphologic features (hematoxylineosin,</a:t>
            </a:r>
          </a:p>
          <a:p>
            <a:pPr eaLnBrk="1" hangingPunct="1">
              <a:spcBef>
                <a:spcPct val="0"/>
              </a:spcBef>
            </a:pPr>
            <a:r>
              <a:rPr lang="en-US" altLang="el-GR" i="1"/>
              <a:t>original magnification 100).</a:t>
            </a:r>
            <a:endParaRPr lang="el-GR" altLang="el-GR"/>
          </a:p>
        </p:txBody>
      </p:sp>
      <p:sp>
        <p:nvSpPr>
          <p:cNvPr id="123908" name="3 - Θέση αριθμού διαφάνειας">
            <a:extLst>
              <a:ext uri="{FF2B5EF4-FFF2-40B4-BE49-F238E27FC236}">
                <a16:creationId xmlns:a16="http://schemas.microsoft.com/office/drawing/2014/main" id="{1BE0722C-76B1-4EDE-91BD-FC5F716BF6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B37B14-201D-4B2C-AC2A-4AAF0A5A4564}" type="slidenum">
              <a:rPr lang="el-GR" altLang="el-GR"/>
              <a:pPr>
                <a:spcBef>
                  <a:spcPct val="0"/>
                </a:spcBef>
              </a:pPr>
              <a:t>97</a:t>
            </a:fld>
            <a:endParaRPr lang="el-GR"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a:extLst>
              <a:ext uri="{FF2B5EF4-FFF2-40B4-BE49-F238E27FC236}">
                <a16:creationId xmlns:a16="http://schemas.microsoft.com/office/drawing/2014/main" id="{296589F8-FE4F-4C91-BC14-85ABF19B1C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2 - Θέση σημειώσεων">
            <a:extLst>
              <a:ext uri="{FF2B5EF4-FFF2-40B4-BE49-F238E27FC236}">
                <a16:creationId xmlns:a16="http://schemas.microsoft.com/office/drawing/2014/main" id="{4062EABD-20A1-470E-BF75-132A14CD10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Lymphoepithelioma-like carcinoma of the bladder consists of high-grade tumor cells with syncytial appearance arranged in sheets and anastomosing nests. There is prominent polyclonal lymphoplasmacytic infiltrate. It may be pure or mixed with conventional urothelial carcinoma. </a:t>
            </a:r>
            <a:endParaRPr lang="el-GR" altLang="el-GR"/>
          </a:p>
        </p:txBody>
      </p:sp>
      <p:sp>
        <p:nvSpPr>
          <p:cNvPr id="128004" name="3 - Θέση αριθμού διαφάνειας">
            <a:extLst>
              <a:ext uri="{FF2B5EF4-FFF2-40B4-BE49-F238E27FC236}">
                <a16:creationId xmlns:a16="http://schemas.microsoft.com/office/drawing/2014/main" id="{B86CBD46-579A-4A39-8F00-10F0B57D00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FB93C5-4313-4FDC-8D21-C3AF595E6425}" type="slidenum">
              <a:rPr lang="el-GR" altLang="el-GR"/>
              <a:pPr>
                <a:spcBef>
                  <a:spcPct val="0"/>
                </a:spcBef>
              </a:pPr>
              <a:t>100</a:t>
            </a:fld>
            <a:endParaRPr lang="el-GR" alt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 Θέση εικόνας διαφάνειας">
            <a:extLst>
              <a:ext uri="{FF2B5EF4-FFF2-40B4-BE49-F238E27FC236}">
                <a16:creationId xmlns:a16="http://schemas.microsoft.com/office/drawing/2014/main" id="{E949C070-35FA-41B2-8D55-7D91C02469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2 - Θέση σημειώσεων">
            <a:extLst>
              <a:ext uri="{FF2B5EF4-FFF2-40B4-BE49-F238E27FC236}">
                <a16:creationId xmlns:a16="http://schemas.microsoft.com/office/drawing/2014/main" id="{9C14D369-EDC8-4495-887B-B64B8F2C93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The immunostain for cytokeratin (AE1/AE3) highlights the anastomosing clusters of tumor cells. This rare neoplasm appears to be chemosensitive which may permit salvage of bladder function. It is EBV-negative. </a:t>
            </a:r>
            <a:r>
              <a:rPr lang="en-US" altLang="el-GR" b="1"/>
              <a:t>J Urol Pathol 1993: 1:63-67.</a:t>
            </a:r>
            <a:r>
              <a:rPr lang="en-US" altLang="el-GR"/>
              <a:t>  </a:t>
            </a:r>
            <a:endParaRPr lang="el-GR" altLang="el-GR"/>
          </a:p>
          <a:p>
            <a:endParaRPr lang="el-GR" altLang="el-GR"/>
          </a:p>
        </p:txBody>
      </p:sp>
      <p:sp>
        <p:nvSpPr>
          <p:cNvPr id="131076" name="3 - Θέση αριθμού διαφάνειας">
            <a:extLst>
              <a:ext uri="{FF2B5EF4-FFF2-40B4-BE49-F238E27FC236}">
                <a16:creationId xmlns:a16="http://schemas.microsoft.com/office/drawing/2014/main" id="{278A9949-DC24-4156-89E9-294C0DF817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A22B2F-E82A-4E81-9FA1-AC812B3338BA}" type="slidenum">
              <a:rPr lang="el-GR" altLang="el-GR"/>
              <a:pPr>
                <a:spcBef>
                  <a:spcPct val="0"/>
                </a:spcBef>
              </a:pPr>
              <a:t>102</a:t>
            </a:fld>
            <a:endParaRPr lang="el-GR" alt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 Θέση εικόνας διαφάνειας">
            <a:extLst>
              <a:ext uri="{FF2B5EF4-FFF2-40B4-BE49-F238E27FC236}">
                <a16:creationId xmlns:a16="http://schemas.microsoft.com/office/drawing/2014/main" id="{424F4F55-1022-4023-A85D-7C85C8D573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2 - Θέση σημειώσεων">
            <a:extLst>
              <a:ext uri="{FF2B5EF4-FFF2-40B4-BE49-F238E27FC236}">
                <a16:creationId xmlns:a16="http://schemas.microsoft.com/office/drawing/2014/main" id="{98BEBB30-C001-4D6A-9FB1-FB7AA1279B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The tumor cells in this uncommon variant of urothelial carcinoma closely resemble plasma cells. In this example, the overlying papillary component is partially denuded. Lamina propria shows single cells, small clusters or linear arrays of tumor cells with abundant eosinophilic cytoplasm and enlarged eccentric nucleus.</a:t>
            </a:r>
            <a:endParaRPr lang="el-GR" altLang="el-GR"/>
          </a:p>
        </p:txBody>
      </p:sp>
      <p:sp>
        <p:nvSpPr>
          <p:cNvPr id="136196" name="3 - Θέση αριθμού διαφάνειας">
            <a:extLst>
              <a:ext uri="{FF2B5EF4-FFF2-40B4-BE49-F238E27FC236}">
                <a16:creationId xmlns:a16="http://schemas.microsoft.com/office/drawing/2014/main" id="{B7804417-8245-47A9-B9EE-EB26F06D5B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94FB01-0A58-4D5F-9EEF-BE2DC3CD1560}" type="slidenum">
              <a:rPr lang="el-GR" altLang="el-GR"/>
              <a:pPr>
                <a:spcBef>
                  <a:spcPct val="0"/>
                </a:spcBef>
              </a:pPr>
              <a:t>106</a:t>
            </a:fld>
            <a:endParaRPr lang="el-GR" alt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 Θέση εικόνας διαφάνειας">
            <a:extLst>
              <a:ext uri="{FF2B5EF4-FFF2-40B4-BE49-F238E27FC236}">
                <a16:creationId xmlns:a16="http://schemas.microsoft.com/office/drawing/2014/main" id="{C2AE2107-635D-4329-A52A-A08B0AC7D7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2 - Θέση σημειώσεων">
            <a:extLst>
              <a:ext uri="{FF2B5EF4-FFF2-40B4-BE49-F238E27FC236}">
                <a16:creationId xmlns:a16="http://schemas.microsoft.com/office/drawing/2014/main" id="{65B555E0-0EE5-4207-938A-014667460E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At high magnification, the plasmacytoid appearance can be easily appreciated. Most cases have co-existing conventional high-grade urothelial carcinoma. At cystoscopy, an exophytic tumor mass may not be visible and the only positive findings may be coarse mucosa with thickening of bladder wall. The outcome is generally poor due to high-grade and high stage at presentation. </a:t>
            </a:r>
            <a:r>
              <a:rPr lang="en-US" altLang="el-GR" b="1"/>
              <a:t>Mai KT et al, Eur Urol. 2006 Nov; 50(5):1111-4.</a:t>
            </a:r>
            <a:endParaRPr lang="el-GR" altLang="el-GR"/>
          </a:p>
          <a:p>
            <a:endParaRPr lang="el-GR" altLang="el-GR"/>
          </a:p>
        </p:txBody>
      </p:sp>
      <p:sp>
        <p:nvSpPr>
          <p:cNvPr id="138244" name="3 - Θέση αριθμού διαφάνειας">
            <a:extLst>
              <a:ext uri="{FF2B5EF4-FFF2-40B4-BE49-F238E27FC236}">
                <a16:creationId xmlns:a16="http://schemas.microsoft.com/office/drawing/2014/main" id="{88F9A148-1297-482B-8F92-0C66DEA78E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9D3061-CA75-41A9-A033-4A6A8D0895EB}" type="slidenum">
              <a:rPr lang="el-GR" altLang="el-GR"/>
              <a:pPr>
                <a:spcBef>
                  <a:spcPct val="0"/>
                </a:spcBef>
              </a:pPr>
              <a:t>107</a:t>
            </a:fld>
            <a:endParaRPr lang="el-GR"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 Θέση εικόνας διαφάνειας">
            <a:extLst>
              <a:ext uri="{FF2B5EF4-FFF2-40B4-BE49-F238E27FC236}">
                <a16:creationId xmlns:a16="http://schemas.microsoft.com/office/drawing/2014/main" id="{43227621-5535-4A6D-AF89-2E2AF309EB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2 - Θέση σημειώσεων">
            <a:extLst>
              <a:ext uri="{FF2B5EF4-FFF2-40B4-BE49-F238E27FC236}">
                <a16:creationId xmlns:a16="http://schemas.microsoft.com/office/drawing/2014/main" id="{7FBC00A1-0D60-485B-B995-9911A53A66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immunohistochemical stains confirm the epithelial differentiation of the tumor cells. In this case, cytokeratin AE1/AE3 and </a:t>
            </a:r>
            <a:r>
              <a:rPr lang="en-US" altLang="el-GR" b="1"/>
              <a:t>CK7 (shown here)</a:t>
            </a:r>
            <a:r>
              <a:rPr lang="en-US" altLang="el-GR"/>
              <a:t> were strongly positive. CK20 was focally positive. Lymphoid markers were negative.  </a:t>
            </a:r>
            <a:endParaRPr lang="el-GR" altLang="el-GR"/>
          </a:p>
        </p:txBody>
      </p:sp>
      <p:sp>
        <p:nvSpPr>
          <p:cNvPr id="140292" name="3 - Θέση αριθμού διαφάνειας">
            <a:extLst>
              <a:ext uri="{FF2B5EF4-FFF2-40B4-BE49-F238E27FC236}">
                <a16:creationId xmlns:a16="http://schemas.microsoft.com/office/drawing/2014/main" id="{3EB1EC24-D494-4C7D-8E48-D675C53FF7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7A710-C37B-4C23-9E96-058A2CC5F806}" type="slidenum">
              <a:rPr lang="el-GR" altLang="el-GR"/>
              <a:pPr>
                <a:spcBef>
                  <a:spcPct val="0"/>
                </a:spcBef>
              </a:pPr>
              <a:t>108</a:t>
            </a:fld>
            <a:endParaRPr lang="el-GR" alt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1EA99376-B700-4DEB-B3CA-C32C631C64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509748DA-CBE9-4600-8B7B-1566636AF3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Sarcomatoid urothelial carcinoma consists of a malignant epithelial component (upper right) and a malignant spindle cell component (lower left). It is more common than primary sarcoma of bladder. It usually presents at advanced stage and has poor prognosis.  </a:t>
            </a:r>
            <a:endParaRPr lang="el-GR" altLang="el-GR"/>
          </a:p>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Θέση εικόνας διαφάνειας">
            <a:extLst>
              <a:ext uri="{FF2B5EF4-FFF2-40B4-BE49-F238E27FC236}">
                <a16:creationId xmlns:a16="http://schemas.microsoft.com/office/drawing/2014/main" id="{403B4E60-4871-4C39-B18A-E14BFDE8A7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2 - Θέση σημειώσεων">
            <a:extLst>
              <a:ext uri="{FF2B5EF4-FFF2-40B4-BE49-F238E27FC236}">
                <a16:creationId xmlns:a16="http://schemas.microsoft.com/office/drawing/2014/main" id="{5659C660-0BE5-4257-B61F-1B0046D962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Stromal responses in invasive urothelial carcinoma. The stromal reaction to invasive tumor may be (</a:t>
            </a:r>
            <a:r>
              <a:rPr lang="en-US" altLang="el-GR" b="1"/>
              <a:t>a</a:t>
            </a:r>
            <a:r>
              <a:rPr lang="en-US" altLang="el-GR"/>
              <a:t>) myxoid; (</a:t>
            </a:r>
            <a:r>
              <a:rPr lang="en-US" altLang="el-GR" b="1"/>
              <a:t>b</a:t>
            </a:r>
            <a:r>
              <a:rPr lang="en-US" altLang="el-GR"/>
              <a:t>) fibrous; (</a:t>
            </a:r>
            <a:r>
              <a:rPr lang="en-US" altLang="el-GR" b="1"/>
              <a:t>c</a:t>
            </a:r>
            <a:r>
              <a:rPr lang="en-US" altLang="el-GR"/>
              <a:t>) inflammatory; (</a:t>
            </a:r>
            <a:r>
              <a:rPr lang="en-US" altLang="el-GR" b="1"/>
              <a:t>d</a:t>
            </a:r>
            <a:r>
              <a:rPr lang="en-US" altLang="el-GR"/>
              <a:t>) pseudosarcomatous; or (</a:t>
            </a:r>
            <a:r>
              <a:rPr lang="en-US" altLang="el-GR" b="1"/>
              <a:t>e</a:t>
            </a:r>
            <a:r>
              <a:rPr lang="en-US" altLang="el-GR"/>
              <a:t>) desmoplastic. (</a:t>
            </a:r>
            <a:r>
              <a:rPr lang="en-US" altLang="el-GR" b="1"/>
              <a:t>f</a:t>
            </a:r>
            <a:r>
              <a:rPr lang="en-US" altLang="el-GR"/>
              <a:t>) Retraction artifact is also common adjacent to early invasive carcinoma, an important diagnostic clue for stromal invasion.</a:t>
            </a:r>
            <a:endParaRPr lang="el-GR" altLang="el-GR"/>
          </a:p>
          <a:p>
            <a:pPr eaLnBrk="1" hangingPunct="1"/>
            <a:endParaRPr lang="el-GR" altLang="el-GR"/>
          </a:p>
        </p:txBody>
      </p:sp>
      <p:sp>
        <p:nvSpPr>
          <p:cNvPr id="49156" name="3 - Θέση αριθμού διαφάνειας">
            <a:extLst>
              <a:ext uri="{FF2B5EF4-FFF2-40B4-BE49-F238E27FC236}">
                <a16:creationId xmlns:a16="http://schemas.microsoft.com/office/drawing/2014/main" id="{A147B19F-C3EA-43F3-9CE0-BF73DC033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0B524A-BDD1-4EDC-92F6-BF8586265F81}" type="slidenum">
              <a:rPr lang="el-GR" altLang="el-GR"/>
              <a:pPr>
                <a:spcBef>
                  <a:spcPct val="0"/>
                </a:spcBef>
              </a:pPr>
              <a:t>29</a:t>
            </a:fld>
            <a:endParaRPr lang="el-GR" alt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 Θέση εικόνας διαφάνειας">
            <a:extLst>
              <a:ext uri="{FF2B5EF4-FFF2-40B4-BE49-F238E27FC236}">
                <a16:creationId xmlns:a16="http://schemas.microsoft.com/office/drawing/2014/main" id="{8FA382DD-2251-4C0A-BCA9-4AECB414A6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2 - Θέση σημειώσεων">
            <a:extLst>
              <a:ext uri="{FF2B5EF4-FFF2-40B4-BE49-F238E27FC236}">
                <a16:creationId xmlns:a16="http://schemas.microsoft.com/office/drawing/2014/main" id="{3C7F4023-4852-4FCA-AB05-59E5F5FED5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sz="900"/>
              <a:t>Occasionally human placental lactogen, pregnancy specific beta-1 glycoprotein and placental alkaline phosphatase</a:t>
            </a:r>
          </a:p>
          <a:p>
            <a:r>
              <a:rPr lang="en-US" altLang="el-GR" sz="500" b="1"/>
              <a:t>Differential Diagnosis</a:t>
            </a:r>
            <a:endParaRPr lang="en-US" altLang="el-GR" sz="500"/>
          </a:p>
          <a:p>
            <a:r>
              <a:rPr lang="en-US" altLang="el-GR" sz="500"/>
              <a:t>● </a:t>
            </a:r>
            <a:r>
              <a:rPr lang="en-US" altLang="el-GR" sz="500" b="1"/>
              <a:t>Giant cell carcinoma:</a:t>
            </a:r>
            <a:r>
              <a:rPr lang="en-US" altLang="el-GR" sz="500"/>
              <a:t> resembles giant cell tumors at other sites, hCG negative</a:t>
            </a:r>
          </a:p>
          <a:p>
            <a:endParaRPr lang="el-GR" altLang="el-GR"/>
          </a:p>
        </p:txBody>
      </p:sp>
      <p:sp>
        <p:nvSpPr>
          <p:cNvPr id="149508" name="3 - Θέση αριθμού διαφάνειας">
            <a:extLst>
              <a:ext uri="{FF2B5EF4-FFF2-40B4-BE49-F238E27FC236}">
                <a16:creationId xmlns:a16="http://schemas.microsoft.com/office/drawing/2014/main" id="{AD3ABE87-91E7-4B22-A47F-7141F48630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0A9856-8B4E-4D7C-8297-9E9267B716CE}" type="slidenum">
              <a:rPr lang="el-GR" altLang="el-GR"/>
              <a:pPr>
                <a:spcBef>
                  <a:spcPct val="0"/>
                </a:spcBef>
              </a:pPr>
              <a:t>111</a:t>
            </a:fld>
            <a:endParaRPr lang="el-GR"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 Θέση εικόνας διαφάνειας">
            <a:extLst>
              <a:ext uri="{FF2B5EF4-FFF2-40B4-BE49-F238E27FC236}">
                <a16:creationId xmlns:a16="http://schemas.microsoft.com/office/drawing/2014/main" id="{41B78488-4425-4BC6-92CC-E8638E3BC6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2 - Θέση σημειώσεων">
            <a:extLst>
              <a:ext uri="{FF2B5EF4-FFF2-40B4-BE49-F238E27FC236}">
                <a16:creationId xmlns:a16="http://schemas.microsoft.com/office/drawing/2014/main" id="{93B3DEFA-3610-4B20-B007-D2BBACE57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This variant of urothelial carcinoma has abundant cytoplasmic glycogen resulting in clear appearance. Its distinction from clear cell adenocarcinoma is usually not difficult.  </a:t>
            </a:r>
            <a:endParaRPr lang="el-GR" altLang="el-GR"/>
          </a:p>
          <a:p>
            <a:endParaRPr lang="el-GR" altLang="el-GR"/>
          </a:p>
        </p:txBody>
      </p:sp>
      <p:sp>
        <p:nvSpPr>
          <p:cNvPr id="154628" name="3 - Θέση αριθμού διαφάνειας">
            <a:extLst>
              <a:ext uri="{FF2B5EF4-FFF2-40B4-BE49-F238E27FC236}">
                <a16:creationId xmlns:a16="http://schemas.microsoft.com/office/drawing/2014/main" id="{6BFEFF8C-5D3E-4CE1-A90E-5DD10DF263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3D0936-E1B9-4022-BE76-899D88B716C5}" type="slidenum">
              <a:rPr lang="el-GR" altLang="el-GR"/>
              <a:pPr>
                <a:spcBef>
                  <a:spcPct val="0"/>
                </a:spcBef>
              </a:pPr>
              <a:t>115</a:t>
            </a:fld>
            <a:endParaRPr lang="el-GR"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AB2E7A7C-B383-48DB-A28F-23CC92B82B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Rectangle 3">
            <a:extLst>
              <a:ext uri="{FF2B5EF4-FFF2-40B4-BE49-F238E27FC236}">
                <a16:creationId xmlns:a16="http://schemas.microsoft.com/office/drawing/2014/main" id="{31FCCD29-FCF6-4E94-B11A-C0FB0AEE4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a:t>Lipoid-rich variant of urothelial carcinoma. (</a:t>
            </a:r>
            <a:r>
              <a:rPr lang="el-GR" altLang="el-GR" b="1"/>
              <a:t>a</a:t>
            </a:r>
            <a:r>
              <a:rPr lang="el-GR" altLang="el-GR"/>
              <a:t>) Urothelial carcinoma with cells resembling lipoblasts. (</a:t>
            </a:r>
            <a:r>
              <a:rPr lang="el-GR" altLang="el-GR" b="1"/>
              <a:t>b</a:t>
            </a:r>
            <a:r>
              <a:rPr lang="el-GR" altLang="el-GR"/>
              <a:t>) High power.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Θέση εικόνας διαφάνειας">
            <a:extLst>
              <a:ext uri="{FF2B5EF4-FFF2-40B4-BE49-F238E27FC236}">
                <a16:creationId xmlns:a16="http://schemas.microsoft.com/office/drawing/2014/main" id="{FFD0B1B5-90C1-4139-BC55-FACD39DDF7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 Θέση σημειώσεων">
            <a:extLst>
              <a:ext uri="{FF2B5EF4-FFF2-40B4-BE49-F238E27FC236}">
                <a16:creationId xmlns:a16="http://schemas.microsoft.com/office/drawing/2014/main" id="{62EAF070-ACE8-4BC6-A262-24BDED2D42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a:t>
            </a:r>
            <a:r>
              <a:rPr lang="en-US" altLang="el-GR" b="1"/>
              <a:t>a</a:t>
            </a:r>
            <a:r>
              <a:rPr lang="en-US" altLang="el-GR"/>
              <a:t>) Prominent inflammation at the epithelial–stromal interface may obscure isolated cells or small nests of invasive carcinoma. (</a:t>
            </a:r>
            <a:r>
              <a:rPr lang="en-US" altLang="el-GR" b="1"/>
              <a:t>b</a:t>
            </a:r>
            <a:r>
              <a:rPr lang="en-US" altLang="el-GR"/>
              <a:t>) Immmunostaining with anti-cytokeratin antibodies highlights the tumor cells. (</a:t>
            </a:r>
            <a:r>
              <a:rPr lang="en-US" altLang="el-GR" b="1"/>
              <a:t>c</a:t>
            </a:r>
            <a:r>
              <a:rPr lang="en-US" altLang="el-GR"/>
              <a:t> and </a:t>
            </a:r>
            <a:r>
              <a:rPr lang="en-US" altLang="el-GR" b="1"/>
              <a:t>d</a:t>
            </a:r>
            <a:r>
              <a:rPr lang="en-US" altLang="el-GR"/>
              <a:t>) Myofibroblasts and smooth muscle cells may show positive cytokeratin immunoreactivity. The intensity of staining, however, is weak and the nuclei are small with indistinct smudged chromatin.</a:t>
            </a:r>
            <a:endParaRPr lang="el-GR" altLang="el-GR"/>
          </a:p>
          <a:p>
            <a:pPr eaLnBrk="1" hangingPunct="1"/>
            <a:endParaRPr lang="el-GR" altLang="el-GR"/>
          </a:p>
        </p:txBody>
      </p:sp>
      <p:sp>
        <p:nvSpPr>
          <p:cNvPr id="53252" name="3 - Θέση αριθμού διαφάνειας">
            <a:extLst>
              <a:ext uri="{FF2B5EF4-FFF2-40B4-BE49-F238E27FC236}">
                <a16:creationId xmlns:a16="http://schemas.microsoft.com/office/drawing/2014/main" id="{4B3D10A0-2A45-4029-8FC0-5DACF7BED0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05FD89-C7D8-4D1B-9D4A-411105477FC7}" type="slidenum">
              <a:rPr lang="el-GR" altLang="el-GR"/>
              <a:pPr>
                <a:spcBef>
                  <a:spcPct val="0"/>
                </a:spcBef>
              </a:pPr>
              <a:t>30</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Θέση εικόνας διαφάνειας">
            <a:extLst>
              <a:ext uri="{FF2B5EF4-FFF2-40B4-BE49-F238E27FC236}">
                <a16:creationId xmlns:a16="http://schemas.microsoft.com/office/drawing/2014/main" id="{4BEF03B4-F20B-4AFE-8CBE-AAE132B7E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 Θέση σημειώσεων">
            <a:extLst>
              <a:ext uri="{FF2B5EF4-FFF2-40B4-BE49-F238E27FC236}">
                <a16:creationId xmlns:a16="http://schemas.microsoft.com/office/drawing/2014/main" id="{F181F7DE-C072-4851-AA2D-449875945C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Muscularis mucosae and muscularis mucosae invasion. (</a:t>
            </a:r>
            <a:r>
              <a:rPr lang="en-US" altLang="el-GR" b="1"/>
              <a:t>a</a:t>
            </a:r>
            <a:r>
              <a:rPr lang="en-US" altLang="el-GR"/>
              <a:t>) Muscularis mucosae is composed of thin and wavy fascicles of smooth muscle in the submucosa of the bladder wall. (</a:t>
            </a:r>
            <a:r>
              <a:rPr lang="en-US" altLang="el-GR" b="1"/>
              <a:t>b</a:t>
            </a:r>
            <a:r>
              <a:rPr lang="en-US" altLang="el-GR"/>
              <a:t>) Muscularis mucosae is characterized by thin, often interrupted, bands of smooth muscle cells at high power. (</a:t>
            </a:r>
            <a:r>
              <a:rPr lang="en-US" altLang="el-GR" b="1"/>
              <a:t>c</a:t>
            </a:r>
            <a:r>
              <a:rPr lang="en-US" altLang="el-GR"/>
              <a:t>) Muscularis mucosae invasion. (</a:t>
            </a:r>
            <a:r>
              <a:rPr lang="en-US" altLang="el-GR" b="1"/>
              <a:t>d</a:t>
            </a:r>
            <a:r>
              <a:rPr lang="en-US" altLang="el-GR"/>
              <a:t>) Hyperplastic muscularis mucosae may be difficult to be distinguished from muscularis propria.</a:t>
            </a:r>
            <a:endParaRPr lang="el-GR" altLang="el-GR"/>
          </a:p>
          <a:p>
            <a:endParaRPr lang="el-GR" altLang="el-GR"/>
          </a:p>
        </p:txBody>
      </p:sp>
      <p:sp>
        <p:nvSpPr>
          <p:cNvPr id="57348" name="3 - Θέση αριθμού διαφάνειας">
            <a:extLst>
              <a:ext uri="{FF2B5EF4-FFF2-40B4-BE49-F238E27FC236}">
                <a16:creationId xmlns:a16="http://schemas.microsoft.com/office/drawing/2014/main" id="{7D1F5748-D940-49D2-AECA-17CD4D0C13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830BF8-914A-49B1-B9AD-42A8FC50022F}" type="slidenum">
              <a:rPr lang="el-GR" altLang="el-GR"/>
              <a:pPr>
                <a:spcBef>
                  <a:spcPct val="0"/>
                </a:spcBef>
              </a:pPr>
              <a:t>34</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Θέση εικόνας διαφάνειας">
            <a:extLst>
              <a:ext uri="{FF2B5EF4-FFF2-40B4-BE49-F238E27FC236}">
                <a16:creationId xmlns:a16="http://schemas.microsoft.com/office/drawing/2014/main" id="{8A4B5AE4-1163-4C2D-92AE-38C28C7C5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 Θέση σημειώσεων">
            <a:extLst>
              <a:ext uri="{FF2B5EF4-FFF2-40B4-BE49-F238E27FC236}">
                <a16:creationId xmlns:a16="http://schemas.microsoft.com/office/drawing/2014/main" id="{5A5BB6AF-4406-4F07-83CC-852A23768C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Depth of invasion in pT1 urothelial carcinoma is a powerful predictor of clinical outcome. (</a:t>
            </a:r>
            <a:r>
              <a:rPr lang="en-US" altLang="el-GR" b="1"/>
              <a:t>a</a:t>
            </a:r>
            <a:r>
              <a:rPr lang="en-US" altLang="el-GR"/>
              <a:t>) The depth of stromal invasion in the transurethral resection or biopsy specimens is measured from the basement membrane of the bladder mucosa to the deepest invasive cancer cells using an ocular micrometer, whether the lesion is flat (AI) or papillary (AII). When tissue fragments contained cancer without adjacent basement membrane or when the specimen is not oriented, the depth of invasion is the shortest dimension of an intact tumor fragment to avoid overestimation of the depth of invasion (AIII). (</a:t>
            </a:r>
            <a:r>
              <a:rPr lang="en-US" altLang="el-GR" b="1"/>
              <a:t>b</a:t>
            </a:r>
            <a:r>
              <a:rPr lang="en-US" altLang="el-GR"/>
              <a:t>) Receiver operating characteristic (ROC) analysis of invasion depth as a predictor of advanced stage (T2) bladder carcinoma. The area under the ROC curve was 0.89. (</a:t>
            </a:r>
            <a:r>
              <a:rPr lang="en-US" altLang="el-GR" b="1"/>
              <a:t>c</a:t>
            </a:r>
            <a:r>
              <a:rPr lang="en-US" altLang="el-GR"/>
              <a:t>) Sensitivity and specificity of invasion depth as a predictor for advanced stage (T2) bladder carcinoma. The optimal depth of invasion (for maximizing both sensitivity and specificity in predicting advanced stage bladder carcinoma is 1.5 mm. (</a:t>
            </a:r>
            <a:r>
              <a:rPr lang="en-US" altLang="el-GR" b="1"/>
              <a:t>d</a:t>
            </a:r>
            <a:r>
              <a:rPr lang="en-US" altLang="el-GR"/>
              <a:t>) Cancer progression-free survival curves comparing invasion depth &lt;1.5 and 1.5 mm in transurethral resection specimens. Progression consisted of muscle-invasive or more advanced stage carcinoma, of distant metastasis or of death from bladder cancer (from Cheng </a:t>
            </a:r>
            <a:r>
              <a:rPr lang="en-US" altLang="el-GR" i="1"/>
              <a:t>et al</a:t>
            </a:r>
            <a:r>
              <a:rPr lang="en-US" altLang="el-GR"/>
              <a:t> </a:t>
            </a:r>
            <a:r>
              <a:rPr lang="en-US" altLang="el-GR" baseline="30000"/>
              <a:t>38</a:t>
            </a:r>
            <a:r>
              <a:rPr lang="en-US" altLang="el-GR"/>
              <a:t>: Substaging of T1 bladder carcinoma based on the depth of invasion as measured by micrometer: a new proposal. </a:t>
            </a:r>
            <a:r>
              <a:rPr lang="en-US" altLang="el-GR" i="1"/>
              <a:t>Cancer</a:t>
            </a:r>
            <a:r>
              <a:rPr lang="en-US" altLang="el-GR"/>
              <a:t> 1999; 86:1035; and Cheng </a:t>
            </a:r>
            <a:r>
              <a:rPr lang="en-US" altLang="el-GR" i="1"/>
              <a:t>et al</a:t>
            </a:r>
            <a:r>
              <a:rPr lang="en-US" altLang="el-GR"/>
              <a:t> </a:t>
            </a:r>
            <a:r>
              <a:rPr lang="en-US" altLang="el-GR" baseline="30000"/>
              <a:t>46</a:t>
            </a:r>
            <a:r>
              <a:rPr lang="en-US" altLang="el-GR"/>
              <a:t>: Predicting extravesical extension of bladder carcinoma. </a:t>
            </a:r>
            <a:r>
              <a:rPr lang="en-US" altLang="el-GR" i="1"/>
              <a:t>Urology</a:t>
            </a:r>
            <a:r>
              <a:rPr lang="en-US" altLang="el-GR"/>
              <a:t> 2000; 55:668, with permission).</a:t>
            </a:r>
            <a:endParaRPr lang="el-GR" altLang="el-GR"/>
          </a:p>
        </p:txBody>
      </p:sp>
      <p:sp>
        <p:nvSpPr>
          <p:cNvPr id="61444" name="3 - Θέση αριθμού διαφάνειας">
            <a:extLst>
              <a:ext uri="{FF2B5EF4-FFF2-40B4-BE49-F238E27FC236}">
                <a16:creationId xmlns:a16="http://schemas.microsoft.com/office/drawing/2014/main" id="{ABCE0620-C93E-4358-B497-B01A01AA71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26E076-3891-4483-B240-E5D70CB22EDA}" type="slidenum">
              <a:rPr lang="el-GR" altLang="el-GR"/>
              <a:pPr>
                <a:spcBef>
                  <a:spcPct val="0"/>
                </a:spcBef>
              </a:pPr>
              <a:t>36</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Θέση εικόνας διαφάνειας">
            <a:extLst>
              <a:ext uri="{FF2B5EF4-FFF2-40B4-BE49-F238E27FC236}">
                <a16:creationId xmlns:a16="http://schemas.microsoft.com/office/drawing/2014/main" id="{9E38718B-7727-43E7-B941-7E06C43B53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2 - Θέση σημειώσεων">
            <a:extLst>
              <a:ext uri="{FF2B5EF4-FFF2-40B4-BE49-F238E27FC236}">
                <a16:creationId xmlns:a16="http://schemas.microsoft.com/office/drawing/2014/main" id="{34AA2591-1946-40CC-871F-D071C04332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The trigone of the urinary bladder. (</a:t>
            </a:r>
            <a:r>
              <a:rPr lang="en-US" altLang="el-GR" b="1"/>
              <a:t>a</a:t>
            </a:r>
            <a:r>
              <a:rPr lang="en-US" altLang="el-GR"/>
              <a:t>) The lamina propria is thin in the trigone area, and merges imperceptibly into the muscularis propria wall. (</a:t>
            </a:r>
            <a:r>
              <a:rPr lang="en-US" altLang="el-GR" b="1"/>
              <a:t>b</a:t>
            </a:r>
            <a:r>
              <a:rPr lang="en-US" altLang="el-GR"/>
              <a:t>) Higher magnification view of the trigone area. Substaging of pT1 bladder carcinoma is particularly challenging for tumors arising from the trigone.</a:t>
            </a:r>
            <a:endParaRPr lang="el-GR" altLang="el-GR"/>
          </a:p>
          <a:p>
            <a:endParaRPr lang="el-GR" altLang="el-GR"/>
          </a:p>
        </p:txBody>
      </p:sp>
      <p:sp>
        <p:nvSpPr>
          <p:cNvPr id="59396" name="3 - Θέση αριθμού διαφάνειας">
            <a:extLst>
              <a:ext uri="{FF2B5EF4-FFF2-40B4-BE49-F238E27FC236}">
                <a16:creationId xmlns:a16="http://schemas.microsoft.com/office/drawing/2014/main" id="{0E7A6F1D-1268-4323-AF82-C4C64D5104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E797C2-C3CF-489F-B870-2CE40E83FF5C}" type="slidenum">
              <a:rPr lang="el-GR" altLang="el-GR"/>
              <a:pPr>
                <a:spcBef>
                  <a:spcPct val="0"/>
                </a:spcBef>
              </a:pPr>
              <a:t>37</a:t>
            </a:fld>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C5960E4-DAA4-438C-9B91-CFA582A27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a:extLst>
              <a:ext uri="{FF2B5EF4-FFF2-40B4-BE49-F238E27FC236}">
                <a16:creationId xmlns:a16="http://schemas.microsoft.com/office/drawing/2014/main" id="{782997F6-E9BE-4E40-94EB-0B85949CD5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Infiltrating tumor cells permeate the thick muscularis propria wall. (</a:t>
            </a:r>
            <a:r>
              <a:rPr lang="en-US" altLang="el-GR" b="1"/>
              <a:t>b</a:t>
            </a:r>
            <a:r>
              <a:rPr lang="en-US" altLang="el-GR"/>
              <a:t>) Sometimes it is difficult to ascertain the presence of muscularis propria invasion when columns and nests of tumor cells widely separate bundles of detrusor muscle. (</a:t>
            </a:r>
            <a:r>
              <a:rPr lang="en-US" altLang="el-GR" b="1"/>
              <a:t>c</a:t>
            </a:r>
            <a:r>
              <a:rPr lang="en-US" altLang="el-GR"/>
              <a:t> and </a:t>
            </a:r>
            <a:r>
              <a:rPr lang="en-US" altLang="el-GR" b="1"/>
              <a:t>d</a:t>
            </a:r>
            <a:r>
              <a:rPr lang="en-US" altLang="el-GR"/>
              <a:t>) Extensive destruction of muscularis propria may result in fragmentations of detrusor muscle, mimicking muscularis mucosae invasion. (</a:t>
            </a:r>
            <a:r>
              <a:rPr lang="en-US" altLang="el-GR" b="1"/>
              <a:t>e</a:t>
            </a:r>
            <a:r>
              <a:rPr lang="en-US" altLang="el-GR"/>
              <a:t>) It is not uncommon for tumor cells to abut, but not penetrate bundles of mucularis propria. The muscle–tumor interface may even have a smooth contour. (</a:t>
            </a:r>
            <a:r>
              <a:rPr lang="en-US" altLang="el-GR" b="1"/>
              <a:t>f</a:t>
            </a:r>
            <a:r>
              <a:rPr lang="en-US" altLang="el-GR"/>
              <a:t>) Even without direct invading into muscularis propria wall, tumor cells immediately adjacent to broad smooth muscle fibers should be categorized as pT2 carcinoma.</a:t>
            </a:r>
            <a:endParaRPr lang="el-GR" altLang="el-GR"/>
          </a:p>
          <a:p>
            <a:pPr eaLnBrk="1" hangingPunct="1">
              <a:spcBef>
                <a:spcPct val="0"/>
              </a:spcBef>
            </a:pPr>
            <a:r>
              <a:rPr lang="en-US" altLang="el-GR"/>
              <a:t>Infiltrating tumor cells permeate the thick muscularis propria wall. (</a:t>
            </a:r>
            <a:r>
              <a:rPr lang="en-US" altLang="el-GR" b="1"/>
              <a:t>b</a:t>
            </a:r>
            <a:r>
              <a:rPr lang="en-US" altLang="el-GR"/>
              <a:t>) Sometimes it is difficult to ascertain the presence of muscularis propria invasion when columns and nests of tumor cells widely separate bundles of detrusor muscle. (</a:t>
            </a:r>
            <a:r>
              <a:rPr lang="en-US" altLang="el-GR" b="1"/>
              <a:t>c</a:t>
            </a:r>
            <a:r>
              <a:rPr lang="en-US" altLang="el-GR"/>
              <a:t> and </a:t>
            </a:r>
            <a:r>
              <a:rPr lang="en-US" altLang="el-GR" b="1"/>
              <a:t>d</a:t>
            </a:r>
            <a:r>
              <a:rPr lang="en-US" altLang="el-GR"/>
              <a:t>) Extensive destruction of muscularis propria may result in fragmentations of detrusor muscle, mimicking muscularis mucosae invasion. (</a:t>
            </a:r>
            <a:r>
              <a:rPr lang="en-US" altLang="el-GR" b="1"/>
              <a:t>e</a:t>
            </a:r>
            <a:r>
              <a:rPr lang="en-US" altLang="el-GR"/>
              <a:t>) It is not uncommon for tumor cells to abut, but not penetrate bundles of mucularis propria. The muscle–tumor interface may even have a smooth contour. (</a:t>
            </a:r>
            <a:r>
              <a:rPr lang="en-US" altLang="el-GR" b="1"/>
              <a:t>f</a:t>
            </a:r>
            <a:r>
              <a:rPr lang="en-US" altLang="el-GR"/>
              <a:t>) Even without direct invading into muscularis propria wall, tumor cells immediately adjacent to broad smooth muscle fibers should be categorized as pT2 carcinoma.</a:t>
            </a:r>
            <a:endParaRPr lang="el-GR" altLang="el-GR"/>
          </a:p>
          <a:p>
            <a:r>
              <a:rPr lang="en-US" altLang="el-GR"/>
              <a:t>difficult to ascertain the presence of muscularis propria invasion when columns and nests of tumor cells widely separate bundles of detrusor muscle.</a:t>
            </a:r>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fld id="{A1C370D9-8674-4E4A-93B4-761C4BEAFB47}" type="datetimeFigureOut">
              <a:rPr lang="el-GR" smtClean="0"/>
              <a:pPr>
                <a:defRPr/>
              </a:pPr>
              <a:t>26/10/2021</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270721B-C843-4529-A00C-5A8B2449CD8F}" type="slidenum">
              <a:rPr lang="el-GR" altLang="el-GR" smtClean="0"/>
              <a:pPr>
                <a:defRPr/>
              </a:pPr>
              <a:t>‹#›</a:t>
            </a:fld>
            <a:endParaRPr lang="el-GR" altLang="el-GR"/>
          </a:p>
        </p:txBody>
      </p:sp>
    </p:spTree>
    <p:extLst>
      <p:ext uri="{BB962C8B-B14F-4D97-AF65-F5344CB8AC3E}">
        <p14:creationId xmlns:p14="http://schemas.microsoft.com/office/powerpoint/2010/main" val="340733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ADDF4DC4-479C-46DA-A77D-1B61FBB41D8E}" type="datetimeFigureOut">
              <a:rPr lang="el-GR" smtClean="0"/>
              <a:pPr>
                <a:defRPr/>
              </a:pPr>
              <a:t>26/10/2021</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9C797AA9-D717-44F2-8323-6E02429E8101}" type="slidenum">
              <a:rPr lang="el-GR" altLang="el-GR" smtClean="0"/>
              <a:pPr>
                <a:defRPr/>
              </a:pPr>
              <a:t>‹#›</a:t>
            </a:fld>
            <a:endParaRPr lang="el-GR" altLang="el-GR"/>
          </a:p>
        </p:txBody>
      </p:sp>
    </p:spTree>
    <p:extLst>
      <p:ext uri="{BB962C8B-B14F-4D97-AF65-F5344CB8AC3E}">
        <p14:creationId xmlns:p14="http://schemas.microsoft.com/office/powerpoint/2010/main" val="3718679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1546FB54-7E18-4673-A360-CF1B38DA6DCD}" type="datetimeFigureOut">
              <a:rPr lang="el-GR" smtClean="0"/>
              <a:pPr>
                <a:defRPr/>
              </a:pPr>
              <a:t>26/10/2021</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7B5E30-229B-4117-B137-3D0E30E916B3}" type="slidenum">
              <a:rPr lang="el-GR" altLang="el-GR" smtClean="0"/>
              <a:pPr>
                <a:defRPr/>
              </a:pPr>
              <a:t>‹#›</a:t>
            </a:fld>
            <a:endParaRPr lang="el-GR" altLang="el-GR"/>
          </a:p>
        </p:txBody>
      </p:sp>
    </p:spTree>
    <p:extLst>
      <p:ext uri="{BB962C8B-B14F-4D97-AF65-F5344CB8AC3E}">
        <p14:creationId xmlns:p14="http://schemas.microsoft.com/office/powerpoint/2010/main" val="499366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E3D9E07A-A5EE-4934-8EFF-7D42F787D6F3}" type="datetimeFigureOut">
              <a:rPr lang="el-GR" smtClean="0"/>
              <a:pPr>
                <a:defRPr/>
              </a:pPr>
              <a:t>26/10/2021</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EEB35A1-2706-498D-ACA5-A9934B35F998}" type="slidenum">
              <a:rPr lang="el-GR" altLang="el-GR" smtClean="0"/>
              <a:pPr>
                <a:defRPr/>
              </a:pPr>
              <a:t>‹#›</a:t>
            </a:fld>
            <a:endParaRPr lang="el-GR" altLang="el-GR"/>
          </a:p>
        </p:txBody>
      </p:sp>
    </p:spTree>
    <p:extLst>
      <p:ext uri="{BB962C8B-B14F-4D97-AF65-F5344CB8AC3E}">
        <p14:creationId xmlns:p14="http://schemas.microsoft.com/office/powerpoint/2010/main" val="338534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56D7E288-87EC-4F02-A276-B7A4B722B28E}" type="datetimeFigureOut">
              <a:rPr lang="el-GR" smtClean="0"/>
              <a:pPr>
                <a:defRPr/>
              </a:pPr>
              <a:t>26/10/2021</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6F95D653-9DAD-4AB6-A5AA-90C5791A55D3}" type="slidenum">
              <a:rPr lang="el-GR" altLang="el-GR" smtClean="0"/>
              <a:pPr>
                <a:defRPr/>
              </a:pPr>
              <a:t>‹#›</a:t>
            </a:fld>
            <a:endParaRPr lang="el-GR" altLang="el-GR"/>
          </a:p>
        </p:txBody>
      </p:sp>
    </p:spTree>
    <p:extLst>
      <p:ext uri="{BB962C8B-B14F-4D97-AF65-F5344CB8AC3E}">
        <p14:creationId xmlns:p14="http://schemas.microsoft.com/office/powerpoint/2010/main" val="239891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fld id="{F624F0F3-192D-4F04-88C5-5A1DAD0FC669}" type="datetimeFigureOut">
              <a:rPr lang="el-GR" smtClean="0"/>
              <a:pPr>
                <a:defRPr/>
              </a:pPr>
              <a:t>26/10/2021</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25941519-C72A-416A-A2A2-360A67AB69AC}" type="slidenum">
              <a:rPr lang="el-GR" altLang="el-GR" smtClean="0"/>
              <a:pPr>
                <a:defRPr/>
              </a:pPr>
              <a:t>‹#›</a:t>
            </a:fld>
            <a:endParaRPr lang="el-GR" altLang="el-GR"/>
          </a:p>
        </p:txBody>
      </p:sp>
    </p:spTree>
    <p:extLst>
      <p:ext uri="{BB962C8B-B14F-4D97-AF65-F5344CB8AC3E}">
        <p14:creationId xmlns:p14="http://schemas.microsoft.com/office/powerpoint/2010/main" val="148168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fld id="{2BAB6709-6ADE-4910-A301-E2F69C5B1ED3}" type="datetimeFigureOut">
              <a:rPr lang="el-GR" smtClean="0"/>
              <a:pPr>
                <a:defRPr/>
              </a:pPr>
              <a:t>26/10/2021</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F007CFBA-3B92-45E4-ACE3-199AEFD6CCDA}" type="slidenum">
              <a:rPr lang="el-GR" altLang="el-GR" smtClean="0"/>
              <a:pPr>
                <a:defRPr/>
              </a:pPr>
              <a:t>‹#›</a:t>
            </a:fld>
            <a:endParaRPr lang="el-GR" altLang="el-GR"/>
          </a:p>
        </p:txBody>
      </p:sp>
    </p:spTree>
    <p:extLst>
      <p:ext uri="{BB962C8B-B14F-4D97-AF65-F5344CB8AC3E}">
        <p14:creationId xmlns:p14="http://schemas.microsoft.com/office/powerpoint/2010/main" val="97941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a:defRPr/>
            </a:pPr>
            <a:fld id="{9723C2F4-7C29-4F36-B3C5-BD23F6735BDF}" type="datetimeFigureOut">
              <a:rPr lang="el-GR" smtClean="0"/>
              <a:pPr>
                <a:defRPr/>
              </a:pPr>
              <a:t>26/10/2021</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240872B7-5F03-45D0-B3FB-55AA283BA771}" type="slidenum">
              <a:rPr lang="el-GR" altLang="el-GR" smtClean="0"/>
              <a:pPr>
                <a:defRPr/>
              </a:pPr>
              <a:t>‹#›</a:t>
            </a:fld>
            <a:endParaRPr lang="el-GR" altLang="el-GR"/>
          </a:p>
        </p:txBody>
      </p:sp>
    </p:spTree>
    <p:extLst>
      <p:ext uri="{BB962C8B-B14F-4D97-AF65-F5344CB8AC3E}">
        <p14:creationId xmlns:p14="http://schemas.microsoft.com/office/powerpoint/2010/main" val="76978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3D9E07A-A5EE-4934-8EFF-7D42F787D6F3}" type="datetimeFigureOut">
              <a:rPr lang="el-GR" smtClean="0"/>
              <a:pPr>
                <a:defRPr/>
              </a:pPr>
              <a:t>26/10/2021</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8EEB35A1-2706-498D-ACA5-A9934B35F998}" type="slidenum">
              <a:rPr lang="el-GR" altLang="el-GR" smtClean="0"/>
              <a:pPr>
                <a:defRPr/>
              </a:pPr>
              <a:t>‹#›</a:t>
            </a:fld>
            <a:endParaRPr lang="el-GR" altLang="el-GR"/>
          </a:p>
        </p:txBody>
      </p:sp>
    </p:spTree>
    <p:extLst>
      <p:ext uri="{BB962C8B-B14F-4D97-AF65-F5344CB8AC3E}">
        <p14:creationId xmlns:p14="http://schemas.microsoft.com/office/powerpoint/2010/main" val="290293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3C9479FA-551A-41CA-9ED2-E412DD396D04}" type="datetimeFigureOut">
              <a:rPr lang="el-GR" smtClean="0"/>
              <a:pPr>
                <a:defRPr/>
              </a:pPr>
              <a:t>26/10/2021</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CB311499-EC88-4F5B-9DF9-E8EA8A6BB0FE}" type="slidenum">
              <a:rPr lang="el-GR" altLang="el-GR" smtClean="0"/>
              <a:pPr>
                <a:defRPr/>
              </a:pPr>
              <a:t>‹#›</a:t>
            </a:fld>
            <a:endParaRPr lang="el-GR" altLang="el-GR"/>
          </a:p>
        </p:txBody>
      </p:sp>
    </p:spTree>
    <p:extLst>
      <p:ext uri="{BB962C8B-B14F-4D97-AF65-F5344CB8AC3E}">
        <p14:creationId xmlns:p14="http://schemas.microsoft.com/office/powerpoint/2010/main" val="1206076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78A60CC0-4204-43BC-855B-7F63085466D7}" type="datetimeFigureOut">
              <a:rPr lang="el-GR" smtClean="0"/>
              <a:pPr>
                <a:defRPr/>
              </a:pPr>
              <a:t>26/10/2021</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C1122E4C-9B48-4045-95C5-65BA85761473}" type="slidenum">
              <a:rPr lang="el-GR" altLang="el-GR" smtClean="0"/>
              <a:pPr>
                <a:defRPr/>
              </a:pPr>
              <a:t>‹#›</a:t>
            </a:fld>
            <a:endParaRPr lang="el-GR" altLang="el-GR"/>
          </a:p>
        </p:txBody>
      </p:sp>
    </p:spTree>
    <p:extLst>
      <p:ext uri="{BB962C8B-B14F-4D97-AF65-F5344CB8AC3E}">
        <p14:creationId xmlns:p14="http://schemas.microsoft.com/office/powerpoint/2010/main" val="367753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3D9E07A-A5EE-4934-8EFF-7D42F787D6F3}" type="datetimeFigureOut">
              <a:rPr lang="el-GR" smtClean="0"/>
              <a:pPr>
                <a:defRPr/>
              </a:pPr>
              <a:t>26/10/2021</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EEB35A1-2706-498D-ACA5-A9934B35F998}" type="slidenum">
              <a:rPr lang="el-GR" altLang="el-GR" smtClean="0"/>
              <a:pPr>
                <a:defRPr/>
              </a:pPr>
              <a:t>‹#›</a:t>
            </a:fld>
            <a:endParaRPr lang="el-GR" altLang="el-GR"/>
          </a:p>
        </p:txBody>
      </p:sp>
    </p:spTree>
    <p:extLst>
      <p:ext uri="{BB962C8B-B14F-4D97-AF65-F5344CB8AC3E}">
        <p14:creationId xmlns:p14="http://schemas.microsoft.com/office/powerpoint/2010/main" val="32673723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ncbi.nlm.nih.gov/pubmed/2655871"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sciencedirect.com/science/journal/00928674/171/3"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s://www.sciencedirect.com/science/journal/00928674"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ncbi.nlm.nih.gov/pubmed/6725595" TargetMode="External"/><Relationship Id="rId2" Type="http://schemas.openxmlformats.org/officeDocument/2006/relationships/hyperlink" Target="http://www.archivesofpathology.org/doi/abs/10.1043/1543-2165%282007%29131%5B1244%3AHVOIUC%5D2.0.CO%3B2" TargetMode="External"/><Relationship Id="rId1" Type="http://schemas.openxmlformats.org/officeDocument/2006/relationships/slideLayout" Target="../slideLayouts/slideLayout2.xml"/><Relationship Id="rId6" Type="http://schemas.openxmlformats.org/officeDocument/2006/relationships/hyperlink" Target="http://www.ncbi.nlm.nih.gov/pubmed/2703540" TargetMode="External"/><Relationship Id="rId5" Type="http://schemas.openxmlformats.org/officeDocument/2006/relationships/hyperlink" Target="http://www.ncbi.nlm.nih.gov/pubmed/17656211" TargetMode="External"/><Relationship Id="rId4" Type="http://schemas.openxmlformats.org/officeDocument/2006/relationships/hyperlink" Target="http://www.ncbi.nlm.nih.gov/pubmed/1762665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ncbi.nlm.nih.gov/pubmed/12452615"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ncbi.nlm.nih.gov/pubmed/19440144" TargetMode="External"/><Relationship Id="rId5" Type="http://schemas.openxmlformats.org/officeDocument/2006/relationships/hyperlink" Target="http://www.ncbi.nlm.nih.gov/pubmed/1322858" TargetMode="External"/><Relationship Id="rId4" Type="http://schemas.openxmlformats.org/officeDocument/2006/relationships/hyperlink" Target="http://www.ncbi.nlm.nih.gov/pubmed/17333523"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ncbi.nlm.nih.gov/pubmed/12204054"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 name="Rectangle 14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074" name="Rectangle 4">
            <a:extLst>
              <a:ext uri="{FF2B5EF4-FFF2-40B4-BE49-F238E27FC236}">
                <a16:creationId xmlns:a16="http://schemas.microsoft.com/office/drawing/2014/main" id="{03F5F463-CEB1-432B-9E4F-8DE0434AD6C2}"/>
              </a:ext>
            </a:extLst>
          </p:cNvPr>
          <p:cNvSpPr>
            <a:spLocks noGrp="1"/>
          </p:cNvSpPr>
          <p:nvPr>
            <p:ph type="ctrTitle"/>
          </p:nvPr>
        </p:nvSpPr>
        <p:spPr>
          <a:xfrm>
            <a:off x="147812" y="476672"/>
            <a:ext cx="4176464" cy="2425493"/>
          </a:xfrm>
        </p:spPr>
        <p:txBody>
          <a:bodyPr>
            <a:noAutofit/>
          </a:bodyPr>
          <a:lstStyle/>
          <a:p>
            <a:pPr algn="l"/>
            <a:r>
              <a:rPr lang="el-GR" sz="3200" b="1" dirty="0">
                <a:effectLst/>
                <a:latin typeface="Calibri" panose="020F0502020204030204" pitchFamily="34" charset="0"/>
                <a:ea typeface="Times New Roman" panose="02020603050405020304" pitchFamily="18" charset="0"/>
              </a:rPr>
              <a:t>Όγκοι αποχετευτικής μοίρας νεφρού και ουροδόχου κύστης: </a:t>
            </a:r>
            <a:br>
              <a:rPr lang="en-US" sz="3200" b="1" dirty="0">
                <a:effectLst/>
                <a:latin typeface="Calibri" panose="020F0502020204030204" pitchFamily="34" charset="0"/>
                <a:ea typeface="Times New Roman" panose="02020603050405020304" pitchFamily="18" charset="0"/>
              </a:rPr>
            </a:br>
            <a:r>
              <a:rPr lang="el-GR" sz="3200" b="1" dirty="0" err="1">
                <a:effectLst/>
                <a:latin typeface="Calibri" panose="020F0502020204030204" pitchFamily="34" charset="0"/>
                <a:ea typeface="Times New Roman" panose="02020603050405020304" pitchFamily="18" charset="0"/>
              </a:rPr>
              <a:t>παθολογοανατομική</a:t>
            </a:r>
            <a:r>
              <a:rPr lang="el-GR" sz="3200" b="1" dirty="0">
                <a:effectLst/>
                <a:latin typeface="Calibri" panose="020F0502020204030204" pitchFamily="34" charset="0"/>
                <a:ea typeface="Times New Roman" panose="02020603050405020304" pitchFamily="18" charset="0"/>
              </a:rPr>
              <a:t> και μοριακή προσέγγιση</a:t>
            </a:r>
            <a:endParaRPr lang="el-GR" altLang="el-GR" sz="3200" b="1" i="1" dirty="0"/>
          </a:p>
        </p:txBody>
      </p:sp>
      <p:sp>
        <p:nvSpPr>
          <p:cNvPr id="3075" name="Rectangle 5">
            <a:extLst>
              <a:ext uri="{FF2B5EF4-FFF2-40B4-BE49-F238E27FC236}">
                <a16:creationId xmlns:a16="http://schemas.microsoft.com/office/drawing/2014/main" id="{65EE902C-C064-4FF6-A544-E32D0F682D25}"/>
              </a:ext>
            </a:extLst>
          </p:cNvPr>
          <p:cNvSpPr>
            <a:spLocks noGrp="1"/>
          </p:cNvSpPr>
          <p:nvPr>
            <p:ph type="subTitle" idx="1"/>
          </p:nvPr>
        </p:nvSpPr>
        <p:spPr>
          <a:xfrm>
            <a:off x="170154" y="3955836"/>
            <a:ext cx="4401845" cy="1759685"/>
          </a:xfrm>
        </p:spPr>
        <p:txBody>
          <a:bodyPr>
            <a:noAutofit/>
          </a:bodyPr>
          <a:lstStyle/>
          <a:p>
            <a:pPr algn="l"/>
            <a:r>
              <a:rPr lang="el-GR" altLang="el-GR" sz="2000" i="1" dirty="0" err="1"/>
              <a:t>Γακιοπούλου</a:t>
            </a:r>
            <a:r>
              <a:rPr lang="el-GR" altLang="el-GR" sz="2000" i="1" dirty="0"/>
              <a:t> Χαρά,</a:t>
            </a:r>
          </a:p>
          <a:p>
            <a:pPr algn="l"/>
            <a:r>
              <a:rPr lang="en-US" altLang="el-GR" sz="2000" i="1" dirty="0"/>
              <a:t>A</a:t>
            </a:r>
            <a:r>
              <a:rPr lang="el-GR" altLang="el-GR" sz="2000" i="1" dirty="0" err="1"/>
              <a:t>ναπληρώτρια</a:t>
            </a:r>
            <a:r>
              <a:rPr lang="el-GR" altLang="el-GR" sz="2000" i="1" dirty="0"/>
              <a:t> Καθηγήτρια</a:t>
            </a:r>
          </a:p>
          <a:p>
            <a:pPr algn="l"/>
            <a:r>
              <a:rPr lang="el-GR" altLang="el-GR" sz="2000" i="1" dirty="0"/>
              <a:t>Α’ Εργαστήριο Παθολογικής Ανατομικής, </a:t>
            </a:r>
          </a:p>
          <a:p>
            <a:pPr algn="l"/>
            <a:r>
              <a:rPr lang="el-GR" altLang="el-GR" sz="2000" i="1" dirty="0"/>
              <a:t>Ιατρική Σχολή</a:t>
            </a:r>
            <a:r>
              <a:rPr lang="en-US" altLang="el-GR" sz="2000" i="1" dirty="0"/>
              <a:t>, </a:t>
            </a:r>
            <a:r>
              <a:rPr lang="el-GR" altLang="el-GR" sz="2000" i="1" dirty="0"/>
              <a:t>ΕΚΠΑ</a:t>
            </a:r>
          </a:p>
        </p:txBody>
      </p:sp>
      <p:pic>
        <p:nvPicPr>
          <p:cNvPr id="2" name="Picture 5" descr="Tumours of the Urinary System | OncologyPRO">
            <a:extLst>
              <a:ext uri="{FF2B5EF4-FFF2-40B4-BE49-F238E27FC236}">
                <a16:creationId xmlns:a16="http://schemas.microsoft.com/office/drawing/2014/main" id="{1AEC7317-EAF3-45E5-9B89-BFB5D5A309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54689" y="733211"/>
            <a:ext cx="3706710" cy="5391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a:extLst>
              <a:ext uri="{FF2B5EF4-FFF2-40B4-BE49-F238E27FC236}">
                <a16:creationId xmlns:a16="http://schemas.microsoft.com/office/drawing/2014/main" id="{FADAEF19-711A-450B-9847-5BB7CCA1C7C9}"/>
              </a:ext>
            </a:extLst>
          </p:cNvPr>
          <p:cNvSpPr>
            <a:spLocks noGrp="1"/>
          </p:cNvSpPr>
          <p:nvPr>
            <p:ph type="title"/>
          </p:nvPr>
        </p:nvSpPr>
        <p:spPr/>
        <p:txBody>
          <a:bodyPr/>
          <a:lstStyle/>
          <a:p>
            <a:r>
              <a:rPr lang="el-GR" altLang="el-GR" b="1">
                <a:solidFill>
                  <a:srgbClr val="800000"/>
                </a:solidFill>
              </a:rPr>
              <a:t>ΟΥΡΟΘΗΛΙΑΚΟΣ ΚΑΡΚΙΝΟΣ</a:t>
            </a:r>
          </a:p>
        </p:txBody>
      </p:sp>
      <p:sp>
        <p:nvSpPr>
          <p:cNvPr id="7171" name="2 - Θέση περιεχομένου">
            <a:extLst>
              <a:ext uri="{FF2B5EF4-FFF2-40B4-BE49-F238E27FC236}">
                <a16:creationId xmlns:a16="http://schemas.microsoft.com/office/drawing/2014/main" id="{881643B7-B6BE-48E6-9A1A-01DE44ABA4DA}"/>
              </a:ext>
            </a:extLst>
          </p:cNvPr>
          <p:cNvSpPr>
            <a:spLocks noGrp="1"/>
          </p:cNvSpPr>
          <p:nvPr>
            <p:ph idx="1"/>
          </p:nvPr>
        </p:nvSpPr>
        <p:spPr/>
        <p:txBody>
          <a:bodyPr/>
          <a:lstStyle/>
          <a:p>
            <a:pPr>
              <a:buFont typeface="Arial" panose="020B0604020202020204" pitchFamily="34" charset="0"/>
              <a:buNone/>
            </a:pPr>
            <a:r>
              <a:rPr lang="el-GR" altLang="el-GR" dirty="0"/>
              <a:t>   </a:t>
            </a:r>
            <a:r>
              <a:rPr lang="el-GR" altLang="el-GR" b="1" dirty="0">
                <a:solidFill>
                  <a:schemeClr val="tx2"/>
                </a:solidFill>
              </a:rPr>
              <a:t>Ο πιο συχνός καρκίνος της ουροδόχου κύστης  είναι ο </a:t>
            </a:r>
            <a:r>
              <a:rPr lang="el-GR" altLang="el-GR" b="1" dirty="0" err="1">
                <a:solidFill>
                  <a:schemeClr val="tx2"/>
                </a:solidFill>
              </a:rPr>
              <a:t>ουροθηλιακός</a:t>
            </a:r>
            <a:r>
              <a:rPr lang="el-GR" altLang="el-GR" b="1" dirty="0">
                <a:solidFill>
                  <a:schemeClr val="tx2"/>
                </a:solidFill>
              </a:rPr>
              <a:t> καρκίνος:</a:t>
            </a:r>
          </a:p>
          <a:p>
            <a:r>
              <a:rPr lang="el-GR" altLang="el-GR" b="1" dirty="0">
                <a:solidFill>
                  <a:schemeClr val="tx2"/>
                </a:solidFill>
              </a:rPr>
              <a:t>&gt;90% των καρκίνων ουροδόχου στην Αμερική</a:t>
            </a:r>
          </a:p>
          <a:p>
            <a:r>
              <a:rPr lang="el-GR" altLang="el-GR" b="1" dirty="0">
                <a:solidFill>
                  <a:schemeClr val="tx2"/>
                </a:solidFill>
              </a:rPr>
              <a:t>84% των καρκίνων ουροδόχου στους άνδρες παγκοσμίως</a:t>
            </a:r>
          </a:p>
          <a:p>
            <a:r>
              <a:rPr lang="el-GR" altLang="el-GR" b="1" dirty="0">
                <a:solidFill>
                  <a:schemeClr val="tx2"/>
                </a:solidFill>
              </a:rPr>
              <a:t>79% στις γυναίκες</a:t>
            </a:r>
          </a:p>
        </p:txBody>
      </p:sp>
    </p:spTree>
    <p:extLst>
      <p:ext uri="{BB962C8B-B14F-4D97-AF65-F5344CB8AC3E}">
        <p14:creationId xmlns:p14="http://schemas.microsoft.com/office/powerpoint/2010/main" val="17359990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a:extLst>
              <a:ext uri="{FF2B5EF4-FFF2-40B4-BE49-F238E27FC236}">
                <a16:creationId xmlns:a16="http://schemas.microsoft.com/office/drawing/2014/main" id="{859911AF-F27B-4283-9485-7FFFF163E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25538"/>
            <a:ext cx="633730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Ορθογώνιο">
            <a:extLst>
              <a:ext uri="{FF2B5EF4-FFF2-40B4-BE49-F238E27FC236}">
                <a16:creationId xmlns:a16="http://schemas.microsoft.com/office/drawing/2014/main" id="{68CE7E6F-515D-4BFA-AD7A-83BE7B42A81C}"/>
              </a:ext>
            </a:extLst>
          </p:cNvPr>
          <p:cNvSpPr/>
          <p:nvPr/>
        </p:nvSpPr>
        <p:spPr>
          <a:xfrm>
            <a:off x="1258888" y="5949950"/>
            <a:ext cx="6408737" cy="6477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solidFill>
                  <a:schemeClr val="accent1">
                    <a:lumMod val="75000"/>
                  </a:schemeClr>
                </a:solidFill>
              </a:rPr>
              <a:t>Υψηλού βαθμού κακοηθείας κύτταρα . Έντονη </a:t>
            </a:r>
            <a:r>
              <a:rPr lang="el-GR" dirty="0" err="1">
                <a:solidFill>
                  <a:schemeClr val="accent1">
                    <a:lumMod val="75000"/>
                  </a:schemeClr>
                </a:solidFill>
              </a:rPr>
              <a:t>πολυκλωνική</a:t>
            </a:r>
            <a:r>
              <a:rPr lang="el-GR" dirty="0">
                <a:solidFill>
                  <a:schemeClr val="accent1">
                    <a:lumMod val="75000"/>
                  </a:schemeClr>
                </a:solidFill>
              </a:rPr>
              <a:t> </a:t>
            </a:r>
            <a:r>
              <a:rPr lang="el-GR" dirty="0" err="1">
                <a:solidFill>
                  <a:schemeClr val="accent1">
                    <a:lumMod val="75000"/>
                  </a:schemeClr>
                </a:solidFill>
              </a:rPr>
              <a:t>λεμφοπλασματοκυτταρική</a:t>
            </a:r>
            <a:r>
              <a:rPr lang="el-GR" dirty="0">
                <a:solidFill>
                  <a:schemeClr val="accent1">
                    <a:lumMod val="75000"/>
                  </a:schemeClr>
                </a:solidFill>
              </a:rPr>
              <a:t> διήθηση </a:t>
            </a:r>
          </a:p>
        </p:txBody>
      </p:sp>
      <p:sp>
        <p:nvSpPr>
          <p:cNvPr id="126980" name="3 - Ορθογώνιο">
            <a:extLst>
              <a:ext uri="{FF2B5EF4-FFF2-40B4-BE49-F238E27FC236}">
                <a16:creationId xmlns:a16="http://schemas.microsoft.com/office/drawing/2014/main" id="{D567EA4C-B47B-4AAE-983E-99ACCA48F4ED}"/>
              </a:ext>
            </a:extLst>
          </p:cNvPr>
          <p:cNvSpPr>
            <a:spLocks noChangeArrowheads="1"/>
          </p:cNvSpPr>
          <p:nvPr/>
        </p:nvSpPr>
        <p:spPr bwMode="auto">
          <a:xfrm>
            <a:off x="900113" y="260350"/>
            <a:ext cx="7272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a:solidFill>
                  <a:srgbClr val="C00000"/>
                </a:solidFill>
                <a:latin typeface="Arial" panose="020B0604020202020204" pitchFamily="34" charset="0"/>
              </a:rPr>
              <a:t>Καρκίνωμα προσομοιάζον με λεμφοεπιθηλιακό</a:t>
            </a:r>
            <a:br>
              <a:rPr lang="el-GR" altLang="el-GR" sz="1800">
                <a:solidFill>
                  <a:srgbClr val="C00000"/>
                </a:solidFill>
                <a:latin typeface="Arial" panose="020B0604020202020204" pitchFamily="34" charset="0"/>
              </a:rPr>
            </a:br>
            <a:r>
              <a:rPr lang="en-US" altLang="el-GR" sz="1800">
                <a:solidFill>
                  <a:srgbClr val="C00000"/>
                </a:solidFill>
                <a:latin typeface="Arial" panose="020B0604020202020204" pitchFamily="34" charset="0"/>
              </a:rPr>
              <a:t>Lymphoepithelioma-like carcinoma</a:t>
            </a:r>
            <a:r>
              <a:rPr lang="el-GR" altLang="el-GR" sz="1800">
                <a:solidFill>
                  <a:srgbClr val="C00000"/>
                </a:solidFill>
                <a:latin typeface="Arial" panose="020B0604020202020204" pitchFamily="34" charset="0"/>
              </a:rPr>
              <a:t> </a:t>
            </a:r>
            <a:endParaRPr lang="el-GR" altLang="el-GR" sz="1800">
              <a:latin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9B633BA2-23B8-43AC-8DA4-431104954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52513"/>
            <a:ext cx="4751388"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5">
            <a:extLst>
              <a:ext uri="{FF2B5EF4-FFF2-40B4-BE49-F238E27FC236}">
                <a16:creationId xmlns:a16="http://schemas.microsoft.com/office/drawing/2014/main" id="{3D4B49D6-7A14-4891-A080-119F8D60C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022725"/>
            <a:ext cx="4751388"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 Ορθογώνιο">
            <a:extLst>
              <a:ext uri="{FF2B5EF4-FFF2-40B4-BE49-F238E27FC236}">
                <a16:creationId xmlns:a16="http://schemas.microsoft.com/office/drawing/2014/main" id="{9DFDB226-CC17-4F3F-8FFB-AEF07840DFBA}"/>
              </a:ext>
            </a:extLst>
          </p:cNvPr>
          <p:cNvSpPr/>
          <p:nvPr/>
        </p:nvSpPr>
        <p:spPr>
          <a:xfrm>
            <a:off x="1258888" y="3357563"/>
            <a:ext cx="5616575" cy="5032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a:solidFill>
                  <a:schemeClr val="accent1">
                    <a:lumMod val="75000"/>
                  </a:schemeClr>
                </a:solidFill>
              </a:rPr>
              <a:t>αδιαφοροποίητα κύτταρα με ασαφή όρια (εικόνα </a:t>
            </a:r>
            <a:r>
              <a:rPr lang="el-GR" sz="1600" dirty="0" err="1">
                <a:solidFill>
                  <a:schemeClr val="accent1">
                    <a:lumMod val="75000"/>
                  </a:schemeClr>
                </a:solidFill>
              </a:rPr>
              <a:t>συγκυτίου</a:t>
            </a:r>
            <a:r>
              <a:rPr lang="el-GR" sz="1600" dirty="0">
                <a:solidFill>
                  <a:schemeClr val="accent1">
                    <a:lumMod val="75000"/>
                  </a:schemeClr>
                </a:solidFill>
              </a:rPr>
              <a:t>) και μεγάλους πλειόμορφους πυρήνες με εμφανή </a:t>
            </a:r>
            <a:r>
              <a:rPr lang="el-GR" sz="1600" dirty="0" err="1">
                <a:solidFill>
                  <a:schemeClr val="accent1">
                    <a:lumMod val="75000"/>
                  </a:schemeClr>
                </a:solidFill>
              </a:rPr>
              <a:t>πυρήνια</a:t>
            </a:r>
            <a:endParaRPr lang="el-GR" sz="1600" dirty="0">
              <a:solidFill>
                <a:schemeClr val="accent1">
                  <a:lumMod val="75000"/>
                </a:schemeClr>
              </a:solidFill>
            </a:endParaRPr>
          </a:p>
        </p:txBody>
      </p:sp>
      <p:sp>
        <p:nvSpPr>
          <p:cNvPr id="11" name="10 - Ορθογώνιο">
            <a:extLst>
              <a:ext uri="{FF2B5EF4-FFF2-40B4-BE49-F238E27FC236}">
                <a16:creationId xmlns:a16="http://schemas.microsoft.com/office/drawing/2014/main" id="{78FBD3C9-D267-4C2C-8B59-138D39C0C50E}"/>
              </a:ext>
            </a:extLst>
          </p:cNvPr>
          <p:cNvSpPr/>
          <p:nvPr/>
        </p:nvSpPr>
        <p:spPr>
          <a:xfrm>
            <a:off x="755650" y="6237288"/>
            <a:ext cx="7129463" cy="5048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l-GR" dirty="0">
                <a:solidFill>
                  <a:schemeClr val="accent1">
                    <a:lumMod val="75000"/>
                  </a:schemeClr>
                </a:solidFill>
              </a:rPr>
              <a:t>Θετική έκφραση </a:t>
            </a:r>
            <a:r>
              <a:rPr lang="el-GR" dirty="0" err="1">
                <a:solidFill>
                  <a:schemeClr val="accent1">
                    <a:lumMod val="75000"/>
                  </a:schemeClr>
                </a:solidFill>
              </a:rPr>
              <a:t>κυττοκυτοκινών</a:t>
            </a:r>
            <a:r>
              <a:rPr lang="en-US" dirty="0"/>
              <a:t> </a:t>
            </a:r>
            <a:r>
              <a:rPr lang="el-GR" dirty="0">
                <a:solidFill>
                  <a:schemeClr val="accent1">
                    <a:lumMod val="75000"/>
                  </a:schemeClr>
                </a:solidFill>
              </a:rPr>
              <a:t>(</a:t>
            </a:r>
            <a:r>
              <a:rPr lang="en-US" dirty="0">
                <a:solidFill>
                  <a:schemeClr val="accent1">
                    <a:lumMod val="75000"/>
                  </a:schemeClr>
                </a:solidFill>
              </a:rPr>
              <a:t>AE1/AE3, CK8, CK 7, </a:t>
            </a:r>
            <a:r>
              <a:rPr lang="el-GR" dirty="0">
                <a:solidFill>
                  <a:schemeClr val="accent1">
                    <a:lumMod val="75000"/>
                  </a:schemeClr>
                </a:solidFill>
              </a:rPr>
              <a:t>σπανίως </a:t>
            </a:r>
            <a:r>
              <a:rPr lang="en-US" dirty="0">
                <a:solidFill>
                  <a:schemeClr val="accent1">
                    <a:lumMod val="75000"/>
                  </a:schemeClr>
                </a:solidFill>
              </a:rPr>
              <a:t>CK20</a:t>
            </a:r>
            <a:r>
              <a:rPr lang="el-GR" dirty="0">
                <a:solidFill>
                  <a:schemeClr val="accent1">
                    <a:lumMod val="75000"/>
                  </a:schemeClr>
                </a:solidFill>
              </a:rPr>
              <a:t>)</a:t>
            </a:r>
          </a:p>
        </p:txBody>
      </p:sp>
      <p:sp>
        <p:nvSpPr>
          <p:cNvPr id="12" name="11 - Ορθογώνιο">
            <a:extLst>
              <a:ext uri="{FF2B5EF4-FFF2-40B4-BE49-F238E27FC236}">
                <a16:creationId xmlns:a16="http://schemas.microsoft.com/office/drawing/2014/main" id="{0BBE4472-0829-4A0F-A72E-5A0DDADF4488}"/>
              </a:ext>
            </a:extLst>
          </p:cNvPr>
          <p:cNvSpPr/>
          <p:nvPr/>
        </p:nvSpPr>
        <p:spPr>
          <a:xfrm>
            <a:off x="611188" y="188913"/>
            <a:ext cx="6408737" cy="7921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C00000"/>
              </a:solidFill>
            </a:endParaRPr>
          </a:p>
          <a:p>
            <a:pPr algn="ctr" eaLnBrk="1" hangingPunct="1">
              <a:defRPr/>
            </a:pPr>
            <a:endParaRPr lang="el-GR" dirty="0">
              <a:solidFill>
                <a:srgbClr val="C00000"/>
              </a:solidFill>
            </a:endParaRPr>
          </a:p>
          <a:p>
            <a:pPr algn="ctr" eaLnBrk="1" hangingPunct="1">
              <a:defRPr/>
            </a:pPr>
            <a:r>
              <a:rPr lang="el-GR" dirty="0">
                <a:solidFill>
                  <a:srgbClr val="C00000"/>
                </a:solidFill>
              </a:rPr>
              <a:t>Καρκίνωμα </a:t>
            </a:r>
            <a:r>
              <a:rPr lang="el-GR" dirty="0" err="1">
                <a:solidFill>
                  <a:srgbClr val="C00000"/>
                </a:solidFill>
              </a:rPr>
              <a:t>προσομοιάζον</a:t>
            </a:r>
            <a:r>
              <a:rPr lang="el-GR" dirty="0">
                <a:solidFill>
                  <a:srgbClr val="C00000"/>
                </a:solidFill>
              </a:rPr>
              <a:t> με </a:t>
            </a:r>
            <a:r>
              <a:rPr lang="el-GR" dirty="0" err="1">
                <a:solidFill>
                  <a:srgbClr val="C00000"/>
                </a:solidFill>
              </a:rPr>
              <a:t>λεμφοεπιθηλιακό</a:t>
            </a:r>
            <a:endParaRPr lang="en-US" dirty="0">
              <a:solidFill>
                <a:srgbClr val="C00000"/>
              </a:solidFill>
            </a:endParaRPr>
          </a:p>
          <a:p>
            <a:pPr algn="ctr" eaLnBrk="1" hangingPunct="1">
              <a:defRPr/>
            </a:pPr>
            <a:r>
              <a:rPr lang="en-US" dirty="0" err="1">
                <a:solidFill>
                  <a:srgbClr val="C00000"/>
                </a:solidFill>
              </a:rPr>
              <a:t>Lymphoepithelioma</a:t>
            </a:r>
            <a:r>
              <a:rPr lang="en-US" dirty="0">
                <a:solidFill>
                  <a:srgbClr val="C00000"/>
                </a:solidFill>
              </a:rPr>
              <a:t>-like carcinoma</a:t>
            </a:r>
            <a:r>
              <a:rPr lang="el-GR" dirty="0">
                <a:solidFill>
                  <a:srgbClr val="C00000"/>
                </a:solidFill>
              </a:rPr>
              <a:t> </a:t>
            </a:r>
            <a:br>
              <a:rPr lang="el-GR" dirty="0">
                <a:solidFill>
                  <a:srgbClr val="C00000"/>
                </a:solidFill>
              </a:rPr>
            </a:br>
            <a:endParaRPr lang="en-US" dirty="0">
              <a:solidFill>
                <a:srgbClr val="C00000"/>
              </a:solidFill>
            </a:endParaRPr>
          </a:p>
          <a:p>
            <a:pPr algn="ctr" eaLnBrk="1" hangingPunct="1">
              <a:defRPr/>
            </a:pPr>
            <a:r>
              <a:rPr lang="el-GR" dirty="0">
                <a:solidFill>
                  <a:srgbClr val="C00000"/>
                </a:solidFill>
              </a:rPr>
              <a:t>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Τίτλος">
            <a:extLst>
              <a:ext uri="{FF2B5EF4-FFF2-40B4-BE49-F238E27FC236}">
                <a16:creationId xmlns:a16="http://schemas.microsoft.com/office/drawing/2014/main" id="{7C35A7B1-DE5A-4A78-BBD5-A20C9E5F7E0A}"/>
              </a:ext>
            </a:extLst>
          </p:cNvPr>
          <p:cNvSpPr>
            <a:spLocks noGrp="1"/>
          </p:cNvSpPr>
          <p:nvPr>
            <p:ph type="title"/>
          </p:nvPr>
        </p:nvSpPr>
        <p:spPr>
          <a:xfrm>
            <a:off x="395288" y="333375"/>
            <a:ext cx="8229600" cy="1143000"/>
          </a:xfrm>
        </p:spPr>
        <p:txBody>
          <a:bodyPr/>
          <a:lstStyle/>
          <a:p>
            <a:pPr eaLnBrk="1" hangingPunct="1"/>
            <a:r>
              <a:rPr lang="el-GR" altLang="el-GR" sz="3200">
                <a:solidFill>
                  <a:srgbClr val="C00000"/>
                </a:solidFill>
              </a:rPr>
              <a:t>Καρκίνωμα προσομοιάζον με λεμφοεπιθηλιακό</a:t>
            </a:r>
            <a:br>
              <a:rPr lang="el-GR" altLang="el-GR" sz="3200">
                <a:solidFill>
                  <a:srgbClr val="C00000"/>
                </a:solidFill>
              </a:rPr>
            </a:br>
            <a:r>
              <a:rPr lang="en-US" altLang="el-GR" sz="3200">
                <a:solidFill>
                  <a:srgbClr val="C00000"/>
                </a:solidFill>
              </a:rPr>
              <a:t>Lymphoepithelioma-like carcinoma</a:t>
            </a:r>
            <a:endParaRPr lang="el-GR" altLang="el-GR" sz="3200"/>
          </a:p>
        </p:txBody>
      </p:sp>
      <p:pic>
        <p:nvPicPr>
          <p:cNvPr id="130051" name="Picture 5">
            <a:extLst>
              <a:ext uri="{FF2B5EF4-FFF2-40B4-BE49-F238E27FC236}">
                <a16:creationId xmlns:a16="http://schemas.microsoft.com/office/drawing/2014/main" id="{5B0860B7-C5B1-4DAC-9F56-269DBAE53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628775"/>
            <a:ext cx="48482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 Ορθογώνιο">
            <a:extLst>
              <a:ext uri="{FF2B5EF4-FFF2-40B4-BE49-F238E27FC236}">
                <a16:creationId xmlns:a16="http://schemas.microsoft.com/office/drawing/2014/main" id="{5AE83CA8-5F2D-4E64-A3DC-5BA93B8113CB}"/>
              </a:ext>
            </a:extLst>
          </p:cNvPr>
          <p:cNvSpPr/>
          <p:nvPr/>
        </p:nvSpPr>
        <p:spPr>
          <a:xfrm>
            <a:off x="1835150" y="5445125"/>
            <a:ext cx="5257800" cy="11525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solidFill>
                  <a:schemeClr val="accent1">
                    <a:lumMod val="75000"/>
                  </a:schemeClr>
                </a:solidFill>
              </a:rPr>
              <a:t>ΑΕ1/ΑΕ3 αναδεικνύει </a:t>
            </a:r>
            <a:r>
              <a:rPr lang="el-GR" dirty="0" err="1">
                <a:solidFill>
                  <a:schemeClr val="accent1">
                    <a:lumMod val="75000"/>
                  </a:schemeClr>
                </a:solidFill>
              </a:rPr>
              <a:t>αναστομούμενες</a:t>
            </a:r>
            <a:r>
              <a:rPr lang="el-GR" dirty="0">
                <a:solidFill>
                  <a:schemeClr val="accent1">
                    <a:lumMod val="75000"/>
                  </a:schemeClr>
                </a:solidFill>
              </a:rPr>
              <a:t> αθροίσεις </a:t>
            </a:r>
            <a:r>
              <a:rPr lang="el-GR" dirty="0" err="1">
                <a:solidFill>
                  <a:schemeClr val="accent1">
                    <a:lumMod val="75000"/>
                  </a:schemeClr>
                </a:solidFill>
              </a:rPr>
              <a:t>νεοπλασματικών</a:t>
            </a:r>
            <a:r>
              <a:rPr lang="el-GR" dirty="0">
                <a:solidFill>
                  <a:schemeClr val="accent1">
                    <a:lumMod val="75000"/>
                  </a:schemeClr>
                </a:solidFill>
              </a:rPr>
              <a:t> κυττάρων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 Τίτλος">
            <a:extLst>
              <a:ext uri="{FF2B5EF4-FFF2-40B4-BE49-F238E27FC236}">
                <a16:creationId xmlns:a16="http://schemas.microsoft.com/office/drawing/2014/main" id="{4D5FEBC7-24BB-4828-A932-E68BC07706F8}"/>
              </a:ext>
            </a:extLst>
          </p:cNvPr>
          <p:cNvSpPr>
            <a:spLocks noGrp="1"/>
          </p:cNvSpPr>
          <p:nvPr>
            <p:ph type="title"/>
          </p:nvPr>
        </p:nvSpPr>
        <p:spPr/>
        <p:txBody>
          <a:bodyPr>
            <a:normAutofit fontScale="90000"/>
          </a:bodyPr>
          <a:lstStyle/>
          <a:p>
            <a:r>
              <a:rPr lang="el-GR" altLang="el-GR" sz="3200">
                <a:solidFill>
                  <a:srgbClr val="C00000"/>
                </a:solidFill>
              </a:rPr>
              <a:t>Καρκίνωμα προσομοιάζον με λεμφοεπιθηλιακό</a:t>
            </a:r>
            <a:br>
              <a:rPr lang="el-GR" altLang="el-GR" sz="3200">
                <a:solidFill>
                  <a:srgbClr val="C00000"/>
                </a:solidFill>
              </a:rPr>
            </a:br>
            <a:r>
              <a:rPr lang="en-US" altLang="el-GR" sz="3200">
                <a:solidFill>
                  <a:srgbClr val="C00000"/>
                </a:solidFill>
              </a:rPr>
              <a:t>Lymphoepithelioma-like carcinoma</a:t>
            </a:r>
            <a:endParaRPr lang="el-GR" altLang="el-GR" sz="3200"/>
          </a:p>
        </p:txBody>
      </p:sp>
      <p:sp>
        <p:nvSpPr>
          <p:cNvPr id="3" name="2 - Θέση περιεχομένου">
            <a:extLst>
              <a:ext uri="{FF2B5EF4-FFF2-40B4-BE49-F238E27FC236}">
                <a16:creationId xmlns:a16="http://schemas.microsoft.com/office/drawing/2014/main" id="{A621495C-8517-4F16-AE39-D4A9DCEBEA4F}"/>
              </a:ext>
            </a:extLst>
          </p:cNvPr>
          <p:cNvSpPr>
            <a:spLocks noGrp="1"/>
          </p:cNvSpPr>
          <p:nvPr>
            <p:ph idx="1"/>
          </p:nvPr>
        </p:nvSpPr>
        <p:spPr>
          <a:xfrm>
            <a:off x="457200" y="1600200"/>
            <a:ext cx="8362950" cy="4525963"/>
          </a:xfrm>
        </p:spPr>
        <p:txBody>
          <a:bodyPr/>
          <a:lstStyle/>
          <a:p>
            <a:pPr>
              <a:buFont typeface="Arial" charset="0"/>
              <a:buChar char="•"/>
              <a:defRPr/>
            </a:pPr>
            <a:r>
              <a:rPr lang="el-GR" dirty="0">
                <a:solidFill>
                  <a:schemeClr val="accent1">
                    <a:lumMod val="75000"/>
                  </a:schemeClr>
                </a:solidFill>
              </a:rPr>
              <a:t>Διαφορική  Διάγνωση</a:t>
            </a:r>
          </a:p>
          <a:p>
            <a:pPr lvl="1">
              <a:buFont typeface="Arial" charset="0"/>
              <a:buChar char="–"/>
              <a:defRPr/>
            </a:pPr>
            <a:r>
              <a:rPr lang="el-GR" sz="2400" dirty="0">
                <a:solidFill>
                  <a:schemeClr val="accent1">
                    <a:lumMod val="75000"/>
                  </a:schemeClr>
                </a:solidFill>
              </a:rPr>
              <a:t>Υψηλόβαθμης κακοήθειας </a:t>
            </a:r>
            <a:r>
              <a:rPr lang="el-GR" sz="2400" dirty="0" err="1">
                <a:solidFill>
                  <a:schemeClr val="accent1">
                    <a:lumMod val="75000"/>
                  </a:schemeClr>
                </a:solidFill>
              </a:rPr>
              <a:t>ουροθηλιακό</a:t>
            </a:r>
            <a:r>
              <a:rPr lang="el-GR" sz="2400" dirty="0">
                <a:solidFill>
                  <a:schemeClr val="accent1">
                    <a:lumMod val="75000"/>
                  </a:schemeClr>
                </a:solidFill>
              </a:rPr>
              <a:t> καρκίνωμα με λεμφοειδές στρώμα</a:t>
            </a:r>
          </a:p>
          <a:p>
            <a:pPr lvl="1">
              <a:buFont typeface="Arial" charset="0"/>
              <a:buChar char="–"/>
              <a:defRPr/>
            </a:pPr>
            <a:r>
              <a:rPr lang="el-GR" sz="2400" dirty="0">
                <a:solidFill>
                  <a:schemeClr val="accent1">
                    <a:lumMod val="75000"/>
                  </a:schemeClr>
                </a:solidFill>
              </a:rPr>
              <a:t>Χαμηλής διαφοροποίησης πλακώδες καρκίνωμα</a:t>
            </a:r>
          </a:p>
          <a:p>
            <a:pPr lvl="1">
              <a:buFont typeface="Arial" charset="0"/>
              <a:buChar char="–"/>
              <a:defRPr/>
            </a:pPr>
            <a:r>
              <a:rPr lang="el-GR" sz="2400" dirty="0">
                <a:solidFill>
                  <a:srgbClr val="800000"/>
                </a:solidFill>
              </a:rPr>
              <a:t>Λέμφωμα</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 Τίτλος">
            <a:extLst>
              <a:ext uri="{FF2B5EF4-FFF2-40B4-BE49-F238E27FC236}">
                <a16:creationId xmlns:a16="http://schemas.microsoft.com/office/drawing/2014/main" id="{5CEF0AA1-995C-44EB-81E9-93B16DAD1873}"/>
              </a:ext>
            </a:extLst>
          </p:cNvPr>
          <p:cNvSpPr>
            <a:spLocks noGrp="1"/>
          </p:cNvSpPr>
          <p:nvPr>
            <p:ph type="title"/>
          </p:nvPr>
        </p:nvSpPr>
        <p:spPr/>
        <p:txBody>
          <a:bodyPr>
            <a:normAutofit fontScale="90000"/>
          </a:bodyPr>
          <a:lstStyle/>
          <a:p>
            <a:r>
              <a:rPr lang="el-GR" altLang="el-GR" sz="3200">
                <a:solidFill>
                  <a:srgbClr val="C00000"/>
                </a:solidFill>
              </a:rPr>
              <a:t>Καρκίνωμα προσομοιάζον με λεμφοεπιθηλιακό</a:t>
            </a:r>
            <a:br>
              <a:rPr lang="el-GR" altLang="el-GR" sz="3200">
                <a:solidFill>
                  <a:srgbClr val="C00000"/>
                </a:solidFill>
              </a:rPr>
            </a:br>
            <a:r>
              <a:rPr lang="en-US" altLang="el-GR" sz="3200">
                <a:solidFill>
                  <a:srgbClr val="C00000"/>
                </a:solidFill>
              </a:rPr>
              <a:t>Lymphoepithelioma-like carcinoma</a:t>
            </a:r>
            <a:endParaRPr lang="el-GR" altLang="el-GR" sz="3200"/>
          </a:p>
        </p:txBody>
      </p:sp>
      <p:sp>
        <p:nvSpPr>
          <p:cNvPr id="3" name="2 - Θέση περιεχομένου">
            <a:extLst>
              <a:ext uri="{FF2B5EF4-FFF2-40B4-BE49-F238E27FC236}">
                <a16:creationId xmlns:a16="http://schemas.microsoft.com/office/drawing/2014/main" id="{B4CE7094-E2C6-4DE6-9C2C-141C62D49843}"/>
              </a:ext>
            </a:extLst>
          </p:cNvPr>
          <p:cNvSpPr>
            <a:spLocks noGrp="1"/>
          </p:cNvSpPr>
          <p:nvPr>
            <p:ph idx="1"/>
          </p:nvPr>
        </p:nvSpPr>
        <p:spPr/>
        <p:txBody>
          <a:bodyPr/>
          <a:lstStyle/>
          <a:p>
            <a:pPr>
              <a:buClr>
                <a:srgbClr val="C00000"/>
              </a:buClr>
              <a:buFont typeface="Arial" charset="0"/>
              <a:buChar char="•"/>
              <a:defRPr/>
            </a:pPr>
            <a:r>
              <a:rPr lang="el-GR" sz="2400" b="1" dirty="0">
                <a:solidFill>
                  <a:schemeClr val="accent1">
                    <a:lumMod val="75000"/>
                  </a:schemeClr>
                </a:solidFill>
              </a:rPr>
              <a:t>Σχετικά ευνοϊκή πρόγνωση </a:t>
            </a:r>
            <a:r>
              <a:rPr lang="el-GR" sz="2400" dirty="0">
                <a:solidFill>
                  <a:schemeClr val="accent1">
                    <a:lumMod val="75000"/>
                  </a:schemeClr>
                </a:solidFill>
              </a:rPr>
              <a:t>όταν είναι αμιγές ή αποτελεί το κυρίαρχο πρότυπο</a:t>
            </a:r>
          </a:p>
          <a:p>
            <a:pPr>
              <a:buClr>
                <a:srgbClr val="C00000"/>
              </a:buClr>
              <a:buFont typeface="Arial" charset="0"/>
              <a:buChar char="•"/>
              <a:defRPr/>
            </a:pPr>
            <a:r>
              <a:rPr lang="el-GR" sz="2400" dirty="0">
                <a:solidFill>
                  <a:schemeClr val="accent1">
                    <a:lumMod val="75000"/>
                  </a:schemeClr>
                </a:solidFill>
              </a:rPr>
              <a:t>Όταν ανευρίσκεται εστιακά σε ένα κατά τα άλλα τυπικό </a:t>
            </a:r>
            <a:r>
              <a:rPr lang="el-GR" sz="2400" dirty="0" err="1">
                <a:solidFill>
                  <a:schemeClr val="accent1">
                    <a:lumMod val="75000"/>
                  </a:schemeClr>
                </a:solidFill>
              </a:rPr>
              <a:t>ουροθηλιακό</a:t>
            </a:r>
            <a:r>
              <a:rPr lang="el-GR" sz="2400" dirty="0">
                <a:solidFill>
                  <a:schemeClr val="accent1">
                    <a:lumMod val="75000"/>
                  </a:schemeClr>
                </a:solidFill>
              </a:rPr>
              <a:t> καρκίνωμα η πρόγνωση συμπίπτει με του αντιστοίχου σταδίου και βαθμού κακοηθείας </a:t>
            </a:r>
            <a:r>
              <a:rPr lang="el-GR" sz="2400" dirty="0" err="1">
                <a:solidFill>
                  <a:schemeClr val="accent1">
                    <a:lumMod val="75000"/>
                  </a:schemeClr>
                </a:solidFill>
              </a:rPr>
              <a:t>ουροθηλιακού</a:t>
            </a:r>
            <a:endParaRPr lang="el-GR" sz="2400" dirty="0">
              <a:solidFill>
                <a:schemeClr val="accent1">
                  <a:lumMod val="75000"/>
                </a:schemeClr>
              </a:solidFill>
            </a:endParaRPr>
          </a:p>
          <a:p>
            <a:pPr>
              <a:buClr>
                <a:srgbClr val="C00000"/>
              </a:buClr>
              <a:buFont typeface="Arial" charset="0"/>
              <a:buChar char="•"/>
              <a:defRPr/>
            </a:pPr>
            <a:r>
              <a:rPr lang="el-GR" sz="2400" b="1" dirty="0">
                <a:solidFill>
                  <a:schemeClr val="accent1">
                    <a:lumMod val="75000"/>
                  </a:schemeClr>
                </a:solidFill>
              </a:rPr>
              <a:t>Ανταπόκριση στη χημειοθεραπεία </a:t>
            </a:r>
            <a:r>
              <a:rPr lang="el-GR" sz="2400" dirty="0">
                <a:solidFill>
                  <a:schemeClr val="accent1">
                    <a:lumMod val="75000"/>
                  </a:schemeClr>
                </a:solidFill>
              </a:rPr>
              <a:t>επί αμιγούς μορφής</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 Τίτλος">
            <a:extLst>
              <a:ext uri="{FF2B5EF4-FFF2-40B4-BE49-F238E27FC236}">
                <a16:creationId xmlns:a16="http://schemas.microsoft.com/office/drawing/2014/main" id="{01E00608-54CE-4A02-A277-04AA51B72A81}"/>
              </a:ext>
            </a:extLst>
          </p:cNvPr>
          <p:cNvSpPr>
            <a:spLocks noGrp="1"/>
          </p:cNvSpPr>
          <p:nvPr>
            <p:ph type="title"/>
          </p:nvPr>
        </p:nvSpPr>
        <p:spPr/>
        <p:txBody>
          <a:bodyPr/>
          <a:lstStyle/>
          <a:p>
            <a:r>
              <a:rPr lang="el-GR" altLang="el-GR">
                <a:solidFill>
                  <a:srgbClr val="C00000"/>
                </a:solidFill>
              </a:rPr>
              <a:t>Πλασματοκυτταροειδής τύπος </a:t>
            </a:r>
            <a:br>
              <a:rPr lang="el-GR" altLang="el-GR">
                <a:solidFill>
                  <a:srgbClr val="C00000"/>
                </a:solidFill>
              </a:rPr>
            </a:br>
            <a:r>
              <a:rPr lang="el-GR" altLang="el-GR">
                <a:solidFill>
                  <a:srgbClr val="C00000"/>
                </a:solidFill>
              </a:rPr>
              <a:t>(</a:t>
            </a:r>
            <a:r>
              <a:rPr lang="en-US" altLang="el-GR">
                <a:solidFill>
                  <a:srgbClr val="C00000"/>
                </a:solidFill>
              </a:rPr>
              <a:t>plasmacytoid variant)</a:t>
            </a:r>
            <a:endParaRPr lang="el-GR" altLang="el-GR"/>
          </a:p>
        </p:txBody>
      </p:sp>
      <p:sp>
        <p:nvSpPr>
          <p:cNvPr id="67587" name="2 - Θέση περιεχομένου">
            <a:extLst>
              <a:ext uri="{FF2B5EF4-FFF2-40B4-BE49-F238E27FC236}">
                <a16:creationId xmlns:a16="http://schemas.microsoft.com/office/drawing/2014/main" id="{4B1AC78E-FBD7-4431-B504-C3DAE17958E6}"/>
              </a:ext>
            </a:extLst>
          </p:cNvPr>
          <p:cNvSpPr>
            <a:spLocks noGrp="1"/>
          </p:cNvSpPr>
          <p:nvPr>
            <p:ph idx="1"/>
          </p:nvPr>
        </p:nvSpPr>
        <p:spPr/>
        <p:txBody>
          <a:bodyPr/>
          <a:lstStyle/>
          <a:p>
            <a:pPr>
              <a:buFont typeface="Arial" charset="0"/>
              <a:buChar char="•"/>
              <a:defRPr/>
            </a:pPr>
            <a:r>
              <a:rPr lang="el-GR" sz="2000" dirty="0">
                <a:solidFill>
                  <a:schemeClr val="accent1">
                    <a:lumMod val="75000"/>
                  </a:schemeClr>
                </a:solidFill>
              </a:rPr>
              <a:t>Σπάνιος τύπος</a:t>
            </a:r>
          </a:p>
          <a:p>
            <a:pPr>
              <a:buFont typeface="Arial" charset="0"/>
              <a:buChar char="•"/>
              <a:defRPr/>
            </a:pPr>
            <a:r>
              <a:rPr lang="el-GR" sz="2000" dirty="0">
                <a:solidFill>
                  <a:schemeClr val="accent1">
                    <a:lumMod val="75000"/>
                  </a:schemeClr>
                </a:solidFill>
              </a:rPr>
              <a:t>Τα κακοήθη κύτταρα ομοιάζουν με εκείνα ενός λεμφώματος ή </a:t>
            </a:r>
            <a:r>
              <a:rPr lang="el-GR" sz="2000" dirty="0" err="1">
                <a:solidFill>
                  <a:schemeClr val="accent1">
                    <a:lumMod val="75000"/>
                  </a:schemeClr>
                </a:solidFill>
              </a:rPr>
              <a:t>πλασματοκυττώματος</a:t>
            </a:r>
            <a:endParaRPr lang="el-GR" sz="2000" dirty="0">
              <a:solidFill>
                <a:schemeClr val="accent1">
                  <a:lumMod val="75000"/>
                </a:schemeClr>
              </a:solidFill>
            </a:endParaRPr>
          </a:p>
          <a:p>
            <a:pPr>
              <a:buFont typeface="Arial" charset="0"/>
              <a:buChar char="•"/>
              <a:defRPr/>
            </a:pPr>
            <a:r>
              <a:rPr lang="el-GR" sz="2000" dirty="0">
                <a:solidFill>
                  <a:schemeClr val="accent1">
                    <a:lumMod val="75000"/>
                  </a:schemeClr>
                </a:solidFill>
              </a:rPr>
              <a:t>Μικροσκοπικά, χαρακτηρίζονται από την παρουσία μεμονωμένων κακοήθων κυττάρων εντός χαλαρού υποστρώματος. Τα κακοήθη κύτταρα εμφανίζουν διαυγές ή </a:t>
            </a:r>
            <a:r>
              <a:rPr lang="el-GR" sz="2000" dirty="0" err="1">
                <a:solidFill>
                  <a:schemeClr val="accent1">
                    <a:lumMod val="75000"/>
                  </a:schemeClr>
                </a:solidFill>
              </a:rPr>
              <a:t>ηωσινόφιλο</a:t>
            </a:r>
            <a:r>
              <a:rPr lang="el-GR" sz="2000" dirty="0">
                <a:solidFill>
                  <a:schemeClr val="accent1">
                    <a:lumMod val="75000"/>
                  </a:schemeClr>
                </a:solidFill>
              </a:rPr>
              <a:t> κυτταρόπλασμα και έκκεντρο, </a:t>
            </a:r>
            <a:r>
              <a:rPr lang="el-GR" sz="2000" dirty="0" err="1">
                <a:solidFill>
                  <a:schemeClr val="accent1">
                    <a:lumMod val="75000"/>
                  </a:schemeClr>
                </a:solidFill>
              </a:rPr>
              <a:t>υπερχρωματικό</a:t>
            </a:r>
            <a:r>
              <a:rPr lang="el-GR" sz="2000" dirty="0">
                <a:solidFill>
                  <a:schemeClr val="accent1">
                    <a:lumMod val="75000"/>
                  </a:schemeClr>
                </a:solidFill>
              </a:rPr>
              <a:t> πυρήνα με μικρό </a:t>
            </a:r>
            <a:r>
              <a:rPr lang="el-GR" sz="2000" dirty="0" err="1">
                <a:solidFill>
                  <a:schemeClr val="accent1">
                    <a:lumMod val="75000"/>
                  </a:schemeClr>
                </a:solidFill>
              </a:rPr>
              <a:t>πυρήνιο</a:t>
            </a:r>
            <a:r>
              <a:rPr lang="el-GR" sz="2000" dirty="0">
                <a:solidFill>
                  <a:schemeClr val="accent1">
                    <a:lumMod val="75000"/>
                  </a:schemeClr>
                </a:solidFill>
              </a:rPr>
              <a:t>.</a:t>
            </a:r>
          </a:p>
          <a:p>
            <a:pPr>
              <a:buFont typeface="Arial" charset="0"/>
              <a:buChar char="•"/>
              <a:defRPr/>
            </a:pPr>
            <a:r>
              <a:rPr lang="el-GR" sz="2000" dirty="0">
                <a:solidFill>
                  <a:schemeClr val="accent1">
                    <a:lumMod val="75000"/>
                  </a:schemeClr>
                </a:solidFill>
              </a:rPr>
              <a:t> Σχεδόν όλες οι περιπτώσεις περιέχουν και στοιχείο υψηλόβαθμης κακοήθειας  </a:t>
            </a:r>
            <a:r>
              <a:rPr lang="el-GR" sz="2000" dirty="0" err="1">
                <a:solidFill>
                  <a:schemeClr val="accent1">
                    <a:lumMod val="75000"/>
                  </a:schemeClr>
                </a:solidFill>
              </a:rPr>
              <a:t>ουροθηλιακού</a:t>
            </a:r>
            <a:r>
              <a:rPr lang="el-GR" sz="2000" dirty="0">
                <a:solidFill>
                  <a:schemeClr val="accent1">
                    <a:lumMod val="75000"/>
                  </a:schemeClr>
                </a:solidFill>
              </a:rPr>
              <a:t> καρκινώματος. Τα μεμονωμένα κύτταρα είναι θετικά στους </a:t>
            </a:r>
            <a:r>
              <a:rPr lang="el-GR" sz="2000" dirty="0" err="1">
                <a:solidFill>
                  <a:schemeClr val="accent1">
                    <a:lumMod val="75000"/>
                  </a:schemeClr>
                </a:solidFill>
              </a:rPr>
              <a:t>ανοσοϊστοχημικούς</a:t>
            </a:r>
            <a:r>
              <a:rPr lang="el-GR" sz="2000" dirty="0">
                <a:solidFill>
                  <a:schemeClr val="accent1">
                    <a:lumMod val="75000"/>
                  </a:schemeClr>
                </a:solidFill>
              </a:rPr>
              <a:t> δείκτες κερατινη-7  και σε ορισμένες περιπτώσεις  στην κερατίνη-20 ενώ οι λεμφοκυτταρικοί δείκτες είναι αρνητικοί</a:t>
            </a:r>
          </a:p>
          <a:p>
            <a:pPr>
              <a:buFont typeface="Arial" charset="0"/>
              <a:buChar char="•"/>
              <a:defRPr/>
            </a:pPr>
            <a:endParaRPr lang="el-G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1 - Τίτλος">
            <a:extLst>
              <a:ext uri="{FF2B5EF4-FFF2-40B4-BE49-F238E27FC236}">
                <a16:creationId xmlns:a16="http://schemas.microsoft.com/office/drawing/2014/main" id="{8236292A-E752-4302-942B-2631647CF6B1}"/>
              </a:ext>
            </a:extLst>
          </p:cNvPr>
          <p:cNvSpPr>
            <a:spLocks noGrp="1"/>
          </p:cNvSpPr>
          <p:nvPr>
            <p:ph type="title" idx="4294967295"/>
          </p:nvPr>
        </p:nvSpPr>
        <p:spPr>
          <a:xfrm>
            <a:off x="0" y="274638"/>
            <a:ext cx="8229600" cy="1143000"/>
          </a:xfrm>
        </p:spPr>
        <p:txBody>
          <a:bodyPr>
            <a:normAutofit fontScale="90000"/>
          </a:bodyPr>
          <a:lstStyle/>
          <a:p>
            <a:pPr eaLnBrk="1" hangingPunct="1"/>
            <a:r>
              <a:rPr lang="el-GR" altLang="el-GR">
                <a:solidFill>
                  <a:srgbClr val="C00000"/>
                </a:solidFill>
              </a:rPr>
              <a:t>Πλασματοκυτταροειδής τύπος </a:t>
            </a:r>
            <a:br>
              <a:rPr lang="el-GR" altLang="el-GR">
                <a:solidFill>
                  <a:srgbClr val="C00000"/>
                </a:solidFill>
              </a:rPr>
            </a:br>
            <a:r>
              <a:rPr lang="el-GR" altLang="el-GR">
                <a:solidFill>
                  <a:srgbClr val="C00000"/>
                </a:solidFill>
              </a:rPr>
              <a:t>(</a:t>
            </a:r>
            <a:r>
              <a:rPr lang="en-US" altLang="el-GR">
                <a:solidFill>
                  <a:srgbClr val="C00000"/>
                </a:solidFill>
              </a:rPr>
              <a:t>plasmacytoid variant)</a:t>
            </a:r>
            <a:endParaRPr lang="el-GR" altLang="el-GR"/>
          </a:p>
        </p:txBody>
      </p:sp>
      <p:pic>
        <p:nvPicPr>
          <p:cNvPr id="135171" name="Picture 6">
            <a:extLst>
              <a:ext uri="{FF2B5EF4-FFF2-40B4-BE49-F238E27FC236}">
                <a16:creationId xmlns:a16="http://schemas.microsoft.com/office/drawing/2014/main" id="{32514299-614A-4F9C-AAAB-669EF3914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916113"/>
            <a:ext cx="6516687"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 Τίτλος">
            <a:extLst>
              <a:ext uri="{FF2B5EF4-FFF2-40B4-BE49-F238E27FC236}">
                <a16:creationId xmlns:a16="http://schemas.microsoft.com/office/drawing/2014/main" id="{548A685F-F6DC-4088-BD3E-4BA85E710B8E}"/>
              </a:ext>
            </a:extLst>
          </p:cNvPr>
          <p:cNvSpPr>
            <a:spLocks noGrp="1"/>
          </p:cNvSpPr>
          <p:nvPr>
            <p:ph type="title"/>
          </p:nvPr>
        </p:nvSpPr>
        <p:spPr/>
        <p:txBody>
          <a:bodyPr/>
          <a:lstStyle/>
          <a:p>
            <a:pPr eaLnBrk="1" hangingPunct="1"/>
            <a:r>
              <a:rPr lang="el-GR" altLang="el-GR">
                <a:solidFill>
                  <a:srgbClr val="C00000"/>
                </a:solidFill>
              </a:rPr>
              <a:t>Πλασματοκυτταροειδής τύπος </a:t>
            </a:r>
            <a:br>
              <a:rPr lang="el-GR" altLang="el-GR">
                <a:solidFill>
                  <a:srgbClr val="C00000"/>
                </a:solidFill>
              </a:rPr>
            </a:br>
            <a:r>
              <a:rPr lang="el-GR" altLang="el-GR">
                <a:solidFill>
                  <a:srgbClr val="C00000"/>
                </a:solidFill>
              </a:rPr>
              <a:t>(</a:t>
            </a:r>
            <a:r>
              <a:rPr lang="en-US" altLang="el-GR">
                <a:solidFill>
                  <a:srgbClr val="C00000"/>
                </a:solidFill>
              </a:rPr>
              <a:t>plasmacytoid variant)</a:t>
            </a:r>
            <a:endParaRPr lang="el-GR" altLang="el-GR"/>
          </a:p>
        </p:txBody>
      </p:sp>
      <p:pic>
        <p:nvPicPr>
          <p:cNvPr id="137219" name="Picture 6">
            <a:extLst>
              <a:ext uri="{FF2B5EF4-FFF2-40B4-BE49-F238E27FC236}">
                <a16:creationId xmlns:a16="http://schemas.microsoft.com/office/drawing/2014/main" id="{60B66A50-1211-4831-A117-005CDCDE1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1700213"/>
            <a:ext cx="6348412"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 Τίτλος">
            <a:extLst>
              <a:ext uri="{FF2B5EF4-FFF2-40B4-BE49-F238E27FC236}">
                <a16:creationId xmlns:a16="http://schemas.microsoft.com/office/drawing/2014/main" id="{F7506CA7-F25C-4B81-B0B9-971A6360A9D5}"/>
              </a:ext>
            </a:extLst>
          </p:cNvPr>
          <p:cNvSpPr>
            <a:spLocks noGrp="1"/>
          </p:cNvSpPr>
          <p:nvPr>
            <p:ph type="title" idx="4294967295"/>
          </p:nvPr>
        </p:nvSpPr>
        <p:spPr>
          <a:xfrm>
            <a:off x="0" y="274638"/>
            <a:ext cx="8229600" cy="1143000"/>
          </a:xfrm>
        </p:spPr>
        <p:txBody>
          <a:bodyPr/>
          <a:lstStyle/>
          <a:p>
            <a:pPr eaLnBrk="1" hangingPunct="1"/>
            <a:r>
              <a:rPr lang="el-GR" altLang="el-GR" sz="3600">
                <a:solidFill>
                  <a:srgbClr val="C00000"/>
                </a:solidFill>
              </a:rPr>
              <a:t>Πλασματοκυτταροειδής τύπος </a:t>
            </a:r>
            <a:br>
              <a:rPr lang="el-GR" altLang="el-GR" sz="3600">
                <a:solidFill>
                  <a:srgbClr val="C00000"/>
                </a:solidFill>
              </a:rPr>
            </a:br>
            <a:r>
              <a:rPr lang="el-GR" altLang="el-GR" sz="3600">
                <a:solidFill>
                  <a:srgbClr val="C00000"/>
                </a:solidFill>
              </a:rPr>
              <a:t>(</a:t>
            </a:r>
            <a:r>
              <a:rPr lang="en-US" altLang="el-GR" sz="3600">
                <a:solidFill>
                  <a:srgbClr val="C00000"/>
                </a:solidFill>
              </a:rPr>
              <a:t>plasmacytoid variant)</a:t>
            </a:r>
            <a:endParaRPr lang="el-GR" altLang="el-GR" sz="3600">
              <a:solidFill>
                <a:srgbClr val="C00000"/>
              </a:solidFill>
            </a:endParaRPr>
          </a:p>
        </p:txBody>
      </p:sp>
      <p:sp>
        <p:nvSpPr>
          <p:cNvPr id="139267" name="2 - Θέση περιεχομένου">
            <a:extLst>
              <a:ext uri="{FF2B5EF4-FFF2-40B4-BE49-F238E27FC236}">
                <a16:creationId xmlns:a16="http://schemas.microsoft.com/office/drawing/2014/main" id="{1774ACAD-9C7D-4076-95DB-01EC2DF9AB05}"/>
              </a:ext>
            </a:extLst>
          </p:cNvPr>
          <p:cNvSpPr>
            <a:spLocks noGrp="1"/>
          </p:cNvSpPr>
          <p:nvPr>
            <p:ph idx="4294967295"/>
          </p:nvPr>
        </p:nvSpPr>
        <p:spPr>
          <a:xfrm>
            <a:off x="0" y="1600200"/>
            <a:ext cx="8229600" cy="4525963"/>
          </a:xfrm>
        </p:spPr>
        <p:txBody>
          <a:bodyPr/>
          <a:lstStyle/>
          <a:p>
            <a:pPr eaLnBrk="1" hangingPunct="1">
              <a:buFont typeface="Arial" panose="020B0604020202020204" pitchFamily="34" charset="0"/>
              <a:buNone/>
            </a:pPr>
            <a:r>
              <a:rPr lang="en-US" altLang="el-GR"/>
              <a:t> </a:t>
            </a:r>
            <a:endParaRPr lang="el-GR" altLang="el-GR"/>
          </a:p>
        </p:txBody>
      </p:sp>
      <p:pic>
        <p:nvPicPr>
          <p:cNvPr id="139268" name="Picture 2">
            <a:extLst>
              <a:ext uri="{FF2B5EF4-FFF2-40B4-BE49-F238E27FC236}">
                <a16:creationId xmlns:a16="http://schemas.microsoft.com/office/drawing/2014/main" id="{7AE1F020-544F-4C6B-B622-DCBA5C06E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557338"/>
            <a:ext cx="60483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a:extLst>
              <a:ext uri="{FF2B5EF4-FFF2-40B4-BE49-F238E27FC236}">
                <a16:creationId xmlns:a16="http://schemas.microsoft.com/office/drawing/2014/main" id="{DEC3B65B-B0B5-4DB8-886E-B48878DC72F0}"/>
              </a:ext>
            </a:extLst>
          </p:cNvPr>
          <p:cNvSpPr/>
          <p:nvPr/>
        </p:nvSpPr>
        <p:spPr>
          <a:xfrm>
            <a:off x="7740650" y="5949950"/>
            <a:ext cx="115252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CK7</a:t>
            </a:r>
            <a:endParaRPr lang="el-G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22A171A-40FC-4A34-A5C5-7CBB35CF2933}"/>
              </a:ext>
            </a:extLst>
          </p:cNvPr>
          <p:cNvSpPr>
            <a:spLocks noGrp="1"/>
          </p:cNvSpPr>
          <p:nvPr>
            <p:ph type="title"/>
          </p:nvPr>
        </p:nvSpPr>
        <p:spPr>
          <a:xfrm>
            <a:off x="0" y="274638"/>
            <a:ext cx="8964613" cy="922337"/>
          </a:xfrm>
        </p:spPr>
        <p:txBody>
          <a:bodyPr/>
          <a:lstStyle/>
          <a:p>
            <a:r>
              <a:rPr lang="el-GR" altLang="ko-KR" sz="2800" b="1">
                <a:solidFill>
                  <a:srgbClr val="800000"/>
                </a:solidFill>
              </a:rPr>
              <a:t>Σαρκωματοειδής τύπος (με ή χωρίς ετερόλογα στοιχεία)</a:t>
            </a:r>
            <a:endParaRPr lang="el-GR" altLang="el-GR" sz="2800" b="1">
              <a:solidFill>
                <a:srgbClr val="800000"/>
              </a:solidFill>
            </a:endParaRPr>
          </a:p>
        </p:txBody>
      </p:sp>
      <p:sp>
        <p:nvSpPr>
          <p:cNvPr id="141315" name="Rectangle 3">
            <a:extLst>
              <a:ext uri="{FF2B5EF4-FFF2-40B4-BE49-F238E27FC236}">
                <a16:creationId xmlns:a16="http://schemas.microsoft.com/office/drawing/2014/main" id="{282D4DD8-608B-49DE-9FD9-5E71FE5CEFCF}"/>
              </a:ext>
            </a:extLst>
          </p:cNvPr>
          <p:cNvSpPr>
            <a:spLocks noGrp="1"/>
          </p:cNvSpPr>
          <p:nvPr>
            <p:ph idx="1"/>
          </p:nvPr>
        </p:nvSpPr>
        <p:spPr/>
        <p:txBody>
          <a:bodyPr>
            <a:normAutofit lnSpcReduction="10000"/>
          </a:bodyPr>
          <a:lstStyle/>
          <a:p>
            <a:pPr>
              <a:lnSpc>
                <a:spcPct val="80000"/>
              </a:lnSpc>
            </a:pPr>
            <a:r>
              <a:rPr lang="el-GR" altLang="el-GR" sz="2000">
                <a:solidFill>
                  <a:schemeClr val="tx2"/>
                </a:solidFill>
              </a:rPr>
              <a:t>Συνήθως διφασικό νεόπλασμα με επιθηλιακή και μεσεγχυματική συνιστώσα.</a:t>
            </a:r>
          </a:p>
          <a:p>
            <a:pPr>
              <a:lnSpc>
                <a:spcPct val="80000"/>
              </a:lnSpc>
            </a:pPr>
            <a:r>
              <a:rPr lang="el-GR" altLang="el-GR" sz="2000">
                <a:solidFill>
                  <a:schemeClr val="tx2"/>
                </a:solidFill>
              </a:rPr>
              <a:t>Κοινή κλωνική προέλευση επιθηλιακού και μεσεγχυματικού στοιχείου</a:t>
            </a:r>
          </a:p>
          <a:p>
            <a:pPr>
              <a:lnSpc>
                <a:spcPct val="80000"/>
              </a:lnSpc>
            </a:pPr>
            <a:r>
              <a:rPr lang="el-GR" altLang="ko-KR" sz="2000">
                <a:solidFill>
                  <a:schemeClr val="tx2"/>
                </a:solidFill>
              </a:rPr>
              <a:t>Το συνηθέστερο ετερόλογο στοιχείο είναι το οστεοσάρκωμα ακολουθούμενο από το χονδροσάρκωμα, το ραβδομυοσάρκωμα, το λειομυοσάρκωμα, το λιποσάρκωμα και το αγγειοσάρκωμα</a:t>
            </a:r>
          </a:p>
          <a:p>
            <a:pPr>
              <a:lnSpc>
                <a:spcPct val="80000"/>
              </a:lnSpc>
            </a:pPr>
            <a:r>
              <a:rPr lang="el-GR" altLang="el-GR" sz="2000" b="1">
                <a:solidFill>
                  <a:schemeClr val="tx2"/>
                </a:solidFill>
              </a:rPr>
              <a:t>Ένα κακόηθες ατρακτοκυτταρικό νεόπλασμα της ουροδόχου κύστης είναι σαρκωματοειδές καρκίνωμα μέχρις αποδείξεως του εναντίου</a:t>
            </a:r>
          </a:p>
          <a:p>
            <a:pPr>
              <a:lnSpc>
                <a:spcPct val="80000"/>
              </a:lnSpc>
            </a:pPr>
            <a:r>
              <a:rPr lang="el-GR" altLang="el-GR" sz="2000">
                <a:solidFill>
                  <a:schemeClr val="tx2"/>
                </a:solidFill>
              </a:rPr>
              <a:t>Έντονη έκφραση κερατινών (ΑΕ1/ΑΕ3, </a:t>
            </a:r>
            <a:r>
              <a:rPr lang="en-US" altLang="el-GR" sz="2000">
                <a:solidFill>
                  <a:schemeClr val="tx2"/>
                </a:solidFill>
              </a:rPr>
              <a:t>CAM5.2) </a:t>
            </a:r>
            <a:r>
              <a:rPr lang="el-GR" altLang="el-GR" sz="2000">
                <a:solidFill>
                  <a:schemeClr val="tx2"/>
                </a:solidFill>
              </a:rPr>
              <a:t>και/ή ΕΜΑ με συνέκφραση βιμεντίνης στην πλειονότητα των περιπτώσεων (εστιακή ασθενής έκφραση κερατινών παρατηρείται και σε λείους μυικούς όγκους και μυιοινοβλαστικές υπερπλασίες)</a:t>
            </a:r>
          </a:p>
          <a:p>
            <a:pPr>
              <a:lnSpc>
                <a:spcPct val="80000"/>
              </a:lnSpc>
            </a:pPr>
            <a:r>
              <a:rPr lang="el-GR" altLang="el-GR" sz="2000">
                <a:solidFill>
                  <a:schemeClr val="tx2"/>
                </a:solidFill>
              </a:rPr>
              <a:t>Η ακτίνη και η δεσμίνη τυπικά είναι αρνητικές</a:t>
            </a:r>
          </a:p>
          <a:p>
            <a:pPr>
              <a:lnSpc>
                <a:spcPct val="80000"/>
              </a:lnSpc>
            </a:pPr>
            <a:r>
              <a:rPr lang="el-GR" altLang="el-GR" sz="2000">
                <a:solidFill>
                  <a:schemeClr val="tx2"/>
                </a:solidFill>
              </a:rPr>
              <a:t>Επί ετερολόγων στοιχείων  πιθανή η έκφραση επιπλέον μεσεγχυματικών δεικτών</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a:extLst>
              <a:ext uri="{FF2B5EF4-FFF2-40B4-BE49-F238E27FC236}">
                <a16:creationId xmlns:a16="http://schemas.microsoft.com/office/drawing/2014/main" id="{08D761CC-045D-4CD1-96C7-00F48C0C2A3C}"/>
              </a:ext>
            </a:extLst>
          </p:cNvPr>
          <p:cNvSpPr>
            <a:spLocks noGrp="1"/>
          </p:cNvSpPr>
          <p:nvPr>
            <p:ph type="title"/>
          </p:nvPr>
        </p:nvSpPr>
        <p:spPr/>
        <p:txBody>
          <a:bodyPr/>
          <a:lstStyle/>
          <a:p>
            <a:endParaRPr lang="el-GR" altLang="el-GR"/>
          </a:p>
        </p:txBody>
      </p:sp>
      <p:pic>
        <p:nvPicPr>
          <p:cNvPr id="6147" name="Picture 2">
            <a:extLst>
              <a:ext uri="{FF2B5EF4-FFF2-40B4-BE49-F238E27FC236}">
                <a16:creationId xmlns:a16="http://schemas.microsoft.com/office/drawing/2014/main" id="{180F3D51-65B5-4C84-98E2-7AB2578441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844675"/>
            <a:ext cx="6284912" cy="3500438"/>
          </a:xfrm>
          <a:noFill/>
        </p:spPr>
      </p:pic>
      <p:sp>
        <p:nvSpPr>
          <p:cNvPr id="6148" name="4 - Ορθογώνιο">
            <a:extLst>
              <a:ext uri="{FF2B5EF4-FFF2-40B4-BE49-F238E27FC236}">
                <a16:creationId xmlns:a16="http://schemas.microsoft.com/office/drawing/2014/main" id="{03C707B7-58A2-4E90-BA7A-9495E1915748}"/>
              </a:ext>
            </a:extLst>
          </p:cNvPr>
          <p:cNvSpPr>
            <a:spLocks noChangeArrowheads="1"/>
          </p:cNvSpPr>
          <p:nvPr/>
        </p:nvSpPr>
        <p:spPr bwMode="auto">
          <a:xfrm>
            <a:off x="611188" y="5589588"/>
            <a:ext cx="79216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chemeClr val="tx2"/>
                </a:solidFill>
                <a:latin typeface="Arial" panose="020B0604020202020204" pitchFamily="34" charset="0"/>
              </a:rPr>
              <a:t>Η υψηλότερη επίπτωση : στη Δυτική Ευρώπη, Αμερική και Αυστραλία.</a:t>
            </a:r>
          </a:p>
          <a:p>
            <a:pPr eaLnBrk="1" hangingPunct="1">
              <a:spcBef>
                <a:spcPct val="0"/>
              </a:spcBef>
              <a:buFontTx/>
              <a:buNone/>
            </a:pPr>
            <a:r>
              <a:rPr lang="el-GR" altLang="el-GR" sz="1800">
                <a:solidFill>
                  <a:schemeClr val="tx2"/>
                </a:solidFill>
                <a:latin typeface="Arial" panose="020B0604020202020204" pitchFamily="34" charset="0"/>
              </a:rPr>
              <a:t>Η επίπτωση στις αναπτυγμένες χώρες : 6χ μεγαλύτερη από ό,τι στις αναπτυσσόμενες</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 Τίτλος">
            <a:extLst>
              <a:ext uri="{FF2B5EF4-FFF2-40B4-BE49-F238E27FC236}">
                <a16:creationId xmlns:a16="http://schemas.microsoft.com/office/drawing/2014/main" id="{D1D04F84-1E93-4A3D-9318-917F8745B2B2}"/>
              </a:ext>
            </a:extLst>
          </p:cNvPr>
          <p:cNvSpPr>
            <a:spLocks noGrp="1"/>
          </p:cNvSpPr>
          <p:nvPr>
            <p:ph type="title"/>
          </p:nvPr>
        </p:nvSpPr>
        <p:spPr>
          <a:xfrm>
            <a:off x="0" y="274638"/>
            <a:ext cx="8964613" cy="1143000"/>
          </a:xfrm>
        </p:spPr>
        <p:txBody>
          <a:bodyPr/>
          <a:lstStyle/>
          <a:p>
            <a:pPr eaLnBrk="1" hangingPunct="1"/>
            <a:r>
              <a:rPr lang="el-GR" altLang="ko-KR" sz="2800" b="1">
                <a:solidFill>
                  <a:srgbClr val="800000"/>
                </a:solidFill>
              </a:rPr>
              <a:t>Σαρκωματοειδής τύπος (με ή χωρίς ετερόλογα στοιχεία)</a:t>
            </a:r>
            <a:r>
              <a:rPr lang="el-GR" altLang="ko-KR" sz="4000"/>
              <a:t> </a:t>
            </a:r>
            <a:endParaRPr lang="el-GR" altLang="el-GR" sz="4000"/>
          </a:p>
        </p:txBody>
      </p:sp>
      <p:pic>
        <p:nvPicPr>
          <p:cNvPr id="142339" name="Picture 2">
            <a:extLst>
              <a:ext uri="{FF2B5EF4-FFF2-40B4-BE49-F238E27FC236}">
                <a16:creationId xmlns:a16="http://schemas.microsoft.com/office/drawing/2014/main" id="{E5AACBFE-C12F-4662-A11A-329F613CE12A}"/>
              </a:ext>
            </a:extLst>
          </p:cNvPr>
          <p:cNvPicPr>
            <a:picLocks noGrp="1" noChangeAspect="1" noChangeArrowheads="1"/>
          </p:cNvPicPr>
          <p:nvPr>
            <p:ph idx="1"/>
          </p:nvPr>
        </p:nvPicPr>
        <p:blipFill>
          <a:blip r:embed="rId3">
            <a:lum bright="-12000" contrast="36000"/>
            <a:extLst>
              <a:ext uri="{28A0092B-C50C-407E-A947-70E740481C1C}">
                <a14:useLocalDpi xmlns:a14="http://schemas.microsoft.com/office/drawing/2010/main" val="0"/>
              </a:ext>
            </a:extLst>
          </a:blip>
          <a:srcRect/>
          <a:stretch>
            <a:fillRect/>
          </a:stretch>
        </p:blipFill>
        <p:spPr>
          <a:xfrm>
            <a:off x="2195513" y="1341438"/>
            <a:ext cx="4800600" cy="3600450"/>
          </a:xfrm>
          <a:noFill/>
        </p:spPr>
      </p:pic>
      <p:sp>
        <p:nvSpPr>
          <p:cNvPr id="142340" name="Rectangle 6">
            <a:extLst>
              <a:ext uri="{FF2B5EF4-FFF2-40B4-BE49-F238E27FC236}">
                <a16:creationId xmlns:a16="http://schemas.microsoft.com/office/drawing/2014/main" id="{99974BD8-5D08-4E7B-90AD-FA88BE8FCF2B}"/>
              </a:ext>
            </a:extLst>
          </p:cNvPr>
          <p:cNvSpPr>
            <a:spLocks noChangeArrowheads="1"/>
          </p:cNvSpPr>
          <p:nvPr/>
        </p:nvSpPr>
        <p:spPr bwMode="auto">
          <a:xfrm>
            <a:off x="138113" y="5661025"/>
            <a:ext cx="9005887" cy="9159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ko-KR" sz="1800">
                <a:solidFill>
                  <a:schemeClr val="tx2"/>
                </a:solidFill>
                <a:latin typeface="Arial" panose="020B0604020202020204" pitchFamily="34" charset="0"/>
              </a:rPr>
              <a:t> Διφασικά κακοήθη νεοπλάσματα με </a:t>
            </a:r>
          </a:p>
          <a:p>
            <a:pPr>
              <a:spcBef>
                <a:spcPct val="0"/>
              </a:spcBef>
              <a:buFontTx/>
              <a:buNone/>
            </a:pPr>
            <a:r>
              <a:rPr lang="el-GR" altLang="ko-KR" sz="1800">
                <a:solidFill>
                  <a:schemeClr val="tx2"/>
                </a:solidFill>
                <a:latin typeface="Arial" panose="020B0604020202020204" pitchFamily="34" charset="0"/>
              </a:rPr>
              <a:t> μορφολογικά και / ή ανοσοϊστοχημικά χαρακτηριστικά επιθηλιακής και μεσεγχυματικής </a:t>
            </a:r>
          </a:p>
          <a:p>
            <a:pPr>
              <a:spcBef>
                <a:spcPct val="0"/>
              </a:spcBef>
              <a:buFontTx/>
              <a:buNone/>
            </a:pPr>
            <a:r>
              <a:rPr lang="el-GR" altLang="ko-KR" sz="1800">
                <a:solidFill>
                  <a:schemeClr val="tx2"/>
                </a:solidFill>
                <a:latin typeface="Arial" panose="020B0604020202020204" pitchFamily="34" charset="0"/>
              </a:rPr>
              <a:t> διαφοροποίησης  με ή χωρίς την παρουσία ετερόλογου στοιχείου </a:t>
            </a:r>
          </a:p>
        </p:txBody>
      </p:sp>
      <p:sp>
        <p:nvSpPr>
          <p:cNvPr id="142341" name="Rectangle 7">
            <a:extLst>
              <a:ext uri="{FF2B5EF4-FFF2-40B4-BE49-F238E27FC236}">
                <a16:creationId xmlns:a16="http://schemas.microsoft.com/office/drawing/2014/main" id="{75665B05-C51B-4F0D-B11E-FEF9095D4682}"/>
              </a:ext>
            </a:extLst>
          </p:cNvPr>
          <p:cNvSpPr>
            <a:spLocks noChangeArrowheads="1"/>
          </p:cNvSpPr>
          <p:nvPr/>
        </p:nvSpPr>
        <p:spPr bwMode="auto">
          <a:xfrm>
            <a:off x="6983413" y="2420938"/>
            <a:ext cx="2160587" cy="7921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a:latin typeface="Arial" panose="020B0604020202020204" pitchFamily="34" charset="0"/>
              </a:rPr>
              <a:t>Επιθηλιακό στοιχείο</a:t>
            </a:r>
          </a:p>
        </p:txBody>
      </p:sp>
      <p:sp>
        <p:nvSpPr>
          <p:cNvPr id="142342" name="Rectangle 8">
            <a:extLst>
              <a:ext uri="{FF2B5EF4-FFF2-40B4-BE49-F238E27FC236}">
                <a16:creationId xmlns:a16="http://schemas.microsoft.com/office/drawing/2014/main" id="{B5ED07C4-D41D-4087-8AE4-9166AEA2CABE}"/>
              </a:ext>
            </a:extLst>
          </p:cNvPr>
          <p:cNvSpPr>
            <a:spLocks noChangeArrowheads="1"/>
          </p:cNvSpPr>
          <p:nvPr/>
        </p:nvSpPr>
        <p:spPr bwMode="auto">
          <a:xfrm>
            <a:off x="0" y="4149725"/>
            <a:ext cx="2160588" cy="79216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a:latin typeface="Arial" panose="020B0604020202020204" pitchFamily="34" charset="0"/>
              </a:rPr>
              <a:t>Κακόηθες </a:t>
            </a:r>
          </a:p>
          <a:p>
            <a:pPr algn="ctr" eaLnBrk="1" hangingPunct="1">
              <a:spcBef>
                <a:spcPct val="0"/>
              </a:spcBef>
              <a:buFontTx/>
              <a:buNone/>
            </a:pPr>
            <a:r>
              <a:rPr lang="el-GR" altLang="el-GR" sz="1800">
                <a:latin typeface="Arial" panose="020B0604020202020204" pitchFamily="34" charset="0"/>
              </a:rPr>
              <a:t>ατρακτοκυτταρικό</a:t>
            </a:r>
          </a:p>
          <a:p>
            <a:pPr algn="ctr" eaLnBrk="1" hangingPunct="1">
              <a:spcBef>
                <a:spcPct val="0"/>
              </a:spcBef>
              <a:buFontTx/>
              <a:buNone/>
            </a:pPr>
            <a:r>
              <a:rPr lang="el-GR" altLang="el-GR" sz="1800">
                <a:latin typeface="Arial" panose="020B0604020202020204" pitchFamily="34" charset="0"/>
              </a:rPr>
              <a:t>στοιχείο</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 Τίτλος">
            <a:extLst>
              <a:ext uri="{FF2B5EF4-FFF2-40B4-BE49-F238E27FC236}">
                <a16:creationId xmlns:a16="http://schemas.microsoft.com/office/drawing/2014/main" id="{CE01298A-11DC-4F0C-A29A-B6C70506D963}"/>
              </a:ext>
            </a:extLst>
          </p:cNvPr>
          <p:cNvSpPr>
            <a:spLocks noGrp="1"/>
          </p:cNvSpPr>
          <p:nvPr>
            <p:ph type="title"/>
          </p:nvPr>
        </p:nvSpPr>
        <p:spPr>
          <a:xfrm>
            <a:off x="468313" y="260350"/>
            <a:ext cx="8229600" cy="1143000"/>
          </a:xfrm>
        </p:spPr>
        <p:txBody>
          <a:bodyPr/>
          <a:lstStyle/>
          <a:p>
            <a:r>
              <a:rPr lang="el-GR" altLang="el-GR" sz="3600">
                <a:solidFill>
                  <a:srgbClr val="800000"/>
                </a:solidFill>
              </a:rPr>
              <a:t>Με τροφοβλαστική διαφοροποίηση</a:t>
            </a:r>
          </a:p>
        </p:txBody>
      </p:sp>
      <p:pic>
        <p:nvPicPr>
          <p:cNvPr id="148483" name="Picture 2">
            <a:extLst>
              <a:ext uri="{FF2B5EF4-FFF2-40B4-BE49-F238E27FC236}">
                <a16:creationId xmlns:a16="http://schemas.microsoft.com/office/drawing/2014/main" id="{B035154D-2FB3-41CC-A9C9-87C4D7771D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191985" y="1757940"/>
            <a:ext cx="4762500" cy="3571875"/>
          </a:xfrm>
          <a:noFill/>
        </p:spPr>
      </p:pic>
      <p:sp>
        <p:nvSpPr>
          <p:cNvPr id="148484" name="Rectangle 5">
            <a:extLst>
              <a:ext uri="{FF2B5EF4-FFF2-40B4-BE49-F238E27FC236}">
                <a16:creationId xmlns:a16="http://schemas.microsoft.com/office/drawing/2014/main" id="{4E200F09-45C0-4D49-B7BE-196EE8066B42}"/>
              </a:ext>
            </a:extLst>
          </p:cNvPr>
          <p:cNvSpPr>
            <a:spLocks noChangeArrowheads="1"/>
          </p:cNvSpPr>
          <p:nvPr/>
        </p:nvSpPr>
        <p:spPr bwMode="auto">
          <a:xfrm>
            <a:off x="179388" y="1700213"/>
            <a:ext cx="4105275"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chemeClr val="tx2"/>
                </a:solidFill>
                <a:latin typeface="Arial" panose="020B0604020202020204" pitchFamily="34" charset="0"/>
              </a:rPr>
              <a:t>Πιθανά πρότυπα:</a:t>
            </a:r>
          </a:p>
          <a:p>
            <a:pPr eaLnBrk="1" hangingPunct="1">
              <a:spcBef>
                <a:spcPct val="0"/>
              </a:spcBef>
              <a:buClr>
                <a:srgbClr val="800000"/>
              </a:buClr>
              <a:buFontTx/>
              <a:buChar char="•"/>
            </a:pPr>
            <a:r>
              <a:rPr lang="el-GR" altLang="el-GR" sz="1800">
                <a:solidFill>
                  <a:schemeClr val="tx2"/>
                </a:solidFill>
                <a:latin typeface="Arial" panose="020B0604020202020204" pitchFamily="34" charset="0"/>
              </a:rPr>
              <a:t> εστιακή παρουσία συγκυτιοτροφοβλαστικών κυττάρων </a:t>
            </a:r>
            <a:r>
              <a:rPr lang="en-US" altLang="el-GR" sz="1800">
                <a:solidFill>
                  <a:schemeClr val="tx2"/>
                </a:solidFill>
                <a:latin typeface="Arial" panose="020B0604020202020204" pitchFamily="34" charset="0"/>
              </a:rPr>
              <a:t>(</a:t>
            </a:r>
            <a:r>
              <a:rPr lang="el-GR" altLang="el-GR" sz="1800">
                <a:solidFill>
                  <a:schemeClr val="tx2"/>
                </a:solidFill>
                <a:latin typeface="Arial" panose="020B0604020202020204" pitchFamily="34" charset="0"/>
              </a:rPr>
              <a:t>πολυπύρηνα </a:t>
            </a:r>
            <a:r>
              <a:rPr lang="en-US" altLang="el-GR" sz="1800">
                <a:solidFill>
                  <a:schemeClr val="tx2"/>
                </a:solidFill>
                <a:latin typeface="Arial" panose="020B0604020202020204" pitchFamily="34" charset="0"/>
              </a:rPr>
              <a:t>hCG+ </a:t>
            </a:r>
            <a:r>
              <a:rPr lang="el-GR" altLang="el-GR" sz="1800">
                <a:solidFill>
                  <a:schemeClr val="tx2"/>
                </a:solidFill>
                <a:latin typeface="Arial" panose="020B0604020202020204" pitchFamily="34" charset="0"/>
              </a:rPr>
              <a:t>κύτταρα</a:t>
            </a:r>
            <a:r>
              <a:rPr lang="en-US" altLang="el-GR" sz="1800">
                <a:solidFill>
                  <a:schemeClr val="tx2"/>
                </a:solidFill>
                <a:latin typeface="Arial" panose="020B0604020202020204" pitchFamily="34" charset="0"/>
              </a:rPr>
              <a:t>)</a:t>
            </a:r>
            <a:r>
              <a:rPr lang="el-GR" altLang="el-GR" sz="1800">
                <a:solidFill>
                  <a:schemeClr val="tx2"/>
                </a:solidFill>
                <a:latin typeface="Arial" panose="020B0604020202020204" pitchFamily="34" charset="0"/>
              </a:rPr>
              <a:t> –</a:t>
            </a:r>
          </a:p>
          <a:p>
            <a:pPr eaLnBrk="1" hangingPunct="1">
              <a:spcBef>
                <a:spcPct val="0"/>
              </a:spcBef>
              <a:buFontTx/>
              <a:buNone/>
            </a:pPr>
            <a:r>
              <a:rPr lang="en-US" altLang="el-GR" sz="1800">
                <a:solidFill>
                  <a:schemeClr val="tx2"/>
                </a:solidFill>
                <a:latin typeface="Arial" panose="020B0604020202020204" pitchFamily="34" charset="0"/>
              </a:rPr>
              <a:t> </a:t>
            </a:r>
            <a:r>
              <a:rPr lang="el-GR" altLang="el-GR" sz="1800">
                <a:solidFill>
                  <a:schemeClr val="tx2"/>
                </a:solidFill>
                <a:latin typeface="Arial" panose="020B0604020202020204" pitchFamily="34" charset="0"/>
              </a:rPr>
              <a:t>(~28% των ουροθηλιακών </a:t>
            </a:r>
            <a:r>
              <a:rPr lang="en-US" altLang="el-GR" sz="1800">
                <a:solidFill>
                  <a:schemeClr val="tx2"/>
                </a:solidFill>
                <a:latin typeface="Arial" panose="020B0604020202020204" pitchFamily="34" charset="0"/>
              </a:rPr>
              <a:t>ca),</a:t>
            </a:r>
            <a:endParaRPr lang="el-GR" altLang="el-GR" sz="1800">
              <a:solidFill>
                <a:schemeClr val="tx2"/>
              </a:solidFill>
              <a:latin typeface="Arial" panose="020B0604020202020204" pitchFamily="34" charset="0"/>
            </a:endParaRPr>
          </a:p>
          <a:p>
            <a:pPr eaLnBrk="1" hangingPunct="1">
              <a:spcBef>
                <a:spcPct val="0"/>
              </a:spcBef>
              <a:buClr>
                <a:srgbClr val="800000"/>
              </a:buClr>
              <a:buFontTx/>
              <a:buChar char="•"/>
            </a:pPr>
            <a:r>
              <a:rPr lang="en-US" altLang="el-GR" sz="1800">
                <a:solidFill>
                  <a:schemeClr val="tx2"/>
                </a:solidFill>
                <a:latin typeface="Arial" panose="020B0604020202020204" pitchFamily="34" charset="0"/>
              </a:rPr>
              <a:t> </a:t>
            </a:r>
            <a:r>
              <a:rPr lang="el-GR" altLang="el-GR" sz="1800">
                <a:solidFill>
                  <a:schemeClr val="tx2"/>
                </a:solidFill>
                <a:latin typeface="Arial" panose="020B0604020202020204" pitchFamily="34" charset="0"/>
              </a:rPr>
              <a:t>εστίες προσομοιάζουσες με χοριοκαρκίνωμα</a:t>
            </a:r>
          </a:p>
          <a:p>
            <a:pPr eaLnBrk="1" hangingPunct="1">
              <a:spcBef>
                <a:spcPct val="0"/>
              </a:spcBef>
              <a:buClr>
                <a:srgbClr val="800000"/>
              </a:buClr>
              <a:buFontTx/>
              <a:buChar char="•"/>
            </a:pPr>
            <a:r>
              <a:rPr lang="el-GR" altLang="el-GR" sz="1800">
                <a:solidFill>
                  <a:schemeClr val="tx2"/>
                </a:solidFill>
                <a:latin typeface="Arial" panose="020B0604020202020204" pitchFamily="34" charset="0"/>
              </a:rPr>
              <a:t> ουροθηλιακό καρκίνωμα χωρίς γιγάντια κύτταρα αλλά </a:t>
            </a:r>
            <a:r>
              <a:rPr lang="en-US" altLang="el-GR" sz="1800">
                <a:solidFill>
                  <a:schemeClr val="tx2"/>
                </a:solidFill>
                <a:latin typeface="Arial" panose="020B0604020202020204" pitchFamily="34" charset="0"/>
              </a:rPr>
              <a:t> hCG+</a:t>
            </a:r>
            <a:r>
              <a:rPr lang="el-GR" altLang="el-GR" sz="1800">
                <a:solidFill>
                  <a:schemeClr val="tx2"/>
                </a:solidFill>
                <a:latin typeface="Arial" panose="020B0604020202020204" pitchFamily="34" charset="0"/>
              </a:rPr>
              <a:t> (πιθανό μεταπλαστικό φαινόμενο)</a:t>
            </a:r>
          </a:p>
          <a:p>
            <a:pPr eaLnBrk="1" hangingPunct="1">
              <a:spcBef>
                <a:spcPct val="0"/>
              </a:spcBef>
              <a:buClr>
                <a:srgbClr val="800000"/>
              </a:buClr>
              <a:buFontTx/>
              <a:buChar char="•"/>
            </a:pPr>
            <a:endParaRPr lang="el-GR" altLang="el-GR" sz="1800">
              <a:solidFill>
                <a:schemeClr val="tx2"/>
              </a:solidFill>
              <a:latin typeface="Arial" panose="020B0604020202020204" pitchFamily="34" charset="0"/>
            </a:endParaRPr>
          </a:p>
          <a:p>
            <a:pPr eaLnBrk="1" hangingPunct="1">
              <a:spcBef>
                <a:spcPct val="0"/>
              </a:spcBef>
              <a:buClr>
                <a:srgbClr val="800000"/>
              </a:buClr>
              <a:buFontTx/>
              <a:buChar char="•"/>
            </a:pPr>
            <a:endParaRPr lang="en-US" altLang="el-GR" sz="1800">
              <a:solidFill>
                <a:schemeClr val="tx2"/>
              </a:solidFill>
              <a:latin typeface="Arial" panose="020B0604020202020204" pitchFamily="34" charset="0"/>
            </a:endParaRPr>
          </a:p>
          <a:p>
            <a:pPr eaLnBrk="1" hangingPunct="1">
              <a:spcBef>
                <a:spcPct val="0"/>
              </a:spcBef>
              <a:buFontTx/>
              <a:buNone/>
            </a:pPr>
            <a:r>
              <a:rPr lang="el-GR" altLang="el-GR" sz="1800">
                <a:solidFill>
                  <a:schemeClr val="tx2"/>
                </a:solidFill>
                <a:latin typeface="Arial" panose="020B0604020202020204" pitchFamily="34" charset="0"/>
              </a:rPr>
              <a:t>Συνοδεύει υψηλής κακοηθείας ουροθηλιακό καρκίνωμα</a:t>
            </a:r>
            <a:r>
              <a:rPr lang="en-US" altLang="el-GR" sz="1800">
                <a:solidFill>
                  <a:schemeClr val="tx2"/>
                </a:solidFill>
                <a:latin typeface="Arial" panose="020B0604020202020204" pitchFamily="34" charset="0"/>
              </a:rPr>
              <a:t> (</a:t>
            </a:r>
            <a:r>
              <a:rPr lang="en-US" altLang="el-GR" sz="1800" b="1">
                <a:solidFill>
                  <a:schemeClr val="tx2"/>
                </a:solidFill>
                <a:latin typeface="Arial" panose="020B0604020202020204" pitchFamily="34" charset="0"/>
                <a:hlinkClick r:id="rId4" tooltip="Cancer."/>
              </a:rPr>
              <a:t>Cancer 1989;63:2497</a:t>
            </a:r>
            <a:endParaRPr lang="el-GR" altLang="el-GR" sz="1800" b="1">
              <a:solidFill>
                <a:schemeClr val="tx2"/>
              </a:solidFill>
              <a:latin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1 - Τίτλος">
            <a:extLst>
              <a:ext uri="{FF2B5EF4-FFF2-40B4-BE49-F238E27FC236}">
                <a16:creationId xmlns:a16="http://schemas.microsoft.com/office/drawing/2014/main" id="{5F70E075-B3A0-4414-905F-D70DBCEC0FF4}"/>
              </a:ext>
            </a:extLst>
          </p:cNvPr>
          <p:cNvSpPr>
            <a:spLocks noGrp="1"/>
          </p:cNvSpPr>
          <p:nvPr>
            <p:ph type="title"/>
          </p:nvPr>
        </p:nvSpPr>
        <p:spPr/>
        <p:txBody>
          <a:bodyPr/>
          <a:lstStyle/>
          <a:p>
            <a:r>
              <a:rPr lang="el-GR" altLang="el-GR" dirty="0" err="1">
                <a:solidFill>
                  <a:srgbClr val="C00000"/>
                </a:solidFill>
              </a:rPr>
              <a:t>Μικροκυτταρικό</a:t>
            </a:r>
            <a:r>
              <a:rPr lang="el-GR" altLang="el-GR" dirty="0">
                <a:solidFill>
                  <a:srgbClr val="C00000"/>
                </a:solidFill>
              </a:rPr>
              <a:t> </a:t>
            </a:r>
            <a:r>
              <a:rPr lang="el-GR" altLang="el-GR" dirty="0" err="1">
                <a:solidFill>
                  <a:srgbClr val="C00000"/>
                </a:solidFill>
              </a:rPr>
              <a:t>νευροενδοκρινές</a:t>
            </a:r>
            <a:r>
              <a:rPr lang="el-GR" altLang="el-GR" dirty="0">
                <a:solidFill>
                  <a:srgbClr val="C00000"/>
                </a:solidFill>
              </a:rPr>
              <a:t> καρκίνωμα</a:t>
            </a:r>
            <a:endParaRPr lang="el-GR" altLang="el-GR" dirty="0"/>
          </a:p>
        </p:txBody>
      </p:sp>
      <p:pic>
        <p:nvPicPr>
          <p:cNvPr id="150531" name="Picture 2">
            <a:extLst>
              <a:ext uri="{FF2B5EF4-FFF2-40B4-BE49-F238E27FC236}">
                <a16:creationId xmlns:a16="http://schemas.microsoft.com/office/drawing/2014/main" id="{292860D9-AEEA-48AB-BC94-B70FDE4C8BB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536258"/>
            <a:ext cx="3886200" cy="2930071"/>
          </a:xfrm>
        </p:spPr>
      </p:pic>
      <p:sp>
        <p:nvSpPr>
          <p:cNvPr id="150532" name="8 - Θέση περιεχομένου">
            <a:extLst>
              <a:ext uri="{FF2B5EF4-FFF2-40B4-BE49-F238E27FC236}">
                <a16:creationId xmlns:a16="http://schemas.microsoft.com/office/drawing/2014/main" id="{0C89FABC-F613-435E-B83F-285F054F918E}"/>
              </a:ext>
            </a:extLst>
          </p:cNvPr>
          <p:cNvSpPr>
            <a:spLocks noGrp="1"/>
          </p:cNvSpPr>
          <p:nvPr>
            <p:ph sz="half" idx="2"/>
          </p:nvPr>
        </p:nvSpPr>
        <p:spPr>
          <a:xfrm>
            <a:off x="4648200" y="1600200"/>
            <a:ext cx="4495800" cy="4525963"/>
          </a:xfrm>
        </p:spPr>
        <p:txBody>
          <a:bodyPr/>
          <a:lstStyle/>
          <a:p>
            <a:r>
              <a:rPr lang="el-GR" altLang="el-GR" sz="2000">
                <a:solidFill>
                  <a:srgbClr val="002060"/>
                </a:solidFill>
              </a:rPr>
              <a:t>Αθροίσεις ή/και φωλεές  κυττάρων με λιγοστό κυτταρόπλασμα και υψηλή αναλογία πυρήνα/κυτταροπλάσματος</a:t>
            </a:r>
          </a:p>
          <a:p>
            <a:r>
              <a:rPr lang="el-GR" altLang="el-GR" sz="2000">
                <a:solidFill>
                  <a:srgbClr val="002060"/>
                </a:solidFill>
              </a:rPr>
              <a:t>Υψηλή μιτωτική δραστηριότητα</a:t>
            </a:r>
          </a:p>
          <a:p>
            <a:r>
              <a:rPr lang="el-GR" altLang="el-GR" sz="2000">
                <a:solidFill>
                  <a:srgbClr val="002060"/>
                </a:solidFill>
              </a:rPr>
              <a:t>Γεωγραφικές περιοχές νέκρωσης</a:t>
            </a:r>
          </a:p>
          <a:p>
            <a:r>
              <a:rPr lang="el-GR" altLang="el-GR" sz="2000">
                <a:solidFill>
                  <a:srgbClr val="002060"/>
                </a:solidFill>
              </a:rPr>
              <a:t>Άλλοι υπότυποι ουροθηλιακού καρκινώματος μπορεί να συνυπάρχουν</a:t>
            </a:r>
          </a:p>
          <a:p>
            <a:r>
              <a:rPr lang="el-GR" altLang="el-GR" sz="2000">
                <a:solidFill>
                  <a:srgbClr val="002060"/>
                </a:solidFill>
              </a:rPr>
              <a:t>Εξαιρετικά επιθετικό</a:t>
            </a:r>
          </a:p>
          <a:p>
            <a:r>
              <a:rPr lang="el-GR" altLang="el-GR" sz="2000">
                <a:solidFill>
                  <a:srgbClr val="002060"/>
                </a:solidFill>
              </a:rPr>
              <a:t>Ακόμη και μικρές εστίες πρέπει να αναφέρονται</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 Τίτλος">
            <a:extLst>
              <a:ext uri="{FF2B5EF4-FFF2-40B4-BE49-F238E27FC236}">
                <a16:creationId xmlns:a16="http://schemas.microsoft.com/office/drawing/2014/main" id="{5F1838BA-901F-4D12-B587-A353D28F40E1}"/>
              </a:ext>
            </a:extLst>
          </p:cNvPr>
          <p:cNvSpPr>
            <a:spLocks noGrp="1"/>
          </p:cNvSpPr>
          <p:nvPr>
            <p:ph type="title"/>
          </p:nvPr>
        </p:nvSpPr>
        <p:spPr/>
        <p:txBody>
          <a:bodyPr/>
          <a:lstStyle/>
          <a:p>
            <a:pPr eaLnBrk="1" hangingPunct="1"/>
            <a:r>
              <a:rPr lang="el-GR" altLang="el-GR">
                <a:solidFill>
                  <a:srgbClr val="C00000"/>
                </a:solidFill>
              </a:rPr>
              <a:t>Μικροκυτταρικό καρκίνωμα</a:t>
            </a:r>
            <a:endParaRPr lang="el-GR" altLang="el-GR"/>
          </a:p>
        </p:txBody>
      </p:sp>
      <p:pic>
        <p:nvPicPr>
          <p:cNvPr id="151555" name="Picture 2">
            <a:extLst>
              <a:ext uri="{FF2B5EF4-FFF2-40B4-BE49-F238E27FC236}">
                <a16:creationId xmlns:a16="http://schemas.microsoft.com/office/drawing/2014/main" id="{9703166E-67A5-420D-B518-AB381940712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1341438"/>
            <a:ext cx="4038600" cy="3028950"/>
          </a:xfrm>
          <a:noFill/>
        </p:spPr>
      </p:pic>
      <p:sp>
        <p:nvSpPr>
          <p:cNvPr id="151556" name="4 - Θέση περιεχομένου">
            <a:extLst>
              <a:ext uri="{FF2B5EF4-FFF2-40B4-BE49-F238E27FC236}">
                <a16:creationId xmlns:a16="http://schemas.microsoft.com/office/drawing/2014/main" id="{A0B8A263-9B7F-45B4-BB5D-ACCC8E735022}"/>
              </a:ext>
            </a:extLst>
          </p:cNvPr>
          <p:cNvSpPr>
            <a:spLocks noGrp="1"/>
          </p:cNvSpPr>
          <p:nvPr>
            <p:ph sz="half" idx="2"/>
          </p:nvPr>
        </p:nvSpPr>
        <p:spPr>
          <a:xfrm>
            <a:off x="4648200" y="1196975"/>
            <a:ext cx="4244975" cy="5661025"/>
          </a:xfrm>
        </p:spPr>
        <p:txBody>
          <a:bodyPr>
            <a:normAutofit lnSpcReduction="10000"/>
          </a:bodyPr>
          <a:lstStyle/>
          <a:p>
            <a:pPr>
              <a:buFont typeface="Arial" panose="020B0604020202020204" pitchFamily="34" charset="0"/>
              <a:buNone/>
            </a:pPr>
            <a:r>
              <a:rPr lang="el-GR" altLang="el-GR" sz="1800" dirty="0">
                <a:solidFill>
                  <a:srgbClr val="002060"/>
                </a:solidFill>
              </a:rPr>
              <a:t>Διαφορική διάγνωση</a:t>
            </a:r>
          </a:p>
          <a:p>
            <a:pPr>
              <a:buFont typeface="Arial" panose="020B0604020202020204" pitchFamily="34" charset="0"/>
              <a:buNone/>
            </a:pPr>
            <a:r>
              <a:rPr lang="el-GR" altLang="el-GR" sz="1800" dirty="0">
                <a:solidFill>
                  <a:srgbClr val="800000"/>
                </a:solidFill>
              </a:rPr>
              <a:t>Μεταστατικό </a:t>
            </a:r>
            <a:r>
              <a:rPr lang="el-GR" altLang="el-GR" sz="1800" dirty="0" err="1">
                <a:solidFill>
                  <a:srgbClr val="800000"/>
                </a:solidFill>
              </a:rPr>
              <a:t>μικροκυτταρικό</a:t>
            </a:r>
            <a:r>
              <a:rPr lang="el-GR" altLang="el-GR" sz="1800" dirty="0">
                <a:solidFill>
                  <a:srgbClr val="800000"/>
                </a:solidFill>
              </a:rPr>
              <a:t> </a:t>
            </a:r>
            <a:r>
              <a:rPr lang="en-US" altLang="el-GR" sz="1800" dirty="0">
                <a:solidFill>
                  <a:srgbClr val="800000"/>
                </a:solidFill>
              </a:rPr>
              <a:t>CA</a:t>
            </a:r>
            <a:endParaRPr lang="el-GR" altLang="el-GR" sz="1800" dirty="0">
              <a:solidFill>
                <a:srgbClr val="800000"/>
              </a:solidFill>
            </a:endParaRPr>
          </a:p>
          <a:p>
            <a:r>
              <a:rPr lang="el-GR" altLang="el-GR" sz="1800" dirty="0">
                <a:solidFill>
                  <a:srgbClr val="002060"/>
                </a:solidFill>
              </a:rPr>
              <a:t>Ιστολογικά και </a:t>
            </a:r>
            <a:r>
              <a:rPr lang="el-GR" altLang="el-GR" sz="1800" dirty="0" err="1">
                <a:solidFill>
                  <a:srgbClr val="002060"/>
                </a:solidFill>
              </a:rPr>
              <a:t>ανοσοϊστοχημικά</a:t>
            </a:r>
            <a:r>
              <a:rPr lang="el-GR" altLang="el-GR" sz="1800" dirty="0">
                <a:solidFill>
                  <a:srgbClr val="002060"/>
                </a:solidFill>
              </a:rPr>
              <a:t> πανομοιότυπο με το μεταστατικό </a:t>
            </a:r>
          </a:p>
          <a:p>
            <a:r>
              <a:rPr lang="en-US" altLang="el-GR" sz="1800" dirty="0">
                <a:solidFill>
                  <a:srgbClr val="002060"/>
                </a:solidFill>
              </a:rPr>
              <a:t>CK7+/CK20-</a:t>
            </a:r>
          </a:p>
          <a:p>
            <a:r>
              <a:rPr lang="en-US" altLang="el-GR" sz="1800" dirty="0">
                <a:solidFill>
                  <a:srgbClr val="002060"/>
                </a:solidFill>
              </a:rPr>
              <a:t>T</a:t>
            </a:r>
            <a:r>
              <a:rPr lang="el-GR" altLang="el-GR" sz="1800" dirty="0">
                <a:solidFill>
                  <a:srgbClr val="002060"/>
                </a:solidFill>
              </a:rPr>
              <a:t>όσο οι μεταστάσεις όσο και ο πρωτοπαθής όγκος μπορεί να εκφράζουν </a:t>
            </a:r>
            <a:r>
              <a:rPr lang="en-US" altLang="el-GR" sz="1800" dirty="0">
                <a:solidFill>
                  <a:srgbClr val="002060"/>
                </a:solidFill>
              </a:rPr>
              <a:t>TTF1</a:t>
            </a:r>
            <a:endParaRPr lang="el-GR" altLang="el-GR" sz="1800" dirty="0">
              <a:solidFill>
                <a:srgbClr val="002060"/>
              </a:solidFill>
            </a:endParaRPr>
          </a:p>
          <a:p>
            <a:r>
              <a:rPr lang="el-GR" altLang="el-GR" sz="1800" dirty="0">
                <a:solidFill>
                  <a:srgbClr val="002060"/>
                </a:solidFill>
              </a:rPr>
              <a:t>ΔΔ από την παρουσία συμβατικού </a:t>
            </a:r>
            <a:r>
              <a:rPr lang="el-GR" altLang="el-GR" sz="1800" dirty="0" err="1">
                <a:solidFill>
                  <a:srgbClr val="002060"/>
                </a:solidFill>
              </a:rPr>
              <a:t>ουροθηλιακού</a:t>
            </a:r>
            <a:r>
              <a:rPr lang="el-GR" altLang="el-GR" sz="1800" dirty="0">
                <a:solidFill>
                  <a:srgbClr val="002060"/>
                </a:solidFill>
              </a:rPr>
              <a:t> καρκινώματος</a:t>
            </a:r>
            <a:endParaRPr lang="en-US" altLang="el-GR" sz="1800" dirty="0">
              <a:solidFill>
                <a:srgbClr val="002060"/>
              </a:solidFill>
            </a:endParaRPr>
          </a:p>
          <a:p>
            <a:pPr>
              <a:buFont typeface="Arial" panose="020B0604020202020204" pitchFamily="34" charset="0"/>
              <a:buNone/>
            </a:pPr>
            <a:r>
              <a:rPr lang="el-GR" altLang="el-GR" sz="1800" dirty="0">
                <a:solidFill>
                  <a:srgbClr val="800000"/>
                </a:solidFill>
              </a:rPr>
              <a:t>Λέμφωμα</a:t>
            </a:r>
          </a:p>
          <a:p>
            <a:r>
              <a:rPr lang="el-GR" altLang="el-GR" sz="1800" dirty="0" err="1">
                <a:solidFill>
                  <a:srgbClr val="002060"/>
                </a:solidFill>
              </a:rPr>
              <a:t>Κυτταροκερατίνες</a:t>
            </a:r>
            <a:r>
              <a:rPr lang="el-GR" altLang="el-GR" sz="1800" dirty="0">
                <a:solidFill>
                  <a:srgbClr val="002060"/>
                </a:solidFill>
              </a:rPr>
              <a:t>-, λεμφικοί δείκτες +</a:t>
            </a:r>
          </a:p>
          <a:p>
            <a:pPr>
              <a:buFont typeface="Arial" panose="020B0604020202020204" pitchFamily="34" charset="0"/>
              <a:buNone/>
            </a:pPr>
            <a:r>
              <a:rPr lang="el-GR" altLang="el-GR" sz="1800" dirty="0">
                <a:solidFill>
                  <a:srgbClr val="002060"/>
                </a:solidFill>
              </a:rPr>
              <a:t> </a:t>
            </a:r>
            <a:r>
              <a:rPr lang="el-GR" altLang="el-GR" sz="1800" dirty="0">
                <a:solidFill>
                  <a:srgbClr val="800000"/>
                </a:solidFill>
              </a:rPr>
              <a:t>Φτωχά διαφοροποιημένο </a:t>
            </a:r>
            <a:r>
              <a:rPr lang="el-GR" altLang="el-GR" sz="1800" dirty="0" err="1">
                <a:solidFill>
                  <a:srgbClr val="800000"/>
                </a:solidFill>
              </a:rPr>
              <a:t>ουροθηλιακό</a:t>
            </a:r>
            <a:endParaRPr lang="el-GR" altLang="el-GR" sz="1800" dirty="0">
              <a:solidFill>
                <a:srgbClr val="800000"/>
              </a:solidFill>
            </a:endParaRPr>
          </a:p>
          <a:p>
            <a:r>
              <a:rPr lang="el-GR" altLang="el-GR" sz="1800" dirty="0">
                <a:solidFill>
                  <a:srgbClr val="002060"/>
                </a:solidFill>
              </a:rPr>
              <a:t>Δεν εκφράζει  </a:t>
            </a:r>
            <a:r>
              <a:rPr lang="el-GR" altLang="el-GR" sz="1800" dirty="0" err="1">
                <a:solidFill>
                  <a:srgbClr val="002060"/>
                </a:solidFill>
              </a:rPr>
              <a:t>συναπτοφυσίνη</a:t>
            </a:r>
            <a:r>
              <a:rPr lang="el-GR" altLang="el-GR" sz="1800" dirty="0">
                <a:solidFill>
                  <a:srgbClr val="002060"/>
                </a:solidFill>
              </a:rPr>
              <a:t>, </a:t>
            </a:r>
            <a:r>
              <a:rPr lang="el-GR" altLang="el-GR" sz="1800" dirty="0" err="1">
                <a:solidFill>
                  <a:srgbClr val="002060"/>
                </a:solidFill>
              </a:rPr>
              <a:t>χρωμογρανίνη</a:t>
            </a:r>
            <a:endParaRPr lang="el-GR" altLang="el-GR" sz="1800" dirty="0">
              <a:solidFill>
                <a:srgbClr val="002060"/>
              </a:solidFill>
            </a:endParaRPr>
          </a:p>
          <a:p>
            <a:pPr>
              <a:buFont typeface="Arial" panose="020B0604020202020204" pitchFamily="34" charset="0"/>
              <a:buNone/>
            </a:pPr>
            <a:r>
              <a:rPr lang="el-GR" altLang="el-GR" sz="1800" dirty="0" err="1">
                <a:solidFill>
                  <a:srgbClr val="800000"/>
                </a:solidFill>
              </a:rPr>
              <a:t>Ραβδομυοσάρκωμα</a:t>
            </a:r>
            <a:endParaRPr lang="el-GR" altLang="el-GR" sz="1800" dirty="0">
              <a:solidFill>
                <a:srgbClr val="800000"/>
              </a:solidFill>
            </a:endParaRPr>
          </a:p>
          <a:p>
            <a:r>
              <a:rPr lang="el-GR" altLang="el-GR" sz="1800" dirty="0">
                <a:solidFill>
                  <a:srgbClr val="002060"/>
                </a:solidFill>
              </a:rPr>
              <a:t>Πυρηνική έκφραση </a:t>
            </a:r>
            <a:r>
              <a:rPr lang="el-GR" altLang="el-GR" sz="1800" dirty="0" err="1">
                <a:solidFill>
                  <a:srgbClr val="002060"/>
                </a:solidFill>
              </a:rPr>
              <a:t>μυογενίνης</a:t>
            </a:r>
            <a:endParaRPr lang="el-GR" altLang="el-GR" sz="1800" dirty="0">
              <a:solidFill>
                <a:srgbClr val="002060"/>
              </a:solidFill>
            </a:endParaRPr>
          </a:p>
          <a:p>
            <a:r>
              <a:rPr lang="el-GR" altLang="el-GR" sz="1800" dirty="0">
                <a:solidFill>
                  <a:srgbClr val="002060"/>
                </a:solidFill>
              </a:rPr>
              <a:t>Μπορεί να εκφράζει </a:t>
            </a:r>
            <a:r>
              <a:rPr lang="el-GR" altLang="el-GR" sz="1800" dirty="0" err="1">
                <a:solidFill>
                  <a:srgbClr val="002060"/>
                </a:solidFill>
              </a:rPr>
              <a:t>συναπτοφυσίνη</a:t>
            </a:r>
            <a:endParaRPr lang="el-GR" altLang="el-GR" sz="1800" dirty="0">
              <a:solidFill>
                <a:srgbClr val="002060"/>
              </a:solidFill>
            </a:endParaRPr>
          </a:p>
          <a:p>
            <a:pPr>
              <a:buFont typeface="Arial" panose="020B0604020202020204" pitchFamily="34" charset="0"/>
              <a:buNone/>
            </a:pPr>
            <a:endParaRPr lang="el-GR" altLang="el-GR" sz="1800" dirty="0">
              <a:solidFill>
                <a:srgbClr val="800000"/>
              </a:solidFill>
            </a:endParaRPr>
          </a:p>
          <a:p>
            <a:endParaRPr lang="el-GR" altLang="el-GR" sz="1800" dirty="0">
              <a:solidFill>
                <a:srgbClr val="002060"/>
              </a:solidFill>
            </a:endParaRPr>
          </a:p>
        </p:txBody>
      </p:sp>
      <p:sp>
        <p:nvSpPr>
          <p:cNvPr id="151557" name="4 - Ορθογώνιο">
            <a:extLst>
              <a:ext uri="{FF2B5EF4-FFF2-40B4-BE49-F238E27FC236}">
                <a16:creationId xmlns:a16="http://schemas.microsoft.com/office/drawing/2014/main" id="{94332E5D-AFF1-4951-9E44-D2DC56696F3B}"/>
              </a:ext>
            </a:extLst>
          </p:cNvPr>
          <p:cNvSpPr>
            <a:spLocks noChangeArrowheads="1"/>
          </p:cNvSpPr>
          <p:nvPr/>
        </p:nvSpPr>
        <p:spPr bwMode="auto">
          <a:xfrm>
            <a:off x="0" y="4797425"/>
            <a:ext cx="457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400"/>
              <a:t>The tumor shows typical small cell features – the tumor cells are arranged in cords or nests, the nuclei display molding and have finely dispersed chromatin, nucleoli are inconspicuous or punctate, and mitotic activity is high. Treatment is usually cystectomy combined with cis-platinum-based chemotherapy. </a:t>
            </a:r>
            <a:r>
              <a:rPr lang="en-US" altLang="el-GR" sz="1400" b="1"/>
              <a:t>Eur Urol 2001 Jan; 39(1):85-90</a:t>
            </a:r>
            <a:r>
              <a:rPr lang="en-US" altLang="el-GR" sz="1400"/>
              <a:t>   </a:t>
            </a:r>
            <a:endParaRPr lang="el-GR" altLang="el-GR" sz="140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F0B91592-083C-49AA-89B6-54EE64EC5FC4}"/>
              </a:ext>
            </a:extLst>
          </p:cNvPr>
          <p:cNvSpPr>
            <a:spLocks noGrp="1"/>
          </p:cNvSpPr>
          <p:nvPr>
            <p:ph type="title"/>
          </p:nvPr>
        </p:nvSpPr>
        <p:spPr>
          <a:xfrm>
            <a:off x="0" y="274638"/>
            <a:ext cx="8686800" cy="1143000"/>
          </a:xfrm>
        </p:spPr>
        <p:txBody>
          <a:bodyPr/>
          <a:lstStyle/>
          <a:p>
            <a:r>
              <a:rPr lang="el-GR" altLang="el-GR" sz="3200">
                <a:solidFill>
                  <a:srgbClr val="C00000"/>
                </a:solidFill>
              </a:rPr>
              <a:t>Ουροθηλιακό καρκίνωμα πλούσιο σε γλυκογόνο</a:t>
            </a:r>
          </a:p>
        </p:txBody>
      </p:sp>
      <p:sp>
        <p:nvSpPr>
          <p:cNvPr id="152579" name="Rectangle 3">
            <a:extLst>
              <a:ext uri="{FF2B5EF4-FFF2-40B4-BE49-F238E27FC236}">
                <a16:creationId xmlns:a16="http://schemas.microsoft.com/office/drawing/2014/main" id="{9441D109-19E2-44A6-AE88-CBBDAC78C275}"/>
              </a:ext>
            </a:extLst>
          </p:cNvPr>
          <p:cNvSpPr>
            <a:spLocks noGrp="1"/>
          </p:cNvSpPr>
          <p:nvPr>
            <p:ph idx="1"/>
          </p:nvPr>
        </p:nvSpPr>
        <p:spPr/>
        <p:txBody>
          <a:bodyPr>
            <a:normAutofit lnSpcReduction="10000"/>
          </a:bodyPr>
          <a:lstStyle/>
          <a:p>
            <a:r>
              <a:rPr lang="el-GR" altLang="el-GR" sz="2000">
                <a:solidFill>
                  <a:schemeClr val="tx2"/>
                </a:solidFill>
              </a:rPr>
              <a:t>2/3 των ουροθηλιακών καρκινωμάτων περιέχουν εστίες διαυγών κυττάρων λόγω άφθονου γλυκογόνου</a:t>
            </a:r>
          </a:p>
          <a:p>
            <a:r>
              <a:rPr lang="el-GR" altLang="el-GR" sz="2000">
                <a:solidFill>
                  <a:schemeClr val="tx2"/>
                </a:solidFill>
              </a:rPr>
              <a:t>Ο τύπος αυτός αποτελεί ακραία έκφραση του φαινομένου αυτού με κυρίαρχη ή αποκλειστική παρουσία διαυγών κυττάρων</a:t>
            </a:r>
            <a:endParaRPr lang="en-US" altLang="el-GR" sz="2000">
              <a:solidFill>
                <a:schemeClr val="tx2"/>
              </a:solidFill>
            </a:endParaRPr>
          </a:p>
          <a:p>
            <a:r>
              <a:rPr lang="el-GR" altLang="el-GR" sz="2000">
                <a:solidFill>
                  <a:srgbClr val="376092"/>
                </a:solidFill>
              </a:rPr>
              <a:t>Το πρότυπο αυτό μπορεί να παρατηρηθεί σε τυπικές θηλώδεις ή </a:t>
            </a:r>
            <a:r>
              <a:rPr lang="en-US" altLang="el-GR" sz="2000">
                <a:solidFill>
                  <a:srgbClr val="376092"/>
                </a:solidFill>
              </a:rPr>
              <a:t>in situ</a:t>
            </a:r>
            <a:r>
              <a:rPr lang="el-GR" altLang="el-GR" sz="2000">
                <a:solidFill>
                  <a:srgbClr val="376092"/>
                </a:solidFill>
              </a:rPr>
              <a:t> αλλοιώσεις αλλά απαντάται συχνότερα σε φτωχά διαφοροποιημένα ουροθηλιακά καρκινώματα.</a:t>
            </a:r>
            <a:endParaRPr lang="el-GR" altLang="el-GR" sz="2000">
              <a:solidFill>
                <a:schemeClr val="tx2"/>
              </a:solidFill>
            </a:endParaRPr>
          </a:p>
          <a:p>
            <a:r>
              <a:rPr lang="el-GR" altLang="el-GR" sz="2000">
                <a:solidFill>
                  <a:schemeClr val="tx2"/>
                </a:solidFill>
              </a:rPr>
              <a:t>Τα κύτταρα είναι θετικά στην </a:t>
            </a:r>
            <a:r>
              <a:rPr lang="en-US" altLang="el-GR" sz="2000">
                <a:solidFill>
                  <a:schemeClr val="tx2"/>
                </a:solidFill>
              </a:rPr>
              <a:t>Ker-7 </a:t>
            </a:r>
            <a:r>
              <a:rPr lang="el-GR" altLang="el-GR" sz="2000">
                <a:solidFill>
                  <a:schemeClr val="tx2"/>
                </a:solidFill>
              </a:rPr>
              <a:t>και μπορεί να είναι θετικά στην </a:t>
            </a:r>
            <a:r>
              <a:rPr lang="en-US" altLang="el-GR" sz="2000">
                <a:solidFill>
                  <a:schemeClr val="tx2"/>
                </a:solidFill>
              </a:rPr>
              <a:t>Ker-20 </a:t>
            </a:r>
            <a:r>
              <a:rPr lang="el-GR" altLang="el-GR" sz="2000">
                <a:solidFill>
                  <a:schemeClr val="tx2"/>
                </a:solidFill>
              </a:rPr>
              <a:t>και το </a:t>
            </a:r>
            <a:r>
              <a:rPr lang="en-US" altLang="el-GR" sz="2000">
                <a:solidFill>
                  <a:schemeClr val="tx2"/>
                </a:solidFill>
              </a:rPr>
              <a:t>CA</a:t>
            </a:r>
            <a:r>
              <a:rPr lang="el-GR" altLang="el-GR" sz="2000">
                <a:solidFill>
                  <a:schemeClr val="tx2"/>
                </a:solidFill>
              </a:rPr>
              <a:t>125</a:t>
            </a:r>
            <a:endParaRPr lang="en-US" altLang="el-GR" sz="2000">
              <a:solidFill>
                <a:schemeClr val="tx2"/>
              </a:solidFill>
            </a:endParaRPr>
          </a:p>
          <a:p>
            <a:r>
              <a:rPr lang="el-GR" altLang="el-GR" sz="2400">
                <a:solidFill>
                  <a:srgbClr val="C00000"/>
                </a:solidFill>
              </a:rPr>
              <a:t>Διαφορική διάγνωση: </a:t>
            </a:r>
            <a:endParaRPr lang="en-US" altLang="el-GR" sz="2400">
              <a:solidFill>
                <a:srgbClr val="C00000"/>
              </a:solidFill>
            </a:endParaRPr>
          </a:p>
          <a:p>
            <a:r>
              <a:rPr lang="el-GR" altLang="el-GR" sz="2000">
                <a:solidFill>
                  <a:srgbClr val="376092"/>
                </a:solidFill>
              </a:rPr>
              <a:t>διαυγοκυτταρικό αδενοκαρκίνωμα  πρωτοπαθές (της ουροδόχου κύστης) ή μεταστατικό  (γυναικολογικής προέλευσης) </a:t>
            </a:r>
            <a:endParaRPr lang="en-US" altLang="el-GR" sz="2000">
              <a:solidFill>
                <a:srgbClr val="376092"/>
              </a:solidFill>
            </a:endParaRPr>
          </a:p>
          <a:p>
            <a:r>
              <a:rPr lang="el-GR" altLang="el-GR" sz="2000">
                <a:solidFill>
                  <a:srgbClr val="376092"/>
                </a:solidFill>
              </a:rPr>
              <a:t>το μεταστατικό καρκίνωμα του νεφρού</a:t>
            </a:r>
            <a:r>
              <a:rPr lang="en-US" altLang="el-GR" sz="2000">
                <a:solidFill>
                  <a:srgbClr val="376092"/>
                </a:solidFill>
              </a:rPr>
              <a:t> (Vim+, RCC+, Pax2+, Ker7-)</a:t>
            </a:r>
            <a:r>
              <a:rPr lang="el-GR" altLang="el-GR" sz="2000">
                <a:solidFill>
                  <a:srgbClr val="376092"/>
                </a:solidFill>
              </a:rPr>
              <a:t> ή του προστάτη</a:t>
            </a:r>
            <a:r>
              <a:rPr lang="en-US" altLang="el-GR" sz="2000">
                <a:solidFill>
                  <a:srgbClr val="376092"/>
                </a:solidFill>
              </a:rPr>
              <a:t> (PSA+, PSAP+)</a:t>
            </a:r>
            <a:endParaRPr lang="el-GR" altLang="el-GR" sz="2000">
              <a:solidFill>
                <a:srgbClr val="376092"/>
              </a:solidFill>
            </a:endParaRPr>
          </a:p>
          <a:p>
            <a:pPr>
              <a:buFont typeface="Arial" panose="020B0604020202020204" pitchFamily="34" charset="0"/>
              <a:buNone/>
            </a:pPr>
            <a:endParaRPr lang="el-GR" altLang="el-GR" sz="2000">
              <a:solidFill>
                <a:srgbClr val="376092"/>
              </a:solidFill>
            </a:endParaRPr>
          </a:p>
          <a:p>
            <a:pPr eaLnBrk="1" hangingPunct="1">
              <a:spcBef>
                <a:spcPct val="0"/>
              </a:spcBef>
              <a:buFontTx/>
              <a:buNone/>
            </a:pPr>
            <a:endParaRPr lang="en-US" altLang="el-GR" sz="2400">
              <a:solidFill>
                <a:schemeClr val="tx2"/>
              </a:solidFill>
            </a:endParaRPr>
          </a:p>
          <a:p>
            <a:endParaRPr lang="en-US" altLang="el-GR" sz="2000">
              <a:solidFill>
                <a:schemeClr val="tx2"/>
              </a:solidFill>
            </a:endParaRPr>
          </a:p>
          <a:p>
            <a:endParaRPr lang="el-GR" altLang="el-GR" sz="2000">
              <a:solidFill>
                <a:schemeClr val="tx2"/>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 Τίτλος">
            <a:extLst>
              <a:ext uri="{FF2B5EF4-FFF2-40B4-BE49-F238E27FC236}">
                <a16:creationId xmlns:a16="http://schemas.microsoft.com/office/drawing/2014/main" id="{EC2A3941-3982-48A4-8623-9306934002B2}"/>
              </a:ext>
            </a:extLst>
          </p:cNvPr>
          <p:cNvSpPr>
            <a:spLocks noGrp="1"/>
          </p:cNvSpPr>
          <p:nvPr>
            <p:ph type="title"/>
          </p:nvPr>
        </p:nvSpPr>
        <p:spPr>
          <a:xfrm>
            <a:off x="0" y="274638"/>
            <a:ext cx="9144000" cy="1143000"/>
          </a:xfrm>
        </p:spPr>
        <p:txBody>
          <a:bodyPr/>
          <a:lstStyle/>
          <a:p>
            <a:pPr eaLnBrk="1" hangingPunct="1"/>
            <a:r>
              <a:rPr lang="el-GR" altLang="el-GR" sz="3200">
                <a:solidFill>
                  <a:srgbClr val="C00000"/>
                </a:solidFill>
              </a:rPr>
              <a:t>Ουροθηλιακό καρκίνωμα πλούσιο σε γλυκογόνο</a:t>
            </a:r>
          </a:p>
        </p:txBody>
      </p:sp>
      <p:pic>
        <p:nvPicPr>
          <p:cNvPr id="153603" name="Picture 2">
            <a:extLst>
              <a:ext uri="{FF2B5EF4-FFF2-40B4-BE49-F238E27FC236}">
                <a16:creationId xmlns:a16="http://schemas.microsoft.com/office/drawing/2014/main" id="{C9FDC920-C050-4510-8CB1-32C27309CC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196975"/>
            <a:ext cx="5861050" cy="4387850"/>
          </a:xfrm>
          <a:noFill/>
        </p:spPr>
      </p:pic>
      <p:sp>
        <p:nvSpPr>
          <p:cNvPr id="5" name="4 - Ορθογώνιο">
            <a:extLst>
              <a:ext uri="{FF2B5EF4-FFF2-40B4-BE49-F238E27FC236}">
                <a16:creationId xmlns:a16="http://schemas.microsoft.com/office/drawing/2014/main" id="{EF75C762-B19F-4E63-A1CE-8ABABCF4536F}"/>
              </a:ext>
            </a:extLst>
          </p:cNvPr>
          <p:cNvSpPr/>
          <p:nvPr/>
        </p:nvSpPr>
        <p:spPr>
          <a:xfrm>
            <a:off x="179388" y="5780088"/>
            <a:ext cx="8208962" cy="1077912"/>
          </a:xfrm>
          <a:prstGeom prst="rect">
            <a:avLst/>
          </a:prstGeom>
        </p:spPr>
        <p:txBody>
          <a:bodyPr>
            <a:spAutoFit/>
          </a:bodyPr>
          <a:lstStyle/>
          <a:p>
            <a:pPr eaLnBrk="1" hangingPunct="1">
              <a:defRPr/>
            </a:pPr>
            <a:r>
              <a:rPr lang="el-GR" sz="1600" dirty="0">
                <a:solidFill>
                  <a:srgbClr val="C00000"/>
                </a:solidFill>
                <a:latin typeface="Arial" charset="0"/>
                <a:cs typeface="Arial" charset="0"/>
              </a:rPr>
              <a:t>Διαφορική διάγνωση: </a:t>
            </a:r>
            <a:r>
              <a:rPr lang="el-GR" sz="1600" dirty="0">
                <a:solidFill>
                  <a:schemeClr val="accent1">
                    <a:lumMod val="75000"/>
                  </a:schemeClr>
                </a:solidFill>
                <a:latin typeface="Arial" charset="0"/>
                <a:cs typeface="Arial" charset="0"/>
              </a:rPr>
              <a:t>διαυγοκυτταρικό </a:t>
            </a:r>
            <a:r>
              <a:rPr lang="el-GR" sz="1600" dirty="0" err="1">
                <a:solidFill>
                  <a:schemeClr val="accent1">
                    <a:lumMod val="75000"/>
                  </a:schemeClr>
                </a:solidFill>
                <a:latin typeface="Arial" charset="0"/>
                <a:cs typeface="Arial" charset="0"/>
              </a:rPr>
              <a:t>αδενοκαρκίνωμα</a:t>
            </a:r>
            <a:r>
              <a:rPr lang="el-GR" sz="1600" dirty="0">
                <a:solidFill>
                  <a:schemeClr val="accent1">
                    <a:lumMod val="75000"/>
                  </a:schemeClr>
                </a:solidFill>
                <a:latin typeface="Arial" charset="0"/>
                <a:cs typeface="Arial" charset="0"/>
              </a:rPr>
              <a:t> της ουροδόχου κύστης και το μεταστατικό καρκίνωμα του νεφρού ή του προστάτη.</a:t>
            </a:r>
          </a:p>
          <a:p>
            <a:pPr eaLnBrk="1" hangingPunct="1">
              <a:defRPr/>
            </a:pPr>
            <a:r>
              <a:rPr lang="el-GR" sz="1600" dirty="0">
                <a:solidFill>
                  <a:schemeClr val="accent1">
                    <a:lumMod val="75000"/>
                  </a:schemeClr>
                </a:solidFill>
                <a:latin typeface="Arial" charset="0"/>
                <a:cs typeface="Arial" charset="0"/>
              </a:rPr>
              <a:t> Το πρότυπο αυτό μπορεί να παρατηρηθεί σε τυπικές </a:t>
            </a:r>
            <a:r>
              <a:rPr lang="el-GR" sz="1600" dirty="0" err="1">
                <a:solidFill>
                  <a:schemeClr val="accent1">
                    <a:lumMod val="75000"/>
                  </a:schemeClr>
                </a:solidFill>
                <a:latin typeface="Arial" charset="0"/>
                <a:cs typeface="Arial" charset="0"/>
              </a:rPr>
              <a:t>θηλώδεις</a:t>
            </a:r>
            <a:r>
              <a:rPr lang="el-GR" sz="1600" dirty="0">
                <a:solidFill>
                  <a:schemeClr val="accent1">
                    <a:lumMod val="75000"/>
                  </a:schemeClr>
                </a:solidFill>
                <a:latin typeface="Arial" charset="0"/>
                <a:cs typeface="Arial" charset="0"/>
              </a:rPr>
              <a:t> ή </a:t>
            </a:r>
            <a:r>
              <a:rPr lang="en-US" sz="1600" dirty="0">
                <a:solidFill>
                  <a:schemeClr val="accent1">
                    <a:lumMod val="75000"/>
                  </a:schemeClr>
                </a:solidFill>
                <a:latin typeface="Arial" charset="0"/>
                <a:cs typeface="Arial" charset="0"/>
              </a:rPr>
              <a:t>in situ</a:t>
            </a:r>
            <a:r>
              <a:rPr lang="el-GR" sz="1600" dirty="0">
                <a:solidFill>
                  <a:schemeClr val="accent1">
                    <a:lumMod val="75000"/>
                  </a:schemeClr>
                </a:solidFill>
                <a:latin typeface="Arial" charset="0"/>
                <a:cs typeface="Arial" charset="0"/>
              </a:rPr>
              <a:t> αλλοιώσεις αλλά απαντάται συχνότερα σε φτωχά διαφοροποιημένα </a:t>
            </a:r>
            <a:r>
              <a:rPr lang="el-GR" sz="1600" dirty="0" err="1">
                <a:solidFill>
                  <a:schemeClr val="accent1">
                    <a:lumMod val="75000"/>
                  </a:schemeClr>
                </a:solidFill>
                <a:latin typeface="Arial" charset="0"/>
                <a:cs typeface="Arial" charset="0"/>
              </a:rPr>
              <a:t>ουροθηλιακά</a:t>
            </a:r>
            <a:r>
              <a:rPr lang="el-GR" sz="1600" dirty="0">
                <a:solidFill>
                  <a:schemeClr val="accent1">
                    <a:lumMod val="75000"/>
                  </a:schemeClr>
                </a:solidFill>
                <a:latin typeface="Arial" charset="0"/>
                <a:cs typeface="Arial" charset="0"/>
              </a:rPr>
              <a:t> καρκινώματα.</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 Τίτλος">
            <a:extLst>
              <a:ext uri="{FF2B5EF4-FFF2-40B4-BE49-F238E27FC236}">
                <a16:creationId xmlns:a16="http://schemas.microsoft.com/office/drawing/2014/main" id="{488AE4BB-4042-48B2-A7AF-ADC0DFD97EEC}"/>
              </a:ext>
            </a:extLst>
          </p:cNvPr>
          <p:cNvSpPr>
            <a:spLocks noGrp="1"/>
          </p:cNvSpPr>
          <p:nvPr>
            <p:ph type="title"/>
          </p:nvPr>
        </p:nvSpPr>
        <p:spPr/>
        <p:txBody>
          <a:bodyPr/>
          <a:lstStyle/>
          <a:p>
            <a:pPr eaLnBrk="1" hangingPunct="1"/>
            <a:r>
              <a:rPr lang="el-GR" altLang="el-GR" sz="3200">
                <a:solidFill>
                  <a:srgbClr val="C00000"/>
                </a:solidFill>
              </a:rPr>
              <a:t>Ουροθηλιακό καρκίνωμα πλούσιο σε γλυκογόνο</a:t>
            </a:r>
            <a:endParaRPr lang="el-GR" altLang="el-GR" sz="3200"/>
          </a:p>
        </p:txBody>
      </p:sp>
      <p:pic>
        <p:nvPicPr>
          <p:cNvPr id="155651" name="Picture 2">
            <a:extLst>
              <a:ext uri="{FF2B5EF4-FFF2-40B4-BE49-F238E27FC236}">
                <a16:creationId xmlns:a16="http://schemas.microsoft.com/office/drawing/2014/main" id="{46368212-63C7-40A2-AFF6-3C92F06FBE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700213"/>
            <a:ext cx="4829175" cy="3619500"/>
          </a:xfrm>
          <a:noFill/>
        </p:spPr>
      </p:pic>
      <p:sp>
        <p:nvSpPr>
          <p:cNvPr id="155652" name="4 - Ορθογώνιο">
            <a:extLst>
              <a:ext uri="{FF2B5EF4-FFF2-40B4-BE49-F238E27FC236}">
                <a16:creationId xmlns:a16="http://schemas.microsoft.com/office/drawing/2014/main" id="{BE318930-FF29-4EA4-9CB0-CDC94D3431EB}"/>
              </a:ext>
            </a:extLst>
          </p:cNvPr>
          <p:cNvSpPr>
            <a:spLocks noChangeArrowheads="1"/>
          </p:cNvSpPr>
          <p:nvPr/>
        </p:nvSpPr>
        <p:spPr bwMode="auto">
          <a:xfrm>
            <a:off x="1403350" y="5805488"/>
            <a:ext cx="6624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t>Χρώση </a:t>
            </a:r>
            <a:r>
              <a:rPr lang="en-US" altLang="el-GR" sz="1800"/>
              <a:t>PAS </a:t>
            </a:r>
            <a:r>
              <a:rPr lang="el-GR" altLang="el-GR" sz="1800"/>
              <a:t>: αναδεικνύει άφθονο κυτταροπλασματικό  γλυκογόνο</a:t>
            </a:r>
            <a:r>
              <a:rPr lang="en-US" altLang="el-GR" sz="1800"/>
              <a:t> </a:t>
            </a:r>
            <a:r>
              <a:rPr lang="en-US" altLang="el-GR" sz="1800" b="1"/>
              <a:t>Arch Pathol Lab Med 1995; 119:79-81</a:t>
            </a:r>
            <a:r>
              <a:rPr lang="en-US" altLang="el-GR" sz="1800"/>
              <a:t> </a:t>
            </a:r>
            <a:endParaRPr lang="el-GR" altLang="el-GR" sz="18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7CF42564-A81F-4A54-B00C-92074B05FC68}"/>
              </a:ext>
            </a:extLst>
          </p:cNvPr>
          <p:cNvSpPr>
            <a:spLocks noGrp="1"/>
          </p:cNvSpPr>
          <p:nvPr>
            <p:ph type="title"/>
          </p:nvPr>
        </p:nvSpPr>
        <p:spPr>
          <a:xfrm>
            <a:off x="457200" y="274638"/>
            <a:ext cx="8229600" cy="346075"/>
          </a:xfrm>
        </p:spPr>
        <p:txBody>
          <a:bodyPr>
            <a:normAutofit fontScale="90000"/>
          </a:bodyPr>
          <a:lstStyle/>
          <a:p>
            <a:r>
              <a:rPr lang="el-GR" altLang="ko-KR" sz="3200" b="1" i="1">
                <a:solidFill>
                  <a:srgbClr val="800000"/>
                </a:solidFill>
              </a:rPr>
              <a:t>«</a:t>
            </a:r>
            <a:r>
              <a:rPr lang="en-US" altLang="ko-KR" sz="3200" b="1" i="1">
                <a:solidFill>
                  <a:srgbClr val="800000"/>
                </a:solidFill>
                <a:ea typeface="굴림" panose="020B0600000101010101" pitchFamily="34" charset="-127"/>
              </a:rPr>
              <a:t>Lipid</a:t>
            </a:r>
            <a:r>
              <a:rPr lang="el-GR" altLang="ko-KR" sz="3200" b="1" i="1">
                <a:solidFill>
                  <a:srgbClr val="800000"/>
                </a:solidFill>
              </a:rPr>
              <a:t>-</a:t>
            </a:r>
            <a:r>
              <a:rPr lang="en-US" altLang="ko-KR" sz="3200" b="1" i="1">
                <a:solidFill>
                  <a:srgbClr val="800000"/>
                </a:solidFill>
                <a:ea typeface="굴림" panose="020B0600000101010101" pitchFamily="34" charset="-127"/>
              </a:rPr>
              <a:t>cell</a:t>
            </a:r>
            <a:r>
              <a:rPr lang="el-GR" altLang="ko-KR" sz="3200" b="1" i="1">
                <a:solidFill>
                  <a:srgbClr val="800000"/>
                </a:solidFill>
              </a:rPr>
              <a:t>» τύπος</a:t>
            </a:r>
            <a:r>
              <a:rPr lang="el-GR" altLang="ko-KR" sz="4000" b="1" i="1"/>
              <a:t>.</a:t>
            </a:r>
            <a:r>
              <a:rPr lang="el-GR" altLang="ko-KR" sz="4000"/>
              <a:t> </a:t>
            </a:r>
            <a:endParaRPr lang="el-GR" altLang="el-GR" sz="4000"/>
          </a:p>
        </p:txBody>
      </p:sp>
      <p:sp>
        <p:nvSpPr>
          <p:cNvPr id="156675" name="Rectangle 3">
            <a:extLst>
              <a:ext uri="{FF2B5EF4-FFF2-40B4-BE49-F238E27FC236}">
                <a16:creationId xmlns:a16="http://schemas.microsoft.com/office/drawing/2014/main" id="{307F1692-A33D-416A-AE82-4EF9E35C0903}"/>
              </a:ext>
            </a:extLst>
          </p:cNvPr>
          <p:cNvSpPr>
            <a:spLocks noGrp="1"/>
          </p:cNvSpPr>
          <p:nvPr>
            <p:ph idx="1"/>
          </p:nvPr>
        </p:nvSpPr>
        <p:spPr>
          <a:xfrm>
            <a:off x="457200" y="692150"/>
            <a:ext cx="8229600" cy="5434013"/>
          </a:xfrm>
        </p:spPr>
        <p:txBody>
          <a:bodyPr/>
          <a:lstStyle/>
          <a:p>
            <a:r>
              <a:rPr lang="el-GR" altLang="el-GR" sz="2000">
                <a:solidFill>
                  <a:schemeClr val="tx2"/>
                </a:solidFill>
              </a:rPr>
              <a:t>&lt; 10 περιπτώσεις</a:t>
            </a:r>
          </a:p>
          <a:p>
            <a:r>
              <a:rPr lang="el-GR" altLang="el-GR" sz="2000">
                <a:solidFill>
                  <a:schemeClr val="tx2"/>
                </a:solidFill>
              </a:rPr>
              <a:t>Συνοδεύει υψηλής κακοηθείας και σταδίου ουροθηλιακό καρκίνωμα</a:t>
            </a:r>
          </a:p>
          <a:p>
            <a:r>
              <a:rPr lang="el-GR" altLang="el-GR" sz="2000">
                <a:solidFill>
                  <a:schemeClr val="tx2"/>
                </a:solidFill>
              </a:rPr>
              <a:t>Κύτταρα ομοιάζοντα με λιποβλάστες</a:t>
            </a:r>
          </a:p>
          <a:p>
            <a:r>
              <a:rPr lang="el-GR" altLang="el-GR" sz="2000">
                <a:solidFill>
                  <a:schemeClr val="tx2"/>
                </a:solidFill>
              </a:rPr>
              <a:t>Καταλαμβάνουν &lt;10% - 50% του όγκου</a:t>
            </a:r>
          </a:p>
          <a:p>
            <a:r>
              <a:rPr lang="el-GR" altLang="el-GR" sz="2000" b="1">
                <a:solidFill>
                  <a:schemeClr val="tx2"/>
                </a:solidFill>
              </a:rPr>
              <a:t>ΔΔ: </a:t>
            </a:r>
            <a:r>
              <a:rPr lang="en-US" altLang="el-GR" sz="2000" b="1">
                <a:solidFill>
                  <a:schemeClr val="tx2"/>
                </a:solidFill>
              </a:rPr>
              <a:t>signet-ring </a:t>
            </a:r>
            <a:r>
              <a:rPr lang="el-GR" altLang="el-GR" sz="2000" b="1">
                <a:solidFill>
                  <a:schemeClr val="tx2"/>
                </a:solidFill>
              </a:rPr>
              <a:t>στοιχείο αδενοκαρκινώματος</a:t>
            </a:r>
            <a:r>
              <a:rPr lang="en-US" altLang="el-GR" sz="2000" b="1">
                <a:solidFill>
                  <a:schemeClr val="tx2"/>
                </a:solidFill>
              </a:rPr>
              <a:t> (</a:t>
            </a:r>
            <a:r>
              <a:rPr lang="el-GR" altLang="el-GR" sz="2000" b="1">
                <a:solidFill>
                  <a:schemeClr val="tx2"/>
                </a:solidFill>
              </a:rPr>
              <a:t>χρώσεις βλέννης) ή ετερόλογο στοιχείο λιποσαρκώματος σαρκωματοειδούς καρκινώματος </a:t>
            </a:r>
          </a:p>
          <a:p>
            <a:r>
              <a:rPr lang="el-GR" altLang="el-GR" sz="2000">
                <a:solidFill>
                  <a:schemeClr val="tx2"/>
                </a:solidFill>
              </a:rPr>
              <a:t>Η παρουσία λίπους δεν έχει αποδειχθεί (</a:t>
            </a:r>
            <a:r>
              <a:rPr lang="en-US" altLang="el-GR" sz="2000">
                <a:solidFill>
                  <a:schemeClr val="tx2"/>
                </a:solidFill>
              </a:rPr>
              <a:t>lipoid)</a:t>
            </a:r>
            <a:endParaRPr lang="el-GR" altLang="el-GR" sz="2000">
              <a:solidFill>
                <a:schemeClr val="tx2"/>
              </a:solidFill>
            </a:endParaRPr>
          </a:p>
          <a:p>
            <a:r>
              <a:rPr lang="el-GR" altLang="el-GR" sz="2000">
                <a:solidFill>
                  <a:schemeClr val="tx2"/>
                </a:solidFill>
              </a:rPr>
              <a:t>Τα κύτταρα είναι </a:t>
            </a:r>
            <a:r>
              <a:rPr lang="en-US" altLang="el-GR" sz="2000">
                <a:solidFill>
                  <a:schemeClr val="tx2"/>
                </a:solidFill>
              </a:rPr>
              <a:t>S-100 </a:t>
            </a:r>
            <a:r>
              <a:rPr lang="el-GR" altLang="el-GR" sz="2000">
                <a:solidFill>
                  <a:schemeClr val="tx2"/>
                </a:solidFill>
              </a:rPr>
              <a:t>αρνητικά</a:t>
            </a:r>
          </a:p>
          <a:p>
            <a:r>
              <a:rPr lang="el-GR" altLang="el-GR" sz="2000">
                <a:solidFill>
                  <a:schemeClr val="tx2"/>
                </a:solidFill>
              </a:rPr>
              <a:t>Άγνωστη η προγνωστική σημασία</a:t>
            </a:r>
          </a:p>
        </p:txBody>
      </p:sp>
      <p:pic>
        <p:nvPicPr>
          <p:cNvPr id="156676"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A1D0C9B3-B548-40AF-89E0-FF90CFF78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905250"/>
            <a:ext cx="79438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AD57B8A6-3FCB-4588-9DA5-C546541F7E24}"/>
              </a:ext>
            </a:extLst>
          </p:cNvPr>
          <p:cNvSpPr>
            <a:spLocks noGrp="1"/>
          </p:cNvSpPr>
          <p:nvPr>
            <p:ph type="title"/>
          </p:nvPr>
        </p:nvSpPr>
        <p:spPr>
          <a:xfrm>
            <a:off x="457200" y="274638"/>
            <a:ext cx="8229600" cy="777875"/>
          </a:xfrm>
        </p:spPr>
        <p:txBody>
          <a:bodyPr>
            <a:normAutofit fontScale="90000"/>
          </a:bodyPr>
          <a:lstStyle/>
          <a:p>
            <a:r>
              <a:rPr lang="el-GR" altLang="el-GR" sz="3200" dirty="0">
                <a:solidFill>
                  <a:srgbClr val="800000"/>
                </a:solidFill>
              </a:rPr>
              <a:t>Φτωχής διαφοροποίησης </a:t>
            </a:r>
            <a:r>
              <a:rPr lang="el-GR" altLang="el-GR" sz="3200" dirty="0" err="1">
                <a:solidFill>
                  <a:srgbClr val="800000"/>
                </a:solidFill>
              </a:rPr>
              <a:t>ουροθηλιακό</a:t>
            </a:r>
            <a:r>
              <a:rPr lang="el-GR" altLang="el-GR" sz="3200" dirty="0">
                <a:solidFill>
                  <a:srgbClr val="800000"/>
                </a:solidFill>
              </a:rPr>
              <a:t> καρκίνωμα</a:t>
            </a:r>
          </a:p>
        </p:txBody>
      </p:sp>
      <p:sp>
        <p:nvSpPr>
          <p:cNvPr id="158723" name="Rectangle 3">
            <a:extLst>
              <a:ext uri="{FF2B5EF4-FFF2-40B4-BE49-F238E27FC236}">
                <a16:creationId xmlns:a16="http://schemas.microsoft.com/office/drawing/2014/main" id="{5F3B4B09-8EBE-415B-BAC5-B7DC6A5FDB18}"/>
              </a:ext>
            </a:extLst>
          </p:cNvPr>
          <p:cNvSpPr>
            <a:spLocks noGrp="1"/>
          </p:cNvSpPr>
          <p:nvPr>
            <p:ph sz="half" idx="1"/>
          </p:nvPr>
        </p:nvSpPr>
        <p:spPr>
          <a:xfrm>
            <a:off x="179388" y="1052513"/>
            <a:ext cx="4327525" cy="5805487"/>
          </a:xfrm>
        </p:spPr>
        <p:txBody>
          <a:bodyPr/>
          <a:lstStyle/>
          <a:p>
            <a:pPr marL="609600" indent="-609600"/>
            <a:r>
              <a:rPr lang="el-GR" altLang="ko-KR" sz="1800">
                <a:solidFill>
                  <a:schemeClr val="tx2"/>
                </a:solidFill>
              </a:rPr>
              <a:t>Περιλαμβάνει νεοπλάσματα που δεν μπορούν να ταξινομηθούν σε κάποια από τις παραπάνω κατηγορίες και ως εκ τούτου θεωρούνται </a:t>
            </a:r>
            <a:r>
              <a:rPr lang="el-GR" altLang="ko-KR" sz="1800" u="sng">
                <a:solidFill>
                  <a:schemeClr val="tx2"/>
                </a:solidFill>
              </a:rPr>
              <a:t>εξαιρετικά σπάνια</a:t>
            </a:r>
            <a:r>
              <a:rPr lang="el-GR" altLang="ko-KR" sz="1800"/>
              <a:t> </a:t>
            </a:r>
          </a:p>
          <a:p>
            <a:pPr marL="609600" indent="-609600"/>
            <a:endParaRPr lang="el-GR" altLang="ko-KR" sz="1800"/>
          </a:p>
          <a:p>
            <a:pPr marL="609600" indent="-609600"/>
            <a:r>
              <a:rPr lang="el-GR" altLang="ko-KR" sz="1800">
                <a:solidFill>
                  <a:schemeClr val="tx2"/>
                </a:solidFill>
              </a:rPr>
              <a:t>Αναφέρεται και ως </a:t>
            </a:r>
            <a:r>
              <a:rPr lang="el-GR" altLang="ko-KR" sz="1800" b="1" u="sng">
                <a:solidFill>
                  <a:schemeClr val="tx2"/>
                </a:solidFill>
              </a:rPr>
              <a:t>μεγαλοκυτταρικό αδιαφοροποίητο καρκίνωμα</a:t>
            </a:r>
            <a:r>
              <a:rPr lang="el-GR" altLang="ko-KR" sz="1800">
                <a:solidFill>
                  <a:schemeClr val="tx2"/>
                </a:solidFill>
              </a:rPr>
              <a:t> γιατί τα καρκινικά κύτταρα χαρακτηρίζονται από μεγάλο μέγεθος, άφθονο ηωσινόφιλο κυτταρόπλασμα, διακριτά συνήθως όρια,  μεγάλους πυρήνες και  προέχοντα πυρήνια </a:t>
            </a:r>
          </a:p>
          <a:p>
            <a:pPr marL="609600" indent="-609600"/>
            <a:endParaRPr lang="el-GR" altLang="ko-KR" sz="1800">
              <a:solidFill>
                <a:schemeClr val="tx2"/>
              </a:solidFill>
            </a:endParaRPr>
          </a:p>
          <a:p>
            <a:pPr marL="609600" indent="-609600"/>
            <a:r>
              <a:rPr lang="el-GR" altLang="el-GR" sz="1800">
                <a:solidFill>
                  <a:schemeClr val="tx2"/>
                </a:solidFill>
              </a:rPr>
              <a:t>Κατά τη διάγνωση είναι </a:t>
            </a:r>
            <a:r>
              <a:rPr lang="el-GR" altLang="el-GR" sz="1800" b="1">
                <a:solidFill>
                  <a:schemeClr val="tx2"/>
                </a:solidFill>
              </a:rPr>
              <a:t>προχωρημένου σταδίου και χαρακτηρίζονται από επιθετική συμπεριφορά.</a:t>
            </a:r>
          </a:p>
          <a:p>
            <a:pPr marL="609600" indent="-609600"/>
            <a:endParaRPr lang="el-GR" altLang="el-GR" sz="1800" b="1">
              <a:solidFill>
                <a:schemeClr val="tx2"/>
              </a:solidFill>
            </a:endParaRPr>
          </a:p>
        </p:txBody>
      </p:sp>
      <p:sp>
        <p:nvSpPr>
          <p:cNvPr id="158724" name="4 - Θέση περιεχομένου">
            <a:extLst>
              <a:ext uri="{FF2B5EF4-FFF2-40B4-BE49-F238E27FC236}">
                <a16:creationId xmlns:a16="http://schemas.microsoft.com/office/drawing/2014/main" id="{1B43B49D-3FD9-4284-9E84-F1F8510C7B39}"/>
              </a:ext>
            </a:extLst>
          </p:cNvPr>
          <p:cNvSpPr>
            <a:spLocks noGrp="1"/>
          </p:cNvSpPr>
          <p:nvPr>
            <p:ph sz="half" idx="2"/>
          </p:nvPr>
        </p:nvSpPr>
        <p:spPr>
          <a:xfrm>
            <a:off x="4648200" y="1600200"/>
            <a:ext cx="4038600" cy="5068888"/>
          </a:xfrm>
        </p:spPr>
        <p:txBody>
          <a:bodyPr/>
          <a:lstStyle/>
          <a:p>
            <a:endParaRPr lang="el-GR" altLang="el-GR"/>
          </a:p>
          <a:p>
            <a:endParaRPr lang="el-GR" altLang="el-GR"/>
          </a:p>
          <a:p>
            <a:endParaRPr lang="el-GR" altLang="el-GR"/>
          </a:p>
          <a:p>
            <a:endParaRPr lang="el-GR" altLang="el-GR"/>
          </a:p>
          <a:p>
            <a:endParaRPr lang="el-GR" altLang="el-GR"/>
          </a:p>
          <a:p>
            <a:pPr>
              <a:buFont typeface="Arial" panose="020B0604020202020204" pitchFamily="34" charset="0"/>
              <a:buNone/>
            </a:pPr>
            <a:r>
              <a:rPr lang="el-GR" altLang="el-GR" sz="2000">
                <a:solidFill>
                  <a:srgbClr val="800000"/>
                </a:solidFill>
              </a:rPr>
              <a:t>Διαφορική Διάγνωση</a:t>
            </a:r>
          </a:p>
          <a:p>
            <a:r>
              <a:rPr lang="el-GR" altLang="el-GR" sz="2000">
                <a:solidFill>
                  <a:srgbClr val="002060"/>
                </a:solidFill>
              </a:rPr>
              <a:t>Λέμφωμα</a:t>
            </a:r>
            <a:r>
              <a:rPr lang="el-GR" altLang="el-GR" sz="2000">
                <a:solidFill>
                  <a:srgbClr val="800000"/>
                </a:solidFill>
              </a:rPr>
              <a:t> (λεμφικοί δείκτες)</a:t>
            </a:r>
          </a:p>
          <a:p>
            <a:r>
              <a:rPr lang="el-GR" altLang="el-GR" sz="2000">
                <a:solidFill>
                  <a:srgbClr val="002060"/>
                </a:solidFill>
              </a:rPr>
              <a:t>Μεταστατικό καρκίνωμα  </a:t>
            </a:r>
            <a:r>
              <a:rPr lang="el-GR" altLang="el-GR" sz="2000">
                <a:solidFill>
                  <a:srgbClr val="800000"/>
                </a:solidFill>
              </a:rPr>
              <a:t>(κλινική συσχέτιση)</a:t>
            </a:r>
          </a:p>
          <a:p>
            <a:r>
              <a:rPr lang="el-GR" altLang="el-GR" sz="2000">
                <a:solidFill>
                  <a:srgbClr val="002060"/>
                </a:solidFill>
              </a:rPr>
              <a:t>Μελάνωμα  </a:t>
            </a:r>
            <a:r>
              <a:rPr lang="el-GR" altLang="el-GR" sz="2000">
                <a:solidFill>
                  <a:srgbClr val="800000"/>
                </a:solidFill>
              </a:rPr>
              <a:t>(</a:t>
            </a:r>
            <a:r>
              <a:rPr lang="en-US" altLang="el-GR" sz="2000">
                <a:solidFill>
                  <a:srgbClr val="800000"/>
                </a:solidFill>
              </a:rPr>
              <a:t>S100+)</a:t>
            </a:r>
            <a:endParaRPr lang="el-GR" altLang="el-GR" sz="2000">
              <a:solidFill>
                <a:srgbClr val="800000"/>
              </a:solidFill>
            </a:endParaRPr>
          </a:p>
          <a:p>
            <a:endParaRPr lang="el-GR" altLang="el-GR"/>
          </a:p>
          <a:p>
            <a:endParaRPr lang="el-GR" altLang="el-GR"/>
          </a:p>
        </p:txBody>
      </p:sp>
      <p:pic>
        <p:nvPicPr>
          <p:cNvPr id="158725"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9C3B4258-6A36-4D91-ABBA-03CF45321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125538"/>
            <a:ext cx="38957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1 - Τίτλος">
            <a:extLst>
              <a:ext uri="{FF2B5EF4-FFF2-40B4-BE49-F238E27FC236}">
                <a16:creationId xmlns:a16="http://schemas.microsoft.com/office/drawing/2014/main" id="{207A2362-EC92-475B-9DD0-A9F5513C8FE4}"/>
              </a:ext>
            </a:extLst>
          </p:cNvPr>
          <p:cNvSpPr>
            <a:spLocks noGrp="1"/>
          </p:cNvSpPr>
          <p:nvPr>
            <p:ph type="title"/>
          </p:nvPr>
        </p:nvSpPr>
        <p:spPr/>
        <p:txBody>
          <a:bodyPr>
            <a:normAutofit fontScale="90000"/>
          </a:bodyPr>
          <a:lstStyle/>
          <a:p>
            <a:r>
              <a:rPr lang="en-US" altLang="el-GR">
                <a:solidFill>
                  <a:srgbClr val="800000"/>
                </a:solidFill>
              </a:rPr>
              <a:t>MH </a:t>
            </a:r>
            <a:r>
              <a:rPr lang="el-GR" altLang="el-GR">
                <a:solidFill>
                  <a:srgbClr val="800000"/>
                </a:solidFill>
              </a:rPr>
              <a:t>ΟΥΡΟΘΗΛΙΑΚΑ ΚΑΡΚΙΝΩΜΑΤΑ</a:t>
            </a:r>
            <a:br>
              <a:rPr lang="el-GR" altLang="el-GR"/>
            </a:br>
            <a:r>
              <a:rPr lang="el-GR" altLang="el-GR" sz="3600" b="1">
                <a:solidFill>
                  <a:srgbClr val="002060"/>
                </a:solidFill>
              </a:rPr>
              <a:t>ΠΛΑΚΩΔΕΣ ΚΑΡΚΙΝΩΜΑ</a:t>
            </a:r>
          </a:p>
        </p:txBody>
      </p:sp>
      <p:sp>
        <p:nvSpPr>
          <p:cNvPr id="159747" name="2 - Θέση περιεχομένου">
            <a:extLst>
              <a:ext uri="{FF2B5EF4-FFF2-40B4-BE49-F238E27FC236}">
                <a16:creationId xmlns:a16="http://schemas.microsoft.com/office/drawing/2014/main" id="{092678FA-B90E-43D7-9C43-7BDDBECB990A}"/>
              </a:ext>
            </a:extLst>
          </p:cNvPr>
          <p:cNvSpPr>
            <a:spLocks noGrp="1"/>
          </p:cNvSpPr>
          <p:nvPr>
            <p:ph sz="half" idx="1"/>
          </p:nvPr>
        </p:nvSpPr>
        <p:spPr/>
        <p:txBody>
          <a:bodyPr/>
          <a:lstStyle/>
          <a:p>
            <a:r>
              <a:rPr lang="el-GR" altLang="el-GR" sz="2400">
                <a:solidFill>
                  <a:srgbClr val="002060"/>
                </a:solidFill>
              </a:rPr>
              <a:t>1,3% των όγκων της κύστης στους άνδρες</a:t>
            </a:r>
          </a:p>
          <a:p>
            <a:r>
              <a:rPr lang="el-GR" altLang="el-GR" sz="2400">
                <a:solidFill>
                  <a:srgbClr val="002060"/>
                </a:solidFill>
              </a:rPr>
              <a:t>3,4% στις γυναίκες</a:t>
            </a:r>
          </a:p>
          <a:p>
            <a:r>
              <a:rPr lang="el-GR" altLang="el-GR" sz="2400">
                <a:solidFill>
                  <a:srgbClr val="002060"/>
                </a:solidFill>
              </a:rPr>
              <a:t>για να χαρακτηριστεί ως πλακώδες πρέπει να είναι αμιγώς πλακώδες</a:t>
            </a:r>
          </a:p>
          <a:p>
            <a:r>
              <a:rPr lang="el-GR" altLang="el-GR" sz="2400">
                <a:solidFill>
                  <a:srgbClr val="002060"/>
                </a:solidFill>
              </a:rPr>
              <a:t>Συσχέτιση με λοίμωξη από </a:t>
            </a:r>
            <a:r>
              <a:rPr lang="en-US" altLang="el-GR" sz="2400">
                <a:solidFill>
                  <a:srgbClr val="002060"/>
                </a:solidFill>
              </a:rPr>
              <a:t>Schistosoma</a:t>
            </a:r>
            <a:r>
              <a:rPr lang="el-GR" altLang="el-GR" sz="2400">
                <a:solidFill>
                  <a:srgbClr val="002060"/>
                </a:solidFill>
              </a:rPr>
              <a:t> </a:t>
            </a:r>
            <a:r>
              <a:rPr lang="en-US" altLang="el-GR" sz="2400">
                <a:solidFill>
                  <a:srgbClr val="002060"/>
                </a:solidFill>
              </a:rPr>
              <a:t>haematobium</a:t>
            </a:r>
            <a:endParaRPr lang="el-GR" altLang="el-GR" sz="2400">
              <a:solidFill>
                <a:srgbClr val="002060"/>
              </a:solidFill>
            </a:endParaRPr>
          </a:p>
        </p:txBody>
      </p:sp>
      <p:pic>
        <p:nvPicPr>
          <p:cNvPr id="159748" name="Picture 2">
            <a:extLst>
              <a:ext uri="{FF2B5EF4-FFF2-40B4-BE49-F238E27FC236}">
                <a16:creationId xmlns:a16="http://schemas.microsoft.com/office/drawing/2014/main" id="{507C817A-7C5C-40E2-A39B-0658BBEBAC6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1844675"/>
            <a:ext cx="3257550" cy="2095500"/>
          </a:xfrm>
          <a:noFill/>
        </p:spPr>
      </p:pic>
      <p:pic>
        <p:nvPicPr>
          <p:cNvPr id="159749" name="Picture 5" descr="Figure 4">
            <a:extLst>
              <a:ext uri="{FF2B5EF4-FFF2-40B4-BE49-F238E27FC236}">
                <a16:creationId xmlns:a16="http://schemas.microsoft.com/office/drawing/2014/main" id="{1C36BF68-3AE9-4D2F-9BF0-4234B7B56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4076700"/>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a:extLst>
              <a:ext uri="{FF2B5EF4-FFF2-40B4-BE49-F238E27FC236}">
                <a16:creationId xmlns:a16="http://schemas.microsoft.com/office/drawing/2014/main" id="{1003675D-2E6B-4EA7-8753-45FAA2F419AD}"/>
              </a:ext>
            </a:extLst>
          </p:cNvPr>
          <p:cNvSpPr>
            <a:spLocks noGrp="1"/>
          </p:cNvSpPr>
          <p:nvPr>
            <p:ph type="title"/>
          </p:nvPr>
        </p:nvSpPr>
        <p:spPr>
          <a:xfrm>
            <a:off x="395288" y="0"/>
            <a:ext cx="8229600" cy="1143000"/>
          </a:xfrm>
        </p:spPr>
        <p:txBody>
          <a:bodyPr/>
          <a:lstStyle/>
          <a:p>
            <a:r>
              <a:rPr lang="el-GR" altLang="el-GR" b="1">
                <a:solidFill>
                  <a:srgbClr val="800000"/>
                </a:solidFill>
              </a:rPr>
              <a:t>Παράγοντες κινδύνου</a:t>
            </a:r>
          </a:p>
        </p:txBody>
      </p:sp>
      <p:sp>
        <p:nvSpPr>
          <p:cNvPr id="8195" name="2 - Θέση περιεχομένου">
            <a:extLst>
              <a:ext uri="{FF2B5EF4-FFF2-40B4-BE49-F238E27FC236}">
                <a16:creationId xmlns:a16="http://schemas.microsoft.com/office/drawing/2014/main" id="{6DE1DDB0-9BBD-4F04-9085-9835499FDF60}"/>
              </a:ext>
            </a:extLst>
          </p:cNvPr>
          <p:cNvSpPr>
            <a:spLocks noGrp="1"/>
          </p:cNvSpPr>
          <p:nvPr>
            <p:ph idx="1"/>
          </p:nvPr>
        </p:nvSpPr>
        <p:spPr>
          <a:xfrm>
            <a:off x="468313" y="1196975"/>
            <a:ext cx="8229600" cy="5472113"/>
          </a:xfrm>
        </p:spPr>
        <p:txBody>
          <a:bodyPr/>
          <a:lstStyle/>
          <a:p>
            <a:pPr>
              <a:buFont typeface="Arial" panose="020B0604020202020204" pitchFamily="34" charset="0"/>
              <a:buNone/>
            </a:pPr>
            <a:r>
              <a:rPr lang="el-GR" altLang="el-GR" sz="2400" b="1" u="sng">
                <a:solidFill>
                  <a:srgbClr val="800000"/>
                </a:solidFill>
              </a:rPr>
              <a:t>Κάπνισμα </a:t>
            </a:r>
          </a:p>
          <a:p>
            <a:r>
              <a:rPr lang="el-GR" altLang="el-GR" sz="2400" b="1">
                <a:solidFill>
                  <a:schemeClr val="tx2"/>
                </a:solidFill>
              </a:rPr>
              <a:t>Ο κίνδυνος καρκίνου ουροδόχου είναι 2- 6 φορές μεγαλύτερος στους καπνιστές</a:t>
            </a:r>
          </a:p>
          <a:p>
            <a:r>
              <a:rPr lang="el-GR" altLang="el-GR" sz="2400" b="1">
                <a:solidFill>
                  <a:schemeClr val="tx2"/>
                </a:solidFill>
              </a:rPr>
              <a:t> Ο κίνδυνος αυξάνει όσο αυξάνει η διάρκεια και η ένταση του καπνίσματος</a:t>
            </a:r>
          </a:p>
          <a:p>
            <a:r>
              <a:rPr lang="el-GR" altLang="el-GR" sz="2400" b="1">
                <a:solidFill>
                  <a:schemeClr val="tx2"/>
                </a:solidFill>
              </a:rPr>
              <a:t>Ο κίνδυνος μειώνεται μετά το σταμάτημα του καπνίσματος</a:t>
            </a:r>
          </a:p>
          <a:p>
            <a:r>
              <a:rPr lang="el-GR" altLang="el-GR" sz="2400" b="1">
                <a:solidFill>
                  <a:schemeClr val="tx2"/>
                </a:solidFill>
              </a:rPr>
              <a:t>Μετά 15 έτη διακοπής, ο κίνδυνος γίνεται όσος και των μη καπνιστών </a:t>
            </a:r>
          </a:p>
          <a:p>
            <a:pPr>
              <a:buFont typeface="Arial" panose="020B0604020202020204" pitchFamily="34" charset="0"/>
              <a:buNone/>
            </a:pPr>
            <a:r>
              <a:rPr lang="el-GR" altLang="el-GR" sz="2400" b="1" u="sng">
                <a:solidFill>
                  <a:srgbClr val="800000"/>
                </a:solidFill>
              </a:rPr>
              <a:t>Εργασιακή έκθεση</a:t>
            </a:r>
          </a:p>
          <a:p>
            <a:r>
              <a:rPr lang="el-GR" altLang="el-GR" sz="2400" b="1">
                <a:solidFill>
                  <a:schemeClr val="tx2"/>
                </a:solidFill>
              </a:rPr>
              <a:t>Χρωστικές ανιλίνης (βενζιδίνη,  2-ναφθιλαμίμη, πιθανώς 1-ναφθιλαμίνη)</a:t>
            </a:r>
          </a:p>
          <a:p>
            <a:r>
              <a:rPr lang="el-GR" altLang="el-GR" sz="2400" b="1">
                <a:solidFill>
                  <a:schemeClr val="tx2"/>
                </a:solidFill>
              </a:rPr>
              <a:t>Εκτιμάται ότι η εργασιακή έκθεση ευθύνεται για ~25% των καρκίνων ουροδόχου κύστης.</a:t>
            </a:r>
          </a:p>
          <a:p>
            <a:endParaRPr lang="el-GR" altLang="el-GR" sz="2400" b="1">
              <a:solidFill>
                <a:schemeClr val="tx2"/>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 Τίτλος">
            <a:extLst>
              <a:ext uri="{FF2B5EF4-FFF2-40B4-BE49-F238E27FC236}">
                <a16:creationId xmlns:a16="http://schemas.microsoft.com/office/drawing/2014/main" id="{A2FC771B-3519-45B8-A393-66D82DA18189}"/>
              </a:ext>
            </a:extLst>
          </p:cNvPr>
          <p:cNvSpPr>
            <a:spLocks noGrp="1"/>
          </p:cNvSpPr>
          <p:nvPr>
            <p:ph type="title"/>
          </p:nvPr>
        </p:nvSpPr>
        <p:spPr/>
        <p:txBody>
          <a:bodyPr>
            <a:normAutofit fontScale="90000"/>
          </a:bodyPr>
          <a:lstStyle/>
          <a:p>
            <a:r>
              <a:rPr lang="en-US" altLang="el-GR">
                <a:solidFill>
                  <a:srgbClr val="800000"/>
                </a:solidFill>
              </a:rPr>
              <a:t>MH </a:t>
            </a:r>
            <a:r>
              <a:rPr lang="el-GR" altLang="el-GR">
                <a:solidFill>
                  <a:srgbClr val="800000"/>
                </a:solidFill>
              </a:rPr>
              <a:t>ΟΥΡΟΘΗΛΙΑΚΑ ΚΑΡΚΙΝΩΜΑΤΑ</a:t>
            </a:r>
            <a:br>
              <a:rPr lang="el-GR" altLang="el-GR">
                <a:solidFill>
                  <a:srgbClr val="800000"/>
                </a:solidFill>
              </a:rPr>
            </a:br>
            <a:r>
              <a:rPr lang="el-GR" altLang="el-GR" sz="3600" b="1">
                <a:solidFill>
                  <a:srgbClr val="002060"/>
                </a:solidFill>
              </a:rPr>
              <a:t>ΑΔΕΝΟΚΑΡΚΙΝΩΜΑ</a:t>
            </a:r>
          </a:p>
        </p:txBody>
      </p:sp>
      <p:sp>
        <p:nvSpPr>
          <p:cNvPr id="160771" name="2 - Θέση περιεχομένου">
            <a:extLst>
              <a:ext uri="{FF2B5EF4-FFF2-40B4-BE49-F238E27FC236}">
                <a16:creationId xmlns:a16="http://schemas.microsoft.com/office/drawing/2014/main" id="{B9E76C8C-FBB0-4899-A84F-BD9EAD6FE0EE}"/>
              </a:ext>
            </a:extLst>
          </p:cNvPr>
          <p:cNvSpPr>
            <a:spLocks noGrp="1"/>
          </p:cNvSpPr>
          <p:nvPr>
            <p:ph sz="half" idx="1"/>
          </p:nvPr>
        </p:nvSpPr>
        <p:spPr>
          <a:xfrm>
            <a:off x="457200" y="1600200"/>
            <a:ext cx="4259263" cy="4525963"/>
          </a:xfrm>
        </p:spPr>
        <p:txBody>
          <a:bodyPr/>
          <a:lstStyle/>
          <a:p>
            <a:r>
              <a:rPr lang="el-GR" altLang="el-GR" sz="2000">
                <a:solidFill>
                  <a:srgbClr val="002060"/>
                </a:solidFill>
              </a:rPr>
              <a:t>2% όλων των κακοήθων όγκων της κύστης</a:t>
            </a:r>
          </a:p>
          <a:p>
            <a:r>
              <a:rPr lang="el-GR" altLang="el-GR" sz="2000">
                <a:solidFill>
                  <a:srgbClr val="002060"/>
                </a:solidFill>
              </a:rPr>
              <a:t>Για να χαρακτηριστεί ως αδενοκαρκίνωμα πρέπει να έχει αμιγώς αδενικό φαινότυπο</a:t>
            </a:r>
          </a:p>
          <a:p>
            <a:r>
              <a:rPr lang="el-GR" altLang="el-GR" sz="2000">
                <a:solidFill>
                  <a:srgbClr val="002060"/>
                </a:solidFill>
              </a:rPr>
              <a:t>2 κατηγορίες:</a:t>
            </a:r>
          </a:p>
          <a:p>
            <a:r>
              <a:rPr lang="el-GR" altLang="el-GR" sz="2000">
                <a:solidFill>
                  <a:srgbClr val="002060"/>
                </a:solidFill>
              </a:rPr>
              <a:t> πρωτοπαθές αδενο</a:t>
            </a:r>
            <a:r>
              <a:rPr lang="en-US" altLang="el-GR" sz="2000">
                <a:solidFill>
                  <a:srgbClr val="002060"/>
                </a:solidFill>
              </a:rPr>
              <a:t>Ca </a:t>
            </a:r>
            <a:r>
              <a:rPr lang="el-GR" altLang="el-GR" sz="2000">
                <a:solidFill>
                  <a:srgbClr val="002060"/>
                </a:solidFill>
              </a:rPr>
              <a:t>κύστης</a:t>
            </a:r>
          </a:p>
          <a:p>
            <a:r>
              <a:rPr lang="el-GR" altLang="el-GR" sz="2000">
                <a:solidFill>
                  <a:srgbClr val="002060"/>
                </a:solidFill>
              </a:rPr>
              <a:t>αδενοκαρκίνωμα αναπτυχθέν σε υπολείμματα ουραχού</a:t>
            </a:r>
          </a:p>
          <a:p>
            <a:pPr>
              <a:buFont typeface="Arial" panose="020B0604020202020204" pitchFamily="34" charset="0"/>
              <a:buNone/>
            </a:pPr>
            <a:r>
              <a:rPr lang="el-GR" altLang="el-GR" sz="1600" i="1">
                <a:solidFill>
                  <a:srgbClr val="002060"/>
                </a:solidFill>
              </a:rPr>
              <a:t>(ουραχός: η επικοινωνία ουροδόχου κύστης- ομφαλού κατά την εμβρυική ζωή, αποφράσσεται και μετατρέπεται σε ινώδη ιστό τον μέσο ομφαλικό σύνδεσμο)</a:t>
            </a:r>
          </a:p>
        </p:txBody>
      </p:sp>
      <p:sp>
        <p:nvSpPr>
          <p:cNvPr id="160772" name="3 - Θέση περιεχομένου">
            <a:extLst>
              <a:ext uri="{FF2B5EF4-FFF2-40B4-BE49-F238E27FC236}">
                <a16:creationId xmlns:a16="http://schemas.microsoft.com/office/drawing/2014/main" id="{720E5A81-29B7-42EB-838E-25DEBEABD8BA}"/>
              </a:ext>
            </a:extLst>
          </p:cNvPr>
          <p:cNvSpPr>
            <a:spLocks noGrp="1"/>
          </p:cNvSpPr>
          <p:nvPr>
            <p:ph sz="half" idx="2"/>
          </p:nvPr>
        </p:nvSpPr>
        <p:spPr/>
        <p:txBody>
          <a:bodyPr/>
          <a:lstStyle/>
          <a:p>
            <a:endParaRPr lang="el-GR" altLang="el-GR"/>
          </a:p>
        </p:txBody>
      </p:sp>
      <p:pic>
        <p:nvPicPr>
          <p:cNvPr id="160773" name="Picture 2" descr="http://www.webpathology.com/slides/slides/Bladder_VillousAdenoma4.jpg">
            <a:extLst>
              <a:ext uri="{FF2B5EF4-FFF2-40B4-BE49-F238E27FC236}">
                <a16:creationId xmlns:a16="http://schemas.microsoft.com/office/drawing/2014/main" id="{4B4B092F-4C0E-4F8A-BF36-CA09DF4B3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484313"/>
            <a:ext cx="392430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 Τίτλος">
            <a:extLst>
              <a:ext uri="{FF2B5EF4-FFF2-40B4-BE49-F238E27FC236}">
                <a16:creationId xmlns:a16="http://schemas.microsoft.com/office/drawing/2014/main" id="{3E8CF14C-511E-43B9-B16C-D7224AFFE6F7}"/>
              </a:ext>
            </a:extLst>
          </p:cNvPr>
          <p:cNvSpPr>
            <a:spLocks noGrp="1"/>
          </p:cNvSpPr>
          <p:nvPr>
            <p:ph type="title"/>
          </p:nvPr>
        </p:nvSpPr>
        <p:spPr/>
        <p:txBody>
          <a:bodyPr>
            <a:normAutofit fontScale="90000"/>
          </a:bodyPr>
          <a:lstStyle/>
          <a:p>
            <a:r>
              <a:rPr lang="en-US" altLang="el-GR">
                <a:solidFill>
                  <a:srgbClr val="800000"/>
                </a:solidFill>
              </a:rPr>
              <a:t>MH </a:t>
            </a:r>
            <a:r>
              <a:rPr lang="el-GR" altLang="el-GR">
                <a:solidFill>
                  <a:srgbClr val="800000"/>
                </a:solidFill>
              </a:rPr>
              <a:t>ΟΥΡΟΘΗΛΙΑΚΑ ΚΑΡΚΙΝΩΜΑΤΑ</a:t>
            </a:r>
            <a:br>
              <a:rPr lang="el-GR" altLang="el-GR">
                <a:solidFill>
                  <a:srgbClr val="800000"/>
                </a:solidFill>
              </a:rPr>
            </a:br>
            <a:r>
              <a:rPr lang="el-GR" altLang="el-GR" sz="3600" b="1">
                <a:solidFill>
                  <a:srgbClr val="002060"/>
                </a:solidFill>
              </a:rPr>
              <a:t>ΑΔΕΝΟΚΑΡΚΙΝΩΜΑ</a:t>
            </a:r>
            <a:endParaRPr lang="el-GR" altLang="el-GR"/>
          </a:p>
        </p:txBody>
      </p:sp>
      <p:sp>
        <p:nvSpPr>
          <p:cNvPr id="161795" name="2 - Θέση περιεχομένου">
            <a:extLst>
              <a:ext uri="{FF2B5EF4-FFF2-40B4-BE49-F238E27FC236}">
                <a16:creationId xmlns:a16="http://schemas.microsoft.com/office/drawing/2014/main" id="{093BF899-223D-4B54-87BF-DDECC4000277}"/>
              </a:ext>
            </a:extLst>
          </p:cNvPr>
          <p:cNvSpPr>
            <a:spLocks noGrp="1"/>
          </p:cNvSpPr>
          <p:nvPr>
            <p:ph sz="half" idx="1"/>
          </p:nvPr>
        </p:nvSpPr>
        <p:spPr/>
        <p:txBody>
          <a:bodyPr/>
          <a:lstStyle/>
          <a:p>
            <a:r>
              <a:rPr lang="el-GR" altLang="el-GR" sz="2400">
                <a:solidFill>
                  <a:srgbClr val="002060"/>
                </a:solidFill>
              </a:rPr>
              <a:t>Πρόδρομες αλλοιώσεις:</a:t>
            </a:r>
          </a:p>
          <a:p>
            <a:pPr>
              <a:buFont typeface="Arial" panose="020B0604020202020204" pitchFamily="34" charset="0"/>
              <a:buNone/>
            </a:pPr>
            <a:r>
              <a:rPr lang="el-GR" altLang="el-GR" sz="2400">
                <a:solidFill>
                  <a:srgbClr val="002060"/>
                </a:solidFill>
              </a:rPr>
              <a:t>     Εντερική μετάπλαση ουροθηλίου η οποία μπορεί να παρατηρηθεί σε μη λειτουργική κύστη, απόφραξη, χρόνιό ερεθισμό, αδενική κυστίτιδα κλπ</a:t>
            </a:r>
          </a:p>
          <a:p>
            <a:r>
              <a:rPr lang="el-GR" altLang="el-GR" sz="2400">
                <a:solidFill>
                  <a:srgbClr val="002060"/>
                </a:solidFill>
              </a:rPr>
              <a:t>Σημαντική η διαφορική διάγνωση από μεταστατικό αδενοκαρκίνωμα</a:t>
            </a:r>
          </a:p>
        </p:txBody>
      </p:sp>
      <p:sp>
        <p:nvSpPr>
          <p:cNvPr id="161796" name="3 - Θέση περιεχομένου">
            <a:extLst>
              <a:ext uri="{FF2B5EF4-FFF2-40B4-BE49-F238E27FC236}">
                <a16:creationId xmlns:a16="http://schemas.microsoft.com/office/drawing/2014/main" id="{D4C46640-A07F-4144-A415-ABB985A5CB5A}"/>
              </a:ext>
            </a:extLst>
          </p:cNvPr>
          <p:cNvSpPr>
            <a:spLocks noGrp="1"/>
          </p:cNvSpPr>
          <p:nvPr>
            <p:ph sz="half" idx="2"/>
          </p:nvPr>
        </p:nvSpPr>
        <p:spPr/>
        <p:txBody>
          <a:bodyPr/>
          <a:lstStyle/>
          <a:p>
            <a:endParaRPr lang="el-GR" altLang="el-GR"/>
          </a:p>
        </p:txBody>
      </p:sp>
      <p:pic>
        <p:nvPicPr>
          <p:cNvPr id="161797" name="Picture 2" descr="http://www.webpathology.com/slides/slides/Bladder_VillousAdenoma5.jpg">
            <a:extLst>
              <a:ext uri="{FF2B5EF4-FFF2-40B4-BE49-F238E27FC236}">
                <a16:creationId xmlns:a16="http://schemas.microsoft.com/office/drawing/2014/main" id="{B60D8554-DB9E-4917-99B6-E29A034D2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700213"/>
            <a:ext cx="365442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058" name="1 - Τίτλος">
            <a:extLst>
              <a:ext uri="{FF2B5EF4-FFF2-40B4-BE49-F238E27FC236}">
                <a16:creationId xmlns:a16="http://schemas.microsoft.com/office/drawing/2014/main" id="{DC06E46A-48A9-4533-841F-D10F9EC2DE5C}"/>
              </a:ext>
            </a:extLst>
          </p:cNvPr>
          <p:cNvSpPr>
            <a:spLocks noGrp="1"/>
          </p:cNvSpPr>
          <p:nvPr>
            <p:ph type="title"/>
          </p:nvPr>
        </p:nvSpPr>
        <p:spPr>
          <a:xfrm>
            <a:off x="628650" y="668377"/>
            <a:ext cx="7886700" cy="1325563"/>
          </a:xfrm>
        </p:spPr>
        <p:txBody>
          <a:bodyPr>
            <a:normAutofit/>
          </a:bodyPr>
          <a:lstStyle/>
          <a:p>
            <a:r>
              <a:rPr lang="el-GR" altLang="el-GR" sz="3100" b="1"/>
              <a:t>Προγνωστικοί/ Προβλεπτικοί  παράγοντες στο ουροθηλιακό καρκίνωμα ουροδόχου κύστης</a:t>
            </a:r>
          </a:p>
        </p:txBody>
      </p:sp>
      <p:sp>
        <p:nvSpPr>
          <p:cNvPr id="173059" name="2 - Θέση περιεχομένου">
            <a:extLst>
              <a:ext uri="{FF2B5EF4-FFF2-40B4-BE49-F238E27FC236}">
                <a16:creationId xmlns:a16="http://schemas.microsoft.com/office/drawing/2014/main" id="{798D8FEA-A927-402D-8919-14160BD66402}"/>
              </a:ext>
            </a:extLst>
          </p:cNvPr>
          <p:cNvSpPr>
            <a:spLocks noGrp="1"/>
          </p:cNvSpPr>
          <p:nvPr>
            <p:ph sz="half" idx="1"/>
          </p:nvPr>
        </p:nvSpPr>
        <p:spPr>
          <a:xfrm>
            <a:off x="628650" y="2177456"/>
            <a:ext cx="3823335" cy="3795748"/>
          </a:xfrm>
        </p:spPr>
        <p:txBody>
          <a:bodyPr>
            <a:normAutofit/>
          </a:bodyPr>
          <a:lstStyle/>
          <a:p>
            <a:pPr>
              <a:buFont typeface="Arial" panose="020B0604020202020204" pitchFamily="34" charset="0"/>
              <a:buNone/>
            </a:pPr>
            <a:r>
              <a:rPr lang="el-GR" altLang="el-GR" sz="1900"/>
              <a:t>Στάδιο νόσου</a:t>
            </a:r>
          </a:p>
          <a:p>
            <a:r>
              <a:rPr lang="el-GR" altLang="el-GR" sz="1900" b="1"/>
              <a:t>Για όγκους Τα/Τ1 </a:t>
            </a:r>
            <a:r>
              <a:rPr lang="el-GR" altLang="el-GR" sz="1900"/>
              <a:t>η υποτροπή σχετίζεται με :</a:t>
            </a:r>
          </a:p>
          <a:p>
            <a:pPr lvl="1"/>
            <a:r>
              <a:rPr lang="el-GR" altLang="el-GR" sz="1900"/>
              <a:t>Την πολυεστιακότητα </a:t>
            </a:r>
          </a:p>
          <a:p>
            <a:pPr lvl="1"/>
            <a:r>
              <a:rPr lang="el-GR" altLang="el-GR" sz="1900"/>
              <a:t>Το μέγεθος του όγκου</a:t>
            </a:r>
          </a:p>
          <a:p>
            <a:pPr lvl="1"/>
            <a:r>
              <a:rPr lang="el-GR" altLang="el-GR" sz="1900"/>
              <a:t>Το ιστορικό προηγηθείσας υποτροπής </a:t>
            </a:r>
          </a:p>
          <a:p>
            <a:r>
              <a:rPr lang="el-GR" altLang="el-GR" sz="1900"/>
              <a:t>Η πρόγνωση επηρεάζεται από : </a:t>
            </a:r>
          </a:p>
          <a:p>
            <a:pPr lvl="1"/>
            <a:r>
              <a:rPr lang="el-GR" altLang="el-GR" sz="1900"/>
              <a:t>Το </a:t>
            </a:r>
            <a:r>
              <a:rPr lang="en-US" altLang="el-GR" sz="1900"/>
              <a:t>grade</a:t>
            </a:r>
          </a:p>
          <a:p>
            <a:pPr lvl="1"/>
            <a:r>
              <a:rPr lang="el-GR" altLang="el-GR" sz="1900"/>
              <a:t>Την παρουσία </a:t>
            </a:r>
            <a:r>
              <a:rPr lang="en-US" altLang="el-GR" sz="1900"/>
              <a:t>in situ </a:t>
            </a:r>
            <a:r>
              <a:rPr lang="el-GR" altLang="el-GR" sz="1900"/>
              <a:t>καρκινώματος</a:t>
            </a:r>
          </a:p>
        </p:txBody>
      </p:sp>
      <p:sp>
        <p:nvSpPr>
          <p:cNvPr id="173060" name="3 - Θέση περιεχομένου">
            <a:extLst>
              <a:ext uri="{FF2B5EF4-FFF2-40B4-BE49-F238E27FC236}">
                <a16:creationId xmlns:a16="http://schemas.microsoft.com/office/drawing/2014/main" id="{28879A24-2701-4A22-B7F8-DAD0D8A1A1BF}"/>
              </a:ext>
            </a:extLst>
          </p:cNvPr>
          <p:cNvSpPr>
            <a:spLocks noGrp="1"/>
          </p:cNvSpPr>
          <p:nvPr>
            <p:ph sz="half" idx="2"/>
          </p:nvPr>
        </p:nvSpPr>
        <p:spPr>
          <a:xfrm>
            <a:off x="4692015" y="2177456"/>
            <a:ext cx="3823335" cy="3795748"/>
          </a:xfrm>
        </p:spPr>
        <p:txBody>
          <a:bodyPr>
            <a:normAutofit/>
          </a:bodyPr>
          <a:lstStyle/>
          <a:p>
            <a:r>
              <a:rPr lang="el-GR" altLang="el-GR" sz="1200" b="1"/>
              <a:t>Για όγκους σταδίου Τ2-Τ4 </a:t>
            </a:r>
            <a:r>
              <a:rPr lang="el-GR" altLang="el-GR" sz="1200"/>
              <a:t>η έκβαση σχετίζεται με:</a:t>
            </a:r>
          </a:p>
          <a:p>
            <a:pPr lvl="1"/>
            <a:r>
              <a:rPr lang="el-GR" altLang="el-GR" sz="1200"/>
              <a:t>Το επί μέρους στάδιο</a:t>
            </a:r>
          </a:p>
          <a:p>
            <a:pPr lvl="1"/>
            <a:r>
              <a:rPr lang="el-GR" altLang="el-GR" sz="1200"/>
              <a:t>Την έγκαιρη διενέργεια ριζικής κυστεκτομής</a:t>
            </a:r>
          </a:p>
          <a:p>
            <a:pPr lvl="1"/>
            <a:r>
              <a:rPr lang="el-GR" altLang="el-GR" sz="1200"/>
              <a:t>Την ανταπόκριση στην ακτινο- και/ή χημειοθεραπεία</a:t>
            </a:r>
          </a:p>
          <a:p>
            <a:pPr lvl="1"/>
            <a:r>
              <a:rPr lang="el-GR" altLang="el-GR" sz="1200"/>
              <a:t>Την παρουσία μετάστασης</a:t>
            </a:r>
          </a:p>
          <a:p>
            <a:r>
              <a:rPr lang="el-GR" altLang="el-GR" sz="1200"/>
              <a:t>Η εκτεταμένη λεμφαδενεκτομή σχετίζεται με ευνοϊκότερη 5ετή ελευθέρα εξέλιξης επιβίωση</a:t>
            </a:r>
          </a:p>
          <a:p>
            <a:r>
              <a:rPr lang="el-GR" altLang="el-GR" sz="1200"/>
              <a:t>Ο μεγαλύτερος αριθμός διηθημένων λεμφαδένων, ο όγκος της λεμφαδενικής διήθησης, η παρουσία εξωκαψικής περιλεμφαδενικής διήθησης → δείκτες δυσμενούς  έκβασης</a:t>
            </a:r>
          </a:p>
          <a:p>
            <a:r>
              <a:rPr lang="el-GR" altLang="el-GR" sz="1200"/>
              <a:t>Ο συνολικός αριθμός των εξαιρεθέντων λεμφαδένων σε </a:t>
            </a:r>
            <a:r>
              <a:rPr lang="en-US" altLang="el-GR" sz="1200"/>
              <a:t>node(-) </a:t>
            </a:r>
            <a:r>
              <a:rPr lang="el-GR" altLang="el-GR" sz="1200"/>
              <a:t>νόσο</a:t>
            </a:r>
          </a:p>
          <a:p>
            <a:r>
              <a:rPr lang="el-GR" altLang="el-GR" sz="1200"/>
              <a:t>Θετικά ουρητηρικά ή ουρηθρικά όρια → παράγοντες κινδύνου για την ανάπτυξη  επακόλουθης νόσου στο ανώτερο ουροποιητικό ή την ουρήθρα</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1 - Τίτλος">
            <a:extLst>
              <a:ext uri="{FF2B5EF4-FFF2-40B4-BE49-F238E27FC236}">
                <a16:creationId xmlns:a16="http://schemas.microsoft.com/office/drawing/2014/main" id="{B86819E9-0822-419A-95B8-D1A8A562E215}"/>
              </a:ext>
            </a:extLst>
          </p:cNvPr>
          <p:cNvSpPr>
            <a:spLocks noGrp="1"/>
          </p:cNvSpPr>
          <p:nvPr>
            <p:ph type="title"/>
          </p:nvPr>
        </p:nvSpPr>
        <p:spPr/>
        <p:txBody>
          <a:bodyPr/>
          <a:lstStyle/>
          <a:p>
            <a:r>
              <a:rPr lang="el-GR" altLang="el-GR">
                <a:solidFill>
                  <a:srgbClr val="800000"/>
                </a:solidFill>
              </a:rPr>
              <a:t>ΣΥΜΠΕΡΑΣΜΑΤΑ</a:t>
            </a:r>
          </a:p>
        </p:txBody>
      </p:sp>
      <p:sp>
        <p:nvSpPr>
          <p:cNvPr id="178179" name="2 - Θέση περιεχομένου">
            <a:extLst>
              <a:ext uri="{FF2B5EF4-FFF2-40B4-BE49-F238E27FC236}">
                <a16:creationId xmlns:a16="http://schemas.microsoft.com/office/drawing/2014/main" id="{BE546E09-5319-41C0-9427-5AA1E6C42D92}"/>
              </a:ext>
            </a:extLst>
          </p:cNvPr>
          <p:cNvSpPr>
            <a:spLocks noGrp="1"/>
          </p:cNvSpPr>
          <p:nvPr>
            <p:ph idx="1"/>
          </p:nvPr>
        </p:nvSpPr>
        <p:spPr/>
        <p:txBody>
          <a:bodyPr/>
          <a:lstStyle/>
          <a:p>
            <a:r>
              <a:rPr lang="el-GR" altLang="el-GR" sz="1600">
                <a:solidFill>
                  <a:srgbClr val="002060"/>
                </a:solidFill>
              </a:rPr>
              <a:t>Η πλειονότητα των πρωτοδιαγνωσθέντων καρκίνων της κύστης είναι ουροθηλιακοί, χαμηλής κακοηθείας</a:t>
            </a:r>
            <a:r>
              <a:rPr lang="en-US" altLang="el-GR" sz="1600">
                <a:solidFill>
                  <a:srgbClr val="002060"/>
                </a:solidFill>
              </a:rPr>
              <a:t> </a:t>
            </a:r>
            <a:r>
              <a:rPr lang="el-GR" altLang="el-GR" sz="1600">
                <a:solidFill>
                  <a:srgbClr val="002060"/>
                </a:solidFill>
              </a:rPr>
              <a:t>περιορισμένοι εντός του ουροθηλίου (μη διηθητικοί / </a:t>
            </a:r>
            <a:r>
              <a:rPr lang="en-US" altLang="el-GR" sz="1600">
                <a:solidFill>
                  <a:srgbClr val="002060"/>
                </a:solidFill>
              </a:rPr>
              <a:t>pTa)</a:t>
            </a:r>
            <a:r>
              <a:rPr lang="el-GR" altLang="el-GR" sz="1600">
                <a:solidFill>
                  <a:srgbClr val="002060"/>
                </a:solidFill>
              </a:rPr>
              <a:t> ή του χαλαρού υποστρώματος </a:t>
            </a:r>
            <a:r>
              <a:rPr lang="en-US" altLang="el-GR" sz="1600">
                <a:solidFill>
                  <a:srgbClr val="002060"/>
                </a:solidFill>
              </a:rPr>
              <a:t> (pT1) </a:t>
            </a:r>
            <a:endParaRPr lang="el-GR" altLang="el-GR" sz="1600">
              <a:solidFill>
                <a:srgbClr val="002060"/>
              </a:solidFill>
            </a:endParaRPr>
          </a:p>
          <a:p>
            <a:pPr lvl="1"/>
            <a:r>
              <a:rPr lang="el-GR" altLang="el-GR" sz="1600">
                <a:solidFill>
                  <a:srgbClr val="002060"/>
                </a:solidFill>
              </a:rPr>
              <a:t>Οι όγκοι αυτοί μπορεί να είναι πολυεστιακοί και είναι πιθανό να υποτροπιάσουν συνήθως σε όγκους χαμηλής κακοηθείας όπως και οι αρχικοί. </a:t>
            </a:r>
          </a:p>
          <a:p>
            <a:pPr lvl="1"/>
            <a:r>
              <a:rPr lang="el-GR" altLang="el-GR" sz="1600">
                <a:solidFill>
                  <a:srgbClr val="002060"/>
                </a:solidFill>
              </a:rPr>
              <a:t>Ωστόσο, </a:t>
            </a:r>
            <a:r>
              <a:rPr lang="en-US" altLang="el-GR" sz="1600">
                <a:solidFill>
                  <a:srgbClr val="002060"/>
                </a:solidFill>
              </a:rPr>
              <a:t>5% </a:t>
            </a:r>
            <a:r>
              <a:rPr lang="el-GR" altLang="el-GR" sz="1600">
                <a:solidFill>
                  <a:srgbClr val="002060"/>
                </a:solidFill>
              </a:rPr>
              <a:t>-</a:t>
            </a:r>
            <a:r>
              <a:rPr lang="en-US" altLang="el-GR" sz="1600">
                <a:solidFill>
                  <a:srgbClr val="002060"/>
                </a:solidFill>
              </a:rPr>
              <a:t> 25% </a:t>
            </a:r>
            <a:r>
              <a:rPr lang="el-GR" altLang="el-GR" sz="1600">
                <a:solidFill>
                  <a:srgbClr val="002060"/>
                </a:solidFill>
              </a:rPr>
              <a:t>των ασθενών αυτών υποτροπιάζουν εμφανίζοντας όγκους υψηλής κακοηθείας οι οποίοι είναι πολύ πιθανό να διηθήσουν το μυικό τοίχωμα της κύστης (</a:t>
            </a:r>
            <a:r>
              <a:rPr lang="en-US" altLang="el-GR" sz="1600">
                <a:solidFill>
                  <a:srgbClr val="002060"/>
                </a:solidFill>
              </a:rPr>
              <a:t>pT2)</a:t>
            </a:r>
          </a:p>
          <a:p>
            <a:r>
              <a:rPr lang="el-GR" altLang="el-GR" sz="1600">
                <a:solidFill>
                  <a:srgbClr val="002060"/>
                </a:solidFill>
              </a:rPr>
              <a:t>Λιγότερο συχνά οι πρωτοδιαγνωσθέντες καρκίνοι ουροδόχου κύστης είναι εξαρχής υψηλόβαθμης κακοηθείας, οι οποίοι έχουν την τάση να υποτροπιάζουν συχνότερα αλλά και να διηθούν και να μεθίστανται γρηγορότερα.</a:t>
            </a:r>
          </a:p>
          <a:p>
            <a:pPr lvl="1"/>
            <a:r>
              <a:rPr lang="el-GR" altLang="el-GR" sz="1600">
                <a:solidFill>
                  <a:srgbClr val="002060"/>
                </a:solidFill>
              </a:rPr>
              <a:t>Η πλειονότητα των νεοδιαγνωσθέντων  υψηλής κακοηθείας όγκων έχουν ήδη διηθήσει το μυικό  τοίχωμα κατά τη διάγνωση </a:t>
            </a:r>
          </a:p>
          <a:p>
            <a:pPr lvl="1"/>
            <a:r>
              <a:rPr lang="el-GR" altLang="el-GR" sz="1600">
                <a:solidFill>
                  <a:srgbClr val="002060"/>
                </a:solidFill>
              </a:rPr>
              <a:t>Οι όγκοι αυτοί θεωρείται ότι έχουν κοινά βιολογικά χαρακτηριστικά με  τους υψηλόβαθμης κακοηθείας όγκους που δεν έχουν ακόμη διηθήσει το μυικό τοίχωμα. </a:t>
            </a:r>
          </a:p>
          <a:p>
            <a:pPr lvl="1"/>
            <a:r>
              <a:rPr lang="el-GR" altLang="el-GR" sz="1600">
                <a:solidFill>
                  <a:srgbClr val="002060"/>
                </a:solidFill>
              </a:rPr>
              <a:t>Οι όγκοι αυτοί υποτροπιάζουν σχεδόν πάντα ως υψηλόβαθμης κακοηθείας όγκοι</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 Τίτλος">
            <a:extLst>
              <a:ext uri="{FF2B5EF4-FFF2-40B4-BE49-F238E27FC236}">
                <a16:creationId xmlns:a16="http://schemas.microsoft.com/office/drawing/2014/main" id="{0948BF30-C876-496F-85C7-E03D4E038067}"/>
              </a:ext>
            </a:extLst>
          </p:cNvPr>
          <p:cNvSpPr>
            <a:spLocks noGrp="1"/>
          </p:cNvSpPr>
          <p:nvPr>
            <p:ph type="title"/>
          </p:nvPr>
        </p:nvSpPr>
        <p:spPr/>
        <p:txBody>
          <a:bodyPr/>
          <a:lstStyle/>
          <a:p>
            <a:r>
              <a:rPr lang="el-GR" altLang="el-GR">
                <a:solidFill>
                  <a:srgbClr val="800000"/>
                </a:solidFill>
              </a:rPr>
              <a:t>ΣΥΜΠΕΡΑΣΜΑΤΑ</a:t>
            </a:r>
            <a:endParaRPr lang="el-GR" altLang="el-GR"/>
          </a:p>
        </p:txBody>
      </p:sp>
      <p:sp>
        <p:nvSpPr>
          <p:cNvPr id="180227" name="2 - Θέση περιεχομένου">
            <a:extLst>
              <a:ext uri="{FF2B5EF4-FFF2-40B4-BE49-F238E27FC236}">
                <a16:creationId xmlns:a16="http://schemas.microsoft.com/office/drawing/2014/main" id="{9EA72ECA-499C-4F50-B642-1C27D4AECAEF}"/>
              </a:ext>
            </a:extLst>
          </p:cNvPr>
          <p:cNvSpPr>
            <a:spLocks noGrp="1"/>
          </p:cNvSpPr>
          <p:nvPr>
            <p:ph idx="1"/>
          </p:nvPr>
        </p:nvSpPr>
        <p:spPr/>
        <p:txBody>
          <a:bodyPr>
            <a:normAutofit lnSpcReduction="10000"/>
          </a:bodyPr>
          <a:lstStyle/>
          <a:p>
            <a:pPr>
              <a:buFont typeface="Arial" panose="020B0604020202020204" pitchFamily="34" charset="0"/>
              <a:buNone/>
            </a:pPr>
            <a:r>
              <a:rPr lang="el-GR" altLang="el-GR" sz="2400" b="1">
                <a:solidFill>
                  <a:srgbClr val="800000"/>
                </a:solidFill>
              </a:rPr>
              <a:t>Για τους διηθητικούς όγκους (≥ </a:t>
            </a:r>
            <a:r>
              <a:rPr lang="en-US" altLang="el-GR" sz="2400" b="1">
                <a:solidFill>
                  <a:srgbClr val="800000"/>
                </a:solidFill>
              </a:rPr>
              <a:t>pT1) :</a:t>
            </a:r>
          </a:p>
          <a:p>
            <a:r>
              <a:rPr lang="el-GR" altLang="el-GR" sz="2000">
                <a:solidFill>
                  <a:srgbClr val="002060"/>
                </a:solidFill>
              </a:rPr>
              <a:t>Η έκβαση εξαρτάται από το στάδιο</a:t>
            </a:r>
          </a:p>
          <a:p>
            <a:pPr>
              <a:buFont typeface="Arial" panose="020B0604020202020204" pitchFamily="34" charset="0"/>
              <a:buNone/>
            </a:pPr>
            <a:r>
              <a:rPr lang="en-US" altLang="el-GR" sz="2000">
                <a:solidFill>
                  <a:srgbClr val="800000"/>
                </a:solidFill>
              </a:rPr>
              <a:t>pT1</a:t>
            </a:r>
            <a:r>
              <a:rPr lang="el-GR" altLang="el-GR" sz="2000">
                <a:solidFill>
                  <a:srgbClr val="800000"/>
                </a:solidFill>
              </a:rPr>
              <a:t> όγκοι:</a:t>
            </a:r>
            <a:endParaRPr lang="en-US" altLang="el-GR" sz="2000">
              <a:solidFill>
                <a:srgbClr val="800000"/>
              </a:solidFill>
            </a:endParaRPr>
          </a:p>
          <a:p>
            <a:r>
              <a:rPr lang="el-GR" altLang="el-GR" sz="2000">
                <a:solidFill>
                  <a:srgbClr val="002060"/>
                </a:solidFill>
              </a:rPr>
              <a:t>Για κάποιους ασθενείς, η συντηρητική αντιμετώπιση είναι αρκετή</a:t>
            </a:r>
          </a:p>
          <a:p>
            <a:r>
              <a:rPr lang="el-GR" altLang="el-GR" sz="2000">
                <a:solidFill>
                  <a:srgbClr val="002060"/>
                </a:solidFill>
              </a:rPr>
              <a:t>Σε μια ομάδα ασθενών  οι όγκοι θα εξελιχθούν σε </a:t>
            </a:r>
            <a:r>
              <a:rPr lang="en-US" altLang="el-GR" sz="2000">
                <a:solidFill>
                  <a:srgbClr val="002060"/>
                </a:solidFill>
              </a:rPr>
              <a:t>pT2 </a:t>
            </a:r>
            <a:r>
              <a:rPr lang="el-GR" altLang="el-GR" sz="2000">
                <a:solidFill>
                  <a:srgbClr val="002060"/>
                </a:solidFill>
              </a:rPr>
              <a:t>και θα απαιτήσουν κυστεκτομή</a:t>
            </a:r>
          </a:p>
          <a:p>
            <a:pPr>
              <a:buFont typeface="Arial" panose="020B0604020202020204" pitchFamily="34" charset="0"/>
              <a:buNone/>
            </a:pPr>
            <a:r>
              <a:rPr lang="en-US" altLang="el-GR" sz="2000">
                <a:solidFill>
                  <a:srgbClr val="800000"/>
                </a:solidFill>
              </a:rPr>
              <a:t>pT2 </a:t>
            </a:r>
            <a:r>
              <a:rPr lang="el-GR" altLang="el-GR" sz="2000">
                <a:solidFill>
                  <a:srgbClr val="800000"/>
                </a:solidFill>
              </a:rPr>
              <a:t>όγκοι:</a:t>
            </a:r>
          </a:p>
          <a:p>
            <a:r>
              <a:rPr lang="el-GR" altLang="el-GR" sz="2000">
                <a:solidFill>
                  <a:srgbClr val="002060"/>
                </a:solidFill>
              </a:rPr>
              <a:t>50% έχουν λανθάνουσες μεταστάσεις  κατά τη διάγνωση</a:t>
            </a:r>
          </a:p>
          <a:p>
            <a:r>
              <a:rPr lang="el-GR" altLang="el-GR" sz="2000">
                <a:solidFill>
                  <a:srgbClr val="002060"/>
                </a:solidFill>
              </a:rPr>
              <a:t>Η πλειονότητα θα εμφανίσει  μεταστατική νόσο εντός έτους</a:t>
            </a:r>
          </a:p>
          <a:p>
            <a:pPr>
              <a:buFont typeface="Arial" panose="020B0604020202020204" pitchFamily="34" charset="0"/>
              <a:buNone/>
            </a:pPr>
            <a:r>
              <a:rPr lang="el-GR" altLang="el-GR" sz="2000">
                <a:solidFill>
                  <a:srgbClr val="800000"/>
                </a:solidFill>
              </a:rPr>
              <a:t>Μεταστατικοί όγκοι</a:t>
            </a:r>
          </a:p>
          <a:p>
            <a:r>
              <a:rPr lang="el-GR" altLang="el-GR" sz="2000">
                <a:solidFill>
                  <a:srgbClr val="002060"/>
                </a:solidFill>
              </a:rPr>
              <a:t>Πολύ φτωχή πρόγνωση</a:t>
            </a:r>
          </a:p>
          <a:p>
            <a:r>
              <a:rPr lang="el-GR" altLang="el-GR" sz="2000">
                <a:solidFill>
                  <a:srgbClr val="002060"/>
                </a:solidFill>
              </a:rPr>
              <a:t>Φτωχή ανταπόκριση σε επικουρική θεραπεία</a:t>
            </a:r>
          </a:p>
          <a:p>
            <a:pPr>
              <a:buFont typeface="Arial" panose="020B0604020202020204" pitchFamily="34" charset="0"/>
              <a:buNone/>
            </a:pPr>
            <a:endParaRPr lang="el-GR" altLang="el-G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a:extLst>
              <a:ext uri="{FF2B5EF4-FFF2-40B4-BE49-F238E27FC236}">
                <a16:creationId xmlns:a16="http://schemas.microsoft.com/office/drawing/2014/main" id="{EA994266-1990-4E94-B0E0-EC493B1BCE68}"/>
              </a:ext>
            </a:extLst>
          </p:cNvPr>
          <p:cNvSpPr>
            <a:spLocks noGrp="1"/>
          </p:cNvSpPr>
          <p:nvPr>
            <p:ph type="subTitle" idx="4294967295"/>
          </p:nvPr>
        </p:nvSpPr>
        <p:spPr>
          <a:xfrm>
            <a:off x="0" y="2636838"/>
            <a:ext cx="6400800" cy="1752600"/>
          </a:xfrm>
        </p:spPr>
        <p:txBody>
          <a:bodyPr/>
          <a:lstStyle/>
          <a:p>
            <a:pPr marL="0" indent="0" algn="ctr">
              <a:buFont typeface="Arial" panose="020B0604020202020204" pitchFamily="34" charset="0"/>
              <a:buNone/>
            </a:pPr>
            <a:r>
              <a:rPr lang="el-GR" altLang="el-GR" sz="4400" b="1" i="1">
                <a:solidFill>
                  <a:srgbClr val="800000"/>
                </a:solidFill>
              </a:rPr>
              <a:t>Ε υ χ α ρ ι σ τ ώ</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a:extLst>
              <a:ext uri="{FF2B5EF4-FFF2-40B4-BE49-F238E27FC236}">
                <a16:creationId xmlns:a16="http://schemas.microsoft.com/office/drawing/2014/main" id="{0E1EF6FB-154F-4217-8D20-EA9657A6C912}"/>
              </a:ext>
            </a:extLst>
          </p:cNvPr>
          <p:cNvSpPr>
            <a:spLocks noGrp="1"/>
          </p:cNvSpPr>
          <p:nvPr>
            <p:ph type="title"/>
          </p:nvPr>
        </p:nvSpPr>
        <p:spPr/>
        <p:txBody>
          <a:bodyPr/>
          <a:lstStyle/>
          <a:p>
            <a:r>
              <a:rPr lang="el-GR" altLang="el-GR" b="1">
                <a:solidFill>
                  <a:srgbClr val="800000"/>
                </a:solidFill>
              </a:rPr>
              <a:t>Παράγοντες κινδύνου</a:t>
            </a:r>
          </a:p>
        </p:txBody>
      </p:sp>
      <p:sp>
        <p:nvSpPr>
          <p:cNvPr id="9219" name="2 - Θέση περιεχομένου">
            <a:extLst>
              <a:ext uri="{FF2B5EF4-FFF2-40B4-BE49-F238E27FC236}">
                <a16:creationId xmlns:a16="http://schemas.microsoft.com/office/drawing/2014/main" id="{4C2AA375-E269-4CBE-A096-6FDA219CD410}"/>
              </a:ext>
            </a:extLst>
          </p:cNvPr>
          <p:cNvSpPr>
            <a:spLocks noGrp="1"/>
          </p:cNvSpPr>
          <p:nvPr>
            <p:ph idx="1"/>
          </p:nvPr>
        </p:nvSpPr>
        <p:spPr/>
        <p:txBody>
          <a:bodyPr/>
          <a:lstStyle/>
          <a:p>
            <a:pPr>
              <a:buFont typeface="Arial" panose="020B0604020202020204" pitchFamily="34" charset="0"/>
              <a:buNone/>
            </a:pPr>
            <a:r>
              <a:rPr lang="el-GR" altLang="el-GR" sz="2000" b="1" u="sng">
                <a:solidFill>
                  <a:srgbClr val="800000"/>
                </a:solidFill>
              </a:rPr>
              <a:t>Χρόνια κατάχρηση αναλγητικών που περιέχουν φαινακετίνη</a:t>
            </a:r>
          </a:p>
          <a:p>
            <a:pPr>
              <a:buFont typeface="Arial" panose="020B0604020202020204" pitchFamily="34" charset="0"/>
              <a:buNone/>
            </a:pPr>
            <a:r>
              <a:rPr lang="el-GR" altLang="el-GR" sz="2000" b="1" u="sng">
                <a:solidFill>
                  <a:srgbClr val="800000"/>
                </a:solidFill>
              </a:rPr>
              <a:t>Χρόνια φλεγμονή:</a:t>
            </a:r>
          </a:p>
          <a:p>
            <a:r>
              <a:rPr lang="el-GR" altLang="el-GR" sz="2000" b="1">
                <a:solidFill>
                  <a:schemeClr val="tx2"/>
                </a:solidFill>
              </a:rPr>
              <a:t>Η χρόνια κυστίτιδα από </a:t>
            </a:r>
            <a:r>
              <a:rPr lang="en-US" altLang="el-GR" sz="2000" b="1">
                <a:solidFill>
                  <a:schemeClr val="tx2"/>
                </a:solidFill>
              </a:rPr>
              <a:t> Schistosoma</a:t>
            </a:r>
            <a:r>
              <a:rPr lang="el-GR" altLang="el-GR" sz="2000" b="1">
                <a:solidFill>
                  <a:schemeClr val="tx2"/>
                </a:solidFill>
              </a:rPr>
              <a:t> </a:t>
            </a:r>
            <a:r>
              <a:rPr lang="en-US" altLang="el-GR" sz="2000" b="1">
                <a:solidFill>
                  <a:schemeClr val="tx2"/>
                </a:solidFill>
              </a:rPr>
              <a:t>haematobium </a:t>
            </a:r>
            <a:r>
              <a:rPr lang="el-GR" altLang="el-GR" sz="2000" b="1">
                <a:solidFill>
                  <a:schemeClr val="tx2"/>
                </a:solidFill>
              </a:rPr>
              <a:t>αποτελεί καθιερωμένο παράγοντα καρκίνου ουροδόχου, συνήθως πλακώδους καρκινώματος</a:t>
            </a:r>
            <a:r>
              <a:rPr lang="en-US" altLang="el-GR" sz="2000" b="1">
                <a:solidFill>
                  <a:schemeClr val="tx2"/>
                </a:solidFill>
              </a:rPr>
              <a:t>.</a:t>
            </a:r>
          </a:p>
          <a:p>
            <a:r>
              <a:rPr lang="el-GR" altLang="el-GR" sz="2000" b="1">
                <a:solidFill>
                  <a:schemeClr val="tx2"/>
                </a:solidFill>
              </a:rPr>
              <a:t>Σύμφωνα με ορισμένους συγγραφείς ο χρόνιος ερεθισμός του βλεννογόνου της κύστης λόγω λοιμώξεων ή λίθων πιθανώς αυξάνει τον κίνδυνο καρκίνου.</a:t>
            </a:r>
          </a:p>
          <a:p>
            <a:pPr>
              <a:buFont typeface="Arial" panose="020B0604020202020204" pitchFamily="34" charset="0"/>
              <a:buNone/>
            </a:pPr>
            <a:r>
              <a:rPr lang="el-GR" altLang="el-GR" sz="2000" b="1" u="sng">
                <a:solidFill>
                  <a:srgbClr val="800000"/>
                </a:solidFill>
              </a:rPr>
              <a:t>Αρσενικό στο πόσιμο νερό </a:t>
            </a:r>
            <a:r>
              <a:rPr lang="el-GR" altLang="el-GR" sz="2000" b="1">
                <a:solidFill>
                  <a:schemeClr val="tx2"/>
                </a:solidFill>
              </a:rPr>
              <a:t>(μελέτες σε μεγάλες πληθυσμιακές ομάδες στη Χιλή και στην Ταϊβάν που είχαν εκτεθεί)</a:t>
            </a:r>
          </a:p>
          <a:p>
            <a:pPr>
              <a:buFont typeface="Arial" panose="020B0604020202020204" pitchFamily="34" charset="0"/>
              <a:buNone/>
            </a:pPr>
            <a:r>
              <a:rPr lang="el-GR" altLang="el-GR" sz="2000" b="1" u="sng">
                <a:solidFill>
                  <a:schemeClr val="tx2"/>
                </a:solidFill>
              </a:rPr>
              <a:t>Καφεΐνη &amp; τεχνητά γλυκαντικά (σακχαρίνη):</a:t>
            </a:r>
            <a:r>
              <a:rPr lang="el-GR" altLang="el-GR" sz="2000" b="1">
                <a:solidFill>
                  <a:schemeClr val="tx2"/>
                </a:solidFill>
              </a:rPr>
              <a:t> όχι τεκμηριωμένη σχέση </a:t>
            </a:r>
            <a:endParaRPr lang="en-US" altLang="el-GR" sz="2000" b="1">
              <a:solidFill>
                <a:schemeClr val="tx2"/>
              </a:solidFill>
            </a:endParaRPr>
          </a:p>
          <a:p>
            <a:endParaRPr lang="el-GR" altLang="el-GR">
              <a:solidFill>
                <a:schemeClr val="tx2"/>
              </a:solidFill>
            </a:endParaRPr>
          </a:p>
          <a:p>
            <a:endParaRPr lang="el-GR" altLang="el-GR">
              <a:solidFill>
                <a:schemeClr val="tx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a:extLst>
              <a:ext uri="{FF2B5EF4-FFF2-40B4-BE49-F238E27FC236}">
                <a16:creationId xmlns:a16="http://schemas.microsoft.com/office/drawing/2014/main" id="{1971A705-80A8-4B39-9F3E-178ACB35459A}"/>
              </a:ext>
            </a:extLst>
          </p:cNvPr>
          <p:cNvSpPr>
            <a:spLocks noGrp="1"/>
          </p:cNvSpPr>
          <p:nvPr>
            <p:ph type="title"/>
          </p:nvPr>
        </p:nvSpPr>
        <p:spPr/>
        <p:txBody>
          <a:bodyPr/>
          <a:lstStyle/>
          <a:p>
            <a:r>
              <a:rPr lang="el-GR" altLang="el-GR" b="1">
                <a:solidFill>
                  <a:srgbClr val="800000"/>
                </a:solidFill>
              </a:rPr>
              <a:t>ΟΥΡΟΘΗΛΙΑΚΟ ΚΑΡΚΙΝΩΜΑ</a:t>
            </a:r>
          </a:p>
        </p:txBody>
      </p:sp>
      <p:sp>
        <p:nvSpPr>
          <p:cNvPr id="11267" name="2 - Θέση περιεχομένου">
            <a:extLst>
              <a:ext uri="{FF2B5EF4-FFF2-40B4-BE49-F238E27FC236}">
                <a16:creationId xmlns:a16="http://schemas.microsoft.com/office/drawing/2014/main" id="{2E5281B4-F3EF-4B86-9E92-35E760A1AEEA}"/>
              </a:ext>
            </a:extLst>
          </p:cNvPr>
          <p:cNvSpPr>
            <a:spLocks noGrp="1"/>
          </p:cNvSpPr>
          <p:nvPr>
            <p:ph sz="half" idx="1"/>
          </p:nvPr>
        </p:nvSpPr>
        <p:spPr/>
        <p:txBody>
          <a:bodyPr>
            <a:normAutofit lnSpcReduction="10000"/>
          </a:bodyPr>
          <a:lstStyle/>
          <a:p>
            <a:r>
              <a:rPr lang="el-GR" altLang="el-GR" sz="2000">
                <a:solidFill>
                  <a:srgbClr val="002060"/>
                </a:solidFill>
              </a:rPr>
              <a:t>Περιλαμβάνει δύο αδρές υποκατηγορίες με γνώμονα  τη γονιδιακή αστάθεια, που αντιστοιχούν σε μορφολογικά διακριτές ομάδες:</a:t>
            </a:r>
          </a:p>
          <a:p>
            <a:r>
              <a:rPr lang="el-GR" altLang="el-GR" sz="2000" b="1">
                <a:solidFill>
                  <a:srgbClr val="800000"/>
                </a:solidFill>
              </a:rPr>
              <a:t>Η γενετικά  σταθερή κατηγορία </a:t>
            </a:r>
            <a:r>
              <a:rPr lang="el-GR" altLang="el-GR" sz="2000">
                <a:solidFill>
                  <a:srgbClr val="002060"/>
                </a:solidFill>
              </a:rPr>
              <a:t>περιλαμβάνει </a:t>
            </a:r>
            <a:r>
              <a:rPr lang="el-GR" altLang="el-GR" sz="2000" b="1" u="sng">
                <a:solidFill>
                  <a:srgbClr val="002060"/>
                </a:solidFill>
              </a:rPr>
              <a:t>χαμηλής κακοηθείας μη διηθητικούς (</a:t>
            </a:r>
            <a:r>
              <a:rPr lang="en-US" altLang="el-GR" sz="2000" b="1" u="sng">
                <a:solidFill>
                  <a:srgbClr val="002060"/>
                </a:solidFill>
              </a:rPr>
              <a:t>pTa) </a:t>
            </a:r>
            <a:r>
              <a:rPr lang="el-GR" altLang="el-GR" sz="2000" b="1" u="sng">
                <a:solidFill>
                  <a:srgbClr val="002060"/>
                </a:solidFill>
              </a:rPr>
              <a:t>όγκους.</a:t>
            </a:r>
            <a:endParaRPr lang="en-US" altLang="el-GR" sz="2000" b="1" u="sng">
              <a:solidFill>
                <a:srgbClr val="002060"/>
              </a:solidFill>
            </a:endParaRPr>
          </a:p>
          <a:p>
            <a:r>
              <a:rPr lang="en-US" altLang="el-GR" sz="2000" b="1">
                <a:solidFill>
                  <a:srgbClr val="800000"/>
                </a:solidFill>
              </a:rPr>
              <a:t>H</a:t>
            </a:r>
            <a:r>
              <a:rPr lang="el-GR" altLang="el-GR" sz="2000" b="1">
                <a:solidFill>
                  <a:srgbClr val="800000"/>
                </a:solidFill>
              </a:rPr>
              <a:t> γενετικά ασταθής κατηγορία </a:t>
            </a:r>
            <a:r>
              <a:rPr lang="el-GR" altLang="el-GR" sz="2000">
                <a:solidFill>
                  <a:srgbClr val="002060"/>
                </a:solidFill>
              </a:rPr>
              <a:t>περιλαμβάνει </a:t>
            </a:r>
            <a:r>
              <a:rPr lang="el-GR" altLang="el-GR" sz="2000" b="1" u="sng">
                <a:solidFill>
                  <a:srgbClr val="002060"/>
                </a:solidFill>
              </a:rPr>
              <a:t>υψηλής κακοηθείας όγκους είτε μη διηθητικούς</a:t>
            </a:r>
            <a:r>
              <a:rPr lang="en-US" altLang="el-GR" sz="2000" b="1" u="sng">
                <a:solidFill>
                  <a:srgbClr val="002060"/>
                </a:solidFill>
              </a:rPr>
              <a:t> (</a:t>
            </a:r>
            <a:r>
              <a:rPr lang="el-GR" altLang="el-GR" sz="2000" b="1" u="sng">
                <a:solidFill>
                  <a:srgbClr val="002060"/>
                </a:solidFill>
              </a:rPr>
              <a:t>συμπεριλαμβανομένων των </a:t>
            </a:r>
            <a:r>
              <a:rPr lang="en-US" altLang="el-GR" sz="2000" b="1" u="sng">
                <a:solidFill>
                  <a:srgbClr val="002060"/>
                </a:solidFill>
              </a:rPr>
              <a:t>pTa G3</a:t>
            </a:r>
            <a:r>
              <a:rPr lang="el-GR" altLang="el-GR" sz="2000" b="1" u="sng">
                <a:solidFill>
                  <a:srgbClr val="002060"/>
                </a:solidFill>
              </a:rPr>
              <a:t> &amp;</a:t>
            </a:r>
            <a:r>
              <a:rPr lang="en-US" altLang="el-GR" sz="2000" b="1" u="sng">
                <a:solidFill>
                  <a:srgbClr val="002060"/>
                </a:solidFill>
              </a:rPr>
              <a:t> CIS) </a:t>
            </a:r>
            <a:r>
              <a:rPr lang="el-GR" altLang="el-GR" sz="2000" b="1" u="sng">
                <a:solidFill>
                  <a:srgbClr val="002060"/>
                </a:solidFill>
              </a:rPr>
              <a:t>είτε διηθητικούς (</a:t>
            </a:r>
            <a:r>
              <a:rPr lang="en-US" altLang="el-GR" sz="2000" b="1" u="sng">
                <a:solidFill>
                  <a:srgbClr val="002060"/>
                </a:solidFill>
              </a:rPr>
              <a:t>pT1 – pT4)</a:t>
            </a:r>
            <a:endParaRPr lang="el-GR" altLang="el-GR" sz="2000" b="1" u="sng">
              <a:solidFill>
                <a:srgbClr val="002060"/>
              </a:solidFill>
            </a:endParaRPr>
          </a:p>
        </p:txBody>
      </p:sp>
      <p:sp>
        <p:nvSpPr>
          <p:cNvPr id="11268" name="3 - Θέση περιεχομένου">
            <a:extLst>
              <a:ext uri="{FF2B5EF4-FFF2-40B4-BE49-F238E27FC236}">
                <a16:creationId xmlns:a16="http://schemas.microsoft.com/office/drawing/2014/main" id="{EE6FB271-ADBB-48E0-BCF0-CE50D59BE4A1}"/>
              </a:ext>
            </a:extLst>
          </p:cNvPr>
          <p:cNvSpPr>
            <a:spLocks noGrp="1"/>
          </p:cNvSpPr>
          <p:nvPr>
            <p:ph sz="half" idx="2"/>
          </p:nvPr>
        </p:nvSpPr>
        <p:spPr/>
        <p:txBody>
          <a:bodyPr>
            <a:normAutofit lnSpcReduction="10000"/>
          </a:bodyPr>
          <a:lstStyle/>
          <a:p>
            <a:endParaRPr lang="el-GR" altLang="el-GR"/>
          </a:p>
        </p:txBody>
      </p:sp>
      <p:pic>
        <p:nvPicPr>
          <p:cNvPr id="11269" name="Picture 2">
            <a:extLst>
              <a:ext uri="{FF2B5EF4-FFF2-40B4-BE49-F238E27FC236}">
                <a16:creationId xmlns:a16="http://schemas.microsoft.com/office/drawing/2014/main" id="{B117B0CB-0AD2-454F-9C8B-3289FB576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57338"/>
            <a:ext cx="433546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10A494A-23C6-409B-BD3D-52B511428F87}"/>
              </a:ext>
            </a:extLst>
          </p:cNvPr>
          <p:cNvSpPr>
            <a:spLocks noGrp="1"/>
          </p:cNvSpPr>
          <p:nvPr>
            <p:ph idx="1"/>
          </p:nvPr>
        </p:nvSpPr>
        <p:spPr>
          <a:xfrm>
            <a:off x="251520" y="260648"/>
            <a:ext cx="7886700" cy="4639370"/>
          </a:xfrm>
        </p:spPr>
        <p:txBody>
          <a:bodyPr/>
          <a:lstStyle/>
          <a:p>
            <a:r>
              <a:rPr lang="en-US" dirty="0"/>
              <a:t>H </a:t>
            </a:r>
            <a:r>
              <a:rPr lang="el-GR" dirty="0"/>
              <a:t>ιστολογική διάγνωση του καρκίνου της ουροδόχου γίνεται αρχικά σε υλικό </a:t>
            </a:r>
            <a:r>
              <a:rPr lang="el-GR" dirty="0" err="1"/>
              <a:t>διουρηθρικής</a:t>
            </a:r>
            <a:r>
              <a:rPr lang="el-GR" dirty="0"/>
              <a:t> </a:t>
            </a:r>
            <a:r>
              <a:rPr lang="el-GR" dirty="0" err="1"/>
              <a:t>εκτομής</a:t>
            </a:r>
            <a:r>
              <a:rPr lang="el-GR" dirty="0"/>
              <a:t>.</a:t>
            </a:r>
          </a:p>
          <a:p>
            <a:endParaRPr lang="el-GR" dirty="0"/>
          </a:p>
        </p:txBody>
      </p:sp>
      <p:pic>
        <p:nvPicPr>
          <p:cNvPr id="215042" name="Picture 2" descr="Feasibility and accuracy of pathological diagnosis in en‐bloc transurethral  resection specimens versus conventional transurethral resection specimens  of bladder tumour: evaluation with pT1 substaging by 10 pathologists -  Yanagisawa - 2021 ...">
            <a:extLst>
              <a:ext uri="{FF2B5EF4-FFF2-40B4-BE49-F238E27FC236}">
                <a16:creationId xmlns:a16="http://schemas.microsoft.com/office/drawing/2014/main" id="{D927A888-2408-49D3-9A22-6103BDE118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7" r="48850"/>
          <a:stretch/>
        </p:blipFill>
        <p:spPr bwMode="auto">
          <a:xfrm>
            <a:off x="5916528" y="3913450"/>
            <a:ext cx="2733425" cy="2751010"/>
          </a:xfrm>
          <a:prstGeom prst="rect">
            <a:avLst/>
          </a:prstGeom>
          <a:noFill/>
          <a:extLst>
            <a:ext uri="{909E8E84-426E-40DD-AFC4-6F175D3DCCD1}">
              <a14:hiddenFill xmlns:a14="http://schemas.microsoft.com/office/drawing/2010/main">
                <a:solidFill>
                  <a:srgbClr val="FFFFFF"/>
                </a:solidFill>
              </a14:hiddenFill>
            </a:ext>
          </a:extLst>
        </p:spPr>
      </p:pic>
      <p:pic>
        <p:nvPicPr>
          <p:cNvPr id="215044" name="Picture 4" descr="Transurethral Resection of Bladder Tumor (TURBT) | ISUD">
            <a:extLst>
              <a:ext uri="{FF2B5EF4-FFF2-40B4-BE49-F238E27FC236}">
                <a16:creationId xmlns:a16="http://schemas.microsoft.com/office/drawing/2014/main" id="{71366E58-BF6E-486B-88E0-59FC18A1E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006" y="1052736"/>
            <a:ext cx="2733425" cy="2624088"/>
          </a:xfrm>
          <a:prstGeom prst="rect">
            <a:avLst/>
          </a:prstGeom>
          <a:noFill/>
          <a:extLst>
            <a:ext uri="{909E8E84-426E-40DD-AFC4-6F175D3DCCD1}">
              <a14:hiddenFill xmlns:a14="http://schemas.microsoft.com/office/drawing/2010/main">
                <a:solidFill>
                  <a:srgbClr val="FFFFFF"/>
                </a:solidFill>
              </a14:hiddenFill>
            </a:ext>
          </a:extLst>
        </p:spPr>
      </p:pic>
      <p:pic>
        <p:nvPicPr>
          <p:cNvPr id="215046" name="Picture 6" descr="Transurethral Resection of Bladder Tumors | Abdominal Key">
            <a:extLst>
              <a:ext uri="{FF2B5EF4-FFF2-40B4-BE49-F238E27FC236}">
                <a16:creationId xmlns:a16="http://schemas.microsoft.com/office/drawing/2014/main" id="{7E5334E9-8396-4EE9-8D03-F8AC7A332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132856"/>
            <a:ext cx="4562475"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16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715FCAC-3E48-4E13-8BEC-D5BE3246D068}"/>
              </a:ext>
            </a:extLst>
          </p:cNvPr>
          <p:cNvSpPr>
            <a:spLocks noGrp="1"/>
          </p:cNvSpPr>
          <p:nvPr>
            <p:ph idx="1"/>
          </p:nvPr>
        </p:nvSpPr>
        <p:spPr>
          <a:xfrm>
            <a:off x="467544" y="548680"/>
            <a:ext cx="7886700" cy="5760640"/>
          </a:xfrm>
        </p:spPr>
        <p:txBody>
          <a:bodyPr>
            <a:normAutofit/>
          </a:bodyPr>
          <a:lstStyle/>
          <a:p>
            <a:r>
              <a:rPr lang="el-GR" dirty="0"/>
              <a:t>Στο υλικό αυτό καλούμαστε:</a:t>
            </a:r>
          </a:p>
          <a:p>
            <a:pPr>
              <a:buFont typeface="Wingdings" panose="05000000000000000000" pitchFamily="2" charset="2"/>
              <a:buChar char="ü"/>
            </a:pPr>
            <a:r>
              <a:rPr lang="el-GR" dirty="0"/>
              <a:t>Να διαγνώσουμε ένα νεόπλασμα ως </a:t>
            </a:r>
            <a:r>
              <a:rPr lang="el-GR" dirty="0" err="1"/>
              <a:t>καλόηθες</a:t>
            </a:r>
            <a:r>
              <a:rPr lang="el-GR" dirty="0"/>
              <a:t> ή </a:t>
            </a:r>
            <a:r>
              <a:rPr lang="el-GR" dirty="0" err="1"/>
              <a:t>κακόηθες</a:t>
            </a:r>
            <a:r>
              <a:rPr lang="el-GR" dirty="0"/>
              <a:t> και να το τυποποιήσουμε</a:t>
            </a:r>
          </a:p>
          <a:p>
            <a:pPr marL="0" indent="0">
              <a:buNone/>
            </a:pPr>
            <a:endParaRPr lang="el-GR" dirty="0"/>
          </a:p>
          <a:p>
            <a:r>
              <a:rPr lang="el-GR" dirty="0"/>
              <a:t>Επί κακοήθειας καλούμαστε να καθορίσουμε :</a:t>
            </a:r>
          </a:p>
          <a:p>
            <a:pPr>
              <a:buFont typeface="Wingdings" panose="05000000000000000000" pitchFamily="2" charset="2"/>
              <a:buChar char="ü"/>
            </a:pPr>
            <a:r>
              <a:rPr lang="el-GR" dirty="0"/>
              <a:t>το βάθος διήθησης</a:t>
            </a:r>
            <a:r>
              <a:rPr lang="en-US" dirty="0"/>
              <a:t> (</a:t>
            </a:r>
            <a:r>
              <a:rPr lang="en-US" dirty="0" err="1"/>
              <a:t>pT</a:t>
            </a:r>
            <a:r>
              <a:rPr lang="en-US" dirty="0"/>
              <a:t>)</a:t>
            </a:r>
            <a:endParaRPr lang="el-GR" dirty="0"/>
          </a:p>
          <a:p>
            <a:pPr>
              <a:buFont typeface="Wingdings" panose="05000000000000000000" pitchFamily="2" charset="2"/>
              <a:buChar char="ü"/>
            </a:pPr>
            <a:r>
              <a:rPr lang="el-GR" dirty="0"/>
              <a:t>τον ιστολογικό βαθμό κακοήθειας (</a:t>
            </a:r>
            <a:r>
              <a:rPr lang="en-US" dirty="0"/>
              <a:t>grade)</a:t>
            </a:r>
            <a:endParaRPr lang="el-GR" dirty="0"/>
          </a:p>
          <a:p>
            <a:pPr>
              <a:buFont typeface="Wingdings" panose="05000000000000000000" pitchFamily="2" charset="2"/>
              <a:buChar char="ü"/>
            </a:pPr>
            <a:endParaRPr lang="el-GR" dirty="0"/>
          </a:p>
          <a:p>
            <a:pPr marL="0" indent="0">
              <a:buNone/>
            </a:pPr>
            <a:r>
              <a:rPr lang="el-GR" dirty="0"/>
              <a:t>Η απάντηση μας θα καθορίσει τον περαιτέρω θεραπευτικό χειρισμό του ασθενούς</a:t>
            </a:r>
          </a:p>
          <a:p>
            <a:endParaRPr lang="el-GR" dirty="0"/>
          </a:p>
          <a:p>
            <a:endParaRPr lang="el-GR" dirty="0"/>
          </a:p>
        </p:txBody>
      </p:sp>
    </p:spTree>
    <p:extLst>
      <p:ext uri="{BB962C8B-B14F-4D97-AF65-F5344CB8AC3E}">
        <p14:creationId xmlns:p14="http://schemas.microsoft.com/office/powerpoint/2010/main" val="3886721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gr4">
            <a:extLst>
              <a:ext uri="{FF2B5EF4-FFF2-40B4-BE49-F238E27FC236}">
                <a16:creationId xmlns:a16="http://schemas.microsoft.com/office/drawing/2014/main" id="{B3C3C3F4-5691-4A7F-8076-A878F29E1E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56" r="59610" b="36717"/>
          <a:stretch/>
        </p:blipFill>
        <p:spPr bwMode="auto">
          <a:xfrm>
            <a:off x="179512" y="470370"/>
            <a:ext cx="4392488" cy="6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a:extLst>
              <a:ext uri="{FF2B5EF4-FFF2-40B4-BE49-F238E27FC236}">
                <a16:creationId xmlns:a16="http://schemas.microsoft.com/office/drawing/2014/main" id="{858F604A-01DD-4835-866F-3A3BF76D3E49}"/>
              </a:ext>
            </a:extLst>
          </p:cNvPr>
          <p:cNvSpPr/>
          <p:nvPr/>
        </p:nvSpPr>
        <p:spPr>
          <a:xfrm>
            <a:off x="2771775" y="44624"/>
            <a:ext cx="1800225" cy="72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WHO</a:t>
            </a:r>
          </a:p>
          <a:p>
            <a:pPr algn="ctr" eaLnBrk="1" hangingPunct="1">
              <a:defRPr/>
            </a:pPr>
            <a:r>
              <a:rPr lang="en-US" dirty="0"/>
              <a:t>4</a:t>
            </a:r>
            <a:r>
              <a:rPr lang="en-US" baseline="30000" dirty="0"/>
              <a:t>th</a:t>
            </a:r>
            <a:r>
              <a:rPr lang="en-US" dirty="0"/>
              <a:t> edition /2016</a:t>
            </a:r>
            <a:endParaRPr lang="el-GR" dirty="0"/>
          </a:p>
        </p:txBody>
      </p:sp>
      <p:sp>
        <p:nvSpPr>
          <p:cNvPr id="2" name="Ορθογώνιο 1">
            <a:extLst>
              <a:ext uri="{FF2B5EF4-FFF2-40B4-BE49-F238E27FC236}">
                <a16:creationId xmlns:a16="http://schemas.microsoft.com/office/drawing/2014/main" id="{8BAAF99D-217E-4465-A66F-6ACF54290C07}"/>
              </a:ext>
            </a:extLst>
          </p:cNvPr>
          <p:cNvSpPr/>
          <p:nvPr/>
        </p:nvSpPr>
        <p:spPr>
          <a:xfrm>
            <a:off x="4932040" y="548680"/>
            <a:ext cx="3960440" cy="2880320"/>
          </a:xfrm>
          <a:prstGeom prst="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endParaRPr lang="el-GR" dirty="0"/>
          </a:p>
          <a:p>
            <a:r>
              <a:rPr lang="el-GR" dirty="0"/>
              <a:t>ΔΙΗΘΗΤΙΚΟ ΟΥΡΟΘΗΛΙΑΚΟ ΚΑΡΚΙΝΩΜΑ</a:t>
            </a:r>
            <a:endParaRPr lang="en-US" dirty="0"/>
          </a:p>
          <a:p>
            <a:endParaRPr lang="el-GR" dirty="0"/>
          </a:p>
        </p:txBody>
      </p:sp>
      <p:sp>
        <p:nvSpPr>
          <p:cNvPr id="7" name="Ορθογώνιο 6">
            <a:extLst>
              <a:ext uri="{FF2B5EF4-FFF2-40B4-BE49-F238E27FC236}">
                <a16:creationId xmlns:a16="http://schemas.microsoft.com/office/drawing/2014/main" id="{49668ADB-B5E9-45F5-8ACE-835CE4445872}"/>
              </a:ext>
            </a:extLst>
          </p:cNvPr>
          <p:cNvSpPr/>
          <p:nvPr/>
        </p:nvSpPr>
        <p:spPr>
          <a:xfrm>
            <a:off x="4932040" y="3641873"/>
            <a:ext cx="3960440"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t>ΜΗ ΔΙΗΘΗΤΙΚΑ ΟΥΡΟΘΗΛΙΑΚΑ ΝΕΟΠΛΑΣΜΑΤΑ</a:t>
            </a:r>
          </a:p>
        </p:txBody>
      </p:sp>
      <p:sp>
        <p:nvSpPr>
          <p:cNvPr id="3" name="Δεξί άγκιστρο 2">
            <a:extLst>
              <a:ext uri="{FF2B5EF4-FFF2-40B4-BE49-F238E27FC236}">
                <a16:creationId xmlns:a16="http://schemas.microsoft.com/office/drawing/2014/main" id="{C60ED4DA-1B11-4BBF-881E-111C12A59B21}"/>
              </a:ext>
            </a:extLst>
          </p:cNvPr>
          <p:cNvSpPr/>
          <p:nvPr/>
        </p:nvSpPr>
        <p:spPr>
          <a:xfrm>
            <a:off x="4211961" y="855244"/>
            <a:ext cx="936104" cy="25922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Δεξί άγκιστρο 3">
            <a:extLst>
              <a:ext uri="{FF2B5EF4-FFF2-40B4-BE49-F238E27FC236}">
                <a16:creationId xmlns:a16="http://schemas.microsoft.com/office/drawing/2014/main" id="{2EBE34F1-5B0E-4817-8453-893CFE36D9B1}"/>
              </a:ext>
            </a:extLst>
          </p:cNvPr>
          <p:cNvSpPr/>
          <p:nvPr/>
        </p:nvSpPr>
        <p:spPr>
          <a:xfrm>
            <a:off x="4355976" y="3628741"/>
            <a:ext cx="576064" cy="30274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E56B0DD-9580-4081-96AA-314229B4495B}"/>
              </a:ext>
            </a:extLst>
          </p:cNvPr>
          <p:cNvSpPr>
            <a:spLocks noGrp="1"/>
          </p:cNvSpPr>
          <p:nvPr>
            <p:ph idx="1"/>
          </p:nvPr>
        </p:nvSpPr>
        <p:spPr>
          <a:xfrm>
            <a:off x="628650" y="2060848"/>
            <a:ext cx="7886700" cy="4116115"/>
          </a:xfrm>
        </p:spPr>
        <p:txBody>
          <a:bodyPr/>
          <a:lstStyle/>
          <a:p>
            <a:r>
              <a:rPr lang="el-GR" dirty="0"/>
              <a:t>Πότε το καρκίνωμα της ουροδόχου κύστης λέγεται διηθητικό?</a:t>
            </a:r>
          </a:p>
          <a:p>
            <a:endParaRPr lang="el-GR" dirty="0"/>
          </a:p>
        </p:txBody>
      </p:sp>
      <p:sp>
        <p:nvSpPr>
          <p:cNvPr id="6" name="TextBox 5">
            <a:extLst>
              <a:ext uri="{FF2B5EF4-FFF2-40B4-BE49-F238E27FC236}">
                <a16:creationId xmlns:a16="http://schemas.microsoft.com/office/drawing/2014/main" id="{B62136D1-74F6-4F16-A1DD-B4E4BB07F7EC}"/>
              </a:ext>
            </a:extLst>
          </p:cNvPr>
          <p:cNvSpPr txBox="1"/>
          <p:nvPr/>
        </p:nvSpPr>
        <p:spPr>
          <a:xfrm>
            <a:off x="1187624" y="4118905"/>
            <a:ext cx="6984776" cy="369332"/>
          </a:xfrm>
          <a:prstGeom prst="rect">
            <a:avLst/>
          </a:prstGeom>
          <a:noFill/>
        </p:spPr>
        <p:txBody>
          <a:bodyPr wrap="square">
            <a:spAutoFit/>
          </a:bodyPr>
          <a:lstStyle/>
          <a:p>
            <a:r>
              <a:rPr lang="el-GR" dirty="0"/>
              <a:t>Όταν διηθεί</a:t>
            </a:r>
            <a:r>
              <a:rPr lang="en-US" dirty="0"/>
              <a:t> </a:t>
            </a:r>
            <a:r>
              <a:rPr lang="el-GR" dirty="0"/>
              <a:t>τη βασική μεμβράνη που βρίσκεται κάτω από το </a:t>
            </a:r>
            <a:r>
              <a:rPr lang="el-GR" dirty="0" err="1"/>
              <a:t>ουροθήλιο</a:t>
            </a:r>
            <a:endParaRPr lang="el-GR" dirty="0"/>
          </a:p>
        </p:txBody>
      </p:sp>
    </p:spTree>
    <p:extLst>
      <p:ext uri="{BB962C8B-B14F-4D97-AF65-F5344CB8AC3E}">
        <p14:creationId xmlns:p14="http://schemas.microsoft.com/office/powerpoint/2010/main" val="36116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Differentiation-based lineage hierarchy in the normal urothelium | Download  Scientific Diagram">
            <a:extLst>
              <a:ext uri="{FF2B5EF4-FFF2-40B4-BE49-F238E27FC236}">
                <a16:creationId xmlns:a16="http://schemas.microsoft.com/office/drawing/2014/main" id="{6A1439FE-5736-4189-8EDD-2EE3027535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716" y="2708920"/>
            <a:ext cx="4085946" cy="1930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proteinatlas.org/images_dictionary/urinary_bladder__1__urothelium__1_25.jpg">
            <a:extLst>
              <a:ext uri="{FF2B5EF4-FFF2-40B4-BE49-F238E27FC236}">
                <a16:creationId xmlns:a16="http://schemas.microsoft.com/office/drawing/2014/main" id="{EC397581-991D-449B-AA9D-A405391F6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662" y="778749"/>
            <a:ext cx="4679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2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a:extLst>
              <a:ext uri="{FF2B5EF4-FFF2-40B4-BE49-F238E27FC236}">
                <a16:creationId xmlns:a16="http://schemas.microsoft.com/office/drawing/2014/main" id="{972ED597-35D6-4042-AE17-9B4136047C50}"/>
              </a:ext>
            </a:extLst>
          </p:cNvPr>
          <p:cNvSpPr>
            <a:spLocks noGrp="1"/>
          </p:cNvSpPr>
          <p:nvPr>
            <p:ph type="title"/>
          </p:nvPr>
        </p:nvSpPr>
        <p:spPr/>
        <p:txBody>
          <a:bodyPr/>
          <a:lstStyle/>
          <a:p>
            <a:endParaRPr lang="el-GR" altLang="el-GR"/>
          </a:p>
        </p:txBody>
      </p:sp>
      <p:sp>
        <p:nvSpPr>
          <p:cNvPr id="4099" name="2 - Θέση περιεχομένου">
            <a:extLst>
              <a:ext uri="{FF2B5EF4-FFF2-40B4-BE49-F238E27FC236}">
                <a16:creationId xmlns:a16="http://schemas.microsoft.com/office/drawing/2014/main" id="{1253B8CE-3332-482E-A18D-7EDAF2CD64D7}"/>
              </a:ext>
            </a:extLst>
          </p:cNvPr>
          <p:cNvSpPr>
            <a:spLocks noGrp="1"/>
          </p:cNvSpPr>
          <p:nvPr>
            <p:ph idx="1"/>
          </p:nvPr>
        </p:nvSpPr>
        <p:spPr/>
        <p:txBody>
          <a:bodyPr/>
          <a:lstStyle/>
          <a:p>
            <a:endParaRPr lang="el-GR" altLang="el-GR"/>
          </a:p>
        </p:txBody>
      </p:sp>
      <p:pic>
        <p:nvPicPr>
          <p:cNvPr id="4100" name="Picture 2" descr="http://www.proteinatlas.org/images_dictionary/urinary_bladder__1__urothelium__1_25.jpg">
            <a:extLst>
              <a:ext uri="{FF2B5EF4-FFF2-40B4-BE49-F238E27FC236}">
                <a16:creationId xmlns:a16="http://schemas.microsoft.com/office/drawing/2014/main" id="{FCA5DBDE-874E-4F58-937F-16ABC9B65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557362"/>
            <a:ext cx="4679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Epithelial mesenchymal transition and mesenchymal epithelial transition...  | Download Scientific Diagram">
            <a:extLst>
              <a:ext uri="{FF2B5EF4-FFF2-40B4-BE49-F238E27FC236}">
                <a16:creationId xmlns:a16="http://schemas.microsoft.com/office/drawing/2014/main" id="{AB3F8D96-7136-4810-A1D9-AF1B227475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124744"/>
            <a:ext cx="642124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607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Diagram showing the T stages of bladder cancer ">
            <a:extLst>
              <a:ext uri="{FF2B5EF4-FFF2-40B4-BE49-F238E27FC236}">
                <a16:creationId xmlns:a16="http://schemas.microsoft.com/office/drawing/2014/main" id="{5AD1A8BF-7314-41C2-AEB5-8384DCF34F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0905" y="188640"/>
            <a:ext cx="4098379" cy="6018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1 bladder cancer: current considerations for diagnosis and management |  Nature Reviews Urology">
            <a:extLst>
              <a:ext uri="{FF2B5EF4-FFF2-40B4-BE49-F238E27FC236}">
                <a16:creationId xmlns:a16="http://schemas.microsoft.com/office/drawing/2014/main" id="{1D59C433-BED7-4B9F-8003-4BE1D053C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799169"/>
            <a:ext cx="2952328" cy="568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02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663" name="Group 183">
            <a:extLst>
              <a:ext uri="{FF2B5EF4-FFF2-40B4-BE49-F238E27FC236}">
                <a16:creationId xmlns:a16="http://schemas.microsoft.com/office/drawing/2014/main" id="{79183154-A66E-4769-84DE-0583B96DEA94}"/>
              </a:ext>
            </a:extLst>
          </p:cNvPr>
          <p:cNvGraphicFramePr>
            <a:graphicFrameLocks noGrp="1"/>
          </p:cNvGraphicFramePr>
          <p:nvPr>
            <p:extLst>
              <p:ext uri="{D42A27DB-BD31-4B8C-83A1-F6EECF244321}">
                <p14:modId xmlns:p14="http://schemas.microsoft.com/office/powerpoint/2010/main" val="846791420"/>
              </p:ext>
            </p:extLst>
          </p:nvPr>
        </p:nvGraphicFramePr>
        <p:xfrm>
          <a:off x="1763713" y="1125538"/>
          <a:ext cx="6337300" cy="4302127"/>
        </p:xfrm>
        <a:graphic>
          <a:graphicData uri="http://schemas.openxmlformats.org/drawingml/2006/table">
            <a:tbl>
              <a:tblPr/>
              <a:tblGrid>
                <a:gridCol w="1253983">
                  <a:extLst>
                    <a:ext uri="{9D8B030D-6E8A-4147-A177-3AD203B41FA5}">
                      <a16:colId xmlns:a16="http://schemas.microsoft.com/office/drawing/2014/main" val="20000"/>
                    </a:ext>
                  </a:extLst>
                </a:gridCol>
                <a:gridCol w="5083317">
                  <a:extLst>
                    <a:ext uri="{9D8B030D-6E8A-4147-A177-3AD203B41FA5}">
                      <a16:colId xmlns:a16="http://schemas.microsoft.com/office/drawing/2014/main" val="20001"/>
                    </a:ext>
                  </a:extLst>
                </a:gridCol>
              </a:tblGrid>
              <a:tr h="274658">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Πίνακας 1.       Τ- Ταξινόμηση (κατά ΤΝΜ/</a:t>
                      </a:r>
                      <a:r>
                        <a:rPr kumimoji="0" lang="en-US"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UICC</a:t>
                      </a: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καρκινωμάτων ουροδόχου κύστης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2743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Τχ</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Ο πρωτοπαθής όγκος δε δύναται να αξιολογηθεί</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Τ0</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Δεν υπάρχει ένδειξη πρωτοπαθούς όγκου</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Μη-διηθητικό θηλώδες καρκίνωμα</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is</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In situ </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καρκίνωμα: </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επίπεδος όγκος</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Τ1</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υποεπιθηλιακού συνδετικού ιστού</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5"/>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Τ2</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μυός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Διήθηση επιφανειακού μυός (έσω ήμισυ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μυικού</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τοιχώματος)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7"/>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Διήθηση εν τω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βάθει</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μυός (έξω ήμισυ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μυικού</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τοιχώματος)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8"/>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Τ3</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περικυστικού</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ιστού</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9"/>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Τ3</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Μικροσκοπική</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0"/>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T3b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M</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ακροσκοπική</a:t>
                      </a:r>
                      <a:r>
                        <a:rPr kumimoji="0" lang="en-US"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a:t>
                      </a:r>
                      <a:endParaRPr kumimoji="0" lang="en-US"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45723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Τ4</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οποιουδήποτε από τα ακόλουθα: προστατικό στρώμα,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σπερματοδόχες</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κύστεις, μήτρα, κόλπος, πυελικό τοίχωμα, κοιλιακό τοίχωμα</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2"/>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 </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προστατικού στρώματος, σπερματοδόχων κύστεων, μήτρας ή κόλπου</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3"/>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πυελικού τοιχώματος ή κοιλιακού τοιχώματος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9" marR="9144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a:extLst>
              <a:ext uri="{FF2B5EF4-FFF2-40B4-BE49-F238E27FC236}">
                <a16:creationId xmlns:a16="http://schemas.microsoft.com/office/drawing/2014/main" id="{79FC4DA2-F775-4311-8880-CDA411EA7C45}"/>
              </a:ext>
            </a:extLst>
          </p:cNvPr>
          <p:cNvSpPr>
            <a:spLocks noGrp="1"/>
          </p:cNvSpPr>
          <p:nvPr>
            <p:ph type="title"/>
          </p:nvPr>
        </p:nvSpPr>
        <p:spPr/>
        <p:txBody>
          <a:bodyPr>
            <a:normAutofit fontScale="90000"/>
          </a:bodyPr>
          <a:lstStyle/>
          <a:p>
            <a:r>
              <a:rPr lang="el-GR" altLang="el-GR" b="1">
                <a:solidFill>
                  <a:srgbClr val="800000"/>
                </a:solidFill>
              </a:rPr>
              <a:t>ΟΥΡΟΘΗΛΙΑΚΟ ΚΑΡΚΙΝΩΜΑ</a:t>
            </a:r>
            <a:br>
              <a:rPr lang="el-GR" altLang="el-GR" b="1">
                <a:solidFill>
                  <a:srgbClr val="800000"/>
                </a:solidFill>
              </a:rPr>
            </a:br>
            <a:r>
              <a:rPr lang="en-US" altLang="el-GR" b="1">
                <a:solidFill>
                  <a:srgbClr val="002060"/>
                </a:solidFill>
              </a:rPr>
              <a:t>Staging (</a:t>
            </a:r>
            <a:r>
              <a:rPr lang="el-GR" altLang="el-GR" b="1">
                <a:solidFill>
                  <a:srgbClr val="002060"/>
                </a:solidFill>
              </a:rPr>
              <a:t>σταδιοποίηση)</a:t>
            </a:r>
            <a:br>
              <a:rPr lang="en-US" altLang="el-GR">
                <a:solidFill>
                  <a:srgbClr val="002060"/>
                </a:solidFill>
              </a:rPr>
            </a:br>
            <a:endParaRPr lang="el-GR" altLang="el-GR"/>
          </a:p>
        </p:txBody>
      </p:sp>
      <p:sp>
        <p:nvSpPr>
          <p:cNvPr id="13315" name="2 - Θέση περιεχομένου">
            <a:extLst>
              <a:ext uri="{FF2B5EF4-FFF2-40B4-BE49-F238E27FC236}">
                <a16:creationId xmlns:a16="http://schemas.microsoft.com/office/drawing/2014/main" id="{25049FEF-012C-4721-B9DC-D48BA0D74848}"/>
              </a:ext>
            </a:extLst>
          </p:cNvPr>
          <p:cNvSpPr>
            <a:spLocks noGrp="1"/>
          </p:cNvSpPr>
          <p:nvPr>
            <p:ph idx="1"/>
          </p:nvPr>
        </p:nvSpPr>
        <p:spPr/>
        <p:txBody>
          <a:bodyPr/>
          <a:lstStyle/>
          <a:p>
            <a:endParaRPr lang="el-GR" altLang="el-GR"/>
          </a:p>
        </p:txBody>
      </p:sp>
      <p:pic>
        <p:nvPicPr>
          <p:cNvPr id="13316" name="Picture 2" descr="front">
            <a:extLst>
              <a:ext uri="{FF2B5EF4-FFF2-40B4-BE49-F238E27FC236}">
                <a16:creationId xmlns:a16="http://schemas.microsoft.com/office/drawing/2014/main" id="{CC8E7962-0D8B-4AA5-B59D-6339EA4C1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484313"/>
            <a:ext cx="71580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a:extLst>
              <a:ext uri="{FF2B5EF4-FFF2-40B4-BE49-F238E27FC236}">
                <a16:creationId xmlns:a16="http://schemas.microsoft.com/office/drawing/2014/main" id="{9195D8CC-9849-49A0-8C39-8FA15F13F369}"/>
              </a:ext>
            </a:extLst>
          </p:cNvPr>
          <p:cNvSpPr>
            <a:spLocks noGrp="1"/>
          </p:cNvSpPr>
          <p:nvPr>
            <p:ph type="title"/>
          </p:nvPr>
        </p:nvSpPr>
        <p:spPr/>
        <p:txBody>
          <a:bodyPr/>
          <a:lstStyle/>
          <a:p>
            <a:endParaRPr lang="el-GR" altLang="el-GR"/>
          </a:p>
        </p:txBody>
      </p:sp>
      <p:pic>
        <p:nvPicPr>
          <p:cNvPr id="35843" name="Picture 2">
            <a:extLst>
              <a:ext uri="{FF2B5EF4-FFF2-40B4-BE49-F238E27FC236}">
                <a16:creationId xmlns:a16="http://schemas.microsoft.com/office/drawing/2014/main" id="{1D9C6685-732B-4F45-87ED-F59A61A3DE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404813"/>
            <a:ext cx="7848600" cy="5343525"/>
          </a:xfrm>
          <a:noFill/>
        </p:spPr>
      </p:pic>
      <p:sp>
        <p:nvSpPr>
          <p:cNvPr id="35844" name="Rectangle 5">
            <a:extLst>
              <a:ext uri="{FF2B5EF4-FFF2-40B4-BE49-F238E27FC236}">
                <a16:creationId xmlns:a16="http://schemas.microsoft.com/office/drawing/2014/main" id="{DB2DCFD6-0B48-416D-A009-7C50DC379A30}"/>
              </a:ext>
            </a:extLst>
          </p:cNvPr>
          <p:cNvSpPr>
            <a:spLocks noChangeArrowheads="1"/>
          </p:cNvSpPr>
          <p:nvPr/>
        </p:nvSpPr>
        <p:spPr bwMode="auto">
          <a:xfrm>
            <a:off x="755650" y="6021388"/>
            <a:ext cx="7345363" cy="503237"/>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b="1" dirty="0">
                <a:solidFill>
                  <a:schemeClr val="tx2"/>
                </a:solidFill>
                <a:latin typeface="Arial" panose="020B0604020202020204" pitchFamily="34" charset="0"/>
              </a:rPr>
              <a:t>Διήθηση </a:t>
            </a:r>
            <a:r>
              <a:rPr lang="el-GR" altLang="el-GR" sz="1800" b="1" dirty="0" err="1">
                <a:solidFill>
                  <a:schemeClr val="tx2"/>
                </a:solidFill>
                <a:latin typeface="Arial" panose="020B0604020202020204" pitchFamily="34" charset="0"/>
              </a:rPr>
              <a:t>υποεπιθηλιακού</a:t>
            </a:r>
            <a:r>
              <a:rPr lang="el-GR" altLang="el-GR" sz="1800" b="1" dirty="0">
                <a:solidFill>
                  <a:schemeClr val="tx2"/>
                </a:solidFill>
                <a:latin typeface="Arial" panose="020B0604020202020204" pitchFamily="34" charset="0"/>
              </a:rPr>
              <a:t> συνδετικού ιστού (</a:t>
            </a:r>
            <a:r>
              <a:rPr lang="en-US" altLang="el-GR" sz="1800" b="1" dirty="0">
                <a:solidFill>
                  <a:schemeClr val="tx2"/>
                </a:solidFill>
                <a:latin typeface="Arial" panose="020B0604020202020204" pitchFamily="34" charset="0"/>
              </a:rPr>
              <a:t>p T1)</a:t>
            </a:r>
            <a:endParaRPr lang="el-GR" altLang="el-GR" sz="1800" b="1" dirty="0">
              <a:solidFill>
                <a:schemeClr val="tx2"/>
              </a:solidFill>
              <a:latin typeface="Arial" panose="020B0604020202020204" pitchFamily="34" charset="0"/>
            </a:endParaRPr>
          </a:p>
        </p:txBody>
      </p:sp>
    </p:spTree>
    <p:extLst>
      <p:ext uri="{BB962C8B-B14F-4D97-AF65-F5344CB8AC3E}">
        <p14:creationId xmlns:p14="http://schemas.microsoft.com/office/powerpoint/2010/main" val="238567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a:extLst>
              <a:ext uri="{FF2B5EF4-FFF2-40B4-BE49-F238E27FC236}">
                <a16:creationId xmlns:a16="http://schemas.microsoft.com/office/drawing/2014/main" id="{27D30BFE-3E7E-439D-AA57-98E0196E643C}"/>
              </a:ext>
            </a:extLst>
          </p:cNvPr>
          <p:cNvSpPr>
            <a:spLocks noGrp="1"/>
          </p:cNvSpPr>
          <p:nvPr>
            <p:ph type="title"/>
          </p:nvPr>
        </p:nvSpPr>
        <p:spPr/>
        <p:txBody>
          <a:bodyPr/>
          <a:lstStyle/>
          <a:p>
            <a:pPr eaLnBrk="1" hangingPunct="1"/>
            <a:endParaRPr lang="el-GR" altLang="el-GR"/>
          </a:p>
        </p:txBody>
      </p:sp>
      <p:pic>
        <p:nvPicPr>
          <p:cNvPr id="37891" name="Picture 2">
            <a:extLst>
              <a:ext uri="{FF2B5EF4-FFF2-40B4-BE49-F238E27FC236}">
                <a16:creationId xmlns:a16="http://schemas.microsoft.com/office/drawing/2014/main" id="{988AE680-B303-4C12-973A-245443AC29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088" y="188913"/>
            <a:ext cx="6875462" cy="5191125"/>
          </a:xfrm>
          <a:noFill/>
        </p:spPr>
      </p:pic>
      <p:sp>
        <p:nvSpPr>
          <p:cNvPr id="37892" name="4 - Ορθογώνιο">
            <a:extLst>
              <a:ext uri="{FF2B5EF4-FFF2-40B4-BE49-F238E27FC236}">
                <a16:creationId xmlns:a16="http://schemas.microsoft.com/office/drawing/2014/main" id="{F4D15FE0-B684-43C6-9AFD-34DECF541D20}"/>
              </a:ext>
            </a:extLst>
          </p:cNvPr>
          <p:cNvSpPr>
            <a:spLocks noChangeArrowheads="1"/>
          </p:cNvSpPr>
          <p:nvPr/>
        </p:nvSpPr>
        <p:spPr bwMode="auto">
          <a:xfrm>
            <a:off x="250825" y="5516563"/>
            <a:ext cx="8642350" cy="10699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600" b="1">
                <a:solidFill>
                  <a:schemeClr val="tx2"/>
                </a:solidFill>
              </a:rPr>
              <a:t>pT1 </a:t>
            </a:r>
            <a:r>
              <a:rPr lang="el-GR" altLang="el-GR" sz="1600" b="1">
                <a:solidFill>
                  <a:schemeClr val="tx2"/>
                </a:solidFill>
              </a:rPr>
              <a:t>ουροθηλιακό καρκίνωμα:  διηθητικά πρότυπα </a:t>
            </a:r>
            <a:r>
              <a:rPr lang="en-US" altLang="el-GR" sz="1600" b="1">
                <a:solidFill>
                  <a:schemeClr val="tx2"/>
                </a:solidFill>
              </a:rPr>
              <a:t>(a) </a:t>
            </a:r>
            <a:r>
              <a:rPr lang="el-GR" altLang="el-GR" sz="1600" b="1">
                <a:solidFill>
                  <a:schemeClr val="tx2"/>
                </a:solidFill>
              </a:rPr>
              <a:t>Το ομαλό περίγραμμα της βασικής μεμβράνης διαταράσσεται στα διηθητικά κύτταρα</a:t>
            </a:r>
            <a:r>
              <a:rPr lang="en-US" altLang="el-GR" sz="1600" b="1">
                <a:solidFill>
                  <a:schemeClr val="tx2"/>
                </a:solidFill>
              </a:rPr>
              <a:t> (b </a:t>
            </a:r>
            <a:r>
              <a:rPr lang="el-GR" altLang="el-GR" sz="1600" b="1">
                <a:solidFill>
                  <a:schemeClr val="tx2"/>
                </a:solidFill>
              </a:rPr>
              <a:t>και </a:t>
            </a:r>
            <a:r>
              <a:rPr lang="en-US" altLang="el-GR" sz="1600" b="1">
                <a:solidFill>
                  <a:schemeClr val="tx2"/>
                </a:solidFill>
              </a:rPr>
              <a:t>c) </a:t>
            </a:r>
            <a:r>
              <a:rPr lang="el-GR" altLang="el-GR" sz="1600" b="1">
                <a:solidFill>
                  <a:schemeClr val="tx2"/>
                </a:solidFill>
              </a:rPr>
              <a:t>Ακανόνιστες μικρές αθροίσεις νεοπλασματικών κυττάρων που διηθούν το στρώμα</a:t>
            </a:r>
            <a:r>
              <a:rPr lang="en-US" altLang="el-GR" sz="1600" b="1">
                <a:solidFill>
                  <a:schemeClr val="tx2"/>
                </a:solidFill>
              </a:rPr>
              <a:t> (d) </a:t>
            </a:r>
            <a:r>
              <a:rPr lang="el-GR" altLang="el-GR" sz="1600" b="1">
                <a:solidFill>
                  <a:schemeClr val="tx2"/>
                </a:solidFill>
              </a:rPr>
              <a:t>Ποικίλου μεγέθους φωλεές με μεμονωμένα κύτταρα και ακανόνιστες μικρές αθροίσεις διηθητικών κυττάρων</a:t>
            </a:r>
          </a:p>
        </p:txBody>
      </p:sp>
    </p:spTree>
    <p:extLst>
      <p:ext uri="{BB962C8B-B14F-4D97-AF65-F5344CB8AC3E}">
        <p14:creationId xmlns:p14="http://schemas.microsoft.com/office/powerpoint/2010/main" val="397204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a:extLst>
              <a:ext uri="{FF2B5EF4-FFF2-40B4-BE49-F238E27FC236}">
                <a16:creationId xmlns:a16="http://schemas.microsoft.com/office/drawing/2014/main" id="{DC54A200-E7DA-48DA-A200-D7AB64CE5BE2}"/>
              </a:ext>
            </a:extLst>
          </p:cNvPr>
          <p:cNvSpPr>
            <a:spLocks noGrp="1"/>
          </p:cNvSpPr>
          <p:nvPr>
            <p:ph type="title"/>
          </p:nvPr>
        </p:nvSpPr>
        <p:spPr/>
        <p:txBody>
          <a:bodyPr/>
          <a:lstStyle/>
          <a:p>
            <a:pPr eaLnBrk="1" hangingPunct="1"/>
            <a:endParaRPr lang="el-GR" altLang="el-GR"/>
          </a:p>
        </p:txBody>
      </p:sp>
      <p:pic>
        <p:nvPicPr>
          <p:cNvPr id="39939" name="Picture 2">
            <a:extLst>
              <a:ext uri="{FF2B5EF4-FFF2-40B4-BE49-F238E27FC236}">
                <a16:creationId xmlns:a16="http://schemas.microsoft.com/office/drawing/2014/main" id="{A237F18E-DA73-4248-A395-333931FC31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88913"/>
            <a:ext cx="4176713" cy="6421437"/>
          </a:xfrm>
          <a:noFill/>
        </p:spPr>
      </p:pic>
      <p:sp>
        <p:nvSpPr>
          <p:cNvPr id="39940" name="4 - Ορθογώνιο">
            <a:extLst>
              <a:ext uri="{FF2B5EF4-FFF2-40B4-BE49-F238E27FC236}">
                <a16:creationId xmlns:a16="http://schemas.microsoft.com/office/drawing/2014/main" id="{1EAD7784-AA43-4E93-9C6F-C55B6CF09872}"/>
              </a:ext>
            </a:extLst>
          </p:cNvPr>
          <p:cNvSpPr>
            <a:spLocks noChangeArrowheads="1"/>
          </p:cNvSpPr>
          <p:nvPr/>
        </p:nvSpPr>
        <p:spPr bwMode="auto">
          <a:xfrm>
            <a:off x="4572000" y="2781300"/>
            <a:ext cx="4572000" cy="22891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a:solidFill>
                  <a:srgbClr val="800000"/>
                </a:solidFill>
              </a:rPr>
              <a:t>pT1</a:t>
            </a:r>
            <a:r>
              <a:rPr lang="el-GR" altLang="el-GR" sz="1800">
                <a:solidFill>
                  <a:srgbClr val="800000"/>
                </a:solidFill>
              </a:rPr>
              <a:t>ουροθηλιακό καρκίνωμα</a:t>
            </a:r>
            <a:r>
              <a:rPr lang="en-US" altLang="el-GR" sz="1800"/>
              <a:t> </a:t>
            </a:r>
            <a:r>
              <a:rPr lang="en-US" altLang="el-GR" sz="1800">
                <a:solidFill>
                  <a:schemeClr val="tx2"/>
                </a:solidFill>
              </a:rPr>
              <a:t>(</a:t>
            </a:r>
            <a:r>
              <a:rPr lang="en-US" altLang="el-GR" sz="1800" b="1">
                <a:solidFill>
                  <a:schemeClr val="tx2"/>
                </a:solidFill>
              </a:rPr>
              <a:t>a</a:t>
            </a:r>
            <a:r>
              <a:rPr lang="en-US" altLang="el-GR" sz="1800">
                <a:solidFill>
                  <a:schemeClr val="tx2"/>
                </a:solidFill>
              </a:rPr>
              <a:t>) </a:t>
            </a:r>
            <a:r>
              <a:rPr lang="el-GR" altLang="el-GR" sz="1800">
                <a:solidFill>
                  <a:schemeClr val="tx2"/>
                </a:solidFill>
              </a:rPr>
              <a:t>Διηθητικές καταδύσεις με δακτυλοειδή (</a:t>
            </a:r>
            <a:r>
              <a:rPr lang="en-US" altLang="el-GR" sz="1800">
                <a:solidFill>
                  <a:schemeClr val="tx2"/>
                </a:solidFill>
              </a:rPr>
              <a:t>finger-like</a:t>
            </a:r>
            <a:r>
              <a:rPr lang="el-GR" altLang="el-GR" sz="1800">
                <a:solidFill>
                  <a:schemeClr val="tx2"/>
                </a:solidFill>
              </a:rPr>
              <a:t>) μορφολογία  και μυξοειδή αντίδραση του υποστρώματος</a:t>
            </a:r>
            <a:r>
              <a:rPr lang="en-US" altLang="el-GR" sz="1800">
                <a:solidFill>
                  <a:schemeClr val="tx2"/>
                </a:solidFill>
              </a:rPr>
              <a:t> (</a:t>
            </a:r>
            <a:r>
              <a:rPr lang="en-US" altLang="el-GR" sz="1800" b="1">
                <a:solidFill>
                  <a:schemeClr val="tx2"/>
                </a:solidFill>
              </a:rPr>
              <a:t>b</a:t>
            </a:r>
            <a:r>
              <a:rPr lang="en-US" altLang="el-GR" sz="1800">
                <a:solidFill>
                  <a:schemeClr val="tx2"/>
                </a:solidFill>
              </a:rPr>
              <a:t>) </a:t>
            </a:r>
            <a:r>
              <a:rPr lang="el-GR" altLang="el-GR" sz="1800">
                <a:solidFill>
                  <a:schemeClr val="tx2"/>
                </a:solidFill>
              </a:rPr>
              <a:t>Απώλεια ομαλού περιγράμματος της βασικής μεμβράνης και παρουσία ανώμαλων αθροίσεων ή μεμονωμένων κυττάρων στο χαλαρό υπόστρωμα</a:t>
            </a:r>
          </a:p>
        </p:txBody>
      </p:sp>
    </p:spTree>
    <p:extLst>
      <p:ext uri="{BB962C8B-B14F-4D97-AF65-F5344CB8AC3E}">
        <p14:creationId xmlns:p14="http://schemas.microsoft.com/office/powerpoint/2010/main" val="1951950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a:extLst>
              <a:ext uri="{FF2B5EF4-FFF2-40B4-BE49-F238E27FC236}">
                <a16:creationId xmlns:a16="http://schemas.microsoft.com/office/drawing/2014/main" id="{C564D0EF-87CD-463D-B186-2FED3FFEA08D}"/>
              </a:ext>
            </a:extLst>
          </p:cNvPr>
          <p:cNvSpPr>
            <a:spLocks noGrp="1"/>
          </p:cNvSpPr>
          <p:nvPr>
            <p:ph type="title"/>
          </p:nvPr>
        </p:nvSpPr>
        <p:spPr/>
        <p:txBody>
          <a:bodyPr/>
          <a:lstStyle/>
          <a:p>
            <a:pPr eaLnBrk="1" hangingPunct="1"/>
            <a:endParaRPr lang="el-GR" altLang="el-GR"/>
          </a:p>
        </p:txBody>
      </p:sp>
      <p:pic>
        <p:nvPicPr>
          <p:cNvPr id="40963" name="Picture 2">
            <a:extLst>
              <a:ext uri="{FF2B5EF4-FFF2-40B4-BE49-F238E27FC236}">
                <a16:creationId xmlns:a16="http://schemas.microsoft.com/office/drawing/2014/main" id="{42B455E7-9DBB-4903-ABF7-1F7AE7AF90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12713"/>
            <a:ext cx="4392612" cy="6710362"/>
          </a:xfrm>
          <a:noFill/>
        </p:spPr>
      </p:pic>
      <p:sp>
        <p:nvSpPr>
          <p:cNvPr id="40964" name="4 - Ορθογώνιο">
            <a:extLst>
              <a:ext uri="{FF2B5EF4-FFF2-40B4-BE49-F238E27FC236}">
                <a16:creationId xmlns:a16="http://schemas.microsoft.com/office/drawing/2014/main" id="{A5331EFA-FCA6-4867-A91D-E2F5E5A559B0}"/>
              </a:ext>
            </a:extLst>
          </p:cNvPr>
          <p:cNvSpPr>
            <a:spLocks noChangeArrowheads="1"/>
          </p:cNvSpPr>
          <p:nvPr/>
        </p:nvSpPr>
        <p:spPr bwMode="auto">
          <a:xfrm>
            <a:off x="4572000" y="2420938"/>
            <a:ext cx="4572000" cy="201453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a:solidFill>
                  <a:srgbClr val="800000"/>
                </a:solidFill>
              </a:rPr>
              <a:t>pT1 </a:t>
            </a:r>
            <a:r>
              <a:rPr lang="el-GR" altLang="el-GR" sz="1800">
                <a:solidFill>
                  <a:srgbClr val="800000"/>
                </a:solidFill>
              </a:rPr>
              <a:t>ουροθηλιακό καρκίνωμα: τεχνητή συρρίκνωση</a:t>
            </a:r>
            <a:r>
              <a:rPr lang="en-US" altLang="el-GR" sz="1800">
                <a:solidFill>
                  <a:srgbClr val="800000"/>
                </a:solidFill>
              </a:rPr>
              <a:t> </a:t>
            </a:r>
            <a:r>
              <a:rPr lang="el-GR" altLang="el-GR" sz="1800">
                <a:solidFill>
                  <a:srgbClr val="800000"/>
                </a:solidFill>
              </a:rPr>
              <a:t>(</a:t>
            </a:r>
            <a:r>
              <a:rPr lang="en-US" altLang="el-GR" sz="1800">
                <a:solidFill>
                  <a:srgbClr val="800000"/>
                </a:solidFill>
              </a:rPr>
              <a:t>retraction artifact).</a:t>
            </a:r>
            <a:endParaRPr lang="el-GR" altLang="el-GR" sz="1800">
              <a:solidFill>
                <a:srgbClr val="800000"/>
              </a:solidFill>
            </a:endParaRPr>
          </a:p>
          <a:p>
            <a:pPr eaLnBrk="1" hangingPunct="1">
              <a:spcBef>
                <a:spcPct val="0"/>
              </a:spcBef>
              <a:buFontTx/>
              <a:buNone/>
            </a:pPr>
            <a:r>
              <a:rPr lang="en-US" altLang="el-GR" sz="1800">
                <a:solidFill>
                  <a:schemeClr val="tx2"/>
                </a:solidFill>
              </a:rPr>
              <a:t> (</a:t>
            </a:r>
            <a:r>
              <a:rPr lang="en-US" altLang="el-GR" sz="1800" b="1">
                <a:solidFill>
                  <a:schemeClr val="tx2"/>
                </a:solidFill>
              </a:rPr>
              <a:t>a</a:t>
            </a:r>
            <a:r>
              <a:rPr lang="en-US" altLang="el-GR" sz="1800">
                <a:solidFill>
                  <a:schemeClr val="tx2"/>
                </a:solidFill>
              </a:rPr>
              <a:t>) </a:t>
            </a:r>
            <a:r>
              <a:rPr lang="el-GR" altLang="el-GR" sz="1800">
                <a:solidFill>
                  <a:schemeClr val="tx2"/>
                </a:solidFill>
              </a:rPr>
              <a:t>Τεχνητή συρρίκνωση</a:t>
            </a:r>
            <a:r>
              <a:rPr lang="en-US" altLang="el-GR" sz="1800">
                <a:solidFill>
                  <a:schemeClr val="tx2"/>
                </a:solidFill>
              </a:rPr>
              <a:t> </a:t>
            </a:r>
            <a:r>
              <a:rPr lang="el-GR" altLang="el-GR" sz="1800">
                <a:solidFill>
                  <a:schemeClr val="tx2"/>
                </a:solidFill>
              </a:rPr>
              <a:t>πέριξ διηθητικών αθροίσεων (χρήσιμη για τη διάγνωση στρωματικής διήθησης)</a:t>
            </a:r>
            <a:r>
              <a:rPr lang="en-US" altLang="el-GR" sz="1800">
                <a:solidFill>
                  <a:schemeClr val="tx2"/>
                </a:solidFill>
              </a:rPr>
              <a:t>.</a:t>
            </a:r>
            <a:endParaRPr lang="el-GR" altLang="el-GR" sz="1800">
              <a:solidFill>
                <a:schemeClr val="tx2"/>
              </a:solidFill>
            </a:endParaRPr>
          </a:p>
          <a:p>
            <a:pPr eaLnBrk="1" hangingPunct="1">
              <a:spcBef>
                <a:spcPct val="0"/>
              </a:spcBef>
              <a:buFontTx/>
              <a:buNone/>
            </a:pPr>
            <a:r>
              <a:rPr lang="en-US" altLang="el-GR" sz="1800">
                <a:solidFill>
                  <a:schemeClr val="tx2"/>
                </a:solidFill>
              </a:rPr>
              <a:t> (</a:t>
            </a:r>
            <a:r>
              <a:rPr lang="en-US" altLang="el-GR" sz="1800" b="1">
                <a:solidFill>
                  <a:schemeClr val="tx2"/>
                </a:solidFill>
              </a:rPr>
              <a:t>b</a:t>
            </a:r>
            <a:r>
              <a:rPr lang="en-US" altLang="el-GR" sz="1800">
                <a:solidFill>
                  <a:schemeClr val="tx2"/>
                </a:solidFill>
              </a:rPr>
              <a:t>) </a:t>
            </a:r>
            <a:r>
              <a:rPr lang="el-GR" altLang="el-GR" sz="1800">
                <a:solidFill>
                  <a:schemeClr val="tx2"/>
                </a:solidFill>
              </a:rPr>
              <a:t>Η τεχνητή συρρίκνωση δεν πρέπει να συγχέεται με λεμφαγγειακή διήθηση</a:t>
            </a:r>
            <a:r>
              <a:rPr lang="en-US" altLang="el-GR" sz="1800">
                <a:solidFill>
                  <a:schemeClr val="tx2"/>
                </a:solidFill>
              </a:rPr>
              <a:t>.</a:t>
            </a:r>
            <a:endParaRPr lang="el-GR" altLang="el-GR" sz="1800">
              <a:solidFill>
                <a:schemeClr val="tx2"/>
              </a:solidFill>
            </a:endParaRPr>
          </a:p>
        </p:txBody>
      </p:sp>
    </p:spTree>
    <p:extLst>
      <p:ext uri="{BB962C8B-B14F-4D97-AF65-F5344CB8AC3E}">
        <p14:creationId xmlns:p14="http://schemas.microsoft.com/office/powerpoint/2010/main" val="225141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a:extLst>
              <a:ext uri="{FF2B5EF4-FFF2-40B4-BE49-F238E27FC236}">
                <a16:creationId xmlns:a16="http://schemas.microsoft.com/office/drawing/2014/main" id="{4A3F11B5-F8AC-468C-A3C8-7B3D072ED471}"/>
              </a:ext>
            </a:extLst>
          </p:cNvPr>
          <p:cNvSpPr>
            <a:spLocks noGrp="1"/>
          </p:cNvSpPr>
          <p:nvPr>
            <p:ph type="title"/>
          </p:nvPr>
        </p:nvSpPr>
        <p:spPr/>
        <p:txBody>
          <a:bodyPr/>
          <a:lstStyle/>
          <a:p>
            <a:pPr eaLnBrk="1" hangingPunct="1"/>
            <a:endParaRPr lang="el-GR" altLang="el-GR"/>
          </a:p>
        </p:txBody>
      </p:sp>
      <p:pic>
        <p:nvPicPr>
          <p:cNvPr id="44035" name="Picture 2">
            <a:extLst>
              <a:ext uri="{FF2B5EF4-FFF2-40B4-BE49-F238E27FC236}">
                <a16:creationId xmlns:a16="http://schemas.microsoft.com/office/drawing/2014/main" id="{CEA84CD6-0B86-49C6-892D-734B6B89EB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88913"/>
            <a:ext cx="6985000" cy="5238750"/>
          </a:xfrm>
          <a:noFill/>
        </p:spPr>
      </p:pic>
      <p:sp>
        <p:nvSpPr>
          <p:cNvPr id="44036" name="4 - Ορθογώνιο">
            <a:extLst>
              <a:ext uri="{FF2B5EF4-FFF2-40B4-BE49-F238E27FC236}">
                <a16:creationId xmlns:a16="http://schemas.microsoft.com/office/drawing/2014/main" id="{D2A132CB-8B18-47EC-A35F-B1E68893E86D}"/>
              </a:ext>
            </a:extLst>
          </p:cNvPr>
          <p:cNvSpPr>
            <a:spLocks noChangeArrowheads="1"/>
          </p:cNvSpPr>
          <p:nvPr/>
        </p:nvSpPr>
        <p:spPr bwMode="auto">
          <a:xfrm>
            <a:off x="179388" y="5732463"/>
            <a:ext cx="8713787" cy="9159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rgbClr val="800000"/>
                </a:solidFill>
              </a:rPr>
              <a:t>Παράδοξη διαφοροποίηση σε </a:t>
            </a:r>
            <a:r>
              <a:rPr lang="en-US" altLang="el-GR" sz="1800">
                <a:solidFill>
                  <a:srgbClr val="800000"/>
                </a:solidFill>
              </a:rPr>
              <a:t>p T1 </a:t>
            </a:r>
            <a:r>
              <a:rPr lang="el-GR" altLang="el-GR" sz="1800">
                <a:solidFill>
                  <a:srgbClr val="800000"/>
                </a:solidFill>
              </a:rPr>
              <a:t>ουροθηλιακό καρκίνωμα:</a:t>
            </a:r>
            <a:r>
              <a:rPr lang="el-GR" altLang="el-GR" sz="1800"/>
              <a:t> </a:t>
            </a:r>
            <a:r>
              <a:rPr lang="el-GR" altLang="el-GR" sz="1800">
                <a:solidFill>
                  <a:schemeClr val="tx2"/>
                </a:solidFill>
              </a:rPr>
              <a:t>τα διηθητικά καρκινικά κύτταρα αποκτούν άφθονο ηωσινόφιλο κυτταρόπλασμα και φαίνονται πιο διαφοροποιημένα από τα υπερκείμενα μη διηθητικά καρκινικά κύτταρα.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a:extLst>
              <a:ext uri="{FF2B5EF4-FFF2-40B4-BE49-F238E27FC236}">
                <a16:creationId xmlns:a16="http://schemas.microsoft.com/office/drawing/2014/main" id="{8FB4EEF8-4B13-45E7-BA37-B449596EA68E}"/>
              </a:ext>
            </a:extLst>
          </p:cNvPr>
          <p:cNvSpPr>
            <a:spLocks noGrp="1"/>
          </p:cNvSpPr>
          <p:nvPr>
            <p:ph type="title"/>
          </p:nvPr>
        </p:nvSpPr>
        <p:spPr/>
        <p:txBody>
          <a:bodyPr/>
          <a:lstStyle/>
          <a:p>
            <a:pPr eaLnBrk="1" hangingPunct="1"/>
            <a:endParaRPr lang="el-GR" altLang="el-GR"/>
          </a:p>
        </p:txBody>
      </p:sp>
      <p:pic>
        <p:nvPicPr>
          <p:cNvPr id="48131" name="Picture 2">
            <a:extLst>
              <a:ext uri="{FF2B5EF4-FFF2-40B4-BE49-F238E27FC236}">
                <a16:creationId xmlns:a16="http://schemas.microsoft.com/office/drawing/2014/main" id="{A041F11F-1E43-4568-8A54-EF71A20874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7813" y="115888"/>
            <a:ext cx="5451475" cy="6183312"/>
          </a:xfrm>
          <a:noFill/>
        </p:spPr>
      </p:pic>
      <p:sp>
        <p:nvSpPr>
          <p:cNvPr id="5" name="4 - Ορθογώνιο">
            <a:extLst>
              <a:ext uri="{FF2B5EF4-FFF2-40B4-BE49-F238E27FC236}">
                <a16:creationId xmlns:a16="http://schemas.microsoft.com/office/drawing/2014/main" id="{7EFF81FE-B3D0-44AE-BBA5-71E76FB23732}"/>
              </a:ext>
            </a:extLst>
          </p:cNvPr>
          <p:cNvSpPr/>
          <p:nvPr/>
        </p:nvSpPr>
        <p:spPr>
          <a:xfrm>
            <a:off x="250825" y="908050"/>
            <a:ext cx="1225550" cy="9366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err="1">
                <a:solidFill>
                  <a:schemeClr val="accent1">
                    <a:lumMod val="75000"/>
                  </a:schemeClr>
                </a:solidFill>
              </a:rPr>
              <a:t>Μυξοειδές</a:t>
            </a:r>
            <a:endParaRPr lang="el-GR" sz="1600" dirty="0">
              <a:solidFill>
                <a:schemeClr val="accent1">
                  <a:lumMod val="75000"/>
                </a:schemeClr>
              </a:solidFill>
            </a:endParaRPr>
          </a:p>
        </p:txBody>
      </p:sp>
      <p:sp>
        <p:nvSpPr>
          <p:cNvPr id="6" name="5 - Ορθογώνιο">
            <a:extLst>
              <a:ext uri="{FF2B5EF4-FFF2-40B4-BE49-F238E27FC236}">
                <a16:creationId xmlns:a16="http://schemas.microsoft.com/office/drawing/2014/main" id="{6B80C102-8636-4390-A1F7-9F7C65B03D08}"/>
              </a:ext>
            </a:extLst>
          </p:cNvPr>
          <p:cNvSpPr/>
          <p:nvPr/>
        </p:nvSpPr>
        <p:spPr>
          <a:xfrm>
            <a:off x="0" y="2852738"/>
            <a:ext cx="1476375" cy="9366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a:solidFill>
                  <a:schemeClr val="accent1">
                    <a:lumMod val="75000"/>
                  </a:schemeClr>
                </a:solidFill>
              </a:rPr>
              <a:t>Φλεγμονώδες</a:t>
            </a:r>
          </a:p>
        </p:txBody>
      </p:sp>
      <p:sp>
        <p:nvSpPr>
          <p:cNvPr id="8" name="7 - Ορθογώνιο">
            <a:extLst>
              <a:ext uri="{FF2B5EF4-FFF2-40B4-BE49-F238E27FC236}">
                <a16:creationId xmlns:a16="http://schemas.microsoft.com/office/drawing/2014/main" id="{37F2B679-3927-45BF-82A3-98752E1FF4FF}"/>
              </a:ext>
            </a:extLst>
          </p:cNvPr>
          <p:cNvSpPr/>
          <p:nvPr/>
        </p:nvSpPr>
        <p:spPr>
          <a:xfrm>
            <a:off x="6948488" y="2997200"/>
            <a:ext cx="2195512" cy="9366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err="1">
                <a:solidFill>
                  <a:schemeClr val="accent1">
                    <a:lumMod val="75000"/>
                  </a:schemeClr>
                </a:solidFill>
              </a:rPr>
              <a:t>Ψευδοσαρκωματώδες</a:t>
            </a:r>
            <a:endParaRPr lang="el-GR" sz="1600" dirty="0">
              <a:solidFill>
                <a:schemeClr val="accent1">
                  <a:lumMod val="75000"/>
                </a:schemeClr>
              </a:solidFill>
            </a:endParaRPr>
          </a:p>
        </p:txBody>
      </p:sp>
      <p:sp>
        <p:nvSpPr>
          <p:cNvPr id="9" name="8 - Ορθογώνιο">
            <a:extLst>
              <a:ext uri="{FF2B5EF4-FFF2-40B4-BE49-F238E27FC236}">
                <a16:creationId xmlns:a16="http://schemas.microsoft.com/office/drawing/2014/main" id="{34097A31-28CD-48BD-AE6F-CA75C5E556B8}"/>
              </a:ext>
            </a:extLst>
          </p:cNvPr>
          <p:cNvSpPr/>
          <p:nvPr/>
        </p:nvSpPr>
        <p:spPr>
          <a:xfrm>
            <a:off x="7164388" y="765175"/>
            <a:ext cx="1079500" cy="9350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a:solidFill>
                  <a:schemeClr val="accent1">
                    <a:lumMod val="75000"/>
                  </a:schemeClr>
                </a:solidFill>
              </a:rPr>
              <a:t>Ινώδες</a:t>
            </a:r>
          </a:p>
        </p:txBody>
      </p:sp>
      <p:sp>
        <p:nvSpPr>
          <p:cNvPr id="10" name="9 - Ορθογώνιο">
            <a:extLst>
              <a:ext uri="{FF2B5EF4-FFF2-40B4-BE49-F238E27FC236}">
                <a16:creationId xmlns:a16="http://schemas.microsoft.com/office/drawing/2014/main" id="{B54EF365-4424-4E00-B2F6-F00694833F32}"/>
              </a:ext>
            </a:extLst>
          </p:cNvPr>
          <p:cNvSpPr/>
          <p:nvPr/>
        </p:nvSpPr>
        <p:spPr>
          <a:xfrm>
            <a:off x="0" y="5084763"/>
            <a:ext cx="1547813" cy="10080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err="1">
                <a:solidFill>
                  <a:schemeClr val="accent1">
                    <a:lumMod val="75000"/>
                  </a:schemeClr>
                </a:solidFill>
              </a:rPr>
              <a:t>Δεσμοπλαστικό</a:t>
            </a:r>
            <a:endParaRPr lang="el-GR" sz="1600" dirty="0">
              <a:solidFill>
                <a:schemeClr val="accent1">
                  <a:lumMod val="75000"/>
                </a:schemeClr>
              </a:solidFill>
            </a:endParaRPr>
          </a:p>
        </p:txBody>
      </p:sp>
      <p:sp>
        <p:nvSpPr>
          <p:cNvPr id="11" name="10 - Ορθογώνιο">
            <a:extLst>
              <a:ext uri="{FF2B5EF4-FFF2-40B4-BE49-F238E27FC236}">
                <a16:creationId xmlns:a16="http://schemas.microsoft.com/office/drawing/2014/main" id="{785E8BD3-6258-46E8-A5A0-DAC6B473AB56}"/>
              </a:ext>
            </a:extLst>
          </p:cNvPr>
          <p:cNvSpPr/>
          <p:nvPr/>
        </p:nvSpPr>
        <p:spPr>
          <a:xfrm>
            <a:off x="7380288" y="4868863"/>
            <a:ext cx="1476375" cy="9366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accent1">
                    <a:lumMod val="75000"/>
                  </a:schemeClr>
                </a:solidFill>
              </a:rPr>
              <a:t>Retraction artifact</a:t>
            </a:r>
            <a:endParaRPr lang="el-GR" sz="1600" dirty="0">
              <a:solidFill>
                <a:schemeClr val="accent1">
                  <a:lumMod val="75000"/>
                </a:schemeClr>
              </a:solidFill>
            </a:endParaRPr>
          </a:p>
        </p:txBody>
      </p:sp>
      <p:sp>
        <p:nvSpPr>
          <p:cNvPr id="12" name="11 - Ορθογώνιο">
            <a:extLst>
              <a:ext uri="{FF2B5EF4-FFF2-40B4-BE49-F238E27FC236}">
                <a16:creationId xmlns:a16="http://schemas.microsoft.com/office/drawing/2014/main" id="{2FF79F7D-DEEE-46B6-9102-4F3AAAA76D40}"/>
              </a:ext>
            </a:extLst>
          </p:cNvPr>
          <p:cNvSpPr/>
          <p:nvPr/>
        </p:nvSpPr>
        <p:spPr>
          <a:xfrm>
            <a:off x="2484438" y="6308725"/>
            <a:ext cx="3887787" cy="4333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b="1" dirty="0">
                <a:solidFill>
                  <a:schemeClr val="accent1">
                    <a:lumMod val="75000"/>
                  </a:schemeClr>
                </a:solidFill>
              </a:rPr>
              <a:t>Διηθητικό </a:t>
            </a:r>
            <a:r>
              <a:rPr lang="el-GR" sz="1600" b="1" dirty="0" err="1">
                <a:solidFill>
                  <a:schemeClr val="accent1">
                    <a:lumMod val="75000"/>
                  </a:schemeClr>
                </a:solidFill>
              </a:rPr>
              <a:t>Ουροθηλιακό</a:t>
            </a:r>
            <a:r>
              <a:rPr lang="el-GR" sz="1600" b="1" dirty="0">
                <a:solidFill>
                  <a:schemeClr val="accent1">
                    <a:lumMod val="75000"/>
                  </a:schemeClr>
                </a:solidFill>
              </a:rPr>
              <a:t> Καρκίνωμα:</a:t>
            </a:r>
          </a:p>
          <a:p>
            <a:pPr algn="ctr" eaLnBrk="1" hangingPunct="1">
              <a:defRPr/>
            </a:pPr>
            <a:r>
              <a:rPr lang="el-GR" sz="1600" b="1" dirty="0">
                <a:solidFill>
                  <a:schemeClr val="accent1">
                    <a:lumMod val="75000"/>
                  </a:schemeClr>
                </a:solidFill>
              </a:rPr>
              <a:t>Στρωματική Αντίδραση</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791093E-2F14-4E18-95EB-023373348894}"/>
              </a:ext>
            </a:extLst>
          </p:cNvPr>
          <p:cNvSpPr>
            <a:spLocks noGrp="1"/>
          </p:cNvSpPr>
          <p:nvPr>
            <p:ph idx="1"/>
          </p:nvPr>
        </p:nvSpPr>
        <p:spPr>
          <a:xfrm>
            <a:off x="628650" y="692696"/>
            <a:ext cx="7886700" cy="5484267"/>
          </a:xfrm>
        </p:spPr>
        <p:txBody>
          <a:bodyPr>
            <a:normAutofit/>
          </a:bodyPr>
          <a:lstStyle/>
          <a:p>
            <a:pPr marL="0" indent="0" algn="ctr">
              <a:buNone/>
            </a:pPr>
            <a:r>
              <a:rPr lang="el-GR" sz="4000" dirty="0">
                <a:solidFill>
                  <a:srgbClr val="002060"/>
                </a:solidFill>
              </a:rPr>
              <a:t>Όγκοι ουροδόχου κύστης</a:t>
            </a:r>
          </a:p>
        </p:txBody>
      </p:sp>
      <p:pic>
        <p:nvPicPr>
          <p:cNvPr id="207874" name="Picture 2" descr="Illustration of the urinary bladder">
            <a:extLst>
              <a:ext uri="{FF2B5EF4-FFF2-40B4-BE49-F238E27FC236}">
                <a16:creationId xmlns:a16="http://schemas.microsoft.com/office/drawing/2014/main" id="{A7E3C44E-E12C-4334-AE5A-0AD490A09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772816"/>
            <a:ext cx="6850935" cy="389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05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39AC85F9-330F-4D47-AC15-79453020A75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08175" y="260350"/>
            <a:ext cx="7235825" cy="5472113"/>
          </a:xfrm>
          <a:noFill/>
        </p:spPr>
      </p:pic>
      <p:sp>
        <p:nvSpPr>
          <p:cNvPr id="5" name="4 - Ορθογώνιο">
            <a:extLst>
              <a:ext uri="{FF2B5EF4-FFF2-40B4-BE49-F238E27FC236}">
                <a16:creationId xmlns:a16="http://schemas.microsoft.com/office/drawing/2014/main" id="{94586397-CA69-4D35-9A64-2294C347521B}"/>
              </a:ext>
            </a:extLst>
          </p:cNvPr>
          <p:cNvSpPr/>
          <p:nvPr/>
        </p:nvSpPr>
        <p:spPr>
          <a:xfrm>
            <a:off x="1042988" y="5949950"/>
            <a:ext cx="7200900" cy="7191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a:solidFill>
                  <a:schemeClr val="accent1">
                    <a:lumMod val="75000"/>
                  </a:schemeClr>
                </a:solidFill>
              </a:rPr>
              <a:t>Φλεγμονώδης διήθηση στο όριο </a:t>
            </a:r>
            <a:r>
              <a:rPr lang="el-GR" sz="1600" dirty="0" err="1">
                <a:solidFill>
                  <a:schemeClr val="accent1">
                    <a:lumMod val="75000"/>
                  </a:schemeClr>
                </a:solidFill>
              </a:rPr>
              <a:t>ουροθηλίου</a:t>
            </a:r>
            <a:r>
              <a:rPr lang="el-GR" sz="1600" dirty="0">
                <a:solidFill>
                  <a:schemeClr val="accent1">
                    <a:lumMod val="75000"/>
                  </a:schemeClr>
                </a:solidFill>
              </a:rPr>
              <a:t>- υποστρώματος → «απόκρυψη» μεμονωμένων διηθητικών  κυττάρων ή μικρών αθροίσεων διηθητικού καρκινώματος</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C21B6D2-3164-4424-83B9-DF4446230837}"/>
              </a:ext>
            </a:extLst>
          </p:cNvPr>
          <p:cNvSpPr>
            <a:spLocks noGrp="1"/>
          </p:cNvSpPr>
          <p:nvPr>
            <p:ph type="title"/>
          </p:nvPr>
        </p:nvSpPr>
        <p:spPr/>
        <p:txBody>
          <a:bodyPr/>
          <a:lstStyle/>
          <a:p>
            <a:r>
              <a:rPr lang="el-GR" altLang="ko-KR" sz="2800" b="1" i="1">
                <a:solidFill>
                  <a:srgbClr val="800000"/>
                </a:solidFill>
              </a:rPr>
              <a:t>Ιστολογικά γνωρίσματα χρήσιμα για τη διάγνωση της στρωματικής διήθησης</a:t>
            </a:r>
            <a:r>
              <a:rPr lang="el-GR" altLang="ko-KR" sz="4000"/>
              <a:t> </a:t>
            </a:r>
            <a:endParaRPr lang="el-GR" altLang="el-GR" sz="4000"/>
          </a:p>
        </p:txBody>
      </p:sp>
      <p:sp>
        <p:nvSpPr>
          <p:cNvPr id="34819" name="Rectangle 3">
            <a:extLst>
              <a:ext uri="{FF2B5EF4-FFF2-40B4-BE49-F238E27FC236}">
                <a16:creationId xmlns:a16="http://schemas.microsoft.com/office/drawing/2014/main" id="{59A0CC33-200F-4551-BCAA-0B01FAB10FA3}"/>
              </a:ext>
            </a:extLst>
          </p:cNvPr>
          <p:cNvSpPr>
            <a:spLocks noGrp="1"/>
          </p:cNvSpPr>
          <p:nvPr>
            <p:ph idx="1"/>
          </p:nvPr>
        </p:nvSpPr>
        <p:spPr/>
        <p:txBody>
          <a:bodyPr>
            <a:normAutofit fontScale="92500" lnSpcReduction="20000"/>
          </a:bodyPr>
          <a:lstStyle/>
          <a:p>
            <a:pPr>
              <a:lnSpc>
                <a:spcPct val="80000"/>
              </a:lnSpc>
            </a:pPr>
            <a:r>
              <a:rPr lang="el-GR" altLang="el-GR" sz="1800" b="1" i="1">
                <a:solidFill>
                  <a:schemeClr val="tx2"/>
                </a:solidFill>
              </a:rPr>
              <a:t>Α. Ιστολογικός βαθμός κακοήθειας</a:t>
            </a:r>
            <a:endParaRPr lang="el-GR" altLang="el-GR" sz="1800">
              <a:solidFill>
                <a:schemeClr val="tx2"/>
              </a:solidFill>
            </a:endParaRPr>
          </a:p>
          <a:p>
            <a:pPr>
              <a:lnSpc>
                <a:spcPct val="80000"/>
              </a:lnSpc>
            </a:pPr>
            <a:r>
              <a:rPr lang="el-GR" altLang="el-GR" sz="1800">
                <a:solidFill>
                  <a:schemeClr val="tx2"/>
                </a:solidFill>
              </a:rPr>
              <a:t>    Τα διηθητικά κύτταρα είναι </a:t>
            </a:r>
            <a:r>
              <a:rPr lang="el-GR" altLang="el-GR" sz="1800" u="sng">
                <a:solidFill>
                  <a:schemeClr val="tx2"/>
                </a:solidFill>
              </a:rPr>
              <a:t>συνήθως</a:t>
            </a:r>
            <a:r>
              <a:rPr lang="el-GR" altLang="el-GR" sz="1800">
                <a:solidFill>
                  <a:schemeClr val="tx2"/>
                </a:solidFill>
              </a:rPr>
              <a:t> υψηλότερου βαθμού κακοήθειας.</a:t>
            </a:r>
            <a:endParaRPr lang="el-GR" altLang="el-GR" sz="1800" b="1" i="1">
              <a:solidFill>
                <a:schemeClr val="tx2"/>
              </a:solidFill>
            </a:endParaRPr>
          </a:p>
          <a:p>
            <a:pPr>
              <a:lnSpc>
                <a:spcPct val="80000"/>
              </a:lnSpc>
            </a:pPr>
            <a:r>
              <a:rPr lang="el-GR" altLang="el-GR" sz="1800" b="1" i="1">
                <a:solidFill>
                  <a:schemeClr val="tx2"/>
                </a:solidFill>
              </a:rPr>
              <a:t>Β. </a:t>
            </a:r>
            <a:r>
              <a:rPr lang="en-US" altLang="el-GR" sz="1800" b="1" i="1">
                <a:solidFill>
                  <a:schemeClr val="tx2"/>
                </a:solidFill>
              </a:rPr>
              <a:t>A</a:t>
            </a:r>
            <a:r>
              <a:rPr lang="el-GR" altLang="el-GR" sz="1800" b="1" i="1">
                <a:solidFill>
                  <a:schemeClr val="tx2"/>
                </a:solidFill>
              </a:rPr>
              <a:t>ρχιτεκτονικά πρότυπα του διηθητικού επιθηλίου</a:t>
            </a:r>
            <a:endParaRPr lang="el-GR" altLang="el-GR" sz="1800">
              <a:solidFill>
                <a:schemeClr val="tx2"/>
              </a:solidFill>
            </a:endParaRPr>
          </a:p>
          <a:p>
            <a:pPr>
              <a:lnSpc>
                <a:spcPct val="80000"/>
              </a:lnSpc>
            </a:pPr>
            <a:r>
              <a:rPr lang="el-GR" altLang="el-GR" sz="1800">
                <a:solidFill>
                  <a:schemeClr val="tx2"/>
                </a:solidFill>
              </a:rPr>
              <a:t>     1.Φωλεές ανώμαλου σχήματος</a:t>
            </a:r>
          </a:p>
          <a:p>
            <a:pPr>
              <a:lnSpc>
                <a:spcPct val="80000"/>
              </a:lnSpc>
            </a:pPr>
            <a:r>
              <a:rPr lang="el-GR" altLang="el-GR" sz="1800">
                <a:solidFill>
                  <a:schemeClr val="tx2"/>
                </a:solidFill>
              </a:rPr>
              <a:t>     2. Διήθηση από μεμονωμένα κύτταρα</a:t>
            </a:r>
          </a:p>
          <a:p>
            <a:pPr>
              <a:lnSpc>
                <a:spcPct val="80000"/>
              </a:lnSpc>
            </a:pPr>
            <a:r>
              <a:rPr lang="el-GR" altLang="el-GR" sz="1800">
                <a:solidFill>
                  <a:schemeClr val="tx2"/>
                </a:solidFill>
              </a:rPr>
              <a:t>     3. Ανώμαλη ή απούσα βασική μεμβράνη</a:t>
            </a:r>
          </a:p>
          <a:p>
            <a:pPr>
              <a:lnSpc>
                <a:spcPct val="80000"/>
              </a:lnSpc>
            </a:pPr>
            <a:r>
              <a:rPr lang="el-GR" altLang="el-GR" sz="1800">
                <a:solidFill>
                  <a:schemeClr val="tx2"/>
                </a:solidFill>
              </a:rPr>
              <a:t>     4. Δακτυλοειδείς προσεκβολές</a:t>
            </a:r>
          </a:p>
          <a:p>
            <a:pPr>
              <a:lnSpc>
                <a:spcPct val="80000"/>
              </a:lnSpc>
            </a:pPr>
            <a:r>
              <a:rPr lang="el-GR" altLang="el-GR" sz="1800">
                <a:solidFill>
                  <a:schemeClr val="tx2"/>
                </a:solidFill>
              </a:rPr>
              <a:t>     5. Παράδοξη διαφοροποίηση</a:t>
            </a:r>
            <a:endParaRPr lang="el-GR" altLang="el-GR" sz="1800" b="1" i="1">
              <a:solidFill>
                <a:schemeClr val="tx2"/>
              </a:solidFill>
            </a:endParaRPr>
          </a:p>
          <a:p>
            <a:pPr>
              <a:lnSpc>
                <a:spcPct val="80000"/>
              </a:lnSpc>
            </a:pPr>
            <a:r>
              <a:rPr lang="el-GR" altLang="el-GR" sz="1800" b="1" i="1">
                <a:solidFill>
                  <a:schemeClr val="tx2"/>
                </a:solidFill>
              </a:rPr>
              <a:t>Γ. Διήθηση Αγγείων/λεμφαγγείων</a:t>
            </a:r>
          </a:p>
          <a:p>
            <a:pPr>
              <a:lnSpc>
                <a:spcPct val="80000"/>
              </a:lnSpc>
            </a:pPr>
            <a:r>
              <a:rPr lang="el-GR" altLang="el-GR" sz="1800" b="1" i="1">
                <a:solidFill>
                  <a:schemeClr val="tx2"/>
                </a:solidFill>
              </a:rPr>
              <a:t>Δ. Στρωματική αντίδραση</a:t>
            </a:r>
            <a:endParaRPr lang="el-GR" altLang="el-GR" sz="1800">
              <a:solidFill>
                <a:schemeClr val="tx2"/>
              </a:solidFill>
            </a:endParaRPr>
          </a:p>
          <a:p>
            <a:pPr>
              <a:lnSpc>
                <a:spcPct val="80000"/>
              </a:lnSpc>
            </a:pPr>
            <a:r>
              <a:rPr lang="el-GR" altLang="el-GR" sz="1800">
                <a:solidFill>
                  <a:schemeClr val="tx2"/>
                </a:solidFill>
              </a:rPr>
              <a:t>    1.  Δεσμοπλασία</a:t>
            </a:r>
          </a:p>
          <a:p>
            <a:pPr>
              <a:lnSpc>
                <a:spcPct val="80000"/>
              </a:lnSpc>
            </a:pPr>
            <a:r>
              <a:rPr lang="el-GR" altLang="el-GR" sz="1800">
                <a:solidFill>
                  <a:schemeClr val="tx2"/>
                </a:solidFill>
              </a:rPr>
              <a:t>    2. Τεχνητή συρρίκνωση (</a:t>
            </a:r>
            <a:r>
              <a:rPr lang="en-US" altLang="el-GR" sz="1800">
                <a:solidFill>
                  <a:schemeClr val="tx2"/>
                </a:solidFill>
              </a:rPr>
              <a:t>Retraction artifact</a:t>
            </a:r>
            <a:r>
              <a:rPr lang="el-GR" altLang="el-GR" sz="1800">
                <a:solidFill>
                  <a:schemeClr val="tx2"/>
                </a:solidFill>
              </a:rPr>
              <a:t>)</a:t>
            </a:r>
          </a:p>
          <a:p>
            <a:pPr>
              <a:lnSpc>
                <a:spcPct val="80000"/>
              </a:lnSpc>
            </a:pPr>
            <a:r>
              <a:rPr lang="el-GR" altLang="el-GR" sz="1800">
                <a:solidFill>
                  <a:schemeClr val="tx2"/>
                </a:solidFill>
              </a:rPr>
              <a:t>    3.  Φλεγμονή</a:t>
            </a:r>
          </a:p>
          <a:p>
            <a:pPr>
              <a:lnSpc>
                <a:spcPct val="80000"/>
              </a:lnSpc>
            </a:pPr>
            <a:r>
              <a:rPr lang="el-GR" altLang="el-GR" sz="1800">
                <a:solidFill>
                  <a:schemeClr val="tx2"/>
                </a:solidFill>
              </a:rPr>
              <a:t>    4.  Μυξοειδές στρώμα</a:t>
            </a:r>
          </a:p>
          <a:p>
            <a:pPr>
              <a:lnSpc>
                <a:spcPct val="80000"/>
              </a:lnSpc>
            </a:pPr>
            <a:r>
              <a:rPr lang="el-GR" altLang="el-GR" sz="1800">
                <a:solidFill>
                  <a:schemeClr val="tx2"/>
                </a:solidFill>
              </a:rPr>
              <a:t>    5.   Ψευδοσαρκωματώδες  στρώμα</a:t>
            </a:r>
          </a:p>
        </p:txBody>
      </p:sp>
    </p:spTree>
    <p:extLst>
      <p:ext uri="{BB962C8B-B14F-4D97-AF65-F5344CB8AC3E}">
        <p14:creationId xmlns:p14="http://schemas.microsoft.com/office/powerpoint/2010/main" val="369113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Τίτλος">
            <a:extLst>
              <a:ext uri="{FF2B5EF4-FFF2-40B4-BE49-F238E27FC236}">
                <a16:creationId xmlns:a16="http://schemas.microsoft.com/office/drawing/2014/main" id="{D7DBD166-69F1-4895-BF07-DF0E0DCFC6F7}"/>
              </a:ext>
            </a:extLst>
          </p:cNvPr>
          <p:cNvSpPr>
            <a:spLocks noGrp="1"/>
          </p:cNvSpPr>
          <p:nvPr>
            <p:ph type="title"/>
          </p:nvPr>
        </p:nvSpPr>
        <p:spPr>
          <a:xfrm>
            <a:off x="468313" y="260350"/>
            <a:ext cx="8229600" cy="1143000"/>
          </a:xfrm>
        </p:spPr>
        <p:txBody>
          <a:bodyPr>
            <a:normAutofit fontScale="90000"/>
          </a:bodyPr>
          <a:lstStyle/>
          <a:p>
            <a:pPr eaLnBrk="1" hangingPunct="1"/>
            <a:r>
              <a:rPr lang="en-US" altLang="el-GR">
                <a:solidFill>
                  <a:srgbClr val="800000"/>
                </a:solidFill>
              </a:rPr>
              <a:t>p T 1   O</a:t>
            </a:r>
            <a:r>
              <a:rPr lang="el-GR" altLang="el-GR">
                <a:solidFill>
                  <a:srgbClr val="800000"/>
                </a:solidFill>
              </a:rPr>
              <a:t>υροθηλιακό καρκίνωμα</a:t>
            </a:r>
            <a:br>
              <a:rPr lang="el-GR" altLang="el-GR">
                <a:solidFill>
                  <a:srgbClr val="800000"/>
                </a:solidFill>
              </a:rPr>
            </a:br>
            <a:r>
              <a:rPr lang="el-GR" altLang="el-GR">
                <a:solidFill>
                  <a:srgbClr val="800000"/>
                </a:solidFill>
              </a:rPr>
              <a:t>Υποσταδιοποίηση</a:t>
            </a:r>
            <a:r>
              <a:rPr lang="el-GR" altLang="el-GR"/>
              <a:t>?</a:t>
            </a:r>
          </a:p>
        </p:txBody>
      </p:sp>
      <p:sp>
        <p:nvSpPr>
          <p:cNvPr id="54275" name="2 - Θέση περιεχομένου">
            <a:extLst>
              <a:ext uri="{FF2B5EF4-FFF2-40B4-BE49-F238E27FC236}">
                <a16:creationId xmlns:a16="http://schemas.microsoft.com/office/drawing/2014/main" id="{40B2F6E7-3C1D-4BFA-8067-3A36A68768B5}"/>
              </a:ext>
            </a:extLst>
          </p:cNvPr>
          <p:cNvSpPr>
            <a:spLocks noGrp="1"/>
          </p:cNvSpPr>
          <p:nvPr>
            <p:ph idx="1"/>
          </p:nvPr>
        </p:nvSpPr>
        <p:spPr>
          <a:xfrm>
            <a:off x="0" y="1916113"/>
            <a:ext cx="9144000" cy="4525962"/>
          </a:xfrm>
        </p:spPr>
        <p:txBody>
          <a:bodyPr/>
          <a:lstStyle/>
          <a:p>
            <a:pPr eaLnBrk="1" hangingPunct="1"/>
            <a:r>
              <a:rPr lang="el-GR" altLang="el-GR" sz="2800" i="1" dirty="0">
                <a:solidFill>
                  <a:schemeClr val="tx2"/>
                </a:solidFill>
              </a:rPr>
              <a:t>Α. Με σημείο αναφοράς τη </a:t>
            </a:r>
            <a:r>
              <a:rPr lang="el-GR" altLang="el-GR" sz="2800" i="1" dirty="0" err="1">
                <a:solidFill>
                  <a:schemeClr val="tx2"/>
                </a:solidFill>
              </a:rPr>
              <a:t>βλεννογόνιο</a:t>
            </a:r>
            <a:r>
              <a:rPr lang="el-GR" altLang="el-GR" sz="2800" i="1" dirty="0">
                <a:solidFill>
                  <a:schemeClr val="tx2"/>
                </a:solidFill>
              </a:rPr>
              <a:t> </a:t>
            </a:r>
            <a:r>
              <a:rPr lang="el-GR" altLang="el-GR" sz="2800" i="1" dirty="0" err="1">
                <a:solidFill>
                  <a:schemeClr val="tx2"/>
                </a:solidFill>
              </a:rPr>
              <a:t>μυική</a:t>
            </a:r>
            <a:r>
              <a:rPr lang="el-GR" altLang="el-GR" sz="2800" i="1" dirty="0">
                <a:solidFill>
                  <a:schemeClr val="tx2"/>
                </a:solidFill>
              </a:rPr>
              <a:t> στιβάδα</a:t>
            </a:r>
          </a:p>
          <a:p>
            <a:pPr eaLnBrk="1" hangingPunct="1"/>
            <a:endParaRPr lang="el-GR" altLang="ko-KR" sz="1600" dirty="0"/>
          </a:p>
          <a:p>
            <a:pPr eaLnBrk="1" hangingPunct="1"/>
            <a:endParaRPr lang="el-GR" altLang="ko-KR" sz="1600" dirty="0"/>
          </a:p>
          <a:p>
            <a:pPr eaLnBrk="1" hangingPunct="1"/>
            <a:endParaRPr lang="el-GR" altLang="ko-KR" sz="1600" dirty="0"/>
          </a:p>
          <a:p>
            <a:pPr eaLnBrk="1" hangingPunct="1"/>
            <a:endParaRPr lang="el-GR" altLang="ko-KR" sz="1600" dirty="0"/>
          </a:p>
          <a:p>
            <a:pPr eaLnBrk="1" hangingPunct="1">
              <a:buFont typeface="Arial" panose="020B0604020202020204" pitchFamily="34" charset="0"/>
              <a:buNone/>
            </a:pPr>
            <a:endParaRPr lang="el-GR" altLang="ko-KR" sz="1600" dirty="0"/>
          </a:p>
          <a:p>
            <a:pPr eaLnBrk="1" hangingPunct="1"/>
            <a:endParaRPr lang="el-GR" altLang="ko-KR" sz="1600" dirty="0"/>
          </a:p>
          <a:p>
            <a:pPr eaLnBrk="1" hangingPunct="1"/>
            <a:endParaRPr lang="el-GR" altLang="el-GR" sz="1600" i="1" dirty="0"/>
          </a:p>
          <a:p>
            <a:pPr eaLnBrk="1" hangingPunct="1"/>
            <a:endParaRPr lang="el-GR" altLang="el-GR" sz="2800" i="1" dirty="0"/>
          </a:p>
          <a:p>
            <a:pPr eaLnBrk="1" hangingPunct="1"/>
            <a:r>
              <a:rPr lang="el-GR" altLang="el-GR" sz="2800" i="1" dirty="0">
                <a:solidFill>
                  <a:schemeClr val="tx2"/>
                </a:solidFill>
              </a:rPr>
              <a:t>Β. Με μέτρηση του βάθους διήθησης  του </a:t>
            </a:r>
            <a:r>
              <a:rPr lang="el-GR" altLang="el-GR" sz="2800" i="1" dirty="0" err="1">
                <a:solidFill>
                  <a:schemeClr val="tx2"/>
                </a:solidFill>
              </a:rPr>
              <a:t>υπεπιθηλιακού</a:t>
            </a:r>
            <a:r>
              <a:rPr lang="el-GR" altLang="el-GR" sz="2800" i="1" dirty="0">
                <a:solidFill>
                  <a:schemeClr val="tx2"/>
                </a:solidFill>
              </a:rPr>
              <a:t>  χαλαρού συνδετικού ιστού</a:t>
            </a:r>
            <a:endParaRPr lang="el-GR" altLang="el-GR" sz="2800" dirty="0">
              <a:solidFill>
                <a:schemeClr val="tx2"/>
              </a:solidFill>
            </a:endParaRPr>
          </a:p>
          <a:p>
            <a:pPr eaLnBrk="1" hangingPunct="1"/>
            <a:endParaRPr lang="el-GR" altLang="el-GR" sz="2800" dirty="0">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a:extLst>
              <a:ext uri="{FF2B5EF4-FFF2-40B4-BE49-F238E27FC236}">
                <a16:creationId xmlns:a16="http://schemas.microsoft.com/office/drawing/2014/main" id="{B690FA26-A513-4BC5-BE57-8C8DFB37BDC6}"/>
              </a:ext>
            </a:extLst>
          </p:cNvPr>
          <p:cNvSpPr>
            <a:spLocks noGrp="1"/>
          </p:cNvSpPr>
          <p:nvPr>
            <p:ph type="title" idx="4294967295"/>
          </p:nvPr>
        </p:nvSpPr>
        <p:spPr>
          <a:xfrm>
            <a:off x="914400" y="260350"/>
            <a:ext cx="8229600" cy="1143000"/>
          </a:xfrm>
        </p:spPr>
        <p:txBody>
          <a:bodyPr>
            <a:normAutofit fontScale="90000"/>
          </a:bodyPr>
          <a:lstStyle/>
          <a:p>
            <a:pPr eaLnBrk="1" hangingPunct="1"/>
            <a:r>
              <a:rPr lang="en-US" altLang="el-GR">
                <a:solidFill>
                  <a:srgbClr val="800000"/>
                </a:solidFill>
              </a:rPr>
              <a:t>p T 1   O</a:t>
            </a:r>
            <a:r>
              <a:rPr lang="el-GR" altLang="el-GR">
                <a:solidFill>
                  <a:srgbClr val="800000"/>
                </a:solidFill>
              </a:rPr>
              <a:t>υροθηλιακό καρκίνωμα</a:t>
            </a:r>
            <a:br>
              <a:rPr lang="el-GR" altLang="el-GR">
                <a:solidFill>
                  <a:srgbClr val="800000"/>
                </a:solidFill>
              </a:rPr>
            </a:br>
            <a:r>
              <a:rPr lang="el-GR" altLang="el-GR">
                <a:solidFill>
                  <a:srgbClr val="800000"/>
                </a:solidFill>
              </a:rPr>
              <a:t>Υποσταδιοποίηση</a:t>
            </a:r>
            <a:r>
              <a:rPr lang="el-GR" altLang="el-GR"/>
              <a:t>?</a:t>
            </a:r>
          </a:p>
        </p:txBody>
      </p:sp>
      <p:sp>
        <p:nvSpPr>
          <p:cNvPr id="55299" name="2 - Θέση περιεχομένου">
            <a:extLst>
              <a:ext uri="{FF2B5EF4-FFF2-40B4-BE49-F238E27FC236}">
                <a16:creationId xmlns:a16="http://schemas.microsoft.com/office/drawing/2014/main" id="{A1BD54EC-2DD7-4EBC-A8F7-8B500C34FDBA}"/>
              </a:ext>
            </a:extLst>
          </p:cNvPr>
          <p:cNvSpPr>
            <a:spLocks noGrp="1"/>
          </p:cNvSpPr>
          <p:nvPr>
            <p:ph idx="4294967295"/>
          </p:nvPr>
        </p:nvSpPr>
        <p:spPr>
          <a:xfrm>
            <a:off x="0" y="1916113"/>
            <a:ext cx="9144000" cy="4525962"/>
          </a:xfrm>
        </p:spPr>
        <p:txBody>
          <a:bodyPr>
            <a:normAutofit lnSpcReduction="10000"/>
          </a:bodyPr>
          <a:lstStyle/>
          <a:p>
            <a:pPr eaLnBrk="1" hangingPunct="1"/>
            <a:r>
              <a:rPr lang="el-GR" altLang="el-GR" sz="2800" i="1">
                <a:solidFill>
                  <a:schemeClr val="tx2"/>
                </a:solidFill>
              </a:rPr>
              <a:t>Α. Με σημείο αναφοράς τη βλεννογόνιο μυική στιβάδα</a:t>
            </a:r>
          </a:p>
          <a:p>
            <a:pPr eaLnBrk="1" hangingPunct="1"/>
            <a:r>
              <a:rPr lang="el-GR" altLang="ko-KR" sz="1600" i="1">
                <a:solidFill>
                  <a:schemeClr val="accent1"/>
                </a:solidFill>
              </a:rPr>
              <a:t>λεπτές κυματοειδείς δεσμίδες λείων μυικών κυττάρων κοντά στις οποίες ανευρίσκονται μεγάλα λεπτοτοιχωματικά αιμοφόρα αγγεία</a:t>
            </a:r>
            <a:r>
              <a:rPr lang="el-GR" altLang="ko-KR">
                <a:solidFill>
                  <a:schemeClr val="accent1"/>
                </a:solidFill>
              </a:rPr>
              <a:t> </a:t>
            </a:r>
            <a:endParaRPr lang="el-GR" altLang="el-GR" sz="1600" i="1">
              <a:solidFill>
                <a:schemeClr val="accent1"/>
              </a:solidFill>
            </a:endParaRPr>
          </a:p>
          <a:p>
            <a:pPr eaLnBrk="1" hangingPunct="1"/>
            <a:r>
              <a:rPr lang="el-GR" altLang="ko-KR" sz="1600" i="1">
                <a:solidFill>
                  <a:schemeClr val="accent1"/>
                </a:solidFill>
              </a:rPr>
              <a:t>βλεννογόνιος μυική στιβάδα αναγνωρίζεται στο </a:t>
            </a:r>
            <a:r>
              <a:rPr lang="el-GR" altLang="ko-KR" sz="1600" i="1">
                <a:solidFill>
                  <a:srgbClr val="800000"/>
                </a:solidFill>
              </a:rPr>
              <a:t>15-83% των βιοπτικών υλικών</a:t>
            </a:r>
            <a:r>
              <a:rPr lang="el-GR" altLang="ko-KR" sz="1600" i="1">
                <a:solidFill>
                  <a:schemeClr val="accent1"/>
                </a:solidFill>
              </a:rPr>
              <a:t> ενώ σε ποσοστό </a:t>
            </a:r>
            <a:r>
              <a:rPr lang="el-GR" altLang="ko-KR" sz="1600" i="1">
                <a:solidFill>
                  <a:srgbClr val="800000"/>
                </a:solidFill>
              </a:rPr>
              <a:t>~6% των ριζικών κυστεκτομών</a:t>
            </a:r>
            <a:r>
              <a:rPr lang="el-GR" altLang="ko-KR" sz="1600" i="1">
                <a:solidFill>
                  <a:schemeClr val="accent1"/>
                </a:solidFill>
              </a:rPr>
              <a:t> δεν επιτυγχάνεται η αναγνώρισή της.</a:t>
            </a:r>
            <a:r>
              <a:rPr lang="el-GR" altLang="ko-KR" sz="1600">
                <a:solidFill>
                  <a:schemeClr val="accent1"/>
                </a:solidFill>
              </a:rPr>
              <a:t> </a:t>
            </a:r>
          </a:p>
          <a:p>
            <a:pPr eaLnBrk="1" hangingPunct="1"/>
            <a:r>
              <a:rPr lang="el-GR" altLang="ko-KR" sz="1600">
                <a:solidFill>
                  <a:schemeClr val="accent1"/>
                </a:solidFill>
              </a:rPr>
              <a:t>τα «μεγάλα» αγγεία  χρησιμοποιούνται ως  σημείο αναφοράς για τον καθορισμό του επιπέδου της βλεννογονίου μυικής στιβάδας </a:t>
            </a:r>
          </a:p>
          <a:p>
            <a:pPr eaLnBrk="1" hangingPunct="1"/>
            <a:r>
              <a:rPr lang="el-GR" altLang="ko-KR" sz="1600">
                <a:solidFill>
                  <a:schemeClr val="accent1"/>
                </a:solidFill>
              </a:rPr>
              <a:t>Σε ένα σημαντικό ποσοστό περιπτώσεων (~35%) δεν αναγνωρίζεται ούτε βλεννογόνιος μυική στιβάδα ούτε μεγάλα αγγεία καθιστώντας την περαιτέρω σταδιοποίηση των </a:t>
            </a:r>
            <a:r>
              <a:rPr lang="en-US" altLang="ko-KR" sz="1600">
                <a:solidFill>
                  <a:schemeClr val="accent1"/>
                </a:solidFill>
                <a:ea typeface="굴림" panose="020B0600000101010101" pitchFamily="34" charset="-127"/>
              </a:rPr>
              <a:t>pT</a:t>
            </a:r>
            <a:r>
              <a:rPr lang="el-GR" altLang="ko-KR" sz="1600">
                <a:solidFill>
                  <a:schemeClr val="accent1"/>
                </a:solidFill>
              </a:rPr>
              <a:t>1 όγκων αδύνατη </a:t>
            </a:r>
          </a:p>
          <a:p>
            <a:pPr eaLnBrk="1" hangingPunct="1"/>
            <a:endParaRPr lang="el-GR" altLang="ko-KR" sz="1600">
              <a:solidFill>
                <a:schemeClr val="accent1"/>
              </a:solidFill>
            </a:endParaRPr>
          </a:p>
          <a:p>
            <a:pPr eaLnBrk="1" hangingPunct="1"/>
            <a:r>
              <a:rPr lang="el-GR" altLang="ko-KR" sz="1600">
                <a:solidFill>
                  <a:schemeClr val="accent1"/>
                </a:solidFill>
              </a:rPr>
              <a:t>η προγνωστική σημασία της κατάδειξης της διήθησης άνωθεν, επί ή κάτωθεν του επιπέδου της βλεννογονίου μυικής στιβάδας δεν έχει επιβεβαιωθεί σε όλες τις μελέτες. </a:t>
            </a:r>
          </a:p>
          <a:p>
            <a:pPr eaLnBrk="1" hangingPunct="1"/>
            <a:endParaRPr lang="el-GR" altLang="ko-KR" sz="1600">
              <a:solidFill>
                <a:schemeClr val="accent1"/>
              </a:solidFill>
            </a:endParaRPr>
          </a:p>
          <a:p>
            <a:pPr eaLnBrk="1" hangingPunct="1"/>
            <a:r>
              <a:rPr lang="el-GR" altLang="ko-KR" sz="1600">
                <a:solidFill>
                  <a:schemeClr val="accent1"/>
                </a:solidFill>
              </a:rPr>
              <a:t>όταν αυτό είναι εφικτό, ο παθολογοανατόμος είναι σκόπιμο να προσδιορίζει το βάθος διήθησης του χαλαρού υποστρώματος  ή την έκταση της νόσου</a:t>
            </a:r>
            <a:r>
              <a:rPr lang="el-GR" altLang="ko-KR">
                <a:solidFill>
                  <a:schemeClr val="accent1"/>
                </a:solidFill>
              </a:rPr>
              <a:t> </a:t>
            </a:r>
            <a:endParaRPr lang="el-GR" altLang="el-GR" sz="2800">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EF711DDE-B540-4757-93D6-984EA858C23C}"/>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557338"/>
            <a:ext cx="6011863" cy="4525962"/>
          </a:xfrm>
          <a:noFill/>
        </p:spPr>
      </p:pic>
      <p:sp>
        <p:nvSpPr>
          <p:cNvPr id="6" name="5 - Ορθογώνιο">
            <a:extLst>
              <a:ext uri="{FF2B5EF4-FFF2-40B4-BE49-F238E27FC236}">
                <a16:creationId xmlns:a16="http://schemas.microsoft.com/office/drawing/2014/main" id="{25622AEF-EBD2-471F-9AEC-34A7654989C3}"/>
              </a:ext>
            </a:extLst>
          </p:cNvPr>
          <p:cNvSpPr/>
          <p:nvPr/>
        </p:nvSpPr>
        <p:spPr>
          <a:xfrm>
            <a:off x="6948488" y="1844675"/>
            <a:ext cx="2195512"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a:solidFill>
                  <a:schemeClr val="accent1">
                    <a:lumMod val="75000"/>
                  </a:schemeClr>
                </a:solidFill>
              </a:rPr>
              <a:t>Λεπτές, διακοπτόμενες δεσμίδες λείων </a:t>
            </a:r>
            <a:r>
              <a:rPr lang="el-GR" sz="1600" dirty="0" err="1">
                <a:solidFill>
                  <a:schemeClr val="accent1">
                    <a:lumMod val="75000"/>
                  </a:schemeClr>
                </a:solidFill>
              </a:rPr>
              <a:t>μυικών</a:t>
            </a:r>
            <a:r>
              <a:rPr lang="el-GR" sz="1600" dirty="0">
                <a:solidFill>
                  <a:schemeClr val="accent1">
                    <a:lumMod val="75000"/>
                  </a:schemeClr>
                </a:solidFill>
              </a:rPr>
              <a:t> κυττάρων</a:t>
            </a:r>
          </a:p>
        </p:txBody>
      </p:sp>
      <p:sp>
        <p:nvSpPr>
          <p:cNvPr id="7" name="6 - Ορθογώνιο">
            <a:extLst>
              <a:ext uri="{FF2B5EF4-FFF2-40B4-BE49-F238E27FC236}">
                <a16:creationId xmlns:a16="http://schemas.microsoft.com/office/drawing/2014/main" id="{CD20D472-23E9-45E9-BAB7-6478F2C5259C}"/>
              </a:ext>
            </a:extLst>
          </p:cNvPr>
          <p:cNvSpPr/>
          <p:nvPr/>
        </p:nvSpPr>
        <p:spPr>
          <a:xfrm>
            <a:off x="6948488" y="4292600"/>
            <a:ext cx="2195512" cy="13684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err="1">
                <a:solidFill>
                  <a:schemeClr val="accent1">
                    <a:lumMod val="75000"/>
                  </a:schemeClr>
                </a:solidFill>
              </a:rPr>
              <a:t>Υπερπλαστική</a:t>
            </a:r>
            <a:r>
              <a:rPr lang="el-GR" sz="1600" dirty="0">
                <a:solidFill>
                  <a:schemeClr val="accent1">
                    <a:lumMod val="75000"/>
                  </a:schemeClr>
                </a:solidFill>
              </a:rPr>
              <a:t> </a:t>
            </a:r>
            <a:r>
              <a:rPr lang="el-GR" sz="1600" dirty="0" err="1">
                <a:solidFill>
                  <a:schemeClr val="accent1">
                    <a:lumMod val="75000"/>
                  </a:schemeClr>
                </a:solidFill>
              </a:rPr>
              <a:t>βλεννογόνιος</a:t>
            </a:r>
            <a:r>
              <a:rPr lang="el-GR" sz="1600" dirty="0">
                <a:solidFill>
                  <a:schemeClr val="accent1">
                    <a:lumMod val="75000"/>
                  </a:schemeClr>
                </a:solidFill>
              </a:rPr>
              <a:t> </a:t>
            </a:r>
            <a:r>
              <a:rPr lang="el-GR" sz="1600" dirty="0" err="1">
                <a:solidFill>
                  <a:schemeClr val="accent1">
                    <a:lumMod val="75000"/>
                  </a:schemeClr>
                </a:solidFill>
              </a:rPr>
              <a:t>μυική</a:t>
            </a:r>
            <a:r>
              <a:rPr lang="el-GR" sz="1600" dirty="0">
                <a:solidFill>
                  <a:schemeClr val="accent1">
                    <a:lumMod val="75000"/>
                  </a:schemeClr>
                </a:solidFill>
              </a:rPr>
              <a:t> στιβάδα: </a:t>
            </a:r>
          </a:p>
          <a:p>
            <a:pPr algn="ctr" eaLnBrk="1" hangingPunct="1">
              <a:defRPr/>
            </a:pPr>
            <a:r>
              <a:rPr lang="el-GR" sz="1600" dirty="0">
                <a:solidFill>
                  <a:schemeClr val="accent1">
                    <a:lumMod val="75000"/>
                  </a:schemeClr>
                </a:solidFill>
              </a:rPr>
              <a:t>δύσκολη η διάκριση από </a:t>
            </a:r>
            <a:r>
              <a:rPr lang="el-GR" sz="1600" dirty="0" err="1">
                <a:solidFill>
                  <a:schemeClr val="accent1">
                    <a:lumMod val="75000"/>
                  </a:schemeClr>
                </a:solidFill>
              </a:rPr>
              <a:t>μυικό</a:t>
            </a:r>
            <a:r>
              <a:rPr lang="el-GR" sz="1600" dirty="0">
                <a:solidFill>
                  <a:schemeClr val="accent1">
                    <a:lumMod val="75000"/>
                  </a:schemeClr>
                </a:solidFill>
              </a:rPr>
              <a:t> χιτώνα</a:t>
            </a:r>
          </a:p>
        </p:txBody>
      </p:sp>
      <p:sp>
        <p:nvSpPr>
          <p:cNvPr id="8" name="7 - Ορθογώνιο">
            <a:extLst>
              <a:ext uri="{FF2B5EF4-FFF2-40B4-BE49-F238E27FC236}">
                <a16:creationId xmlns:a16="http://schemas.microsoft.com/office/drawing/2014/main" id="{E5DB4B46-47E5-4A4E-AC52-7D10A0774D81}"/>
              </a:ext>
            </a:extLst>
          </p:cNvPr>
          <p:cNvSpPr/>
          <p:nvPr/>
        </p:nvSpPr>
        <p:spPr>
          <a:xfrm>
            <a:off x="250825" y="549275"/>
            <a:ext cx="2195513" cy="86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a:solidFill>
                  <a:schemeClr val="accent1">
                    <a:lumMod val="75000"/>
                  </a:schemeClr>
                </a:solidFill>
              </a:rPr>
              <a:t>Λεπτές,  κυματοειδείς δεσμίδες λείων </a:t>
            </a:r>
            <a:r>
              <a:rPr lang="el-GR" sz="1600" dirty="0" err="1">
                <a:solidFill>
                  <a:schemeClr val="accent1">
                    <a:lumMod val="75000"/>
                  </a:schemeClr>
                </a:solidFill>
              </a:rPr>
              <a:t>μυικών</a:t>
            </a:r>
            <a:r>
              <a:rPr lang="el-GR" sz="1600" dirty="0">
                <a:solidFill>
                  <a:schemeClr val="accent1">
                    <a:lumMod val="75000"/>
                  </a:schemeClr>
                </a:solidFill>
              </a:rPr>
              <a:t> κυττάρων</a:t>
            </a:r>
          </a:p>
        </p:txBody>
      </p:sp>
      <p:sp>
        <p:nvSpPr>
          <p:cNvPr id="9" name="8 - Ορθογώνιο">
            <a:extLst>
              <a:ext uri="{FF2B5EF4-FFF2-40B4-BE49-F238E27FC236}">
                <a16:creationId xmlns:a16="http://schemas.microsoft.com/office/drawing/2014/main" id="{CA90B583-3BC4-4AE0-99D2-E71D1A692E21}"/>
              </a:ext>
            </a:extLst>
          </p:cNvPr>
          <p:cNvSpPr/>
          <p:nvPr/>
        </p:nvSpPr>
        <p:spPr>
          <a:xfrm>
            <a:off x="323850" y="6092825"/>
            <a:ext cx="2195513" cy="6492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dirty="0">
                <a:solidFill>
                  <a:schemeClr val="accent1">
                    <a:lumMod val="75000"/>
                  </a:schemeClr>
                </a:solidFill>
              </a:rPr>
              <a:t>Διήθηση </a:t>
            </a:r>
            <a:r>
              <a:rPr lang="el-GR" sz="1600" dirty="0" err="1">
                <a:solidFill>
                  <a:schemeClr val="accent1">
                    <a:lumMod val="75000"/>
                  </a:schemeClr>
                </a:solidFill>
              </a:rPr>
              <a:t>βλεννογονίου</a:t>
            </a:r>
            <a:endParaRPr lang="el-GR" sz="1600" dirty="0">
              <a:solidFill>
                <a:schemeClr val="accent1">
                  <a:lumMod val="75000"/>
                </a:schemeClr>
              </a:solidFill>
            </a:endParaRPr>
          </a:p>
          <a:p>
            <a:pPr algn="ctr" eaLnBrk="1" hangingPunct="1">
              <a:defRPr/>
            </a:pPr>
            <a:r>
              <a:rPr lang="el-GR" sz="1600" dirty="0" err="1">
                <a:solidFill>
                  <a:schemeClr val="accent1">
                    <a:lumMod val="75000"/>
                  </a:schemeClr>
                </a:solidFill>
              </a:rPr>
              <a:t>μυικής</a:t>
            </a:r>
            <a:r>
              <a:rPr lang="el-GR" sz="1600" dirty="0">
                <a:solidFill>
                  <a:schemeClr val="accent1">
                    <a:lumMod val="75000"/>
                  </a:schemeClr>
                </a:solidFill>
              </a:rPr>
              <a:t> στιβάδας</a:t>
            </a:r>
          </a:p>
        </p:txBody>
      </p:sp>
      <p:sp>
        <p:nvSpPr>
          <p:cNvPr id="10" name="9 - Ορθογώνιο">
            <a:extLst>
              <a:ext uri="{FF2B5EF4-FFF2-40B4-BE49-F238E27FC236}">
                <a16:creationId xmlns:a16="http://schemas.microsoft.com/office/drawing/2014/main" id="{67CFCD72-E012-4480-A265-EE4E4116E432}"/>
              </a:ext>
            </a:extLst>
          </p:cNvPr>
          <p:cNvSpPr/>
          <p:nvPr/>
        </p:nvSpPr>
        <p:spPr>
          <a:xfrm>
            <a:off x="3276600" y="0"/>
            <a:ext cx="3455988" cy="13414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2400" dirty="0">
                <a:solidFill>
                  <a:srgbClr val="FF0000"/>
                </a:solidFill>
              </a:rPr>
              <a:t>ΒΛΕΝΝΟΓΟΝΙΟΣ ΜΥΙΚΗ ΣΤΙΒΑΔΑ</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81980D4-289A-4DD6-A9CC-946C5A90CEF5}"/>
              </a:ext>
            </a:extLst>
          </p:cNvPr>
          <p:cNvSpPr>
            <a:spLocks noGrp="1"/>
          </p:cNvSpPr>
          <p:nvPr>
            <p:ph type="title"/>
          </p:nvPr>
        </p:nvSpPr>
        <p:spPr/>
        <p:txBody>
          <a:bodyPr>
            <a:normAutofit fontScale="90000"/>
          </a:bodyPr>
          <a:lstStyle/>
          <a:p>
            <a:r>
              <a:rPr lang="el-GR" altLang="el-GR" sz="3600" i="1">
                <a:solidFill>
                  <a:srgbClr val="800000"/>
                </a:solidFill>
              </a:rPr>
              <a:t>Β. </a:t>
            </a:r>
            <a:r>
              <a:rPr lang="el-GR" altLang="el-GR" sz="2800" i="1">
                <a:solidFill>
                  <a:srgbClr val="800000"/>
                </a:solidFill>
              </a:rPr>
              <a:t>Με μέτρηση του βάθους διήθησης  του υπεπιθηλιακού  χαλαρού συνδετικού ιστού</a:t>
            </a:r>
            <a:br>
              <a:rPr lang="el-GR" altLang="el-GR" sz="3600">
                <a:solidFill>
                  <a:schemeClr val="tx2"/>
                </a:solidFill>
              </a:rPr>
            </a:br>
            <a:endParaRPr lang="el-GR" altLang="el-GR" sz="3600">
              <a:solidFill>
                <a:schemeClr val="tx2"/>
              </a:solidFill>
            </a:endParaRPr>
          </a:p>
        </p:txBody>
      </p:sp>
      <p:sp>
        <p:nvSpPr>
          <p:cNvPr id="62467" name="Rectangle 3">
            <a:extLst>
              <a:ext uri="{FF2B5EF4-FFF2-40B4-BE49-F238E27FC236}">
                <a16:creationId xmlns:a16="http://schemas.microsoft.com/office/drawing/2014/main" id="{42DACF1C-9060-4345-8AC9-A2D74DD3BA80}"/>
              </a:ext>
            </a:extLst>
          </p:cNvPr>
          <p:cNvSpPr>
            <a:spLocks noGrp="1"/>
          </p:cNvSpPr>
          <p:nvPr>
            <p:ph idx="1"/>
          </p:nvPr>
        </p:nvSpPr>
        <p:spPr/>
        <p:txBody>
          <a:bodyPr/>
          <a:lstStyle/>
          <a:p>
            <a:pPr>
              <a:lnSpc>
                <a:spcPct val="90000"/>
              </a:lnSpc>
            </a:pPr>
            <a:r>
              <a:rPr lang="el-GR" altLang="el-GR" sz="2400">
                <a:solidFill>
                  <a:schemeClr val="tx2"/>
                </a:solidFill>
              </a:rPr>
              <a:t>Βάθος διήθησης &gt; 1.5</a:t>
            </a:r>
            <a:r>
              <a:rPr lang="en-US" altLang="el-GR" sz="2400">
                <a:solidFill>
                  <a:schemeClr val="tx2"/>
                </a:solidFill>
              </a:rPr>
              <a:t>mm </a:t>
            </a:r>
            <a:r>
              <a:rPr lang="el-GR" altLang="el-GR" sz="2400">
                <a:solidFill>
                  <a:schemeClr val="tx2"/>
                </a:solidFill>
              </a:rPr>
              <a:t>προδικάζει νόσο προχωρημένου σταδίου στην κυστεκτομή </a:t>
            </a:r>
          </a:p>
          <a:p>
            <a:pPr>
              <a:lnSpc>
                <a:spcPct val="90000"/>
              </a:lnSpc>
              <a:buFont typeface="Arial" panose="020B0604020202020204" pitchFamily="34" charset="0"/>
              <a:buNone/>
            </a:pPr>
            <a:r>
              <a:rPr lang="el-GR" altLang="el-GR" sz="2400">
                <a:solidFill>
                  <a:schemeClr val="tx2"/>
                </a:solidFill>
              </a:rPr>
              <a:t>     </a:t>
            </a:r>
            <a:r>
              <a:rPr lang="el-GR" altLang="el-GR" sz="1800">
                <a:solidFill>
                  <a:schemeClr val="tx2"/>
                </a:solidFill>
              </a:rPr>
              <a:t>(ευαισθησία της τάξης του 81%, ειδικότητα της τάξης του 83%, θετική και αρνητική προβλεπτική αξία της τάξης του 95% και 56% αντίστοιχα). </a:t>
            </a:r>
          </a:p>
          <a:p>
            <a:pPr>
              <a:lnSpc>
                <a:spcPct val="90000"/>
              </a:lnSpc>
            </a:pPr>
            <a:endParaRPr lang="el-GR" altLang="el-GR" sz="2400">
              <a:solidFill>
                <a:schemeClr val="tx2"/>
              </a:solidFill>
            </a:endParaRPr>
          </a:p>
          <a:p>
            <a:pPr>
              <a:lnSpc>
                <a:spcPct val="90000"/>
              </a:lnSpc>
            </a:pPr>
            <a:endParaRPr lang="el-GR" altLang="el-GR" sz="2400">
              <a:solidFill>
                <a:schemeClr val="tx2"/>
              </a:solidFill>
            </a:endParaRPr>
          </a:p>
          <a:p>
            <a:pPr>
              <a:lnSpc>
                <a:spcPct val="90000"/>
              </a:lnSpc>
            </a:pPr>
            <a:r>
              <a:rPr lang="el-GR" altLang="el-GR" sz="2400">
                <a:solidFill>
                  <a:schemeClr val="tx2"/>
                </a:solidFill>
              </a:rPr>
              <a:t>Επιπλέον, επί βάθους διήθησης μεγαλύτερου από 1.5</a:t>
            </a:r>
            <a:r>
              <a:rPr lang="en-US" altLang="el-GR" sz="2400">
                <a:solidFill>
                  <a:schemeClr val="tx2"/>
                </a:solidFill>
              </a:rPr>
              <a:t>mm</a:t>
            </a:r>
            <a:r>
              <a:rPr lang="el-GR" altLang="el-GR" sz="2400">
                <a:solidFill>
                  <a:schemeClr val="tx2"/>
                </a:solidFill>
              </a:rPr>
              <a:t>, η  πενταετής ελευθέρα εξέλιξης επιβίωση των ασθενών  είναι 67% σε σύγκριση με 97% των ασθενών με μικρότερο βάθος διήθησης.</a:t>
            </a:r>
          </a:p>
        </p:txBody>
      </p:sp>
      <p:sp>
        <p:nvSpPr>
          <p:cNvPr id="62468" name="3 - Ορθογώνιο">
            <a:extLst>
              <a:ext uri="{FF2B5EF4-FFF2-40B4-BE49-F238E27FC236}">
                <a16:creationId xmlns:a16="http://schemas.microsoft.com/office/drawing/2014/main" id="{55A4290B-6CF8-4202-8E28-BCA2D0BB9F55}"/>
              </a:ext>
            </a:extLst>
          </p:cNvPr>
          <p:cNvSpPr>
            <a:spLocks noChangeArrowheads="1"/>
          </p:cNvSpPr>
          <p:nvPr/>
        </p:nvSpPr>
        <p:spPr bwMode="auto">
          <a:xfrm>
            <a:off x="6372225" y="5876925"/>
            <a:ext cx="2227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i="1"/>
              <a:t>Cancer</a:t>
            </a:r>
            <a:r>
              <a:rPr lang="en-US" altLang="el-GR" sz="1800"/>
              <a:t> 1999; 85:2638</a:t>
            </a:r>
            <a:endParaRPr lang="el-GR" altLang="el-G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a:extLst>
              <a:ext uri="{FF2B5EF4-FFF2-40B4-BE49-F238E27FC236}">
                <a16:creationId xmlns:a16="http://schemas.microsoft.com/office/drawing/2014/main" id="{BF5AB579-9734-423C-89BB-0A023613F4CF}"/>
              </a:ext>
            </a:extLst>
          </p:cNvPr>
          <p:cNvSpPr>
            <a:spLocks noGrp="1"/>
          </p:cNvSpPr>
          <p:nvPr>
            <p:ph type="title"/>
          </p:nvPr>
        </p:nvSpPr>
        <p:spPr/>
        <p:txBody>
          <a:bodyPr>
            <a:normAutofit fontScale="90000"/>
          </a:bodyPr>
          <a:lstStyle/>
          <a:p>
            <a:pPr eaLnBrk="1" hangingPunct="1"/>
            <a:r>
              <a:rPr lang="el-GR" altLang="el-GR" sz="3600" i="1">
                <a:solidFill>
                  <a:schemeClr val="tx2"/>
                </a:solidFill>
              </a:rPr>
              <a:t>Β. </a:t>
            </a:r>
            <a:r>
              <a:rPr lang="el-GR" altLang="el-GR" sz="2800" i="1">
                <a:solidFill>
                  <a:schemeClr val="tx2"/>
                </a:solidFill>
              </a:rPr>
              <a:t>Με μέτρηση του βάθους διήθησης  του υπεπιθηλιακού  χαλαρού συνδετικού ιστού</a:t>
            </a:r>
            <a:br>
              <a:rPr lang="el-GR" altLang="el-GR" sz="3600">
                <a:solidFill>
                  <a:schemeClr val="tx2"/>
                </a:solidFill>
              </a:rPr>
            </a:br>
            <a:endParaRPr lang="el-GR" altLang="el-GR" sz="3600">
              <a:solidFill>
                <a:schemeClr val="tx2"/>
              </a:solidFill>
            </a:endParaRPr>
          </a:p>
        </p:txBody>
      </p:sp>
      <p:pic>
        <p:nvPicPr>
          <p:cNvPr id="60419" name="Picture 2">
            <a:extLst>
              <a:ext uri="{FF2B5EF4-FFF2-40B4-BE49-F238E27FC236}">
                <a16:creationId xmlns:a16="http://schemas.microsoft.com/office/drawing/2014/main" id="{A2491D51-B6D2-4A90-83A0-EDCBB1B38D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029619" y="1825625"/>
            <a:ext cx="7084761" cy="4351338"/>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1" name="Picture 2">
            <a:extLst>
              <a:ext uri="{FF2B5EF4-FFF2-40B4-BE49-F238E27FC236}">
                <a16:creationId xmlns:a16="http://schemas.microsoft.com/office/drawing/2014/main" id="{9DAA72AD-7BC4-42A8-BFC6-9F42ACB14A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692150"/>
            <a:ext cx="3741738" cy="5678488"/>
          </a:xfrm>
          <a:noFill/>
        </p:spPr>
      </p:pic>
      <p:sp>
        <p:nvSpPr>
          <p:cNvPr id="58372" name="4 - Ορθογώνιο">
            <a:extLst>
              <a:ext uri="{FF2B5EF4-FFF2-40B4-BE49-F238E27FC236}">
                <a16:creationId xmlns:a16="http://schemas.microsoft.com/office/drawing/2014/main" id="{ECEBDF3E-56B2-4088-9E2A-92C6455466A4}"/>
              </a:ext>
            </a:extLst>
          </p:cNvPr>
          <p:cNvSpPr>
            <a:spLocks noChangeArrowheads="1"/>
          </p:cNvSpPr>
          <p:nvPr/>
        </p:nvSpPr>
        <p:spPr bwMode="auto">
          <a:xfrm>
            <a:off x="4356100" y="3573463"/>
            <a:ext cx="4572000" cy="256381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rgbClr val="800000"/>
                </a:solidFill>
              </a:rPr>
              <a:t>Τρίγωνο ουροδόχου κύστης</a:t>
            </a:r>
            <a:r>
              <a:rPr lang="en-US" altLang="el-GR" sz="1800">
                <a:solidFill>
                  <a:srgbClr val="800000"/>
                </a:solidFill>
              </a:rPr>
              <a:t>.</a:t>
            </a:r>
            <a:endParaRPr lang="el-GR" altLang="el-GR" sz="1800">
              <a:solidFill>
                <a:srgbClr val="800000"/>
              </a:solidFill>
            </a:endParaRPr>
          </a:p>
          <a:p>
            <a:pPr eaLnBrk="1" hangingPunct="1">
              <a:spcBef>
                <a:spcPct val="0"/>
              </a:spcBef>
              <a:buFontTx/>
              <a:buNone/>
            </a:pPr>
            <a:r>
              <a:rPr lang="en-US" altLang="el-GR" sz="1800"/>
              <a:t> </a:t>
            </a:r>
            <a:r>
              <a:rPr lang="en-US" altLang="el-GR" sz="1800">
                <a:solidFill>
                  <a:schemeClr val="tx2"/>
                </a:solidFill>
              </a:rPr>
              <a:t>(</a:t>
            </a:r>
            <a:r>
              <a:rPr lang="en-US" altLang="el-GR" sz="1800" b="1">
                <a:solidFill>
                  <a:schemeClr val="tx2"/>
                </a:solidFill>
              </a:rPr>
              <a:t>a</a:t>
            </a:r>
            <a:r>
              <a:rPr lang="en-US" altLang="el-GR" sz="1800">
                <a:solidFill>
                  <a:schemeClr val="tx2"/>
                </a:solidFill>
              </a:rPr>
              <a:t>) </a:t>
            </a:r>
            <a:r>
              <a:rPr lang="el-GR" altLang="el-GR" sz="1800">
                <a:solidFill>
                  <a:schemeClr val="tx2"/>
                </a:solidFill>
              </a:rPr>
              <a:t>Ο υποεπιθηλιακός συνδετικός ιστός έχει λεπτό πάχος στην περιοχή του τριγώνου και μεταπίπτει ανεπαισθήτως στο μυικό τοίχωμα</a:t>
            </a:r>
            <a:r>
              <a:rPr lang="en-US" altLang="el-GR" sz="1800">
                <a:solidFill>
                  <a:schemeClr val="tx2"/>
                </a:solidFill>
              </a:rPr>
              <a:t>. (</a:t>
            </a:r>
            <a:r>
              <a:rPr lang="en-US" altLang="el-GR" sz="1800" b="1">
                <a:solidFill>
                  <a:schemeClr val="tx2"/>
                </a:solidFill>
              </a:rPr>
              <a:t>b</a:t>
            </a:r>
            <a:r>
              <a:rPr lang="en-US" altLang="el-GR" sz="1800">
                <a:solidFill>
                  <a:schemeClr val="tx2"/>
                </a:solidFill>
              </a:rPr>
              <a:t>) </a:t>
            </a:r>
            <a:r>
              <a:rPr lang="el-GR" altLang="el-GR" sz="1800">
                <a:solidFill>
                  <a:schemeClr val="tx2"/>
                </a:solidFill>
              </a:rPr>
              <a:t>Μεγαλύτερη μεγέθυνση της περιοχής του τριγώνου. </a:t>
            </a:r>
          </a:p>
          <a:p>
            <a:pPr eaLnBrk="1" hangingPunct="1">
              <a:spcBef>
                <a:spcPct val="0"/>
              </a:spcBef>
              <a:buFontTx/>
              <a:buNone/>
            </a:pPr>
            <a:r>
              <a:rPr lang="el-GR" altLang="el-GR" sz="1800">
                <a:solidFill>
                  <a:schemeClr val="tx2"/>
                </a:solidFill>
              </a:rPr>
              <a:t>Η υποσταδιοποίηση των </a:t>
            </a:r>
            <a:r>
              <a:rPr lang="en-US" altLang="el-GR" sz="1800">
                <a:solidFill>
                  <a:schemeClr val="tx2"/>
                </a:solidFill>
              </a:rPr>
              <a:t> pT1 </a:t>
            </a:r>
            <a:r>
              <a:rPr lang="el-GR" altLang="el-GR" sz="1800">
                <a:solidFill>
                  <a:schemeClr val="tx2"/>
                </a:solidFill>
              </a:rPr>
              <a:t>καρκινωμάτων αποτελεί πρόκληση  στην περιοχή του τριγώνου</a:t>
            </a:r>
          </a:p>
        </p:txBody>
      </p:sp>
      <p:pic>
        <p:nvPicPr>
          <p:cNvPr id="58374" name="Picture 6" descr="Illustration of the urinary bladder">
            <a:extLst>
              <a:ext uri="{FF2B5EF4-FFF2-40B4-BE49-F238E27FC236}">
                <a16:creationId xmlns:a16="http://schemas.microsoft.com/office/drawing/2014/main" id="{DA35100E-14EC-438F-8E16-4FC0CC291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938" y="684212"/>
            <a:ext cx="4572000" cy="2600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79" name="Group 51">
            <a:extLst>
              <a:ext uri="{FF2B5EF4-FFF2-40B4-BE49-F238E27FC236}">
                <a16:creationId xmlns:a16="http://schemas.microsoft.com/office/drawing/2014/main" id="{22D2BE5A-8E4B-482D-B058-08624C758C95}"/>
              </a:ext>
            </a:extLst>
          </p:cNvPr>
          <p:cNvGraphicFramePr>
            <a:graphicFrameLocks noGrp="1"/>
          </p:cNvGraphicFramePr>
          <p:nvPr/>
        </p:nvGraphicFramePr>
        <p:xfrm>
          <a:off x="1763713" y="1125538"/>
          <a:ext cx="6408737" cy="4302127"/>
        </p:xfrm>
        <a:graphic>
          <a:graphicData uri="http://schemas.openxmlformats.org/drawingml/2006/table">
            <a:tbl>
              <a:tblPr/>
              <a:tblGrid>
                <a:gridCol w="1211271">
                  <a:extLst>
                    <a:ext uri="{9D8B030D-6E8A-4147-A177-3AD203B41FA5}">
                      <a16:colId xmlns:a16="http://schemas.microsoft.com/office/drawing/2014/main" val="20000"/>
                    </a:ext>
                  </a:extLst>
                </a:gridCol>
                <a:gridCol w="5197466">
                  <a:extLst>
                    <a:ext uri="{9D8B030D-6E8A-4147-A177-3AD203B41FA5}">
                      <a16:colId xmlns:a16="http://schemas.microsoft.com/office/drawing/2014/main" val="20001"/>
                    </a:ext>
                  </a:extLst>
                </a:gridCol>
              </a:tblGrid>
              <a:tr h="274658">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Πίνακας 1.       Τ- Ταξινόμηση (κατά ΤΝΜ/</a:t>
                      </a:r>
                      <a:r>
                        <a:rPr kumimoji="0" lang="en-US"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UICC</a:t>
                      </a: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καρκινωμάτων ουροδόχου κύστης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2743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Τχ</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Ο πρωτοπαθής όγκος δε δύναται να αξιολογηθεί</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Τ0</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Δεν υπάρχει ένδειξη πρωτοπαθούς όγκου</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Μη-διηθητικό θηλώδες καρκίνωμα</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is</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In situ </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καρκίνωμα: </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επίπεδος όγκος</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Τ1</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υποεπιθηλιακού συνδετικού ιστού</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Τ2</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μυός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Διήθηση επιφανειακού μυός (έσω ήμισυ μυικού τοιχώματος)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Διήθηση εν τω βάθει μυός (έξω ήμισυ μυικού τοιχώματος)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8"/>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Τ3</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περικυστικού ιστού</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Τ3</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Μικροσκοπική</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T3b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M</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ακροσκοπική</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5723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Τ4</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οποιουδήποτε από τα ακόλουθα: στρώμα προστάτη αδένα,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σπερματοδόχες</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κύστεις, μήτρα, κόλπος, πυελικό τοίχωμα, κοιλιακό τοίχωμα</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 </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a:t>
                      </a:r>
                      <a:r>
                        <a:rPr kumimoji="0" lang="el-GR" sz="1200" b="0" i="0" u="none" strike="noStrike" kern="1200" cap="none" spc="0" normalizeH="0" baseline="0" noProof="0" dirty="0">
                          <a:ln>
                            <a:noFill/>
                          </a:ln>
                          <a:solidFill>
                            <a:prstClr val="black"/>
                          </a:solidFill>
                          <a:effectLst/>
                          <a:uLnTx/>
                          <a:uFillTx/>
                          <a:latin typeface="Times New Roman" pitchFamily="18" charset="0"/>
                          <a:ea typeface="Batang" pitchFamily="18" charset="-127"/>
                          <a:cs typeface="Times New Roman" pitchFamily="18" charset="0"/>
                        </a:rPr>
                        <a:t>στρώματος προστάτη αδένα,  σπερματοδόχων κύστεων, μήτρας, κόλπου</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6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πυελικού τοιχώματος ή κοιλιακού τοιχώματος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marL="91441" marR="91441"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Τίτλος">
            <a:extLst>
              <a:ext uri="{FF2B5EF4-FFF2-40B4-BE49-F238E27FC236}">
                <a16:creationId xmlns:a16="http://schemas.microsoft.com/office/drawing/2014/main" id="{F1287927-4E1C-406B-9A7C-7A8442BF0F91}"/>
              </a:ext>
            </a:extLst>
          </p:cNvPr>
          <p:cNvSpPr>
            <a:spLocks noGrp="1"/>
          </p:cNvSpPr>
          <p:nvPr>
            <p:ph type="title"/>
          </p:nvPr>
        </p:nvSpPr>
        <p:spPr>
          <a:xfrm>
            <a:off x="457200" y="274638"/>
            <a:ext cx="8229600" cy="490537"/>
          </a:xfrm>
        </p:spPr>
        <p:txBody>
          <a:bodyPr/>
          <a:lstStyle/>
          <a:p>
            <a:pPr eaLnBrk="1" hangingPunct="1"/>
            <a:r>
              <a:rPr lang="en-US" altLang="el-GR" sz="2800" b="1">
                <a:solidFill>
                  <a:srgbClr val="800000"/>
                </a:solidFill>
              </a:rPr>
              <a:t>pT2 </a:t>
            </a:r>
            <a:r>
              <a:rPr lang="el-GR" altLang="el-GR" sz="2800" b="1">
                <a:solidFill>
                  <a:srgbClr val="800000"/>
                </a:solidFill>
              </a:rPr>
              <a:t>ουροθηλιακό καρκίνωμα</a:t>
            </a:r>
          </a:p>
        </p:txBody>
      </p:sp>
      <p:pic>
        <p:nvPicPr>
          <p:cNvPr id="64515" name="Picture 2">
            <a:extLst>
              <a:ext uri="{FF2B5EF4-FFF2-40B4-BE49-F238E27FC236}">
                <a16:creationId xmlns:a16="http://schemas.microsoft.com/office/drawing/2014/main" id="{D5B2C471-FCBA-4C79-8757-5973E2FD3EAF}"/>
              </a:ext>
            </a:extLst>
          </p:cNvPr>
          <p:cNvPicPr>
            <a:picLocks noGrp="1" noChangeAspect="1" noChangeArrowheads="1"/>
          </p:cNvPicPr>
          <p:nvPr>
            <p:ph idx="1"/>
          </p:nvPr>
        </p:nvPicPr>
        <p:blipFill>
          <a:blip r:embed="rId3">
            <a:lum bright="-18000" contrast="48000"/>
            <a:extLst>
              <a:ext uri="{28A0092B-C50C-407E-A947-70E740481C1C}">
                <a14:useLocalDpi xmlns:a14="http://schemas.microsoft.com/office/drawing/2010/main" val="0"/>
              </a:ext>
            </a:extLst>
          </a:blip>
          <a:srcRect/>
          <a:stretch>
            <a:fillRect/>
          </a:stretch>
        </p:blipFill>
        <p:spPr>
          <a:xfrm>
            <a:off x="1835150" y="981075"/>
            <a:ext cx="4906963" cy="5649913"/>
          </a:xfrm>
          <a:noFill/>
        </p:spPr>
      </p:pic>
      <p:sp>
        <p:nvSpPr>
          <p:cNvPr id="64516" name="Rectangle 6">
            <a:extLst>
              <a:ext uri="{FF2B5EF4-FFF2-40B4-BE49-F238E27FC236}">
                <a16:creationId xmlns:a16="http://schemas.microsoft.com/office/drawing/2014/main" id="{8B35800D-5A3C-4459-92EF-8707CD4D44F7}"/>
              </a:ext>
            </a:extLst>
          </p:cNvPr>
          <p:cNvSpPr>
            <a:spLocks noChangeArrowheads="1"/>
          </p:cNvSpPr>
          <p:nvPr/>
        </p:nvSpPr>
        <p:spPr bwMode="auto">
          <a:xfrm>
            <a:off x="0" y="1484313"/>
            <a:ext cx="1693863" cy="6111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a:latin typeface="Arial" panose="020B0604020202020204" pitchFamily="34" charset="0"/>
              </a:rPr>
              <a:t> </a:t>
            </a:r>
            <a:r>
              <a:rPr lang="el-GR" altLang="el-GR" sz="1600">
                <a:solidFill>
                  <a:schemeClr val="tx2"/>
                </a:solidFill>
                <a:latin typeface="Arial" panose="020B0604020202020204" pitchFamily="34" charset="0"/>
              </a:rPr>
              <a:t>διήθηση μυικού </a:t>
            </a:r>
          </a:p>
          <a:p>
            <a:pPr eaLnBrk="1" hangingPunct="1">
              <a:spcBef>
                <a:spcPct val="0"/>
              </a:spcBef>
              <a:buFontTx/>
              <a:buNone/>
            </a:pPr>
            <a:r>
              <a:rPr lang="el-GR" altLang="el-GR" sz="1600">
                <a:solidFill>
                  <a:schemeClr val="tx2"/>
                </a:solidFill>
                <a:latin typeface="Arial" panose="020B0604020202020204" pitchFamily="34" charset="0"/>
              </a:rPr>
              <a:t>τοιχώματος</a:t>
            </a:r>
          </a:p>
        </p:txBody>
      </p:sp>
      <p:sp>
        <p:nvSpPr>
          <p:cNvPr id="64517" name="Rectangle 8">
            <a:extLst>
              <a:ext uri="{FF2B5EF4-FFF2-40B4-BE49-F238E27FC236}">
                <a16:creationId xmlns:a16="http://schemas.microsoft.com/office/drawing/2014/main" id="{B1123148-CE30-459E-B4CE-865B11DC1C39}"/>
              </a:ext>
            </a:extLst>
          </p:cNvPr>
          <p:cNvSpPr>
            <a:spLocks noChangeArrowheads="1"/>
          </p:cNvSpPr>
          <p:nvPr/>
        </p:nvSpPr>
        <p:spPr bwMode="auto">
          <a:xfrm>
            <a:off x="0" y="2997200"/>
            <a:ext cx="1763713" cy="15811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400">
                <a:solidFill>
                  <a:schemeClr val="tx2"/>
                </a:solidFill>
                <a:latin typeface="Arial" panose="020B0604020202020204" pitchFamily="34" charset="0"/>
              </a:rPr>
              <a:t>Καταστροφή μυικού </a:t>
            </a:r>
          </a:p>
          <a:p>
            <a:pPr eaLnBrk="1" hangingPunct="1">
              <a:spcBef>
                <a:spcPct val="0"/>
              </a:spcBef>
              <a:buFontTx/>
              <a:buNone/>
            </a:pPr>
            <a:r>
              <a:rPr lang="el-GR" altLang="el-GR" sz="1400">
                <a:solidFill>
                  <a:schemeClr val="tx2"/>
                </a:solidFill>
                <a:latin typeface="Arial" panose="020B0604020202020204" pitchFamily="34" charset="0"/>
              </a:rPr>
              <a:t>τοιχώματος</a:t>
            </a:r>
          </a:p>
          <a:p>
            <a:pPr eaLnBrk="1" hangingPunct="1">
              <a:spcBef>
                <a:spcPct val="0"/>
              </a:spcBef>
              <a:buFontTx/>
              <a:buNone/>
            </a:pPr>
            <a:r>
              <a:rPr lang="el-GR" altLang="el-GR" sz="1400">
                <a:solidFill>
                  <a:schemeClr val="tx2"/>
                </a:solidFill>
                <a:latin typeface="Arial" panose="020B0604020202020204" pitchFamily="34" charset="0"/>
              </a:rPr>
              <a:t>και διάσπαση </a:t>
            </a:r>
          </a:p>
          <a:p>
            <a:pPr eaLnBrk="1" hangingPunct="1">
              <a:spcBef>
                <a:spcPct val="0"/>
              </a:spcBef>
              <a:buFontTx/>
              <a:buNone/>
            </a:pPr>
            <a:r>
              <a:rPr lang="el-GR" altLang="el-GR" sz="1400">
                <a:solidFill>
                  <a:schemeClr val="tx2"/>
                </a:solidFill>
                <a:latin typeface="Arial" panose="020B0604020202020204" pitchFamily="34" charset="0"/>
              </a:rPr>
              <a:t>μυικών δεσμίδων</a:t>
            </a:r>
          </a:p>
          <a:p>
            <a:pPr eaLnBrk="1" hangingPunct="1">
              <a:spcBef>
                <a:spcPct val="0"/>
              </a:spcBef>
              <a:buFontTx/>
              <a:buNone/>
            </a:pPr>
            <a:r>
              <a:rPr lang="el-GR" altLang="el-GR" sz="1400">
                <a:solidFill>
                  <a:schemeClr val="tx2"/>
                </a:solidFill>
                <a:latin typeface="Arial" panose="020B0604020202020204" pitchFamily="34" charset="0"/>
              </a:rPr>
              <a:t> μιμούμενη διήθηση</a:t>
            </a:r>
          </a:p>
          <a:p>
            <a:pPr eaLnBrk="1" hangingPunct="1">
              <a:spcBef>
                <a:spcPct val="0"/>
              </a:spcBef>
              <a:buFontTx/>
              <a:buNone/>
            </a:pPr>
            <a:r>
              <a:rPr lang="el-GR" altLang="el-GR" sz="1400">
                <a:solidFill>
                  <a:schemeClr val="tx2"/>
                </a:solidFill>
                <a:latin typeface="Arial" panose="020B0604020202020204" pitchFamily="34" charset="0"/>
              </a:rPr>
              <a:t> βλεννογόνιας</a:t>
            </a:r>
          </a:p>
          <a:p>
            <a:pPr eaLnBrk="1" hangingPunct="1">
              <a:spcBef>
                <a:spcPct val="0"/>
              </a:spcBef>
              <a:buFontTx/>
              <a:buNone/>
            </a:pPr>
            <a:r>
              <a:rPr lang="el-GR" altLang="el-GR" sz="1400">
                <a:solidFill>
                  <a:schemeClr val="tx2"/>
                </a:solidFill>
                <a:latin typeface="Arial" panose="020B0604020202020204" pitchFamily="34" charset="0"/>
              </a:rPr>
              <a:t> μυικής στιβάδας</a:t>
            </a:r>
          </a:p>
        </p:txBody>
      </p:sp>
      <p:sp>
        <p:nvSpPr>
          <p:cNvPr id="64518" name="Rectangle 9">
            <a:extLst>
              <a:ext uri="{FF2B5EF4-FFF2-40B4-BE49-F238E27FC236}">
                <a16:creationId xmlns:a16="http://schemas.microsoft.com/office/drawing/2014/main" id="{F68DF956-B164-42A1-A406-0E30E9E9D47B}"/>
              </a:ext>
            </a:extLst>
          </p:cNvPr>
          <p:cNvSpPr>
            <a:spLocks noChangeArrowheads="1"/>
          </p:cNvSpPr>
          <p:nvPr/>
        </p:nvSpPr>
        <p:spPr bwMode="auto">
          <a:xfrm>
            <a:off x="0" y="4851400"/>
            <a:ext cx="1763713" cy="17351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200">
                <a:solidFill>
                  <a:schemeClr val="tx2"/>
                </a:solidFill>
                <a:latin typeface="Arial" panose="020B0604020202020204" pitchFamily="34" charset="0"/>
              </a:rPr>
              <a:t>συχνά τα καρκινικά κύτταρα</a:t>
            </a:r>
          </a:p>
          <a:p>
            <a:pPr eaLnBrk="1" hangingPunct="1">
              <a:spcBef>
                <a:spcPct val="0"/>
              </a:spcBef>
              <a:buFontTx/>
              <a:buNone/>
            </a:pPr>
            <a:r>
              <a:rPr lang="en-US" altLang="el-GR" sz="1200">
                <a:solidFill>
                  <a:schemeClr val="tx2"/>
                </a:solidFill>
                <a:latin typeface="Arial" panose="020B0604020202020204" pitchFamily="34" charset="0"/>
              </a:rPr>
              <a:t> </a:t>
            </a:r>
            <a:r>
              <a:rPr lang="el-GR" altLang="el-GR" sz="1200">
                <a:solidFill>
                  <a:schemeClr val="tx2"/>
                </a:solidFill>
                <a:latin typeface="Arial" panose="020B0604020202020204" pitchFamily="34" charset="0"/>
              </a:rPr>
              <a:t>επαλείφουν χωρίς</a:t>
            </a:r>
          </a:p>
          <a:p>
            <a:pPr eaLnBrk="1" hangingPunct="1">
              <a:spcBef>
                <a:spcPct val="0"/>
              </a:spcBef>
              <a:buFontTx/>
              <a:buNone/>
            </a:pPr>
            <a:r>
              <a:rPr lang="el-GR" altLang="el-GR" sz="1200">
                <a:solidFill>
                  <a:schemeClr val="tx2"/>
                </a:solidFill>
                <a:latin typeface="Arial" panose="020B0604020202020204" pitchFamily="34" charset="0"/>
              </a:rPr>
              <a:t> να διεισδύουν </a:t>
            </a:r>
          </a:p>
          <a:p>
            <a:pPr eaLnBrk="1" hangingPunct="1">
              <a:spcBef>
                <a:spcPct val="0"/>
              </a:spcBef>
              <a:buFontTx/>
              <a:buNone/>
            </a:pPr>
            <a:r>
              <a:rPr lang="el-GR" altLang="el-GR" sz="1200">
                <a:solidFill>
                  <a:schemeClr val="tx2"/>
                </a:solidFill>
                <a:latin typeface="Arial" panose="020B0604020202020204" pitchFamily="34" charset="0"/>
              </a:rPr>
              <a:t>στις μυικές δεσμίδες</a:t>
            </a:r>
            <a:r>
              <a:rPr lang="en-US" altLang="el-GR" sz="1200">
                <a:solidFill>
                  <a:schemeClr val="tx2"/>
                </a:solidFill>
                <a:latin typeface="Arial" panose="020B0604020202020204" pitchFamily="34" charset="0"/>
              </a:rPr>
              <a:t>. </a:t>
            </a:r>
            <a:endParaRPr lang="el-GR" altLang="el-GR" sz="1200">
              <a:solidFill>
                <a:schemeClr val="tx2"/>
              </a:solidFill>
              <a:latin typeface="Arial" panose="020B0604020202020204" pitchFamily="34" charset="0"/>
            </a:endParaRPr>
          </a:p>
          <a:p>
            <a:pPr eaLnBrk="1" hangingPunct="1">
              <a:spcBef>
                <a:spcPct val="0"/>
              </a:spcBef>
              <a:buFontTx/>
              <a:buNone/>
            </a:pPr>
            <a:r>
              <a:rPr lang="el-GR" altLang="el-GR" sz="1200">
                <a:solidFill>
                  <a:schemeClr val="tx2"/>
                </a:solidFill>
                <a:latin typeface="Arial" panose="020B0604020202020204" pitchFamily="34" charset="0"/>
              </a:rPr>
              <a:t>Το όριο μυ-όγκου μπορεί </a:t>
            </a:r>
          </a:p>
          <a:p>
            <a:pPr eaLnBrk="1" hangingPunct="1">
              <a:spcBef>
                <a:spcPct val="0"/>
              </a:spcBef>
              <a:buFontTx/>
              <a:buNone/>
            </a:pPr>
            <a:r>
              <a:rPr lang="el-GR" altLang="el-GR" sz="1200">
                <a:solidFill>
                  <a:schemeClr val="tx2"/>
                </a:solidFill>
                <a:latin typeface="Arial" panose="020B0604020202020204" pitchFamily="34" charset="0"/>
              </a:rPr>
              <a:t>να έχει ομαλό περίγραμμα</a:t>
            </a:r>
          </a:p>
        </p:txBody>
      </p:sp>
      <p:sp>
        <p:nvSpPr>
          <p:cNvPr id="64519" name="Rectangle 10">
            <a:extLst>
              <a:ext uri="{FF2B5EF4-FFF2-40B4-BE49-F238E27FC236}">
                <a16:creationId xmlns:a16="http://schemas.microsoft.com/office/drawing/2014/main" id="{E5DDD827-77A8-45E9-8D2E-F8FC32DCD324}"/>
              </a:ext>
            </a:extLst>
          </p:cNvPr>
          <p:cNvSpPr>
            <a:spLocks noChangeArrowheads="1"/>
          </p:cNvSpPr>
          <p:nvPr/>
        </p:nvSpPr>
        <p:spPr bwMode="auto">
          <a:xfrm>
            <a:off x="6689725" y="4851400"/>
            <a:ext cx="2454275" cy="20066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400" b="1">
                <a:solidFill>
                  <a:schemeClr val="tx2"/>
                </a:solidFill>
                <a:latin typeface="Arial" panose="020B0604020202020204" pitchFamily="34" charset="0"/>
              </a:rPr>
              <a:t>Ακόμη και χωρίς άμεση</a:t>
            </a:r>
          </a:p>
          <a:p>
            <a:pPr eaLnBrk="1" hangingPunct="1">
              <a:spcBef>
                <a:spcPct val="0"/>
              </a:spcBef>
              <a:buFontTx/>
              <a:buNone/>
            </a:pPr>
            <a:r>
              <a:rPr lang="el-GR" altLang="el-GR" sz="1400" b="1">
                <a:solidFill>
                  <a:schemeClr val="tx2"/>
                </a:solidFill>
                <a:latin typeface="Arial" panose="020B0604020202020204" pitchFamily="34" charset="0"/>
              </a:rPr>
              <a:t> διήθηση εντός του μυικού </a:t>
            </a:r>
          </a:p>
          <a:p>
            <a:pPr eaLnBrk="1" hangingPunct="1">
              <a:spcBef>
                <a:spcPct val="0"/>
              </a:spcBef>
              <a:buFontTx/>
              <a:buNone/>
            </a:pPr>
            <a:r>
              <a:rPr lang="el-GR" altLang="el-GR" sz="1400" b="1">
                <a:solidFill>
                  <a:schemeClr val="tx2"/>
                </a:solidFill>
                <a:latin typeface="Arial" panose="020B0604020202020204" pitchFamily="34" charset="0"/>
              </a:rPr>
              <a:t>χιτώνα</a:t>
            </a:r>
            <a:r>
              <a:rPr lang="en-US" altLang="el-GR" sz="1400" b="1">
                <a:solidFill>
                  <a:schemeClr val="tx2"/>
                </a:solidFill>
                <a:latin typeface="Arial" panose="020B0604020202020204" pitchFamily="34" charset="0"/>
              </a:rPr>
              <a:t>,</a:t>
            </a:r>
            <a:r>
              <a:rPr lang="el-GR" altLang="el-GR" sz="1400" b="1">
                <a:solidFill>
                  <a:schemeClr val="tx2"/>
                </a:solidFill>
                <a:latin typeface="Arial" panose="020B0604020202020204" pitchFamily="34" charset="0"/>
              </a:rPr>
              <a:t> η παρουσία</a:t>
            </a:r>
          </a:p>
          <a:p>
            <a:pPr eaLnBrk="1" hangingPunct="1">
              <a:spcBef>
                <a:spcPct val="0"/>
              </a:spcBef>
              <a:buFontTx/>
              <a:buNone/>
            </a:pPr>
            <a:r>
              <a:rPr lang="el-GR" altLang="el-GR" sz="1400" b="1">
                <a:solidFill>
                  <a:schemeClr val="tx2"/>
                </a:solidFill>
                <a:latin typeface="Arial" panose="020B0604020202020204" pitchFamily="34" charset="0"/>
              </a:rPr>
              <a:t> καρκινικών κυττάρων</a:t>
            </a:r>
          </a:p>
          <a:p>
            <a:pPr eaLnBrk="1" hangingPunct="1">
              <a:spcBef>
                <a:spcPct val="0"/>
              </a:spcBef>
              <a:buFontTx/>
              <a:buNone/>
            </a:pPr>
            <a:r>
              <a:rPr lang="el-GR" altLang="el-GR" sz="1400" b="1">
                <a:solidFill>
                  <a:schemeClr val="tx2"/>
                </a:solidFill>
                <a:latin typeface="Arial" panose="020B0604020202020204" pitchFamily="34" charset="0"/>
              </a:rPr>
              <a:t> παρακείμενα σε ευρείες</a:t>
            </a:r>
          </a:p>
          <a:p>
            <a:pPr eaLnBrk="1" hangingPunct="1">
              <a:spcBef>
                <a:spcPct val="0"/>
              </a:spcBef>
              <a:buFontTx/>
              <a:buNone/>
            </a:pPr>
            <a:r>
              <a:rPr lang="el-GR" altLang="el-GR" sz="1400" b="1">
                <a:solidFill>
                  <a:schemeClr val="tx2"/>
                </a:solidFill>
                <a:latin typeface="Arial" panose="020B0604020202020204" pitchFamily="34" charset="0"/>
              </a:rPr>
              <a:t> δεσμίδες</a:t>
            </a:r>
          </a:p>
          <a:p>
            <a:pPr eaLnBrk="1" hangingPunct="1">
              <a:spcBef>
                <a:spcPct val="0"/>
              </a:spcBef>
              <a:buFontTx/>
              <a:buNone/>
            </a:pPr>
            <a:r>
              <a:rPr lang="el-GR" altLang="el-GR" sz="1400" b="1">
                <a:solidFill>
                  <a:schemeClr val="tx2"/>
                </a:solidFill>
                <a:latin typeface="Arial" panose="020B0604020202020204" pitchFamily="34" charset="0"/>
              </a:rPr>
              <a:t> λείων μυικών κυττάρων</a:t>
            </a:r>
          </a:p>
          <a:p>
            <a:pPr eaLnBrk="1" hangingPunct="1">
              <a:spcBef>
                <a:spcPct val="0"/>
              </a:spcBef>
              <a:buFontTx/>
              <a:buNone/>
            </a:pPr>
            <a:r>
              <a:rPr lang="el-GR" altLang="el-GR" sz="1400" b="1">
                <a:solidFill>
                  <a:schemeClr val="tx2"/>
                </a:solidFill>
                <a:latin typeface="Arial" panose="020B0604020202020204" pitchFamily="34" charset="0"/>
              </a:rPr>
              <a:t> κατηγοριοποιείται ως </a:t>
            </a:r>
            <a:r>
              <a:rPr lang="en-US" altLang="el-GR" sz="1400" b="1">
                <a:solidFill>
                  <a:schemeClr val="tx2"/>
                </a:solidFill>
                <a:latin typeface="Arial" panose="020B0604020202020204" pitchFamily="34" charset="0"/>
              </a:rPr>
              <a:t> </a:t>
            </a:r>
            <a:endParaRPr lang="el-GR" altLang="el-GR" sz="1400" b="1">
              <a:solidFill>
                <a:schemeClr val="tx2"/>
              </a:solidFill>
              <a:latin typeface="Arial" panose="020B0604020202020204" pitchFamily="34" charset="0"/>
            </a:endParaRPr>
          </a:p>
          <a:p>
            <a:pPr eaLnBrk="1" hangingPunct="1">
              <a:spcBef>
                <a:spcPct val="0"/>
              </a:spcBef>
              <a:buFontTx/>
              <a:buNone/>
            </a:pPr>
            <a:r>
              <a:rPr lang="en-US" altLang="el-GR" sz="1400" b="1">
                <a:solidFill>
                  <a:schemeClr val="tx2"/>
                </a:solidFill>
                <a:latin typeface="Arial" panose="020B0604020202020204" pitchFamily="34" charset="0"/>
              </a:rPr>
              <a:t>pT2</a:t>
            </a:r>
            <a:r>
              <a:rPr lang="el-GR" altLang="el-GR" sz="1400" b="1">
                <a:solidFill>
                  <a:schemeClr val="tx2"/>
                </a:solidFill>
                <a:latin typeface="Arial" panose="020B0604020202020204" pitchFamily="34" charset="0"/>
              </a:rPr>
              <a:t> καρκίνωμα</a:t>
            </a:r>
            <a:r>
              <a:rPr lang="en-US" altLang="el-GR" sz="1400">
                <a:solidFill>
                  <a:schemeClr val="tx2"/>
                </a:solidFill>
                <a:latin typeface="Arial" panose="020B0604020202020204" pitchFamily="34" charset="0"/>
              </a:rPr>
              <a:t>.</a:t>
            </a:r>
            <a:endParaRPr lang="el-GR" altLang="el-GR" sz="1400">
              <a:solidFill>
                <a:schemeClr val="tx2"/>
              </a:solidFill>
              <a:latin typeface="Arial" panose="020B0604020202020204" pitchFamily="34" charset="0"/>
            </a:endParaRPr>
          </a:p>
        </p:txBody>
      </p:sp>
      <p:sp>
        <p:nvSpPr>
          <p:cNvPr id="64520" name="7 - Ορθογώνιο">
            <a:extLst>
              <a:ext uri="{FF2B5EF4-FFF2-40B4-BE49-F238E27FC236}">
                <a16:creationId xmlns:a16="http://schemas.microsoft.com/office/drawing/2014/main" id="{A630A024-6ED2-4EFE-BDCE-CEA0AFDF09AB}"/>
              </a:ext>
            </a:extLst>
          </p:cNvPr>
          <p:cNvSpPr>
            <a:spLocks noChangeArrowheads="1"/>
          </p:cNvSpPr>
          <p:nvPr/>
        </p:nvSpPr>
        <p:spPr bwMode="auto">
          <a:xfrm>
            <a:off x="7019925" y="1052513"/>
            <a:ext cx="1908175" cy="1223962"/>
          </a:xfrm>
          <a:prstGeom prst="rect">
            <a:avLst/>
          </a:prstGeom>
          <a:solidFill>
            <a:srgbClr val="FFCC99"/>
          </a:solidFill>
          <a:ln w="25400" algn="ctr">
            <a:solidFill>
              <a:srgbClr val="385D8A"/>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400">
                <a:solidFill>
                  <a:schemeClr val="tx2"/>
                </a:solidFill>
                <a:latin typeface="Arial" panose="020B0604020202020204" pitchFamily="34" charset="0"/>
              </a:rPr>
              <a:t>νησίδες ή φωλεές καρκινικών κυττάρων διαχωρίζουν μυικές δεσμίδες</a:t>
            </a:r>
          </a:p>
          <a:p>
            <a:pPr algn="ctr" eaLnBrk="1" hangingPunct="1">
              <a:spcBef>
                <a:spcPct val="0"/>
              </a:spcBef>
              <a:buFontTx/>
              <a:buNone/>
            </a:pPr>
            <a:endParaRPr lang="el-GR" altLang="el-GR" sz="1400">
              <a:solidFill>
                <a:schemeClr val="tx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8" name="Picture 8" descr="Sanjay Mukhopadhyay on Twitter: &amp;quot;Urothelial carcinoma forming an exophytic  mass in the dome of the uirinary bladder. 3rd tweet from slide collection  of gross and micro images donated by @yro854 #yalerosenslidecollection  #grosspath #">
            <a:extLst>
              <a:ext uri="{FF2B5EF4-FFF2-40B4-BE49-F238E27FC236}">
                <a16:creationId xmlns:a16="http://schemas.microsoft.com/office/drawing/2014/main" id="{8FA03E0A-9378-4BDF-B594-C4A55F611D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437" y="4142924"/>
            <a:ext cx="4070073" cy="2289416"/>
          </a:xfrm>
          <a:prstGeom prst="rect">
            <a:avLst/>
          </a:prstGeom>
          <a:noFill/>
          <a:extLst>
            <a:ext uri="{909E8E84-426E-40DD-AFC4-6F175D3DCCD1}">
              <a14:hiddenFill xmlns:a14="http://schemas.microsoft.com/office/drawing/2010/main">
                <a:solidFill>
                  <a:srgbClr val="FFFFFF"/>
                </a:solidFill>
              </a14:hiddenFill>
            </a:ext>
          </a:extLst>
        </p:spPr>
      </p:pic>
      <p:pic>
        <p:nvPicPr>
          <p:cNvPr id="225286" name="Picture 6" descr="Bladder Cancer - Chin Chong Min Urology &amp;amp; Robotic Surgery Centre">
            <a:extLst>
              <a:ext uri="{FF2B5EF4-FFF2-40B4-BE49-F238E27FC236}">
                <a16:creationId xmlns:a16="http://schemas.microsoft.com/office/drawing/2014/main" id="{17278EC8-D013-437B-A5E6-2A34811066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49" y="764704"/>
            <a:ext cx="4384041" cy="195716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Webpathology.com: A Collection of Surgical Pathology Images">
            <a:extLst>
              <a:ext uri="{FF2B5EF4-FFF2-40B4-BE49-F238E27FC236}">
                <a16:creationId xmlns:a16="http://schemas.microsoft.com/office/drawing/2014/main" id="{A53EB7F3-88B8-4015-8CCA-40B6E49687F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731025" y="639816"/>
            <a:ext cx="4070073" cy="543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8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1 - Τίτλος">
            <a:extLst>
              <a:ext uri="{FF2B5EF4-FFF2-40B4-BE49-F238E27FC236}">
                <a16:creationId xmlns:a16="http://schemas.microsoft.com/office/drawing/2014/main" id="{CA11E696-4BB9-4B77-AC83-22F872D084D9}"/>
              </a:ext>
            </a:extLst>
          </p:cNvPr>
          <p:cNvSpPr>
            <a:spLocks noGrp="1"/>
          </p:cNvSpPr>
          <p:nvPr>
            <p:ph type="title"/>
          </p:nvPr>
        </p:nvSpPr>
        <p:spPr/>
        <p:txBody>
          <a:bodyPr/>
          <a:lstStyle/>
          <a:p>
            <a:pPr eaLnBrk="1" hangingPunct="1"/>
            <a:r>
              <a:rPr lang="el-GR" altLang="el-GR" sz="4000">
                <a:solidFill>
                  <a:srgbClr val="800000"/>
                </a:solidFill>
              </a:rPr>
              <a:t>Υποσταδιοποίηση </a:t>
            </a:r>
            <a:r>
              <a:rPr lang="en-US" altLang="el-GR" sz="4000">
                <a:solidFill>
                  <a:srgbClr val="800000"/>
                </a:solidFill>
              </a:rPr>
              <a:t>p T2 </a:t>
            </a:r>
            <a:r>
              <a:rPr lang="el-GR" altLang="el-GR" sz="4000">
                <a:solidFill>
                  <a:srgbClr val="800000"/>
                </a:solidFill>
              </a:rPr>
              <a:t>καρκινωμάτων</a:t>
            </a:r>
          </a:p>
        </p:txBody>
      </p:sp>
      <p:pic>
        <p:nvPicPr>
          <p:cNvPr id="66563" name="Picture 2">
            <a:extLst>
              <a:ext uri="{FF2B5EF4-FFF2-40B4-BE49-F238E27FC236}">
                <a16:creationId xmlns:a16="http://schemas.microsoft.com/office/drawing/2014/main" id="{6E900356-CF08-4C91-A1CB-F3083E717E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03350" y="2060575"/>
            <a:ext cx="5689600" cy="3201988"/>
          </a:xfrm>
          <a:noFill/>
        </p:spPr>
      </p:pic>
      <p:sp>
        <p:nvSpPr>
          <p:cNvPr id="66564" name="4 - Ορθογώνιο">
            <a:extLst>
              <a:ext uri="{FF2B5EF4-FFF2-40B4-BE49-F238E27FC236}">
                <a16:creationId xmlns:a16="http://schemas.microsoft.com/office/drawing/2014/main" id="{85548CC9-C2D0-4A17-80B3-3F894C7071C4}"/>
              </a:ext>
            </a:extLst>
          </p:cNvPr>
          <p:cNvSpPr>
            <a:spLocks noChangeArrowheads="1"/>
          </p:cNvSpPr>
          <p:nvPr/>
        </p:nvSpPr>
        <p:spPr bwMode="auto">
          <a:xfrm>
            <a:off x="6372225" y="6165850"/>
            <a:ext cx="2303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i="1"/>
              <a:t>Cancer</a:t>
            </a:r>
            <a:r>
              <a:rPr lang="en-US" altLang="el-GR" sz="1800"/>
              <a:t> 1999; 85:2638</a:t>
            </a:r>
            <a:endParaRPr lang="el-GR" altLang="el-GR" sz="180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Τίτλος">
            <a:extLst>
              <a:ext uri="{FF2B5EF4-FFF2-40B4-BE49-F238E27FC236}">
                <a16:creationId xmlns:a16="http://schemas.microsoft.com/office/drawing/2014/main" id="{701B8EA6-9CEB-48B4-A986-6402BDDCC060}"/>
              </a:ext>
            </a:extLst>
          </p:cNvPr>
          <p:cNvSpPr>
            <a:spLocks noGrp="1"/>
          </p:cNvSpPr>
          <p:nvPr>
            <p:ph type="title"/>
          </p:nvPr>
        </p:nvSpPr>
        <p:spPr>
          <a:xfrm>
            <a:off x="457200" y="274638"/>
            <a:ext cx="8686800" cy="1138237"/>
          </a:xfrm>
        </p:spPr>
        <p:txBody>
          <a:bodyPr/>
          <a:lstStyle/>
          <a:p>
            <a:pPr eaLnBrk="1" hangingPunct="1"/>
            <a:r>
              <a:rPr lang="en-US" altLang="el-GR" sz="3200">
                <a:solidFill>
                  <a:srgbClr val="800000"/>
                </a:solidFill>
              </a:rPr>
              <a:t>P T3 &amp; P T4 </a:t>
            </a:r>
            <a:r>
              <a:rPr lang="el-GR" altLang="el-GR" sz="3200">
                <a:solidFill>
                  <a:srgbClr val="800000"/>
                </a:solidFill>
              </a:rPr>
              <a:t>ουροθηλιακά καρκινώματα</a:t>
            </a:r>
            <a:br>
              <a:rPr lang="el-GR" altLang="el-GR" sz="3200">
                <a:solidFill>
                  <a:srgbClr val="800000"/>
                </a:solidFill>
              </a:rPr>
            </a:br>
            <a:r>
              <a:rPr lang="el-GR" altLang="el-GR" sz="3200">
                <a:solidFill>
                  <a:srgbClr val="800000"/>
                </a:solidFill>
              </a:rPr>
              <a:t>Διάγνωση: σε παρασκεύασμα κυστεκτομής</a:t>
            </a:r>
          </a:p>
        </p:txBody>
      </p:sp>
      <p:pic>
        <p:nvPicPr>
          <p:cNvPr id="68611" name="Picture 2">
            <a:extLst>
              <a:ext uri="{FF2B5EF4-FFF2-40B4-BE49-F238E27FC236}">
                <a16:creationId xmlns:a16="http://schemas.microsoft.com/office/drawing/2014/main" id="{5A39A447-3100-4426-9ED7-F6B750B2A2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1431925"/>
            <a:ext cx="5260975" cy="5426075"/>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Τίτλος">
            <a:extLst>
              <a:ext uri="{FF2B5EF4-FFF2-40B4-BE49-F238E27FC236}">
                <a16:creationId xmlns:a16="http://schemas.microsoft.com/office/drawing/2014/main" id="{F5A6AA6D-9D66-4F35-9545-6FEE3C2E4CFF}"/>
              </a:ext>
            </a:extLst>
          </p:cNvPr>
          <p:cNvSpPr>
            <a:spLocks noGrp="1"/>
          </p:cNvSpPr>
          <p:nvPr>
            <p:ph type="title"/>
          </p:nvPr>
        </p:nvSpPr>
        <p:spPr/>
        <p:txBody>
          <a:bodyPr/>
          <a:lstStyle/>
          <a:p>
            <a:pPr eaLnBrk="1" hangingPunct="1"/>
            <a:r>
              <a:rPr lang="en-US" altLang="el-GR" sz="4000" b="1"/>
              <a:t> </a:t>
            </a:r>
            <a:r>
              <a:rPr lang="en-US" altLang="el-GR" sz="4000" b="1">
                <a:solidFill>
                  <a:srgbClr val="800000"/>
                </a:solidFill>
              </a:rPr>
              <a:t>pT3 </a:t>
            </a:r>
            <a:r>
              <a:rPr lang="el-GR" altLang="el-GR" sz="4000" b="1">
                <a:solidFill>
                  <a:srgbClr val="800000"/>
                </a:solidFill>
              </a:rPr>
              <a:t> ουροθηλιακό καρκίνωμα</a:t>
            </a:r>
            <a:endParaRPr lang="el-GR" altLang="el-GR" sz="4000">
              <a:solidFill>
                <a:srgbClr val="800000"/>
              </a:solidFill>
            </a:endParaRPr>
          </a:p>
        </p:txBody>
      </p:sp>
      <p:graphicFrame>
        <p:nvGraphicFramePr>
          <p:cNvPr id="20535" name="Group 55">
            <a:extLst>
              <a:ext uri="{FF2B5EF4-FFF2-40B4-BE49-F238E27FC236}">
                <a16:creationId xmlns:a16="http://schemas.microsoft.com/office/drawing/2014/main" id="{E8541388-1C57-4C10-8C9A-1B42F6409C30}"/>
              </a:ext>
            </a:extLst>
          </p:cNvPr>
          <p:cNvGraphicFramePr>
            <a:graphicFrameLocks noGrp="1"/>
          </p:cNvGraphicFramePr>
          <p:nvPr>
            <p:ph idx="1"/>
          </p:nvPr>
        </p:nvGraphicFramePr>
        <p:xfrm>
          <a:off x="457200" y="1600200"/>
          <a:ext cx="8229600" cy="4525964"/>
        </p:xfrm>
        <a:graphic>
          <a:graphicData uri="http://schemas.openxmlformats.org/drawingml/2006/table">
            <a:tbl>
              <a:tblPr/>
              <a:tblGrid>
                <a:gridCol w="1628775">
                  <a:extLst>
                    <a:ext uri="{9D8B030D-6E8A-4147-A177-3AD203B41FA5}">
                      <a16:colId xmlns:a16="http://schemas.microsoft.com/office/drawing/2014/main" val="20000"/>
                    </a:ext>
                  </a:extLst>
                </a:gridCol>
                <a:gridCol w="6600825">
                  <a:extLst>
                    <a:ext uri="{9D8B030D-6E8A-4147-A177-3AD203B41FA5}">
                      <a16:colId xmlns:a16="http://schemas.microsoft.com/office/drawing/2014/main" val="20001"/>
                    </a:ext>
                  </a:extLst>
                </a:gridCol>
              </a:tblGrid>
              <a:tr h="28892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Πίνακας 1.       Τ- Ταξινόμηση (κατά ΤΝΜ/</a:t>
                      </a:r>
                      <a:r>
                        <a:rPr kumimoji="0" lang="en-US"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UICC</a:t>
                      </a: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καρκινωμάτων ουροδόχου κύστης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2873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Τχ</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Ο πρωτοπαθής όγκος δε δύναται να αξιολογηθεί</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Τ0</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Δεν υπάρχει ένδειξη πρωτοπαθούς όγκου</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Μη-διηθητικό θηλώδες καρκίνωμα</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0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is</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In situ </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καρκίνωμα: </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επίπεδος όγκος</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Τ1</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υποεπιθηλιακού συνδετικού ιστού</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Τ2</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μυός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Διήθηση επιφανειακού μυός (έσω ήμισυ μυικού τοιχώματος)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Διήθηση εν τω βάθει μυός (έξω ήμισυ μυικού τοιχώματος)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Τ3</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περικυστικού</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λιπώδους ιστού</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9"/>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Τ3</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Μικροσκοπική</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0"/>
                  </a:ext>
                </a:extLst>
              </a:tr>
              <a:tr h="290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T3b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M</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ακροσκοπική</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1"/>
                  </a:ext>
                </a:extLst>
              </a:tr>
              <a:tr h="4794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Τ4</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οποιουδήποτε από τα ακόλουθα: στρώμα προστάτη αδένα,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σπερματοδόχες</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κύστεις, μήτρα, κόλπος, πυελικό τοίχωμα, κοιλιακό τοίχωμα</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 </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στρώματος προστάτη αδένα, σπερματοδόχων κύστεων, μήτρας ή κόλπου</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πυελικού τοιχώματος ή κοιλιακού τοιχώματος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Τίτλος">
            <a:extLst>
              <a:ext uri="{FF2B5EF4-FFF2-40B4-BE49-F238E27FC236}">
                <a16:creationId xmlns:a16="http://schemas.microsoft.com/office/drawing/2014/main" id="{54CAA681-C70D-4C80-8B4B-0F5A637D4F28}"/>
              </a:ext>
            </a:extLst>
          </p:cNvPr>
          <p:cNvSpPr>
            <a:spLocks noGrp="1"/>
          </p:cNvSpPr>
          <p:nvPr>
            <p:ph type="title"/>
          </p:nvPr>
        </p:nvSpPr>
        <p:spPr/>
        <p:txBody>
          <a:bodyPr/>
          <a:lstStyle/>
          <a:p>
            <a:pPr eaLnBrk="1" hangingPunct="1"/>
            <a:endParaRPr lang="el-GR" altLang="el-GR"/>
          </a:p>
        </p:txBody>
      </p:sp>
      <p:pic>
        <p:nvPicPr>
          <p:cNvPr id="70659" name="Picture 2">
            <a:extLst>
              <a:ext uri="{FF2B5EF4-FFF2-40B4-BE49-F238E27FC236}">
                <a16:creationId xmlns:a16="http://schemas.microsoft.com/office/drawing/2014/main" id="{144D8A23-BFCD-4043-BF36-2700D23FF724}"/>
              </a:ext>
            </a:extLst>
          </p:cNvPr>
          <p:cNvPicPr>
            <a:picLocks noGrp="1" noChangeAspect="1" noChangeArrowheads="1"/>
          </p:cNvPicPr>
          <p:nvPr>
            <p:ph idx="1"/>
          </p:nvPr>
        </p:nvPicPr>
        <p:blipFill>
          <a:blip r:embed="rId3">
            <a:lum bright="-12000" contrast="36000"/>
            <a:extLst>
              <a:ext uri="{28A0092B-C50C-407E-A947-70E740481C1C}">
                <a14:useLocalDpi xmlns:a14="http://schemas.microsoft.com/office/drawing/2010/main" val="0"/>
              </a:ext>
            </a:extLst>
          </a:blip>
          <a:srcRect/>
          <a:stretch>
            <a:fillRect/>
          </a:stretch>
        </p:blipFill>
        <p:spPr>
          <a:xfrm>
            <a:off x="1042988" y="260350"/>
            <a:ext cx="6481762" cy="4849813"/>
          </a:xfrm>
          <a:noFill/>
        </p:spPr>
      </p:pic>
      <p:sp>
        <p:nvSpPr>
          <p:cNvPr id="70660" name="4 - Ορθογώνιο">
            <a:extLst>
              <a:ext uri="{FF2B5EF4-FFF2-40B4-BE49-F238E27FC236}">
                <a16:creationId xmlns:a16="http://schemas.microsoft.com/office/drawing/2014/main" id="{16D91958-221B-4FA4-B83F-92E404EC754B}"/>
              </a:ext>
            </a:extLst>
          </p:cNvPr>
          <p:cNvSpPr>
            <a:spLocks noChangeArrowheads="1"/>
          </p:cNvSpPr>
          <p:nvPr/>
        </p:nvSpPr>
        <p:spPr bwMode="auto">
          <a:xfrm>
            <a:off x="900113" y="5445125"/>
            <a:ext cx="6911975" cy="11906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chemeClr val="tx2"/>
                </a:solidFill>
              </a:rPr>
              <a:t>Λιπώδης ιστός μπορεί να υπάρχει τόσο στον υποεπιθηλιακό συνδετικό ιστό όσο και στο μυικό χιτώνα. Συνεπώς η διήθηση λίπους σε βιοπτικό υλικό </a:t>
            </a:r>
            <a:r>
              <a:rPr lang="en-US" altLang="el-GR" sz="1800">
                <a:solidFill>
                  <a:schemeClr val="tx2"/>
                </a:solidFill>
              </a:rPr>
              <a:t> </a:t>
            </a:r>
            <a:r>
              <a:rPr lang="el-GR" altLang="el-GR" sz="1800">
                <a:solidFill>
                  <a:schemeClr val="tx2"/>
                </a:solidFill>
              </a:rPr>
              <a:t>ή υλικό</a:t>
            </a:r>
            <a:r>
              <a:rPr lang="en-US" altLang="el-GR" sz="1800">
                <a:solidFill>
                  <a:schemeClr val="tx2"/>
                </a:solidFill>
              </a:rPr>
              <a:t>TUR </a:t>
            </a:r>
            <a:r>
              <a:rPr lang="el-GR" altLang="el-GR" sz="1800">
                <a:solidFill>
                  <a:schemeClr val="tx2"/>
                </a:solidFill>
              </a:rPr>
              <a:t>δεν εξυπακούεται ότι σημαίνει εξωκυστική επέκταση</a:t>
            </a:r>
            <a:r>
              <a:rPr lang="en-US" altLang="el-GR" sz="1800">
                <a:solidFill>
                  <a:schemeClr val="tx2"/>
                </a:solidFill>
              </a:rPr>
              <a:t> (pT3</a:t>
            </a:r>
            <a:r>
              <a:rPr lang="el-GR" altLang="el-GR" sz="1800">
                <a:solidFill>
                  <a:schemeClr val="tx2"/>
                </a:solidFill>
              </a:rPr>
              <a:t> καρκίνωμα</a:t>
            </a:r>
            <a:r>
              <a:rPr lang="en-US" altLang="el-GR" sz="1800">
                <a:solidFill>
                  <a:schemeClr val="tx2"/>
                </a:solidFill>
              </a:rPr>
              <a:t>).</a:t>
            </a:r>
            <a:endParaRPr lang="el-GR" altLang="el-GR" sz="1800">
              <a:solidFill>
                <a:schemeClr val="tx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Τίτλος">
            <a:extLst>
              <a:ext uri="{FF2B5EF4-FFF2-40B4-BE49-F238E27FC236}">
                <a16:creationId xmlns:a16="http://schemas.microsoft.com/office/drawing/2014/main" id="{9784ACDB-B491-4793-B456-EFC159F70EA4}"/>
              </a:ext>
            </a:extLst>
          </p:cNvPr>
          <p:cNvSpPr>
            <a:spLocks noGrp="1"/>
          </p:cNvSpPr>
          <p:nvPr>
            <p:ph type="title"/>
          </p:nvPr>
        </p:nvSpPr>
        <p:spPr/>
        <p:txBody>
          <a:bodyPr/>
          <a:lstStyle/>
          <a:p>
            <a:pPr eaLnBrk="1" hangingPunct="1"/>
            <a:endParaRPr lang="el-GR" altLang="el-GR"/>
          </a:p>
        </p:txBody>
      </p:sp>
      <p:pic>
        <p:nvPicPr>
          <p:cNvPr id="73731" name="Picture 2">
            <a:extLst>
              <a:ext uri="{FF2B5EF4-FFF2-40B4-BE49-F238E27FC236}">
                <a16:creationId xmlns:a16="http://schemas.microsoft.com/office/drawing/2014/main" id="{B074B3A2-2121-4036-AD6A-FB601DD3AB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215900"/>
            <a:ext cx="4340225" cy="6642100"/>
          </a:xfrm>
          <a:noFill/>
        </p:spPr>
      </p:pic>
      <p:sp>
        <p:nvSpPr>
          <p:cNvPr id="73732" name="Rectangle 6">
            <a:extLst>
              <a:ext uri="{FF2B5EF4-FFF2-40B4-BE49-F238E27FC236}">
                <a16:creationId xmlns:a16="http://schemas.microsoft.com/office/drawing/2014/main" id="{4E05B093-9A6E-4D2C-A68E-CBDA6C96F21D}"/>
              </a:ext>
            </a:extLst>
          </p:cNvPr>
          <p:cNvSpPr>
            <a:spLocks noChangeArrowheads="1"/>
          </p:cNvSpPr>
          <p:nvPr/>
        </p:nvSpPr>
        <p:spPr bwMode="auto">
          <a:xfrm>
            <a:off x="5219700" y="1628775"/>
            <a:ext cx="3384550" cy="1079500"/>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a:solidFill>
                  <a:schemeClr val="tx2"/>
                </a:solidFill>
                <a:latin typeface="Arial" panose="020B0604020202020204" pitchFamily="34" charset="0"/>
              </a:rPr>
              <a:t>Διήθηση περικυστικού</a:t>
            </a:r>
          </a:p>
          <a:p>
            <a:pPr algn="ctr" eaLnBrk="1" hangingPunct="1">
              <a:spcBef>
                <a:spcPct val="0"/>
              </a:spcBef>
              <a:buFontTx/>
              <a:buNone/>
            </a:pPr>
            <a:r>
              <a:rPr lang="el-GR" altLang="el-GR" sz="1800">
                <a:solidFill>
                  <a:schemeClr val="tx2"/>
                </a:solidFill>
                <a:latin typeface="Arial" panose="020B0604020202020204" pitchFamily="34" charset="0"/>
              </a:rPr>
              <a:t> λιπώδους ιστού</a:t>
            </a:r>
          </a:p>
        </p:txBody>
      </p:sp>
      <p:sp>
        <p:nvSpPr>
          <p:cNvPr id="73733" name="Rectangle 7">
            <a:extLst>
              <a:ext uri="{FF2B5EF4-FFF2-40B4-BE49-F238E27FC236}">
                <a16:creationId xmlns:a16="http://schemas.microsoft.com/office/drawing/2014/main" id="{4F755320-E407-4FFA-B572-26D759B93667}"/>
              </a:ext>
            </a:extLst>
          </p:cNvPr>
          <p:cNvSpPr>
            <a:spLocks noChangeArrowheads="1"/>
          </p:cNvSpPr>
          <p:nvPr/>
        </p:nvSpPr>
        <p:spPr bwMode="auto">
          <a:xfrm>
            <a:off x="5219700" y="4076700"/>
            <a:ext cx="3529013" cy="1296988"/>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a:solidFill>
                  <a:schemeClr val="tx2"/>
                </a:solidFill>
                <a:latin typeface="Arial" panose="020B0604020202020204" pitchFamily="34" charset="0"/>
              </a:rPr>
              <a:t>Περινευριδιακή διήθηση</a:t>
            </a:r>
          </a:p>
          <a:p>
            <a:pPr algn="ctr" eaLnBrk="1" hangingPunct="1">
              <a:spcBef>
                <a:spcPct val="0"/>
              </a:spcBef>
              <a:buFontTx/>
              <a:buNone/>
            </a:pPr>
            <a:r>
              <a:rPr lang="el-GR" altLang="el-GR" sz="1800">
                <a:solidFill>
                  <a:schemeClr val="tx2"/>
                </a:solidFill>
                <a:latin typeface="Arial" panose="020B0604020202020204" pitchFamily="34" charset="0"/>
              </a:rPr>
              <a:t>Η προγνωστική της σημασία</a:t>
            </a:r>
          </a:p>
          <a:p>
            <a:pPr algn="ctr" eaLnBrk="1" hangingPunct="1">
              <a:spcBef>
                <a:spcPct val="0"/>
              </a:spcBef>
              <a:buFontTx/>
              <a:buNone/>
            </a:pPr>
            <a:r>
              <a:rPr lang="el-GR" altLang="el-GR" sz="1800">
                <a:solidFill>
                  <a:schemeClr val="tx2"/>
                </a:solidFill>
                <a:latin typeface="Arial" panose="020B0604020202020204" pitchFamily="34" charset="0"/>
              </a:rPr>
              <a:t> δεν είναι σαφής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a:extLst>
              <a:ext uri="{FF2B5EF4-FFF2-40B4-BE49-F238E27FC236}">
                <a16:creationId xmlns:a16="http://schemas.microsoft.com/office/drawing/2014/main" id="{364C9BDD-0F71-45F2-839F-8BEFF2267BFC}"/>
              </a:ext>
            </a:extLst>
          </p:cNvPr>
          <p:cNvSpPr>
            <a:spLocks noGrp="1"/>
          </p:cNvSpPr>
          <p:nvPr>
            <p:ph type="title"/>
          </p:nvPr>
        </p:nvSpPr>
        <p:spPr/>
        <p:txBody>
          <a:bodyPr/>
          <a:lstStyle/>
          <a:p>
            <a:pPr eaLnBrk="1" hangingPunct="1"/>
            <a:endParaRPr lang="el-GR" altLang="el-GR"/>
          </a:p>
        </p:txBody>
      </p:sp>
      <p:pic>
        <p:nvPicPr>
          <p:cNvPr id="74755" name="Picture 2">
            <a:extLst>
              <a:ext uri="{FF2B5EF4-FFF2-40B4-BE49-F238E27FC236}">
                <a16:creationId xmlns:a16="http://schemas.microsoft.com/office/drawing/2014/main" id="{D59C99E3-6488-432A-B299-C77D904FB6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241300"/>
            <a:ext cx="6769100" cy="5095875"/>
          </a:xfrm>
          <a:noFill/>
        </p:spPr>
      </p:pic>
      <p:sp>
        <p:nvSpPr>
          <p:cNvPr id="74756" name="4 - Ορθογώνιο">
            <a:extLst>
              <a:ext uri="{FF2B5EF4-FFF2-40B4-BE49-F238E27FC236}">
                <a16:creationId xmlns:a16="http://schemas.microsoft.com/office/drawing/2014/main" id="{E0CDA1A0-58C2-4D2E-90E8-B9A0A64BDD58}"/>
              </a:ext>
            </a:extLst>
          </p:cNvPr>
          <p:cNvSpPr>
            <a:spLocks noChangeArrowheads="1"/>
          </p:cNvSpPr>
          <p:nvPr/>
        </p:nvSpPr>
        <p:spPr bwMode="auto">
          <a:xfrm>
            <a:off x="323850" y="5589588"/>
            <a:ext cx="8640763" cy="6413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chemeClr val="tx2"/>
                </a:solidFill>
              </a:rPr>
              <a:t>Θετικά χειρουργικά όρια. </a:t>
            </a:r>
          </a:p>
          <a:p>
            <a:pPr eaLnBrk="1" hangingPunct="1">
              <a:spcBef>
                <a:spcPct val="0"/>
              </a:spcBef>
              <a:buFontTx/>
              <a:buNone/>
            </a:pPr>
            <a:r>
              <a:rPr lang="el-GR" altLang="el-GR" sz="1800">
                <a:solidFill>
                  <a:schemeClr val="tx2"/>
                </a:solidFill>
              </a:rPr>
              <a:t>Καρκινικά κύτταρα ανευρίσκονται επί των σημασμένων με μελάνη ορίων εκτομής.</a:t>
            </a:r>
          </a:p>
        </p:txBody>
      </p:sp>
    </p:spTree>
    <p:extLst>
      <p:ext uri="{BB962C8B-B14F-4D97-AF65-F5344CB8AC3E}">
        <p14:creationId xmlns:p14="http://schemas.microsoft.com/office/powerpoint/2010/main" val="1374360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2">
            <a:extLst>
              <a:ext uri="{FF2B5EF4-FFF2-40B4-BE49-F238E27FC236}">
                <a16:creationId xmlns:a16="http://schemas.microsoft.com/office/drawing/2014/main" id="{8CFBAC14-0F69-4E3B-BCEB-9336379BC6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1557338"/>
            <a:ext cx="4932363" cy="3136900"/>
          </a:xfrm>
          <a:noFill/>
        </p:spPr>
      </p:pic>
      <p:sp>
        <p:nvSpPr>
          <p:cNvPr id="76804" name="4 - Ορθογώνιο">
            <a:extLst>
              <a:ext uri="{FF2B5EF4-FFF2-40B4-BE49-F238E27FC236}">
                <a16:creationId xmlns:a16="http://schemas.microsoft.com/office/drawing/2014/main" id="{6EE1EE62-5715-4153-AF0F-3774FD0B4053}"/>
              </a:ext>
            </a:extLst>
          </p:cNvPr>
          <p:cNvSpPr>
            <a:spLocks noChangeArrowheads="1"/>
          </p:cNvSpPr>
          <p:nvPr/>
        </p:nvSpPr>
        <p:spPr bwMode="auto">
          <a:xfrm>
            <a:off x="611188" y="5445125"/>
            <a:ext cx="7956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i="1">
                <a:solidFill>
                  <a:schemeClr val="tx2"/>
                </a:solidFill>
              </a:rPr>
              <a:t>Cheng et al: Margin status predicts the survival of bladder cancer patients</a:t>
            </a:r>
            <a:endParaRPr lang="el-GR" altLang="el-GR" sz="1800" i="1">
              <a:solidFill>
                <a:schemeClr val="tx2"/>
              </a:solidFill>
            </a:endParaRPr>
          </a:p>
          <a:p>
            <a:pPr eaLnBrk="1" hangingPunct="1">
              <a:spcBef>
                <a:spcPct val="0"/>
              </a:spcBef>
              <a:buFontTx/>
              <a:buNone/>
            </a:pPr>
            <a:r>
              <a:rPr lang="en-US" altLang="el-GR" sz="1800" i="1">
                <a:solidFill>
                  <a:schemeClr val="tx2"/>
                </a:solidFill>
              </a:rPr>
              <a:t> </a:t>
            </a:r>
            <a:r>
              <a:rPr lang="el-GR" altLang="el-GR" sz="1800" i="1">
                <a:solidFill>
                  <a:schemeClr val="tx2"/>
                </a:solidFill>
              </a:rPr>
              <a:t>                                                                                                          </a:t>
            </a:r>
            <a:r>
              <a:rPr lang="en-US" altLang="el-GR" sz="1800" i="1">
                <a:solidFill>
                  <a:schemeClr val="tx2"/>
                </a:solidFill>
              </a:rPr>
              <a:t>Cancer 1999; 85:2638</a:t>
            </a:r>
            <a:endParaRPr lang="el-GR" altLang="el-GR" sz="1800" i="1">
              <a:solidFill>
                <a:schemeClr val="tx2"/>
              </a:solidFill>
            </a:endParaRPr>
          </a:p>
        </p:txBody>
      </p:sp>
    </p:spTree>
    <p:extLst>
      <p:ext uri="{BB962C8B-B14F-4D97-AF65-F5344CB8AC3E}">
        <p14:creationId xmlns:p14="http://schemas.microsoft.com/office/powerpoint/2010/main" val="618159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Τίτλος">
            <a:extLst>
              <a:ext uri="{FF2B5EF4-FFF2-40B4-BE49-F238E27FC236}">
                <a16:creationId xmlns:a16="http://schemas.microsoft.com/office/drawing/2014/main" id="{41617366-8BB5-4563-A146-A0DAB20CB651}"/>
              </a:ext>
            </a:extLst>
          </p:cNvPr>
          <p:cNvSpPr>
            <a:spLocks noGrp="1"/>
          </p:cNvSpPr>
          <p:nvPr>
            <p:ph type="title" idx="4294967295"/>
          </p:nvPr>
        </p:nvSpPr>
        <p:spPr>
          <a:xfrm>
            <a:off x="0" y="274638"/>
            <a:ext cx="8229600" cy="1143000"/>
          </a:xfrm>
        </p:spPr>
        <p:txBody>
          <a:bodyPr/>
          <a:lstStyle/>
          <a:p>
            <a:pPr eaLnBrk="1" hangingPunct="1"/>
            <a:r>
              <a:rPr lang="en-US" altLang="el-GR" sz="4000" b="1"/>
              <a:t> </a:t>
            </a:r>
            <a:r>
              <a:rPr lang="en-US" altLang="el-GR" sz="4000" b="1">
                <a:solidFill>
                  <a:srgbClr val="800000"/>
                </a:solidFill>
              </a:rPr>
              <a:t>pT</a:t>
            </a:r>
            <a:r>
              <a:rPr lang="el-GR" altLang="el-GR" sz="4000" b="1">
                <a:solidFill>
                  <a:srgbClr val="800000"/>
                </a:solidFill>
              </a:rPr>
              <a:t>4</a:t>
            </a:r>
            <a:r>
              <a:rPr lang="en-US" altLang="el-GR" sz="4000" b="1">
                <a:solidFill>
                  <a:srgbClr val="800000"/>
                </a:solidFill>
              </a:rPr>
              <a:t> </a:t>
            </a:r>
            <a:r>
              <a:rPr lang="el-GR" altLang="el-GR" sz="4000" b="1">
                <a:solidFill>
                  <a:srgbClr val="800000"/>
                </a:solidFill>
              </a:rPr>
              <a:t> ουροθηλιακό καρκίνωμα</a:t>
            </a:r>
            <a:endParaRPr lang="el-GR" altLang="el-GR" sz="4000">
              <a:solidFill>
                <a:srgbClr val="800000"/>
              </a:solidFill>
            </a:endParaRPr>
          </a:p>
        </p:txBody>
      </p:sp>
      <p:graphicFrame>
        <p:nvGraphicFramePr>
          <p:cNvPr id="152632" name="Group 56">
            <a:extLst>
              <a:ext uri="{FF2B5EF4-FFF2-40B4-BE49-F238E27FC236}">
                <a16:creationId xmlns:a16="http://schemas.microsoft.com/office/drawing/2014/main" id="{5EC0AE18-8477-4A37-8373-95CCC3EF3F9E}"/>
              </a:ext>
            </a:extLst>
          </p:cNvPr>
          <p:cNvGraphicFramePr>
            <a:graphicFrameLocks noGrp="1"/>
          </p:cNvGraphicFramePr>
          <p:nvPr>
            <p:ph idx="4294967295"/>
          </p:nvPr>
        </p:nvGraphicFramePr>
        <p:xfrm>
          <a:off x="0" y="1600200"/>
          <a:ext cx="8229600" cy="4545014"/>
        </p:xfrm>
        <a:graphic>
          <a:graphicData uri="http://schemas.openxmlformats.org/drawingml/2006/table">
            <a:tbl>
              <a:tblPr/>
              <a:tblGrid>
                <a:gridCol w="1628775">
                  <a:extLst>
                    <a:ext uri="{9D8B030D-6E8A-4147-A177-3AD203B41FA5}">
                      <a16:colId xmlns:a16="http://schemas.microsoft.com/office/drawing/2014/main" val="20000"/>
                    </a:ext>
                  </a:extLst>
                </a:gridCol>
                <a:gridCol w="6600825">
                  <a:extLst>
                    <a:ext uri="{9D8B030D-6E8A-4147-A177-3AD203B41FA5}">
                      <a16:colId xmlns:a16="http://schemas.microsoft.com/office/drawing/2014/main" val="20001"/>
                    </a:ext>
                  </a:extLst>
                </a:gridCol>
              </a:tblGrid>
              <a:tr h="28892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Πίνακας 1.       Τ- Ταξινόμηση (κατά ΤΝΜ/</a:t>
                      </a:r>
                      <a:r>
                        <a:rPr kumimoji="0" lang="en-US"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UICC</a:t>
                      </a:r>
                      <a:r>
                        <a:rPr kumimoji="0" lang="el-GR" sz="12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καρκινωμάτων ουροδόχου κύστης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2873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Τχ</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Ο πρωτοπαθής όγκος δε δύναται να αξιολογηθεί</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Τ0</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Δεν υπάρχει ένδειξη πρωτοπαθούς όγκου</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Μη-διηθητικό θηλώδες καρκίνωμα</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0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is</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In situ </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καρκίνωμα: </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επίπεδος όγκος</a:t>
                      </a:r>
                      <a:r>
                        <a:rPr kumimoji="0" lang="el-GR" sz="1200" b="0" i="0" u="none" strike="noStrike" cap="none" normalizeH="0" baseline="0">
                          <a:ln>
                            <a:noFill/>
                          </a:ln>
                          <a:solidFill>
                            <a:schemeClr val="tx1"/>
                          </a:solidFill>
                          <a:effectLst/>
                          <a:latin typeface="Arial"/>
                          <a:ea typeface="Batang" pitchFamily="18" charset="-127"/>
                          <a:cs typeface="Times New Roman" pitchFamily="18" charset="0"/>
                        </a:rPr>
                        <a:t>»</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Τ1</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υποεπιθηλιακού συνδετικού ιστού</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Τ2</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μυός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Διήθηση επιφανειακού μυός (έσω ήμισυ μυικού τοιχώματος)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Τ2</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Διήθηση εν τω βάθει μυός (έξω ήμισυ μυικού τοιχώματος)</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Τ3</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Διήθηση περικυστικού ιστού</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07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Τ3</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Μικροσκοπική</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90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T3b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M</a:t>
                      </a: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ακροσκοπική</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4794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Τ4</a:t>
                      </a:r>
                      <a:endParaRPr kumimoji="0" lang="el-GR"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οποιουδήποτε από τα ακόλουθα: στρώμα προστάτη αδένα,  </a:t>
                      </a:r>
                      <a:r>
                        <a:rPr kumimoji="0" lang="el-GR" sz="1200" b="0" i="0" u="none" strike="noStrike" cap="none" normalizeH="0" baseline="0" dirty="0" err="1">
                          <a:ln>
                            <a:noFill/>
                          </a:ln>
                          <a:solidFill>
                            <a:schemeClr val="tx1"/>
                          </a:solidFill>
                          <a:effectLst/>
                          <a:latin typeface="Times New Roman" pitchFamily="18" charset="0"/>
                          <a:ea typeface="Batang" pitchFamily="18" charset="-127"/>
                          <a:cs typeface="Times New Roman" pitchFamily="18" charset="0"/>
                        </a:rPr>
                        <a:t>σπερματοδόχες</a:t>
                      </a: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 κύστεις, μήτρα, κόλπος, πυελικό τοίχωμα, κοιλιακό τοίχωμα</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2"/>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a </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στρώματος προστάτη αδένα, σπερματοδόχων κύστεων, μήτρας ή κόλπου</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3"/>
                  </a:ext>
                </a:extLst>
              </a:tr>
              <a:tr h="288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           Τ4</a:t>
                      </a:r>
                      <a:r>
                        <a:rPr kumimoji="0" lang="en-US" sz="12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b</a:t>
                      </a:r>
                      <a:endParaRPr kumimoji="0" lang="en-US" sz="1800" b="0" i="0" u="none" strike="noStrike" cap="none" normalizeH="0" baseline="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Διήθηση πυελικού τοιχώματος ή κοιλιακού τοιχώματος</a:t>
                      </a:r>
                      <a:endParaRPr kumimoji="0" lang="el-GR" sz="1800" b="0" i="0" u="none" strike="noStrike" cap="none" normalizeH="0" baseline="0" dirty="0">
                        <a:ln>
                          <a:noFill/>
                        </a:ln>
                        <a:solidFill>
                          <a:schemeClr val="tx1"/>
                        </a:solidFill>
                        <a:effectLst/>
                        <a:latin typeface="Arial" charset="0"/>
                        <a:ea typeface="Batang" pitchFamily="18"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Τίτλος">
            <a:extLst>
              <a:ext uri="{FF2B5EF4-FFF2-40B4-BE49-F238E27FC236}">
                <a16:creationId xmlns:a16="http://schemas.microsoft.com/office/drawing/2014/main" id="{6650517F-4413-4113-A3AB-77C86A30154F}"/>
              </a:ext>
            </a:extLst>
          </p:cNvPr>
          <p:cNvSpPr>
            <a:spLocks noGrp="1"/>
          </p:cNvSpPr>
          <p:nvPr>
            <p:ph type="title"/>
          </p:nvPr>
        </p:nvSpPr>
        <p:spPr/>
        <p:txBody>
          <a:bodyPr/>
          <a:lstStyle/>
          <a:p>
            <a:pPr eaLnBrk="1" hangingPunct="1"/>
            <a:r>
              <a:rPr lang="en-US" altLang="el-GR" b="1">
                <a:solidFill>
                  <a:srgbClr val="800000"/>
                </a:solidFill>
              </a:rPr>
              <a:t>pT</a:t>
            </a:r>
            <a:r>
              <a:rPr lang="el-GR" altLang="el-GR" b="1">
                <a:solidFill>
                  <a:srgbClr val="800000"/>
                </a:solidFill>
              </a:rPr>
              <a:t>4</a:t>
            </a:r>
            <a:r>
              <a:rPr lang="en-US" altLang="el-GR" b="1">
                <a:solidFill>
                  <a:srgbClr val="800000"/>
                </a:solidFill>
              </a:rPr>
              <a:t> </a:t>
            </a:r>
            <a:r>
              <a:rPr lang="el-GR" altLang="el-GR" b="1">
                <a:solidFill>
                  <a:srgbClr val="800000"/>
                </a:solidFill>
              </a:rPr>
              <a:t> ουροθηλιακό καρκίνωμα</a:t>
            </a:r>
          </a:p>
        </p:txBody>
      </p:sp>
      <p:pic>
        <p:nvPicPr>
          <p:cNvPr id="79875" name="Picture 2">
            <a:extLst>
              <a:ext uri="{FF2B5EF4-FFF2-40B4-BE49-F238E27FC236}">
                <a16:creationId xmlns:a16="http://schemas.microsoft.com/office/drawing/2014/main" id="{308B714F-BF49-456E-9062-AAEE8C0F5F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681518" y="1825625"/>
            <a:ext cx="5780964" cy="4351338"/>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Τίτλος">
            <a:extLst>
              <a:ext uri="{FF2B5EF4-FFF2-40B4-BE49-F238E27FC236}">
                <a16:creationId xmlns:a16="http://schemas.microsoft.com/office/drawing/2014/main" id="{61C7B10C-DF1C-4C3A-A009-EF55D6BECE9E}"/>
              </a:ext>
            </a:extLst>
          </p:cNvPr>
          <p:cNvSpPr>
            <a:spLocks noGrp="1"/>
          </p:cNvSpPr>
          <p:nvPr>
            <p:ph type="title"/>
          </p:nvPr>
        </p:nvSpPr>
        <p:spPr/>
        <p:txBody>
          <a:bodyPr/>
          <a:lstStyle/>
          <a:p>
            <a:pPr eaLnBrk="1" hangingPunct="1"/>
            <a:endParaRPr lang="el-GR" altLang="el-GR"/>
          </a:p>
        </p:txBody>
      </p:sp>
      <p:pic>
        <p:nvPicPr>
          <p:cNvPr id="81923" name="Picture 2">
            <a:extLst>
              <a:ext uri="{FF2B5EF4-FFF2-40B4-BE49-F238E27FC236}">
                <a16:creationId xmlns:a16="http://schemas.microsoft.com/office/drawing/2014/main" id="{4E39248F-4C6E-4898-B069-EB413FF180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836613"/>
            <a:ext cx="7056437" cy="5278437"/>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a:extLst>
              <a:ext uri="{FF2B5EF4-FFF2-40B4-BE49-F238E27FC236}">
                <a16:creationId xmlns:a16="http://schemas.microsoft.com/office/drawing/2014/main" id="{1F298361-CE77-4B58-AECF-399D1F5AC850}"/>
              </a:ext>
            </a:extLst>
          </p:cNvPr>
          <p:cNvSpPr>
            <a:spLocks noGrp="1"/>
          </p:cNvSpPr>
          <p:nvPr>
            <p:ph type="title"/>
          </p:nvPr>
        </p:nvSpPr>
        <p:spPr>
          <a:xfrm>
            <a:off x="468313" y="333375"/>
            <a:ext cx="8229600" cy="1143000"/>
          </a:xfrm>
        </p:spPr>
        <p:txBody>
          <a:bodyPr rtlCol="0">
            <a:normAutofit fontScale="90000"/>
          </a:bodyPr>
          <a:lstStyle/>
          <a:p>
            <a:pPr fontAlgn="auto">
              <a:spcAft>
                <a:spcPts val="0"/>
              </a:spcAft>
              <a:defRPr/>
            </a:pPr>
            <a:r>
              <a:rPr lang="el-GR" b="1" dirty="0">
                <a:solidFill>
                  <a:srgbClr val="800000"/>
                </a:solidFill>
              </a:rPr>
              <a:t>Όγκοι της νεφρικής πυέλου και των ουρητήρων</a:t>
            </a:r>
          </a:p>
        </p:txBody>
      </p:sp>
      <p:sp>
        <p:nvSpPr>
          <p:cNvPr id="7" name="6 - Θέση περιεχομένου">
            <a:extLst>
              <a:ext uri="{FF2B5EF4-FFF2-40B4-BE49-F238E27FC236}">
                <a16:creationId xmlns:a16="http://schemas.microsoft.com/office/drawing/2014/main" id="{45F67A6E-CCA2-4EBA-8A01-48D01E732140}"/>
              </a:ext>
            </a:extLst>
          </p:cNvPr>
          <p:cNvSpPr>
            <a:spLocks noGrp="1"/>
          </p:cNvSpPr>
          <p:nvPr>
            <p:ph idx="1"/>
          </p:nvPr>
        </p:nvSpPr>
        <p:spPr/>
        <p:txBody>
          <a:bodyPr rtlCol="0">
            <a:normAutofit/>
          </a:bodyPr>
          <a:lstStyle/>
          <a:p>
            <a:pPr fontAlgn="auto">
              <a:spcAft>
                <a:spcPts val="0"/>
              </a:spcAft>
              <a:defRPr/>
            </a:pPr>
            <a:r>
              <a:rPr lang="el-GR" dirty="0">
                <a:solidFill>
                  <a:srgbClr val="002060"/>
                </a:solidFill>
              </a:rPr>
              <a:t>Καλοήθεις και κακοήθεις όγκοι προερχόμενοι από επιθηλιακά ή </a:t>
            </a:r>
            <a:r>
              <a:rPr lang="el-GR" dirty="0" err="1">
                <a:solidFill>
                  <a:srgbClr val="002060"/>
                </a:solidFill>
              </a:rPr>
              <a:t>μεσεγχυματικά</a:t>
            </a:r>
            <a:r>
              <a:rPr lang="el-GR" dirty="0">
                <a:solidFill>
                  <a:srgbClr val="002060"/>
                </a:solidFill>
              </a:rPr>
              <a:t> στοιχεία της νεφρικής πυέλου και των ουρητήρων.</a:t>
            </a:r>
          </a:p>
          <a:p>
            <a:pPr fontAlgn="auto">
              <a:spcAft>
                <a:spcPts val="0"/>
              </a:spcAft>
              <a:defRPr/>
            </a:pPr>
            <a:r>
              <a:rPr lang="el-GR" b="1" dirty="0">
                <a:solidFill>
                  <a:srgbClr val="800000"/>
                </a:solidFill>
              </a:rPr>
              <a:t>8% </a:t>
            </a:r>
            <a:r>
              <a:rPr lang="el-GR" dirty="0">
                <a:solidFill>
                  <a:srgbClr val="002060"/>
                </a:solidFill>
              </a:rPr>
              <a:t>όλων των νεοπλασμάτων της ουροποιητικής οδού.</a:t>
            </a:r>
          </a:p>
          <a:p>
            <a:pPr fontAlgn="auto">
              <a:spcAft>
                <a:spcPts val="0"/>
              </a:spcAft>
              <a:defRPr/>
            </a:pPr>
            <a:r>
              <a:rPr lang="el-GR" dirty="0">
                <a:solidFill>
                  <a:srgbClr val="002060"/>
                </a:solidFill>
              </a:rPr>
              <a:t>Επίπτωση : 0,7-1,1 / 100.000</a:t>
            </a:r>
          </a:p>
          <a:p>
            <a:pPr fontAlgn="auto">
              <a:spcAft>
                <a:spcPts val="0"/>
              </a:spcAft>
              <a:defRPr/>
            </a:pPr>
            <a:r>
              <a:rPr lang="el-GR" dirty="0">
                <a:solidFill>
                  <a:srgbClr val="002060"/>
                </a:solidFill>
              </a:rPr>
              <a:t>Άνδρες / γυναίκες: 1,7 /1</a:t>
            </a:r>
          </a:p>
          <a:p>
            <a:pPr fontAlgn="auto">
              <a:spcAft>
                <a:spcPts val="0"/>
              </a:spcAft>
              <a:defRPr/>
            </a:pPr>
            <a:r>
              <a:rPr lang="el-GR" dirty="0">
                <a:solidFill>
                  <a:srgbClr val="002060"/>
                </a:solidFill>
              </a:rPr>
              <a:t>Μέση ηλικία εμφάνισης: </a:t>
            </a:r>
            <a:r>
              <a:rPr lang="el-GR" b="1" dirty="0">
                <a:solidFill>
                  <a:srgbClr val="800000"/>
                </a:solidFill>
              </a:rPr>
              <a:t>65-70 έτη</a:t>
            </a:r>
          </a:p>
          <a:p>
            <a:pPr fontAlgn="auto">
              <a:spcAft>
                <a:spcPts val="0"/>
              </a:spcAft>
              <a:defRPr/>
            </a:pPr>
            <a:r>
              <a:rPr lang="el-GR" b="1" dirty="0">
                <a:solidFill>
                  <a:srgbClr val="800000"/>
                </a:solidFill>
              </a:rPr>
              <a:t>90% : </a:t>
            </a:r>
            <a:r>
              <a:rPr lang="el-GR" b="1" dirty="0" err="1">
                <a:solidFill>
                  <a:srgbClr val="800000"/>
                </a:solidFill>
              </a:rPr>
              <a:t>ουροθηλιακά</a:t>
            </a:r>
            <a:r>
              <a:rPr lang="el-GR" b="1" dirty="0">
                <a:solidFill>
                  <a:srgbClr val="800000"/>
                </a:solidFill>
              </a:rPr>
              <a:t> καρκινώματα</a:t>
            </a:r>
          </a:p>
          <a:p>
            <a:pPr fontAlgn="auto">
              <a:spcAft>
                <a:spcPts val="0"/>
              </a:spcAft>
              <a:defRPr/>
            </a:pPr>
            <a:endParaRPr lang="el-GR" dirty="0"/>
          </a:p>
        </p:txBody>
      </p:sp>
    </p:spTree>
    <p:extLst>
      <p:ext uri="{BB962C8B-B14F-4D97-AF65-F5344CB8AC3E}">
        <p14:creationId xmlns:p14="http://schemas.microsoft.com/office/powerpoint/2010/main" val="3269777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Τίτλος">
            <a:extLst>
              <a:ext uri="{FF2B5EF4-FFF2-40B4-BE49-F238E27FC236}">
                <a16:creationId xmlns:a16="http://schemas.microsoft.com/office/drawing/2014/main" id="{55F522FF-7F68-4D2E-8865-5FD8169ABD3D}"/>
              </a:ext>
            </a:extLst>
          </p:cNvPr>
          <p:cNvSpPr>
            <a:spLocks noGrp="1"/>
          </p:cNvSpPr>
          <p:nvPr>
            <p:ph type="title"/>
          </p:nvPr>
        </p:nvSpPr>
        <p:spPr/>
        <p:txBody>
          <a:bodyPr/>
          <a:lstStyle/>
          <a:p>
            <a:pPr eaLnBrk="1" hangingPunct="1"/>
            <a:endParaRPr lang="el-GR" altLang="el-GR"/>
          </a:p>
        </p:txBody>
      </p:sp>
      <p:pic>
        <p:nvPicPr>
          <p:cNvPr id="83971" name="Picture 2">
            <a:extLst>
              <a:ext uri="{FF2B5EF4-FFF2-40B4-BE49-F238E27FC236}">
                <a16:creationId xmlns:a16="http://schemas.microsoft.com/office/drawing/2014/main" id="{B0327F1E-6054-44F8-ACD9-2CBAF4130D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156959" y="1825625"/>
            <a:ext cx="2830082" cy="4351338"/>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EF3DF90F-C6B1-4CD1-93E6-B700BB2E7AF7}"/>
              </a:ext>
            </a:extLst>
          </p:cNvPr>
          <p:cNvPicPr>
            <a:picLocks noGrp="1" noChangeAspect="1"/>
          </p:cNvPicPr>
          <p:nvPr>
            <p:ph idx="1"/>
          </p:nvPr>
        </p:nvPicPr>
        <p:blipFill rotWithShape="1">
          <a:blip r:embed="rId2"/>
          <a:srcRect l="16490" t="26849" r="18351" b="3830"/>
          <a:stretch/>
        </p:blipFill>
        <p:spPr>
          <a:xfrm>
            <a:off x="1093991" y="1196752"/>
            <a:ext cx="7440824" cy="4464496"/>
          </a:xfrm>
        </p:spPr>
      </p:pic>
    </p:spTree>
    <p:extLst>
      <p:ext uri="{BB962C8B-B14F-4D97-AF65-F5344CB8AC3E}">
        <p14:creationId xmlns:p14="http://schemas.microsoft.com/office/powerpoint/2010/main" val="640546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gr4">
            <a:extLst>
              <a:ext uri="{FF2B5EF4-FFF2-40B4-BE49-F238E27FC236}">
                <a16:creationId xmlns:a16="http://schemas.microsoft.com/office/drawing/2014/main" id="{B3C3C3F4-5691-4A7F-8076-A878F29E1E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56" r="59610" b="36717"/>
          <a:stretch/>
        </p:blipFill>
        <p:spPr bwMode="auto">
          <a:xfrm>
            <a:off x="179512" y="470370"/>
            <a:ext cx="4392488" cy="63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a:extLst>
              <a:ext uri="{FF2B5EF4-FFF2-40B4-BE49-F238E27FC236}">
                <a16:creationId xmlns:a16="http://schemas.microsoft.com/office/drawing/2014/main" id="{858F604A-01DD-4835-866F-3A3BF76D3E49}"/>
              </a:ext>
            </a:extLst>
          </p:cNvPr>
          <p:cNvSpPr/>
          <p:nvPr/>
        </p:nvSpPr>
        <p:spPr>
          <a:xfrm>
            <a:off x="2771775" y="44624"/>
            <a:ext cx="1800225" cy="72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WHO</a:t>
            </a:r>
          </a:p>
          <a:p>
            <a:pPr algn="ctr" eaLnBrk="1" hangingPunct="1">
              <a:defRPr/>
            </a:pPr>
            <a:r>
              <a:rPr lang="en-US" dirty="0"/>
              <a:t>4</a:t>
            </a:r>
            <a:r>
              <a:rPr lang="en-US" baseline="30000" dirty="0"/>
              <a:t>th</a:t>
            </a:r>
            <a:r>
              <a:rPr lang="en-US" dirty="0"/>
              <a:t> edition /2016</a:t>
            </a:r>
            <a:endParaRPr lang="el-GR" dirty="0"/>
          </a:p>
        </p:txBody>
      </p:sp>
      <p:sp>
        <p:nvSpPr>
          <p:cNvPr id="2" name="Ορθογώνιο 1">
            <a:extLst>
              <a:ext uri="{FF2B5EF4-FFF2-40B4-BE49-F238E27FC236}">
                <a16:creationId xmlns:a16="http://schemas.microsoft.com/office/drawing/2014/main" id="{8BAAF99D-217E-4465-A66F-6ACF54290C07}"/>
              </a:ext>
            </a:extLst>
          </p:cNvPr>
          <p:cNvSpPr/>
          <p:nvPr/>
        </p:nvSpPr>
        <p:spPr>
          <a:xfrm>
            <a:off x="4932040" y="548680"/>
            <a:ext cx="3960440" cy="2880320"/>
          </a:xfrm>
          <a:prstGeom prst="rect">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endParaRPr lang="el-GR" dirty="0"/>
          </a:p>
          <a:p>
            <a:r>
              <a:rPr lang="el-GR" dirty="0"/>
              <a:t>ΔΙΗΘΗΤΙΚΟ ΟΥΡΟΘΗΛΙΑΚΟ ΚΑΡΚΙΝΩΜΑ</a:t>
            </a:r>
            <a:endParaRPr lang="en-US" dirty="0"/>
          </a:p>
          <a:p>
            <a:endParaRPr lang="el-GR" dirty="0"/>
          </a:p>
        </p:txBody>
      </p:sp>
      <p:sp>
        <p:nvSpPr>
          <p:cNvPr id="7" name="Ορθογώνιο 6">
            <a:extLst>
              <a:ext uri="{FF2B5EF4-FFF2-40B4-BE49-F238E27FC236}">
                <a16:creationId xmlns:a16="http://schemas.microsoft.com/office/drawing/2014/main" id="{49668ADB-B5E9-45F5-8ACE-835CE4445872}"/>
              </a:ext>
            </a:extLst>
          </p:cNvPr>
          <p:cNvSpPr/>
          <p:nvPr/>
        </p:nvSpPr>
        <p:spPr>
          <a:xfrm>
            <a:off x="4932040" y="3641873"/>
            <a:ext cx="3960440"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t>ΜΗ ΔΙΗΘΗΤΙΚΑ ΟΥΡΟΘΗΛΙΑΚΑ ΝΕΟΠΛΑΣΜΑΤΑ</a:t>
            </a:r>
          </a:p>
        </p:txBody>
      </p:sp>
      <p:sp>
        <p:nvSpPr>
          <p:cNvPr id="3" name="Δεξί άγκιστρο 2">
            <a:extLst>
              <a:ext uri="{FF2B5EF4-FFF2-40B4-BE49-F238E27FC236}">
                <a16:creationId xmlns:a16="http://schemas.microsoft.com/office/drawing/2014/main" id="{C60ED4DA-1B11-4BBF-881E-111C12A59B21}"/>
              </a:ext>
            </a:extLst>
          </p:cNvPr>
          <p:cNvSpPr/>
          <p:nvPr/>
        </p:nvSpPr>
        <p:spPr>
          <a:xfrm>
            <a:off x="4211961" y="855244"/>
            <a:ext cx="936104" cy="25922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Δεξί άγκιστρο 3">
            <a:extLst>
              <a:ext uri="{FF2B5EF4-FFF2-40B4-BE49-F238E27FC236}">
                <a16:creationId xmlns:a16="http://schemas.microsoft.com/office/drawing/2014/main" id="{2EBE34F1-5B0E-4817-8453-893CFE36D9B1}"/>
              </a:ext>
            </a:extLst>
          </p:cNvPr>
          <p:cNvSpPr/>
          <p:nvPr/>
        </p:nvSpPr>
        <p:spPr>
          <a:xfrm>
            <a:off x="4355976" y="3628741"/>
            <a:ext cx="576064" cy="30274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3485258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a:extLst>
              <a:ext uri="{FF2B5EF4-FFF2-40B4-BE49-F238E27FC236}">
                <a16:creationId xmlns:a16="http://schemas.microsoft.com/office/drawing/2014/main" id="{AC1BA742-83C4-4881-80D0-0F93F5D54CDB}"/>
              </a:ext>
            </a:extLst>
          </p:cNvPr>
          <p:cNvSpPr>
            <a:spLocks noGrp="1"/>
          </p:cNvSpPr>
          <p:nvPr>
            <p:ph type="title"/>
          </p:nvPr>
        </p:nvSpPr>
        <p:spPr/>
        <p:txBody>
          <a:bodyPr/>
          <a:lstStyle/>
          <a:p>
            <a:endParaRPr lang="el-GR" altLang="el-GR"/>
          </a:p>
        </p:txBody>
      </p:sp>
      <p:sp>
        <p:nvSpPr>
          <p:cNvPr id="17411" name="2 - Θέση περιεχομένου">
            <a:extLst>
              <a:ext uri="{FF2B5EF4-FFF2-40B4-BE49-F238E27FC236}">
                <a16:creationId xmlns:a16="http://schemas.microsoft.com/office/drawing/2014/main" id="{FF25111F-4D56-4A54-8E82-62C1D80D5E38}"/>
              </a:ext>
            </a:extLst>
          </p:cNvPr>
          <p:cNvSpPr>
            <a:spLocks noGrp="1"/>
          </p:cNvSpPr>
          <p:nvPr>
            <p:ph idx="1"/>
          </p:nvPr>
        </p:nvSpPr>
        <p:spPr/>
        <p:txBody>
          <a:bodyPr/>
          <a:lstStyle/>
          <a:p>
            <a:endParaRPr lang="el-GR" altLang="el-GR"/>
          </a:p>
        </p:txBody>
      </p:sp>
      <p:pic>
        <p:nvPicPr>
          <p:cNvPr id="17412" name="Picture 2" descr="gr4">
            <a:extLst>
              <a:ext uri="{FF2B5EF4-FFF2-40B4-BE49-F238E27FC236}">
                <a16:creationId xmlns:a16="http://schemas.microsoft.com/office/drawing/2014/main" id="{47115B9C-5F71-4D5C-AD6A-39A2D7F4B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641985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a:extLst>
              <a:ext uri="{FF2B5EF4-FFF2-40B4-BE49-F238E27FC236}">
                <a16:creationId xmlns:a16="http://schemas.microsoft.com/office/drawing/2014/main" id="{40AB2D2E-CA7E-4DE8-AB77-8642A9A2093B}"/>
              </a:ext>
            </a:extLst>
          </p:cNvPr>
          <p:cNvSpPr/>
          <p:nvPr/>
        </p:nvSpPr>
        <p:spPr>
          <a:xfrm>
            <a:off x="6948488" y="1916113"/>
            <a:ext cx="1800225" cy="72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4</a:t>
            </a:r>
            <a:r>
              <a:rPr lang="en-US" baseline="30000" dirty="0"/>
              <a:t>th</a:t>
            </a:r>
            <a:r>
              <a:rPr lang="en-US" dirty="0"/>
              <a:t> edition /2016</a:t>
            </a:r>
            <a:endParaRPr lang="el-GR" dirty="0"/>
          </a:p>
        </p:txBody>
      </p:sp>
      <p:sp>
        <p:nvSpPr>
          <p:cNvPr id="6" name="5 - Δεξιό βέλος">
            <a:extLst>
              <a:ext uri="{FF2B5EF4-FFF2-40B4-BE49-F238E27FC236}">
                <a16:creationId xmlns:a16="http://schemas.microsoft.com/office/drawing/2014/main" id="{0DB5D61A-3CA9-4710-800E-58CFA882CB98}"/>
              </a:ext>
            </a:extLst>
          </p:cNvPr>
          <p:cNvSpPr/>
          <p:nvPr/>
        </p:nvSpPr>
        <p:spPr>
          <a:xfrm>
            <a:off x="0" y="2420938"/>
            <a:ext cx="323850"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67FF22-B61D-4B99-B1C6-D4E65457E897}"/>
              </a:ext>
            </a:extLst>
          </p:cNvPr>
          <p:cNvSpPr>
            <a:spLocks noGrp="1"/>
          </p:cNvSpPr>
          <p:nvPr>
            <p:ph type="title"/>
          </p:nvPr>
        </p:nvSpPr>
        <p:spPr/>
        <p:txBody>
          <a:bodyPr>
            <a:normAutofit/>
          </a:bodyPr>
          <a:lstStyle/>
          <a:p>
            <a:r>
              <a:rPr lang="el-GR" sz="2800" b="1" dirty="0">
                <a:solidFill>
                  <a:srgbClr val="800000"/>
                </a:solidFill>
              </a:rPr>
              <a:t>ΜΗ ΔΙΗΘΗΤΙΚΑ ΟΥΡΟΘΗΛΙΑΚΑ </a:t>
            </a:r>
            <a:r>
              <a:rPr lang="el-GR" sz="2800" b="1" u="sng" dirty="0">
                <a:solidFill>
                  <a:srgbClr val="800000"/>
                </a:solidFill>
              </a:rPr>
              <a:t>ΝΕΟΠΛΑΣΜΑΤΑ</a:t>
            </a:r>
          </a:p>
        </p:txBody>
      </p:sp>
      <p:sp>
        <p:nvSpPr>
          <p:cNvPr id="3" name="Θέση περιεχομένου 2">
            <a:extLst>
              <a:ext uri="{FF2B5EF4-FFF2-40B4-BE49-F238E27FC236}">
                <a16:creationId xmlns:a16="http://schemas.microsoft.com/office/drawing/2014/main" id="{310FA967-44F0-42DC-8586-67BA49119FDF}"/>
              </a:ext>
            </a:extLst>
          </p:cNvPr>
          <p:cNvSpPr>
            <a:spLocks noGrp="1"/>
          </p:cNvSpPr>
          <p:nvPr>
            <p:ph idx="1"/>
          </p:nvPr>
        </p:nvSpPr>
        <p:spPr>
          <a:xfrm>
            <a:off x="628650" y="1825625"/>
            <a:ext cx="8047806" cy="4351338"/>
          </a:xfrm>
        </p:spPr>
        <p:txBody>
          <a:bodyPr/>
          <a:lstStyle/>
          <a:p>
            <a:r>
              <a:rPr lang="el-GR" sz="2400" dirty="0"/>
              <a:t>Καρκίνωμα </a:t>
            </a:r>
            <a:r>
              <a:rPr lang="en-US" sz="2400" dirty="0"/>
              <a:t>in situ</a:t>
            </a:r>
          </a:p>
          <a:p>
            <a:r>
              <a:rPr lang="el-GR" sz="2400" dirty="0"/>
              <a:t>Μη διηθητικό </a:t>
            </a:r>
            <a:r>
              <a:rPr lang="el-GR" sz="2400" dirty="0" err="1"/>
              <a:t>θηλώδες</a:t>
            </a:r>
            <a:r>
              <a:rPr lang="el-GR" sz="2400" dirty="0"/>
              <a:t> </a:t>
            </a:r>
            <a:r>
              <a:rPr lang="el-GR" sz="2400" dirty="0" err="1"/>
              <a:t>ουροθηλιακό</a:t>
            </a:r>
            <a:r>
              <a:rPr lang="el-GR" sz="2400" dirty="0"/>
              <a:t> καρκίνωμα, </a:t>
            </a:r>
            <a:r>
              <a:rPr lang="en-US" sz="2400" b="1" dirty="0">
                <a:solidFill>
                  <a:srgbClr val="800000"/>
                </a:solidFill>
              </a:rPr>
              <a:t>low grade</a:t>
            </a:r>
          </a:p>
          <a:p>
            <a:r>
              <a:rPr lang="en-US" sz="2400" dirty="0"/>
              <a:t>M</a:t>
            </a:r>
            <a:r>
              <a:rPr lang="el-GR" sz="2400" dirty="0"/>
              <a:t>η διηθητικό </a:t>
            </a:r>
            <a:r>
              <a:rPr lang="el-GR" sz="2400" dirty="0" err="1"/>
              <a:t>θηλώδες</a:t>
            </a:r>
            <a:r>
              <a:rPr lang="el-GR" sz="2400" dirty="0"/>
              <a:t> </a:t>
            </a:r>
            <a:r>
              <a:rPr lang="el-GR" sz="2400" dirty="0" err="1"/>
              <a:t>ουροθηλιακό</a:t>
            </a:r>
            <a:r>
              <a:rPr lang="el-GR" sz="2400" dirty="0"/>
              <a:t> καρκίνωμα, </a:t>
            </a:r>
            <a:r>
              <a:rPr lang="en-US" sz="2400" b="1" dirty="0">
                <a:solidFill>
                  <a:srgbClr val="800000"/>
                </a:solidFill>
              </a:rPr>
              <a:t>high grade</a:t>
            </a:r>
            <a:endParaRPr lang="el-GR" sz="2400" b="1" dirty="0">
              <a:solidFill>
                <a:srgbClr val="800000"/>
              </a:solidFill>
            </a:endParaRPr>
          </a:p>
          <a:p>
            <a:r>
              <a:rPr lang="el-GR" sz="2400" dirty="0" err="1"/>
              <a:t>Θηλώδες</a:t>
            </a:r>
            <a:r>
              <a:rPr lang="el-GR" sz="2400" dirty="0"/>
              <a:t> </a:t>
            </a:r>
            <a:r>
              <a:rPr lang="el-GR" sz="2400" dirty="0" err="1"/>
              <a:t>ουροθηλιακό</a:t>
            </a:r>
            <a:r>
              <a:rPr lang="el-GR" sz="2400" dirty="0"/>
              <a:t> νεόπλασμα χαμηλού κακοήθους δυναμικού</a:t>
            </a:r>
          </a:p>
          <a:p>
            <a:r>
              <a:rPr lang="el-GR" sz="2400" dirty="0" err="1"/>
              <a:t>Ουροθηλιακό</a:t>
            </a:r>
            <a:r>
              <a:rPr lang="el-GR" sz="2400" dirty="0"/>
              <a:t> θήλωμα</a:t>
            </a:r>
          </a:p>
          <a:p>
            <a:r>
              <a:rPr lang="el-GR" sz="2400" dirty="0"/>
              <a:t>Ανεστραμμένο </a:t>
            </a:r>
            <a:r>
              <a:rPr lang="el-GR" sz="2400" dirty="0" err="1"/>
              <a:t>ουροθηλιακό</a:t>
            </a:r>
            <a:r>
              <a:rPr lang="el-GR" sz="2400" dirty="0"/>
              <a:t> θήλωμα</a:t>
            </a:r>
          </a:p>
          <a:p>
            <a:r>
              <a:rPr lang="el-GR" sz="2400" dirty="0" err="1"/>
              <a:t>Ουροθηλιακή</a:t>
            </a:r>
            <a:r>
              <a:rPr lang="el-GR" sz="2400" dirty="0"/>
              <a:t> υπερπλασία αβέβαιου </a:t>
            </a:r>
            <a:r>
              <a:rPr lang="el-GR" sz="2400" dirty="0" err="1"/>
              <a:t>κακόηθους</a:t>
            </a:r>
            <a:r>
              <a:rPr lang="el-GR" sz="2400" dirty="0"/>
              <a:t> δυναμικού</a:t>
            </a:r>
          </a:p>
          <a:p>
            <a:r>
              <a:rPr lang="el-GR" sz="2400" dirty="0" err="1"/>
              <a:t>Ουροθηλιακή</a:t>
            </a:r>
            <a:r>
              <a:rPr lang="el-GR" sz="2400" dirty="0"/>
              <a:t> δυσπλασία</a:t>
            </a:r>
            <a:endParaRPr lang="en-US" sz="2400" dirty="0"/>
          </a:p>
          <a:p>
            <a:endParaRPr lang="en-US" dirty="0"/>
          </a:p>
          <a:p>
            <a:endParaRPr lang="el-GR" dirty="0"/>
          </a:p>
        </p:txBody>
      </p:sp>
    </p:spTree>
    <p:extLst>
      <p:ext uri="{BB962C8B-B14F-4D97-AF65-F5344CB8AC3E}">
        <p14:creationId xmlns:p14="http://schemas.microsoft.com/office/powerpoint/2010/main" val="3974125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1 - Τίτλος">
            <a:extLst>
              <a:ext uri="{FF2B5EF4-FFF2-40B4-BE49-F238E27FC236}">
                <a16:creationId xmlns:a16="http://schemas.microsoft.com/office/drawing/2014/main" id="{3CA62082-CDA3-4D15-A431-DC40D0DC8ECD}"/>
              </a:ext>
            </a:extLst>
          </p:cNvPr>
          <p:cNvSpPr>
            <a:spLocks noGrp="1"/>
          </p:cNvSpPr>
          <p:nvPr>
            <p:ph type="title"/>
          </p:nvPr>
        </p:nvSpPr>
        <p:spPr>
          <a:xfrm>
            <a:off x="476250" y="640823"/>
            <a:ext cx="2563994" cy="5583148"/>
          </a:xfrm>
        </p:spPr>
        <p:txBody>
          <a:bodyPr anchor="ctr">
            <a:normAutofit/>
          </a:bodyPr>
          <a:lstStyle/>
          <a:p>
            <a:r>
              <a:rPr lang="el-GR" altLang="el-GR" sz="2900" b="1" dirty="0"/>
              <a:t>ΟΥΡΟΘΗΛΙΑΚΟ ΚΑΡΚΙΝΩΜΑ</a:t>
            </a:r>
            <a:br>
              <a:rPr lang="el-GR" altLang="el-GR" sz="2900" b="1" dirty="0"/>
            </a:br>
            <a:r>
              <a:rPr lang="en-US" altLang="el-GR" sz="2900" dirty="0"/>
              <a:t>Grade (</a:t>
            </a:r>
            <a:r>
              <a:rPr lang="el-GR" altLang="el-GR" sz="2900" dirty="0"/>
              <a:t>ιστολογικός βαθμός κακοηθείας)</a:t>
            </a:r>
            <a:br>
              <a:rPr lang="en-US" altLang="el-GR" sz="2900" dirty="0"/>
            </a:br>
            <a:endParaRPr lang="el-GR" altLang="el-GR" sz="2900" dirty="0"/>
          </a:p>
        </p:txBody>
      </p:sp>
      <p:sp>
        <p:nvSpPr>
          <p:cNvPr id="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296" name="2 - Θέση περιεχομένου">
            <a:extLst>
              <a:ext uri="{FF2B5EF4-FFF2-40B4-BE49-F238E27FC236}">
                <a16:creationId xmlns:a16="http://schemas.microsoft.com/office/drawing/2014/main" id="{5A701275-8C9C-4524-A852-54DC27932FCC}"/>
              </a:ext>
            </a:extLst>
          </p:cNvPr>
          <p:cNvGraphicFramePr>
            <a:graphicFrameLocks noGrp="1"/>
          </p:cNvGraphicFramePr>
          <p:nvPr>
            <p:ph idx="1"/>
            <p:extLst>
              <p:ext uri="{D42A27DB-BD31-4B8C-83A1-F6EECF244321}">
                <p14:modId xmlns:p14="http://schemas.microsoft.com/office/powerpoint/2010/main" val="3252706331"/>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1 - Τίτλος">
            <a:extLst>
              <a:ext uri="{FF2B5EF4-FFF2-40B4-BE49-F238E27FC236}">
                <a16:creationId xmlns:a16="http://schemas.microsoft.com/office/drawing/2014/main" id="{F5BD621C-525A-4A6C-A96D-E0FF40098353}"/>
              </a:ext>
            </a:extLst>
          </p:cNvPr>
          <p:cNvSpPr>
            <a:spLocks noGrp="1"/>
          </p:cNvSpPr>
          <p:nvPr>
            <p:ph type="title"/>
          </p:nvPr>
        </p:nvSpPr>
        <p:spPr>
          <a:xfrm>
            <a:off x="630936" y="548640"/>
            <a:ext cx="2700645" cy="5431536"/>
          </a:xfrm>
        </p:spPr>
        <p:txBody>
          <a:bodyPr>
            <a:normAutofit/>
          </a:bodyPr>
          <a:lstStyle/>
          <a:p>
            <a:r>
              <a:rPr lang="el-GR" altLang="el-GR" sz="3300" b="1"/>
              <a:t>ΜΗ ΔΙΗΘΗΤΙΚΟ ΟΥΡΟΘΗΛΙΑΚΟ ΚΑΡΚΙΝΩΜΑ</a:t>
            </a:r>
            <a:r>
              <a:rPr lang="en-US" altLang="el-GR" sz="3300" b="1"/>
              <a:t> (Ta)</a:t>
            </a:r>
            <a:endParaRPr lang="el-GR" altLang="el-GR" sz="3300" b="1"/>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4 - Θέση περιεχομένου">
            <a:extLst>
              <a:ext uri="{FF2B5EF4-FFF2-40B4-BE49-F238E27FC236}">
                <a16:creationId xmlns:a16="http://schemas.microsoft.com/office/drawing/2014/main" id="{9C4ACF23-7048-4DA4-B0B1-9201FD40040F}"/>
              </a:ext>
            </a:extLst>
          </p:cNvPr>
          <p:cNvSpPr>
            <a:spLocks noGrp="1"/>
          </p:cNvSpPr>
          <p:nvPr>
            <p:ph idx="1"/>
          </p:nvPr>
        </p:nvSpPr>
        <p:spPr>
          <a:xfrm>
            <a:off x="3844813" y="552091"/>
            <a:ext cx="4668251" cy="5431536"/>
          </a:xfrm>
        </p:spPr>
        <p:txBody>
          <a:bodyPr anchor="ctr">
            <a:normAutofit/>
          </a:bodyPr>
          <a:lstStyle/>
          <a:p>
            <a:r>
              <a:rPr lang="en-US" altLang="el-GR" sz="1900" b="1">
                <a:highlight>
                  <a:srgbClr val="FFFFCC"/>
                </a:highlight>
              </a:rPr>
              <a:t>70-75% </a:t>
            </a:r>
            <a:r>
              <a:rPr lang="el-GR" altLang="el-GR" sz="1900" b="1">
                <a:highlight>
                  <a:srgbClr val="FFFFCC"/>
                </a:highlight>
              </a:rPr>
              <a:t>των νέων ουροθηλιακών καρκινωμάτων</a:t>
            </a:r>
            <a:endParaRPr lang="en-US" altLang="el-GR" sz="1900" b="1">
              <a:highlight>
                <a:srgbClr val="FFFFCC"/>
              </a:highlight>
            </a:endParaRPr>
          </a:p>
          <a:p>
            <a:r>
              <a:rPr lang="el-GR" altLang="el-GR" sz="1900" b="1"/>
              <a:t>Μέση ηλικία : 70 έτη</a:t>
            </a:r>
          </a:p>
          <a:p>
            <a:r>
              <a:rPr lang="el-GR" altLang="el-GR" sz="1900" b="1"/>
              <a:t>Άνδρες /γυναίκες: 3/1</a:t>
            </a:r>
          </a:p>
          <a:p>
            <a:r>
              <a:rPr lang="el-GR" altLang="el-GR" sz="1900" b="1"/>
              <a:t>Κύριο κλινικό εύρημα: διαλείπουσα αιματουρία</a:t>
            </a:r>
          </a:p>
          <a:p>
            <a:r>
              <a:rPr lang="el-GR" altLang="el-GR" sz="1900" b="1"/>
              <a:t>&gt;50% → </a:t>
            </a:r>
            <a:r>
              <a:rPr lang="en-US" altLang="el-GR" sz="1900" b="1"/>
              <a:t>low grade</a:t>
            </a:r>
          </a:p>
          <a:p>
            <a:r>
              <a:rPr lang="el-GR" altLang="el-GR" sz="1900" b="1">
                <a:highlight>
                  <a:srgbClr val="FFFF00"/>
                </a:highlight>
              </a:rPr>
              <a:t>Υψηλός κίνδυνος υποτροπής</a:t>
            </a:r>
          </a:p>
          <a:p>
            <a:r>
              <a:rPr lang="el-GR" altLang="el-GR" sz="1900" b="1"/>
              <a:t>&lt;15% αναπτύσσουν διηθητική νόσο</a:t>
            </a:r>
          </a:p>
          <a:p>
            <a:pPr>
              <a:buFont typeface="Arial" panose="020B0604020202020204" pitchFamily="34" charset="0"/>
              <a:buNone/>
            </a:pPr>
            <a:r>
              <a:rPr lang="el-GR" altLang="el-GR" sz="1900" b="1" i="1"/>
              <a:t>(</a:t>
            </a:r>
            <a:r>
              <a:rPr lang="en-US" altLang="el-GR" sz="1900" b="1" i="1"/>
              <a:t>WHO 2016)</a:t>
            </a:r>
            <a:endParaRPr lang="el-GR" altLang="el-GR" sz="1900" b="1" i="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71B36D91-9A66-473B-88FB-E4974CB52E1E}"/>
              </a:ext>
            </a:extLst>
          </p:cNvPr>
          <p:cNvSpPr>
            <a:spLocks noGrp="1"/>
          </p:cNvSpPr>
          <p:nvPr>
            <p:ph type="title"/>
          </p:nvPr>
        </p:nvSpPr>
        <p:spPr>
          <a:xfrm>
            <a:off x="539552" y="69055"/>
            <a:ext cx="7886700" cy="1325563"/>
          </a:xfrm>
        </p:spPr>
        <p:txBody>
          <a:bodyPr/>
          <a:lstStyle/>
          <a:p>
            <a:r>
              <a:rPr lang="el-GR" altLang="el-GR" sz="2800" b="1">
                <a:solidFill>
                  <a:srgbClr val="800000"/>
                </a:solidFill>
              </a:rPr>
              <a:t>ΜΗ ΔΙΗΘΗΤΙΚΟ ΟΥΡΟΘΗΛΙΑΚΟ ΚΑΡΚΙΝΩΜΑ</a:t>
            </a:r>
            <a:r>
              <a:rPr lang="en-US" altLang="el-GR" sz="2800" b="1">
                <a:solidFill>
                  <a:srgbClr val="800000"/>
                </a:solidFill>
              </a:rPr>
              <a:t> (Ta)</a:t>
            </a:r>
            <a:r>
              <a:rPr lang="el-GR" altLang="el-GR" sz="2800" b="1">
                <a:solidFill>
                  <a:srgbClr val="800000"/>
                </a:solidFill>
              </a:rPr>
              <a:t> ΧΑΜΗΛΟΒΑΘΜΗΣ ΚΑΚΟΗΘΕΙΑΣ</a:t>
            </a:r>
            <a:r>
              <a:rPr lang="en-US" altLang="el-GR" sz="2800" b="1">
                <a:solidFill>
                  <a:srgbClr val="800000"/>
                </a:solidFill>
              </a:rPr>
              <a:t> (low grade)</a:t>
            </a:r>
            <a:endParaRPr lang="el-GR" altLang="el-GR" sz="2800" b="1" dirty="0">
              <a:solidFill>
                <a:srgbClr val="800000"/>
              </a:solidFill>
            </a:endParaRPr>
          </a:p>
        </p:txBody>
      </p:sp>
      <p:sp>
        <p:nvSpPr>
          <p:cNvPr id="19459" name="Rectangle 5">
            <a:extLst>
              <a:ext uri="{FF2B5EF4-FFF2-40B4-BE49-F238E27FC236}">
                <a16:creationId xmlns:a16="http://schemas.microsoft.com/office/drawing/2014/main" id="{B866F7B1-7C39-47E8-9A36-80A045BE2290}"/>
              </a:ext>
            </a:extLst>
          </p:cNvPr>
          <p:cNvSpPr>
            <a:spLocks noGrp="1"/>
          </p:cNvSpPr>
          <p:nvPr>
            <p:ph sz="half" idx="1"/>
          </p:nvPr>
        </p:nvSpPr>
        <p:spPr>
          <a:xfrm>
            <a:off x="179388" y="1600200"/>
            <a:ext cx="4608512" cy="4525963"/>
          </a:xfrm>
        </p:spPr>
        <p:txBody>
          <a:bodyPr>
            <a:normAutofit lnSpcReduction="10000"/>
          </a:bodyPr>
          <a:lstStyle/>
          <a:p>
            <a:pPr>
              <a:lnSpc>
                <a:spcPct val="90000"/>
              </a:lnSpc>
            </a:pPr>
            <a:r>
              <a:rPr lang="el-GR" altLang="el-GR" sz="2400" b="1">
                <a:solidFill>
                  <a:schemeClr val="tx2"/>
                </a:solidFill>
              </a:rPr>
              <a:t>Ουροθηλιακό νεόπλασμα αποτελούμενο από θηλώδεις σχηματισμούς</a:t>
            </a:r>
            <a:r>
              <a:rPr lang="en-US" altLang="el-GR" sz="2400" b="1">
                <a:solidFill>
                  <a:schemeClr val="tx2"/>
                </a:solidFill>
              </a:rPr>
              <a:t> </a:t>
            </a:r>
            <a:r>
              <a:rPr lang="el-GR" altLang="el-GR" sz="2400" b="1">
                <a:solidFill>
                  <a:schemeClr val="tx2"/>
                </a:solidFill>
              </a:rPr>
              <a:t>με λεπτούς, διακλαδούμενους αγγειοσυνδετικούς άξονες </a:t>
            </a:r>
          </a:p>
          <a:p>
            <a:pPr>
              <a:lnSpc>
                <a:spcPct val="90000"/>
              </a:lnSpc>
            </a:pPr>
            <a:r>
              <a:rPr lang="el-GR" altLang="el-GR" sz="2400" b="1">
                <a:solidFill>
                  <a:schemeClr val="tx2"/>
                </a:solidFill>
              </a:rPr>
              <a:t>Τα κύτταρα δείχνουν καλή οργάνωση (σε μικρή μεγέθυνση), ωστόσο σε μεσαίες μεγεθύνσεις αναγνωρίζονται διακυμάνσεις στα αρχιτεκτονικά και κυτταρολογικά γνωρίσματα </a:t>
            </a:r>
          </a:p>
          <a:p>
            <a:pPr>
              <a:lnSpc>
                <a:spcPct val="90000"/>
              </a:lnSpc>
            </a:pPr>
            <a:r>
              <a:rPr lang="el-GR" altLang="el-GR" sz="2400" b="1">
                <a:solidFill>
                  <a:schemeClr val="tx2"/>
                </a:solidFill>
              </a:rPr>
              <a:t>Μιτώσεις: δυνατό να υπάρχουν/ όχι άτυπες</a:t>
            </a:r>
          </a:p>
          <a:p>
            <a:pPr>
              <a:lnSpc>
                <a:spcPct val="90000"/>
              </a:lnSpc>
            </a:pPr>
            <a:endParaRPr lang="el-GR" altLang="el-GR" sz="2400" dirty="0"/>
          </a:p>
        </p:txBody>
      </p:sp>
      <p:pic>
        <p:nvPicPr>
          <p:cNvPr id="19460" name="Picture 7">
            <a:extLst>
              <a:ext uri="{FF2B5EF4-FFF2-40B4-BE49-F238E27FC236}">
                <a16:creationId xmlns:a16="http://schemas.microsoft.com/office/drawing/2014/main" id="{E4642519-9690-44C1-84AD-9EBB0DB68F5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32363" y="1268413"/>
            <a:ext cx="3776662" cy="2465387"/>
          </a:xfrm>
          <a:noFill/>
        </p:spPr>
      </p:pic>
      <p:pic>
        <p:nvPicPr>
          <p:cNvPr id="19461" name="Picture 8">
            <a:extLst>
              <a:ext uri="{FF2B5EF4-FFF2-40B4-BE49-F238E27FC236}">
                <a16:creationId xmlns:a16="http://schemas.microsoft.com/office/drawing/2014/main" id="{810F9A6C-EEDC-4AB3-89CE-C77D89FB3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4005263"/>
            <a:ext cx="367188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2D0557F-12F9-4223-947D-47DC7DBBBEBC}"/>
              </a:ext>
            </a:extLst>
          </p:cNvPr>
          <p:cNvSpPr>
            <a:spLocks noGrp="1"/>
          </p:cNvSpPr>
          <p:nvPr>
            <p:ph type="title"/>
          </p:nvPr>
        </p:nvSpPr>
        <p:spPr>
          <a:xfrm>
            <a:off x="0" y="274638"/>
            <a:ext cx="8686800" cy="1143000"/>
          </a:xfrm>
        </p:spPr>
        <p:txBody>
          <a:bodyPr/>
          <a:lstStyle/>
          <a:p>
            <a:r>
              <a:rPr lang="el-GR" altLang="el-GR" sz="2800" b="1">
                <a:solidFill>
                  <a:srgbClr val="800000"/>
                </a:solidFill>
              </a:rPr>
              <a:t>ΜΗ ΔΙΗΘΗΤΙΚΟ ΟΥΡΟΘΗΛΙΑΚΟ ΚΑΡΚΙΝΩΜΑ (Τ</a:t>
            </a:r>
            <a:r>
              <a:rPr lang="en-US" altLang="el-GR" sz="2800" b="1">
                <a:solidFill>
                  <a:srgbClr val="800000"/>
                </a:solidFill>
              </a:rPr>
              <a:t>a)</a:t>
            </a:r>
            <a:r>
              <a:rPr lang="el-GR" altLang="el-GR" sz="2800" b="1">
                <a:solidFill>
                  <a:srgbClr val="800000"/>
                </a:solidFill>
              </a:rPr>
              <a:t> ΧΑΜΗΛΟΒΑΘΜΗΣ ΚΑΚΟΗΘΕΙΑΣ</a:t>
            </a:r>
            <a:r>
              <a:rPr lang="en-US" altLang="el-GR" sz="2800" b="1">
                <a:solidFill>
                  <a:srgbClr val="800000"/>
                </a:solidFill>
              </a:rPr>
              <a:t> (low grade)</a:t>
            </a:r>
            <a:endParaRPr lang="el-GR" altLang="el-GR" sz="2800"/>
          </a:p>
        </p:txBody>
      </p:sp>
      <p:pic>
        <p:nvPicPr>
          <p:cNvPr id="20483" name="Picture 4">
            <a:extLst>
              <a:ext uri="{FF2B5EF4-FFF2-40B4-BE49-F238E27FC236}">
                <a16:creationId xmlns:a16="http://schemas.microsoft.com/office/drawing/2014/main" id="{EE182EA3-54DF-45B7-8801-BAF7800E76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59338" y="1989138"/>
            <a:ext cx="4065587" cy="2654300"/>
          </a:xfrm>
          <a:noFill/>
        </p:spPr>
      </p:pic>
      <p:sp>
        <p:nvSpPr>
          <p:cNvPr id="20484" name="Rectangle 6">
            <a:extLst>
              <a:ext uri="{FF2B5EF4-FFF2-40B4-BE49-F238E27FC236}">
                <a16:creationId xmlns:a16="http://schemas.microsoft.com/office/drawing/2014/main" id="{F39A7BE7-2DBC-4467-9411-5380868A9209}"/>
              </a:ext>
            </a:extLst>
          </p:cNvPr>
          <p:cNvSpPr>
            <a:spLocks noChangeArrowheads="1"/>
          </p:cNvSpPr>
          <p:nvPr/>
        </p:nvSpPr>
        <p:spPr bwMode="auto">
          <a:xfrm>
            <a:off x="323850" y="4941888"/>
            <a:ext cx="8424863" cy="1295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2000" b="1" dirty="0">
                <a:solidFill>
                  <a:schemeClr val="bg1"/>
                </a:solidFill>
                <a:latin typeface="Arial" panose="020B0604020202020204" pitchFamily="34" charset="0"/>
              </a:rPr>
              <a:t>Η εξέλιξη σε διηθητικό καρκίνωμα : </a:t>
            </a:r>
            <a:r>
              <a:rPr lang="en-US" altLang="el-GR" sz="2000" b="1" dirty="0">
                <a:solidFill>
                  <a:schemeClr val="bg1"/>
                </a:solidFill>
                <a:latin typeface="Arial" panose="020B0604020202020204" pitchFamily="34" charset="0"/>
              </a:rPr>
              <a:t>~10</a:t>
            </a:r>
            <a:r>
              <a:rPr lang="el-GR" altLang="el-GR" sz="2000" b="1" dirty="0">
                <a:solidFill>
                  <a:schemeClr val="bg1"/>
                </a:solidFill>
                <a:latin typeface="Arial" panose="020B0604020202020204" pitchFamily="34" charset="0"/>
              </a:rPr>
              <a:t>%</a:t>
            </a:r>
          </a:p>
          <a:p>
            <a:pPr algn="ctr" eaLnBrk="1" hangingPunct="1">
              <a:spcBef>
                <a:spcPct val="0"/>
              </a:spcBef>
              <a:buFontTx/>
              <a:buNone/>
            </a:pPr>
            <a:r>
              <a:rPr lang="el-GR" altLang="el-GR" sz="2000" b="1" dirty="0">
                <a:solidFill>
                  <a:schemeClr val="bg1"/>
                </a:solidFill>
                <a:latin typeface="Arial" panose="020B0604020202020204" pitchFamily="34" charset="0"/>
              </a:rPr>
              <a:t>Η υποτροπή είναι συχνή: ~</a:t>
            </a:r>
            <a:r>
              <a:rPr lang="en-US" altLang="el-GR" sz="2000" b="1" dirty="0">
                <a:solidFill>
                  <a:schemeClr val="bg1"/>
                </a:solidFill>
                <a:latin typeface="Arial" panose="020B0604020202020204" pitchFamily="34" charset="0"/>
              </a:rPr>
              <a:t>50</a:t>
            </a:r>
            <a:r>
              <a:rPr lang="el-GR" altLang="el-GR" sz="2000" b="1" dirty="0">
                <a:solidFill>
                  <a:schemeClr val="bg1"/>
                </a:solidFill>
                <a:latin typeface="Arial" panose="020B0604020202020204" pitchFamily="34" charset="0"/>
              </a:rPr>
              <a:t>% των ασθενών</a:t>
            </a:r>
          </a:p>
        </p:txBody>
      </p:sp>
      <p:pic>
        <p:nvPicPr>
          <p:cNvPr id="20485" name="Picture 8" descr="http://www.webpathology.com/slides/slides/UrinaryBladder_UrothelialCarcinoma_LowGr_1.jpg">
            <a:extLst>
              <a:ext uri="{FF2B5EF4-FFF2-40B4-BE49-F238E27FC236}">
                <a16:creationId xmlns:a16="http://schemas.microsoft.com/office/drawing/2014/main" id="{14E92866-8B6D-4746-AFAF-AB96604B0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7925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5167A82-5191-4A6C-B83E-92521E2DD7DF}"/>
              </a:ext>
            </a:extLst>
          </p:cNvPr>
          <p:cNvSpPr>
            <a:spLocks noGrp="1"/>
          </p:cNvSpPr>
          <p:nvPr>
            <p:ph type="title"/>
          </p:nvPr>
        </p:nvSpPr>
        <p:spPr/>
        <p:txBody>
          <a:bodyPr/>
          <a:lstStyle/>
          <a:p>
            <a:r>
              <a:rPr lang="el-GR" altLang="el-GR" sz="3200" b="1">
                <a:solidFill>
                  <a:srgbClr val="800000"/>
                </a:solidFill>
              </a:rPr>
              <a:t>ΜΗ ΔΙΗΘΗΤΙΚΟ ΟΥΡΟΘΗΛΙΑΚΟ ΚΑΡΚΙΝΩΜΑ ΥΨΗΛΟΒΑΘΜΗΣ ΚΑΚΟΗΘΕΙΑΣ</a:t>
            </a:r>
          </a:p>
        </p:txBody>
      </p:sp>
      <p:sp>
        <p:nvSpPr>
          <p:cNvPr id="21507" name="Rectangle 4">
            <a:extLst>
              <a:ext uri="{FF2B5EF4-FFF2-40B4-BE49-F238E27FC236}">
                <a16:creationId xmlns:a16="http://schemas.microsoft.com/office/drawing/2014/main" id="{FF26A5CD-6FF9-4FD0-9462-B2E13A9076CD}"/>
              </a:ext>
            </a:extLst>
          </p:cNvPr>
          <p:cNvSpPr>
            <a:spLocks noGrp="1"/>
          </p:cNvSpPr>
          <p:nvPr>
            <p:ph sz="half" idx="1"/>
          </p:nvPr>
        </p:nvSpPr>
        <p:spPr>
          <a:xfrm>
            <a:off x="0" y="1628775"/>
            <a:ext cx="3467100" cy="4525963"/>
          </a:xfrm>
        </p:spPr>
        <p:txBody>
          <a:bodyPr/>
          <a:lstStyle/>
          <a:p>
            <a:r>
              <a:rPr lang="el-GR" altLang="el-GR" sz="2400" b="1">
                <a:solidFill>
                  <a:schemeClr val="tx2"/>
                </a:solidFill>
              </a:rPr>
              <a:t>Ουροθηλιακό νεόπλασμα που επενδύει θηλώδεις σχηματισμούς (συχνά συγχωνευμένους)  και εμφανίζει απώλεια οργάνωσης και μέτρια έως έντονη αρχιτεκτονική και κυτταρολογική ατυπία</a:t>
            </a:r>
            <a:r>
              <a:rPr lang="en-US" altLang="el-GR" sz="2400" b="1">
                <a:solidFill>
                  <a:schemeClr val="tx2"/>
                </a:solidFill>
              </a:rPr>
              <a:t> (</a:t>
            </a:r>
            <a:r>
              <a:rPr lang="el-GR" altLang="el-GR" sz="2400" b="1">
                <a:solidFill>
                  <a:schemeClr val="tx2"/>
                </a:solidFill>
              </a:rPr>
              <a:t>πυρηνική ατυπία, πυρήνια, πλειομορφισμό)</a:t>
            </a:r>
          </a:p>
          <a:p>
            <a:endParaRPr lang="el-GR" altLang="el-GR" sz="2400" b="1">
              <a:solidFill>
                <a:schemeClr val="tx2"/>
              </a:solidFill>
            </a:endParaRPr>
          </a:p>
        </p:txBody>
      </p:sp>
      <p:pic>
        <p:nvPicPr>
          <p:cNvPr id="21508" name="Picture 12" descr="http://www.webpathology.com/slides/slides/UrinaryBladder_UrothelialCarcinoma_HighGrade4%281%29.jpg">
            <a:extLst>
              <a:ext uri="{FF2B5EF4-FFF2-40B4-BE49-F238E27FC236}">
                <a16:creationId xmlns:a16="http://schemas.microsoft.com/office/drawing/2014/main" id="{B3A850E4-E666-493B-BA2B-8CC124D33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700213"/>
            <a:ext cx="525621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 Τίτλος">
            <a:extLst>
              <a:ext uri="{FF2B5EF4-FFF2-40B4-BE49-F238E27FC236}">
                <a16:creationId xmlns:a16="http://schemas.microsoft.com/office/drawing/2014/main" id="{B17D9E34-6BD1-4212-91D2-17B907EE34B0}"/>
              </a:ext>
            </a:extLst>
          </p:cNvPr>
          <p:cNvSpPr>
            <a:spLocks noGrp="1"/>
          </p:cNvSpPr>
          <p:nvPr>
            <p:ph type="title"/>
          </p:nvPr>
        </p:nvSpPr>
        <p:spPr/>
        <p:txBody>
          <a:bodyPr/>
          <a:lstStyle/>
          <a:p>
            <a:r>
              <a:rPr lang="el-GR" altLang="el-GR">
                <a:solidFill>
                  <a:srgbClr val="800000"/>
                </a:solidFill>
              </a:rPr>
              <a:t>Μακροσκοπική εικόνα</a:t>
            </a:r>
          </a:p>
        </p:txBody>
      </p:sp>
      <p:sp>
        <p:nvSpPr>
          <p:cNvPr id="4" name="3 - Θέση περιεχομένου">
            <a:extLst>
              <a:ext uri="{FF2B5EF4-FFF2-40B4-BE49-F238E27FC236}">
                <a16:creationId xmlns:a16="http://schemas.microsoft.com/office/drawing/2014/main" id="{3D0EDF2C-8AE2-44DB-9098-D6C47D8B3F3F}"/>
              </a:ext>
            </a:extLst>
          </p:cNvPr>
          <p:cNvSpPr>
            <a:spLocks noGrp="1"/>
          </p:cNvSpPr>
          <p:nvPr>
            <p:ph sz="half" idx="1"/>
          </p:nvPr>
        </p:nvSpPr>
        <p:spPr/>
        <p:txBody>
          <a:bodyPr rtlCol="0">
            <a:normAutofit lnSpcReduction="10000"/>
          </a:bodyPr>
          <a:lstStyle/>
          <a:p>
            <a:pPr fontAlgn="auto">
              <a:spcAft>
                <a:spcPts val="0"/>
              </a:spcAft>
              <a:defRPr/>
            </a:pPr>
            <a:r>
              <a:rPr lang="el-GR" dirty="0" err="1">
                <a:solidFill>
                  <a:srgbClr val="002060"/>
                </a:solidFill>
              </a:rPr>
              <a:t>Θηλώδεις</a:t>
            </a:r>
            <a:r>
              <a:rPr lang="el-GR" dirty="0">
                <a:solidFill>
                  <a:srgbClr val="002060"/>
                </a:solidFill>
              </a:rPr>
              <a:t>, </a:t>
            </a:r>
            <a:r>
              <a:rPr lang="el-GR" dirty="0" err="1">
                <a:solidFill>
                  <a:srgbClr val="002060"/>
                </a:solidFill>
              </a:rPr>
              <a:t>πολυποειδείς</a:t>
            </a:r>
            <a:r>
              <a:rPr lang="el-GR" dirty="0">
                <a:solidFill>
                  <a:srgbClr val="002060"/>
                </a:solidFill>
              </a:rPr>
              <a:t>, οζώδεις, </a:t>
            </a:r>
            <a:r>
              <a:rPr lang="el-GR" dirty="0" err="1">
                <a:solidFill>
                  <a:srgbClr val="002060"/>
                </a:solidFill>
              </a:rPr>
              <a:t>ελκωτικοί</a:t>
            </a:r>
            <a:r>
              <a:rPr lang="el-GR" dirty="0">
                <a:solidFill>
                  <a:srgbClr val="002060"/>
                </a:solidFill>
              </a:rPr>
              <a:t>/διηθητικοί</a:t>
            </a:r>
          </a:p>
          <a:p>
            <a:pPr fontAlgn="auto">
              <a:spcAft>
                <a:spcPts val="0"/>
              </a:spcAft>
              <a:defRPr/>
            </a:pPr>
            <a:r>
              <a:rPr lang="el-GR" dirty="0">
                <a:solidFill>
                  <a:srgbClr val="002060"/>
                </a:solidFill>
              </a:rPr>
              <a:t>Ένας υψηλόβαθμης κακοηθείας όγκος μπορεί να  φαίνεται σαν ασαφώς οριζόμενη </a:t>
            </a:r>
            <a:r>
              <a:rPr lang="el-GR" dirty="0" err="1">
                <a:solidFill>
                  <a:srgbClr val="002060"/>
                </a:solidFill>
              </a:rPr>
              <a:t>σκιρρώδης</a:t>
            </a:r>
            <a:r>
              <a:rPr lang="el-GR" dirty="0">
                <a:solidFill>
                  <a:srgbClr val="002060"/>
                </a:solidFill>
              </a:rPr>
              <a:t> μάζα μιμούμενη </a:t>
            </a:r>
            <a:r>
              <a:rPr lang="el-GR" dirty="0" err="1">
                <a:solidFill>
                  <a:srgbClr val="002060"/>
                </a:solidFill>
              </a:rPr>
              <a:t>νεφροκυτταρικό</a:t>
            </a:r>
            <a:r>
              <a:rPr lang="el-GR" dirty="0">
                <a:solidFill>
                  <a:srgbClr val="002060"/>
                </a:solidFill>
              </a:rPr>
              <a:t> νεόπλασμα</a:t>
            </a:r>
          </a:p>
        </p:txBody>
      </p:sp>
      <p:pic>
        <p:nvPicPr>
          <p:cNvPr id="171013" name="Picture 2">
            <a:extLst>
              <a:ext uri="{FF2B5EF4-FFF2-40B4-BE49-F238E27FC236}">
                <a16:creationId xmlns:a16="http://schemas.microsoft.com/office/drawing/2014/main" id="{E73FEFFF-C5D3-44D6-87FA-1179A6246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268413"/>
            <a:ext cx="2303463"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4" descr="http://images.radiopaedia.org/images/460346/e5556b3139f1d0e786900072e7d75d_big_gallery.jpg">
            <a:extLst>
              <a:ext uri="{FF2B5EF4-FFF2-40B4-BE49-F238E27FC236}">
                <a16:creationId xmlns:a16="http://schemas.microsoft.com/office/drawing/2014/main" id="{C8D9D3B5-F1DE-438E-9EE0-E72AA829F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500438"/>
            <a:ext cx="3068638"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85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BD7E8F-0E6F-4F9A-A83E-37D665535929}"/>
              </a:ext>
            </a:extLst>
          </p:cNvPr>
          <p:cNvSpPr>
            <a:spLocks noGrp="1"/>
          </p:cNvSpPr>
          <p:nvPr>
            <p:ph type="title"/>
          </p:nvPr>
        </p:nvSpPr>
        <p:spPr/>
        <p:txBody>
          <a:bodyPr/>
          <a:lstStyle/>
          <a:p>
            <a:endParaRPr lang="el-GR"/>
          </a:p>
        </p:txBody>
      </p:sp>
      <p:pic>
        <p:nvPicPr>
          <p:cNvPr id="5" name="Picture 8" descr="http://www.webpathology.com/slides/slides/UrinaryBladder_UrothelialCarcinoma_LowGr_1.jpg">
            <a:extLst>
              <a:ext uri="{FF2B5EF4-FFF2-40B4-BE49-F238E27FC236}">
                <a16:creationId xmlns:a16="http://schemas.microsoft.com/office/drawing/2014/main" id="{30DC023B-56FF-40AA-963D-BCA950A4472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8650" y="2542474"/>
            <a:ext cx="3886200" cy="29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http://www.webpathology.com/slides/slides/UrinaryBladder_UrothelialCarcinoma_HighGrade4%281%29.jpg">
            <a:extLst>
              <a:ext uri="{FF2B5EF4-FFF2-40B4-BE49-F238E27FC236}">
                <a16:creationId xmlns:a16="http://schemas.microsoft.com/office/drawing/2014/main" id="{518D8B08-9ACB-45AF-8D60-7872D036D06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29150" y="2542474"/>
            <a:ext cx="3886200" cy="29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181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3A48E65-8357-4228-82B8-75A0C5A20F20}"/>
              </a:ext>
            </a:extLst>
          </p:cNvPr>
          <p:cNvSpPr>
            <a:spLocks noGrp="1"/>
          </p:cNvSpPr>
          <p:nvPr>
            <p:ph type="title"/>
          </p:nvPr>
        </p:nvSpPr>
        <p:spPr/>
        <p:txBody>
          <a:bodyPr/>
          <a:lstStyle/>
          <a:p>
            <a:endParaRPr lang="el-GR" altLang="el-GR"/>
          </a:p>
        </p:txBody>
      </p:sp>
      <p:pic>
        <p:nvPicPr>
          <p:cNvPr id="22531" name="Picture 9" descr="http://www.webpathology.com/slides/slides/UrinaryBladder_UrothelialCarcinoma_High-grade6.jpg">
            <a:extLst>
              <a:ext uri="{FF2B5EF4-FFF2-40B4-BE49-F238E27FC236}">
                <a16:creationId xmlns:a16="http://schemas.microsoft.com/office/drawing/2014/main" id="{BA33ACC0-6C5D-451C-809E-FFEAB36C8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489743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3" descr="http://www.webpathology.com/slides/slides/UrinaryBladder_UrothelialCarcinoma_LowGr_3.jpg">
            <a:extLst>
              <a:ext uri="{FF2B5EF4-FFF2-40B4-BE49-F238E27FC236}">
                <a16:creationId xmlns:a16="http://schemas.microsoft.com/office/drawing/2014/main" id="{B51AA924-A3F1-4430-9255-8A63E4A8E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25" y="2852738"/>
            <a:ext cx="51847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a:extLst>
              <a:ext uri="{FF2B5EF4-FFF2-40B4-BE49-F238E27FC236}">
                <a16:creationId xmlns:a16="http://schemas.microsoft.com/office/drawing/2014/main" id="{6D40B200-A841-43DB-863D-55D50A852013}"/>
              </a:ext>
            </a:extLst>
          </p:cNvPr>
          <p:cNvSpPr>
            <a:spLocks noGrp="1"/>
          </p:cNvSpPr>
          <p:nvPr>
            <p:ph type="title"/>
          </p:nvPr>
        </p:nvSpPr>
        <p:spPr/>
        <p:txBody>
          <a:bodyPr/>
          <a:lstStyle/>
          <a:p>
            <a:r>
              <a:rPr lang="el-GR" altLang="el-GR" sz="3200" b="1" dirty="0">
                <a:solidFill>
                  <a:srgbClr val="800000"/>
                </a:solidFill>
              </a:rPr>
              <a:t>ΜΗ ΔΙΗΘΗΤΙΚΟ ΟΥΡΟΘΗΛΙΑΚΟ ΚΑΡΚΙΝΩΜΑ </a:t>
            </a:r>
            <a:r>
              <a:rPr lang="el-GR" altLang="el-GR" sz="3200" b="1" u="sng" dirty="0">
                <a:solidFill>
                  <a:srgbClr val="800000"/>
                </a:solidFill>
              </a:rPr>
              <a:t>ΥΨΗΛΟΒΑΘΜΗΣ ΚΑΚΟΗΘΕΙΑΣ</a:t>
            </a:r>
            <a:endParaRPr lang="el-GR" altLang="el-GR" sz="3200" u="sng" dirty="0"/>
          </a:p>
        </p:txBody>
      </p:sp>
      <p:pic>
        <p:nvPicPr>
          <p:cNvPr id="23555" name="Picture 2" descr="http://www.webpathology.com/slides/slides/UrinaryBladder_UrothelialCarcinoma_HighGrade3.jpg">
            <a:extLst>
              <a:ext uri="{FF2B5EF4-FFF2-40B4-BE49-F238E27FC236}">
                <a16:creationId xmlns:a16="http://schemas.microsoft.com/office/drawing/2014/main" id="{33BB1F2E-9FB9-4083-A444-E58CAFDA45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87900" y="1700213"/>
            <a:ext cx="4014788" cy="3013075"/>
          </a:xfrm>
          <a:noFill/>
        </p:spPr>
      </p:pic>
      <p:pic>
        <p:nvPicPr>
          <p:cNvPr id="23556" name="Picture 4" descr="http://www.webpathology.com/slides/slides/UrinaryBladder_UrothelialCarcinoma_HighGrade2.jpg">
            <a:extLst>
              <a:ext uri="{FF2B5EF4-FFF2-40B4-BE49-F238E27FC236}">
                <a16:creationId xmlns:a16="http://schemas.microsoft.com/office/drawing/2014/main" id="{1D3D8623-BDCB-43B5-B9C5-7DE9D61DE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84313"/>
            <a:ext cx="4465638"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a:extLst>
              <a:ext uri="{FF2B5EF4-FFF2-40B4-BE49-F238E27FC236}">
                <a16:creationId xmlns:a16="http://schemas.microsoft.com/office/drawing/2014/main" id="{17EEADFC-4C08-4FEC-9609-20D2BB71C066}"/>
              </a:ext>
            </a:extLst>
          </p:cNvPr>
          <p:cNvSpPr>
            <a:spLocks noChangeArrowheads="1"/>
          </p:cNvSpPr>
          <p:nvPr/>
        </p:nvSpPr>
        <p:spPr bwMode="auto">
          <a:xfrm>
            <a:off x="323850" y="4941888"/>
            <a:ext cx="8424863" cy="1295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2000" b="1" dirty="0">
                <a:solidFill>
                  <a:schemeClr val="bg1"/>
                </a:solidFill>
                <a:latin typeface="Arial" panose="020B0604020202020204" pitchFamily="34" charset="0"/>
              </a:rPr>
              <a:t>Εξέλιξη σε διηθητικό καρκίνωμα : </a:t>
            </a:r>
            <a:r>
              <a:rPr lang="en-US" altLang="el-GR" sz="2000" b="1" dirty="0">
                <a:solidFill>
                  <a:schemeClr val="bg1"/>
                </a:solidFill>
                <a:latin typeface="Arial" panose="020B0604020202020204" pitchFamily="34" charset="0"/>
              </a:rPr>
              <a:t>~</a:t>
            </a:r>
            <a:r>
              <a:rPr lang="el-GR" altLang="el-GR" sz="2000" b="1" dirty="0">
                <a:solidFill>
                  <a:schemeClr val="bg1"/>
                </a:solidFill>
                <a:latin typeface="Arial" panose="020B0604020202020204" pitchFamily="34" charset="0"/>
              </a:rPr>
              <a:t>25% →Τ1, 5% → Τ2</a:t>
            </a:r>
          </a:p>
          <a:p>
            <a:pPr algn="ctr" eaLnBrk="1" hangingPunct="1">
              <a:spcBef>
                <a:spcPct val="0"/>
              </a:spcBef>
              <a:buFontTx/>
              <a:buNone/>
            </a:pPr>
            <a:r>
              <a:rPr lang="el-GR" altLang="el-GR" sz="2000" b="1" dirty="0">
                <a:solidFill>
                  <a:schemeClr val="bg1"/>
                </a:solidFill>
                <a:latin typeface="Arial" panose="020B0604020202020204" pitchFamily="34" charset="0"/>
              </a:rPr>
              <a:t>Υποτροπή : ~6</a:t>
            </a:r>
            <a:r>
              <a:rPr lang="en-US" altLang="el-GR" sz="2000" b="1" dirty="0">
                <a:solidFill>
                  <a:schemeClr val="bg1"/>
                </a:solidFill>
                <a:latin typeface="Arial" panose="020B0604020202020204" pitchFamily="34" charset="0"/>
              </a:rPr>
              <a:t>0</a:t>
            </a:r>
            <a:r>
              <a:rPr lang="el-GR" altLang="el-GR" sz="2000" b="1" dirty="0">
                <a:solidFill>
                  <a:schemeClr val="bg1"/>
                </a:solidFill>
                <a:latin typeface="Arial" panose="020B0604020202020204" pitchFamily="34" charset="0"/>
              </a:rPr>
              <a:t>% των ασθενών</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a:extLst>
              <a:ext uri="{FF2B5EF4-FFF2-40B4-BE49-F238E27FC236}">
                <a16:creationId xmlns:a16="http://schemas.microsoft.com/office/drawing/2014/main" id="{958EBF60-8D75-4FF1-88E4-72CF4B226381}"/>
              </a:ext>
            </a:extLst>
          </p:cNvPr>
          <p:cNvSpPr>
            <a:spLocks noGrp="1"/>
          </p:cNvSpPr>
          <p:nvPr>
            <p:ph type="title"/>
          </p:nvPr>
        </p:nvSpPr>
        <p:spPr/>
        <p:txBody>
          <a:bodyPr/>
          <a:lstStyle/>
          <a:p>
            <a:r>
              <a:rPr lang="en-US" altLang="el-GR" sz="3200" b="1" dirty="0" err="1">
                <a:solidFill>
                  <a:srgbClr val="800000"/>
                </a:solidFill>
              </a:rPr>
              <a:t>pTa</a:t>
            </a:r>
            <a:r>
              <a:rPr lang="en-US" altLang="el-GR" sz="3200" b="1" dirty="0">
                <a:solidFill>
                  <a:srgbClr val="800000"/>
                </a:solidFill>
              </a:rPr>
              <a:t> + pT1</a:t>
            </a:r>
            <a:r>
              <a:rPr lang="el-GR" altLang="el-GR" sz="3200" b="1" dirty="0">
                <a:solidFill>
                  <a:srgbClr val="800000"/>
                </a:solidFill>
              </a:rPr>
              <a:t> ΟΥΡΟΘΗΛΙΑΚΟ ΚΑΡΚΙΝΩΜΑ</a:t>
            </a:r>
            <a:r>
              <a:rPr lang="en-US" altLang="el-GR" sz="3200" b="1" dirty="0">
                <a:solidFill>
                  <a:srgbClr val="800000"/>
                </a:solidFill>
              </a:rPr>
              <a:t> (</a:t>
            </a:r>
            <a:r>
              <a:rPr lang="el-GR" altLang="el-GR" sz="3200" b="1" dirty="0">
                <a:solidFill>
                  <a:srgbClr val="800000"/>
                </a:solidFill>
              </a:rPr>
              <a:t>«Επιφανειακό» </a:t>
            </a:r>
            <a:r>
              <a:rPr lang="el-GR" altLang="el-GR" sz="3200" b="1" dirty="0" err="1">
                <a:solidFill>
                  <a:srgbClr val="800000"/>
                </a:solidFill>
              </a:rPr>
              <a:t>ουροθηλιακό</a:t>
            </a:r>
            <a:r>
              <a:rPr lang="el-GR" altLang="el-GR" sz="3200" b="1" dirty="0">
                <a:solidFill>
                  <a:srgbClr val="800000"/>
                </a:solidFill>
              </a:rPr>
              <a:t> καρκίνωμα)</a:t>
            </a:r>
            <a:endParaRPr lang="el-GR" altLang="el-GR" sz="3200" dirty="0"/>
          </a:p>
        </p:txBody>
      </p:sp>
      <p:graphicFrame>
        <p:nvGraphicFramePr>
          <p:cNvPr id="24585" name="7 - Θέση περιεχομένου">
            <a:extLst>
              <a:ext uri="{FF2B5EF4-FFF2-40B4-BE49-F238E27FC236}">
                <a16:creationId xmlns:a16="http://schemas.microsoft.com/office/drawing/2014/main" id="{F9C94BC8-4350-4B98-BDBF-F3076C50B537}"/>
              </a:ext>
            </a:extLst>
          </p:cNvPr>
          <p:cNvGraphicFramePr>
            <a:graphicFrameLocks noGrp="1"/>
          </p:cNvGraphicFramePr>
          <p:nvPr>
            <p:ph sz="half" idx="1"/>
            <p:extLst>
              <p:ext uri="{D42A27DB-BD31-4B8C-83A1-F6EECF244321}">
                <p14:modId xmlns:p14="http://schemas.microsoft.com/office/powerpoint/2010/main" val="3257618205"/>
              </p:ext>
            </p:extLst>
          </p:nvPr>
        </p:nvGraphicFramePr>
        <p:xfrm>
          <a:off x="628650" y="1825625"/>
          <a:ext cx="3886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80" name="8 - Θέση περιεχομένου">
            <a:extLst>
              <a:ext uri="{FF2B5EF4-FFF2-40B4-BE49-F238E27FC236}">
                <a16:creationId xmlns:a16="http://schemas.microsoft.com/office/drawing/2014/main" id="{7A43ECA2-657A-4E19-AA68-6B0846143D9E}"/>
              </a:ext>
            </a:extLst>
          </p:cNvPr>
          <p:cNvSpPr>
            <a:spLocks noGrp="1"/>
          </p:cNvSpPr>
          <p:nvPr>
            <p:ph sz="half" idx="2"/>
          </p:nvPr>
        </p:nvSpPr>
        <p:spPr/>
        <p:txBody>
          <a:bodyPr/>
          <a:lstStyle/>
          <a:p>
            <a:endParaRPr lang="el-GR" altLang="el-GR"/>
          </a:p>
          <a:p>
            <a:endParaRPr lang="el-GR" altLang="el-GR"/>
          </a:p>
          <a:p>
            <a:endParaRPr lang="el-GR" altLang="el-GR"/>
          </a:p>
          <a:p>
            <a:endParaRPr lang="el-GR" altLang="el-GR"/>
          </a:p>
          <a:p>
            <a:endParaRPr lang="el-GR" altLang="el-GR" sz="1800"/>
          </a:p>
        </p:txBody>
      </p:sp>
      <p:pic>
        <p:nvPicPr>
          <p:cNvPr id="24581" name="Picture 6" descr="non invasive high grade papillary urothelial carcinoma">
            <a:extLst>
              <a:ext uri="{FF2B5EF4-FFF2-40B4-BE49-F238E27FC236}">
                <a16:creationId xmlns:a16="http://schemas.microsoft.com/office/drawing/2014/main" id="{8C8BB21F-778C-4208-AAD9-9E121168D0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5027" y="2430463"/>
            <a:ext cx="431958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Τίτλος 4">
            <a:extLst>
              <a:ext uri="{FF2B5EF4-FFF2-40B4-BE49-F238E27FC236}">
                <a16:creationId xmlns:a16="http://schemas.microsoft.com/office/drawing/2014/main" id="{B844AABA-1999-41A7-BB96-2FA2C1749DDF}"/>
              </a:ext>
            </a:extLst>
          </p:cNvPr>
          <p:cNvSpPr>
            <a:spLocks noGrp="1"/>
          </p:cNvSpPr>
          <p:nvPr>
            <p:ph type="title"/>
          </p:nvPr>
        </p:nvSpPr>
        <p:spPr>
          <a:xfrm>
            <a:off x="603504" y="457200"/>
            <a:ext cx="7934706" cy="1188720"/>
          </a:xfrm>
        </p:spPr>
        <p:txBody>
          <a:bodyPr>
            <a:normAutofit/>
          </a:bodyPr>
          <a:lstStyle/>
          <a:p>
            <a:r>
              <a:rPr lang="el-GR" sz="2700" b="1" dirty="0">
                <a:solidFill>
                  <a:schemeClr val="tx2"/>
                </a:solidFill>
              </a:rPr>
              <a:t>Παράγοντες που επηρεάζουν την </a:t>
            </a:r>
            <a:r>
              <a:rPr lang="el-GR" sz="2700" b="1" dirty="0">
                <a:solidFill>
                  <a:srgbClr val="800000"/>
                </a:solidFill>
              </a:rPr>
              <a:t>υποτροπή </a:t>
            </a:r>
            <a:r>
              <a:rPr lang="el-GR" sz="2700" b="1" dirty="0">
                <a:solidFill>
                  <a:schemeClr val="tx2"/>
                </a:solidFill>
              </a:rPr>
              <a:t>ενός </a:t>
            </a:r>
            <a:r>
              <a:rPr lang="el-GR" sz="2700" b="1" u="sng" dirty="0">
                <a:solidFill>
                  <a:srgbClr val="002060"/>
                </a:solidFill>
              </a:rPr>
              <a:t>μη διηθητικού </a:t>
            </a:r>
            <a:r>
              <a:rPr lang="el-GR" sz="2700" b="1" dirty="0" err="1">
                <a:solidFill>
                  <a:schemeClr val="tx2"/>
                </a:solidFill>
              </a:rPr>
              <a:t>θηλώδους</a:t>
            </a:r>
            <a:r>
              <a:rPr lang="el-GR" sz="2700" b="1" dirty="0">
                <a:solidFill>
                  <a:schemeClr val="tx2"/>
                </a:solidFill>
              </a:rPr>
              <a:t> </a:t>
            </a:r>
            <a:r>
              <a:rPr lang="el-GR" sz="2700" b="1" dirty="0" err="1">
                <a:solidFill>
                  <a:schemeClr val="tx2"/>
                </a:solidFill>
              </a:rPr>
              <a:t>ουροθηλιακού</a:t>
            </a:r>
            <a:r>
              <a:rPr lang="el-GR" sz="2700" b="1" dirty="0">
                <a:solidFill>
                  <a:schemeClr val="tx2"/>
                </a:solidFill>
              </a:rPr>
              <a:t> καρκινώματος</a:t>
            </a:r>
          </a:p>
        </p:txBody>
      </p:sp>
      <p:grpSp>
        <p:nvGrpSpPr>
          <p:cNvPr id="16" name="Group 15">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553998" y="473861"/>
            <a:ext cx="3142400" cy="2037604"/>
            <a:chOff x="-305" y="-4155"/>
            <a:chExt cx="2514948" cy="2174333"/>
          </a:xfrm>
        </p:grpSpPr>
        <p:sp>
          <p:nvSpPr>
            <p:cNvPr id="17" name="Freeform: Shape 16">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 name="Freeform: Shape 19">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1809166" cy="1810094"/>
            <a:chOff x="-305" y="-1"/>
            <a:chExt cx="3832880" cy="2876136"/>
          </a:xfrm>
        </p:grpSpPr>
        <p:sp>
          <p:nvSpPr>
            <p:cNvPr id="23" name="Freeform: Shape 22">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Θέση περιεχομένου 5">
            <a:extLst>
              <a:ext uri="{FF2B5EF4-FFF2-40B4-BE49-F238E27FC236}">
                <a16:creationId xmlns:a16="http://schemas.microsoft.com/office/drawing/2014/main" id="{2A222D0E-2A34-4FCA-AADA-56B09FFA6333}"/>
              </a:ext>
            </a:extLst>
          </p:cNvPr>
          <p:cNvGraphicFramePr>
            <a:graphicFrameLocks noGrp="1"/>
          </p:cNvGraphicFramePr>
          <p:nvPr>
            <p:ph idx="1"/>
            <p:extLst>
              <p:ext uri="{D42A27DB-BD31-4B8C-83A1-F6EECF244321}">
                <p14:modId xmlns:p14="http://schemas.microsoft.com/office/powerpoint/2010/main" val="3323071413"/>
              </p:ext>
            </p:extLst>
          </p:nvPr>
        </p:nvGraphicFramePr>
        <p:xfrm>
          <a:off x="777240" y="2543633"/>
          <a:ext cx="758952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0830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3CF2AB3-3100-4ED6-9AD4-12532EA3677A}"/>
              </a:ext>
            </a:extLst>
          </p:cNvPr>
          <p:cNvSpPr>
            <a:spLocks noGrp="1"/>
          </p:cNvSpPr>
          <p:nvPr>
            <p:ph type="title"/>
          </p:nvPr>
        </p:nvSpPr>
        <p:spPr/>
        <p:txBody>
          <a:bodyPr/>
          <a:lstStyle/>
          <a:p>
            <a:r>
              <a:rPr lang="en-US" altLang="el-GR" b="1" dirty="0">
                <a:solidFill>
                  <a:srgbClr val="800000"/>
                </a:solidFill>
              </a:rPr>
              <a:t>In-situ </a:t>
            </a:r>
            <a:r>
              <a:rPr lang="el-GR" altLang="el-GR" b="1" dirty="0">
                <a:solidFill>
                  <a:srgbClr val="800000"/>
                </a:solidFill>
              </a:rPr>
              <a:t>καρκίνωμα (</a:t>
            </a:r>
            <a:r>
              <a:rPr lang="el-GR" altLang="el-GR" b="1" dirty="0" err="1">
                <a:solidFill>
                  <a:srgbClr val="800000"/>
                </a:solidFill>
              </a:rPr>
              <a:t>ενδοεπιθηλιακό</a:t>
            </a:r>
            <a:r>
              <a:rPr lang="el-GR" altLang="el-GR" b="1" dirty="0">
                <a:solidFill>
                  <a:srgbClr val="800000"/>
                </a:solidFill>
              </a:rPr>
              <a:t> καρκίνωμα)</a:t>
            </a:r>
          </a:p>
        </p:txBody>
      </p:sp>
      <p:sp>
        <p:nvSpPr>
          <p:cNvPr id="26627" name="Rectangle 4">
            <a:extLst>
              <a:ext uri="{FF2B5EF4-FFF2-40B4-BE49-F238E27FC236}">
                <a16:creationId xmlns:a16="http://schemas.microsoft.com/office/drawing/2014/main" id="{05183E42-AB80-4D88-A5D4-AA7DF611548F}"/>
              </a:ext>
            </a:extLst>
          </p:cNvPr>
          <p:cNvSpPr>
            <a:spLocks noGrp="1"/>
          </p:cNvSpPr>
          <p:nvPr>
            <p:ph sz="half" idx="1"/>
          </p:nvPr>
        </p:nvSpPr>
        <p:spPr>
          <a:xfrm>
            <a:off x="457200" y="1600200"/>
            <a:ext cx="3106738" cy="4525963"/>
          </a:xfrm>
        </p:spPr>
        <p:txBody>
          <a:bodyPr/>
          <a:lstStyle/>
          <a:p>
            <a:r>
              <a:rPr lang="el-GR" altLang="el-GR" sz="2400" b="1" dirty="0">
                <a:solidFill>
                  <a:schemeClr val="tx2"/>
                </a:solidFill>
              </a:rPr>
              <a:t>Επίπεδη </a:t>
            </a:r>
            <a:r>
              <a:rPr lang="el-GR" altLang="el-GR" sz="2400" b="1" u="sng" dirty="0">
                <a:solidFill>
                  <a:schemeClr val="tx2"/>
                </a:solidFill>
              </a:rPr>
              <a:t>μη διηθητική αλλοίωση </a:t>
            </a:r>
            <a:r>
              <a:rPr lang="el-GR" altLang="el-GR" sz="2400" b="1" dirty="0">
                <a:solidFill>
                  <a:schemeClr val="tx2"/>
                </a:solidFill>
              </a:rPr>
              <a:t>στην οποία το </a:t>
            </a:r>
            <a:r>
              <a:rPr lang="el-GR" altLang="el-GR" sz="2400" b="1" dirty="0" err="1">
                <a:solidFill>
                  <a:schemeClr val="tx2"/>
                </a:solidFill>
              </a:rPr>
              <a:t>ουροθήλιο</a:t>
            </a:r>
            <a:r>
              <a:rPr lang="el-GR" altLang="el-GR" sz="2400" b="1" dirty="0">
                <a:solidFill>
                  <a:schemeClr val="tx2"/>
                </a:solidFill>
              </a:rPr>
              <a:t> περιέχει κύτταρα τα οποία εμφανίζουν κυτταρολογικούς χαρακτήρες υψηλόβαθμης κακοηθείας</a:t>
            </a:r>
            <a:r>
              <a:rPr lang="el-GR" altLang="el-GR" sz="2400" dirty="0"/>
              <a:t> </a:t>
            </a:r>
            <a:r>
              <a:rPr lang="en-US" altLang="el-GR" sz="2400" b="1" dirty="0">
                <a:solidFill>
                  <a:srgbClr val="800000"/>
                </a:solidFill>
              </a:rPr>
              <a:t>(high grade </a:t>
            </a:r>
            <a:r>
              <a:rPr lang="el-GR" altLang="el-GR" sz="2400" b="1" dirty="0">
                <a:solidFill>
                  <a:srgbClr val="800000"/>
                </a:solidFill>
              </a:rPr>
              <a:t>αλλοίωση</a:t>
            </a:r>
            <a:r>
              <a:rPr lang="el-GR" altLang="el-GR" sz="2400" dirty="0">
                <a:solidFill>
                  <a:srgbClr val="800000"/>
                </a:solidFill>
              </a:rPr>
              <a:t>)</a:t>
            </a:r>
          </a:p>
        </p:txBody>
      </p:sp>
      <p:pic>
        <p:nvPicPr>
          <p:cNvPr id="26628" name="Picture 2" descr="http://www.webpathology.com/slides/slides/Bladder_CIS6%281%29.jpg">
            <a:extLst>
              <a:ext uri="{FF2B5EF4-FFF2-40B4-BE49-F238E27FC236}">
                <a16:creationId xmlns:a16="http://schemas.microsoft.com/office/drawing/2014/main" id="{462CCE08-F985-4B4D-9042-DC9640A5A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628775"/>
            <a:ext cx="484822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a:extLst>
              <a:ext uri="{FF2B5EF4-FFF2-40B4-BE49-F238E27FC236}">
                <a16:creationId xmlns:a16="http://schemas.microsoft.com/office/drawing/2014/main" id="{1A9D92A5-22C0-4D79-B057-1481CC68B9D8}"/>
              </a:ext>
            </a:extLst>
          </p:cNvPr>
          <p:cNvSpPr>
            <a:spLocks noGrp="1"/>
          </p:cNvSpPr>
          <p:nvPr>
            <p:ph type="title"/>
          </p:nvPr>
        </p:nvSpPr>
        <p:spPr/>
        <p:txBody>
          <a:bodyPr/>
          <a:lstStyle/>
          <a:p>
            <a:endParaRPr lang="el-GR" altLang="el-GR"/>
          </a:p>
        </p:txBody>
      </p:sp>
      <p:sp>
        <p:nvSpPr>
          <p:cNvPr id="27651" name="2 - Θέση περιεχομένου">
            <a:extLst>
              <a:ext uri="{FF2B5EF4-FFF2-40B4-BE49-F238E27FC236}">
                <a16:creationId xmlns:a16="http://schemas.microsoft.com/office/drawing/2014/main" id="{1B301F32-A08B-49DA-AD14-AD0FF550D0DE}"/>
              </a:ext>
            </a:extLst>
          </p:cNvPr>
          <p:cNvSpPr>
            <a:spLocks noGrp="1"/>
          </p:cNvSpPr>
          <p:nvPr>
            <p:ph sz="half" idx="1"/>
          </p:nvPr>
        </p:nvSpPr>
        <p:spPr/>
        <p:txBody>
          <a:bodyPr/>
          <a:lstStyle/>
          <a:p>
            <a:endParaRPr lang="el-GR" altLang="el-GR"/>
          </a:p>
        </p:txBody>
      </p:sp>
      <p:sp>
        <p:nvSpPr>
          <p:cNvPr id="27652" name="3 - Θέση περιεχομένου">
            <a:extLst>
              <a:ext uri="{FF2B5EF4-FFF2-40B4-BE49-F238E27FC236}">
                <a16:creationId xmlns:a16="http://schemas.microsoft.com/office/drawing/2014/main" id="{ABFDAA39-4F1F-443B-9DF7-668231C6F2A0}"/>
              </a:ext>
            </a:extLst>
          </p:cNvPr>
          <p:cNvSpPr>
            <a:spLocks noGrp="1"/>
          </p:cNvSpPr>
          <p:nvPr>
            <p:ph sz="half" idx="2"/>
          </p:nvPr>
        </p:nvSpPr>
        <p:spPr/>
        <p:txBody>
          <a:bodyPr/>
          <a:lstStyle/>
          <a:p>
            <a:endParaRPr lang="el-GR" altLang="el-GR"/>
          </a:p>
        </p:txBody>
      </p:sp>
      <p:pic>
        <p:nvPicPr>
          <p:cNvPr id="27653" name="Picture 4" descr="http://dccdn.de/pictures.doccheck.com/photos/b/3/bce3eeb5c22192cc5969761b0b976bd0_m.jpg">
            <a:extLst>
              <a:ext uri="{FF2B5EF4-FFF2-40B4-BE49-F238E27FC236}">
                <a16:creationId xmlns:a16="http://schemas.microsoft.com/office/drawing/2014/main" id="{B6C364BF-987A-483F-986E-C81DBC8A4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7425"/>
            <a:ext cx="457200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http://www.webpathology.com/slides/slides/Bladder_CIS1.jpg">
            <a:extLst>
              <a:ext uri="{FF2B5EF4-FFF2-40B4-BE49-F238E27FC236}">
                <a16:creationId xmlns:a16="http://schemas.microsoft.com/office/drawing/2014/main" id="{6E252C5E-C9F2-4C29-81C9-852D698CF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276475"/>
            <a:ext cx="442753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a:extLst>
              <a:ext uri="{FF2B5EF4-FFF2-40B4-BE49-F238E27FC236}">
                <a16:creationId xmlns:a16="http://schemas.microsoft.com/office/drawing/2014/main" id="{317B6591-3716-4E75-9A30-4D157C6D63E0}"/>
              </a:ext>
            </a:extLst>
          </p:cNvPr>
          <p:cNvSpPr>
            <a:spLocks noGrp="1"/>
          </p:cNvSpPr>
          <p:nvPr>
            <p:ph type="title"/>
          </p:nvPr>
        </p:nvSpPr>
        <p:spPr/>
        <p:txBody>
          <a:bodyPr/>
          <a:lstStyle/>
          <a:p>
            <a:r>
              <a:rPr lang="en-US" altLang="el-GR" b="1">
                <a:solidFill>
                  <a:srgbClr val="800000"/>
                </a:solidFill>
              </a:rPr>
              <a:t>In- situ </a:t>
            </a:r>
            <a:r>
              <a:rPr lang="el-GR" altLang="el-GR" b="1">
                <a:solidFill>
                  <a:srgbClr val="800000"/>
                </a:solidFill>
              </a:rPr>
              <a:t>καρκίνωμα</a:t>
            </a:r>
            <a:endParaRPr lang="el-GR" altLang="el-GR"/>
          </a:p>
        </p:txBody>
      </p:sp>
      <p:sp>
        <p:nvSpPr>
          <p:cNvPr id="28675" name="2 - Θέση περιεχομένου">
            <a:extLst>
              <a:ext uri="{FF2B5EF4-FFF2-40B4-BE49-F238E27FC236}">
                <a16:creationId xmlns:a16="http://schemas.microsoft.com/office/drawing/2014/main" id="{99D9CFFF-33C2-4D02-84DA-60C0E327EE2B}"/>
              </a:ext>
            </a:extLst>
          </p:cNvPr>
          <p:cNvSpPr>
            <a:spLocks noGrp="1"/>
          </p:cNvSpPr>
          <p:nvPr>
            <p:ph sz="half" idx="1"/>
          </p:nvPr>
        </p:nvSpPr>
        <p:spPr/>
        <p:txBody>
          <a:bodyPr/>
          <a:lstStyle/>
          <a:p>
            <a:endParaRPr lang="el-GR" altLang="el-GR"/>
          </a:p>
        </p:txBody>
      </p:sp>
      <p:sp>
        <p:nvSpPr>
          <p:cNvPr id="28676" name="3 - Θέση περιεχομένου">
            <a:extLst>
              <a:ext uri="{FF2B5EF4-FFF2-40B4-BE49-F238E27FC236}">
                <a16:creationId xmlns:a16="http://schemas.microsoft.com/office/drawing/2014/main" id="{72D5A60F-E55F-465A-A392-28E1FDBBB23F}"/>
              </a:ext>
            </a:extLst>
          </p:cNvPr>
          <p:cNvSpPr>
            <a:spLocks noGrp="1"/>
          </p:cNvSpPr>
          <p:nvPr>
            <p:ph sz="half" idx="2"/>
          </p:nvPr>
        </p:nvSpPr>
        <p:spPr/>
        <p:txBody>
          <a:bodyPr/>
          <a:lstStyle/>
          <a:p>
            <a:endParaRPr lang="el-GR" altLang="el-GR"/>
          </a:p>
        </p:txBody>
      </p:sp>
      <p:pic>
        <p:nvPicPr>
          <p:cNvPr id="28677" name="Picture 2" descr="http://www.webpathology.com/slides/slides/Bladder_CIS4.jpg">
            <a:extLst>
              <a:ext uri="{FF2B5EF4-FFF2-40B4-BE49-F238E27FC236}">
                <a16:creationId xmlns:a16="http://schemas.microsoft.com/office/drawing/2014/main" id="{7B616C16-0C42-4AB8-932D-4EB7766CB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4465638"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http://www.webpathology.com/slides/slides/Bladder_CIS3.jpg">
            <a:extLst>
              <a:ext uri="{FF2B5EF4-FFF2-40B4-BE49-F238E27FC236}">
                <a16:creationId xmlns:a16="http://schemas.microsoft.com/office/drawing/2014/main" id="{173AAF1C-FEC9-4A38-B538-BADFBBD84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4164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4B876145-3C63-47ED-AD8A-677CF6D7F78C}"/>
              </a:ext>
            </a:extLst>
          </p:cNvPr>
          <p:cNvSpPr>
            <a:spLocks noGrp="1"/>
          </p:cNvSpPr>
          <p:nvPr>
            <p:ph type="title"/>
          </p:nvPr>
        </p:nvSpPr>
        <p:spPr/>
        <p:txBody>
          <a:bodyPr/>
          <a:lstStyle/>
          <a:p>
            <a:r>
              <a:rPr lang="en-US" altLang="el-GR" b="1">
                <a:solidFill>
                  <a:srgbClr val="800000"/>
                </a:solidFill>
              </a:rPr>
              <a:t>In- situ </a:t>
            </a:r>
            <a:r>
              <a:rPr lang="el-GR" altLang="el-GR" b="1">
                <a:solidFill>
                  <a:srgbClr val="800000"/>
                </a:solidFill>
              </a:rPr>
              <a:t>καρκίνωμα</a:t>
            </a:r>
          </a:p>
        </p:txBody>
      </p:sp>
      <p:pic>
        <p:nvPicPr>
          <p:cNvPr id="29700" name="Picture 7">
            <a:extLst>
              <a:ext uri="{FF2B5EF4-FFF2-40B4-BE49-F238E27FC236}">
                <a16:creationId xmlns:a16="http://schemas.microsoft.com/office/drawing/2014/main" id="{BE302DD1-6819-4932-8AAF-D51CC5E4416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1700213"/>
            <a:ext cx="3419475" cy="2111375"/>
          </a:xfrm>
          <a:noFill/>
        </p:spPr>
      </p:pic>
      <p:sp>
        <p:nvSpPr>
          <p:cNvPr id="29699" name="Rectangle 6">
            <a:extLst>
              <a:ext uri="{FF2B5EF4-FFF2-40B4-BE49-F238E27FC236}">
                <a16:creationId xmlns:a16="http://schemas.microsoft.com/office/drawing/2014/main" id="{AA62EDB6-40EE-4B2B-B092-1B24B8EF30C4}"/>
              </a:ext>
            </a:extLst>
          </p:cNvPr>
          <p:cNvSpPr>
            <a:spLocks noGrp="1"/>
          </p:cNvSpPr>
          <p:nvPr>
            <p:ph sz="half" idx="2"/>
          </p:nvPr>
        </p:nvSpPr>
        <p:spPr/>
        <p:txBody>
          <a:bodyPr>
            <a:normAutofit lnSpcReduction="10000"/>
          </a:bodyPr>
          <a:lstStyle/>
          <a:p>
            <a:pPr>
              <a:lnSpc>
                <a:spcPct val="90000"/>
              </a:lnSpc>
            </a:pPr>
            <a:r>
              <a:rPr lang="el-GR" altLang="el-GR" b="1">
                <a:solidFill>
                  <a:schemeClr val="tx2"/>
                </a:solidFill>
              </a:rPr>
              <a:t>Μπορεί να αποτελεί τη μόνη αλλοίωση</a:t>
            </a:r>
          </a:p>
          <a:p>
            <a:pPr>
              <a:lnSpc>
                <a:spcPct val="90000"/>
              </a:lnSpc>
            </a:pPr>
            <a:r>
              <a:rPr lang="el-GR" altLang="el-GR" b="1">
                <a:solidFill>
                  <a:schemeClr val="tx2"/>
                </a:solidFill>
              </a:rPr>
              <a:t>Μπορεί να συνοδεύει διηθητικό ή μη διηθητικό καρκίνωμα</a:t>
            </a:r>
          </a:p>
          <a:p>
            <a:pPr>
              <a:lnSpc>
                <a:spcPct val="90000"/>
              </a:lnSpc>
            </a:pPr>
            <a:r>
              <a:rPr lang="el-GR" altLang="el-GR" b="1">
                <a:solidFill>
                  <a:schemeClr val="tx2"/>
                </a:solidFill>
              </a:rPr>
              <a:t>Κίνδυνος μετάπτωσης σε διηθητικό:</a:t>
            </a:r>
          </a:p>
          <a:p>
            <a:pPr lvl="1">
              <a:lnSpc>
                <a:spcPct val="90000"/>
              </a:lnSpc>
            </a:pPr>
            <a:r>
              <a:rPr lang="el-GR" altLang="el-GR" b="1">
                <a:solidFill>
                  <a:schemeClr val="tx2"/>
                </a:solidFill>
              </a:rPr>
              <a:t>Μεγαλύτερος στην περίπτωση που συνοδεύει διηθητικό όγκο</a:t>
            </a:r>
          </a:p>
        </p:txBody>
      </p:sp>
      <p:pic>
        <p:nvPicPr>
          <p:cNvPr id="29701" name="Picture 8">
            <a:extLst>
              <a:ext uri="{FF2B5EF4-FFF2-40B4-BE49-F238E27FC236}">
                <a16:creationId xmlns:a16="http://schemas.microsoft.com/office/drawing/2014/main" id="{D8BC7C03-10D0-43C8-88AB-D3A81B14A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973513"/>
            <a:ext cx="352901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a:extLst>
              <a:ext uri="{FF2B5EF4-FFF2-40B4-BE49-F238E27FC236}">
                <a16:creationId xmlns:a16="http://schemas.microsoft.com/office/drawing/2014/main" id="{7834389B-A344-4900-A914-CD8431C4390B}"/>
              </a:ext>
            </a:extLst>
          </p:cNvPr>
          <p:cNvSpPr>
            <a:spLocks noGrp="1"/>
          </p:cNvSpPr>
          <p:nvPr>
            <p:ph type="title"/>
          </p:nvPr>
        </p:nvSpPr>
        <p:spPr/>
        <p:txBody>
          <a:bodyPr/>
          <a:lstStyle/>
          <a:p>
            <a:r>
              <a:rPr lang="en-US" altLang="el-GR" b="1">
                <a:solidFill>
                  <a:srgbClr val="800000"/>
                </a:solidFill>
              </a:rPr>
              <a:t>In- situ </a:t>
            </a:r>
            <a:r>
              <a:rPr lang="el-GR" altLang="el-GR" b="1">
                <a:solidFill>
                  <a:srgbClr val="800000"/>
                </a:solidFill>
              </a:rPr>
              <a:t>καρκίνωμα</a:t>
            </a:r>
            <a:endParaRPr lang="el-GR" altLang="el-GR"/>
          </a:p>
        </p:txBody>
      </p:sp>
      <p:sp>
        <p:nvSpPr>
          <p:cNvPr id="30723" name="4 - Θέση περιεχομένου">
            <a:extLst>
              <a:ext uri="{FF2B5EF4-FFF2-40B4-BE49-F238E27FC236}">
                <a16:creationId xmlns:a16="http://schemas.microsoft.com/office/drawing/2014/main" id="{91EFD626-50DD-43FC-B150-E3F67460048B}"/>
              </a:ext>
            </a:extLst>
          </p:cNvPr>
          <p:cNvSpPr>
            <a:spLocks noGrp="1"/>
          </p:cNvSpPr>
          <p:nvPr>
            <p:ph idx="1"/>
          </p:nvPr>
        </p:nvSpPr>
        <p:spPr>
          <a:xfrm>
            <a:off x="457200" y="1412875"/>
            <a:ext cx="8229600" cy="4713288"/>
          </a:xfrm>
        </p:spPr>
        <p:txBody>
          <a:bodyPr/>
          <a:lstStyle/>
          <a:p>
            <a:r>
              <a:rPr lang="el-GR" altLang="el-GR" sz="2400">
                <a:solidFill>
                  <a:srgbClr val="002060"/>
                </a:solidFill>
              </a:rPr>
              <a:t>Σημαντικός αριθμός ανταποκρίνεται στις ενδοκυστικές εγχύσεις</a:t>
            </a:r>
          </a:p>
          <a:p>
            <a:r>
              <a:rPr lang="el-GR" altLang="el-GR" sz="2400">
                <a:solidFill>
                  <a:srgbClr val="002060"/>
                </a:solidFill>
              </a:rPr>
              <a:t>Η πλειονότητα  ωστόσο υποτροπιάζει</a:t>
            </a:r>
          </a:p>
          <a:p>
            <a:r>
              <a:rPr lang="el-GR" altLang="el-GR" sz="2400">
                <a:solidFill>
                  <a:srgbClr val="002060"/>
                </a:solidFill>
              </a:rPr>
              <a:t>~25% εξελίσσεται σε διηθητική νόσο</a:t>
            </a:r>
          </a:p>
          <a:p>
            <a:r>
              <a:rPr lang="el-GR" altLang="el-GR" sz="2400">
                <a:solidFill>
                  <a:srgbClr val="002060"/>
                </a:solidFill>
              </a:rPr>
              <a:t>Κυστεκτομή λόγω </a:t>
            </a:r>
            <a:r>
              <a:rPr lang="en-US" altLang="el-GR" sz="2400">
                <a:solidFill>
                  <a:srgbClr val="002060"/>
                </a:solidFill>
              </a:rPr>
              <a:t>in situ:  15-25%→ </a:t>
            </a:r>
            <a:r>
              <a:rPr lang="el-GR" altLang="el-GR" sz="2400">
                <a:solidFill>
                  <a:srgbClr val="002060"/>
                </a:solidFill>
              </a:rPr>
              <a:t>μικροδιηθητική νόσο</a:t>
            </a:r>
          </a:p>
          <a:p>
            <a:r>
              <a:rPr lang="el-GR" altLang="el-GR" sz="2400">
                <a:solidFill>
                  <a:srgbClr val="002060"/>
                </a:solidFill>
              </a:rPr>
              <a:t>Πολυεστιακό </a:t>
            </a:r>
            <a:r>
              <a:rPr lang="en-US" altLang="el-GR" sz="2400">
                <a:solidFill>
                  <a:srgbClr val="002060"/>
                </a:solidFill>
              </a:rPr>
              <a:t>in situ : </a:t>
            </a:r>
            <a:r>
              <a:rPr lang="el-GR" altLang="el-GR" sz="2400">
                <a:solidFill>
                  <a:srgbClr val="002060"/>
                </a:solidFill>
              </a:rPr>
              <a:t>σχετίζεται με παρουσία νόσου στο άνω ουροποιητικό (πύελος, ουρητήρας) και κάτω ουροποιητικό (ουρήθρα)</a:t>
            </a:r>
          </a:p>
          <a:p>
            <a:r>
              <a:rPr lang="el-GR" altLang="el-GR" sz="2400">
                <a:solidFill>
                  <a:srgbClr val="002060"/>
                </a:solidFill>
              </a:rPr>
              <a:t>Απουσία  ανταπόκρισης στην ενδοκυστική θεραπεία:  σχετίζεται με εξέλιξη της νόσου  και αποτελεί ένδειξη πρώιμης κυστεκτομής.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 Τίτλος">
            <a:extLst>
              <a:ext uri="{FF2B5EF4-FFF2-40B4-BE49-F238E27FC236}">
                <a16:creationId xmlns:a16="http://schemas.microsoft.com/office/drawing/2014/main" id="{417B6742-0B5C-416E-92C6-709EE31A136E}"/>
              </a:ext>
            </a:extLst>
          </p:cNvPr>
          <p:cNvSpPr>
            <a:spLocks noGrp="1"/>
          </p:cNvSpPr>
          <p:nvPr>
            <p:ph type="title"/>
          </p:nvPr>
        </p:nvSpPr>
        <p:spPr/>
        <p:txBody>
          <a:bodyPr>
            <a:normAutofit fontScale="90000"/>
          </a:bodyPr>
          <a:lstStyle/>
          <a:p>
            <a:r>
              <a:rPr lang="el-GR" altLang="el-GR" sz="3600" b="1">
                <a:solidFill>
                  <a:srgbClr val="800000"/>
                </a:solidFill>
              </a:rPr>
              <a:t>Όγκοι της νεφρικής πυέλου και των ουρητήρων</a:t>
            </a:r>
            <a:br>
              <a:rPr lang="el-GR" altLang="el-GR" sz="3600"/>
            </a:br>
            <a:endParaRPr lang="el-GR" altLang="el-GR" sz="3600"/>
          </a:p>
        </p:txBody>
      </p:sp>
      <p:sp>
        <p:nvSpPr>
          <p:cNvPr id="166915" name="2 - Θέση περιεχομένου">
            <a:extLst>
              <a:ext uri="{FF2B5EF4-FFF2-40B4-BE49-F238E27FC236}">
                <a16:creationId xmlns:a16="http://schemas.microsoft.com/office/drawing/2014/main" id="{626B2DAE-DA86-4148-A32D-F43B9D4B958F}"/>
              </a:ext>
            </a:extLst>
          </p:cNvPr>
          <p:cNvSpPr>
            <a:spLocks noGrp="1"/>
          </p:cNvSpPr>
          <p:nvPr>
            <p:ph idx="1"/>
          </p:nvPr>
        </p:nvSpPr>
        <p:spPr/>
        <p:txBody>
          <a:bodyPr/>
          <a:lstStyle/>
          <a:p>
            <a:r>
              <a:rPr lang="el-GR" altLang="el-GR" dirty="0" err="1">
                <a:solidFill>
                  <a:srgbClr val="002060"/>
                </a:solidFill>
              </a:rPr>
              <a:t>Ουροθηλιακό</a:t>
            </a:r>
            <a:r>
              <a:rPr lang="el-GR" altLang="el-GR" dirty="0">
                <a:solidFill>
                  <a:srgbClr val="002060"/>
                </a:solidFill>
              </a:rPr>
              <a:t> καρκίνωμα</a:t>
            </a:r>
          </a:p>
          <a:p>
            <a:r>
              <a:rPr lang="el-GR" altLang="el-GR" dirty="0">
                <a:solidFill>
                  <a:srgbClr val="002060"/>
                </a:solidFill>
              </a:rPr>
              <a:t>2χ συχνότερο στην πύελο από ό,τι στον ουρητήρα</a:t>
            </a:r>
          </a:p>
          <a:p>
            <a:r>
              <a:rPr lang="el-GR" altLang="el-GR" dirty="0">
                <a:solidFill>
                  <a:srgbClr val="002060"/>
                </a:solidFill>
              </a:rPr>
              <a:t>80% ακολουθούν διάγνωση νεοπλάσματος της ουροδόχου κύστης</a:t>
            </a:r>
          </a:p>
          <a:p>
            <a:r>
              <a:rPr lang="el-GR" altLang="el-GR" dirty="0">
                <a:solidFill>
                  <a:srgbClr val="800000"/>
                </a:solidFill>
              </a:rPr>
              <a:t>65%: </a:t>
            </a:r>
            <a:r>
              <a:rPr lang="el-GR" altLang="el-GR" dirty="0" err="1">
                <a:solidFill>
                  <a:srgbClr val="800000"/>
                </a:solidFill>
              </a:rPr>
              <a:t>ουροθηλιακοί</a:t>
            </a:r>
            <a:r>
              <a:rPr lang="el-GR" altLang="el-GR" dirty="0">
                <a:solidFill>
                  <a:srgbClr val="800000"/>
                </a:solidFill>
              </a:rPr>
              <a:t> όγκοι ανευρίσκονται και σε άλλες θέσεις</a:t>
            </a:r>
          </a:p>
        </p:txBody>
      </p:sp>
    </p:spTree>
    <p:extLst>
      <p:ext uri="{BB962C8B-B14F-4D97-AF65-F5344CB8AC3E}">
        <p14:creationId xmlns:p14="http://schemas.microsoft.com/office/powerpoint/2010/main" val="1683006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a:extLst>
              <a:ext uri="{FF2B5EF4-FFF2-40B4-BE49-F238E27FC236}">
                <a16:creationId xmlns:a16="http://schemas.microsoft.com/office/drawing/2014/main" id="{223F14E6-5CDA-41B2-B72E-2F8871F2D5A3}"/>
              </a:ext>
            </a:extLst>
          </p:cNvPr>
          <p:cNvSpPr>
            <a:spLocks noGrp="1"/>
          </p:cNvSpPr>
          <p:nvPr>
            <p:ph type="title"/>
          </p:nvPr>
        </p:nvSpPr>
        <p:spPr/>
        <p:txBody>
          <a:bodyPr/>
          <a:lstStyle/>
          <a:p>
            <a:pPr eaLnBrk="1" hangingPunct="1"/>
            <a:endParaRPr lang="el-GR" altLang="el-GR"/>
          </a:p>
        </p:txBody>
      </p:sp>
      <p:pic>
        <p:nvPicPr>
          <p:cNvPr id="41987" name="Picture 2">
            <a:extLst>
              <a:ext uri="{FF2B5EF4-FFF2-40B4-BE49-F238E27FC236}">
                <a16:creationId xmlns:a16="http://schemas.microsoft.com/office/drawing/2014/main" id="{7C4BC8B0-A07A-4554-B718-519A3A70EE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476250"/>
            <a:ext cx="4057650" cy="6192838"/>
          </a:xfrm>
          <a:noFill/>
        </p:spPr>
      </p:pic>
      <p:sp>
        <p:nvSpPr>
          <p:cNvPr id="41988" name="4 - Ορθογώνιο">
            <a:extLst>
              <a:ext uri="{FF2B5EF4-FFF2-40B4-BE49-F238E27FC236}">
                <a16:creationId xmlns:a16="http://schemas.microsoft.com/office/drawing/2014/main" id="{AFAC10F5-9AB7-49E4-BCC7-A105B37ED06B}"/>
              </a:ext>
            </a:extLst>
          </p:cNvPr>
          <p:cNvSpPr>
            <a:spLocks noChangeArrowheads="1"/>
          </p:cNvSpPr>
          <p:nvPr/>
        </p:nvSpPr>
        <p:spPr bwMode="auto">
          <a:xfrm>
            <a:off x="4356100" y="2636838"/>
            <a:ext cx="4572000" cy="28384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chemeClr val="tx2"/>
                </a:solidFill>
              </a:rPr>
              <a:t>Μικροδιηθητικό (βάθος &lt;2</a:t>
            </a:r>
            <a:r>
              <a:rPr lang="en-US" altLang="el-GR" sz="1800">
                <a:solidFill>
                  <a:schemeClr val="tx2"/>
                </a:solidFill>
              </a:rPr>
              <a:t>mm)</a:t>
            </a:r>
            <a:r>
              <a:rPr lang="el-GR" altLang="el-GR" sz="1800">
                <a:solidFill>
                  <a:schemeClr val="tx2"/>
                </a:solidFill>
              </a:rPr>
              <a:t> καρκίνωμα σε έδαφος </a:t>
            </a:r>
            <a:r>
              <a:rPr lang="en-US" altLang="el-GR" sz="1800">
                <a:solidFill>
                  <a:schemeClr val="tx2"/>
                </a:solidFill>
              </a:rPr>
              <a:t>in situ </a:t>
            </a:r>
            <a:r>
              <a:rPr lang="el-GR" altLang="el-GR" sz="1800">
                <a:solidFill>
                  <a:schemeClr val="tx2"/>
                </a:solidFill>
              </a:rPr>
              <a:t>ουροθηλιακού καρκινώματος</a:t>
            </a:r>
            <a:r>
              <a:rPr lang="en-US" altLang="el-GR" sz="1800">
                <a:solidFill>
                  <a:schemeClr val="tx2"/>
                </a:solidFill>
              </a:rPr>
              <a:t>.</a:t>
            </a:r>
            <a:endParaRPr lang="el-GR" altLang="el-GR" sz="1800">
              <a:solidFill>
                <a:schemeClr val="tx2"/>
              </a:solidFill>
            </a:endParaRPr>
          </a:p>
          <a:p>
            <a:pPr eaLnBrk="1" hangingPunct="1">
              <a:spcBef>
                <a:spcPct val="0"/>
              </a:spcBef>
              <a:buFontTx/>
              <a:buNone/>
            </a:pPr>
            <a:r>
              <a:rPr lang="en-US" altLang="el-GR" sz="1800">
                <a:solidFill>
                  <a:schemeClr val="tx2"/>
                </a:solidFill>
              </a:rPr>
              <a:t> (</a:t>
            </a:r>
            <a:r>
              <a:rPr lang="en-US" altLang="el-GR" sz="1800" b="1">
                <a:solidFill>
                  <a:schemeClr val="tx2"/>
                </a:solidFill>
              </a:rPr>
              <a:t>a</a:t>
            </a:r>
            <a:r>
              <a:rPr lang="en-US" altLang="el-GR" sz="1800">
                <a:solidFill>
                  <a:schemeClr val="tx2"/>
                </a:solidFill>
              </a:rPr>
              <a:t>) </a:t>
            </a:r>
            <a:r>
              <a:rPr lang="el-GR" altLang="el-GR" sz="1800">
                <a:solidFill>
                  <a:schemeClr val="tx2"/>
                </a:solidFill>
              </a:rPr>
              <a:t>Μεμονωμένα κύτταρα διεισδύουν στο στρώμα παρακείμενα σε φωλεές </a:t>
            </a:r>
            <a:r>
              <a:rPr lang="en-US" altLang="el-GR" sz="1800">
                <a:solidFill>
                  <a:schemeClr val="tx2"/>
                </a:solidFill>
              </a:rPr>
              <a:t>von Brunn's </a:t>
            </a:r>
            <a:r>
              <a:rPr lang="el-GR" altLang="el-GR" sz="1800">
                <a:solidFill>
                  <a:schemeClr val="tx2"/>
                </a:solidFill>
              </a:rPr>
              <a:t>που περιέχουν </a:t>
            </a:r>
            <a:r>
              <a:rPr lang="en-US" altLang="el-GR" sz="1800" i="1">
                <a:solidFill>
                  <a:schemeClr val="tx2"/>
                </a:solidFill>
              </a:rPr>
              <a:t>in situ</a:t>
            </a:r>
            <a:r>
              <a:rPr lang="el-GR" altLang="el-GR" sz="1800" i="1">
                <a:solidFill>
                  <a:schemeClr val="tx2"/>
                </a:solidFill>
              </a:rPr>
              <a:t> καρκίνωμα</a:t>
            </a:r>
            <a:r>
              <a:rPr lang="en-US" altLang="el-GR" sz="1800">
                <a:solidFill>
                  <a:schemeClr val="tx2"/>
                </a:solidFill>
              </a:rPr>
              <a:t>. </a:t>
            </a:r>
            <a:endParaRPr lang="el-GR" altLang="el-GR" sz="1800">
              <a:solidFill>
                <a:schemeClr val="tx2"/>
              </a:solidFill>
            </a:endParaRPr>
          </a:p>
          <a:p>
            <a:pPr eaLnBrk="1" hangingPunct="1">
              <a:spcBef>
                <a:spcPct val="0"/>
              </a:spcBef>
              <a:buFontTx/>
              <a:buNone/>
            </a:pPr>
            <a:r>
              <a:rPr lang="en-US" altLang="el-GR" sz="1800">
                <a:solidFill>
                  <a:schemeClr val="tx2"/>
                </a:solidFill>
              </a:rPr>
              <a:t>(</a:t>
            </a:r>
            <a:r>
              <a:rPr lang="en-US" altLang="el-GR" sz="1800" b="1">
                <a:solidFill>
                  <a:schemeClr val="tx2"/>
                </a:solidFill>
              </a:rPr>
              <a:t>b</a:t>
            </a:r>
            <a:r>
              <a:rPr lang="en-US" altLang="el-GR" sz="1800">
                <a:solidFill>
                  <a:schemeClr val="tx2"/>
                </a:solidFill>
              </a:rPr>
              <a:t>) </a:t>
            </a:r>
            <a:r>
              <a:rPr lang="el-GR" altLang="el-GR" sz="1800">
                <a:solidFill>
                  <a:schemeClr val="tx2"/>
                </a:solidFill>
              </a:rPr>
              <a:t>Προέχουσα στρωματική φλεγμονώδης αντίδραση που συσκοτίζει την παρουσία μεμονωμένων </a:t>
            </a:r>
            <a:r>
              <a:rPr lang="en-US" altLang="el-GR" sz="1800">
                <a:solidFill>
                  <a:schemeClr val="tx2"/>
                </a:solidFill>
              </a:rPr>
              <a:t> </a:t>
            </a:r>
            <a:r>
              <a:rPr lang="el-GR" altLang="el-GR" sz="1800">
                <a:solidFill>
                  <a:schemeClr val="tx2"/>
                </a:solidFill>
              </a:rPr>
              <a:t>διηθητικών καρκινικών κυττάρων</a:t>
            </a:r>
            <a:r>
              <a:rPr lang="en-US" altLang="el-GR" sz="1800">
                <a:solidFill>
                  <a:schemeClr val="tx2"/>
                </a:solidFill>
              </a:rPr>
              <a:t>. </a:t>
            </a:r>
            <a:r>
              <a:rPr lang="el-GR" altLang="el-GR" sz="1800">
                <a:solidFill>
                  <a:schemeClr val="tx2"/>
                </a:solidFill>
              </a:rPr>
              <a:t>Η τεχνητή συρρίκνωση αποτελεί χρήσιμο διαγνωστικό εργαλείο</a:t>
            </a:r>
            <a:r>
              <a:rPr lang="en-US" altLang="el-GR" sz="1800">
                <a:solidFill>
                  <a:schemeClr val="tx2"/>
                </a:solidFill>
              </a:rPr>
              <a:t>.</a:t>
            </a:r>
            <a:endParaRPr lang="el-GR" altLang="el-GR" sz="1800">
              <a:solidFill>
                <a:schemeClr val="tx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a:extLst>
              <a:ext uri="{FF2B5EF4-FFF2-40B4-BE49-F238E27FC236}">
                <a16:creationId xmlns:a16="http://schemas.microsoft.com/office/drawing/2014/main" id="{B7230523-0F97-4707-9ABF-E1DDBAE380A3}"/>
              </a:ext>
            </a:extLst>
          </p:cNvPr>
          <p:cNvSpPr>
            <a:spLocks noGrp="1"/>
          </p:cNvSpPr>
          <p:nvPr>
            <p:ph type="title"/>
          </p:nvPr>
        </p:nvSpPr>
        <p:spPr/>
        <p:txBody>
          <a:bodyPr/>
          <a:lstStyle/>
          <a:p>
            <a:r>
              <a:rPr lang="el-GR" altLang="el-GR" sz="3200">
                <a:solidFill>
                  <a:srgbClr val="800000"/>
                </a:solidFill>
              </a:rPr>
              <a:t>Ουροθηλιακό νεόπλασμα χαμηλού κακόηθους δυναμικού (</a:t>
            </a:r>
            <a:r>
              <a:rPr lang="en-US" altLang="el-GR" sz="3200">
                <a:solidFill>
                  <a:srgbClr val="800000"/>
                </a:solidFill>
              </a:rPr>
              <a:t>UNLMP)</a:t>
            </a:r>
            <a:endParaRPr lang="el-GR" altLang="el-GR" sz="3200">
              <a:solidFill>
                <a:srgbClr val="800000"/>
              </a:solidFill>
            </a:endParaRPr>
          </a:p>
        </p:txBody>
      </p:sp>
      <p:sp>
        <p:nvSpPr>
          <p:cNvPr id="16387" name="3 - Θέση περιεχομένου">
            <a:extLst>
              <a:ext uri="{FF2B5EF4-FFF2-40B4-BE49-F238E27FC236}">
                <a16:creationId xmlns:a16="http://schemas.microsoft.com/office/drawing/2014/main" id="{74846230-ED22-434D-AB8C-FA6DFFC31E98}"/>
              </a:ext>
            </a:extLst>
          </p:cNvPr>
          <p:cNvSpPr>
            <a:spLocks noGrp="1"/>
          </p:cNvSpPr>
          <p:nvPr>
            <p:ph sz="half" idx="1"/>
          </p:nvPr>
        </p:nvSpPr>
        <p:spPr>
          <a:xfrm>
            <a:off x="179388" y="1600200"/>
            <a:ext cx="3887787" cy="5257800"/>
          </a:xfrm>
        </p:spPr>
        <p:txBody>
          <a:bodyPr/>
          <a:lstStyle/>
          <a:p>
            <a:r>
              <a:rPr lang="el-GR" altLang="el-GR" sz="1800">
                <a:solidFill>
                  <a:srgbClr val="002060"/>
                </a:solidFill>
              </a:rPr>
              <a:t>Θηλώδης ουροθηλιακός όγκος που ομοιάζει με εξωφυτικό ουροθηλιακό θήλωμα αλλά δείχνει </a:t>
            </a:r>
            <a:r>
              <a:rPr lang="el-GR" altLang="el-GR" sz="1800" b="1">
                <a:solidFill>
                  <a:srgbClr val="002060"/>
                </a:solidFill>
              </a:rPr>
              <a:t>αυξημένη κυτταροβρίθεια </a:t>
            </a:r>
            <a:r>
              <a:rPr lang="el-GR" altLang="el-GR" sz="1800">
                <a:solidFill>
                  <a:srgbClr val="002060"/>
                </a:solidFill>
              </a:rPr>
              <a:t>που υπερβαίνει το φυσιολογικό πάχος του ουροθηλίου.</a:t>
            </a:r>
          </a:p>
          <a:p>
            <a:r>
              <a:rPr lang="el-GR" altLang="el-GR" sz="1800">
                <a:solidFill>
                  <a:srgbClr val="002060"/>
                </a:solidFill>
              </a:rPr>
              <a:t>Στο θήλωμα έχουμε θηλές καλυπτόμενες από ουροθήλιο ίδιο με το φυσιολογικό.</a:t>
            </a:r>
          </a:p>
          <a:p>
            <a:r>
              <a:rPr lang="el-GR" altLang="el-GR" sz="1800">
                <a:solidFill>
                  <a:srgbClr val="002060"/>
                </a:solidFill>
              </a:rPr>
              <a:t>Το </a:t>
            </a:r>
            <a:r>
              <a:rPr lang="en-US" altLang="el-GR" sz="1800">
                <a:solidFill>
                  <a:srgbClr val="002060"/>
                </a:solidFill>
              </a:rPr>
              <a:t>UNLMP </a:t>
            </a:r>
            <a:r>
              <a:rPr lang="el-GR" altLang="el-GR" sz="1800">
                <a:solidFill>
                  <a:srgbClr val="002060"/>
                </a:solidFill>
              </a:rPr>
              <a:t>υποτροπιάζει σε </a:t>
            </a:r>
            <a:r>
              <a:rPr lang="en-US" altLang="el-GR" sz="1800">
                <a:solidFill>
                  <a:srgbClr val="002060"/>
                </a:solidFill>
              </a:rPr>
              <a:t>36</a:t>
            </a:r>
            <a:r>
              <a:rPr lang="el-GR" altLang="el-GR" sz="1800">
                <a:solidFill>
                  <a:srgbClr val="002060"/>
                </a:solidFill>
              </a:rPr>
              <a:t>% </a:t>
            </a:r>
            <a:r>
              <a:rPr lang="en-US" altLang="el-GR" sz="1800">
                <a:solidFill>
                  <a:srgbClr val="002060"/>
                </a:solidFill>
              </a:rPr>
              <a:t> </a:t>
            </a:r>
            <a:r>
              <a:rPr lang="el-GR" altLang="el-GR" sz="1800">
                <a:solidFill>
                  <a:srgbClr val="002060"/>
                </a:solidFill>
              </a:rPr>
              <a:t>και εξελίσσεται σε </a:t>
            </a:r>
            <a:r>
              <a:rPr lang="en-US" altLang="el-GR" sz="1800">
                <a:solidFill>
                  <a:srgbClr val="002060"/>
                </a:solidFill>
              </a:rPr>
              <a:t>4</a:t>
            </a:r>
            <a:r>
              <a:rPr lang="el-GR" altLang="el-GR" sz="1800">
                <a:solidFill>
                  <a:srgbClr val="002060"/>
                </a:solidFill>
              </a:rPr>
              <a:t>%</a:t>
            </a:r>
          </a:p>
          <a:p>
            <a:pPr>
              <a:buFont typeface="Arial" panose="020B0604020202020204" pitchFamily="34" charset="0"/>
              <a:buNone/>
            </a:pPr>
            <a:r>
              <a:rPr lang="el-GR" altLang="el-GR" sz="1800">
                <a:solidFill>
                  <a:srgbClr val="002060"/>
                </a:solidFill>
              </a:rPr>
              <a:t>(</a:t>
            </a:r>
            <a:r>
              <a:rPr lang="en-US" altLang="el-GR" sz="1800">
                <a:solidFill>
                  <a:srgbClr val="002060"/>
                </a:solidFill>
              </a:rPr>
              <a:t>WHO 2016)</a:t>
            </a:r>
            <a:endParaRPr lang="el-GR" altLang="el-GR" sz="1800">
              <a:solidFill>
                <a:srgbClr val="002060"/>
              </a:solidFill>
            </a:endParaRPr>
          </a:p>
          <a:p>
            <a:r>
              <a:rPr lang="el-GR" altLang="el-GR" sz="1800">
                <a:solidFill>
                  <a:srgbClr val="002060"/>
                </a:solidFill>
              </a:rPr>
              <a:t>(Θήλωμα: Υποτροπή: 8</a:t>
            </a:r>
            <a:r>
              <a:rPr lang="en-US" altLang="el-GR" sz="1800">
                <a:solidFill>
                  <a:srgbClr val="002060"/>
                </a:solidFill>
              </a:rPr>
              <a:t>-14</a:t>
            </a:r>
            <a:r>
              <a:rPr lang="el-GR" altLang="el-GR" sz="1800">
                <a:solidFill>
                  <a:srgbClr val="002060"/>
                </a:solidFill>
              </a:rPr>
              <a:t>%, εξέλιξη</a:t>
            </a:r>
            <a:r>
              <a:rPr lang="en-US" altLang="el-GR" sz="1800">
                <a:solidFill>
                  <a:srgbClr val="002060"/>
                </a:solidFill>
              </a:rPr>
              <a:t> </a:t>
            </a:r>
            <a:r>
              <a:rPr lang="el-GR" altLang="el-GR" sz="1800">
                <a:solidFill>
                  <a:srgbClr val="002060"/>
                </a:solidFill>
              </a:rPr>
              <a:t>σε καρκίνωμα: &lt;1 %)</a:t>
            </a:r>
            <a:endParaRPr lang="en-US" altLang="el-GR" sz="1800">
              <a:solidFill>
                <a:srgbClr val="002060"/>
              </a:solidFill>
            </a:endParaRPr>
          </a:p>
          <a:p>
            <a:pPr>
              <a:buFont typeface="Arial" panose="020B0604020202020204" pitchFamily="34" charset="0"/>
              <a:buNone/>
            </a:pPr>
            <a:r>
              <a:rPr lang="el-GR" altLang="el-GR" sz="1800">
                <a:solidFill>
                  <a:srgbClr val="002060"/>
                </a:solidFill>
              </a:rPr>
              <a:t>(</a:t>
            </a:r>
            <a:r>
              <a:rPr lang="en-US" altLang="el-GR" sz="1800">
                <a:solidFill>
                  <a:srgbClr val="002060"/>
                </a:solidFill>
              </a:rPr>
              <a:t>WHO 2016)</a:t>
            </a:r>
            <a:endParaRPr lang="el-GR" altLang="el-GR" sz="1800">
              <a:solidFill>
                <a:srgbClr val="002060"/>
              </a:solidFill>
            </a:endParaRPr>
          </a:p>
          <a:p>
            <a:pPr>
              <a:buFont typeface="Arial" panose="020B0604020202020204" pitchFamily="34" charset="0"/>
              <a:buNone/>
            </a:pPr>
            <a:endParaRPr lang="el-GR" altLang="el-GR" sz="1800">
              <a:solidFill>
                <a:srgbClr val="002060"/>
              </a:solidFill>
            </a:endParaRPr>
          </a:p>
          <a:p>
            <a:endParaRPr lang="el-GR" altLang="el-GR" sz="2000">
              <a:solidFill>
                <a:srgbClr val="002060"/>
              </a:solidFill>
            </a:endParaRPr>
          </a:p>
          <a:p>
            <a:pPr>
              <a:buFont typeface="Arial" panose="020B0604020202020204" pitchFamily="34" charset="0"/>
              <a:buNone/>
            </a:pPr>
            <a:endParaRPr lang="el-GR" altLang="el-GR" sz="2000">
              <a:solidFill>
                <a:srgbClr val="002060"/>
              </a:solidFill>
            </a:endParaRPr>
          </a:p>
        </p:txBody>
      </p:sp>
      <p:sp>
        <p:nvSpPr>
          <p:cNvPr id="16388" name="4 - Θέση περιεχομένου">
            <a:extLst>
              <a:ext uri="{FF2B5EF4-FFF2-40B4-BE49-F238E27FC236}">
                <a16:creationId xmlns:a16="http://schemas.microsoft.com/office/drawing/2014/main" id="{39537A2E-867B-4CF1-8807-167B913CAABC}"/>
              </a:ext>
            </a:extLst>
          </p:cNvPr>
          <p:cNvSpPr>
            <a:spLocks noGrp="1"/>
          </p:cNvSpPr>
          <p:nvPr>
            <p:ph sz="half" idx="2"/>
          </p:nvPr>
        </p:nvSpPr>
        <p:spPr/>
        <p:txBody>
          <a:bodyPr/>
          <a:lstStyle/>
          <a:p>
            <a:endParaRPr lang="el-GR" altLang="el-GR"/>
          </a:p>
        </p:txBody>
      </p:sp>
      <p:pic>
        <p:nvPicPr>
          <p:cNvPr id="16389" name="Picture 2" descr="File:Punlmp2.jpg">
            <a:extLst>
              <a:ext uri="{FF2B5EF4-FFF2-40B4-BE49-F238E27FC236}">
                <a16:creationId xmlns:a16="http://schemas.microsoft.com/office/drawing/2014/main" id="{39FBD07C-FF3D-4887-8466-F170BA294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341438"/>
            <a:ext cx="35385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descr="http://www.webpathology.com/slides/slides/Bladder_Papilloma6.jpg">
            <a:extLst>
              <a:ext uri="{FF2B5EF4-FFF2-40B4-BE49-F238E27FC236}">
                <a16:creationId xmlns:a16="http://schemas.microsoft.com/office/drawing/2014/main" id="{77280822-223A-40E6-ACFC-7A93B7688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51"/>
          <a:stretch>
            <a:fillRect/>
          </a:stretch>
        </p:blipFill>
        <p:spPr bwMode="auto">
          <a:xfrm>
            <a:off x="4356100" y="4251325"/>
            <a:ext cx="361156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3512EA27-FC17-4127-A1CE-3CA8D26841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521" t="48868" r="30783" b="27682"/>
          <a:stretch/>
        </p:blipFill>
        <p:spPr bwMode="auto">
          <a:xfrm>
            <a:off x="1115616" y="1268549"/>
            <a:ext cx="7069311" cy="43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85CD6C9-6641-4052-85DA-302EE736F620}"/>
              </a:ext>
            </a:extLst>
          </p:cNvPr>
          <p:cNvSpPr txBox="1"/>
          <p:nvPr/>
        </p:nvSpPr>
        <p:spPr>
          <a:xfrm>
            <a:off x="1331640" y="476672"/>
            <a:ext cx="6120680" cy="584775"/>
          </a:xfrm>
          <a:prstGeom prst="rect">
            <a:avLst/>
          </a:prstGeom>
          <a:noFill/>
        </p:spPr>
        <p:txBody>
          <a:bodyPr wrap="square">
            <a:spAutoFit/>
          </a:bodyPr>
          <a:lstStyle/>
          <a:p>
            <a:r>
              <a:rPr lang="en-US" sz="3200" b="1" kern="1200" dirty="0">
                <a:solidFill>
                  <a:srgbClr val="800000"/>
                </a:solidFill>
                <a:latin typeface="+mj-lt"/>
                <a:ea typeface="+mj-ea"/>
                <a:cs typeface="+mj-cs"/>
              </a:rPr>
              <a:t>ΜΟΡΙΑΚΗ ΤΑΞΙΝΟΜΗΣΗ </a:t>
            </a:r>
            <a:endParaRPr lang="el-GR" sz="3200" dirty="0">
              <a:solidFill>
                <a:srgbClr val="8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333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F142DCC-60D1-494C-B501-AC5E5A1671E2}"/>
              </a:ext>
            </a:extLst>
          </p:cNvPr>
          <p:cNvSpPr>
            <a:spLocks noGrp="1"/>
          </p:cNvSpPr>
          <p:nvPr>
            <p:ph type="title"/>
          </p:nvPr>
        </p:nvSpPr>
        <p:spPr>
          <a:xfrm>
            <a:off x="628650" y="171162"/>
            <a:ext cx="2130136" cy="2371148"/>
          </a:xfrm>
        </p:spPr>
        <p:txBody>
          <a:bodyPr vert="horz" lIns="91440" tIns="45720" rIns="91440" bIns="45720" rtlCol="0" anchor="ctr">
            <a:normAutofit/>
          </a:bodyPr>
          <a:lstStyle/>
          <a:p>
            <a:r>
              <a:rPr lang="en-US" sz="2600" b="1" kern="1200" dirty="0">
                <a:solidFill>
                  <a:srgbClr val="FFFFFF"/>
                </a:solidFill>
                <a:latin typeface="+mj-lt"/>
                <a:ea typeface="+mj-ea"/>
                <a:cs typeface="+mj-cs"/>
              </a:rPr>
              <a:t>ΜΟΡΙΑΚΗ ΤΑΞΙΝΟΜΗΣΗ </a:t>
            </a:r>
          </a:p>
        </p:txBody>
      </p:sp>
      <p:pic>
        <p:nvPicPr>
          <p:cNvPr id="5" name="Θέση περιεχομένου 4">
            <a:extLst>
              <a:ext uri="{FF2B5EF4-FFF2-40B4-BE49-F238E27FC236}">
                <a16:creationId xmlns:a16="http://schemas.microsoft.com/office/drawing/2014/main" id="{56EC4DD7-4154-484A-AAB7-703D417E865F}"/>
              </a:ext>
            </a:extLst>
          </p:cNvPr>
          <p:cNvPicPr>
            <a:picLocks noGrp="1" noChangeAspect="1"/>
          </p:cNvPicPr>
          <p:nvPr>
            <p:ph idx="1"/>
          </p:nvPr>
        </p:nvPicPr>
        <p:blipFill rotWithShape="1">
          <a:blip r:embed="rId2"/>
          <a:srcRect l="19282" t="13680" r="42553" b="8542"/>
          <a:stretch/>
        </p:blipFill>
        <p:spPr>
          <a:xfrm>
            <a:off x="3477961" y="640080"/>
            <a:ext cx="4866629" cy="5578816"/>
          </a:xfrm>
          <a:prstGeom prst="rect">
            <a:avLst/>
          </a:prstGeom>
        </p:spPr>
      </p:pic>
    </p:spTree>
    <p:extLst>
      <p:ext uri="{BB962C8B-B14F-4D97-AF65-F5344CB8AC3E}">
        <p14:creationId xmlns:p14="http://schemas.microsoft.com/office/powerpoint/2010/main" val="2219359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095E5F63-2BA0-49C6-8AE0-4B529E5077F0}"/>
              </a:ext>
            </a:extLst>
          </p:cNvPr>
          <p:cNvSpPr>
            <a:spLocks noGrp="1"/>
          </p:cNvSpPr>
          <p:nvPr>
            <p:ph type="title"/>
          </p:nvPr>
        </p:nvSpPr>
        <p:spPr>
          <a:xfrm>
            <a:off x="495030" y="2767106"/>
            <a:ext cx="2160621" cy="3071906"/>
          </a:xfrm>
        </p:spPr>
        <p:txBody>
          <a:bodyPr vert="horz" lIns="91440" tIns="45720" rIns="91440" bIns="45720" rtlCol="0" anchor="t">
            <a:normAutofit/>
          </a:bodyPr>
          <a:lstStyle/>
          <a:p>
            <a:r>
              <a:rPr lang="en-US" sz="2700" b="1" kern="1200">
                <a:solidFill>
                  <a:srgbClr val="FFFFFF"/>
                </a:solidFill>
                <a:latin typeface="+mj-lt"/>
                <a:ea typeface="+mj-ea"/>
                <a:cs typeface="+mj-cs"/>
              </a:rPr>
              <a:t>ΜΟΡΙΑΚΗ ΤΑΞΙΝΟΜΗΣΗ </a:t>
            </a:r>
            <a:endParaRPr lang="en-US" sz="2700" kern="1200">
              <a:solidFill>
                <a:srgbClr val="FFFFFF"/>
              </a:solidFill>
              <a:latin typeface="+mj-lt"/>
              <a:ea typeface="+mj-ea"/>
              <a:cs typeface="+mj-cs"/>
            </a:endParaRPr>
          </a:p>
        </p:txBody>
      </p:sp>
      <p:pic>
        <p:nvPicPr>
          <p:cNvPr id="5" name="Θέση περιεχομένου 4">
            <a:extLst>
              <a:ext uri="{FF2B5EF4-FFF2-40B4-BE49-F238E27FC236}">
                <a16:creationId xmlns:a16="http://schemas.microsoft.com/office/drawing/2014/main" id="{35C07590-E150-49A4-8D2A-20E191204AA7}"/>
              </a:ext>
            </a:extLst>
          </p:cNvPr>
          <p:cNvPicPr>
            <a:picLocks noGrp="1" noChangeAspect="1"/>
          </p:cNvPicPr>
          <p:nvPr>
            <p:ph idx="1"/>
          </p:nvPr>
        </p:nvPicPr>
        <p:blipFill rotWithShape="1">
          <a:blip r:embed="rId2"/>
          <a:srcRect l="18479" t="10123" r="41896" b="12145"/>
          <a:stretch/>
        </p:blipFill>
        <p:spPr>
          <a:xfrm>
            <a:off x="3348012" y="277178"/>
            <a:ext cx="5040412" cy="5561834"/>
          </a:xfrm>
          <a:prstGeom prst="rect">
            <a:avLst/>
          </a:prstGeom>
        </p:spPr>
      </p:pic>
    </p:spTree>
    <p:extLst>
      <p:ext uri="{BB962C8B-B14F-4D97-AF65-F5344CB8AC3E}">
        <p14:creationId xmlns:p14="http://schemas.microsoft.com/office/powerpoint/2010/main" val="13879473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F3D96F-B523-4AF7-9837-09AD00B95E10}"/>
              </a:ext>
            </a:extLst>
          </p:cNvPr>
          <p:cNvSpPr>
            <a:spLocks noGrp="1"/>
          </p:cNvSpPr>
          <p:nvPr>
            <p:ph type="title"/>
          </p:nvPr>
        </p:nvSpPr>
        <p:spPr/>
        <p:txBody>
          <a:bodyPr/>
          <a:lstStyle/>
          <a:p>
            <a:r>
              <a:rPr lang="el-GR" b="1" dirty="0">
                <a:solidFill>
                  <a:srgbClr val="800000"/>
                </a:solidFill>
              </a:rPr>
              <a:t>Μοριακή ταξινόμηση</a:t>
            </a:r>
          </a:p>
        </p:txBody>
      </p:sp>
      <p:sp>
        <p:nvSpPr>
          <p:cNvPr id="3" name="Θέση περιεχομένου 2">
            <a:extLst>
              <a:ext uri="{FF2B5EF4-FFF2-40B4-BE49-F238E27FC236}">
                <a16:creationId xmlns:a16="http://schemas.microsoft.com/office/drawing/2014/main" id="{007C0A1C-C1DC-418D-8E5C-224C97FD26FC}"/>
              </a:ext>
            </a:extLst>
          </p:cNvPr>
          <p:cNvSpPr>
            <a:spLocks noGrp="1"/>
          </p:cNvSpPr>
          <p:nvPr>
            <p:ph idx="1"/>
          </p:nvPr>
        </p:nvSpPr>
        <p:spPr/>
        <p:txBody>
          <a:bodyPr/>
          <a:lstStyle/>
          <a:p>
            <a:pPr marL="0" indent="0">
              <a:buNone/>
            </a:pPr>
            <a:r>
              <a:rPr lang="en-US" sz="2400" b="1" dirty="0">
                <a:solidFill>
                  <a:srgbClr val="800000"/>
                </a:solidFill>
              </a:rPr>
              <a:t>6 </a:t>
            </a:r>
            <a:r>
              <a:rPr lang="el-GR" sz="2400" b="1" dirty="0">
                <a:solidFill>
                  <a:srgbClr val="800000"/>
                </a:solidFill>
              </a:rPr>
              <a:t>μοριακοί τύποι </a:t>
            </a:r>
            <a:r>
              <a:rPr lang="el-GR" sz="2400" b="1" dirty="0" err="1">
                <a:solidFill>
                  <a:srgbClr val="800000"/>
                </a:solidFill>
              </a:rPr>
              <a:t>μυιοδιηθητικών</a:t>
            </a:r>
            <a:r>
              <a:rPr lang="el-GR" sz="2400" b="1" dirty="0">
                <a:solidFill>
                  <a:srgbClr val="800000"/>
                </a:solidFill>
              </a:rPr>
              <a:t> καρκινωμάτων:</a:t>
            </a:r>
            <a:endParaRPr lang="en-US" sz="2400" b="1" dirty="0">
              <a:solidFill>
                <a:srgbClr val="800000"/>
              </a:solidFill>
            </a:endParaRPr>
          </a:p>
          <a:p>
            <a:r>
              <a:rPr lang="en-US" sz="2400" dirty="0">
                <a:solidFill>
                  <a:srgbClr val="002060"/>
                </a:solidFill>
              </a:rPr>
              <a:t>Luminal papillary / </a:t>
            </a:r>
            <a:r>
              <a:rPr lang="en-US" sz="2400" dirty="0" err="1">
                <a:solidFill>
                  <a:srgbClr val="002060"/>
                </a:solidFill>
              </a:rPr>
              <a:t>LumP</a:t>
            </a:r>
            <a:r>
              <a:rPr lang="el-GR" sz="2400" dirty="0">
                <a:solidFill>
                  <a:srgbClr val="002060"/>
                </a:solidFill>
              </a:rPr>
              <a:t> (Αυλικού τύπου </a:t>
            </a:r>
            <a:r>
              <a:rPr lang="el-GR" sz="2400" dirty="0" err="1">
                <a:solidFill>
                  <a:srgbClr val="002060"/>
                </a:solidFill>
              </a:rPr>
              <a:t>θηλώδη</a:t>
            </a:r>
            <a:r>
              <a:rPr lang="el-GR" sz="2400" dirty="0">
                <a:solidFill>
                  <a:srgbClr val="002060"/>
                </a:solidFill>
              </a:rPr>
              <a:t>)</a:t>
            </a:r>
          </a:p>
          <a:p>
            <a:r>
              <a:rPr lang="en-US" sz="2400" dirty="0">
                <a:solidFill>
                  <a:srgbClr val="002060"/>
                </a:solidFill>
              </a:rPr>
              <a:t>Luminal</a:t>
            </a:r>
            <a:r>
              <a:rPr lang="el-GR" sz="2400" dirty="0">
                <a:solidFill>
                  <a:srgbClr val="002060"/>
                </a:solidFill>
              </a:rPr>
              <a:t> </a:t>
            </a:r>
            <a:r>
              <a:rPr lang="en-US" sz="2400" dirty="0">
                <a:solidFill>
                  <a:srgbClr val="002060"/>
                </a:solidFill>
              </a:rPr>
              <a:t>unstable/</a:t>
            </a:r>
            <a:r>
              <a:rPr lang="en-US" sz="2400" dirty="0" err="1">
                <a:solidFill>
                  <a:srgbClr val="002060"/>
                </a:solidFill>
              </a:rPr>
              <a:t>LumU</a:t>
            </a:r>
            <a:r>
              <a:rPr lang="en-US" sz="2400" dirty="0">
                <a:solidFill>
                  <a:srgbClr val="002060"/>
                </a:solidFill>
              </a:rPr>
              <a:t> (</a:t>
            </a:r>
            <a:r>
              <a:rPr lang="el-GR" sz="2400" dirty="0">
                <a:solidFill>
                  <a:srgbClr val="002060"/>
                </a:solidFill>
              </a:rPr>
              <a:t>Αυλικού τύπου ασταθή)</a:t>
            </a:r>
          </a:p>
          <a:p>
            <a:r>
              <a:rPr lang="en-US" sz="2400" dirty="0">
                <a:solidFill>
                  <a:srgbClr val="002060"/>
                </a:solidFill>
              </a:rPr>
              <a:t>Luminal non Specified/</a:t>
            </a:r>
            <a:r>
              <a:rPr lang="en-US" sz="2400" dirty="0" err="1">
                <a:solidFill>
                  <a:srgbClr val="002060"/>
                </a:solidFill>
              </a:rPr>
              <a:t>LumNS</a:t>
            </a:r>
            <a:r>
              <a:rPr lang="en-US" sz="2400" dirty="0">
                <a:solidFill>
                  <a:srgbClr val="002060"/>
                </a:solidFill>
              </a:rPr>
              <a:t> (</a:t>
            </a:r>
            <a:r>
              <a:rPr lang="el-GR" sz="2400" dirty="0">
                <a:solidFill>
                  <a:srgbClr val="002060"/>
                </a:solidFill>
              </a:rPr>
              <a:t>Αυλικού τύπου χωρίς ειδικούς χαρακτήρες)</a:t>
            </a:r>
            <a:endParaRPr lang="en-US" sz="2400" dirty="0">
              <a:solidFill>
                <a:srgbClr val="002060"/>
              </a:solidFill>
            </a:endParaRPr>
          </a:p>
          <a:p>
            <a:r>
              <a:rPr lang="en-US" sz="2400" dirty="0">
                <a:solidFill>
                  <a:srgbClr val="002060"/>
                </a:solidFill>
              </a:rPr>
              <a:t>Basal/squamous Ba/Sq</a:t>
            </a:r>
            <a:r>
              <a:rPr lang="el-GR" sz="2400" dirty="0">
                <a:solidFill>
                  <a:srgbClr val="002060"/>
                </a:solidFill>
              </a:rPr>
              <a:t> (Βασικού/πλακώδους τύπου)</a:t>
            </a:r>
          </a:p>
          <a:p>
            <a:r>
              <a:rPr lang="en-US" sz="2400" dirty="0">
                <a:solidFill>
                  <a:srgbClr val="002060"/>
                </a:solidFill>
              </a:rPr>
              <a:t>Neuroendocrine (NE)-like (</a:t>
            </a:r>
            <a:r>
              <a:rPr lang="el-GR" sz="2400" dirty="0" err="1">
                <a:solidFill>
                  <a:srgbClr val="002060"/>
                </a:solidFill>
              </a:rPr>
              <a:t>Νευροενδοκρινούς</a:t>
            </a:r>
            <a:r>
              <a:rPr lang="el-GR" sz="2400" dirty="0">
                <a:solidFill>
                  <a:srgbClr val="002060"/>
                </a:solidFill>
              </a:rPr>
              <a:t> τύπου)</a:t>
            </a:r>
          </a:p>
          <a:p>
            <a:r>
              <a:rPr lang="en-US" sz="2400" dirty="0">
                <a:solidFill>
                  <a:srgbClr val="002060"/>
                </a:solidFill>
              </a:rPr>
              <a:t>Stroma rich </a:t>
            </a:r>
          </a:p>
          <a:p>
            <a:endParaRPr lang="el-GR" dirty="0"/>
          </a:p>
        </p:txBody>
      </p:sp>
    </p:spTree>
    <p:extLst>
      <p:ext uri="{BB962C8B-B14F-4D97-AF65-F5344CB8AC3E}">
        <p14:creationId xmlns:p14="http://schemas.microsoft.com/office/powerpoint/2010/main" val="3502247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97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4258" name="Picture 2" descr="Fig. 6">
            <a:extLst>
              <a:ext uri="{FF2B5EF4-FFF2-40B4-BE49-F238E27FC236}">
                <a16:creationId xmlns:a16="http://schemas.microsoft.com/office/drawing/2014/main" id="{9FB7AD73-B353-461C-A4CC-6926A7FA26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801561"/>
            <a:ext cx="8178799" cy="525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345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4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210" name="Picture 2">
            <a:extLst>
              <a:ext uri="{FF2B5EF4-FFF2-40B4-BE49-F238E27FC236}">
                <a16:creationId xmlns:a16="http://schemas.microsoft.com/office/drawing/2014/main" id="{CF0D7B8C-0A41-4374-A54D-987B7078B2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445641"/>
            <a:ext cx="8178799" cy="396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99EC1E4-3B78-4601-9D44-F9904809A7F3}"/>
              </a:ext>
            </a:extLst>
          </p:cNvPr>
          <p:cNvSpPr>
            <a:spLocks noChangeArrowheads="1"/>
          </p:cNvSpPr>
          <p:nvPr/>
        </p:nvSpPr>
        <p:spPr bwMode="auto">
          <a:xfrm>
            <a:off x="3923928" y="5665986"/>
            <a:ext cx="9144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000" b="0" i="0" u="sng" strike="noStrike" cap="none" normalizeH="0" baseline="0" dirty="0">
                <a:ln>
                  <a:noFill/>
                </a:ln>
                <a:solidFill>
                  <a:srgbClr val="505050"/>
                </a:solidFill>
                <a:effectLst/>
                <a:latin typeface="NexusSans"/>
                <a:cs typeface="Arial" panose="020B0604020202020204" pitchFamily="34" charset="0"/>
              </a:rPr>
              <a:t>  </a:t>
            </a:r>
            <a:r>
              <a:rPr kumimoji="0" lang="el-GR" altLang="el-GR" sz="1900" b="0" i="0" u="sng" strike="noStrike" cap="none" normalizeH="0" baseline="0" dirty="0">
                <a:ln>
                  <a:noFill/>
                </a:ln>
                <a:solidFill>
                  <a:srgbClr val="505050"/>
                </a:solidFill>
                <a:effectLst/>
                <a:latin typeface="Arial" panose="020B0604020202020204" pitchFamily="34" charset="0"/>
                <a:cs typeface="Arial" panose="020B0604020202020204" pitchFamily="34" charset="0"/>
              </a:rPr>
              <a:t>     </a:t>
            </a:r>
            <a:endParaRPr kumimoji="0" lang="el-GR" altLang="el-GR"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000" b="1" i="0" u="none" strike="noStrike" cap="none" normalizeH="0" baseline="0" dirty="0">
                <a:ln>
                  <a:noFill/>
                </a:ln>
                <a:solidFill>
                  <a:srgbClr val="002060"/>
                </a:solidFill>
                <a:effectLst/>
                <a:latin typeface="NexusSans"/>
                <a:cs typeface="Arial" panose="020B0604020202020204" pitchFamily="34" charset="0"/>
                <a:hlinkClick r:id="rId3" tooltip="Go to table of contents for this volume/issue">
                  <a:extLst>
                    <a:ext uri="{A12FA001-AC4F-418D-AE19-62706E023703}">
                      <ahyp:hlinkClr xmlns:ahyp="http://schemas.microsoft.com/office/drawing/2018/hyperlinkcolor" val="tx"/>
                    </a:ext>
                  </a:extLst>
                </a:hlinkClick>
              </a:rPr>
              <a:t>CELL, </a:t>
            </a:r>
            <a:r>
              <a:rPr kumimoji="0" lang="el-GR" altLang="el-GR" sz="1000" b="1" i="0" u="none" strike="noStrike" cap="none" normalizeH="0" baseline="0" dirty="0" err="1">
                <a:ln>
                  <a:noFill/>
                </a:ln>
                <a:solidFill>
                  <a:srgbClr val="002060"/>
                </a:solidFill>
                <a:effectLst/>
                <a:latin typeface="NexusSans"/>
                <a:cs typeface="Arial" panose="020B0604020202020204" pitchFamily="34" charset="0"/>
                <a:hlinkClick r:id="rId3" tooltip="Go to table of contents for this volume/issue">
                  <a:extLst>
                    <a:ext uri="{A12FA001-AC4F-418D-AE19-62706E023703}">
                      <ahyp:hlinkClr xmlns:ahyp="http://schemas.microsoft.com/office/drawing/2018/hyperlinkcolor" val="tx"/>
                    </a:ext>
                  </a:extLst>
                </a:hlinkClick>
              </a:rPr>
              <a:t>Volume</a:t>
            </a:r>
            <a:r>
              <a:rPr kumimoji="0" lang="el-GR" altLang="el-GR" sz="1000" b="1" i="0" u="none" strike="noStrike" cap="none" normalizeH="0" baseline="0" dirty="0">
                <a:ln>
                  <a:noFill/>
                </a:ln>
                <a:solidFill>
                  <a:srgbClr val="002060"/>
                </a:solidFill>
                <a:effectLst/>
                <a:latin typeface="NexusSans"/>
                <a:cs typeface="Arial" panose="020B0604020202020204" pitchFamily="34" charset="0"/>
                <a:hlinkClick r:id="rId3" tooltip="Go to table of contents for this volume/issue">
                  <a:extLst>
                    <a:ext uri="{A12FA001-AC4F-418D-AE19-62706E023703}">
                      <ahyp:hlinkClr xmlns:ahyp="http://schemas.microsoft.com/office/drawing/2018/hyperlinkcolor" val="tx"/>
                    </a:ext>
                  </a:extLst>
                </a:hlinkClick>
              </a:rPr>
              <a:t> 171, </a:t>
            </a:r>
            <a:r>
              <a:rPr kumimoji="0" lang="el-GR" altLang="el-GR" sz="1000" b="1" i="0" u="none" strike="noStrike" cap="none" normalizeH="0" baseline="0" dirty="0" err="1">
                <a:ln>
                  <a:noFill/>
                </a:ln>
                <a:solidFill>
                  <a:srgbClr val="002060"/>
                </a:solidFill>
                <a:effectLst/>
                <a:latin typeface="NexusSans"/>
                <a:cs typeface="Arial" panose="020B0604020202020204" pitchFamily="34" charset="0"/>
                <a:hlinkClick r:id="rId3" tooltip="Go to table of contents for this volume/issue">
                  <a:extLst>
                    <a:ext uri="{A12FA001-AC4F-418D-AE19-62706E023703}">
                      <ahyp:hlinkClr xmlns:ahyp="http://schemas.microsoft.com/office/drawing/2018/hyperlinkcolor" val="tx"/>
                    </a:ext>
                  </a:extLst>
                </a:hlinkClick>
              </a:rPr>
              <a:t>Issue</a:t>
            </a:r>
            <a:r>
              <a:rPr kumimoji="0" lang="el-GR" altLang="el-GR" sz="1000" b="1" i="0" u="none" strike="noStrike" cap="none" normalizeH="0" baseline="0" dirty="0">
                <a:ln>
                  <a:noFill/>
                </a:ln>
                <a:solidFill>
                  <a:srgbClr val="002060"/>
                </a:solidFill>
                <a:effectLst/>
                <a:latin typeface="NexusSans"/>
                <a:cs typeface="Arial" panose="020B0604020202020204" pitchFamily="34" charset="0"/>
                <a:hlinkClick r:id="rId3" tooltip="Go to table of contents for this volume/issue">
                  <a:extLst>
                    <a:ext uri="{A12FA001-AC4F-418D-AE19-62706E023703}">
                      <ahyp:hlinkClr xmlns:ahyp="http://schemas.microsoft.com/office/drawing/2018/hyperlinkcolor" val="tx"/>
                    </a:ext>
                  </a:extLst>
                </a:hlinkClick>
              </a:rPr>
              <a:t> 3</a:t>
            </a:r>
            <a:r>
              <a:rPr kumimoji="0" lang="el-GR" altLang="el-GR" sz="1000" b="1" i="0" u="none" strike="noStrike" cap="none" normalizeH="0" baseline="0" dirty="0">
                <a:ln>
                  <a:noFill/>
                </a:ln>
                <a:solidFill>
                  <a:srgbClr val="002060"/>
                </a:solidFill>
                <a:effectLst/>
                <a:latin typeface="NexusSans"/>
                <a:cs typeface="Arial" panose="020B0604020202020204" pitchFamily="34" charset="0"/>
              </a:rPr>
              <a:t>,</a:t>
            </a:r>
            <a:r>
              <a:rPr kumimoji="0" lang="el-GR" altLang="el-GR" sz="1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l-GR" altLang="el-GR" sz="1000" b="1" i="0" u="none" strike="noStrike" cap="none" normalizeH="0" baseline="0" dirty="0">
                <a:ln>
                  <a:noFill/>
                </a:ln>
                <a:solidFill>
                  <a:srgbClr val="002060"/>
                </a:solidFill>
                <a:effectLst/>
                <a:latin typeface="NexusSans"/>
                <a:cs typeface="Arial" panose="020B0604020202020204" pitchFamily="34" charset="0"/>
              </a:rPr>
              <a:t>19 </a:t>
            </a:r>
            <a:r>
              <a:rPr kumimoji="0" lang="el-GR" altLang="el-GR" sz="1000" b="1" i="0" u="none" strike="noStrike" cap="none" normalizeH="0" baseline="0" dirty="0" err="1">
                <a:ln>
                  <a:noFill/>
                </a:ln>
                <a:solidFill>
                  <a:srgbClr val="002060"/>
                </a:solidFill>
                <a:effectLst/>
                <a:latin typeface="NexusSans"/>
                <a:cs typeface="Arial" panose="020B0604020202020204" pitchFamily="34" charset="0"/>
              </a:rPr>
              <a:t>October</a:t>
            </a:r>
            <a:r>
              <a:rPr kumimoji="0" lang="el-GR" altLang="el-GR" sz="1000" b="1" i="0" u="none" strike="noStrike" cap="none" normalizeH="0" baseline="0" dirty="0">
                <a:ln>
                  <a:noFill/>
                </a:ln>
                <a:solidFill>
                  <a:srgbClr val="002060"/>
                </a:solidFill>
                <a:effectLst/>
                <a:latin typeface="NexusSans"/>
                <a:cs typeface="Arial" panose="020B0604020202020204" pitchFamily="34" charset="0"/>
              </a:rPr>
              <a:t> 2017, </a:t>
            </a:r>
            <a:r>
              <a:rPr kumimoji="0" lang="el-GR" altLang="el-GR" sz="1000" b="1" i="0" u="none" strike="noStrike" cap="none" normalizeH="0" baseline="0" dirty="0" err="1">
                <a:ln>
                  <a:noFill/>
                </a:ln>
                <a:solidFill>
                  <a:srgbClr val="002060"/>
                </a:solidFill>
                <a:effectLst/>
                <a:latin typeface="NexusSans"/>
                <a:cs typeface="Arial" panose="020B0604020202020204" pitchFamily="34" charset="0"/>
              </a:rPr>
              <a:t>Pages</a:t>
            </a:r>
            <a:r>
              <a:rPr kumimoji="0" lang="el-GR" altLang="el-GR" sz="1000" b="1" i="0" u="none" strike="noStrike" cap="none" normalizeH="0" baseline="0" dirty="0">
                <a:ln>
                  <a:noFill/>
                </a:ln>
                <a:solidFill>
                  <a:srgbClr val="002060"/>
                </a:solidFill>
                <a:effectLst/>
                <a:latin typeface="NexusSans"/>
                <a:cs typeface="Arial" panose="020B0604020202020204" pitchFamily="34" charset="0"/>
              </a:rPr>
              <a:t> 540-556.e25</a:t>
            </a:r>
            <a:endParaRPr kumimoji="0" lang="el-GR" altLang="el-GR"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5" name="AutoShape 4" descr="Cell">
            <a:hlinkClick r:id="rId4" tooltip="Go to Cell on ScienceDirect"/>
            <a:extLst>
              <a:ext uri="{FF2B5EF4-FFF2-40B4-BE49-F238E27FC236}">
                <a16:creationId xmlns:a16="http://schemas.microsoft.com/office/drawing/2014/main" id="{07DC32A8-B1B2-43A1-832E-6E0F1E2E8C24}"/>
              </a:ext>
            </a:extLst>
          </p:cNvPr>
          <p:cNvSpPr>
            <a:spLocks noChangeAspect="1" noChangeArrowheads="1"/>
          </p:cNvSpPr>
          <p:nvPr/>
        </p:nvSpPr>
        <p:spPr bwMode="auto">
          <a:xfrm>
            <a:off x="57150"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4066329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Τίτλος">
            <a:extLst>
              <a:ext uri="{FF2B5EF4-FFF2-40B4-BE49-F238E27FC236}">
                <a16:creationId xmlns:a16="http://schemas.microsoft.com/office/drawing/2014/main" id="{60931A78-7C4F-4E1E-83BF-F72A2A054813}"/>
              </a:ext>
            </a:extLst>
          </p:cNvPr>
          <p:cNvSpPr>
            <a:spLocks noGrp="1"/>
          </p:cNvSpPr>
          <p:nvPr>
            <p:ph type="title"/>
          </p:nvPr>
        </p:nvSpPr>
        <p:spPr/>
        <p:txBody>
          <a:bodyPr/>
          <a:lstStyle/>
          <a:p>
            <a:r>
              <a:rPr lang="el-GR" altLang="el-GR" sz="3600">
                <a:solidFill>
                  <a:srgbClr val="C00000"/>
                </a:solidFill>
              </a:rPr>
              <a:t>Ουροθηλιακό καρκίνωμα με πλακώδη διαφοροποίηση</a:t>
            </a:r>
            <a:endParaRPr lang="el-GR" altLang="el-GR" sz="3600"/>
          </a:p>
        </p:txBody>
      </p:sp>
      <p:sp>
        <p:nvSpPr>
          <p:cNvPr id="88067" name="2 - Θέση περιεχομένου">
            <a:extLst>
              <a:ext uri="{FF2B5EF4-FFF2-40B4-BE49-F238E27FC236}">
                <a16:creationId xmlns:a16="http://schemas.microsoft.com/office/drawing/2014/main" id="{F513299A-1F2A-40AA-820B-B4DE336E52CB}"/>
              </a:ext>
            </a:extLst>
          </p:cNvPr>
          <p:cNvSpPr>
            <a:spLocks noGrp="1"/>
          </p:cNvSpPr>
          <p:nvPr>
            <p:ph idx="1"/>
          </p:nvPr>
        </p:nvSpPr>
        <p:spPr>
          <a:xfrm>
            <a:off x="179388" y="1600200"/>
            <a:ext cx="8964612" cy="4525963"/>
          </a:xfrm>
        </p:spPr>
        <p:txBody>
          <a:bodyPr>
            <a:normAutofit fontScale="92500" lnSpcReduction="10000"/>
          </a:bodyPr>
          <a:lstStyle/>
          <a:p>
            <a:pPr marL="609600" indent="-609600">
              <a:buSzPct val="145000"/>
              <a:buFontTx/>
              <a:buChar char="•"/>
            </a:pPr>
            <a:r>
              <a:rPr lang="el-GR" altLang="ko-KR" sz="1800">
                <a:solidFill>
                  <a:schemeClr val="tx2"/>
                </a:solidFill>
              </a:rPr>
              <a:t>Ανευρίσκεται σε ~ 21% των ουροθηλιακών καρκινωμάτων της ουροδόχου κύστης και σε~ 44%  των ουροθηλιακών καρκινωμάτων της νεφρικής πυέλου</a:t>
            </a:r>
            <a:r>
              <a:rPr lang="en-US" altLang="el-GR" sz="1800">
                <a:solidFill>
                  <a:schemeClr val="tx2"/>
                </a:solidFill>
              </a:rPr>
              <a:t>(</a:t>
            </a:r>
            <a:r>
              <a:rPr lang="en-US" altLang="el-GR" sz="1800" b="1">
                <a:solidFill>
                  <a:schemeClr val="tx2"/>
                </a:solidFill>
                <a:hlinkClick r:id="rId2" tooltip="Archives of pathology &amp; laboratory medicine."/>
              </a:rPr>
              <a:t>Arch Pathol Lab Med 2007;131:1244</a:t>
            </a:r>
            <a:r>
              <a:rPr lang="en-US" altLang="el-GR" sz="1800">
                <a:solidFill>
                  <a:schemeClr val="tx2"/>
                </a:solidFill>
                <a:hlinkClick r:id="rId2" tooltip="Archives of pathology &amp; laboratory medicine."/>
              </a:rPr>
              <a:t>)</a:t>
            </a:r>
            <a:endParaRPr lang="el-GR" altLang="ko-KR" sz="1800">
              <a:solidFill>
                <a:schemeClr val="tx2"/>
              </a:solidFill>
            </a:endParaRPr>
          </a:p>
          <a:p>
            <a:pPr marL="609600" indent="-609600">
              <a:buSzPct val="145000"/>
              <a:buFontTx/>
              <a:buChar char="•"/>
            </a:pPr>
            <a:r>
              <a:rPr lang="el-GR" altLang="el-GR" sz="1800">
                <a:solidFill>
                  <a:schemeClr val="tx2"/>
                </a:solidFill>
              </a:rPr>
              <a:t>Συνοδεύει υψηλής κακοηθείας ουροθηλιακό καρκίνωμα </a:t>
            </a:r>
            <a:endParaRPr lang="en-US" altLang="el-GR" sz="1800">
              <a:solidFill>
                <a:schemeClr val="tx2"/>
              </a:solidFill>
            </a:endParaRPr>
          </a:p>
          <a:p>
            <a:pPr marL="609600" indent="-609600">
              <a:buFont typeface="Arial" panose="020B0604020202020204" pitchFamily="34" charset="0"/>
              <a:buNone/>
            </a:pPr>
            <a:r>
              <a:rPr lang="en-US" altLang="el-GR" sz="1800">
                <a:solidFill>
                  <a:schemeClr val="tx2"/>
                </a:solidFill>
              </a:rPr>
              <a:t>●</a:t>
            </a:r>
            <a:r>
              <a:rPr lang="el-GR" altLang="el-GR" sz="1800">
                <a:solidFill>
                  <a:schemeClr val="tx2"/>
                </a:solidFill>
              </a:rPr>
              <a:t>        </a:t>
            </a:r>
            <a:r>
              <a:rPr lang="en-US" altLang="el-GR" sz="1800">
                <a:solidFill>
                  <a:schemeClr val="tx2"/>
                </a:solidFill>
              </a:rPr>
              <a:t> </a:t>
            </a:r>
            <a:r>
              <a:rPr lang="el-GR" altLang="el-GR" sz="1800" u="sng">
                <a:solidFill>
                  <a:schemeClr val="tx2"/>
                </a:solidFill>
              </a:rPr>
              <a:t>Εξορισμού συνυπάρχει κακόηθες ουροθηλιακό στοιχείο (έστω και μόνο </a:t>
            </a:r>
            <a:r>
              <a:rPr lang="en-US" altLang="el-GR" sz="1800" u="sng">
                <a:solidFill>
                  <a:schemeClr val="tx2"/>
                </a:solidFill>
              </a:rPr>
              <a:t>in situ) </a:t>
            </a:r>
          </a:p>
          <a:p>
            <a:pPr marL="609600" indent="-609600">
              <a:buFont typeface="Arial" panose="020B0604020202020204" pitchFamily="34" charset="0"/>
              <a:buNone/>
            </a:pPr>
            <a:r>
              <a:rPr lang="en-US" altLang="el-GR" sz="1800">
                <a:solidFill>
                  <a:schemeClr val="tx2"/>
                </a:solidFill>
              </a:rPr>
              <a:t>●  </a:t>
            </a:r>
            <a:r>
              <a:rPr lang="el-GR" altLang="el-GR" sz="1800">
                <a:solidFill>
                  <a:schemeClr val="tx2"/>
                </a:solidFill>
              </a:rPr>
              <a:t>      </a:t>
            </a:r>
            <a:r>
              <a:rPr lang="en-US" altLang="el-GR" sz="1800">
                <a:solidFill>
                  <a:schemeClr val="tx2"/>
                </a:solidFill>
              </a:rPr>
              <a:t> </a:t>
            </a:r>
            <a:r>
              <a:rPr lang="el-GR" altLang="el-GR" sz="1800">
                <a:solidFill>
                  <a:schemeClr val="tx2"/>
                </a:solidFill>
              </a:rPr>
              <a:t>Φωλεές κακοήθους πλακώδους επιθηλίου από πολυγωνικά κύτταρα με ενδείξεις κερατινοποίησης (δυσκεράτωση, σφαίρες κερατίνης) ή μεσοκυττάριες γέφυρες</a:t>
            </a:r>
            <a:endParaRPr lang="en-US" altLang="el-GR" sz="1800">
              <a:solidFill>
                <a:schemeClr val="tx2"/>
              </a:solidFill>
            </a:endParaRPr>
          </a:p>
          <a:p>
            <a:pPr marL="609600" indent="-609600">
              <a:buFont typeface="Arial" panose="020B0604020202020204" pitchFamily="34" charset="0"/>
              <a:buNone/>
            </a:pPr>
            <a:r>
              <a:rPr lang="en-US" altLang="el-GR" sz="1800">
                <a:solidFill>
                  <a:schemeClr val="tx2"/>
                </a:solidFill>
              </a:rPr>
              <a:t>●</a:t>
            </a:r>
            <a:r>
              <a:rPr lang="el-GR" altLang="el-GR" sz="1800">
                <a:solidFill>
                  <a:schemeClr val="tx2"/>
                </a:solidFill>
              </a:rPr>
              <a:t>         Το πλακώδες στοιχείο μπορεί να έχει βασικοκυτταροειδή ή διαυγή χαρακτηριστικά</a:t>
            </a:r>
          </a:p>
          <a:p>
            <a:pPr marL="609600" indent="-609600" algn="just">
              <a:buSzPct val="135000"/>
              <a:buFontTx/>
              <a:buChar char="•"/>
            </a:pPr>
            <a:r>
              <a:rPr lang="el-GR" altLang="el-GR" sz="2000">
                <a:solidFill>
                  <a:schemeClr val="tx2"/>
                </a:solidFill>
              </a:rPr>
              <a:t>Η πλακώδης διαφοροποίηση μπορεί να αναδειχθεί με τη χρήση ανοσοϊστοχημικών δεικτών (κερατίνη-14 και </a:t>
            </a:r>
            <a:r>
              <a:rPr lang="en-US" altLang="el-GR" sz="2000">
                <a:solidFill>
                  <a:schemeClr val="tx2"/>
                </a:solidFill>
              </a:rPr>
              <a:t>L</a:t>
            </a:r>
            <a:r>
              <a:rPr lang="el-GR" altLang="el-GR" sz="2000">
                <a:solidFill>
                  <a:schemeClr val="tx2"/>
                </a:solidFill>
              </a:rPr>
              <a:t>1 αντιγόνο).</a:t>
            </a:r>
          </a:p>
          <a:p>
            <a:pPr marL="609600" indent="-609600">
              <a:buFont typeface="Arial" panose="020B0604020202020204" pitchFamily="34" charset="0"/>
              <a:buNone/>
            </a:pPr>
            <a:r>
              <a:rPr lang="en-US" altLang="el-GR" sz="1800">
                <a:solidFill>
                  <a:schemeClr val="tx2"/>
                </a:solidFill>
              </a:rPr>
              <a:t>● </a:t>
            </a:r>
            <a:r>
              <a:rPr lang="el-GR" altLang="el-GR" sz="1800">
                <a:solidFill>
                  <a:schemeClr val="tx2"/>
                </a:solidFill>
              </a:rPr>
              <a:t>        Συνοδεύεται από ηωσινόφιλα</a:t>
            </a:r>
            <a:r>
              <a:rPr lang="en-US" altLang="el-GR" sz="1800">
                <a:solidFill>
                  <a:schemeClr val="tx2"/>
                </a:solidFill>
              </a:rPr>
              <a:t> (</a:t>
            </a:r>
            <a:r>
              <a:rPr lang="en-US" altLang="el-GR" sz="1800" b="1">
                <a:solidFill>
                  <a:schemeClr val="tx2"/>
                </a:solidFill>
                <a:hlinkClick r:id="rId3" tooltip="Journal of clinical pathology."/>
              </a:rPr>
              <a:t>J Clin Pathol 1984;37:500</a:t>
            </a:r>
            <a:r>
              <a:rPr lang="en-US" altLang="el-GR" sz="1800">
                <a:solidFill>
                  <a:schemeClr val="tx2"/>
                </a:solidFill>
              </a:rPr>
              <a:t>)</a:t>
            </a:r>
            <a:endParaRPr lang="el-GR" altLang="el-GR" sz="1800">
              <a:solidFill>
                <a:schemeClr val="tx2"/>
              </a:solidFill>
            </a:endParaRPr>
          </a:p>
          <a:p>
            <a:pPr marL="609600" indent="-609600">
              <a:buFont typeface="Arial" panose="020B0604020202020204" pitchFamily="34" charset="0"/>
              <a:buNone/>
            </a:pPr>
            <a:r>
              <a:rPr lang="en-US" altLang="el-GR" sz="1800">
                <a:solidFill>
                  <a:schemeClr val="tx2"/>
                </a:solidFill>
              </a:rPr>
              <a:t>● </a:t>
            </a:r>
            <a:r>
              <a:rPr lang="el-GR" altLang="el-GR" sz="1800">
                <a:solidFill>
                  <a:schemeClr val="tx2"/>
                </a:solidFill>
              </a:rPr>
              <a:t>        Συνιστάται να αναφέρεται το % του πλακώδους στοιχείου</a:t>
            </a:r>
          </a:p>
          <a:p>
            <a:pPr marL="609600" indent="-609600">
              <a:buSzPct val="145000"/>
              <a:buFontTx/>
              <a:buChar char="•"/>
            </a:pPr>
            <a:r>
              <a:rPr lang="el-GR" altLang="el-GR" sz="1800">
                <a:solidFill>
                  <a:schemeClr val="tx2"/>
                </a:solidFill>
              </a:rPr>
              <a:t>Η κλινική σημασία: αβέβαιη μάλλον σχετίζεται με δυσμενή πρόγνωση</a:t>
            </a:r>
          </a:p>
          <a:p>
            <a:pPr marL="609600" indent="-609600">
              <a:buSzPct val="145000"/>
              <a:buFontTx/>
              <a:buNone/>
            </a:pPr>
            <a:r>
              <a:rPr lang="en-US" altLang="el-GR" sz="1800">
                <a:solidFill>
                  <a:schemeClr val="tx2"/>
                </a:solidFill>
              </a:rPr>
              <a:t> (</a:t>
            </a:r>
            <a:r>
              <a:rPr lang="en-US" altLang="el-GR" sz="1800" b="1">
                <a:solidFill>
                  <a:schemeClr val="tx2"/>
                </a:solidFill>
                <a:hlinkClick r:id="rId4" tooltip="International braz j urol : official journal of the Brazilian &#10;&#10;Society of Urology."/>
              </a:rPr>
              <a:t>Int Braz J Urol 2007;33:339</a:t>
            </a:r>
            <a:r>
              <a:rPr lang="en-US" altLang="el-GR" sz="1800" b="1">
                <a:solidFill>
                  <a:schemeClr val="tx2"/>
                </a:solidFill>
              </a:rPr>
              <a:t>, </a:t>
            </a:r>
            <a:r>
              <a:rPr lang="en-US" altLang="el-GR" sz="1800" b="1">
                <a:solidFill>
                  <a:schemeClr val="tx2"/>
                </a:solidFill>
                <a:hlinkClick r:id="rId5" tooltip="Urology."/>
              </a:rPr>
              <a:t>Urology 2007;70:69</a:t>
            </a:r>
            <a:r>
              <a:rPr lang="en-US" altLang="el-GR" sz="1800">
                <a:solidFill>
                  <a:schemeClr val="tx2"/>
                </a:solidFill>
              </a:rPr>
              <a:t>)</a:t>
            </a:r>
          </a:p>
          <a:p>
            <a:pPr marL="609600" indent="-609600">
              <a:buFont typeface="Arial" panose="020B0604020202020204" pitchFamily="34" charset="0"/>
              <a:buNone/>
            </a:pPr>
            <a:r>
              <a:rPr lang="en-US" altLang="el-GR" sz="1800">
                <a:solidFill>
                  <a:schemeClr val="tx2"/>
                </a:solidFill>
              </a:rPr>
              <a:t>● </a:t>
            </a:r>
            <a:r>
              <a:rPr lang="el-GR" altLang="el-GR" sz="1800">
                <a:solidFill>
                  <a:schemeClr val="tx2"/>
                </a:solidFill>
              </a:rPr>
              <a:t>       Ανθεκτικότητα στην ακτινοθεραπεία</a:t>
            </a:r>
            <a:r>
              <a:rPr lang="en-US" altLang="el-GR" sz="1800">
                <a:solidFill>
                  <a:schemeClr val="tx2"/>
                </a:solidFill>
              </a:rPr>
              <a:t> (</a:t>
            </a:r>
            <a:r>
              <a:rPr lang="en-US" altLang="el-GR" sz="1800" b="1">
                <a:solidFill>
                  <a:schemeClr val="tx2"/>
                </a:solidFill>
                <a:hlinkClick r:id="rId6" tooltip="Journal of clinical pathology."/>
              </a:rPr>
              <a:t>J Clin Pathol 1989;42:250</a:t>
            </a:r>
            <a:r>
              <a:rPr lang="en-US" altLang="el-GR" sz="1800">
                <a:solidFill>
                  <a:schemeClr val="tx2"/>
                </a:solidFill>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Τίτλος">
            <a:extLst>
              <a:ext uri="{FF2B5EF4-FFF2-40B4-BE49-F238E27FC236}">
                <a16:creationId xmlns:a16="http://schemas.microsoft.com/office/drawing/2014/main" id="{570BB640-996F-449D-A5DD-A97E25FFA9FB}"/>
              </a:ext>
            </a:extLst>
          </p:cNvPr>
          <p:cNvSpPr>
            <a:spLocks noGrp="1"/>
          </p:cNvSpPr>
          <p:nvPr>
            <p:ph type="title"/>
          </p:nvPr>
        </p:nvSpPr>
        <p:spPr/>
        <p:txBody>
          <a:bodyPr/>
          <a:lstStyle/>
          <a:p>
            <a:r>
              <a:rPr lang="el-GR" altLang="el-GR" sz="3600">
                <a:solidFill>
                  <a:srgbClr val="C00000"/>
                </a:solidFill>
              </a:rPr>
              <a:t>Ουροθηλιακό καρκίνωμα με πλακώδη διαφοροποίηση</a:t>
            </a:r>
            <a:endParaRPr lang="el-GR" altLang="el-GR" sz="3600"/>
          </a:p>
        </p:txBody>
      </p:sp>
      <p:pic>
        <p:nvPicPr>
          <p:cNvPr id="89091" name="Picture 2">
            <a:extLst>
              <a:ext uri="{FF2B5EF4-FFF2-40B4-BE49-F238E27FC236}">
                <a16:creationId xmlns:a16="http://schemas.microsoft.com/office/drawing/2014/main" id="{A33D56CE-291C-4CB4-9A16-7A3BF7D37D6F}"/>
              </a:ext>
            </a:extLst>
          </p:cNvPr>
          <p:cNvPicPr>
            <a:picLocks noGrp="1" noChangeAspect="1" noChangeArrowheads="1"/>
          </p:cNvPicPr>
          <p:nvPr>
            <p:ph idx="1"/>
          </p:nvPr>
        </p:nvPicPr>
        <p:blipFill>
          <a:blip r:embed="rId3">
            <a:lum bright="-18000" contrast="42000"/>
            <a:extLst>
              <a:ext uri="{28A0092B-C50C-407E-A947-70E740481C1C}">
                <a14:useLocalDpi xmlns:a14="http://schemas.microsoft.com/office/drawing/2010/main" val="0"/>
              </a:ext>
            </a:extLst>
          </a:blip>
          <a:stretch>
            <a:fillRect/>
          </a:stretch>
        </p:blipFill>
        <p:spPr>
          <a:xfrm>
            <a:off x="1626704" y="1844824"/>
            <a:ext cx="5890592" cy="4417944"/>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a:extLst>
              <a:ext uri="{FF2B5EF4-FFF2-40B4-BE49-F238E27FC236}">
                <a16:creationId xmlns:a16="http://schemas.microsoft.com/office/drawing/2014/main" id="{028671DA-908F-4E31-8388-C6E883B74320}"/>
              </a:ext>
            </a:extLst>
          </p:cNvPr>
          <p:cNvSpPr>
            <a:spLocks noGrp="1"/>
          </p:cNvSpPr>
          <p:nvPr>
            <p:ph type="title"/>
          </p:nvPr>
        </p:nvSpPr>
        <p:spPr/>
        <p:txBody>
          <a:bodyPr/>
          <a:lstStyle/>
          <a:p>
            <a:endParaRPr lang="el-GR" altLang="el-GR"/>
          </a:p>
        </p:txBody>
      </p:sp>
      <p:sp>
        <p:nvSpPr>
          <p:cNvPr id="10243" name="2 - Θέση περιεχομένου">
            <a:extLst>
              <a:ext uri="{FF2B5EF4-FFF2-40B4-BE49-F238E27FC236}">
                <a16:creationId xmlns:a16="http://schemas.microsoft.com/office/drawing/2014/main" id="{033339D5-BAE6-413E-A6C1-442B8226BF3A}"/>
              </a:ext>
            </a:extLst>
          </p:cNvPr>
          <p:cNvSpPr>
            <a:spLocks noGrp="1"/>
          </p:cNvSpPr>
          <p:nvPr>
            <p:ph idx="1"/>
          </p:nvPr>
        </p:nvSpPr>
        <p:spPr/>
        <p:txBody>
          <a:bodyPr/>
          <a:lstStyle/>
          <a:p>
            <a:endParaRPr lang="el-GR" altLang="el-GR" dirty="0"/>
          </a:p>
        </p:txBody>
      </p:sp>
      <p:pic>
        <p:nvPicPr>
          <p:cNvPr id="10244" name="Picture 2" descr="gr4">
            <a:extLst>
              <a:ext uri="{FF2B5EF4-FFF2-40B4-BE49-F238E27FC236}">
                <a16:creationId xmlns:a16="http://schemas.microsoft.com/office/drawing/2014/main" id="{FBF4F50A-70C4-4A76-82BC-A3821F6A0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04" y="128587"/>
            <a:ext cx="641985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a:extLst>
              <a:ext uri="{FF2B5EF4-FFF2-40B4-BE49-F238E27FC236}">
                <a16:creationId xmlns:a16="http://schemas.microsoft.com/office/drawing/2014/main" id="{CA09C188-59D1-4354-BD16-7961429CF5F6}"/>
              </a:ext>
            </a:extLst>
          </p:cNvPr>
          <p:cNvSpPr/>
          <p:nvPr/>
        </p:nvSpPr>
        <p:spPr>
          <a:xfrm>
            <a:off x="6948488" y="1916113"/>
            <a:ext cx="1800225" cy="72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4</a:t>
            </a:r>
            <a:r>
              <a:rPr lang="en-US" baseline="30000" dirty="0"/>
              <a:t>th</a:t>
            </a:r>
            <a:r>
              <a:rPr lang="en-US" dirty="0"/>
              <a:t> edition /2016</a:t>
            </a:r>
            <a:endParaRPr lang="el-GR" dirty="0"/>
          </a:p>
        </p:txBody>
      </p:sp>
      <p:sp>
        <p:nvSpPr>
          <p:cNvPr id="2" name="Ορθογώνιο 1">
            <a:extLst>
              <a:ext uri="{FF2B5EF4-FFF2-40B4-BE49-F238E27FC236}">
                <a16:creationId xmlns:a16="http://schemas.microsoft.com/office/drawing/2014/main" id="{3D9AC91A-C6C6-4D19-ADEA-EF1319A4489F}"/>
              </a:ext>
            </a:extLst>
          </p:cNvPr>
          <p:cNvSpPr/>
          <p:nvPr/>
        </p:nvSpPr>
        <p:spPr>
          <a:xfrm>
            <a:off x="7164288" y="3573016"/>
            <a:ext cx="172888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Εν αναμονή της </a:t>
            </a:r>
            <a:r>
              <a:rPr lang="en-US" dirty="0"/>
              <a:t>5</a:t>
            </a:r>
            <a:r>
              <a:rPr lang="en-US" baseline="30000" dirty="0"/>
              <a:t>th</a:t>
            </a:r>
            <a:r>
              <a:rPr lang="en-US" dirty="0"/>
              <a:t> edition/2021</a:t>
            </a:r>
            <a:endParaRPr lang="el-GR" dirty="0"/>
          </a:p>
        </p:txBody>
      </p:sp>
      <p:sp>
        <p:nvSpPr>
          <p:cNvPr id="4" name="Ορθογώνιο 3">
            <a:extLst>
              <a:ext uri="{FF2B5EF4-FFF2-40B4-BE49-F238E27FC236}">
                <a16:creationId xmlns:a16="http://schemas.microsoft.com/office/drawing/2014/main" id="{D67F9F99-558A-4506-B43D-7579E6197ED5}"/>
              </a:ext>
            </a:extLst>
          </p:cNvPr>
          <p:cNvSpPr/>
          <p:nvPr/>
        </p:nvSpPr>
        <p:spPr>
          <a:xfrm>
            <a:off x="467544" y="620689"/>
            <a:ext cx="3096344" cy="3600400"/>
          </a:xfrm>
          <a:prstGeom prst="rect">
            <a:avLst/>
          </a:prstGeom>
          <a:solidFill>
            <a:srgbClr val="00B0F0">
              <a:alpha val="8000"/>
            </a:srgbClr>
          </a:solidFill>
          <a:ln w="476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08600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Τίτλος">
            <a:extLst>
              <a:ext uri="{FF2B5EF4-FFF2-40B4-BE49-F238E27FC236}">
                <a16:creationId xmlns:a16="http://schemas.microsoft.com/office/drawing/2014/main" id="{BE12294D-98BD-4F53-8DA4-A3F12AA2B480}"/>
              </a:ext>
            </a:extLst>
          </p:cNvPr>
          <p:cNvSpPr>
            <a:spLocks noGrp="1"/>
          </p:cNvSpPr>
          <p:nvPr>
            <p:ph type="title"/>
          </p:nvPr>
        </p:nvSpPr>
        <p:spPr/>
        <p:txBody>
          <a:bodyPr/>
          <a:lstStyle/>
          <a:p>
            <a:r>
              <a:rPr lang="el-GR" altLang="el-GR" sz="3600">
                <a:solidFill>
                  <a:srgbClr val="C00000"/>
                </a:solidFill>
              </a:rPr>
              <a:t>Ουροθηλιακό καρκίνωμα με αδενική διαφοροποίηση</a:t>
            </a:r>
            <a:endParaRPr lang="el-GR" altLang="el-GR" sz="3600"/>
          </a:p>
        </p:txBody>
      </p:sp>
      <p:sp>
        <p:nvSpPr>
          <p:cNvPr id="91139" name="2 - Θέση περιεχομένου">
            <a:extLst>
              <a:ext uri="{FF2B5EF4-FFF2-40B4-BE49-F238E27FC236}">
                <a16:creationId xmlns:a16="http://schemas.microsoft.com/office/drawing/2014/main" id="{E3C155BD-D0D7-4E90-B8A0-5785B1DB08FC}"/>
              </a:ext>
            </a:extLst>
          </p:cNvPr>
          <p:cNvSpPr>
            <a:spLocks noGrp="1"/>
          </p:cNvSpPr>
          <p:nvPr>
            <p:ph idx="1"/>
          </p:nvPr>
        </p:nvSpPr>
        <p:spPr/>
        <p:txBody>
          <a:bodyPr>
            <a:normAutofit fontScale="85000" lnSpcReduction="20000"/>
          </a:bodyPr>
          <a:lstStyle/>
          <a:p>
            <a:pPr>
              <a:buSzPct val="150000"/>
            </a:pPr>
            <a:r>
              <a:rPr lang="el-GR" altLang="el-GR" sz="1800">
                <a:solidFill>
                  <a:srgbClr val="800000"/>
                </a:solidFill>
              </a:rPr>
              <a:t>6-</a:t>
            </a:r>
            <a:r>
              <a:rPr lang="en-US" altLang="el-GR" sz="1800">
                <a:solidFill>
                  <a:srgbClr val="800000"/>
                </a:solidFill>
              </a:rPr>
              <a:t>7% </a:t>
            </a:r>
            <a:r>
              <a:rPr lang="el-GR" altLang="el-GR" sz="1800">
                <a:solidFill>
                  <a:srgbClr val="800000"/>
                </a:solidFill>
              </a:rPr>
              <a:t> </a:t>
            </a:r>
            <a:r>
              <a:rPr lang="el-GR" altLang="el-GR" sz="1800">
                <a:solidFill>
                  <a:srgbClr val="376092"/>
                </a:solidFill>
              </a:rPr>
              <a:t>των ουροθηλιακών καρκινωμάτων εμφανίζουν αδενική δαφοροποίηση</a:t>
            </a:r>
            <a:r>
              <a:rPr lang="en-US" altLang="el-GR" sz="1800">
                <a:solidFill>
                  <a:srgbClr val="376092"/>
                </a:solidFill>
              </a:rPr>
              <a:t>, </a:t>
            </a:r>
            <a:r>
              <a:rPr lang="el-GR" altLang="el-GR" sz="1800">
                <a:solidFill>
                  <a:srgbClr val="376092"/>
                </a:solidFill>
              </a:rPr>
              <a:t>που συνδέεται με υψηλότερο στάδιο κατά τη διάγνωση</a:t>
            </a:r>
            <a:r>
              <a:rPr lang="en-US" altLang="el-GR" sz="1800">
                <a:solidFill>
                  <a:srgbClr val="376092"/>
                </a:solidFill>
              </a:rPr>
              <a:t> </a:t>
            </a:r>
            <a:endParaRPr lang="el-GR" altLang="el-GR" sz="1800">
              <a:solidFill>
                <a:srgbClr val="376092"/>
              </a:solidFill>
            </a:endParaRPr>
          </a:p>
          <a:p>
            <a:pPr>
              <a:buFont typeface="Arial" panose="020B0604020202020204" pitchFamily="34" charset="0"/>
              <a:buNone/>
            </a:pPr>
            <a:r>
              <a:rPr lang="el-GR" altLang="el-GR" sz="1800">
                <a:solidFill>
                  <a:srgbClr val="376092"/>
                </a:solidFill>
              </a:rPr>
              <a:t>                                          </a:t>
            </a:r>
            <a:r>
              <a:rPr lang="en-US" altLang="el-GR" sz="1800">
                <a:solidFill>
                  <a:srgbClr val="376092"/>
                </a:solidFill>
              </a:rPr>
              <a:t>(</a:t>
            </a:r>
            <a:r>
              <a:rPr lang="en-US" altLang="el-GR" sz="1800" b="1">
                <a:solidFill>
                  <a:srgbClr val="376092"/>
                </a:solidFill>
                <a:hlinkClick r:id="rId3" tooltip="International urology and nephrology."/>
              </a:rPr>
              <a:t>Int Urol Nephrol 2001;33:631</a:t>
            </a:r>
            <a:r>
              <a:rPr lang="en-US" altLang="el-GR" sz="1800" b="1">
                <a:solidFill>
                  <a:srgbClr val="376092"/>
                </a:solidFill>
              </a:rPr>
              <a:t>, </a:t>
            </a:r>
            <a:r>
              <a:rPr lang="en-US" altLang="el-GR" sz="1800" b="1">
                <a:solidFill>
                  <a:srgbClr val="376092"/>
                </a:solidFill>
                <a:hlinkClick r:id="rId4" tooltip="International urology and nephrology."/>
              </a:rPr>
              <a:t>Int Urol Nephrol 2007;39:803</a:t>
            </a:r>
            <a:r>
              <a:rPr lang="en-US" altLang="el-GR" sz="1800">
                <a:solidFill>
                  <a:srgbClr val="376092"/>
                </a:solidFill>
              </a:rPr>
              <a:t>)</a:t>
            </a:r>
          </a:p>
          <a:p>
            <a:pPr>
              <a:buFont typeface="Arial" panose="020B0604020202020204" pitchFamily="34" charset="0"/>
              <a:buNone/>
            </a:pPr>
            <a:r>
              <a:rPr lang="en-US" altLang="el-GR" sz="1800">
                <a:solidFill>
                  <a:srgbClr val="376092"/>
                </a:solidFill>
              </a:rPr>
              <a:t>● </a:t>
            </a:r>
            <a:r>
              <a:rPr lang="el-GR" altLang="el-GR" sz="1800">
                <a:solidFill>
                  <a:srgbClr val="376092"/>
                </a:solidFill>
              </a:rPr>
              <a:t>   Κυτταροπλασματική βλέννη ανευρίσκεται σε ~37% των ουροθηλιακών καρκινωμάτων (συνήθως των υψηλής κακοηθείας)</a:t>
            </a:r>
            <a:r>
              <a:rPr lang="en-US" altLang="el-GR" sz="1800">
                <a:solidFill>
                  <a:srgbClr val="376092"/>
                </a:solidFill>
              </a:rPr>
              <a:t>,</a:t>
            </a:r>
            <a:r>
              <a:rPr lang="el-GR" altLang="el-GR" sz="1800">
                <a:solidFill>
                  <a:srgbClr val="376092"/>
                </a:solidFill>
              </a:rPr>
              <a:t> χωρίς αυτό να θεωρείται ότι αντιπροσωπεύει αδενική διαφοροποίηση </a:t>
            </a:r>
          </a:p>
          <a:p>
            <a:pPr>
              <a:buFont typeface="Arial" panose="020B0604020202020204" pitchFamily="34" charset="0"/>
              <a:buNone/>
            </a:pPr>
            <a:r>
              <a:rPr lang="el-GR" altLang="el-GR" sz="1800">
                <a:solidFill>
                  <a:srgbClr val="376092"/>
                </a:solidFill>
              </a:rPr>
              <a:t>                                                                                           </a:t>
            </a:r>
            <a:r>
              <a:rPr lang="en-US" altLang="el-GR" sz="1800">
                <a:solidFill>
                  <a:srgbClr val="376092"/>
                </a:solidFill>
              </a:rPr>
              <a:t>(</a:t>
            </a:r>
            <a:r>
              <a:rPr lang="en-US" altLang="el-GR" sz="1800" b="1">
                <a:solidFill>
                  <a:srgbClr val="376092"/>
                </a:solidFill>
                <a:hlinkClick r:id="rId5"/>
              </a:rPr>
              <a:t>Hum Pathol 1992;23:860</a:t>
            </a:r>
            <a:r>
              <a:rPr lang="en-US" altLang="el-GR" sz="1800">
                <a:solidFill>
                  <a:srgbClr val="376092"/>
                </a:solidFill>
              </a:rPr>
              <a:t>)</a:t>
            </a:r>
            <a:endParaRPr lang="el-GR" altLang="el-GR" sz="1800">
              <a:solidFill>
                <a:srgbClr val="376092"/>
              </a:solidFill>
            </a:endParaRPr>
          </a:p>
          <a:p>
            <a:pPr>
              <a:buFontTx/>
              <a:buChar char="•"/>
            </a:pPr>
            <a:endParaRPr lang="el-GR" altLang="el-GR" sz="1800">
              <a:solidFill>
                <a:srgbClr val="376092"/>
              </a:solidFill>
            </a:endParaRPr>
          </a:p>
          <a:p>
            <a:pPr>
              <a:buFontTx/>
              <a:buChar char="•"/>
            </a:pPr>
            <a:r>
              <a:rPr lang="el-GR" altLang="ko-KR" sz="1800">
                <a:solidFill>
                  <a:schemeClr val="tx2"/>
                </a:solidFill>
              </a:rPr>
              <a:t>Ψευδοαδενικοί χώροι οφειλόμενοι σε νέκρωση ή </a:t>
            </a:r>
            <a:r>
              <a:rPr lang="en-US" altLang="ko-KR" sz="1800">
                <a:solidFill>
                  <a:schemeClr val="tx2"/>
                </a:solidFill>
                <a:ea typeface="굴림" panose="020B0600000101010101" pitchFamily="34" charset="-127"/>
              </a:rPr>
              <a:t>artifact </a:t>
            </a:r>
            <a:r>
              <a:rPr lang="el-GR" altLang="ko-KR" sz="1800">
                <a:solidFill>
                  <a:schemeClr val="tx2"/>
                </a:solidFill>
              </a:rPr>
              <a:t>δεν θεωρούνται αδενική διαφοροποίηση.</a:t>
            </a:r>
            <a:r>
              <a:rPr lang="el-GR" altLang="ko-KR" sz="1800"/>
              <a:t> </a:t>
            </a:r>
          </a:p>
          <a:p>
            <a:pPr>
              <a:buFontTx/>
              <a:buNone/>
            </a:pPr>
            <a:endParaRPr lang="en-US" altLang="el-GR" sz="1800">
              <a:solidFill>
                <a:srgbClr val="376092"/>
              </a:solidFill>
            </a:endParaRPr>
          </a:p>
          <a:p>
            <a:pPr>
              <a:buFont typeface="Arial" panose="020B0604020202020204" pitchFamily="34" charset="0"/>
              <a:buNone/>
            </a:pPr>
            <a:r>
              <a:rPr lang="en-US" altLang="el-GR" sz="1800">
                <a:solidFill>
                  <a:srgbClr val="376092"/>
                </a:solidFill>
              </a:rPr>
              <a:t>● </a:t>
            </a:r>
            <a:r>
              <a:rPr lang="el-GR" altLang="el-GR" sz="1800">
                <a:solidFill>
                  <a:srgbClr val="376092"/>
                </a:solidFill>
              </a:rPr>
              <a:t>Στην ιστολογική έκθεση αναγράφεται το ποσοστό της αδενικής διαφοροποίησης</a:t>
            </a:r>
          </a:p>
          <a:p>
            <a:pPr>
              <a:buFont typeface="Arial" panose="020B0604020202020204" pitchFamily="34" charset="0"/>
              <a:buNone/>
            </a:pPr>
            <a:endParaRPr lang="el-GR" altLang="el-GR" sz="1800">
              <a:solidFill>
                <a:srgbClr val="376092"/>
              </a:solidFill>
            </a:endParaRPr>
          </a:p>
          <a:p>
            <a:pPr>
              <a:buFont typeface="Arial" panose="020B0604020202020204" pitchFamily="34" charset="0"/>
              <a:buNone/>
            </a:pPr>
            <a:endParaRPr lang="en-US" altLang="el-GR" sz="1800">
              <a:solidFill>
                <a:srgbClr val="376092"/>
              </a:solidFill>
            </a:endParaRPr>
          </a:p>
          <a:p>
            <a:pPr>
              <a:buFont typeface="Arial" panose="020B0604020202020204" pitchFamily="34" charset="0"/>
              <a:buNone/>
            </a:pPr>
            <a:r>
              <a:rPr lang="en-US" altLang="el-GR" sz="1800">
                <a:solidFill>
                  <a:srgbClr val="376092"/>
                </a:solidFill>
              </a:rPr>
              <a:t>● </a:t>
            </a:r>
            <a:r>
              <a:rPr lang="el-GR" altLang="el-GR" sz="1800">
                <a:solidFill>
                  <a:srgbClr val="376092"/>
                </a:solidFill>
              </a:rPr>
              <a:t>   </a:t>
            </a:r>
            <a:r>
              <a:rPr lang="en-US" altLang="el-GR" sz="1800">
                <a:solidFill>
                  <a:srgbClr val="800000"/>
                </a:solidFill>
              </a:rPr>
              <a:t>50% </a:t>
            </a:r>
            <a:r>
              <a:rPr lang="el-GR" altLang="el-GR" sz="1800">
                <a:solidFill>
                  <a:srgbClr val="800000"/>
                </a:solidFill>
              </a:rPr>
              <a:t>των μη διηθητικών καρκινωμάτων με αδενική διαφοροποίηση εξελίσσονται σε διηθητικά, κανένα σε αδενοκαρκίνωμα</a:t>
            </a:r>
          </a:p>
          <a:p>
            <a:pPr>
              <a:buFont typeface="Arial" panose="020B0604020202020204" pitchFamily="34" charset="0"/>
              <a:buNone/>
            </a:pPr>
            <a:r>
              <a:rPr lang="el-GR" altLang="el-GR" sz="1800">
                <a:solidFill>
                  <a:srgbClr val="376092"/>
                </a:solidFill>
              </a:rPr>
              <a:t>                                                                                      </a:t>
            </a:r>
            <a:r>
              <a:rPr lang="en-US" altLang="el-GR" sz="1800">
                <a:solidFill>
                  <a:srgbClr val="376092"/>
                </a:solidFill>
              </a:rPr>
              <a:t> (</a:t>
            </a:r>
            <a:r>
              <a:rPr lang="en-US" altLang="el-GR" sz="1800" b="1">
                <a:solidFill>
                  <a:srgbClr val="376092"/>
                </a:solidFill>
                <a:hlinkClick r:id="rId6" tooltip="The American journal of surgical pathology."/>
              </a:rPr>
              <a:t>Am J Surg Pathol 2009;33:1241</a:t>
            </a:r>
            <a:r>
              <a:rPr lang="en-US" altLang="el-GR" sz="1800"/>
              <a:t>)</a:t>
            </a:r>
          </a:p>
          <a:p>
            <a:endParaRPr lang="el-GR" altLang="el-GR" sz="1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 Τίτλος">
            <a:extLst>
              <a:ext uri="{FF2B5EF4-FFF2-40B4-BE49-F238E27FC236}">
                <a16:creationId xmlns:a16="http://schemas.microsoft.com/office/drawing/2014/main" id="{E8134823-8A40-4C89-BD0A-5E1D239F7BBD}"/>
              </a:ext>
            </a:extLst>
          </p:cNvPr>
          <p:cNvSpPr>
            <a:spLocks noGrp="1"/>
          </p:cNvSpPr>
          <p:nvPr>
            <p:ph type="title"/>
          </p:nvPr>
        </p:nvSpPr>
        <p:spPr>
          <a:xfrm>
            <a:off x="107950" y="274638"/>
            <a:ext cx="8928100" cy="1143000"/>
          </a:xfrm>
        </p:spPr>
        <p:txBody>
          <a:bodyPr/>
          <a:lstStyle/>
          <a:p>
            <a:r>
              <a:rPr lang="el-GR" altLang="el-GR" sz="3600">
                <a:solidFill>
                  <a:srgbClr val="C00000"/>
                </a:solidFill>
              </a:rPr>
              <a:t>Ουροθηλιακό καρκίνωμα με αδενική διαφοροποίηση</a:t>
            </a:r>
          </a:p>
        </p:txBody>
      </p:sp>
      <p:pic>
        <p:nvPicPr>
          <p:cNvPr id="93187" name="Picture 2">
            <a:extLst>
              <a:ext uri="{FF2B5EF4-FFF2-40B4-BE49-F238E27FC236}">
                <a16:creationId xmlns:a16="http://schemas.microsoft.com/office/drawing/2014/main" id="{F2AE379C-74F3-4C7F-AA79-20E1FBAA47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31640" y="1844824"/>
            <a:ext cx="5533975" cy="4157296"/>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Τίτλος">
            <a:extLst>
              <a:ext uri="{FF2B5EF4-FFF2-40B4-BE49-F238E27FC236}">
                <a16:creationId xmlns:a16="http://schemas.microsoft.com/office/drawing/2014/main" id="{09D346A8-96D9-413A-A7B7-E9EDAB566BAF}"/>
              </a:ext>
            </a:extLst>
          </p:cNvPr>
          <p:cNvSpPr>
            <a:spLocks noGrp="1"/>
          </p:cNvSpPr>
          <p:nvPr>
            <p:ph type="title"/>
          </p:nvPr>
        </p:nvSpPr>
        <p:spPr>
          <a:xfrm>
            <a:off x="179388" y="274638"/>
            <a:ext cx="8856662" cy="1138237"/>
          </a:xfrm>
        </p:spPr>
        <p:txBody>
          <a:bodyPr/>
          <a:lstStyle/>
          <a:p>
            <a:r>
              <a:rPr lang="el-GR" altLang="el-GR" sz="3200">
                <a:solidFill>
                  <a:srgbClr val="C00000"/>
                </a:solidFill>
              </a:rPr>
              <a:t>Ουροθηλιακό καρκίνωμα με αδενική διαφοροποίηση</a:t>
            </a:r>
            <a:endParaRPr lang="el-GR" altLang="el-GR" sz="3200"/>
          </a:p>
        </p:txBody>
      </p:sp>
      <p:sp>
        <p:nvSpPr>
          <p:cNvPr id="95235" name="2 - Θέση περιεχομένου">
            <a:extLst>
              <a:ext uri="{FF2B5EF4-FFF2-40B4-BE49-F238E27FC236}">
                <a16:creationId xmlns:a16="http://schemas.microsoft.com/office/drawing/2014/main" id="{A524E86D-701A-42B1-9940-876D6193BC2B}"/>
              </a:ext>
            </a:extLst>
          </p:cNvPr>
          <p:cNvSpPr>
            <a:spLocks noGrp="1"/>
          </p:cNvSpPr>
          <p:nvPr>
            <p:ph idx="1"/>
          </p:nvPr>
        </p:nvSpPr>
        <p:spPr/>
        <p:txBody>
          <a:bodyPr>
            <a:normAutofit lnSpcReduction="10000"/>
          </a:bodyPr>
          <a:lstStyle/>
          <a:p>
            <a:pPr>
              <a:buFont typeface="Arial" panose="020B0604020202020204" pitchFamily="34" charset="0"/>
              <a:buNone/>
            </a:pPr>
            <a:r>
              <a:rPr lang="el-GR" altLang="el-GR" sz="1800" b="1">
                <a:solidFill>
                  <a:schemeClr val="tx2"/>
                </a:solidFill>
              </a:rPr>
              <a:t>Διαφορική  Διάγνωση</a:t>
            </a:r>
          </a:p>
          <a:p>
            <a:endParaRPr lang="el-GR" altLang="el-GR" sz="1400" b="1">
              <a:solidFill>
                <a:schemeClr val="tx2"/>
              </a:solidFill>
            </a:endParaRPr>
          </a:p>
          <a:p>
            <a:pPr>
              <a:buSzPct val="145000"/>
              <a:buFontTx/>
              <a:buChar char="•"/>
            </a:pPr>
            <a:r>
              <a:rPr lang="el-GR" altLang="el-GR" sz="1600" b="1">
                <a:solidFill>
                  <a:srgbClr val="800000"/>
                </a:solidFill>
              </a:rPr>
              <a:t>Αδενοκαρκίνωμα :</a:t>
            </a:r>
            <a:r>
              <a:rPr lang="el-GR" altLang="el-GR" sz="1600">
                <a:solidFill>
                  <a:schemeClr val="tx2"/>
                </a:solidFill>
              </a:rPr>
              <a:t>απουσία ουροθηλιακού στοιχείου, αληθείς αδένες με κύτταρα</a:t>
            </a:r>
            <a:r>
              <a:rPr lang="en-US" altLang="el-GR" sz="1600">
                <a:solidFill>
                  <a:schemeClr val="tx2"/>
                </a:solidFill>
              </a:rPr>
              <a:t> goblet cells </a:t>
            </a:r>
            <a:r>
              <a:rPr lang="el-GR" altLang="el-GR" sz="1600">
                <a:solidFill>
                  <a:schemeClr val="tx2"/>
                </a:solidFill>
              </a:rPr>
              <a:t>ή εντερικά κύτταρα</a:t>
            </a:r>
            <a:r>
              <a:rPr lang="en-US" altLang="el-GR" sz="1600">
                <a:solidFill>
                  <a:schemeClr val="tx2"/>
                </a:solidFill>
              </a:rPr>
              <a:t>,</a:t>
            </a:r>
            <a:r>
              <a:rPr lang="el-GR" altLang="el-GR" sz="1600">
                <a:solidFill>
                  <a:schemeClr val="tx2"/>
                </a:solidFill>
              </a:rPr>
              <a:t> συνήθως διηθητικό και υψηλής κακοηθείας</a:t>
            </a:r>
            <a:endParaRPr lang="en-US" altLang="el-GR" sz="1600">
              <a:solidFill>
                <a:schemeClr val="tx2"/>
              </a:solidFill>
            </a:endParaRPr>
          </a:p>
          <a:p>
            <a:pPr>
              <a:buFont typeface="Arial" panose="020B0604020202020204" pitchFamily="34" charset="0"/>
              <a:buNone/>
            </a:pPr>
            <a:r>
              <a:rPr lang="en-US" altLang="el-GR" sz="1600"/>
              <a:t>● </a:t>
            </a:r>
            <a:r>
              <a:rPr lang="el-GR" altLang="el-GR" sz="1600"/>
              <a:t>     </a:t>
            </a:r>
            <a:r>
              <a:rPr lang="el-GR" altLang="el-GR" sz="1600" b="1">
                <a:solidFill>
                  <a:srgbClr val="800000"/>
                </a:solidFill>
              </a:rPr>
              <a:t>Αδενοκαρκίνωμα παχέος εντέρου</a:t>
            </a:r>
            <a:r>
              <a:rPr lang="en-US" altLang="el-GR" sz="1600" b="1">
                <a:solidFill>
                  <a:srgbClr val="800000"/>
                </a:solidFill>
              </a:rPr>
              <a:t>:</a:t>
            </a:r>
            <a:r>
              <a:rPr lang="en-US" altLang="el-GR" sz="1600" b="1"/>
              <a:t> </a:t>
            </a:r>
            <a:r>
              <a:rPr lang="en-US" altLang="el-GR" sz="1600">
                <a:solidFill>
                  <a:schemeClr val="tx2"/>
                </a:solidFill>
              </a:rPr>
              <a:t>CK7-, villin+</a:t>
            </a:r>
            <a:r>
              <a:rPr lang="en-US" altLang="el-GR" sz="1600"/>
              <a:t> (</a:t>
            </a:r>
            <a:r>
              <a:rPr lang="en-US" altLang="el-GR" sz="1600" b="1">
                <a:hlinkClick r:id="rId3" tooltip="Archives of pathology &amp; laboratory medicine."/>
              </a:rPr>
              <a:t>Arch Pathol Lab Med 2002;126:1057</a:t>
            </a:r>
            <a:r>
              <a:rPr lang="en-US" altLang="el-GR" sz="1600"/>
              <a:t>)</a:t>
            </a:r>
          </a:p>
          <a:p>
            <a:pPr>
              <a:buFont typeface="Arial" panose="020B0604020202020204" pitchFamily="34" charset="0"/>
              <a:buNone/>
            </a:pPr>
            <a:r>
              <a:rPr lang="en-US" altLang="el-GR" sz="1600"/>
              <a:t>● </a:t>
            </a:r>
            <a:r>
              <a:rPr lang="el-GR" altLang="el-GR" sz="1600"/>
              <a:t>    </a:t>
            </a:r>
            <a:r>
              <a:rPr lang="el-GR" altLang="el-GR" sz="1600">
                <a:solidFill>
                  <a:srgbClr val="800000"/>
                </a:solidFill>
              </a:rPr>
              <a:t>Κυστική &amp; αδενική κυστίτιδα</a:t>
            </a:r>
            <a:r>
              <a:rPr lang="en-US" altLang="el-GR" sz="1600" b="1">
                <a:solidFill>
                  <a:srgbClr val="800000"/>
                </a:solidFill>
              </a:rPr>
              <a:t>:</a:t>
            </a:r>
            <a:r>
              <a:rPr lang="en-US" altLang="el-GR" sz="1600" b="1"/>
              <a:t> </a:t>
            </a:r>
            <a:r>
              <a:rPr lang="el-GR" altLang="el-GR" sz="1600">
                <a:solidFill>
                  <a:schemeClr val="tx2"/>
                </a:solidFill>
              </a:rPr>
              <a:t>αδένες στο χαλαρό υπόστρωμα επενδυόμενοι από κυλινδρικό, κυβοειδές ή εντερικό επιθήλιο, χωρίς ατυπία, μιτώσεις, νέκρωση</a:t>
            </a:r>
            <a:endParaRPr lang="en-US" altLang="el-GR" sz="1600">
              <a:solidFill>
                <a:schemeClr val="tx2"/>
              </a:solidFill>
            </a:endParaRPr>
          </a:p>
          <a:p>
            <a:pPr>
              <a:buFont typeface="Arial" panose="020B0604020202020204" pitchFamily="34" charset="0"/>
              <a:buNone/>
            </a:pPr>
            <a:r>
              <a:rPr lang="en-US" altLang="el-GR" sz="1600"/>
              <a:t>● </a:t>
            </a:r>
            <a:r>
              <a:rPr lang="el-GR" altLang="el-GR" sz="1600"/>
              <a:t>    </a:t>
            </a:r>
            <a:r>
              <a:rPr lang="el-GR" altLang="el-GR" sz="1600" b="1">
                <a:solidFill>
                  <a:srgbClr val="800000"/>
                </a:solidFill>
              </a:rPr>
              <a:t>Μιλεριάνωση</a:t>
            </a:r>
            <a:r>
              <a:rPr lang="en-US" altLang="el-GR" sz="1600" b="1">
                <a:solidFill>
                  <a:srgbClr val="800000"/>
                </a:solidFill>
              </a:rPr>
              <a:t>:</a:t>
            </a:r>
            <a:r>
              <a:rPr lang="el-GR" altLang="el-GR" sz="1600" b="1"/>
              <a:t> παρουσια 2 από τα 3:</a:t>
            </a:r>
            <a:r>
              <a:rPr lang="en-US" altLang="el-GR" sz="1600"/>
              <a:t> </a:t>
            </a:r>
            <a:r>
              <a:rPr lang="el-GR" altLang="el-GR" sz="1600">
                <a:solidFill>
                  <a:schemeClr val="tx2"/>
                </a:solidFill>
              </a:rPr>
              <a:t>ενδοσαλπιγγίτιδα, ενδομητρίωση, ενδοτραχηλίτιδα, χωρίς ατυπία, χωρίς μιτώσεις</a:t>
            </a:r>
            <a:endParaRPr lang="en-US" altLang="el-GR" sz="1600">
              <a:solidFill>
                <a:schemeClr val="tx2"/>
              </a:solidFill>
            </a:endParaRPr>
          </a:p>
          <a:p>
            <a:pPr>
              <a:buFont typeface="Arial" panose="020B0604020202020204" pitchFamily="34" charset="0"/>
              <a:buNone/>
            </a:pPr>
            <a:r>
              <a:rPr lang="en-US" altLang="el-GR" sz="1600"/>
              <a:t>●</a:t>
            </a:r>
            <a:r>
              <a:rPr lang="el-GR" altLang="el-GR" sz="1600"/>
              <a:t>   </a:t>
            </a:r>
            <a:r>
              <a:rPr lang="en-US" altLang="el-GR" sz="1600"/>
              <a:t> </a:t>
            </a:r>
            <a:r>
              <a:rPr lang="el-GR" altLang="el-GR" sz="1600" b="1">
                <a:solidFill>
                  <a:srgbClr val="800000"/>
                </a:solidFill>
              </a:rPr>
              <a:t>Νεφρογενής μεταπλασία/αδένωμα</a:t>
            </a:r>
            <a:r>
              <a:rPr lang="en-US" altLang="el-GR" sz="1600" b="1">
                <a:solidFill>
                  <a:srgbClr val="800000"/>
                </a:solidFill>
              </a:rPr>
              <a:t>:</a:t>
            </a:r>
            <a:r>
              <a:rPr lang="en-US" altLang="el-GR" sz="1600"/>
              <a:t> </a:t>
            </a:r>
            <a:r>
              <a:rPr lang="el-GR" altLang="el-GR" sz="1600">
                <a:solidFill>
                  <a:schemeClr val="tx2"/>
                </a:solidFill>
              </a:rPr>
              <a:t>μικροί σωλήνες παρόμοιοι με τους μεσονεφρικούς</a:t>
            </a:r>
            <a:r>
              <a:rPr lang="en-US" altLang="el-GR" sz="1600">
                <a:solidFill>
                  <a:schemeClr val="tx2"/>
                </a:solidFill>
              </a:rPr>
              <a:t>,</a:t>
            </a:r>
            <a:r>
              <a:rPr lang="el-GR" altLang="el-GR" sz="1600">
                <a:solidFill>
                  <a:schemeClr val="tx2"/>
                </a:solidFill>
              </a:rPr>
              <a:t> επενδυόμενοι από μονό στίχο κυβοειδών ή</a:t>
            </a:r>
            <a:r>
              <a:rPr lang="en-US" altLang="el-GR" sz="1600">
                <a:solidFill>
                  <a:schemeClr val="tx2"/>
                </a:solidFill>
              </a:rPr>
              <a:t> hobnail </a:t>
            </a:r>
            <a:r>
              <a:rPr lang="el-GR" altLang="el-GR" sz="1600">
                <a:solidFill>
                  <a:schemeClr val="tx2"/>
                </a:solidFill>
              </a:rPr>
              <a:t>κυττάρων</a:t>
            </a:r>
            <a:r>
              <a:rPr lang="en-US" altLang="el-GR" sz="1600">
                <a:solidFill>
                  <a:schemeClr val="tx2"/>
                </a:solidFill>
              </a:rPr>
              <a:t>, </a:t>
            </a:r>
            <a:r>
              <a:rPr lang="el-GR" altLang="el-GR" sz="1600">
                <a:solidFill>
                  <a:schemeClr val="tx2"/>
                </a:solidFill>
              </a:rPr>
              <a:t>με ηωσινόφιλη ή βασεόφιλη έκκριση, καθόλου ή ελάχιστη ατυπία, απουσία μιτώσεων, απουσία αληθούς διήθησης</a:t>
            </a:r>
          </a:p>
          <a:p>
            <a:pPr>
              <a:buFont typeface="Arial" panose="020B0604020202020204" pitchFamily="34" charset="0"/>
              <a:buNone/>
            </a:pPr>
            <a:r>
              <a:rPr lang="en-US" altLang="el-GR" sz="1600"/>
              <a:t>● </a:t>
            </a:r>
            <a:r>
              <a:rPr lang="el-GR" altLang="el-GR" sz="1600"/>
              <a:t>   </a:t>
            </a:r>
            <a:r>
              <a:rPr lang="el-GR" altLang="el-GR" sz="1600" b="1">
                <a:solidFill>
                  <a:srgbClr val="800000"/>
                </a:solidFill>
              </a:rPr>
              <a:t>Ουροθηλιακό καρκίνωμα μικροκυστικός τύπος:</a:t>
            </a:r>
            <a:r>
              <a:rPr lang="el-GR" altLang="el-GR" sz="1600"/>
              <a:t> </a:t>
            </a:r>
            <a:r>
              <a:rPr lang="el-GR" altLang="el-GR" sz="1600">
                <a:solidFill>
                  <a:schemeClr val="tx2"/>
                </a:solidFill>
              </a:rPr>
              <a:t>απουσία αληθών αδένων</a:t>
            </a:r>
            <a:r>
              <a:rPr lang="en-US" altLang="el-GR" sz="1600">
                <a:solidFill>
                  <a:schemeClr val="tx2"/>
                </a:solidFill>
              </a:rPr>
              <a:t>,</a:t>
            </a:r>
            <a:r>
              <a:rPr lang="el-GR" altLang="el-GR" sz="1600">
                <a:solidFill>
                  <a:schemeClr val="tx2"/>
                </a:solidFill>
              </a:rPr>
              <a:t> αυλοί επενδυόμενοι από επίπεδα ή κυλινδρικά κύτταρα</a:t>
            </a:r>
            <a:r>
              <a:rPr lang="en-US" altLang="el-GR" sz="1600">
                <a:solidFill>
                  <a:schemeClr val="tx2"/>
                </a:solidFill>
              </a:rPr>
              <a:t>,</a:t>
            </a:r>
            <a:r>
              <a:rPr lang="el-GR" altLang="el-GR" sz="1600">
                <a:solidFill>
                  <a:schemeClr val="tx2"/>
                </a:solidFill>
              </a:rPr>
              <a:t> απουσία κυττάρων</a:t>
            </a:r>
            <a:r>
              <a:rPr lang="en-US" altLang="el-GR" sz="1600">
                <a:solidFill>
                  <a:schemeClr val="tx2"/>
                </a:solidFill>
              </a:rPr>
              <a:t> goblet cells </a:t>
            </a:r>
            <a:r>
              <a:rPr lang="el-GR" altLang="el-GR" sz="1600">
                <a:solidFill>
                  <a:schemeClr val="tx2"/>
                </a:solidFill>
              </a:rPr>
              <a:t>ή επιθηλίου τύπου παχέος εντέρου, αυλοί με κοκκώδη αποτρίματα ή νεκρωτικά κύτταρα, σε λίγες περιπτώσεις και βλέννη.</a:t>
            </a:r>
            <a:endParaRPr lang="en-US" altLang="el-GR" sz="1600">
              <a:solidFill>
                <a:schemeClr val="tx2"/>
              </a:solidFill>
            </a:endParaRPr>
          </a:p>
          <a:p>
            <a:endParaRPr lang="el-GR" altLang="el-GR" sz="1600">
              <a:solidFill>
                <a:schemeClr val="tx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Τίτλος">
            <a:extLst>
              <a:ext uri="{FF2B5EF4-FFF2-40B4-BE49-F238E27FC236}">
                <a16:creationId xmlns:a16="http://schemas.microsoft.com/office/drawing/2014/main" id="{5F202570-6537-4BB7-A46C-D578757937B9}"/>
              </a:ext>
            </a:extLst>
          </p:cNvPr>
          <p:cNvSpPr>
            <a:spLocks noGrp="1"/>
          </p:cNvSpPr>
          <p:nvPr>
            <p:ph type="title"/>
          </p:nvPr>
        </p:nvSpPr>
        <p:spPr>
          <a:xfrm>
            <a:off x="468313" y="260350"/>
            <a:ext cx="8435975" cy="1143000"/>
          </a:xfrm>
        </p:spPr>
        <p:txBody>
          <a:bodyPr/>
          <a:lstStyle/>
          <a:p>
            <a:r>
              <a:rPr lang="el-GR" altLang="el-GR" sz="3200">
                <a:solidFill>
                  <a:srgbClr val="C00000"/>
                </a:solidFill>
              </a:rPr>
              <a:t>Ουροθηλιακό καρκίνωμα - Φωλεακός τύπος (</a:t>
            </a:r>
            <a:r>
              <a:rPr lang="en-US" altLang="el-GR" sz="3200">
                <a:solidFill>
                  <a:srgbClr val="C00000"/>
                </a:solidFill>
              </a:rPr>
              <a:t>nested type)</a:t>
            </a:r>
            <a:endParaRPr lang="el-GR" altLang="el-GR" sz="3200">
              <a:solidFill>
                <a:srgbClr val="C00000"/>
              </a:solidFill>
            </a:endParaRPr>
          </a:p>
        </p:txBody>
      </p:sp>
      <p:sp>
        <p:nvSpPr>
          <p:cNvPr id="97283" name="2 - Θέση περιεχομένου">
            <a:extLst>
              <a:ext uri="{FF2B5EF4-FFF2-40B4-BE49-F238E27FC236}">
                <a16:creationId xmlns:a16="http://schemas.microsoft.com/office/drawing/2014/main" id="{8E556952-E24A-4A9F-8D73-1C506186CD14}"/>
              </a:ext>
            </a:extLst>
          </p:cNvPr>
          <p:cNvSpPr>
            <a:spLocks noGrp="1"/>
          </p:cNvSpPr>
          <p:nvPr>
            <p:ph idx="1"/>
          </p:nvPr>
        </p:nvSpPr>
        <p:spPr>
          <a:xfrm>
            <a:off x="457200" y="1600200"/>
            <a:ext cx="8229600" cy="4997450"/>
          </a:xfrm>
        </p:spPr>
        <p:txBody>
          <a:bodyPr/>
          <a:lstStyle/>
          <a:p>
            <a:r>
              <a:rPr lang="el-GR" altLang="el-GR" sz="2000">
                <a:solidFill>
                  <a:srgbClr val="002060"/>
                </a:solidFill>
              </a:rPr>
              <a:t>Σπάνιος τύπος ουροθηλιακού καρκινώματος  με </a:t>
            </a:r>
            <a:r>
              <a:rPr lang="el-GR" altLang="el-GR" sz="2000" b="1">
                <a:solidFill>
                  <a:srgbClr val="002060"/>
                </a:solidFill>
              </a:rPr>
              <a:t>απατηλή καλοήθη εμφάνιση και επιθετική συμπεριφορά</a:t>
            </a:r>
          </a:p>
          <a:p>
            <a:endParaRPr lang="el-GR" altLang="el-GR" sz="2000" b="1">
              <a:solidFill>
                <a:srgbClr val="002060"/>
              </a:solidFill>
            </a:endParaRPr>
          </a:p>
          <a:p>
            <a:r>
              <a:rPr lang="el-GR" altLang="el-GR" sz="2000">
                <a:solidFill>
                  <a:srgbClr val="002060"/>
                </a:solidFill>
              </a:rPr>
              <a:t>Σαφής επικράτηση στους  άνδρες</a:t>
            </a:r>
          </a:p>
          <a:p>
            <a:pPr>
              <a:buFont typeface="Arial" panose="020B0604020202020204" pitchFamily="34" charset="0"/>
              <a:buNone/>
            </a:pPr>
            <a:endParaRPr lang="el-GR" altLang="el-GR" sz="2000" b="1">
              <a:solidFill>
                <a:srgbClr val="002060"/>
              </a:solidFill>
            </a:endParaRPr>
          </a:p>
          <a:p>
            <a:r>
              <a:rPr lang="el-GR" altLang="el-GR" sz="2000">
                <a:solidFill>
                  <a:srgbClr val="002060"/>
                </a:solidFill>
              </a:rPr>
              <a:t> 70% των ασθενών αποβιώνουν 4 - 40 μήνες μετά τη διάγνωση παρά τη θεραπεία.</a:t>
            </a:r>
          </a:p>
          <a:p>
            <a:endParaRPr lang="el-GR" altLang="el-GR" sz="2000">
              <a:solidFill>
                <a:srgbClr val="002060"/>
              </a:solidFill>
            </a:endParaRPr>
          </a:p>
          <a:p>
            <a:r>
              <a:rPr lang="el-GR" altLang="el-GR" sz="2000">
                <a:solidFill>
                  <a:srgbClr val="002060"/>
                </a:solidFill>
              </a:rPr>
              <a:t>Διηθητικές φωλεές ουροθηλιακών κυττάρων  που προσομοιάζουν στις φωλεές </a:t>
            </a:r>
            <a:r>
              <a:rPr lang="en-US" altLang="el-GR" sz="2000">
                <a:solidFill>
                  <a:srgbClr val="002060"/>
                </a:solidFill>
              </a:rPr>
              <a:t>Von Brunn</a:t>
            </a:r>
            <a:r>
              <a:rPr lang="el-GR" altLang="el-GR" sz="2000">
                <a:solidFill>
                  <a:srgbClr val="002060"/>
                </a:solidFill>
              </a:rPr>
              <a:t>. </a:t>
            </a:r>
          </a:p>
          <a:p>
            <a:pPr>
              <a:buFont typeface="Arial" panose="020B0604020202020204" pitchFamily="34" charset="0"/>
              <a:buNone/>
            </a:pPr>
            <a:endParaRPr lang="el-GR" altLang="el-GR" sz="2000">
              <a:solidFill>
                <a:srgbClr val="002060"/>
              </a:solidFill>
            </a:endParaRPr>
          </a:p>
          <a:p>
            <a:r>
              <a:rPr lang="el-GR" altLang="el-GR" sz="2000">
                <a:solidFill>
                  <a:srgbClr val="002060"/>
                </a:solidFill>
              </a:rPr>
              <a:t>Οι πυρήνες των καρκινικών κυττάρων παρουσιάζουν μικρή  ή και καμία  ατυπία, αν και στις βαθύτερες μοίρες του νεοπλάσματος ανευρίσκονται στις περισσότερες περιπτώσεις αναπλαστικά κύτταρα.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ED144494-8C92-4A55-A535-E8B336907FD8}"/>
              </a:ext>
            </a:extLst>
          </p:cNvPr>
          <p:cNvSpPr>
            <a:spLocks noGrp="1"/>
          </p:cNvSpPr>
          <p:nvPr>
            <p:ph type="title"/>
          </p:nvPr>
        </p:nvSpPr>
        <p:spPr/>
        <p:txBody>
          <a:bodyPr rtlCol="0">
            <a:normAutofit/>
          </a:bodyPr>
          <a:lstStyle/>
          <a:p>
            <a:pPr eaLnBrk="1" fontAlgn="auto" hangingPunct="1">
              <a:spcAft>
                <a:spcPts val="0"/>
              </a:spcAft>
              <a:defRPr/>
            </a:pPr>
            <a:r>
              <a:rPr lang="el-GR" sz="3600" dirty="0" err="1">
                <a:solidFill>
                  <a:srgbClr val="C00000"/>
                </a:solidFill>
              </a:rPr>
              <a:t>Ουροθηλιακό</a:t>
            </a:r>
            <a:r>
              <a:rPr lang="el-GR" sz="3600" dirty="0">
                <a:solidFill>
                  <a:srgbClr val="C00000"/>
                </a:solidFill>
              </a:rPr>
              <a:t> καρκίνωμα - </a:t>
            </a:r>
            <a:r>
              <a:rPr lang="el-GR" sz="3600" dirty="0" err="1">
                <a:solidFill>
                  <a:srgbClr val="C00000"/>
                </a:solidFill>
              </a:rPr>
              <a:t>Φωλεακός</a:t>
            </a:r>
            <a:r>
              <a:rPr lang="el-GR" sz="3600" dirty="0">
                <a:solidFill>
                  <a:srgbClr val="C00000"/>
                </a:solidFill>
              </a:rPr>
              <a:t> τύπος</a:t>
            </a:r>
          </a:p>
        </p:txBody>
      </p:sp>
      <p:pic>
        <p:nvPicPr>
          <p:cNvPr id="98307" name="Picture 5">
            <a:extLst>
              <a:ext uri="{FF2B5EF4-FFF2-40B4-BE49-F238E27FC236}">
                <a16:creationId xmlns:a16="http://schemas.microsoft.com/office/drawing/2014/main" id="{A263C9D8-BE89-4DBB-865E-B28A1F2B2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1554163"/>
            <a:ext cx="6062663"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4 - Ορθογώνιο">
            <a:extLst>
              <a:ext uri="{FF2B5EF4-FFF2-40B4-BE49-F238E27FC236}">
                <a16:creationId xmlns:a16="http://schemas.microsoft.com/office/drawing/2014/main" id="{8C283024-2777-466B-B0EC-1905EAB6C2ED}"/>
              </a:ext>
            </a:extLst>
          </p:cNvPr>
          <p:cNvSpPr>
            <a:spLocks noChangeArrowheads="1"/>
          </p:cNvSpPr>
          <p:nvPr/>
        </p:nvSpPr>
        <p:spPr bwMode="auto">
          <a:xfrm>
            <a:off x="179388" y="5934075"/>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rgbClr val="002060"/>
                </a:solidFill>
                <a:latin typeface="Arial" panose="020B0604020202020204" pitchFamily="34" charset="0"/>
              </a:rPr>
              <a:t>Διηθητικές φωλεές ουροθηλιακών κυττάρων  που προσομοιάζουν στις φωλεές </a:t>
            </a:r>
            <a:r>
              <a:rPr lang="en-US" altLang="el-GR" sz="1800">
                <a:solidFill>
                  <a:srgbClr val="002060"/>
                </a:solidFill>
                <a:latin typeface="Arial" panose="020B0604020202020204" pitchFamily="34" charset="0"/>
              </a:rPr>
              <a:t>Von Brunn</a:t>
            </a:r>
            <a:r>
              <a:rPr lang="el-GR" altLang="el-GR" sz="1800">
                <a:solidFill>
                  <a:srgbClr val="002060"/>
                </a:solidFill>
                <a:latin typeface="Arial" panose="020B0604020202020204" pitchFamily="34" charset="0"/>
              </a:rPr>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Τίτλος">
            <a:extLst>
              <a:ext uri="{FF2B5EF4-FFF2-40B4-BE49-F238E27FC236}">
                <a16:creationId xmlns:a16="http://schemas.microsoft.com/office/drawing/2014/main" id="{C7CB5F85-1821-4C75-BD40-EED8C7FE5AE9}"/>
              </a:ext>
            </a:extLst>
          </p:cNvPr>
          <p:cNvSpPr>
            <a:spLocks noGrp="1"/>
          </p:cNvSpPr>
          <p:nvPr>
            <p:ph type="title"/>
          </p:nvPr>
        </p:nvSpPr>
        <p:spPr/>
        <p:txBody>
          <a:bodyPr/>
          <a:lstStyle/>
          <a:p>
            <a:pPr eaLnBrk="1" hangingPunct="1"/>
            <a:r>
              <a:rPr lang="el-GR" altLang="el-GR" sz="3200">
                <a:solidFill>
                  <a:srgbClr val="C00000"/>
                </a:solidFill>
              </a:rPr>
              <a:t>Ουροθηλιακό καρκίνωμα</a:t>
            </a:r>
            <a:r>
              <a:rPr lang="en-US" altLang="el-GR" sz="3200">
                <a:solidFill>
                  <a:srgbClr val="C00000"/>
                </a:solidFill>
              </a:rPr>
              <a:t>-</a:t>
            </a:r>
            <a:r>
              <a:rPr lang="el-GR" altLang="el-GR" sz="3200">
                <a:solidFill>
                  <a:srgbClr val="C00000"/>
                </a:solidFill>
              </a:rPr>
              <a:t> Φωλεακός τύπος</a:t>
            </a:r>
          </a:p>
        </p:txBody>
      </p:sp>
      <p:pic>
        <p:nvPicPr>
          <p:cNvPr id="100355" name="Picture 2">
            <a:extLst>
              <a:ext uri="{FF2B5EF4-FFF2-40B4-BE49-F238E27FC236}">
                <a16:creationId xmlns:a16="http://schemas.microsoft.com/office/drawing/2014/main" id="{9AC9C646-3A73-4C5D-8D60-FE6333F035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13" y="1196975"/>
            <a:ext cx="5543550" cy="4157663"/>
          </a:xfrm>
          <a:noFill/>
        </p:spPr>
      </p:pic>
      <p:sp>
        <p:nvSpPr>
          <p:cNvPr id="6" name="5 - Ορθογώνιο">
            <a:extLst>
              <a:ext uri="{FF2B5EF4-FFF2-40B4-BE49-F238E27FC236}">
                <a16:creationId xmlns:a16="http://schemas.microsoft.com/office/drawing/2014/main" id="{C2E31EFA-D827-4007-ADDA-2D4C4C7FCF22}"/>
              </a:ext>
            </a:extLst>
          </p:cNvPr>
          <p:cNvSpPr/>
          <p:nvPr/>
        </p:nvSpPr>
        <p:spPr>
          <a:xfrm>
            <a:off x="539750" y="5661025"/>
            <a:ext cx="7777163" cy="9366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600">
                <a:solidFill>
                  <a:srgbClr val="376092"/>
                </a:solidFill>
                <a:cs typeface="Arial" charset="0"/>
              </a:rPr>
              <a:t> </a:t>
            </a:r>
          </a:p>
          <a:p>
            <a:pPr algn="ctr" eaLnBrk="1" hangingPunct="1">
              <a:defRPr/>
            </a:pPr>
            <a:r>
              <a:rPr lang="el-GR" sz="1600" b="1">
                <a:solidFill>
                  <a:srgbClr val="376092"/>
                </a:solidFill>
                <a:cs typeface="Arial" charset="0"/>
              </a:rPr>
              <a:t>Απουσία κυτταρολογικής ατυπίας στα νεολασματικά κύτταρα των φωλεών</a:t>
            </a:r>
          </a:p>
          <a:p>
            <a:pPr algn="ctr" eaLnBrk="1" hangingPunct="1">
              <a:defRPr/>
            </a:pPr>
            <a:r>
              <a:rPr lang="el-GR" sz="1600" b="1">
                <a:solidFill>
                  <a:srgbClr val="376092"/>
                </a:solidFill>
                <a:cs typeface="Arial" charset="0"/>
              </a:rPr>
              <a:t>Στις  βαθύτερες μοίρες </a:t>
            </a:r>
            <a:r>
              <a:rPr lang="el-GR" sz="1600" b="1">
                <a:solidFill>
                  <a:srgbClr val="800000"/>
                </a:solidFill>
                <a:cs typeface="Arial" charset="0"/>
              </a:rPr>
              <a:t>→</a:t>
            </a:r>
            <a:r>
              <a:rPr lang="el-GR" sz="1600" b="1">
                <a:solidFill>
                  <a:srgbClr val="376092"/>
                </a:solidFill>
                <a:cs typeface="Arial" charset="0"/>
              </a:rPr>
              <a:t> αναπλασία</a:t>
            </a:r>
          </a:p>
          <a:p>
            <a:pPr algn="ctr" eaLnBrk="1" hangingPunct="1">
              <a:defRPr/>
            </a:pPr>
            <a:endParaRPr lang="el-GR" sz="1600" b="1">
              <a:solidFill>
                <a:srgbClr val="376092"/>
              </a:solidFill>
              <a:cs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Τίτλος">
            <a:extLst>
              <a:ext uri="{FF2B5EF4-FFF2-40B4-BE49-F238E27FC236}">
                <a16:creationId xmlns:a16="http://schemas.microsoft.com/office/drawing/2014/main" id="{4F1CB50B-6016-4006-A3CA-3BE65C04A590}"/>
              </a:ext>
            </a:extLst>
          </p:cNvPr>
          <p:cNvSpPr>
            <a:spLocks noGrp="1"/>
          </p:cNvSpPr>
          <p:nvPr>
            <p:ph type="title"/>
          </p:nvPr>
        </p:nvSpPr>
        <p:spPr>
          <a:xfrm>
            <a:off x="107950" y="274638"/>
            <a:ext cx="8578850" cy="1143000"/>
          </a:xfrm>
        </p:spPr>
        <p:txBody>
          <a:bodyPr/>
          <a:lstStyle/>
          <a:p>
            <a:pPr eaLnBrk="1" hangingPunct="1"/>
            <a:r>
              <a:rPr lang="el-GR" altLang="el-GR" sz="3600">
                <a:solidFill>
                  <a:srgbClr val="C00000"/>
                </a:solidFill>
              </a:rPr>
              <a:t>Ουροθηλιακό καρκίνωμα - Φωλεακός τύπος</a:t>
            </a:r>
            <a:endParaRPr lang="el-GR" altLang="el-GR" sz="3600"/>
          </a:p>
        </p:txBody>
      </p:sp>
      <p:pic>
        <p:nvPicPr>
          <p:cNvPr id="102403" name="Picture 2">
            <a:extLst>
              <a:ext uri="{FF2B5EF4-FFF2-40B4-BE49-F238E27FC236}">
                <a16:creationId xmlns:a16="http://schemas.microsoft.com/office/drawing/2014/main" id="{A31BEB87-879F-4227-A7A6-AEBEAAB378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7813" y="1341438"/>
            <a:ext cx="5376862" cy="4032250"/>
          </a:xfrm>
          <a:noFill/>
        </p:spPr>
      </p:pic>
      <p:sp>
        <p:nvSpPr>
          <p:cNvPr id="41988" name="4 - Ορθογώνιο">
            <a:extLst>
              <a:ext uri="{FF2B5EF4-FFF2-40B4-BE49-F238E27FC236}">
                <a16:creationId xmlns:a16="http://schemas.microsoft.com/office/drawing/2014/main" id="{BD480D49-57DD-4A3B-9570-D5DCA1CB5133}"/>
              </a:ext>
            </a:extLst>
          </p:cNvPr>
          <p:cNvSpPr>
            <a:spLocks noChangeArrowheads="1"/>
          </p:cNvSpPr>
          <p:nvPr/>
        </p:nvSpPr>
        <p:spPr bwMode="auto">
          <a:xfrm>
            <a:off x="468313" y="5516563"/>
            <a:ext cx="8567737" cy="936625"/>
          </a:xfrm>
          <a:prstGeom prst="rect">
            <a:avLst/>
          </a:prstGeom>
          <a:noFill/>
          <a:ln w="9525">
            <a:noFill/>
            <a:miter lim="800000"/>
            <a:headEnd/>
            <a:tailEnd/>
          </a:ln>
        </p:spPr>
        <p:txBody>
          <a:bodyPr>
            <a:spAutoFit/>
          </a:bodyPr>
          <a:lstStyle/>
          <a:p>
            <a:pPr eaLnBrk="1" hangingPunct="1">
              <a:defRPr/>
            </a:pPr>
            <a:r>
              <a:rPr lang="el-GR" dirty="0">
                <a:solidFill>
                  <a:schemeClr val="accent1">
                    <a:lumMod val="75000"/>
                  </a:schemeClr>
                </a:solidFill>
                <a:latin typeface="Calibri" pitchFamily="34" charset="0"/>
                <a:cs typeface="Arial" charset="0"/>
              </a:rPr>
              <a:t>Συχνά δεν παρατηρείται προσβολή του επιφανειακού </a:t>
            </a:r>
            <a:r>
              <a:rPr lang="el-GR" dirty="0" err="1">
                <a:solidFill>
                  <a:schemeClr val="accent1">
                    <a:lumMod val="75000"/>
                  </a:schemeClr>
                </a:solidFill>
                <a:latin typeface="Calibri" pitchFamily="34" charset="0"/>
                <a:cs typeface="Arial" charset="0"/>
              </a:rPr>
              <a:t>ουροθηλίου</a:t>
            </a:r>
            <a:r>
              <a:rPr lang="en-US" dirty="0">
                <a:solidFill>
                  <a:schemeClr val="accent1">
                    <a:lumMod val="75000"/>
                  </a:schemeClr>
                </a:solidFill>
                <a:latin typeface="Calibri" pitchFamily="34" charset="0"/>
                <a:cs typeface="Arial" charset="0"/>
              </a:rPr>
              <a:t>. </a:t>
            </a:r>
            <a:endParaRPr lang="el-GR" dirty="0">
              <a:solidFill>
                <a:schemeClr val="accent1">
                  <a:lumMod val="75000"/>
                </a:schemeClr>
              </a:solidFill>
              <a:latin typeface="Calibri" pitchFamily="34" charset="0"/>
              <a:cs typeface="Arial" charset="0"/>
            </a:endParaRPr>
          </a:p>
          <a:p>
            <a:pPr eaLnBrk="1" hangingPunct="1">
              <a:defRPr/>
            </a:pPr>
            <a:r>
              <a:rPr lang="el-GR" dirty="0">
                <a:solidFill>
                  <a:schemeClr val="accent1">
                    <a:lumMod val="75000"/>
                  </a:schemeClr>
                </a:solidFill>
                <a:latin typeface="Calibri" pitchFamily="34" charset="0"/>
                <a:cs typeface="Arial" charset="0"/>
              </a:rPr>
              <a:t>Συμπεριφορά παρόμοια με του υψηλόβαθμης κακοηθείας </a:t>
            </a:r>
            <a:r>
              <a:rPr lang="el-GR" dirty="0" err="1">
                <a:solidFill>
                  <a:schemeClr val="accent1">
                    <a:lumMod val="75000"/>
                  </a:schemeClr>
                </a:solidFill>
                <a:latin typeface="Calibri" pitchFamily="34" charset="0"/>
                <a:cs typeface="Arial" charset="0"/>
              </a:rPr>
              <a:t>ουροθηλιακού</a:t>
            </a:r>
            <a:r>
              <a:rPr lang="el-GR" dirty="0">
                <a:solidFill>
                  <a:schemeClr val="accent1">
                    <a:lumMod val="75000"/>
                  </a:schemeClr>
                </a:solidFill>
                <a:latin typeface="Calibri" pitchFamily="34" charset="0"/>
                <a:cs typeface="Arial" charset="0"/>
              </a:rPr>
              <a:t> καρκινώματος</a:t>
            </a:r>
            <a:r>
              <a:rPr lang="en-US" dirty="0">
                <a:solidFill>
                  <a:schemeClr val="accent1">
                    <a:lumMod val="75000"/>
                  </a:schemeClr>
                </a:solidFill>
                <a:latin typeface="Calibri" pitchFamily="34" charset="0"/>
                <a:cs typeface="Arial" charset="0"/>
              </a:rPr>
              <a:t>. </a:t>
            </a:r>
            <a:r>
              <a:rPr lang="el-GR" dirty="0">
                <a:solidFill>
                  <a:schemeClr val="accent1">
                    <a:lumMod val="75000"/>
                  </a:schemeClr>
                </a:solidFill>
                <a:latin typeface="Calibri" pitchFamily="34" charset="0"/>
                <a:cs typeface="Arial" charset="0"/>
              </a:rPr>
              <a:t>   </a:t>
            </a:r>
          </a:p>
          <a:p>
            <a:pPr eaLnBrk="1" hangingPunct="1">
              <a:defRPr/>
            </a:pPr>
            <a:r>
              <a:rPr lang="el-GR" b="1" dirty="0">
                <a:solidFill>
                  <a:schemeClr val="accent1">
                    <a:lumMod val="75000"/>
                  </a:schemeClr>
                </a:solidFill>
                <a:latin typeface="Calibri" pitchFamily="34" charset="0"/>
                <a:cs typeface="Arial" charset="0"/>
              </a:rPr>
              <a:t>                                                                                              </a:t>
            </a:r>
            <a:r>
              <a:rPr lang="en-US" b="1" dirty="0">
                <a:solidFill>
                  <a:schemeClr val="accent1">
                    <a:lumMod val="75000"/>
                  </a:schemeClr>
                </a:solidFill>
                <a:latin typeface="Calibri" pitchFamily="34" charset="0"/>
                <a:cs typeface="Arial" charset="0"/>
              </a:rPr>
              <a:t>Mod </a:t>
            </a:r>
            <a:r>
              <a:rPr lang="en-US" b="1" dirty="0" err="1">
                <a:solidFill>
                  <a:schemeClr val="accent1">
                    <a:lumMod val="75000"/>
                  </a:schemeClr>
                </a:solidFill>
                <a:latin typeface="Calibri" pitchFamily="34" charset="0"/>
                <a:cs typeface="Arial" charset="0"/>
              </a:rPr>
              <a:t>Pathol</a:t>
            </a:r>
            <a:r>
              <a:rPr lang="en-US" b="1" dirty="0">
                <a:solidFill>
                  <a:schemeClr val="accent1">
                    <a:lumMod val="75000"/>
                  </a:schemeClr>
                </a:solidFill>
                <a:latin typeface="Calibri" pitchFamily="34" charset="0"/>
                <a:cs typeface="Arial" charset="0"/>
              </a:rPr>
              <a:t> 1996; 9(10):989-994.</a:t>
            </a:r>
            <a:endParaRPr lang="el-GR" dirty="0">
              <a:solidFill>
                <a:schemeClr val="accent1">
                  <a:lumMod val="75000"/>
                </a:schemeClr>
              </a:solidFill>
              <a:latin typeface="Calibri" pitchFamily="34" charset="0"/>
              <a:cs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1 - Τίτλος">
            <a:extLst>
              <a:ext uri="{FF2B5EF4-FFF2-40B4-BE49-F238E27FC236}">
                <a16:creationId xmlns:a16="http://schemas.microsoft.com/office/drawing/2014/main" id="{8A0386B0-1355-43B7-9F8C-06E562B3CE32}"/>
              </a:ext>
            </a:extLst>
          </p:cNvPr>
          <p:cNvSpPr>
            <a:spLocks noGrp="1"/>
          </p:cNvSpPr>
          <p:nvPr>
            <p:ph type="title"/>
          </p:nvPr>
        </p:nvSpPr>
        <p:spPr>
          <a:xfrm>
            <a:off x="179388" y="274638"/>
            <a:ext cx="8507412" cy="1143000"/>
          </a:xfrm>
        </p:spPr>
        <p:txBody>
          <a:bodyPr/>
          <a:lstStyle/>
          <a:p>
            <a:r>
              <a:rPr lang="el-GR" altLang="el-GR" sz="3600">
                <a:solidFill>
                  <a:srgbClr val="C00000"/>
                </a:solidFill>
              </a:rPr>
              <a:t>Ουροθηλιακό καρκίνωμα - Φωλεακός τύπος</a:t>
            </a:r>
            <a:endParaRPr lang="el-GR" altLang="el-GR" sz="3600"/>
          </a:p>
        </p:txBody>
      </p:sp>
      <p:sp>
        <p:nvSpPr>
          <p:cNvPr id="104451" name="2 - Θέση περιεχομένου">
            <a:extLst>
              <a:ext uri="{FF2B5EF4-FFF2-40B4-BE49-F238E27FC236}">
                <a16:creationId xmlns:a16="http://schemas.microsoft.com/office/drawing/2014/main" id="{4018EECD-C9D2-496E-AE5C-39BC6E79210A}"/>
              </a:ext>
            </a:extLst>
          </p:cNvPr>
          <p:cNvSpPr>
            <a:spLocks noGrp="1"/>
          </p:cNvSpPr>
          <p:nvPr>
            <p:ph idx="1"/>
          </p:nvPr>
        </p:nvSpPr>
        <p:spPr>
          <a:xfrm>
            <a:off x="0" y="1600200"/>
            <a:ext cx="9036050" cy="4997450"/>
          </a:xfrm>
        </p:spPr>
        <p:txBody>
          <a:bodyPr/>
          <a:lstStyle/>
          <a:p>
            <a:pPr>
              <a:buFont typeface="Arial" panose="020B0604020202020204" pitchFamily="34" charset="0"/>
              <a:buNone/>
            </a:pPr>
            <a:r>
              <a:rPr lang="el-GR" altLang="el-GR" sz="2800">
                <a:solidFill>
                  <a:srgbClr val="C00000"/>
                </a:solidFill>
              </a:rPr>
              <a:t>Διαφορική Διάγνωση: </a:t>
            </a:r>
          </a:p>
          <a:p>
            <a:r>
              <a:rPr lang="en-US" altLang="el-GR" sz="2000">
                <a:solidFill>
                  <a:srgbClr val="376092"/>
                </a:solidFill>
              </a:rPr>
              <a:t> </a:t>
            </a:r>
            <a:r>
              <a:rPr lang="el-GR" altLang="el-GR" sz="1800">
                <a:solidFill>
                  <a:srgbClr val="376092"/>
                </a:solidFill>
              </a:rPr>
              <a:t>Φωλεές του </a:t>
            </a:r>
            <a:r>
              <a:rPr lang="en-US" altLang="el-GR" sz="1800">
                <a:solidFill>
                  <a:srgbClr val="376092"/>
                </a:solidFill>
              </a:rPr>
              <a:t>Brunn</a:t>
            </a:r>
            <a:r>
              <a:rPr lang="el-GR" altLang="el-GR" sz="1800">
                <a:solidFill>
                  <a:srgbClr val="376092"/>
                </a:solidFill>
              </a:rPr>
              <a:t>, αδενική κυστίτιδα,  νεφρογενής μεταπλασία,  ανάστροφο θήλωμα</a:t>
            </a:r>
          </a:p>
          <a:p>
            <a:r>
              <a:rPr lang="el-GR" altLang="el-GR" sz="1800">
                <a:solidFill>
                  <a:srgbClr val="376092"/>
                </a:solidFill>
              </a:rPr>
              <a:t> Ουροθηλιακό καρκίνωμα με ανεστραμμένο πρότυπο</a:t>
            </a:r>
          </a:p>
          <a:p>
            <a:r>
              <a:rPr lang="el-GR" altLang="el-GR" sz="1800">
                <a:solidFill>
                  <a:srgbClr val="376092"/>
                </a:solidFill>
              </a:rPr>
              <a:t> Καρκινοειδής όγκος</a:t>
            </a:r>
          </a:p>
          <a:p>
            <a:r>
              <a:rPr lang="el-GR" altLang="el-GR" sz="1800">
                <a:solidFill>
                  <a:srgbClr val="376092"/>
                </a:solidFill>
              </a:rPr>
              <a:t> Παραγαγγλιονικός ιστός, παραγαγγλίωμα</a:t>
            </a:r>
          </a:p>
          <a:p>
            <a:pPr>
              <a:buFont typeface="Arial" panose="020B0604020202020204" pitchFamily="34" charset="0"/>
              <a:buNone/>
            </a:pPr>
            <a:r>
              <a:rPr lang="el-GR" altLang="el-GR" sz="2400">
                <a:solidFill>
                  <a:srgbClr val="376092"/>
                </a:solidFill>
              </a:rPr>
              <a:t>Χρήσιμα στοιχεία για τη διαφορική διάγνωση:</a:t>
            </a:r>
          </a:p>
          <a:p>
            <a:r>
              <a:rPr lang="el-GR" altLang="el-GR" sz="2000">
                <a:solidFill>
                  <a:srgbClr val="376092"/>
                </a:solidFill>
              </a:rPr>
              <a:t>Η παρουσία εν τω βάθει διήθησης και η πυρηνική ατυπία στις βαθύτερες μοίρες</a:t>
            </a:r>
          </a:p>
          <a:p>
            <a:r>
              <a:rPr lang="el-GR" altLang="el-GR" sz="2000">
                <a:solidFill>
                  <a:srgbClr val="376092"/>
                </a:solidFill>
              </a:rPr>
              <a:t>Συνάθροιση και ανώμαλη κατανομή φωλεών</a:t>
            </a:r>
          </a:p>
          <a:p>
            <a:r>
              <a:rPr lang="el-GR" altLang="el-GR" sz="2000">
                <a:solidFill>
                  <a:srgbClr val="376092"/>
                </a:solidFill>
              </a:rPr>
              <a:t>Το ανεστραμμένο  θήλωμα δεν έχει φωλεακό πρότυπο</a:t>
            </a:r>
          </a:p>
          <a:p>
            <a:r>
              <a:rPr lang="el-GR" altLang="el-GR" sz="2000">
                <a:solidFill>
                  <a:srgbClr val="376092"/>
                </a:solidFill>
              </a:rPr>
              <a:t>Η νεφρογενής μεταπλασία  τυπικά  παρουσιάζει μικτό πρότυπο (σωληνώδες, θηλώδες κλπ)</a:t>
            </a:r>
          </a:p>
          <a:p>
            <a:r>
              <a:rPr lang="el-GR" altLang="el-GR" sz="2000">
                <a:solidFill>
                  <a:srgbClr val="376092"/>
                </a:solidFill>
              </a:rPr>
              <a:t>Το παραγαγγλίωμα  παρουσιάζει προέχον αγγειακό δίκτυο πέριξ των φωλεών </a:t>
            </a:r>
          </a:p>
          <a:p>
            <a:endParaRPr lang="el-GR" altLang="el-GR" sz="2000">
              <a:solidFill>
                <a:srgbClr val="376092"/>
              </a:solidFill>
            </a:endParaRPr>
          </a:p>
          <a:p>
            <a:endParaRPr lang="el-GR" altLang="el-GR">
              <a:solidFill>
                <a:srgbClr val="376092"/>
              </a:solidFill>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Τίτλος">
            <a:extLst>
              <a:ext uri="{FF2B5EF4-FFF2-40B4-BE49-F238E27FC236}">
                <a16:creationId xmlns:a16="http://schemas.microsoft.com/office/drawing/2014/main" id="{F59F52C5-079A-46E5-8664-E59097E930F4}"/>
              </a:ext>
            </a:extLst>
          </p:cNvPr>
          <p:cNvSpPr>
            <a:spLocks noGrp="1"/>
          </p:cNvSpPr>
          <p:nvPr>
            <p:ph type="title"/>
          </p:nvPr>
        </p:nvSpPr>
        <p:spPr>
          <a:xfrm>
            <a:off x="0" y="274638"/>
            <a:ext cx="8686800" cy="1143000"/>
          </a:xfrm>
        </p:spPr>
        <p:txBody>
          <a:bodyPr/>
          <a:lstStyle/>
          <a:p>
            <a:r>
              <a:rPr lang="el-GR" altLang="el-GR" sz="3200">
                <a:solidFill>
                  <a:srgbClr val="C00000"/>
                </a:solidFill>
              </a:rPr>
              <a:t>Ουροθηλιακό  Καρκίνωμα -  Μικροκυστικός  τύπος</a:t>
            </a:r>
            <a:br>
              <a:rPr lang="el-GR" altLang="el-GR">
                <a:solidFill>
                  <a:srgbClr val="FF0000"/>
                </a:solidFill>
              </a:rPr>
            </a:br>
            <a:endParaRPr lang="el-GR" altLang="el-GR"/>
          </a:p>
        </p:txBody>
      </p:sp>
      <p:pic>
        <p:nvPicPr>
          <p:cNvPr id="105475" name="Picture 2">
            <a:extLst>
              <a:ext uri="{FF2B5EF4-FFF2-40B4-BE49-F238E27FC236}">
                <a16:creationId xmlns:a16="http://schemas.microsoft.com/office/drawing/2014/main" id="{A363896E-20CB-4C40-8C08-45338E6878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67400" y="1412875"/>
            <a:ext cx="2924175" cy="1943100"/>
          </a:xfrm>
          <a:noFill/>
        </p:spPr>
      </p:pic>
      <p:pic>
        <p:nvPicPr>
          <p:cNvPr id="105476" name="Picture 3">
            <a:extLst>
              <a:ext uri="{FF2B5EF4-FFF2-40B4-BE49-F238E27FC236}">
                <a16:creationId xmlns:a16="http://schemas.microsoft.com/office/drawing/2014/main" id="{DBE64CAF-F475-476E-BA47-9C4C25CC1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149725"/>
            <a:ext cx="30337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4">
            <a:extLst>
              <a:ext uri="{FF2B5EF4-FFF2-40B4-BE49-F238E27FC236}">
                <a16:creationId xmlns:a16="http://schemas.microsoft.com/office/drawing/2014/main" id="{0EC947D8-715C-433A-8DD4-5BD0223BD4D6}"/>
              </a:ext>
            </a:extLst>
          </p:cNvPr>
          <p:cNvSpPr>
            <a:spLocks noChangeArrowheads="1"/>
          </p:cNvSpPr>
          <p:nvPr/>
        </p:nvSpPr>
        <p:spPr bwMode="auto">
          <a:xfrm>
            <a:off x="0" y="1125538"/>
            <a:ext cx="575945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ko-KR" sz="1200">
              <a:latin typeface="Times New Roman" panose="02020603050405020304" pitchFamily="18" charset="0"/>
              <a:ea typeface="Batang" panose="02030600000101010101" pitchFamily="18" charset="-127"/>
            </a:endParaRPr>
          </a:p>
          <a:p>
            <a:pPr>
              <a:spcBef>
                <a:spcPct val="0"/>
              </a:spcBef>
              <a:buClr>
                <a:srgbClr val="C00000"/>
              </a:buClr>
            </a:pPr>
            <a:r>
              <a:rPr lang="el-GR" altLang="ko-KR" sz="1800">
                <a:solidFill>
                  <a:srgbClr val="376092"/>
                </a:solidFill>
                <a:latin typeface="Times New Roman" panose="02020603050405020304" pitchFamily="18" charset="0"/>
                <a:ea typeface="Batang" panose="02030600000101010101" pitchFamily="18" charset="-127"/>
              </a:rPr>
              <a:t> </a:t>
            </a:r>
            <a:r>
              <a:rPr lang="el-GR" altLang="ko-KR" sz="1200">
                <a:latin typeface="Times New Roman" panose="02020603050405020304" pitchFamily="18" charset="0"/>
                <a:ea typeface="Batang" panose="02030600000101010101" pitchFamily="18" charset="-127"/>
              </a:rPr>
              <a:t> </a:t>
            </a:r>
            <a:r>
              <a:rPr lang="el-GR" altLang="ko-KR" sz="1800" b="1">
                <a:solidFill>
                  <a:schemeClr val="tx2"/>
                </a:solidFill>
                <a:ea typeface="Arial Unicode MS" pitchFamily="34" charset="-128"/>
              </a:rPr>
              <a:t>Έντονα κυστικό πρότυπο</a:t>
            </a:r>
          </a:p>
          <a:p>
            <a:pPr>
              <a:spcBef>
                <a:spcPct val="0"/>
              </a:spcBef>
              <a:buClr>
                <a:srgbClr val="C00000"/>
              </a:buClr>
            </a:pPr>
            <a:r>
              <a:rPr lang="el-GR" altLang="ko-KR" sz="1800" b="1">
                <a:solidFill>
                  <a:schemeClr val="tx2"/>
                </a:solidFill>
                <a:ea typeface="Arial Unicode MS" pitchFamily="34" charset="-128"/>
              </a:rPr>
              <a:t>  </a:t>
            </a:r>
            <a:r>
              <a:rPr lang="el-GR" altLang="ko-KR" sz="1800" b="1" u="sng">
                <a:solidFill>
                  <a:schemeClr val="tx2"/>
                </a:solidFill>
                <a:ea typeface="Arial Unicode MS" pitchFamily="34" charset="-128"/>
              </a:rPr>
              <a:t>Διάμετρος κύστεων: </a:t>
            </a:r>
            <a:r>
              <a:rPr lang="el-GR" altLang="ko-KR" sz="1800" b="1">
                <a:solidFill>
                  <a:schemeClr val="tx2"/>
                </a:solidFill>
                <a:ea typeface="Arial Unicode MS" pitchFamily="34" charset="-128"/>
              </a:rPr>
              <a:t>μικροσκοπική έως 1-2 </a:t>
            </a:r>
            <a:r>
              <a:rPr lang="en-US" altLang="ko-KR" sz="1800" b="1">
                <a:solidFill>
                  <a:schemeClr val="tx2"/>
                </a:solidFill>
                <a:ea typeface="Arial Unicode MS" pitchFamily="34" charset="-128"/>
              </a:rPr>
              <a:t>mm</a:t>
            </a:r>
            <a:endParaRPr lang="el-GR" altLang="ko-KR" sz="1800" b="1">
              <a:solidFill>
                <a:schemeClr val="tx2"/>
              </a:solidFill>
              <a:ea typeface="Arial Unicode MS" pitchFamily="34" charset="-128"/>
            </a:endParaRPr>
          </a:p>
          <a:p>
            <a:pPr>
              <a:spcBef>
                <a:spcPct val="0"/>
              </a:spcBef>
              <a:buClr>
                <a:srgbClr val="C00000"/>
              </a:buClr>
            </a:pPr>
            <a:r>
              <a:rPr lang="el-GR" altLang="ko-KR" sz="1800" b="1">
                <a:solidFill>
                  <a:schemeClr val="tx2"/>
                </a:solidFill>
                <a:ea typeface="Arial Unicode MS" pitchFamily="34" charset="-128"/>
              </a:rPr>
              <a:t>  Οι κύστεις μπορεί να μην έχουν επιθηλιακή επικάλυψη ή</a:t>
            </a:r>
          </a:p>
          <a:p>
            <a:pPr>
              <a:spcBef>
                <a:spcPct val="0"/>
              </a:spcBef>
              <a:buClr>
                <a:srgbClr val="C00000"/>
              </a:buClr>
            </a:pPr>
            <a:r>
              <a:rPr lang="el-GR" altLang="ko-KR" sz="1800" b="1">
                <a:solidFill>
                  <a:schemeClr val="tx2"/>
                </a:solidFill>
                <a:ea typeface="Arial Unicode MS" pitchFamily="34" charset="-128"/>
              </a:rPr>
              <a:t> μπορεί να επενδύονται από </a:t>
            </a:r>
            <a:r>
              <a:rPr lang="el-GR" altLang="el-GR" sz="1800" b="1">
                <a:solidFill>
                  <a:schemeClr val="tx2"/>
                </a:solidFill>
                <a:ea typeface="Arial Unicode MS" pitchFamily="34" charset="-128"/>
              </a:rPr>
              <a:t>επιπεδωμένα ουροθηλιακά κύτταρα ή να διαφοροποιούνται προς βλεννώδη κύτταρα</a:t>
            </a:r>
          </a:p>
          <a:p>
            <a:pPr>
              <a:spcBef>
                <a:spcPct val="0"/>
              </a:spcBef>
              <a:buClr>
                <a:srgbClr val="C00000"/>
              </a:buClr>
            </a:pPr>
            <a:r>
              <a:rPr lang="el-GR" altLang="el-GR" sz="1800" b="1">
                <a:solidFill>
                  <a:schemeClr val="tx2"/>
                </a:solidFill>
                <a:ea typeface="Arial Unicode MS" pitchFamily="34" charset="-128"/>
              </a:rPr>
              <a:t>   </a:t>
            </a:r>
            <a:r>
              <a:rPr lang="el-GR" altLang="el-GR" sz="1800" b="1" u="sng">
                <a:solidFill>
                  <a:schemeClr val="tx2"/>
                </a:solidFill>
                <a:ea typeface="Arial Unicode MS" pitchFamily="34" charset="-128"/>
              </a:rPr>
              <a:t>Ο αυλός </a:t>
            </a:r>
            <a:r>
              <a:rPr lang="el-GR" altLang="el-GR" sz="1800" b="1">
                <a:solidFill>
                  <a:schemeClr val="tx2"/>
                </a:solidFill>
                <a:ea typeface="Arial Unicode MS" pitchFamily="34" charset="-128"/>
              </a:rPr>
              <a:t>των κυστικών σχηματισμών δυνατόν να πληρούται από νεκρωτικό υλικό ή από ηωσινόφιλη έκκριση</a:t>
            </a:r>
          </a:p>
          <a:p>
            <a:pPr>
              <a:spcBef>
                <a:spcPct val="0"/>
              </a:spcBef>
              <a:buClr>
                <a:srgbClr val="C00000"/>
              </a:buClr>
            </a:pPr>
            <a:endParaRPr lang="el-GR" altLang="el-GR" sz="1800" b="1">
              <a:solidFill>
                <a:schemeClr val="tx2"/>
              </a:solidFill>
              <a:ea typeface="Arial Unicode MS" pitchFamily="34" charset="-128"/>
            </a:endParaRPr>
          </a:p>
          <a:p>
            <a:pPr>
              <a:spcBef>
                <a:spcPct val="0"/>
              </a:spcBef>
              <a:buClr>
                <a:srgbClr val="C00000"/>
              </a:buClr>
            </a:pPr>
            <a:endParaRPr lang="el-GR" altLang="ko-KR" sz="1800" b="1">
              <a:solidFill>
                <a:schemeClr val="tx2"/>
              </a:solidFill>
              <a:ea typeface="Arial Unicode MS" pitchFamily="34" charset="-128"/>
            </a:endParaRPr>
          </a:p>
          <a:p>
            <a:pPr>
              <a:spcBef>
                <a:spcPct val="0"/>
              </a:spcBef>
              <a:buClr>
                <a:srgbClr val="C00000"/>
              </a:buClr>
            </a:pPr>
            <a:endParaRPr lang="el-GR" altLang="ko-KR" sz="1800">
              <a:solidFill>
                <a:schemeClr val="tx2"/>
              </a:solidFill>
              <a:ea typeface="Arial Unicode MS" pitchFamily="34" charset="-128"/>
            </a:endParaRPr>
          </a:p>
        </p:txBody>
      </p:sp>
      <p:pic>
        <p:nvPicPr>
          <p:cNvPr id="105478" name="Picture 8"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04D38869-5350-46CB-A3AB-578136C6C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1059"/>
          <a:stretch>
            <a:fillRect/>
          </a:stretch>
        </p:blipFill>
        <p:spPr bwMode="auto">
          <a:xfrm>
            <a:off x="828675" y="4198938"/>
            <a:ext cx="388778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a:extLst>
              <a:ext uri="{FF2B5EF4-FFF2-40B4-BE49-F238E27FC236}">
                <a16:creationId xmlns:a16="http://schemas.microsoft.com/office/drawing/2014/main" id="{FC37616E-2946-4D33-BF33-8C38BBBBE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96975"/>
            <a:ext cx="583247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4 - Ορθογώνιο">
            <a:extLst>
              <a:ext uri="{FF2B5EF4-FFF2-40B4-BE49-F238E27FC236}">
                <a16:creationId xmlns:a16="http://schemas.microsoft.com/office/drawing/2014/main" id="{3174A96B-324F-4425-A980-A523DEAD28D5}"/>
              </a:ext>
            </a:extLst>
          </p:cNvPr>
          <p:cNvSpPr>
            <a:spLocks noChangeArrowheads="1"/>
          </p:cNvSpPr>
          <p:nvPr/>
        </p:nvSpPr>
        <p:spPr bwMode="auto">
          <a:xfrm>
            <a:off x="250825" y="404813"/>
            <a:ext cx="87487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800">
                <a:solidFill>
                  <a:srgbClr val="C00000"/>
                </a:solidFill>
                <a:latin typeface="Arial" panose="020B0604020202020204" pitchFamily="34" charset="0"/>
              </a:rPr>
              <a:t>Ουροθηλιακό  Καρκίνωμα -  Μικροκυστικός  τύπος</a:t>
            </a:r>
          </a:p>
        </p:txBody>
      </p:sp>
      <p:sp>
        <p:nvSpPr>
          <p:cNvPr id="106500" name="5 - Ορθογώνιο">
            <a:extLst>
              <a:ext uri="{FF2B5EF4-FFF2-40B4-BE49-F238E27FC236}">
                <a16:creationId xmlns:a16="http://schemas.microsoft.com/office/drawing/2014/main" id="{1E853E5E-6DF1-4E9D-884A-4BEBB2F0C76A}"/>
              </a:ext>
            </a:extLst>
          </p:cNvPr>
          <p:cNvSpPr>
            <a:spLocks noChangeArrowheads="1"/>
          </p:cNvSpPr>
          <p:nvPr/>
        </p:nvSpPr>
        <p:spPr bwMode="auto">
          <a:xfrm>
            <a:off x="755650" y="5805488"/>
            <a:ext cx="70564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b="1">
                <a:solidFill>
                  <a:srgbClr val="002060"/>
                </a:solidFill>
                <a:latin typeface="Arial" panose="020B0604020202020204" pitchFamily="34" charset="0"/>
              </a:rPr>
              <a:t>Κυστικοί σχηματισμοί ποικίλου μεγέθους που αναπτύσσονται ακανόνιστα στον υποεπιθηλιακό συνδετικό ιστό</a:t>
            </a:r>
            <a:endParaRPr lang="en-US" altLang="el-GR" sz="1800">
              <a:solidFill>
                <a:srgbClr val="002060"/>
              </a:solidFill>
              <a:latin typeface="Arial" panose="020B0604020202020204" pitchFamily="34" charset="0"/>
            </a:endParaRPr>
          </a:p>
          <a:p>
            <a:pPr eaLnBrk="1" hangingPunct="1">
              <a:spcBef>
                <a:spcPct val="0"/>
              </a:spcBef>
              <a:buFontTx/>
              <a:buNone/>
            </a:pPr>
            <a:r>
              <a:rPr lang="en-US" altLang="el-GR" sz="1800" b="1">
                <a:latin typeface="Arial" panose="020B0604020202020204" pitchFamily="34" charset="0"/>
              </a:rPr>
              <a:t>                              </a:t>
            </a:r>
            <a:endParaRPr lang="en-US" altLang="el-GR" sz="180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a:extLst>
              <a:ext uri="{FF2B5EF4-FFF2-40B4-BE49-F238E27FC236}">
                <a16:creationId xmlns:a16="http://schemas.microsoft.com/office/drawing/2014/main" id="{77721742-4EB3-4BEF-AA9F-D941B4B4F72A}"/>
              </a:ext>
            </a:extLst>
          </p:cNvPr>
          <p:cNvSpPr>
            <a:spLocks noGrp="1"/>
          </p:cNvSpPr>
          <p:nvPr>
            <p:ph type="title"/>
          </p:nvPr>
        </p:nvSpPr>
        <p:spPr/>
        <p:txBody>
          <a:bodyPr/>
          <a:lstStyle/>
          <a:p>
            <a:r>
              <a:rPr lang="el-GR" altLang="el-GR" b="1">
                <a:solidFill>
                  <a:srgbClr val="800000"/>
                </a:solidFill>
              </a:rPr>
              <a:t>Επιδημιολογία Καρκίνου Ουροδόχου Κύστης</a:t>
            </a:r>
          </a:p>
        </p:txBody>
      </p:sp>
      <p:sp>
        <p:nvSpPr>
          <p:cNvPr id="5123" name="2 - Θέση περιεχομένου">
            <a:extLst>
              <a:ext uri="{FF2B5EF4-FFF2-40B4-BE49-F238E27FC236}">
                <a16:creationId xmlns:a16="http://schemas.microsoft.com/office/drawing/2014/main" id="{39F0F294-420A-48F4-BE7F-D03EE57A3A17}"/>
              </a:ext>
            </a:extLst>
          </p:cNvPr>
          <p:cNvSpPr>
            <a:spLocks noGrp="1"/>
          </p:cNvSpPr>
          <p:nvPr>
            <p:ph idx="1"/>
          </p:nvPr>
        </p:nvSpPr>
        <p:spPr/>
        <p:txBody>
          <a:bodyPr/>
          <a:lstStyle/>
          <a:p>
            <a:r>
              <a:rPr lang="el-GR" altLang="el-GR" b="1">
                <a:solidFill>
                  <a:schemeClr val="tx2"/>
                </a:solidFill>
              </a:rPr>
              <a:t>Ο 7</a:t>
            </a:r>
            <a:r>
              <a:rPr lang="el-GR" altLang="el-GR" b="1" baseline="30000">
                <a:solidFill>
                  <a:schemeClr val="tx2"/>
                </a:solidFill>
              </a:rPr>
              <a:t>ος</a:t>
            </a:r>
            <a:r>
              <a:rPr lang="el-GR" altLang="el-GR" b="1">
                <a:solidFill>
                  <a:schemeClr val="tx2"/>
                </a:solidFill>
              </a:rPr>
              <a:t> πιο συχνός καρκίνος παγκοσμίως</a:t>
            </a:r>
          </a:p>
          <a:p>
            <a:r>
              <a:rPr lang="el-GR" altLang="el-GR" b="1">
                <a:solidFill>
                  <a:schemeClr val="tx2"/>
                </a:solidFill>
              </a:rPr>
              <a:t>3,2% όλων των καρκίνων</a:t>
            </a:r>
          </a:p>
          <a:p>
            <a:r>
              <a:rPr lang="el-GR" altLang="el-GR" b="1">
                <a:solidFill>
                  <a:schemeClr val="tx2"/>
                </a:solidFill>
              </a:rPr>
              <a:t>Πιο συχνός στους άνδρες (3,5:1)</a:t>
            </a:r>
          </a:p>
          <a:p>
            <a:r>
              <a:rPr lang="el-GR" altLang="el-GR" b="1">
                <a:solidFill>
                  <a:schemeClr val="tx2"/>
                </a:solidFill>
              </a:rPr>
              <a:t>260.000 νέες περιπτώσεις στους άνδρες κάθε έτος</a:t>
            </a:r>
          </a:p>
          <a:p>
            <a:r>
              <a:rPr lang="el-GR" altLang="el-GR" b="1">
                <a:solidFill>
                  <a:schemeClr val="tx2"/>
                </a:solidFill>
              </a:rPr>
              <a:t>60.000 στις γυναίκες</a:t>
            </a:r>
          </a:p>
          <a:p>
            <a:r>
              <a:rPr lang="el-GR" altLang="el-GR" b="1">
                <a:solidFill>
                  <a:schemeClr val="tx2"/>
                </a:solidFill>
              </a:rPr>
              <a:t>Η υψηλότερη επίπτωση στη Δυτική Ευρώπη, Αμερική και Αυστραλία.</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a:extLst>
              <a:ext uri="{FF2B5EF4-FFF2-40B4-BE49-F238E27FC236}">
                <a16:creationId xmlns:a16="http://schemas.microsoft.com/office/drawing/2014/main" id="{0E85B71C-77CE-47A4-A459-59BA30E48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412875"/>
            <a:ext cx="550068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3 - Ορθογώνιο">
            <a:extLst>
              <a:ext uri="{FF2B5EF4-FFF2-40B4-BE49-F238E27FC236}">
                <a16:creationId xmlns:a16="http://schemas.microsoft.com/office/drawing/2014/main" id="{74854FAA-5491-4C8C-8AFB-D377038408CC}"/>
              </a:ext>
            </a:extLst>
          </p:cNvPr>
          <p:cNvSpPr>
            <a:spLocks noChangeArrowheads="1"/>
          </p:cNvSpPr>
          <p:nvPr/>
        </p:nvSpPr>
        <p:spPr bwMode="auto">
          <a:xfrm>
            <a:off x="684213" y="260350"/>
            <a:ext cx="7632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2400">
                <a:solidFill>
                  <a:srgbClr val="C00000"/>
                </a:solidFill>
                <a:latin typeface="Arial" panose="020B0604020202020204" pitchFamily="34" charset="0"/>
              </a:rPr>
              <a:t>Ουροθηλιακό  Καρκίνωμα -  Μικροκυστικός  τύπος</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 Τίτλος">
            <a:extLst>
              <a:ext uri="{FF2B5EF4-FFF2-40B4-BE49-F238E27FC236}">
                <a16:creationId xmlns:a16="http://schemas.microsoft.com/office/drawing/2014/main" id="{CB6D5AC4-164E-473C-85E2-0126A0B936F9}"/>
              </a:ext>
            </a:extLst>
          </p:cNvPr>
          <p:cNvSpPr>
            <a:spLocks noGrp="1"/>
          </p:cNvSpPr>
          <p:nvPr>
            <p:ph type="title"/>
          </p:nvPr>
        </p:nvSpPr>
        <p:spPr>
          <a:xfrm>
            <a:off x="0" y="260350"/>
            <a:ext cx="9145588" cy="1138238"/>
          </a:xfrm>
        </p:spPr>
        <p:txBody>
          <a:bodyPr/>
          <a:lstStyle/>
          <a:p>
            <a:r>
              <a:rPr lang="el-GR" altLang="el-GR" sz="3600">
                <a:solidFill>
                  <a:srgbClr val="C00000"/>
                </a:solidFill>
              </a:rPr>
              <a:t>Ουροθηλιακό καρκίνωμα-Μικροθηλώδης τύπος</a:t>
            </a:r>
          </a:p>
        </p:txBody>
      </p:sp>
      <p:sp>
        <p:nvSpPr>
          <p:cNvPr id="45059" name="2 - Θέση περιεχομένου">
            <a:extLst>
              <a:ext uri="{FF2B5EF4-FFF2-40B4-BE49-F238E27FC236}">
                <a16:creationId xmlns:a16="http://schemas.microsoft.com/office/drawing/2014/main" id="{8548ED93-24BF-42D8-9A30-D446ADDAC773}"/>
              </a:ext>
            </a:extLst>
          </p:cNvPr>
          <p:cNvSpPr>
            <a:spLocks noGrp="1"/>
          </p:cNvSpPr>
          <p:nvPr>
            <p:ph idx="1"/>
          </p:nvPr>
        </p:nvSpPr>
        <p:spPr>
          <a:xfrm>
            <a:off x="468313" y="1628775"/>
            <a:ext cx="8229600" cy="5040313"/>
          </a:xfrm>
        </p:spPr>
        <p:txBody>
          <a:bodyPr/>
          <a:lstStyle/>
          <a:p>
            <a:pPr>
              <a:buFont typeface="Arial" charset="0"/>
              <a:buChar char="•"/>
              <a:defRPr/>
            </a:pPr>
            <a:r>
              <a:rPr lang="el-GR" sz="2000" dirty="0">
                <a:solidFill>
                  <a:schemeClr val="accent1">
                    <a:lumMod val="75000"/>
                  </a:schemeClr>
                </a:solidFill>
              </a:rPr>
              <a:t>Σπάνιος (~60 περιπτώσεις) τύπος </a:t>
            </a:r>
            <a:r>
              <a:rPr lang="el-GR" sz="2000" dirty="0" err="1">
                <a:solidFill>
                  <a:schemeClr val="accent1">
                    <a:lumMod val="75000"/>
                  </a:schemeClr>
                </a:solidFill>
              </a:rPr>
              <a:t>ουροθηλιακού</a:t>
            </a:r>
            <a:r>
              <a:rPr lang="el-GR" sz="2000" dirty="0">
                <a:solidFill>
                  <a:schemeClr val="accent1">
                    <a:lumMod val="75000"/>
                  </a:schemeClr>
                </a:solidFill>
              </a:rPr>
              <a:t> καρκινώματος </a:t>
            </a:r>
            <a:endParaRPr lang="en-US" sz="2000" dirty="0">
              <a:solidFill>
                <a:schemeClr val="accent1">
                  <a:lumMod val="75000"/>
                </a:schemeClr>
              </a:solidFill>
            </a:endParaRPr>
          </a:p>
          <a:p>
            <a:pPr>
              <a:buFont typeface="Arial" charset="0"/>
              <a:buChar char="•"/>
              <a:defRPr/>
            </a:pPr>
            <a:r>
              <a:rPr lang="el-GR" sz="2000" dirty="0">
                <a:solidFill>
                  <a:srgbClr val="800000"/>
                </a:solidFill>
              </a:rPr>
              <a:t>Προσομοιάζει με το </a:t>
            </a:r>
            <a:r>
              <a:rPr lang="el-GR" sz="2000" dirty="0" err="1">
                <a:solidFill>
                  <a:srgbClr val="800000"/>
                </a:solidFill>
              </a:rPr>
              <a:t>θηλώδες</a:t>
            </a:r>
            <a:r>
              <a:rPr lang="el-GR" sz="2000" dirty="0">
                <a:solidFill>
                  <a:srgbClr val="800000"/>
                </a:solidFill>
              </a:rPr>
              <a:t> ορώδες καρκίνωμα της ωοθήκης.</a:t>
            </a:r>
          </a:p>
          <a:p>
            <a:pPr>
              <a:buFont typeface="Arial" charset="0"/>
              <a:buChar char="•"/>
              <a:defRPr/>
            </a:pPr>
            <a:r>
              <a:rPr lang="el-GR" sz="2000" dirty="0">
                <a:solidFill>
                  <a:srgbClr val="800000"/>
                </a:solidFill>
              </a:rPr>
              <a:t>Υψηλής κακοηθείας </a:t>
            </a:r>
            <a:r>
              <a:rPr lang="el-GR" sz="2000" dirty="0">
                <a:solidFill>
                  <a:schemeClr val="accent1">
                    <a:lumMod val="75000"/>
                  </a:schemeClr>
                </a:solidFill>
              </a:rPr>
              <a:t>και στις περισσότερες περιπτώσεις υψηλού σταδίου καρκινώματα με υψηλή επίπτωση μεταστάσεων  και αυξημένη θνητότητα.</a:t>
            </a:r>
          </a:p>
          <a:p>
            <a:pPr>
              <a:buFont typeface="Arial" charset="0"/>
              <a:buChar char="•"/>
              <a:defRPr/>
            </a:pPr>
            <a:r>
              <a:rPr lang="el-GR" sz="2000" dirty="0">
                <a:solidFill>
                  <a:schemeClr val="accent1">
                    <a:lumMod val="75000"/>
                  </a:schemeClr>
                </a:solidFill>
              </a:rPr>
              <a:t>Το </a:t>
            </a:r>
            <a:r>
              <a:rPr lang="el-GR" sz="2000" dirty="0" err="1">
                <a:solidFill>
                  <a:schemeClr val="accent1">
                    <a:lumMod val="75000"/>
                  </a:schemeClr>
                </a:solidFill>
              </a:rPr>
              <a:t>μικροθηλώδες</a:t>
            </a:r>
            <a:r>
              <a:rPr lang="el-GR" sz="2000" dirty="0">
                <a:solidFill>
                  <a:schemeClr val="accent1">
                    <a:lumMod val="75000"/>
                  </a:schemeClr>
                </a:solidFill>
              </a:rPr>
              <a:t> πρότυπο </a:t>
            </a:r>
            <a:r>
              <a:rPr lang="el-GR" sz="2000" u="sng" dirty="0">
                <a:solidFill>
                  <a:schemeClr val="accent1">
                    <a:lumMod val="75000"/>
                  </a:schemeClr>
                </a:solidFill>
              </a:rPr>
              <a:t>σχεδόν πάντα συνοδεύεται από την παρουσία συμβατικού </a:t>
            </a:r>
            <a:r>
              <a:rPr lang="el-GR" sz="2000" u="sng" dirty="0" err="1">
                <a:solidFill>
                  <a:schemeClr val="accent1">
                    <a:lumMod val="75000"/>
                  </a:schemeClr>
                </a:solidFill>
              </a:rPr>
              <a:t>ουροθηλιακού</a:t>
            </a:r>
            <a:r>
              <a:rPr lang="el-GR" sz="2000" u="sng" dirty="0">
                <a:solidFill>
                  <a:schemeClr val="accent1">
                    <a:lumMod val="75000"/>
                  </a:schemeClr>
                </a:solidFill>
              </a:rPr>
              <a:t> καρκινώματος ή σπανιότερα </a:t>
            </a:r>
            <a:r>
              <a:rPr lang="el-GR" sz="2000" u="sng" dirty="0" err="1">
                <a:solidFill>
                  <a:schemeClr val="accent1">
                    <a:lumMod val="75000"/>
                  </a:schemeClr>
                </a:solidFill>
              </a:rPr>
              <a:t>αδενοκαρκινώματος</a:t>
            </a:r>
            <a:r>
              <a:rPr lang="el-GR" sz="2000" u="sng" dirty="0">
                <a:solidFill>
                  <a:schemeClr val="accent1">
                    <a:lumMod val="75000"/>
                  </a:schemeClr>
                </a:solidFill>
              </a:rPr>
              <a:t>.</a:t>
            </a:r>
          </a:p>
          <a:p>
            <a:pPr>
              <a:buFont typeface="Arial" charset="0"/>
              <a:buChar char="•"/>
              <a:defRPr/>
            </a:pPr>
            <a:r>
              <a:rPr lang="el-GR" sz="2000" dirty="0">
                <a:solidFill>
                  <a:schemeClr val="accent1">
                    <a:lumMod val="75000"/>
                  </a:schemeClr>
                </a:solidFill>
              </a:rPr>
              <a:t>Ο </a:t>
            </a:r>
            <a:r>
              <a:rPr lang="el-GR" sz="2000" dirty="0" err="1">
                <a:solidFill>
                  <a:schemeClr val="accent1">
                    <a:lumMod val="75000"/>
                  </a:schemeClr>
                </a:solidFill>
              </a:rPr>
              <a:t>μικροθηλώδης</a:t>
            </a:r>
            <a:r>
              <a:rPr lang="el-GR" sz="2000" dirty="0">
                <a:solidFill>
                  <a:schemeClr val="accent1">
                    <a:lumMod val="75000"/>
                  </a:schemeClr>
                </a:solidFill>
              </a:rPr>
              <a:t> τύπος εμφανίζει δύο κύρια χαρακτηριστικά:</a:t>
            </a:r>
          </a:p>
          <a:p>
            <a:pPr lvl="1">
              <a:buFont typeface="Arial" charset="0"/>
              <a:buChar char="–"/>
              <a:defRPr/>
            </a:pPr>
            <a:r>
              <a:rPr lang="el-GR" sz="1600" dirty="0">
                <a:solidFill>
                  <a:schemeClr val="accent1">
                    <a:lumMod val="75000"/>
                  </a:schemeClr>
                </a:solidFill>
              </a:rPr>
              <a:t> 1. σε επιφανειακές θέσεις παρουσιάζει λεπτές </a:t>
            </a:r>
            <a:r>
              <a:rPr lang="el-GR" sz="1600" dirty="0" err="1">
                <a:solidFill>
                  <a:schemeClr val="accent1">
                    <a:lumMod val="75000"/>
                  </a:schemeClr>
                </a:solidFill>
              </a:rPr>
              <a:t>θηλώδεις</a:t>
            </a:r>
            <a:r>
              <a:rPr lang="el-GR" sz="1600" dirty="0">
                <a:solidFill>
                  <a:schemeClr val="accent1">
                    <a:lumMod val="75000"/>
                  </a:schemeClr>
                </a:solidFill>
              </a:rPr>
              <a:t> </a:t>
            </a:r>
            <a:r>
              <a:rPr lang="el-GR" sz="1600" dirty="0" err="1">
                <a:solidFill>
                  <a:schemeClr val="accent1">
                    <a:lumMod val="75000"/>
                  </a:schemeClr>
                </a:solidFill>
              </a:rPr>
              <a:t>προσεκβολές</a:t>
            </a:r>
            <a:r>
              <a:rPr lang="el-GR" sz="1600" dirty="0">
                <a:solidFill>
                  <a:schemeClr val="accent1">
                    <a:lumMod val="75000"/>
                  </a:schemeClr>
                </a:solidFill>
              </a:rPr>
              <a:t> συχνά με κεντρικό αγγειακό άξονα οι οποίες σε εγκάρσια διατομή προσλαμβάνουν σπειροειδή εικόνα,  ενώ, </a:t>
            </a:r>
          </a:p>
          <a:p>
            <a:pPr lvl="1">
              <a:buFont typeface="Arial" charset="0"/>
              <a:buChar char="–"/>
              <a:defRPr/>
            </a:pPr>
            <a:r>
              <a:rPr lang="el-GR" sz="1600" dirty="0">
                <a:solidFill>
                  <a:schemeClr val="accent1">
                    <a:lumMod val="75000"/>
                  </a:schemeClr>
                </a:solidFill>
              </a:rPr>
              <a:t>2. στις εν τω </a:t>
            </a:r>
            <a:r>
              <a:rPr lang="el-GR" sz="1600" dirty="0" err="1">
                <a:solidFill>
                  <a:schemeClr val="accent1">
                    <a:lumMod val="75000"/>
                  </a:schemeClr>
                </a:solidFill>
              </a:rPr>
              <a:t>βάθει</a:t>
            </a:r>
            <a:r>
              <a:rPr lang="el-GR" sz="1600" dirty="0">
                <a:solidFill>
                  <a:schemeClr val="accent1">
                    <a:lumMod val="75000"/>
                  </a:schemeClr>
                </a:solidFill>
              </a:rPr>
              <a:t> μοίρες αποτελείται από μικροσκοπικές </a:t>
            </a:r>
            <a:r>
              <a:rPr lang="el-GR" sz="1600" dirty="0" err="1">
                <a:solidFill>
                  <a:schemeClr val="accent1">
                    <a:lumMod val="75000"/>
                  </a:schemeClr>
                </a:solidFill>
              </a:rPr>
              <a:t>φωλεές</a:t>
            </a:r>
            <a:r>
              <a:rPr lang="el-GR" sz="1600" dirty="0">
                <a:solidFill>
                  <a:schemeClr val="accent1">
                    <a:lumMod val="75000"/>
                  </a:schemeClr>
                </a:solidFill>
              </a:rPr>
              <a:t> κυττάρων ή λεπτές θηλές  οι οποίες έχουν υποστεί τεχνητή συρρίκνωση (</a:t>
            </a:r>
            <a:r>
              <a:rPr lang="en-US" sz="1600" dirty="0">
                <a:solidFill>
                  <a:schemeClr val="accent1">
                    <a:lumMod val="75000"/>
                  </a:schemeClr>
                </a:solidFill>
              </a:rPr>
              <a:t>retraction artifact</a:t>
            </a:r>
            <a:r>
              <a:rPr lang="el-GR" sz="1600" dirty="0">
                <a:solidFill>
                  <a:schemeClr val="accent1">
                    <a:lumMod val="75000"/>
                  </a:schemeClr>
                </a:solidFill>
              </a:rPr>
              <a:t>)  δίνοντας την εντύπωση </a:t>
            </a:r>
            <a:r>
              <a:rPr lang="el-GR" sz="1600" dirty="0" err="1">
                <a:solidFill>
                  <a:schemeClr val="accent1">
                    <a:lumMod val="75000"/>
                  </a:schemeClr>
                </a:solidFill>
              </a:rPr>
              <a:t>λεμφαγγειακών</a:t>
            </a:r>
            <a:r>
              <a:rPr lang="el-GR" sz="1600" dirty="0">
                <a:solidFill>
                  <a:schemeClr val="accent1">
                    <a:lumMod val="75000"/>
                  </a:schemeClr>
                </a:solidFill>
              </a:rPr>
              <a:t> εμβόλων.</a:t>
            </a:r>
          </a:p>
          <a:p>
            <a:pPr>
              <a:buFont typeface="Arial" charset="0"/>
              <a:buChar char="•"/>
              <a:defRPr/>
            </a:pPr>
            <a:r>
              <a:rPr lang="el-GR" sz="2000" dirty="0">
                <a:solidFill>
                  <a:schemeClr val="accent1">
                    <a:lumMod val="75000"/>
                  </a:schemeClr>
                </a:solidFill>
              </a:rPr>
              <a:t>Στην πλειονότητα συνυπάρχουν </a:t>
            </a:r>
            <a:r>
              <a:rPr lang="el-GR" sz="2000" dirty="0" err="1">
                <a:solidFill>
                  <a:schemeClr val="accent1">
                    <a:lumMod val="75000"/>
                  </a:schemeClr>
                </a:solidFill>
              </a:rPr>
              <a:t>λεμφαγγειακά</a:t>
            </a:r>
            <a:r>
              <a:rPr lang="el-GR" sz="2000" dirty="0">
                <a:solidFill>
                  <a:schemeClr val="accent1">
                    <a:lumMod val="75000"/>
                  </a:schemeClr>
                </a:solidFill>
              </a:rPr>
              <a:t> έμβολα</a:t>
            </a:r>
          </a:p>
          <a:p>
            <a:pPr lvl="1">
              <a:buFont typeface="Arial" charset="0"/>
              <a:buChar char="–"/>
              <a:defRPr/>
            </a:pPr>
            <a:endParaRPr lang="el-GR" sz="1600" dirty="0"/>
          </a:p>
          <a:p>
            <a:pPr lvl="1">
              <a:buFont typeface="Arial" charset="0"/>
              <a:buChar char="–"/>
              <a:defRPr/>
            </a:pPr>
            <a:endParaRPr lang="el-GR" sz="1600" dirty="0"/>
          </a:p>
          <a:p>
            <a:pPr lvl="1">
              <a:buFont typeface="Arial" charset="0"/>
              <a:buChar char="–"/>
              <a:defRPr/>
            </a:pPr>
            <a:endParaRPr lang="el-GR" sz="1600" dirty="0"/>
          </a:p>
          <a:p>
            <a:pPr lvl="1">
              <a:buFont typeface="Arial" charset="0"/>
              <a:buChar char="–"/>
              <a:defRPr/>
            </a:pPr>
            <a:endParaRPr lang="el-GR" sz="1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 Τίτλος">
            <a:extLst>
              <a:ext uri="{FF2B5EF4-FFF2-40B4-BE49-F238E27FC236}">
                <a16:creationId xmlns:a16="http://schemas.microsoft.com/office/drawing/2014/main" id="{CF36CA21-E989-436B-A345-C0B115BEA086}"/>
              </a:ext>
            </a:extLst>
          </p:cNvPr>
          <p:cNvSpPr>
            <a:spLocks noGrp="1"/>
          </p:cNvSpPr>
          <p:nvPr>
            <p:ph type="title"/>
          </p:nvPr>
        </p:nvSpPr>
        <p:spPr>
          <a:xfrm>
            <a:off x="0" y="274638"/>
            <a:ext cx="9144000" cy="1066800"/>
          </a:xfrm>
        </p:spPr>
        <p:txBody>
          <a:bodyPr/>
          <a:lstStyle/>
          <a:p>
            <a:pPr eaLnBrk="1" hangingPunct="1"/>
            <a:r>
              <a:rPr lang="el-GR" altLang="el-GR" sz="3600">
                <a:solidFill>
                  <a:srgbClr val="C00000"/>
                </a:solidFill>
              </a:rPr>
              <a:t>Ουροθηλιακό καρκίνωμα-Μικροθηλώδης τύπος</a:t>
            </a:r>
            <a:endParaRPr lang="el-GR" altLang="el-GR" sz="3600"/>
          </a:p>
        </p:txBody>
      </p:sp>
      <p:pic>
        <p:nvPicPr>
          <p:cNvPr id="112643" name="Picture 2">
            <a:extLst>
              <a:ext uri="{FF2B5EF4-FFF2-40B4-BE49-F238E27FC236}">
                <a16:creationId xmlns:a16="http://schemas.microsoft.com/office/drawing/2014/main" id="{3078D8D6-F0EF-4543-80BB-E0F3290E78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693950" y="1825625"/>
            <a:ext cx="5756100" cy="4351338"/>
          </a:xfr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Τίτλος">
            <a:extLst>
              <a:ext uri="{FF2B5EF4-FFF2-40B4-BE49-F238E27FC236}">
                <a16:creationId xmlns:a16="http://schemas.microsoft.com/office/drawing/2014/main" id="{598F6E31-28DF-4F08-9B76-3F207424E6CA}"/>
              </a:ext>
            </a:extLst>
          </p:cNvPr>
          <p:cNvSpPr>
            <a:spLocks noGrp="1"/>
          </p:cNvSpPr>
          <p:nvPr>
            <p:ph type="title"/>
          </p:nvPr>
        </p:nvSpPr>
        <p:spPr>
          <a:xfrm>
            <a:off x="0" y="274638"/>
            <a:ext cx="9144000" cy="1143000"/>
          </a:xfrm>
        </p:spPr>
        <p:txBody>
          <a:bodyPr/>
          <a:lstStyle/>
          <a:p>
            <a:pPr eaLnBrk="1" hangingPunct="1"/>
            <a:r>
              <a:rPr lang="el-GR" altLang="el-GR" sz="3600">
                <a:solidFill>
                  <a:srgbClr val="C00000"/>
                </a:solidFill>
              </a:rPr>
              <a:t>Ουροθηλιακό καρκίνωμα-Μικροθηλώδης τύπος</a:t>
            </a:r>
            <a:endParaRPr lang="el-GR" altLang="el-GR" sz="3600"/>
          </a:p>
        </p:txBody>
      </p:sp>
      <p:pic>
        <p:nvPicPr>
          <p:cNvPr id="114691" name="Picture 2">
            <a:extLst>
              <a:ext uri="{FF2B5EF4-FFF2-40B4-BE49-F238E27FC236}">
                <a16:creationId xmlns:a16="http://schemas.microsoft.com/office/drawing/2014/main" id="{ADC0E756-F856-4149-9A98-1555929B05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42988" y="1557338"/>
            <a:ext cx="6553200" cy="4913312"/>
          </a:xfr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 Τίτλος">
            <a:extLst>
              <a:ext uri="{FF2B5EF4-FFF2-40B4-BE49-F238E27FC236}">
                <a16:creationId xmlns:a16="http://schemas.microsoft.com/office/drawing/2014/main" id="{82FBDE8A-13DF-47A5-9B67-52E14562CA1D}"/>
              </a:ext>
            </a:extLst>
          </p:cNvPr>
          <p:cNvSpPr>
            <a:spLocks noGrp="1"/>
          </p:cNvSpPr>
          <p:nvPr>
            <p:ph type="title" idx="4294967295"/>
          </p:nvPr>
        </p:nvSpPr>
        <p:spPr>
          <a:xfrm>
            <a:off x="0" y="188913"/>
            <a:ext cx="9144000" cy="1152525"/>
          </a:xfrm>
        </p:spPr>
        <p:txBody>
          <a:bodyPr/>
          <a:lstStyle/>
          <a:p>
            <a:pPr eaLnBrk="1" hangingPunct="1"/>
            <a:r>
              <a:rPr lang="el-GR" altLang="el-GR" sz="3600">
                <a:solidFill>
                  <a:srgbClr val="C00000"/>
                </a:solidFill>
              </a:rPr>
              <a:t>Ουροθηλιακό καρκίνωμα-Μικροθηλώδης τύπος</a:t>
            </a:r>
            <a:endParaRPr lang="el-GR" altLang="el-GR" sz="3600"/>
          </a:p>
        </p:txBody>
      </p:sp>
      <p:pic>
        <p:nvPicPr>
          <p:cNvPr id="116739" name="Picture 5">
            <a:extLst>
              <a:ext uri="{FF2B5EF4-FFF2-40B4-BE49-F238E27FC236}">
                <a16:creationId xmlns:a16="http://schemas.microsoft.com/office/drawing/2014/main" id="{6128329C-0CCC-4B66-A934-1D232CC9C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57338"/>
            <a:ext cx="6338887"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Τίτλος">
            <a:extLst>
              <a:ext uri="{FF2B5EF4-FFF2-40B4-BE49-F238E27FC236}">
                <a16:creationId xmlns:a16="http://schemas.microsoft.com/office/drawing/2014/main" id="{C768B25B-0AA8-41AB-8E75-EE3719B2C523}"/>
              </a:ext>
            </a:extLst>
          </p:cNvPr>
          <p:cNvSpPr>
            <a:spLocks noGrp="1"/>
          </p:cNvSpPr>
          <p:nvPr>
            <p:ph type="title" idx="4294967295"/>
          </p:nvPr>
        </p:nvSpPr>
        <p:spPr>
          <a:xfrm>
            <a:off x="0" y="274638"/>
            <a:ext cx="9144000" cy="1066800"/>
          </a:xfrm>
        </p:spPr>
        <p:txBody>
          <a:bodyPr/>
          <a:lstStyle/>
          <a:p>
            <a:pPr eaLnBrk="1" hangingPunct="1"/>
            <a:r>
              <a:rPr lang="el-GR" altLang="el-GR" sz="3600">
                <a:solidFill>
                  <a:srgbClr val="C00000"/>
                </a:solidFill>
              </a:rPr>
              <a:t>Ουροθηλιακό καρκίνωμα-Μικροθηλώδης τύπος</a:t>
            </a:r>
            <a:endParaRPr lang="el-GR" altLang="el-GR" sz="3600"/>
          </a:p>
        </p:txBody>
      </p:sp>
      <p:pic>
        <p:nvPicPr>
          <p:cNvPr id="118787" name="Picture 5">
            <a:extLst>
              <a:ext uri="{FF2B5EF4-FFF2-40B4-BE49-F238E27FC236}">
                <a16:creationId xmlns:a16="http://schemas.microsoft.com/office/drawing/2014/main" id="{AED9F0B2-7109-470D-A330-E90D6151D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17650"/>
            <a:ext cx="648176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a:extLst>
              <a:ext uri="{FF2B5EF4-FFF2-40B4-BE49-F238E27FC236}">
                <a16:creationId xmlns:a16="http://schemas.microsoft.com/office/drawing/2014/main" id="{DC2D6375-9EF7-4543-B916-32BB8E838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692150"/>
            <a:ext cx="47625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Ορθογώνιο">
            <a:extLst>
              <a:ext uri="{FF2B5EF4-FFF2-40B4-BE49-F238E27FC236}">
                <a16:creationId xmlns:a16="http://schemas.microsoft.com/office/drawing/2014/main" id="{6510B230-35DA-4130-B2F0-02F7E4B39B91}"/>
              </a:ext>
            </a:extLst>
          </p:cNvPr>
          <p:cNvSpPr/>
          <p:nvPr/>
        </p:nvSpPr>
        <p:spPr>
          <a:xfrm>
            <a:off x="6948488" y="1196975"/>
            <a:ext cx="1944687" cy="5762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solidFill>
                  <a:schemeClr val="accent1">
                    <a:lumMod val="75000"/>
                  </a:schemeClr>
                </a:solidFill>
              </a:rPr>
              <a:t>Έντονη πυρηνική </a:t>
            </a:r>
            <a:r>
              <a:rPr lang="el-GR" dirty="0" err="1">
                <a:solidFill>
                  <a:schemeClr val="accent1">
                    <a:lumMod val="75000"/>
                  </a:schemeClr>
                </a:solidFill>
              </a:rPr>
              <a:t>ατυπία</a:t>
            </a:r>
            <a:endParaRPr lang="el-GR" dirty="0">
              <a:solidFill>
                <a:schemeClr val="accent1">
                  <a:lumMod val="75000"/>
                </a:schemeClr>
              </a:solidFill>
            </a:endParaRPr>
          </a:p>
        </p:txBody>
      </p:sp>
      <p:sp>
        <p:nvSpPr>
          <p:cNvPr id="7" name="6 - Ορθογώνιο">
            <a:extLst>
              <a:ext uri="{FF2B5EF4-FFF2-40B4-BE49-F238E27FC236}">
                <a16:creationId xmlns:a16="http://schemas.microsoft.com/office/drawing/2014/main" id="{F3E9DCF1-3686-4A6B-A9E8-0634CDF6059D}"/>
              </a:ext>
            </a:extLst>
          </p:cNvPr>
          <p:cNvSpPr/>
          <p:nvPr/>
        </p:nvSpPr>
        <p:spPr>
          <a:xfrm>
            <a:off x="0" y="3429000"/>
            <a:ext cx="2124075" cy="7921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sz="1400" dirty="0">
                <a:solidFill>
                  <a:schemeClr val="accent1">
                    <a:lumMod val="75000"/>
                  </a:schemeClr>
                </a:solidFill>
              </a:rPr>
              <a:t>Κενά (</a:t>
            </a:r>
            <a:r>
              <a:rPr lang="en-US" sz="1400" dirty="0">
                <a:solidFill>
                  <a:schemeClr val="accent1">
                    <a:lumMod val="75000"/>
                  </a:schemeClr>
                </a:solidFill>
              </a:rPr>
              <a:t>lacunae) </a:t>
            </a:r>
            <a:r>
              <a:rPr lang="el-GR" sz="1400" dirty="0">
                <a:solidFill>
                  <a:schemeClr val="accent1">
                    <a:lumMod val="75000"/>
                  </a:schemeClr>
                </a:solidFill>
              </a:rPr>
              <a:t>γύρω από τους </a:t>
            </a:r>
            <a:r>
              <a:rPr lang="el-GR" sz="1400" dirty="0" err="1">
                <a:solidFill>
                  <a:schemeClr val="accent1">
                    <a:lumMod val="75000"/>
                  </a:schemeClr>
                </a:solidFill>
              </a:rPr>
              <a:t>μικροθηλώδεις</a:t>
            </a:r>
            <a:r>
              <a:rPr lang="el-GR" sz="1400" dirty="0">
                <a:solidFill>
                  <a:schemeClr val="accent1">
                    <a:lumMod val="75000"/>
                  </a:schemeClr>
                </a:solidFill>
              </a:rPr>
              <a:t> σχηματισμούς</a:t>
            </a:r>
          </a:p>
        </p:txBody>
      </p:sp>
      <p:sp>
        <p:nvSpPr>
          <p:cNvPr id="8" name="7 - Ορθογώνιο">
            <a:extLst>
              <a:ext uri="{FF2B5EF4-FFF2-40B4-BE49-F238E27FC236}">
                <a16:creationId xmlns:a16="http://schemas.microsoft.com/office/drawing/2014/main" id="{7B16CFB4-B3CE-44FB-B60F-F7CE4B06C5CF}"/>
              </a:ext>
            </a:extLst>
          </p:cNvPr>
          <p:cNvSpPr/>
          <p:nvPr/>
        </p:nvSpPr>
        <p:spPr>
          <a:xfrm>
            <a:off x="0" y="1557338"/>
            <a:ext cx="2124075" cy="86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solidFill>
                  <a:schemeClr val="accent1">
                    <a:lumMod val="75000"/>
                  </a:schemeClr>
                </a:solidFill>
              </a:rPr>
              <a:t>Διηθητικό </a:t>
            </a:r>
            <a:r>
              <a:rPr lang="el-GR" dirty="0" err="1">
                <a:solidFill>
                  <a:schemeClr val="accent1">
                    <a:lumMod val="75000"/>
                  </a:schemeClr>
                </a:solidFill>
              </a:rPr>
              <a:t>μικροθηλώδες</a:t>
            </a:r>
            <a:r>
              <a:rPr lang="el-GR" dirty="0">
                <a:solidFill>
                  <a:schemeClr val="accent1">
                    <a:lumMod val="75000"/>
                  </a:schemeClr>
                </a:solidFill>
              </a:rPr>
              <a:t> </a:t>
            </a:r>
            <a:r>
              <a:rPr lang="en-US" dirty="0">
                <a:solidFill>
                  <a:schemeClr val="accent1">
                    <a:lumMod val="75000"/>
                  </a:schemeClr>
                </a:solidFill>
              </a:rPr>
              <a:t> CA</a:t>
            </a:r>
            <a:endParaRPr lang="el-GR" dirty="0">
              <a:solidFill>
                <a:schemeClr val="accent1">
                  <a:lumMod val="75000"/>
                </a:schemeClr>
              </a:solidFill>
            </a:endParaRPr>
          </a:p>
        </p:txBody>
      </p:sp>
      <p:sp>
        <p:nvSpPr>
          <p:cNvPr id="9" name="8 - Ορθογώνιο">
            <a:extLst>
              <a:ext uri="{FF2B5EF4-FFF2-40B4-BE49-F238E27FC236}">
                <a16:creationId xmlns:a16="http://schemas.microsoft.com/office/drawing/2014/main" id="{D1C35258-A566-41D9-9B42-E4445314606D}"/>
              </a:ext>
            </a:extLst>
          </p:cNvPr>
          <p:cNvSpPr/>
          <p:nvPr/>
        </p:nvSpPr>
        <p:spPr>
          <a:xfrm>
            <a:off x="7019925" y="3068638"/>
            <a:ext cx="1944688" cy="5762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accent1">
                    <a:lumMod val="75000"/>
                  </a:schemeClr>
                </a:solidFill>
              </a:rPr>
              <a:t>CD31</a:t>
            </a:r>
            <a:endParaRPr lang="el-GR" dirty="0">
              <a:solidFill>
                <a:schemeClr val="accent1">
                  <a:lumMod val="75000"/>
                </a:schemeClr>
              </a:solidFill>
            </a:endParaRPr>
          </a:p>
        </p:txBody>
      </p:sp>
      <p:sp>
        <p:nvSpPr>
          <p:cNvPr id="10" name="9 - Ορθογώνιο">
            <a:extLst>
              <a:ext uri="{FF2B5EF4-FFF2-40B4-BE49-F238E27FC236}">
                <a16:creationId xmlns:a16="http://schemas.microsoft.com/office/drawing/2014/main" id="{FC195D72-B998-47CB-8A42-F7296775F10A}"/>
              </a:ext>
            </a:extLst>
          </p:cNvPr>
          <p:cNvSpPr/>
          <p:nvPr/>
        </p:nvSpPr>
        <p:spPr>
          <a:xfrm>
            <a:off x="107950" y="5084763"/>
            <a:ext cx="1943100" cy="5762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accent1">
                    <a:lumMod val="75000"/>
                  </a:schemeClr>
                </a:solidFill>
              </a:rPr>
              <a:t>CD34</a:t>
            </a:r>
            <a:endParaRPr lang="el-GR" dirty="0">
              <a:solidFill>
                <a:schemeClr val="accent1">
                  <a:lumMod val="75000"/>
                </a:schemeClr>
              </a:solidFill>
            </a:endParaRPr>
          </a:p>
        </p:txBody>
      </p:sp>
      <p:sp>
        <p:nvSpPr>
          <p:cNvPr id="11" name="10 - Ορθογώνιο">
            <a:extLst>
              <a:ext uri="{FF2B5EF4-FFF2-40B4-BE49-F238E27FC236}">
                <a16:creationId xmlns:a16="http://schemas.microsoft.com/office/drawing/2014/main" id="{8B282BA4-0E8E-473C-9E2B-4A6A7F8F37CD}"/>
              </a:ext>
            </a:extLst>
          </p:cNvPr>
          <p:cNvSpPr/>
          <p:nvPr/>
        </p:nvSpPr>
        <p:spPr>
          <a:xfrm>
            <a:off x="7019925" y="4941888"/>
            <a:ext cx="1944688" cy="5762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accent1">
                    <a:lumMod val="75000"/>
                  </a:schemeClr>
                </a:solidFill>
              </a:rPr>
              <a:t>D240</a:t>
            </a:r>
            <a:endParaRPr lang="el-GR" dirty="0">
              <a:solidFill>
                <a:schemeClr val="accent1">
                  <a:lumMod val="75000"/>
                </a:schemeClr>
              </a:solidFill>
            </a:endParaRPr>
          </a:p>
        </p:txBody>
      </p:sp>
      <p:sp>
        <p:nvSpPr>
          <p:cNvPr id="120841" name="Rectangle 10">
            <a:extLst>
              <a:ext uri="{FF2B5EF4-FFF2-40B4-BE49-F238E27FC236}">
                <a16:creationId xmlns:a16="http://schemas.microsoft.com/office/drawing/2014/main" id="{37B35E7B-1693-4748-BAA9-5374F5027B20}"/>
              </a:ext>
            </a:extLst>
          </p:cNvPr>
          <p:cNvSpPr>
            <a:spLocks noChangeArrowheads="1"/>
          </p:cNvSpPr>
          <p:nvPr/>
        </p:nvSpPr>
        <p:spPr bwMode="auto">
          <a:xfrm>
            <a:off x="1908175" y="260350"/>
            <a:ext cx="4973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solidFill>
                  <a:srgbClr val="C00000"/>
                </a:solidFill>
                <a:latin typeface="Arial" panose="020B0604020202020204" pitchFamily="34" charset="0"/>
              </a:rPr>
              <a:t>Ουροθηλιακό καρκίνωμα- μικροθηλώδης τύπος</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a:extLst>
              <a:ext uri="{FF2B5EF4-FFF2-40B4-BE49-F238E27FC236}">
                <a16:creationId xmlns:a16="http://schemas.microsoft.com/office/drawing/2014/main" id="{0AC02FFA-197F-4E25-930E-B43D437D7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79450"/>
            <a:ext cx="2706687"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5 - Ορθογώνιο">
            <a:extLst>
              <a:ext uri="{FF2B5EF4-FFF2-40B4-BE49-F238E27FC236}">
                <a16:creationId xmlns:a16="http://schemas.microsoft.com/office/drawing/2014/main" id="{C28BDBF4-19A6-484E-8CEA-C93CAB64E050}"/>
              </a:ext>
            </a:extLst>
          </p:cNvPr>
          <p:cNvSpPr>
            <a:spLocks noChangeArrowheads="1"/>
          </p:cNvSpPr>
          <p:nvPr/>
        </p:nvSpPr>
        <p:spPr bwMode="auto">
          <a:xfrm>
            <a:off x="755650" y="115888"/>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400">
                <a:solidFill>
                  <a:srgbClr val="C00000"/>
                </a:solidFill>
                <a:latin typeface="Arial" panose="020B0604020202020204" pitchFamily="34" charset="0"/>
              </a:rPr>
              <a:t>Ουροθηλιακό καρκίνωμα- μικροθηλώδης τύπος</a:t>
            </a:r>
            <a:endParaRPr lang="el-GR" altLang="el-GR" sz="2400">
              <a:latin typeface="Arial" panose="020B0604020202020204" pitchFamily="34" charset="0"/>
            </a:endParaRPr>
          </a:p>
        </p:txBody>
      </p:sp>
      <p:sp>
        <p:nvSpPr>
          <p:cNvPr id="7" name="6 - Ορθογώνιο">
            <a:extLst>
              <a:ext uri="{FF2B5EF4-FFF2-40B4-BE49-F238E27FC236}">
                <a16:creationId xmlns:a16="http://schemas.microsoft.com/office/drawing/2014/main" id="{DE0C48EE-A62F-4DBD-8C25-C52EEA9E4EC9}"/>
              </a:ext>
            </a:extLst>
          </p:cNvPr>
          <p:cNvSpPr/>
          <p:nvPr/>
        </p:nvSpPr>
        <p:spPr>
          <a:xfrm>
            <a:off x="3635375" y="1412875"/>
            <a:ext cx="3097213" cy="7921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err="1">
                <a:solidFill>
                  <a:schemeClr val="accent1">
                    <a:lumMod val="75000"/>
                  </a:schemeClr>
                </a:solidFill>
              </a:rPr>
              <a:t>Λεμφαγγειακό</a:t>
            </a:r>
            <a:r>
              <a:rPr lang="el-GR" dirty="0">
                <a:solidFill>
                  <a:schemeClr val="accent1">
                    <a:lumMod val="75000"/>
                  </a:schemeClr>
                </a:solidFill>
              </a:rPr>
              <a:t> έμβολο</a:t>
            </a:r>
          </a:p>
        </p:txBody>
      </p:sp>
      <p:sp>
        <p:nvSpPr>
          <p:cNvPr id="8" name="7 - Ορθογώνιο">
            <a:extLst>
              <a:ext uri="{FF2B5EF4-FFF2-40B4-BE49-F238E27FC236}">
                <a16:creationId xmlns:a16="http://schemas.microsoft.com/office/drawing/2014/main" id="{38F7DD36-A46F-45CA-90CB-C140F8353AB9}"/>
              </a:ext>
            </a:extLst>
          </p:cNvPr>
          <p:cNvSpPr/>
          <p:nvPr/>
        </p:nvSpPr>
        <p:spPr>
          <a:xfrm>
            <a:off x="3563938" y="3284538"/>
            <a:ext cx="3095625" cy="7921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err="1">
                <a:solidFill>
                  <a:schemeClr val="accent1">
                    <a:lumMod val="75000"/>
                  </a:schemeClr>
                </a:solidFill>
              </a:rPr>
              <a:t>Λεμφαγγειακό</a:t>
            </a:r>
            <a:r>
              <a:rPr lang="el-GR" dirty="0">
                <a:solidFill>
                  <a:schemeClr val="accent1">
                    <a:lumMod val="75000"/>
                  </a:schemeClr>
                </a:solidFill>
              </a:rPr>
              <a:t> έμβολο, </a:t>
            </a:r>
            <a:r>
              <a:rPr lang="en-US" dirty="0">
                <a:solidFill>
                  <a:schemeClr val="accent1">
                    <a:lumMod val="75000"/>
                  </a:schemeClr>
                </a:solidFill>
              </a:rPr>
              <a:t>CD31</a:t>
            </a:r>
            <a:endParaRPr lang="el-GR" dirty="0">
              <a:solidFill>
                <a:schemeClr val="accent1">
                  <a:lumMod val="75000"/>
                </a:schemeClr>
              </a:solidFill>
            </a:endParaRPr>
          </a:p>
        </p:txBody>
      </p:sp>
      <p:sp>
        <p:nvSpPr>
          <p:cNvPr id="9" name="8 - Ορθογώνιο">
            <a:extLst>
              <a:ext uri="{FF2B5EF4-FFF2-40B4-BE49-F238E27FC236}">
                <a16:creationId xmlns:a16="http://schemas.microsoft.com/office/drawing/2014/main" id="{90156379-0EC2-4D12-9598-39B1DE8D9298}"/>
              </a:ext>
            </a:extLst>
          </p:cNvPr>
          <p:cNvSpPr/>
          <p:nvPr/>
        </p:nvSpPr>
        <p:spPr>
          <a:xfrm>
            <a:off x="3708400" y="5157788"/>
            <a:ext cx="3959225" cy="7921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dirty="0">
                <a:solidFill>
                  <a:schemeClr val="accent1">
                    <a:lumMod val="75000"/>
                  </a:schemeClr>
                </a:solidFill>
              </a:rPr>
              <a:t>Μετάσταση σε λεμφαδένα </a:t>
            </a:r>
          </a:p>
          <a:p>
            <a:pPr algn="ctr" eaLnBrk="1" hangingPunct="1">
              <a:defRPr/>
            </a:pPr>
            <a:r>
              <a:rPr lang="el-GR" dirty="0">
                <a:solidFill>
                  <a:schemeClr val="accent1">
                    <a:lumMod val="75000"/>
                  </a:schemeClr>
                </a:solidFill>
              </a:rPr>
              <a:t>(διατήρηση </a:t>
            </a:r>
            <a:r>
              <a:rPr lang="el-GR" dirty="0" err="1">
                <a:solidFill>
                  <a:schemeClr val="accent1">
                    <a:lumMod val="75000"/>
                  </a:schemeClr>
                </a:solidFill>
              </a:rPr>
              <a:t>μικροθηλώδους</a:t>
            </a:r>
            <a:r>
              <a:rPr lang="el-GR" dirty="0">
                <a:solidFill>
                  <a:schemeClr val="accent1">
                    <a:lumMod val="75000"/>
                  </a:schemeClr>
                </a:solidFill>
              </a:rPr>
              <a:t> προτύπου)</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 Τίτλος">
            <a:extLst>
              <a:ext uri="{FF2B5EF4-FFF2-40B4-BE49-F238E27FC236}">
                <a16:creationId xmlns:a16="http://schemas.microsoft.com/office/drawing/2014/main" id="{11FA9E14-949A-487A-981E-43060B018929}"/>
              </a:ext>
            </a:extLst>
          </p:cNvPr>
          <p:cNvSpPr>
            <a:spLocks noGrp="1"/>
          </p:cNvSpPr>
          <p:nvPr>
            <p:ph type="title"/>
          </p:nvPr>
        </p:nvSpPr>
        <p:spPr>
          <a:xfrm>
            <a:off x="0" y="274638"/>
            <a:ext cx="9144000" cy="1138237"/>
          </a:xfrm>
        </p:spPr>
        <p:txBody>
          <a:bodyPr/>
          <a:lstStyle/>
          <a:p>
            <a:r>
              <a:rPr lang="el-GR" altLang="el-GR" sz="3200">
                <a:solidFill>
                  <a:srgbClr val="C00000"/>
                </a:solidFill>
              </a:rPr>
              <a:t>Ουροθηλιακό καρκίνωμα</a:t>
            </a:r>
            <a:r>
              <a:rPr lang="en-US" altLang="el-GR" sz="3200">
                <a:solidFill>
                  <a:srgbClr val="C00000"/>
                </a:solidFill>
              </a:rPr>
              <a:t>-</a:t>
            </a:r>
            <a:r>
              <a:rPr lang="el-GR" altLang="el-GR" sz="3200">
                <a:solidFill>
                  <a:srgbClr val="C00000"/>
                </a:solidFill>
              </a:rPr>
              <a:t>Μικροθηλώδης τύπος</a:t>
            </a:r>
          </a:p>
        </p:txBody>
      </p:sp>
      <p:sp>
        <p:nvSpPr>
          <p:cNvPr id="54275" name="2 - Θέση περιεχομένου">
            <a:extLst>
              <a:ext uri="{FF2B5EF4-FFF2-40B4-BE49-F238E27FC236}">
                <a16:creationId xmlns:a16="http://schemas.microsoft.com/office/drawing/2014/main" id="{CD4EA487-3815-4B3F-BC07-FF3174FBA071}"/>
              </a:ext>
            </a:extLst>
          </p:cNvPr>
          <p:cNvSpPr>
            <a:spLocks noGrp="1"/>
          </p:cNvSpPr>
          <p:nvPr>
            <p:ph idx="1"/>
          </p:nvPr>
        </p:nvSpPr>
        <p:spPr/>
        <p:txBody>
          <a:bodyPr/>
          <a:lstStyle/>
          <a:p>
            <a:pPr>
              <a:buFont typeface="Arial" charset="0"/>
              <a:buChar char="•"/>
              <a:defRPr/>
            </a:pPr>
            <a:r>
              <a:rPr lang="el-GR" sz="2800" dirty="0">
                <a:solidFill>
                  <a:schemeClr val="accent1">
                    <a:lumMod val="75000"/>
                  </a:schemeClr>
                </a:solidFill>
              </a:rPr>
              <a:t>Διαφορική διάγνωση:</a:t>
            </a:r>
          </a:p>
          <a:p>
            <a:pPr>
              <a:buFont typeface="Arial" charset="0"/>
              <a:buChar char="•"/>
              <a:defRPr/>
            </a:pPr>
            <a:r>
              <a:rPr lang="el-GR" sz="2400" dirty="0">
                <a:solidFill>
                  <a:srgbClr val="C00000"/>
                </a:solidFill>
              </a:rPr>
              <a:t>Ορώδες καρκίνωμα ωοθήκης</a:t>
            </a:r>
          </a:p>
          <a:p>
            <a:pPr lvl="1">
              <a:buFont typeface="Arial" charset="0"/>
              <a:buChar char="–"/>
              <a:defRPr/>
            </a:pPr>
            <a:r>
              <a:rPr lang="el-GR" sz="2000" dirty="0">
                <a:solidFill>
                  <a:schemeClr val="accent1">
                    <a:lumMod val="75000"/>
                  </a:schemeClr>
                </a:solidFill>
              </a:rPr>
              <a:t>Κλινική / απεικονιστική συσχέτιση</a:t>
            </a:r>
          </a:p>
          <a:p>
            <a:pPr lvl="1">
              <a:buFont typeface="Arial" charset="0"/>
              <a:buChar char="–"/>
              <a:defRPr/>
            </a:pPr>
            <a:r>
              <a:rPr lang="el-GR" sz="2000" dirty="0" err="1">
                <a:solidFill>
                  <a:schemeClr val="accent1">
                    <a:lumMod val="75000"/>
                  </a:schemeClr>
                </a:solidFill>
              </a:rPr>
              <a:t>Ανοσοϊστοχημική</a:t>
            </a:r>
            <a:r>
              <a:rPr lang="el-GR" sz="2000" dirty="0">
                <a:solidFill>
                  <a:schemeClr val="accent1">
                    <a:lumMod val="75000"/>
                  </a:schemeClr>
                </a:solidFill>
              </a:rPr>
              <a:t> έκφραση </a:t>
            </a:r>
            <a:r>
              <a:rPr lang="en-US" sz="2000" dirty="0">
                <a:solidFill>
                  <a:schemeClr val="accent1">
                    <a:lumMod val="75000"/>
                  </a:schemeClr>
                </a:solidFill>
              </a:rPr>
              <a:t>ER &amp; WT1 → </a:t>
            </a:r>
            <a:r>
              <a:rPr lang="el-GR" sz="2000" dirty="0">
                <a:solidFill>
                  <a:schemeClr val="accent1">
                    <a:lumMod val="75000"/>
                  </a:schemeClr>
                </a:solidFill>
              </a:rPr>
              <a:t>συνήθης στο ορώδες καρκίνωμα ωοθήκης</a:t>
            </a:r>
          </a:p>
          <a:p>
            <a:pPr>
              <a:buFont typeface="Arial" charset="0"/>
              <a:buChar char="•"/>
              <a:defRPr/>
            </a:pPr>
            <a:r>
              <a:rPr lang="el-GR" sz="2400" dirty="0">
                <a:solidFill>
                  <a:srgbClr val="C00000"/>
                </a:solidFill>
              </a:rPr>
              <a:t>Συμβατικό </a:t>
            </a:r>
            <a:r>
              <a:rPr lang="el-GR" sz="2400" dirty="0" err="1">
                <a:solidFill>
                  <a:srgbClr val="C00000"/>
                </a:solidFill>
              </a:rPr>
              <a:t>ουροθηλιακό</a:t>
            </a:r>
            <a:r>
              <a:rPr lang="el-GR" sz="2400" dirty="0">
                <a:solidFill>
                  <a:srgbClr val="C00000"/>
                </a:solidFill>
              </a:rPr>
              <a:t> καρκίνωμα με </a:t>
            </a:r>
            <a:r>
              <a:rPr lang="en-US" sz="2400" dirty="0">
                <a:solidFill>
                  <a:srgbClr val="C00000"/>
                </a:solidFill>
              </a:rPr>
              <a:t>retraction artifact</a:t>
            </a:r>
          </a:p>
          <a:p>
            <a:pPr lvl="1">
              <a:buFont typeface="Arial" charset="0"/>
              <a:buChar char="–"/>
              <a:defRPr/>
            </a:pPr>
            <a:r>
              <a:rPr lang="el-GR" sz="2000" dirty="0">
                <a:solidFill>
                  <a:schemeClr val="accent1">
                    <a:lumMod val="75000"/>
                  </a:schemeClr>
                </a:solidFill>
              </a:rPr>
              <a:t>Μεγαλύτερες </a:t>
            </a:r>
            <a:r>
              <a:rPr lang="el-GR" sz="2000" dirty="0" err="1">
                <a:solidFill>
                  <a:schemeClr val="accent1">
                    <a:lumMod val="75000"/>
                  </a:schemeClr>
                </a:solidFill>
              </a:rPr>
              <a:t>φωλεές</a:t>
            </a:r>
            <a:endParaRPr lang="el-GR" sz="2000" dirty="0">
              <a:solidFill>
                <a:schemeClr val="accent1">
                  <a:lumMod val="75000"/>
                </a:schemeClr>
              </a:solidFill>
            </a:endParaRPr>
          </a:p>
          <a:p>
            <a:pPr lvl="1">
              <a:buFont typeface="Arial" charset="0"/>
              <a:buChar char="–"/>
              <a:defRPr/>
            </a:pPr>
            <a:r>
              <a:rPr lang="el-GR" sz="2000" dirty="0">
                <a:solidFill>
                  <a:schemeClr val="accent1">
                    <a:lumMod val="75000"/>
                  </a:schemeClr>
                </a:solidFill>
              </a:rPr>
              <a:t>Συνήθως όχι πολλαπλές </a:t>
            </a:r>
            <a:r>
              <a:rPr lang="el-GR" sz="2000" dirty="0" err="1">
                <a:solidFill>
                  <a:schemeClr val="accent1">
                    <a:lumMod val="75000"/>
                  </a:schemeClr>
                </a:solidFill>
              </a:rPr>
              <a:t>φωλεές</a:t>
            </a:r>
            <a:r>
              <a:rPr lang="el-GR" sz="2000" dirty="0">
                <a:solidFill>
                  <a:schemeClr val="accent1">
                    <a:lumMod val="75000"/>
                  </a:schemeClr>
                </a:solidFill>
              </a:rPr>
              <a:t> στον ίδιο χώρο</a:t>
            </a:r>
          </a:p>
          <a:p>
            <a:pPr lvl="1">
              <a:buFont typeface="Arial" charset="0"/>
              <a:buChar char="–"/>
              <a:defRPr/>
            </a:pPr>
            <a:r>
              <a:rPr lang="el-GR" sz="2000" dirty="0" err="1">
                <a:solidFill>
                  <a:schemeClr val="accent1">
                    <a:lumMod val="75000"/>
                  </a:schemeClr>
                </a:solidFill>
              </a:rPr>
              <a:t>Ανοσοϊστοχημική</a:t>
            </a:r>
            <a:r>
              <a:rPr lang="el-GR" sz="2000" dirty="0">
                <a:solidFill>
                  <a:schemeClr val="accent1">
                    <a:lumMod val="75000"/>
                  </a:schemeClr>
                </a:solidFill>
              </a:rPr>
              <a:t> αλληλοεπικάλυψη (μπορεί επίσης να εκφράσει  ΕΜΑ/</a:t>
            </a:r>
            <a:r>
              <a:rPr lang="en-US" sz="2000" dirty="0">
                <a:solidFill>
                  <a:schemeClr val="accent1">
                    <a:lumMod val="75000"/>
                  </a:schemeClr>
                </a:solidFill>
              </a:rPr>
              <a:t>MUC1, CA125 &amp; HER2)</a:t>
            </a:r>
            <a:endParaRPr lang="el-GR" sz="2000" dirty="0">
              <a:solidFill>
                <a:schemeClr val="accent1">
                  <a:lumMod val="75000"/>
                </a:schemeClr>
              </a:solidFill>
            </a:endParaRPr>
          </a:p>
          <a:p>
            <a:pPr>
              <a:buFont typeface="Arial" charset="0"/>
              <a:buChar char="•"/>
              <a:defRPr/>
            </a:pPr>
            <a:endParaRPr lang="el-G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 Τίτλος">
            <a:extLst>
              <a:ext uri="{FF2B5EF4-FFF2-40B4-BE49-F238E27FC236}">
                <a16:creationId xmlns:a16="http://schemas.microsoft.com/office/drawing/2014/main" id="{24FA3561-7BF1-4DF3-BD7D-65F85F8DE65B}"/>
              </a:ext>
            </a:extLst>
          </p:cNvPr>
          <p:cNvSpPr>
            <a:spLocks noGrp="1"/>
          </p:cNvSpPr>
          <p:nvPr>
            <p:ph type="title"/>
          </p:nvPr>
        </p:nvSpPr>
        <p:spPr/>
        <p:txBody>
          <a:bodyPr>
            <a:normAutofit fontScale="90000"/>
          </a:bodyPr>
          <a:lstStyle/>
          <a:p>
            <a:br>
              <a:rPr lang="en-US" altLang="el-GR" sz="3200">
                <a:solidFill>
                  <a:srgbClr val="C00000"/>
                </a:solidFill>
              </a:rPr>
            </a:br>
            <a:br>
              <a:rPr lang="en-US" altLang="el-GR" sz="3200">
                <a:solidFill>
                  <a:srgbClr val="C00000"/>
                </a:solidFill>
              </a:rPr>
            </a:br>
            <a:r>
              <a:rPr lang="el-GR" altLang="el-GR" sz="3200">
                <a:solidFill>
                  <a:srgbClr val="C00000"/>
                </a:solidFill>
              </a:rPr>
              <a:t>Καρκίνωμα προσομοιάζον με λεμφοεπιθηλιακό</a:t>
            </a:r>
            <a:br>
              <a:rPr lang="el-GR" altLang="el-GR" sz="3200">
                <a:solidFill>
                  <a:srgbClr val="C00000"/>
                </a:solidFill>
              </a:rPr>
            </a:br>
            <a:r>
              <a:rPr lang="en-US" altLang="el-GR" sz="3200">
                <a:solidFill>
                  <a:srgbClr val="C00000"/>
                </a:solidFill>
              </a:rPr>
              <a:t>Lymphoepithelioma-like carcinoma</a:t>
            </a:r>
            <a:r>
              <a:rPr lang="el-GR" altLang="el-GR" sz="3200">
                <a:solidFill>
                  <a:srgbClr val="C00000"/>
                </a:solidFill>
              </a:rPr>
              <a:t> </a:t>
            </a:r>
            <a:br>
              <a:rPr lang="el-GR" altLang="el-GR" sz="3200">
                <a:solidFill>
                  <a:srgbClr val="C00000"/>
                </a:solidFill>
              </a:rPr>
            </a:br>
            <a:br>
              <a:rPr lang="el-GR" altLang="el-GR">
                <a:solidFill>
                  <a:srgbClr val="C00000"/>
                </a:solidFill>
              </a:rPr>
            </a:br>
            <a:endParaRPr lang="el-GR" altLang="el-GR"/>
          </a:p>
        </p:txBody>
      </p:sp>
      <p:sp>
        <p:nvSpPr>
          <p:cNvPr id="125955" name="2 - Θέση περιεχομένου">
            <a:extLst>
              <a:ext uri="{FF2B5EF4-FFF2-40B4-BE49-F238E27FC236}">
                <a16:creationId xmlns:a16="http://schemas.microsoft.com/office/drawing/2014/main" id="{118FD90C-BC67-43F5-B540-C4B930E8C5BE}"/>
              </a:ext>
            </a:extLst>
          </p:cNvPr>
          <p:cNvSpPr>
            <a:spLocks noGrp="1"/>
          </p:cNvSpPr>
          <p:nvPr>
            <p:ph idx="1"/>
          </p:nvPr>
        </p:nvSpPr>
        <p:spPr/>
        <p:txBody>
          <a:bodyPr>
            <a:normAutofit fontScale="92500" lnSpcReduction="10000"/>
          </a:bodyPr>
          <a:lstStyle/>
          <a:p>
            <a:pPr>
              <a:buClr>
                <a:srgbClr val="C00000"/>
              </a:buClr>
            </a:pPr>
            <a:r>
              <a:rPr lang="el-GR" altLang="el-GR" sz="2000">
                <a:solidFill>
                  <a:srgbClr val="376092"/>
                </a:solidFill>
              </a:rPr>
              <a:t>Σπάνιο καρκίνωμα (&lt;40 περιπτώσεις)</a:t>
            </a:r>
            <a:endParaRPr lang="en-US" altLang="el-GR" sz="2000">
              <a:solidFill>
                <a:srgbClr val="376092"/>
              </a:solidFill>
            </a:endParaRPr>
          </a:p>
          <a:p>
            <a:pPr>
              <a:buClr>
                <a:srgbClr val="C00000"/>
              </a:buClr>
            </a:pPr>
            <a:r>
              <a:rPr lang="el-GR" altLang="el-GR" sz="2000" b="1">
                <a:solidFill>
                  <a:srgbClr val="376092"/>
                </a:solidFill>
              </a:rPr>
              <a:t>Προσομοιάζει με το λεμφοεπιθηλίωμα του ρινοφάρυγγα.</a:t>
            </a:r>
            <a:endParaRPr lang="en-US" altLang="el-GR" sz="2000" b="1">
              <a:solidFill>
                <a:srgbClr val="376092"/>
              </a:solidFill>
            </a:endParaRPr>
          </a:p>
          <a:p>
            <a:pPr>
              <a:buClr>
                <a:srgbClr val="C00000"/>
              </a:buClr>
            </a:pPr>
            <a:r>
              <a:rPr lang="el-GR" altLang="el-GR" sz="2000">
                <a:solidFill>
                  <a:srgbClr val="376092"/>
                </a:solidFill>
              </a:rPr>
              <a:t>Φαίνεται να προέρχεται από τροποποιημένα ουροθηλιακά κύτταρα που πιθανώς προέρχονται από βασικά (αρχέγονα) κύτταρα</a:t>
            </a:r>
            <a:r>
              <a:rPr lang="en-US" altLang="el-GR" sz="2000">
                <a:solidFill>
                  <a:srgbClr val="376092"/>
                </a:solidFill>
              </a:rPr>
              <a:t> </a:t>
            </a:r>
          </a:p>
          <a:p>
            <a:pPr>
              <a:buClr>
                <a:srgbClr val="C00000"/>
              </a:buClr>
            </a:pPr>
            <a:r>
              <a:rPr lang="el-GR" altLang="el-GR" sz="2000" b="1">
                <a:solidFill>
                  <a:srgbClr val="376092"/>
                </a:solidFill>
              </a:rPr>
              <a:t>Δεν σχετίζεται με τον ιό </a:t>
            </a:r>
            <a:r>
              <a:rPr lang="en-US" altLang="el-GR" sz="2000" b="1">
                <a:solidFill>
                  <a:srgbClr val="376092"/>
                </a:solidFill>
              </a:rPr>
              <a:t>Epstein Barr</a:t>
            </a:r>
          </a:p>
          <a:p>
            <a:pPr>
              <a:buClr>
                <a:srgbClr val="C00000"/>
              </a:buClr>
            </a:pPr>
            <a:r>
              <a:rPr lang="el-GR" altLang="el-GR" sz="2000">
                <a:solidFill>
                  <a:srgbClr val="376092"/>
                </a:solidFill>
              </a:rPr>
              <a:t>Συχνότερο στους άνδρες </a:t>
            </a:r>
            <a:r>
              <a:rPr lang="en-US" altLang="el-GR" sz="2000">
                <a:solidFill>
                  <a:srgbClr val="376092"/>
                </a:solidFill>
              </a:rPr>
              <a:t>(10:3, ratio) </a:t>
            </a:r>
          </a:p>
          <a:p>
            <a:pPr>
              <a:buClr>
                <a:srgbClr val="C00000"/>
              </a:buClr>
            </a:pPr>
            <a:r>
              <a:rPr lang="el-GR" altLang="el-GR" sz="2000">
                <a:solidFill>
                  <a:srgbClr val="376092"/>
                </a:solidFill>
              </a:rPr>
              <a:t>Μέση ηλικία: 69 έτη (εύρος: 52-81 έτη)</a:t>
            </a:r>
            <a:r>
              <a:rPr lang="en-US" altLang="el-GR" sz="2000">
                <a:solidFill>
                  <a:srgbClr val="376092"/>
                </a:solidFill>
              </a:rPr>
              <a:t> </a:t>
            </a:r>
          </a:p>
          <a:p>
            <a:pPr>
              <a:buClr>
                <a:srgbClr val="C00000"/>
              </a:buClr>
            </a:pPr>
            <a:r>
              <a:rPr lang="el-GR" altLang="el-GR" sz="2000">
                <a:solidFill>
                  <a:srgbClr val="376092"/>
                </a:solidFill>
              </a:rPr>
              <a:t>Η πλειονότητα των ασθενών εμφανίζει αιματουρία</a:t>
            </a:r>
            <a:r>
              <a:rPr lang="en-US" altLang="el-GR" sz="2000">
                <a:solidFill>
                  <a:srgbClr val="376092"/>
                </a:solidFill>
              </a:rPr>
              <a:t> </a:t>
            </a:r>
          </a:p>
          <a:p>
            <a:pPr>
              <a:buClr>
                <a:srgbClr val="C00000"/>
              </a:buClr>
            </a:pPr>
            <a:r>
              <a:rPr lang="el-GR" altLang="el-GR" sz="2000">
                <a:solidFill>
                  <a:srgbClr val="376092"/>
                </a:solidFill>
              </a:rPr>
              <a:t>Η πλειονότητα των νεοπλασμάτων είναι </a:t>
            </a:r>
            <a:r>
              <a:rPr lang="el-GR" altLang="el-GR" sz="2000" b="1">
                <a:solidFill>
                  <a:srgbClr val="376092"/>
                </a:solidFill>
              </a:rPr>
              <a:t>σταδίου</a:t>
            </a:r>
            <a:r>
              <a:rPr lang="en-US" altLang="el-GR" sz="2000" b="1">
                <a:solidFill>
                  <a:srgbClr val="376092"/>
                </a:solidFill>
              </a:rPr>
              <a:t> T2-T3 </a:t>
            </a:r>
            <a:r>
              <a:rPr lang="el-GR" altLang="el-GR" sz="2000" b="1">
                <a:solidFill>
                  <a:srgbClr val="376092"/>
                </a:solidFill>
              </a:rPr>
              <a:t>κατά τη διάγνωση</a:t>
            </a:r>
            <a:endParaRPr lang="en-US" altLang="el-GR" sz="2000" b="1">
              <a:solidFill>
                <a:srgbClr val="376092"/>
              </a:solidFill>
            </a:endParaRPr>
          </a:p>
          <a:p>
            <a:pPr>
              <a:buClr>
                <a:srgbClr val="C00000"/>
              </a:buClr>
            </a:pPr>
            <a:r>
              <a:rPr lang="el-GR" altLang="el-GR" sz="2000">
                <a:solidFill>
                  <a:srgbClr val="376092"/>
                </a:solidFill>
              </a:rPr>
              <a:t>Συνήθως μονήρεις όγκοι στο θόλο, οπίσθιο τοίχωμα ή τρίγωνο</a:t>
            </a:r>
            <a:r>
              <a:rPr lang="en-US" altLang="el-GR" sz="2000">
                <a:solidFill>
                  <a:srgbClr val="376092"/>
                </a:solidFill>
              </a:rPr>
              <a:t> </a:t>
            </a:r>
            <a:r>
              <a:rPr lang="el-GR" altLang="el-GR" sz="2000">
                <a:solidFill>
                  <a:srgbClr val="376092"/>
                </a:solidFill>
              </a:rPr>
              <a:t> </a:t>
            </a:r>
          </a:p>
          <a:p>
            <a:pPr>
              <a:buClr>
                <a:srgbClr val="C00000"/>
              </a:buClr>
            </a:pPr>
            <a:r>
              <a:rPr lang="el-GR" altLang="el-GR" sz="2000">
                <a:solidFill>
                  <a:srgbClr val="376092"/>
                </a:solidFill>
              </a:rPr>
              <a:t>Μπορεί να εμφανιστεί σε </a:t>
            </a:r>
            <a:r>
              <a:rPr lang="el-GR" altLang="el-GR" sz="2000" b="1">
                <a:solidFill>
                  <a:srgbClr val="376092"/>
                </a:solidFill>
              </a:rPr>
              <a:t>αμιγή μορφή</a:t>
            </a:r>
            <a:r>
              <a:rPr lang="el-GR" altLang="el-GR" sz="2000">
                <a:solidFill>
                  <a:srgbClr val="376092"/>
                </a:solidFill>
              </a:rPr>
              <a:t>, </a:t>
            </a:r>
            <a:r>
              <a:rPr lang="el-GR" altLang="el-GR" sz="2000" b="1">
                <a:solidFill>
                  <a:srgbClr val="376092"/>
                </a:solidFill>
              </a:rPr>
              <a:t>κυρίαρχη μορφή </a:t>
            </a:r>
            <a:r>
              <a:rPr lang="el-GR" altLang="el-GR" sz="2000">
                <a:solidFill>
                  <a:srgbClr val="376092"/>
                </a:solidFill>
              </a:rPr>
              <a:t>ή </a:t>
            </a:r>
            <a:r>
              <a:rPr lang="el-GR" altLang="el-GR" sz="2000" b="1">
                <a:solidFill>
                  <a:srgbClr val="376092"/>
                </a:solidFill>
              </a:rPr>
              <a:t>ανάμικτο με τυπικό ουροθηλιακό καρκίνωμα </a:t>
            </a:r>
            <a:r>
              <a:rPr lang="el-GR" altLang="el-GR" sz="2000">
                <a:solidFill>
                  <a:srgbClr val="376092"/>
                </a:solidFill>
              </a:rPr>
              <a:t>.</a:t>
            </a:r>
          </a:p>
          <a:p>
            <a:endParaRPr lang="el-GR" altLang="el-GR" sz="2000">
              <a:solidFill>
                <a:srgbClr val="376092"/>
              </a:solidFill>
            </a:endParaRPr>
          </a:p>
        </p:txBody>
      </p:sp>
    </p:spTree>
  </p:cSld>
  <p:clrMapOvr>
    <a:masterClrMapping/>
  </p:clrMapOvr>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5765</TotalTime>
  <Words>7537</Words>
  <Application>Microsoft Office PowerPoint</Application>
  <PresentationFormat>Προβολή στην οθόνη (4:3)</PresentationFormat>
  <Paragraphs>796</Paragraphs>
  <Slides>125</Slides>
  <Notes>42</Notes>
  <HiddenSlides>3</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125</vt:i4>
      </vt:variant>
    </vt:vector>
  </HeadingPairs>
  <TitlesOfParts>
    <vt:vector size="133" baseType="lpstr">
      <vt:lpstr>Arial</vt:lpstr>
      <vt:lpstr>Calibri</vt:lpstr>
      <vt:lpstr>Malgun Gothic</vt:lpstr>
      <vt:lpstr>굴림</vt:lpstr>
      <vt:lpstr>Times New Roman</vt:lpstr>
      <vt:lpstr>Batang</vt:lpstr>
      <vt:lpstr>Arial Unicode MS</vt:lpstr>
      <vt:lpstr>Office Theme</vt:lpstr>
      <vt:lpstr>Όγκοι αποχετευτικής μοίρας νεφρού και ουροδόχου κύστης:  παθολογοανατομική και μοριακή προσέγγιση</vt:lpstr>
      <vt:lpstr>Παρουσίαση του PowerPoint</vt:lpstr>
      <vt:lpstr>Παρουσίαση του PowerPoint</vt:lpstr>
      <vt:lpstr>Παρουσίαση του PowerPoint</vt:lpstr>
      <vt:lpstr>Όγκοι της νεφρικής πυέλου και των ουρητήρων</vt:lpstr>
      <vt:lpstr>Μακροσκοπική εικόνα</vt:lpstr>
      <vt:lpstr>Όγκοι της νεφρικής πυέλου και των ουρητήρων </vt:lpstr>
      <vt:lpstr>Παρουσίαση του PowerPoint</vt:lpstr>
      <vt:lpstr>Επιδημιολογία Καρκίνου Ουροδόχου Κύστης</vt:lpstr>
      <vt:lpstr>ΟΥΡΟΘΗΛΙΑΚΟΣ ΚΑΡΚΙΝΟΣ</vt:lpstr>
      <vt:lpstr>Παρουσίαση του PowerPoint</vt:lpstr>
      <vt:lpstr>Παράγοντες κινδύνου</vt:lpstr>
      <vt:lpstr>Παράγοντες κινδύνου</vt:lpstr>
      <vt:lpstr>ΟΥΡΟΘΗΛΙΑΚΟ ΚΑΡΚΙΝΩΜΑ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ΟΥΡΟΘΗΛΙΑΚΟ ΚΑΡΚΙΝΩΜΑ Staging (σταδιοποίηση)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Ιστολογικά γνωρίσματα χρήσιμα για τη διάγνωση της στρωματικής διήθησης </vt:lpstr>
      <vt:lpstr>p T 1   Oυροθηλιακό καρκίνωμα Υποσταδιοποίηση?</vt:lpstr>
      <vt:lpstr>p T 1   Oυροθηλιακό καρκίνωμα Υποσταδιοποίηση?</vt:lpstr>
      <vt:lpstr>Παρουσίαση του PowerPoint</vt:lpstr>
      <vt:lpstr>Β. Με μέτρηση του βάθους διήθησης  του υπεπιθηλιακού  χαλαρού συνδετικού ιστού </vt:lpstr>
      <vt:lpstr>Β. Με μέτρηση του βάθους διήθησης  του υπεπιθηλιακού  χαλαρού συνδετικού ιστού </vt:lpstr>
      <vt:lpstr>Παρουσίαση του PowerPoint</vt:lpstr>
      <vt:lpstr>Παρουσίαση του PowerPoint</vt:lpstr>
      <vt:lpstr>pT2 ουροθηλιακό καρκίνωμα</vt:lpstr>
      <vt:lpstr>Υποσταδιοποίηση p T2 καρκινωμάτων</vt:lpstr>
      <vt:lpstr>P T3 &amp; P T4 ουροθηλιακά καρκινώματα Διάγνωση: σε παρασκεύασμα κυστεκτομής</vt:lpstr>
      <vt:lpstr> pT3  ουροθηλιακό καρκίνωμα</vt:lpstr>
      <vt:lpstr>Παρουσίαση του PowerPoint</vt:lpstr>
      <vt:lpstr>Παρουσίαση του PowerPoint</vt:lpstr>
      <vt:lpstr>Παρουσίαση του PowerPoint</vt:lpstr>
      <vt:lpstr>Παρουσίαση του PowerPoint</vt:lpstr>
      <vt:lpstr> pT4  ουροθηλιακό καρκίνωμα</vt:lpstr>
      <vt:lpstr>pT4  ουροθηλιακό καρκίνωμα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 ΔΙΗΘΗΤΙΚΑ ΟΥΡΟΘΗΛΙΑΚΑ ΝΕΟΠΛΑΣΜΑΤΑ</vt:lpstr>
      <vt:lpstr>ΟΥΡΟΘΗΛΙΑΚΟ ΚΑΡΚΙΝΩΜΑ Grade (ιστολογικός βαθμός κακοηθείας) </vt:lpstr>
      <vt:lpstr>ΜΗ ΔΙΗΘΗΤΙΚΟ ΟΥΡΟΘΗΛΙΑΚΟ ΚΑΡΚΙΝΩΜΑ (Ta)</vt:lpstr>
      <vt:lpstr>ΜΗ ΔΙΗΘΗΤΙΚΟ ΟΥΡΟΘΗΛΙΑΚΟ ΚΑΡΚΙΝΩΜΑ (Ta) ΧΑΜΗΛΟΒΑΘΜΗΣ ΚΑΚΟΗΘΕΙΑΣ (low grade)</vt:lpstr>
      <vt:lpstr>ΜΗ ΔΙΗΘΗΤΙΚΟ ΟΥΡΟΘΗΛΙΑΚΟ ΚΑΡΚΙΝΩΜΑ (Τa) ΧΑΜΗΛΟΒΑΘΜΗΣ ΚΑΚΟΗΘΕΙΑΣ (low grade)</vt:lpstr>
      <vt:lpstr>ΜΗ ΔΙΗΘΗΤΙΚΟ ΟΥΡΟΘΗΛΙΑΚΟ ΚΑΡΚΙΝΩΜΑ ΥΨΗΛΟΒΑΘΜΗΣ ΚΑΚΟΗΘΕΙΑΣ</vt:lpstr>
      <vt:lpstr>Παρουσίαση του PowerPoint</vt:lpstr>
      <vt:lpstr>Παρουσίαση του PowerPoint</vt:lpstr>
      <vt:lpstr>ΜΗ ΔΙΗΘΗΤΙΚΟ ΟΥΡΟΘΗΛΙΑΚΟ ΚΑΡΚΙΝΩΜΑ ΥΨΗΛΟΒΑΘΜΗΣ ΚΑΚΟΗΘΕΙΑΣ</vt:lpstr>
      <vt:lpstr>pTa + pT1 ΟΥΡΟΘΗΛΙΑΚΟ ΚΑΡΚΙΝΩΜΑ («Επιφανειακό» ουροθηλιακό καρκίνωμα)</vt:lpstr>
      <vt:lpstr>Παράγοντες που επηρεάζουν την υποτροπή ενός μη διηθητικού θηλώδους ουροθηλιακού καρκινώματος</vt:lpstr>
      <vt:lpstr>In-situ καρκίνωμα (ενδοεπιθηλιακό καρκίνωμα)</vt:lpstr>
      <vt:lpstr>Παρουσίαση του PowerPoint</vt:lpstr>
      <vt:lpstr>In- situ καρκίνωμα</vt:lpstr>
      <vt:lpstr>In- situ καρκίνωμα</vt:lpstr>
      <vt:lpstr>In- situ καρκίνωμα</vt:lpstr>
      <vt:lpstr>Παρουσίαση του PowerPoint</vt:lpstr>
      <vt:lpstr>Ουροθηλιακό νεόπλασμα χαμηλού κακόηθους δυναμικού (UNLMP)</vt:lpstr>
      <vt:lpstr>Παρουσίαση του PowerPoint</vt:lpstr>
      <vt:lpstr>ΜΟΡΙΑΚΗ ΤΑΞΙΝΟΜΗΣΗ </vt:lpstr>
      <vt:lpstr>ΜΟΡΙΑΚΗ ΤΑΞΙΝΟΜΗΣΗ </vt:lpstr>
      <vt:lpstr>Μοριακή ταξινόμηση</vt:lpstr>
      <vt:lpstr>Παρουσίαση του PowerPoint</vt:lpstr>
      <vt:lpstr>Παρουσίαση του PowerPoint</vt:lpstr>
      <vt:lpstr>Ουροθηλιακό καρκίνωμα με πλακώδη διαφοροποίηση</vt:lpstr>
      <vt:lpstr>Ουροθηλιακό καρκίνωμα με πλακώδη διαφοροποίηση</vt:lpstr>
      <vt:lpstr>Ουροθηλιακό καρκίνωμα με αδενική διαφοροποίηση</vt:lpstr>
      <vt:lpstr>Ουροθηλιακό καρκίνωμα με αδενική διαφοροποίηση</vt:lpstr>
      <vt:lpstr>Ουροθηλιακό καρκίνωμα με αδενική διαφοροποίηση</vt:lpstr>
      <vt:lpstr>Ουροθηλιακό καρκίνωμα - Φωλεακός τύπος (nested type)</vt:lpstr>
      <vt:lpstr>Ουροθηλιακό καρκίνωμα - Φωλεακός τύπος</vt:lpstr>
      <vt:lpstr>Ουροθηλιακό καρκίνωμα- Φωλεακός τύπος</vt:lpstr>
      <vt:lpstr>Ουροθηλιακό καρκίνωμα - Φωλεακός τύπος</vt:lpstr>
      <vt:lpstr>Ουροθηλιακό καρκίνωμα - Φωλεακός τύπος</vt:lpstr>
      <vt:lpstr>Ουροθηλιακό  Καρκίνωμα -  Μικροκυστικός  τύπος </vt:lpstr>
      <vt:lpstr>Παρουσίαση του PowerPoint</vt:lpstr>
      <vt:lpstr>Παρουσίαση του PowerPoint</vt:lpstr>
      <vt:lpstr>Ουροθηλιακό καρκίνωμα-Μικροθηλώδης τύπος</vt:lpstr>
      <vt:lpstr>Ουροθηλιακό καρκίνωμα-Μικροθηλώδης τύπος</vt:lpstr>
      <vt:lpstr>Ουροθηλιακό καρκίνωμα-Μικροθηλώδης τύπος</vt:lpstr>
      <vt:lpstr>Ουροθηλιακό καρκίνωμα-Μικροθηλώδης τύπος</vt:lpstr>
      <vt:lpstr>Ουροθηλιακό καρκίνωμα-Μικροθηλώδης τύπος</vt:lpstr>
      <vt:lpstr>Παρουσίαση του PowerPoint</vt:lpstr>
      <vt:lpstr>Παρουσίαση του PowerPoint</vt:lpstr>
      <vt:lpstr>Ουροθηλιακό καρκίνωμα-Μικροθηλώδης τύπος</vt:lpstr>
      <vt:lpstr>  Καρκίνωμα προσομοιάζον με λεμφοεπιθηλιακό Lymphoepithelioma-like carcinoma   </vt:lpstr>
      <vt:lpstr>Παρουσίαση του PowerPoint</vt:lpstr>
      <vt:lpstr>Παρουσίαση του PowerPoint</vt:lpstr>
      <vt:lpstr>Καρκίνωμα προσομοιάζον με λεμφοεπιθηλιακό Lymphoepithelioma-like carcinoma</vt:lpstr>
      <vt:lpstr>Καρκίνωμα προσομοιάζον με λεμφοεπιθηλιακό Lymphoepithelioma-like carcinoma</vt:lpstr>
      <vt:lpstr>Καρκίνωμα προσομοιάζον με λεμφοεπιθηλιακό Lymphoepithelioma-like carcinoma</vt:lpstr>
      <vt:lpstr>Πλασματοκυτταροειδής τύπος  (plasmacytoid variant)</vt:lpstr>
      <vt:lpstr>Πλασματοκυτταροειδής τύπος  (plasmacytoid variant)</vt:lpstr>
      <vt:lpstr>Πλασματοκυτταροειδής τύπος  (plasmacytoid variant)</vt:lpstr>
      <vt:lpstr>Πλασματοκυτταροειδής τύπος  (plasmacytoid variant)</vt:lpstr>
      <vt:lpstr>Σαρκωματοειδής τύπος (με ή χωρίς ετερόλογα στοιχεία)</vt:lpstr>
      <vt:lpstr>Σαρκωματοειδής τύπος (με ή χωρίς ετερόλογα στοιχεία) </vt:lpstr>
      <vt:lpstr>Με τροφοβλαστική διαφοροποίηση</vt:lpstr>
      <vt:lpstr>Μικροκυτταρικό νευροενδοκρινές καρκίνωμα</vt:lpstr>
      <vt:lpstr>Μικροκυτταρικό καρκίνωμα</vt:lpstr>
      <vt:lpstr>Ουροθηλιακό καρκίνωμα πλούσιο σε γλυκογόνο</vt:lpstr>
      <vt:lpstr>Ουροθηλιακό καρκίνωμα πλούσιο σε γλυκογόνο</vt:lpstr>
      <vt:lpstr>Ουροθηλιακό καρκίνωμα πλούσιο σε γλυκογόνο</vt:lpstr>
      <vt:lpstr>«Lipid-cell» τύπος. </vt:lpstr>
      <vt:lpstr>Φτωχής διαφοροποίησης ουροθηλιακό καρκίνωμα</vt:lpstr>
      <vt:lpstr>MH ΟΥΡΟΘΗΛΙΑΚΑ ΚΑΡΚΙΝΩΜΑΤΑ ΠΛΑΚΩΔΕΣ ΚΑΡΚΙΝΩΜΑ</vt:lpstr>
      <vt:lpstr>MH ΟΥΡΟΘΗΛΙΑΚΑ ΚΑΡΚΙΝΩΜΑΤΑ ΑΔΕΝΟΚΑΡΚΙΝΩΜΑ</vt:lpstr>
      <vt:lpstr>MH ΟΥΡΟΘΗΛΙΑΚΑ ΚΑΡΚΙΝΩΜΑΤΑ ΑΔΕΝΟΚΑΡΚΙΝΩΜΑ</vt:lpstr>
      <vt:lpstr>Προγνωστικοί/ Προβλεπτικοί  παράγοντες στο ουροθηλιακό καρκίνωμα ουροδόχου κύστης</vt:lpstr>
      <vt:lpstr>ΣΥΜΠΕΡΑΣΜΑΤΑ</vt:lpstr>
      <vt:lpstr>ΣΥΜΠΕΡΑΣΜΑΤΑ</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Lazaris</dc:creator>
  <cp:lastModifiedBy>hara gakiopoulou</cp:lastModifiedBy>
  <cp:revision>249</cp:revision>
  <dcterms:created xsi:type="dcterms:W3CDTF">2011-04-04T11:32:56Z</dcterms:created>
  <dcterms:modified xsi:type="dcterms:W3CDTF">2021-10-28T09:32:38Z</dcterms:modified>
</cp:coreProperties>
</file>