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3824" r:id="rId2"/>
    <p:sldMasterId id="2147483836" r:id="rId3"/>
    <p:sldMasterId id="2147483848" r:id="rId4"/>
    <p:sldMasterId id="2147483896" r:id="rId5"/>
    <p:sldMasterId id="2147483908" r:id="rId6"/>
    <p:sldMasterId id="2147484004" r:id="rId7"/>
    <p:sldMasterId id="2147484030" r:id="rId8"/>
    <p:sldMasterId id="2147484066" r:id="rId9"/>
    <p:sldMasterId id="2147484078" r:id="rId10"/>
    <p:sldMasterId id="2147484090" r:id="rId11"/>
    <p:sldMasterId id="2147484102" r:id="rId12"/>
    <p:sldMasterId id="2147484114" r:id="rId13"/>
    <p:sldMasterId id="2147484126" r:id="rId14"/>
  </p:sldMasterIdLst>
  <p:notesMasterIdLst>
    <p:notesMasterId r:id="rId104"/>
  </p:notesMasterIdLst>
  <p:sldIdLst>
    <p:sldId id="460" r:id="rId15"/>
    <p:sldId id="328" r:id="rId16"/>
    <p:sldId id="475" r:id="rId17"/>
    <p:sldId id="476" r:id="rId18"/>
    <p:sldId id="477" r:id="rId19"/>
    <p:sldId id="294" r:id="rId20"/>
    <p:sldId id="331" r:id="rId21"/>
    <p:sldId id="330" r:id="rId22"/>
    <p:sldId id="332" r:id="rId23"/>
    <p:sldId id="336" r:id="rId24"/>
    <p:sldId id="473" r:id="rId25"/>
    <p:sldId id="474" r:id="rId26"/>
    <p:sldId id="478" r:id="rId27"/>
    <p:sldId id="521" r:id="rId28"/>
    <p:sldId id="487" r:id="rId29"/>
    <p:sldId id="344" r:id="rId30"/>
    <p:sldId id="431" r:id="rId31"/>
    <p:sldId id="468" r:id="rId32"/>
    <p:sldId id="298" r:id="rId33"/>
    <p:sldId id="490" r:id="rId34"/>
    <p:sldId id="382" r:id="rId35"/>
    <p:sldId id="394" r:id="rId36"/>
    <p:sldId id="392" r:id="rId37"/>
    <p:sldId id="407" r:id="rId38"/>
    <p:sldId id="416" r:id="rId39"/>
    <p:sldId id="491" r:id="rId40"/>
    <p:sldId id="419" r:id="rId41"/>
    <p:sldId id="383" r:id="rId42"/>
    <p:sldId id="300" r:id="rId43"/>
    <p:sldId id="301" r:id="rId44"/>
    <p:sldId id="411" r:id="rId45"/>
    <p:sldId id="412" r:id="rId46"/>
    <p:sldId id="410" r:id="rId47"/>
    <p:sldId id="469" r:id="rId48"/>
    <p:sldId id="492" r:id="rId49"/>
    <p:sldId id="302" r:id="rId50"/>
    <p:sldId id="303" r:id="rId51"/>
    <p:sldId id="304" r:id="rId52"/>
    <p:sldId id="385" r:id="rId53"/>
    <p:sldId id="386" r:id="rId54"/>
    <p:sldId id="408" r:id="rId55"/>
    <p:sldId id="306" r:id="rId56"/>
    <p:sldId id="307" r:id="rId57"/>
    <p:sldId id="308" r:id="rId58"/>
    <p:sldId id="437" r:id="rId59"/>
    <p:sldId id="493" r:id="rId60"/>
    <p:sldId id="432" r:id="rId61"/>
    <p:sldId id="445" r:id="rId62"/>
    <p:sldId id="446" r:id="rId63"/>
    <p:sldId id="470" r:id="rId64"/>
    <p:sldId id="350" r:id="rId65"/>
    <p:sldId id="494" r:id="rId66"/>
    <p:sldId id="441" r:id="rId67"/>
    <p:sldId id="471" r:id="rId68"/>
    <p:sldId id="472" r:id="rId69"/>
    <p:sldId id="495" r:id="rId70"/>
    <p:sldId id="352" r:id="rId71"/>
    <p:sldId id="496" r:id="rId72"/>
    <p:sldId id="317" r:id="rId73"/>
    <p:sldId id="450" r:id="rId74"/>
    <p:sldId id="318" r:id="rId75"/>
    <p:sldId id="325" r:id="rId76"/>
    <p:sldId id="497" r:id="rId77"/>
    <p:sldId id="438" r:id="rId78"/>
    <p:sldId id="443" r:id="rId79"/>
    <p:sldId id="505" r:id="rId80"/>
    <p:sldId id="440" r:id="rId81"/>
    <p:sldId id="292" r:id="rId82"/>
    <p:sldId id="291" r:id="rId83"/>
    <p:sldId id="499" r:id="rId84"/>
    <p:sldId id="451" r:id="rId85"/>
    <p:sldId id="503" r:id="rId86"/>
    <p:sldId id="501" r:id="rId87"/>
    <p:sldId id="502" r:id="rId88"/>
    <p:sldId id="326" r:id="rId89"/>
    <p:sldId id="506" r:id="rId90"/>
    <p:sldId id="507" r:id="rId91"/>
    <p:sldId id="508" r:id="rId92"/>
    <p:sldId id="509" r:id="rId93"/>
    <p:sldId id="510" r:id="rId94"/>
    <p:sldId id="511" r:id="rId95"/>
    <p:sldId id="520" r:id="rId96"/>
    <p:sldId id="513" r:id="rId97"/>
    <p:sldId id="514" r:id="rId98"/>
    <p:sldId id="515" r:id="rId99"/>
    <p:sldId id="516" r:id="rId100"/>
    <p:sldId id="517" r:id="rId101"/>
    <p:sldId id="518" r:id="rId102"/>
    <p:sldId id="519"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Στυλ με θέμα 2 - Έμφαση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Φωτεινό στυλ 2 - Έμφαση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964" autoAdjust="0"/>
    <p:restoredTop sz="92571" autoAdjust="0"/>
  </p:normalViewPr>
  <p:slideViewPr>
    <p:cSldViewPr snapToGrid="0">
      <p:cViewPr>
        <p:scale>
          <a:sx n="90" d="100"/>
          <a:sy n="90" d="100"/>
        </p:scale>
        <p:origin x="-78" y="-72"/>
      </p:cViewPr>
      <p:guideLst>
        <p:guide orient="horz" pos="2160"/>
        <p:guide pos="3840"/>
      </p:guideLst>
    </p:cSldViewPr>
  </p:slideViewPr>
  <p:notesTextViewPr>
    <p:cViewPr>
      <p:scale>
        <a:sx n="1" d="1"/>
        <a:sy n="1" d="1"/>
      </p:scale>
      <p:origin x="0" y="0"/>
    </p:cViewPr>
  </p:notesTextViewPr>
  <p:sorterViewPr>
    <p:cViewPr>
      <p:scale>
        <a:sx n="100" d="100"/>
        <a:sy n="100" d="100"/>
      </p:scale>
      <p:origin x="0" y="1059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E1D40A-9B1D-45A7-9D5A-2FC0EF8BDDAD}" type="datetimeFigureOut">
              <a:rPr lang="el-GR" smtClean="0"/>
              <a:pPr/>
              <a:t>31/1/2020</a:t>
            </a:fld>
            <a:endParaRPr lang="el-GR"/>
          </a:p>
        </p:txBody>
      </p:sp>
      <p:sp>
        <p:nvSpPr>
          <p:cNvPr id="4" name="Θέση εικόνας διαφάνειας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FEFA6C-3EA9-4562-812A-7F989360D34C}" type="slidenum">
              <a:rPr lang="el-GR" smtClean="0"/>
              <a:pPr/>
              <a:t>‹#›</a:t>
            </a:fld>
            <a:endParaRPr lang="el-GR"/>
          </a:p>
        </p:txBody>
      </p:sp>
    </p:spTree>
    <p:extLst>
      <p:ext uri="{BB962C8B-B14F-4D97-AF65-F5344CB8AC3E}">
        <p14:creationId xmlns="" xmlns:p14="http://schemas.microsoft.com/office/powerpoint/2010/main" val="13356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smtClean="0"/>
              <a:t>μεγαλοσταγονώδη</a:t>
            </a:r>
            <a:r>
              <a:rPr lang="el-GR" dirty="0" smtClean="0"/>
              <a:t> στεάτωση</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2</a:t>
            </a:fld>
            <a:endParaRPr lang="el-GR"/>
          </a:p>
        </p:txBody>
      </p:sp>
    </p:spTree>
    <p:extLst>
      <p:ext uri="{BB962C8B-B14F-4D97-AF65-F5344CB8AC3E}">
        <p14:creationId xmlns="" xmlns:p14="http://schemas.microsoft.com/office/powerpoint/2010/main" val="55359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smtClean="0">
                <a:latin typeface="EurostileLTStd"/>
              </a:rPr>
              <a:t>Portal tract (arrow) and </a:t>
            </a:r>
            <a:r>
              <a:rPr lang="en-US" sz="1200" b="0" i="0" u="none" strike="noStrike" baseline="0" dirty="0" err="1" smtClean="0">
                <a:latin typeface="EurostileLTStd"/>
              </a:rPr>
              <a:t>perivenular</a:t>
            </a:r>
            <a:r>
              <a:rPr lang="en-US" sz="1200" b="0" i="0" u="none" strike="noStrike" baseline="0" dirty="0" smtClean="0">
                <a:latin typeface="EurostileLTStd"/>
              </a:rPr>
              <a:t> (arrowheads)</a:t>
            </a:r>
            <a:r>
              <a:rPr lang="el-GR" sz="1200" b="0" i="0" u="none" strike="noStrike" baseline="0" dirty="0" smtClean="0">
                <a:latin typeface="EurostileLTStd"/>
              </a:rPr>
              <a:t> </a:t>
            </a:r>
            <a:r>
              <a:rPr lang="en-US" sz="1200" b="0" i="0" u="none" strike="noStrike" baseline="0" dirty="0" smtClean="0">
                <a:latin typeface="EurostileLTStd"/>
              </a:rPr>
              <a:t>inflammation with similar inflammatory infiltrate</a:t>
            </a:r>
            <a:r>
              <a:rPr lang="el-GR" sz="1200" b="0" i="0" u="none" strike="noStrike" baseline="0" dirty="0" smtClean="0">
                <a:latin typeface="EurostileLTStd"/>
              </a:rPr>
              <a:t> </a:t>
            </a:r>
            <a:r>
              <a:rPr lang="en-US" sz="1200" b="0" i="0" u="none" strike="noStrike" baseline="0" dirty="0" smtClean="0">
                <a:latin typeface="EurostileLTStd"/>
              </a:rPr>
              <a:t>in severe acute rejection.</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46</a:t>
            </a:fld>
            <a:endParaRPr lang="el-GR"/>
          </a:p>
        </p:txBody>
      </p:sp>
    </p:spTree>
    <p:extLst>
      <p:ext uri="{BB962C8B-B14F-4D97-AF65-F5344CB8AC3E}">
        <p14:creationId xmlns="" xmlns:p14="http://schemas.microsoft.com/office/powerpoint/2010/main" val="4049026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smtClean="0">
                <a:solidFill>
                  <a:srgbClr val="231F20"/>
                </a:solidFill>
                <a:latin typeface="FranklinGothic-BookCnd"/>
              </a:rPr>
              <a:t>late-onset acute rejection 1 year after transplantation</a:t>
            </a:r>
            <a:r>
              <a:rPr lang="el-GR" sz="1200" b="0" i="0" u="none" strike="noStrike" baseline="0" dirty="0" smtClean="0">
                <a:solidFill>
                  <a:srgbClr val="231F20"/>
                </a:solidFill>
                <a:latin typeface="FranklinGothic-BookCnd"/>
              </a:rPr>
              <a:t>, </a:t>
            </a:r>
            <a:r>
              <a:rPr lang="en-US" sz="1200" b="0" i="0" u="none" strike="noStrike" baseline="0" dirty="0" smtClean="0">
                <a:solidFill>
                  <a:srgbClr val="231F20"/>
                </a:solidFill>
                <a:latin typeface="FranklinGothic-BookCnd"/>
              </a:rPr>
              <a:t>low levels of immunosuppression. (A) prominent portal inflammation distributed evenly throughout portal tracts, AND </a:t>
            </a:r>
            <a:r>
              <a:rPr lang="en-US" sz="1200" b="0" i="0" u="none" strike="noStrike" baseline="0" dirty="0" err="1" smtClean="0">
                <a:solidFill>
                  <a:srgbClr val="231F20"/>
                </a:solidFill>
                <a:latin typeface="FranklinGothic-BookCnd"/>
              </a:rPr>
              <a:t>perivenular</a:t>
            </a:r>
            <a:r>
              <a:rPr lang="en-US" sz="1200" b="0" i="0" u="none" strike="noStrike" baseline="0" dirty="0" smtClean="0">
                <a:solidFill>
                  <a:srgbClr val="231F20"/>
                </a:solidFill>
                <a:latin typeface="FranklinGothic-BookCnd"/>
              </a:rPr>
              <a:t> mononuclear inflammation. irregular interface zone around the inflamed portal tracts. (B) irregular interface zone and fewer </a:t>
            </a:r>
            <a:r>
              <a:rPr lang="en-US" sz="1200" b="0" i="0" u="none" strike="noStrike" baseline="0" dirty="0" err="1" smtClean="0">
                <a:solidFill>
                  <a:srgbClr val="231F20"/>
                </a:solidFill>
                <a:latin typeface="FranklinGothic-BookCnd"/>
              </a:rPr>
              <a:t>blastic</a:t>
            </a:r>
            <a:r>
              <a:rPr lang="en-US" sz="1200" b="0" i="0" u="none" strike="noStrike" baseline="0" dirty="0" smtClean="0">
                <a:solidFill>
                  <a:srgbClr val="231F20"/>
                </a:solidFill>
                <a:latin typeface="FranklinGothic-BookCnd"/>
              </a:rPr>
              <a:t> lymphocytes, </a:t>
            </a:r>
            <a:r>
              <a:rPr lang="en-US" sz="1200" b="0" i="0" u="none" strike="noStrike" baseline="0" dirty="0" err="1" smtClean="0">
                <a:solidFill>
                  <a:srgbClr val="231F20"/>
                </a:solidFill>
                <a:latin typeface="FranklinGothic-BookCnd"/>
              </a:rPr>
              <a:t>resembing</a:t>
            </a:r>
            <a:r>
              <a:rPr lang="en-US" sz="1200" b="0" i="0" u="none" strike="noStrike" baseline="0" dirty="0" smtClean="0">
                <a:solidFill>
                  <a:srgbClr val="231F20"/>
                </a:solidFill>
                <a:latin typeface="FranklinGothic-BookCnd"/>
              </a:rPr>
              <a:t> chronic hepatitis. However, the prevalence and severity of lymphocytic cholangitis (</a:t>
            </a:r>
            <a:r>
              <a:rPr lang="en-US" sz="1200" b="1" i="0" u="none" strike="noStrike" baseline="0" dirty="0" smtClean="0">
                <a:solidFill>
                  <a:srgbClr val="231F20"/>
                </a:solidFill>
                <a:latin typeface="FranklinGothic-DemiCnd"/>
              </a:rPr>
              <a:t>arrows</a:t>
            </a:r>
            <a:r>
              <a:rPr lang="en-US" sz="1200" b="0" i="0" u="none" strike="noStrike" baseline="0" dirty="0" smtClean="0">
                <a:solidFill>
                  <a:srgbClr val="231F20"/>
                </a:solidFill>
                <a:latin typeface="FranklinGothic-BookCnd"/>
              </a:rPr>
              <a:t>) are much worse than chronic hepatitis and point toward acute rejection as the correct diagnosis. (C) central vein illustrates the </a:t>
            </a:r>
            <a:r>
              <a:rPr lang="en-US" sz="1200" b="0" i="0" u="none" strike="noStrike" baseline="0" dirty="0" err="1" smtClean="0">
                <a:solidFill>
                  <a:srgbClr val="231F20"/>
                </a:solidFill>
                <a:latin typeface="FranklinGothic-BookCnd"/>
              </a:rPr>
              <a:t>perivenular</a:t>
            </a:r>
            <a:r>
              <a:rPr lang="en-US" sz="1200" b="0" i="0" u="none" strike="noStrike" baseline="0" dirty="0" smtClean="0">
                <a:solidFill>
                  <a:srgbClr val="231F20"/>
                </a:solidFill>
                <a:latin typeface="FranklinGothic-BookCnd"/>
              </a:rPr>
              <a:t> mononuclear inflammation, or “central </a:t>
            </a:r>
            <a:r>
              <a:rPr lang="en-US" sz="1200" b="0" i="0" u="none" strike="noStrike" baseline="0" dirty="0" err="1" smtClean="0">
                <a:solidFill>
                  <a:srgbClr val="231F20"/>
                </a:solidFill>
                <a:latin typeface="FranklinGothic-BookCnd"/>
              </a:rPr>
              <a:t>perivenulitis</a:t>
            </a:r>
            <a:r>
              <a:rPr lang="en-US" sz="1200" b="0" i="0" u="none" strike="noStrike" baseline="0" dirty="0" smtClean="0">
                <a:solidFill>
                  <a:srgbClr val="231F20"/>
                </a:solidFill>
                <a:latin typeface="FranklinGothic-BookCnd"/>
              </a:rPr>
              <a:t>.” Abbreviations: PT, portal tract; CV, central vein.</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52</a:t>
            </a:fld>
            <a:endParaRPr lang="el-GR">
              <a:solidFill>
                <a:prstClr val="black"/>
              </a:solidFill>
            </a:endParaRPr>
          </a:p>
        </p:txBody>
      </p:sp>
    </p:spTree>
    <p:extLst>
      <p:ext uri="{BB962C8B-B14F-4D97-AF65-F5344CB8AC3E}">
        <p14:creationId xmlns="" xmlns:p14="http://schemas.microsoft.com/office/powerpoint/2010/main" val="392706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smtClean="0">
                <a:solidFill>
                  <a:srgbClr val="231F20"/>
                </a:solidFill>
                <a:latin typeface="FranklinGothic-BookCnd"/>
              </a:rPr>
              <a:t>Fig. 1. Composite of late-onset acute rejection occurring more than 1 year after transplantation in a patient with low levels of baseline immunosuppression. (A) Low-magnification view (20) shows prominent portal inflammation distributed evenly throughout the portal tracts, as well as </a:t>
            </a:r>
            <a:r>
              <a:rPr lang="en-US" sz="1200" b="0" i="0" u="none" strike="noStrike" baseline="0" dirty="0" err="1" smtClean="0">
                <a:solidFill>
                  <a:srgbClr val="231F20"/>
                </a:solidFill>
                <a:latin typeface="FranklinGothic-BookCnd"/>
              </a:rPr>
              <a:t>perivenular</a:t>
            </a:r>
            <a:r>
              <a:rPr lang="en-US" sz="1200" b="0" i="0" u="none" strike="noStrike" baseline="0" dirty="0" smtClean="0">
                <a:solidFill>
                  <a:srgbClr val="231F20"/>
                </a:solidFill>
                <a:latin typeface="FranklinGothic-BookCnd"/>
              </a:rPr>
              <a:t> mononuclear inflammation. Note also the irregular interface zone around the inflamed portal tracts. (</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53</a:t>
            </a:fld>
            <a:endParaRPr lang="el-GR"/>
          </a:p>
        </p:txBody>
      </p:sp>
    </p:spTree>
    <p:extLst>
      <p:ext uri="{BB962C8B-B14F-4D97-AF65-F5344CB8AC3E}">
        <p14:creationId xmlns="" xmlns:p14="http://schemas.microsoft.com/office/powerpoint/2010/main" val="392706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 Higher magnification (200) of the portal tract outlined by the rectangle in panel A better illustrates the irregular interface zone and fewer </a:t>
            </a:r>
            <a:r>
              <a:rPr lang="en-US" dirty="0" err="1" smtClean="0"/>
              <a:t>blastic</a:t>
            </a:r>
            <a:r>
              <a:rPr lang="en-US" dirty="0" smtClean="0"/>
              <a:t> lymphocytes, which causes the biopsy to resemble chronic hepatitis. However, the prevalence and severity of lymphocytic cholangitis (arrows) are much worse than would be expected in chronic hepatitis and point toward acute rejection as the correct diagnosis.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54</a:t>
            </a:fld>
            <a:endParaRPr lang="el-GR"/>
          </a:p>
        </p:txBody>
      </p:sp>
    </p:spTree>
    <p:extLst>
      <p:ext uri="{BB962C8B-B14F-4D97-AF65-F5344CB8AC3E}">
        <p14:creationId xmlns="" xmlns:p14="http://schemas.microsoft.com/office/powerpoint/2010/main" val="315161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C) Higher magnification (200) of the central vein designated by the arrow in panel A better illustrates the </a:t>
            </a:r>
            <a:r>
              <a:rPr lang="en-US" dirty="0" err="1" smtClean="0"/>
              <a:t>perivenular</a:t>
            </a:r>
            <a:r>
              <a:rPr lang="en-US" dirty="0" smtClean="0"/>
              <a:t> mononuclear inflammation, or “central </a:t>
            </a:r>
            <a:r>
              <a:rPr lang="en-US" dirty="0" err="1" smtClean="0"/>
              <a:t>perivenulitis</a:t>
            </a:r>
            <a:r>
              <a:rPr lang="en-US" dirty="0" smtClean="0"/>
              <a:t>.” Abbreviations: PT, portal tract; CV, central vein.</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55</a:t>
            </a:fld>
            <a:endParaRPr lang="el-GR"/>
          </a:p>
        </p:txBody>
      </p:sp>
    </p:spTree>
    <p:extLst>
      <p:ext uri="{BB962C8B-B14F-4D97-AF65-F5344CB8AC3E}">
        <p14:creationId xmlns="" xmlns:p14="http://schemas.microsoft.com/office/powerpoint/2010/main" val="405265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800" b="0" i="0" u="none" strike="noStrike" baseline="0" dirty="0" smtClean="0">
                <a:latin typeface="AdvPSFT-L"/>
              </a:rPr>
              <a:t>Late acute rejection presenting </a:t>
            </a:r>
            <a:r>
              <a:rPr lang="en-US" sz="800" b="1" i="0" u="none" strike="noStrike" baseline="0" dirty="0" smtClean="0">
                <a:latin typeface="AdvPSFT-L"/>
              </a:rPr>
              <a:t>as isolated central </a:t>
            </a:r>
            <a:r>
              <a:rPr lang="en-US" sz="800" b="1" i="0" u="none" strike="noStrike" baseline="0" dirty="0" err="1" smtClean="0">
                <a:latin typeface="AdvPSFT-L"/>
              </a:rPr>
              <a:t>perivenulitis</a:t>
            </a:r>
            <a:r>
              <a:rPr lang="en-US" sz="800" b="1" i="0" u="none" strike="noStrike" baseline="0" dirty="0" smtClean="0">
                <a:latin typeface="AdvPSFT-L"/>
              </a:rPr>
              <a:t>. </a:t>
            </a:r>
            <a:r>
              <a:rPr lang="en-US" sz="800" b="0" i="0" u="none" strike="noStrike" baseline="0" dirty="0" smtClean="0">
                <a:latin typeface="AdvPSFT-L"/>
              </a:rPr>
              <a:t>(a) </a:t>
            </a:r>
            <a:r>
              <a:rPr lang="el-GR" sz="800" b="0" i="0" u="none" strike="noStrike" baseline="0" dirty="0" smtClean="0">
                <a:latin typeface="AdvPSFT-L"/>
              </a:rPr>
              <a:t>Χ.Μ. </a:t>
            </a:r>
            <a:r>
              <a:rPr lang="en-US" sz="800" b="0" i="0" u="none" strike="noStrike" baseline="0" dirty="0" smtClean="0">
                <a:latin typeface="AdvPSFT-L"/>
              </a:rPr>
              <a:t>Portal tracts (arrow) are not inflamed and there is central </a:t>
            </a:r>
            <a:r>
              <a:rPr lang="en-US" sz="800" b="0" i="0" u="none" strike="noStrike" baseline="0" dirty="0" err="1" smtClean="0">
                <a:latin typeface="AdvPSFT-L"/>
              </a:rPr>
              <a:t>perivenulitis</a:t>
            </a:r>
            <a:r>
              <a:rPr lang="en-US" sz="800" b="0" i="0" u="none" strike="noStrike" baseline="0" dirty="0" smtClean="0">
                <a:latin typeface="AdvPSFT-L"/>
              </a:rPr>
              <a:t> around the hepatic veins (HV). (b) a high-power</a:t>
            </a:r>
            <a:r>
              <a:rPr lang="el-GR" sz="800" b="0" i="0" u="none" strike="noStrike" baseline="0" dirty="0" smtClean="0">
                <a:latin typeface="AdvPSFT-L"/>
              </a:rPr>
              <a:t> (Υ.Μ)</a:t>
            </a:r>
            <a:endParaRPr lang="en-US" sz="800" b="0" i="0" u="none" strike="noStrike" baseline="0" dirty="0" smtClean="0">
              <a:latin typeface="AdvPSFT-L"/>
            </a:endParaRPr>
          </a:p>
          <a:p>
            <a:pPr algn="l"/>
            <a:r>
              <a:rPr lang="en-US" sz="800" b="0" i="0" u="none" strike="noStrike" baseline="0" dirty="0" smtClean="0">
                <a:latin typeface="AdvPSFT-L"/>
              </a:rPr>
              <a:t>view of central </a:t>
            </a:r>
            <a:r>
              <a:rPr lang="en-US" sz="800" b="0" i="0" u="none" strike="noStrike" baseline="0" dirty="0" err="1" smtClean="0">
                <a:latin typeface="AdvPSFT-L"/>
              </a:rPr>
              <a:t>perivenulitis</a:t>
            </a:r>
            <a:r>
              <a:rPr lang="en-US" sz="800" b="0" i="0" u="none" strike="noStrike" baseline="0" dirty="0" smtClean="0">
                <a:latin typeface="AdvPSFT-L"/>
              </a:rPr>
              <a:t> with prominent plasma cells (arrows).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56</a:t>
            </a:fld>
            <a:endParaRPr lang="el-GR">
              <a:solidFill>
                <a:prstClr val="black"/>
              </a:solidFill>
            </a:endParaRPr>
          </a:p>
        </p:txBody>
      </p:sp>
    </p:spTree>
    <p:extLst>
      <p:ext uri="{BB962C8B-B14F-4D97-AF65-F5344CB8AC3E}">
        <p14:creationId xmlns="" xmlns:p14="http://schemas.microsoft.com/office/powerpoint/2010/main" val="44602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ΧΜ) Φλεγμονή στα ΠΔ και </a:t>
            </a:r>
            <a:r>
              <a:rPr lang="el-GR" dirty="0" err="1" smtClean="0"/>
              <a:t>κεντρολοβιακά</a:t>
            </a:r>
            <a:r>
              <a:rPr lang="el-GR" dirty="0" smtClean="0"/>
              <a:t> ΥΜ) </a:t>
            </a:r>
            <a:r>
              <a:rPr lang="el-GR" dirty="0" err="1" smtClean="0"/>
              <a:t>Περιπυλαία</a:t>
            </a:r>
            <a:r>
              <a:rPr lang="el-GR" dirty="0" smtClean="0"/>
              <a:t> ηπατίτιδα κυρίως από πλασματοκύτταρα</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58</a:t>
            </a:fld>
            <a:endParaRPr lang="el-GR"/>
          </a:p>
        </p:txBody>
      </p:sp>
    </p:spTree>
    <p:extLst>
      <p:ext uri="{BB962C8B-B14F-4D97-AF65-F5344CB8AC3E}">
        <p14:creationId xmlns="" xmlns:p14="http://schemas.microsoft.com/office/powerpoint/2010/main" val="2487630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Chronic rejection with mild portal inflammation</a:t>
            </a:r>
            <a:r>
              <a:rPr lang="el-GR" dirty="0" smtClean="0"/>
              <a:t> </a:t>
            </a:r>
            <a:r>
              <a:rPr lang="en-US" dirty="0" smtClean="0"/>
              <a:t>and senescence change of the bile duct (arrows).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63</a:t>
            </a:fld>
            <a:endParaRPr lang="el-GR">
              <a:solidFill>
                <a:prstClr val="black"/>
              </a:solidFill>
            </a:endParaRPr>
          </a:p>
        </p:txBody>
      </p:sp>
    </p:spTree>
    <p:extLst>
      <p:ext uri="{BB962C8B-B14F-4D97-AF65-F5344CB8AC3E}">
        <p14:creationId xmlns="" xmlns:p14="http://schemas.microsoft.com/office/powerpoint/2010/main" val="4249820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senescence change of the bile duct </a:t>
            </a:r>
            <a:endParaRPr lang="el-GR" dirty="0"/>
          </a:p>
        </p:txBody>
      </p:sp>
      <p:sp>
        <p:nvSpPr>
          <p:cNvPr id="4" name="3 - Θέση αριθμού διαφάνειας"/>
          <p:cNvSpPr>
            <a:spLocks noGrp="1"/>
          </p:cNvSpPr>
          <p:nvPr>
            <p:ph type="sldNum" sz="quarter" idx="10"/>
          </p:nvPr>
        </p:nvSpPr>
        <p:spPr/>
        <p:txBody>
          <a:bodyPr/>
          <a:lstStyle/>
          <a:p>
            <a:fld id="{46FEFA6C-3EA9-4562-812A-7F989360D34C}" type="slidenum">
              <a:rPr lang="el-GR" smtClean="0"/>
              <a:pPr/>
              <a:t>64</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senescence change of the bile duct </a:t>
            </a:r>
            <a:endParaRPr lang="el-GR" dirty="0"/>
          </a:p>
        </p:txBody>
      </p:sp>
      <p:sp>
        <p:nvSpPr>
          <p:cNvPr id="4" name="3 - Θέση αριθμού διαφάνειας"/>
          <p:cNvSpPr>
            <a:spLocks noGrp="1"/>
          </p:cNvSpPr>
          <p:nvPr>
            <p:ph type="sldNum" sz="quarter" idx="10"/>
          </p:nvPr>
        </p:nvSpPr>
        <p:spPr/>
        <p:txBody>
          <a:bodyPr/>
          <a:lstStyle/>
          <a:p>
            <a:fld id="{46FEFA6C-3EA9-4562-812A-7F989360D34C}" type="slidenum">
              <a:rPr lang="el-GR" smtClean="0"/>
              <a:pPr/>
              <a:t>65</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baseline="0" dirty="0" smtClean="0">
                <a:latin typeface="EurostileLTStd"/>
              </a:rPr>
              <a:t>Severe steatosis disqualifies donation.</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3</a:t>
            </a:fld>
            <a:endParaRPr lang="el-GR"/>
          </a:p>
        </p:txBody>
      </p:sp>
    </p:spTree>
    <p:extLst>
      <p:ext uri="{BB962C8B-B14F-4D97-AF65-F5344CB8AC3E}">
        <p14:creationId xmlns="" xmlns:p14="http://schemas.microsoft.com/office/powerpoint/2010/main" val="2277820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Bile duct loss in chronic rejection</a:t>
            </a:r>
            <a:r>
              <a:rPr lang="el-GR" dirty="0" smtClean="0"/>
              <a:t>,</a:t>
            </a:r>
            <a:r>
              <a:rPr lang="el-GR" baseline="0" dirty="0" smtClean="0"/>
              <a:t> </a:t>
            </a:r>
            <a:r>
              <a:rPr lang="en-US" dirty="0" smtClean="0"/>
              <a:t>6 weeks post-transplant. Previous</a:t>
            </a:r>
            <a:r>
              <a:rPr lang="el-GR" dirty="0" smtClean="0"/>
              <a:t> </a:t>
            </a:r>
            <a:r>
              <a:rPr lang="en-US" dirty="0" smtClean="0"/>
              <a:t>biopsies had shown severe acute rejection. This portal tract</a:t>
            </a:r>
            <a:r>
              <a:rPr lang="el-GR" dirty="0" smtClean="0"/>
              <a:t> </a:t>
            </a:r>
            <a:r>
              <a:rPr lang="en-US" dirty="0" smtClean="0"/>
              <a:t>has a ‘‘burnt out’’ appearance with only a scanty infiltrate of</a:t>
            </a:r>
            <a:r>
              <a:rPr lang="el-GR" dirty="0" smtClean="0"/>
              <a:t> </a:t>
            </a:r>
            <a:r>
              <a:rPr lang="en-US" dirty="0" smtClean="0"/>
              <a:t>inflammatory cells. No bile duct is present.</a:t>
            </a:r>
            <a:r>
              <a:rPr lang="el-GR" baseline="0" dirty="0" smtClean="0"/>
              <a:t> </a:t>
            </a:r>
            <a:r>
              <a:rPr lang="en-US" dirty="0" smtClean="0"/>
              <a:t>There is also no</a:t>
            </a:r>
            <a:r>
              <a:rPr lang="el-GR" dirty="0" smtClean="0"/>
              <a:t> </a:t>
            </a:r>
            <a:r>
              <a:rPr lang="en-US" dirty="0" smtClean="0"/>
              <a:t>evidence of a </a:t>
            </a:r>
            <a:r>
              <a:rPr lang="en-US" dirty="0" err="1" smtClean="0"/>
              <a:t>ductular</a:t>
            </a:r>
            <a:r>
              <a:rPr lang="en-US" dirty="0" smtClean="0"/>
              <a:t> reaction.</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67</a:t>
            </a:fld>
            <a:endParaRPr lang="el-GR"/>
          </a:p>
        </p:txBody>
      </p:sp>
    </p:spTree>
    <p:extLst>
      <p:ext uri="{BB962C8B-B14F-4D97-AF65-F5344CB8AC3E}">
        <p14:creationId xmlns="" xmlns:p14="http://schemas.microsoft.com/office/powerpoint/2010/main" val="44565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 bile duct is present. There is also no evidence of a </a:t>
            </a:r>
            <a:r>
              <a:rPr lang="en-US" dirty="0" err="1" smtClean="0"/>
              <a:t>ductular</a:t>
            </a:r>
            <a:r>
              <a:rPr lang="en-US" dirty="0" smtClean="0"/>
              <a:t> reaction.</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68</a:t>
            </a:fld>
            <a:endParaRPr lang="el-GR"/>
          </a:p>
        </p:txBody>
      </p:sp>
    </p:spTree>
    <p:extLst>
      <p:ext uri="{BB962C8B-B14F-4D97-AF65-F5344CB8AC3E}">
        <p14:creationId xmlns="" xmlns:p14="http://schemas.microsoft.com/office/powerpoint/2010/main" val="438582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 bile duct is present. There is also no evidence of a </a:t>
            </a:r>
            <a:r>
              <a:rPr lang="en-US" dirty="0" err="1" smtClean="0"/>
              <a:t>ductular</a:t>
            </a:r>
            <a:r>
              <a:rPr lang="en-US" dirty="0" smtClean="0"/>
              <a:t> reaction.</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69</a:t>
            </a:fld>
            <a:endParaRPr lang="el-GR"/>
          </a:p>
        </p:txBody>
      </p:sp>
    </p:spTree>
    <p:extLst>
      <p:ext uri="{BB962C8B-B14F-4D97-AF65-F5344CB8AC3E}">
        <p14:creationId xmlns="" xmlns:p14="http://schemas.microsoft.com/office/powerpoint/2010/main" val="359967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Chronic rejection with </a:t>
            </a:r>
            <a:r>
              <a:rPr lang="en-US" dirty="0" err="1" smtClean="0"/>
              <a:t>obliterative</a:t>
            </a:r>
            <a:r>
              <a:rPr lang="en-US" dirty="0" smtClean="0"/>
              <a:t> </a:t>
            </a:r>
            <a:r>
              <a:rPr lang="en-US" dirty="0" err="1" smtClean="0"/>
              <a:t>arteriopathy</a:t>
            </a:r>
            <a:r>
              <a:rPr lang="el-GR" dirty="0" smtClean="0"/>
              <a:t> </a:t>
            </a:r>
            <a:r>
              <a:rPr lang="en-US" dirty="0" smtClean="0"/>
              <a:t>(arrow) and </a:t>
            </a:r>
            <a:r>
              <a:rPr lang="en-US" dirty="0" err="1" smtClean="0"/>
              <a:t>centrilobular</a:t>
            </a:r>
            <a:r>
              <a:rPr lang="en-US" dirty="0" smtClean="0"/>
              <a:t> hepatocyte dropout</a:t>
            </a:r>
            <a:r>
              <a:rPr lang="el-GR" dirty="0" smtClean="0"/>
              <a:t> </a:t>
            </a:r>
            <a:r>
              <a:rPr lang="en-US" dirty="0" smtClean="0"/>
              <a:t>( arrowheads).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70</a:t>
            </a:fld>
            <a:endParaRPr lang="el-GR">
              <a:solidFill>
                <a:prstClr val="black"/>
              </a:solidFill>
            </a:endParaRPr>
          </a:p>
        </p:txBody>
      </p:sp>
    </p:spTree>
    <p:extLst>
      <p:ext uri="{BB962C8B-B14F-4D97-AF65-F5344CB8AC3E}">
        <p14:creationId xmlns="" xmlns:p14="http://schemas.microsoft.com/office/powerpoint/2010/main" val="3456516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Chronic rejection with </a:t>
            </a:r>
            <a:r>
              <a:rPr lang="en-US" dirty="0" err="1" smtClean="0"/>
              <a:t>centrilobular</a:t>
            </a:r>
            <a:r>
              <a:rPr lang="en-US" dirty="0" smtClean="0"/>
              <a:t> hepatocyte</a:t>
            </a:r>
            <a:r>
              <a:rPr lang="el-GR" dirty="0" smtClean="0"/>
              <a:t> </a:t>
            </a:r>
            <a:r>
              <a:rPr lang="en-US" dirty="0" smtClean="0"/>
              <a:t>dropout (arrows) and </a:t>
            </a:r>
            <a:r>
              <a:rPr lang="en-US" dirty="0" err="1" smtClean="0"/>
              <a:t>centrilobular</a:t>
            </a:r>
            <a:r>
              <a:rPr lang="en-US" dirty="0" smtClean="0"/>
              <a:t> cholestasis</a:t>
            </a:r>
            <a:r>
              <a:rPr lang="el-GR" dirty="0" smtClean="0"/>
              <a:t> </a:t>
            </a:r>
            <a:r>
              <a:rPr lang="en-US" dirty="0" smtClean="0"/>
              <a:t>with feathery degeneration (arrowheads).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72</a:t>
            </a:fld>
            <a:endParaRPr lang="el-GR"/>
          </a:p>
        </p:txBody>
      </p:sp>
    </p:spTree>
    <p:extLst>
      <p:ext uri="{BB962C8B-B14F-4D97-AF65-F5344CB8AC3E}">
        <p14:creationId xmlns="" xmlns:p14="http://schemas.microsoft.com/office/powerpoint/2010/main" val="2302540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err="1" smtClean="0">
                <a:latin typeface="EurostileLTStd"/>
              </a:rPr>
              <a:t>Obliterative</a:t>
            </a:r>
            <a:r>
              <a:rPr lang="en-US" sz="1200" b="0" i="0" u="none" strike="noStrike" baseline="0" dirty="0" smtClean="0">
                <a:latin typeface="EurostileLTStd"/>
              </a:rPr>
              <a:t> </a:t>
            </a:r>
            <a:r>
              <a:rPr lang="en-US" sz="1200" b="0" i="0" u="none" strike="noStrike" baseline="0" dirty="0" err="1" smtClean="0">
                <a:latin typeface="EurostileLTStd"/>
              </a:rPr>
              <a:t>arteriopathy</a:t>
            </a:r>
            <a:r>
              <a:rPr lang="en-US" sz="1200" b="0" i="0" u="none" strike="noStrike" baseline="0" dirty="0" smtClean="0">
                <a:latin typeface="EurostileLTStd"/>
              </a:rPr>
              <a:t> with </a:t>
            </a:r>
            <a:r>
              <a:rPr lang="en-US" sz="1200" b="0" i="0" u="none" strike="noStrike" baseline="0" dirty="0" err="1" smtClean="0">
                <a:latin typeface="EurostileLTStd"/>
              </a:rPr>
              <a:t>subintimal</a:t>
            </a:r>
            <a:r>
              <a:rPr lang="el-GR" sz="1200" b="0" i="0" u="none" strike="noStrike" baseline="0" dirty="0" smtClean="0">
                <a:latin typeface="EurostileLTStd"/>
              </a:rPr>
              <a:t> </a:t>
            </a:r>
            <a:r>
              <a:rPr lang="en-US" sz="1200" b="0" i="0" u="none" strike="noStrike" baseline="0" dirty="0" smtClean="0">
                <a:latin typeface="EurostileLTStd"/>
              </a:rPr>
              <a:t>accumulation of lipid-laden macrophages or foam cells.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73</a:t>
            </a:fld>
            <a:endParaRPr lang="el-GR">
              <a:solidFill>
                <a:prstClr val="black"/>
              </a:solidFill>
            </a:endParaRPr>
          </a:p>
        </p:txBody>
      </p:sp>
    </p:spTree>
    <p:extLst>
      <p:ext uri="{BB962C8B-B14F-4D97-AF65-F5344CB8AC3E}">
        <p14:creationId xmlns="" xmlns:p14="http://schemas.microsoft.com/office/powerpoint/2010/main" val="4103985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err="1" smtClean="0"/>
              <a:t>Obliterative</a:t>
            </a:r>
            <a:r>
              <a:rPr lang="en-US" dirty="0" smtClean="0"/>
              <a:t> </a:t>
            </a:r>
            <a:r>
              <a:rPr lang="en-US" dirty="0" err="1" smtClean="0"/>
              <a:t>arteriopathy</a:t>
            </a:r>
            <a:r>
              <a:rPr lang="en-US" dirty="0" smtClean="0"/>
              <a:t> with </a:t>
            </a:r>
            <a:r>
              <a:rPr lang="en-US" dirty="0" err="1" smtClean="0"/>
              <a:t>subintimal</a:t>
            </a:r>
            <a:r>
              <a:rPr lang="el-GR" dirty="0" smtClean="0"/>
              <a:t> </a:t>
            </a:r>
            <a:r>
              <a:rPr lang="en-US" dirty="0" smtClean="0"/>
              <a:t>accumulation of lipid-laden macrophages or foam cells.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74</a:t>
            </a:fld>
            <a:endParaRPr lang="el-GR"/>
          </a:p>
        </p:txBody>
      </p:sp>
    </p:spTree>
    <p:extLst>
      <p:ext uri="{BB962C8B-B14F-4D97-AF65-F5344CB8AC3E}">
        <p14:creationId xmlns="" xmlns:p14="http://schemas.microsoft.com/office/powerpoint/2010/main" val="1625672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Χρόνια</a:t>
            </a:r>
            <a:r>
              <a:rPr lang="el-GR" baseline="0" dirty="0" smtClean="0"/>
              <a:t> απόρριψη, άτυπες μορφές απόρριψης, υποτροπή αρχικής νόσου, αγγειακές βλάβες, </a:t>
            </a:r>
            <a:r>
              <a:rPr lang="en-US" baseline="0" dirty="0" smtClean="0"/>
              <a:t>NAFLD</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76</a:t>
            </a:fld>
            <a:endParaRPr lang="el-GR">
              <a:solidFill>
                <a:prstClr val="black"/>
              </a:solidFill>
            </a:endParaRPr>
          </a:p>
        </p:txBody>
      </p:sp>
    </p:spTree>
    <p:extLst>
      <p:ext uri="{BB962C8B-B14F-4D97-AF65-F5344CB8AC3E}">
        <p14:creationId xmlns="" xmlns:p14="http://schemas.microsoft.com/office/powerpoint/2010/main" val="1326406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&lt;5% DSA + λήπτες: DSA επαρκή (Ι και ΙΙ σε υψηλούς τίτλους) για κλινικά σημαντική οξεία AMR </a:t>
            </a:r>
          </a:p>
          <a:p>
            <a:r>
              <a:rPr lang="el-GR" dirty="0" smtClean="0"/>
              <a:t>Μικρότερη ευαισθητοποίηση:  γρήγορη εξαφάνιση DSA χωρίς βλάβη ή παροδική βλάβη, ερμηνεύσιμη ως «αλλοιώσεις συντήρησης»</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79</a:t>
            </a:fld>
            <a:endParaRPr lang="el-GR">
              <a:solidFill>
                <a:prstClr val="black"/>
              </a:solidFill>
            </a:endParaRPr>
          </a:p>
        </p:txBody>
      </p:sp>
    </p:spTree>
    <p:extLst>
      <p:ext uri="{BB962C8B-B14F-4D97-AF65-F5344CB8AC3E}">
        <p14:creationId xmlns="" xmlns:p14="http://schemas.microsoft.com/office/powerpoint/2010/main" val="448472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γραμμική / κοκκώδης χρώση στα ενδοθήλια: ένδειξη ενεργοποίησης συμπληρώματος στον ιστό</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81</a:t>
            </a:fld>
            <a:endParaRPr lang="el-GR">
              <a:solidFill>
                <a:prstClr val="black"/>
              </a:solidFill>
            </a:endParaRPr>
          </a:p>
        </p:txBody>
      </p:sp>
    </p:spTree>
    <p:extLst>
      <p:ext uri="{BB962C8B-B14F-4D97-AF65-F5344CB8AC3E}">
        <p14:creationId xmlns="" xmlns:p14="http://schemas.microsoft.com/office/powerpoint/2010/main" val="307533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Donor liver with portal fi </a:t>
            </a:r>
            <a:r>
              <a:rPr lang="en-US" dirty="0" err="1" smtClean="0"/>
              <a:t>brosis</a:t>
            </a:r>
            <a:r>
              <a:rPr lang="en-US" dirty="0" smtClean="0"/>
              <a:t> and fibrous</a:t>
            </a:r>
            <a:r>
              <a:rPr lang="el-GR" dirty="0" smtClean="0"/>
              <a:t> </a:t>
            </a:r>
            <a:r>
              <a:rPr lang="en-US" dirty="0" smtClean="0"/>
              <a:t>septum (arrowheads).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4</a:t>
            </a:fld>
            <a:endParaRPr lang="el-GR"/>
          </a:p>
        </p:txBody>
      </p:sp>
    </p:spTree>
    <p:extLst>
      <p:ext uri="{BB962C8B-B14F-4D97-AF65-F5344CB8AC3E}">
        <p14:creationId xmlns="" xmlns:p14="http://schemas.microsoft.com/office/powerpoint/2010/main" val="2388450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dvPSUnv-B"/>
              </a:rPr>
              <a:t>early acute AMR with mild portal microvascular endothelial cell enlargement (portal veins, capillaries, and inlet </a:t>
            </a:r>
            <a:r>
              <a:rPr lang="en-US" dirty="0" err="1" smtClean="0">
                <a:latin typeface="AdvPSUnv-B"/>
              </a:rPr>
              <a:t>venules</a:t>
            </a:r>
            <a:r>
              <a:rPr lang="en-US" dirty="0" smtClean="0">
                <a:latin typeface="AdvPSUnv-B"/>
              </a:rPr>
              <a:t>) with sparse </a:t>
            </a:r>
            <a:r>
              <a:rPr lang="en-US" dirty="0" err="1" smtClean="0">
                <a:latin typeface="AdvPSUnv-B"/>
              </a:rPr>
              <a:t>microvasculitis</a:t>
            </a:r>
            <a:r>
              <a:rPr lang="en-US" dirty="0" smtClean="0">
                <a:latin typeface="AdvPSUnv-B"/>
              </a:rPr>
              <a:t> (h1 score; see Table 4).</a:t>
            </a:r>
            <a:r>
              <a:rPr lang="en-US" dirty="0" smtClean="0">
                <a:latin typeface="AdvPSUnv-L"/>
              </a:rPr>
              <a:t>) High magnification of inlet </a:t>
            </a:r>
            <a:r>
              <a:rPr lang="en-US" dirty="0" err="1" smtClean="0">
                <a:latin typeface="AdvPSUnv-L"/>
              </a:rPr>
              <a:t>venules</a:t>
            </a:r>
            <a:r>
              <a:rPr lang="en-US" dirty="0" smtClean="0">
                <a:latin typeface="AdvPSUnv-L"/>
              </a:rPr>
              <a:t> (IV) showing mild endothelial cell hypertrophy and dilatation and monocyte margination (*). The h-score for this area would be 1</a:t>
            </a:r>
            <a:r>
              <a:rPr lang="en-US" dirty="0" smtClean="0">
                <a:latin typeface="AdvTTec369687+20"/>
              </a:rPr>
              <a:t>–</a:t>
            </a:r>
            <a:r>
              <a:rPr lang="en-US" dirty="0" smtClean="0">
                <a:latin typeface="AdvPSUnv-L"/>
              </a:rPr>
              <a:t>2. (B) High magnification of a portal tract showing</a:t>
            </a:r>
            <a:r>
              <a:rPr lang="el-GR" baseline="0" dirty="0" smtClean="0">
                <a:latin typeface="AdvPSUnv-L"/>
              </a:rPr>
              <a:t> </a:t>
            </a:r>
            <a:r>
              <a:rPr lang="en-US" dirty="0" smtClean="0">
                <a:latin typeface="AdvPSUnv-L"/>
              </a:rPr>
              <a:t>dilated portal capillaries, focal interstitial hemorrhage (arrow), and </a:t>
            </a:r>
            <a:r>
              <a:rPr lang="en-US" dirty="0" err="1" smtClean="0">
                <a:latin typeface="AdvPSUnv-L"/>
              </a:rPr>
              <a:t>marginated</a:t>
            </a:r>
            <a:r>
              <a:rPr lang="en-US" dirty="0" smtClean="0">
                <a:latin typeface="AdvPSUnv-L"/>
              </a:rPr>
              <a:t> monocytes/macrophages (*). </a:t>
            </a:r>
            <a:r>
              <a:rPr lang="en-US" smtClean="0">
                <a:latin typeface="AdvPSUnv-L"/>
              </a:rPr>
              <a:t>h-score 3</a:t>
            </a: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82</a:t>
            </a:fld>
            <a:endParaRPr lang="el-GR">
              <a:solidFill>
                <a:prstClr val="black"/>
              </a:solidFill>
            </a:endParaRPr>
          </a:p>
        </p:txBody>
      </p:sp>
    </p:spTree>
    <p:extLst>
      <p:ext uri="{BB962C8B-B14F-4D97-AF65-F5344CB8AC3E}">
        <p14:creationId xmlns="" xmlns:p14="http://schemas.microsoft.com/office/powerpoint/2010/main" val="33966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Absent</a:t>
            </a:r>
            <a:r>
              <a:rPr lang="el-GR" dirty="0" smtClean="0"/>
              <a:t> </a:t>
            </a:r>
            <a:r>
              <a:rPr lang="en-US" dirty="0" smtClean="0"/>
              <a:t>pathology before weaning might contribute to allograft</a:t>
            </a:r>
            <a:r>
              <a:rPr lang="el-GR" dirty="0" smtClean="0"/>
              <a:t> </a:t>
            </a:r>
            <a:r>
              <a:rPr lang="en-US" dirty="0" smtClean="0"/>
              <a:t>stability after weaning despite DSA positivity because</a:t>
            </a:r>
            <a:r>
              <a:rPr lang="el-GR" dirty="0" smtClean="0"/>
              <a:t> </a:t>
            </a:r>
            <a:r>
              <a:rPr lang="en-US" dirty="0" smtClean="0"/>
              <a:t>of “protective or </a:t>
            </a:r>
            <a:r>
              <a:rPr lang="en-US" dirty="0" err="1" smtClean="0"/>
              <a:t>tolerogenic</a:t>
            </a:r>
            <a:r>
              <a:rPr lang="en-US" dirty="0" smtClean="0"/>
              <a:t> mechanisms,”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solidFill>
                  <a:prstClr val="black"/>
                </a:solidFill>
              </a:rPr>
              <a:pPr/>
              <a:t>87</a:t>
            </a:fld>
            <a:endParaRPr lang="el-GR">
              <a:solidFill>
                <a:prstClr val="black"/>
              </a:solidFill>
            </a:endParaRPr>
          </a:p>
        </p:txBody>
      </p:sp>
    </p:spTree>
    <p:extLst>
      <p:ext uri="{BB962C8B-B14F-4D97-AF65-F5344CB8AC3E}">
        <p14:creationId xmlns="" xmlns:p14="http://schemas.microsoft.com/office/powerpoint/2010/main" val="149137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a:t>
            </a:r>
            <a:r>
              <a:rPr lang="en-US" dirty="0" smtClean="0"/>
              <a:t>Frequently coexists with other early post-transplant</a:t>
            </a:r>
            <a:r>
              <a:rPr lang="el-GR" dirty="0" smtClean="0"/>
              <a:t> </a:t>
            </a:r>
            <a:r>
              <a:rPr lang="en-US" dirty="0" smtClean="0"/>
              <a:t>complications (e.g., rejection)</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7</a:t>
            </a:fld>
            <a:endParaRPr lang="el-GR"/>
          </a:p>
        </p:txBody>
      </p:sp>
    </p:spTree>
    <p:extLst>
      <p:ext uri="{BB962C8B-B14F-4D97-AF65-F5344CB8AC3E}">
        <p14:creationId xmlns="" xmlns:p14="http://schemas.microsoft.com/office/powerpoint/2010/main" val="178278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Preservation/reperfusion injury with clusters</a:t>
            </a:r>
            <a:r>
              <a:rPr lang="el-GR" dirty="0" smtClean="0"/>
              <a:t> </a:t>
            </a:r>
            <a:r>
              <a:rPr lang="en-US" dirty="0" smtClean="0"/>
              <a:t>of neutrophils around central </a:t>
            </a:r>
            <a:r>
              <a:rPr lang="en-US" dirty="0" err="1" smtClean="0"/>
              <a:t>venule</a:t>
            </a:r>
            <a:r>
              <a:rPr lang="en-US" dirty="0" smtClean="0"/>
              <a:t>.</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11</a:t>
            </a:fld>
            <a:endParaRPr lang="el-GR"/>
          </a:p>
        </p:txBody>
      </p:sp>
    </p:spTree>
    <p:extLst>
      <p:ext uri="{BB962C8B-B14F-4D97-AF65-F5344CB8AC3E}">
        <p14:creationId xmlns="" xmlns:p14="http://schemas.microsoft.com/office/powerpoint/2010/main" val="168086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Preservation/reperfusion injury with </a:t>
            </a:r>
            <a:r>
              <a:rPr lang="en-US" dirty="0" err="1" smtClean="0"/>
              <a:t>centrilobular</a:t>
            </a:r>
            <a:r>
              <a:rPr lang="el-GR" dirty="0" smtClean="0"/>
              <a:t> </a:t>
            </a:r>
            <a:r>
              <a:rPr lang="en-US" dirty="0" smtClean="0"/>
              <a:t>coagulative necrosis of the hepatocytes.</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12</a:t>
            </a:fld>
            <a:endParaRPr lang="el-GR"/>
          </a:p>
        </p:txBody>
      </p:sp>
    </p:spTree>
    <p:extLst>
      <p:ext uri="{BB962C8B-B14F-4D97-AF65-F5344CB8AC3E}">
        <p14:creationId xmlns="" xmlns:p14="http://schemas.microsoft.com/office/powerpoint/2010/main" val="35872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Focus of preservation injury with necrotic</a:t>
            </a:r>
            <a:r>
              <a:rPr lang="el-GR" dirty="0" smtClean="0"/>
              <a:t> </a:t>
            </a:r>
            <a:r>
              <a:rPr lang="en-US" dirty="0" smtClean="0"/>
              <a:t>hepatocytes (trichrome stain).</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13</a:t>
            </a:fld>
            <a:endParaRPr lang="el-GR"/>
          </a:p>
        </p:txBody>
      </p:sp>
    </p:spTree>
    <p:extLst>
      <p:ext uri="{BB962C8B-B14F-4D97-AF65-F5344CB8AC3E}">
        <p14:creationId xmlns="" xmlns:p14="http://schemas.microsoft.com/office/powerpoint/2010/main" val="207756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Preservation/reperfusion injury in liver allograft. biopsy specimen, 7 days after transplantation, shows severe cholestasis and ballooning affecting </a:t>
            </a:r>
            <a:r>
              <a:rPr lang="en-US" dirty="0" err="1" smtClean="0"/>
              <a:t>centrilobular</a:t>
            </a:r>
            <a:r>
              <a:rPr lang="en-US" dirty="0" smtClean="0"/>
              <a:t> and </a:t>
            </a:r>
            <a:r>
              <a:rPr lang="en-US" dirty="0" err="1" smtClean="0"/>
              <a:t>midzonal</a:t>
            </a:r>
            <a:r>
              <a:rPr lang="en-US" dirty="0" smtClean="0"/>
              <a:t> hepatocytes. </a:t>
            </a:r>
            <a:r>
              <a:rPr lang="en-US" smtClean="0"/>
              <a:t>These </a:t>
            </a:r>
            <a:r>
              <a:rPr lang="en-US" dirty="0" smtClean="0"/>
              <a:t>changes are frequently seen in the absence of rejection </a:t>
            </a:r>
            <a:r>
              <a:rPr lang="en-US" smtClean="0"/>
              <a:t>and can be </a:t>
            </a:r>
            <a:r>
              <a:rPr lang="en-US" dirty="0" smtClean="0"/>
              <a:t>ascribed to preservation/reperfusion injury</a:t>
            </a:r>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14</a:t>
            </a:fld>
            <a:endParaRPr lang="el-GR"/>
          </a:p>
        </p:txBody>
      </p:sp>
    </p:spTree>
    <p:extLst>
      <p:ext uri="{BB962C8B-B14F-4D97-AF65-F5344CB8AC3E}">
        <p14:creationId xmlns="" xmlns:p14="http://schemas.microsoft.com/office/powerpoint/2010/main" val="7208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2000" i="0" dirty="0" smtClean="0">
                <a:solidFill>
                  <a:schemeClr val="accent2"/>
                </a:solidFill>
                <a:effectLst>
                  <a:outerShdw blurRad="38100" dist="38100" dir="2700000" algn="tl">
                    <a:srgbClr val="C0C0C0"/>
                  </a:outerShdw>
                </a:effectLst>
              </a:rPr>
              <a:t>Διαγνωστικό κριτήριο</a:t>
            </a:r>
          </a:p>
          <a:p>
            <a:endParaRPr lang="el-GR" dirty="0"/>
          </a:p>
        </p:txBody>
      </p:sp>
      <p:sp>
        <p:nvSpPr>
          <p:cNvPr id="4" name="Θέση αριθμού διαφάνειας 3"/>
          <p:cNvSpPr>
            <a:spLocks noGrp="1"/>
          </p:cNvSpPr>
          <p:nvPr>
            <p:ph type="sldNum" sz="quarter" idx="10"/>
          </p:nvPr>
        </p:nvSpPr>
        <p:spPr/>
        <p:txBody>
          <a:bodyPr/>
          <a:lstStyle/>
          <a:p>
            <a:fld id="{46FEFA6C-3EA9-4562-812A-7F989360D34C}" type="slidenum">
              <a:rPr lang="el-GR" smtClean="0"/>
              <a:pPr/>
              <a:t>19</a:t>
            </a:fld>
            <a:endParaRPr lang="el-GR"/>
          </a:p>
        </p:txBody>
      </p:sp>
    </p:spTree>
    <p:extLst>
      <p:ext uri="{BB962C8B-B14F-4D97-AF65-F5344CB8AC3E}">
        <p14:creationId xmlns="" xmlns:p14="http://schemas.microsoft.com/office/powerpoint/2010/main" val="567762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1/31/2020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137828589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1/31/2020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1755374956"/>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26450710"/>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87435700"/>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9031770"/>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84571524"/>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11815026"/>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03058994"/>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42378784"/>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55516872"/>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81568882"/>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963918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1/31/2020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949557127"/>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78732255"/>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54672256"/>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46230158"/>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9400555"/>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89199074"/>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61719894"/>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17863869"/>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84943412"/>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91730650"/>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674483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35514424"/>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17205181"/>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93743275"/>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21863657"/>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F855873-07B9-496B-8D91-556112858A0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 xmlns:a16="http://schemas.microsoft.com/office/drawing/2014/main" id="{42C658FA-D990-4EE0-B565-1ED9D8C835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 xmlns:a16="http://schemas.microsoft.com/office/drawing/2014/main" id="{B14D72AA-EEE1-4D2E-94C7-68E032EEA559}"/>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7FD541BF-541B-4F34-9595-039575E440B7}"/>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8D1CF0B3-F1F4-42AB-A492-F0A92B3E4182}"/>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5291761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FD1D5B4-E858-4AFB-A52E-7763C958354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69551ABB-44B7-4A79-A27F-4F1E5C228AE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E32624E2-E695-4CD8-BF96-00FB453653A2}"/>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0A2DF197-CC77-4184-A6B3-A3E5490078B2}"/>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0F913883-C3CA-4AC9-A76C-000EE5E927B4}"/>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2043606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9632F62-FEBA-40E1-9CCF-3DC2FF7D1BD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36832234-B5A7-4BBE-AC50-AF5B04FD48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 xmlns:a16="http://schemas.microsoft.com/office/drawing/2014/main" id="{B12F193B-6CB5-4722-8472-FA324FF8DD22}"/>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4F9D47D8-4032-4AA2-B389-154348760230}"/>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19F925BC-362D-4BF7-A7F1-BF8AF0F6EE92}"/>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7307655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B6DE6BF-18F5-4DF9-8F89-47BC6E79F4C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CA29A076-FFFA-46C0-A790-4F9E9B50AC5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 xmlns:a16="http://schemas.microsoft.com/office/drawing/2014/main" id="{1AE52CD9-2722-4D13-BE50-FA6786E3459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 xmlns:a16="http://schemas.microsoft.com/office/drawing/2014/main" id="{21C8D8A0-01EB-419C-A02F-482787CEBDD0}"/>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AEAC6795-27AC-42F2-927E-67766D9A703B}"/>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DF80B479-6EB8-45F6-8456-B0130AA8125A}"/>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4281175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40650C1-863C-4269-8F33-0CECAB774CD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7DB3B363-1E96-4C59-BAC1-CFF5E16CF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 xmlns:a16="http://schemas.microsoft.com/office/drawing/2014/main" id="{F79DE5DD-0330-45A0-9EFA-286BE1BF829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 xmlns:a16="http://schemas.microsoft.com/office/drawing/2014/main" id="{48CFBAC2-0E2B-44B5-89DA-547320308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 xmlns:a16="http://schemas.microsoft.com/office/drawing/2014/main" id="{BBC78327-89F8-4D02-AE69-2C56F548D6D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 xmlns:a16="http://schemas.microsoft.com/office/drawing/2014/main" id="{F56A9903-4F6D-4E8D-B653-1CA292FBFD97}"/>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8" name="Θέση υποσέλιδου 7">
            <a:extLst>
              <a:ext uri="{FF2B5EF4-FFF2-40B4-BE49-F238E27FC236}">
                <a16:creationId xmlns="" xmlns:a16="http://schemas.microsoft.com/office/drawing/2014/main" id="{EDFC9CB9-6D0F-4BD2-AB7A-19FDA5B35C8A}"/>
              </a:ext>
            </a:extLst>
          </p:cNvPr>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a:extLst>
              <a:ext uri="{FF2B5EF4-FFF2-40B4-BE49-F238E27FC236}">
                <a16:creationId xmlns="" xmlns:a16="http://schemas.microsoft.com/office/drawing/2014/main" id="{2BB163DB-8A6C-4EC9-BEDD-3981504BD6A1}"/>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9623012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863FEA7-4421-43F9-A503-612759875EB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 xmlns:a16="http://schemas.microsoft.com/office/drawing/2014/main" id="{B57F4944-0DD7-4790-AC85-157846873411}"/>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4" name="Θέση υποσέλιδου 3">
            <a:extLst>
              <a:ext uri="{FF2B5EF4-FFF2-40B4-BE49-F238E27FC236}">
                <a16:creationId xmlns="" xmlns:a16="http://schemas.microsoft.com/office/drawing/2014/main" id="{326AC70C-FE1B-4123-AFE6-A26297E20041}"/>
              </a:ext>
            </a:extLst>
          </p:cNvPr>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a:extLst>
              <a:ext uri="{FF2B5EF4-FFF2-40B4-BE49-F238E27FC236}">
                <a16:creationId xmlns="" xmlns:a16="http://schemas.microsoft.com/office/drawing/2014/main" id="{13872485-18C8-4EA5-A265-A0376BDBBF01}"/>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0278364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93DE5A0B-B3D7-4BF6-A757-681B07E8493B}"/>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3" name="Θέση υποσέλιδου 2">
            <a:extLst>
              <a:ext uri="{FF2B5EF4-FFF2-40B4-BE49-F238E27FC236}">
                <a16:creationId xmlns="" xmlns:a16="http://schemas.microsoft.com/office/drawing/2014/main" id="{C14DDA1E-ECF3-40B3-BACE-0B1347B999D2}"/>
              </a:ext>
            </a:extLst>
          </p:cNvPr>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a:extLst>
              <a:ext uri="{FF2B5EF4-FFF2-40B4-BE49-F238E27FC236}">
                <a16:creationId xmlns="" xmlns:a16="http://schemas.microsoft.com/office/drawing/2014/main" id="{60A45A4C-0473-4A5E-B022-A1BE4E5E7971}"/>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2328230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15530850"/>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D92E0E8-2985-4EAF-ADD5-68EB2EAE407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91109E2A-60F7-480E-A488-453278AE84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 xmlns:a16="http://schemas.microsoft.com/office/drawing/2014/main" id="{68A5B4FA-457A-46B8-BBF1-143497E0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 xmlns:a16="http://schemas.microsoft.com/office/drawing/2014/main" id="{B7ADC22F-0C4B-4D1F-AAA4-EBED99B1CD1E}"/>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D1FF703C-F882-4E96-B58A-BEFBAC1F6CEC}"/>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5BF11D4D-B014-4571-B0AE-9FA7718F0F1A}"/>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5087351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69DAD75-BB09-4D3A-8004-E1A4D5A7C14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 xmlns:a16="http://schemas.microsoft.com/office/drawing/2014/main" id="{2B8B9F3B-82EE-435A-A364-8E443E0C4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 xmlns:a16="http://schemas.microsoft.com/office/drawing/2014/main" id="{E11C5943-ED7D-4E14-8C98-C07EBF0C2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 xmlns:a16="http://schemas.microsoft.com/office/drawing/2014/main" id="{5C1E3EDD-490F-4ACD-81F8-1B6BC9F0809E}"/>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435F8EB9-86B7-454A-A3B9-1FA3F54CC453}"/>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325AC947-BAD6-4D15-9CA4-9B99103B14E3}"/>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40449013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9C41F58-4ECC-47C4-97F1-9BEE44E370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A03C3301-71E6-4BB1-8F33-864EBE0DC9F5}"/>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F93C93B7-4947-4111-9130-F7740F649A1D}"/>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2BC040CF-608A-461A-9BF6-DC4B782A7707}"/>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EB57EF2A-0BE4-4479-A107-B7A16ECDAC0F}"/>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42776646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B97B0B56-A931-48CB-A1F2-5923EC4EE1A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55946967-AED2-4A8F-980A-25178A284CB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AE250E5E-C235-4770-9267-8025EC83FB1E}"/>
              </a:ext>
            </a:extLst>
          </p:cNvPr>
          <p:cNvSpPr>
            <a:spLocks noGrp="1"/>
          </p:cNvSpPr>
          <p:nvPr>
            <p:ph type="dt" sz="half" idx="10"/>
          </p:nvPr>
        </p:nvSpPr>
        <p:spPr/>
        <p:txBody>
          <a:bodyPr/>
          <a:lstStyle/>
          <a:p>
            <a:fld id="{2615319F-2455-482D-867E-C0FE3C4D47F0}" type="datetimeFigureOut">
              <a:rPr lang="el-GR" smtClean="0">
                <a:solidFill>
                  <a:prstClr val="black">
                    <a:tint val="75000"/>
                  </a:prstClr>
                </a:solidFill>
              </a:rPr>
              <a:pPr/>
              <a:t>31/1/2020</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B362F86C-376A-4788-8C37-77543779544D}"/>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ABB57937-62BD-44A2-9386-21BA9F28EAF6}"/>
              </a:ext>
            </a:extLst>
          </p:cNvPr>
          <p:cNvSpPr>
            <a:spLocks noGrp="1"/>
          </p:cNvSpPr>
          <p:nvPr>
            <p:ph type="sldNum" sz="quarter" idx="12"/>
          </p:nvPr>
        </p:nvSpPr>
        <p:spPr/>
        <p:txBody>
          <a:bodyPr/>
          <a:lstStyle/>
          <a:p>
            <a:fld id="{AC9B0AEB-C176-4CB4-AAB6-DA909345576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2512674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6146198"/>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23271080"/>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47807911"/>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73330247"/>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93443272"/>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866112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771156"/>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5486510"/>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89335111"/>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1259504"/>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97398925"/>
      </p:ext>
    </p:extLst>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59193777"/>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60316851"/>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67159633"/>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84800385"/>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16719191"/>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321551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51142979"/>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04403386"/>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16872804"/>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21000106"/>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52545621"/>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70332037"/>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557091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392725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5797747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3253408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6620070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1/31/2020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51996568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402707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8675286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8489688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648963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1593187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7629234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1628232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6175157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5487179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408217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pPr/>
              <a:t>1/31/2020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31370342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6160501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0420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4805022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2189902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6751522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3733166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8425611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8507434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188950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711089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pPr/>
              <a:t>1/31/2020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288240811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6990710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1299495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2453619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6385659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3260745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4633160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67257730"/>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99637072"/>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0062860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145016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pPr/>
              <a:t>1/31/2020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37372954"/>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0128484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5490961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8801516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80465302"/>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6760426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13130267"/>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29561982"/>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5970734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61851316"/>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872837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pPr/>
              <a:t>1/31/2020</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3719215513"/>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3357130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97584593"/>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08950890"/>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6112745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9812602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5581755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9420430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32"/>
            <a:ext cx="103632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Στυλ κύριου υπότιτλου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39E16-2022-4182-88AE-2DB29A9ACF3B}"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2767750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615441-3561-4565-A35A-7AC22278085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3123607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7"/>
            <a:ext cx="103632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6FD2FB-B6DF-4B27-B20E-D0CDA3D5F2E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42390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pPr/>
              <a:t>1/31/2020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418137597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D47DA6-8D4E-44A9-83A1-C5A49810FDD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2761200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624131-9614-421D-8E48-46CA3B3167D5}"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4211504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01778A-65ED-4755-BD42-ABD76EC1559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1094326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E7CD6D-8732-4C3D-AECD-36AA7B38D48D}"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3364608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3" y="273050"/>
            <a:ext cx="4011084"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523667-B5BE-4627-9926-C8FA0B54A772}"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12319300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8461C-B59D-4493-B306-72932A65EE5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1119741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D4EE-192B-476C-9B05-EA6F7F346922}"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2529774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45"/>
            <a:ext cx="27432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09600" y="274645"/>
            <a:ext cx="8026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2754D9-CD02-4795-83C3-723A7AD60CB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3797913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609600" y="274645"/>
            <a:ext cx="10972800" cy="58515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BFFD4E-B5BC-4147-88A6-421EE8F25637}"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 xmlns:p14="http://schemas.microsoft.com/office/powerpoint/2010/main" val="4241825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458585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pPr/>
              <a:t>1/31/2020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2736973451"/>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1004029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3690131"/>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73826509"/>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726111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60830289"/>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82818438"/>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35134759"/>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29318066"/>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54050328"/>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744977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pPr/>
              <a:t>1/31/2020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3249096624"/>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425207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1019760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38533628"/>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41197475"/>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72554289"/>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00744974"/>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40248439"/>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53579498"/>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17559155"/>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974034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pPr/>
              <a:t>1/31/2020</a:t>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pPr/>
              <a:t>‹#›</a:t>
            </a:fld>
            <a:endParaRPr lang="en-US"/>
          </a:p>
        </p:txBody>
      </p:sp>
    </p:spTree>
    <p:extLst>
      <p:ext uri="{BB962C8B-B14F-4D97-AF65-F5344CB8AC3E}">
        <p14:creationId xmlns="" xmlns:p14="http://schemas.microsoft.com/office/powerpoint/2010/main" val="18934449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2877191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7277625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49A4D043-2B89-4021-93C1-F8B7BF628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C3A80F75-EF4F-4196-878A-B94CFACF6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6FE395E9-184C-4453-9FC7-548E9E79E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615319F-2455-482D-867E-C0FE3C4D47F0}" type="datetimeFigureOut">
              <a:rPr lang="el-GR" smtClean="0">
                <a:solidFill>
                  <a:prstClr val="black">
                    <a:tint val="75000"/>
                  </a:prstClr>
                </a:solidFill>
              </a:rPr>
              <a:pPr defTabSz="914400"/>
              <a:t>31/1/2020</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1084E2E1-6DC5-480C-9920-5ABC16317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DB05BAED-C314-4C78-988D-4508F805E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C9B0AEB-C176-4CB4-AAB6-DA9093455762}"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 xmlns:p14="http://schemas.microsoft.com/office/powerpoint/2010/main" val="238926593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0382634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16996523"/>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7315459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5348640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6429993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0881948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9441648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smtClean="0"/>
              <a:t>Click to edit Master text styles</a:t>
            </a:r>
          </a:p>
          <a:p>
            <a:pPr lvl="1"/>
            <a:r>
              <a:rPr lang="el-GR" altLang="el-GR" smtClean="0"/>
              <a:t>Second level</a:t>
            </a:r>
          </a:p>
          <a:p>
            <a:pPr lvl="2"/>
            <a:r>
              <a:rPr lang="el-GR" altLang="el-GR" smtClean="0"/>
              <a:t>Third level</a:t>
            </a:r>
          </a:p>
          <a:p>
            <a:pPr lvl="3"/>
            <a:r>
              <a:rPr lang="el-GR" altLang="el-GR" smtClean="0"/>
              <a:t>Fourth level</a:t>
            </a:r>
          </a:p>
          <a:p>
            <a:pPr lvl="4"/>
            <a:r>
              <a:rPr lang="el-GR" altLang="el-GR"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defTabSz="914400" fontAlgn="base">
              <a:spcBef>
                <a:spcPct val="0"/>
              </a:spcBef>
              <a:spcAft>
                <a:spcPct val="0"/>
              </a:spcAft>
              <a:defRPr/>
            </a:pPr>
            <a:endParaRPr lang="el-GR" alt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defTabSz="914400" fontAlgn="base">
              <a:spcBef>
                <a:spcPct val="0"/>
              </a:spcBef>
              <a:spcAft>
                <a:spcPct val="0"/>
              </a:spcAft>
              <a:defRPr/>
            </a:pPr>
            <a:endParaRPr lang="el-GR" alt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2CB93D23-E9AC-4F62-B3A1-F7673666C623}" type="slidenum">
              <a:rPr lang="el-GR" altLang="el-GR">
                <a:solidFill>
                  <a:srgbClr val="000000"/>
                </a:solidFill>
              </a:rPr>
              <a:pPr defTabSz="914400" fontAlgn="base">
                <a:spcBef>
                  <a:spcPct val="0"/>
                </a:spcBef>
                <a:spcAft>
                  <a:spcPct val="0"/>
                </a:spcAft>
                <a:defRPr/>
              </a:pPr>
              <a:t>‹#›</a:t>
            </a:fld>
            <a:endParaRPr lang="el-GR" altLang="el-GR">
              <a:solidFill>
                <a:srgbClr val="000000"/>
              </a:solidFill>
            </a:endParaRPr>
          </a:p>
        </p:txBody>
      </p:sp>
    </p:spTree>
    <p:extLst>
      <p:ext uri="{BB962C8B-B14F-4D97-AF65-F5344CB8AC3E}">
        <p14:creationId xmlns="" xmlns:p14="http://schemas.microsoft.com/office/powerpoint/2010/main" val="20721004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4400">
          <a:solidFill>
            <a:srgbClr val="000066"/>
          </a:solidFill>
          <a:latin typeface="+mj-lt"/>
          <a:ea typeface="+mj-ea"/>
          <a:cs typeface="+mj-cs"/>
        </a:defRPr>
      </a:lvl1pPr>
      <a:lvl2pPr algn="ctr" rtl="0" eaLnBrk="0" fontAlgn="base" hangingPunct="0">
        <a:spcBef>
          <a:spcPct val="0"/>
        </a:spcBef>
        <a:spcAft>
          <a:spcPct val="0"/>
        </a:spcAft>
        <a:defRPr sz="4400">
          <a:solidFill>
            <a:srgbClr val="000066"/>
          </a:solidFill>
          <a:latin typeface="Arial" charset="0"/>
        </a:defRPr>
      </a:lvl2pPr>
      <a:lvl3pPr algn="ctr" rtl="0" eaLnBrk="0" fontAlgn="base" hangingPunct="0">
        <a:spcBef>
          <a:spcPct val="0"/>
        </a:spcBef>
        <a:spcAft>
          <a:spcPct val="0"/>
        </a:spcAft>
        <a:defRPr sz="4400">
          <a:solidFill>
            <a:srgbClr val="000066"/>
          </a:solidFill>
          <a:latin typeface="Arial" charset="0"/>
        </a:defRPr>
      </a:lvl3pPr>
      <a:lvl4pPr algn="ctr" rtl="0" eaLnBrk="0" fontAlgn="base" hangingPunct="0">
        <a:spcBef>
          <a:spcPct val="0"/>
        </a:spcBef>
        <a:spcAft>
          <a:spcPct val="0"/>
        </a:spcAft>
        <a:defRPr sz="4400">
          <a:solidFill>
            <a:srgbClr val="000066"/>
          </a:solidFill>
          <a:latin typeface="Arial" charset="0"/>
        </a:defRPr>
      </a:lvl4pPr>
      <a:lvl5pPr algn="ctr" rtl="0" eaLnBrk="0" fontAlgn="base" hangingPunct="0">
        <a:spcBef>
          <a:spcPct val="0"/>
        </a:spcBef>
        <a:spcAft>
          <a:spcPct val="0"/>
        </a:spcAft>
        <a:defRPr sz="4400">
          <a:solidFill>
            <a:srgbClr val="000066"/>
          </a:solidFill>
          <a:latin typeface="Arial" charset="0"/>
        </a:defRPr>
      </a:lvl5pPr>
      <a:lvl6pPr marL="457200" algn="ctr" rtl="0" fontAlgn="base">
        <a:spcBef>
          <a:spcPct val="0"/>
        </a:spcBef>
        <a:spcAft>
          <a:spcPct val="0"/>
        </a:spcAft>
        <a:defRPr sz="4400">
          <a:solidFill>
            <a:srgbClr val="000066"/>
          </a:solidFill>
          <a:latin typeface="Arial" charset="0"/>
        </a:defRPr>
      </a:lvl6pPr>
      <a:lvl7pPr marL="914400" algn="ctr" rtl="0" fontAlgn="base">
        <a:spcBef>
          <a:spcPct val="0"/>
        </a:spcBef>
        <a:spcAft>
          <a:spcPct val="0"/>
        </a:spcAft>
        <a:defRPr sz="4400">
          <a:solidFill>
            <a:srgbClr val="000066"/>
          </a:solidFill>
          <a:latin typeface="Arial" charset="0"/>
        </a:defRPr>
      </a:lvl7pPr>
      <a:lvl8pPr marL="1371600" algn="ctr" rtl="0" fontAlgn="base">
        <a:spcBef>
          <a:spcPct val="0"/>
        </a:spcBef>
        <a:spcAft>
          <a:spcPct val="0"/>
        </a:spcAft>
        <a:defRPr sz="4400">
          <a:solidFill>
            <a:srgbClr val="000066"/>
          </a:solidFill>
          <a:latin typeface="Arial" charset="0"/>
        </a:defRPr>
      </a:lvl8pPr>
      <a:lvl9pPr marL="1828800" algn="ctr" rtl="0" fontAlgn="base">
        <a:spcBef>
          <a:spcPct val="0"/>
        </a:spcBef>
        <a:spcAft>
          <a:spcPct val="0"/>
        </a:spcAft>
        <a:defRPr sz="4400">
          <a:solidFill>
            <a:srgbClr val="000066"/>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3036227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solidFill>
                  <a:prstClr val="black">
                    <a:tint val="75000"/>
                  </a:prstClr>
                </a:solidFill>
              </a:rPr>
              <a:pPr/>
              <a:t>1/31/2020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4246078"/>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jpe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4.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jpe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7.wdp"/></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microsoft.com/office/2007/relationships/hdphoto" Target="../media/hdphoto19.wdp"/></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3.xml"/><Relationship Id="rId4" Type="http://schemas.microsoft.com/office/2007/relationships/hdphoto" Target="../media/hdphoto21.wdp"/></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microsoft.com/office/2007/relationships/hdphoto" Target="../media/hdphoto22.wdp"/></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microsoft.com/office/2007/relationships/hdphoto" Target="../media/hdphoto23.wdp"/></Relationships>
</file>

<file path=ppt/slides/_rels/slide6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5.jpeg"/><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microsoft.com/office/2007/relationships/hdphoto" Target="../media/hdphoto25.wdp"/></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microsoft.com/office/2007/relationships/hdphoto" Target="../media/hdphoto27.wdp"/></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3.xml"/><Relationship Id="rId4" Type="http://schemas.microsoft.com/office/2007/relationships/hdphoto" Target="../media/hdphoto28.wdp"/></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3.xml"/><Relationship Id="rId4" Type="http://schemas.microsoft.com/office/2007/relationships/hdphoto" Target="../media/hdphoto29.wdp"/></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7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4.png"/><Relationship Id="rId1" Type="http://schemas.openxmlformats.org/officeDocument/2006/relationships/slideLayout" Target="../slideLayouts/slideLayout113.xml"/></Relationships>
</file>

<file path=ppt/slides/_rels/slide7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4.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51.xml"/><Relationship Id="rId5" Type="http://schemas.openxmlformats.org/officeDocument/2006/relationships/image" Target="../media/image58.png"/><Relationship Id="rId4" Type="http://schemas.openxmlformats.org/officeDocument/2006/relationships/image" Target="../media/image57.emf"/></Relationships>
</file>

<file path=ppt/slides/_rels/slide8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2.xml"/><Relationship Id="rId5" Type="http://schemas.openxmlformats.org/officeDocument/2006/relationships/image" Target="../media/image62.png"/><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2.xml"/><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590713"/>
            <a:ext cx="9144000" cy="2387600"/>
          </a:xfrm>
        </p:spPr>
        <p:txBody>
          <a:bodyPr>
            <a:noAutofit/>
          </a:bodyPr>
          <a:lstStyle/>
          <a:p>
            <a:pPr>
              <a:lnSpc>
                <a:spcPct val="115000"/>
              </a:lnSpc>
              <a:spcAft>
                <a:spcPts val="1000"/>
              </a:spcAft>
            </a:pPr>
            <a:r>
              <a:rPr lang="el-GR" sz="2800" dirty="0">
                <a:latin typeface="Calibri"/>
                <a:ea typeface="Times New Roman"/>
                <a:cs typeface="Times New Roman"/>
              </a:rPr>
              <a:t>ΑΚΑΔΗΜΑΪΚΟ  ΕΤΟΣ  2019-20</a:t>
            </a:r>
            <a:br>
              <a:rPr lang="el-GR" sz="2800" dirty="0">
                <a:latin typeface="Calibri"/>
                <a:ea typeface="Times New Roman"/>
                <a:cs typeface="Times New Roman"/>
              </a:rPr>
            </a:br>
            <a:r>
              <a:rPr lang="el-GR" sz="2800" dirty="0">
                <a:latin typeface="Calibri"/>
                <a:ea typeface="Times New Roman"/>
                <a:cs typeface="Times New Roman"/>
              </a:rPr>
              <a:t>ΜΕΤΕΚΠΑΙΔΕΥΤΙΚΑ ΜΑΘΗΜΑΤΑ</a:t>
            </a:r>
            <a:br>
              <a:rPr lang="el-GR" sz="2800" dirty="0">
                <a:latin typeface="Calibri"/>
                <a:ea typeface="Times New Roman"/>
                <a:cs typeface="Times New Roman"/>
              </a:rPr>
            </a:br>
            <a:r>
              <a:rPr lang="el-GR" sz="2800" b="1" dirty="0" smtClean="0">
                <a:latin typeface="Calibri"/>
                <a:ea typeface="Times New Roman"/>
                <a:cs typeface="Times New Roman"/>
              </a:rPr>
              <a:t>ΑΡΧΕΣ </a:t>
            </a:r>
            <a:r>
              <a:rPr lang="el-GR" sz="2800" b="1" dirty="0">
                <a:latin typeface="Calibri"/>
                <a:ea typeface="Times New Roman"/>
                <a:cs typeface="Times New Roman"/>
              </a:rPr>
              <a:t>ΔΙΑΓΝΩΣΤΙΚΗΣ ΠΡΟΣΠΕΛΑΣΗΣ</a:t>
            </a:r>
            <a:r>
              <a:rPr lang="el-GR" sz="2800" dirty="0">
                <a:latin typeface="Calibri"/>
                <a:ea typeface="Times New Roman"/>
                <a:cs typeface="Times New Roman"/>
              </a:rPr>
              <a:t/>
            </a:r>
            <a:br>
              <a:rPr lang="el-GR" sz="2800" dirty="0">
                <a:latin typeface="Calibri"/>
                <a:ea typeface="Times New Roman"/>
                <a:cs typeface="Times New Roman"/>
              </a:rPr>
            </a:br>
            <a:r>
              <a:rPr lang="el-GR" sz="2800" b="1" dirty="0">
                <a:latin typeface="Calibri"/>
                <a:ea typeface="Times New Roman"/>
                <a:cs typeface="Times New Roman"/>
              </a:rPr>
              <a:t> </a:t>
            </a:r>
            <a:r>
              <a:rPr lang="el-GR" sz="2800" b="1" dirty="0" smtClean="0">
                <a:latin typeface="Calibri"/>
                <a:ea typeface="Times New Roman"/>
                <a:cs typeface="Times New Roman"/>
              </a:rPr>
              <a:t>ΠΑΘΟΛΟΓΟΑΝΑΤΟΜΙΚΩΝ ΥΛΙΚΩΝ</a:t>
            </a:r>
            <a:endParaRPr lang="el-GR" sz="2800" dirty="0"/>
          </a:p>
        </p:txBody>
      </p:sp>
      <p:sp>
        <p:nvSpPr>
          <p:cNvPr id="3" name="Υπότιτλος 2"/>
          <p:cNvSpPr>
            <a:spLocks noGrp="1"/>
          </p:cNvSpPr>
          <p:nvPr>
            <p:ph type="subTitle" idx="1"/>
          </p:nvPr>
        </p:nvSpPr>
        <p:spPr>
          <a:xfrm>
            <a:off x="1524000" y="3115340"/>
            <a:ext cx="9144000" cy="2860158"/>
          </a:xfrm>
        </p:spPr>
        <p:txBody>
          <a:bodyPr>
            <a:normAutofit fontScale="92500"/>
          </a:bodyPr>
          <a:lstStyle/>
          <a:p>
            <a:r>
              <a:rPr lang="el-GR" altLang="el-GR" sz="3900" b="1" kern="0" dirty="0">
                <a:solidFill>
                  <a:srgbClr val="000066"/>
                </a:solidFill>
                <a:ea typeface="+mj-ea"/>
                <a:cs typeface="+mj-cs"/>
              </a:rPr>
              <a:t>ΙΣΤΟΠΑΘΟΛΟΓΙΑ ΗΠΑΤΙΚΟΥ </a:t>
            </a:r>
            <a:r>
              <a:rPr lang="el-GR" altLang="el-GR" sz="3900" b="1" kern="0" dirty="0" smtClean="0">
                <a:solidFill>
                  <a:srgbClr val="000066"/>
                </a:solidFill>
                <a:ea typeface="+mj-ea"/>
                <a:cs typeface="+mj-cs"/>
              </a:rPr>
              <a:t>ΜΟΣΧΕΥΜΑΤΟΣ</a:t>
            </a:r>
          </a:p>
          <a:p>
            <a:r>
              <a:rPr lang="el-GR" sz="3000" dirty="0"/>
              <a:t>Σ. Σακελλαρίου</a:t>
            </a:r>
          </a:p>
          <a:p>
            <a:r>
              <a:rPr lang="el-GR" sz="3000" dirty="0" smtClean="0">
                <a:ea typeface="Times New Roman"/>
                <a:cs typeface="Times New Roman"/>
              </a:rPr>
              <a:t>Επίκουρη Καθηγήτρια</a:t>
            </a:r>
          </a:p>
          <a:p>
            <a:r>
              <a:rPr lang="el-GR" sz="3000" dirty="0" smtClean="0">
                <a:ea typeface="Times New Roman"/>
                <a:cs typeface="Times New Roman"/>
              </a:rPr>
              <a:t>Α</a:t>
            </a:r>
            <a:r>
              <a:rPr lang="el-GR" sz="3000" dirty="0">
                <a:ea typeface="Times New Roman"/>
                <a:cs typeface="Times New Roman"/>
              </a:rPr>
              <a:t>’ Εργαστήριο Παθολογικής </a:t>
            </a:r>
            <a:r>
              <a:rPr lang="el-GR" sz="3000" dirty="0" smtClean="0">
                <a:ea typeface="Times New Roman"/>
                <a:cs typeface="Times New Roman"/>
              </a:rPr>
              <a:t>Ανατομικής</a:t>
            </a:r>
          </a:p>
          <a:p>
            <a:r>
              <a:rPr lang="el-GR" sz="3000" dirty="0" smtClean="0">
                <a:ea typeface="Times New Roman"/>
                <a:cs typeface="Times New Roman"/>
              </a:rPr>
              <a:t>Ιατρική </a:t>
            </a:r>
            <a:r>
              <a:rPr lang="el-GR" sz="3000" dirty="0">
                <a:ea typeface="Times New Roman"/>
                <a:cs typeface="Times New Roman"/>
              </a:rPr>
              <a:t>Σχολή ΕΚΠΑ – Λαϊκό Γ.Ν.Α</a:t>
            </a:r>
            <a:endParaRPr lang="el-GR" sz="3000" dirty="0"/>
          </a:p>
        </p:txBody>
      </p:sp>
    </p:spTree>
    <p:extLst>
      <p:ext uri="{BB962C8B-B14F-4D97-AF65-F5344CB8AC3E}">
        <p14:creationId xmlns="" xmlns:p14="http://schemas.microsoft.com/office/powerpoint/2010/main" val="225528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B2BC13E9-02A8-493B-8E24-7CDB26D0AEFC}"/>
              </a:ext>
            </a:extLst>
          </p:cNvPr>
          <p:cNvPicPr>
            <a:picLocks noChangeAspect="1"/>
          </p:cNvPicPr>
          <p:nvPr/>
        </p:nvPicPr>
        <p:blipFill>
          <a:blip r:embed="rId2" cstate="print">
            <a:lum contrast="20000"/>
          </a:blip>
          <a:stretch>
            <a:fillRect/>
          </a:stretch>
        </p:blipFill>
        <p:spPr>
          <a:xfrm>
            <a:off x="1473958" y="122830"/>
            <a:ext cx="9020065" cy="6780745"/>
          </a:xfrm>
          <a:prstGeom prst="rect">
            <a:avLst/>
          </a:prstGeom>
        </p:spPr>
      </p:pic>
    </p:spTree>
    <p:extLst>
      <p:ext uri="{BB962C8B-B14F-4D97-AF65-F5344CB8AC3E}">
        <p14:creationId xmlns="" xmlns:p14="http://schemas.microsoft.com/office/powerpoint/2010/main" val="41258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935126" y="191386"/>
            <a:ext cx="8454791" cy="6374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35167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50065" y="223284"/>
            <a:ext cx="8520224" cy="63901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25552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637414" y="178096"/>
            <a:ext cx="8793126" cy="65948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6050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2606" y="0"/>
            <a:ext cx="10086520" cy="67771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1451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 uri="{28A0092B-C50C-407E-A947-70E740481C1C}">
                <a14:useLocalDpi xmlns="" xmlns:a14="http://schemas.microsoft.com/office/drawing/2010/main" val="0"/>
              </a:ext>
            </a:extLst>
          </a:blip>
          <a:srcRect/>
          <a:stretch>
            <a:fillRect/>
          </a:stretch>
        </p:blipFill>
        <p:spPr bwMode="auto">
          <a:xfrm>
            <a:off x="1751040" y="288509"/>
            <a:ext cx="8675687" cy="64896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49776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4000" b="1" dirty="0" smtClean="0">
                <a:latin typeface="Calibri" panose="020F0502020204030204" pitchFamily="34" charset="0"/>
                <a:cs typeface="Calibri" panose="020F0502020204030204" pitchFamily="34" charset="0"/>
              </a:rPr>
              <a:t>ΜΗΧΑΝΙΣΜΟΙ ΑΠΟΡΡΙΨΗΣ </a:t>
            </a:r>
            <a:endParaRPr lang="el-GR" sz="4000" b="1" dirty="0">
              <a:latin typeface="Calibri" panose="020F0502020204030204" pitchFamily="34" charset="0"/>
              <a:cs typeface="Calibri" panose="020F0502020204030204" pitchFamily="34" charset="0"/>
            </a:endParaRPr>
          </a:p>
        </p:txBody>
      </p:sp>
      <p:sp>
        <p:nvSpPr>
          <p:cNvPr id="3" name="Θέση περιεχομένου 2"/>
          <p:cNvSpPr>
            <a:spLocks noGrp="1"/>
          </p:cNvSpPr>
          <p:nvPr>
            <p:ph idx="1"/>
          </p:nvPr>
        </p:nvSpPr>
        <p:spPr>
          <a:xfrm>
            <a:off x="609600" y="1600206"/>
            <a:ext cx="11427725" cy="4525963"/>
          </a:xfrm>
        </p:spPr>
        <p:txBody>
          <a:bodyPr/>
          <a:lstStyle/>
          <a:p>
            <a:pPr>
              <a:buClr>
                <a:srgbClr val="002060"/>
              </a:buClr>
              <a:buFont typeface="Wingdings" panose="05000000000000000000" pitchFamily="2" charset="2"/>
              <a:buChar char="Ø"/>
            </a:pPr>
            <a:r>
              <a:rPr lang="el-GR" sz="2800" dirty="0">
                <a:latin typeface="Calibri" panose="020F0502020204030204" pitchFamily="34" charset="0"/>
                <a:cs typeface="Calibri" panose="020F0502020204030204" pitchFamily="34" charset="0"/>
              </a:rPr>
              <a:t> </a:t>
            </a:r>
            <a:r>
              <a:rPr lang="el-GR" sz="2800" b="1" dirty="0">
                <a:latin typeface="Calibri" panose="020F0502020204030204" pitchFamily="34" charset="0"/>
                <a:cs typeface="Calibri" panose="020F0502020204030204" pitchFamily="34" charset="0"/>
              </a:rPr>
              <a:t>Τ </a:t>
            </a:r>
            <a:r>
              <a:rPr lang="en-US" sz="2800" b="1" dirty="0">
                <a:latin typeface="Calibri" panose="020F0502020204030204" pitchFamily="34" charset="0"/>
                <a:cs typeface="Calibri" panose="020F0502020204030204" pitchFamily="34" charset="0"/>
              </a:rPr>
              <a:t>cell-mediated rejection </a:t>
            </a:r>
            <a:r>
              <a:rPr lang="el-GR" sz="2800" b="1"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TCMR</a:t>
            </a:r>
            <a:r>
              <a:rPr lang="en-US" sz="2800" dirty="0" smtClean="0">
                <a:latin typeface="Calibri" panose="020F0502020204030204" pitchFamily="34" charset="0"/>
                <a:cs typeface="Calibri" panose="020F0502020204030204" pitchFamily="34" charset="0"/>
              </a:rPr>
              <a:t>)</a:t>
            </a:r>
            <a:endParaRPr lang="el-GR" sz="2800" dirty="0" smtClean="0">
              <a:latin typeface="Calibri" panose="020F0502020204030204" pitchFamily="34" charset="0"/>
              <a:cs typeface="Calibri" panose="020F0502020204030204" pitchFamily="34" charset="0"/>
            </a:endParaRPr>
          </a:p>
          <a:p>
            <a:pPr marL="0" indent="0">
              <a:buClr>
                <a:srgbClr val="002060"/>
              </a:buClr>
              <a:buNone/>
            </a:pPr>
            <a:r>
              <a:rPr lang="el-GR" sz="2800" dirty="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    </a:t>
            </a:r>
            <a:r>
              <a:rPr lang="el-GR" sz="2800" dirty="0" err="1" smtClean="0">
                <a:latin typeface="Calibri" panose="020F0502020204030204" pitchFamily="34" charset="0"/>
                <a:cs typeface="Calibri" panose="020F0502020204030204" pitchFamily="34" charset="0"/>
              </a:rPr>
              <a:t>Μεσολαβούμενη</a:t>
            </a:r>
            <a:r>
              <a:rPr lang="el-GR" sz="2800" dirty="0" smtClean="0">
                <a:latin typeface="Calibri" panose="020F0502020204030204" pitchFamily="34" charset="0"/>
                <a:cs typeface="Calibri" panose="020F0502020204030204" pitchFamily="34" charset="0"/>
              </a:rPr>
              <a:t> από Τ λεμφοκύτταρα (κυτταρική απόρριψη) </a:t>
            </a:r>
            <a:endParaRPr lang="en-US" sz="2800" dirty="0" smtClean="0">
              <a:latin typeface="Calibri" panose="020F0502020204030204" pitchFamily="34" charset="0"/>
              <a:cs typeface="Calibri" panose="020F0502020204030204" pitchFamily="34" charset="0"/>
            </a:endParaRPr>
          </a:p>
          <a:p>
            <a:pPr>
              <a:buClr>
                <a:srgbClr val="002060"/>
              </a:buClr>
              <a:buFont typeface="Wingdings" panose="05000000000000000000" pitchFamily="2" charset="2"/>
              <a:buChar char="Ø"/>
            </a:pPr>
            <a:endParaRPr lang="el-GR" sz="2800" dirty="0" smtClean="0">
              <a:latin typeface="Calibri" panose="020F0502020204030204" pitchFamily="34" charset="0"/>
              <a:cs typeface="Calibri" panose="020F0502020204030204" pitchFamily="34" charset="0"/>
            </a:endParaRPr>
          </a:p>
          <a:p>
            <a:pPr>
              <a:buClr>
                <a:srgbClr val="002060"/>
              </a:buClr>
              <a:buFont typeface="Wingdings" panose="05000000000000000000" pitchFamily="2" charset="2"/>
              <a:buChar char="Ø"/>
            </a:pPr>
            <a:r>
              <a:rPr lang="el-GR" sz="2800" b="1" dirty="0">
                <a:latin typeface="Calibri" panose="020F0502020204030204" pitchFamily="34" charset="0"/>
                <a:cs typeface="Calibri" panose="020F0502020204030204" pitchFamily="34" charset="0"/>
              </a:rPr>
              <a:t>Α</a:t>
            </a:r>
            <a:r>
              <a:rPr lang="en-US" sz="2800" b="1" dirty="0" err="1">
                <a:latin typeface="Calibri" panose="020F0502020204030204" pitchFamily="34" charset="0"/>
                <a:cs typeface="Calibri" panose="020F0502020204030204" pitchFamily="34" charset="0"/>
              </a:rPr>
              <a:t>ntibody</a:t>
            </a:r>
            <a:r>
              <a:rPr lang="en-US" sz="2800" b="1" dirty="0">
                <a:latin typeface="Calibri" panose="020F0502020204030204" pitchFamily="34" charset="0"/>
                <a:cs typeface="Calibri" panose="020F0502020204030204" pitchFamily="34" charset="0"/>
              </a:rPr>
              <a:t>-mediated rejection</a:t>
            </a:r>
            <a:r>
              <a:rPr lang="el-GR" sz="2800" b="1"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AMR</a:t>
            </a:r>
            <a:r>
              <a:rPr lang="el-GR" sz="2800" dirty="0">
                <a:latin typeface="Calibri" panose="020F0502020204030204" pitchFamily="34" charset="0"/>
                <a:cs typeface="Calibri" panose="020F0502020204030204" pitchFamily="34" charset="0"/>
              </a:rPr>
              <a:t>)</a:t>
            </a:r>
          </a:p>
          <a:p>
            <a:pPr marL="0" indent="0">
              <a:buClr>
                <a:srgbClr val="002060"/>
              </a:buClr>
              <a:buNone/>
            </a:pPr>
            <a:r>
              <a:rPr lang="el-GR" sz="2800" dirty="0" smtClean="0">
                <a:latin typeface="Calibri" panose="020F0502020204030204" pitchFamily="34" charset="0"/>
                <a:cs typeface="Calibri" panose="020F0502020204030204" pitchFamily="34" charset="0"/>
              </a:rPr>
              <a:t>    </a:t>
            </a:r>
            <a:r>
              <a:rPr lang="el-GR" sz="2800" dirty="0" err="1" smtClean="0">
                <a:latin typeface="Calibri" panose="020F0502020204030204" pitchFamily="34" charset="0"/>
                <a:cs typeface="Calibri" panose="020F0502020204030204" pitchFamily="34" charset="0"/>
              </a:rPr>
              <a:t>Μεσολαβούμενη</a:t>
            </a:r>
            <a:r>
              <a:rPr lang="el-GR" sz="2800" dirty="0" smtClean="0">
                <a:latin typeface="Calibri" panose="020F0502020204030204" pitchFamily="34" charset="0"/>
                <a:cs typeface="Calibri" panose="020F0502020204030204" pitchFamily="34" charset="0"/>
              </a:rPr>
              <a:t> από αντισώματα (</a:t>
            </a:r>
            <a:r>
              <a:rPr lang="el-GR" sz="2800" dirty="0" err="1" smtClean="0">
                <a:latin typeface="Calibri" panose="020F0502020204030204" pitchFamily="34" charset="0"/>
                <a:cs typeface="Calibri" panose="020F0502020204030204" pitchFamily="34" charset="0"/>
              </a:rPr>
              <a:t>χυμική</a:t>
            </a:r>
            <a:r>
              <a:rPr lang="el-GR" sz="2800" dirty="0" smtClean="0">
                <a:latin typeface="Calibri" panose="020F0502020204030204" pitchFamily="34" charset="0"/>
                <a:cs typeface="Calibri" panose="020F0502020204030204" pitchFamily="34" charset="0"/>
              </a:rPr>
              <a:t> απόρριψη)</a:t>
            </a:r>
            <a:endParaRPr lang="en-US" sz="2800" dirty="0" smtClean="0">
              <a:latin typeface="Calibri" panose="020F0502020204030204" pitchFamily="34" charset="0"/>
              <a:cs typeface="Calibri" panose="020F0502020204030204" pitchFamily="34" charset="0"/>
            </a:endParaRPr>
          </a:p>
          <a:p>
            <a:pPr marL="0" indent="0">
              <a:buClr>
                <a:srgbClr val="002060"/>
              </a:buClr>
              <a:buNone/>
            </a:pPr>
            <a:r>
              <a:rPr lang="el-GR" sz="2800" dirty="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   </a:t>
            </a:r>
          </a:p>
          <a:p>
            <a:pPr>
              <a:buClr>
                <a:srgbClr val="002060"/>
              </a:buClr>
              <a:buFont typeface="Wingdings" panose="05000000000000000000" pitchFamily="2" charset="2"/>
              <a:buChar char="Ø"/>
            </a:pPr>
            <a:r>
              <a:rPr lang="el-GR" sz="2800" b="1" dirty="0">
                <a:solidFill>
                  <a:srgbClr val="0070C0"/>
                </a:solidFill>
                <a:latin typeface="Calibri" panose="020F0502020204030204" pitchFamily="34" charset="0"/>
                <a:cs typeface="Calibri" panose="020F0502020204030204" pitchFamily="34" charset="0"/>
              </a:rPr>
              <a:t>Χ</a:t>
            </a:r>
            <a:r>
              <a:rPr lang="el-GR" sz="2800" b="1" dirty="0" smtClean="0">
                <a:solidFill>
                  <a:srgbClr val="0070C0"/>
                </a:solidFill>
                <a:latin typeface="Calibri" panose="020F0502020204030204" pitchFamily="34" charset="0"/>
                <a:cs typeface="Calibri" panose="020F0502020204030204" pitchFamily="34" charset="0"/>
              </a:rPr>
              <a:t>αμηλή συχνότητα οξείας AMR στα ηπατικά </a:t>
            </a:r>
            <a:r>
              <a:rPr lang="el-GR" sz="2800" b="1" dirty="0">
                <a:solidFill>
                  <a:srgbClr val="0070C0"/>
                </a:solidFill>
                <a:latin typeface="Calibri" panose="020F0502020204030204" pitchFamily="34" charset="0"/>
                <a:cs typeface="Calibri" panose="020F0502020204030204" pitchFamily="34" charset="0"/>
              </a:rPr>
              <a:t>μοσχεύματα </a:t>
            </a:r>
            <a:endParaRPr lang="el-GR" sz="2800" b="1" dirty="0" smtClean="0">
              <a:solidFill>
                <a:srgbClr val="0070C0"/>
              </a:solidFill>
              <a:latin typeface="Calibri" panose="020F0502020204030204" pitchFamily="34" charset="0"/>
              <a:cs typeface="Calibri" panose="020F0502020204030204" pitchFamily="34" charset="0"/>
            </a:endParaRPr>
          </a:p>
          <a:p>
            <a:pPr marL="0" indent="0">
              <a:buNone/>
            </a:pPr>
            <a:endParaRPr lang="el-GR" dirty="0"/>
          </a:p>
        </p:txBody>
      </p:sp>
    </p:spTree>
    <p:extLst>
      <p:ext uri="{BB962C8B-B14F-4D97-AF65-F5344CB8AC3E}">
        <p14:creationId xmlns="" xmlns:p14="http://schemas.microsoft.com/office/powerpoint/2010/main" val="291601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altLang="el-GR" sz="4000" b="1" dirty="0" smtClean="0">
                <a:latin typeface="Calibri" panose="020F0502020204030204" pitchFamily="34" charset="0"/>
                <a:cs typeface="Calibri" panose="020F0502020204030204" pitchFamily="34" charset="0"/>
              </a:rPr>
              <a:t>ΤΥΠΟΙ ΑΠΟΡΡΙΨΗΣ ΗΠΑΤΙΚΟΥ ΜΟΣΧΕΥΜΑΤΟΣ</a:t>
            </a:r>
            <a:r>
              <a:rPr lang="el-GR" altLang="el-GR" dirty="0" smtClean="0">
                <a:latin typeface="Calibri" panose="020F0502020204030204" pitchFamily="34" charset="0"/>
                <a:cs typeface="Calibri" panose="020F0502020204030204" pitchFamily="34" charset="0"/>
              </a:rPr>
              <a:t> </a:t>
            </a:r>
          </a:p>
        </p:txBody>
      </p:sp>
      <p:sp>
        <p:nvSpPr>
          <p:cNvPr id="4099" name="Rectangle 3"/>
          <p:cNvSpPr>
            <a:spLocks noGrp="1" noChangeArrowheads="1"/>
          </p:cNvSpPr>
          <p:nvPr>
            <p:ph idx="1"/>
          </p:nvPr>
        </p:nvSpPr>
        <p:spPr/>
        <p:txBody>
          <a:bodyPr/>
          <a:lstStyle/>
          <a:p>
            <a:pPr eaLnBrk="1" hangingPunct="1">
              <a:buClr>
                <a:schemeClr val="accent2"/>
              </a:buClr>
              <a:buFont typeface="Wingdings" pitchFamily="2" charset="2"/>
              <a:buChar char="§"/>
            </a:pPr>
            <a:endParaRPr lang="el-GR" altLang="el-GR" sz="2800" dirty="0" smtClean="0">
              <a:latin typeface="Calibri" panose="020F0502020204030204" pitchFamily="34" charset="0"/>
              <a:cs typeface="Calibri" panose="020F0502020204030204" pitchFamily="34" charset="0"/>
            </a:endParaRPr>
          </a:p>
          <a:p>
            <a:pPr eaLnBrk="1" hangingPunct="1">
              <a:buClr>
                <a:schemeClr val="accent2"/>
              </a:buClr>
              <a:buFont typeface="Wingdings" pitchFamily="2" charset="2"/>
              <a:buChar char="Ø"/>
            </a:pPr>
            <a:r>
              <a:rPr lang="el-GR" altLang="el-GR" sz="2800" dirty="0" err="1" smtClean="0">
                <a:latin typeface="Calibri" panose="020F0502020204030204" pitchFamily="34" charset="0"/>
                <a:cs typeface="Calibri" panose="020F0502020204030204" pitchFamily="34" charset="0"/>
              </a:rPr>
              <a:t>Υπεροξεία</a:t>
            </a:r>
            <a:r>
              <a:rPr lang="el-GR" altLang="el-GR" sz="2800" dirty="0" smtClean="0">
                <a:latin typeface="Calibri" panose="020F0502020204030204" pitchFamily="34" charset="0"/>
                <a:cs typeface="Calibri" panose="020F0502020204030204" pitchFamily="34" charset="0"/>
              </a:rPr>
              <a:t> απόρριψη - εξαιρετικά σπάνια</a:t>
            </a:r>
            <a:r>
              <a:rPr lang="en-US" altLang="el-GR" sz="2800" dirty="0" smtClean="0">
                <a:latin typeface="Calibri" panose="020F0502020204030204" pitchFamily="34" charset="0"/>
                <a:cs typeface="Calibri" panose="020F0502020204030204" pitchFamily="34" charset="0"/>
              </a:rPr>
              <a:t> </a:t>
            </a:r>
            <a:endParaRPr lang="el-GR" altLang="el-GR" sz="2800" dirty="0" smtClean="0">
              <a:latin typeface="Calibri" panose="020F0502020204030204" pitchFamily="34" charset="0"/>
              <a:cs typeface="Calibri" panose="020F0502020204030204" pitchFamily="34" charset="0"/>
            </a:endParaRPr>
          </a:p>
          <a:p>
            <a:pPr marL="0" indent="0" eaLnBrk="1" hangingPunct="1">
              <a:buClr>
                <a:schemeClr val="accent2"/>
              </a:buClr>
              <a:buNone/>
            </a:pPr>
            <a:r>
              <a:rPr lang="el-GR" altLang="el-GR" sz="2400" dirty="0">
                <a:latin typeface="Calibri" panose="020F0502020204030204" pitchFamily="34" charset="0"/>
                <a:cs typeface="Calibri" panose="020F0502020204030204" pitchFamily="34" charset="0"/>
              </a:rPr>
              <a:t> </a:t>
            </a:r>
            <a:r>
              <a:rPr lang="el-GR" altLang="el-GR" sz="2400" dirty="0" smtClean="0">
                <a:latin typeface="Calibri" panose="020F0502020204030204" pitchFamily="34" charset="0"/>
                <a:cs typeface="Calibri" panose="020F0502020204030204" pitchFamily="34" charset="0"/>
              </a:rPr>
              <a:t>   </a:t>
            </a:r>
            <a:r>
              <a:rPr lang="en-US" altLang="el-GR" sz="2400" dirty="0" smtClean="0">
                <a:latin typeface="Calibri" panose="020F0502020204030204" pitchFamily="34" charset="0"/>
                <a:cs typeface="Calibri" panose="020F0502020204030204" pitchFamily="34" charset="0"/>
              </a:rPr>
              <a:t>(</a:t>
            </a:r>
            <a:r>
              <a:rPr lang="el-GR" altLang="el-GR" sz="2400" dirty="0" smtClean="0">
                <a:latin typeface="Calibri" panose="020F0502020204030204" pitchFamily="34" charset="0"/>
                <a:cs typeface="Calibri" panose="020F0502020204030204" pitchFamily="34" charset="0"/>
              </a:rPr>
              <a:t>προσχηματισμένα </a:t>
            </a:r>
            <a:r>
              <a:rPr lang="el-GR" altLang="el-GR" sz="2400" dirty="0">
                <a:latin typeface="Calibri" panose="020F0502020204030204" pitchFamily="34" charset="0"/>
                <a:cs typeface="Calibri" panose="020F0502020204030204" pitchFamily="34" charset="0"/>
              </a:rPr>
              <a:t>αντισώματα έναντι </a:t>
            </a:r>
            <a:r>
              <a:rPr lang="el-GR" altLang="el-GR" sz="2400" dirty="0" smtClean="0">
                <a:latin typeface="Calibri" panose="020F0502020204030204" pitchFamily="34" charset="0"/>
                <a:cs typeface="Calibri" panose="020F0502020204030204" pitchFamily="34" charset="0"/>
              </a:rPr>
              <a:t>δότη) </a:t>
            </a:r>
          </a:p>
          <a:p>
            <a:pPr eaLnBrk="1" hangingPunct="1">
              <a:buClr>
                <a:schemeClr val="accent2"/>
              </a:buClr>
              <a:buFont typeface="Wingdings" pitchFamily="2" charset="2"/>
              <a:buChar char="Ø"/>
            </a:pPr>
            <a:endParaRPr lang="el-GR" altLang="el-GR" sz="2800" dirty="0" smtClean="0">
              <a:latin typeface="Calibri" panose="020F0502020204030204" pitchFamily="34" charset="0"/>
              <a:cs typeface="Calibri" panose="020F0502020204030204" pitchFamily="34" charset="0"/>
            </a:endParaRPr>
          </a:p>
          <a:p>
            <a:pPr eaLnBrk="1" hangingPunct="1">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Οξεία απόρριψη - συχνή</a:t>
            </a:r>
          </a:p>
          <a:p>
            <a:pPr eaLnBrk="1" hangingPunct="1">
              <a:buClr>
                <a:schemeClr val="accent2"/>
              </a:buClr>
              <a:buFont typeface="Wingdings" pitchFamily="2" charset="2"/>
              <a:buChar char="Ø"/>
            </a:pPr>
            <a:endParaRPr lang="el-GR" altLang="el-GR" sz="2800" dirty="0" smtClean="0">
              <a:latin typeface="Calibri" panose="020F0502020204030204" pitchFamily="34" charset="0"/>
              <a:cs typeface="Calibri" panose="020F0502020204030204" pitchFamily="34" charset="0"/>
            </a:endParaRPr>
          </a:p>
          <a:p>
            <a:pPr eaLnBrk="1" hangingPunct="1">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Χρόνια απόρριψη - σπάνια</a:t>
            </a:r>
          </a:p>
        </p:txBody>
      </p:sp>
    </p:spTree>
    <p:extLst>
      <p:ext uri="{BB962C8B-B14F-4D97-AF65-F5344CB8AC3E}">
        <p14:creationId xmlns="" xmlns:p14="http://schemas.microsoft.com/office/powerpoint/2010/main" val="4283240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idx="1"/>
          </p:nvPr>
        </p:nvSpPr>
        <p:spPr>
          <a:xfrm>
            <a:off x="406399" y="1752600"/>
            <a:ext cx="11576493" cy="4114800"/>
          </a:xfrm>
        </p:spPr>
        <p:txBody>
          <a:bodyPr/>
          <a:lstStyle/>
          <a:p>
            <a:pPr marL="0" lvl="0" indent="0" defTabSz="457200" eaLnBrk="1" fontAlgn="auto" hangingPunct="1">
              <a:spcBef>
                <a:spcPts val="0"/>
              </a:spcBef>
              <a:spcAft>
                <a:spcPts val="0"/>
              </a:spcAft>
              <a:buNone/>
            </a:pPr>
            <a:r>
              <a:rPr lang="el-GR" sz="3600" b="1" kern="1200" dirty="0">
                <a:solidFill>
                  <a:srgbClr val="0070C0"/>
                </a:solidFill>
                <a:latin typeface="Calibri" panose="020F0502020204030204" pitchFamily="34" charset="0"/>
                <a:cs typeface="Calibri" panose="020F0502020204030204" pitchFamily="34" charset="0"/>
              </a:rPr>
              <a:t>Ιστολογικά ευρήματα</a:t>
            </a:r>
            <a:r>
              <a:rPr lang="en-US" sz="3600" b="1" kern="1200" dirty="0">
                <a:solidFill>
                  <a:srgbClr val="0070C0"/>
                </a:solidFill>
                <a:latin typeface="Calibri" panose="020F0502020204030204" pitchFamily="34" charset="0"/>
                <a:cs typeface="Calibri" panose="020F0502020204030204" pitchFamily="34" charset="0"/>
              </a:rPr>
              <a:t> </a:t>
            </a:r>
            <a:endParaRPr lang="el-GR" sz="3600" kern="1200" dirty="0">
              <a:solidFill>
                <a:srgbClr val="0070C0"/>
              </a:solidFill>
            </a:endParaRPr>
          </a:p>
          <a:p>
            <a:pPr eaLnBrk="1" hangingPunct="1">
              <a:lnSpc>
                <a:spcPct val="150000"/>
              </a:lnSpc>
              <a:buClr>
                <a:srgbClr val="002060"/>
              </a:buClr>
              <a:buFont typeface="Wingdings" panose="05000000000000000000" pitchFamily="2" charset="2"/>
              <a:buChar char="Ø"/>
            </a:pPr>
            <a:r>
              <a:rPr lang="el-GR" altLang="el-GR" sz="2800" b="1" dirty="0" smtClean="0">
                <a:latin typeface="Calibri" panose="020F0502020204030204" pitchFamily="34" charset="0"/>
                <a:cs typeface="Calibri" panose="020F0502020204030204" pitchFamily="34" charset="0"/>
              </a:rPr>
              <a:t>Πυλαία φλεγμονή</a:t>
            </a:r>
          </a:p>
          <a:p>
            <a:pPr eaLnBrk="1" hangingPunct="1">
              <a:lnSpc>
                <a:spcPct val="150000"/>
              </a:lnSpc>
              <a:buClr>
                <a:srgbClr val="002060"/>
              </a:buClr>
              <a:buFont typeface="Wingdings" panose="05000000000000000000" pitchFamily="2" charset="2"/>
              <a:buChar char="Ø"/>
            </a:pPr>
            <a:r>
              <a:rPr lang="el-GR" altLang="el-GR" sz="2800" b="1" dirty="0" err="1">
                <a:latin typeface="Calibri" panose="020F0502020204030204" pitchFamily="34" charset="0"/>
                <a:cs typeface="Calibri" panose="020F0502020204030204" pitchFamily="34" charset="0"/>
              </a:rPr>
              <a:t>Χ</a:t>
            </a:r>
            <a:r>
              <a:rPr lang="el-GR" altLang="el-GR" sz="2800" b="1" dirty="0" err="1" smtClean="0">
                <a:latin typeface="Calibri" panose="020F0502020204030204" pitchFamily="34" charset="0"/>
                <a:cs typeface="Calibri" panose="020F0502020204030204" pitchFamily="34" charset="0"/>
              </a:rPr>
              <a:t>ολαγγειακές</a:t>
            </a:r>
            <a:r>
              <a:rPr lang="el-GR" altLang="el-GR" sz="2800" dirty="0" smtClean="0">
                <a:latin typeface="Calibri" panose="020F0502020204030204" pitchFamily="34" charset="0"/>
                <a:cs typeface="Calibri" panose="020F0502020204030204" pitchFamily="34" charset="0"/>
              </a:rPr>
              <a:t> </a:t>
            </a:r>
            <a:r>
              <a:rPr lang="el-GR" altLang="el-GR" sz="2800" b="1" dirty="0" smtClean="0">
                <a:latin typeface="Calibri" panose="020F0502020204030204" pitchFamily="34" charset="0"/>
                <a:cs typeface="Calibri" panose="020F0502020204030204" pitchFamily="34" charset="0"/>
              </a:rPr>
              <a:t>βλάβες</a:t>
            </a:r>
          </a:p>
          <a:p>
            <a:pPr eaLnBrk="1" hangingPunct="1">
              <a:lnSpc>
                <a:spcPct val="150000"/>
              </a:lnSpc>
              <a:buClr>
                <a:srgbClr val="002060"/>
              </a:buClr>
              <a:buFont typeface="Wingdings" panose="05000000000000000000" pitchFamily="2" charset="2"/>
              <a:buChar char="Ø"/>
            </a:pPr>
            <a:r>
              <a:rPr lang="el-GR" altLang="el-GR" sz="2800" b="1" dirty="0" err="1" smtClean="0">
                <a:latin typeface="Calibri" panose="020F0502020204030204" pitchFamily="34" charset="0"/>
                <a:cs typeface="Calibri" panose="020F0502020204030204" pitchFamily="34" charset="0"/>
              </a:rPr>
              <a:t>Ενδοθηλίτιδα</a:t>
            </a:r>
            <a:endParaRPr lang="el-GR" altLang="el-GR" sz="2800" b="1" dirty="0">
              <a:latin typeface="Calibri" panose="020F0502020204030204" pitchFamily="34" charset="0"/>
              <a:cs typeface="Calibri" panose="020F0502020204030204" pitchFamily="34" charset="0"/>
            </a:endParaRPr>
          </a:p>
          <a:p>
            <a:pPr eaLnBrk="1" hangingPunct="1">
              <a:lnSpc>
                <a:spcPct val="150000"/>
              </a:lnSpc>
              <a:buClr>
                <a:srgbClr val="002060"/>
              </a:buClr>
              <a:buFont typeface="Wingdings" panose="05000000000000000000" pitchFamily="2" charset="2"/>
              <a:buChar char="Ø"/>
            </a:pPr>
            <a:r>
              <a:rPr lang="el-GR" altLang="el-GR" sz="2800" b="1" dirty="0" err="1">
                <a:latin typeface="Calibri" panose="020F0502020204030204" pitchFamily="34" charset="0"/>
                <a:cs typeface="Calibri" panose="020F0502020204030204" pitchFamily="34" charset="0"/>
              </a:rPr>
              <a:t>Π</a:t>
            </a:r>
            <a:r>
              <a:rPr lang="el-GR" altLang="el-GR" sz="2800" b="1" dirty="0" err="1" smtClean="0">
                <a:latin typeface="Calibri" panose="020F0502020204030204" pitchFamily="34" charset="0"/>
                <a:cs typeface="Calibri" panose="020F0502020204030204" pitchFamily="34" charset="0"/>
              </a:rPr>
              <a:t>εριφλεβική</a:t>
            </a:r>
            <a:r>
              <a:rPr lang="el-GR" altLang="el-GR" sz="2800" b="1" dirty="0" smtClean="0">
                <a:latin typeface="Calibri" panose="020F0502020204030204" pitchFamily="34" charset="0"/>
                <a:cs typeface="Calibri" panose="020F0502020204030204" pitchFamily="34" charset="0"/>
              </a:rPr>
              <a:t> φλεγμονή και </a:t>
            </a:r>
            <a:r>
              <a:rPr lang="el-GR" altLang="el-GR" sz="2800" b="1" dirty="0" err="1" smtClean="0">
                <a:latin typeface="Calibri" panose="020F0502020204030204" pitchFamily="34" charset="0"/>
                <a:cs typeface="Calibri" panose="020F0502020204030204" pitchFamily="34" charset="0"/>
              </a:rPr>
              <a:t>ηπατοκυτταρικές</a:t>
            </a:r>
            <a:r>
              <a:rPr lang="el-GR" altLang="el-GR" sz="2800" b="1" dirty="0" smtClean="0">
                <a:latin typeface="Calibri" panose="020F0502020204030204" pitchFamily="34" charset="0"/>
                <a:cs typeface="Calibri" panose="020F0502020204030204" pitchFamily="34" charset="0"/>
              </a:rPr>
              <a:t> νεκρώσεις</a:t>
            </a:r>
          </a:p>
        </p:txBody>
      </p:sp>
      <p:sp>
        <p:nvSpPr>
          <p:cNvPr id="2" name="Ορθογώνιο 1"/>
          <p:cNvSpPr/>
          <p:nvPr/>
        </p:nvSpPr>
        <p:spPr>
          <a:xfrm>
            <a:off x="3454988" y="536529"/>
            <a:ext cx="5166607" cy="707886"/>
          </a:xfrm>
          <a:prstGeom prst="rect">
            <a:avLst/>
          </a:prstGeom>
        </p:spPr>
        <p:txBody>
          <a:bodyPr wrap="none">
            <a:spAutoFit/>
          </a:bodyPr>
          <a:lstStyle/>
          <a:p>
            <a:r>
              <a:rPr lang="el-GR" sz="4000" b="1" dirty="0">
                <a:solidFill>
                  <a:srgbClr val="002060"/>
                </a:solidFill>
                <a:latin typeface="Calibri" panose="020F0502020204030204" pitchFamily="34" charset="0"/>
                <a:cs typeface="Calibri" panose="020F0502020204030204" pitchFamily="34" charset="0"/>
              </a:rPr>
              <a:t>Οξεία απόρριψη-Τ</a:t>
            </a:r>
            <a:r>
              <a:rPr lang="en-US" sz="4000" b="1" dirty="0" smtClean="0">
                <a:solidFill>
                  <a:srgbClr val="002060"/>
                </a:solidFill>
                <a:latin typeface="Calibri" panose="020F0502020204030204" pitchFamily="34" charset="0"/>
                <a:cs typeface="Calibri" panose="020F0502020204030204" pitchFamily="34" charset="0"/>
              </a:rPr>
              <a:t>CMR</a:t>
            </a:r>
            <a:endParaRPr lang="el-GR" sz="4000" b="1" dirty="0" smtClean="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979038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lvl="0" defTabSz="457200" eaLnBrk="1" fontAlgn="auto" hangingPunct="1">
              <a:spcBef>
                <a:spcPts val="0"/>
              </a:spcBef>
              <a:spcAft>
                <a:spcPts val="0"/>
              </a:spcAft>
            </a:pPr>
            <a:r>
              <a:rPr lang="el-GR" sz="4000" b="1" kern="1200" dirty="0">
                <a:solidFill>
                  <a:srgbClr val="002060"/>
                </a:solidFill>
                <a:latin typeface="Calibri" panose="020F0502020204030204" pitchFamily="34" charset="0"/>
                <a:ea typeface="+mn-ea"/>
                <a:cs typeface="Calibri" panose="020F0502020204030204" pitchFamily="34" charset="0"/>
              </a:rPr>
              <a:t>Οξεία απόρριψη-Τ</a:t>
            </a:r>
            <a:r>
              <a:rPr lang="en-US" sz="4000" b="1" kern="1200" dirty="0">
                <a:solidFill>
                  <a:srgbClr val="002060"/>
                </a:solidFill>
                <a:latin typeface="Calibri" panose="020F0502020204030204" pitchFamily="34" charset="0"/>
                <a:ea typeface="+mn-ea"/>
                <a:cs typeface="Calibri" panose="020F0502020204030204" pitchFamily="34" charset="0"/>
              </a:rPr>
              <a:t>CMR </a:t>
            </a:r>
            <a:r>
              <a:rPr lang="el-GR" sz="4000" kern="1200" dirty="0">
                <a:solidFill>
                  <a:srgbClr val="000000"/>
                </a:solidFill>
                <a:latin typeface="Calibri" panose="020F0502020204030204" pitchFamily="34" charset="0"/>
                <a:ea typeface="+mn-ea"/>
                <a:cs typeface="Calibri" panose="020F0502020204030204" pitchFamily="34" charset="0"/>
              </a:rPr>
              <a:t/>
            </a:r>
            <a:br>
              <a:rPr lang="el-GR" sz="4000" kern="1200" dirty="0">
                <a:solidFill>
                  <a:srgbClr val="000000"/>
                </a:solidFill>
                <a:latin typeface="Calibri" panose="020F0502020204030204" pitchFamily="34" charset="0"/>
                <a:ea typeface="+mn-ea"/>
                <a:cs typeface="Calibri" panose="020F0502020204030204" pitchFamily="34" charset="0"/>
              </a:rPr>
            </a:br>
            <a:r>
              <a:rPr lang="el-GR" altLang="el-GR" sz="3600" b="1" dirty="0" smtClean="0">
                <a:latin typeface="Calibri" panose="020F0502020204030204" pitchFamily="34" charset="0"/>
                <a:cs typeface="Calibri" panose="020F0502020204030204" pitchFamily="34" charset="0"/>
              </a:rPr>
              <a:t>Πυλαία φλεγμονή</a:t>
            </a:r>
          </a:p>
        </p:txBody>
      </p:sp>
      <p:sp>
        <p:nvSpPr>
          <p:cNvPr id="19459" name="Rectangle 3"/>
          <p:cNvSpPr>
            <a:spLocks noGrp="1" noChangeArrowheads="1"/>
          </p:cNvSpPr>
          <p:nvPr>
            <p:ph idx="1"/>
          </p:nvPr>
        </p:nvSpPr>
        <p:spPr>
          <a:xfrm>
            <a:off x="406400" y="1524000"/>
            <a:ext cx="11379200" cy="4876800"/>
          </a:xfrm>
        </p:spPr>
        <p:txBody>
          <a:bodyPr/>
          <a:lstStyle/>
          <a:p>
            <a:pPr marL="0" indent="0">
              <a:buClr>
                <a:srgbClr val="002060"/>
              </a:buClr>
              <a:buNone/>
            </a:pPr>
            <a:r>
              <a:rPr lang="en-US" altLang="el-GR" b="1" dirty="0" smtClean="0"/>
              <a:t>     </a:t>
            </a:r>
            <a:r>
              <a:rPr lang="el-GR" altLang="el-GR" sz="2800" b="1" dirty="0" smtClean="0">
                <a:solidFill>
                  <a:srgbClr val="C00000"/>
                </a:solidFill>
                <a:latin typeface="Calibri" panose="020F0502020204030204" pitchFamily="34" charset="0"/>
                <a:cs typeface="Calibri" panose="020F0502020204030204" pitchFamily="34" charset="0"/>
              </a:rPr>
              <a:t>Μικτός</a:t>
            </a:r>
            <a:r>
              <a:rPr lang="el-GR" altLang="el-GR" sz="2800" b="1" dirty="0" smtClean="0">
                <a:latin typeface="Calibri" panose="020F0502020204030204" pitchFamily="34" charset="0"/>
                <a:cs typeface="Calibri" panose="020F0502020204030204" pitchFamily="34" charset="0"/>
              </a:rPr>
              <a:t> φλεγμονώδης κυτταρικός πληθυσμός</a:t>
            </a:r>
            <a:endParaRPr lang="en-US" sz="2800" b="0" i="0" u="none" strike="noStrike" baseline="0" dirty="0" smtClean="0">
              <a:latin typeface="Calibri" panose="020F0502020204030204" pitchFamily="34" charset="0"/>
              <a:cs typeface="Calibri" panose="020F0502020204030204" pitchFamily="34" charset="0"/>
            </a:endParaRPr>
          </a:p>
          <a:p>
            <a:pPr marL="0" indent="0">
              <a:buNone/>
            </a:pPr>
            <a:r>
              <a:rPr lang="el-GR" sz="2800" dirty="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t>
            </a:r>
            <a:r>
              <a:rPr lang="el-GR" sz="2800" dirty="0" smtClean="0">
                <a:latin typeface="Calibri" panose="020F0502020204030204" pitchFamily="34" charset="0"/>
                <a:cs typeface="Calibri" panose="020F0502020204030204" pitchFamily="34" charset="0"/>
              </a:rPr>
              <a:t>κυρίως </a:t>
            </a:r>
            <a:r>
              <a:rPr lang="el-GR" sz="2800" b="0" i="0" u="none" strike="noStrike" baseline="0" dirty="0" smtClean="0">
                <a:latin typeface="Calibri" panose="020F0502020204030204" pitchFamily="34" charset="0"/>
                <a:cs typeface="Calibri" panose="020F0502020204030204" pitchFamily="34" charset="0"/>
              </a:rPr>
              <a:t>Τ</a:t>
            </a:r>
            <a:r>
              <a:rPr lang="el-GR" sz="2800" b="0" i="0" u="none" strike="noStrike" dirty="0" smtClean="0">
                <a:latin typeface="Calibri" panose="020F0502020204030204" pitchFamily="34" charset="0"/>
                <a:cs typeface="Calibri" panose="020F0502020204030204" pitchFamily="34" charset="0"/>
              </a:rPr>
              <a:t> </a:t>
            </a:r>
            <a:r>
              <a:rPr lang="el-GR" sz="2800" b="0" i="0" u="none" strike="noStrike" baseline="0" dirty="0" smtClean="0">
                <a:latin typeface="Calibri" panose="020F0502020204030204" pitchFamily="34" charset="0"/>
                <a:cs typeface="Calibri" panose="020F0502020204030204" pitchFamily="34" charset="0"/>
              </a:rPr>
              <a:t>λεμφοκύτταρα</a:t>
            </a:r>
            <a:r>
              <a:rPr lang="en-US" sz="2800" b="0" i="0" u="none" strike="noStrike" baseline="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CD4</a:t>
            </a:r>
            <a:r>
              <a:rPr lang="en-US" sz="2800" dirty="0">
                <a:latin typeface="Calibri" panose="020F0502020204030204" pitchFamily="34" charset="0"/>
                <a:cs typeface="Calibri" panose="020F0502020204030204" pitchFamily="34" charset="0"/>
              </a:rPr>
              <a:t>+</a:t>
            </a:r>
            <a:r>
              <a:rPr lang="el-GR" sz="2800" dirty="0">
                <a:latin typeface="Calibri" panose="020F0502020204030204" pitchFamily="34" charset="0"/>
                <a:cs typeface="Calibri" panose="020F0502020204030204" pitchFamily="34" charset="0"/>
              </a:rPr>
              <a:t> και</a:t>
            </a:r>
            <a:r>
              <a:rPr lang="en-US" sz="2800" dirty="0">
                <a:latin typeface="Calibri" panose="020F0502020204030204" pitchFamily="34" charset="0"/>
                <a:cs typeface="Calibri" panose="020F0502020204030204" pitchFamily="34" charset="0"/>
              </a:rPr>
              <a:t> CD8</a:t>
            </a:r>
            <a:r>
              <a:rPr lang="en-US" sz="2800" dirty="0" smtClean="0">
                <a:latin typeface="Calibri" panose="020F0502020204030204" pitchFamily="34" charset="0"/>
                <a:cs typeface="Calibri" panose="020F0502020204030204" pitchFamily="34" charset="0"/>
              </a:rPr>
              <a:t>+), </a:t>
            </a:r>
            <a:r>
              <a:rPr lang="el-GR" sz="2800" b="0" i="0" u="none" strike="noStrike" dirty="0" smtClean="0">
                <a:latin typeface="Calibri" panose="020F0502020204030204" pitchFamily="34" charset="0"/>
                <a:cs typeface="Calibri" panose="020F0502020204030204" pitchFamily="34" charset="0"/>
              </a:rPr>
              <a:t>λιγότερα </a:t>
            </a:r>
            <a:r>
              <a:rPr lang="en-US" sz="2800" b="0" i="0" u="none" strike="noStrike" baseline="0" dirty="0" smtClean="0">
                <a:latin typeface="Calibri" panose="020F0502020204030204" pitchFamily="34" charset="0"/>
                <a:cs typeface="Calibri" panose="020F0502020204030204" pitchFamily="34" charset="0"/>
              </a:rPr>
              <a:t>B </a:t>
            </a:r>
          </a:p>
          <a:p>
            <a:pPr marL="0" indent="0">
              <a:buNone/>
            </a:pPr>
            <a:r>
              <a:rPr lang="en-US" sz="2800" dirty="0" smtClean="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συμμετοχή </a:t>
            </a:r>
            <a:r>
              <a:rPr lang="el-GR" sz="2800" b="0" i="0" u="none" strike="noStrike" baseline="0" dirty="0" err="1" smtClean="0">
                <a:latin typeface="Calibri" panose="020F0502020204030204" pitchFamily="34" charset="0"/>
                <a:cs typeface="Calibri" panose="020F0502020204030204" pitchFamily="34" charset="0"/>
              </a:rPr>
              <a:t>μακροφάγων</a:t>
            </a:r>
            <a:r>
              <a:rPr lang="en-US" sz="2800" b="0" i="0" u="none" strike="noStrike" baseline="0" dirty="0" smtClean="0">
                <a:latin typeface="Calibri" panose="020F0502020204030204" pitchFamily="34" charset="0"/>
                <a:cs typeface="Calibri" panose="020F0502020204030204" pitchFamily="34" charset="0"/>
              </a:rPr>
              <a:t>, NK</a:t>
            </a:r>
            <a:r>
              <a:rPr lang="el-GR" sz="2800" dirty="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κυττάρων</a:t>
            </a:r>
            <a:r>
              <a:rPr lang="en-US" sz="2800" b="0" i="0" u="none" strike="noStrike" baseline="0" dirty="0" smtClean="0">
                <a:latin typeface="Calibri" panose="020F0502020204030204" pitchFamily="34" charset="0"/>
                <a:cs typeface="Calibri" panose="020F0502020204030204" pitchFamily="34" charset="0"/>
              </a:rPr>
              <a:t>,</a:t>
            </a:r>
            <a:r>
              <a:rPr lang="el-GR" sz="2800" b="0" i="0" u="none" strike="noStrike" baseline="0" dirty="0" smtClean="0">
                <a:latin typeface="Calibri" panose="020F0502020204030204" pitchFamily="34" charset="0"/>
                <a:cs typeface="Calibri" panose="020F0502020204030204" pitchFamily="34" charset="0"/>
              </a:rPr>
              <a:t> </a:t>
            </a:r>
            <a:r>
              <a:rPr lang="el-GR" sz="2800" b="0" i="0" u="none" strike="noStrike" baseline="0" dirty="0" err="1" smtClean="0">
                <a:latin typeface="Calibri" panose="020F0502020204030204" pitchFamily="34" charset="0"/>
                <a:cs typeface="Calibri" panose="020F0502020204030204" pitchFamily="34" charset="0"/>
              </a:rPr>
              <a:t>ηωσινοφίλων</a:t>
            </a:r>
            <a:r>
              <a:rPr lang="el-GR" sz="2800" b="0" i="0" u="none" strike="noStrike" baseline="0" dirty="0" smtClean="0">
                <a:latin typeface="Calibri" panose="020F0502020204030204" pitchFamily="34" charset="0"/>
                <a:cs typeface="Calibri" panose="020F0502020204030204" pitchFamily="34" charset="0"/>
              </a:rPr>
              <a:t>, </a:t>
            </a:r>
          </a:p>
          <a:p>
            <a:pPr marL="0" indent="0">
              <a:buNone/>
            </a:pPr>
            <a:r>
              <a:rPr lang="el-GR" sz="2800" dirty="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         </a:t>
            </a:r>
            <a:r>
              <a:rPr lang="el-GR" sz="2800" b="0" i="0" u="none" strike="noStrike" baseline="0" dirty="0" smtClean="0">
                <a:latin typeface="Calibri" panose="020F0502020204030204" pitchFamily="34" charset="0"/>
                <a:cs typeface="Calibri" panose="020F0502020204030204" pitchFamily="34" charset="0"/>
              </a:rPr>
              <a:t>πλασματοκυττάρων, </a:t>
            </a:r>
            <a:r>
              <a:rPr lang="el-GR" sz="2800" b="0" i="0" u="none" strike="noStrike" baseline="0" dirty="0" err="1" smtClean="0">
                <a:latin typeface="Calibri" panose="020F0502020204030204" pitchFamily="34" charset="0"/>
                <a:cs typeface="Calibri" panose="020F0502020204030204" pitchFamily="34" charset="0"/>
              </a:rPr>
              <a:t>ουδετεροφίλων</a:t>
            </a:r>
            <a:r>
              <a:rPr lang="el-GR" sz="2800" b="0" i="0" u="none" strike="noStrike" baseline="0" dirty="0" smtClean="0">
                <a:latin typeface="Calibri" panose="020F0502020204030204" pitchFamily="34" charset="0"/>
                <a:cs typeface="Calibri" panose="020F0502020204030204" pitchFamily="34" charset="0"/>
              </a:rPr>
              <a:t>,</a:t>
            </a:r>
            <a:r>
              <a:rPr lang="el-GR" sz="2800" b="0" i="0" u="none" strike="noStrike" dirty="0" smtClean="0">
                <a:latin typeface="Calibri" panose="020F0502020204030204" pitchFamily="34" charset="0"/>
                <a:cs typeface="Calibri" panose="020F0502020204030204" pitchFamily="34" charset="0"/>
              </a:rPr>
              <a:t> </a:t>
            </a:r>
            <a:r>
              <a:rPr lang="el-GR" sz="2800" b="0" i="0" u="none" strike="noStrike" baseline="0" dirty="0" err="1" smtClean="0">
                <a:latin typeface="Calibri" panose="020F0502020204030204" pitchFamily="34" charset="0"/>
                <a:cs typeface="Calibri" panose="020F0502020204030204" pitchFamily="34" charset="0"/>
              </a:rPr>
              <a:t>μαστοκυττάρων</a:t>
            </a:r>
            <a:endParaRPr lang="el-GR" sz="2800" b="0" i="0" u="none" strike="noStrike" baseline="0" dirty="0" smtClean="0">
              <a:latin typeface="Calibri" panose="020F0502020204030204" pitchFamily="34" charset="0"/>
              <a:cs typeface="Calibri" panose="020F0502020204030204" pitchFamily="34" charset="0"/>
            </a:endParaRPr>
          </a:p>
          <a:p>
            <a:pPr marL="0" indent="0">
              <a:buNone/>
            </a:pPr>
            <a:endParaRPr lang="el-GR" sz="1000" b="0" i="0" u="none" strike="noStrike" baseline="0" dirty="0" smtClean="0">
              <a:latin typeface="Calibri" panose="020F0502020204030204" pitchFamily="34" charset="0"/>
              <a:cs typeface="Calibri" panose="020F0502020204030204" pitchFamily="34" charset="0"/>
            </a:endParaRPr>
          </a:p>
          <a:p>
            <a:pPr lvl="1" eaLnBrk="1" hangingPunct="1">
              <a:lnSpc>
                <a:spcPct val="130000"/>
              </a:lnSpc>
              <a:buClr>
                <a:schemeClr val="accent2"/>
              </a:buClr>
              <a:buFont typeface="Wingdings" pitchFamily="2" charset="2"/>
              <a:buChar char="ü"/>
              <a:defRPr/>
            </a:pPr>
            <a:r>
              <a:rPr lang="el-GR" altLang="el-GR" b="1" dirty="0" smtClean="0">
                <a:latin typeface="Calibri" panose="020F0502020204030204" pitchFamily="34" charset="0"/>
                <a:cs typeface="Calibri" panose="020F0502020204030204" pitchFamily="34" charset="0"/>
              </a:rPr>
              <a:t>Ουδετερόφιλα</a:t>
            </a:r>
            <a:r>
              <a:rPr lang="el-GR" altLang="el-GR" dirty="0" smtClean="0">
                <a:latin typeface="Calibri" panose="020F0502020204030204" pitchFamily="34" charset="0"/>
                <a:cs typeface="Calibri" panose="020F0502020204030204" pitchFamily="34" charset="0"/>
              </a:rPr>
              <a:t> </a:t>
            </a:r>
            <a:r>
              <a:rPr lang="el-GR" altLang="el-GR" b="1" dirty="0" err="1" smtClean="0">
                <a:latin typeface="Calibri" panose="020F0502020204030204" pitchFamily="34" charset="0"/>
                <a:cs typeface="Calibri" panose="020F0502020204030204" pitchFamily="34" charset="0"/>
              </a:rPr>
              <a:t>πολ</a:t>
            </a:r>
            <a:r>
              <a:rPr lang="el-GR" altLang="el-GR" b="1" dirty="0" smtClean="0">
                <a:latin typeface="Calibri" panose="020F0502020204030204" pitchFamily="34" charset="0"/>
                <a:cs typeface="Calibri" panose="020F0502020204030204" pitchFamily="34" charset="0"/>
              </a:rPr>
              <a:t>/να</a:t>
            </a:r>
            <a:r>
              <a:rPr lang="el-GR" altLang="el-GR" dirty="0" smtClean="0">
                <a:latin typeface="Calibri" panose="020F0502020204030204" pitchFamily="34" charset="0"/>
                <a:cs typeface="Calibri" panose="020F0502020204030204" pitchFamily="34" charset="0"/>
              </a:rPr>
              <a:t>. </a:t>
            </a:r>
            <a:r>
              <a:rPr lang="el-GR" altLang="el-GR" dirty="0" smtClean="0">
                <a:solidFill>
                  <a:schemeClr val="accent2"/>
                </a:solidFill>
                <a:effectLst>
                  <a:outerShdw blurRad="38100" dist="38100" dir="2700000" algn="tl">
                    <a:srgbClr val="C0C0C0"/>
                  </a:outerShdw>
                </a:effectLst>
                <a:latin typeface="Calibri" panose="020F0502020204030204" pitchFamily="34" charset="0"/>
                <a:cs typeface="Calibri" panose="020F0502020204030204" pitchFamily="34" charset="0"/>
              </a:rPr>
              <a:t>ΔΔ οξεία </a:t>
            </a:r>
            <a:r>
              <a:rPr lang="el-GR" altLang="el-GR" dirty="0" err="1" smtClean="0">
                <a:solidFill>
                  <a:schemeClr val="accent2"/>
                </a:solidFill>
                <a:effectLst>
                  <a:outerShdw blurRad="38100" dist="38100" dir="2700000" algn="tl">
                    <a:srgbClr val="C0C0C0"/>
                  </a:outerShdw>
                </a:effectLst>
                <a:latin typeface="Calibri" panose="020F0502020204030204" pitchFamily="34" charset="0"/>
                <a:cs typeface="Calibri" panose="020F0502020204030204" pitchFamily="34" charset="0"/>
              </a:rPr>
              <a:t>χολαγγειίτιδα</a:t>
            </a:r>
            <a:endParaRPr lang="el-GR" altLang="el-GR" dirty="0" smtClean="0">
              <a:solidFill>
                <a:schemeClr val="accent2"/>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lvl="1" eaLnBrk="1" hangingPunct="1">
              <a:lnSpc>
                <a:spcPct val="130000"/>
              </a:lnSpc>
              <a:buClr>
                <a:schemeClr val="accent2"/>
              </a:buClr>
              <a:buFont typeface="Wingdings" pitchFamily="2" charset="2"/>
              <a:buChar char="ü"/>
              <a:defRPr/>
            </a:pPr>
            <a:endParaRPr lang="el-GR" altLang="el-GR" sz="1000" dirty="0" smtClean="0">
              <a:solidFill>
                <a:schemeClr val="accent2"/>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lvl="1" eaLnBrk="1" hangingPunct="1">
              <a:lnSpc>
                <a:spcPct val="130000"/>
              </a:lnSpc>
              <a:buClr>
                <a:schemeClr val="accent2"/>
              </a:buClr>
              <a:buFont typeface="Wingdings" pitchFamily="2" charset="2"/>
              <a:buChar char="ü"/>
              <a:defRPr/>
            </a:pPr>
            <a:r>
              <a:rPr lang="el-GR" altLang="el-GR" b="1" dirty="0" err="1" smtClean="0">
                <a:latin typeface="Calibri" panose="020F0502020204030204" pitchFamily="34" charset="0"/>
                <a:cs typeface="Calibri" panose="020F0502020204030204" pitchFamily="34" charset="0"/>
              </a:rPr>
              <a:t>Ηωσινόφιλα</a:t>
            </a:r>
            <a:r>
              <a:rPr lang="el-GR" altLang="el-GR" b="1" dirty="0" smtClean="0">
                <a:latin typeface="Calibri" panose="020F0502020204030204" pitchFamily="34" charset="0"/>
                <a:cs typeface="Calibri" panose="020F0502020204030204" pitchFamily="34" charset="0"/>
              </a:rPr>
              <a:t> </a:t>
            </a:r>
            <a:r>
              <a:rPr lang="el-GR" altLang="el-GR" b="1" dirty="0" err="1" smtClean="0">
                <a:latin typeface="Calibri" panose="020F0502020204030204" pitchFamily="34" charset="0"/>
                <a:cs typeface="Calibri" panose="020F0502020204030204" pitchFamily="34" charset="0"/>
              </a:rPr>
              <a:t>πολ</a:t>
            </a:r>
            <a:r>
              <a:rPr lang="el-GR" altLang="el-GR" b="1" dirty="0" smtClean="0">
                <a:latin typeface="Calibri" panose="020F0502020204030204" pitchFamily="34" charset="0"/>
                <a:cs typeface="Calibri" panose="020F0502020204030204" pitchFamily="34" charset="0"/>
              </a:rPr>
              <a:t>/να</a:t>
            </a:r>
            <a:r>
              <a:rPr lang="el-GR" altLang="el-GR" dirty="0" smtClean="0">
                <a:latin typeface="Calibri" panose="020F0502020204030204" pitchFamily="34" charset="0"/>
                <a:cs typeface="Calibri" panose="020F0502020204030204" pitchFamily="34" charset="0"/>
              </a:rPr>
              <a:t>. </a:t>
            </a:r>
            <a:r>
              <a:rPr lang="el-GR" altLang="el-GR" dirty="0" smtClean="0">
                <a:solidFill>
                  <a:schemeClr val="accent2"/>
                </a:solidFill>
                <a:effectLst>
                  <a:outerShdw blurRad="38100" dist="38100" dir="2700000" algn="tl">
                    <a:srgbClr val="C0C0C0"/>
                  </a:outerShdw>
                </a:effectLst>
                <a:latin typeface="Calibri" panose="020F0502020204030204" pitchFamily="34" charset="0"/>
                <a:cs typeface="Calibri" panose="020F0502020204030204" pitchFamily="34" charset="0"/>
              </a:rPr>
              <a:t>Προγνωστική σημασία</a:t>
            </a:r>
            <a:r>
              <a:rPr lang="el-GR" altLang="el-GR" dirty="0" smtClean="0">
                <a:latin typeface="Calibri" panose="020F0502020204030204" pitchFamily="34" charset="0"/>
                <a:cs typeface="Calibri" panose="020F0502020204030204" pitchFamily="34" charset="0"/>
              </a:rPr>
              <a:t> (Α</a:t>
            </a:r>
            <a:r>
              <a:rPr lang="en-US" altLang="el-GR" dirty="0" smtClean="0">
                <a:latin typeface="Calibri" panose="020F0502020204030204" pitchFamily="34" charset="0"/>
                <a:cs typeface="Calibri" panose="020F0502020204030204" pitchFamily="34" charset="0"/>
              </a:rPr>
              <a:t>MR)</a:t>
            </a:r>
            <a:endParaRPr lang="el-GR" altLang="el-GR" dirty="0" smtClean="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237310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DE163C7-2304-491B-B6C2-06DCEA959B85}"/>
              </a:ext>
            </a:extLst>
          </p:cNvPr>
          <p:cNvSpPr>
            <a:spLocks noGrp="1"/>
          </p:cNvSpPr>
          <p:nvPr>
            <p:ph type="title"/>
          </p:nvPr>
        </p:nvSpPr>
        <p:spPr>
          <a:xfrm>
            <a:off x="177421" y="518619"/>
            <a:ext cx="11873552" cy="1581514"/>
          </a:xfrm>
        </p:spPr>
        <p:txBody>
          <a:bodyPr>
            <a:normAutofit fontScale="90000"/>
          </a:bodyPr>
          <a:lstStyle/>
          <a:p>
            <a:r>
              <a:rPr lang="el-GR" sz="4000" b="1" dirty="0" smtClean="0">
                <a:solidFill>
                  <a:schemeClr val="accent2">
                    <a:lumMod val="75000"/>
                  </a:schemeClr>
                </a:solidFill>
                <a:latin typeface="Calibri" panose="020F0502020204030204" pitchFamily="34" charset="0"/>
                <a:cs typeface="Calibri" panose="020F0502020204030204" pitchFamily="34" charset="0"/>
              </a:rPr>
              <a:t>ΑΞΙΟΛΟΓΗΣΗ ΗΠΑΤΟΣ ΥΠΟΨΗΦΙΟ ΓΙΑ ΜΕΤΑΜΟΣΧΕΥΣΗ</a:t>
            </a:r>
            <a:br>
              <a:rPr lang="el-GR" sz="4000" b="1" dirty="0" smtClean="0">
                <a:solidFill>
                  <a:schemeClr val="accent2">
                    <a:lumMod val="75000"/>
                  </a:schemeClr>
                </a:solidFill>
                <a:latin typeface="Calibri" panose="020F0502020204030204" pitchFamily="34" charset="0"/>
                <a:cs typeface="Calibri" panose="020F0502020204030204" pitchFamily="34" charset="0"/>
              </a:rPr>
            </a:br>
            <a:r>
              <a:rPr lang="el-GR" sz="4000" b="1" dirty="0" smtClean="0">
                <a:solidFill>
                  <a:srgbClr val="0070C0"/>
                </a:solidFill>
                <a:latin typeface="Calibri" panose="020F0502020204030204" pitchFamily="34" charset="0"/>
                <a:cs typeface="Calibri" panose="020F0502020204030204" pitchFamily="34" charset="0"/>
              </a:rPr>
              <a:t>Ταχεία </a:t>
            </a:r>
            <a:r>
              <a:rPr lang="el-GR" sz="4000" b="1" dirty="0">
                <a:solidFill>
                  <a:srgbClr val="0070C0"/>
                </a:solidFill>
                <a:latin typeface="Calibri" panose="020F0502020204030204" pitchFamily="34" charset="0"/>
                <a:cs typeface="Calibri" panose="020F0502020204030204" pitchFamily="34" charset="0"/>
              </a:rPr>
              <a:t>βιοψία </a:t>
            </a:r>
            <a:br>
              <a:rPr lang="el-GR" sz="4000" b="1" dirty="0">
                <a:solidFill>
                  <a:srgbClr val="0070C0"/>
                </a:solidFill>
                <a:latin typeface="Calibri" panose="020F0502020204030204" pitchFamily="34" charset="0"/>
                <a:cs typeface="Calibri" panose="020F0502020204030204" pitchFamily="34" charset="0"/>
              </a:rPr>
            </a:br>
            <a:endParaRPr lang="el-GR" sz="4000" b="1" dirty="0">
              <a:solidFill>
                <a:srgbClr val="0070C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 xmlns:a16="http://schemas.microsoft.com/office/drawing/2014/main" id="{4EFBE8ED-0491-4654-8C52-FA1211978378}"/>
              </a:ext>
            </a:extLst>
          </p:cNvPr>
          <p:cNvSpPr>
            <a:spLocks noGrp="1"/>
          </p:cNvSpPr>
          <p:nvPr>
            <p:ph idx="1"/>
          </p:nvPr>
        </p:nvSpPr>
        <p:spPr>
          <a:xfrm>
            <a:off x="504967" y="1539634"/>
            <a:ext cx="11573302" cy="4772233"/>
          </a:xfrm>
        </p:spPr>
        <p:txBody>
          <a:bodyPr>
            <a:normAutofit fontScale="92500"/>
          </a:bodyPr>
          <a:lstStyle/>
          <a:p>
            <a:pPr marL="0" indent="0">
              <a:buNone/>
            </a:pPr>
            <a:endParaRPr lang="el-GR" sz="900" b="1" dirty="0">
              <a:latin typeface="Calibri" panose="020F0502020204030204" pitchFamily="34" charset="0"/>
              <a:cs typeface="Calibri" panose="020F0502020204030204" pitchFamily="34" charset="0"/>
            </a:endParaRPr>
          </a:p>
          <a:p>
            <a:pPr>
              <a:lnSpc>
                <a:spcPct val="150000"/>
              </a:lnSpc>
              <a:buClr>
                <a:schemeClr val="accent2">
                  <a:lumMod val="75000"/>
                </a:schemeClr>
              </a:buClr>
              <a:buFont typeface="Wingdings" panose="05000000000000000000" pitchFamily="2" charset="2"/>
              <a:buChar char="Ø"/>
            </a:pPr>
            <a:r>
              <a:rPr lang="el-GR" sz="2800" dirty="0" smtClean="0">
                <a:latin typeface="Calibri" panose="020F0502020204030204" pitchFamily="34" charset="0"/>
                <a:cs typeface="Calibri" panose="020F0502020204030204" pitchFamily="34" charset="0"/>
              </a:rPr>
              <a:t>Στεάτωση (&gt;30-40</a:t>
            </a:r>
            <a:r>
              <a:rPr lang="el-GR" sz="2800" dirty="0">
                <a:latin typeface="Calibri" panose="020F0502020204030204" pitchFamily="34" charset="0"/>
                <a:cs typeface="Calibri" panose="020F0502020204030204" pitchFamily="34" charset="0"/>
              </a:rPr>
              <a:t>% </a:t>
            </a:r>
            <a:r>
              <a:rPr lang="el-GR" sz="2800" dirty="0" err="1" smtClean="0">
                <a:latin typeface="Calibri" panose="020F0502020204030204" pitchFamily="34" charset="0"/>
                <a:cs typeface="Calibri" panose="020F0502020204030204" pitchFamily="34" charset="0"/>
              </a:rPr>
              <a:t>μεγαλοσταγονώδης</a:t>
            </a:r>
            <a:r>
              <a:rPr lang="el-GR" sz="2800" dirty="0" smtClean="0">
                <a:latin typeface="Calibri" panose="020F0502020204030204" pitchFamily="34" charset="0"/>
                <a:cs typeface="Calibri" panose="020F0502020204030204" pitchFamily="34" charset="0"/>
              </a:rPr>
              <a:t> στεάτωση αποτρεπτική μεταμόσχευσης)</a:t>
            </a:r>
            <a:endParaRPr lang="el-GR" sz="2800" baseline="30000" dirty="0">
              <a:latin typeface="Calibri" panose="020F0502020204030204" pitchFamily="34" charset="0"/>
              <a:cs typeface="Calibri" panose="020F0502020204030204" pitchFamily="34" charset="0"/>
            </a:endParaRPr>
          </a:p>
          <a:p>
            <a:pPr>
              <a:lnSpc>
                <a:spcPct val="150000"/>
              </a:lnSpc>
              <a:buClr>
                <a:schemeClr val="accent2">
                  <a:lumMod val="75000"/>
                </a:schemeClr>
              </a:buClr>
              <a:buFont typeface="Wingdings" panose="05000000000000000000" pitchFamily="2" charset="2"/>
              <a:buChar char="Ø"/>
            </a:pPr>
            <a:r>
              <a:rPr lang="el-GR" sz="2800" dirty="0" err="1">
                <a:latin typeface="Calibri" panose="020F0502020204030204" pitchFamily="34" charset="0"/>
                <a:cs typeface="Calibri" panose="020F0502020204030204" pitchFamily="34" charset="0"/>
              </a:rPr>
              <a:t>Ί</a:t>
            </a:r>
            <a:r>
              <a:rPr lang="el-GR" sz="2800" dirty="0" err="1" smtClean="0">
                <a:latin typeface="Calibri" panose="020F0502020204030204" pitchFamily="34" charset="0"/>
                <a:cs typeface="Calibri" panose="020F0502020204030204" pitchFamily="34" charset="0"/>
              </a:rPr>
              <a:t>νωση</a:t>
            </a:r>
            <a:r>
              <a:rPr lang="el-GR" sz="2800" dirty="0" smtClean="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 κίρρωση </a:t>
            </a:r>
            <a:r>
              <a:rPr lang="el-GR" sz="2800" dirty="0" smtClean="0">
                <a:latin typeface="Calibri" panose="020F0502020204030204" pitchFamily="34" charset="0"/>
                <a:cs typeface="Calibri" panose="020F0502020204030204" pitchFamily="34" charset="0"/>
              </a:rPr>
              <a:t> (γεφυροποιός </a:t>
            </a:r>
            <a:r>
              <a:rPr lang="el-GR" sz="2800" dirty="0" err="1">
                <a:latin typeface="Calibri" panose="020F0502020204030204" pitchFamily="34" charset="0"/>
                <a:cs typeface="Calibri" panose="020F0502020204030204" pitchFamily="34" charset="0"/>
              </a:rPr>
              <a:t>ίνωση</a:t>
            </a:r>
            <a:r>
              <a:rPr lang="el-GR" sz="2800" dirty="0">
                <a:latin typeface="Calibri" panose="020F0502020204030204" pitchFamily="34" charset="0"/>
                <a:cs typeface="Calibri" panose="020F0502020204030204" pitchFamily="34" charset="0"/>
              </a:rPr>
              <a:t> ή κίρρωση </a:t>
            </a:r>
            <a:r>
              <a:rPr lang="el-GR" sz="2800" dirty="0" smtClean="0">
                <a:latin typeface="Calibri" panose="020F0502020204030204" pitchFamily="34" charset="0"/>
                <a:cs typeface="Calibri" panose="020F0502020204030204" pitchFamily="34" charset="0"/>
              </a:rPr>
              <a:t>αποτρεπτική μεταμόσχευσης)</a:t>
            </a:r>
            <a:endParaRPr lang="el-GR" sz="2800" dirty="0">
              <a:latin typeface="Calibri" panose="020F0502020204030204" pitchFamily="34" charset="0"/>
              <a:cs typeface="Calibri" panose="020F0502020204030204" pitchFamily="34" charset="0"/>
            </a:endParaRPr>
          </a:p>
          <a:p>
            <a:pPr>
              <a:lnSpc>
                <a:spcPct val="150000"/>
              </a:lnSpc>
              <a:buClr>
                <a:schemeClr val="accent2">
                  <a:lumMod val="75000"/>
                </a:schemeClr>
              </a:buClr>
              <a:buFont typeface="Wingdings" panose="05000000000000000000" pitchFamily="2" charset="2"/>
              <a:buChar char="Ø"/>
            </a:pPr>
            <a:r>
              <a:rPr lang="el-GR" sz="2800" dirty="0">
                <a:latin typeface="Calibri" panose="020F0502020204030204" pitchFamily="34" charset="0"/>
                <a:cs typeface="Calibri" panose="020F0502020204030204" pitchFamily="34" charset="0"/>
              </a:rPr>
              <a:t>Π</a:t>
            </a:r>
            <a:r>
              <a:rPr lang="el-GR" sz="2800" dirty="0" smtClean="0">
                <a:latin typeface="Calibri" panose="020F0502020204030204" pitchFamily="34" charset="0"/>
                <a:cs typeface="Calibri" panose="020F0502020204030204" pitchFamily="34" charset="0"/>
              </a:rPr>
              <a:t>υλαία </a:t>
            </a:r>
            <a:r>
              <a:rPr lang="el-GR" sz="2800" dirty="0">
                <a:latin typeface="Calibri" panose="020F0502020204030204" pitchFamily="34" charset="0"/>
                <a:cs typeface="Calibri" panose="020F0502020204030204" pitchFamily="34" charset="0"/>
              </a:rPr>
              <a:t>χρόνια φλεγμονή</a:t>
            </a:r>
          </a:p>
          <a:p>
            <a:pPr>
              <a:lnSpc>
                <a:spcPct val="150000"/>
              </a:lnSpc>
              <a:buClr>
                <a:schemeClr val="accent2">
                  <a:lumMod val="75000"/>
                </a:schemeClr>
              </a:buClr>
              <a:buFont typeface="Wingdings" panose="05000000000000000000" pitchFamily="2" charset="2"/>
              <a:buChar char="Ø"/>
            </a:pPr>
            <a:r>
              <a:rPr lang="el-GR" sz="2800" dirty="0">
                <a:latin typeface="Calibri" panose="020F0502020204030204" pitchFamily="34" charset="0"/>
                <a:cs typeface="Calibri" panose="020F0502020204030204" pitchFamily="34" charset="0"/>
              </a:rPr>
              <a:t>Ν</a:t>
            </a:r>
            <a:r>
              <a:rPr lang="el-GR" sz="2800" dirty="0" smtClean="0">
                <a:latin typeface="Calibri" panose="020F0502020204030204" pitchFamily="34" charset="0"/>
                <a:cs typeface="Calibri" panose="020F0502020204030204" pitchFamily="34" charset="0"/>
              </a:rPr>
              <a:t>έκρωση </a:t>
            </a:r>
            <a:r>
              <a:rPr lang="el-GR" sz="2800" dirty="0" err="1">
                <a:latin typeface="Calibri" panose="020F0502020204030204" pitchFamily="34" charset="0"/>
                <a:cs typeface="Calibri" panose="020F0502020204030204" pitchFamily="34" charset="0"/>
              </a:rPr>
              <a:t>ηπατοκυττάρων</a:t>
            </a:r>
            <a:r>
              <a:rPr lang="el-GR" sz="2800" dirty="0">
                <a:latin typeface="Calibri" panose="020F0502020204030204" pitchFamily="34" charset="0"/>
                <a:cs typeface="Calibri" panose="020F0502020204030204" pitchFamily="34" charset="0"/>
              </a:rPr>
              <a:t> </a:t>
            </a:r>
          </a:p>
          <a:p>
            <a:pPr>
              <a:lnSpc>
                <a:spcPct val="150000"/>
              </a:lnSpc>
              <a:buClr>
                <a:schemeClr val="accent2">
                  <a:lumMod val="75000"/>
                </a:schemeClr>
              </a:buClr>
              <a:buFont typeface="Wingdings" panose="05000000000000000000" pitchFamily="2" charset="2"/>
              <a:buChar char="Ø"/>
            </a:pPr>
            <a:r>
              <a:rPr lang="el-GR" sz="2800" dirty="0">
                <a:latin typeface="Calibri" panose="020F0502020204030204" pitchFamily="34" charset="0"/>
                <a:cs typeface="Calibri" panose="020F0502020204030204" pitchFamily="34" charset="0"/>
              </a:rPr>
              <a:t>Ν</a:t>
            </a:r>
            <a:r>
              <a:rPr lang="el-GR" sz="2800" dirty="0" smtClean="0">
                <a:latin typeface="Calibri" panose="020F0502020204030204" pitchFamily="34" charset="0"/>
                <a:cs typeface="Calibri" panose="020F0502020204030204" pitchFamily="34" charset="0"/>
              </a:rPr>
              <a:t>εκρωτική </a:t>
            </a:r>
            <a:r>
              <a:rPr lang="el-GR" sz="2800" dirty="0" err="1">
                <a:latin typeface="Calibri" panose="020F0502020204030204" pitchFamily="34" charset="0"/>
                <a:cs typeface="Calibri" panose="020F0502020204030204" pitchFamily="34" charset="0"/>
              </a:rPr>
              <a:t>κοκκιωματώδης</a:t>
            </a:r>
            <a:r>
              <a:rPr lang="el-GR" sz="2800" dirty="0">
                <a:latin typeface="Calibri" panose="020F0502020204030204" pitchFamily="34" charset="0"/>
                <a:cs typeface="Calibri" panose="020F0502020204030204" pitchFamily="34" charset="0"/>
              </a:rPr>
              <a:t> </a:t>
            </a:r>
            <a:r>
              <a:rPr lang="el-GR" sz="2800" dirty="0" smtClean="0">
                <a:latin typeface="Calibri" panose="020F0502020204030204" pitchFamily="34" charset="0"/>
                <a:cs typeface="Calibri" panose="020F0502020204030204" pitchFamily="34" charset="0"/>
              </a:rPr>
              <a:t>φλεγμονή (αντένδειξη μεταμόσχευσης)</a:t>
            </a:r>
            <a:endParaRPr lang="el-GR" sz="2800" baseline="30000" dirty="0">
              <a:latin typeface="Calibri" panose="020F0502020204030204" pitchFamily="34" charset="0"/>
              <a:cs typeface="Calibri" panose="020F0502020204030204" pitchFamily="34" charset="0"/>
            </a:endParaRPr>
          </a:p>
          <a:p>
            <a:pPr>
              <a:lnSpc>
                <a:spcPct val="150000"/>
              </a:lnSpc>
              <a:buClr>
                <a:schemeClr val="accent2">
                  <a:lumMod val="75000"/>
                </a:schemeClr>
              </a:buClr>
              <a:buFont typeface="Wingdings" panose="05000000000000000000" pitchFamily="2" charset="2"/>
              <a:buChar char="Ø"/>
            </a:pPr>
            <a:r>
              <a:rPr lang="el-GR" sz="2800" dirty="0" smtClean="0">
                <a:latin typeface="Calibri" panose="020F0502020204030204" pitchFamily="34" charset="0"/>
                <a:cs typeface="Calibri" panose="020F0502020204030204" pitchFamily="34" charset="0"/>
              </a:rPr>
              <a:t>Κακοήθεια (αντένδειξη μεταμόσχευσης)</a:t>
            </a:r>
            <a:endParaRPr lang="el-GR" sz="2800" dirty="0">
              <a:latin typeface="Calibri" panose="020F0502020204030204" pitchFamily="34" charset="0"/>
              <a:cs typeface="Calibri" panose="020F0502020204030204" pitchFamily="34" charset="0"/>
            </a:endParaRPr>
          </a:p>
          <a:p>
            <a:pPr>
              <a:lnSpc>
                <a:spcPct val="130000"/>
              </a:lnSpc>
            </a:pPr>
            <a:endParaRPr lang="el-GR" sz="2500" baseline="30000" dirty="0" smtClean="0">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a:p>
            <a:pPr>
              <a:buClr>
                <a:srgbClr val="0070C0"/>
              </a:buClr>
              <a:buFont typeface="Wingdings" panose="05000000000000000000" pitchFamily="2" charset="2"/>
              <a:buChar char="Ø"/>
            </a:pPr>
            <a:endParaRPr lang="el-GR" sz="11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44184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172" name="Picture 4"/>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81518" y="77086"/>
            <a:ext cx="8744715" cy="65585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80635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Εικόνα 4"/>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1512063" y="0"/>
            <a:ext cx="9167874" cy="6858000"/>
          </a:xfrm>
          <a:prstGeom prst="rect">
            <a:avLst/>
          </a:prstGeom>
        </p:spPr>
      </p:pic>
    </p:spTree>
    <p:extLst>
      <p:ext uri="{BB962C8B-B14F-4D97-AF65-F5344CB8AC3E}">
        <p14:creationId xmlns="" xmlns:p14="http://schemas.microsoft.com/office/powerpoint/2010/main" val="3965000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a:xfrm>
            <a:off x="1751283" y="0"/>
            <a:ext cx="9167873" cy="6858000"/>
          </a:xfrm>
        </p:spPr>
      </p:pic>
    </p:spTree>
    <p:extLst>
      <p:ext uri="{BB962C8B-B14F-4D97-AF65-F5344CB8AC3E}">
        <p14:creationId xmlns="" xmlns:p14="http://schemas.microsoft.com/office/powerpoint/2010/main" val="1642205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Effect>
                      <a14:colorTemperature colorTemp="7200"/>
                    </a14:imgEffect>
                    <a14:imgEffect>
                      <a14:saturation sat="200000"/>
                    </a14:imgEffect>
                  </a14:imgLayer>
                </a14:imgProps>
              </a:ext>
              <a:ext uri="{28A0092B-C50C-407E-A947-70E740481C1C}">
                <a14:useLocalDpi xmlns="" xmlns:a14="http://schemas.microsoft.com/office/drawing/2010/main" val="0"/>
              </a:ext>
            </a:extLst>
          </a:blip>
          <a:stretch>
            <a:fillRect/>
          </a:stretch>
        </p:blipFill>
        <p:spPr>
          <a:xfrm>
            <a:off x="2060587" y="0"/>
            <a:ext cx="9167874" cy="6858000"/>
          </a:xfrm>
        </p:spPr>
      </p:pic>
    </p:spTree>
    <p:extLst>
      <p:ext uri="{BB962C8B-B14F-4D97-AF65-F5344CB8AC3E}">
        <p14:creationId xmlns="" xmlns:p14="http://schemas.microsoft.com/office/powerpoint/2010/main" val="375246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9" name="Εικόνα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83140" y="3975"/>
            <a:ext cx="9162561" cy="6854025"/>
          </a:xfrm>
          <a:prstGeom prst="rect">
            <a:avLst/>
          </a:prstGeom>
        </p:spPr>
      </p:pic>
    </p:spTree>
    <p:extLst>
      <p:ext uri="{BB962C8B-B14F-4D97-AF65-F5344CB8AC3E}">
        <p14:creationId xmlns="" xmlns:p14="http://schemas.microsoft.com/office/powerpoint/2010/main" val="259646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1883390" y="51760"/>
            <a:ext cx="9041786" cy="6763679"/>
          </a:xfrm>
          <a:prstGeom prst="rect">
            <a:avLst/>
          </a:prstGeom>
        </p:spPr>
      </p:pic>
    </p:spTree>
    <p:extLst>
      <p:ext uri="{BB962C8B-B14F-4D97-AF65-F5344CB8AC3E}">
        <p14:creationId xmlns="" xmlns:p14="http://schemas.microsoft.com/office/powerpoint/2010/main" val="2465761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6" name="Εικόνα 5"/>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a:xfrm>
            <a:off x="2224585" y="245661"/>
            <a:ext cx="8717312" cy="6520958"/>
          </a:xfrm>
          <a:prstGeom prst="rect">
            <a:avLst/>
          </a:prstGeom>
        </p:spPr>
      </p:pic>
    </p:spTree>
    <p:extLst>
      <p:ext uri="{BB962C8B-B14F-4D97-AF65-F5344CB8AC3E}">
        <p14:creationId xmlns="" xmlns:p14="http://schemas.microsoft.com/office/powerpoint/2010/main" val="179553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581150" y="0"/>
            <a:ext cx="8926732" cy="6677614"/>
          </a:xfrm>
          <a:prstGeom prst="rect">
            <a:avLst/>
          </a:prstGeom>
        </p:spPr>
      </p:pic>
    </p:spTree>
    <p:extLst>
      <p:ext uri="{BB962C8B-B14F-4D97-AF65-F5344CB8AC3E}">
        <p14:creationId xmlns="" xmlns:p14="http://schemas.microsoft.com/office/powerpoint/2010/main" val="1593878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0" name="Θέση περιεχομένου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724025" y="38101"/>
            <a:ext cx="9036779" cy="6759936"/>
          </a:xfrm>
        </p:spPr>
      </p:pic>
    </p:spTree>
    <p:extLst>
      <p:ext uri="{BB962C8B-B14F-4D97-AF65-F5344CB8AC3E}">
        <p14:creationId xmlns="" xmlns:p14="http://schemas.microsoft.com/office/powerpoint/2010/main" val="182221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el-GR" altLang="el-GR" smtClean="0"/>
          </a:p>
        </p:txBody>
      </p:sp>
      <p:pic>
        <p:nvPicPr>
          <p:cNvPr id="9219" name="Picture 4" descr="Untitled-1"/>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t="3871" r="2499" b="3334"/>
          <a:stretch>
            <a:fillRect/>
          </a:stretch>
        </p:blipFill>
        <p:spPr>
          <a:xfrm>
            <a:off x="1159580" y="382772"/>
            <a:ext cx="9501201" cy="587980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285461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115879" y="308344"/>
            <a:ext cx="8205998" cy="61544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16743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sz="4000" b="1" kern="1200" dirty="0">
                <a:solidFill>
                  <a:srgbClr val="002060"/>
                </a:solidFill>
                <a:latin typeface="Calibri" panose="020F0502020204030204" pitchFamily="34" charset="0"/>
                <a:cs typeface="Calibri" panose="020F0502020204030204" pitchFamily="34" charset="0"/>
              </a:rPr>
              <a:t>Οξεία απόρριψη-Τ</a:t>
            </a:r>
            <a:r>
              <a:rPr lang="en-US" sz="4000" b="1" kern="1200" dirty="0">
                <a:solidFill>
                  <a:srgbClr val="002060"/>
                </a:solidFill>
                <a:latin typeface="Calibri" panose="020F0502020204030204" pitchFamily="34" charset="0"/>
                <a:cs typeface="Calibri" panose="020F0502020204030204" pitchFamily="34" charset="0"/>
              </a:rPr>
              <a:t>CMR </a:t>
            </a:r>
            <a:r>
              <a:rPr lang="el-GR" sz="4000" kern="1200" dirty="0">
                <a:solidFill>
                  <a:srgbClr val="000000"/>
                </a:solidFill>
                <a:latin typeface="Calibri" panose="020F0502020204030204" pitchFamily="34" charset="0"/>
                <a:cs typeface="Calibri" panose="020F0502020204030204" pitchFamily="34" charset="0"/>
              </a:rPr>
              <a:t/>
            </a:r>
            <a:br>
              <a:rPr lang="el-GR" sz="4000" kern="1200" dirty="0">
                <a:solidFill>
                  <a:srgbClr val="000000"/>
                </a:solidFill>
                <a:latin typeface="Calibri" panose="020F0502020204030204" pitchFamily="34" charset="0"/>
                <a:cs typeface="Calibri" panose="020F0502020204030204" pitchFamily="34" charset="0"/>
              </a:rPr>
            </a:br>
            <a:r>
              <a:rPr lang="el-GR" altLang="el-GR" sz="3600" b="1" dirty="0" smtClean="0">
                <a:latin typeface="Calibri" panose="020F0502020204030204" pitchFamily="34" charset="0"/>
                <a:cs typeface="Calibri" panose="020F0502020204030204" pitchFamily="34" charset="0"/>
              </a:rPr>
              <a:t>Βλάβες </a:t>
            </a:r>
            <a:r>
              <a:rPr lang="el-GR" altLang="el-GR" sz="3600" b="1" dirty="0" err="1" smtClean="0">
                <a:latin typeface="Calibri" panose="020F0502020204030204" pitchFamily="34" charset="0"/>
                <a:cs typeface="Calibri" panose="020F0502020204030204" pitchFamily="34" charset="0"/>
              </a:rPr>
              <a:t>μεσολοβίων</a:t>
            </a:r>
            <a:r>
              <a:rPr lang="el-GR" altLang="el-GR" sz="3600" b="1" dirty="0" smtClean="0">
                <a:latin typeface="Calibri" panose="020F0502020204030204" pitchFamily="34" charset="0"/>
                <a:cs typeface="Calibri" panose="020F0502020204030204" pitchFamily="34" charset="0"/>
              </a:rPr>
              <a:t> </a:t>
            </a:r>
            <a:r>
              <a:rPr lang="el-GR" altLang="el-GR" sz="3600" b="1" dirty="0" err="1" smtClean="0">
                <a:latin typeface="Calibri" panose="020F0502020204030204" pitchFamily="34" charset="0"/>
                <a:cs typeface="Calibri" panose="020F0502020204030204" pitchFamily="34" charset="0"/>
              </a:rPr>
              <a:t>χολαγγείων</a:t>
            </a:r>
            <a:r>
              <a:rPr lang="el-GR" altLang="el-GR" sz="3600" b="1" dirty="0" smtClean="0">
                <a:latin typeface="Calibri" panose="020F0502020204030204" pitchFamily="34" charset="0"/>
                <a:cs typeface="Calibri" panose="020F0502020204030204" pitchFamily="34" charset="0"/>
              </a:rPr>
              <a:t> </a:t>
            </a:r>
          </a:p>
        </p:txBody>
      </p:sp>
      <p:sp>
        <p:nvSpPr>
          <p:cNvPr id="10243" name="Rectangle 3"/>
          <p:cNvSpPr>
            <a:spLocks noGrp="1" noChangeArrowheads="1"/>
          </p:cNvSpPr>
          <p:nvPr>
            <p:ph idx="1"/>
          </p:nvPr>
        </p:nvSpPr>
        <p:spPr>
          <a:xfrm>
            <a:off x="711200" y="1600200"/>
            <a:ext cx="10769600" cy="4114800"/>
          </a:xfrm>
        </p:spPr>
        <p:txBody>
          <a:bodyPr/>
          <a:lstStyle/>
          <a:p>
            <a:pPr eaLnBrk="1" hangingPunct="1">
              <a:lnSpc>
                <a:spcPct val="150000"/>
              </a:lnSpc>
              <a:buClr>
                <a:srgbClr val="282878"/>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Εκφυλιστικές αλλοιώσεις κυτταροπλάσματος</a:t>
            </a:r>
          </a:p>
          <a:p>
            <a:pPr eaLnBrk="1" hangingPunct="1">
              <a:lnSpc>
                <a:spcPct val="150000"/>
              </a:lnSpc>
              <a:buClr>
                <a:srgbClr val="282878"/>
              </a:buClr>
              <a:buFont typeface="Wingdings" pitchFamily="2" charset="2"/>
              <a:buChar char="Ø"/>
            </a:pPr>
            <a:r>
              <a:rPr lang="el-GR" altLang="el-GR" sz="2800" dirty="0" smtClean="0">
                <a:latin typeface="Calibri" panose="020F0502020204030204" pitchFamily="34" charset="0"/>
                <a:cs typeface="Calibri" panose="020F0502020204030204" pitchFamily="34" charset="0"/>
              </a:rPr>
              <a:t>Πυρηνική πύκνωση, </a:t>
            </a:r>
            <a:r>
              <a:rPr lang="el-GR" altLang="el-GR" sz="2800" dirty="0" err="1" smtClean="0">
                <a:latin typeface="Calibri" panose="020F0502020204030204" pitchFamily="34" charset="0"/>
                <a:cs typeface="Calibri" panose="020F0502020204030204" pitchFamily="34" charset="0"/>
              </a:rPr>
              <a:t>ανισοκαρύωση</a:t>
            </a:r>
            <a:endParaRPr lang="el-GR" altLang="el-GR" sz="2800" dirty="0" smtClean="0">
              <a:latin typeface="Calibri" panose="020F0502020204030204" pitchFamily="34" charset="0"/>
              <a:cs typeface="Calibri" panose="020F0502020204030204" pitchFamily="34" charset="0"/>
            </a:endParaRPr>
          </a:p>
          <a:p>
            <a:pPr eaLnBrk="1" hangingPunct="1">
              <a:lnSpc>
                <a:spcPct val="150000"/>
              </a:lnSpc>
              <a:buClr>
                <a:srgbClr val="282878"/>
              </a:buClr>
              <a:buFont typeface="Wingdings" pitchFamily="2" charset="2"/>
              <a:buChar char="Ø"/>
            </a:pPr>
            <a:r>
              <a:rPr lang="el-GR" altLang="el-GR" sz="2800" dirty="0" smtClean="0">
                <a:latin typeface="Calibri" panose="020F0502020204030204" pitchFamily="34" charset="0"/>
                <a:cs typeface="Calibri" panose="020F0502020204030204" pitchFamily="34" charset="0"/>
              </a:rPr>
              <a:t>Φλεγμονώδης διήθηση</a:t>
            </a:r>
          </a:p>
          <a:p>
            <a:pPr eaLnBrk="1" hangingPunct="1">
              <a:lnSpc>
                <a:spcPct val="150000"/>
              </a:lnSpc>
              <a:buClr>
                <a:srgbClr val="282878"/>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Ενίοτε εστιακή καταστροφή της βασικής μεμβράνης</a:t>
            </a:r>
          </a:p>
        </p:txBody>
      </p:sp>
    </p:spTree>
    <p:extLst>
      <p:ext uri="{BB962C8B-B14F-4D97-AF65-F5344CB8AC3E}">
        <p14:creationId xmlns="" xmlns:p14="http://schemas.microsoft.com/office/powerpoint/2010/main" val="442857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6050373" cy="4525963"/>
          </a:xfrm>
        </p:spPr>
      </p:pic>
      <p:pic>
        <p:nvPicPr>
          <p:cNvPr id="5" name="Θέση περιεχομένου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6141627" y="2332037"/>
            <a:ext cx="6050373"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3652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0" name="Εικόνα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62050" y="0"/>
            <a:ext cx="9167875" cy="6858000"/>
          </a:xfrm>
          <a:prstGeom prst="rect">
            <a:avLst/>
          </a:prstGeom>
        </p:spPr>
      </p:pic>
    </p:spTree>
    <p:extLst>
      <p:ext uri="{BB962C8B-B14F-4D97-AF65-F5344CB8AC3E}">
        <p14:creationId xmlns="" xmlns:p14="http://schemas.microsoft.com/office/powerpoint/2010/main" val="1596439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 name="Εικόνα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62150" y="29470"/>
            <a:ext cx="9090279" cy="6799955"/>
          </a:xfrm>
          <a:prstGeom prst="rect">
            <a:avLst/>
          </a:prstGeom>
        </p:spPr>
      </p:pic>
    </p:spTree>
    <p:extLst>
      <p:ext uri="{BB962C8B-B14F-4D97-AF65-F5344CB8AC3E}">
        <p14:creationId xmlns="" xmlns:p14="http://schemas.microsoft.com/office/powerpoint/2010/main" val="2962917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1762126" y="28575"/>
            <a:ext cx="9088656" cy="6798742"/>
          </a:xfrm>
          <a:prstGeom prst="rect">
            <a:avLst/>
          </a:prstGeom>
        </p:spPr>
      </p:pic>
    </p:spTree>
    <p:extLst>
      <p:ext uri="{BB962C8B-B14F-4D97-AF65-F5344CB8AC3E}">
        <p14:creationId xmlns="" xmlns:p14="http://schemas.microsoft.com/office/powerpoint/2010/main" val="314456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945758" y="85056"/>
            <a:ext cx="9003439" cy="67525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78595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Untitled-3"/>
          <p:cNvPicPr>
            <a:picLocks noGrp="1" noChangeAspect="1" noChangeArrowheads="1"/>
          </p:cNvPicPr>
          <p:nvPr>
            <p:ph idx="4294967295"/>
          </p:nvPr>
        </p:nvPicPr>
        <p:blipFill>
          <a:blip r:embed="rId2" cstate="print">
            <a:extLst>
              <a:ext uri="{BEBA8EAE-BF5A-486C-A8C5-ECC9F3942E4B}">
                <a14:imgProps xmlns="" xmlns:a14="http://schemas.microsoft.com/office/drawing/2010/main">
                  <a14:imgLayer r:embed="rId3">
                    <a14:imgEffect>
                      <a14:colorTemperature colorTemp="5900"/>
                    </a14:imgEffect>
                  </a14:imgLayer>
                </a14:imgProps>
              </a:ext>
              <a:ext uri="{28A0092B-C50C-407E-A947-70E740481C1C}">
                <a14:useLocalDpi xmlns="" xmlns:a14="http://schemas.microsoft.com/office/drawing/2010/main" val="0"/>
              </a:ext>
            </a:extLst>
          </a:blip>
          <a:srcRect t="1099" r="2486" b="3297"/>
          <a:stretch>
            <a:fillRect/>
          </a:stretch>
        </p:blipFill>
        <p:spPr>
          <a:xfrm>
            <a:off x="1103848" y="223284"/>
            <a:ext cx="9828401" cy="641143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718726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Untitled-1"/>
          <p:cNvPicPr>
            <a:picLocks noGrp="1" noChangeAspect="1" noChangeArrowheads="1"/>
          </p:cNvPicPr>
          <p:nvPr>
            <p:ph idx="4294967295"/>
          </p:nvPr>
        </p:nvPicPr>
        <p:blipFill>
          <a:blip r:embed="rId2" cstate="print">
            <a:extLst>
              <a:ext uri="{28A0092B-C50C-407E-A947-70E740481C1C}">
                <a14:useLocalDpi xmlns="" xmlns:a14="http://schemas.microsoft.com/office/drawing/2010/main" val="0"/>
              </a:ext>
            </a:extLst>
          </a:blip>
          <a:srcRect l="1819" t="12881" r="4909" b="2811"/>
          <a:stretch>
            <a:fillRect/>
          </a:stretch>
        </p:blipFill>
        <p:spPr>
          <a:xfrm>
            <a:off x="1605516" y="340241"/>
            <a:ext cx="8959505" cy="59967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110148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tLang="el-GR" sz="4000" b="1" dirty="0">
                <a:latin typeface="Calibri" panose="020F0502020204030204" pitchFamily="34" charset="0"/>
                <a:cs typeface="Calibri" panose="020F0502020204030204" pitchFamily="34" charset="0"/>
              </a:rPr>
              <a:t>Οξεία απόρριψη-Τ</a:t>
            </a:r>
            <a:r>
              <a:rPr lang="en-US" altLang="el-GR" sz="4000" b="1" dirty="0">
                <a:latin typeface="Calibri" panose="020F0502020204030204" pitchFamily="34" charset="0"/>
                <a:cs typeface="Calibri" panose="020F0502020204030204" pitchFamily="34" charset="0"/>
              </a:rPr>
              <a:t>CMR </a:t>
            </a:r>
            <a:br>
              <a:rPr lang="en-US" altLang="el-GR" sz="4000" b="1" dirty="0">
                <a:latin typeface="Calibri" panose="020F0502020204030204" pitchFamily="34" charset="0"/>
                <a:cs typeface="Calibri" panose="020F0502020204030204" pitchFamily="34" charset="0"/>
              </a:rPr>
            </a:br>
            <a:r>
              <a:rPr lang="el-GR" altLang="el-GR" sz="3600" b="1" dirty="0" smtClean="0">
                <a:latin typeface="Calibri" panose="020F0502020204030204" pitchFamily="34" charset="0"/>
                <a:cs typeface="Calibri" panose="020F0502020204030204" pitchFamily="34" charset="0"/>
              </a:rPr>
              <a:t>Φλεβική </a:t>
            </a:r>
            <a:r>
              <a:rPr lang="el-GR" altLang="el-GR" sz="3600" b="1" dirty="0" err="1" smtClean="0">
                <a:latin typeface="Calibri" panose="020F0502020204030204" pitchFamily="34" charset="0"/>
                <a:cs typeface="Calibri" panose="020F0502020204030204" pitchFamily="34" charset="0"/>
              </a:rPr>
              <a:t>ενδοθηλίτιδα</a:t>
            </a:r>
            <a:endParaRPr lang="el-GR" altLang="el-GR" sz="3600" b="1" dirty="0" smtClean="0">
              <a:latin typeface="Calibri" panose="020F0502020204030204" pitchFamily="34" charset="0"/>
              <a:cs typeface="Calibri" panose="020F0502020204030204" pitchFamily="34" charset="0"/>
            </a:endParaRPr>
          </a:p>
        </p:txBody>
      </p:sp>
      <p:sp>
        <p:nvSpPr>
          <p:cNvPr id="13315" name="Rectangle 3"/>
          <p:cNvSpPr>
            <a:spLocks noGrp="1" noChangeArrowheads="1"/>
          </p:cNvSpPr>
          <p:nvPr>
            <p:ph idx="1"/>
          </p:nvPr>
        </p:nvSpPr>
        <p:spPr>
          <a:xfrm>
            <a:off x="609599" y="1676400"/>
            <a:ext cx="11449051" cy="3810000"/>
          </a:xfrm>
        </p:spPr>
        <p:txBody>
          <a:bodyPr/>
          <a:lstStyle/>
          <a:p>
            <a:pPr marL="454025" indent="-454025" eaLnBrk="1" hangingPunct="1">
              <a:lnSpc>
                <a:spcPct val="150000"/>
              </a:lnSpc>
              <a:buClr>
                <a:schemeClr val="accent2"/>
              </a:buClr>
              <a:buFont typeface="Wingdings" pitchFamily="2" charset="2"/>
              <a:buChar char="Ø"/>
            </a:pPr>
            <a:r>
              <a:rPr lang="el-GR" altLang="el-GR" sz="2400" dirty="0" smtClean="0">
                <a:latin typeface="Calibri" panose="020F0502020204030204" pitchFamily="34" charset="0"/>
                <a:cs typeface="Calibri" panose="020F0502020204030204" pitchFamily="34" charset="0"/>
              </a:rPr>
              <a:t>Κλάδοι πυλαίας και ηπατικής φλέβας</a:t>
            </a:r>
          </a:p>
          <a:p>
            <a:pPr marL="454025" indent="-454025" eaLnBrk="1" hangingPunct="1">
              <a:lnSpc>
                <a:spcPct val="150000"/>
              </a:lnSpc>
              <a:buClr>
                <a:schemeClr val="accent2"/>
              </a:buClr>
              <a:buFont typeface="Wingdings" pitchFamily="2" charset="2"/>
              <a:buChar char="Ø"/>
            </a:pPr>
            <a:r>
              <a:rPr lang="el-GR" altLang="el-GR" sz="2400" dirty="0" smtClean="0">
                <a:latin typeface="Calibri" panose="020F0502020204030204" pitchFamily="34" charset="0"/>
                <a:cs typeface="Calibri" panose="020F0502020204030204" pitchFamily="34" charset="0"/>
              </a:rPr>
              <a:t>Προσκόλληση λεμφοκυττάρων στο ενδοθήλιο</a:t>
            </a:r>
          </a:p>
          <a:p>
            <a:pPr marL="454025" indent="-454025" eaLnBrk="1" hangingPunct="1">
              <a:lnSpc>
                <a:spcPct val="150000"/>
              </a:lnSpc>
              <a:buClr>
                <a:schemeClr val="accent2"/>
              </a:buClr>
              <a:buFont typeface="Wingdings" pitchFamily="2" charset="2"/>
              <a:buChar char="Ø"/>
            </a:pPr>
            <a:r>
              <a:rPr lang="el-GR" altLang="el-GR" sz="2400" dirty="0" err="1" smtClean="0">
                <a:latin typeface="Calibri" panose="020F0502020204030204" pitchFamily="34" charset="0"/>
                <a:cs typeface="Calibri" panose="020F0502020204030204" pitchFamily="34" charset="0"/>
              </a:rPr>
              <a:t>Υποενδοθηλιακή</a:t>
            </a:r>
            <a:r>
              <a:rPr lang="el-GR" altLang="el-GR" sz="2400" dirty="0" smtClean="0">
                <a:latin typeface="Calibri" panose="020F0502020204030204" pitchFamily="34" charset="0"/>
                <a:cs typeface="Calibri" panose="020F0502020204030204" pitchFamily="34" charset="0"/>
              </a:rPr>
              <a:t> φλεγμονώδης διήθηση</a:t>
            </a:r>
            <a:r>
              <a:rPr lang="en-US" altLang="el-GR" sz="2400" dirty="0" smtClean="0">
                <a:latin typeface="Calibri" panose="020F0502020204030204" pitchFamily="34" charset="0"/>
                <a:cs typeface="Calibri" panose="020F0502020204030204" pitchFamily="34" charset="0"/>
              </a:rPr>
              <a:t>, </a:t>
            </a:r>
            <a:r>
              <a:rPr lang="el-GR" altLang="el-GR" sz="2400" dirty="0" smtClean="0">
                <a:latin typeface="Calibri" panose="020F0502020204030204" pitchFamily="34" charset="0"/>
                <a:cs typeface="Calibri" panose="020F0502020204030204" pitchFamily="34" charset="0"/>
              </a:rPr>
              <a:t>ανύψωση και πιθανώς διάσπαση του ενδοθηλίου</a:t>
            </a:r>
          </a:p>
          <a:p>
            <a:pPr lvl="0" eaLnBrk="1" hangingPunct="1">
              <a:lnSpc>
                <a:spcPct val="150000"/>
              </a:lnSpc>
              <a:buClr>
                <a:srgbClr val="333399"/>
              </a:buClr>
              <a:buFont typeface="Wingdings" pitchFamily="2" charset="2"/>
              <a:buChar char="Ø"/>
            </a:pPr>
            <a:r>
              <a:rPr lang="el-GR" altLang="el-GR" sz="2400" dirty="0" smtClean="0">
                <a:solidFill>
                  <a:srgbClr val="000000"/>
                </a:solidFill>
                <a:latin typeface="Calibri" panose="020F0502020204030204" pitchFamily="34" charset="0"/>
                <a:cs typeface="Calibri" panose="020F0502020204030204" pitchFamily="34" charset="0"/>
              </a:rPr>
              <a:t>  Ήπια απόρριψη: υπεροχή </a:t>
            </a:r>
            <a:r>
              <a:rPr lang="el-GR" altLang="el-GR" sz="2400" dirty="0">
                <a:solidFill>
                  <a:srgbClr val="000000"/>
                </a:solidFill>
                <a:latin typeface="Calibri" panose="020F0502020204030204" pitchFamily="34" charset="0"/>
                <a:cs typeface="Calibri" panose="020F0502020204030204" pitchFamily="34" charset="0"/>
              </a:rPr>
              <a:t>των βλαβών σε κλάδους της πυλαίας </a:t>
            </a:r>
            <a:r>
              <a:rPr lang="el-GR" altLang="el-GR" sz="2400" dirty="0" smtClean="0">
                <a:solidFill>
                  <a:srgbClr val="000000"/>
                </a:solidFill>
                <a:latin typeface="Calibri" panose="020F0502020204030204" pitchFamily="34" charset="0"/>
                <a:cs typeface="Calibri" panose="020F0502020204030204" pitchFamily="34" charset="0"/>
              </a:rPr>
              <a:t> </a:t>
            </a:r>
          </a:p>
          <a:p>
            <a:pPr eaLnBrk="1" hangingPunct="1">
              <a:lnSpc>
                <a:spcPct val="150000"/>
              </a:lnSpc>
              <a:buClr>
                <a:srgbClr val="333399"/>
              </a:buClr>
              <a:buFont typeface="Wingdings" pitchFamily="2" charset="2"/>
              <a:buChar char="Ø"/>
            </a:pPr>
            <a:r>
              <a:rPr lang="el-GR" altLang="el-GR" sz="2400" dirty="0" smtClean="0">
                <a:solidFill>
                  <a:srgbClr val="000000"/>
                </a:solidFill>
                <a:latin typeface="Calibri" panose="020F0502020204030204" pitchFamily="34" charset="0"/>
                <a:cs typeface="Calibri" panose="020F0502020204030204" pitchFamily="34" charset="0"/>
              </a:rPr>
              <a:t>  </a:t>
            </a:r>
            <a:r>
              <a:rPr lang="el-GR" altLang="el-GR" sz="2400" dirty="0" err="1" smtClean="0">
                <a:solidFill>
                  <a:srgbClr val="000000"/>
                </a:solidFill>
                <a:latin typeface="Calibri" panose="020F0502020204030204" pitchFamily="34" charset="0"/>
                <a:cs typeface="Calibri" panose="020F0502020204030204" pitchFamily="34" charset="0"/>
              </a:rPr>
              <a:t>Βαρειά</a:t>
            </a:r>
            <a:r>
              <a:rPr lang="el-GR" altLang="el-GR" sz="2400" dirty="0" smtClean="0">
                <a:solidFill>
                  <a:srgbClr val="000000"/>
                </a:solidFill>
                <a:latin typeface="Calibri" panose="020F0502020204030204" pitchFamily="34" charset="0"/>
                <a:cs typeface="Calibri" panose="020F0502020204030204" pitchFamily="34" charset="0"/>
              </a:rPr>
              <a:t> απόρριψη: εμφανείς βλάβες σε κλάδους της ηπατικής φλέβας</a:t>
            </a:r>
          </a:p>
          <a:p>
            <a:pPr eaLnBrk="1" hangingPunct="1">
              <a:lnSpc>
                <a:spcPct val="150000"/>
              </a:lnSpc>
              <a:buClr>
                <a:srgbClr val="333399"/>
              </a:buClr>
              <a:buFont typeface="Wingdings" pitchFamily="2" charset="2"/>
              <a:buChar char="Ø"/>
            </a:pPr>
            <a:r>
              <a:rPr lang="el-GR" altLang="el-GR" sz="2400" dirty="0" smtClean="0">
                <a:solidFill>
                  <a:srgbClr val="000000"/>
                </a:solidFill>
                <a:latin typeface="Calibri" panose="020F0502020204030204" pitchFamily="34" charset="0"/>
                <a:cs typeface="Calibri" panose="020F0502020204030204" pitchFamily="34" charset="0"/>
              </a:rPr>
              <a:t>  Τμηματική </a:t>
            </a:r>
            <a:r>
              <a:rPr lang="el-GR" altLang="el-GR" sz="2400" dirty="0">
                <a:solidFill>
                  <a:srgbClr val="000000"/>
                </a:solidFill>
                <a:latin typeface="Calibri" panose="020F0502020204030204" pitchFamily="34" charset="0"/>
                <a:cs typeface="Calibri" panose="020F0502020204030204" pitchFamily="34" charset="0"/>
              </a:rPr>
              <a:t>βλάβη σε ήπια απόρριψη και όλης της </a:t>
            </a:r>
            <a:r>
              <a:rPr lang="el-GR" altLang="el-GR" sz="2400" dirty="0" smtClean="0">
                <a:solidFill>
                  <a:srgbClr val="000000"/>
                </a:solidFill>
                <a:latin typeface="Calibri" panose="020F0502020204030204" pitchFamily="34" charset="0"/>
                <a:cs typeface="Calibri" panose="020F0502020204030204" pitchFamily="34" charset="0"/>
              </a:rPr>
              <a:t>αγγειακής περιφέρειας σε βαριά</a:t>
            </a:r>
            <a:endParaRPr lang="el-GR" altLang="el-GR" sz="2400" dirty="0">
              <a:solidFill>
                <a:srgbClr val="000000"/>
              </a:solidFill>
              <a:latin typeface="Calibri" panose="020F0502020204030204" pitchFamily="34" charset="0"/>
              <a:cs typeface="Calibri" panose="020F0502020204030204" pitchFamily="34" charset="0"/>
            </a:endParaRPr>
          </a:p>
          <a:p>
            <a:pPr marL="454025" indent="-454025" eaLnBrk="1" hangingPunct="1">
              <a:lnSpc>
                <a:spcPct val="150000"/>
              </a:lnSpc>
              <a:buClr>
                <a:schemeClr val="accent2"/>
              </a:buClr>
              <a:buFont typeface="Wingdings" pitchFamily="2" charset="2"/>
              <a:buChar char="Ø"/>
            </a:pPr>
            <a:endParaRPr lang="el-GR" altLang="el-GR" sz="2800" dirty="0" smtClean="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3098251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6" name="Εικόνα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50586" y="-106326"/>
            <a:ext cx="9310013" cy="6964326"/>
          </a:xfrm>
          <a:prstGeom prst="rect">
            <a:avLst/>
          </a:prstGeom>
        </p:spPr>
      </p:pic>
    </p:spTree>
    <p:extLst>
      <p:ext uri="{BB962C8B-B14F-4D97-AF65-F5344CB8AC3E}">
        <p14:creationId xmlns="" xmlns:p14="http://schemas.microsoft.com/office/powerpoint/2010/main" val="263727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935126" y="223284"/>
            <a:ext cx="8573385" cy="64300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89446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Εικόνα 4"/>
          <p:cNvPicPr>
            <a:picLocks noChangeAspect="1"/>
          </p:cNvPicPr>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1309960" y="0"/>
            <a:ext cx="9212464" cy="6891355"/>
          </a:xfrm>
          <a:prstGeom prst="rect">
            <a:avLst/>
          </a:prstGeom>
        </p:spPr>
      </p:pic>
    </p:spTree>
    <p:extLst>
      <p:ext uri="{BB962C8B-B14F-4D97-AF65-F5344CB8AC3E}">
        <p14:creationId xmlns="" xmlns:p14="http://schemas.microsoft.com/office/powerpoint/2010/main" val="1468571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 name="Εικόνα 6"/>
          <p:cNvPicPr>
            <a:picLocks noChangeAspect="1"/>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1440915" y="1"/>
            <a:ext cx="9167946" cy="6858000"/>
          </a:xfrm>
          <a:prstGeom prst="rect">
            <a:avLst/>
          </a:prstGeom>
        </p:spPr>
      </p:pic>
    </p:spTree>
    <p:extLst>
      <p:ext uri="{BB962C8B-B14F-4D97-AF65-F5344CB8AC3E}">
        <p14:creationId xmlns="" xmlns:p14="http://schemas.microsoft.com/office/powerpoint/2010/main" val="3816686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liver transplant18"/>
          <p:cNvPicPr>
            <a:picLocks noGrp="1" noChangeAspect="1" noChangeArrowheads="1"/>
          </p:cNvPicPr>
          <p:nvPr>
            <p:ph idx="4294967295"/>
          </p:nvPr>
        </p:nvPicPr>
        <p:blipFill>
          <a:blip r:embed="rId2" cstate="print">
            <a:extLst>
              <a:ext uri="{28A0092B-C50C-407E-A947-70E740481C1C}">
                <a14:useLocalDpi xmlns="" xmlns:a14="http://schemas.microsoft.com/office/drawing/2010/main" val="0"/>
              </a:ext>
            </a:extLst>
          </a:blip>
          <a:srcRect b="2222"/>
          <a:stretch>
            <a:fillRect/>
          </a:stretch>
        </p:blipFill>
        <p:spPr>
          <a:xfrm>
            <a:off x="0" y="0"/>
            <a:ext cx="12192000" cy="6858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492222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liver transplant 29 subendoth"/>
          <p:cNvPicPr>
            <a:picLocks noGrp="1" noChangeAspect="1" noChangeArrowheads="1"/>
          </p:cNvPicPr>
          <p:nvPr>
            <p:ph idx="4294967295"/>
          </p:nvPr>
        </p:nvPicPr>
        <p:blipFill>
          <a:blip r:embed="rId2" cstate="print">
            <a:extLst>
              <a:ext uri="{28A0092B-C50C-407E-A947-70E740481C1C}">
                <a14:useLocalDpi xmlns="" xmlns:a14="http://schemas.microsoft.com/office/drawing/2010/main" val="0"/>
              </a:ext>
            </a:extLst>
          </a:blip>
          <a:srcRect l="7500" b="4445"/>
          <a:stretch>
            <a:fillRect/>
          </a:stretch>
        </p:blipFill>
        <p:spPr>
          <a:xfrm>
            <a:off x="0" y="0"/>
            <a:ext cx="12192000" cy="6858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257278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52400"/>
            <a:ext cx="12192000" cy="1143000"/>
          </a:xfrm>
        </p:spPr>
        <p:txBody>
          <a:bodyPr/>
          <a:lstStyle/>
          <a:p>
            <a:pPr eaLnBrk="1" hangingPunct="1"/>
            <a:r>
              <a:rPr lang="el-GR" altLang="el-GR" sz="4000" b="1" dirty="0">
                <a:latin typeface="Calibri" panose="020F0502020204030204" pitchFamily="34" charset="0"/>
                <a:cs typeface="Calibri" panose="020F0502020204030204" pitchFamily="34" charset="0"/>
              </a:rPr>
              <a:t>Οξεία απόρριψη-Τ</a:t>
            </a:r>
            <a:r>
              <a:rPr lang="en-US" altLang="el-GR" sz="4000" b="1" dirty="0">
                <a:latin typeface="Calibri" panose="020F0502020204030204" pitchFamily="34" charset="0"/>
                <a:cs typeface="Calibri" panose="020F0502020204030204" pitchFamily="34" charset="0"/>
              </a:rPr>
              <a:t>CMR </a:t>
            </a:r>
            <a:r>
              <a:rPr lang="el-GR" altLang="el-GR" sz="4000" b="1" dirty="0" smtClean="0">
                <a:latin typeface="Calibri" panose="020F0502020204030204" pitchFamily="34" charset="0"/>
                <a:cs typeface="Calibri" panose="020F0502020204030204" pitchFamily="34" charset="0"/>
              </a:rPr>
              <a:t/>
            </a:r>
            <a:br>
              <a:rPr lang="el-GR" altLang="el-GR" sz="4000" b="1" dirty="0" smtClean="0">
                <a:latin typeface="Calibri" panose="020F0502020204030204" pitchFamily="34" charset="0"/>
                <a:cs typeface="Calibri" panose="020F0502020204030204" pitchFamily="34" charset="0"/>
              </a:rPr>
            </a:br>
            <a:r>
              <a:rPr lang="el-GR" altLang="el-GR" sz="3600" b="1" dirty="0" smtClean="0">
                <a:latin typeface="Calibri" panose="020F0502020204030204" pitchFamily="34" charset="0"/>
                <a:cs typeface="Calibri" panose="020F0502020204030204" pitchFamily="34" charset="0"/>
              </a:rPr>
              <a:t>Παρεγχυματικές </a:t>
            </a:r>
            <a:r>
              <a:rPr lang="el-GR" altLang="el-GR" sz="3600" b="1" dirty="0" err="1" smtClean="0">
                <a:latin typeface="Calibri" panose="020F0502020204030204" pitchFamily="34" charset="0"/>
                <a:cs typeface="Calibri" panose="020F0502020204030204" pitchFamily="34" charset="0"/>
              </a:rPr>
              <a:t>περιφλεβικές</a:t>
            </a:r>
            <a:r>
              <a:rPr lang="el-GR" altLang="el-GR" sz="3600" b="1" dirty="0" smtClean="0">
                <a:latin typeface="Calibri" panose="020F0502020204030204" pitchFamily="34" charset="0"/>
                <a:cs typeface="Calibri" panose="020F0502020204030204" pitchFamily="34" charset="0"/>
              </a:rPr>
              <a:t> βλάβες</a:t>
            </a:r>
          </a:p>
        </p:txBody>
      </p:sp>
      <p:sp>
        <p:nvSpPr>
          <p:cNvPr id="17411" name="Rectangle 3"/>
          <p:cNvSpPr>
            <a:spLocks noGrp="1" noChangeArrowheads="1"/>
          </p:cNvSpPr>
          <p:nvPr>
            <p:ph idx="1"/>
          </p:nvPr>
        </p:nvSpPr>
        <p:spPr>
          <a:xfrm>
            <a:off x="609600" y="1447800"/>
            <a:ext cx="10972800" cy="2971800"/>
          </a:xfrm>
        </p:spPr>
        <p:txBody>
          <a:bodyPr/>
          <a:lstStyle/>
          <a:p>
            <a:pPr eaLnBrk="1" hangingPunct="1">
              <a:lnSpc>
                <a:spcPct val="120000"/>
              </a:lnSpc>
              <a:buClr>
                <a:schemeClr val="accent2"/>
              </a:buClr>
              <a:buFont typeface="Wingdings" pitchFamily="2" charset="2"/>
              <a:buChar char="Ø"/>
            </a:pPr>
            <a:r>
              <a:rPr lang="el-GR" altLang="el-GR" sz="2600" dirty="0" err="1" smtClean="0">
                <a:latin typeface="Calibri" panose="020F0502020204030204" pitchFamily="34" charset="0"/>
                <a:cs typeface="Calibri" panose="020F0502020204030204" pitchFamily="34" charset="0"/>
              </a:rPr>
              <a:t>Χολόσταση</a:t>
            </a:r>
            <a:r>
              <a:rPr lang="el-GR" altLang="el-GR" sz="2600" dirty="0" smtClean="0">
                <a:latin typeface="Calibri" panose="020F0502020204030204" pitchFamily="34" charset="0"/>
                <a:cs typeface="Calibri" panose="020F0502020204030204" pitchFamily="34" charset="0"/>
              </a:rPr>
              <a:t> </a:t>
            </a:r>
          </a:p>
          <a:p>
            <a:pPr eaLnBrk="1" hangingPunct="1">
              <a:lnSpc>
                <a:spcPct val="120000"/>
              </a:lnSpc>
              <a:buClr>
                <a:schemeClr val="accent2"/>
              </a:buClr>
              <a:buFont typeface="Wingdings" pitchFamily="2" charset="2"/>
              <a:buChar char="Ø"/>
            </a:pPr>
            <a:r>
              <a:rPr lang="el-GR" altLang="el-GR" sz="2600" dirty="0" smtClean="0">
                <a:latin typeface="Calibri" panose="020F0502020204030204" pitchFamily="34" charset="0"/>
                <a:cs typeface="Calibri" panose="020F0502020204030204" pitchFamily="34" charset="0"/>
              </a:rPr>
              <a:t>Θολερά εξοίδηση </a:t>
            </a:r>
            <a:r>
              <a:rPr lang="el-GR" altLang="el-GR" sz="2600" dirty="0" err="1" smtClean="0">
                <a:latin typeface="Calibri" panose="020F0502020204030204" pitchFamily="34" charset="0"/>
                <a:cs typeface="Calibri" panose="020F0502020204030204" pitchFamily="34" charset="0"/>
              </a:rPr>
              <a:t>ηπατοκυττάρων</a:t>
            </a:r>
            <a:endParaRPr lang="el-GR" altLang="el-GR" sz="2600" dirty="0" smtClean="0">
              <a:latin typeface="Calibri" panose="020F0502020204030204" pitchFamily="34" charset="0"/>
              <a:cs typeface="Calibri" panose="020F0502020204030204" pitchFamily="34" charset="0"/>
            </a:endParaRPr>
          </a:p>
          <a:p>
            <a:pPr eaLnBrk="1" hangingPunct="1">
              <a:lnSpc>
                <a:spcPct val="120000"/>
              </a:lnSpc>
              <a:buClr>
                <a:schemeClr val="accent2"/>
              </a:buClr>
              <a:buFont typeface="Wingdings" pitchFamily="2" charset="2"/>
              <a:buChar char="Ø"/>
            </a:pPr>
            <a:r>
              <a:rPr lang="el-GR" altLang="el-GR" sz="2600" dirty="0" err="1" smtClean="0">
                <a:latin typeface="Calibri" panose="020F0502020204030204" pitchFamily="34" charset="0"/>
                <a:cs typeface="Calibri" panose="020F0502020204030204" pitchFamily="34" charset="0"/>
              </a:rPr>
              <a:t>Ηπατοκυτταρικές</a:t>
            </a:r>
            <a:r>
              <a:rPr lang="el-GR" altLang="el-GR" sz="2600" dirty="0" smtClean="0">
                <a:latin typeface="Calibri" panose="020F0502020204030204" pitchFamily="34" charset="0"/>
                <a:cs typeface="Calibri" panose="020F0502020204030204" pitchFamily="34" charset="0"/>
              </a:rPr>
              <a:t> νεκρώσεις συρρέουσες, </a:t>
            </a:r>
            <a:r>
              <a:rPr lang="el-GR" altLang="el-GR" sz="2600" dirty="0" err="1" smtClean="0">
                <a:latin typeface="Calibri" panose="020F0502020204030204" pitchFamily="34" charset="0"/>
                <a:cs typeface="Calibri" panose="020F0502020204030204" pitchFamily="34" charset="0"/>
              </a:rPr>
              <a:t>περιφλεβική</a:t>
            </a:r>
            <a:r>
              <a:rPr lang="el-GR" altLang="el-GR" sz="2600" dirty="0" smtClean="0">
                <a:latin typeface="Calibri" panose="020F0502020204030204" pitchFamily="34" charset="0"/>
                <a:cs typeface="Calibri" panose="020F0502020204030204" pitchFamily="34" charset="0"/>
              </a:rPr>
              <a:t> φλεγμονή, φλεβίτιδα (</a:t>
            </a:r>
            <a:r>
              <a:rPr lang="el-GR" altLang="el-GR" sz="2600" dirty="0" err="1" smtClean="0">
                <a:latin typeface="Calibri" panose="020F0502020204030204" pitchFamily="34" charset="0"/>
                <a:cs typeface="Calibri" panose="020F0502020204030204" pitchFamily="34" charset="0"/>
              </a:rPr>
              <a:t>βαρειά</a:t>
            </a:r>
            <a:r>
              <a:rPr lang="el-GR" altLang="el-GR" sz="2600" dirty="0" smtClean="0">
                <a:latin typeface="Calibri" panose="020F0502020204030204" pitchFamily="34" charset="0"/>
                <a:cs typeface="Calibri" panose="020F0502020204030204" pitchFamily="34" charset="0"/>
              </a:rPr>
              <a:t> οξεία απόρριψη)</a:t>
            </a:r>
          </a:p>
          <a:p>
            <a:pPr eaLnBrk="1" hangingPunct="1">
              <a:lnSpc>
                <a:spcPct val="120000"/>
              </a:lnSpc>
              <a:buClr>
                <a:schemeClr val="accent2"/>
              </a:buClr>
              <a:buFont typeface="Wingdings" pitchFamily="2" charset="2"/>
              <a:buChar char="§"/>
            </a:pPr>
            <a:endParaRPr lang="el-GR" altLang="el-GR" sz="2600" dirty="0" smtClean="0"/>
          </a:p>
          <a:p>
            <a:pPr eaLnBrk="1" hangingPunct="1">
              <a:lnSpc>
                <a:spcPct val="120000"/>
              </a:lnSpc>
              <a:buFontTx/>
              <a:buNone/>
            </a:pPr>
            <a:endParaRPr lang="el-GR" altLang="el-GR" sz="2600" dirty="0" smtClean="0"/>
          </a:p>
        </p:txBody>
      </p:sp>
      <p:sp>
        <p:nvSpPr>
          <p:cNvPr id="17412" name="Line 4"/>
          <p:cNvSpPr>
            <a:spLocks noChangeShapeType="1"/>
          </p:cNvSpPr>
          <p:nvPr/>
        </p:nvSpPr>
        <p:spPr bwMode="auto">
          <a:xfrm>
            <a:off x="508000" y="4267200"/>
            <a:ext cx="9550400" cy="0"/>
          </a:xfrm>
          <a:prstGeom prst="line">
            <a:avLst/>
          </a:prstGeom>
          <a:noFill/>
          <a:ln w="47625" cmpd="dbl">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17413" name="Rectangle 5"/>
          <p:cNvSpPr>
            <a:spLocks noChangeArrowheads="1"/>
          </p:cNvSpPr>
          <p:nvPr/>
        </p:nvSpPr>
        <p:spPr bwMode="auto">
          <a:xfrm>
            <a:off x="609600" y="4267200"/>
            <a:ext cx="109728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lnSpc>
                <a:spcPct val="120000"/>
              </a:lnSpc>
              <a:spcAft>
                <a:spcPct val="0"/>
              </a:spcAft>
              <a:buClr>
                <a:srgbClr val="333399"/>
              </a:buClr>
              <a:buFont typeface="Wingdings" pitchFamily="2" charset="2"/>
              <a:buNone/>
            </a:pPr>
            <a:r>
              <a:rPr lang="el-GR" altLang="el-GR" sz="2200" b="1" dirty="0" smtClean="0">
                <a:solidFill>
                  <a:srgbClr val="333399"/>
                </a:solidFill>
              </a:rPr>
              <a:t>Διαφορική διάγνωση</a:t>
            </a:r>
          </a:p>
          <a:p>
            <a:pPr defTabSz="914400" eaLnBrk="1" fontAlgn="base" hangingPunct="1">
              <a:lnSpc>
                <a:spcPct val="120000"/>
              </a:lnSpc>
              <a:spcAft>
                <a:spcPct val="0"/>
              </a:spcAft>
              <a:buClr>
                <a:srgbClr val="333399"/>
              </a:buClr>
              <a:buFont typeface="Wingdings" pitchFamily="2" charset="2"/>
              <a:buNone/>
            </a:pPr>
            <a:r>
              <a:rPr lang="el-GR" altLang="el-GR" sz="2200" i="1" dirty="0" smtClean="0">
                <a:solidFill>
                  <a:srgbClr val="000000"/>
                </a:solidFill>
              </a:rPr>
              <a:t>Βλάβες συντήρησης / </a:t>
            </a:r>
            <a:r>
              <a:rPr lang="el-GR" altLang="el-GR" sz="2200" i="1" dirty="0" err="1" smtClean="0">
                <a:solidFill>
                  <a:srgbClr val="000000"/>
                </a:solidFill>
              </a:rPr>
              <a:t>επαναιμάτωσης</a:t>
            </a:r>
            <a:r>
              <a:rPr lang="el-GR" altLang="el-GR" sz="2200" i="1" dirty="0" smtClean="0">
                <a:solidFill>
                  <a:srgbClr val="000000"/>
                </a:solidFill>
              </a:rPr>
              <a:t> </a:t>
            </a:r>
          </a:p>
          <a:p>
            <a:pPr defTabSz="914400" eaLnBrk="1" fontAlgn="base" hangingPunct="1">
              <a:lnSpc>
                <a:spcPct val="120000"/>
              </a:lnSpc>
              <a:spcAft>
                <a:spcPct val="0"/>
              </a:spcAft>
              <a:buClr>
                <a:srgbClr val="333399"/>
              </a:buClr>
              <a:buFont typeface="Wingdings" pitchFamily="2" charset="2"/>
              <a:buNone/>
            </a:pPr>
            <a:r>
              <a:rPr lang="el-GR" altLang="el-GR" sz="2200" i="1" dirty="0" smtClean="0">
                <a:solidFill>
                  <a:srgbClr val="000000"/>
                </a:solidFill>
              </a:rPr>
              <a:t>Ισχαιμικός παράγοντας</a:t>
            </a:r>
          </a:p>
          <a:p>
            <a:pPr defTabSz="914400" eaLnBrk="1" fontAlgn="base" hangingPunct="1">
              <a:lnSpc>
                <a:spcPct val="120000"/>
              </a:lnSpc>
              <a:spcAft>
                <a:spcPct val="0"/>
              </a:spcAft>
              <a:buClr>
                <a:srgbClr val="333399"/>
              </a:buClr>
              <a:buFont typeface="Wingdings" pitchFamily="2" charset="2"/>
              <a:buNone/>
            </a:pPr>
            <a:r>
              <a:rPr lang="el-GR" altLang="el-GR" sz="2200" i="1" dirty="0" smtClean="0">
                <a:solidFill>
                  <a:srgbClr val="000000"/>
                </a:solidFill>
              </a:rPr>
              <a:t>Ιογενείς ηπατίτιδες, </a:t>
            </a:r>
            <a:r>
              <a:rPr lang="el-GR" altLang="el-GR" sz="2200" i="1" dirty="0" err="1" smtClean="0">
                <a:solidFill>
                  <a:srgbClr val="000000"/>
                </a:solidFill>
              </a:rPr>
              <a:t>αυτοάνοση</a:t>
            </a:r>
            <a:r>
              <a:rPr lang="el-GR" altLang="el-GR" sz="2200" i="1" dirty="0" smtClean="0">
                <a:solidFill>
                  <a:srgbClr val="000000"/>
                </a:solidFill>
              </a:rPr>
              <a:t> ή </a:t>
            </a:r>
            <a:r>
              <a:rPr lang="en-US" altLang="el-GR" sz="2200" i="1" dirty="0" smtClean="0">
                <a:solidFill>
                  <a:srgbClr val="000000"/>
                </a:solidFill>
              </a:rPr>
              <a:t>plasma cell rich rejection</a:t>
            </a:r>
            <a:endParaRPr lang="el-GR" altLang="el-GR" sz="2200" i="1" dirty="0" smtClean="0">
              <a:solidFill>
                <a:srgbClr val="000000"/>
              </a:solidFill>
            </a:endParaRPr>
          </a:p>
        </p:txBody>
      </p:sp>
    </p:spTree>
    <p:extLst>
      <p:ext uri="{BB962C8B-B14F-4D97-AF65-F5344CB8AC3E}">
        <p14:creationId xmlns="" xmlns:p14="http://schemas.microsoft.com/office/powerpoint/2010/main" val="3100881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grayscl/>
            <a:extLst>
              <a:ext uri="{BEBA8EAE-BF5A-486C-A8C5-ECC9F3942E4B}">
                <a14:imgProps xmlns="" xmlns:a14="http://schemas.microsoft.com/office/drawing/2010/main">
                  <a14:imgLayer r:embed="rId3">
                    <a14:imgEffect>
                      <a14:sharpenSoften amount="25000"/>
                    </a14:imgEffect>
                    <a14:imgEffect>
                      <a14:saturation sat="400000"/>
                    </a14:imgEffect>
                    <a14:imgEffect>
                      <a14:brightnessContrast contrast="-40000"/>
                    </a14:imgEffect>
                  </a14:imgLayer>
                </a14:imgProps>
              </a:ext>
              <a:ext uri="{28A0092B-C50C-407E-A947-70E740481C1C}">
                <a14:useLocalDpi xmlns="" xmlns:a14="http://schemas.microsoft.com/office/drawing/2010/main" val="0"/>
              </a:ext>
            </a:extLst>
          </a:blip>
          <a:srcRect/>
          <a:stretch>
            <a:fillRect/>
          </a:stretch>
        </p:blipFill>
        <p:spPr bwMode="auto">
          <a:xfrm>
            <a:off x="1222748" y="297447"/>
            <a:ext cx="9728791" cy="6421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05162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a:off x="1775637" y="170122"/>
            <a:ext cx="8665535" cy="6499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67257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76638" y="42529"/>
            <a:ext cx="8885523" cy="67835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94781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705136" y="462893"/>
            <a:ext cx="108712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50000"/>
              </a:spcBef>
              <a:spcAft>
                <a:spcPct val="0"/>
              </a:spcAft>
            </a:pPr>
            <a:r>
              <a:rPr lang="en-US" altLang="el-GR" sz="3200" b="1" dirty="0" smtClean="0">
                <a:solidFill>
                  <a:srgbClr val="282878"/>
                </a:solidFill>
                <a:latin typeface="Calibri" panose="020F0502020204030204" pitchFamily="34" charset="0"/>
                <a:cs typeface="Calibri" panose="020F0502020204030204" pitchFamily="34" charset="0"/>
              </a:rPr>
              <a:t>B</a:t>
            </a:r>
            <a:r>
              <a:rPr lang="el-GR" altLang="el-GR" sz="3200" b="1" dirty="0" smtClean="0">
                <a:solidFill>
                  <a:srgbClr val="282878"/>
                </a:solidFill>
                <a:latin typeface="Calibri" panose="020F0502020204030204" pitchFamily="34" charset="0"/>
                <a:cs typeface="Calibri" panose="020F0502020204030204" pitchFamily="34" charset="0"/>
              </a:rPr>
              <a:t>ΑΘΜΟΛΟΓΗΣΗ ΟΞΕΙΑΣ Τ</a:t>
            </a:r>
            <a:r>
              <a:rPr lang="en-US" altLang="el-GR" sz="3200" b="1" dirty="0" smtClean="0">
                <a:solidFill>
                  <a:srgbClr val="282878"/>
                </a:solidFill>
                <a:latin typeface="Calibri" panose="020F0502020204030204" pitchFamily="34" charset="0"/>
                <a:cs typeface="Calibri" panose="020F0502020204030204" pitchFamily="34" charset="0"/>
              </a:rPr>
              <a:t>CMR</a:t>
            </a:r>
            <a:r>
              <a:rPr lang="el-GR" altLang="el-GR" sz="3200" b="1" dirty="0" smtClean="0">
                <a:solidFill>
                  <a:srgbClr val="282878"/>
                </a:solidFill>
                <a:latin typeface="Calibri" panose="020F0502020204030204" pitchFamily="34" charset="0"/>
                <a:cs typeface="Calibri" panose="020F0502020204030204" pitchFamily="34" charset="0"/>
              </a:rPr>
              <a:t> ΚΑΤΑ </a:t>
            </a:r>
            <a:r>
              <a:rPr lang="en-US" altLang="el-GR" sz="3200" b="1" dirty="0" smtClean="0">
                <a:solidFill>
                  <a:srgbClr val="282878"/>
                </a:solidFill>
                <a:latin typeface="Calibri" panose="020F0502020204030204" pitchFamily="34" charset="0"/>
                <a:cs typeface="Calibri" panose="020F0502020204030204" pitchFamily="34" charset="0"/>
              </a:rPr>
              <a:t>BANFF</a:t>
            </a:r>
            <a:r>
              <a:rPr lang="el-GR" altLang="el-GR" sz="3200" b="1" dirty="0" smtClean="0">
                <a:solidFill>
                  <a:srgbClr val="000000"/>
                </a:solidFill>
                <a:latin typeface="Calibri" panose="020F0502020204030204" pitchFamily="34" charset="0"/>
                <a:cs typeface="Calibri" panose="020F0502020204030204" pitchFamily="34" charset="0"/>
              </a:rPr>
              <a:t> </a:t>
            </a:r>
          </a:p>
        </p:txBody>
      </p:sp>
      <p:graphicFrame>
        <p:nvGraphicFramePr>
          <p:cNvPr id="3" name="Πίνακας 2"/>
          <p:cNvGraphicFramePr>
            <a:graphicFrameLocks noGrp="1"/>
          </p:cNvGraphicFramePr>
          <p:nvPr>
            <p:extLst>
              <p:ext uri="{D42A27DB-BD31-4B8C-83A1-F6EECF244321}">
                <p14:modId xmlns="" xmlns:p14="http://schemas.microsoft.com/office/powerpoint/2010/main" val="3652569359"/>
              </p:ext>
            </p:extLst>
          </p:nvPr>
        </p:nvGraphicFramePr>
        <p:xfrm>
          <a:off x="341193" y="1920690"/>
          <a:ext cx="11750722" cy="4302760"/>
        </p:xfrm>
        <a:graphic>
          <a:graphicData uri="http://schemas.openxmlformats.org/drawingml/2006/table">
            <a:tbl>
              <a:tblPr firstRow="1" bandRow="1">
                <a:tableStyleId>{5940675A-B579-460E-94D1-54222C63F5DA}</a:tableStyleId>
              </a:tblPr>
              <a:tblGrid>
                <a:gridCol w="2224585"/>
                <a:gridCol w="9526137"/>
              </a:tblGrid>
              <a:tr h="370840">
                <a:tc>
                  <a:txBody>
                    <a:bodyPr/>
                    <a:lstStyle/>
                    <a:p>
                      <a:r>
                        <a:rPr lang="el-GR" b="1" dirty="0" smtClean="0">
                          <a:solidFill>
                            <a:schemeClr val="bg1"/>
                          </a:solidFill>
                          <a:latin typeface="Calibri" panose="020F0502020204030204" pitchFamily="34" charset="0"/>
                          <a:cs typeface="Calibri" panose="020F0502020204030204" pitchFamily="34" charset="0"/>
                        </a:rPr>
                        <a:t>Βαθμός απόρριψης</a:t>
                      </a:r>
                      <a:endParaRPr lang="el-GR" b="1" dirty="0">
                        <a:solidFill>
                          <a:schemeClr val="bg1"/>
                        </a:solidFill>
                        <a:latin typeface="Calibri" panose="020F0502020204030204" pitchFamily="34" charset="0"/>
                        <a:cs typeface="Calibri" panose="020F0502020204030204" pitchFamily="34" charset="0"/>
                      </a:endParaRPr>
                    </a:p>
                  </a:txBody>
                  <a:tcPr>
                    <a:solidFill>
                      <a:srgbClr val="0070C0"/>
                    </a:solidFill>
                  </a:tcPr>
                </a:tc>
                <a:tc>
                  <a:txBody>
                    <a:bodyPr/>
                    <a:lstStyle/>
                    <a:p>
                      <a:r>
                        <a:rPr lang="el-GR" b="1" dirty="0" smtClean="0">
                          <a:solidFill>
                            <a:schemeClr val="bg1"/>
                          </a:solidFill>
                          <a:latin typeface="Calibri" panose="020F0502020204030204" pitchFamily="34" charset="0"/>
                          <a:cs typeface="Calibri" panose="020F0502020204030204" pitchFamily="34" charset="0"/>
                        </a:rPr>
                        <a:t>Ιστολογικά κριτήρια</a:t>
                      </a:r>
                      <a:endParaRPr lang="el-GR" b="1" dirty="0">
                        <a:solidFill>
                          <a:schemeClr val="bg1"/>
                        </a:solidFill>
                        <a:latin typeface="Calibri" panose="020F0502020204030204" pitchFamily="34" charset="0"/>
                        <a:cs typeface="Calibri" panose="020F0502020204030204" pitchFamily="34" charset="0"/>
                      </a:endParaRPr>
                    </a:p>
                  </a:txBody>
                  <a:tcPr>
                    <a:solidFill>
                      <a:srgbClr val="0070C0"/>
                    </a:solidFill>
                  </a:tcPr>
                </a:tc>
              </a:tr>
              <a:tr h="370840">
                <a:tc>
                  <a:txBody>
                    <a:bodyPr/>
                    <a:lstStyle/>
                    <a:p>
                      <a:r>
                        <a:rPr lang="el-GR" dirty="0" smtClean="0">
                          <a:latin typeface="Calibri" panose="020F0502020204030204" pitchFamily="34" charset="0"/>
                          <a:cs typeface="Calibri" panose="020F0502020204030204" pitchFamily="34" charset="0"/>
                        </a:rPr>
                        <a:t>Ακαθόριστη</a:t>
                      </a:r>
                      <a:endParaRPr lang="el-GR" dirty="0">
                        <a:latin typeface="Calibri" panose="020F0502020204030204" pitchFamily="34" charset="0"/>
                        <a:cs typeface="Calibri" panose="020F0502020204030204" pitchFamily="34" charset="0"/>
                      </a:endParaRPr>
                    </a:p>
                  </a:txBody>
                  <a:tcPr/>
                </a:tc>
                <a:tc>
                  <a:txBody>
                    <a:bodyPr/>
                    <a:lstStyle/>
                    <a:p>
                      <a:r>
                        <a:rPr lang="el-GR" dirty="0" smtClean="0">
                          <a:latin typeface="Calibri" panose="020F0502020204030204" pitchFamily="34" charset="0"/>
                          <a:cs typeface="Calibri" panose="020F0502020204030204" pitchFamily="34" charset="0"/>
                        </a:rPr>
                        <a:t>Φλεγμονώδεις</a:t>
                      </a:r>
                      <a:r>
                        <a:rPr lang="el-GR" baseline="0" dirty="0" smtClean="0">
                          <a:latin typeface="Calibri" panose="020F0502020204030204" pitchFamily="34" charset="0"/>
                          <a:cs typeface="Calibri" panose="020F0502020204030204" pitchFamily="34" charset="0"/>
                        </a:rPr>
                        <a:t> διηθήσεις στα πυλαία διαστήματα (ΠΔ) και/ή </a:t>
                      </a:r>
                      <a:r>
                        <a:rPr lang="el-GR" baseline="0" dirty="0" err="1" smtClean="0">
                          <a:latin typeface="Calibri" panose="020F0502020204030204" pitchFamily="34" charset="0"/>
                          <a:cs typeface="Calibri" panose="020F0502020204030204" pitchFamily="34" charset="0"/>
                        </a:rPr>
                        <a:t>κεντρολοβιακ</a:t>
                      </a:r>
                      <a:r>
                        <a:rPr lang="el-GR" dirty="0" err="1" smtClean="0">
                          <a:latin typeface="Calibri" panose="020F0502020204030204" pitchFamily="34" charset="0"/>
                          <a:cs typeface="Calibri" panose="020F0502020204030204" pitchFamily="34" charset="0"/>
                        </a:rPr>
                        <a:t>α</a:t>
                      </a:r>
                      <a:r>
                        <a:rPr lang="el-GR" dirty="0" smtClean="0">
                          <a:latin typeface="Calibri" panose="020F0502020204030204" pitchFamily="34" charset="0"/>
                          <a:cs typeface="Calibri" panose="020F0502020204030204" pitchFamily="34" charset="0"/>
                        </a:rPr>
                        <a:t> που δεν πληρούν τα κριτήρια για τη διάγνωση ήπιας οξείας απόρριψης</a:t>
                      </a:r>
                      <a:endParaRPr lang="el-GR" dirty="0">
                        <a:latin typeface="Calibri" panose="020F0502020204030204" pitchFamily="34" charset="0"/>
                        <a:cs typeface="Calibri" panose="020F0502020204030204" pitchFamily="34" charset="0"/>
                      </a:endParaRPr>
                    </a:p>
                  </a:txBody>
                  <a:tcPr/>
                </a:tc>
              </a:tr>
              <a:tr h="370840">
                <a:tc>
                  <a:txBody>
                    <a:bodyPr/>
                    <a:lstStyle/>
                    <a:p>
                      <a:r>
                        <a:rPr lang="el-GR" dirty="0" smtClean="0">
                          <a:latin typeface="Calibri" panose="020F0502020204030204" pitchFamily="34" charset="0"/>
                          <a:cs typeface="Calibri" panose="020F0502020204030204" pitchFamily="34" charset="0"/>
                        </a:rPr>
                        <a:t>‘</a:t>
                      </a:r>
                      <a:r>
                        <a:rPr lang="el-GR" dirty="0" err="1" smtClean="0">
                          <a:latin typeface="Calibri" panose="020F0502020204030204" pitchFamily="34" charset="0"/>
                          <a:cs typeface="Calibri" panose="020F0502020204030204" pitchFamily="34" charset="0"/>
                        </a:rPr>
                        <a:t>Ηπια</a:t>
                      </a:r>
                      <a:r>
                        <a:rPr lang="el-GR" dirty="0" smtClean="0">
                          <a:latin typeface="Calibri" panose="020F0502020204030204" pitchFamily="34" charset="0"/>
                          <a:cs typeface="Calibri" panose="020F0502020204030204" pitchFamily="34" charset="0"/>
                        </a:rPr>
                        <a:t> </a:t>
                      </a:r>
                      <a:endParaRPr lang="el-GR" dirty="0">
                        <a:latin typeface="Calibri" panose="020F0502020204030204" pitchFamily="34" charset="0"/>
                        <a:cs typeface="Calibri" panose="020F0502020204030204" pitchFamily="34" charset="0"/>
                      </a:endParaRPr>
                    </a:p>
                  </a:txBody>
                  <a:tcPr/>
                </a:tc>
                <a:tc>
                  <a:txBody>
                    <a:bodyPr/>
                    <a:lstStyle/>
                    <a:p>
                      <a:r>
                        <a:rPr lang="el-GR" dirty="0" smtClean="0">
                          <a:latin typeface="Calibri" panose="020F0502020204030204" pitchFamily="34" charset="0"/>
                          <a:cs typeface="Calibri" panose="020F0502020204030204" pitchFamily="34" charset="0"/>
                        </a:rPr>
                        <a:t>Φλεγμονώδεις διηθήσεις τύπου απόρριψης στη </a:t>
                      </a:r>
                      <a:r>
                        <a:rPr lang="el-GR" b="1" dirty="0" smtClean="0">
                          <a:latin typeface="Calibri" panose="020F0502020204030204" pitchFamily="34" charset="0"/>
                          <a:cs typeface="Calibri" panose="020F0502020204030204" pitchFamily="34" charset="0"/>
                        </a:rPr>
                        <a:t>μειονότητα των ΠΔ</a:t>
                      </a:r>
                      <a:r>
                        <a:rPr lang="el-GR" dirty="0" smtClean="0">
                          <a:latin typeface="Calibri" panose="020F0502020204030204" pitchFamily="34" charset="0"/>
                          <a:cs typeface="Calibri" panose="020F0502020204030204" pitchFamily="34" charset="0"/>
                        </a:rPr>
                        <a:t> ή των </a:t>
                      </a:r>
                      <a:r>
                        <a:rPr lang="el-GR" b="1" dirty="0" err="1" smtClean="0">
                          <a:latin typeface="Calibri" panose="020F0502020204030204" pitchFamily="34" charset="0"/>
                          <a:cs typeface="Calibri" panose="020F0502020204030204" pitchFamily="34" charset="0"/>
                        </a:rPr>
                        <a:t>κεντρολοβιακών</a:t>
                      </a:r>
                      <a:r>
                        <a:rPr lang="el-GR" b="1" dirty="0" smtClean="0">
                          <a:latin typeface="Calibri" panose="020F0502020204030204" pitchFamily="34" charset="0"/>
                          <a:cs typeface="Calibri" panose="020F0502020204030204" pitchFamily="34" charset="0"/>
                        </a:rPr>
                        <a:t> </a:t>
                      </a:r>
                      <a:r>
                        <a:rPr lang="el-GR" dirty="0" smtClean="0">
                          <a:latin typeface="Calibri" panose="020F0502020204030204" pitchFamily="34" charset="0"/>
                          <a:cs typeface="Calibri" panose="020F0502020204030204" pitchFamily="34" charset="0"/>
                        </a:rPr>
                        <a:t>περιοχών,</a:t>
                      </a:r>
                      <a:r>
                        <a:rPr lang="el-GR" baseline="0" dirty="0" smtClean="0">
                          <a:latin typeface="Calibri" panose="020F0502020204030204" pitchFamily="34" charset="0"/>
                          <a:cs typeface="Calibri" panose="020F0502020204030204" pitchFamily="34" charset="0"/>
                        </a:rPr>
                        <a:t> γενικά ήπια, ως επί το πλείστον περιοριζόμενη στα ΠΔ (για απόρριψη με εντόπιση στα ΠΔ) και </a:t>
                      </a:r>
                      <a:r>
                        <a:rPr lang="el-GR" b="1" baseline="0" dirty="0" smtClean="0">
                          <a:latin typeface="Calibri" panose="020F0502020204030204" pitchFamily="34" charset="0"/>
                          <a:cs typeface="Calibri" panose="020F0502020204030204" pitchFamily="34" charset="0"/>
                        </a:rPr>
                        <a:t>απουσία συρρεουσών </a:t>
                      </a:r>
                      <a:r>
                        <a:rPr lang="el-GR" b="1" baseline="0" dirty="0" err="1" smtClean="0">
                          <a:latin typeface="Calibri" panose="020F0502020204030204" pitchFamily="34" charset="0"/>
                          <a:cs typeface="Calibri" panose="020F0502020204030204" pitchFamily="34" charset="0"/>
                        </a:rPr>
                        <a:t>κεντρολοβιακών</a:t>
                      </a:r>
                      <a:r>
                        <a:rPr lang="el-GR" b="1" baseline="0" dirty="0" smtClean="0">
                          <a:latin typeface="Calibri" panose="020F0502020204030204" pitchFamily="34" charset="0"/>
                          <a:cs typeface="Calibri" panose="020F0502020204030204" pitchFamily="34" charset="0"/>
                        </a:rPr>
                        <a:t> νεκρώσεων </a:t>
                      </a:r>
                      <a:r>
                        <a:rPr lang="el-GR" baseline="0" dirty="0" smtClean="0">
                          <a:latin typeface="Calibri" panose="020F0502020204030204" pitchFamily="34" charset="0"/>
                          <a:cs typeface="Calibri" panose="020F0502020204030204" pitchFamily="34" charset="0"/>
                        </a:rPr>
                        <a:t>(για περιπτώσεις που εμφανίζονται ως μεμονωμένες </a:t>
                      </a:r>
                      <a:r>
                        <a:rPr lang="el-GR" baseline="0" dirty="0" err="1" smtClean="0">
                          <a:latin typeface="Calibri" panose="020F0502020204030204" pitchFamily="34" charset="0"/>
                          <a:cs typeface="Calibri" panose="020F0502020204030204" pitchFamily="34" charset="0"/>
                        </a:rPr>
                        <a:t>κεντρολοβιακές</a:t>
                      </a:r>
                      <a:r>
                        <a:rPr lang="el-GR" baseline="0" dirty="0" smtClean="0">
                          <a:latin typeface="Calibri" panose="020F0502020204030204" pitchFamily="34" charset="0"/>
                          <a:cs typeface="Calibri" panose="020F0502020204030204" pitchFamily="34" charset="0"/>
                        </a:rPr>
                        <a:t> φλεγμονώδεις διηθήσεις) </a:t>
                      </a:r>
                      <a:endParaRPr lang="el-GR" dirty="0">
                        <a:latin typeface="Calibri" panose="020F0502020204030204" pitchFamily="34" charset="0"/>
                        <a:cs typeface="Calibri" panose="020F0502020204030204" pitchFamily="34" charset="0"/>
                      </a:endParaRPr>
                    </a:p>
                  </a:txBody>
                  <a:tcPr/>
                </a:tc>
              </a:tr>
              <a:tr h="370840">
                <a:tc>
                  <a:txBody>
                    <a:bodyPr/>
                    <a:lstStyle/>
                    <a:p>
                      <a:r>
                        <a:rPr lang="el-GR" dirty="0" smtClean="0">
                          <a:latin typeface="Calibri" panose="020F0502020204030204" pitchFamily="34" charset="0"/>
                          <a:cs typeface="Calibri" panose="020F0502020204030204" pitchFamily="34" charset="0"/>
                        </a:rPr>
                        <a:t>Μέτρια</a:t>
                      </a:r>
                      <a:endParaRPr lang="el-GR" dirty="0">
                        <a:latin typeface="Calibri" panose="020F0502020204030204" pitchFamily="34" charset="0"/>
                        <a:cs typeface="Calibri" panose="020F0502020204030204" pitchFamily="34" charset="0"/>
                      </a:endParaRPr>
                    </a:p>
                  </a:txBody>
                  <a:tcPr/>
                </a:tc>
                <a:tc>
                  <a:txBody>
                    <a:bodyPr/>
                    <a:lstStyle/>
                    <a:p>
                      <a:r>
                        <a:rPr lang="el-GR" dirty="0" smtClean="0">
                          <a:latin typeface="Calibri" panose="020F0502020204030204" pitchFamily="34" charset="0"/>
                          <a:cs typeface="Calibri" panose="020F0502020204030204" pitchFamily="34" charset="0"/>
                        </a:rPr>
                        <a:t>Φλεγμονώδεις</a:t>
                      </a:r>
                      <a:r>
                        <a:rPr lang="el-GR" baseline="0" dirty="0" smtClean="0">
                          <a:latin typeface="Calibri" panose="020F0502020204030204" pitchFamily="34" charset="0"/>
                          <a:cs typeface="Calibri" panose="020F0502020204030204" pitchFamily="34" charset="0"/>
                        </a:rPr>
                        <a:t> διηθήσεις</a:t>
                      </a:r>
                      <a:r>
                        <a:rPr lang="el-GR" dirty="0" smtClean="0">
                          <a:latin typeface="Calibri" panose="020F0502020204030204" pitchFamily="34" charset="0"/>
                          <a:cs typeface="Calibri" panose="020F0502020204030204" pitchFamily="34" charset="0"/>
                        </a:rPr>
                        <a:t> τύπου απόρριψης που διευρύνουν </a:t>
                      </a:r>
                      <a:r>
                        <a:rPr lang="el-GR" b="1" dirty="0" smtClean="0">
                          <a:latin typeface="Calibri" panose="020F0502020204030204" pitchFamily="34" charset="0"/>
                          <a:cs typeface="Calibri" panose="020F0502020204030204" pitchFamily="34" charset="0"/>
                        </a:rPr>
                        <a:t>τα περισσότερα ή</a:t>
                      </a:r>
                      <a:r>
                        <a:rPr lang="el-GR" b="1" baseline="0" dirty="0" smtClean="0">
                          <a:latin typeface="Calibri" panose="020F0502020204030204" pitchFamily="34" charset="0"/>
                          <a:cs typeface="Calibri" panose="020F0502020204030204" pitchFamily="34" charset="0"/>
                        </a:rPr>
                        <a:t> όλα τα</a:t>
                      </a:r>
                      <a:r>
                        <a:rPr lang="el-GR" b="1" dirty="0" smtClean="0">
                          <a:latin typeface="Calibri" panose="020F0502020204030204" pitchFamily="34" charset="0"/>
                          <a:cs typeface="Calibri" panose="020F0502020204030204" pitchFamily="34" charset="0"/>
                        </a:rPr>
                        <a:t> ΠΔ </a:t>
                      </a:r>
                      <a:r>
                        <a:rPr lang="el-GR" dirty="0" smtClean="0">
                          <a:latin typeface="Calibri" panose="020F0502020204030204" pitchFamily="34" charset="0"/>
                          <a:cs typeface="Calibri" panose="020F0502020204030204" pitchFamily="34" charset="0"/>
                        </a:rPr>
                        <a:t>και/ή </a:t>
                      </a:r>
                      <a:r>
                        <a:rPr lang="el-GR" b="1" dirty="0" smtClean="0">
                          <a:latin typeface="Calibri" panose="020F0502020204030204" pitchFamily="34" charset="0"/>
                          <a:cs typeface="Calibri" panose="020F0502020204030204" pitchFamily="34" charset="0"/>
                        </a:rPr>
                        <a:t>συρρέουσες </a:t>
                      </a:r>
                      <a:r>
                        <a:rPr lang="el-GR" b="1" dirty="0" err="1" smtClean="0">
                          <a:latin typeface="Calibri" panose="020F0502020204030204" pitchFamily="34" charset="0"/>
                          <a:cs typeface="Calibri" panose="020F0502020204030204" pitchFamily="34" charset="0"/>
                        </a:rPr>
                        <a:t>κεντρολοβιακές</a:t>
                      </a:r>
                      <a:r>
                        <a:rPr lang="el-GR" b="1" dirty="0" smtClean="0">
                          <a:latin typeface="Calibri" panose="020F0502020204030204" pitchFamily="34" charset="0"/>
                          <a:cs typeface="Calibri" panose="020F0502020204030204" pitchFamily="34" charset="0"/>
                        </a:rPr>
                        <a:t> νεκρώσεις</a:t>
                      </a:r>
                      <a:r>
                        <a:rPr lang="el-GR" dirty="0" smtClean="0">
                          <a:latin typeface="Calibri" panose="020F0502020204030204" pitchFamily="34" charset="0"/>
                          <a:cs typeface="Calibri" panose="020F0502020204030204" pitchFamily="34" charset="0"/>
                        </a:rPr>
                        <a:t> περιοριζόμενες</a:t>
                      </a:r>
                      <a:r>
                        <a:rPr lang="el-GR" baseline="0" dirty="0" smtClean="0">
                          <a:latin typeface="Calibri" panose="020F0502020204030204" pitchFamily="34" charset="0"/>
                          <a:cs typeface="Calibri" panose="020F0502020204030204" pitchFamily="34" charset="0"/>
                        </a:rPr>
                        <a:t> </a:t>
                      </a:r>
                      <a:r>
                        <a:rPr lang="el-GR" b="1" baseline="0" dirty="0" smtClean="0">
                          <a:latin typeface="Calibri" panose="020F0502020204030204" pitchFamily="34" charset="0"/>
                          <a:cs typeface="Calibri" panose="020F0502020204030204" pitchFamily="34" charset="0"/>
                        </a:rPr>
                        <a:t>στη μειονότητα </a:t>
                      </a:r>
                      <a:r>
                        <a:rPr lang="el-GR" baseline="0" dirty="0" smtClean="0">
                          <a:latin typeface="Calibri" panose="020F0502020204030204" pitchFamily="34" charset="0"/>
                          <a:cs typeface="Calibri" panose="020F0502020204030204" pitchFamily="34" charset="0"/>
                        </a:rPr>
                        <a:t>των </a:t>
                      </a:r>
                      <a:r>
                        <a:rPr lang="el-GR" dirty="0" smtClean="0">
                          <a:latin typeface="Calibri" panose="020F0502020204030204" pitchFamily="34" charset="0"/>
                          <a:cs typeface="Calibri" panose="020F0502020204030204" pitchFamily="34" charset="0"/>
                        </a:rPr>
                        <a:t> </a:t>
                      </a:r>
                      <a:r>
                        <a:rPr lang="el-GR" dirty="0" err="1" smtClean="0">
                          <a:latin typeface="Calibri" panose="020F0502020204030204" pitchFamily="34" charset="0"/>
                          <a:cs typeface="Calibri" panose="020F0502020204030204" pitchFamily="34" charset="0"/>
                        </a:rPr>
                        <a:t>κεντρολοβιακών</a:t>
                      </a:r>
                      <a:r>
                        <a:rPr lang="el-GR" dirty="0" smtClean="0">
                          <a:latin typeface="Calibri" panose="020F0502020204030204" pitchFamily="34" charset="0"/>
                          <a:cs typeface="Calibri" panose="020F0502020204030204" pitchFamily="34" charset="0"/>
                        </a:rPr>
                        <a:t> περιοχών.</a:t>
                      </a:r>
                      <a:endParaRPr lang="el-GR" dirty="0">
                        <a:latin typeface="Calibri" panose="020F0502020204030204" pitchFamily="34" charset="0"/>
                        <a:cs typeface="Calibri" panose="020F0502020204030204" pitchFamily="34" charset="0"/>
                      </a:endParaRPr>
                    </a:p>
                  </a:txBody>
                  <a:tcPr/>
                </a:tc>
              </a:tr>
              <a:tr h="370840">
                <a:tc>
                  <a:txBody>
                    <a:bodyPr/>
                    <a:lstStyle/>
                    <a:p>
                      <a:r>
                        <a:rPr lang="el-GR" dirty="0" smtClean="0">
                          <a:latin typeface="Calibri" panose="020F0502020204030204" pitchFamily="34" charset="0"/>
                          <a:cs typeface="Calibri" panose="020F0502020204030204" pitchFamily="34" charset="0"/>
                        </a:rPr>
                        <a:t>Βαριά</a:t>
                      </a:r>
                      <a:endParaRPr lang="el-GR" dirty="0">
                        <a:latin typeface="Calibri" panose="020F0502020204030204" pitchFamily="34" charset="0"/>
                        <a:cs typeface="Calibri" panose="020F0502020204030204" pitchFamily="34" charset="0"/>
                      </a:endParaRPr>
                    </a:p>
                  </a:txBody>
                  <a:tcPr/>
                </a:tc>
                <a:tc>
                  <a:txBody>
                    <a:bodyPr/>
                    <a:lstStyle/>
                    <a:p>
                      <a:r>
                        <a:rPr lang="el-GR" dirty="0" smtClean="0">
                          <a:latin typeface="Calibri" panose="020F0502020204030204" pitchFamily="34" charset="0"/>
                          <a:cs typeface="Calibri" panose="020F0502020204030204" pitchFamily="34" charset="0"/>
                        </a:rPr>
                        <a:t>Πυλαία φλεγμονή όπως σ</a:t>
                      </a:r>
                      <a:r>
                        <a:rPr lang="el-GR" baseline="0" dirty="0" smtClean="0">
                          <a:latin typeface="Calibri" panose="020F0502020204030204" pitchFamily="34" charset="0"/>
                          <a:cs typeface="Calibri" panose="020F0502020204030204" pitchFamily="34" charset="0"/>
                        </a:rPr>
                        <a:t>την μέτρια απόρριψη με </a:t>
                      </a:r>
                      <a:r>
                        <a:rPr lang="el-GR" b="1" baseline="0" dirty="0" smtClean="0">
                          <a:latin typeface="Calibri" panose="020F0502020204030204" pitchFamily="34" charset="0"/>
                          <a:cs typeface="Calibri" panose="020F0502020204030204" pitchFamily="34" charset="0"/>
                        </a:rPr>
                        <a:t>διάχυση</a:t>
                      </a:r>
                      <a:r>
                        <a:rPr lang="el-GR" baseline="0" dirty="0" smtClean="0">
                          <a:latin typeface="Calibri" panose="020F0502020204030204" pitchFamily="34" charset="0"/>
                          <a:cs typeface="Calibri" panose="020F0502020204030204" pitchFamily="34" charset="0"/>
                        </a:rPr>
                        <a:t> </a:t>
                      </a:r>
                      <a:r>
                        <a:rPr lang="el-GR" b="1" baseline="0" dirty="0" smtClean="0">
                          <a:latin typeface="Calibri" panose="020F0502020204030204" pitchFamily="34" charset="0"/>
                          <a:cs typeface="Calibri" panose="020F0502020204030204" pitchFamily="34" charset="0"/>
                        </a:rPr>
                        <a:t>στις </a:t>
                      </a:r>
                      <a:r>
                        <a:rPr lang="el-GR" b="1" baseline="0" dirty="0" err="1" smtClean="0">
                          <a:latin typeface="Calibri" panose="020F0502020204030204" pitchFamily="34" charset="0"/>
                          <a:cs typeface="Calibri" panose="020F0502020204030204" pitchFamily="34" charset="0"/>
                        </a:rPr>
                        <a:t>περιπυλαίες</a:t>
                      </a:r>
                      <a:r>
                        <a:rPr lang="el-GR" b="1" baseline="0" dirty="0" smtClean="0">
                          <a:latin typeface="Calibri" panose="020F0502020204030204" pitchFamily="34" charset="0"/>
                          <a:cs typeface="Calibri" panose="020F0502020204030204" pitchFamily="34" charset="0"/>
                        </a:rPr>
                        <a:t> περιοχές </a:t>
                      </a:r>
                      <a:r>
                        <a:rPr lang="el-GR" baseline="0" dirty="0" smtClean="0">
                          <a:latin typeface="Calibri" panose="020F0502020204030204" pitchFamily="34" charset="0"/>
                          <a:cs typeface="Calibri" panose="020F0502020204030204" pitchFamily="34" charset="0"/>
                        </a:rPr>
                        <a:t>και/ή μετρίου έως ικανού βαθμού φλεγμονώδεις διηθήσεις </a:t>
                      </a:r>
                      <a:r>
                        <a:rPr lang="el-GR" baseline="0" dirty="0" err="1" smtClean="0">
                          <a:latin typeface="Calibri" panose="020F0502020204030204" pitchFamily="34" charset="0"/>
                          <a:cs typeface="Calibri" panose="020F0502020204030204" pitchFamily="34" charset="0"/>
                        </a:rPr>
                        <a:t>κεντρολοβιακά</a:t>
                      </a:r>
                      <a:r>
                        <a:rPr lang="el-GR" baseline="0" dirty="0" smtClean="0">
                          <a:latin typeface="Calibri" panose="020F0502020204030204" pitchFamily="34" charset="0"/>
                          <a:cs typeface="Calibri" panose="020F0502020204030204" pitchFamily="34" charset="0"/>
                        </a:rPr>
                        <a:t> που επεκτείνονται στο ηπατικό παρέγχυμα και σχετίζονται με </a:t>
                      </a:r>
                      <a:r>
                        <a:rPr lang="el-GR" b="1" baseline="0" dirty="0" err="1" smtClean="0">
                          <a:latin typeface="Calibri" panose="020F0502020204030204" pitchFamily="34" charset="0"/>
                          <a:cs typeface="Calibri" panose="020F0502020204030204" pitchFamily="34" charset="0"/>
                        </a:rPr>
                        <a:t>περιφλεβική</a:t>
                      </a:r>
                      <a:r>
                        <a:rPr lang="el-GR" b="1" baseline="0" dirty="0" smtClean="0">
                          <a:latin typeface="Calibri" panose="020F0502020204030204" pitchFamily="34" charset="0"/>
                          <a:cs typeface="Calibri" panose="020F0502020204030204" pitchFamily="34" charset="0"/>
                        </a:rPr>
                        <a:t> </a:t>
                      </a:r>
                      <a:r>
                        <a:rPr lang="el-GR" b="1" baseline="0" dirty="0" err="1" smtClean="0">
                          <a:latin typeface="Calibri" panose="020F0502020204030204" pitchFamily="34" charset="0"/>
                          <a:cs typeface="Calibri" panose="020F0502020204030204" pitchFamily="34" charset="0"/>
                        </a:rPr>
                        <a:t>ηπατοκυτταρική</a:t>
                      </a:r>
                      <a:r>
                        <a:rPr lang="el-GR" b="1" baseline="0" dirty="0" smtClean="0">
                          <a:latin typeface="Calibri" panose="020F0502020204030204" pitchFamily="34" charset="0"/>
                          <a:cs typeface="Calibri" panose="020F0502020204030204" pitchFamily="34" charset="0"/>
                        </a:rPr>
                        <a:t> νέκρωση στην πλειονότητα των </a:t>
                      </a:r>
                      <a:r>
                        <a:rPr lang="el-GR" b="1" baseline="0" dirty="0" err="1" smtClean="0">
                          <a:latin typeface="Calibri" panose="020F0502020204030204" pitchFamily="34" charset="0"/>
                          <a:cs typeface="Calibri" panose="020F0502020204030204" pitchFamily="34" charset="0"/>
                        </a:rPr>
                        <a:t>κεντρολοβιακών</a:t>
                      </a:r>
                      <a:r>
                        <a:rPr lang="el-GR" b="1" baseline="0" dirty="0" smtClean="0">
                          <a:latin typeface="Calibri" panose="020F0502020204030204" pitchFamily="34" charset="0"/>
                          <a:cs typeface="Calibri" panose="020F0502020204030204" pitchFamily="34" charset="0"/>
                        </a:rPr>
                        <a:t> περιοχών</a:t>
                      </a:r>
                    </a:p>
                  </a:txBody>
                  <a:tcPr/>
                </a:tc>
              </a:tr>
            </a:tbl>
          </a:graphicData>
        </a:graphic>
      </p:graphicFrame>
    </p:spTree>
    <p:extLst>
      <p:ext uri="{BB962C8B-B14F-4D97-AF65-F5344CB8AC3E}">
        <p14:creationId xmlns="" xmlns:p14="http://schemas.microsoft.com/office/powerpoint/2010/main" val="7672092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300255" y="21460"/>
            <a:ext cx="11627892" cy="461665"/>
          </a:xfrm>
          <a:prstGeom prst="rect">
            <a:avLst/>
          </a:prstGeom>
        </p:spPr>
        <p:txBody>
          <a:bodyPr wrap="square">
            <a:spAutoFit/>
          </a:bodyPr>
          <a:lstStyle/>
          <a:p>
            <a:r>
              <a:rPr lang="en-US" sz="2400" b="1" dirty="0">
                <a:solidFill>
                  <a:srgbClr val="1D6FA9">
                    <a:lumMod val="75000"/>
                  </a:srgbClr>
                </a:solidFill>
              </a:rPr>
              <a:t>Quantitative scoring (rejection activity index [RAI</a:t>
            </a:r>
            <a:r>
              <a:rPr lang="en-US" sz="2400" b="1" dirty="0" smtClean="0">
                <a:solidFill>
                  <a:srgbClr val="1D6FA9">
                    <a:lumMod val="75000"/>
                  </a:srgbClr>
                </a:solidFill>
              </a:rPr>
              <a:t>])</a:t>
            </a:r>
            <a:endParaRPr lang="el-GR" sz="2400" b="1" dirty="0" smtClean="0">
              <a:solidFill>
                <a:srgbClr val="1D6FA9">
                  <a:lumMod val="75000"/>
                </a:srgbClr>
              </a:solidFill>
            </a:endParaRPr>
          </a:p>
        </p:txBody>
      </p:sp>
      <p:graphicFrame>
        <p:nvGraphicFramePr>
          <p:cNvPr id="3" name="Πίνακας 2"/>
          <p:cNvGraphicFramePr>
            <a:graphicFrameLocks noGrp="1"/>
          </p:cNvGraphicFramePr>
          <p:nvPr>
            <p:extLst>
              <p:ext uri="{D42A27DB-BD31-4B8C-83A1-F6EECF244321}">
                <p14:modId xmlns="" xmlns:p14="http://schemas.microsoft.com/office/powerpoint/2010/main" val="711247764"/>
              </p:ext>
            </p:extLst>
          </p:nvPr>
        </p:nvGraphicFramePr>
        <p:xfrm>
          <a:off x="499742" y="496373"/>
          <a:ext cx="11376837" cy="6339840"/>
        </p:xfrm>
        <a:graphic>
          <a:graphicData uri="http://schemas.openxmlformats.org/drawingml/2006/table">
            <a:tbl>
              <a:tblPr firstRow="1" bandRow="1">
                <a:tableStyleId>{5940675A-B579-460E-94D1-54222C63F5DA}</a:tableStyleId>
              </a:tblPr>
              <a:tblGrid>
                <a:gridCol w="715639"/>
                <a:gridCol w="10661198"/>
              </a:tblGrid>
              <a:tr h="370840">
                <a:tc gridSpan="2">
                  <a:txBody>
                    <a:bodyPr/>
                    <a:lstStyle/>
                    <a:p>
                      <a:r>
                        <a:rPr lang="en-US" b="1" dirty="0" smtClean="0">
                          <a:solidFill>
                            <a:schemeClr val="bg1"/>
                          </a:solidFill>
                        </a:rPr>
                        <a:t>Portal inflammation</a:t>
                      </a:r>
                      <a:endParaRPr lang="el-GR" dirty="0">
                        <a:solidFill>
                          <a:schemeClr val="bg1"/>
                        </a:solidFill>
                      </a:endParaRPr>
                    </a:p>
                  </a:txBody>
                  <a:tcPr>
                    <a:solidFill>
                      <a:schemeClr val="accent4"/>
                    </a:solidFill>
                  </a:tcPr>
                </a:tc>
                <a:tc hMerge="1">
                  <a:txBody>
                    <a:bodyPr/>
                    <a:lstStyle/>
                    <a:p>
                      <a:endParaRPr lang="el-GR"/>
                    </a:p>
                  </a:txBody>
                  <a:tcPr/>
                </a:tc>
              </a:tr>
              <a:tr h="370840">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Mostly lymphocytic inflammation involving, but not noticeably expanding, a minority of the triads.</a:t>
                      </a:r>
                    </a:p>
                  </a:txBody>
                  <a:tcPr/>
                </a:tc>
              </a:tr>
              <a:tr h="370840">
                <a:tc>
                  <a:txBody>
                    <a:bodyPr/>
                    <a:lstStyle/>
                    <a:p>
                      <a:r>
                        <a:rPr lang="el-GR" dirty="0" smtClean="0"/>
                        <a:t>2</a:t>
                      </a:r>
                      <a:endParaRPr lang="el-GR" dirty="0"/>
                    </a:p>
                  </a:txBody>
                  <a:tcPr/>
                </a:tc>
                <a:tc>
                  <a:txBody>
                    <a:bodyPr/>
                    <a:lstStyle/>
                    <a:p>
                      <a:r>
                        <a:rPr lang="en-US" dirty="0" smtClean="0">
                          <a:solidFill>
                            <a:prstClr val="black"/>
                          </a:solidFill>
                        </a:rPr>
                        <a:t>Expansion of most or all of the triads, by a mixed infiltrate containing lymphocytes with occasional blasts,</a:t>
                      </a:r>
                      <a:r>
                        <a:rPr lang="el-GR" dirty="0" smtClean="0">
                          <a:solidFill>
                            <a:prstClr val="black"/>
                          </a:solidFill>
                        </a:rPr>
                        <a:t> </a:t>
                      </a:r>
                      <a:r>
                        <a:rPr lang="en-US" dirty="0" smtClean="0">
                          <a:solidFill>
                            <a:prstClr val="black"/>
                          </a:solidFill>
                        </a:rPr>
                        <a:t>neutrophils</a:t>
                      </a:r>
                      <a:r>
                        <a:rPr lang="el-GR" dirty="0" smtClean="0">
                          <a:solidFill>
                            <a:prstClr val="black"/>
                          </a:solidFill>
                        </a:rPr>
                        <a:t>  </a:t>
                      </a:r>
                      <a:r>
                        <a:rPr lang="en-US" dirty="0" smtClean="0">
                          <a:solidFill>
                            <a:prstClr val="black"/>
                          </a:solidFill>
                        </a:rPr>
                        <a:t>and eosinophils.</a:t>
                      </a:r>
                      <a:r>
                        <a:rPr lang="el-GR" dirty="0" smtClean="0">
                          <a:solidFill>
                            <a:prstClr val="black"/>
                          </a:solidFill>
                        </a:rPr>
                        <a:t> </a:t>
                      </a:r>
                      <a:r>
                        <a:rPr lang="en-US" dirty="0" smtClean="0">
                          <a:solidFill>
                            <a:srgbClr val="C00000"/>
                          </a:solidFill>
                        </a:rPr>
                        <a:t>If eosinophils are conspicuous and accompanied by edema and microvascular endothelial cell </a:t>
                      </a:r>
                      <a:r>
                        <a:rPr lang="el-GR" dirty="0" smtClean="0">
                          <a:solidFill>
                            <a:srgbClr val="C00000"/>
                          </a:solidFill>
                        </a:rPr>
                        <a:t> </a:t>
                      </a:r>
                      <a:r>
                        <a:rPr lang="en-US" dirty="0" smtClean="0">
                          <a:solidFill>
                            <a:srgbClr val="C00000"/>
                          </a:solidFill>
                        </a:rPr>
                        <a:t>hypertrophy is prominent, acute</a:t>
                      </a:r>
                      <a:r>
                        <a:rPr lang="el-GR" dirty="0" smtClean="0">
                          <a:solidFill>
                            <a:srgbClr val="C00000"/>
                          </a:solidFill>
                        </a:rPr>
                        <a:t> </a:t>
                      </a:r>
                      <a:r>
                        <a:rPr lang="en-US" dirty="0" smtClean="0">
                          <a:solidFill>
                            <a:srgbClr val="C00000"/>
                          </a:solidFill>
                        </a:rPr>
                        <a:t>antibody-mediated rejection (AMR) should be considered.</a:t>
                      </a:r>
                    </a:p>
                  </a:txBody>
                  <a:tcPr/>
                </a:tc>
              </a:tr>
              <a:tr h="370840">
                <a:tc>
                  <a:txBody>
                    <a:bodyPr/>
                    <a:lstStyle/>
                    <a:p>
                      <a:r>
                        <a:rPr lang="el-GR" dirty="0" smtClean="0"/>
                        <a:t>3</a:t>
                      </a:r>
                      <a:endParaRPr lang="el-GR" dirty="0"/>
                    </a:p>
                  </a:txBody>
                  <a:tcPr/>
                </a:tc>
                <a:tc>
                  <a:txBody>
                    <a:bodyPr/>
                    <a:lstStyle/>
                    <a:p>
                      <a:r>
                        <a:rPr lang="en-US" dirty="0" smtClean="0">
                          <a:solidFill>
                            <a:prstClr val="black"/>
                          </a:solidFill>
                        </a:rPr>
                        <a:t>Marked expansion of most or all of the triads by a mixed infiltrate containing blasts and eosinophils with inflammatory</a:t>
                      </a:r>
                      <a:r>
                        <a:rPr lang="el-GR" dirty="0" smtClean="0">
                          <a:solidFill>
                            <a:prstClr val="black"/>
                          </a:solidFill>
                        </a:rPr>
                        <a:t>  </a:t>
                      </a:r>
                      <a:r>
                        <a:rPr lang="en-US" dirty="0" smtClean="0">
                          <a:solidFill>
                            <a:prstClr val="black"/>
                          </a:solidFill>
                        </a:rPr>
                        <a:t>spillover into</a:t>
                      </a:r>
                      <a:r>
                        <a:rPr lang="el-GR" dirty="0" smtClean="0">
                          <a:solidFill>
                            <a:prstClr val="black"/>
                          </a:solidFill>
                        </a:rPr>
                        <a:t> </a:t>
                      </a:r>
                      <a:r>
                        <a:rPr lang="en-US" dirty="0" smtClean="0">
                          <a:solidFill>
                            <a:prstClr val="black"/>
                          </a:solidFill>
                        </a:rPr>
                        <a:t>the </a:t>
                      </a:r>
                      <a:r>
                        <a:rPr lang="en-US" dirty="0" err="1" smtClean="0">
                          <a:solidFill>
                            <a:prstClr val="black"/>
                          </a:solidFill>
                        </a:rPr>
                        <a:t>periportal</a:t>
                      </a:r>
                      <a:r>
                        <a:rPr lang="en-US" dirty="0" smtClean="0">
                          <a:solidFill>
                            <a:prstClr val="black"/>
                          </a:solidFill>
                        </a:rPr>
                        <a:t> parenchyma.</a:t>
                      </a:r>
                      <a:endParaRPr lang="el-GR" dirty="0" smtClean="0">
                        <a:solidFill>
                          <a:prstClr val="black"/>
                        </a:solidFill>
                      </a:endParaRPr>
                    </a:p>
                  </a:txBody>
                  <a:tcPr/>
                </a:tc>
              </a:tr>
              <a:tr h="370840">
                <a:tc gridSpan="2">
                  <a:txBody>
                    <a:bodyPr/>
                    <a:lstStyle/>
                    <a:p>
                      <a:r>
                        <a:rPr lang="en-US" b="1" dirty="0" smtClean="0">
                          <a:solidFill>
                            <a:schemeClr val="bg1"/>
                          </a:solidFill>
                        </a:rPr>
                        <a:t>Bile duct inflammation damage</a:t>
                      </a:r>
                      <a:endParaRPr lang="el-GR" dirty="0">
                        <a:solidFill>
                          <a:schemeClr val="bg1"/>
                        </a:solidFill>
                      </a:endParaRPr>
                    </a:p>
                  </a:txBody>
                  <a:tcPr>
                    <a:solidFill>
                      <a:schemeClr val="accent4"/>
                    </a:solidFill>
                  </a:tcPr>
                </a:tc>
                <a:tc hMerge="1">
                  <a:txBody>
                    <a:bodyPr/>
                    <a:lstStyle/>
                    <a:p>
                      <a:endParaRPr lang="el-GR"/>
                    </a:p>
                  </a:txBody>
                  <a:tcPr/>
                </a:tc>
              </a:tr>
              <a:tr h="370840">
                <a:tc>
                  <a:txBody>
                    <a:bodyPr/>
                    <a:lstStyle/>
                    <a:p>
                      <a:r>
                        <a:rPr lang="el-GR" dirty="0" smtClean="0"/>
                        <a:t>1</a:t>
                      </a:r>
                      <a:endParaRPr lang="el-GR" dirty="0"/>
                    </a:p>
                  </a:txBody>
                  <a:tcPr/>
                </a:tc>
                <a:tc>
                  <a:txBody>
                    <a:bodyPr/>
                    <a:lstStyle/>
                    <a:p>
                      <a:pPr marL="0" indent="0">
                        <a:buFontTx/>
                        <a:buNone/>
                      </a:pPr>
                      <a:r>
                        <a:rPr lang="en-US" dirty="0" smtClean="0">
                          <a:solidFill>
                            <a:prstClr val="black"/>
                          </a:solidFill>
                        </a:rPr>
                        <a:t>A minority of the ducts are cuffed and infiltrated by inflammatory cells and show only mild reactive changes such as increased</a:t>
                      </a:r>
                      <a:r>
                        <a:rPr lang="el-GR" dirty="0" smtClean="0">
                          <a:solidFill>
                            <a:prstClr val="black"/>
                          </a:solidFill>
                        </a:rPr>
                        <a:t> </a:t>
                      </a:r>
                      <a:r>
                        <a:rPr lang="en-US" dirty="0" err="1" smtClean="0">
                          <a:solidFill>
                            <a:prstClr val="black"/>
                          </a:solidFill>
                        </a:rPr>
                        <a:t>nuclear:cytoplasmic</a:t>
                      </a:r>
                      <a:r>
                        <a:rPr lang="en-US" dirty="0" smtClean="0">
                          <a:solidFill>
                            <a:prstClr val="black"/>
                          </a:solidFill>
                        </a:rPr>
                        <a:t> ratio of the epithelial cells.</a:t>
                      </a:r>
                    </a:p>
                  </a:txBody>
                  <a:tcPr/>
                </a:tc>
              </a:tr>
              <a:tr h="370840">
                <a:tc>
                  <a:txBody>
                    <a:bodyPr/>
                    <a:lstStyle/>
                    <a:p>
                      <a:r>
                        <a:rPr lang="el-GR" dirty="0" smtClean="0"/>
                        <a:t>2</a:t>
                      </a:r>
                      <a:endParaRPr lang="el-GR" dirty="0"/>
                    </a:p>
                  </a:txBody>
                  <a:tcPr/>
                </a:tc>
                <a:tc>
                  <a:txBody>
                    <a:bodyPr/>
                    <a:lstStyle/>
                    <a:p>
                      <a:pPr marL="0" indent="0">
                        <a:buFontTx/>
                        <a:buNone/>
                      </a:pPr>
                      <a:r>
                        <a:rPr lang="en-US" dirty="0" smtClean="0">
                          <a:solidFill>
                            <a:prstClr val="black"/>
                          </a:solidFill>
                        </a:rPr>
                        <a:t>Most or all of the ducts infiltrated by inflammatory cells. More than an occasional duct shows degenerative changes such as nuclear</a:t>
                      </a:r>
                      <a:r>
                        <a:rPr lang="el-GR" dirty="0" smtClean="0">
                          <a:solidFill>
                            <a:prstClr val="black"/>
                          </a:solidFill>
                        </a:rPr>
                        <a:t> </a:t>
                      </a:r>
                      <a:r>
                        <a:rPr lang="en-US" dirty="0" err="1" smtClean="0">
                          <a:solidFill>
                            <a:prstClr val="black"/>
                          </a:solidFill>
                        </a:rPr>
                        <a:t>pleomorphism</a:t>
                      </a:r>
                      <a:r>
                        <a:rPr lang="en-US" dirty="0" smtClean="0">
                          <a:solidFill>
                            <a:prstClr val="black"/>
                          </a:solidFill>
                        </a:rPr>
                        <a:t>, disordered polarity, and cytoplasmic vacuolization of the epithelium.</a:t>
                      </a:r>
                    </a:p>
                  </a:txBody>
                  <a:tcPr/>
                </a:tc>
              </a:tr>
              <a:tr h="370840">
                <a:tc>
                  <a:txBody>
                    <a:bodyPr/>
                    <a:lstStyle/>
                    <a:p>
                      <a:r>
                        <a:rPr lang="el-GR" dirty="0" smtClean="0"/>
                        <a:t>3</a:t>
                      </a:r>
                      <a:endParaRPr lang="el-GR" dirty="0"/>
                    </a:p>
                  </a:txBody>
                  <a:tcPr/>
                </a:tc>
                <a:tc>
                  <a:txBody>
                    <a:bodyPr/>
                    <a:lstStyle/>
                    <a:p>
                      <a:r>
                        <a:rPr lang="en-US" dirty="0" smtClean="0"/>
                        <a:t>As above for 2, with most or all of the ducts showing degenerative changes or focal luminal disruption</a:t>
                      </a:r>
                    </a:p>
                  </a:txBody>
                  <a:tcPr/>
                </a:tc>
              </a:tr>
              <a:tr h="370840">
                <a:tc gridSpan="2">
                  <a:txBody>
                    <a:bodyPr/>
                    <a:lstStyle/>
                    <a:p>
                      <a:r>
                        <a:rPr lang="en-US" b="1" dirty="0" smtClean="0">
                          <a:solidFill>
                            <a:schemeClr val="bg1"/>
                          </a:solidFill>
                        </a:rPr>
                        <a:t>Venous endothelial inflammation</a:t>
                      </a:r>
                      <a:endParaRPr lang="el-GR" dirty="0">
                        <a:solidFill>
                          <a:schemeClr val="bg1"/>
                        </a:solidFill>
                      </a:endParaRPr>
                    </a:p>
                  </a:txBody>
                  <a:tcPr>
                    <a:solidFill>
                      <a:srgbClr val="0070C0"/>
                    </a:solidFill>
                  </a:tcPr>
                </a:tc>
                <a:tc hMerge="1">
                  <a:txBody>
                    <a:bodyPr/>
                    <a:lstStyle/>
                    <a:p>
                      <a:endParaRPr lang="el-GR" dirty="0"/>
                    </a:p>
                  </a:txBody>
                  <a:tcPr/>
                </a:tc>
              </a:tr>
              <a:tr h="370840">
                <a:tc>
                  <a:txBody>
                    <a:bodyPr/>
                    <a:lstStyle/>
                    <a:p>
                      <a:r>
                        <a:rPr lang="el-GR" dirty="0" smtClean="0"/>
                        <a:t>1</a:t>
                      </a:r>
                      <a:endParaRPr lang="el-GR" dirty="0"/>
                    </a:p>
                  </a:txBody>
                  <a:tcPr/>
                </a:tc>
                <a:tc>
                  <a:txBody>
                    <a:bodyPr/>
                    <a:lstStyle/>
                    <a:p>
                      <a:r>
                        <a:rPr lang="en-US" dirty="0" err="1" smtClean="0"/>
                        <a:t>Subendothelial</a:t>
                      </a:r>
                      <a:r>
                        <a:rPr lang="en-US" dirty="0" smtClean="0"/>
                        <a:t> lymphocytic infiltration involving some, but not a majority of the portal and/or hepatic </a:t>
                      </a:r>
                      <a:r>
                        <a:rPr lang="en-US" dirty="0" err="1" smtClean="0"/>
                        <a:t>venules</a:t>
                      </a:r>
                      <a:endParaRPr lang="en-US" dirty="0" smtClean="0"/>
                    </a:p>
                  </a:txBody>
                  <a:tcPr/>
                </a:tc>
              </a:tr>
              <a:tr h="370840">
                <a:tc>
                  <a:txBody>
                    <a:bodyPr/>
                    <a:lstStyle/>
                    <a:p>
                      <a:r>
                        <a:rPr lang="el-GR" dirty="0" smtClean="0"/>
                        <a:t>2</a:t>
                      </a:r>
                      <a:endParaRPr lang="el-GR" dirty="0"/>
                    </a:p>
                  </a:txBody>
                  <a:tcPr/>
                </a:tc>
                <a:tc>
                  <a:txBody>
                    <a:bodyPr/>
                    <a:lstStyle/>
                    <a:p>
                      <a:r>
                        <a:rPr lang="en-US" dirty="0" err="1" smtClean="0"/>
                        <a:t>Subendothelial</a:t>
                      </a:r>
                      <a:r>
                        <a:rPr lang="en-US" dirty="0" smtClean="0"/>
                        <a:t> infiltration involving most or all of the portal and/or hepatic </a:t>
                      </a:r>
                      <a:r>
                        <a:rPr lang="en-US" dirty="0" err="1" smtClean="0"/>
                        <a:t>venules</a:t>
                      </a:r>
                      <a:r>
                        <a:rPr lang="en-US" dirty="0" smtClean="0"/>
                        <a:t> with or without confluent</a:t>
                      </a:r>
                      <a:r>
                        <a:rPr lang="el-GR" baseline="0" dirty="0" smtClean="0"/>
                        <a:t> </a:t>
                      </a:r>
                      <a:r>
                        <a:rPr lang="en-US" dirty="0" smtClean="0"/>
                        <a:t>hepatocyte necrosis/ dropout involving a minority of </a:t>
                      </a:r>
                      <a:r>
                        <a:rPr lang="en-US" dirty="0" err="1" smtClean="0"/>
                        <a:t>perivenular</a:t>
                      </a:r>
                      <a:r>
                        <a:rPr lang="en-US" dirty="0" smtClean="0"/>
                        <a:t> regions.</a:t>
                      </a:r>
                    </a:p>
                  </a:txBody>
                  <a:tcPr/>
                </a:tc>
              </a:tr>
              <a:tr h="370840">
                <a:tc>
                  <a:txBody>
                    <a:bodyPr/>
                    <a:lstStyle/>
                    <a:p>
                      <a:r>
                        <a:rPr lang="el-GR" dirty="0" smtClean="0"/>
                        <a:t>3</a:t>
                      </a:r>
                      <a:endParaRPr lang="el-GR" dirty="0"/>
                    </a:p>
                  </a:txBody>
                  <a:tcPr/>
                </a:tc>
                <a:tc>
                  <a:txBody>
                    <a:bodyPr/>
                    <a:lstStyle/>
                    <a:p>
                      <a:r>
                        <a:rPr lang="en-US" dirty="0" smtClean="0"/>
                        <a:t>As above for 2, with moderate or severe </a:t>
                      </a:r>
                      <a:r>
                        <a:rPr lang="en-US" dirty="0" err="1" smtClean="0"/>
                        <a:t>perivenular</a:t>
                      </a:r>
                      <a:r>
                        <a:rPr lang="en-US" dirty="0" smtClean="0"/>
                        <a:t> inflammation that extends into the </a:t>
                      </a:r>
                      <a:r>
                        <a:rPr lang="en-US" dirty="0" err="1" smtClean="0"/>
                        <a:t>perivenular</a:t>
                      </a:r>
                      <a:r>
                        <a:rPr lang="en-US" dirty="0" smtClean="0"/>
                        <a:t> parenchyma and is associated with </a:t>
                      </a:r>
                      <a:r>
                        <a:rPr lang="en-US" dirty="0" err="1" smtClean="0"/>
                        <a:t>perivenular</a:t>
                      </a:r>
                      <a:r>
                        <a:rPr lang="en-US" dirty="0" smtClean="0"/>
                        <a:t> hepatocyte necrosis involving a majority of </a:t>
                      </a:r>
                      <a:r>
                        <a:rPr lang="en-US" dirty="0" err="1" smtClean="0"/>
                        <a:t>perivenular</a:t>
                      </a:r>
                      <a:r>
                        <a:rPr lang="en-US" dirty="0" smtClean="0"/>
                        <a:t> regions.</a:t>
                      </a:r>
                      <a:endParaRPr lang="el-GR" dirty="0"/>
                    </a:p>
                  </a:txBody>
                  <a:tcPr/>
                </a:tc>
              </a:tr>
            </a:tbl>
          </a:graphicData>
        </a:graphic>
      </p:graphicFrame>
    </p:spTree>
    <p:extLst>
      <p:ext uri="{BB962C8B-B14F-4D97-AF65-F5344CB8AC3E}">
        <p14:creationId xmlns="" xmlns:p14="http://schemas.microsoft.com/office/powerpoint/2010/main" val="4212597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07858" y="185742"/>
            <a:ext cx="8598633" cy="64489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11646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pPr algn="ctr"/>
            <a:r>
              <a:rPr lang="el-GR" sz="4000" b="1" dirty="0" smtClean="0">
                <a:solidFill>
                  <a:srgbClr val="002060"/>
                </a:solidFill>
                <a:latin typeface="Calibri" panose="020F0502020204030204" pitchFamily="34" charset="0"/>
                <a:cs typeface="Calibri" panose="020F0502020204030204" pitchFamily="34" charset="0"/>
              </a:rPr>
              <a:t>Βαρύτητα οξείας απόρριψης</a:t>
            </a:r>
            <a:endParaRPr lang="el-GR" sz="4000" b="1" dirty="0">
              <a:solidFill>
                <a:srgbClr val="002060"/>
              </a:solidFill>
              <a:latin typeface="Calibri" panose="020F0502020204030204" pitchFamily="34" charset="0"/>
              <a:cs typeface="Calibri" panose="020F0502020204030204" pitchFamily="34" charset="0"/>
            </a:endParaRPr>
          </a:p>
        </p:txBody>
      </p:sp>
      <p:sp>
        <p:nvSpPr>
          <p:cNvPr id="6" name="Θέση περιεχομένου 5"/>
          <p:cNvSpPr>
            <a:spLocks noGrp="1"/>
          </p:cNvSpPr>
          <p:nvPr>
            <p:ph idx="1"/>
          </p:nvPr>
        </p:nvSpPr>
        <p:spPr/>
        <p:txBody>
          <a:bodyPr/>
          <a:lstStyle/>
          <a:p>
            <a:pPr>
              <a:lnSpc>
                <a:spcPct val="150000"/>
              </a:lnSpc>
              <a:buClr>
                <a:srgbClr val="002060"/>
              </a:buClr>
              <a:buFont typeface="Wingdings" panose="05000000000000000000" pitchFamily="2" charset="2"/>
              <a:buChar char="Ø"/>
            </a:pPr>
            <a:r>
              <a:rPr lang="el-GR" dirty="0" smtClean="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RAI </a:t>
            </a:r>
            <a:r>
              <a:rPr lang="en-US" dirty="0">
                <a:solidFill>
                  <a:srgbClr val="000000"/>
                </a:solidFill>
                <a:latin typeface="Calibri" panose="020F0502020204030204" pitchFamily="34" charset="0"/>
                <a:cs typeface="Calibri" panose="020F0502020204030204" pitchFamily="34" charset="0"/>
              </a:rPr>
              <a:t>score </a:t>
            </a:r>
            <a:r>
              <a:rPr lang="en-US" dirty="0" smtClean="0">
                <a:solidFill>
                  <a:srgbClr val="000000"/>
                </a:solidFill>
                <a:latin typeface="Calibri" panose="020F0502020204030204" pitchFamily="34" charset="0"/>
                <a:cs typeface="Calibri" panose="020F0502020204030204" pitchFamily="34" charset="0"/>
              </a:rPr>
              <a:t> 0-1</a:t>
            </a:r>
            <a:r>
              <a:rPr lang="el-GR" dirty="0" smtClean="0">
                <a:solidFill>
                  <a:srgbClr val="000000"/>
                </a:solidFill>
                <a:latin typeface="Calibri" panose="020F0502020204030204" pitchFamily="34" charset="0"/>
                <a:cs typeface="Calibri" panose="020F0502020204030204" pitchFamily="34" charset="0"/>
              </a:rPr>
              <a:t>:</a:t>
            </a:r>
            <a:r>
              <a:rPr lang="en-US" dirty="0" smtClean="0">
                <a:solidFill>
                  <a:srgbClr val="000000"/>
                </a:solidFill>
                <a:latin typeface="Calibri" panose="020F0502020204030204" pitchFamily="34" charset="0"/>
                <a:cs typeface="Calibri" panose="020F0502020204030204" pitchFamily="34" charset="0"/>
              </a:rPr>
              <a:t> </a:t>
            </a:r>
            <a:r>
              <a:rPr lang="el-GR" dirty="0" smtClean="0">
                <a:solidFill>
                  <a:srgbClr val="000000"/>
                </a:solidFill>
                <a:latin typeface="Calibri" panose="020F0502020204030204" pitchFamily="34" charset="0"/>
                <a:cs typeface="Calibri" panose="020F0502020204030204" pitchFamily="34" charset="0"/>
              </a:rPr>
              <a:t>Όχι απόρριψη</a:t>
            </a:r>
            <a:endParaRPr lang="en-US" dirty="0">
              <a:solidFill>
                <a:srgbClr val="000000"/>
              </a:solidFill>
              <a:latin typeface="Calibri" panose="020F0502020204030204" pitchFamily="34" charset="0"/>
              <a:cs typeface="Calibri" panose="020F0502020204030204" pitchFamily="34" charset="0"/>
            </a:endParaRPr>
          </a:p>
          <a:p>
            <a:pPr>
              <a:lnSpc>
                <a:spcPct val="150000"/>
              </a:lnSpc>
              <a:buClr>
                <a:srgbClr val="002060"/>
              </a:buClr>
              <a:buFont typeface="Wingdings" panose="05000000000000000000" pitchFamily="2" charset="2"/>
              <a:buChar char="Ø"/>
            </a:pPr>
            <a:r>
              <a:rPr lang="el-GR" dirty="0" smtClean="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RAI score 2-3: </a:t>
            </a:r>
            <a:r>
              <a:rPr lang="el-GR" dirty="0" smtClean="0">
                <a:solidFill>
                  <a:srgbClr val="000000"/>
                </a:solidFill>
                <a:latin typeface="Calibri" panose="020F0502020204030204" pitchFamily="34" charset="0"/>
                <a:cs typeface="Calibri" panose="020F0502020204030204" pitchFamily="34" charset="0"/>
              </a:rPr>
              <a:t>Ακαθόριστη</a:t>
            </a:r>
            <a:r>
              <a:rPr lang="en-US" dirty="0">
                <a:solidFill>
                  <a:srgbClr val="000000"/>
                </a:solidFill>
                <a:latin typeface="Calibri" panose="020F0502020204030204" pitchFamily="34" charset="0"/>
                <a:cs typeface="Calibri" panose="020F0502020204030204" pitchFamily="34" charset="0"/>
              </a:rPr>
              <a:t>		</a:t>
            </a:r>
          </a:p>
          <a:p>
            <a:pPr>
              <a:lnSpc>
                <a:spcPct val="150000"/>
              </a:lnSpc>
              <a:buClr>
                <a:srgbClr val="002060"/>
              </a:buClr>
              <a:buFont typeface="Wingdings" panose="05000000000000000000" pitchFamily="2" charset="2"/>
              <a:buChar char="Ø"/>
            </a:pPr>
            <a:r>
              <a:rPr lang="el-GR" dirty="0" smtClean="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RAI score 3-4: </a:t>
            </a:r>
            <a:r>
              <a:rPr lang="el-GR" dirty="0" smtClean="0">
                <a:solidFill>
                  <a:srgbClr val="000000"/>
                </a:solidFill>
                <a:latin typeface="Calibri" panose="020F0502020204030204" pitchFamily="34" charset="0"/>
                <a:cs typeface="Calibri" panose="020F0502020204030204" pitchFamily="34" charset="0"/>
              </a:rPr>
              <a:t>Ήπια</a:t>
            </a:r>
            <a:r>
              <a:rPr lang="en-US" dirty="0" smtClean="0">
                <a:solidFill>
                  <a:srgbClr val="000000"/>
                </a:solidFill>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grade I) </a:t>
            </a:r>
            <a:endParaRPr lang="el-GR" dirty="0" smtClean="0">
              <a:solidFill>
                <a:srgbClr val="000000"/>
              </a:solidFill>
              <a:latin typeface="Calibri" panose="020F0502020204030204" pitchFamily="34" charset="0"/>
              <a:cs typeface="Calibri" panose="020F0502020204030204" pitchFamily="34" charset="0"/>
            </a:endParaRPr>
          </a:p>
          <a:p>
            <a:pPr>
              <a:lnSpc>
                <a:spcPct val="150000"/>
              </a:lnSpc>
              <a:buClr>
                <a:srgbClr val="002060"/>
              </a:buClr>
              <a:buFont typeface="Wingdings" panose="05000000000000000000" pitchFamily="2" charset="2"/>
              <a:buChar char="Ø"/>
            </a:pPr>
            <a:r>
              <a:rPr lang="el-GR" dirty="0" smtClean="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RAI score 5-7:</a:t>
            </a:r>
            <a:r>
              <a:rPr lang="el-GR" dirty="0" smtClean="0">
                <a:solidFill>
                  <a:srgbClr val="000000"/>
                </a:solidFill>
                <a:latin typeface="Calibri" panose="020F0502020204030204" pitchFamily="34" charset="0"/>
                <a:cs typeface="Calibri" panose="020F0502020204030204" pitchFamily="34" charset="0"/>
              </a:rPr>
              <a:t> Μέτρια</a:t>
            </a:r>
            <a:r>
              <a:rPr lang="en-US" dirty="0" smtClean="0">
                <a:solidFill>
                  <a:srgbClr val="000000"/>
                </a:solidFill>
                <a:latin typeface="Calibri" panose="020F0502020204030204" pitchFamily="34" charset="0"/>
                <a:cs typeface="Calibri" panose="020F0502020204030204" pitchFamily="34" charset="0"/>
              </a:rPr>
              <a:t> (grade </a:t>
            </a:r>
            <a:r>
              <a:rPr lang="el-GR" dirty="0" smtClean="0">
                <a:solidFill>
                  <a:srgbClr val="000000"/>
                </a:solidFill>
                <a:latin typeface="Calibri" panose="020F0502020204030204" pitchFamily="34" charset="0"/>
                <a:cs typeface="Calibri" panose="020F0502020204030204" pitchFamily="34" charset="0"/>
              </a:rPr>
              <a:t>ΙΙ</a:t>
            </a:r>
            <a:r>
              <a:rPr lang="en-US" dirty="0" smtClean="0">
                <a:solidFill>
                  <a:srgbClr val="000000"/>
                </a:solidFill>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a:t>
            </a:r>
          </a:p>
          <a:p>
            <a:pPr>
              <a:lnSpc>
                <a:spcPct val="150000"/>
              </a:lnSpc>
              <a:buClr>
                <a:srgbClr val="002060"/>
              </a:buClr>
              <a:buFont typeface="Wingdings" panose="05000000000000000000" pitchFamily="2" charset="2"/>
              <a:buChar char="Ø"/>
            </a:pPr>
            <a:r>
              <a:rPr lang="el-GR" dirty="0" smtClean="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RAI score 8-9: </a:t>
            </a:r>
            <a:r>
              <a:rPr lang="el-GR" dirty="0" smtClean="0">
                <a:solidFill>
                  <a:srgbClr val="000000"/>
                </a:solidFill>
                <a:latin typeface="Calibri" panose="020F0502020204030204" pitchFamily="34" charset="0"/>
                <a:cs typeface="Calibri" panose="020F0502020204030204" pitchFamily="34" charset="0"/>
              </a:rPr>
              <a:t>Βαριά</a:t>
            </a:r>
            <a:r>
              <a:rPr lang="en-US" dirty="0" smtClean="0">
                <a:solidFill>
                  <a:srgbClr val="000000"/>
                </a:solidFill>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grade </a:t>
            </a:r>
            <a:r>
              <a:rPr lang="el-GR" dirty="0" smtClean="0">
                <a:solidFill>
                  <a:srgbClr val="000000"/>
                </a:solidFill>
                <a:latin typeface="Calibri" panose="020F0502020204030204" pitchFamily="34" charset="0"/>
                <a:cs typeface="Calibri" panose="020F0502020204030204" pitchFamily="34" charset="0"/>
              </a:rPr>
              <a:t>ΙΙΙ</a:t>
            </a:r>
            <a:r>
              <a:rPr lang="en-US" dirty="0" smtClean="0">
                <a:solidFill>
                  <a:srgbClr val="000000"/>
                </a:solidFill>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	</a:t>
            </a:r>
          </a:p>
          <a:p>
            <a:endParaRPr lang="el-GR" dirty="0"/>
          </a:p>
        </p:txBody>
      </p:sp>
    </p:spTree>
    <p:extLst>
      <p:ext uri="{BB962C8B-B14F-4D97-AF65-F5344CB8AC3E}">
        <p14:creationId xmlns="" xmlns:p14="http://schemas.microsoft.com/office/powerpoint/2010/main" val="902287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06399" y="230369"/>
            <a:ext cx="11549039" cy="1066800"/>
          </a:xfrm>
        </p:spPr>
        <p:txBody>
          <a:bodyPr/>
          <a:lstStyle/>
          <a:p>
            <a:pPr eaLnBrk="1" hangingPunct="1"/>
            <a:r>
              <a:rPr lang="el-GR" altLang="el-GR" sz="4000" b="1" dirty="0" smtClean="0">
                <a:solidFill>
                  <a:srgbClr val="002060"/>
                </a:solidFill>
                <a:latin typeface="Calibri" panose="020F0502020204030204" pitchFamily="34" charset="0"/>
                <a:cs typeface="Calibri" panose="020F0502020204030204" pitchFamily="34" charset="0"/>
              </a:rPr>
              <a:t>Όψιμη οξεία </a:t>
            </a:r>
            <a:r>
              <a:rPr lang="el-GR" sz="4000" b="1" kern="1200" dirty="0" smtClean="0">
                <a:solidFill>
                  <a:srgbClr val="002060"/>
                </a:solidFill>
                <a:latin typeface="Calibri" panose="020F0502020204030204" pitchFamily="34" charset="0"/>
                <a:ea typeface="+mn-ea"/>
                <a:cs typeface="Calibri" panose="020F0502020204030204" pitchFamily="34" charset="0"/>
              </a:rPr>
              <a:t>TCMR</a:t>
            </a:r>
            <a:endParaRPr lang="el-GR" altLang="el-GR" sz="4000" b="1" dirty="0" smtClean="0">
              <a:solidFill>
                <a:srgbClr val="002060"/>
              </a:solidFill>
              <a:latin typeface="Calibri" panose="020F0502020204030204" pitchFamily="34" charset="0"/>
              <a:cs typeface="Calibri" panose="020F0502020204030204" pitchFamily="34" charset="0"/>
            </a:endParaRPr>
          </a:p>
        </p:txBody>
      </p:sp>
      <p:sp>
        <p:nvSpPr>
          <p:cNvPr id="20483" name="Rectangle 3"/>
          <p:cNvSpPr>
            <a:spLocks noGrp="1" noChangeArrowheads="1"/>
          </p:cNvSpPr>
          <p:nvPr>
            <p:ph type="body" idx="1"/>
          </p:nvPr>
        </p:nvSpPr>
        <p:spPr>
          <a:xfrm>
            <a:off x="324514" y="1137835"/>
            <a:ext cx="11379200" cy="4191000"/>
          </a:xfrm>
        </p:spPr>
        <p:txBody>
          <a:bodyPr/>
          <a:lstStyle/>
          <a:p>
            <a:pPr eaLnBrk="1" hangingPunct="1">
              <a:lnSpc>
                <a:spcPct val="150000"/>
              </a:lnSpc>
              <a:buClr>
                <a:schemeClr val="accent2"/>
              </a:buClr>
              <a:buFont typeface="Wingdings" pitchFamily="2" charset="2"/>
              <a:buChar char="Ø"/>
            </a:pPr>
            <a:r>
              <a:rPr kumimoji="0" lang="el-GR" sz="2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Εμφάνιση αρκετούς</a:t>
            </a:r>
            <a:r>
              <a:rPr kumimoji="0" lang="el-GR" sz="24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μήνες μετά τη μεταμόσχευση</a:t>
            </a:r>
          </a:p>
          <a:p>
            <a:pPr eaLnBrk="1" hangingPunct="1">
              <a:lnSpc>
                <a:spcPct val="150000"/>
              </a:lnSpc>
              <a:buClr>
                <a:schemeClr val="accent2"/>
              </a:buClr>
              <a:buFont typeface="Wingdings" pitchFamily="2" charset="2"/>
              <a:buChar char="Ø"/>
            </a:pPr>
            <a:r>
              <a:rPr lang="el-GR" sz="2400" kern="1200" dirty="0" smtClean="0">
                <a:solidFill>
                  <a:prstClr val="black"/>
                </a:solidFill>
                <a:latin typeface="Calibri" panose="020F0502020204030204" pitchFamily="34" charset="0"/>
                <a:cs typeface="Calibri" panose="020F0502020204030204" pitchFamily="34" charset="0"/>
              </a:rPr>
              <a:t>Συχνά </a:t>
            </a:r>
            <a:r>
              <a:rPr lang="el-GR" sz="2400" kern="1200" dirty="0" err="1" smtClean="0">
                <a:solidFill>
                  <a:prstClr val="black"/>
                </a:solidFill>
                <a:latin typeface="Calibri" panose="020F0502020204030204" pitchFamily="34" charset="0"/>
                <a:cs typeface="Calibri" panose="020F0502020204030204" pitchFamily="34" charset="0"/>
              </a:rPr>
              <a:t>ηπατιτιδικό</a:t>
            </a:r>
            <a:r>
              <a:rPr lang="el-GR" sz="2400" kern="1200" dirty="0" smtClean="0">
                <a:solidFill>
                  <a:prstClr val="black"/>
                </a:solidFill>
                <a:latin typeface="Calibri" panose="020F0502020204030204" pitchFamily="34" charset="0"/>
                <a:cs typeface="Calibri" panose="020F0502020204030204" pitchFamily="34" charset="0"/>
              </a:rPr>
              <a:t> βιοχημικό προφίλ (</a:t>
            </a:r>
            <a:r>
              <a:rPr lang="en-US" sz="2400" kern="1200" dirty="0" smtClean="0">
                <a:solidFill>
                  <a:prstClr val="black"/>
                </a:solidFill>
                <a:latin typeface="Calibri" panose="020F0502020204030204" pitchFamily="34" charset="0"/>
                <a:cs typeface="Calibri" panose="020F0502020204030204" pitchFamily="34" charset="0"/>
              </a:rPr>
              <a:t>ALT</a:t>
            </a:r>
            <a:r>
              <a:rPr lang="el-GR" sz="2400" kern="1200" dirty="0" smtClean="0">
                <a:solidFill>
                  <a:prstClr val="black"/>
                </a:solidFill>
                <a:latin typeface="Calibri" panose="020F0502020204030204" pitchFamily="34" charset="0"/>
                <a:cs typeface="Calibri" panose="020F0502020204030204" pitchFamily="34" charset="0"/>
              </a:rPr>
              <a:t> ↑, </a:t>
            </a:r>
            <a:r>
              <a:rPr lang="en-US" sz="2400" kern="1200" dirty="0" smtClean="0">
                <a:solidFill>
                  <a:prstClr val="black"/>
                </a:solidFill>
                <a:latin typeface="Calibri" panose="020F0502020204030204" pitchFamily="34" charset="0"/>
                <a:cs typeface="Calibri" panose="020F0502020204030204" pitchFamily="34" charset="0"/>
              </a:rPr>
              <a:t> AST</a:t>
            </a:r>
            <a:r>
              <a:rPr lang="el-GR" sz="2400" kern="1200" dirty="0" smtClean="0">
                <a:solidFill>
                  <a:prstClr val="black"/>
                </a:solidFill>
                <a:latin typeface="Calibri" panose="020F0502020204030204" pitchFamily="34" charset="0"/>
                <a:cs typeface="Calibri" panose="020F0502020204030204" pitchFamily="34" charset="0"/>
              </a:rPr>
              <a:t> ↑)</a:t>
            </a:r>
            <a:endParaRPr kumimoji="0" lang="el-GR" sz="24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endParaRPr>
          </a:p>
          <a:p>
            <a:pPr eaLnBrk="1" hangingPunct="1">
              <a:lnSpc>
                <a:spcPct val="150000"/>
              </a:lnSpc>
              <a:buClr>
                <a:schemeClr val="accent2"/>
              </a:buClr>
              <a:buFont typeface="Wingdings" pitchFamily="2" charset="2"/>
              <a:buChar char="Ø"/>
            </a:pPr>
            <a:r>
              <a:rPr lang="el-GR" sz="2400" kern="1200" dirty="0" smtClean="0">
                <a:solidFill>
                  <a:prstClr val="black"/>
                </a:solidFill>
                <a:latin typeface="Calibri" panose="020F0502020204030204" pitchFamily="34" charset="0"/>
                <a:cs typeface="Calibri" panose="020F0502020204030204" pitchFamily="34" charset="0"/>
              </a:rPr>
              <a:t>Ελαφρώς διαφορετική ιστολογία </a:t>
            </a:r>
            <a:r>
              <a:rPr lang="el-GR" sz="2400" kern="1200" dirty="0">
                <a:solidFill>
                  <a:prstClr val="black"/>
                </a:solidFill>
                <a:latin typeface="Calibri" panose="020F0502020204030204" pitchFamily="34" charset="0"/>
                <a:cs typeface="Calibri" panose="020F0502020204030204" pitchFamily="34" charset="0"/>
              </a:rPr>
              <a:t>από την τυπική </a:t>
            </a:r>
            <a:r>
              <a:rPr lang="el-GR" sz="2400" kern="1200" dirty="0" smtClean="0">
                <a:solidFill>
                  <a:prstClr val="black"/>
                </a:solidFill>
                <a:latin typeface="Calibri" panose="020F0502020204030204" pitchFamily="34" charset="0"/>
                <a:cs typeface="Calibri" panose="020F0502020204030204" pitchFamily="34" charset="0"/>
              </a:rPr>
              <a:t>οξεία απόρριψη</a:t>
            </a:r>
          </a:p>
          <a:p>
            <a:pPr marL="0" indent="0" eaLnBrk="1" hangingPunct="1">
              <a:lnSpc>
                <a:spcPct val="120000"/>
              </a:lnSpc>
              <a:buClr>
                <a:schemeClr val="accent2"/>
              </a:buClr>
              <a:buNone/>
            </a:pPr>
            <a:r>
              <a:rPr lang="el-GR" sz="2400" kern="1200" dirty="0" smtClean="0">
                <a:solidFill>
                  <a:prstClr val="black"/>
                </a:solidFill>
                <a:latin typeface="Calibri" panose="020F0502020204030204" pitchFamily="34" charset="0"/>
                <a:cs typeface="Calibri" panose="020F0502020204030204" pitchFamily="34" charset="0"/>
              </a:rPr>
              <a:t>     </a:t>
            </a:r>
            <a:r>
              <a:rPr lang="el-GR" sz="2000" kern="1200" dirty="0" smtClean="0">
                <a:solidFill>
                  <a:prstClr val="black"/>
                </a:solidFill>
                <a:latin typeface="Calibri" panose="020F0502020204030204" pitchFamily="34" charset="0"/>
                <a:cs typeface="Calibri" panose="020F0502020204030204" pitchFamily="34" charset="0"/>
              </a:rPr>
              <a:t>Πιο </a:t>
            </a: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ομοιόμορφη –</a:t>
            </a:r>
            <a:r>
              <a:rPr kumimoji="0" lang="el-GR" sz="20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l-GR" sz="2000" b="0"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μονοκυτταρική</a:t>
            </a:r>
            <a:r>
              <a:rPr kumimoji="0" lang="el-GR" sz="20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πυλαία φλεγμονή</a:t>
            </a:r>
          </a:p>
          <a:p>
            <a:pPr marL="0" indent="0" eaLnBrk="1" hangingPunct="1">
              <a:lnSpc>
                <a:spcPct val="120000"/>
              </a:lnSpc>
              <a:buClr>
                <a:schemeClr val="accent2"/>
              </a:buClr>
              <a:buNone/>
            </a:pPr>
            <a:r>
              <a:rPr lang="el-GR" altLang="el-GR" sz="2000" dirty="0" smtClean="0">
                <a:latin typeface="Calibri" panose="020F0502020204030204" pitchFamily="34" charset="0"/>
                <a:cs typeface="Calibri" panose="020F0502020204030204" pitchFamily="34" charset="0"/>
              </a:rPr>
              <a:t>      Μειωμένης βαρύτητας </a:t>
            </a:r>
            <a:r>
              <a:rPr lang="el-GR" altLang="el-GR" sz="2000" dirty="0" err="1" smtClean="0">
                <a:latin typeface="Calibri" panose="020F0502020204030204" pitchFamily="34" charset="0"/>
                <a:cs typeface="Calibri" panose="020F0502020204030204" pitchFamily="34" charset="0"/>
              </a:rPr>
              <a:t>ενδοθηλίτιδα</a:t>
            </a:r>
            <a:r>
              <a:rPr lang="el-GR" altLang="el-GR" sz="2000" dirty="0" smtClean="0">
                <a:latin typeface="Calibri" panose="020F0502020204030204" pitchFamily="34" charset="0"/>
                <a:cs typeface="Calibri" panose="020F0502020204030204" pitchFamily="34" charset="0"/>
              </a:rPr>
              <a:t> και ήπιες </a:t>
            </a:r>
            <a:r>
              <a:rPr lang="el-GR" altLang="el-GR" sz="2000" dirty="0" err="1" smtClean="0">
                <a:latin typeface="Calibri" panose="020F0502020204030204" pitchFamily="34" charset="0"/>
                <a:cs typeface="Calibri" panose="020F0502020204030204" pitchFamily="34" charset="0"/>
              </a:rPr>
              <a:t>χολαγγειακές</a:t>
            </a:r>
            <a:r>
              <a:rPr lang="el-GR" altLang="el-GR" sz="2000" dirty="0" smtClean="0">
                <a:latin typeface="Calibri" panose="020F0502020204030204" pitchFamily="34" charset="0"/>
                <a:cs typeface="Calibri" panose="020F0502020204030204" pitchFamily="34" charset="0"/>
              </a:rPr>
              <a:t> βλάβες</a:t>
            </a:r>
          </a:p>
          <a:p>
            <a:pPr marL="0" lvl="0" indent="0" eaLnBrk="1" hangingPunct="1">
              <a:lnSpc>
                <a:spcPct val="120000"/>
              </a:lnSpc>
              <a:buClr>
                <a:schemeClr val="accent2"/>
              </a:buClr>
              <a:buNone/>
            </a:pP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Παρουσία</a:t>
            </a:r>
            <a:r>
              <a:rPr kumimoji="0" lang="el-GR" sz="20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l-GR" sz="2000" b="0"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π</a:t>
            </a:r>
            <a:r>
              <a:rPr kumimoji="0" lang="el-GR" sz="20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εριπυλαίας</a:t>
            </a: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l-GR" sz="20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νεκροφλεγμονώδους</a:t>
            </a: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δραστηριότητας (εικόνα ηπατίτιδας)</a:t>
            </a:r>
          </a:p>
          <a:p>
            <a:pPr marL="0" indent="0" eaLnBrk="1" hangingPunct="1">
              <a:lnSpc>
                <a:spcPct val="150000"/>
              </a:lnSpc>
              <a:buClr>
                <a:schemeClr val="accent2"/>
              </a:buClr>
              <a:buNone/>
            </a:pP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Παρουσία </a:t>
            </a:r>
            <a:r>
              <a:rPr kumimoji="0" lang="el-GR" sz="20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κεντρολοβιακής</a:t>
            </a: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lang="el-GR" altLang="el-GR" sz="2000" dirty="0" err="1" smtClean="0">
                <a:latin typeface="Calibri" panose="020F0502020204030204" pitchFamily="34" charset="0"/>
                <a:cs typeface="Calibri" panose="020F0502020204030204" pitchFamily="34" charset="0"/>
              </a:rPr>
              <a:t>περιφλεβικής</a:t>
            </a:r>
            <a:r>
              <a:rPr lang="el-GR" altLang="el-GR" sz="2000" dirty="0" smtClean="0">
                <a:latin typeface="Calibri" panose="020F0502020204030204" pitchFamily="34" charset="0"/>
                <a:cs typeface="Calibri" panose="020F0502020204030204" pitchFamily="34" charset="0"/>
              </a:rPr>
              <a:t> </a:t>
            </a:r>
            <a:r>
              <a:rPr kumimoji="0" lang="el-GR" sz="20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δραστηριότητας (μπορεί να είναι το μόνο</a:t>
            </a:r>
            <a:r>
              <a:rPr kumimoji="0" lang="el-GR" sz="20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εύρημα)</a:t>
            </a:r>
          </a:p>
          <a:p>
            <a:pPr marL="0" indent="0" eaLnBrk="1" hangingPunct="1">
              <a:lnSpc>
                <a:spcPct val="150000"/>
              </a:lnSpc>
              <a:buClr>
                <a:schemeClr val="accent2"/>
              </a:buClr>
              <a:buNone/>
            </a:pPr>
            <a:r>
              <a:rPr lang="el-GR" sz="2000" kern="1200" dirty="0">
                <a:solidFill>
                  <a:prstClr val="black"/>
                </a:solidFill>
                <a:latin typeface="Calibri" panose="020F0502020204030204" pitchFamily="34" charset="0"/>
                <a:cs typeface="Calibri" panose="020F0502020204030204" pitchFamily="34" charset="0"/>
              </a:rPr>
              <a:t> </a:t>
            </a:r>
            <a:r>
              <a:rPr lang="el-GR" sz="2000" kern="1200" dirty="0" smtClean="0">
                <a:solidFill>
                  <a:prstClr val="black"/>
                </a:solidFill>
                <a:latin typeface="Calibri" panose="020F0502020204030204" pitchFamily="34" charset="0"/>
                <a:cs typeface="Calibri" panose="020F0502020204030204" pitchFamily="34" charset="0"/>
              </a:rPr>
              <a:t>     </a:t>
            </a:r>
            <a:r>
              <a:rPr lang="el-GR" sz="2000" kern="1200" dirty="0" err="1" smtClean="0">
                <a:solidFill>
                  <a:prstClr val="black"/>
                </a:solidFill>
                <a:latin typeface="Calibri" panose="020F0502020204030204" pitchFamily="34" charset="0"/>
                <a:cs typeface="Calibri" panose="020F0502020204030204" pitchFamily="34" charset="0"/>
              </a:rPr>
              <a:t>Ίνωση</a:t>
            </a:r>
            <a:endParaRPr kumimoji="0" lang="el-GR" sz="20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endParaRPr>
          </a:p>
          <a:p>
            <a:pPr eaLnBrk="1" hangingPunct="1">
              <a:lnSpc>
                <a:spcPct val="150000"/>
              </a:lnSpc>
              <a:buClr>
                <a:schemeClr val="accent2"/>
              </a:buClr>
              <a:buFont typeface="Wingdings" pitchFamily="2" charset="2"/>
              <a:buChar char="Ø"/>
            </a:pPr>
            <a:r>
              <a:rPr lang="el-GR" sz="2400" b="1" kern="1200" dirty="0" smtClean="0">
                <a:solidFill>
                  <a:srgbClr val="0070C0"/>
                </a:solidFill>
                <a:latin typeface="Calibri" panose="020F0502020204030204" pitchFamily="34" charset="0"/>
                <a:cs typeface="Calibri" panose="020F0502020204030204" pitchFamily="34" charset="0"/>
              </a:rPr>
              <a:t>Ι</a:t>
            </a:r>
            <a:r>
              <a:rPr kumimoji="0" lang="el-GR" sz="2400" b="1" i="0" u="none" strike="noStrike" kern="1200" cap="none" spc="0" normalizeH="0" baseline="0" noProof="0" dirty="0" err="1" smtClean="0">
                <a:ln>
                  <a:noFill/>
                </a:ln>
                <a:solidFill>
                  <a:srgbClr val="0070C0"/>
                </a:solidFill>
                <a:effectLst/>
                <a:uLnTx/>
                <a:uFillTx/>
                <a:latin typeface="Calibri" panose="020F0502020204030204" pitchFamily="34" charset="0"/>
                <a:cs typeface="Calibri" panose="020F0502020204030204" pitchFamily="34" charset="0"/>
              </a:rPr>
              <a:t>διοπαθής</a:t>
            </a:r>
            <a:r>
              <a:rPr kumimoji="0" lang="el-GR" sz="2400" b="1" i="0" u="none" strike="noStrike" kern="1200" cap="none"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t> ηπατίτιδας μετά μεταμόσχευση:</a:t>
            </a:r>
            <a:r>
              <a:rPr kumimoji="0" lang="el-GR" sz="2400" b="1" i="0" u="none" strike="noStrike" kern="1200" cap="none" spc="0" normalizeH="0" noProof="0" dirty="0" smtClean="0">
                <a:ln>
                  <a:noFill/>
                </a:ln>
                <a:solidFill>
                  <a:srgbClr val="0070C0"/>
                </a:solidFill>
                <a:effectLst/>
                <a:uLnTx/>
                <a:uFillTx/>
                <a:latin typeface="Calibri" panose="020F0502020204030204" pitchFamily="34" charset="0"/>
                <a:cs typeface="Calibri" panose="020F0502020204030204" pitchFamily="34" charset="0"/>
              </a:rPr>
              <a:t> </a:t>
            </a:r>
            <a:r>
              <a:rPr kumimoji="0" lang="el-GR" sz="2400" b="1" i="0" u="none" strike="noStrike" kern="1200" cap="none"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t>όψιμη TCMR και / ή χρόνια AMR (DSA +)</a:t>
            </a:r>
          </a:p>
          <a:p>
            <a:pPr eaLnBrk="1" hangingPunct="1">
              <a:lnSpc>
                <a:spcPct val="120000"/>
              </a:lnSpc>
              <a:buFontTx/>
              <a:buNone/>
            </a:pPr>
            <a:endParaRPr lang="el-GR" altLang="el-GR" sz="2800" i="1" dirty="0" smtClean="0"/>
          </a:p>
        </p:txBody>
      </p:sp>
      <p:sp>
        <p:nvSpPr>
          <p:cNvPr id="2" name="Ορθογώνιο 1"/>
          <p:cNvSpPr/>
          <p:nvPr/>
        </p:nvSpPr>
        <p:spPr>
          <a:xfrm>
            <a:off x="8519154" y="6168409"/>
            <a:ext cx="3149708" cy="369332"/>
          </a:xfrm>
          <a:prstGeom prst="rect">
            <a:avLst/>
          </a:prstGeom>
        </p:spPr>
        <p:txBody>
          <a:bodyPr wrap="none">
            <a:spAutoFit/>
          </a:bodyPr>
          <a:lstStyle/>
          <a:p>
            <a:pPr lvl="0"/>
            <a:r>
              <a:rPr lang="en-US" dirty="0">
                <a:solidFill>
                  <a:prstClr val="black"/>
                </a:solidFill>
                <a:latin typeface="Calibri" panose="020F0502020204030204"/>
              </a:rPr>
              <a:t>Banff WG Am J Transplant 2016</a:t>
            </a:r>
            <a:endParaRPr lang="el-GR" dirty="0">
              <a:solidFill>
                <a:prstClr val="black"/>
              </a:solidFill>
              <a:latin typeface="Calibri" panose="020F0502020204030204"/>
            </a:endParaRPr>
          </a:p>
        </p:txBody>
      </p:sp>
      <p:cxnSp>
        <p:nvCxnSpPr>
          <p:cNvPr id="4" name="Ευθεία γραμμή σύνδεσης 3"/>
          <p:cNvCxnSpPr/>
          <p:nvPr/>
        </p:nvCxnSpPr>
        <p:spPr>
          <a:xfrm>
            <a:off x="616689" y="3211033"/>
            <a:ext cx="0" cy="213714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194640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09916"/>
            <a:ext cx="3265903" cy="69256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6200000">
            <a:off x="4507396" y="-650259"/>
            <a:ext cx="6315742" cy="90036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3156286" y="777843"/>
            <a:ext cx="816624" cy="830997"/>
          </a:xfrm>
          <a:prstGeom prst="rect">
            <a:avLst/>
          </a:prstGeom>
          <a:solidFill>
            <a:schemeClr val="bg1"/>
          </a:solidFill>
        </p:spPr>
        <p:txBody>
          <a:bodyPr wrap="square" rtlCol="0">
            <a:spAutoFit/>
          </a:bodyPr>
          <a:lstStyle/>
          <a:p>
            <a:pPr algn="ctr"/>
            <a:r>
              <a:rPr lang="en-US" sz="2400" b="1" dirty="0" smtClean="0">
                <a:solidFill>
                  <a:prstClr val="black"/>
                </a:solidFill>
              </a:rPr>
              <a:t> PT (</a:t>
            </a:r>
            <a:r>
              <a:rPr lang="el-GR" sz="2400" b="1" dirty="0" smtClean="0">
                <a:solidFill>
                  <a:prstClr val="black"/>
                </a:solidFill>
              </a:rPr>
              <a:t>ΠΔ)</a:t>
            </a:r>
            <a:r>
              <a:rPr lang="en-US" sz="2400" b="1" dirty="0" smtClean="0">
                <a:solidFill>
                  <a:prstClr val="black"/>
                </a:solidFill>
              </a:rPr>
              <a:t> </a:t>
            </a:r>
            <a:endParaRPr lang="el-GR" sz="2400" b="1" dirty="0">
              <a:solidFill>
                <a:prstClr val="black"/>
              </a:solidFill>
            </a:endParaRPr>
          </a:p>
        </p:txBody>
      </p:sp>
      <p:sp>
        <p:nvSpPr>
          <p:cNvPr id="7" name="TextBox 6"/>
          <p:cNvSpPr txBox="1"/>
          <p:nvPr/>
        </p:nvSpPr>
        <p:spPr>
          <a:xfrm>
            <a:off x="7696628" y="778112"/>
            <a:ext cx="879813" cy="830997"/>
          </a:xfrm>
          <a:prstGeom prst="rect">
            <a:avLst/>
          </a:prstGeom>
          <a:solidFill>
            <a:schemeClr val="bg1"/>
          </a:solidFill>
        </p:spPr>
        <p:txBody>
          <a:bodyPr wrap="square" rtlCol="0">
            <a:spAutoFit/>
          </a:bodyPr>
          <a:lstStyle/>
          <a:p>
            <a:pPr algn="ctr"/>
            <a:r>
              <a:rPr lang="en-US" sz="2400" b="1" dirty="0" smtClean="0">
                <a:solidFill>
                  <a:prstClr val="black"/>
                </a:solidFill>
              </a:rPr>
              <a:t>CV</a:t>
            </a:r>
            <a:r>
              <a:rPr lang="el-GR" sz="2400" b="1" dirty="0" smtClean="0">
                <a:solidFill>
                  <a:prstClr val="black"/>
                </a:solidFill>
              </a:rPr>
              <a:t> (ΚΦ)</a:t>
            </a:r>
            <a:endParaRPr lang="el-GR" sz="2400" b="1" dirty="0">
              <a:solidFill>
                <a:prstClr val="black"/>
              </a:solidFill>
            </a:endParaRPr>
          </a:p>
        </p:txBody>
      </p:sp>
      <p:sp>
        <p:nvSpPr>
          <p:cNvPr id="5" name="Ορθογώνιο 4"/>
          <p:cNvSpPr/>
          <p:nvPr/>
        </p:nvSpPr>
        <p:spPr>
          <a:xfrm>
            <a:off x="7860052" y="6423601"/>
            <a:ext cx="3869585" cy="369332"/>
          </a:xfrm>
          <a:prstGeom prst="rect">
            <a:avLst/>
          </a:prstGeom>
          <a:solidFill>
            <a:schemeClr val="bg1"/>
          </a:solidFill>
        </p:spPr>
        <p:txBody>
          <a:bodyPr wrap="none">
            <a:spAutoFit/>
          </a:bodyPr>
          <a:lstStyle/>
          <a:p>
            <a:r>
              <a:rPr lang="en-US" dirty="0" smtClean="0">
                <a:solidFill>
                  <a:srgbClr val="231F20"/>
                </a:solidFill>
                <a:latin typeface="Arial" panose="020B0604020202020204" pitchFamily="34" charset="0"/>
                <a:cs typeface="Arial" panose="020B0604020202020204" pitchFamily="34" charset="0"/>
              </a:rPr>
              <a:t>Banff WG. Hepatology, </a:t>
            </a:r>
            <a:r>
              <a:rPr lang="en-US" dirty="0">
                <a:solidFill>
                  <a:srgbClr val="231F20"/>
                </a:solidFill>
                <a:latin typeface="Arial" panose="020B0604020202020204" pitchFamily="34" charset="0"/>
                <a:cs typeface="Arial" panose="020B0604020202020204" pitchFamily="34" charset="0"/>
              </a:rPr>
              <a:t>August 2006</a:t>
            </a:r>
            <a:endParaRPr lang="el-GR"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0" y="126124"/>
            <a:ext cx="12167102" cy="646331"/>
          </a:xfrm>
          <a:prstGeom prst="rect">
            <a:avLst/>
          </a:prstGeom>
          <a:solidFill>
            <a:schemeClr val="bg1"/>
          </a:solidFill>
        </p:spPr>
        <p:txBody>
          <a:bodyPr wrap="square" rtlCol="0">
            <a:spAutoFit/>
          </a:bodyPr>
          <a:lstStyle/>
          <a:p>
            <a:pPr algn="ctr"/>
            <a:r>
              <a:rPr lang="el-GR" sz="3600" b="1" dirty="0">
                <a:solidFill>
                  <a:srgbClr val="002060"/>
                </a:solidFill>
                <a:cs typeface="Arial" panose="020B0604020202020204" pitchFamily="34" charset="0"/>
              </a:rPr>
              <a:t>Όψιμη οξεία </a:t>
            </a:r>
            <a:r>
              <a:rPr lang="en-US" sz="3600" b="1" dirty="0" smtClean="0">
                <a:solidFill>
                  <a:srgbClr val="002060"/>
                </a:solidFill>
                <a:cs typeface="Arial" panose="020B0604020202020204" pitchFamily="34" charset="0"/>
              </a:rPr>
              <a:t>TCMR</a:t>
            </a:r>
            <a:r>
              <a:rPr lang="el-GR" sz="3600" b="1" dirty="0" smtClean="0">
                <a:solidFill>
                  <a:srgbClr val="002060"/>
                </a:solidFill>
                <a:cs typeface="Arial" panose="020B0604020202020204" pitchFamily="34" charset="0"/>
              </a:rPr>
              <a:t>-</a:t>
            </a:r>
            <a:r>
              <a:rPr lang="el-GR" sz="3600" b="1" dirty="0" err="1" smtClean="0">
                <a:solidFill>
                  <a:srgbClr val="002060"/>
                </a:solidFill>
                <a:cs typeface="Arial" panose="020B0604020202020204" pitchFamily="34" charset="0"/>
              </a:rPr>
              <a:t>ηπατιτιδικό</a:t>
            </a:r>
            <a:r>
              <a:rPr lang="el-GR" sz="3600" b="1" dirty="0" smtClean="0">
                <a:solidFill>
                  <a:srgbClr val="002060"/>
                </a:solidFill>
                <a:cs typeface="Arial" panose="020B0604020202020204" pitchFamily="34" charset="0"/>
              </a:rPr>
              <a:t> πρότυπο </a:t>
            </a:r>
            <a:endParaRPr lang="el-GR" sz="3600" b="1" dirty="0">
              <a:solidFill>
                <a:srgbClr val="002060"/>
              </a:solidFill>
            </a:endParaRPr>
          </a:p>
        </p:txBody>
      </p:sp>
    </p:spTree>
    <p:extLst>
      <p:ext uri="{BB962C8B-B14F-4D97-AF65-F5344CB8AC3E}">
        <p14:creationId xmlns="" xmlns:p14="http://schemas.microsoft.com/office/powerpoint/2010/main" val="9987305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3556380" y="-2416351"/>
            <a:ext cx="4869073" cy="103252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7696628" y="24382"/>
            <a:ext cx="522339" cy="461665"/>
          </a:xfrm>
          <a:prstGeom prst="rect">
            <a:avLst/>
          </a:prstGeom>
          <a:solidFill>
            <a:schemeClr val="bg1"/>
          </a:solidFill>
        </p:spPr>
        <p:txBody>
          <a:bodyPr wrap="square" rtlCol="0">
            <a:spAutoFit/>
          </a:bodyPr>
          <a:lstStyle/>
          <a:p>
            <a:pPr algn="ctr"/>
            <a:r>
              <a:rPr lang="en-US" sz="2400" b="1" dirty="0" smtClean="0"/>
              <a:t>C</a:t>
            </a:r>
            <a:endParaRPr lang="el-GR" sz="2400" b="1" dirty="0"/>
          </a:p>
        </p:txBody>
      </p:sp>
    </p:spTree>
    <p:extLst>
      <p:ext uri="{BB962C8B-B14F-4D97-AF65-F5344CB8AC3E}">
        <p14:creationId xmlns="" xmlns:p14="http://schemas.microsoft.com/office/powerpoint/2010/main" val="1511033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6" name="Picture 3"/>
          <p:cNvPicPr>
            <a:picLocks noGrp="1" noChangeAspect="1" noChangeArrowheads="1"/>
          </p:cNvPicPr>
          <p:nvPr>
            <p:ph idx="1"/>
          </p:nvPr>
        </p:nvPicPr>
        <p:blipFill rotWithShape="1">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l="610" b="52034"/>
          <a:stretch/>
        </p:blipFill>
        <p:spPr bwMode="auto">
          <a:xfrm rot="10800000">
            <a:off x="1726959" y="398721"/>
            <a:ext cx="8586622" cy="61828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1456655" y="6107582"/>
            <a:ext cx="1371600" cy="707886"/>
          </a:xfrm>
          <a:prstGeom prst="rect">
            <a:avLst/>
          </a:prstGeom>
          <a:solidFill>
            <a:schemeClr val="bg1"/>
          </a:solidFill>
        </p:spPr>
        <p:txBody>
          <a:bodyPr wrap="square" rtlCol="0">
            <a:spAutoFit/>
          </a:bodyPr>
          <a:lstStyle/>
          <a:p>
            <a:r>
              <a:rPr lang="el-GR" sz="2000" dirty="0" smtClean="0">
                <a:solidFill>
                  <a:schemeClr val="bg1"/>
                </a:solidFill>
              </a:rPr>
              <a:t>          ΝΝΝΝ</a:t>
            </a:r>
            <a:endParaRPr lang="el-GR" sz="2000" dirty="0">
              <a:solidFill>
                <a:schemeClr val="bg1"/>
              </a:solidFill>
            </a:endParaRPr>
          </a:p>
        </p:txBody>
      </p:sp>
    </p:spTree>
    <p:extLst>
      <p:ext uri="{BB962C8B-B14F-4D97-AF65-F5344CB8AC3E}">
        <p14:creationId xmlns="" xmlns:p14="http://schemas.microsoft.com/office/powerpoint/2010/main" val="982312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Picture 3"/>
          <p:cNvPicPr>
            <a:picLocks noGrp="1" noChangeAspect="1" noChangeArrowheads="1"/>
          </p:cNvPicPr>
          <p:nvPr>
            <p:ph idx="1"/>
          </p:nvPr>
        </p:nvPicPr>
        <p:blipFill rotWithShape="1">
          <a:blip r:embed="rId3" cstate="print">
            <a:extLst>
              <a:ext uri="{28A0092B-C50C-407E-A947-70E740481C1C}">
                <a14:useLocalDpi xmlns="" xmlns:a14="http://schemas.microsoft.com/office/drawing/2010/main" val="0"/>
              </a:ext>
            </a:extLst>
          </a:blip>
          <a:srcRect l="1421" t="54801" r="1679" b="1"/>
          <a:stretch/>
        </p:blipFill>
        <p:spPr bwMode="auto">
          <a:xfrm>
            <a:off x="2222204" y="584791"/>
            <a:ext cx="7974420" cy="5549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38146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11835" y="247518"/>
            <a:ext cx="7978452" cy="51985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Ορθογώνιο 3"/>
          <p:cNvSpPr/>
          <p:nvPr/>
        </p:nvSpPr>
        <p:spPr>
          <a:xfrm>
            <a:off x="7164506" y="6117757"/>
            <a:ext cx="4725781" cy="369332"/>
          </a:xfrm>
          <a:prstGeom prst="rect">
            <a:avLst/>
          </a:prstGeom>
        </p:spPr>
        <p:txBody>
          <a:bodyPr wrap="none">
            <a:spAutoFit/>
          </a:bodyPr>
          <a:lstStyle/>
          <a:p>
            <a:r>
              <a:rPr lang="en-US" dirty="0" smtClean="0">
                <a:solidFill>
                  <a:prstClr val="black"/>
                </a:solidFill>
                <a:cs typeface="Calibri" panose="020F0502020204030204" pitchFamily="34" charset="0"/>
              </a:rPr>
              <a:t>Neil and </a:t>
            </a:r>
            <a:r>
              <a:rPr lang="en-US" dirty="0" err="1" smtClean="0">
                <a:solidFill>
                  <a:prstClr val="black"/>
                </a:solidFill>
                <a:cs typeface="Calibri" panose="020F0502020204030204" pitchFamily="34" charset="0"/>
              </a:rPr>
              <a:t>Hubscher</a:t>
            </a:r>
            <a:r>
              <a:rPr lang="en-US" dirty="0" smtClean="0">
                <a:solidFill>
                  <a:prstClr val="black"/>
                </a:solidFill>
                <a:cs typeface="Calibri" panose="020F0502020204030204" pitchFamily="34" charset="0"/>
              </a:rPr>
              <a:t> Transplant International 2010</a:t>
            </a:r>
            <a:endParaRPr lang="el-GR" dirty="0">
              <a:solidFill>
                <a:prstClr val="black"/>
              </a:solidFill>
              <a:cs typeface="Calibri" panose="020F0502020204030204" pitchFamily="34" charset="0"/>
            </a:endParaRPr>
          </a:p>
        </p:txBody>
      </p:sp>
      <p:sp>
        <p:nvSpPr>
          <p:cNvPr id="5" name="Ορθογώνιο 4"/>
          <p:cNvSpPr/>
          <p:nvPr/>
        </p:nvSpPr>
        <p:spPr>
          <a:xfrm>
            <a:off x="393405" y="1196793"/>
            <a:ext cx="3391785" cy="2985433"/>
          </a:xfrm>
          <a:prstGeom prst="rect">
            <a:avLst/>
          </a:prstGeom>
        </p:spPr>
        <p:txBody>
          <a:bodyPr wrap="square">
            <a:spAutoFit/>
          </a:bodyPr>
          <a:lstStyle/>
          <a:p>
            <a:r>
              <a:rPr lang="el-GR" sz="2200" dirty="0" smtClean="0">
                <a:solidFill>
                  <a:srgbClr val="0070C0"/>
                </a:solidFill>
              </a:rPr>
              <a:t>Μεμονωμένες παρεγχυματικές </a:t>
            </a:r>
            <a:r>
              <a:rPr lang="el-GR" sz="2200" dirty="0" err="1" smtClean="0">
                <a:solidFill>
                  <a:srgbClr val="0070C0"/>
                </a:solidFill>
              </a:rPr>
              <a:t>περιφλεβικές</a:t>
            </a:r>
            <a:r>
              <a:rPr lang="el-GR" sz="2200" dirty="0" smtClean="0">
                <a:solidFill>
                  <a:srgbClr val="0070C0"/>
                </a:solidFill>
              </a:rPr>
              <a:t> βλάβες</a:t>
            </a:r>
          </a:p>
          <a:p>
            <a:endParaRPr lang="el-GR" sz="2200" dirty="0" smtClean="0">
              <a:solidFill>
                <a:srgbClr val="0070C0"/>
              </a:solidFill>
            </a:endParaRPr>
          </a:p>
          <a:p>
            <a:pPr marL="342900" indent="-342900">
              <a:buFont typeface="Wingdings" panose="05000000000000000000" pitchFamily="2" charset="2"/>
              <a:buChar char="Ø"/>
            </a:pPr>
            <a:r>
              <a:rPr lang="el-GR" sz="2000" dirty="0" smtClean="0">
                <a:solidFill>
                  <a:prstClr val="black"/>
                </a:solidFill>
              </a:rPr>
              <a:t> ΠΔ  χωρίς αλλοιώσεις</a:t>
            </a:r>
          </a:p>
          <a:p>
            <a:r>
              <a:rPr lang="el-GR" sz="2000" dirty="0" smtClean="0">
                <a:solidFill>
                  <a:prstClr val="black"/>
                </a:solidFill>
              </a:rPr>
              <a:t> </a:t>
            </a:r>
          </a:p>
          <a:p>
            <a:pPr marL="342900" indent="-342900">
              <a:buFont typeface="Wingdings" panose="05000000000000000000" pitchFamily="2" charset="2"/>
              <a:buChar char="Ø"/>
            </a:pPr>
            <a:r>
              <a:rPr lang="el-GR" sz="2000" dirty="0" smtClean="0">
                <a:solidFill>
                  <a:prstClr val="black"/>
                </a:solidFill>
              </a:rPr>
              <a:t>Κεντρική </a:t>
            </a:r>
            <a:r>
              <a:rPr lang="el-GR" sz="2000" dirty="0" err="1" smtClean="0">
                <a:solidFill>
                  <a:prstClr val="black"/>
                </a:solidFill>
              </a:rPr>
              <a:t>περιφλεβίτιδα</a:t>
            </a:r>
            <a:r>
              <a:rPr lang="el-GR" sz="2000" dirty="0" smtClean="0">
                <a:solidFill>
                  <a:prstClr val="black"/>
                </a:solidFill>
              </a:rPr>
              <a:t> με πολυάριθμα πλασματοκύτταρα</a:t>
            </a:r>
            <a:endParaRPr lang="el-GR" sz="2000" dirty="0">
              <a:solidFill>
                <a:prstClr val="black"/>
              </a:solidFill>
            </a:endParaRPr>
          </a:p>
        </p:txBody>
      </p:sp>
      <p:sp>
        <p:nvSpPr>
          <p:cNvPr id="3" name="TextBox 2"/>
          <p:cNvSpPr txBox="1"/>
          <p:nvPr/>
        </p:nvSpPr>
        <p:spPr>
          <a:xfrm>
            <a:off x="5080961" y="4080296"/>
            <a:ext cx="423006" cy="307777"/>
          </a:xfrm>
          <a:prstGeom prst="rect">
            <a:avLst/>
          </a:prstGeom>
          <a:noFill/>
          <a:ln w="19050">
            <a:solidFill>
              <a:schemeClr val="tx1"/>
            </a:solidFill>
          </a:ln>
        </p:spPr>
        <p:txBody>
          <a:bodyPr wrap="square" rtlCol="0">
            <a:spAutoFit/>
          </a:bodyPr>
          <a:lstStyle/>
          <a:p>
            <a:r>
              <a:rPr lang="el-GR" sz="1400" b="1" dirty="0" smtClean="0">
                <a:solidFill>
                  <a:prstClr val="black"/>
                </a:solidFill>
              </a:rPr>
              <a:t>ΠΔ</a:t>
            </a:r>
            <a:endParaRPr lang="el-GR" sz="1400" b="1" dirty="0">
              <a:solidFill>
                <a:prstClr val="black"/>
              </a:solidFill>
            </a:endParaRPr>
          </a:p>
        </p:txBody>
      </p:sp>
      <p:sp>
        <p:nvSpPr>
          <p:cNvPr id="7" name="TextBox 6"/>
          <p:cNvSpPr txBox="1"/>
          <p:nvPr/>
        </p:nvSpPr>
        <p:spPr>
          <a:xfrm>
            <a:off x="7036195" y="4293078"/>
            <a:ext cx="423006" cy="307777"/>
          </a:xfrm>
          <a:prstGeom prst="rect">
            <a:avLst/>
          </a:prstGeom>
          <a:noFill/>
          <a:ln w="19050">
            <a:solidFill>
              <a:schemeClr val="tx1"/>
            </a:solidFill>
          </a:ln>
        </p:spPr>
        <p:txBody>
          <a:bodyPr wrap="square" rtlCol="0">
            <a:spAutoFit/>
          </a:bodyPr>
          <a:lstStyle/>
          <a:p>
            <a:r>
              <a:rPr lang="el-GR" sz="1400" b="1" dirty="0" smtClean="0">
                <a:solidFill>
                  <a:prstClr val="black"/>
                </a:solidFill>
              </a:rPr>
              <a:t>ΠΔ</a:t>
            </a:r>
            <a:endParaRPr lang="el-GR" sz="1400" b="1" dirty="0">
              <a:solidFill>
                <a:prstClr val="black"/>
              </a:solidFill>
            </a:endParaRPr>
          </a:p>
        </p:txBody>
      </p:sp>
      <p:sp>
        <p:nvSpPr>
          <p:cNvPr id="6" name="TextBox 5"/>
          <p:cNvSpPr txBox="1"/>
          <p:nvPr/>
        </p:nvSpPr>
        <p:spPr>
          <a:xfrm>
            <a:off x="4017048" y="319182"/>
            <a:ext cx="684348" cy="369332"/>
          </a:xfrm>
          <a:prstGeom prst="rect">
            <a:avLst/>
          </a:prstGeom>
          <a:noFill/>
        </p:spPr>
        <p:txBody>
          <a:bodyPr wrap="square" rtlCol="0">
            <a:spAutoFit/>
          </a:bodyPr>
          <a:lstStyle/>
          <a:p>
            <a:r>
              <a:rPr lang="el-GR" dirty="0" smtClean="0">
                <a:solidFill>
                  <a:prstClr val="black"/>
                </a:solidFill>
              </a:rPr>
              <a:t>Χ.Μ</a:t>
            </a:r>
            <a:endParaRPr lang="el-GR" dirty="0">
              <a:solidFill>
                <a:prstClr val="black"/>
              </a:solidFill>
            </a:endParaRPr>
          </a:p>
        </p:txBody>
      </p:sp>
      <p:sp>
        <p:nvSpPr>
          <p:cNvPr id="9" name="TextBox 8"/>
          <p:cNvSpPr txBox="1"/>
          <p:nvPr/>
        </p:nvSpPr>
        <p:spPr>
          <a:xfrm>
            <a:off x="7999392" y="307688"/>
            <a:ext cx="684348" cy="369332"/>
          </a:xfrm>
          <a:prstGeom prst="rect">
            <a:avLst/>
          </a:prstGeom>
          <a:noFill/>
        </p:spPr>
        <p:txBody>
          <a:bodyPr wrap="square" rtlCol="0">
            <a:spAutoFit/>
          </a:bodyPr>
          <a:lstStyle/>
          <a:p>
            <a:r>
              <a:rPr lang="el-GR" dirty="0">
                <a:solidFill>
                  <a:prstClr val="black"/>
                </a:solidFill>
              </a:rPr>
              <a:t>Υ</a:t>
            </a:r>
            <a:r>
              <a:rPr lang="el-GR" dirty="0" smtClean="0">
                <a:solidFill>
                  <a:prstClr val="black"/>
                </a:solidFill>
              </a:rPr>
              <a:t>.Μ</a:t>
            </a:r>
            <a:endParaRPr lang="el-GR" dirty="0">
              <a:solidFill>
                <a:prstClr val="black"/>
              </a:solidFill>
            </a:endParaRPr>
          </a:p>
        </p:txBody>
      </p:sp>
      <p:sp>
        <p:nvSpPr>
          <p:cNvPr id="8" name="Ορθογώνιο 7"/>
          <p:cNvSpPr/>
          <p:nvPr/>
        </p:nvSpPr>
        <p:spPr>
          <a:xfrm>
            <a:off x="393405" y="677020"/>
            <a:ext cx="2643093" cy="461665"/>
          </a:xfrm>
          <a:prstGeom prst="rect">
            <a:avLst/>
          </a:prstGeom>
        </p:spPr>
        <p:txBody>
          <a:bodyPr wrap="square">
            <a:spAutoFit/>
          </a:bodyPr>
          <a:lstStyle/>
          <a:p>
            <a:r>
              <a:rPr lang="el-GR" sz="2400" b="1" dirty="0">
                <a:solidFill>
                  <a:srgbClr val="002060"/>
                </a:solidFill>
                <a:cs typeface="Arial" panose="020B0604020202020204" pitchFamily="34" charset="0"/>
              </a:rPr>
              <a:t>Όψιμη οξεία </a:t>
            </a:r>
            <a:r>
              <a:rPr lang="en-US" sz="2400" b="1" dirty="0">
                <a:solidFill>
                  <a:srgbClr val="002060"/>
                </a:solidFill>
                <a:cs typeface="Arial" panose="020B0604020202020204" pitchFamily="34" charset="0"/>
              </a:rPr>
              <a:t>TCMR</a:t>
            </a:r>
            <a:r>
              <a:rPr lang="el-GR" sz="2400" b="1" dirty="0">
                <a:solidFill>
                  <a:srgbClr val="002060"/>
                </a:solidFill>
                <a:cs typeface="Arial" panose="020B0604020202020204" pitchFamily="34" charset="0"/>
              </a:rPr>
              <a:t> </a:t>
            </a:r>
            <a:endParaRPr lang="el-GR" sz="2400" b="1" dirty="0">
              <a:solidFill>
                <a:srgbClr val="002060"/>
              </a:solidFill>
            </a:endParaRPr>
          </a:p>
        </p:txBody>
      </p:sp>
    </p:spTree>
    <p:extLst>
      <p:ext uri="{BB962C8B-B14F-4D97-AF65-F5344CB8AC3E}">
        <p14:creationId xmlns="" xmlns:p14="http://schemas.microsoft.com/office/powerpoint/2010/main" val="21471194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4000" b="1" dirty="0" smtClean="0">
                <a:solidFill>
                  <a:srgbClr val="002060"/>
                </a:solidFill>
                <a:latin typeface="Calibri" panose="020F0502020204030204" pitchFamily="34" charset="0"/>
                <a:cs typeface="Calibri" panose="020F0502020204030204" pitchFamily="34" charset="0"/>
              </a:rPr>
              <a:t>Άτυπες μορφές απόρριψης</a:t>
            </a:r>
            <a:endParaRPr lang="el-GR" sz="4000" b="1" dirty="0">
              <a:solidFill>
                <a:srgbClr val="002060"/>
              </a:solidFill>
              <a:latin typeface="Calibri" panose="020F0502020204030204" pitchFamily="34" charset="0"/>
              <a:cs typeface="Calibri" panose="020F0502020204030204" pitchFamily="34" charset="0"/>
            </a:endParaRPr>
          </a:p>
        </p:txBody>
      </p:sp>
      <p:sp>
        <p:nvSpPr>
          <p:cNvPr id="3" name="Θέση περιεχομένου 2"/>
          <p:cNvSpPr>
            <a:spLocks noGrp="1"/>
          </p:cNvSpPr>
          <p:nvPr>
            <p:ph idx="1"/>
          </p:nvPr>
        </p:nvSpPr>
        <p:spPr>
          <a:xfrm>
            <a:off x="382771" y="1277091"/>
            <a:ext cx="11408735" cy="4525963"/>
          </a:xfrm>
        </p:spPr>
        <p:txBody>
          <a:bodyPr/>
          <a:lstStyle/>
          <a:p>
            <a:pPr marL="0" indent="0" algn="ctr">
              <a:buNone/>
            </a:pPr>
            <a:r>
              <a:rPr lang="en-US" b="1" dirty="0" smtClean="0">
                <a:solidFill>
                  <a:srgbClr val="0070C0"/>
                </a:solidFill>
                <a:latin typeface="Calibri" panose="020F0502020204030204" pitchFamily="34" charset="0"/>
                <a:cs typeface="Calibri" panose="020F0502020204030204" pitchFamily="34" charset="0"/>
              </a:rPr>
              <a:t>Plasma </a:t>
            </a:r>
            <a:r>
              <a:rPr lang="en-US" b="1" dirty="0">
                <a:solidFill>
                  <a:srgbClr val="0070C0"/>
                </a:solidFill>
                <a:latin typeface="Calibri" panose="020F0502020204030204" pitchFamily="34" charset="0"/>
                <a:cs typeface="Calibri" panose="020F0502020204030204" pitchFamily="34" charset="0"/>
              </a:rPr>
              <a:t>cell–rich rejection</a:t>
            </a:r>
            <a:r>
              <a:rPr lang="el-GR" b="1" dirty="0" smtClean="0">
                <a:solidFill>
                  <a:srgbClr val="0070C0"/>
                </a:solidFill>
                <a:latin typeface="Calibri" panose="020F0502020204030204" pitchFamily="34" charset="0"/>
                <a:cs typeface="Calibri" panose="020F0502020204030204" pitchFamily="34" charset="0"/>
              </a:rPr>
              <a:t> </a:t>
            </a:r>
          </a:p>
          <a:p>
            <a:pPr marL="0" indent="0" algn="ctr">
              <a:buNone/>
            </a:pPr>
            <a:r>
              <a:rPr lang="el-GR" sz="2800" dirty="0">
                <a:solidFill>
                  <a:srgbClr val="0070C0"/>
                </a:solidFill>
                <a:latin typeface="Calibri" panose="020F0502020204030204" pitchFamily="34" charset="0"/>
                <a:cs typeface="Calibri" panose="020F0502020204030204" pitchFamily="34" charset="0"/>
              </a:rPr>
              <a:t>Απόρριψη πλούσια σε </a:t>
            </a:r>
            <a:r>
              <a:rPr lang="el-GR" sz="2800" dirty="0" smtClean="0">
                <a:solidFill>
                  <a:srgbClr val="0070C0"/>
                </a:solidFill>
                <a:latin typeface="Calibri" panose="020F0502020204030204" pitchFamily="34" charset="0"/>
                <a:cs typeface="Calibri" panose="020F0502020204030204" pitchFamily="34" charset="0"/>
              </a:rPr>
              <a:t>πλασματοκύτταρα</a:t>
            </a:r>
          </a:p>
          <a:p>
            <a:pPr marL="0" indent="0" algn="ctr">
              <a:buNone/>
            </a:pPr>
            <a:r>
              <a:rPr lang="el-GR" sz="2800" dirty="0" smtClean="0">
                <a:latin typeface="Calibri" panose="020F0502020204030204" pitchFamily="34" charset="0"/>
                <a:cs typeface="Calibri" panose="020F0502020204030204" pitchFamily="34" charset="0"/>
              </a:rPr>
              <a:t>Προηγούμενος όρος: </a:t>
            </a:r>
            <a:r>
              <a:rPr lang="en-US" sz="2800" dirty="0" smtClean="0">
                <a:latin typeface="Calibri" panose="020F0502020204030204" pitchFamily="34" charset="0"/>
                <a:cs typeface="Calibri" panose="020F0502020204030204" pitchFamily="34" charset="0"/>
              </a:rPr>
              <a:t>de novo </a:t>
            </a:r>
            <a:r>
              <a:rPr lang="el-GR" sz="2800" dirty="0" err="1" smtClean="0">
                <a:latin typeface="Calibri" panose="020F0502020204030204" pitchFamily="34" charset="0"/>
                <a:cs typeface="Calibri" panose="020F0502020204030204" pitchFamily="34" charset="0"/>
              </a:rPr>
              <a:t>αυτοάνοση</a:t>
            </a:r>
            <a:r>
              <a:rPr lang="el-GR" sz="2800" dirty="0" smtClean="0">
                <a:latin typeface="Calibri" panose="020F0502020204030204" pitchFamily="34" charset="0"/>
                <a:cs typeface="Calibri" panose="020F0502020204030204" pitchFamily="34" charset="0"/>
              </a:rPr>
              <a:t> ηπατίτιδα</a:t>
            </a:r>
          </a:p>
          <a:p>
            <a:pPr algn="ctr"/>
            <a:endParaRPr lang="el-GR" dirty="0"/>
          </a:p>
          <a:p>
            <a:pPr algn="ctr"/>
            <a:endParaRPr lang="el-GR" dirty="0"/>
          </a:p>
        </p:txBody>
      </p:sp>
      <p:pic>
        <p:nvPicPr>
          <p:cNvPr id="4" name="Εικόνα 3">
            <a:extLst>
              <a:ext uri="{FF2B5EF4-FFF2-40B4-BE49-F238E27FC236}">
                <a16:creationId xmlns="" xmlns:a16="http://schemas.microsoft.com/office/drawing/2014/main" id="{075FCA52-8BB5-4D49-9036-B5F4E3BEDC4C}"/>
              </a:ext>
            </a:extLst>
          </p:cNvPr>
          <p:cNvPicPr>
            <a:picLocks noChangeAspect="1"/>
          </p:cNvPicPr>
          <p:nvPr/>
        </p:nvPicPr>
        <p:blipFill rotWithShape="1">
          <a:blip r:embed="rId2" cstate="print">
            <a:lum bright="-20000" contrast="40000"/>
          </a:blip>
          <a:srcRect b="30642"/>
          <a:stretch/>
        </p:blipFill>
        <p:spPr>
          <a:xfrm>
            <a:off x="1063816" y="3033832"/>
            <a:ext cx="10302245" cy="2697135"/>
          </a:xfrm>
          <a:prstGeom prst="rect">
            <a:avLst/>
          </a:prstGeom>
        </p:spPr>
      </p:pic>
      <p:sp>
        <p:nvSpPr>
          <p:cNvPr id="5" name="Ορθογώνιο 4"/>
          <p:cNvSpPr/>
          <p:nvPr/>
        </p:nvSpPr>
        <p:spPr>
          <a:xfrm>
            <a:off x="8040669" y="5870685"/>
            <a:ext cx="3149708" cy="369332"/>
          </a:xfrm>
          <a:prstGeom prst="rect">
            <a:avLst/>
          </a:prstGeom>
        </p:spPr>
        <p:txBody>
          <a:bodyPr wrap="none">
            <a:spAutoFit/>
          </a:bodyPr>
          <a:lstStyle/>
          <a:p>
            <a:pPr lvl="0"/>
            <a:r>
              <a:rPr lang="en-US" i="1" dirty="0">
                <a:solidFill>
                  <a:prstClr val="black"/>
                </a:solidFill>
                <a:latin typeface="Calibri" panose="020F0502020204030204"/>
              </a:rPr>
              <a:t>Banff WG Am J Transplant 2016</a:t>
            </a:r>
            <a:endParaRPr lang="el-GR" i="1" dirty="0">
              <a:solidFill>
                <a:prstClr val="black"/>
              </a:solidFill>
              <a:latin typeface="Calibri" panose="020F0502020204030204"/>
            </a:endParaRPr>
          </a:p>
        </p:txBody>
      </p:sp>
      <p:sp>
        <p:nvSpPr>
          <p:cNvPr id="6" name="TextBox 5"/>
          <p:cNvSpPr txBox="1"/>
          <p:nvPr/>
        </p:nvSpPr>
        <p:spPr>
          <a:xfrm>
            <a:off x="914400" y="2480916"/>
            <a:ext cx="925033"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 xmlns:p14="http://schemas.microsoft.com/office/powerpoint/2010/main" val="4522354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6609" y="0"/>
            <a:ext cx="9340464" cy="6110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Ορθογώνιο 3"/>
          <p:cNvSpPr/>
          <p:nvPr/>
        </p:nvSpPr>
        <p:spPr>
          <a:xfrm>
            <a:off x="297712" y="902911"/>
            <a:ext cx="2339162" cy="3213187"/>
          </a:xfrm>
          <a:prstGeom prst="rect">
            <a:avLst/>
          </a:prstGeom>
        </p:spPr>
        <p:txBody>
          <a:bodyPr wrap="square">
            <a:spAutoFit/>
          </a:bodyPr>
          <a:lstStyle/>
          <a:p>
            <a:pPr algn="ctr" defTabSz="914400" eaLnBrk="0" fontAlgn="base" hangingPunct="0">
              <a:spcBef>
                <a:spcPct val="20000"/>
              </a:spcBef>
              <a:spcAft>
                <a:spcPct val="0"/>
              </a:spcAft>
            </a:pPr>
            <a:r>
              <a:rPr lang="en-US" sz="2400" b="1" kern="0" dirty="0">
                <a:solidFill>
                  <a:srgbClr val="0070C0"/>
                </a:solidFill>
                <a:latin typeface="Calibri" panose="020F0502020204030204" pitchFamily="34" charset="0"/>
                <a:cs typeface="Calibri" panose="020F0502020204030204" pitchFamily="34" charset="0"/>
              </a:rPr>
              <a:t>Plasma cell–rich </a:t>
            </a:r>
            <a:r>
              <a:rPr lang="en-US" sz="2400" b="1" kern="0" dirty="0" smtClean="0">
                <a:solidFill>
                  <a:srgbClr val="0070C0"/>
                </a:solidFill>
                <a:latin typeface="Calibri" panose="020F0502020204030204" pitchFamily="34" charset="0"/>
                <a:cs typeface="Calibri" panose="020F0502020204030204" pitchFamily="34" charset="0"/>
              </a:rPr>
              <a:t>rejection</a:t>
            </a:r>
            <a:endParaRPr lang="el-GR" sz="2400" b="1" kern="0" dirty="0" smtClean="0">
              <a:solidFill>
                <a:srgbClr val="0070C0"/>
              </a:solidFill>
              <a:latin typeface="Calibri" panose="020F0502020204030204" pitchFamily="34" charset="0"/>
              <a:cs typeface="Calibri" panose="020F0502020204030204" pitchFamily="34" charset="0"/>
            </a:endParaRPr>
          </a:p>
          <a:p>
            <a:pPr algn="ctr" defTabSz="914400" eaLnBrk="0" fontAlgn="base" hangingPunct="0">
              <a:spcBef>
                <a:spcPct val="20000"/>
              </a:spcBef>
              <a:spcAft>
                <a:spcPct val="0"/>
              </a:spcAft>
            </a:pPr>
            <a:r>
              <a:rPr lang="el-GR" sz="2400" b="1" kern="0" dirty="0" smtClean="0">
                <a:solidFill>
                  <a:srgbClr val="0070C0"/>
                </a:solidFill>
                <a:latin typeface="Calibri" panose="020F0502020204030204" pitchFamily="34" charset="0"/>
                <a:cs typeface="Calibri" panose="020F0502020204030204" pitchFamily="34" charset="0"/>
              </a:rPr>
              <a:t> </a:t>
            </a:r>
            <a:endParaRPr lang="el-GR" sz="2400" b="1" kern="0"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l-GR" dirty="0" smtClean="0">
                <a:solidFill>
                  <a:srgbClr val="000000"/>
                </a:solidFill>
              </a:rPr>
              <a:t>Φλεγμονή στα ΠΔ και </a:t>
            </a:r>
            <a:r>
              <a:rPr lang="el-GR" dirty="0" err="1" smtClean="0">
                <a:solidFill>
                  <a:srgbClr val="000000"/>
                </a:solidFill>
              </a:rPr>
              <a:t>κεντρολοβιακά</a:t>
            </a:r>
            <a:endParaRPr lang="el-GR" dirty="0" smtClean="0">
              <a:solidFill>
                <a:srgbClr val="000000"/>
              </a:solidFill>
            </a:endParaRPr>
          </a:p>
          <a:p>
            <a:endParaRPr lang="el-GR" dirty="0" smtClean="0">
              <a:solidFill>
                <a:srgbClr val="000000"/>
              </a:solidFill>
            </a:endParaRPr>
          </a:p>
          <a:p>
            <a:pPr marL="285750" indent="-285750">
              <a:buFont typeface="Wingdings" panose="05000000000000000000" pitchFamily="2" charset="2"/>
              <a:buChar char="Ø"/>
            </a:pPr>
            <a:r>
              <a:rPr lang="el-GR" dirty="0" err="1" smtClean="0">
                <a:solidFill>
                  <a:srgbClr val="000000"/>
                </a:solidFill>
              </a:rPr>
              <a:t>Περιπυλαία</a:t>
            </a:r>
            <a:r>
              <a:rPr lang="el-GR" dirty="0" smtClean="0">
                <a:solidFill>
                  <a:srgbClr val="000000"/>
                </a:solidFill>
              </a:rPr>
              <a:t> ηπατίτιδα κυρίως από πλασματοκύτταρα</a:t>
            </a:r>
            <a:endParaRPr lang="el-GR" dirty="0">
              <a:solidFill>
                <a:srgbClr val="000000"/>
              </a:solidFill>
            </a:endParaRPr>
          </a:p>
        </p:txBody>
      </p:sp>
      <p:sp>
        <p:nvSpPr>
          <p:cNvPr id="7" name="Ορθογώνιο 6"/>
          <p:cNvSpPr/>
          <p:nvPr/>
        </p:nvSpPr>
        <p:spPr>
          <a:xfrm>
            <a:off x="7357091" y="6227451"/>
            <a:ext cx="4725781" cy="369332"/>
          </a:xfrm>
          <a:prstGeom prst="rect">
            <a:avLst/>
          </a:prstGeom>
        </p:spPr>
        <p:txBody>
          <a:bodyPr wrap="none">
            <a:spAutoFit/>
          </a:bodyPr>
          <a:lstStyle/>
          <a:p>
            <a:r>
              <a:rPr lang="en-US" dirty="0">
                <a:solidFill>
                  <a:prstClr val="black"/>
                </a:solidFill>
                <a:latin typeface="Calibri" panose="020F0502020204030204" pitchFamily="34" charset="0"/>
                <a:cs typeface="Calibri" panose="020F0502020204030204" pitchFamily="34" charset="0"/>
              </a:rPr>
              <a:t>Neil and </a:t>
            </a:r>
            <a:r>
              <a:rPr lang="en-US" dirty="0" err="1">
                <a:solidFill>
                  <a:prstClr val="black"/>
                </a:solidFill>
                <a:latin typeface="Calibri" panose="020F0502020204030204" pitchFamily="34" charset="0"/>
                <a:cs typeface="Calibri" panose="020F0502020204030204" pitchFamily="34" charset="0"/>
              </a:rPr>
              <a:t>Hubscher</a:t>
            </a:r>
            <a:r>
              <a:rPr lang="en-US" dirty="0">
                <a:solidFill>
                  <a:prstClr val="black"/>
                </a:solidFill>
                <a:latin typeface="Calibri" panose="020F0502020204030204" pitchFamily="34" charset="0"/>
                <a:cs typeface="Calibri" panose="020F0502020204030204" pitchFamily="34" charset="0"/>
              </a:rPr>
              <a:t> Transplant International 2010</a:t>
            </a:r>
            <a:endParaRPr lang="el-GR" dirty="0">
              <a:solidFill>
                <a:prstClr val="black"/>
              </a:solidFill>
              <a:latin typeface="Calibri" panose="020F0502020204030204" pitchFamily="34" charset="0"/>
              <a:cs typeface="Calibri" panose="020F0502020204030204" pitchFamily="34" charset="0"/>
            </a:endParaRPr>
          </a:p>
        </p:txBody>
      </p:sp>
      <p:sp>
        <p:nvSpPr>
          <p:cNvPr id="8" name="TextBox 7"/>
          <p:cNvSpPr txBox="1"/>
          <p:nvPr/>
        </p:nvSpPr>
        <p:spPr>
          <a:xfrm>
            <a:off x="2818832" y="208820"/>
            <a:ext cx="684348" cy="369332"/>
          </a:xfrm>
          <a:prstGeom prst="rect">
            <a:avLst/>
          </a:prstGeom>
          <a:noFill/>
        </p:spPr>
        <p:txBody>
          <a:bodyPr wrap="square" rtlCol="0">
            <a:spAutoFit/>
          </a:bodyPr>
          <a:lstStyle/>
          <a:p>
            <a:r>
              <a:rPr lang="el-GR" dirty="0" smtClean="0">
                <a:solidFill>
                  <a:prstClr val="black"/>
                </a:solidFill>
                <a:latin typeface="Calibri" panose="020F0502020204030204"/>
              </a:rPr>
              <a:t>Χ.Μ</a:t>
            </a:r>
            <a:endParaRPr lang="el-GR" dirty="0">
              <a:solidFill>
                <a:prstClr val="black"/>
              </a:solidFill>
              <a:latin typeface="Calibri" panose="020F0502020204030204"/>
            </a:endParaRPr>
          </a:p>
        </p:txBody>
      </p:sp>
      <p:sp>
        <p:nvSpPr>
          <p:cNvPr id="9" name="TextBox 8"/>
          <p:cNvSpPr txBox="1"/>
          <p:nvPr/>
        </p:nvSpPr>
        <p:spPr>
          <a:xfrm>
            <a:off x="7548632" y="287650"/>
            <a:ext cx="684348" cy="369332"/>
          </a:xfrm>
          <a:prstGeom prst="rect">
            <a:avLst/>
          </a:prstGeom>
          <a:noFill/>
        </p:spPr>
        <p:txBody>
          <a:bodyPr wrap="square" rtlCol="0">
            <a:spAutoFit/>
          </a:bodyPr>
          <a:lstStyle/>
          <a:p>
            <a:r>
              <a:rPr lang="el-GR" dirty="0" smtClean="0">
                <a:solidFill>
                  <a:prstClr val="black"/>
                </a:solidFill>
                <a:latin typeface="Calibri" panose="020F0502020204030204"/>
              </a:rPr>
              <a:t>Υ.Μ</a:t>
            </a:r>
            <a:endParaRPr lang="el-GR" dirty="0">
              <a:solidFill>
                <a:prstClr val="black"/>
              </a:solidFill>
              <a:latin typeface="Calibri" panose="020F0502020204030204"/>
            </a:endParaRPr>
          </a:p>
        </p:txBody>
      </p:sp>
    </p:spTree>
    <p:extLst>
      <p:ext uri="{BB962C8B-B14F-4D97-AF65-F5344CB8AC3E}">
        <p14:creationId xmlns="" xmlns:p14="http://schemas.microsoft.com/office/powerpoint/2010/main" val="3795786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14400" y="304800"/>
            <a:ext cx="10363200" cy="1066800"/>
          </a:xfrm>
        </p:spPr>
        <p:txBody>
          <a:bodyPr/>
          <a:lstStyle/>
          <a:p>
            <a:pPr eaLnBrk="1" hangingPunct="1"/>
            <a:r>
              <a:rPr lang="el-GR" altLang="el-GR" sz="4000" b="1" dirty="0" smtClean="0">
                <a:latin typeface="Calibri" panose="020F0502020204030204" pitchFamily="34" charset="0"/>
                <a:cs typeface="Calibri" panose="020F0502020204030204" pitchFamily="34" charset="0"/>
              </a:rPr>
              <a:t>ΧΡΟΝΙΑ ΑΠΟΡΡΙΨΗ</a:t>
            </a:r>
          </a:p>
        </p:txBody>
      </p:sp>
      <p:sp>
        <p:nvSpPr>
          <p:cNvPr id="26627" name="Rectangle 3"/>
          <p:cNvSpPr>
            <a:spLocks noGrp="1" noChangeArrowheads="1"/>
          </p:cNvSpPr>
          <p:nvPr>
            <p:ph idx="1"/>
          </p:nvPr>
        </p:nvSpPr>
        <p:spPr>
          <a:xfrm>
            <a:off x="406400" y="1828800"/>
            <a:ext cx="11176000" cy="4419600"/>
          </a:xfrm>
        </p:spPr>
        <p:txBody>
          <a:bodyPr/>
          <a:lstStyle/>
          <a:p>
            <a:pPr eaLnBrk="1" hangingPunct="1">
              <a:buClr>
                <a:schemeClr val="accent2"/>
              </a:buClr>
              <a:buSzPct val="115000"/>
              <a:buFont typeface="Wingdings" pitchFamily="2" charset="2"/>
              <a:buChar char="Ø"/>
            </a:pPr>
            <a:r>
              <a:rPr lang="el-GR" altLang="el-GR" sz="2800" b="1" dirty="0" smtClean="0">
                <a:latin typeface="Calibri" panose="020F0502020204030204" pitchFamily="34" charset="0"/>
                <a:cs typeface="Calibri" panose="020F0502020204030204" pitchFamily="34" charset="0"/>
              </a:rPr>
              <a:t>Χρόνος εμφάνισης:</a:t>
            </a:r>
            <a:r>
              <a:rPr lang="el-GR" altLang="el-GR" sz="2800" dirty="0">
                <a:latin typeface="Calibri" panose="020F0502020204030204" pitchFamily="34" charset="0"/>
                <a:cs typeface="Calibri" panose="020F0502020204030204" pitchFamily="34" charset="0"/>
              </a:rPr>
              <a:t> </a:t>
            </a:r>
            <a:r>
              <a:rPr lang="el-GR" altLang="el-GR" sz="2800" dirty="0" smtClean="0">
                <a:latin typeface="Calibri" panose="020F0502020204030204" pitchFamily="34" charset="0"/>
                <a:cs typeface="Calibri" panose="020F0502020204030204" pitchFamily="34" charset="0"/>
              </a:rPr>
              <a:t>2 ή περισσότερους μήνες μετά τη μεταμόσχευση </a:t>
            </a:r>
          </a:p>
          <a:p>
            <a:pPr eaLnBrk="1" hangingPunct="1">
              <a:buClr>
                <a:schemeClr val="accent2"/>
              </a:buClr>
              <a:buSzPct val="115000"/>
              <a:buFont typeface="Wingdings" pitchFamily="2" charset="2"/>
              <a:buChar char="Ø"/>
            </a:pPr>
            <a:endParaRPr lang="el-GR" altLang="el-GR" sz="2800" dirty="0" smtClean="0">
              <a:latin typeface="Calibri" panose="020F0502020204030204" pitchFamily="34" charset="0"/>
              <a:cs typeface="Calibri" panose="020F0502020204030204" pitchFamily="34" charset="0"/>
            </a:endParaRPr>
          </a:p>
          <a:p>
            <a:pPr eaLnBrk="1" hangingPunct="1">
              <a:buClr>
                <a:schemeClr val="accent2"/>
              </a:buClr>
              <a:buSzPct val="115000"/>
              <a:buFont typeface="Wingdings" pitchFamily="2" charset="2"/>
              <a:buChar char="Ø"/>
            </a:pPr>
            <a:r>
              <a:rPr lang="el-GR" altLang="el-GR" sz="2800" b="1" dirty="0" smtClean="0">
                <a:latin typeface="Calibri" panose="020F0502020204030204" pitchFamily="34" charset="0"/>
                <a:cs typeface="Calibri" panose="020F0502020204030204" pitchFamily="34" charset="0"/>
              </a:rPr>
              <a:t>Κλινική εικόνα: </a:t>
            </a:r>
            <a:r>
              <a:rPr lang="el-GR" altLang="el-GR" sz="2800" dirty="0" smtClean="0">
                <a:latin typeface="Calibri" panose="020F0502020204030204" pitchFamily="34" charset="0"/>
                <a:cs typeface="Calibri" panose="020F0502020204030204" pitchFamily="34" charset="0"/>
              </a:rPr>
              <a:t>προοδευτικά επιβαρυνόμενο </a:t>
            </a:r>
            <a:r>
              <a:rPr lang="el-GR" altLang="el-GR" sz="2800" dirty="0" err="1" smtClean="0">
                <a:latin typeface="Calibri" panose="020F0502020204030204" pitchFamily="34" charset="0"/>
                <a:cs typeface="Calibri" panose="020F0502020204030204" pitchFamily="34" charset="0"/>
              </a:rPr>
              <a:t>χολοστατικό</a:t>
            </a:r>
            <a:r>
              <a:rPr lang="el-GR" altLang="el-GR" sz="2800" dirty="0" smtClean="0">
                <a:latin typeface="Calibri" panose="020F0502020204030204" pitchFamily="34" charset="0"/>
                <a:cs typeface="Calibri" panose="020F0502020204030204" pitchFamily="34" charset="0"/>
              </a:rPr>
              <a:t> σύνδρομο</a:t>
            </a:r>
          </a:p>
          <a:p>
            <a:pPr eaLnBrk="1" hangingPunct="1">
              <a:buClr>
                <a:schemeClr val="accent2"/>
              </a:buClr>
              <a:buSzPct val="115000"/>
              <a:buFont typeface="Wingdings" pitchFamily="2" charset="2"/>
              <a:buChar char="Ø"/>
            </a:pPr>
            <a:endParaRPr lang="el-GR" altLang="el-GR" sz="2800" dirty="0" smtClean="0">
              <a:latin typeface="Calibri" panose="020F0502020204030204" pitchFamily="34" charset="0"/>
              <a:cs typeface="Calibri" panose="020F0502020204030204" pitchFamily="34" charset="0"/>
            </a:endParaRPr>
          </a:p>
          <a:p>
            <a:pPr eaLnBrk="1" hangingPunct="1">
              <a:buClr>
                <a:schemeClr val="accent2"/>
              </a:buClr>
              <a:buSzPct val="115000"/>
              <a:buFont typeface="Wingdings" pitchFamily="2" charset="2"/>
              <a:buChar char="Ø"/>
            </a:pPr>
            <a:r>
              <a:rPr lang="el-GR" altLang="el-GR" sz="2800" b="1" dirty="0" smtClean="0">
                <a:latin typeface="Calibri" panose="020F0502020204030204" pitchFamily="34" charset="0"/>
                <a:cs typeface="Calibri" panose="020F0502020204030204" pitchFamily="34" charset="0"/>
              </a:rPr>
              <a:t>Κλινική πορεία</a:t>
            </a:r>
            <a:r>
              <a:rPr lang="el-GR" altLang="el-GR" sz="2800" dirty="0" smtClean="0">
                <a:latin typeface="Calibri" panose="020F0502020204030204" pitchFamily="34" charset="0"/>
                <a:cs typeface="Calibri" panose="020F0502020204030204" pitchFamily="34" charset="0"/>
              </a:rPr>
              <a:t>: ηπατική ανεπάρκεια </a:t>
            </a:r>
          </a:p>
        </p:txBody>
      </p:sp>
    </p:spTree>
    <p:extLst>
      <p:ext uri="{BB962C8B-B14F-4D97-AF65-F5344CB8AC3E}">
        <p14:creationId xmlns="" xmlns:p14="http://schemas.microsoft.com/office/powerpoint/2010/main" val="1192558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l-GR" altLang="el-GR" sz="4000" b="1" dirty="0" smtClean="0">
                <a:latin typeface="Calibri" panose="020F0502020204030204" pitchFamily="34" charset="0"/>
                <a:cs typeface="Calibri" panose="020F0502020204030204" pitchFamily="34" charset="0"/>
              </a:rPr>
              <a:t>Ι</a:t>
            </a:r>
            <a:r>
              <a:rPr lang="el-GR" altLang="el-GR" sz="4000" b="1" dirty="0" smtClean="0">
                <a:solidFill>
                  <a:schemeClr val="accent2">
                    <a:lumMod val="75000"/>
                  </a:schemeClr>
                </a:solidFill>
                <a:latin typeface="Calibri" panose="020F0502020204030204" pitchFamily="34" charset="0"/>
                <a:cs typeface="Calibri" panose="020F0502020204030204" pitchFamily="34" charset="0"/>
              </a:rPr>
              <a:t>ΣΤΟΠΑΘΟΛΟΓΙΑ</a:t>
            </a:r>
            <a:r>
              <a:rPr lang="el-GR" altLang="el-GR" sz="4000" b="1" dirty="0" smtClean="0">
                <a:latin typeface="Calibri" panose="020F0502020204030204" pitchFamily="34" charset="0"/>
                <a:cs typeface="Calibri" panose="020F0502020204030204" pitchFamily="34" charset="0"/>
              </a:rPr>
              <a:t> ΗΠΑΤΙΚΟΥ ΜΟΣΧΕΥΜΑΤΟΣ</a:t>
            </a:r>
          </a:p>
        </p:txBody>
      </p:sp>
      <p:sp>
        <p:nvSpPr>
          <p:cNvPr id="3075" name="Rectangle 3"/>
          <p:cNvSpPr>
            <a:spLocks noGrp="1" noChangeArrowheads="1"/>
          </p:cNvSpPr>
          <p:nvPr>
            <p:ph idx="1"/>
          </p:nvPr>
        </p:nvSpPr>
        <p:spPr>
          <a:xfrm>
            <a:off x="711201" y="1451200"/>
            <a:ext cx="8719403" cy="4553808"/>
          </a:xfrm>
        </p:spPr>
        <p:txBody>
          <a:bodyPr/>
          <a:lstStyle/>
          <a:p>
            <a:pPr eaLnBrk="1" hangingPunct="1">
              <a:lnSpc>
                <a:spcPct val="150000"/>
              </a:lnSpc>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Βλάβες συντήρησης / </a:t>
            </a:r>
            <a:r>
              <a:rPr lang="el-GR" altLang="el-GR" sz="2800" dirty="0" err="1" smtClean="0">
                <a:latin typeface="Calibri" panose="020F0502020204030204" pitchFamily="34" charset="0"/>
                <a:cs typeface="Calibri" panose="020F0502020204030204" pitchFamily="34" charset="0"/>
              </a:rPr>
              <a:t>επαναιμάτωσης</a:t>
            </a:r>
            <a:endParaRPr lang="el-GR" altLang="el-GR" sz="2800" dirty="0" smtClean="0">
              <a:latin typeface="Calibri" panose="020F0502020204030204" pitchFamily="34" charset="0"/>
              <a:cs typeface="Calibri" panose="020F0502020204030204" pitchFamily="34" charset="0"/>
            </a:endParaRPr>
          </a:p>
          <a:p>
            <a:pPr eaLnBrk="1" hangingPunct="1">
              <a:lnSpc>
                <a:spcPct val="150000"/>
              </a:lnSpc>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Χειρουργικές επιπλοκές</a:t>
            </a:r>
          </a:p>
          <a:p>
            <a:pPr eaLnBrk="1" hangingPunct="1">
              <a:lnSpc>
                <a:spcPct val="150000"/>
              </a:lnSpc>
              <a:buClr>
                <a:schemeClr val="accent2"/>
              </a:buClr>
              <a:buFont typeface="Wingdings" pitchFamily="2" charset="2"/>
              <a:buChar char="Ø"/>
            </a:pPr>
            <a:r>
              <a:rPr lang="el-GR" altLang="el-GR" sz="2800" dirty="0" smtClean="0">
                <a:solidFill>
                  <a:srgbClr val="000000"/>
                </a:solidFill>
                <a:latin typeface="Calibri" panose="020F0502020204030204" pitchFamily="34" charset="0"/>
                <a:cs typeface="Calibri" panose="020F0502020204030204" pitchFamily="34" charset="0"/>
              </a:rPr>
              <a:t>Οξεία </a:t>
            </a:r>
            <a:r>
              <a:rPr lang="en-US" altLang="el-GR" sz="2800" dirty="0" smtClean="0">
                <a:solidFill>
                  <a:srgbClr val="000000"/>
                </a:solidFill>
                <a:latin typeface="Calibri" panose="020F0502020204030204" pitchFamily="34" charset="0"/>
                <a:cs typeface="Calibri" panose="020F0502020204030204" pitchFamily="34" charset="0"/>
              </a:rPr>
              <a:t> </a:t>
            </a:r>
            <a:r>
              <a:rPr lang="el-GR" altLang="el-GR" sz="2800" dirty="0">
                <a:solidFill>
                  <a:srgbClr val="000000"/>
                </a:solidFill>
                <a:latin typeface="Calibri" panose="020F0502020204030204" pitchFamily="34" charset="0"/>
                <a:cs typeface="Calibri" panose="020F0502020204030204" pitchFamily="34" charset="0"/>
              </a:rPr>
              <a:t>και χρόνια </a:t>
            </a:r>
            <a:r>
              <a:rPr lang="el-GR" altLang="el-GR" sz="2800" dirty="0" smtClean="0">
                <a:solidFill>
                  <a:srgbClr val="000000"/>
                </a:solidFill>
                <a:latin typeface="Calibri" panose="020F0502020204030204" pitchFamily="34" charset="0"/>
                <a:cs typeface="Calibri" panose="020F0502020204030204" pitchFamily="34" charset="0"/>
              </a:rPr>
              <a:t>απόρριψη</a:t>
            </a:r>
            <a:endParaRPr lang="el-GR" altLang="el-GR" sz="2800" dirty="0" smtClean="0">
              <a:latin typeface="Calibri" panose="020F0502020204030204" pitchFamily="34" charset="0"/>
              <a:cs typeface="Calibri" panose="020F0502020204030204" pitchFamily="34" charset="0"/>
            </a:endParaRPr>
          </a:p>
          <a:p>
            <a:pPr eaLnBrk="1" hangingPunct="1">
              <a:lnSpc>
                <a:spcPct val="150000"/>
              </a:lnSpc>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Επιπλοκές της </a:t>
            </a:r>
            <a:r>
              <a:rPr lang="el-GR" altLang="el-GR" sz="2800" dirty="0" err="1" smtClean="0">
                <a:latin typeface="Calibri" panose="020F0502020204030204" pitchFamily="34" charset="0"/>
                <a:cs typeface="Calibri" panose="020F0502020204030204" pitchFamily="34" charset="0"/>
              </a:rPr>
              <a:t>ανοσοκαταστολής</a:t>
            </a:r>
            <a:r>
              <a:rPr lang="el-GR" altLang="el-GR" sz="2800" dirty="0" smtClean="0">
                <a:latin typeface="Calibri" panose="020F0502020204030204" pitchFamily="34" charset="0"/>
                <a:cs typeface="Calibri" panose="020F0502020204030204" pitchFamily="34" charset="0"/>
              </a:rPr>
              <a:t>-λοιμώξεις </a:t>
            </a:r>
          </a:p>
          <a:p>
            <a:pPr eaLnBrk="1" hangingPunct="1">
              <a:lnSpc>
                <a:spcPct val="150000"/>
              </a:lnSpc>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Επιπλοκές της τοξικότητας των φαρμάκων</a:t>
            </a:r>
          </a:p>
          <a:p>
            <a:pPr eaLnBrk="1" hangingPunct="1">
              <a:lnSpc>
                <a:spcPct val="150000"/>
              </a:lnSpc>
              <a:buClr>
                <a:schemeClr val="accent2"/>
              </a:buClr>
              <a:buFont typeface="Wingdings" pitchFamily="2" charset="2"/>
              <a:buChar char="Ø"/>
            </a:pPr>
            <a:r>
              <a:rPr lang="el-GR" altLang="el-GR" sz="2800" dirty="0" smtClean="0">
                <a:latin typeface="Calibri" panose="020F0502020204030204" pitchFamily="34" charset="0"/>
                <a:cs typeface="Calibri" panose="020F0502020204030204" pitchFamily="34" charset="0"/>
              </a:rPr>
              <a:t>Υποτροπή της αρχικής νόσου</a:t>
            </a:r>
          </a:p>
        </p:txBody>
      </p:sp>
    </p:spTree>
    <p:extLst>
      <p:ext uri="{BB962C8B-B14F-4D97-AF65-F5344CB8AC3E}">
        <p14:creationId xmlns="" xmlns:p14="http://schemas.microsoft.com/office/powerpoint/2010/main" val="3426316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6400" y="533400"/>
            <a:ext cx="11480800" cy="1143000"/>
          </a:xfrm>
        </p:spPr>
        <p:txBody>
          <a:bodyPr/>
          <a:lstStyle/>
          <a:p>
            <a:pPr eaLnBrk="1" hangingPunct="1"/>
            <a:r>
              <a:rPr lang="el-GR" altLang="el-GR" sz="4000" b="1" dirty="0" err="1" smtClean="0">
                <a:latin typeface="Calibri" panose="020F0502020204030204" pitchFamily="34" charset="0"/>
                <a:cs typeface="Calibri" panose="020F0502020204030204" pitchFamily="34" charset="0"/>
              </a:rPr>
              <a:t>Σταδιοποίηση</a:t>
            </a:r>
            <a:r>
              <a:rPr lang="el-GR" altLang="el-GR" sz="4000" b="1" dirty="0" smtClean="0">
                <a:latin typeface="Calibri" panose="020F0502020204030204" pitchFamily="34" charset="0"/>
                <a:cs typeface="Calibri" panose="020F0502020204030204" pitchFamily="34" charset="0"/>
              </a:rPr>
              <a:t> χρόνιας απόρριψης κατά </a:t>
            </a:r>
            <a:r>
              <a:rPr lang="en-US" altLang="el-GR" sz="4000" b="1" dirty="0" smtClean="0">
                <a:latin typeface="Calibri" panose="020F0502020204030204" pitchFamily="34" charset="0"/>
                <a:cs typeface="Calibri" panose="020F0502020204030204" pitchFamily="34" charset="0"/>
              </a:rPr>
              <a:t>Banff</a:t>
            </a:r>
            <a:endParaRPr lang="el-GR" altLang="el-GR" sz="4000" b="1" dirty="0" smtClean="0">
              <a:latin typeface="Calibri" panose="020F0502020204030204" pitchFamily="34" charset="0"/>
              <a:cs typeface="Calibri" panose="020F0502020204030204" pitchFamily="34" charset="0"/>
            </a:endParaRPr>
          </a:p>
        </p:txBody>
      </p:sp>
      <p:sp>
        <p:nvSpPr>
          <p:cNvPr id="33795" name="Rectangle 3"/>
          <p:cNvSpPr>
            <a:spLocks noGrp="1" noChangeArrowheads="1"/>
          </p:cNvSpPr>
          <p:nvPr>
            <p:ph idx="1"/>
          </p:nvPr>
        </p:nvSpPr>
        <p:spPr>
          <a:xfrm>
            <a:off x="304800" y="2133600"/>
            <a:ext cx="11480800" cy="2895600"/>
          </a:xfrm>
        </p:spPr>
        <p:txBody>
          <a:bodyPr/>
          <a:lstStyle/>
          <a:p>
            <a:pPr eaLnBrk="1" hangingPunct="1">
              <a:buFont typeface="Wingdings" pitchFamily="2" charset="2"/>
              <a:buChar char="Ø"/>
            </a:pPr>
            <a:r>
              <a:rPr lang="el-GR" altLang="el-GR" b="1" dirty="0" smtClean="0">
                <a:solidFill>
                  <a:schemeClr val="accent2"/>
                </a:solidFill>
                <a:latin typeface="Calibri" panose="020F0502020204030204" pitchFamily="34" charset="0"/>
                <a:cs typeface="Calibri" panose="020F0502020204030204" pitchFamily="34" charset="0"/>
              </a:rPr>
              <a:t>Πρώιμη</a:t>
            </a:r>
            <a:r>
              <a:rPr lang="el-GR" altLang="el-GR" b="1" dirty="0" smtClean="0">
                <a:latin typeface="Calibri" panose="020F0502020204030204" pitchFamily="34" charset="0"/>
                <a:cs typeface="Calibri" panose="020F0502020204030204" pitchFamily="34" charset="0"/>
              </a:rPr>
              <a:t> </a:t>
            </a:r>
            <a:r>
              <a:rPr lang="el-GR" altLang="el-GR" dirty="0" smtClean="0">
                <a:latin typeface="Calibri" panose="020F0502020204030204" pitchFamily="34" charset="0"/>
                <a:cs typeface="Calibri" panose="020F0502020204030204" pitchFamily="34" charset="0"/>
              </a:rPr>
              <a:t>(δυνατότητα θεραπευτικής παρέμβασης) </a:t>
            </a:r>
          </a:p>
          <a:p>
            <a:pPr eaLnBrk="1" hangingPunct="1">
              <a:buFont typeface="Wingdings" pitchFamily="2" charset="2"/>
              <a:buChar char="Ø"/>
            </a:pPr>
            <a:endParaRPr lang="el-GR" altLang="el-GR" dirty="0" smtClean="0">
              <a:latin typeface="Calibri" panose="020F0502020204030204" pitchFamily="34" charset="0"/>
              <a:cs typeface="Calibri" panose="020F0502020204030204" pitchFamily="34" charset="0"/>
            </a:endParaRPr>
          </a:p>
          <a:p>
            <a:pPr eaLnBrk="1" hangingPunct="1">
              <a:buFont typeface="Wingdings" pitchFamily="2" charset="2"/>
              <a:buChar char="Ø"/>
            </a:pPr>
            <a:r>
              <a:rPr lang="el-GR" altLang="el-GR" b="1" dirty="0" smtClean="0">
                <a:solidFill>
                  <a:schemeClr val="accent2"/>
                </a:solidFill>
                <a:latin typeface="Calibri" panose="020F0502020204030204" pitchFamily="34" charset="0"/>
                <a:cs typeface="Calibri" panose="020F0502020204030204" pitchFamily="34" charset="0"/>
              </a:rPr>
              <a:t>Προχωρημένη/όψιμη</a:t>
            </a:r>
            <a:r>
              <a:rPr lang="el-GR" altLang="el-GR" dirty="0" smtClean="0">
                <a:latin typeface="Calibri" panose="020F0502020204030204" pitchFamily="34" charset="0"/>
                <a:cs typeface="Calibri" panose="020F0502020204030204" pitchFamily="34" charset="0"/>
              </a:rPr>
              <a:t> (μη αναστρέψιμες βλάβες)</a:t>
            </a:r>
          </a:p>
        </p:txBody>
      </p:sp>
    </p:spTree>
    <p:extLst>
      <p:ext uri="{BB962C8B-B14F-4D97-AF65-F5344CB8AC3E}">
        <p14:creationId xmlns="" xmlns:p14="http://schemas.microsoft.com/office/powerpoint/2010/main" val="13838101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l-GR" altLang="el-GR" sz="4000" b="1" dirty="0" smtClean="0">
                <a:latin typeface="Calibri" panose="020F0502020204030204" pitchFamily="34" charset="0"/>
                <a:cs typeface="Calibri" panose="020F0502020204030204" pitchFamily="34" charset="0"/>
              </a:rPr>
              <a:t>Ιστολογία χρόνιας απόρριψης</a:t>
            </a:r>
          </a:p>
        </p:txBody>
      </p:sp>
      <p:sp>
        <p:nvSpPr>
          <p:cNvPr id="27651" name="Rectangle 3"/>
          <p:cNvSpPr>
            <a:spLocks noGrp="1" noChangeArrowheads="1"/>
          </p:cNvSpPr>
          <p:nvPr>
            <p:ph idx="1"/>
          </p:nvPr>
        </p:nvSpPr>
        <p:spPr>
          <a:xfrm>
            <a:off x="711200" y="1506253"/>
            <a:ext cx="11059042" cy="4114800"/>
          </a:xfrm>
        </p:spPr>
        <p:txBody>
          <a:bodyPr/>
          <a:lstStyle/>
          <a:p>
            <a:pPr marL="0" indent="0" eaLnBrk="1" hangingPunct="1">
              <a:lnSpc>
                <a:spcPct val="90000"/>
              </a:lnSpc>
              <a:buNone/>
            </a:pPr>
            <a:endParaRPr lang="el-GR" altLang="el-GR" dirty="0" smtClean="0"/>
          </a:p>
          <a:p>
            <a:pPr eaLnBrk="1" hangingPunct="1">
              <a:lnSpc>
                <a:spcPct val="150000"/>
              </a:lnSpc>
              <a:buClr>
                <a:srgbClr val="0070C0"/>
              </a:buClr>
              <a:buFont typeface="Wingdings" pitchFamily="2" charset="2"/>
              <a:buChar char="Ø"/>
            </a:pPr>
            <a:r>
              <a:rPr lang="el-GR" altLang="el-GR" sz="2800" b="1" dirty="0" err="1" smtClean="0">
                <a:solidFill>
                  <a:srgbClr val="0070C0"/>
                </a:solidFill>
                <a:latin typeface="Calibri" panose="020F0502020204030204" pitchFamily="34" charset="0"/>
                <a:cs typeface="Calibri" panose="020F0502020204030204" pitchFamily="34" charset="0"/>
              </a:rPr>
              <a:t>Χολαγγειοπενία</a:t>
            </a:r>
            <a:r>
              <a:rPr lang="el-GR" altLang="el-GR" sz="2800" dirty="0" smtClean="0">
                <a:latin typeface="Calibri" panose="020F0502020204030204" pitchFamily="34" charset="0"/>
                <a:cs typeface="Calibri" panose="020F0502020204030204" pitchFamily="34" charset="0"/>
              </a:rPr>
              <a:t>: απώλεια μικρών </a:t>
            </a:r>
            <a:r>
              <a:rPr lang="el-GR" altLang="el-GR" sz="2800" dirty="0" err="1" smtClean="0">
                <a:latin typeface="Calibri" panose="020F0502020204030204" pitchFamily="34" charset="0"/>
                <a:cs typeface="Calibri" panose="020F0502020204030204" pitchFamily="34" charset="0"/>
              </a:rPr>
              <a:t>χολαγγείων</a:t>
            </a:r>
            <a:r>
              <a:rPr lang="el-GR" altLang="el-GR" sz="2800" dirty="0" smtClean="0">
                <a:latin typeface="Calibri" panose="020F0502020204030204" pitchFamily="34" charset="0"/>
                <a:cs typeface="Calibri" panose="020F0502020204030204" pitchFamily="34" charset="0"/>
              </a:rPr>
              <a:t> </a:t>
            </a:r>
            <a:endParaRPr lang="el-GR" altLang="el-GR" sz="2800" dirty="0">
              <a:latin typeface="Calibri" panose="020F0502020204030204" pitchFamily="34" charset="0"/>
              <a:cs typeface="Calibri" panose="020F0502020204030204" pitchFamily="34" charset="0"/>
            </a:endParaRPr>
          </a:p>
          <a:p>
            <a:pPr eaLnBrk="1" hangingPunct="1">
              <a:lnSpc>
                <a:spcPct val="150000"/>
              </a:lnSpc>
              <a:buClr>
                <a:srgbClr val="0070C0"/>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Εκφυλιστικές αλλοιώσεις μικρών </a:t>
            </a:r>
            <a:r>
              <a:rPr lang="el-GR" altLang="el-GR" sz="2800" dirty="0" err="1" smtClean="0">
                <a:latin typeface="Calibri" panose="020F0502020204030204" pitchFamily="34" charset="0"/>
                <a:cs typeface="Calibri" panose="020F0502020204030204" pitchFamily="34" charset="0"/>
              </a:rPr>
              <a:t>χολαγγείων</a:t>
            </a:r>
            <a:r>
              <a:rPr lang="el-GR" altLang="el-GR" sz="2800" dirty="0" smtClean="0">
                <a:latin typeface="Calibri" panose="020F0502020204030204" pitchFamily="34" charset="0"/>
                <a:cs typeface="Calibri" panose="020F0502020204030204" pitchFamily="34" charset="0"/>
              </a:rPr>
              <a:t> (πρώιμο στάδιο)</a:t>
            </a:r>
          </a:p>
          <a:p>
            <a:pPr eaLnBrk="1" hangingPunct="1">
              <a:lnSpc>
                <a:spcPct val="150000"/>
              </a:lnSpc>
              <a:buClr>
                <a:srgbClr val="0070C0"/>
              </a:buClr>
              <a:buFont typeface="Wingdings" pitchFamily="2" charset="2"/>
              <a:buChar char="Ø"/>
            </a:pPr>
            <a:r>
              <a:rPr lang="el-GR" altLang="el-GR" sz="2800" dirty="0" smtClean="0">
                <a:latin typeface="Calibri" panose="020F0502020204030204" pitchFamily="34" charset="0"/>
                <a:cs typeface="Calibri" panose="020F0502020204030204" pitchFamily="34" charset="0"/>
              </a:rPr>
              <a:t>Απώλεια </a:t>
            </a:r>
            <a:r>
              <a:rPr lang="el-GR" altLang="el-GR" sz="2800" dirty="0" err="1" smtClean="0">
                <a:latin typeface="Calibri" panose="020F0502020204030204" pitchFamily="34" charset="0"/>
                <a:cs typeface="Calibri" panose="020F0502020204030204" pitchFamily="34" charset="0"/>
              </a:rPr>
              <a:t>αρτηριδίων</a:t>
            </a:r>
            <a:endParaRPr lang="el-GR" altLang="el-GR" sz="2800" dirty="0" smtClean="0">
              <a:latin typeface="Calibri" panose="020F0502020204030204" pitchFamily="34" charset="0"/>
              <a:cs typeface="Calibri" panose="020F0502020204030204" pitchFamily="34" charset="0"/>
            </a:endParaRPr>
          </a:p>
          <a:p>
            <a:pPr eaLnBrk="1" hangingPunct="1">
              <a:lnSpc>
                <a:spcPct val="150000"/>
              </a:lnSpc>
              <a:buClr>
                <a:srgbClr val="0070C0"/>
              </a:buClr>
              <a:buFont typeface="Wingdings" pitchFamily="2" charset="2"/>
              <a:buChar char="Ø"/>
            </a:pPr>
            <a:r>
              <a:rPr lang="el-GR" altLang="el-GR" sz="2800" b="1" dirty="0" smtClean="0">
                <a:solidFill>
                  <a:srgbClr val="0070C0"/>
                </a:solidFill>
                <a:latin typeface="Calibri" panose="020F0502020204030204" pitchFamily="34" charset="0"/>
                <a:cs typeface="Calibri" panose="020F0502020204030204" pitchFamily="34" charset="0"/>
              </a:rPr>
              <a:t>Αποφρακτική αρτηριοπάθεια</a:t>
            </a:r>
            <a:r>
              <a:rPr lang="el-GR" altLang="el-GR" sz="2800" b="1" dirty="0" smtClean="0">
                <a:latin typeface="Calibri" panose="020F0502020204030204" pitchFamily="34" charset="0"/>
                <a:cs typeface="Calibri" panose="020F0502020204030204" pitchFamily="34" charset="0"/>
              </a:rPr>
              <a:t> </a:t>
            </a:r>
            <a:r>
              <a:rPr lang="el-GR" altLang="el-GR" sz="2800" dirty="0" smtClean="0">
                <a:latin typeface="Calibri" panose="020F0502020204030204" pitchFamily="34" charset="0"/>
                <a:cs typeface="Calibri" panose="020F0502020204030204" pitchFamily="34" charset="0"/>
              </a:rPr>
              <a:t>αρτηριών μεγάλου και μέσου μεγέθους  </a:t>
            </a:r>
            <a:endParaRPr lang="en-US" altLang="el-GR" sz="2800" dirty="0" smtClean="0">
              <a:latin typeface="Calibri" panose="020F0502020204030204" pitchFamily="34" charset="0"/>
              <a:cs typeface="Calibri" panose="020F0502020204030204" pitchFamily="34" charset="0"/>
            </a:endParaRPr>
          </a:p>
          <a:p>
            <a:pPr eaLnBrk="1" hangingPunct="1">
              <a:lnSpc>
                <a:spcPct val="150000"/>
              </a:lnSpc>
              <a:buClr>
                <a:srgbClr val="0070C0"/>
              </a:buClr>
              <a:buFont typeface="Wingdings" pitchFamily="2" charset="2"/>
              <a:buChar char="Ø"/>
            </a:pPr>
            <a:r>
              <a:rPr lang="el-GR" altLang="el-GR" sz="2800" dirty="0" smtClean="0">
                <a:latin typeface="Calibri" panose="020F0502020204030204" pitchFamily="34" charset="0"/>
                <a:cs typeface="Calibri" panose="020F0502020204030204" pitchFamily="34" charset="0"/>
              </a:rPr>
              <a:t>Συχνά </a:t>
            </a:r>
            <a:r>
              <a:rPr lang="el-GR" altLang="el-GR" sz="2800" dirty="0" err="1" smtClean="0">
                <a:latin typeface="Calibri" panose="020F0502020204030204" pitchFamily="34" charset="0"/>
                <a:cs typeface="Calibri" panose="020F0502020204030204" pitchFamily="34" charset="0"/>
              </a:rPr>
              <a:t>κεντρολοβιακές</a:t>
            </a:r>
            <a:r>
              <a:rPr lang="el-GR" altLang="el-GR" sz="2800" dirty="0" smtClean="0">
                <a:latin typeface="Calibri" panose="020F0502020204030204" pitchFamily="34" charset="0"/>
                <a:cs typeface="Calibri" panose="020F0502020204030204" pitchFamily="34" charset="0"/>
              </a:rPr>
              <a:t> συρρέουσες </a:t>
            </a:r>
            <a:r>
              <a:rPr lang="el-GR" altLang="el-GR" sz="2800" dirty="0" err="1" smtClean="0">
                <a:latin typeface="Calibri" panose="020F0502020204030204" pitchFamily="34" charset="0"/>
                <a:cs typeface="Calibri" panose="020F0502020204030204" pitchFamily="34" charset="0"/>
              </a:rPr>
              <a:t>λυτικές</a:t>
            </a:r>
            <a:r>
              <a:rPr lang="el-GR" altLang="el-GR" sz="2800" dirty="0" smtClean="0">
                <a:latin typeface="Calibri" panose="020F0502020204030204" pitchFamily="34" charset="0"/>
                <a:cs typeface="Calibri" panose="020F0502020204030204" pitchFamily="34" charset="0"/>
              </a:rPr>
              <a:t> νεκρώσεις</a:t>
            </a:r>
          </a:p>
          <a:p>
            <a:pPr eaLnBrk="1" hangingPunct="1">
              <a:lnSpc>
                <a:spcPct val="90000"/>
              </a:lnSpc>
              <a:buClr>
                <a:srgbClr val="0070C0"/>
              </a:buClr>
              <a:buFont typeface="Wingdings" pitchFamily="2" charset="2"/>
              <a:buChar char="Ø"/>
            </a:pPr>
            <a:endParaRPr lang="el-GR" altLang="el-GR" sz="2800" dirty="0">
              <a:latin typeface="Calibri" panose="020F0502020204030204" pitchFamily="34" charset="0"/>
              <a:cs typeface="Calibri" panose="020F0502020204030204" pitchFamily="34" charset="0"/>
            </a:endParaRPr>
          </a:p>
          <a:p>
            <a:pPr eaLnBrk="1" hangingPunct="1">
              <a:lnSpc>
                <a:spcPct val="90000"/>
              </a:lnSpc>
              <a:buClr>
                <a:srgbClr val="0070C0"/>
              </a:buClr>
              <a:buFont typeface="Wingdings" pitchFamily="2" charset="2"/>
              <a:buChar char="Ø"/>
            </a:pPr>
            <a:endParaRPr lang="en-US" altLang="el-GR" sz="2800" dirty="0" smtClean="0">
              <a:latin typeface="Calibri" panose="020F0502020204030204" pitchFamily="34" charset="0"/>
              <a:cs typeface="Calibri" panose="020F0502020204030204" pitchFamily="34" charset="0"/>
            </a:endParaRPr>
          </a:p>
          <a:p>
            <a:pPr eaLnBrk="1" hangingPunct="1">
              <a:lnSpc>
                <a:spcPct val="90000"/>
              </a:lnSpc>
              <a:buFont typeface="Wingdings" pitchFamily="2" charset="2"/>
              <a:buNone/>
            </a:pPr>
            <a:endParaRPr lang="el-GR" altLang="el-GR" dirty="0" smtClean="0"/>
          </a:p>
        </p:txBody>
      </p:sp>
    </p:spTree>
    <p:extLst>
      <p:ext uri="{BB962C8B-B14F-4D97-AF65-F5344CB8AC3E}">
        <p14:creationId xmlns="" xmlns:p14="http://schemas.microsoft.com/office/powerpoint/2010/main" val="2066307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09600" y="274638"/>
            <a:ext cx="10972800" cy="633412"/>
          </a:xfrm>
        </p:spPr>
        <p:txBody>
          <a:bodyPr/>
          <a:lstStyle/>
          <a:p>
            <a:pPr eaLnBrk="1" hangingPunct="1">
              <a:defRPr/>
            </a:pPr>
            <a:r>
              <a:rPr lang="el-GR" altLang="el-GR" sz="2400" b="1" dirty="0" smtClean="0">
                <a:solidFill>
                  <a:srgbClr val="0070C0"/>
                </a:solidFill>
                <a:latin typeface="Calibri" panose="020F0502020204030204" pitchFamily="34" charset="0"/>
                <a:cs typeface="Calibri" panose="020F0502020204030204" pitchFamily="34" charset="0"/>
              </a:rPr>
              <a:t>Χαρακτηριστικά τυπικής πρώιμης και όψιμης χρόνιας απόρριψης κατά </a:t>
            </a:r>
            <a:r>
              <a:rPr lang="en-US" altLang="el-GR" sz="2400" b="1" dirty="0" smtClean="0">
                <a:solidFill>
                  <a:srgbClr val="0070C0"/>
                </a:solidFill>
                <a:latin typeface="Calibri" panose="020F0502020204030204" pitchFamily="34" charset="0"/>
                <a:cs typeface="Calibri" panose="020F0502020204030204" pitchFamily="34" charset="0"/>
              </a:rPr>
              <a:t>Banff</a:t>
            </a:r>
            <a:r>
              <a:rPr lang="el-GR" altLang="el-GR" sz="2400" b="1" dirty="0" smtClean="0">
                <a:solidFill>
                  <a:srgbClr val="0070C0"/>
                </a:solidFill>
                <a:latin typeface="Calibri" panose="020F0502020204030204" pitchFamily="34" charset="0"/>
                <a:cs typeface="Calibri" panose="020F0502020204030204" pitchFamily="34" charset="0"/>
              </a:rPr>
              <a:t/>
            </a:r>
            <a:br>
              <a:rPr lang="el-GR" altLang="el-GR" sz="2400" b="1" dirty="0" smtClean="0">
                <a:solidFill>
                  <a:srgbClr val="0070C0"/>
                </a:solidFill>
                <a:latin typeface="Calibri" panose="020F0502020204030204" pitchFamily="34" charset="0"/>
                <a:cs typeface="Calibri" panose="020F0502020204030204" pitchFamily="34" charset="0"/>
              </a:rPr>
            </a:br>
            <a:r>
              <a:rPr lang="el-GR" altLang="el-GR" sz="2200" b="1" dirty="0" smtClean="0">
                <a:solidFill>
                  <a:srgbClr val="0070C0"/>
                </a:solidFill>
                <a:latin typeface="Calibri" panose="020F0502020204030204" pitchFamily="34" charset="0"/>
                <a:cs typeface="Calibri" panose="020F0502020204030204" pitchFamily="34" charset="0"/>
              </a:rPr>
              <a:t> </a:t>
            </a:r>
            <a:r>
              <a:rPr lang="en-US" altLang="el-GR" sz="1800" b="1" dirty="0">
                <a:solidFill>
                  <a:srgbClr val="0070C0"/>
                </a:solidFill>
                <a:latin typeface="Calibri" panose="020F0502020204030204" pitchFamily="34" charset="0"/>
                <a:cs typeface="Calibri" panose="020F0502020204030204" pitchFamily="34" charset="0"/>
              </a:rPr>
              <a:t>(American Journal of Transplantation 2016)</a:t>
            </a:r>
            <a:endParaRPr lang="el-GR" altLang="el-GR" sz="1800" b="1" dirty="0" smtClean="0">
              <a:solidFill>
                <a:srgbClr val="0070C0"/>
              </a:solidFill>
              <a:latin typeface="Calibri" panose="020F0502020204030204" pitchFamily="34" charset="0"/>
              <a:cs typeface="Calibri" panose="020F0502020204030204" pitchFamily="34" charset="0"/>
            </a:endParaRPr>
          </a:p>
        </p:txBody>
      </p:sp>
      <p:sp>
        <p:nvSpPr>
          <p:cNvPr id="34819" name="Line 29"/>
          <p:cNvSpPr>
            <a:spLocks noChangeShapeType="1"/>
          </p:cNvSpPr>
          <p:nvPr/>
        </p:nvSpPr>
        <p:spPr bwMode="auto">
          <a:xfrm>
            <a:off x="609609" y="1033463"/>
            <a:ext cx="2798233"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0" name="Line 30"/>
          <p:cNvSpPr>
            <a:spLocks noChangeShapeType="1"/>
          </p:cNvSpPr>
          <p:nvPr/>
        </p:nvSpPr>
        <p:spPr bwMode="auto">
          <a:xfrm>
            <a:off x="609609" y="6553200"/>
            <a:ext cx="2798233"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1" name="Line 31"/>
          <p:cNvSpPr>
            <a:spLocks noChangeShapeType="1"/>
          </p:cNvSpPr>
          <p:nvPr/>
        </p:nvSpPr>
        <p:spPr bwMode="auto">
          <a:xfrm>
            <a:off x="609600" y="1033476"/>
            <a:ext cx="0" cy="319087"/>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2" name="Line 32"/>
          <p:cNvSpPr>
            <a:spLocks noChangeShapeType="1"/>
          </p:cNvSpPr>
          <p:nvPr/>
        </p:nvSpPr>
        <p:spPr bwMode="auto">
          <a:xfrm>
            <a:off x="11582400" y="1033476"/>
            <a:ext cx="0" cy="319087"/>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3" name="Line 33"/>
          <p:cNvSpPr>
            <a:spLocks noChangeShapeType="1"/>
          </p:cNvSpPr>
          <p:nvPr/>
        </p:nvSpPr>
        <p:spPr bwMode="auto">
          <a:xfrm>
            <a:off x="609600" y="1352550"/>
            <a:ext cx="0" cy="14112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4" name="Line 34"/>
          <p:cNvSpPr>
            <a:spLocks noChangeShapeType="1"/>
          </p:cNvSpPr>
          <p:nvPr/>
        </p:nvSpPr>
        <p:spPr bwMode="auto">
          <a:xfrm>
            <a:off x="11582400" y="1352550"/>
            <a:ext cx="0" cy="8636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5" name="Line 35"/>
          <p:cNvSpPr>
            <a:spLocks noChangeShapeType="1"/>
          </p:cNvSpPr>
          <p:nvPr/>
        </p:nvSpPr>
        <p:spPr bwMode="auto">
          <a:xfrm>
            <a:off x="609600" y="2763838"/>
            <a:ext cx="0" cy="118745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6" name="Line 36"/>
          <p:cNvSpPr>
            <a:spLocks noChangeShapeType="1"/>
          </p:cNvSpPr>
          <p:nvPr/>
        </p:nvSpPr>
        <p:spPr bwMode="auto">
          <a:xfrm>
            <a:off x="11582400" y="2216150"/>
            <a:ext cx="0" cy="5476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7" name="Line 37"/>
          <p:cNvSpPr>
            <a:spLocks noChangeShapeType="1"/>
          </p:cNvSpPr>
          <p:nvPr/>
        </p:nvSpPr>
        <p:spPr bwMode="auto">
          <a:xfrm>
            <a:off x="11582400" y="2763851"/>
            <a:ext cx="0" cy="593725"/>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8" name="Line 38"/>
          <p:cNvSpPr>
            <a:spLocks noChangeShapeType="1"/>
          </p:cNvSpPr>
          <p:nvPr/>
        </p:nvSpPr>
        <p:spPr bwMode="auto">
          <a:xfrm>
            <a:off x="609600" y="3951288"/>
            <a:ext cx="0" cy="60325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29" name="Line 39"/>
          <p:cNvSpPr>
            <a:spLocks noChangeShapeType="1"/>
          </p:cNvSpPr>
          <p:nvPr/>
        </p:nvSpPr>
        <p:spPr bwMode="auto">
          <a:xfrm>
            <a:off x="11582400" y="3357563"/>
            <a:ext cx="0" cy="593725"/>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0" name="Line 40"/>
          <p:cNvSpPr>
            <a:spLocks noChangeShapeType="1"/>
          </p:cNvSpPr>
          <p:nvPr/>
        </p:nvSpPr>
        <p:spPr bwMode="auto">
          <a:xfrm>
            <a:off x="11582400" y="3951288"/>
            <a:ext cx="0" cy="60325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1" name="Line 41"/>
          <p:cNvSpPr>
            <a:spLocks noChangeShapeType="1"/>
          </p:cNvSpPr>
          <p:nvPr/>
        </p:nvSpPr>
        <p:spPr bwMode="auto">
          <a:xfrm>
            <a:off x="609600" y="4554538"/>
            <a:ext cx="0" cy="576262"/>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2" name="Line 42"/>
          <p:cNvSpPr>
            <a:spLocks noChangeShapeType="1"/>
          </p:cNvSpPr>
          <p:nvPr/>
        </p:nvSpPr>
        <p:spPr bwMode="auto">
          <a:xfrm>
            <a:off x="11582400" y="4554538"/>
            <a:ext cx="0" cy="576262"/>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3" name="Line 43"/>
          <p:cNvSpPr>
            <a:spLocks noChangeShapeType="1"/>
          </p:cNvSpPr>
          <p:nvPr/>
        </p:nvSpPr>
        <p:spPr bwMode="auto">
          <a:xfrm>
            <a:off x="609600" y="5130800"/>
            <a:ext cx="0" cy="7762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4" name="Line 44"/>
          <p:cNvSpPr>
            <a:spLocks noChangeShapeType="1"/>
          </p:cNvSpPr>
          <p:nvPr/>
        </p:nvSpPr>
        <p:spPr bwMode="auto">
          <a:xfrm>
            <a:off x="11582400" y="5130800"/>
            <a:ext cx="0" cy="7762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5" name="Line 45"/>
          <p:cNvSpPr>
            <a:spLocks noChangeShapeType="1"/>
          </p:cNvSpPr>
          <p:nvPr/>
        </p:nvSpPr>
        <p:spPr bwMode="auto">
          <a:xfrm>
            <a:off x="609600" y="5907088"/>
            <a:ext cx="0" cy="646112"/>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6" name="Line 46"/>
          <p:cNvSpPr>
            <a:spLocks noChangeShapeType="1"/>
          </p:cNvSpPr>
          <p:nvPr/>
        </p:nvSpPr>
        <p:spPr bwMode="auto">
          <a:xfrm>
            <a:off x="11582400" y="5907088"/>
            <a:ext cx="0" cy="646112"/>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7" name="Line 47"/>
          <p:cNvSpPr>
            <a:spLocks noChangeShapeType="1"/>
          </p:cNvSpPr>
          <p:nvPr/>
        </p:nvSpPr>
        <p:spPr bwMode="auto">
          <a:xfrm>
            <a:off x="3407836" y="6553200"/>
            <a:ext cx="4512733"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38" name="Line 48"/>
          <p:cNvSpPr>
            <a:spLocks noChangeShapeType="1"/>
          </p:cNvSpPr>
          <p:nvPr/>
        </p:nvSpPr>
        <p:spPr bwMode="auto">
          <a:xfrm>
            <a:off x="1178582" y="2033173"/>
            <a:ext cx="3661833"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8575" cap="sq">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43" name="Rectangle 8"/>
          <p:cNvSpPr>
            <a:spLocks noChangeArrowheads="1"/>
          </p:cNvSpPr>
          <p:nvPr/>
        </p:nvSpPr>
        <p:spPr bwMode="auto">
          <a:xfrm>
            <a:off x="7920576" y="5907088"/>
            <a:ext cx="3661833" cy="646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500" dirty="0" smtClean="0">
              <a:solidFill>
                <a:srgbClr val="FFFFFF"/>
              </a:solidFill>
            </a:endParaRPr>
          </a:p>
        </p:txBody>
      </p:sp>
      <p:sp>
        <p:nvSpPr>
          <p:cNvPr id="34844" name="Rectangle 9"/>
          <p:cNvSpPr>
            <a:spLocks noChangeArrowheads="1"/>
          </p:cNvSpPr>
          <p:nvPr/>
        </p:nvSpPr>
        <p:spPr bwMode="auto">
          <a:xfrm>
            <a:off x="3407836" y="5907088"/>
            <a:ext cx="4512733" cy="646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500" dirty="0" smtClean="0">
              <a:solidFill>
                <a:srgbClr val="FFFFFF"/>
              </a:solidFill>
            </a:endParaRPr>
          </a:p>
        </p:txBody>
      </p:sp>
      <p:sp>
        <p:nvSpPr>
          <p:cNvPr id="34848" name="Rectangle 13"/>
          <p:cNvSpPr>
            <a:spLocks noChangeArrowheads="1"/>
          </p:cNvSpPr>
          <p:nvPr/>
        </p:nvSpPr>
        <p:spPr bwMode="auto">
          <a:xfrm>
            <a:off x="609609" y="5130800"/>
            <a:ext cx="2798233" cy="776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600" b="1" dirty="0" smtClean="0">
              <a:solidFill>
                <a:srgbClr val="FF9900"/>
              </a:solidFill>
            </a:endParaRPr>
          </a:p>
        </p:txBody>
      </p:sp>
      <p:sp>
        <p:nvSpPr>
          <p:cNvPr id="34849" name="Rectangle 14"/>
          <p:cNvSpPr>
            <a:spLocks noChangeArrowheads="1"/>
          </p:cNvSpPr>
          <p:nvPr/>
        </p:nvSpPr>
        <p:spPr bwMode="auto">
          <a:xfrm>
            <a:off x="7920576" y="4554538"/>
            <a:ext cx="3661833"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500" dirty="0" smtClean="0">
              <a:solidFill>
                <a:srgbClr val="FFFFFF"/>
              </a:solidFill>
            </a:endParaRPr>
          </a:p>
        </p:txBody>
      </p:sp>
      <p:sp>
        <p:nvSpPr>
          <p:cNvPr id="34851" name="Rectangle 16"/>
          <p:cNvSpPr>
            <a:spLocks noChangeArrowheads="1"/>
          </p:cNvSpPr>
          <p:nvPr/>
        </p:nvSpPr>
        <p:spPr bwMode="auto">
          <a:xfrm>
            <a:off x="609609" y="4554538"/>
            <a:ext cx="2798233"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r>
              <a:rPr lang="el-GR" altLang="el-GR" sz="1600" b="1" dirty="0" smtClean="0">
                <a:solidFill>
                  <a:srgbClr val="FF9900"/>
                </a:solidFill>
              </a:rPr>
              <a:t>΄</a:t>
            </a:r>
          </a:p>
        </p:txBody>
      </p:sp>
      <p:sp>
        <p:nvSpPr>
          <p:cNvPr id="34854" name="Rectangle 19"/>
          <p:cNvSpPr>
            <a:spLocks noChangeArrowheads="1"/>
          </p:cNvSpPr>
          <p:nvPr/>
        </p:nvSpPr>
        <p:spPr bwMode="auto">
          <a:xfrm>
            <a:off x="609609" y="3951288"/>
            <a:ext cx="2798233" cy="60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600" b="1" dirty="0" smtClean="0">
              <a:solidFill>
                <a:srgbClr val="FF9900"/>
              </a:solidFill>
            </a:endParaRPr>
          </a:p>
        </p:txBody>
      </p:sp>
      <p:sp>
        <p:nvSpPr>
          <p:cNvPr id="34857" name="Rectangle 22"/>
          <p:cNvSpPr>
            <a:spLocks noChangeArrowheads="1"/>
          </p:cNvSpPr>
          <p:nvPr/>
        </p:nvSpPr>
        <p:spPr bwMode="auto">
          <a:xfrm>
            <a:off x="609609" y="2763838"/>
            <a:ext cx="2798233"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600" b="1" dirty="0" smtClean="0">
              <a:solidFill>
                <a:srgbClr val="FF9900"/>
              </a:solidFill>
            </a:endParaRPr>
          </a:p>
        </p:txBody>
      </p:sp>
      <p:sp>
        <p:nvSpPr>
          <p:cNvPr id="34858" name="Rectangle 23"/>
          <p:cNvSpPr>
            <a:spLocks noChangeArrowheads="1"/>
          </p:cNvSpPr>
          <p:nvPr/>
        </p:nvSpPr>
        <p:spPr bwMode="auto">
          <a:xfrm>
            <a:off x="7920576" y="1352550"/>
            <a:ext cx="3661833" cy="86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500" dirty="0" smtClean="0">
              <a:solidFill>
                <a:srgbClr val="FFFFFF"/>
              </a:solidFill>
            </a:endParaRPr>
          </a:p>
        </p:txBody>
      </p:sp>
      <p:sp>
        <p:nvSpPr>
          <p:cNvPr id="34860" name="Rectangle 25"/>
          <p:cNvSpPr>
            <a:spLocks noChangeArrowheads="1"/>
          </p:cNvSpPr>
          <p:nvPr/>
        </p:nvSpPr>
        <p:spPr bwMode="auto">
          <a:xfrm>
            <a:off x="609609" y="1352550"/>
            <a:ext cx="2798233" cy="1411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600" b="1" dirty="0" smtClean="0">
              <a:solidFill>
                <a:srgbClr val="FF9900"/>
              </a:solidFill>
            </a:endParaRPr>
          </a:p>
        </p:txBody>
      </p:sp>
      <p:sp>
        <p:nvSpPr>
          <p:cNvPr id="34861" name="Rectangle 26"/>
          <p:cNvSpPr>
            <a:spLocks noChangeArrowheads="1"/>
          </p:cNvSpPr>
          <p:nvPr/>
        </p:nvSpPr>
        <p:spPr bwMode="auto">
          <a:xfrm>
            <a:off x="7920576" y="1033476"/>
            <a:ext cx="3661833" cy="319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600" b="1" dirty="0" smtClean="0">
              <a:solidFill>
                <a:srgbClr val="FF9900"/>
              </a:solidFill>
            </a:endParaRPr>
          </a:p>
        </p:txBody>
      </p:sp>
      <p:sp>
        <p:nvSpPr>
          <p:cNvPr id="34862" name="Rectangle 27"/>
          <p:cNvSpPr>
            <a:spLocks noChangeArrowheads="1"/>
          </p:cNvSpPr>
          <p:nvPr/>
        </p:nvSpPr>
        <p:spPr bwMode="auto">
          <a:xfrm>
            <a:off x="3407836" y="1033476"/>
            <a:ext cx="4512733" cy="319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600" b="1" dirty="0" smtClean="0">
              <a:solidFill>
                <a:srgbClr val="FF9900"/>
              </a:solidFill>
            </a:endParaRPr>
          </a:p>
        </p:txBody>
      </p:sp>
      <p:sp>
        <p:nvSpPr>
          <p:cNvPr id="34863" name="Rectangle 28"/>
          <p:cNvSpPr>
            <a:spLocks noChangeArrowheads="1"/>
          </p:cNvSpPr>
          <p:nvPr/>
        </p:nvSpPr>
        <p:spPr bwMode="auto">
          <a:xfrm>
            <a:off x="609609" y="1033476"/>
            <a:ext cx="2798233" cy="319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Aft>
                <a:spcPct val="0"/>
              </a:spcAft>
              <a:buFontTx/>
              <a:buNone/>
            </a:pPr>
            <a:endParaRPr lang="el-GR" altLang="el-GR" sz="1500" smtClean="0">
              <a:solidFill>
                <a:srgbClr val="FFFFFF"/>
              </a:solidFill>
            </a:endParaRPr>
          </a:p>
        </p:txBody>
      </p:sp>
      <p:sp>
        <p:nvSpPr>
          <p:cNvPr id="34875" name="Line 62"/>
          <p:cNvSpPr>
            <a:spLocks noChangeShapeType="1"/>
          </p:cNvSpPr>
          <p:nvPr/>
        </p:nvSpPr>
        <p:spPr bwMode="auto">
          <a:xfrm>
            <a:off x="3407836" y="1033463"/>
            <a:ext cx="4512733"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sp>
        <p:nvSpPr>
          <p:cNvPr id="34876" name="Line 63"/>
          <p:cNvSpPr>
            <a:spLocks noChangeShapeType="1"/>
          </p:cNvSpPr>
          <p:nvPr/>
        </p:nvSpPr>
        <p:spPr bwMode="auto">
          <a:xfrm>
            <a:off x="7920576" y="1033463"/>
            <a:ext cx="3661833"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chemeClr val="tx1"/>
                </a:solidFill>
                <a:round/>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l-GR" smtClean="0">
              <a:solidFill>
                <a:srgbClr val="000000"/>
              </a:solidFill>
            </a:endParaRPr>
          </a:p>
        </p:txBody>
      </p:sp>
      <p:graphicFrame>
        <p:nvGraphicFramePr>
          <p:cNvPr id="2" name="Πίνακας 1"/>
          <p:cNvGraphicFramePr>
            <a:graphicFrameLocks noGrp="1"/>
          </p:cNvGraphicFramePr>
          <p:nvPr>
            <p:extLst>
              <p:ext uri="{D42A27DB-BD31-4B8C-83A1-F6EECF244321}">
                <p14:modId xmlns="" xmlns:p14="http://schemas.microsoft.com/office/powerpoint/2010/main" val="948325713"/>
              </p:ext>
            </p:extLst>
          </p:nvPr>
        </p:nvGraphicFramePr>
        <p:xfrm>
          <a:off x="163775" y="1037711"/>
          <a:ext cx="11846257" cy="5255462"/>
        </p:xfrm>
        <a:graphic>
          <a:graphicData uri="http://schemas.openxmlformats.org/drawingml/2006/table">
            <a:tbl>
              <a:tblPr firstRow="1" bandRow="1">
                <a:tableStyleId>{72833802-FEF1-4C79-8D5D-14CF1EAF98D9}</a:tableStyleId>
              </a:tblPr>
              <a:tblGrid>
                <a:gridCol w="2593075"/>
                <a:gridCol w="4926843"/>
                <a:gridCol w="4326339"/>
              </a:tblGrid>
              <a:tr h="663498">
                <a:tc>
                  <a:txBody>
                    <a:bodyPr/>
                    <a:lstStyle/>
                    <a:p>
                      <a:endParaRPr lang="el-GR" sz="1600" dirty="0">
                        <a:latin typeface="Calibri" panose="020F0502020204030204" pitchFamily="34" charset="0"/>
                        <a:cs typeface="Calibri" panose="020F0502020204030204" pitchFamily="34" charset="0"/>
                      </a:endParaRPr>
                    </a:p>
                  </a:txBody>
                  <a:tcP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Πρώιμη χρόνια απόρριψη </a:t>
                      </a:r>
                    </a:p>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(τουλάχιστον 2 ευρήματα  παρόντα)</a:t>
                      </a:r>
                    </a:p>
                  </a:txBody>
                  <a:tcP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Όψιμη χρόνια απόρριψη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el-GR" sz="160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(τουλάχιστον 2 ευρήματα παρόντα)</a:t>
                      </a:r>
                    </a:p>
                  </a:txBody>
                  <a:tcPr>
                    <a:solidFill>
                      <a:srgbClr val="0070C0"/>
                    </a:solidFill>
                  </a:tcPr>
                </a:tc>
              </a:tr>
              <a:tr h="911644">
                <a:tc>
                  <a:txBody>
                    <a:bodyPr/>
                    <a:lstStyle/>
                    <a:p>
                      <a:r>
                        <a:rPr lang="el-GR" altLang="el-GR" sz="1600" dirty="0" smtClean="0">
                          <a:latin typeface="Calibri" panose="020F0502020204030204" pitchFamily="34" charset="0"/>
                          <a:cs typeface="Calibri" panose="020F0502020204030204" pitchFamily="34" charset="0"/>
                        </a:rPr>
                        <a:t>Μικρά </a:t>
                      </a:r>
                      <a:r>
                        <a:rPr lang="el-GR" altLang="el-GR" sz="1600" dirty="0" err="1" smtClean="0">
                          <a:latin typeface="Calibri" panose="020F0502020204030204" pitchFamily="34" charset="0"/>
                          <a:cs typeface="Calibri" panose="020F0502020204030204" pitchFamily="34" charset="0"/>
                        </a:rPr>
                        <a:t>χολαγγεία</a:t>
                      </a:r>
                      <a:r>
                        <a:rPr lang="el-GR" altLang="el-GR" sz="1600" dirty="0" smtClean="0">
                          <a:latin typeface="Calibri" panose="020F0502020204030204" pitchFamily="34" charset="0"/>
                          <a:cs typeface="Calibri" panose="020F0502020204030204" pitchFamily="34" charset="0"/>
                        </a:rPr>
                        <a:t> (&lt;60μ</a:t>
                      </a:r>
                      <a:r>
                        <a:rPr lang="en-US" altLang="el-GR" sz="1600" dirty="0" smtClean="0">
                          <a:latin typeface="Calibri" panose="020F0502020204030204" pitchFamily="34" charset="0"/>
                          <a:cs typeface="Calibri" panose="020F0502020204030204" pitchFamily="34" charset="0"/>
                        </a:rPr>
                        <a:t>m</a:t>
                      </a:r>
                      <a:r>
                        <a:rPr lang="el-GR" altLang="el-GR" sz="1600" dirty="0" smtClean="0">
                          <a:latin typeface="Calibri" panose="020F0502020204030204" pitchFamily="34" charset="0"/>
                          <a:cs typeface="Calibri" panose="020F0502020204030204" pitchFamily="34" charset="0"/>
                        </a:rPr>
                        <a:t>)</a:t>
                      </a:r>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r>
                        <a:rPr lang="el-GR" sz="1600" b="1" dirty="0" smtClean="0">
                          <a:latin typeface="Calibri" panose="020F0502020204030204" pitchFamily="34" charset="0"/>
                          <a:cs typeface="Calibri" panose="020F0502020204030204" pitchFamily="34" charset="0"/>
                        </a:rPr>
                        <a:t>Εκφυλιστικές αλλοιώσεις στην πλειονότητα των </a:t>
                      </a:r>
                      <a:r>
                        <a:rPr lang="el-GR" sz="1600" b="1" dirty="0" err="1" smtClean="0">
                          <a:latin typeface="Calibri" panose="020F0502020204030204" pitchFamily="34" charset="0"/>
                          <a:cs typeface="Calibri" panose="020F0502020204030204" pitchFamily="34" charset="0"/>
                        </a:rPr>
                        <a:t>χολαγγείων</a:t>
                      </a:r>
                      <a:r>
                        <a:rPr lang="el-GR" sz="1600" b="1" dirty="0" smtClean="0">
                          <a:latin typeface="Calibri" panose="020F0502020204030204" pitchFamily="34" charset="0"/>
                          <a:cs typeface="Calibri" panose="020F0502020204030204" pitchFamily="34" charset="0"/>
                        </a:rPr>
                        <a:t> </a:t>
                      </a:r>
                    </a:p>
                    <a:p>
                      <a:r>
                        <a:rPr lang="el-GR" sz="1600" dirty="0" smtClean="0">
                          <a:latin typeface="Calibri" panose="020F0502020204030204" pitchFamily="34" charset="0"/>
                          <a:cs typeface="Calibri" panose="020F0502020204030204" pitchFamily="34" charset="0"/>
                        </a:rPr>
                        <a:t>Απώλεια </a:t>
                      </a:r>
                      <a:r>
                        <a:rPr lang="el-GR" sz="1600" dirty="0" err="1" smtClean="0">
                          <a:latin typeface="Calibri" panose="020F0502020204030204" pitchFamily="34" charset="0"/>
                          <a:cs typeface="Calibri" panose="020F0502020204030204" pitchFamily="34" charset="0"/>
                        </a:rPr>
                        <a:t>χολαγγείων</a:t>
                      </a:r>
                      <a:r>
                        <a:rPr lang="el-GR" sz="1600" dirty="0" smtClean="0">
                          <a:latin typeface="Calibri" panose="020F0502020204030204" pitchFamily="34" charset="0"/>
                          <a:cs typeface="Calibri" panose="020F0502020204030204" pitchFamily="34" charset="0"/>
                        </a:rPr>
                        <a:t> &lt;50% των ΠΔ</a:t>
                      </a:r>
                    </a:p>
                  </a:txBody>
                  <a:tcPr/>
                </a:tc>
                <a:tc>
                  <a:txBody>
                    <a:bodyPr/>
                    <a:lstStyle/>
                    <a:p>
                      <a:r>
                        <a:rPr lang="el-GR" sz="1600" b="1" dirty="0" smtClean="0">
                          <a:latin typeface="Calibri" panose="020F0502020204030204" pitchFamily="34" charset="0"/>
                          <a:cs typeface="Calibri" panose="020F0502020204030204" pitchFamily="34" charset="0"/>
                        </a:rPr>
                        <a:t>Απώλεια </a:t>
                      </a:r>
                      <a:r>
                        <a:rPr lang="el-GR" sz="1600" b="1" dirty="0" err="1" smtClean="0">
                          <a:latin typeface="Calibri" panose="020F0502020204030204" pitchFamily="34" charset="0"/>
                          <a:cs typeface="Calibri" panose="020F0502020204030204" pitchFamily="34" charset="0"/>
                        </a:rPr>
                        <a:t>χολαγγείων</a:t>
                      </a:r>
                      <a:r>
                        <a:rPr lang="el-GR" sz="1600" b="1" dirty="0" smtClean="0">
                          <a:latin typeface="Calibri" panose="020F0502020204030204" pitchFamily="34" charset="0"/>
                          <a:cs typeface="Calibri" panose="020F0502020204030204" pitchFamily="34" charset="0"/>
                        </a:rPr>
                        <a:t> &gt;50% των ΠΔ</a:t>
                      </a:r>
                    </a:p>
                    <a:p>
                      <a:r>
                        <a:rPr lang="el-GR" sz="1600" dirty="0" smtClean="0">
                          <a:latin typeface="Calibri" panose="020F0502020204030204" pitchFamily="34" charset="0"/>
                          <a:cs typeface="Calibri" panose="020F0502020204030204" pitchFamily="34" charset="0"/>
                        </a:rPr>
                        <a:t>Εκφυλιστικές αλλοιώσεις στα υπολειμματικά </a:t>
                      </a:r>
                      <a:r>
                        <a:rPr lang="el-GR" sz="1600" dirty="0" err="1" smtClean="0">
                          <a:latin typeface="Calibri" panose="020F0502020204030204" pitchFamily="34" charset="0"/>
                          <a:cs typeface="Calibri" panose="020F0502020204030204" pitchFamily="34" charset="0"/>
                        </a:rPr>
                        <a:t>χολαγγεία</a:t>
                      </a:r>
                      <a:endParaRPr lang="el-GR" sz="1600" dirty="0" smtClean="0">
                        <a:latin typeface="Calibri" panose="020F0502020204030204" pitchFamily="34" charset="0"/>
                        <a:cs typeface="Calibri" panose="020F0502020204030204" pitchFamily="34" charset="0"/>
                      </a:endParaRPr>
                    </a:p>
                  </a:txBody>
                  <a:tcPr/>
                </a:tc>
              </a:tr>
              <a:tr h="575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err="1" smtClean="0">
                          <a:latin typeface="Calibri" panose="020F0502020204030204" pitchFamily="34" charset="0"/>
                          <a:cs typeface="Calibri" panose="020F0502020204030204" pitchFamily="34" charset="0"/>
                        </a:rPr>
                        <a:t>Αρτηρίδια</a:t>
                      </a:r>
                      <a:r>
                        <a:rPr lang="el-GR" altLang="el-GR" sz="1600" dirty="0" smtClean="0">
                          <a:latin typeface="Calibri" panose="020F0502020204030204" pitchFamily="34" charset="0"/>
                          <a:cs typeface="Calibri" panose="020F0502020204030204" pitchFamily="34" charset="0"/>
                        </a:rPr>
                        <a:t> ΠΔ</a:t>
                      </a:r>
                    </a:p>
                    <a:p>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r>
                        <a:rPr lang="el-GR" sz="1600" dirty="0" smtClean="0">
                          <a:latin typeface="Calibri" panose="020F0502020204030204" pitchFamily="34" charset="0"/>
                          <a:cs typeface="Calibri" panose="020F0502020204030204" pitchFamily="34" charset="0"/>
                        </a:rPr>
                        <a:t>Ενίοτε απώλεια σε</a:t>
                      </a:r>
                      <a:r>
                        <a:rPr lang="el-GR" sz="1600" baseline="0" dirty="0" smtClean="0">
                          <a:latin typeface="Calibri" panose="020F0502020204030204" pitchFamily="34" charset="0"/>
                          <a:cs typeface="Calibri" panose="020F0502020204030204" pitchFamily="34" charset="0"/>
                        </a:rPr>
                        <a:t> </a:t>
                      </a:r>
                      <a:r>
                        <a:rPr lang="el-GR" sz="1600" dirty="0" smtClean="0">
                          <a:latin typeface="Calibri" panose="020F0502020204030204" pitchFamily="34" charset="0"/>
                          <a:cs typeface="Calibri" panose="020F0502020204030204" pitchFamily="34" charset="0"/>
                        </a:rPr>
                        <a:t>&lt;25% των ΠΔ</a:t>
                      </a:r>
                    </a:p>
                    <a:p>
                      <a:endParaRPr lang="el-GR" sz="1600" dirty="0">
                        <a:latin typeface="Calibri" panose="020F0502020204030204" pitchFamily="34" charset="0"/>
                        <a:cs typeface="Calibri" panose="020F0502020204030204" pitchFamily="34" charset="0"/>
                      </a:endParaRPr>
                    </a:p>
                  </a:txBody>
                  <a:tcPr/>
                </a:tc>
                <a:tc>
                  <a:txBody>
                    <a:bodyPr/>
                    <a:lstStyle/>
                    <a:p>
                      <a:r>
                        <a:rPr lang="el-GR" sz="1600" b="1" dirty="0" smtClean="0">
                          <a:latin typeface="Calibri" panose="020F0502020204030204" pitchFamily="34" charset="0"/>
                          <a:cs typeface="Calibri" panose="020F0502020204030204" pitchFamily="34" charset="0"/>
                        </a:rPr>
                        <a:t>Απώλεια σε &gt;25% των ΠΔ</a:t>
                      </a:r>
                    </a:p>
                    <a:p>
                      <a:endParaRPr lang="el-GR" sz="1600" dirty="0">
                        <a:latin typeface="Calibri" panose="020F0502020204030204" pitchFamily="34" charset="0"/>
                        <a:cs typeface="Calibri" panose="020F0502020204030204" pitchFamily="34" charset="0"/>
                      </a:endParaRPr>
                    </a:p>
                  </a:txBody>
                  <a:tcPr/>
                </a:tc>
              </a:tr>
              <a:tr h="876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Τελικά ηπατικά </a:t>
                      </a:r>
                      <a:r>
                        <a:rPr lang="el-GR" altLang="el-GR" sz="1600" dirty="0" err="1" smtClean="0">
                          <a:latin typeface="Calibri" panose="020F0502020204030204" pitchFamily="34" charset="0"/>
                          <a:cs typeface="Calibri" panose="020F0502020204030204" pitchFamily="34" charset="0"/>
                        </a:rPr>
                        <a:t>φλεβίδια</a:t>
                      </a:r>
                      <a:r>
                        <a:rPr lang="el-GR" altLang="el-GR" sz="1600" dirty="0" smtClean="0">
                          <a:latin typeface="Calibri" panose="020F0502020204030204" pitchFamily="34" charset="0"/>
                          <a:cs typeface="Calibri" panose="020F0502020204030204" pitchFamily="34" charset="0"/>
                        </a:rPr>
                        <a:t> και </a:t>
                      </a:r>
                      <a:r>
                        <a:rPr lang="el-GR" altLang="el-GR" sz="1600" dirty="0" err="1" smtClean="0">
                          <a:latin typeface="Calibri" panose="020F0502020204030204" pitchFamily="34" charset="0"/>
                          <a:cs typeface="Calibri" panose="020F0502020204030204" pitchFamily="34" charset="0"/>
                        </a:rPr>
                        <a:t>ηπατοκύτταρα</a:t>
                      </a:r>
                      <a:r>
                        <a:rPr lang="el-GR" altLang="el-GR" sz="1600" dirty="0" smtClean="0">
                          <a:latin typeface="Calibri" panose="020F0502020204030204" pitchFamily="34" charset="0"/>
                          <a:cs typeface="Calibri" panose="020F0502020204030204" pitchFamily="34" charset="0"/>
                        </a:rPr>
                        <a:t> ζώνης 3</a:t>
                      </a:r>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r>
                        <a:rPr lang="el-GR" sz="1600" dirty="0" err="1" smtClean="0">
                          <a:latin typeface="Calibri" panose="020F0502020204030204" pitchFamily="34" charset="0"/>
                          <a:cs typeface="Calibri" panose="020F0502020204030204" pitchFamily="34" charset="0"/>
                        </a:rPr>
                        <a:t>Περιφλεβική</a:t>
                      </a:r>
                      <a:r>
                        <a:rPr lang="el-GR" sz="1600" baseline="0" dirty="0" smtClean="0">
                          <a:latin typeface="Calibri" panose="020F0502020204030204" pitchFamily="34" charset="0"/>
                          <a:cs typeface="Calibri" panose="020F0502020204030204" pitchFamily="34" charset="0"/>
                        </a:rPr>
                        <a:t> </a:t>
                      </a:r>
                      <a:r>
                        <a:rPr lang="el-GR" sz="1600" baseline="0" dirty="0" err="1" smtClean="0">
                          <a:latin typeface="Calibri" panose="020F0502020204030204" pitchFamily="34" charset="0"/>
                          <a:cs typeface="Calibri" panose="020F0502020204030204" pitchFamily="34" charset="0"/>
                        </a:rPr>
                        <a:t>μονοκυτταρική</a:t>
                      </a:r>
                      <a:r>
                        <a:rPr lang="el-GR" sz="1600" baseline="0" dirty="0" smtClean="0">
                          <a:latin typeface="Calibri" panose="020F0502020204030204" pitchFamily="34" charset="0"/>
                          <a:cs typeface="Calibri" panose="020F0502020204030204" pitchFamily="34" charset="0"/>
                        </a:rPr>
                        <a:t> φλεγμονή, </a:t>
                      </a:r>
                      <a:r>
                        <a:rPr lang="el-GR" sz="1600" baseline="0" dirty="0" err="1" smtClean="0">
                          <a:latin typeface="Calibri" panose="020F0502020204030204" pitchFamily="34" charset="0"/>
                          <a:cs typeface="Calibri" panose="020F0502020204030204" pitchFamily="34" charset="0"/>
                        </a:rPr>
                        <a:t>λυτικές</a:t>
                      </a:r>
                      <a:r>
                        <a:rPr lang="el-GR" sz="1600" baseline="0" dirty="0" smtClean="0">
                          <a:latin typeface="Calibri" panose="020F0502020204030204" pitchFamily="34" charset="0"/>
                          <a:cs typeface="Calibri" panose="020F0502020204030204" pitchFamily="34" charset="0"/>
                        </a:rPr>
                        <a:t> νεκρώσεις στη ζώνη 3 και ήπια </a:t>
                      </a:r>
                      <a:r>
                        <a:rPr lang="el-GR" sz="1600" baseline="0" dirty="0" err="1" smtClean="0">
                          <a:latin typeface="Calibri" panose="020F0502020204030204" pitchFamily="34" charset="0"/>
                          <a:cs typeface="Calibri" panose="020F0502020204030204" pitchFamily="34" charset="0"/>
                        </a:rPr>
                        <a:t>περιφλεβική</a:t>
                      </a:r>
                      <a:r>
                        <a:rPr lang="el-GR" sz="1600" baseline="0" dirty="0" smtClean="0">
                          <a:latin typeface="Calibri" panose="020F0502020204030204" pitchFamily="34" charset="0"/>
                          <a:cs typeface="Calibri" panose="020F0502020204030204" pitchFamily="34" charset="0"/>
                        </a:rPr>
                        <a:t> </a:t>
                      </a:r>
                      <a:r>
                        <a:rPr lang="el-GR" sz="1600" baseline="0" dirty="0" err="1" smtClean="0">
                          <a:latin typeface="Calibri" panose="020F0502020204030204" pitchFamily="34" charset="0"/>
                          <a:cs typeface="Calibri" panose="020F0502020204030204" pitchFamily="34" charset="0"/>
                        </a:rPr>
                        <a:t>ίνωση</a:t>
                      </a:r>
                      <a:endParaRPr lang="el-GR" sz="1600" baseline="0" dirty="0" smtClean="0">
                        <a:latin typeface="Calibri" panose="020F0502020204030204" pitchFamily="34" charset="0"/>
                        <a:cs typeface="Calibri" panose="020F0502020204030204" pitchFamily="34" charset="0"/>
                      </a:endParaRPr>
                    </a:p>
                  </a:txBody>
                  <a:tcPr/>
                </a:tc>
                <a:tc>
                  <a:txBody>
                    <a:bodyPr/>
                    <a:lstStyle/>
                    <a:p>
                      <a:r>
                        <a:rPr lang="el-GR" sz="1600" dirty="0" smtClean="0">
                          <a:latin typeface="Calibri" panose="020F0502020204030204" pitchFamily="34" charset="0"/>
                          <a:cs typeface="Calibri" panose="020F0502020204030204" pitchFamily="34" charset="0"/>
                        </a:rPr>
                        <a:t>Ποικίλλουσα φλεγμονή, εστιακή απόφραξη/εξάλειψη, μέτρια έως ικανή γεφυροποιός </a:t>
                      </a:r>
                      <a:r>
                        <a:rPr lang="el-GR" sz="1600" dirty="0" err="1" smtClean="0">
                          <a:latin typeface="Calibri" panose="020F0502020204030204" pitchFamily="34" charset="0"/>
                          <a:cs typeface="Calibri" panose="020F0502020204030204" pitchFamily="34" charset="0"/>
                        </a:rPr>
                        <a:t>ίνωση</a:t>
                      </a:r>
                      <a:r>
                        <a:rPr lang="el-GR" sz="1600" dirty="0" smtClean="0">
                          <a:latin typeface="Calibri" panose="020F0502020204030204" pitchFamily="34" charset="0"/>
                          <a:cs typeface="Calibri" panose="020F0502020204030204" pitchFamily="34" charset="0"/>
                        </a:rPr>
                        <a:t> </a:t>
                      </a:r>
                      <a:r>
                        <a:rPr lang="el-GR" sz="1600" b="1" dirty="0" smtClean="0">
                          <a:solidFill>
                            <a:srgbClr val="C00000"/>
                          </a:solidFill>
                          <a:latin typeface="Calibri" panose="020F0502020204030204" pitchFamily="34" charset="0"/>
                          <a:cs typeface="Calibri" panose="020F0502020204030204" pitchFamily="34" charset="0"/>
                        </a:rPr>
                        <a:t>(χρόνια Α</a:t>
                      </a:r>
                      <a:r>
                        <a:rPr lang="en-US" sz="1600" b="1" dirty="0" smtClean="0">
                          <a:solidFill>
                            <a:srgbClr val="C00000"/>
                          </a:solidFill>
                          <a:latin typeface="Calibri" panose="020F0502020204030204" pitchFamily="34" charset="0"/>
                          <a:cs typeface="Calibri" panose="020F0502020204030204" pitchFamily="34" charset="0"/>
                        </a:rPr>
                        <a:t>CR </a:t>
                      </a:r>
                      <a:r>
                        <a:rPr lang="el-GR" sz="1600" b="1" dirty="0" smtClean="0">
                          <a:solidFill>
                            <a:srgbClr val="C00000"/>
                          </a:solidFill>
                          <a:latin typeface="Calibri" panose="020F0502020204030204" pitchFamily="34" charset="0"/>
                          <a:cs typeface="Calibri" panose="020F0502020204030204" pitchFamily="34" charset="0"/>
                        </a:rPr>
                        <a:t>πιθανή)</a:t>
                      </a:r>
                      <a:endParaRPr lang="el-GR" sz="1600" b="1" dirty="0">
                        <a:solidFill>
                          <a:srgbClr val="C00000"/>
                        </a:solidFill>
                        <a:latin typeface="Calibri" panose="020F0502020204030204" pitchFamily="34" charset="0"/>
                        <a:cs typeface="Calibri" panose="020F0502020204030204" pitchFamily="34" charset="0"/>
                      </a:endParaRPr>
                    </a:p>
                  </a:txBody>
                  <a:tcPr/>
                </a:tc>
              </a:tr>
              <a:tr h="6555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Μεγάλες</a:t>
                      </a:r>
                      <a:r>
                        <a:rPr lang="el-GR" altLang="el-GR" sz="1600" baseline="0" dirty="0" smtClean="0">
                          <a:latin typeface="Calibri" panose="020F0502020204030204" pitchFamily="34" charset="0"/>
                          <a:cs typeface="Calibri" panose="020F0502020204030204" pitchFamily="34" charset="0"/>
                        </a:rPr>
                        <a:t> </a:t>
                      </a:r>
                      <a:r>
                        <a:rPr lang="el-GR" altLang="el-GR" sz="1600" dirty="0" smtClean="0">
                          <a:latin typeface="Calibri" panose="020F0502020204030204" pitchFamily="34" charset="0"/>
                          <a:cs typeface="Calibri" panose="020F0502020204030204" pitchFamily="34" charset="0"/>
                        </a:rPr>
                        <a:t>αρτηρίες της πύλης του ήπατος</a:t>
                      </a:r>
                    </a:p>
                    <a:p>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Φλεγμονή έσω χιτώνα με εστιακές αθροίσεις αφρωδών </a:t>
                      </a:r>
                      <a:r>
                        <a:rPr lang="el-GR" altLang="el-GR" sz="1600" dirty="0" err="1" smtClean="0">
                          <a:latin typeface="Calibri" panose="020F0502020204030204" pitchFamily="34" charset="0"/>
                          <a:cs typeface="Calibri" panose="020F0502020204030204" pitchFamily="34" charset="0"/>
                        </a:rPr>
                        <a:t>ιστιοκυττάρων</a:t>
                      </a:r>
                      <a:r>
                        <a:rPr lang="el-GR" altLang="el-GR" sz="1600" dirty="0" smtClean="0">
                          <a:latin typeface="Calibri" panose="020F0502020204030204" pitchFamily="34" charset="0"/>
                          <a:cs typeface="Calibri" panose="020F0502020204030204" pitchFamily="34" charset="0"/>
                        </a:rPr>
                        <a:t>, χωρίς στένωση του αυλού</a:t>
                      </a:r>
                    </a:p>
                    <a:p>
                      <a:endParaRPr lang="el-GR" sz="1600" dirty="0">
                        <a:latin typeface="Calibri" panose="020F0502020204030204" pitchFamily="34" charset="0"/>
                        <a:cs typeface="Calibri" panose="020F0502020204030204" pitchFamily="34" charset="0"/>
                      </a:endParaRPr>
                    </a:p>
                  </a:txBody>
                  <a:tcPr/>
                </a:tc>
                <a:tc>
                  <a:txBody>
                    <a:bodyPr/>
                    <a:lstStyle/>
                    <a:p>
                      <a:r>
                        <a:rPr lang="el-GR" sz="1600" dirty="0" smtClean="0">
                          <a:latin typeface="Calibri" panose="020F0502020204030204" pitchFamily="34" charset="0"/>
                          <a:cs typeface="Calibri" panose="020F0502020204030204" pitchFamily="34" charset="0"/>
                        </a:rPr>
                        <a:t>Στένωση του αυλού λόγω αφρωδών </a:t>
                      </a:r>
                      <a:r>
                        <a:rPr lang="el-GR" sz="1600" dirty="0" err="1" smtClean="0">
                          <a:latin typeface="Calibri" panose="020F0502020204030204" pitchFamily="34" charset="0"/>
                          <a:cs typeface="Calibri" panose="020F0502020204030204" pitchFamily="34" charset="0"/>
                        </a:rPr>
                        <a:t>ιστιοκυττάρων</a:t>
                      </a:r>
                      <a:r>
                        <a:rPr lang="el-GR" sz="1600" dirty="0" smtClean="0">
                          <a:latin typeface="Calibri" panose="020F0502020204030204" pitchFamily="34" charset="0"/>
                          <a:cs typeface="Calibri" panose="020F0502020204030204" pitchFamily="34" charset="0"/>
                        </a:rPr>
                        <a:t> στον έσω χιτώνα</a:t>
                      </a:r>
                      <a:r>
                        <a:rPr lang="el-GR" sz="1600" baseline="0" dirty="0" smtClean="0">
                          <a:latin typeface="Calibri" panose="020F0502020204030204" pitchFamily="34" charset="0"/>
                          <a:cs typeface="Calibri" panose="020F0502020204030204" pitchFamily="34" charset="0"/>
                        </a:rPr>
                        <a:t> και </a:t>
                      </a:r>
                      <a:r>
                        <a:rPr lang="el-GR" sz="1600" dirty="0" smtClean="0">
                          <a:latin typeface="Calibri" panose="020F0502020204030204" pitchFamily="34" charset="0"/>
                          <a:cs typeface="Calibri" panose="020F0502020204030204" pitchFamily="34" charset="0"/>
                        </a:rPr>
                        <a:t> </a:t>
                      </a:r>
                      <a:r>
                        <a:rPr lang="el-GR" sz="1600" dirty="0" err="1" smtClean="0">
                          <a:latin typeface="Calibri" panose="020F0502020204030204" pitchFamily="34" charset="0"/>
                          <a:cs typeface="Calibri" panose="020F0502020204030204" pitchFamily="34" charset="0"/>
                        </a:rPr>
                        <a:t>ίνωση</a:t>
                      </a:r>
                      <a:endParaRPr lang="el-GR" sz="1600" dirty="0">
                        <a:latin typeface="Calibri" panose="020F0502020204030204" pitchFamily="34" charset="0"/>
                        <a:cs typeface="Calibri" panose="020F0502020204030204" pitchFamily="34" charset="0"/>
                      </a:endParaRPr>
                    </a:p>
                  </a:txBody>
                  <a:tcPr/>
                </a:tc>
              </a:tr>
              <a:tr h="514949">
                <a:tc>
                  <a:txBody>
                    <a:bodyPr/>
                    <a:lstStyle/>
                    <a:p>
                      <a:r>
                        <a:rPr lang="el-GR" sz="1600" dirty="0" smtClean="0">
                          <a:latin typeface="Calibri" panose="020F0502020204030204" pitchFamily="34" charset="0"/>
                          <a:cs typeface="Calibri" panose="020F0502020204030204" pitchFamily="34" charset="0"/>
                        </a:rPr>
                        <a:t>Μεγάλα </a:t>
                      </a:r>
                      <a:r>
                        <a:rPr lang="el-GR" sz="1600" dirty="0" err="1" smtClean="0">
                          <a:latin typeface="Calibri" panose="020F0502020204030204" pitchFamily="34" charset="0"/>
                          <a:cs typeface="Calibri" panose="020F0502020204030204" pitchFamily="34" charset="0"/>
                        </a:rPr>
                        <a:t>χολαγγεία</a:t>
                      </a:r>
                      <a:r>
                        <a:rPr lang="el-GR" sz="1600" dirty="0" smtClean="0">
                          <a:latin typeface="Calibri" panose="020F0502020204030204" pitchFamily="34" charset="0"/>
                          <a:cs typeface="Calibri" panose="020F0502020204030204" pitchFamily="34" charset="0"/>
                        </a:rPr>
                        <a:t> της πύλης του ήπατος</a:t>
                      </a:r>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Φλεγμονή και εστιακές αθροίσεις αφρωδών </a:t>
                      </a:r>
                      <a:r>
                        <a:rPr lang="el-GR" altLang="el-GR" sz="1600" dirty="0" err="1" smtClean="0">
                          <a:latin typeface="Calibri" panose="020F0502020204030204" pitchFamily="34" charset="0"/>
                          <a:cs typeface="Calibri" panose="020F0502020204030204" pitchFamily="34" charset="0"/>
                        </a:rPr>
                        <a:t>ιστιοκυττάρων</a:t>
                      </a:r>
                      <a:endParaRPr lang="el-GR" altLang="el-GR" sz="1600" dirty="0" smtClean="0">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600" dirty="0" smtClean="0">
                          <a:latin typeface="Calibri" panose="020F0502020204030204" pitchFamily="34" charset="0"/>
                          <a:cs typeface="Calibri" panose="020F0502020204030204" pitchFamily="34" charset="0"/>
                        </a:rPr>
                        <a:t>Τοιχωματική </a:t>
                      </a:r>
                      <a:r>
                        <a:rPr lang="el-GR" altLang="el-GR" sz="1600" dirty="0" err="1" smtClean="0">
                          <a:latin typeface="Calibri" panose="020F0502020204030204" pitchFamily="34" charset="0"/>
                          <a:cs typeface="Calibri" panose="020F0502020204030204" pitchFamily="34" charset="0"/>
                        </a:rPr>
                        <a:t>ίνωση</a:t>
                      </a:r>
                      <a:endParaRPr lang="el-GR" altLang="el-GR" sz="1600" dirty="0" smtClean="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txBody>
                  <a:tcPr/>
                </a:tc>
              </a:tr>
              <a:tr h="758678">
                <a:tc>
                  <a:txBody>
                    <a:bodyPr/>
                    <a:lstStyle/>
                    <a:p>
                      <a:r>
                        <a:rPr lang="el-GR" altLang="el-GR" sz="1600" dirty="0" smtClean="0">
                          <a:latin typeface="Calibri" panose="020F0502020204030204" pitchFamily="34" charset="0"/>
                          <a:cs typeface="Calibri" panose="020F0502020204030204" pitchFamily="34" charset="0"/>
                        </a:rPr>
                        <a:t>Άλλες αλλοιώσεις</a:t>
                      </a:r>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r>
                        <a:rPr lang="el-GR" altLang="el-GR" sz="1600" dirty="0" smtClean="0">
                          <a:latin typeface="Calibri" panose="020F0502020204030204" pitchFamily="34" charset="0"/>
                          <a:cs typeface="Calibri" panose="020F0502020204030204" pitchFamily="34" charset="0"/>
                        </a:rPr>
                        <a:t>«Μεταβατική» ηπατίτιδα με εστιακές νεκρώσεις</a:t>
                      </a:r>
                      <a:endParaRPr lang="el-GR" sz="1600" dirty="0">
                        <a:solidFill>
                          <a:schemeClr val="tx1"/>
                        </a:solidFill>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err="1" smtClean="0">
                          <a:latin typeface="Calibri" panose="020F0502020204030204" pitchFamily="34" charset="0"/>
                          <a:cs typeface="Calibri" panose="020F0502020204030204" pitchFamily="34" charset="0"/>
                        </a:rPr>
                        <a:t>Συσώρρευση</a:t>
                      </a:r>
                      <a:r>
                        <a:rPr lang="el-GR" sz="1600" baseline="0" dirty="0" smtClean="0">
                          <a:latin typeface="Calibri" panose="020F0502020204030204" pitchFamily="34" charset="0"/>
                          <a:cs typeface="Calibri" panose="020F0502020204030204" pitchFamily="34" charset="0"/>
                        </a:rPr>
                        <a:t> αφρωδών </a:t>
                      </a:r>
                      <a:r>
                        <a:rPr lang="el-GR" sz="1600" baseline="0" dirty="0" err="1" smtClean="0">
                          <a:latin typeface="Calibri" panose="020F0502020204030204" pitchFamily="34" charset="0"/>
                          <a:cs typeface="Calibri" panose="020F0502020204030204" pitchFamily="34" charset="0"/>
                        </a:rPr>
                        <a:t>ιστιοκυττάρων</a:t>
                      </a:r>
                      <a:r>
                        <a:rPr lang="el-GR" sz="1600" baseline="0" dirty="0" smtClean="0">
                          <a:latin typeface="Calibri" panose="020F0502020204030204" pitchFamily="34" charset="0"/>
                          <a:cs typeface="Calibri" panose="020F0502020204030204" pitchFamily="34" charset="0"/>
                        </a:rPr>
                        <a:t> στα κολποειδή, χ</a:t>
                      </a:r>
                      <a:r>
                        <a:rPr lang="el-GR" altLang="el-GR" sz="1600" dirty="0" smtClean="0">
                          <a:latin typeface="Calibri" panose="020F0502020204030204" pitchFamily="34" charset="0"/>
                          <a:cs typeface="Calibri" panose="020F0502020204030204" pitchFamily="34" charset="0"/>
                        </a:rPr>
                        <a:t>ρόνια </a:t>
                      </a:r>
                      <a:r>
                        <a:rPr lang="el-GR" altLang="el-GR" sz="1600" dirty="0" err="1" smtClean="0">
                          <a:latin typeface="Calibri" panose="020F0502020204030204" pitchFamily="34" charset="0"/>
                          <a:cs typeface="Calibri" panose="020F0502020204030204" pitchFamily="34" charset="0"/>
                        </a:rPr>
                        <a:t>χολόσταση</a:t>
                      </a:r>
                      <a:endParaRPr lang="el-GR" altLang="el-GR" sz="1600" dirty="0" smtClean="0">
                        <a:latin typeface="Calibri" panose="020F0502020204030204" pitchFamily="34" charset="0"/>
                        <a:cs typeface="Calibri" panose="020F0502020204030204" pitchFamily="34" charset="0"/>
                      </a:endParaRPr>
                    </a:p>
                    <a:p>
                      <a:r>
                        <a:rPr lang="el-GR" sz="1600" baseline="0" dirty="0" smtClean="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txBody>
                  <a:tcPr/>
                </a:tc>
              </a:tr>
            </a:tbl>
          </a:graphicData>
        </a:graphic>
      </p:graphicFrame>
    </p:spTree>
    <p:extLst>
      <p:ext uri="{BB962C8B-B14F-4D97-AF65-F5344CB8AC3E}">
        <p14:creationId xmlns="" xmlns:p14="http://schemas.microsoft.com/office/powerpoint/2010/main" val="10092611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939159" y="346841"/>
            <a:ext cx="8266387" cy="61997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626269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Εικόνα 4"/>
          <p:cNvPicPr>
            <a:picLocks noChangeAspect="1"/>
          </p:cNvPicPr>
          <p:nvPr/>
        </p:nvPicPr>
        <p:blipFill>
          <a:blip r:embed="rId3" cstate="print">
            <a:extLst>
              <a:ext uri="{BEBA8EAE-BF5A-486C-A8C5-ECC9F3942E4B}">
                <a14:imgProps xmlns="" xmlns:a14="http://schemas.microsoft.com/office/drawing/2010/main">
                  <a14:imgLayer r:embed="rId4">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1598613" y="66676"/>
            <a:ext cx="8887174" cy="6648022"/>
          </a:xfrm>
          <a:prstGeom prst="rect">
            <a:avLst/>
          </a:prstGeom>
        </p:spPr>
      </p:pic>
    </p:spTree>
    <p:extLst>
      <p:ext uri="{BB962C8B-B14F-4D97-AF65-F5344CB8AC3E}">
        <p14:creationId xmlns="" xmlns:p14="http://schemas.microsoft.com/office/powerpoint/2010/main" val="2545565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0242" name="Picture 2"/>
          <p:cNvPicPr>
            <a:picLocks noGrp="1" noChangeAspect="1" noChangeArrowheads="1"/>
          </p:cNvPicPr>
          <p:nvPr>
            <p:ph idx="1"/>
          </p:nvPr>
        </p:nvPicPr>
        <p:blipFill>
          <a:blip r:embed="rId3" cstate="print">
            <a:extLst>
              <a:ext uri="{BEBA8EAE-BF5A-486C-A8C5-ECC9F3942E4B}">
                <a14:imgProps xmlns="" xmlns:a14="http://schemas.microsoft.com/office/drawing/2010/main">
                  <a14:imgLayer r:embed="rId4">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3019647" y="85060"/>
            <a:ext cx="7066728" cy="66908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53204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liver transplant 7"/>
          <p:cNvPicPr>
            <a:picLocks noGrp="1" noChangeAspect="1" noChangeArrowheads="1"/>
          </p:cNvPicPr>
          <p:nvPr>
            <p:ph idx="4294967295"/>
          </p:nvPr>
        </p:nvPicPr>
        <p:blipFill>
          <a:blip r:embed="rId2" cstate="print">
            <a:extLst>
              <a:ext uri="{BEBA8EAE-BF5A-486C-A8C5-ECC9F3942E4B}">
                <a14:imgProps xmln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 xmlns:a14="http://schemas.microsoft.com/office/drawing/2010/main" val="0"/>
              </a:ext>
            </a:extLst>
          </a:blip>
          <a:srcRect l="1666" t="2222" r="1666"/>
          <a:stretch>
            <a:fillRect/>
          </a:stretch>
        </p:blipFill>
        <p:spPr>
          <a:xfrm>
            <a:off x="0" y="0"/>
            <a:ext cx="12192000" cy="6937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8973217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170"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a:off x="1573620" y="74427"/>
            <a:ext cx="8967188" cy="67676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45565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66F0EF9-FA73-4030-9E81-F49896B32455}"/>
              </a:ext>
            </a:extLst>
          </p:cNvPr>
          <p:cNvSpPr>
            <a:spLocks noGrp="1"/>
          </p:cNvSpPr>
          <p:nvPr>
            <p:ph type="title"/>
          </p:nvPr>
        </p:nvSpPr>
        <p:spPr/>
        <p:txBody>
          <a:bodyPr/>
          <a:lstStyle/>
          <a:p>
            <a:endParaRPr lang="el-GR"/>
          </a:p>
        </p:txBody>
      </p:sp>
      <p:pic>
        <p:nvPicPr>
          <p:cNvPr id="3" name="Εικόνα 2">
            <a:extLst>
              <a:ext uri="{FF2B5EF4-FFF2-40B4-BE49-F238E27FC236}">
                <a16:creationId xmlns="" xmlns:a16="http://schemas.microsoft.com/office/drawing/2014/main" id="{4ED71409-9472-48A9-BE2B-1FB3F5F084AB}"/>
              </a:ext>
            </a:extLst>
          </p:cNvPr>
          <p:cNvPicPr>
            <a:picLocks noChangeAspect="1"/>
          </p:cNvPicPr>
          <p:nvPr/>
        </p:nvPicPr>
        <p:blipFill>
          <a:blip r:embed="rId3" cstate="print"/>
          <a:stretch>
            <a:fillRect/>
          </a:stretch>
        </p:blipFill>
        <p:spPr>
          <a:xfrm>
            <a:off x="1959115" y="197414"/>
            <a:ext cx="8273783" cy="6463172"/>
          </a:xfrm>
          <a:prstGeom prst="rect">
            <a:avLst/>
          </a:prstGeom>
        </p:spPr>
      </p:pic>
    </p:spTree>
    <p:extLst>
      <p:ext uri="{BB962C8B-B14F-4D97-AF65-F5344CB8AC3E}">
        <p14:creationId xmlns="" xmlns:p14="http://schemas.microsoft.com/office/powerpoint/2010/main" val="2076109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4CE75C0-2B12-44B4-A3D2-CA47934C6C27}"/>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 xmlns:a16="http://schemas.microsoft.com/office/drawing/2014/main" id="{34318386-19CD-45A8-B8A0-26431724B866}"/>
              </a:ext>
            </a:extLst>
          </p:cNvPr>
          <p:cNvPicPr>
            <a:picLocks noGrp="1" noChangeAspect="1"/>
          </p:cNvPicPr>
          <p:nvPr>
            <p:ph idx="1"/>
          </p:nvPr>
        </p:nvPicPr>
        <p:blipFill>
          <a:blip r:embed="rId3" cstate="print"/>
          <a:stretch>
            <a:fillRect/>
          </a:stretch>
        </p:blipFill>
        <p:spPr>
          <a:xfrm>
            <a:off x="2376012" y="523081"/>
            <a:ext cx="7439981" cy="5811838"/>
          </a:xfrm>
          <a:prstGeom prst="rect">
            <a:avLst/>
          </a:prstGeom>
        </p:spPr>
      </p:pic>
    </p:spTree>
    <p:extLst>
      <p:ext uri="{BB962C8B-B14F-4D97-AF65-F5344CB8AC3E}">
        <p14:creationId xmlns="" xmlns:p14="http://schemas.microsoft.com/office/powerpoint/2010/main" val="353827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ED59152-D431-4782-9CBA-BFB45518ACB7}"/>
              </a:ext>
            </a:extLst>
          </p:cNvPr>
          <p:cNvSpPr>
            <a:spLocks noGrp="1"/>
          </p:cNvSpPr>
          <p:nvPr>
            <p:ph type="title"/>
          </p:nvPr>
        </p:nvSpPr>
        <p:spPr>
          <a:xfrm>
            <a:off x="838200" y="174057"/>
            <a:ext cx="10515600" cy="1325563"/>
          </a:xfrm>
        </p:spPr>
        <p:txBody>
          <a:bodyPr>
            <a:normAutofit/>
          </a:bodyPr>
          <a:lstStyle/>
          <a:p>
            <a:pPr algn="ctr"/>
            <a:r>
              <a:rPr lang="el-GR" sz="4000" b="1" dirty="0" smtClean="0">
                <a:solidFill>
                  <a:srgbClr val="002060"/>
                </a:solidFill>
                <a:latin typeface="Calibri" panose="020F0502020204030204" pitchFamily="34" charset="0"/>
                <a:cs typeface="Calibri" panose="020F0502020204030204" pitchFamily="34" charset="0"/>
              </a:rPr>
              <a:t>ΔΙΑΦΟΡΙΚΗ ΔΙΑΓΝΩΣΗ </a:t>
            </a:r>
            <a:br>
              <a:rPr lang="el-GR" sz="4000" b="1" dirty="0" smtClean="0">
                <a:solidFill>
                  <a:srgbClr val="002060"/>
                </a:solidFill>
                <a:latin typeface="Calibri" panose="020F0502020204030204" pitchFamily="34" charset="0"/>
                <a:cs typeface="Calibri" panose="020F0502020204030204" pitchFamily="34" charset="0"/>
              </a:rPr>
            </a:br>
            <a:r>
              <a:rPr lang="el-GR" sz="3200" b="1" dirty="0">
                <a:solidFill>
                  <a:srgbClr val="002060"/>
                </a:solidFill>
                <a:latin typeface="Calibri" panose="020F0502020204030204" pitchFamily="34" charset="0"/>
                <a:cs typeface="Calibri" panose="020F0502020204030204" pitchFamily="34" charset="0"/>
              </a:rPr>
              <a:t>Χ</a:t>
            </a:r>
            <a:r>
              <a:rPr lang="el-GR" sz="3200" b="1" dirty="0" smtClean="0">
                <a:solidFill>
                  <a:srgbClr val="002060"/>
                </a:solidFill>
                <a:latin typeface="Calibri" panose="020F0502020204030204" pitchFamily="34" charset="0"/>
                <a:cs typeface="Calibri" panose="020F0502020204030204" pitchFamily="34" charset="0"/>
              </a:rPr>
              <a:t>ρονικό διάστημα μετά τη μεταμόσχευση  </a:t>
            </a:r>
            <a:endParaRPr lang="el-GR" sz="3200" b="1" dirty="0">
              <a:solidFill>
                <a:srgbClr val="002060"/>
              </a:solidFill>
              <a:latin typeface="Calibri" panose="020F0502020204030204" pitchFamily="34" charset="0"/>
              <a:cs typeface="Calibri" panose="020F0502020204030204" pitchFamily="34" charset="0"/>
            </a:endParaRPr>
          </a:p>
        </p:txBody>
      </p:sp>
      <p:sp>
        <p:nvSpPr>
          <p:cNvPr id="4" name="Θέση περιεχομένου 3"/>
          <p:cNvSpPr>
            <a:spLocks noGrp="1"/>
          </p:cNvSpPr>
          <p:nvPr>
            <p:ph idx="1"/>
          </p:nvPr>
        </p:nvSpPr>
        <p:spPr>
          <a:xfrm>
            <a:off x="4885908" y="2374704"/>
            <a:ext cx="9021170" cy="5404507"/>
          </a:xfrm>
        </p:spPr>
        <p:txBody>
          <a:bodyPr>
            <a:normAutofit/>
          </a:bodyPr>
          <a:lstStyle/>
          <a:p>
            <a:pPr marL="0" indent="0">
              <a:buNone/>
            </a:pPr>
            <a:endParaRPr lang="el-GR" sz="1300" b="1" dirty="0" smtClean="0">
              <a:solidFill>
                <a:srgbClr val="0070C0"/>
              </a:solidFill>
            </a:endParaRPr>
          </a:p>
          <a:p>
            <a:pPr marL="0" indent="0">
              <a:buNone/>
            </a:pPr>
            <a:endParaRPr lang="el-GR" sz="1300" dirty="0" smtClean="0">
              <a:solidFill>
                <a:prstClr val="black"/>
              </a:solidFill>
            </a:endParaRPr>
          </a:p>
          <a:p>
            <a:pPr marL="0" indent="0">
              <a:buNone/>
            </a:pPr>
            <a:endParaRPr lang="el-GR" sz="1400" b="1" dirty="0">
              <a:solidFill>
                <a:prstClr val="black"/>
              </a:solidFill>
            </a:endParaRPr>
          </a:p>
        </p:txBody>
      </p:sp>
      <p:graphicFrame>
        <p:nvGraphicFramePr>
          <p:cNvPr id="5" name="Πίνακας 4"/>
          <p:cNvGraphicFramePr>
            <a:graphicFrameLocks noGrp="1"/>
          </p:cNvGraphicFramePr>
          <p:nvPr>
            <p:extLst>
              <p:ext uri="{D42A27DB-BD31-4B8C-83A1-F6EECF244321}">
                <p14:modId xmlns="" xmlns:p14="http://schemas.microsoft.com/office/powerpoint/2010/main" val="3361203793"/>
              </p:ext>
            </p:extLst>
          </p:nvPr>
        </p:nvGraphicFramePr>
        <p:xfrm>
          <a:off x="1607494" y="1792306"/>
          <a:ext cx="10046276" cy="4882896"/>
        </p:xfrm>
        <a:graphic>
          <a:graphicData uri="http://schemas.openxmlformats.org/drawingml/2006/table">
            <a:tbl>
              <a:tblPr firstRow="1" bandRow="1">
                <a:tableStyleId>{5940675A-B579-460E-94D1-54222C63F5DA}</a:tableStyleId>
              </a:tblPr>
              <a:tblGrid>
                <a:gridCol w="3721783"/>
                <a:gridCol w="6324493"/>
              </a:tblGrid>
              <a:tr h="370840">
                <a:tc>
                  <a:txBody>
                    <a:bodyPr/>
                    <a:lstStyle/>
                    <a:p>
                      <a:r>
                        <a:rPr lang="el-GR" sz="2000" b="1" dirty="0" smtClean="0">
                          <a:solidFill>
                            <a:srgbClr val="0070C0"/>
                          </a:solidFill>
                        </a:rPr>
                        <a:t>Άμεσα μετά τη μεταμόσχευση</a:t>
                      </a:r>
                    </a:p>
                    <a:p>
                      <a:r>
                        <a:rPr lang="el-GR" sz="2000" b="1" dirty="0" smtClean="0">
                          <a:solidFill>
                            <a:srgbClr val="0070C0"/>
                          </a:solidFill>
                        </a:rPr>
                        <a:t>(</a:t>
                      </a:r>
                      <a:r>
                        <a:rPr lang="en-US" sz="2000" b="1" dirty="0" smtClean="0">
                          <a:solidFill>
                            <a:srgbClr val="0070C0"/>
                          </a:solidFill>
                        </a:rPr>
                        <a:t>time-zero)</a:t>
                      </a:r>
                      <a:r>
                        <a:rPr lang="el-GR" sz="2000" b="1" dirty="0" smtClean="0">
                          <a:solidFill>
                            <a:srgbClr val="0070C0"/>
                          </a:solidFill>
                        </a:rPr>
                        <a:t> </a:t>
                      </a:r>
                      <a:endParaRPr lang="el-GR" sz="2000" dirty="0"/>
                    </a:p>
                  </a:txBody>
                  <a:tcPr/>
                </a:tc>
                <a:tc>
                  <a:txBody>
                    <a:bodyPr/>
                    <a:lstStyle/>
                    <a:p>
                      <a:pPr marL="285750" indent="-285750">
                        <a:lnSpc>
                          <a:spcPct val="120000"/>
                        </a:lnSpc>
                        <a:buFont typeface="Arial" panose="020B0604020202020204" pitchFamily="34" charset="0"/>
                        <a:buChar char="•"/>
                      </a:pPr>
                      <a:r>
                        <a:rPr lang="el-GR" sz="1900" dirty="0" smtClean="0"/>
                        <a:t>Βλάβες συντήρησης/</a:t>
                      </a:r>
                      <a:r>
                        <a:rPr lang="el-GR" sz="1900" dirty="0" err="1" smtClean="0"/>
                        <a:t>επαναιμάτωσης</a:t>
                      </a:r>
                      <a:endParaRPr lang="en-US" sz="1900" dirty="0" smtClean="0"/>
                    </a:p>
                    <a:p>
                      <a:pPr marL="285750" indent="-285750">
                        <a:lnSpc>
                          <a:spcPct val="120000"/>
                        </a:lnSpc>
                        <a:buFont typeface="Arial" panose="020B0604020202020204" pitchFamily="34" charset="0"/>
                        <a:buChar char="•"/>
                      </a:pPr>
                      <a:r>
                        <a:rPr lang="el-GR" sz="1900" dirty="0" smtClean="0"/>
                        <a:t>Προϋπάρχουσες</a:t>
                      </a:r>
                      <a:r>
                        <a:rPr lang="el-GR" sz="1900" baseline="0" dirty="0" smtClean="0"/>
                        <a:t> βλάβες του δότη (στεάτωση)</a:t>
                      </a:r>
                      <a:endParaRPr lang="el-GR" sz="1900" dirty="0" smtClean="0"/>
                    </a:p>
                  </a:txBody>
                  <a:tcPr/>
                </a:tc>
              </a:tr>
              <a:tr h="370840">
                <a:tc>
                  <a:txBody>
                    <a:bodyPr/>
                    <a:lstStyle/>
                    <a:p>
                      <a:r>
                        <a:rPr lang="el-GR" sz="2000" b="1" dirty="0" smtClean="0">
                          <a:solidFill>
                            <a:srgbClr val="0070C0"/>
                          </a:solidFill>
                        </a:rPr>
                        <a:t>0-1 μήνας </a:t>
                      </a:r>
                      <a:endParaRPr lang="el-GR" sz="2000" dirty="0"/>
                    </a:p>
                  </a:txBody>
                  <a:tcPr/>
                </a:tc>
                <a:tc>
                  <a:txBody>
                    <a:bodyPr/>
                    <a:lstStyle/>
                    <a:p>
                      <a:pPr marL="285750" indent="-285750">
                        <a:lnSpc>
                          <a:spcPct val="120000"/>
                        </a:lnSpc>
                        <a:buFont typeface="Arial" panose="020B0604020202020204" pitchFamily="34" charset="0"/>
                        <a:buChar char="•"/>
                      </a:pPr>
                      <a:r>
                        <a:rPr lang="el-GR" sz="1900" dirty="0" smtClean="0"/>
                        <a:t>Οξεία απόρριψη</a:t>
                      </a:r>
                    </a:p>
                    <a:p>
                      <a:pPr marL="285750" indent="-285750">
                        <a:lnSpc>
                          <a:spcPct val="120000"/>
                        </a:lnSpc>
                        <a:buFont typeface="Arial" panose="020B0604020202020204" pitchFamily="34" charset="0"/>
                        <a:buChar char="•"/>
                      </a:pPr>
                      <a:r>
                        <a:rPr lang="el-GR" sz="1900" dirty="0" smtClean="0">
                          <a:solidFill>
                            <a:prstClr val="black"/>
                          </a:solidFill>
                        </a:rPr>
                        <a:t>Βλάβες συντήρησης/</a:t>
                      </a:r>
                      <a:r>
                        <a:rPr lang="el-GR" sz="1900" dirty="0" err="1" smtClean="0">
                          <a:solidFill>
                            <a:prstClr val="black"/>
                          </a:solidFill>
                        </a:rPr>
                        <a:t>επαναιμάτωσης</a:t>
                      </a:r>
                      <a:r>
                        <a:rPr lang="el-GR" sz="1900" dirty="0" smtClean="0">
                          <a:solidFill>
                            <a:prstClr val="black"/>
                          </a:solidFill>
                        </a:rPr>
                        <a:t>*</a:t>
                      </a:r>
                      <a:endParaRPr lang="en-US" sz="1900" dirty="0" smtClean="0">
                        <a:solidFill>
                          <a:prstClr val="black"/>
                        </a:solidFill>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l-GR" sz="1900" b="0" i="0" u="none" strike="noStrike" kern="1200" cap="none" spc="0" normalizeH="0" baseline="0" noProof="0" dirty="0" smtClean="0">
                          <a:ln>
                            <a:noFill/>
                          </a:ln>
                          <a:solidFill>
                            <a:prstClr val="black"/>
                          </a:solidFill>
                          <a:effectLst/>
                          <a:uLnTx/>
                          <a:uFillTx/>
                          <a:latin typeface="+mn-lt"/>
                          <a:ea typeface="+mn-ea"/>
                          <a:cs typeface="+mn-cs"/>
                        </a:rPr>
                        <a:t>Ισχαιμία (αγγειακή απόφραξη)</a:t>
                      </a:r>
                    </a:p>
                  </a:txBody>
                  <a:tcPr/>
                </a:tc>
              </a:tr>
              <a:tr h="370840">
                <a:tc>
                  <a:txBody>
                    <a:bodyPr/>
                    <a:lstStyle/>
                    <a:p>
                      <a:r>
                        <a:rPr lang="el-GR" sz="2000" b="1" dirty="0" smtClean="0">
                          <a:solidFill>
                            <a:srgbClr val="0070C0"/>
                          </a:solidFill>
                        </a:rPr>
                        <a:t>1-12 μήνες </a:t>
                      </a:r>
                      <a:endParaRPr lang="el-GR" sz="2000" dirty="0"/>
                    </a:p>
                  </a:txBody>
                  <a:tcPr/>
                </a:tc>
                <a:tc>
                  <a:txBody>
                    <a:bodyPr/>
                    <a:lstStyle/>
                    <a:p>
                      <a:pPr marL="285750" indent="-285750">
                        <a:lnSpc>
                          <a:spcPct val="120000"/>
                        </a:lnSpc>
                        <a:buFont typeface="Arial" panose="020B0604020202020204" pitchFamily="34" charset="0"/>
                        <a:buChar char="•"/>
                      </a:pPr>
                      <a:r>
                        <a:rPr lang="el-GR" sz="1900" dirty="0" smtClean="0"/>
                        <a:t>Απόρριψη (οξεία-</a:t>
                      </a:r>
                      <a:r>
                        <a:rPr lang="el-GR" sz="1900" dirty="0" err="1" smtClean="0"/>
                        <a:t>χρόνι</a:t>
                      </a:r>
                      <a:r>
                        <a:rPr lang="el-GR" sz="1900" dirty="0" smtClean="0"/>
                        <a:t>α)</a:t>
                      </a:r>
                    </a:p>
                    <a:p>
                      <a:pPr marL="285750" indent="-285750">
                        <a:lnSpc>
                          <a:spcPct val="120000"/>
                        </a:lnSpc>
                        <a:buFont typeface="Arial" panose="020B0604020202020204" pitchFamily="34" charset="0"/>
                        <a:buChar char="•"/>
                      </a:pPr>
                      <a:r>
                        <a:rPr lang="el-GR" sz="1900" dirty="0" smtClean="0"/>
                        <a:t>Χειρουργικές επιπλοκές (επιπλοκές χοληφόρων)</a:t>
                      </a:r>
                    </a:p>
                    <a:p>
                      <a:pPr marL="285750" indent="-285750">
                        <a:lnSpc>
                          <a:spcPct val="120000"/>
                        </a:lnSpc>
                        <a:buFont typeface="Arial" panose="020B0604020202020204" pitchFamily="34" charset="0"/>
                        <a:buChar char="•"/>
                      </a:pPr>
                      <a:r>
                        <a:rPr lang="el-GR" sz="1900" dirty="0" smtClean="0"/>
                        <a:t>Λοιμώξεις</a:t>
                      </a:r>
                    </a:p>
                    <a:p>
                      <a:pPr marL="285750" indent="-285750">
                        <a:lnSpc>
                          <a:spcPct val="120000"/>
                        </a:lnSpc>
                        <a:buFont typeface="Arial" panose="020B0604020202020204" pitchFamily="34" charset="0"/>
                        <a:buChar char="•"/>
                      </a:pPr>
                      <a:r>
                        <a:rPr lang="el-GR" sz="1900" dirty="0" smtClean="0"/>
                        <a:t>Υποτροπή προϋπάρχουσας νόσου ( ηπατίτιδα</a:t>
                      </a:r>
                      <a:r>
                        <a:rPr lang="el-GR" sz="1900" baseline="0" dirty="0" smtClean="0"/>
                        <a:t> </a:t>
                      </a:r>
                      <a:r>
                        <a:rPr lang="en-US" sz="1900" dirty="0" smtClean="0"/>
                        <a:t>C</a:t>
                      </a:r>
                      <a:r>
                        <a:rPr lang="el-GR" sz="1900" dirty="0" smtClean="0"/>
                        <a:t>)</a:t>
                      </a:r>
                    </a:p>
                  </a:txBody>
                  <a:tcPr/>
                </a:tc>
              </a:tr>
              <a:tr h="370840">
                <a:tc>
                  <a:txBody>
                    <a:bodyPr/>
                    <a:lstStyle/>
                    <a:p>
                      <a:r>
                        <a:rPr lang="el-GR" sz="2000" b="1" dirty="0" smtClean="0">
                          <a:solidFill>
                            <a:srgbClr val="0070C0"/>
                          </a:solidFill>
                        </a:rPr>
                        <a:t>&gt;12 μήνες </a:t>
                      </a:r>
                      <a:endParaRPr lang="el-GR" sz="2000" dirty="0"/>
                    </a:p>
                  </a:txBody>
                  <a:tcPr/>
                </a:tc>
                <a:tc>
                  <a:txBody>
                    <a:bodyPr/>
                    <a:lstStyle/>
                    <a:p>
                      <a:pPr marL="285750" indent="-285750">
                        <a:lnSpc>
                          <a:spcPct val="120000"/>
                        </a:lnSpc>
                        <a:buFont typeface="Arial" panose="020B0604020202020204" pitchFamily="34" charset="0"/>
                        <a:buChar char="•"/>
                      </a:pPr>
                      <a:r>
                        <a:rPr lang="el-GR" sz="1900" dirty="0" smtClean="0"/>
                        <a:t>Απόρριψη (συχνά ιδιαίτεροι τύποι)</a:t>
                      </a:r>
                    </a:p>
                    <a:p>
                      <a:pPr marL="285750" indent="-285750">
                        <a:lnSpc>
                          <a:spcPct val="120000"/>
                        </a:lnSpc>
                        <a:buFont typeface="Arial" panose="020B0604020202020204" pitchFamily="34" charset="0"/>
                        <a:buChar char="•"/>
                      </a:pPr>
                      <a:r>
                        <a:rPr lang="el-GR" sz="1900" dirty="0" smtClean="0"/>
                        <a:t>Υποτροπή προϋπάρχουσας νόσου (</a:t>
                      </a:r>
                      <a:r>
                        <a:rPr lang="el-GR" sz="1900" dirty="0" err="1" smtClean="0"/>
                        <a:t>ηπατ</a:t>
                      </a:r>
                      <a:r>
                        <a:rPr lang="en-US" sz="1900" dirty="0" smtClean="0"/>
                        <a:t>.</a:t>
                      </a:r>
                      <a:r>
                        <a:rPr lang="el-GR" sz="1900" dirty="0" smtClean="0"/>
                        <a:t> </a:t>
                      </a:r>
                      <a:r>
                        <a:rPr lang="en-US" sz="1900" dirty="0" smtClean="0"/>
                        <a:t>C,</a:t>
                      </a:r>
                      <a:r>
                        <a:rPr lang="en-US" sz="1900" baseline="0" dirty="0" smtClean="0"/>
                        <a:t> PBC, PSC, AIH)</a:t>
                      </a:r>
                      <a:endParaRPr lang="el-GR" sz="1900" dirty="0" smtClean="0"/>
                    </a:p>
                    <a:p>
                      <a:pPr marL="285750" indent="-285750">
                        <a:lnSpc>
                          <a:spcPct val="120000"/>
                        </a:lnSpc>
                        <a:buFont typeface="Arial" panose="020B0604020202020204" pitchFamily="34" charset="0"/>
                        <a:buChar char="•"/>
                      </a:pPr>
                      <a:r>
                        <a:rPr lang="el-GR" sz="1900" dirty="0" smtClean="0"/>
                        <a:t>Χειρουργικές επιπλοκές χοληφόρων</a:t>
                      </a:r>
                    </a:p>
                    <a:p>
                      <a:pPr marL="285750" indent="-285750">
                        <a:lnSpc>
                          <a:spcPct val="120000"/>
                        </a:lnSpc>
                        <a:buFont typeface="Arial" panose="020B0604020202020204" pitchFamily="34" charset="0"/>
                        <a:buChar char="•"/>
                      </a:pPr>
                      <a:r>
                        <a:rPr lang="el-GR" sz="1900" dirty="0" smtClean="0"/>
                        <a:t>Λοιμώξεις</a:t>
                      </a:r>
                    </a:p>
                  </a:txBody>
                  <a:tcPr/>
                </a:tc>
              </a:tr>
            </a:tbl>
          </a:graphicData>
        </a:graphic>
      </p:graphicFrame>
    </p:spTree>
    <p:extLst>
      <p:ext uri="{BB962C8B-B14F-4D97-AF65-F5344CB8AC3E}">
        <p14:creationId xmlns="" xmlns:p14="http://schemas.microsoft.com/office/powerpoint/2010/main" val="2164431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671145" y="126124"/>
            <a:ext cx="8828690" cy="66215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39189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liver transplant 27"/>
          <p:cNvPicPr>
            <a:picLocks noGrp="1" noChangeAspect="1" noChangeArrowheads="1"/>
          </p:cNvPicPr>
          <p:nvPr>
            <p:ph idx="4294967295"/>
          </p:nvPr>
        </p:nvPicPr>
        <p:blipFill>
          <a:blip r:embed="rId2" cstate="print">
            <a:extLst>
              <a:ext uri="{28A0092B-C50C-407E-A947-70E740481C1C}">
                <a14:useLocalDpi xmlns="" xmlns:a14="http://schemas.microsoft.com/office/drawing/2010/main" val="0"/>
              </a:ext>
            </a:extLst>
          </a:blip>
          <a:srcRect l="8333" t="6667" r="2499" b="4445"/>
          <a:stretch>
            <a:fillRect/>
          </a:stretch>
        </p:blipFill>
        <p:spPr>
          <a:xfrm>
            <a:off x="0" y="0"/>
            <a:ext cx="12192000" cy="68373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0388935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722474" y="202019"/>
            <a:ext cx="8676168" cy="65071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811300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liver transplant 4"/>
          <p:cNvPicPr>
            <a:picLocks noGrp="1" noChangeAspect="1" noChangeArrowheads="1"/>
          </p:cNvPicPr>
          <p:nvPr>
            <p:ph idx="4294967295"/>
          </p:nvPr>
        </p:nvPicPr>
        <p:blipFill>
          <a:blip r:embed="rId3" cstate="print">
            <a:extLst>
              <a:ext uri="{BEBA8EAE-BF5A-486C-A8C5-ECC9F3942E4B}">
                <a14:imgProps xmlns="" xmlns:a14="http://schemas.microsoft.com/office/drawing/2010/main">
                  <a14:imgLayer r:embed="rId4">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a:xfrm>
            <a:off x="0" y="0"/>
            <a:ext cx="12192000" cy="6858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441580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86270" y="178095"/>
            <a:ext cx="8644270" cy="64832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48533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359702"/>
            <a:ext cx="10972800" cy="1143000"/>
          </a:xfrm>
        </p:spPr>
        <p:txBody>
          <a:bodyPr/>
          <a:lstStyle/>
          <a:p>
            <a:pPr eaLnBrk="1" hangingPunct="1"/>
            <a:r>
              <a:rPr lang="el-GR" altLang="el-GR" sz="4000" b="1" dirty="0" smtClean="0">
                <a:latin typeface="Calibri" panose="020F0502020204030204" pitchFamily="34" charset="0"/>
                <a:cs typeface="Calibri" panose="020F0502020204030204" pitchFamily="34" charset="0"/>
              </a:rPr>
              <a:t>Διαφορική διάγνωση χρόνιας απόρριψης</a:t>
            </a:r>
          </a:p>
        </p:txBody>
      </p:sp>
      <p:sp>
        <p:nvSpPr>
          <p:cNvPr id="35843" name="Rectangle 3"/>
          <p:cNvSpPr>
            <a:spLocks noGrp="1" noChangeArrowheads="1"/>
          </p:cNvSpPr>
          <p:nvPr>
            <p:ph idx="1"/>
          </p:nvPr>
        </p:nvSpPr>
        <p:spPr>
          <a:xfrm>
            <a:off x="914400" y="1828800"/>
            <a:ext cx="10363200" cy="4114800"/>
          </a:xfrm>
        </p:spPr>
        <p:txBody>
          <a:bodyPr/>
          <a:lstStyle/>
          <a:p>
            <a:pPr eaLnBrk="1" hangingPunct="1">
              <a:spcAft>
                <a:spcPct val="50000"/>
              </a:spcAft>
              <a:buClr>
                <a:schemeClr val="accent2"/>
              </a:buClr>
              <a:buSzPct val="100000"/>
              <a:buFont typeface="Wingdings" pitchFamily="2" charset="2"/>
              <a:buChar char="Ø"/>
            </a:pPr>
            <a:r>
              <a:rPr lang="el-GR" altLang="el-GR" sz="2800" dirty="0" smtClean="0">
                <a:latin typeface="Calibri" panose="020F0502020204030204" pitchFamily="34" charset="0"/>
                <a:cs typeface="Calibri" panose="020F0502020204030204" pitchFamily="34" charset="0"/>
              </a:rPr>
              <a:t>Οξεία απόρριψη</a:t>
            </a:r>
          </a:p>
          <a:p>
            <a:pPr eaLnBrk="1" hangingPunct="1">
              <a:spcAft>
                <a:spcPct val="50000"/>
              </a:spcAft>
              <a:buClr>
                <a:schemeClr val="accent2"/>
              </a:buClr>
              <a:buSzPct val="100000"/>
              <a:buFont typeface="Wingdings" pitchFamily="2" charset="2"/>
              <a:buChar char="Ø"/>
            </a:pPr>
            <a:r>
              <a:rPr lang="el-GR" altLang="el-GR" sz="2800" dirty="0" smtClean="0">
                <a:latin typeface="Calibri" panose="020F0502020204030204" pitchFamily="34" charset="0"/>
                <a:cs typeface="Calibri" panose="020F0502020204030204" pitchFamily="34" charset="0"/>
              </a:rPr>
              <a:t>Νοσήματα  με  βλάβες  και  απώλεια χοληφόρων </a:t>
            </a:r>
            <a:r>
              <a:rPr lang="el-GR" altLang="el-GR" sz="2800" i="1" dirty="0" smtClean="0">
                <a:latin typeface="Calibri" panose="020F0502020204030204" pitchFamily="34" charset="0"/>
                <a:cs typeface="Calibri" panose="020F0502020204030204" pitchFamily="34" charset="0"/>
              </a:rPr>
              <a:t>(υποτροπές </a:t>
            </a:r>
            <a:r>
              <a:rPr lang="el-GR" altLang="el-GR" sz="2800" i="1" dirty="0" err="1" smtClean="0">
                <a:latin typeface="Calibri" panose="020F0502020204030204" pitchFamily="34" charset="0"/>
                <a:cs typeface="Calibri" panose="020F0502020204030204" pitchFamily="34" charset="0"/>
              </a:rPr>
              <a:t>αυτοανόσων</a:t>
            </a:r>
            <a:r>
              <a:rPr lang="el-GR" altLang="el-GR" sz="2800" i="1" dirty="0" smtClean="0">
                <a:latin typeface="Calibri" panose="020F0502020204030204" pitchFamily="34" charset="0"/>
                <a:cs typeface="Calibri" panose="020F0502020204030204" pitchFamily="34" charset="0"/>
              </a:rPr>
              <a:t> νοσημάτων)</a:t>
            </a:r>
          </a:p>
          <a:p>
            <a:pPr eaLnBrk="1" hangingPunct="1">
              <a:spcAft>
                <a:spcPct val="50000"/>
              </a:spcAft>
              <a:buClr>
                <a:schemeClr val="accent2"/>
              </a:buClr>
              <a:buSzPct val="100000"/>
              <a:buFont typeface="Wingdings" pitchFamily="2" charset="2"/>
              <a:buChar char="Ø"/>
            </a:pPr>
            <a:r>
              <a:rPr lang="el-GR" altLang="el-GR" sz="2800" dirty="0" smtClean="0">
                <a:latin typeface="Calibri" panose="020F0502020204030204" pitchFamily="34" charset="0"/>
                <a:cs typeface="Calibri" panose="020F0502020204030204" pitchFamily="34" charset="0"/>
              </a:rPr>
              <a:t>Ισχαιμική </a:t>
            </a:r>
            <a:r>
              <a:rPr lang="el-GR" altLang="el-GR" sz="2800" dirty="0" err="1" smtClean="0">
                <a:latin typeface="Calibri" panose="020F0502020204030204" pitchFamily="34" charset="0"/>
                <a:cs typeface="Calibri" panose="020F0502020204030204" pitchFamily="34" charset="0"/>
              </a:rPr>
              <a:t>χολαγγειοπάθεια</a:t>
            </a:r>
            <a:endParaRPr lang="el-GR" altLang="el-GR" sz="2800" i="1" dirty="0" smtClean="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1822013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4000" b="1" dirty="0" err="1" smtClean="0">
                <a:solidFill>
                  <a:srgbClr val="002060"/>
                </a:solidFill>
                <a:latin typeface="Calibri" panose="020F0502020204030204" pitchFamily="34" charset="0"/>
                <a:cs typeface="Calibri" panose="020F0502020204030204" pitchFamily="34" charset="0"/>
              </a:rPr>
              <a:t>Σταδιοποίηση</a:t>
            </a:r>
            <a:r>
              <a:rPr lang="el-GR" sz="4000" b="1" dirty="0" smtClean="0">
                <a:solidFill>
                  <a:srgbClr val="002060"/>
                </a:solidFill>
                <a:latin typeface="Calibri" panose="020F0502020204030204" pitchFamily="34" charset="0"/>
                <a:cs typeface="Calibri" panose="020F0502020204030204" pitchFamily="34" charset="0"/>
              </a:rPr>
              <a:t> </a:t>
            </a:r>
            <a:r>
              <a:rPr lang="el-GR" sz="4000" b="1" dirty="0" err="1" smtClean="0">
                <a:solidFill>
                  <a:srgbClr val="002060"/>
                </a:solidFill>
                <a:latin typeface="Calibri" panose="020F0502020204030204" pitchFamily="34" charset="0"/>
                <a:cs typeface="Calibri" panose="020F0502020204030204" pitchFamily="34" charset="0"/>
              </a:rPr>
              <a:t>ίνωσης</a:t>
            </a:r>
            <a:r>
              <a:rPr lang="el-GR" sz="4000" b="1" dirty="0" smtClean="0">
                <a:solidFill>
                  <a:srgbClr val="002060"/>
                </a:solidFill>
                <a:latin typeface="Calibri" panose="020F0502020204030204" pitchFamily="34" charset="0"/>
                <a:cs typeface="Calibri" panose="020F0502020204030204" pitchFamily="34" charset="0"/>
              </a:rPr>
              <a:t> σε ηπατικό μόσχευμα</a:t>
            </a:r>
            <a:endParaRPr lang="el-GR" sz="4000" b="1" dirty="0">
              <a:solidFill>
                <a:srgbClr val="002060"/>
              </a:solidFill>
              <a:latin typeface="Calibri" panose="020F0502020204030204" pitchFamily="34" charset="0"/>
              <a:cs typeface="Calibri" panose="020F0502020204030204" pitchFamily="34" charset="0"/>
            </a:endParaRPr>
          </a:p>
        </p:txBody>
      </p:sp>
      <p:sp>
        <p:nvSpPr>
          <p:cNvPr id="5" name="Θέση περιεχομένου 4"/>
          <p:cNvSpPr>
            <a:spLocks noGrp="1"/>
          </p:cNvSpPr>
          <p:nvPr>
            <p:ph idx="1"/>
          </p:nvPr>
        </p:nvSpPr>
        <p:spPr>
          <a:xfrm>
            <a:off x="532270" y="1825625"/>
            <a:ext cx="11354937" cy="4351338"/>
          </a:xfrm>
        </p:spPr>
        <p:txBody>
          <a:bodyPr/>
          <a:lstStyle/>
          <a:p>
            <a:pPr marL="0" indent="0">
              <a:lnSpc>
                <a:spcPct val="150000"/>
              </a:lnSpc>
              <a:buNone/>
            </a:pPr>
            <a:r>
              <a:rPr lang="el-GR" dirty="0" smtClean="0"/>
              <a:t>Εκτίμηση </a:t>
            </a:r>
            <a:r>
              <a:rPr lang="el-GR" dirty="0" err="1" smtClean="0"/>
              <a:t>ίνωσης</a:t>
            </a:r>
            <a:r>
              <a:rPr lang="el-GR" dirty="0" smtClean="0"/>
              <a:t> σε 3 διαμερίσματα ώστε να συμπεριλάβει όλες τις αλλοιώσεις σε μακροχρόνια επιβιώσαντες μεταμοσχευμένους</a:t>
            </a:r>
          </a:p>
          <a:p>
            <a:pPr>
              <a:lnSpc>
                <a:spcPct val="150000"/>
              </a:lnSpc>
              <a:buClr>
                <a:srgbClr val="002060"/>
              </a:buClr>
              <a:buFont typeface="Wingdings" panose="05000000000000000000" pitchFamily="2" charset="2"/>
              <a:buChar char="Ø"/>
            </a:pPr>
            <a:r>
              <a:rPr lang="el-GR" dirty="0" smtClean="0"/>
              <a:t> </a:t>
            </a:r>
            <a:r>
              <a:rPr lang="el-GR" dirty="0" smtClean="0">
                <a:solidFill>
                  <a:srgbClr val="0070C0"/>
                </a:solidFill>
              </a:rPr>
              <a:t>Πυλαία/</a:t>
            </a:r>
            <a:r>
              <a:rPr lang="el-GR" dirty="0" err="1" smtClean="0">
                <a:solidFill>
                  <a:srgbClr val="0070C0"/>
                </a:solidFill>
              </a:rPr>
              <a:t>περιπυλαία</a:t>
            </a:r>
            <a:r>
              <a:rPr lang="en-US" dirty="0" smtClean="0"/>
              <a:t>: </a:t>
            </a:r>
            <a:r>
              <a:rPr lang="el-GR" dirty="0" smtClean="0"/>
              <a:t>0 - 3(πυλαιο-πυλαία ή </a:t>
            </a:r>
            <a:r>
              <a:rPr lang="el-GR" dirty="0" err="1" smtClean="0"/>
              <a:t>πυλαιο</a:t>
            </a:r>
            <a:r>
              <a:rPr lang="el-GR" dirty="0" smtClean="0"/>
              <a:t>-κεντρική γεφυροποιός)</a:t>
            </a:r>
          </a:p>
          <a:p>
            <a:pPr>
              <a:lnSpc>
                <a:spcPct val="150000"/>
              </a:lnSpc>
              <a:buClr>
                <a:srgbClr val="002060"/>
              </a:buClr>
              <a:buFont typeface="Wingdings" panose="05000000000000000000" pitchFamily="2" charset="2"/>
              <a:buChar char="Ø"/>
            </a:pPr>
            <a:r>
              <a:rPr lang="el-GR" dirty="0" smtClean="0"/>
              <a:t> </a:t>
            </a:r>
            <a:r>
              <a:rPr lang="el-GR" dirty="0" err="1" smtClean="0">
                <a:solidFill>
                  <a:srgbClr val="0070C0"/>
                </a:solidFill>
              </a:rPr>
              <a:t>Περικολποειδικά</a:t>
            </a:r>
            <a:r>
              <a:rPr lang="el-GR" dirty="0" smtClean="0"/>
              <a:t>: 0 - 3(πυκνή, ικανού βαθμού και διάχυτη)</a:t>
            </a:r>
          </a:p>
          <a:p>
            <a:pPr>
              <a:lnSpc>
                <a:spcPct val="150000"/>
              </a:lnSpc>
              <a:buClr>
                <a:srgbClr val="002060"/>
              </a:buClr>
              <a:buFont typeface="Wingdings" panose="05000000000000000000" pitchFamily="2" charset="2"/>
              <a:buChar char="Ø"/>
            </a:pPr>
            <a:r>
              <a:rPr lang="el-GR" dirty="0" smtClean="0"/>
              <a:t> </a:t>
            </a:r>
            <a:r>
              <a:rPr lang="el-GR" dirty="0" err="1" smtClean="0">
                <a:solidFill>
                  <a:srgbClr val="0070C0"/>
                </a:solidFill>
              </a:rPr>
              <a:t>Περιφλεβικά</a:t>
            </a:r>
            <a:r>
              <a:rPr lang="el-GR" dirty="0" smtClean="0"/>
              <a:t>: 0-3(κεντρο-κεντρική ή </a:t>
            </a:r>
            <a:r>
              <a:rPr lang="el-GR" dirty="0" err="1" smtClean="0"/>
              <a:t>κεντρο</a:t>
            </a:r>
            <a:r>
              <a:rPr lang="el-GR" dirty="0" smtClean="0"/>
              <a:t>-πυλαία γεφυροποιός) </a:t>
            </a:r>
            <a:endParaRPr lang="el-GR" dirty="0"/>
          </a:p>
        </p:txBody>
      </p:sp>
    </p:spTree>
    <p:extLst>
      <p:ext uri="{BB962C8B-B14F-4D97-AF65-F5344CB8AC3E}">
        <p14:creationId xmlns="" xmlns:p14="http://schemas.microsoft.com/office/powerpoint/2010/main" val="3603717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308885" y="286600"/>
            <a:ext cx="9773098" cy="6166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8093123" y="6441740"/>
            <a:ext cx="2961564" cy="369332"/>
          </a:xfrm>
          <a:prstGeom prst="rect">
            <a:avLst/>
          </a:prstGeom>
          <a:noFill/>
        </p:spPr>
        <p:txBody>
          <a:bodyPr wrap="square" rtlCol="0">
            <a:spAutoFit/>
          </a:bodyPr>
          <a:lstStyle/>
          <a:p>
            <a:r>
              <a:rPr lang="en-US" dirty="0" err="1" smtClean="0">
                <a:solidFill>
                  <a:prstClr val="black"/>
                </a:solidFill>
              </a:rPr>
              <a:t>Venturi</a:t>
            </a:r>
            <a:r>
              <a:rPr lang="en-US" dirty="0" smtClean="0">
                <a:solidFill>
                  <a:prstClr val="black"/>
                </a:solidFill>
              </a:rPr>
              <a:t> Am J Transplant 2012</a:t>
            </a:r>
            <a:endParaRPr lang="el-GR" dirty="0">
              <a:solidFill>
                <a:prstClr val="black"/>
              </a:solidFill>
            </a:endParaRPr>
          </a:p>
        </p:txBody>
      </p:sp>
    </p:spTree>
    <p:extLst>
      <p:ext uri="{BB962C8B-B14F-4D97-AF65-F5344CB8AC3E}">
        <p14:creationId xmlns="" xmlns:p14="http://schemas.microsoft.com/office/powerpoint/2010/main" val="3660882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3284" y="213864"/>
            <a:ext cx="8800651" cy="2939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882502" y="3310144"/>
            <a:ext cx="10664456" cy="2841804"/>
          </a:xfrm>
          <a:prstGeom prst="rect">
            <a:avLst/>
          </a:prstGeom>
        </p:spPr>
        <p:txBody>
          <a:bodyPr wrap="square">
            <a:spAutoFit/>
          </a:bodyPr>
          <a:lstStyle/>
          <a:p>
            <a:pPr>
              <a:lnSpc>
                <a:spcPct val="150000"/>
              </a:lnSpc>
            </a:pPr>
            <a:r>
              <a:rPr lang="el-GR" sz="2600" b="1" dirty="0">
                <a:solidFill>
                  <a:srgbClr val="002060"/>
                </a:solidFill>
                <a:cs typeface="Calibri" panose="020F0502020204030204" pitchFamily="34" charset="0"/>
              </a:rPr>
              <a:t>Α</a:t>
            </a:r>
            <a:r>
              <a:rPr lang="el-GR" sz="2600" b="1" dirty="0" smtClean="0">
                <a:solidFill>
                  <a:srgbClr val="002060"/>
                </a:solidFill>
                <a:cs typeface="Calibri" panose="020F0502020204030204" pitchFamily="34" charset="0"/>
              </a:rPr>
              <a:t>πόρριψη </a:t>
            </a:r>
            <a:r>
              <a:rPr lang="el-GR" sz="2600" b="1" dirty="0" err="1">
                <a:solidFill>
                  <a:srgbClr val="002060"/>
                </a:solidFill>
                <a:cs typeface="Calibri" panose="020F0502020204030204" pitchFamily="34" charset="0"/>
              </a:rPr>
              <a:t>μεσολαβούμενη</a:t>
            </a:r>
            <a:r>
              <a:rPr lang="el-GR" sz="2600" b="1" dirty="0">
                <a:solidFill>
                  <a:srgbClr val="002060"/>
                </a:solidFill>
                <a:cs typeface="Calibri" panose="020F0502020204030204" pitchFamily="34" charset="0"/>
              </a:rPr>
              <a:t> από </a:t>
            </a:r>
            <a:r>
              <a:rPr lang="el-GR" sz="2600" b="1" dirty="0" smtClean="0">
                <a:solidFill>
                  <a:srgbClr val="002060"/>
                </a:solidFill>
                <a:cs typeface="Calibri" panose="020F0502020204030204" pitchFamily="34" charset="0"/>
              </a:rPr>
              <a:t>αντισώματα (ΑΜ</a:t>
            </a:r>
            <a:r>
              <a:rPr lang="en-US" sz="2600" b="1" dirty="0" smtClean="0">
                <a:solidFill>
                  <a:srgbClr val="002060"/>
                </a:solidFill>
                <a:cs typeface="Calibri" panose="020F0502020204030204" pitchFamily="34" charset="0"/>
              </a:rPr>
              <a:t>R)</a:t>
            </a:r>
            <a:endParaRPr lang="el-GR" sz="2600" b="1" dirty="0">
              <a:solidFill>
                <a:srgbClr val="002060"/>
              </a:solidFill>
              <a:cs typeface="Calibri" panose="020F0502020204030204" pitchFamily="34" charset="0"/>
            </a:endParaRPr>
          </a:p>
          <a:p>
            <a:pPr marL="342900" indent="-342900">
              <a:lnSpc>
                <a:spcPct val="150000"/>
              </a:lnSpc>
              <a:buFont typeface="Wingdings" panose="05000000000000000000" pitchFamily="2" charset="2"/>
              <a:buChar char="Ø"/>
            </a:pPr>
            <a:r>
              <a:rPr lang="el-GR" sz="2600" dirty="0" smtClean="0">
                <a:solidFill>
                  <a:prstClr val="black"/>
                </a:solidFill>
              </a:rPr>
              <a:t>Οξεία</a:t>
            </a:r>
            <a:r>
              <a:rPr lang="en-US" sz="2600" dirty="0" smtClean="0">
                <a:solidFill>
                  <a:prstClr val="black"/>
                </a:solidFill>
              </a:rPr>
              <a:t> (</a:t>
            </a:r>
            <a:r>
              <a:rPr lang="el-GR" sz="2600" dirty="0" smtClean="0">
                <a:solidFill>
                  <a:prstClr val="black"/>
                </a:solidFill>
              </a:rPr>
              <a:t>καλύτερα μελετημένη)</a:t>
            </a:r>
            <a:endParaRPr lang="el-GR" sz="2600" dirty="0">
              <a:solidFill>
                <a:prstClr val="black"/>
              </a:solidFill>
            </a:endParaRPr>
          </a:p>
          <a:p>
            <a:pPr marL="342900" indent="-342900">
              <a:lnSpc>
                <a:spcPct val="150000"/>
              </a:lnSpc>
              <a:buFont typeface="Wingdings" panose="05000000000000000000" pitchFamily="2" charset="2"/>
              <a:buChar char="Ø"/>
            </a:pPr>
            <a:r>
              <a:rPr lang="el-GR" sz="2600" dirty="0" smtClean="0">
                <a:solidFill>
                  <a:prstClr val="black"/>
                </a:solidFill>
              </a:rPr>
              <a:t>Χρόνια</a:t>
            </a:r>
            <a:r>
              <a:rPr lang="en-US" sz="2600" dirty="0" smtClean="0">
                <a:solidFill>
                  <a:prstClr val="black"/>
                </a:solidFill>
              </a:rPr>
              <a:t> (</a:t>
            </a:r>
            <a:r>
              <a:rPr lang="el-GR" sz="2600" dirty="0" smtClean="0">
                <a:solidFill>
                  <a:prstClr val="black"/>
                </a:solidFill>
              </a:rPr>
              <a:t>υπό διερεύνηση)</a:t>
            </a:r>
            <a:endParaRPr lang="el-GR" sz="2600" dirty="0">
              <a:solidFill>
                <a:prstClr val="black"/>
              </a:solidFill>
            </a:endParaRPr>
          </a:p>
          <a:p>
            <a:pPr defTabSz="914400">
              <a:lnSpc>
                <a:spcPct val="90000"/>
              </a:lnSpc>
              <a:spcBef>
                <a:spcPts val="1000"/>
              </a:spcBef>
            </a:pPr>
            <a:r>
              <a:rPr lang="el-GR" sz="2600" b="1" dirty="0" smtClean="0">
                <a:solidFill>
                  <a:prstClr val="black"/>
                </a:solidFill>
              </a:rPr>
              <a:t>Κύτταρα </a:t>
            </a:r>
            <a:r>
              <a:rPr lang="el-GR" sz="2600" b="1" dirty="0">
                <a:solidFill>
                  <a:prstClr val="black"/>
                </a:solidFill>
              </a:rPr>
              <a:t>στόχος</a:t>
            </a:r>
            <a:r>
              <a:rPr lang="el-GR" sz="2600" dirty="0">
                <a:solidFill>
                  <a:prstClr val="black"/>
                </a:solidFill>
              </a:rPr>
              <a:t>: </a:t>
            </a:r>
            <a:r>
              <a:rPr lang="el-GR" sz="2600" dirty="0" smtClean="0">
                <a:solidFill>
                  <a:prstClr val="black"/>
                </a:solidFill>
              </a:rPr>
              <a:t>ενδοθηλιακά κύτταρα</a:t>
            </a:r>
          </a:p>
          <a:p>
            <a:pPr marL="228600" indent="-228600" defTabSz="914400">
              <a:lnSpc>
                <a:spcPct val="90000"/>
              </a:lnSpc>
              <a:spcBef>
                <a:spcPts val="1000"/>
              </a:spcBef>
              <a:buFont typeface="Arial" panose="020B0604020202020204" pitchFamily="34" charset="0"/>
              <a:buChar char="•"/>
            </a:pPr>
            <a:endParaRPr lang="el-GR" sz="2400" dirty="0">
              <a:solidFill>
                <a:prstClr val="black"/>
              </a:solidFill>
            </a:endParaRPr>
          </a:p>
        </p:txBody>
      </p:sp>
    </p:spTree>
    <p:extLst>
      <p:ext uri="{BB962C8B-B14F-4D97-AF65-F5344CB8AC3E}">
        <p14:creationId xmlns="" xmlns:p14="http://schemas.microsoft.com/office/powerpoint/2010/main" val="925299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147042"/>
            <a:ext cx="10972800" cy="1143000"/>
          </a:xfrm>
        </p:spPr>
        <p:txBody>
          <a:bodyPr/>
          <a:lstStyle/>
          <a:p>
            <a:r>
              <a:rPr lang="el-GR" sz="4000" b="1" dirty="0" smtClean="0">
                <a:latin typeface="Calibri" panose="020F0502020204030204" pitchFamily="34" charset="0"/>
                <a:cs typeface="Calibri" panose="020F0502020204030204" pitchFamily="34" charset="0"/>
              </a:rPr>
              <a:t>Οξεία ΑΜ</a:t>
            </a:r>
            <a:r>
              <a:rPr lang="en-US" sz="4000" b="1" dirty="0" smtClean="0">
                <a:latin typeface="Calibri" panose="020F0502020204030204" pitchFamily="34" charset="0"/>
                <a:cs typeface="Calibri" panose="020F0502020204030204" pitchFamily="34" charset="0"/>
              </a:rPr>
              <a:t>R </a:t>
            </a:r>
            <a:r>
              <a:rPr lang="el-GR" sz="4000" b="1" dirty="0" smtClean="0">
                <a:latin typeface="Calibri" panose="020F0502020204030204" pitchFamily="34" charset="0"/>
                <a:cs typeface="Calibri" panose="020F0502020204030204" pitchFamily="34" charset="0"/>
              </a:rPr>
              <a:t>στην κλινική πράξη</a:t>
            </a:r>
            <a:endParaRPr lang="el-GR" sz="4000" b="1" dirty="0">
              <a:latin typeface="Calibri" panose="020F0502020204030204" pitchFamily="34" charset="0"/>
              <a:cs typeface="Calibri" panose="020F0502020204030204" pitchFamily="34" charset="0"/>
            </a:endParaRPr>
          </a:p>
        </p:txBody>
      </p:sp>
      <p:sp>
        <p:nvSpPr>
          <p:cNvPr id="3" name="Θέση περιεχομένου 2"/>
          <p:cNvSpPr>
            <a:spLocks noGrp="1"/>
          </p:cNvSpPr>
          <p:nvPr>
            <p:ph idx="1"/>
          </p:nvPr>
        </p:nvSpPr>
        <p:spPr>
          <a:xfrm>
            <a:off x="333153" y="1164262"/>
            <a:ext cx="11543414" cy="4525963"/>
          </a:xfrm>
        </p:spPr>
        <p:txBody>
          <a:bodyPr/>
          <a:lstStyle/>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&lt; 5% των ασθενών</a:t>
            </a:r>
            <a:r>
              <a:rPr lang="en-US" sz="2400" dirty="0" smtClean="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ιδιαίτερα ευαισθητοποιημένοι </a:t>
            </a:r>
            <a:r>
              <a:rPr lang="el-GR" sz="2400" dirty="0" smtClean="0">
                <a:latin typeface="Calibri" panose="020F0502020204030204" pitchFamily="34" charset="0"/>
                <a:cs typeface="Calibri" panose="020F0502020204030204" pitchFamily="34" charset="0"/>
              </a:rPr>
              <a:t>λήπτες</a:t>
            </a: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Πρώτες εβδομάδες μετά τη μεταμόσχευση</a:t>
            </a:r>
            <a:r>
              <a:rPr lang="en-US" sz="2400" dirty="0" smtClean="0">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συσχέτιση </a:t>
            </a:r>
            <a:r>
              <a:rPr lang="el-GR" sz="2400" dirty="0">
                <a:latin typeface="Calibri" panose="020F0502020204030204" pitchFamily="34" charset="0"/>
                <a:cs typeface="Calibri" panose="020F0502020204030204" pitchFamily="34" charset="0"/>
              </a:rPr>
              <a:t>με οξεία </a:t>
            </a:r>
            <a:r>
              <a:rPr lang="en-US" sz="2400" dirty="0" smtClean="0">
                <a:latin typeface="Calibri" panose="020F0502020204030204" pitchFamily="34" charset="0"/>
                <a:cs typeface="Calibri" panose="020F0502020204030204" pitchFamily="34" charset="0"/>
              </a:rPr>
              <a:t>TCMR</a:t>
            </a: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Δυσλειτουργία μοσχεύματος, </a:t>
            </a:r>
            <a:r>
              <a:rPr lang="el-GR" sz="2400" dirty="0" err="1" smtClean="0">
                <a:latin typeface="Calibri" panose="020F0502020204030204" pitchFamily="34" charset="0"/>
                <a:cs typeface="Calibri" panose="020F0502020204030204" pitchFamily="34" charset="0"/>
              </a:rPr>
              <a:t>υπερχολερυθριναιμία</a:t>
            </a:r>
            <a:r>
              <a:rPr lang="el-GR" sz="2400" dirty="0">
                <a:latin typeface="Calibri" panose="020F0502020204030204" pitchFamily="34" charset="0"/>
                <a:cs typeface="Calibri" panose="020F0502020204030204" pitchFamily="34" charset="0"/>
              </a:rPr>
              <a:t>, </a:t>
            </a:r>
            <a:r>
              <a:rPr lang="el-GR" sz="2400" dirty="0" err="1">
                <a:latin typeface="Calibri" panose="020F0502020204030204" pitchFamily="34" charset="0"/>
                <a:cs typeface="Calibri" panose="020F0502020204030204" pitchFamily="34" charset="0"/>
              </a:rPr>
              <a:t>θρομβοπενία</a:t>
            </a:r>
            <a:r>
              <a:rPr lang="el-GR" sz="2400" dirty="0">
                <a:latin typeface="Calibri" panose="020F0502020204030204" pitchFamily="34" charset="0"/>
                <a:cs typeface="Calibri" panose="020F0502020204030204" pitchFamily="34" charset="0"/>
              </a:rPr>
              <a:t>, </a:t>
            </a:r>
            <a:r>
              <a:rPr lang="el-GR" sz="2400" dirty="0" smtClean="0">
                <a:latin typeface="Calibri" panose="020F0502020204030204" pitchFamily="34" charset="0"/>
                <a:cs typeface="Calibri" panose="020F0502020204030204" pitchFamily="34" charset="0"/>
              </a:rPr>
              <a:t>δυσανάλογη </a:t>
            </a:r>
            <a:r>
              <a:rPr lang="el-GR" sz="2400" dirty="0" err="1" smtClean="0">
                <a:latin typeface="Calibri" panose="020F0502020204030204" pitchFamily="34" charset="0"/>
                <a:cs typeface="Calibri" panose="020F0502020204030204" pitchFamily="34" charset="0"/>
              </a:rPr>
              <a:t>τρανσαμινασαιμία</a:t>
            </a:r>
            <a:r>
              <a:rPr lang="el-GR" sz="2400" dirty="0" smtClean="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 </a:t>
            </a:r>
            <a:endParaRPr lang="el-GR" sz="2400" dirty="0" smtClean="0">
              <a:latin typeface="Calibri" panose="020F0502020204030204" pitchFamily="34" charset="0"/>
              <a:cs typeface="Calibri" panose="020F0502020204030204" pitchFamily="34" charset="0"/>
            </a:endParaRP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Σπανίως οξεία </a:t>
            </a:r>
            <a:r>
              <a:rPr lang="el-GR" sz="2400" dirty="0">
                <a:latin typeface="Calibri" panose="020F0502020204030204" pitchFamily="34" charset="0"/>
                <a:cs typeface="Calibri" panose="020F0502020204030204" pitchFamily="34" charset="0"/>
              </a:rPr>
              <a:t>ανεπάρκεια </a:t>
            </a:r>
            <a:r>
              <a:rPr lang="el-GR" sz="2400" dirty="0" smtClean="0">
                <a:latin typeface="Calibri" panose="020F0502020204030204" pitchFamily="34" charset="0"/>
                <a:cs typeface="Calibri" panose="020F0502020204030204" pitchFamily="34" charset="0"/>
              </a:rPr>
              <a:t>μοσχεύματος </a:t>
            </a: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Παράγοντες κινδύνου: νεαρή ηλικία, μικρό μόσχευμα, υπόβαθρο </a:t>
            </a:r>
            <a:r>
              <a:rPr lang="el-GR" sz="2400" dirty="0" err="1" smtClean="0">
                <a:latin typeface="Calibri" panose="020F0502020204030204" pitchFamily="34" charset="0"/>
                <a:cs typeface="Calibri" panose="020F0502020204030204" pitchFamily="34" charset="0"/>
              </a:rPr>
              <a:t>αυτοανοσίας</a:t>
            </a:r>
            <a:r>
              <a:rPr lang="el-GR" sz="2400" dirty="0" smtClean="0">
                <a:latin typeface="Calibri" panose="020F0502020204030204" pitchFamily="34" charset="0"/>
                <a:cs typeface="Calibri" panose="020F0502020204030204" pitchFamily="34" charset="0"/>
              </a:rPr>
              <a:t>, προηγούμενες μεταμοσχεύσεις</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15117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CFAC9EB-253D-441B-8C28-BE7B157A6C24}"/>
              </a:ext>
            </a:extLst>
          </p:cNvPr>
          <p:cNvSpPr>
            <a:spLocks noGrp="1"/>
          </p:cNvSpPr>
          <p:nvPr>
            <p:ph type="title"/>
          </p:nvPr>
        </p:nvSpPr>
        <p:spPr>
          <a:xfrm>
            <a:off x="838200" y="313909"/>
            <a:ext cx="10515600" cy="2072832"/>
          </a:xfrm>
        </p:spPr>
        <p:txBody>
          <a:bodyPr>
            <a:noAutofit/>
          </a:bodyPr>
          <a:lstStyle/>
          <a:p>
            <a:pPr lvl="0" algn="ctr">
              <a:lnSpc>
                <a:spcPct val="150000"/>
              </a:lnSpc>
            </a:pPr>
            <a:r>
              <a:rPr lang="el-GR" altLang="el-GR" sz="4000" b="1" kern="0" dirty="0">
                <a:solidFill>
                  <a:srgbClr val="000066"/>
                </a:solidFill>
                <a:latin typeface="Calibri" panose="020F0502020204030204" pitchFamily="34" charset="0"/>
                <a:cs typeface="Calibri" panose="020F0502020204030204" pitchFamily="34" charset="0"/>
              </a:rPr>
              <a:t>Ι</a:t>
            </a:r>
            <a:r>
              <a:rPr lang="el-GR" altLang="el-GR" sz="4000" b="1" kern="0" dirty="0">
                <a:solidFill>
                  <a:srgbClr val="333399">
                    <a:lumMod val="75000"/>
                  </a:srgbClr>
                </a:solidFill>
                <a:latin typeface="Calibri" panose="020F0502020204030204" pitchFamily="34" charset="0"/>
                <a:cs typeface="Calibri" panose="020F0502020204030204" pitchFamily="34" charset="0"/>
              </a:rPr>
              <a:t>ΣΤΟΠΑΘΟΛΟΓΙΑ</a:t>
            </a:r>
            <a:r>
              <a:rPr lang="el-GR" altLang="el-GR" sz="4000" b="1" kern="0" dirty="0">
                <a:solidFill>
                  <a:srgbClr val="000066"/>
                </a:solidFill>
                <a:latin typeface="Calibri" panose="020F0502020204030204" pitchFamily="34" charset="0"/>
                <a:cs typeface="Calibri" panose="020F0502020204030204" pitchFamily="34" charset="0"/>
              </a:rPr>
              <a:t> ΗΠΑΤΙΚΟΥ </a:t>
            </a:r>
            <a:r>
              <a:rPr lang="el-GR" altLang="el-GR" sz="4000" b="1" kern="0" dirty="0" smtClean="0">
                <a:solidFill>
                  <a:srgbClr val="000066"/>
                </a:solidFill>
                <a:latin typeface="Calibri" panose="020F0502020204030204" pitchFamily="34" charset="0"/>
                <a:cs typeface="Calibri" panose="020F0502020204030204" pitchFamily="34" charset="0"/>
              </a:rPr>
              <a:t>ΜΟΣΧΕΥΜΑΤΟΣ   </a:t>
            </a:r>
            <a:br>
              <a:rPr lang="el-GR" altLang="el-GR" sz="4000" b="1" kern="0" dirty="0" smtClean="0">
                <a:solidFill>
                  <a:srgbClr val="000066"/>
                </a:solidFill>
                <a:latin typeface="Calibri" panose="020F0502020204030204" pitchFamily="34" charset="0"/>
                <a:cs typeface="Calibri" panose="020F0502020204030204" pitchFamily="34" charset="0"/>
              </a:rPr>
            </a:br>
            <a:r>
              <a:rPr lang="el-GR" sz="3600" b="1" dirty="0" smtClean="0">
                <a:solidFill>
                  <a:srgbClr val="0070C0"/>
                </a:solidFill>
                <a:latin typeface="Calibri" panose="020F0502020204030204" pitchFamily="34" charset="0"/>
                <a:cs typeface="Calibri" panose="020F0502020204030204" pitchFamily="34" charset="0"/>
              </a:rPr>
              <a:t>Διάγνωση</a:t>
            </a:r>
            <a:r>
              <a:rPr lang="el-GR" sz="4000" dirty="0">
                <a:solidFill>
                  <a:prstClr val="black"/>
                </a:solidFill>
              </a:rPr>
              <a:t/>
            </a:r>
            <a:br>
              <a:rPr lang="el-GR" sz="4000" dirty="0">
                <a:solidFill>
                  <a:prstClr val="black"/>
                </a:solidFill>
              </a:rPr>
            </a:br>
            <a:endParaRPr lang="el-GR" sz="4000" dirty="0"/>
          </a:p>
        </p:txBody>
      </p:sp>
      <p:sp>
        <p:nvSpPr>
          <p:cNvPr id="3" name="Θέση περιεχομένου 2">
            <a:extLst>
              <a:ext uri="{FF2B5EF4-FFF2-40B4-BE49-F238E27FC236}">
                <a16:creationId xmlns="" xmlns:a16="http://schemas.microsoft.com/office/drawing/2014/main" id="{E3123362-57AA-4761-8F96-ADAC54AABA9D}"/>
              </a:ext>
            </a:extLst>
          </p:cNvPr>
          <p:cNvSpPr>
            <a:spLocks noGrp="1"/>
          </p:cNvSpPr>
          <p:nvPr>
            <p:ph idx="1"/>
          </p:nvPr>
        </p:nvSpPr>
        <p:spPr/>
        <p:txBody>
          <a:bodyPr>
            <a:normAutofit/>
          </a:bodyPr>
          <a:lstStyle/>
          <a:p>
            <a:pPr lvl="0">
              <a:lnSpc>
                <a:spcPct val="200000"/>
              </a:lnSpc>
              <a:buClr>
                <a:srgbClr val="002060"/>
              </a:buClr>
              <a:buFont typeface="Wingdings" panose="05000000000000000000" pitchFamily="2" charset="2"/>
              <a:buChar char="Ø"/>
            </a:pPr>
            <a:r>
              <a:rPr lang="el-GR" dirty="0" smtClean="0">
                <a:solidFill>
                  <a:prstClr val="black"/>
                </a:solidFill>
              </a:rPr>
              <a:t>  Κλινικές </a:t>
            </a:r>
            <a:r>
              <a:rPr lang="el-GR" dirty="0">
                <a:solidFill>
                  <a:prstClr val="black"/>
                </a:solidFill>
              </a:rPr>
              <a:t>πληροφορίες</a:t>
            </a:r>
          </a:p>
          <a:p>
            <a:pPr lvl="0">
              <a:lnSpc>
                <a:spcPct val="200000"/>
              </a:lnSpc>
              <a:buClr>
                <a:srgbClr val="002060"/>
              </a:buClr>
              <a:buFont typeface="Wingdings" panose="05000000000000000000" pitchFamily="2" charset="2"/>
              <a:buChar char="Ø"/>
            </a:pPr>
            <a:r>
              <a:rPr lang="el-GR" dirty="0" smtClean="0">
                <a:solidFill>
                  <a:prstClr val="black"/>
                </a:solidFill>
              </a:rPr>
              <a:t>  Χρονικό διάστημα </a:t>
            </a:r>
            <a:r>
              <a:rPr lang="el-GR" dirty="0">
                <a:solidFill>
                  <a:prstClr val="black"/>
                </a:solidFill>
              </a:rPr>
              <a:t>μετά τη μεταμόσχευση</a:t>
            </a:r>
          </a:p>
          <a:p>
            <a:pPr lvl="0">
              <a:lnSpc>
                <a:spcPct val="200000"/>
              </a:lnSpc>
              <a:buClr>
                <a:srgbClr val="002060"/>
              </a:buClr>
              <a:buFont typeface="Wingdings" panose="05000000000000000000" pitchFamily="2" charset="2"/>
              <a:buChar char="Ø"/>
            </a:pPr>
            <a:r>
              <a:rPr lang="el-GR" dirty="0" smtClean="0">
                <a:solidFill>
                  <a:prstClr val="black"/>
                </a:solidFill>
              </a:rPr>
              <a:t>  Ιστολογικά </a:t>
            </a:r>
            <a:r>
              <a:rPr lang="el-GR" dirty="0">
                <a:solidFill>
                  <a:prstClr val="black"/>
                </a:solidFill>
              </a:rPr>
              <a:t>ευρήματα</a:t>
            </a:r>
          </a:p>
          <a:p>
            <a:pPr>
              <a:lnSpc>
                <a:spcPct val="200000"/>
              </a:lnSpc>
            </a:pPr>
            <a:endParaRPr lang="el-GR" dirty="0"/>
          </a:p>
        </p:txBody>
      </p:sp>
    </p:spTree>
    <p:extLst>
      <p:ext uri="{BB962C8B-B14F-4D97-AF65-F5344CB8AC3E}">
        <p14:creationId xmlns="" xmlns:p14="http://schemas.microsoft.com/office/powerpoint/2010/main" val="708959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4000" b="1" dirty="0">
                <a:latin typeface="Calibri" panose="020F0502020204030204" pitchFamily="34" charset="0"/>
                <a:cs typeface="Calibri" panose="020F0502020204030204" pitchFamily="34" charset="0"/>
              </a:rPr>
              <a:t>Α</a:t>
            </a:r>
            <a:r>
              <a:rPr lang="el-GR" sz="4000" b="1" dirty="0" smtClean="0">
                <a:latin typeface="Calibri" panose="020F0502020204030204" pitchFamily="34" charset="0"/>
                <a:cs typeface="Calibri" panose="020F0502020204030204" pitchFamily="34" charset="0"/>
              </a:rPr>
              <a:t>νοσολογικό </a:t>
            </a:r>
            <a:r>
              <a:rPr lang="el-GR" sz="4000" b="1" dirty="0">
                <a:latin typeface="Calibri" panose="020F0502020204030204" pitchFamily="34" charset="0"/>
                <a:cs typeface="Calibri" panose="020F0502020204030204" pitchFamily="34" charset="0"/>
              </a:rPr>
              <a:t>προνόμιο του ήπατος</a:t>
            </a:r>
          </a:p>
        </p:txBody>
      </p:sp>
      <p:sp>
        <p:nvSpPr>
          <p:cNvPr id="3" name="Θέση περιεχομένου 2"/>
          <p:cNvSpPr>
            <a:spLocks noGrp="1"/>
          </p:cNvSpPr>
          <p:nvPr>
            <p:ph idx="1"/>
          </p:nvPr>
        </p:nvSpPr>
        <p:spPr>
          <a:xfrm>
            <a:off x="609599" y="1436430"/>
            <a:ext cx="11441373" cy="4525963"/>
          </a:xfrm>
        </p:spPr>
        <p:txBody>
          <a:bodyPr/>
          <a:lstStyle/>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Διπλή αιμάτωση που επιτρέπει την αραίωση των αντισωμάτων</a:t>
            </a:r>
          </a:p>
          <a:p>
            <a:pPr>
              <a:lnSpc>
                <a:spcPct val="150000"/>
              </a:lnSpc>
              <a:buClr>
                <a:srgbClr val="002060"/>
              </a:buClr>
              <a:buFont typeface="Wingdings" panose="05000000000000000000" pitchFamily="2" charset="2"/>
              <a:buChar char="Ø"/>
            </a:pPr>
            <a:r>
              <a:rPr lang="el-GR" sz="2400" dirty="0">
                <a:latin typeface="Calibri" panose="020F0502020204030204" pitchFamily="34" charset="0"/>
                <a:cs typeface="Calibri" panose="020F0502020204030204" pitchFamily="34" charset="0"/>
              </a:rPr>
              <a:t>Ε</a:t>
            </a:r>
            <a:r>
              <a:rPr lang="el-GR" sz="2400" dirty="0" smtClean="0">
                <a:latin typeface="Calibri" panose="020F0502020204030204" pitchFamily="34" charset="0"/>
                <a:cs typeface="Calibri" panose="020F0502020204030204" pitchFamily="34" charset="0"/>
              </a:rPr>
              <a:t>υρεία ενδοθηλιακή επιφάνεια ώστε η πρόσδεση των </a:t>
            </a:r>
            <a:r>
              <a:rPr lang="el-GR" sz="2400" dirty="0" err="1" smtClean="0">
                <a:latin typeface="Calibri" panose="020F0502020204030204" pitchFamily="34" charset="0"/>
                <a:cs typeface="Calibri" panose="020F0502020204030204" pitchFamily="34" charset="0"/>
              </a:rPr>
              <a:t>αλλο</a:t>
            </a:r>
            <a:r>
              <a:rPr lang="el-GR" sz="2400" dirty="0" smtClean="0">
                <a:latin typeface="Calibri" panose="020F0502020204030204" pitchFamily="34" charset="0"/>
                <a:cs typeface="Calibri" panose="020F0502020204030204" pitchFamily="34" charset="0"/>
              </a:rPr>
              <a:t>-αντισωμάτων να αραιώνει</a:t>
            </a: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Έκκριση </a:t>
            </a:r>
            <a:r>
              <a:rPr lang="en-US" sz="2400" dirty="0" smtClean="0">
                <a:latin typeface="Calibri" panose="020F0502020204030204" pitchFamily="34" charset="0"/>
                <a:cs typeface="Calibri" panose="020F0502020204030204" pitchFamily="34" charset="0"/>
              </a:rPr>
              <a:t>HLA </a:t>
            </a:r>
            <a:r>
              <a:rPr lang="el-GR" sz="2400" dirty="0">
                <a:latin typeface="Calibri" panose="020F0502020204030204" pitchFamily="34" charset="0"/>
                <a:cs typeface="Calibri" panose="020F0502020204030204" pitchFamily="34" charset="0"/>
              </a:rPr>
              <a:t>τάξης </a:t>
            </a:r>
            <a:r>
              <a:rPr lang="el-GR" sz="2400" dirty="0" smtClean="0">
                <a:latin typeface="Calibri" panose="020F0502020204030204" pitchFamily="34" charset="0"/>
                <a:cs typeface="Calibri" panose="020F0502020204030204" pitchFamily="34" charset="0"/>
              </a:rPr>
              <a:t>Ι που εξουδετερώνει </a:t>
            </a:r>
            <a:r>
              <a:rPr lang="el-GR" sz="2400" dirty="0">
                <a:latin typeface="Calibri" panose="020F0502020204030204" pitchFamily="34" charset="0"/>
                <a:cs typeface="Calibri" panose="020F0502020204030204" pitchFamily="34" charset="0"/>
              </a:rPr>
              <a:t>τα </a:t>
            </a:r>
            <a:r>
              <a:rPr lang="el-GR" sz="2400" dirty="0" err="1">
                <a:latin typeface="Calibri" panose="020F0502020204030204" pitchFamily="34" charset="0"/>
                <a:cs typeface="Calibri" panose="020F0502020204030204" pitchFamily="34" charset="0"/>
              </a:rPr>
              <a:t>α</a:t>
            </a:r>
            <a:r>
              <a:rPr lang="el-GR" sz="2400" dirty="0" err="1" smtClean="0">
                <a:latin typeface="Calibri" panose="020F0502020204030204" pitchFamily="34" charset="0"/>
                <a:cs typeface="Calibri" panose="020F0502020204030204" pitchFamily="34" charset="0"/>
              </a:rPr>
              <a:t>λλο</a:t>
            </a:r>
            <a:r>
              <a:rPr lang="el-GR" sz="2400" dirty="0" smtClean="0">
                <a:latin typeface="Calibri" panose="020F0502020204030204" pitchFamily="34" charset="0"/>
                <a:cs typeface="Calibri" panose="020F0502020204030204" pitchFamily="34" charset="0"/>
              </a:rPr>
              <a:t>-αντισώματα</a:t>
            </a:r>
            <a:endParaRPr lang="el-GR" sz="2400" dirty="0">
              <a:latin typeface="Calibri" panose="020F0502020204030204" pitchFamily="34" charset="0"/>
              <a:cs typeface="Calibri" panose="020F0502020204030204" pitchFamily="34" charset="0"/>
            </a:endParaRP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Φαγοκυττάρωση </a:t>
            </a:r>
            <a:r>
              <a:rPr lang="el-GR" sz="2400" dirty="0" err="1" smtClean="0">
                <a:latin typeface="Calibri" panose="020F0502020204030204" pitchFamily="34" charset="0"/>
                <a:cs typeface="Calibri" panose="020F0502020204030204" pitchFamily="34" charset="0"/>
              </a:rPr>
              <a:t>ανοσοσυμπλεγμάτων</a:t>
            </a:r>
            <a:r>
              <a:rPr lang="el-GR" sz="2400" dirty="0" smtClean="0">
                <a:latin typeface="Calibri" panose="020F0502020204030204" pitchFamily="34" charset="0"/>
                <a:cs typeface="Calibri" panose="020F0502020204030204" pitchFamily="34" charset="0"/>
              </a:rPr>
              <a:t> από τα κύτταρα </a:t>
            </a:r>
            <a:r>
              <a:rPr lang="en-US" sz="2400" dirty="0" err="1" smtClean="0">
                <a:latin typeface="Calibri" panose="020F0502020204030204" pitchFamily="34" charset="0"/>
                <a:cs typeface="Calibri" panose="020F0502020204030204" pitchFamily="34" charset="0"/>
              </a:rPr>
              <a:t>Kupffer</a:t>
            </a:r>
            <a:endParaRPr lang="en-US" sz="2400" dirty="0" smtClean="0">
              <a:latin typeface="Calibri" panose="020F0502020204030204" pitchFamily="34" charset="0"/>
              <a:cs typeface="Calibri" panose="020F0502020204030204" pitchFamily="34" charset="0"/>
            </a:endParaRP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Αντίσταση των ηπατικών κολποειδών στην βλάβη</a:t>
            </a:r>
          </a:p>
          <a:p>
            <a:pPr>
              <a:lnSpc>
                <a:spcPct val="150000"/>
              </a:lnSpc>
              <a:buClr>
                <a:srgbClr val="002060"/>
              </a:buClr>
              <a:buFont typeface="Wingdings" panose="05000000000000000000" pitchFamily="2" charset="2"/>
              <a:buChar char="Ø"/>
            </a:pPr>
            <a:r>
              <a:rPr lang="el-GR" sz="2400" dirty="0" err="1" smtClean="0">
                <a:latin typeface="Calibri" panose="020F0502020204030204" pitchFamily="34" charset="0"/>
                <a:cs typeface="Calibri" panose="020F0502020204030204" pitchFamily="34" charset="0"/>
              </a:rPr>
              <a:t>Ανοσοτροποποιητικοί</a:t>
            </a:r>
            <a:r>
              <a:rPr lang="el-GR" sz="2400" dirty="0" smtClean="0">
                <a:latin typeface="Calibri" panose="020F0502020204030204" pitchFamily="34" charset="0"/>
                <a:cs typeface="Calibri" panose="020F0502020204030204" pitchFamily="34" charset="0"/>
              </a:rPr>
              <a:t> παράγοντες του ηπατικού παρεγχύματος</a:t>
            </a:r>
          </a:p>
          <a:p>
            <a:pPr>
              <a:lnSpc>
                <a:spcPct val="150000"/>
              </a:lnSpc>
              <a:buClr>
                <a:srgbClr val="002060"/>
              </a:buClr>
              <a:buFont typeface="Wingdings" panose="05000000000000000000" pitchFamily="2" charset="2"/>
              <a:buChar char="Ø"/>
            </a:pPr>
            <a:r>
              <a:rPr lang="el-GR" sz="2400" dirty="0" smtClean="0">
                <a:latin typeface="Calibri" panose="020F0502020204030204" pitchFamily="34" charset="0"/>
                <a:cs typeface="Calibri" panose="020F0502020204030204" pitchFamily="34" charset="0"/>
              </a:rPr>
              <a:t>Αναγεννητικές ικανότητες του ήπατος </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677253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 xmlns:a16="http://schemas.microsoft.com/office/drawing/2014/main" id="{AC757408-C368-4B7F-96C8-32E378C6E07F}"/>
              </a:ext>
            </a:extLst>
          </p:cNvPr>
          <p:cNvSpPr>
            <a:spLocks noGrp="1"/>
          </p:cNvSpPr>
          <p:nvPr>
            <p:ph type="title"/>
          </p:nvPr>
        </p:nvSpPr>
        <p:spPr/>
        <p:txBody>
          <a:bodyPr/>
          <a:lstStyle/>
          <a:p>
            <a:pPr algn="ctr"/>
            <a:r>
              <a:rPr lang="el-GR" sz="4000" b="1" dirty="0" err="1" smtClean="0">
                <a:solidFill>
                  <a:srgbClr val="002060"/>
                </a:solidFill>
                <a:latin typeface="+mn-lt"/>
              </a:rPr>
              <a:t>Ιστοπαθολογία</a:t>
            </a:r>
            <a:r>
              <a:rPr lang="el-GR" sz="4000" b="1" dirty="0" smtClean="0">
                <a:solidFill>
                  <a:srgbClr val="002060"/>
                </a:solidFill>
                <a:latin typeface="+mn-lt"/>
              </a:rPr>
              <a:t> </a:t>
            </a:r>
            <a:r>
              <a:rPr lang="el-GR" sz="4000" b="1" kern="0" dirty="0">
                <a:solidFill>
                  <a:srgbClr val="002060"/>
                </a:solidFill>
                <a:latin typeface="+mn-lt"/>
                <a:cs typeface="Calibri" panose="020F0502020204030204" pitchFamily="34" charset="0"/>
              </a:rPr>
              <a:t>ο</a:t>
            </a:r>
            <a:r>
              <a:rPr lang="el-GR" sz="4000" b="1" kern="0" dirty="0" smtClean="0">
                <a:solidFill>
                  <a:srgbClr val="002060"/>
                </a:solidFill>
                <a:latin typeface="+mn-lt"/>
                <a:cs typeface="Calibri" panose="020F0502020204030204" pitchFamily="34" charset="0"/>
              </a:rPr>
              <a:t>ξείας </a:t>
            </a:r>
            <a:r>
              <a:rPr lang="el-GR" sz="4000" b="1" kern="0" dirty="0">
                <a:solidFill>
                  <a:srgbClr val="002060"/>
                </a:solidFill>
                <a:latin typeface="+mn-lt"/>
                <a:cs typeface="Calibri" panose="020F0502020204030204" pitchFamily="34" charset="0"/>
              </a:rPr>
              <a:t>ΑΜ</a:t>
            </a:r>
            <a:r>
              <a:rPr lang="en-US" sz="4000" b="1" kern="0" dirty="0">
                <a:solidFill>
                  <a:srgbClr val="002060"/>
                </a:solidFill>
                <a:latin typeface="+mn-lt"/>
                <a:cs typeface="Calibri" panose="020F0502020204030204" pitchFamily="34" charset="0"/>
              </a:rPr>
              <a:t>R</a:t>
            </a:r>
            <a:endParaRPr lang="el-GR" b="1" dirty="0">
              <a:solidFill>
                <a:srgbClr val="002060"/>
              </a:solidFill>
              <a:latin typeface="+mn-lt"/>
            </a:endParaRPr>
          </a:p>
        </p:txBody>
      </p:sp>
      <p:sp>
        <p:nvSpPr>
          <p:cNvPr id="5" name="Θέση περιεχομένου 4">
            <a:extLst>
              <a:ext uri="{FF2B5EF4-FFF2-40B4-BE49-F238E27FC236}">
                <a16:creationId xmlns="" xmlns:a16="http://schemas.microsoft.com/office/drawing/2014/main" id="{EBACF063-4B62-475F-9FB7-CD39AA499CC1}"/>
              </a:ext>
            </a:extLst>
          </p:cNvPr>
          <p:cNvSpPr>
            <a:spLocks noGrp="1"/>
          </p:cNvSpPr>
          <p:nvPr>
            <p:ph idx="1"/>
          </p:nvPr>
        </p:nvSpPr>
        <p:spPr>
          <a:xfrm>
            <a:off x="552893" y="1415361"/>
            <a:ext cx="10983433" cy="4957958"/>
          </a:xfrm>
        </p:spPr>
        <p:txBody>
          <a:bodyPr>
            <a:normAutofit fontScale="92500" lnSpcReduction="10000"/>
          </a:bodyPr>
          <a:lstStyle/>
          <a:p>
            <a:endParaRPr lang="el-GR" sz="1000" dirty="0"/>
          </a:p>
          <a:p>
            <a:pPr>
              <a:lnSpc>
                <a:spcPct val="170000"/>
              </a:lnSpc>
            </a:pPr>
            <a:r>
              <a:rPr lang="el-GR" sz="2600" dirty="0"/>
              <a:t>Υ</a:t>
            </a:r>
            <a:r>
              <a:rPr lang="el-GR" sz="2600" dirty="0" smtClean="0"/>
              <a:t>περτροφία </a:t>
            </a:r>
            <a:r>
              <a:rPr lang="el-GR" sz="2600" dirty="0"/>
              <a:t>/ διόγκωση ενδοθηλιακών κυττάρων, </a:t>
            </a:r>
            <a:r>
              <a:rPr lang="el-GR" sz="2600" dirty="0" err="1" smtClean="0"/>
              <a:t>διατεταμένα</a:t>
            </a:r>
            <a:r>
              <a:rPr lang="el-GR" sz="2600" dirty="0" smtClean="0"/>
              <a:t> τριχοειδή, φλεγμονή μικρών αγγείων</a:t>
            </a:r>
            <a:endParaRPr lang="el-GR" sz="2600" dirty="0"/>
          </a:p>
          <a:p>
            <a:pPr>
              <a:lnSpc>
                <a:spcPct val="170000"/>
              </a:lnSpc>
            </a:pPr>
            <a:endParaRPr lang="el-GR" sz="1100" dirty="0"/>
          </a:p>
          <a:p>
            <a:pPr>
              <a:lnSpc>
                <a:spcPct val="170000"/>
              </a:lnSpc>
            </a:pPr>
            <a:r>
              <a:rPr lang="el-GR" sz="2600" dirty="0"/>
              <a:t>Σε σοβαρές περιπτώσεις: </a:t>
            </a:r>
            <a:r>
              <a:rPr lang="el-GR" sz="2600" dirty="0" err="1"/>
              <a:t>μικροαγγειακή</a:t>
            </a:r>
            <a:r>
              <a:rPr lang="el-GR" sz="2600" dirty="0"/>
              <a:t> διάσπαση και διάμεση </a:t>
            </a:r>
            <a:r>
              <a:rPr lang="el-GR" sz="2600" dirty="0" smtClean="0"/>
              <a:t>αιμορραγία, θρόμβωση </a:t>
            </a:r>
            <a:r>
              <a:rPr lang="el-GR" sz="2600" dirty="0"/>
              <a:t>και αιμορραγική </a:t>
            </a:r>
            <a:r>
              <a:rPr lang="el-GR" sz="2600" dirty="0" smtClean="0"/>
              <a:t>νέκρωση</a:t>
            </a:r>
          </a:p>
          <a:p>
            <a:pPr>
              <a:lnSpc>
                <a:spcPct val="170000"/>
              </a:lnSpc>
            </a:pPr>
            <a:endParaRPr lang="el-GR" sz="900" dirty="0"/>
          </a:p>
          <a:p>
            <a:pPr lvl="0">
              <a:lnSpc>
                <a:spcPct val="170000"/>
              </a:lnSpc>
            </a:pPr>
            <a:r>
              <a:rPr lang="el-GR" sz="2600" dirty="0" err="1">
                <a:solidFill>
                  <a:srgbClr val="0070C0"/>
                </a:solidFill>
              </a:rPr>
              <a:t>Α</a:t>
            </a:r>
            <a:r>
              <a:rPr lang="el-GR" sz="2600" dirty="0" err="1" smtClean="0">
                <a:solidFill>
                  <a:srgbClr val="0070C0"/>
                </a:solidFill>
              </a:rPr>
              <a:t>νοσοϊστοχημική</a:t>
            </a:r>
            <a:r>
              <a:rPr lang="el-GR" sz="2600" dirty="0" smtClean="0">
                <a:solidFill>
                  <a:srgbClr val="0070C0"/>
                </a:solidFill>
              </a:rPr>
              <a:t> </a:t>
            </a:r>
            <a:r>
              <a:rPr lang="el-GR" sz="2600" dirty="0">
                <a:solidFill>
                  <a:srgbClr val="0070C0"/>
                </a:solidFill>
              </a:rPr>
              <a:t>χρώση </a:t>
            </a:r>
            <a:r>
              <a:rPr lang="el-GR" sz="2600" dirty="0" smtClean="0">
                <a:solidFill>
                  <a:srgbClr val="0070C0"/>
                </a:solidFill>
              </a:rPr>
              <a:t>C4d</a:t>
            </a:r>
            <a:r>
              <a:rPr lang="el-GR" sz="2600" dirty="0" smtClean="0">
                <a:solidFill>
                  <a:prstClr val="black"/>
                </a:solidFill>
              </a:rPr>
              <a:t>: γραμμική </a:t>
            </a:r>
            <a:r>
              <a:rPr lang="el-GR" sz="2600" dirty="0">
                <a:solidFill>
                  <a:prstClr val="black"/>
                </a:solidFill>
              </a:rPr>
              <a:t>/ κοκκώδης χρώση </a:t>
            </a:r>
            <a:r>
              <a:rPr lang="el-GR" sz="2600" dirty="0" smtClean="0">
                <a:solidFill>
                  <a:prstClr val="black"/>
                </a:solidFill>
              </a:rPr>
              <a:t>στα </a:t>
            </a:r>
            <a:r>
              <a:rPr lang="el-GR" sz="2600" dirty="0">
                <a:solidFill>
                  <a:prstClr val="black"/>
                </a:solidFill>
              </a:rPr>
              <a:t>ενδοθήλια πυλαίας φλέβας, πυλαίων τριχοειδών και </a:t>
            </a:r>
            <a:r>
              <a:rPr lang="el-GR" sz="2600" dirty="0" smtClean="0">
                <a:solidFill>
                  <a:prstClr val="black"/>
                </a:solidFill>
              </a:rPr>
              <a:t>κολποειδή</a:t>
            </a:r>
            <a:endParaRPr lang="el-GR" sz="2600" dirty="0">
              <a:solidFill>
                <a:prstClr val="black"/>
              </a:solidFill>
            </a:endParaRPr>
          </a:p>
        </p:txBody>
      </p:sp>
    </p:spTree>
    <p:extLst>
      <p:ext uri="{BB962C8B-B14F-4D97-AF65-F5344CB8AC3E}">
        <p14:creationId xmlns="" xmlns:p14="http://schemas.microsoft.com/office/powerpoint/2010/main" val="3296197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BF19DC45-B3A9-4B17-9CD3-099BB272F205}"/>
              </a:ext>
            </a:extLst>
          </p:cNvPr>
          <p:cNvPicPr>
            <a:picLocks noChangeAspect="1"/>
          </p:cNvPicPr>
          <p:nvPr/>
        </p:nvPicPr>
        <p:blipFill>
          <a:blip r:embed="rId3" cstate="print"/>
          <a:stretch>
            <a:fillRect/>
          </a:stretch>
        </p:blipFill>
        <p:spPr>
          <a:xfrm>
            <a:off x="294417" y="1298022"/>
            <a:ext cx="5980695" cy="4950381"/>
          </a:xfrm>
          <a:prstGeom prst="rect">
            <a:avLst/>
          </a:prstGeom>
          <a:ln w="38100">
            <a:solidFill>
              <a:srgbClr val="0070C0"/>
            </a:solidFill>
          </a:ln>
        </p:spPr>
      </p:pic>
      <p:pic>
        <p:nvPicPr>
          <p:cNvPr id="3" name="Εικόνα 2">
            <a:extLst>
              <a:ext uri="{FF2B5EF4-FFF2-40B4-BE49-F238E27FC236}">
                <a16:creationId xmlns="" xmlns:a16="http://schemas.microsoft.com/office/drawing/2014/main" id="{7DC5CED8-4C40-40D9-BF6A-788666E9474F}"/>
              </a:ext>
            </a:extLst>
          </p:cNvPr>
          <p:cNvPicPr>
            <a:picLocks noChangeAspect="1"/>
          </p:cNvPicPr>
          <p:nvPr/>
        </p:nvPicPr>
        <p:blipFill rotWithShape="1">
          <a:blip r:embed="rId4" cstate="print">
            <a:lum contrast="20000"/>
          </a:blip>
          <a:srcRect l="47776" t="52216"/>
          <a:stretch/>
        </p:blipFill>
        <p:spPr>
          <a:xfrm>
            <a:off x="7221521" y="116963"/>
            <a:ext cx="4367967" cy="3266599"/>
          </a:xfrm>
          <a:prstGeom prst="rect">
            <a:avLst/>
          </a:prstGeom>
        </p:spPr>
      </p:pic>
      <p:sp>
        <p:nvSpPr>
          <p:cNvPr id="5" name="Ορθογώνιο 4"/>
          <p:cNvSpPr/>
          <p:nvPr/>
        </p:nvSpPr>
        <p:spPr>
          <a:xfrm>
            <a:off x="539450" y="406174"/>
            <a:ext cx="6208751" cy="707886"/>
          </a:xfrm>
          <a:prstGeom prst="rect">
            <a:avLst/>
          </a:prstGeom>
        </p:spPr>
        <p:txBody>
          <a:bodyPr wrap="none">
            <a:spAutoFit/>
          </a:bodyPr>
          <a:lstStyle/>
          <a:p>
            <a:pPr defTabSz="914400">
              <a:defRPr/>
            </a:pPr>
            <a:r>
              <a:rPr lang="el-GR" sz="4000" b="1" kern="0" dirty="0" err="1" smtClean="0">
                <a:solidFill>
                  <a:srgbClr val="000066"/>
                </a:solidFill>
                <a:cs typeface="Calibri" panose="020F0502020204030204" pitchFamily="34" charset="0"/>
              </a:rPr>
              <a:t>Ιστοπαθολογία</a:t>
            </a:r>
            <a:r>
              <a:rPr lang="el-GR" sz="4000" b="1" kern="0" dirty="0" smtClean="0">
                <a:solidFill>
                  <a:srgbClr val="000066"/>
                </a:solidFill>
                <a:cs typeface="Calibri" panose="020F0502020204030204" pitchFamily="34" charset="0"/>
              </a:rPr>
              <a:t> οξείας ΑΜ</a:t>
            </a:r>
            <a:r>
              <a:rPr lang="en-US" sz="4000" b="1" kern="0" dirty="0" smtClean="0">
                <a:solidFill>
                  <a:srgbClr val="000066"/>
                </a:solidFill>
                <a:cs typeface="Calibri" panose="020F0502020204030204" pitchFamily="34" charset="0"/>
              </a:rPr>
              <a:t>R </a:t>
            </a:r>
            <a:endParaRPr lang="el-GR" kern="0" dirty="0" smtClean="0">
              <a:solidFill>
                <a:sysClr val="windowText" lastClr="000000"/>
              </a:solidFill>
            </a:endParaRPr>
          </a:p>
        </p:txBody>
      </p:sp>
      <p:pic>
        <p:nvPicPr>
          <p:cNvPr id="1536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21521" y="3401428"/>
            <a:ext cx="4276725" cy="3457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Έλλειψη 3"/>
          <p:cNvSpPr/>
          <p:nvPr/>
        </p:nvSpPr>
        <p:spPr>
          <a:xfrm>
            <a:off x="10141527" y="581891"/>
            <a:ext cx="320634" cy="3681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prstClr val="black"/>
                </a:solidFill>
              </a:rPr>
              <a:t>*</a:t>
            </a:r>
            <a:endParaRPr lang="el-GR" b="1" dirty="0">
              <a:solidFill>
                <a:prstClr val="black"/>
              </a:solidFill>
            </a:endParaRPr>
          </a:p>
        </p:txBody>
      </p:sp>
      <p:sp>
        <p:nvSpPr>
          <p:cNvPr id="6" name="TextBox 5"/>
          <p:cNvSpPr txBox="1"/>
          <p:nvPr/>
        </p:nvSpPr>
        <p:spPr>
          <a:xfrm>
            <a:off x="7221521" y="2909452"/>
            <a:ext cx="1578095" cy="400110"/>
          </a:xfrm>
          <a:prstGeom prst="rect">
            <a:avLst/>
          </a:prstGeom>
          <a:solidFill>
            <a:schemeClr val="bg1"/>
          </a:solidFill>
        </p:spPr>
        <p:txBody>
          <a:bodyPr wrap="square" rtlCol="0">
            <a:spAutoFit/>
          </a:bodyPr>
          <a:lstStyle/>
          <a:p>
            <a:r>
              <a:rPr lang="en-US" sz="2000" b="1" dirty="0">
                <a:solidFill>
                  <a:prstClr val="black"/>
                </a:solidFill>
              </a:rPr>
              <a:t>h</a:t>
            </a:r>
            <a:r>
              <a:rPr lang="en-US" sz="2000" b="1" dirty="0" smtClean="0">
                <a:solidFill>
                  <a:prstClr val="black"/>
                </a:solidFill>
              </a:rPr>
              <a:t>-score 1-2</a:t>
            </a:r>
            <a:endParaRPr lang="el-GR" sz="2000" b="1" dirty="0">
              <a:solidFill>
                <a:prstClr val="black"/>
              </a:solidFill>
            </a:endParaRPr>
          </a:p>
        </p:txBody>
      </p:sp>
      <p:sp>
        <p:nvSpPr>
          <p:cNvPr id="8" name="TextBox 7"/>
          <p:cNvSpPr txBox="1"/>
          <p:nvPr/>
        </p:nvSpPr>
        <p:spPr>
          <a:xfrm>
            <a:off x="7231421" y="6446227"/>
            <a:ext cx="1578095" cy="400110"/>
          </a:xfrm>
          <a:prstGeom prst="rect">
            <a:avLst/>
          </a:prstGeom>
          <a:solidFill>
            <a:schemeClr val="bg1"/>
          </a:solidFill>
        </p:spPr>
        <p:txBody>
          <a:bodyPr wrap="square" rtlCol="0">
            <a:spAutoFit/>
          </a:bodyPr>
          <a:lstStyle/>
          <a:p>
            <a:r>
              <a:rPr lang="en-US" sz="2000" b="1" dirty="0">
                <a:solidFill>
                  <a:prstClr val="black"/>
                </a:solidFill>
              </a:rPr>
              <a:t>h</a:t>
            </a:r>
            <a:r>
              <a:rPr lang="en-US" sz="2000" b="1" dirty="0" smtClean="0">
                <a:solidFill>
                  <a:prstClr val="black"/>
                </a:solidFill>
              </a:rPr>
              <a:t>-score 3</a:t>
            </a:r>
            <a:endParaRPr lang="el-GR" sz="2000" b="1" dirty="0">
              <a:solidFill>
                <a:prstClr val="black"/>
              </a:solidFill>
            </a:endParaRPr>
          </a:p>
        </p:txBody>
      </p:sp>
    </p:spTree>
    <p:extLst>
      <p:ext uri="{BB962C8B-B14F-4D97-AF65-F5344CB8AC3E}">
        <p14:creationId xmlns="" xmlns:p14="http://schemas.microsoft.com/office/powerpoint/2010/main" val="4145034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8345" y="1328679"/>
            <a:ext cx="6454848" cy="39553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 xmlns:a16="http://schemas.microsoft.com/office/drawing/2014/main" id="{653D5544-21BA-4B4E-A897-69CA9ADB5DED}"/>
              </a:ext>
            </a:extLst>
          </p:cNvPr>
          <p:cNvPicPr>
            <a:picLocks noChangeAspect="1"/>
          </p:cNvPicPr>
          <p:nvPr/>
        </p:nvPicPr>
        <p:blipFill rotWithShape="1">
          <a:blip r:embed="rId3" cstate="print"/>
          <a:srcRect l="7556" t="50542" r="36038"/>
          <a:stretch/>
        </p:blipFill>
        <p:spPr>
          <a:xfrm>
            <a:off x="8815277" y="159097"/>
            <a:ext cx="3040911" cy="3020038"/>
          </a:xfrm>
          <a:prstGeom prst="rect">
            <a:avLst/>
          </a:prstGeom>
        </p:spPr>
      </p:pic>
      <p:pic>
        <p:nvPicPr>
          <p:cNvPr id="14340"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3508"/>
          <a:stretch/>
        </p:blipFill>
        <p:spPr bwMode="auto">
          <a:xfrm>
            <a:off x="6659082" y="4585127"/>
            <a:ext cx="2952750" cy="2150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Τίτλος 3"/>
          <p:cNvSpPr>
            <a:spLocks noGrp="1"/>
          </p:cNvSpPr>
          <p:nvPr>
            <p:ph type="title"/>
          </p:nvPr>
        </p:nvSpPr>
        <p:spPr>
          <a:xfrm>
            <a:off x="609600" y="147042"/>
            <a:ext cx="10972800" cy="1143000"/>
          </a:xfrm>
        </p:spPr>
        <p:txBody>
          <a:bodyPr/>
          <a:lstStyle/>
          <a:p>
            <a:pPr algn="l"/>
            <a:r>
              <a:rPr lang="el-GR" sz="4000" b="1" dirty="0" err="1" smtClean="0">
                <a:latin typeface="Calibri" panose="020F0502020204030204" pitchFamily="34" charset="0"/>
                <a:cs typeface="Calibri" panose="020F0502020204030204" pitchFamily="34" charset="0"/>
              </a:rPr>
              <a:t>Ανοσοϊστοχημική</a:t>
            </a:r>
            <a:r>
              <a:rPr lang="el-GR" sz="4000" b="1" dirty="0" smtClean="0">
                <a:latin typeface="Calibri" panose="020F0502020204030204" pitchFamily="34" charset="0"/>
                <a:cs typeface="Calibri" panose="020F0502020204030204" pitchFamily="34" charset="0"/>
              </a:rPr>
              <a:t> εκτίμηση </a:t>
            </a:r>
            <a:r>
              <a:rPr lang="en-US" sz="4000" b="1" dirty="0" smtClean="0">
                <a:latin typeface="Calibri" panose="020F0502020204030204" pitchFamily="34" charset="0"/>
                <a:cs typeface="Calibri" panose="020F0502020204030204" pitchFamily="34" charset="0"/>
              </a:rPr>
              <a:t>C4d</a:t>
            </a:r>
            <a:endParaRPr lang="el-GR" sz="4000" b="1" dirty="0">
              <a:latin typeface="Calibri" panose="020F0502020204030204" pitchFamily="34" charset="0"/>
              <a:cs typeface="Calibri" panose="020F0502020204030204" pitchFamily="34" charset="0"/>
            </a:endParaRPr>
          </a:p>
        </p:txBody>
      </p:sp>
      <p:pic>
        <p:nvPicPr>
          <p:cNvPr id="14339"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0167" b="7095"/>
          <a:stretch/>
        </p:blipFill>
        <p:spPr bwMode="auto">
          <a:xfrm>
            <a:off x="9346019" y="3338233"/>
            <a:ext cx="2669658" cy="2256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Ορθογώνιο 5"/>
          <p:cNvSpPr/>
          <p:nvPr/>
        </p:nvSpPr>
        <p:spPr>
          <a:xfrm>
            <a:off x="555037" y="5913217"/>
            <a:ext cx="3149708" cy="369332"/>
          </a:xfrm>
          <a:prstGeom prst="rect">
            <a:avLst/>
          </a:prstGeom>
        </p:spPr>
        <p:txBody>
          <a:bodyPr wrap="none">
            <a:spAutoFit/>
          </a:bodyPr>
          <a:lstStyle/>
          <a:p>
            <a:r>
              <a:rPr lang="en-US" i="1" dirty="0">
                <a:solidFill>
                  <a:prstClr val="black"/>
                </a:solidFill>
                <a:latin typeface="Calibri" panose="020F0502020204030204"/>
              </a:rPr>
              <a:t>Banff WG Am J Transplant 2016</a:t>
            </a:r>
            <a:endParaRPr lang="el-GR" i="1" dirty="0">
              <a:solidFill>
                <a:prstClr val="black"/>
              </a:solidFill>
              <a:latin typeface="Calibri" panose="020F0502020204030204"/>
            </a:endParaRPr>
          </a:p>
        </p:txBody>
      </p:sp>
    </p:spTree>
    <p:extLst>
      <p:ext uri="{BB962C8B-B14F-4D97-AF65-F5344CB8AC3E}">
        <p14:creationId xmlns="" xmlns:p14="http://schemas.microsoft.com/office/powerpoint/2010/main" val="3001626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 xmlns:a16="http://schemas.microsoft.com/office/drawing/2014/main" id="{29D15BF4-E64A-4535-B027-5CE89619BF4B}"/>
              </a:ext>
            </a:extLst>
          </p:cNvPr>
          <p:cNvGraphicFramePr>
            <a:graphicFrameLocks noGrp="1"/>
          </p:cNvGraphicFramePr>
          <p:nvPr>
            <p:ph idx="1"/>
            <p:extLst>
              <p:ext uri="{D42A27DB-BD31-4B8C-83A1-F6EECF244321}">
                <p14:modId xmlns="" xmlns:p14="http://schemas.microsoft.com/office/powerpoint/2010/main" val="4210660469"/>
              </p:ext>
            </p:extLst>
          </p:nvPr>
        </p:nvGraphicFramePr>
        <p:xfrm>
          <a:off x="649515" y="316144"/>
          <a:ext cx="10515600" cy="5851526"/>
        </p:xfrm>
        <a:graphic>
          <a:graphicData uri="http://schemas.openxmlformats.org/drawingml/2006/table">
            <a:tbl>
              <a:tblPr firstRow="1" bandRow="1">
                <a:tableStyleId>{69012ECD-51FC-41F1-AA8D-1B2483CD663E}</a:tableStyleId>
              </a:tblPr>
              <a:tblGrid>
                <a:gridCol w="10515600">
                  <a:extLst>
                    <a:ext uri="{9D8B030D-6E8A-4147-A177-3AD203B41FA5}">
                      <a16:colId xmlns="" xmlns:a16="http://schemas.microsoft.com/office/drawing/2014/main" val="336230628"/>
                    </a:ext>
                  </a:extLst>
                </a:gridCol>
              </a:tblGrid>
              <a:tr h="457200">
                <a:tc>
                  <a:txBody>
                    <a:bodyPr/>
                    <a:lstStyle/>
                    <a:p>
                      <a:r>
                        <a:rPr lang="en-US" dirty="0"/>
                        <a:t>Criteria for establishing the diagnosis of acute AMR in</a:t>
                      </a:r>
                      <a:r>
                        <a:rPr lang="el-GR" dirty="0"/>
                        <a:t> </a:t>
                      </a:r>
                      <a:r>
                        <a:rPr lang="en-US" dirty="0"/>
                        <a:t>liver allografts</a:t>
                      </a:r>
                    </a:p>
                    <a:p>
                      <a:endParaRPr lang="el-GR" dirty="0"/>
                    </a:p>
                  </a:txBody>
                  <a:tcPr/>
                </a:tc>
                <a:extLst>
                  <a:ext uri="{0D108BD9-81ED-4DB2-BD59-A6C34878D82A}">
                    <a16:rowId xmlns="" xmlns:a16="http://schemas.microsoft.com/office/drawing/2014/main" val="2769895860"/>
                  </a:ext>
                </a:extLst>
              </a:tr>
              <a:tr h="2263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Definite for </a:t>
                      </a:r>
                      <a:r>
                        <a:rPr lang="en-US" sz="1600" b="1" dirty="0" smtClean="0"/>
                        <a:t>acute/active </a:t>
                      </a:r>
                      <a:r>
                        <a:rPr lang="en-US" sz="1600" b="1" dirty="0"/>
                        <a:t>AMR (all four criteria required</a:t>
                      </a:r>
                      <a:r>
                        <a:rPr lang="en-US" sz="1600" b="1" dirty="0" smtClean="0"/>
                        <a:t>):</a:t>
                      </a:r>
                      <a:endParaRPr lang="en-US" sz="1600" b="1" dirty="0"/>
                    </a:p>
                    <a:p>
                      <a:r>
                        <a:rPr lang="en-US" sz="1600" dirty="0"/>
                        <a:t>(1) Histopathological pattern of injury consistent with acute AMR,</a:t>
                      </a:r>
                      <a:r>
                        <a:rPr lang="el-GR" sz="1600" dirty="0"/>
                        <a:t> </a:t>
                      </a:r>
                      <a:r>
                        <a:rPr lang="en-US" sz="1600" dirty="0"/>
                        <a:t>usually including the following: portal microvascular endothelial</a:t>
                      </a:r>
                      <a:r>
                        <a:rPr lang="el-GR" sz="1600" dirty="0"/>
                        <a:t> </a:t>
                      </a:r>
                      <a:r>
                        <a:rPr lang="en-US" sz="1600" dirty="0"/>
                        <a:t>cell hypertrophy, portal capillary and inlet venule dilatation,</a:t>
                      </a:r>
                      <a:r>
                        <a:rPr lang="el-GR" sz="1600" dirty="0"/>
                        <a:t> </a:t>
                      </a:r>
                      <a:r>
                        <a:rPr lang="en-US" sz="1600" dirty="0"/>
                        <a:t>monocytic, eosinophilic, and neutrophilic portal microvasculitis,</a:t>
                      </a:r>
                      <a:r>
                        <a:rPr lang="el-GR" sz="1600" dirty="0"/>
                        <a:t> </a:t>
                      </a:r>
                      <a:r>
                        <a:rPr lang="en-US" sz="1600" dirty="0"/>
                        <a:t>portal edema, ductular reaction; cholestasis is usually present,</a:t>
                      </a:r>
                      <a:r>
                        <a:rPr lang="el-GR" sz="1600" dirty="0"/>
                        <a:t> </a:t>
                      </a:r>
                      <a:r>
                        <a:rPr lang="en-US" sz="1600" dirty="0"/>
                        <a:t>but variable; edema and periportal hepatocyte necrosis are</a:t>
                      </a:r>
                      <a:r>
                        <a:rPr lang="el-GR" sz="1600" dirty="0"/>
                        <a:t> </a:t>
                      </a:r>
                      <a:r>
                        <a:rPr lang="en-US" sz="1600" dirty="0"/>
                        <a:t>more common/prominent in ABO-incompatible allografts; variable active lymphocytic and/or necrotizing</a:t>
                      </a:r>
                      <a:r>
                        <a:rPr lang="el-GR" sz="1600" dirty="0"/>
                        <a:t> </a:t>
                      </a:r>
                      <a:r>
                        <a:rPr lang="en-US" sz="1600" dirty="0"/>
                        <a:t>arteritis</a:t>
                      </a:r>
                    </a:p>
                    <a:p>
                      <a:r>
                        <a:rPr lang="en-US" sz="1600" dirty="0"/>
                        <a:t>(2) Positive serum DSA</a:t>
                      </a:r>
                    </a:p>
                    <a:p>
                      <a:r>
                        <a:rPr lang="en-US" sz="1600" dirty="0"/>
                        <a:t>(3) Diffuse (C4d score = 3) microvascular C4d deposition1 on</a:t>
                      </a:r>
                      <a:r>
                        <a:rPr lang="el-GR" sz="1600" dirty="0"/>
                        <a:t> </a:t>
                      </a:r>
                      <a:r>
                        <a:rPr lang="en-US" sz="1600" dirty="0"/>
                        <a:t>frozen or formalin-fixed, paraffin-embedded tissue in ABO</a:t>
                      </a:r>
                      <a:r>
                        <a:rPr lang="el-GR" sz="1600" dirty="0"/>
                        <a:t> </a:t>
                      </a:r>
                      <a:r>
                        <a:rPr lang="en-US" sz="1600" dirty="0"/>
                        <a:t>compatible</a:t>
                      </a:r>
                      <a:r>
                        <a:rPr lang="el-GR" sz="1600" dirty="0"/>
                        <a:t> </a:t>
                      </a:r>
                      <a:r>
                        <a:rPr lang="en-US" sz="1600" dirty="0"/>
                        <a:t>tissues or portal stromal C4d deposition in ABO</a:t>
                      </a:r>
                      <a:r>
                        <a:rPr lang="el-GR" sz="1600" dirty="0"/>
                        <a:t> </a:t>
                      </a:r>
                      <a:r>
                        <a:rPr lang="en-US" sz="1600" dirty="0"/>
                        <a:t>incompatible</a:t>
                      </a:r>
                      <a:r>
                        <a:rPr lang="el-GR" sz="1600" dirty="0"/>
                        <a:t> </a:t>
                      </a:r>
                      <a:r>
                        <a:rPr lang="en-US" sz="1600" dirty="0"/>
                        <a:t>allografts.</a:t>
                      </a:r>
                    </a:p>
                    <a:p>
                      <a:r>
                        <a:rPr lang="en-US" sz="1600" dirty="0"/>
                        <a:t>(4) Reasonable exclusion of other insults2 that might cause a</a:t>
                      </a:r>
                      <a:r>
                        <a:rPr lang="el-GR" sz="1600" dirty="0"/>
                        <a:t> </a:t>
                      </a:r>
                      <a:r>
                        <a:rPr lang="en-US" sz="1600" dirty="0"/>
                        <a:t>similar pattern of injury (see text). Most cases will score</a:t>
                      </a:r>
                      <a:r>
                        <a:rPr lang="el-GR" sz="1600" dirty="0"/>
                        <a:t> </a:t>
                      </a:r>
                      <a:r>
                        <a:rPr lang="en-US" sz="1600" dirty="0"/>
                        <a:t>(C4d-score: 3+ h-score = 5 or 6; see below).</a:t>
                      </a:r>
                    </a:p>
                  </a:txBody>
                  <a:tcPr anchor="ctr"/>
                </a:tc>
                <a:extLst>
                  <a:ext uri="{0D108BD9-81ED-4DB2-BD59-A6C34878D82A}">
                    <a16:rowId xmlns="" xmlns:a16="http://schemas.microsoft.com/office/drawing/2014/main" val="428861170"/>
                  </a:ext>
                </a:extLst>
              </a:tr>
              <a:tr h="839471">
                <a:tc>
                  <a:txBody>
                    <a:bodyPr/>
                    <a:lstStyle/>
                    <a:p>
                      <a:r>
                        <a:rPr lang="en-US" sz="1600" b="1" dirty="0"/>
                        <a:t>Suspicious for AMR (both criteria required):</a:t>
                      </a:r>
                    </a:p>
                    <a:p>
                      <a:r>
                        <a:rPr lang="en-US" sz="1600" dirty="0"/>
                        <a:t>(1) DSA is positive (see definitions).</a:t>
                      </a:r>
                    </a:p>
                    <a:p>
                      <a:r>
                        <a:rPr lang="en-US" sz="1600" dirty="0"/>
                        <a:t>Non-zero h-score with: C4d-score + h-score of 3 or 4.</a:t>
                      </a:r>
                    </a:p>
                  </a:txBody>
                  <a:tcPr/>
                </a:tc>
                <a:extLst>
                  <a:ext uri="{0D108BD9-81ED-4DB2-BD59-A6C34878D82A}">
                    <a16:rowId xmlns="" xmlns:a16="http://schemas.microsoft.com/office/drawing/2014/main" val="529739743"/>
                  </a:ext>
                </a:extLst>
              </a:tr>
              <a:tr h="1598295">
                <a:tc>
                  <a:txBody>
                    <a:bodyPr/>
                    <a:lstStyle/>
                    <a:p>
                      <a:r>
                        <a:rPr lang="en-US" sz="1600" b="1" dirty="0"/>
                        <a:t>Indeterminate for AMR (requires 1+2 and 3 or 4):</a:t>
                      </a:r>
                    </a:p>
                    <a:p>
                      <a:r>
                        <a:rPr lang="en-US" sz="1600" dirty="0"/>
                        <a:t>(1) C4d-score + h-score is ≥ 2.</a:t>
                      </a:r>
                    </a:p>
                    <a:p>
                      <a:r>
                        <a:rPr lang="en-US" sz="1600" dirty="0"/>
                        <a:t>(2) DSA not available, equivocal, or negative.</a:t>
                      </a:r>
                    </a:p>
                    <a:p>
                      <a:r>
                        <a:rPr lang="en-US" sz="1600" dirty="0"/>
                        <a:t>(3) C4d staining not available, equivocal, or negative.</a:t>
                      </a:r>
                    </a:p>
                    <a:p>
                      <a:r>
                        <a:rPr lang="en-US" sz="1600" dirty="0"/>
                        <a:t>(4) Co-existing insult might be contributing to the injury.</a:t>
                      </a:r>
                    </a:p>
                    <a:p>
                      <a:endParaRPr lang="el-GR" sz="1600" dirty="0"/>
                    </a:p>
                  </a:txBody>
                  <a:tcPr/>
                </a:tc>
                <a:extLst>
                  <a:ext uri="{0D108BD9-81ED-4DB2-BD59-A6C34878D82A}">
                    <a16:rowId xmlns="" xmlns:a16="http://schemas.microsoft.com/office/drawing/2014/main" val="3065046531"/>
                  </a:ext>
                </a:extLst>
              </a:tr>
            </a:tbl>
          </a:graphicData>
        </a:graphic>
      </p:graphicFrame>
      <p:sp>
        <p:nvSpPr>
          <p:cNvPr id="3" name="Ορθογώνιο 2"/>
          <p:cNvSpPr/>
          <p:nvPr/>
        </p:nvSpPr>
        <p:spPr>
          <a:xfrm>
            <a:off x="8071771" y="6260584"/>
            <a:ext cx="3149708" cy="369332"/>
          </a:xfrm>
          <a:prstGeom prst="rect">
            <a:avLst/>
          </a:prstGeom>
        </p:spPr>
        <p:txBody>
          <a:bodyPr wrap="none">
            <a:spAutoFit/>
          </a:bodyPr>
          <a:lstStyle/>
          <a:p>
            <a:pPr defTabSz="914400">
              <a:defRPr/>
            </a:pPr>
            <a:r>
              <a:rPr lang="en-US" i="1" kern="0" dirty="0" smtClean="0">
                <a:solidFill>
                  <a:prstClr val="black"/>
                </a:solidFill>
              </a:rPr>
              <a:t>Banff WG Am J Transplant 2016</a:t>
            </a:r>
            <a:endParaRPr lang="el-GR" i="1" kern="0" dirty="0">
              <a:solidFill>
                <a:prstClr val="black"/>
              </a:solidFill>
            </a:endParaRPr>
          </a:p>
        </p:txBody>
      </p:sp>
    </p:spTree>
    <p:extLst>
      <p:ext uri="{BB962C8B-B14F-4D97-AF65-F5344CB8AC3E}">
        <p14:creationId xmlns="" xmlns:p14="http://schemas.microsoft.com/office/powerpoint/2010/main" val="822482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5225" y="381513"/>
            <a:ext cx="10972800" cy="1143000"/>
          </a:xfrm>
        </p:spPr>
        <p:txBody>
          <a:bodyPr/>
          <a:lstStyle/>
          <a:p>
            <a:r>
              <a:rPr lang="el-GR" sz="4000" b="1" dirty="0" smtClean="0">
                <a:latin typeface="Calibri" panose="020F0502020204030204" pitchFamily="34" charset="0"/>
                <a:cs typeface="Calibri" panose="020F0502020204030204" pitchFamily="34" charset="0"/>
              </a:rPr>
              <a:t>Θεραπευτική προσέγγιση οξείας </a:t>
            </a:r>
            <a:r>
              <a:rPr lang="en-US" sz="4000" b="1" dirty="0" smtClean="0">
                <a:latin typeface="Calibri" panose="020F0502020204030204" pitchFamily="34" charset="0"/>
                <a:cs typeface="Calibri" panose="020F0502020204030204" pitchFamily="34" charset="0"/>
              </a:rPr>
              <a:t>AMR</a:t>
            </a:r>
            <a:endParaRPr lang="el-GR" sz="4000" b="1" dirty="0">
              <a:latin typeface="Calibri" panose="020F0502020204030204" pitchFamily="34" charset="0"/>
              <a:cs typeface="Calibri" panose="020F0502020204030204" pitchFamily="34" charset="0"/>
            </a:endParaRPr>
          </a:p>
        </p:txBody>
      </p:sp>
      <p:sp>
        <p:nvSpPr>
          <p:cNvPr id="4" name="Ορθογώνιο 3"/>
          <p:cNvSpPr/>
          <p:nvPr/>
        </p:nvSpPr>
        <p:spPr>
          <a:xfrm>
            <a:off x="385931" y="1731409"/>
            <a:ext cx="11501252" cy="3734356"/>
          </a:xfrm>
          <a:prstGeom prst="rect">
            <a:avLst/>
          </a:prstGeom>
        </p:spPr>
        <p:txBody>
          <a:bodyPr wrap="square">
            <a:spAutoFit/>
          </a:bodyPr>
          <a:lstStyle/>
          <a:p>
            <a:pPr marL="342900" indent="-342900" defTabSz="914400">
              <a:lnSpc>
                <a:spcPct val="150000"/>
              </a:lnSpc>
              <a:spcBef>
                <a:spcPts val="1000"/>
              </a:spcBef>
              <a:buClr>
                <a:srgbClr val="DAEDEF">
                  <a:lumMod val="10000"/>
                </a:srgbClr>
              </a:buClr>
              <a:buFont typeface="Wingdings" panose="05000000000000000000" pitchFamily="2" charset="2"/>
              <a:buChar char="Ø"/>
            </a:pPr>
            <a:r>
              <a:rPr lang="el-GR" sz="2400" dirty="0" smtClean="0">
                <a:solidFill>
                  <a:prstClr val="black"/>
                </a:solidFill>
                <a:latin typeface="Calibri" panose="020F0502020204030204"/>
              </a:rPr>
              <a:t>Επί σαφών ευρημάτων οξείας </a:t>
            </a:r>
            <a:r>
              <a:rPr lang="el-GR" sz="2400" dirty="0">
                <a:solidFill>
                  <a:prstClr val="black"/>
                </a:solidFill>
                <a:latin typeface="Calibri" panose="020F0502020204030204"/>
              </a:rPr>
              <a:t>AMR προ θεραπείας ή ανθεκτικότητα στα </a:t>
            </a:r>
            <a:r>
              <a:rPr lang="el-GR" sz="2400" dirty="0" smtClean="0">
                <a:solidFill>
                  <a:prstClr val="black"/>
                </a:solidFill>
                <a:latin typeface="Calibri" panose="020F0502020204030204"/>
              </a:rPr>
              <a:t>στεροειδή</a:t>
            </a:r>
          </a:p>
          <a:p>
            <a:pPr defTabSz="914400">
              <a:lnSpc>
                <a:spcPct val="150000"/>
              </a:lnSpc>
              <a:spcBef>
                <a:spcPts val="1000"/>
              </a:spcBef>
            </a:pPr>
            <a:r>
              <a:rPr lang="el-GR" sz="2400" dirty="0" smtClean="0">
                <a:solidFill>
                  <a:prstClr val="black"/>
                </a:solidFill>
                <a:latin typeface="Calibri" panose="020F0502020204030204"/>
              </a:rPr>
              <a:t>             έλεγχος </a:t>
            </a:r>
            <a:r>
              <a:rPr lang="el-GR" sz="2400" dirty="0">
                <a:solidFill>
                  <a:prstClr val="black"/>
                </a:solidFill>
                <a:latin typeface="Calibri" panose="020F0502020204030204"/>
              </a:rPr>
              <a:t>DSA στον ορό, χρώση C4d  ιστού και αποκλεισμός άλλων αιτιών </a:t>
            </a:r>
            <a:endParaRPr lang="el-GR" sz="2400" dirty="0" smtClean="0">
              <a:solidFill>
                <a:prstClr val="black"/>
              </a:solidFill>
              <a:latin typeface="Calibri" panose="020F0502020204030204"/>
            </a:endParaRPr>
          </a:p>
          <a:p>
            <a:pPr defTabSz="914400">
              <a:lnSpc>
                <a:spcPct val="150000"/>
              </a:lnSpc>
              <a:spcBef>
                <a:spcPts val="1000"/>
              </a:spcBef>
            </a:pPr>
            <a:endParaRPr lang="el-GR" sz="500" dirty="0" smtClean="0">
              <a:solidFill>
                <a:prstClr val="black"/>
              </a:solidFill>
              <a:latin typeface="Calibri" panose="020F0502020204030204"/>
            </a:endParaRPr>
          </a:p>
          <a:p>
            <a:pPr marL="342900" indent="-342900" defTabSz="914400">
              <a:lnSpc>
                <a:spcPct val="150000"/>
              </a:lnSpc>
              <a:spcBef>
                <a:spcPts val="1000"/>
              </a:spcBef>
              <a:buClr>
                <a:srgbClr val="DAEDEF">
                  <a:lumMod val="10000"/>
                </a:srgbClr>
              </a:buClr>
              <a:buFont typeface="Wingdings" panose="05000000000000000000" pitchFamily="2" charset="2"/>
              <a:buChar char="Ø"/>
            </a:pPr>
            <a:r>
              <a:rPr lang="el-GR" sz="2400" dirty="0" smtClean="0">
                <a:solidFill>
                  <a:prstClr val="black"/>
                </a:solidFill>
                <a:latin typeface="Calibri" panose="020F0502020204030204"/>
              </a:rPr>
              <a:t>Ανταπόκριση των περισσότερων ασθενών στη κλασσική θεραπεία της TCMR</a:t>
            </a:r>
          </a:p>
          <a:p>
            <a:pPr marL="342900" indent="-342900" defTabSz="914400">
              <a:lnSpc>
                <a:spcPct val="150000"/>
              </a:lnSpc>
              <a:spcBef>
                <a:spcPts val="1000"/>
              </a:spcBef>
              <a:buFont typeface="Wingdings" panose="05000000000000000000" pitchFamily="2" charset="2"/>
              <a:buChar char="Ø"/>
            </a:pPr>
            <a:endParaRPr lang="el-GR" sz="500" dirty="0">
              <a:solidFill>
                <a:prstClr val="black"/>
              </a:solidFill>
              <a:latin typeface="Calibri" panose="020F0502020204030204"/>
            </a:endParaRPr>
          </a:p>
          <a:p>
            <a:pPr marL="342900" indent="-342900" defTabSz="914400">
              <a:lnSpc>
                <a:spcPct val="150000"/>
              </a:lnSpc>
              <a:spcBef>
                <a:spcPts val="1000"/>
              </a:spcBef>
              <a:buClr>
                <a:srgbClr val="DAEDEF">
                  <a:lumMod val="10000"/>
                </a:srgbClr>
              </a:buClr>
              <a:buFont typeface="Wingdings" panose="05000000000000000000" pitchFamily="2" charset="2"/>
              <a:buChar char="Ø"/>
            </a:pPr>
            <a:r>
              <a:rPr lang="el-GR" sz="2400" dirty="0" smtClean="0">
                <a:solidFill>
                  <a:prstClr val="black"/>
                </a:solidFill>
                <a:latin typeface="Calibri" panose="020F0502020204030204"/>
              </a:rPr>
              <a:t>Επί μέτριας/σοβαρής AMR :   πρώιμη </a:t>
            </a:r>
            <a:r>
              <a:rPr lang="el-GR" sz="2400" dirty="0">
                <a:solidFill>
                  <a:prstClr val="black"/>
                </a:solidFill>
                <a:latin typeface="Calibri" panose="020F0502020204030204"/>
              </a:rPr>
              <a:t>παρέμβαση, συνήθως με </a:t>
            </a:r>
            <a:r>
              <a:rPr lang="el-GR" sz="2400" dirty="0" err="1">
                <a:solidFill>
                  <a:prstClr val="black"/>
                </a:solidFill>
                <a:latin typeface="Calibri" panose="020F0502020204030204"/>
              </a:rPr>
              <a:t>πλασμαφαίρεση</a:t>
            </a:r>
            <a:r>
              <a:rPr lang="el-GR" sz="2400" dirty="0">
                <a:solidFill>
                  <a:prstClr val="black"/>
                </a:solidFill>
                <a:latin typeface="Calibri" panose="020F0502020204030204"/>
              </a:rPr>
              <a:t> και </a:t>
            </a:r>
            <a:r>
              <a:rPr lang="el-GR" sz="2400" dirty="0" err="1" smtClean="0">
                <a:solidFill>
                  <a:prstClr val="black"/>
                </a:solidFill>
                <a:latin typeface="Calibri" panose="020F0502020204030204"/>
              </a:rPr>
              <a:t>IVIg</a:t>
            </a:r>
            <a:r>
              <a:rPr lang="el-GR" sz="2400" dirty="0" smtClean="0">
                <a:solidFill>
                  <a:prstClr val="black"/>
                </a:solidFill>
                <a:latin typeface="Calibri" panose="020F0502020204030204"/>
              </a:rPr>
              <a:t>, </a:t>
            </a:r>
            <a:r>
              <a:rPr lang="el-GR" sz="2400" dirty="0">
                <a:solidFill>
                  <a:prstClr val="black"/>
                </a:solidFill>
                <a:latin typeface="Calibri" panose="020F0502020204030204"/>
              </a:rPr>
              <a:t>με ή χωρίς θεραπεία έναντι Β λεμφοκυττάρων</a:t>
            </a:r>
          </a:p>
        </p:txBody>
      </p:sp>
      <p:sp>
        <p:nvSpPr>
          <p:cNvPr id="5" name="Δεξιό βέλος 4"/>
          <p:cNvSpPr/>
          <p:nvPr/>
        </p:nvSpPr>
        <p:spPr>
          <a:xfrm>
            <a:off x="694706" y="2704110"/>
            <a:ext cx="534390" cy="2423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FFFF"/>
              </a:solidFill>
            </a:endParaRPr>
          </a:p>
        </p:txBody>
      </p:sp>
    </p:spTree>
    <p:extLst>
      <p:ext uri="{BB962C8B-B14F-4D97-AF65-F5344CB8AC3E}">
        <p14:creationId xmlns="" xmlns:p14="http://schemas.microsoft.com/office/powerpoint/2010/main" val="3200769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l"/>
            <a:r>
              <a:rPr lang="el-GR" sz="4000" b="1" dirty="0" smtClean="0">
                <a:latin typeface="Calibri" panose="020F0502020204030204" pitchFamily="34" charset="0"/>
                <a:cs typeface="Calibri" panose="020F0502020204030204" pitchFamily="34" charset="0"/>
              </a:rPr>
              <a:t>Χρόνια </a:t>
            </a:r>
            <a:r>
              <a:rPr lang="el-GR" sz="4000" b="1" dirty="0">
                <a:latin typeface="Calibri" panose="020F0502020204030204" pitchFamily="34" charset="0"/>
                <a:cs typeface="Calibri" panose="020F0502020204030204" pitchFamily="34" charset="0"/>
              </a:rPr>
              <a:t>ΑΜ</a:t>
            </a:r>
            <a:r>
              <a:rPr lang="en-US" sz="4000" b="1" dirty="0">
                <a:latin typeface="Calibri" panose="020F0502020204030204" pitchFamily="34" charset="0"/>
                <a:cs typeface="Calibri" panose="020F0502020204030204" pitchFamily="34" charset="0"/>
              </a:rPr>
              <a:t>R</a:t>
            </a:r>
            <a:endParaRPr lang="el-GR"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81993" y="12441"/>
            <a:ext cx="5975921" cy="33601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4575" y="3775705"/>
            <a:ext cx="9944227" cy="29469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Ορθογώνιο 2"/>
          <p:cNvSpPr/>
          <p:nvPr/>
        </p:nvSpPr>
        <p:spPr>
          <a:xfrm>
            <a:off x="142495" y="1368464"/>
            <a:ext cx="6039497" cy="1988237"/>
          </a:xfrm>
          <a:prstGeom prst="rect">
            <a:avLst/>
          </a:prstGeom>
        </p:spPr>
        <p:txBody>
          <a:bodyPr wrap="square">
            <a:spAutoFit/>
          </a:bodyPr>
          <a:lstStyle/>
          <a:p>
            <a:pPr marL="285750" indent="-285750">
              <a:buClr>
                <a:srgbClr val="002060"/>
              </a:buClr>
              <a:buFont typeface="Wingdings" panose="05000000000000000000" pitchFamily="2" charset="2"/>
              <a:buChar char="Ø"/>
            </a:pPr>
            <a:r>
              <a:rPr lang="el-GR" sz="2200" dirty="0" smtClean="0">
                <a:solidFill>
                  <a:srgbClr val="000000"/>
                </a:solidFill>
                <a:latin typeface="Calibri" panose="020F0502020204030204" pitchFamily="34" charset="0"/>
                <a:cs typeface="Calibri" panose="020F0502020204030204" pitchFamily="34" charset="0"/>
              </a:rPr>
              <a:t>8-15</a:t>
            </a:r>
            <a:r>
              <a:rPr lang="el-GR" sz="2200" dirty="0">
                <a:solidFill>
                  <a:srgbClr val="000000"/>
                </a:solidFill>
                <a:latin typeface="Calibri" panose="020F0502020204030204" pitchFamily="34" charset="0"/>
                <a:cs typeface="Calibri" panose="020F0502020204030204" pitchFamily="34" charset="0"/>
              </a:rPr>
              <a:t>% </a:t>
            </a:r>
            <a:r>
              <a:rPr lang="el-GR" sz="2200" dirty="0" smtClean="0">
                <a:solidFill>
                  <a:srgbClr val="000000"/>
                </a:solidFill>
                <a:latin typeface="Calibri" panose="020F0502020204030204" pitchFamily="34" charset="0"/>
                <a:cs typeface="Calibri" panose="020F0502020204030204" pitchFamily="34" charset="0"/>
              </a:rPr>
              <a:t>των ληπτών με επίμονα ή </a:t>
            </a:r>
            <a:r>
              <a:rPr lang="el-GR" sz="2200" dirty="0" err="1" smtClean="0">
                <a:solidFill>
                  <a:srgbClr val="000000"/>
                </a:solidFill>
                <a:latin typeface="Calibri" panose="020F0502020204030204" pitchFamily="34" charset="0"/>
                <a:cs typeface="Calibri" panose="020F0502020204030204" pitchFamily="34" charset="0"/>
              </a:rPr>
              <a:t>de</a:t>
            </a:r>
            <a:r>
              <a:rPr lang="el-GR" sz="2200" dirty="0" smtClean="0">
                <a:solidFill>
                  <a:srgbClr val="000000"/>
                </a:solidFill>
                <a:latin typeface="Calibri" panose="020F0502020204030204" pitchFamily="34" charset="0"/>
                <a:cs typeface="Calibri" panose="020F0502020204030204" pitchFamily="34" charset="0"/>
              </a:rPr>
              <a:t> </a:t>
            </a:r>
            <a:r>
              <a:rPr lang="el-GR" sz="2200" dirty="0" err="1" smtClean="0">
                <a:solidFill>
                  <a:srgbClr val="000000"/>
                </a:solidFill>
                <a:latin typeface="Calibri" panose="020F0502020204030204" pitchFamily="34" charset="0"/>
                <a:cs typeface="Calibri" panose="020F0502020204030204" pitchFamily="34" charset="0"/>
              </a:rPr>
              <a:t>novo</a:t>
            </a:r>
            <a:r>
              <a:rPr lang="el-GR" sz="2200" dirty="0" smtClean="0">
                <a:solidFill>
                  <a:srgbClr val="000000"/>
                </a:solidFill>
                <a:latin typeface="Calibri" panose="020F0502020204030204" pitchFamily="34" charset="0"/>
                <a:cs typeface="Calibri" panose="020F0502020204030204" pitchFamily="34" charset="0"/>
              </a:rPr>
              <a:t> DSA </a:t>
            </a:r>
            <a:r>
              <a:rPr lang="el-GR" sz="2200" dirty="0">
                <a:solidFill>
                  <a:srgbClr val="000000"/>
                </a:solidFill>
                <a:latin typeface="Calibri" panose="020F0502020204030204" pitchFamily="34" charset="0"/>
                <a:cs typeface="Calibri" panose="020F0502020204030204" pitchFamily="34" charset="0"/>
              </a:rPr>
              <a:t>+ </a:t>
            </a:r>
          </a:p>
          <a:p>
            <a:endParaRPr lang="el-GR" sz="2200" dirty="0" smtClean="0">
              <a:solidFill>
                <a:srgbClr val="000000"/>
              </a:solidFill>
              <a:latin typeface="Calibri" panose="020F0502020204030204" pitchFamily="34" charset="0"/>
              <a:cs typeface="Calibri" panose="020F0502020204030204" pitchFamily="34" charset="0"/>
            </a:endParaRPr>
          </a:p>
          <a:p>
            <a:pPr marL="285750" indent="-285750">
              <a:lnSpc>
                <a:spcPct val="120000"/>
              </a:lnSpc>
              <a:buClr>
                <a:srgbClr val="002060"/>
              </a:buClr>
              <a:buFont typeface="Wingdings" panose="05000000000000000000" pitchFamily="2" charset="2"/>
              <a:buChar char="Ø"/>
            </a:pPr>
            <a:r>
              <a:rPr lang="el-GR" sz="2200" dirty="0">
                <a:solidFill>
                  <a:srgbClr val="000000"/>
                </a:solidFill>
                <a:latin typeface="Calibri" panose="020F0502020204030204" pitchFamily="34" charset="0"/>
                <a:cs typeface="Calibri" panose="020F0502020204030204" pitchFamily="34" charset="0"/>
              </a:rPr>
              <a:t>Π</a:t>
            </a:r>
            <a:r>
              <a:rPr lang="el-GR" sz="2200" dirty="0" smtClean="0">
                <a:solidFill>
                  <a:srgbClr val="000000"/>
                </a:solidFill>
                <a:latin typeface="Calibri" panose="020F0502020204030204" pitchFamily="34" charset="0"/>
                <a:cs typeface="Calibri" panose="020F0502020204030204" pitchFamily="34" charset="0"/>
              </a:rPr>
              <a:t>αράγοντες κινδύνου: χρήση </a:t>
            </a:r>
            <a:r>
              <a:rPr lang="el-GR" sz="2200" dirty="0" err="1">
                <a:solidFill>
                  <a:srgbClr val="000000"/>
                </a:solidFill>
                <a:latin typeface="Calibri" panose="020F0502020204030204" pitchFamily="34" charset="0"/>
                <a:cs typeface="Calibri" panose="020F0502020204030204" pitchFamily="34" charset="0"/>
              </a:rPr>
              <a:t>κυκλοσπορίνης</a:t>
            </a:r>
            <a:r>
              <a:rPr lang="el-GR" sz="2200" dirty="0">
                <a:solidFill>
                  <a:srgbClr val="000000"/>
                </a:solidFill>
                <a:latin typeface="Calibri" panose="020F0502020204030204" pitchFamily="34" charset="0"/>
                <a:cs typeface="Calibri" panose="020F0502020204030204" pitchFamily="34" charset="0"/>
              </a:rPr>
              <a:t> έναντι </a:t>
            </a:r>
            <a:r>
              <a:rPr lang="el-GR" sz="2200" dirty="0" err="1">
                <a:solidFill>
                  <a:srgbClr val="000000"/>
                </a:solidFill>
                <a:latin typeface="Calibri" panose="020F0502020204030204" pitchFamily="34" charset="0"/>
                <a:cs typeface="Calibri" panose="020F0502020204030204" pitchFamily="34" charset="0"/>
              </a:rPr>
              <a:t>tacrolimus</a:t>
            </a:r>
            <a:r>
              <a:rPr lang="el-GR" sz="2200" dirty="0">
                <a:solidFill>
                  <a:srgbClr val="000000"/>
                </a:solidFill>
                <a:latin typeface="Calibri" panose="020F0502020204030204" pitchFamily="34" charset="0"/>
                <a:cs typeface="Calibri" panose="020F0502020204030204" pitchFamily="34" charset="0"/>
              </a:rPr>
              <a:t>, </a:t>
            </a:r>
            <a:r>
              <a:rPr lang="el-GR" sz="2200" dirty="0" smtClean="0">
                <a:solidFill>
                  <a:srgbClr val="000000"/>
                </a:solidFill>
                <a:latin typeface="Calibri" panose="020F0502020204030204" pitchFamily="34" charset="0"/>
                <a:cs typeface="Calibri" panose="020F0502020204030204" pitchFamily="34" charset="0"/>
              </a:rPr>
              <a:t>χαμηλή </a:t>
            </a:r>
            <a:r>
              <a:rPr lang="el-GR" sz="2200" dirty="0" err="1" smtClean="0">
                <a:solidFill>
                  <a:srgbClr val="000000"/>
                </a:solidFill>
                <a:latin typeface="Calibri" panose="020F0502020204030204" pitchFamily="34" charset="0"/>
                <a:cs typeface="Calibri" panose="020F0502020204030204" pitchFamily="34" charset="0"/>
              </a:rPr>
              <a:t>ανοσοκαταστολή</a:t>
            </a:r>
            <a:r>
              <a:rPr lang="el-GR" sz="2200" dirty="0" smtClean="0">
                <a:solidFill>
                  <a:srgbClr val="000000"/>
                </a:solidFill>
                <a:latin typeface="Calibri" panose="020F0502020204030204" pitchFamily="34" charset="0"/>
                <a:cs typeface="Calibri" panose="020F0502020204030204" pitchFamily="34" charset="0"/>
              </a:rPr>
              <a:t>, νεαρή ηλικία, προηγούμενες μεταμοσχεύσεις</a:t>
            </a:r>
            <a:endParaRPr lang="el-GR" sz="2200" dirty="0">
              <a:solidFill>
                <a:srgbClr val="000000"/>
              </a:solidFill>
              <a:latin typeface="Calibri" panose="020F0502020204030204" pitchFamily="34" charset="0"/>
              <a:cs typeface="Calibri" panose="020F0502020204030204" pitchFamily="34" charset="0"/>
            </a:endParaRPr>
          </a:p>
        </p:txBody>
      </p:sp>
      <p:pic>
        <p:nvPicPr>
          <p:cNvPr id="2052"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2634"/>
          <a:stretch/>
        </p:blipFill>
        <p:spPr bwMode="auto">
          <a:xfrm>
            <a:off x="10157552" y="3372591"/>
            <a:ext cx="2046609" cy="30519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46602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4CE75C0-2B12-44B4-A3D2-CA47934C6C27}"/>
              </a:ext>
            </a:extLst>
          </p:cNvPr>
          <p:cNvSpPr>
            <a:spLocks noGrp="1"/>
          </p:cNvSpPr>
          <p:nvPr>
            <p:ph type="title"/>
          </p:nvPr>
        </p:nvSpPr>
        <p:spPr/>
        <p:txBody>
          <a:bodyPr>
            <a:normAutofit/>
          </a:bodyPr>
          <a:lstStyle/>
          <a:p>
            <a:pPr algn="ctr"/>
            <a:r>
              <a:rPr lang="el-GR" sz="4000" b="1" dirty="0" smtClean="0">
                <a:solidFill>
                  <a:srgbClr val="002060"/>
                </a:solidFill>
                <a:latin typeface="+mn-lt"/>
              </a:rPr>
              <a:t>Ιστολογικά ευρήματα</a:t>
            </a:r>
            <a:br>
              <a:rPr lang="el-GR" sz="4000" b="1" dirty="0" smtClean="0">
                <a:solidFill>
                  <a:srgbClr val="002060"/>
                </a:solidFill>
                <a:latin typeface="+mn-lt"/>
              </a:rPr>
            </a:br>
            <a:r>
              <a:rPr lang="el-GR" sz="4000" b="1" dirty="0" smtClean="0">
                <a:solidFill>
                  <a:srgbClr val="0070C0"/>
                </a:solidFill>
                <a:latin typeface="+mn-lt"/>
              </a:rPr>
              <a:t>υπέρ</a:t>
            </a:r>
            <a:r>
              <a:rPr lang="el-GR" sz="4000" b="1" dirty="0" smtClean="0">
                <a:solidFill>
                  <a:srgbClr val="002060"/>
                </a:solidFill>
                <a:latin typeface="+mn-lt"/>
              </a:rPr>
              <a:t> ελαχιστοποίησης της </a:t>
            </a:r>
            <a:r>
              <a:rPr lang="el-GR" sz="4000" b="1" dirty="0" err="1" smtClean="0">
                <a:solidFill>
                  <a:srgbClr val="002060"/>
                </a:solidFill>
                <a:latin typeface="+mn-lt"/>
              </a:rPr>
              <a:t>ανοσοκαταστολής</a:t>
            </a:r>
            <a:r>
              <a:rPr lang="el-GR" sz="4000" b="1" dirty="0" smtClean="0">
                <a:solidFill>
                  <a:srgbClr val="002060"/>
                </a:solidFill>
                <a:latin typeface="+mn-lt"/>
              </a:rPr>
              <a:t> </a:t>
            </a:r>
            <a:endParaRPr lang="el-GR" sz="4000" b="1" dirty="0">
              <a:solidFill>
                <a:srgbClr val="002060"/>
              </a:solidFill>
              <a:latin typeface="+mn-lt"/>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0318" y="1935696"/>
            <a:ext cx="11141056" cy="3669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279000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sz="4000" b="1" dirty="0">
                <a:solidFill>
                  <a:srgbClr val="002060"/>
                </a:solidFill>
                <a:latin typeface="Calibri" panose="020F0502020204030204"/>
              </a:rPr>
              <a:t>Ιστολογικά ευρήματα</a:t>
            </a:r>
            <a:br>
              <a:rPr lang="el-GR" sz="4000" b="1" dirty="0">
                <a:solidFill>
                  <a:srgbClr val="002060"/>
                </a:solidFill>
                <a:latin typeface="Calibri" panose="020F0502020204030204"/>
              </a:rPr>
            </a:br>
            <a:r>
              <a:rPr lang="el-GR" sz="4000" b="1" dirty="0" smtClean="0">
                <a:solidFill>
                  <a:srgbClr val="0070C0"/>
                </a:solidFill>
                <a:latin typeface="Calibri" panose="020F0502020204030204"/>
              </a:rPr>
              <a:t>κατά</a:t>
            </a:r>
            <a:r>
              <a:rPr lang="el-GR" sz="4000" b="1" dirty="0" smtClean="0">
                <a:solidFill>
                  <a:srgbClr val="002060"/>
                </a:solidFill>
                <a:latin typeface="Calibri" panose="020F0502020204030204"/>
              </a:rPr>
              <a:t> </a:t>
            </a:r>
            <a:r>
              <a:rPr lang="el-GR" sz="4000" b="1" dirty="0">
                <a:solidFill>
                  <a:srgbClr val="002060"/>
                </a:solidFill>
                <a:latin typeface="Calibri" panose="020F0502020204030204"/>
              </a:rPr>
              <a:t>ελαχιστοποίησης της </a:t>
            </a:r>
            <a:r>
              <a:rPr lang="el-GR" sz="4000" b="1" dirty="0" err="1">
                <a:solidFill>
                  <a:srgbClr val="002060"/>
                </a:solidFill>
                <a:latin typeface="Calibri" panose="020F0502020204030204"/>
              </a:rPr>
              <a:t>ανοσοκαταστολής</a:t>
            </a:r>
            <a:endParaRPr lang="el-GR" dirty="0"/>
          </a:p>
        </p:txBody>
      </p:sp>
      <p:pic>
        <p:nvPicPr>
          <p:cNvPr id="205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6773" y="2030681"/>
            <a:ext cx="10529455" cy="39901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481905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609600" y="351855"/>
            <a:ext cx="11245702" cy="5275561"/>
          </a:xfrm>
        </p:spPr>
        <p:txBody>
          <a:bodyPr/>
          <a:lstStyle/>
          <a:p>
            <a:pPr marL="0" indent="3175" algn="ctr" eaLnBrk="1" hangingPunct="1">
              <a:lnSpc>
                <a:spcPct val="120000"/>
              </a:lnSpc>
              <a:buFontTx/>
              <a:buNone/>
            </a:pPr>
            <a:r>
              <a:rPr lang="el-GR" altLang="el-GR" sz="4000" b="1" dirty="0" smtClean="0">
                <a:solidFill>
                  <a:srgbClr val="002060"/>
                </a:solidFill>
                <a:latin typeface="Calibri" panose="020F0502020204030204" pitchFamily="34" charset="0"/>
                <a:cs typeface="Calibri" panose="020F0502020204030204" pitchFamily="34" charset="0"/>
              </a:rPr>
              <a:t>Νεότερα δεδομένα</a:t>
            </a:r>
          </a:p>
          <a:p>
            <a:pPr marL="0" indent="3175" algn="ctr" eaLnBrk="1" hangingPunct="1">
              <a:lnSpc>
                <a:spcPct val="120000"/>
              </a:lnSpc>
              <a:buFontTx/>
              <a:buNone/>
            </a:pPr>
            <a:endParaRPr lang="el-GR" altLang="el-GR" sz="2000" b="1" dirty="0" smtClean="0">
              <a:solidFill>
                <a:srgbClr val="002060"/>
              </a:solidFill>
              <a:latin typeface="Calibri" panose="020F0502020204030204" pitchFamily="34" charset="0"/>
              <a:cs typeface="Calibri" panose="020F0502020204030204" pitchFamily="34" charset="0"/>
            </a:endParaRPr>
          </a:p>
          <a:p>
            <a:pPr eaLnBrk="1" hangingPunct="1">
              <a:lnSpc>
                <a:spcPct val="120000"/>
              </a:lnSpc>
              <a:buClr>
                <a:srgbClr val="002060"/>
              </a:buClr>
              <a:buFont typeface="Wingdings" panose="05000000000000000000" pitchFamily="2" charset="2"/>
              <a:buChar char="Ø"/>
            </a:pPr>
            <a:r>
              <a:rPr lang="el-GR" altLang="el-GR" sz="2400" b="1" dirty="0" smtClean="0">
                <a:solidFill>
                  <a:srgbClr val="002060"/>
                </a:solidFill>
                <a:latin typeface="Calibri" panose="020F0502020204030204" pitchFamily="34" charset="0"/>
                <a:cs typeface="Calibri" panose="020F0502020204030204" pitchFamily="34" charset="0"/>
              </a:rPr>
              <a:t>Ορολογία</a:t>
            </a:r>
            <a:r>
              <a:rPr lang="el-GR" altLang="el-GR" sz="2400" dirty="0">
                <a:latin typeface="Calibri" panose="020F0502020204030204" pitchFamily="34" charset="0"/>
                <a:cs typeface="Calibri" panose="020F0502020204030204" pitchFamily="34" charset="0"/>
              </a:rPr>
              <a:t>: </a:t>
            </a:r>
            <a:r>
              <a:rPr lang="en-US" altLang="el-GR" sz="2400" dirty="0" smtClean="0">
                <a:latin typeface="Calibri" panose="020F0502020204030204" pitchFamily="34" charset="0"/>
                <a:cs typeface="Calibri" panose="020F0502020204030204" pitchFamily="34" charset="0"/>
              </a:rPr>
              <a:t>Antibody-mediated rejection</a:t>
            </a:r>
            <a:r>
              <a:rPr lang="el-GR" altLang="el-GR" sz="2400" dirty="0" smtClean="0">
                <a:latin typeface="Calibri" panose="020F0502020204030204" pitchFamily="34" charset="0"/>
                <a:cs typeface="Calibri" panose="020F0502020204030204" pitchFamily="34" charset="0"/>
              </a:rPr>
              <a:t> (</a:t>
            </a:r>
            <a:r>
              <a:rPr lang="el-GR" altLang="el-GR" sz="2400" dirty="0">
                <a:latin typeface="Calibri" panose="020F0502020204030204" pitchFamily="34" charset="0"/>
                <a:cs typeface="Calibri" panose="020F0502020204030204" pitchFamily="34" charset="0"/>
              </a:rPr>
              <a:t>AMR)</a:t>
            </a:r>
          </a:p>
          <a:p>
            <a:pPr marL="0" indent="3175" eaLnBrk="1" hangingPunct="1">
              <a:lnSpc>
                <a:spcPct val="120000"/>
              </a:lnSpc>
              <a:buClr>
                <a:srgbClr val="002060"/>
              </a:buClr>
              <a:buFontTx/>
              <a:buNone/>
            </a:pPr>
            <a:r>
              <a:rPr lang="en-US" altLang="el-GR" sz="2400" dirty="0" smtClean="0">
                <a:latin typeface="Calibri" panose="020F0502020204030204" pitchFamily="34" charset="0"/>
                <a:cs typeface="Calibri" panose="020F0502020204030204" pitchFamily="34" charset="0"/>
              </a:rPr>
              <a:t>                        </a:t>
            </a:r>
            <a:r>
              <a:rPr lang="el-GR" altLang="el-GR" sz="2400" dirty="0" smtClean="0">
                <a:latin typeface="Calibri" panose="020F0502020204030204" pitchFamily="34" charset="0"/>
                <a:cs typeface="Calibri" panose="020F0502020204030204" pitchFamily="34" charset="0"/>
              </a:rPr>
              <a:t>(</a:t>
            </a:r>
            <a:r>
              <a:rPr lang="el-GR" altLang="el-GR" sz="2400" dirty="0">
                <a:latin typeface="Calibri" panose="020F0502020204030204" pitchFamily="34" charset="0"/>
                <a:cs typeface="Calibri" panose="020F0502020204030204" pitchFamily="34" charset="0"/>
              </a:rPr>
              <a:t>Οξεία) </a:t>
            </a:r>
            <a:r>
              <a:rPr lang="en-US" altLang="el-GR" sz="2400" dirty="0" smtClean="0">
                <a:latin typeface="Calibri" panose="020F0502020204030204" pitchFamily="34" charset="0"/>
                <a:cs typeface="Calibri" panose="020F0502020204030204" pitchFamily="34" charset="0"/>
              </a:rPr>
              <a:t>T Cell-mediated rejection </a:t>
            </a:r>
            <a:r>
              <a:rPr lang="el-GR" altLang="el-GR" sz="2400" dirty="0" smtClean="0">
                <a:latin typeface="Calibri" panose="020F0502020204030204" pitchFamily="34" charset="0"/>
                <a:cs typeface="Calibri" panose="020F0502020204030204" pitchFamily="34" charset="0"/>
              </a:rPr>
              <a:t>(TCMR</a:t>
            </a:r>
            <a:r>
              <a:rPr lang="el-GR" altLang="el-GR" sz="2400" dirty="0">
                <a:latin typeface="Calibri" panose="020F0502020204030204" pitchFamily="34" charset="0"/>
                <a:cs typeface="Calibri" panose="020F0502020204030204" pitchFamily="34" charset="0"/>
              </a:rPr>
              <a:t>)</a:t>
            </a:r>
          </a:p>
          <a:p>
            <a:pPr marL="0" indent="3175" eaLnBrk="1" hangingPunct="1">
              <a:lnSpc>
                <a:spcPct val="120000"/>
              </a:lnSpc>
              <a:buClr>
                <a:srgbClr val="002060"/>
              </a:buClr>
              <a:buFontTx/>
              <a:buNone/>
            </a:pPr>
            <a:r>
              <a:rPr lang="en-US" altLang="el-GR" sz="2400" dirty="0" smtClean="0">
                <a:latin typeface="Calibri" panose="020F0502020204030204" pitchFamily="34" charset="0"/>
                <a:cs typeface="Calibri" panose="020F0502020204030204" pitchFamily="34" charset="0"/>
              </a:rPr>
              <a:t>                         Plasma cell rich-rejection</a:t>
            </a:r>
          </a:p>
          <a:p>
            <a:pPr marL="0" indent="3175" eaLnBrk="1" hangingPunct="1">
              <a:lnSpc>
                <a:spcPct val="120000"/>
              </a:lnSpc>
              <a:buClr>
                <a:srgbClr val="002060"/>
              </a:buClr>
              <a:buFontTx/>
              <a:buNone/>
            </a:pPr>
            <a:endParaRPr lang="en-US" altLang="el-GR" sz="2000" dirty="0" smtClean="0">
              <a:latin typeface="Calibri" panose="020F0502020204030204" pitchFamily="34" charset="0"/>
              <a:cs typeface="Calibri" panose="020F0502020204030204" pitchFamily="34" charset="0"/>
            </a:endParaRPr>
          </a:p>
          <a:p>
            <a:pPr eaLnBrk="1" hangingPunct="1">
              <a:lnSpc>
                <a:spcPct val="120000"/>
              </a:lnSpc>
              <a:buClr>
                <a:srgbClr val="002060"/>
              </a:buClr>
              <a:buFont typeface="Wingdings" panose="05000000000000000000" pitchFamily="2" charset="2"/>
              <a:buChar char="Ø"/>
            </a:pPr>
            <a:r>
              <a:rPr lang="el-GR" altLang="el-GR" sz="2400" b="1" dirty="0" smtClean="0">
                <a:solidFill>
                  <a:srgbClr val="002060"/>
                </a:solidFill>
                <a:latin typeface="Calibri" panose="020F0502020204030204" pitchFamily="34" charset="0"/>
                <a:cs typeface="Calibri" panose="020F0502020204030204" pitchFamily="34" charset="0"/>
              </a:rPr>
              <a:t>Κριτήρια διάγνωσης ΑΜ</a:t>
            </a:r>
            <a:r>
              <a:rPr lang="en-US" altLang="el-GR" sz="2400" b="1" dirty="0" smtClean="0">
                <a:solidFill>
                  <a:srgbClr val="002060"/>
                </a:solidFill>
                <a:latin typeface="Calibri" panose="020F0502020204030204" pitchFamily="34" charset="0"/>
                <a:cs typeface="Calibri" panose="020F0502020204030204" pitchFamily="34" charset="0"/>
              </a:rPr>
              <a:t>R</a:t>
            </a:r>
            <a:r>
              <a:rPr lang="el-GR" altLang="el-GR" sz="2400" b="1" dirty="0" smtClean="0">
                <a:solidFill>
                  <a:srgbClr val="002060"/>
                </a:solidFill>
                <a:latin typeface="Calibri" panose="020F0502020204030204" pitchFamily="34" charset="0"/>
                <a:cs typeface="Calibri" panose="020F0502020204030204" pitchFamily="34" charset="0"/>
              </a:rPr>
              <a:t> </a:t>
            </a:r>
            <a:r>
              <a:rPr lang="el-GR" altLang="el-GR" sz="2400" dirty="0" smtClean="0">
                <a:latin typeface="Calibri" panose="020F0502020204030204" pitchFamily="34" charset="0"/>
                <a:cs typeface="Calibri" panose="020F0502020204030204" pitchFamily="34" charset="0"/>
              </a:rPr>
              <a:t>(ιστολογικά και ανοσοϊστοχημικά-</a:t>
            </a:r>
            <a:r>
              <a:rPr lang="en-US" altLang="el-GR" sz="2400" dirty="0" smtClean="0">
                <a:latin typeface="Calibri" panose="020F0502020204030204" pitchFamily="34" charset="0"/>
                <a:cs typeface="Calibri" panose="020F0502020204030204" pitchFamily="34" charset="0"/>
              </a:rPr>
              <a:t>C4d</a:t>
            </a:r>
            <a:r>
              <a:rPr lang="el-GR" altLang="el-GR" sz="2400" dirty="0" smtClean="0">
                <a:latin typeface="Calibri" panose="020F0502020204030204" pitchFamily="34" charset="0"/>
                <a:cs typeface="Calibri" panose="020F0502020204030204" pitchFamily="34" charset="0"/>
              </a:rPr>
              <a:t>)</a:t>
            </a:r>
          </a:p>
          <a:p>
            <a:pPr marL="0" lvl="0" indent="0" eaLnBrk="1" fontAlgn="auto" hangingPunct="1">
              <a:lnSpc>
                <a:spcPct val="90000"/>
              </a:lnSpc>
              <a:spcBef>
                <a:spcPts val="1000"/>
              </a:spcBef>
              <a:spcAft>
                <a:spcPts val="600"/>
              </a:spcAft>
              <a:buClr>
                <a:srgbClr val="002060"/>
              </a:buClr>
              <a:buNone/>
              <a:defRPr/>
            </a:pPr>
            <a:endParaRPr lang="en-US" sz="2000" dirty="0" smtClean="0">
              <a:solidFill>
                <a:prstClr val="black"/>
              </a:solidFill>
              <a:latin typeface="Calibri" panose="020F0502020204030204"/>
            </a:endParaRPr>
          </a:p>
          <a:p>
            <a:pPr lvl="0" eaLnBrk="1" fontAlgn="auto" hangingPunct="1">
              <a:lnSpc>
                <a:spcPct val="90000"/>
              </a:lnSpc>
              <a:spcBef>
                <a:spcPts val="1000"/>
              </a:spcBef>
              <a:spcAft>
                <a:spcPts val="600"/>
              </a:spcAft>
              <a:buClr>
                <a:srgbClr val="002060"/>
              </a:buClr>
              <a:buFont typeface="Wingdings" panose="05000000000000000000" pitchFamily="2" charset="2"/>
              <a:buChar char="Ø"/>
              <a:defRPr/>
            </a:pPr>
            <a:r>
              <a:rPr lang="el-GR" sz="2400" b="1" dirty="0" err="1" smtClean="0">
                <a:solidFill>
                  <a:srgbClr val="002060"/>
                </a:solidFill>
                <a:latin typeface="Calibri" panose="020F0502020204030204"/>
              </a:rPr>
              <a:t>Σταδιοποίηση</a:t>
            </a:r>
            <a:r>
              <a:rPr lang="el-GR" sz="2400" b="1" dirty="0" smtClean="0">
                <a:solidFill>
                  <a:srgbClr val="002060"/>
                </a:solidFill>
                <a:latin typeface="Calibri" panose="020F0502020204030204"/>
              </a:rPr>
              <a:t> </a:t>
            </a:r>
            <a:r>
              <a:rPr lang="el-GR" sz="2400" b="1" dirty="0" err="1" smtClean="0">
                <a:solidFill>
                  <a:srgbClr val="002060"/>
                </a:solidFill>
                <a:latin typeface="Calibri" panose="020F0502020204030204"/>
              </a:rPr>
              <a:t>ίνωσης</a:t>
            </a:r>
            <a:endParaRPr lang="el-GR" sz="2400" b="1" dirty="0" smtClean="0">
              <a:solidFill>
                <a:srgbClr val="002060"/>
              </a:solidFill>
              <a:latin typeface="Calibri" panose="020F0502020204030204"/>
            </a:endParaRPr>
          </a:p>
          <a:p>
            <a:pPr lvl="0" eaLnBrk="1" fontAlgn="auto" hangingPunct="1">
              <a:lnSpc>
                <a:spcPct val="90000"/>
              </a:lnSpc>
              <a:spcBef>
                <a:spcPts val="1000"/>
              </a:spcBef>
              <a:spcAft>
                <a:spcPts val="600"/>
              </a:spcAft>
              <a:buClr>
                <a:srgbClr val="002060"/>
              </a:buClr>
              <a:buFont typeface="Wingdings" panose="05000000000000000000" pitchFamily="2" charset="2"/>
              <a:buChar char="Ø"/>
              <a:defRPr/>
            </a:pPr>
            <a:endParaRPr lang="el-GR" sz="2000" b="1" dirty="0" smtClean="0">
              <a:solidFill>
                <a:srgbClr val="002060"/>
              </a:solidFill>
              <a:latin typeface="Calibri" panose="020F0502020204030204"/>
            </a:endParaRPr>
          </a:p>
          <a:p>
            <a:pPr lvl="0" eaLnBrk="1" fontAlgn="auto" hangingPunct="1">
              <a:lnSpc>
                <a:spcPct val="90000"/>
              </a:lnSpc>
              <a:spcBef>
                <a:spcPts val="1000"/>
              </a:spcBef>
              <a:spcAft>
                <a:spcPts val="600"/>
              </a:spcAft>
              <a:buClr>
                <a:srgbClr val="002060"/>
              </a:buClr>
              <a:buFont typeface="Wingdings" panose="05000000000000000000" pitchFamily="2" charset="2"/>
              <a:buChar char="Ø"/>
              <a:defRPr/>
            </a:pPr>
            <a:r>
              <a:rPr lang="el-GR" sz="2400" b="1" dirty="0">
                <a:solidFill>
                  <a:srgbClr val="002060"/>
                </a:solidFill>
                <a:latin typeface="Calibri" panose="020F0502020204030204"/>
              </a:rPr>
              <a:t> </a:t>
            </a:r>
            <a:r>
              <a:rPr lang="el-GR" sz="2400" b="1" dirty="0" smtClean="0">
                <a:solidFill>
                  <a:srgbClr val="002060"/>
                </a:solidFill>
                <a:latin typeface="Calibri" panose="020F0502020204030204"/>
              </a:rPr>
              <a:t>Εξατομίκευση </a:t>
            </a:r>
            <a:r>
              <a:rPr lang="el-GR" sz="2400" b="1" dirty="0">
                <a:solidFill>
                  <a:srgbClr val="002060"/>
                </a:solidFill>
                <a:latin typeface="Calibri" panose="020F0502020204030204"/>
              </a:rPr>
              <a:t>ανοσοθεραπείας</a:t>
            </a:r>
          </a:p>
          <a:p>
            <a:pPr lvl="0" eaLnBrk="1" fontAlgn="auto" hangingPunct="1">
              <a:lnSpc>
                <a:spcPct val="90000"/>
              </a:lnSpc>
              <a:spcBef>
                <a:spcPts val="1000"/>
              </a:spcBef>
              <a:spcAft>
                <a:spcPts val="600"/>
              </a:spcAft>
              <a:buClr>
                <a:srgbClr val="002060"/>
              </a:buClr>
              <a:buFont typeface="Wingdings" panose="05000000000000000000" pitchFamily="2" charset="2"/>
              <a:buChar char="Ø"/>
              <a:defRPr/>
            </a:pPr>
            <a:endParaRPr lang="el-GR" sz="2400" b="1" dirty="0">
              <a:solidFill>
                <a:srgbClr val="002060"/>
              </a:solidFill>
              <a:latin typeface="Calibri" panose="020F0502020204030204"/>
            </a:endParaRPr>
          </a:p>
          <a:p>
            <a:pPr marL="0" lvl="0" indent="0" eaLnBrk="1" fontAlgn="auto" hangingPunct="1">
              <a:lnSpc>
                <a:spcPct val="90000"/>
              </a:lnSpc>
              <a:spcBef>
                <a:spcPts val="1000"/>
              </a:spcBef>
              <a:spcAft>
                <a:spcPts val="600"/>
              </a:spcAft>
              <a:buNone/>
              <a:defRPr/>
            </a:pPr>
            <a:endParaRPr lang="el-GR" sz="2000" b="1" dirty="0">
              <a:solidFill>
                <a:prstClr val="black"/>
              </a:solidFill>
              <a:latin typeface="Calibri" panose="020F0502020204030204"/>
            </a:endParaRPr>
          </a:p>
          <a:p>
            <a:pPr marL="0" indent="3175" eaLnBrk="1" hangingPunct="1">
              <a:lnSpc>
                <a:spcPct val="120000"/>
              </a:lnSpc>
              <a:buFontTx/>
              <a:buNone/>
            </a:pPr>
            <a:endParaRPr lang="el-GR" altLang="el-GR" sz="1000" dirty="0" smtClean="0"/>
          </a:p>
        </p:txBody>
      </p:sp>
    </p:spTree>
    <p:extLst>
      <p:ext uri="{BB962C8B-B14F-4D97-AF65-F5344CB8AC3E}">
        <p14:creationId xmlns="" xmlns:p14="http://schemas.microsoft.com/office/powerpoint/2010/main" val="695645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D3ED9D3-2C19-42C4-A54C-F0EEF5D4D4CF}"/>
              </a:ext>
            </a:extLst>
          </p:cNvPr>
          <p:cNvSpPr>
            <a:spLocks noGrp="1"/>
          </p:cNvSpPr>
          <p:nvPr>
            <p:ph type="title"/>
          </p:nvPr>
        </p:nvSpPr>
        <p:spPr/>
        <p:txBody>
          <a:bodyPr>
            <a:normAutofit/>
          </a:bodyPr>
          <a:lstStyle/>
          <a:p>
            <a:pPr algn="ctr"/>
            <a:r>
              <a:rPr lang="el-GR" sz="4000" b="1" dirty="0" smtClean="0">
                <a:solidFill>
                  <a:srgbClr val="002060"/>
                </a:solidFill>
                <a:latin typeface="Calibri" panose="020F0502020204030204" pitchFamily="34" charset="0"/>
                <a:cs typeface="Calibri" panose="020F0502020204030204" pitchFamily="34" charset="0"/>
              </a:rPr>
              <a:t>ΒΛΑΒΕΣ ΣΥΝΤΗΡΗΣΗΣ-ΕΠΑΝΑΙΜΑΤΩΣΗΣ</a:t>
            </a:r>
            <a:endParaRPr lang="el-GR" sz="4000" b="1" dirty="0">
              <a:solidFill>
                <a:srgbClr val="00206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 xmlns:a16="http://schemas.microsoft.com/office/drawing/2014/main" id="{9A58FCAC-BEFB-43D3-8839-A4594C98B134}"/>
              </a:ext>
            </a:extLst>
          </p:cNvPr>
          <p:cNvSpPr>
            <a:spLocks noGrp="1"/>
          </p:cNvSpPr>
          <p:nvPr>
            <p:ph idx="1"/>
          </p:nvPr>
        </p:nvSpPr>
        <p:spPr>
          <a:xfrm>
            <a:off x="545910" y="1825625"/>
            <a:ext cx="11354938" cy="4351338"/>
          </a:xfrm>
        </p:spPr>
        <p:txBody>
          <a:bodyPr>
            <a:normAutofit/>
          </a:bodyPr>
          <a:lstStyle/>
          <a:p>
            <a:pPr>
              <a:lnSpc>
                <a:spcPct val="150000"/>
              </a:lnSpc>
              <a:buClr>
                <a:srgbClr val="002060"/>
              </a:buClr>
              <a:buFont typeface="Wingdings" panose="05000000000000000000" pitchFamily="2" charset="2"/>
              <a:buChar char="Ø"/>
            </a:pPr>
            <a:r>
              <a:rPr lang="el-GR" sz="2400" dirty="0" smtClean="0"/>
              <a:t>  Άμεση </a:t>
            </a:r>
            <a:r>
              <a:rPr lang="el-GR" sz="2400" dirty="0" err="1"/>
              <a:t>μετα</a:t>
            </a:r>
            <a:r>
              <a:rPr lang="el-GR" sz="2400" dirty="0"/>
              <a:t>-</a:t>
            </a:r>
            <a:r>
              <a:rPr lang="el-GR" sz="2400" dirty="0" err="1"/>
              <a:t>μεταμοσχευτική</a:t>
            </a:r>
            <a:r>
              <a:rPr lang="el-GR" sz="2400" dirty="0"/>
              <a:t> </a:t>
            </a:r>
            <a:r>
              <a:rPr lang="el-GR" sz="2400" dirty="0" smtClean="0"/>
              <a:t>περίοδος </a:t>
            </a:r>
            <a:r>
              <a:rPr lang="el-GR" sz="2400" dirty="0"/>
              <a:t>(&lt; </a:t>
            </a:r>
            <a:r>
              <a:rPr lang="el-GR" sz="2400" dirty="0" smtClean="0"/>
              <a:t>3-4 εβδομάδες</a:t>
            </a:r>
            <a:r>
              <a:rPr lang="el-GR" sz="2400" dirty="0"/>
              <a:t>)</a:t>
            </a:r>
          </a:p>
          <a:p>
            <a:pPr>
              <a:lnSpc>
                <a:spcPct val="150000"/>
              </a:lnSpc>
              <a:buClr>
                <a:srgbClr val="002060"/>
              </a:buClr>
              <a:buFont typeface="Wingdings" panose="05000000000000000000" pitchFamily="2" charset="2"/>
              <a:buChar char="Ø"/>
            </a:pPr>
            <a:r>
              <a:rPr lang="el-GR" sz="2400" dirty="0" smtClean="0"/>
              <a:t>  Βλάβες συντήρησης (θερμής </a:t>
            </a:r>
            <a:r>
              <a:rPr lang="el-GR" sz="2400" dirty="0"/>
              <a:t>και ψυχρής </a:t>
            </a:r>
            <a:r>
              <a:rPr lang="el-GR" sz="2400" dirty="0" smtClean="0"/>
              <a:t>ισχαιμίας) → δυσλειτουργία μοσχεύματος </a:t>
            </a:r>
          </a:p>
          <a:p>
            <a:pPr>
              <a:lnSpc>
                <a:spcPct val="150000"/>
              </a:lnSpc>
              <a:buClr>
                <a:srgbClr val="002060"/>
              </a:buClr>
              <a:buFont typeface="Wingdings" panose="05000000000000000000" pitchFamily="2" charset="2"/>
              <a:buChar char="Ø"/>
            </a:pPr>
            <a:r>
              <a:rPr lang="el-GR" sz="2400" dirty="0" smtClean="0"/>
              <a:t>  Ιστολογία</a:t>
            </a:r>
          </a:p>
          <a:p>
            <a:pPr marL="0" indent="0">
              <a:buClr>
                <a:srgbClr val="002060"/>
              </a:buClr>
              <a:buNone/>
            </a:pPr>
            <a:r>
              <a:rPr lang="el-GR" sz="2400" dirty="0"/>
              <a:t> </a:t>
            </a:r>
            <a:r>
              <a:rPr lang="el-GR" sz="2400" dirty="0" smtClean="0"/>
              <a:t>                        </a:t>
            </a:r>
            <a:r>
              <a:rPr lang="el-GR" sz="2400" dirty="0" err="1" smtClean="0"/>
              <a:t>κεντρολοβιακή</a:t>
            </a:r>
            <a:r>
              <a:rPr lang="el-GR" sz="2400" dirty="0" smtClean="0"/>
              <a:t> </a:t>
            </a:r>
            <a:r>
              <a:rPr lang="el-GR" sz="2400" dirty="0"/>
              <a:t>νέκρωση με απώλεια </a:t>
            </a:r>
            <a:r>
              <a:rPr lang="el-GR" sz="2400" dirty="0" err="1" smtClean="0"/>
              <a:t>ηπατοκυττάρων</a:t>
            </a:r>
            <a:endParaRPr lang="en-US" sz="2400" dirty="0" smtClean="0"/>
          </a:p>
          <a:p>
            <a:pPr marL="0" indent="0">
              <a:buClr>
                <a:srgbClr val="002060"/>
              </a:buClr>
              <a:buNone/>
            </a:pPr>
            <a:r>
              <a:rPr lang="el-GR" sz="2400" dirty="0" smtClean="0"/>
              <a:t> </a:t>
            </a:r>
            <a:r>
              <a:rPr lang="en-US" sz="2400" dirty="0" smtClean="0"/>
              <a:t>                        </a:t>
            </a:r>
            <a:r>
              <a:rPr lang="el-GR" sz="2400" dirty="0"/>
              <a:t>αθροίσεις ουδετερόφιλων</a:t>
            </a:r>
            <a:r>
              <a:rPr lang="en-US" sz="2400" dirty="0"/>
              <a:t> (</a:t>
            </a:r>
            <a:r>
              <a:rPr lang="el-GR" sz="2400" dirty="0" err="1"/>
              <a:t>επαναιμάτωση</a:t>
            </a:r>
            <a:r>
              <a:rPr lang="el-GR" sz="2400" dirty="0"/>
              <a:t>)</a:t>
            </a:r>
          </a:p>
          <a:p>
            <a:pPr marL="0" indent="0">
              <a:buClr>
                <a:srgbClr val="002060"/>
              </a:buClr>
              <a:buNone/>
            </a:pPr>
            <a:r>
              <a:rPr lang="el-GR" sz="2400" dirty="0" smtClean="0"/>
              <a:t>                         διογκωμένα </a:t>
            </a:r>
            <a:r>
              <a:rPr lang="el-GR" sz="2400" dirty="0" err="1" smtClean="0"/>
              <a:t>ηπατοκύτταρα</a:t>
            </a:r>
            <a:r>
              <a:rPr lang="el-GR" sz="2400" dirty="0" smtClean="0"/>
              <a:t> (</a:t>
            </a:r>
            <a:r>
              <a:rPr lang="en-US" sz="2400" dirty="0" smtClean="0"/>
              <a:t>ballooning)</a:t>
            </a:r>
            <a:endParaRPr lang="el-GR" sz="2400" dirty="0" smtClean="0"/>
          </a:p>
          <a:p>
            <a:pPr marL="0" indent="0">
              <a:buClr>
                <a:srgbClr val="002060"/>
              </a:buClr>
              <a:buNone/>
            </a:pPr>
            <a:r>
              <a:rPr lang="el-GR" sz="2400" dirty="0"/>
              <a:t> </a:t>
            </a:r>
            <a:r>
              <a:rPr lang="el-GR" sz="2400" dirty="0" smtClean="0"/>
              <a:t>                        τριχοειδική </a:t>
            </a:r>
            <a:r>
              <a:rPr lang="el-GR" sz="2400" dirty="0" err="1" smtClean="0"/>
              <a:t>χολόσταση</a:t>
            </a:r>
            <a:r>
              <a:rPr lang="el-GR" sz="2400" dirty="0" smtClean="0"/>
              <a:t> </a:t>
            </a:r>
          </a:p>
          <a:p>
            <a:pPr marL="0" indent="0">
              <a:buNone/>
            </a:pPr>
            <a:r>
              <a:rPr lang="el-GR" sz="2400" dirty="0" smtClean="0"/>
              <a:t>                         </a:t>
            </a:r>
            <a:r>
              <a:rPr lang="el-GR" sz="2400" dirty="0" err="1" smtClean="0"/>
              <a:t>ενδοθηλίτιδα</a:t>
            </a:r>
            <a:r>
              <a:rPr lang="el-GR" sz="2400" dirty="0" smtClean="0"/>
              <a:t> απουσιάζει</a:t>
            </a:r>
            <a:endParaRPr lang="el-GR" sz="2400" dirty="0"/>
          </a:p>
        </p:txBody>
      </p:sp>
    </p:spTree>
    <p:extLst>
      <p:ext uri="{BB962C8B-B14F-4D97-AF65-F5344CB8AC3E}">
        <p14:creationId xmlns="" xmlns:p14="http://schemas.microsoft.com/office/powerpoint/2010/main" val="4284334850"/>
      </p:ext>
    </p:extLst>
  </p:cSld>
  <p:clrMapOvr>
    <a:masterClrMapping/>
  </p:clrMapOvr>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15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13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4.xml><?xml version="1.0" encoding="utf-8"?>
<a:theme xmlns:a="http://schemas.openxmlformats.org/drawingml/2006/main" name="2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4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5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0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11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1931</TotalTime>
  <Words>2848</Words>
  <Application>Microsoft Office PowerPoint</Application>
  <PresentationFormat>Προσαρμογή</PresentationFormat>
  <Paragraphs>376</Paragraphs>
  <Slides>89</Slides>
  <Notes>31</Notes>
  <HiddenSlides>0</HiddenSlides>
  <MMClips>0</MMClips>
  <ScaleCrop>false</ScaleCrop>
  <HeadingPairs>
    <vt:vector size="4" baseType="variant">
      <vt:variant>
        <vt:lpstr>Θέμα</vt:lpstr>
      </vt:variant>
      <vt:variant>
        <vt:i4>14</vt:i4>
      </vt:variant>
      <vt:variant>
        <vt:lpstr>Τίτλοι διαφανειών</vt:lpstr>
      </vt:variant>
      <vt:variant>
        <vt:i4>89</vt:i4>
      </vt:variant>
    </vt:vector>
  </HeadingPairs>
  <TitlesOfParts>
    <vt:vector size="103" baseType="lpstr">
      <vt:lpstr>Office Theme</vt:lpstr>
      <vt:lpstr>3_Office Theme</vt:lpstr>
      <vt:lpstr>4_Office Theme</vt:lpstr>
      <vt:lpstr>5_Office Theme</vt:lpstr>
      <vt:lpstr>9_Office Theme</vt:lpstr>
      <vt:lpstr>10_Office Theme</vt:lpstr>
      <vt:lpstr>1_Default Design</vt:lpstr>
      <vt:lpstr>14_Office Theme</vt:lpstr>
      <vt:lpstr>11_Office Theme</vt:lpstr>
      <vt:lpstr>15_Office Theme</vt:lpstr>
      <vt:lpstr>13_Office Theme</vt:lpstr>
      <vt:lpstr>Θέμα του Office</vt:lpstr>
      <vt:lpstr>1_Office Theme</vt:lpstr>
      <vt:lpstr>2_Office Theme</vt:lpstr>
      <vt:lpstr>ΑΚΑΔΗΜΑΪΚΟ  ΕΤΟΣ  2019-20 ΜΕΤΕΚΠΑΙΔΕΥΤΙΚΑ ΜΑΘΗΜΑΤΑ ΑΡΧΕΣ ΔΙΑΓΝΩΣΤΙΚΗΣ ΠΡΟΣΠΕΛΑΣΗΣ  ΠΑΘΟΛΟΓΟΑΝΑΤΟΜΙΚΩΝ ΥΛΙΚΩΝ</vt:lpstr>
      <vt:lpstr>ΑΞΙΟΛΟΓΗΣΗ ΗΠΑΤΟΣ ΥΠΟΨΗΦΙΟ ΓΙΑ ΜΕΤΑΜΟΣΧΕΥΣΗ Ταχεία βιοψία  </vt:lpstr>
      <vt:lpstr>Διαφάνεια 3</vt:lpstr>
      <vt:lpstr>Διαφάνεια 4</vt:lpstr>
      <vt:lpstr>Διαφάνεια 5</vt:lpstr>
      <vt:lpstr>ΙΣΤΟΠΑΘΟΛΟΓΙΑ ΗΠΑΤΙΚΟΥ ΜΟΣΧΕΥΜΑΤΟΣ</vt:lpstr>
      <vt:lpstr>ΔΙΑΦΟΡΙΚΗ ΔΙΑΓΝΩΣΗ  Χρονικό διάστημα μετά τη μεταμόσχευση  </vt:lpstr>
      <vt:lpstr>ΙΣΤΟΠΑΘΟΛΟΓΙΑ ΗΠΑΤΙΚΟΥ ΜΟΣΧΕΥΜΑΤΟΣ    Διάγνωση </vt:lpstr>
      <vt:lpstr>ΒΛΑΒΕΣ ΣΥΝΤΗΡΗΣΗΣ-ΕΠΑΝΑΙΜΑΤΩΣΗΣ</vt:lpstr>
      <vt:lpstr>Διαφάνεια 10</vt:lpstr>
      <vt:lpstr>Διαφάνεια 11</vt:lpstr>
      <vt:lpstr>Διαφάνεια 12</vt:lpstr>
      <vt:lpstr>Διαφάνεια 13</vt:lpstr>
      <vt:lpstr>Διαφάνεια 14</vt:lpstr>
      <vt:lpstr>Διαφάνεια 15</vt:lpstr>
      <vt:lpstr>ΜΗΧΑΝΙΣΜΟΙ ΑΠΟΡΡΙΨΗΣ </vt:lpstr>
      <vt:lpstr>ΤΥΠΟΙ ΑΠΟΡΡΙΨΗΣ ΗΠΑΤΙΚΟΥ ΜΟΣΧΕΥΜΑΤΟΣ </vt:lpstr>
      <vt:lpstr>Διαφάνεια 18</vt:lpstr>
      <vt:lpstr>Οξεία απόρριψη-ΤCMR  Πυλαία φλεγμονή</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Οξεία απόρριψη-ΤCMR  Βλάβες μεσολοβίων χολαγγείων </vt:lpstr>
      <vt:lpstr>Διαφάνεια 31</vt:lpstr>
      <vt:lpstr>Διαφάνεια 32</vt:lpstr>
      <vt:lpstr>Διαφάνεια 33</vt:lpstr>
      <vt:lpstr>Διαφάνεια 34</vt:lpstr>
      <vt:lpstr>Διαφάνεια 35</vt:lpstr>
      <vt:lpstr>Διαφάνεια 36</vt:lpstr>
      <vt:lpstr>Διαφάνεια 37</vt:lpstr>
      <vt:lpstr>Οξεία απόρριψη-ΤCMR  Φλεβική ενδοθηλίτιδα</vt:lpstr>
      <vt:lpstr>Διαφάνεια 39</vt:lpstr>
      <vt:lpstr>Διαφάνεια 40</vt:lpstr>
      <vt:lpstr>Διαφάνεια 41</vt:lpstr>
      <vt:lpstr>Διαφάνεια 42</vt:lpstr>
      <vt:lpstr>Διαφάνεια 43</vt:lpstr>
      <vt:lpstr>Οξεία απόρριψη-ΤCMR  Παρεγχυματικές περιφλεβικές βλάβες</vt:lpstr>
      <vt:lpstr>Διαφάνεια 45</vt:lpstr>
      <vt:lpstr>Διαφάνεια 46</vt:lpstr>
      <vt:lpstr>Διαφάνεια 47</vt:lpstr>
      <vt:lpstr>Διαφάνεια 48</vt:lpstr>
      <vt:lpstr>Διαφάνεια 49</vt:lpstr>
      <vt:lpstr>Βαρύτητα οξείας απόρριψης</vt:lpstr>
      <vt:lpstr>Όψιμη οξεία TCMR</vt:lpstr>
      <vt:lpstr>Διαφάνεια 52</vt:lpstr>
      <vt:lpstr>Διαφάνεια 53</vt:lpstr>
      <vt:lpstr>Διαφάνεια 54</vt:lpstr>
      <vt:lpstr>Διαφάνεια 55</vt:lpstr>
      <vt:lpstr>Διαφάνεια 56</vt:lpstr>
      <vt:lpstr>Άτυπες μορφές απόρριψης</vt:lpstr>
      <vt:lpstr>Διαφάνεια 58</vt:lpstr>
      <vt:lpstr>ΧΡΟΝΙΑ ΑΠΟΡΡΙΨΗ</vt:lpstr>
      <vt:lpstr>Σταδιοποίηση χρόνιας απόρριψης κατά Banff</vt:lpstr>
      <vt:lpstr>Ιστολογία χρόνιας απόρριψης</vt:lpstr>
      <vt:lpstr>Χαρακτηριστικά τυπικής πρώιμης και όψιμης χρόνιας απόρριψης κατά Banff  (American Journal of Transplantation 2016)</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Διαφορική διάγνωση χρόνιας απόρριψης</vt:lpstr>
      <vt:lpstr>Σταδιοποίηση ίνωσης σε ηπατικό μόσχευμα</vt:lpstr>
      <vt:lpstr>Διαφάνεια 77</vt:lpstr>
      <vt:lpstr>Διαφάνεια 78</vt:lpstr>
      <vt:lpstr>Οξεία ΑΜR στην κλινική πράξη</vt:lpstr>
      <vt:lpstr>Ανοσολογικό προνόμιο του ήπατος</vt:lpstr>
      <vt:lpstr>Ιστοπαθολογία οξείας ΑΜR</vt:lpstr>
      <vt:lpstr>Διαφάνεια 82</vt:lpstr>
      <vt:lpstr>Ανοσοϊστοχημική εκτίμηση C4d</vt:lpstr>
      <vt:lpstr>Διαφάνεια 84</vt:lpstr>
      <vt:lpstr>Θεραπευτική προσέγγιση οξείας AMR</vt:lpstr>
      <vt:lpstr>Χρόνια ΑΜR</vt:lpstr>
      <vt:lpstr>Ιστολογικά ευρήματα υπέρ ελαχιστοποίησης της ανοσοκαταστολής </vt:lpstr>
      <vt:lpstr>Ιστολογικά ευρήματα κατά ελαχιστοποίησης της ανοσοκαταστολής</vt:lpstr>
      <vt:lpstr>Διαφάνεια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Διάγνωση</dc:title>
  <dc:creator>Stratigoula Sakellariou</dc:creator>
  <cp:lastModifiedBy>Gram03</cp:lastModifiedBy>
  <cp:revision>109</cp:revision>
  <dcterms:created xsi:type="dcterms:W3CDTF">2019-09-28T17:52:14Z</dcterms:created>
  <dcterms:modified xsi:type="dcterms:W3CDTF">2020-01-31T12:04:05Z</dcterms:modified>
</cp:coreProperties>
</file>