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10"/>
  </p:notesMasterIdLst>
  <p:handoutMasterIdLst>
    <p:handoutMasterId r:id="rId111"/>
  </p:handoutMasterIdLst>
  <p:sldIdLst>
    <p:sldId id="359" r:id="rId2"/>
    <p:sldId id="627" r:id="rId3"/>
    <p:sldId id="621" r:id="rId4"/>
    <p:sldId id="622" r:id="rId5"/>
    <p:sldId id="623" r:id="rId6"/>
    <p:sldId id="624" r:id="rId7"/>
    <p:sldId id="628" r:id="rId8"/>
    <p:sldId id="625" r:id="rId9"/>
    <p:sldId id="593" r:id="rId10"/>
    <p:sldId id="595" r:id="rId11"/>
    <p:sldId id="594" r:id="rId12"/>
    <p:sldId id="425" r:id="rId13"/>
    <p:sldId id="426" r:id="rId14"/>
    <p:sldId id="427" r:id="rId15"/>
    <p:sldId id="428" r:id="rId16"/>
    <p:sldId id="429" r:id="rId17"/>
    <p:sldId id="596" r:id="rId18"/>
    <p:sldId id="258" r:id="rId19"/>
    <p:sldId id="260" r:id="rId20"/>
    <p:sldId id="344" r:id="rId21"/>
    <p:sldId id="261" r:id="rId22"/>
    <p:sldId id="265" r:id="rId23"/>
    <p:sldId id="273" r:id="rId24"/>
    <p:sldId id="275" r:id="rId25"/>
    <p:sldId id="276" r:id="rId26"/>
    <p:sldId id="325" r:id="rId27"/>
    <p:sldId id="599" r:id="rId28"/>
    <p:sldId id="598" r:id="rId29"/>
    <p:sldId id="597" r:id="rId30"/>
    <p:sldId id="280" r:id="rId31"/>
    <p:sldId id="281" r:id="rId32"/>
    <p:sldId id="328" r:id="rId33"/>
    <p:sldId id="284" r:id="rId34"/>
    <p:sldId id="366" r:id="rId35"/>
    <p:sldId id="333" r:id="rId36"/>
    <p:sldId id="334" r:id="rId37"/>
    <p:sldId id="342" r:id="rId38"/>
    <p:sldId id="332" r:id="rId39"/>
    <p:sldId id="600" r:id="rId40"/>
    <p:sldId id="601" r:id="rId41"/>
    <p:sldId id="369" r:id="rId42"/>
    <p:sldId id="373" r:id="rId43"/>
    <p:sldId id="371" r:id="rId44"/>
    <p:sldId id="302" r:id="rId45"/>
    <p:sldId id="303" r:id="rId46"/>
    <p:sldId id="618" r:id="rId47"/>
    <p:sldId id="377" r:id="rId48"/>
    <p:sldId id="419" r:id="rId49"/>
    <p:sldId id="375" r:id="rId50"/>
    <p:sldId id="308" r:id="rId51"/>
    <p:sldId id="343" r:id="rId52"/>
    <p:sldId id="604" r:id="rId53"/>
    <p:sldId id="605" r:id="rId54"/>
    <p:sldId id="606" r:id="rId55"/>
    <p:sldId id="607" r:id="rId56"/>
    <p:sldId id="608" r:id="rId57"/>
    <p:sldId id="609" r:id="rId58"/>
    <p:sldId id="610" r:id="rId59"/>
    <p:sldId id="612" r:id="rId60"/>
    <p:sldId id="613" r:id="rId61"/>
    <p:sldId id="484" r:id="rId62"/>
    <p:sldId id="485" r:id="rId63"/>
    <p:sldId id="488" r:id="rId64"/>
    <p:sldId id="489" r:id="rId65"/>
    <p:sldId id="490" r:id="rId66"/>
    <p:sldId id="497" r:id="rId67"/>
    <p:sldId id="499" r:id="rId68"/>
    <p:sldId id="501" r:id="rId69"/>
    <p:sldId id="504" r:id="rId70"/>
    <p:sldId id="514" r:id="rId71"/>
    <p:sldId id="511" r:id="rId72"/>
    <p:sldId id="512" r:id="rId73"/>
    <p:sldId id="378" r:id="rId74"/>
    <p:sldId id="311" r:id="rId75"/>
    <p:sldId id="312" r:id="rId76"/>
    <p:sldId id="313" r:id="rId77"/>
    <p:sldId id="315" r:id="rId78"/>
    <p:sldId id="317" r:id="rId79"/>
    <p:sldId id="619" r:id="rId80"/>
    <p:sldId id="620" r:id="rId81"/>
    <p:sldId id="533" r:id="rId82"/>
    <p:sldId id="536" r:id="rId83"/>
    <p:sldId id="537" r:id="rId84"/>
    <p:sldId id="614" r:id="rId85"/>
    <p:sldId id="538" r:id="rId86"/>
    <p:sldId id="544" r:id="rId87"/>
    <p:sldId id="546" r:id="rId88"/>
    <p:sldId id="547" r:id="rId89"/>
    <p:sldId id="549" r:id="rId90"/>
    <p:sldId id="550" r:id="rId91"/>
    <p:sldId id="615" r:id="rId92"/>
    <p:sldId id="553" r:id="rId93"/>
    <p:sldId id="554" r:id="rId94"/>
    <p:sldId id="555" r:id="rId95"/>
    <p:sldId id="556" r:id="rId96"/>
    <p:sldId id="557" r:id="rId97"/>
    <p:sldId id="558" r:id="rId98"/>
    <p:sldId id="560" r:id="rId99"/>
    <p:sldId id="561" r:id="rId100"/>
    <p:sldId id="562" r:id="rId101"/>
    <p:sldId id="563" r:id="rId102"/>
    <p:sldId id="566" r:id="rId103"/>
    <p:sldId id="567" r:id="rId104"/>
    <p:sldId id="568" r:id="rId105"/>
    <p:sldId id="570" r:id="rId106"/>
    <p:sldId id="574" r:id="rId107"/>
    <p:sldId id="617" r:id="rId108"/>
    <p:sldId id="616" r:id="rId109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99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8971" autoAdjust="0"/>
    <p:restoredTop sz="94660" autoAdjust="0"/>
  </p:normalViewPr>
  <p:slideViewPr>
    <p:cSldViewPr>
      <p:cViewPr>
        <p:scale>
          <a:sx n="70" d="100"/>
          <a:sy n="70" d="100"/>
        </p:scale>
        <p:origin x="-164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4.xml"/><Relationship Id="rId2" Type="http://schemas.openxmlformats.org/officeDocument/2006/relationships/slide" Target="slides/slide53.xml"/><Relationship Id="rId1" Type="http://schemas.openxmlformats.org/officeDocument/2006/relationships/slide" Target="slides/slide52.xml"/><Relationship Id="rId5" Type="http://schemas.openxmlformats.org/officeDocument/2006/relationships/slide" Target="slides/slide56.xml"/><Relationship Id="rId4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050" cy="49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103" y="0"/>
            <a:ext cx="2945050" cy="49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0059"/>
            <a:ext cx="2945050" cy="49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103" y="9430059"/>
            <a:ext cx="2945050" cy="49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fld id="{7E454970-6628-47DD-9836-032C53534D9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050" cy="49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103" y="0"/>
            <a:ext cx="2945050" cy="49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6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59" y="4715866"/>
            <a:ext cx="5439358" cy="446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059"/>
            <a:ext cx="2945050" cy="49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103" y="9430059"/>
            <a:ext cx="2945050" cy="49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fld id="{96C4EB6A-C85D-4C6D-9D95-F5E217AFD10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0752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9A33CB-7D2F-4FDB-B46A-32B839CBF9CA}" type="slidenum">
              <a:rPr lang="el-GR" smtClean="0"/>
              <a:pPr/>
              <a:t>1</a:t>
            </a:fld>
            <a:endParaRPr lang="el-G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0957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A99773-4EB2-45F3-880D-2BD5E42B61C0}" type="slidenum">
              <a:rPr lang="el-GR" smtClean="0"/>
              <a:pPr/>
              <a:t>11</a:t>
            </a:fld>
            <a:endParaRPr 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1059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87E3F-7135-45D5-B31F-F3B25C23CE01}" type="slidenum">
              <a:rPr lang="el-GR" smtClean="0"/>
              <a:pPr/>
              <a:t>12</a:t>
            </a:fld>
            <a:endParaRPr lang="el-G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1162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E0C920-C0DE-459A-A91A-623F055CEA7D}" type="slidenum">
              <a:rPr lang="el-GR" smtClean="0"/>
              <a:pPr/>
              <a:t>13</a:t>
            </a:fld>
            <a:endParaRPr 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126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F26FF-E6CD-4F06-88F5-DC60F8F15EF8}" type="slidenum">
              <a:rPr lang="el-GR" smtClean="0"/>
              <a:pPr/>
              <a:t>14</a:t>
            </a:fld>
            <a:endParaRPr 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1366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003F62-4B2A-457E-90D0-A7954211C720}" type="slidenum">
              <a:rPr lang="el-GR" smtClean="0"/>
              <a:pPr/>
              <a:t>15</a:t>
            </a:fld>
            <a:endParaRPr 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1469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31BF03-ADD9-48BE-8749-3B80AA19C9D5}" type="slidenum">
              <a:rPr lang="el-GR" smtClean="0"/>
              <a:pPr/>
              <a:t>16</a:t>
            </a:fld>
            <a:endParaRPr lang="el-G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E7FF97-E37E-4B08-BC53-AFB6F421B77F}" type="slidenum">
              <a:rPr lang="el-GR" smtClean="0"/>
              <a:pPr/>
              <a:t>18</a:t>
            </a:fld>
            <a:endParaRPr lang="el-GR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78BDA-3BEF-4299-B554-2884014B576C}" type="slidenum">
              <a:rPr lang="el-GR" smtClean="0"/>
              <a:pPr/>
              <a:t>19</a:t>
            </a:fld>
            <a:endParaRPr lang="el-GR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20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6F1ECB-8EA8-42D4-AA5A-B941DE8C3741}" type="slidenum">
              <a:rPr lang="el-GR" smtClean="0"/>
              <a:pPr/>
              <a:t>21</a:t>
            </a:fld>
            <a:endParaRPr lang="el-GR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2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B89C79-0693-44D9-B562-9024318D2FE3}" type="slidenum">
              <a:rPr lang="el-GR" smtClean="0"/>
              <a:pPr/>
              <a:t>22</a:t>
            </a:fld>
            <a:endParaRPr lang="el-GR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2083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08E06D-9099-4FCC-9F9E-C01B091B142F}" type="slidenum">
              <a:rPr lang="el-GR" smtClean="0"/>
              <a:pPr/>
              <a:t>23</a:t>
            </a:fld>
            <a:endParaRPr lang="el-G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2BA067-97C8-4FD7-BF9C-C788855FDEAC}" type="slidenum">
              <a:rPr lang="el-GR" smtClean="0"/>
              <a:pPr/>
              <a:t>24</a:t>
            </a:fld>
            <a:endParaRPr lang="el-GR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2D3BB-A91E-4342-95EE-CB70C1367B0C}" type="slidenum">
              <a:rPr lang="el-GR" smtClean="0"/>
              <a:pPr/>
              <a:t>25</a:t>
            </a:fld>
            <a:endParaRPr lang="el-GR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8F373-089D-4110-A92A-682EB2DE64FF}" type="slidenum">
              <a:rPr lang="el-GR" smtClean="0"/>
              <a:pPr/>
              <a:t>26</a:t>
            </a:fld>
            <a:endParaRPr lang="el-GR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1B2BAC-1DC6-481B-93B8-C85056A06335}" type="slidenum">
              <a:rPr lang="el-GR" smtClean="0"/>
              <a:pPr/>
              <a:t>30</a:t>
            </a:fld>
            <a:endParaRPr lang="el-GR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C09B82-F8F3-425D-8969-05A58F21A97C}" type="slidenum">
              <a:rPr lang="el-GR" smtClean="0"/>
              <a:pPr/>
              <a:t>31</a:t>
            </a:fld>
            <a:endParaRPr lang="el-GR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E21CF1-E9F2-48CF-A1DF-38793DE91CBA}" type="slidenum">
              <a:rPr lang="el-GR" smtClean="0"/>
              <a:pPr/>
              <a:t>32</a:t>
            </a:fld>
            <a:endParaRPr lang="el-GR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B81629-DEFD-4ED7-8F70-AC4C9337D844}" type="slidenum">
              <a:rPr lang="el-GR" smtClean="0"/>
              <a:pPr/>
              <a:t>33</a:t>
            </a:fld>
            <a:endParaRPr lang="el-GR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01C4B2-0FF4-49CC-8814-C198F2C97D6A}" type="slidenum">
              <a:rPr lang="el-GR" smtClean="0"/>
              <a:pPr/>
              <a:t>34</a:t>
            </a:fld>
            <a:endParaRPr lang="el-GR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3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BD5B2-48F2-4B96-B7B8-5069E7188BC3}" type="slidenum">
              <a:rPr lang="el-GR" smtClean="0"/>
              <a:pPr/>
              <a:t>35</a:t>
            </a:fld>
            <a:endParaRPr lang="el-GR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364EB9-4FB2-4CE8-8978-8EAD8736AE9C}" type="slidenum">
              <a:rPr lang="el-GR" smtClean="0"/>
              <a:pPr/>
              <a:t>36</a:t>
            </a:fld>
            <a:endParaRPr lang="el-GR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81D15B-5DE7-4B5A-B23D-5DE19D976E15}" type="slidenum">
              <a:rPr lang="el-GR" smtClean="0"/>
              <a:pPr/>
              <a:t>37</a:t>
            </a:fld>
            <a:endParaRPr lang="el-GR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8CEE39-D5FA-4631-8AC9-CB0784D3D3BC}" type="slidenum">
              <a:rPr lang="el-GR" smtClean="0"/>
              <a:pPr/>
              <a:t>38</a:t>
            </a:fld>
            <a:endParaRPr lang="el-GR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341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62EC9D-6E4D-402A-83D7-DD2AC86C76E1}" type="slidenum">
              <a:rPr lang="el-GR" smtClean="0"/>
              <a:pPr/>
              <a:t>41</a:t>
            </a:fld>
            <a:endParaRPr lang="el-G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3517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04F418-F310-455F-8A65-070B1F5642B6}" type="slidenum">
              <a:rPr lang="el-GR" smtClean="0"/>
              <a:pPr/>
              <a:t>42</a:t>
            </a:fld>
            <a:endParaRPr lang="el-G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3619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5263DF-D195-44D9-96DD-DA44C65A0170}" type="slidenum">
              <a:rPr lang="el-GR" smtClean="0"/>
              <a:pPr/>
              <a:t>43</a:t>
            </a:fld>
            <a:endParaRPr lang="el-G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3722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B381A7-C74F-4B90-A799-901133ADA98A}" type="slidenum">
              <a:rPr lang="el-GR" smtClean="0"/>
              <a:pPr/>
              <a:t>44</a:t>
            </a:fld>
            <a:endParaRPr lang="el-G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382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B9B530-655E-490A-900B-5DF02CF1D8CD}" type="slidenum">
              <a:rPr lang="el-GR" smtClean="0"/>
              <a:pPr/>
              <a:t>45</a:t>
            </a:fld>
            <a:endParaRPr lang="el-G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3926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A89210-8567-4F17-8A8A-4D8F6253BA97}" type="slidenum">
              <a:rPr lang="el-GR" smtClean="0"/>
              <a:pPr/>
              <a:t>47</a:t>
            </a:fld>
            <a:endParaRPr 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4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029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2C74B9-082F-40B3-B60B-71E29D4F18E4}" type="slidenum">
              <a:rPr lang="el-GR" smtClean="0"/>
              <a:pPr/>
              <a:t>48</a:t>
            </a:fld>
            <a:endParaRPr lang="el-G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131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A5361C-CBFB-40D6-9BA5-379AB59F5939}" type="slidenum">
              <a:rPr lang="el-GR" smtClean="0"/>
              <a:pPr/>
              <a:t>49</a:t>
            </a:fld>
            <a:endParaRPr lang="el-G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60FDC8-A6A5-40ED-8ED5-5D40FC51DD01}" type="slidenum">
              <a:rPr lang="el-GR" smtClean="0"/>
              <a:pPr/>
              <a:t>50</a:t>
            </a:fld>
            <a:endParaRPr lang="el-GR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l-GR" smtClean="0"/>
              <a:t>Γαγγλιακά, ηωσινόφιλα κοκκώδη σωμάτια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336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013505-1E58-4899-93F2-071D87205DB6}" type="slidenum">
              <a:rPr lang="el-GR" smtClean="0"/>
              <a:pPr/>
              <a:t>51</a:t>
            </a:fld>
            <a:endParaRPr lang="el-G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438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88"/>
            <a:fld id="{03DBD9B9-859A-41A7-9F7A-7C4D72BE9E80}" type="slidenum">
              <a:rPr lang="el-GR" smtClean="0"/>
              <a:pPr defTabSz="941388"/>
              <a:t>52</a:t>
            </a:fld>
            <a:endParaRPr lang="el-G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541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88"/>
            <a:fld id="{BB02ECA3-F0C5-4CCB-9638-7298471252C2}" type="slidenum">
              <a:rPr lang="el-GR" smtClean="0"/>
              <a:pPr defTabSz="941388"/>
              <a:t>53</a:t>
            </a:fld>
            <a:endParaRPr lang="el-G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643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88"/>
            <a:fld id="{FA284BBB-40A8-4B5F-82F2-2F85CFEFCDEC}" type="slidenum">
              <a:rPr lang="el-GR" smtClean="0"/>
              <a:pPr defTabSz="941388"/>
              <a:t>54</a:t>
            </a:fld>
            <a:endParaRPr lang="el-G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746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88"/>
            <a:fld id="{52578520-EB25-42F8-B84F-A8689C7F01FE}" type="slidenum">
              <a:rPr lang="el-GR" smtClean="0"/>
              <a:pPr defTabSz="941388"/>
              <a:t>55</a:t>
            </a:fld>
            <a:endParaRPr lang="el-G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848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88"/>
            <a:fld id="{C414CAD8-E750-4FDA-9FFF-1E905BD846A6}" type="slidenum">
              <a:rPr lang="el-GR" smtClean="0"/>
              <a:pPr defTabSz="941388"/>
              <a:t>56</a:t>
            </a:fld>
            <a:endParaRPr lang="el-GR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950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88"/>
            <a:fld id="{4E2772C8-5AB5-4A3C-8386-10FBF579E6C7}" type="slidenum">
              <a:rPr lang="el-GR" smtClean="0"/>
              <a:pPr defTabSz="941388"/>
              <a:t>57</a:t>
            </a:fld>
            <a:endParaRPr 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5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053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88"/>
            <a:fld id="{C94970F0-68C3-4EDA-A708-76FF400B51B1}" type="slidenum">
              <a:rPr lang="el-GR" smtClean="0"/>
              <a:pPr defTabSz="941388"/>
              <a:t>58</a:t>
            </a:fld>
            <a:endParaRPr lang="el-GR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155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88"/>
            <a:fld id="{FFE624B7-698E-4D99-AF22-88BA7F51AA50}" type="slidenum">
              <a:rPr lang="el-GR" smtClean="0"/>
              <a:pPr defTabSz="941388"/>
              <a:t>59</a:t>
            </a:fld>
            <a:endParaRPr lang="el-GR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258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4D2EB2-19AD-46A8-BC75-4E3DEC239BC8}" type="slidenum">
              <a:rPr lang="el-GR" smtClean="0"/>
              <a:pPr/>
              <a:t>61</a:t>
            </a:fld>
            <a:endParaRPr lang="el-GR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360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AC4012-A095-4792-9727-5E5813C6DF07}" type="slidenum">
              <a:rPr lang="el-GR" smtClean="0"/>
              <a:pPr/>
              <a:t>62</a:t>
            </a:fld>
            <a:endParaRPr lang="el-GR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462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851945-5F17-4D21-BA20-2304AB28061B}" type="slidenum">
              <a:rPr lang="el-GR" smtClean="0"/>
              <a:pPr/>
              <a:t>63</a:t>
            </a:fld>
            <a:endParaRPr lang="el-GR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565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F7536E-514F-4C3F-879F-E80B30A5FAFC}" type="slidenum">
              <a:rPr lang="el-GR" smtClean="0"/>
              <a:pPr/>
              <a:t>64</a:t>
            </a:fld>
            <a:endParaRPr lang="el-GR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667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5F9E0D-22CA-450A-AD57-5306F13B8D79}" type="slidenum">
              <a:rPr lang="el-GR" smtClean="0"/>
              <a:pPr/>
              <a:t>65</a:t>
            </a:fld>
            <a:endParaRPr lang="el-GR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770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AE5C7D-6294-481F-AD9A-0DB6AD9A70A9}" type="slidenum">
              <a:rPr lang="el-GR" smtClean="0"/>
              <a:pPr/>
              <a:t>66</a:t>
            </a:fld>
            <a:endParaRPr lang="el-GR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872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D5D9C6-0009-49A9-9C88-7646F4FCC355}" type="slidenum">
              <a:rPr lang="el-GR" smtClean="0"/>
              <a:pPr/>
              <a:t>67</a:t>
            </a:fld>
            <a:endParaRPr lang="el-GR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97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72AA0-0121-414E-80C2-45324746EB2B}" type="slidenum">
              <a:rPr lang="el-GR" smtClean="0"/>
              <a:pPr/>
              <a:t>68</a:t>
            </a:fld>
            <a:endParaRPr 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6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077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90092-AC74-4125-BA89-C06D9721BC33}" type="slidenum">
              <a:rPr lang="el-GR" smtClean="0"/>
              <a:pPr/>
              <a:t>69</a:t>
            </a:fld>
            <a:endParaRPr lang="el-GR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91041C-E608-4245-96DF-752FFF4E79D7}" type="slidenum">
              <a:rPr lang="el-GR" smtClean="0"/>
              <a:pPr/>
              <a:t>70</a:t>
            </a:fld>
            <a:endParaRPr lang="el-GR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solidFill>
            <a:srgbClr val="FFFFFF"/>
          </a:solidFill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159" y="4715865"/>
            <a:ext cx="5439358" cy="446678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282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5CB64C-2178-4C05-A623-E91BBA8CCA35}" type="slidenum">
              <a:rPr lang="el-GR" smtClean="0"/>
              <a:pPr/>
              <a:t>71</a:t>
            </a:fld>
            <a:endParaRPr lang="el-GR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38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C5C48-385F-4AC8-A11E-997BDEBDDC79}" type="slidenum">
              <a:rPr lang="el-GR" smtClean="0"/>
              <a:pPr/>
              <a:t>72</a:t>
            </a:fld>
            <a:endParaRPr lang="el-GR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486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0B875F-579F-4465-B369-27F0A064BCF9}" type="slidenum">
              <a:rPr lang="el-GR" smtClean="0"/>
              <a:pPr/>
              <a:t>73</a:t>
            </a:fld>
            <a:endParaRPr lang="el-GR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589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5BFA12-4EA0-4F9F-BB7D-AFD4BB668AA8}" type="slidenum">
              <a:rPr lang="el-GR" smtClean="0"/>
              <a:pPr/>
              <a:t>74</a:t>
            </a:fld>
            <a:endParaRPr lang="el-GR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691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DB382A-3ECE-434E-9F93-6A8F6789BEEF}" type="slidenum">
              <a:rPr lang="el-GR" smtClean="0"/>
              <a:pPr/>
              <a:t>75</a:t>
            </a:fld>
            <a:endParaRPr lang="el-GR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794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0814E-97A0-4603-96E1-1EAF5182B176}" type="slidenum">
              <a:rPr lang="el-GR" smtClean="0"/>
              <a:pPr/>
              <a:t>76</a:t>
            </a:fld>
            <a:endParaRPr lang="el-GR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896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0A0AC6-43B6-4F10-96CB-23C8BA5EB3F1}" type="slidenum">
              <a:rPr lang="el-GR" smtClean="0"/>
              <a:pPr/>
              <a:t>77</a:t>
            </a:fld>
            <a:endParaRPr lang="el-GR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998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7279FA-7FC3-4864-9F92-DAF4513330E5}" type="slidenum">
              <a:rPr lang="el-GR" smtClean="0"/>
              <a:pPr/>
              <a:t>78</a:t>
            </a:fld>
            <a:endParaRPr lang="el-G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7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101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889C15-5234-47B1-94D2-8A7E3DCD074B}" type="slidenum">
              <a:rPr lang="el-GR" smtClean="0"/>
              <a:pPr/>
              <a:t>79</a:t>
            </a:fld>
            <a:endParaRPr lang="el-GR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203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97BC95-11EB-4BAA-ACA1-29CE51054DA5}" type="slidenum">
              <a:rPr lang="el-GR" smtClean="0"/>
              <a:pPr/>
              <a:t>80</a:t>
            </a:fld>
            <a:endParaRPr lang="el-GR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306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3749C8-6603-4E86-88CE-57D426647BE1}" type="slidenum">
              <a:rPr lang="el-GR" smtClean="0"/>
              <a:pPr/>
              <a:t>81</a:t>
            </a:fld>
            <a:endParaRPr lang="el-GR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408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5FD962-5BBF-42D1-877A-671BF4B0F587}" type="slidenum">
              <a:rPr lang="el-GR" smtClean="0"/>
              <a:pPr/>
              <a:t>82</a:t>
            </a:fld>
            <a:endParaRPr lang="el-GR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510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7423F5-3AC5-4849-921A-DB60B881FC47}" type="slidenum">
              <a:rPr lang="el-GR" smtClean="0"/>
              <a:pPr/>
              <a:t>83</a:t>
            </a:fld>
            <a:endParaRPr lang="el-GR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613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66DBA7-2985-4950-BA84-7B60C517561E}" type="slidenum">
              <a:rPr lang="el-GR" smtClean="0"/>
              <a:pPr/>
              <a:t>84</a:t>
            </a:fld>
            <a:endParaRPr lang="el-GR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E2FD5-719D-47A8-8C54-C5CEEDDD64EF}" type="slidenum">
              <a:rPr lang="el-GR" smtClean="0"/>
              <a:pPr/>
              <a:t>85</a:t>
            </a:fld>
            <a:endParaRPr lang="el-GR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0938" cy="3721100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765" tIns="48382" rIns="96765" bIns="48382"/>
          <a:lstStyle/>
          <a:p>
            <a:pPr eaLnBrk="1" hangingPunct="1"/>
            <a:r>
              <a:rPr lang="el-GR" smtClean="0"/>
              <a:t>Ganglioglioma. Surface perikaryal labeling for synaptophysin characterizes the neuronal elements of some ganglion cell tumors on immunohistochemical assay. 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818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CBEB3-6F24-4DAD-931A-2AD9E2040388}" type="slidenum">
              <a:rPr lang="el-GR" smtClean="0"/>
              <a:pPr/>
              <a:t>86</a:t>
            </a:fld>
            <a:endParaRPr lang="el-GR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920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89E4BA-179A-4657-8135-4B5549CD3EF5}" type="slidenum">
              <a:rPr lang="el-GR" smtClean="0"/>
              <a:pPr/>
              <a:t>87</a:t>
            </a:fld>
            <a:endParaRPr lang="el-GR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022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274119-3887-4BA5-BA93-A5DC36384510}" type="slidenum">
              <a:rPr lang="el-GR" smtClean="0"/>
              <a:pPr/>
              <a:t>88</a:t>
            </a:fld>
            <a:endParaRPr lang="el-G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8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125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D57976-2AE5-4E66-A815-35008D9AF80E}" type="slidenum">
              <a:rPr lang="el-GR" smtClean="0"/>
              <a:pPr/>
              <a:t>89</a:t>
            </a:fld>
            <a:endParaRPr lang="el-GR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227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52A117-88DF-42D3-A5B2-785313CE9C6C}" type="slidenum">
              <a:rPr lang="el-GR" smtClean="0"/>
              <a:pPr/>
              <a:t>90</a:t>
            </a:fld>
            <a:endParaRPr lang="el-GR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330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AC9A37-B22C-43B7-B607-8450D60CFF83}" type="slidenum">
              <a:rPr lang="el-GR" smtClean="0"/>
              <a:pPr/>
              <a:t>92</a:t>
            </a:fld>
            <a:endParaRPr lang="el-GR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432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65B937-0FEE-4E6C-B67C-792655C4E872}" type="slidenum">
              <a:rPr lang="el-GR" smtClean="0"/>
              <a:pPr/>
              <a:t>93</a:t>
            </a:fld>
            <a:endParaRPr lang="el-GR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53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9070BA-87CE-4A4B-B13B-0D2FEFB6F001}" type="slidenum">
              <a:rPr lang="el-GR" smtClean="0"/>
              <a:pPr/>
              <a:t>94</a:t>
            </a:fld>
            <a:endParaRPr lang="el-GR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637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D537F-392A-4CF1-B0CD-67EC6D323093}" type="slidenum">
              <a:rPr lang="el-GR" smtClean="0"/>
              <a:pPr/>
              <a:t>95</a:t>
            </a:fld>
            <a:endParaRPr lang="el-GR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739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12978-7887-48E0-B55D-CF1E3F59DD52}" type="slidenum">
              <a:rPr lang="el-GR" smtClean="0"/>
              <a:pPr/>
              <a:t>96</a:t>
            </a:fld>
            <a:endParaRPr lang="el-GR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842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C7ED1A-B104-407D-9259-5260D4BD9CD5}" type="slidenum">
              <a:rPr lang="el-GR" smtClean="0"/>
              <a:pPr/>
              <a:t>97</a:t>
            </a:fld>
            <a:endParaRPr lang="el-GR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94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DC2D9D-4C0D-449F-AAD8-138F0167F2C2}" type="slidenum">
              <a:rPr lang="el-GR" smtClean="0"/>
              <a:pPr/>
              <a:t>98</a:t>
            </a:fld>
            <a:endParaRPr lang="el-GR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046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5B1467-1008-4E99-A97C-7473C2BDAF56}" type="slidenum">
              <a:rPr lang="el-GR" smtClean="0"/>
              <a:pPr/>
              <a:t>99</a:t>
            </a:fld>
            <a:endParaRPr lang="el-G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085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A5F48-B746-4BB4-A2C0-DFC966166A75}" type="slidenum">
              <a:rPr lang="el-GR" smtClean="0"/>
              <a:pPr/>
              <a:t>9</a:t>
            </a:fld>
            <a:endParaRPr lang="el-GR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149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AFF73A-82D2-423D-88D8-4B1839C5E2C8}" type="slidenum">
              <a:rPr lang="el-GR" smtClean="0"/>
              <a:pPr/>
              <a:t>100</a:t>
            </a:fld>
            <a:endParaRPr lang="el-GR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251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EADBA-065E-4749-8F4D-8F2DBC806C7C}" type="slidenum">
              <a:rPr lang="el-GR" smtClean="0"/>
              <a:pPr/>
              <a:t>101</a:t>
            </a:fld>
            <a:endParaRPr lang="el-GR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354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6EEE6-EE2F-48BF-840D-89356FF97287}" type="slidenum">
              <a:rPr lang="el-GR" smtClean="0"/>
              <a:pPr/>
              <a:t>102</a:t>
            </a:fld>
            <a:endParaRPr lang="el-GR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456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C6740-1E35-4AF3-91D3-40F7ABEB9FCA}" type="slidenum">
              <a:rPr lang="el-GR" smtClean="0"/>
              <a:pPr/>
              <a:t>103</a:t>
            </a:fld>
            <a:endParaRPr lang="el-GR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558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D5C979-CE0A-4147-AE0D-302DA1AA9E13}" type="slidenum">
              <a:rPr lang="el-GR" smtClean="0"/>
              <a:pPr/>
              <a:t>104</a:t>
            </a:fld>
            <a:endParaRPr lang="el-GR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661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56FA9-15D7-4AC9-85E2-DED5419BCF83}" type="slidenum">
              <a:rPr lang="el-GR" smtClean="0"/>
              <a:pPr/>
              <a:t>105</a:t>
            </a:fld>
            <a:endParaRPr lang="el-GR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763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1825C6-41F3-4086-9202-1569208E4089}" type="slidenum">
              <a:rPr lang="el-GR" smtClean="0"/>
              <a:pPr/>
              <a:t>106</a:t>
            </a:fld>
            <a:endParaRPr lang="el-GR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866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B09805-AA05-448A-8D4B-2F93E795C3A8}" type="slidenum">
              <a:rPr lang="el-GR" smtClean="0"/>
              <a:pPr/>
              <a:t>107</a:t>
            </a:fld>
            <a:endParaRPr lang="el-GR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968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FA5263-6D63-4606-8562-917B18857333}" type="slidenum">
              <a:rPr lang="el-GR" smtClean="0"/>
              <a:pPr/>
              <a:t>108</a:t>
            </a:fld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l-GR" sz="2400">
              <a:latin typeface="Times New Roman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/>
              <a:t>Κάντε κλικ για να επεξεργαστείτε τον τίτλο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972EC-A36D-48CD-9F4E-7C7F5C08BE6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D6C14-66F5-46E5-8DEC-2FEB3F9B851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AB290-F719-4BC8-889F-900C9B287C8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AC4C6-A0EA-439A-9BBD-71F5787A7B6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FEA34-8424-4F32-9C3D-D8B056913F2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1DC37-DB08-49E7-80F0-4056C06CA05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8483D-C63B-48D3-8B52-50F94208B8A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95374-B6B9-4E80-A43B-BEA06A76AE9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AFF03-8B5B-4F78-9CAA-CAE5F9BE902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3D2CC-9E8A-49FF-80B2-BE8D33E3571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5ECDA-E9C9-4201-9400-28B8AAC8C4C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E9CB8-2B63-4C2B-B8BB-F71C68BB224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93C38-E9FB-44E8-A9F6-6B7167037F3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B1AEE-045A-4CBA-BB76-5AC91B44501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l-GR" sz="2400">
              <a:latin typeface="Times New Roman" charset="0"/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5FB0B48-D4C1-4797-B986-83C6B0DC695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  <a:cs typeface="+mn-cs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524000" y="16764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l-GR" sz="2400">
              <a:latin typeface="Times New Roman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066800" y="1905000"/>
            <a:ext cx="72390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l-GR" sz="3600" b="1">
                <a:latin typeface="Arial" charset="0"/>
              </a:rPr>
              <a:t>ΟΓΚ</a:t>
            </a:r>
            <a:r>
              <a:rPr lang="en-US" sz="3600" b="1">
                <a:latin typeface="Arial" charset="0"/>
              </a:rPr>
              <a:t>OI</a:t>
            </a:r>
            <a:r>
              <a:rPr lang="el-GR" sz="3600" b="1">
                <a:latin typeface="Arial" charset="0"/>
              </a:rPr>
              <a:t> Κ.Ν.Σ.  </a:t>
            </a:r>
            <a:endParaRPr lang="en-US" sz="3600" b="1">
              <a:latin typeface="Arial" charset="0"/>
            </a:endParaRPr>
          </a:p>
          <a:p>
            <a:pPr algn="ctr" eaLnBrk="0" hangingPunct="0"/>
            <a:endParaRPr lang="el-GR" sz="3600" b="1">
              <a:latin typeface="Arial" charset="0"/>
            </a:endParaRPr>
          </a:p>
          <a:p>
            <a:pPr algn="ctr" eaLnBrk="0" hangingPunct="0"/>
            <a:r>
              <a:rPr lang="el-GR" sz="3600" b="1">
                <a:latin typeface="Arial" charset="0"/>
              </a:rPr>
              <a:t>Π.Κορκολοπούλου</a:t>
            </a:r>
          </a:p>
          <a:p>
            <a:pPr algn="ctr" eaLnBrk="0" hangingPunct="0"/>
            <a:endParaRPr lang="el-GR" sz="3200" b="1" i="1">
              <a:latin typeface="Arial" charset="0"/>
            </a:endParaRPr>
          </a:p>
          <a:p>
            <a:pPr algn="ctr" eaLnBrk="0" hangingPunct="0"/>
            <a:r>
              <a:rPr lang="el-GR" sz="3200" b="1" i="1">
                <a:latin typeface="Arial" charset="0"/>
              </a:rPr>
              <a:t>Α΄ Εργαστήριο Παθολογικής Ανατομικής Πανεπιστημίου Αθηνών</a:t>
            </a:r>
          </a:p>
        </p:txBody>
      </p:sp>
      <p:pic>
        <p:nvPicPr>
          <p:cNvPr id="3076" name="Picture 4" descr="luoa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88913"/>
            <a:ext cx="7810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untit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5113" y="333375"/>
            <a:ext cx="787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457200" y="620713"/>
            <a:ext cx="8229600" cy="79692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l-GR" sz="2800" b="1" kern="0" dirty="0" err="1">
                <a:latin typeface="Arial" charset="0"/>
                <a:ea typeface="+mj-ea"/>
                <a:cs typeface="+mj-cs"/>
              </a:rPr>
              <a:t>Γ</a:t>
            </a:r>
            <a:r>
              <a:rPr lang="el-GR" sz="2800" b="1" kern="0" cap="all" dirty="0" err="1">
                <a:latin typeface="Arial" charset="0"/>
                <a:ea typeface="+mj-ea"/>
                <a:cs typeface="+mj-cs"/>
              </a:rPr>
              <a:t>λοιωματα</a:t>
            </a:r>
            <a:r>
              <a:rPr lang="el-GR" sz="2800" b="1" kern="0" dirty="0">
                <a:latin typeface="Arial" charset="0"/>
                <a:ea typeface="+mj-ea"/>
                <a:cs typeface="+mj-cs"/>
              </a:rPr>
              <a:t> (ΠΟΥ 2007)</a:t>
            </a:r>
            <a:br>
              <a:rPr lang="el-GR" sz="2800" b="1" kern="0" dirty="0">
                <a:latin typeface="Arial" charset="0"/>
                <a:ea typeface="+mj-ea"/>
                <a:cs typeface="+mj-cs"/>
              </a:rPr>
            </a:br>
            <a:endParaRPr lang="el-GR" sz="2800" b="1" kern="0" dirty="0">
              <a:latin typeface="Arial" charset="0"/>
              <a:ea typeface="+mj-ea"/>
              <a:cs typeface="+mj-cs"/>
            </a:endParaRPr>
          </a:p>
        </p:txBody>
      </p:sp>
      <p:sp>
        <p:nvSpPr>
          <p:cNvPr id="3" name="2 - Θέση περιεχομένου"/>
          <p:cNvSpPr txBox="1">
            <a:spLocks/>
          </p:cNvSpPr>
          <p:nvPr/>
        </p:nvSpPr>
        <p:spPr>
          <a:xfrm>
            <a:off x="395288" y="1844675"/>
            <a:ext cx="8569325" cy="5421313"/>
          </a:xfrm>
          <a:prstGeom prst="rect">
            <a:avLst/>
          </a:prstGeom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kern="0" dirty="0">
                <a:latin typeface="Arial" charset="0"/>
                <a:cs typeface="+mn-cs"/>
              </a:rPr>
              <a:t>Προέλευση από </a:t>
            </a:r>
            <a:r>
              <a:rPr lang="el-GR" sz="2000" kern="0" dirty="0">
                <a:solidFill>
                  <a:srgbClr val="C00000"/>
                </a:solidFill>
                <a:latin typeface="Arial" charset="0"/>
                <a:cs typeface="+mn-cs"/>
              </a:rPr>
              <a:t>αρχέγονα νευρικά ή προγονικά </a:t>
            </a:r>
            <a:r>
              <a:rPr lang="el-GR" sz="2000" kern="0" dirty="0" err="1">
                <a:latin typeface="Arial" charset="0"/>
                <a:cs typeface="+mn-cs"/>
              </a:rPr>
              <a:t>γλοιακά</a:t>
            </a:r>
            <a:r>
              <a:rPr lang="el-GR" sz="2000" kern="0" dirty="0">
                <a:latin typeface="Arial" charset="0"/>
                <a:cs typeface="+mn-cs"/>
              </a:rPr>
              <a:t> κύτταρα, τα οποία αναπτύσσουν ή διατηρούν </a:t>
            </a:r>
            <a:r>
              <a:rPr lang="el-GR" sz="2000" kern="0" dirty="0" err="1">
                <a:latin typeface="Arial" charset="0"/>
                <a:cs typeface="+mn-cs"/>
              </a:rPr>
              <a:t>γλοιακά</a:t>
            </a:r>
            <a:r>
              <a:rPr lang="el-GR" sz="2000" kern="0" dirty="0">
                <a:latin typeface="Arial" charset="0"/>
                <a:cs typeface="+mn-cs"/>
              </a:rPr>
              <a:t> χαρακτηριστικά</a:t>
            </a: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kern="0" dirty="0">
                <a:latin typeface="Arial" charset="0"/>
                <a:cs typeface="+mn-cs"/>
              </a:rPr>
              <a:t>Ταξινόμηση με βάση την ομοιότητα με μη </a:t>
            </a:r>
            <a:r>
              <a:rPr lang="el-GR" sz="2000" kern="0" dirty="0" err="1">
                <a:latin typeface="Arial" charset="0"/>
                <a:cs typeface="+mn-cs"/>
              </a:rPr>
              <a:t>νεοπλασματικά</a:t>
            </a:r>
            <a:r>
              <a:rPr lang="el-GR" sz="2000" kern="0" dirty="0">
                <a:latin typeface="Arial" charset="0"/>
                <a:cs typeface="+mn-cs"/>
              </a:rPr>
              <a:t> </a:t>
            </a:r>
            <a:r>
              <a:rPr lang="el-GR" sz="2000" kern="0" dirty="0" err="1">
                <a:latin typeface="Arial" charset="0"/>
                <a:cs typeface="+mn-cs"/>
              </a:rPr>
              <a:t>γλοιακά</a:t>
            </a:r>
            <a:r>
              <a:rPr lang="el-GR" sz="2000" kern="0" dirty="0">
                <a:latin typeface="Arial" charset="0"/>
                <a:cs typeface="+mn-cs"/>
              </a:rPr>
              <a:t> κύτταρα</a:t>
            </a: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b="1" kern="0" dirty="0">
                <a:latin typeface="Arial" charset="0"/>
                <a:cs typeface="+mn-cs"/>
              </a:rPr>
              <a:t>Διάχυτα</a:t>
            </a:r>
            <a:r>
              <a:rPr lang="el-GR" sz="2000" kern="0" dirty="0">
                <a:latin typeface="Arial" charset="0"/>
                <a:cs typeface="+mn-cs"/>
              </a:rPr>
              <a:t> γλοιώματα: </a:t>
            </a:r>
            <a:r>
              <a:rPr lang="el-GR" sz="2000" kern="0" dirty="0" err="1">
                <a:latin typeface="Arial" charset="0"/>
                <a:cs typeface="+mn-cs"/>
              </a:rPr>
              <a:t>αστροκυτταρικά</a:t>
            </a:r>
            <a:r>
              <a:rPr lang="el-GR" sz="2000" kern="0" dirty="0">
                <a:latin typeface="Arial" charset="0"/>
                <a:cs typeface="+mn-cs"/>
              </a:rPr>
              <a:t>, </a:t>
            </a:r>
            <a:r>
              <a:rPr lang="el-GR" sz="2000" kern="0" dirty="0" err="1">
                <a:latin typeface="Arial" charset="0"/>
                <a:cs typeface="+mn-cs"/>
              </a:rPr>
              <a:t>ολιγοδενδρογλοιακά</a:t>
            </a:r>
            <a:r>
              <a:rPr lang="el-GR" sz="2000" kern="0" dirty="0">
                <a:latin typeface="Arial" charset="0"/>
                <a:cs typeface="+mn-cs"/>
              </a:rPr>
              <a:t> ή μικτού τύπου</a:t>
            </a: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kern="0" dirty="0" err="1">
                <a:latin typeface="Arial" charset="0"/>
                <a:cs typeface="+mn-cs"/>
              </a:rPr>
              <a:t>Βαθμοποίηση</a:t>
            </a:r>
            <a:r>
              <a:rPr lang="el-GR" sz="2000" kern="0" dirty="0">
                <a:latin typeface="Arial" charset="0"/>
                <a:cs typeface="+mn-cs"/>
              </a:rPr>
              <a:t>:</a:t>
            </a:r>
            <a:r>
              <a:rPr lang="en-US" sz="2000" kern="0" dirty="0">
                <a:latin typeface="Arial" charset="0"/>
                <a:cs typeface="+mn-cs"/>
              </a:rPr>
              <a:t> </a:t>
            </a:r>
            <a:r>
              <a:rPr lang="en-US" sz="2000" kern="0" dirty="0">
                <a:solidFill>
                  <a:srgbClr val="C00000"/>
                </a:solidFill>
                <a:latin typeface="Arial" charset="0"/>
                <a:cs typeface="+mn-cs"/>
              </a:rPr>
              <a:t>grade I</a:t>
            </a:r>
            <a:r>
              <a:rPr lang="el-GR" sz="2000" kern="0" dirty="0">
                <a:solidFill>
                  <a:srgbClr val="C00000"/>
                </a:solidFill>
                <a:latin typeface="Arial" charset="0"/>
                <a:cs typeface="+mn-cs"/>
              </a:rPr>
              <a:t>Ι</a:t>
            </a:r>
            <a:r>
              <a:rPr lang="en-US" sz="2000" kern="0" dirty="0">
                <a:latin typeface="Arial" charset="0"/>
                <a:cs typeface="+mn-cs"/>
              </a:rPr>
              <a:t> (</a:t>
            </a:r>
            <a:r>
              <a:rPr lang="el-GR" sz="2000" kern="0" dirty="0">
                <a:latin typeface="Arial" charset="0"/>
                <a:cs typeface="+mn-cs"/>
              </a:rPr>
              <a:t>χαμηλόβαθμο), </a:t>
            </a:r>
            <a:r>
              <a:rPr lang="en-US" sz="2000" kern="0" dirty="0">
                <a:solidFill>
                  <a:srgbClr val="C00000"/>
                </a:solidFill>
                <a:latin typeface="Arial" charset="0"/>
                <a:cs typeface="+mn-cs"/>
              </a:rPr>
              <a:t>grade III </a:t>
            </a:r>
            <a:r>
              <a:rPr lang="en-US" sz="2000" kern="0" dirty="0">
                <a:latin typeface="Arial" charset="0"/>
                <a:cs typeface="+mn-cs"/>
              </a:rPr>
              <a:t>(</a:t>
            </a:r>
            <a:r>
              <a:rPr lang="el-GR" sz="2000" kern="0" dirty="0">
                <a:latin typeface="Arial" charset="0"/>
                <a:cs typeface="+mn-cs"/>
              </a:rPr>
              <a:t>αναπλαστικό), </a:t>
            </a:r>
            <a:r>
              <a:rPr lang="en-US" sz="2000" kern="0" dirty="0">
                <a:solidFill>
                  <a:srgbClr val="C00000"/>
                </a:solidFill>
                <a:latin typeface="Arial" charset="0"/>
                <a:cs typeface="+mn-cs"/>
              </a:rPr>
              <a:t>grade IV</a:t>
            </a:r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kern="0" dirty="0">
                <a:latin typeface="Arial" charset="0"/>
                <a:cs typeface="+mn-cs"/>
              </a:rPr>
              <a:t>(</a:t>
            </a:r>
            <a:r>
              <a:rPr lang="el-GR" sz="2000" kern="0" dirty="0" err="1">
                <a:latin typeface="Arial" charset="0"/>
                <a:cs typeface="+mn-cs"/>
              </a:rPr>
              <a:t>γλοιοβλάστωμα</a:t>
            </a:r>
            <a:r>
              <a:rPr lang="en-US" sz="2000" kern="0" dirty="0">
                <a:latin typeface="Arial" charset="0"/>
                <a:cs typeface="+mn-cs"/>
              </a:rPr>
              <a:t>)</a:t>
            </a:r>
            <a:endParaRPr lang="el-GR" sz="2000" kern="0" dirty="0">
              <a:latin typeface="Arial" charset="0"/>
              <a:cs typeface="+mn-cs"/>
            </a:endParaRP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kern="0" dirty="0">
                <a:latin typeface="Arial" charset="0"/>
                <a:cs typeface="+mn-cs"/>
              </a:rPr>
              <a:t>Ο </a:t>
            </a:r>
            <a:r>
              <a:rPr lang="el-GR" sz="2000" kern="0" dirty="0">
                <a:solidFill>
                  <a:srgbClr val="C00000"/>
                </a:solidFill>
                <a:latin typeface="Arial" charset="0"/>
                <a:cs typeface="+mn-cs"/>
              </a:rPr>
              <a:t>συχνότερος</a:t>
            </a:r>
            <a:r>
              <a:rPr lang="el-GR" sz="2000" kern="0" dirty="0">
                <a:latin typeface="Arial" charset="0"/>
                <a:cs typeface="+mn-cs"/>
              </a:rPr>
              <a:t> τύπος πρωτοπαθούς νεοπλάσματος του ΚΝΣ σε </a:t>
            </a:r>
            <a:r>
              <a:rPr lang="el-GR" sz="2000" u="sng" kern="0" dirty="0">
                <a:latin typeface="Arial" charset="0"/>
                <a:cs typeface="+mn-cs"/>
              </a:rPr>
              <a:t>ενήλικες</a:t>
            </a: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kern="0" dirty="0">
                <a:solidFill>
                  <a:srgbClr val="C00000"/>
                </a:solidFill>
                <a:latin typeface="Arial" charset="0"/>
                <a:cs typeface="+mn-cs"/>
              </a:rPr>
              <a:t>Διηθητική ανάπτυξη </a:t>
            </a:r>
            <a:r>
              <a:rPr lang="el-GR" sz="2000" kern="0" dirty="0">
                <a:latin typeface="Arial" charset="0"/>
                <a:cs typeface="+mn-cs"/>
              </a:rPr>
              <a:t>με τη μορφή μεμονωμένων ή αθροίσεων </a:t>
            </a:r>
            <a:r>
              <a:rPr lang="el-GR" sz="2000" kern="0" dirty="0" err="1">
                <a:latin typeface="Arial" charset="0"/>
                <a:cs typeface="+mn-cs"/>
              </a:rPr>
              <a:t>νεοπλασματικών</a:t>
            </a:r>
            <a:r>
              <a:rPr lang="el-GR" sz="2000" kern="0" dirty="0">
                <a:latin typeface="Arial" charset="0"/>
                <a:cs typeface="+mn-cs"/>
              </a:rPr>
              <a:t> κυττάρων στο </a:t>
            </a:r>
            <a:r>
              <a:rPr lang="el-GR" sz="2000" kern="0" dirty="0" err="1">
                <a:latin typeface="Arial" charset="0"/>
                <a:cs typeface="+mn-cs"/>
              </a:rPr>
              <a:t>νευροπίλημα</a:t>
            </a:r>
            <a:endParaRPr lang="el-GR" sz="2400" kern="0" dirty="0">
              <a:latin typeface="Arial" charset="0"/>
              <a:cs typeface="+mn-cs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l-GR" sz="2400" kern="0" dirty="0">
              <a:latin typeface="Arial" charset="0"/>
              <a:cs typeface="+mn-cs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/>
            </a:pPr>
            <a:endParaRPr lang="el-GR" sz="2800" kern="0" dirty="0">
              <a:latin typeface="Arial" charset="0"/>
              <a:cs typeface="+mn-cs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ext Box 2"/>
          <p:cNvSpPr txBox="1">
            <a:spLocks noChangeArrowheads="1"/>
          </p:cNvSpPr>
          <p:nvPr/>
        </p:nvSpPr>
        <p:spPr bwMode="auto">
          <a:xfrm>
            <a:off x="971550" y="981075"/>
            <a:ext cx="6985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ΕΜΒΡΥΪΚΟΙ ΟΓΚΟΙ (Π.Ο.Υ. 2016)</a:t>
            </a:r>
          </a:p>
          <a:p>
            <a:pPr algn="ctr">
              <a:spcBef>
                <a:spcPts val="0"/>
              </a:spcBef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[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grade IV]</a:t>
            </a:r>
            <a:endParaRPr lang="el-GR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827088" y="2636838"/>
            <a:ext cx="76327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>
              <a:spcBef>
                <a:spcPct val="50000"/>
              </a:spcBef>
              <a:buClr>
                <a:schemeClr val="accent2"/>
              </a:buClr>
              <a:buFontTx/>
              <a:buAutoNum type="arabicPeriod"/>
            </a:pPr>
            <a:r>
              <a:rPr lang="el-GR" sz="2400" b="1">
                <a:latin typeface="Arial" charset="0"/>
              </a:rPr>
              <a:t>Μυελοβλάστωμα (μοριακές και ιστολογικές ποικιλίες)</a:t>
            </a:r>
          </a:p>
          <a:p>
            <a:pPr marL="361950" indent="-361950">
              <a:spcBef>
                <a:spcPct val="50000"/>
              </a:spcBef>
              <a:buClr>
                <a:schemeClr val="accent2"/>
              </a:buClr>
              <a:buFontTx/>
              <a:buAutoNum type="arabicPeriod"/>
            </a:pPr>
            <a:r>
              <a:rPr lang="el-GR" sz="2400" b="1">
                <a:latin typeface="Arial" charset="0"/>
              </a:rPr>
              <a:t>Εμβρυικός όγκος με πολυστιβαδωμένες ροζέττες και ανωμαλίες του γονιδιακού τύπου </a:t>
            </a:r>
            <a:r>
              <a:rPr lang="en-US" sz="2400" b="1">
                <a:latin typeface="Arial" charset="0"/>
              </a:rPr>
              <a:t>C19MC</a:t>
            </a:r>
          </a:p>
          <a:p>
            <a:pPr marL="361950" indent="-361950">
              <a:spcBef>
                <a:spcPct val="50000"/>
              </a:spcBef>
              <a:buClr>
                <a:schemeClr val="accent2"/>
              </a:buClr>
              <a:buFontTx/>
              <a:buAutoNum type="arabicPeriod"/>
            </a:pPr>
            <a:r>
              <a:rPr lang="el-GR" sz="2400" b="1">
                <a:latin typeface="Arial" charset="0"/>
              </a:rPr>
              <a:t>Λοιποί εμβρυικοί όγκοι (μυοεπιθηλίωμα, νευροβλάστωμα, γαγγλιονευροβλάστωμα)</a:t>
            </a:r>
          </a:p>
          <a:p>
            <a:pPr marL="361950" indent="-361950">
              <a:spcBef>
                <a:spcPct val="50000"/>
              </a:spcBef>
              <a:buClr>
                <a:schemeClr val="accent2"/>
              </a:buClr>
              <a:buFontTx/>
              <a:buAutoNum type="arabicPeriod"/>
            </a:pPr>
            <a:r>
              <a:rPr lang="el-GR" sz="2400" b="1">
                <a:latin typeface="Arial" charset="0"/>
              </a:rPr>
              <a:t>Άτυπος τερατοειδής/ραβδοειδής όγκος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Text Box 2"/>
          <p:cNvSpPr txBox="1">
            <a:spLocks noChangeArrowheads="1"/>
          </p:cNvSpPr>
          <p:nvPr/>
        </p:nvSpPr>
        <p:spPr bwMode="auto">
          <a:xfrm>
            <a:off x="395288" y="1268413"/>
            <a:ext cx="8496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ΜΥΕΛΟΒΛΑΣΤΩΜΑ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755650" y="2636838"/>
            <a:ext cx="777716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400" b="1" u="sng" dirty="0">
                <a:latin typeface="Arial" charset="0"/>
              </a:rPr>
              <a:t>Ορισμός</a:t>
            </a:r>
            <a:r>
              <a:rPr lang="el-GR" sz="2400" b="1" dirty="0">
                <a:latin typeface="Arial" charset="0"/>
              </a:rPr>
              <a:t>: </a:t>
            </a:r>
          </a:p>
          <a:p>
            <a:pPr marL="261938" indent="-261938">
              <a:spcBef>
                <a:spcPct val="50000"/>
              </a:spcBef>
              <a:buClr>
                <a:srgbClr val="990033"/>
              </a:buClr>
              <a:buFont typeface="Wingdings" pitchFamily="2" charset="2"/>
              <a:buChar char="§"/>
              <a:defRPr/>
            </a:pPr>
            <a:r>
              <a:rPr lang="el-GR" sz="2400" b="1" dirty="0">
                <a:latin typeface="Arial" charset="0"/>
              </a:rPr>
              <a:t> Κακοήθης διηθητικός όγκος της </a:t>
            </a:r>
            <a:r>
              <a:rPr lang="el-GR" sz="2400" b="1" dirty="0">
                <a:solidFill>
                  <a:srgbClr val="660033"/>
                </a:solidFill>
                <a:latin typeface="Arial" charset="0"/>
              </a:rPr>
              <a:t>παρεγκεφαλίδας</a:t>
            </a:r>
            <a:r>
              <a:rPr lang="el-GR" sz="2400" b="1" dirty="0">
                <a:latin typeface="Arial" charset="0"/>
              </a:rPr>
              <a:t> που προσβάλλει συνήθως παιδιά και εμφανίζει τάση για μετάσταση δια μέσου του ΕΝΥ</a:t>
            </a:r>
          </a:p>
          <a:p>
            <a:pPr marL="261938" indent="-261938">
              <a:spcBef>
                <a:spcPct val="50000"/>
              </a:spcBef>
              <a:buClr>
                <a:srgbClr val="990033"/>
              </a:buClr>
              <a:buFont typeface="Wingdings" pitchFamily="2" charset="2"/>
              <a:buChar char="§"/>
              <a:defRPr/>
            </a:pPr>
            <a:r>
              <a:rPr lang="el-GR" sz="2400" b="1" dirty="0">
                <a:solidFill>
                  <a:srgbClr val="660033"/>
                </a:solidFill>
                <a:latin typeface="Arial" charset="0"/>
              </a:rPr>
              <a:t>Μοριακή</a:t>
            </a:r>
            <a:r>
              <a:rPr lang="el-GR" sz="2400" b="1" dirty="0">
                <a:latin typeface="Arial" charset="0"/>
              </a:rPr>
              <a:t> ταξινόμηση με βάση την ενεργοποίηση των οδών </a:t>
            </a:r>
            <a:r>
              <a:rPr lang="en-US" sz="2400" b="1" dirty="0">
                <a:solidFill>
                  <a:srgbClr val="660033"/>
                </a:solidFill>
                <a:latin typeface="Arial" charset="0"/>
              </a:rPr>
              <a:t>WNT</a:t>
            </a:r>
            <a:r>
              <a:rPr lang="el-GR" sz="2400" b="1" dirty="0">
                <a:latin typeface="Arial" charset="0"/>
              </a:rPr>
              <a:t> και </a:t>
            </a:r>
            <a:r>
              <a:rPr lang="en-US" sz="2400" b="1" dirty="0">
                <a:solidFill>
                  <a:srgbClr val="660033"/>
                </a:solidFill>
                <a:latin typeface="Arial" charset="0"/>
              </a:rPr>
              <a:t>Sonic Hedge Hog </a:t>
            </a:r>
            <a:r>
              <a:rPr lang="en-US" sz="2400" b="1" dirty="0">
                <a:latin typeface="Arial" charset="0"/>
              </a:rPr>
              <a:t>(</a:t>
            </a:r>
            <a:r>
              <a:rPr lang="el-GR" sz="2400" b="1" dirty="0">
                <a:latin typeface="Arial" charset="0"/>
              </a:rPr>
              <a:t>4 ομάδες)</a:t>
            </a:r>
          </a:p>
          <a:p>
            <a:pPr marL="261938" indent="-261938">
              <a:spcBef>
                <a:spcPct val="50000"/>
              </a:spcBef>
              <a:buClr>
                <a:srgbClr val="990033"/>
              </a:buClr>
              <a:buFont typeface="Wingdings" pitchFamily="2" charset="2"/>
              <a:buChar char="§"/>
              <a:defRPr/>
            </a:pPr>
            <a:r>
              <a:rPr lang="el-GR" sz="2400" b="1" dirty="0">
                <a:latin typeface="Arial" charset="0"/>
              </a:rPr>
              <a:t>Σχέση μοριακών υποομάδων με ιστολογικά χαρακτηριστικά και πρόγνωση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Text Box 2"/>
          <p:cNvSpPr txBox="1">
            <a:spLocks noChangeArrowheads="1"/>
          </p:cNvSpPr>
          <p:nvPr/>
        </p:nvSpPr>
        <p:spPr bwMode="auto">
          <a:xfrm>
            <a:off x="395288" y="1052513"/>
            <a:ext cx="84963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ΜΥΕΛΟΒΛΑΣΤΩΜΑ</a:t>
            </a:r>
          </a:p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Ιστολογική εικόνα 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900113" y="2565400"/>
            <a:ext cx="7345362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9263" indent="-449263"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>
                <a:latin typeface="Arial" charset="0"/>
              </a:rPr>
              <a:t>Συμπαγείς ομάδες κυττάρων με στρογγυλούς ή ωοειδείς υπερχρωματικούς πυρήνες και σχετικά λίγο κυτταρόπλασμα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>
                <a:latin typeface="Arial" charset="0"/>
              </a:rPr>
              <a:t>Μιτωτική δραστηριότητα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>
                <a:latin typeface="Arial" charset="0"/>
              </a:rPr>
              <a:t>Νευρωνική διαφοροποίηση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>
                <a:latin typeface="Arial" charset="0"/>
              </a:rPr>
              <a:t>Νέκρωση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>
                <a:latin typeface="Arial" charset="0"/>
              </a:rPr>
              <a:t>Μυογενής διαφοροποίηση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>
                <a:latin typeface="Arial" charset="0"/>
              </a:rPr>
              <a:t>Μελανωτική διαφοροποίηση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Text Box 2"/>
          <p:cNvSpPr txBox="1">
            <a:spLocks noChangeArrowheads="1"/>
          </p:cNvSpPr>
          <p:nvPr/>
        </p:nvSpPr>
        <p:spPr bwMode="auto">
          <a:xfrm>
            <a:off x="214313" y="1071563"/>
            <a:ext cx="84963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ΜΥΕΛΟΒΛΑΣΤΩΜΑ</a:t>
            </a:r>
          </a:p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Ιστολογικές ποικιλίες</a:t>
            </a:r>
          </a:p>
        </p:txBody>
      </p:sp>
      <p:sp>
        <p:nvSpPr>
          <p:cNvPr id="539651" name="Text Box 3"/>
          <p:cNvSpPr txBox="1">
            <a:spLocks noChangeArrowheads="1"/>
          </p:cNvSpPr>
          <p:nvPr/>
        </p:nvSpPr>
        <p:spPr bwMode="auto">
          <a:xfrm>
            <a:off x="468313" y="2703513"/>
            <a:ext cx="8424862" cy="352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49263" indent="-449263"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400" b="1" spc="-150" dirty="0">
                <a:latin typeface="Arial" charset="0"/>
              </a:rPr>
              <a:t>Οζώδεις αθροίσεις (</a:t>
            </a:r>
            <a:r>
              <a:rPr lang="en-US" sz="2400" b="1" spc="-150" dirty="0">
                <a:latin typeface="Arial" charset="0"/>
              </a:rPr>
              <a:t>“pale islands”)</a:t>
            </a:r>
            <a:r>
              <a:rPr lang="el-GR" sz="2400" b="1" spc="-150" dirty="0">
                <a:latin typeface="Arial" charset="0"/>
              </a:rPr>
              <a:t> περιβαλλόμενες από δίκτυο </a:t>
            </a:r>
            <a:r>
              <a:rPr lang="el-GR" sz="2400" b="1" spc="-150" dirty="0" err="1">
                <a:latin typeface="Arial" charset="0"/>
              </a:rPr>
              <a:t>ρετικουλίνης</a:t>
            </a:r>
            <a:r>
              <a:rPr lang="el-GR" sz="2400" b="1" spc="-150" dirty="0">
                <a:latin typeface="Arial" charset="0"/>
              </a:rPr>
              <a:t> (</a:t>
            </a:r>
            <a:r>
              <a:rPr lang="el-GR" sz="2400" b="1" u="sng" spc="-150" dirty="0" err="1">
                <a:latin typeface="Arial" charset="0"/>
              </a:rPr>
              <a:t>δεσμοπλαστικός</a:t>
            </a:r>
            <a:r>
              <a:rPr lang="el-GR" sz="2400" b="1" u="sng" spc="-150" dirty="0">
                <a:latin typeface="Arial" charset="0"/>
              </a:rPr>
              <a:t> τύπος</a:t>
            </a:r>
            <a:r>
              <a:rPr lang="el-GR" sz="2400" b="1" spc="-150" dirty="0">
                <a:latin typeface="Arial" charset="0"/>
              </a:rPr>
              <a:t>)</a:t>
            </a:r>
          </a:p>
          <a:p>
            <a:pPr marL="449263" indent="-449263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400" b="1" spc="-150" dirty="0" err="1">
                <a:latin typeface="Arial" charset="0"/>
              </a:rPr>
              <a:t>Λοβιακή</a:t>
            </a:r>
            <a:r>
              <a:rPr lang="el-GR" sz="2400" b="1" spc="-150" dirty="0">
                <a:latin typeface="Arial" charset="0"/>
              </a:rPr>
              <a:t> αρχιτεκτονική (</a:t>
            </a:r>
            <a:r>
              <a:rPr lang="el-GR" sz="2400" b="1" u="sng" spc="-150" dirty="0">
                <a:latin typeface="Arial" charset="0"/>
              </a:rPr>
              <a:t>τύπος με εκτεταμένη οζώδη μορφολογία</a:t>
            </a:r>
            <a:r>
              <a:rPr lang="el-GR" sz="2400" b="1" spc="-150" dirty="0">
                <a:latin typeface="Arial" charset="0"/>
              </a:rPr>
              <a:t>)</a:t>
            </a:r>
          </a:p>
          <a:p>
            <a:pPr marL="449263" indent="-449263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400" b="1" spc="-150" dirty="0">
                <a:latin typeface="Arial" charset="0"/>
              </a:rPr>
              <a:t>Έντονη πυρηνική πολυμορφία (</a:t>
            </a:r>
            <a:r>
              <a:rPr lang="el-GR" sz="2400" b="1" u="sng" spc="-150" dirty="0">
                <a:latin typeface="Arial" charset="0"/>
              </a:rPr>
              <a:t>αναπλαστικός τύπος</a:t>
            </a:r>
            <a:r>
              <a:rPr lang="el-GR" sz="2400" b="1" spc="-150" dirty="0">
                <a:latin typeface="Arial" charset="0"/>
              </a:rPr>
              <a:t>)</a:t>
            </a:r>
          </a:p>
          <a:p>
            <a:pPr marL="449263" indent="-449263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400" b="1" spc="-150" dirty="0" err="1">
                <a:latin typeface="Arial" charset="0"/>
              </a:rPr>
              <a:t>Μονόμορφος</a:t>
            </a:r>
            <a:r>
              <a:rPr lang="el-GR" sz="2400" b="1" spc="-150" dirty="0">
                <a:latin typeface="Arial" charset="0"/>
              </a:rPr>
              <a:t> </a:t>
            </a:r>
            <a:r>
              <a:rPr lang="el-GR" sz="2400" b="1" spc="-150" dirty="0" err="1">
                <a:latin typeface="Arial" charset="0"/>
              </a:rPr>
              <a:t>νεοπλασματικός</a:t>
            </a:r>
            <a:r>
              <a:rPr lang="el-GR" sz="2400" b="1" spc="-150" dirty="0">
                <a:latin typeface="Arial" charset="0"/>
              </a:rPr>
              <a:t> πληθυσμός με ευμεγέθεις, στρογγυλούς, </a:t>
            </a:r>
            <a:r>
              <a:rPr lang="el-GR" sz="2400" b="1" spc="-150" dirty="0" err="1">
                <a:latin typeface="Arial" charset="0"/>
              </a:rPr>
              <a:t>κενοτοπιώδεις</a:t>
            </a:r>
            <a:r>
              <a:rPr lang="el-GR" sz="2400" b="1" spc="-150" dirty="0">
                <a:latin typeface="Arial" charset="0"/>
              </a:rPr>
              <a:t> πυρήνες με προέχοντα </a:t>
            </a:r>
            <a:r>
              <a:rPr lang="el-GR" sz="2400" b="1" spc="-150" dirty="0" err="1">
                <a:latin typeface="Arial" charset="0"/>
              </a:rPr>
              <a:t>πυρήνια</a:t>
            </a:r>
            <a:r>
              <a:rPr lang="el-GR" sz="2400" b="1" spc="-150" dirty="0">
                <a:latin typeface="Arial" charset="0"/>
              </a:rPr>
              <a:t> και </a:t>
            </a:r>
            <a:r>
              <a:rPr lang="el-GR" sz="2400" b="1" spc="-150" dirty="0" err="1">
                <a:latin typeface="Arial" charset="0"/>
              </a:rPr>
              <a:t>ηωσινόφιλο</a:t>
            </a:r>
            <a:r>
              <a:rPr lang="el-GR" sz="2400" b="1" spc="-150" dirty="0">
                <a:latin typeface="Arial" charset="0"/>
              </a:rPr>
              <a:t> κυτταρόπλασμα (</a:t>
            </a:r>
            <a:r>
              <a:rPr lang="el-GR" sz="2400" b="1" u="sng" spc="-150" dirty="0" err="1">
                <a:latin typeface="Arial" charset="0"/>
              </a:rPr>
              <a:t>μεγαλοκυτταρικός</a:t>
            </a:r>
            <a:r>
              <a:rPr lang="el-GR" sz="2400" b="1" u="sng" spc="-150" dirty="0">
                <a:latin typeface="Arial" charset="0"/>
              </a:rPr>
              <a:t> τύπος</a:t>
            </a:r>
            <a:r>
              <a:rPr lang="el-GR" sz="2400" b="1" spc="-150" dirty="0">
                <a:latin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Text Box 2"/>
          <p:cNvSpPr txBox="1">
            <a:spLocks noChangeArrowheads="1"/>
          </p:cNvSpPr>
          <p:nvPr/>
        </p:nvSpPr>
        <p:spPr bwMode="auto">
          <a:xfrm>
            <a:off x="323850" y="1196975"/>
            <a:ext cx="8496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ΜΥΕΛΟΒΛΑΣΤΩΜΑ</a:t>
            </a:r>
          </a:p>
        </p:txBody>
      </p:sp>
      <p:sp>
        <p:nvSpPr>
          <p:cNvPr id="540675" name="Text Box 3"/>
          <p:cNvSpPr txBox="1">
            <a:spLocks noChangeArrowheads="1"/>
          </p:cNvSpPr>
          <p:nvPr/>
        </p:nvSpPr>
        <p:spPr bwMode="auto">
          <a:xfrm>
            <a:off x="2555875" y="2565400"/>
            <a:ext cx="3960813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49263" indent="-449263" algn="ctr">
              <a:spcBef>
                <a:spcPct val="50000"/>
              </a:spcBef>
              <a:defRPr/>
            </a:pPr>
            <a:r>
              <a:rPr lang="el-GR" sz="2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Θεραπεία - Πρόγνωση</a:t>
            </a:r>
          </a:p>
          <a:p>
            <a:pPr marL="449263" indent="-449263"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400" b="1" dirty="0">
                <a:latin typeface="Arial" charset="0"/>
              </a:rPr>
              <a:t>Χειρουργική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400" b="1" dirty="0">
                <a:latin typeface="Arial" charset="0"/>
              </a:rPr>
              <a:t>Ακτινοθεραπεία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400" b="1" dirty="0">
                <a:latin typeface="Arial" charset="0"/>
              </a:rPr>
              <a:t>Χημειοθεραπεία</a:t>
            </a:r>
          </a:p>
          <a:p>
            <a:pPr marL="449263" indent="-449263"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l-GR" sz="2400" b="1" dirty="0">
                <a:latin typeface="Arial" charset="0"/>
              </a:rPr>
              <a:t>5ετής επιβίωση </a:t>
            </a:r>
            <a:r>
              <a:rPr lang="el-GR" sz="2400" b="1" u="sng" dirty="0">
                <a:latin typeface="Arial" charset="0"/>
              </a:rPr>
              <a:t>~</a:t>
            </a:r>
            <a:r>
              <a:rPr lang="el-GR" sz="2400" b="1" dirty="0">
                <a:latin typeface="Arial" charset="0"/>
              </a:rPr>
              <a:t>60-70%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aa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2492375"/>
            <a:ext cx="899795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23" name="Text Box 3"/>
          <p:cNvSpPr txBox="1">
            <a:spLocks noChangeArrowheads="1"/>
          </p:cNvSpPr>
          <p:nvPr/>
        </p:nvSpPr>
        <p:spPr bwMode="auto">
          <a:xfrm>
            <a:off x="323850" y="765175"/>
            <a:ext cx="8496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ΜΥΕΛΟΒΛΑΣΤΩΜΑ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0" y="4581525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4575">
              <a:tabLst>
                <a:tab pos="2873375" algn="l"/>
                <a:tab pos="6008688" algn="l"/>
              </a:tabLst>
            </a:pPr>
            <a:r>
              <a:rPr lang="el-GR" sz="2400" b="1">
                <a:latin typeface="Arial" charset="0"/>
              </a:rPr>
              <a:t>  Αδιαφοροποίητα	     </a:t>
            </a:r>
            <a:r>
              <a:rPr lang="en-US" sz="2400" b="1">
                <a:latin typeface="Arial" charset="0"/>
              </a:rPr>
              <a:t>Homer-Wright	</a:t>
            </a:r>
            <a:r>
              <a:rPr lang="el-GR" sz="2400" b="1">
                <a:latin typeface="Arial" charset="0"/>
              </a:rPr>
              <a:t>Παράλληλη διάταξη</a:t>
            </a:r>
          </a:p>
          <a:p>
            <a:pPr defTabSz="1044575">
              <a:tabLst>
                <a:tab pos="2873375" algn="l"/>
                <a:tab pos="6008688" algn="l"/>
              </a:tabLst>
            </a:pPr>
            <a:r>
              <a:rPr lang="el-GR" sz="2400" b="1">
                <a:latin typeface="Arial" charset="0"/>
              </a:rPr>
              <a:t>         κύτταρα	          ροζέτες	     των κυττάρων</a:t>
            </a:r>
          </a:p>
          <a:p>
            <a:pPr algn="ctr" defTabSz="1044575">
              <a:tabLst>
                <a:tab pos="2873375" algn="l"/>
                <a:tab pos="6008688" algn="l"/>
              </a:tabLst>
            </a:pPr>
            <a:r>
              <a:rPr lang="el-GR" sz="2400" b="1">
                <a:latin typeface="Arial" charset="0"/>
              </a:rPr>
              <a:t>                                                                      (δίκην σπογγιο-</a:t>
            </a:r>
          </a:p>
          <a:p>
            <a:pPr algn="ctr" defTabSz="1044575">
              <a:tabLst>
                <a:tab pos="2873375" algn="l"/>
                <a:tab pos="6008688" algn="l"/>
              </a:tabLst>
            </a:pPr>
            <a:r>
              <a:rPr lang="el-GR" sz="2400" b="1">
                <a:latin typeface="Arial" charset="0"/>
              </a:rPr>
              <a:t>                                                                      βλαστώματος)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aa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981075"/>
            <a:ext cx="7916862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6819" name="Text Box 3"/>
          <p:cNvSpPr txBox="1">
            <a:spLocks noChangeArrowheads="1"/>
          </p:cNvSpPr>
          <p:nvPr/>
        </p:nvSpPr>
        <p:spPr bwMode="auto">
          <a:xfrm>
            <a:off x="250825" y="0"/>
            <a:ext cx="8713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ΔΕΣΜΟΠΛΑΣΤΙΚΟ ΜΥΕΛΟΒΛΑΣΤΩΜΑ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0" y="61658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4575">
              <a:tabLst>
                <a:tab pos="2873375" algn="l"/>
                <a:tab pos="6008688" algn="l"/>
              </a:tabLst>
            </a:pPr>
            <a:r>
              <a:rPr lang="el-GR" sz="2400" b="1">
                <a:latin typeface="Arial" charset="0"/>
              </a:rPr>
              <a:t>  </a:t>
            </a:r>
            <a:r>
              <a:rPr lang="en-US" sz="2400" b="1">
                <a:latin typeface="Arial" charset="0"/>
              </a:rPr>
              <a:t>                   Ki-67		NSE</a:t>
            </a:r>
            <a:endParaRPr lang="el-GR" sz="2400" b="1">
              <a:latin typeface="Arial" charset="0"/>
            </a:endParaRP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0" y="5492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4575">
              <a:tabLst>
                <a:tab pos="2873375" algn="l"/>
                <a:tab pos="5384800" algn="l"/>
              </a:tabLst>
            </a:pPr>
            <a:r>
              <a:rPr lang="el-GR" sz="2400" b="1">
                <a:latin typeface="Arial" charset="0"/>
              </a:rPr>
              <a:t>  		Ρετικουλίνη</a:t>
            </a:r>
          </a:p>
        </p:txBody>
      </p:sp>
      <p:sp>
        <p:nvSpPr>
          <p:cNvPr id="103430" name="4 - TextBox"/>
          <p:cNvSpPr txBox="1">
            <a:spLocks noChangeArrowheads="1"/>
          </p:cNvSpPr>
          <p:nvPr/>
        </p:nvSpPr>
        <p:spPr bwMode="auto">
          <a:xfrm>
            <a:off x="2916238" y="6273800"/>
            <a:ext cx="2592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600" b="1"/>
              <a:t>Νευρωνική διαφοροποίηση</a:t>
            </a:r>
          </a:p>
        </p:txBody>
      </p:sp>
      <p:cxnSp>
        <p:nvCxnSpPr>
          <p:cNvPr id="8" name="7 - Ευθεία γραμμή σύνδεσης"/>
          <p:cNvCxnSpPr/>
          <p:nvPr/>
        </p:nvCxnSpPr>
        <p:spPr>
          <a:xfrm flipV="1">
            <a:off x="4643438" y="4437063"/>
            <a:ext cx="936625" cy="187166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50825" y="333375"/>
            <a:ext cx="87137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ΑΤΥΠΟΣ ΤΕΡΑΤΟΕΙΔΗΣ/ΡΑΒΔΟΕΙΔΗΣ ΟΓΚΟΣ (Π.Ο.Υ.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Grade IV)</a:t>
            </a:r>
            <a:endParaRPr lang="el-GR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287338" y="1773238"/>
            <a:ext cx="842645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9263" indent="-449263"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b="1">
                <a:latin typeface="Arial" charset="0"/>
              </a:rPr>
              <a:t>O</a:t>
            </a:r>
            <a:r>
              <a:rPr lang="el-GR" sz="2400" b="1">
                <a:latin typeface="Arial" charset="0"/>
              </a:rPr>
              <a:t>ρισμός: Εμβρυικού τύπου όγκος του ΚΝΣ αποτελούμενος από πτωχά διαφοροποιημένα κύτταρα, συχνά με  </a:t>
            </a:r>
            <a:r>
              <a:rPr lang="el-GR" sz="2400" b="1" u="sng">
                <a:latin typeface="Arial" charset="0"/>
              </a:rPr>
              <a:t>ραβδοειδείς</a:t>
            </a:r>
            <a:r>
              <a:rPr lang="el-GR" sz="2400" b="1">
                <a:latin typeface="Arial" charset="0"/>
              </a:rPr>
              <a:t> χαρακτήρες και </a:t>
            </a:r>
            <a:r>
              <a:rPr lang="el-GR" sz="2400" b="1" u="sng">
                <a:latin typeface="Arial" charset="0"/>
              </a:rPr>
              <a:t>απενεργοποίηση του γονιδίου </a:t>
            </a:r>
            <a:r>
              <a:rPr lang="en-US" sz="2400" b="1" u="sng">
                <a:latin typeface="Arial" charset="0"/>
              </a:rPr>
              <a:t>SMARCB 1</a:t>
            </a:r>
            <a:r>
              <a:rPr lang="en-US" sz="2400" b="1">
                <a:latin typeface="Arial" charset="0"/>
              </a:rPr>
              <a:t> (</a:t>
            </a:r>
            <a:r>
              <a:rPr lang="en-US" sz="2400" b="1">
                <a:latin typeface="Calibri" pitchFamily="34" charset="0"/>
              </a:rPr>
              <a:t>→</a:t>
            </a:r>
            <a:r>
              <a:rPr lang="el-GR" sz="2400" b="1">
                <a:latin typeface="Arial" charset="0"/>
              </a:rPr>
              <a:t>απώλεια έκφρασης πρωτεϊνης Ι</a:t>
            </a:r>
            <a:r>
              <a:rPr lang="el-GR" sz="2400" b="1" u="sng">
                <a:latin typeface="Arial" charset="0"/>
              </a:rPr>
              <a:t>ΝΙ1</a:t>
            </a:r>
            <a:r>
              <a:rPr lang="el-GR" sz="2400" b="1">
                <a:latin typeface="Arial" charset="0"/>
              </a:rPr>
              <a:t>)</a:t>
            </a:r>
          </a:p>
          <a:p>
            <a:pPr marL="449263" indent="-449263"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400" b="1">
                <a:latin typeface="Arial" charset="0"/>
              </a:rPr>
              <a:t>Παιδιά &lt;3-6 ετών</a:t>
            </a:r>
          </a:p>
          <a:p>
            <a:pPr marL="449263" indent="-449263"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400" b="1">
                <a:latin typeface="Arial" charset="0"/>
              </a:rPr>
              <a:t>Υπερσκηνίδια &gt; υποσκηνίδια εντόπιση</a:t>
            </a:r>
          </a:p>
          <a:p>
            <a:pPr marL="449263" indent="-449263"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</a:pPr>
            <a:r>
              <a:rPr lang="el-GR" sz="2400" b="1">
                <a:latin typeface="Arial" charset="0"/>
              </a:rPr>
              <a:t>   	  ημισφαίρια	  παρεγκεφαλίδα</a:t>
            </a:r>
          </a:p>
          <a:p>
            <a:pPr marL="449263" indent="-449263"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400" b="1" u="sng">
                <a:latin typeface="Arial" charset="0"/>
              </a:rPr>
              <a:t>Ιστολογικά ετερογενής όγκος</a:t>
            </a:r>
            <a:r>
              <a:rPr lang="el-GR" sz="2400" b="1">
                <a:latin typeface="Arial" charset="0"/>
              </a:rPr>
              <a:t>: ραβδοειδή κύτταρα, αρχέγονα νευροεκτοδερμικά κύτταρα, επιθηλιακή / μεσεγχυματική διαφοροποίηση</a:t>
            </a:r>
          </a:p>
        </p:txBody>
      </p:sp>
      <p:sp>
        <p:nvSpPr>
          <p:cNvPr id="4" name="3 - Βέλος προς τα κάτω"/>
          <p:cNvSpPr/>
          <p:nvPr/>
        </p:nvSpPr>
        <p:spPr>
          <a:xfrm>
            <a:off x="1584325" y="4869160"/>
            <a:ext cx="215900" cy="28733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5" name="4 - Βέλος προς τα κάτω"/>
          <p:cNvSpPr/>
          <p:nvPr/>
        </p:nvSpPr>
        <p:spPr>
          <a:xfrm>
            <a:off x="4103688" y="4869160"/>
            <a:ext cx="217487" cy="28733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/>
          <p:cNvPicPr>
            <a:picLocks noChangeAspect="1" noChangeArrowheads="1"/>
          </p:cNvPicPr>
          <p:nvPr/>
        </p:nvPicPr>
        <p:blipFill>
          <a:blip r:embed="rId3" cstate="print"/>
          <a:srcRect l="6937" t="17288" r="10609" b="64493"/>
          <a:stretch>
            <a:fillRect/>
          </a:stretch>
        </p:blipFill>
        <p:spPr bwMode="auto">
          <a:xfrm>
            <a:off x="1258888" y="1773238"/>
            <a:ext cx="640873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4"/>
          <p:cNvPicPr>
            <a:picLocks noChangeAspect="1" noChangeArrowheads="1"/>
          </p:cNvPicPr>
          <p:nvPr/>
        </p:nvPicPr>
        <p:blipFill>
          <a:blip r:embed="rId3" cstate="print"/>
          <a:srcRect l="6937" t="81389" r="8755" b="5791"/>
          <a:stretch>
            <a:fillRect/>
          </a:stretch>
        </p:blipFill>
        <p:spPr bwMode="auto">
          <a:xfrm>
            <a:off x="612775" y="4365625"/>
            <a:ext cx="7932738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0825" y="522288"/>
            <a:ext cx="87137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ΑΤΥΠΟΣ ΤΕΡΑΤΟΕΙΔΗΣ/ΡΑΒΔΟΕΙΔΗΣ ΟΓΚΟΣ (Π.Ο.Υ.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Grade IV)</a:t>
            </a:r>
            <a:endParaRPr lang="el-GR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" name="7 - Στρογγυλεμένο ορθογώνιο"/>
          <p:cNvSpPr/>
          <p:nvPr/>
        </p:nvSpPr>
        <p:spPr>
          <a:xfrm>
            <a:off x="3060700" y="3789363"/>
            <a:ext cx="2663825" cy="360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rgbClr val="660033"/>
                </a:solidFill>
              </a:rPr>
              <a:t>Ραβδοειδή κύτταρα</a:t>
            </a:r>
          </a:p>
        </p:txBody>
      </p:sp>
      <p:sp>
        <p:nvSpPr>
          <p:cNvPr id="9" name="8 - Στρογγυλεμένο ορθογώνιο"/>
          <p:cNvSpPr/>
          <p:nvPr/>
        </p:nvSpPr>
        <p:spPr>
          <a:xfrm>
            <a:off x="3132138" y="6092825"/>
            <a:ext cx="2663825" cy="360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rgbClr val="660033"/>
                </a:solidFill>
              </a:rPr>
              <a:t>Αδενοειδείς δομές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468313" y="549275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l-GR" sz="2800" b="1" kern="0" dirty="0">
                <a:latin typeface="Arial" charset="0"/>
                <a:ea typeface="+mj-ea"/>
                <a:cs typeface="+mj-cs"/>
              </a:rPr>
              <a:t>ΤΑΞΙΝΟΜΗΣΗ Π.Ο.Υ. 2016 ΟΓΚΩΝ ΚΝΣ</a:t>
            </a:r>
            <a:br>
              <a:rPr lang="el-GR" sz="2800" b="1" kern="0" dirty="0">
                <a:latin typeface="Arial" charset="0"/>
                <a:ea typeface="+mj-ea"/>
                <a:cs typeface="+mj-cs"/>
              </a:rPr>
            </a:br>
            <a:r>
              <a:rPr lang="el-GR" sz="2800" b="1" kern="0" dirty="0">
                <a:latin typeface="Arial" charset="0"/>
                <a:ea typeface="+mj-ea"/>
                <a:cs typeface="+mj-cs"/>
              </a:rPr>
              <a:t>Γλοιώματα</a:t>
            </a:r>
          </a:p>
        </p:txBody>
      </p:sp>
      <p:sp>
        <p:nvSpPr>
          <p:cNvPr id="6147" name="6 - TextBox"/>
          <p:cNvSpPr txBox="1">
            <a:spLocks noChangeArrowheads="1"/>
          </p:cNvSpPr>
          <p:nvPr/>
        </p:nvSpPr>
        <p:spPr bwMode="auto">
          <a:xfrm>
            <a:off x="539750" y="1773238"/>
            <a:ext cx="8135938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Δυναμική ταξινόμηση που βασίζεται στο </a:t>
            </a:r>
            <a:r>
              <a:rPr lang="el-GR" sz="2000" b="1">
                <a:solidFill>
                  <a:srgbClr val="C00000"/>
                </a:solidFill>
                <a:latin typeface="Arial" charset="0"/>
              </a:rPr>
              <a:t>φαινότυπο</a:t>
            </a:r>
            <a:r>
              <a:rPr lang="el-GR" sz="2000">
                <a:latin typeface="Arial" charset="0"/>
              </a:rPr>
              <a:t> και </a:t>
            </a:r>
            <a:r>
              <a:rPr lang="el-GR" sz="2000" b="1">
                <a:solidFill>
                  <a:srgbClr val="C00000"/>
                </a:solidFill>
                <a:latin typeface="Arial" charset="0"/>
              </a:rPr>
              <a:t>γονότυπο</a:t>
            </a: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Ενσωμάτωση καθιερωμένων μοριακών παραμέτρων στην ταξινόμηση των διαχύτων γλοιωμάτων και χρήση αντίστοιχων ανοσοϊστοχημικών δεικτών</a:t>
            </a: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Ταξινόμηση όλων των διαχύτων γλοιωμάτων (</a:t>
            </a:r>
            <a:r>
              <a:rPr lang="el-GR" sz="2000" b="1">
                <a:latin typeface="Arial" charset="0"/>
              </a:rPr>
              <a:t>αστροκυτταρικού και ολιγοδενδρογλοιακού τύπου</a:t>
            </a:r>
            <a:r>
              <a:rPr lang="el-GR" sz="2000">
                <a:latin typeface="Arial" charset="0"/>
              </a:rPr>
              <a:t>) κατ’ αρχήν με βάση τις μεταλλάξεις </a:t>
            </a:r>
            <a:r>
              <a:rPr lang="en-US" sz="2000" b="1">
                <a:solidFill>
                  <a:srgbClr val="C00000"/>
                </a:solidFill>
                <a:latin typeface="Arial" charset="0"/>
              </a:rPr>
              <a:t>IDH</a:t>
            </a:r>
            <a:r>
              <a:rPr lang="el-GR" sz="2000">
                <a:latin typeface="Arial" charset="0"/>
              </a:rPr>
              <a:t> και κατά δεύτερον την απάλειψη </a:t>
            </a:r>
            <a:r>
              <a:rPr lang="el-GR" sz="2000" b="1">
                <a:solidFill>
                  <a:srgbClr val="C00000"/>
                </a:solidFill>
                <a:latin typeface="Arial" charset="0"/>
              </a:rPr>
              <a:t>1</a:t>
            </a:r>
            <a:r>
              <a:rPr lang="en-US" sz="2000" b="1">
                <a:solidFill>
                  <a:srgbClr val="C00000"/>
                </a:solidFill>
                <a:latin typeface="Arial" charset="0"/>
              </a:rPr>
              <a:t>p/19q</a:t>
            </a:r>
            <a:endParaRPr lang="el-GR" sz="2000" b="1">
              <a:solidFill>
                <a:srgbClr val="C00000"/>
              </a:solidFill>
              <a:latin typeface="Arial" charset="0"/>
            </a:endParaRP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Σαφέστερη διάκριση των </a:t>
            </a:r>
            <a:r>
              <a:rPr lang="el-GR" sz="2000" b="1">
                <a:latin typeface="Arial" charset="0"/>
              </a:rPr>
              <a:t>εντοπισμένων και διαχύτων </a:t>
            </a:r>
            <a:r>
              <a:rPr lang="el-GR" sz="2000">
                <a:latin typeface="Arial" charset="0"/>
              </a:rPr>
              <a:t>αστροκυτωμάτων με βάση τις μεταλλάξεις </a:t>
            </a:r>
            <a:r>
              <a:rPr lang="en-US" sz="2000" b="1">
                <a:solidFill>
                  <a:srgbClr val="C00000"/>
                </a:solidFill>
                <a:latin typeface="Arial" charset="0"/>
              </a:rPr>
              <a:t>IDH</a:t>
            </a:r>
            <a:r>
              <a:rPr lang="el-GR" sz="2000">
                <a:latin typeface="Arial" charset="0"/>
              </a:rPr>
              <a:t> και τις ανωμαλίες του γονιδίου </a:t>
            </a:r>
            <a:r>
              <a:rPr lang="en-US" sz="2000" b="1">
                <a:solidFill>
                  <a:srgbClr val="C00000"/>
                </a:solidFill>
                <a:latin typeface="Arial" charset="0"/>
              </a:rPr>
              <a:t>BRAF</a:t>
            </a:r>
            <a:endParaRPr lang="el-GR" sz="2000" b="1">
              <a:solidFill>
                <a:srgbClr val="C00000"/>
              </a:solidFill>
              <a:latin typeface="Arial" charset="0"/>
            </a:endParaRP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l-GR" sz="2000" u="sng">
                <a:latin typeface="Arial" charset="0"/>
              </a:rPr>
              <a:t>Παιδιατρικά γλοιώματα</a:t>
            </a:r>
            <a:r>
              <a:rPr lang="el-GR" sz="2000">
                <a:latin typeface="Arial" charset="0"/>
              </a:rPr>
              <a:t>: </a:t>
            </a:r>
            <a:r>
              <a:rPr lang="el-GR" sz="2000" u="sng">
                <a:latin typeface="Arial" charset="0"/>
              </a:rPr>
              <a:t>διαφορετικό</a:t>
            </a:r>
            <a:r>
              <a:rPr lang="el-GR" sz="2000">
                <a:latin typeface="Arial" charset="0"/>
              </a:rPr>
              <a:t> μοριακό προφίλ (</a:t>
            </a:r>
            <a:r>
              <a:rPr lang="el-GR" sz="2000" u="sng">
                <a:latin typeface="Arial" charset="0"/>
              </a:rPr>
              <a:t>απουσία</a:t>
            </a:r>
            <a:r>
              <a:rPr lang="el-GR" sz="2000">
                <a:latin typeface="Arial" charset="0"/>
              </a:rPr>
              <a:t> μεταλλάξεων </a:t>
            </a:r>
            <a:r>
              <a:rPr lang="en-US" sz="2000">
                <a:latin typeface="Arial" charset="0"/>
              </a:rPr>
              <a:t>IDH</a:t>
            </a:r>
            <a:r>
              <a:rPr lang="el-GR" sz="2000">
                <a:latin typeface="Arial" charset="0"/>
              </a:rPr>
              <a:t> και απάλειψης </a:t>
            </a:r>
            <a:r>
              <a:rPr lang="en-US" sz="2000">
                <a:latin typeface="Arial" charset="0"/>
              </a:rPr>
              <a:t>1p/19q)</a:t>
            </a:r>
            <a:endParaRPr lang="el-GR" sz="2000"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solidFill>
                  <a:schemeClr val="tx1"/>
                </a:solidFill>
                <a:latin typeface="Arial" charset="0"/>
              </a:rPr>
              <a:t>ΑΣΤΡΟΚΥΤΤΑΡΙΚΟΙ ΟΓΚΟΙ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916113"/>
            <a:ext cx="7939087" cy="3810000"/>
          </a:xfrm>
        </p:spPr>
        <p:txBody>
          <a:bodyPr/>
          <a:lstStyle/>
          <a:p>
            <a:pPr eaLnBrk="1" hangingPunct="1"/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Εντοπισμένοι / ειδικού τύπου 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(grade I/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σπάνια ΙΙ)</a:t>
            </a:r>
            <a:endParaRPr lang="en-US" sz="2400" b="1" smtClean="0">
              <a:solidFill>
                <a:schemeClr val="accent2"/>
              </a:solidFill>
              <a:latin typeface="Arial" charset="0"/>
            </a:endParaRPr>
          </a:p>
          <a:p>
            <a:pPr lvl="1" eaLnBrk="1" hangingPunct="1"/>
            <a:r>
              <a:rPr lang="el-GR" sz="2400" b="1" smtClean="0">
                <a:latin typeface="Arial" charset="0"/>
              </a:rPr>
              <a:t>Περίγραπτοι</a:t>
            </a:r>
          </a:p>
          <a:p>
            <a:pPr lvl="1" eaLnBrk="1" hangingPunct="1"/>
            <a:r>
              <a:rPr lang="el-GR" sz="2400" b="1" smtClean="0">
                <a:latin typeface="Arial" charset="0"/>
              </a:rPr>
              <a:t>Βραδέως αυξανόμενοι</a:t>
            </a:r>
          </a:p>
          <a:p>
            <a:pPr lvl="1" eaLnBrk="1" hangingPunct="1"/>
            <a:r>
              <a:rPr lang="el-GR" sz="2400" b="1" smtClean="0">
                <a:latin typeface="Arial" charset="0"/>
              </a:rPr>
              <a:t>Δυνητικά χειρουργικά εξαιρέσιμοι</a:t>
            </a:r>
          </a:p>
          <a:p>
            <a:pPr lvl="1" eaLnBrk="1" hangingPunct="1">
              <a:buFont typeface="Wingdings" pitchFamily="2" charset="2"/>
              <a:buNone/>
            </a:pPr>
            <a:endParaRPr lang="el-GR" sz="2000" b="1" smtClean="0">
              <a:latin typeface="Arial" charset="0"/>
            </a:endParaRPr>
          </a:p>
          <a:p>
            <a:pPr eaLnBrk="1" hangingPunct="1"/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Διάχυτα διηθητικά (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grade II-IV)</a:t>
            </a:r>
          </a:p>
          <a:p>
            <a:pPr lvl="1" eaLnBrk="1" hangingPunct="1"/>
            <a:r>
              <a:rPr lang="el-GR" sz="2400" b="1" smtClean="0">
                <a:latin typeface="Arial" charset="0"/>
              </a:rPr>
              <a:t>Διηθητικά όρια</a:t>
            </a:r>
          </a:p>
          <a:p>
            <a:pPr lvl="1" eaLnBrk="1" hangingPunct="1"/>
            <a:r>
              <a:rPr lang="el-GR" sz="2400" b="1" smtClean="0">
                <a:latin typeface="Arial" charset="0"/>
              </a:rPr>
              <a:t>Μη δυνατή η ριζική εκτομή </a:t>
            </a:r>
            <a:r>
              <a:rPr lang="el-GR" sz="2400" b="1" smtClean="0">
                <a:latin typeface="Arial" charset="0"/>
                <a:sym typeface="Wingdings 3" pitchFamily="18" charset="2"/>
              </a:rPr>
              <a:t> </a:t>
            </a:r>
            <a:r>
              <a:rPr lang="el-GR" sz="2400" b="1" smtClean="0">
                <a:latin typeface="Arial" charset="0"/>
              </a:rPr>
              <a:t>υποτροπή</a:t>
            </a:r>
          </a:p>
          <a:p>
            <a:pPr lvl="1" eaLnBrk="1" hangingPunct="1"/>
            <a:r>
              <a:rPr lang="el-GR" sz="2400" b="1" smtClean="0">
                <a:latin typeface="Arial" charset="0"/>
              </a:rPr>
              <a:t>Συχνή η μετάπτωση σε υψηλότερο </a:t>
            </a:r>
            <a:r>
              <a:rPr lang="en-US" sz="2400" b="1" smtClean="0">
                <a:latin typeface="Arial" charset="0"/>
              </a:rPr>
              <a:t>grade</a:t>
            </a:r>
            <a:endParaRPr lang="el-GR" sz="2400" b="1" smtClean="0"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sz="3200" b="1" smtClean="0">
                <a:solidFill>
                  <a:schemeClr val="tx1"/>
                </a:solidFill>
                <a:latin typeface="Arial" charset="0"/>
              </a:rPr>
              <a:t>ΒΑΘΜΟΠΟΙΗΣΗ ΔΙΑΧΥΤΑ ΔΙΗΘΗΤΙΚΩΝ ΑΣΤΡΟΚΥΤΤΑΡΙΚΩΝ ΟΓΚΩΝ</a:t>
            </a:r>
          </a:p>
        </p:txBody>
      </p:sp>
      <p:graphicFrame>
        <p:nvGraphicFramePr>
          <p:cNvPr id="452611" name="Group 3"/>
          <p:cNvGraphicFramePr>
            <a:graphicFrameLocks noGrp="1"/>
          </p:cNvGraphicFramePr>
          <p:nvPr>
            <p:ph idx="1"/>
          </p:nvPr>
        </p:nvGraphicFramePr>
        <p:xfrm>
          <a:off x="539750" y="2133600"/>
          <a:ext cx="8247092" cy="3598863"/>
        </p:xfrm>
        <a:graphic>
          <a:graphicData uri="http://schemas.openxmlformats.org/drawingml/2006/table">
            <a:tbl>
              <a:tblPr/>
              <a:tblGrid>
                <a:gridCol w="1674796"/>
                <a:gridCol w="2000264"/>
                <a:gridCol w="1863910"/>
                <a:gridCol w="2708122"/>
              </a:tblGrid>
              <a:tr h="180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Πυρηνική </a:t>
                      </a:r>
                      <a:r>
                        <a:rPr kumimoji="0" lang="el-GR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ατυπία</a:t>
                      </a:r>
                      <a:endParaRPr kumimoji="0" lang="el-G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Μιτωτική</a:t>
                      </a:r>
                      <a:r>
                        <a:rPr kumimoji="0" lang="el-G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el-GR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δραστη</a:t>
                      </a:r>
                      <a:r>
                        <a:rPr kumimoji="0" lang="el-G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-</a:t>
                      </a:r>
                      <a:r>
                        <a:rPr kumimoji="0" lang="el-GR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ριότητα</a:t>
                      </a:r>
                      <a:endParaRPr kumimoji="0" lang="el-G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Νέκρωση/ ενδοθηλιακή υπερπλασία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Grade 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Grade III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Grade IV</a:t>
                      </a:r>
                      <a:endParaRPr kumimoji="0" lang="el-G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+/+, +/-, -/+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sz="3200" b="1" smtClean="0">
                <a:solidFill>
                  <a:schemeClr val="tx1"/>
                </a:solidFill>
                <a:latin typeface="Arial" charset="0"/>
              </a:rPr>
              <a:t>ΚΡΙΤΗΡΙΑ ΒΑΘΜΟΠΟΙΗΣΗΣ ΑΣΤΡΟΚΥΤΤΑΡΙΚΩΝ ΟΓΚΩΝ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827088" y="1806575"/>
            <a:ext cx="7559675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l-GR" sz="2400" b="1">
                <a:latin typeface="Arial" charset="0"/>
              </a:rPr>
              <a:t>Πυρηνική ατυπία: ποικιλία μεγέθους/σχήματος πυρήνα και υπερχρωμασία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l-GR" sz="2400" b="1">
                <a:latin typeface="Arial" charset="0"/>
              </a:rPr>
              <a:t>Μιτωτική δραστηριότητα: Αξιολογείται η παρουσία και όχι ο αριθμός των πυρηνοκινησιών-Σχέση με μέγεθος δείγματος-Χρήση πολλ/κών δεικτών (ΜΙΒ-1)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l-GR" sz="2400" b="1">
                <a:latin typeface="Arial" charset="0"/>
              </a:rPr>
              <a:t>Νέκρωση: Πηκτική νέκρωση με ή χωρίς πασσαλοειδή διάταξη των κυττάρων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l-GR" sz="2400" b="1">
                <a:latin typeface="Arial" charset="0"/>
              </a:rPr>
              <a:t>Ενδοθηλιακή υπερπλασία: Στιβάδωση του ενδοθηλίου </a:t>
            </a:r>
            <a:r>
              <a:rPr lang="el-GR" sz="2400" b="1">
                <a:latin typeface="Arial" charset="0"/>
                <a:sym typeface="Wingdings 3" pitchFamily="18" charset="2"/>
              </a:rPr>
              <a:t> </a:t>
            </a:r>
            <a:r>
              <a:rPr lang="el-GR" sz="2400" b="1">
                <a:latin typeface="Arial" charset="0"/>
              </a:rPr>
              <a:t>δημιουργία σπειραματοειδών σχηματισμών</a:t>
            </a:r>
            <a:endParaRPr lang="el-GR" sz="2800" b="1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solidFill>
                  <a:schemeClr val="tx1"/>
                </a:solidFill>
                <a:latin typeface="Arial" charset="0"/>
              </a:rPr>
              <a:t>ΣΗΜΑΣΙΑ ΤΟΥ ΒΑΘΜΟΥ ΚΑΚΟΗΘΕΙΑΣ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916113"/>
            <a:ext cx="7939088" cy="3810000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Arial" charset="0"/>
              </a:rPr>
              <a:t>Grade I </a:t>
            </a:r>
            <a:r>
              <a:rPr lang="en-US" sz="2400" b="1" smtClean="0">
                <a:latin typeface="Arial" charset="0"/>
                <a:sym typeface="Wingdings 3" pitchFamily="18" charset="2"/>
              </a:rPr>
              <a:t></a:t>
            </a:r>
            <a:r>
              <a:rPr lang="el-GR" sz="2400" b="1" smtClean="0">
                <a:latin typeface="Arial" charset="0"/>
                <a:sym typeface="Wingdings 3" pitchFamily="18" charset="2"/>
              </a:rPr>
              <a:t> </a:t>
            </a:r>
            <a:r>
              <a:rPr lang="el-GR" sz="2400" b="1" smtClean="0">
                <a:latin typeface="Arial" charset="0"/>
              </a:rPr>
              <a:t>όγκοι βραδέως αυξανόμενοι, περίγραπτοι («καλοήθεις»)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smtClean="0">
                <a:latin typeface="Arial" charset="0"/>
              </a:rPr>
              <a:t>Grade II </a:t>
            </a:r>
            <a:r>
              <a:rPr lang="en-US" sz="2400" b="1" smtClean="0">
                <a:latin typeface="Arial" charset="0"/>
                <a:sym typeface="Wingdings 3" pitchFamily="18" charset="2"/>
              </a:rPr>
              <a:t></a:t>
            </a:r>
            <a:r>
              <a:rPr lang="el-GR" sz="2400" b="1" smtClean="0">
                <a:latin typeface="Arial" charset="0"/>
                <a:sym typeface="Wingdings 3" pitchFamily="18" charset="2"/>
              </a:rPr>
              <a:t> </a:t>
            </a:r>
            <a:r>
              <a:rPr lang="el-GR" sz="2400" b="1" smtClean="0">
                <a:latin typeface="Arial" charset="0"/>
              </a:rPr>
              <a:t>όγκοι βραδέως αυξανόμενοι, διηθητικοί («χαμηλής κακοήθειας»)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smtClean="0">
                <a:latin typeface="Arial" charset="0"/>
              </a:rPr>
              <a:t>Grade III </a:t>
            </a:r>
            <a:r>
              <a:rPr lang="en-US" sz="2400" b="1" smtClean="0">
                <a:latin typeface="Arial" charset="0"/>
                <a:sym typeface="Wingdings 3" pitchFamily="18" charset="2"/>
              </a:rPr>
              <a:t></a:t>
            </a:r>
            <a:r>
              <a:rPr lang="el-GR" sz="2400" b="1" smtClean="0">
                <a:latin typeface="Arial" charset="0"/>
                <a:sym typeface="Wingdings 3" pitchFamily="18" charset="2"/>
              </a:rPr>
              <a:t> </a:t>
            </a:r>
            <a:r>
              <a:rPr lang="el-GR" sz="2400" b="1" smtClean="0">
                <a:latin typeface="Arial" charset="0"/>
              </a:rPr>
              <a:t>όγκοι ιστολογικά κακοήθεις,           ταχέως αυξανόμενοι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smtClean="0">
                <a:latin typeface="Arial" charset="0"/>
              </a:rPr>
              <a:t>Grade IV</a:t>
            </a:r>
            <a:r>
              <a:rPr lang="el-GR" sz="2400" b="1" smtClean="0">
                <a:latin typeface="Arial" charset="0"/>
              </a:rPr>
              <a:t> </a:t>
            </a:r>
            <a:r>
              <a:rPr lang="el-GR" sz="2400" b="1" smtClean="0">
                <a:latin typeface="Arial" charset="0"/>
                <a:sym typeface="Wingdings 3" pitchFamily="18" charset="2"/>
              </a:rPr>
              <a:t> </a:t>
            </a:r>
            <a:r>
              <a:rPr lang="el-GR" sz="2400" b="1" smtClean="0">
                <a:latin typeface="Arial" charset="0"/>
              </a:rPr>
              <a:t>όγκοι ιστολογικά κακοήθεις              συχνά με νέκρωση</a:t>
            </a:r>
            <a:endParaRPr lang="el-GR" sz="2800" b="1" smtClean="0">
              <a:latin typeface="Arial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092950" y="4005263"/>
            <a:ext cx="1800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>
                <a:latin typeface="Arial" charset="0"/>
              </a:rPr>
              <a:t>«υψηλής κακοήθειας»</a:t>
            </a:r>
          </a:p>
        </p:txBody>
      </p:sp>
      <p:sp>
        <p:nvSpPr>
          <p:cNvPr id="10245" name="AutoShape 5"/>
          <p:cNvSpPr>
            <a:spLocks/>
          </p:cNvSpPr>
          <p:nvPr/>
        </p:nvSpPr>
        <p:spPr bwMode="auto">
          <a:xfrm>
            <a:off x="6948488" y="3860800"/>
            <a:ext cx="215900" cy="1152525"/>
          </a:xfrm>
          <a:prstGeom prst="rightBrace">
            <a:avLst>
              <a:gd name="adj1" fmla="val 444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7625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solidFill>
                  <a:schemeClr val="tx1"/>
                </a:solidFill>
                <a:latin typeface="Arial" charset="0"/>
              </a:rPr>
              <a:t>ΓΕΝΙΚΑ ΣΤΟΙΧΕΙΑ ΓΙΑ ΤΗΝ ΠΡΟΓΝΩΣΗ ΤΩΝ ΑΣΤΡΟΚΥΤΤΑΡΙΚΩΝ ΟΓΚΩΝ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3600"/>
            <a:ext cx="6643688" cy="3592513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Arial" charset="0"/>
              </a:rPr>
              <a:t>Grade</a:t>
            </a:r>
          </a:p>
          <a:p>
            <a:pPr eaLnBrk="1" hangingPunct="1"/>
            <a:r>
              <a:rPr lang="el-GR" sz="2400" b="1" smtClean="0">
                <a:latin typeface="Arial" charset="0"/>
              </a:rPr>
              <a:t>Ηλικία</a:t>
            </a:r>
          </a:p>
          <a:p>
            <a:pPr eaLnBrk="1" hangingPunct="1"/>
            <a:r>
              <a:rPr lang="el-GR" sz="2400" b="1" smtClean="0">
                <a:latin typeface="Arial" charset="0"/>
              </a:rPr>
              <a:t>Εντόπιση όγκου</a:t>
            </a:r>
          </a:p>
          <a:p>
            <a:pPr eaLnBrk="1" hangingPunct="1"/>
            <a:r>
              <a:rPr lang="en-US" sz="2400" b="1" smtClean="0">
                <a:latin typeface="Arial" charset="0"/>
              </a:rPr>
              <a:t>Performance status</a:t>
            </a:r>
          </a:p>
          <a:p>
            <a:pPr eaLnBrk="1" hangingPunct="1"/>
            <a:r>
              <a:rPr lang="el-GR" sz="2400" b="1" smtClean="0">
                <a:latin typeface="Arial" charset="0"/>
              </a:rPr>
              <a:t>Ακτινολογικά χαρακτηριστικά</a:t>
            </a:r>
          </a:p>
          <a:p>
            <a:pPr eaLnBrk="1" hangingPunct="1"/>
            <a:r>
              <a:rPr lang="el-GR" sz="2400" b="1" smtClean="0">
                <a:latin typeface="Arial" charset="0"/>
              </a:rPr>
              <a:t>Ριζικότητα χειρουργικής επέμβασης</a:t>
            </a:r>
          </a:p>
          <a:p>
            <a:pPr eaLnBrk="1" hangingPunct="1"/>
            <a:r>
              <a:rPr lang="el-GR" sz="2400" b="1" smtClean="0">
                <a:latin typeface="Arial" charset="0"/>
              </a:rPr>
              <a:t>Μοριακές ανωμαλίες</a:t>
            </a:r>
          </a:p>
          <a:p>
            <a:pPr eaLnBrk="1" hangingPunct="1"/>
            <a:r>
              <a:rPr lang="el-GR" sz="2400" b="1" smtClean="0">
                <a:latin typeface="Arial" charset="0"/>
              </a:rPr>
              <a:t>Αυξητικό δυναμικό</a:t>
            </a:r>
            <a:endParaRPr lang="el-GR" sz="2800" b="1" smtClean="0">
              <a:latin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πιν σελ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634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8 - TextBox"/>
          <p:cNvSpPr txBox="1">
            <a:spLocks noChangeArrowheads="1"/>
          </p:cNvSpPr>
          <p:nvPr/>
        </p:nvSpPr>
        <p:spPr bwMode="auto">
          <a:xfrm>
            <a:off x="5399088" y="6491288"/>
            <a:ext cx="3744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WHO 2016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	</a:t>
            </a:r>
            <a:endParaRPr lang="el-G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0" y="549275"/>
            <a:ext cx="4643438" cy="15843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7" name="6 - Στρογγυλεμένο ορθογώνιο"/>
          <p:cNvSpPr/>
          <p:nvPr/>
        </p:nvSpPr>
        <p:spPr>
          <a:xfrm>
            <a:off x="0" y="2133600"/>
            <a:ext cx="4643438" cy="9350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Διάχυτο αστροκύτωμα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8001000" cy="4343400"/>
          </a:xfrm>
          <a:noFill/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el-GR" sz="2400" b="1" smtClean="0"/>
              <a:t>Καλά διαφοροποιημένος </a:t>
            </a:r>
            <a:r>
              <a:rPr lang="el-GR" sz="2400" b="1" smtClean="0">
                <a:latin typeface="Arial" charset="0"/>
              </a:rPr>
              <a:t>αστροκυτταρικός</a:t>
            </a:r>
            <a:r>
              <a:rPr lang="el-GR" sz="2400" b="1" smtClean="0"/>
              <a:t> όγκος (</a:t>
            </a:r>
            <a:r>
              <a:rPr lang="en-US" sz="2400" b="1" smtClean="0">
                <a:solidFill>
                  <a:schemeClr val="accent2"/>
                </a:solidFill>
              </a:rPr>
              <a:t>grade II</a:t>
            </a:r>
            <a:r>
              <a:rPr lang="en-US" sz="2400" b="1" smtClean="0"/>
              <a:t>)</a:t>
            </a:r>
            <a:endParaRPr lang="el-GR" sz="2400" b="1" smtClean="0"/>
          </a:p>
          <a:p>
            <a:pPr eaLnBrk="1" hangingPunct="1">
              <a:spcBef>
                <a:spcPct val="40000"/>
              </a:spcBef>
            </a:pPr>
            <a:r>
              <a:rPr lang="el-GR" sz="2400" b="1" smtClean="0"/>
              <a:t>Χαμηλός ρυθμός ανάπτυξης</a:t>
            </a:r>
          </a:p>
          <a:p>
            <a:pPr eaLnBrk="1" hangingPunct="1">
              <a:spcBef>
                <a:spcPct val="40000"/>
              </a:spcBef>
            </a:pPr>
            <a:r>
              <a:rPr lang="el-GR" sz="2400" b="1" smtClean="0"/>
              <a:t>Διάχυτη διήθηση των παρακείμενων εγκεφαλικών δομών</a:t>
            </a:r>
          </a:p>
          <a:p>
            <a:pPr eaLnBrk="1" hangingPunct="1">
              <a:spcBef>
                <a:spcPct val="40000"/>
              </a:spcBef>
            </a:pPr>
            <a:r>
              <a:rPr lang="el-GR" sz="2400" b="1" smtClean="0">
                <a:latin typeface="Arial" charset="0"/>
              </a:rPr>
              <a:t>Συνήθως υπερσκηνίδια εντόπιση</a:t>
            </a:r>
          </a:p>
          <a:p>
            <a:pPr eaLnBrk="1" hangingPunct="1">
              <a:spcBef>
                <a:spcPct val="40000"/>
              </a:spcBef>
            </a:pPr>
            <a:r>
              <a:rPr lang="el-GR" sz="2400" b="1" smtClean="0">
                <a:latin typeface="Arial" charset="0"/>
              </a:rPr>
              <a:t>Δυνατότητα εξέλιξης σε αναπλ. αστροκύτωμα-γλοιοβλάστωμα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1430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Διάχυτο αστροκύτωμα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81200"/>
            <a:ext cx="7543800" cy="37338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Επίπτωση: 10-15% των αστροκυτωμάτων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Ηλικιακή κατανομή: Αφορά κυρίως νέους ενήλικες 30-40 ετών, μέση ηλικία 34 έτη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Φύλο: Άνδρες (</a:t>
            </a:r>
            <a:r>
              <a:rPr lang="en-US" sz="2400" b="1" smtClean="0">
                <a:latin typeface="Arial" charset="0"/>
              </a:rPr>
              <a:t>M/F=1.18:1)</a:t>
            </a:r>
            <a:endParaRPr lang="el-GR" sz="2400" b="1" smtClean="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Εντόπιση: Λευκή και φαιά ουσία, μετωπιαίος και κροταφικός λοβός στο 1/3 των περιπτώσεων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188640"/>
            <a:ext cx="8001000" cy="720080"/>
          </a:xfrm>
        </p:spPr>
        <p:txBody>
          <a:bodyPr/>
          <a:lstStyle/>
          <a:p>
            <a:pPr algn="ctr"/>
            <a:r>
              <a:rPr lang="el-GR" sz="3200" b="1" dirty="0" smtClean="0"/>
              <a:t>Γενική δομή ενός νευρώνα</a:t>
            </a:r>
          </a:p>
        </p:txBody>
      </p:sp>
      <p:sp>
        <p:nvSpPr>
          <p:cNvPr id="15366" name="Text Box 13"/>
          <p:cNvSpPr txBox="1">
            <a:spLocks noChangeArrowheads="1"/>
          </p:cNvSpPr>
          <p:nvPr/>
        </p:nvSpPr>
        <p:spPr bwMode="auto">
          <a:xfrm>
            <a:off x="5868144" y="1812880"/>
            <a:ext cx="3203848" cy="397031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b="1" dirty="0" smtClean="0">
                <a:latin typeface="Arial" charset="0"/>
              </a:rPr>
              <a:t>Οι νευρώνες αποτελούνται από ένα κυτταρικό σώμα, </a:t>
            </a:r>
            <a:r>
              <a:rPr lang="el-GR" b="1" dirty="0" err="1" smtClean="0">
                <a:latin typeface="Arial" charset="0"/>
              </a:rPr>
              <a:t>νευροάξονα</a:t>
            </a:r>
            <a:r>
              <a:rPr lang="el-GR" b="1" dirty="0" smtClean="0">
                <a:latin typeface="Arial" charset="0"/>
              </a:rPr>
              <a:t> και </a:t>
            </a:r>
            <a:r>
              <a:rPr lang="el-GR" b="1" dirty="0" err="1" smtClean="0">
                <a:latin typeface="Arial" charset="0"/>
              </a:rPr>
              <a:t>δενδρίτες</a:t>
            </a:r>
            <a:r>
              <a:rPr lang="el-GR" b="1" dirty="0" smtClean="0">
                <a:latin typeface="Arial" charset="0"/>
              </a:rPr>
              <a:t>. Ο </a:t>
            </a:r>
            <a:r>
              <a:rPr lang="el-GR" b="1" dirty="0" err="1" smtClean="0">
                <a:latin typeface="Arial" charset="0"/>
              </a:rPr>
              <a:t>νευροάξονας</a:t>
            </a:r>
            <a:r>
              <a:rPr lang="el-GR" b="1" dirty="0" smtClean="0">
                <a:latin typeface="Arial" charset="0"/>
              </a:rPr>
              <a:t> μεταφέρει ώσεις προς την απόληξη του – το </a:t>
            </a:r>
            <a:r>
              <a:rPr lang="el-GR" b="1" dirty="0" err="1" smtClean="0">
                <a:latin typeface="Arial" charset="0"/>
              </a:rPr>
              <a:t>συναπτικό</a:t>
            </a:r>
            <a:r>
              <a:rPr lang="el-GR" b="1" dirty="0" smtClean="0">
                <a:latin typeface="Arial" charset="0"/>
              </a:rPr>
              <a:t> </a:t>
            </a:r>
            <a:r>
              <a:rPr lang="el-GR" b="1" dirty="0" err="1" smtClean="0">
                <a:latin typeface="Arial" charset="0"/>
              </a:rPr>
              <a:t>κομβίο</a:t>
            </a:r>
            <a:r>
              <a:rPr lang="el-GR" b="1" dirty="0" smtClean="0">
                <a:latin typeface="Arial" charset="0"/>
              </a:rPr>
              <a:t> – που έρχεται σε επαφή με ένα άλλο κύτταρο. Οι </a:t>
            </a:r>
            <a:r>
              <a:rPr lang="el-GR" b="1" dirty="0" err="1" smtClean="0">
                <a:latin typeface="Arial" charset="0"/>
              </a:rPr>
              <a:t>δενδρίτες</a:t>
            </a:r>
            <a:r>
              <a:rPr lang="el-GR" b="1" dirty="0" smtClean="0">
                <a:latin typeface="Arial" charset="0"/>
              </a:rPr>
              <a:t> συνδέονται με </a:t>
            </a:r>
            <a:r>
              <a:rPr lang="el-GR" b="1" dirty="0" err="1" smtClean="0">
                <a:latin typeface="Arial" charset="0"/>
              </a:rPr>
              <a:t>συναπτικά</a:t>
            </a:r>
            <a:r>
              <a:rPr lang="el-GR" b="1" dirty="0" smtClean="0">
                <a:latin typeface="Arial" charset="0"/>
              </a:rPr>
              <a:t> κομβία από άλλου νευρώνες.</a:t>
            </a:r>
          </a:p>
          <a:p>
            <a:pPr algn="just">
              <a:spcBef>
                <a:spcPct val="50000"/>
              </a:spcBef>
            </a:pPr>
            <a:endParaRPr lang="el-GR" b="1" dirty="0" smtClean="0">
              <a:latin typeface="Arial" charset="0"/>
            </a:endParaRPr>
          </a:p>
          <a:p>
            <a:pPr algn="just">
              <a:spcBef>
                <a:spcPct val="50000"/>
              </a:spcBef>
            </a:pPr>
            <a:endParaRPr lang="el-GR" b="1" dirty="0">
              <a:latin typeface="Arial" charset="0"/>
            </a:endParaRPr>
          </a:p>
        </p:txBody>
      </p:sp>
      <p:pic>
        <p:nvPicPr>
          <p:cNvPr id="5" name="Picture 7" descr="diffuse astro"/>
          <p:cNvPicPr>
            <a:picLocks noChangeAspect="1" noChangeArrowheads="1"/>
          </p:cNvPicPr>
          <p:nvPr/>
        </p:nvPicPr>
        <p:blipFill>
          <a:blip r:embed="rId3" cstate="print"/>
          <a:srcRect l="3242" r="6047" b="11667"/>
          <a:stretch>
            <a:fillRect/>
          </a:stretch>
        </p:blipFill>
        <p:spPr>
          <a:xfrm>
            <a:off x="3275857" y="1844822"/>
            <a:ext cx="2471538" cy="428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476" r="2598"/>
          <a:stretch>
            <a:fillRect/>
          </a:stretch>
        </p:blipFill>
        <p:spPr>
          <a:xfrm>
            <a:off x="144016" y="1844824"/>
            <a:ext cx="2915816" cy="42861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 smtClean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 smtClean="0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dirty="0" smtClean="0"/>
              <a:t>Διάχυτο </a:t>
            </a:r>
            <a:r>
              <a:rPr lang="el-GR" sz="3200" b="1" dirty="0" err="1" smtClean="0"/>
              <a:t>αστροκύτωμα</a:t>
            </a:r>
            <a:endParaRPr lang="el-GR" sz="3200" b="1" dirty="0" smtClean="0"/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752600"/>
            <a:ext cx="4294188" cy="4267200"/>
          </a:xfrm>
          <a:noFill/>
        </p:spPr>
      </p:pic>
      <p:sp>
        <p:nvSpPr>
          <p:cNvPr id="15364" name="Line 8"/>
          <p:cNvSpPr>
            <a:spLocks noChangeShapeType="1"/>
          </p:cNvSpPr>
          <p:nvPr/>
        </p:nvSpPr>
        <p:spPr bwMode="auto">
          <a:xfrm flipV="1">
            <a:off x="381000" y="4876800"/>
            <a:ext cx="5207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pic>
        <p:nvPicPr>
          <p:cNvPr id="15365" name="Picture 12" descr="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676400"/>
            <a:ext cx="3487738" cy="434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13"/>
          <p:cNvSpPr txBox="1">
            <a:spLocks noChangeArrowheads="1"/>
          </p:cNvSpPr>
          <p:nvPr/>
        </p:nvSpPr>
        <p:spPr bwMode="auto">
          <a:xfrm>
            <a:off x="468313" y="6257925"/>
            <a:ext cx="8675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>
                <a:latin typeface="Arial" charset="0"/>
              </a:rPr>
              <a:t>        Αλλοίωση με ασαφή όρια           Τ1Μ</a:t>
            </a:r>
            <a:r>
              <a:rPr lang="en-US" sz="2000" dirty="0">
                <a:latin typeface="Arial" charset="0"/>
              </a:rPr>
              <a:t>RI (</a:t>
            </a:r>
            <a:r>
              <a:rPr lang="el-GR" sz="2000" dirty="0">
                <a:latin typeface="Arial" charset="0"/>
              </a:rPr>
              <a:t>αλλοίωση</a:t>
            </a:r>
            <a:r>
              <a:rPr lang="en-US" sz="2000" dirty="0">
                <a:latin typeface="Arial" charset="0"/>
              </a:rPr>
              <a:t> </a:t>
            </a:r>
            <a:r>
              <a:rPr lang="el-GR" sz="2000" dirty="0">
                <a:latin typeface="Arial" charset="0"/>
              </a:rPr>
              <a:t>χαμηλού σήματος)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Διάχυτο αστροκύτωμα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828800"/>
            <a:ext cx="7805738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800" b="1" smtClean="0"/>
              <a:t>Ιστολογική εικόνα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Νεοπλασματικά αστροκύτταρα αναπτυσσόμενα σε χαλαρό υπόστρωμα, συχνά με περιοχές κυστικής εκφύλισης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Μέτρια αύξηση της κυτταροβρίθειας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Σπάνια μιτωτική δραστηριότητα </a:t>
            </a:r>
            <a:r>
              <a:rPr lang="en-US" sz="2400" b="1" smtClean="0">
                <a:latin typeface="Arial" charset="0"/>
              </a:rPr>
              <a:t>“…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a single mitosis does not yet allow the diagnosis of anaplastic astrocytoma”</a:t>
            </a:r>
            <a:endParaRPr lang="el-GR" sz="2400" b="1" smtClean="0">
              <a:solidFill>
                <a:schemeClr val="accent2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Πυρηνική ατυπία:</a:t>
            </a:r>
            <a:r>
              <a:rPr lang="el-GR" sz="2400" b="1" smtClean="0">
                <a:latin typeface="Arial" charset="0"/>
              </a:rPr>
              <a:t> ευμεγέθεις, γωνιώδεις ή δίκην πούρου πυρήνες που ποικίλλουν σε μέγεθος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Διάχυτο αστροκύτωμα</a:t>
            </a:r>
          </a:p>
        </p:txBody>
      </p:sp>
      <p:pic>
        <p:nvPicPr>
          <p:cNvPr id="17411" name="Picture 8" descr="np9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650" y="1844675"/>
            <a:ext cx="7488238" cy="42783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Αναπλαστικό Αστροκύτωμα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209800"/>
            <a:ext cx="7805738" cy="38100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Παλαιότερος όρος «κακόηθες αστροκύτωμα»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Μέτρια διαφοροποιημένος αστροκυτταρικός όγκος (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grade III</a:t>
            </a:r>
            <a:r>
              <a:rPr lang="el-GR" sz="2400" b="1" smtClean="0">
                <a:latin typeface="Arial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Κριτήρια: πυρηνική ατυπία, μιτωτική δραστηριότητα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Αναπτύσσεται πρωτοπαθώς ή δευτεροπαθώς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Τάση για εξέλιξη σε γλοιοβλάστωμα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Αναπλαστικό αστροκύτωμα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590800"/>
            <a:ext cx="7434263" cy="3438525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Ηλικιακή κατανομή: μέση ηλικία 41 έτη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Φύλο: Άνδρες</a:t>
            </a:r>
            <a:r>
              <a:rPr lang="en-US" sz="2400" b="1" smtClean="0">
                <a:latin typeface="Arial" charset="0"/>
              </a:rPr>
              <a:t> (M/F=1.8:1)</a:t>
            </a:r>
            <a:endParaRPr lang="el-GR" sz="2400" b="1" smtClean="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Εντόπιση: Συχνότερα μετωπιαίος και κροταφικός λοβός στο 1/3 των περιπτώσεων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Αναπλαστικό αστροκύτωμα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272462" cy="4267200"/>
          </a:xfrm>
        </p:spPr>
        <p:txBody>
          <a:bodyPr/>
          <a:lstStyle/>
          <a:p>
            <a:pPr eaLnBrk="1" hangingPunct="1"/>
            <a:r>
              <a:rPr lang="el-GR" sz="3200" b="1" smtClean="0">
                <a:latin typeface="Arial" charset="0"/>
              </a:rPr>
              <a:t>Ιστολογική εικόνα</a:t>
            </a:r>
          </a:p>
          <a:p>
            <a:pPr lvl="1" eaLnBrk="1" hangingPunct="1"/>
            <a:r>
              <a:rPr lang="el-GR" sz="2400" b="1" smtClean="0">
                <a:latin typeface="Arial" charset="0"/>
              </a:rPr>
              <a:t>Αυξημένη κυτταροβρίθεια (&gt;</a:t>
            </a:r>
            <a:r>
              <a:rPr lang="en-US" sz="2400" b="1" smtClean="0">
                <a:latin typeface="Arial" charset="0"/>
              </a:rPr>
              <a:t>grade II)</a:t>
            </a:r>
            <a:endParaRPr lang="el-GR" sz="2400" b="1" smtClean="0">
              <a:latin typeface="Arial" charset="0"/>
            </a:endParaRPr>
          </a:p>
          <a:p>
            <a:pPr lvl="1" eaLnBrk="1" hangingPunct="1"/>
            <a:r>
              <a:rPr lang="el-GR" sz="2400" b="1" smtClean="0">
                <a:latin typeface="Arial" charset="0"/>
              </a:rPr>
              <a:t>Πυρηνική ατυπία</a:t>
            </a:r>
          </a:p>
          <a:p>
            <a:pPr lvl="1" eaLnBrk="1" hangingPunct="1"/>
            <a:r>
              <a:rPr lang="el-GR" sz="2400" b="1" smtClean="0">
                <a:latin typeface="Arial" charset="0"/>
              </a:rPr>
              <a:t>Αυξημένη μιτωτική δραστηριότητα</a:t>
            </a:r>
            <a:r>
              <a:rPr lang="en-US" sz="2400" b="1" smtClean="0">
                <a:latin typeface="Arial" charset="0"/>
              </a:rPr>
              <a:t> (&gt;grade II)</a:t>
            </a:r>
          </a:p>
          <a:p>
            <a:pPr lvl="1" eaLnBrk="1" hangingPunct="1">
              <a:buFont typeface="Wingdings" pitchFamily="2" charset="2"/>
              <a:buNone/>
            </a:pPr>
            <a:endParaRPr lang="el-GR" sz="2400" b="1" smtClean="0">
              <a:latin typeface="Arial" charset="0"/>
            </a:endParaRPr>
          </a:p>
          <a:p>
            <a:pPr lvl="1" eaLnBrk="1" hangingPunct="1">
              <a:buFont typeface="Wingdings" pitchFamily="2" charset="2"/>
              <a:buNone/>
            </a:pPr>
            <a:r>
              <a:rPr lang="el-GR" sz="2400" b="1" smtClean="0">
                <a:latin typeface="Arial" charset="0"/>
              </a:rPr>
              <a:t>    Σχέση με το μέγεθος του δείγματος</a:t>
            </a:r>
          </a:p>
          <a:p>
            <a:pPr lvl="1" eaLnBrk="1" hangingPunct="1">
              <a:buFont typeface="Wingdings" pitchFamily="2" charset="2"/>
              <a:buNone/>
            </a:pPr>
            <a:endParaRPr lang="el-GR" sz="2400" b="1" smtClean="0">
              <a:latin typeface="Arial" charset="0"/>
            </a:endParaRPr>
          </a:p>
          <a:p>
            <a:pPr lvl="1" eaLnBrk="1" hangingPunct="1">
              <a:buFont typeface="Wingdings" pitchFamily="2" charset="2"/>
              <a:buNone/>
            </a:pP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••</a:t>
            </a:r>
            <a:r>
              <a:rPr lang="el-GR" sz="2400" b="1" smtClean="0">
                <a:latin typeface="Arial" charset="0"/>
              </a:rPr>
              <a:t>Απουσία ενδοθηλιακής υπερπλασίας, νέκρωσης</a:t>
            </a:r>
          </a:p>
          <a:p>
            <a:pPr lvl="1" eaLnBrk="1" hangingPunct="1"/>
            <a:endParaRPr lang="el-GR" sz="2400" b="1" smtClean="0">
              <a:latin typeface="Arial" charset="0"/>
            </a:endParaRPr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4191000" y="3733800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00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Αναπλαστικό αστροκύτωμα</a:t>
            </a:r>
          </a:p>
        </p:txBody>
      </p:sp>
      <p:pic>
        <p:nvPicPr>
          <p:cNvPr id="21507" name="Picture 4" descr="agydaganatok2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00200" y="1828800"/>
            <a:ext cx="5761038" cy="4008438"/>
          </a:xfrm>
          <a:noFill/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1981200" y="5718175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 err="1"/>
              <a:t>Ατυπία</a:t>
            </a:r>
            <a:r>
              <a:rPr lang="el-GR" sz="2400" b="1" dirty="0"/>
              <a:t> - </a:t>
            </a:r>
            <a:r>
              <a:rPr lang="el-GR" sz="2400" b="1" dirty="0">
                <a:sym typeface="Wingdings 3" pitchFamily="18" charset="2"/>
              </a:rPr>
              <a:t> </a:t>
            </a:r>
            <a:r>
              <a:rPr lang="el-GR" sz="2400" b="1" dirty="0" err="1"/>
              <a:t>κυτταροβρίθεια</a:t>
            </a:r>
            <a:endParaRPr lang="el-G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- Τίτλος"/>
          <p:cNvSpPr>
            <a:spLocks noGrp="1"/>
          </p:cNvSpPr>
          <p:nvPr>
            <p:ph type="title"/>
          </p:nvPr>
        </p:nvSpPr>
        <p:spPr>
          <a:xfrm>
            <a:off x="323850" y="0"/>
            <a:ext cx="8820150" cy="1341438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ΔΙΑΧΥΤΟ ΑΣΤΡΟΚΥΤΩΜΑ (Π.Ο.Υ. </a:t>
            </a: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>Grade II)</a:t>
            </a:r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 και ΑΝΑΠΛΑΣΤΙΚΟ ΑΣΤΡΟΚΥΤΩΜΑ (Π.Ο.Υ. </a:t>
            </a: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>Grade III)</a:t>
            </a:r>
            <a:endParaRPr lang="el-GR" sz="28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468313" y="2060575"/>
            <a:ext cx="8278812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ε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IDH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μετάλλαξη (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IDH-mutant):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Κατά κανόνα εμφανίζει μεταλλάξεις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ATRX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και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p53 </a:t>
            </a:r>
          </a:p>
          <a:p>
            <a:pPr marL="361950" indent="-361950">
              <a:spcBef>
                <a:spcPts val="0"/>
              </a:spcBef>
              <a:buClr>
                <a:srgbClr val="C00000"/>
              </a:buClr>
              <a:defRPr/>
            </a:pPr>
            <a:r>
              <a:rPr lang="el-GR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“H 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παρουσία στοιχείου με μορφολογία </a:t>
            </a:r>
            <a:r>
              <a:rPr lang="el-GR" sz="2000" b="1" dirty="0" err="1">
                <a:latin typeface="Arial" pitchFamily="34" charset="0"/>
                <a:cs typeface="Arial" pitchFamily="34" charset="0"/>
              </a:rPr>
              <a:t>ολιγοδενδρογλοιώματος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δεν αίρει τη διάγνωση εάν δεν υπάρχει απάλειψη 1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p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/19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q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co-deletion)”</a:t>
            </a: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</a:t>
            </a:r>
            <a:r>
              <a:rPr lang="el-G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ωρίς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IDH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μετάλλαξη (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IDH-wild type):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Απουσία έκφρασης της μεταλλαγμένης </a:t>
            </a:r>
            <a:r>
              <a:rPr lang="el-GR" sz="2000" dirty="0" err="1">
                <a:latin typeface="Arial" pitchFamily="34" charset="0"/>
                <a:cs typeface="Arial" pitchFamily="34" charset="0"/>
              </a:rPr>
              <a:t>πρωτεϊνης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IDH1RI32H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και απουσία ανάδειξης μεταλλάξεων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IDH</a:t>
            </a:r>
            <a:endParaRPr lang="el-GR" sz="2000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Μη περαιτέρω προσδιοριζόμενο (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NOS):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Απουσία έκφρασης της μεταλλαγμένης </a:t>
            </a:r>
            <a:r>
              <a:rPr lang="el-GR" sz="2000" dirty="0" err="1">
                <a:latin typeface="Arial" pitchFamily="34" charset="0"/>
                <a:cs typeface="Arial" pitchFamily="34" charset="0"/>
              </a:rPr>
              <a:t>πρωτεϊνης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IDH1R132H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και αδυναμία μοριακού ελέγχου μεταλλάξεων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IDH</a:t>
            </a:r>
            <a:endParaRPr lang="el-GR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3600" b="1" dirty="0" smtClean="0">
                <a:solidFill>
                  <a:schemeClr val="tx1"/>
                </a:solidFill>
                <a:latin typeface="Arial" charset="0"/>
              </a:rPr>
              <a:t>ΑΣΤΡΟΚΥΤΩΜΑ </a:t>
            </a:r>
            <a:r>
              <a:rPr lang="en-US" sz="3600" b="1" dirty="0" smtClean="0">
                <a:solidFill>
                  <a:schemeClr val="tx1"/>
                </a:solidFill>
                <a:latin typeface="Arial" charset="0"/>
              </a:rPr>
              <a:t>Grade II &amp; III</a:t>
            </a:r>
            <a:r>
              <a:rPr lang="el-GR" sz="3600" b="1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el-GR" sz="3600" b="1" dirty="0" smtClean="0">
                <a:solidFill>
                  <a:schemeClr val="tx1"/>
                </a:solidFill>
                <a:latin typeface="Arial" charset="0"/>
              </a:rPr>
            </a:br>
            <a:r>
              <a:rPr lang="el-GR" sz="3600" b="1" dirty="0" smtClean="0">
                <a:solidFill>
                  <a:schemeClr val="tx1"/>
                </a:solidFill>
                <a:latin typeface="Arial" charset="0"/>
              </a:rPr>
              <a:t>Μοριακοί δείκτες</a:t>
            </a:r>
            <a:endParaRPr lang="el-GR" b="1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9770" r="50841" b="24886"/>
          <a:stretch>
            <a:fillRect/>
          </a:stretch>
        </p:blipFill>
        <p:spPr>
          <a:xfrm>
            <a:off x="0" y="1989138"/>
            <a:ext cx="2444750" cy="18716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51584" t="50438" b="24886"/>
          <a:stretch>
            <a:fillRect/>
          </a:stretch>
        </p:blipFill>
        <p:spPr bwMode="auto">
          <a:xfrm>
            <a:off x="0" y="4556125"/>
            <a:ext cx="2771775" cy="209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7" name="5 - TextBox"/>
          <p:cNvSpPr txBox="1">
            <a:spLocks noChangeArrowheads="1"/>
          </p:cNvSpPr>
          <p:nvPr/>
        </p:nvSpPr>
        <p:spPr bwMode="auto">
          <a:xfrm>
            <a:off x="395288" y="6308725"/>
            <a:ext cx="57626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p53</a:t>
            </a:r>
            <a:endParaRPr lang="el-GR" sz="1400"/>
          </a:p>
        </p:txBody>
      </p:sp>
      <p:sp>
        <p:nvSpPr>
          <p:cNvPr id="23558" name="6 - TextBox"/>
          <p:cNvSpPr txBox="1">
            <a:spLocks noChangeArrowheads="1"/>
          </p:cNvSpPr>
          <p:nvPr/>
        </p:nvSpPr>
        <p:spPr bwMode="auto">
          <a:xfrm>
            <a:off x="395288" y="3716338"/>
            <a:ext cx="1296987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IDH1R132H</a:t>
            </a:r>
            <a:endParaRPr lang="el-GR" sz="140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 b="74802"/>
          <a:stretch>
            <a:fillRect/>
          </a:stretch>
        </p:blipFill>
        <p:spPr bwMode="auto">
          <a:xfrm>
            <a:off x="2881313" y="4868863"/>
            <a:ext cx="6262687" cy="1989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60" name="8 - TextBox"/>
          <p:cNvSpPr txBox="1">
            <a:spLocks noChangeArrowheads="1"/>
          </p:cNvSpPr>
          <p:nvPr/>
        </p:nvSpPr>
        <p:spPr bwMode="auto">
          <a:xfrm>
            <a:off x="6300788" y="6519863"/>
            <a:ext cx="719137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ATRX</a:t>
            </a:r>
            <a:endParaRPr lang="el-GR" sz="1600"/>
          </a:p>
        </p:txBody>
      </p:sp>
      <p:sp>
        <p:nvSpPr>
          <p:cNvPr id="23561" name="9 - TextBox"/>
          <p:cNvSpPr txBox="1">
            <a:spLocks noChangeArrowheads="1"/>
          </p:cNvSpPr>
          <p:nvPr/>
        </p:nvSpPr>
        <p:spPr bwMode="auto">
          <a:xfrm>
            <a:off x="4572000" y="1268413"/>
            <a:ext cx="1944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b="1">
                <a:latin typeface="Arial" charset="0"/>
              </a:rPr>
              <a:t>Μεταλλάξεις</a:t>
            </a:r>
            <a:r>
              <a:rPr lang="el-GR" sz="2000" b="1"/>
              <a:t> </a:t>
            </a:r>
          </a:p>
        </p:txBody>
      </p:sp>
      <p:sp>
        <p:nvSpPr>
          <p:cNvPr id="23562" name="10 - TextBox"/>
          <p:cNvSpPr txBox="1">
            <a:spLocks noChangeArrowheads="1"/>
          </p:cNvSpPr>
          <p:nvPr/>
        </p:nvSpPr>
        <p:spPr bwMode="auto">
          <a:xfrm>
            <a:off x="2411413" y="1844675"/>
            <a:ext cx="24479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IDH1</a:t>
            </a:r>
            <a:endParaRPr lang="en-US"/>
          </a:p>
          <a:p>
            <a:pPr algn="ctr"/>
            <a:r>
              <a:rPr lang="en-US"/>
              <a:t>(</a:t>
            </a:r>
            <a:r>
              <a:rPr lang="el-GR" u="sng"/>
              <a:t>αρχικό</a:t>
            </a:r>
            <a:r>
              <a:rPr lang="el-GR"/>
              <a:t> γεγονός)</a:t>
            </a:r>
          </a:p>
          <a:p>
            <a:endParaRPr lang="el-GR"/>
          </a:p>
          <a:p>
            <a:endParaRPr lang="el-GR"/>
          </a:p>
          <a:p>
            <a:endParaRPr lang="el-GR"/>
          </a:p>
          <a:p>
            <a:pPr algn="ctr"/>
            <a:r>
              <a:rPr lang="el-GR"/>
              <a:t>συνήθως έκφραση</a:t>
            </a:r>
          </a:p>
          <a:p>
            <a:pPr algn="ctr"/>
            <a:r>
              <a:rPr lang="en-US"/>
              <a:t>IDH1R132H</a:t>
            </a:r>
          </a:p>
          <a:p>
            <a:endParaRPr lang="en-US"/>
          </a:p>
          <a:p>
            <a:endParaRPr lang="en-US"/>
          </a:p>
          <a:p>
            <a:endParaRPr lang="el-GR"/>
          </a:p>
        </p:txBody>
      </p:sp>
      <p:sp>
        <p:nvSpPr>
          <p:cNvPr id="23563" name="12 - TextBox"/>
          <p:cNvSpPr txBox="1">
            <a:spLocks noChangeArrowheads="1"/>
          </p:cNvSpPr>
          <p:nvPr/>
        </p:nvSpPr>
        <p:spPr bwMode="auto">
          <a:xfrm>
            <a:off x="4716463" y="1844675"/>
            <a:ext cx="230346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P53</a:t>
            </a:r>
            <a:r>
              <a:rPr lang="en-US"/>
              <a:t> </a:t>
            </a:r>
          </a:p>
          <a:p>
            <a:pPr algn="ctr"/>
            <a:r>
              <a:rPr lang="en-US"/>
              <a:t>(</a:t>
            </a:r>
            <a:r>
              <a:rPr lang="el-GR" u="sng"/>
              <a:t>αρχικό</a:t>
            </a:r>
            <a:r>
              <a:rPr lang="el-GR"/>
              <a:t> γεγονός)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l-GR"/>
          </a:p>
          <a:p>
            <a:pPr algn="ctr"/>
            <a:r>
              <a:rPr lang="el-GR"/>
              <a:t>συνήθως έκφραση </a:t>
            </a:r>
            <a:r>
              <a:rPr lang="en-US"/>
              <a:t>p53</a:t>
            </a:r>
            <a:r>
              <a:rPr lang="el-GR"/>
              <a:t> &gt;10%</a:t>
            </a:r>
          </a:p>
        </p:txBody>
      </p:sp>
      <p:sp>
        <p:nvSpPr>
          <p:cNvPr id="23564" name="13 - TextBox"/>
          <p:cNvSpPr txBox="1">
            <a:spLocks noChangeArrowheads="1"/>
          </p:cNvSpPr>
          <p:nvPr/>
        </p:nvSpPr>
        <p:spPr bwMode="auto">
          <a:xfrm>
            <a:off x="6838950" y="1844675"/>
            <a:ext cx="23050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ATRX </a:t>
            </a:r>
            <a:r>
              <a:rPr lang="en-US"/>
              <a:t>72-90%</a:t>
            </a:r>
            <a:endParaRPr lang="el-GR"/>
          </a:p>
          <a:p>
            <a:pPr algn="ctr"/>
            <a:r>
              <a:rPr lang="el-GR"/>
              <a:t>(</a:t>
            </a:r>
            <a:r>
              <a:rPr lang="el-GR" u="sng"/>
              <a:t>όψιμο</a:t>
            </a:r>
            <a:r>
              <a:rPr lang="el-GR"/>
              <a:t> γεγονός)</a:t>
            </a:r>
          </a:p>
          <a:p>
            <a:endParaRPr lang="en-US"/>
          </a:p>
          <a:p>
            <a:endParaRPr lang="el-GR"/>
          </a:p>
          <a:p>
            <a:endParaRPr lang="el-GR"/>
          </a:p>
          <a:p>
            <a:pPr algn="ctr"/>
            <a:r>
              <a:rPr lang="el-GR"/>
              <a:t>απώλεια έκφρασης</a:t>
            </a:r>
          </a:p>
        </p:txBody>
      </p:sp>
      <p:cxnSp>
        <p:nvCxnSpPr>
          <p:cNvPr id="15" name="14 - Ευθύγραμμο βέλος σύνδεσης"/>
          <p:cNvCxnSpPr/>
          <p:nvPr/>
        </p:nvCxnSpPr>
        <p:spPr>
          <a:xfrm>
            <a:off x="3563938" y="2565400"/>
            <a:ext cx="0" cy="576263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- Ευθύγραμμο βέλος σύνδεσης"/>
          <p:cNvCxnSpPr/>
          <p:nvPr/>
        </p:nvCxnSpPr>
        <p:spPr>
          <a:xfrm>
            <a:off x="5795963" y="2492375"/>
            <a:ext cx="0" cy="6477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- Ευθύγραμμο βέλος σύνδεσης"/>
          <p:cNvCxnSpPr/>
          <p:nvPr/>
        </p:nvCxnSpPr>
        <p:spPr>
          <a:xfrm>
            <a:off x="7885113" y="2565400"/>
            <a:ext cx="0" cy="576263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20 - TextBox"/>
          <p:cNvSpPr txBox="1">
            <a:spLocks noChangeArrowheads="1"/>
          </p:cNvSpPr>
          <p:nvPr/>
        </p:nvSpPr>
        <p:spPr bwMode="auto">
          <a:xfrm>
            <a:off x="2771775" y="4005263"/>
            <a:ext cx="61214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Font typeface="Wingdings" pitchFamily="2" charset="2"/>
              <a:buChar char="§"/>
            </a:pPr>
            <a:r>
              <a:rPr lang="el-GR" sz="1400" b="1"/>
              <a:t>‘Εκφραση </a:t>
            </a:r>
            <a:r>
              <a:rPr lang="en-US" sz="1400" b="1"/>
              <a:t>IDH1R132H</a:t>
            </a:r>
            <a:r>
              <a:rPr lang="el-GR" sz="1400" b="1"/>
              <a:t> αποκλείει αντιδραστική γλοίωση</a:t>
            </a:r>
          </a:p>
          <a:p>
            <a:pPr marL="174625" indent="-174625">
              <a:buFont typeface="Wingdings" pitchFamily="2" charset="2"/>
              <a:buChar char="§"/>
            </a:pPr>
            <a:r>
              <a:rPr lang="el-GR" sz="1400" b="1"/>
              <a:t>Ολες οι περιπτώσεις με μετάλλαξη ΑΤ</a:t>
            </a:r>
            <a:r>
              <a:rPr lang="en-US" sz="1400" b="1"/>
              <a:t>RX </a:t>
            </a:r>
            <a:r>
              <a:rPr lang="el-GR" sz="1400" b="1"/>
              <a:t>είναι επίσης Ι</a:t>
            </a:r>
            <a:r>
              <a:rPr lang="en-US" sz="1400" b="1"/>
              <a:t>DH</a:t>
            </a:r>
            <a:r>
              <a:rPr lang="el-GR" sz="1400" b="1"/>
              <a:t> και </a:t>
            </a:r>
            <a:r>
              <a:rPr lang="en-US" sz="1400" b="1"/>
              <a:t>p53 </a:t>
            </a:r>
            <a:r>
              <a:rPr lang="el-GR" sz="1400" b="1"/>
              <a:t>μεταλλαγμένες</a:t>
            </a:r>
            <a:endParaRPr lang="en-US" sz="14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- Τίτλος"/>
          <p:cNvSpPr>
            <a:spLocks noGrp="1"/>
          </p:cNvSpPr>
          <p:nvPr>
            <p:ph type="title"/>
          </p:nvPr>
        </p:nvSpPr>
        <p:spPr>
          <a:xfrm>
            <a:off x="611188" y="40481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ΣΥΓΚΡΙΣΗ ΜΟΡΙΑΚΩΝ ΤΥΠΩΝ  (ΤΑΞΙΝΟΜΗΣΗ Π.Ο.Υ. 2010) ΔΙΑΧΥΤΟΥ</a:t>
            </a: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ΚΑΙ ΑΝΑΠΛΑΣΤΙΚΟΥ ΑΣΤΡΟΚΥΤΩΜΑΤΟΣ</a:t>
            </a:r>
          </a:p>
        </p:txBody>
      </p:sp>
      <p:sp>
        <p:nvSpPr>
          <p:cNvPr id="24579" name="21 - TextBox"/>
          <p:cNvSpPr txBox="1">
            <a:spLocks noChangeArrowheads="1"/>
          </p:cNvSpPr>
          <p:nvPr/>
        </p:nvSpPr>
        <p:spPr bwMode="auto">
          <a:xfrm>
            <a:off x="468313" y="2060575"/>
            <a:ext cx="8351837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Κοινή κλινική εικόνα, μακροσκοπικά και ιστολογικά ευρήματα</a:t>
            </a: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solidFill>
                  <a:srgbClr val="990033"/>
                </a:solidFill>
                <a:latin typeface="Arial" charset="0"/>
              </a:rPr>
              <a:t>Καλύτερη πρόγνωση </a:t>
            </a:r>
            <a:r>
              <a:rPr lang="el-GR" sz="2000">
                <a:latin typeface="Arial" charset="0"/>
              </a:rPr>
              <a:t>επί παρουσίας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μετάλλαξης </a:t>
            </a:r>
            <a:r>
              <a:rPr lang="en-US" sz="2000">
                <a:solidFill>
                  <a:srgbClr val="990033"/>
                </a:solidFill>
                <a:latin typeface="Arial" charset="0"/>
              </a:rPr>
              <a:t>IDH1</a:t>
            </a:r>
            <a:endParaRPr lang="el-GR" sz="2000">
              <a:latin typeface="Arial" charset="0"/>
            </a:endParaRP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Πολύ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συχνότερη</a:t>
            </a:r>
            <a:r>
              <a:rPr lang="el-GR" sz="2000">
                <a:latin typeface="Arial" charset="0"/>
              </a:rPr>
              <a:t> η κατηγορία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«</a:t>
            </a:r>
            <a:r>
              <a:rPr lang="en-US" sz="2000">
                <a:solidFill>
                  <a:srgbClr val="990033"/>
                </a:solidFill>
                <a:latin typeface="Arial" charset="0"/>
              </a:rPr>
              <a:t>IDH1-mutant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» </a:t>
            </a:r>
            <a:r>
              <a:rPr lang="el-GR" sz="2000">
                <a:latin typeface="Arial" charset="0"/>
              </a:rPr>
              <a:t>σε σχέση με τις «Ι</a:t>
            </a:r>
            <a:r>
              <a:rPr lang="en-US" sz="2000">
                <a:latin typeface="Arial" charset="0"/>
              </a:rPr>
              <a:t>DH-wild type</a:t>
            </a:r>
            <a:r>
              <a:rPr lang="el-GR" sz="2000">
                <a:latin typeface="Arial" charset="0"/>
              </a:rPr>
              <a:t>» και «</a:t>
            </a:r>
            <a:r>
              <a:rPr lang="en-US" sz="2000">
                <a:latin typeface="Arial" charset="0"/>
              </a:rPr>
              <a:t>NOS</a:t>
            </a:r>
            <a:r>
              <a:rPr lang="el-GR" sz="2000">
                <a:latin typeface="Arial" charset="0"/>
              </a:rPr>
              <a:t>»</a:t>
            </a:r>
          </a:p>
          <a:p>
            <a:pPr marL="819150" lvl="1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l-GR" sz="2000">
                <a:latin typeface="Arial" charset="0"/>
              </a:rPr>
              <a:t>20% των αναπλαστικών αστροκυττωμάτων είναι </a:t>
            </a:r>
            <a:r>
              <a:rPr lang="en-US" sz="2000">
                <a:latin typeface="Arial" charset="0"/>
              </a:rPr>
              <a:t>“IDH-wild type” (</a:t>
            </a:r>
            <a:r>
              <a:rPr lang="el-GR" sz="2000">
                <a:latin typeface="Arial" charset="0"/>
              </a:rPr>
              <a:t>περιλαμβάνεται κατά κανόνα η εγκεφαλική γλοιωμάτωση)</a:t>
            </a: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Η κατηγορία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«</a:t>
            </a:r>
            <a:r>
              <a:rPr lang="en-US" sz="2000">
                <a:solidFill>
                  <a:srgbClr val="990033"/>
                </a:solidFill>
                <a:latin typeface="Arial" charset="0"/>
              </a:rPr>
              <a:t>IDH-wild type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»</a:t>
            </a:r>
            <a:r>
              <a:rPr lang="el-GR" sz="2000">
                <a:latin typeface="Arial" charset="0"/>
              </a:rPr>
              <a:t> είναι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προσωρινή</a:t>
            </a:r>
            <a:r>
              <a:rPr lang="el-GR" sz="2000">
                <a:latin typeface="Arial" charset="0"/>
              </a:rPr>
              <a:t> οντότητα και πιθανώς όχι αμιγής</a:t>
            </a: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Το αναπλαστικό αστροκύτωμα </a:t>
            </a:r>
            <a:r>
              <a:rPr lang="en-US" sz="2000">
                <a:latin typeface="Arial" charset="0"/>
              </a:rPr>
              <a:t>IDH-wild type </a:t>
            </a:r>
            <a:r>
              <a:rPr lang="el-GR" sz="2000">
                <a:latin typeface="Arial" charset="0"/>
              </a:rPr>
              <a:t>συμπεριφέρεται ως γλοιοβλάστωμα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747936"/>
          </a:xfrm>
        </p:spPr>
        <p:txBody>
          <a:bodyPr/>
          <a:lstStyle/>
          <a:p>
            <a:pPr algn="ctr" eaLnBrk="1" hangingPunct="1"/>
            <a:r>
              <a:rPr lang="el-GR" sz="3200" b="1" dirty="0" smtClean="0"/>
              <a:t>Τα στηρικτικά κύτταρα του ΚΝΣ</a:t>
            </a:r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9003"/>
          <a:stretch>
            <a:fillRect/>
          </a:stretch>
        </p:blipFill>
        <p:spPr>
          <a:xfrm>
            <a:off x="528180" y="1340768"/>
            <a:ext cx="4403860" cy="53285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6" name="Text Box 13"/>
          <p:cNvSpPr txBox="1">
            <a:spLocks noChangeArrowheads="1"/>
          </p:cNvSpPr>
          <p:nvPr/>
        </p:nvSpPr>
        <p:spPr bwMode="auto">
          <a:xfrm>
            <a:off x="5292080" y="1772816"/>
            <a:ext cx="3600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2000" b="1" dirty="0" smtClean="0">
                <a:latin typeface="Arial" charset="0"/>
              </a:rPr>
              <a:t>Τα στηρικτικά κύτταρα του ΚΝΣ ονομάζονται </a:t>
            </a:r>
            <a:r>
              <a:rPr lang="el-GR" sz="2000" b="1" dirty="0" err="1" smtClean="0">
                <a:latin typeface="Arial" charset="0"/>
              </a:rPr>
              <a:t>γλοία</a:t>
            </a:r>
            <a:r>
              <a:rPr lang="el-GR" sz="2000" b="1" dirty="0" smtClean="0">
                <a:latin typeface="Arial" charset="0"/>
              </a:rPr>
              <a:t> και έχουν πολλαπλούς ρόλους.</a:t>
            </a:r>
          </a:p>
          <a:p>
            <a:pPr algn="just">
              <a:spcBef>
                <a:spcPct val="50000"/>
              </a:spcBef>
            </a:pPr>
            <a:r>
              <a:rPr lang="el-GR" sz="2000" b="1" dirty="0" smtClean="0">
                <a:latin typeface="Arial" charset="0"/>
              </a:rPr>
              <a:t>Διαχωρίζονται στα</a:t>
            </a:r>
            <a:r>
              <a:rPr lang="en-US" sz="2000" b="1" dirty="0" smtClean="0">
                <a:latin typeface="Arial" charset="0"/>
              </a:rPr>
              <a:t>:</a:t>
            </a: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l-GR" sz="2000" b="1" dirty="0" err="1" smtClean="0">
                <a:latin typeface="Arial" charset="0"/>
              </a:rPr>
              <a:t>Αστροκύτταρα</a:t>
            </a:r>
            <a:endParaRPr lang="el-GR" sz="2000" b="1" dirty="0" smtClean="0">
              <a:latin typeface="Arial" charset="0"/>
            </a:endParaRP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l-GR" sz="2000" b="1" dirty="0" err="1" smtClean="0">
                <a:latin typeface="Arial" charset="0"/>
              </a:rPr>
              <a:t>Ολιγοδενδροκύτταρα</a:t>
            </a:r>
            <a:endParaRPr lang="el-GR" sz="2000" b="1" dirty="0" smtClean="0">
              <a:latin typeface="Arial" charset="0"/>
            </a:endParaRP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l-GR" sz="2000" b="1" dirty="0" err="1" smtClean="0">
                <a:latin typeface="Arial" charset="0"/>
              </a:rPr>
              <a:t>Επενδυματικά</a:t>
            </a:r>
            <a:r>
              <a:rPr lang="el-GR" sz="2000" b="1" dirty="0" smtClean="0">
                <a:latin typeface="Arial" charset="0"/>
              </a:rPr>
              <a:t> κύτταρα </a:t>
            </a:r>
            <a:endParaRPr lang="el-GR" sz="2000" b="1" dirty="0">
              <a:latin typeface="Arial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 smtClean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 smtClean="0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Γλοιοβλάστωμα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844675"/>
            <a:ext cx="8001000" cy="36703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Ο πλέον κακοήθης όγκος αστροκυτταρικής διαφοροποίησης (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grade IV</a:t>
            </a:r>
            <a:r>
              <a:rPr lang="en-US" sz="2400" b="1" smtClean="0">
                <a:latin typeface="Arial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Αναπτύσσεται πρωτοπαθώς (95%) ή σπανιότερα δευτεροπαθώς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Κριτήρια: πυρηνική ατυπία και πλειομορφισμός-μιτωτική δραστηριότητα-νέκρωση, ενδοθηλιακή υπερπλασία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el-GR" sz="2400" b="1" smtClean="0">
                <a:latin typeface="Arial" charset="0"/>
              </a:rPr>
              <a:t>Δευτεροπαθές γλοιοβλάστωμα: ανάπτυξη στο έδαφος αστροκυτώματος </a:t>
            </a:r>
            <a:r>
              <a:rPr lang="en-US" sz="2400" b="1" smtClean="0">
                <a:latin typeface="Arial" charset="0"/>
              </a:rPr>
              <a:t>grade II </a:t>
            </a:r>
            <a:r>
              <a:rPr lang="el-GR" sz="2400" b="1" smtClean="0">
                <a:latin typeface="Arial" charset="0"/>
              </a:rPr>
              <a:t>ή ΙΙΙ</a:t>
            </a:r>
          </a:p>
          <a:p>
            <a:pPr eaLnBrk="1" hangingPunct="1">
              <a:buFont typeface="Wingdings" pitchFamily="2" charset="2"/>
              <a:buNone/>
            </a:pPr>
            <a:endParaRPr lang="el-GR" sz="2400" b="1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Γλοιοβλάστωμα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905000"/>
            <a:ext cx="7205663" cy="41910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Επίπτωση </a:t>
            </a:r>
          </a:p>
          <a:p>
            <a:pPr lvl="1" eaLnBrk="1" hangingPunct="1">
              <a:spcBef>
                <a:spcPct val="0"/>
              </a:spcBef>
            </a:pPr>
            <a:r>
              <a:rPr lang="el-GR" sz="2400" b="1" smtClean="0">
                <a:latin typeface="Arial" charset="0"/>
              </a:rPr>
              <a:t>50-60% των αστροκυτταρικών όγκων </a:t>
            </a:r>
          </a:p>
          <a:p>
            <a:pPr lvl="1" eaLnBrk="1" hangingPunct="1">
              <a:spcBef>
                <a:spcPct val="0"/>
              </a:spcBef>
            </a:pPr>
            <a:r>
              <a:rPr lang="el-GR" sz="2400" b="1" smtClean="0">
                <a:latin typeface="Arial" charset="0"/>
              </a:rPr>
              <a:t>12-15% ενδοκρανιακών νεοπλασμάτων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Ηλικιακή κατανομή: Αφορά κυρίως ενήλικες 45-70 ετών, μέση ηλικία 63 έτη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Φύλο: Άνδρες (</a:t>
            </a:r>
            <a:r>
              <a:rPr lang="en-US" sz="2400" b="1" smtClean="0">
                <a:latin typeface="Arial" charset="0"/>
              </a:rPr>
              <a:t>M/F=1.5:1)</a:t>
            </a:r>
            <a:endParaRPr lang="el-GR" sz="2400" b="1" smtClean="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Εντόπιση: υποφλοιώδης λευκή ουσία εγκεφαλικών ημισφαιρίων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Γλοιοβλάστωμα</a:t>
            </a:r>
          </a:p>
        </p:txBody>
      </p:sp>
      <p:pic>
        <p:nvPicPr>
          <p:cNvPr id="27651" name="Picture 1027" descr="3gliobl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2420938"/>
            <a:ext cx="4392612" cy="2995612"/>
          </a:xfrm>
          <a:noFill/>
        </p:spPr>
      </p:pic>
      <p:pic>
        <p:nvPicPr>
          <p:cNvPr id="27652" name="Picture 1028" descr="GK5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3438" y="2420938"/>
            <a:ext cx="4284662" cy="29654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IMG_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8555038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9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  <a:noFill/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Γλοιοβλάστωμα - </a:t>
            </a:r>
            <a:r>
              <a:rPr lang="en-US" sz="3200" b="1" smtClean="0">
                <a:latin typeface="Arial" charset="0"/>
              </a:rPr>
              <a:t>MRI</a:t>
            </a:r>
            <a:endParaRPr lang="el-GR" sz="3200" b="1" smtClean="0">
              <a:latin typeface="Arial" charset="0"/>
            </a:endParaRPr>
          </a:p>
        </p:txBody>
      </p:sp>
      <p:sp>
        <p:nvSpPr>
          <p:cNvPr id="28676" name="Text Box 10"/>
          <p:cNvSpPr txBox="1">
            <a:spLocks noChangeArrowheads="1"/>
          </p:cNvSpPr>
          <p:nvPr/>
        </p:nvSpPr>
        <p:spPr bwMode="auto">
          <a:xfrm>
            <a:off x="304800" y="6308725"/>
            <a:ext cx="858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T1-</a:t>
            </a:r>
            <a:r>
              <a:rPr lang="el-GR" sz="2400" b="1">
                <a:latin typeface="Arial" charset="0"/>
              </a:rPr>
              <a:t>δακτυλιοειδής ενίσχυση           Τ2-περιεστιακό οίδημα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668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Γλοιοβλάστωμα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11188" y="1828800"/>
            <a:ext cx="80645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l-GR" sz="2800" b="1" smtClean="0">
                <a:latin typeface="Arial" charset="0"/>
              </a:rPr>
              <a:t>Ιστολογική εικόνα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l-GR" sz="2400" b="1" smtClean="0">
                <a:latin typeface="Arial" charset="0"/>
              </a:rPr>
              <a:t>Κυτταρικός πλειομορφισμός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l-GR" sz="2400" b="1" smtClean="0">
                <a:latin typeface="Arial" charset="0"/>
              </a:rPr>
              <a:t>Εντονη μιτωτική δραστηριότητα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l-GR" sz="2400" b="1" smtClean="0">
                <a:latin typeface="Arial" charset="0"/>
              </a:rPr>
              <a:t>Ενδοθηλιακή υπερπλασία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l-GR" sz="2400" b="1" smtClean="0">
                <a:latin typeface="Arial" charset="0"/>
              </a:rPr>
              <a:t>Νέκρωση, συχνά πασσαλοειδής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l-GR" sz="2400" b="1" smtClean="0">
                <a:latin typeface="Arial" charset="0"/>
              </a:rPr>
              <a:t>Τα νεοπλασματικά κύτταρα σχηματίζουν αθροίσεις στην υπαραχνοειδή ζώνη του φλοιού, στην υποεπενδυματική περιοχή και γύρω από νευρώνες (</a:t>
            </a:r>
            <a:r>
              <a:rPr lang="en-US" sz="2400" b="1" smtClean="0">
                <a:latin typeface="Arial" charset="0"/>
              </a:rPr>
              <a:t>satellitosis)</a:t>
            </a:r>
            <a:endParaRPr lang="el-GR" sz="2400" b="1" smtClean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l-GR" sz="2400" b="1" smtClean="0">
                <a:latin typeface="Arial" charset="0"/>
              </a:rPr>
              <a:t>Μορφολογικές ποικιλίες: γιγαντοκυτταρική, επιθηλιοειδής, γλοιοβλάστωμα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668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Γλοιοβλάστωμα</a:t>
            </a:r>
          </a:p>
        </p:txBody>
      </p:sp>
      <p:pic>
        <p:nvPicPr>
          <p:cNvPr id="30723" name="Picture 5" descr="DSCN21856+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52600" y="1676400"/>
            <a:ext cx="5545138" cy="4160838"/>
          </a:xfrm>
          <a:noFill/>
        </p:spPr>
      </p:pic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1752600" y="5792788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΄Εντονη κυτταροβρίθεια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3768725" cy="9906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Γλοιοβλάστωμα</a:t>
            </a:r>
          </a:p>
        </p:txBody>
      </p:sp>
      <p:pic>
        <p:nvPicPr>
          <p:cNvPr id="31747" name="Picture 3" descr="Dscn21873++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916113"/>
            <a:ext cx="4643438" cy="3484562"/>
          </a:xfrm>
          <a:noFill/>
        </p:spPr>
      </p:pic>
      <p:pic>
        <p:nvPicPr>
          <p:cNvPr id="31748" name="Picture 4" descr="DSCN21859+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27538" y="188913"/>
            <a:ext cx="4716462" cy="3538537"/>
          </a:xfrm>
          <a:noFill/>
        </p:spPr>
      </p:pic>
      <p:pic>
        <p:nvPicPr>
          <p:cNvPr id="31749" name="Picture 5" descr="DSCN21860+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419600" y="3886200"/>
            <a:ext cx="3960813" cy="2971800"/>
          </a:xfrm>
          <a:noFill/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175" y="5562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Ενδοθηλιακή υπερπλασία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Γλοιοβλάστωμα</a:t>
            </a:r>
          </a:p>
        </p:txBody>
      </p:sp>
      <p:pic>
        <p:nvPicPr>
          <p:cNvPr id="32771" name="Picture 4" descr="CNS13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676400"/>
            <a:ext cx="6400800" cy="4191000"/>
          </a:xfrm>
          <a:noFill/>
        </p:spPr>
      </p:pic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1752600" y="5792788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Πασσαλοειδής νέκρωση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Γλοιοβλάστωμα</a:t>
            </a:r>
          </a:p>
        </p:txBody>
      </p:sp>
      <p:pic>
        <p:nvPicPr>
          <p:cNvPr id="33795" name="Picture 1031" descr="DSCN21877+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989138"/>
            <a:ext cx="3924300" cy="2944812"/>
          </a:xfrm>
          <a:noFill/>
        </p:spPr>
      </p:pic>
      <p:pic>
        <p:nvPicPr>
          <p:cNvPr id="33796" name="Picture 1032" descr="DSCN21872+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3800" y="1989138"/>
            <a:ext cx="3263900" cy="2447925"/>
          </a:xfrm>
          <a:noFill/>
        </p:spPr>
      </p:pic>
      <p:pic>
        <p:nvPicPr>
          <p:cNvPr id="33797" name="Picture 1034" descr="DSCN21862+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03575" y="4265613"/>
            <a:ext cx="3455988" cy="2592387"/>
          </a:xfrm>
          <a:noFill/>
        </p:spPr>
      </p:pic>
      <p:sp>
        <p:nvSpPr>
          <p:cNvPr id="33798" name="Text Box 1036"/>
          <p:cNvSpPr txBox="1">
            <a:spLocks noChangeArrowheads="1"/>
          </p:cNvSpPr>
          <p:nvPr/>
        </p:nvSpPr>
        <p:spPr bwMode="auto">
          <a:xfrm>
            <a:off x="-28575" y="4894263"/>
            <a:ext cx="3276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/>
              <a:t>             </a:t>
            </a:r>
            <a:r>
              <a:rPr lang="el-GR" sz="2000" b="1"/>
              <a:t>Ατυπία</a:t>
            </a:r>
          </a:p>
          <a:p>
            <a:pPr>
              <a:spcBef>
                <a:spcPct val="50000"/>
              </a:spcBef>
            </a:pPr>
            <a:endParaRPr lang="el-GR" sz="2000"/>
          </a:p>
          <a:p>
            <a:pPr>
              <a:spcBef>
                <a:spcPct val="50000"/>
              </a:spcBef>
            </a:pPr>
            <a:r>
              <a:rPr lang="en-US" sz="2000" b="1"/>
              <a:t> </a:t>
            </a:r>
            <a:r>
              <a:rPr lang="el-GR" sz="2000" b="1"/>
              <a:t>Μιτωτική δραστηριότητα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- Τίτλος"/>
          <p:cNvSpPr>
            <a:spLocks noGrp="1"/>
          </p:cNvSpPr>
          <p:nvPr>
            <p:ph type="title"/>
          </p:nvPr>
        </p:nvSpPr>
        <p:spPr>
          <a:xfrm>
            <a:off x="539750" y="584200"/>
            <a:ext cx="8229600" cy="647700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ΓΛΟΙΟΒΛΑΣΤΩΜΑ (Π.Ο.Υ. </a:t>
            </a: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>Grade IV)</a:t>
            </a:r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el-GR" sz="2800" b="1" smtClean="0">
                <a:solidFill>
                  <a:schemeClr val="tx1"/>
                </a:solidFill>
                <a:latin typeface="Arial" charset="0"/>
              </a:rPr>
            </a:br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Μοριακοί τύποι (ταξινόμηση Π.Ο.Υ. 2016)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50825" y="1700213"/>
            <a:ext cx="8424863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Χωρίς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IDH-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μετάλλαξη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IDH-wild type): </a:t>
            </a:r>
            <a:r>
              <a:rPr lang="el-GR" dirty="0">
                <a:latin typeface="Arial" pitchFamily="34" charset="0"/>
                <a:cs typeface="Arial" pitchFamily="34" charset="0"/>
              </a:rPr>
              <a:t>Απουσία έκφρασης της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μεταλλαγμέ</a:t>
            </a:r>
            <a:r>
              <a:rPr lang="el-GR" dirty="0">
                <a:latin typeface="Arial" pitchFamily="34" charset="0"/>
                <a:cs typeface="Arial" pitchFamily="34" charset="0"/>
              </a:rPr>
              <a:t>-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νης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πρωτεϊνης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IDH1R132H </a:t>
            </a:r>
            <a:r>
              <a:rPr lang="el-GR" dirty="0">
                <a:latin typeface="Arial" pitchFamily="34" charset="0"/>
                <a:cs typeface="Arial" pitchFamily="34" charset="0"/>
              </a:rPr>
              <a:t>και απουσία ανάδειξης μεταλλάξεων </a:t>
            </a:r>
            <a:r>
              <a:rPr lang="en-US" dirty="0">
                <a:latin typeface="Arial" pitchFamily="34" charset="0"/>
                <a:cs typeface="Arial" pitchFamily="34" charset="0"/>
              </a:rPr>
              <a:t>IDH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spcBef>
                <a:spcPts val="0"/>
              </a:spcBef>
              <a:buClr>
                <a:srgbClr val="C00000"/>
              </a:buClr>
              <a:defRPr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l-G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Ηλικιωμένος</a:t>
            </a:r>
            <a:r>
              <a:rPr lang="el-GR" dirty="0">
                <a:latin typeface="Arial" pitchFamily="34" charset="0"/>
                <a:cs typeface="Arial" pitchFamily="34" charset="0"/>
              </a:rPr>
              <a:t> ασθενής (&gt;54 ετών), με κλασική μορφολογία </a:t>
            </a:r>
          </a:p>
          <a:p>
            <a:pPr marL="361950" indent="-361950">
              <a:spcBef>
                <a:spcPts val="0"/>
              </a:spcBef>
              <a:buClr>
                <a:srgbClr val="C00000"/>
              </a:buClr>
              <a:defRPr/>
            </a:pPr>
            <a:r>
              <a:rPr lang="el-GR" dirty="0">
                <a:latin typeface="Arial" pitchFamily="34" charset="0"/>
                <a:cs typeface="Arial" pitchFamily="34" charset="0"/>
              </a:rPr>
              <a:t>	και απουσία 	ιστορικού χαμηλόβαθμου γλοιώματος</a:t>
            </a:r>
          </a:p>
        </p:txBody>
      </p:sp>
      <p:sp>
        <p:nvSpPr>
          <p:cNvPr id="34820" name="3 - TextBox"/>
          <p:cNvSpPr txBox="1">
            <a:spLocks noChangeArrowheads="1"/>
          </p:cNvSpPr>
          <p:nvPr/>
        </p:nvSpPr>
        <p:spPr bwMode="auto">
          <a:xfrm>
            <a:off x="7019925" y="2239963"/>
            <a:ext cx="21240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>
                <a:latin typeface="Arial" charset="0"/>
              </a:rPr>
              <a:t>«Ι</a:t>
            </a:r>
            <a:r>
              <a:rPr lang="en-US" sz="1600">
                <a:latin typeface="Arial" charset="0"/>
              </a:rPr>
              <a:t>DH-wild type</a:t>
            </a:r>
            <a:r>
              <a:rPr lang="el-GR" sz="1600">
                <a:latin typeface="Arial" charset="0"/>
              </a:rPr>
              <a:t>» γλοιοβλάστωμα χωρίς μοριακό έλεγχο</a:t>
            </a:r>
          </a:p>
        </p:txBody>
      </p:sp>
      <p:sp>
        <p:nvSpPr>
          <p:cNvPr id="9" name="8 - Δεξιό άγκιστρο"/>
          <p:cNvSpPr/>
          <p:nvPr/>
        </p:nvSpPr>
        <p:spPr>
          <a:xfrm>
            <a:off x="6659563" y="2457450"/>
            <a:ext cx="215900" cy="43180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0" name="9 - TextBox"/>
          <p:cNvSpPr txBox="1"/>
          <p:nvPr/>
        </p:nvSpPr>
        <p:spPr>
          <a:xfrm>
            <a:off x="250825" y="3384550"/>
            <a:ext cx="8424863" cy="317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Με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IDH-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μετάλλαξη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IDH-mutant)</a:t>
            </a:r>
            <a:r>
              <a:rPr lang="el-GR" dirty="0">
                <a:latin typeface="Arial" pitchFamily="34" charset="0"/>
                <a:cs typeface="Arial" pitchFamily="34" charset="0"/>
              </a:rPr>
              <a:t>: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>
                <a:latin typeface="Arial" pitchFamily="34" charset="0"/>
                <a:cs typeface="Arial" pitchFamily="34" charset="0"/>
              </a:rPr>
              <a:t>Κατά κανόνα εμφανίζει μεταλλάξεις </a:t>
            </a:r>
            <a:r>
              <a:rPr lang="en-US" dirty="0">
                <a:latin typeface="Arial" pitchFamily="34" charset="0"/>
                <a:cs typeface="Arial" pitchFamily="34" charset="0"/>
              </a:rPr>
              <a:t>ATRX </a:t>
            </a:r>
            <a:r>
              <a:rPr lang="el-GR" dirty="0">
                <a:latin typeface="Arial" pitchFamily="34" charset="0"/>
                <a:cs typeface="Arial" pitchFamily="34" charset="0"/>
              </a:rPr>
              <a:t>και </a:t>
            </a:r>
            <a:r>
              <a:rPr lang="en-US" dirty="0">
                <a:latin typeface="Arial" pitchFamily="34" charset="0"/>
                <a:cs typeface="Arial" pitchFamily="34" charset="0"/>
              </a:rPr>
              <a:t>p53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spcBef>
                <a:spcPts val="0"/>
              </a:spcBef>
              <a:buClr>
                <a:srgbClr val="C00000"/>
              </a:buClr>
              <a:defRPr/>
            </a:pPr>
            <a:r>
              <a:rPr lang="el-GR" dirty="0">
                <a:latin typeface="Arial" pitchFamily="34" charset="0"/>
                <a:cs typeface="Arial" pitchFamily="34" charset="0"/>
              </a:rPr>
              <a:t>	- Αντιστοιχεί στο 10% όλων των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γλοιοβλαστωμάτων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spcBef>
                <a:spcPts val="0"/>
              </a:spcBef>
              <a:buClr>
                <a:srgbClr val="C00000"/>
              </a:buClr>
              <a:defRPr/>
            </a:pPr>
            <a:r>
              <a:rPr lang="el-GR" dirty="0">
                <a:latin typeface="Arial" pitchFamily="34" charset="0"/>
                <a:cs typeface="Arial" pitchFamily="34" charset="0"/>
              </a:rPr>
              <a:t>	- Σχεδόν όλα τα δευτεροπαθή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γλοιοβλαστώματα</a:t>
            </a:r>
            <a:r>
              <a:rPr lang="el-GR" dirty="0">
                <a:latin typeface="Arial" pitchFamily="34" charset="0"/>
                <a:cs typeface="Arial" pitchFamily="34" charset="0"/>
              </a:rPr>
              <a:t> είναι «Ι</a:t>
            </a:r>
            <a:r>
              <a:rPr lang="en-US" dirty="0">
                <a:latin typeface="Arial" pitchFamily="34" charset="0"/>
                <a:cs typeface="Arial" pitchFamily="34" charset="0"/>
              </a:rPr>
              <a:t>DH-mutant</a:t>
            </a:r>
            <a:r>
              <a:rPr lang="el-GR" dirty="0">
                <a:latin typeface="Arial" pitchFamily="34" charset="0"/>
                <a:cs typeface="Arial" pitchFamily="34" charset="0"/>
              </a:rPr>
              <a:t>»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Μη περαιτέρω προσδιοριζόμενο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NOS): </a:t>
            </a:r>
            <a:r>
              <a:rPr lang="el-GR" dirty="0">
                <a:latin typeface="Arial" pitchFamily="34" charset="0"/>
                <a:cs typeface="Arial" pitchFamily="34" charset="0"/>
              </a:rPr>
              <a:t>Απουσία έκφρασης της μεταλλαγμένης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πρωτεϊνης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IDH1R132H</a:t>
            </a:r>
            <a:r>
              <a:rPr lang="el-GR" dirty="0">
                <a:latin typeface="Arial" pitchFamily="34" charset="0"/>
                <a:cs typeface="Arial" pitchFamily="34" charset="0"/>
              </a:rPr>
              <a:t> και αδυναμία μοριακού ελέγχου μεταλλάξεων </a:t>
            </a:r>
            <a:r>
              <a:rPr lang="en-US" dirty="0">
                <a:latin typeface="Arial" pitchFamily="34" charset="0"/>
                <a:cs typeface="Arial" pitchFamily="34" charset="0"/>
              </a:rPr>
              <a:t>IDH1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l-GR" dirty="0">
                <a:latin typeface="Arial" pitchFamily="34" charset="0"/>
                <a:cs typeface="Arial" pitchFamily="34" charset="0"/>
              </a:rPr>
              <a:t>Νέος ασθενής (&lt;50 ετών) με απώλεια έκφρασης </a:t>
            </a:r>
            <a:r>
              <a:rPr lang="en-US" dirty="0">
                <a:latin typeface="Arial" pitchFamily="34" charset="0"/>
                <a:cs typeface="Arial" pitchFamily="34" charset="0"/>
              </a:rPr>
              <a:t>ATRX 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spcBef>
                <a:spcPts val="0"/>
              </a:spcBef>
              <a:buClr>
                <a:srgbClr val="C00000"/>
              </a:buClr>
              <a:defRPr/>
            </a:pPr>
            <a:r>
              <a:rPr lang="el-GR" dirty="0">
                <a:latin typeface="Arial" pitchFamily="34" charset="0"/>
                <a:cs typeface="Arial" pitchFamily="34" charset="0"/>
              </a:rPr>
              <a:t>	και έκφραση </a:t>
            </a:r>
            <a:r>
              <a:rPr lang="en-US" dirty="0">
                <a:latin typeface="Arial" pitchFamily="34" charset="0"/>
                <a:cs typeface="Arial" pitchFamily="34" charset="0"/>
              </a:rPr>
              <a:t>p53</a:t>
            </a:r>
          </a:p>
          <a:p>
            <a:pPr marL="361950" indent="-361950">
              <a:spcBef>
                <a:spcPts val="0"/>
              </a:spcBef>
              <a:buClr>
                <a:srgbClr val="C00000"/>
              </a:buClr>
              <a:defRPr/>
            </a:pP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3" name="6 - Ορθογώνιο"/>
          <p:cNvSpPr>
            <a:spLocks noChangeArrowheads="1"/>
          </p:cNvSpPr>
          <p:nvPr/>
        </p:nvSpPr>
        <p:spPr bwMode="auto">
          <a:xfrm>
            <a:off x="6659563" y="5589588"/>
            <a:ext cx="2087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>
                <a:latin typeface="Arial" charset="0"/>
              </a:rPr>
              <a:t>Γλοιοβλάστωμα </a:t>
            </a:r>
            <a:r>
              <a:rPr lang="en-US" sz="1600">
                <a:latin typeface="Arial" charset="0"/>
              </a:rPr>
              <a:t>NOS</a:t>
            </a:r>
            <a:endParaRPr lang="el-GR" sz="1600">
              <a:latin typeface="Arial" charset="0"/>
            </a:endParaRPr>
          </a:p>
        </p:txBody>
      </p:sp>
      <p:sp>
        <p:nvSpPr>
          <p:cNvPr id="12" name="11 - Δεξιό άγκιστρο"/>
          <p:cNvSpPr/>
          <p:nvPr/>
        </p:nvSpPr>
        <p:spPr>
          <a:xfrm>
            <a:off x="6372225" y="5661025"/>
            <a:ext cx="215900" cy="43180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675928"/>
          </a:xfrm>
        </p:spPr>
        <p:txBody>
          <a:bodyPr/>
          <a:lstStyle/>
          <a:p>
            <a:pPr algn="ctr" eaLnBrk="1" hangingPunct="1"/>
            <a:r>
              <a:rPr lang="el-GR" sz="3200" b="1" dirty="0" err="1" smtClean="0"/>
              <a:t>Αστροκύτταρα</a:t>
            </a:r>
            <a:endParaRPr lang="el-GR" sz="3200" b="1" dirty="0" smtClean="0"/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63" r="1146"/>
          <a:stretch>
            <a:fillRect/>
          </a:stretch>
        </p:blipFill>
        <p:spPr>
          <a:xfrm>
            <a:off x="1181938" y="1556792"/>
            <a:ext cx="6702430" cy="41959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- TextBox"/>
          <p:cNvSpPr txBox="1">
            <a:spLocks noChangeArrowheads="1"/>
          </p:cNvSpPr>
          <p:nvPr/>
        </p:nvSpPr>
        <p:spPr bwMode="auto">
          <a:xfrm>
            <a:off x="3131840" y="5867980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n-US" sz="2000" b="1" dirty="0" smtClean="0">
                <a:latin typeface="Arial" charset="0"/>
              </a:rPr>
              <a:t>GFAP</a:t>
            </a:r>
            <a:endParaRPr lang="el-GR" sz="2000" b="1" dirty="0">
              <a:latin typeface="Arial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 smtClean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 smtClean="0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49275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Σύγκριση μοριακών τύπων γλοιοβλαστώματος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2060575"/>
            <a:ext cx="7921625" cy="446405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400" b="1" smtClean="0">
                <a:latin typeface="Arial" charset="0"/>
              </a:rPr>
              <a:t>Μέση ηλικία: 62 έτη (</a:t>
            </a:r>
            <a:r>
              <a:rPr lang="en-US" sz="2400" b="1" smtClean="0">
                <a:latin typeface="Arial" charset="0"/>
              </a:rPr>
              <a:t>IDH-wild type) </a:t>
            </a:r>
            <a:r>
              <a:rPr lang="el-GR" sz="2400" b="1" smtClean="0">
                <a:latin typeface="Arial" charset="0"/>
              </a:rPr>
              <a:t>και 45 έτη (</a:t>
            </a:r>
            <a:r>
              <a:rPr lang="en-US" sz="2400" b="1" smtClean="0">
                <a:latin typeface="Arial" charset="0"/>
              </a:rPr>
              <a:t>IDH-mutant)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400" b="1" smtClean="0">
                <a:latin typeface="Arial" charset="0"/>
              </a:rPr>
              <a:t>Διάρκεια συμπτωμάτων: &lt;6 μήνες (</a:t>
            </a:r>
            <a:r>
              <a:rPr lang="en-US" sz="2400" b="1" smtClean="0">
                <a:latin typeface="Arial" charset="0"/>
              </a:rPr>
              <a:t>IDH-wild type) </a:t>
            </a:r>
            <a:r>
              <a:rPr lang="el-GR" sz="2400" b="1" smtClean="0">
                <a:latin typeface="Arial" charset="0"/>
              </a:rPr>
              <a:t>και 16-18 μήνες (</a:t>
            </a:r>
            <a:r>
              <a:rPr lang="en-US" sz="2400" b="1" smtClean="0">
                <a:latin typeface="Arial" charset="0"/>
              </a:rPr>
              <a:t>IDH-mutant)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400" b="1" smtClean="0">
                <a:latin typeface="Arial" charset="0"/>
              </a:rPr>
              <a:t>Εντόπιση: Εγκεφαλικά ημισφαίρια (</a:t>
            </a:r>
            <a:r>
              <a:rPr lang="en-US" sz="2400" b="1" smtClean="0">
                <a:latin typeface="Arial" charset="0"/>
              </a:rPr>
              <a:t>IDH-wild type) </a:t>
            </a:r>
            <a:r>
              <a:rPr lang="el-GR" sz="2400" b="1" smtClean="0">
                <a:latin typeface="Arial" charset="0"/>
              </a:rPr>
              <a:t>και μετωπιαίος λοβός (</a:t>
            </a:r>
            <a:r>
              <a:rPr lang="en-US" sz="2400" b="1" smtClean="0">
                <a:latin typeface="Arial" charset="0"/>
              </a:rPr>
              <a:t>IDH-mutant)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400" b="1" smtClean="0">
                <a:latin typeface="Arial" charset="0"/>
              </a:rPr>
              <a:t>Επιβίωση: 14 μήνες (</a:t>
            </a:r>
            <a:r>
              <a:rPr lang="en-US" sz="2400" b="1" smtClean="0">
                <a:latin typeface="Arial" charset="0"/>
              </a:rPr>
              <a:t>IDH-wild type) </a:t>
            </a:r>
            <a:r>
              <a:rPr lang="el-GR" sz="2400" b="1" smtClean="0">
                <a:latin typeface="Arial" charset="0"/>
              </a:rPr>
              <a:t>και 31 μήνες (</a:t>
            </a:r>
            <a:r>
              <a:rPr lang="en-US" sz="2400" b="1" smtClean="0">
                <a:latin typeface="Arial" charset="0"/>
              </a:rPr>
              <a:t>IDH-mutant) 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sz="2400" b="1" smtClean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sz="2400" b="1" smtClean="0"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endParaRPr lang="el-GR" sz="2400" b="1" smtClean="0">
              <a:latin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63613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Γλοιωμάτωση εγκεφάλου</a:t>
            </a:r>
          </a:p>
        </p:txBody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66738" y="2060575"/>
            <a:ext cx="8348662" cy="4075113"/>
          </a:xfrm>
        </p:spPr>
        <p:txBody>
          <a:bodyPr/>
          <a:lstStyle/>
          <a:p>
            <a:pPr eaLnBrk="1" hangingPunct="1">
              <a:lnSpc>
                <a:spcPct val="95000"/>
              </a:lnSpc>
              <a:spcBef>
                <a:spcPts val="1200"/>
              </a:spcBef>
            </a:pPr>
            <a:r>
              <a:rPr lang="el-GR" sz="2000" b="1" smtClean="0">
                <a:latin typeface="Arial" charset="0"/>
              </a:rPr>
              <a:t>Διάχυτο γλοίωμα, κατά κανόνα αστροκυτταρικής προέλευσης, με εκτεταμένη προσβολή τουλάχιστον τριών εγκεφαλικών λοβών</a:t>
            </a:r>
            <a:r>
              <a:rPr lang="en-US" sz="2000" b="1" smtClean="0">
                <a:latin typeface="Arial" charset="0"/>
              </a:rPr>
              <a:t>,</a:t>
            </a:r>
            <a:r>
              <a:rPr lang="el-GR" sz="2000" b="1" smtClean="0">
                <a:latin typeface="Arial" charset="0"/>
              </a:rPr>
              <a:t> συνήθως αμφότερων των ημισφαιρίων</a:t>
            </a:r>
          </a:p>
          <a:p>
            <a:pPr eaLnBrk="1" hangingPunct="1">
              <a:lnSpc>
                <a:spcPct val="95000"/>
              </a:lnSpc>
              <a:spcBef>
                <a:spcPts val="1200"/>
              </a:spcBef>
            </a:pPr>
            <a:r>
              <a:rPr lang="el-GR" sz="2000" b="1" smtClean="0">
                <a:latin typeface="Arial" charset="0"/>
              </a:rPr>
              <a:t>Συχνή επέκταση σε στέλεχος, παρεγκεφαλίδα, νωτιαίο μυελό</a:t>
            </a:r>
          </a:p>
          <a:p>
            <a:pPr eaLnBrk="1" hangingPunct="1">
              <a:lnSpc>
                <a:spcPct val="95000"/>
              </a:lnSpc>
              <a:spcBef>
                <a:spcPts val="1200"/>
              </a:spcBef>
            </a:pPr>
            <a:r>
              <a:rPr lang="el-GR" sz="2000" b="1" smtClean="0">
                <a:latin typeface="Arial" charset="0"/>
              </a:rPr>
              <a:t>Βαθμός κακοήθειας συνήθως ΙΙΙ</a:t>
            </a:r>
          </a:p>
          <a:p>
            <a:pPr eaLnBrk="1" hangingPunct="1">
              <a:lnSpc>
                <a:spcPct val="95000"/>
              </a:lnSpc>
              <a:spcBef>
                <a:spcPts val="1200"/>
              </a:spcBef>
            </a:pPr>
            <a:r>
              <a:rPr lang="el-GR" sz="2000" b="1" smtClean="0">
                <a:latin typeface="Arial" charset="0"/>
              </a:rPr>
              <a:t>Δυνατή η ολιγοδενδρογλοιακή προέλευση</a:t>
            </a:r>
          </a:p>
          <a:p>
            <a:pPr eaLnBrk="1" hangingPunct="1">
              <a:lnSpc>
                <a:spcPct val="95000"/>
              </a:lnSpc>
              <a:spcBef>
                <a:spcPts val="1200"/>
              </a:spcBef>
            </a:pPr>
            <a:r>
              <a:rPr lang="el-GR" sz="2000" b="1" smtClean="0">
                <a:latin typeface="Arial" charset="0"/>
              </a:rPr>
              <a:t>Πρόγνωση ανάλογη του βαθμού κακοήθειας και του ιστολογικού τύπου</a:t>
            </a:r>
          </a:p>
          <a:p>
            <a:pPr eaLnBrk="1" hangingPunct="1">
              <a:lnSpc>
                <a:spcPct val="95000"/>
              </a:lnSpc>
              <a:spcBef>
                <a:spcPts val="1200"/>
              </a:spcBef>
              <a:buFont typeface="Wingdings" pitchFamily="2" charset="2"/>
              <a:buChar char="v"/>
            </a:pPr>
            <a:r>
              <a:rPr lang="el-GR" sz="2000" b="1" smtClean="0">
                <a:latin typeface="Arial" charset="0"/>
              </a:rPr>
              <a:t>Θεωρείται πρότυπο του αναπλαστικού αστροκυτώματος (συνήθως) και όχι ιδιαίτερη οντότητα (Π.Ο.Υ. 2016)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IMG_0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844675"/>
            <a:ext cx="4098925" cy="267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1" name="Picture 7" descr="IMG_0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844675"/>
            <a:ext cx="4070350" cy="267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2" name="Rectangle 8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  <a:noFill/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Γλοιωμάτωση εγκεφάλου</a:t>
            </a:r>
          </a:p>
        </p:txBody>
      </p:sp>
      <p:sp>
        <p:nvSpPr>
          <p:cNvPr id="37893" name="Text Box 9"/>
          <p:cNvSpPr txBox="1">
            <a:spLocks noChangeArrowheads="1"/>
          </p:cNvSpPr>
          <p:nvPr/>
        </p:nvSpPr>
        <p:spPr bwMode="auto">
          <a:xfrm>
            <a:off x="5029200" y="4724400"/>
            <a:ext cx="3529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>
                <a:latin typeface="Arial" charset="0"/>
              </a:rPr>
              <a:t>Χρώση </a:t>
            </a:r>
            <a:r>
              <a:rPr lang="en-US" sz="2400" b="1">
                <a:latin typeface="Arial" charset="0"/>
              </a:rPr>
              <a:t>Kluver-Barrera </a:t>
            </a:r>
            <a:r>
              <a:rPr lang="el-GR" sz="2400" b="1">
                <a:latin typeface="Arial" charset="0"/>
              </a:rPr>
              <a:t>για μυελίνη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Πιλοκυτταρικό αστροκύτωμα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916113"/>
            <a:ext cx="8181975" cy="4032250"/>
          </a:xfrm>
        </p:spPr>
        <p:txBody>
          <a:bodyPr/>
          <a:lstStyle/>
          <a:p>
            <a:pPr eaLnBrk="1" hangingPunct="1">
              <a:spcBef>
                <a:spcPct val="45000"/>
              </a:spcBef>
            </a:pPr>
            <a:r>
              <a:rPr lang="el-GR" sz="2400" b="1" smtClean="0">
                <a:latin typeface="Arial" charset="0"/>
              </a:rPr>
              <a:t>Καλά περιγεγραμμένος όγκος βραδέως αναπτυσσόμενος</a:t>
            </a:r>
          </a:p>
          <a:p>
            <a:pPr eaLnBrk="1" hangingPunct="1">
              <a:spcBef>
                <a:spcPct val="45000"/>
              </a:spcBef>
            </a:pPr>
            <a:r>
              <a:rPr lang="el-GR" sz="2400" b="1" smtClean="0">
                <a:latin typeface="Arial" charset="0"/>
              </a:rPr>
              <a:t>Νεόπλασμα καλής διαφοροποίησης και καλοήθους βιολογικής συμπεριφοράς</a:t>
            </a:r>
            <a:r>
              <a:rPr lang="en-US" sz="2400" b="1" smtClean="0">
                <a:latin typeface="Arial" charset="0"/>
              </a:rPr>
              <a:t> </a:t>
            </a:r>
            <a:r>
              <a:rPr lang="el-GR" sz="2400" b="1" smtClean="0">
                <a:latin typeface="Arial" charset="0"/>
              </a:rPr>
              <a:t> </a:t>
            </a:r>
            <a:r>
              <a:rPr lang="en-US" sz="2400" b="1" smtClean="0">
                <a:latin typeface="Arial" charset="0"/>
              </a:rPr>
              <a:t>(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grade I</a:t>
            </a:r>
            <a:r>
              <a:rPr lang="en-US" sz="2400" b="1" smtClean="0">
                <a:latin typeface="Arial" charset="0"/>
              </a:rPr>
              <a:t>)</a:t>
            </a:r>
            <a:endParaRPr lang="el-GR" sz="2400" b="1" smtClean="0">
              <a:latin typeface="Arial" charset="0"/>
            </a:endParaRPr>
          </a:p>
          <a:p>
            <a:pPr eaLnBrk="1" hangingPunct="1">
              <a:spcBef>
                <a:spcPct val="45000"/>
              </a:spcBef>
            </a:pPr>
            <a:r>
              <a:rPr lang="el-GR" sz="2400" b="1" smtClean="0">
                <a:latin typeface="Arial" charset="0"/>
              </a:rPr>
              <a:t>Το πιο συχνό γλοίωμα σε παιδιά με κύρια εντόπιση την παρεγκεφαλίδα</a:t>
            </a:r>
          </a:p>
          <a:p>
            <a:pPr eaLnBrk="1" hangingPunct="1">
              <a:spcBef>
                <a:spcPct val="45000"/>
              </a:spcBef>
            </a:pPr>
            <a:r>
              <a:rPr lang="el-GR" sz="2400" b="1" smtClean="0">
                <a:latin typeface="Arial" charset="0"/>
              </a:rPr>
              <a:t>Σποραδικός όγκος ή στα πλαίσια νευροϊνωμάτωσης τύπου Ι (άμφω προσβολή οπτικού νεύρου σχεδόν παθογνωμονική)</a:t>
            </a:r>
          </a:p>
          <a:p>
            <a:pPr eaLnBrk="1" hangingPunct="1">
              <a:buFont typeface="Wingdings" pitchFamily="2" charset="2"/>
              <a:buNone/>
            </a:pPr>
            <a:endParaRPr lang="el-GR" sz="2400" b="1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668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Πιλοκυτταρικό αστροκύτωμα</a:t>
            </a:r>
          </a:p>
        </p:txBody>
      </p:sp>
      <p:sp>
        <p:nvSpPr>
          <p:cNvPr id="39939" name="Rectangle 13"/>
          <p:cNvSpPr>
            <a:spLocks noChangeArrowheads="1"/>
          </p:cNvSpPr>
          <p:nvPr/>
        </p:nvSpPr>
        <p:spPr bwMode="auto">
          <a:xfrm>
            <a:off x="533400" y="1676400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l-GR" sz="2400" b="1">
                <a:latin typeface="Arial" charset="0"/>
              </a:rPr>
              <a:t>Αυξημένης έντασης καλά περιγεγραμμένη αλλοίωση σε Τ1 ακολουθία </a:t>
            </a:r>
            <a:r>
              <a:rPr lang="en-US" sz="2400" b="1">
                <a:latin typeface="Arial" charset="0"/>
              </a:rPr>
              <a:t>MRI</a:t>
            </a:r>
            <a:r>
              <a:rPr lang="en-US" sz="3000"/>
              <a:t> </a:t>
            </a:r>
            <a:endParaRPr lang="el-GR" sz="2600"/>
          </a:p>
          <a:p>
            <a:pPr marL="908050" lvl="1" indent="-436563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l-GR" sz="2600"/>
          </a:p>
        </p:txBody>
      </p:sp>
      <p:pic>
        <p:nvPicPr>
          <p:cNvPr id="39940" name="Picture 14" descr="IMG_0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743200"/>
            <a:ext cx="3459163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15"/>
          <p:cNvSpPr txBox="1">
            <a:spLocks noChangeArrowheads="1"/>
          </p:cNvSpPr>
          <p:nvPr/>
        </p:nvSpPr>
        <p:spPr bwMode="auto">
          <a:xfrm>
            <a:off x="5940425" y="5013325"/>
            <a:ext cx="26638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>
                <a:latin typeface="Arial" charset="0"/>
              </a:rPr>
              <a:t>Κύστη με τοιχωματικό όζο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668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Πιλοκυτταρικό αστροκύτωμα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844675"/>
            <a:ext cx="8001000" cy="4138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000" b="1" smtClean="0">
                <a:latin typeface="Arial" charset="0"/>
              </a:rPr>
              <a:t>Ιστολογική εικόνα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000" b="1" u="sng" smtClean="0">
                <a:solidFill>
                  <a:srgbClr val="660033"/>
                </a:solidFill>
                <a:latin typeface="Arial" charset="0"/>
              </a:rPr>
              <a:t>Διφασικό</a:t>
            </a:r>
            <a:r>
              <a:rPr lang="el-GR" sz="2000" b="1" smtClean="0">
                <a:solidFill>
                  <a:srgbClr val="660033"/>
                </a:solidFill>
                <a:latin typeface="Arial" charset="0"/>
              </a:rPr>
              <a:t> πρότυπο ανάπτυξης</a:t>
            </a:r>
          </a:p>
          <a:p>
            <a:pPr lvl="2" eaLnBrk="1" hangingPunct="1">
              <a:lnSpc>
                <a:spcPct val="90000"/>
              </a:lnSpc>
            </a:pPr>
            <a:r>
              <a:rPr lang="el-GR" sz="2000" b="1" smtClean="0">
                <a:solidFill>
                  <a:srgbClr val="660033"/>
                </a:solidFill>
                <a:latin typeface="Arial" charset="0"/>
              </a:rPr>
              <a:t>Διπολικά κύτταρα που αναπτύσσονται με συμπαγές πρότυπο</a:t>
            </a:r>
            <a:r>
              <a:rPr lang="en-US" sz="2000" b="1" smtClean="0">
                <a:solidFill>
                  <a:srgbClr val="660033"/>
                </a:solidFill>
                <a:latin typeface="Arial" charset="0"/>
              </a:rPr>
              <a:t>-</a:t>
            </a:r>
            <a:r>
              <a:rPr lang="el-GR" sz="2000" b="1" smtClean="0">
                <a:solidFill>
                  <a:srgbClr val="660033"/>
                </a:solidFill>
                <a:latin typeface="Arial" charset="0"/>
              </a:rPr>
              <a:t>παρουσία </a:t>
            </a:r>
            <a:r>
              <a:rPr lang="el-GR" sz="2000" b="1" u="sng" smtClean="0">
                <a:solidFill>
                  <a:srgbClr val="660033"/>
                </a:solidFill>
                <a:latin typeface="Arial" charset="0"/>
              </a:rPr>
              <a:t>ινών </a:t>
            </a:r>
            <a:r>
              <a:rPr lang="en-US" sz="2000" b="1" u="sng" smtClean="0">
                <a:solidFill>
                  <a:srgbClr val="660033"/>
                </a:solidFill>
                <a:latin typeface="Arial" charset="0"/>
              </a:rPr>
              <a:t>Rosenthal</a:t>
            </a:r>
            <a:endParaRPr lang="el-GR" sz="2000" b="1" u="sng" smtClean="0">
              <a:solidFill>
                <a:srgbClr val="660033"/>
              </a:solidFill>
              <a:latin typeface="Arial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l-GR" sz="2000" b="1" u="sng" smtClean="0">
                <a:solidFill>
                  <a:srgbClr val="660033"/>
                </a:solidFill>
                <a:latin typeface="Arial" charset="0"/>
              </a:rPr>
              <a:t>Πολυπολικά κύτταρα με κοκκιώδη σωμάτια </a:t>
            </a:r>
            <a:r>
              <a:rPr lang="el-GR" sz="2000" b="1" smtClean="0">
                <a:solidFill>
                  <a:srgbClr val="660033"/>
                </a:solidFill>
                <a:latin typeface="Arial" charset="0"/>
              </a:rPr>
              <a:t>που αναπτύσσονται εντός περιοχών με </a:t>
            </a:r>
            <a:r>
              <a:rPr lang="el-GR" sz="2000" b="1" u="sng" smtClean="0">
                <a:solidFill>
                  <a:srgbClr val="660033"/>
                </a:solidFill>
                <a:latin typeface="Arial" charset="0"/>
              </a:rPr>
              <a:t>μικροκυστική</a:t>
            </a:r>
            <a:r>
              <a:rPr lang="el-GR" sz="2000" b="1" smtClean="0">
                <a:solidFill>
                  <a:srgbClr val="660033"/>
                </a:solidFill>
                <a:latin typeface="Arial" charset="0"/>
              </a:rPr>
              <a:t> μορφολογία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000" b="1" smtClean="0">
                <a:solidFill>
                  <a:schemeClr val="accent2"/>
                </a:solidFill>
                <a:latin typeface="Arial" charset="0"/>
              </a:rPr>
              <a:t>••</a:t>
            </a:r>
            <a:r>
              <a:rPr lang="el-GR" sz="2000" b="1" smtClean="0">
                <a:latin typeface="Arial" charset="0"/>
              </a:rPr>
              <a:t>	Σπάνιες μιτώσεις, υπερχρωματικοί / πλειόμορφοι πυρήνες, εμφρακτικού τύπου νέκρωση, ενδοθηλιακή υπερπλασία, λεπτομηνιγγική διήθηση δεν αποτελούν στοιχεία κακοήθους εξαλλαγής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l-GR" sz="2000" b="1" smtClean="0">
                <a:latin typeface="Arial" charset="0"/>
              </a:rPr>
              <a:t>Μοριακή βιολογία: Ενεργοποίηση γονιδίου </a:t>
            </a:r>
            <a:r>
              <a:rPr lang="en-US" sz="2000" b="1" smtClean="0">
                <a:latin typeface="Arial" charset="0"/>
              </a:rPr>
              <a:t>BRAF (&gt;70%) </a:t>
            </a:r>
            <a:r>
              <a:rPr lang="el-GR" sz="2000" b="1" smtClean="0">
                <a:latin typeface="Arial" charset="0"/>
              </a:rPr>
              <a:t>και οδού ΜΑΡ κινασών (~100%)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7777162" cy="647700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ΠΙΛΟΚΥΤΤΑΡΙΚΟ ΑΣΤΡΟΚΥΤΩΜΑ</a:t>
            </a:r>
          </a:p>
        </p:txBody>
      </p:sp>
      <p:pic>
        <p:nvPicPr>
          <p:cNvPr id="41987" name="Picture 4" descr="pilocyti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>
          <a:xfrm>
            <a:off x="0" y="1628775"/>
            <a:ext cx="4356100" cy="3151188"/>
          </a:xfrm>
          <a:noFill/>
        </p:spPr>
      </p:pic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468313" y="4652963"/>
            <a:ext cx="3097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 dirty="0">
                <a:latin typeface="Arial" charset="0"/>
              </a:rPr>
              <a:t>Διφασικό πρότυπο</a:t>
            </a:r>
          </a:p>
        </p:txBody>
      </p:sp>
      <p:sp>
        <p:nvSpPr>
          <p:cNvPr id="41989" name="4 - TextBox"/>
          <p:cNvSpPr txBox="1">
            <a:spLocks noChangeArrowheads="1"/>
          </p:cNvSpPr>
          <p:nvPr/>
        </p:nvSpPr>
        <p:spPr bwMode="auto">
          <a:xfrm>
            <a:off x="2051050" y="6165850"/>
            <a:ext cx="1728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/>
              <a:t>WHO 2007</a:t>
            </a:r>
            <a:endParaRPr lang="el-GR" i="1"/>
          </a:p>
        </p:txBody>
      </p:sp>
      <p:pic>
        <p:nvPicPr>
          <p:cNvPr id="41990" name="Picture 8" descr="IMG_0013"/>
          <p:cNvPicPr>
            <a:picLocks noChangeAspect="1" noChangeArrowheads="1"/>
          </p:cNvPicPr>
          <p:nvPr/>
        </p:nvPicPr>
        <p:blipFill>
          <a:blip r:embed="rId3" cstate="print">
            <a:lum bright="-8000" contrast="10000"/>
          </a:blip>
          <a:srcRect r="49619" b="33286"/>
          <a:stretch>
            <a:fillRect/>
          </a:stretch>
        </p:blipFill>
        <p:spPr bwMode="auto">
          <a:xfrm>
            <a:off x="4716463" y="981075"/>
            <a:ext cx="4205287" cy="561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1" name="6 - Ορθογώνιο"/>
          <p:cNvSpPr>
            <a:spLocks noChangeArrowheads="1"/>
          </p:cNvSpPr>
          <p:nvPr/>
        </p:nvSpPr>
        <p:spPr bwMode="auto">
          <a:xfrm>
            <a:off x="6516688" y="3068638"/>
            <a:ext cx="4572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/>
              <a:t>Ινες </a:t>
            </a:r>
            <a:r>
              <a:rPr lang="en-US" b="1"/>
              <a:t>Rosenthal</a:t>
            </a:r>
          </a:p>
          <a:p>
            <a:pPr>
              <a:spcBef>
                <a:spcPct val="50000"/>
              </a:spcBef>
            </a:pPr>
            <a:endParaRPr lang="el-GR" b="1"/>
          </a:p>
          <a:p>
            <a:pPr>
              <a:spcBef>
                <a:spcPct val="50000"/>
              </a:spcBef>
            </a:pPr>
            <a:endParaRPr lang="en-US" b="1"/>
          </a:p>
          <a:p>
            <a:pPr>
              <a:spcBef>
                <a:spcPct val="50000"/>
              </a:spcBef>
            </a:pPr>
            <a:endParaRPr lang="en-US" b="1"/>
          </a:p>
          <a:p>
            <a:pPr>
              <a:spcBef>
                <a:spcPct val="50000"/>
              </a:spcBef>
            </a:pPr>
            <a:r>
              <a:rPr lang="el-GR" b="1"/>
              <a:t>Κοκκιώδη σωμάτια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6435725" cy="1216025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Υποεπενδυματικό γιγαντοκυτταρικό αστροκύτωμα</a:t>
            </a:r>
            <a:r>
              <a:rPr lang="el-GR" smtClean="0"/>
              <a:t>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2205038"/>
            <a:ext cx="7315200" cy="357505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sz="2400" b="1" dirty="0" smtClean="0">
                <a:latin typeface="Arial" charset="0"/>
              </a:rPr>
              <a:t>Καλοήθης όγκος (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grade I</a:t>
            </a:r>
            <a:r>
              <a:rPr lang="en-US" sz="2400" b="1" dirty="0" smtClean="0">
                <a:latin typeface="Arial" charset="0"/>
              </a:rPr>
              <a:t>)</a:t>
            </a:r>
            <a:r>
              <a:rPr lang="el-GR" sz="2400" b="1" dirty="0" smtClean="0">
                <a:latin typeface="Arial" charset="0"/>
              </a:rPr>
              <a:t> στο τοίχωμα της πλάγιας κοιλίας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dirty="0" smtClean="0">
                <a:latin typeface="Arial" charset="0"/>
              </a:rPr>
              <a:t>Ο συχνότερος όγκος ΚΝΣ σε ασθενείς με οζώδη σκλήρυνση 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dirty="0" smtClean="0">
                <a:latin typeface="Arial" charset="0"/>
              </a:rPr>
              <a:t>Ηλικιακή κατανομή: 2 πρώτες δεκαετίες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el-GR" sz="2400" b="1" dirty="0" smtClean="0">
                <a:solidFill>
                  <a:srgbClr val="990033"/>
                </a:solidFill>
                <a:latin typeface="Arial" charset="0"/>
              </a:rPr>
              <a:t>Γαμετικές</a:t>
            </a:r>
            <a:r>
              <a:rPr lang="el-GR" sz="2400" b="1" dirty="0" smtClean="0">
                <a:latin typeface="Arial" charset="0"/>
              </a:rPr>
              <a:t> μεταλλάξεις </a:t>
            </a:r>
            <a:r>
              <a:rPr lang="el-GR" sz="2400" b="1" dirty="0" err="1" smtClean="0">
                <a:latin typeface="Arial" charset="0"/>
              </a:rPr>
              <a:t>ογκοκατασταλτικού</a:t>
            </a:r>
            <a:r>
              <a:rPr lang="el-GR" sz="2400" b="1" dirty="0" smtClean="0">
                <a:latin typeface="Arial" charset="0"/>
              </a:rPr>
              <a:t> συμπλέγματος </a:t>
            </a:r>
            <a:r>
              <a:rPr lang="en-US" sz="2400" b="1" dirty="0" smtClean="0">
                <a:latin typeface="Arial" charset="0"/>
              </a:rPr>
              <a:t>	</a:t>
            </a:r>
            <a:r>
              <a:rPr lang="en-US" sz="2400" b="1" dirty="0" smtClean="0">
                <a:solidFill>
                  <a:srgbClr val="990033"/>
                </a:solidFill>
                <a:latin typeface="Arial" charset="0"/>
              </a:rPr>
              <a:t>TSC1 / TSC2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Υποεπενδυματικό γιγαντοκυτταρικό αστροκύτωμα</a:t>
            </a:r>
            <a:r>
              <a:rPr lang="el-GR" smtClean="0"/>
              <a:t> </a:t>
            </a:r>
          </a:p>
        </p:txBody>
      </p:sp>
      <p:pic>
        <p:nvPicPr>
          <p:cNvPr id="44035" name="Picture 5" descr="IMG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362200"/>
            <a:ext cx="8353425" cy="2576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36" name="4 - TextBox"/>
          <p:cNvSpPr txBox="1">
            <a:spLocks noChangeArrowheads="1"/>
          </p:cNvSpPr>
          <p:nvPr/>
        </p:nvSpPr>
        <p:spPr bwMode="auto">
          <a:xfrm>
            <a:off x="928688" y="5072063"/>
            <a:ext cx="8215312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</a:pPr>
            <a:r>
              <a:rPr lang="el-GR" sz="2400" b="1" dirty="0">
                <a:latin typeface="Arial" charset="0"/>
              </a:rPr>
              <a:t>Ευμεγέθη πλειόμορφα </a:t>
            </a:r>
            <a:r>
              <a:rPr lang="el-GR" sz="2400" b="1" dirty="0" err="1">
                <a:latin typeface="Arial" charset="0"/>
              </a:rPr>
              <a:t>αστροκύτταρα</a:t>
            </a:r>
            <a:r>
              <a:rPr lang="el-GR" sz="2400" b="1" dirty="0">
                <a:latin typeface="Arial" charset="0"/>
              </a:rPr>
              <a:t> με έντονα </a:t>
            </a:r>
            <a:r>
              <a:rPr lang="el-GR" sz="2400" b="1" dirty="0" err="1">
                <a:latin typeface="Arial" charset="0"/>
              </a:rPr>
              <a:t>ηωσινόφιλο</a:t>
            </a:r>
            <a:r>
              <a:rPr lang="el-GR" sz="2400" b="1" dirty="0">
                <a:latin typeface="Arial" charset="0"/>
              </a:rPr>
              <a:t> κυτταρόπλασμα </a:t>
            </a:r>
            <a:r>
              <a:rPr lang="el-GR" sz="2400" b="1" dirty="0" err="1">
                <a:solidFill>
                  <a:schemeClr val="accent2"/>
                </a:solidFill>
                <a:latin typeface="Arial" charset="0"/>
              </a:rPr>
              <a:t>προσομοιάζοντα</a:t>
            </a:r>
            <a:r>
              <a:rPr lang="el-GR" sz="2400" b="1" dirty="0">
                <a:solidFill>
                  <a:schemeClr val="accent2"/>
                </a:solidFill>
                <a:latin typeface="Arial" charset="0"/>
              </a:rPr>
              <a:t> με γαγγλιακά κύτταρα ή </a:t>
            </a:r>
            <a:r>
              <a:rPr lang="el-GR" sz="2400" b="1" dirty="0" err="1">
                <a:solidFill>
                  <a:schemeClr val="accent2"/>
                </a:solidFill>
                <a:latin typeface="Arial" charset="0"/>
              </a:rPr>
              <a:t>γεμιστοκύτταρα</a:t>
            </a:r>
            <a:endParaRPr lang="el-GR" sz="2400" b="1" dirty="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668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Πλειόμορφο ξανθοαστροκύτωμα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844675"/>
            <a:ext cx="7891462" cy="441325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Επιφανειακός όγκος ο οποίος χαρακτηρίζεται από προσβολή των μηνίγγων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Καλά διαφοροποιημένος όγκος (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grade II</a:t>
            </a:r>
            <a:r>
              <a:rPr lang="el-GR" sz="2400" b="1" smtClean="0">
                <a:latin typeface="Arial" charset="0"/>
              </a:rPr>
              <a:t>)</a:t>
            </a:r>
            <a:endParaRPr lang="el-GR" sz="2400" b="1" smtClean="0">
              <a:solidFill>
                <a:schemeClr val="accent2"/>
              </a:solidFill>
              <a:latin typeface="Arial" charset="0"/>
              <a:sym typeface="Wingdings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  <a:sym typeface="Wingdings" pitchFamily="2" charset="2"/>
              </a:rPr>
              <a:t>Ιστογένεση: Υποεπενδυματικά αστροκύτταρα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Ηλικιακή κατανομή: 2/3 περιπτώσεων &lt;18 ετών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Κλινική εικόνα: Μακρό ιστορικό επιληπτικών κρίσεων</a:t>
            </a:r>
            <a:endParaRPr lang="en-US" sz="2400" b="1" smtClean="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Παρουσία αναπλαστικών χαρακτήρων σε </a:t>
            </a:r>
            <a:r>
              <a:rPr lang="en-US" sz="2400" b="1" smtClean="0">
                <a:latin typeface="Arial" charset="0"/>
              </a:rPr>
              <a:t>grade III (</a:t>
            </a:r>
            <a:r>
              <a:rPr lang="el-GR" sz="2400" b="1" smtClean="0">
                <a:latin typeface="Arial" charset="0"/>
              </a:rPr>
              <a:t>Π.Ο.Υ. 2016)</a:t>
            </a:r>
          </a:p>
          <a:p>
            <a:pPr eaLnBrk="1" hangingPunct="1">
              <a:spcBef>
                <a:spcPct val="50000"/>
              </a:spcBef>
            </a:pPr>
            <a:endParaRPr lang="el-GR" sz="2400" b="1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dirty="0" err="1" smtClean="0"/>
              <a:t>Ολιγοδενδροκύτταρα</a:t>
            </a:r>
            <a:endParaRPr lang="el-GR" sz="3200" b="1" dirty="0" smtClean="0"/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941" t="73793" r="1740"/>
          <a:stretch>
            <a:fillRect/>
          </a:stretch>
        </p:blipFill>
        <p:spPr>
          <a:xfrm>
            <a:off x="810048" y="1556792"/>
            <a:ext cx="7523904" cy="39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- TextBox"/>
          <p:cNvSpPr txBox="1">
            <a:spLocks noChangeArrowheads="1"/>
          </p:cNvSpPr>
          <p:nvPr/>
        </p:nvSpPr>
        <p:spPr bwMode="auto">
          <a:xfrm>
            <a:off x="251520" y="5590981"/>
            <a:ext cx="86409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l-GR" sz="2000" b="1" dirty="0" smtClean="0">
                <a:latin typeface="Arial" charset="0"/>
              </a:rPr>
              <a:t>Τα </a:t>
            </a:r>
            <a:r>
              <a:rPr lang="el-GR" sz="2000" b="1" dirty="0" err="1" smtClean="0">
                <a:latin typeface="Arial" charset="0"/>
              </a:rPr>
              <a:t>ολιγοδενδροκύτταρα</a:t>
            </a:r>
            <a:r>
              <a:rPr lang="el-GR" sz="2000" b="1" dirty="0" smtClean="0">
                <a:latin typeface="Arial" charset="0"/>
              </a:rPr>
              <a:t> σχηματίζουν τη </a:t>
            </a:r>
            <a:r>
              <a:rPr lang="el-GR" sz="2000" b="1" dirty="0" err="1" smtClean="0">
                <a:latin typeface="Arial" charset="0"/>
              </a:rPr>
              <a:t>μυελίνη</a:t>
            </a:r>
            <a:r>
              <a:rPr lang="el-GR" sz="2000" b="1" dirty="0" smtClean="0">
                <a:latin typeface="Arial" charset="0"/>
              </a:rPr>
              <a:t> σε αρκετούς γειτονικούς </a:t>
            </a:r>
            <a:r>
              <a:rPr lang="el-GR" sz="2000" b="1" dirty="0" err="1" smtClean="0">
                <a:latin typeface="Arial" charset="0"/>
              </a:rPr>
              <a:t>νευροάξονες</a:t>
            </a:r>
            <a:endParaRPr lang="el-GR" sz="2000" b="1" dirty="0">
              <a:latin typeface="Arial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 smtClean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 smtClean="0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Πλειόμορφο ξανθοαστροκύτωμα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80010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Ιστολογική εικόνα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Νεοπλασματικά 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αστροκύτταρα</a:t>
            </a:r>
            <a:r>
              <a:rPr lang="el-GR" sz="2400" b="1" smtClean="0">
                <a:latin typeface="Arial" charset="0"/>
              </a:rPr>
              <a:t>: ινιδώδη, 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γιγάντια</a:t>
            </a:r>
            <a:r>
              <a:rPr lang="el-GR" sz="2400" b="1" smtClean="0">
                <a:latin typeface="Arial" charset="0"/>
              </a:rPr>
              <a:t> ή 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πολυπύρηνα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Περιοχές με 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μεγάλα ξανθωματώδη</a:t>
            </a:r>
            <a:r>
              <a:rPr lang="el-GR" sz="2400" b="1" smtClean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αστροκύτταρα</a:t>
            </a:r>
            <a:r>
              <a:rPr lang="el-GR" sz="2400" b="1" smtClean="0">
                <a:latin typeface="Arial" charset="0"/>
              </a:rPr>
              <a:t> (</a:t>
            </a:r>
            <a:r>
              <a:rPr lang="en-US" sz="2400" b="1" smtClean="0">
                <a:latin typeface="Arial" charset="0"/>
              </a:rPr>
              <a:t>GFAP</a:t>
            </a:r>
            <a:r>
              <a:rPr lang="el-GR" sz="2400" b="1" smtClean="0">
                <a:latin typeface="Arial" charset="0"/>
              </a:rPr>
              <a:t>) περιβαλλόμενα από  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πυκνό δίκτυο ρετικουλίνης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Λεμφοκυτταρική διήθηση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Ηωσινόφιλα 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κοκκιώδη σωμάτια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Σπάνια συνύπαρξη με ολιγοδενδρογλοίωμα ή με γαγγλιακό στοιχείο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Εκφραση </a:t>
            </a:r>
            <a:r>
              <a:rPr lang="en-US" sz="2400" b="1" smtClean="0">
                <a:latin typeface="Arial" charset="0"/>
              </a:rPr>
              <a:t>GFAP, </a:t>
            </a:r>
            <a:r>
              <a:rPr lang="el-GR" sz="2400" b="1" smtClean="0">
                <a:latin typeface="Arial" charset="0"/>
              </a:rPr>
              <a:t>νευρωνικών δεικτών και </a:t>
            </a:r>
            <a:r>
              <a:rPr lang="en-US" sz="2400" b="1" smtClean="0">
                <a:latin typeface="Arial" charset="0"/>
              </a:rPr>
              <a:t>CD34</a:t>
            </a:r>
            <a:endParaRPr lang="el-GR" sz="2400" b="1" smtClean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Μετάλλαξη </a:t>
            </a:r>
            <a:r>
              <a:rPr lang="en-US" sz="2400" b="1" smtClean="0">
                <a:latin typeface="Arial" charset="0"/>
              </a:rPr>
              <a:t>BRAF </a:t>
            </a:r>
            <a:r>
              <a:rPr lang="el-GR" sz="2400" b="1" smtClean="0">
                <a:latin typeface="Arial" charset="0"/>
              </a:rPr>
              <a:t>στο 70% των περιπτώσεων</a:t>
            </a:r>
            <a:endParaRPr lang="en-US" sz="2400" b="1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Πλειόμορφο ξανθοαστροκύτωμα</a:t>
            </a:r>
          </a:p>
        </p:txBody>
      </p:sp>
      <p:pic>
        <p:nvPicPr>
          <p:cNvPr id="47107" name="Picture 15" descr="IMG_0030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</a:blip>
          <a:srcRect/>
          <a:stretch>
            <a:fillRect/>
          </a:stretch>
        </p:blipFill>
        <p:spPr bwMode="auto">
          <a:xfrm>
            <a:off x="1600200" y="1905000"/>
            <a:ext cx="5934075" cy="394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08" name="Text Box 16"/>
          <p:cNvSpPr txBox="1">
            <a:spLocks noChangeArrowheads="1"/>
          </p:cNvSpPr>
          <p:nvPr/>
        </p:nvSpPr>
        <p:spPr bwMode="auto">
          <a:xfrm>
            <a:off x="0" y="2924175"/>
            <a:ext cx="1727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b="1"/>
              <a:t>Λεπτομηνιγ-γική διήθηση</a:t>
            </a:r>
          </a:p>
          <a:p>
            <a:pPr>
              <a:spcBef>
                <a:spcPct val="50000"/>
              </a:spcBef>
            </a:pPr>
            <a:endParaRPr lang="el-GR" sz="1600" b="1"/>
          </a:p>
          <a:p>
            <a:pPr>
              <a:spcBef>
                <a:spcPct val="50000"/>
              </a:spcBef>
            </a:pPr>
            <a:r>
              <a:rPr lang="el-GR" sz="1600" b="1"/>
              <a:t>Ξανθωματικά κύτταρα</a:t>
            </a:r>
          </a:p>
        </p:txBody>
      </p:sp>
      <p:sp>
        <p:nvSpPr>
          <p:cNvPr id="47109" name="Text Box 17"/>
          <p:cNvSpPr txBox="1">
            <a:spLocks noChangeArrowheads="1"/>
          </p:cNvSpPr>
          <p:nvPr/>
        </p:nvSpPr>
        <p:spPr bwMode="auto">
          <a:xfrm>
            <a:off x="7596188" y="2997200"/>
            <a:ext cx="1547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b="1"/>
              <a:t>Κοκκιώδη σωμάτια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574675" y="304800"/>
            <a:ext cx="80010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l-GR" sz="2800" b="1">
                <a:latin typeface="Arial" charset="0"/>
              </a:rPr>
              <a:t>ΟΛΙΓΟΔΕΝΔΡΟΓΛΟΙΑΚΟΙ ΟΓΚΟΙ</a:t>
            </a:r>
          </a:p>
        </p:txBody>
      </p:sp>
      <p:sp>
        <p:nvSpPr>
          <p:cNvPr id="64515" name="Rectangle 6"/>
          <p:cNvSpPr>
            <a:spLocks noChangeArrowheads="1"/>
          </p:cNvSpPr>
          <p:nvPr/>
        </p:nvSpPr>
        <p:spPr bwMode="auto">
          <a:xfrm>
            <a:off x="539750" y="1844675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sz="2000" dirty="0">
                <a:solidFill>
                  <a:srgbClr val="C00000"/>
                </a:solidFill>
                <a:latin typeface="Arial" charset="0"/>
              </a:rPr>
              <a:t>Η προέλευσή τους από διαφοροποιημένα </a:t>
            </a:r>
            <a:r>
              <a:rPr lang="el-GR" sz="2000" dirty="0" err="1">
                <a:solidFill>
                  <a:srgbClr val="C00000"/>
                </a:solidFill>
                <a:latin typeface="Arial" charset="0"/>
              </a:rPr>
              <a:t>ολιγοδενδροκύτταρα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 είναι δύσκολο να αποδειχθεί </a:t>
            </a:r>
            <a:r>
              <a:rPr lang="el-GR" sz="2000" dirty="0">
                <a:latin typeface="Arial" charset="0"/>
              </a:rPr>
              <a:t>λόγω της απουσίας αξιόπιστων </a:t>
            </a:r>
            <a:r>
              <a:rPr lang="el-GR" sz="2000" dirty="0" err="1">
                <a:latin typeface="Arial" charset="0"/>
              </a:rPr>
              <a:t>ανοσοϊστοχημικών</a:t>
            </a:r>
            <a:r>
              <a:rPr lang="el-GR" sz="2000" dirty="0">
                <a:latin typeface="Arial" charset="0"/>
              </a:rPr>
              <a:t> δεικτών</a:t>
            </a:r>
          </a:p>
          <a:p>
            <a:pPr marL="469900" indent="-469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sz="2000" dirty="0">
                <a:latin typeface="Arial" charset="0"/>
              </a:rPr>
              <a:t>Το 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μοριακό</a:t>
            </a:r>
            <a:r>
              <a:rPr lang="el-GR" sz="2000" dirty="0">
                <a:latin typeface="Arial" charset="0"/>
              </a:rPr>
              <a:t> τους 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προφίλ διαφέρει </a:t>
            </a:r>
            <a:r>
              <a:rPr lang="el-GR" sz="2000" dirty="0">
                <a:latin typeface="Arial" charset="0"/>
              </a:rPr>
              <a:t>σημαντικά από εκείνο των διάχυτων </a:t>
            </a:r>
            <a:r>
              <a:rPr lang="el-GR" sz="2000" dirty="0" err="1">
                <a:latin typeface="Arial" charset="0"/>
              </a:rPr>
              <a:t>αστροκυττωμάτων</a:t>
            </a:r>
            <a:r>
              <a:rPr lang="el-GR" sz="2000" dirty="0">
                <a:latin typeface="Arial" charset="0"/>
              </a:rPr>
              <a:t>.</a:t>
            </a:r>
          </a:p>
          <a:p>
            <a:pPr marL="469900" indent="-469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sz="2000" dirty="0">
                <a:latin typeface="Arial" charset="0"/>
              </a:rPr>
              <a:t>Περιλαμβάνουν </a:t>
            </a:r>
            <a:r>
              <a:rPr lang="en-US" sz="2000" dirty="0">
                <a:latin typeface="Arial" charset="0"/>
              </a:rPr>
              <a:t>:</a:t>
            </a:r>
          </a:p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sz="2000" dirty="0">
                <a:latin typeface="Arial" charset="0"/>
              </a:rPr>
              <a:t>    -</a:t>
            </a:r>
            <a:r>
              <a:rPr lang="el-GR" sz="2000" dirty="0">
                <a:latin typeface="Arial" charset="0"/>
              </a:rPr>
              <a:t> 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Τα </a:t>
            </a:r>
            <a:r>
              <a:rPr lang="el-GR" sz="2000" dirty="0" err="1">
                <a:solidFill>
                  <a:srgbClr val="C00000"/>
                </a:solidFill>
                <a:latin typeface="Arial" charset="0"/>
              </a:rPr>
              <a:t>ολιγοδενδρογλοιώματα</a:t>
            </a:r>
            <a:r>
              <a:rPr lang="en-US" sz="20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(</a:t>
            </a:r>
            <a:r>
              <a:rPr lang="en-US" sz="2000" dirty="0">
                <a:solidFill>
                  <a:srgbClr val="C00000"/>
                </a:solidFill>
                <a:latin typeface="Arial" charset="0"/>
              </a:rPr>
              <a:t>WHO grade II)</a:t>
            </a:r>
          </a:p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   - 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Τα αναπλαστικά </a:t>
            </a:r>
            <a:r>
              <a:rPr lang="el-GR" sz="2000" dirty="0" err="1">
                <a:solidFill>
                  <a:srgbClr val="C00000"/>
                </a:solidFill>
                <a:latin typeface="Arial" charset="0"/>
              </a:rPr>
              <a:t>ολιγοδενδρογλοιώματα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 (</a:t>
            </a:r>
            <a:r>
              <a:rPr lang="en-US" sz="2000" dirty="0">
                <a:solidFill>
                  <a:srgbClr val="C00000"/>
                </a:solidFill>
                <a:latin typeface="Arial" charset="0"/>
              </a:rPr>
              <a:t>WHO grade I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Ι</a:t>
            </a:r>
            <a:r>
              <a:rPr lang="en-US" sz="2000" dirty="0">
                <a:solidFill>
                  <a:srgbClr val="C00000"/>
                </a:solidFill>
                <a:latin typeface="Arial" charset="0"/>
              </a:rPr>
              <a:t>I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)</a:t>
            </a:r>
          </a:p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000" dirty="0">
                <a:solidFill>
                  <a:srgbClr val="C00000"/>
                </a:solidFill>
                <a:latin typeface="Arial" charset="0"/>
              </a:rPr>
              <a:t>Προέρχονται από άγνωστα πρόδρομα κύτταρα του εμβρυικού νευρικού σωλήνα (</a:t>
            </a:r>
            <a:r>
              <a:rPr lang="en-US" sz="2000" i="1" dirty="0">
                <a:solidFill>
                  <a:srgbClr val="C00000"/>
                </a:solidFill>
                <a:latin typeface="Arial" charset="0"/>
              </a:rPr>
              <a:t>Komori</a:t>
            </a:r>
            <a:r>
              <a:rPr lang="el-GR" sz="2000" i="1" dirty="0">
                <a:solidFill>
                  <a:srgbClr val="C00000"/>
                </a:solidFill>
                <a:latin typeface="Arial" charset="0"/>
              </a:rPr>
              <a:t>, </a:t>
            </a:r>
            <a:r>
              <a:rPr lang="en-US" sz="2000" i="1" dirty="0" err="1">
                <a:solidFill>
                  <a:srgbClr val="C00000"/>
                </a:solidFill>
                <a:latin typeface="Arial" charset="0"/>
              </a:rPr>
              <a:t>Neurol</a:t>
            </a:r>
            <a:r>
              <a:rPr lang="en-US" sz="2000" i="1" dirty="0">
                <a:solidFill>
                  <a:srgbClr val="C00000"/>
                </a:solidFill>
                <a:latin typeface="Arial" charset="0"/>
              </a:rPr>
              <a:t> Med </a:t>
            </a:r>
            <a:r>
              <a:rPr lang="en-US" sz="2000" i="1" dirty="0" err="1">
                <a:solidFill>
                  <a:srgbClr val="C00000"/>
                </a:solidFill>
                <a:latin typeface="Arial" charset="0"/>
              </a:rPr>
              <a:t>Chir</a:t>
            </a:r>
            <a:r>
              <a:rPr lang="en-US" sz="2000" i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l-GR" sz="2000" i="1" dirty="0">
                <a:solidFill>
                  <a:srgbClr val="C00000"/>
                </a:solidFill>
                <a:latin typeface="Arial" charset="0"/>
              </a:rPr>
              <a:t>2015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)</a:t>
            </a:r>
          </a:p>
          <a:p>
            <a:pPr marL="469900" indent="-469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sz="2000" b="1" dirty="0">
                <a:latin typeface="Arial" charset="0"/>
              </a:rPr>
              <a:t>Σημαντικά καλύτερη πρόγνωση από </a:t>
            </a:r>
            <a:r>
              <a:rPr lang="el-GR" sz="2000" b="1" dirty="0" err="1">
                <a:latin typeface="Arial" charset="0"/>
              </a:rPr>
              <a:t>ατρακτοκυτταρικούς</a:t>
            </a:r>
            <a:r>
              <a:rPr lang="el-GR" sz="2000" b="1" dirty="0">
                <a:latin typeface="Arial" charset="0"/>
              </a:rPr>
              <a:t> όγκους αντίστοιχου βαθμού κακοήθειας</a:t>
            </a:r>
          </a:p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l-GR" sz="2100" b="1" dirty="0">
              <a:latin typeface="Arial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611188" y="333375"/>
            <a:ext cx="8001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l-GR" sz="2800" b="1">
                <a:latin typeface="Arial" charset="0"/>
              </a:rPr>
              <a:t>ΟΛΙΓΟΔΕΝΔΡΟΓΛΟΙΑΚΟΙ ΟΓΚΟΙ</a:t>
            </a:r>
          </a:p>
        </p:txBody>
      </p:sp>
      <p:sp>
        <p:nvSpPr>
          <p:cNvPr id="65539" name="Rectangle 5"/>
          <p:cNvSpPr>
            <a:spLocks noChangeArrowheads="1"/>
          </p:cNvSpPr>
          <p:nvPr/>
        </p:nvSpPr>
        <p:spPr bwMode="auto">
          <a:xfrm>
            <a:off x="539750" y="1628775"/>
            <a:ext cx="830580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WHO 1993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Όγκος αποτελούμενος κυρίως από </a:t>
            </a:r>
            <a:r>
              <a:rPr lang="el-GR" sz="2000" dirty="0" err="1">
                <a:latin typeface="Arial" pitchFamily="34" charset="0"/>
                <a:cs typeface="Arial" pitchFamily="34" charset="0"/>
              </a:rPr>
              <a:t>νεοπλασματικά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000" dirty="0" err="1">
                <a:latin typeface="Arial" pitchFamily="34" charset="0"/>
                <a:cs typeface="Arial" pitchFamily="34" charset="0"/>
              </a:rPr>
              <a:t>ολιγοδενδροκύτταρα</a:t>
            </a:r>
            <a:endParaRPr lang="el-GR" sz="2000" dirty="0">
              <a:latin typeface="Arial" pitchFamily="34" charset="0"/>
              <a:cs typeface="Arial" pitchFamily="34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WHO 2000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Καλά διαφοροποιημένος, διάχυτα διηθητικός όγκος των ενηλίκων, με τυπική εντόπιση στα εγκεφαλικά ημισφαίρια και κύτταρα μορφολογικά όμοια με </a:t>
            </a:r>
            <a:r>
              <a:rPr lang="el-GR" sz="2000" dirty="0" err="1">
                <a:latin typeface="Arial" pitchFamily="34" charset="0"/>
                <a:cs typeface="Arial" pitchFamily="34" charset="0"/>
              </a:rPr>
              <a:t>ολιγοδενδρογλοιακά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WHO 2007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Ορισμός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WHO 2000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και </a:t>
            </a:r>
            <a:r>
              <a:rPr lang="el-GR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συχνή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απώλεια</a:t>
            </a:r>
            <a:r>
              <a:rPr lang="en-US" sz="2000" b="1" dirty="0">
                <a:solidFill>
                  <a:srgbClr val="CC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1p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/19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q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WHO 20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16: </a:t>
            </a:r>
            <a:r>
              <a:rPr lang="el-GR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απαραίτητη</a:t>
            </a:r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προϋπόθεση για τη διάγνωση η απάλειψη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1p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/19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q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u="sng" dirty="0">
                <a:latin typeface="Arial" pitchFamily="34" charset="0"/>
                <a:cs typeface="Arial" pitchFamily="34" charset="0"/>
              </a:rPr>
              <a:t>και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η μετάλλαξη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IDH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sz="2000" dirty="0">
                <a:latin typeface="Arial" pitchFamily="34" charset="0"/>
                <a:cs typeface="Arial" pitchFamily="34" charset="0"/>
              </a:rPr>
              <a:t>Το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grade III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διακρίνεται από το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grade II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μόνο μορφολογικά (χαρακτηριστικά </a:t>
            </a:r>
            <a:r>
              <a:rPr lang="el-GR" sz="2000" dirty="0" err="1">
                <a:latin typeface="Arial" pitchFamily="34" charset="0"/>
                <a:cs typeface="Arial" pitchFamily="34" charset="0"/>
              </a:rPr>
              <a:t>αναπλασίας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sz="2000" dirty="0">
                <a:latin typeface="Arial" charset="0"/>
              </a:rPr>
              <a:t>Η παρουσία </a:t>
            </a:r>
            <a:r>
              <a:rPr lang="el-GR" sz="2000" dirty="0" err="1">
                <a:latin typeface="Arial" charset="0"/>
              </a:rPr>
              <a:t>αστροκυτταρικής</a:t>
            </a:r>
            <a:r>
              <a:rPr lang="el-GR" sz="2000" dirty="0">
                <a:latin typeface="Arial" charset="0"/>
              </a:rPr>
              <a:t> μορφολογίας δεν αίρει τη διάγνωση εάν υπάρχει ταυτόχρονη μετάλλαξη </a:t>
            </a:r>
            <a:r>
              <a:rPr lang="en-US" sz="2000" dirty="0">
                <a:latin typeface="Arial" charset="0"/>
              </a:rPr>
              <a:t>IDH </a:t>
            </a:r>
            <a:r>
              <a:rPr lang="el-GR" sz="2000" dirty="0">
                <a:latin typeface="Arial" charset="0"/>
              </a:rPr>
              <a:t>και απάλειψη </a:t>
            </a:r>
            <a:r>
              <a:rPr lang="en-US" sz="2000" dirty="0">
                <a:latin typeface="Arial" charset="0"/>
              </a:rPr>
              <a:t>1p/19q</a:t>
            </a:r>
            <a:endParaRPr lang="el-GR" sz="2000" dirty="0">
              <a:latin typeface="Arial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sz="2000" b="1" dirty="0">
                <a:solidFill>
                  <a:srgbClr val="C00000"/>
                </a:solidFill>
                <a:latin typeface="Arial" charset="0"/>
                <a:cs typeface="Arial" pitchFamily="34" charset="0"/>
              </a:rPr>
              <a:t>Η απάλειψη 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  <a:cs typeface="Arial" pitchFamily="34" charset="0"/>
              </a:rPr>
              <a:t>1p/19q </a:t>
            </a:r>
            <a:r>
              <a:rPr lang="el-GR" sz="2000" b="1" dirty="0">
                <a:solidFill>
                  <a:srgbClr val="C00000"/>
                </a:solidFill>
                <a:latin typeface="Arial" charset="0"/>
                <a:cs typeface="Arial" pitchFamily="34" charset="0"/>
              </a:rPr>
              <a:t>προσδίδει στον όγκο </a:t>
            </a:r>
            <a:r>
              <a:rPr lang="el-GR" sz="2000" b="1" dirty="0" err="1">
                <a:solidFill>
                  <a:srgbClr val="C00000"/>
                </a:solidFill>
                <a:latin typeface="Arial" charset="0"/>
                <a:cs typeface="Arial" pitchFamily="34" charset="0"/>
              </a:rPr>
              <a:t>χημειοευαισθησία</a:t>
            </a:r>
            <a:r>
              <a:rPr lang="el-GR" sz="2000" b="1" dirty="0">
                <a:solidFill>
                  <a:srgbClr val="C00000"/>
                </a:solidFill>
                <a:latin typeface="Arial" charset="0"/>
                <a:cs typeface="Arial" pitchFamily="34" charset="0"/>
              </a:rPr>
              <a:t>   (σε σχήματα που περιέχουν 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  <a:cs typeface="Arial" pitchFamily="34" charset="0"/>
              </a:rPr>
              <a:t>PCV)</a:t>
            </a:r>
            <a:r>
              <a:rPr lang="el-GR" sz="2000" b="1" dirty="0">
                <a:solidFill>
                  <a:srgbClr val="C00000"/>
                </a:solidFill>
                <a:latin typeface="Arial" charset="0"/>
                <a:cs typeface="Arial" pitchFamily="34" charset="0"/>
              </a:rPr>
              <a:t> και </a:t>
            </a:r>
            <a:r>
              <a:rPr lang="el-GR" sz="2000" b="1" dirty="0" err="1">
                <a:solidFill>
                  <a:srgbClr val="C00000"/>
                </a:solidFill>
                <a:latin typeface="Arial" charset="0"/>
                <a:cs typeface="Arial" pitchFamily="34" charset="0"/>
              </a:rPr>
              <a:t>ακτινοευαισθησία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l-GR" sz="2000" b="1" dirty="0">
              <a:solidFill>
                <a:srgbClr val="CC0066"/>
              </a:solidFill>
              <a:latin typeface="Arial" pitchFamily="34" charset="0"/>
              <a:cs typeface="Arial" pitchFamily="34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l-GR" sz="2000" b="1" dirty="0">
              <a:solidFill>
                <a:srgbClr val="CC00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5"/>
          <p:cNvSpPr>
            <a:spLocks noChangeArrowheads="1"/>
          </p:cNvSpPr>
          <p:nvPr/>
        </p:nvSpPr>
        <p:spPr bwMode="auto">
          <a:xfrm>
            <a:off x="395288" y="260350"/>
            <a:ext cx="85217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1200"/>
              </a:spcBef>
              <a:buClr>
                <a:schemeClr val="accent2"/>
              </a:buClr>
              <a:defRPr/>
            </a:pPr>
            <a:r>
              <a:rPr lang="el-GR" sz="2800" b="1" dirty="0">
                <a:latin typeface="Arial" pitchFamily="34" charset="0"/>
                <a:cs typeface="Arial" pitchFamily="34" charset="0"/>
              </a:rPr>
              <a:t>ΟΛΙΓΟΔΕΝΔΡΟΓΛΟΙΩΜΑ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/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ΑΝΑΠΛΑΣΤΙΚΟ ΟΛΙΓΟΔΕΝΔΡΟΓΛΟΙΩΜΑ ΜΗ ΠΕΡΑΙΤΕΡΩ ΠΡΟΣΔΙΟΡΙΖΟΜΕΝΟ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NOS) 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200"/>
              </a:spcBef>
              <a:buClr>
                <a:schemeClr val="accent2"/>
              </a:buClr>
              <a:defRPr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O</a:t>
            </a:r>
            <a:r>
              <a:rPr lang="el-GR" sz="2400" dirty="0" err="1">
                <a:latin typeface="Arial" pitchFamily="34" charset="0"/>
                <a:cs typeface="Arial" pitchFamily="34" charset="0"/>
              </a:rPr>
              <a:t>λιγοδενδρογλοίωμα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 / αναπλαστικό </a:t>
            </a:r>
            <a:r>
              <a:rPr lang="el-GR" sz="2400" dirty="0" err="1">
                <a:latin typeface="Arial" pitchFamily="34" charset="0"/>
                <a:cs typeface="Arial" pitchFamily="34" charset="0"/>
              </a:rPr>
              <a:t>ολιγοδενδρογλοίωμα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 με </a:t>
            </a:r>
            <a:r>
              <a:rPr lang="el-GR" sz="2400" u="sng" dirty="0">
                <a:latin typeface="Arial" pitchFamily="34" charset="0"/>
                <a:cs typeface="Arial" pitchFamily="34" charset="0"/>
              </a:rPr>
              <a:t>κλασικά ιστολογικά χαρακτηριστικά </a:t>
            </a:r>
            <a:r>
              <a:rPr lang="el-GR" sz="2400" u="sng" dirty="0" err="1">
                <a:latin typeface="Arial" pitchFamily="34" charset="0"/>
                <a:cs typeface="Arial" pitchFamily="34" charset="0"/>
              </a:rPr>
              <a:t>ολιγοδενδρογλοιώματος</a:t>
            </a:r>
            <a:r>
              <a:rPr lang="el-GR" sz="24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στο οποίο η μοριακή μελέτη μετάλλαξης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IDH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και ο έλεγχος για απάλειψη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1p/19q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δεν ήταν εφικτά ή δεν έδωσαν σαφές αποτέλεσμα</a:t>
            </a: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Η παρουσία </a:t>
            </a:r>
            <a:r>
              <a:rPr lang="el-GR" sz="2400" b="1" dirty="0" err="1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αστροκυτταρικής</a:t>
            </a:r>
            <a:r>
              <a:rPr lang="el-GR" sz="2400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 μορφολογίας δεν είναι συμβατή με τη διάγνωση</a:t>
            </a: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l-GR" sz="2400" dirty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defRPr/>
            </a:pPr>
            <a:endParaRPr lang="el-GR" sz="2400" dirty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l-GR" sz="2400" dirty="0">
              <a:solidFill>
                <a:srgbClr val="CC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755650" y="5157788"/>
            <a:ext cx="7848600" cy="7080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l-GR" sz="2000" dirty="0">
                <a:latin typeface="Arial" pitchFamily="34" charset="0"/>
              </a:rPr>
              <a:t>Η προγνωστική σημασία του βαθμού κακοήθειας επί παρουσίας μετάλλαξης </a:t>
            </a:r>
            <a:r>
              <a:rPr lang="en-US" sz="2000" dirty="0">
                <a:latin typeface="Arial" pitchFamily="34" charset="0"/>
              </a:rPr>
              <a:t>IDH </a:t>
            </a:r>
            <a:r>
              <a:rPr lang="el-GR" sz="2000" dirty="0">
                <a:latin typeface="Arial" pitchFamily="34" charset="0"/>
              </a:rPr>
              <a:t>και απάλειψης </a:t>
            </a:r>
            <a:r>
              <a:rPr lang="en-US" sz="2000" dirty="0">
                <a:latin typeface="Arial" pitchFamily="34" charset="0"/>
              </a:rPr>
              <a:t>1q/19q  </a:t>
            </a:r>
            <a:r>
              <a:rPr lang="el-GR" sz="2000" dirty="0">
                <a:latin typeface="Arial" pitchFamily="34" charset="0"/>
              </a:rPr>
              <a:t>είναι πιθανώς περιορισμένη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333375"/>
            <a:ext cx="4679950" cy="792163"/>
          </a:xfrm>
          <a:noFill/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ΟΛΙΓΟΔΕΝΔΡΟΓΛΟΙΩΜΑ</a:t>
            </a:r>
          </a:p>
        </p:txBody>
      </p:sp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250825" y="1773238"/>
            <a:ext cx="5735638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rgbClr val="990033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Μέση ηλικία</a:t>
            </a:r>
            <a:r>
              <a:rPr lang="en-US" sz="2000">
                <a:latin typeface="Arial" charset="0"/>
              </a:rPr>
              <a:t>: 42,6 </a:t>
            </a:r>
            <a:r>
              <a:rPr lang="el-GR" sz="2000">
                <a:latin typeface="Arial" charset="0"/>
              </a:rPr>
              <a:t>έτη</a:t>
            </a:r>
          </a:p>
          <a:p>
            <a:pPr marL="469900" indent="-469900">
              <a:spcBef>
                <a:spcPct val="20000"/>
              </a:spcBef>
              <a:buClr>
                <a:srgbClr val="990033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Άνδρες&gt;γυναίκες</a:t>
            </a:r>
            <a:r>
              <a:rPr lang="en-US" sz="2000">
                <a:latin typeface="Arial" charset="0"/>
              </a:rPr>
              <a:t>: </a:t>
            </a:r>
            <a:endParaRPr lang="el-GR" sz="2000">
              <a:latin typeface="Arial" charset="0"/>
            </a:endParaRPr>
          </a:p>
          <a:p>
            <a:pPr marL="469900" indent="-469900">
              <a:spcBef>
                <a:spcPct val="20000"/>
              </a:spcBef>
              <a:buClr>
                <a:srgbClr val="990033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Συχνότητα: 5-18% των ενδοκρανιακών γλοιωμάτων</a:t>
            </a:r>
          </a:p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rgbClr val="990033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Κλινική εικόνα: συνήθως (2/3)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μακρό ιστορικό επιληπτικών κρίσεων</a:t>
            </a:r>
            <a:endParaRPr lang="en-US" sz="2000">
              <a:solidFill>
                <a:srgbClr val="990033"/>
              </a:solidFill>
              <a:latin typeface="Arial" charset="0"/>
            </a:endParaRPr>
          </a:p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rgbClr val="990033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 Εντόπιση</a:t>
            </a:r>
            <a:r>
              <a:rPr lang="en-US" sz="2000">
                <a:latin typeface="Arial" charset="0"/>
              </a:rPr>
              <a:t>: </a:t>
            </a:r>
            <a:r>
              <a:rPr lang="el-GR" sz="2000">
                <a:latin typeface="Arial" charset="0"/>
              </a:rPr>
              <a:t>φλοιός &amp; λευκή ουσία εγκεφαλικών ημισφαιρίων (&gt;60%)</a:t>
            </a:r>
          </a:p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rgbClr val="990033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Χαμηλής έντασης σήματος αλλοίωση (</a:t>
            </a:r>
            <a:r>
              <a:rPr lang="en-US" sz="2000">
                <a:latin typeface="Arial" charset="0"/>
              </a:rPr>
              <a:t>T1MRI)-</a:t>
            </a:r>
            <a:r>
              <a:rPr lang="el-GR" sz="2000">
                <a:latin typeface="Arial" charset="0"/>
              </a:rPr>
              <a:t>αυξημένης έντασης σήματος (Τ2</a:t>
            </a:r>
            <a:r>
              <a:rPr lang="en-US" sz="2000">
                <a:latin typeface="Arial" charset="0"/>
              </a:rPr>
              <a:t>MRI) – </a:t>
            </a:r>
            <a:r>
              <a:rPr lang="el-GR" sz="2000" b="1">
                <a:latin typeface="Arial" charset="0"/>
              </a:rPr>
              <a:t>παρουσία αποτιτανώσεων</a:t>
            </a:r>
          </a:p>
          <a:p>
            <a:pPr marL="469900" indent="-469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o"/>
            </a:pPr>
            <a:endParaRPr lang="el-GR" sz="2600">
              <a:latin typeface="Arial" charset="0"/>
            </a:endParaRPr>
          </a:p>
          <a:p>
            <a:pPr marL="469900" indent="-469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endParaRPr lang="el-GR" sz="2600"/>
          </a:p>
        </p:txBody>
      </p:sp>
      <p:pic>
        <p:nvPicPr>
          <p:cNvPr id="59396" name="Picture 5" descr="σάρωση000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107950"/>
            <a:ext cx="2736850" cy="292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σάρωση0002a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6084888" y="3213100"/>
            <a:ext cx="3059112" cy="269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06" name="Text Box 10"/>
          <p:cNvSpPr txBox="1">
            <a:spLocks noChangeArrowheads="1"/>
          </p:cNvSpPr>
          <p:nvPr/>
        </p:nvSpPr>
        <p:spPr bwMode="auto">
          <a:xfrm>
            <a:off x="6084888" y="6027738"/>
            <a:ext cx="3059112" cy="830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/>
              <a:t>Περίγραπτη αιμορραγική αλλοίωση αριστερού μετωπιαίου λοβού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539750" y="404813"/>
            <a:ext cx="8001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l-GR" sz="2800" b="1">
                <a:latin typeface="Arial" charset="0"/>
              </a:rPr>
              <a:t>ΟΛΙΓΟΔΕΝΔΡΟΓΛΟΙΩΜΑ</a:t>
            </a:r>
            <a:r>
              <a:rPr lang="en-US" sz="2800" b="1">
                <a:latin typeface="Arial" charset="0"/>
              </a:rPr>
              <a:t> </a:t>
            </a:r>
            <a:br>
              <a:rPr lang="en-US" sz="2800" b="1">
                <a:latin typeface="Arial" charset="0"/>
              </a:rPr>
            </a:br>
            <a:r>
              <a:rPr lang="el-GR" sz="2800" b="1">
                <a:latin typeface="Arial" charset="0"/>
              </a:rPr>
              <a:t>Μικροσκοπική εικόνα</a:t>
            </a:r>
          </a:p>
        </p:txBody>
      </p:sp>
      <p:sp>
        <p:nvSpPr>
          <p:cNvPr id="52227" name="Rectangle 8"/>
          <p:cNvSpPr>
            <a:spLocks noChangeArrowheads="1"/>
          </p:cNvSpPr>
          <p:nvPr/>
        </p:nvSpPr>
        <p:spPr bwMode="auto">
          <a:xfrm>
            <a:off x="0" y="1746250"/>
            <a:ext cx="63373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Μέτρια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κυτταροβρίθεια</a:t>
            </a:r>
          </a:p>
          <a:p>
            <a:pPr marL="469900" indent="-46990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Υποστρόγγυλοι ομοιόμορφοι πυρήνες με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διαυγές κυτταρόπλασμα </a:t>
            </a:r>
            <a:r>
              <a:rPr lang="el-GR" sz="2000">
                <a:latin typeface="Arial" charset="0"/>
              </a:rPr>
              <a:t>ως αποτέλεσμα </a:t>
            </a:r>
            <a:r>
              <a:rPr lang="en-US" sz="2000">
                <a:latin typeface="Arial" charset="0"/>
              </a:rPr>
              <a:t>artefact</a:t>
            </a:r>
            <a:r>
              <a:rPr lang="el-GR" sz="2000">
                <a:latin typeface="Arial" charset="0"/>
              </a:rPr>
              <a:t> </a:t>
            </a:r>
            <a:r>
              <a:rPr lang="el-GR" sz="2000">
                <a:latin typeface="Arial" charset="0"/>
                <a:sym typeface="Wingdings 3" pitchFamily="18" charset="2"/>
              </a:rPr>
              <a:t></a:t>
            </a:r>
            <a:r>
              <a:rPr lang="el-GR" sz="2000">
                <a:latin typeface="Arial" charset="0"/>
              </a:rPr>
              <a:t> πρότυπο δίκην κυρήθρας (όχι σε νωπό ιστό ή επιχρίσματα) </a:t>
            </a:r>
          </a:p>
          <a:p>
            <a:pPr marL="469900" indent="-46990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solidFill>
                  <a:srgbClr val="990033"/>
                </a:solidFill>
                <a:latin typeface="Arial" charset="0"/>
              </a:rPr>
              <a:t>Πυκνό δίκτυο </a:t>
            </a:r>
            <a:r>
              <a:rPr lang="el-GR" sz="2000">
                <a:latin typeface="Arial" charset="0"/>
              </a:rPr>
              <a:t>διακλαδούμενων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τριχοειδών</a:t>
            </a:r>
          </a:p>
          <a:p>
            <a:pPr marL="469900" indent="-46990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solidFill>
                  <a:srgbClr val="990033"/>
                </a:solidFill>
                <a:latin typeface="Arial" charset="0"/>
              </a:rPr>
              <a:t>Μικροασβεστώσεις</a:t>
            </a:r>
            <a:r>
              <a:rPr lang="el-GR" sz="2000">
                <a:latin typeface="Arial" charset="0"/>
              </a:rPr>
              <a:t>, βλεννώδης/κυστική εκφύλιση</a:t>
            </a:r>
            <a:endParaRPr lang="en-US" sz="2000">
              <a:latin typeface="Arial" charset="0"/>
            </a:endParaRPr>
          </a:p>
          <a:p>
            <a:pPr marL="469900" indent="-46990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Περιστασιακές μιτώσεις</a:t>
            </a:r>
          </a:p>
          <a:p>
            <a:pPr marL="469900" indent="-46990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solidFill>
                  <a:srgbClr val="990033"/>
                </a:solidFill>
                <a:latin typeface="Arial" charset="0"/>
              </a:rPr>
              <a:t>Εντονη πυρηνική ατυπία, προεξάρχουσα μικροαγγειακή υπερπλασία, εκσεσημασμένη νέκρωση </a:t>
            </a:r>
            <a:r>
              <a:rPr lang="el-GR" sz="2000">
                <a:solidFill>
                  <a:srgbClr val="990033"/>
                </a:solidFill>
                <a:latin typeface="Arial" charset="0"/>
                <a:sym typeface="Wingdings 3" pitchFamily="18" charset="2"/>
              </a:rPr>
              <a:t>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εξέλιξη προς αναπλαστικό ολιγοδενδρογλοίωμα (</a:t>
            </a:r>
            <a:r>
              <a:rPr lang="en-US" sz="2000">
                <a:solidFill>
                  <a:srgbClr val="990033"/>
                </a:solidFill>
                <a:latin typeface="Arial" charset="0"/>
              </a:rPr>
              <a:t>grade III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) </a:t>
            </a:r>
          </a:p>
          <a:p>
            <a:pPr marL="469900" indent="-46990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sz="2000">
              <a:latin typeface="Arial" charset="0"/>
            </a:endParaRPr>
          </a:p>
        </p:txBody>
      </p:sp>
      <p:pic>
        <p:nvPicPr>
          <p:cNvPr id="4" name="Picture 6" descr="σάρωση000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813" y="4841875"/>
            <a:ext cx="3024187" cy="200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σάρωση0003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2105025"/>
            <a:ext cx="2987675" cy="188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8001000" cy="1004888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ΟΛΙΓΟΔΕΝΔΡΟΓΛΟΙΩΜΑ</a:t>
            </a: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> </a:t>
            </a:r>
            <a:br>
              <a:rPr lang="en-US" sz="2800" b="1" smtClean="0">
                <a:solidFill>
                  <a:schemeClr val="tx1"/>
                </a:solidFill>
                <a:latin typeface="Arial" charset="0"/>
              </a:rPr>
            </a:br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Ανοσοϊστοχημεία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73238"/>
            <a:ext cx="8686800" cy="4144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000" b="1" dirty="0" smtClean="0">
                <a:latin typeface="Arial" charset="0"/>
              </a:rPr>
              <a:t>Δεν υπάρχει</a:t>
            </a:r>
            <a:r>
              <a:rPr lang="el-GR" sz="2000" dirty="0" smtClean="0">
                <a:latin typeface="Arial" charset="0"/>
              </a:rPr>
              <a:t> υψηλής ευαισθησίας και ειδικότητας </a:t>
            </a:r>
            <a:r>
              <a:rPr lang="el-GR" sz="2000" dirty="0" err="1" smtClean="0">
                <a:latin typeface="Arial" charset="0"/>
              </a:rPr>
              <a:t>ανοσοϊστοχημικός</a:t>
            </a:r>
            <a:r>
              <a:rPr lang="el-GR" sz="2000" dirty="0" smtClean="0">
                <a:latin typeface="Arial" charset="0"/>
              </a:rPr>
              <a:t> δείκτης για τα </a:t>
            </a:r>
            <a:r>
              <a:rPr lang="el-GR" sz="2000" dirty="0" err="1" smtClean="0">
                <a:latin typeface="Arial" charset="0"/>
              </a:rPr>
              <a:t>ολιγοδενδροκύτταρα</a:t>
            </a:r>
            <a:endParaRPr lang="el-GR" sz="20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latin typeface="Arial" charset="0"/>
              </a:rPr>
              <a:t>S-100</a:t>
            </a:r>
            <a:r>
              <a:rPr lang="el-GR" sz="2000" dirty="0" smtClean="0">
                <a:latin typeface="Arial" charset="0"/>
              </a:rPr>
              <a:t> και </a:t>
            </a:r>
            <a:r>
              <a:rPr lang="en-US" sz="2000" b="1" dirty="0" smtClean="0">
                <a:latin typeface="Arial" charset="0"/>
              </a:rPr>
              <a:t>Leu-7</a:t>
            </a:r>
            <a:r>
              <a:rPr lang="el-GR" sz="2000" b="1" dirty="0" smtClean="0">
                <a:latin typeface="Arial" charset="0"/>
              </a:rPr>
              <a:t>+ </a:t>
            </a:r>
            <a:r>
              <a:rPr lang="el-GR" sz="2000" dirty="0" smtClean="0">
                <a:latin typeface="Arial" charset="0"/>
              </a:rPr>
              <a:t>(μη ειδικές)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 charset="0"/>
              </a:rPr>
              <a:t>Olig2+</a:t>
            </a:r>
            <a:endParaRPr lang="el-GR" sz="2000" b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latin typeface="Arial" charset="0"/>
              </a:rPr>
              <a:t>GFAP</a:t>
            </a:r>
            <a:r>
              <a:rPr lang="el-GR" sz="2000" b="1" dirty="0" smtClean="0">
                <a:latin typeface="Arial" charset="0"/>
              </a:rPr>
              <a:t>+</a:t>
            </a:r>
            <a:r>
              <a:rPr lang="en-US" sz="2000" b="1" dirty="0" smtClean="0">
                <a:latin typeface="Arial" charset="0"/>
              </a:rPr>
              <a:t> </a:t>
            </a:r>
            <a:endParaRPr lang="el-GR" sz="20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dirty="0" smtClean="0">
                <a:latin typeface="Arial" charset="0"/>
              </a:rPr>
              <a:t>    	- σε</a:t>
            </a:r>
            <a:r>
              <a:rPr lang="el-GR" sz="2000" b="1" dirty="0" smtClean="0">
                <a:latin typeface="Arial" charset="0"/>
              </a:rPr>
              <a:t> </a:t>
            </a:r>
            <a:r>
              <a:rPr lang="el-GR" sz="2000" dirty="0" smtClean="0">
                <a:latin typeface="Arial" charset="0"/>
              </a:rPr>
              <a:t>αντιδραστικά </a:t>
            </a:r>
            <a:r>
              <a:rPr lang="el-GR" sz="2000" dirty="0" err="1" smtClean="0">
                <a:latin typeface="Arial" charset="0"/>
              </a:rPr>
              <a:t>αστροκύτταρα</a:t>
            </a:r>
            <a:r>
              <a:rPr lang="el-GR" sz="2000" dirty="0" smtClean="0">
                <a:latin typeface="Arial" charset="0"/>
              </a:rPr>
              <a:t> εγκλωβισμένα στον όγκο</a:t>
            </a:r>
            <a:r>
              <a:rPr lang="el-GR" sz="2000" b="1" dirty="0" smtClean="0">
                <a:latin typeface="Arial" charset="0"/>
              </a:rPr>
              <a:t>                          </a:t>
            </a:r>
            <a:r>
              <a:rPr lang="el-GR" sz="2000" dirty="0" smtClean="0">
                <a:latin typeface="Arial" charset="0"/>
              </a:rPr>
              <a:t>   </a:t>
            </a:r>
            <a:r>
              <a:rPr lang="el-GR" sz="2000" b="1" dirty="0" smtClean="0"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dirty="0" smtClean="0">
                <a:latin typeface="Arial" charset="0"/>
              </a:rPr>
              <a:t>	 - </a:t>
            </a:r>
            <a:r>
              <a:rPr lang="el-GR" sz="2000" dirty="0" err="1" smtClean="0">
                <a:latin typeface="Arial" charset="0"/>
              </a:rPr>
              <a:t>μινι</a:t>
            </a:r>
            <a:r>
              <a:rPr lang="el-GR" sz="2000" dirty="0" smtClean="0">
                <a:latin typeface="Arial" charset="0"/>
              </a:rPr>
              <a:t>-</a:t>
            </a:r>
            <a:r>
              <a:rPr lang="el-GR" sz="2000" dirty="0" err="1" smtClean="0">
                <a:latin typeface="Arial" charset="0"/>
              </a:rPr>
              <a:t>γεμιστοκύτταρα</a:t>
            </a:r>
            <a:endParaRPr lang="el-GR" sz="20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>
                <a:latin typeface="Arial" charset="0"/>
              </a:rPr>
              <a:t>Φυσιολογικά </a:t>
            </a:r>
            <a:r>
              <a:rPr lang="el-GR" sz="2000" dirty="0" err="1" smtClean="0">
                <a:latin typeface="Arial" charset="0"/>
              </a:rPr>
              <a:t>ολιγοδενδροκύτταρα</a:t>
            </a:r>
            <a:r>
              <a:rPr lang="el-GR" sz="2000" dirty="0" smtClean="0">
                <a:latin typeface="Arial" charset="0"/>
              </a:rPr>
              <a:t>: </a:t>
            </a:r>
            <a:r>
              <a:rPr lang="en-US" sz="2000" dirty="0" smtClean="0">
                <a:latin typeface="Arial" charset="0"/>
              </a:rPr>
              <a:t>GFAP-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l-GR" sz="2000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Εκφραση</a:t>
            </a:r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IDH1R132</a:t>
            </a:r>
            <a:endParaRPr lang="en-US" sz="2000" i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Διατήρηση πυρηνικής έκφρασης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                                                    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ATRX</a:t>
            </a:r>
            <a:endParaRPr lang="el-GR" sz="2000" i="1" dirty="0" smtClean="0">
              <a:latin typeface="Arial" charset="0"/>
            </a:endParaRP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49341" r="49266" b="24277"/>
          <a:stretch>
            <a:fillRect/>
          </a:stretch>
        </p:blipFill>
        <p:spPr bwMode="auto">
          <a:xfrm>
            <a:off x="5341938" y="4365625"/>
            <a:ext cx="3802062" cy="249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085" name="4 - TextBox"/>
          <p:cNvSpPr txBox="1">
            <a:spLocks noChangeArrowheads="1"/>
          </p:cNvSpPr>
          <p:nvPr/>
        </p:nvSpPr>
        <p:spPr bwMode="auto">
          <a:xfrm>
            <a:off x="5003800" y="5516563"/>
            <a:ext cx="792163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</a:rPr>
              <a:t>ATRX</a:t>
            </a:r>
            <a:endParaRPr lang="el-GR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914400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ΑΝΑΠΛΑΣΤΙΚΟ ΟΛΙΓΟΔΕΝΔΡΟΓΛΟΙΩΜΑ</a:t>
            </a: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2800" b="1" smtClean="0">
                <a:solidFill>
                  <a:schemeClr val="tx1"/>
                </a:solidFill>
                <a:latin typeface="Arial" charset="0"/>
              </a:rPr>
            </a:b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>WHO grade III</a:t>
            </a:r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)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773238"/>
            <a:ext cx="4322762" cy="125253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l-GR" sz="1800" smtClean="0">
                <a:latin typeface="Arial" charset="0"/>
              </a:rPr>
              <a:t>Ψευδοπασαλοειδής νέκρωση, </a:t>
            </a:r>
          </a:p>
          <a:p>
            <a:pPr eaLnBrk="1" hangingPunct="1">
              <a:buFont typeface="Arial" charset="0"/>
              <a:buNone/>
            </a:pPr>
            <a:r>
              <a:rPr lang="el-GR" sz="1800" smtClean="0">
                <a:latin typeface="Arial" charset="0"/>
              </a:rPr>
              <a:t>πυρηνική ατυπία, </a:t>
            </a:r>
          </a:p>
          <a:p>
            <a:pPr eaLnBrk="1" hangingPunct="1">
              <a:buFont typeface="Arial" charset="0"/>
              <a:buNone/>
            </a:pPr>
            <a:r>
              <a:rPr lang="el-GR" sz="1800" smtClean="0">
                <a:latin typeface="Arial" charset="0"/>
              </a:rPr>
              <a:t>μικροαγγειακή υπερπλασία</a:t>
            </a:r>
          </a:p>
        </p:txBody>
      </p:sp>
      <p:pic>
        <p:nvPicPr>
          <p:cNvPr id="75780" name="Picture 4" descr="σάρωση000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6788" y="620713"/>
            <a:ext cx="3097212" cy="2008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781" name="Picture 4" descr="σάρωση0006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36838"/>
            <a:ext cx="316865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278" name="5 - Ορθογώνιο"/>
          <p:cNvSpPr>
            <a:spLocks noChangeArrowheads="1"/>
          </p:cNvSpPr>
          <p:nvPr/>
        </p:nvSpPr>
        <p:spPr bwMode="auto">
          <a:xfrm>
            <a:off x="539750" y="3716338"/>
            <a:ext cx="6173788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latin typeface="Arial" charset="0"/>
              </a:rPr>
              <a:t>Έντονη μιτωτική δραστηριότητα, </a:t>
            </a:r>
          </a:p>
          <a:p>
            <a:r>
              <a:rPr lang="el-GR">
                <a:latin typeface="Arial" charset="0"/>
              </a:rPr>
              <a:t>πυρηνική ατυπία, </a:t>
            </a:r>
          </a:p>
          <a:p>
            <a:r>
              <a:rPr lang="el-GR">
                <a:latin typeface="Arial" charset="0"/>
              </a:rPr>
              <a:t>μικροαγγειακή υπερπλασία</a:t>
            </a:r>
          </a:p>
          <a:p>
            <a:pPr>
              <a:buFont typeface="Wingdings" pitchFamily="2" charset="2"/>
              <a:buNone/>
            </a:pPr>
            <a:endParaRPr lang="el-GR"/>
          </a:p>
        </p:txBody>
      </p:sp>
      <p:pic>
        <p:nvPicPr>
          <p:cNvPr id="75783" name="Picture 4" descr="σάρωση0007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3425" y="4652963"/>
            <a:ext cx="3330575" cy="220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280" name="7 - Ορθογώνιο"/>
          <p:cNvSpPr>
            <a:spLocks noChangeArrowheads="1"/>
          </p:cNvSpPr>
          <p:nvPr/>
        </p:nvSpPr>
        <p:spPr bwMode="auto">
          <a:xfrm>
            <a:off x="611188" y="5589588"/>
            <a:ext cx="37703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latin typeface="Arial" charset="0"/>
              </a:rPr>
              <a:t>Έντονη μικροαγγειακή υπερπλασία</a:t>
            </a:r>
          </a:p>
        </p:txBody>
      </p:sp>
      <p:sp>
        <p:nvSpPr>
          <p:cNvPr id="75785" name="8 - TextBox"/>
          <p:cNvSpPr txBox="1">
            <a:spLocks noChangeArrowheads="1"/>
          </p:cNvSpPr>
          <p:nvPr/>
        </p:nvSpPr>
        <p:spPr bwMode="auto">
          <a:xfrm>
            <a:off x="3779838" y="6308725"/>
            <a:ext cx="18002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2007</a:t>
            </a:r>
            <a:endParaRPr lang="el-GR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ΟΛΙΓΟΑΣΤΡΟΚΥΤΩΜΑ / ΑΝΑΠΛΑΣΤΙΚΟ ΟΛΙΓΟΑΣΤΡΟΚΥΤΩΜΑ ΜΗ ΠΕΡΑΙΤΕΡΩ ΠΡΟΣΔΙΟΡΙΖΟΜΕΝΟ (</a:t>
            </a: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>NOS)</a:t>
            </a:r>
            <a:endParaRPr lang="el-GR" sz="28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700213"/>
            <a:ext cx="8001000" cy="3746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smtClean="0">
                <a:latin typeface="Arial" charset="0"/>
              </a:rPr>
              <a:t>O</a:t>
            </a:r>
            <a:r>
              <a:rPr lang="el-GR" sz="2000" smtClean="0">
                <a:latin typeface="Arial" charset="0"/>
              </a:rPr>
              <a:t>ρισμός: Διάχυτα διηθητικό βραδέως αναπτυσσόμενο γλοίωμα ή με χαρακτηριστικά αναπλασίας αποτελούμενο από δύο διακριτούς πληθυσμούς με ολιγοδενδρογλοιακή και αστροκυτταρική μορφολογία, στο οποίο ο μοριακός έλεγχος δεν ήταν εφικτός ή δεν έδωσε σαφές αποτέλεσμα.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 smtClean="0">
                <a:latin typeface="Arial" charset="0"/>
              </a:rPr>
              <a:t>Νέκρωση σε ολιγοαστροκύτωμα </a:t>
            </a:r>
            <a:r>
              <a:rPr lang="el-GR" sz="2000" smtClean="0"/>
              <a:t>→</a:t>
            </a:r>
            <a:r>
              <a:rPr lang="en-US" sz="2000" smtClean="0"/>
              <a:t> </a:t>
            </a:r>
            <a:r>
              <a:rPr lang="el-GR" sz="2000" smtClean="0">
                <a:latin typeface="Arial" charset="0"/>
              </a:rPr>
              <a:t>γλοιοβλάστωμα</a:t>
            </a:r>
            <a:endParaRPr lang="en-US" sz="20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 b="1" smtClean="0">
                <a:latin typeface="Arial" charset="0"/>
              </a:rPr>
              <a:t>Εξαιρετικά σπάνια διάγνωση</a:t>
            </a:r>
            <a:endParaRPr lang="en-US" sz="2000" b="1" smtClean="0">
              <a:latin typeface="Arial" charset="0"/>
            </a:endParaRPr>
          </a:p>
          <a:p>
            <a:pPr eaLnBrk="1" hangingPunct="1"/>
            <a:endParaRPr lang="en-US" sz="200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200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l-GR" sz="2000" smtClean="0">
              <a:latin typeface="Arial" charset="0"/>
            </a:endParaRPr>
          </a:p>
        </p:txBody>
      </p:sp>
      <p:pic>
        <p:nvPicPr>
          <p:cNvPr id="11" name="Picture 5" descr="C:\Users\user\Pictures\MP Navigator EX\2008_03_24\IMG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076700"/>
            <a:ext cx="3992562" cy="261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 descr="C:\Users\user\Pictures\MP Navigator EX\2008_03_24\IMG_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860800"/>
            <a:ext cx="4500562" cy="291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6 - Ορθογώνιο"/>
          <p:cNvSpPr>
            <a:spLocks noChangeArrowheads="1"/>
          </p:cNvSpPr>
          <p:nvPr/>
        </p:nvSpPr>
        <p:spPr bwMode="auto">
          <a:xfrm>
            <a:off x="1979613" y="6488113"/>
            <a:ext cx="2273300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b="1">
                <a:latin typeface="Arial" charset="0"/>
              </a:rPr>
              <a:t>Διφασικό πρότυπο</a:t>
            </a:r>
          </a:p>
        </p:txBody>
      </p:sp>
      <p:sp>
        <p:nvSpPr>
          <p:cNvPr id="14" name="7 - Ορθογώνιο"/>
          <p:cNvSpPr>
            <a:spLocks noChangeArrowheads="1"/>
          </p:cNvSpPr>
          <p:nvPr/>
        </p:nvSpPr>
        <p:spPr bwMode="auto">
          <a:xfrm>
            <a:off x="6757988" y="6488113"/>
            <a:ext cx="2386012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b="1" dirty="0">
                <a:latin typeface="Arial" charset="0"/>
              </a:rPr>
              <a:t>«Διάχυτο» πρότυπο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675928"/>
          </a:xfrm>
        </p:spPr>
        <p:txBody>
          <a:bodyPr/>
          <a:lstStyle/>
          <a:p>
            <a:pPr algn="ctr" eaLnBrk="1" hangingPunct="1"/>
            <a:r>
              <a:rPr lang="el-GR" sz="3200" b="1" dirty="0" err="1" smtClean="0"/>
              <a:t>Επενδυματικά</a:t>
            </a:r>
            <a:r>
              <a:rPr lang="el-GR" sz="3200" b="1" dirty="0" smtClean="0"/>
              <a:t> κύτταρα</a:t>
            </a:r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69" t="1270" r="2637" b="48182"/>
          <a:stretch>
            <a:fillRect/>
          </a:stretch>
        </p:blipFill>
        <p:spPr>
          <a:xfrm>
            <a:off x="1000760" y="1052736"/>
            <a:ext cx="7142481" cy="43924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- TextBox"/>
          <p:cNvSpPr txBox="1">
            <a:spLocks noChangeArrowheads="1"/>
          </p:cNvSpPr>
          <p:nvPr/>
        </p:nvSpPr>
        <p:spPr bwMode="auto">
          <a:xfrm>
            <a:off x="0" y="5502365"/>
            <a:ext cx="91440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l-GR" b="1" dirty="0" smtClean="0">
                <a:latin typeface="Arial" charset="0"/>
              </a:rPr>
              <a:t>Τα κυβοειδή επιθηλιακά κύτταρα που βρίσκονται πάνω σε αποφυάδες νευρογλοιακών κυττάρου του εγκεφάλου και επαλείφουν εσωτερικά τις κοιλίες</a:t>
            </a:r>
            <a:endParaRPr lang="el-GR" b="1" dirty="0">
              <a:latin typeface="Arial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 smtClean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 smtClean="0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- Τίτλος"/>
          <p:cNvSpPr>
            <a:spLocks noGrp="1"/>
          </p:cNvSpPr>
          <p:nvPr>
            <p:ph type="title"/>
          </p:nvPr>
        </p:nvSpPr>
        <p:spPr>
          <a:xfrm>
            <a:off x="539750" y="476250"/>
            <a:ext cx="8001000" cy="747713"/>
          </a:xfrm>
        </p:spPr>
        <p:txBody>
          <a:bodyPr/>
          <a:lstStyle/>
          <a:p>
            <a:pPr algn="ctr" eaLnBrk="1" hangingPunct="1"/>
            <a:r>
              <a:rPr lang="el-GR" sz="3600" b="1" smtClean="0">
                <a:solidFill>
                  <a:schemeClr val="tx1"/>
                </a:solidFill>
                <a:latin typeface="Arial" charset="0"/>
              </a:rPr>
              <a:t>Μηνύματα για το σπίτι</a:t>
            </a:r>
          </a:p>
        </p:txBody>
      </p:sp>
      <p:sp>
        <p:nvSpPr>
          <p:cNvPr id="5632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700213"/>
            <a:ext cx="9144000" cy="573246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l-GR" sz="1800" b="1" smtClean="0">
                <a:latin typeface="Arial" charset="0"/>
              </a:rPr>
              <a:t>Αστροκυτταρικοί και ολιγοδενδρογλοιακοί όγκοι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sz="1800" smtClean="0">
                <a:latin typeface="Arial" charset="0"/>
              </a:rPr>
              <a:t>Κατηγοροποίηση διαχύτων γλοιωμάτων σε</a:t>
            </a:r>
            <a:r>
              <a:rPr lang="en-US" sz="1800" smtClean="0">
                <a:latin typeface="Arial" charset="0"/>
              </a:rPr>
              <a:t> IDH-</a:t>
            </a:r>
            <a:r>
              <a:rPr lang="el-GR" sz="1800" smtClean="0">
                <a:latin typeface="Arial" charset="0"/>
              </a:rPr>
              <a:t>μεταλλαγμένα, </a:t>
            </a:r>
            <a:r>
              <a:rPr lang="en-US" sz="1800" smtClean="0">
                <a:latin typeface="Arial" charset="0"/>
              </a:rPr>
              <a:t>IDH-</a:t>
            </a:r>
            <a:r>
              <a:rPr lang="el-GR" sz="1800" smtClean="0">
                <a:latin typeface="Arial" charset="0"/>
              </a:rPr>
              <a:t>αμετάλλακτα (</a:t>
            </a:r>
            <a:r>
              <a:rPr lang="en-US" sz="1800" smtClean="0">
                <a:latin typeface="Arial" charset="0"/>
              </a:rPr>
              <a:t>wild-type) </a:t>
            </a:r>
            <a:r>
              <a:rPr lang="el-GR" sz="1800" smtClean="0">
                <a:latin typeface="Arial" charset="0"/>
              </a:rPr>
              <a:t>και </a:t>
            </a:r>
            <a:r>
              <a:rPr lang="en-US" sz="1800" smtClean="0">
                <a:latin typeface="Arial" charset="0"/>
              </a:rPr>
              <a:t>NOS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sz="1800" smtClean="0">
                <a:latin typeface="Arial" charset="0"/>
              </a:rPr>
              <a:t>Διάχυτοι </a:t>
            </a:r>
            <a:r>
              <a:rPr lang="el-GR" sz="1800" b="1" smtClean="0">
                <a:latin typeface="Arial" charset="0"/>
              </a:rPr>
              <a:t>αστροκυτταρικοί</a:t>
            </a:r>
            <a:r>
              <a:rPr lang="el-GR" sz="1800" smtClean="0">
                <a:latin typeface="Arial" charset="0"/>
              </a:rPr>
              <a:t> όγκοι </a:t>
            </a:r>
            <a:r>
              <a:rPr lang="en-US" sz="1800" smtClean="0">
                <a:latin typeface="Arial" charset="0"/>
              </a:rPr>
              <a:t>(grade </a:t>
            </a:r>
            <a:r>
              <a:rPr lang="en-US" sz="1800" b="1" smtClean="0">
                <a:latin typeface="Arial" charset="0"/>
              </a:rPr>
              <a:t>II/III</a:t>
            </a:r>
            <a:r>
              <a:rPr lang="en-US" sz="1800" smtClean="0">
                <a:latin typeface="Arial" charset="0"/>
              </a:rPr>
              <a:t>)</a:t>
            </a:r>
            <a:r>
              <a:rPr lang="el-GR" sz="1800" smtClean="0">
                <a:latin typeface="Arial" charset="0"/>
              </a:rPr>
              <a:t>: κατά κανόνα φέρουν </a:t>
            </a:r>
            <a:r>
              <a:rPr lang="en-US" sz="1800" b="1" smtClean="0">
                <a:latin typeface="Arial" charset="0"/>
              </a:rPr>
              <a:t>IDH-</a:t>
            </a:r>
            <a:r>
              <a:rPr lang="el-GR" sz="1800" smtClean="0">
                <a:latin typeface="Arial" charset="0"/>
              </a:rPr>
              <a:t>μεταλλάξεις και συνήθως </a:t>
            </a:r>
            <a:r>
              <a:rPr lang="en-US" sz="1800" b="1" smtClean="0">
                <a:latin typeface="Arial" charset="0"/>
              </a:rPr>
              <a:t>ATRX</a:t>
            </a:r>
            <a:r>
              <a:rPr lang="en-US" sz="1800" smtClean="0">
                <a:latin typeface="Arial" charset="0"/>
              </a:rPr>
              <a:t> </a:t>
            </a:r>
            <a:r>
              <a:rPr lang="el-GR" sz="1800" smtClean="0">
                <a:latin typeface="Arial" charset="0"/>
              </a:rPr>
              <a:t>και </a:t>
            </a:r>
            <a:r>
              <a:rPr lang="en-US" sz="1800" b="1" smtClean="0">
                <a:latin typeface="Arial" charset="0"/>
              </a:rPr>
              <a:t>p53</a:t>
            </a:r>
            <a:r>
              <a:rPr lang="el-GR" sz="1800" smtClean="0">
                <a:latin typeface="Arial" charset="0"/>
              </a:rPr>
              <a:t> μεταλλάξεις, στερούνται ωστόσο απάλειψης </a:t>
            </a:r>
            <a:r>
              <a:rPr lang="en-US" sz="1800" smtClean="0">
                <a:latin typeface="Arial" charset="0"/>
              </a:rPr>
              <a:t>1p/19q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sz="1800" b="1" smtClean="0">
                <a:latin typeface="Arial" charset="0"/>
              </a:rPr>
              <a:t>Αναπλαστικό</a:t>
            </a:r>
            <a:r>
              <a:rPr lang="el-GR" sz="1800" smtClean="0">
                <a:latin typeface="Arial" charset="0"/>
              </a:rPr>
              <a:t> αστροκύτωμα </a:t>
            </a:r>
            <a:r>
              <a:rPr lang="el-GR" sz="1800" b="1" smtClean="0">
                <a:latin typeface="Arial" charset="0"/>
              </a:rPr>
              <a:t>χωρίς </a:t>
            </a:r>
            <a:r>
              <a:rPr lang="en-US" sz="1800" b="1" smtClean="0">
                <a:latin typeface="Arial" charset="0"/>
              </a:rPr>
              <a:t>IDH-</a:t>
            </a:r>
            <a:r>
              <a:rPr lang="el-GR" sz="1800" smtClean="0">
                <a:latin typeface="Arial" charset="0"/>
              </a:rPr>
              <a:t>μετάλλαξη συμπεριφέρεται ως </a:t>
            </a:r>
            <a:r>
              <a:rPr lang="el-GR" sz="1800" b="1" smtClean="0">
                <a:latin typeface="Arial" charset="0"/>
              </a:rPr>
              <a:t>γλοιοβλάστωμα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sz="1800" b="1" smtClean="0">
                <a:latin typeface="Arial" charset="0"/>
              </a:rPr>
              <a:t>Ολιγοδενδρογλοιακοί όγκοι </a:t>
            </a:r>
            <a:r>
              <a:rPr lang="en-US" sz="1800" smtClean="0">
                <a:latin typeface="Arial" charset="0"/>
              </a:rPr>
              <a:t>(grade II/III)</a:t>
            </a:r>
            <a:r>
              <a:rPr lang="el-GR" sz="1800" smtClean="0">
                <a:latin typeface="Arial" charset="0"/>
              </a:rPr>
              <a:t>: φέρουν </a:t>
            </a:r>
            <a:r>
              <a:rPr lang="en-US" sz="1800" b="1" smtClean="0">
                <a:latin typeface="Arial" charset="0"/>
              </a:rPr>
              <a:t>IDH</a:t>
            </a:r>
            <a:r>
              <a:rPr lang="el-GR" sz="1800" smtClean="0">
                <a:latin typeface="Arial" charset="0"/>
              </a:rPr>
              <a:t> μεταλλάξεις και απάλειψη </a:t>
            </a:r>
            <a:r>
              <a:rPr lang="en-US" sz="1800" b="1" smtClean="0">
                <a:latin typeface="Arial" charset="0"/>
              </a:rPr>
              <a:t>1p/19q</a:t>
            </a:r>
            <a:endParaRPr lang="el-GR" sz="1800" b="1" smtClean="0">
              <a:latin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l-GR" sz="1800" smtClean="0">
                <a:latin typeface="Arial" charset="0"/>
              </a:rPr>
              <a:t>Σε γλοιοβλάστωμα: </a:t>
            </a:r>
            <a:r>
              <a:rPr lang="en-US" sz="1800" smtClean="0">
                <a:latin typeface="Arial" charset="0"/>
              </a:rPr>
              <a:t>IDH</a:t>
            </a:r>
            <a:r>
              <a:rPr lang="el-GR" sz="1800" smtClean="0">
                <a:latin typeface="Arial" charset="0"/>
              </a:rPr>
              <a:t> μετάλλαξη → δευτεροπαθές (ευμενέστερη πρόγνωση), απουσία της μετάλλαξης → πρωτοπαθές (δυσμενέστερη πρόγνωση)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sz="1800" smtClean="0">
                <a:latin typeface="Arial" charset="0"/>
              </a:rPr>
              <a:t>Χρήση ανοσοϊστοχημικών δεικτών </a:t>
            </a:r>
            <a:r>
              <a:rPr lang="en-US" sz="1800" smtClean="0">
                <a:latin typeface="Arial" charset="0"/>
              </a:rPr>
              <a:t>(IDH1R132H, ATRX, p53)</a:t>
            </a:r>
            <a:r>
              <a:rPr lang="el-GR" sz="1800" smtClean="0">
                <a:latin typeface="Arial" charset="0"/>
              </a:rPr>
              <a:t> για ανίχνευση αντίστοιχων μεταλλάξεων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sz="1800" smtClean="0">
                <a:latin typeface="Arial" charset="0"/>
              </a:rPr>
              <a:t>Ενεργοποίηση γονιδίου </a:t>
            </a:r>
            <a:r>
              <a:rPr lang="en-US" sz="1800" b="1" smtClean="0">
                <a:latin typeface="Arial" charset="0"/>
              </a:rPr>
              <a:t>BRAF</a:t>
            </a:r>
            <a:r>
              <a:rPr lang="en-US" sz="1800" smtClean="0">
                <a:latin typeface="Arial" charset="0"/>
              </a:rPr>
              <a:t> </a:t>
            </a:r>
            <a:r>
              <a:rPr lang="el-GR" sz="1800" smtClean="0">
                <a:latin typeface="Arial" charset="0"/>
              </a:rPr>
              <a:t>(χωρίς μεταλλάξεις </a:t>
            </a:r>
            <a:r>
              <a:rPr lang="en-US" sz="1800" smtClean="0">
                <a:latin typeface="Arial" charset="0"/>
              </a:rPr>
              <a:t>IDH</a:t>
            </a:r>
            <a:r>
              <a:rPr lang="el-GR" sz="1800" smtClean="0">
                <a:latin typeface="Arial" charset="0"/>
              </a:rPr>
              <a:t>) σε </a:t>
            </a:r>
            <a:r>
              <a:rPr lang="el-GR" sz="1800" b="1" smtClean="0">
                <a:latin typeface="Arial" charset="0"/>
              </a:rPr>
              <a:t>εντοπισμένα</a:t>
            </a:r>
            <a:r>
              <a:rPr lang="el-GR" sz="1800" smtClean="0">
                <a:latin typeface="Arial" charset="0"/>
              </a:rPr>
              <a:t> αστροκυτώματα</a:t>
            </a:r>
          </a:p>
          <a:p>
            <a:pPr eaLnBrk="1" hangingPunct="1">
              <a:buFont typeface="Wingdings" pitchFamily="2" charset="2"/>
              <a:buChar char="Ø"/>
            </a:pPr>
            <a:endParaRPr lang="en-US" sz="1800" smtClean="0">
              <a:latin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el-GR" sz="180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</a:rPr>
              <a:t>ΕΠΕΝΔΥΜΑΤΙΚΟΙ ΟΓΚΟΙ</a:t>
            </a:r>
            <a:r>
              <a:rPr lang="en-US" sz="2800" b="1" smtClean="0">
                <a:solidFill>
                  <a:schemeClr val="tx1"/>
                </a:solidFill>
              </a:rPr>
              <a:t/>
            </a:r>
            <a:br>
              <a:rPr lang="en-US" sz="2800" b="1" smtClean="0">
                <a:solidFill>
                  <a:schemeClr val="tx1"/>
                </a:solidFill>
              </a:rPr>
            </a:br>
            <a:r>
              <a:rPr lang="el-GR" sz="2800" b="1" smtClean="0">
                <a:solidFill>
                  <a:schemeClr val="tx1"/>
                </a:solidFill>
              </a:rPr>
              <a:t>Βαθμοποίηση</a:t>
            </a:r>
            <a:r>
              <a:rPr lang="en-US" sz="2800" b="1" smtClean="0">
                <a:solidFill>
                  <a:schemeClr val="tx1"/>
                </a:solidFill>
              </a:rPr>
              <a:t> (</a:t>
            </a:r>
            <a:r>
              <a:rPr lang="el-GR" sz="2800" b="1" smtClean="0">
                <a:solidFill>
                  <a:schemeClr val="tx1"/>
                </a:solidFill>
              </a:rPr>
              <a:t>Π.Ο.Υ. 2016</a:t>
            </a:r>
            <a:r>
              <a:rPr lang="en-US" sz="2800" b="1" smtClean="0">
                <a:solidFill>
                  <a:schemeClr val="tx1"/>
                </a:solidFill>
              </a:rPr>
              <a:t>)</a:t>
            </a:r>
            <a:br>
              <a:rPr lang="en-US" sz="2800" b="1" smtClean="0">
                <a:solidFill>
                  <a:schemeClr val="tx1"/>
                </a:solidFill>
              </a:rPr>
            </a:br>
            <a:endParaRPr lang="el-GR" sz="2800" b="1" smtClean="0">
              <a:solidFill>
                <a:schemeClr val="tx1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8147050" cy="4314825"/>
          </a:xfrm>
        </p:spPr>
        <p:txBody>
          <a:bodyPr/>
          <a:lstStyle/>
          <a:p>
            <a:pPr eaLnBrk="1" hangingPunct="1"/>
            <a:r>
              <a:rPr lang="el-GR" sz="2400" b="1" smtClean="0"/>
              <a:t>Επενδύμωμα </a:t>
            </a:r>
            <a:r>
              <a:rPr lang="en-US" sz="2400" b="1" smtClean="0"/>
              <a:t>→ </a:t>
            </a:r>
            <a:r>
              <a:rPr lang="el-GR" sz="2400" b="1" smtClean="0"/>
              <a:t>Π.Ο.Υ.</a:t>
            </a:r>
            <a:r>
              <a:rPr lang="en-US" sz="2400" b="1" smtClean="0"/>
              <a:t>grade II</a:t>
            </a:r>
          </a:p>
          <a:p>
            <a:pPr eaLnBrk="1" hangingPunct="1"/>
            <a:r>
              <a:rPr lang="el-GR" sz="2400" b="1" smtClean="0"/>
              <a:t>Αναπλαστικό επενδύμωμα</a:t>
            </a:r>
            <a:r>
              <a:rPr lang="en-US" sz="2400" b="1" smtClean="0"/>
              <a:t>→ </a:t>
            </a:r>
            <a:r>
              <a:rPr lang="el-GR" sz="2400" b="1" smtClean="0"/>
              <a:t>Π.Ο.Υ. </a:t>
            </a:r>
            <a:r>
              <a:rPr lang="en-US" sz="2400" b="1" smtClean="0"/>
              <a:t>grade III</a:t>
            </a:r>
          </a:p>
          <a:p>
            <a:pPr eaLnBrk="1" hangingPunct="1"/>
            <a:r>
              <a:rPr lang="el-GR" sz="2400" b="1" smtClean="0"/>
              <a:t>Μυξοθηλώδες επενδύμωμα</a:t>
            </a:r>
            <a:r>
              <a:rPr lang="en-US" sz="2400" b="1" smtClean="0"/>
              <a:t>→ </a:t>
            </a:r>
            <a:r>
              <a:rPr lang="el-GR" sz="2400" b="1" smtClean="0"/>
              <a:t>Π.Ο.Υ. </a:t>
            </a:r>
            <a:r>
              <a:rPr lang="en-US" sz="2400" b="1" smtClean="0"/>
              <a:t>grade I</a:t>
            </a:r>
          </a:p>
          <a:p>
            <a:pPr eaLnBrk="1" hangingPunct="1"/>
            <a:r>
              <a:rPr lang="el-GR" sz="2400" b="1" smtClean="0"/>
              <a:t>Υποεπενδύμωμα</a:t>
            </a:r>
            <a:r>
              <a:rPr lang="en-US" sz="2400" b="1" smtClean="0"/>
              <a:t>→ </a:t>
            </a:r>
            <a:r>
              <a:rPr lang="el-GR" sz="2400" b="1" smtClean="0"/>
              <a:t>Π.Ο.Υ. </a:t>
            </a:r>
            <a:r>
              <a:rPr lang="en-US" sz="2400" b="1" smtClean="0"/>
              <a:t>grade I</a:t>
            </a:r>
            <a:endParaRPr lang="el-GR" sz="2400" b="1" smtClean="0"/>
          </a:p>
          <a:p>
            <a:pPr eaLnBrk="1" hangingPunct="1">
              <a:buFont typeface="Wingdings" pitchFamily="2" charset="2"/>
              <a:buChar char="v"/>
            </a:pPr>
            <a:r>
              <a:rPr lang="el-GR" sz="2400" b="1" smtClean="0"/>
              <a:t>Επενδύμωμα με γονίδιο σύντηξης </a:t>
            </a:r>
            <a:r>
              <a:rPr lang="en-US" sz="2400" b="1" smtClean="0"/>
              <a:t>RELA </a:t>
            </a:r>
            <a:r>
              <a:rPr lang="en-US" sz="2400" b="1" smtClean="0">
                <a:latin typeface="Calibri" pitchFamily="34" charset="0"/>
              </a:rPr>
              <a:t>→</a:t>
            </a:r>
            <a:r>
              <a:rPr lang="el-GR" sz="2400" b="1" smtClean="0">
                <a:latin typeface="Calibri" pitchFamily="34" charset="0"/>
              </a:rPr>
              <a:t> </a:t>
            </a:r>
            <a:r>
              <a:rPr lang="el-GR" sz="2400" b="1" smtClean="0"/>
              <a:t>Π.Ο.Υ. </a:t>
            </a:r>
            <a:r>
              <a:rPr lang="en-US" sz="2400" b="1" smtClean="0"/>
              <a:t>Grade II </a:t>
            </a:r>
            <a:r>
              <a:rPr lang="el-GR" sz="2400" b="1" smtClean="0"/>
              <a:t>ή </a:t>
            </a:r>
            <a:r>
              <a:rPr lang="en-US" sz="2400" b="1" smtClean="0"/>
              <a:t>III (</a:t>
            </a:r>
            <a:r>
              <a:rPr lang="el-GR" sz="2400" b="1" smtClean="0"/>
              <a:t>χειρότερη πρόγνωση)</a:t>
            </a:r>
            <a:endParaRPr lang="en-US" sz="2400" b="1" smtClean="0"/>
          </a:p>
          <a:p>
            <a:pPr eaLnBrk="1" hangingPunct="1"/>
            <a:endParaRPr lang="en-US" sz="2400" b="1" smtClean="0"/>
          </a:p>
          <a:p>
            <a:pPr eaLnBrk="1" hangingPunct="1"/>
            <a:endParaRPr lang="en-US" sz="2400" b="1" smtClean="0"/>
          </a:p>
          <a:p>
            <a:pPr eaLnBrk="1" hangingPunct="1"/>
            <a:endParaRPr lang="en-US" sz="2400" b="1" smtClean="0"/>
          </a:p>
          <a:p>
            <a:pPr eaLnBrk="1" hangingPunct="1"/>
            <a:endParaRPr lang="en-US" sz="2400" b="1" smtClean="0"/>
          </a:p>
          <a:p>
            <a:pPr eaLnBrk="1" hangingPunct="1"/>
            <a:endParaRPr lang="en-US" sz="2400" b="1" smtClean="0"/>
          </a:p>
          <a:p>
            <a:pPr eaLnBrk="1" hangingPunct="1"/>
            <a:endParaRPr lang="en-US" sz="2400" b="1" smtClean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620713"/>
            <a:ext cx="8001000" cy="900112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</a:rPr>
              <a:t/>
            </a:r>
            <a:br>
              <a:rPr lang="el-GR" sz="2800" b="1" smtClean="0">
                <a:solidFill>
                  <a:schemeClr val="tx1"/>
                </a:solidFill>
              </a:rPr>
            </a:br>
            <a:r>
              <a:rPr lang="el-GR" sz="2800" b="1" smtClean="0">
                <a:solidFill>
                  <a:schemeClr val="tx1"/>
                </a:solidFill>
              </a:rPr>
              <a:t/>
            </a:r>
            <a:br>
              <a:rPr lang="el-GR" sz="2800" b="1" smtClean="0">
                <a:solidFill>
                  <a:schemeClr val="tx1"/>
                </a:solidFill>
              </a:rPr>
            </a:br>
            <a:r>
              <a:rPr lang="el-GR" sz="2800" b="1" smtClean="0">
                <a:solidFill>
                  <a:schemeClr val="tx1"/>
                </a:solidFill>
              </a:rPr>
              <a:t>ΕΠΕΝΔΥΜΩΜΑ </a:t>
            </a:r>
            <a:r>
              <a:rPr lang="en-US" sz="2800" b="1" smtClean="0">
                <a:solidFill>
                  <a:schemeClr val="tx1"/>
                </a:solidFill>
              </a:rPr>
              <a:t>GRADE II</a:t>
            </a:r>
            <a:r>
              <a:rPr lang="el-GR" sz="2800" b="1" smtClean="0">
                <a:solidFill>
                  <a:schemeClr val="tx1"/>
                </a:solidFill>
              </a:rPr>
              <a:t/>
            </a:r>
            <a:br>
              <a:rPr lang="el-GR" sz="2800" b="1" smtClean="0">
                <a:solidFill>
                  <a:schemeClr val="tx1"/>
                </a:solidFill>
              </a:rPr>
            </a:br>
            <a:r>
              <a:rPr lang="el-GR" sz="2800" b="1" smtClean="0">
                <a:solidFill>
                  <a:schemeClr val="tx1"/>
                </a:solidFill>
              </a:rPr>
              <a:t>Ορισμός</a:t>
            </a:r>
            <a:br>
              <a:rPr lang="el-GR" sz="2800" b="1" smtClean="0">
                <a:solidFill>
                  <a:schemeClr val="tx1"/>
                </a:solidFill>
              </a:rPr>
            </a:br>
            <a:endParaRPr lang="el-GR" sz="2800" b="1" smtClean="0">
              <a:solidFill>
                <a:schemeClr val="tx1"/>
              </a:solidFill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981200"/>
            <a:ext cx="8001000" cy="4038600"/>
          </a:xfrm>
        </p:spPr>
        <p:txBody>
          <a:bodyPr/>
          <a:lstStyle/>
          <a:p>
            <a:pPr eaLnBrk="1" hangingPunct="1"/>
            <a:r>
              <a:rPr lang="el-GR" sz="2400" b="1" smtClean="0"/>
              <a:t>Βραδέως</a:t>
            </a:r>
            <a:r>
              <a:rPr lang="el-GR" sz="2400" smtClean="0"/>
              <a:t> αυξανόμενος όγκος της </a:t>
            </a:r>
            <a:r>
              <a:rPr lang="el-GR" sz="2400" b="1" smtClean="0"/>
              <a:t>παιδικής</a:t>
            </a:r>
            <a:r>
              <a:rPr lang="el-GR" sz="2400" smtClean="0"/>
              <a:t> και </a:t>
            </a:r>
            <a:r>
              <a:rPr lang="el-GR" sz="2400" b="1" smtClean="0"/>
              <a:t>εφηβικής</a:t>
            </a:r>
            <a:r>
              <a:rPr lang="el-GR" sz="2400" smtClean="0"/>
              <a:t> ηλικίας</a:t>
            </a:r>
          </a:p>
          <a:p>
            <a:pPr eaLnBrk="1" hangingPunct="1"/>
            <a:r>
              <a:rPr lang="el-GR" sz="2400" smtClean="0"/>
              <a:t> προερχόμενος από το τοίχωμα των εγκεφαλικών </a:t>
            </a:r>
            <a:r>
              <a:rPr lang="el-GR" sz="2400" b="1" smtClean="0"/>
              <a:t>κοιλιών</a:t>
            </a:r>
            <a:r>
              <a:rPr lang="el-GR" sz="2400" smtClean="0"/>
              <a:t> ή από τη </a:t>
            </a:r>
            <a:r>
              <a:rPr lang="el-GR" sz="2400" b="1" smtClean="0"/>
              <a:t>σπονδυλική στήλη</a:t>
            </a:r>
          </a:p>
          <a:p>
            <a:pPr eaLnBrk="1" hangingPunct="1"/>
            <a:r>
              <a:rPr lang="el-GR" sz="2400" smtClean="0"/>
              <a:t>αποτελούμενος από νεοπλασματικά επενδυματικά κύτταρα</a:t>
            </a:r>
          </a:p>
          <a:p>
            <a:pPr eaLnBrk="1" hangingPunct="1"/>
            <a:r>
              <a:rPr lang="el-GR" sz="2400" smtClean="0"/>
              <a:t>50-60% των νευροεπιθηλιακών όγκων της σπονδυλικής στήλης</a:t>
            </a:r>
          </a:p>
          <a:p>
            <a:pPr eaLnBrk="1" hangingPunct="1"/>
            <a:endParaRPr lang="el-GR" sz="2400" smtClean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108075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</a:rPr>
              <a:t>ΕΠΕΝΔΥΜΩΜΑ </a:t>
            </a:r>
            <a:r>
              <a:rPr lang="en-US" sz="2800" b="1" smtClean="0">
                <a:solidFill>
                  <a:schemeClr val="tx1"/>
                </a:solidFill>
              </a:rPr>
              <a:t>GRADE II</a:t>
            </a:r>
            <a:br>
              <a:rPr lang="en-US" sz="2800" b="1" smtClean="0">
                <a:solidFill>
                  <a:schemeClr val="tx1"/>
                </a:solidFill>
              </a:rPr>
            </a:br>
            <a:r>
              <a:rPr lang="el-GR" sz="2800" b="1" smtClean="0">
                <a:solidFill>
                  <a:schemeClr val="tx1"/>
                </a:solidFill>
              </a:rPr>
              <a:t>Ιστολογικά γνωρίσματα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38" y="2071688"/>
            <a:ext cx="8177212" cy="4267200"/>
          </a:xfrm>
        </p:spPr>
        <p:txBody>
          <a:bodyPr/>
          <a:lstStyle/>
          <a:p>
            <a:pPr marL="342900" indent="-342900" eaLnBrk="1" hangingPunct="1"/>
            <a:r>
              <a:rPr lang="el-GR" sz="2400" b="1" smtClean="0"/>
              <a:t>Καλώς αφοριζόμενα</a:t>
            </a:r>
            <a:r>
              <a:rPr lang="el-GR" sz="2400" smtClean="0"/>
              <a:t>, μέτρια κυτταροβριθή νεοπλάσματα με μονόμορφο κυτταρικό πληθυσμό</a:t>
            </a:r>
          </a:p>
          <a:p>
            <a:pPr marL="342900" indent="-342900" eaLnBrk="1" hangingPunct="1"/>
            <a:r>
              <a:rPr lang="el-GR" sz="2400" smtClean="0"/>
              <a:t>Κύρια χαρακτηριστικά</a:t>
            </a:r>
            <a:r>
              <a:rPr lang="en-US" sz="2400" smtClean="0"/>
              <a:t>:</a:t>
            </a: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en-US" sz="2400" smtClean="0"/>
              <a:t>   - </a:t>
            </a:r>
            <a:r>
              <a:rPr lang="el-GR" sz="2400" smtClean="0"/>
              <a:t>περιαγγειακές ψευδοροζέτες</a:t>
            </a: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el-GR" sz="2400" smtClean="0"/>
              <a:t>   - αληθείς επενδυματικές ροζέτες (25%) </a:t>
            </a:r>
            <a:r>
              <a:rPr lang="el-GR" sz="2400" smtClean="0">
                <a:latin typeface="Calibri" pitchFamily="34" charset="0"/>
              </a:rPr>
              <a:t>→</a:t>
            </a:r>
            <a:r>
              <a:rPr lang="el-GR" sz="2400" smtClean="0"/>
              <a:t>   </a:t>
            </a: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el-GR" sz="2400" smtClean="0"/>
              <a:t>     επενδυματικοί αυλοί</a:t>
            </a:r>
          </a:p>
          <a:p>
            <a:pPr marL="342900" indent="-342900" eaLnBrk="1" hangingPunct="1">
              <a:buFont typeface="Wingdings" pitchFamily="2" charset="2"/>
              <a:buChar char="q"/>
            </a:pPr>
            <a:r>
              <a:rPr lang="el-GR" sz="2400" b="1" smtClean="0"/>
              <a:t>Μορφολογικοί τύποι</a:t>
            </a:r>
            <a:r>
              <a:rPr lang="el-GR" sz="2400" smtClean="0"/>
              <a:t>: θηλώδης, διαυγοκυττα</a:t>
            </a:r>
            <a:r>
              <a:rPr lang="en-US" sz="2400" smtClean="0"/>
              <a:t>-</a:t>
            </a:r>
            <a:r>
              <a:rPr lang="el-GR" sz="2400" smtClean="0"/>
              <a:t>ρικός, με επιμήκη κύτταρα (</a:t>
            </a:r>
            <a:r>
              <a:rPr lang="en-US" sz="2400" smtClean="0"/>
              <a:t>tanycytic)</a:t>
            </a:r>
          </a:p>
          <a:p>
            <a:pPr marL="342900" indent="-342900" eaLnBrk="1" hangingPunct="1">
              <a:buFont typeface="Wingdings" pitchFamily="2" charset="2"/>
              <a:buNone/>
            </a:pPr>
            <a:endParaRPr lang="el-GR" sz="2400" smtClean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63613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</a:rPr>
              <a:t>ΕΠΕΝΔΥΜΩΜΑ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smtClean="0"/>
              <a:t>Περιαγγειακές ψευδοροζέτες</a:t>
            </a:r>
          </a:p>
        </p:txBody>
      </p:sp>
      <p:pic>
        <p:nvPicPr>
          <p:cNvPr id="60420" name="Picture 4" descr="σάρωση001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209800"/>
            <a:ext cx="6400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63613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</a:rPr>
              <a:t>ΕΠΕΝΔΥΜΩΜΑ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Αληθείς επενδυματικές ροζέτες</a:t>
            </a:r>
          </a:p>
        </p:txBody>
      </p:sp>
      <p:pic>
        <p:nvPicPr>
          <p:cNvPr id="61444" name="Picture 4" descr="σάρωση0013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286000"/>
            <a:ext cx="6324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</a:rPr>
              <a:t>ΜΥΞΟΘΗΛΩΔΕΣ ΕΠΕΝΔΥΜΩΜΑ</a:t>
            </a:r>
            <a:r>
              <a:rPr lang="en-US" sz="2800" b="1" smtClean="0">
                <a:solidFill>
                  <a:schemeClr val="tx1"/>
                </a:solidFill>
              </a:rPr>
              <a:t/>
            </a:r>
            <a:br>
              <a:rPr lang="en-US" sz="2800" b="1" smtClean="0">
                <a:solidFill>
                  <a:schemeClr val="tx1"/>
                </a:solidFill>
              </a:rPr>
            </a:br>
            <a:r>
              <a:rPr lang="el-GR" sz="2800" b="1" smtClean="0">
                <a:solidFill>
                  <a:schemeClr val="tx1"/>
                </a:solidFill>
              </a:rPr>
              <a:t>Π.Ο.Υ. </a:t>
            </a:r>
            <a:r>
              <a:rPr lang="en-US" sz="2800" b="1" smtClean="0">
                <a:solidFill>
                  <a:schemeClr val="tx1"/>
                </a:solidFill>
              </a:rPr>
              <a:t>grade I</a:t>
            </a:r>
            <a:endParaRPr lang="el-GR" sz="2800" b="1" smtClean="0">
              <a:solidFill>
                <a:schemeClr val="tx1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916113"/>
            <a:ext cx="7921625" cy="4103687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</a:pPr>
            <a:r>
              <a:rPr lang="el-GR" sz="2400" smtClean="0"/>
              <a:t>Βραδέως αναπτυσσόμενο γλοίωμα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</a:pPr>
            <a:r>
              <a:rPr lang="el-GR" sz="2400" smtClean="0"/>
              <a:t>Εντόπιση</a:t>
            </a:r>
            <a:r>
              <a:rPr lang="en-US" sz="2400" smtClean="0"/>
              <a:t>: </a:t>
            </a:r>
            <a:r>
              <a:rPr lang="el-GR" sz="2400" b="1" smtClean="0"/>
              <a:t>μυελικός κώνος, τελικό νημάτιο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</a:pPr>
            <a:r>
              <a:rPr lang="el-GR" sz="2400" smtClean="0"/>
              <a:t>Ηλικία </a:t>
            </a:r>
            <a:r>
              <a:rPr lang="en-US" sz="2400" smtClean="0"/>
              <a:t>:</a:t>
            </a:r>
            <a:r>
              <a:rPr lang="el-GR" sz="2400" smtClean="0"/>
              <a:t> νεαροί ενήλικες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</a:pPr>
            <a:r>
              <a:rPr lang="el-GR" sz="2400" b="1" smtClean="0"/>
              <a:t>Ιστολογικά: νεοπλασματικά κύτταρα τα οποία σχηματίζουν θηλές γύρω  από βασεόφιλη, βλεννώδη ουσία η οποία περιβάλλει αιμοφόρα αγγεία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</a:pPr>
            <a:r>
              <a:rPr lang="el-GR" sz="2400" smtClean="0"/>
              <a:t>Νεόπλασμα καλής πρόγνωσης</a:t>
            </a:r>
            <a:endParaRPr lang="en-US" sz="2400" smtClean="0"/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</a:pPr>
            <a:r>
              <a:rPr lang="el-GR" sz="2400" smtClean="0"/>
              <a:t>Δεν αναφέρεται αναπλαστικός υπότυπος</a:t>
            </a:r>
          </a:p>
          <a:p>
            <a:pPr marL="342900" indent="-342900" eaLnBrk="1" hangingPunct="1">
              <a:lnSpc>
                <a:spcPct val="90000"/>
              </a:lnSpc>
            </a:pPr>
            <a:endParaRPr lang="el-GR" sz="2400" smtClean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867400"/>
            <a:ext cx="8229600" cy="685800"/>
          </a:xfrm>
        </p:spPr>
        <p:txBody>
          <a:bodyPr/>
          <a:lstStyle/>
          <a:p>
            <a:pPr eaLnBrk="1" hangingPunct="1"/>
            <a:r>
              <a:rPr lang="el-GR" sz="1700" smtClean="0"/>
              <a:t>Μυξοθηλώδες επενδύμωμα ιππουρίδας </a:t>
            </a:r>
          </a:p>
        </p:txBody>
      </p:sp>
      <p:pic>
        <p:nvPicPr>
          <p:cNvPr id="63491" name="Picture 3" descr="σάρωση001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14400"/>
            <a:ext cx="7391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36638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</a:rPr>
              <a:t>ΥΠΟΕΠΕΝΔΥΜΩΜΑ</a:t>
            </a:r>
            <a:r>
              <a:rPr lang="en-US" sz="2800" b="1" smtClean="0">
                <a:solidFill>
                  <a:schemeClr val="tx1"/>
                </a:solidFill>
              </a:rPr>
              <a:t/>
            </a:r>
            <a:br>
              <a:rPr lang="en-US" sz="2800" b="1" smtClean="0">
                <a:solidFill>
                  <a:schemeClr val="tx1"/>
                </a:solidFill>
              </a:rPr>
            </a:br>
            <a:r>
              <a:rPr lang="el-GR" sz="2800" b="1" smtClean="0">
                <a:solidFill>
                  <a:schemeClr val="tx1"/>
                </a:solidFill>
              </a:rPr>
              <a:t>Π.Ο.Υ. </a:t>
            </a:r>
            <a:r>
              <a:rPr lang="en-US" sz="2800" b="1" smtClean="0">
                <a:solidFill>
                  <a:schemeClr val="tx1"/>
                </a:solidFill>
              </a:rPr>
              <a:t>grade I</a:t>
            </a:r>
            <a:endParaRPr lang="el-GR" sz="2800" b="1" smtClean="0">
              <a:solidFill>
                <a:schemeClr val="tx1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989138"/>
            <a:ext cx="7416800" cy="4030662"/>
          </a:xfrm>
        </p:spPr>
        <p:txBody>
          <a:bodyPr/>
          <a:lstStyle/>
          <a:p>
            <a:pPr eaLnBrk="1" hangingPunct="1"/>
            <a:r>
              <a:rPr lang="en-US" sz="2400" b="1" smtClean="0"/>
              <a:t>O</a:t>
            </a:r>
            <a:r>
              <a:rPr lang="el-GR" sz="2400" b="1" smtClean="0"/>
              <a:t>ρισμός</a:t>
            </a:r>
            <a:r>
              <a:rPr lang="el-GR" sz="2400" smtClean="0"/>
              <a:t> </a:t>
            </a:r>
            <a:r>
              <a:rPr lang="en-US" sz="2400" smtClean="0"/>
              <a:t>:</a:t>
            </a:r>
            <a:r>
              <a:rPr lang="el-GR" sz="2400" smtClean="0"/>
              <a:t> </a:t>
            </a:r>
            <a:r>
              <a:rPr lang="el-GR" sz="2400" b="1" smtClean="0"/>
              <a:t>βραδέως</a:t>
            </a:r>
            <a:r>
              <a:rPr lang="el-GR" sz="2400" smtClean="0"/>
              <a:t> αναπτυσσόμενο </a:t>
            </a:r>
            <a:r>
              <a:rPr lang="el-GR" sz="2400" b="1" smtClean="0"/>
              <a:t>καλόηθες</a:t>
            </a:r>
            <a:r>
              <a:rPr lang="el-GR" sz="2400" smtClean="0"/>
              <a:t> νεόπλασμα το οποίο προσφύεται στο </a:t>
            </a:r>
            <a:r>
              <a:rPr lang="el-GR" sz="2400" b="1" smtClean="0"/>
              <a:t>κοιλιακό</a:t>
            </a:r>
            <a:r>
              <a:rPr lang="el-GR" sz="2400" smtClean="0"/>
              <a:t> τοίχωμα και αποτελείται από </a:t>
            </a:r>
            <a:r>
              <a:rPr lang="el-GR" sz="2400" b="1" smtClean="0"/>
              <a:t>αθροίσεις γλοιακών νεοπλασματικών κυττάρων </a:t>
            </a:r>
            <a:r>
              <a:rPr lang="el-GR" sz="2400" smtClean="0"/>
              <a:t>εντός άφθονης ινιδώδους ουσίας με </a:t>
            </a:r>
            <a:r>
              <a:rPr lang="el-GR" sz="2400" b="1" smtClean="0"/>
              <a:t>μικροκυστική</a:t>
            </a:r>
            <a:r>
              <a:rPr lang="el-GR" sz="2400" smtClean="0">
                <a:solidFill>
                  <a:schemeClr val="accent2"/>
                </a:solidFill>
              </a:rPr>
              <a:t> </a:t>
            </a:r>
            <a:r>
              <a:rPr lang="el-GR" sz="2400" smtClean="0"/>
              <a:t>εκφύλιση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σάρωση0019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066800"/>
            <a:ext cx="6096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74675" y="304800"/>
            <a:ext cx="8001000" cy="103663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l-GR" sz="2800" b="1" kern="0" dirty="0">
                <a:latin typeface="+mj-lt"/>
                <a:ea typeface="+mj-ea"/>
                <a:cs typeface="+mj-cs"/>
              </a:rPr>
              <a:t>ΥΠΟΕΠΕΝΔΥΜΩΜΑ</a:t>
            </a:r>
            <a:r>
              <a:rPr lang="en-US" sz="2800" b="1" kern="0" dirty="0">
                <a:latin typeface="+mj-lt"/>
                <a:ea typeface="+mj-ea"/>
                <a:cs typeface="+mj-cs"/>
              </a:rPr>
              <a:t/>
            </a:r>
            <a:br>
              <a:rPr lang="en-US" sz="2800" b="1" kern="0" dirty="0">
                <a:latin typeface="+mj-lt"/>
                <a:ea typeface="+mj-ea"/>
                <a:cs typeface="+mj-cs"/>
              </a:rPr>
            </a:br>
            <a:endParaRPr lang="el-GR" sz="28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3400" y="5867400"/>
            <a:ext cx="8229600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l-GR" sz="17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Μικτοκύστεις</a:t>
            </a:r>
            <a:r>
              <a:rPr lang="el-GR" sz="17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και αθροίσεις </a:t>
            </a:r>
            <a:r>
              <a:rPr lang="el-GR" sz="17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γλοιακών</a:t>
            </a:r>
            <a:r>
              <a:rPr lang="el-GR" sz="17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κυττάρων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603920"/>
          </a:xfrm>
        </p:spPr>
        <p:txBody>
          <a:bodyPr/>
          <a:lstStyle/>
          <a:p>
            <a:pPr algn="ctr" eaLnBrk="1" hangingPunct="1"/>
            <a:r>
              <a:rPr lang="el-GR" sz="3200" b="1" dirty="0" smtClean="0"/>
              <a:t>Χοριοειδές πλέγμα</a:t>
            </a:r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00" t="3164" r="2616" b="3164"/>
          <a:stretch>
            <a:fillRect/>
          </a:stretch>
        </p:blipFill>
        <p:spPr>
          <a:xfrm>
            <a:off x="1115616" y="1196752"/>
            <a:ext cx="6912768" cy="403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- TextBox"/>
          <p:cNvSpPr txBox="1">
            <a:spLocks noChangeArrowheads="1"/>
          </p:cNvSpPr>
          <p:nvPr/>
        </p:nvSpPr>
        <p:spPr bwMode="auto">
          <a:xfrm>
            <a:off x="0" y="5445224"/>
            <a:ext cx="9144000" cy="63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l-GR" sz="1950" b="1" dirty="0" smtClean="0">
                <a:latin typeface="Arial" charset="0"/>
              </a:rPr>
              <a:t>Κυλινδρικό επιθήλιο (Ε), το οποίο είναι διατεταγμένο σε θηλές με </a:t>
            </a:r>
            <a:r>
              <a:rPr lang="el-GR" sz="1950" b="1" dirty="0" err="1" smtClean="0">
                <a:latin typeface="Arial" charset="0"/>
              </a:rPr>
              <a:t>αγγειοσυνδετικούς</a:t>
            </a:r>
            <a:r>
              <a:rPr lang="el-GR" sz="1950" b="1" dirty="0" smtClean="0">
                <a:latin typeface="Arial" charset="0"/>
              </a:rPr>
              <a:t> άξονες.</a:t>
            </a:r>
            <a:endParaRPr lang="el-GR" sz="1950" b="1" dirty="0">
              <a:latin typeface="Arial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 smtClean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 smtClean="0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63613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</a:rPr>
              <a:t>ΑΝΑΠΛΑΣΤΙΚΟ ΕΠΕΝΔΥΜΩΜΑ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989138"/>
            <a:ext cx="8075612" cy="4137025"/>
          </a:xfrm>
        </p:spPr>
        <p:txBody>
          <a:bodyPr/>
          <a:lstStyle/>
          <a:p>
            <a:pPr marL="342900" indent="-342900" eaLnBrk="1" hangingPunct="1">
              <a:buFont typeface="Wingdings" pitchFamily="2" charset="2"/>
              <a:buBlip>
                <a:blip r:embed="rId3"/>
              </a:buBlip>
            </a:pPr>
            <a:r>
              <a:rPr lang="el-GR" sz="2400" b="1" smtClean="0"/>
              <a:t>Ορισμός</a:t>
            </a:r>
            <a:r>
              <a:rPr lang="el-GR" sz="2400" smtClean="0"/>
              <a:t>: Περίγραπτο γλοίωμα με </a:t>
            </a:r>
            <a:r>
              <a:rPr lang="el-GR" sz="2400" b="1" smtClean="0"/>
              <a:t>μορφολογία επενδυμώματο</a:t>
            </a:r>
            <a:r>
              <a:rPr lang="el-GR" sz="2400" smtClean="0"/>
              <a:t>ς (περιαγγειακές ψευδοροζέττες, σπάνια αληθείς επενδυματικές ροζέττες) και </a:t>
            </a:r>
            <a:r>
              <a:rPr lang="el-GR" sz="2400" b="1" smtClean="0"/>
              <a:t>στοιχεία αναπλασίας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el-GR" sz="2400" b="1" smtClean="0"/>
              <a:t>Υψηλό πηλίκο πυρήνα κυτταροπλάσματος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el-GR" sz="2400" b="1" smtClean="0"/>
              <a:t>Έντονη μιτωτική δραστηριότητα 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el-GR" sz="2400" smtClean="0"/>
              <a:t>Εκσεσημασμένη ενδοθηλιακή υπερπλασία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el-GR" sz="2400" smtClean="0"/>
              <a:t>Νέκρωση </a:t>
            </a:r>
          </a:p>
          <a:p>
            <a:pPr marL="342900" indent="-342900" eaLnBrk="1" hangingPunct="1">
              <a:buFont typeface="Wingdings" pitchFamily="2" charset="2"/>
              <a:buNone/>
            </a:pPr>
            <a:endParaRPr lang="en-US" sz="2400" u="sng" smtClean="0"/>
          </a:p>
          <a:p>
            <a:pPr marL="342900" indent="-342900" eaLnBrk="1" hangingPunct="1"/>
            <a:endParaRPr lang="en-US" sz="2400" smtClean="0"/>
          </a:p>
          <a:p>
            <a:pPr marL="342900" indent="-342900" eaLnBrk="1" hangingPunct="1">
              <a:buFont typeface="Wingdings" pitchFamily="2" charset="2"/>
              <a:buNone/>
            </a:pPr>
            <a:endParaRPr lang="el-GR" sz="2400" smtClean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σάρωση001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1143000"/>
            <a:ext cx="6567487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971550" y="6165850"/>
            <a:ext cx="7200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/>
              <a:t>Ψευδοροζέττες – </a:t>
            </a:r>
            <a:r>
              <a:rPr lang="el-GR" b="1">
                <a:sym typeface="Symbol" pitchFamily="18" charset="2"/>
              </a:rPr>
              <a:t> </a:t>
            </a:r>
            <a:r>
              <a:rPr lang="el-GR" b="1"/>
              <a:t>Κυτταροβρίθεια - Μιτώσεις</a:t>
            </a:r>
          </a:p>
        </p:txBody>
      </p:sp>
      <p:sp>
        <p:nvSpPr>
          <p:cNvPr id="67588" name="3 - Τίτλος"/>
          <p:cNvSpPr>
            <a:spLocks noGrp="1"/>
          </p:cNvSpPr>
          <p:nvPr>
            <p:ph type="title"/>
          </p:nvPr>
        </p:nvSpPr>
        <p:spPr>
          <a:xfrm>
            <a:off x="642938" y="-285750"/>
            <a:ext cx="8001000" cy="1216025"/>
          </a:xfrm>
        </p:spPr>
        <p:txBody>
          <a:bodyPr/>
          <a:lstStyle/>
          <a:p>
            <a:pPr algn="ctr"/>
            <a:r>
              <a:rPr lang="el-GR" smtClean="0"/>
              <a:t>Αναπλαστικό επενδύμωμα 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σάρωση0016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357313"/>
            <a:ext cx="6816725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971550" y="6165850"/>
            <a:ext cx="7200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/>
              <a:t>Πασσαλοειδής νέκρωση</a:t>
            </a:r>
          </a:p>
        </p:txBody>
      </p:sp>
      <p:sp>
        <p:nvSpPr>
          <p:cNvPr id="68612" name="3 - Τίτλος"/>
          <p:cNvSpPr>
            <a:spLocks noGrp="1"/>
          </p:cNvSpPr>
          <p:nvPr>
            <p:ph type="title"/>
          </p:nvPr>
        </p:nvSpPr>
        <p:spPr>
          <a:xfrm>
            <a:off x="428625" y="-214313"/>
            <a:ext cx="8001000" cy="1216026"/>
          </a:xfrm>
        </p:spPr>
        <p:txBody>
          <a:bodyPr/>
          <a:lstStyle/>
          <a:p>
            <a:pPr algn="ctr"/>
            <a:r>
              <a:rPr lang="el-GR" smtClean="0"/>
              <a:t>Αναπλαστικό επενδύμωμα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668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Όγκοι χοριοειδούς πλέγματος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514600"/>
            <a:ext cx="7500938" cy="3505200"/>
          </a:xfrm>
        </p:spPr>
        <p:txBody>
          <a:bodyPr/>
          <a:lstStyle/>
          <a:p>
            <a:pPr eaLnBrk="1" hangingPunct="1"/>
            <a:r>
              <a:rPr lang="el-GR" sz="2800" b="1" smtClean="0">
                <a:latin typeface="Arial" charset="0"/>
              </a:rPr>
              <a:t>Ενδοκοιλιακά θηλώδη νεοπλάσματα</a:t>
            </a:r>
          </a:p>
          <a:p>
            <a:pPr lvl="1" eaLnBrk="1" hangingPunct="1"/>
            <a:r>
              <a:rPr lang="el-GR" sz="2400" b="1" smtClean="0">
                <a:latin typeface="Arial" charset="0"/>
              </a:rPr>
              <a:t>Θήλωμα </a:t>
            </a:r>
            <a:r>
              <a:rPr lang="el-GR" sz="2400" b="1" smtClean="0">
                <a:latin typeface="Arial" charset="0"/>
                <a:sym typeface="Wingdings 3" pitchFamily="18" charset="2"/>
              </a:rPr>
              <a:t></a:t>
            </a:r>
            <a:r>
              <a:rPr lang="en-US" sz="2400" b="1" smtClean="0">
                <a:latin typeface="Arial" charset="0"/>
                <a:sym typeface="Wingdings 3" pitchFamily="18" charset="2"/>
              </a:rPr>
              <a:t> 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grade I</a:t>
            </a:r>
            <a:endParaRPr lang="el-GR" sz="2400" b="1" smtClean="0">
              <a:solidFill>
                <a:schemeClr val="accent2"/>
              </a:solidFill>
              <a:latin typeface="Arial" charset="0"/>
            </a:endParaRPr>
          </a:p>
          <a:p>
            <a:pPr lvl="1" eaLnBrk="1" hangingPunct="1"/>
            <a:r>
              <a:rPr lang="el-GR" sz="2400" b="1" smtClean="0">
                <a:latin typeface="Arial" charset="0"/>
              </a:rPr>
              <a:t>Ατυπο θήλωμα</a:t>
            </a:r>
            <a:r>
              <a:rPr lang="en-US" sz="2400" b="1" smtClean="0">
                <a:latin typeface="Arial" charset="0"/>
              </a:rPr>
              <a:t> </a:t>
            </a:r>
            <a:r>
              <a:rPr lang="el-GR" sz="2400" b="1" smtClean="0">
                <a:latin typeface="Arial" charset="0"/>
                <a:sym typeface="Wingdings 3" pitchFamily="18" charset="2"/>
              </a:rPr>
              <a:t></a:t>
            </a:r>
            <a:r>
              <a:rPr lang="en-US" sz="2400" b="1" smtClean="0">
                <a:latin typeface="Arial" charset="0"/>
              </a:rPr>
              <a:t> 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grade II</a:t>
            </a:r>
            <a:endParaRPr lang="el-GR" sz="2400" b="1" smtClean="0">
              <a:solidFill>
                <a:schemeClr val="accent2"/>
              </a:solidFill>
              <a:latin typeface="Arial" charset="0"/>
            </a:endParaRPr>
          </a:p>
          <a:p>
            <a:pPr lvl="1" eaLnBrk="1" hangingPunct="1"/>
            <a:r>
              <a:rPr lang="el-GR" sz="2400" b="1" smtClean="0">
                <a:latin typeface="Arial" charset="0"/>
              </a:rPr>
              <a:t>Καρκίνωμα</a:t>
            </a:r>
            <a:r>
              <a:rPr lang="en-US" sz="2400" b="1" smtClean="0">
                <a:latin typeface="Arial" charset="0"/>
              </a:rPr>
              <a:t> </a:t>
            </a:r>
            <a:r>
              <a:rPr lang="el-GR" sz="2400" b="1" smtClean="0">
                <a:latin typeface="Arial" charset="0"/>
                <a:sym typeface="Wingdings 3" pitchFamily="18" charset="2"/>
              </a:rPr>
              <a:t></a:t>
            </a:r>
            <a:r>
              <a:rPr lang="en-US" sz="2400" b="1" smtClean="0">
                <a:latin typeface="Arial" charset="0"/>
              </a:rPr>
              <a:t> 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grade III</a:t>
            </a:r>
            <a:endParaRPr lang="el-GR" sz="2400" b="1" smtClean="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Όγκοι χοριοειδούς πλέγματος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805738" cy="4484688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l-GR" sz="2400" b="1" smtClean="0">
                <a:latin typeface="Arial" charset="0"/>
              </a:rPr>
              <a:t>Επίπτωση: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</a:pPr>
            <a:r>
              <a:rPr lang="el-GR" sz="2400" b="1" smtClean="0">
                <a:latin typeface="Arial" charset="0"/>
              </a:rPr>
              <a:t>0.4-0.6% εγκεφαλικών όγκων σε ενήλικες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</a:pPr>
            <a:r>
              <a:rPr lang="el-GR" sz="2400" b="1" smtClean="0">
                <a:latin typeface="Arial" charset="0"/>
              </a:rPr>
              <a:t>2-4% εγκεφαλικών όγκων σε παιδιά</a:t>
            </a:r>
          </a:p>
          <a:p>
            <a:pPr eaLnBrk="1" hangingPunct="1">
              <a:lnSpc>
                <a:spcPct val="85000"/>
              </a:lnSpc>
              <a:spcBef>
                <a:spcPct val="40000"/>
              </a:spcBef>
            </a:pPr>
            <a:r>
              <a:rPr lang="el-GR" sz="2400" b="1" smtClean="0">
                <a:latin typeface="Arial" charset="0"/>
              </a:rPr>
              <a:t>Ηλικιακή κατανομή: 80% σε άτομα &lt;18 ετών, έχουν περιγραφεί σε έμβρυα</a:t>
            </a:r>
          </a:p>
          <a:p>
            <a:pPr eaLnBrk="1" hangingPunct="1">
              <a:lnSpc>
                <a:spcPct val="85000"/>
              </a:lnSpc>
              <a:spcBef>
                <a:spcPct val="40000"/>
              </a:spcBef>
            </a:pPr>
            <a:r>
              <a:rPr lang="el-GR" sz="2400" b="1" smtClean="0">
                <a:latin typeface="Arial" charset="0"/>
              </a:rPr>
              <a:t>Φύλο: </a:t>
            </a:r>
            <a:r>
              <a:rPr lang="en-US" sz="2400" b="1" smtClean="0">
                <a:latin typeface="Arial" charset="0"/>
              </a:rPr>
              <a:t>M/F 1:1 </a:t>
            </a:r>
            <a:r>
              <a:rPr lang="el-GR" sz="2400" b="1" smtClean="0">
                <a:latin typeface="Arial" charset="0"/>
              </a:rPr>
              <a:t>εκτός από την 4η κοιλία: 3:2</a:t>
            </a:r>
          </a:p>
          <a:p>
            <a:pPr eaLnBrk="1" hangingPunct="1">
              <a:lnSpc>
                <a:spcPct val="85000"/>
              </a:lnSpc>
              <a:spcBef>
                <a:spcPct val="40000"/>
              </a:spcBef>
            </a:pPr>
            <a:r>
              <a:rPr lang="el-GR" sz="2400" b="1" smtClean="0">
                <a:latin typeface="Arial" charset="0"/>
              </a:rPr>
              <a:t>Εντόπιση: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</a:pPr>
            <a:r>
              <a:rPr lang="el-GR" sz="2400" b="1" smtClean="0">
                <a:latin typeface="Arial" charset="0"/>
              </a:rPr>
              <a:t>πλάγιες κοιλίες (50%),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</a:pPr>
            <a:r>
              <a:rPr lang="el-GR" sz="2400" b="1" smtClean="0">
                <a:latin typeface="Arial" charset="0"/>
              </a:rPr>
              <a:t>3η κοιλία (5%),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</a:pPr>
            <a:r>
              <a:rPr lang="el-GR" sz="2400" b="1" smtClean="0">
                <a:latin typeface="Arial" charset="0"/>
              </a:rPr>
              <a:t>4η κοιλία (40%) 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</a:pPr>
            <a:r>
              <a:rPr lang="el-GR" sz="2400" b="1" smtClean="0">
                <a:latin typeface="Arial" charset="0"/>
              </a:rPr>
              <a:t>σπάνιες περιπτώσεις στο εγκεφαλικό παρέγχυμα ή κάτωθεν του εφιππίου</a:t>
            </a:r>
          </a:p>
          <a:p>
            <a:pPr eaLnBrk="1" hangingPunct="1">
              <a:lnSpc>
                <a:spcPct val="80000"/>
              </a:lnSpc>
            </a:pPr>
            <a:endParaRPr lang="el-GR" sz="2400" b="1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Όγκοι χοριοειδούς πλέγματος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495800" cy="3962400"/>
          </a:xfrm>
        </p:spPr>
        <p:txBody>
          <a:bodyPr/>
          <a:lstStyle/>
          <a:p>
            <a:pPr eaLnBrk="1" hangingPunct="1"/>
            <a:r>
              <a:rPr lang="el-GR" sz="2800" b="1" smtClean="0">
                <a:latin typeface="Arial" charset="0"/>
              </a:rPr>
              <a:t>Μακροσκοπική εικόνα</a:t>
            </a:r>
          </a:p>
          <a:p>
            <a:pPr lvl="1" eaLnBrk="1" hangingPunct="1"/>
            <a:r>
              <a:rPr lang="el-GR" sz="2200" b="1" smtClean="0">
                <a:latin typeface="Arial" charset="0"/>
              </a:rPr>
              <a:t>Ανθοκραμβοειδείς όγκοι που προσκολλώνται στο τοίχωμα των κοιλιών</a:t>
            </a:r>
          </a:p>
          <a:p>
            <a:pPr lvl="1" eaLnBrk="1" hangingPunct="1"/>
            <a:r>
              <a:rPr lang="el-GR" sz="2200" b="1" smtClean="0">
                <a:latin typeface="Arial" charset="0"/>
              </a:rPr>
              <a:t>Διαχωρίζονται σαφώς από το παρακείμενο παρέγχυμα</a:t>
            </a:r>
          </a:p>
          <a:p>
            <a:pPr lvl="1" eaLnBrk="1" hangingPunct="1"/>
            <a:r>
              <a:rPr lang="el-GR" sz="2200" b="1" smtClean="0">
                <a:latin typeface="Arial" charset="0"/>
              </a:rPr>
              <a:t>Καρκίνωμα: συμπαγείς, αιμορραγικές και νεκρωτικές περιοχές</a:t>
            </a:r>
          </a:p>
          <a:p>
            <a:pPr lvl="1" eaLnBrk="1" hangingPunct="1"/>
            <a:endParaRPr lang="el-GR" sz="1800" smtClean="0"/>
          </a:p>
        </p:txBody>
      </p:sp>
      <p:pic>
        <p:nvPicPr>
          <p:cNvPr id="71684" name="Picture 7" descr="medpix7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76800" y="2438400"/>
            <a:ext cx="3924300" cy="2720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Όγκοι χοριοειδούς πλέγματος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800" b="1" smtClean="0">
                <a:latin typeface="Arial" charset="0"/>
              </a:rPr>
              <a:t>Ιστολογική εικόνα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Θήλωμα</a:t>
            </a:r>
          </a:p>
          <a:p>
            <a:pPr lvl="2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Αγγειοσυνδετικοί άξονες που καλύπτονται από ένα στοίχο κυβοειδών ή κυλινδρικών κύτταρων με στρογγυλό, ωοειδή πυρήνα</a:t>
            </a:r>
            <a:r>
              <a:rPr lang="en-US" sz="2400" b="1" smtClean="0">
                <a:latin typeface="Arial" charset="0"/>
              </a:rPr>
              <a:t> </a:t>
            </a:r>
            <a:r>
              <a:rPr lang="el-GR" sz="2400" b="1" smtClean="0">
                <a:latin typeface="Arial" charset="0"/>
              </a:rPr>
              <a:t>τοποθετημένο στη βάση του κυττάρου </a:t>
            </a:r>
          </a:p>
          <a:p>
            <a:pPr lvl="2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Απουσία μιτωτικής δραστηριότητας, νέκρωσης, διηθητικής συμπεριφοράς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•• </a:t>
            </a:r>
            <a:r>
              <a:rPr lang="el-GR" sz="2400" b="1" u="sng" smtClean="0">
                <a:solidFill>
                  <a:schemeClr val="accent2"/>
                </a:solidFill>
                <a:latin typeface="Arial" charset="0"/>
              </a:rPr>
              <a:t>&gt;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2 μιτ./10 Η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PF 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  <a:sym typeface="Wingdings 3" pitchFamily="18" charset="2"/>
              </a:rPr>
              <a:t>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  <a:sym typeface="Wingdings 3" pitchFamily="18" charset="2"/>
              </a:rPr>
              <a:t> 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άτυπο θήλωμα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Θήλωμα χοριοειδούς πλέγματος</a:t>
            </a:r>
          </a:p>
        </p:txBody>
      </p:sp>
      <p:pic>
        <p:nvPicPr>
          <p:cNvPr id="73731" name="Picture 4" descr="f-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62200" y="2133600"/>
            <a:ext cx="4854575" cy="32369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Όγκοι χοριοειδούς πλέγματος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l-GR" sz="2800" b="1" smtClean="0">
                <a:latin typeface="Arial" charset="0"/>
              </a:rPr>
              <a:t>Ιστολογική εικόνα</a:t>
            </a:r>
          </a:p>
          <a:p>
            <a:pPr lvl="1" eaLnBrk="1" hangingPunct="1">
              <a:lnSpc>
                <a:spcPct val="85000"/>
              </a:lnSpc>
            </a:pPr>
            <a:r>
              <a:rPr lang="el-GR" sz="2400" b="1" smtClean="0">
                <a:latin typeface="Arial" charset="0"/>
              </a:rPr>
              <a:t>Καρκίνωμα χοριοειδούς πλέγματος</a:t>
            </a:r>
          </a:p>
          <a:p>
            <a:pPr lvl="2" eaLnBrk="1" hangingPunct="1">
              <a:lnSpc>
                <a:spcPct val="85000"/>
              </a:lnSpc>
            </a:pPr>
            <a:r>
              <a:rPr lang="el-GR" sz="2200" b="1" smtClean="0">
                <a:latin typeface="Arial" charset="0"/>
              </a:rPr>
              <a:t>Πυρηνικός πλειομορφισμός </a:t>
            </a:r>
          </a:p>
          <a:p>
            <a:pPr lvl="2" eaLnBrk="1" hangingPunct="1">
              <a:lnSpc>
                <a:spcPct val="85000"/>
              </a:lnSpc>
            </a:pPr>
            <a:r>
              <a:rPr lang="el-GR" sz="2200" b="1" smtClean="0">
                <a:latin typeface="Arial" charset="0"/>
              </a:rPr>
              <a:t>Αυξημένη κυτταροβρίθεια</a:t>
            </a:r>
          </a:p>
          <a:p>
            <a:pPr lvl="2" eaLnBrk="1" hangingPunct="1">
              <a:lnSpc>
                <a:spcPct val="85000"/>
              </a:lnSpc>
            </a:pPr>
            <a:r>
              <a:rPr lang="el-GR" sz="2200" b="1" smtClean="0">
                <a:latin typeface="Arial" charset="0"/>
              </a:rPr>
              <a:t>Περιοχές συμπαγούς ανάπτυξης</a:t>
            </a:r>
          </a:p>
          <a:p>
            <a:pPr lvl="2" eaLnBrk="1" hangingPunct="1">
              <a:lnSpc>
                <a:spcPct val="85000"/>
              </a:lnSpc>
            </a:pPr>
            <a:r>
              <a:rPr lang="el-GR" sz="2200" b="1" smtClean="0">
                <a:latin typeface="Arial" charset="0"/>
              </a:rPr>
              <a:t>Μιτωτική δραστηριότητα (&gt;5/10 Η</a:t>
            </a:r>
            <a:r>
              <a:rPr lang="en-US" sz="2200" b="1" smtClean="0">
                <a:latin typeface="Arial" charset="0"/>
              </a:rPr>
              <a:t>PF)</a:t>
            </a:r>
            <a:endParaRPr lang="el-GR" sz="2200" b="1" smtClean="0">
              <a:latin typeface="Arial" charset="0"/>
            </a:endParaRPr>
          </a:p>
          <a:p>
            <a:pPr lvl="2" eaLnBrk="1" hangingPunct="1">
              <a:lnSpc>
                <a:spcPct val="85000"/>
              </a:lnSpc>
            </a:pPr>
            <a:r>
              <a:rPr lang="el-GR" sz="2200" b="1" smtClean="0">
                <a:latin typeface="Arial" charset="0"/>
              </a:rPr>
              <a:t>Νέκρωση</a:t>
            </a:r>
          </a:p>
          <a:p>
            <a:pPr lvl="2" eaLnBrk="1" hangingPunct="1">
              <a:lnSpc>
                <a:spcPct val="85000"/>
              </a:lnSpc>
              <a:buFont typeface="Wingdings" pitchFamily="2" charset="2"/>
              <a:buChar char="v"/>
            </a:pPr>
            <a:r>
              <a:rPr lang="el-GR" sz="2200" b="1" smtClean="0">
                <a:latin typeface="Arial" charset="0"/>
              </a:rPr>
              <a:t>Διήθηση εγκεφαλικού παρεγχύματος συχνή</a:t>
            </a:r>
            <a:endParaRPr lang="en-US" sz="2200" b="1" smtClean="0">
              <a:latin typeface="Arial" charset="0"/>
            </a:endParaRPr>
          </a:p>
          <a:p>
            <a:pPr lvl="2" eaLnBrk="1" hangingPunct="1">
              <a:lnSpc>
                <a:spcPct val="85000"/>
              </a:lnSpc>
              <a:buFont typeface="Wingdings" pitchFamily="2" charset="2"/>
              <a:buChar char="v"/>
            </a:pPr>
            <a:r>
              <a:rPr lang="en-US" sz="2200" b="1" u="sng" smtClean="0">
                <a:latin typeface="Arial" charset="0"/>
              </a:rPr>
              <a:t>&gt;</a:t>
            </a:r>
            <a:r>
              <a:rPr lang="en-US" sz="2200" b="1" smtClean="0">
                <a:latin typeface="Arial" charset="0"/>
              </a:rPr>
              <a:t>4 </a:t>
            </a:r>
            <a:r>
              <a:rPr lang="el-GR" sz="2200" b="1" smtClean="0">
                <a:latin typeface="Arial" charset="0"/>
              </a:rPr>
              <a:t>κριτήρια </a:t>
            </a:r>
            <a:r>
              <a:rPr lang="el-GR" sz="2200" b="1" smtClean="0">
                <a:latin typeface="Arial" charset="0"/>
                <a:sym typeface="Wingdings 3" pitchFamily="18" charset="2"/>
              </a:rPr>
              <a:t> </a:t>
            </a:r>
            <a:r>
              <a:rPr lang="el-GR" sz="2200" b="1" smtClean="0">
                <a:latin typeface="Arial" charset="0"/>
              </a:rPr>
              <a:t>διάγνωση καρκινώματος</a:t>
            </a:r>
          </a:p>
          <a:p>
            <a:pPr lvl="2" eaLnBrk="1" hangingPunct="1">
              <a:lnSpc>
                <a:spcPct val="85000"/>
              </a:lnSpc>
              <a:spcBef>
                <a:spcPct val="30000"/>
              </a:spcBef>
              <a:buFont typeface="Wingdings" pitchFamily="2" charset="2"/>
              <a:buChar char="v"/>
            </a:pPr>
            <a:r>
              <a:rPr lang="el-GR" sz="2200" b="1" smtClean="0">
                <a:latin typeface="Arial" charset="0"/>
              </a:rPr>
              <a:t>Αποκλεισμός μεταστατικού (θηλώδους) καρκινώματος</a:t>
            </a:r>
          </a:p>
          <a:p>
            <a:pPr lvl="1" eaLnBrk="1" hangingPunct="1">
              <a:lnSpc>
                <a:spcPct val="80000"/>
              </a:lnSpc>
            </a:pPr>
            <a:endParaRPr lang="el-GR" sz="2000" b="1" smtClean="0">
              <a:latin typeface="Arial" charset="0"/>
            </a:endParaRPr>
          </a:p>
          <a:p>
            <a:pPr lvl="1" eaLnBrk="1" hangingPunct="1">
              <a:lnSpc>
                <a:spcPct val="80000"/>
              </a:lnSpc>
            </a:pPr>
            <a:endParaRPr lang="el-GR" sz="210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668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Καρκίνωμα χοριοειδούς πλέγματος</a:t>
            </a:r>
          </a:p>
        </p:txBody>
      </p:sp>
      <p:pic>
        <p:nvPicPr>
          <p:cNvPr id="75779" name="Picture 19" descr="IMG_00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916113"/>
            <a:ext cx="4271963" cy="278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5780" name="Picture 20" descr="IMG_00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1850" y="3357563"/>
            <a:ext cx="4303713" cy="278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188640"/>
            <a:ext cx="8001000" cy="720080"/>
          </a:xfrm>
        </p:spPr>
        <p:txBody>
          <a:bodyPr/>
          <a:lstStyle/>
          <a:p>
            <a:r>
              <a:rPr lang="el-GR" sz="3200" b="1" dirty="0" smtClean="0"/>
              <a:t>Μήνιγγες και αφοριστική </a:t>
            </a:r>
            <a:r>
              <a:rPr lang="el-GR" sz="3200" b="1" dirty="0" err="1" smtClean="0"/>
              <a:t>γλοία</a:t>
            </a:r>
            <a:endParaRPr lang="el-GR" sz="3200" b="1" dirty="0" smtClean="0"/>
          </a:p>
        </p:txBody>
      </p:sp>
      <p:sp>
        <p:nvSpPr>
          <p:cNvPr id="15366" name="Text Box 13"/>
          <p:cNvSpPr txBox="1">
            <a:spLocks noChangeArrowheads="1"/>
          </p:cNvSpPr>
          <p:nvPr/>
        </p:nvSpPr>
        <p:spPr bwMode="auto">
          <a:xfrm>
            <a:off x="4860032" y="1052736"/>
            <a:ext cx="4104456" cy="3456384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b="1" dirty="0" smtClean="0">
                <a:latin typeface="Arial" charset="0"/>
              </a:rPr>
              <a:t>Το ΚΝΣ καλύπτεται από τρία στρώματα, τη σκληρή, την αραχνοειδή και τη λεπτή μήνιγγα. Κάτω από την λεπτή μήνιγγα υπάρχει βασική μεμβράνη, στην οποία στηρίζεται μια ομάδα </a:t>
            </a:r>
            <a:r>
              <a:rPr lang="el-GR" b="1" dirty="0" err="1" smtClean="0">
                <a:latin typeface="Arial" charset="0"/>
              </a:rPr>
              <a:t>αστροκυττάρων</a:t>
            </a:r>
            <a:r>
              <a:rPr lang="el-GR" b="1" dirty="0">
                <a:latin typeface="Arial" charset="0"/>
              </a:rPr>
              <a:t> </a:t>
            </a:r>
            <a:r>
              <a:rPr lang="el-GR" b="1" dirty="0" smtClean="0">
                <a:latin typeface="Arial" charset="0"/>
              </a:rPr>
              <a:t>που σχηματίζουν ένα φραγμό γύρω από το ΚΝΣ, την </a:t>
            </a:r>
            <a:r>
              <a:rPr lang="en-US" b="1" dirty="0" smtClean="0">
                <a:latin typeface="Arial" charset="0"/>
              </a:rPr>
              <a:t>“</a:t>
            </a:r>
            <a:r>
              <a:rPr lang="el-GR" b="1" dirty="0" smtClean="0">
                <a:latin typeface="Arial" charset="0"/>
              </a:rPr>
              <a:t>αφοριστική </a:t>
            </a:r>
            <a:r>
              <a:rPr lang="el-GR" b="1" dirty="0" err="1" smtClean="0">
                <a:latin typeface="Arial" charset="0"/>
              </a:rPr>
              <a:t>γλοία</a:t>
            </a:r>
            <a:r>
              <a:rPr lang="en-US" b="1" dirty="0" smtClean="0">
                <a:latin typeface="Arial" charset="0"/>
              </a:rPr>
              <a:t>”</a:t>
            </a:r>
            <a:r>
              <a:rPr lang="el-GR" b="1" dirty="0" smtClean="0">
                <a:latin typeface="Arial" charset="0"/>
              </a:rPr>
              <a:t>.</a:t>
            </a:r>
          </a:p>
          <a:p>
            <a:pPr algn="just">
              <a:spcBef>
                <a:spcPct val="50000"/>
              </a:spcBef>
            </a:pPr>
            <a:endParaRPr lang="el-GR" b="1" dirty="0" smtClean="0">
              <a:latin typeface="Arial" charset="0"/>
            </a:endParaRPr>
          </a:p>
          <a:p>
            <a:pPr algn="just">
              <a:spcBef>
                <a:spcPct val="50000"/>
              </a:spcBef>
            </a:pPr>
            <a:endParaRPr lang="el-GR" b="1" dirty="0">
              <a:latin typeface="Arial" charset="0"/>
            </a:endParaRPr>
          </a:p>
        </p:txBody>
      </p:sp>
      <p:pic>
        <p:nvPicPr>
          <p:cNvPr id="5" name="Picture 7" descr="diffuse astro"/>
          <p:cNvPicPr>
            <a:picLocks noChangeAspect="1" noChangeArrowheads="1"/>
          </p:cNvPicPr>
          <p:nvPr/>
        </p:nvPicPr>
        <p:blipFill>
          <a:blip r:embed="rId3" cstate="print"/>
          <a:srcRect l="2934" t="49662" r="3204" b="8517"/>
          <a:stretch>
            <a:fillRect/>
          </a:stretch>
        </p:blipFill>
        <p:spPr>
          <a:xfrm>
            <a:off x="179512" y="4149360"/>
            <a:ext cx="4716008" cy="2578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932040" y="4149080"/>
            <a:ext cx="4032448" cy="2346796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b="1" dirty="0" smtClean="0">
                <a:latin typeface="Arial" charset="0"/>
              </a:rPr>
              <a:t>Τα </a:t>
            </a:r>
            <a:r>
              <a:rPr lang="el-GR" b="1" dirty="0" err="1" smtClean="0">
                <a:latin typeface="Arial" charset="0"/>
              </a:rPr>
              <a:t>μηνιγγοθηλιακά</a:t>
            </a:r>
            <a:r>
              <a:rPr lang="el-GR" b="1" dirty="0" smtClean="0">
                <a:latin typeface="Arial" charset="0"/>
              </a:rPr>
              <a:t> φυσιολογικά κύτταρα είναι επίπεδα δυσδιάκριτα κύτταρα τα οποία επενδύουν τη σκληρή, την αραχνοειδή και τη λεπτή μήνιγγα.</a:t>
            </a:r>
          </a:p>
          <a:p>
            <a:pPr algn="just">
              <a:spcBef>
                <a:spcPct val="50000"/>
              </a:spcBef>
            </a:pPr>
            <a:endParaRPr lang="el-GR" b="1" dirty="0" smtClean="0">
              <a:latin typeface="Arial" charset="0"/>
            </a:endParaRPr>
          </a:p>
          <a:p>
            <a:pPr algn="just">
              <a:spcBef>
                <a:spcPct val="50000"/>
              </a:spcBef>
            </a:pPr>
            <a:endParaRPr lang="el-GR" b="1" dirty="0">
              <a:latin typeface="Arial" charset="0"/>
            </a:endParaRPr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93" t="1069" r="1635" b="52300"/>
          <a:stretch>
            <a:fillRect/>
          </a:stretch>
        </p:blipFill>
        <p:spPr>
          <a:xfrm>
            <a:off x="179512" y="1124743"/>
            <a:ext cx="4680520" cy="2808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 smtClean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 smtClean="0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Όγκοι χοριοειδούς πλέγματος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86000"/>
            <a:ext cx="7773988" cy="2943225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sz="2800" b="1" smtClean="0">
                <a:latin typeface="Arial" charset="0"/>
              </a:rPr>
              <a:t>Πρόγνωση</a:t>
            </a:r>
          </a:p>
          <a:p>
            <a:pPr lvl="1"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Ακόμη και τα θηλώματα μπορεί να προκαλέσουν διασπορά νεοπλασματικών κυττάρων στο ΕΝΥ (κλινικά ασυμπτωματική)</a:t>
            </a:r>
          </a:p>
          <a:p>
            <a:pPr lvl="1"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Τα καρκινώματα δίνουν απομακρυσμένες μεταστάσεις μέσω του ΕΝΥ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0213"/>
            <a:ext cx="8001000" cy="4267200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600" b="1" smtClean="0">
                <a:latin typeface="Comic Sans MS" pitchFamily="66" charset="0"/>
              </a:rPr>
              <a:t>Γενικά στοιχεία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2600" smtClean="0">
                <a:latin typeface="Comic Sans MS" pitchFamily="66" charset="0"/>
              </a:rPr>
              <a:t>Καλής διαφοροποίησης 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2600" smtClean="0">
                <a:latin typeface="Comic Sans MS" pitchFamily="66" charset="0"/>
              </a:rPr>
              <a:t>Αργά αναπτυσσόμενοι όγκοι 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2600" smtClean="0">
                <a:latin typeface="Comic Sans MS" pitchFamily="66" charset="0"/>
              </a:rPr>
              <a:t>0,4%-3,8% των όγκων του ΚΝΣ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2600" smtClean="0">
                <a:latin typeface="Comic Sans MS" pitchFamily="66" charset="0"/>
              </a:rPr>
              <a:t>Ασθενείς 2-80 ετών (κυρίως παιδιά και νεαροί ενήλικες)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2600" smtClean="0">
                <a:latin typeface="Comic Sans MS" pitchFamily="66" charset="0"/>
              </a:rPr>
              <a:t>Άνδρες/γυναίκες: 1,1-1,9/1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2600" smtClean="0">
                <a:latin typeface="Comic Sans MS" pitchFamily="66" charset="0"/>
              </a:rPr>
              <a:t>Συμπτωματολογία και κλινικά χαρακτηριστικά: επιληπτικές κρίσεις (κροταφικός λοβός)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2600" smtClean="0">
                <a:latin typeface="Comic Sans MS" pitchFamily="66" charset="0"/>
              </a:rPr>
              <a:t>Μοριακή βιολογία: </a:t>
            </a:r>
            <a:r>
              <a:rPr lang="el-GR" sz="2600" b="1" smtClean="0">
                <a:latin typeface="Comic Sans MS" pitchFamily="66" charset="0"/>
              </a:rPr>
              <a:t>Μετάλλαξη Β</a:t>
            </a:r>
            <a:r>
              <a:rPr lang="en-US" sz="2600" b="1" smtClean="0">
                <a:latin typeface="Comic Sans MS" pitchFamily="66" charset="0"/>
              </a:rPr>
              <a:t>RAF </a:t>
            </a:r>
            <a:r>
              <a:rPr lang="el-GR" sz="2600" smtClean="0">
                <a:latin typeface="Comic Sans MS" pitchFamily="66" charset="0"/>
              </a:rPr>
              <a:t>σε γαγγλιογλοίωμα (20-60%)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2600" smtClean="0">
                <a:latin typeface="Comic Sans MS" pitchFamily="66" charset="0"/>
              </a:rPr>
              <a:t>Απεικονιστικά: </a:t>
            </a:r>
            <a:r>
              <a:rPr lang="el-GR" sz="2600" b="1" smtClean="0">
                <a:latin typeface="Comic Sans MS" pitchFamily="66" charset="0"/>
              </a:rPr>
              <a:t>Κύστη με τοιχωματικό όζο</a:t>
            </a:r>
          </a:p>
        </p:txBody>
      </p:sp>
      <p:sp>
        <p:nvSpPr>
          <p:cNvPr id="77827" name="3 - Τίτλος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963613"/>
          </a:xfrm>
        </p:spPr>
        <p:txBody>
          <a:bodyPr/>
          <a:lstStyle/>
          <a:p>
            <a:pPr algn="ctr"/>
            <a:r>
              <a:rPr lang="el-GR" sz="2800" b="1" smtClean="0"/>
              <a:t>Μικτοί νευρωνικοί – Γλοιακοί όγκοι</a:t>
            </a:r>
            <a:br>
              <a:rPr lang="el-GR" sz="2800" b="1" smtClean="0"/>
            </a:br>
            <a:r>
              <a:rPr lang="el-GR" sz="2800" b="1" smtClean="0"/>
              <a:t>Γαγγλιοκύτωμα και γαγγλιογλοίωμα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Comic Sans MS" pitchFamily="66" charset="0"/>
              </a:rPr>
              <a:t>Ιστολογικά χαρακτηριστικά</a:t>
            </a:r>
            <a:br>
              <a:rPr lang="el-GR" sz="2800" b="1" smtClean="0">
                <a:solidFill>
                  <a:schemeClr val="tx1"/>
                </a:solidFill>
                <a:latin typeface="Comic Sans MS" pitchFamily="66" charset="0"/>
              </a:rPr>
            </a:br>
            <a:endParaRPr lang="el-GR" sz="2800" b="1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133600"/>
            <a:ext cx="8020050" cy="4570413"/>
          </a:xfrm>
        </p:spPr>
        <p:txBody>
          <a:bodyPr/>
          <a:lstStyle/>
          <a:p>
            <a:pPr marL="342900" indent="-342900" eaLnBrk="1" hangingPunct="1"/>
            <a:r>
              <a:rPr lang="el-GR" sz="2400" smtClean="0">
                <a:latin typeface="Comic Sans MS" pitchFamily="66" charset="0"/>
              </a:rPr>
              <a:t>Αθροίσεις ευμεγέθων δυσπλαστικών νευρώνων σε κολλαγονοποιημένο υπόστρωμα</a:t>
            </a:r>
          </a:p>
          <a:p>
            <a:pPr marL="342900" indent="-342900" eaLnBrk="1" hangingPunct="1"/>
            <a:r>
              <a:rPr lang="el-GR" sz="2400" smtClean="0">
                <a:latin typeface="Comic Sans MS" pitchFamily="66" charset="0"/>
              </a:rPr>
              <a:t>Περιαγγειακό </a:t>
            </a:r>
            <a:r>
              <a:rPr lang="el-GR" sz="2400" b="1" smtClean="0">
                <a:latin typeface="Comic Sans MS" pitchFamily="66" charset="0"/>
              </a:rPr>
              <a:t>δίκτυο</a:t>
            </a:r>
            <a:r>
              <a:rPr lang="el-GR" sz="2400" smtClean="0">
                <a:latin typeface="Comic Sans MS" pitchFamily="66" charset="0"/>
              </a:rPr>
              <a:t> ινών </a:t>
            </a:r>
            <a:r>
              <a:rPr lang="el-GR" sz="2400" b="1" smtClean="0">
                <a:latin typeface="Comic Sans MS" pitchFamily="66" charset="0"/>
              </a:rPr>
              <a:t>ρετικουλίνης</a:t>
            </a:r>
          </a:p>
          <a:p>
            <a:pPr marL="342900" indent="-342900" eaLnBrk="1" hangingPunct="1"/>
            <a:r>
              <a:rPr lang="el-GR" sz="2400" b="1" smtClean="0">
                <a:latin typeface="Comic Sans MS" pitchFamily="66" charset="0"/>
              </a:rPr>
              <a:t>Αστροκυτταρικό στοιχείο (τύπου πιλοκυτταρικού ή διαχύτου) σε γαγγλιογλοίωμα</a:t>
            </a:r>
          </a:p>
          <a:p>
            <a:pPr marL="342900" indent="-342900" eaLnBrk="1" hangingPunct="1"/>
            <a:r>
              <a:rPr lang="el-GR" sz="2400" smtClean="0">
                <a:latin typeface="Comic Sans MS" pitchFamily="66" charset="0"/>
              </a:rPr>
              <a:t>Ήπια μιτωτική δραστηριότητα</a:t>
            </a:r>
          </a:p>
          <a:p>
            <a:pPr marL="342900" indent="-342900" eaLnBrk="1" hangingPunct="1"/>
            <a:r>
              <a:rPr lang="el-GR" sz="2400" smtClean="0">
                <a:latin typeface="Comic Sans MS" pitchFamily="66" charset="0"/>
              </a:rPr>
              <a:t>Περιαγγειακή λεμφοκυτταρική διήθηση</a:t>
            </a:r>
          </a:p>
          <a:p>
            <a:pPr marL="342900" indent="-342900" eaLnBrk="1" hangingPunct="1"/>
            <a:r>
              <a:rPr lang="el-GR" sz="2400" smtClean="0">
                <a:latin typeface="Comic Sans MS" pitchFamily="66" charset="0"/>
              </a:rPr>
              <a:t>Ηωσινόφιλα κοκκιώδη σωμάτια</a:t>
            </a:r>
          </a:p>
          <a:p>
            <a:pPr marL="342900" indent="-342900" eaLnBrk="1" hangingPunct="1">
              <a:buFont typeface="Wingdings" pitchFamily="2" charset="2"/>
              <a:buNone/>
            </a:pPr>
            <a:endParaRPr lang="el-GR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10163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1413" y="3041650"/>
            <a:ext cx="546258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4 - TextBox"/>
          <p:cNvSpPr txBox="1">
            <a:spLocks noChangeArrowheads="1"/>
          </p:cNvSpPr>
          <p:nvPr/>
        </p:nvSpPr>
        <p:spPr bwMode="auto">
          <a:xfrm>
            <a:off x="684213" y="188913"/>
            <a:ext cx="3311525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 b="1"/>
              <a:t>Γαγγλιοκύτωμα</a:t>
            </a:r>
          </a:p>
          <a:p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  <a:p>
            <a:r>
              <a:rPr lang="el-GR" sz="1600" b="1"/>
              <a:t>Δυσπλαστικοί νευρώνες</a:t>
            </a:r>
          </a:p>
        </p:txBody>
      </p:sp>
      <p:sp>
        <p:nvSpPr>
          <p:cNvPr id="79877" name="5 - TextBox"/>
          <p:cNvSpPr txBox="1">
            <a:spLocks noChangeArrowheads="1"/>
          </p:cNvSpPr>
          <p:nvPr/>
        </p:nvSpPr>
        <p:spPr bwMode="auto">
          <a:xfrm>
            <a:off x="4716463" y="3284538"/>
            <a:ext cx="38512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 b="1"/>
              <a:t>Γαγγλιογλοίωμα</a:t>
            </a:r>
          </a:p>
          <a:p>
            <a:endParaRPr lang="el-GR" sz="1600" b="1"/>
          </a:p>
          <a:p>
            <a:endParaRPr lang="el-GR" sz="1600" b="1"/>
          </a:p>
          <a:p>
            <a:endParaRPr lang="el-GR" b="1"/>
          </a:p>
          <a:p>
            <a:endParaRPr lang="el-GR" b="1"/>
          </a:p>
          <a:p>
            <a:endParaRPr lang="el-GR" b="1"/>
          </a:p>
          <a:p>
            <a:endParaRPr lang="el-GR" b="1"/>
          </a:p>
          <a:p>
            <a:endParaRPr lang="el-GR" b="1"/>
          </a:p>
          <a:p>
            <a:endParaRPr lang="el-GR" b="1"/>
          </a:p>
          <a:p>
            <a:endParaRPr lang="el-GR" b="1"/>
          </a:p>
          <a:p>
            <a:endParaRPr lang="el-GR"/>
          </a:p>
          <a:p>
            <a:r>
              <a:rPr lang="el-GR" sz="1600" b="1"/>
              <a:t>Δυσπλαστικοί νευρώνες και νεοπλασματικό γλοιακό στοιχείο</a:t>
            </a:r>
          </a:p>
        </p:txBody>
      </p:sp>
      <p:sp>
        <p:nvSpPr>
          <p:cNvPr id="79878" name="4 - TextBox"/>
          <p:cNvSpPr txBox="1">
            <a:spLocks noChangeArrowheads="1"/>
          </p:cNvSpPr>
          <p:nvPr/>
        </p:nvSpPr>
        <p:spPr bwMode="auto">
          <a:xfrm>
            <a:off x="323850" y="4652963"/>
            <a:ext cx="2447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600" b="1"/>
              <a:t>Δυσπλαστικός νευρώνας</a:t>
            </a:r>
          </a:p>
        </p:txBody>
      </p:sp>
      <p:cxnSp>
        <p:nvCxnSpPr>
          <p:cNvPr id="9" name="8 - Ευθεία γραμμή σύνδεσης"/>
          <p:cNvCxnSpPr/>
          <p:nvPr/>
        </p:nvCxnSpPr>
        <p:spPr>
          <a:xfrm>
            <a:off x="2555875" y="5013325"/>
            <a:ext cx="2592388" cy="647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350"/>
            <a:ext cx="9144000" cy="638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4 - TextBox"/>
          <p:cNvSpPr txBox="1">
            <a:spLocks noChangeArrowheads="1"/>
          </p:cNvSpPr>
          <p:nvPr/>
        </p:nvSpPr>
        <p:spPr bwMode="auto">
          <a:xfrm>
            <a:off x="1116013" y="333375"/>
            <a:ext cx="7127875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/>
              <a:t>Γαγγλιογλοίωμα</a:t>
            </a:r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r>
              <a:rPr lang="el-GR" b="1"/>
              <a:t>Δυσπλαστικοί νευρώνες και περιαγγειακή λεμφοκυτταρική διήθηση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4650"/>
            <a:ext cx="8909050" cy="595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3 - TextBox"/>
          <p:cNvSpPr txBox="1">
            <a:spLocks noChangeArrowheads="1"/>
          </p:cNvSpPr>
          <p:nvPr/>
        </p:nvSpPr>
        <p:spPr bwMode="auto">
          <a:xfrm>
            <a:off x="1116013" y="333375"/>
            <a:ext cx="8027987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/>
              <a:t>Γαγγλιογλοίωμα</a:t>
            </a:r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r>
              <a:rPr lang="el-GR" b="1"/>
              <a:t>Εκφραση συναπτοφυσίνης σε δυασπλαστικούς νευρώνες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619250" y="692150"/>
            <a:ext cx="57610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800000"/>
              </a:buClr>
            </a:pPr>
            <a:r>
              <a:rPr lang="el-GR" sz="2800" b="1">
                <a:latin typeface="Times New Roman" charset="0"/>
              </a:rPr>
              <a:t>ΟΓΚΟΙ ΜΗΝΙΓΓΩΝ  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143000" y="2209800"/>
            <a:ext cx="7346950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Μηνιγγοθηλιακοί όγκοι</a:t>
            </a:r>
            <a:r>
              <a:rPr lang="en-US" sz="2400" b="1">
                <a:latin typeface="Times New Roman" charset="0"/>
              </a:rPr>
              <a:t> (Grade I-III)</a:t>
            </a:r>
            <a:endParaRPr lang="el-GR" sz="2400" b="1">
              <a:latin typeface="Times New Roman" charset="0"/>
            </a:endParaRPr>
          </a:p>
          <a:p>
            <a:pPr marL="361950" indent="-361950" eaLnBrk="0" hangingPunct="0">
              <a:spcBef>
                <a:spcPct val="3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Μεσεγχυματικοί, μη μηνιγγοθηλιακοί όγκοι</a:t>
            </a:r>
            <a:r>
              <a:rPr lang="en-US" sz="2400" b="1">
                <a:latin typeface="Times New Roman" charset="0"/>
              </a:rPr>
              <a:t> (Grade I-IV)</a:t>
            </a:r>
            <a:r>
              <a:rPr lang="el-GR" sz="2400" b="1">
                <a:latin typeface="Times New Roman" charset="0"/>
              </a:rPr>
              <a:t> [επίσης εκτός μηνίγγων]</a:t>
            </a:r>
            <a:endParaRPr lang="en-US" sz="2400" b="1">
              <a:latin typeface="Times New Roman" charset="0"/>
            </a:endParaRPr>
          </a:p>
          <a:p>
            <a:pPr marL="361950" indent="-361950" eaLnBrk="0" hangingPunct="0">
              <a:spcBef>
                <a:spcPct val="3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Αιμαγγειοπερικύτωμα (</a:t>
            </a:r>
            <a:r>
              <a:rPr lang="en-US" sz="2400" b="1">
                <a:latin typeface="Times New Roman" charset="0"/>
              </a:rPr>
              <a:t>Grade II-III)</a:t>
            </a:r>
          </a:p>
          <a:p>
            <a:pPr marL="361950" indent="-361950" eaLnBrk="0" hangingPunct="0">
              <a:spcBef>
                <a:spcPct val="30000"/>
              </a:spcBef>
              <a:buClr>
                <a:srgbClr val="800000"/>
              </a:buClr>
              <a:buFontTx/>
              <a:buChar char="•"/>
            </a:pPr>
            <a:r>
              <a:rPr lang="en-US" sz="2400" b="1">
                <a:latin typeface="Times New Roman" charset="0"/>
              </a:rPr>
              <a:t>A</a:t>
            </a:r>
            <a:r>
              <a:rPr lang="el-GR" sz="2400" b="1">
                <a:latin typeface="Times New Roman" charset="0"/>
              </a:rPr>
              <a:t>ιμαγγειοβλάστωμα (</a:t>
            </a:r>
            <a:r>
              <a:rPr lang="en-US" sz="2400" b="1">
                <a:latin typeface="Times New Roman" charset="0"/>
              </a:rPr>
              <a:t>Grade I)</a:t>
            </a:r>
            <a:r>
              <a:rPr lang="el-GR" sz="2400" b="1">
                <a:latin typeface="Times New Roman" charset="0"/>
              </a:rPr>
              <a:t> [επίσης εκτός μηνίγγων]</a:t>
            </a:r>
          </a:p>
          <a:p>
            <a:pPr marL="361950" indent="-361950" eaLnBrk="0" hangingPunct="0">
              <a:spcBef>
                <a:spcPct val="3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Πρωτοπαθείς μελανοκυτταρικές αλλοιώσεις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476375" y="692150"/>
            <a:ext cx="609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2800" b="1">
                <a:latin typeface="Times New Roman" charset="0"/>
              </a:rPr>
              <a:t>ΜΗΝΙΓΓΙΩΜΑΤΑ   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812800" y="2133600"/>
            <a:ext cx="78565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Ορισμός: Μηνιγγοθηλιακά νεοπλάσματα προσφυόμενα στην έσω επιφάνεια της σκληράς μήνιγγας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Η πλειοψηφία είναι καλοήθης (βαθμού Ι)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Νεοπλάσματα βαθμού ΙΙ (4,7%-7,2% </a:t>
            </a:r>
            <a:r>
              <a:rPr lang="el-GR" sz="2400" b="1">
                <a:latin typeface="Times New Roman" charset="0"/>
                <a:sym typeface="Wingdings 3" pitchFamily="18" charset="2"/>
              </a:rPr>
              <a:t> </a:t>
            </a:r>
            <a:r>
              <a:rPr lang="el-GR" sz="2400" b="1">
                <a:latin typeface="Times New Roman" charset="0"/>
              </a:rPr>
              <a:t>20%) και ΙΙΙ (1%-2,8%) εμφανίζουν λιγότερο ευνοϊκή συμπεριφορά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1547813" y="692150"/>
            <a:ext cx="609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2800" b="1">
                <a:latin typeface="Times New Roman" charset="0"/>
              </a:rPr>
              <a:t>ΜΗΝΙΓΓΙΩΜΑΤΑ   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812800" y="2133600"/>
            <a:ext cx="785653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Συχνότητα: 24-30% των πρωτοπαθών ενδοκρανιακών όγκων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Μικρότεροι όγκοι </a:t>
            </a:r>
            <a:r>
              <a:rPr lang="el-GR" sz="2400" b="1">
                <a:latin typeface="Times New Roman" charset="0"/>
                <a:sym typeface="Wingdings 3" pitchFamily="18" charset="2"/>
              </a:rPr>
              <a:t> </a:t>
            </a:r>
            <a:r>
              <a:rPr lang="el-GR" sz="2400" b="1">
                <a:latin typeface="Times New Roman" charset="0"/>
              </a:rPr>
              <a:t>ασυμπτωματικοί (συχνότητα τυχαίας ανεύρεσης σε νεκροτομή 1,4%)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Πολλαπλοί όγκοι </a:t>
            </a:r>
            <a:r>
              <a:rPr lang="el-GR" sz="2400" b="1">
                <a:latin typeface="Times New Roman" charset="0"/>
                <a:sym typeface="Wingdings 3" pitchFamily="18" charset="2"/>
              </a:rPr>
              <a:t></a:t>
            </a:r>
            <a:r>
              <a:rPr lang="en-US" sz="2400" b="1">
                <a:latin typeface="Times New Roman" charset="0"/>
                <a:sym typeface="Wingdings 3" pitchFamily="18" charset="2"/>
              </a:rPr>
              <a:t> </a:t>
            </a:r>
            <a:r>
              <a:rPr lang="el-GR" sz="2400" b="1">
                <a:latin typeface="Times New Roman" charset="0"/>
              </a:rPr>
              <a:t>Ν</a:t>
            </a:r>
            <a:r>
              <a:rPr lang="en-US" sz="2400" b="1">
                <a:latin typeface="Times New Roman" charset="0"/>
              </a:rPr>
              <a:t>F2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Σποραδικά μηνιγγιώματα κατά κανόνα μονήρη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1490663" y="228600"/>
            <a:ext cx="6096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2800" b="1">
                <a:latin typeface="Times New Roman" charset="0"/>
              </a:rPr>
              <a:t>ΜΗΝΙΓΓΙΩΜΑΤΑ</a:t>
            </a:r>
          </a:p>
          <a:p>
            <a:pPr algn="ctr" eaLnBrk="0" hangingPunct="0">
              <a:buClr>
                <a:srgbClr val="663300"/>
              </a:buClr>
            </a:pPr>
            <a:r>
              <a:rPr lang="el-GR" sz="2800" b="1">
                <a:latin typeface="Times New Roman" charset="0"/>
              </a:rPr>
              <a:t>Αιτιολογία   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755650" y="1773238"/>
            <a:ext cx="7789863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Σχέση με προηγηθείσα ακτινοθεραπεία (συνήθως </a:t>
            </a:r>
            <a:r>
              <a:rPr lang="en-US" sz="2400" b="1">
                <a:latin typeface="Times New Roman" charset="0"/>
              </a:rPr>
              <a:t>grade II/III, </a:t>
            </a:r>
            <a:r>
              <a:rPr lang="el-GR" sz="2400" b="1">
                <a:latin typeface="Times New Roman" charset="0"/>
              </a:rPr>
              <a:t>πολυεστιακή ανάπτυξη, νεότεροι ασθενείς)</a:t>
            </a:r>
          </a:p>
          <a:p>
            <a:pPr marL="361950" indent="-361950" eaLnBrk="0" hangingPunct="0">
              <a:spcBef>
                <a:spcPct val="35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Σχέση με ορμόνες του φύλου: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Θήλεα άτομα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Αναπαραγωγική ηλικία	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Ιστορικό </a:t>
            </a:r>
            <a:r>
              <a:rPr lang="en-US" sz="2400" b="1">
                <a:latin typeface="Times New Roman" charset="0"/>
              </a:rPr>
              <a:t>Ca </a:t>
            </a:r>
            <a:r>
              <a:rPr lang="el-GR" sz="2400" b="1">
                <a:latin typeface="Times New Roman" charset="0"/>
              </a:rPr>
              <a:t>μαστού</a:t>
            </a:r>
          </a:p>
          <a:p>
            <a:pPr marL="361950" indent="-361950" eaLnBrk="0" hangingPunct="0">
              <a:spcBef>
                <a:spcPct val="35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Ορμονοεξαρτώμενα νεοπλάσματα: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- 88% </a:t>
            </a:r>
            <a:r>
              <a:rPr lang="en-US" sz="2400" b="1">
                <a:latin typeface="Times New Roman" charset="0"/>
              </a:rPr>
              <a:t>PR+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n-US" sz="2400" b="1">
                <a:latin typeface="Times New Roman" charset="0"/>
              </a:rPr>
              <a:t>	- 40% ER+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n-US" sz="2400" b="1">
                <a:latin typeface="Times New Roman" charset="0"/>
              </a:rPr>
              <a:t>	- 39% AR+</a:t>
            </a:r>
            <a:endParaRPr lang="el-GR" sz="2400" b="1">
              <a:latin typeface="Times New Roman" charset="0"/>
            </a:endParaRP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Ωστόσο, όχι ανταπόκριση σε ορμονοθεραπεία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524000" y="16764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l-GR" sz="2400">
              <a:latin typeface="Times New Roman" charset="0"/>
            </a:endParaRP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074738" y="196850"/>
            <a:ext cx="7086600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l-GR" sz="3200" b="1" dirty="0">
                <a:latin typeface="Arial" charset="0"/>
              </a:rPr>
              <a:t>ΟΓΚΟΙ Κ.Ν.Σ. ΝΕΥΡΟΕΠΙΘΗΛΙΑΚΗΣ ΠΡΟΕΛΕΥΣΗΣ </a:t>
            </a:r>
          </a:p>
          <a:p>
            <a:pPr algn="ctr" eaLnBrk="0" hangingPunct="0">
              <a:lnSpc>
                <a:spcPct val="85000"/>
              </a:lnSpc>
            </a:pPr>
            <a:r>
              <a:rPr lang="el-GR" sz="3200" b="1" dirty="0">
                <a:solidFill>
                  <a:schemeClr val="accent2"/>
                </a:solidFill>
                <a:latin typeface="Arial" charset="0"/>
              </a:rPr>
              <a:t>Γλοιώματα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83883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Διάχυτοι αστροκυτταρικοί και ολιγοδενδρογλοιακοί όγκοι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Λοιποί αστροκυτταρικοί όγκοι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Επενδυματικοί όγκοι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Λοιπά γλοιώματα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Όγκοι χοριοειδούς πλέγματος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Νευρωνικοί/μικτοί γλοιακοί-νευρωνικοί όγκοι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 b="1">
                <a:latin typeface="Arial" charset="0"/>
              </a:rPr>
              <a:t>Αστροκυτταρικοί όγκοι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 b="1">
                <a:latin typeface="Arial" charset="0"/>
              </a:rPr>
              <a:t>Ολιγοδενδρογλοιακοί όγκοι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Μικτοί όγκοι (ολιγοαστροκυτταρικοί όγκοι)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Επενδυματικοί όγκοι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Όγκοι επίφυσης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Εμβρυικοί όγκοι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Όγκοι κρανιακών-παρασπονδυλικών νεύρων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Μηνιγγιώματα (μηνιγγοθηλιακοί όγκοι)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Μεσεγχυματικοί (μη μηνιγγοθηλιακοί όγκοι)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Όγκοι περιοχής τουρκικού εφιππίου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36000" y="1368000"/>
            <a:ext cx="839204" cy="5400600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 algn="ctr">
              <a:defRPr/>
            </a:pPr>
            <a:r>
              <a:rPr lang="el-GR" b="1" dirty="0"/>
              <a:t>ΝΕΥΡΟΕΠΙΘΗΛΙΑΚΟΙ ΟΓΚΟΙ</a:t>
            </a:r>
          </a:p>
        </p:txBody>
      </p:sp>
      <p:cxnSp>
        <p:nvCxnSpPr>
          <p:cNvPr id="7" name="6 - Ευθεία γραμμή σύνδεσης"/>
          <p:cNvCxnSpPr/>
          <p:nvPr/>
        </p:nvCxnSpPr>
        <p:spPr>
          <a:xfrm>
            <a:off x="900113" y="1700213"/>
            <a:ext cx="7704137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8 - Ευθεία γραμμή σύνδεσης"/>
          <p:cNvCxnSpPr/>
          <p:nvPr/>
        </p:nvCxnSpPr>
        <p:spPr>
          <a:xfrm flipV="1">
            <a:off x="1042988" y="5373688"/>
            <a:ext cx="7624762" cy="793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9 - Ευθεία γραμμή σύνδεσης"/>
          <p:cNvCxnSpPr/>
          <p:nvPr/>
        </p:nvCxnSpPr>
        <p:spPr>
          <a:xfrm flipH="1" flipV="1">
            <a:off x="8604250" y="1700213"/>
            <a:ext cx="71438" cy="36734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14 - Ευθεία γραμμή σύνδεσης"/>
          <p:cNvCxnSpPr/>
          <p:nvPr/>
        </p:nvCxnSpPr>
        <p:spPr>
          <a:xfrm flipV="1">
            <a:off x="179388" y="1412875"/>
            <a:ext cx="0" cy="544512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17 - Ευθεία γραμμή σύνδεσης"/>
          <p:cNvCxnSpPr/>
          <p:nvPr/>
        </p:nvCxnSpPr>
        <p:spPr>
          <a:xfrm flipV="1">
            <a:off x="179388" y="5373688"/>
            <a:ext cx="863600" cy="148431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21 - Ευθεία γραμμή σύνδεσης"/>
          <p:cNvCxnSpPr/>
          <p:nvPr/>
        </p:nvCxnSpPr>
        <p:spPr>
          <a:xfrm>
            <a:off x="179388" y="1412875"/>
            <a:ext cx="720725" cy="28733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490663" y="685800"/>
            <a:ext cx="609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2800" b="1">
                <a:latin typeface="Times New Roman" charset="0"/>
              </a:rPr>
              <a:t>ΜΗΝΙΓΓΙΩΜΑΤΑ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755650" y="2060575"/>
            <a:ext cx="7789863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Συνήθως εντοπίζονται ενδοκρανιακά (κυρίως επιφάνεια ημισφαιρίων, οσφρητική αύλακα, οπίσθιος βόθρος), σπονδυλική στήλη (κυρίως θωρακική μοίρα), στον οφθαλμικό κόγχο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Σπάνια ενδοκοιλιακά ή επισκληρίδια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Σχετικά συχνά διηθούν σκληρά μήνιγγα, οστά του κρανίου, δέρμα, οφθαλμικό κόγχο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Συμπτώματα λόγω πίεσης παρακείμενων δομών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- TextBox"/>
          <p:cNvSpPr txBox="1">
            <a:spLocks noChangeArrowheads="1"/>
          </p:cNvSpPr>
          <p:nvPr/>
        </p:nvSpPr>
        <p:spPr bwMode="auto">
          <a:xfrm>
            <a:off x="1547813" y="2708275"/>
            <a:ext cx="2160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Πινακασ 10/01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 cstate="print"/>
          <a:srcRect l="6936" t="5142" r="37476" b="61794"/>
          <a:stretch>
            <a:fillRect/>
          </a:stretch>
        </p:blipFill>
        <p:spPr bwMode="auto">
          <a:xfrm>
            <a:off x="323850" y="36513"/>
            <a:ext cx="8351838" cy="682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476375" y="404813"/>
            <a:ext cx="6096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2800" b="1">
                <a:latin typeface="Times New Roman" charset="0"/>
              </a:rPr>
              <a:t>ΜΗΝΙΓΓΙΩΜΑΤΑ</a:t>
            </a:r>
          </a:p>
          <a:p>
            <a:pPr algn="ctr" eaLnBrk="0" hangingPunct="0">
              <a:buClr>
                <a:srgbClr val="663300"/>
              </a:buClr>
            </a:pPr>
            <a:r>
              <a:rPr lang="el-GR" sz="2800" b="1">
                <a:latin typeface="Times New Roman" charset="0"/>
              </a:rPr>
              <a:t>Ιστολογική εικόνα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684213" y="2060575"/>
            <a:ext cx="778986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Μηνιγγοθηλιακός, ινώδης, μεταβατικός: συχνότεροι υπότυποι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Σπάνιοι πλειόμορφοι πυρήνες και σπάνιες μιτώσεις δεν δηλώνουν επιθετική συμπεριφορά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Μηνιγγοθηλιακός τύπος: Συγκυτιακές αθροίσεις από ομοιόμορφα ωοειδή κύτταρα με πυρηνική διαύγαση ή πυρηνικά ψευδοέγκλειστα (έντονη ομοιότητα με φυσιολογικά μηνιγγοθήλια)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990600" y="122238"/>
            <a:ext cx="7239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latin typeface="Times New Roman" charset="0"/>
              </a:rPr>
              <a:t>ΜΗΝΙΓΓΙΩΜΑ (ΒΑΘΜΟΥ Ι)</a:t>
            </a:r>
            <a:endParaRPr lang="el-GR" sz="2800" b="1">
              <a:latin typeface="Times New Roman" charset="0"/>
            </a:endParaRP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>
            <a:lum bright="-8000" contrast="-16000"/>
          </a:blip>
          <a:srcRect/>
          <a:stretch>
            <a:fillRect/>
          </a:stretch>
        </p:blipFill>
        <p:spPr bwMode="auto">
          <a:xfrm>
            <a:off x="228600" y="747713"/>
            <a:ext cx="8637588" cy="605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295400" y="32766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>
                <a:latin typeface="Times New Roman" charset="0"/>
              </a:rPr>
              <a:t>Συγκυτιακό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5867400" y="32766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400" b="1">
                <a:latin typeface="Times New Roman" charset="0"/>
              </a:rPr>
              <a:t>Ινώδες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1524000" y="6172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>
                <a:latin typeface="Times New Roman" charset="0"/>
              </a:rPr>
              <a:t>Μεταβατικό</a:t>
            </a: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5867400" y="617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>
                <a:latin typeface="Times New Roman" charset="0"/>
              </a:rPr>
              <a:t>Ψαμμωματώδες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900113" y="225425"/>
            <a:ext cx="74961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663300"/>
              </a:buClr>
            </a:pPr>
            <a:r>
              <a:rPr lang="el-GR" sz="3200" b="1">
                <a:latin typeface="Times New Roman" charset="0"/>
              </a:rPr>
              <a:t>ΑΤΥΠΟ ΜΗΝΙΓΓΙΩΜΑ</a:t>
            </a:r>
          </a:p>
          <a:p>
            <a:pPr algn="ctr" eaLnBrk="0" hangingPunct="0">
              <a:lnSpc>
                <a:spcPct val="85000"/>
              </a:lnSpc>
              <a:buClr>
                <a:srgbClr val="663300"/>
              </a:buClr>
            </a:pPr>
            <a:r>
              <a:rPr lang="el-GR" sz="3200" b="1">
                <a:latin typeface="Times New Roman" charset="0"/>
              </a:rPr>
              <a:t>Ιστολογικά κριτήρια </a:t>
            </a:r>
          </a:p>
          <a:p>
            <a:pPr algn="ctr" eaLnBrk="0" hangingPunct="0">
              <a:lnSpc>
                <a:spcPct val="85000"/>
              </a:lnSpc>
              <a:buClr>
                <a:srgbClr val="663300"/>
              </a:buClr>
            </a:pPr>
            <a:r>
              <a:rPr lang="el-GR" sz="3200" b="1">
                <a:latin typeface="Times New Roman" charset="0"/>
              </a:rPr>
              <a:t>(8πλάσια αύξηση κινδύνου υποτροπής)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971550" y="1916113"/>
            <a:ext cx="7789863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  <a:sym typeface="Wingdings 3" pitchFamily="18" charset="2"/>
              </a:rPr>
              <a:t> μ</a:t>
            </a:r>
            <a:r>
              <a:rPr lang="el-GR" sz="2400" b="1">
                <a:latin typeface="Times New Roman" charset="0"/>
              </a:rPr>
              <a:t>ιτωτική δραστηριότητα (</a:t>
            </a:r>
            <a:r>
              <a:rPr lang="el-GR" sz="2400" b="1" u="sng">
                <a:latin typeface="Times New Roman" charset="0"/>
              </a:rPr>
              <a:t>&gt;</a:t>
            </a:r>
            <a:r>
              <a:rPr lang="el-GR" sz="2400" b="1">
                <a:latin typeface="Times New Roman" charset="0"/>
              </a:rPr>
              <a:t>4 μιτ./10 </a:t>
            </a:r>
            <a:r>
              <a:rPr lang="en-US" sz="2400" b="1">
                <a:latin typeface="Times New Roman" charset="0"/>
              </a:rPr>
              <a:t>HPF),</a:t>
            </a:r>
            <a:r>
              <a:rPr lang="el-GR" sz="2400" b="1">
                <a:latin typeface="Times New Roman" charset="0"/>
              </a:rPr>
              <a:t> 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     ή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  <a:buFontTx/>
              <a:buChar char="•"/>
            </a:pPr>
            <a:r>
              <a:rPr lang="el-GR" sz="2400" b="1" u="sng">
                <a:latin typeface="Times New Roman" charset="0"/>
              </a:rPr>
              <a:t>&gt;</a:t>
            </a:r>
            <a:r>
              <a:rPr lang="el-GR" sz="2400" b="1">
                <a:latin typeface="Times New Roman" charset="0"/>
              </a:rPr>
              <a:t>3 από τα παρακάτω: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</a:t>
            </a:r>
            <a:r>
              <a:rPr lang="el-GR" sz="2400" b="1">
                <a:latin typeface="Times New Roman" charset="0"/>
                <a:sym typeface="Wingdings 3" pitchFamily="18" charset="2"/>
              </a:rPr>
              <a:t> </a:t>
            </a:r>
            <a:r>
              <a:rPr lang="el-GR" sz="2400" b="1">
                <a:latin typeface="Times New Roman" charset="0"/>
              </a:rPr>
              <a:t>κυτταροβρίθεια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μικρά κύτταρα με αυξημένο πηλίκο πυρήνα/ 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       κυτταροπλάσματος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εμφανές πυρήνιο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απώλεια συγκυτιακής δομής/ανάπτυξη σε «ταπήτιο»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εστίες «αυτόματης» ή «γεωγραφική» νέκρωσης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endParaRPr lang="el-GR" sz="2400" b="1">
              <a:latin typeface="Times New Roman" charset="0"/>
            </a:endParaRP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sz="2400" b="1">
                <a:latin typeface="Times New Roman" charset="0"/>
                <a:cs typeface="Times New Roman" charset="0"/>
              </a:rPr>
              <a:t>•• Διήθηση εγκεφαλικής ουσίας σε μηνιγγίωμα χωρίς «άτυπα» χαρακτηριστικά</a:t>
            </a:r>
            <a:r>
              <a:rPr lang="en-US" sz="2400" b="1">
                <a:latin typeface="Times New Roman" charset="0"/>
                <a:cs typeface="Times New Roman" charset="0"/>
              </a:rPr>
              <a:t> </a:t>
            </a:r>
            <a:r>
              <a:rPr lang="el-GR" sz="2400" b="1">
                <a:latin typeface="Times New Roman" charset="0"/>
                <a:cs typeface="Times New Roman" charset="0"/>
                <a:sym typeface="Wingdings 3" pitchFamily="18" charset="2"/>
              </a:rPr>
              <a:t></a:t>
            </a:r>
            <a:r>
              <a:rPr lang="en-US" sz="2400" b="1">
                <a:latin typeface="Times New Roman" charset="0"/>
                <a:cs typeface="Times New Roman" charset="0"/>
                <a:sym typeface="Wingdings 3" pitchFamily="18" charset="2"/>
              </a:rPr>
              <a:t> </a:t>
            </a:r>
            <a:r>
              <a:rPr lang="en-US" sz="2400" b="1">
                <a:latin typeface="Times New Roman" charset="0"/>
                <a:cs typeface="Times New Roman" charset="0"/>
              </a:rPr>
              <a:t>grade II</a:t>
            </a:r>
            <a:r>
              <a:rPr lang="el-GR" sz="2400" b="1">
                <a:latin typeface="Times New Roman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1219200" y="457200"/>
            <a:ext cx="6570663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buClr>
                <a:srgbClr val="663300"/>
              </a:buClr>
            </a:pPr>
            <a:r>
              <a:rPr lang="el-GR" sz="3200" b="1">
                <a:latin typeface="Times New Roman" charset="0"/>
              </a:rPr>
              <a:t>ΑΤΥΠΟ ΜΗΝΙΓΓΙΩΜΑ</a:t>
            </a:r>
          </a:p>
        </p:txBody>
      </p:sp>
      <p:pic>
        <p:nvPicPr>
          <p:cNvPr id="92163" name="Picture 3" descr="IMG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3863" y="1219200"/>
            <a:ext cx="5718175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2051050" y="5516563"/>
            <a:ext cx="52339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l-GR" sz="2400" b="1">
                <a:latin typeface="Times New Roman" charset="0"/>
              </a:rPr>
              <a:t>Αυξημένη μιτωτική δραστηριότητα χωρίς πυρηνική ατυπία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468313" y="549275"/>
            <a:ext cx="8331200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buClr>
                <a:srgbClr val="663300"/>
              </a:buClr>
            </a:pPr>
            <a:r>
              <a:rPr lang="el-GR" sz="3200" b="1">
                <a:latin typeface="Times New Roman" charset="0"/>
              </a:rPr>
              <a:t>ΑΝΑΠΛΑΣΤΙΚΟ (ΚΑΚΟΗΘΕΣ) ΜΗΝΙΓΓΙΩΜΑ (</a:t>
            </a:r>
            <a:r>
              <a:rPr lang="en-US" sz="3200" b="1">
                <a:latin typeface="Times New Roman" charset="0"/>
              </a:rPr>
              <a:t>Grade III)</a:t>
            </a:r>
            <a:endParaRPr lang="el-GR" sz="3200" b="1">
              <a:latin typeface="Times New Roman" charset="0"/>
            </a:endParaRP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1547813" y="2205038"/>
            <a:ext cx="62992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buClr>
                <a:srgbClr val="800000"/>
              </a:buClr>
              <a:buFontTx/>
              <a:buChar char="•"/>
            </a:pPr>
            <a:r>
              <a:rPr lang="el-GR" sz="2800" b="1">
                <a:latin typeface="Times New Roman" charset="0"/>
              </a:rPr>
              <a:t>Απώλεια ιστολογικών χαρακτηριστικών μηνιγγιώματος</a:t>
            </a:r>
          </a:p>
          <a:p>
            <a:pPr marL="361950" indent="-361950" eaLnBrk="0" hangingPunct="0">
              <a:buClr>
                <a:srgbClr val="800000"/>
              </a:buClr>
            </a:pPr>
            <a:endParaRPr lang="el-GR" sz="2800" b="1">
              <a:latin typeface="Times New Roman" charset="0"/>
            </a:endParaRP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800" b="1">
                <a:latin typeface="Times New Roman" charset="0"/>
                <a:cs typeface="Times New Roman" charset="0"/>
              </a:rPr>
              <a:t>••	Μορφολογία σαρκώματος, καρκινώματος ή μελανώματος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800" b="1">
                <a:latin typeface="Times New Roman" charset="0"/>
                <a:cs typeface="Times New Roman" charset="0"/>
              </a:rPr>
              <a:t>••	</a:t>
            </a:r>
            <a:r>
              <a:rPr lang="el-GR" sz="2800" b="1" u="sng">
                <a:latin typeface="Times New Roman" charset="0"/>
                <a:cs typeface="Times New Roman" charset="0"/>
              </a:rPr>
              <a:t>&gt;</a:t>
            </a:r>
            <a:r>
              <a:rPr lang="el-GR" sz="2800" b="1">
                <a:latin typeface="Times New Roman" charset="0"/>
                <a:cs typeface="Times New Roman" charset="0"/>
              </a:rPr>
              <a:t>20 μιτώσεις/10 </a:t>
            </a:r>
            <a:r>
              <a:rPr lang="en-US" sz="2800" b="1">
                <a:latin typeface="Times New Roman" charset="0"/>
                <a:cs typeface="Times New Roman" charset="0"/>
              </a:rPr>
              <a:t>HPF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800" b="1">
                <a:latin typeface="Times New Roman" charset="0"/>
                <a:cs typeface="Times New Roman" charset="0"/>
              </a:rPr>
              <a:t>••	Διάμεση επιβίωση 2 έτη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>
            <a:lum bright="-8000" contrast="-20000"/>
          </a:blip>
          <a:srcRect/>
          <a:stretch>
            <a:fillRect/>
          </a:stretch>
        </p:blipFill>
        <p:spPr bwMode="auto">
          <a:xfrm>
            <a:off x="327025" y="846138"/>
            <a:ext cx="8637588" cy="601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990600" y="228600"/>
            <a:ext cx="784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latin typeface="Times New Roman" charset="0"/>
              </a:rPr>
              <a:t>ΚΑΚΟΗΘΕΣ ΜΗΝΙΓΓΙΩΜΑ (ΒΑΘΜΟΥ ΙΙΙ)</a:t>
            </a:r>
            <a:endParaRPr lang="el-GR" sz="2800" b="1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1354138" y="533400"/>
            <a:ext cx="6599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latin typeface="Times New Roman" charset="0"/>
              </a:rPr>
              <a:t>AIMA</a:t>
            </a:r>
            <a:r>
              <a:rPr lang="el-GR" sz="2800" b="1">
                <a:latin typeface="Times New Roman" charset="0"/>
              </a:rPr>
              <a:t>ΓΓΕΙΟΠΕΡΙΚΥΤΩΜΑ    </a:t>
            </a: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250825" y="2060575"/>
            <a:ext cx="882015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spcBef>
                <a:spcPct val="45000"/>
              </a:spcBef>
              <a:buClr>
                <a:srgbClr val="800000"/>
              </a:buClr>
              <a:buSzPct val="120000"/>
              <a:buFontTx/>
              <a:buChar char="•"/>
            </a:pPr>
            <a:r>
              <a:rPr lang="el-GR" sz="2400" b="1">
                <a:latin typeface="Times New Roman" charset="0"/>
              </a:rPr>
              <a:t>Κυτταροβριθής και αγγειοβριθής μεσεγχυματικός όγκος με μονόμορφη εμφάνιση, χαίνοντα διακλαδούμενα αγγεία κα πυκνό δίκτυο ρετικουλίνης, προσφυόμενος στη σκληρά μήνιγγα</a:t>
            </a:r>
          </a:p>
          <a:p>
            <a:pPr marL="361950" indent="-361950" eaLnBrk="0" hangingPunct="0">
              <a:spcBef>
                <a:spcPct val="45000"/>
              </a:spcBef>
              <a:buClr>
                <a:srgbClr val="800000"/>
              </a:buClr>
              <a:buSzPct val="120000"/>
              <a:buFontTx/>
              <a:buChar char="•"/>
            </a:pPr>
            <a:r>
              <a:rPr lang="el-GR" sz="2400" b="1">
                <a:latin typeface="Times New Roman" charset="0"/>
                <a:sym typeface="Wingdings 3" pitchFamily="18" charset="2"/>
              </a:rPr>
              <a:t></a:t>
            </a:r>
            <a:r>
              <a:rPr lang="el-GR" sz="2400" b="1">
                <a:latin typeface="Times New Roman" charset="0"/>
              </a:rPr>
              <a:t>πιθανότητα υποτροπής (&gt;80%) και μεταστάσεων εκτός ΚΝΣ</a:t>
            </a:r>
          </a:p>
          <a:p>
            <a:pPr marL="361950" indent="-361950" eaLnBrk="0" hangingPunct="0">
              <a:spcBef>
                <a:spcPct val="45000"/>
              </a:spcBef>
              <a:buClr>
                <a:srgbClr val="800000"/>
              </a:buClr>
              <a:buSzPct val="120000"/>
              <a:buFontTx/>
              <a:buChar char="•"/>
            </a:pPr>
            <a:r>
              <a:rPr lang="en-US" sz="2400" b="1">
                <a:latin typeface="Times New Roman" charset="0"/>
              </a:rPr>
              <a:t>Grade II (</a:t>
            </a:r>
            <a:r>
              <a:rPr lang="el-GR" sz="2400" b="1">
                <a:latin typeface="Times New Roman" charset="0"/>
              </a:rPr>
              <a:t>αιμαγγειοπερικύτωμα) και ΙΙΙ (αναπλαστικό αιμαγγειοπερικύτωμα)</a:t>
            </a:r>
          </a:p>
          <a:p>
            <a:pPr marL="361950" indent="-361950" eaLnBrk="0" hangingPunct="0">
              <a:spcBef>
                <a:spcPct val="45000"/>
              </a:spcBef>
              <a:buClr>
                <a:srgbClr val="800000"/>
              </a:buClr>
              <a:buSzPct val="120000"/>
              <a:buFontTx/>
              <a:buChar char="•"/>
            </a:pPr>
            <a:r>
              <a:rPr lang="el-GR" sz="2400" b="1">
                <a:latin typeface="Times New Roman" charset="0"/>
              </a:rPr>
              <a:t>Συχνότητα 0,4% όλων των πρωτοπαθών όγκων του ΚΝΣ</a:t>
            </a:r>
          </a:p>
          <a:p>
            <a:pPr marL="361950" indent="-361950" eaLnBrk="0" hangingPunct="0">
              <a:spcBef>
                <a:spcPct val="45000"/>
              </a:spcBef>
              <a:buClr>
                <a:srgbClr val="800000"/>
              </a:buClr>
              <a:buSzPct val="120000"/>
              <a:buFontTx/>
              <a:buChar char="•"/>
            </a:pPr>
            <a:r>
              <a:rPr lang="el-GR" sz="2400" b="1">
                <a:latin typeface="Times New Roman" charset="0"/>
              </a:rPr>
              <a:t>Συνηθέστερα σε νεαρότερη ηλικία σε σχέση με το μηνιγγίωμα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>
            <a:lum bright="-24000" contrast="-12000"/>
          </a:blip>
          <a:srcRect/>
          <a:stretch>
            <a:fillRect/>
          </a:stretch>
        </p:blipFill>
        <p:spPr bwMode="auto">
          <a:xfrm>
            <a:off x="301625" y="787400"/>
            <a:ext cx="8637588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990600" y="228600"/>
            <a:ext cx="731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latin typeface="Times New Roman" charset="0"/>
              </a:rPr>
              <a:t>ΑΙΜΑΓΓΕΙΟΠΕΡΙΚΥΤΩΜΑ (ΒΑΘΜΟΥ ΙΙΙ)</a:t>
            </a:r>
            <a:endParaRPr lang="el-GR" sz="2800" b="1">
              <a:latin typeface="Times New Roman" charset="0"/>
            </a:endParaRP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7885113" y="6165850"/>
            <a:ext cx="9096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Arial" charset="0"/>
              </a:rPr>
              <a:t>CD34</a:t>
            </a:r>
            <a:endParaRPr lang="el-GR" sz="2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Προφίλ">
  <a:themeElements>
    <a:clrScheme name="Προφίλ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Προφίλ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φίλ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φίλ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φίλ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φίλ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φίλ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φίλ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φίλ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φίλ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φίλ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1583</TotalTime>
  <Words>3600</Words>
  <Application>Microsoft Office PowerPoint</Application>
  <PresentationFormat>Προβολή στην οθόνη (4:3)</PresentationFormat>
  <Paragraphs>774</Paragraphs>
  <Slides>108</Slides>
  <Notes>98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108</vt:i4>
      </vt:variant>
    </vt:vector>
  </HeadingPairs>
  <TitlesOfParts>
    <vt:vector size="109" baseType="lpstr">
      <vt:lpstr>Προφίλ</vt:lpstr>
      <vt:lpstr>Διαφάνεια 1</vt:lpstr>
      <vt:lpstr>Γενική δομή ενός νευρώνα</vt:lpstr>
      <vt:lpstr>Τα στηρικτικά κύτταρα του ΚΝΣ</vt:lpstr>
      <vt:lpstr>Αστροκύτταρα</vt:lpstr>
      <vt:lpstr>Ολιγοδενδροκύτταρα</vt:lpstr>
      <vt:lpstr>Επενδυματικά κύτταρα</vt:lpstr>
      <vt:lpstr>Χοριοειδές πλέγμα</vt:lpstr>
      <vt:lpstr>Μήνιγγες και αφοριστική γλοία</vt:lpstr>
      <vt:lpstr>Διαφάνεια 9</vt:lpstr>
      <vt:lpstr>Διαφάνεια 10</vt:lpstr>
      <vt:lpstr>Διαφάνεια 11</vt:lpstr>
      <vt:lpstr>ΑΣΤΡΟΚΥΤΤΑΡΙΚΟΙ ΟΓΚΟΙ</vt:lpstr>
      <vt:lpstr>ΒΑΘΜΟΠΟΙΗΣΗ ΔΙΑΧΥΤΑ ΔΙΗΘΗΤΙΚΩΝ ΑΣΤΡΟΚΥΤΤΑΡΙΚΩΝ ΟΓΚΩΝ</vt:lpstr>
      <vt:lpstr>ΚΡΙΤΗΡΙΑ ΒΑΘΜΟΠΟΙΗΣΗΣ ΑΣΤΡΟΚΥΤΤΑΡΙΚΩΝ ΟΓΚΩΝ</vt:lpstr>
      <vt:lpstr>ΣΗΜΑΣΙΑ ΤΟΥ ΒΑΘΜΟΥ ΚΑΚΟΗΘΕΙΑΣ</vt:lpstr>
      <vt:lpstr>ΓΕΝΙΚΑ ΣΤΟΙΧΕΙΑ ΓΙΑ ΤΗΝ ΠΡΟΓΝΩΣΗ ΤΩΝ ΑΣΤΡΟΚΥΤΤΑΡΙΚΩΝ ΟΓΚΩΝ</vt:lpstr>
      <vt:lpstr>Διαφάνεια 17</vt:lpstr>
      <vt:lpstr>Διάχυτο αστροκύτωμα</vt:lpstr>
      <vt:lpstr>Διάχυτο αστροκύτωμα</vt:lpstr>
      <vt:lpstr>Διάχυτο αστροκύτωμα</vt:lpstr>
      <vt:lpstr>Διάχυτο αστροκύτωμα</vt:lpstr>
      <vt:lpstr>Διάχυτο αστροκύτωμα</vt:lpstr>
      <vt:lpstr>Αναπλαστικό Αστροκύτωμα</vt:lpstr>
      <vt:lpstr>Αναπλαστικό αστροκύτωμα</vt:lpstr>
      <vt:lpstr>Αναπλαστικό αστροκύτωμα</vt:lpstr>
      <vt:lpstr>Αναπλαστικό αστροκύτωμα</vt:lpstr>
      <vt:lpstr>ΔΙΑΧΥΤΟ ΑΣΤΡΟΚΥΤΩΜΑ (Π.Ο.Υ. Grade II) και ΑΝΑΠΛΑΣΤΙΚΟ ΑΣΤΡΟΚΥΤΩΜΑ (Π.Ο.Υ. Grade III)</vt:lpstr>
      <vt:lpstr>ΑΣΤΡΟΚΥΤΩΜΑ Grade II &amp; III Μοριακοί δείκτες</vt:lpstr>
      <vt:lpstr>ΣΥΓΚΡΙΣΗ ΜΟΡΙΑΚΩΝ ΤΥΠΩΝ  (ΤΑΞΙΝΟΜΗΣΗ Π.Ο.Υ. 2010) ΔΙΑΧΥΤΟΥ ΚΑΙ ΑΝΑΠΛΑΣΤΙΚΟΥ ΑΣΤΡΟΚΥΤΩΜΑΤΟΣ</vt:lpstr>
      <vt:lpstr>Γλοιοβλάστωμα</vt:lpstr>
      <vt:lpstr>Γλοιοβλάστωμα</vt:lpstr>
      <vt:lpstr>Γλοιοβλάστωμα</vt:lpstr>
      <vt:lpstr>Γλοιοβλάστωμα - MRI</vt:lpstr>
      <vt:lpstr>Γλοιοβλάστωμα</vt:lpstr>
      <vt:lpstr>Γλοιοβλάστωμα</vt:lpstr>
      <vt:lpstr>Γλοιοβλάστωμα</vt:lpstr>
      <vt:lpstr>Γλοιοβλάστωμα</vt:lpstr>
      <vt:lpstr>Γλοιοβλάστωμα</vt:lpstr>
      <vt:lpstr>ΓΛΟΙΟΒΛΑΣΤΩΜΑ (Π.Ο.Υ. Grade IV) Μοριακοί τύποι (ταξινόμηση Π.Ο.Υ. 2016)</vt:lpstr>
      <vt:lpstr>Σύγκριση μοριακών τύπων γλοιοβλαστώματος</vt:lpstr>
      <vt:lpstr>Γλοιωμάτωση εγκεφάλου</vt:lpstr>
      <vt:lpstr>Γλοιωμάτωση εγκεφάλου</vt:lpstr>
      <vt:lpstr>Πιλοκυτταρικό αστροκύτωμα</vt:lpstr>
      <vt:lpstr>Πιλοκυτταρικό αστροκύτωμα</vt:lpstr>
      <vt:lpstr>Πιλοκυτταρικό αστροκύτωμα</vt:lpstr>
      <vt:lpstr>ΠΙΛΟΚΥΤΤΑΡΙΚΟ ΑΣΤΡΟΚΥΤΩΜΑ</vt:lpstr>
      <vt:lpstr>Υποεπενδυματικό γιγαντοκυτταρικό αστροκύτωμα </vt:lpstr>
      <vt:lpstr>Υποεπενδυματικό γιγαντοκυτταρικό αστροκύτωμα </vt:lpstr>
      <vt:lpstr>Πλειόμορφο ξανθοαστροκύτωμα</vt:lpstr>
      <vt:lpstr>Πλειόμορφο ξανθοαστροκύτωμα</vt:lpstr>
      <vt:lpstr>Πλειόμορφο ξανθοαστροκύτωμα</vt:lpstr>
      <vt:lpstr>Διαφάνεια 52</vt:lpstr>
      <vt:lpstr>Διαφάνεια 53</vt:lpstr>
      <vt:lpstr>Διαφάνεια 54</vt:lpstr>
      <vt:lpstr>ΟΛΙΓΟΔΕΝΔΡΟΓΛΟΙΩΜΑ</vt:lpstr>
      <vt:lpstr>Διαφάνεια 56</vt:lpstr>
      <vt:lpstr>ΟΛΙΓΟΔΕΝΔΡΟΓΛΟΙΩΜΑ  Ανοσοϊστοχημεία</vt:lpstr>
      <vt:lpstr>ΑΝΑΠΛΑΣΤΙΚΟ ΟΛΙΓΟΔΕΝΔΡΟΓΛΟΙΩΜΑ  (WHO grade III)</vt:lpstr>
      <vt:lpstr>ΟΛΙΓΟΑΣΤΡΟΚΥΤΩΜΑ / ΑΝΑΠΛΑΣΤΙΚΟ ΟΛΙΓΟΑΣΤΡΟΚΥΤΩΜΑ ΜΗ ΠΕΡΑΙΤΕΡΩ ΠΡΟΣΔΙΟΡΙΖΟΜΕΝΟ (NOS)</vt:lpstr>
      <vt:lpstr>Μηνύματα για το σπίτι</vt:lpstr>
      <vt:lpstr>ΕΠΕΝΔΥΜΑΤΙΚΟΙ ΟΓΚΟΙ Βαθμοποίηση (Π.Ο.Υ. 2016) </vt:lpstr>
      <vt:lpstr>  ΕΠΕΝΔΥΜΩΜΑ GRADE II Ορισμός </vt:lpstr>
      <vt:lpstr>ΕΠΕΝΔΥΜΩΜΑ GRADE II Ιστολογικά γνωρίσματα</vt:lpstr>
      <vt:lpstr>ΕΠΕΝΔΥΜΩΜΑ</vt:lpstr>
      <vt:lpstr>ΕΠΕΝΔΥΜΩΜΑ</vt:lpstr>
      <vt:lpstr>ΜΥΞΟΘΗΛΩΔΕΣ ΕΠΕΝΔΥΜΩΜΑ Π.Ο.Υ. grade I</vt:lpstr>
      <vt:lpstr>Μυξοθηλώδες επενδύμωμα ιππουρίδας </vt:lpstr>
      <vt:lpstr>ΥΠΟΕΠΕΝΔΥΜΩΜΑ Π.Ο.Υ. grade I</vt:lpstr>
      <vt:lpstr>Διαφάνεια 69</vt:lpstr>
      <vt:lpstr>ΑΝΑΠΛΑΣΤΙΚΟ ΕΠΕΝΔΥΜΩΜΑ</vt:lpstr>
      <vt:lpstr>Αναπλαστικό επενδύμωμα  </vt:lpstr>
      <vt:lpstr>Αναπλαστικό επενδύμωμα </vt:lpstr>
      <vt:lpstr>Όγκοι χοριοειδούς πλέγματος</vt:lpstr>
      <vt:lpstr>Όγκοι χοριοειδούς πλέγματος</vt:lpstr>
      <vt:lpstr>Όγκοι χοριοειδούς πλέγματος</vt:lpstr>
      <vt:lpstr>Όγκοι χοριοειδούς πλέγματος</vt:lpstr>
      <vt:lpstr>Θήλωμα χοριοειδούς πλέγματος</vt:lpstr>
      <vt:lpstr>Όγκοι χοριοειδούς πλέγματος</vt:lpstr>
      <vt:lpstr>Καρκίνωμα χοριοειδούς πλέγματος</vt:lpstr>
      <vt:lpstr>Όγκοι χοριοειδούς πλέγματος</vt:lpstr>
      <vt:lpstr>Μικτοί νευρωνικοί – Γλοιακοί όγκοι Γαγγλιοκύτωμα και γαγγλιογλοίωμα</vt:lpstr>
      <vt:lpstr>Ιστολογικά χαρακτηριστικά </vt:lpstr>
      <vt:lpstr>Διαφάνεια 83</vt:lpstr>
      <vt:lpstr>Διαφάνεια 84</vt:lpstr>
      <vt:lpstr>Διαφάνεια 85</vt:lpstr>
      <vt:lpstr>Διαφάνεια 86</vt:lpstr>
      <vt:lpstr>Διαφάνεια 87</vt:lpstr>
      <vt:lpstr>Διαφάνεια 88</vt:lpstr>
      <vt:lpstr>Διαφάνεια 89</vt:lpstr>
      <vt:lpstr>Διαφάνεια 90</vt:lpstr>
      <vt:lpstr>Διαφάνεια 91</vt:lpstr>
      <vt:lpstr>Διαφάνεια 92</vt:lpstr>
      <vt:lpstr>Διαφάνεια 93</vt:lpstr>
      <vt:lpstr>Διαφάνεια 94</vt:lpstr>
      <vt:lpstr>Διαφάνεια 95</vt:lpstr>
      <vt:lpstr>Διαφάνεια 96</vt:lpstr>
      <vt:lpstr>Διαφάνεια 97</vt:lpstr>
      <vt:lpstr>Διαφάνεια 98</vt:lpstr>
      <vt:lpstr>Διαφάνεια 99</vt:lpstr>
      <vt:lpstr>Διαφάνεια 100</vt:lpstr>
      <vt:lpstr>Διαφάνεια 101</vt:lpstr>
      <vt:lpstr>Διαφάνεια 102</vt:lpstr>
      <vt:lpstr>Διαφάνεια 103</vt:lpstr>
      <vt:lpstr>Διαφάνεια 104</vt:lpstr>
      <vt:lpstr>Διαφάνεια 105</vt:lpstr>
      <vt:lpstr>Διαφάνεια 106</vt:lpstr>
      <vt:lpstr>Διαφάνεια 107</vt:lpstr>
      <vt:lpstr>Διαφάνεια 108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Αστροκύτωμα και γλοίωμα των χοριοειδών πλεγμάτων</dc:title>
  <dc:creator>Lev</dc:creator>
  <cp:lastModifiedBy>Gram03</cp:lastModifiedBy>
  <cp:revision>126</cp:revision>
  <cp:lastPrinted>1601-01-01T00:00:00Z</cp:lastPrinted>
  <dcterms:created xsi:type="dcterms:W3CDTF">2007-02-14T20:06:49Z</dcterms:created>
  <dcterms:modified xsi:type="dcterms:W3CDTF">2022-02-18T12:07:17Z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