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81" r:id="rId4"/>
    <p:sldId id="258" r:id="rId5"/>
    <p:sldId id="282" r:id="rId6"/>
    <p:sldId id="262" r:id="rId7"/>
    <p:sldId id="280" r:id="rId8"/>
    <p:sldId id="259" r:id="rId9"/>
    <p:sldId id="267" r:id="rId10"/>
    <p:sldId id="283" r:id="rId11"/>
    <p:sldId id="260" r:id="rId12"/>
    <p:sldId id="261" r:id="rId13"/>
    <p:sldId id="263" r:id="rId14"/>
    <p:sldId id="264" r:id="rId15"/>
    <p:sldId id="266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5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EFA6-BD45-5248-9457-E15B24918B8D}" type="datetimeFigureOut">
              <a:rPr lang="el-GR" smtClean="0"/>
              <a:t>12/1/23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05C-1502-DF46-B89B-CDD4E25BDD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22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EFA6-BD45-5248-9457-E15B24918B8D}" type="datetimeFigureOut">
              <a:rPr lang="el-GR" smtClean="0"/>
              <a:t>12/1/23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05C-1502-DF46-B89B-CDD4E25BDD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19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EFA6-BD45-5248-9457-E15B24918B8D}" type="datetimeFigureOut">
              <a:rPr lang="el-GR" smtClean="0"/>
              <a:t>12/1/23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05C-1502-DF46-B89B-CDD4E25BDD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01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EFA6-BD45-5248-9457-E15B24918B8D}" type="datetimeFigureOut">
              <a:rPr lang="el-GR" smtClean="0"/>
              <a:t>12/1/23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05C-1502-DF46-B89B-CDD4E25BDD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66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EFA6-BD45-5248-9457-E15B24918B8D}" type="datetimeFigureOut">
              <a:rPr lang="el-GR" smtClean="0"/>
              <a:t>12/1/23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05C-1502-DF46-B89B-CDD4E25BDD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030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EFA6-BD45-5248-9457-E15B24918B8D}" type="datetimeFigureOut">
              <a:rPr lang="el-GR" smtClean="0"/>
              <a:t>12/1/23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05C-1502-DF46-B89B-CDD4E25BDD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895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EFA6-BD45-5248-9457-E15B24918B8D}" type="datetimeFigureOut">
              <a:rPr lang="el-GR" smtClean="0"/>
              <a:t>12/1/23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05C-1502-DF46-B89B-CDD4E25BDD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322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EFA6-BD45-5248-9457-E15B24918B8D}" type="datetimeFigureOut">
              <a:rPr lang="el-GR" smtClean="0"/>
              <a:t>12/1/23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05C-1502-DF46-B89B-CDD4E25BDD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232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EFA6-BD45-5248-9457-E15B24918B8D}" type="datetimeFigureOut">
              <a:rPr lang="el-GR" smtClean="0"/>
              <a:t>12/1/23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05C-1502-DF46-B89B-CDD4E25BDD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73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EFA6-BD45-5248-9457-E15B24918B8D}" type="datetimeFigureOut">
              <a:rPr lang="el-GR" smtClean="0"/>
              <a:t>12/1/23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05C-1502-DF46-B89B-CDD4E25BDD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823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EFA6-BD45-5248-9457-E15B24918B8D}" type="datetimeFigureOut">
              <a:rPr lang="el-GR" smtClean="0"/>
              <a:t>12/1/23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05C-1502-DF46-B89B-CDD4E25BDD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976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AEFA6-BD45-5248-9457-E15B24918B8D}" type="datetimeFigureOut">
              <a:rPr lang="el-GR" smtClean="0"/>
              <a:t>12/1/23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705C-1502-DF46-B89B-CDD4E25BDD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7208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wpr-public.s3.amazonaws.com/wprorg/styles/resp_orig_custom_user_wide_1x/s3/s3fs-public/images/segments/RN-wave-resignation-photo-lead.jpg?itok=DSqRarc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qpzk-qGxMU&amp;ab_channel=CN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004CA3-9C9E-E74E-9EDA-50D8E8C58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Επιστημολογία των παραποιημένων ειδήσεων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DCAFA68-96E2-6E43-8801-9EA7D0CD3B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Καθηγητής Γιώργος Πλειός </a:t>
            </a:r>
          </a:p>
          <a:p>
            <a:r>
              <a:rPr lang="el-GR" dirty="0"/>
              <a:t>Τμήμα επικοινωνίας και ΜΜΕ</a:t>
            </a:r>
          </a:p>
          <a:p>
            <a:r>
              <a:rPr lang="el-GR" dirty="0"/>
              <a:t>Εθνικό και Καποδιστριακό πανεπιστήμιο Αθηνών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5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AD6C7F-5299-4047-A083-B0F390B1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σημαίνει αυτό για τις παραποιημένες ειδήσεις;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4A6456-F1B9-9E45-96A8-C08DAD4D3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0683"/>
            <a:ext cx="10515600" cy="37462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Προκύπτουν από το μετασχηματισμό της δομής των ειδήσεων </a:t>
            </a:r>
          </a:p>
          <a:p>
            <a:pPr>
              <a:lnSpc>
                <a:spcPct val="150000"/>
              </a:lnSpc>
            </a:pPr>
            <a:r>
              <a:rPr lang="el-GR" dirty="0"/>
              <a:t>Συναίρεση ειδήσεων και προπαγάνδας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250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DC82D2-A999-C544-B2A9-9C4F96AD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</a:t>
            </a:r>
            <a:r>
              <a:rPr lang="el-GR" dirty="0" err="1"/>
              <a:t>παραποιημ</a:t>
            </a:r>
            <a:r>
              <a:rPr lang="en-US" dirty="0" err="1"/>
              <a:t>έ</a:t>
            </a:r>
            <a:r>
              <a:rPr lang="el-GR" dirty="0" err="1"/>
              <a:t>νες</a:t>
            </a:r>
            <a:r>
              <a:rPr lang="el-GR" dirty="0"/>
              <a:t> ειδήσεις ως κοινωνική διαδικασία (Ι)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38CCD72-A7EF-D64B-AE8E-3BC45B5C60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85" y="1998524"/>
            <a:ext cx="6713830" cy="4188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20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0095F1-3B27-B747-B551-62B9CB7E0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</a:t>
            </a:r>
            <a:r>
              <a:rPr lang="el-GR" dirty="0" err="1"/>
              <a:t>παραποιημ</a:t>
            </a:r>
            <a:r>
              <a:rPr lang="en-US" dirty="0" err="1"/>
              <a:t>έ</a:t>
            </a:r>
            <a:r>
              <a:rPr lang="el-GR" dirty="0" err="1"/>
              <a:t>νες</a:t>
            </a:r>
            <a:r>
              <a:rPr lang="el-GR" dirty="0"/>
              <a:t> ειδήσεις ως κοινωνική διαδικασία (ΙΙ)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91297A7-C165-9945-80E6-E572C8E138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1" y="2088379"/>
            <a:ext cx="2779854" cy="307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47D9E2C-D26B-B04E-AC7D-D980DEB9A3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05" y="5286737"/>
            <a:ext cx="5122578" cy="120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690396E-BC84-7C4B-9302-6FD9993F64A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2" y="1932972"/>
            <a:ext cx="4943398" cy="4268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0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D7CB8B-19A3-454B-A738-24EE7104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</a:t>
            </a:r>
            <a:r>
              <a:rPr lang="el-GR" dirty="0" err="1"/>
              <a:t>παραποιημ</a:t>
            </a:r>
            <a:r>
              <a:rPr lang="en-US" dirty="0" err="1"/>
              <a:t>έ</a:t>
            </a:r>
            <a:r>
              <a:rPr lang="el-GR" dirty="0" err="1"/>
              <a:t>νες</a:t>
            </a:r>
            <a:r>
              <a:rPr lang="el-GR" dirty="0"/>
              <a:t> ειδήσεις ως κοινωνική διαδικασία (Ι</a:t>
            </a:r>
            <a:r>
              <a:rPr lang="en-US" dirty="0"/>
              <a:t>II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BFB8FB-8A79-1D42-90A3-7EBFA753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636" y="2142386"/>
            <a:ext cx="5355862" cy="40345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Η </a:t>
            </a:r>
            <a:r>
              <a:rPr lang="el-GR" dirty="0" err="1"/>
              <a:t>εμπειρ</a:t>
            </a:r>
            <a:r>
              <a:rPr lang="en-US" dirty="0" err="1"/>
              <a:t>ί</a:t>
            </a:r>
            <a:r>
              <a:rPr lang="el-GR" dirty="0"/>
              <a:t>α </a:t>
            </a:r>
          </a:p>
          <a:p>
            <a:pPr>
              <a:lnSpc>
                <a:spcPct val="100000"/>
              </a:lnSpc>
            </a:pPr>
            <a:r>
              <a:rPr lang="el-GR" dirty="0"/>
              <a:t>Ιδεολογία του κοινού</a:t>
            </a:r>
          </a:p>
          <a:p>
            <a:pPr lvl="1">
              <a:lnSpc>
                <a:spcPct val="100000"/>
              </a:lnSpc>
            </a:pPr>
            <a:r>
              <a:rPr lang="el-GR" dirty="0"/>
              <a:t>Πολιτικές ιδεολογίες </a:t>
            </a:r>
          </a:p>
          <a:p>
            <a:pPr lvl="1">
              <a:lnSpc>
                <a:spcPct val="100000"/>
              </a:lnSpc>
            </a:pPr>
            <a:r>
              <a:rPr lang="el-GR" dirty="0"/>
              <a:t>Εθνικισμός </a:t>
            </a:r>
          </a:p>
          <a:p>
            <a:pPr lvl="1">
              <a:lnSpc>
                <a:spcPct val="100000"/>
              </a:lnSpc>
            </a:pPr>
            <a:r>
              <a:rPr lang="el-GR" dirty="0"/>
              <a:t>Ιδεολογίες αποκλεισμού (ρατσισμός, σεξισμός κ.ά.) </a:t>
            </a:r>
          </a:p>
          <a:p>
            <a:pPr>
              <a:lnSpc>
                <a:spcPct val="100000"/>
              </a:lnSpc>
            </a:pPr>
            <a:r>
              <a:rPr lang="el-GR" dirty="0"/>
              <a:t>Στερεότυπα και προκαταλήψεις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655ABD2-BADC-9A41-BB11-7E5FAB452D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2" y="2142386"/>
            <a:ext cx="5355862" cy="386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26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12F468-D0C5-2D4E-B14A-6CF0C771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</a:t>
            </a:r>
            <a:r>
              <a:rPr lang="el-GR" dirty="0" err="1"/>
              <a:t>παραποιημ</a:t>
            </a:r>
            <a:r>
              <a:rPr lang="en-US" dirty="0" err="1"/>
              <a:t>έ</a:t>
            </a:r>
            <a:r>
              <a:rPr lang="el-GR" dirty="0" err="1"/>
              <a:t>νες</a:t>
            </a:r>
            <a:r>
              <a:rPr lang="el-GR" dirty="0"/>
              <a:t> ειδήσεις ως κοινωνική διαδικασία (Ι</a:t>
            </a:r>
            <a:r>
              <a:rPr lang="en-US" dirty="0"/>
              <a:t>V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038F44-A98B-7841-9B62-906BB69D8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3448"/>
            <a:ext cx="5730240" cy="40982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Έκθεση του κοινού στα ΜΜΕ</a:t>
            </a:r>
          </a:p>
          <a:p>
            <a:pPr lvl="1">
              <a:lnSpc>
                <a:spcPct val="100000"/>
              </a:lnSpc>
            </a:pPr>
            <a:r>
              <a:rPr lang="el-GR" dirty="0" err="1"/>
              <a:t>Απεύθυνση</a:t>
            </a:r>
            <a:r>
              <a:rPr lang="el-GR" dirty="0"/>
              <a:t> </a:t>
            </a:r>
          </a:p>
          <a:p>
            <a:pPr lvl="1">
              <a:lnSpc>
                <a:spcPct val="100000"/>
              </a:lnSpc>
            </a:pPr>
            <a:r>
              <a:rPr lang="el-GR" dirty="0"/>
              <a:t>Πρόσβαση</a:t>
            </a:r>
          </a:p>
          <a:p>
            <a:pPr>
              <a:lnSpc>
                <a:spcPct val="100000"/>
              </a:lnSpc>
            </a:pPr>
            <a:r>
              <a:rPr lang="el-GR" dirty="0"/>
              <a:t>Επικοινωνιακός </a:t>
            </a:r>
            <a:r>
              <a:rPr lang="el-GR" dirty="0" err="1"/>
              <a:t>εγγραμματισμός</a:t>
            </a:r>
            <a:endParaRPr lang="el-GR" dirty="0"/>
          </a:p>
          <a:p>
            <a:pPr>
              <a:lnSpc>
                <a:spcPct val="100000"/>
              </a:lnSpc>
            </a:pPr>
            <a:r>
              <a:rPr lang="el-GR" dirty="0"/>
              <a:t>Ιδεολογία του κοινού </a:t>
            </a:r>
          </a:p>
          <a:p>
            <a:pPr lvl="1">
              <a:lnSpc>
                <a:spcPct val="100000"/>
              </a:lnSpc>
            </a:pPr>
            <a:r>
              <a:rPr lang="el-GR" dirty="0"/>
              <a:t>Αγ. Παντελεήμονας/</a:t>
            </a:r>
            <a:r>
              <a:rPr lang="el-GR" dirty="0" err="1"/>
              <a:t>Αγ.Νικόλαος</a:t>
            </a:r>
            <a:endParaRPr lang="el-GR" dirty="0"/>
          </a:p>
          <a:p>
            <a:pPr lvl="1">
              <a:lnSpc>
                <a:spcPct val="100000"/>
              </a:lnSpc>
            </a:pPr>
            <a:r>
              <a:rPr lang="el-GR" dirty="0"/>
              <a:t>Πόλεμος κατά Ουκρανίας 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575BEE3-296A-C444-8783-1ED29987CE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1" y="2043449"/>
            <a:ext cx="5261229" cy="3963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223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DA4F3A-86E6-B742-B3CB-52046D5F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 ρ</a:t>
            </a:r>
            <a:r>
              <a:rPr lang="en-US" dirty="0" err="1"/>
              <a:t>ό</a:t>
            </a:r>
            <a:r>
              <a:rPr lang="el-GR" dirty="0" err="1"/>
              <a:t>λος</a:t>
            </a:r>
            <a:r>
              <a:rPr lang="el-GR" dirty="0"/>
              <a:t> των στερεότυπων/προκαταλήψεων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A78BEA-7ABC-BF4E-BE9A-97FF3FC6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8" y="1825625"/>
            <a:ext cx="6008913" cy="475330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Τι είναι τα στερεότυπα – προκαταλήψεις</a:t>
            </a:r>
            <a:endParaRPr lang="en-US" dirty="0"/>
          </a:p>
          <a:p>
            <a:pPr lvl="1"/>
            <a:r>
              <a:rPr lang="el-GR" dirty="0" err="1"/>
              <a:t>Εθνικ</a:t>
            </a:r>
            <a:r>
              <a:rPr lang="en-US" dirty="0" err="1"/>
              <a:t>ή</a:t>
            </a:r>
            <a:r>
              <a:rPr lang="el-GR" dirty="0"/>
              <a:t> ταυτότητα </a:t>
            </a:r>
          </a:p>
          <a:p>
            <a:pPr lvl="1"/>
            <a:r>
              <a:rPr lang="el-GR" dirty="0"/>
              <a:t>Φύλο </a:t>
            </a:r>
          </a:p>
          <a:p>
            <a:pPr lvl="1"/>
            <a:r>
              <a:rPr lang="el-GR" dirty="0"/>
              <a:t>Φυλή </a:t>
            </a:r>
          </a:p>
          <a:p>
            <a:pPr lvl="1"/>
            <a:r>
              <a:rPr lang="el-GR" dirty="0"/>
              <a:t>Μορφωτικό επίπεδο </a:t>
            </a:r>
          </a:p>
          <a:p>
            <a:pPr marL="457200" lvl="1" indent="0">
              <a:buNone/>
            </a:pPr>
            <a:endParaRPr lang="el-GR" dirty="0"/>
          </a:p>
          <a:p>
            <a:r>
              <a:rPr lang="el-GR" dirty="0"/>
              <a:t>Παραποιημένες ειδήσεις = στερεότυπα/προκαταλήψεις με τη μορφή ειδήσεων </a:t>
            </a:r>
          </a:p>
          <a:p>
            <a:endParaRPr lang="el-GR" dirty="0"/>
          </a:p>
          <a:p>
            <a:r>
              <a:rPr lang="el-GR" dirty="0"/>
              <a:t>Η αλήθεια κάποιου είναι ψεύδος για κάποιον άλλον </a:t>
            </a:r>
          </a:p>
          <a:p>
            <a:pPr lvl="1"/>
            <a:r>
              <a:rPr lang="el-GR" dirty="0"/>
              <a:t>Διευθυντής </a:t>
            </a:r>
            <a:r>
              <a:rPr lang="en-US" dirty="0"/>
              <a:t>Reuters </a:t>
            </a:r>
            <a:endParaRPr lang="el-G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AEAD2F-4065-834C-9314-D497E866C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5" name="Picture 1" descr="Nixon getting on an airplane after his resignation">
            <a:extLst>
              <a:ext uri="{FF2B5EF4-FFF2-40B4-BE49-F238E27FC236}">
                <a16:creationId xmlns:a16="http://schemas.microsoft.com/office/drawing/2014/main" id="{83CEAC4E-BDFF-AD4E-A8A1-8CFCB1A6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99" y="1825624"/>
            <a:ext cx="4180205" cy="228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F179905-1071-5446-B706-E5ED73BE43C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99" y="4410075"/>
            <a:ext cx="4180205" cy="208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63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F2BA1A-9B87-284A-BC46-6BC22229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02" y="2467058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Ερωτήσεις; </a:t>
            </a:r>
          </a:p>
        </p:txBody>
      </p:sp>
    </p:spTree>
    <p:extLst>
      <p:ext uri="{BB962C8B-B14F-4D97-AF65-F5344CB8AC3E}">
        <p14:creationId xmlns:p14="http://schemas.microsoft.com/office/powerpoint/2010/main" val="126900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ECD8D7-273A-CB49-8472-48BC09C9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Ιστορία και ερμηνεία του φαινομένου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C7EE62-4B2E-0041-B168-87B9F452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698" y="1825625"/>
            <a:ext cx="10393101" cy="4667250"/>
          </a:xfrm>
        </p:spPr>
        <p:txBody>
          <a:bodyPr>
            <a:normAutofit/>
          </a:bodyPr>
          <a:lstStyle/>
          <a:p>
            <a:r>
              <a:rPr lang="el-GR" sz="3600" dirty="0"/>
              <a:t>Πότε </a:t>
            </a:r>
            <a:r>
              <a:rPr lang="en-US" sz="3600" dirty="0">
                <a:hlinkClick r:id="rId2"/>
              </a:rPr>
              <a:t>https://www.youtube.com/watch?v=Vqpzk-qGxMU&amp;ab_channel=CNN</a:t>
            </a:r>
            <a:endParaRPr lang="el-GR" sz="3600" dirty="0"/>
          </a:p>
          <a:p>
            <a:endParaRPr lang="el-GR" sz="3600"/>
          </a:p>
          <a:p>
            <a:r>
              <a:rPr lang="el-GR" sz="3600"/>
              <a:t>Γιατ</a:t>
            </a:r>
            <a:r>
              <a:rPr lang="en-US" sz="3600" dirty="0" err="1"/>
              <a:t>ί</a:t>
            </a:r>
            <a:r>
              <a:rPr lang="el-GR" sz="3600" dirty="0"/>
              <a:t> έγινε γρήγορα δημοφιλής; Κωδικοποίηση </a:t>
            </a:r>
          </a:p>
          <a:p>
            <a:pPr lvl="1"/>
            <a:r>
              <a:rPr lang="el-GR" sz="3200" dirty="0"/>
              <a:t>Κριτική στα ΜΜΕ </a:t>
            </a:r>
          </a:p>
          <a:p>
            <a:pPr lvl="1"/>
            <a:r>
              <a:rPr lang="el-GR" sz="3200" dirty="0"/>
              <a:t>Στράτευση των ΜΜΕ </a:t>
            </a:r>
          </a:p>
          <a:p>
            <a:pPr lvl="1"/>
            <a:r>
              <a:rPr lang="el-GR" sz="3200" dirty="0"/>
              <a:t>Χαμηλή αξιοπιστία των ΜΜΕ </a:t>
            </a:r>
          </a:p>
          <a:p>
            <a:endParaRPr lang="el-GR" sz="3600" dirty="0"/>
          </a:p>
          <a:p>
            <a:endParaRPr lang="el-GR" sz="3600" dirty="0"/>
          </a:p>
          <a:p>
            <a:pPr lvl="1"/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13248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258C39D-D2B6-E546-A5B4-CDFC55DAA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562" y="594765"/>
            <a:ext cx="5654876" cy="56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0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455173-1755-4A4A-8366-BE2FB03C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Βαθμίδα ψευδοποίησης ή απομίμησης (Ι)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24A5B2F-C8FE-A54B-B2B2-1721E1551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88" y="2248752"/>
            <a:ext cx="11155714" cy="36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7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E98D60-3DD8-3047-BDEE-3B13DBD9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Βασικές έννοιες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43BF57-DF47-D445-9B51-F352C492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088" y="2176041"/>
            <a:ext cx="10022711" cy="396619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l-GR" dirty="0"/>
              <a:t>Παραποιημένες ειδήσεις – παραποιημένη ενημέρωση </a:t>
            </a:r>
          </a:p>
          <a:p>
            <a:pPr>
              <a:lnSpc>
                <a:spcPct val="200000"/>
              </a:lnSpc>
            </a:pPr>
            <a:r>
              <a:rPr lang="el-GR" dirty="0"/>
              <a:t>Παραποιημένες ειδήσεις = πρώτα ειδήσεις </a:t>
            </a:r>
          </a:p>
        </p:txBody>
      </p:sp>
    </p:spTree>
    <p:extLst>
      <p:ext uri="{BB962C8B-B14F-4D97-AF65-F5344CB8AC3E}">
        <p14:creationId xmlns:p14="http://schemas.microsoft.com/office/powerpoint/2010/main" val="100437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61985C-7605-F04A-9E4D-73911103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Περί ορολογίας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DFEAF1-FDDD-0C45-84EC-4397B3C95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2" y="1810384"/>
            <a:ext cx="5139640" cy="4428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u="sng" dirty="0"/>
              <a:t>Ορολογία </a:t>
            </a:r>
            <a:endParaRPr lang="el-GR" sz="3200" dirty="0"/>
          </a:p>
          <a:p>
            <a:pPr lvl="1"/>
            <a:r>
              <a:rPr lang="el-GR" sz="3200" dirty="0"/>
              <a:t>Ψευδείς </a:t>
            </a:r>
          </a:p>
          <a:p>
            <a:pPr lvl="1"/>
            <a:r>
              <a:rPr lang="el-GR" sz="3200" dirty="0"/>
              <a:t>Παραπληροφόρηση </a:t>
            </a:r>
          </a:p>
          <a:p>
            <a:pPr lvl="1"/>
            <a:r>
              <a:rPr lang="el-GR" sz="3200" dirty="0"/>
              <a:t>Ψευδεπίγραφες </a:t>
            </a:r>
          </a:p>
          <a:p>
            <a:pPr lvl="1"/>
            <a:r>
              <a:rPr lang="el-GR" sz="3200" dirty="0"/>
              <a:t>Χαλκευμένες</a:t>
            </a:r>
          </a:p>
          <a:p>
            <a:pPr lvl="1"/>
            <a:r>
              <a:rPr lang="el-GR" sz="3200" dirty="0"/>
              <a:t>Πλαστές </a:t>
            </a:r>
          </a:p>
          <a:p>
            <a:pPr lvl="1"/>
            <a:r>
              <a:rPr lang="el-GR" sz="3200" dirty="0"/>
              <a:t>Κατασκευασμένες </a:t>
            </a:r>
          </a:p>
          <a:p>
            <a:pPr lvl="1"/>
            <a:r>
              <a:rPr lang="el-GR" sz="3200" dirty="0"/>
              <a:t>Απομιμητικές </a:t>
            </a:r>
          </a:p>
          <a:p>
            <a:endParaRPr lang="el-GR" sz="3600" dirty="0"/>
          </a:p>
          <a:p>
            <a:endParaRPr lang="el-GR" sz="36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ED82839-8D40-2940-9D1E-A28E78C20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84374"/>
            <a:ext cx="5547360" cy="2381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u="sng" dirty="0"/>
              <a:t>Τα προβλήματα περί «ψεύδους»</a:t>
            </a:r>
          </a:p>
          <a:p>
            <a:pPr lvl="1"/>
            <a:r>
              <a:rPr lang="el-GR" dirty="0"/>
              <a:t>Δεν το γνωρίζουν </a:t>
            </a:r>
          </a:p>
          <a:p>
            <a:pPr lvl="1"/>
            <a:r>
              <a:rPr lang="el-GR" dirty="0"/>
              <a:t>Οπτική </a:t>
            </a:r>
          </a:p>
          <a:p>
            <a:pPr lvl="1"/>
            <a:r>
              <a:rPr lang="el-GR" dirty="0"/>
              <a:t>Ιστορικά μεταβάλλεται</a:t>
            </a:r>
          </a:p>
        </p:txBody>
      </p:sp>
      <p:sp>
        <p:nvSpPr>
          <p:cNvPr id="5" name="Θέση περιεχομένου 3">
            <a:extLst>
              <a:ext uri="{FF2B5EF4-FFF2-40B4-BE49-F238E27FC236}">
                <a16:creationId xmlns:a16="http://schemas.microsoft.com/office/drawing/2014/main" id="{DAB272DB-E249-8D4B-BBFE-E2B5A36D2C9B}"/>
              </a:ext>
            </a:extLst>
          </p:cNvPr>
          <p:cNvSpPr txBox="1">
            <a:spLocks/>
          </p:cNvSpPr>
          <p:nvPr/>
        </p:nvSpPr>
        <p:spPr>
          <a:xfrm>
            <a:off x="5996938" y="4365942"/>
            <a:ext cx="5547360" cy="1961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l-GR" sz="5400" dirty="0"/>
          </a:p>
          <a:p>
            <a:pPr marL="0" indent="0" algn="ctr">
              <a:buNone/>
            </a:pPr>
            <a:r>
              <a:rPr lang="el-GR" sz="5400" dirty="0"/>
              <a:t>Παραποιημένες </a:t>
            </a:r>
          </a:p>
          <a:p>
            <a:pPr lvl="1"/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82653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>
            <a:extLst>
              <a:ext uri="{FF2B5EF4-FFF2-40B4-BE49-F238E27FC236}">
                <a16:creationId xmlns:a16="http://schemas.microsoft.com/office/drawing/2014/main" id="{EBB0D0B4-EE84-7F48-AB62-D4FDA280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Διαφορές </a:t>
            </a: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1255BAEC-E753-9548-838F-7E3F4AC8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53" y="1539433"/>
            <a:ext cx="10706583" cy="4953442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Παραπληροφόρηση </a:t>
            </a:r>
            <a:r>
              <a:rPr lang="en-US" dirty="0"/>
              <a:t>(disinformation)</a:t>
            </a:r>
          </a:p>
          <a:p>
            <a:pPr lvl="1"/>
            <a:r>
              <a:rPr lang="el-GR" dirty="0"/>
              <a:t>Παραποιημένες ειδήσεις </a:t>
            </a:r>
          </a:p>
          <a:p>
            <a:pPr lvl="1"/>
            <a:r>
              <a:rPr lang="el-GR" dirty="0"/>
              <a:t>Ψευδείς ειδήσεις  </a:t>
            </a:r>
          </a:p>
          <a:p>
            <a:pPr lvl="1"/>
            <a:r>
              <a:rPr lang="el-GR" dirty="0"/>
              <a:t>Ορθά ή λανθασμένα ιστορικά γεγονότα, άλλες πληροφορίες από το παρελθόν κ.ά. </a:t>
            </a:r>
          </a:p>
          <a:p>
            <a:pPr lvl="1"/>
            <a:r>
              <a:rPr lang="el-GR" dirty="0"/>
              <a:t>Προκαταλήψεις </a:t>
            </a:r>
          </a:p>
          <a:p>
            <a:pPr lvl="1"/>
            <a:r>
              <a:rPr lang="el-GR" dirty="0"/>
              <a:t>Παραπλάνηση </a:t>
            </a:r>
          </a:p>
          <a:p>
            <a:pPr lvl="1"/>
            <a:r>
              <a:rPr lang="el-GR" dirty="0"/>
              <a:t>Κ.ά. </a:t>
            </a:r>
            <a:endParaRPr lang="en-US" dirty="0"/>
          </a:p>
          <a:p>
            <a:r>
              <a:rPr lang="el-GR" dirty="0"/>
              <a:t>Κακ</a:t>
            </a:r>
            <a:r>
              <a:rPr lang="en-US" dirty="0" err="1"/>
              <a:t>ό</a:t>
            </a:r>
            <a:r>
              <a:rPr lang="el-GR" dirty="0" err="1"/>
              <a:t>βουλη</a:t>
            </a:r>
            <a:r>
              <a:rPr lang="el-GR" dirty="0"/>
              <a:t> πληροφόρηση </a:t>
            </a:r>
            <a:r>
              <a:rPr lang="en-US" dirty="0"/>
              <a:t>(</a:t>
            </a:r>
            <a:r>
              <a:rPr lang="en-US" dirty="0" err="1"/>
              <a:t>malinformation</a:t>
            </a:r>
            <a:r>
              <a:rPr lang="en-US" dirty="0"/>
              <a:t>)</a:t>
            </a:r>
          </a:p>
          <a:p>
            <a:pPr lvl="1"/>
            <a:r>
              <a:rPr lang="el-GR" dirty="0"/>
              <a:t>Ιστορικά γεγονότα</a:t>
            </a:r>
          </a:p>
          <a:p>
            <a:pPr lvl="1"/>
            <a:r>
              <a:rPr lang="el-GR" dirty="0"/>
              <a:t>Πληροφορίες για την άμυνα της χώρας </a:t>
            </a:r>
          </a:p>
          <a:p>
            <a:pPr lvl="1"/>
            <a:r>
              <a:rPr lang="el-GR" dirty="0"/>
              <a:t>Ιατρικές πληροφορίες </a:t>
            </a:r>
          </a:p>
          <a:p>
            <a:pPr lvl="1"/>
            <a:r>
              <a:rPr lang="el-GR" dirty="0"/>
              <a:t>Επαγγελματικές πληροφορίες </a:t>
            </a:r>
          </a:p>
          <a:p>
            <a:pPr lvl="1"/>
            <a:r>
              <a:rPr lang="el-GR" dirty="0"/>
              <a:t>Προσωπικά δεδομένα </a:t>
            </a:r>
          </a:p>
          <a:p>
            <a:pPr lvl="1"/>
            <a:r>
              <a:rPr lang="el-GR" dirty="0"/>
              <a:t>Άλλες πληροφορίες </a:t>
            </a:r>
          </a:p>
          <a:p>
            <a:r>
              <a:rPr lang="el-GR" dirty="0" err="1"/>
              <a:t>Ψευδο</a:t>
            </a:r>
            <a:r>
              <a:rPr lang="en-US" dirty="0"/>
              <a:t>-</a:t>
            </a:r>
            <a:r>
              <a:rPr lang="el-GR" dirty="0" err="1"/>
              <a:t>πληροφ</a:t>
            </a:r>
            <a:r>
              <a:rPr lang="en-US" dirty="0" err="1"/>
              <a:t>ό</a:t>
            </a:r>
            <a:r>
              <a:rPr lang="el-GR" dirty="0" err="1"/>
              <a:t>ρηση</a:t>
            </a:r>
            <a:r>
              <a:rPr lang="el-GR" dirty="0"/>
              <a:t> (</a:t>
            </a:r>
            <a:r>
              <a:rPr lang="en-US" strike="sngStrike" dirty="0"/>
              <a:t>misinformation</a:t>
            </a:r>
            <a:r>
              <a:rPr lang="en-US" dirty="0"/>
              <a:t>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49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DD37F6-521C-664E-A367-ACAF38E1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Βαθμίδα ψευδοποίησης ή απομίμησης (ΙΙ)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589192-32AA-C440-9CC5-9B07D9191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30" y="2349661"/>
            <a:ext cx="10636170" cy="3827302"/>
          </a:xfrm>
        </p:spPr>
        <p:txBody>
          <a:bodyPr>
            <a:normAutofit/>
          </a:bodyPr>
          <a:lstStyle/>
          <a:p>
            <a:r>
              <a:rPr lang="el-GR" sz="3600" dirty="0"/>
              <a:t>Τι είναι οι ψευδείς ειδήσεις </a:t>
            </a:r>
          </a:p>
          <a:p>
            <a:endParaRPr lang="el-GR" sz="3600" dirty="0"/>
          </a:p>
          <a:p>
            <a:r>
              <a:rPr lang="el-GR" sz="3600" dirty="0"/>
              <a:t>Τι είναι οι παραποιημένες ειδήσεις </a:t>
            </a:r>
          </a:p>
          <a:p>
            <a:endParaRPr lang="el-GR" sz="3600" dirty="0"/>
          </a:p>
          <a:p>
            <a:r>
              <a:rPr lang="el-GR" sz="3600" dirty="0"/>
              <a:t>Μεμονωμένες περιπτώσεις ή ευρύτερο φαινόμενο;</a:t>
            </a:r>
          </a:p>
          <a:p>
            <a:pPr lvl="1"/>
            <a:r>
              <a:rPr lang="el-GR" sz="3200" dirty="0"/>
              <a:t>Παραποιημένη ενημέρωση  </a:t>
            </a:r>
          </a:p>
        </p:txBody>
      </p:sp>
    </p:spTree>
    <p:extLst>
      <p:ext uri="{BB962C8B-B14F-4D97-AF65-F5344CB8AC3E}">
        <p14:creationId xmlns:p14="http://schemas.microsoft.com/office/powerpoint/2010/main" val="209290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B5BB38-1950-4846-939E-55DC6082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</a:t>
            </a:r>
            <a:r>
              <a:rPr lang="el-GR" dirty="0" err="1"/>
              <a:t>καταγωγ</a:t>
            </a:r>
            <a:r>
              <a:rPr lang="en-US" dirty="0" err="1"/>
              <a:t>ή</a:t>
            </a:r>
            <a:r>
              <a:rPr lang="el-GR" dirty="0"/>
              <a:t> των παραποιημένων ειδήσεων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3D13EF-E9DA-7848-9233-1112CB38E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7674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δομή της είδησης </a:t>
            </a:r>
          </a:p>
          <a:p>
            <a:pPr marL="457200" lvl="1" indent="0" algn="ctr">
              <a:buNone/>
            </a:pPr>
            <a:r>
              <a:rPr lang="el-GR" sz="3600" dirty="0"/>
              <a:t>Ε = Α + Γ </a:t>
            </a:r>
          </a:p>
          <a:p>
            <a:pPr lvl="1"/>
            <a:endParaRPr lang="el-GR" dirty="0"/>
          </a:p>
          <a:p>
            <a:pPr lvl="1"/>
            <a:endParaRPr lang="el-GR" dirty="0"/>
          </a:p>
          <a:p>
            <a:r>
              <a:rPr lang="el-GR" dirty="0"/>
              <a:t>Ε = Γ &lt; Α   [ειδησεογραφία] </a:t>
            </a:r>
          </a:p>
          <a:p>
            <a:endParaRPr lang="el-GR" dirty="0"/>
          </a:p>
          <a:p>
            <a:r>
              <a:rPr lang="el-GR" dirty="0"/>
              <a:t>Ε = Α &lt; Γ   [προπαγάνδα] </a:t>
            </a:r>
          </a:p>
          <a:p>
            <a:endParaRPr lang="el-GR" dirty="0"/>
          </a:p>
          <a:p>
            <a:r>
              <a:rPr lang="el-GR" dirty="0"/>
              <a:t>Τι είναι η προπαγάνδα </a:t>
            </a:r>
          </a:p>
          <a:p>
            <a:endParaRPr lang="el-GR" dirty="0"/>
          </a:p>
          <a:p>
            <a:r>
              <a:rPr lang="el-GR" dirty="0"/>
              <a:t>Πότε η ειδησεογραφία γίνεται προπαγάνδα – </a:t>
            </a:r>
          </a:p>
          <a:p>
            <a:pPr marL="0" indent="0">
              <a:buNone/>
            </a:pPr>
            <a:r>
              <a:rPr lang="el-GR" dirty="0"/>
              <a:t>    η προπαγάνδα ασκείται μέσων ειδήσεων </a:t>
            </a:r>
          </a:p>
        </p:txBody>
      </p:sp>
    </p:spTree>
    <p:extLst>
      <p:ext uri="{BB962C8B-B14F-4D97-AF65-F5344CB8AC3E}">
        <p14:creationId xmlns:p14="http://schemas.microsoft.com/office/powerpoint/2010/main" val="4741533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387</Words>
  <Application>Microsoft Macintosh PowerPoint</Application>
  <PresentationFormat>Ευρεία οθόνη</PresentationFormat>
  <Paragraphs>99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Θέμα του Office</vt:lpstr>
      <vt:lpstr>Επιστημολογία των παραποιημένων ειδήσεων </vt:lpstr>
      <vt:lpstr>Ιστορία και ερμηνεία του φαινομένου </vt:lpstr>
      <vt:lpstr>Παρουσίαση του PowerPoint</vt:lpstr>
      <vt:lpstr>Βαθμίδα ψευδοποίησης ή απομίμησης (Ι) </vt:lpstr>
      <vt:lpstr>Βασικές έννοιες</vt:lpstr>
      <vt:lpstr>Περί ορολογίας</vt:lpstr>
      <vt:lpstr>Διαφορές </vt:lpstr>
      <vt:lpstr>Βαθμίδα ψευδοποίησης ή απομίμησης (ΙΙ) </vt:lpstr>
      <vt:lpstr>Η καταγωγή των παραποιημένων ειδήσεων </vt:lpstr>
      <vt:lpstr>Τι σημαίνει αυτό για τις παραποιημένες ειδήσεις; </vt:lpstr>
      <vt:lpstr>Οι παραποιημένες ειδήσεις ως κοινωνική διαδικασία (Ι)</vt:lpstr>
      <vt:lpstr>Οι παραποιημένες ειδήσεις ως κοινωνική διαδικασία (ΙΙ)</vt:lpstr>
      <vt:lpstr>Οι παραποιημένες ειδήσεις ως κοινωνική διαδικασία (ΙII)</vt:lpstr>
      <vt:lpstr>Οι παραποιημένες ειδήσεις ως κοινωνική διαδικασία (ΙV)</vt:lpstr>
      <vt:lpstr>Ο ρόλος των στερεότυπων/προκαταλήψεων</vt:lpstr>
      <vt:lpstr>Ερωτήσεις;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Fake news  (παραποιημένες ειδήσεις)</dc:title>
  <dc:creator>George Pleios</dc:creator>
  <cp:lastModifiedBy>George Pleios</cp:lastModifiedBy>
  <cp:revision>32</cp:revision>
  <dcterms:created xsi:type="dcterms:W3CDTF">2021-03-08T05:08:40Z</dcterms:created>
  <dcterms:modified xsi:type="dcterms:W3CDTF">2023-01-12T10:16:33Z</dcterms:modified>
</cp:coreProperties>
</file>