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87" r:id="rId3"/>
    <p:sldId id="289" r:id="rId4"/>
    <p:sldId id="257" r:id="rId5"/>
    <p:sldId id="264" r:id="rId6"/>
    <p:sldId id="266" r:id="rId7"/>
    <p:sldId id="269" r:id="rId8"/>
    <p:sldId id="270" r:id="rId9"/>
    <p:sldId id="267" r:id="rId10"/>
    <p:sldId id="290" r:id="rId11"/>
    <p:sldId id="288" r:id="rId12"/>
    <p:sldId id="284" r:id="rId13"/>
    <p:sldId id="296" r:id="rId14"/>
    <p:sldId id="294" r:id="rId15"/>
    <p:sldId id="262" r:id="rId16"/>
    <p:sldId id="292" r:id="rId17"/>
    <p:sldId id="263" r:id="rId18"/>
    <p:sldId id="283" r:id="rId19"/>
    <p:sldId id="261" r:id="rId20"/>
    <p:sldId id="282" r:id="rId21"/>
    <p:sldId id="260" r:id="rId22"/>
    <p:sldId id="259" r:id="rId23"/>
    <p:sldId id="258" r:id="rId24"/>
    <p:sldId id="271" r:id="rId25"/>
    <p:sldId id="265" r:id="rId26"/>
    <p:sldId id="272" r:id="rId27"/>
    <p:sldId id="273" r:id="rId28"/>
    <p:sldId id="274" r:id="rId29"/>
    <p:sldId id="277" r:id="rId30"/>
    <p:sldId id="278" r:id="rId31"/>
    <p:sldId id="279" r:id="rId32"/>
    <p:sldId id="293" r:id="rId33"/>
    <p:sldId id="275" r:id="rId34"/>
    <p:sldId id="276" r:id="rId35"/>
    <p:sldId id="280" r:id="rId36"/>
    <p:sldId id="295" r:id="rId37"/>
    <p:sldId id="281" r:id="rId38"/>
    <p:sldId id="285" r:id="rId39"/>
    <p:sldId id="286" r:id="rId40"/>
    <p:sldId id="291" r:id="rId41"/>
    <p:sldId id="268" r:id="rId4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39196" autoAdjust="0"/>
  </p:normalViewPr>
  <p:slideViewPr>
    <p:cSldViewPr>
      <p:cViewPr varScale="1">
        <p:scale>
          <a:sx n="33" d="100"/>
          <a:sy n="33" d="100"/>
        </p:scale>
        <p:origin x="2890"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5861"/>
    </p:cViewPr>
  </p:sorterViewPr>
  <p:notesViewPr>
    <p:cSldViewPr>
      <p:cViewPr varScale="1">
        <p:scale>
          <a:sx n="69" d="100"/>
          <a:sy n="69" d="100"/>
        </p:scale>
        <p:origin x="-3270"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ink/ink1.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3-23T10:26:00.21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444 360,'21'0,"21"0,-20 0,20 0,21 42,-20-42,-1 0,43 0,-64 0,0 0,21 0,1 0,-22 0,0 0,21 0,1 0,-22 0,0 0,43 0,-43 0,-64 0,-20 21,-22 0,-42 22,0-22,43-21,-1 21,-21 22,43-22,20-21,22 0,-42 0,41 0,44 0,20 0,0 0,43 0,-22 0,-20 0,63 0,-64 0,-127-21,64-1,-21 1,-22 0,-20-64,62 85,-20 0,-21-21,20-21,22 21,-21 0,-43-64,64 85,0-21,0 21,-1-43,44 43,41 21,-42 1,0-22,1 0,20 21,-21-21,0 0,43 21,-43-21,0 0,21 0,1 0,20 0,-42 0,43 0,-1 0,-41 0,41 0,-42 0,0 0,22 0,-22 0,21-21,1-22,-22 22,0 21,-21-21,21 21,0 0,0 0,22 0,-22 0,0 0,0 0,64-42,-43 21,-21 21,1-21,-1-1,0 22,-21-21,21 21,0 0,22-21,-43 0,-22 63,22 1,0-22,-42 0,42 21,-21 0,-21 22,42-43,-43 22,43-22,-21 21,21 0,0 1,0-22,21-21,22-43,-65 43,1 0,0 22,0-1,0-21,0 0,-22 0,22 21,-42-21,20 0,-41 0,20 0,-21 0,1 0,63-21</inkml:trace>
</inkml:ink>
</file>

<file path=ppt/ink/ink2.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3-11T10:15:13.05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23,'0'-21,"21"21,0 0,0 0,1 0,-1 0,21 0,-21 0,0 0,22 0,-1 0,0 0,-20 0,-1 0,21 0,-21 0,22 0,-1 0,21 0,-41 0,41 0,-42 0,0 0,1 0,20 0,-21 0,0 0,0 0,1 0,-1 0,0 0,21 0,-21 0,1 0</inkml:trace>
</inkml:ink>
</file>

<file path=ppt/ink/ink3.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3-11T10:15:26.45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106 64,'21'0,"22"-21,-22 21,0 0,21 0,-20 0,-1 0,0 0,-42 0,0 0,-1 0,1-21,0 21,0 0,-21-22,20 22,1 0,0 0,0 0,0 0,0 0,-1 0</inkml:trace>
</inkml:ink>
</file>

<file path=ppt/ink/ink4.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3-03-11T10:15:36.03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27,'21'0,"22"0,-22 0,21 0,-21 0,0 0,1 0,-1 0,42 0,-42 0,1 0,-1 0,21 0,-21-21,22 21,-22 0,21 0,-21 0,0 0,1 0,-1 0,21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E03C38-BC59-4DB0-A9E3-CAA8A1786B5C}" type="datetimeFigureOut">
              <a:rPr lang="el-GR" smtClean="0"/>
              <a:pPr/>
              <a:t>30/3/2023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D5E9BD-D9A3-429A-A6C1-FD4FF01C7023}"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70000" lnSpcReduction="20000"/>
          </a:bodyPr>
          <a:lstStyle/>
          <a:p>
            <a:pPr algn="just"/>
            <a:r>
              <a:rPr lang="en-US" b="0" i="0" dirty="0">
                <a:solidFill>
                  <a:srgbClr val="282828"/>
                </a:solidFill>
                <a:effectLst/>
                <a:latin typeface="MuseoSans"/>
              </a:rPr>
              <a:t>The pathology reports can present some differences on the basis of the surgical specimens: for example, report on </a:t>
            </a:r>
            <a:r>
              <a:rPr lang="en-US" b="1" i="0" dirty="0">
                <a:solidFill>
                  <a:srgbClr val="282828"/>
                </a:solidFill>
                <a:effectLst/>
                <a:latin typeface="MuseoSans"/>
              </a:rPr>
              <a:t>transurethral resection </a:t>
            </a:r>
            <a:r>
              <a:rPr lang="en-US" b="0" i="0" dirty="0">
                <a:solidFill>
                  <a:srgbClr val="282828"/>
                </a:solidFill>
                <a:effectLst/>
                <a:latin typeface="MuseoSans"/>
              </a:rPr>
              <a:t>(TUR) specimens supplies the main information that determines subsequent patient management, such as </a:t>
            </a:r>
            <a:r>
              <a:rPr lang="en-US" b="0" i="0" u="sng" dirty="0">
                <a:solidFill>
                  <a:srgbClr val="282828"/>
                </a:solidFill>
                <a:effectLst/>
                <a:latin typeface="MuseoSans"/>
              </a:rPr>
              <a:t>re-TUR</a:t>
            </a:r>
            <a:r>
              <a:rPr lang="en-US" b="0" i="0" dirty="0">
                <a:solidFill>
                  <a:srgbClr val="282828"/>
                </a:solidFill>
                <a:effectLst/>
                <a:latin typeface="MuseoSans"/>
              </a:rPr>
              <a:t> or </a:t>
            </a:r>
            <a:r>
              <a:rPr lang="en-US" b="0" i="0" u="sng" dirty="0">
                <a:solidFill>
                  <a:srgbClr val="282828"/>
                </a:solidFill>
                <a:effectLst/>
                <a:latin typeface="MuseoSans"/>
              </a:rPr>
              <a:t>radical treatment</a:t>
            </a:r>
            <a:r>
              <a:rPr lang="en-US" b="0" i="0" dirty="0">
                <a:solidFill>
                  <a:srgbClr val="282828"/>
                </a:solidFill>
                <a:effectLst/>
                <a:latin typeface="MuseoSans"/>
              </a:rPr>
              <a:t>, while report on </a:t>
            </a:r>
            <a:r>
              <a:rPr lang="en-US" b="1" i="0" dirty="0">
                <a:solidFill>
                  <a:srgbClr val="282828"/>
                </a:solidFill>
                <a:effectLst/>
                <a:latin typeface="MuseoSans"/>
              </a:rPr>
              <a:t>cystectomy</a:t>
            </a:r>
            <a:r>
              <a:rPr lang="en-US" b="0" i="0" dirty="0">
                <a:solidFill>
                  <a:srgbClr val="282828"/>
                </a:solidFill>
                <a:effectLst/>
                <a:latin typeface="MuseoSans"/>
              </a:rPr>
              <a:t> may have an effect on </a:t>
            </a:r>
            <a:r>
              <a:rPr lang="en-US" b="0" i="0" u="sng" dirty="0">
                <a:solidFill>
                  <a:srgbClr val="282828"/>
                </a:solidFill>
                <a:effectLst/>
                <a:latin typeface="MuseoSans"/>
              </a:rPr>
              <a:t>further adjuvant chemo/radiotherapy </a:t>
            </a:r>
            <a:r>
              <a:rPr lang="en-US" b="0" i="0" dirty="0">
                <a:solidFill>
                  <a:srgbClr val="282828"/>
                </a:solidFill>
                <a:effectLst/>
                <a:latin typeface="MuseoSans"/>
              </a:rPr>
              <a:t>or </a:t>
            </a:r>
            <a:r>
              <a:rPr lang="en-US" b="0" i="0" u="sng" dirty="0">
                <a:solidFill>
                  <a:srgbClr val="282828"/>
                </a:solidFill>
                <a:effectLst/>
                <a:latin typeface="MuseoSans"/>
              </a:rPr>
              <a:t>appropriate surveillance</a:t>
            </a:r>
            <a:r>
              <a:rPr lang="en-US" b="0" i="0" u="none" dirty="0">
                <a:solidFill>
                  <a:srgbClr val="282828"/>
                </a:solidFill>
                <a:effectLst/>
                <a:latin typeface="MuseoSans"/>
              </a:rPr>
              <a:t>. </a:t>
            </a:r>
          </a:p>
          <a:p>
            <a:pPr algn="just"/>
            <a:endParaRPr lang="en-US" b="0" i="0" u="none" dirty="0">
              <a:solidFill>
                <a:srgbClr val="282828"/>
              </a:solidFill>
              <a:effectLst/>
              <a:latin typeface="MuseoSans"/>
            </a:endParaRPr>
          </a:p>
          <a:p>
            <a:pPr algn="just"/>
            <a:r>
              <a:rPr lang="en-US" b="0" i="0" dirty="0">
                <a:solidFill>
                  <a:srgbClr val="333333"/>
                </a:solidFill>
                <a:effectLst/>
                <a:latin typeface="Fira Sans" panose="020B0503050000020004" pitchFamily="34" charset="0"/>
              </a:rPr>
              <a:t>Currently, </a:t>
            </a:r>
            <a:r>
              <a:rPr lang="en-US" b="1" i="0" dirty="0">
                <a:solidFill>
                  <a:srgbClr val="333333"/>
                </a:solidFill>
                <a:effectLst/>
                <a:latin typeface="Fira Sans" panose="020B0503050000020004" pitchFamily="34" charset="0"/>
              </a:rPr>
              <a:t>histological evaluation </a:t>
            </a:r>
            <a:r>
              <a:rPr lang="en-US" b="0" i="0" dirty="0">
                <a:solidFill>
                  <a:srgbClr val="333333"/>
                </a:solidFill>
                <a:effectLst/>
                <a:latin typeface="Fira Sans" panose="020B0503050000020004" pitchFamily="34" charset="0"/>
              </a:rPr>
              <a:t>remains the</a:t>
            </a:r>
            <a:r>
              <a:rPr lang="el-GR" b="0" i="0" dirty="0">
                <a:solidFill>
                  <a:srgbClr val="333333"/>
                </a:solidFill>
                <a:effectLst/>
                <a:latin typeface="Fira Sans" panose="020B0503050000020004" pitchFamily="34" charset="0"/>
              </a:rPr>
              <a:t> </a:t>
            </a:r>
            <a:r>
              <a:rPr lang="en-US" b="0" i="0" dirty="0">
                <a:solidFill>
                  <a:srgbClr val="333333"/>
                </a:solidFill>
                <a:effectLst/>
                <a:latin typeface="Fira Sans" panose="020B0503050000020004" pitchFamily="34" charset="0"/>
              </a:rPr>
              <a:t> </a:t>
            </a:r>
            <a:r>
              <a:rPr lang="en-US" b="1" i="0" spc="600" dirty="0">
                <a:solidFill>
                  <a:srgbClr val="333333"/>
                </a:solidFill>
                <a:effectLst/>
                <a:latin typeface="Fira Sans" panose="020B0503050000020004" pitchFamily="34" charset="0"/>
              </a:rPr>
              <a:t>gold standard </a:t>
            </a:r>
            <a:r>
              <a:rPr lang="en-US" b="0" i="0" dirty="0">
                <a:solidFill>
                  <a:srgbClr val="333333"/>
                </a:solidFill>
                <a:effectLst/>
                <a:latin typeface="Fira Sans" panose="020B0503050000020004" pitchFamily="34" charset="0"/>
              </a:rPr>
              <a:t>for </a:t>
            </a:r>
            <a:r>
              <a:rPr lang="en-US" b="1" i="0" dirty="0">
                <a:solidFill>
                  <a:srgbClr val="333333"/>
                </a:solidFill>
                <a:effectLst/>
                <a:latin typeface="Fira Sans" panose="020B0503050000020004" pitchFamily="34" charset="0"/>
              </a:rPr>
              <a:t>classifying and diagnosing </a:t>
            </a:r>
            <a:r>
              <a:rPr lang="en-US" b="0" i="0" dirty="0">
                <a:solidFill>
                  <a:srgbClr val="333333"/>
                </a:solidFill>
                <a:effectLst/>
                <a:latin typeface="Fira Sans" panose="020B0503050000020004" pitchFamily="34" charset="0"/>
              </a:rPr>
              <a:t>urothelial tract tumors, which is underlined in the recent WHO classification. Surgical pathology is able to relatively rapidly provide crucial data for the  </a:t>
            </a:r>
            <a:r>
              <a:rPr lang="en-US" b="1" i="0" spc="600" dirty="0">
                <a:solidFill>
                  <a:srgbClr val="333333"/>
                </a:solidFill>
                <a:effectLst/>
                <a:latin typeface="Fira Sans" panose="020B0503050000020004" pitchFamily="34" charset="0"/>
              </a:rPr>
              <a:t>treatment</a:t>
            </a:r>
            <a:r>
              <a:rPr lang="en-US" b="0" i="0" dirty="0">
                <a:solidFill>
                  <a:srgbClr val="333333"/>
                </a:solidFill>
                <a:effectLst/>
                <a:latin typeface="Fira Sans" panose="020B0503050000020004" pitchFamily="34" charset="0"/>
              </a:rPr>
              <a:t> of bladder cancer, such as </a:t>
            </a:r>
            <a:r>
              <a:rPr lang="en-US" b="1" i="0" dirty="0">
                <a:solidFill>
                  <a:srgbClr val="333333"/>
                </a:solidFill>
                <a:effectLst/>
                <a:latin typeface="Fira Sans" panose="020B0503050000020004" pitchFamily="34" charset="0"/>
              </a:rPr>
              <a:t>stage, grade, </a:t>
            </a:r>
            <a:r>
              <a:rPr lang="en-US" b="1" i="0" dirty="0" err="1">
                <a:solidFill>
                  <a:srgbClr val="333333"/>
                </a:solidFill>
                <a:effectLst/>
                <a:latin typeface="Fira Sans" panose="020B0503050000020004" pitchFamily="34" charset="0"/>
              </a:rPr>
              <a:t>lymphovascular</a:t>
            </a:r>
            <a:r>
              <a:rPr lang="en-US" b="1" i="0" dirty="0">
                <a:solidFill>
                  <a:srgbClr val="333333"/>
                </a:solidFill>
                <a:effectLst/>
                <a:latin typeface="Fira Sans" panose="020B0503050000020004" pitchFamily="34" charset="0"/>
              </a:rPr>
              <a:t> invasion, carcinoma in situ and histological subtypes with known prognostic impacts (e.g. micropapillary carcinoma).</a:t>
            </a:r>
            <a:endParaRPr lang="en-US" b="1" i="0" u="none" dirty="0">
              <a:solidFill>
                <a:srgbClr val="282828"/>
              </a:solidFill>
              <a:effectLst/>
              <a:latin typeface="MuseoSans"/>
            </a:endParaRPr>
          </a:p>
          <a:p>
            <a:pPr algn="just"/>
            <a:endParaRPr lang="en-US" b="1" i="0" dirty="0">
              <a:solidFill>
                <a:srgbClr val="282828"/>
              </a:solidFill>
              <a:effectLst/>
              <a:latin typeface="MuseoSans"/>
            </a:endParaRPr>
          </a:p>
          <a:p>
            <a:pPr algn="just"/>
            <a:r>
              <a:rPr lang="en-US" b="0" i="0" dirty="0">
                <a:solidFill>
                  <a:srgbClr val="282828"/>
                </a:solidFill>
                <a:effectLst/>
                <a:latin typeface="MuseoSans"/>
              </a:rPr>
              <a:t>The </a:t>
            </a:r>
            <a:r>
              <a:rPr lang="en-US" b="1" i="0" dirty="0">
                <a:solidFill>
                  <a:srgbClr val="282828"/>
                </a:solidFill>
                <a:effectLst/>
                <a:latin typeface="MuseoSans"/>
              </a:rPr>
              <a:t>urologist</a:t>
            </a:r>
            <a:r>
              <a:rPr lang="en-US" b="0" i="0" dirty="0">
                <a:solidFill>
                  <a:srgbClr val="282828"/>
                </a:solidFill>
                <a:effectLst/>
                <a:latin typeface="MuseoSans"/>
              </a:rPr>
              <a:t> should indicate:</a:t>
            </a:r>
          </a:p>
          <a:p>
            <a:pPr algn="just"/>
            <a:r>
              <a:rPr lang="en-US" b="0" i="0" dirty="0">
                <a:solidFill>
                  <a:srgbClr val="282828"/>
                </a:solidFill>
                <a:effectLst/>
                <a:latin typeface="MuseoSans"/>
              </a:rPr>
              <a:t>• demographic information and </a:t>
            </a:r>
            <a:r>
              <a:rPr lang="en-US" b="1" i="0" dirty="0">
                <a:solidFill>
                  <a:srgbClr val="282828"/>
                </a:solidFill>
                <a:effectLst/>
                <a:latin typeface="MuseoSans"/>
              </a:rPr>
              <a:t>clinical history </a:t>
            </a:r>
            <a:r>
              <a:rPr lang="en-US" b="0" i="0" dirty="0">
                <a:solidFill>
                  <a:srgbClr val="282828"/>
                </a:solidFill>
                <a:effectLst/>
                <a:latin typeface="MuseoSans"/>
              </a:rPr>
              <a:t>of the patient, bladder cytology if present, whether it is the </a:t>
            </a:r>
            <a:r>
              <a:rPr lang="en-US" b="1" i="0" dirty="0">
                <a:solidFill>
                  <a:srgbClr val="282828"/>
                </a:solidFill>
                <a:effectLst/>
                <a:latin typeface="MuseoSans"/>
              </a:rPr>
              <a:t>first</a:t>
            </a:r>
            <a:r>
              <a:rPr lang="en-US" b="0" i="0" dirty="0">
                <a:solidFill>
                  <a:srgbClr val="282828"/>
                </a:solidFill>
                <a:effectLst/>
                <a:latin typeface="MuseoSans"/>
              </a:rPr>
              <a:t> presentation of the tumor and if not, details of </a:t>
            </a:r>
            <a:r>
              <a:rPr lang="en-US" b="1" i="0" dirty="0">
                <a:solidFill>
                  <a:srgbClr val="282828"/>
                </a:solidFill>
                <a:effectLst/>
                <a:latin typeface="MuseoSans"/>
              </a:rPr>
              <a:t>previous</a:t>
            </a:r>
            <a:r>
              <a:rPr lang="en-US" b="0" i="0" dirty="0">
                <a:solidFill>
                  <a:srgbClr val="282828"/>
                </a:solidFill>
                <a:effectLst/>
                <a:latin typeface="MuseoSans"/>
              </a:rPr>
              <a:t> resection;</a:t>
            </a:r>
          </a:p>
          <a:p>
            <a:pPr algn="just"/>
            <a:r>
              <a:rPr lang="en-US" b="0" i="0" dirty="0">
                <a:solidFill>
                  <a:srgbClr val="282828"/>
                </a:solidFill>
                <a:effectLst/>
                <a:latin typeface="MuseoSans"/>
              </a:rPr>
              <a:t>• the </a:t>
            </a:r>
            <a:r>
              <a:rPr lang="en-US" b="1" i="0" dirty="0" err="1">
                <a:solidFill>
                  <a:srgbClr val="282828"/>
                </a:solidFill>
                <a:effectLst/>
                <a:latin typeface="MuseoSans"/>
              </a:rPr>
              <a:t>cystoscopic</a:t>
            </a:r>
            <a:r>
              <a:rPr lang="en-US" b="0" i="0" dirty="0">
                <a:solidFill>
                  <a:srgbClr val="282828"/>
                </a:solidFill>
                <a:effectLst/>
                <a:latin typeface="MuseoSans"/>
              </a:rPr>
              <a:t> appearance of bladder mucosa and indicate number, size, location of the tumor/s, the morphological features of the lesion: papillary, solid, or ulcerate;</a:t>
            </a:r>
          </a:p>
          <a:p>
            <a:pPr algn="just"/>
            <a:r>
              <a:rPr lang="en-US" b="0" i="0" dirty="0">
                <a:solidFill>
                  <a:srgbClr val="282828"/>
                </a:solidFill>
                <a:effectLst/>
                <a:latin typeface="MuseoSans"/>
              </a:rPr>
              <a:t>• the state of </a:t>
            </a:r>
            <a:r>
              <a:rPr lang="en-US" b="1" i="0" dirty="0">
                <a:solidFill>
                  <a:srgbClr val="282828"/>
                </a:solidFill>
                <a:effectLst/>
                <a:latin typeface="MuseoSans"/>
              </a:rPr>
              <a:t>remaining mucosa </a:t>
            </a:r>
            <a:r>
              <a:rPr lang="en-US" b="0" i="0" dirty="0">
                <a:solidFill>
                  <a:srgbClr val="282828"/>
                </a:solidFill>
                <a:effectLst/>
                <a:latin typeface="MuseoSans"/>
              </a:rPr>
              <a:t>if further biopsies were performed;</a:t>
            </a:r>
          </a:p>
          <a:p>
            <a:pPr algn="just"/>
            <a:r>
              <a:rPr lang="en-US" b="0" i="0" dirty="0">
                <a:solidFill>
                  <a:srgbClr val="282828"/>
                </a:solidFill>
                <a:effectLst/>
                <a:latin typeface="MuseoSans"/>
              </a:rPr>
              <a:t>• if </a:t>
            </a:r>
            <a:r>
              <a:rPr lang="en-US" b="1" i="0" dirty="0">
                <a:solidFill>
                  <a:srgbClr val="282828"/>
                </a:solidFill>
                <a:effectLst/>
                <a:latin typeface="MuseoSans"/>
              </a:rPr>
              <a:t>previous radiotherapy </a:t>
            </a:r>
            <a:r>
              <a:rPr lang="en-US" b="0" i="0" dirty="0">
                <a:solidFill>
                  <a:srgbClr val="282828"/>
                </a:solidFill>
                <a:effectLst/>
                <a:latin typeface="MuseoSans"/>
              </a:rPr>
              <a:t>to the bladder or to adjacent organ were performed;</a:t>
            </a:r>
          </a:p>
          <a:p>
            <a:pPr algn="just"/>
            <a:r>
              <a:rPr lang="en-US" b="0" i="0" dirty="0">
                <a:solidFill>
                  <a:srgbClr val="282828"/>
                </a:solidFill>
                <a:effectLst/>
                <a:latin typeface="MuseoSans"/>
              </a:rPr>
              <a:t>• if after the first transurethral resection of bladder tumor (TURBT) </a:t>
            </a:r>
            <a:r>
              <a:rPr lang="en-US" b="1" i="0" dirty="0">
                <a:solidFill>
                  <a:srgbClr val="282828"/>
                </a:solidFill>
                <a:effectLst/>
                <a:latin typeface="MuseoSans"/>
              </a:rPr>
              <a:t>local treatments</a:t>
            </a:r>
            <a:r>
              <a:rPr lang="en-US" b="0" i="0" dirty="0">
                <a:solidFill>
                  <a:srgbClr val="282828"/>
                </a:solidFill>
                <a:effectLst/>
                <a:latin typeface="MuseoSans"/>
              </a:rPr>
              <a:t>, such as bacillus Calmette-Guérin (BCG) or Mitomycin C intravesical instillation, were performed.</a:t>
            </a:r>
            <a:endParaRPr lang="el-GR" b="0" i="0" dirty="0">
              <a:solidFill>
                <a:srgbClr val="282828"/>
              </a:solidFill>
              <a:effectLst/>
              <a:latin typeface="MuseoSans"/>
            </a:endParaRPr>
          </a:p>
          <a:p>
            <a:pPr algn="just"/>
            <a:endParaRPr lang="el-GR" b="0" i="0" dirty="0">
              <a:solidFill>
                <a:srgbClr val="282828"/>
              </a:solidFill>
              <a:effectLst/>
              <a:latin typeface="MuseoSans"/>
            </a:endParaRPr>
          </a:p>
          <a:p>
            <a:pPr algn="just"/>
            <a:r>
              <a:rPr lang="en-US" b="1" i="0" dirty="0">
                <a:solidFill>
                  <a:srgbClr val="282828"/>
                </a:solidFill>
                <a:effectLst/>
                <a:latin typeface="MuseoSans"/>
              </a:rPr>
              <a:t>En bloc resection </a:t>
            </a:r>
            <a:r>
              <a:rPr lang="en-US" b="0" i="0" dirty="0">
                <a:solidFill>
                  <a:srgbClr val="282828"/>
                </a:solidFill>
                <a:effectLst/>
                <a:latin typeface="MuseoSans"/>
              </a:rPr>
              <a:t>is an emerging surgical technique that provides a </a:t>
            </a:r>
            <a:r>
              <a:rPr lang="en-US" b="0" i="0" u="sng" dirty="0">
                <a:solidFill>
                  <a:srgbClr val="282828"/>
                </a:solidFill>
                <a:effectLst>
                  <a:outerShdw blurRad="38100" dist="38100" dir="2700000" algn="tl">
                    <a:srgbClr val="000000">
                      <a:alpha val="43137"/>
                    </a:srgbClr>
                  </a:outerShdw>
                </a:effectLst>
                <a:latin typeface="MuseoSans"/>
              </a:rPr>
              <a:t>circumferential incision of the bladder mucosa at a safety margin of few millimeters from the lesion</a:t>
            </a:r>
            <a:r>
              <a:rPr lang="en-US" b="0" i="0" dirty="0">
                <a:solidFill>
                  <a:srgbClr val="282828"/>
                </a:solidFill>
                <a:effectLst/>
                <a:latin typeface="MuseoSans"/>
              </a:rPr>
              <a:t>. This technique allows removing the </a:t>
            </a:r>
            <a:r>
              <a:rPr lang="en-US" b="1" i="0" dirty="0">
                <a:solidFill>
                  <a:srgbClr val="282828"/>
                </a:solidFill>
                <a:effectLst/>
                <a:latin typeface="MuseoSans"/>
              </a:rPr>
              <a:t>whole</a:t>
            </a:r>
            <a:r>
              <a:rPr lang="en-US" b="0" i="0" dirty="0">
                <a:solidFill>
                  <a:srgbClr val="282828"/>
                </a:solidFill>
                <a:effectLst/>
                <a:latin typeface="MuseoSans"/>
              </a:rPr>
              <a:t> tumor and part of the underlying detrusor muscle. Several energy sources are used for this surgical technique, such as monopolar or bipolar current, Holmium and Thulium laser, and </a:t>
            </a:r>
            <a:r>
              <a:rPr lang="en-US" b="0" i="0" dirty="0" err="1">
                <a:solidFill>
                  <a:srgbClr val="282828"/>
                </a:solidFill>
                <a:effectLst/>
                <a:latin typeface="MuseoSans"/>
              </a:rPr>
              <a:t>hydrodissection</a:t>
            </a:r>
            <a:r>
              <a:rPr lang="en-US" b="0" i="0" dirty="0">
                <a:solidFill>
                  <a:srgbClr val="282828"/>
                </a:solidFill>
                <a:effectLst/>
                <a:latin typeface="MuseoSans"/>
              </a:rPr>
              <a:t>. Recent studies have demonstrated that “</a:t>
            </a:r>
            <a:r>
              <a:rPr lang="en-US" b="0" i="0" dirty="0" err="1">
                <a:solidFill>
                  <a:srgbClr val="282828"/>
                </a:solidFill>
                <a:effectLst/>
                <a:latin typeface="MuseoSans"/>
              </a:rPr>
              <a:t>en</a:t>
            </a:r>
            <a:r>
              <a:rPr lang="en-US" b="0" i="0" dirty="0">
                <a:solidFill>
                  <a:srgbClr val="282828"/>
                </a:solidFill>
                <a:effectLst/>
                <a:latin typeface="MuseoSans"/>
              </a:rPr>
              <a:t> bloc” resection of bladder tumor (ERBT) should be considered feasible for </a:t>
            </a:r>
            <a:r>
              <a:rPr lang="en-US" b="1" i="0" dirty="0">
                <a:solidFill>
                  <a:srgbClr val="282828"/>
                </a:solidFill>
                <a:effectLst/>
                <a:latin typeface="MuseoSans"/>
              </a:rPr>
              <a:t>bladder tumor size of ≤ 3 cm</a:t>
            </a:r>
            <a:r>
              <a:rPr lang="el-GR" b="1" i="0" dirty="0">
                <a:solidFill>
                  <a:srgbClr val="282828"/>
                </a:solidFill>
                <a:effectLst/>
                <a:latin typeface="MuseoSans"/>
              </a:rPr>
              <a:t>.</a:t>
            </a:r>
            <a:r>
              <a:rPr lang="en-US" b="1" i="0" dirty="0">
                <a:solidFill>
                  <a:srgbClr val="282828"/>
                </a:solidFill>
                <a:effectLst/>
                <a:latin typeface="MuseoSans"/>
              </a:rPr>
              <a:t> </a:t>
            </a:r>
            <a:r>
              <a:rPr lang="en-US" b="0" i="0" dirty="0">
                <a:solidFill>
                  <a:srgbClr val="282828"/>
                </a:solidFill>
                <a:effectLst/>
                <a:latin typeface="MuseoSans"/>
              </a:rPr>
              <a:t>This surgical technique, compared with </a:t>
            </a:r>
            <a:r>
              <a:rPr lang="en-US" b="0" i="1" dirty="0">
                <a:solidFill>
                  <a:srgbClr val="282828"/>
                </a:solidFill>
                <a:effectLst/>
                <a:latin typeface="MuseoSans"/>
              </a:rPr>
              <a:t>traditional TUR</a:t>
            </a:r>
            <a:r>
              <a:rPr lang="en-US" b="0" i="0" dirty="0">
                <a:solidFill>
                  <a:srgbClr val="282828"/>
                </a:solidFill>
                <a:effectLst/>
                <a:latin typeface="MuseoSans"/>
              </a:rPr>
              <a:t>, provides an  </a:t>
            </a:r>
            <a:r>
              <a:rPr lang="en-US" b="1" i="0" spc="600" dirty="0">
                <a:solidFill>
                  <a:srgbClr val="282828"/>
                </a:solidFill>
                <a:effectLst/>
                <a:latin typeface="MuseoSans"/>
              </a:rPr>
              <a:t>intact</a:t>
            </a:r>
            <a:r>
              <a:rPr lang="en-US" b="1" i="0" dirty="0">
                <a:solidFill>
                  <a:srgbClr val="282828"/>
                </a:solidFill>
                <a:effectLst/>
                <a:latin typeface="MuseoSans"/>
              </a:rPr>
              <a:t> tumor specimen containing detrusor muscle </a:t>
            </a:r>
            <a:r>
              <a:rPr lang="en-US" b="0" i="0" dirty="0">
                <a:solidFill>
                  <a:srgbClr val="282828"/>
                </a:solidFill>
                <a:effectLst/>
                <a:latin typeface="MuseoSans"/>
              </a:rPr>
              <a:t>that allows pathologist to make </a:t>
            </a:r>
            <a:r>
              <a:rPr lang="en-US" b="0" i="0" u="sng" dirty="0">
                <a:solidFill>
                  <a:srgbClr val="282828"/>
                </a:solidFill>
                <a:effectLst/>
                <a:latin typeface="MuseoSans"/>
              </a:rPr>
              <a:t>accurate</a:t>
            </a:r>
            <a:r>
              <a:rPr lang="en-US" b="0" i="0" dirty="0">
                <a:solidFill>
                  <a:srgbClr val="282828"/>
                </a:solidFill>
                <a:effectLst/>
                <a:latin typeface="MuseoSans"/>
              </a:rPr>
              <a:t> histopathological evaluation. In this type of specimen evaluation of </a:t>
            </a:r>
            <a:r>
              <a:rPr lang="en-US" b="0" i="0" u="sng" dirty="0">
                <a:solidFill>
                  <a:srgbClr val="282828"/>
                </a:solidFill>
                <a:effectLst/>
                <a:latin typeface="MuseoSans"/>
              </a:rPr>
              <a:t>circumferential</a:t>
            </a:r>
            <a:r>
              <a:rPr lang="en-US" b="0" i="0" dirty="0">
                <a:solidFill>
                  <a:srgbClr val="282828"/>
                </a:solidFill>
                <a:effectLst/>
                <a:latin typeface="MuseoSans"/>
              </a:rPr>
              <a:t> and </a:t>
            </a:r>
            <a:r>
              <a:rPr lang="en-US" b="0" i="0" u="sng" dirty="0">
                <a:solidFill>
                  <a:srgbClr val="282828"/>
                </a:solidFill>
                <a:effectLst/>
                <a:latin typeface="MuseoSans"/>
              </a:rPr>
              <a:t>deep</a:t>
            </a:r>
            <a:r>
              <a:rPr lang="en-US" b="0" i="0" dirty="0">
                <a:solidFill>
                  <a:srgbClr val="282828"/>
                </a:solidFill>
                <a:effectLst/>
                <a:latin typeface="MuseoSans"/>
              </a:rPr>
              <a:t> </a:t>
            </a:r>
            <a:r>
              <a:rPr lang="en-US" b="1" i="0" dirty="0">
                <a:solidFill>
                  <a:srgbClr val="282828"/>
                </a:solidFill>
                <a:effectLst/>
                <a:latin typeface="MuseoSans"/>
              </a:rPr>
              <a:t>resection margins </a:t>
            </a:r>
            <a:r>
              <a:rPr lang="en-US" b="0" i="0" dirty="0">
                <a:solidFill>
                  <a:srgbClr val="282828"/>
                </a:solidFill>
                <a:effectLst/>
                <a:latin typeface="MuseoSans"/>
              </a:rPr>
              <a:t>must be performed. </a:t>
            </a:r>
            <a:endParaRPr lang="el-GR" b="0" i="0" dirty="0">
              <a:solidFill>
                <a:srgbClr val="282828"/>
              </a:solidFill>
              <a:effectLst/>
              <a:latin typeface="MuseoSans"/>
            </a:endParaRPr>
          </a:p>
          <a:p>
            <a:pPr algn="just"/>
            <a:r>
              <a:rPr lang="en-US" b="0" i="0" dirty="0">
                <a:solidFill>
                  <a:srgbClr val="282828"/>
                </a:solidFill>
                <a:effectLst/>
                <a:latin typeface="MuseoSans"/>
              </a:rPr>
              <a:t>“En bloc” resection of bladder tumor surgical practice is not yet widely used while </a:t>
            </a:r>
            <a:r>
              <a:rPr lang="en-US" b="1" i="1" dirty="0">
                <a:solidFill>
                  <a:srgbClr val="282828"/>
                </a:solidFill>
                <a:effectLst/>
                <a:latin typeface="MuseoSans"/>
              </a:rPr>
              <a:t>TUR </a:t>
            </a:r>
            <a:r>
              <a:rPr lang="en-US" b="0" i="0" dirty="0">
                <a:solidFill>
                  <a:srgbClr val="282828"/>
                </a:solidFill>
                <a:effectLst/>
                <a:latin typeface="MuseoSans"/>
              </a:rPr>
              <a:t>remains the surgical procedure more used </a:t>
            </a:r>
            <a:r>
              <a:rPr lang="en-US" b="0" i="1" dirty="0">
                <a:solidFill>
                  <a:srgbClr val="282828"/>
                </a:solidFill>
                <a:effectLst/>
                <a:latin typeface="MuseoSans"/>
              </a:rPr>
              <a:t>for </a:t>
            </a:r>
            <a:r>
              <a:rPr lang="en-US" b="1" i="1" dirty="0">
                <a:solidFill>
                  <a:srgbClr val="282828"/>
                </a:solidFill>
                <a:effectLst/>
                <a:latin typeface="MuseoSans"/>
              </a:rPr>
              <a:t>non-muscle invasive bladder tumors </a:t>
            </a:r>
            <a:r>
              <a:rPr lang="en-US" b="0" i="1" dirty="0">
                <a:solidFill>
                  <a:srgbClr val="282828"/>
                </a:solidFill>
                <a:effectLst/>
                <a:latin typeface="MuseoSans"/>
              </a:rPr>
              <a:t>and for </a:t>
            </a:r>
            <a:r>
              <a:rPr lang="en-US" b="1" i="1" dirty="0">
                <a:solidFill>
                  <a:srgbClr val="282828"/>
                </a:solidFill>
                <a:effectLst/>
                <a:latin typeface="MuseoSans"/>
              </a:rPr>
              <a:t>large tumors that can be removed </a:t>
            </a:r>
            <a:r>
              <a:rPr lang="en-US" b="1" i="1" u="sng" dirty="0">
                <a:solidFill>
                  <a:srgbClr val="282828"/>
                </a:solidFill>
                <a:effectLst/>
                <a:latin typeface="MuseoSans"/>
              </a:rPr>
              <a:t>in fragments</a:t>
            </a:r>
            <a:r>
              <a:rPr lang="en-US" b="1" i="1" dirty="0">
                <a:solidFill>
                  <a:srgbClr val="282828"/>
                </a:solidFill>
                <a:effectLst/>
                <a:latin typeface="MuseoSans"/>
              </a:rPr>
              <a:t>.</a:t>
            </a:r>
            <a:r>
              <a:rPr lang="en-US" b="0" i="1" dirty="0">
                <a:solidFill>
                  <a:srgbClr val="282828"/>
                </a:solidFill>
                <a:effectLst/>
                <a:latin typeface="MuseoSans"/>
              </a:rPr>
              <a:t> </a:t>
            </a:r>
            <a:r>
              <a:rPr lang="en-US" b="0" i="0" dirty="0">
                <a:solidFill>
                  <a:srgbClr val="282828"/>
                </a:solidFill>
                <a:effectLst/>
                <a:latin typeface="MuseoSans"/>
              </a:rPr>
              <a:t>The </a:t>
            </a:r>
            <a:r>
              <a:rPr lang="en-US" b="0" i="1" dirty="0">
                <a:solidFill>
                  <a:srgbClr val="282828"/>
                </a:solidFill>
                <a:effectLst/>
                <a:latin typeface="MuseoSans"/>
              </a:rPr>
              <a:t>TUR specimens </a:t>
            </a:r>
            <a:r>
              <a:rPr lang="en-US" b="0" i="0" dirty="0">
                <a:solidFill>
                  <a:srgbClr val="282828"/>
                </a:solidFill>
                <a:effectLst/>
                <a:latin typeface="MuseoSans"/>
              </a:rPr>
              <a:t>should be weighted in aggregate and processed </a:t>
            </a:r>
            <a:r>
              <a:rPr lang="en-US" b="0" i="1" dirty="0">
                <a:solidFill>
                  <a:srgbClr val="282828"/>
                </a:solidFill>
                <a:effectLst/>
                <a:latin typeface="MuseoSans"/>
              </a:rPr>
              <a:t>completely</a:t>
            </a:r>
            <a:r>
              <a:rPr lang="en-US" b="0" i="0" dirty="0">
                <a:solidFill>
                  <a:srgbClr val="282828"/>
                </a:solidFill>
                <a:effectLst/>
                <a:latin typeface="MuseoSans"/>
              </a:rPr>
              <a:t>, especially for TUR specimens up to 10 g. When papillary neoplasms are recognizable in these specimens, the number of tissue chips, that shows the lesion and gross tumor size should be recorded and, at least 1 cassette block per cm of tumor, up to 10 blocks, should be sampled initially. </a:t>
            </a:r>
          </a:p>
          <a:p>
            <a:pPr algn="just"/>
            <a:endParaRPr lang="en-US" b="0" i="0" dirty="0">
              <a:solidFill>
                <a:srgbClr val="282828"/>
              </a:solidFill>
              <a:effectLst/>
              <a:latin typeface="MuseoSans"/>
            </a:endParaRPr>
          </a:p>
          <a:p>
            <a:pPr algn="just"/>
            <a:r>
              <a:rPr lang="en-US" b="0" i="0" dirty="0">
                <a:solidFill>
                  <a:srgbClr val="282828"/>
                </a:solidFill>
                <a:effectLst/>
                <a:latin typeface="MuseoSans"/>
              </a:rPr>
              <a:t>In case of </a:t>
            </a:r>
            <a:r>
              <a:rPr lang="en-US" b="1" i="0" dirty="0">
                <a:solidFill>
                  <a:srgbClr val="282828"/>
                </a:solidFill>
                <a:effectLst/>
                <a:latin typeface="MuseoSans"/>
              </a:rPr>
              <a:t>cystectomy</a:t>
            </a:r>
            <a:r>
              <a:rPr lang="en-US" b="0" i="0" dirty="0">
                <a:solidFill>
                  <a:srgbClr val="282828"/>
                </a:solidFill>
                <a:effectLst/>
                <a:latin typeface="MuseoSans"/>
              </a:rPr>
              <a:t>, the urologist should provide further information, such as:</a:t>
            </a:r>
          </a:p>
          <a:p>
            <a:pPr algn="just"/>
            <a:r>
              <a:rPr lang="en-US" b="0" i="0" dirty="0">
                <a:solidFill>
                  <a:srgbClr val="282828"/>
                </a:solidFill>
                <a:effectLst/>
                <a:latin typeface="MuseoSans"/>
              </a:rPr>
              <a:t>• information about </a:t>
            </a:r>
            <a:r>
              <a:rPr lang="en-US" b="1" i="0" dirty="0">
                <a:solidFill>
                  <a:srgbClr val="282828"/>
                </a:solidFill>
                <a:effectLst/>
                <a:latin typeface="MuseoSans"/>
              </a:rPr>
              <a:t>previous</a:t>
            </a:r>
            <a:r>
              <a:rPr lang="en-US" b="0" i="0" dirty="0">
                <a:solidFill>
                  <a:srgbClr val="282828"/>
                </a:solidFill>
                <a:effectLst/>
                <a:latin typeface="MuseoSans"/>
              </a:rPr>
              <a:t> surgical treatments, location, and pathological diagnosis of bladder lesion/s;</a:t>
            </a:r>
          </a:p>
          <a:p>
            <a:pPr algn="just"/>
            <a:r>
              <a:rPr lang="en-US" b="0" i="0" dirty="0">
                <a:solidFill>
                  <a:srgbClr val="282828"/>
                </a:solidFill>
                <a:effectLst/>
                <a:latin typeface="MuseoSans"/>
              </a:rPr>
              <a:t>• </a:t>
            </a:r>
            <a:r>
              <a:rPr lang="en-US" b="1" i="0" dirty="0" err="1">
                <a:solidFill>
                  <a:srgbClr val="282828"/>
                </a:solidFill>
                <a:effectLst/>
                <a:latin typeface="MuseoSans"/>
              </a:rPr>
              <a:t>cystoscopic</a:t>
            </a:r>
            <a:r>
              <a:rPr lang="en-US" b="0" i="0" dirty="0">
                <a:solidFill>
                  <a:srgbClr val="282828"/>
                </a:solidFill>
                <a:effectLst/>
                <a:latin typeface="MuseoSans"/>
              </a:rPr>
              <a:t> appearance of the bladder mucosa;</a:t>
            </a:r>
          </a:p>
          <a:p>
            <a:pPr algn="just"/>
            <a:r>
              <a:rPr lang="en-US" b="0" i="0" dirty="0">
                <a:solidFill>
                  <a:srgbClr val="282828"/>
                </a:solidFill>
                <a:effectLst/>
                <a:latin typeface="MuseoSans"/>
              </a:rPr>
              <a:t>• tomographic scan or MRI of the bladder (if performed) to better compare them with macroscopic appearance of the specimen;</a:t>
            </a:r>
          </a:p>
          <a:p>
            <a:pPr algn="just"/>
            <a:r>
              <a:rPr lang="en-US" b="0" i="0" dirty="0">
                <a:solidFill>
                  <a:srgbClr val="282828"/>
                </a:solidFill>
                <a:effectLst/>
                <a:latin typeface="MuseoSans"/>
              </a:rPr>
              <a:t>• information concerning </a:t>
            </a:r>
            <a:r>
              <a:rPr lang="en-US" b="1" i="0" spc="300" dirty="0">
                <a:solidFill>
                  <a:srgbClr val="282828"/>
                </a:solidFill>
                <a:effectLst/>
                <a:latin typeface="MuseoSans"/>
              </a:rPr>
              <a:t>neoadjuvant chemotherapy</a:t>
            </a:r>
            <a:r>
              <a:rPr lang="en-US" b="0" i="0" dirty="0">
                <a:solidFill>
                  <a:srgbClr val="282828"/>
                </a:solidFill>
                <a:effectLst/>
                <a:latin typeface="MuseoSans"/>
              </a:rPr>
              <a:t>, location, number, and size of the lesion/s presents in bladder before therapy to avoid the difficulties in identifying the tumor/s.</a:t>
            </a:r>
          </a:p>
          <a:p>
            <a:pPr algn="just"/>
            <a:endParaRPr lang="el-GR" b="0" i="0" dirty="0">
              <a:solidFill>
                <a:srgbClr val="282828"/>
              </a:solidFill>
              <a:effectLst/>
              <a:latin typeface="MuseoSans"/>
            </a:endParaRPr>
          </a:p>
          <a:p>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1</a:t>
            </a:fld>
            <a:endParaRPr lang="el-GR"/>
          </a:p>
        </p:txBody>
      </p:sp>
    </p:spTree>
    <p:extLst>
      <p:ext uri="{BB962C8B-B14F-4D97-AF65-F5344CB8AC3E}">
        <p14:creationId xmlns:p14="http://schemas.microsoft.com/office/powerpoint/2010/main" val="3846283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fontAlgn="base"/>
            <a:endParaRPr lang="en-US" sz="1200" b="0" i="0" kern="1200" dirty="0">
              <a:solidFill>
                <a:schemeClr val="tx1"/>
              </a:solidFill>
              <a:latin typeface="+mn-lt"/>
              <a:ea typeface="+mn-ea"/>
              <a:cs typeface="+mn-cs"/>
            </a:endParaRPr>
          </a:p>
          <a:p>
            <a:pPr fontAlgn="base"/>
            <a:endParaRPr lang="en-US" sz="1200" b="0" i="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11</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a:bodyPr>
          <a:lstStyle/>
          <a:p>
            <a:pPr algn="just"/>
            <a:r>
              <a:rPr lang="en-US" b="0" i="0" dirty="0">
                <a:solidFill>
                  <a:srgbClr val="333333"/>
                </a:solidFill>
                <a:effectLst/>
                <a:latin typeface="Fira Sans" panose="020B0503050000020004" pitchFamily="34" charset="0"/>
              </a:rPr>
              <a:t> </a:t>
            </a:r>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12</a:t>
            </a:fld>
            <a:endParaRPr lang="el-GR"/>
          </a:p>
        </p:txBody>
      </p:sp>
    </p:spTree>
    <p:extLst>
      <p:ext uri="{BB962C8B-B14F-4D97-AF65-F5344CB8AC3E}">
        <p14:creationId xmlns:p14="http://schemas.microsoft.com/office/powerpoint/2010/main" val="1505368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85000" lnSpcReduction="20000"/>
          </a:bodyPr>
          <a:lstStyle/>
          <a:p>
            <a:r>
              <a:rPr lang="en-US" b="0" i="0" dirty="0">
                <a:solidFill>
                  <a:srgbClr val="FFFFFF"/>
                </a:solidFill>
                <a:effectLst/>
                <a:latin typeface="Arial" panose="020B0604020202020204" pitchFamily="34" charset="0"/>
              </a:rPr>
              <a:t>Florid papillary pattern of nephrogenic adenoma mimicking papillary urothelial neoplasm.</a:t>
            </a:r>
          </a:p>
          <a:p>
            <a:r>
              <a:rPr lang="en-US" b="0" i="0" dirty="0">
                <a:solidFill>
                  <a:srgbClr val="FFFFFF"/>
                </a:solidFill>
                <a:effectLst/>
                <a:latin typeface="Arial" panose="020B0604020202020204" pitchFamily="34" charset="0"/>
              </a:rPr>
              <a:t> "Nephrogenic adenoma, misnomer!</a:t>
            </a:r>
            <a:br>
              <a:rPr lang="en-US" dirty="0"/>
            </a:br>
            <a:r>
              <a:rPr lang="el-GR" b="0" i="0" dirty="0">
                <a:solidFill>
                  <a:srgbClr val="FFFFFF"/>
                </a:solidFill>
                <a:effectLst/>
                <a:latin typeface="Arial" panose="020B0604020202020204" pitchFamily="34" charset="0"/>
              </a:rPr>
              <a:t>✅</a:t>
            </a:r>
            <a:r>
              <a:rPr lang="en-US" b="0" i="0" dirty="0">
                <a:solidFill>
                  <a:srgbClr val="FFFFFF"/>
                </a:solidFill>
                <a:effectLst/>
                <a:latin typeface="Arial" panose="020B0604020202020204" pitchFamily="34" charset="0"/>
              </a:rPr>
              <a:t>metaplastic reactive change</a:t>
            </a:r>
            <a:br>
              <a:rPr lang="en-US" dirty="0"/>
            </a:br>
            <a:r>
              <a:rPr lang="el-GR" b="0" i="0" dirty="0">
                <a:solidFill>
                  <a:srgbClr val="FFFFFF"/>
                </a:solidFill>
                <a:effectLst/>
                <a:latin typeface="Arial" panose="020B0604020202020204" pitchFamily="34" charset="0"/>
              </a:rPr>
              <a:t>✅</a:t>
            </a:r>
            <a:r>
              <a:rPr lang="en-US" b="0" i="0" dirty="0" err="1">
                <a:solidFill>
                  <a:srgbClr val="FFFFFF"/>
                </a:solidFill>
                <a:effectLst/>
                <a:latin typeface="Arial" panose="020B0604020202020204" pitchFamily="34" charset="0"/>
              </a:rPr>
              <a:t>tubulocystic</a:t>
            </a:r>
            <a:r>
              <a:rPr lang="en-US" b="0" i="0" dirty="0">
                <a:solidFill>
                  <a:srgbClr val="FFFFFF"/>
                </a:solidFill>
                <a:effectLst/>
                <a:latin typeface="Arial" panose="020B0604020202020204" pitchFamily="34" charset="0"/>
              </a:rPr>
              <a:t>, papillary, polypoid</a:t>
            </a:r>
            <a:br>
              <a:rPr lang="en-US" dirty="0"/>
            </a:br>
            <a:r>
              <a:rPr lang="el-GR" b="0" i="0" dirty="0">
                <a:solidFill>
                  <a:srgbClr val="FFFFFF"/>
                </a:solidFill>
                <a:effectLst/>
                <a:latin typeface="Arial" panose="020B0604020202020204" pitchFamily="34" charset="0"/>
              </a:rPr>
              <a:t>✅</a:t>
            </a:r>
            <a:r>
              <a:rPr lang="en-US" b="0" i="0" dirty="0">
                <a:solidFill>
                  <a:srgbClr val="FFFFFF"/>
                </a:solidFill>
                <a:effectLst/>
                <a:latin typeface="Arial" panose="020B0604020202020204" pitchFamily="34" charset="0"/>
              </a:rPr>
              <a:t>cuboidal/hobnailed cells with eosinophilic cytoplasm &amp; smudged nuclei, no prominent nucleoli</a:t>
            </a:r>
            <a:br>
              <a:rPr lang="en-US" dirty="0"/>
            </a:br>
            <a:r>
              <a:rPr lang="el-GR" b="0" i="0" dirty="0">
                <a:solidFill>
                  <a:srgbClr val="FFFFFF"/>
                </a:solidFill>
                <a:effectLst/>
                <a:latin typeface="Arial" panose="020B0604020202020204" pitchFamily="34" charset="0"/>
              </a:rPr>
              <a:t>✅</a:t>
            </a:r>
            <a:r>
              <a:rPr lang="en-US" b="0" i="0" dirty="0">
                <a:solidFill>
                  <a:srgbClr val="FFFFFF"/>
                </a:solidFill>
                <a:effectLst/>
                <a:latin typeface="Arial" panose="020B0604020202020204" pitchFamily="34" charset="0"/>
              </a:rPr>
              <a:t>thickened hyalinized basement membranes around tubules</a:t>
            </a:r>
            <a:br>
              <a:rPr lang="en-US" dirty="0"/>
            </a:br>
            <a:r>
              <a:rPr lang="el-GR" b="0" i="0" dirty="0">
                <a:solidFill>
                  <a:srgbClr val="FFFFFF"/>
                </a:solidFill>
                <a:effectLst/>
                <a:latin typeface="Arial" panose="020B0604020202020204" pitchFamily="34" charset="0"/>
              </a:rPr>
              <a:t>✅</a:t>
            </a:r>
            <a:r>
              <a:rPr lang="en-US" b="0" i="0" dirty="0">
                <a:solidFill>
                  <a:srgbClr val="FFFFFF"/>
                </a:solidFill>
                <a:effectLst/>
                <a:latin typeface="Arial" panose="020B0604020202020204" pitchFamily="34" charset="0"/>
              </a:rPr>
              <a:t>limited to lamina propria, no stromal reaction</a:t>
            </a:r>
          </a:p>
          <a:p>
            <a:r>
              <a:rPr lang="en-US" b="0" i="0" dirty="0">
                <a:solidFill>
                  <a:srgbClr val="FFFFFF"/>
                </a:solidFill>
                <a:effectLst/>
                <a:latin typeface="Arial" panose="020B0604020202020204" pitchFamily="34" charset="0"/>
              </a:rPr>
              <a:t>Nephrogenic adenoma with </a:t>
            </a:r>
            <a:r>
              <a:rPr lang="en-US" b="1" i="0" dirty="0">
                <a:solidFill>
                  <a:srgbClr val="FFFFFF"/>
                </a:solidFill>
                <a:effectLst/>
                <a:latin typeface="Arial" panose="020B0604020202020204" pitchFamily="34" charset="0"/>
              </a:rPr>
              <a:t>nuclear PAX8 positivity</a:t>
            </a:r>
            <a:r>
              <a:rPr lang="en-US" b="0" i="0" dirty="0">
                <a:solidFill>
                  <a:srgbClr val="FFFFFF"/>
                </a:solidFill>
                <a:effectLst/>
                <a:latin typeface="Arial" panose="020B0604020202020204" pitchFamily="34" charset="0"/>
              </a:rPr>
              <a:t>.</a:t>
            </a:r>
          </a:p>
          <a:p>
            <a:endParaRPr lang="en-US" b="0" i="0" dirty="0">
              <a:solidFill>
                <a:srgbClr val="FFFFFF"/>
              </a:solidFill>
              <a:effectLst/>
              <a:latin typeface="Arial" panose="020B0604020202020204" pitchFamily="34" charset="0"/>
            </a:endParaRPr>
          </a:p>
          <a:p>
            <a:pPr algn="l" fontAlgn="base"/>
            <a:r>
              <a:rPr lang="en-US" b="1" i="0" dirty="0">
                <a:solidFill>
                  <a:srgbClr val="000000"/>
                </a:solidFill>
                <a:effectLst/>
                <a:latin typeface="Arial" panose="020B0604020202020204" pitchFamily="34" charset="0"/>
              </a:rPr>
              <a:t>Differential diagnosis</a:t>
            </a:r>
          </a:p>
          <a:p>
            <a:pPr algn="l" fontAlgn="base">
              <a:buFont typeface="Arial" panose="020B0604020202020204" pitchFamily="34" charset="0"/>
              <a:buChar char="•"/>
            </a:pPr>
            <a:r>
              <a:rPr lang="en-US" b="1" i="0" dirty="0">
                <a:solidFill>
                  <a:srgbClr val="054F96"/>
                </a:solidFill>
                <a:effectLst/>
                <a:latin typeface="inherit"/>
              </a:rPr>
              <a:t>Clear cell adenocarcinoma</a:t>
            </a:r>
            <a:endParaRPr lang="en-US" b="0" i="0" dirty="0">
              <a:solidFill>
                <a:srgbClr val="000000"/>
              </a:solidFill>
              <a:effectLst/>
              <a:latin typeface="Arial" panose="020B0604020202020204" pitchFamily="34" charset="0"/>
            </a:endParaRP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Commonly seen in women</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Solid growth pattern with clear cells, </a:t>
            </a:r>
            <a:r>
              <a:rPr lang="en-US" b="1" i="0" dirty="0">
                <a:solidFill>
                  <a:srgbClr val="000000"/>
                </a:solidFill>
                <a:effectLst/>
                <a:latin typeface="Arial" panose="020B0604020202020204" pitchFamily="34" charset="0"/>
              </a:rPr>
              <a:t>marked atypia</a:t>
            </a:r>
            <a:r>
              <a:rPr lang="en-US" b="0" i="0" dirty="0">
                <a:solidFill>
                  <a:srgbClr val="000000"/>
                </a:solidFill>
                <a:effectLst/>
                <a:latin typeface="Arial" panose="020B0604020202020204" pitchFamily="34" charset="0"/>
              </a:rPr>
              <a:t>, complex hyalinized papillae</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Muscularis propria invasion+, necrosis+</a:t>
            </a:r>
          </a:p>
          <a:p>
            <a:pPr marL="742950" lvl="1" indent="-285750" algn="l" fontAlgn="base">
              <a:buFont typeface="Arial" panose="020B0604020202020204" pitchFamily="34" charset="0"/>
              <a:buChar char="•"/>
            </a:pPr>
            <a:r>
              <a:rPr lang="en-US" b="1" i="0" dirty="0">
                <a:solidFill>
                  <a:srgbClr val="000000"/>
                </a:solidFill>
                <a:effectLst/>
                <a:latin typeface="Arial" panose="020B0604020202020204" pitchFamily="34" charset="0"/>
              </a:rPr>
              <a:t>High mitotic rate</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Morphology is still the cornerstone</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IHC: </a:t>
            </a:r>
            <a:r>
              <a:rPr lang="en-US" b="1" i="0" dirty="0">
                <a:solidFill>
                  <a:srgbClr val="054F96"/>
                </a:solidFill>
                <a:effectLst/>
                <a:latin typeface="inherit"/>
              </a:rPr>
              <a:t>CAIX</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PAX8</a:t>
            </a:r>
            <a:r>
              <a:rPr lang="en-US" b="0" i="0" dirty="0">
                <a:solidFill>
                  <a:srgbClr val="000000"/>
                </a:solidFill>
                <a:effectLst/>
                <a:latin typeface="Arial" panose="020B0604020202020204" pitchFamily="34" charset="0"/>
              </a:rPr>
              <a:t> variable, high </a:t>
            </a:r>
            <a:r>
              <a:rPr lang="en-US" b="1" i="0" dirty="0">
                <a:solidFill>
                  <a:srgbClr val="054F96"/>
                </a:solidFill>
                <a:effectLst/>
                <a:latin typeface="inherit"/>
              </a:rPr>
              <a:t>Ki67</a:t>
            </a:r>
            <a:endParaRPr lang="en-US"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b="1" i="0" dirty="0">
                <a:solidFill>
                  <a:srgbClr val="054F96"/>
                </a:solidFill>
                <a:effectLst/>
                <a:latin typeface="inherit"/>
              </a:rPr>
              <a:t>Papillary urothelial carcinoma</a:t>
            </a:r>
            <a:r>
              <a:rPr lang="en-US" b="0" i="0" dirty="0">
                <a:solidFill>
                  <a:srgbClr val="000000"/>
                </a:solidFill>
                <a:effectLst/>
                <a:latin typeface="Arial" panose="020B0604020202020204" pitchFamily="34" charset="0"/>
              </a:rPr>
              <a:t>:</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Multilayered urothelial cells with variable atypia</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IHC: </a:t>
            </a:r>
            <a:r>
              <a:rPr lang="en-US" b="1" i="0" dirty="0">
                <a:solidFill>
                  <a:srgbClr val="054F96"/>
                </a:solidFill>
                <a:effectLst/>
                <a:latin typeface="inherit"/>
              </a:rPr>
              <a:t>p63</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Uroplakin 2</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GATA3</a:t>
            </a:r>
            <a:r>
              <a:rPr lang="en-US"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b="1" i="0" dirty="0">
                <a:solidFill>
                  <a:srgbClr val="054F96"/>
                </a:solidFill>
                <a:effectLst/>
                <a:latin typeface="inherit"/>
              </a:rPr>
              <a:t>Urothelial carcinoma nested</a:t>
            </a:r>
            <a:r>
              <a:rPr lang="en-US" b="0" i="0" dirty="0">
                <a:solidFill>
                  <a:srgbClr val="000000"/>
                </a:solidFill>
                <a:effectLst/>
                <a:latin typeface="Arial" panose="020B0604020202020204" pitchFamily="34" charset="0"/>
              </a:rPr>
              <a:t> / </a:t>
            </a:r>
            <a:r>
              <a:rPr lang="en-US" b="1" i="0" dirty="0">
                <a:solidFill>
                  <a:srgbClr val="054F96"/>
                </a:solidFill>
                <a:effectLst/>
                <a:latin typeface="inherit"/>
              </a:rPr>
              <a:t>microcystic variant</a:t>
            </a:r>
            <a:r>
              <a:rPr lang="en-US" b="0" i="0" dirty="0">
                <a:solidFill>
                  <a:srgbClr val="000000"/>
                </a:solidFill>
                <a:effectLst/>
                <a:latin typeface="Arial" panose="020B0604020202020204" pitchFamily="34" charset="0"/>
              </a:rPr>
              <a:t>:</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Small, crowded, tightly packed, multilayered, irregular nests with bland cytology and without any associated stromal changes</a:t>
            </a:r>
          </a:p>
          <a:p>
            <a:pPr marL="742950" lvl="1" indent="-285750" algn="l" fontAlgn="base">
              <a:buFont typeface="Arial" panose="020B0604020202020204" pitchFamily="34" charset="0"/>
              <a:buChar char="•"/>
            </a:pPr>
            <a:r>
              <a:rPr lang="en-US" b="1" i="0" dirty="0">
                <a:solidFill>
                  <a:srgbClr val="000000"/>
                </a:solidFill>
                <a:effectLst/>
                <a:latin typeface="Arial" panose="020B0604020202020204" pitchFamily="34" charset="0"/>
              </a:rPr>
              <a:t>Usually deeply infiltrative</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IHC: </a:t>
            </a:r>
            <a:r>
              <a:rPr lang="en-US" b="1" i="0" dirty="0">
                <a:solidFill>
                  <a:srgbClr val="054F96"/>
                </a:solidFill>
                <a:effectLst/>
                <a:latin typeface="inherit"/>
              </a:rPr>
              <a:t>p63</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Uroplakin 2</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GATA3</a:t>
            </a:r>
            <a:r>
              <a:rPr lang="en-US"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b="1" i="0" spc="600" dirty="0">
                <a:solidFill>
                  <a:srgbClr val="054F96"/>
                </a:solidFill>
                <a:effectLst/>
                <a:latin typeface="inherit"/>
              </a:rPr>
              <a:t>Prostatic</a:t>
            </a:r>
            <a:r>
              <a:rPr lang="en-US" b="1" i="0" dirty="0">
                <a:solidFill>
                  <a:srgbClr val="054F96"/>
                </a:solidFill>
                <a:effectLst/>
                <a:latin typeface="inherit"/>
              </a:rPr>
              <a:t> adenocarcinoma</a:t>
            </a:r>
            <a:r>
              <a:rPr lang="en-US" b="0" i="0" dirty="0">
                <a:solidFill>
                  <a:srgbClr val="000000"/>
                </a:solidFill>
                <a:effectLst/>
                <a:latin typeface="Arial" panose="020B0604020202020204" pitchFamily="34" charset="0"/>
              </a:rPr>
              <a:t>:</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Diffuse nucleolar prominence</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More atypia</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Infiltration in between normal prostatic glands</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IHC: </a:t>
            </a:r>
            <a:r>
              <a:rPr lang="en-US" b="1" i="0" dirty="0">
                <a:solidFill>
                  <a:srgbClr val="054F96"/>
                </a:solidFill>
                <a:effectLst/>
                <a:latin typeface="inherit"/>
              </a:rPr>
              <a:t>PSA</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NKX3.1</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CK7</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PAX8</a:t>
            </a:r>
            <a:r>
              <a:rPr lang="en-US" b="0" i="0" dirty="0">
                <a:solidFill>
                  <a:srgbClr val="000000"/>
                </a:solidFill>
                <a:effectLst/>
                <a:latin typeface="Arial" panose="020B0604020202020204" pitchFamily="34" charset="0"/>
              </a:rPr>
              <a:t>-</a:t>
            </a:r>
          </a:p>
          <a:p>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14</a:t>
            </a:fld>
            <a:endParaRPr lang="el-GR"/>
          </a:p>
        </p:txBody>
      </p:sp>
    </p:spTree>
    <p:extLst>
      <p:ext uri="{BB962C8B-B14F-4D97-AF65-F5344CB8AC3E}">
        <p14:creationId xmlns:p14="http://schemas.microsoft.com/office/powerpoint/2010/main" val="2193459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fontAlgn="base"/>
            <a:r>
              <a:rPr lang="en-US" sz="1200" b="1" i="0" kern="1200" dirty="0">
                <a:solidFill>
                  <a:schemeClr val="tx1"/>
                </a:solidFill>
                <a:latin typeface="+mn-lt"/>
                <a:ea typeface="+mn-ea"/>
                <a:cs typeface="+mn-cs"/>
              </a:rPr>
              <a:t>Microscopic description of </a:t>
            </a:r>
            <a:r>
              <a:rPr lang="en-US" sz="1200" b="1" i="0" kern="1200" dirty="0" err="1">
                <a:solidFill>
                  <a:schemeClr val="tx1"/>
                </a:solidFill>
                <a:latin typeface="+mn-lt"/>
                <a:ea typeface="+mn-ea"/>
                <a:cs typeface="+mn-cs"/>
              </a:rPr>
              <a:t>p</a:t>
            </a:r>
            <a:r>
              <a:rPr lang="en-US" sz="1200" b="1" dirty="0" err="1"/>
              <a:t>seudocarcinomatous</a:t>
            </a:r>
            <a:r>
              <a:rPr lang="en-US" sz="1200" b="1" dirty="0"/>
              <a:t> epithelial hyperplasia</a:t>
            </a:r>
          </a:p>
          <a:p>
            <a:pPr algn="just" fontAlgn="base"/>
            <a:r>
              <a:rPr lang="en-US" sz="1200" b="0" i="0" kern="1200" dirty="0">
                <a:solidFill>
                  <a:schemeClr val="tx1"/>
                </a:solidFill>
                <a:latin typeface="+mn-lt"/>
                <a:ea typeface="+mn-ea"/>
                <a:cs typeface="+mn-cs"/>
              </a:rPr>
              <a:t>Downward proliferation of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a:t>
            </a:r>
            <a:r>
              <a:rPr lang="en-US" sz="1200" b="0" i="1" kern="1200" dirty="0" err="1">
                <a:solidFill>
                  <a:schemeClr val="tx1"/>
                </a:solidFill>
                <a:latin typeface="+mn-lt"/>
                <a:ea typeface="+mn-ea"/>
                <a:cs typeface="+mn-cs"/>
              </a:rPr>
              <a:t>pseudo</a:t>
            </a:r>
            <a:r>
              <a:rPr lang="en-US" sz="1200" b="0" i="0" kern="1200" dirty="0" err="1">
                <a:solidFill>
                  <a:schemeClr val="tx1"/>
                </a:solidFill>
                <a:latin typeface="+mn-lt"/>
                <a:ea typeface="+mn-ea"/>
                <a:cs typeface="+mn-cs"/>
              </a:rPr>
              <a:t>invasive</a:t>
            </a:r>
            <a:r>
              <a:rPr lang="en-US" sz="1200" b="0" i="0" kern="1200" dirty="0">
                <a:solidFill>
                  <a:schemeClr val="tx1"/>
                </a:solidFill>
                <a:latin typeface="+mn-lt"/>
                <a:ea typeface="+mn-ea"/>
                <a:cs typeface="+mn-cs"/>
              </a:rPr>
              <a:t> nests with focal </a:t>
            </a:r>
            <a:r>
              <a:rPr lang="en-US" sz="1200" b="0" i="0" kern="1200" dirty="0" err="1">
                <a:solidFill>
                  <a:schemeClr val="tx1"/>
                </a:solidFill>
                <a:latin typeface="+mn-lt"/>
                <a:ea typeface="+mn-ea"/>
                <a:cs typeface="+mn-cs"/>
              </a:rPr>
              <a:t>squamous</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metaplasia</a:t>
            </a:r>
            <a:r>
              <a:rPr lang="en-US" sz="1200" b="0" i="0" kern="1200" dirty="0">
                <a:solidFill>
                  <a:schemeClr val="tx1"/>
                </a:solidFill>
                <a:latin typeface="+mn-lt"/>
                <a:ea typeface="+mn-ea"/>
                <a:cs typeface="+mn-cs"/>
              </a:rPr>
              <a:t> but </a:t>
            </a:r>
            <a:r>
              <a:rPr lang="en-US" sz="1200" b="0" i="1" kern="1200" dirty="0">
                <a:solidFill>
                  <a:schemeClr val="tx1"/>
                </a:solidFill>
                <a:latin typeface="+mn-lt"/>
                <a:ea typeface="+mn-ea"/>
                <a:cs typeface="+mn-cs"/>
              </a:rPr>
              <a:t>without </a:t>
            </a:r>
            <a:r>
              <a:rPr lang="en-US" sz="1200" b="0" i="1" kern="1200" dirty="0" err="1">
                <a:solidFill>
                  <a:schemeClr val="tx1"/>
                </a:solidFill>
                <a:latin typeface="+mn-lt"/>
                <a:ea typeface="+mn-ea"/>
                <a:cs typeface="+mn-cs"/>
              </a:rPr>
              <a:t>atypia</a:t>
            </a:r>
            <a:r>
              <a:rPr lang="en-US" sz="1200" b="0" i="0" kern="1200" dirty="0">
                <a:solidFill>
                  <a:schemeClr val="tx1"/>
                </a:solidFill>
                <a:latin typeface="+mn-lt"/>
                <a:ea typeface="+mn-ea"/>
                <a:cs typeface="+mn-cs"/>
              </a:rPr>
              <a:t>.</a:t>
            </a:r>
          </a:p>
          <a:p>
            <a:pPr algn="just" fontAlgn="base"/>
            <a:r>
              <a:rPr lang="en-US" sz="1200" b="0" i="0" kern="1200" dirty="0">
                <a:solidFill>
                  <a:schemeClr val="tx1"/>
                </a:solidFill>
                <a:latin typeface="+mn-lt"/>
                <a:ea typeface="+mn-ea"/>
                <a:cs typeface="+mn-cs"/>
              </a:rPr>
              <a:t>Nests wrap around </a:t>
            </a:r>
            <a:r>
              <a:rPr lang="en-US" sz="1200" b="1" i="0" kern="1200" dirty="0">
                <a:solidFill>
                  <a:schemeClr val="tx1"/>
                </a:solidFill>
                <a:latin typeface="+mn-lt"/>
                <a:ea typeface="+mn-ea"/>
                <a:cs typeface="+mn-cs"/>
              </a:rPr>
              <a:t>vessels with fibrin deposition and congestion</a:t>
            </a:r>
            <a:r>
              <a:rPr lang="en-US" sz="1200" b="0" i="0" kern="1200" dirty="0">
                <a:solidFill>
                  <a:schemeClr val="tx1"/>
                </a:solidFill>
                <a:latin typeface="+mn-lt"/>
                <a:ea typeface="+mn-ea"/>
                <a:cs typeface="+mn-cs"/>
              </a:rPr>
              <a:t>.</a:t>
            </a:r>
          </a:p>
          <a:p>
            <a:pPr algn="just" fontAlgn="base"/>
            <a:r>
              <a:rPr lang="en-US" sz="1200" b="0" i="0" kern="1200" dirty="0">
                <a:solidFill>
                  <a:schemeClr val="tx1"/>
                </a:solidFill>
                <a:latin typeface="+mn-lt"/>
                <a:ea typeface="+mn-ea"/>
                <a:cs typeface="+mn-cs"/>
              </a:rPr>
              <a:t>May have retraction artifact.</a:t>
            </a:r>
          </a:p>
          <a:p>
            <a:pPr algn="just" fontAlgn="base"/>
            <a:r>
              <a:rPr lang="en-US" sz="1200" b="0" i="0" kern="1200" dirty="0">
                <a:solidFill>
                  <a:schemeClr val="tx1"/>
                </a:solidFill>
                <a:latin typeface="+mn-lt"/>
                <a:ea typeface="+mn-ea"/>
                <a:cs typeface="+mn-cs"/>
              </a:rPr>
              <a:t>These nests, especially because of their irregular shape, can resemble invasive carcinoma; however, morphology is not typical of early invasive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carcinoma.</a:t>
            </a:r>
          </a:p>
          <a:p>
            <a:pPr algn="just" fontAlgn="base"/>
            <a:r>
              <a:rPr lang="en-US" sz="1200" b="1" i="0" kern="1200" dirty="0">
                <a:solidFill>
                  <a:schemeClr val="tx1"/>
                </a:solidFill>
                <a:latin typeface="+mn-lt"/>
                <a:ea typeface="+mn-ea"/>
                <a:cs typeface="+mn-cs"/>
              </a:rPr>
              <a:t>Frequently hemorrhage, </a:t>
            </a:r>
            <a:r>
              <a:rPr lang="en-US" sz="1200" b="1" i="0" u="sng" kern="1200" dirty="0">
                <a:solidFill>
                  <a:schemeClr val="tx1"/>
                </a:solidFill>
                <a:latin typeface="+mn-lt"/>
                <a:ea typeface="+mn-ea"/>
                <a:cs typeface="+mn-cs"/>
              </a:rPr>
              <a:t>thickened vessels</a:t>
            </a:r>
            <a:r>
              <a:rPr lang="en-US" sz="1200" b="1" i="0" u="none" kern="1200" dirty="0">
                <a:solidFill>
                  <a:schemeClr val="tx1"/>
                </a:solidFill>
                <a:latin typeface="+mn-lt"/>
                <a:ea typeface="+mn-ea"/>
                <a:cs typeface="+mn-cs"/>
              </a:rPr>
              <a:t> </a:t>
            </a:r>
            <a:r>
              <a:rPr lang="en-US" sz="1200" b="0" i="0" kern="1200" dirty="0">
                <a:solidFill>
                  <a:schemeClr val="tx1"/>
                </a:solidFill>
                <a:latin typeface="+mn-lt"/>
                <a:ea typeface="+mn-ea"/>
                <a:cs typeface="+mn-cs"/>
              </a:rPr>
              <a:t>and other </a:t>
            </a:r>
            <a:r>
              <a:rPr lang="en-US" sz="1200" b="1" i="0" kern="1200" dirty="0">
                <a:solidFill>
                  <a:schemeClr val="tx1"/>
                </a:solidFill>
                <a:latin typeface="+mn-lt"/>
                <a:ea typeface="+mn-ea"/>
                <a:cs typeface="+mn-cs"/>
              </a:rPr>
              <a:t>radiation-associated</a:t>
            </a:r>
            <a:r>
              <a:rPr lang="en-US" sz="1200" b="0" i="0" kern="1200" dirty="0">
                <a:solidFill>
                  <a:schemeClr val="tx1"/>
                </a:solidFill>
                <a:latin typeface="+mn-lt"/>
                <a:ea typeface="+mn-ea"/>
                <a:cs typeface="+mn-cs"/>
              </a:rPr>
              <a:t> </a:t>
            </a:r>
            <a:r>
              <a:rPr lang="en-US" sz="1200" b="0" i="0" u="sng" kern="1200" dirty="0">
                <a:solidFill>
                  <a:schemeClr val="tx1"/>
                </a:solidFill>
                <a:latin typeface="+mn-lt"/>
                <a:ea typeface="+mn-ea"/>
                <a:cs typeface="+mn-cs"/>
              </a:rPr>
              <a:t>vascular changes</a:t>
            </a:r>
            <a:r>
              <a:rPr lang="en-US" sz="1200" b="0" i="0" u="none" kern="1200" dirty="0">
                <a:solidFill>
                  <a:schemeClr val="tx1"/>
                </a:solidFill>
                <a:latin typeface="+mn-lt"/>
                <a:ea typeface="+mn-ea"/>
                <a:cs typeface="+mn-cs"/>
              </a:rPr>
              <a:t> </a:t>
            </a:r>
            <a:r>
              <a:rPr lang="en-US" sz="1200" b="0" i="0" kern="1200" dirty="0">
                <a:solidFill>
                  <a:schemeClr val="tx1"/>
                </a:solidFill>
                <a:latin typeface="+mn-lt"/>
                <a:ea typeface="+mn-ea"/>
                <a:cs typeface="+mn-cs"/>
              </a:rPr>
              <a:t>are present.</a:t>
            </a:r>
          </a:p>
          <a:p>
            <a:pPr algn="just" fontAlgn="base"/>
            <a:r>
              <a:rPr lang="en-US" sz="1200" b="0" i="0" kern="1200" dirty="0">
                <a:solidFill>
                  <a:schemeClr val="tx1"/>
                </a:solidFill>
                <a:latin typeface="+mn-lt"/>
                <a:ea typeface="+mn-ea"/>
                <a:cs typeface="+mn-cs"/>
              </a:rPr>
              <a:t>Fibrin deposition, fibrin thrombi, fibrosis, inflammation, </a:t>
            </a:r>
            <a:r>
              <a:rPr lang="en-US" sz="1200" b="0" i="0" kern="1200" dirty="0" err="1">
                <a:solidFill>
                  <a:schemeClr val="tx1"/>
                </a:solidFill>
                <a:latin typeface="+mn-lt"/>
                <a:ea typeface="+mn-ea"/>
                <a:cs typeface="+mn-cs"/>
              </a:rPr>
              <a:t>hemosiderin</a:t>
            </a:r>
            <a:r>
              <a:rPr lang="en-US" sz="1200" b="0" i="0" kern="1200" dirty="0">
                <a:solidFill>
                  <a:schemeClr val="tx1"/>
                </a:solidFill>
                <a:latin typeface="+mn-lt"/>
                <a:ea typeface="+mn-ea"/>
                <a:cs typeface="+mn-cs"/>
              </a:rPr>
              <a:t>, ulceration, edema and vascular congestion.</a:t>
            </a:r>
          </a:p>
          <a:p>
            <a:pPr algn="just" fontAlgn="base"/>
            <a:r>
              <a:rPr lang="en-US" sz="1200" b="1" i="1" kern="1200" dirty="0">
                <a:solidFill>
                  <a:schemeClr val="tx1"/>
                </a:solidFill>
                <a:latin typeface="+mn-lt"/>
                <a:ea typeface="+mn-ea"/>
                <a:cs typeface="+mn-cs"/>
              </a:rPr>
              <a:t>No</a:t>
            </a:r>
            <a:r>
              <a:rPr lang="en-US" sz="1200" b="0" i="0" kern="1200" dirty="0">
                <a:solidFill>
                  <a:schemeClr val="tx1"/>
                </a:solidFill>
                <a:latin typeface="+mn-lt"/>
                <a:ea typeface="+mn-ea"/>
                <a:cs typeface="+mn-cs"/>
              </a:rPr>
              <a:t>  mitotic figures.</a:t>
            </a:r>
          </a:p>
          <a:p>
            <a:pPr algn="just"/>
            <a:endParaRPr lang="en-US" dirty="0"/>
          </a:p>
          <a:p>
            <a:pPr algn="just"/>
            <a:r>
              <a:rPr lang="en-US" sz="1200" b="1" i="0" kern="1200" dirty="0">
                <a:solidFill>
                  <a:schemeClr val="tx1"/>
                </a:solidFill>
                <a:latin typeface="+mn-lt"/>
                <a:ea typeface="+mn-ea"/>
                <a:cs typeface="+mn-cs"/>
              </a:rPr>
              <a:t>Radiation therapy:</a:t>
            </a:r>
            <a:r>
              <a:rPr lang="en-US" sz="1200" b="0" i="0" kern="1200" dirty="0">
                <a:solidFill>
                  <a:schemeClr val="tx1"/>
                </a:solidFill>
                <a:latin typeface="+mn-lt"/>
                <a:ea typeface="+mn-ea"/>
                <a:cs typeface="+mn-cs"/>
              </a:rPr>
              <a:t> causes endothelial swelling and necrosis, mural thickening and hyalinization with late luminal narrowing; also </a:t>
            </a:r>
            <a:r>
              <a:rPr lang="en-US" sz="1200" b="0" i="0" kern="1200" dirty="0" err="1">
                <a:solidFill>
                  <a:schemeClr val="tx1"/>
                </a:solidFill>
                <a:latin typeface="+mn-lt"/>
                <a:ea typeface="+mn-ea"/>
                <a:cs typeface="+mn-cs"/>
              </a:rPr>
              <a:t>pseudoinfiltrative</a:t>
            </a:r>
            <a:r>
              <a:rPr lang="en-US" sz="1200" b="0" i="0" kern="1200" dirty="0">
                <a:solidFill>
                  <a:schemeClr val="tx1"/>
                </a:solidFill>
                <a:latin typeface="+mn-lt"/>
                <a:ea typeface="+mn-ea"/>
                <a:cs typeface="+mn-cs"/>
              </a:rPr>
              <a:t> epithelial cords and nests extending into lamina </a:t>
            </a:r>
            <a:r>
              <a:rPr lang="en-US" sz="1200" b="0" i="0" kern="1200" dirty="0" err="1">
                <a:solidFill>
                  <a:schemeClr val="tx1"/>
                </a:solidFill>
                <a:latin typeface="+mn-lt"/>
                <a:ea typeface="+mn-ea"/>
                <a:cs typeface="+mn-cs"/>
              </a:rPr>
              <a:t>propria</a:t>
            </a:r>
            <a:r>
              <a:rPr lang="en-US" sz="1200" b="0" i="0" kern="1200" dirty="0">
                <a:solidFill>
                  <a:schemeClr val="tx1"/>
                </a:solidFill>
                <a:latin typeface="+mn-lt"/>
                <a:ea typeface="+mn-ea"/>
                <a:cs typeface="+mn-cs"/>
              </a:rPr>
              <a:t> and wrapping around dilated blood vessels containing fibrin; </a:t>
            </a:r>
            <a:r>
              <a:rPr lang="en-US" sz="1200" b="0" i="0" u="sng" kern="1200" dirty="0">
                <a:solidFill>
                  <a:schemeClr val="tx1"/>
                </a:solidFill>
                <a:effectLst>
                  <a:outerShdw blurRad="38100" dist="38100" dir="2700000" algn="tl">
                    <a:srgbClr val="000000">
                      <a:alpha val="43137"/>
                    </a:srgbClr>
                  </a:outerShdw>
                </a:effectLst>
                <a:latin typeface="+mn-lt"/>
                <a:ea typeface="+mn-ea"/>
                <a:cs typeface="+mn-cs"/>
              </a:rPr>
              <a:t>radiation fibroblasts</a:t>
            </a:r>
            <a:r>
              <a:rPr lang="en-US" sz="1200" b="0" i="0" u="none" kern="1200" dirty="0">
                <a:solidFill>
                  <a:schemeClr val="tx1"/>
                </a:solidFill>
                <a:effectLst>
                  <a:outerShdw blurRad="38100" dist="38100" dir="2700000" algn="tl">
                    <a:srgbClr val="000000">
                      <a:alpha val="43137"/>
                    </a:srgbClr>
                  </a:outerShdw>
                </a:effectLst>
                <a:latin typeface="+mn-lt"/>
                <a:ea typeface="+mn-ea"/>
                <a:cs typeface="+mn-cs"/>
              </a:rPr>
              <a:t> </a:t>
            </a:r>
            <a:r>
              <a:rPr lang="en-US" sz="1200" b="0" i="0" kern="1200" dirty="0">
                <a:solidFill>
                  <a:schemeClr val="tx1"/>
                </a:solidFill>
                <a:latin typeface="+mn-lt"/>
                <a:ea typeface="+mn-ea"/>
                <a:cs typeface="+mn-cs"/>
              </a:rPr>
              <a:t>with </a:t>
            </a:r>
            <a:r>
              <a:rPr lang="en-US" sz="1200" b="0" i="0" kern="1200" dirty="0" err="1">
                <a:solidFill>
                  <a:schemeClr val="tx1"/>
                </a:solidFill>
                <a:latin typeface="+mn-lt"/>
                <a:ea typeface="+mn-ea"/>
                <a:cs typeface="+mn-cs"/>
              </a:rPr>
              <a:t>cytoplasmic</a:t>
            </a:r>
            <a:r>
              <a:rPr lang="en-US" sz="1200" b="0" i="0" kern="1200" dirty="0">
                <a:solidFill>
                  <a:schemeClr val="tx1"/>
                </a:solidFill>
                <a:latin typeface="+mn-lt"/>
                <a:ea typeface="+mn-ea"/>
                <a:cs typeface="+mn-cs"/>
              </a:rPr>
              <a:t> or nuclear vacuoles and prominent nucleoli, </a:t>
            </a:r>
            <a:r>
              <a:rPr lang="en-US" sz="1200" b="0" i="0" kern="1200" dirty="0" err="1">
                <a:solidFill>
                  <a:schemeClr val="tx1"/>
                </a:solidFill>
                <a:latin typeface="+mn-lt"/>
                <a:ea typeface="+mn-ea"/>
                <a:cs typeface="+mn-cs"/>
              </a:rPr>
              <a:t>stromal</a:t>
            </a:r>
            <a:r>
              <a:rPr lang="en-US" sz="1200" b="0" i="0" kern="1200" dirty="0">
                <a:solidFill>
                  <a:schemeClr val="tx1"/>
                </a:solidFill>
                <a:latin typeface="+mn-lt"/>
                <a:ea typeface="+mn-ea"/>
                <a:cs typeface="+mn-cs"/>
              </a:rPr>
              <a:t> edema, </a:t>
            </a:r>
            <a:r>
              <a:rPr lang="en-US" sz="1200" b="0" i="0" kern="1200" dirty="0" err="1">
                <a:solidFill>
                  <a:schemeClr val="tx1"/>
                </a:solidFill>
                <a:latin typeface="+mn-lt"/>
                <a:ea typeface="+mn-ea"/>
                <a:cs typeface="+mn-cs"/>
              </a:rPr>
              <a:t>extravasated</a:t>
            </a:r>
            <a:r>
              <a:rPr lang="en-US" sz="1200" b="0" i="0" kern="1200" dirty="0">
                <a:solidFill>
                  <a:schemeClr val="tx1"/>
                </a:solidFill>
                <a:latin typeface="+mn-lt"/>
                <a:ea typeface="+mn-ea"/>
                <a:cs typeface="+mn-cs"/>
              </a:rPr>
              <a:t> red blood cells, destruction of bladder tumor papillae.</a:t>
            </a:r>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15</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b="0" i="0" dirty="0">
                <a:solidFill>
                  <a:srgbClr val="333333"/>
                </a:solidFill>
                <a:effectLst/>
                <a:latin typeface="-apple-system"/>
              </a:rPr>
              <a:t>The use of immunohistochemical panel (CK20/p53/CD44) has potential utility but has limitations. </a:t>
            </a:r>
            <a:r>
              <a:rPr lang="en-US" b="0" i="0" u="sng" dirty="0">
                <a:solidFill>
                  <a:srgbClr val="333333"/>
                </a:solidFill>
                <a:effectLst/>
                <a:latin typeface="-apple-system"/>
              </a:rPr>
              <a:t>In dysplastic urothelium, cytokeratin 20 stains superficial and intermediate cell layers, CD44 stains basal and intermediate cell layers, and p53 expression is increased compared to normal urothelium</a:t>
            </a:r>
            <a:r>
              <a:rPr lang="en-US" b="0" i="0" dirty="0">
                <a:solidFill>
                  <a:srgbClr val="333333"/>
                </a:solidFill>
                <a:effectLst/>
                <a:latin typeface="-apple-system"/>
              </a:rPr>
              <a:t>. However, the immunostaining may be misleading especially in the post-treatment atypia and in the differential diagnosis between carcinoma in situ and dysplasia.</a:t>
            </a:r>
          </a:p>
          <a:p>
            <a:pPr algn="l"/>
            <a:endParaRPr lang="en-US" b="0" i="0" dirty="0">
              <a:solidFill>
                <a:srgbClr val="333333"/>
              </a:solidFill>
              <a:effectLst/>
              <a:latin typeface="-apple-system"/>
            </a:endParaRPr>
          </a:p>
          <a:p>
            <a:pPr algn="l"/>
            <a:r>
              <a:rPr lang="en-US" b="0" i="0" dirty="0">
                <a:solidFill>
                  <a:srgbClr val="333333"/>
                </a:solidFill>
                <a:effectLst/>
                <a:latin typeface="-apple-system"/>
              </a:rPr>
              <a:t>The main differential diagnoses include </a:t>
            </a:r>
            <a:r>
              <a:rPr lang="en-US" b="1" i="0" dirty="0">
                <a:solidFill>
                  <a:srgbClr val="333333"/>
                </a:solidFill>
                <a:effectLst/>
                <a:latin typeface="-apple-system"/>
              </a:rPr>
              <a:t>reactive epithelium, hyperplasia, and carcinoma in situ.</a:t>
            </a:r>
          </a:p>
          <a:p>
            <a:pPr algn="l"/>
            <a:endParaRPr lang="en-US" b="1" i="0" dirty="0">
              <a:solidFill>
                <a:srgbClr val="333333"/>
              </a:solidFill>
              <a:effectLst/>
              <a:latin typeface="-apple-system"/>
            </a:endParaRPr>
          </a:p>
          <a:p>
            <a:pPr algn="l"/>
            <a:r>
              <a:rPr lang="en-US" b="0" i="0" dirty="0">
                <a:solidFill>
                  <a:srgbClr val="333333"/>
                </a:solidFill>
                <a:effectLst/>
                <a:latin typeface="-apple-system"/>
              </a:rPr>
              <a:t>Reactive atypia may be a difficult differential diagnosis, especially in therapy-related atypia. The presence of regular and smooth nuclei and </a:t>
            </a:r>
            <a:r>
              <a:rPr lang="en-US" b="1" i="0" dirty="0">
                <a:solidFill>
                  <a:srgbClr val="333333"/>
                </a:solidFill>
                <a:effectLst/>
                <a:latin typeface="-apple-system"/>
              </a:rPr>
              <a:t>visible</a:t>
            </a:r>
            <a:r>
              <a:rPr lang="en-US" b="1" i="0" baseline="0" dirty="0">
                <a:solidFill>
                  <a:srgbClr val="333333"/>
                </a:solidFill>
                <a:effectLst/>
                <a:latin typeface="-apple-system"/>
              </a:rPr>
              <a:t> </a:t>
            </a:r>
            <a:r>
              <a:rPr lang="en-US" b="1" i="0" dirty="0">
                <a:solidFill>
                  <a:srgbClr val="333333"/>
                </a:solidFill>
                <a:effectLst/>
                <a:latin typeface="-apple-system"/>
              </a:rPr>
              <a:t>nucleoli </a:t>
            </a:r>
            <a:r>
              <a:rPr lang="en-US" b="0" i="0" dirty="0">
                <a:solidFill>
                  <a:srgbClr val="333333"/>
                </a:solidFill>
                <a:effectLst/>
                <a:latin typeface="-apple-system"/>
              </a:rPr>
              <a:t>and vacuolization of the cytoplasm are consistent with </a:t>
            </a:r>
            <a:r>
              <a:rPr lang="en-US" b="1" i="0" dirty="0">
                <a:solidFill>
                  <a:srgbClr val="333333"/>
                </a:solidFill>
                <a:effectLst/>
                <a:latin typeface="-apple-system"/>
              </a:rPr>
              <a:t>reactive </a:t>
            </a:r>
            <a:r>
              <a:rPr lang="en-US" b="1" i="0" dirty="0" err="1">
                <a:solidFill>
                  <a:srgbClr val="333333"/>
                </a:solidFill>
                <a:effectLst/>
                <a:latin typeface="-apple-system"/>
              </a:rPr>
              <a:t>atypia</a:t>
            </a:r>
            <a:r>
              <a:rPr lang="en-US" b="1" i="0" dirty="0">
                <a:solidFill>
                  <a:srgbClr val="333333"/>
                </a:solidFill>
                <a:effectLst/>
                <a:latin typeface="-apple-system"/>
              </a:rPr>
              <a:t>.</a:t>
            </a:r>
          </a:p>
          <a:p>
            <a:pPr algn="l"/>
            <a:endParaRPr lang="en-US" b="0" i="0" dirty="0">
              <a:solidFill>
                <a:srgbClr val="333333"/>
              </a:solidFill>
              <a:effectLst/>
              <a:latin typeface="-apple-system"/>
            </a:endParaRPr>
          </a:p>
          <a:p>
            <a:pPr algn="l"/>
            <a:r>
              <a:rPr lang="en-US" b="0" i="0" dirty="0">
                <a:solidFill>
                  <a:srgbClr val="333333"/>
                </a:solidFill>
                <a:effectLst/>
                <a:latin typeface="-apple-system"/>
              </a:rPr>
              <a:t>The presence of </a:t>
            </a:r>
            <a:r>
              <a:rPr lang="en-US" b="1" i="0" dirty="0">
                <a:solidFill>
                  <a:srgbClr val="333333"/>
                </a:solidFill>
                <a:effectLst/>
                <a:latin typeface="-apple-system"/>
              </a:rPr>
              <a:t>nuclei with regular borders</a:t>
            </a:r>
            <a:r>
              <a:rPr lang="en-US" b="0" i="0" dirty="0">
                <a:solidFill>
                  <a:srgbClr val="333333"/>
                </a:solidFill>
                <a:effectLst/>
                <a:latin typeface="-apple-system"/>
              </a:rPr>
              <a:t>, small nucleoli, an </a:t>
            </a:r>
            <a:r>
              <a:rPr lang="en-US" b="1" i="0" dirty="0">
                <a:solidFill>
                  <a:srgbClr val="333333"/>
                </a:solidFill>
                <a:effectLst/>
                <a:latin typeface="-apple-system"/>
              </a:rPr>
              <a:t>increased number of cell layers</a:t>
            </a:r>
            <a:r>
              <a:rPr lang="en-US" b="0" i="0" dirty="0">
                <a:solidFill>
                  <a:srgbClr val="333333"/>
                </a:solidFill>
                <a:effectLst/>
                <a:latin typeface="-apple-system"/>
              </a:rPr>
              <a:t>, and the </a:t>
            </a:r>
            <a:r>
              <a:rPr lang="en-US" b="1" i="0" dirty="0">
                <a:solidFill>
                  <a:srgbClr val="333333"/>
                </a:solidFill>
                <a:effectLst/>
                <a:latin typeface="-apple-system"/>
              </a:rPr>
              <a:t>lack of mitoses </a:t>
            </a:r>
            <a:r>
              <a:rPr lang="en-US" b="0" i="0" dirty="0">
                <a:solidFill>
                  <a:srgbClr val="333333"/>
                </a:solidFill>
                <a:effectLst/>
                <a:latin typeface="-apple-system"/>
              </a:rPr>
              <a:t>may be indicative of urothelial </a:t>
            </a:r>
            <a:r>
              <a:rPr lang="en-US" b="1" i="0" dirty="0">
                <a:solidFill>
                  <a:srgbClr val="333333"/>
                </a:solidFill>
                <a:effectLst/>
                <a:latin typeface="-apple-system"/>
              </a:rPr>
              <a:t>hyperplasia.</a:t>
            </a:r>
          </a:p>
          <a:p>
            <a:pPr algn="l"/>
            <a:endParaRPr lang="en-US" b="0" i="0" dirty="0">
              <a:solidFill>
                <a:srgbClr val="333333"/>
              </a:solidFill>
              <a:effectLst/>
              <a:latin typeface="-apple-system"/>
            </a:endParaRPr>
          </a:p>
          <a:p>
            <a:pPr algn="l"/>
            <a:r>
              <a:rPr lang="en-US" b="0" i="0" dirty="0">
                <a:solidFill>
                  <a:srgbClr val="333333"/>
                </a:solidFill>
                <a:effectLst/>
                <a:latin typeface="-apple-system"/>
              </a:rPr>
              <a:t>The presence of features of moderate-severe </a:t>
            </a:r>
            <a:r>
              <a:rPr lang="en-US" b="1" i="0" dirty="0" err="1">
                <a:solidFill>
                  <a:srgbClr val="333333"/>
                </a:solidFill>
                <a:effectLst/>
                <a:latin typeface="-apple-system"/>
              </a:rPr>
              <a:t>anisonucleosis</a:t>
            </a:r>
            <a:r>
              <a:rPr lang="en-US" b="0" i="0" dirty="0">
                <a:solidFill>
                  <a:srgbClr val="333333"/>
                </a:solidFill>
                <a:effectLst/>
                <a:latin typeface="-apple-system"/>
              </a:rPr>
              <a:t>, pleomorphic cells with </a:t>
            </a:r>
            <a:r>
              <a:rPr lang="en-US" b="1" i="0" dirty="0">
                <a:solidFill>
                  <a:srgbClr val="333333"/>
                </a:solidFill>
                <a:effectLst/>
                <a:latin typeface="-apple-system"/>
              </a:rPr>
              <a:t>nuclei with irregular borders, hyperchromatic nuclei without polarization, and mitotic figures with a stromal </a:t>
            </a:r>
            <a:r>
              <a:rPr lang="en-US" b="1" i="0" dirty="0" err="1">
                <a:solidFill>
                  <a:srgbClr val="333333"/>
                </a:solidFill>
                <a:effectLst/>
                <a:latin typeface="-apple-system"/>
              </a:rPr>
              <a:t>microvascolar</a:t>
            </a:r>
            <a:r>
              <a:rPr lang="en-US" b="1" i="0" dirty="0">
                <a:solidFill>
                  <a:srgbClr val="333333"/>
                </a:solidFill>
                <a:effectLst/>
                <a:latin typeface="-apple-system"/>
              </a:rPr>
              <a:t> proliferation</a:t>
            </a:r>
            <a:r>
              <a:rPr lang="en-US" b="0" i="0" dirty="0">
                <a:solidFill>
                  <a:srgbClr val="333333"/>
                </a:solidFill>
                <a:effectLst/>
                <a:latin typeface="-apple-system"/>
              </a:rPr>
              <a:t> is suggestive for </a:t>
            </a:r>
            <a:r>
              <a:rPr lang="en-US" b="1" i="0" dirty="0">
                <a:solidFill>
                  <a:srgbClr val="333333"/>
                </a:solidFill>
                <a:effectLst/>
                <a:latin typeface="-apple-system"/>
              </a:rPr>
              <a:t>urothelial carcinoma in situ.</a:t>
            </a:r>
          </a:p>
          <a:p>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16</a:t>
            </a:fld>
            <a:endParaRPr lang="el-GR"/>
          </a:p>
        </p:txBody>
      </p:sp>
    </p:spTree>
    <p:extLst>
      <p:ext uri="{BB962C8B-B14F-4D97-AF65-F5344CB8AC3E}">
        <p14:creationId xmlns:p14="http://schemas.microsoft.com/office/powerpoint/2010/main" val="2188805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0000" lnSpcReduction="20000"/>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latin typeface="+mn-lt"/>
                <a:ea typeface="+mn-ea"/>
                <a:cs typeface="+mn-cs"/>
              </a:rPr>
              <a:t>Note:</a:t>
            </a:r>
            <a:r>
              <a:rPr lang="en-US" sz="1200" b="0" i="0" kern="1200" dirty="0">
                <a:solidFill>
                  <a:schemeClr val="tx1"/>
                </a:solidFill>
                <a:latin typeface="+mn-lt"/>
                <a:ea typeface="+mn-ea"/>
                <a:cs typeface="+mn-cs"/>
              </a:rPr>
              <a:t> high grade non-invasive </a:t>
            </a:r>
            <a:r>
              <a:rPr lang="en-US" sz="1200" b="0" i="0" u="sng" kern="1200" dirty="0">
                <a:solidFill>
                  <a:schemeClr val="tx1"/>
                </a:solidFill>
                <a:latin typeface="+mn-lt"/>
                <a:ea typeface="+mn-ea"/>
                <a:cs typeface="+mn-cs"/>
              </a:rPr>
              <a:t>papillary</a:t>
            </a:r>
            <a:r>
              <a:rPr lang="en-US" sz="1200" b="0" i="0" kern="1200" dirty="0">
                <a:solidFill>
                  <a:schemeClr val="tx1"/>
                </a:solidFill>
                <a:latin typeface="+mn-lt"/>
                <a:ea typeface="+mn-ea"/>
                <a:cs typeface="+mn-cs"/>
              </a:rPr>
              <a:t> lesions are NOT designated as carcinoma in situ to avoid confusion.</a:t>
            </a:r>
          </a:p>
          <a:p>
            <a:pPr algn="just" fontAlgn="base"/>
            <a:endParaRPr lang="en-US" sz="1200" b="1" i="0"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Microscopic (histologic) description</a:t>
            </a:r>
          </a:p>
          <a:p>
            <a:pPr algn="just" fontAlgn="base"/>
            <a:r>
              <a:rPr lang="en-US" sz="1200" b="1" i="0" u="sng" kern="1200" dirty="0">
                <a:solidFill>
                  <a:schemeClr val="tx1"/>
                </a:solidFill>
                <a:latin typeface="+mn-lt"/>
                <a:ea typeface="+mn-ea"/>
                <a:cs typeface="+mn-cs"/>
              </a:rPr>
              <a:t>Flat</a:t>
            </a:r>
            <a:r>
              <a:rPr lang="en-US" sz="1200" b="0" i="0" kern="1200" dirty="0">
                <a:solidFill>
                  <a:schemeClr val="tx1"/>
                </a:solidFill>
                <a:latin typeface="+mn-lt"/>
                <a:ea typeface="+mn-ea"/>
                <a:cs typeface="+mn-cs"/>
              </a:rPr>
              <a:t> lesion composed of cells with </a:t>
            </a:r>
            <a:r>
              <a:rPr lang="en-US" sz="1200" b="0" i="0" u="sng" kern="1200" dirty="0">
                <a:solidFill>
                  <a:schemeClr val="tx1"/>
                </a:solidFill>
                <a:latin typeface="+mn-lt"/>
                <a:ea typeface="+mn-ea"/>
                <a:cs typeface="+mn-cs"/>
              </a:rPr>
              <a:t>large, irregular, </a:t>
            </a:r>
            <a:r>
              <a:rPr lang="en-US" sz="1200" b="0" i="0" u="sng" kern="1200" dirty="0" err="1">
                <a:solidFill>
                  <a:schemeClr val="tx1"/>
                </a:solidFill>
                <a:latin typeface="+mn-lt"/>
                <a:ea typeface="+mn-ea"/>
                <a:cs typeface="+mn-cs"/>
              </a:rPr>
              <a:t>hyperchromatic</a:t>
            </a:r>
            <a:r>
              <a:rPr lang="en-US" sz="1200" b="0" i="0" u="sng" kern="1200" dirty="0">
                <a:solidFill>
                  <a:schemeClr val="tx1"/>
                </a:solidFill>
                <a:latin typeface="+mn-lt"/>
                <a:ea typeface="+mn-ea"/>
                <a:cs typeface="+mn-cs"/>
              </a:rPr>
              <a:t> nuclei, prominent nuclear </a:t>
            </a:r>
            <a:r>
              <a:rPr lang="en-US" sz="1200" b="0" i="0" u="sng" kern="1200" dirty="0" err="1">
                <a:solidFill>
                  <a:schemeClr val="tx1"/>
                </a:solidFill>
                <a:latin typeface="+mn-lt"/>
                <a:ea typeface="+mn-ea"/>
                <a:cs typeface="+mn-cs"/>
              </a:rPr>
              <a:t>pleomorphism</a:t>
            </a:r>
            <a:r>
              <a:rPr lang="en-US" sz="1200" b="0" i="0" u="sng" kern="1200" dirty="0">
                <a:solidFill>
                  <a:schemeClr val="tx1"/>
                </a:solidFill>
                <a:latin typeface="+mn-lt"/>
                <a:ea typeface="+mn-ea"/>
                <a:cs typeface="+mn-cs"/>
              </a:rPr>
              <a:t>, high N/C ratio, mitotic figures in mid to upper epithelium</a:t>
            </a:r>
            <a:r>
              <a:rPr lang="en-US" sz="1200" b="0" i="0" kern="1200" dirty="0">
                <a:solidFill>
                  <a:schemeClr val="tx1"/>
                </a:solidFill>
                <a:latin typeface="+mn-lt"/>
                <a:ea typeface="+mn-ea"/>
                <a:cs typeface="+mn-cs"/>
              </a:rPr>
              <a:t>.</a:t>
            </a:r>
          </a:p>
          <a:p>
            <a:pPr algn="just" fontAlgn="base"/>
            <a:r>
              <a:rPr lang="en-US" sz="1200" b="0" i="0" kern="1200" dirty="0" err="1">
                <a:solidFill>
                  <a:schemeClr val="tx1"/>
                </a:solidFill>
                <a:latin typeface="+mn-lt"/>
                <a:ea typeface="+mn-ea"/>
                <a:cs typeface="+mn-cs"/>
              </a:rPr>
              <a:t>Atypia</a:t>
            </a:r>
            <a:r>
              <a:rPr lang="en-US" sz="1200" b="0" i="0" kern="1200" dirty="0">
                <a:solidFill>
                  <a:schemeClr val="tx1"/>
                </a:solidFill>
                <a:latin typeface="+mn-lt"/>
                <a:ea typeface="+mn-ea"/>
                <a:cs typeface="+mn-cs"/>
              </a:rPr>
              <a:t> </a:t>
            </a:r>
            <a:r>
              <a:rPr lang="en-US" sz="1200" b="0" i="1" kern="1200" dirty="0">
                <a:solidFill>
                  <a:schemeClr val="tx1"/>
                </a:solidFill>
                <a:latin typeface="+mn-lt"/>
                <a:ea typeface="+mn-ea"/>
                <a:cs typeface="+mn-cs"/>
              </a:rPr>
              <a:t>may</a:t>
            </a:r>
            <a:r>
              <a:rPr lang="en-US" sz="1200" b="0" i="0" kern="1200" dirty="0">
                <a:solidFill>
                  <a:schemeClr val="tx1"/>
                </a:solidFill>
                <a:latin typeface="+mn-lt"/>
                <a:ea typeface="+mn-ea"/>
                <a:cs typeface="+mn-cs"/>
              </a:rPr>
              <a:t> </a:t>
            </a:r>
            <a:r>
              <a:rPr lang="en-US" sz="1200" b="0" i="1" kern="1200" dirty="0">
                <a:solidFill>
                  <a:schemeClr val="tx1"/>
                </a:solidFill>
                <a:latin typeface="+mn-lt"/>
                <a:ea typeface="+mn-ea"/>
                <a:cs typeface="+mn-cs"/>
              </a:rPr>
              <a:t>not</a:t>
            </a:r>
            <a:r>
              <a:rPr lang="en-US" sz="1200" b="0" i="0" kern="1200" dirty="0">
                <a:solidFill>
                  <a:schemeClr val="tx1"/>
                </a:solidFill>
                <a:latin typeface="+mn-lt"/>
                <a:ea typeface="+mn-ea"/>
                <a:cs typeface="+mn-cs"/>
              </a:rPr>
              <a:t>  be full thickness.</a:t>
            </a:r>
          </a:p>
          <a:p>
            <a:pPr algn="just" fontAlgn="base"/>
            <a:r>
              <a:rPr lang="en-US" sz="1200" b="1" i="0" kern="1200" dirty="0">
                <a:solidFill>
                  <a:schemeClr val="tx1"/>
                </a:solidFill>
                <a:latin typeface="+mn-lt"/>
                <a:ea typeface="+mn-ea"/>
                <a:cs typeface="+mn-cs"/>
              </a:rPr>
              <a:t>Epithelium</a:t>
            </a:r>
            <a:r>
              <a:rPr lang="en-US" sz="1200" b="0" i="0" kern="1200" dirty="0">
                <a:solidFill>
                  <a:schemeClr val="tx1"/>
                </a:solidFill>
                <a:latin typeface="+mn-lt"/>
                <a:ea typeface="+mn-ea"/>
                <a:cs typeface="+mn-cs"/>
              </a:rPr>
              <a:t> is often </a:t>
            </a:r>
            <a:r>
              <a:rPr lang="en-US" sz="1200" b="1" i="0" kern="1200" dirty="0">
                <a:solidFill>
                  <a:schemeClr val="tx1"/>
                </a:solidFill>
                <a:latin typeface="+mn-lt"/>
                <a:ea typeface="+mn-ea"/>
                <a:cs typeface="+mn-cs"/>
              </a:rPr>
              <a:t>denuded</a:t>
            </a:r>
            <a:r>
              <a:rPr lang="en-US" sz="1200" b="0" i="0" kern="1200" dirty="0">
                <a:solidFill>
                  <a:schemeClr val="tx1"/>
                </a:solidFill>
                <a:latin typeface="+mn-lt"/>
                <a:ea typeface="+mn-ea"/>
                <a:cs typeface="+mn-cs"/>
              </a:rPr>
              <a:t>.</a:t>
            </a:r>
          </a:p>
          <a:p>
            <a:pPr algn="just" fontAlgn="base"/>
            <a:r>
              <a:rPr lang="en-US" sz="1200" b="0" i="0" kern="1200" dirty="0">
                <a:solidFill>
                  <a:schemeClr val="tx1"/>
                </a:solidFill>
                <a:latin typeface="+mn-lt"/>
                <a:ea typeface="+mn-ea"/>
                <a:cs typeface="+mn-cs"/>
              </a:rPr>
              <a:t>Nuclear size is </a:t>
            </a:r>
            <a:r>
              <a:rPr lang="en-US" sz="1200" b="1" i="0" kern="1200" dirty="0">
                <a:solidFill>
                  <a:schemeClr val="tx1"/>
                </a:solidFill>
                <a:latin typeface="+mn-lt"/>
                <a:ea typeface="+mn-ea"/>
                <a:cs typeface="+mn-cs"/>
              </a:rPr>
              <a:t>5x</a:t>
            </a:r>
            <a:r>
              <a:rPr lang="en-US" sz="1200" b="0" i="0" kern="1200" dirty="0">
                <a:solidFill>
                  <a:schemeClr val="tx1"/>
                </a:solidFill>
                <a:latin typeface="+mn-lt"/>
                <a:ea typeface="+mn-ea"/>
                <a:cs typeface="+mn-cs"/>
              </a:rPr>
              <a:t> that of lymphocytes versus 2x lymphocytes for normal </a:t>
            </a:r>
            <a:r>
              <a:rPr lang="en-US" sz="1200" b="0" i="0" kern="1200" dirty="0" err="1">
                <a:solidFill>
                  <a:schemeClr val="tx1"/>
                </a:solidFill>
                <a:latin typeface="+mn-lt"/>
                <a:ea typeface="+mn-ea"/>
                <a:cs typeface="+mn-cs"/>
              </a:rPr>
              <a:t>urothelium</a:t>
            </a:r>
            <a:r>
              <a:rPr lang="en-US" sz="1200" b="0" i="0" kern="1200" dirty="0">
                <a:solidFill>
                  <a:schemeClr val="tx1"/>
                </a:solidFill>
                <a:latin typeface="+mn-lt"/>
                <a:ea typeface="+mn-ea"/>
                <a:cs typeface="+mn-cs"/>
              </a:rPr>
              <a:t>.</a:t>
            </a:r>
          </a:p>
          <a:p>
            <a:pPr algn="just" fontAlgn="base"/>
            <a:r>
              <a:rPr lang="en-US" sz="1200" b="0" i="0" kern="1200" dirty="0">
                <a:solidFill>
                  <a:schemeClr val="tx1"/>
                </a:solidFill>
                <a:latin typeface="+mn-lt"/>
                <a:ea typeface="+mn-ea"/>
                <a:cs typeface="+mn-cs"/>
              </a:rPr>
              <a:t>Also (but less important) loss of polarity, nuclear crowding, irregular thickness of </a:t>
            </a:r>
            <a:r>
              <a:rPr lang="en-US" sz="1200" b="0" i="0" kern="1200" dirty="0" err="1">
                <a:solidFill>
                  <a:schemeClr val="tx1"/>
                </a:solidFill>
                <a:latin typeface="+mn-lt"/>
                <a:ea typeface="+mn-ea"/>
                <a:cs typeface="+mn-cs"/>
              </a:rPr>
              <a:t>urothelium</a:t>
            </a:r>
            <a:r>
              <a:rPr lang="en-US" sz="1200" b="0" i="0" kern="1200" dirty="0">
                <a:solidFill>
                  <a:schemeClr val="tx1"/>
                </a:solidFill>
                <a:latin typeface="+mn-lt"/>
                <a:ea typeface="+mn-ea"/>
                <a:cs typeface="+mn-cs"/>
              </a:rPr>
              <a:t>.</a:t>
            </a:r>
          </a:p>
          <a:p>
            <a:pPr algn="just" fontAlgn="base"/>
            <a:r>
              <a:rPr lang="en-US" sz="1200" b="0" i="0" kern="1200" dirty="0">
                <a:solidFill>
                  <a:schemeClr val="tx1"/>
                </a:solidFill>
                <a:latin typeface="+mn-lt"/>
                <a:ea typeface="+mn-ea"/>
                <a:cs typeface="+mn-cs"/>
              </a:rPr>
              <a:t>Cells are </a:t>
            </a:r>
            <a:r>
              <a:rPr lang="en-US" sz="1200" b="0" i="1" kern="1200" dirty="0">
                <a:solidFill>
                  <a:schemeClr val="tx1"/>
                </a:solidFill>
                <a:latin typeface="+mn-lt"/>
                <a:ea typeface="+mn-ea"/>
                <a:cs typeface="+mn-cs"/>
              </a:rPr>
              <a:t>not</a:t>
            </a:r>
            <a:r>
              <a:rPr lang="en-US" sz="1200" b="0" i="0" kern="1200" dirty="0">
                <a:solidFill>
                  <a:schemeClr val="tx1"/>
                </a:solidFill>
                <a:latin typeface="+mn-lt"/>
                <a:ea typeface="+mn-ea"/>
                <a:cs typeface="+mn-cs"/>
              </a:rPr>
              <a:t> cohesive, leading to </a:t>
            </a:r>
            <a:r>
              <a:rPr lang="en-US" sz="1200" b="0" i="0" u="sng" kern="1200" dirty="0">
                <a:solidFill>
                  <a:schemeClr val="tx1"/>
                </a:solidFill>
                <a:latin typeface="+mn-lt"/>
                <a:ea typeface="+mn-ea"/>
                <a:cs typeface="+mn-cs"/>
              </a:rPr>
              <a:t>shedding</a:t>
            </a:r>
            <a:r>
              <a:rPr lang="en-US" sz="1200" b="0" i="0" kern="1200" dirty="0">
                <a:solidFill>
                  <a:schemeClr val="tx1"/>
                </a:solidFill>
                <a:latin typeface="+mn-lt"/>
                <a:ea typeface="+mn-ea"/>
                <a:cs typeface="+mn-cs"/>
              </a:rPr>
              <a:t> into urine.</a:t>
            </a:r>
          </a:p>
          <a:p>
            <a:pPr algn="just" fontAlgn="base"/>
            <a:r>
              <a:rPr lang="en-US" sz="1200" b="0" i="0" kern="1200" dirty="0">
                <a:solidFill>
                  <a:schemeClr val="tx1"/>
                </a:solidFill>
                <a:latin typeface="+mn-lt"/>
                <a:ea typeface="+mn-ea"/>
                <a:cs typeface="+mn-cs"/>
              </a:rPr>
              <a:t>Occasionally present in prostatic ducts, spreads by </a:t>
            </a:r>
            <a:r>
              <a:rPr lang="en-US" sz="1200" b="1" i="0" kern="1200" dirty="0" err="1">
                <a:solidFill>
                  <a:schemeClr val="tx1"/>
                </a:solidFill>
                <a:latin typeface="+mn-lt"/>
                <a:ea typeface="+mn-ea"/>
                <a:cs typeface="+mn-cs"/>
              </a:rPr>
              <a:t>intramucosal</a:t>
            </a:r>
            <a:r>
              <a:rPr lang="en-US" sz="1200" b="1" i="0" kern="1200" dirty="0">
                <a:solidFill>
                  <a:schemeClr val="tx1"/>
                </a:solidFill>
                <a:latin typeface="+mn-lt"/>
                <a:ea typeface="+mn-ea"/>
                <a:cs typeface="+mn-cs"/>
              </a:rPr>
              <a:t> extension</a:t>
            </a:r>
            <a:r>
              <a:rPr lang="en-US" sz="1200" b="0" i="0" kern="1200" dirty="0">
                <a:solidFill>
                  <a:schemeClr val="tx1"/>
                </a:solidFill>
                <a:latin typeface="+mn-lt"/>
                <a:ea typeface="+mn-ea"/>
                <a:cs typeface="+mn-cs"/>
              </a:rPr>
              <a:t>.</a:t>
            </a:r>
          </a:p>
          <a:p>
            <a:pPr algn="just" fontAlgn="base"/>
            <a:r>
              <a:rPr lang="en-US" sz="1200" b="0" i="0" kern="1200" dirty="0">
                <a:solidFill>
                  <a:schemeClr val="tx1"/>
                </a:solidFill>
                <a:latin typeface="+mn-lt"/>
                <a:ea typeface="+mn-ea"/>
                <a:cs typeface="+mn-cs"/>
              </a:rPr>
              <a:t>Large cells with prominent pleomorphism, large cells without severe pleomorphism, small cell, clinging (single layer of atypical cells on denuded urothelium), cancerization of urothelium (pagetoid, undermining or overriding).</a:t>
            </a:r>
          </a:p>
          <a:p>
            <a:pPr algn="just" fontAlgn="base"/>
            <a:r>
              <a:rPr lang="en-US" sz="1200" b="0" i="0" kern="1200" dirty="0">
                <a:solidFill>
                  <a:schemeClr val="tx1"/>
                </a:solidFill>
                <a:latin typeface="+mn-lt"/>
                <a:ea typeface="+mn-ea"/>
                <a:cs typeface="+mn-cs"/>
              </a:rPr>
              <a:t>Pattern need </a:t>
            </a:r>
            <a:r>
              <a:rPr lang="en-US" sz="1200" b="0" i="1" kern="1200" dirty="0">
                <a:solidFill>
                  <a:schemeClr val="tx1"/>
                </a:solidFill>
                <a:latin typeface="+mn-lt"/>
                <a:ea typeface="+mn-ea"/>
                <a:cs typeface="+mn-cs"/>
              </a:rPr>
              <a:t>not</a:t>
            </a:r>
            <a:r>
              <a:rPr lang="en-US" sz="1200" b="0" i="0" kern="1200" dirty="0">
                <a:solidFill>
                  <a:schemeClr val="tx1"/>
                </a:solidFill>
                <a:latin typeface="+mn-lt"/>
                <a:ea typeface="+mn-ea"/>
                <a:cs typeface="+mn-cs"/>
              </a:rPr>
              <a:t> be included in surgical pathology report.</a:t>
            </a:r>
          </a:p>
          <a:p>
            <a:pPr algn="just" fontAlgn="base"/>
            <a:endParaRPr lang="en-US" sz="1200" b="0" i="0" kern="1200" dirty="0">
              <a:solidFill>
                <a:schemeClr val="tx1"/>
              </a:solidFill>
              <a:latin typeface="+mn-lt"/>
              <a:ea typeface="+mn-ea"/>
              <a:cs typeface="+mn-cs"/>
            </a:endParaRPr>
          </a:p>
          <a:p>
            <a:pPr algn="just" fontAlgn="base"/>
            <a:r>
              <a:rPr lang="en-US" sz="1200" b="1" i="0" u="sng" kern="1200" dirty="0" err="1">
                <a:solidFill>
                  <a:schemeClr val="tx1"/>
                </a:solidFill>
                <a:effectLst>
                  <a:outerShdw blurRad="38100" dist="38100" dir="2700000" algn="tl">
                    <a:srgbClr val="000000">
                      <a:alpha val="43137"/>
                    </a:srgbClr>
                  </a:outerShdw>
                </a:effectLst>
                <a:latin typeface="+mn-lt"/>
                <a:ea typeface="+mn-ea"/>
                <a:cs typeface="+mn-cs"/>
              </a:rPr>
              <a:t>Microinvasion</a:t>
            </a:r>
            <a:r>
              <a:rPr lang="en-US" sz="1200" b="1" i="0" kern="1200" dirty="0">
                <a:solidFill>
                  <a:schemeClr val="tx1"/>
                </a:solidFill>
                <a:latin typeface="+mn-lt"/>
                <a:ea typeface="+mn-ea"/>
                <a:cs typeface="+mn-cs"/>
              </a:rPr>
              <a:t> (2 mm or less) </a:t>
            </a:r>
            <a:r>
              <a:rPr lang="en-US" sz="1200" b="0" i="0" kern="1200" dirty="0">
                <a:solidFill>
                  <a:schemeClr val="tx1"/>
                </a:solidFill>
                <a:latin typeface="+mn-lt"/>
                <a:ea typeface="+mn-ea"/>
                <a:cs typeface="+mn-cs"/>
              </a:rPr>
              <a:t>demonstrates invasive cells with retraction artifact mimicking vascular invasion (77% of cases of </a:t>
            </a:r>
            <a:r>
              <a:rPr lang="en-US" sz="1200" b="0" i="0" kern="1200" dirty="0" err="1">
                <a:solidFill>
                  <a:schemeClr val="tx1"/>
                </a:solidFill>
                <a:latin typeface="+mn-lt"/>
                <a:ea typeface="+mn-ea"/>
                <a:cs typeface="+mn-cs"/>
              </a:rPr>
              <a:t>microinvasion</a:t>
            </a:r>
            <a:r>
              <a:rPr lang="en-US" sz="1200" b="0" i="0" kern="1200" dirty="0">
                <a:solidFill>
                  <a:schemeClr val="tx1"/>
                </a:solidFill>
                <a:latin typeface="+mn-lt"/>
                <a:ea typeface="+mn-ea"/>
                <a:cs typeface="+mn-cs"/>
              </a:rPr>
              <a:t>).</a:t>
            </a:r>
          </a:p>
          <a:p>
            <a:pPr algn="just" fontAlgn="base"/>
            <a:r>
              <a:rPr lang="en-US" sz="1200" b="0" i="0" kern="1200" dirty="0">
                <a:solidFill>
                  <a:schemeClr val="tx1"/>
                </a:solidFill>
                <a:latin typeface="+mn-lt"/>
                <a:ea typeface="+mn-ea"/>
                <a:cs typeface="+mn-cs"/>
              </a:rPr>
              <a:t>Also </a:t>
            </a:r>
            <a:r>
              <a:rPr lang="en-US" sz="1200" b="1" i="0" kern="1200" dirty="0">
                <a:solidFill>
                  <a:schemeClr val="tx1"/>
                </a:solidFill>
                <a:latin typeface="+mn-lt"/>
                <a:ea typeface="+mn-ea"/>
                <a:cs typeface="+mn-cs"/>
              </a:rPr>
              <a:t>nests</a:t>
            </a:r>
            <a:r>
              <a:rPr lang="en-US" sz="1200" b="0" i="0" kern="1200" dirty="0">
                <a:solidFill>
                  <a:schemeClr val="tx1"/>
                </a:solidFill>
                <a:latin typeface="+mn-lt"/>
                <a:ea typeface="+mn-ea"/>
                <a:cs typeface="+mn-cs"/>
              </a:rPr>
              <a:t> or </a:t>
            </a:r>
            <a:r>
              <a:rPr lang="en-US" sz="1200" b="1" i="0" kern="1200" dirty="0">
                <a:solidFill>
                  <a:schemeClr val="tx1"/>
                </a:solidFill>
                <a:latin typeface="+mn-lt"/>
                <a:ea typeface="+mn-ea"/>
                <a:cs typeface="+mn-cs"/>
              </a:rPr>
              <a:t>irregular cords</a:t>
            </a:r>
            <a:r>
              <a:rPr lang="en-US" sz="1200" b="0" i="0" kern="1200" dirty="0">
                <a:solidFill>
                  <a:schemeClr val="tx1"/>
                </a:solidFill>
                <a:latin typeface="+mn-lt"/>
                <a:ea typeface="+mn-ea"/>
                <a:cs typeface="+mn-cs"/>
              </a:rPr>
              <a:t>, rarely invades as isolated single cells with or without </a:t>
            </a:r>
            <a:r>
              <a:rPr lang="en-US" sz="1200" b="0" i="0" kern="1200" dirty="0" err="1">
                <a:solidFill>
                  <a:schemeClr val="tx1"/>
                </a:solidFill>
                <a:latin typeface="+mn-lt"/>
                <a:ea typeface="+mn-ea"/>
                <a:cs typeface="+mn-cs"/>
              </a:rPr>
              <a:t>desmoplasia</a:t>
            </a:r>
            <a:r>
              <a:rPr lang="en-US" sz="1200" b="0" i="0" kern="1200" dirty="0">
                <a:solidFill>
                  <a:schemeClr val="tx1"/>
                </a:solidFill>
                <a:latin typeface="+mn-lt"/>
                <a:ea typeface="+mn-ea"/>
                <a:cs typeface="+mn-cs"/>
              </a:rPr>
              <a:t>. </a:t>
            </a:r>
          </a:p>
          <a:p>
            <a:pPr algn="just"/>
            <a:endParaRPr lang="en-US" dirty="0"/>
          </a:p>
          <a:p>
            <a:pPr algn="just" fontAlgn="base"/>
            <a:r>
              <a:rPr lang="en-US" sz="1200" b="1" i="0" kern="1200" dirty="0">
                <a:solidFill>
                  <a:schemeClr val="tx1"/>
                </a:solidFill>
                <a:latin typeface="+mn-lt"/>
                <a:ea typeface="+mn-ea"/>
                <a:cs typeface="+mn-cs"/>
              </a:rPr>
              <a:t>Differential diagnosis</a:t>
            </a:r>
          </a:p>
          <a:p>
            <a:pPr algn="just" fontAlgn="base"/>
            <a:endParaRPr lang="en-US" sz="1200" b="1" i="0"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Denuding cystitis:</a:t>
            </a:r>
            <a:r>
              <a:rPr lang="en-US" sz="1200" b="0" i="0" kern="1200" dirty="0">
                <a:solidFill>
                  <a:schemeClr val="tx1"/>
                </a:solidFill>
                <a:latin typeface="+mn-lt"/>
                <a:ea typeface="+mn-ea"/>
                <a:cs typeface="+mn-cs"/>
              </a:rPr>
              <a:t> cells may look malignant.</a:t>
            </a:r>
          </a:p>
          <a:p>
            <a:pPr algn="just" fontAlgn="base"/>
            <a:endParaRPr lang="en-US" sz="1200" b="0" i="0"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Denuded </a:t>
            </a:r>
            <a:r>
              <a:rPr lang="en-US" sz="1200" b="1" i="0" kern="1200" dirty="0" err="1">
                <a:solidFill>
                  <a:schemeClr val="tx1"/>
                </a:solidFill>
                <a:latin typeface="+mn-lt"/>
                <a:ea typeface="+mn-ea"/>
                <a:cs typeface="+mn-cs"/>
              </a:rPr>
              <a:t>urothelium</a:t>
            </a:r>
            <a:r>
              <a:rPr lang="en-US" sz="1200" b="1" i="0" kern="1200" dirty="0">
                <a:solidFill>
                  <a:schemeClr val="tx1"/>
                </a:solidFill>
                <a:latin typeface="+mn-lt"/>
                <a:ea typeface="+mn-ea"/>
                <a:cs typeface="+mn-cs"/>
              </a:rPr>
              <a:t>:</a:t>
            </a:r>
            <a:endParaRPr lang="en-US" sz="1200" b="0" i="0" kern="1200" dirty="0">
              <a:solidFill>
                <a:schemeClr val="tx1"/>
              </a:solidFill>
              <a:latin typeface="+mn-lt"/>
              <a:ea typeface="+mn-ea"/>
              <a:cs typeface="+mn-cs"/>
            </a:endParaRPr>
          </a:p>
          <a:p>
            <a:pPr lvl="1" algn="just" fontAlgn="base"/>
            <a:r>
              <a:rPr lang="en-US" sz="1200" b="0" i="0" kern="1200" dirty="0">
                <a:solidFill>
                  <a:schemeClr val="tx1"/>
                </a:solidFill>
                <a:latin typeface="+mn-lt"/>
                <a:ea typeface="+mn-ea"/>
                <a:cs typeface="+mn-cs"/>
              </a:rPr>
              <a:t>Extensively denuded epithelium is often seen in CIS ("clinging CIS" or "denuding cystitis").</a:t>
            </a:r>
          </a:p>
          <a:p>
            <a:pPr lvl="1" algn="just" fontAlgn="base"/>
            <a:r>
              <a:rPr lang="en-US" sz="1200" b="0" i="0" kern="1200" dirty="0">
                <a:solidFill>
                  <a:schemeClr val="tx1"/>
                </a:solidFill>
                <a:latin typeface="+mn-lt"/>
                <a:ea typeface="+mn-ea"/>
                <a:cs typeface="+mn-cs"/>
              </a:rPr>
              <a:t>However </a:t>
            </a:r>
            <a:r>
              <a:rPr lang="en-US" sz="1200" b="0" i="0" u="sng" kern="1200" dirty="0">
                <a:solidFill>
                  <a:schemeClr val="tx1"/>
                </a:solidFill>
                <a:latin typeface="+mn-lt"/>
                <a:ea typeface="+mn-ea"/>
                <a:cs typeface="+mn-cs"/>
              </a:rPr>
              <a:t>residual malignant cells</a:t>
            </a:r>
            <a:r>
              <a:rPr lang="en-US" sz="1200" b="0" i="0" u="none" kern="1200" dirty="0">
                <a:solidFill>
                  <a:schemeClr val="tx1"/>
                </a:solidFill>
                <a:latin typeface="+mn-lt"/>
                <a:ea typeface="+mn-ea"/>
                <a:cs typeface="+mn-cs"/>
              </a:rPr>
              <a:t> </a:t>
            </a:r>
            <a:r>
              <a:rPr lang="en-US" sz="1200" b="0" i="0" kern="1200" dirty="0">
                <a:solidFill>
                  <a:schemeClr val="tx1"/>
                </a:solidFill>
                <a:latin typeface="+mn-lt"/>
                <a:ea typeface="+mn-ea"/>
                <a:cs typeface="+mn-cs"/>
              </a:rPr>
              <a:t>required for diagnosis.</a:t>
            </a:r>
          </a:p>
          <a:p>
            <a:pPr lvl="1" algn="just" fontAlgn="base"/>
            <a:r>
              <a:rPr lang="en-US" sz="1200" b="0" i="0" u="sng" kern="1200" dirty="0">
                <a:solidFill>
                  <a:schemeClr val="tx1"/>
                </a:solidFill>
                <a:latin typeface="+mn-lt"/>
                <a:ea typeface="+mn-ea"/>
                <a:cs typeface="+mn-cs"/>
              </a:rPr>
              <a:t>Deeper sectioning of tissue block or examination of von </a:t>
            </a:r>
            <a:r>
              <a:rPr lang="en-US" sz="1200" b="0" i="0" u="sng" kern="1200" dirty="0" err="1">
                <a:solidFill>
                  <a:schemeClr val="tx1"/>
                </a:solidFill>
                <a:latin typeface="+mn-lt"/>
                <a:ea typeface="+mn-ea"/>
                <a:cs typeface="+mn-cs"/>
              </a:rPr>
              <a:t>Brunn</a:t>
            </a:r>
            <a:r>
              <a:rPr lang="en-US" sz="1200" b="0" i="0" u="sng" kern="1200" dirty="0">
                <a:solidFill>
                  <a:schemeClr val="tx1"/>
                </a:solidFill>
                <a:latin typeface="+mn-lt"/>
                <a:ea typeface="+mn-ea"/>
                <a:cs typeface="+mn-cs"/>
              </a:rPr>
              <a:t> nests </a:t>
            </a:r>
            <a:r>
              <a:rPr lang="en-US" sz="1200" b="0" i="0" kern="1200" dirty="0">
                <a:solidFill>
                  <a:schemeClr val="tx1"/>
                </a:solidFill>
                <a:latin typeface="+mn-lt"/>
                <a:ea typeface="+mn-ea"/>
                <a:cs typeface="+mn-cs"/>
              </a:rPr>
              <a:t>may be helpful if epithelium is denuded.</a:t>
            </a:r>
          </a:p>
          <a:p>
            <a:pPr lvl="1" algn="just" fontAlgn="base"/>
            <a:endParaRPr lang="en-US" sz="1200" b="0" i="0"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Dysplasia</a:t>
            </a:r>
            <a:r>
              <a:rPr lang="en-US" sz="1200" b="0" i="0" kern="1200" dirty="0">
                <a:solidFill>
                  <a:schemeClr val="tx1"/>
                </a:solidFill>
                <a:latin typeface="+mn-lt"/>
                <a:ea typeface="+mn-ea"/>
                <a:cs typeface="+mn-cs"/>
              </a:rPr>
              <a:t>: less severe atypia although distinction may be difficult.</a:t>
            </a:r>
            <a:r>
              <a:rPr lang="en-US" b="0" i="0" dirty="0">
                <a:solidFill>
                  <a:srgbClr val="333333"/>
                </a:solidFill>
                <a:effectLst/>
                <a:latin typeface="Fira Sans" panose="020B0503050000020004" pitchFamily="34" charset="0"/>
              </a:rPr>
              <a:t> It must be underlined that ‘dysplasia’ is </a:t>
            </a:r>
            <a:r>
              <a:rPr lang="en-US" b="0" i="1" dirty="0">
                <a:solidFill>
                  <a:srgbClr val="333333"/>
                </a:solidFill>
                <a:effectLst/>
                <a:latin typeface="Fira Sans" panose="020B0503050000020004" pitchFamily="34" charset="0"/>
              </a:rPr>
              <a:t>not</a:t>
            </a:r>
            <a:r>
              <a:rPr lang="en-US" b="0" i="0" dirty="0">
                <a:solidFill>
                  <a:srgbClr val="333333"/>
                </a:solidFill>
                <a:effectLst/>
                <a:latin typeface="Fira Sans" panose="020B0503050000020004" pitchFamily="34" charset="0"/>
              </a:rPr>
              <a:t> a synonym of ‘intraepithelial neoplasia’. Dysplasia shows changes thought to be neoplastic, but </a:t>
            </a:r>
            <a:r>
              <a:rPr lang="en-US" b="0" i="1" dirty="0">
                <a:solidFill>
                  <a:srgbClr val="333333"/>
                </a:solidFill>
                <a:effectLst/>
                <a:latin typeface="Fira Sans" panose="020B0503050000020004" pitchFamily="34" charset="0"/>
              </a:rPr>
              <a:t>insufficient</a:t>
            </a:r>
            <a:r>
              <a:rPr lang="en-US" b="0" i="0" dirty="0">
                <a:solidFill>
                  <a:srgbClr val="333333"/>
                </a:solidFill>
                <a:effectLst/>
                <a:latin typeface="Fira Sans" panose="020B0503050000020004" pitchFamily="34" charset="0"/>
              </a:rPr>
              <a:t> to be termed ‘carcinoma in situ’. The ‘dysplasia’ issue is discussed in the subchapter of carcinoma in situ, the latter being high grade by definition. Nevertheless, dysplasia is thought to represent a </a:t>
            </a:r>
            <a:r>
              <a:rPr lang="en-US" b="0" i="0" u="sng" dirty="0">
                <a:solidFill>
                  <a:srgbClr val="333333"/>
                </a:solidFill>
                <a:effectLst/>
                <a:latin typeface="Fira Sans" panose="020B0503050000020004" pitchFamily="34" charset="0"/>
              </a:rPr>
              <a:t>potential precursor</a:t>
            </a:r>
            <a:r>
              <a:rPr lang="en-US" b="0" i="0" dirty="0">
                <a:solidFill>
                  <a:srgbClr val="333333"/>
                </a:solidFill>
                <a:effectLst/>
                <a:latin typeface="Fira Sans" panose="020B0503050000020004" pitchFamily="34" charset="0"/>
              </a:rPr>
              <a:t> to carcinoma in situ.</a:t>
            </a:r>
          </a:p>
          <a:p>
            <a:pPr algn="just" fontAlgn="base"/>
            <a:endParaRPr lang="en-US" sz="1200" b="0" i="0"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Post-topical therapy for high grade </a:t>
            </a:r>
            <a:r>
              <a:rPr lang="en-US" sz="1200" b="1" i="0" kern="1200" dirty="0" err="1">
                <a:solidFill>
                  <a:schemeClr val="tx1"/>
                </a:solidFill>
                <a:latin typeface="+mn-lt"/>
                <a:ea typeface="+mn-ea"/>
                <a:cs typeface="+mn-cs"/>
              </a:rPr>
              <a:t>urothelial</a:t>
            </a:r>
            <a:r>
              <a:rPr lang="en-US" sz="1200" b="1" i="0" kern="1200" dirty="0">
                <a:solidFill>
                  <a:schemeClr val="tx1"/>
                </a:solidFill>
                <a:latin typeface="+mn-lt"/>
                <a:ea typeface="+mn-ea"/>
                <a:cs typeface="+mn-cs"/>
              </a:rPr>
              <a:t> carcinoma:</a:t>
            </a:r>
            <a:r>
              <a:rPr lang="en-US" sz="1200" b="0" i="0" kern="1200" dirty="0">
                <a:solidFill>
                  <a:schemeClr val="tx1"/>
                </a:solidFill>
                <a:latin typeface="+mn-lt"/>
                <a:ea typeface="+mn-ea"/>
                <a:cs typeface="+mn-cs"/>
              </a:rPr>
              <a:t> still  has capillaries.</a:t>
            </a:r>
          </a:p>
          <a:p>
            <a:pPr algn="just" fontAlgn="base"/>
            <a:endParaRPr lang="en-US" sz="1200" b="0" i="0"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Radiation effect</a:t>
            </a:r>
            <a:r>
              <a:rPr lang="en-US" sz="1200" b="0" i="0" kern="1200" dirty="0">
                <a:solidFill>
                  <a:schemeClr val="tx1"/>
                </a:solidFill>
                <a:latin typeface="+mn-lt"/>
                <a:ea typeface="+mn-ea"/>
                <a:cs typeface="+mn-cs"/>
              </a:rPr>
              <a:t>: cells still cohesive, may have distinctive nuclear borders, may resemble </a:t>
            </a:r>
            <a:r>
              <a:rPr lang="en-US" sz="1200" b="0" i="0" kern="1200" dirty="0" err="1">
                <a:solidFill>
                  <a:schemeClr val="tx1"/>
                </a:solidFill>
                <a:latin typeface="+mn-lt"/>
                <a:ea typeface="+mn-ea"/>
                <a:cs typeface="+mn-cs"/>
              </a:rPr>
              <a:t>pagetoid</a:t>
            </a:r>
            <a:r>
              <a:rPr lang="en-US" sz="1200" b="0" i="0" kern="1200" dirty="0">
                <a:solidFill>
                  <a:schemeClr val="tx1"/>
                </a:solidFill>
                <a:latin typeface="+mn-lt"/>
                <a:ea typeface="+mn-ea"/>
                <a:cs typeface="+mn-cs"/>
              </a:rPr>
              <a:t> variant of CIS.</a:t>
            </a:r>
          </a:p>
          <a:p>
            <a:pPr algn="just" fontAlgn="base"/>
            <a:endParaRPr lang="en-US" sz="1200" b="0" i="0"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Reactive atypia:</a:t>
            </a:r>
            <a:r>
              <a:rPr lang="en-US" sz="1200" b="0" i="0" kern="1200" dirty="0">
                <a:solidFill>
                  <a:schemeClr val="tx1"/>
                </a:solidFill>
                <a:latin typeface="+mn-lt"/>
                <a:ea typeface="+mn-ea"/>
                <a:cs typeface="+mn-cs"/>
              </a:rPr>
              <a:t> </a:t>
            </a:r>
            <a:r>
              <a:rPr lang="en-US" sz="1200" b="1" i="1" kern="1200" dirty="0">
                <a:solidFill>
                  <a:schemeClr val="tx1"/>
                </a:solidFill>
                <a:latin typeface="+mn-lt"/>
                <a:ea typeface="+mn-ea"/>
                <a:cs typeface="+mn-cs"/>
              </a:rPr>
              <a:t>less</a:t>
            </a:r>
            <a:r>
              <a:rPr lang="en-US" sz="1200" b="0" i="0" kern="1200" dirty="0">
                <a:solidFill>
                  <a:schemeClr val="tx1"/>
                </a:solidFill>
                <a:latin typeface="+mn-lt"/>
                <a:ea typeface="+mn-ea"/>
                <a:cs typeface="+mn-cs"/>
              </a:rPr>
              <a:t> pleomorphic nuclei than CIS, (usually) preserved polarization, regular nuclear contours, regular chromatin pattern; </a:t>
            </a:r>
            <a:r>
              <a:rPr lang="en-US" sz="1200" b="0" i="0" u="sng" kern="1200" dirty="0">
                <a:solidFill>
                  <a:schemeClr val="tx1"/>
                </a:solidFill>
                <a:latin typeface="+mn-lt"/>
                <a:ea typeface="+mn-ea"/>
                <a:cs typeface="+mn-cs"/>
              </a:rPr>
              <a:t>patchy CK20 in umbrella cells only, p53 weak/negative, CD44 diffusely or focally positive  vs. </a:t>
            </a:r>
          </a:p>
          <a:p>
            <a:pPr algn="just" fontAlgn="base"/>
            <a:r>
              <a:rPr lang="en-US" sz="1200" b="1" i="0" u="sng" kern="1200" dirty="0">
                <a:solidFill>
                  <a:schemeClr val="tx1"/>
                </a:solidFill>
                <a:latin typeface="+mn-lt"/>
                <a:ea typeface="+mn-ea"/>
                <a:cs typeface="+mn-cs"/>
              </a:rPr>
              <a:t>CIS which is intensely CK20+ (81%), p53+ (57%), CD44- (100%)</a:t>
            </a:r>
            <a:r>
              <a:rPr lang="en-US" sz="1200" b="1" i="0" u="none" kern="1200" dirty="0">
                <a:solidFill>
                  <a:schemeClr val="tx1"/>
                </a:solidFill>
                <a:latin typeface="+mn-lt"/>
                <a:ea typeface="+mn-ea"/>
                <a:cs typeface="+mn-cs"/>
              </a:rPr>
              <a:t>.</a:t>
            </a:r>
          </a:p>
          <a:p>
            <a:pPr algn="just"/>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17</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18</a:t>
            </a:fld>
            <a:endParaRPr lang="el-GR"/>
          </a:p>
        </p:txBody>
      </p:sp>
    </p:spTree>
    <p:extLst>
      <p:ext uri="{BB962C8B-B14F-4D97-AF65-F5344CB8AC3E}">
        <p14:creationId xmlns:p14="http://schemas.microsoft.com/office/powerpoint/2010/main" val="561593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19</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20</a:t>
            </a:fld>
            <a:endParaRPr lang="el-GR"/>
          </a:p>
        </p:txBody>
      </p:sp>
    </p:spTree>
    <p:extLst>
      <p:ext uri="{BB962C8B-B14F-4D97-AF65-F5344CB8AC3E}">
        <p14:creationId xmlns:p14="http://schemas.microsoft.com/office/powerpoint/2010/main" val="2419140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22</a:t>
            </a:fld>
            <a:endParaRPr lang="el-GR"/>
          </a:p>
        </p:txBody>
      </p:sp>
    </p:spTree>
    <p:extLst>
      <p:ext uri="{BB962C8B-B14F-4D97-AF65-F5344CB8AC3E}">
        <p14:creationId xmlns:p14="http://schemas.microsoft.com/office/powerpoint/2010/main" val="3440969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92500" lnSpcReduction="10000"/>
          </a:bodyPr>
          <a:lstStyle/>
          <a:p>
            <a:pPr algn="just"/>
            <a:r>
              <a:rPr lang="en-US" b="0" i="0" dirty="0">
                <a:solidFill>
                  <a:srgbClr val="333333"/>
                </a:solidFill>
                <a:effectLst/>
                <a:latin typeface="Fira Sans" panose="020B0503050000020004" pitchFamily="34" charset="0"/>
              </a:rPr>
              <a:t>Importantly, the term ‘</a:t>
            </a:r>
            <a:r>
              <a:rPr lang="en-US" b="0" i="1" dirty="0">
                <a:solidFill>
                  <a:srgbClr val="333333"/>
                </a:solidFill>
                <a:effectLst/>
                <a:latin typeface="Fira Sans" panose="020B0503050000020004" pitchFamily="34" charset="0"/>
              </a:rPr>
              <a:t>variant</a:t>
            </a:r>
            <a:r>
              <a:rPr lang="en-US" b="0" i="0" dirty="0">
                <a:solidFill>
                  <a:srgbClr val="333333"/>
                </a:solidFill>
                <a:effectLst/>
                <a:latin typeface="Fira Sans" panose="020B0503050000020004" pitchFamily="34" charset="0"/>
              </a:rPr>
              <a:t>’ in the context of morphology will be replaced by ‘</a:t>
            </a:r>
            <a:r>
              <a:rPr lang="en-US" b="1" i="0" dirty="0">
                <a:solidFill>
                  <a:srgbClr val="333333"/>
                </a:solidFill>
                <a:effectLst/>
                <a:latin typeface="Fira Sans" panose="020B0503050000020004" pitchFamily="34" charset="0"/>
              </a:rPr>
              <a:t>subtype</a:t>
            </a:r>
            <a:r>
              <a:rPr lang="en-US" b="0" i="0" dirty="0">
                <a:solidFill>
                  <a:srgbClr val="333333"/>
                </a:solidFill>
                <a:effectLst/>
                <a:latin typeface="Fira Sans" panose="020B0503050000020004" pitchFamily="34" charset="0"/>
              </a:rPr>
              <a:t>’. The term ‘</a:t>
            </a:r>
            <a:r>
              <a:rPr lang="en-US" b="0" i="1" dirty="0">
                <a:solidFill>
                  <a:srgbClr val="333333"/>
                </a:solidFill>
                <a:effectLst/>
                <a:latin typeface="Fira Sans" panose="020B0503050000020004" pitchFamily="34" charset="0"/>
              </a:rPr>
              <a:t>variant</a:t>
            </a:r>
            <a:r>
              <a:rPr lang="en-US" b="0" i="0" dirty="0">
                <a:solidFill>
                  <a:srgbClr val="333333"/>
                </a:solidFill>
                <a:effectLst/>
                <a:latin typeface="Fira Sans" panose="020B0503050000020004" pitchFamily="34" charset="0"/>
              </a:rPr>
              <a:t>’ shall be reserved for </a:t>
            </a:r>
            <a:r>
              <a:rPr lang="en-US" b="0" i="1" dirty="0">
                <a:solidFill>
                  <a:srgbClr val="333333"/>
                </a:solidFill>
                <a:effectLst/>
                <a:latin typeface="Fira Sans" panose="020B0503050000020004" pitchFamily="34" charset="0"/>
              </a:rPr>
              <a:t>genomic alterations</a:t>
            </a:r>
            <a:r>
              <a:rPr lang="en-US" b="0" i="0" dirty="0">
                <a:solidFill>
                  <a:srgbClr val="333333"/>
                </a:solidFill>
                <a:effectLst/>
                <a:latin typeface="Fira Sans" panose="020B0503050000020004" pitchFamily="34" charset="0"/>
              </a:rPr>
              <a:t>. This allows a clear distinction between aspects of surgical and molecular bladder cancer pathology.</a:t>
            </a:r>
          </a:p>
          <a:p>
            <a:pPr algn="just"/>
            <a:endParaRPr lang="en-US" b="0" i="0" dirty="0">
              <a:solidFill>
                <a:srgbClr val="333333"/>
              </a:solidFill>
              <a:effectLst/>
              <a:latin typeface="Fira Sans" panose="020B0503050000020004" pitchFamily="34" charset="0"/>
            </a:endParaRPr>
          </a:p>
          <a:p>
            <a:pPr algn="just"/>
            <a:r>
              <a:rPr lang="en-US" b="0" i="0" dirty="0">
                <a:solidFill>
                  <a:srgbClr val="333333"/>
                </a:solidFill>
                <a:effectLst/>
                <a:latin typeface="Fira Sans" panose="020B0503050000020004" pitchFamily="34" charset="0"/>
              </a:rPr>
              <a:t>Regarding divergent differentiation: in addition to squamous, glandular and trophoblastic differentiation, </a:t>
            </a:r>
            <a:r>
              <a:rPr lang="en-US" b="1" i="0" dirty="0">
                <a:solidFill>
                  <a:srgbClr val="333333"/>
                </a:solidFill>
                <a:effectLst/>
                <a:latin typeface="Fira Sans" panose="020B0503050000020004" pitchFamily="34" charset="0"/>
              </a:rPr>
              <a:t>Müllerian differentiation </a:t>
            </a:r>
            <a:r>
              <a:rPr lang="en-US" b="0" i="0" dirty="0">
                <a:solidFill>
                  <a:srgbClr val="333333"/>
                </a:solidFill>
                <a:effectLst/>
                <a:latin typeface="Fira Sans" panose="020B0503050000020004" pitchFamily="34" charset="0"/>
              </a:rPr>
              <a:t>– which was present but less visible in the previous edition – has now received its own subchapter.</a:t>
            </a:r>
            <a:r>
              <a:rPr lang="en-US" b="0" i="0" dirty="0">
                <a:solidFill>
                  <a:srgbClr val="FFFFFF"/>
                </a:solidFill>
                <a:effectLst/>
                <a:latin typeface="Arial" panose="020B0604020202020204" pitchFamily="34" charset="0"/>
              </a:rPr>
              <a:t> </a:t>
            </a:r>
            <a:r>
              <a:rPr lang="en-US" b="1" i="0" dirty="0">
                <a:solidFill>
                  <a:srgbClr val="FFFFFF"/>
                </a:solidFill>
                <a:effectLst/>
                <a:latin typeface="Arial" panose="020B0604020202020204" pitchFamily="34" charset="0"/>
              </a:rPr>
              <a:t>Flat/cuboidal neoplastic cells with abundant clear/eosinophilic cytoplasm and frequent </a:t>
            </a:r>
            <a:r>
              <a:rPr lang="en-US" b="1" i="0" dirty="0" err="1">
                <a:solidFill>
                  <a:srgbClr val="FFFFFF"/>
                </a:solidFill>
                <a:effectLst/>
                <a:latin typeface="Arial" panose="020B0604020202020204" pitchFamily="34" charset="0"/>
              </a:rPr>
              <a:t>hobnailing</a:t>
            </a:r>
            <a:r>
              <a:rPr lang="en-US" b="1" i="0" dirty="0">
                <a:solidFill>
                  <a:srgbClr val="FFFFFF"/>
                </a:solidFill>
                <a:effectLst/>
                <a:latin typeface="Arial" panose="020B0604020202020204" pitchFamily="34" charset="0"/>
              </a:rPr>
              <a:t>, papillae may have hyalinized cores, myxoid stroma can be seen.</a:t>
            </a:r>
            <a:endParaRPr lang="en-US" b="1" i="0" dirty="0">
              <a:solidFill>
                <a:srgbClr val="333333"/>
              </a:solidFill>
              <a:effectLst/>
              <a:latin typeface="Fira Sans" panose="020B0503050000020004" pitchFamily="34" charset="0"/>
            </a:endParaRPr>
          </a:p>
          <a:p>
            <a:pPr algn="just"/>
            <a:endParaRPr lang="en-US" b="0" i="0" dirty="0">
              <a:solidFill>
                <a:srgbClr val="333333"/>
              </a:solidFill>
              <a:effectLst/>
              <a:latin typeface="Fira Sans" panose="020B05030500000200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apple-system"/>
              </a:rPr>
              <a:t>Urothelial carcinoma with (true) </a:t>
            </a:r>
            <a:r>
              <a:rPr lang="en-US" b="1" i="0" dirty="0">
                <a:solidFill>
                  <a:srgbClr val="222222"/>
                </a:solidFill>
                <a:effectLst/>
                <a:latin typeface="-apple-system"/>
              </a:rPr>
              <a:t>glandular differentiation </a:t>
            </a:r>
            <a:r>
              <a:rPr lang="en-US" b="0" i="0" dirty="0">
                <a:solidFill>
                  <a:srgbClr val="222222"/>
                </a:solidFill>
                <a:effectLst/>
                <a:latin typeface="-apple-system"/>
              </a:rPr>
              <a:t>which tumor has </a:t>
            </a:r>
            <a:r>
              <a:rPr lang="en-US" b="0" i="0" dirty="0" err="1">
                <a:solidFill>
                  <a:srgbClr val="222222"/>
                </a:solidFill>
                <a:effectLst/>
                <a:latin typeface="-apple-system"/>
              </a:rPr>
              <a:t>intratumoral</a:t>
            </a:r>
            <a:r>
              <a:rPr lang="en-US" b="0" i="0" dirty="0">
                <a:solidFill>
                  <a:srgbClr val="222222"/>
                </a:solidFill>
                <a:effectLst/>
                <a:latin typeface="-apple-system"/>
              </a:rPr>
              <a:t> </a:t>
            </a:r>
            <a:r>
              <a:rPr lang="en-US" b="1" i="0" dirty="0">
                <a:solidFill>
                  <a:srgbClr val="222222"/>
                </a:solidFill>
                <a:effectLst/>
                <a:latin typeface="-apple-system"/>
              </a:rPr>
              <a:t>tubular or enteric gland-spaced </a:t>
            </a:r>
            <a:r>
              <a:rPr lang="en-US" b="0" i="0" dirty="0">
                <a:solidFill>
                  <a:srgbClr val="222222"/>
                </a:solidFill>
                <a:effectLst/>
                <a:latin typeface="-apple-system"/>
              </a:rPr>
              <a:t>shape structures. </a:t>
            </a:r>
          </a:p>
          <a:p>
            <a:pPr algn="just"/>
            <a:r>
              <a:rPr lang="en-US" b="0" i="0" dirty="0">
                <a:solidFill>
                  <a:srgbClr val="333333"/>
                </a:solidFill>
                <a:effectLst/>
                <a:latin typeface="Fira Sans" panose="020B0503050000020004" pitchFamily="34" charset="0"/>
              </a:rPr>
              <a:t>For the </a:t>
            </a:r>
            <a:r>
              <a:rPr lang="en-US" b="1" i="0" dirty="0">
                <a:solidFill>
                  <a:srgbClr val="333333"/>
                </a:solidFill>
                <a:effectLst/>
                <a:latin typeface="Fira Sans" panose="020B0503050000020004" pitchFamily="34" charset="0"/>
              </a:rPr>
              <a:t>microcystic</a:t>
            </a:r>
            <a:r>
              <a:rPr lang="en-US" b="0" i="0" dirty="0">
                <a:solidFill>
                  <a:srgbClr val="333333"/>
                </a:solidFill>
                <a:effectLst/>
                <a:latin typeface="Fira Sans" panose="020B0503050000020004" pitchFamily="34" charset="0"/>
              </a:rPr>
              <a:t> urothelial carcinoma a new subtype/name has been added, which is the </a:t>
            </a:r>
            <a:r>
              <a:rPr lang="en-US" b="1" i="0" dirty="0">
                <a:solidFill>
                  <a:srgbClr val="333333"/>
                </a:solidFill>
                <a:effectLst/>
                <a:latin typeface="Fira Sans" panose="020B0503050000020004" pitchFamily="34" charset="0"/>
              </a:rPr>
              <a:t>tubular</a:t>
            </a:r>
            <a:r>
              <a:rPr lang="en-US" b="0" i="0" dirty="0">
                <a:solidFill>
                  <a:srgbClr val="333333"/>
                </a:solidFill>
                <a:effectLst/>
                <a:latin typeface="Fira Sans" panose="020B0503050000020004" pitchFamily="34" charset="0"/>
              </a:rPr>
              <a:t> subtype.</a:t>
            </a:r>
          </a:p>
          <a:p>
            <a:pPr algn="just"/>
            <a:r>
              <a:rPr lang="en-US" b="0" i="0" dirty="0">
                <a:solidFill>
                  <a:srgbClr val="333333"/>
                </a:solidFill>
                <a:effectLst/>
                <a:latin typeface="Fira Sans" panose="020B0503050000020004" pitchFamily="34" charset="0"/>
              </a:rPr>
              <a:t> </a:t>
            </a:r>
          </a:p>
          <a:p>
            <a:pPr algn="just"/>
            <a:r>
              <a:rPr lang="en-US" b="0" i="0" dirty="0">
                <a:solidFill>
                  <a:srgbClr val="333333"/>
                </a:solidFill>
                <a:effectLst/>
                <a:latin typeface="Fira Sans" panose="020B0503050000020004" pitchFamily="34" charset="0"/>
              </a:rPr>
              <a:t>The </a:t>
            </a:r>
            <a:r>
              <a:rPr lang="en-US" b="1" i="0" dirty="0">
                <a:solidFill>
                  <a:srgbClr val="333333"/>
                </a:solidFill>
                <a:effectLst/>
                <a:latin typeface="Fira Sans" panose="020B0503050000020004" pitchFamily="34" charset="0"/>
              </a:rPr>
              <a:t>signet ring-cell carcinoma </a:t>
            </a:r>
            <a:r>
              <a:rPr lang="en-US" b="0" i="0" dirty="0">
                <a:solidFill>
                  <a:srgbClr val="333333"/>
                </a:solidFill>
                <a:effectLst/>
                <a:latin typeface="Fira Sans" panose="020B0503050000020004" pitchFamily="34" charset="0"/>
              </a:rPr>
              <a:t>is still considered to be included within the </a:t>
            </a:r>
            <a:r>
              <a:rPr lang="en-US" b="1" i="0" dirty="0">
                <a:solidFill>
                  <a:srgbClr val="333333"/>
                </a:solidFill>
                <a:effectLst/>
                <a:latin typeface="Fira Sans" panose="020B0503050000020004" pitchFamily="34" charset="0"/>
              </a:rPr>
              <a:t>plasmacytoid </a:t>
            </a:r>
            <a:r>
              <a:rPr lang="en-US" b="1" i="0" u="sng" dirty="0">
                <a:solidFill>
                  <a:srgbClr val="333333"/>
                </a:solidFill>
                <a:effectLst/>
                <a:latin typeface="Fira Sans" panose="020B0503050000020004" pitchFamily="34" charset="0"/>
              </a:rPr>
              <a:t>urothelial</a:t>
            </a:r>
            <a:r>
              <a:rPr lang="en-US" b="1" i="0" dirty="0">
                <a:solidFill>
                  <a:srgbClr val="333333"/>
                </a:solidFill>
                <a:effectLst/>
                <a:latin typeface="Fira Sans" panose="020B0503050000020004" pitchFamily="34" charset="0"/>
              </a:rPr>
              <a:t> carcinoma</a:t>
            </a:r>
            <a:r>
              <a:rPr lang="en-US" b="0" i="0" dirty="0">
                <a:solidFill>
                  <a:srgbClr val="333333"/>
                </a:solidFill>
                <a:effectLst/>
                <a:latin typeface="Fira Sans" panose="020B0503050000020004" pitchFamily="34" charset="0"/>
              </a:rPr>
              <a:t>. Regarding signet ring-cell carcinomas, attention must be paid </a:t>
            </a:r>
            <a:r>
              <a:rPr lang="en-US" b="1" i="1" dirty="0">
                <a:solidFill>
                  <a:srgbClr val="333333"/>
                </a:solidFill>
                <a:effectLst/>
                <a:latin typeface="Fira Sans" panose="020B0503050000020004" pitchFamily="34" charset="0"/>
              </a:rPr>
              <a:t>not </a:t>
            </a:r>
            <a:r>
              <a:rPr lang="en-US" b="0" i="0" dirty="0">
                <a:solidFill>
                  <a:srgbClr val="333333"/>
                </a:solidFill>
                <a:effectLst/>
                <a:latin typeface="Fira Sans" panose="020B0503050000020004" pitchFamily="34" charset="0"/>
              </a:rPr>
              <a:t>to classify it as a </a:t>
            </a:r>
            <a:r>
              <a:rPr lang="en-US" b="1" i="0" dirty="0">
                <a:solidFill>
                  <a:srgbClr val="333333"/>
                </a:solidFill>
                <a:effectLst/>
                <a:latin typeface="Fira Sans" panose="020B0503050000020004" pitchFamily="34" charset="0"/>
              </a:rPr>
              <a:t>signet ring cell adenocarcinoma with mucin production, </a:t>
            </a:r>
            <a:r>
              <a:rPr lang="en-US" b="0" i="0" dirty="0">
                <a:solidFill>
                  <a:srgbClr val="333333"/>
                </a:solidFill>
                <a:effectLst/>
                <a:latin typeface="Fira Sans" panose="020B0503050000020004" pitchFamily="34" charset="0"/>
              </a:rPr>
              <a:t>which is a different subtype and belongs to the </a:t>
            </a:r>
            <a:r>
              <a:rPr lang="en-US" b="1" i="0" dirty="0" err="1">
                <a:solidFill>
                  <a:srgbClr val="333333"/>
                </a:solidFill>
                <a:effectLst/>
                <a:latin typeface="Fira Sans" panose="020B0503050000020004" pitchFamily="34" charset="0"/>
              </a:rPr>
              <a:t>adeno</a:t>
            </a:r>
            <a:r>
              <a:rPr lang="en-US" b="0" i="0" dirty="0" err="1">
                <a:solidFill>
                  <a:srgbClr val="333333"/>
                </a:solidFill>
                <a:effectLst/>
                <a:latin typeface="Fira Sans" panose="020B0503050000020004" pitchFamily="34" charset="0"/>
              </a:rPr>
              <a:t>carcinomas</a:t>
            </a:r>
            <a:r>
              <a:rPr lang="en-US" b="0" i="0" dirty="0">
                <a:solidFill>
                  <a:srgbClr val="333333"/>
                </a:solidFill>
                <a:effectLst/>
                <a:latin typeface="Fira Sans" panose="020B0503050000020004" pitchFamily="34" charset="0"/>
              </a:rPr>
              <a:t>.</a:t>
            </a:r>
          </a:p>
          <a:p>
            <a:pPr algn="just"/>
            <a:endParaRPr lang="en-US" b="0" i="0" dirty="0">
              <a:solidFill>
                <a:srgbClr val="333333"/>
              </a:solidFill>
              <a:effectLst/>
              <a:latin typeface="Fira Sans" panose="020B05030500000200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Fira Sans" panose="020B0503050000020004" pitchFamily="34" charset="0"/>
              </a:rPr>
              <a:t> It is important to mention that the </a:t>
            </a:r>
            <a:r>
              <a:rPr lang="en-US" b="0" i="0" u="sng" dirty="0" err="1">
                <a:solidFill>
                  <a:srgbClr val="333333"/>
                </a:solidFill>
                <a:effectLst>
                  <a:outerShdw blurRad="38100" dist="38100" dir="2700000" algn="tl">
                    <a:srgbClr val="000000">
                      <a:alpha val="43137"/>
                    </a:srgbClr>
                  </a:outerShdw>
                </a:effectLst>
                <a:latin typeface="Fira Sans" panose="020B0503050000020004" pitchFamily="34" charset="0"/>
              </a:rPr>
              <a:t>interobserver</a:t>
            </a:r>
            <a:r>
              <a:rPr lang="en-US" b="0" i="0" u="sng" dirty="0">
                <a:solidFill>
                  <a:srgbClr val="333333"/>
                </a:solidFill>
                <a:effectLst>
                  <a:outerShdw blurRad="38100" dist="38100" dir="2700000" algn="tl">
                    <a:srgbClr val="000000">
                      <a:alpha val="43137"/>
                    </a:srgbClr>
                  </a:outerShdw>
                </a:effectLst>
                <a:latin typeface="Fira Sans" panose="020B0503050000020004" pitchFamily="34" charset="0"/>
              </a:rPr>
              <a:t> variability</a:t>
            </a:r>
            <a:r>
              <a:rPr lang="en-US" b="0" i="0" u="none" dirty="0">
                <a:solidFill>
                  <a:srgbClr val="333333"/>
                </a:solidFill>
                <a:effectLst>
                  <a:outerShdw blurRad="38100" dist="38100" dir="2700000" algn="tl">
                    <a:srgbClr val="000000">
                      <a:alpha val="43137"/>
                    </a:srgbClr>
                  </a:outerShdw>
                </a:effectLst>
                <a:latin typeface="Fira Sans" panose="020B0503050000020004" pitchFamily="34" charset="0"/>
              </a:rPr>
              <a:t> </a:t>
            </a:r>
            <a:r>
              <a:rPr lang="en-US" b="0" i="0" dirty="0">
                <a:solidFill>
                  <a:srgbClr val="333333"/>
                </a:solidFill>
                <a:effectLst/>
                <a:latin typeface="Fira Sans" panose="020B0503050000020004" pitchFamily="34" charset="0"/>
              </a:rPr>
              <a:t>in case of rare subtypes is rather high.</a:t>
            </a:r>
          </a:p>
          <a:p>
            <a:pPr algn="just"/>
            <a:endParaRPr lang="en-US" b="0" i="0" dirty="0">
              <a:solidFill>
                <a:srgbClr val="333333"/>
              </a:solidFill>
              <a:effectLst/>
              <a:latin typeface="Fira Sans" panose="020B0503050000020004" pitchFamily="34" charset="0"/>
            </a:endParaRPr>
          </a:p>
          <a:p>
            <a:pPr algn="just"/>
            <a:endParaRPr lang="en-US" b="0" i="0" dirty="0">
              <a:solidFill>
                <a:srgbClr val="222222"/>
              </a:solidFill>
              <a:effectLst/>
              <a:latin typeface="-apple-system"/>
            </a:endParaRPr>
          </a:p>
          <a:p>
            <a:pPr algn="just"/>
            <a:endParaRPr lang="en-US" b="0" i="0" dirty="0">
              <a:solidFill>
                <a:srgbClr val="333333"/>
              </a:solidFill>
              <a:effectLst/>
              <a:latin typeface="Fira Sans" panose="020B05030500000200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3</a:t>
            </a:fld>
            <a:endParaRPr lang="el-GR"/>
          </a:p>
        </p:txBody>
      </p:sp>
    </p:spTree>
    <p:extLst>
      <p:ext uri="{BB962C8B-B14F-4D97-AF65-F5344CB8AC3E}">
        <p14:creationId xmlns:p14="http://schemas.microsoft.com/office/powerpoint/2010/main" val="809924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85000" lnSpcReduction="20000"/>
          </a:bodyPr>
          <a:lstStyle/>
          <a:p>
            <a:pPr algn="just"/>
            <a:r>
              <a:rPr lang="en-US" b="0" i="0" dirty="0">
                <a:solidFill>
                  <a:srgbClr val="333333"/>
                </a:solidFill>
                <a:effectLst/>
                <a:latin typeface="Fira Sans" panose="020B0503050000020004" pitchFamily="34" charset="0"/>
              </a:rPr>
              <a:t>The WHO maintains a three tiered grading scheme for </a:t>
            </a:r>
            <a:r>
              <a:rPr lang="en-US" b="1" i="1" dirty="0">
                <a:solidFill>
                  <a:srgbClr val="333333"/>
                </a:solidFill>
                <a:effectLst/>
                <a:latin typeface="Fira Sans" panose="020B0503050000020004" pitchFamily="34" charset="0"/>
              </a:rPr>
              <a:t>non</a:t>
            </a:r>
            <a:r>
              <a:rPr lang="en-US" b="1" i="0" dirty="0">
                <a:solidFill>
                  <a:srgbClr val="333333"/>
                </a:solidFill>
                <a:effectLst/>
                <a:latin typeface="Fira Sans" panose="020B0503050000020004" pitchFamily="34" charset="0"/>
              </a:rPr>
              <a:t>invasive papillary lesions, </a:t>
            </a:r>
            <a:r>
              <a:rPr lang="en-US" b="0" i="0" dirty="0">
                <a:solidFill>
                  <a:srgbClr val="333333"/>
                </a:solidFill>
                <a:effectLst/>
                <a:latin typeface="Fira Sans" panose="020B0503050000020004" pitchFamily="34" charset="0"/>
              </a:rPr>
              <a:t>as in previous classifications, first seen in 1998. This comprises </a:t>
            </a:r>
            <a:r>
              <a:rPr lang="en-US" b="1" i="0" dirty="0">
                <a:solidFill>
                  <a:srgbClr val="333333"/>
                </a:solidFill>
                <a:effectLst/>
                <a:latin typeface="Fira Sans" panose="020B0503050000020004" pitchFamily="34" charset="0"/>
              </a:rPr>
              <a:t>papillary urothelial neoplasia of low malignant potential (PUNLMP) and low-grade and high-grade papillary </a:t>
            </a:r>
            <a:r>
              <a:rPr lang="en-US" b="1" i="1" dirty="0">
                <a:solidFill>
                  <a:srgbClr val="333333"/>
                </a:solidFill>
                <a:effectLst/>
                <a:latin typeface="Fira Sans" panose="020B0503050000020004" pitchFamily="34" charset="0"/>
              </a:rPr>
              <a:t>non</a:t>
            </a:r>
            <a:r>
              <a:rPr lang="en-US" b="1" i="0" dirty="0">
                <a:solidFill>
                  <a:srgbClr val="333333"/>
                </a:solidFill>
                <a:effectLst/>
                <a:latin typeface="Fira Sans" panose="020B0503050000020004" pitchFamily="34" charset="0"/>
              </a:rPr>
              <a:t>invasive (</a:t>
            </a:r>
            <a:r>
              <a:rPr lang="en-US" b="1" i="0" dirty="0" err="1">
                <a:solidFill>
                  <a:srgbClr val="333333"/>
                </a:solidFill>
                <a:effectLst/>
                <a:latin typeface="Fira Sans" panose="020B0503050000020004" pitchFamily="34" charset="0"/>
              </a:rPr>
              <a:t>pTa</a:t>
            </a:r>
            <a:r>
              <a:rPr lang="en-US" b="1" i="0" dirty="0">
                <a:solidFill>
                  <a:srgbClr val="333333"/>
                </a:solidFill>
                <a:effectLst/>
                <a:latin typeface="Fira Sans" panose="020B0503050000020004" pitchFamily="34" charset="0"/>
              </a:rPr>
              <a:t>) lesions.</a:t>
            </a:r>
            <a:r>
              <a:rPr lang="en-US" b="0" i="0" dirty="0">
                <a:solidFill>
                  <a:srgbClr val="333333"/>
                </a:solidFill>
                <a:effectLst/>
                <a:latin typeface="Fira Sans" panose="020B0503050000020004" pitchFamily="34" charset="0"/>
              </a:rPr>
              <a:t> The distinction of low-grade and high-grade </a:t>
            </a:r>
            <a:r>
              <a:rPr lang="en-US" b="0" i="0" dirty="0" err="1">
                <a:solidFill>
                  <a:srgbClr val="333333"/>
                </a:solidFill>
                <a:effectLst/>
                <a:latin typeface="Fira Sans" panose="020B0503050000020004" pitchFamily="34" charset="0"/>
              </a:rPr>
              <a:t>pTa</a:t>
            </a:r>
            <a:r>
              <a:rPr lang="en-US" b="0" i="0" dirty="0">
                <a:solidFill>
                  <a:srgbClr val="333333"/>
                </a:solidFill>
                <a:effectLst/>
                <a:latin typeface="Fira Sans" panose="020B0503050000020004" pitchFamily="34" charset="0"/>
              </a:rPr>
              <a:t> tumors reflects our current understanding of bladder carcinogenesis, with the dichotomous </a:t>
            </a:r>
            <a:r>
              <a:rPr lang="en-US" b="0" i="0" u="sng" dirty="0">
                <a:solidFill>
                  <a:srgbClr val="333333"/>
                </a:solidFill>
                <a:effectLst/>
                <a:latin typeface="Fira Sans" panose="020B0503050000020004" pitchFamily="34" charset="0"/>
              </a:rPr>
              <a:t>hyperplasia/</a:t>
            </a:r>
            <a:r>
              <a:rPr lang="en-US" b="0" i="0" u="sng" dirty="0" err="1">
                <a:solidFill>
                  <a:srgbClr val="333333"/>
                </a:solidFill>
                <a:effectLst/>
                <a:latin typeface="Fira Sans" panose="020B0503050000020004" pitchFamily="34" charset="0"/>
              </a:rPr>
              <a:t>pTa</a:t>
            </a:r>
            <a:r>
              <a:rPr lang="en-US" b="0" i="0" u="sng" dirty="0">
                <a:solidFill>
                  <a:srgbClr val="333333"/>
                </a:solidFill>
                <a:effectLst/>
                <a:latin typeface="Fira Sans" panose="020B0503050000020004" pitchFamily="34" charset="0"/>
              </a:rPr>
              <a:t> low-grade</a:t>
            </a:r>
            <a:r>
              <a:rPr lang="en-US" b="0" i="0" dirty="0">
                <a:solidFill>
                  <a:srgbClr val="333333"/>
                </a:solidFill>
                <a:effectLst/>
                <a:latin typeface="Fira Sans" panose="020B0503050000020004" pitchFamily="34" charset="0"/>
              </a:rPr>
              <a:t> and the </a:t>
            </a:r>
            <a:r>
              <a:rPr lang="en-US" b="0" i="0" u="sng" dirty="0">
                <a:solidFill>
                  <a:srgbClr val="333333"/>
                </a:solidFill>
                <a:effectLst/>
                <a:latin typeface="Fira Sans" panose="020B0503050000020004" pitchFamily="34" charset="0"/>
              </a:rPr>
              <a:t>dysplasia-carcinoma in situ/invasive pT1-4</a:t>
            </a:r>
            <a:r>
              <a:rPr lang="en-US" b="0" i="0" dirty="0">
                <a:solidFill>
                  <a:srgbClr val="333333"/>
                </a:solidFill>
                <a:effectLst/>
                <a:latin typeface="Fira Sans" panose="020B0503050000020004" pitchFamily="34" charset="0"/>
              </a:rPr>
              <a:t> sequences. </a:t>
            </a:r>
            <a:r>
              <a:rPr lang="en-US" b="1" i="0" dirty="0">
                <a:solidFill>
                  <a:srgbClr val="333333"/>
                </a:solidFill>
                <a:effectLst/>
                <a:latin typeface="Fira Sans" panose="020B0503050000020004" pitchFamily="34" charset="0"/>
              </a:rPr>
              <a:t>Low-grade tumors do </a:t>
            </a:r>
            <a:r>
              <a:rPr lang="en-US" b="1" i="1" dirty="0">
                <a:solidFill>
                  <a:srgbClr val="333333"/>
                </a:solidFill>
                <a:effectLst/>
                <a:latin typeface="Fira Sans" panose="020B0503050000020004" pitchFamily="34" charset="0"/>
              </a:rPr>
              <a:t>not </a:t>
            </a:r>
            <a:r>
              <a:rPr lang="el-GR" b="1" i="1" dirty="0">
                <a:solidFill>
                  <a:srgbClr val="333333"/>
                </a:solidFill>
                <a:effectLst/>
                <a:latin typeface="Fira Sans" panose="020B0503050000020004" pitchFamily="34" charset="0"/>
              </a:rPr>
              <a:t> </a:t>
            </a:r>
            <a:r>
              <a:rPr lang="en-US" b="1" i="0" dirty="0">
                <a:solidFill>
                  <a:srgbClr val="333333"/>
                </a:solidFill>
                <a:effectLst/>
                <a:latin typeface="Fira Sans" panose="020B0503050000020004" pitchFamily="34" charset="0"/>
              </a:rPr>
              <a:t>benefit from intravesical therapies. Any high-grade bladder cancer currently requires </a:t>
            </a:r>
            <a:r>
              <a:rPr lang="en-US" b="1" i="0" u="sng" dirty="0">
                <a:solidFill>
                  <a:srgbClr val="333333"/>
                </a:solidFill>
                <a:effectLst/>
                <a:latin typeface="Fira Sans" panose="020B0503050000020004" pitchFamily="34" charset="0"/>
              </a:rPr>
              <a:t>intravesical therapy</a:t>
            </a:r>
            <a:r>
              <a:rPr lang="en-US" b="1" i="0" dirty="0">
                <a:solidFill>
                  <a:srgbClr val="333333"/>
                </a:solidFill>
                <a:effectLst/>
                <a:latin typeface="Fira Sans" panose="020B0503050000020004" pitchFamily="34" charset="0"/>
              </a:rPr>
              <a:t>.</a:t>
            </a:r>
            <a:r>
              <a:rPr lang="en-US" b="0" i="0" dirty="0">
                <a:solidFill>
                  <a:srgbClr val="333333"/>
                </a:solidFill>
                <a:effectLst/>
                <a:latin typeface="Fira Sans" panose="020B0503050000020004" pitchFamily="34" charset="0"/>
              </a:rPr>
              <a:t> In summary, the classification of PUNLMP, </a:t>
            </a:r>
            <a:r>
              <a:rPr lang="en-US" b="0" i="0" dirty="0" err="1">
                <a:solidFill>
                  <a:srgbClr val="333333"/>
                </a:solidFill>
                <a:effectLst/>
                <a:latin typeface="Fira Sans" panose="020B0503050000020004" pitchFamily="34" charset="0"/>
              </a:rPr>
              <a:t>pTa</a:t>
            </a:r>
            <a:r>
              <a:rPr lang="en-US" b="0" i="0" dirty="0">
                <a:solidFill>
                  <a:srgbClr val="333333"/>
                </a:solidFill>
                <a:effectLst/>
                <a:latin typeface="Fira Sans" panose="020B0503050000020004" pitchFamily="34" charset="0"/>
              </a:rPr>
              <a:t> low-grade and high-grade divides bladder tumors into </a:t>
            </a:r>
            <a:r>
              <a:rPr lang="en-US" b="1" i="0" spc="300" dirty="0">
                <a:solidFill>
                  <a:srgbClr val="333333"/>
                </a:solidFill>
                <a:effectLst/>
                <a:latin typeface="Fira Sans" panose="020B0503050000020004" pitchFamily="34" charset="0"/>
              </a:rPr>
              <a:t>clinically relevant </a:t>
            </a:r>
            <a:r>
              <a:rPr lang="en-US" b="0" i="0" dirty="0">
                <a:solidFill>
                  <a:srgbClr val="333333"/>
                </a:solidFill>
                <a:effectLst/>
                <a:latin typeface="Fira Sans" panose="020B0503050000020004" pitchFamily="34" charset="0"/>
              </a:rPr>
              <a:t>categories.</a:t>
            </a:r>
            <a:endParaRPr lang="en-US" sz="1200" b="1" i="0" kern="1200" dirty="0">
              <a:solidFill>
                <a:schemeClr val="tx1"/>
              </a:solidFill>
              <a:latin typeface="+mn-lt"/>
              <a:ea typeface="+mn-ea"/>
              <a:cs typeface="+mn-cs"/>
            </a:endParaRPr>
          </a:p>
          <a:p>
            <a:pPr algn="just"/>
            <a:endParaRPr lang="en-US" sz="1200" b="1" i="0" kern="1200" dirty="0">
              <a:solidFill>
                <a:schemeClr val="tx1"/>
              </a:solidFill>
              <a:latin typeface="+mn-lt"/>
              <a:ea typeface="+mn-ea"/>
              <a:cs typeface="+mn-cs"/>
            </a:endParaRPr>
          </a:p>
          <a:p>
            <a:pPr algn="just"/>
            <a:r>
              <a:rPr lang="en-US" sz="1200" b="1" i="0" kern="1200" dirty="0">
                <a:solidFill>
                  <a:schemeClr val="tx1"/>
                </a:solidFill>
                <a:latin typeface="+mn-lt"/>
                <a:ea typeface="+mn-ea"/>
                <a:cs typeface="+mn-cs"/>
              </a:rPr>
              <a:t>Papillary urothelial </a:t>
            </a:r>
            <a:r>
              <a:rPr lang="el-GR" sz="1200" b="1" i="0" kern="1200" dirty="0">
                <a:solidFill>
                  <a:schemeClr val="tx1"/>
                </a:solidFill>
                <a:latin typeface="+mn-lt"/>
                <a:ea typeface="+mn-ea"/>
                <a:cs typeface="+mn-cs"/>
              </a:rPr>
              <a:t> </a:t>
            </a:r>
            <a:r>
              <a:rPr lang="en-US" sz="1200" b="1" i="0" kern="1200" spc="600" dirty="0">
                <a:solidFill>
                  <a:schemeClr val="tx1"/>
                </a:solidFill>
                <a:latin typeface="+mn-lt"/>
                <a:ea typeface="+mn-ea"/>
                <a:cs typeface="+mn-cs"/>
              </a:rPr>
              <a:t>neoplasm</a:t>
            </a:r>
            <a:r>
              <a:rPr lang="en-US" sz="1200" b="1" i="0" kern="1200" dirty="0">
                <a:solidFill>
                  <a:schemeClr val="tx1"/>
                </a:solidFill>
                <a:latin typeface="+mn-lt"/>
                <a:ea typeface="+mn-ea"/>
                <a:cs typeface="+mn-cs"/>
              </a:rPr>
              <a:t> of unknown malignant potential (PUNLMP)</a:t>
            </a:r>
            <a:r>
              <a:rPr lang="en-US" sz="1200" b="0" i="0" kern="1200" dirty="0">
                <a:solidFill>
                  <a:schemeClr val="tx1"/>
                </a:solidFill>
                <a:latin typeface="+mn-lt"/>
                <a:ea typeface="+mn-ea"/>
                <a:cs typeface="+mn-cs"/>
              </a:rPr>
              <a:t> characterized by papillary structure with central </a:t>
            </a:r>
            <a:r>
              <a:rPr lang="en-US" sz="1200" b="0" i="0" u="sng" kern="1200" dirty="0">
                <a:solidFill>
                  <a:schemeClr val="tx1"/>
                </a:solidFill>
                <a:latin typeface="+mn-lt"/>
                <a:ea typeface="+mn-ea"/>
                <a:cs typeface="+mn-cs"/>
              </a:rPr>
              <a:t>slender</a:t>
            </a:r>
            <a:r>
              <a:rPr lang="en-US" sz="1200" b="0" i="0" kern="1200" dirty="0">
                <a:solidFill>
                  <a:schemeClr val="tx1"/>
                </a:solidFill>
                <a:latin typeface="+mn-lt"/>
                <a:ea typeface="+mn-ea"/>
                <a:cs typeface="+mn-cs"/>
              </a:rPr>
              <a:t> fibrovascular core and lined by a layer of urothelial cells of </a:t>
            </a:r>
            <a:r>
              <a:rPr lang="en-US" sz="1200" b="1" i="0" kern="1200" dirty="0">
                <a:solidFill>
                  <a:schemeClr val="tx1"/>
                </a:solidFill>
                <a:latin typeface="+mn-lt"/>
                <a:ea typeface="+mn-ea"/>
                <a:cs typeface="+mn-cs"/>
              </a:rPr>
              <a:t>increased thickness</a:t>
            </a:r>
            <a:r>
              <a:rPr lang="en-US" sz="1200" b="0" i="0" kern="1200" dirty="0">
                <a:solidFill>
                  <a:schemeClr val="tx1"/>
                </a:solidFill>
                <a:latin typeface="+mn-lt"/>
                <a:ea typeface="+mn-ea"/>
                <a:cs typeface="+mn-cs"/>
              </a:rPr>
              <a:t>. The small nuclei lack </a:t>
            </a:r>
            <a:r>
              <a:rPr lang="en-US" sz="1200" b="0" i="0" kern="1200" dirty="0" err="1">
                <a:solidFill>
                  <a:schemeClr val="tx1"/>
                </a:solidFill>
                <a:latin typeface="+mn-lt"/>
                <a:ea typeface="+mn-ea"/>
                <a:cs typeface="+mn-cs"/>
              </a:rPr>
              <a:t>atypia</a:t>
            </a:r>
            <a:r>
              <a:rPr lang="en-US" sz="1200" b="0" i="0" kern="1200" dirty="0">
                <a:solidFill>
                  <a:schemeClr val="tx1"/>
                </a:solidFill>
                <a:latin typeface="+mn-lt"/>
                <a:ea typeface="+mn-ea"/>
                <a:cs typeface="+mn-cs"/>
              </a:rPr>
              <a:t> and show </a:t>
            </a:r>
            <a:r>
              <a:rPr lang="en-US" sz="1200" b="1" i="0" kern="1200" dirty="0">
                <a:solidFill>
                  <a:schemeClr val="tx1"/>
                </a:solidFill>
                <a:latin typeface="+mn-lt"/>
                <a:ea typeface="+mn-ea"/>
                <a:cs typeface="+mn-cs"/>
              </a:rPr>
              <a:t>nuclear streaming </a:t>
            </a:r>
            <a:r>
              <a:rPr lang="en-US" sz="1200" b="0" i="0" kern="1200" dirty="0">
                <a:solidFill>
                  <a:schemeClr val="tx1"/>
                </a:solidFill>
                <a:latin typeface="+mn-lt"/>
                <a:ea typeface="+mn-ea"/>
                <a:cs typeface="+mn-cs"/>
              </a:rPr>
              <a:t>as a consequence of </a:t>
            </a:r>
            <a:r>
              <a:rPr lang="en-US" sz="1200" b="1" i="0" kern="1200" dirty="0">
                <a:solidFill>
                  <a:schemeClr val="tx1"/>
                </a:solidFill>
                <a:latin typeface="+mn-lt"/>
                <a:ea typeface="+mn-ea"/>
                <a:cs typeface="+mn-cs"/>
              </a:rPr>
              <a:t>vertical polarization</a:t>
            </a:r>
            <a:r>
              <a:rPr lang="en-US" sz="1200" b="0" i="0" kern="1200" dirty="0">
                <a:solidFill>
                  <a:schemeClr val="tx1"/>
                </a:solidFill>
                <a:latin typeface="+mn-lt"/>
                <a:ea typeface="+mn-ea"/>
                <a:cs typeface="+mn-cs"/>
              </a:rPr>
              <a:t>. An attenuated umbrella cell layer covers the papillary structure (objective 20x).</a:t>
            </a:r>
          </a:p>
          <a:p>
            <a:pPr algn="just"/>
            <a:endParaRPr lang="en-US" sz="1200" b="0" i="0" kern="1200" dirty="0">
              <a:solidFill>
                <a:schemeClr val="tx1"/>
              </a:solidFill>
              <a:latin typeface="+mn-lt"/>
              <a:ea typeface="+mn-ea"/>
              <a:cs typeface="+mn-cs"/>
            </a:endParaRPr>
          </a:p>
          <a:p>
            <a:pPr algn="just"/>
            <a:r>
              <a:rPr lang="en-US" sz="1200" b="1" i="0" kern="1200" dirty="0">
                <a:solidFill>
                  <a:schemeClr val="tx1"/>
                </a:solidFill>
                <a:latin typeface="+mn-lt"/>
                <a:ea typeface="+mn-ea"/>
                <a:cs typeface="+mn-cs"/>
              </a:rPr>
              <a:t>Low grade papillary </a:t>
            </a:r>
            <a:r>
              <a:rPr lang="en-US" sz="1200" b="1" i="0" kern="1200" dirty="0" err="1">
                <a:solidFill>
                  <a:schemeClr val="tx1"/>
                </a:solidFill>
                <a:latin typeface="+mn-lt"/>
                <a:ea typeface="+mn-ea"/>
                <a:cs typeface="+mn-cs"/>
              </a:rPr>
              <a:t>urothelial</a:t>
            </a:r>
            <a:r>
              <a:rPr lang="en-US" sz="1200" b="1" i="0" kern="1200" dirty="0">
                <a:solidFill>
                  <a:schemeClr val="tx1"/>
                </a:solidFill>
                <a:latin typeface="+mn-lt"/>
                <a:ea typeface="+mn-ea"/>
                <a:cs typeface="+mn-cs"/>
              </a:rPr>
              <a:t> carcinoma </a:t>
            </a:r>
            <a:r>
              <a:rPr lang="en-US" sz="1200" b="0" i="0" kern="1200" dirty="0">
                <a:solidFill>
                  <a:schemeClr val="tx1"/>
                </a:solidFill>
                <a:latin typeface="+mn-lt"/>
                <a:ea typeface="+mn-ea"/>
                <a:cs typeface="+mn-cs"/>
              </a:rPr>
              <a:t>with papillary formations and central </a:t>
            </a:r>
            <a:r>
              <a:rPr lang="en-US" sz="1200" b="0" i="0" kern="1200" dirty="0" err="1">
                <a:solidFill>
                  <a:schemeClr val="tx1"/>
                </a:solidFill>
                <a:latin typeface="+mn-lt"/>
                <a:ea typeface="+mn-ea"/>
                <a:cs typeface="+mn-cs"/>
              </a:rPr>
              <a:t>fibrovascular</a:t>
            </a:r>
            <a:r>
              <a:rPr lang="en-US" sz="1200" b="0" i="0" kern="1200" dirty="0">
                <a:solidFill>
                  <a:schemeClr val="tx1"/>
                </a:solidFill>
                <a:latin typeface="+mn-lt"/>
                <a:ea typeface="+mn-ea"/>
                <a:cs typeface="+mn-cs"/>
              </a:rPr>
              <a:t> core. The thickness of the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lining is variable and nuclei are </a:t>
            </a:r>
            <a:r>
              <a:rPr lang="en-US" sz="1200" b="1" i="0" kern="1200" dirty="0">
                <a:solidFill>
                  <a:schemeClr val="tx1"/>
                </a:solidFill>
                <a:latin typeface="+mn-lt"/>
                <a:ea typeface="+mn-ea"/>
                <a:cs typeface="+mn-cs"/>
              </a:rPr>
              <a:t>slightly enlarged </a:t>
            </a:r>
            <a:r>
              <a:rPr lang="en-US" sz="1200" b="0" i="0" kern="1200" dirty="0">
                <a:solidFill>
                  <a:schemeClr val="tx1"/>
                </a:solidFill>
                <a:latin typeface="+mn-lt"/>
                <a:ea typeface="+mn-ea"/>
                <a:cs typeface="+mn-cs"/>
              </a:rPr>
              <a:t>but </a:t>
            </a:r>
            <a:r>
              <a:rPr lang="en-US" sz="1200" b="1" i="0" kern="1200" dirty="0">
                <a:solidFill>
                  <a:schemeClr val="tx1"/>
                </a:solidFill>
                <a:latin typeface="+mn-lt"/>
                <a:ea typeface="+mn-ea"/>
                <a:cs typeface="+mn-cs"/>
              </a:rPr>
              <a:t>remain polarized </a:t>
            </a:r>
            <a:r>
              <a:rPr lang="en-US" sz="1200" b="0" i="0" kern="1200" dirty="0">
                <a:solidFill>
                  <a:schemeClr val="tx1"/>
                </a:solidFill>
                <a:latin typeface="+mn-lt"/>
                <a:ea typeface="+mn-ea"/>
                <a:cs typeface="+mn-cs"/>
              </a:rPr>
              <a:t>with </a:t>
            </a:r>
            <a:r>
              <a:rPr lang="en-US" sz="1200" b="1" i="0" kern="1200" dirty="0">
                <a:solidFill>
                  <a:schemeClr val="tx1"/>
                </a:solidFill>
                <a:latin typeface="+mn-lt"/>
                <a:ea typeface="+mn-ea"/>
                <a:cs typeface="+mn-cs"/>
              </a:rPr>
              <a:t>some variation in nuclear density</a:t>
            </a:r>
            <a:r>
              <a:rPr lang="en-US" sz="1200" b="0" i="0" kern="1200" dirty="0">
                <a:solidFill>
                  <a:schemeClr val="tx1"/>
                </a:solidFill>
                <a:latin typeface="+mn-lt"/>
                <a:ea typeface="+mn-ea"/>
                <a:cs typeface="+mn-cs"/>
              </a:rPr>
              <a:t>. An umbrella cell layer can be appreciated (objective 20x).</a:t>
            </a:r>
          </a:p>
          <a:p>
            <a:pPr algn="just"/>
            <a:endParaRPr lang="en-US" sz="1200" b="0" i="0" kern="1200" dirty="0">
              <a:solidFill>
                <a:schemeClr val="tx1"/>
              </a:solidFill>
              <a:latin typeface="+mn-lt"/>
              <a:ea typeface="+mn-ea"/>
              <a:cs typeface="+mn-cs"/>
            </a:endParaRPr>
          </a:p>
          <a:p>
            <a:pPr algn="just"/>
            <a:r>
              <a:rPr lang="en-US" sz="1200" b="1" i="0" kern="1200" dirty="0">
                <a:solidFill>
                  <a:schemeClr val="tx1"/>
                </a:solidFill>
                <a:latin typeface="+mn-lt"/>
                <a:ea typeface="+mn-ea"/>
                <a:cs typeface="+mn-cs"/>
              </a:rPr>
              <a:t>High grade </a:t>
            </a:r>
            <a:r>
              <a:rPr lang="en-US" sz="1200" b="1" i="0" kern="1200" dirty="0" err="1">
                <a:solidFill>
                  <a:schemeClr val="tx1"/>
                </a:solidFill>
                <a:latin typeface="+mn-lt"/>
                <a:ea typeface="+mn-ea"/>
                <a:cs typeface="+mn-cs"/>
              </a:rPr>
              <a:t>urothelial</a:t>
            </a:r>
            <a:r>
              <a:rPr lang="en-US" sz="1200" b="1" i="0" kern="1200" dirty="0">
                <a:solidFill>
                  <a:schemeClr val="tx1"/>
                </a:solidFill>
                <a:latin typeface="+mn-lt"/>
                <a:ea typeface="+mn-ea"/>
                <a:cs typeface="+mn-cs"/>
              </a:rPr>
              <a:t> carcinoma </a:t>
            </a:r>
            <a:r>
              <a:rPr lang="en-US" sz="1200" b="0" i="0" kern="1200" dirty="0">
                <a:solidFill>
                  <a:schemeClr val="tx1"/>
                </a:solidFill>
                <a:latin typeface="+mn-lt"/>
                <a:ea typeface="+mn-ea"/>
                <a:cs typeface="+mn-cs"/>
              </a:rPr>
              <a:t>displaying </a:t>
            </a:r>
            <a:r>
              <a:rPr lang="en-US" sz="1200" b="1" i="0" kern="1200" dirty="0">
                <a:solidFill>
                  <a:schemeClr val="tx1"/>
                </a:solidFill>
                <a:latin typeface="+mn-lt"/>
                <a:ea typeface="+mn-ea"/>
                <a:cs typeface="+mn-cs"/>
              </a:rPr>
              <a:t>disordered lining </a:t>
            </a:r>
            <a:r>
              <a:rPr lang="en-US" sz="1200" b="0" i="0" kern="1200" dirty="0">
                <a:solidFill>
                  <a:schemeClr val="tx1"/>
                </a:solidFill>
                <a:latin typeface="+mn-lt"/>
                <a:ea typeface="+mn-ea"/>
                <a:cs typeface="+mn-cs"/>
              </a:rPr>
              <a:t>of the papillary structure with </a:t>
            </a:r>
            <a:r>
              <a:rPr lang="en-US" sz="1200" b="1" i="0" kern="1200" dirty="0">
                <a:solidFill>
                  <a:schemeClr val="tx1"/>
                </a:solidFill>
                <a:latin typeface="+mn-lt"/>
                <a:ea typeface="+mn-ea"/>
                <a:cs typeface="+mn-cs"/>
              </a:rPr>
              <a:t>variation in nuclear size, </a:t>
            </a:r>
            <a:r>
              <a:rPr lang="en-US" sz="1200" b="1" i="0" kern="1200" dirty="0" err="1">
                <a:solidFill>
                  <a:schemeClr val="tx1"/>
                </a:solidFill>
                <a:latin typeface="+mn-lt"/>
                <a:ea typeface="+mn-ea"/>
                <a:cs typeface="+mn-cs"/>
              </a:rPr>
              <a:t>cytonuclear</a:t>
            </a:r>
            <a:r>
              <a:rPr lang="en-US" sz="1200" b="1" i="0" kern="1200" dirty="0">
                <a:solidFill>
                  <a:schemeClr val="tx1"/>
                </a:solidFill>
                <a:latin typeface="+mn-lt"/>
                <a:ea typeface="+mn-ea"/>
                <a:cs typeface="+mn-cs"/>
              </a:rPr>
              <a:t> </a:t>
            </a:r>
            <a:r>
              <a:rPr lang="en-US" sz="1200" b="1" i="0" kern="1200" dirty="0" err="1">
                <a:solidFill>
                  <a:schemeClr val="tx1"/>
                </a:solidFill>
                <a:latin typeface="+mn-lt"/>
                <a:ea typeface="+mn-ea"/>
                <a:cs typeface="+mn-cs"/>
              </a:rPr>
              <a:t>atypia</a:t>
            </a:r>
            <a:r>
              <a:rPr lang="en-US" sz="1200" b="1" i="0" kern="1200" dirty="0">
                <a:solidFill>
                  <a:schemeClr val="tx1"/>
                </a:solidFill>
                <a:latin typeface="+mn-lt"/>
                <a:ea typeface="+mn-ea"/>
                <a:cs typeface="+mn-cs"/>
              </a:rPr>
              <a:t> </a:t>
            </a:r>
            <a:r>
              <a:rPr lang="en-US" sz="1200" b="0" i="0" kern="1200" dirty="0">
                <a:solidFill>
                  <a:schemeClr val="tx1"/>
                </a:solidFill>
                <a:latin typeface="+mn-lt"/>
                <a:ea typeface="+mn-ea"/>
                <a:cs typeface="+mn-cs"/>
              </a:rPr>
              <a:t>and </a:t>
            </a:r>
            <a:r>
              <a:rPr lang="en-US" sz="1200" b="1" i="0" kern="1200" dirty="0">
                <a:solidFill>
                  <a:schemeClr val="tx1"/>
                </a:solidFill>
                <a:latin typeface="+mn-lt"/>
                <a:ea typeface="+mn-ea"/>
                <a:cs typeface="+mn-cs"/>
              </a:rPr>
              <a:t>lack</a:t>
            </a:r>
            <a:r>
              <a:rPr lang="en-US" sz="1200" b="0" i="0" kern="1200" dirty="0">
                <a:solidFill>
                  <a:schemeClr val="tx1"/>
                </a:solidFill>
                <a:latin typeface="+mn-lt"/>
                <a:ea typeface="+mn-ea"/>
                <a:cs typeface="+mn-cs"/>
              </a:rPr>
              <a:t> of umbrella cell differentiation.</a:t>
            </a:r>
          </a:p>
          <a:p>
            <a:pPr algn="just"/>
            <a:endParaRPr lang="en-US" sz="1200" b="0" i="0" kern="1200" dirty="0">
              <a:solidFill>
                <a:schemeClr val="tx1"/>
              </a:solidFill>
              <a:latin typeface="+mn-lt"/>
              <a:ea typeface="+mn-ea"/>
              <a:cs typeface="+mn-cs"/>
            </a:endParaRPr>
          </a:p>
          <a:p>
            <a:pPr algn="just" fontAlgn="base"/>
            <a:r>
              <a:rPr lang="en-US" b="0" i="0" dirty="0">
                <a:solidFill>
                  <a:srgbClr val="1C1D1E"/>
                </a:solidFill>
                <a:effectLst/>
                <a:latin typeface="Open Sans" panose="020B0606030504020204" pitchFamily="34" charset="0"/>
              </a:rPr>
              <a:t>An important issue in </a:t>
            </a:r>
            <a:r>
              <a:rPr lang="en-US" b="1" i="0" dirty="0">
                <a:solidFill>
                  <a:srgbClr val="1C1D1E"/>
                </a:solidFill>
                <a:effectLst/>
                <a:latin typeface="Open Sans" panose="020B0606030504020204" pitchFamily="34" charset="0"/>
              </a:rPr>
              <a:t>grading</a:t>
            </a:r>
            <a:r>
              <a:rPr lang="en-US" b="0" i="0" dirty="0">
                <a:solidFill>
                  <a:srgbClr val="1C1D1E"/>
                </a:solidFill>
                <a:effectLst/>
                <a:latin typeface="Open Sans" panose="020B0606030504020204" pitchFamily="34" charset="0"/>
              </a:rPr>
              <a:t> is the handling of </a:t>
            </a:r>
            <a:r>
              <a:rPr lang="en-US" b="1" i="0" dirty="0">
                <a:solidFill>
                  <a:srgbClr val="1C1D1E"/>
                </a:solidFill>
                <a:effectLst/>
                <a:latin typeface="Open Sans" panose="020B0606030504020204" pitchFamily="34" charset="0"/>
              </a:rPr>
              <a:t>heterogeneous tumors </a:t>
            </a:r>
            <a:r>
              <a:rPr lang="en-US" b="0" i="0" dirty="0">
                <a:solidFill>
                  <a:srgbClr val="1C1D1E"/>
                </a:solidFill>
                <a:effectLst/>
                <a:latin typeface="Open Sans" panose="020B0606030504020204" pitchFamily="34" charset="0"/>
              </a:rPr>
              <a:t>with </a:t>
            </a:r>
            <a:r>
              <a:rPr lang="en-US" b="1" i="0" spc="300" dirty="0">
                <a:solidFill>
                  <a:srgbClr val="1C1D1E"/>
                </a:solidFill>
                <a:effectLst/>
                <a:latin typeface="Open Sans" panose="020B0606030504020204" pitchFamily="34" charset="0"/>
              </a:rPr>
              <a:t>both</a:t>
            </a:r>
            <a:r>
              <a:rPr lang="en-US" b="0" i="0" dirty="0">
                <a:solidFill>
                  <a:srgbClr val="1C1D1E"/>
                </a:solidFill>
                <a:effectLst/>
                <a:latin typeface="Open Sans" panose="020B0606030504020204" pitchFamily="34" charset="0"/>
              </a:rPr>
              <a:t> </a:t>
            </a:r>
            <a:r>
              <a:rPr lang="en-US" b="1" i="0" dirty="0">
                <a:solidFill>
                  <a:srgbClr val="1C1D1E"/>
                </a:solidFill>
                <a:effectLst/>
                <a:latin typeface="Open Sans" panose="020B0606030504020204" pitchFamily="34" charset="0"/>
              </a:rPr>
              <a:t>LG </a:t>
            </a:r>
            <a:r>
              <a:rPr lang="en-US" b="0" i="0" dirty="0">
                <a:solidFill>
                  <a:srgbClr val="1C1D1E"/>
                </a:solidFill>
                <a:effectLst/>
                <a:latin typeface="Open Sans" panose="020B0606030504020204" pitchFamily="34" charset="0"/>
              </a:rPr>
              <a:t>and </a:t>
            </a:r>
            <a:r>
              <a:rPr lang="en-US" b="1" i="0" dirty="0">
                <a:solidFill>
                  <a:srgbClr val="1C1D1E"/>
                </a:solidFill>
                <a:effectLst/>
                <a:latin typeface="Open Sans" panose="020B0606030504020204" pitchFamily="34" charset="0"/>
              </a:rPr>
              <a:t>HG</a:t>
            </a:r>
            <a:r>
              <a:rPr lang="en-US" b="0" i="0" dirty="0">
                <a:solidFill>
                  <a:srgbClr val="1C1D1E"/>
                </a:solidFill>
                <a:effectLst/>
                <a:latin typeface="Open Sans" panose="020B0606030504020204" pitchFamily="34" charset="0"/>
              </a:rPr>
              <a:t> aspects. According to various studies, 5–40% of urothelial carcinomas display grade heterogeneity. The fifth edition approach is very pragmatic: </a:t>
            </a:r>
            <a:r>
              <a:rPr lang="en-US" b="1" i="0" spc="300" dirty="0">
                <a:solidFill>
                  <a:srgbClr val="1C1D1E"/>
                </a:solidFill>
                <a:effectLst/>
                <a:latin typeface="Open Sans" panose="020B0606030504020204" pitchFamily="34" charset="0"/>
              </a:rPr>
              <a:t>all papillary lesions with </a:t>
            </a:r>
            <a:r>
              <a:rPr lang="el-GR" b="1" i="0" spc="300" dirty="0">
                <a:solidFill>
                  <a:srgbClr val="1C1D1E"/>
                </a:solidFill>
                <a:effectLst/>
                <a:latin typeface="Open Sans" panose="020B0606030504020204" pitchFamily="34" charset="0"/>
              </a:rPr>
              <a:t> </a:t>
            </a:r>
            <a:r>
              <a:rPr lang="en-US" b="1" i="0" spc="600" dirty="0">
                <a:solidFill>
                  <a:srgbClr val="1C1D1E"/>
                </a:solidFill>
                <a:effectLst/>
                <a:latin typeface="Open Sans" panose="020B0606030504020204" pitchFamily="34" charset="0"/>
              </a:rPr>
              <a:t>more than a 5% </a:t>
            </a:r>
            <a:r>
              <a:rPr lang="en-US" b="1" i="0" spc="300" dirty="0">
                <a:solidFill>
                  <a:srgbClr val="1C1D1E"/>
                </a:solidFill>
                <a:effectLst/>
                <a:latin typeface="Open Sans" panose="020B0606030504020204" pitchFamily="34" charset="0"/>
              </a:rPr>
              <a:t>HG area are considered HG, while all papillary lesions with less than 5% are considered LG, in which case the comment ‘low grade </a:t>
            </a:r>
            <a:r>
              <a:rPr lang="en-US" b="1" i="0" spc="300" dirty="0" err="1">
                <a:solidFill>
                  <a:srgbClr val="1C1D1E"/>
                </a:solidFill>
                <a:effectLst/>
                <a:latin typeface="Open Sans" panose="020B0606030504020204" pitchFamily="34" charset="0"/>
              </a:rPr>
              <a:t>tumour</a:t>
            </a:r>
            <a:r>
              <a:rPr lang="en-US" b="1" i="0" spc="300" dirty="0">
                <a:solidFill>
                  <a:srgbClr val="1C1D1E"/>
                </a:solidFill>
                <a:effectLst/>
                <a:latin typeface="Open Sans" panose="020B0606030504020204" pitchFamily="34" charset="0"/>
              </a:rPr>
              <a:t> with less than 5% high grade component’ may be added.</a:t>
            </a:r>
            <a:endParaRPr lang="en-US" sz="1200" b="1" i="0" kern="1200" spc="300" dirty="0">
              <a:solidFill>
                <a:schemeClr val="tx1"/>
              </a:solidFill>
              <a:latin typeface="+mn-lt"/>
              <a:ea typeface="+mn-ea"/>
              <a:cs typeface="+mn-cs"/>
            </a:endParaRPr>
          </a:p>
          <a:p>
            <a:pPr algn="just"/>
            <a:endParaRPr lang="en-US"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23</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77500" lnSpcReduction="20000"/>
          </a:bodyPr>
          <a:lstStyle/>
          <a:p>
            <a:pPr algn="just" fontAlgn="base">
              <a:buFont typeface="Arial" panose="020B0604020202020204" pitchFamily="34" charset="0"/>
              <a:buNone/>
            </a:pPr>
            <a:r>
              <a:rPr lang="en-US" b="1" i="0" dirty="0">
                <a:solidFill>
                  <a:srgbClr val="202124"/>
                </a:solidFill>
                <a:effectLst/>
                <a:latin typeface="arial" panose="020B0604020202020204" pitchFamily="34" charset="0"/>
              </a:rPr>
              <a:t> PUNLMP</a:t>
            </a:r>
          </a:p>
          <a:p>
            <a:pPr algn="just" fontAlgn="base">
              <a:buFont typeface="Arial" panose="020B0604020202020204" pitchFamily="34" charset="0"/>
              <a:buNone/>
            </a:pPr>
            <a:endParaRPr lang="en-US" b="0" i="0" dirty="0">
              <a:solidFill>
                <a:srgbClr val="000000"/>
              </a:solidFill>
              <a:effectLst/>
              <a:latin typeface="inherit"/>
            </a:endParaRPr>
          </a:p>
          <a:p>
            <a:pPr algn="just" fontAlgn="base">
              <a:buFont typeface="Arial" panose="020B0604020202020204" pitchFamily="34" charset="0"/>
              <a:buChar char="•"/>
            </a:pPr>
            <a:r>
              <a:rPr lang="en-US" b="0" i="0" dirty="0">
                <a:solidFill>
                  <a:srgbClr val="000000"/>
                </a:solidFill>
                <a:effectLst/>
                <a:latin typeface="inherit"/>
              </a:rPr>
              <a:t>Neoplastic proliferation of the urothelium in a papillary configuration, with no invasion through the basement membrane</a:t>
            </a:r>
            <a:r>
              <a:rPr lang="el-GR" b="0" i="0" dirty="0">
                <a:solidFill>
                  <a:srgbClr val="000000"/>
                </a:solidFill>
                <a:effectLst/>
                <a:latin typeface="inherit"/>
              </a:rPr>
              <a:t>.</a:t>
            </a:r>
            <a:endParaRPr lang="en-US" b="0" i="0" dirty="0">
              <a:solidFill>
                <a:srgbClr val="000000"/>
              </a:solidFill>
              <a:effectLst/>
              <a:latin typeface="inherit"/>
            </a:endParaRPr>
          </a:p>
          <a:p>
            <a:pPr algn="just" fontAlgn="base">
              <a:buFont typeface="Arial" panose="020B0604020202020204" pitchFamily="34" charset="0"/>
              <a:buChar char="•"/>
            </a:pPr>
            <a:r>
              <a:rPr lang="en-US" b="1" i="0" dirty="0">
                <a:solidFill>
                  <a:srgbClr val="000000"/>
                </a:solidFill>
                <a:effectLst/>
                <a:latin typeface="inherit"/>
              </a:rPr>
              <a:t>Thickened urothelium </a:t>
            </a:r>
            <a:r>
              <a:rPr lang="en-US" b="0" i="0" dirty="0">
                <a:solidFill>
                  <a:srgbClr val="000000"/>
                </a:solidFill>
                <a:effectLst/>
                <a:latin typeface="inherit"/>
              </a:rPr>
              <a:t>or </a:t>
            </a:r>
            <a:r>
              <a:rPr lang="en-US" b="1" i="0" dirty="0">
                <a:solidFill>
                  <a:srgbClr val="000000"/>
                </a:solidFill>
                <a:effectLst/>
                <a:latin typeface="inherit"/>
              </a:rPr>
              <a:t>increased cellularity</a:t>
            </a:r>
            <a:r>
              <a:rPr lang="en-US" b="0" i="0" dirty="0">
                <a:solidFill>
                  <a:srgbClr val="000000"/>
                </a:solidFill>
                <a:effectLst/>
                <a:latin typeface="inherit"/>
              </a:rPr>
              <a:t>, </a:t>
            </a:r>
            <a:r>
              <a:rPr lang="en-US" b="0" i="1" dirty="0">
                <a:solidFill>
                  <a:srgbClr val="000000"/>
                </a:solidFill>
                <a:effectLst/>
                <a:latin typeface="inherit"/>
              </a:rPr>
              <a:t>without marked cytological </a:t>
            </a:r>
            <a:r>
              <a:rPr lang="en-US" b="0" i="1" dirty="0" err="1">
                <a:solidFill>
                  <a:srgbClr val="000000"/>
                </a:solidFill>
                <a:effectLst/>
                <a:latin typeface="inherit"/>
              </a:rPr>
              <a:t>atypia</a:t>
            </a:r>
            <a:r>
              <a:rPr lang="el-GR" b="0" i="1" dirty="0">
                <a:solidFill>
                  <a:srgbClr val="000000"/>
                </a:solidFill>
                <a:effectLst/>
                <a:latin typeface="inherit"/>
              </a:rPr>
              <a:t>.</a:t>
            </a:r>
            <a:endParaRPr lang="en-US" b="0" i="1" dirty="0">
              <a:solidFill>
                <a:srgbClr val="000000"/>
              </a:solidFill>
              <a:effectLst/>
              <a:latin typeface="inherit"/>
            </a:endParaRPr>
          </a:p>
          <a:p>
            <a:pPr algn="just" fontAlgn="base">
              <a:buFont typeface="Arial" panose="020B0604020202020204" pitchFamily="34" charset="0"/>
              <a:buChar char="•"/>
            </a:pPr>
            <a:r>
              <a:rPr lang="en-US" b="0" i="0" dirty="0">
                <a:solidFill>
                  <a:srgbClr val="000000"/>
                </a:solidFill>
                <a:effectLst/>
                <a:latin typeface="inherit"/>
              </a:rPr>
              <a:t>Epithelial lining of fibrovascular cores is </a:t>
            </a:r>
            <a:r>
              <a:rPr lang="en-US" b="1" i="0" dirty="0">
                <a:solidFill>
                  <a:srgbClr val="000000"/>
                </a:solidFill>
                <a:effectLst/>
                <a:latin typeface="inherit"/>
              </a:rPr>
              <a:t>thicker</a:t>
            </a:r>
            <a:r>
              <a:rPr lang="en-US" b="0" i="0" dirty="0">
                <a:solidFill>
                  <a:srgbClr val="000000"/>
                </a:solidFill>
                <a:effectLst/>
                <a:latin typeface="inherit"/>
              </a:rPr>
              <a:t> than normal </a:t>
            </a:r>
            <a:r>
              <a:rPr lang="en-US" b="0" i="0" dirty="0" err="1">
                <a:solidFill>
                  <a:srgbClr val="000000"/>
                </a:solidFill>
                <a:effectLst/>
                <a:latin typeface="inherit"/>
              </a:rPr>
              <a:t>urothelium</a:t>
            </a:r>
            <a:r>
              <a:rPr lang="el-GR" b="0" i="0" dirty="0">
                <a:solidFill>
                  <a:srgbClr val="000000"/>
                </a:solidFill>
                <a:effectLst/>
                <a:latin typeface="inherit"/>
              </a:rPr>
              <a:t>.</a:t>
            </a:r>
            <a:endParaRPr lang="en-US" b="0" i="0" dirty="0">
              <a:solidFill>
                <a:srgbClr val="000000"/>
              </a:solidFill>
              <a:effectLst/>
              <a:latin typeface="inherit"/>
            </a:endParaRPr>
          </a:p>
          <a:p>
            <a:pPr algn="just" fontAlgn="base">
              <a:buFont typeface="Arial" panose="020B0604020202020204" pitchFamily="34" charset="0"/>
              <a:buChar char="•"/>
            </a:pPr>
            <a:r>
              <a:rPr lang="en-US" b="1" i="0" dirty="0">
                <a:solidFill>
                  <a:srgbClr val="000000"/>
                </a:solidFill>
                <a:effectLst/>
                <a:latin typeface="inherit"/>
              </a:rPr>
              <a:t>No</a:t>
            </a:r>
            <a:r>
              <a:rPr lang="en-US" b="0" i="0" dirty="0">
                <a:solidFill>
                  <a:srgbClr val="000000"/>
                </a:solidFill>
                <a:effectLst/>
                <a:latin typeface="inherit"/>
              </a:rPr>
              <a:t> nuclear atypia or hyperchromatic nuclei in neoplastic </a:t>
            </a:r>
            <a:r>
              <a:rPr lang="en-US" b="0" i="0" dirty="0" err="1">
                <a:solidFill>
                  <a:srgbClr val="000000"/>
                </a:solidFill>
                <a:effectLst/>
                <a:latin typeface="inherit"/>
              </a:rPr>
              <a:t>urothelial</a:t>
            </a:r>
            <a:r>
              <a:rPr lang="en-US" b="0" i="0" dirty="0">
                <a:solidFill>
                  <a:srgbClr val="000000"/>
                </a:solidFill>
                <a:effectLst/>
                <a:latin typeface="inherit"/>
              </a:rPr>
              <a:t> cells</a:t>
            </a:r>
            <a:r>
              <a:rPr lang="el-GR" b="0" i="0" dirty="0">
                <a:solidFill>
                  <a:srgbClr val="000000"/>
                </a:solidFill>
                <a:effectLst/>
                <a:latin typeface="inherit"/>
              </a:rPr>
              <a:t>.</a:t>
            </a:r>
            <a:endParaRPr lang="en-US" b="0" i="0" dirty="0">
              <a:solidFill>
                <a:srgbClr val="000000"/>
              </a:solidFill>
              <a:effectLst/>
              <a:latin typeface="inherit"/>
            </a:endParaRPr>
          </a:p>
          <a:p>
            <a:pPr algn="just" fontAlgn="base">
              <a:buFont typeface="Arial" panose="020B0604020202020204" pitchFamily="34" charset="0"/>
              <a:buChar char="•"/>
            </a:pPr>
            <a:r>
              <a:rPr lang="en-US" b="0" i="0" dirty="0">
                <a:solidFill>
                  <a:srgbClr val="000000"/>
                </a:solidFill>
                <a:effectLst/>
                <a:latin typeface="inherit"/>
              </a:rPr>
              <a:t>Maybe </a:t>
            </a:r>
            <a:r>
              <a:rPr lang="en-US" b="0" i="0" u="sng" dirty="0">
                <a:solidFill>
                  <a:srgbClr val="000000"/>
                </a:solidFill>
                <a:effectLst/>
                <a:latin typeface="inherit"/>
              </a:rPr>
              <a:t>exophytic papillary </a:t>
            </a:r>
            <a:r>
              <a:rPr lang="en-US" b="0" i="0" dirty="0">
                <a:solidFill>
                  <a:srgbClr val="000000"/>
                </a:solidFill>
                <a:effectLst/>
                <a:latin typeface="inherit"/>
              </a:rPr>
              <a:t>or </a:t>
            </a:r>
            <a:r>
              <a:rPr lang="en-US" b="0" i="0" u="sng" dirty="0">
                <a:solidFill>
                  <a:srgbClr val="000000"/>
                </a:solidFill>
                <a:effectLst/>
                <a:latin typeface="inherit"/>
              </a:rPr>
              <a:t>endophytic papillary (inverted)</a:t>
            </a:r>
            <a:r>
              <a:rPr lang="el-GR" b="0" i="0" u="none" dirty="0">
                <a:solidFill>
                  <a:srgbClr val="000000"/>
                </a:solidFill>
                <a:effectLst/>
                <a:latin typeface="inherit"/>
              </a:rPr>
              <a:t>.</a:t>
            </a:r>
            <a:endParaRPr lang="en-US" b="0" i="0" u="none" dirty="0">
              <a:solidFill>
                <a:srgbClr val="000000"/>
              </a:solidFill>
              <a:effectLst/>
              <a:latin typeface="inherit"/>
            </a:endParaRPr>
          </a:p>
          <a:p>
            <a:pPr algn="just" fontAlgn="base">
              <a:buFont typeface="Arial" panose="020B0604020202020204" pitchFamily="34" charset="0"/>
              <a:buChar char="•"/>
            </a:pPr>
            <a:r>
              <a:rPr lang="en-US" b="1" i="0" dirty="0">
                <a:solidFill>
                  <a:srgbClr val="000000"/>
                </a:solidFill>
                <a:effectLst/>
                <a:latin typeface="inherit"/>
              </a:rPr>
              <a:t>Exclusion</a:t>
            </a:r>
            <a:r>
              <a:rPr lang="en-US" b="0" i="0" dirty="0">
                <a:solidFill>
                  <a:srgbClr val="000000"/>
                </a:solidFill>
                <a:effectLst/>
                <a:latin typeface="inherit"/>
              </a:rPr>
              <a:t> criteria is </a:t>
            </a:r>
            <a:r>
              <a:rPr lang="en-US" b="0" i="1" dirty="0">
                <a:solidFill>
                  <a:srgbClr val="000000"/>
                </a:solidFill>
                <a:effectLst/>
                <a:latin typeface="inherit"/>
              </a:rPr>
              <a:t>prior history of </a:t>
            </a:r>
            <a:r>
              <a:rPr lang="en-US" b="0" i="1" dirty="0" err="1">
                <a:solidFill>
                  <a:srgbClr val="000000"/>
                </a:solidFill>
                <a:effectLst/>
                <a:latin typeface="inherit"/>
              </a:rPr>
              <a:t>urothelial</a:t>
            </a:r>
            <a:r>
              <a:rPr lang="en-US" b="0" i="1" dirty="0">
                <a:solidFill>
                  <a:srgbClr val="000000"/>
                </a:solidFill>
                <a:effectLst/>
                <a:latin typeface="inherit"/>
              </a:rPr>
              <a:t> carcinoma</a:t>
            </a:r>
            <a:r>
              <a:rPr lang="el-GR" b="0" i="1" dirty="0">
                <a:solidFill>
                  <a:srgbClr val="000000"/>
                </a:solidFill>
                <a:effectLst/>
                <a:latin typeface="inherit"/>
              </a:rPr>
              <a:t>.</a:t>
            </a:r>
            <a:endParaRPr lang="en-US" b="0" i="1" dirty="0">
              <a:solidFill>
                <a:srgbClr val="000000"/>
              </a:solidFill>
              <a:effectLst/>
              <a:latin typeface="inherit"/>
            </a:endParaRPr>
          </a:p>
          <a:p>
            <a:pPr algn="just"/>
            <a:endParaRPr lang="en-US" b="1" i="0" dirty="0">
              <a:solidFill>
                <a:srgbClr val="202124"/>
              </a:solidFill>
              <a:effectLst/>
              <a:latin typeface="arial" panose="020B0604020202020204" pitchFamily="34" charset="0"/>
            </a:endParaRPr>
          </a:p>
          <a:p>
            <a:pPr algn="just"/>
            <a:r>
              <a:rPr lang="en-US" b="1" i="0" dirty="0">
                <a:solidFill>
                  <a:srgbClr val="202124"/>
                </a:solidFill>
                <a:effectLst/>
                <a:latin typeface="arial" panose="020B0604020202020204" pitchFamily="34" charset="0"/>
              </a:rPr>
              <a:t>PUNLMP</a:t>
            </a:r>
            <a:r>
              <a:rPr lang="en-US" b="0" i="0" dirty="0">
                <a:solidFill>
                  <a:srgbClr val="202124"/>
                </a:solidFill>
                <a:effectLst/>
                <a:latin typeface="arial" panose="020B0604020202020204" pitchFamily="34" charset="0"/>
              </a:rPr>
              <a:t> is distinguished by urothelium that is </a:t>
            </a:r>
            <a:r>
              <a:rPr lang="en-US" b="1" i="0" spc="300" dirty="0">
                <a:solidFill>
                  <a:srgbClr val="202124"/>
                </a:solidFill>
                <a:effectLst/>
                <a:latin typeface="arial" panose="020B0604020202020204" pitchFamily="34" charset="0"/>
              </a:rPr>
              <a:t>thicker</a:t>
            </a:r>
            <a:r>
              <a:rPr lang="en-US" b="0" i="0" dirty="0">
                <a:solidFill>
                  <a:srgbClr val="202124"/>
                </a:solidFill>
                <a:effectLst/>
                <a:latin typeface="arial" panose="020B0604020202020204" pitchFamily="34" charset="0"/>
              </a:rPr>
              <a:t> than that of urothelial papilloma. In contrast to noninvasive low-grade papillary urothelial carcinoma. </a:t>
            </a:r>
            <a:r>
              <a:rPr lang="en-US" b="1" i="0" dirty="0">
                <a:solidFill>
                  <a:srgbClr val="202124"/>
                </a:solidFill>
                <a:effectLst/>
                <a:latin typeface="arial" panose="020B0604020202020204" pitchFamily="34" charset="0"/>
              </a:rPr>
              <a:t>PUNLMP has a proliferation of</a:t>
            </a:r>
            <a:r>
              <a:rPr lang="el-GR" b="1" i="0" dirty="0">
                <a:solidFill>
                  <a:srgbClr val="202124"/>
                </a:solidFill>
                <a:effectLst/>
                <a:latin typeface="arial" panose="020B0604020202020204" pitchFamily="34" charset="0"/>
              </a:rPr>
              <a:t> </a:t>
            </a:r>
            <a:r>
              <a:rPr lang="en-US" b="1" i="0" dirty="0">
                <a:solidFill>
                  <a:srgbClr val="202124"/>
                </a:solidFill>
                <a:effectLst/>
                <a:latin typeface="arial" panose="020B0604020202020204" pitchFamily="34" charset="0"/>
              </a:rPr>
              <a:t> </a:t>
            </a:r>
            <a:r>
              <a:rPr lang="en-US" b="1" i="0" spc="300" dirty="0">
                <a:solidFill>
                  <a:srgbClr val="202124"/>
                </a:solidFill>
                <a:effectLst/>
                <a:latin typeface="arial" panose="020B0604020202020204" pitchFamily="34" charset="0"/>
              </a:rPr>
              <a:t>monotonous, bland-appearing cells</a:t>
            </a:r>
            <a:r>
              <a:rPr lang="en-US" b="1" i="0" dirty="0">
                <a:solidFill>
                  <a:srgbClr val="202124"/>
                </a:solidFill>
                <a:effectLst/>
                <a:latin typeface="arial" panose="020B0604020202020204" pitchFamily="34" charset="0"/>
              </a:rPr>
              <a:t> and lacks the scattered cells with enlarged hyperchromatic nuclei seen in carcinoma</a:t>
            </a:r>
            <a:r>
              <a:rPr lang="en-US" b="0" i="0" dirty="0">
                <a:solidFill>
                  <a:srgbClr val="202124"/>
                </a:solidFill>
                <a:effectLst/>
                <a:latin typeface="arial" panose="020B0604020202020204" pitchFamily="34" charset="0"/>
              </a:rPr>
              <a:t>.</a:t>
            </a:r>
          </a:p>
          <a:p>
            <a:pPr algn="just"/>
            <a:endParaRPr lang="en-US" b="0" i="0" dirty="0">
              <a:solidFill>
                <a:srgbClr val="202124"/>
              </a:solidFill>
              <a:effectLst/>
              <a:latin typeface="arial" panose="020B0604020202020204" pitchFamily="34" charset="0"/>
            </a:endParaRPr>
          </a:p>
          <a:p>
            <a:pPr algn="just"/>
            <a:r>
              <a:rPr lang="en-US" b="0" i="0" dirty="0">
                <a:solidFill>
                  <a:srgbClr val="FFFFFF"/>
                </a:solidFill>
                <a:effectLst/>
                <a:latin typeface="Arial" panose="020B0604020202020204" pitchFamily="34" charset="0"/>
              </a:rPr>
              <a:t>Exophytic intraluminal urothelial papillary neoplasm.</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FFFFFF"/>
                </a:solidFill>
                <a:effectLst/>
                <a:latin typeface="Arial" panose="020B0604020202020204" pitchFamily="34" charset="0"/>
              </a:rPr>
              <a:t>Papillary exophytic urothelial neoplasm with   </a:t>
            </a:r>
            <a:r>
              <a:rPr lang="en-US" b="1" i="0" spc="600" dirty="0">
                <a:solidFill>
                  <a:srgbClr val="FFFFFF"/>
                </a:solidFill>
                <a:effectLst/>
                <a:latin typeface="Arial" panose="020B0604020202020204" pitchFamily="34" charset="0"/>
              </a:rPr>
              <a:t>orderly maturation </a:t>
            </a:r>
            <a:r>
              <a:rPr lang="en-US" b="0" i="0" dirty="0">
                <a:solidFill>
                  <a:srgbClr val="FFFFFF"/>
                </a:solidFill>
                <a:effectLst/>
                <a:latin typeface="Arial" panose="020B0604020202020204" pitchFamily="34" charset="0"/>
              </a:rPr>
              <a:t>and </a:t>
            </a:r>
            <a:r>
              <a:rPr lang="en-US" b="1" i="0" dirty="0">
                <a:solidFill>
                  <a:srgbClr val="FFFFFF"/>
                </a:solidFill>
                <a:effectLst/>
                <a:latin typeface="Arial" panose="020B0604020202020204" pitchFamily="34" charset="0"/>
              </a:rPr>
              <a:t>no</a:t>
            </a:r>
            <a:r>
              <a:rPr lang="en-US" b="0" i="0" dirty="0">
                <a:solidFill>
                  <a:srgbClr val="FFFFFF"/>
                </a:solidFill>
                <a:effectLst/>
                <a:latin typeface="Arial" panose="020B0604020202020204" pitchFamily="34" charset="0"/>
              </a:rPr>
              <a:t> </a:t>
            </a:r>
            <a:r>
              <a:rPr lang="en-US" b="0" i="1" dirty="0">
                <a:solidFill>
                  <a:srgbClr val="FFFFFF"/>
                </a:solidFill>
                <a:effectLst/>
                <a:latin typeface="Arial" panose="020B0604020202020204" pitchFamily="34" charset="0"/>
              </a:rPr>
              <a:t>mitoses or hyperchromatic nuclei</a:t>
            </a:r>
            <a:r>
              <a:rPr lang="en-US" b="0" i="0" dirty="0">
                <a:solidFill>
                  <a:srgbClr val="FFFFFF"/>
                </a:solidFill>
                <a:effectLst/>
                <a:latin typeface="Arial" panose="020B0604020202020204" pitchFamily="34" charset="0"/>
              </a:rPr>
              <a:t>.</a:t>
            </a:r>
          </a:p>
          <a:p>
            <a:pPr algn="just"/>
            <a:r>
              <a:rPr lang="en-US" b="0" i="0" dirty="0">
                <a:solidFill>
                  <a:srgbClr val="FFFFFF"/>
                </a:solidFill>
                <a:effectLst/>
                <a:latin typeface="Arial" panose="020B0604020202020204" pitchFamily="34" charset="0"/>
              </a:rPr>
              <a:t>Preserved polarity and hypercellularity. Preserved polarity and a basal</a:t>
            </a:r>
            <a:r>
              <a:rPr lang="el-GR" b="0" i="0" baseline="0" dirty="0">
                <a:solidFill>
                  <a:srgbClr val="FFFFFF"/>
                </a:solidFill>
                <a:effectLst/>
                <a:latin typeface="Arial" panose="020B0604020202020204" pitchFamily="34" charset="0"/>
              </a:rPr>
              <a:t> </a:t>
            </a:r>
            <a:r>
              <a:rPr lang="en-US" b="0" i="0" baseline="0" dirty="0">
                <a:solidFill>
                  <a:srgbClr val="FFFFFF"/>
                </a:solidFill>
                <a:effectLst/>
                <a:latin typeface="Arial" panose="020B0604020202020204" pitchFamily="34" charset="0"/>
              </a:rPr>
              <a:t>layer</a:t>
            </a:r>
            <a:r>
              <a:rPr lang="en-US" b="0" i="0" dirty="0">
                <a:solidFill>
                  <a:srgbClr val="FFFFFF"/>
                </a:solidFill>
                <a:effectLst/>
                <a:latin typeface="Arial" panose="020B0604020202020204" pitchFamily="34" charset="0"/>
              </a:rPr>
              <a:t>.</a:t>
            </a:r>
          </a:p>
          <a:p>
            <a:pPr algn="just"/>
            <a:r>
              <a:rPr lang="en-US" b="0" i="0" dirty="0">
                <a:solidFill>
                  <a:srgbClr val="FFFFFF"/>
                </a:solidFill>
                <a:effectLst/>
                <a:latin typeface="Arial" panose="020B0604020202020204" pitchFamily="34" charset="0"/>
              </a:rPr>
              <a:t>No atypia or mitoses.</a:t>
            </a:r>
          </a:p>
          <a:p>
            <a:pPr algn="just"/>
            <a:endParaRPr lang="en-US" b="0" i="0" dirty="0">
              <a:solidFill>
                <a:srgbClr val="FFFFFF"/>
              </a:solidFill>
              <a:effectLst/>
              <a:latin typeface="Arial" panose="020B0604020202020204" pitchFamily="34" charset="0"/>
            </a:endParaRPr>
          </a:p>
          <a:p>
            <a:pPr algn="just" fontAlgn="base"/>
            <a:r>
              <a:rPr lang="en-US" b="1" i="0" dirty="0">
                <a:solidFill>
                  <a:srgbClr val="000000"/>
                </a:solidFill>
                <a:effectLst/>
                <a:latin typeface="Arial" panose="020B0604020202020204" pitchFamily="34" charset="0"/>
              </a:rPr>
              <a:t>Differential diagnosis</a:t>
            </a:r>
          </a:p>
          <a:p>
            <a:pPr algn="just" fontAlgn="base">
              <a:buFont typeface="Arial" panose="020B0604020202020204" pitchFamily="34" charset="0"/>
              <a:buChar char="•"/>
            </a:pPr>
            <a:r>
              <a:rPr lang="en-US" b="1" i="0" dirty="0">
                <a:solidFill>
                  <a:srgbClr val="054F96"/>
                </a:solidFill>
                <a:effectLst/>
                <a:latin typeface="inherit"/>
              </a:rPr>
              <a:t>Noninvasive papillary urothelial carcinoma, low grade</a:t>
            </a:r>
            <a:r>
              <a:rPr lang="en-US" b="0" i="0" dirty="0">
                <a:solidFill>
                  <a:srgbClr val="000000"/>
                </a:solidFill>
                <a:effectLst/>
                <a:latin typeface="Arial" panose="020B0604020202020204" pitchFamily="34" charset="0"/>
              </a:rPr>
              <a:t>:</a:t>
            </a:r>
          </a:p>
          <a:p>
            <a:pPr marL="742950" lvl="1" indent="-285750" algn="just" fontAlgn="base">
              <a:buFont typeface="Arial" panose="020B0604020202020204" pitchFamily="34" charset="0"/>
              <a:buChar char="•"/>
            </a:pPr>
            <a:r>
              <a:rPr lang="en-US" b="0" i="1" u="sng" dirty="0">
                <a:solidFill>
                  <a:srgbClr val="000000"/>
                </a:solidFill>
                <a:effectLst/>
                <a:latin typeface="Arial" panose="020B0604020202020204" pitchFamily="34" charset="0"/>
              </a:rPr>
              <a:t>At least scattered </a:t>
            </a:r>
            <a:r>
              <a:rPr lang="en-US" b="0" i="0" dirty="0">
                <a:solidFill>
                  <a:srgbClr val="000000"/>
                </a:solidFill>
                <a:effectLst/>
                <a:latin typeface="Arial" panose="020B0604020202020204" pitchFamily="34" charset="0"/>
              </a:rPr>
              <a:t>atypical / hyperchromatic nuclei in a neoplastic urothelium with somehow preserved polarity in low magnification</a:t>
            </a:r>
            <a:r>
              <a:rPr lang="el-GR"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marL="742950" lvl="1" indent="-285750" algn="just" fontAlgn="base">
              <a:buFont typeface="Arial" panose="020B0604020202020204" pitchFamily="34" charset="0"/>
              <a:buChar char="•"/>
            </a:pPr>
            <a:r>
              <a:rPr lang="en-US" b="0" i="0" u="sng" dirty="0">
                <a:solidFill>
                  <a:srgbClr val="000000"/>
                </a:solidFill>
                <a:effectLst/>
                <a:latin typeface="Arial" panose="020B0604020202020204" pitchFamily="34" charset="0"/>
              </a:rPr>
              <a:t>More than rare mitoses</a:t>
            </a:r>
            <a:r>
              <a:rPr lang="en-US" b="0" i="0" u="none"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should favor </a:t>
            </a:r>
            <a:r>
              <a:rPr lang="en-US" b="0" i="0" dirty="0" err="1">
                <a:solidFill>
                  <a:srgbClr val="000000"/>
                </a:solidFill>
                <a:effectLst/>
                <a:latin typeface="Arial" panose="020B0604020202020204" pitchFamily="34" charset="0"/>
              </a:rPr>
              <a:t>urothelial</a:t>
            </a:r>
            <a:r>
              <a:rPr lang="en-US" b="0" i="0" dirty="0">
                <a:solidFill>
                  <a:srgbClr val="000000"/>
                </a:solidFill>
                <a:effectLst/>
                <a:latin typeface="Arial" panose="020B0604020202020204" pitchFamily="34" charset="0"/>
              </a:rPr>
              <a:t> carcinoma</a:t>
            </a:r>
            <a:r>
              <a:rPr lang="el-GR"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just" fontAlgn="base">
              <a:buFont typeface="Arial" panose="020B0604020202020204" pitchFamily="34" charset="0"/>
              <a:buChar char="•"/>
            </a:pPr>
            <a:r>
              <a:rPr lang="en-US" b="1" i="0" dirty="0">
                <a:solidFill>
                  <a:srgbClr val="054F96"/>
                </a:solidFill>
                <a:effectLst/>
                <a:latin typeface="inherit"/>
              </a:rPr>
              <a:t>Urothelial papilloma</a:t>
            </a:r>
            <a:endParaRPr lang="en-US" b="0" i="0" dirty="0">
              <a:solidFill>
                <a:srgbClr val="000000"/>
              </a:solidFill>
              <a:effectLst/>
              <a:latin typeface="Arial" panose="020B0604020202020204" pitchFamily="34" charset="0"/>
            </a:endParaRPr>
          </a:p>
          <a:p>
            <a:pPr marL="742950" lvl="1" indent="-285750" algn="just" fontAlgn="base">
              <a:buFont typeface="Arial" panose="020B0604020202020204" pitchFamily="34" charset="0"/>
              <a:buChar char="•"/>
            </a:pPr>
            <a:r>
              <a:rPr lang="en-US" b="0" i="0" dirty="0">
                <a:solidFill>
                  <a:srgbClr val="000000"/>
                </a:solidFill>
                <a:effectLst/>
                <a:latin typeface="Arial" panose="020B0604020202020204" pitchFamily="34" charset="0"/>
              </a:rPr>
              <a:t>No atypia in the urothelial lining of delicate fibrovascular cores, limited to </a:t>
            </a:r>
            <a:r>
              <a:rPr lang="en-US" b="0" i="0" u="sng" dirty="0">
                <a:solidFill>
                  <a:srgbClr val="000000"/>
                </a:solidFill>
                <a:effectLst/>
                <a:latin typeface="Arial" panose="020B0604020202020204" pitchFamily="34" charset="0"/>
              </a:rPr>
              <a:t>6 - 7 layers </a:t>
            </a:r>
            <a:r>
              <a:rPr lang="en-US" b="0" i="0" dirty="0">
                <a:solidFill>
                  <a:srgbClr val="000000"/>
                </a:solidFill>
                <a:effectLst/>
                <a:latin typeface="Arial" panose="020B0604020202020204" pitchFamily="34" charset="0"/>
              </a:rPr>
              <a:t>of </a:t>
            </a:r>
            <a:r>
              <a:rPr lang="en-US" b="0" i="0" dirty="0" err="1">
                <a:solidFill>
                  <a:srgbClr val="000000"/>
                </a:solidFill>
                <a:effectLst/>
                <a:latin typeface="Arial" panose="020B0604020202020204" pitchFamily="34" charset="0"/>
              </a:rPr>
              <a:t>urothelial</a:t>
            </a:r>
            <a:r>
              <a:rPr lang="en-US" b="0" i="0" dirty="0">
                <a:solidFill>
                  <a:srgbClr val="000000"/>
                </a:solidFill>
                <a:effectLst/>
                <a:latin typeface="Arial" panose="020B0604020202020204" pitchFamily="34" charset="0"/>
              </a:rPr>
              <a:t> cells</a:t>
            </a:r>
            <a:r>
              <a:rPr lang="el-GR"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marL="742950" lvl="1" indent="-285750" algn="just" fontAlgn="base">
              <a:buFont typeface="Arial" panose="020B0604020202020204" pitchFamily="34" charset="0"/>
              <a:buChar char="•"/>
            </a:pPr>
            <a:r>
              <a:rPr lang="en-US" b="0" i="0" u="sng" dirty="0">
                <a:solidFill>
                  <a:srgbClr val="000000"/>
                </a:solidFill>
                <a:effectLst/>
                <a:latin typeface="Arial" panose="020B0604020202020204" pitchFamily="34" charset="0"/>
              </a:rPr>
              <a:t>Branched but not  fused</a:t>
            </a:r>
            <a:r>
              <a:rPr lang="en-US" b="0" i="0" u="none"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papillae</a:t>
            </a:r>
            <a:r>
              <a:rPr lang="el-GR"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just" fontAlgn="base">
              <a:buFont typeface="Arial" panose="020B0604020202020204" pitchFamily="34" charset="0"/>
              <a:buChar char="•"/>
            </a:pPr>
            <a:r>
              <a:rPr lang="en-US" b="1" i="0" dirty="0">
                <a:solidFill>
                  <a:srgbClr val="054F96"/>
                </a:solidFill>
                <a:effectLst/>
                <a:latin typeface="inherit"/>
              </a:rPr>
              <a:t>Polypoid / papillary cystitis</a:t>
            </a:r>
            <a:endParaRPr lang="en-US" b="0" i="0" dirty="0">
              <a:solidFill>
                <a:srgbClr val="000000"/>
              </a:solidFill>
              <a:effectLst/>
              <a:latin typeface="Arial" panose="020B0604020202020204" pitchFamily="34" charset="0"/>
            </a:endParaRPr>
          </a:p>
          <a:p>
            <a:pPr marL="742950" lvl="1" indent="-285750" algn="just" fontAlgn="base">
              <a:buFont typeface="Arial" panose="020B0604020202020204" pitchFamily="34" charset="0"/>
              <a:buChar char="•"/>
            </a:pPr>
            <a:r>
              <a:rPr lang="en-US" b="0" i="0" u="sng" dirty="0">
                <a:solidFill>
                  <a:srgbClr val="000000"/>
                </a:solidFill>
                <a:effectLst/>
                <a:latin typeface="Arial" panose="020B0604020202020204" pitchFamily="34" charset="0"/>
              </a:rPr>
              <a:t>Edematous or fibrotic stroma with </a:t>
            </a:r>
            <a:r>
              <a:rPr lang="en-US" b="0" i="1" u="sng" dirty="0">
                <a:solidFill>
                  <a:srgbClr val="000000"/>
                </a:solidFill>
                <a:effectLst/>
                <a:latin typeface="Arial" panose="020B0604020202020204" pitchFamily="34" charset="0"/>
              </a:rPr>
              <a:t>broad base cores </a:t>
            </a:r>
            <a:r>
              <a:rPr lang="en-US" b="0" i="0" u="sng" dirty="0">
                <a:solidFill>
                  <a:srgbClr val="000000"/>
                </a:solidFill>
                <a:effectLst/>
                <a:latin typeface="Arial" panose="020B0604020202020204" pitchFamily="34" charset="0"/>
              </a:rPr>
              <a:t>of papillary outlines</a:t>
            </a:r>
            <a:r>
              <a:rPr lang="el-GR" b="0" i="0" u="sng" dirty="0">
                <a:solidFill>
                  <a:srgbClr val="000000"/>
                </a:solidFill>
                <a:effectLst/>
                <a:latin typeface="Arial" panose="020B0604020202020204" pitchFamily="34" charset="0"/>
              </a:rPr>
              <a:t>.</a:t>
            </a:r>
            <a:endParaRPr lang="en-US" b="0" i="0" u="sng" dirty="0">
              <a:solidFill>
                <a:srgbClr val="000000"/>
              </a:solidFill>
              <a:effectLst/>
              <a:latin typeface="Arial" panose="020B0604020202020204" pitchFamily="34" charset="0"/>
            </a:endParaRPr>
          </a:p>
          <a:p>
            <a:pPr marL="742950" lvl="1" indent="-285750" algn="just" fontAlgn="base">
              <a:buFont typeface="Arial" panose="020B0604020202020204" pitchFamily="34" charset="0"/>
              <a:buChar char="•"/>
            </a:pPr>
            <a:r>
              <a:rPr lang="en-US" b="0" i="0" dirty="0">
                <a:solidFill>
                  <a:srgbClr val="000000"/>
                </a:solidFill>
                <a:effectLst/>
                <a:latin typeface="Arial" panose="020B0604020202020204" pitchFamily="34" charset="0"/>
              </a:rPr>
              <a:t>Reactive epithelial changes may be present</a:t>
            </a:r>
            <a:r>
              <a:rPr lang="el-GR" b="0" i="0" dirty="0">
                <a:solidFill>
                  <a:srgbClr val="000000"/>
                </a:solidFill>
                <a:effectLst/>
                <a:latin typeface="Arial" panose="020B0604020202020204" pitchFamily="34" charset="0"/>
              </a:rPr>
              <a:t>.</a:t>
            </a:r>
            <a:endParaRPr lang="en-US" b="0" i="0" dirty="0">
              <a:solidFill>
                <a:srgbClr val="000000"/>
              </a:solidFill>
              <a:effectLst/>
              <a:latin typeface="Arial" panose="020B0604020202020204" pitchFamily="34" charset="0"/>
            </a:endParaRPr>
          </a:p>
          <a:p>
            <a:pPr algn="just" fontAlgn="base">
              <a:buFont typeface="Arial" panose="020B0604020202020204" pitchFamily="34" charset="0"/>
              <a:buChar char="•"/>
            </a:pPr>
            <a:r>
              <a:rPr lang="en-US" b="1" i="0" dirty="0">
                <a:solidFill>
                  <a:srgbClr val="054F96"/>
                </a:solidFill>
                <a:effectLst/>
                <a:latin typeface="inherit"/>
              </a:rPr>
              <a:t>(</a:t>
            </a:r>
            <a:r>
              <a:rPr lang="en-US" b="1" i="0" dirty="0" err="1">
                <a:solidFill>
                  <a:srgbClr val="054F96"/>
                </a:solidFill>
                <a:effectLst/>
                <a:latin typeface="inherit"/>
              </a:rPr>
              <a:t>Urothelial</a:t>
            </a:r>
            <a:r>
              <a:rPr lang="en-US" b="1" i="0" dirty="0">
                <a:solidFill>
                  <a:srgbClr val="054F96"/>
                </a:solidFill>
                <a:effectLst/>
                <a:latin typeface="inherit"/>
              </a:rPr>
              <a:t> hyperplasia</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urothelial proliferation of unknown malignant potential)</a:t>
            </a:r>
            <a:r>
              <a:rPr lang="en-US" b="1" i="0" baseline="0" dirty="0">
                <a:solidFill>
                  <a:srgbClr val="054F96"/>
                </a:solidFill>
                <a:effectLst/>
                <a:latin typeface="inherit"/>
              </a:rPr>
              <a:t> </a:t>
            </a:r>
            <a:r>
              <a:rPr lang="en-US" b="1" i="0" dirty="0">
                <a:solidFill>
                  <a:srgbClr val="054F96"/>
                </a:solidFill>
                <a:effectLst/>
                <a:latin typeface="inherit"/>
              </a:rPr>
              <a:t>or atypical urothelial proliferation (flat or tented)</a:t>
            </a:r>
            <a:r>
              <a:rPr lang="en-US" b="0" i="0" dirty="0">
                <a:solidFill>
                  <a:srgbClr val="000000"/>
                </a:solidFill>
                <a:effectLst/>
                <a:latin typeface="Arial" panose="020B0604020202020204" pitchFamily="34" charset="0"/>
              </a:rPr>
              <a:t>:</a:t>
            </a:r>
          </a:p>
          <a:p>
            <a:pPr marL="742950" lvl="1" indent="-285750" algn="just" fontAlgn="base">
              <a:buFont typeface="Arial" panose="020B0604020202020204" pitchFamily="34" charset="0"/>
              <a:buChar char="•"/>
            </a:pPr>
            <a:r>
              <a:rPr lang="en-US" b="0" i="1" u="sng" dirty="0">
                <a:solidFill>
                  <a:srgbClr val="000000"/>
                </a:solidFill>
                <a:effectLst/>
                <a:latin typeface="Arial" panose="020B0604020202020204" pitchFamily="34" charset="0"/>
              </a:rPr>
              <a:t>No true</a:t>
            </a:r>
            <a:r>
              <a:rPr lang="en-US" b="0" i="0" u="sng" dirty="0">
                <a:solidFill>
                  <a:srgbClr val="000000"/>
                </a:solidFill>
                <a:effectLst/>
                <a:latin typeface="Arial" panose="020B0604020202020204" pitchFamily="34" charset="0"/>
              </a:rPr>
              <a:t>, </a:t>
            </a:r>
            <a:r>
              <a:rPr lang="en-US" b="0" i="1" u="sng" dirty="0">
                <a:solidFill>
                  <a:srgbClr val="000000"/>
                </a:solidFill>
                <a:effectLst/>
                <a:latin typeface="Arial" panose="020B0604020202020204" pitchFamily="34" charset="0"/>
              </a:rPr>
              <a:t>too</a:t>
            </a:r>
            <a:r>
              <a:rPr lang="en-US" b="0" i="0" u="sng" dirty="0">
                <a:solidFill>
                  <a:srgbClr val="000000"/>
                </a:solidFill>
                <a:effectLst/>
                <a:latin typeface="Arial" panose="020B0604020202020204" pitchFamily="34" charset="0"/>
              </a:rPr>
              <a:t> </a:t>
            </a:r>
            <a:r>
              <a:rPr lang="en-US" b="0" i="1" u="sng" dirty="0">
                <a:solidFill>
                  <a:srgbClr val="000000"/>
                </a:solidFill>
                <a:effectLst/>
                <a:latin typeface="Arial" panose="020B0604020202020204" pitchFamily="34" charset="0"/>
              </a:rPr>
              <a:t>delicate, non branching fibrovascular cores</a:t>
            </a:r>
            <a:r>
              <a:rPr lang="el-GR" b="0" i="1" u="sng" dirty="0">
                <a:solidFill>
                  <a:srgbClr val="000000"/>
                </a:solidFill>
                <a:effectLst/>
                <a:latin typeface="Arial" panose="020B0604020202020204" pitchFamily="34" charset="0"/>
              </a:rPr>
              <a:t>.</a:t>
            </a:r>
            <a:endParaRPr lang="en-US" b="0" i="1" u="sng" dirty="0">
              <a:solidFill>
                <a:srgbClr val="000000"/>
              </a:solidFill>
              <a:effectLst/>
              <a:latin typeface="Arial" panose="020B0604020202020204" pitchFamily="34" charset="0"/>
            </a:endParaRPr>
          </a:p>
          <a:p>
            <a:pPr algn="just"/>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24</a:t>
            </a:fld>
            <a:endParaRPr lang="el-GR"/>
          </a:p>
        </p:txBody>
      </p:sp>
    </p:spTree>
    <p:extLst>
      <p:ext uri="{BB962C8B-B14F-4D97-AF65-F5344CB8AC3E}">
        <p14:creationId xmlns:p14="http://schemas.microsoft.com/office/powerpoint/2010/main" val="1223382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r>
              <a:rPr lang="en-US" sz="1200" b="0" i="0" kern="1200" dirty="0">
                <a:solidFill>
                  <a:schemeClr val="tx1"/>
                </a:solidFill>
                <a:latin typeface="+mn-lt"/>
                <a:ea typeface="+mn-ea"/>
                <a:cs typeface="+mn-cs"/>
              </a:rPr>
              <a:t>This tumor shows an </a:t>
            </a:r>
            <a:r>
              <a:rPr lang="en-US" sz="1200" b="1" i="0" u="sng" kern="1200" dirty="0" err="1">
                <a:solidFill>
                  <a:schemeClr val="tx1"/>
                </a:solidFill>
                <a:latin typeface="+mn-lt"/>
                <a:ea typeface="+mn-ea"/>
                <a:cs typeface="+mn-cs"/>
              </a:rPr>
              <a:t>exophytic</a:t>
            </a:r>
            <a:r>
              <a:rPr lang="en-US" sz="1200" b="1" i="0" u="sng" kern="1200" dirty="0">
                <a:solidFill>
                  <a:schemeClr val="tx1"/>
                </a:solidFill>
                <a:latin typeface="+mn-lt"/>
                <a:ea typeface="+mn-ea"/>
                <a:cs typeface="+mn-cs"/>
              </a:rPr>
              <a:t> </a:t>
            </a:r>
            <a:r>
              <a:rPr lang="en-US" sz="1200" b="0" i="0" u="sng" kern="1200" dirty="0">
                <a:solidFill>
                  <a:schemeClr val="tx1"/>
                </a:solidFill>
                <a:latin typeface="+mn-lt"/>
                <a:ea typeface="+mn-ea"/>
                <a:cs typeface="+mn-cs"/>
              </a:rPr>
              <a:t>papillary component with </a:t>
            </a:r>
            <a:r>
              <a:rPr lang="en-US" sz="1200" b="1" i="0" u="sng" kern="1200" dirty="0">
                <a:solidFill>
                  <a:schemeClr val="tx1"/>
                </a:solidFill>
                <a:latin typeface="+mn-lt"/>
                <a:ea typeface="+mn-ea"/>
                <a:cs typeface="+mn-cs"/>
              </a:rPr>
              <a:t>true</a:t>
            </a:r>
            <a:r>
              <a:rPr lang="en-US" sz="1200" b="0" i="0" u="sng" kern="1200" dirty="0">
                <a:solidFill>
                  <a:schemeClr val="tx1"/>
                </a:solidFill>
                <a:latin typeface="+mn-lt"/>
                <a:ea typeface="+mn-ea"/>
                <a:cs typeface="+mn-cs"/>
              </a:rPr>
              <a:t> </a:t>
            </a:r>
            <a:r>
              <a:rPr lang="en-US" sz="1200" b="0" i="0" u="sng" kern="1200" dirty="0" err="1">
                <a:solidFill>
                  <a:schemeClr val="tx1"/>
                </a:solidFill>
                <a:latin typeface="+mn-lt"/>
                <a:ea typeface="+mn-ea"/>
                <a:cs typeface="+mn-cs"/>
              </a:rPr>
              <a:t>fibrovascular</a:t>
            </a:r>
            <a:r>
              <a:rPr lang="en-US" sz="1200" b="0" i="0" u="sng" kern="1200" dirty="0">
                <a:solidFill>
                  <a:schemeClr val="tx1"/>
                </a:solidFill>
                <a:latin typeface="+mn-lt"/>
                <a:ea typeface="+mn-ea"/>
                <a:cs typeface="+mn-cs"/>
              </a:rPr>
              <a:t> cores </a:t>
            </a:r>
            <a:r>
              <a:rPr lang="en-US" sz="1200" b="0" i="0" kern="1200" dirty="0">
                <a:solidFill>
                  <a:schemeClr val="tx1"/>
                </a:solidFill>
                <a:latin typeface="+mn-lt"/>
                <a:ea typeface="+mn-ea"/>
                <a:cs typeface="+mn-cs"/>
              </a:rPr>
              <a:t>as well as an </a:t>
            </a:r>
            <a:r>
              <a:rPr lang="en-US" sz="1200" b="1" i="0" kern="1200" dirty="0" err="1">
                <a:solidFill>
                  <a:schemeClr val="tx1"/>
                </a:solidFill>
                <a:latin typeface="+mn-lt"/>
                <a:ea typeface="+mn-ea"/>
                <a:cs typeface="+mn-cs"/>
              </a:rPr>
              <a:t>endophytic</a:t>
            </a:r>
            <a:r>
              <a:rPr lang="en-US" sz="1200" b="1" i="0" kern="1200" dirty="0">
                <a:solidFill>
                  <a:schemeClr val="tx1"/>
                </a:solidFill>
                <a:latin typeface="+mn-lt"/>
                <a:ea typeface="+mn-ea"/>
                <a:cs typeface="+mn-cs"/>
              </a:rPr>
              <a:t>, inverted </a:t>
            </a:r>
            <a:r>
              <a:rPr lang="en-US" sz="1200" b="1" i="0" kern="1200" dirty="0" err="1">
                <a:solidFill>
                  <a:schemeClr val="tx1"/>
                </a:solidFill>
                <a:latin typeface="+mn-lt"/>
                <a:ea typeface="+mn-ea"/>
                <a:cs typeface="+mn-cs"/>
              </a:rPr>
              <a:t>papilloma</a:t>
            </a:r>
            <a:r>
              <a:rPr lang="en-US" sz="1200" b="1" i="0" kern="1200" dirty="0">
                <a:solidFill>
                  <a:schemeClr val="tx1"/>
                </a:solidFill>
                <a:latin typeface="+mn-lt"/>
                <a:ea typeface="+mn-ea"/>
                <a:cs typeface="+mn-cs"/>
              </a:rPr>
              <a:t>-like component</a:t>
            </a:r>
            <a:r>
              <a:rPr lang="en-US" sz="1200" b="0" i="0" kern="1200" dirty="0">
                <a:solidFill>
                  <a:schemeClr val="tx1"/>
                </a:solidFill>
                <a:latin typeface="+mn-lt"/>
                <a:ea typeface="+mn-ea"/>
                <a:cs typeface="+mn-cs"/>
              </a:rPr>
              <a:t>. The lamina propria shows anastomosing cords and nests of urothelial cells  </a:t>
            </a:r>
            <a:r>
              <a:rPr lang="en-US" sz="1200" b="0" i="1" kern="1200" dirty="0">
                <a:solidFill>
                  <a:schemeClr val="tx1"/>
                </a:solidFill>
                <a:latin typeface="+mn-lt"/>
                <a:ea typeface="+mn-ea"/>
                <a:cs typeface="+mn-cs"/>
              </a:rPr>
              <a:t>without</a:t>
            </a:r>
            <a:r>
              <a:rPr lang="en-US" sz="1200" b="0" i="0" kern="1200" dirty="0">
                <a:solidFill>
                  <a:schemeClr val="tx1"/>
                </a:solidFill>
                <a:latin typeface="+mn-lt"/>
                <a:ea typeface="+mn-ea"/>
                <a:cs typeface="+mn-cs"/>
              </a:rPr>
              <a:t> </a:t>
            </a:r>
            <a:r>
              <a:rPr lang="el-GR" sz="1200" b="0" i="0" kern="1200" dirty="0">
                <a:solidFill>
                  <a:schemeClr val="tx1"/>
                </a:solidFill>
                <a:latin typeface="+mn-lt"/>
                <a:ea typeface="+mn-ea"/>
                <a:cs typeface="+mn-cs"/>
              </a:rPr>
              <a:t> </a:t>
            </a:r>
            <a:r>
              <a:rPr lang="en-US" sz="1200" b="0" i="0" kern="1200" dirty="0">
                <a:solidFill>
                  <a:schemeClr val="tx1"/>
                </a:solidFill>
                <a:latin typeface="+mn-lt"/>
                <a:ea typeface="+mn-ea"/>
                <a:cs typeface="+mn-cs"/>
              </a:rPr>
              <a:t>destructive </a:t>
            </a:r>
            <a:r>
              <a:rPr lang="en-US" sz="1200" b="0" i="0" kern="1200" dirty="0" err="1">
                <a:solidFill>
                  <a:schemeClr val="tx1"/>
                </a:solidFill>
                <a:latin typeface="+mn-lt"/>
                <a:ea typeface="+mn-ea"/>
                <a:cs typeface="+mn-cs"/>
              </a:rPr>
              <a:t>stromal</a:t>
            </a:r>
            <a:r>
              <a:rPr lang="en-US" sz="1200" b="0" i="0" kern="1200" dirty="0">
                <a:solidFill>
                  <a:schemeClr val="tx1"/>
                </a:solidFill>
                <a:latin typeface="+mn-lt"/>
                <a:ea typeface="+mn-ea"/>
                <a:cs typeface="+mn-cs"/>
              </a:rPr>
              <a:t> invasion. There is </a:t>
            </a:r>
            <a:r>
              <a:rPr lang="en-US" sz="1200" b="0" i="1" kern="1200" dirty="0">
                <a:solidFill>
                  <a:schemeClr val="tx1"/>
                </a:solidFill>
                <a:latin typeface="+mn-lt"/>
                <a:ea typeface="+mn-ea"/>
                <a:cs typeface="+mn-cs"/>
              </a:rPr>
              <a:t>no</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cytologic</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atypia</a:t>
            </a:r>
            <a:r>
              <a:rPr lang="en-US" sz="1200" b="0" i="0" kern="1200" dirty="0">
                <a:solidFill>
                  <a:schemeClr val="tx1"/>
                </a:solidFill>
                <a:latin typeface="+mn-lt"/>
                <a:ea typeface="+mn-ea"/>
                <a:cs typeface="+mn-cs"/>
              </a:rPr>
              <a:t>. </a:t>
            </a:r>
          </a:p>
          <a:p>
            <a:pPr algn="just"/>
            <a:r>
              <a:rPr lang="en-US" sz="1200" b="0" i="0" kern="1200" dirty="0">
                <a:solidFill>
                  <a:schemeClr val="tx1"/>
                </a:solidFill>
                <a:latin typeface="+mn-lt"/>
                <a:ea typeface="+mn-ea"/>
                <a:cs typeface="+mn-cs"/>
              </a:rPr>
              <a:t>Such cases may be classified as </a:t>
            </a:r>
            <a:r>
              <a:rPr lang="el-GR" sz="1200" b="0" i="0" kern="1200" dirty="0">
                <a:solidFill>
                  <a:schemeClr val="tx1"/>
                </a:solidFill>
                <a:latin typeface="+mn-lt"/>
                <a:ea typeface="+mn-ea"/>
                <a:cs typeface="+mn-cs"/>
              </a:rPr>
              <a:t>(</a:t>
            </a:r>
            <a:r>
              <a:rPr lang="en-US" sz="1200" b="0" i="0" kern="1200" dirty="0">
                <a:solidFill>
                  <a:schemeClr val="tx1"/>
                </a:solidFill>
                <a:latin typeface="+mn-lt"/>
                <a:ea typeface="+mn-ea"/>
                <a:cs typeface="+mn-cs"/>
              </a:rPr>
              <a:t>predominantly</a:t>
            </a:r>
            <a:r>
              <a:rPr lang="el-GR"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inverted</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neoplasm of low malignant potential, although the current WHO/ISUP Classification does not address this category. </a:t>
            </a:r>
          </a:p>
          <a:p>
            <a:pPr algn="just"/>
            <a:r>
              <a:rPr lang="en-US" sz="1200" b="0" i="0" kern="1200" dirty="0">
                <a:solidFill>
                  <a:schemeClr val="tx1"/>
                </a:solidFill>
                <a:latin typeface="+mn-lt"/>
                <a:ea typeface="+mn-ea"/>
                <a:cs typeface="+mn-cs"/>
              </a:rPr>
              <a:t>Even at this magnification, </a:t>
            </a:r>
            <a:r>
              <a:rPr lang="en-US" sz="1200" b="1" i="0" kern="1200" dirty="0">
                <a:solidFill>
                  <a:schemeClr val="tx1"/>
                </a:solidFill>
                <a:latin typeface="+mn-lt"/>
                <a:ea typeface="+mn-ea"/>
                <a:cs typeface="+mn-cs"/>
              </a:rPr>
              <a:t>peripheral </a:t>
            </a:r>
            <a:r>
              <a:rPr lang="en-US" sz="1200" b="1" i="0" kern="1200" dirty="0" err="1">
                <a:solidFill>
                  <a:schemeClr val="tx1"/>
                </a:solidFill>
                <a:latin typeface="+mn-lt"/>
                <a:ea typeface="+mn-ea"/>
                <a:cs typeface="+mn-cs"/>
              </a:rPr>
              <a:t>palisading</a:t>
            </a:r>
            <a:r>
              <a:rPr lang="en-US" sz="1200" b="1" i="0" kern="1200" dirty="0">
                <a:solidFill>
                  <a:schemeClr val="tx1"/>
                </a:solidFill>
                <a:latin typeface="+mn-lt"/>
                <a:ea typeface="+mn-ea"/>
                <a:cs typeface="+mn-cs"/>
              </a:rPr>
              <a:t> of </a:t>
            </a:r>
            <a:r>
              <a:rPr lang="en-US" sz="1200" b="1" i="0" kern="1200" dirty="0" err="1">
                <a:solidFill>
                  <a:schemeClr val="tx1"/>
                </a:solidFill>
                <a:latin typeface="+mn-lt"/>
                <a:ea typeface="+mn-ea"/>
                <a:cs typeface="+mn-cs"/>
              </a:rPr>
              <a:t>basaloid</a:t>
            </a:r>
            <a:r>
              <a:rPr lang="en-US" sz="1200" b="1" i="0" kern="1200" dirty="0">
                <a:solidFill>
                  <a:schemeClr val="tx1"/>
                </a:solidFill>
                <a:latin typeface="+mn-lt"/>
                <a:ea typeface="+mn-ea"/>
                <a:cs typeface="+mn-cs"/>
              </a:rPr>
              <a:t> cells </a:t>
            </a:r>
            <a:r>
              <a:rPr lang="en-US" sz="1200" b="0" i="0" kern="1200" dirty="0">
                <a:solidFill>
                  <a:schemeClr val="tx1"/>
                </a:solidFill>
                <a:latin typeface="+mn-lt"/>
                <a:ea typeface="+mn-ea"/>
                <a:cs typeface="+mn-cs"/>
              </a:rPr>
              <a:t>can be appreciated in the </a:t>
            </a:r>
            <a:r>
              <a:rPr lang="en-US" sz="1200" b="1" i="0" kern="1200" dirty="0" err="1">
                <a:solidFill>
                  <a:schemeClr val="tx1"/>
                </a:solidFill>
                <a:effectLst>
                  <a:outerShdw blurRad="38100" dist="38100" dir="2700000" algn="tl">
                    <a:srgbClr val="000000">
                      <a:alpha val="43137"/>
                    </a:srgbClr>
                  </a:outerShdw>
                </a:effectLst>
                <a:latin typeface="+mn-lt"/>
                <a:ea typeface="+mn-ea"/>
                <a:cs typeface="+mn-cs"/>
              </a:rPr>
              <a:t>anastomosing</a:t>
            </a:r>
            <a:r>
              <a:rPr lang="en-US" sz="1200" b="1" i="0" kern="1200" dirty="0">
                <a:solidFill>
                  <a:schemeClr val="tx1"/>
                </a:solidFill>
                <a:effectLst>
                  <a:outerShdw blurRad="38100" dist="38100" dir="2700000" algn="tl">
                    <a:srgbClr val="000000">
                      <a:alpha val="43137"/>
                    </a:srgbClr>
                  </a:outerShdw>
                </a:effectLst>
                <a:latin typeface="+mn-lt"/>
                <a:ea typeface="+mn-ea"/>
                <a:cs typeface="+mn-cs"/>
              </a:rPr>
              <a:t> nests </a:t>
            </a:r>
            <a:r>
              <a:rPr lang="en-US" sz="1200" b="0" i="0" kern="1200" dirty="0">
                <a:solidFill>
                  <a:schemeClr val="tx1"/>
                </a:solidFill>
                <a:latin typeface="+mn-lt"/>
                <a:ea typeface="+mn-ea"/>
                <a:cs typeface="+mn-cs"/>
              </a:rPr>
              <a:t>in the lamina </a:t>
            </a:r>
            <a:r>
              <a:rPr lang="en-US" sz="1200" b="0" i="0" kern="1200" dirty="0" err="1">
                <a:solidFill>
                  <a:schemeClr val="tx1"/>
                </a:solidFill>
                <a:latin typeface="+mn-lt"/>
                <a:ea typeface="+mn-ea"/>
                <a:cs typeface="+mn-cs"/>
              </a:rPr>
              <a:t>propria</a:t>
            </a:r>
            <a:r>
              <a:rPr lang="en-US" sz="1200" b="0" i="0" kern="1200" dirty="0">
                <a:solidFill>
                  <a:schemeClr val="tx1"/>
                </a:solidFill>
                <a:latin typeface="+mn-lt"/>
                <a:ea typeface="+mn-ea"/>
                <a:cs typeface="+mn-cs"/>
              </a:rPr>
              <a:t>. The tumor was composed of roughly </a:t>
            </a:r>
            <a:r>
              <a:rPr lang="en-US" sz="1200" b="0" i="0" u="sng" kern="1200" dirty="0">
                <a:solidFill>
                  <a:schemeClr val="tx1"/>
                </a:solidFill>
                <a:latin typeface="+mn-lt"/>
                <a:ea typeface="+mn-ea"/>
                <a:cs typeface="+mn-cs"/>
              </a:rPr>
              <a:t>equal</a:t>
            </a:r>
            <a:r>
              <a:rPr lang="en-US" sz="1200" b="0" i="0" kern="1200" dirty="0">
                <a:solidFill>
                  <a:schemeClr val="tx1"/>
                </a:solidFill>
                <a:latin typeface="+mn-lt"/>
                <a:ea typeface="+mn-ea"/>
                <a:cs typeface="+mn-cs"/>
              </a:rPr>
              <a:t> proportions of </a:t>
            </a:r>
            <a:r>
              <a:rPr lang="en-US" sz="1200" b="0" i="0" kern="1200" dirty="0" err="1">
                <a:solidFill>
                  <a:schemeClr val="tx1"/>
                </a:solidFill>
                <a:latin typeface="+mn-lt"/>
                <a:ea typeface="+mn-ea"/>
                <a:cs typeface="+mn-cs"/>
              </a:rPr>
              <a:t>exophytic</a:t>
            </a:r>
            <a:r>
              <a:rPr lang="en-US" sz="1200" b="0" i="0" kern="1200" dirty="0">
                <a:solidFill>
                  <a:schemeClr val="tx1"/>
                </a:solidFill>
                <a:latin typeface="+mn-lt"/>
                <a:ea typeface="+mn-ea"/>
                <a:cs typeface="+mn-cs"/>
              </a:rPr>
              <a:t> and </a:t>
            </a:r>
            <a:r>
              <a:rPr lang="en-US" sz="1200" b="0" i="0" kern="1200" dirty="0" err="1">
                <a:solidFill>
                  <a:schemeClr val="tx1"/>
                </a:solidFill>
                <a:latin typeface="+mn-lt"/>
                <a:ea typeface="+mn-ea"/>
                <a:cs typeface="+mn-cs"/>
              </a:rPr>
              <a:t>endophytic</a:t>
            </a:r>
            <a:r>
              <a:rPr lang="en-US" sz="1200" b="0" i="0" kern="1200" dirty="0">
                <a:solidFill>
                  <a:schemeClr val="tx1"/>
                </a:solidFill>
                <a:latin typeface="+mn-lt"/>
                <a:ea typeface="+mn-ea"/>
                <a:cs typeface="+mn-cs"/>
              </a:rPr>
              <a:t> components. The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cells have </a:t>
            </a:r>
            <a:r>
              <a:rPr lang="en-US" sz="1200" b="1" i="0" kern="1200" dirty="0">
                <a:solidFill>
                  <a:schemeClr val="tx1"/>
                </a:solidFill>
                <a:latin typeface="+mn-lt"/>
                <a:ea typeface="+mn-ea"/>
                <a:cs typeface="+mn-cs"/>
              </a:rPr>
              <a:t>bland morphology </a:t>
            </a:r>
            <a:r>
              <a:rPr lang="en-US" sz="1200" b="0" i="0" kern="1200" dirty="0">
                <a:solidFill>
                  <a:schemeClr val="tx1"/>
                </a:solidFill>
                <a:latin typeface="+mn-lt"/>
                <a:ea typeface="+mn-ea"/>
                <a:cs typeface="+mn-cs"/>
              </a:rPr>
              <a:t>and </a:t>
            </a:r>
            <a:r>
              <a:rPr lang="en-US" sz="1200" b="1" i="0" kern="1200" dirty="0">
                <a:solidFill>
                  <a:schemeClr val="tx1"/>
                </a:solidFill>
                <a:latin typeface="+mn-lt"/>
                <a:ea typeface="+mn-ea"/>
                <a:cs typeface="+mn-cs"/>
              </a:rPr>
              <a:t>mitotic activity </a:t>
            </a:r>
            <a:r>
              <a:rPr lang="en-US" sz="1200" b="0" i="0" kern="1200" dirty="0">
                <a:solidFill>
                  <a:schemeClr val="tx1"/>
                </a:solidFill>
                <a:latin typeface="+mn-lt"/>
                <a:ea typeface="+mn-ea"/>
                <a:cs typeface="+mn-cs"/>
              </a:rPr>
              <a:t>is  </a:t>
            </a:r>
            <a:r>
              <a:rPr lang="en-US" sz="1200" b="1" i="1" kern="1200" spc="600" dirty="0">
                <a:solidFill>
                  <a:schemeClr val="tx1"/>
                </a:solidFill>
                <a:latin typeface="+mn-lt"/>
                <a:ea typeface="+mn-ea"/>
                <a:cs typeface="+mn-cs"/>
              </a:rPr>
              <a:t>not</a:t>
            </a:r>
            <a:r>
              <a:rPr lang="en-US" sz="1200" b="1" i="0" kern="1200" dirty="0">
                <a:solidFill>
                  <a:schemeClr val="tx1"/>
                </a:solidFill>
                <a:latin typeface="+mn-lt"/>
                <a:ea typeface="+mn-ea"/>
                <a:cs typeface="+mn-cs"/>
              </a:rPr>
              <a:t> increased</a:t>
            </a:r>
            <a:r>
              <a:rPr lang="en-US" sz="1200" b="0" i="0" kern="1200" dirty="0">
                <a:solidFill>
                  <a:schemeClr val="tx1"/>
                </a:solidFill>
                <a:latin typeface="+mn-lt"/>
                <a:ea typeface="+mn-ea"/>
                <a:cs typeface="+mn-cs"/>
              </a:rPr>
              <a:t>.</a:t>
            </a:r>
          </a:p>
          <a:p>
            <a:pPr algn="just"/>
            <a:endParaRPr lang="en-US" sz="1200" b="0" i="0" kern="1200" dirty="0">
              <a:solidFill>
                <a:schemeClr val="tx1"/>
              </a:solidFill>
              <a:latin typeface="+mn-lt"/>
              <a:ea typeface="+mn-ea"/>
              <a:cs typeface="+mn-cs"/>
            </a:endParaRPr>
          </a:p>
          <a:p>
            <a:pPr algn="just"/>
            <a:r>
              <a:rPr lang="en-US" sz="1200" b="0" i="0" kern="1200" dirty="0">
                <a:solidFill>
                  <a:schemeClr val="tx1"/>
                </a:solidFill>
                <a:latin typeface="+mn-lt"/>
                <a:ea typeface="+mn-ea"/>
                <a:cs typeface="+mn-cs"/>
              </a:rPr>
              <a:t>Inverted papillary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neoplasm of low malignant potential (Inverted PUNLMP, lower images). Inverted PUNLMP demonstrates inverted (</a:t>
            </a:r>
            <a:r>
              <a:rPr lang="en-US" sz="1200" b="0" i="0" kern="1200" dirty="0" err="1">
                <a:solidFill>
                  <a:schemeClr val="tx1"/>
                </a:solidFill>
                <a:latin typeface="+mn-lt"/>
                <a:ea typeface="+mn-ea"/>
                <a:cs typeface="+mn-cs"/>
              </a:rPr>
              <a:t>endophytic</a:t>
            </a:r>
            <a:r>
              <a:rPr lang="en-US" sz="1200" b="0" i="0" kern="1200" dirty="0">
                <a:solidFill>
                  <a:schemeClr val="tx1"/>
                </a:solidFill>
                <a:latin typeface="+mn-lt"/>
                <a:ea typeface="+mn-ea"/>
                <a:cs typeface="+mn-cs"/>
              </a:rPr>
              <a:t>) growth and resembles </a:t>
            </a:r>
            <a:r>
              <a:rPr lang="en-US" sz="1200" b="0" i="1" kern="1200" dirty="0">
                <a:solidFill>
                  <a:schemeClr val="tx1"/>
                </a:solidFill>
                <a:latin typeface="+mn-lt"/>
                <a:ea typeface="+mn-ea"/>
                <a:cs typeface="+mn-cs"/>
              </a:rPr>
              <a:t>inverted </a:t>
            </a:r>
            <a:r>
              <a:rPr lang="en-US" sz="1200" b="0" i="1" kern="1200" dirty="0" err="1">
                <a:solidFill>
                  <a:schemeClr val="tx1"/>
                </a:solidFill>
                <a:latin typeface="+mn-lt"/>
                <a:ea typeface="+mn-ea"/>
                <a:cs typeface="+mn-cs"/>
              </a:rPr>
              <a:t>papilloma</a:t>
            </a:r>
            <a:r>
              <a:rPr lang="en-US" sz="1200" b="0" i="0" kern="1200" dirty="0">
                <a:solidFill>
                  <a:schemeClr val="tx1"/>
                </a:solidFill>
                <a:latin typeface="+mn-lt"/>
                <a:ea typeface="+mn-ea"/>
                <a:cs typeface="+mn-cs"/>
              </a:rPr>
              <a:t>, but in contrast, shows  </a:t>
            </a:r>
            <a:r>
              <a:rPr lang="en-US" sz="1200" b="1" i="0" kern="1200" spc="600" dirty="0">
                <a:solidFill>
                  <a:schemeClr val="tx1"/>
                </a:solidFill>
                <a:latin typeface="+mn-lt"/>
                <a:ea typeface="+mn-ea"/>
                <a:cs typeface="+mn-cs"/>
              </a:rPr>
              <a:t>expanded </a:t>
            </a:r>
            <a:r>
              <a:rPr lang="en-US" sz="1200" b="1" i="0" kern="1200" dirty="0">
                <a:solidFill>
                  <a:schemeClr val="tx1"/>
                </a:solidFill>
                <a:latin typeface="+mn-lt"/>
                <a:ea typeface="+mn-ea"/>
                <a:cs typeface="+mn-cs"/>
              </a:rPr>
              <a:t>and rounded cords and nests</a:t>
            </a:r>
            <a:r>
              <a:rPr lang="en-US" sz="1200" b="0" i="0" kern="1200" dirty="0">
                <a:solidFill>
                  <a:schemeClr val="tx1"/>
                </a:solidFill>
                <a:latin typeface="+mn-lt"/>
                <a:ea typeface="+mn-ea"/>
                <a:cs typeface="+mn-cs"/>
              </a:rPr>
              <a:t>, composed of architecturally and </a:t>
            </a:r>
            <a:r>
              <a:rPr lang="en-US" sz="1200" b="0" i="0" kern="1200" dirty="0" err="1">
                <a:solidFill>
                  <a:schemeClr val="tx1"/>
                </a:solidFill>
                <a:latin typeface="+mn-lt"/>
                <a:ea typeface="+mn-ea"/>
                <a:cs typeface="+mn-cs"/>
              </a:rPr>
              <a:t>cytologically</a:t>
            </a:r>
            <a:r>
              <a:rPr lang="en-US" sz="1200" b="0" i="0" kern="1200" dirty="0">
                <a:solidFill>
                  <a:schemeClr val="tx1"/>
                </a:solidFill>
                <a:latin typeface="+mn-lt"/>
                <a:ea typeface="+mn-ea"/>
                <a:cs typeface="+mn-cs"/>
              </a:rPr>
              <a:t> bland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cells. Inverted PUNLMP </a:t>
            </a:r>
            <a:r>
              <a:rPr lang="en-US" sz="1200" b="0" i="1" kern="1200" dirty="0">
                <a:solidFill>
                  <a:schemeClr val="tx1"/>
                </a:solidFill>
                <a:latin typeface="+mn-lt"/>
                <a:ea typeface="+mn-ea"/>
                <a:cs typeface="+mn-cs"/>
              </a:rPr>
              <a:t>may</a:t>
            </a:r>
            <a:r>
              <a:rPr lang="en-US" sz="1200" b="0" i="0" kern="1200" dirty="0">
                <a:solidFill>
                  <a:schemeClr val="tx1"/>
                </a:solidFill>
                <a:latin typeface="+mn-lt"/>
                <a:ea typeface="+mn-ea"/>
                <a:cs typeface="+mn-cs"/>
              </a:rPr>
              <a:t> also lack </a:t>
            </a:r>
            <a:r>
              <a:rPr lang="en-US" sz="1200" b="0" i="1" kern="1200" dirty="0">
                <a:solidFill>
                  <a:schemeClr val="tx1"/>
                </a:solidFill>
                <a:latin typeface="+mn-lt"/>
                <a:ea typeface="+mn-ea"/>
                <a:cs typeface="+mn-cs"/>
              </a:rPr>
              <a:t>central streaming and peripheral </a:t>
            </a:r>
            <a:r>
              <a:rPr lang="en-US" sz="1200" b="0" i="1" kern="1200" dirty="0" err="1">
                <a:solidFill>
                  <a:schemeClr val="tx1"/>
                </a:solidFill>
                <a:latin typeface="+mn-lt"/>
                <a:ea typeface="+mn-ea"/>
                <a:cs typeface="+mn-cs"/>
              </a:rPr>
              <a:t>palisading</a:t>
            </a:r>
            <a:r>
              <a:rPr lang="en-US" sz="1200" b="0" i="0" kern="1200" dirty="0">
                <a:solidFill>
                  <a:schemeClr val="tx1"/>
                </a:solidFill>
                <a:latin typeface="+mn-lt"/>
                <a:ea typeface="+mn-ea"/>
                <a:cs typeface="+mn-cs"/>
              </a:rPr>
              <a:t>, as typically seen in </a:t>
            </a:r>
            <a:r>
              <a:rPr lang="en-US" sz="1200" b="0" i="1" kern="1200" dirty="0">
                <a:solidFill>
                  <a:schemeClr val="tx1"/>
                </a:solidFill>
                <a:latin typeface="+mn-lt"/>
                <a:ea typeface="+mn-ea"/>
                <a:cs typeface="+mn-cs"/>
              </a:rPr>
              <a:t>inverted </a:t>
            </a:r>
            <a:r>
              <a:rPr lang="en-US" sz="1200" b="0" i="1" kern="1200" dirty="0" err="1">
                <a:solidFill>
                  <a:schemeClr val="tx1"/>
                </a:solidFill>
                <a:latin typeface="+mn-lt"/>
                <a:ea typeface="+mn-ea"/>
                <a:cs typeface="+mn-cs"/>
              </a:rPr>
              <a:t>papilloma</a:t>
            </a:r>
            <a:r>
              <a:rPr lang="en-US" sz="1200" b="0" i="0" kern="1200" dirty="0">
                <a:solidFill>
                  <a:schemeClr val="tx1"/>
                </a:solidFill>
                <a:latin typeface="+mn-lt"/>
                <a:ea typeface="+mn-ea"/>
                <a:cs typeface="+mn-cs"/>
              </a:rPr>
              <a:t>.</a:t>
            </a:r>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25</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00000"/>
                </a:solidFill>
                <a:effectLst/>
                <a:latin typeface="Arial" panose="020B0604020202020204" pitchFamily="34" charset="0"/>
              </a:rPr>
              <a:t>Noninvasive papillary urothelial carcinoma, low grade</a:t>
            </a:r>
          </a:p>
          <a:p>
            <a:endParaRPr lang="en-US" dirty="0"/>
          </a:p>
          <a:p>
            <a:pPr algn="l" fontAlgn="base">
              <a:buFont typeface="Arial" panose="020B0604020202020204" pitchFamily="34" charset="0"/>
              <a:buChar char="•"/>
            </a:pPr>
            <a:r>
              <a:rPr lang="en-US" b="0" i="0" dirty="0">
                <a:solidFill>
                  <a:srgbClr val="000000"/>
                </a:solidFill>
                <a:effectLst/>
                <a:latin typeface="inherit"/>
              </a:rPr>
              <a:t>Neoplastic proliferation of the urothelium in a papillary configuration, with no invasion through the basement membrane.</a:t>
            </a:r>
          </a:p>
          <a:p>
            <a:pPr algn="l" fontAlgn="base">
              <a:buFont typeface="Arial" panose="020B0604020202020204" pitchFamily="34" charset="0"/>
              <a:buChar char="•"/>
            </a:pPr>
            <a:r>
              <a:rPr lang="en-US" b="0" i="0" dirty="0">
                <a:solidFill>
                  <a:srgbClr val="000000"/>
                </a:solidFill>
                <a:effectLst/>
                <a:latin typeface="inherit"/>
              </a:rPr>
              <a:t>Low grade architectural and cytologic abnormality, </a:t>
            </a:r>
            <a:r>
              <a:rPr lang="en-US" b="1" i="0" dirty="0">
                <a:solidFill>
                  <a:srgbClr val="000000"/>
                </a:solidFill>
                <a:effectLst/>
                <a:latin typeface="inherit"/>
              </a:rPr>
              <a:t>absence</a:t>
            </a:r>
            <a:r>
              <a:rPr lang="en-US" b="0" i="0" dirty="0">
                <a:solidFill>
                  <a:srgbClr val="000000"/>
                </a:solidFill>
                <a:effectLst/>
                <a:latin typeface="inherit"/>
              </a:rPr>
              <a:t> of </a:t>
            </a:r>
            <a:r>
              <a:rPr lang="en-US" b="0" i="1" dirty="0">
                <a:solidFill>
                  <a:srgbClr val="000000"/>
                </a:solidFill>
                <a:effectLst/>
                <a:latin typeface="inherit"/>
              </a:rPr>
              <a:t>high grade features</a:t>
            </a:r>
            <a:r>
              <a:rPr lang="en-US" b="0" i="0" dirty="0">
                <a:solidFill>
                  <a:srgbClr val="000000"/>
                </a:solidFill>
                <a:effectLst/>
                <a:latin typeface="inherit"/>
              </a:rPr>
              <a:t>, such </a:t>
            </a:r>
            <a:r>
              <a:rPr lang="en-US" b="0" i="1" dirty="0">
                <a:solidFill>
                  <a:srgbClr val="000000"/>
                </a:solidFill>
                <a:effectLst/>
                <a:latin typeface="inherit"/>
              </a:rPr>
              <a:t>as irregular nuclei with frequent, prominent nucleoli and mitoses, </a:t>
            </a:r>
            <a:r>
              <a:rPr lang="en-US" b="0" i="1" dirty="0" err="1">
                <a:solidFill>
                  <a:srgbClr val="000000"/>
                </a:solidFill>
                <a:effectLst/>
                <a:latin typeface="inherit"/>
              </a:rPr>
              <a:t>pleomorphism</a:t>
            </a:r>
            <a:r>
              <a:rPr lang="en-US" b="0" i="1" dirty="0">
                <a:solidFill>
                  <a:srgbClr val="000000"/>
                </a:solidFill>
                <a:effectLst/>
                <a:latin typeface="inherit"/>
              </a:rPr>
              <a:t>.</a:t>
            </a:r>
          </a:p>
          <a:p>
            <a:pPr algn="l" fontAlgn="base"/>
            <a:endParaRPr lang="en-US" b="0" i="0" dirty="0">
              <a:solidFill>
                <a:srgbClr val="000000"/>
              </a:solidFill>
              <a:effectLst/>
              <a:latin typeface="inherit"/>
            </a:endParaRPr>
          </a:p>
          <a:p>
            <a:pPr algn="l" fontAlgn="base"/>
            <a:r>
              <a:rPr lang="en-US" b="0" i="0" dirty="0">
                <a:solidFill>
                  <a:srgbClr val="000000"/>
                </a:solidFill>
                <a:effectLst/>
                <a:latin typeface="inherit"/>
              </a:rPr>
              <a:t>Essential features</a:t>
            </a:r>
          </a:p>
          <a:p>
            <a:pPr algn="l" fontAlgn="base">
              <a:buFont typeface="Arial" panose="020B0604020202020204" pitchFamily="34" charset="0"/>
              <a:buChar char="•"/>
            </a:pPr>
            <a:r>
              <a:rPr lang="en-US" b="0" i="0" dirty="0">
                <a:solidFill>
                  <a:srgbClr val="000000"/>
                </a:solidFill>
                <a:effectLst/>
                <a:latin typeface="inherit"/>
              </a:rPr>
              <a:t>Noninvasive papillary urothelial neoplasm with low grade </a:t>
            </a:r>
            <a:r>
              <a:rPr lang="en-US" b="0" i="0" dirty="0" err="1">
                <a:solidFill>
                  <a:srgbClr val="000000"/>
                </a:solidFill>
                <a:effectLst/>
                <a:latin typeface="inherit"/>
              </a:rPr>
              <a:t>cytoarchitectural</a:t>
            </a:r>
            <a:r>
              <a:rPr lang="en-US" b="0" i="0" dirty="0">
                <a:solidFill>
                  <a:srgbClr val="000000"/>
                </a:solidFill>
                <a:effectLst/>
                <a:latin typeface="inherit"/>
              </a:rPr>
              <a:t> abnormality.</a:t>
            </a:r>
          </a:p>
          <a:p>
            <a:pPr algn="l" fontAlgn="base">
              <a:buFont typeface="Arial" panose="020B0604020202020204" pitchFamily="34" charset="0"/>
              <a:buChar char="•"/>
            </a:pPr>
            <a:r>
              <a:rPr lang="en-US" b="1" i="0" u="sng" spc="300" dirty="0">
                <a:solidFill>
                  <a:srgbClr val="000000"/>
                </a:solidFill>
                <a:effectLst>
                  <a:outerShdw blurRad="38100" dist="38100" dir="2700000" algn="tl">
                    <a:srgbClr val="000000">
                      <a:alpha val="43137"/>
                    </a:srgbClr>
                  </a:outerShdw>
                </a:effectLst>
                <a:latin typeface="inherit"/>
              </a:rPr>
              <a:t>Loss of polarity evident in medium magnification</a:t>
            </a:r>
            <a:r>
              <a:rPr lang="en-US" b="0" i="0" dirty="0">
                <a:solidFill>
                  <a:srgbClr val="000000"/>
                </a:solidFill>
                <a:effectLst/>
                <a:latin typeface="inherit"/>
              </a:rPr>
              <a:t>, rare mitoses, </a:t>
            </a:r>
            <a:r>
              <a:rPr lang="en-US" b="0" i="0" u="sng" dirty="0">
                <a:solidFill>
                  <a:srgbClr val="000000"/>
                </a:solidFill>
                <a:effectLst/>
                <a:latin typeface="inherit"/>
              </a:rPr>
              <a:t>subtle</a:t>
            </a:r>
            <a:r>
              <a:rPr lang="en-US" b="0" i="0" dirty="0">
                <a:solidFill>
                  <a:srgbClr val="000000"/>
                </a:solidFill>
                <a:effectLst/>
                <a:latin typeface="inherit"/>
              </a:rPr>
              <a:t> variation in nuclear size but no significant pleomorphism.</a:t>
            </a:r>
          </a:p>
          <a:p>
            <a:pPr algn="l" fontAlgn="base">
              <a:buFont typeface="Arial" panose="020B0604020202020204" pitchFamily="34" charset="0"/>
              <a:buChar char="•"/>
            </a:pPr>
            <a:r>
              <a:rPr lang="en-US" b="0" i="0" dirty="0">
                <a:solidFill>
                  <a:srgbClr val="000000"/>
                </a:solidFill>
                <a:effectLst/>
                <a:latin typeface="inherit"/>
              </a:rPr>
              <a:t>Immunohistochemistry </a:t>
            </a:r>
            <a:r>
              <a:rPr lang="en-US" b="0" i="1" dirty="0">
                <a:solidFill>
                  <a:srgbClr val="000000"/>
                </a:solidFill>
                <a:effectLst/>
                <a:latin typeface="inherit"/>
              </a:rPr>
              <a:t>not</a:t>
            </a:r>
            <a:r>
              <a:rPr lang="en-US" b="0" i="0" dirty="0">
                <a:solidFill>
                  <a:srgbClr val="000000"/>
                </a:solidFill>
                <a:effectLst/>
                <a:latin typeface="inherit"/>
              </a:rPr>
              <a:t>  helpful for diagnosis.</a:t>
            </a:r>
          </a:p>
          <a:p>
            <a:pPr algn="l" fontAlgn="base">
              <a:buFont typeface="Arial" panose="020B0604020202020204" pitchFamily="34" charset="0"/>
              <a:buChar char="•"/>
            </a:pPr>
            <a:r>
              <a:rPr lang="en-US" b="0" i="0" dirty="0">
                <a:solidFill>
                  <a:srgbClr val="000000"/>
                </a:solidFill>
                <a:effectLst/>
                <a:latin typeface="inherit"/>
              </a:rPr>
              <a:t>Hematuria common presentation.</a:t>
            </a:r>
          </a:p>
          <a:p>
            <a:pPr algn="l" fontAlgn="base">
              <a:buFont typeface="Arial" panose="020B0604020202020204" pitchFamily="34" charset="0"/>
              <a:buChar char="•"/>
            </a:pPr>
            <a:r>
              <a:rPr lang="en-US" b="0" i="0" dirty="0">
                <a:solidFill>
                  <a:srgbClr val="000000"/>
                </a:solidFill>
                <a:effectLst/>
                <a:latin typeface="inherit"/>
              </a:rPr>
              <a:t>Disease related death and progression is rare but recurrence common.</a:t>
            </a:r>
          </a:p>
          <a:p>
            <a:pPr algn="l" fontAlgn="base">
              <a:buFont typeface="Arial" panose="020B0604020202020204" pitchFamily="34" charset="0"/>
              <a:buChar char="•"/>
            </a:pPr>
            <a:endParaRPr lang="en-US" b="0" i="0" dirty="0">
              <a:solidFill>
                <a:srgbClr val="000000"/>
              </a:solidFill>
              <a:effectLst/>
              <a:latin typeface="inherit"/>
            </a:endParaRPr>
          </a:p>
          <a:p>
            <a:pPr algn="l" fontAlgn="base">
              <a:buFont typeface="Arial" panose="020B0604020202020204" pitchFamily="34" charset="0"/>
              <a:buChar char="•"/>
            </a:pPr>
            <a:endParaRPr lang="en-US" b="0" i="0" dirty="0">
              <a:solidFill>
                <a:srgbClr val="000000"/>
              </a:solidFill>
              <a:effectLst/>
              <a:latin typeface="inherit"/>
            </a:endParaRPr>
          </a:p>
          <a:p>
            <a:pPr algn="l" fontAlgn="base">
              <a:buFont typeface="Arial" panose="020B0604020202020204" pitchFamily="34" charset="0"/>
              <a:buChar char="•"/>
            </a:pPr>
            <a:r>
              <a:rPr lang="en-US" b="0" i="0" dirty="0">
                <a:solidFill>
                  <a:srgbClr val="FFFFFF"/>
                </a:solidFill>
                <a:effectLst/>
                <a:latin typeface="Arial" panose="020B0604020202020204" pitchFamily="34" charset="0"/>
              </a:rPr>
              <a:t>Transurethral resection, bladder. Low power of early low grade, noninvasive papillary urothelial carcinoma shows </a:t>
            </a:r>
            <a:r>
              <a:rPr lang="en-US" b="1" i="0" dirty="0">
                <a:solidFill>
                  <a:srgbClr val="FFFFFF"/>
                </a:solidFill>
                <a:effectLst/>
                <a:latin typeface="Arial" panose="020B0604020202020204" pitchFamily="34" charset="0"/>
              </a:rPr>
              <a:t>fibrovascular cores </a:t>
            </a:r>
            <a:r>
              <a:rPr lang="en-US" b="0" i="0" dirty="0">
                <a:solidFill>
                  <a:srgbClr val="FFFFFF"/>
                </a:solidFill>
                <a:effectLst/>
                <a:latin typeface="Arial" panose="020B0604020202020204" pitchFamily="34" charset="0"/>
              </a:rPr>
              <a:t>lined by neoplastic urothelium.</a:t>
            </a:r>
          </a:p>
          <a:p>
            <a:pPr algn="l" fontAlgn="base">
              <a:buFont typeface="Arial" panose="020B0604020202020204" pitchFamily="34" charset="0"/>
              <a:buChar char="•"/>
            </a:pPr>
            <a:r>
              <a:rPr lang="en-US" b="0" i="0" dirty="0">
                <a:solidFill>
                  <a:srgbClr val="FFFFFF"/>
                </a:solidFill>
                <a:effectLst/>
                <a:latin typeface="Arial" panose="020B0604020202020204" pitchFamily="34" charset="0"/>
              </a:rPr>
              <a:t>Bladder; low grade, noninvasive papillary carcinoma. High power of papilla with mild architectural disorder, mitotic figures and mild nuclear pleomorphism.</a:t>
            </a:r>
          </a:p>
          <a:p>
            <a:pPr algn="l" fontAlgn="base">
              <a:buFont typeface="Arial" panose="020B0604020202020204" pitchFamily="34" charset="0"/>
              <a:buChar char="•"/>
            </a:pPr>
            <a:r>
              <a:rPr lang="en-US" b="0" i="0" dirty="0">
                <a:solidFill>
                  <a:srgbClr val="FFFFFF"/>
                </a:solidFill>
                <a:effectLst/>
                <a:latin typeface="Arial" panose="020B0604020202020204" pitchFamily="34" charset="0"/>
              </a:rPr>
              <a:t>Low grade noninvasive papillary carcinoma with endophytic component.</a:t>
            </a:r>
          </a:p>
          <a:p>
            <a:pPr algn="l" fontAlgn="base">
              <a:buFont typeface="Arial" panose="020B0604020202020204" pitchFamily="34" charset="0"/>
              <a:buChar char="•"/>
            </a:pPr>
            <a:r>
              <a:rPr lang="en-US" b="0" i="0" dirty="0">
                <a:solidFill>
                  <a:srgbClr val="FFFFFF"/>
                </a:solidFill>
                <a:effectLst/>
                <a:latin typeface="Arial" panose="020B0604020202020204" pitchFamily="34" charset="0"/>
              </a:rPr>
              <a:t>Noninvasive papillary urothelial carcinoma, low grade (</a:t>
            </a:r>
            <a:r>
              <a:rPr lang="en-US" b="0" i="0" dirty="0" err="1">
                <a:solidFill>
                  <a:srgbClr val="FFFFFF"/>
                </a:solidFill>
                <a:effectLst/>
                <a:latin typeface="Arial" panose="020B0604020202020204" pitchFamily="34" charset="0"/>
              </a:rPr>
              <a:t>pTa</a:t>
            </a:r>
            <a:r>
              <a:rPr lang="en-US" b="0" i="0" dirty="0">
                <a:solidFill>
                  <a:srgbClr val="FFFFFF"/>
                </a:solidFill>
                <a:effectLst/>
                <a:latin typeface="Arial" panose="020B0604020202020204" pitchFamily="34" charset="0"/>
              </a:rPr>
              <a:t>): predominantly orderly at low power with </a:t>
            </a:r>
            <a:r>
              <a:rPr lang="en-US" b="1" i="0" dirty="0">
                <a:solidFill>
                  <a:srgbClr val="FFFFFF"/>
                </a:solidFill>
                <a:effectLst/>
                <a:latin typeface="Arial" panose="020B0604020202020204" pitchFamily="34" charset="0"/>
              </a:rPr>
              <a:t>mild but definitive cytologic atypia </a:t>
            </a:r>
            <a:r>
              <a:rPr lang="en-US" b="0" i="0" dirty="0">
                <a:solidFill>
                  <a:srgbClr val="FFFFFF"/>
                </a:solidFill>
                <a:effectLst/>
                <a:latin typeface="Arial" panose="020B0604020202020204" pitchFamily="34" charset="0"/>
              </a:rPr>
              <a:t>with regard to polarity, nuclear size, shape and chromatin texture.</a:t>
            </a:r>
            <a:endParaRPr lang="en-US" b="0" i="0" dirty="0">
              <a:solidFill>
                <a:srgbClr val="000000"/>
              </a:solidFill>
              <a:effectLst/>
              <a:latin typeface="inherit"/>
            </a:endParaRPr>
          </a:p>
          <a:p>
            <a:endParaRPr lang="en-US" dirty="0"/>
          </a:p>
          <a:p>
            <a:pPr algn="l" fontAlgn="base"/>
            <a:r>
              <a:rPr lang="en-US" b="1" i="0" dirty="0">
                <a:solidFill>
                  <a:srgbClr val="000000"/>
                </a:solidFill>
                <a:effectLst/>
                <a:latin typeface="Arial" panose="020B0604020202020204" pitchFamily="34" charset="0"/>
              </a:rPr>
              <a:t>Differential diagnosis</a:t>
            </a:r>
          </a:p>
          <a:p>
            <a:pPr algn="l" fontAlgn="base">
              <a:buFont typeface="Arial" panose="020B0604020202020204" pitchFamily="34" charset="0"/>
              <a:buChar char="•"/>
            </a:pPr>
            <a:r>
              <a:rPr lang="en-US" b="1" i="0" dirty="0">
                <a:solidFill>
                  <a:srgbClr val="054F96"/>
                </a:solidFill>
                <a:effectLst/>
                <a:latin typeface="inherit"/>
              </a:rPr>
              <a:t>Papillary urothelial neoplasm of low malignant potential (PUNLMP)</a:t>
            </a:r>
            <a:r>
              <a:rPr lang="en-US" b="0" i="0" dirty="0">
                <a:solidFill>
                  <a:srgbClr val="000000"/>
                </a:solidFill>
                <a:effectLst/>
                <a:latin typeface="Arial" panose="020B0604020202020204" pitchFamily="34" charset="0"/>
              </a:rPr>
              <a:t>:</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Similar appearance at low and intermediate power</a:t>
            </a:r>
          </a:p>
          <a:p>
            <a:pPr marL="742950" lvl="1" indent="-285750" algn="l" fontAlgn="base">
              <a:buFont typeface="Arial" panose="020B0604020202020204" pitchFamily="34" charset="0"/>
              <a:buChar char="•"/>
            </a:pPr>
            <a:r>
              <a:rPr lang="en-US" b="1" i="0" dirty="0">
                <a:solidFill>
                  <a:srgbClr val="000000"/>
                </a:solidFill>
                <a:effectLst/>
                <a:latin typeface="Arial" panose="020B0604020202020204" pitchFamily="34" charset="0"/>
              </a:rPr>
              <a:t>No</a:t>
            </a:r>
            <a:r>
              <a:rPr lang="en-US" b="0" i="0" dirty="0">
                <a:solidFill>
                  <a:srgbClr val="000000"/>
                </a:solidFill>
                <a:effectLst/>
                <a:latin typeface="Arial" panose="020B0604020202020204" pitchFamily="34" charset="0"/>
              </a:rPr>
              <a:t> architectural or cytologic abnormalities (lacks variation in nuclear size / shape and </a:t>
            </a:r>
            <a:r>
              <a:rPr lang="en-US" b="1" i="0" dirty="0">
                <a:solidFill>
                  <a:srgbClr val="000000"/>
                </a:solidFill>
                <a:effectLst/>
                <a:latin typeface="Arial" panose="020B0604020202020204" pitchFamily="34" charset="0"/>
              </a:rPr>
              <a:t>polarity is maintained</a:t>
            </a:r>
            <a:r>
              <a:rPr lang="en-US"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b="1" i="0" dirty="0">
                <a:solidFill>
                  <a:srgbClr val="054F96"/>
                </a:solidFill>
                <a:effectLst/>
                <a:latin typeface="inherit"/>
              </a:rPr>
              <a:t>Noninvasive papillary urothelial carcinoma, high grade</a:t>
            </a:r>
            <a:r>
              <a:rPr lang="en-US" b="0" i="0" dirty="0">
                <a:solidFill>
                  <a:srgbClr val="000000"/>
                </a:solidFill>
                <a:effectLst/>
                <a:latin typeface="Arial" panose="020B0604020202020204" pitchFamily="34" charset="0"/>
              </a:rPr>
              <a:t>:</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High grade features present, although may be focal</a:t>
            </a:r>
          </a:p>
          <a:p>
            <a:pPr marL="742950" lvl="1" indent="-285750" algn="l" fontAlgn="base">
              <a:buFont typeface="Arial" panose="020B0604020202020204" pitchFamily="34" charset="0"/>
              <a:buChar char="•"/>
            </a:pPr>
            <a:r>
              <a:rPr lang="en-US" b="0" i="0" u="sng" dirty="0" err="1">
                <a:solidFill>
                  <a:srgbClr val="000000"/>
                </a:solidFill>
                <a:effectLst/>
                <a:latin typeface="Arial" panose="020B0604020202020204" pitchFamily="34" charset="0"/>
              </a:rPr>
              <a:t>Nucleomegaly</a:t>
            </a:r>
            <a:r>
              <a:rPr lang="en-US" b="0" i="0" u="sng" dirty="0">
                <a:solidFill>
                  <a:srgbClr val="000000"/>
                </a:solidFill>
                <a:effectLst/>
                <a:latin typeface="Arial" panose="020B0604020202020204" pitchFamily="34" charset="0"/>
              </a:rPr>
              <a:t>, nuclear pleomorphism, irregular nuclear contours and clumped chromatin</a:t>
            </a:r>
          </a:p>
          <a:p>
            <a:pPr marL="742950" lvl="1" indent="-285750" algn="l" fontAlgn="base">
              <a:buFont typeface="Arial" panose="020B0604020202020204" pitchFamily="34" charset="0"/>
              <a:buChar char="•"/>
            </a:pPr>
            <a:r>
              <a:rPr lang="en-US" b="0" i="0" u="sng" dirty="0">
                <a:solidFill>
                  <a:srgbClr val="000000"/>
                </a:solidFill>
                <a:effectLst/>
                <a:latin typeface="Arial" panose="020B0604020202020204" pitchFamily="34" charset="0"/>
              </a:rPr>
              <a:t>Mitoses readily identifiable</a:t>
            </a:r>
          </a:p>
          <a:p>
            <a:pPr algn="l" fontAlgn="base">
              <a:buFont typeface="Arial" panose="020B0604020202020204" pitchFamily="34" charset="0"/>
              <a:buChar char="•"/>
            </a:pPr>
            <a:r>
              <a:rPr lang="en-US" b="1" i="0" dirty="0">
                <a:solidFill>
                  <a:srgbClr val="054F96"/>
                </a:solidFill>
                <a:effectLst/>
                <a:latin typeface="inherit"/>
              </a:rPr>
              <a:t>Polypoid cystitis</a:t>
            </a:r>
            <a:r>
              <a:rPr lang="en-US" b="0" i="0" dirty="0">
                <a:solidFill>
                  <a:srgbClr val="000000"/>
                </a:solidFill>
                <a:effectLst/>
                <a:latin typeface="Arial" panose="020B0604020202020204" pitchFamily="34" charset="0"/>
              </a:rPr>
              <a:t>:</a:t>
            </a:r>
          </a:p>
          <a:p>
            <a:pPr marL="742950" lvl="1" indent="-285750" algn="l" fontAlgn="base">
              <a:buFont typeface="Arial" panose="020B0604020202020204" pitchFamily="34" charset="0"/>
              <a:buChar char="•"/>
            </a:pPr>
            <a:r>
              <a:rPr lang="en-US" b="0" i="0" u="sng" dirty="0">
                <a:solidFill>
                  <a:srgbClr val="000000"/>
                </a:solidFill>
                <a:effectLst/>
                <a:latin typeface="Arial" panose="020B0604020202020204" pitchFamily="34" charset="0"/>
              </a:rPr>
              <a:t>Edematous or fibrotic papillary cores.</a:t>
            </a:r>
          </a:p>
          <a:p>
            <a:pPr marL="742950" lvl="1" indent="-285750" algn="l" fontAlgn="base">
              <a:buFont typeface="Arial" panose="020B0604020202020204" pitchFamily="34" charset="0"/>
              <a:buChar char="•"/>
            </a:pPr>
            <a:r>
              <a:rPr lang="en-US" b="0" i="0" u="sng" dirty="0">
                <a:solidFill>
                  <a:srgbClr val="000000"/>
                </a:solidFill>
                <a:effectLst/>
                <a:latin typeface="Arial" panose="020B0604020202020204" pitchFamily="34" charset="0"/>
              </a:rPr>
              <a:t>Broad base papillary excrescences</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Reactive epithelial changes may be present.</a:t>
            </a:r>
          </a:p>
          <a:p>
            <a:pPr algn="l" fontAlgn="base">
              <a:buFont typeface="Arial" panose="020B0604020202020204" pitchFamily="34" charset="0"/>
              <a:buChar char="•"/>
            </a:pPr>
            <a:r>
              <a:rPr lang="en-US" b="1" i="0" dirty="0">
                <a:solidFill>
                  <a:srgbClr val="054F96"/>
                </a:solidFill>
                <a:effectLst/>
                <a:latin typeface="inherit"/>
              </a:rPr>
              <a:t>Urothelial papilloma</a:t>
            </a:r>
            <a:r>
              <a:rPr lang="en-US" b="0" i="0" dirty="0">
                <a:solidFill>
                  <a:srgbClr val="000000"/>
                </a:solidFill>
                <a:effectLst/>
                <a:latin typeface="Arial" panose="020B0604020202020204" pitchFamily="34" charset="0"/>
              </a:rPr>
              <a:t>:</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Papillary lesions with </a:t>
            </a:r>
            <a:r>
              <a:rPr lang="en-US" b="0" i="0" u="sng" dirty="0">
                <a:solidFill>
                  <a:srgbClr val="000000"/>
                </a:solidFill>
                <a:effectLst/>
                <a:latin typeface="Arial" panose="020B0604020202020204" pitchFamily="34" charset="0"/>
              </a:rPr>
              <a:t>normal,</a:t>
            </a:r>
            <a:r>
              <a:rPr lang="en-US" b="0" i="0" dirty="0">
                <a:solidFill>
                  <a:srgbClr val="000000"/>
                </a:solidFill>
                <a:effectLst/>
                <a:latin typeface="Arial" panose="020B0604020202020204" pitchFamily="34" charset="0"/>
              </a:rPr>
              <a:t> nondysplastic urothelium.</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No </a:t>
            </a:r>
            <a:r>
              <a:rPr lang="en-US" b="0" i="0" dirty="0" err="1">
                <a:solidFill>
                  <a:srgbClr val="000000"/>
                </a:solidFill>
                <a:effectLst/>
                <a:latin typeface="Arial" panose="020B0604020202020204" pitchFamily="34" charset="0"/>
              </a:rPr>
              <a:t>cytologic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atypia</a:t>
            </a:r>
            <a:r>
              <a:rPr lang="en-US"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b="1" i="0" dirty="0">
                <a:solidFill>
                  <a:srgbClr val="054F96"/>
                </a:solidFill>
                <a:effectLst/>
                <a:latin typeface="inherit"/>
              </a:rPr>
              <a:t>Inverted papilloma</a:t>
            </a:r>
            <a:r>
              <a:rPr lang="en-US" b="0" i="0" dirty="0">
                <a:solidFill>
                  <a:srgbClr val="000000"/>
                </a:solidFill>
                <a:effectLst/>
                <a:latin typeface="Arial" panose="020B0604020202020204" pitchFamily="34" charset="0"/>
              </a:rPr>
              <a:t>:</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Endophytic growth pattern of urothelium into lamina </a:t>
            </a:r>
            <a:r>
              <a:rPr lang="en-US" b="0" i="0" dirty="0" err="1">
                <a:solidFill>
                  <a:srgbClr val="000000"/>
                </a:solidFill>
                <a:effectLst/>
                <a:latin typeface="Arial" panose="020B0604020202020204" pitchFamily="34" charset="0"/>
              </a:rPr>
              <a:t>propria</a:t>
            </a:r>
            <a:r>
              <a:rPr lang="en-US" b="0" i="0" dirty="0">
                <a:solidFill>
                  <a:srgbClr val="000000"/>
                </a:solidFill>
                <a:effectLst/>
                <a:latin typeface="Arial" panose="020B0604020202020204" pitchFamily="34" charset="0"/>
              </a:rPr>
              <a:t>.</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Degenerative atypia </a:t>
            </a:r>
            <a:r>
              <a:rPr lang="en-US" b="0" i="1" dirty="0">
                <a:solidFill>
                  <a:srgbClr val="000000"/>
                </a:solidFill>
                <a:effectLst/>
                <a:latin typeface="Arial" panose="020B0604020202020204" pitchFamily="34" charset="0"/>
              </a:rPr>
              <a:t>may</a:t>
            </a:r>
            <a:r>
              <a:rPr lang="en-US" b="0" i="0" dirty="0">
                <a:solidFill>
                  <a:srgbClr val="000000"/>
                </a:solidFill>
                <a:effectLst/>
                <a:latin typeface="Arial" panose="020B0604020202020204" pitchFamily="34" charset="0"/>
              </a:rPr>
              <a:t> be present.</a:t>
            </a:r>
          </a:p>
          <a:p>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26</a:t>
            </a:fld>
            <a:endParaRPr lang="el-GR"/>
          </a:p>
        </p:txBody>
      </p:sp>
    </p:spTree>
    <p:extLst>
      <p:ext uri="{BB962C8B-B14F-4D97-AF65-F5344CB8AC3E}">
        <p14:creationId xmlns:p14="http://schemas.microsoft.com/office/powerpoint/2010/main" val="503657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70000" lnSpcReduction="20000"/>
          </a:bodyPr>
          <a:lstStyle/>
          <a:p>
            <a:pPr algn="just" fontAlgn="base"/>
            <a:r>
              <a:rPr lang="en-US" sz="1200" b="1" i="0" dirty="0">
                <a:solidFill>
                  <a:srgbClr val="000000"/>
                </a:solidFill>
                <a:effectLst/>
                <a:latin typeface="Arial" panose="020B0604020202020204" pitchFamily="34" charset="0"/>
              </a:rPr>
              <a:t>Noninvasive papillary urothelial carcinoma, high grade</a:t>
            </a:r>
            <a:endParaRPr lang="en-US" b="1" i="0" dirty="0">
              <a:solidFill>
                <a:srgbClr val="000000"/>
              </a:solidFill>
              <a:effectLst/>
              <a:latin typeface="inherit"/>
            </a:endParaRPr>
          </a:p>
          <a:p>
            <a:pPr algn="just" fontAlgn="base"/>
            <a:endParaRPr lang="en-US" b="1" i="0" dirty="0">
              <a:solidFill>
                <a:srgbClr val="000000"/>
              </a:solidFill>
              <a:effectLst/>
              <a:latin typeface="inherit"/>
            </a:endParaRPr>
          </a:p>
          <a:p>
            <a:pPr algn="just" fontAlgn="base"/>
            <a:r>
              <a:rPr lang="en-US" b="1" i="0" dirty="0">
                <a:solidFill>
                  <a:srgbClr val="000000"/>
                </a:solidFill>
                <a:effectLst/>
                <a:latin typeface="inherit"/>
              </a:rPr>
              <a:t>Definition / general</a:t>
            </a:r>
          </a:p>
          <a:p>
            <a:pPr algn="just" fontAlgn="base">
              <a:buFont typeface="Arial" panose="020B0604020202020204" pitchFamily="34" charset="0"/>
              <a:buChar char="•"/>
            </a:pPr>
            <a:r>
              <a:rPr lang="en-US" b="0" i="0" dirty="0">
                <a:solidFill>
                  <a:srgbClr val="000000"/>
                </a:solidFill>
                <a:effectLst/>
                <a:latin typeface="inherit"/>
              </a:rPr>
              <a:t>Neoplastic proliferation of the urothelium with a papillary configuration and no invasion beyond the basement membrane.</a:t>
            </a:r>
          </a:p>
          <a:p>
            <a:pPr algn="just" fontAlgn="base">
              <a:buFont typeface="Arial" panose="020B0604020202020204" pitchFamily="34" charset="0"/>
              <a:buChar char="•"/>
            </a:pPr>
            <a:r>
              <a:rPr lang="en-US" b="0" i="0" dirty="0">
                <a:solidFill>
                  <a:srgbClr val="000000"/>
                </a:solidFill>
                <a:effectLst/>
                <a:latin typeface="inherit"/>
              </a:rPr>
              <a:t>Moderate to marked </a:t>
            </a:r>
            <a:r>
              <a:rPr lang="en-US" b="1" i="0" dirty="0">
                <a:solidFill>
                  <a:srgbClr val="000000"/>
                </a:solidFill>
                <a:effectLst/>
                <a:latin typeface="inherit"/>
              </a:rPr>
              <a:t>architectural and cytologic atypia.</a:t>
            </a:r>
          </a:p>
          <a:p>
            <a:pPr algn="just" fontAlgn="base">
              <a:buFont typeface="Arial" panose="020B0604020202020204" pitchFamily="34" charset="0"/>
              <a:buChar char="•"/>
            </a:pPr>
            <a:endParaRPr lang="en-US" b="1" i="0" dirty="0">
              <a:solidFill>
                <a:srgbClr val="000000"/>
              </a:solidFill>
              <a:effectLst/>
              <a:latin typeface="inherit"/>
            </a:endParaRPr>
          </a:p>
          <a:p>
            <a:pPr algn="just" fontAlgn="base"/>
            <a:r>
              <a:rPr lang="en-US" b="1" i="0" dirty="0">
                <a:solidFill>
                  <a:srgbClr val="000000"/>
                </a:solidFill>
                <a:effectLst/>
                <a:latin typeface="inherit"/>
              </a:rPr>
              <a:t>Essential features</a:t>
            </a:r>
          </a:p>
          <a:p>
            <a:pPr algn="just" fontAlgn="base">
              <a:buFont typeface="Arial" panose="020B0604020202020204" pitchFamily="34" charset="0"/>
              <a:buChar char="•"/>
            </a:pPr>
            <a:r>
              <a:rPr lang="en-US" b="0" i="0" dirty="0">
                <a:solidFill>
                  <a:srgbClr val="000000"/>
                </a:solidFill>
                <a:effectLst/>
                <a:latin typeface="inherit"/>
              </a:rPr>
              <a:t>Noninvasive papillary urothelial neoplasm with </a:t>
            </a:r>
            <a:r>
              <a:rPr lang="en-US" b="1" i="0" dirty="0">
                <a:solidFill>
                  <a:srgbClr val="000000"/>
                </a:solidFill>
                <a:effectLst/>
                <a:latin typeface="inherit"/>
              </a:rPr>
              <a:t>moderate to marked </a:t>
            </a:r>
            <a:r>
              <a:rPr lang="en-US" b="1" i="0" dirty="0" err="1">
                <a:solidFill>
                  <a:srgbClr val="000000"/>
                </a:solidFill>
                <a:effectLst/>
                <a:latin typeface="inherit"/>
              </a:rPr>
              <a:t>cytoarchitectural</a:t>
            </a:r>
            <a:r>
              <a:rPr lang="en-US" b="1" i="0" dirty="0">
                <a:solidFill>
                  <a:srgbClr val="000000"/>
                </a:solidFill>
                <a:effectLst/>
                <a:latin typeface="inherit"/>
              </a:rPr>
              <a:t> abnormality.</a:t>
            </a:r>
          </a:p>
          <a:p>
            <a:pPr algn="just" fontAlgn="base">
              <a:buFont typeface="Arial" panose="020B0604020202020204" pitchFamily="34" charset="0"/>
              <a:buChar char="•"/>
            </a:pPr>
            <a:r>
              <a:rPr lang="en-US" b="1" i="0" dirty="0">
                <a:solidFill>
                  <a:srgbClr val="000000"/>
                </a:solidFill>
                <a:effectLst/>
                <a:latin typeface="inherit"/>
              </a:rPr>
              <a:t>Complex  </a:t>
            </a:r>
            <a:r>
              <a:rPr lang="en-US" b="1" i="0" spc="600" dirty="0">
                <a:solidFill>
                  <a:srgbClr val="000000"/>
                </a:solidFill>
                <a:effectLst/>
                <a:latin typeface="inherit"/>
              </a:rPr>
              <a:t>solid</a:t>
            </a:r>
            <a:r>
              <a:rPr lang="en-US" b="1" i="0" dirty="0">
                <a:solidFill>
                  <a:srgbClr val="000000"/>
                </a:solidFill>
                <a:effectLst/>
                <a:latin typeface="inherit"/>
              </a:rPr>
              <a:t> to   </a:t>
            </a:r>
            <a:r>
              <a:rPr lang="en-US" b="1" i="0" spc="600" dirty="0">
                <a:solidFill>
                  <a:srgbClr val="000000"/>
                </a:solidFill>
                <a:effectLst/>
                <a:latin typeface="inherit"/>
              </a:rPr>
              <a:t>fused papillary </a:t>
            </a:r>
            <a:r>
              <a:rPr lang="en-US" b="1" i="0" dirty="0">
                <a:solidFill>
                  <a:srgbClr val="000000"/>
                </a:solidFill>
                <a:effectLst/>
                <a:latin typeface="inherit"/>
              </a:rPr>
              <a:t>architecture</a:t>
            </a:r>
            <a:r>
              <a:rPr lang="en-US" b="0" i="0" dirty="0">
                <a:solidFill>
                  <a:srgbClr val="000000"/>
                </a:solidFill>
                <a:effectLst/>
                <a:latin typeface="inherit"/>
              </a:rPr>
              <a:t>, nuclear atypia, pleomorphism (may be focal), </a:t>
            </a:r>
            <a:r>
              <a:rPr lang="en-US" b="1" i="0" dirty="0">
                <a:solidFill>
                  <a:srgbClr val="000000"/>
                </a:solidFill>
                <a:effectLst/>
                <a:latin typeface="inherit"/>
              </a:rPr>
              <a:t>crowded and overlapping cells, brisk mitotic activity.</a:t>
            </a:r>
          </a:p>
          <a:p>
            <a:pPr algn="just" fontAlgn="base">
              <a:buFont typeface="Arial" panose="020B0604020202020204" pitchFamily="34" charset="0"/>
              <a:buChar char="•"/>
            </a:pPr>
            <a:r>
              <a:rPr lang="en-US" b="0" i="0" dirty="0">
                <a:solidFill>
                  <a:srgbClr val="000000"/>
                </a:solidFill>
                <a:effectLst/>
                <a:latin typeface="inherit"/>
              </a:rPr>
              <a:t>Immunohistochemistry </a:t>
            </a:r>
            <a:r>
              <a:rPr lang="en-US" b="0" i="1" dirty="0">
                <a:solidFill>
                  <a:srgbClr val="000000"/>
                </a:solidFill>
                <a:effectLst/>
                <a:latin typeface="inherit"/>
              </a:rPr>
              <a:t>not</a:t>
            </a:r>
            <a:r>
              <a:rPr lang="en-US" b="0" i="0" dirty="0">
                <a:solidFill>
                  <a:srgbClr val="000000"/>
                </a:solidFill>
                <a:effectLst/>
                <a:latin typeface="inherit"/>
              </a:rPr>
              <a:t>  required for diagnosis.</a:t>
            </a:r>
          </a:p>
          <a:p>
            <a:pPr algn="just" fontAlgn="base">
              <a:buFont typeface="Arial" panose="020B0604020202020204" pitchFamily="34" charset="0"/>
              <a:buChar char="•"/>
            </a:pPr>
            <a:r>
              <a:rPr lang="en-US" b="0" i="0" dirty="0">
                <a:solidFill>
                  <a:srgbClr val="000000"/>
                </a:solidFill>
                <a:effectLst/>
                <a:latin typeface="inherit"/>
              </a:rPr>
              <a:t>Commonly presents with </a:t>
            </a:r>
            <a:r>
              <a:rPr lang="en-US" b="0" i="0" dirty="0" err="1">
                <a:solidFill>
                  <a:srgbClr val="000000"/>
                </a:solidFill>
                <a:effectLst/>
                <a:latin typeface="inherit"/>
              </a:rPr>
              <a:t>hematuria</a:t>
            </a:r>
            <a:r>
              <a:rPr lang="en-US" b="0" i="0" dirty="0">
                <a:solidFill>
                  <a:srgbClr val="000000"/>
                </a:solidFill>
                <a:effectLst/>
                <a:latin typeface="inherit"/>
              </a:rPr>
              <a:t>.</a:t>
            </a:r>
          </a:p>
          <a:p>
            <a:pPr algn="just" fontAlgn="base">
              <a:buFont typeface="Arial" panose="020B0604020202020204" pitchFamily="34" charset="0"/>
              <a:buChar char="•"/>
            </a:pPr>
            <a:r>
              <a:rPr lang="en-US" b="0" i="0" dirty="0">
                <a:solidFill>
                  <a:srgbClr val="000000"/>
                </a:solidFill>
                <a:effectLst/>
                <a:latin typeface="inherit"/>
              </a:rPr>
              <a:t>High rate of progression to invasion.</a:t>
            </a:r>
          </a:p>
          <a:p>
            <a:pPr algn="just"/>
            <a:endParaRPr lang="en-US" dirty="0"/>
          </a:p>
          <a:p>
            <a:pPr algn="just"/>
            <a:r>
              <a:rPr lang="en-US" b="0" i="0" dirty="0">
                <a:solidFill>
                  <a:srgbClr val="FFFFFF"/>
                </a:solidFill>
                <a:effectLst/>
                <a:latin typeface="Arial" panose="020B0604020202020204" pitchFamily="34" charset="0"/>
              </a:rPr>
              <a:t>High grade noninvasive papillary urothelial carcinoma demonstrating </a:t>
            </a:r>
            <a:r>
              <a:rPr lang="en-US" b="1" i="0" dirty="0">
                <a:solidFill>
                  <a:srgbClr val="FFFFFF"/>
                </a:solidFill>
                <a:effectLst/>
                <a:latin typeface="Arial" panose="020B0604020202020204" pitchFamily="34" charset="0"/>
              </a:rPr>
              <a:t>complex</a:t>
            </a:r>
            <a:r>
              <a:rPr lang="en-US" b="0" i="0" dirty="0">
                <a:solidFill>
                  <a:srgbClr val="FFFFFF"/>
                </a:solidFill>
                <a:effectLst/>
                <a:latin typeface="Arial" panose="020B0604020202020204" pitchFamily="34" charset="0"/>
              </a:rPr>
              <a:t> papillae (low power).</a:t>
            </a:r>
          </a:p>
          <a:p>
            <a:pPr algn="just"/>
            <a:r>
              <a:rPr lang="en-US" b="0" i="0" dirty="0">
                <a:solidFill>
                  <a:srgbClr val="FFFFFF"/>
                </a:solidFill>
                <a:effectLst/>
                <a:latin typeface="Arial" panose="020B0604020202020204" pitchFamily="34" charset="0"/>
              </a:rPr>
              <a:t>High power showing cells with irregular nuclear contours, </a:t>
            </a:r>
            <a:r>
              <a:rPr lang="en-US" b="0" i="0" dirty="0" err="1">
                <a:solidFill>
                  <a:srgbClr val="FFFFFF"/>
                </a:solidFill>
                <a:effectLst/>
                <a:latin typeface="Arial" panose="020B0604020202020204" pitchFamily="34" charset="0"/>
              </a:rPr>
              <a:t>hyperchromasia</a:t>
            </a:r>
            <a:r>
              <a:rPr lang="en-US" b="0" i="0" dirty="0">
                <a:solidFill>
                  <a:srgbClr val="FFFFFF"/>
                </a:solidFill>
                <a:effectLst/>
                <a:latin typeface="Arial" panose="020B0604020202020204" pitchFamily="34" charset="0"/>
              </a:rPr>
              <a:t> and mitoses.</a:t>
            </a:r>
          </a:p>
          <a:p>
            <a:pPr algn="just"/>
            <a:r>
              <a:rPr lang="en-US" b="0" i="0" dirty="0">
                <a:solidFill>
                  <a:srgbClr val="FFFFFF"/>
                </a:solidFill>
                <a:effectLst/>
                <a:latin typeface="Arial" panose="020B0604020202020204" pitchFamily="34" charset="0"/>
              </a:rPr>
              <a:t>Noninvasive papillary urothelial carcinoma, high grade (</a:t>
            </a:r>
            <a:r>
              <a:rPr lang="en-US" b="0" i="0" dirty="0" err="1">
                <a:solidFill>
                  <a:srgbClr val="FFFFFF"/>
                </a:solidFill>
                <a:effectLst/>
                <a:latin typeface="Arial" panose="020B0604020202020204" pitchFamily="34" charset="0"/>
              </a:rPr>
              <a:t>pTa</a:t>
            </a:r>
            <a:r>
              <a:rPr lang="en-US" b="0" i="0" dirty="0">
                <a:solidFill>
                  <a:srgbClr val="FFFFFF"/>
                </a:solidFill>
                <a:effectLst/>
                <a:latin typeface="Arial" panose="020B0604020202020204" pitchFamily="34" charset="0"/>
              </a:rPr>
              <a:t>): </a:t>
            </a:r>
            <a:r>
              <a:rPr lang="en-US" b="1" i="0" dirty="0">
                <a:solidFill>
                  <a:srgbClr val="FFFFFF"/>
                </a:solidFill>
                <a:effectLst/>
                <a:latin typeface="Arial" panose="020B0604020202020204" pitchFamily="34" charset="0"/>
              </a:rPr>
              <a:t>disordered architecture and cytologic pleomorphism</a:t>
            </a:r>
            <a:r>
              <a:rPr lang="en-US" b="0" i="0" dirty="0">
                <a:solidFill>
                  <a:srgbClr val="FFFFFF"/>
                </a:solidFill>
                <a:effectLst/>
                <a:latin typeface="Arial" panose="020B0604020202020204" pitchFamily="34" charset="0"/>
              </a:rPr>
              <a:t>.</a:t>
            </a:r>
          </a:p>
          <a:p>
            <a:pPr algn="just"/>
            <a:endParaRPr lang="en-US" b="0" i="0" dirty="0">
              <a:solidFill>
                <a:srgbClr val="FFFFFF"/>
              </a:solidFill>
              <a:effectLst/>
              <a:latin typeface="Arial" panose="020B0604020202020204" pitchFamily="34" charset="0"/>
            </a:endParaRPr>
          </a:p>
          <a:p>
            <a:pPr algn="just" fontAlgn="base"/>
            <a:r>
              <a:rPr lang="en-US" b="1" i="0" dirty="0">
                <a:solidFill>
                  <a:srgbClr val="000000"/>
                </a:solidFill>
                <a:effectLst/>
                <a:latin typeface="Arial" panose="020B0604020202020204" pitchFamily="34" charset="0"/>
              </a:rPr>
              <a:t>Differential diagnosis</a:t>
            </a:r>
          </a:p>
          <a:p>
            <a:pPr algn="just" fontAlgn="base">
              <a:buFont typeface="Arial" panose="020B0604020202020204" pitchFamily="34" charset="0"/>
              <a:buChar char="•"/>
            </a:pPr>
            <a:r>
              <a:rPr lang="en-US" b="1" i="0" dirty="0">
                <a:solidFill>
                  <a:srgbClr val="054F96"/>
                </a:solidFill>
                <a:effectLst/>
                <a:latin typeface="inherit"/>
              </a:rPr>
              <a:t>Low grade urothelial carcinoma</a:t>
            </a:r>
            <a:r>
              <a:rPr lang="en-US" b="0" i="0" dirty="0">
                <a:solidFill>
                  <a:srgbClr val="000000"/>
                </a:solidFill>
                <a:effectLst/>
                <a:latin typeface="Arial" panose="020B0604020202020204" pitchFamily="34" charset="0"/>
              </a:rPr>
              <a:t>:</a:t>
            </a:r>
          </a:p>
          <a:p>
            <a:pPr marL="742950" lvl="1" indent="-285750" algn="just" fontAlgn="base">
              <a:buFont typeface="Arial" panose="020B0604020202020204" pitchFamily="34" charset="0"/>
              <a:buChar char="•"/>
            </a:pPr>
            <a:r>
              <a:rPr lang="en-US" b="0" i="0" dirty="0">
                <a:solidFill>
                  <a:srgbClr val="000000"/>
                </a:solidFill>
                <a:effectLst/>
                <a:latin typeface="Arial" panose="020B0604020202020204" pitchFamily="34" charset="0"/>
              </a:rPr>
              <a:t>Cells more </a:t>
            </a:r>
            <a:r>
              <a:rPr lang="en-US" b="0" i="0" u="sng" dirty="0">
                <a:solidFill>
                  <a:srgbClr val="000000"/>
                </a:solidFill>
                <a:effectLst/>
                <a:latin typeface="Arial" panose="020B0604020202020204" pitchFamily="34" charset="0"/>
              </a:rPr>
              <a:t>uniform</a:t>
            </a:r>
            <a:r>
              <a:rPr lang="en-US" b="0" i="0" dirty="0">
                <a:solidFill>
                  <a:srgbClr val="000000"/>
                </a:solidFill>
                <a:effectLst/>
                <a:latin typeface="Arial" panose="020B0604020202020204" pitchFamily="34" charset="0"/>
              </a:rPr>
              <a:t> and appear </a:t>
            </a:r>
            <a:r>
              <a:rPr lang="en-US" b="0" i="1" dirty="0">
                <a:solidFill>
                  <a:srgbClr val="000000"/>
                </a:solidFill>
                <a:effectLst/>
                <a:latin typeface="Arial" panose="020B0604020202020204" pitchFamily="34" charset="0"/>
              </a:rPr>
              <a:t>quite</a:t>
            </a:r>
            <a:r>
              <a:rPr lang="en-US" b="0" i="0" dirty="0">
                <a:solidFill>
                  <a:srgbClr val="000000"/>
                </a:solidFill>
                <a:effectLst/>
                <a:latin typeface="Arial" panose="020B0604020202020204" pitchFamily="34" charset="0"/>
              </a:rPr>
              <a:t> orderly on </a:t>
            </a:r>
            <a:r>
              <a:rPr lang="en-US" b="0" i="1" dirty="0">
                <a:solidFill>
                  <a:srgbClr val="000000"/>
                </a:solidFill>
                <a:effectLst/>
                <a:latin typeface="Arial" panose="020B0604020202020204" pitchFamily="34" charset="0"/>
              </a:rPr>
              <a:t>low</a:t>
            </a:r>
            <a:r>
              <a:rPr lang="en-US" b="0" i="0" dirty="0">
                <a:solidFill>
                  <a:srgbClr val="000000"/>
                </a:solidFill>
                <a:effectLst/>
                <a:latin typeface="Arial" panose="020B0604020202020204" pitchFamily="34" charset="0"/>
              </a:rPr>
              <a:t> power.</a:t>
            </a:r>
          </a:p>
          <a:p>
            <a:pPr marL="742950" lvl="1" indent="-285750" algn="just" fontAlgn="base">
              <a:buFont typeface="Arial" panose="020B0604020202020204" pitchFamily="34" charset="0"/>
              <a:buChar char="•"/>
            </a:pPr>
            <a:r>
              <a:rPr lang="en-US" b="0" i="0" dirty="0">
                <a:solidFill>
                  <a:srgbClr val="000000"/>
                </a:solidFill>
                <a:effectLst/>
                <a:latin typeface="Arial" panose="020B0604020202020204" pitchFamily="34" charset="0"/>
              </a:rPr>
              <a:t>Chromatin evenly distributed.</a:t>
            </a:r>
          </a:p>
          <a:p>
            <a:pPr marL="742950" lvl="1" indent="-285750" algn="just" fontAlgn="base">
              <a:buFont typeface="Arial" panose="020B0604020202020204" pitchFamily="34" charset="0"/>
              <a:buChar char="•"/>
            </a:pPr>
            <a:r>
              <a:rPr lang="en-US" b="0" i="0" u="sng" dirty="0">
                <a:solidFill>
                  <a:srgbClr val="000000"/>
                </a:solidFill>
                <a:effectLst/>
                <a:latin typeface="Arial" panose="020B0604020202020204" pitchFamily="34" charset="0"/>
              </a:rPr>
              <a:t>Mitoses </a:t>
            </a:r>
            <a:r>
              <a:rPr lang="en-US" b="0" i="0" dirty="0">
                <a:solidFill>
                  <a:srgbClr val="000000"/>
                </a:solidFill>
                <a:effectLst/>
                <a:latin typeface="Arial" panose="020B0604020202020204" pitchFamily="34" charset="0"/>
              </a:rPr>
              <a:t>may be present but usually confined to </a:t>
            </a:r>
            <a:r>
              <a:rPr lang="en-US" b="0" i="0" u="sng" dirty="0">
                <a:solidFill>
                  <a:srgbClr val="000000"/>
                </a:solidFill>
                <a:effectLst/>
                <a:latin typeface="Arial" panose="020B0604020202020204" pitchFamily="34" charset="0"/>
              </a:rPr>
              <a:t>lower half </a:t>
            </a:r>
            <a:r>
              <a:rPr lang="en-US" b="0" i="0" dirty="0">
                <a:solidFill>
                  <a:srgbClr val="000000"/>
                </a:solidFill>
                <a:effectLst/>
                <a:latin typeface="Arial" panose="020B0604020202020204" pitchFamily="34" charset="0"/>
              </a:rPr>
              <a:t>of </a:t>
            </a:r>
            <a:r>
              <a:rPr lang="en-US" b="0" i="0" dirty="0" err="1">
                <a:solidFill>
                  <a:srgbClr val="000000"/>
                </a:solidFill>
                <a:effectLst/>
                <a:latin typeface="Arial" panose="020B0604020202020204" pitchFamily="34" charset="0"/>
              </a:rPr>
              <a:t>urothelium</a:t>
            </a:r>
            <a:r>
              <a:rPr lang="en-US" b="0" i="0" dirty="0">
                <a:solidFill>
                  <a:srgbClr val="000000"/>
                </a:solidFill>
                <a:effectLst/>
                <a:latin typeface="Arial" panose="020B0604020202020204" pitchFamily="34" charset="0"/>
              </a:rPr>
              <a:t>.</a:t>
            </a:r>
          </a:p>
          <a:p>
            <a:pPr marL="742950" lvl="1" indent="-285750" algn="just" fontAlgn="base">
              <a:buFont typeface="Arial" panose="020B0604020202020204" pitchFamily="34" charset="0"/>
              <a:buChar char="•"/>
            </a:pPr>
            <a:r>
              <a:rPr lang="en-US" b="0" i="0" dirty="0">
                <a:solidFill>
                  <a:srgbClr val="000000"/>
                </a:solidFill>
                <a:effectLst/>
                <a:latin typeface="Arial" panose="020B0604020202020204" pitchFamily="34" charset="0"/>
              </a:rPr>
              <a:t>Prominent umbrella cells present.</a:t>
            </a:r>
          </a:p>
          <a:p>
            <a:pPr algn="just" fontAlgn="base">
              <a:buFont typeface="Arial" panose="020B0604020202020204" pitchFamily="34" charset="0"/>
              <a:buChar char="•"/>
            </a:pPr>
            <a:r>
              <a:rPr lang="en-US" b="1" i="0" dirty="0">
                <a:solidFill>
                  <a:srgbClr val="054F96"/>
                </a:solidFill>
                <a:effectLst/>
                <a:latin typeface="inherit"/>
              </a:rPr>
              <a:t>Papillary polypoid cystitis</a:t>
            </a:r>
            <a:r>
              <a:rPr lang="en-US" b="0" i="0" dirty="0">
                <a:solidFill>
                  <a:srgbClr val="000000"/>
                </a:solidFill>
                <a:effectLst/>
                <a:latin typeface="Arial" panose="020B0604020202020204" pitchFamily="34" charset="0"/>
              </a:rPr>
              <a:t>:</a:t>
            </a:r>
          </a:p>
          <a:p>
            <a:pPr marL="742950" lvl="1" indent="-285750" algn="just" fontAlgn="base">
              <a:buFont typeface="Arial" panose="020B0604020202020204" pitchFamily="34" charset="0"/>
              <a:buChar char="•"/>
            </a:pPr>
            <a:r>
              <a:rPr lang="en-US" b="0" i="0" u="sng" dirty="0">
                <a:solidFill>
                  <a:srgbClr val="000000"/>
                </a:solidFill>
                <a:effectLst/>
                <a:latin typeface="Arial" panose="020B0604020202020204" pitchFamily="34" charset="0"/>
              </a:rPr>
              <a:t>Broad based</a:t>
            </a:r>
            <a:r>
              <a:rPr lang="en-US" b="0" i="0" u="none" dirty="0">
                <a:solidFill>
                  <a:srgbClr val="000000"/>
                </a:solidFill>
                <a:effectLst/>
                <a:latin typeface="Arial" panose="020B0604020202020204" pitchFamily="34" charset="0"/>
              </a:rPr>
              <a:t> </a:t>
            </a:r>
            <a:r>
              <a:rPr lang="en-US" b="0" i="0" dirty="0">
                <a:solidFill>
                  <a:srgbClr val="000000"/>
                </a:solidFill>
                <a:effectLst/>
                <a:latin typeface="Arial" panose="020B0604020202020204" pitchFamily="34" charset="0"/>
              </a:rPr>
              <a:t>papillary fronds with </a:t>
            </a:r>
            <a:r>
              <a:rPr lang="en-US" b="0" i="0" u="sng" dirty="0">
                <a:solidFill>
                  <a:srgbClr val="000000"/>
                </a:solidFill>
                <a:effectLst/>
                <a:latin typeface="Arial" panose="020B0604020202020204" pitchFamily="34" charset="0"/>
              </a:rPr>
              <a:t>edematous or fibrous </a:t>
            </a:r>
            <a:r>
              <a:rPr lang="en-US" b="0" i="0" u="sng" dirty="0" err="1">
                <a:solidFill>
                  <a:srgbClr val="000000"/>
                </a:solidFill>
                <a:effectLst/>
                <a:latin typeface="Arial" panose="020B0604020202020204" pitchFamily="34" charset="0"/>
              </a:rPr>
              <a:t>stroma</a:t>
            </a:r>
            <a:r>
              <a:rPr lang="en-US" b="0" i="0" u="sng" dirty="0">
                <a:solidFill>
                  <a:srgbClr val="000000"/>
                </a:solidFill>
                <a:effectLst/>
                <a:latin typeface="Arial" panose="020B0604020202020204" pitchFamily="34" charset="0"/>
              </a:rPr>
              <a:t>.</a:t>
            </a:r>
          </a:p>
          <a:p>
            <a:pPr marL="742950" lvl="1" indent="-285750" algn="just" fontAlgn="base">
              <a:buFont typeface="Arial" panose="020B0604020202020204" pitchFamily="34" charset="0"/>
              <a:buChar char="•"/>
            </a:pPr>
            <a:r>
              <a:rPr lang="en-US" b="0" i="1" dirty="0">
                <a:solidFill>
                  <a:srgbClr val="000000"/>
                </a:solidFill>
                <a:effectLst/>
                <a:latin typeface="Arial" panose="020B0604020202020204" pitchFamily="34" charset="0"/>
              </a:rPr>
              <a:t>No complex </a:t>
            </a:r>
            <a:r>
              <a:rPr lang="en-US" b="0" i="0" dirty="0">
                <a:solidFill>
                  <a:srgbClr val="000000"/>
                </a:solidFill>
                <a:effectLst/>
                <a:latin typeface="Arial" panose="020B0604020202020204" pitchFamily="34" charset="0"/>
              </a:rPr>
              <a:t>branching papillary structures.</a:t>
            </a:r>
          </a:p>
          <a:p>
            <a:pPr marL="742950" lvl="1" indent="-285750" algn="just" fontAlgn="base">
              <a:buFont typeface="Arial" panose="020B0604020202020204" pitchFamily="34" charset="0"/>
              <a:buChar char="•"/>
            </a:pPr>
            <a:r>
              <a:rPr lang="en-US" b="0" i="1" dirty="0">
                <a:solidFill>
                  <a:srgbClr val="000000"/>
                </a:solidFill>
                <a:effectLst/>
                <a:latin typeface="Arial" panose="020B0604020202020204" pitchFamily="34" charset="0"/>
              </a:rPr>
              <a:t>Reactive</a:t>
            </a:r>
            <a:r>
              <a:rPr lang="en-US" b="0" i="0" dirty="0">
                <a:solidFill>
                  <a:srgbClr val="000000"/>
                </a:solidFill>
                <a:effectLst/>
                <a:latin typeface="Arial" panose="020B0604020202020204" pitchFamily="34" charset="0"/>
              </a:rPr>
              <a:t> urothelial atypia may be present.</a:t>
            </a:r>
          </a:p>
          <a:p>
            <a:pPr algn="just" fontAlgn="base">
              <a:buFont typeface="Arial" panose="020B0604020202020204" pitchFamily="34" charset="0"/>
              <a:buChar char="•"/>
            </a:pPr>
            <a:r>
              <a:rPr lang="en-US" b="1" i="0" dirty="0">
                <a:solidFill>
                  <a:srgbClr val="054F96"/>
                </a:solidFill>
                <a:effectLst/>
                <a:latin typeface="inherit"/>
              </a:rPr>
              <a:t>Papillary nephrogenic adenoma</a:t>
            </a:r>
            <a:r>
              <a:rPr lang="en-US" b="0" i="0" dirty="0">
                <a:solidFill>
                  <a:srgbClr val="000000"/>
                </a:solidFill>
                <a:effectLst/>
                <a:latin typeface="Arial" panose="020B0604020202020204" pitchFamily="34" charset="0"/>
              </a:rPr>
              <a:t>:</a:t>
            </a:r>
          </a:p>
          <a:p>
            <a:pPr marL="742950" lvl="1" indent="-285750" algn="just" fontAlgn="base">
              <a:buFont typeface="Arial" panose="020B0604020202020204" pitchFamily="34" charset="0"/>
              <a:buChar char="•"/>
            </a:pPr>
            <a:r>
              <a:rPr lang="en-US" b="1" i="0" u="sng" dirty="0">
                <a:solidFill>
                  <a:srgbClr val="000000"/>
                </a:solidFill>
                <a:effectLst/>
                <a:latin typeface="Arial" panose="020B0604020202020204" pitchFamily="34" charset="0"/>
              </a:rPr>
              <a:t>Single</a:t>
            </a:r>
            <a:r>
              <a:rPr lang="en-US" b="0" i="0" u="sng" dirty="0">
                <a:solidFill>
                  <a:srgbClr val="000000"/>
                </a:solidFill>
                <a:effectLst/>
                <a:latin typeface="Arial" panose="020B0604020202020204" pitchFamily="34" charset="0"/>
              </a:rPr>
              <a:t> layer </a:t>
            </a:r>
            <a:r>
              <a:rPr lang="en-US" b="0" i="0" dirty="0">
                <a:solidFill>
                  <a:srgbClr val="000000"/>
                </a:solidFill>
                <a:effectLst/>
                <a:latin typeface="Arial" panose="020B0604020202020204" pitchFamily="34" charset="0"/>
              </a:rPr>
              <a:t>of cuboidal cells lining papillae.</a:t>
            </a:r>
          </a:p>
          <a:p>
            <a:pPr marL="742950" lvl="1" indent="-285750" algn="just" fontAlgn="base">
              <a:buFont typeface="Arial" panose="020B0604020202020204" pitchFamily="34" charset="0"/>
              <a:buChar char="•"/>
            </a:pPr>
            <a:r>
              <a:rPr lang="en-US" b="0" i="1" dirty="0">
                <a:solidFill>
                  <a:srgbClr val="000000"/>
                </a:solidFill>
                <a:effectLst/>
                <a:latin typeface="Arial" panose="020B0604020202020204" pitchFamily="34" charset="0"/>
              </a:rPr>
              <a:t>Other</a:t>
            </a:r>
            <a:r>
              <a:rPr lang="en-US" b="0" i="0" dirty="0">
                <a:solidFill>
                  <a:srgbClr val="000000"/>
                </a:solidFill>
                <a:effectLst/>
                <a:latin typeface="Arial" panose="020B0604020202020204" pitchFamily="34" charset="0"/>
              </a:rPr>
              <a:t> patterns present: tubular, </a:t>
            </a:r>
            <a:r>
              <a:rPr lang="en-US" b="0" i="0" dirty="0" err="1">
                <a:solidFill>
                  <a:srgbClr val="000000"/>
                </a:solidFill>
                <a:effectLst/>
                <a:latin typeface="Arial" panose="020B0604020202020204" pitchFamily="34" charset="0"/>
              </a:rPr>
              <a:t>tubulocystic</a:t>
            </a:r>
            <a:r>
              <a:rPr lang="en-US" b="0" i="0" dirty="0">
                <a:solidFill>
                  <a:srgbClr val="000000"/>
                </a:solidFill>
                <a:effectLst/>
                <a:latin typeface="Arial" panose="020B0604020202020204" pitchFamily="34" charset="0"/>
              </a:rPr>
              <a:t>, diffuse, solid.</a:t>
            </a:r>
          </a:p>
          <a:p>
            <a:pPr marL="742950" lvl="1" indent="-285750" algn="just" fontAlgn="base">
              <a:buFont typeface="Arial" panose="020B0604020202020204" pitchFamily="34" charset="0"/>
              <a:buChar char="•"/>
            </a:pPr>
            <a:r>
              <a:rPr lang="en-US" b="0" i="0" dirty="0">
                <a:solidFill>
                  <a:srgbClr val="000000"/>
                </a:solidFill>
                <a:effectLst/>
                <a:latin typeface="Arial" panose="020B0604020202020204" pitchFamily="34" charset="0"/>
              </a:rPr>
              <a:t>Positive for </a:t>
            </a:r>
            <a:r>
              <a:rPr lang="en-US" b="1" i="0" dirty="0">
                <a:solidFill>
                  <a:srgbClr val="054F96"/>
                </a:solidFill>
                <a:effectLst/>
                <a:latin typeface="inherit"/>
              </a:rPr>
              <a:t>PAX2</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PAX8</a:t>
            </a:r>
            <a:r>
              <a:rPr lang="en-US" b="0" i="0" dirty="0">
                <a:solidFill>
                  <a:srgbClr val="000000"/>
                </a:solidFill>
                <a:effectLst/>
                <a:latin typeface="Arial" panose="020B0604020202020204" pitchFamily="34" charset="0"/>
              </a:rPr>
              <a:t>, </a:t>
            </a:r>
            <a:r>
              <a:rPr lang="en-US" b="1" i="0" dirty="0">
                <a:solidFill>
                  <a:srgbClr val="054F96"/>
                </a:solidFill>
                <a:effectLst/>
                <a:latin typeface="inherit"/>
              </a:rPr>
              <a:t>AMACR</a:t>
            </a:r>
            <a:r>
              <a:rPr lang="en-US" b="0" i="0" dirty="0">
                <a:solidFill>
                  <a:srgbClr val="000000"/>
                </a:solidFill>
                <a:effectLst/>
                <a:latin typeface="Arial" panose="020B0604020202020204" pitchFamily="34" charset="0"/>
              </a:rPr>
              <a:t> expression.</a:t>
            </a:r>
          </a:p>
          <a:p>
            <a:pPr algn="just" fontAlgn="base">
              <a:buFont typeface="Arial" panose="020B0604020202020204" pitchFamily="34" charset="0"/>
              <a:buChar char="•"/>
            </a:pPr>
            <a:r>
              <a:rPr lang="en-US" b="1" i="0" dirty="0">
                <a:solidFill>
                  <a:srgbClr val="054F96"/>
                </a:solidFill>
                <a:effectLst/>
                <a:latin typeface="inherit"/>
              </a:rPr>
              <a:t>Prostatic type polyp</a:t>
            </a:r>
            <a:r>
              <a:rPr lang="en-US" b="0" i="0" dirty="0">
                <a:solidFill>
                  <a:srgbClr val="000000"/>
                </a:solidFill>
                <a:effectLst/>
                <a:latin typeface="Arial" panose="020B0604020202020204" pitchFamily="34" charset="0"/>
              </a:rPr>
              <a:t>:</a:t>
            </a:r>
          </a:p>
          <a:p>
            <a:pPr marL="742950" lvl="1" indent="-285750" algn="just" fontAlgn="base">
              <a:buFont typeface="Arial" panose="020B0604020202020204" pitchFamily="34" charset="0"/>
              <a:buChar char="•"/>
            </a:pPr>
            <a:r>
              <a:rPr lang="en-US" b="0" i="0" dirty="0">
                <a:solidFill>
                  <a:srgbClr val="000000"/>
                </a:solidFill>
                <a:effectLst/>
                <a:latin typeface="Arial" panose="020B0604020202020204" pitchFamily="34" charset="0"/>
              </a:rPr>
              <a:t>Papillary architecture lined by </a:t>
            </a:r>
            <a:r>
              <a:rPr lang="en-US" b="0" i="0" u="sng" dirty="0">
                <a:solidFill>
                  <a:srgbClr val="000000"/>
                </a:solidFill>
                <a:effectLst/>
                <a:latin typeface="Arial" panose="020B0604020202020204" pitchFamily="34" charset="0"/>
              </a:rPr>
              <a:t>both</a:t>
            </a:r>
            <a:r>
              <a:rPr lang="en-US" b="0" i="0" dirty="0">
                <a:solidFill>
                  <a:srgbClr val="000000"/>
                </a:solidFill>
                <a:effectLst/>
                <a:latin typeface="Arial" panose="020B0604020202020204" pitchFamily="34" charset="0"/>
              </a:rPr>
              <a:t> urothelial </a:t>
            </a:r>
            <a:r>
              <a:rPr lang="en-US" b="0" i="0" u="sng" dirty="0">
                <a:solidFill>
                  <a:srgbClr val="000000"/>
                </a:solidFill>
                <a:effectLst/>
                <a:latin typeface="Arial" panose="020B0604020202020204" pitchFamily="34" charset="0"/>
              </a:rPr>
              <a:t>and</a:t>
            </a:r>
            <a:r>
              <a:rPr lang="en-US" b="0" i="0" dirty="0">
                <a:solidFill>
                  <a:srgbClr val="000000"/>
                </a:solidFill>
                <a:effectLst/>
                <a:latin typeface="Arial" panose="020B0604020202020204" pitchFamily="34" charset="0"/>
              </a:rPr>
              <a:t> prostatic cells.</a:t>
            </a:r>
          </a:p>
          <a:p>
            <a:pPr marL="742950" lvl="1" indent="-285750" algn="just" fontAlgn="base">
              <a:buFont typeface="Arial" panose="020B0604020202020204" pitchFamily="34" charset="0"/>
              <a:buChar char="•"/>
            </a:pPr>
            <a:r>
              <a:rPr lang="en-US" b="1" i="0" dirty="0">
                <a:solidFill>
                  <a:srgbClr val="054F96"/>
                </a:solidFill>
                <a:effectLst/>
                <a:latin typeface="inherit"/>
              </a:rPr>
              <a:t>PSA</a:t>
            </a:r>
            <a:r>
              <a:rPr lang="en-US" b="0" i="0" dirty="0">
                <a:solidFill>
                  <a:srgbClr val="000000"/>
                </a:solidFill>
                <a:effectLst/>
                <a:latin typeface="Arial" panose="020B0604020202020204" pitchFamily="34" charset="0"/>
              </a:rPr>
              <a:t> and </a:t>
            </a:r>
            <a:r>
              <a:rPr lang="en-US" b="1" i="0" dirty="0">
                <a:solidFill>
                  <a:srgbClr val="054F96"/>
                </a:solidFill>
                <a:effectLst/>
                <a:latin typeface="inherit"/>
              </a:rPr>
              <a:t>PAP</a:t>
            </a:r>
            <a:r>
              <a:rPr lang="en-US" b="0" i="0" dirty="0">
                <a:solidFill>
                  <a:srgbClr val="000000"/>
                </a:solidFill>
                <a:effectLst/>
                <a:latin typeface="Arial" panose="020B0604020202020204" pitchFamily="34" charset="0"/>
              </a:rPr>
              <a:t> expression in </a:t>
            </a:r>
            <a:r>
              <a:rPr lang="en-US" b="0" i="0" dirty="0" err="1">
                <a:solidFill>
                  <a:srgbClr val="000000"/>
                </a:solidFill>
                <a:effectLst/>
                <a:latin typeface="Arial" panose="020B0604020202020204" pitchFamily="34" charset="0"/>
              </a:rPr>
              <a:t>secretory</a:t>
            </a:r>
            <a:r>
              <a:rPr lang="en-US" b="0" i="0" dirty="0">
                <a:solidFill>
                  <a:srgbClr val="000000"/>
                </a:solidFill>
                <a:effectLst/>
                <a:latin typeface="Arial" panose="020B0604020202020204" pitchFamily="34" charset="0"/>
              </a:rPr>
              <a:t> cells.</a:t>
            </a:r>
          </a:p>
          <a:p>
            <a:pPr algn="just"/>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27</a:t>
            </a:fld>
            <a:endParaRPr lang="el-GR"/>
          </a:p>
        </p:txBody>
      </p:sp>
    </p:spTree>
    <p:extLst>
      <p:ext uri="{BB962C8B-B14F-4D97-AF65-F5344CB8AC3E}">
        <p14:creationId xmlns:p14="http://schemas.microsoft.com/office/powerpoint/2010/main" val="1086909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endParaRPr lang="en-US" sz="1200" b="0" i="0" kern="1200" dirty="0">
              <a:solidFill>
                <a:schemeClr val="tx1"/>
              </a:solidFill>
              <a:latin typeface="+mn-lt"/>
              <a:ea typeface="+mn-ea"/>
              <a:cs typeface="+mn-cs"/>
            </a:endParaRPr>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28</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29</a:t>
            </a:fld>
            <a:endParaRPr lang="el-GR"/>
          </a:p>
        </p:txBody>
      </p:sp>
    </p:spTree>
    <p:extLst>
      <p:ext uri="{BB962C8B-B14F-4D97-AF65-F5344CB8AC3E}">
        <p14:creationId xmlns:p14="http://schemas.microsoft.com/office/powerpoint/2010/main" val="410663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7500" lnSpcReduction="20000"/>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282828"/>
                </a:solidFill>
                <a:effectLst/>
                <a:latin typeface="MuseoSans"/>
              </a:rPr>
              <a:t>Tumor characteristics can make </a:t>
            </a:r>
            <a:r>
              <a:rPr lang="en-US" b="0" i="0" u="sng" dirty="0">
                <a:solidFill>
                  <a:srgbClr val="282828"/>
                </a:solidFill>
                <a:effectLst/>
                <a:latin typeface="MuseoSans"/>
              </a:rPr>
              <a:t>difficult</a:t>
            </a:r>
            <a:r>
              <a:rPr lang="en-US" b="0" i="0" dirty="0">
                <a:solidFill>
                  <a:srgbClr val="282828"/>
                </a:solidFill>
                <a:effectLst/>
                <a:latin typeface="MuseoSans"/>
              </a:rPr>
              <a:t> the interpretation of the staging, such as some </a:t>
            </a:r>
            <a:r>
              <a:rPr lang="en-US" b="0" i="0" dirty="0" err="1">
                <a:solidFill>
                  <a:srgbClr val="282828"/>
                </a:solidFill>
                <a:effectLst/>
                <a:latin typeface="MuseoSans"/>
              </a:rPr>
              <a:t>urothelial</a:t>
            </a:r>
            <a:r>
              <a:rPr lang="en-US" b="0" i="0" dirty="0">
                <a:solidFill>
                  <a:srgbClr val="282828"/>
                </a:solidFill>
                <a:effectLst/>
                <a:latin typeface="MuseoSans"/>
              </a:rPr>
              <a:t> carcinoma subtypes (e.g., nested type or </a:t>
            </a:r>
            <a:r>
              <a:rPr lang="en-US" b="0" i="0" dirty="0" err="1">
                <a:solidFill>
                  <a:srgbClr val="282828"/>
                </a:solidFill>
                <a:effectLst/>
                <a:latin typeface="MuseoSans"/>
              </a:rPr>
              <a:t>micropapillary</a:t>
            </a:r>
            <a:r>
              <a:rPr lang="en-US" b="0" i="0" dirty="0">
                <a:solidFill>
                  <a:srgbClr val="282828"/>
                </a:solidFill>
                <a:effectLst/>
                <a:latin typeface="MuseoSans"/>
              </a:rPr>
              <a:t>) or CIS spread into von </a:t>
            </a:r>
            <a:r>
              <a:rPr lang="en-US" b="0" i="0" dirty="0" err="1">
                <a:solidFill>
                  <a:srgbClr val="282828"/>
                </a:solidFill>
                <a:effectLst/>
                <a:latin typeface="MuseoSans"/>
              </a:rPr>
              <a:t>Brunn's</a:t>
            </a:r>
            <a:r>
              <a:rPr lang="en-US" b="0" i="0" dirty="0">
                <a:solidFill>
                  <a:srgbClr val="282828"/>
                </a:solidFill>
                <a:effectLst/>
                <a:latin typeface="MuseoSans"/>
              </a:rPr>
              <a:t> nest as well as the involvement of muscle fibers by invasive tumor.</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b="1" i="0" dirty="0">
              <a:solidFill>
                <a:srgbClr val="282828"/>
              </a:solidFill>
              <a:effectLst/>
              <a:latin typeface="MuseoSan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b="1" i="0" dirty="0">
                <a:solidFill>
                  <a:srgbClr val="282828"/>
                </a:solidFill>
                <a:effectLst/>
                <a:latin typeface="MuseoSans"/>
              </a:rPr>
              <a:t>Bladder wall</a:t>
            </a:r>
            <a:r>
              <a:rPr lang="en-US" b="0" i="0" dirty="0">
                <a:solidFill>
                  <a:srgbClr val="282828"/>
                </a:solidFill>
                <a:effectLst/>
                <a:latin typeface="MuseoSans"/>
              </a:rPr>
              <a:t>. Black arrows in the right image indicate the  </a:t>
            </a:r>
            <a:r>
              <a:rPr lang="en-US" b="0" i="0" spc="300" dirty="0">
                <a:solidFill>
                  <a:srgbClr val="282828"/>
                </a:solidFill>
                <a:effectLst>
                  <a:outerShdw blurRad="38100" dist="38100" dir="2700000" algn="tl">
                    <a:srgbClr val="000000">
                      <a:alpha val="43137"/>
                    </a:srgbClr>
                  </a:outerShdw>
                </a:effectLst>
                <a:latin typeface="MuseoSans"/>
              </a:rPr>
              <a:t>vascular plexus (VP) and the muscularis mucosae (MM); </a:t>
            </a:r>
            <a:r>
              <a:rPr lang="en-US" b="0" i="0" dirty="0">
                <a:solidFill>
                  <a:srgbClr val="282828"/>
                </a:solidFill>
                <a:effectLst/>
                <a:latin typeface="MuseoSans"/>
              </a:rPr>
              <a:t>these divide the lamina propria in two parts and represent the landmark to </a:t>
            </a:r>
            <a:r>
              <a:rPr lang="en-US" b="1" i="0" dirty="0">
                <a:solidFill>
                  <a:srgbClr val="282828"/>
                </a:solidFill>
                <a:effectLst/>
                <a:latin typeface="MuseoSans"/>
              </a:rPr>
              <a:t>subclassified T1 tumors</a:t>
            </a:r>
            <a:r>
              <a:rPr lang="en-US" b="0" i="0" dirty="0">
                <a:solidFill>
                  <a:srgbClr val="282828"/>
                </a:solidFill>
                <a:effectLst/>
                <a:latin typeface="MuseoSans"/>
              </a:rPr>
              <a:t>. In fact, the muscularis mucosae (MM) contained in the lamina propria can represent a confounding element to a correct diagnosis because the smooth muscles fibers constitute both MM and MP. In addition, </a:t>
            </a:r>
            <a:r>
              <a:rPr lang="en-US" b="0" i="0" u="sng" dirty="0">
                <a:solidFill>
                  <a:srgbClr val="282828"/>
                </a:solidFill>
                <a:effectLst/>
                <a:latin typeface="MuseoSans"/>
              </a:rPr>
              <a:t>the MM is </a:t>
            </a:r>
            <a:r>
              <a:rPr lang="en-US" b="1" i="1" u="sng" dirty="0">
                <a:solidFill>
                  <a:srgbClr val="282828"/>
                </a:solidFill>
                <a:effectLst/>
                <a:latin typeface="MuseoSans"/>
              </a:rPr>
              <a:t>not</a:t>
            </a:r>
            <a:r>
              <a:rPr lang="en-US" b="0" i="0" u="sng" dirty="0">
                <a:solidFill>
                  <a:srgbClr val="282828"/>
                </a:solidFill>
                <a:effectLst/>
                <a:latin typeface="MuseoSans"/>
              </a:rPr>
              <a:t> a complete layer in bladder and can be </a:t>
            </a:r>
            <a:r>
              <a:rPr lang="en-US" b="1" i="0" u="sng" dirty="0">
                <a:solidFill>
                  <a:srgbClr val="282828"/>
                </a:solidFill>
                <a:effectLst/>
                <a:latin typeface="MuseoSans"/>
              </a:rPr>
              <a:t>hyperplastic</a:t>
            </a:r>
            <a:r>
              <a:rPr lang="en-US" b="0" i="0" u="sng" dirty="0">
                <a:solidFill>
                  <a:srgbClr val="282828"/>
                </a:solidFill>
                <a:effectLst/>
                <a:latin typeface="MuseoSans"/>
              </a:rPr>
              <a:t> especially in the </a:t>
            </a:r>
            <a:r>
              <a:rPr lang="en-US" b="1" i="0" u="sng" dirty="0">
                <a:solidFill>
                  <a:srgbClr val="282828"/>
                </a:solidFill>
                <a:effectLst/>
                <a:latin typeface="MuseoSans"/>
              </a:rPr>
              <a:t>dome </a:t>
            </a:r>
            <a:r>
              <a:rPr lang="en-US" b="0" i="0" u="sng" dirty="0">
                <a:solidFill>
                  <a:srgbClr val="282828"/>
                </a:solidFill>
                <a:effectLst/>
                <a:latin typeface="MuseoSans"/>
              </a:rPr>
              <a:t>and </a:t>
            </a:r>
            <a:r>
              <a:rPr lang="en-US" b="1" i="0" u="sng" dirty="0">
                <a:solidFill>
                  <a:srgbClr val="282828"/>
                </a:solidFill>
                <a:effectLst/>
                <a:latin typeface="MuseoSans"/>
              </a:rPr>
              <a:t>the lamina propria is thinner in the bladder trigone and neck regions</a:t>
            </a:r>
            <a:r>
              <a:rPr lang="en-US" b="0" i="0" u="sng" dirty="0">
                <a:solidFill>
                  <a:srgbClr val="282828"/>
                </a:solidFill>
                <a:effectLst/>
                <a:latin typeface="MuseoSans"/>
              </a:rPr>
              <a:t> where, on the contrary, the </a:t>
            </a:r>
            <a:r>
              <a:rPr lang="en-US" b="1" i="0" u="sng" dirty="0">
                <a:solidFill>
                  <a:srgbClr val="282828"/>
                </a:solidFill>
                <a:effectLst/>
                <a:latin typeface="MuseoSans"/>
              </a:rPr>
              <a:t>MP is both thicker and more superficial in the latter regions</a:t>
            </a:r>
            <a:r>
              <a:rPr lang="en-US" b="0" i="0" dirty="0">
                <a:solidFill>
                  <a:srgbClr val="282828"/>
                </a:solidFill>
                <a:effectLst/>
                <a:latin typeface="MuseoSans"/>
              </a:rPr>
              <a:t>.</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b="0" i="0" dirty="0">
              <a:solidFill>
                <a:srgbClr val="282828"/>
              </a:solidFill>
              <a:effectLst/>
              <a:latin typeface="MuseoSan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Fira Sans" panose="020B0503050000020004" pitchFamily="34" charset="0"/>
              </a:rPr>
              <a:t>A still not entirely resolved problem in staging is </a:t>
            </a:r>
            <a:r>
              <a:rPr lang="en-US" b="1" i="0" dirty="0" err="1">
                <a:solidFill>
                  <a:srgbClr val="333333"/>
                </a:solidFill>
                <a:effectLst/>
                <a:latin typeface="Fira Sans" panose="020B0503050000020004" pitchFamily="34" charset="0"/>
              </a:rPr>
              <a:t>substaging</a:t>
            </a:r>
            <a:r>
              <a:rPr lang="en-US" b="1" i="0" dirty="0">
                <a:solidFill>
                  <a:srgbClr val="333333"/>
                </a:solidFill>
                <a:effectLst/>
                <a:latin typeface="Fira Sans" panose="020B0503050000020004" pitchFamily="34" charset="0"/>
              </a:rPr>
              <a:t> of T1 tumors</a:t>
            </a:r>
            <a:r>
              <a:rPr lang="en-US" b="0" i="0" dirty="0">
                <a:solidFill>
                  <a:srgbClr val="333333"/>
                </a:solidFill>
                <a:effectLst/>
                <a:latin typeface="Fira Sans" panose="020B0503050000020004" pitchFamily="34" charset="0"/>
              </a:rPr>
              <a:t>. It was suggested in the WHO 2016 to perform </a:t>
            </a:r>
            <a:r>
              <a:rPr lang="en-US" b="0" i="0" dirty="0" err="1">
                <a:solidFill>
                  <a:srgbClr val="333333"/>
                </a:solidFill>
                <a:effectLst/>
                <a:latin typeface="Fira Sans" panose="020B0503050000020004" pitchFamily="34" charset="0"/>
              </a:rPr>
              <a:t>substaging</a:t>
            </a:r>
            <a:r>
              <a:rPr lang="en-US" b="0" i="0" dirty="0">
                <a:solidFill>
                  <a:srgbClr val="333333"/>
                </a:solidFill>
                <a:effectLst/>
                <a:latin typeface="Fira Sans" panose="020B0503050000020004" pitchFamily="34" charset="0"/>
              </a:rPr>
              <a:t> of T1 tumors, as this affects prognosis according to extent of invasion. Nevertheless, no specific method was suggested by the WHO. There is still agreement that evaluating tumor extension of T1 carcinoma in a TURB has prognostic value. The recent classification suggests several methods to report this. On the one hand, there is micrometric measurement, which contrasts </a:t>
            </a:r>
            <a:r>
              <a:rPr lang="en-US" b="1" i="0" dirty="0">
                <a:solidFill>
                  <a:srgbClr val="333333"/>
                </a:solidFill>
                <a:effectLst/>
                <a:latin typeface="Fira Sans" panose="020B0503050000020004" pitchFamily="34" charset="0"/>
              </a:rPr>
              <a:t>microscopic</a:t>
            </a:r>
            <a:r>
              <a:rPr lang="en-US" b="0" i="0" dirty="0">
                <a:solidFill>
                  <a:srgbClr val="333333"/>
                </a:solidFill>
                <a:effectLst/>
                <a:latin typeface="Fira Sans" panose="020B0503050000020004" pitchFamily="34" charset="0"/>
              </a:rPr>
              <a:t> against </a:t>
            </a:r>
            <a:r>
              <a:rPr lang="en-US" b="1" i="0" dirty="0">
                <a:solidFill>
                  <a:srgbClr val="333333"/>
                </a:solidFill>
                <a:effectLst/>
                <a:latin typeface="Fira Sans" panose="020B0503050000020004" pitchFamily="34" charset="0"/>
              </a:rPr>
              <a:t>extensive</a:t>
            </a:r>
            <a:r>
              <a:rPr lang="en-US" b="0" i="0" dirty="0">
                <a:solidFill>
                  <a:srgbClr val="333333"/>
                </a:solidFill>
                <a:effectLst/>
                <a:latin typeface="Fira Sans" panose="020B0503050000020004" pitchFamily="34" charset="0"/>
              </a:rPr>
              <a:t> invasion. </a:t>
            </a:r>
            <a:r>
              <a:rPr lang="en-US" b="1" i="0" dirty="0">
                <a:solidFill>
                  <a:srgbClr val="333333"/>
                </a:solidFill>
                <a:effectLst/>
                <a:latin typeface="Fira Sans" panose="020B0503050000020004" pitchFamily="34" charset="0"/>
              </a:rPr>
              <a:t>Microscopic corresponds to one high power field of invasion versus extensive, which is either more than one high power field, multifocal invasion or both. </a:t>
            </a:r>
            <a:r>
              <a:rPr lang="en-US" b="0" i="0" dirty="0">
                <a:solidFill>
                  <a:srgbClr val="333333"/>
                </a:solidFill>
                <a:effectLst/>
                <a:latin typeface="Fira Sans" panose="020B0503050000020004" pitchFamily="34" charset="0"/>
              </a:rPr>
              <a:t>Another method is based on </a:t>
            </a:r>
            <a:r>
              <a:rPr lang="en-US" b="0" i="0" dirty="0" err="1">
                <a:solidFill>
                  <a:srgbClr val="333333"/>
                </a:solidFill>
                <a:effectLst/>
                <a:latin typeface="Fira Sans" panose="020B0503050000020004" pitchFamily="34" charset="0"/>
              </a:rPr>
              <a:t>histo</a:t>
            </a:r>
            <a:r>
              <a:rPr lang="en-US" b="0" i="0" dirty="0">
                <a:solidFill>
                  <a:srgbClr val="333333"/>
                </a:solidFill>
                <a:effectLst/>
                <a:latin typeface="Fira Sans" panose="020B0503050000020004" pitchFamily="34" charset="0"/>
              </a:rPr>
              <a:t>-anatomical limits, where the </a:t>
            </a:r>
            <a:r>
              <a:rPr lang="en-US" b="0" i="0" dirty="0" err="1">
                <a:solidFill>
                  <a:srgbClr val="333333"/>
                </a:solidFill>
                <a:effectLst/>
                <a:latin typeface="Fira Sans" panose="020B0503050000020004" pitchFamily="34" charset="0"/>
              </a:rPr>
              <a:t>muscularis</a:t>
            </a:r>
            <a:r>
              <a:rPr lang="en-US" b="0" i="0" dirty="0">
                <a:solidFill>
                  <a:srgbClr val="333333"/>
                </a:solidFill>
                <a:effectLst/>
                <a:latin typeface="Fira Sans" panose="020B0503050000020004" pitchFamily="34" charset="0"/>
              </a:rPr>
              <a:t> </a:t>
            </a:r>
            <a:r>
              <a:rPr lang="en-US" b="0" i="0" dirty="0" err="1">
                <a:solidFill>
                  <a:srgbClr val="333333"/>
                </a:solidFill>
                <a:effectLst/>
                <a:latin typeface="Fira Sans" panose="020B0503050000020004" pitchFamily="34" charset="0"/>
              </a:rPr>
              <a:t>mucosae</a:t>
            </a:r>
            <a:r>
              <a:rPr lang="en-US" b="0" i="0" dirty="0">
                <a:solidFill>
                  <a:srgbClr val="333333"/>
                </a:solidFill>
                <a:effectLst/>
                <a:latin typeface="Fira Sans" panose="020B0503050000020004" pitchFamily="34" charset="0"/>
              </a:rPr>
              <a:t> or/and the plexus </a:t>
            </a:r>
            <a:r>
              <a:rPr lang="en-US" b="0" i="0" dirty="0" err="1">
                <a:solidFill>
                  <a:srgbClr val="333333"/>
                </a:solidFill>
                <a:effectLst/>
                <a:latin typeface="Fira Sans" panose="020B0503050000020004" pitchFamily="34" charset="0"/>
              </a:rPr>
              <a:t>vascularis</a:t>
            </a:r>
            <a:r>
              <a:rPr lang="en-US" b="0" i="0" dirty="0">
                <a:solidFill>
                  <a:srgbClr val="333333"/>
                </a:solidFill>
                <a:effectLst/>
                <a:latin typeface="Fira Sans" panose="020B0503050000020004" pitchFamily="34" charset="0"/>
              </a:rPr>
              <a:t> are landmarks for a 2-tiered or 3-tiered system.</a:t>
            </a:r>
            <a:endParaRPr lang="en-US" b="0" i="0" dirty="0">
              <a:solidFill>
                <a:srgbClr val="282828"/>
              </a:solidFill>
              <a:effectLst/>
              <a:latin typeface="MuseoSans"/>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At </a:t>
            </a:r>
            <a:r>
              <a:rPr lang="en-US" sz="1200" b="1" i="0" kern="1200" dirty="0" err="1">
                <a:solidFill>
                  <a:schemeClr val="tx1"/>
                </a:solidFill>
                <a:latin typeface="+mn-lt"/>
                <a:ea typeface="+mn-ea"/>
                <a:cs typeface="+mn-cs"/>
              </a:rPr>
              <a:t>cystectomy</a:t>
            </a:r>
            <a:r>
              <a:rPr lang="en-US" sz="1200" b="0" i="0" kern="1200" dirty="0">
                <a:solidFill>
                  <a:schemeClr val="tx1"/>
                </a:solidFill>
                <a:latin typeface="+mn-lt"/>
                <a:ea typeface="+mn-ea"/>
                <a:cs typeface="+mn-cs"/>
              </a:rPr>
              <a:t>, it is highly relevant to </a:t>
            </a:r>
            <a:r>
              <a:rPr lang="en-US" sz="1200" b="1" i="0" kern="1200" dirty="0" err="1">
                <a:solidFill>
                  <a:schemeClr val="tx1"/>
                </a:solidFill>
                <a:latin typeface="+mn-lt"/>
                <a:ea typeface="+mn-ea"/>
                <a:cs typeface="+mn-cs"/>
              </a:rPr>
              <a:t>substratify</a:t>
            </a:r>
            <a:r>
              <a:rPr lang="en-US" sz="1200" b="0" i="0" kern="1200" dirty="0">
                <a:solidFill>
                  <a:schemeClr val="tx1"/>
                </a:solidFill>
                <a:latin typeface="+mn-lt"/>
                <a:ea typeface="+mn-ea"/>
                <a:cs typeface="+mn-cs"/>
              </a:rPr>
              <a:t> pT</a:t>
            </a:r>
            <a:r>
              <a:rPr lang="en-US" sz="1200" b="1" i="0" kern="1200" dirty="0">
                <a:solidFill>
                  <a:schemeClr val="tx1"/>
                </a:solidFill>
                <a:latin typeface="+mn-lt"/>
                <a:ea typeface="+mn-ea"/>
                <a:cs typeface="+mn-cs"/>
              </a:rPr>
              <a:t>2</a:t>
            </a:r>
            <a:r>
              <a:rPr lang="en-US" sz="1200" b="0" i="0" kern="1200" dirty="0">
                <a:solidFill>
                  <a:schemeClr val="tx1"/>
                </a:solidFill>
                <a:latin typeface="+mn-lt"/>
                <a:ea typeface="+mn-ea"/>
                <a:cs typeface="+mn-cs"/>
              </a:rPr>
              <a:t>N0 UC.</a:t>
            </a:r>
            <a:r>
              <a:rPr lang="en-US" b="0" i="0" dirty="0">
                <a:solidFill>
                  <a:srgbClr val="333333"/>
                </a:solidFill>
                <a:effectLst/>
                <a:latin typeface="Georgia" panose="02040502050405020303" pitchFamily="18" charset="0"/>
              </a:rPr>
              <a:t> </a:t>
            </a:r>
            <a:r>
              <a:rPr lang="en-US" sz="1200" b="0" i="0" kern="1200" dirty="0" err="1">
                <a:solidFill>
                  <a:schemeClr val="tx1"/>
                </a:solidFill>
                <a:latin typeface="+mn-lt"/>
                <a:ea typeface="+mn-ea"/>
                <a:cs typeface="+mn-cs"/>
              </a:rPr>
              <a:t>Substaging</a:t>
            </a:r>
            <a:r>
              <a:rPr lang="en-US" sz="1200" b="0" i="0" kern="1200" dirty="0">
                <a:solidFill>
                  <a:schemeClr val="tx1"/>
                </a:solidFill>
                <a:latin typeface="+mn-lt"/>
                <a:ea typeface="+mn-ea"/>
                <a:cs typeface="+mn-cs"/>
              </a:rPr>
              <a:t> (T2a, inner </a:t>
            </a:r>
            <a:r>
              <a:rPr lang="en-US" sz="1200" b="0" i="0" kern="1200" dirty="0" err="1">
                <a:solidFill>
                  <a:schemeClr val="tx1"/>
                </a:solidFill>
                <a:latin typeface="+mn-lt"/>
                <a:ea typeface="+mn-ea"/>
                <a:cs typeface="+mn-cs"/>
              </a:rPr>
              <a:t>detrusor</a:t>
            </a:r>
            <a:r>
              <a:rPr lang="en-US" sz="1200" b="0" i="0" kern="1200" dirty="0">
                <a:solidFill>
                  <a:schemeClr val="tx1"/>
                </a:solidFill>
                <a:latin typeface="+mn-lt"/>
                <a:ea typeface="+mn-ea"/>
                <a:cs typeface="+mn-cs"/>
              </a:rPr>
              <a:t> layer versus T2b, outer </a:t>
            </a:r>
            <a:r>
              <a:rPr lang="en-US" sz="1200" b="0" i="0" kern="1200" dirty="0" err="1">
                <a:solidFill>
                  <a:schemeClr val="tx1"/>
                </a:solidFill>
                <a:latin typeface="+mn-lt"/>
                <a:ea typeface="+mn-ea"/>
                <a:cs typeface="+mn-cs"/>
              </a:rPr>
              <a:t>detrusor</a:t>
            </a:r>
            <a:r>
              <a:rPr lang="en-US" sz="1200" b="0" i="0" kern="1200" dirty="0">
                <a:solidFill>
                  <a:schemeClr val="tx1"/>
                </a:solidFill>
                <a:latin typeface="+mn-lt"/>
                <a:ea typeface="+mn-ea"/>
                <a:cs typeface="+mn-cs"/>
              </a:rPr>
              <a:t> layer) should </a:t>
            </a:r>
            <a:r>
              <a:rPr lang="en-US" sz="1200" b="0" i="1" kern="1200" dirty="0">
                <a:solidFill>
                  <a:schemeClr val="tx1"/>
                </a:solidFill>
                <a:latin typeface="+mn-lt"/>
                <a:ea typeface="+mn-ea"/>
                <a:cs typeface="+mn-cs"/>
              </a:rPr>
              <a:t>not</a:t>
            </a:r>
            <a:r>
              <a:rPr lang="en-US" sz="1200" b="0" i="0" kern="1200" dirty="0">
                <a:solidFill>
                  <a:schemeClr val="tx1"/>
                </a:solidFill>
                <a:latin typeface="+mn-lt"/>
                <a:ea typeface="+mn-ea"/>
                <a:cs typeface="+mn-cs"/>
              </a:rPr>
              <a:t> be performed in a TURB/biopsy specimen, as this determination can only be reliably preformed in a </a:t>
            </a:r>
            <a:r>
              <a:rPr lang="en-US" sz="1200" b="0" i="0" kern="1200" dirty="0" err="1">
                <a:solidFill>
                  <a:schemeClr val="tx1"/>
                </a:solidFill>
                <a:latin typeface="+mn-lt"/>
                <a:ea typeface="+mn-ea"/>
                <a:cs typeface="+mn-cs"/>
              </a:rPr>
              <a:t>cystectomy</a:t>
            </a:r>
            <a:r>
              <a:rPr lang="en-US" sz="1200" b="0" i="0" kern="1200" dirty="0">
                <a:solidFill>
                  <a:schemeClr val="tx1"/>
                </a:solidFill>
                <a:latin typeface="+mn-lt"/>
                <a:ea typeface="+mn-ea"/>
                <a:cs typeface="+mn-cs"/>
              </a:rPr>
              <a:t>.</a:t>
            </a:r>
            <a:endParaRPr lang="en-US" b="0" i="0" dirty="0">
              <a:solidFill>
                <a:srgbClr val="333333"/>
              </a:solidFill>
              <a:effectLst/>
              <a:latin typeface="Georgia" panose="02040502050405020303"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Georgia" panose="02040502050405020303"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Georgia" panose="02040502050405020303" pitchFamily="18" charset="0"/>
              </a:rPr>
              <a:t>The staging of pT2b (deep muscle invasion) versus pT3a (fat invasion) tumors may be problematic as there is no often </a:t>
            </a:r>
            <a:r>
              <a:rPr lang="en-US" b="0" i="1" dirty="0">
                <a:solidFill>
                  <a:srgbClr val="333333"/>
                </a:solidFill>
                <a:effectLst/>
                <a:latin typeface="Georgia" panose="02040502050405020303" pitchFamily="18" charset="0"/>
              </a:rPr>
              <a:t>no clear histological distinction </a:t>
            </a:r>
            <a:r>
              <a:rPr lang="en-US" b="0" i="0" dirty="0">
                <a:solidFill>
                  <a:srgbClr val="333333"/>
                </a:solidFill>
                <a:effectLst/>
                <a:latin typeface="Georgia" panose="02040502050405020303" pitchFamily="18" charset="0"/>
              </a:rPr>
              <a:t>between the two, especially if the tumor is </a:t>
            </a:r>
            <a:r>
              <a:rPr lang="en-US" b="0" i="1" dirty="0">
                <a:solidFill>
                  <a:srgbClr val="333333"/>
                </a:solidFill>
                <a:effectLst/>
                <a:latin typeface="Georgia" panose="02040502050405020303" pitchFamily="18" charset="0"/>
              </a:rPr>
              <a:t>surrounded</a:t>
            </a:r>
            <a:r>
              <a:rPr lang="en-US" b="0" i="0" dirty="0">
                <a:solidFill>
                  <a:srgbClr val="333333"/>
                </a:solidFill>
                <a:effectLst/>
                <a:latin typeface="Georgia" panose="02040502050405020303" pitchFamily="18" charset="0"/>
              </a:rPr>
              <a:t> by </a:t>
            </a:r>
            <a:r>
              <a:rPr lang="en-US" b="0" i="1" dirty="0">
                <a:solidFill>
                  <a:srgbClr val="333333"/>
                </a:solidFill>
                <a:effectLst/>
                <a:latin typeface="Georgia" panose="02040502050405020303" pitchFamily="18" charset="0"/>
              </a:rPr>
              <a:t>desmoplastic stroma</a:t>
            </a:r>
            <a:r>
              <a:rPr lang="en-US" b="0" i="0" dirty="0">
                <a:solidFill>
                  <a:srgbClr val="333333"/>
                </a:solidFill>
                <a:effectLst/>
                <a:latin typeface="Georgia" panose="02040502050405020303" pitchFamily="18" charset="0"/>
              </a:rPr>
              <a:t>.</a:t>
            </a:r>
            <a:r>
              <a:rPr lang="en-US" b="0" i="0" dirty="0">
                <a:solidFill>
                  <a:srgbClr val="282828"/>
                </a:solidFill>
                <a:effectLst/>
                <a:latin typeface="MuseoSans"/>
              </a:rPr>
              <a:t> The junction between the outer layer of the muscularis propria and the peri-vesical fat is badly defined.</a:t>
            </a:r>
            <a:endParaRPr lang="en-US" b="0" i="0" dirty="0">
              <a:solidFill>
                <a:srgbClr val="333333"/>
              </a:solidFill>
              <a:effectLst/>
              <a:latin typeface="Georgia" panose="02040502050405020303"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Georgia" panose="02040502050405020303"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Acquired </a:t>
            </a:r>
            <a:r>
              <a:rPr lang="en-US" sz="1200" b="0" i="0" kern="1200" dirty="0" err="1">
                <a:solidFill>
                  <a:schemeClr val="tx1"/>
                </a:solidFill>
                <a:latin typeface="+mn-lt"/>
                <a:ea typeface="+mn-ea"/>
                <a:cs typeface="+mn-cs"/>
              </a:rPr>
              <a:t>diverticula</a:t>
            </a:r>
            <a:r>
              <a:rPr lang="en-US" sz="1200" b="0" i="0" kern="1200" dirty="0">
                <a:solidFill>
                  <a:schemeClr val="tx1"/>
                </a:solidFill>
                <a:latin typeface="+mn-lt"/>
                <a:ea typeface="+mn-ea"/>
                <a:cs typeface="+mn-cs"/>
              </a:rPr>
              <a:t> may still contain sparse </a:t>
            </a:r>
            <a:r>
              <a:rPr lang="en-US" sz="1200" b="0" i="0" kern="1200" dirty="0" err="1">
                <a:solidFill>
                  <a:schemeClr val="tx1"/>
                </a:solidFill>
                <a:latin typeface="+mn-lt"/>
                <a:ea typeface="+mn-ea"/>
                <a:cs typeface="+mn-cs"/>
              </a:rPr>
              <a:t>detrusor</a:t>
            </a:r>
            <a:r>
              <a:rPr lang="en-US" sz="1200" b="0" i="0" kern="1200" dirty="0">
                <a:solidFill>
                  <a:schemeClr val="tx1"/>
                </a:solidFill>
                <a:latin typeface="+mn-lt"/>
                <a:ea typeface="+mn-ea"/>
                <a:cs typeface="+mn-cs"/>
              </a:rPr>
              <a:t> muscle, while in congenital </a:t>
            </a:r>
            <a:r>
              <a:rPr lang="en-US" sz="1200" b="0" i="0" kern="1200" dirty="0" err="1">
                <a:solidFill>
                  <a:schemeClr val="tx1"/>
                </a:solidFill>
                <a:latin typeface="+mn-lt"/>
                <a:ea typeface="+mn-ea"/>
                <a:cs typeface="+mn-cs"/>
              </a:rPr>
              <a:t>diverticula</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detrusor</a:t>
            </a:r>
            <a:r>
              <a:rPr lang="en-US" sz="1200" b="0" i="0" kern="1200" dirty="0">
                <a:solidFill>
                  <a:schemeClr val="tx1"/>
                </a:solidFill>
                <a:latin typeface="+mn-lt"/>
                <a:ea typeface="+mn-ea"/>
                <a:cs typeface="+mn-cs"/>
              </a:rPr>
              <a:t> muscle is absent in the affected portion of the bladder wall. In case of absent </a:t>
            </a:r>
            <a:r>
              <a:rPr lang="en-US" sz="1200" b="0" i="0" kern="1200" dirty="0" err="1">
                <a:solidFill>
                  <a:schemeClr val="tx1"/>
                </a:solidFill>
                <a:latin typeface="+mn-lt"/>
                <a:ea typeface="+mn-ea"/>
                <a:cs typeface="+mn-cs"/>
              </a:rPr>
              <a:t>detrusor</a:t>
            </a:r>
            <a:r>
              <a:rPr lang="en-US" sz="1200" b="0" i="0" kern="1200" dirty="0">
                <a:solidFill>
                  <a:schemeClr val="tx1"/>
                </a:solidFill>
                <a:latin typeface="+mn-lt"/>
                <a:ea typeface="+mn-ea"/>
                <a:cs typeface="+mn-cs"/>
              </a:rPr>
              <a:t> muscle, respective tumors can</a:t>
            </a:r>
            <a:r>
              <a:rPr lang="en-US" sz="1200" b="0" i="1" kern="1200" dirty="0">
                <a:solidFill>
                  <a:schemeClr val="tx1"/>
                </a:solidFill>
                <a:latin typeface="+mn-lt"/>
                <a:ea typeface="+mn-ea"/>
                <a:cs typeface="+mn-cs"/>
              </a:rPr>
              <a:t>not</a:t>
            </a:r>
            <a:r>
              <a:rPr lang="en-US" sz="1200" b="0" i="0" kern="1200" dirty="0">
                <a:solidFill>
                  <a:schemeClr val="tx1"/>
                </a:solidFill>
                <a:latin typeface="+mn-lt"/>
                <a:ea typeface="+mn-ea"/>
                <a:cs typeface="+mn-cs"/>
              </a:rPr>
              <a:t> be designated T2 stage, and pathologists can report only Ta-1 and T3–4 stages.</a:t>
            </a:r>
            <a:endParaRPr lang="en-US" b="0" i="0" dirty="0">
              <a:solidFill>
                <a:srgbClr val="333333"/>
              </a:solidFill>
              <a:effectLst/>
              <a:latin typeface="Georgia" panose="02040502050405020303"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200" b="0" i="0" kern="1200" dirty="0">
              <a:solidFill>
                <a:srgbClr val="333333"/>
              </a:solidFill>
              <a:effectLst/>
              <a:latin typeface="Georgia" panose="02040502050405020303" pitchFamily="18" charset="0"/>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en-US" b="0" i="0" dirty="0">
              <a:solidFill>
                <a:srgbClr val="282828"/>
              </a:solidFill>
              <a:effectLst/>
              <a:latin typeface="MuseoSans"/>
            </a:endParaRPr>
          </a:p>
          <a:p>
            <a:pPr algn="just"/>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30</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endParaRPr lang="en-US" sz="1200" b="0" i="0" kern="1200" dirty="0">
              <a:solidFill>
                <a:schemeClr val="tx1"/>
              </a:solidFill>
              <a:latin typeface="+mn-lt"/>
              <a:ea typeface="+mn-ea"/>
              <a:cs typeface="+mn-cs"/>
            </a:endParaRPr>
          </a:p>
          <a:p>
            <a:pPr algn="just"/>
            <a:endParaRPr lang="en-US" sz="1200" b="0" i="0" kern="1200" dirty="0">
              <a:solidFill>
                <a:schemeClr val="tx1"/>
              </a:solidFill>
              <a:latin typeface="+mn-lt"/>
              <a:ea typeface="+mn-ea"/>
              <a:cs typeface="+mn-cs"/>
            </a:endParaRPr>
          </a:p>
          <a:p>
            <a:pPr algn="just"/>
            <a:endParaRPr lang="en-US" sz="1200" b="0" i="0" kern="1200" dirty="0">
              <a:solidFill>
                <a:schemeClr val="tx1"/>
              </a:solidFill>
              <a:latin typeface="+mn-lt"/>
              <a:ea typeface="+mn-ea"/>
              <a:cs typeface="+mn-cs"/>
            </a:endParaRPr>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31</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92500" lnSpcReduction="10000"/>
          </a:bodyPr>
          <a:lstStyle/>
          <a:p>
            <a:pPr algn="just"/>
            <a:r>
              <a:rPr lang="en-US" b="0" i="0" dirty="0">
                <a:solidFill>
                  <a:srgbClr val="333333"/>
                </a:solidFill>
                <a:effectLst/>
                <a:latin typeface="Cambria" panose="02040503050406030204" pitchFamily="18" charset="0"/>
              </a:rPr>
              <a:t>Lamina propria invasion in a high-grade papillary urothelial carcinoma: T1m/ROL1 </a:t>
            </a:r>
            <a:r>
              <a:rPr lang="en-US" b="0" i="0" dirty="0" err="1">
                <a:solidFill>
                  <a:srgbClr val="333333"/>
                </a:solidFill>
                <a:effectLst/>
                <a:latin typeface="Cambria" panose="02040503050406030204" pitchFamily="18" charset="0"/>
              </a:rPr>
              <a:t>substaging</a:t>
            </a:r>
            <a:r>
              <a:rPr lang="en-US" b="0" i="0" dirty="0">
                <a:solidFill>
                  <a:srgbClr val="333333"/>
                </a:solidFill>
                <a:effectLst/>
                <a:latin typeface="Cambria" panose="02040503050406030204" pitchFamily="18" charset="0"/>
              </a:rPr>
              <a:t> (T1 &lt; 0.5 mm, left image).</a:t>
            </a:r>
          </a:p>
          <a:p>
            <a:pPr algn="just"/>
            <a:endParaRPr lang="en-US" b="0" i="0" dirty="0">
              <a:solidFill>
                <a:srgbClr val="333333"/>
              </a:solidFill>
              <a:effectLst/>
              <a:latin typeface="Cambria" panose="02040503050406030204" pitchFamily="18" charset="0"/>
            </a:endParaRPr>
          </a:p>
          <a:p>
            <a:pPr algn="just"/>
            <a:r>
              <a:rPr lang="en-US" b="0" i="0" dirty="0">
                <a:solidFill>
                  <a:srgbClr val="333333"/>
                </a:solidFill>
                <a:effectLst/>
                <a:latin typeface="Cambria" panose="02040503050406030204" pitchFamily="18" charset="0"/>
              </a:rPr>
              <a:t>Lamina propria invasion in a high-grade papillary urothelial carcinoma: T1e/ROL1 </a:t>
            </a:r>
            <a:r>
              <a:rPr lang="en-US" b="0" i="0" dirty="0" err="1">
                <a:solidFill>
                  <a:srgbClr val="333333"/>
                </a:solidFill>
                <a:effectLst/>
                <a:latin typeface="Cambria" panose="02040503050406030204" pitchFamily="18" charset="0"/>
              </a:rPr>
              <a:t>substaging</a:t>
            </a:r>
            <a:r>
              <a:rPr lang="en-US" b="0" i="0" dirty="0">
                <a:solidFill>
                  <a:srgbClr val="333333"/>
                </a:solidFill>
                <a:effectLst/>
                <a:latin typeface="Cambria" panose="02040503050406030204" pitchFamily="18" charset="0"/>
              </a:rPr>
              <a:t> (the focus is contained within </a:t>
            </a:r>
            <a:r>
              <a:rPr lang="en-US" b="0" i="1" dirty="0">
                <a:solidFill>
                  <a:srgbClr val="333333"/>
                </a:solidFill>
                <a:effectLst/>
                <a:latin typeface="Cambria" panose="02040503050406030204" pitchFamily="18" charset="0"/>
              </a:rPr>
              <a:t>one x 200 field</a:t>
            </a:r>
            <a:r>
              <a:rPr lang="en-US" b="0" i="0" dirty="0">
                <a:solidFill>
                  <a:srgbClr val="333333"/>
                </a:solidFill>
                <a:effectLst/>
                <a:latin typeface="Cambria" panose="02040503050406030204" pitchFamily="18" charset="0"/>
              </a:rPr>
              <a:t>, although it is larger than one x400 field, upper right image).</a:t>
            </a:r>
          </a:p>
          <a:p>
            <a:pPr algn="just"/>
            <a:endParaRPr lang="en-US" b="0" i="0" dirty="0">
              <a:solidFill>
                <a:srgbClr val="333333"/>
              </a:solidFill>
              <a:effectLst/>
              <a:latin typeface="Cambria" panose="02040503050406030204" pitchFamily="18" charset="0"/>
            </a:endParaRPr>
          </a:p>
          <a:p>
            <a:pPr algn="just"/>
            <a:r>
              <a:rPr lang="en-US" b="0" i="0" dirty="0">
                <a:solidFill>
                  <a:srgbClr val="333333"/>
                </a:solidFill>
                <a:effectLst/>
                <a:latin typeface="Cambria" panose="02040503050406030204" pitchFamily="18" charset="0"/>
              </a:rPr>
              <a:t>Multiple foci of lamina propria invasion in a high-grade papillary urothelial carcinoma: T1e/ROL2 </a:t>
            </a:r>
            <a:r>
              <a:rPr lang="en-US" b="0" i="0" dirty="0" err="1">
                <a:solidFill>
                  <a:srgbClr val="333333"/>
                </a:solidFill>
                <a:effectLst/>
                <a:latin typeface="Cambria" panose="02040503050406030204" pitchFamily="18" charset="0"/>
              </a:rPr>
              <a:t>substaging</a:t>
            </a:r>
            <a:r>
              <a:rPr lang="en-US" b="0" i="0" dirty="0">
                <a:solidFill>
                  <a:srgbClr val="333333"/>
                </a:solidFill>
                <a:effectLst/>
                <a:latin typeface="Cambria" panose="02040503050406030204" pitchFamily="18" charset="0"/>
              </a:rPr>
              <a:t> (multifocality of invasion cumulatively amounting to more than 1 mm, i.e. &gt; 200x field, lower right image).</a:t>
            </a:r>
          </a:p>
          <a:p>
            <a:pPr algn="just"/>
            <a:endParaRPr lang="en-US" b="0" i="0" dirty="0">
              <a:solidFill>
                <a:srgbClr val="333333"/>
              </a:solidFill>
              <a:effectLst/>
              <a:latin typeface="Cambria" panose="02040503050406030204" pitchFamily="18" charset="0"/>
            </a:endParaRPr>
          </a:p>
          <a:p>
            <a:pPr algn="just"/>
            <a:r>
              <a:rPr lang="en-US" b="0" i="0" dirty="0">
                <a:solidFill>
                  <a:srgbClr val="212121"/>
                </a:solidFill>
                <a:effectLst/>
                <a:latin typeface="Cambria" panose="02040503050406030204" pitchFamily="18" charset="0"/>
              </a:rPr>
              <a:t>Defining cutoffs for </a:t>
            </a:r>
            <a:r>
              <a:rPr lang="en-US" b="1" i="0" dirty="0">
                <a:solidFill>
                  <a:srgbClr val="212121"/>
                </a:solidFill>
                <a:effectLst/>
                <a:latin typeface="Cambria" panose="02040503050406030204" pitchFamily="18" charset="0"/>
              </a:rPr>
              <a:t>pT1 </a:t>
            </a:r>
            <a:r>
              <a:rPr lang="en-US" b="1" i="0" dirty="0" err="1">
                <a:solidFill>
                  <a:srgbClr val="212121"/>
                </a:solidFill>
                <a:effectLst/>
                <a:latin typeface="Cambria" panose="02040503050406030204" pitchFamily="18" charset="0"/>
              </a:rPr>
              <a:t>substaging</a:t>
            </a:r>
            <a:r>
              <a:rPr lang="en-US" b="1" i="0" dirty="0">
                <a:solidFill>
                  <a:srgbClr val="212121"/>
                </a:solidFill>
                <a:effectLst/>
                <a:latin typeface="Cambria" panose="02040503050406030204" pitchFamily="18" charset="0"/>
              </a:rPr>
              <a:t> </a:t>
            </a:r>
            <a:r>
              <a:rPr lang="en-US" b="0" i="0" dirty="0">
                <a:solidFill>
                  <a:srgbClr val="212121"/>
                </a:solidFill>
                <a:effectLst/>
                <a:latin typeface="Cambria" panose="02040503050406030204" pitchFamily="18" charset="0"/>
              </a:rPr>
              <a:t>has proved challenging. </a:t>
            </a:r>
          </a:p>
          <a:p>
            <a:pPr algn="just"/>
            <a:endParaRPr lang="en-US" b="0" i="0" dirty="0">
              <a:solidFill>
                <a:srgbClr val="212121"/>
              </a:solidFill>
              <a:effectLst/>
              <a:latin typeface="Cambria" panose="02040503050406030204" pitchFamily="18" charset="0"/>
            </a:endParaRPr>
          </a:p>
          <a:p>
            <a:pPr algn="just"/>
            <a:r>
              <a:rPr lang="en-US" b="0" i="0" dirty="0">
                <a:solidFill>
                  <a:srgbClr val="212121"/>
                </a:solidFill>
                <a:effectLst/>
                <a:latin typeface="Cambria" panose="02040503050406030204" pitchFamily="18" charset="0"/>
              </a:rPr>
              <a:t>The most widely applied are histopathological parameters based on invasion of the </a:t>
            </a:r>
            <a:r>
              <a:rPr lang="en-US" b="0" i="1" dirty="0">
                <a:solidFill>
                  <a:srgbClr val="212121"/>
                </a:solidFill>
                <a:effectLst/>
                <a:latin typeface="Cambria" panose="02040503050406030204" pitchFamily="18" charset="0"/>
              </a:rPr>
              <a:t>muscularis mucosae</a:t>
            </a:r>
            <a:r>
              <a:rPr lang="en-US" b="0" i="0" dirty="0">
                <a:solidFill>
                  <a:srgbClr val="212121"/>
                </a:solidFill>
                <a:effectLst/>
                <a:latin typeface="Cambria" panose="02040503050406030204" pitchFamily="18" charset="0"/>
              </a:rPr>
              <a:t> - i.e. within the lamina propria above the </a:t>
            </a:r>
            <a:r>
              <a:rPr lang="en-US" b="0" i="1" dirty="0">
                <a:solidFill>
                  <a:srgbClr val="212121"/>
                </a:solidFill>
                <a:effectLst/>
                <a:latin typeface="Cambria" panose="02040503050406030204" pitchFamily="18" charset="0"/>
              </a:rPr>
              <a:t>muscularis mucosae</a:t>
            </a:r>
            <a:r>
              <a:rPr lang="en-US" b="0" i="0" dirty="0">
                <a:solidFill>
                  <a:srgbClr val="212121"/>
                </a:solidFill>
                <a:effectLst/>
                <a:latin typeface="Cambria" panose="02040503050406030204" pitchFamily="18" charset="0"/>
              </a:rPr>
              <a:t> (T1a), within the </a:t>
            </a:r>
            <a:r>
              <a:rPr lang="en-US" b="0" i="1" dirty="0">
                <a:solidFill>
                  <a:srgbClr val="212121"/>
                </a:solidFill>
                <a:effectLst/>
                <a:latin typeface="Cambria" panose="02040503050406030204" pitchFamily="18" charset="0"/>
              </a:rPr>
              <a:t>muscularis mucosae</a:t>
            </a:r>
            <a:r>
              <a:rPr lang="en-US" b="0" i="0" dirty="0">
                <a:solidFill>
                  <a:srgbClr val="212121"/>
                </a:solidFill>
                <a:effectLst/>
                <a:latin typeface="Cambria" panose="02040503050406030204" pitchFamily="18" charset="0"/>
              </a:rPr>
              <a:t> (T1b), and beyond the </a:t>
            </a:r>
            <a:r>
              <a:rPr lang="en-US" b="0" i="1" dirty="0">
                <a:solidFill>
                  <a:srgbClr val="212121"/>
                </a:solidFill>
                <a:effectLst/>
                <a:latin typeface="Cambria" panose="02040503050406030204" pitchFamily="18" charset="0"/>
              </a:rPr>
              <a:t>muscularis mucosae</a:t>
            </a:r>
            <a:r>
              <a:rPr lang="en-US" b="0" i="0" dirty="0">
                <a:solidFill>
                  <a:srgbClr val="212121"/>
                </a:solidFill>
                <a:effectLst/>
                <a:latin typeface="Cambria" panose="02040503050406030204" pitchFamily="18" charset="0"/>
              </a:rPr>
              <a:t> (T1c); or, more simply, above or into </a:t>
            </a:r>
            <a:r>
              <a:rPr lang="en-US" b="0" i="1" dirty="0">
                <a:solidFill>
                  <a:srgbClr val="212121"/>
                </a:solidFill>
                <a:effectLst/>
                <a:latin typeface="Cambria" panose="02040503050406030204" pitchFamily="18" charset="0"/>
              </a:rPr>
              <a:t>vs</a:t>
            </a:r>
            <a:r>
              <a:rPr lang="en-US" b="0" i="0" dirty="0">
                <a:solidFill>
                  <a:srgbClr val="212121"/>
                </a:solidFill>
                <a:effectLst/>
                <a:latin typeface="Cambria" panose="02040503050406030204" pitchFamily="18" charset="0"/>
              </a:rPr>
              <a:t> beyond the </a:t>
            </a:r>
            <a:r>
              <a:rPr lang="en-US" b="0" i="1" dirty="0">
                <a:solidFill>
                  <a:srgbClr val="212121"/>
                </a:solidFill>
                <a:effectLst/>
                <a:latin typeface="Cambria" panose="02040503050406030204" pitchFamily="18" charset="0"/>
              </a:rPr>
              <a:t>muscularis mucosae</a:t>
            </a:r>
            <a:r>
              <a:rPr lang="en-US" b="0" i="0" dirty="0">
                <a:solidFill>
                  <a:srgbClr val="212121"/>
                </a:solidFill>
                <a:effectLst/>
                <a:latin typeface="Cambria" panose="02040503050406030204" pitchFamily="18" charset="0"/>
              </a:rPr>
              <a:t> (T1 a/b). The main weakness of this anatomy-based system lies in that it suffers from a limited feasibility of application and a poor reproducibility.</a:t>
            </a:r>
          </a:p>
          <a:p>
            <a:pPr algn="just"/>
            <a:endParaRPr lang="en-US" b="0" i="0" dirty="0">
              <a:solidFill>
                <a:srgbClr val="212121"/>
              </a:solidFill>
              <a:effectLst/>
              <a:latin typeface="Cambria" panose="02040503050406030204" pitchFamily="18" charset="0"/>
            </a:endParaRPr>
          </a:p>
          <a:p>
            <a:pPr algn="just"/>
            <a:r>
              <a:rPr lang="en-US" b="0" i="0" dirty="0">
                <a:solidFill>
                  <a:srgbClr val="212121"/>
                </a:solidFill>
                <a:effectLst/>
                <a:latin typeface="Cambria" panose="02040503050406030204" pitchFamily="18" charset="0"/>
              </a:rPr>
              <a:t>ROL </a:t>
            </a:r>
            <a:r>
              <a:rPr lang="en-US" b="0" i="0" dirty="0" err="1">
                <a:solidFill>
                  <a:srgbClr val="212121"/>
                </a:solidFill>
                <a:effectLst/>
                <a:latin typeface="Cambria" panose="02040503050406030204" pitchFamily="18" charset="0"/>
              </a:rPr>
              <a:t>substaging</a:t>
            </a:r>
            <a:r>
              <a:rPr lang="en-US" b="0" i="0" dirty="0">
                <a:solidFill>
                  <a:srgbClr val="212121"/>
                </a:solidFill>
                <a:effectLst/>
                <a:latin typeface="Cambria" panose="02040503050406030204" pitchFamily="18" charset="0"/>
              </a:rPr>
              <a:t> was thus defined as follows: ROL1 &lt; 1 PF (objective 20x, ocular 10x/field 22, diameter 1.1 mm) of invasion, approximately corresponding to invasion of the lamina propria 1 mm thick or less; ROL2: &gt; 1 PF (objective 20x), approximately corresponding to invasion of the lamina propria more than 1 mm thick, </a:t>
            </a:r>
            <a:r>
              <a:rPr lang="en-US" b="0" i="1" dirty="0">
                <a:solidFill>
                  <a:srgbClr val="212121"/>
                </a:solidFill>
                <a:effectLst/>
                <a:latin typeface="Cambria" panose="02040503050406030204" pitchFamily="18" charset="0"/>
              </a:rPr>
              <a:t>or</a:t>
            </a:r>
            <a:r>
              <a:rPr lang="en-US" b="0" i="0" dirty="0">
                <a:solidFill>
                  <a:srgbClr val="212121"/>
                </a:solidFill>
                <a:effectLst/>
                <a:latin typeface="Cambria" panose="02040503050406030204" pitchFamily="18" charset="0"/>
              </a:rPr>
              <a:t> multifocal invasion with foci cumulatively amounting to invasion of the lamina propria more than 1 mm thick.</a:t>
            </a:r>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32</a:t>
            </a:fld>
            <a:endParaRPr lang="el-GR"/>
          </a:p>
        </p:txBody>
      </p:sp>
    </p:spTree>
    <p:extLst>
      <p:ext uri="{BB962C8B-B14F-4D97-AF65-F5344CB8AC3E}">
        <p14:creationId xmlns:p14="http://schemas.microsoft.com/office/powerpoint/2010/main" val="360814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85000" lnSpcReduction="20000"/>
          </a:bodyPr>
          <a:lstStyle/>
          <a:p>
            <a:pPr algn="just"/>
            <a:r>
              <a:rPr lang="en-US" b="1" dirty="0"/>
              <a:t>UROTHELIUM</a:t>
            </a:r>
          </a:p>
          <a:p>
            <a:pPr algn="just" fontAlgn="base"/>
            <a:r>
              <a:rPr lang="en-US" sz="1200" b="0" i="1" kern="1200" dirty="0">
                <a:solidFill>
                  <a:schemeClr val="tx1"/>
                </a:solidFill>
                <a:latin typeface="+mn-lt"/>
                <a:ea typeface="+mn-ea"/>
                <a:cs typeface="+mn-cs"/>
              </a:rPr>
              <a:t>5 - 7 cell layers </a:t>
            </a:r>
            <a:r>
              <a:rPr lang="en-US" sz="1200" b="0" i="0" kern="1200" dirty="0">
                <a:solidFill>
                  <a:schemeClr val="tx1"/>
                </a:solidFill>
                <a:latin typeface="+mn-lt"/>
                <a:ea typeface="+mn-ea"/>
                <a:cs typeface="+mn-cs"/>
              </a:rPr>
              <a:t>thick in </a:t>
            </a:r>
            <a:r>
              <a:rPr lang="en-US" sz="1200" b="0" i="1" kern="1200" dirty="0">
                <a:solidFill>
                  <a:schemeClr val="tx1"/>
                </a:solidFill>
                <a:latin typeface="+mn-lt"/>
                <a:ea typeface="+mn-ea"/>
                <a:cs typeface="+mn-cs"/>
              </a:rPr>
              <a:t>contracted</a:t>
            </a:r>
            <a:r>
              <a:rPr lang="en-US" sz="1200" b="0" i="0" kern="1200" dirty="0">
                <a:solidFill>
                  <a:schemeClr val="tx1"/>
                </a:solidFill>
                <a:latin typeface="+mn-lt"/>
                <a:ea typeface="+mn-ea"/>
                <a:cs typeface="+mn-cs"/>
              </a:rPr>
              <a:t> bladder, 2 - 3 cells thick in distended bladder; lines renal pelvis, </a:t>
            </a:r>
            <a:r>
              <a:rPr lang="en-US" sz="1200" b="0" i="0" kern="1200" dirty="0" err="1">
                <a:solidFill>
                  <a:schemeClr val="tx1"/>
                </a:solidFill>
                <a:latin typeface="+mn-lt"/>
                <a:ea typeface="+mn-ea"/>
                <a:cs typeface="+mn-cs"/>
              </a:rPr>
              <a:t>ureters</a:t>
            </a:r>
            <a:r>
              <a:rPr lang="en-US" sz="1200" b="0" i="0" kern="1200" dirty="0">
                <a:solidFill>
                  <a:schemeClr val="tx1"/>
                </a:solidFill>
                <a:latin typeface="+mn-lt"/>
                <a:ea typeface="+mn-ea"/>
                <a:cs typeface="+mn-cs"/>
              </a:rPr>
              <a:t>, bladder, most of urethra but </a:t>
            </a:r>
            <a:r>
              <a:rPr lang="en-US" sz="1200" b="0" i="1" kern="1200" dirty="0">
                <a:solidFill>
                  <a:schemeClr val="tx1"/>
                </a:solidFill>
                <a:latin typeface="+mn-lt"/>
                <a:ea typeface="+mn-ea"/>
                <a:cs typeface="+mn-cs"/>
              </a:rPr>
              <a:t>not</a:t>
            </a:r>
            <a:r>
              <a:rPr lang="en-US" sz="1200" b="0" i="0" kern="1200" dirty="0">
                <a:solidFill>
                  <a:schemeClr val="tx1"/>
                </a:solidFill>
                <a:latin typeface="+mn-lt"/>
                <a:ea typeface="+mn-ea"/>
                <a:cs typeface="+mn-cs"/>
              </a:rPr>
              <a:t> distal urethra.</a:t>
            </a:r>
          </a:p>
          <a:p>
            <a:pPr algn="just" fontAlgn="base"/>
            <a:r>
              <a:rPr lang="en-US" sz="1200" b="0" i="0" kern="1200" dirty="0">
                <a:solidFill>
                  <a:schemeClr val="tx1"/>
                </a:solidFill>
                <a:latin typeface="+mn-lt"/>
                <a:ea typeface="+mn-ea"/>
                <a:cs typeface="+mn-cs"/>
              </a:rPr>
              <a:t>Superficial </a:t>
            </a:r>
            <a:r>
              <a:rPr lang="en-US" sz="1200" b="0" i="0" kern="1200" dirty="0" err="1">
                <a:solidFill>
                  <a:schemeClr val="tx1"/>
                </a:solidFill>
                <a:latin typeface="+mn-lt"/>
                <a:ea typeface="+mn-ea"/>
                <a:cs typeface="+mn-cs"/>
              </a:rPr>
              <a:t>urothelium</a:t>
            </a:r>
            <a:r>
              <a:rPr lang="en-US" sz="1200" b="0" i="0" kern="1200" dirty="0">
                <a:solidFill>
                  <a:schemeClr val="tx1"/>
                </a:solidFill>
                <a:latin typeface="+mn-lt"/>
                <a:ea typeface="+mn-ea"/>
                <a:cs typeface="+mn-cs"/>
              </a:rPr>
              <a:t> (umbrella cell layer) is single layer of umbrella cells, which are large and elliptical with abundant </a:t>
            </a:r>
            <a:r>
              <a:rPr lang="en-US" sz="1200" b="0" i="0" kern="1200" dirty="0" err="1">
                <a:solidFill>
                  <a:schemeClr val="tx1"/>
                </a:solidFill>
                <a:latin typeface="+mn-lt"/>
                <a:ea typeface="+mn-ea"/>
                <a:cs typeface="+mn-cs"/>
              </a:rPr>
              <a:t>eosinophilic</a:t>
            </a:r>
            <a:r>
              <a:rPr lang="en-US" sz="1200" b="0" i="0" kern="1200" dirty="0">
                <a:solidFill>
                  <a:schemeClr val="tx1"/>
                </a:solidFill>
                <a:latin typeface="+mn-lt"/>
                <a:ea typeface="+mn-ea"/>
                <a:cs typeface="+mn-cs"/>
              </a:rPr>
              <a:t> cytoplasm and often </a:t>
            </a:r>
            <a:r>
              <a:rPr lang="en-US" sz="1200" b="0" i="0" kern="1200" dirty="0" err="1">
                <a:solidFill>
                  <a:schemeClr val="tx1"/>
                </a:solidFill>
                <a:latin typeface="+mn-lt"/>
                <a:ea typeface="+mn-ea"/>
                <a:cs typeface="+mn-cs"/>
              </a:rPr>
              <a:t>binucleation</a:t>
            </a:r>
            <a:r>
              <a:rPr lang="en-US" sz="1200" b="0" i="0" kern="1200" dirty="0">
                <a:solidFill>
                  <a:schemeClr val="tx1"/>
                </a:solidFill>
                <a:latin typeface="+mn-lt"/>
                <a:ea typeface="+mn-ea"/>
                <a:cs typeface="+mn-cs"/>
              </a:rPr>
              <a:t> or prominent nucleoli.</a:t>
            </a:r>
          </a:p>
          <a:p>
            <a:pPr algn="just" fontAlgn="base"/>
            <a:r>
              <a:rPr lang="en-US" sz="1200" b="0" i="0" kern="1200" dirty="0">
                <a:solidFill>
                  <a:schemeClr val="tx1"/>
                </a:solidFill>
                <a:latin typeface="+mn-lt"/>
                <a:ea typeface="+mn-ea"/>
                <a:cs typeface="+mn-cs"/>
              </a:rPr>
              <a:t>Intermediate urothelial cells are cuboidal to low columnar with well defined borders and amphophilic cytoplasm rich in glycogen; </a:t>
            </a:r>
            <a:r>
              <a:rPr lang="en-US" sz="1200" b="0" i="0" u="sng" kern="1200" dirty="0">
                <a:solidFill>
                  <a:schemeClr val="tx1"/>
                </a:solidFill>
                <a:latin typeface="+mn-lt"/>
                <a:ea typeface="+mn-ea"/>
                <a:cs typeface="+mn-cs"/>
              </a:rPr>
              <a:t>nuclei</a:t>
            </a:r>
            <a:r>
              <a:rPr lang="en-US" sz="1200" b="0" i="0" kern="1200" dirty="0">
                <a:solidFill>
                  <a:schemeClr val="tx1"/>
                </a:solidFill>
                <a:latin typeface="+mn-lt"/>
                <a:ea typeface="+mn-ea"/>
                <a:cs typeface="+mn-cs"/>
              </a:rPr>
              <a:t> are </a:t>
            </a:r>
            <a:r>
              <a:rPr lang="en-US" sz="1200" b="0" i="1" kern="1200" dirty="0">
                <a:solidFill>
                  <a:schemeClr val="tx1"/>
                </a:solidFill>
                <a:latin typeface="+mn-lt"/>
                <a:ea typeface="+mn-ea"/>
                <a:cs typeface="+mn-cs"/>
              </a:rPr>
              <a:t>regularly arranged</a:t>
            </a:r>
            <a:r>
              <a:rPr lang="en-US" sz="1200" b="0" i="0" kern="1200" dirty="0">
                <a:solidFill>
                  <a:schemeClr val="tx1"/>
                </a:solidFill>
                <a:latin typeface="+mn-lt"/>
                <a:ea typeface="+mn-ea"/>
                <a:cs typeface="+mn-cs"/>
              </a:rPr>
              <a:t>, </a:t>
            </a:r>
            <a:r>
              <a:rPr lang="en-US" sz="1200" b="0" i="1" kern="1200" dirty="0">
                <a:solidFill>
                  <a:schemeClr val="tx1"/>
                </a:solidFill>
                <a:latin typeface="+mn-lt"/>
                <a:ea typeface="+mn-ea"/>
                <a:cs typeface="+mn-cs"/>
              </a:rPr>
              <a:t>ovoid with long axis at </a:t>
            </a:r>
            <a:r>
              <a:rPr lang="en-US" sz="1200" b="0" i="1" u="sng" kern="1200" dirty="0">
                <a:solidFill>
                  <a:schemeClr val="tx1"/>
                </a:solidFill>
                <a:latin typeface="+mn-lt"/>
                <a:ea typeface="+mn-ea"/>
                <a:cs typeface="+mn-cs"/>
              </a:rPr>
              <a:t>right angles</a:t>
            </a:r>
            <a:r>
              <a:rPr lang="en-US" sz="1200" b="0" i="1" u="none" kern="1200" dirty="0">
                <a:solidFill>
                  <a:schemeClr val="tx1"/>
                </a:solidFill>
                <a:latin typeface="+mn-lt"/>
                <a:ea typeface="+mn-ea"/>
                <a:cs typeface="+mn-cs"/>
              </a:rPr>
              <a:t> (90 degrees)  </a:t>
            </a:r>
            <a:r>
              <a:rPr lang="en-US" sz="1200" b="0" i="1" kern="1200" dirty="0">
                <a:solidFill>
                  <a:schemeClr val="tx1"/>
                </a:solidFill>
                <a:latin typeface="+mn-lt"/>
                <a:ea typeface="+mn-ea"/>
                <a:cs typeface="+mn-cs"/>
              </a:rPr>
              <a:t>to surface</a:t>
            </a:r>
            <a:r>
              <a:rPr lang="en-US" sz="1200" b="0" i="0" kern="1200" dirty="0">
                <a:solidFill>
                  <a:schemeClr val="tx1"/>
                </a:solidFill>
                <a:latin typeface="+mn-lt"/>
                <a:ea typeface="+mn-ea"/>
                <a:cs typeface="+mn-cs"/>
              </a:rPr>
              <a:t>; </a:t>
            </a:r>
            <a:r>
              <a:rPr lang="en-US" sz="1200" b="0" i="1" kern="1200" dirty="0">
                <a:solidFill>
                  <a:schemeClr val="tx1"/>
                </a:solidFill>
                <a:latin typeface="+mn-lt"/>
                <a:ea typeface="+mn-ea"/>
                <a:cs typeface="+mn-cs"/>
              </a:rPr>
              <a:t>chromatin</a:t>
            </a:r>
            <a:r>
              <a:rPr lang="en-US" sz="1200" b="0" i="0" kern="1200" dirty="0">
                <a:solidFill>
                  <a:schemeClr val="tx1"/>
                </a:solidFill>
                <a:latin typeface="+mn-lt"/>
                <a:ea typeface="+mn-ea"/>
                <a:cs typeface="+mn-cs"/>
              </a:rPr>
              <a:t> is </a:t>
            </a:r>
            <a:r>
              <a:rPr lang="en-US" sz="1200" b="0" i="1" kern="1200" dirty="0">
                <a:solidFill>
                  <a:schemeClr val="tx1"/>
                </a:solidFill>
                <a:latin typeface="+mn-lt"/>
                <a:ea typeface="+mn-ea"/>
                <a:cs typeface="+mn-cs"/>
              </a:rPr>
              <a:t>finely granular</a:t>
            </a:r>
            <a:r>
              <a:rPr lang="en-US" sz="1200" b="0" i="0" kern="1200" dirty="0">
                <a:solidFill>
                  <a:schemeClr val="tx1"/>
                </a:solidFill>
                <a:latin typeface="+mn-lt"/>
                <a:ea typeface="+mn-ea"/>
                <a:cs typeface="+mn-cs"/>
              </a:rPr>
              <a:t>; have </a:t>
            </a:r>
            <a:r>
              <a:rPr lang="en-US" sz="1200" b="0" i="1" kern="1200" dirty="0">
                <a:solidFill>
                  <a:schemeClr val="tx1"/>
                </a:solidFill>
                <a:latin typeface="+mn-lt"/>
                <a:ea typeface="+mn-ea"/>
                <a:cs typeface="+mn-cs"/>
              </a:rPr>
              <a:t>small nucleoli</a:t>
            </a:r>
            <a:r>
              <a:rPr lang="en-US" sz="1200" b="0" i="0" kern="1200" dirty="0">
                <a:solidFill>
                  <a:schemeClr val="tx1"/>
                </a:solidFill>
                <a:latin typeface="+mn-lt"/>
                <a:ea typeface="+mn-ea"/>
                <a:cs typeface="+mn-cs"/>
              </a:rPr>
              <a:t>; usually </a:t>
            </a:r>
            <a:r>
              <a:rPr lang="en-US" sz="1200" b="0" i="1" kern="1200" dirty="0">
                <a:solidFill>
                  <a:schemeClr val="tx1"/>
                </a:solidFill>
                <a:latin typeface="+mn-lt"/>
                <a:ea typeface="+mn-ea"/>
                <a:cs typeface="+mn-cs"/>
              </a:rPr>
              <a:t>no </a:t>
            </a:r>
            <a:r>
              <a:rPr lang="en-US" sz="1200" b="0" i="0" kern="1200" dirty="0">
                <a:solidFill>
                  <a:schemeClr val="tx1"/>
                </a:solidFill>
                <a:latin typeface="+mn-lt"/>
                <a:ea typeface="+mn-ea"/>
                <a:cs typeface="+mn-cs"/>
              </a:rPr>
              <a:t>mitotic figures.</a:t>
            </a:r>
          </a:p>
          <a:p>
            <a:pPr algn="just" fontAlgn="base"/>
            <a:r>
              <a:rPr lang="en-US" sz="1200" b="0" i="0" kern="1200" dirty="0">
                <a:solidFill>
                  <a:schemeClr val="tx1"/>
                </a:solidFill>
                <a:latin typeface="+mn-lt"/>
                <a:ea typeface="+mn-ea"/>
                <a:cs typeface="+mn-cs"/>
              </a:rPr>
              <a:t>Basal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cells are more cylindrical, can be flat when bladder wall is stretched; some have longitudinal nuclear grooves; lie on continuous basal lamina.</a:t>
            </a:r>
            <a:endParaRPr lang="el-GR" sz="1200" b="0" i="0" kern="1200" dirty="0">
              <a:solidFill>
                <a:schemeClr val="tx1"/>
              </a:solidFill>
              <a:latin typeface="+mn-lt"/>
              <a:ea typeface="+mn-ea"/>
              <a:cs typeface="+mn-cs"/>
            </a:endParaRPr>
          </a:p>
          <a:p>
            <a:pPr algn="just" fontAlgn="base"/>
            <a:endParaRPr lang="en-US" sz="1200" b="0" i="0"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LAMINA PROPRIA</a:t>
            </a:r>
          </a:p>
          <a:p>
            <a:pPr algn="just" fontAlgn="base"/>
            <a:r>
              <a:rPr lang="en-US" sz="1200" b="0" i="0" kern="1200" dirty="0">
                <a:solidFill>
                  <a:schemeClr val="tx1"/>
                </a:solidFill>
                <a:latin typeface="+mn-lt"/>
                <a:ea typeface="+mn-ea"/>
                <a:cs typeface="+mn-cs"/>
              </a:rPr>
              <a:t>Located between the mucosal basement membrane and the </a:t>
            </a:r>
            <a:r>
              <a:rPr lang="en-US" sz="1200" b="0" i="0" kern="1200" dirty="0" err="1">
                <a:solidFill>
                  <a:schemeClr val="tx1"/>
                </a:solidFill>
                <a:latin typeface="+mn-lt"/>
                <a:ea typeface="+mn-ea"/>
                <a:cs typeface="+mn-cs"/>
              </a:rPr>
              <a:t>muscularis</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propria</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is </a:t>
            </a:r>
            <a:r>
              <a:rPr lang="en-US" sz="1200" b="1" i="1" kern="1200" dirty="0">
                <a:solidFill>
                  <a:schemeClr val="tx1"/>
                </a:solidFill>
                <a:latin typeface="+mn-lt"/>
                <a:ea typeface="+mn-ea"/>
                <a:cs typeface="+mn-cs"/>
              </a:rPr>
              <a:t>thinner</a:t>
            </a:r>
            <a:r>
              <a:rPr lang="en-US" sz="1200" b="1" i="0" kern="1200" dirty="0">
                <a:solidFill>
                  <a:schemeClr val="tx1"/>
                </a:solidFill>
                <a:latin typeface="+mn-lt"/>
                <a:ea typeface="+mn-ea"/>
                <a:cs typeface="+mn-cs"/>
              </a:rPr>
              <a:t> </a:t>
            </a:r>
            <a:r>
              <a:rPr lang="el-GR" sz="1200" b="1" i="0" kern="1200" dirty="0">
                <a:solidFill>
                  <a:schemeClr val="tx1"/>
                </a:solidFill>
                <a:latin typeface="+mn-lt"/>
                <a:ea typeface="+mn-ea"/>
                <a:cs typeface="+mn-cs"/>
              </a:rPr>
              <a:t> </a:t>
            </a:r>
            <a:r>
              <a:rPr lang="en-US" sz="1200" b="1" i="0" kern="1200" dirty="0">
                <a:solidFill>
                  <a:schemeClr val="tx1"/>
                </a:solidFill>
                <a:latin typeface="+mn-lt"/>
                <a:ea typeface="+mn-ea"/>
                <a:cs typeface="+mn-cs"/>
              </a:rPr>
              <a:t>at the </a:t>
            </a:r>
            <a:r>
              <a:rPr lang="en-US" sz="1200" b="1" i="1" u="sng" kern="1200" dirty="0" err="1">
                <a:solidFill>
                  <a:schemeClr val="tx1"/>
                </a:solidFill>
                <a:latin typeface="+mn-lt"/>
                <a:ea typeface="+mn-ea"/>
                <a:cs typeface="+mn-cs"/>
              </a:rPr>
              <a:t>trigone</a:t>
            </a:r>
            <a:r>
              <a:rPr lang="en-US" sz="1200" b="1" i="0" kern="1200" dirty="0">
                <a:solidFill>
                  <a:schemeClr val="tx1"/>
                </a:solidFill>
                <a:latin typeface="+mn-lt"/>
                <a:ea typeface="+mn-ea"/>
                <a:cs typeface="+mn-cs"/>
              </a:rPr>
              <a:t> </a:t>
            </a:r>
            <a:r>
              <a:rPr lang="el-GR" sz="1200" b="1" i="0" kern="1200" dirty="0">
                <a:solidFill>
                  <a:schemeClr val="tx1"/>
                </a:solidFill>
                <a:latin typeface="+mn-lt"/>
                <a:ea typeface="+mn-ea"/>
                <a:cs typeface="+mn-cs"/>
              </a:rPr>
              <a:t> </a:t>
            </a:r>
            <a:r>
              <a:rPr lang="en-US" sz="1200" b="1" i="0" kern="1200" dirty="0">
                <a:solidFill>
                  <a:schemeClr val="tx1"/>
                </a:solidFill>
                <a:latin typeface="+mn-lt"/>
                <a:ea typeface="+mn-ea"/>
                <a:cs typeface="+mn-cs"/>
              </a:rPr>
              <a:t>and  </a:t>
            </a:r>
            <a:r>
              <a:rPr lang="en-US" sz="1200" b="1" i="1" u="sng" kern="1200" dirty="0">
                <a:solidFill>
                  <a:schemeClr val="tx1"/>
                </a:solidFill>
                <a:latin typeface="+mn-lt"/>
                <a:ea typeface="+mn-ea"/>
                <a:cs typeface="+mn-cs"/>
              </a:rPr>
              <a:t>bladder neck</a:t>
            </a:r>
            <a:r>
              <a:rPr lang="en-US" sz="1200" b="0" i="0" kern="1200" dirty="0">
                <a:solidFill>
                  <a:schemeClr val="tx1"/>
                </a:solidFill>
                <a:latin typeface="+mn-lt"/>
                <a:ea typeface="+mn-ea"/>
                <a:cs typeface="+mn-cs"/>
              </a:rPr>
              <a:t>.</a:t>
            </a:r>
          </a:p>
          <a:p>
            <a:pPr algn="just" fontAlgn="base"/>
            <a:r>
              <a:rPr lang="en-US" sz="1200" b="0" i="0" kern="1200" dirty="0">
                <a:solidFill>
                  <a:schemeClr val="tx1"/>
                </a:solidFill>
                <a:latin typeface="+mn-lt"/>
                <a:ea typeface="+mn-ea"/>
                <a:cs typeface="+mn-cs"/>
              </a:rPr>
              <a:t>Contains loose to dense connective tissue, variably sized blood vessels that may be close to epithelium, </a:t>
            </a:r>
            <a:r>
              <a:rPr lang="en-US" sz="1200" b="0" i="0" kern="1200" dirty="0" err="1">
                <a:solidFill>
                  <a:schemeClr val="tx1"/>
                </a:solidFill>
                <a:latin typeface="+mn-lt"/>
                <a:ea typeface="+mn-ea"/>
                <a:cs typeface="+mn-cs"/>
              </a:rPr>
              <a:t>lymphatics</a:t>
            </a:r>
            <a:r>
              <a:rPr lang="en-US" sz="1200" b="0" i="0" kern="1200" dirty="0">
                <a:solidFill>
                  <a:schemeClr val="tx1"/>
                </a:solidFill>
                <a:latin typeface="+mn-lt"/>
                <a:ea typeface="+mn-ea"/>
                <a:cs typeface="+mn-cs"/>
              </a:rPr>
              <a:t>, </a:t>
            </a:r>
            <a:r>
              <a:rPr lang="en-US" sz="1200" b="1" i="1" kern="1200" dirty="0">
                <a:solidFill>
                  <a:schemeClr val="tx1"/>
                </a:solidFill>
                <a:effectLst>
                  <a:outerShdw blurRad="38100" dist="38100" dir="2700000" algn="tl">
                    <a:srgbClr val="000000">
                      <a:alpha val="43137"/>
                    </a:srgbClr>
                  </a:outerShdw>
                </a:effectLst>
                <a:latin typeface="+mn-lt"/>
                <a:ea typeface="+mn-ea"/>
                <a:cs typeface="+mn-cs"/>
              </a:rPr>
              <a:t>variable adipose tissue</a:t>
            </a:r>
            <a:r>
              <a:rPr lang="en-US" sz="1200" b="0" i="1" kern="1200" dirty="0">
                <a:solidFill>
                  <a:schemeClr val="tx1"/>
                </a:solidFill>
                <a:effectLst>
                  <a:outerShdw blurRad="38100" dist="38100" dir="2700000" algn="tl">
                    <a:srgbClr val="000000">
                      <a:alpha val="43137"/>
                    </a:srgbClr>
                  </a:outerShdw>
                </a:effectLst>
                <a:latin typeface="+mn-lt"/>
                <a:ea typeface="+mn-ea"/>
                <a:cs typeface="+mn-cs"/>
              </a:rPr>
              <a:t>.</a:t>
            </a:r>
          </a:p>
          <a:p>
            <a:pPr algn="just" fontAlgn="base"/>
            <a:r>
              <a:rPr lang="en-US" sz="1200" b="1" i="0" kern="1200" dirty="0">
                <a:solidFill>
                  <a:schemeClr val="tx1"/>
                </a:solidFill>
                <a:latin typeface="+mn-lt"/>
                <a:ea typeface="+mn-ea"/>
                <a:cs typeface="+mn-cs"/>
              </a:rPr>
              <a:t>Dis</a:t>
            </a:r>
            <a:r>
              <a:rPr lang="en-US" sz="1200" b="0" i="0" kern="1200" dirty="0">
                <a:solidFill>
                  <a:schemeClr val="tx1"/>
                </a:solidFill>
                <a:latin typeface="+mn-lt"/>
                <a:ea typeface="+mn-ea"/>
                <a:cs typeface="+mn-cs"/>
              </a:rPr>
              <a:t>continuous muscular mucosa (</a:t>
            </a:r>
            <a:r>
              <a:rPr lang="en-US" sz="1200" b="0" i="0" u="sng" kern="1200" dirty="0">
                <a:solidFill>
                  <a:schemeClr val="tx1"/>
                </a:solidFill>
                <a:latin typeface="+mn-lt"/>
                <a:ea typeface="+mn-ea"/>
                <a:cs typeface="+mn-cs"/>
              </a:rPr>
              <a:t>wisps</a:t>
            </a:r>
            <a:r>
              <a:rPr lang="en-US" sz="1200" b="0" i="0" kern="1200" dirty="0">
                <a:solidFill>
                  <a:schemeClr val="tx1"/>
                </a:solidFill>
                <a:latin typeface="+mn-lt"/>
                <a:ea typeface="+mn-ea"/>
                <a:cs typeface="+mn-cs"/>
              </a:rPr>
              <a:t> of smooth muscle), usually associated with </a:t>
            </a:r>
            <a:r>
              <a:rPr lang="en-US" sz="1200" b="0" i="1" kern="1200" dirty="0">
                <a:solidFill>
                  <a:schemeClr val="tx1"/>
                </a:solidFill>
                <a:latin typeface="+mn-lt"/>
                <a:ea typeface="+mn-ea"/>
                <a:cs typeface="+mn-cs"/>
              </a:rPr>
              <a:t>intermediate sized arteries and veins</a:t>
            </a:r>
            <a:r>
              <a:rPr lang="en-US" sz="1200" b="0" i="0" kern="1200" dirty="0">
                <a:solidFill>
                  <a:schemeClr val="tx1"/>
                </a:solidFill>
                <a:latin typeface="+mn-lt"/>
                <a:ea typeface="+mn-ea"/>
                <a:cs typeface="+mn-cs"/>
              </a:rPr>
              <a:t>; only </a:t>
            </a:r>
            <a:r>
              <a:rPr lang="en-US" sz="1200" b="1" i="0" kern="1200" dirty="0">
                <a:solidFill>
                  <a:schemeClr val="tx1"/>
                </a:solidFill>
                <a:latin typeface="+mn-lt"/>
                <a:ea typeface="+mn-ea"/>
                <a:cs typeface="+mn-cs"/>
              </a:rPr>
              <a:t>5%</a:t>
            </a:r>
            <a:r>
              <a:rPr lang="en-US" sz="1200" b="0" i="0" kern="1200" dirty="0">
                <a:solidFill>
                  <a:schemeClr val="tx1"/>
                </a:solidFill>
                <a:latin typeface="+mn-lt"/>
                <a:ea typeface="+mn-ea"/>
                <a:cs typeface="+mn-cs"/>
              </a:rPr>
              <a:t> of bladders have well developed, continuous </a:t>
            </a:r>
            <a:r>
              <a:rPr lang="en-US" sz="1200" b="0" i="0" kern="1200" dirty="0" err="1">
                <a:solidFill>
                  <a:schemeClr val="tx1"/>
                </a:solidFill>
                <a:latin typeface="+mn-lt"/>
                <a:ea typeface="+mn-ea"/>
                <a:cs typeface="+mn-cs"/>
              </a:rPr>
              <a:t>muscularis</a:t>
            </a:r>
            <a:r>
              <a:rPr lang="en-US" sz="1200" b="0" i="0" kern="1200" dirty="0">
                <a:solidFill>
                  <a:schemeClr val="tx1"/>
                </a:solidFill>
                <a:latin typeface="+mn-lt"/>
                <a:ea typeface="+mn-ea"/>
                <a:cs typeface="+mn-cs"/>
              </a:rPr>
              <a:t> mucosa. The smooth muscle bundles of </a:t>
            </a:r>
            <a:r>
              <a:rPr lang="en-US" sz="1200" b="1" i="0" kern="1200" dirty="0" err="1">
                <a:solidFill>
                  <a:schemeClr val="tx1"/>
                </a:solidFill>
                <a:latin typeface="+mn-lt"/>
                <a:ea typeface="+mn-ea"/>
                <a:cs typeface="+mn-cs"/>
              </a:rPr>
              <a:t>muscularis</a:t>
            </a:r>
            <a:r>
              <a:rPr lang="en-US" sz="1200" b="1" i="0" kern="1200" dirty="0">
                <a:solidFill>
                  <a:schemeClr val="tx1"/>
                </a:solidFill>
                <a:latin typeface="+mn-lt"/>
                <a:ea typeface="+mn-ea"/>
                <a:cs typeface="+mn-cs"/>
              </a:rPr>
              <a:t> mucosa </a:t>
            </a:r>
            <a:r>
              <a:rPr lang="en-US" sz="1200" b="0" i="0" kern="1200" dirty="0">
                <a:solidFill>
                  <a:schemeClr val="tx1"/>
                </a:solidFill>
                <a:latin typeface="+mn-lt"/>
                <a:ea typeface="+mn-ea"/>
                <a:cs typeface="+mn-cs"/>
              </a:rPr>
              <a:t>in the lamina </a:t>
            </a:r>
            <a:r>
              <a:rPr lang="en-US" sz="1200" b="0" i="0" kern="1200" dirty="0" err="1">
                <a:solidFill>
                  <a:schemeClr val="tx1"/>
                </a:solidFill>
                <a:latin typeface="+mn-lt"/>
                <a:ea typeface="+mn-ea"/>
                <a:cs typeface="+mn-cs"/>
              </a:rPr>
              <a:t>propria</a:t>
            </a:r>
            <a:r>
              <a:rPr lang="en-US" sz="1200" b="0" i="0" kern="1200" dirty="0">
                <a:solidFill>
                  <a:schemeClr val="tx1"/>
                </a:solidFill>
                <a:latin typeface="+mn-lt"/>
                <a:ea typeface="+mn-ea"/>
                <a:cs typeface="+mn-cs"/>
              </a:rPr>
              <a:t> are associated with a </a:t>
            </a:r>
            <a:r>
              <a:rPr lang="en-US" sz="1200" b="1" i="0" kern="1200" dirty="0">
                <a:solidFill>
                  <a:schemeClr val="tx1"/>
                </a:solidFill>
                <a:effectLst>
                  <a:outerShdw blurRad="38100" dist="38100" dir="2700000" algn="tl">
                    <a:srgbClr val="000000">
                      <a:alpha val="43137"/>
                    </a:srgbClr>
                  </a:outerShdw>
                </a:effectLst>
                <a:latin typeface="+mn-lt"/>
                <a:ea typeface="+mn-ea"/>
                <a:cs typeface="+mn-cs"/>
              </a:rPr>
              <a:t>rich capillary network and medium-sized blood vessels</a:t>
            </a:r>
            <a:r>
              <a:rPr lang="en-US" sz="1200" b="0" i="0" kern="1200" dirty="0">
                <a:solidFill>
                  <a:schemeClr val="tx1"/>
                </a:solidFill>
                <a:latin typeface="+mn-lt"/>
                <a:ea typeface="+mn-ea"/>
                <a:cs typeface="+mn-cs"/>
              </a:rPr>
              <a:t>. </a:t>
            </a:r>
          </a:p>
          <a:p>
            <a:pPr algn="just" fontAlgn="base"/>
            <a:r>
              <a:rPr lang="en-US" sz="1200" b="0" i="1" kern="1200" dirty="0">
                <a:solidFill>
                  <a:schemeClr val="tx1"/>
                </a:solidFill>
                <a:latin typeface="+mn-lt"/>
                <a:ea typeface="+mn-ea"/>
                <a:cs typeface="+mn-cs"/>
              </a:rPr>
              <a:t>Occasionally</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muscularis</a:t>
            </a:r>
            <a:r>
              <a:rPr lang="en-US" sz="1200" b="0" i="0" kern="1200" dirty="0">
                <a:solidFill>
                  <a:schemeClr val="tx1"/>
                </a:solidFill>
                <a:latin typeface="+mn-lt"/>
                <a:ea typeface="+mn-ea"/>
                <a:cs typeface="+mn-cs"/>
              </a:rPr>
              <a:t> mucosa is </a:t>
            </a:r>
            <a:r>
              <a:rPr lang="en-US" sz="1200" b="0" i="0" u="sng" kern="1200" dirty="0" err="1">
                <a:solidFill>
                  <a:schemeClr val="tx1"/>
                </a:solidFill>
                <a:latin typeface="+mn-lt"/>
                <a:ea typeface="+mn-ea"/>
                <a:cs typeface="+mn-cs"/>
              </a:rPr>
              <a:t>hyperplastic</a:t>
            </a:r>
            <a:r>
              <a:rPr lang="en-US" sz="1200" b="0" i="0" kern="1200" dirty="0">
                <a:solidFill>
                  <a:schemeClr val="tx1"/>
                </a:solidFill>
                <a:latin typeface="+mn-lt"/>
                <a:ea typeface="+mn-ea"/>
                <a:cs typeface="+mn-cs"/>
              </a:rPr>
              <a:t> (more common </a:t>
            </a:r>
            <a:r>
              <a:rPr lang="en-US" sz="1200" b="0" i="0" u="sng" kern="1200" dirty="0">
                <a:solidFill>
                  <a:schemeClr val="tx1"/>
                </a:solidFill>
                <a:latin typeface="+mn-lt"/>
                <a:ea typeface="+mn-ea"/>
                <a:cs typeface="+mn-cs"/>
              </a:rPr>
              <a:t>in women</a:t>
            </a:r>
            <a:r>
              <a:rPr lang="en-US" sz="1200" b="0" i="0" kern="1200" dirty="0">
                <a:solidFill>
                  <a:schemeClr val="tx1"/>
                </a:solidFill>
                <a:latin typeface="+mn-lt"/>
                <a:ea typeface="+mn-ea"/>
                <a:cs typeface="+mn-cs"/>
              </a:rPr>
              <a:t>) and </a:t>
            </a:r>
            <a:r>
              <a:rPr lang="en-US" sz="1200" b="0" i="1" kern="1200" dirty="0">
                <a:solidFill>
                  <a:schemeClr val="tx1"/>
                </a:solidFill>
                <a:latin typeface="+mn-lt"/>
                <a:ea typeface="+mn-ea"/>
                <a:cs typeface="+mn-cs"/>
              </a:rPr>
              <a:t>may resemble </a:t>
            </a:r>
            <a:r>
              <a:rPr lang="en-US" sz="1200" b="0" i="1" kern="1200" dirty="0" err="1">
                <a:solidFill>
                  <a:schemeClr val="tx1"/>
                </a:solidFill>
                <a:latin typeface="+mn-lt"/>
                <a:ea typeface="+mn-ea"/>
                <a:cs typeface="+mn-cs"/>
              </a:rPr>
              <a:t>muscularis</a:t>
            </a:r>
            <a:r>
              <a:rPr lang="en-US" sz="1200" b="0" i="1" kern="1200" dirty="0">
                <a:solidFill>
                  <a:schemeClr val="tx1"/>
                </a:solidFill>
                <a:latin typeface="+mn-lt"/>
                <a:ea typeface="+mn-ea"/>
                <a:cs typeface="+mn-cs"/>
              </a:rPr>
              <a:t> </a:t>
            </a:r>
            <a:r>
              <a:rPr lang="en-US" sz="1200" b="0" i="1" kern="1200" dirty="0" err="1">
                <a:solidFill>
                  <a:schemeClr val="tx1"/>
                </a:solidFill>
                <a:latin typeface="+mn-lt"/>
                <a:ea typeface="+mn-ea"/>
                <a:cs typeface="+mn-cs"/>
              </a:rPr>
              <a:t>propria</a:t>
            </a:r>
            <a:r>
              <a:rPr lang="en-US" sz="1200" b="0" i="1" kern="1200" dirty="0">
                <a:solidFill>
                  <a:schemeClr val="tx1"/>
                </a:solidFill>
                <a:latin typeface="+mn-lt"/>
                <a:ea typeface="+mn-ea"/>
                <a:cs typeface="+mn-cs"/>
              </a:rPr>
              <a:t>.</a:t>
            </a:r>
          </a:p>
          <a:p>
            <a:pPr algn="just" fontAlgn="base"/>
            <a:r>
              <a:rPr lang="en-US" sz="1200" b="1" i="0" kern="1200" dirty="0">
                <a:solidFill>
                  <a:schemeClr val="tx1"/>
                </a:solidFill>
                <a:latin typeface="+mn-lt"/>
                <a:ea typeface="+mn-ea"/>
                <a:cs typeface="+mn-cs"/>
              </a:rPr>
              <a:t>Adipose tissue </a:t>
            </a:r>
            <a:r>
              <a:rPr lang="en-US" sz="1200" b="0" i="0" kern="1200" dirty="0">
                <a:solidFill>
                  <a:schemeClr val="tx1"/>
                </a:solidFill>
                <a:latin typeface="+mn-lt"/>
                <a:ea typeface="+mn-ea"/>
                <a:cs typeface="+mn-cs"/>
              </a:rPr>
              <a:t>often is present within deep lamina </a:t>
            </a:r>
            <a:r>
              <a:rPr lang="en-US" sz="1200" b="0" i="0" kern="1200" dirty="0" err="1">
                <a:solidFill>
                  <a:schemeClr val="tx1"/>
                </a:solidFill>
                <a:latin typeface="+mn-lt"/>
                <a:ea typeface="+mn-ea"/>
                <a:cs typeface="+mn-cs"/>
              </a:rPr>
              <a:t>propria</a:t>
            </a:r>
            <a:r>
              <a:rPr lang="en-US" sz="1200" b="0" i="0" kern="1200" dirty="0">
                <a:solidFill>
                  <a:schemeClr val="tx1"/>
                </a:solidFill>
                <a:latin typeface="+mn-lt"/>
                <a:ea typeface="+mn-ea"/>
                <a:cs typeface="+mn-cs"/>
              </a:rPr>
              <a:t>, usually as small localized aggregates and is always found within </a:t>
            </a:r>
            <a:r>
              <a:rPr lang="en-US" sz="1200" b="1" i="0" kern="1200" dirty="0" err="1">
                <a:solidFill>
                  <a:schemeClr val="tx1"/>
                </a:solidFill>
                <a:latin typeface="+mn-lt"/>
                <a:ea typeface="+mn-ea"/>
                <a:cs typeface="+mn-cs"/>
              </a:rPr>
              <a:t>muscularis</a:t>
            </a:r>
            <a:r>
              <a:rPr lang="en-US" sz="1200" b="1" i="0" kern="1200" dirty="0">
                <a:solidFill>
                  <a:schemeClr val="tx1"/>
                </a:solidFill>
                <a:latin typeface="+mn-lt"/>
                <a:ea typeface="+mn-ea"/>
                <a:cs typeface="+mn-cs"/>
              </a:rPr>
              <a:t> </a:t>
            </a:r>
            <a:r>
              <a:rPr lang="en-US" sz="1200" b="1" i="0" kern="1200" dirty="0" err="1">
                <a:solidFill>
                  <a:schemeClr val="tx1"/>
                </a:solidFill>
                <a:latin typeface="+mn-lt"/>
                <a:ea typeface="+mn-ea"/>
                <a:cs typeface="+mn-cs"/>
              </a:rPr>
              <a:t>propria</a:t>
            </a:r>
            <a:r>
              <a:rPr lang="en-US" sz="1200" b="1" i="0" kern="1200" dirty="0">
                <a:solidFill>
                  <a:schemeClr val="tx1"/>
                </a:solidFill>
                <a:latin typeface="+mn-lt"/>
                <a:ea typeface="+mn-ea"/>
                <a:cs typeface="+mn-cs"/>
              </a:rPr>
              <a:t> </a:t>
            </a:r>
            <a:r>
              <a:rPr lang="en-US" sz="1200" b="0" i="0" kern="1200" dirty="0">
                <a:solidFill>
                  <a:schemeClr val="tx1"/>
                </a:solidFill>
                <a:latin typeface="+mn-lt"/>
                <a:ea typeface="+mn-ea"/>
                <a:cs typeface="+mn-cs"/>
              </a:rPr>
              <a:t>(superficial and deep); </a:t>
            </a:r>
            <a:r>
              <a:rPr lang="en-US" sz="1200" b="1" i="0" kern="1200" dirty="0">
                <a:solidFill>
                  <a:schemeClr val="tx1"/>
                </a:solidFill>
                <a:latin typeface="+mn-lt"/>
                <a:ea typeface="+mn-ea"/>
                <a:cs typeface="+mn-cs"/>
              </a:rPr>
              <a:t>beware of inappropriate staging of tumors as pT3 due to tumor infiltration of adipose tissue, particularly in TURBT specimens.</a:t>
            </a:r>
            <a:endParaRPr lang="el-GR" sz="1200" b="1" i="0" kern="1200" dirty="0">
              <a:solidFill>
                <a:schemeClr val="tx1"/>
              </a:solidFill>
              <a:latin typeface="+mn-lt"/>
              <a:ea typeface="+mn-ea"/>
              <a:cs typeface="+mn-cs"/>
            </a:endParaRPr>
          </a:p>
          <a:p>
            <a:pPr algn="just" fontAlgn="base"/>
            <a:endParaRPr lang="en-US" sz="1200" b="1" i="0"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MUSCULARIS</a:t>
            </a:r>
            <a:r>
              <a:rPr lang="en-US" sz="1200" b="1" i="0" kern="1200" baseline="0" dirty="0">
                <a:solidFill>
                  <a:schemeClr val="tx1"/>
                </a:solidFill>
                <a:latin typeface="+mn-lt"/>
                <a:ea typeface="+mn-ea"/>
                <a:cs typeface="+mn-cs"/>
              </a:rPr>
              <a:t> PROPRIA</a:t>
            </a:r>
          </a:p>
          <a:p>
            <a:pPr algn="just" fontAlgn="base"/>
            <a:r>
              <a:rPr lang="en-US" sz="1200" b="0" i="0" kern="1200" dirty="0">
                <a:solidFill>
                  <a:schemeClr val="tx1"/>
                </a:solidFill>
                <a:latin typeface="+mn-lt"/>
                <a:ea typeface="+mn-ea"/>
                <a:cs typeface="+mn-cs"/>
              </a:rPr>
              <a:t>Consists of </a:t>
            </a:r>
            <a:r>
              <a:rPr lang="en-US" sz="1200" b="0" i="1" kern="1200" dirty="0">
                <a:solidFill>
                  <a:schemeClr val="tx1"/>
                </a:solidFill>
                <a:latin typeface="+mn-lt"/>
                <a:ea typeface="+mn-ea"/>
                <a:cs typeface="+mn-cs"/>
              </a:rPr>
              <a:t>inner</a:t>
            </a:r>
            <a:r>
              <a:rPr lang="en-US" sz="1200" b="0" i="0" kern="1200" dirty="0">
                <a:solidFill>
                  <a:schemeClr val="tx1"/>
                </a:solidFill>
                <a:latin typeface="+mn-lt"/>
                <a:ea typeface="+mn-ea"/>
                <a:cs typeface="+mn-cs"/>
              </a:rPr>
              <a:t> longitudinal, circular and </a:t>
            </a:r>
            <a:r>
              <a:rPr lang="en-US" sz="1200" b="0" i="1" kern="1200" dirty="0">
                <a:solidFill>
                  <a:schemeClr val="tx1"/>
                </a:solidFill>
                <a:latin typeface="+mn-lt"/>
                <a:ea typeface="+mn-ea"/>
                <a:cs typeface="+mn-cs"/>
              </a:rPr>
              <a:t>outer</a:t>
            </a:r>
            <a:r>
              <a:rPr lang="en-US" sz="1200" b="0" i="0" kern="1200" dirty="0">
                <a:solidFill>
                  <a:schemeClr val="tx1"/>
                </a:solidFill>
                <a:latin typeface="+mn-lt"/>
                <a:ea typeface="+mn-ea"/>
                <a:cs typeface="+mn-cs"/>
              </a:rPr>
              <a:t> longitudinal layers of </a:t>
            </a:r>
            <a:r>
              <a:rPr lang="el-GR" sz="1200" b="0" i="0" kern="1200" dirty="0">
                <a:solidFill>
                  <a:schemeClr val="tx1"/>
                </a:solidFill>
                <a:latin typeface="+mn-lt"/>
                <a:ea typeface="+mn-ea"/>
                <a:cs typeface="+mn-cs"/>
              </a:rPr>
              <a:t> </a:t>
            </a:r>
            <a:r>
              <a:rPr lang="en-US" sz="1200" b="1" i="0" kern="1200" spc="600" dirty="0">
                <a:solidFill>
                  <a:schemeClr val="tx1"/>
                </a:solidFill>
                <a:latin typeface="+mn-lt"/>
                <a:ea typeface="+mn-ea"/>
                <a:cs typeface="+mn-cs"/>
              </a:rPr>
              <a:t>thick</a:t>
            </a:r>
            <a:r>
              <a:rPr lang="en-US" sz="1200" b="1" i="0" kern="1200" dirty="0">
                <a:solidFill>
                  <a:schemeClr val="tx1"/>
                </a:solidFill>
                <a:latin typeface="+mn-lt"/>
                <a:ea typeface="+mn-ea"/>
                <a:cs typeface="+mn-cs"/>
              </a:rPr>
              <a:t> muscle bundles</a:t>
            </a:r>
            <a:r>
              <a:rPr lang="en-US" sz="1200" b="0" i="0" kern="1200" dirty="0">
                <a:solidFill>
                  <a:schemeClr val="tx1"/>
                </a:solidFill>
                <a:latin typeface="+mn-lt"/>
                <a:ea typeface="+mn-ea"/>
                <a:cs typeface="+mn-cs"/>
              </a:rPr>
              <a:t>, may also contain </a:t>
            </a:r>
            <a:r>
              <a:rPr lang="en-US" sz="1200" b="1" i="0" kern="1200" dirty="0">
                <a:solidFill>
                  <a:schemeClr val="tx1"/>
                </a:solidFill>
                <a:latin typeface="+mn-lt"/>
                <a:ea typeface="+mn-ea"/>
                <a:cs typeface="+mn-cs"/>
              </a:rPr>
              <a:t>adipose tissue </a:t>
            </a:r>
            <a:r>
              <a:rPr lang="en-US" sz="1200" b="0" i="0" kern="1200" dirty="0">
                <a:solidFill>
                  <a:schemeClr val="tx1"/>
                </a:solidFill>
                <a:latin typeface="+mn-lt"/>
                <a:ea typeface="+mn-ea"/>
                <a:cs typeface="+mn-cs"/>
              </a:rPr>
              <a:t>between muscle fascicles, </a:t>
            </a:r>
            <a:r>
              <a:rPr lang="en-US" sz="1200" b="0" i="0" kern="1200" dirty="0" err="1">
                <a:solidFill>
                  <a:schemeClr val="tx1"/>
                </a:solidFill>
                <a:latin typeface="+mn-lt"/>
                <a:ea typeface="+mn-ea"/>
                <a:cs typeface="+mn-cs"/>
              </a:rPr>
              <a:t>paraganglia</a:t>
            </a:r>
            <a:r>
              <a:rPr lang="en-US" sz="1200" b="0" i="0" kern="1200" dirty="0">
                <a:solidFill>
                  <a:schemeClr val="tx1"/>
                </a:solidFill>
                <a:latin typeface="+mn-lt"/>
                <a:ea typeface="+mn-ea"/>
                <a:cs typeface="+mn-cs"/>
              </a:rPr>
              <a:t>.</a:t>
            </a:r>
          </a:p>
          <a:p>
            <a:pPr algn="just" fontAlgn="base"/>
            <a:r>
              <a:rPr lang="en-US" sz="1200" b="0" i="0" kern="1200" dirty="0">
                <a:solidFill>
                  <a:schemeClr val="tx1"/>
                </a:solidFill>
                <a:latin typeface="+mn-lt"/>
                <a:ea typeface="+mn-ea"/>
                <a:cs typeface="+mn-cs"/>
              </a:rPr>
              <a:t>Muscle layers are distinct only near bladder neck and in the remaining areas the longitudinal and circular layers mix freely without definite orientation.</a:t>
            </a:r>
          </a:p>
          <a:p>
            <a:pPr algn="just" fontAlgn="base"/>
            <a:endParaRPr lang="en-US" sz="1200" b="0" i="0" kern="1200" dirty="0">
              <a:solidFill>
                <a:schemeClr val="tx1"/>
              </a:solidFill>
              <a:latin typeface="+mn-lt"/>
              <a:ea typeface="+mn-ea"/>
              <a:cs typeface="+mn-cs"/>
            </a:endParaRPr>
          </a:p>
          <a:p>
            <a:pPr fontAlgn="base"/>
            <a:endParaRPr lang="en-US" sz="1200" b="0" i="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4</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r>
              <a:rPr lang="en-US" sz="1200" b="0" i="0" kern="1200" dirty="0">
                <a:solidFill>
                  <a:schemeClr val="tx1"/>
                </a:solidFill>
                <a:latin typeface="+mn-lt"/>
                <a:ea typeface="+mn-ea"/>
                <a:cs typeface="+mn-cs"/>
              </a:rPr>
              <a:t>Assessment of </a:t>
            </a:r>
            <a:r>
              <a:rPr lang="en-US" sz="1200" b="1" i="0" kern="1200" dirty="0" err="1">
                <a:solidFill>
                  <a:schemeClr val="tx1"/>
                </a:solidFill>
                <a:latin typeface="+mn-lt"/>
                <a:ea typeface="+mn-ea"/>
                <a:cs typeface="+mn-cs"/>
              </a:rPr>
              <a:t>perivesical</a:t>
            </a:r>
            <a:r>
              <a:rPr lang="en-US" sz="1200" b="1" i="0" kern="1200" dirty="0">
                <a:solidFill>
                  <a:schemeClr val="tx1"/>
                </a:solidFill>
                <a:latin typeface="+mn-lt"/>
                <a:ea typeface="+mn-ea"/>
                <a:cs typeface="+mn-cs"/>
              </a:rPr>
              <a:t> fat invasion</a:t>
            </a:r>
            <a:r>
              <a:rPr lang="en-US" sz="1200" b="0" i="0" kern="1200" dirty="0">
                <a:solidFill>
                  <a:schemeClr val="tx1"/>
                </a:solidFill>
                <a:latin typeface="+mn-lt"/>
                <a:ea typeface="+mn-ea"/>
                <a:cs typeface="+mn-cs"/>
              </a:rPr>
              <a:t> (pT2 </a:t>
            </a:r>
            <a:r>
              <a:rPr lang="en-US" sz="1200" b="0" i="0" kern="1200" dirty="0" err="1">
                <a:solidFill>
                  <a:schemeClr val="tx1"/>
                </a:solidFill>
                <a:latin typeface="+mn-lt"/>
                <a:ea typeface="+mn-ea"/>
                <a:cs typeface="+mn-cs"/>
              </a:rPr>
              <a:t>vs</a:t>
            </a:r>
            <a:r>
              <a:rPr lang="en-US" sz="1200" b="0" i="0" kern="1200" dirty="0">
                <a:solidFill>
                  <a:schemeClr val="tx1"/>
                </a:solidFill>
                <a:latin typeface="+mn-lt"/>
                <a:ea typeface="+mn-ea"/>
                <a:cs typeface="+mn-cs"/>
              </a:rPr>
              <a:t> pT3a/b) can be challenging and leads to some degree of </a:t>
            </a:r>
            <a:r>
              <a:rPr lang="en-US" sz="1200" b="0" i="0" kern="1200" dirty="0" err="1">
                <a:solidFill>
                  <a:schemeClr val="tx1"/>
                </a:solidFill>
                <a:latin typeface="+mn-lt"/>
                <a:ea typeface="+mn-ea"/>
                <a:cs typeface="+mn-cs"/>
              </a:rPr>
              <a:t>interobserver</a:t>
            </a:r>
            <a:r>
              <a:rPr lang="en-US" sz="1200" b="0" i="0" kern="1200" dirty="0">
                <a:solidFill>
                  <a:schemeClr val="tx1"/>
                </a:solidFill>
                <a:latin typeface="+mn-lt"/>
                <a:ea typeface="+mn-ea"/>
                <a:cs typeface="+mn-cs"/>
              </a:rPr>
              <a:t> variability, even among experts, due to the </a:t>
            </a:r>
            <a:r>
              <a:rPr lang="en-US" sz="1200" b="1" i="0" kern="1200" dirty="0">
                <a:solidFill>
                  <a:schemeClr val="tx1"/>
                </a:solidFill>
                <a:latin typeface="+mn-lt"/>
                <a:ea typeface="+mn-ea"/>
                <a:cs typeface="+mn-cs"/>
              </a:rPr>
              <a:t>poorly demarcated junction between the </a:t>
            </a:r>
            <a:r>
              <a:rPr lang="en-US" sz="1200" b="1" i="0" kern="1200" dirty="0" err="1">
                <a:solidFill>
                  <a:schemeClr val="tx1"/>
                </a:solidFill>
                <a:latin typeface="+mn-lt"/>
                <a:ea typeface="+mn-ea"/>
                <a:cs typeface="+mn-cs"/>
              </a:rPr>
              <a:t>perivesical</a:t>
            </a:r>
            <a:r>
              <a:rPr lang="en-US" sz="1200" b="1" i="0" kern="1200" dirty="0">
                <a:solidFill>
                  <a:schemeClr val="tx1"/>
                </a:solidFill>
                <a:latin typeface="+mn-lt"/>
                <a:ea typeface="+mn-ea"/>
                <a:cs typeface="+mn-cs"/>
              </a:rPr>
              <a:t> fat and the outer layer of the MP</a:t>
            </a:r>
            <a:r>
              <a:rPr lang="en-US" sz="1200" b="0" i="0" kern="1200" dirty="0">
                <a:solidFill>
                  <a:schemeClr val="tx1"/>
                </a:solidFill>
                <a:latin typeface="+mn-lt"/>
                <a:ea typeface="+mn-ea"/>
                <a:cs typeface="+mn-cs"/>
              </a:rPr>
              <a:t>, which typically presents </a:t>
            </a:r>
            <a:r>
              <a:rPr lang="en-US" sz="1200" b="1" i="0" kern="1200" dirty="0">
                <a:solidFill>
                  <a:schemeClr val="tx1"/>
                </a:solidFill>
                <a:latin typeface="+mn-lt"/>
                <a:ea typeface="+mn-ea"/>
                <a:cs typeface="+mn-cs"/>
              </a:rPr>
              <a:t>as  </a:t>
            </a:r>
            <a:r>
              <a:rPr lang="en-US" sz="1200" b="1" i="0" kern="1200" spc="300" dirty="0">
                <a:solidFill>
                  <a:schemeClr val="tx1"/>
                </a:solidFill>
                <a:latin typeface="+mn-lt"/>
                <a:ea typeface="+mn-ea"/>
                <a:cs typeface="+mn-cs"/>
              </a:rPr>
              <a:t>haphazardly separated </a:t>
            </a:r>
            <a:r>
              <a:rPr lang="en-US" sz="1200" b="1" i="0" kern="1200" dirty="0">
                <a:solidFill>
                  <a:schemeClr val="tx1"/>
                </a:solidFill>
                <a:latin typeface="+mn-lt"/>
                <a:ea typeface="+mn-ea"/>
                <a:cs typeface="+mn-cs"/>
              </a:rPr>
              <a:t>muscle bundles.</a:t>
            </a:r>
          </a:p>
          <a:p>
            <a:pPr algn="just"/>
            <a:r>
              <a:rPr lang="en-US" sz="1200" b="0" i="0" kern="1200" dirty="0">
                <a:solidFill>
                  <a:schemeClr val="tx1"/>
                </a:solidFill>
                <a:latin typeface="+mn-lt"/>
                <a:ea typeface="+mn-ea"/>
                <a:cs typeface="+mn-cs"/>
              </a:rPr>
              <a:t>Determination of </a:t>
            </a:r>
            <a:r>
              <a:rPr lang="en-US" sz="1200" b="0" i="0" kern="1200" dirty="0" err="1">
                <a:solidFill>
                  <a:schemeClr val="tx1"/>
                </a:solidFill>
                <a:latin typeface="+mn-lt"/>
                <a:ea typeface="+mn-ea"/>
                <a:cs typeface="+mn-cs"/>
              </a:rPr>
              <a:t>perivesical</a:t>
            </a:r>
            <a:r>
              <a:rPr lang="en-US" sz="1200" b="0" i="0" kern="1200" dirty="0">
                <a:solidFill>
                  <a:schemeClr val="tx1"/>
                </a:solidFill>
                <a:latin typeface="+mn-lt"/>
                <a:ea typeface="+mn-ea"/>
                <a:cs typeface="+mn-cs"/>
              </a:rPr>
              <a:t> fat invasion may be compounded by </a:t>
            </a:r>
            <a:r>
              <a:rPr lang="en-US" sz="1200" b="1" i="0" kern="1200" dirty="0">
                <a:solidFill>
                  <a:schemeClr val="tx1"/>
                </a:solidFill>
                <a:latin typeface="+mn-lt"/>
                <a:ea typeface="+mn-ea"/>
                <a:cs typeface="+mn-cs"/>
              </a:rPr>
              <a:t>extensive </a:t>
            </a:r>
            <a:r>
              <a:rPr lang="en-US" sz="1200" b="1" i="0" kern="1200" spc="300" dirty="0" err="1">
                <a:solidFill>
                  <a:schemeClr val="tx1"/>
                </a:solidFill>
                <a:latin typeface="+mn-lt"/>
                <a:ea typeface="+mn-ea"/>
                <a:cs typeface="+mn-cs"/>
              </a:rPr>
              <a:t>desmoplasia</a:t>
            </a:r>
            <a:r>
              <a:rPr lang="en-US" sz="1200" b="1" i="0" kern="1200" spc="300" dirty="0">
                <a:solidFill>
                  <a:schemeClr val="tx1"/>
                </a:solidFill>
                <a:latin typeface="+mn-lt"/>
                <a:ea typeface="+mn-ea"/>
                <a:cs typeface="+mn-cs"/>
              </a:rPr>
              <a:t> and fibrosis </a:t>
            </a:r>
            <a:r>
              <a:rPr lang="en-US" sz="1200" b="1" i="0" kern="1200" dirty="0">
                <a:solidFill>
                  <a:schemeClr val="tx1"/>
                </a:solidFill>
                <a:latin typeface="+mn-lt"/>
                <a:ea typeface="+mn-ea"/>
                <a:cs typeface="+mn-cs"/>
              </a:rPr>
              <a:t>surrounding an invasive carcinoma </a:t>
            </a:r>
            <a:r>
              <a:rPr lang="en-US" sz="1200" b="0" i="0" kern="1200" dirty="0">
                <a:solidFill>
                  <a:schemeClr val="tx1"/>
                </a:solidFill>
                <a:latin typeface="+mn-lt"/>
                <a:ea typeface="+mn-ea"/>
                <a:cs typeface="+mn-cs"/>
              </a:rPr>
              <a:t>and requires </a:t>
            </a:r>
            <a:r>
              <a:rPr lang="en-US" sz="1200" b="1" i="0" kern="1200" dirty="0">
                <a:solidFill>
                  <a:schemeClr val="tx1"/>
                </a:solidFill>
                <a:latin typeface="+mn-lt"/>
                <a:ea typeface="+mn-ea"/>
                <a:cs typeface="+mn-cs"/>
              </a:rPr>
              <a:t>generous sampling and close examination. </a:t>
            </a:r>
          </a:p>
          <a:p>
            <a:pPr algn="just"/>
            <a:endParaRPr lang="en-US" sz="1200" b="0" i="0" kern="1200" dirty="0">
              <a:solidFill>
                <a:schemeClr val="tx1"/>
              </a:solidFill>
              <a:latin typeface="+mn-lt"/>
              <a:ea typeface="+mn-ea"/>
              <a:cs typeface="+mn-cs"/>
            </a:endParaRPr>
          </a:p>
          <a:p>
            <a:pPr algn="just"/>
            <a:r>
              <a:rPr lang="en-US" sz="1200" b="0" i="0" kern="1200" dirty="0">
                <a:solidFill>
                  <a:schemeClr val="tx1"/>
                </a:solidFill>
                <a:latin typeface="+mn-lt"/>
                <a:ea typeface="+mn-ea"/>
                <a:cs typeface="+mn-cs"/>
              </a:rPr>
              <a:t>Tumors with </a:t>
            </a:r>
            <a:r>
              <a:rPr lang="en-US" sz="1200" b="1" i="0" kern="1200" dirty="0">
                <a:solidFill>
                  <a:schemeClr val="tx1"/>
                </a:solidFill>
                <a:latin typeface="+mn-lt"/>
                <a:ea typeface="+mn-ea"/>
                <a:cs typeface="+mn-cs"/>
              </a:rPr>
              <a:t>grossly visible fat invasion </a:t>
            </a:r>
            <a:r>
              <a:rPr lang="en-US" sz="1200" b="0" i="0" kern="1200" dirty="0">
                <a:solidFill>
                  <a:schemeClr val="tx1"/>
                </a:solidFill>
                <a:latin typeface="+mn-lt"/>
                <a:ea typeface="+mn-ea"/>
                <a:cs typeface="+mn-cs"/>
              </a:rPr>
              <a:t>are considered pT3</a:t>
            </a:r>
            <a:r>
              <a:rPr lang="en-US" sz="1200" b="1" i="0" kern="1200" dirty="0">
                <a:solidFill>
                  <a:schemeClr val="tx1"/>
                </a:solidFill>
                <a:latin typeface="+mn-lt"/>
                <a:ea typeface="+mn-ea"/>
                <a:cs typeface="+mn-cs"/>
              </a:rPr>
              <a:t>b</a:t>
            </a:r>
            <a:r>
              <a:rPr lang="en-US" sz="1200" b="0" i="0" kern="1200" dirty="0">
                <a:solidFill>
                  <a:schemeClr val="tx1"/>
                </a:solidFill>
                <a:latin typeface="+mn-lt"/>
                <a:ea typeface="+mn-ea"/>
                <a:cs typeface="+mn-cs"/>
              </a:rPr>
              <a:t>.</a:t>
            </a:r>
          </a:p>
          <a:p>
            <a:pPr algn="just"/>
            <a:endParaRPr lang="en-US" sz="1200" b="0" i="0" kern="1200" dirty="0">
              <a:solidFill>
                <a:schemeClr val="tx1"/>
              </a:solidFill>
              <a:latin typeface="+mn-lt"/>
              <a:ea typeface="+mn-ea"/>
              <a:cs typeface="+mn-cs"/>
            </a:endParaRPr>
          </a:p>
          <a:p>
            <a:pPr algn="just"/>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33</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r>
              <a:rPr lang="en-US" sz="1200" b="0" i="0" kern="1200" dirty="0">
                <a:solidFill>
                  <a:schemeClr val="tx1"/>
                </a:solidFill>
                <a:latin typeface="+mn-lt"/>
                <a:ea typeface="+mn-ea"/>
                <a:cs typeface="+mn-cs"/>
              </a:rPr>
              <a:t>High-grade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carcinoma in a </a:t>
            </a:r>
            <a:r>
              <a:rPr lang="en-US" sz="1200" b="1" i="0" kern="1200" dirty="0">
                <a:solidFill>
                  <a:schemeClr val="tx1"/>
                </a:solidFill>
                <a:latin typeface="+mn-lt"/>
                <a:ea typeface="+mn-ea"/>
                <a:cs typeface="+mn-cs"/>
              </a:rPr>
              <a:t>prostate needle biopsy</a:t>
            </a:r>
            <a:r>
              <a:rPr lang="en-US" sz="1200" b="0" i="0" kern="1200" dirty="0">
                <a:solidFill>
                  <a:schemeClr val="tx1"/>
                </a:solidFill>
                <a:latin typeface="+mn-lt"/>
                <a:ea typeface="+mn-ea"/>
                <a:cs typeface="+mn-cs"/>
              </a:rPr>
              <a:t>. About 50% of these patients don't have a prior or concurrent history of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carcinoma. The tumor is not confined to the prostatic ducts and </a:t>
            </a:r>
            <a:r>
              <a:rPr lang="en-US" sz="1200" b="0" i="0" kern="1200" dirty="0" err="1">
                <a:solidFill>
                  <a:schemeClr val="tx1"/>
                </a:solidFill>
                <a:latin typeface="+mn-lt"/>
                <a:ea typeface="+mn-ea"/>
                <a:cs typeface="+mn-cs"/>
              </a:rPr>
              <a:t>acini</a:t>
            </a:r>
            <a:r>
              <a:rPr lang="en-US" sz="1200" b="0" i="0" kern="1200" dirty="0">
                <a:solidFill>
                  <a:schemeClr val="tx1"/>
                </a:solidFill>
                <a:latin typeface="+mn-lt"/>
                <a:ea typeface="+mn-ea"/>
                <a:cs typeface="+mn-cs"/>
              </a:rPr>
              <a:t> and is </a:t>
            </a:r>
            <a:r>
              <a:rPr lang="en-US" sz="1200" b="1" i="0" kern="1200" dirty="0">
                <a:solidFill>
                  <a:schemeClr val="tx1"/>
                </a:solidFill>
                <a:latin typeface="+mn-lt"/>
                <a:ea typeface="+mn-ea"/>
                <a:cs typeface="+mn-cs"/>
              </a:rPr>
              <a:t>invading the </a:t>
            </a:r>
            <a:r>
              <a:rPr lang="en-US" sz="1200" b="1" i="0" kern="1200" dirty="0" err="1">
                <a:solidFill>
                  <a:schemeClr val="tx1"/>
                </a:solidFill>
                <a:latin typeface="+mn-lt"/>
                <a:ea typeface="+mn-ea"/>
                <a:cs typeface="+mn-cs"/>
              </a:rPr>
              <a:t>stroma</a:t>
            </a:r>
            <a:r>
              <a:rPr lang="en-US" sz="1200" b="0" i="0" kern="1200" dirty="0">
                <a:solidFill>
                  <a:schemeClr val="tx1"/>
                </a:solidFill>
                <a:latin typeface="+mn-lt"/>
                <a:ea typeface="+mn-ea"/>
                <a:cs typeface="+mn-cs"/>
              </a:rPr>
              <a:t>. When faced with a high-grade carcinoma in a prostate needle biopsy, the features </a:t>
            </a:r>
            <a:r>
              <a:rPr lang="en-US" sz="1200" b="1" i="0" kern="1200" dirty="0">
                <a:solidFill>
                  <a:schemeClr val="tx1"/>
                </a:solidFill>
                <a:latin typeface="+mn-lt"/>
                <a:ea typeface="+mn-ea"/>
                <a:cs typeface="+mn-cs"/>
              </a:rPr>
              <a:t>favoring </a:t>
            </a:r>
            <a:r>
              <a:rPr lang="en-US" sz="1200" b="1" i="0" kern="1200" dirty="0" err="1">
                <a:solidFill>
                  <a:schemeClr val="tx1"/>
                </a:solidFill>
                <a:latin typeface="+mn-lt"/>
                <a:ea typeface="+mn-ea"/>
                <a:cs typeface="+mn-cs"/>
              </a:rPr>
              <a:t>urothelial</a:t>
            </a:r>
            <a:r>
              <a:rPr lang="en-US" sz="1200" b="1" i="0" kern="1200" dirty="0">
                <a:solidFill>
                  <a:schemeClr val="tx1"/>
                </a:solidFill>
                <a:latin typeface="+mn-lt"/>
                <a:ea typeface="+mn-ea"/>
                <a:cs typeface="+mn-cs"/>
              </a:rPr>
              <a:t> carcinoma </a:t>
            </a:r>
            <a:r>
              <a:rPr lang="en-US" sz="1200" b="0" i="0" kern="1200" dirty="0">
                <a:solidFill>
                  <a:schemeClr val="tx1"/>
                </a:solidFill>
                <a:latin typeface="+mn-lt"/>
                <a:ea typeface="+mn-ea"/>
                <a:cs typeface="+mn-cs"/>
              </a:rPr>
              <a:t>include: </a:t>
            </a:r>
            <a:r>
              <a:rPr lang="en-US" sz="1200" b="1" i="0" kern="1200" dirty="0">
                <a:solidFill>
                  <a:schemeClr val="tx1"/>
                </a:solidFill>
                <a:latin typeface="+mn-lt"/>
                <a:ea typeface="+mn-ea"/>
                <a:cs typeface="+mn-cs"/>
              </a:rPr>
              <a:t>tumor growing in nests; marked nuclear </a:t>
            </a:r>
            <a:r>
              <a:rPr lang="en-US" sz="1200" b="1" i="0" kern="1200" dirty="0" err="1">
                <a:solidFill>
                  <a:schemeClr val="tx1"/>
                </a:solidFill>
                <a:latin typeface="+mn-lt"/>
                <a:ea typeface="+mn-ea"/>
                <a:cs typeface="+mn-cs"/>
              </a:rPr>
              <a:t>pleomorphism</a:t>
            </a:r>
            <a:r>
              <a:rPr lang="en-US" sz="1200" b="1" i="0" kern="1200" dirty="0">
                <a:solidFill>
                  <a:schemeClr val="tx1"/>
                </a:solidFill>
                <a:latin typeface="+mn-lt"/>
                <a:ea typeface="+mn-ea"/>
                <a:cs typeface="+mn-cs"/>
              </a:rPr>
              <a:t> with giant tumor nuclei; dense </a:t>
            </a:r>
            <a:r>
              <a:rPr lang="en-US" sz="1200" b="1" i="0" kern="1200" dirty="0" err="1">
                <a:solidFill>
                  <a:schemeClr val="tx1"/>
                </a:solidFill>
                <a:latin typeface="+mn-lt"/>
                <a:ea typeface="+mn-ea"/>
                <a:cs typeface="+mn-cs"/>
              </a:rPr>
              <a:t>eosinophilic</a:t>
            </a:r>
            <a:r>
              <a:rPr lang="en-US" sz="1200" b="1" i="0" kern="1200" dirty="0">
                <a:solidFill>
                  <a:schemeClr val="tx1"/>
                </a:solidFill>
                <a:latin typeface="+mn-lt"/>
                <a:ea typeface="+mn-ea"/>
                <a:cs typeface="+mn-cs"/>
              </a:rPr>
              <a:t> cytoplasm; </a:t>
            </a:r>
            <a:r>
              <a:rPr lang="en-US" sz="1200" b="1" i="0" kern="1200" dirty="0" err="1">
                <a:solidFill>
                  <a:schemeClr val="tx1"/>
                </a:solidFill>
                <a:latin typeface="+mn-lt"/>
                <a:ea typeface="+mn-ea"/>
                <a:cs typeface="+mn-cs"/>
              </a:rPr>
              <a:t>squamous</a:t>
            </a:r>
            <a:r>
              <a:rPr lang="en-US" sz="1200" b="1" i="0" kern="1200" dirty="0">
                <a:solidFill>
                  <a:schemeClr val="tx1"/>
                </a:solidFill>
                <a:latin typeface="+mn-lt"/>
                <a:ea typeface="+mn-ea"/>
                <a:cs typeface="+mn-cs"/>
              </a:rPr>
              <a:t> differentiation; necrosis; positivity for p63 and HMWCK; negativity for prostatic markers. </a:t>
            </a:r>
            <a:r>
              <a:rPr lang="en-US" sz="1200" b="0" i="0" kern="1200" dirty="0">
                <a:solidFill>
                  <a:schemeClr val="tx1"/>
                </a:solidFill>
                <a:latin typeface="+mn-lt"/>
                <a:ea typeface="+mn-ea"/>
                <a:cs typeface="+mn-cs"/>
              </a:rPr>
              <a:t>The prognosis in such cases is poor. </a:t>
            </a:r>
          </a:p>
          <a:p>
            <a:pPr algn="just"/>
            <a:endParaRPr lang="en-US" sz="1200" b="0" i="0" kern="1200" dirty="0">
              <a:solidFill>
                <a:schemeClr val="tx1"/>
              </a:solidFill>
              <a:latin typeface="+mn-lt"/>
              <a:ea typeface="+mn-ea"/>
              <a:cs typeface="+mn-cs"/>
            </a:endParaRPr>
          </a:p>
          <a:p>
            <a:pPr algn="just"/>
            <a:r>
              <a:rPr lang="en-US" sz="1200" b="0" i="0" kern="1200" dirty="0">
                <a:solidFill>
                  <a:schemeClr val="tx1"/>
                </a:solidFill>
                <a:latin typeface="+mn-lt"/>
                <a:ea typeface="+mn-ea"/>
                <a:cs typeface="+mn-cs"/>
              </a:rPr>
              <a:t>This image shows </a:t>
            </a:r>
            <a:r>
              <a:rPr lang="en-US" sz="1200" b="0" i="0" kern="1200" dirty="0" err="1">
                <a:solidFill>
                  <a:schemeClr val="tx1"/>
                </a:solidFill>
                <a:latin typeface="+mn-lt"/>
                <a:ea typeface="+mn-ea"/>
                <a:cs typeface="+mn-cs"/>
              </a:rPr>
              <a:t>intraductal</a:t>
            </a:r>
            <a:r>
              <a:rPr lang="en-US" sz="1200" b="0" i="0" kern="1200" dirty="0">
                <a:solidFill>
                  <a:schemeClr val="tx1"/>
                </a:solidFill>
                <a:latin typeface="+mn-lt"/>
                <a:ea typeface="+mn-ea"/>
                <a:cs typeface="+mn-cs"/>
              </a:rPr>
              <a:t> </a:t>
            </a:r>
            <a:r>
              <a:rPr lang="en-US" sz="1200" b="1" i="0" kern="1200" dirty="0" err="1">
                <a:solidFill>
                  <a:schemeClr val="tx1"/>
                </a:solidFill>
                <a:latin typeface="+mn-lt"/>
                <a:ea typeface="+mn-ea"/>
                <a:cs typeface="+mn-cs"/>
              </a:rPr>
              <a:t>urothelial</a:t>
            </a:r>
            <a:r>
              <a:rPr lang="en-US" sz="1200" b="1" i="0" kern="1200" dirty="0">
                <a:solidFill>
                  <a:schemeClr val="tx1"/>
                </a:solidFill>
                <a:latin typeface="+mn-lt"/>
                <a:ea typeface="+mn-ea"/>
                <a:cs typeface="+mn-cs"/>
              </a:rPr>
              <a:t> carcinoma within prostatic ducts</a:t>
            </a:r>
            <a:r>
              <a:rPr lang="en-US" sz="1200" b="0" i="0" kern="1200" dirty="0">
                <a:solidFill>
                  <a:schemeClr val="tx1"/>
                </a:solidFill>
                <a:latin typeface="+mn-lt"/>
                <a:ea typeface="+mn-ea"/>
                <a:cs typeface="+mn-cs"/>
              </a:rPr>
              <a:t> in a patient with a high-grade bladder tumor. These patient usually have </a:t>
            </a:r>
            <a:r>
              <a:rPr lang="en-US" sz="1200" b="1" i="0" kern="1200" dirty="0">
                <a:solidFill>
                  <a:schemeClr val="tx1"/>
                </a:solidFill>
                <a:latin typeface="+mn-lt"/>
                <a:ea typeface="+mn-ea"/>
                <a:cs typeface="+mn-cs"/>
              </a:rPr>
              <a:t>carcinoma-in-situ of the prostatic urethra </a:t>
            </a:r>
            <a:r>
              <a:rPr lang="en-US" sz="1200" b="0" i="0" kern="1200" dirty="0">
                <a:solidFill>
                  <a:schemeClr val="tx1"/>
                </a:solidFill>
                <a:latin typeface="+mn-lt"/>
                <a:ea typeface="+mn-ea"/>
                <a:cs typeface="+mn-cs"/>
              </a:rPr>
              <a:t>and the tumor appears to spread first into more centrally located prostatic ducts. Highly </a:t>
            </a:r>
            <a:r>
              <a:rPr lang="en-US" sz="1200" b="0" i="0" kern="1200" dirty="0" err="1">
                <a:solidFill>
                  <a:schemeClr val="tx1"/>
                </a:solidFill>
                <a:latin typeface="+mn-lt"/>
                <a:ea typeface="+mn-ea"/>
                <a:cs typeface="+mn-cs"/>
              </a:rPr>
              <a:t>pleomorphic</a:t>
            </a:r>
            <a:r>
              <a:rPr lang="en-US" sz="1200" b="0" i="0" kern="1200" dirty="0">
                <a:solidFill>
                  <a:schemeClr val="tx1"/>
                </a:solidFill>
                <a:latin typeface="+mn-lt"/>
                <a:ea typeface="+mn-ea"/>
                <a:cs typeface="+mn-cs"/>
              </a:rPr>
              <a:t> tumor cells have insinuated themselves </a:t>
            </a:r>
            <a:r>
              <a:rPr lang="en-US" sz="1200" b="0" i="0" u="sng" kern="1200" dirty="0">
                <a:solidFill>
                  <a:schemeClr val="tx1"/>
                </a:solidFill>
                <a:latin typeface="+mn-lt"/>
                <a:ea typeface="+mn-ea"/>
                <a:cs typeface="+mn-cs"/>
              </a:rPr>
              <a:t>between</a:t>
            </a:r>
            <a:r>
              <a:rPr lang="en-US" sz="1200" b="0" i="0" kern="1200" dirty="0">
                <a:solidFill>
                  <a:schemeClr val="tx1"/>
                </a:solidFill>
                <a:latin typeface="+mn-lt"/>
                <a:ea typeface="+mn-ea"/>
                <a:cs typeface="+mn-cs"/>
              </a:rPr>
              <a:t> the basement membrane and the </a:t>
            </a:r>
            <a:r>
              <a:rPr lang="en-US" sz="1200" b="0" i="1" kern="1200" dirty="0" err="1">
                <a:solidFill>
                  <a:schemeClr val="tx1"/>
                </a:solidFill>
                <a:latin typeface="+mn-lt"/>
                <a:ea typeface="+mn-ea"/>
                <a:cs typeface="+mn-cs"/>
              </a:rPr>
              <a:t>ductal</a:t>
            </a:r>
            <a:r>
              <a:rPr lang="en-US" sz="1200" b="0" i="1" kern="1200" dirty="0">
                <a:solidFill>
                  <a:schemeClr val="tx1"/>
                </a:solidFill>
                <a:latin typeface="+mn-lt"/>
                <a:ea typeface="+mn-ea"/>
                <a:cs typeface="+mn-cs"/>
              </a:rPr>
              <a:t> epithelium </a:t>
            </a:r>
            <a:r>
              <a:rPr lang="en-US" sz="1200" b="0" i="0" kern="1200" dirty="0">
                <a:solidFill>
                  <a:schemeClr val="tx1"/>
                </a:solidFill>
                <a:latin typeface="+mn-lt"/>
                <a:ea typeface="+mn-ea"/>
                <a:cs typeface="+mn-cs"/>
              </a:rPr>
              <a:t>which appears </a:t>
            </a:r>
            <a:r>
              <a:rPr lang="en-US" sz="1200" b="0" i="1" kern="1200" dirty="0">
                <a:solidFill>
                  <a:schemeClr val="tx1"/>
                </a:solidFill>
                <a:latin typeface="+mn-lt"/>
                <a:ea typeface="+mn-ea"/>
                <a:cs typeface="+mn-cs"/>
              </a:rPr>
              <a:t>lifted off  </a:t>
            </a:r>
            <a:r>
              <a:rPr lang="en-US" sz="1200" b="0" i="0" kern="1200" dirty="0">
                <a:solidFill>
                  <a:schemeClr val="tx1"/>
                </a:solidFill>
                <a:latin typeface="+mn-lt"/>
                <a:ea typeface="+mn-ea"/>
                <a:cs typeface="+mn-cs"/>
              </a:rPr>
              <a:t>from its place.</a:t>
            </a:r>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34</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92500"/>
          </a:bodyPr>
          <a:lstStyle/>
          <a:p>
            <a:r>
              <a:rPr lang="en-US" b="0" i="0" dirty="0">
                <a:solidFill>
                  <a:srgbClr val="333333"/>
                </a:solidFill>
                <a:effectLst/>
                <a:latin typeface="Georgia" panose="02040502050405020303" pitchFamily="18" charset="0"/>
              </a:rPr>
              <a:t>Pathology can explore and describe aspects of morphologically observed </a:t>
            </a:r>
            <a:r>
              <a:rPr lang="en-US" b="1" i="0" dirty="0">
                <a:solidFill>
                  <a:srgbClr val="333333"/>
                </a:solidFill>
                <a:effectLst/>
                <a:latin typeface="Georgia" panose="02040502050405020303" pitchFamily="18" charset="0"/>
              </a:rPr>
              <a:t>tumor heterogeneity </a:t>
            </a:r>
            <a:r>
              <a:rPr lang="en-US" b="0" i="0" dirty="0">
                <a:solidFill>
                  <a:srgbClr val="333333"/>
                </a:solidFill>
                <a:effectLst/>
                <a:latin typeface="Georgia" panose="02040502050405020303" pitchFamily="18" charset="0"/>
              </a:rPr>
              <a:t>in biopsy, TURB or cystectomy and lymphadenectomy specimens.</a:t>
            </a:r>
          </a:p>
          <a:p>
            <a:r>
              <a:rPr lang="en-US" b="0" i="0" dirty="0">
                <a:solidFill>
                  <a:srgbClr val="333333"/>
                </a:solidFill>
                <a:effectLst/>
                <a:latin typeface="roboto" panose="020B0604020202020204" pitchFamily="2" charset="0"/>
              </a:rPr>
              <a:t>If the tumor metastasizes, it would be helpful to know if the </a:t>
            </a:r>
            <a:r>
              <a:rPr lang="en-US" b="0" i="0" u="sng" dirty="0">
                <a:solidFill>
                  <a:srgbClr val="333333"/>
                </a:solidFill>
                <a:effectLst/>
                <a:latin typeface="roboto" panose="020B0604020202020204" pitchFamily="2" charset="0"/>
              </a:rPr>
              <a:t>primary had any unusual morphologic features</a:t>
            </a:r>
            <a:r>
              <a:rPr lang="en-US" b="0" i="0" dirty="0">
                <a:solidFill>
                  <a:srgbClr val="333333"/>
                </a:solidFill>
                <a:effectLst/>
                <a:latin typeface="roboto" panose="020B0604020202020204" pitchFamily="2" charset="0"/>
              </a:rPr>
              <a:t>, such as divergent squamous or glandular differentiation.</a:t>
            </a:r>
          </a:p>
          <a:p>
            <a:endParaRPr lang="en-US" b="0" i="0" dirty="0">
              <a:solidFill>
                <a:srgbClr val="333333"/>
              </a:solidFill>
              <a:effectLst/>
              <a:latin typeface="roboto" panose="020B0604020202020204" pitchFamily="2" charset="0"/>
            </a:endParaRPr>
          </a:p>
          <a:p>
            <a:r>
              <a:rPr lang="en-US" b="0" i="0" dirty="0">
                <a:solidFill>
                  <a:srgbClr val="1C1D1E"/>
                </a:solidFill>
                <a:effectLst/>
                <a:latin typeface="Open Sans" panose="020B0606030504020204" pitchFamily="34" charset="0"/>
              </a:rPr>
              <a:t>It is essential to report the </a:t>
            </a:r>
            <a:r>
              <a:rPr lang="en-US" b="1" i="0" dirty="0">
                <a:solidFill>
                  <a:srgbClr val="1C1D1E"/>
                </a:solidFill>
                <a:effectLst/>
                <a:latin typeface="Open Sans" panose="020B0606030504020204" pitchFamily="34" charset="0"/>
              </a:rPr>
              <a:t>histological type </a:t>
            </a:r>
            <a:r>
              <a:rPr lang="en-US" b="0" i="0" dirty="0">
                <a:solidFill>
                  <a:srgbClr val="1C1D1E"/>
                </a:solidFill>
                <a:effectLst/>
                <a:latin typeface="Open Sans" panose="020B0606030504020204" pitchFamily="34" charset="0"/>
              </a:rPr>
              <a:t>and </a:t>
            </a:r>
            <a:r>
              <a:rPr lang="en-US" b="1" i="0" dirty="0">
                <a:solidFill>
                  <a:srgbClr val="1C1D1E"/>
                </a:solidFill>
                <a:effectLst/>
                <a:latin typeface="Open Sans" panose="020B0606030504020204" pitchFamily="34" charset="0"/>
              </a:rPr>
              <a:t>percentage</a:t>
            </a:r>
            <a:r>
              <a:rPr lang="en-US" b="0" i="0" dirty="0">
                <a:solidFill>
                  <a:srgbClr val="1C1D1E"/>
                </a:solidFill>
                <a:effectLst/>
                <a:latin typeface="Open Sans" panose="020B0606030504020204" pitchFamily="34" charset="0"/>
              </a:rPr>
              <a:t> of </a:t>
            </a:r>
            <a:r>
              <a:rPr lang="en-US" b="1" i="0" dirty="0">
                <a:solidFill>
                  <a:srgbClr val="1C1D1E"/>
                </a:solidFill>
                <a:effectLst/>
                <a:latin typeface="Open Sans" panose="020B0606030504020204" pitchFamily="34" charset="0"/>
              </a:rPr>
              <a:t>NE carcinoma </a:t>
            </a:r>
            <a:r>
              <a:rPr lang="en-US" b="0" i="0" dirty="0">
                <a:solidFill>
                  <a:srgbClr val="1C1D1E"/>
                </a:solidFill>
                <a:effectLst/>
                <a:latin typeface="Open Sans" panose="020B0606030504020204" pitchFamily="34" charset="0"/>
              </a:rPr>
              <a:t>component in the mixed forms. </a:t>
            </a:r>
            <a:endParaRPr lang="el-GR" b="0" i="0" dirty="0">
              <a:solidFill>
                <a:srgbClr val="1C1D1E"/>
              </a:solidFill>
              <a:effectLst/>
              <a:latin typeface="Open Sans" panose="020B0606030504020204" pitchFamily="34" charset="0"/>
            </a:endParaRPr>
          </a:p>
          <a:p>
            <a:r>
              <a:rPr lang="en-US" b="0" i="0" dirty="0" err="1">
                <a:solidFill>
                  <a:srgbClr val="282828"/>
                </a:solidFill>
                <a:effectLst/>
                <a:latin typeface="MuseoSans"/>
              </a:rPr>
              <a:t>Neuroendocrine</a:t>
            </a:r>
            <a:r>
              <a:rPr lang="en-US" b="0" i="0" dirty="0">
                <a:solidFill>
                  <a:srgbClr val="282828"/>
                </a:solidFill>
                <a:effectLst/>
                <a:latin typeface="MuseoSans"/>
              </a:rPr>
              <a:t> tumors, such as small cell neuroendocrine carcinoma or large cell neuroendocrine carcinoma, are an exception to the general rule, because regardless of the quantity of this component, it is recommended reporting all cases with a neuroendocrine carcinoma component as </a:t>
            </a:r>
            <a:r>
              <a:rPr lang="en-US" b="1" i="0" dirty="0">
                <a:solidFill>
                  <a:srgbClr val="282828"/>
                </a:solidFill>
                <a:effectLst/>
                <a:latin typeface="MuseoSans"/>
              </a:rPr>
              <a:t>neuroendocrine tumor</a:t>
            </a:r>
            <a:r>
              <a:rPr lang="en-US" b="0" i="0" dirty="0">
                <a:solidFill>
                  <a:srgbClr val="282828"/>
                </a:solidFill>
                <a:effectLst/>
                <a:latin typeface="MuseoSans"/>
              </a:rPr>
              <a:t>. These neuroendocrine tumors express immunohistochemical markers, such as synaptophysin, chromogranin, and CD56.</a:t>
            </a:r>
          </a:p>
          <a:p>
            <a:pPr algn="just"/>
            <a:r>
              <a:rPr lang="en-US" b="0" i="0" dirty="0">
                <a:solidFill>
                  <a:srgbClr val="333333"/>
                </a:solidFill>
                <a:effectLst/>
                <a:latin typeface="Fira Sans" panose="020B0604020202020204" pitchFamily="34" charset="0"/>
              </a:rPr>
              <a:t>Distinction between </a:t>
            </a:r>
            <a:r>
              <a:rPr lang="en-US" b="1" i="0" dirty="0">
                <a:solidFill>
                  <a:srgbClr val="333333"/>
                </a:solidFill>
                <a:effectLst/>
                <a:latin typeface="Fira Sans" panose="020B0604020202020204" pitchFamily="34" charset="0"/>
              </a:rPr>
              <a:t>well differentiated neuroendocrine tumors (formerly carcinoids and paraganglioma</a:t>
            </a:r>
            <a:r>
              <a:rPr lang="en-US" b="0" i="0" dirty="0">
                <a:solidFill>
                  <a:srgbClr val="333333"/>
                </a:solidFill>
                <a:effectLst/>
                <a:latin typeface="Fira Sans" panose="020B0604020202020204" pitchFamily="34" charset="0"/>
              </a:rPr>
              <a:t>, each described in a separate subchapter) and </a:t>
            </a:r>
            <a:r>
              <a:rPr lang="en-US" b="1" i="0" dirty="0">
                <a:solidFill>
                  <a:srgbClr val="333333"/>
                </a:solidFill>
                <a:effectLst/>
                <a:latin typeface="Fira Sans" panose="020B0604020202020204" pitchFamily="34" charset="0"/>
              </a:rPr>
              <a:t>neuroendocrine carcinomas (NEC). </a:t>
            </a:r>
            <a:r>
              <a:rPr lang="en-US" b="0" i="0" dirty="0">
                <a:solidFill>
                  <a:srgbClr val="333333"/>
                </a:solidFill>
                <a:effectLst/>
                <a:latin typeface="Fira Sans" panose="020B0604020202020204" pitchFamily="34" charset="0"/>
              </a:rPr>
              <a:t>The latter includes </a:t>
            </a:r>
            <a:r>
              <a:rPr lang="en-US" b="1" i="0" dirty="0">
                <a:solidFill>
                  <a:srgbClr val="333333"/>
                </a:solidFill>
                <a:effectLst/>
                <a:latin typeface="Fira Sans" panose="020B0604020202020204" pitchFamily="34" charset="0"/>
              </a:rPr>
              <a:t>small-cell</a:t>
            </a:r>
            <a:r>
              <a:rPr lang="en-US" b="0" i="0" dirty="0">
                <a:solidFill>
                  <a:srgbClr val="333333"/>
                </a:solidFill>
                <a:effectLst/>
                <a:latin typeface="Fira Sans" panose="020B0604020202020204" pitchFamily="34" charset="0"/>
              </a:rPr>
              <a:t> and </a:t>
            </a:r>
            <a:r>
              <a:rPr lang="en-US" b="1" i="0" dirty="0">
                <a:solidFill>
                  <a:srgbClr val="333333"/>
                </a:solidFill>
                <a:effectLst/>
                <a:latin typeface="Fira Sans" panose="020B0604020202020204" pitchFamily="34" charset="0"/>
              </a:rPr>
              <a:t>large-cell neuroendocrine carcinoma </a:t>
            </a:r>
            <a:r>
              <a:rPr lang="en-US" b="0" i="0" dirty="0">
                <a:solidFill>
                  <a:srgbClr val="333333"/>
                </a:solidFill>
                <a:effectLst/>
                <a:latin typeface="Fira Sans" panose="020B0604020202020204" pitchFamily="34" charset="0"/>
              </a:rPr>
              <a:t>as well as what is referred to as </a:t>
            </a:r>
            <a:r>
              <a:rPr lang="en-US" b="1" i="0" dirty="0">
                <a:solidFill>
                  <a:srgbClr val="333333"/>
                </a:solidFill>
                <a:effectLst/>
                <a:latin typeface="Fira Sans" panose="020B0604020202020204" pitchFamily="34" charset="0"/>
              </a:rPr>
              <a:t>mixed NEC</a:t>
            </a:r>
            <a:r>
              <a:rPr lang="en-US" b="0" i="0" dirty="0">
                <a:solidFill>
                  <a:srgbClr val="333333"/>
                </a:solidFill>
                <a:effectLst/>
                <a:latin typeface="Fira Sans" panose="020B0604020202020204" pitchFamily="34" charset="0"/>
              </a:rPr>
              <a:t>, which contain significant amounts of </a:t>
            </a:r>
            <a:r>
              <a:rPr lang="en-US" b="1" i="0" dirty="0">
                <a:solidFill>
                  <a:srgbClr val="333333"/>
                </a:solidFill>
                <a:effectLst/>
                <a:latin typeface="Fira Sans" panose="020B0604020202020204" pitchFamily="34" charset="0"/>
              </a:rPr>
              <a:t>both</a:t>
            </a:r>
            <a:r>
              <a:rPr lang="en-US" b="0" i="0" dirty="0">
                <a:solidFill>
                  <a:srgbClr val="333333"/>
                </a:solidFill>
                <a:effectLst/>
                <a:latin typeface="Fira Sans" panose="020B0604020202020204" pitchFamily="34" charset="0"/>
              </a:rPr>
              <a:t> neuroendocrine and </a:t>
            </a:r>
            <a:r>
              <a:rPr lang="en-US" b="1" i="1" dirty="0">
                <a:solidFill>
                  <a:srgbClr val="333333"/>
                </a:solidFill>
                <a:effectLst/>
                <a:latin typeface="Fira Sans" panose="020B0604020202020204" pitchFamily="34" charset="0"/>
              </a:rPr>
              <a:t>non </a:t>
            </a:r>
            <a:r>
              <a:rPr lang="en-US" b="0" i="0" dirty="0" err="1">
                <a:solidFill>
                  <a:srgbClr val="333333"/>
                </a:solidFill>
                <a:effectLst/>
                <a:latin typeface="Fira Sans" panose="020B0604020202020204" pitchFamily="34" charset="0"/>
              </a:rPr>
              <a:t>neuroendocrine</a:t>
            </a:r>
            <a:r>
              <a:rPr lang="en-US" b="0" i="0" dirty="0">
                <a:solidFill>
                  <a:srgbClr val="333333"/>
                </a:solidFill>
                <a:effectLst/>
                <a:latin typeface="Fira Sans" panose="020B0604020202020204" pitchFamily="34" charset="0"/>
              </a:rPr>
              <a:t> components. It is extremely important to report these carcinomas correctly, including the </a:t>
            </a:r>
            <a:r>
              <a:rPr lang="en-US" b="1" i="0" dirty="0">
                <a:solidFill>
                  <a:srgbClr val="333333"/>
                </a:solidFill>
                <a:effectLst/>
                <a:latin typeface="Fira Sans" panose="020B0604020202020204" pitchFamily="34" charset="0"/>
              </a:rPr>
              <a:t>type</a:t>
            </a:r>
            <a:r>
              <a:rPr lang="en-US" b="0" i="0" dirty="0">
                <a:solidFill>
                  <a:srgbClr val="333333"/>
                </a:solidFill>
                <a:effectLst/>
                <a:latin typeface="Fira Sans" panose="020B0604020202020204" pitchFamily="34" charset="0"/>
              </a:rPr>
              <a:t> and </a:t>
            </a:r>
            <a:r>
              <a:rPr lang="en-US" b="1" i="0" dirty="0">
                <a:solidFill>
                  <a:srgbClr val="333333"/>
                </a:solidFill>
                <a:effectLst/>
                <a:latin typeface="Fira Sans" panose="020B0604020202020204" pitchFamily="34" charset="0"/>
              </a:rPr>
              <a:t>percentage</a:t>
            </a:r>
            <a:r>
              <a:rPr lang="en-US" b="0" i="0" dirty="0">
                <a:solidFill>
                  <a:srgbClr val="333333"/>
                </a:solidFill>
                <a:effectLst/>
                <a:latin typeface="Fira Sans" panose="020B0604020202020204" pitchFamily="34" charset="0"/>
              </a:rPr>
              <a:t> of </a:t>
            </a:r>
            <a:r>
              <a:rPr lang="en-US" b="1" i="0" dirty="0">
                <a:solidFill>
                  <a:srgbClr val="333333"/>
                </a:solidFill>
                <a:effectLst/>
                <a:latin typeface="Fira Sans" panose="020B0604020202020204" pitchFamily="34" charset="0"/>
              </a:rPr>
              <a:t>different components </a:t>
            </a:r>
            <a:r>
              <a:rPr lang="en-US" b="0" i="0" dirty="0">
                <a:solidFill>
                  <a:srgbClr val="333333"/>
                </a:solidFill>
                <a:effectLst/>
                <a:latin typeface="Fira Sans" panose="020B0604020202020204" pitchFamily="34" charset="0"/>
              </a:rPr>
              <a:t>in the </a:t>
            </a:r>
            <a:r>
              <a:rPr lang="en-US" b="1" i="0" dirty="0">
                <a:solidFill>
                  <a:srgbClr val="333333"/>
                </a:solidFill>
                <a:effectLst/>
                <a:latin typeface="Fira Sans" panose="020B0604020202020204" pitchFamily="34" charset="0"/>
              </a:rPr>
              <a:t>mixed</a:t>
            </a:r>
            <a:r>
              <a:rPr lang="en-US" b="0" i="0" dirty="0">
                <a:solidFill>
                  <a:srgbClr val="333333"/>
                </a:solidFill>
                <a:effectLst/>
                <a:latin typeface="Fira Sans" panose="020B0604020202020204" pitchFamily="34" charset="0"/>
              </a:rPr>
              <a:t> forms. Mixed NEC represent around 50% carcinomas with NEC components, and this is important prognostic information with a </a:t>
            </a:r>
            <a:r>
              <a:rPr lang="en-US" b="1" i="0" dirty="0">
                <a:solidFill>
                  <a:srgbClr val="333333"/>
                </a:solidFill>
                <a:effectLst/>
                <a:latin typeface="Fira Sans" panose="020B0604020202020204" pitchFamily="34" charset="0"/>
              </a:rPr>
              <a:t>major management impact</a:t>
            </a:r>
            <a:r>
              <a:rPr lang="en-US" b="0" i="0" dirty="0">
                <a:solidFill>
                  <a:srgbClr val="333333"/>
                </a:solidFill>
                <a:effectLst/>
                <a:latin typeface="Fira Sans" panose="020B0604020202020204" pitchFamily="34" charset="0"/>
              </a:rPr>
              <a:t>. The report must clearly inform the clinician that there is an aggressive tumor component. The clinician will be able to consider the potential role of neoadjuvant/adjuvant chemotherapy in this specific case.</a:t>
            </a:r>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35</a:t>
            </a:fld>
            <a:endParaRPr lang="el-GR"/>
          </a:p>
        </p:txBody>
      </p:sp>
    </p:spTree>
    <p:extLst>
      <p:ext uri="{BB962C8B-B14F-4D97-AF65-F5344CB8AC3E}">
        <p14:creationId xmlns:p14="http://schemas.microsoft.com/office/powerpoint/2010/main" val="2800063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b="0" i="0" dirty="0">
                <a:solidFill>
                  <a:srgbClr val="FFFFFF"/>
                </a:solidFill>
                <a:effectLst/>
                <a:latin typeface="Arial" panose="020B0604020202020204" pitchFamily="34" charset="0"/>
              </a:rPr>
              <a:t>Large multinucleated giant cells admixed within urothelial carcinoma.</a:t>
            </a:r>
          </a:p>
          <a:p>
            <a:r>
              <a:rPr lang="en-US" b="0" i="0" dirty="0">
                <a:solidFill>
                  <a:srgbClr val="FFFFFF"/>
                </a:solidFill>
                <a:effectLst/>
                <a:latin typeface="Arial" panose="020B0604020202020204" pitchFamily="34" charset="0"/>
              </a:rPr>
              <a:t>Strong staining of </a:t>
            </a:r>
            <a:r>
              <a:rPr lang="en-US" b="0" i="0" dirty="0" err="1">
                <a:solidFill>
                  <a:srgbClr val="FFFFFF"/>
                </a:solidFill>
                <a:effectLst/>
                <a:latin typeface="Arial" panose="020B0604020202020204" pitchFamily="34" charset="0"/>
              </a:rPr>
              <a:t>hCG</a:t>
            </a:r>
            <a:r>
              <a:rPr lang="en-US" b="0" i="0" dirty="0">
                <a:solidFill>
                  <a:srgbClr val="FFFFFF"/>
                </a:solidFill>
                <a:effectLst/>
                <a:latin typeface="Arial" panose="020B0604020202020204" pitchFamily="34" charset="0"/>
              </a:rPr>
              <a:t> in large multinucleated cells and some mononuclear cells that cannot be distinguished from urothelial carcinoma, NOS based on morphology.</a:t>
            </a:r>
          </a:p>
          <a:p>
            <a:r>
              <a:rPr lang="en-US" b="0" i="0" dirty="0">
                <a:solidFill>
                  <a:srgbClr val="FFFFFF"/>
                </a:solidFill>
                <a:effectLst/>
                <a:latin typeface="Arial" panose="020B0604020202020204" pitchFamily="34" charset="0"/>
              </a:rPr>
              <a:t>GATA3 immunohistochemical stain highlights both urothelial carcinoma, NOS and trophoblastic components.</a:t>
            </a:r>
          </a:p>
          <a:p>
            <a:endParaRPr lang="en-US" b="0" i="0" dirty="0">
              <a:solidFill>
                <a:srgbClr val="FFFFFF"/>
              </a:solidFill>
              <a:effectLst/>
              <a:latin typeface="Arial" panose="020B0604020202020204" pitchFamily="34" charset="0"/>
            </a:endParaRPr>
          </a:p>
          <a:p>
            <a:pPr algn="l" fontAlgn="base"/>
            <a:r>
              <a:rPr lang="en-US" b="1" i="0" dirty="0">
                <a:solidFill>
                  <a:srgbClr val="000000"/>
                </a:solidFill>
                <a:effectLst/>
                <a:latin typeface="Arial" panose="020B0604020202020204" pitchFamily="34" charset="0"/>
              </a:rPr>
              <a:t>Differential diagnosis</a:t>
            </a:r>
          </a:p>
          <a:p>
            <a:pPr algn="l" fontAlgn="base">
              <a:buFont typeface="Arial" panose="020B0604020202020204" pitchFamily="34" charset="0"/>
              <a:buChar char="•"/>
            </a:pPr>
            <a:r>
              <a:rPr lang="en-US" b="1" i="0" dirty="0">
                <a:solidFill>
                  <a:srgbClr val="054F96"/>
                </a:solidFill>
                <a:effectLst/>
                <a:latin typeface="inherit"/>
              </a:rPr>
              <a:t>Urothelial carcinoma with osteoclast-like giant cells</a:t>
            </a:r>
            <a:endParaRPr lang="en-US" b="0" i="0" dirty="0">
              <a:solidFill>
                <a:srgbClr val="000000"/>
              </a:solidFill>
              <a:effectLst/>
              <a:latin typeface="Arial" panose="020B0604020202020204" pitchFamily="34" charset="0"/>
            </a:endParaRP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Giant cells are positive for </a:t>
            </a:r>
            <a:r>
              <a:rPr lang="en-US" b="1" i="0" dirty="0">
                <a:solidFill>
                  <a:srgbClr val="054F96"/>
                </a:solidFill>
                <a:effectLst/>
                <a:latin typeface="inherit"/>
              </a:rPr>
              <a:t>CD68</a:t>
            </a:r>
            <a:r>
              <a:rPr lang="en-US" b="0" i="0" dirty="0">
                <a:solidFill>
                  <a:srgbClr val="000000"/>
                </a:solidFill>
                <a:effectLst/>
                <a:latin typeface="Arial" panose="020B0604020202020204" pitchFamily="34" charset="0"/>
              </a:rPr>
              <a:t> and negative for </a:t>
            </a:r>
            <a:r>
              <a:rPr lang="en-US" b="1" i="0" dirty="0">
                <a:solidFill>
                  <a:srgbClr val="054F96"/>
                </a:solidFill>
                <a:effectLst/>
                <a:latin typeface="inherit"/>
              </a:rPr>
              <a:t>beta </a:t>
            </a:r>
            <a:r>
              <a:rPr lang="en-US" b="1" i="0" dirty="0" err="1">
                <a:solidFill>
                  <a:srgbClr val="054F96"/>
                </a:solidFill>
                <a:effectLst/>
                <a:latin typeface="inherit"/>
              </a:rPr>
              <a:t>hCG</a:t>
            </a:r>
            <a:endParaRPr lang="en-US" b="0" i="0" dirty="0">
              <a:solidFill>
                <a:srgbClr val="000000"/>
              </a:solidFill>
              <a:effectLst/>
              <a:latin typeface="Arial" panose="020B0604020202020204" pitchFamily="34" charset="0"/>
            </a:endParaRPr>
          </a:p>
          <a:p>
            <a:pPr algn="l" fontAlgn="base">
              <a:buFont typeface="Arial" panose="020B0604020202020204" pitchFamily="34" charset="0"/>
              <a:buChar char="•"/>
            </a:pPr>
            <a:r>
              <a:rPr lang="en-US" b="1" i="0" dirty="0">
                <a:solidFill>
                  <a:srgbClr val="000000"/>
                </a:solidFill>
                <a:effectLst/>
                <a:latin typeface="inherit"/>
              </a:rPr>
              <a:t>Urothelial carcinoma with pleomorphic giant cells</a:t>
            </a:r>
            <a:r>
              <a:rPr lang="en-US" b="0" i="0" dirty="0">
                <a:solidFill>
                  <a:srgbClr val="000000"/>
                </a:solidFill>
                <a:effectLst/>
                <a:latin typeface="Arial" panose="020B0604020202020204" pitchFamily="34" charset="0"/>
              </a:rPr>
              <a:t>:</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Giant cells are highly pleomorphic and can be </a:t>
            </a:r>
            <a:r>
              <a:rPr lang="en-US" b="0" i="0" dirty="0" err="1">
                <a:solidFill>
                  <a:srgbClr val="000000"/>
                </a:solidFill>
                <a:effectLst/>
                <a:latin typeface="Arial" panose="020B0604020202020204" pitchFamily="34" charset="0"/>
              </a:rPr>
              <a:t>uni</a:t>
            </a:r>
            <a:r>
              <a:rPr lang="en-US" b="0" i="0" dirty="0">
                <a:solidFill>
                  <a:srgbClr val="000000"/>
                </a:solidFill>
                <a:effectLst/>
                <a:latin typeface="Arial" panose="020B0604020202020204" pitchFamily="34" charset="0"/>
              </a:rPr>
              <a:t>- or multinucleated</a:t>
            </a:r>
          </a:p>
          <a:p>
            <a:pPr marL="742950" lvl="1" indent="-285750" algn="l" fontAlgn="base">
              <a:buFont typeface="Arial" panose="020B0604020202020204" pitchFamily="34" charset="0"/>
              <a:buChar char="•"/>
            </a:pPr>
            <a:r>
              <a:rPr lang="en-US" b="0" i="0" dirty="0">
                <a:solidFill>
                  <a:srgbClr val="000000"/>
                </a:solidFill>
                <a:effectLst/>
                <a:latin typeface="Arial" panose="020B0604020202020204" pitchFamily="34" charset="0"/>
              </a:rPr>
              <a:t>Giant cells are negative for </a:t>
            </a:r>
            <a:r>
              <a:rPr lang="en-US" b="1" i="0" dirty="0">
                <a:solidFill>
                  <a:srgbClr val="054F96"/>
                </a:solidFill>
                <a:effectLst/>
                <a:latin typeface="inherit"/>
              </a:rPr>
              <a:t>beta </a:t>
            </a:r>
            <a:r>
              <a:rPr lang="en-US" b="1" i="0" dirty="0" err="1">
                <a:solidFill>
                  <a:srgbClr val="054F96"/>
                </a:solidFill>
                <a:effectLst/>
                <a:latin typeface="inherit"/>
              </a:rPr>
              <a:t>hCG</a:t>
            </a:r>
            <a:endParaRPr lang="en-US" b="0" i="0" dirty="0">
              <a:solidFill>
                <a:srgbClr val="000000"/>
              </a:solidFill>
              <a:effectLst/>
              <a:latin typeface="Arial" panose="020B0604020202020204" pitchFamily="34" charset="0"/>
            </a:endParaRPr>
          </a:p>
          <a:p>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36</a:t>
            </a:fld>
            <a:endParaRPr lang="el-GR"/>
          </a:p>
        </p:txBody>
      </p:sp>
    </p:spTree>
    <p:extLst>
      <p:ext uri="{BB962C8B-B14F-4D97-AF65-F5344CB8AC3E}">
        <p14:creationId xmlns:p14="http://schemas.microsoft.com/office/powerpoint/2010/main" val="1588943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85000" lnSpcReduction="20000"/>
          </a:bodyPr>
          <a:lstStyle/>
          <a:p>
            <a:pPr algn="just"/>
            <a:r>
              <a:rPr lang="en-US" b="1" i="0" dirty="0">
                <a:solidFill>
                  <a:srgbClr val="1C1D1E"/>
                </a:solidFill>
                <a:effectLst/>
                <a:latin typeface="Open Sans" panose="020B0606030504020204" pitchFamily="34" charset="0"/>
              </a:rPr>
              <a:t>All </a:t>
            </a:r>
            <a:r>
              <a:rPr lang="en-US" b="0" i="0" dirty="0">
                <a:solidFill>
                  <a:srgbClr val="1C1D1E"/>
                </a:solidFill>
                <a:effectLst/>
                <a:latin typeface="Open Sans" panose="020B0606030504020204" pitchFamily="34" charset="0"/>
              </a:rPr>
              <a:t>lesions with </a:t>
            </a:r>
            <a:r>
              <a:rPr lang="en-US" b="1" i="0" dirty="0">
                <a:solidFill>
                  <a:srgbClr val="1C1D1E"/>
                </a:solidFill>
                <a:effectLst/>
                <a:latin typeface="Open Sans" panose="020B0606030504020204" pitchFamily="34" charset="0"/>
              </a:rPr>
              <a:t>divergent differentiation </a:t>
            </a:r>
            <a:r>
              <a:rPr lang="en-US" b="0" i="0" dirty="0">
                <a:solidFill>
                  <a:srgbClr val="1C1D1E"/>
                </a:solidFill>
                <a:effectLst/>
                <a:latin typeface="Open Sans" panose="020B0606030504020204" pitchFamily="34" charset="0"/>
              </a:rPr>
              <a:t>or </a:t>
            </a:r>
            <a:r>
              <a:rPr lang="en-US" b="1" i="0" dirty="0">
                <a:solidFill>
                  <a:srgbClr val="1C1D1E"/>
                </a:solidFill>
                <a:effectLst/>
                <a:latin typeface="Open Sans" panose="020B0606030504020204" pitchFamily="34" charset="0"/>
              </a:rPr>
              <a:t>morphological subtypes </a:t>
            </a:r>
            <a:r>
              <a:rPr lang="en-US" b="0" i="0" dirty="0">
                <a:solidFill>
                  <a:srgbClr val="1C1D1E"/>
                </a:solidFill>
                <a:effectLst/>
                <a:latin typeface="Open Sans" panose="020B0606030504020204" pitchFamily="34" charset="0"/>
              </a:rPr>
              <a:t>besides purely urothelial carcinomas are, by definition, considered </a:t>
            </a:r>
            <a:r>
              <a:rPr lang="en-US" b="1" i="0" dirty="0">
                <a:solidFill>
                  <a:srgbClr val="1C1D1E"/>
                </a:solidFill>
                <a:effectLst/>
                <a:latin typeface="Open Sans" panose="020B0606030504020204" pitchFamily="34" charset="0"/>
              </a:rPr>
              <a:t>HG lesions</a:t>
            </a:r>
            <a:r>
              <a:rPr lang="en-US" b="0" i="0" dirty="0">
                <a:solidFill>
                  <a:srgbClr val="1C1D1E"/>
                </a:solidFill>
                <a:effectLst/>
                <a:latin typeface="Open Sans" panose="020B0606030504020204" pitchFamily="34" charset="0"/>
              </a:rPr>
              <a:t>, </a:t>
            </a:r>
            <a:r>
              <a:rPr lang="en-US" b="0" i="1" dirty="0">
                <a:solidFill>
                  <a:srgbClr val="1C1D1E"/>
                </a:solidFill>
                <a:effectLst/>
                <a:latin typeface="Open Sans" panose="020B0606030504020204" pitchFamily="34" charset="0"/>
              </a:rPr>
              <a:t>even those which display LG features</a:t>
            </a:r>
            <a:r>
              <a:rPr lang="en-US" b="0" i="0" dirty="0">
                <a:solidFill>
                  <a:srgbClr val="1C1D1E"/>
                </a:solidFill>
                <a:effectLst/>
                <a:latin typeface="Open Sans" panose="020B0606030504020204" pitchFamily="34" charset="0"/>
              </a:rPr>
              <a:t>, such as the nested carcinoma (which appears LG).</a:t>
            </a:r>
            <a:endParaRPr lang="en-US" b="0" i="1" dirty="0">
              <a:solidFill>
                <a:srgbClr val="333333"/>
              </a:solidFill>
              <a:effectLst/>
              <a:latin typeface="Georgia" panose="02040502050405020303" pitchFamily="18" charset="0"/>
            </a:endParaRPr>
          </a:p>
          <a:p>
            <a:pPr algn="just"/>
            <a:endParaRPr lang="en-US" b="0" i="1" dirty="0">
              <a:solidFill>
                <a:srgbClr val="333333"/>
              </a:solidFill>
              <a:effectLst/>
              <a:latin typeface="Georgia" panose="02040502050405020303" pitchFamily="18" charset="0"/>
            </a:endParaRPr>
          </a:p>
          <a:p>
            <a:pPr algn="just"/>
            <a:r>
              <a:rPr lang="en-US" b="1" i="1" dirty="0">
                <a:solidFill>
                  <a:srgbClr val="333333"/>
                </a:solidFill>
                <a:effectLst/>
                <a:latin typeface="Georgia" panose="02040502050405020303" pitchFamily="18" charset="0"/>
              </a:rPr>
              <a:t>Micropapillary UC</a:t>
            </a:r>
            <a:r>
              <a:rPr lang="en-US" b="0" i="0" dirty="0">
                <a:solidFill>
                  <a:srgbClr val="333333"/>
                </a:solidFill>
                <a:effectLst/>
                <a:latin typeface="Georgia" panose="02040502050405020303" pitchFamily="18" charset="0"/>
              </a:rPr>
              <a:t> (MPUC) is attributed in the presence of micropapillary architecture, reminiscent of the configuration seen in ovarian papillary serous tumors. Typical micropapillary UC infiltrating the lamina propria. Retraction artefact around the tumor cells may </a:t>
            </a:r>
            <a:r>
              <a:rPr lang="en-US" b="0" i="1" dirty="0">
                <a:solidFill>
                  <a:srgbClr val="333333"/>
                </a:solidFill>
                <a:effectLst/>
                <a:latin typeface="Georgia" panose="02040502050405020303" pitchFamily="18" charset="0"/>
              </a:rPr>
              <a:t>mimic</a:t>
            </a:r>
            <a:r>
              <a:rPr lang="en-US" b="0" i="0" dirty="0">
                <a:solidFill>
                  <a:srgbClr val="333333"/>
                </a:solidFill>
                <a:effectLst/>
                <a:latin typeface="Georgia" panose="02040502050405020303" pitchFamily="18" charset="0"/>
              </a:rPr>
              <a:t> </a:t>
            </a:r>
            <a:r>
              <a:rPr lang="en-US" b="0" i="0" dirty="0" err="1">
                <a:solidFill>
                  <a:srgbClr val="333333"/>
                </a:solidFill>
                <a:effectLst/>
                <a:latin typeface="Georgia" panose="02040502050405020303" pitchFamily="18" charset="0"/>
              </a:rPr>
              <a:t>lymphovascular</a:t>
            </a:r>
            <a:r>
              <a:rPr lang="en-US" b="0" i="0" dirty="0">
                <a:solidFill>
                  <a:srgbClr val="333333"/>
                </a:solidFill>
                <a:effectLst/>
                <a:latin typeface="Georgia" panose="02040502050405020303" pitchFamily="18" charset="0"/>
              </a:rPr>
              <a:t> invasion. The evidence regarding the oncological outcome of MPUC and benefit of neoadjuvant chemotherapy is conflicting. Transcriptomic analysis of 43 MPUC showed that they were almost all of the luminal subtype.</a:t>
            </a:r>
            <a:r>
              <a:rPr lang="en-US" b="0" i="0" dirty="0">
                <a:solidFill>
                  <a:srgbClr val="282828"/>
                </a:solidFill>
                <a:effectLst/>
                <a:latin typeface="MuseoSans"/>
              </a:rPr>
              <a:t> </a:t>
            </a:r>
            <a:r>
              <a:rPr lang="en-US" b="0" i="0" dirty="0" err="1">
                <a:solidFill>
                  <a:srgbClr val="282828"/>
                </a:solidFill>
                <a:effectLst/>
                <a:latin typeface="MuseoSans"/>
              </a:rPr>
              <a:t>Micropapillary</a:t>
            </a:r>
            <a:r>
              <a:rPr lang="en-US" b="0" i="0" dirty="0">
                <a:solidFill>
                  <a:srgbClr val="282828"/>
                </a:solidFill>
                <a:effectLst/>
                <a:latin typeface="MuseoSans"/>
              </a:rPr>
              <a:t> subtype is frequently </a:t>
            </a:r>
            <a:r>
              <a:rPr lang="en-US" b="0" i="1" dirty="0">
                <a:solidFill>
                  <a:srgbClr val="282828"/>
                </a:solidFill>
                <a:effectLst/>
                <a:latin typeface="MuseoSans"/>
              </a:rPr>
              <a:t>mixed </a:t>
            </a:r>
            <a:r>
              <a:rPr lang="en-US" b="0" i="0" dirty="0">
                <a:solidFill>
                  <a:srgbClr val="282828"/>
                </a:solidFill>
                <a:effectLst/>
                <a:latin typeface="MuseoSans"/>
              </a:rPr>
              <a:t>with conventional urothelial carcinoma or other variant, and some studies suggest that </a:t>
            </a:r>
            <a:r>
              <a:rPr lang="en-US" b="1" i="0" dirty="0">
                <a:solidFill>
                  <a:srgbClr val="282828"/>
                </a:solidFill>
                <a:effectLst/>
                <a:latin typeface="MuseoSans"/>
              </a:rPr>
              <a:t>any amount of micropapillary variant, </a:t>
            </a:r>
            <a:r>
              <a:rPr lang="en-US" b="1" i="1" dirty="0">
                <a:solidFill>
                  <a:srgbClr val="282828"/>
                </a:solidFill>
                <a:effectLst>
                  <a:outerShdw blurRad="38100" dist="38100" dir="2700000" algn="tl">
                    <a:srgbClr val="000000">
                      <a:alpha val="43137"/>
                    </a:srgbClr>
                  </a:outerShdw>
                </a:effectLst>
                <a:latin typeface="MuseoSans"/>
              </a:rPr>
              <a:t>even &lt;10%  </a:t>
            </a:r>
            <a:r>
              <a:rPr lang="en-US" b="1" i="0" dirty="0">
                <a:solidFill>
                  <a:srgbClr val="282828"/>
                </a:solidFill>
                <a:effectLst/>
                <a:latin typeface="MuseoSans"/>
              </a:rPr>
              <a:t>is significant in urothelial carcinoma and should be reported.</a:t>
            </a:r>
            <a:endParaRPr lang="en-US" b="1" i="0" dirty="0">
              <a:solidFill>
                <a:srgbClr val="333333"/>
              </a:solidFill>
              <a:effectLst/>
              <a:latin typeface="Georgia" panose="02040502050405020303" pitchFamily="18" charset="0"/>
            </a:endParaRPr>
          </a:p>
          <a:p>
            <a:pPr algn="just"/>
            <a:endParaRPr lang="en-US" b="0" i="0" dirty="0">
              <a:solidFill>
                <a:srgbClr val="333333"/>
              </a:solidFill>
              <a:effectLst/>
              <a:latin typeface="Georgia" panose="02040502050405020303" pitchFamily="18" charset="0"/>
            </a:endParaRPr>
          </a:p>
          <a:p>
            <a:pPr algn="just"/>
            <a:r>
              <a:rPr lang="en-US" b="1" i="1" dirty="0">
                <a:solidFill>
                  <a:srgbClr val="333333"/>
                </a:solidFill>
                <a:effectLst/>
                <a:latin typeface="Georgia" panose="02040502050405020303" pitchFamily="18" charset="0"/>
              </a:rPr>
              <a:t>The plasmacytoid</a:t>
            </a:r>
            <a:r>
              <a:rPr lang="en-US" b="1" i="0" dirty="0">
                <a:solidFill>
                  <a:srgbClr val="333333"/>
                </a:solidFill>
                <a:effectLst/>
                <a:latin typeface="Georgia" panose="02040502050405020303" pitchFamily="18" charset="0"/>
              </a:rPr>
              <a:t>  UC </a:t>
            </a:r>
            <a:r>
              <a:rPr lang="en-US" b="0" i="0" dirty="0">
                <a:solidFill>
                  <a:srgbClr val="333333"/>
                </a:solidFill>
                <a:effectLst/>
                <a:latin typeface="Georgia" panose="02040502050405020303" pitchFamily="18" charset="0"/>
              </a:rPr>
              <a:t>is very rare and has potential surgical implications, since local control is challenging due to its reported </a:t>
            </a:r>
            <a:r>
              <a:rPr lang="en-US" b="1" i="1" dirty="0">
                <a:solidFill>
                  <a:srgbClr val="333333"/>
                </a:solidFill>
                <a:effectLst/>
                <a:latin typeface="Georgia" panose="02040502050405020303" pitchFamily="18" charset="0"/>
              </a:rPr>
              <a:t>invasion along tissue planes and </a:t>
            </a:r>
            <a:r>
              <a:rPr lang="en-US" b="1" i="1" dirty="0" err="1">
                <a:solidFill>
                  <a:srgbClr val="333333"/>
                </a:solidFill>
                <a:effectLst/>
                <a:latin typeface="Georgia" panose="02040502050405020303" pitchFamily="18" charset="0"/>
              </a:rPr>
              <a:t>fascial</a:t>
            </a:r>
            <a:r>
              <a:rPr lang="en-US" b="1" i="1" dirty="0">
                <a:solidFill>
                  <a:srgbClr val="333333"/>
                </a:solidFill>
                <a:effectLst/>
                <a:latin typeface="Georgia" panose="02040502050405020303" pitchFamily="18" charset="0"/>
              </a:rPr>
              <a:t> sheets/peritoneal</a:t>
            </a:r>
            <a:r>
              <a:rPr lang="en-US" b="1" i="1" baseline="0" dirty="0">
                <a:solidFill>
                  <a:srgbClr val="333333"/>
                </a:solidFill>
                <a:effectLst/>
                <a:latin typeface="Georgia" panose="02040502050405020303" pitchFamily="18" charset="0"/>
              </a:rPr>
              <a:t> surfaces</a:t>
            </a:r>
            <a:r>
              <a:rPr lang="en-US" b="0" i="0" dirty="0">
                <a:solidFill>
                  <a:srgbClr val="333333"/>
                </a:solidFill>
                <a:effectLst/>
                <a:latin typeface="Georgia" panose="02040502050405020303" pitchFamily="18" charset="0"/>
              </a:rPr>
              <a:t>. The data on treatment of plasmacytoid UC are based on small case series and the benefit of neoadjuvant chemotherapy is unclear. Plasmacytoid UC with </a:t>
            </a:r>
            <a:r>
              <a:rPr lang="en-US" b="0" i="0" u="sng" dirty="0" err="1">
                <a:solidFill>
                  <a:srgbClr val="333333"/>
                </a:solidFill>
                <a:effectLst/>
                <a:latin typeface="Georgia" panose="02040502050405020303" pitchFamily="18" charset="0"/>
              </a:rPr>
              <a:t>discohesive</a:t>
            </a:r>
            <a:r>
              <a:rPr lang="en-US" b="0" i="0" u="sng" dirty="0">
                <a:solidFill>
                  <a:srgbClr val="333333"/>
                </a:solidFill>
                <a:effectLst/>
                <a:latin typeface="Georgia" panose="02040502050405020303" pitchFamily="18" charset="0"/>
              </a:rPr>
              <a:t> </a:t>
            </a:r>
            <a:r>
              <a:rPr lang="en-US" b="0" i="0" dirty="0">
                <a:solidFill>
                  <a:srgbClr val="333333"/>
                </a:solidFill>
                <a:effectLst/>
                <a:latin typeface="Georgia" panose="02040502050405020303" pitchFamily="18" charset="0"/>
              </a:rPr>
              <a:t>tumor cells resembling plasma cells with infiltrative growth between connective tissue and muscle </a:t>
            </a:r>
            <a:r>
              <a:rPr lang="en-US" b="0" i="0" dirty="0" err="1">
                <a:solidFill>
                  <a:srgbClr val="333333"/>
                </a:solidFill>
                <a:effectLst/>
                <a:latin typeface="Georgia" panose="02040502050405020303" pitchFamily="18" charset="0"/>
              </a:rPr>
              <a:t>fibres</a:t>
            </a:r>
            <a:r>
              <a:rPr lang="en-US" b="0" i="0" dirty="0">
                <a:solidFill>
                  <a:srgbClr val="333333"/>
                </a:solidFill>
                <a:effectLst/>
                <a:latin typeface="Georgia" panose="02040502050405020303" pitchFamily="18" charset="0"/>
              </a:rPr>
              <a:t>.</a:t>
            </a:r>
            <a:r>
              <a:rPr lang="en-US" b="0" i="0" dirty="0">
                <a:solidFill>
                  <a:srgbClr val="FFFFFF"/>
                </a:solidFill>
                <a:effectLst/>
                <a:latin typeface="Arial" panose="020B0604020202020204" pitchFamily="34" charset="0"/>
              </a:rPr>
              <a:t> Bladder wall from cystectomy specimen with plasmacytoid urothelial carcinoma with both </a:t>
            </a:r>
            <a:r>
              <a:rPr lang="en-US" b="0" i="1" dirty="0">
                <a:solidFill>
                  <a:srgbClr val="FFFFFF"/>
                </a:solidFill>
                <a:effectLst/>
                <a:latin typeface="Arial" panose="020B0604020202020204" pitchFamily="34" charset="0"/>
              </a:rPr>
              <a:t>signet ring </a:t>
            </a:r>
            <a:r>
              <a:rPr lang="en-US" b="0" i="0" dirty="0">
                <a:solidFill>
                  <a:srgbClr val="FFFFFF"/>
                </a:solidFill>
                <a:effectLst/>
                <a:latin typeface="Arial" panose="020B0604020202020204" pitchFamily="34" charset="0"/>
              </a:rPr>
              <a:t>cell and </a:t>
            </a:r>
            <a:r>
              <a:rPr lang="en-US" b="0" i="1" dirty="0">
                <a:solidFill>
                  <a:srgbClr val="FFFFFF"/>
                </a:solidFill>
                <a:effectLst/>
                <a:latin typeface="Arial" panose="020B0604020202020204" pitchFamily="34" charset="0"/>
              </a:rPr>
              <a:t>classic plasmacytoid  </a:t>
            </a:r>
            <a:r>
              <a:rPr lang="en-US" b="0" i="0" dirty="0">
                <a:solidFill>
                  <a:srgbClr val="FFFFFF"/>
                </a:solidFill>
                <a:effectLst/>
                <a:latin typeface="Arial" panose="020B0604020202020204" pitchFamily="34" charset="0"/>
              </a:rPr>
              <a:t>morphologies.</a:t>
            </a:r>
            <a:r>
              <a:rPr lang="en-US" b="0" i="0" dirty="0">
                <a:solidFill>
                  <a:srgbClr val="1C1D1E"/>
                </a:solidFill>
                <a:effectLst/>
                <a:latin typeface="Open Sans" panose="020B0606030504020204" pitchFamily="34" charset="0"/>
              </a:rPr>
              <a:t> </a:t>
            </a:r>
            <a:r>
              <a:rPr lang="en-US" b="1" i="0" dirty="0">
                <a:solidFill>
                  <a:srgbClr val="1C1D1E"/>
                </a:solidFill>
                <a:effectLst/>
                <a:latin typeface="Open Sans" panose="020B0606030504020204" pitchFamily="34" charset="0"/>
              </a:rPr>
              <a:t>The signet ring-cell carcinoma </a:t>
            </a:r>
            <a:r>
              <a:rPr lang="en-US" b="1" i="0" u="sng" spc="600" dirty="0">
                <a:solidFill>
                  <a:srgbClr val="1C1D1E"/>
                </a:solidFill>
                <a:effectLst/>
                <a:latin typeface="Open Sans" panose="020B0606030504020204" pitchFamily="34" charset="0"/>
              </a:rPr>
              <a:t>without</a:t>
            </a:r>
            <a:r>
              <a:rPr lang="en-US" b="1" i="0" u="sng" dirty="0">
                <a:solidFill>
                  <a:srgbClr val="1C1D1E"/>
                </a:solidFill>
                <a:effectLst/>
                <a:latin typeface="Open Sans" panose="020B0606030504020204" pitchFamily="34" charset="0"/>
              </a:rPr>
              <a:t> extracellular mucin</a:t>
            </a:r>
            <a:r>
              <a:rPr lang="en-US" b="1" i="0" u="none" dirty="0">
                <a:solidFill>
                  <a:srgbClr val="1C1D1E"/>
                </a:solidFill>
                <a:effectLst/>
                <a:latin typeface="Open Sans" panose="020B0606030504020204" pitchFamily="34" charset="0"/>
              </a:rPr>
              <a:t> </a:t>
            </a:r>
            <a:r>
              <a:rPr lang="en-US" b="0" i="0" dirty="0">
                <a:solidFill>
                  <a:srgbClr val="1C1D1E"/>
                </a:solidFill>
                <a:effectLst/>
                <a:latin typeface="Open Sans" panose="020B0606030504020204" pitchFamily="34" charset="0"/>
              </a:rPr>
              <a:t>is still grouped together with the plasmacytoid subtype in the updated classification.</a:t>
            </a:r>
            <a:endParaRPr lang="en-US" b="0" i="0" dirty="0">
              <a:solidFill>
                <a:srgbClr val="333333"/>
              </a:solidFill>
              <a:effectLst/>
              <a:latin typeface="Georgia" panose="02040502050405020303" pitchFamily="18" charset="0"/>
            </a:endParaRPr>
          </a:p>
          <a:p>
            <a:pPr algn="just"/>
            <a:r>
              <a:rPr lang="en-US" b="0" i="0" dirty="0">
                <a:solidFill>
                  <a:srgbClr val="282828"/>
                </a:solidFill>
                <a:effectLst/>
                <a:latin typeface="MuseoSans"/>
              </a:rPr>
              <a:t>Plasmacytoid/diffuse variant is characterized by </a:t>
            </a:r>
            <a:r>
              <a:rPr lang="en-US" b="1" i="0" dirty="0">
                <a:solidFill>
                  <a:srgbClr val="282828"/>
                </a:solidFill>
                <a:effectLst/>
                <a:latin typeface="MuseoSans"/>
              </a:rPr>
              <a:t>individual cells </a:t>
            </a:r>
            <a:r>
              <a:rPr lang="en-US" b="0" i="0" dirty="0">
                <a:solidFill>
                  <a:srgbClr val="282828"/>
                </a:solidFill>
                <a:effectLst/>
                <a:latin typeface="MuseoSans"/>
              </a:rPr>
              <a:t>that </a:t>
            </a:r>
            <a:r>
              <a:rPr lang="en-US" b="0" i="0" u="sng" dirty="0">
                <a:solidFill>
                  <a:srgbClr val="282828"/>
                </a:solidFill>
                <a:effectLst/>
                <a:latin typeface="MuseoSans"/>
              </a:rPr>
              <a:t>look like plasma cells and single cells with cytoplasmic vacuoles </a:t>
            </a:r>
            <a:r>
              <a:rPr lang="en-US" b="0" i="0" dirty="0">
                <a:solidFill>
                  <a:srgbClr val="282828"/>
                </a:solidFill>
                <a:effectLst/>
                <a:latin typeface="MuseoSans"/>
              </a:rPr>
              <a:t>can be present. This tumor shows </a:t>
            </a:r>
            <a:r>
              <a:rPr lang="en-US" b="1" i="0" dirty="0">
                <a:solidFill>
                  <a:srgbClr val="282828"/>
                </a:solidFill>
                <a:effectLst/>
                <a:latin typeface="MuseoSans"/>
              </a:rPr>
              <a:t>no</a:t>
            </a:r>
            <a:r>
              <a:rPr lang="en-US" b="0" i="0" dirty="0">
                <a:solidFill>
                  <a:srgbClr val="282828"/>
                </a:solidFill>
                <a:effectLst/>
                <a:latin typeface="MuseoSans"/>
              </a:rPr>
              <a:t> extracellular mucin production and displays a </a:t>
            </a:r>
            <a:r>
              <a:rPr lang="en-US" b="0" i="0" u="sng" dirty="0">
                <a:solidFill>
                  <a:srgbClr val="282828"/>
                </a:solidFill>
                <a:effectLst/>
                <a:latin typeface="MuseoSans"/>
              </a:rPr>
              <a:t>diffusely infiltrative growth pattern</a:t>
            </a:r>
            <a:r>
              <a:rPr lang="en-US" b="0" i="0" dirty="0">
                <a:solidFill>
                  <a:srgbClr val="282828"/>
                </a:solidFill>
                <a:effectLst/>
                <a:latin typeface="MuseoSans"/>
              </a:rPr>
              <a:t> with </a:t>
            </a:r>
            <a:r>
              <a:rPr lang="en-US" b="0" i="1" dirty="0">
                <a:solidFill>
                  <a:srgbClr val="282828"/>
                </a:solidFill>
                <a:effectLst/>
                <a:latin typeface="MuseoSans"/>
              </a:rPr>
              <a:t>minimal</a:t>
            </a:r>
            <a:r>
              <a:rPr lang="en-US" b="0" i="0" dirty="0">
                <a:solidFill>
                  <a:srgbClr val="282828"/>
                </a:solidFill>
                <a:effectLst/>
                <a:latin typeface="MuseoSans"/>
              </a:rPr>
              <a:t> stromal reaction, and </a:t>
            </a:r>
            <a:r>
              <a:rPr lang="en-US" b="0" i="0" u="sng" dirty="0">
                <a:solidFill>
                  <a:srgbClr val="282828"/>
                </a:solidFill>
                <a:effectLst/>
                <a:latin typeface="MuseoSans"/>
              </a:rPr>
              <a:t>frequent peritoneal carcinomatosis</a:t>
            </a:r>
            <a:r>
              <a:rPr lang="en-US" b="0" i="0" dirty="0">
                <a:solidFill>
                  <a:srgbClr val="282828"/>
                </a:solidFill>
                <a:effectLst/>
                <a:latin typeface="MuseoSans"/>
              </a:rPr>
              <a:t>. Plasmacytoid carcinoma typically express urothelial markers, such as </a:t>
            </a:r>
            <a:r>
              <a:rPr lang="en-US" b="1" i="0" dirty="0">
                <a:solidFill>
                  <a:srgbClr val="282828"/>
                </a:solidFill>
                <a:effectLst/>
                <a:latin typeface="MuseoSans"/>
              </a:rPr>
              <a:t>p63</a:t>
            </a:r>
            <a:r>
              <a:rPr lang="en-US" b="0" i="0" dirty="0">
                <a:solidFill>
                  <a:srgbClr val="282828"/>
                </a:solidFill>
                <a:effectLst/>
                <a:latin typeface="MuseoSans"/>
              </a:rPr>
              <a:t> and </a:t>
            </a:r>
            <a:r>
              <a:rPr lang="en-US" b="1" i="0" dirty="0">
                <a:solidFill>
                  <a:srgbClr val="282828"/>
                </a:solidFill>
                <a:effectLst/>
                <a:latin typeface="MuseoSans"/>
              </a:rPr>
              <a:t>GATA3</a:t>
            </a:r>
            <a:r>
              <a:rPr lang="en-US" b="0" i="0" dirty="0">
                <a:solidFill>
                  <a:srgbClr val="282828"/>
                </a:solidFill>
                <a:effectLst/>
                <a:latin typeface="MuseoSans"/>
              </a:rPr>
              <a:t> and CD138, a plasma-cell marker. Diagnosis of plasmacytoid variant is important in the </a:t>
            </a:r>
            <a:r>
              <a:rPr lang="en-US" b="0" i="0" u="sng" dirty="0">
                <a:solidFill>
                  <a:srgbClr val="282828"/>
                </a:solidFill>
                <a:effectLst/>
                <a:latin typeface="MuseoSans"/>
              </a:rPr>
              <a:t>first</a:t>
            </a:r>
            <a:r>
              <a:rPr lang="en-US" b="0" i="0" dirty="0">
                <a:solidFill>
                  <a:srgbClr val="282828"/>
                </a:solidFill>
                <a:effectLst/>
                <a:latin typeface="MuseoSans"/>
              </a:rPr>
              <a:t> TUR specimens, because </a:t>
            </a:r>
            <a:r>
              <a:rPr lang="en-US" b="0" i="0" u="sng" dirty="0">
                <a:solidFill>
                  <a:srgbClr val="282828"/>
                </a:solidFill>
                <a:effectLst/>
                <a:latin typeface="MuseoSans"/>
              </a:rPr>
              <a:t>an immediate cystectomy </a:t>
            </a:r>
            <a:r>
              <a:rPr lang="en-US" b="0" i="0" dirty="0">
                <a:solidFill>
                  <a:srgbClr val="282828"/>
                </a:solidFill>
                <a:effectLst/>
                <a:latin typeface="MuseoSans"/>
              </a:rPr>
              <a:t>should be considered in </a:t>
            </a:r>
            <a:r>
              <a:rPr lang="en-US" b="0" i="0" u="sng" dirty="0">
                <a:solidFill>
                  <a:srgbClr val="282828"/>
                </a:solidFill>
                <a:effectLst/>
                <a:latin typeface="MuseoSans"/>
              </a:rPr>
              <a:t>early</a:t>
            </a:r>
            <a:r>
              <a:rPr lang="en-US" b="0" i="0" dirty="0">
                <a:solidFill>
                  <a:srgbClr val="282828"/>
                </a:solidFill>
                <a:effectLst/>
                <a:latin typeface="MuseoSans"/>
              </a:rPr>
              <a:t> invasive tumors (i.e., pT1) while </a:t>
            </a:r>
            <a:r>
              <a:rPr lang="en-US" b="0" i="1" dirty="0">
                <a:solidFill>
                  <a:srgbClr val="282828"/>
                </a:solidFill>
                <a:effectLst/>
                <a:latin typeface="MuseoSans"/>
              </a:rPr>
              <a:t>advanced</a:t>
            </a:r>
            <a:r>
              <a:rPr lang="en-US" b="0" i="0" dirty="0">
                <a:solidFill>
                  <a:srgbClr val="282828"/>
                </a:solidFill>
                <a:effectLst/>
                <a:latin typeface="MuseoSans"/>
              </a:rPr>
              <a:t> disease appears to be </a:t>
            </a:r>
            <a:r>
              <a:rPr lang="en-US" b="0" i="1" dirty="0">
                <a:solidFill>
                  <a:srgbClr val="282828"/>
                </a:solidFill>
                <a:effectLst/>
                <a:latin typeface="MuseoSans"/>
              </a:rPr>
              <a:t>chemotherapy responsive</a:t>
            </a:r>
            <a:r>
              <a:rPr lang="en-US" b="0" i="0" dirty="0">
                <a:solidFill>
                  <a:srgbClr val="282828"/>
                </a:solidFill>
                <a:effectLst/>
                <a:latin typeface="MuseoSans"/>
              </a:rPr>
              <a:t>.</a:t>
            </a:r>
            <a:endParaRPr lang="en-US" b="0" i="0" dirty="0">
              <a:solidFill>
                <a:srgbClr val="333333"/>
              </a:solidFill>
              <a:effectLst/>
              <a:latin typeface="Georgia" panose="02040502050405020303" pitchFamily="18" charset="0"/>
            </a:endParaRPr>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37</a:t>
            </a:fld>
            <a:endParaRPr lang="el-GR"/>
          </a:p>
        </p:txBody>
      </p:sp>
    </p:spTree>
    <p:extLst>
      <p:ext uri="{BB962C8B-B14F-4D97-AF65-F5344CB8AC3E}">
        <p14:creationId xmlns:p14="http://schemas.microsoft.com/office/powerpoint/2010/main" val="248398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38</a:t>
            </a:fld>
            <a:endParaRPr lang="el-GR"/>
          </a:p>
        </p:txBody>
      </p:sp>
    </p:spTree>
    <p:extLst>
      <p:ext uri="{BB962C8B-B14F-4D97-AF65-F5344CB8AC3E}">
        <p14:creationId xmlns:p14="http://schemas.microsoft.com/office/powerpoint/2010/main" val="3607563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r>
              <a:rPr lang="en-US" b="1" i="0" dirty="0" err="1">
                <a:solidFill>
                  <a:srgbClr val="282828"/>
                </a:solidFill>
                <a:effectLst/>
                <a:latin typeface="MuseoSans"/>
              </a:rPr>
              <a:t>Sarcomatoid</a:t>
            </a:r>
            <a:r>
              <a:rPr lang="en-US" b="1" i="0" dirty="0">
                <a:solidFill>
                  <a:srgbClr val="282828"/>
                </a:solidFill>
                <a:effectLst/>
                <a:latin typeface="MuseoSans"/>
              </a:rPr>
              <a:t> </a:t>
            </a:r>
            <a:r>
              <a:rPr lang="en-US" b="0" i="0" dirty="0">
                <a:solidFill>
                  <a:srgbClr val="282828"/>
                </a:solidFill>
                <a:effectLst/>
                <a:latin typeface="MuseoSans"/>
              </a:rPr>
              <a:t>urothelial carcinoma is an aggressive variant of urothelial carcinoma characterized by </a:t>
            </a:r>
            <a:r>
              <a:rPr lang="en-US" b="1" i="0" dirty="0">
                <a:solidFill>
                  <a:srgbClr val="282828"/>
                </a:solidFill>
                <a:effectLst/>
                <a:latin typeface="MuseoSans"/>
              </a:rPr>
              <a:t>both</a:t>
            </a:r>
            <a:r>
              <a:rPr lang="en-US" b="0" i="0" dirty="0">
                <a:solidFill>
                  <a:srgbClr val="282828"/>
                </a:solidFill>
                <a:effectLst/>
                <a:latin typeface="MuseoSans"/>
              </a:rPr>
              <a:t> epithelial and mesenchymal malignant differentiation, and undifferentiated high-grade spindle cell sarcoma is the mesenchymal component observed most frequently. Heterologous malignant elements </a:t>
            </a:r>
            <a:r>
              <a:rPr lang="en-US" b="0" i="1" dirty="0">
                <a:solidFill>
                  <a:srgbClr val="282828"/>
                </a:solidFill>
                <a:effectLst/>
                <a:latin typeface="MuseoSans"/>
              </a:rPr>
              <a:t>may</a:t>
            </a:r>
            <a:r>
              <a:rPr lang="en-US" b="0" i="0" dirty="0">
                <a:solidFill>
                  <a:srgbClr val="282828"/>
                </a:solidFill>
                <a:effectLst/>
                <a:latin typeface="MuseoSans"/>
              </a:rPr>
              <a:t> be present (e.g., osteosarcoma, chondrosarcoma, rhabdomyosarcoma, and leiomyosarcoma). In </a:t>
            </a:r>
            <a:r>
              <a:rPr lang="en-US" b="0" i="0" dirty="0" err="1">
                <a:solidFill>
                  <a:srgbClr val="282828"/>
                </a:solidFill>
                <a:effectLst/>
                <a:latin typeface="MuseoSans"/>
              </a:rPr>
              <a:t>sarcomatoid</a:t>
            </a:r>
            <a:r>
              <a:rPr lang="en-US" b="0" i="0" dirty="0">
                <a:solidFill>
                  <a:srgbClr val="282828"/>
                </a:solidFill>
                <a:effectLst/>
                <a:latin typeface="MuseoSans"/>
              </a:rPr>
              <a:t> urothelial carcinoma, the two components, carcinomatous and sarcomatous, are present in variable amount, but in the most cases sarcomatous component represents &gt;50%. This variant may show prominent myxoid and sclerosing stroma, and that makes the diagnosis challenging.</a:t>
            </a:r>
          </a:p>
          <a:p>
            <a:pPr algn="just"/>
            <a:r>
              <a:rPr lang="en-US" b="1" i="0" dirty="0">
                <a:solidFill>
                  <a:srgbClr val="282828"/>
                </a:solidFill>
                <a:effectLst/>
                <a:latin typeface="MuseoSans"/>
              </a:rPr>
              <a:t>High molecular-weight cytokeratin </a:t>
            </a:r>
            <a:r>
              <a:rPr lang="en-US" b="0" i="0" dirty="0">
                <a:solidFill>
                  <a:srgbClr val="282828"/>
                </a:solidFill>
                <a:effectLst/>
                <a:latin typeface="MuseoSans"/>
              </a:rPr>
              <a:t>is the marker most frequently expressed in </a:t>
            </a:r>
            <a:r>
              <a:rPr lang="en-US" b="1" i="0" dirty="0">
                <a:solidFill>
                  <a:srgbClr val="282828"/>
                </a:solidFill>
                <a:effectLst/>
                <a:latin typeface="MuseoSans"/>
              </a:rPr>
              <a:t>the sarcomatous component</a:t>
            </a:r>
            <a:r>
              <a:rPr lang="en-US" b="0" i="0" dirty="0">
                <a:solidFill>
                  <a:srgbClr val="282828"/>
                </a:solidFill>
                <a:effectLst/>
                <a:latin typeface="MuseoSans"/>
              </a:rPr>
              <a:t>. Moreover, immunohistochemical expression of </a:t>
            </a:r>
            <a:r>
              <a:rPr lang="en-US" b="0" i="1" dirty="0">
                <a:solidFill>
                  <a:srgbClr val="282828"/>
                </a:solidFill>
                <a:effectLst/>
                <a:latin typeface="MuseoSans"/>
              </a:rPr>
              <a:t>urothelial differentiation markers</a:t>
            </a:r>
            <a:r>
              <a:rPr lang="en-US" b="0" i="0" dirty="0">
                <a:solidFill>
                  <a:srgbClr val="282828"/>
                </a:solidFill>
                <a:effectLst/>
                <a:latin typeface="MuseoSans"/>
              </a:rPr>
              <a:t>, such as p63 and GATA3, although </a:t>
            </a:r>
            <a:r>
              <a:rPr lang="en-US" b="0" i="1" dirty="0">
                <a:solidFill>
                  <a:srgbClr val="282828"/>
                </a:solidFill>
                <a:effectLst/>
                <a:latin typeface="MuseoSans"/>
              </a:rPr>
              <a:t>focal</a:t>
            </a:r>
            <a:r>
              <a:rPr lang="en-US" b="0" i="0" dirty="0">
                <a:solidFill>
                  <a:srgbClr val="282828"/>
                </a:solidFill>
                <a:effectLst/>
                <a:latin typeface="MuseoSans"/>
              </a:rPr>
              <a:t>, can be useful for the diagnosis of this subtype.</a:t>
            </a:r>
            <a:endParaRPr lang="el-GR" dirty="0"/>
          </a:p>
        </p:txBody>
      </p:sp>
      <p:sp>
        <p:nvSpPr>
          <p:cNvPr id="4" name="Θέση αριθμού διαφάνειας 3"/>
          <p:cNvSpPr>
            <a:spLocks noGrp="1"/>
          </p:cNvSpPr>
          <p:nvPr>
            <p:ph type="sldNum" sz="quarter" idx="5"/>
          </p:nvPr>
        </p:nvSpPr>
        <p:spPr/>
        <p:txBody>
          <a:bodyPr/>
          <a:lstStyle/>
          <a:p>
            <a:fld id="{03D5E9BD-D9A3-429A-A6C1-FD4FF01C7023}" type="slidenum">
              <a:rPr lang="el-GR" smtClean="0"/>
              <a:pPr/>
              <a:t>39</a:t>
            </a:fld>
            <a:endParaRPr lang="el-GR"/>
          </a:p>
        </p:txBody>
      </p:sp>
    </p:spTree>
    <p:extLst>
      <p:ext uri="{BB962C8B-B14F-4D97-AF65-F5344CB8AC3E}">
        <p14:creationId xmlns:p14="http://schemas.microsoft.com/office/powerpoint/2010/main" val="413913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70000" lnSpcReduction="20000"/>
          </a:bodyPr>
          <a:lstStyle/>
          <a:p>
            <a:pPr marL="228600" indent="-228600" algn="just" fontAlgn="base">
              <a:buAutoNum type="arabicPeriod"/>
            </a:pPr>
            <a:r>
              <a:rPr lang="en-US" sz="1200" b="1" i="0" kern="1200" dirty="0">
                <a:solidFill>
                  <a:schemeClr val="tx1"/>
                </a:solidFill>
                <a:latin typeface="+mn-lt"/>
                <a:ea typeface="+mn-ea"/>
                <a:cs typeface="+mn-cs"/>
              </a:rPr>
              <a:t>Von </a:t>
            </a:r>
            <a:r>
              <a:rPr lang="en-US" sz="1200" b="1" i="0" kern="1200" dirty="0" err="1">
                <a:solidFill>
                  <a:schemeClr val="tx1"/>
                </a:solidFill>
                <a:latin typeface="+mn-lt"/>
                <a:ea typeface="+mn-ea"/>
                <a:cs typeface="+mn-cs"/>
              </a:rPr>
              <a:t>Brunn</a:t>
            </a:r>
            <a:r>
              <a:rPr lang="en-US" sz="1200" b="1" i="0" kern="1200" dirty="0">
                <a:solidFill>
                  <a:schemeClr val="tx1"/>
                </a:solidFill>
                <a:latin typeface="+mn-lt"/>
                <a:ea typeface="+mn-ea"/>
                <a:cs typeface="+mn-cs"/>
              </a:rPr>
              <a:t> nests </a:t>
            </a:r>
            <a:r>
              <a:rPr lang="en-US" sz="1200" b="0" i="0" kern="1200" dirty="0">
                <a:solidFill>
                  <a:schemeClr val="tx1"/>
                </a:solidFill>
                <a:latin typeface="+mn-lt"/>
                <a:ea typeface="+mn-ea"/>
                <a:cs typeface="+mn-cs"/>
              </a:rPr>
              <a:t>represent a commonly encountered </a:t>
            </a:r>
            <a:r>
              <a:rPr lang="en-US" sz="1200" b="0" i="0" u="sng" kern="1200" dirty="0">
                <a:solidFill>
                  <a:schemeClr val="tx1"/>
                </a:solidFill>
                <a:latin typeface="+mn-lt"/>
                <a:ea typeface="+mn-ea"/>
                <a:cs typeface="+mn-cs"/>
              </a:rPr>
              <a:t>reactive</a:t>
            </a:r>
            <a:r>
              <a:rPr lang="en-US" sz="1200" b="0" i="0" kern="1200" dirty="0">
                <a:solidFill>
                  <a:schemeClr val="tx1"/>
                </a:solidFill>
                <a:latin typeface="+mn-lt"/>
                <a:ea typeface="+mn-ea"/>
                <a:cs typeface="+mn-cs"/>
              </a:rPr>
              <a:t> change and consist of urothelial mucosa budding of </a:t>
            </a:r>
            <a:r>
              <a:rPr lang="en-US" sz="1200" b="0" i="1" kern="1200" dirty="0">
                <a:solidFill>
                  <a:schemeClr val="tx1"/>
                </a:solidFill>
                <a:latin typeface="+mn-lt"/>
                <a:ea typeface="+mn-ea"/>
                <a:cs typeface="+mn-cs"/>
              </a:rPr>
              <a:t>solid rounded nests </a:t>
            </a:r>
            <a:r>
              <a:rPr lang="en-US" sz="1200" b="0" i="0" kern="1200" dirty="0">
                <a:solidFill>
                  <a:schemeClr val="tx1"/>
                </a:solidFill>
                <a:latin typeface="+mn-lt"/>
                <a:ea typeface="+mn-ea"/>
                <a:cs typeface="+mn-cs"/>
              </a:rPr>
              <a:t>into </a:t>
            </a:r>
            <a:r>
              <a:rPr lang="en-US" sz="1200" b="0" i="0" u="sng" kern="1200" dirty="0">
                <a:solidFill>
                  <a:schemeClr val="tx1"/>
                </a:solidFill>
                <a:latin typeface="+mn-lt"/>
                <a:ea typeface="+mn-ea"/>
                <a:cs typeface="+mn-cs"/>
              </a:rPr>
              <a:t>superficial</a:t>
            </a:r>
            <a:r>
              <a:rPr lang="en-US" sz="1200" b="0" i="0" kern="1200" dirty="0">
                <a:solidFill>
                  <a:schemeClr val="tx1"/>
                </a:solidFill>
                <a:latin typeface="+mn-lt"/>
                <a:ea typeface="+mn-ea"/>
                <a:cs typeface="+mn-cs"/>
              </a:rPr>
              <a:t> lamina propria.</a:t>
            </a:r>
            <a:r>
              <a:rPr lang="en-US" sz="1200" b="0" i="0" kern="1200" baseline="0" dirty="0">
                <a:solidFill>
                  <a:schemeClr val="tx1"/>
                </a:solidFill>
                <a:latin typeface="+mn-lt"/>
                <a:ea typeface="+mn-ea"/>
                <a:cs typeface="+mn-cs"/>
              </a:rPr>
              <a:t> Von </a:t>
            </a:r>
            <a:r>
              <a:rPr lang="en-US" sz="1200" b="0" i="0" kern="1200" dirty="0" err="1">
                <a:solidFill>
                  <a:schemeClr val="tx1"/>
                </a:solidFill>
                <a:latin typeface="+mn-lt"/>
                <a:ea typeface="+mn-ea"/>
                <a:cs typeface="+mn-cs"/>
              </a:rPr>
              <a:t>Brunn</a:t>
            </a:r>
            <a:r>
              <a:rPr lang="en-US" sz="1200" b="0" i="0" kern="1200" dirty="0">
                <a:solidFill>
                  <a:schemeClr val="tx1"/>
                </a:solidFill>
                <a:latin typeface="+mn-lt"/>
                <a:ea typeface="+mn-ea"/>
                <a:cs typeface="+mn-cs"/>
              </a:rPr>
              <a:t> nests are usually quite large, </a:t>
            </a:r>
            <a:r>
              <a:rPr lang="en-US" sz="1200" b="1" i="0" kern="1200" dirty="0">
                <a:solidFill>
                  <a:schemeClr val="tx1"/>
                </a:solidFill>
                <a:latin typeface="+mn-lt"/>
                <a:ea typeface="+mn-ea"/>
                <a:cs typeface="+mn-cs"/>
              </a:rPr>
              <a:t>superficially located</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regular in shape and spacing</a:t>
            </a:r>
            <a:r>
              <a:rPr lang="en-US" sz="1200" b="0" i="0" kern="1200" dirty="0">
                <a:solidFill>
                  <a:schemeClr val="tx1"/>
                </a:solidFill>
                <a:latin typeface="+mn-lt"/>
                <a:ea typeface="+mn-ea"/>
                <a:cs typeface="+mn-cs"/>
              </a:rPr>
              <a:t>, and </a:t>
            </a:r>
            <a:r>
              <a:rPr lang="en-US" sz="1200" b="1" i="0" kern="1200" dirty="0">
                <a:solidFill>
                  <a:schemeClr val="tx1"/>
                </a:solidFill>
                <a:latin typeface="+mn-lt"/>
                <a:ea typeface="+mn-ea"/>
                <a:cs typeface="+mn-cs"/>
              </a:rPr>
              <a:t>lack</a:t>
            </a:r>
            <a:r>
              <a:rPr lang="en-US" sz="1200" b="0" i="0" kern="1200" dirty="0">
                <a:solidFill>
                  <a:schemeClr val="tx1"/>
                </a:solidFill>
                <a:latin typeface="+mn-lt"/>
                <a:ea typeface="+mn-ea"/>
                <a:cs typeface="+mn-cs"/>
              </a:rPr>
              <a:t> </a:t>
            </a:r>
            <a:r>
              <a:rPr lang="en-US" sz="1200" b="0" i="1" kern="1200" dirty="0">
                <a:solidFill>
                  <a:schemeClr val="tx1"/>
                </a:solidFill>
                <a:latin typeface="+mn-lt"/>
                <a:ea typeface="+mn-ea"/>
                <a:cs typeface="+mn-cs"/>
              </a:rPr>
              <a:t>cytologic atypia</a:t>
            </a:r>
            <a:r>
              <a:rPr lang="en-US" sz="1200" b="0" i="0" kern="1200" dirty="0">
                <a:solidFill>
                  <a:schemeClr val="tx1"/>
                </a:solidFill>
                <a:latin typeface="+mn-lt"/>
                <a:ea typeface="+mn-ea"/>
                <a:cs typeface="+mn-cs"/>
              </a:rPr>
              <a:t>. In the first image, note the </a:t>
            </a:r>
            <a:r>
              <a:rPr lang="en-US" sz="1200" b="1" i="0" kern="1200" dirty="0">
                <a:solidFill>
                  <a:schemeClr val="tx1"/>
                </a:solidFill>
                <a:latin typeface="+mn-lt"/>
                <a:ea typeface="+mn-ea"/>
                <a:cs typeface="+mn-cs"/>
              </a:rPr>
              <a:t>relatively uniform size and shape </a:t>
            </a:r>
            <a:r>
              <a:rPr lang="en-US" sz="1200" b="0" i="0" kern="1200" dirty="0">
                <a:solidFill>
                  <a:schemeClr val="tx1"/>
                </a:solidFill>
                <a:latin typeface="+mn-lt"/>
                <a:ea typeface="+mn-ea"/>
                <a:cs typeface="+mn-cs"/>
              </a:rPr>
              <a:t>of the nests and the </a:t>
            </a:r>
            <a:r>
              <a:rPr lang="en-US" sz="1200" b="1" i="0" kern="1200" dirty="0">
                <a:solidFill>
                  <a:schemeClr val="tx1"/>
                </a:solidFill>
                <a:latin typeface="+mn-lt"/>
                <a:ea typeface="+mn-ea"/>
                <a:cs typeface="+mn-cs"/>
              </a:rPr>
              <a:t>lack of cytologic atypia</a:t>
            </a:r>
            <a:r>
              <a:rPr lang="en-US" sz="1200" b="0" i="0" kern="1200" dirty="0">
                <a:solidFill>
                  <a:schemeClr val="tx1"/>
                </a:solidFill>
                <a:latin typeface="+mn-lt"/>
                <a:ea typeface="+mn-ea"/>
                <a:cs typeface="+mn-cs"/>
              </a:rPr>
              <a:t>.  Von </a:t>
            </a:r>
            <a:r>
              <a:rPr lang="en-US" sz="1200" b="0" i="0" kern="1200" dirty="0" err="1">
                <a:solidFill>
                  <a:schemeClr val="tx1"/>
                </a:solidFill>
                <a:latin typeface="+mn-lt"/>
                <a:ea typeface="+mn-ea"/>
                <a:cs typeface="+mn-cs"/>
              </a:rPr>
              <a:t>Brunn</a:t>
            </a:r>
            <a:r>
              <a:rPr lang="en-US" sz="1200" b="0" i="0" kern="1200" dirty="0">
                <a:solidFill>
                  <a:schemeClr val="tx1"/>
                </a:solidFill>
                <a:latin typeface="+mn-lt"/>
                <a:ea typeface="+mn-ea"/>
                <a:cs typeface="+mn-cs"/>
              </a:rPr>
              <a:t> nests </a:t>
            </a:r>
            <a:r>
              <a:rPr lang="en-US" sz="1200" b="1" i="0" kern="1200" dirty="0">
                <a:solidFill>
                  <a:schemeClr val="tx1"/>
                </a:solidFill>
                <a:latin typeface="+mn-lt"/>
                <a:ea typeface="+mn-ea"/>
                <a:cs typeface="+mn-cs"/>
              </a:rPr>
              <a:t>hyperplasia</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florid cases of </a:t>
            </a:r>
            <a:r>
              <a:rPr lang="en-US" sz="1200" b="1" i="0" kern="1200" dirty="0" err="1">
                <a:solidFill>
                  <a:schemeClr val="tx1"/>
                </a:solidFill>
                <a:latin typeface="+mn-lt"/>
                <a:ea typeface="+mn-ea"/>
                <a:cs typeface="+mn-cs"/>
              </a:rPr>
              <a:t>Brunn</a:t>
            </a:r>
            <a:r>
              <a:rPr lang="en-US" sz="1200" b="1" i="0" kern="1200" dirty="0">
                <a:solidFill>
                  <a:schemeClr val="tx1"/>
                </a:solidFill>
                <a:latin typeface="+mn-lt"/>
                <a:ea typeface="+mn-ea"/>
                <a:cs typeface="+mn-cs"/>
              </a:rPr>
              <a:t> nests) </a:t>
            </a:r>
            <a:r>
              <a:rPr lang="en-US" sz="1200" b="0" i="0" u="sng" kern="1200" dirty="0">
                <a:solidFill>
                  <a:schemeClr val="tx1"/>
                </a:solidFill>
                <a:latin typeface="+mn-lt"/>
                <a:ea typeface="+mn-ea"/>
                <a:cs typeface="+mn-cs"/>
              </a:rPr>
              <a:t>lacks</a:t>
            </a:r>
            <a:r>
              <a:rPr lang="en-US" sz="1200" b="0" i="0" kern="1200" dirty="0">
                <a:solidFill>
                  <a:schemeClr val="tx1"/>
                </a:solidFill>
                <a:latin typeface="+mn-lt"/>
                <a:ea typeface="+mn-ea"/>
                <a:cs typeface="+mn-cs"/>
              </a:rPr>
              <a:t> glandular type epithelium and cystic changes. </a:t>
            </a:r>
          </a:p>
          <a:p>
            <a:pPr marL="228600" indent="-228600" algn="just" fontAlgn="base">
              <a:buAutoNum type="arabicPeriod"/>
            </a:pPr>
            <a:endParaRPr lang="en-US" sz="1200" b="0" i="0" kern="1200" dirty="0">
              <a:solidFill>
                <a:schemeClr val="tx1"/>
              </a:solidFill>
              <a:latin typeface="+mn-lt"/>
              <a:ea typeface="+mn-ea"/>
              <a:cs typeface="+mn-cs"/>
            </a:endParaRPr>
          </a:p>
          <a:p>
            <a:pPr marL="0" indent="0" algn="just" fontAlgn="base">
              <a:buNone/>
            </a:pPr>
            <a:r>
              <a:rPr lang="en-US" sz="1200" b="1" i="1" kern="1200" dirty="0">
                <a:solidFill>
                  <a:schemeClr val="tx1"/>
                </a:solidFill>
                <a:latin typeface="+mn-lt"/>
                <a:ea typeface="+mn-ea"/>
                <a:cs typeface="+mn-cs"/>
              </a:rPr>
              <a:t>Irregularity in size and shape</a:t>
            </a:r>
            <a:r>
              <a:rPr lang="en-US" sz="1200" b="1" i="0" kern="1200" dirty="0">
                <a:solidFill>
                  <a:schemeClr val="tx1"/>
                </a:solidFill>
                <a:latin typeface="+mn-lt"/>
                <a:ea typeface="+mn-ea"/>
                <a:cs typeface="+mn-cs"/>
              </a:rPr>
              <a:t>, </a:t>
            </a:r>
            <a:r>
              <a:rPr lang="en-US" sz="1200" b="1" i="1" kern="1200" dirty="0">
                <a:solidFill>
                  <a:schemeClr val="tx1"/>
                </a:solidFill>
                <a:latin typeface="+mn-lt"/>
                <a:ea typeface="+mn-ea"/>
                <a:cs typeface="+mn-cs"/>
              </a:rPr>
              <a:t>deep location within the lamina propria</a:t>
            </a:r>
            <a:r>
              <a:rPr lang="en-US" sz="1200" b="1" i="0" kern="1200" dirty="0">
                <a:solidFill>
                  <a:schemeClr val="tx1"/>
                </a:solidFill>
                <a:latin typeface="+mn-lt"/>
                <a:ea typeface="+mn-ea"/>
                <a:cs typeface="+mn-cs"/>
              </a:rPr>
              <a:t>, and </a:t>
            </a:r>
            <a:r>
              <a:rPr lang="en-US" sz="1200" b="1" i="1" kern="1200" dirty="0">
                <a:solidFill>
                  <a:schemeClr val="tx1"/>
                </a:solidFill>
                <a:latin typeface="+mn-lt"/>
                <a:ea typeface="+mn-ea"/>
                <a:cs typeface="+mn-cs"/>
              </a:rPr>
              <a:t>cytologic </a:t>
            </a:r>
            <a:r>
              <a:rPr lang="en-US" sz="1200" b="1" i="1" kern="1200" dirty="0" err="1">
                <a:solidFill>
                  <a:schemeClr val="tx1"/>
                </a:solidFill>
                <a:latin typeface="+mn-lt"/>
                <a:ea typeface="+mn-ea"/>
                <a:cs typeface="+mn-cs"/>
              </a:rPr>
              <a:t>atypia</a:t>
            </a:r>
            <a:r>
              <a:rPr lang="en-US" sz="1200" b="1" i="1" kern="1200" dirty="0">
                <a:solidFill>
                  <a:schemeClr val="tx1"/>
                </a:solidFill>
                <a:latin typeface="+mn-lt"/>
                <a:ea typeface="+mn-ea"/>
                <a:cs typeface="+mn-cs"/>
              </a:rPr>
              <a:t> </a:t>
            </a:r>
            <a:r>
              <a:rPr lang="el-GR" sz="1200" b="1" i="1" kern="1200" dirty="0">
                <a:solidFill>
                  <a:schemeClr val="tx1"/>
                </a:solidFill>
                <a:latin typeface="+mn-lt"/>
                <a:ea typeface="+mn-ea"/>
                <a:cs typeface="+mn-cs"/>
              </a:rPr>
              <a:t> </a:t>
            </a:r>
            <a:r>
              <a:rPr lang="en-US" sz="1200" b="0" i="0" kern="1200" dirty="0">
                <a:solidFill>
                  <a:schemeClr val="tx1"/>
                </a:solidFill>
                <a:latin typeface="+mn-lt"/>
                <a:ea typeface="+mn-ea"/>
                <a:cs typeface="+mn-cs"/>
              </a:rPr>
              <a:t>should raise the concern for </a:t>
            </a:r>
            <a:r>
              <a:rPr lang="en-US" sz="1200" b="1" i="1" kern="1200" dirty="0">
                <a:solidFill>
                  <a:schemeClr val="tx1"/>
                </a:solidFill>
                <a:latin typeface="+mn-lt"/>
                <a:ea typeface="+mn-ea"/>
                <a:cs typeface="+mn-cs"/>
              </a:rPr>
              <a:t>nested</a:t>
            </a:r>
            <a:r>
              <a:rPr lang="en-US" sz="1200" b="0" i="0" kern="1200" dirty="0">
                <a:solidFill>
                  <a:schemeClr val="tx1"/>
                </a:solidFill>
                <a:latin typeface="+mn-lt"/>
                <a:ea typeface="+mn-ea"/>
                <a:cs typeface="+mn-cs"/>
              </a:rPr>
              <a:t> </a:t>
            </a:r>
            <a:r>
              <a:rPr lang="en-US" sz="1200" b="0" i="1" kern="1200" baseline="0" dirty="0">
                <a:solidFill>
                  <a:schemeClr val="tx1"/>
                </a:solidFill>
                <a:latin typeface="+mn-lt"/>
                <a:ea typeface="+mn-ea"/>
                <a:cs typeface="+mn-cs"/>
              </a:rPr>
              <a:t> subtype</a:t>
            </a:r>
            <a:r>
              <a:rPr lang="en-US" sz="1200" b="0" i="1" kern="1200" dirty="0">
                <a:solidFill>
                  <a:schemeClr val="tx1"/>
                </a:solidFill>
                <a:latin typeface="+mn-lt"/>
                <a:ea typeface="+mn-ea"/>
                <a:cs typeface="+mn-cs"/>
              </a:rPr>
              <a:t> of urothelial carcinoma</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Florid cases of </a:t>
            </a:r>
            <a:r>
              <a:rPr lang="en-US" sz="1200" b="1" i="0" kern="1200" dirty="0" err="1">
                <a:solidFill>
                  <a:schemeClr val="tx1"/>
                </a:solidFill>
                <a:latin typeface="+mn-lt"/>
                <a:ea typeface="+mn-ea"/>
                <a:cs typeface="+mn-cs"/>
              </a:rPr>
              <a:t>Brunn</a:t>
            </a:r>
            <a:r>
              <a:rPr lang="en-US" sz="1200" b="1" i="0" kern="1200" dirty="0">
                <a:solidFill>
                  <a:schemeClr val="tx1"/>
                </a:solidFill>
                <a:latin typeface="+mn-lt"/>
                <a:ea typeface="+mn-ea"/>
                <a:cs typeface="+mn-cs"/>
              </a:rPr>
              <a:t> nests   </a:t>
            </a:r>
            <a:r>
              <a:rPr lang="en-US" sz="1200" b="0" i="0" kern="1200" dirty="0">
                <a:solidFill>
                  <a:schemeClr val="tx1"/>
                </a:solidFill>
                <a:latin typeface="+mn-lt"/>
                <a:ea typeface="+mn-ea"/>
                <a:cs typeface="+mn-cs"/>
              </a:rPr>
              <a:t>may mimic nested subtype of urothelial carcinoma but there is </a:t>
            </a:r>
            <a:r>
              <a:rPr lang="en-US" sz="1200" b="1" i="0" kern="1200" dirty="0">
                <a:solidFill>
                  <a:schemeClr val="tx1"/>
                </a:solidFill>
                <a:latin typeface="+mn-lt"/>
                <a:ea typeface="+mn-ea"/>
                <a:cs typeface="+mn-cs"/>
              </a:rPr>
              <a:t>no</a:t>
            </a:r>
            <a:r>
              <a:rPr lang="en-US" sz="1200" b="0" i="0" kern="1200" dirty="0">
                <a:solidFill>
                  <a:schemeClr val="tx1"/>
                </a:solidFill>
                <a:latin typeface="+mn-lt"/>
                <a:ea typeface="+mn-ea"/>
                <a:cs typeface="+mn-cs"/>
              </a:rPr>
              <a:t> </a:t>
            </a:r>
            <a:r>
              <a:rPr lang="en-US" sz="1200" b="0" i="1" kern="1200" dirty="0">
                <a:solidFill>
                  <a:schemeClr val="tx1"/>
                </a:solidFill>
                <a:latin typeface="+mn-lt"/>
                <a:ea typeface="+mn-ea"/>
                <a:cs typeface="+mn-cs"/>
              </a:rPr>
              <a:t>muscle invasion</a:t>
            </a:r>
            <a:r>
              <a:rPr lang="en-US" sz="1200" b="0" i="0" kern="1200" dirty="0">
                <a:solidFill>
                  <a:schemeClr val="tx1"/>
                </a:solidFill>
                <a:latin typeface="+mn-lt"/>
                <a:ea typeface="+mn-ea"/>
                <a:cs typeface="+mn-cs"/>
              </a:rPr>
              <a:t>.</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mn-lt"/>
                <a:ea typeface="+mn-ea"/>
                <a:cs typeface="+mn-cs"/>
              </a:rPr>
              <a:t>Relatively round and evenly spaced with uniform linear border at base </a:t>
            </a:r>
            <a:r>
              <a:rPr lang="en-US" sz="1200" b="0" i="0" kern="1200" dirty="0">
                <a:solidFill>
                  <a:schemeClr val="tx1"/>
                </a:solidFill>
                <a:latin typeface="+mn-lt"/>
                <a:ea typeface="+mn-ea"/>
                <a:cs typeface="+mn-cs"/>
              </a:rPr>
              <a:t>versus </a:t>
            </a:r>
            <a:r>
              <a:rPr lang="en-US" sz="1200" b="0" i="1" kern="1200" dirty="0">
                <a:solidFill>
                  <a:schemeClr val="tx1"/>
                </a:solidFill>
                <a:latin typeface="+mn-lt"/>
                <a:ea typeface="+mn-ea"/>
                <a:cs typeface="+mn-cs"/>
              </a:rPr>
              <a:t>nested carcinoma</a:t>
            </a:r>
            <a:r>
              <a:rPr lang="en-US" sz="1200" b="0" i="0" kern="1200" dirty="0">
                <a:solidFill>
                  <a:schemeClr val="tx1"/>
                </a:solidFill>
                <a:latin typeface="+mn-lt"/>
                <a:ea typeface="+mn-ea"/>
                <a:cs typeface="+mn-cs"/>
              </a:rPr>
              <a:t>, which has </a:t>
            </a:r>
            <a:r>
              <a:rPr lang="en-US" sz="1200" b="1" i="1" kern="1200" spc="300" dirty="0">
                <a:solidFill>
                  <a:schemeClr val="tx1"/>
                </a:solidFill>
                <a:latin typeface="+mn-lt"/>
                <a:ea typeface="+mn-ea"/>
                <a:cs typeface="+mn-cs"/>
              </a:rPr>
              <a:t>anastomosing, smaller, irregularly sized nests lacking orientation to overlying urothelium and more irregular projections into stroma and muscle invasion.</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latin typeface="+mn-lt"/>
              <a:ea typeface="+mn-ea"/>
              <a:cs typeface="+mn-cs"/>
            </a:endParaRPr>
          </a:p>
          <a:p>
            <a:pPr algn="just"/>
            <a:r>
              <a:rPr lang="en-US" sz="1200" b="1" i="0" kern="1200" dirty="0">
                <a:solidFill>
                  <a:schemeClr val="tx1"/>
                </a:solidFill>
                <a:latin typeface="+mn-lt"/>
                <a:ea typeface="+mn-ea"/>
                <a:cs typeface="+mn-cs"/>
              </a:rPr>
              <a:t>2.  Cystitis cystica:</a:t>
            </a:r>
            <a:r>
              <a:rPr lang="en-US" sz="1200" b="1" i="0" kern="1200" baseline="0" dirty="0">
                <a:solidFill>
                  <a:schemeClr val="tx1"/>
                </a:solidFill>
                <a:latin typeface="+mn-lt"/>
                <a:ea typeface="+mn-ea"/>
                <a:cs typeface="+mn-cs"/>
              </a:rPr>
              <a:t> </a:t>
            </a:r>
            <a:r>
              <a:rPr lang="en-US" sz="1200" b="0" i="0" kern="1200" dirty="0">
                <a:solidFill>
                  <a:schemeClr val="tx1"/>
                </a:solidFill>
                <a:latin typeface="+mn-lt"/>
                <a:ea typeface="+mn-ea"/>
                <a:cs typeface="+mn-cs"/>
              </a:rPr>
              <a:t>Superficial nests of urothelial mucosa with cystic change in the background of </a:t>
            </a:r>
            <a:r>
              <a:rPr lang="en-US" sz="1200" b="0" i="0" u="sng" kern="1200" dirty="0">
                <a:solidFill>
                  <a:schemeClr val="tx1"/>
                </a:solidFill>
                <a:latin typeface="+mn-lt"/>
                <a:ea typeface="+mn-ea"/>
                <a:cs typeface="+mn-cs"/>
              </a:rPr>
              <a:t>chronic inflammation</a:t>
            </a:r>
            <a:r>
              <a:rPr lang="en-US" sz="1200" b="0" i="0" kern="1200" dirty="0">
                <a:solidFill>
                  <a:schemeClr val="tx1"/>
                </a:solidFill>
                <a:latin typeface="+mn-lt"/>
                <a:ea typeface="+mn-ea"/>
                <a:cs typeface="+mn-cs"/>
              </a:rPr>
              <a:t>.</a:t>
            </a:r>
          </a:p>
          <a:p>
            <a:pPr algn="just"/>
            <a:r>
              <a:rPr lang="en-US" sz="1200" b="1" i="0" kern="1200" dirty="0">
                <a:solidFill>
                  <a:schemeClr val="tx1"/>
                </a:solidFill>
                <a:latin typeface="+mn-lt"/>
                <a:ea typeface="+mn-ea"/>
                <a:cs typeface="+mn-cs"/>
              </a:rPr>
              <a:t>3.  Cystitis </a:t>
            </a:r>
            <a:r>
              <a:rPr lang="en-US" sz="1200" b="1" i="0" kern="1200" dirty="0" err="1">
                <a:solidFill>
                  <a:schemeClr val="tx1"/>
                </a:solidFill>
                <a:latin typeface="+mn-lt"/>
                <a:ea typeface="+mn-ea"/>
                <a:cs typeface="+mn-cs"/>
              </a:rPr>
              <a:t>glandularis</a:t>
            </a:r>
            <a:r>
              <a:rPr lang="en-US" sz="1200" b="1" i="0" kern="1200" dirty="0">
                <a:solidFill>
                  <a:schemeClr val="tx1"/>
                </a:solidFill>
                <a:latin typeface="+mn-lt"/>
                <a:ea typeface="+mn-ea"/>
                <a:cs typeface="+mn-cs"/>
              </a:rPr>
              <a:t>: </a:t>
            </a:r>
            <a:r>
              <a:rPr lang="en-US" sz="1200" b="0" i="0" kern="1200" dirty="0">
                <a:solidFill>
                  <a:schemeClr val="tx1"/>
                </a:solidFill>
                <a:latin typeface="+mn-lt"/>
                <a:ea typeface="+mn-ea"/>
                <a:cs typeface="+mn-cs"/>
              </a:rPr>
              <a:t>Nests of urothelial mucosa with </a:t>
            </a:r>
            <a:r>
              <a:rPr lang="en-US" sz="1200" b="0" i="0" u="sng" kern="1200" dirty="0">
                <a:solidFill>
                  <a:schemeClr val="tx1"/>
                </a:solidFill>
                <a:latin typeface="+mn-lt"/>
                <a:ea typeface="+mn-ea"/>
                <a:cs typeface="+mn-cs"/>
              </a:rPr>
              <a:t>luminal columnar cells,</a:t>
            </a:r>
            <a:r>
              <a:rPr lang="en-US" sz="1200" b="0" i="0" u="none" kern="1200" dirty="0">
                <a:solidFill>
                  <a:schemeClr val="tx1"/>
                </a:solidFill>
                <a:latin typeface="+mn-lt"/>
                <a:ea typeface="+mn-ea"/>
                <a:cs typeface="+mn-cs"/>
              </a:rPr>
              <a:t>  not necessarily of goblet cell type </a:t>
            </a:r>
            <a:r>
              <a:rPr lang="en-US" sz="1200" b="0" i="0" kern="1200" dirty="0">
                <a:solidFill>
                  <a:schemeClr val="tx1"/>
                </a:solidFill>
                <a:latin typeface="+mn-lt"/>
                <a:ea typeface="+mn-ea"/>
                <a:cs typeface="+mn-cs"/>
              </a:rPr>
              <a:t>(and calcium oxalate crystals in the 3</a:t>
            </a:r>
            <a:r>
              <a:rPr lang="en-US" sz="1200" b="0" i="0" kern="1200" baseline="30000" dirty="0">
                <a:solidFill>
                  <a:schemeClr val="tx1"/>
                </a:solidFill>
                <a:latin typeface="+mn-lt"/>
                <a:ea typeface="+mn-ea"/>
                <a:cs typeface="+mn-cs"/>
              </a:rPr>
              <a:t>rd</a:t>
            </a:r>
            <a:r>
              <a:rPr lang="en-US" sz="1200" b="0" i="0" kern="1200" dirty="0">
                <a:solidFill>
                  <a:schemeClr val="tx1"/>
                </a:solidFill>
                <a:latin typeface="+mn-lt"/>
                <a:ea typeface="+mn-ea"/>
                <a:cs typeface="+mn-cs"/>
              </a:rPr>
              <a:t> image).</a:t>
            </a:r>
          </a:p>
          <a:p>
            <a:pPr algn="just"/>
            <a:endParaRPr lang="en-US" sz="1200" b="0" i="0" kern="1200" dirty="0">
              <a:solidFill>
                <a:schemeClr val="tx1"/>
              </a:solidFill>
              <a:latin typeface="+mn-lt"/>
              <a:ea typeface="+mn-ea"/>
              <a:cs typeface="+mn-cs"/>
            </a:endParaRPr>
          </a:p>
          <a:p>
            <a:pPr marL="0" marR="0" indent="0" algn="just"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latin typeface="+mn-lt"/>
                <a:ea typeface="+mn-ea"/>
                <a:cs typeface="+mn-cs"/>
              </a:rPr>
              <a:t>4.  Inverted urothelial papilloma</a:t>
            </a:r>
            <a:r>
              <a:rPr lang="en-US" sz="1200" b="0" i="0" kern="1200" dirty="0">
                <a:solidFill>
                  <a:schemeClr val="tx1"/>
                </a:solidFill>
                <a:latin typeface="+mn-lt"/>
                <a:ea typeface="+mn-ea"/>
                <a:cs typeface="+mn-cs"/>
              </a:rPr>
              <a:t>: Architectural </a:t>
            </a:r>
            <a:r>
              <a:rPr lang="en-US" sz="1200" b="0" i="0" u="sng" kern="1200" dirty="0">
                <a:solidFill>
                  <a:schemeClr val="tx1"/>
                </a:solidFill>
                <a:latin typeface="+mn-lt"/>
                <a:ea typeface="+mn-ea"/>
                <a:cs typeface="+mn-cs"/>
              </a:rPr>
              <a:t>complexity</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trabecular / corded </a:t>
            </a:r>
            <a:r>
              <a:rPr lang="en-US" sz="1200" b="0" i="0" kern="1200" dirty="0">
                <a:solidFill>
                  <a:schemeClr val="tx1"/>
                </a:solidFill>
                <a:latin typeface="+mn-lt"/>
                <a:ea typeface="+mn-ea"/>
                <a:cs typeface="+mn-cs"/>
              </a:rPr>
              <a:t>pattern. Smooth or dome shaped surface with </a:t>
            </a:r>
            <a:r>
              <a:rPr lang="en-US" sz="1200" b="1" i="0" kern="1200" dirty="0">
                <a:solidFill>
                  <a:schemeClr val="tx1"/>
                </a:solidFill>
                <a:latin typeface="+mn-lt"/>
                <a:ea typeface="+mn-ea"/>
                <a:cs typeface="+mn-cs"/>
              </a:rPr>
              <a:t>monotonous</a:t>
            </a:r>
            <a:r>
              <a:rPr lang="en-US" sz="1200" b="0" i="0" kern="1200" dirty="0">
                <a:solidFill>
                  <a:schemeClr val="tx1"/>
                </a:solidFill>
                <a:latin typeface="+mn-lt"/>
                <a:ea typeface="+mn-ea"/>
                <a:cs typeface="+mn-cs"/>
              </a:rPr>
              <a:t> cells growing in an </a:t>
            </a:r>
            <a:r>
              <a:rPr lang="en-US" sz="1200" b="1" i="0" kern="1200" dirty="0" err="1">
                <a:solidFill>
                  <a:schemeClr val="tx1"/>
                </a:solidFill>
                <a:latin typeface="+mn-lt"/>
                <a:ea typeface="+mn-ea"/>
                <a:cs typeface="+mn-cs"/>
              </a:rPr>
              <a:t>endophytic</a:t>
            </a:r>
            <a:r>
              <a:rPr lang="en-US" sz="1200" b="0" i="0" kern="1200" dirty="0">
                <a:solidFill>
                  <a:schemeClr val="tx1"/>
                </a:solidFill>
                <a:latin typeface="+mn-lt"/>
                <a:ea typeface="+mn-ea"/>
                <a:cs typeface="+mn-cs"/>
              </a:rPr>
              <a:t> pattern </a:t>
            </a:r>
            <a:r>
              <a:rPr lang="en-US" sz="1200" b="0" i="1" kern="1200" dirty="0">
                <a:solidFill>
                  <a:schemeClr val="tx1"/>
                </a:solidFill>
                <a:latin typeface="+mn-lt"/>
                <a:ea typeface="+mn-ea"/>
                <a:cs typeface="+mn-cs"/>
              </a:rPr>
              <a:t>without </a:t>
            </a:r>
            <a:r>
              <a:rPr lang="en-US" sz="1200" b="0" i="0" kern="1200" dirty="0">
                <a:solidFill>
                  <a:schemeClr val="tx1"/>
                </a:solidFill>
                <a:latin typeface="+mn-lt"/>
                <a:ea typeface="+mn-ea"/>
                <a:cs typeface="+mn-cs"/>
              </a:rPr>
              <a:t>the presence of lamina </a:t>
            </a:r>
            <a:r>
              <a:rPr lang="en-US" sz="1200" b="0" i="0" kern="1200" dirty="0" err="1">
                <a:solidFill>
                  <a:schemeClr val="tx1"/>
                </a:solidFill>
                <a:latin typeface="+mn-lt"/>
                <a:ea typeface="+mn-ea"/>
                <a:cs typeface="+mn-cs"/>
              </a:rPr>
              <a:t>propria</a:t>
            </a:r>
            <a:r>
              <a:rPr lang="en-US" sz="1200" b="0" i="0" kern="1200" dirty="0">
                <a:solidFill>
                  <a:schemeClr val="tx1"/>
                </a:solidFill>
                <a:latin typeface="+mn-lt"/>
                <a:ea typeface="+mn-ea"/>
                <a:cs typeface="+mn-cs"/>
              </a:rPr>
              <a:t> invasion.</a:t>
            </a:r>
            <a:r>
              <a:rPr lang="en-US" sz="1200" b="0" i="0" kern="1200" baseline="0" dirty="0">
                <a:solidFill>
                  <a:schemeClr val="tx1"/>
                </a:solidFill>
                <a:latin typeface="+mn-lt"/>
                <a:ea typeface="+mn-ea"/>
                <a:cs typeface="+mn-cs"/>
              </a:rPr>
              <a:t> </a:t>
            </a:r>
            <a:r>
              <a:rPr lang="en-US" sz="1200" b="1" i="0" kern="1200" dirty="0">
                <a:solidFill>
                  <a:schemeClr val="tx1"/>
                </a:solidFill>
                <a:latin typeface="+mn-lt"/>
                <a:ea typeface="+mn-ea"/>
                <a:cs typeface="+mn-cs"/>
              </a:rPr>
              <a:t>Periphery</a:t>
            </a:r>
            <a:r>
              <a:rPr lang="en-US" sz="1200" b="0" i="0" kern="1200" dirty="0">
                <a:solidFill>
                  <a:schemeClr val="tx1"/>
                </a:solidFill>
                <a:latin typeface="+mn-lt"/>
                <a:ea typeface="+mn-ea"/>
                <a:cs typeface="+mn-cs"/>
              </a:rPr>
              <a:t> of the lesion demonstrates a </a:t>
            </a:r>
            <a:r>
              <a:rPr lang="en-US" sz="1200" b="0" i="0" u="sng" kern="1200" dirty="0">
                <a:solidFill>
                  <a:schemeClr val="tx1"/>
                </a:solidFill>
                <a:latin typeface="+mn-lt"/>
                <a:ea typeface="+mn-ea"/>
                <a:cs typeface="+mn-cs"/>
              </a:rPr>
              <a:t>pushing</a:t>
            </a:r>
            <a:r>
              <a:rPr lang="en-US" sz="1200" b="0" i="0" kern="1200" dirty="0">
                <a:solidFill>
                  <a:schemeClr val="tx1"/>
                </a:solidFill>
                <a:latin typeface="+mn-lt"/>
                <a:ea typeface="+mn-ea"/>
                <a:cs typeface="+mn-cs"/>
              </a:rPr>
              <a:t> border. Has </a:t>
            </a:r>
            <a:r>
              <a:rPr lang="en-US" sz="1200" b="0" i="0" u="sng" kern="1200" dirty="0">
                <a:solidFill>
                  <a:schemeClr val="tx1"/>
                </a:solidFill>
                <a:latin typeface="+mn-lt"/>
                <a:ea typeface="+mn-ea"/>
                <a:cs typeface="+mn-cs"/>
              </a:rPr>
              <a:t>cytoarchitectural </a:t>
            </a:r>
            <a:r>
              <a:rPr lang="en-US" sz="1200" b="1" i="0" u="sng" kern="1200" dirty="0">
                <a:solidFill>
                  <a:schemeClr val="tx1"/>
                </a:solidFill>
                <a:latin typeface="+mn-lt"/>
                <a:ea typeface="+mn-ea"/>
                <a:cs typeface="+mn-cs"/>
              </a:rPr>
              <a:t>organization</a:t>
            </a:r>
            <a:r>
              <a:rPr lang="en-US" sz="1200" b="0" i="0" u="sng" kern="1200" dirty="0">
                <a:solidFill>
                  <a:schemeClr val="tx1"/>
                </a:solidFill>
                <a:latin typeface="+mn-lt"/>
                <a:ea typeface="+mn-ea"/>
                <a:cs typeface="+mn-cs"/>
              </a:rPr>
              <a:t> within nests</a:t>
            </a:r>
            <a:r>
              <a:rPr lang="en-US" sz="1200" b="0" i="0" kern="1200" dirty="0">
                <a:solidFill>
                  <a:schemeClr val="tx1"/>
                </a:solidFill>
                <a:latin typeface="+mn-lt"/>
                <a:ea typeface="+mn-ea"/>
                <a:cs typeface="+mn-cs"/>
              </a:rPr>
              <a:t>. Cells maintain </a:t>
            </a:r>
            <a:r>
              <a:rPr lang="en-US" sz="1200" b="1" i="0" kern="1200" dirty="0">
                <a:solidFill>
                  <a:schemeClr val="tx1"/>
                </a:solidFill>
                <a:latin typeface="+mn-lt"/>
                <a:ea typeface="+mn-ea"/>
                <a:cs typeface="+mn-cs"/>
              </a:rPr>
              <a:t>peripheral palisading</a:t>
            </a:r>
            <a:r>
              <a:rPr lang="en-US" sz="1200" b="0" i="0" kern="1200" dirty="0">
                <a:solidFill>
                  <a:schemeClr val="tx1"/>
                </a:solidFill>
                <a:latin typeface="+mn-lt"/>
                <a:ea typeface="+mn-ea"/>
                <a:cs typeface="+mn-cs"/>
              </a:rPr>
              <a:t>. </a:t>
            </a:r>
          </a:p>
          <a:p>
            <a:pPr marL="0" marR="0" indent="0" algn="just"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marL="0" marR="0" indent="0" algn="just"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latin typeface="+mn-lt"/>
                <a:ea typeface="+mn-ea"/>
                <a:cs typeface="+mn-cs"/>
              </a:rPr>
              <a:t>5.  Urothelial carcinoma involving von </a:t>
            </a:r>
            <a:r>
              <a:rPr lang="en-US" sz="1200" b="1" i="0" kern="1200" dirty="0" err="1">
                <a:solidFill>
                  <a:schemeClr val="tx1"/>
                </a:solidFill>
                <a:latin typeface="+mn-lt"/>
                <a:ea typeface="+mn-ea"/>
                <a:cs typeface="+mn-cs"/>
              </a:rPr>
              <a:t>Brunn’s</a:t>
            </a:r>
            <a:r>
              <a:rPr lang="en-US" sz="1200" b="1" i="0" kern="1200" dirty="0">
                <a:solidFill>
                  <a:schemeClr val="tx1"/>
                </a:solidFill>
                <a:latin typeface="+mn-lt"/>
                <a:ea typeface="+mn-ea"/>
                <a:cs typeface="+mn-cs"/>
              </a:rPr>
              <a:t> nests</a:t>
            </a:r>
            <a:r>
              <a:rPr lang="en-US" sz="1200" b="0" i="0" kern="1200" dirty="0">
                <a:solidFill>
                  <a:schemeClr val="tx1"/>
                </a:solidFill>
                <a:latin typeface="+mn-lt"/>
                <a:ea typeface="+mn-ea"/>
                <a:cs typeface="+mn-cs"/>
              </a:rPr>
              <a:t>: more </a:t>
            </a:r>
            <a:r>
              <a:rPr lang="en-US" sz="1200" b="1" i="0" kern="1200" dirty="0">
                <a:solidFill>
                  <a:schemeClr val="tx1"/>
                </a:solidFill>
                <a:latin typeface="+mn-lt"/>
                <a:ea typeface="+mn-ea"/>
                <a:cs typeface="+mn-cs"/>
              </a:rPr>
              <a:t>atypia</a:t>
            </a:r>
            <a:r>
              <a:rPr lang="en-US" sz="1200" b="0" i="0" kern="1200" dirty="0">
                <a:solidFill>
                  <a:schemeClr val="tx1"/>
                </a:solidFill>
                <a:latin typeface="+mn-lt"/>
                <a:ea typeface="+mn-ea"/>
                <a:cs typeface="+mn-cs"/>
              </a:rPr>
              <a:t> and </a:t>
            </a:r>
            <a:r>
              <a:rPr lang="en-US" sz="1200" b="1" i="0" kern="1200" dirty="0">
                <a:solidFill>
                  <a:schemeClr val="tx1"/>
                </a:solidFill>
                <a:latin typeface="+mn-lt"/>
                <a:ea typeface="+mn-ea"/>
                <a:cs typeface="+mn-cs"/>
              </a:rPr>
              <a:t>mitotic activity</a:t>
            </a:r>
            <a:r>
              <a:rPr lang="en-US" sz="1200" b="0" i="0" kern="1200" dirty="0">
                <a:solidFill>
                  <a:schemeClr val="tx1"/>
                </a:solidFill>
                <a:latin typeface="+mn-lt"/>
                <a:ea typeface="+mn-ea"/>
                <a:cs typeface="+mn-cs"/>
              </a:rPr>
              <a:t>, often papillary component. The </a:t>
            </a:r>
            <a:r>
              <a:rPr lang="en-US" sz="1200" b="1" i="0" kern="1200" dirty="0">
                <a:solidFill>
                  <a:schemeClr val="tx1"/>
                </a:solidFill>
                <a:latin typeface="+mn-lt"/>
                <a:ea typeface="+mn-ea"/>
                <a:cs typeface="+mn-cs"/>
              </a:rPr>
              <a:t>smooth regular contour </a:t>
            </a:r>
            <a:r>
              <a:rPr lang="en-US" sz="1200" b="0" i="0" kern="1200" dirty="0">
                <a:solidFill>
                  <a:schemeClr val="tx1"/>
                </a:solidFill>
                <a:latin typeface="+mn-lt"/>
                <a:ea typeface="+mn-ea"/>
                <a:cs typeface="+mn-cs"/>
              </a:rPr>
              <a:t>of basement membrane, however, is preserved. Definite </a:t>
            </a:r>
            <a:r>
              <a:rPr lang="en-US" sz="1200" b="0" i="0" kern="1200" dirty="0" err="1">
                <a:solidFill>
                  <a:schemeClr val="tx1"/>
                </a:solidFill>
                <a:latin typeface="+mn-lt"/>
                <a:ea typeface="+mn-ea"/>
                <a:cs typeface="+mn-cs"/>
              </a:rPr>
              <a:t>stromal</a:t>
            </a:r>
            <a:r>
              <a:rPr lang="en-US" sz="1200" b="0" i="0" kern="1200" dirty="0">
                <a:solidFill>
                  <a:schemeClr val="tx1"/>
                </a:solidFill>
                <a:latin typeface="+mn-lt"/>
                <a:ea typeface="+mn-ea"/>
                <a:cs typeface="+mn-cs"/>
              </a:rPr>
              <a:t> invasion is </a:t>
            </a:r>
            <a:r>
              <a:rPr lang="en-US" sz="1200" b="0" i="1" kern="1200" dirty="0">
                <a:solidFill>
                  <a:schemeClr val="tx1"/>
                </a:solidFill>
                <a:latin typeface="+mn-lt"/>
                <a:ea typeface="+mn-ea"/>
                <a:cs typeface="+mn-cs"/>
              </a:rPr>
              <a:t>not</a:t>
            </a:r>
            <a:r>
              <a:rPr lang="en-US" sz="1200" b="0" i="0" kern="1200" dirty="0">
                <a:solidFill>
                  <a:schemeClr val="tx1"/>
                </a:solidFill>
                <a:latin typeface="+mn-lt"/>
                <a:ea typeface="+mn-ea"/>
                <a:cs typeface="+mn-cs"/>
              </a:rPr>
              <a:t> seen.</a:t>
            </a:r>
          </a:p>
          <a:p>
            <a:pPr algn="just" fontAlgn="base"/>
            <a:r>
              <a:rPr lang="en-US" sz="1200" b="1" i="0" kern="1200" dirty="0">
                <a:solidFill>
                  <a:schemeClr val="tx1"/>
                </a:solidFill>
                <a:latin typeface="+mn-lt"/>
                <a:ea typeface="+mn-ea"/>
                <a:cs typeface="+mn-cs"/>
              </a:rPr>
              <a:t>6.  Urothelial carcinoma in</a:t>
            </a:r>
            <a:r>
              <a:rPr lang="en-US" sz="1200" b="1" i="0" kern="1200" baseline="0" dirty="0">
                <a:solidFill>
                  <a:schemeClr val="tx1"/>
                </a:solidFill>
                <a:latin typeface="+mn-lt"/>
                <a:ea typeface="+mn-ea"/>
                <a:cs typeface="+mn-cs"/>
              </a:rPr>
              <a:t> situ involving von </a:t>
            </a:r>
            <a:r>
              <a:rPr lang="en-US" sz="1200" b="1" i="0" kern="1200" baseline="0" dirty="0" err="1">
                <a:solidFill>
                  <a:schemeClr val="tx1"/>
                </a:solidFill>
                <a:latin typeface="+mn-lt"/>
                <a:ea typeface="+mn-ea"/>
                <a:cs typeface="+mn-cs"/>
              </a:rPr>
              <a:t>Brunn</a:t>
            </a:r>
            <a:r>
              <a:rPr lang="en-US" sz="1200" b="1" i="0" kern="1200" baseline="0" dirty="0">
                <a:solidFill>
                  <a:schemeClr val="tx1"/>
                </a:solidFill>
                <a:latin typeface="+mn-lt"/>
                <a:ea typeface="+mn-ea"/>
                <a:cs typeface="+mn-cs"/>
              </a:rPr>
              <a:t> nests: </a:t>
            </a:r>
            <a:r>
              <a:rPr lang="en-US" sz="1200" b="1" i="0" kern="1200" dirty="0">
                <a:solidFill>
                  <a:schemeClr val="tx1"/>
                </a:solidFill>
                <a:latin typeface="+mn-lt"/>
                <a:ea typeface="+mn-ea"/>
                <a:cs typeface="+mn-cs"/>
              </a:rPr>
              <a:t>Prominent</a:t>
            </a:r>
            <a:r>
              <a:rPr lang="en-US" sz="1200" b="0" i="0" kern="1200" dirty="0">
                <a:solidFill>
                  <a:schemeClr val="tx1"/>
                </a:solidFill>
                <a:latin typeface="+mn-lt"/>
                <a:ea typeface="+mn-ea"/>
                <a:cs typeface="+mn-cs"/>
              </a:rPr>
              <a:t> cytologic </a:t>
            </a:r>
            <a:r>
              <a:rPr lang="en-US" sz="1200" b="1" i="0" kern="1200" dirty="0">
                <a:solidFill>
                  <a:schemeClr val="tx1"/>
                </a:solidFill>
                <a:latin typeface="+mn-lt"/>
                <a:ea typeface="+mn-ea"/>
                <a:cs typeface="+mn-cs"/>
              </a:rPr>
              <a:t>atypia</a:t>
            </a:r>
            <a:r>
              <a:rPr lang="en-US" sz="1200" b="0" i="0" kern="1200" dirty="0">
                <a:solidFill>
                  <a:schemeClr val="tx1"/>
                </a:solidFill>
                <a:latin typeface="+mn-lt"/>
                <a:ea typeface="+mn-ea"/>
                <a:cs typeface="+mn-cs"/>
              </a:rPr>
              <a:t>, increased mitoses and apoptotic debris. Surface urothelium with carcinoma in situ. </a:t>
            </a:r>
            <a:r>
              <a:rPr lang="en-US" sz="1200" b="1" i="0" kern="1200" dirty="0" err="1">
                <a:solidFill>
                  <a:schemeClr val="tx1"/>
                </a:solidFill>
                <a:latin typeface="+mn-lt"/>
                <a:ea typeface="+mn-ea"/>
                <a:cs typeface="+mn-cs"/>
              </a:rPr>
              <a:t>Trans</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CK20 immunopositivity.</a:t>
            </a:r>
            <a:endParaRPr lang="en-US" sz="1200" b="0" i="0" kern="1200" dirty="0">
              <a:solidFill>
                <a:schemeClr val="tx1"/>
              </a:solidFill>
              <a:latin typeface="+mn-lt"/>
              <a:ea typeface="+mn-ea"/>
              <a:cs typeface="+mn-cs"/>
            </a:endParaRPr>
          </a:p>
          <a:p>
            <a:pPr marL="0" marR="0" indent="0" algn="just"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7.  </a:t>
            </a:r>
            <a:r>
              <a:rPr lang="en-US" sz="1200" b="1" i="1" kern="1200" dirty="0">
                <a:solidFill>
                  <a:schemeClr val="tx1"/>
                </a:solidFill>
                <a:latin typeface="+mn-lt"/>
                <a:ea typeface="+mn-ea"/>
                <a:cs typeface="+mn-cs"/>
              </a:rPr>
              <a:t>Nested subtype of </a:t>
            </a:r>
            <a:r>
              <a:rPr lang="en-US" sz="1200" b="1" i="1" u="sng" kern="1200" dirty="0">
                <a:solidFill>
                  <a:srgbClr val="FF0000"/>
                </a:solidFill>
                <a:latin typeface="+mn-lt"/>
                <a:ea typeface="+mn-ea"/>
                <a:cs typeface="+mn-cs"/>
              </a:rPr>
              <a:t>invasive</a:t>
            </a:r>
            <a:r>
              <a:rPr lang="en-US" sz="1200" b="1" i="1" kern="1200" dirty="0">
                <a:solidFill>
                  <a:schemeClr val="tx1"/>
                </a:solidFill>
                <a:latin typeface="+mn-lt"/>
                <a:ea typeface="+mn-ea"/>
                <a:cs typeface="+mn-cs"/>
              </a:rPr>
              <a:t> urothelial carcinoma</a:t>
            </a:r>
            <a:r>
              <a:rPr lang="en-US" sz="1200" b="0" i="0" kern="1200" dirty="0">
                <a:solidFill>
                  <a:schemeClr val="tx1"/>
                </a:solidFill>
                <a:latin typeface="+mn-lt"/>
                <a:ea typeface="+mn-ea"/>
                <a:cs typeface="+mn-cs"/>
              </a:rPr>
              <a:t>:</a:t>
            </a:r>
            <a:r>
              <a:rPr lang="en-US" sz="1200" b="0" i="0" kern="1200" baseline="0" dirty="0">
                <a:solidFill>
                  <a:schemeClr val="tx1"/>
                </a:solidFill>
                <a:latin typeface="+mn-lt"/>
                <a:ea typeface="+mn-ea"/>
                <a:cs typeface="+mn-cs"/>
              </a:rPr>
              <a:t> </a:t>
            </a:r>
            <a:r>
              <a:rPr lang="en-US" sz="1200" b="1" i="0" kern="1200" dirty="0">
                <a:solidFill>
                  <a:schemeClr val="tx1"/>
                </a:solidFill>
                <a:latin typeface="+mn-lt"/>
                <a:ea typeface="+mn-ea"/>
                <a:cs typeface="+mn-cs"/>
              </a:rPr>
              <a:t>Irregularly sized </a:t>
            </a:r>
            <a:r>
              <a:rPr lang="en-US" sz="1200" b="0" i="0" kern="1200" dirty="0">
                <a:solidFill>
                  <a:schemeClr val="tx1"/>
                </a:solidFill>
                <a:latin typeface="+mn-lt"/>
                <a:ea typeface="+mn-ea"/>
                <a:cs typeface="+mn-cs"/>
              </a:rPr>
              <a:t>nests projecting into underlying </a:t>
            </a:r>
            <a:r>
              <a:rPr lang="en-US" sz="1200" b="0" i="0" kern="1200" dirty="0" err="1">
                <a:solidFill>
                  <a:schemeClr val="tx1"/>
                </a:solidFill>
                <a:latin typeface="+mn-lt"/>
                <a:ea typeface="+mn-ea"/>
                <a:cs typeface="+mn-cs"/>
              </a:rPr>
              <a:t>stroma</a:t>
            </a:r>
            <a:r>
              <a:rPr lang="en-US" sz="1200" b="0" i="0" kern="1200" dirty="0">
                <a:solidFill>
                  <a:schemeClr val="tx1"/>
                </a:solidFill>
                <a:latin typeface="+mn-lt"/>
                <a:ea typeface="+mn-ea"/>
                <a:cs typeface="+mn-cs"/>
              </a:rPr>
              <a:t> with a von </a:t>
            </a:r>
            <a:r>
              <a:rPr lang="en-US" sz="1200" b="0" i="0" kern="1200" dirty="0" err="1">
                <a:solidFill>
                  <a:schemeClr val="tx1"/>
                </a:solidFill>
                <a:latin typeface="+mn-lt"/>
                <a:ea typeface="+mn-ea"/>
                <a:cs typeface="+mn-cs"/>
              </a:rPr>
              <a:t>Brunn</a:t>
            </a:r>
            <a:r>
              <a:rPr lang="en-US" sz="1200" b="0" i="0" kern="1200" dirty="0">
                <a:solidFill>
                  <a:schemeClr val="tx1"/>
                </a:solidFill>
                <a:latin typeface="+mn-lt"/>
                <a:ea typeface="+mn-ea"/>
                <a:cs typeface="+mn-cs"/>
              </a:rPr>
              <a:t>-like appearance; overlying </a:t>
            </a:r>
            <a:r>
              <a:rPr lang="en-US" sz="1200" b="0" i="0" kern="1200" dirty="0" err="1">
                <a:solidFill>
                  <a:schemeClr val="tx1"/>
                </a:solidFill>
                <a:latin typeface="+mn-lt"/>
                <a:ea typeface="+mn-ea"/>
                <a:cs typeface="+mn-cs"/>
              </a:rPr>
              <a:t>urothelium</a:t>
            </a:r>
            <a:r>
              <a:rPr lang="en-US" sz="1200" b="0" i="0" kern="1200" dirty="0">
                <a:solidFill>
                  <a:schemeClr val="tx1"/>
                </a:solidFill>
                <a:latin typeface="+mn-lt"/>
                <a:ea typeface="+mn-ea"/>
                <a:cs typeface="+mn-cs"/>
              </a:rPr>
              <a:t> is unremarkable. </a:t>
            </a:r>
            <a:r>
              <a:rPr lang="en-US" sz="1200" b="0" i="0" kern="1200" dirty="0" err="1">
                <a:solidFill>
                  <a:schemeClr val="tx1"/>
                </a:solidFill>
                <a:latin typeface="+mn-lt"/>
                <a:ea typeface="+mn-ea"/>
                <a:cs typeface="+mn-cs"/>
              </a:rPr>
              <a:t>Cytologically</a:t>
            </a:r>
            <a:r>
              <a:rPr lang="en-US" sz="1200" b="0" i="0" kern="1200" dirty="0">
                <a:solidFill>
                  <a:schemeClr val="tx1"/>
                </a:solidFill>
                <a:latin typeface="+mn-lt"/>
                <a:ea typeface="+mn-ea"/>
                <a:cs typeface="+mn-cs"/>
              </a:rPr>
              <a:t> </a:t>
            </a:r>
            <a:r>
              <a:rPr lang="el-GR"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bland</a:t>
            </a:r>
            <a:r>
              <a:rPr lang="en-US" sz="1200" b="0" i="0" kern="1200" dirty="0">
                <a:solidFill>
                  <a:schemeClr val="tx1"/>
                </a:solidFill>
                <a:latin typeface="+mn-lt"/>
                <a:ea typeface="+mn-ea"/>
                <a:cs typeface="+mn-cs"/>
              </a:rPr>
              <a:t> nests of low to intermediate grade urothelium </a:t>
            </a:r>
            <a:r>
              <a:rPr lang="en-US" sz="1200" b="1" i="0" kern="1200" dirty="0">
                <a:solidFill>
                  <a:schemeClr val="tx1"/>
                </a:solidFill>
                <a:latin typeface="+mn-lt"/>
                <a:ea typeface="+mn-ea"/>
                <a:cs typeface="+mn-cs"/>
              </a:rPr>
              <a:t>lacking polarity </a:t>
            </a:r>
            <a:r>
              <a:rPr lang="en-US" sz="1200" b="0" i="0" kern="1200" dirty="0">
                <a:solidFill>
                  <a:schemeClr val="tx1"/>
                </a:solidFill>
                <a:latin typeface="+mn-lt"/>
                <a:ea typeface="+mn-ea"/>
                <a:cs typeface="+mn-cs"/>
              </a:rPr>
              <a:t>and with occasional tubular lumens, forming  </a:t>
            </a:r>
            <a:r>
              <a:rPr lang="en-US" sz="1200" b="1" i="0" kern="1200" spc="600" dirty="0">
                <a:solidFill>
                  <a:schemeClr val="tx1"/>
                </a:solidFill>
                <a:latin typeface="+mn-lt"/>
                <a:ea typeface="+mn-ea"/>
                <a:cs typeface="+mn-cs"/>
              </a:rPr>
              <a:t>irregular</a:t>
            </a:r>
            <a:r>
              <a:rPr lang="en-US" sz="1200" b="1" i="0" kern="1200" dirty="0">
                <a:solidFill>
                  <a:schemeClr val="tx1"/>
                </a:solidFill>
                <a:latin typeface="+mn-lt"/>
                <a:ea typeface="+mn-ea"/>
                <a:cs typeface="+mn-cs"/>
              </a:rPr>
              <a:t> projections </a:t>
            </a:r>
            <a:r>
              <a:rPr lang="en-US" sz="1200" b="0" i="0" kern="1200" dirty="0">
                <a:solidFill>
                  <a:schemeClr val="tx1"/>
                </a:solidFill>
                <a:latin typeface="+mn-lt"/>
                <a:ea typeface="+mn-ea"/>
                <a:cs typeface="+mn-cs"/>
              </a:rPr>
              <a:t>into underlying stroma.</a:t>
            </a:r>
          </a:p>
          <a:p>
            <a:pPr algn="just" fontAlgn="base"/>
            <a:r>
              <a:rPr lang="en-US" b="1" dirty="0"/>
              <a:t>8.  </a:t>
            </a:r>
            <a:r>
              <a:rPr lang="en-US" b="1" i="1" dirty="0"/>
              <a:t>Microcystic</a:t>
            </a:r>
            <a:r>
              <a:rPr lang="en-US" i="1" dirty="0"/>
              <a:t> </a:t>
            </a:r>
            <a:r>
              <a:rPr lang="en-US" b="1" i="1" dirty="0"/>
              <a:t>sub</a:t>
            </a:r>
            <a:r>
              <a:rPr lang="en-US" sz="1200" b="1" i="1" kern="1200" dirty="0">
                <a:solidFill>
                  <a:schemeClr val="tx1"/>
                </a:solidFill>
                <a:latin typeface="+mn-lt"/>
                <a:ea typeface="+mn-ea"/>
                <a:cs typeface="+mn-cs"/>
              </a:rPr>
              <a:t>type of </a:t>
            </a:r>
            <a:r>
              <a:rPr lang="en-US" sz="1200" b="1" i="1" u="sng" kern="1200" dirty="0">
                <a:solidFill>
                  <a:schemeClr val="tx1"/>
                </a:solidFill>
                <a:latin typeface="+mn-lt"/>
                <a:ea typeface="+mn-ea"/>
                <a:cs typeface="+mn-cs"/>
              </a:rPr>
              <a:t>invasive</a:t>
            </a:r>
            <a:r>
              <a:rPr lang="en-US" sz="1200" b="1" i="1" kern="1200" dirty="0">
                <a:solidFill>
                  <a:schemeClr val="tx1"/>
                </a:solidFill>
                <a:latin typeface="+mn-lt"/>
                <a:ea typeface="+mn-ea"/>
                <a:cs typeface="+mn-cs"/>
              </a:rPr>
              <a:t> urothelial carcinoma</a:t>
            </a:r>
            <a:r>
              <a:rPr lang="en-US" sz="1200" b="0" i="0" kern="1200" dirty="0">
                <a:solidFill>
                  <a:schemeClr val="tx1"/>
                </a:solidFill>
                <a:latin typeface="+mn-lt"/>
                <a:ea typeface="+mn-ea"/>
                <a:cs typeface="+mn-cs"/>
              </a:rPr>
              <a:t>:  Greater cytologic atypia than reactive lesions; higher proliferation rate. </a:t>
            </a:r>
            <a:r>
              <a:rPr lang="en-US" sz="1200" b="0" i="0" kern="1200" baseline="0" dirty="0">
                <a:solidFill>
                  <a:schemeClr val="tx1"/>
                </a:solidFill>
                <a:latin typeface="+mn-lt"/>
                <a:ea typeface="+mn-ea"/>
                <a:cs typeface="+mn-cs"/>
              </a:rPr>
              <a:t> F</a:t>
            </a:r>
            <a:r>
              <a:rPr lang="en-US" sz="1200" b="0" i="0" kern="1200" dirty="0">
                <a:solidFill>
                  <a:schemeClr val="tx1"/>
                </a:solidFill>
                <a:latin typeface="+mn-lt"/>
                <a:ea typeface="+mn-ea"/>
                <a:cs typeface="+mn-cs"/>
              </a:rPr>
              <a:t>ormation of </a:t>
            </a:r>
            <a:r>
              <a:rPr lang="en-US" sz="1200" b="0" i="0" kern="1200" dirty="0" err="1">
                <a:solidFill>
                  <a:schemeClr val="tx1"/>
                </a:solidFill>
                <a:latin typeface="+mn-lt"/>
                <a:ea typeface="+mn-ea"/>
                <a:cs typeface="+mn-cs"/>
              </a:rPr>
              <a:t>microcysts</a:t>
            </a:r>
            <a:r>
              <a:rPr lang="en-US" sz="1200" b="0" i="0" kern="1200" dirty="0">
                <a:solidFill>
                  <a:schemeClr val="tx1"/>
                </a:solidFill>
                <a:latin typeface="+mn-lt"/>
                <a:ea typeface="+mn-ea"/>
                <a:cs typeface="+mn-cs"/>
              </a:rPr>
              <a:t> which may mimic cystitis </a:t>
            </a:r>
            <a:r>
              <a:rPr lang="en-US" sz="1200" b="0" i="0" kern="1200" dirty="0" err="1">
                <a:solidFill>
                  <a:schemeClr val="tx1"/>
                </a:solidFill>
                <a:latin typeface="+mn-lt"/>
                <a:ea typeface="+mn-ea"/>
                <a:cs typeface="+mn-cs"/>
              </a:rPr>
              <a:t>cystica</a:t>
            </a:r>
            <a:r>
              <a:rPr lang="en-US" sz="1200" b="0" i="0" kern="1200" dirty="0">
                <a:solidFill>
                  <a:schemeClr val="tx1"/>
                </a:solidFill>
                <a:latin typeface="+mn-lt"/>
                <a:ea typeface="+mn-ea"/>
                <a:cs typeface="+mn-cs"/>
              </a:rPr>
              <a:t> in small specimens. </a:t>
            </a:r>
            <a:r>
              <a:rPr lang="en-US" sz="1200" b="0" i="0" kern="1200" dirty="0" err="1">
                <a:solidFill>
                  <a:schemeClr val="tx1"/>
                </a:solidFill>
                <a:latin typeface="+mn-lt"/>
                <a:ea typeface="+mn-ea"/>
                <a:cs typeface="+mn-cs"/>
              </a:rPr>
              <a:t>Cytologic</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atypia</a:t>
            </a:r>
            <a:r>
              <a:rPr lang="en-US" sz="1200" b="0" i="0" kern="1200" dirty="0">
                <a:solidFill>
                  <a:schemeClr val="tx1"/>
                </a:solidFill>
                <a:latin typeface="+mn-lt"/>
                <a:ea typeface="+mn-ea"/>
                <a:cs typeface="+mn-cs"/>
              </a:rPr>
              <a:t> can</a:t>
            </a:r>
            <a:r>
              <a:rPr lang="en-US" sz="1200" b="0" i="0" kern="1200" baseline="0" dirty="0">
                <a:solidFill>
                  <a:schemeClr val="tx1"/>
                </a:solidFill>
                <a:latin typeface="+mn-lt"/>
                <a:ea typeface="+mn-ea"/>
                <a:cs typeface="+mn-cs"/>
              </a:rPr>
              <a:t> be </a:t>
            </a:r>
            <a:r>
              <a:rPr lang="en-US" sz="1200" b="0" i="0" kern="1200" dirty="0">
                <a:solidFill>
                  <a:schemeClr val="tx1"/>
                </a:solidFill>
                <a:latin typeface="+mn-lt"/>
                <a:ea typeface="+mn-ea"/>
                <a:cs typeface="+mn-cs"/>
              </a:rPr>
              <a:t>minimal. </a:t>
            </a:r>
            <a:r>
              <a:rPr lang="en-US" sz="1200" b="0" i="0" kern="1200" dirty="0" err="1">
                <a:solidFill>
                  <a:schemeClr val="tx1"/>
                </a:solidFill>
                <a:latin typeface="+mn-lt"/>
                <a:ea typeface="+mn-ea"/>
                <a:cs typeface="+mn-cs"/>
              </a:rPr>
              <a:t>Microcysts</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macrocysts</a:t>
            </a:r>
            <a:r>
              <a:rPr lang="en-US" sz="1200" b="0" i="0" kern="1200" dirty="0">
                <a:solidFill>
                  <a:schemeClr val="tx1"/>
                </a:solidFill>
                <a:latin typeface="+mn-lt"/>
                <a:ea typeface="+mn-ea"/>
                <a:cs typeface="+mn-cs"/>
              </a:rPr>
              <a:t> and tubules lined by either simple </a:t>
            </a:r>
            <a:r>
              <a:rPr lang="en-US" sz="1200" b="0" i="0" kern="1200" dirty="0" err="1">
                <a:solidFill>
                  <a:schemeClr val="tx1"/>
                </a:solidFill>
                <a:latin typeface="+mn-lt"/>
                <a:ea typeface="+mn-ea"/>
                <a:cs typeface="+mn-cs"/>
              </a:rPr>
              <a:t>cuboidal</a:t>
            </a:r>
            <a:r>
              <a:rPr lang="en-US" sz="1200" b="0" i="0" kern="1200" dirty="0">
                <a:solidFill>
                  <a:schemeClr val="tx1"/>
                </a:solidFill>
                <a:latin typeface="+mn-lt"/>
                <a:ea typeface="+mn-ea"/>
                <a:cs typeface="+mn-cs"/>
              </a:rPr>
              <a:t>, multilayered or flattened epithelial cells with a </a:t>
            </a:r>
            <a:r>
              <a:rPr lang="en-US" sz="1200" b="0" i="0" kern="1200" dirty="0" err="1">
                <a:solidFill>
                  <a:schemeClr val="tx1"/>
                </a:solidFill>
                <a:latin typeface="+mn-lt"/>
                <a:ea typeface="+mn-ea"/>
                <a:cs typeface="+mn-cs"/>
              </a:rPr>
              <a:t>cytologically</a:t>
            </a:r>
            <a:r>
              <a:rPr lang="en-US" sz="1200" b="0" i="0" kern="1200" dirty="0">
                <a:solidFill>
                  <a:schemeClr val="tx1"/>
                </a:solidFill>
                <a:latin typeface="+mn-lt"/>
                <a:ea typeface="+mn-ea"/>
                <a:cs typeface="+mn-cs"/>
              </a:rPr>
              <a:t> bland appearance </a:t>
            </a:r>
            <a:r>
              <a:rPr lang="en-US" sz="1200" b="0" i="0" u="sng" kern="1200" dirty="0">
                <a:solidFill>
                  <a:schemeClr val="tx1"/>
                </a:solidFill>
                <a:latin typeface="+mn-lt"/>
                <a:ea typeface="+mn-ea"/>
                <a:cs typeface="+mn-cs"/>
              </a:rPr>
              <a:t>similar to the nested subtype</a:t>
            </a:r>
            <a:r>
              <a:rPr lang="en-US" sz="1200" b="0" i="0" kern="1200" dirty="0">
                <a:solidFill>
                  <a:schemeClr val="tx1"/>
                </a:solidFill>
                <a:latin typeface="+mn-lt"/>
                <a:ea typeface="+mn-ea"/>
                <a:cs typeface="+mn-cs"/>
              </a:rPr>
              <a:t>; some containing </a:t>
            </a:r>
            <a:r>
              <a:rPr lang="en-US" sz="1200" b="0" i="0" kern="1200" dirty="0" err="1">
                <a:solidFill>
                  <a:schemeClr val="tx1"/>
                </a:solidFill>
                <a:latin typeface="+mn-lt"/>
                <a:ea typeface="+mn-ea"/>
                <a:cs typeface="+mn-cs"/>
              </a:rPr>
              <a:t>eosinophilic</a:t>
            </a:r>
            <a:r>
              <a:rPr lang="en-US" sz="1200" b="0" i="0" kern="1200" dirty="0">
                <a:solidFill>
                  <a:schemeClr val="tx1"/>
                </a:solidFill>
                <a:latin typeface="+mn-lt"/>
                <a:ea typeface="+mn-ea"/>
                <a:cs typeface="+mn-cs"/>
              </a:rPr>
              <a:t> secretions and necrotic material.  The </a:t>
            </a:r>
            <a:r>
              <a:rPr lang="en-US" sz="1200" b="1" i="0" u="sng" kern="1200" spc="600" dirty="0" err="1">
                <a:solidFill>
                  <a:schemeClr val="tx1"/>
                </a:solidFill>
                <a:latin typeface="+mn-lt"/>
                <a:ea typeface="+mn-ea"/>
                <a:cs typeface="+mn-cs"/>
              </a:rPr>
              <a:t>infiltrative</a:t>
            </a:r>
            <a:r>
              <a:rPr lang="en-US" sz="1200" b="0" i="0" u="sng" kern="1200" dirty="0" err="1">
                <a:solidFill>
                  <a:schemeClr val="tx1"/>
                </a:solidFill>
                <a:latin typeface="+mn-lt"/>
                <a:ea typeface="+mn-ea"/>
                <a:cs typeface="+mn-cs"/>
              </a:rPr>
              <a:t>growth</a:t>
            </a:r>
            <a:r>
              <a:rPr lang="en-US" sz="1200" b="0" i="0" u="sng" kern="1200" dirty="0">
                <a:solidFill>
                  <a:schemeClr val="tx1"/>
                </a:solidFill>
                <a:latin typeface="+mn-lt"/>
                <a:ea typeface="+mn-ea"/>
                <a:cs typeface="+mn-cs"/>
              </a:rPr>
              <a:t> pattern </a:t>
            </a:r>
            <a:r>
              <a:rPr lang="en-US" sz="1200" b="0" i="0" kern="1200" dirty="0">
                <a:solidFill>
                  <a:schemeClr val="tx1"/>
                </a:solidFill>
                <a:latin typeface="+mn-lt"/>
                <a:ea typeface="+mn-ea"/>
                <a:cs typeface="+mn-cs"/>
              </a:rPr>
              <a:t>is diagnostically useful in recognizing this lesion as malignant. Other than mimicking a benign entity like cystitis </a:t>
            </a:r>
            <a:r>
              <a:rPr lang="en-US" sz="1200" b="0" i="0" kern="1200" dirty="0" err="1">
                <a:solidFill>
                  <a:schemeClr val="tx1"/>
                </a:solidFill>
                <a:latin typeface="+mn-lt"/>
                <a:ea typeface="+mn-ea"/>
                <a:cs typeface="+mn-cs"/>
              </a:rPr>
              <a:t>cystica</a:t>
            </a:r>
            <a:r>
              <a:rPr lang="en-US" sz="1200" b="0" i="0" kern="1200" dirty="0">
                <a:solidFill>
                  <a:schemeClr val="tx1"/>
                </a:solidFill>
                <a:latin typeface="+mn-lt"/>
                <a:ea typeface="+mn-ea"/>
                <a:cs typeface="+mn-cs"/>
              </a:rPr>
              <a:t>, this variant has no specific clinical significance.</a:t>
            </a:r>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5</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92500" lnSpcReduction="10000"/>
          </a:bodyPr>
          <a:lstStyle/>
          <a:p>
            <a:pPr algn="just"/>
            <a:r>
              <a:rPr lang="en-US" b="1" dirty="0"/>
              <a:t>Florid </a:t>
            </a:r>
            <a:r>
              <a:rPr lang="en-US" b="1" dirty="0" err="1"/>
              <a:t>Brunn</a:t>
            </a:r>
            <a:r>
              <a:rPr lang="en-US" b="1" dirty="0"/>
              <a:t> Nests: </a:t>
            </a:r>
            <a:r>
              <a:rPr lang="en-US" sz="1200" b="0" i="0" kern="1200" dirty="0">
                <a:solidFill>
                  <a:schemeClr val="tx1"/>
                </a:solidFill>
                <a:latin typeface="+mn-lt"/>
                <a:ea typeface="+mn-ea"/>
                <a:cs typeface="+mn-cs"/>
              </a:rPr>
              <a:t>Some bladder specimens show exuberant </a:t>
            </a:r>
            <a:r>
              <a:rPr lang="en-US" sz="1200" b="0" i="0" kern="1200" dirty="0" err="1">
                <a:solidFill>
                  <a:schemeClr val="tx1"/>
                </a:solidFill>
                <a:latin typeface="+mn-lt"/>
                <a:ea typeface="+mn-ea"/>
                <a:cs typeface="+mn-cs"/>
              </a:rPr>
              <a:t>Brunn</a:t>
            </a:r>
            <a:r>
              <a:rPr lang="en-US" sz="1200" b="0" i="0" kern="1200" dirty="0">
                <a:solidFill>
                  <a:schemeClr val="tx1"/>
                </a:solidFill>
                <a:latin typeface="+mn-lt"/>
                <a:ea typeface="+mn-ea"/>
                <a:cs typeface="+mn-cs"/>
              </a:rPr>
              <a:t> nests which may mimic nested variant of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carcinoma. This image shows small solid clusters of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cells lacking </a:t>
            </a:r>
            <a:r>
              <a:rPr lang="en-US" sz="1200" b="0" i="0" kern="1200" dirty="0" err="1">
                <a:solidFill>
                  <a:schemeClr val="tx1"/>
                </a:solidFill>
                <a:latin typeface="+mn-lt"/>
                <a:ea typeface="+mn-ea"/>
                <a:cs typeface="+mn-cs"/>
              </a:rPr>
              <a:t>cytologic</a:t>
            </a:r>
            <a:r>
              <a:rPr lang="en-US" sz="1200" b="0" i="0" kern="1200" dirty="0">
                <a:solidFill>
                  <a:schemeClr val="tx1"/>
                </a:solidFill>
                <a:latin typeface="+mn-lt"/>
                <a:ea typeface="+mn-ea"/>
                <a:cs typeface="+mn-cs"/>
              </a:rPr>
              <a:t> </a:t>
            </a:r>
            <a:r>
              <a:rPr lang="en-US" sz="1200" b="0" i="0" kern="1200" dirty="0" err="1">
                <a:solidFill>
                  <a:schemeClr val="tx1"/>
                </a:solidFill>
                <a:latin typeface="+mn-lt"/>
                <a:ea typeface="+mn-ea"/>
                <a:cs typeface="+mn-cs"/>
              </a:rPr>
              <a:t>atypia</a:t>
            </a:r>
            <a:r>
              <a:rPr lang="en-US" sz="1200" b="0" i="0" kern="1200" dirty="0">
                <a:solidFill>
                  <a:schemeClr val="tx1"/>
                </a:solidFill>
                <a:latin typeface="+mn-lt"/>
                <a:ea typeface="+mn-ea"/>
                <a:cs typeface="+mn-cs"/>
              </a:rPr>
              <a:t> scattered throughout the lamina </a:t>
            </a:r>
            <a:r>
              <a:rPr lang="en-US" sz="1200" b="0" i="0" kern="1200" dirty="0" err="1">
                <a:solidFill>
                  <a:schemeClr val="tx1"/>
                </a:solidFill>
                <a:latin typeface="+mn-lt"/>
                <a:ea typeface="+mn-ea"/>
                <a:cs typeface="+mn-cs"/>
              </a:rPr>
              <a:t>propria</a:t>
            </a:r>
            <a:r>
              <a:rPr lang="en-US" sz="1200" b="0" i="0" kern="1200" dirty="0">
                <a:solidFill>
                  <a:schemeClr val="tx1"/>
                </a:solidFill>
                <a:latin typeface="+mn-lt"/>
                <a:ea typeface="+mn-ea"/>
                <a:cs typeface="+mn-cs"/>
              </a:rPr>
              <a:t>. However, note the  </a:t>
            </a:r>
            <a:r>
              <a:rPr lang="en-US" sz="1200" b="1" i="0" kern="1200" spc="600" dirty="0">
                <a:solidFill>
                  <a:schemeClr val="tx1"/>
                </a:solidFill>
                <a:latin typeface="+mn-lt"/>
                <a:ea typeface="+mn-ea"/>
                <a:cs typeface="+mn-cs"/>
              </a:rPr>
              <a:t>linear, non-infiltrative base</a:t>
            </a:r>
            <a:r>
              <a:rPr lang="en-US" sz="1200" b="0" i="0" kern="1200" dirty="0">
                <a:solidFill>
                  <a:schemeClr val="tx1"/>
                </a:solidFill>
                <a:latin typeface="+mn-lt"/>
                <a:ea typeface="+mn-ea"/>
                <a:cs typeface="+mn-cs"/>
              </a:rPr>
              <a:t>. The nests </a:t>
            </a:r>
            <a:r>
              <a:rPr lang="en-US" sz="1200" b="0" i="0" u="sng" kern="1200" dirty="0">
                <a:solidFill>
                  <a:schemeClr val="tx1"/>
                </a:solidFill>
                <a:latin typeface="+mn-lt"/>
                <a:ea typeface="+mn-ea"/>
                <a:cs typeface="+mn-cs"/>
              </a:rPr>
              <a:t>stop just short of </a:t>
            </a:r>
            <a:r>
              <a:rPr lang="en-US" sz="1200" b="0" i="0" u="sng" kern="1200" dirty="0" err="1">
                <a:solidFill>
                  <a:schemeClr val="tx1"/>
                </a:solidFill>
                <a:latin typeface="+mn-lt"/>
                <a:ea typeface="+mn-ea"/>
                <a:cs typeface="+mn-cs"/>
              </a:rPr>
              <a:t>muscularis</a:t>
            </a:r>
            <a:r>
              <a:rPr lang="en-US" sz="1200" b="0" i="0" u="sng" kern="1200" dirty="0">
                <a:solidFill>
                  <a:schemeClr val="tx1"/>
                </a:solidFill>
                <a:latin typeface="+mn-lt"/>
                <a:ea typeface="+mn-ea"/>
                <a:cs typeface="+mn-cs"/>
              </a:rPr>
              <a:t> </a:t>
            </a:r>
            <a:r>
              <a:rPr lang="en-US" sz="1200" b="0" i="0" u="sng" kern="1200" dirty="0" err="1">
                <a:solidFill>
                  <a:schemeClr val="tx1"/>
                </a:solidFill>
                <a:latin typeface="+mn-lt"/>
                <a:ea typeface="+mn-ea"/>
                <a:cs typeface="+mn-cs"/>
              </a:rPr>
              <a:t>propria</a:t>
            </a:r>
            <a:r>
              <a:rPr lang="en-US" sz="1200" b="0" i="0" u="sng" kern="1200" dirty="0">
                <a:solidFill>
                  <a:schemeClr val="tx1"/>
                </a:solidFill>
                <a:latin typeface="+mn-lt"/>
                <a:ea typeface="+mn-ea"/>
                <a:cs typeface="+mn-cs"/>
              </a:rPr>
              <a:t>.</a:t>
            </a:r>
            <a:r>
              <a:rPr lang="en-US" sz="1200" b="0" i="0" kern="1200" dirty="0">
                <a:solidFill>
                  <a:schemeClr val="tx1"/>
                </a:solidFill>
                <a:latin typeface="+mn-lt"/>
                <a:ea typeface="+mn-ea"/>
                <a:cs typeface="+mn-cs"/>
              </a:rPr>
              <a:t> High power view (upper right image) highlights the </a:t>
            </a:r>
            <a:r>
              <a:rPr lang="en-US" sz="1200" b="1" i="0" kern="1200" dirty="0">
                <a:solidFill>
                  <a:schemeClr val="tx1"/>
                </a:solidFill>
                <a:latin typeface="+mn-lt"/>
                <a:ea typeface="+mn-ea"/>
                <a:cs typeface="+mn-cs"/>
              </a:rPr>
              <a:t>lack</a:t>
            </a:r>
            <a:r>
              <a:rPr lang="en-US" sz="1200" b="0" i="0" kern="1200" dirty="0">
                <a:solidFill>
                  <a:schemeClr val="tx1"/>
                </a:solidFill>
                <a:latin typeface="+mn-lt"/>
                <a:ea typeface="+mn-ea"/>
                <a:cs typeface="+mn-cs"/>
              </a:rPr>
              <a:t> of </a:t>
            </a:r>
            <a:r>
              <a:rPr lang="en-US" sz="1200" b="0" i="0" kern="1200" dirty="0" err="1">
                <a:solidFill>
                  <a:schemeClr val="tx1"/>
                </a:solidFill>
                <a:latin typeface="+mn-lt"/>
                <a:ea typeface="+mn-ea"/>
                <a:cs typeface="+mn-cs"/>
              </a:rPr>
              <a:t>cytologic</a:t>
            </a:r>
            <a:r>
              <a:rPr lang="en-US" sz="1200" b="0" i="0" kern="1200" dirty="0">
                <a:solidFill>
                  <a:schemeClr val="tx1"/>
                </a:solidFill>
                <a:latin typeface="+mn-lt"/>
                <a:ea typeface="+mn-ea"/>
                <a:cs typeface="+mn-cs"/>
              </a:rPr>
              <a:t> </a:t>
            </a:r>
            <a:r>
              <a:rPr lang="en-US" sz="1200" b="1" i="0" kern="1200" dirty="0" err="1">
                <a:solidFill>
                  <a:schemeClr val="tx1"/>
                </a:solidFill>
                <a:latin typeface="+mn-lt"/>
                <a:ea typeface="+mn-ea"/>
                <a:cs typeface="+mn-cs"/>
              </a:rPr>
              <a:t>atypia</a:t>
            </a:r>
            <a:r>
              <a:rPr lang="en-US" sz="1200" b="0" i="0" kern="1200" dirty="0">
                <a:solidFill>
                  <a:schemeClr val="tx1"/>
                </a:solidFill>
                <a:latin typeface="+mn-lt"/>
                <a:ea typeface="+mn-ea"/>
                <a:cs typeface="+mn-cs"/>
              </a:rPr>
              <a:t>. The </a:t>
            </a:r>
            <a:r>
              <a:rPr lang="en-US" sz="1200" b="1" i="0" kern="1200" dirty="0">
                <a:solidFill>
                  <a:schemeClr val="tx1"/>
                </a:solidFill>
                <a:latin typeface="+mn-lt"/>
                <a:ea typeface="+mn-ea"/>
                <a:cs typeface="+mn-cs"/>
              </a:rPr>
              <a:t>linear arrangement</a:t>
            </a:r>
            <a:r>
              <a:rPr lang="en-US" sz="1200" b="0" i="0" kern="1200" dirty="0">
                <a:solidFill>
                  <a:schemeClr val="tx1"/>
                </a:solidFill>
                <a:latin typeface="+mn-lt"/>
                <a:ea typeface="+mn-ea"/>
                <a:cs typeface="+mn-cs"/>
              </a:rPr>
              <a:t> of these nests in the lamina propria just beneath the urothelial surface, the </a:t>
            </a:r>
            <a:r>
              <a:rPr lang="en-US" sz="1200" b="1" i="0" kern="1200" dirty="0">
                <a:solidFill>
                  <a:schemeClr val="tx1"/>
                </a:solidFill>
                <a:latin typeface="+mn-lt"/>
                <a:ea typeface="+mn-ea"/>
                <a:cs typeface="+mn-cs"/>
              </a:rPr>
              <a:t>complete</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lack</a:t>
            </a:r>
            <a:r>
              <a:rPr lang="en-US" sz="1200" b="0" i="0" kern="1200" dirty="0">
                <a:solidFill>
                  <a:schemeClr val="tx1"/>
                </a:solidFill>
                <a:latin typeface="+mn-lt"/>
                <a:ea typeface="+mn-ea"/>
                <a:cs typeface="+mn-cs"/>
              </a:rPr>
              <a:t> of cytologic</a:t>
            </a:r>
            <a:r>
              <a:rPr lang="el-GR" sz="1200" b="0" i="0" kern="1200" dirty="0">
                <a:solidFill>
                  <a:schemeClr val="tx1"/>
                </a:solidFill>
                <a:latin typeface="+mn-lt"/>
                <a:ea typeface="+mn-ea"/>
                <a:cs typeface="+mn-cs"/>
              </a:rPr>
              <a:t> </a:t>
            </a:r>
            <a:r>
              <a:rPr lang="en-US" sz="1200" b="0" i="0" kern="1200" dirty="0">
                <a:solidFill>
                  <a:schemeClr val="tx1"/>
                </a:solidFill>
                <a:latin typeface="+mn-lt"/>
                <a:ea typeface="+mn-ea"/>
                <a:cs typeface="+mn-cs"/>
              </a:rPr>
              <a:t> </a:t>
            </a:r>
            <a:r>
              <a:rPr lang="en-US" sz="1200" b="1" i="0" kern="1200" dirty="0">
                <a:solidFill>
                  <a:schemeClr val="tx1"/>
                </a:solidFill>
                <a:latin typeface="+mn-lt"/>
                <a:ea typeface="+mn-ea"/>
                <a:cs typeface="+mn-cs"/>
              </a:rPr>
              <a:t>atypia</a:t>
            </a:r>
            <a:r>
              <a:rPr lang="en-US" sz="1200" b="0" i="0" kern="1200" dirty="0">
                <a:solidFill>
                  <a:schemeClr val="tx1"/>
                </a:solidFill>
                <a:latin typeface="+mn-lt"/>
                <a:ea typeface="+mn-ea"/>
                <a:cs typeface="+mn-cs"/>
              </a:rPr>
              <a:t>, and </a:t>
            </a:r>
            <a:r>
              <a:rPr lang="en-US" sz="1200" b="1" i="0" kern="1200" dirty="0">
                <a:solidFill>
                  <a:schemeClr val="tx1"/>
                </a:solidFill>
                <a:latin typeface="+mn-lt"/>
                <a:ea typeface="+mn-ea"/>
                <a:cs typeface="+mn-cs"/>
              </a:rPr>
              <a:t>sparing of muscularis propria </a:t>
            </a:r>
            <a:r>
              <a:rPr lang="en-US" sz="1200" b="0" i="0" kern="1200" dirty="0">
                <a:solidFill>
                  <a:schemeClr val="tx1"/>
                </a:solidFill>
                <a:latin typeface="+mn-lt"/>
                <a:ea typeface="+mn-ea"/>
                <a:cs typeface="+mn-cs"/>
              </a:rPr>
              <a:t>were helpful diagnostic features in distinguishing them from the nested variant of urothelial carcinoma.</a:t>
            </a:r>
          </a:p>
          <a:p>
            <a:pPr algn="just"/>
            <a:endParaRPr lang="en-US" sz="1200" b="0" i="0" kern="1200" dirty="0">
              <a:solidFill>
                <a:schemeClr val="tx1"/>
              </a:solidFill>
              <a:latin typeface="+mn-lt"/>
              <a:ea typeface="+mn-ea"/>
              <a:cs typeface="+mn-cs"/>
            </a:endParaRPr>
          </a:p>
          <a:p>
            <a:pPr algn="just"/>
            <a:r>
              <a:rPr lang="en-US" sz="1200" b="0" i="0" kern="1200" dirty="0">
                <a:solidFill>
                  <a:schemeClr val="tx1"/>
                </a:solidFill>
                <a:latin typeface="+mn-lt"/>
                <a:ea typeface="+mn-ea"/>
                <a:cs typeface="+mn-cs"/>
              </a:rPr>
              <a:t>The </a:t>
            </a:r>
            <a:r>
              <a:rPr lang="en-US" sz="1200" b="1" i="0" kern="1200" dirty="0">
                <a:solidFill>
                  <a:schemeClr val="tx1"/>
                </a:solidFill>
                <a:latin typeface="+mn-lt"/>
                <a:ea typeface="+mn-ea"/>
                <a:cs typeface="+mn-cs"/>
              </a:rPr>
              <a:t>nested subtype </a:t>
            </a:r>
            <a:r>
              <a:rPr lang="en-US" sz="1200" b="0" i="0" kern="1200" dirty="0">
                <a:solidFill>
                  <a:schemeClr val="tx1"/>
                </a:solidFill>
                <a:latin typeface="+mn-lt"/>
                <a:ea typeface="+mn-ea"/>
                <a:cs typeface="+mn-cs"/>
              </a:rPr>
              <a:t>of (invasive)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carcinoma consists of small, discrete nests with </a:t>
            </a:r>
            <a:r>
              <a:rPr lang="en-US" sz="1200" b="0" i="1" kern="1200" dirty="0">
                <a:solidFill>
                  <a:schemeClr val="tx1"/>
                </a:solidFill>
                <a:latin typeface="+mn-lt"/>
                <a:ea typeface="+mn-ea"/>
                <a:cs typeface="+mn-cs"/>
              </a:rPr>
              <a:t>bland</a:t>
            </a:r>
            <a:r>
              <a:rPr lang="en-US" sz="1200" b="0" i="0" kern="1200" dirty="0">
                <a:solidFill>
                  <a:schemeClr val="tx1"/>
                </a:solidFill>
                <a:latin typeface="+mn-lt"/>
                <a:ea typeface="+mn-ea"/>
                <a:cs typeface="+mn-cs"/>
              </a:rPr>
              <a:t> morphology </a:t>
            </a:r>
            <a:r>
              <a:rPr lang="en-US" sz="1200" b="1" i="0" kern="1200" dirty="0">
                <a:solidFill>
                  <a:schemeClr val="tx1"/>
                </a:solidFill>
                <a:latin typeface="+mn-lt"/>
                <a:ea typeface="+mn-ea"/>
                <a:cs typeface="+mn-cs"/>
              </a:rPr>
              <a:t>distributed </a:t>
            </a:r>
            <a:r>
              <a:rPr lang="en-US" sz="1200" b="1" i="0" u="sng" kern="1200" spc="600" dirty="0">
                <a:solidFill>
                  <a:schemeClr val="tx1"/>
                </a:solidFill>
                <a:effectLst>
                  <a:outerShdw blurRad="38100" dist="38100" dir="2700000" algn="tl">
                    <a:srgbClr val="000000">
                      <a:alpha val="43137"/>
                    </a:srgbClr>
                  </a:outerShdw>
                </a:effectLst>
                <a:latin typeface="+mn-lt"/>
                <a:ea typeface="+mn-ea"/>
                <a:cs typeface="+mn-cs"/>
              </a:rPr>
              <a:t>irregularly</a:t>
            </a:r>
            <a:r>
              <a:rPr lang="en-US" sz="1200" b="1" i="0" kern="1200" dirty="0">
                <a:solidFill>
                  <a:schemeClr val="tx1"/>
                </a:solidFill>
                <a:latin typeface="+mn-lt"/>
                <a:ea typeface="+mn-ea"/>
                <a:cs typeface="+mn-cs"/>
              </a:rPr>
              <a:t> </a:t>
            </a:r>
            <a:r>
              <a:rPr lang="en-US" sz="1200" b="0" i="0" kern="1200" dirty="0">
                <a:solidFill>
                  <a:schemeClr val="tx1"/>
                </a:solidFill>
                <a:latin typeface="+mn-lt"/>
                <a:ea typeface="+mn-ea"/>
                <a:cs typeface="+mn-cs"/>
              </a:rPr>
              <a:t>in the lamina </a:t>
            </a:r>
            <a:r>
              <a:rPr lang="en-US" sz="1200" b="0" i="0" kern="1200" dirty="0" err="1">
                <a:solidFill>
                  <a:schemeClr val="tx1"/>
                </a:solidFill>
                <a:latin typeface="+mn-lt"/>
                <a:ea typeface="+mn-ea"/>
                <a:cs typeface="+mn-cs"/>
              </a:rPr>
              <a:t>propria</a:t>
            </a:r>
            <a:r>
              <a:rPr lang="en-US" sz="1200" b="0" i="0" kern="1200" dirty="0">
                <a:solidFill>
                  <a:schemeClr val="tx1"/>
                </a:solidFill>
                <a:latin typeface="+mn-lt"/>
                <a:ea typeface="+mn-ea"/>
                <a:cs typeface="+mn-cs"/>
              </a:rPr>
              <a:t>. The </a:t>
            </a:r>
            <a:r>
              <a:rPr lang="en-US" sz="1200" b="0" i="1" kern="1200" dirty="0">
                <a:solidFill>
                  <a:schemeClr val="tx1"/>
                </a:solidFill>
                <a:latin typeface="+mn-lt"/>
                <a:ea typeface="+mn-ea"/>
                <a:cs typeface="+mn-cs"/>
              </a:rPr>
              <a:t>overlying </a:t>
            </a:r>
            <a:r>
              <a:rPr lang="en-US" sz="1200" b="0" i="1" kern="1200" dirty="0" err="1">
                <a:solidFill>
                  <a:schemeClr val="tx1"/>
                </a:solidFill>
                <a:latin typeface="+mn-lt"/>
                <a:ea typeface="+mn-ea"/>
                <a:cs typeface="+mn-cs"/>
              </a:rPr>
              <a:t>urothelium</a:t>
            </a:r>
            <a:r>
              <a:rPr lang="en-US" sz="1200" b="0" i="1" kern="1200" dirty="0">
                <a:solidFill>
                  <a:schemeClr val="tx1"/>
                </a:solidFill>
                <a:latin typeface="+mn-lt"/>
                <a:ea typeface="+mn-ea"/>
                <a:cs typeface="+mn-cs"/>
              </a:rPr>
              <a:t> </a:t>
            </a:r>
            <a:r>
              <a:rPr lang="en-US" sz="1200" b="0" i="0" kern="1200" dirty="0">
                <a:solidFill>
                  <a:schemeClr val="tx1"/>
                </a:solidFill>
                <a:latin typeface="+mn-lt"/>
                <a:ea typeface="+mn-ea"/>
                <a:cs typeface="+mn-cs"/>
              </a:rPr>
              <a:t>is usually </a:t>
            </a:r>
            <a:r>
              <a:rPr lang="en-US" sz="1200" b="0" i="1" kern="1200" dirty="0">
                <a:solidFill>
                  <a:schemeClr val="tx1"/>
                </a:solidFill>
                <a:latin typeface="+mn-lt"/>
                <a:ea typeface="+mn-ea"/>
                <a:cs typeface="+mn-cs"/>
              </a:rPr>
              <a:t>un</a:t>
            </a:r>
            <a:r>
              <a:rPr lang="en-US" sz="1200" b="0" i="0" kern="1200" dirty="0">
                <a:solidFill>
                  <a:schemeClr val="tx1"/>
                </a:solidFill>
                <a:latin typeface="+mn-lt"/>
                <a:ea typeface="+mn-ea"/>
                <a:cs typeface="+mn-cs"/>
              </a:rPr>
              <a:t>remarkable. In the </a:t>
            </a:r>
            <a:r>
              <a:rPr lang="en-US" sz="1200" b="1" i="0" kern="1200" dirty="0">
                <a:solidFill>
                  <a:schemeClr val="tx1"/>
                </a:solidFill>
                <a:latin typeface="+mn-lt"/>
                <a:ea typeface="+mn-ea"/>
                <a:cs typeface="+mn-cs"/>
              </a:rPr>
              <a:t>deeper aspects </a:t>
            </a:r>
            <a:r>
              <a:rPr lang="en-US" sz="1200" b="0" i="0" kern="1200" dirty="0">
                <a:solidFill>
                  <a:schemeClr val="tx1"/>
                </a:solidFill>
                <a:latin typeface="+mn-lt"/>
                <a:ea typeface="+mn-ea"/>
                <a:cs typeface="+mn-cs"/>
              </a:rPr>
              <a:t>of the tumor, the </a:t>
            </a:r>
            <a:r>
              <a:rPr lang="en-US" sz="1200" b="1" i="0" kern="1200" spc="300" dirty="0">
                <a:solidFill>
                  <a:schemeClr val="tx1"/>
                </a:solidFill>
                <a:latin typeface="+mn-lt"/>
                <a:ea typeface="+mn-ea"/>
                <a:cs typeface="+mn-cs"/>
              </a:rPr>
              <a:t>nests </a:t>
            </a:r>
            <a:r>
              <a:rPr lang="en-US" sz="1200" b="1" i="1" kern="1200" spc="300" dirty="0">
                <a:solidFill>
                  <a:schemeClr val="tx1"/>
                </a:solidFill>
                <a:latin typeface="+mn-lt"/>
                <a:ea typeface="+mn-ea"/>
                <a:cs typeface="+mn-cs"/>
              </a:rPr>
              <a:t>may</a:t>
            </a:r>
            <a:r>
              <a:rPr lang="en-US" sz="1200" b="1" i="0" kern="1200" spc="300" dirty="0">
                <a:solidFill>
                  <a:schemeClr val="tx1"/>
                </a:solidFill>
                <a:latin typeface="+mn-lt"/>
                <a:ea typeface="+mn-ea"/>
                <a:cs typeface="+mn-cs"/>
              </a:rPr>
              <a:t> </a:t>
            </a:r>
            <a:r>
              <a:rPr lang="en-US" sz="1200" b="1" i="1" kern="1200" spc="300" dirty="0" err="1">
                <a:solidFill>
                  <a:schemeClr val="tx1"/>
                </a:solidFill>
                <a:latin typeface="+mn-lt"/>
                <a:ea typeface="+mn-ea"/>
                <a:cs typeface="+mn-cs"/>
              </a:rPr>
              <a:t>anastomose</a:t>
            </a:r>
            <a:r>
              <a:rPr lang="en-US" sz="1200" b="1" i="0" kern="1200" spc="300" dirty="0">
                <a:solidFill>
                  <a:schemeClr val="tx1"/>
                </a:solidFill>
                <a:latin typeface="+mn-lt"/>
                <a:ea typeface="+mn-ea"/>
                <a:cs typeface="+mn-cs"/>
              </a:rPr>
              <a:t> or become </a:t>
            </a:r>
            <a:r>
              <a:rPr lang="en-US" sz="1200" b="1" i="1" kern="1200" spc="300" dirty="0">
                <a:solidFill>
                  <a:schemeClr val="tx1"/>
                </a:solidFill>
                <a:latin typeface="+mn-lt"/>
                <a:ea typeface="+mn-ea"/>
                <a:cs typeface="+mn-cs"/>
              </a:rPr>
              <a:t>confluent</a:t>
            </a:r>
            <a:r>
              <a:rPr lang="en-US" sz="1200" b="1" i="0" kern="1200" spc="300" dirty="0">
                <a:solidFill>
                  <a:schemeClr val="tx1"/>
                </a:solidFill>
                <a:latin typeface="+mn-lt"/>
                <a:ea typeface="+mn-ea"/>
                <a:cs typeface="+mn-cs"/>
              </a:rPr>
              <a:t> and exhibit </a:t>
            </a:r>
            <a:r>
              <a:rPr lang="en-US" sz="1200" b="1" i="1" kern="1200" spc="300" dirty="0">
                <a:solidFill>
                  <a:schemeClr val="tx1"/>
                </a:solidFill>
                <a:latin typeface="+mn-lt"/>
                <a:ea typeface="+mn-ea"/>
                <a:cs typeface="+mn-cs"/>
              </a:rPr>
              <a:t>greater</a:t>
            </a:r>
            <a:r>
              <a:rPr lang="en-US" sz="1200" b="1" i="0" kern="1200" spc="300" dirty="0">
                <a:solidFill>
                  <a:schemeClr val="tx1"/>
                </a:solidFill>
                <a:latin typeface="+mn-lt"/>
                <a:ea typeface="+mn-ea"/>
                <a:cs typeface="+mn-cs"/>
              </a:rPr>
              <a:t> </a:t>
            </a:r>
            <a:r>
              <a:rPr lang="en-US" sz="1200" b="1" i="0" kern="1200" spc="300" dirty="0" err="1">
                <a:solidFill>
                  <a:schemeClr val="tx1"/>
                </a:solidFill>
                <a:latin typeface="+mn-lt"/>
                <a:ea typeface="+mn-ea"/>
                <a:cs typeface="+mn-cs"/>
              </a:rPr>
              <a:t>cytolgic</a:t>
            </a:r>
            <a:r>
              <a:rPr lang="en-US" sz="1200" b="1" i="0" kern="1200" spc="300" dirty="0">
                <a:solidFill>
                  <a:schemeClr val="tx1"/>
                </a:solidFill>
                <a:latin typeface="+mn-lt"/>
                <a:ea typeface="+mn-ea"/>
                <a:cs typeface="+mn-cs"/>
              </a:rPr>
              <a:t> </a:t>
            </a:r>
            <a:r>
              <a:rPr lang="en-US" sz="1200" b="1" i="1" kern="1200" spc="300" dirty="0" err="1">
                <a:solidFill>
                  <a:schemeClr val="tx1"/>
                </a:solidFill>
                <a:latin typeface="+mn-lt"/>
                <a:ea typeface="+mn-ea"/>
                <a:cs typeface="+mn-cs"/>
              </a:rPr>
              <a:t>atypia</a:t>
            </a:r>
            <a:r>
              <a:rPr lang="en-US" sz="1200" b="0" i="0" kern="1200" dirty="0">
                <a:solidFill>
                  <a:schemeClr val="tx1"/>
                </a:solidFill>
                <a:latin typeface="+mn-lt"/>
                <a:ea typeface="+mn-ea"/>
                <a:cs typeface="+mn-cs"/>
              </a:rPr>
              <a:t>. The size of nests is </a:t>
            </a:r>
            <a:r>
              <a:rPr lang="en-US" sz="1200" b="0" i="1" kern="1200" dirty="0">
                <a:solidFill>
                  <a:schemeClr val="tx1"/>
                </a:solidFill>
                <a:latin typeface="+mn-lt"/>
                <a:ea typeface="+mn-ea"/>
                <a:cs typeface="+mn-cs"/>
              </a:rPr>
              <a:t>often</a:t>
            </a:r>
            <a:r>
              <a:rPr lang="en-US" sz="1200" b="0" i="1" kern="1200" baseline="0" dirty="0">
                <a:solidFill>
                  <a:schemeClr val="tx1"/>
                </a:solidFill>
                <a:latin typeface="+mn-lt"/>
                <a:ea typeface="+mn-ea"/>
                <a:cs typeface="+mn-cs"/>
              </a:rPr>
              <a:t> -not always (as the upper images show)- </a:t>
            </a:r>
            <a:r>
              <a:rPr lang="en-US" sz="1200" b="0" i="0" kern="1200" dirty="0">
                <a:solidFill>
                  <a:schemeClr val="tx1"/>
                </a:solidFill>
                <a:latin typeface="+mn-lt"/>
                <a:ea typeface="+mn-ea"/>
                <a:cs typeface="+mn-cs"/>
              </a:rPr>
              <a:t>much </a:t>
            </a:r>
            <a:r>
              <a:rPr lang="en-US" sz="1200" b="1" i="0" kern="1200" dirty="0">
                <a:solidFill>
                  <a:schemeClr val="tx1"/>
                </a:solidFill>
                <a:latin typeface="+mn-lt"/>
                <a:ea typeface="+mn-ea"/>
                <a:cs typeface="+mn-cs"/>
              </a:rPr>
              <a:t>smaller</a:t>
            </a:r>
            <a:r>
              <a:rPr lang="en-US" sz="1200" b="0" i="0" kern="1200" dirty="0">
                <a:solidFill>
                  <a:schemeClr val="tx1"/>
                </a:solidFill>
                <a:latin typeface="+mn-lt"/>
                <a:ea typeface="+mn-ea"/>
                <a:cs typeface="+mn-cs"/>
              </a:rPr>
              <a:t> than von </a:t>
            </a:r>
            <a:r>
              <a:rPr lang="en-US" sz="1200" b="0" i="0" kern="1200" dirty="0" err="1">
                <a:solidFill>
                  <a:schemeClr val="tx1"/>
                </a:solidFill>
                <a:latin typeface="+mn-lt"/>
                <a:ea typeface="+mn-ea"/>
                <a:cs typeface="+mn-cs"/>
              </a:rPr>
              <a:t>Brunn's</a:t>
            </a:r>
            <a:r>
              <a:rPr lang="en-US" sz="1200" b="0" i="0" kern="1200" dirty="0">
                <a:solidFill>
                  <a:schemeClr val="tx1"/>
                </a:solidFill>
                <a:latin typeface="+mn-lt"/>
                <a:ea typeface="+mn-ea"/>
                <a:cs typeface="+mn-cs"/>
              </a:rPr>
              <a:t> nests of normal </a:t>
            </a:r>
            <a:r>
              <a:rPr lang="en-US" sz="1200" b="0" i="0" kern="1200" dirty="0" err="1">
                <a:solidFill>
                  <a:schemeClr val="tx1"/>
                </a:solidFill>
                <a:latin typeface="+mn-lt"/>
                <a:ea typeface="+mn-ea"/>
                <a:cs typeface="+mn-cs"/>
              </a:rPr>
              <a:t>urothelium</a:t>
            </a:r>
            <a:r>
              <a:rPr lang="en-US" sz="1200" b="0" i="0" kern="1200" dirty="0">
                <a:solidFill>
                  <a:schemeClr val="tx1"/>
                </a:solidFill>
                <a:latin typeface="+mn-lt"/>
                <a:ea typeface="+mn-ea"/>
                <a:cs typeface="+mn-cs"/>
              </a:rPr>
              <a:t>. Higher magnification view of the superficial nests of nested variant of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carcinoma (lower</a:t>
            </a:r>
            <a:r>
              <a:rPr lang="en-US" sz="1200" b="0" i="0" kern="1200" baseline="0" dirty="0">
                <a:solidFill>
                  <a:schemeClr val="tx1"/>
                </a:solidFill>
                <a:latin typeface="+mn-lt"/>
                <a:ea typeface="+mn-ea"/>
                <a:cs typeface="+mn-cs"/>
              </a:rPr>
              <a:t> right image)</a:t>
            </a:r>
            <a:r>
              <a:rPr lang="en-US" sz="1200" b="0" i="0" kern="1200" dirty="0">
                <a:solidFill>
                  <a:schemeClr val="tx1"/>
                </a:solidFill>
                <a:latin typeface="+mn-lt"/>
                <a:ea typeface="+mn-ea"/>
                <a:cs typeface="+mn-cs"/>
              </a:rPr>
              <a:t>. The nuclei show only </a:t>
            </a:r>
            <a:r>
              <a:rPr lang="en-US" sz="1200" b="0" i="1" kern="1200" dirty="0">
                <a:solidFill>
                  <a:schemeClr val="tx1"/>
                </a:solidFill>
                <a:latin typeface="+mn-lt"/>
                <a:ea typeface="+mn-ea"/>
                <a:cs typeface="+mn-cs"/>
              </a:rPr>
              <a:t>minimal</a:t>
            </a:r>
            <a:r>
              <a:rPr lang="en-US" sz="1200" b="0" i="0" kern="1200" dirty="0">
                <a:solidFill>
                  <a:schemeClr val="tx1"/>
                </a:solidFill>
                <a:latin typeface="+mn-lt"/>
                <a:ea typeface="+mn-ea"/>
                <a:cs typeface="+mn-cs"/>
              </a:rPr>
              <a:t> enlargement and prominent nucleoli are </a:t>
            </a:r>
            <a:r>
              <a:rPr lang="en-US" sz="1200" b="0" i="1" kern="1200" dirty="0">
                <a:solidFill>
                  <a:schemeClr val="tx1"/>
                </a:solidFill>
                <a:latin typeface="+mn-lt"/>
                <a:ea typeface="+mn-ea"/>
                <a:cs typeface="+mn-cs"/>
              </a:rPr>
              <a:t>not</a:t>
            </a:r>
            <a:r>
              <a:rPr lang="en-US" sz="1200" b="0" i="0" kern="1200" dirty="0">
                <a:solidFill>
                  <a:schemeClr val="tx1"/>
                </a:solidFill>
                <a:latin typeface="+mn-lt"/>
                <a:ea typeface="+mn-ea"/>
                <a:cs typeface="+mn-cs"/>
              </a:rPr>
              <a:t> seen. Mitotic activity is </a:t>
            </a:r>
            <a:r>
              <a:rPr lang="en-US" sz="1200" b="1" i="1" kern="1200" dirty="0">
                <a:solidFill>
                  <a:schemeClr val="tx1"/>
                </a:solidFill>
                <a:latin typeface="+mn-lt"/>
                <a:ea typeface="+mn-ea"/>
                <a:cs typeface="+mn-cs"/>
              </a:rPr>
              <a:t>not</a:t>
            </a:r>
            <a:r>
              <a:rPr lang="en-US" sz="1200" b="0" i="0" kern="1200" dirty="0">
                <a:solidFill>
                  <a:schemeClr val="tx1"/>
                </a:solidFill>
                <a:latin typeface="+mn-lt"/>
                <a:ea typeface="+mn-ea"/>
                <a:cs typeface="+mn-cs"/>
              </a:rPr>
              <a:t> increased. The </a:t>
            </a:r>
            <a:r>
              <a:rPr lang="en-US" sz="1200" b="1" i="0" kern="1200" dirty="0">
                <a:solidFill>
                  <a:schemeClr val="tx1"/>
                </a:solidFill>
                <a:latin typeface="+mn-lt"/>
                <a:ea typeface="+mn-ea"/>
                <a:cs typeface="+mn-cs"/>
              </a:rPr>
              <a:t>small size </a:t>
            </a:r>
            <a:r>
              <a:rPr lang="en-US" sz="1200" b="0" i="0" kern="1200" dirty="0">
                <a:solidFill>
                  <a:schemeClr val="tx1"/>
                </a:solidFill>
                <a:latin typeface="+mn-lt"/>
                <a:ea typeface="+mn-ea"/>
                <a:cs typeface="+mn-cs"/>
              </a:rPr>
              <a:t>of these nests, </a:t>
            </a:r>
            <a:r>
              <a:rPr lang="en-US" sz="1200" b="1" i="0" kern="1200" dirty="0" err="1">
                <a:solidFill>
                  <a:schemeClr val="tx1"/>
                </a:solidFill>
                <a:latin typeface="+mn-lt"/>
                <a:ea typeface="+mn-ea"/>
                <a:cs typeface="+mn-cs"/>
              </a:rPr>
              <a:t>anastomosis</a:t>
            </a:r>
            <a:r>
              <a:rPr lang="en-US" sz="1200" b="0" i="0" kern="1200" dirty="0">
                <a:solidFill>
                  <a:schemeClr val="tx1"/>
                </a:solidFill>
                <a:latin typeface="+mn-lt"/>
                <a:ea typeface="+mn-ea"/>
                <a:cs typeface="+mn-cs"/>
              </a:rPr>
              <a:t> and </a:t>
            </a:r>
            <a:r>
              <a:rPr lang="en-US" sz="1200" b="1" i="0" kern="1200" dirty="0">
                <a:solidFill>
                  <a:schemeClr val="tx1"/>
                </a:solidFill>
                <a:latin typeface="+mn-lt"/>
                <a:ea typeface="+mn-ea"/>
                <a:cs typeface="+mn-cs"/>
              </a:rPr>
              <a:t>confluence of some of the nests</a:t>
            </a:r>
            <a:r>
              <a:rPr lang="en-US" sz="1200" b="0" i="0" kern="1200" dirty="0">
                <a:solidFill>
                  <a:schemeClr val="tx1"/>
                </a:solidFill>
                <a:latin typeface="+mn-lt"/>
                <a:ea typeface="+mn-ea"/>
                <a:cs typeface="+mn-cs"/>
              </a:rPr>
              <a:t>, and </a:t>
            </a:r>
            <a:r>
              <a:rPr lang="en-US" sz="1200" b="1" i="0" kern="1200" dirty="0">
                <a:solidFill>
                  <a:schemeClr val="tx1"/>
                </a:solidFill>
                <a:latin typeface="+mn-lt"/>
                <a:ea typeface="+mn-ea"/>
                <a:cs typeface="+mn-cs"/>
              </a:rPr>
              <a:t>irregular extension </a:t>
            </a:r>
            <a:r>
              <a:rPr lang="en-US" sz="1200" b="0" i="0" kern="1200" dirty="0">
                <a:solidFill>
                  <a:schemeClr val="tx1"/>
                </a:solidFill>
                <a:latin typeface="+mn-lt"/>
                <a:ea typeface="+mn-ea"/>
                <a:cs typeface="+mn-cs"/>
              </a:rPr>
              <a:t>into the lamina </a:t>
            </a:r>
            <a:r>
              <a:rPr lang="en-US" sz="1200" b="0" i="0" kern="1200" dirty="0" err="1">
                <a:solidFill>
                  <a:schemeClr val="tx1"/>
                </a:solidFill>
                <a:latin typeface="+mn-lt"/>
                <a:ea typeface="+mn-ea"/>
                <a:cs typeface="+mn-cs"/>
              </a:rPr>
              <a:t>propria</a:t>
            </a:r>
            <a:r>
              <a:rPr lang="en-US" sz="1200" b="0" i="0" kern="1200" dirty="0">
                <a:solidFill>
                  <a:schemeClr val="tx1"/>
                </a:solidFill>
                <a:latin typeface="+mn-lt"/>
                <a:ea typeface="+mn-ea"/>
                <a:cs typeface="+mn-cs"/>
              </a:rPr>
              <a:t> set them apart from ordinary von </a:t>
            </a:r>
            <a:r>
              <a:rPr lang="en-US" sz="1200" b="0" i="0" kern="1200" dirty="0" err="1">
                <a:solidFill>
                  <a:schemeClr val="tx1"/>
                </a:solidFill>
                <a:latin typeface="+mn-lt"/>
                <a:ea typeface="+mn-ea"/>
                <a:cs typeface="+mn-cs"/>
              </a:rPr>
              <a:t>Brunn's</a:t>
            </a:r>
            <a:r>
              <a:rPr lang="en-US" sz="1200" b="0" i="0" kern="1200" dirty="0">
                <a:solidFill>
                  <a:schemeClr val="tx1"/>
                </a:solidFill>
                <a:latin typeface="+mn-lt"/>
                <a:ea typeface="+mn-ea"/>
                <a:cs typeface="+mn-cs"/>
              </a:rPr>
              <a:t> nests.</a:t>
            </a:r>
          </a:p>
          <a:p>
            <a:pPr algn="just"/>
            <a:r>
              <a:rPr lang="en-US" b="0" i="0" dirty="0">
                <a:solidFill>
                  <a:srgbClr val="282828"/>
                </a:solidFill>
                <a:effectLst/>
                <a:latin typeface="MuseoSans"/>
              </a:rPr>
              <a:t>The nested subtype variant is a tumor with </a:t>
            </a:r>
            <a:r>
              <a:rPr lang="en-US" b="0" i="1" dirty="0">
                <a:solidFill>
                  <a:srgbClr val="282828"/>
                </a:solidFill>
                <a:effectLst/>
                <a:latin typeface="MuseoSans"/>
              </a:rPr>
              <a:t>deceptively benign </a:t>
            </a:r>
            <a:r>
              <a:rPr lang="en-US" b="0" i="0" dirty="0">
                <a:solidFill>
                  <a:srgbClr val="282828"/>
                </a:solidFill>
                <a:effectLst/>
                <a:latin typeface="MuseoSans"/>
              </a:rPr>
              <a:t>appearance that mimics von </a:t>
            </a:r>
            <a:r>
              <a:rPr lang="en-US" b="0" i="0" dirty="0" err="1">
                <a:solidFill>
                  <a:srgbClr val="282828"/>
                </a:solidFill>
                <a:effectLst/>
                <a:latin typeface="MuseoSans"/>
              </a:rPr>
              <a:t>Brunn's</a:t>
            </a:r>
            <a:r>
              <a:rPr lang="en-US" b="0" i="0" dirty="0">
                <a:solidFill>
                  <a:srgbClr val="282828"/>
                </a:solidFill>
                <a:effectLst/>
                <a:latin typeface="MuseoSans"/>
              </a:rPr>
              <a:t> nests and can be confused with von </a:t>
            </a:r>
            <a:r>
              <a:rPr lang="en-US" b="0" i="0" dirty="0" err="1">
                <a:solidFill>
                  <a:srgbClr val="282828"/>
                </a:solidFill>
                <a:effectLst/>
                <a:latin typeface="MuseoSans"/>
              </a:rPr>
              <a:t>Brunn's</a:t>
            </a:r>
            <a:r>
              <a:rPr lang="en-US" b="0" i="0" dirty="0">
                <a:solidFill>
                  <a:srgbClr val="282828"/>
                </a:solidFill>
                <a:effectLst/>
                <a:latin typeface="MuseoSans"/>
              </a:rPr>
              <a:t> nest hyperplasia if </a:t>
            </a:r>
            <a:r>
              <a:rPr lang="en-US" b="0" i="1" dirty="0">
                <a:solidFill>
                  <a:srgbClr val="282828"/>
                </a:solidFill>
                <a:effectLst/>
                <a:latin typeface="MuseoSans"/>
              </a:rPr>
              <a:t>not</a:t>
            </a:r>
            <a:r>
              <a:rPr lang="en-US" b="0" i="0" dirty="0">
                <a:solidFill>
                  <a:srgbClr val="282828"/>
                </a:solidFill>
                <a:effectLst/>
                <a:latin typeface="MuseoSans"/>
              </a:rPr>
              <a:t> invading the detrusor muscle. The tumor growth pattern varies from solid expansive to infiltrative nests without nuclear atypia that is observed most frequently in the </a:t>
            </a:r>
            <a:r>
              <a:rPr lang="en-US" b="1" i="0" dirty="0">
                <a:solidFill>
                  <a:srgbClr val="282828"/>
                </a:solidFill>
                <a:effectLst/>
                <a:latin typeface="MuseoSans"/>
              </a:rPr>
              <a:t>deeper part </a:t>
            </a:r>
            <a:r>
              <a:rPr lang="en-US" b="0" i="0" dirty="0">
                <a:solidFill>
                  <a:srgbClr val="282828"/>
                </a:solidFill>
                <a:effectLst/>
                <a:latin typeface="MuseoSans"/>
              </a:rPr>
              <a:t>of the tumor.</a:t>
            </a:r>
            <a:endParaRPr lang="en-US" sz="1200" b="0" i="0" kern="1200" dirty="0">
              <a:solidFill>
                <a:schemeClr val="tx1"/>
              </a:solidFill>
              <a:latin typeface="+mn-lt"/>
              <a:ea typeface="+mn-ea"/>
              <a:cs typeface="+mn-cs"/>
            </a:endParaRPr>
          </a:p>
          <a:p>
            <a:pPr algn="just"/>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6</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Fira Sans" panose="020B0503050000020004" pitchFamily="34" charset="0"/>
              </a:rPr>
              <a:t>The </a:t>
            </a:r>
            <a:r>
              <a:rPr lang="en-US" b="1" i="0" dirty="0">
                <a:solidFill>
                  <a:srgbClr val="333333"/>
                </a:solidFill>
                <a:effectLst/>
                <a:latin typeface="Fira Sans" panose="020B0503050000020004" pitchFamily="34" charset="0"/>
              </a:rPr>
              <a:t>large nested </a:t>
            </a:r>
            <a:r>
              <a:rPr lang="en-US" b="0" i="0" dirty="0" err="1">
                <a:solidFill>
                  <a:srgbClr val="333333"/>
                </a:solidFill>
                <a:effectLst/>
                <a:latin typeface="Fira Sans" panose="020B0503050000020004" pitchFamily="34" charset="0"/>
              </a:rPr>
              <a:t>urothelial</a:t>
            </a:r>
            <a:r>
              <a:rPr lang="en-US" b="0" i="0" dirty="0">
                <a:solidFill>
                  <a:srgbClr val="333333"/>
                </a:solidFill>
                <a:effectLst/>
                <a:latin typeface="Fira Sans" panose="020B0503050000020004" pitchFamily="34" charset="0"/>
              </a:rPr>
              <a:t> carcinoma was in the 2016 edition included within the nested subtype, this is not clearly stated in the WHO classification.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Fira Sans" panose="020B05030500000200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i="1" dirty="0">
                <a:solidFill>
                  <a:srgbClr val="333333"/>
                </a:solidFill>
                <a:effectLst/>
                <a:latin typeface="Georgia" panose="02040502050405020303" pitchFamily="18" charset="0"/>
              </a:rPr>
              <a:t>Nested and large nested</a:t>
            </a:r>
            <a:r>
              <a:rPr lang="en-US" b="0" i="0" dirty="0">
                <a:solidFill>
                  <a:srgbClr val="333333"/>
                </a:solidFill>
                <a:effectLst/>
                <a:latin typeface="Georgia" panose="02040502050405020303" pitchFamily="18" charset="0"/>
              </a:rPr>
              <a:t> UC display nests of cells, characteristically with </a:t>
            </a:r>
            <a:r>
              <a:rPr lang="en-US" b="0" i="1" dirty="0">
                <a:solidFill>
                  <a:srgbClr val="333333"/>
                </a:solidFill>
                <a:effectLst/>
                <a:latin typeface="Georgia" panose="02040502050405020303" pitchFamily="18" charset="0"/>
              </a:rPr>
              <a:t>deceptively mild </a:t>
            </a:r>
            <a:r>
              <a:rPr lang="en-US" b="0" i="0" dirty="0">
                <a:solidFill>
                  <a:srgbClr val="333333"/>
                </a:solidFill>
                <a:effectLst/>
                <a:latin typeface="Georgia" panose="02040502050405020303" pitchFamily="18" charset="0"/>
              </a:rPr>
              <a:t>pleomorphism and only </a:t>
            </a:r>
            <a:r>
              <a:rPr lang="en-US" b="0" i="1" dirty="0">
                <a:solidFill>
                  <a:srgbClr val="333333"/>
                </a:solidFill>
                <a:effectLst/>
                <a:latin typeface="Georgia" panose="02040502050405020303" pitchFamily="18" charset="0"/>
              </a:rPr>
              <a:t>slightly increased nuclear-cytoplasmic ratio</a:t>
            </a:r>
            <a:r>
              <a:rPr lang="en-US" b="0" i="0" dirty="0">
                <a:solidFill>
                  <a:srgbClr val="333333"/>
                </a:solidFill>
                <a:effectLst/>
                <a:latin typeface="Georgia" panose="02040502050405020303" pitchFamily="18" charset="0"/>
              </a:rPr>
              <a:t>. Also in this subtype, there seem to be differences between pure and mixed forms; pure large nested carcinoma has been shown to have a predominantly luminal-papillary phenotype with higher rate of FGFR3 mutations than mixed large nested subtype. </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1C1D1E"/>
                </a:solidFill>
                <a:effectLst/>
                <a:latin typeface="Open Sans" panose="020B0606030504020204" pitchFamily="34" charset="0"/>
              </a:rPr>
              <a:t>It can be very challenging to diagnose, grade and stage inverted </a:t>
            </a:r>
            <a:r>
              <a:rPr lang="en-US" b="0" i="0" dirty="0" err="1">
                <a:solidFill>
                  <a:srgbClr val="1C1D1E"/>
                </a:solidFill>
                <a:effectLst/>
                <a:latin typeface="Open Sans" panose="020B0606030504020204" pitchFamily="34" charset="0"/>
              </a:rPr>
              <a:t>tumours</a:t>
            </a:r>
            <a:r>
              <a:rPr lang="en-US" b="0" i="0" dirty="0">
                <a:solidFill>
                  <a:srgbClr val="1C1D1E"/>
                </a:solidFill>
                <a:effectLst/>
                <a:latin typeface="Open Sans" panose="020B0606030504020204" pitchFamily="34" charset="0"/>
              </a:rPr>
              <a:t>, especially with the differential diagnosis of an </a:t>
            </a:r>
            <a:r>
              <a:rPr lang="en-US" b="1" i="0" dirty="0">
                <a:solidFill>
                  <a:srgbClr val="1C1D1E"/>
                </a:solidFill>
                <a:effectLst/>
                <a:latin typeface="Open Sans" panose="020B0606030504020204" pitchFamily="34" charset="0"/>
              </a:rPr>
              <a:t>invasive </a:t>
            </a:r>
            <a:r>
              <a:rPr lang="en-US" b="1" i="0" dirty="0" err="1">
                <a:solidFill>
                  <a:srgbClr val="1C1D1E"/>
                </a:solidFill>
                <a:effectLst/>
                <a:latin typeface="Open Sans" panose="020B0606030504020204" pitchFamily="34" charset="0"/>
              </a:rPr>
              <a:t>tumour</a:t>
            </a:r>
            <a:r>
              <a:rPr lang="en-US" b="1" i="0" dirty="0">
                <a:solidFill>
                  <a:srgbClr val="1C1D1E"/>
                </a:solidFill>
                <a:effectLst/>
                <a:latin typeface="Open Sans" panose="020B0606030504020204" pitchFamily="34" charset="0"/>
              </a:rPr>
              <a:t> </a:t>
            </a:r>
            <a:r>
              <a:rPr lang="en-US" b="0" i="0" dirty="0">
                <a:solidFill>
                  <a:srgbClr val="1C1D1E"/>
                </a:solidFill>
                <a:effectLst/>
                <a:latin typeface="Open Sans" panose="020B0606030504020204" pitchFamily="34" charset="0"/>
              </a:rPr>
              <a:t>with ‘</a:t>
            </a:r>
            <a:r>
              <a:rPr lang="en-US" b="1" i="0" dirty="0">
                <a:solidFill>
                  <a:srgbClr val="1C1D1E"/>
                </a:solidFill>
                <a:effectLst/>
                <a:latin typeface="Open Sans" panose="020B0606030504020204" pitchFamily="34" charset="0"/>
              </a:rPr>
              <a:t>pushing</a:t>
            </a:r>
            <a:r>
              <a:rPr lang="en-US" b="0" i="0" dirty="0">
                <a:solidFill>
                  <a:srgbClr val="1C1D1E"/>
                </a:solidFill>
                <a:effectLst/>
                <a:latin typeface="Open Sans" panose="020B0606030504020204" pitchFamily="34" charset="0"/>
              </a:rPr>
              <a:t> borders’. </a:t>
            </a:r>
            <a:r>
              <a:rPr lang="en-US" b="1" i="1" dirty="0">
                <a:solidFill>
                  <a:srgbClr val="1C1D1E"/>
                </a:solidFill>
                <a:effectLst/>
                <a:latin typeface="Open Sans" panose="020B0606030504020204" pitchFamily="34" charset="0"/>
              </a:rPr>
              <a:t>Tangential sectioning  </a:t>
            </a:r>
            <a:r>
              <a:rPr lang="en-US" b="1" i="0" dirty="0">
                <a:solidFill>
                  <a:srgbClr val="1C1D1E"/>
                </a:solidFill>
                <a:effectLst/>
                <a:latin typeface="Open Sans" panose="020B0606030504020204" pitchFamily="34" charset="0"/>
              </a:rPr>
              <a:t>must be excluded before diagnosing an inverted lesion</a:t>
            </a:r>
            <a:r>
              <a:rPr lang="en-US" b="0" i="0" dirty="0">
                <a:solidFill>
                  <a:srgbClr val="1C1D1E"/>
                </a:solidFill>
                <a:effectLst/>
                <a:latin typeface="Open Sans" panose="020B0606030504020204" pitchFamily="34" charset="0"/>
              </a:rPr>
              <a:t>; if a lesion is predominantly or exclusively inverted, this should be underlined in the pathology report. </a:t>
            </a:r>
            <a:r>
              <a:rPr lang="en-US" b="0" i="1" spc="300" dirty="0">
                <a:solidFill>
                  <a:srgbClr val="1C1D1E"/>
                </a:solidFill>
                <a:effectLst>
                  <a:outerShdw blurRad="38100" dist="38100" dir="2700000" algn="tl">
                    <a:srgbClr val="000000">
                      <a:alpha val="43137"/>
                    </a:srgbClr>
                  </a:outerShdw>
                </a:effectLst>
                <a:latin typeface="Open Sans" panose="020B0606030504020204" pitchFamily="34" charset="0"/>
              </a:rPr>
              <a:t>Exclusively inverted </a:t>
            </a:r>
            <a:r>
              <a:rPr lang="en-US" b="0" i="1" dirty="0">
                <a:solidFill>
                  <a:srgbClr val="1C1D1E"/>
                </a:solidFill>
                <a:effectLst>
                  <a:outerShdw blurRad="38100" dist="38100" dir="2700000" algn="tl">
                    <a:srgbClr val="000000">
                      <a:alpha val="43137"/>
                    </a:srgbClr>
                  </a:outerShdw>
                </a:effectLst>
                <a:latin typeface="Open Sans" panose="020B0606030504020204" pitchFamily="34" charset="0"/>
              </a:rPr>
              <a:t>lesions (with exception of the inverted papilloma) are </a:t>
            </a:r>
            <a:r>
              <a:rPr lang="en-US" b="0" i="1" spc="300" dirty="0">
                <a:solidFill>
                  <a:srgbClr val="1C1D1E"/>
                </a:solidFill>
                <a:effectLst>
                  <a:outerShdw blurRad="38100" dist="38100" dir="2700000" algn="tl">
                    <a:srgbClr val="000000">
                      <a:alpha val="43137"/>
                    </a:srgbClr>
                  </a:outerShdw>
                </a:effectLst>
                <a:latin typeface="Open Sans" panose="020B0606030504020204" pitchFamily="34" charset="0"/>
              </a:rPr>
              <a:t>rare.</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200" b="0" i="1" kern="1200" dirty="0">
              <a:solidFill>
                <a:srgbClr val="1C1D1E"/>
              </a:solidFill>
              <a:effectLst>
                <a:outerShdw blurRad="38100" dist="38100" dir="2700000" algn="tl">
                  <a:srgbClr val="000000">
                    <a:alpha val="43137"/>
                  </a:srgbClr>
                </a:outerShdw>
              </a:effectLst>
              <a:latin typeface="Open Sans" panose="020B0606030504020204" pitchFamily="34" charset="0"/>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Fira Sans" panose="020B0503050000020004" pitchFamily="34" charset="0"/>
              </a:rPr>
              <a:t>The new blue book pays much attention to inverted lesions, which shall be graded by the same criteria as exophytic tumors. It can be extremely challenging to grade and stage inverted tumors; ‘</a:t>
            </a:r>
            <a:r>
              <a:rPr lang="en-US" b="1" i="0" dirty="0">
                <a:solidFill>
                  <a:srgbClr val="333333"/>
                </a:solidFill>
                <a:effectLst/>
                <a:latin typeface="Fira Sans" panose="020B0503050000020004" pitchFamily="34" charset="0"/>
              </a:rPr>
              <a:t>pushing borders</a:t>
            </a:r>
            <a:r>
              <a:rPr lang="en-US" b="0" i="0" dirty="0">
                <a:solidFill>
                  <a:srgbClr val="333333"/>
                </a:solidFill>
                <a:effectLst/>
                <a:latin typeface="Fira Sans" panose="020B0503050000020004" pitchFamily="34" charset="0"/>
              </a:rPr>
              <a:t>’, </a:t>
            </a:r>
            <a:r>
              <a:rPr lang="en-US" b="1" i="0" dirty="0">
                <a:solidFill>
                  <a:srgbClr val="333333"/>
                </a:solidFill>
                <a:effectLst/>
                <a:latin typeface="Fira Sans" panose="020B0503050000020004" pitchFamily="34" charset="0"/>
              </a:rPr>
              <a:t>tangential cutting, muscularis mucosae hyperplasia or </a:t>
            </a:r>
            <a:r>
              <a:rPr lang="en-US" b="1" i="0" dirty="0" err="1">
                <a:solidFill>
                  <a:srgbClr val="333333"/>
                </a:solidFill>
                <a:effectLst/>
                <a:latin typeface="Fira Sans" panose="020B0503050000020004" pitchFamily="34" charset="0"/>
              </a:rPr>
              <a:t>demoplastic</a:t>
            </a:r>
            <a:r>
              <a:rPr lang="en-US" b="1" i="0" dirty="0">
                <a:solidFill>
                  <a:srgbClr val="333333"/>
                </a:solidFill>
                <a:effectLst/>
                <a:latin typeface="Fira Sans" panose="020B0503050000020004" pitchFamily="34" charset="0"/>
              </a:rPr>
              <a:t> stroma of the lamina propria must be excluded</a:t>
            </a:r>
            <a:r>
              <a:rPr lang="en-US" b="0" i="0" dirty="0">
                <a:solidFill>
                  <a:srgbClr val="333333"/>
                </a:solidFill>
                <a:effectLst/>
                <a:latin typeface="Fira Sans" panose="020B0503050000020004" pitchFamily="34" charset="0"/>
              </a:rPr>
              <a:t>. Noninvasive inverted lesions are probably among the most difficult cases in regard to </a:t>
            </a:r>
            <a:r>
              <a:rPr lang="en-US" b="1" i="0" dirty="0">
                <a:solidFill>
                  <a:srgbClr val="333333"/>
                </a:solidFill>
                <a:effectLst/>
                <a:latin typeface="Fira Sans" panose="020B0503050000020004" pitchFamily="34" charset="0"/>
              </a:rPr>
              <a:t>staging</a:t>
            </a:r>
            <a:r>
              <a:rPr lang="en-US" b="0" i="0" dirty="0">
                <a:solidFill>
                  <a:srgbClr val="333333"/>
                </a:solidFill>
                <a:effectLst/>
                <a:latin typeface="Fira Sans" panose="020B0503050000020004" pitchFamily="34" charset="0"/>
              </a:rPr>
              <a:t>.</a:t>
            </a:r>
            <a:endParaRPr lang="en-US" sz="1200" b="0" i="1" kern="1200" dirty="0">
              <a:solidFill>
                <a:schemeClr val="tx1"/>
              </a:solidFill>
              <a:effectLst>
                <a:outerShdw blurRad="38100" dist="38100" dir="2700000" algn="tl">
                  <a:srgbClr val="000000">
                    <a:alpha val="43137"/>
                  </a:srgbClr>
                </a:outerShdw>
              </a:effectLst>
              <a:latin typeface="+mn-lt"/>
              <a:ea typeface="+mn-ea"/>
              <a:cs typeface="+mn-cs"/>
            </a:endParaRPr>
          </a:p>
          <a:p>
            <a:pPr algn="just"/>
            <a:endParaRPr lang="el-GR"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8</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just"/>
            <a:endParaRPr lang="en-US" sz="1200" b="0" i="0" kern="1200" dirty="0">
              <a:solidFill>
                <a:schemeClr val="tx1"/>
              </a:solidFill>
              <a:latin typeface="+mn-lt"/>
              <a:ea typeface="+mn-ea"/>
              <a:cs typeface="+mn-cs"/>
            </a:endParaRPr>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9</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85000" lnSpcReduction="20000"/>
          </a:bodyPr>
          <a:lstStyle/>
          <a:p>
            <a:pPr algn="just" fontAlgn="base"/>
            <a:r>
              <a:rPr lang="en-US" sz="1200" b="1" i="0" kern="1200" dirty="0">
                <a:solidFill>
                  <a:schemeClr val="tx1"/>
                </a:solidFill>
                <a:latin typeface="+mn-lt"/>
                <a:ea typeface="+mn-ea"/>
                <a:cs typeface="+mn-cs"/>
              </a:rPr>
              <a:t>           Invasive  </a:t>
            </a:r>
            <a:r>
              <a:rPr lang="en-US" sz="1200" b="1" i="0" u="sng" kern="1200" spc="600" dirty="0">
                <a:solidFill>
                  <a:schemeClr val="tx1"/>
                </a:solidFill>
                <a:latin typeface="+mn-lt"/>
                <a:ea typeface="+mn-ea"/>
                <a:cs typeface="+mn-cs"/>
              </a:rPr>
              <a:t>adeno</a:t>
            </a:r>
            <a:r>
              <a:rPr lang="en-US" sz="1200" b="1" i="0" kern="1200" dirty="0">
                <a:solidFill>
                  <a:schemeClr val="tx1"/>
                </a:solidFill>
                <a:latin typeface="+mn-lt"/>
                <a:ea typeface="+mn-ea"/>
                <a:cs typeface="+mn-cs"/>
              </a:rPr>
              <a:t>carcinoma, NOS, </a:t>
            </a:r>
            <a:r>
              <a:rPr lang="en-US" sz="1200" b="0" i="0" kern="1200" dirty="0">
                <a:solidFill>
                  <a:schemeClr val="tx1"/>
                </a:solidFill>
                <a:latin typeface="+mn-lt"/>
                <a:ea typeface="+mn-ea"/>
                <a:cs typeface="+mn-cs"/>
              </a:rPr>
              <a:t>with desmoplastic reaction.</a:t>
            </a:r>
            <a:r>
              <a:rPr lang="en-US" sz="1200" b="1" kern="1200" dirty="0">
                <a:solidFill>
                  <a:schemeClr val="tx1"/>
                </a:solidFill>
                <a:latin typeface="+mn-lt"/>
                <a:ea typeface="+mn-ea"/>
                <a:cs typeface="+mn-cs"/>
              </a:rPr>
              <a:t> </a:t>
            </a:r>
          </a:p>
          <a:p>
            <a:pPr algn="just" fontAlgn="base"/>
            <a:endParaRPr lang="en-US" sz="1200" b="1" kern="1200" dirty="0">
              <a:solidFill>
                <a:schemeClr val="tx1"/>
              </a:solidFill>
              <a:latin typeface="+mn-lt"/>
              <a:ea typeface="+mn-ea"/>
              <a:cs typeface="+mn-cs"/>
            </a:endParaRPr>
          </a:p>
          <a:p>
            <a:pPr algn="just" fontAlgn="base"/>
            <a:r>
              <a:rPr lang="en-US" sz="1200" b="1" kern="1200" dirty="0">
                <a:solidFill>
                  <a:schemeClr val="tx1"/>
                </a:solidFill>
                <a:latin typeface="+mn-lt"/>
                <a:ea typeface="+mn-ea"/>
                <a:cs typeface="+mn-cs"/>
              </a:rPr>
              <a:t>           Differential diagnosis</a:t>
            </a:r>
          </a:p>
          <a:p>
            <a:pPr algn="just" fontAlgn="base"/>
            <a:endParaRPr lang="en-US" sz="1200" b="1" kern="1200" dirty="0">
              <a:solidFill>
                <a:schemeClr val="tx1"/>
              </a:solidFill>
              <a:latin typeface="+mn-lt"/>
              <a:ea typeface="+mn-ea"/>
              <a:cs typeface="+mn-cs"/>
            </a:endParaRPr>
          </a:p>
          <a:p>
            <a:pPr algn="just" fontAlgn="base"/>
            <a:r>
              <a:rPr lang="en-US" sz="1200" b="1" i="0" kern="1200" dirty="0">
                <a:solidFill>
                  <a:schemeClr val="tx1"/>
                </a:solidFill>
                <a:latin typeface="+mn-lt"/>
                <a:ea typeface="+mn-ea"/>
                <a:cs typeface="+mn-cs"/>
              </a:rPr>
              <a:t>            </a:t>
            </a:r>
            <a:r>
              <a:rPr lang="en-US" sz="1200" b="1" i="1" kern="1200" spc="300" dirty="0">
                <a:solidFill>
                  <a:schemeClr val="tx1"/>
                </a:solidFill>
                <a:latin typeface="+mn-lt"/>
                <a:ea typeface="+mn-ea"/>
                <a:cs typeface="+mn-cs"/>
              </a:rPr>
              <a:t>Urothelial</a:t>
            </a:r>
            <a:r>
              <a:rPr lang="en-US" sz="1200" b="1" i="1" kern="1200" dirty="0">
                <a:solidFill>
                  <a:schemeClr val="tx1"/>
                </a:solidFill>
                <a:latin typeface="+mn-lt"/>
                <a:ea typeface="+mn-ea"/>
                <a:cs typeface="+mn-cs"/>
              </a:rPr>
              <a:t> carcinoma with predominantly glandular features / differentiation</a:t>
            </a:r>
            <a:r>
              <a:rPr lang="en-US" sz="1200" b="0" i="0" kern="1200" dirty="0">
                <a:solidFill>
                  <a:schemeClr val="tx1"/>
                </a:solidFill>
                <a:latin typeface="+mn-lt"/>
                <a:ea typeface="+mn-ea"/>
                <a:cs typeface="+mn-cs"/>
              </a:rPr>
              <a:t>:</a:t>
            </a:r>
          </a:p>
          <a:p>
            <a:pPr lvl="1" algn="just" fontAlgn="base"/>
            <a:r>
              <a:rPr lang="en-US" sz="1200" b="0" i="0" kern="1200" dirty="0">
                <a:solidFill>
                  <a:schemeClr val="tx1"/>
                </a:solidFill>
                <a:latin typeface="+mn-lt"/>
                <a:ea typeface="+mn-ea"/>
                <a:cs typeface="+mn-cs"/>
              </a:rPr>
              <a:t>Glandular differentiation in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carcinoma is second most common after </a:t>
            </a:r>
            <a:r>
              <a:rPr lang="en-US" sz="1200" b="0" i="0" kern="1200" dirty="0" err="1">
                <a:solidFill>
                  <a:schemeClr val="tx1"/>
                </a:solidFill>
                <a:latin typeface="+mn-lt"/>
                <a:ea typeface="+mn-ea"/>
                <a:cs typeface="+mn-cs"/>
              </a:rPr>
              <a:t>squamous</a:t>
            </a:r>
            <a:r>
              <a:rPr lang="en-US" sz="1200" b="0" i="0" kern="1200" dirty="0">
                <a:solidFill>
                  <a:schemeClr val="tx1"/>
                </a:solidFill>
                <a:latin typeface="+mn-lt"/>
                <a:ea typeface="+mn-ea"/>
                <a:cs typeface="+mn-cs"/>
              </a:rPr>
              <a:t> differentiation.</a:t>
            </a:r>
          </a:p>
          <a:p>
            <a:pPr lvl="1" algn="just" fontAlgn="base"/>
            <a:r>
              <a:rPr lang="en-US" sz="1200" b="0" i="0" kern="1200" dirty="0">
                <a:solidFill>
                  <a:schemeClr val="tx1"/>
                </a:solidFill>
                <a:latin typeface="+mn-lt"/>
                <a:ea typeface="+mn-ea"/>
                <a:cs typeface="+mn-cs"/>
              </a:rPr>
              <a:t>Composed of glands with columnar epithelium, often of enteric type and mucin production with typical urothelial carcinoma components present. However, </a:t>
            </a:r>
            <a:r>
              <a:rPr lang="en-US" sz="1200" b="0" i="1" kern="1200" dirty="0">
                <a:solidFill>
                  <a:schemeClr val="tx1"/>
                </a:solidFill>
                <a:latin typeface="+mn-lt"/>
                <a:ea typeface="+mn-ea"/>
                <a:cs typeface="+mn-cs"/>
              </a:rPr>
              <a:t>typical urothelial carcinoma </a:t>
            </a:r>
            <a:r>
              <a:rPr lang="en-US" sz="1200" b="0" i="0" kern="1200" dirty="0">
                <a:solidFill>
                  <a:schemeClr val="tx1"/>
                </a:solidFill>
                <a:latin typeface="+mn-lt"/>
                <a:ea typeface="+mn-ea"/>
                <a:cs typeface="+mn-cs"/>
              </a:rPr>
              <a:t>components, such as invasive or noninvasive urothelial carcinoma, are </a:t>
            </a:r>
            <a:r>
              <a:rPr lang="en-US" sz="1200" b="0" i="1" kern="1200" dirty="0">
                <a:solidFill>
                  <a:schemeClr val="tx1"/>
                </a:solidFill>
                <a:latin typeface="+mn-lt"/>
                <a:ea typeface="+mn-ea"/>
                <a:cs typeface="+mn-cs"/>
              </a:rPr>
              <a:t>present</a:t>
            </a:r>
            <a:r>
              <a:rPr lang="en-US" sz="1200" b="0" i="0" kern="1200" dirty="0">
                <a:solidFill>
                  <a:schemeClr val="tx1"/>
                </a:solidFill>
                <a:latin typeface="+mn-lt"/>
                <a:ea typeface="+mn-ea"/>
                <a:cs typeface="+mn-cs"/>
              </a:rPr>
              <a:t>.</a:t>
            </a:r>
          </a:p>
          <a:p>
            <a:pPr lvl="1" algn="just" fontAlgn="base"/>
            <a:r>
              <a:rPr lang="en-US" sz="1200" b="0" i="0" kern="1200" dirty="0">
                <a:solidFill>
                  <a:schemeClr val="tx1"/>
                </a:solidFill>
                <a:latin typeface="+mn-lt"/>
                <a:ea typeface="+mn-ea"/>
                <a:cs typeface="+mn-cs"/>
              </a:rPr>
              <a:t>Examine the tumor specimen carefully to rule out any </a:t>
            </a:r>
            <a:r>
              <a:rPr lang="en-US" sz="1200" b="0" i="0" kern="1200" dirty="0" err="1">
                <a:solidFill>
                  <a:schemeClr val="tx1"/>
                </a:solidFill>
                <a:latin typeface="+mn-lt"/>
                <a:ea typeface="+mn-ea"/>
                <a:cs typeface="+mn-cs"/>
              </a:rPr>
              <a:t>urothelial</a:t>
            </a:r>
            <a:r>
              <a:rPr lang="en-US" sz="1200" b="0" i="0" kern="1200" dirty="0">
                <a:solidFill>
                  <a:schemeClr val="tx1"/>
                </a:solidFill>
                <a:latin typeface="+mn-lt"/>
                <a:ea typeface="+mn-ea"/>
                <a:cs typeface="+mn-cs"/>
              </a:rPr>
              <a:t> component.</a:t>
            </a:r>
          </a:p>
          <a:p>
            <a:pPr lvl="1" algn="just" fontAlgn="base"/>
            <a:endParaRPr lang="en-US" sz="1200" b="0" i="0" kern="1200" dirty="0">
              <a:solidFill>
                <a:schemeClr val="tx1"/>
              </a:solidFill>
              <a:latin typeface="+mn-lt"/>
              <a:ea typeface="+mn-ea"/>
              <a:cs typeface="+mn-cs"/>
            </a:endParaRPr>
          </a:p>
          <a:p>
            <a:pPr algn="l" fontAlgn="base">
              <a:buFont typeface="Arial" panose="020B0604020202020204" pitchFamily="34" charset="0"/>
              <a:buChar char="•"/>
            </a:pPr>
            <a:r>
              <a:rPr lang="en-US" sz="1200" b="1" i="1" kern="1200" dirty="0">
                <a:solidFill>
                  <a:schemeClr val="tx1"/>
                </a:solidFill>
                <a:latin typeface="+mn-lt"/>
                <a:ea typeface="+mn-ea"/>
                <a:cs typeface="+mn-cs"/>
              </a:rPr>
              <a:t> Pure clear cell (adeno)carcinoma</a:t>
            </a:r>
            <a:r>
              <a:rPr lang="en-US" sz="1200" b="1" i="0" kern="1200" dirty="0">
                <a:solidFill>
                  <a:schemeClr val="tx1"/>
                </a:solidFill>
                <a:latin typeface="+mn-lt"/>
                <a:ea typeface="+mn-ea"/>
                <a:cs typeface="+mn-cs"/>
              </a:rPr>
              <a:t>.</a:t>
            </a:r>
            <a:r>
              <a:rPr lang="en-US" sz="1200" b="0" i="0" kern="1200" dirty="0">
                <a:solidFill>
                  <a:schemeClr val="tx1"/>
                </a:solidFill>
                <a:latin typeface="+mn-lt"/>
                <a:ea typeface="+mn-ea"/>
                <a:cs typeface="+mn-cs"/>
              </a:rPr>
              <a:t> Either arises from Müllerian elements in the bladder (endometriosis), represents a peculiar variant of vesical adenocarcinoma of non Müllerian derivation, or represents a peculiar morphologic expression of urothelial carcinoma, with glandular differentiation often uncertain.</a:t>
            </a:r>
            <a:r>
              <a:rPr lang="en-US" b="0" i="0" dirty="0">
                <a:solidFill>
                  <a:srgbClr val="000000"/>
                </a:solidFill>
                <a:effectLst/>
                <a:latin typeface="Arial" panose="020B0604020202020204" pitchFamily="34" charset="0"/>
              </a:rPr>
              <a:t> </a:t>
            </a:r>
          </a:p>
          <a:p>
            <a:pPr algn="l" fontAlgn="base">
              <a:buFont typeface="Arial" panose="020B0604020202020204" pitchFamily="34" charset="0"/>
              <a:buChar char="•"/>
            </a:pPr>
            <a:r>
              <a:rPr lang="en-US" b="0" i="0" dirty="0">
                <a:solidFill>
                  <a:srgbClr val="000000"/>
                </a:solidFill>
                <a:effectLst/>
                <a:latin typeface="Arial" panose="020B0604020202020204" pitchFamily="34" charset="0"/>
              </a:rPr>
              <a:t>Often papillary or </a:t>
            </a:r>
            <a:r>
              <a:rPr lang="en-US" b="0" i="0" dirty="0" err="1">
                <a:solidFill>
                  <a:srgbClr val="000000"/>
                </a:solidFill>
                <a:effectLst/>
                <a:latin typeface="Arial" panose="020B0604020202020204" pitchFamily="34" charset="0"/>
              </a:rPr>
              <a:t>tubulocystic</a:t>
            </a:r>
            <a:r>
              <a:rPr lang="en-US"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b="0" i="0" dirty="0">
                <a:solidFill>
                  <a:srgbClr val="000000"/>
                </a:solidFill>
                <a:effectLst/>
                <a:latin typeface="Arial" panose="020B0604020202020204" pitchFamily="34" charset="0"/>
              </a:rPr>
              <a:t>Flat or cuboidal neoplastic cells have abundant </a:t>
            </a:r>
            <a:r>
              <a:rPr lang="en-US" b="1" i="0" dirty="0">
                <a:solidFill>
                  <a:srgbClr val="000000"/>
                </a:solidFill>
                <a:effectLst/>
                <a:latin typeface="Arial" panose="020B0604020202020204" pitchFamily="34" charset="0"/>
              </a:rPr>
              <a:t>clear</a:t>
            </a:r>
            <a:r>
              <a:rPr lang="en-US" b="0" i="0" dirty="0">
                <a:solidFill>
                  <a:srgbClr val="000000"/>
                </a:solidFill>
                <a:effectLst/>
                <a:latin typeface="Arial" panose="020B0604020202020204" pitchFamily="34" charset="0"/>
              </a:rPr>
              <a:t> or eosinophilic cytoplasm with glycogen and frequent </a:t>
            </a:r>
            <a:r>
              <a:rPr lang="en-US" b="0" i="0" dirty="0" err="1">
                <a:solidFill>
                  <a:srgbClr val="000000"/>
                </a:solidFill>
                <a:effectLst/>
                <a:latin typeface="Arial" panose="020B0604020202020204" pitchFamily="34" charset="0"/>
              </a:rPr>
              <a:t>hobnailing</a:t>
            </a:r>
            <a:r>
              <a:rPr lang="en-US" b="0" i="0" dirty="0">
                <a:solidFill>
                  <a:srgbClr val="000000"/>
                </a:solidFill>
                <a:effectLst/>
                <a:latin typeface="Arial" panose="020B0604020202020204" pitchFamily="34" charset="0"/>
              </a:rPr>
              <a:t>.</a:t>
            </a:r>
          </a:p>
          <a:p>
            <a:pPr algn="l" fontAlgn="base">
              <a:buFont typeface="Arial" panose="020B0604020202020204" pitchFamily="34" charset="0"/>
              <a:buChar char="•"/>
            </a:pPr>
            <a:r>
              <a:rPr lang="en-US" b="0" i="0" dirty="0">
                <a:solidFill>
                  <a:srgbClr val="000000"/>
                </a:solidFill>
                <a:effectLst/>
                <a:latin typeface="Arial" panose="020B0604020202020204" pitchFamily="34" charset="0"/>
              </a:rPr>
              <a:t>Pleomorphic cells and brisk mitotic activity; variable necrosis.</a:t>
            </a:r>
          </a:p>
          <a:p>
            <a:pPr algn="l" fontAlgn="base">
              <a:buFont typeface="Arial" panose="020B0604020202020204" pitchFamily="34" charset="0"/>
              <a:buChar char="•"/>
            </a:pPr>
            <a:r>
              <a:rPr lang="en-US" b="0" i="0" dirty="0">
                <a:solidFill>
                  <a:srgbClr val="000000"/>
                </a:solidFill>
                <a:effectLst/>
                <a:latin typeface="Arial" panose="020B0604020202020204" pitchFamily="34" charset="0"/>
              </a:rPr>
              <a:t>Resembles urothelial carcinoma more than adenocarcinoma.</a:t>
            </a:r>
          </a:p>
          <a:p>
            <a:pPr algn="l" fontAlgn="base">
              <a:buFont typeface="Arial" panose="020B0604020202020204" pitchFamily="34" charset="0"/>
              <a:buChar char="•"/>
            </a:pPr>
            <a:r>
              <a:rPr lang="en-US" b="0" i="0" dirty="0">
                <a:solidFill>
                  <a:srgbClr val="000000"/>
                </a:solidFill>
                <a:effectLst/>
                <a:latin typeface="Arial" panose="020B0604020202020204" pitchFamily="34" charset="0"/>
              </a:rPr>
              <a:t>The papillae sometimes have hyalinized cores.</a:t>
            </a:r>
          </a:p>
          <a:p>
            <a:pPr algn="l" fontAlgn="base">
              <a:buFont typeface="Arial" panose="020B0604020202020204" pitchFamily="34" charset="0"/>
              <a:buChar char="•"/>
            </a:pPr>
            <a:r>
              <a:rPr lang="en-US" b="0" i="0" dirty="0">
                <a:solidFill>
                  <a:srgbClr val="000000"/>
                </a:solidFill>
                <a:effectLst/>
                <a:latin typeface="Arial" panose="020B0604020202020204" pitchFamily="34" charset="0"/>
              </a:rPr>
              <a:t>Myxoid stroma may be seen.</a:t>
            </a:r>
          </a:p>
          <a:p>
            <a:pPr lvl="1" algn="just" fontAlgn="base"/>
            <a:endParaRPr lang="en-US" sz="1200" b="1" i="0" kern="1200" dirty="0">
              <a:solidFill>
                <a:schemeClr val="tx1"/>
              </a:solidFill>
              <a:latin typeface="+mn-lt"/>
              <a:ea typeface="+mn-ea"/>
              <a:cs typeface="+mn-cs"/>
            </a:endParaRPr>
          </a:p>
          <a:p>
            <a:pPr lvl="1" algn="just" fontAlgn="base"/>
            <a:endParaRPr lang="en-US" sz="1200" b="0" i="0" kern="1200" dirty="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latin typeface="+mn-lt"/>
                <a:ea typeface="+mn-ea"/>
                <a:cs typeface="+mn-cs"/>
              </a:rPr>
              <a:t>            Signet ring cell </a:t>
            </a:r>
            <a:r>
              <a:rPr lang="en-US" sz="1200" b="1" i="0" u="sng" kern="1200" dirty="0">
                <a:solidFill>
                  <a:schemeClr val="tx1"/>
                </a:solidFill>
                <a:latin typeface="+mn-lt"/>
                <a:ea typeface="+mn-ea"/>
                <a:cs typeface="+mn-cs"/>
              </a:rPr>
              <a:t>adeno</a:t>
            </a:r>
            <a:r>
              <a:rPr lang="en-US" sz="1200" b="1" i="0" kern="1200" dirty="0">
                <a:solidFill>
                  <a:schemeClr val="tx1"/>
                </a:solidFill>
                <a:latin typeface="+mn-lt"/>
                <a:ea typeface="+mn-ea"/>
                <a:cs typeface="+mn-cs"/>
              </a:rPr>
              <a:t>carcinoma of the urinary bladder, (mucin-positive).</a:t>
            </a:r>
          </a:p>
          <a:p>
            <a:pPr marL="0" marR="0" indent="0" algn="just"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latin typeface="+mn-lt"/>
                <a:ea typeface="+mn-ea"/>
                <a:cs typeface="+mn-cs"/>
              </a:rPr>
              <a:t>            Isolated </a:t>
            </a:r>
            <a:r>
              <a:rPr lang="en-US" sz="1200" b="1" i="0" kern="1200" dirty="0">
                <a:solidFill>
                  <a:schemeClr val="tx1"/>
                </a:solidFill>
                <a:latin typeface="+mn-lt"/>
                <a:ea typeface="+mn-ea"/>
                <a:cs typeface="+mn-cs"/>
              </a:rPr>
              <a:t>villous adenoma of the urinary bladder.</a:t>
            </a:r>
          </a:p>
          <a:p>
            <a:br>
              <a:rPr lang="en-US" sz="1200" b="1" kern="1200" dirty="0">
                <a:solidFill>
                  <a:schemeClr val="tx1"/>
                </a:solidFill>
                <a:latin typeface="+mn-lt"/>
                <a:ea typeface="+mn-ea"/>
                <a:cs typeface="+mn-cs"/>
              </a:rPr>
            </a:br>
            <a:endParaRPr lang="el-GR" b="1" dirty="0"/>
          </a:p>
        </p:txBody>
      </p:sp>
      <p:sp>
        <p:nvSpPr>
          <p:cNvPr id="4" name="3 - Θέση αριθμού διαφάνειας"/>
          <p:cNvSpPr>
            <a:spLocks noGrp="1"/>
          </p:cNvSpPr>
          <p:nvPr>
            <p:ph type="sldNum" sz="quarter" idx="10"/>
          </p:nvPr>
        </p:nvSpPr>
        <p:spPr/>
        <p:txBody>
          <a:bodyPr/>
          <a:lstStyle/>
          <a:p>
            <a:fld id="{03D5E9BD-D9A3-429A-A6C1-FD4FF01C7023}" type="slidenum">
              <a:rPr lang="el-GR" smtClean="0"/>
              <a:pPr/>
              <a:t>10</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DE273BC5-4539-4260-A16D-13710DA3DE4B}" type="datetimeFigureOut">
              <a:rPr lang="el-GR" smtClean="0"/>
              <a:pPr/>
              <a:t>30/3/2023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B134FF02-3C35-4ADC-A5A3-33329E5F0A5F}"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9000" r="-9000"/>
          </a:stretch>
        </a:blip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73BC5-4539-4260-A16D-13710DA3DE4B}" type="datetimeFigureOut">
              <a:rPr lang="el-GR" smtClean="0"/>
              <a:pPr/>
              <a:t>30/3/2023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34FF02-3C35-4ADC-A5A3-33329E5F0A5F}"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customXml" Target="../ink/ink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83.jpeg"/><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102.jpeg"/><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106.jpeg"/></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8.jpeg"/></Relationships>
</file>

<file path=ppt/slides/_rels/slide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113.jpeg"/><Relationship Id="rId4" Type="http://schemas.openxmlformats.org/officeDocument/2006/relationships/image" Target="../media/image112.jpe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323528" y="3758882"/>
            <a:ext cx="8208912" cy="1110278"/>
          </a:xfrm>
        </p:spPr>
        <p:txBody>
          <a:bodyPr>
            <a:normAutofit fontScale="90000"/>
          </a:bodyPr>
          <a:lstStyle/>
          <a:p>
            <a:r>
              <a:rPr lang="en-US" dirty="0">
                <a:solidFill>
                  <a:srgbClr val="002060"/>
                </a:solidFill>
              </a:rPr>
              <a:t>Update on the pathological diagnosis of </a:t>
            </a:r>
            <a:r>
              <a:rPr lang="en-US" dirty="0" err="1">
                <a:solidFill>
                  <a:srgbClr val="002060"/>
                </a:solidFill>
              </a:rPr>
              <a:t>urothelial</a:t>
            </a:r>
            <a:r>
              <a:rPr lang="en-US" dirty="0">
                <a:solidFill>
                  <a:srgbClr val="002060"/>
                </a:solidFill>
              </a:rPr>
              <a:t> lesions</a:t>
            </a:r>
            <a:endParaRPr lang="el-GR" dirty="0">
              <a:solidFill>
                <a:srgbClr val="002060"/>
              </a:solidFill>
            </a:endParaRPr>
          </a:p>
        </p:txBody>
      </p:sp>
      <p:sp>
        <p:nvSpPr>
          <p:cNvPr id="3" name="2 - Υπότιτλος"/>
          <p:cNvSpPr>
            <a:spLocks noGrp="1"/>
          </p:cNvSpPr>
          <p:nvPr>
            <p:ph type="subTitle" idx="1"/>
          </p:nvPr>
        </p:nvSpPr>
        <p:spPr>
          <a:xfrm>
            <a:off x="1371600" y="5661248"/>
            <a:ext cx="6400800" cy="720080"/>
          </a:xfrm>
        </p:spPr>
        <p:txBody>
          <a:bodyPr>
            <a:normAutofit/>
          </a:bodyPr>
          <a:lstStyle/>
          <a:p>
            <a:r>
              <a:rPr lang="en-US" sz="2400" dirty="0">
                <a:solidFill>
                  <a:srgbClr val="002060"/>
                </a:solidFill>
              </a:rPr>
              <a:t>Andreas  C. </a:t>
            </a:r>
            <a:r>
              <a:rPr lang="en-US" sz="2400" dirty="0" err="1">
                <a:solidFill>
                  <a:srgbClr val="002060"/>
                </a:solidFill>
              </a:rPr>
              <a:t>Lazaris</a:t>
            </a:r>
            <a:r>
              <a:rPr lang="en-US" sz="2400" dirty="0">
                <a:solidFill>
                  <a:srgbClr val="002060"/>
                </a:solidFill>
              </a:rPr>
              <a:t>, Pathologist</a:t>
            </a:r>
            <a:endParaRPr lang="el-GR" sz="2400" dirty="0">
              <a:solidFill>
                <a:srgbClr val="002060"/>
              </a:solidFill>
            </a:endParaRPr>
          </a:p>
        </p:txBody>
      </p:sp>
      <p:pic>
        <p:nvPicPr>
          <p:cNvPr id="5" name="Εικόνα 4" descr="Εικόνα που περιέχει κείμενο&#10;&#10;Περιγραφή που δημιουργήθηκε αυτόματα">
            <a:extLst>
              <a:ext uri="{FF2B5EF4-FFF2-40B4-BE49-F238E27FC236}">
                <a16:creationId xmlns:a16="http://schemas.microsoft.com/office/drawing/2014/main" id="{02028834-2E9F-0529-AEBF-E966CAA8C5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924" y="140587"/>
            <a:ext cx="5652120" cy="2958532"/>
          </a:xfrm>
          <a:prstGeom prst="rect">
            <a:avLst/>
          </a:prstGeom>
        </p:spPr>
      </p:pic>
      <p:pic>
        <p:nvPicPr>
          <p:cNvPr id="6" name="Εικόνα 5" descr="Εικόνα που περιέχει διάγραμμα&#10;&#10;Περιγραφή που δημιουργήθηκε αυτόματα">
            <a:extLst>
              <a:ext uri="{FF2B5EF4-FFF2-40B4-BE49-F238E27FC236}">
                <a16:creationId xmlns:a16="http://schemas.microsoft.com/office/drawing/2014/main" id="{99015C24-DF95-A1B5-8634-42AC585B7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000" y="1581150"/>
            <a:ext cx="5842000" cy="3695700"/>
          </a:xfrm>
          <a:prstGeom prst="rect">
            <a:avLst/>
          </a:prstGeom>
        </p:spPr>
      </p:pic>
      <mc:AlternateContent xmlns:mc="http://schemas.openxmlformats.org/markup-compatibility/2006" xmlns:p14="http://schemas.microsoft.com/office/powerpoint/2010/main">
        <mc:Choice Requires="p14">
          <p:contentPart p14:bwMode="auto" r:id="rId5">
            <p14:nvContentPartPr>
              <p14:cNvPr id="1026" name="Ink 2"/>
              <p14:cNvContentPartPr>
                <a14:cpLocks xmlns:a14="http://schemas.microsoft.com/office/drawing/2010/main" noRot="1" noChangeAspect="1" noEditPoints="1" noChangeArrowheads="1" noChangeShapeType="1"/>
              </p14:cNvContentPartPr>
              <p14:nvPr/>
            </p14:nvContentPartPr>
            <p14:xfrm>
              <a:off x="3203575" y="3573463"/>
              <a:ext cx="511175" cy="220662"/>
            </p14:xfrm>
          </p:contentPart>
        </mc:Choice>
        <mc:Fallback xmlns="">
          <p:pic>
            <p:nvPicPr>
              <p:cNvPr id="1026" name="Ink 2"/>
              <p:cNvPicPr>
                <a:picLocks noRot="1" noChangeAspect="1" noEditPoints="1" noChangeArrowheads="1" noChangeShapeType="1"/>
              </p:cNvPicPr>
              <p:nvPr/>
            </p:nvPicPr>
            <p:blipFill>
              <a:blip r:embed="rId6" cstate="print"/>
              <a:stretch>
                <a:fillRect/>
              </a:stretch>
            </p:blipFill>
            <p:spPr>
              <a:xfrm>
                <a:off x="3187736" y="3508082"/>
                <a:ext cx="542493" cy="351425"/>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6" presetClass="exit" presetSubtype="21" fill="hold" grpId="0" nodeType="withEffect">
                                  <p:stCondLst>
                                    <p:cond delay="0"/>
                                  </p:stCondLst>
                                  <p:childTnLst>
                                    <p:animEffect transition="out" filter="barn(inVertic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par>
                                <p:cTn id="11" presetID="16" presetClass="exit" presetSubtype="21" fill="hold" grpId="0" nodeType="withEffect">
                                  <p:stCondLst>
                                    <p:cond delay="0"/>
                                  </p:stCondLst>
                                  <p:childTnLst>
                                    <p:animEffect transition="out" filter="barn(inVertic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20688"/>
          </a:xfrm>
        </p:spPr>
        <p:txBody>
          <a:bodyPr>
            <a:normAutofit fontScale="90000"/>
          </a:bodyPr>
          <a:lstStyle/>
          <a:p>
            <a:r>
              <a:rPr lang="en-US" dirty="0">
                <a:effectLst>
                  <a:outerShdw blurRad="38100" dist="38100" dir="2700000" algn="tl">
                    <a:srgbClr val="000000">
                      <a:alpha val="43137"/>
                    </a:srgbClr>
                  </a:outerShdw>
                </a:effectLst>
              </a:rPr>
              <a:t>Glandular</a:t>
            </a:r>
            <a:r>
              <a:rPr lang="en-US" dirty="0"/>
              <a:t>, </a:t>
            </a:r>
            <a:r>
              <a:rPr lang="en-US" i="1" u="sng" dirty="0"/>
              <a:t>non</a:t>
            </a:r>
            <a:r>
              <a:rPr lang="en-US" u="sng" dirty="0"/>
              <a:t> </a:t>
            </a:r>
            <a:r>
              <a:rPr lang="en-US" u="sng" dirty="0" err="1"/>
              <a:t>urothelial</a:t>
            </a:r>
            <a:r>
              <a:rPr lang="en-US" dirty="0"/>
              <a:t> </a:t>
            </a:r>
            <a:r>
              <a:rPr lang="en-US" dirty="0" err="1"/>
              <a:t>neoplasms</a:t>
            </a:r>
            <a:endParaRPr lang="el-GR" dirty="0"/>
          </a:p>
        </p:txBody>
      </p:sp>
      <p:pic>
        <p:nvPicPr>
          <p:cNvPr id="2050" name="Picture 2" descr="C:\Users\User\Desktop\bladderadenoZuo04.jpg"/>
          <p:cNvPicPr>
            <a:picLocks noChangeAspect="1" noChangeArrowheads="1"/>
          </p:cNvPicPr>
          <p:nvPr/>
        </p:nvPicPr>
        <p:blipFill>
          <a:blip r:embed="rId3" cstate="print"/>
          <a:srcRect/>
          <a:stretch>
            <a:fillRect/>
          </a:stretch>
        </p:blipFill>
        <p:spPr bwMode="auto">
          <a:xfrm>
            <a:off x="90295" y="646785"/>
            <a:ext cx="4117839" cy="3229677"/>
          </a:xfrm>
          <a:prstGeom prst="rect">
            <a:avLst/>
          </a:prstGeom>
          <a:noFill/>
        </p:spPr>
      </p:pic>
      <p:pic>
        <p:nvPicPr>
          <p:cNvPr id="2052" name="Picture 4" descr="C:\Users\User\Desktop\Signet_ring_cell_carcinoma_of_the_urinary_bladder_-_alt_--_intermed_mag.jpg"/>
          <p:cNvPicPr>
            <a:picLocks noChangeAspect="1" noChangeArrowheads="1"/>
          </p:cNvPicPr>
          <p:nvPr/>
        </p:nvPicPr>
        <p:blipFill>
          <a:blip r:embed="rId4" cstate="print"/>
          <a:srcRect/>
          <a:stretch>
            <a:fillRect/>
          </a:stretch>
        </p:blipFill>
        <p:spPr bwMode="auto">
          <a:xfrm>
            <a:off x="90294" y="3946438"/>
            <a:ext cx="4121665" cy="2664296"/>
          </a:xfrm>
          <a:prstGeom prst="rect">
            <a:avLst/>
          </a:prstGeom>
          <a:noFill/>
        </p:spPr>
      </p:pic>
      <p:pic>
        <p:nvPicPr>
          <p:cNvPr id="2053" name="Picture 5" descr="C:\Users\User\Desktop\bladdervillousadenomamanucha02new.jpg"/>
          <p:cNvPicPr>
            <a:picLocks noChangeAspect="1" noChangeArrowheads="1"/>
          </p:cNvPicPr>
          <p:nvPr/>
        </p:nvPicPr>
        <p:blipFill>
          <a:blip r:embed="rId5" cstate="print"/>
          <a:srcRect/>
          <a:stretch>
            <a:fillRect/>
          </a:stretch>
        </p:blipFill>
        <p:spPr bwMode="auto">
          <a:xfrm>
            <a:off x="5076056" y="4005064"/>
            <a:ext cx="3412546" cy="2547045"/>
          </a:xfrm>
          <a:prstGeom prst="rect">
            <a:avLst/>
          </a:prstGeom>
          <a:noFill/>
        </p:spPr>
      </p:pic>
      <p:pic>
        <p:nvPicPr>
          <p:cNvPr id="4" name="Εικόνα 3" descr="Εικόνα που περιέχει λαχανικά&#10;&#10;Περιγραφή που δημιουργήθηκε αυτόματα">
            <a:extLst>
              <a:ext uri="{FF2B5EF4-FFF2-40B4-BE49-F238E27FC236}">
                <a16:creationId xmlns:a16="http://schemas.microsoft.com/office/drawing/2014/main" id="{D04A31E4-C09F-0A45-13D5-724F9B15D9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246762" y="1121761"/>
            <a:ext cx="2892625" cy="2178508"/>
          </a:xfrm>
          <a:prstGeom prst="rect">
            <a:avLst/>
          </a:prstGeom>
        </p:spPr>
      </p:pic>
      <p:pic>
        <p:nvPicPr>
          <p:cNvPr id="6" name="Εικόνα 5" descr="Εικόνα που περιέχει λάχανο, λαχανικά&#10;&#10;Περιγραφή που δημιουργήθηκε αυτόματα">
            <a:extLst>
              <a:ext uri="{FF2B5EF4-FFF2-40B4-BE49-F238E27FC236}">
                <a16:creationId xmlns:a16="http://schemas.microsoft.com/office/drawing/2014/main" id="{6E0EFFFD-8EA4-5C34-E1A3-78BC0A9CFDA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483228" y="1121763"/>
            <a:ext cx="2892623" cy="2178507"/>
          </a:xfrm>
          <a:prstGeom prst="rect">
            <a:avLst/>
          </a:prstGeom>
        </p:spPr>
      </p:pic>
      <p:sp>
        <p:nvSpPr>
          <p:cNvPr id="8" name="7 - Ορθογώνιο"/>
          <p:cNvSpPr/>
          <p:nvPr/>
        </p:nvSpPr>
        <p:spPr>
          <a:xfrm>
            <a:off x="251520" y="1772816"/>
            <a:ext cx="3744416" cy="1938992"/>
          </a:xfrm>
          <a:prstGeom prst="rect">
            <a:avLst/>
          </a:prstGeom>
        </p:spPr>
        <p:txBody>
          <a:bodyPr wrap="square">
            <a:spAutoFit/>
          </a:bodyPr>
          <a:lstStyle/>
          <a:p>
            <a:r>
              <a:rPr lang="en-US" sz="2400" b="1" dirty="0">
                <a:solidFill>
                  <a:srgbClr val="FF0000"/>
                </a:solidFill>
              </a:rPr>
              <a:t> </a:t>
            </a:r>
            <a:r>
              <a:rPr lang="en-US" sz="2400" b="1" spc="600" dirty="0">
                <a:solidFill>
                  <a:srgbClr val="FF0000"/>
                </a:solidFill>
              </a:rPr>
              <a:t>Invasive  </a:t>
            </a:r>
            <a:r>
              <a:rPr lang="en-US" sz="2400" b="1" u="sng" spc="600" dirty="0" err="1">
                <a:solidFill>
                  <a:srgbClr val="FF0000"/>
                </a:solidFill>
              </a:rPr>
              <a:t>adeno</a:t>
            </a:r>
            <a:r>
              <a:rPr lang="en-US" sz="2400" b="1" spc="600" dirty="0" err="1">
                <a:solidFill>
                  <a:srgbClr val="FF0000"/>
                </a:solidFill>
              </a:rPr>
              <a:t>carcinoma</a:t>
            </a:r>
            <a:r>
              <a:rPr lang="en-US" sz="2400" b="1" spc="600" dirty="0">
                <a:solidFill>
                  <a:srgbClr val="FF0000"/>
                </a:solidFill>
              </a:rPr>
              <a:t>, NOS, with </a:t>
            </a:r>
            <a:r>
              <a:rPr lang="en-US" sz="2400" b="1" spc="600" dirty="0" err="1">
                <a:solidFill>
                  <a:srgbClr val="FF0000"/>
                </a:solidFill>
              </a:rPr>
              <a:t>desmoplastic</a:t>
            </a:r>
            <a:r>
              <a:rPr lang="en-US" sz="2400" b="1" spc="600" dirty="0">
                <a:solidFill>
                  <a:srgbClr val="FF0000"/>
                </a:solidFill>
              </a:rPr>
              <a:t> reaction </a:t>
            </a:r>
            <a:endParaRPr lang="el-GR" sz="2400" b="1" spc="600" dirty="0">
              <a:solidFill>
                <a:srgbClr val="FF0000"/>
              </a:solidFill>
            </a:endParaRPr>
          </a:p>
        </p:txBody>
      </p:sp>
      <p:sp>
        <p:nvSpPr>
          <p:cNvPr id="9" name="8 - Ορθογώνιο"/>
          <p:cNvSpPr/>
          <p:nvPr/>
        </p:nvSpPr>
        <p:spPr>
          <a:xfrm>
            <a:off x="5292080" y="1916832"/>
            <a:ext cx="3851920" cy="830997"/>
          </a:xfrm>
          <a:prstGeom prst="rect">
            <a:avLst/>
          </a:prstGeom>
        </p:spPr>
        <p:txBody>
          <a:bodyPr wrap="square">
            <a:spAutoFit/>
          </a:bodyPr>
          <a:lstStyle/>
          <a:p>
            <a:r>
              <a:rPr lang="en-US" sz="2400" b="1" spc="600" dirty="0">
                <a:solidFill>
                  <a:srgbClr val="FF0000"/>
                </a:solidFill>
              </a:rPr>
              <a:t>Pure clear cell (adeno)carcinoma</a:t>
            </a:r>
            <a:endParaRPr lang="el-GR" sz="2400" spc="600" dirty="0">
              <a:solidFill>
                <a:srgbClr val="FF0000"/>
              </a:solidFill>
            </a:endParaRPr>
          </a:p>
        </p:txBody>
      </p:sp>
      <p:sp>
        <p:nvSpPr>
          <p:cNvPr id="10" name="9 - Ορθογώνιο"/>
          <p:cNvSpPr/>
          <p:nvPr/>
        </p:nvSpPr>
        <p:spPr>
          <a:xfrm>
            <a:off x="1043608" y="5157192"/>
            <a:ext cx="3024336" cy="1569660"/>
          </a:xfrm>
          <a:prstGeom prst="rect">
            <a:avLst/>
          </a:prstGeom>
        </p:spPr>
        <p:txBody>
          <a:bodyPr wrap="square">
            <a:spAutoFit/>
          </a:bodyPr>
          <a:lstStyle/>
          <a:p>
            <a:r>
              <a:rPr lang="en-US" sz="2400" b="1" spc="300" dirty="0">
                <a:solidFill>
                  <a:srgbClr val="FF0000"/>
                </a:solidFill>
              </a:rPr>
              <a:t>Signet ring cell </a:t>
            </a:r>
            <a:r>
              <a:rPr lang="en-US" sz="2400" b="1" u="sng" spc="300" dirty="0" err="1">
                <a:solidFill>
                  <a:srgbClr val="FF0000"/>
                </a:solidFill>
              </a:rPr>
              <a:t>adeno</a:t>
            </a:r>
            <a:r>
              <a:rPr lang="en-US" sz="2400" b="1" spc="300" dirty="0" err="1">
                <a:solidFill>
                  <a:srgbClr val="FF0000"/>
                </a:solidFill>
              </a:rPr>
              <a:t>carcinoma</a:t>
            </a:r>
            <a:r>
              <a:rPr lang="en-US" sz="2400" b="1" spc="300" dirty="0">
                <a:solidFill>
                  <a:srgbClr val="FF0000"/>
                </a:solidFill>
              </a:rPr>
              <a:t> of the urinary bladder</a:t>
            </a:r>
            <a:endParaRPr lang="el-GR" sz="2400" spc="300" dirty="0">
              <a:solidFill>
                <a:srgbClr val="FF0000"/>
              </a:solidFill>
            </a:endParaRPr>
          </a:p>
        </p:txBody>
      </p:sp>
      <p:sp>
        <p:nvSpPr>
          <p:cNvPr id="11" name="10 - Ορθογώνιο"/>
          <p:cNvSpPr/>
          <p:nvPr/>
        </p:nvSpPr>
        <p:spPr>
          <a:xfrm>
            <a:off x="5508104" y="4121496"/>
            <a:ext cx="3096344" cy="1200329"/>
          </a:xfrm>
          <a:prstGeom prst="rect">
            <a:avLst/>
          </a:prstGeom>
        </p:spPr>
        <p:txBody>
          <a:bodyPr wrap="square">
            <a:spAutoFit/>
          </a:bodyPr>
          <a:lstStyle/>
          <a:p>
            <a:r>
              <a:rPr lang="en-US" sz="2400" b="1" spc="300" dirty="0">
                <a:solidFill>
                  <a:srgbClr val="FF0000"/>
                </a:solidFill>
              </a:rPr>
              <a:t>Isolated villous adenoma of the urinary bladder</a:t>
            </a:r>
            <a:endParaRPr lang="el-GR" sz="2400" b="1" spc="3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62811A-E64E-3A8B-CCCD-1A463A999A06}"/>
              </a:ext>
            </a:extLst>
          </p:cNvPr>
          <p:cNvSpPr>
            <a:spLocks noGrp="1"/>
          </p:cNvSpPr>
          <p:nvPr>
            <p:ph type="title"/>
          </p:nvPr>
        </p:nvSpPr>
        <p:spPr>
          <a:xfrm>
            <a:off x="0" y="0"/>
            <a:ext cx="4499992" cy="1196752"/>
          </a:xfrm>
        </p:spPr>
        <p:txBody>
          <a:bodyPr>
            <a:noAutofit/>
          </a:bodyPr>
          <a:lstStyle/>
          <a:p>
            <a:pPr algn="just"/>
            <a:r>
              <a:rPr lang="en-US" sz="1600" b="0" i="0" dirty="0">
                <a:solidFill>
                  <a:srgbClr val="333333"/>
                </a:solidFill>
                <a:effectLst/>
                <a:latin typeface="Calibri" panose="020F0502020204030204" pitchFamily="34" charset="0"/>
                <a:cs typeface="Calibri" panose="020F0502020204030204" pitchFamily="34" charset="0"/>
              </a:rPr>
              <a:t>The </a:t>
            </a:r>
            <a:r>
              <a:rPr lang="en-US" sz="1600" b="1" i="0" dirty="0">
                <a:solidFill>
                  <a:srgbClr val="333333"/>
                </a:solidFill>
                <a:effectLst/>
                <a:latin typeface="Calibri" panose="020F0502020204030204" pitchFamily="34" charset="0"/>
                <a:cs typeface="Calibri" panose="020F0502020204030204" pitchFamily="34" charset="0"/>
              </a:rPr>
              <a:t>urachal carcinoma </a:t>
            </a:r>
            <a:r>
              <a:rPr lang="en-US" sz="1600" b="0" i="0" dirty="0">
                <a:solidFill>
                  <a:srgbClr val="333333"/>
                </a:solidFill>
                <a:effectLst/>
                <a:latin typeface="Calibri" panose="020F0502020204030204" pitchFamily="34" charset="0"/>
                <a:cs typeface="Calibri" panose="020F0502020204030204" pitchFamily="34" charset="0"/>
              </a:rPr>
              <a:t>has been updated with new molecular findings, and allows a good overview on this rare topic. </a:t>
            </a:r>
            <a:r>
              <a:rPr lang="en-US" sz="1600" dirty="0"/>
              <a:t>Represents 10-30% of bladder </a:t>
            </a:r>
            <a:r>
              <a:rPr lang="en-US" sz="1600" dirty="0" err="1"/>
              <a:t>adenocarcinomas</a:t>
            </a:r>
            <a:r>
              <a:rPr lang="en-US" sz="1600" dirty="0"/>
              <a:t>, 0.3% of all bladder cancers.</a:t>
            </a:r>
            <a:br>
              <a:rPr lang="en-US" sz="1600" dirty="0"/>
            </a:br>
            <a:endParaRPr lang="el-GR" sz="1600" dirty="0">
              <a:latin typeface="Calibri" panose="020F0502020204030204" pitchFamily="34" charset="0"/>
              <a:cs typeface="Calibri" panose="020F0502020204030204" pitchFamily="34" charset="0"/>
            </a:endParaRPr>
          </a:p>
        </p:txBody>
      </p:sp>
      <p:pic>
        <p:nvPicPr>
          <p:cNvPr id="1026" name="Picture 2" descr="C:\Users\User\Desktop\9667.jpg"/>
          <p:cNvPicPr>
            <a:picLocks noChangeAspect="1" noChangeArrowheads="1"/>
          </p:cNvPicPr>
          <p:nvPr/>
        </p:nvPicPr>
        <p:blipFill>
          <a:blip r:embed="rId3" cstate="print"/>
          <a:srcRect/>
          <a:stretch>
            <a:fillRect/>
          </a:stretch>
        </p:blipFill>
        <p:spPr bwMode="auto">
          <a:xfrm>
            <a:off x="683568" y="1124744"/>
            <a:ext cx="2952328" cy="2361862"/>
          </a:xfrm>
          <a:prstGeom prst="rect">
            <a:avLst/>
          </a:prstGeom>
          <a:noFill/>
        </p:spPr>
      </p:pic>
      <p:pic>
        <p:nvPicPr>
          <p:cNvPr id="1027" name="Picture 3" descr="C:\Users\User\Desktop\cp23358.f2.jpg"/>
          <p:cNvPicPr>
            <a:picLocks noChangeAspect="1" noChangeArrowheads="1"/>
          </p:cNvPicPr>
          <p:nvPr/>
        </p:nvPicPr>
        <p:blipFill>
          <a:blip r:embed="rId4" cstate="print"/>
          <a:srcRect/>
          <a:stretch>
            <a:fillRect/>
          </a:stretch>
        </p:blipFill>
        <p:spPr bwMode="auto">
          <a:xfrm rot="5400000">
            <a:off x="3749383" y="950202"/>
            <a:ext cx="5965711" cy="4464496"/>
          </a:xfrm>
          <a:prstGeom prst="rect">
            <a:avLst/>
          </a:prstGeom>
          <a:noFill/>
        </p:spPr>
      </p:pic>
      <p:sp>
        <p:nvSpPr>
          <p:cNvPr id="5" name="4 - Ορθογώνιο"/>
          <p:cNvSpPr/>
          <p:nvPr/>
        </p:nvSpPr>
        <p:spPr>
          <a:xfrm>
            <a:off x="4427984" y="6165304"/>
            <a:ext cx="4716016" cy="738664"/>
          </a:xfrm>
          <a:prstGeom prst="rect">
            <a:avLst/>
          </a:prstGeom>
        </p:spPr>
        <p:txBody>
          <a:bodyPr wrap="square">
            <a:spAutoFit/>
          </a:bodyPr>
          <a:lstStyle/>
          <a:p>
            <a:pPr algn="just" fontAlgn="base"/>
            <a:r>
              <a:rPr lang="en-US" sz="1400" dirty="0" err="1"/>
              <a:t>Haematoxylin</a:t>
            </a:r>
            <a:r>
              <a:rPr lang="en-US" sz="1400" dirty="0"/>
              <a:t> and eosin stain (higher magnification inset) showing foci of invasion into the </a:t>
            </a:r>
            <a:r>
              <a:rPr lang="en-US" sz="1400" dirty="0" err="1"/>
              <a:t>stroma</a:t>
            </a:r>
            <a:r>
              <a:rPr lang="en-US" sz="1400" dirty="0"/>
              <a:t> of </a:t>
            </a:r>
            <a:r>
              <a:rPr lang="en-US" sz="1400" dirty="0" err="1"/>
              <a:t>mucinous</a:t>
            </a:r>
            <a:r>
              <a:rPr lang="en-US" sz="1400" dirty="0"/>
              <a:t> </a:t>
            </a:r>
            <a:r>
              <a:rPr lang="en-US" sz="1400" dirty="0" err="1"/>
              <a:t>cystadenocarcinoma</a:t>
            </a:r>
            <a:r>
              <a:rPr lang="en-US" sz="1400" dirty="0"/>
              <a:t> with </a:t>
            </a:r>
            <a:r>
              <a:rPr lang="en-US" sz="1400" dirty="0" err="1"/>
              <a:t>mucin</a:t>
            </a:r>
            <a:r>
              <a:rPr lang="en-US" sz="1400" dirty="0"/>
              <a:t> </a:t>
            </a:r>
            <a:r>
              <a:rPr lang="en-US" sz="1400" dirty="0" err="1"/>
              <a:t>extravasation</a:t>
            </a:r>
            <a:r>
              <a:rPr lang="en-US" sz="1400" dirty="0"/>
              <a:t>.</a:t>
            </a:r>
          </a:p>
        </p:txBody>
      </p:sp>
      <p:sp>
        <p:nvSpPr>
          <p:cNvPr id="6" name="5 - Ορθογώνιο"/>
          <p:cNvSpPr/>
          <p:nvPr/>
        </p:nvSpPr>
        <p:spPr>
          <a:xfrm>
            <a:off x="0" y="3501008"/>
            <a:ext cx="4499992" cy="3539430"/>
          </a:xfrm>
          <a:prstGeom prst="rect">
            <a:avLst/>
          </a:prstGeom>
        </p:spPr>
        <p:txBody>
          <a:bodyPr wrap="square">
            <a:spAutoFit/>
          </a:bodyPr>
          <a:lstStyle/>
          <a:p>
            <a:pPr algn="just" fontAlgn="base"/>
            <a:r>
              <a:rPr lang="en-US" sz="1600" b="1" dirty="0"/>
              <a:t>Criteria for  </a:t>
            </a:r>
            <a:r>
              <a:rPr lang="en-US" sz="1600" b="1" spc="300" dirty="0" err="1"/>
              <a:t>urachal</a:t>
            </a:r>
            <a:r>
              <a:rPr lang="en-US" sz="1600" b="1" spc="300" dirty="0"/>
              <a:t> origin </a:t>
            </a:r>
            <a:r>
              <a:rPr lang="en-US" sz="1600" b="1" dirty="0"/>
              <a:t>of </a:t>
            </a:r>
            <a:r>
              <a:rPr lang="en-US" sz="1600" b="1" dirty="0" err="1"/>
              <a:t>adenocarcinoma</a:t>
            </a:r>
            <a:r>
              <a:rPr lang="en-US" sz="1600" b="1" dirty="0"/>
              <a:t>:</a:t>
            </a:r>
          </a:p>
          <a:p>
            <a:pPr algn="just" fontAlgn="base"/>
            <a:r>
              <a:rPr lang="en-US" sz="1600" dirty="0"/>
              <a:t>Centered in </a:t>
            </a:r>
            <a:r>
              <a:rPr lang="en-US" sz="1600" b="1" dirty="0"/>
              <a:t>anterior wall </a:t>
            </a:r>
            <a:r>
              <a:rPr lang="en-US" sz="1600" dirty="0"/>
              <a:t>or </a:t>
            </a:r>
            <a:r>
              <a:rPr lang="en-US" sz="1600" b="1" dirty="0"/>
              <a:t>dome</a:t>
            </a:r>
            <a:r>
              <a:rPr lang="en-US" sz="1600" dirty="0"/>
              <a:t> of bladder.</a:t>
            </a:r>
          </a:p>
          <a:p>
            <a:pPr algn="just" fontAlgn="base"/>
            <a:r>
              <a:rPr lang="en-US" sz="1600" dirty="0"/>
              <a:t>Predominant invasion of </a:t>
            </a:r>
            <a:r>
              <a:rPr lang="en-US" sz="1600" dirty="0" err="1"/>
              <a:t>muscularis</a:t>
            </a:r>
            <a:r>
              <a:rPr lang="en-US" sz="1600" dirty="0"/>
              <a:t> or deeper tissues with </a:t>
            </a:r>
            <a:r>
              <a:rPr lang="en-US" sz="1600" b="1" dirty="0"/>
              <a:t>sharp demarcation </a:t>
            </a:r>
            <a:r>
              <a:rPr lang="en-US" sz="1600" dirty="0"/>
              <a:t>between tumor and surface bladder </a:t>
            </a:r>
            <a:r>
              <a:rPr lang="en-US" sz="1600" dirty="0" err="1"/>
              <a:t>urothelium</a:t>
            </a:r>
            <a:r>
              <a:rPr lang="en-US" sz="1600" dirty="0"/>
              <a:t>.</a:t>
            </a:r>
          </a:p>
          <a:p>
            <a:pPr algn="just" fontAlgn="base"/>
            <a:r>
              <a:rPr lang="en-US" sz="1600" dirty="0"/>
              <a:t>Surface </a:t>
            </a:r>
            <a:r>
              <a:rPr lang="en-US" sz="1600" dirty="0" err="1"/>
              <a:t>urothelium</a:t>
            </a:r>
            <a:r>
              <a:rPr lang="en-US" sz="1600" dirty="0"/>
              <a:t> is </a:t>
            </a:r>
            <a:r>
              <a:rPr lang="en-US" sz="1600" b="1" dirty="0"/>
              <a:t>free</a:t>
            </a:r>
            <a:r>
              <a:rPr lang="en-US" sz="1600" dirty="0"/>
              <a:t> of glandular or </a:t>
            </a:r>
            <a:r>
              <a:rPr lang="en-US" sz="1600" dirty="0" err="1"/>
              <a:t>polypoid</a:t>
            </a:r>
            <a:r>
              <a:rPr lang="en-US" sz="1600" dirty="0"/>
              <a:t> proliferation (i.e. </a:t>
            </a:r>
            <a:r>
              <a:rPr lang="en-US" sz="1600" u="sng" dirty="0"/>
              <a:t>invasion is </a:t>
            </a:r>
            <a:r>
              <a:rPr lang="en-US" sz="1600" b="1" u="sng" dirty="0"/>
              <a:t>from outside </a:t>
            </a:r>
            <a:r>
              <a:rPr lang="en-US" sz="1600" u="sng" dirty="0"/>
              <a:t>in</a:t>
            </a:r>
            <a:r>
              <a:rPr lang="en-US" sz="1600" dirty="0"/>
              <a:t>).</a:t>
            </a:r>
          </a:p>
          <a:p>
            <a:pPr algn="just" fontAlgn="base"/>
            <a:r>
              <a:rPr lang="en-US" sz="1600" b="1" dirty="0"/>
              <a:t>No</a:t>
            </a:r>
            <a:r>
              <a:rPr lang="en-US" sz="1600" dirty="0"/>
              <a:t> carcinoma in situ or glandular </a:t>
            </a:r>
            <a:r>
              <a:rPr lang="en-US" sz="1600" dirty="0" err="1"/>
              <a:t>metaplasia</a:t>
            </a:r>
            <a:r>
              <a:rPr lang="en-US" sz="1600" dirty="0"/>
              <a:t> other than (possibly) cystitis </a:t>
            </a:r>
            <a:r>
              <a:rPr lang="en-US" sz="1600" dirty="0" err="1"/>
              <a:t>glandularis</a:t>
            </a:r>
            <a:r>
              <a:rPr lang="en-US" sz="1600" dirty="0"/>
              <a:t> is present.</a:t>
            </a:r>
          </a:p>
          <a:p>
            <a:pPr algn="just" fontAlgn="base"/>
            <a:r>
              <a:rPr lang="en-US" sz="1600" dirty="0"/>
              <a:t>The presence of </a:t>
            </a:r>
            <a:r>
              <a:rPr lang="en-US" sz="1600" dirty="0" err="1"/>
              <a:t>urachal</a:t>
            </a:r>
            <a:r>
              <a:rPr lang="en-US" sz="1600" dirty="0"/>
              <a:t> remnants is helpful but not always identifiable.</a:t>
            </a:r>
          </a:p>
          <a:p>
            <a:pPr algn="just" fontAlgn="base"/>
            <a:r>
              <a:rPr lang="en-US" sz="1600" b="1" dirty="0"/>
              <a:t>No</a:t>
            </a:r>
            <a:r>
              <a:rPr lang="en-US" sz="1600" dirty="0"/>
              <a:t> primary </a:t>
            </a:r>
            <a:r>
              <a:rPr lang="en-US" sz="1600" dirty="0" err="1"/>
              <a:t>adenocarcinoma</a:t>
            </a:r>
            <a:r>
              <a:rPr lang="en-US" sz="1600" dirty="0"/>
              <a:t> elsewhere.</a:t>
            </a:r>
            <a:br>
              <a:rPr lang="en-US" sz="1600" dirty="0"/>
            </a:br>
            <a:endParaRPr lang="en-US" sz="1600" dirty="0"/>
          </a:p>
        </p:txBody>
      </p:sp>
    </p:spTree>
    <p:extLst>
      <p:ext uri="{BB962C8B-B14F-4D97-AF65-F5344CB8AC3E}">
        <p14:creationId xmlns:p14="http://schemas.microsoft.com/office/powerpoint/2010/main" val="309766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DE2B5C-F7D6-EB92-7FCE-8CF8A52A57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327" y="4152046"/>
            <a:ext cx="5150356" cy="256080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User\Desktop\Screenshot_2.jpg"/>
          <p:cNvPicPr>
            <a:picLocks noChangeAspect="1" noChangeArrowheads="1"/>
          </p:cNvPicPr>
          <p:nvPr/>
        </p:nvPicPr>
        <p:blipFill>
          <a:blip r:embed="rId4" cstate="print"/>
          <a:srcRect/>
          <a:stretch>
            <a:fillRect/>
          </a:stretch>
        </p:blipFill>
        <p:spPr bwMode="auto">
          <a:xfrm>
            <a:off x="5154279" y="1036995"/>
            <a:ext cx="3837406" cy="2702149"/>
          </a:xfrm>
          <a:prstGeom prst="rect">
            <a:avLst/>
          </a:prstGeom>
          <a:noFill/>
        </p:spPr>
      </p:pic>
      <p:pic>
        <p:nvPicPr>
          <p:cNvPr id="3075" name="Picture 3" descr="C:\Users\User\Desktop\Screenshot_1.jpg"/>
          <p:cNvPicPr>
            <a:picLocks noChangeAspect="1" noChangeArrowheads="1"/>
          </p:cNvPicPr>
          <p:nvPr/>
        </p:nvPicPr>
        <p:blipFill>
          <a:blip r:embed="rId5" cstate="print"/>
          <a:srcRect/>
          <a:stretch>
            <a:fillRect/>
          </a:stretch>
        </p:blipFill>
        <p:spPr bwMode="auto">
          <a:xfrm>
            <a:off x="5360161" y="3876236"/>
            <a:ext cx="3631524" cy="2836619"/>
          </a:xfrm>
          <a:prstGeom prst="rect">
            <a:avLst/>
          </a:prstGeom>
          <a:noFill/>
        </p:spPr>
      </p:pic>
      <p:sp>
        <p:nvSpPr>
          <p:cNvPr id="10" name="9 - Ορθογώνιο"/>
          <p:cNvSpPr/>
          <p:nvPr/>
        </p:nvSpPr>
        <p:spPr>
          <a:xfrm>
            <a:off x="-31569" y="0"/>
            <a:ext cx="9144000" cy="1015663"/>
          </a:xfrm>
          <a:prstGeom prst="rect">
            <a:avLst/>
          </a:prstGeom>
        </p:spPr>
        <p:txBody>
          <a:bodyPr wrap="square">
            <a:spAutoFit/>
          </a:bodyPr>
          <a:lstStyle/>
          <a:p>
            <a:pPr algn="just"/>
            <a:r>
              <a:rPr lang="en-US" sz="1200" dirty="0">
                <a:solidFill>
                  <a:srgbClr val="333333"/>
                </a:solidFill>
              </a:rPr>
              <a:t>The new WHO 2022 will not address the terminology of ‘hyperplasia’ or ‘</a:t>
            </a:r>
            <a:r>
              <a:rPr lang="en-US" sz="1200" dirty="0" err="1">
                <a:solidFill>
                  <a:srgbClr val="333333"/>
                </a:solidFill>
              </a:rPr>
              <a:t>urothelial</a:t>
            </a:r>
            <a:r>
              <a:rPr lang="en-US" sz="1200" dirty="0">
                <a:solidFill>
                  <a:srgbClr val="333333"/>
                </a:solidFill>
              </a:rPr>
              <a:t> proliferation of unknown malignant potential’ as mentioned in the WHO 2004 and 2016. These lesions (corresponding to what was earlier called flat hyperplasia) are thought to be </a:t>
            </a:r>
            <a:r>
              <a:rPr lang="en-US" sz="1200" b="1" dirty="0">
                <a:solidFill>
                  <a:srgbClr val="333333"/>
                </a:solidFill>
              </a:rPr>
              <a:t>benign</a:t>
            </a:r>
            <a:r>
              <a:rPr lang="en-US" sz="1200" dirty="0">
                <a:solidFill>
                  <a:srgbClr val="333333"/>
                </a:solidFill>
              </a:rPr>
              <a:t>. They can exhibit </a:t>
            </a:r>
            <a:r>
              <a:rPr lang="en-US" sz="1200" b="1" dirty="0">
                <a:solidFill>
                  <a:srgbClr val="333333"/>
                </a:solidFill>
              </a:rPr>
              <a:t>discrete papillary aspects  </a:t>
            </a:r>
            <a:r>
              <a:rPr lang="en-US" sz="1200" b="1" i="1" dirty="0">
                <a:solidFill>
                  <a:srgbClr val="333333"/>
                </a:solidFill>
              </a:rPr>
              <a:t>without  true  fibrovascular cores and without branching </a:t>
            </a:r>
            <a:r>
              <a:rPr lang="en-US" sz="1200" dirty="0">
                <a:solidFill>
                  <a:srgbClr val="333333"/>
                </a:solidFill>
              </a:rPr>
              <a:t>and may be considered </a:t>
            </a:r>
            <a:r>
              <a:rPr lang="en-US" sz="1200" b="1" dirty="0">
                <a:solidFill>
                  <a:srgbClr val="333333"/>
                </a:solidFill>
              </a:rPr>
              <a:t>shoulder lesions in the context of </a:t>
            </a:r>
            <a:r>
              <a:rPr lang="en-US" sz="1200" b="1" dirty="0" err="1">
                <a:solidFill>
                  <a:srgbClr val="333333"/>
                </a:solidFill>
              </a:rPr>
              <a:t>pTa</a:t>
            </a:r>
            <a:r>
              <a:rPr lang="en-US" sz="1200" b="1" dirty="0">
                <a:solidFill>
                  <a:srgbClr val="333333"/>
                </a:solidFill>
              </a:rPr>
              <a:t> tumors.</a:t>
            </a:r>
            <a:r>
              <a:rPr lang="en-US" sz="1200" dirty="0">
                <a:solidFill>
                  <a:srgbClr val="333333"/>
                </a:solidFill>
              </a:rPr>
              <a:t> GUPS suggest to replace the term ‘hyperplasia’ with ‘</a:t>
            </a:r>
            <a:r>
              <a:rPr lang="en-US" sz="1200" b="1" dirty="0">
                <a:solidFill>
                  <a:srgbClr val="333333"/>
                </a:solidFill>
              </a:rPr>
              <a:t>atypical urothelial proliferation </a:t>
            </a:r>
            <a:r>
              <a:rPr lang="en-US" sz="1200" dirty="0">
                <a:solidFill>
                  <a:srgbClr val="333333"/>
                </a:solidFill>
              </a:rPr>
              <a:t>(AUP)-</a:t>
            </a:r>
            <a:r>
              <a:rPr lang="en-US" sz="1200" b="1" dirty="0">
                <a:solidFill>
                  <a:srgbClr val="333333"/>
                </a:solidFill>
              </a:rPr>
              <a:t>flat</a:t>
            </a:r>
            <a:r>
              <a:rPr lang="en-US" sz="1200" dirty="0">
                <a:solidFill>
                  <a:srgbClr val="333333"/>
                </a:solidFill>
              </a:rPr>
              <a:t>’ in case of a flat lesion, or alternatively, if some papillary formations without fibrovascular cores are present, to call it ‘AUP-</a:t>
            </a:r>
            <a:r>
              <a:rPr lang="en-US" sz="1200" b="1" dirty="0">
                <a:solidFill>
                  <a:srgbClr val="333333"/>
                </a:solidFill>
              </a:rPr>
              <a:t>tented</a:t>
            </a:r>
            <a:r>
              <a:rPr lang="en-US" sz="1200" dirty="0">
                <a:solidFill>
                  <a:srgbClr val="333333"/>
                </a:solidFill>
              </a:rPr>
              <a:t>’.</a:t>
            </a:r>
          </a:p>
        </p:txBody>
      </p:sp>
      <p:pic>
        <p:nvPicPr>
          <p:cNvPr id="11" name="Εικόνα 10" descr="Εικόνα που περιέχει πορσελάνη&#10;&#10;Περιγραφή που δημιουργήθηκε αυτόματα">
            <a:extLst>
              <a:ext uri="{FF2B5EF4-FFF2-40B4-BE49-F238E27FC236}">
                <a16:creationId xmlns:a16="http://schemas.microsoft.com/office/drawing/2014/main" id="{8412ED10-D1D5-FE59-EA00-29F2577F1FB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75" y="1036995"/>
            <a:ext cx="4729887" cy="3048595"/>
          </a:xfrm>
          <a:prstGeom prst="rect">
            <a:avLst/>
          </a:prstGeom>
        </p:spPr>
      </p:pic>
      <p:sp>
        <p:nvSpPr>
          <p:cNvPr id="13" name="TextBox 12">
            <a:extLst>
              <a:ext uri="{FF2B5EF4-FFF2-40B4-BE49-F238E27FC236}">
                <a16:creationId xmlns:a16="http://schemas.microsoft.com/office/drawing/2014/main" id="{3DA6D0D1-C2A3-8184-CF0E-1D17403B6D30}"/>
              </a:ext>
            </a:extLst>
          </p:cNvPr>
          <p:cNvSpPr txBox="1"/>
          <p:nvPr/>
        </p:nvSpPr>
        <p:spPr>
          <a:xfrm>
            <a:off x="755576" y="1059557"/>
            <a:ext cx="4093187" cy="1169551"/>
          </a:xfrm>
          <a:prstGeom prst="rect">
            <a:avLst/>
          </a:prstGeom>
          <a:noFill/>
        </p:spPr>
        <p:txBody>
          <a:bodyPr wrap="square">
            <a:spAutoFit/>
          </a:bodyPr>
          <a:lstStyle/>
          <a:p>
            <a:r>
              <a:rPr lang="en-US" sz="1400" b="0" i="0" dirty="0">
                <a:solidFill>
                  <a:srgbClr val="FF0000"/>
                </a:solidFill>
                <a:effectLst>
                  <a:outerShdw blurRad="38100" dist="38100" dir="2700000" algn="tl">
                    <a:srgbClr val="000000">
                      <a:alpha val="43137"/>
                    </a:srgbClr>
                  </a:outerShdw>
                </a:effectLst>
              </a:rPr>
              <a:t>The transition zone between normal ureteral urothelium and a shoulder lesion: formerly known as “urothelial proliferation of unknown malignant potential (UPUMP)” </a:t>
            </a:r>
            <a:r>
              <a:rPr lang="en-US" sz="1400" dirty="0">
                <a:solidFill>
                  <a:srgbClr val="FF0000"/>
                </a:solidFill>
                <a:effectLst>
                  <a:outerShdw blurRad="38100" dist="38100" dir="2700000" algn="tl">
                    <a:srgbClr val="000000">
                      <a:alpha val="43137"/>
                    </a:srgbClr>
                  </a:outerShdw>
                </a:effectLst>
              </a:rPr>
              <a:t>and now proposedly termed “atypical </a:t>
            </a:r>
            <a:r>
              <a:rPr lang="en-US" sz="1400" b="0" i="0" dirty="0">
                <a:solidFill>
                  <a:srgbClr val="FF0000"/>
                </a:solidFill>
                <a:effectLst>
                  <a:outerShdw blurRad="38100" dist="38100" dir="2700000" algn="tl">
                    <a:srgbClr val="000000">
                      <a:alpha val="43137"/>
                    </a:srgbClr>
                  </a:outerShdw>
                </a:effectLst>
              </a:rPr>
              <a:t>urothelial proliferation (tented)”.</a:t>
            </a:r>
            <a:endParaRPr lang="el-GR" sz="1400" dirty="0">
              <a:solidFill>
                <a:srgbClr val="FF0000"/>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5D7F7290-7BD8-E3D9-D6E9-37B91B600AF1}"/>
              </a:ext>
            </a:extLst>
          </p:cNvPr>
          <p:cNvSpPr txBox="1"/>
          <p:nvPr/>
        </p:nvSpPr>
        <p:spPr>
          <a:xfrm>
            <a:off x="5513207" y="3739144"/>
            <a:ext cx="3427195" cy="646331"/>
          </a:xfrm>
          <a:prstGeom prst="rect">
            <a:avLst/>
          </a:prstGeom>
          <a:noFill/>
        </p:spPr>
        <p:txBody>
          <a:bodyPr wrap="square">
            <a:spAutoFit/>
          </a:bodyPr>
          <a:lstStyle/>
          <a:p>
            <a:pPr algn="l" fontAlgn="base"/>
            <a:r>
              <a:rPr lang="en-US" b="0" i="0" dirty="0">
                <a:solidFill>
                  <a:srgbClr val="FF0000"/>
                </a:solidFill>
                <a:effectLst>
                  <a:outerShdw blurRad="38100" dist="38100" dir="2700000" algn="tl">
                    <a:srgbClr val="000000">
                      <a:alpha val="43137"/>
                    </a:srgbClr>
                  </a:outerShdw>
                </a:effectLst>
              </a:rPr>
              <a:t>No true, too </a:t>
            </a:r>
            <a:r>
              <a:rPr lang="en-US" b="1" i="0" dirty="0">
                <a:solidFill>
                  <a:srgbClr val="FF0000"/>
                </a:solidFill>
                <a:effectLst>
                  <a:outerShdw blurRad="38100" dist="38100" dir="2700000" algn="tl">
                    <a:srgbClr val="000000">
                      <a:alpha val="43137"/>
                    </a:srgbClr>
                  </a:outerShdw>
                </a:effectLst>
              </a:rPr>
              <a:t>delicate</a:t>
            </a:r>
            <a:r>
              <a:rPr lang="en-US" b="0" i="0" dirty="0">
                <a:solidFill>
                  <a:srgbClr val="FF0000"/>
                </a:solidFill>
                <a:effectLst>
                  <a:outerShdw blurRad="38100" dist="38100" dir="2700000" algn="tl">
                    <a:srgbClr val="000000">
                      <a:alpha val="43137"/>
                    </a:srgbClr>
                  </a:outerShdw>
                </a:effectLst>
              </a:rPr>
              <a:t> fibrovascular cores</a:t>
            </a:r>
          </a:p>
        </p:txBody>
      </p:sp>
    </p:spTree>
    <p:extLst>
      <p:ext uri="{BB962C8B-B14F-4D97-AF65-F5344CB8AC3E}">
        <p14:creationId xmlns:p14="http://schemas.microsoft.com/office/powerpoint/2010/main" val="115495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92FC7AD1-7C9B-BE72-49B4-00E2E48BD3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9033" y="2348880"/>
            <a:ext cx="3123547" cy="4392488"/>
          </a:xfrm>
          <a:prstGeom prst="rect">
            <a:avLst/>
          </a:prstGeom>
        </p:spPr>
      </p:pic>
      <p:pic>
        <p:nvPicPr>
          <p:cNvPr id="3" name="Εικόνα 2" descr="Εικόνα που περιέχει ύφασμα&#10;&#10;Περιγραφή που δημιουργήθηκε αυτόματα">
            <a:extLst>
              <a:ext uri="{FF2B5EF4-FFF2-40B4-BE49-F238E27FC236}">
                <a16:creationId xmlns:a16="http://schemas.microsoft.com/office/drawing/2014/main" id="{3C7A47B7-7F98-84C4-DDED-5D1CEAB87B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614" y="93766"/>
            <a:ext cx="4221709" cy="3047202"/>
          </a:xfrm>
          <a:prstGeom prst="rect">
            <a:avLst/>
          </a:prstGeom>
        </p:spPr>
      </p:pic>
      <p:pic>
        <p:nvPicPr>
          <p:cNvPr id="4" name="Εικόνα 3" descr="Εικόνα που περιέχει ύφασμα&#10;&#10;Περιγραφή που δημιουργήθηκε αυτόματα">
            <a:extLst>
              <a:ext uri="{FF2B5EF4-FFF2-40B4-BE49-F238E27FC236}">
                <a16:creationId xmlns:a16="http://schemas.microsoft.com/office/drawing/2014/main" id="{38115C97-FE36-2A13-6AA8-9E20FD081A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1614" y="3550150"/>
            <a:ext cx="4228238" cy="3047202"/>
          </a:xfrm>
          <a:prstGeom prst="rect">
            <a:avLst/>
          </a:prstGeom>
        </p:spPr>
      </p:pic>
      <p:sp>
        <p:nvSpPr>
          <p:cNvPr id="5" name="Τίτλος 1">
            <a:extLst>
              <a:ext uri="{FF2B5EF4-FFF2-40B4-BE49-F238E27FC236}">
                <a16:creationId xmlns:a16="http://schemas.microsoft.com/office/drawing/2014/main" id="{540B288E-EEF6-FA12-0B76-F226821073BA}"/>
              </a:ext>
            </a:extLst>
          </p:cNvPr>
          <p:cNvSpPr txBox="1">
            <a:spLocks/>
          </p:cNvSpPr>
          <p:nvPr/>
        </p:nvSpPr>
        <p:spPr>
          <a:xfrm>
            <a:off x="0" y="0"/>
            <a:ext cx="4741614" cy="126876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1800" dirty="0">
                <a:effectLst>
                  <a:outerShdw blurRad="38100" dist="38100" dir="2700000" algn="tl">
                    <a:srgbClr val="000000">
                      <a:alpha val="43137"/>
                    </a:srgbClr>
                  </a:outerShdw>
                </a:effectLst>
                <a:latin typeface="+mn-lt"/>
              </a:rPr>
              <a:t>Polypoid / papillary cystitis </a:t>
            </a:r>
            <a:br>
              <a:rPr lang="en-US" sz="1050" dirty="0">
                <a:effectLst>
                  <a:outerShdw blurRad="38100" dist="38100" dir="2700000" algn="tl">
                    <a:srgbClr val="000000">
                      <a:alpha val="43137"/>
                    </a:srgbClr>
                  </a:outerShdw>
                </a:effectLst>
                <a:latin typeface="+mn-lt"/>
              </a:rPr>
            </a:br>
            <a:r>
              <a:rPr lang="en-US" sz="1050" dirty="0">
                <a:latin typeface="+mn-lt"/>
              </a:rPr>
              <a:t>Broad and possibly narrow based, finger-like papillae covered by </a:t>
            </a:r>
            <a:r>
              <a:rPr lang="en-US" sz="1050" dirty="0">
                <a:effectLst>
                  <a:outerShdw blurRad="38100" dist="38100" dir="2700000" algn="tl">
                    <a:srgbClr val="000000">
                      <a:alpha val="43137"/>
                    </a:srgbClr>
                  </a:outerShdw>
                </a:effectLst>
                <a:latin typeface="+mn-lt"/>
              </a:rPr>
              <a:t>normal </a:t>
            </a:r>
            <a:r>
              <a:rPr lang="en-US" sz="1050" dirty="0">
                <a:latin typeface="+mn-lt"/>
              </a:rPr>
              <a:t>urothelial cells with a superficial layer of undulating umbrella cells. There is </a:t>
            </a:r>
            <a:r>
              <a:rPr lang="en-US" sz="1050" b="1" dirty="0">
                <a:latin typeface="+mn-lt"/>
              </a:rPr>
              <a:t>no</a:t>
            </a:r>
            <a:r>
              <a:rPr lang="en-US" sz="1050" dirty="0">
                <a:latin typeface="+mn-lt"/>
              </a:rPr>
              <a:t> evidence of urothelial atypia. </a:t>
            </a:r>
            <a:r>
              <a:rPr lang="en-US" sz="1050" b="1" dirty="0">
                <a:latin typeface="+mn-lt"/>
              </a:rPr>
              <a:t>No</a:t>
            </a:r>
            <a:r>
              <a:rPr lang="en-US" sz="1050" dirty="0">
                <a:latin typeface="+mn-lt"/>
              </a:rPr>
              <a:t> mitotic figures or loss of cellular polarity is noted. In addition, </a:t>
            </a:r>
            <a:r>
              <a:rPr lang="en-US" sz="1050" dirty="0">
                <a:effectLst>
                  <a:outerShdw blurRad="38100" dist="38100" dir="2700000" algn="tl">
                    <a:srgbClr val="000000">
                      <a:alpha val="43137"/>
                    </a:srgbClr>
                  </a:outerShdw>
                </a:effectLst>
                <a:latin typeface="+mn-lt"/>
              </a:rPr>
              <a:t>the lamina propria </a:t>
            </a:r>
            <a:r>
              <a:rPr lang="en-US" sz="1050" dirty="0">
                <a:latin typeface="+mn-lt"/>
              </a:rPr>
              <a:t>is </a:t>
            </a:r>
            <a:r>
              <a:rPr lang="en-US" sz="1050" dirty="0">
                <a:effectLst>
                  <a:outerShdw blurRad="38100" dist="38100" dir="2700000" algn="tl">
                    <a:srgbClr val="000000">
                      <a:alpha val="43137"/>
                    </a:srgbClr>
                  </a:outerShdw>
                </a:effectLst>
                <a:latin typeface="+mn-lt"/>
              </a:rPr>
              <a:t>edematous</a:t>
            </a:r>
            <a:r>
              <a:rPr lang="en-US" sz="1050" dirty="0">
                <a:latin typeface="+mn-lt"/>
              </a:rPr>
              <a:t> and occasional chronic inflammatory cells are seen.</a:t>
            </a:r>
            <a:br>
              <a:rPr lang="en-US" sz="1050" dirty="0">
                <a:latin typeface="+mn-lt"/>
              </a:rPr>
            </a:br>
            <a:r>
              <a:rPr lang="en-US" sz="1050" dirty="0">
                <a:latin typeface="+mn-lt"/>
              </a:rPr>
              <a:t>The stroma may be </a:t>
            </a:r>
            <a:r>
              <a:rPr lang="en-US" sz="1050" dirty="0">
                <a:effectLst>
                  <a:outerShdw blurRad="38100" dist="38100" dir="2700000" algn="tl">
                    <a:srgbClr val="000000">
                      <a:alpha val="43137"/>
                    </a:srgbClr>
                  </a:outerShdw>
                </a:effectLst>
                <a:latin typeface="+mn-lt"/>
              </a:rPr>
              <a:t>fibrotic</a:t>
            </a:r>
            <a:r>
              <a:rPr lang="en-US" sz="1050" dirty="0">
                <a:latin typeface="+mn-lt"/>
              </a:rPr>
              <a:t> and contain evident </a:t>
            </a:r>
            <a:r>
              <a:rPr lang="en-US" sz="1050" dirty="0">
                <a:effectLst>
                  <a:outerShdw blurRad="38100" dist="38100" dir="2700000" algn="tl">
                    <a:srgbClr val="000000">
                      <a:alpha val="43137"/>
                    </a:srgbClr>
                  </a:outerShdw>
                </a:effectLst>
                <a:latin typeface="+mn-lt"/>
              </a:rPr>
              <a:t>chronic inflammatory infiltrate</a:t>
            </a:r>
            <a:r>
              <a:rPr lang="en-US" sz="1050" dirty="0">
                <a:latin typeface="+mn-lt"/>
              </a:rPr>
              <a:t>. The overlying urothelium is normal. Isolated fronds in a case of papillary/polypoid cystitis may be difficult to distinguish from urothelial carcinoma</a:t>
            </a:r>
            <a:r>
              <a:rPr lang="en-US" sz="1050" b="1" dirty="0">
                <a:latin typeface="+mn-lt"/>
              </a:rPr>
              <a:t>. Features favoring papillary cystitis include inflamed background, normal urothelial thickness lacking significant atypia, and  </a:t>
            </a:r>
            <a:r>
              <a:rPr lang="en-US" sz="1050" b="1" spc="600" dirty="0">
                <a:latin typeface="+mn-lt"/>
              </a:rPr>
              <a:t>non-branching</a:t>
            </a:r>
            <a:r>
              <a:rPr lang="en-US" sz="1050" b="1" dirty="0">
                <a:latin typeface="+mn-lt"/>
              </a:rPr>
              <a:t> broad-based fronds. </a:t>
            </a:r>
            <a:r>
              <a:rPr lang="en-US" sz="1050" dirty="0">
                <a:latin typeface="+mn-lt"/>
              </a:rPr>
              <a:t>High power view of one of the broad-based papillary fronds showing inflammatory infiltrate and a few delicate blood vessels. The overlying urothelium shows reactive atypia.</a:t>
            </a:r>
            <a:br>
              <a:rPr lang="el-GR" sz="1050" dirty="0">
                <a:effectLst>
                  <a:outerShdw blurRad="38100" dist="38100" dir="2700000" algn="tl">
                    <a:srgbClr val="000000">
                      <a:alpha val="43137"/>
                    </a:srgbClr>
                  </a:outerShdw>
                </a:effectLst>
                <a:latin typeface="+mn-lt"/>
              </a:rPr>
            </a:br>
            <a:endParaRPr lang="el-GR" sz="105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50392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7BD2B89-85AC-6313-18A1-2BFBBB69551F}"/>
              </a:ext>
            </a:extLst>
          </p:cNvPr>
          <p:cNvSpPr>
            <a:spLocks noGrp="1"/>
          </p:cNvSpPr>
          <p:nvPr>
            <p:ph type="title"/>
          </p:nvPr>
        </p:nvSpPr>
        <p:spPr>
          <a:xfrm>
            <a:off x="0" y="0"/>
            <a:ext cx="9144000" cy="1268760"/>
          </a:xfrm>
        </p:spPr>
        <p:txBody>
          <a:bodyPr>
            <a:normAutofit/>
          </a:bodyPr>
          <a:lstStyle/>
          <a:p>
            <a:pPr fontAlgn="base"/>
            <a:r>
              <a:rPr lang="en-US" sz="2000" b="1" i="0" dirty="0">
                <a:solidFill>
                  <a:srgbClr val="000000"/>
                </a:solidFill>
                <a:effectLst/>
                <a:latin typeface="+mn-lt"/>
              </a:rPr>
              <a:t>Nephrogenic metaplasia</a:t>
            </a:r>
            <a:br>
              <a:rPr lang="en-US" sz="3100" b="1" i="0" dirty="0">
                <a:solidFill>
                  <a:srgbClr val="000000"/>
                </a:solidFill>
                <a:effectLst/>
                <a:latin typeface="+mn-lt"/>
              </a:rPr>
            </a:br>
            <a:r>
              <a:rPr lang="en-US" sz="1200" b="0" i="0" dirty="0">
                <a:solidFill>
                  <a:srgbClr val="000000"/>
                </a:solidFill>
                <a:effectLst/>
                <a:latin typeface="+mn-lt"/>
              </a:rPr>
              <a:t>Nonneoplastic reactive metaplastic lesion with tubular, glandular, papillary or cystic architecture and surrounded (at least focally) by thick basement membrane. Most cases confined to lamina propria. May </a:t>
            </a:r>
            <a:r>
              <a:rPr lang="en-US" sz="1200" b="0" i="1" dirty="0">
                <a:solidFill>
                  <a:srgbClr val="000000"/>
                </a:solidFill>
                <a:effectLst/>
                <a:latin typeface="+mn-lt"/>
              </a:rPr>
              <a:t>mimic</a:t>
            </a:r>
            <a:r>
              <a:rPr lang="en-US" sz="1200" b="0" i="0" dirty="0">
                <a:solidFill>
                  <a:srgbClr val="000000"/>
                </a:solidFill>
                <a:effectLst/>
                <a:latin typeface="+mn-lt"/>
              </a:rPr>
              <a:t> urothelial carcinoma, clear cell or prostatic adenocarcinoma.</a:t>
            </a:r>
            <a:br>
              <a:rPr lang="en-US" sz="1200" b="0" i="0" dirty="0">
                <a:solidFill>
                  <a:srgbClr val="000000"/>
                </a:solidFill>
                <a:effectLst/>
                <a:latin typeface="+mn-lt"/>
              </a:rPr>
            </a:br>
            <a:br>
              <a:rPr lang="en-US" sz="1200" b="1" i="0" dirty="0">
                <a:solidFill>
                  <a:srgbClr val="000000"/>
                </a:solidFill>
                <a:effectLst/>
                <a:latin typeface="+mn-lt"/>
              </a:rPr>
            </a:br>
            <a:endParaRPr lang="el-GR" sz="1200" dirty="0">
              <a:latin typeface="+mn-lt"/>
            </a:endParaRPr>
          </a:p>
        </p:txBody>
      </p:sp>
      <p:pic>
        <p:nvPicPr>
          <p:cNvPr id="4" name="Εικόνα 3" descr="Εικόνα που περιέχει κείμενο, ύφασμα&#10;&#10;Περιγραφή που δημιουργήθηκε αυτόματα">
            <a:extLst>
              <a:ext uri="{FF2B5EF4-FFF2-40B4-BE49-F238E27FC236}">
                <a16:creationId xmlns:a16="http://schemas.microsoft.com/office/drawing/2014/main" id="{67A37D91-8D35-E651-0EFD-9CC814C73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836712"/>
            <a:ext cx="3600400" cy="5914364"/>
          </a:xfrm>
          <a:prstGeom prst="rect">
            <a:avLst/>
          </a:prstGeom>
        </p:spPr>
      </p:pic>
      <p:pic>
        <p:nvPicPr>
          <p:cNvPr id="6" name="Εικόνα 5" descr="Εικόνα που περιέχει φαγητό&#10;&#10;Περιγραφή που δημιουργήθηκε αυτόματα">
            <a:extLst>
              <a:ext uri="{FF2B5EF4-FFF2-40B4-BE49-F238E27FC236}">
                <a16:creationId xmlns:a16="http://schemas.microsoft.com/office/drawing/2014/main" id="{409AA70C-050F-9E98-9017-6D592A6830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6" y="3624510"/>
            <a:ext cx="5040560" cy="3115640"/>
          </a:xfrm>
          <a:prstGeom prst="rect">
            <a:avLst/>
          </a:prstGeom>
        </p:spPr>
      </p:pic>
      <p:pic>
        <p:nvPicPr>
          <p:cNvPr id="8" name="Εικόνα 7">
            <a:extLst>
              <a:ext uri="{FF2B5EF4-FFF2-40B4-BE49-F238E27FC236}">
                <a16:creationId xmlns:a16="http://schemas.microsoft.com/office/drawing/2014/main" id="{295C774C-7AE2-3725-9D19-F15E1BDB82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016" y="812782"/>
            <a:ext cx="3888432" cy="2691642"/>
          </a:xfrm>
          <a:prstGeom prst="rect">
            <a:avLst/>
          </a:prstGeom>
        </p:spPr>
      </p:pic>
      <p:sp>
        <p:nvSpPr>
          <p:cNvPr id="9" name="Τίτλος 1">
            <a:extLst>
              <a:ext uri="{FF2B5EF4-FFF2-40B4-BE49-F238E27FC236}">
                <a16:creationId xmlns:a16="http://schemas.microsoft.com/office/drawing/2014/main" id="{00C807B2-8C20-6B79-B1F9-4E88C3DC2F86}"/>
              </a:ext>
            </a:extLst>
          </p:cNvPr>
          <p:cNvSpPr txBox="1">
            <a:spLocks/>
          </p:cNvSpPr>
          <p:nvPr/>
        </p:nvSpPr>
        <p:spPr>
          <a:xfrm rot="10800000" flipV="1">
            <a:off x="4211960" y="5661248"/>
            <a:ext cx="1656184" cy="504056"/>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Pax8</a:t>
            </a:r>
            <a:endParaRPr lang="el-GR" dirty="0"/>
          </a:p>
        </p:txBody>
      </p:sp>
    </p:spTree>
    <p:extLst>
      <p:ext uri="{BB962C8B-B14F-4D97-AF65-F5344CB8AC3E}">
        <p14:creationId xmlns:p14="http://schemas.microsoft.com/office/powerpoint/2010/main" val="44255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rmAutofit/>
          </a:bodyPr>
          <a:lstStyle/>
          <a:p>
            <a:pPr algn="just"/>
            <a:r>
              <a:rPr lang="en-US" sz="3600" b="1" dirty="0" err="1"/>
              <a:t>Pseudocarcinomatous</a:t>
            </a:r>
            <a:r>
              <a:rPr lang="en-US" sz="3600" b="1" dirty="0"/>
              <a:t> epithelial hyperplasia</a:t>
            </a:r>
            <a:br>
              <a:rPr lang="en-US" sz="3600" b="1" dirty="0"/>
            </a:br>
            <a:r>
              <a:rPr lang="en-US" sz="2000" u="sng" dirty="0"/>
              <a:t>Rare</a:t>
            </a:r>
            <a:r>
              <a:rPr lang="en-US" sz="2000" dirty="0"/>
              <a:t> </a:t>
            </a:r>
            <a:r>
              <a:rPr lang="en-US" sz="2000" b="1" dirty="0"/>
              <a:t>reactive</a:t>
            </a:r>
            <a:r>
              <a:rPr lang="en-US" sz="2000" dirty="0"/>
              <a:t> condition that resembles carcinoma, initially described </a:t>
            </a:r>
            <a:r>
              <a:rPr lang="en-US" sz="2000" dirty="0" err="1"/>
              <a:t>post</a:t>
            </a:r>
            <a:r>
              <a:rPr lang="en-US" sz="2000" b="1" dirty="0" err="1"/>
              <a:t>radiation</a:t>
            </a:r>
            <a:r>
              <a:rPr lang="en-US" sz="2000" dirty="0"/>
              <a:t>.</a:t>
            </a:r>
            <a:br>
              <a:rPr lang="en-US" b="1" dirty="0"/>
            </a:br>
            <a:r>
              <a:rPr lang="en-US" sz="2000" dirty="0"/>
              <a:t>Also associated with </a:t>
            </a:r>
            <a:r>
              <a:rPr lang="en-US" sz="2000" dirty="0">
                <a:effectLst>
                  <a:outerShdw blurRad="38100" dist="38100" dir="2700000" algn="tl">
                    <a:srgbClr val="000000">
                      <a:alpha val="43137"/>
                    </a:srgbClr>
                  </a:outerShdw>
                </a:effectLst>
              </a:rPr>
              <a:t>ischemia </a:t>
            </a:r>
            <a:r>
              <a:rPr lang="en-US" sz="2000" dirty="0"/>
              <a:t>and </a:t>
            </a:r>
            <a:r>
              <a:rPr lang="en-US" sz="2000" dirty="0">
                <a:effectLst>
                  <a:outerShdw blurRad="38100" dist="38100" dir="2700000" algn="tl">
                    <a:srgbClr val="000000">
                      <a:alpha val="43137"/>
                    </a:srgbClr>
                  </a:outerShdw>
                </a:effectLst>
              </a:rPr>
              <a:t>chronic radiation</a:t>
            </a:r>
            <a:r>
              <a:rPr lang="en-US" sz="2000" dirty="0"/>
              <a:t>.</a:t>
            </a:r>
            <a:endParaRPr lang="el-GR" sz="2000" dirty="0"/>
          </a:p>
        </p:txBody>
      </p:sp>
      <p:pic>
        <p:nvPicPr>
          <p:cNvPr id="1026" name="Picture 2" descr="C:\Users\User\Desktop\case198image1n.jpg"/>
          <p:cNvPicPr>
            <a:picLocks noChangeAspect="1" noChangeArrowheads="1"/>
          </p:cNvPicPr>
          <p:nvPr/>
        </p:nvPicPr>
        <p:blipFill>
          <a:blip r:embed="rId3" cstate="print"/>
          <a:srcRect/>
          <a:stretch>
            <a:fillRect/>
          </a:stretch>
        </p:blipFill>
        <p:spPr bwMode="auto">
          <a:xfrm>
            <a:off x="971600" y="1268760"/>
            <a:ext cx="4320480" cy="3731030"/>
          </a:xfrm>
          <a:prstGeom prst="rect">
            <a:avLst/>
          </a:prstGeom>
          <a:noFill/>
        </p:spPr>
      </p:pic>
      <p:pic>
        <p:nvPicPr>
          <p:cNvPr id="1027" name="Picture 3" descr="C:\Users\User\Desktop\case198image4n.jpg"/>
          <p:cNvPicPr>
            <a:picLocks noChangeAspect="1" noChangeArrowheads="1"/>
          </p:cNvPicPr>
          <p:nvPr/>
        </p:nvPicPr>
        <p:blipFill>
          <a:blip r:embed="rId4" cstate="print"/>
          <a:srcRect/>
          <a:stretch>
            <a:fillRect/>
          </a:stretch>
        </p:blipFill>
        <p:spPr bwMode="auto">
          <a:xfrm>
            <a:off x="6444208" y="908720"/>
            <a:ext cx="2400267" cy="1800200"/>
          </a:xfrm>
          <a:prstGeom prst="rect">
            <a:avLst/>
          </a:prstGeom>
          <a:noFill/>
        </p:spPr>
      </p:pic>
      <p:pic>
        <p:nvPicPr>
          <p:cNvPr id="1028" name="Picture 4" descr="C:\Users\User\Desktop\case198image3n.jpg"/>
          <p:cNvPicPr>
            <a:picLocks noChangeAspect="1" noChangeArrowheads="1"/>
          </p:cNvPicPr>
          <p:nvPr/>
        </p:nvPicPr>
        <p:blipFill>
          <a:blip r:embed="rId5" cstate="print"/>
          <a:srcRect/>
          <a:stretch>
            <a:fillRect/>
          </a:stretch>
        </p:blipFill>
        <p:spPr bwMode="auto">
          <a:xfrm>
            <a:off x="6444208" y="2852936"/>
            <a:ext cx="2448273" cy="1836205"/>
          </a:xfrm>
          <a:prstGeom prst="rect">
            <a:avLst/>
          </a:prstGeom>
          <a:noFill/>
        </p:spPr>
      </p:pic>
      <p:pic>
        <p:nvPicPr>
          <p:cNvPr id="1029" name="Picture 5" descr="C:\Users\User\Desktop\case198image2n.jpg"/>
          <p:cNvPicPr>
            <a:picLocks noChangeAspect="1" noChangeArrowheads="1"/>
          </p:cNvPicPr>
          <p:nvPr/>
        </p:nvPicPr>
        <p:blipFill>
          <a:blip r:embed="rId6" cstate="print"/>
          <a:srcRect/>
          <a:stretch>
            <a:fillRect/>
          </a:stretch>
        </p:blipFill>
        <p:spPr bwMode="auto">
          <a:xfrm>
            <a:off x="6444207" y="4797152"/>
            <a:ext cx="2496277" cy="1872208"/>
          </a:xfrm>
          <a:prstGeom prst="rect">
            <a:avLst/>
          </a:prstGeom>
          <a:noFill/>
        </p:spPr>
      </p:pic>
      <p:pic>
        <p:nvPicPr>
          <p:cNvPr id="1030" name="Picture 6" descr="C:\Users\User\Desktop\003402.jpg"/>
          <p:cNvPicPr>
            <a:picLocks noChangeAspect="1" noChangeArrowheads="1"/>
          </p:cNvPicPr>
          <p:nvPr/>
        </p:nvPicPr>
        <p:blipFill>
          <a:blip r:embed="rId7" cstate="print"/>
          <a:srcRect/>
          <a:stretch>
            <a:fillRect/>
          </a:stretch>
        </p:blipFill>
        <p:spPr bwMode="auto">
          <a:xfrm>
            <a:off x="251520" y="5157191"/>
            <a:ext cx="2880320" cy="1542365"/>
          </a:xfrm>
          <a:prstGeom prst="rect">
            <a:avLst/>
          </a:prstGeom>
          <a:noFill/>
        </p:spPr>
      </p:pic>
      <p:sp>
        <p:nvSpPr>
          <p:cNvPr id="8" name="7 - Ορθογώνιο"/>
          <p:cNvSpPr/>
          <p:nvPr/>
        </p:nvSpPr>
        <p:spPr>
          <a:xfrm>
            <a:off x="2987824" y="5460326"/>
            <a:ext cx="3509639" cy="1200329"/>
          </a:xfrm>
          <a:prstGeom prst="rect">
            <a:avLst/>
          </a:prstGeom>
        </p:spPr>
        <p:txBody>
          <a:bodyPr wrap="square">
            <a:spAutoFit/>
          </a:bodyPr>
          <a:lstStyle/>
          <a:p>
            <a:pPr algn="ctr"/>
            <a:r>
              <a:rPr lang="en-US" dirty="0" err="1">
                <a:effectLst>
                  <a:outerShdw blurRad="38100" dist="38100" dir="2700000" algn="tl">
                    <a:srgbClr val="000000">
                      <a:alpha val="43137"/>
                    </a:srgbClr>
                  </a:outerShdw>
                </a:effectLst>
              </a:rPr>
              <a:t>Postradiation</a:t>
            </a:r>
            <a:r>
              <a:rPr lang="en-US" dirty="0">
                <a:effectLst>
                  <a:outerShdw blurRad="38100" dist="38100" dir="2700000" algn="tl">
                    <a:srgbClr val="000000">
                      <a:alpha val="43137"/>
                    </a:srgbClr>
                  </a:outerShdw>
                </a:effectLst>
              </a:rPr>
              <a:t> changes may also </a:t>
            </a:r>
          </a:p>
          <a:p>
            <a:pPr algn="ctr"/>
            <a:r>
              <a:rPr lang="en-US" b="1" dirty="0"/>
              <a:t>mimic </a:t>
            </a:r>
            <a:r>
              <a:rPr lang="en-US" dirty="0" err="1">
                <a:effectLst>
                  <a:outerShdw blurRad="38100" dist="38100" dir="2700000" algn="tl">
                    <a:srgbClr val="000000">
                      <a:alpha val="43137"/>
                    </a:srgbClr>
                  </a:outerShdw>
                </a:effectLst>
              </a:rPr>
              <a:t>intraurothelial</a:t>
            </a:r>
            <a:r>
              <a:rPr lang="en-US" dirty="0">
                <a:effectLst>
                  <a:outerShdw blurRad="38100" dist="38100" dir="2700000" algn="tl">
                    <a:srgbClr val="000000">
                      <a:alpha val="43137"/>
                    </a:srgbClr>
                  </a:outerShdw>
                </a:effectLst>
              </a:rPr>
              <a:t> </a:t>
            </a:r>
            <a:r>
              <a:rPr lang="en-US" dirty="0" err="1">
                <a:effectLst>
                  <a:outerShdw blurRad="38100" dist="38100" dir="2700000" algn="tl">
                    <a:srgbClr val="000000">
                      <a:alpha val="43137"/>
                    </a:srgbClr>
                  </a:outerShdw>
                </a:effectLst>
              </a:rPr>
              <a:t>neoplasia</a:t>
            </a:r>
            <a:r>
              <a:rPr lang="en-US" dirty="0">
                <a:effectLst>
                  <a:outerShdw blurRad="38100" dist="38100" dir="2700000" algn="tl">
                    <a:srgbClr val="000000">
                      <a:alpha val="43137"/>
                    </a:srgbClr>
                  </a:outerShdw>
                </a:effectLst>
              </a:rPr>
              <a:t>.</a:t>
            </a:r>
          </a:p>
          <a:p>
            <a:pPr algn="ctr"/>
            <a:r>
              <a:rPr lang="en-US" dirty="0">
                <a:effectLst>
                  <a:outerShdw blurRad="38100" dist="38100" dir="2700000" algn="tl">
                    <a:srgbClr val="000000">
                      <a:alpha val="43137"/>
                    </a:srgbClr>
                  </a:outerShdw>
                </a:effectLst>
              </a:rPr>
              <a:t>   Mitotic figures are absent, though.</a:t>
            </a:r>
            <a:endParaRPr lang="el-GR"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dissolv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B3548B-AAA1-4CCF-E159-9437D5F451A7}"/>
              </a:ext>
            </a:extLst>
          </p:cNvPr>
          <p:cNvSpPr>
            <a:spLocks noGrp="1"/>
          </p:cNvSpPr>
          <p:nvPr>
            <p:ph type="title"/>
          </p:nvPr>
        </p:nvSpPr>
        <p:spPr>
          <a:xfrm>
            <a:off x="0" y="0"/>
            <a:ext cx="9144000" cy="2060848"/>
          </a:xfrm>
        </p:spPr>
        <p:txBody>
          <a:bodyPr>
            <a:normAutofit fontScale="90000"/>
          </a:bodyPr>
          <a:lstStyle/>
          <a:p>
            <a:r>
              <a:rPr lang="en-US" sz="2800" b="1" dirty="0" err="1">
                <a:latin typeface="+mn-lt"/>
              </a:rPr>
              <a:t>Urothelial</a:t>
            </a:r>
            <a:r>
              <a:rPr lang="en-US" sz="2800" b="1" dirty="0">
                <a:latin typeface="+mn-lt"/>
              </a:rPr>
              <a:t> dysplasia</a:t>
            </a:r>
            <a:br>
              <a:rPr lang="en-US" sz="2800" b="1" dirty="0">
                <a:latin typeface="+mn-lt"/>
              </a:rPr>
            </a:br>
            <a:r>
              <a:rPr lang="en-US" sz="2400" dirty="0">
                <a:solidFill>
                  <a:srgbClr val="333333"/>
                </a:solidFill>
                <a:latin typeface="+mn-lt"/>
              </a:rPr>
              <a:t> </a:t>
            </a:r>
            <a:r>
              <a:rPr lang="en-US" sz="2000" dirty="0">
                <a:solidFill>
                  <a:srgbClr val="333333"/>
                </a:solidFill>
                <a:latin typeface="+mn-lt"/>
              </a:rPr>
              <a:t>The diagnosis of dysplasia is based on </a:t>
            </a:r>
            <a:r>
              <a:rPr lang="en-US" sz="2000" b="1" dirty="0">
                <a:solidFill>
                  <a:srgbClr val="333333"/>
                </a:solidFill>
                <a:latin typeface="+mn-lt"/>
              </a:rPr>
              <a:t>morphologic</a:t>
            </a:r>
            <a:r>
              <a:rPr lang="en-US" sz="2000" dirty="0">
                <a:solidFill>
                  <a:srgbClr val="333333"/>
                </a:solidFill>
                <a:latin typeface="+mn-lt"/>
              </a:rPr>
              <a:t> features. Microscopic features of </a:t>
            </a:r>
            <a:r>
              <a:rPr lang="en-US" sz="2000" dirty="0" err="1">
                <a:solidFill>
                  <a:srgbClr val="333333"/>
                </a:solidFill>
                <a:latin typeface="+mn-lt"/>
              </a:rPr>
              <a:t>urothelial</a:t>
            </a:r>
            <a:r>
              <a:rPr lang="en-US" sz="2000" dirty="0">
                <a:solidFill>
                  <a:srgbClr val="333333"/>
                </a:solidFill>
                <a:latin typeface="+mn-lt"/>
              </a:rPr>
              <a:t> dysplasia are similar to the wrapping of a low-grade papillary </a:t>
            </a:r>
            <a:r>
              <a:rPr lang="en-US" sz="2000" dirty="0" err="1">
                <a:solidFill>
                  <a:srgbClr val="333333"/>
                </a:solidFill>
                <a:latin typeface="+mn-lt"/>
              </a:rPr>
              <a:t>urothelial</a:t>
            </a:r>
            <a:r>
              <a:rPr lang="en-US" sz="2000" dirty="0">
                <a:solidFill>
                  <a:srgbClr val="333333"/>
                </a:solidFill>
                <a:latin typeface="+mn-lt"/>
              </a:rPr>
              <a:t> carcinoma of the right figure but detected on </a:t>
            </a:r>
            <a:r>
              <a:rPr lang="en-US" sz="2000" b="1" dirty="0">
                <a:solidFill>
                  <a:srgbClr val="333333"/>
                </a:solidFill>
                <a:latin typeface="+mn-lt"/>
              </a:rPr>
              <a:t>flat</a:t>
            </a:r>
            <a:r>
              <a:rPr lang="en-US" sz="2000" dirty="0">
                <a:solidFill>
                  <a:srgbClr val="333333"/>
                </a:solidFill>
                <a:latin typeface="+mn-lt"/>
              </a:rPr>
              <a:t> </a:t>
            </a:r>
            <a:r>
              <a:rPr lang="en-US" sz="2000" dirty="0" err="1">
                <a:solidFill>
                  <a:srgbClr val="333333"/>
                </a:solidFill>
                <a:latin typeface="+mn-lt"/>
              </a:rPr>
              <a:t>urothelium</a:t>
            </a:r>
            <a:r>
              <a:rPr lang="en-US" sz="2000" dirty="0">
                <a:solidFill>
                  <a:srgbClr val="004B83"/>
                </a:solidFill>
                <a:latin typeface="+mn-lt"/>
              </a:rPr>
              <a:t>.</a:t>
            </a:r>
            <a:r>
              <a:rPr lang="en-US" sz="2000" dirty="0">
                <a:solidFill>
                  <a:srgbClr val="333333"/>
                </a:solidFill>
                <a:latin typeface="+mn-lt"/>
              </a:rPr>
              <a:t> In the insert, a high magnification of covering </a:t>
            </a:r>
            <a:r>
              <a:rPr lang="en-US" sz="2000" dirty="0" err="1">
                <a:solidFill>
                  <a:srgbClr val="333333"/>
                </a:solidFill>
                <a:latin typeface="+mn-lt"/>
              </a:rPr>
              <a:t>urothelium</a:t>
            </a:r>
            <a:r>
              <a:rPr lang="en-US" sz="2000" dirty="0">
                <a:solidFill>
                  <a:srgbClr val="333333"/>
                </a:solidFill>
                <a:latin typeface="+mn-lt"/>
              </a:rPr>
              <a:t>.</a:t>
            </a:r>
            <a:br>
              <a:rPr lang="en-US" sz="2000" dirty="0">
                <a:solidFill>
                  <a:srgbClr val="333333"/>
                </a:solidFill>
                <a:latin typeface="+mn-lt"/>
              </a:rPr>
            </a:br>
            <a:r>
              <a:rPr lang="en-US" sz="2000" dirty="0">
                <a:solidFill>
                  <a:srgbClr val="333333"/>
                </a:solidFill>
                <a:latin typeface="+mn-lt"/>
              </a:rPr>
              <a:t> </a:t>
            </a:r>
            <a:br>
              <a:rPr lang="en-US" sz="2800" b="1" dirty="0">
                <a:latin typeface="+mn-lt"/>
              </a:rPr>
            </a:br>
            <a:endParaRPr lang="el-GR" sz="2800" b="1" dirty="0">
              <a:latin typeface="+mn-lt"/>
            </a:endParaRPr>
          </a:p>
        </p:txBody>
      </p:sp>
      <p:pic>
        <p:nvPicPr>
          <p:cNvPr id="4" name="Εικόνα 3">
            <a:extLst>
              <a:ext uri="{FF2B5EF4-FFF2-40B4-BE49-F238E27FC236}">
                <a16:creationId xmlns:a16="http://schemas.microsoft.com/office/drawing/2014/main" id="{BB97924D-6C00-10B5-D83A-633B7F16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95622" y="2071122"/>
            <a:ext cx="5205085" cy="3898115"/>
          </a:xfrm>
          <a:prstGeom prst="rect">
            <a:avLst/>
          </a:prstGeom>
        </p:spPr>
      </p:pic>
      <p:pic>
        <p:nvPicPr>
          <p:cNvPr id="15362" name="Picture 2" descr="C:\Users\User\Desktop\Εικόνα1.png"/>
          <p:cNvPicPr>
            <a:picLocks noChangeAspect="1" noChangeArrowheads="1"/>
          </p:cNvPicPr>
          <p:nvPr/>
        </p:nvPicPr>
        <p:blipFill>
          <a:blip r:embed="rId4" cstate="print"/>
          <a:srcRect/>
          <a:stretch>
            <a:fillRect/>
          </a:stretch>
        </p:blipFill>
        <p:spPr bwMode="auto">
          <a:xfrm>
            <a:off x="4644008" y="1412776"/>
            <a:ext cx="3884613" cy="5184775"/>
          </a:xfrm>
          <a:prstGeom prst="rect">
            <a:avLst/>
          </a:prstGeom>
          <a:noFill/>
        </p:spPr>
      </p:pic>
    </p:spTree>
    <p:extLst>
      <p:ext uri="{BB962C8B-B14F-4D97-AF65-F5344CB8AC3E}">
        <p14:creationId xmlns:p14="http://schemas.microsoft.com/office/powerpoint/2010/main" val="16596419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43408"/>
            <a:ext cx="9144000" cy="864096"/>
          </a:xfrm>
        </p:spPr>
        <p:txBody>
          <a:bodyPr>
            <a:normAutofit fontScale="90000"/>
          </a:bodyPr>
          <a:lstStyle/>
          <a:p>
            <a:pPr fontAlgn="base"/>
            <a:br>
              <a:rPr lang="en-US" dirty="0"/>
            </a:br>
            <a:br>
              <a:rPr lang="en-US" dirty="0"/>
            </a:br>
            <a:r>
              <a:rPr lang="en-US" sz="2700" dirty="0"/>
              <a:t> </a:t>
            </a:r>
            <a:r>
              <a:rPr lang="en-US" sz="2700" b="1" dirty="0"/>
              <a:t>Carcinoma in situ </a:t>
            </a:r>
            <a:r>
              <a:rPr lang="en-US" sz="2700" dirty="0"/>
              <a:t> </a:t>
            </a:r>
            <a:br>
              <a:rPr lang="en-US" sz="3600" dirty="0"/>
            </a:br>
            <a:r>
              <a:rPr lang="en-US" sz="1300" b="1" dirty="0"/>
              <a:t>Flat</a:t>
            </a:r>
            <a:r>
              <a:rPr lang="en-US" sz="1300" dirty="0"/>
              <a:t> lesion composed of cells in mid to upper epithelium </a:t>
            </a:r>
            <a:r>
              <a:rPr lang="en-US" sz="1300" b="1" dirty="0"/>
              <a:t>with high </a:t>
            </a:r>
            <a:r>
              <a:rPr lang="en-US" sz="1300" b="1" dirty="0" err="1"/>
              <a:t>cytologic</a:t>
            </a:r>
            <a:r>
              <a:rPr lang="en-US" sz="1300" b="1" dirty="0"/>
              <a:t> grade</a:t>
            </a:r>
            <a:r>
              <a:rPr lang="en-US" sz="1300" dirty="0"/>
              <a:t>.</a:t>
            </a:r>
            <a:br>
              <a:rPr lang="en-US" sz="1300" dirty="0"/>
            </a:br>
            <a:r>
              <a:rPr lang="en-US" sz="1300" dirty="0"/>
              <a:t>By definition</a:t>
            </a:r>
            <a:r>
              <a:rPr lang="en-US" sz="1300" i="1" dirty="0">
                <a:effectLst>
                  <a:outerShdw blurRad="38100" dist="38100" dir="2700000" algn="tl">
                    <a:srgbClr val="000000">
                      <a:alpha val="43137"/>
                    </a:srgbClr>
                  </a:outerShdw>
                </a:effectLst>
              </a:rPr>
              <a:t>, no </a:t>
            </a:r>
            <a:r>
              <a:rPr lang="en-US" sz="1300" dirty="0"/>
              <a:t>invasion into lamina </a:t>
            </a:r>
            <a:r>
              <a:rPr lang="en-US" sz="1300" dirty="0" err="1"/>
              <a:t>propria</a:t>
            </a:r>
            <a:r>
              <a:rPr lang="en-US" sz="1300" dirty="0"/>
              <a:t>. On sub-analysis of studies restricted to patients with </a:t>
            </a:r>
            <a:r>
              <a:rPr lang="en-US" sz="1300" u="sng" dirty="0"/>
              <a:t>organ confined bladder cancer at radical </a:t>
            </a:r>
            <a:r>
              <a:rPr lang="en-US" sz="1300" u="sng" dirty="0" err="1"/>
              <a:t>cystectomy</a:t>
            </a:r>
            <a:r>
              <a:rPr lang="en-US" sz="1300" u="sng" dirty="0"/>
              <a:t> (RC)</a:t>
            </a:r>
            <a:r>
              <a:rPr lang="en-US" sz="1300" dirty="0"/>
              <a:t>, </a:t>
            </a:r>
            <a:r>
              <a:rPr lang="en-US" sz="1300" b="1" dirty="0"/>
              <a:t>concomitant CIS </a:t>
            </a:r>
            <a:r>
              <a:rPr lang="en-US" sz="1300" dirty="0"/>
              <a:t>was associated with  </a:t>
            </a:r>
            <a:r>
              <a:rPr lang="en-US" sz="1300" b="1" dirty="0"/>
              <a:t>worse  recurrence-free survival and greater cancer-specific mortality. </a:t>
            </a:r>
            <a:br>
              <a:rPr lang="en-US" sz="1300" b="1" dirty="0"/>
            </a:br>
            <a:br>
              <a:rPr lang="en-US" sz="1300" dirty="0"/>
            </a:br>
            <a:br>
              <a:rPr lang="en-US" sz="1600" dirty="0"/>
            </a:br>
            <a:endParaRPr lang="el-GR" sz="1600" dirty="0"/>
          </a:p>
        </p:txBody>
      </p:sp>
      <p:pic>
        <p:nvPicPr>
          <p:cNvPr id="2050" name="Picture 2" descr="C:\Users\User\Desktop\001120.jpg"/>
          <p:cNvPicPr>
            <a:picLocks noChangeAspect="1" noChangeArrowheads="1"/>
          </p:cNvPicPr>
          <p:nvPr/>
        </p:nvPicPr>
        <p:blipFill>
          <a:blip r:embed="rId3" cstate="print"/>
          <a:srcRect/>
          <a:stretch>
            <a:fillRect/>
          </a:stretch>
        </p:blipFill>
        <p:spPr bwMode="auto">
          <a:xfrm>
            <a:off x="179512" y="1196752"/>
            <a:ext cx="4095455" cy="2808312"/>
          </a:xfrm>
          <a:prstGeom prst="rect">
            <a:avLst/>
          </a:prstGeom>
          <a:noFill/>
        </p:spPr>
      </p:pic>
      <p:pic>
        <p:nvPicPr>
          <p:cNvPr id="2051" name="Picture 3" descr="C:\Users\User\Desktop\bladdercarcinomainsituanapath03.jpg"/>
          <p:cNvPicPr>
            <a:picLocks noChangeAspect="1" noChangeArrowheads="1"/>
          </p:cNvPicPr>
          <p:nvPr/>
        </p:nvPicPr>
        <p:blipFill>
          <a:blip r:embed="rId4" cstate="print"/>
          <a:srcRect/>
          <a:stretch>
            <a:fillRect/>
          </a:stretch>
        </p:blipFill>
        <p:spPr bwMode="auto">
          <a:xfrm rot="16200000">
            <a:off x="4717917" y="1122845"/>
            <a:ext cx="3884633" cy="3888432"/>
          </a:xfrm>
          <a:prstGeom prst="rect">
            <a:avLst/>
          </a:prstGeom>
          <a:noFill/>
        </p:spPr>
      </p:pic>
      <p:pic>
        <p:nvPicPr>
          <p:cNvPr id="2052" name="Picture 4" descr="C:\Users\User\Desktop\001119.jpg"/>
          <p:cNvPicPr>
            <a:picLocks noChangeAspect="1" noChangeArrowheads="1"/>
          </p:cNvPicPr>
          <p:nvPr/>
        </p:nvPicPr>
        <p:blipFill>
          <a:blip r:embed="rId5" cstate="print"/>
          <a:srcRect/>
          <a:stretch>
            <a:fillRect/>
          </a:stretch>
        </p:blipFill>
        <p:spPr bwMode="auto">
          <a:xfrm>
            <a:off x="179512" y="4103695"/>
            <a:ext cx="3528391" cy="2646293"/>
          </a:xfrm>
          <a:prstGeom prst="rect">
            <a:avLst/>
          </a:prstGeom>
          <a:noFill/>
        </p:spPr>
      </p:pic>
      <p:pic>
        <p:nvPicPr>
          <p:cNvPr id="2053" name="Picture 5" descr="C:\Users\User\Desktop\003633.jpg"/>
          <p:cNvPicPr>
            <a:picLocks noChangeAspect="1" noChangeArrowheads="1"/>
          </p:cNvPicPr>
          <p:nvPr/>
        </p:nvPicPr>
        <p:blipFill>
          <a:blip r:embed="rId6" cstate="print"/>
          <a:srcRect/>
          <a:stretch>
            <a:fillRect/>
          </a:stretch>
        </p:blipFill>
        <p:spPr bwMode="auto">
          <a:xfrm rot="16200000">
            <a:off x="7693777" y="5419791"/>
            <a:ext cx="1605318" cy="936104"/>
          </a:xfrm>
          <a:prstGeom prst="rect">
            <a:avLst/>
          </a:prstGeom>
          <a:noFill/>
        </p:spPr>
      </p:pic>
      <p:pic>
        <p:nvPicPr>
          <p:cNvPr id="2054" name="Picture 6" descr="C:\Users\User\Desktop\case331image6_200x.jpg"/>
          <p:cNvPicPr>
            <a:picLocks noChangeAspect="1" noChangeArrowheads="1"/>
          </p:cNvPicPr>
          <p:nvPr/>
        </p:nvPicPr>
        <p:blipFill>
          <a:blip r:embed="rId7" cstate="print"/>
          <a:srcRect/>
          <a:stretch>
            <a:fillRect/>
          </a:stretch>
        </p:blipFill>
        <p:spPr bwMode="auto">
          <a:xfrm>
            <a:off x="3995936" y="5085184"/>
            <a:ext cx="2183043" cy="1638016"/>
          </a:xfrm>
          <a:prstGeom prst="rect">
            <a:avLst/>
          </a:prstGeom>
          <a:noFill/>
        </p:spPr>
      </p:pic>
      <p:pic>
        <p:nvPicPr>
          <p:cNvPr id="2055" name="Picture 7" descr="C:\Users\User\Desktop\bladderCISwilliamson04.jpg"/>
          <p:cNvPicPr>
            <a:picLocks noChangeAspect="1" noChangeArrowheads="1"/>
          </p:cNvPicPr>
          <p:nvPr/>
        </p:nvPicPr>
        <p:blipFill>
          <a:blip r:embed="rId8" cstate="print"/>
          <a:srcRect/>
          <a:stretch>
            <a:fillRect/>
          </a:stretch>
        </p:blipFill>
        <p:spPr bwMode="auto">
          <a:xfrm rot="5400000">
            <a:off x="6309193" y="5292207"/>
            <a:ext cx="1656184" cy="12421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0860E1-D759-0F78-6480-08B2022E1B67}"/>
              </a:ext>
            </a:extLst>
          </p:cNvPr>
          <p:cNvSpPr>
            <a:spLocks noGrp="1"/>
          </p:cNvSpPr>
          <p:nvPr>
            <p:ph type="title"/>
          </p:nvPr>
        </p:nvSpPr>
        <p:spPr>
          <a:xfrm>
            <a:off x="0" y="0"/>
            <a:ext cx="9144000" cy="836712"/>
          </a:xfrm>
        </p:spPr>
        <p:txBody>
          <a:bodyPr>
            <a:noAutofit/>
          </a:bodyPr>
          <a:lstStyle/>
          <a:p>
            <a:r>
              <a:rPr lang="en-US" sz="2000" b="1" dirty="0">
                <a:latin typeface="+mn-lt"/>
              </a:rPr>
              <a:t>Atypia in flat urothelium</a:t>
            </a:r>
            <a:br>
              <a:rPr lang="en-US" sz="1400" b="1" dirty="0">
                <a:latin typeface="+mn-lt"/>
              </a:rPr>
            </a:br>
            <a:r>
              <a:rPr lang="en-US" sz="1400" dirty="0">
                <a:solidFill>
                  <a:srgbClr val="1C1D1E"/>
                </a:solidFill>
                <a:latin typeface="+mn-lt"/>
              </a:rPr>
              <a:t> </a:t>
            </a:r>
            <a:r>
              <a:rPr lang="en-US" sz="1400" dirty="0" err="1">
                <a:solidFill>
                  <a:srgbClr val="1C1D1E"/>
                </a:solidFill>
                <a:latin typeface="+mn-lt"/>
              </a:rPr>
              <a:t>Intraurothelial</a:t>
            </a:r>
            <a:r>
              <a:rPr lang="en-US" sz="1400" dirty="0">
                <a:solidFill>
                  <a:srgbClr val="1C1D1E"/>
                </a:solidFill>
                <a:latin typeface="+mn-lt"/>
              </a:rPr>
              <a:t> </a:t>
            </a:r>
            <a:r>
              <a:rPr lang="en-US" sz="1400" dirty="0" err="1">
                <a:solidFill>
                  <a:srgbClr val="1C1D1E"/>
                </a:solidFill>
                <a:latin typeface="+mn-lt"/>
              </a:rPr>
              <a:t>abcedation</a:t>
            </a:r>
            <a:r>
              <a:rPr lang="en-US" sz="1400" dirty="0">
                <a:solidFill>
                  <a:srgbClr val="1C1D1E"/>
                </a:solidFill>
                <a:latin typeface="+mn-lt"/>
              </a:rPr>
              <a:t> and slight </a:t>
            </a:r>
            <a:r>
              <a:rPr lang="en-US" sz="1400" dirty="0" err="1">
                <a:solidFill>
                  <a:srgbClr val="1C1D1E"/>
                </a:solidFill>
                <a:latin typeface="+mn-lt"/>
              </a:rPr>
              <a:t>atypia</a:t>
            </a:r>
            <a:r>
              <a:rPr lang="en-US" sz="1400" dirty="0">
                <a:solidFill>
                  <a:srgbClr val="1C1D1E"/>
                </a:solidFill>
                <a:latin typeface="+mn-lt"/>
              </a:rPr>
              <a:t> of the </a:t>
            </a:r>
            <a:r>
              <a:rPr lang="en-US" sz="1400" dirty="0" err="1">
                <a:solidFill>
                  <a:srgbClr val="1C1D1E"/>
                </a:solidFill>
                <a:latin typeface="+mn-lt"/>
              </a:rPr>
              <a:t>urothelium</a:t>
            </a:r>
            <a:r>
              <a:rPr lang="en-US" sz="1400" dirty="0">
                <a:solidFill>
                  <a:srgbClr val="1C1D1E"/>
                </a:solidFill>
                <a:latin typeface="+mn-lt"/>
              </a:rPr>
              <a:t>, corresponding to </a:t>
            </a:r>
            <a:r>
              <a:rPr lang="en-US" sz="1400" b="1" dirty="0">
                <a:solidFill>
                  <a:srgbClr val="1C1D1E"/>
                </a:solidFill>
                <a:latin typeface="+mn-lt"/>
              </a:rPr>
              <a:t>reactive </a:t>
            </a:r>
            <a:r>
              <a:rPr lang="en-US" sz="1400" b="1" dirty="0" err="1">
                <a:solidFill>
                  <a:srgbClr val="1C1D1E"/>
                </a:solidFill>
                <a:latin typeface="+mn-lt"/>
              </a:rPr>
              <a:t>atypia</a:t>
            </a:r>
            <a:r>
              <a:rPr lang="en-US" sz="1400" b="1" dirty="0">
                <a:solidFill>
                  <a:srgbClr val="1C1D1E"/>
                </a:solidFill>
                <a:latin typeface="+mn-lt"/>
              </a:rPr>
              <a:t> </a:t>
            </a:r>
            <a:r>
              <a:rPr lang="en-US" sz="1400" dirty="0">
                <a:solidFill>
                  <a:srgbClr val="1C1D1E"/>
                </a:solidFill>
                <a:latin typeface="+mn-lt"/>
              </a:rPr>
              <a:t>(left image). </a:t>
            </a:r>
            <a:br>
              <a:rPr lang="en-US" sz="1400" dirty="0">
                <a:solidFill>
                  <a:srgbClr val="1C1D1E"/>
                </a:solidFill>
                <a:latin typeface="+mn-lt"/>
              </a:rPr>
            </a:br>
            <a:r>
              <a:rPr lang="en-US" sz="1400" dirty="0">
                <a:solidFill>
                  <a:srgbClr val="1C1D1E"/>
                </a:solidFill>
                <a:latin typeface="+mn-lt"/>
              </a:rPr>
              <a:t>Typical aspect of a </a:t>
            </a:r>
            <a:r>
              <a:rPr lang="en-US" sz="1400" b="1" dirty="0">
                <a:solidFill>
                  <a:srgbClr val="1C1D1E"/>
                </a:solidFill>
                <a:latin typeface="+mn-lt"/>
              </a:rPr>
              <a:t>carcinoma </a:t>
            </a:r>
            <a:r>
              <a:rPr lang="en-US" sz="1400" b="1" i="1" dirty="0">
                <a:solidFill>
                  <a:srgbClr val="1C1D1E"/>
                </a:solidFill>
                <a:latin typeface="+mn-lt"/>
              </a:rPr>
              <a:t>in situ</a:t>
            </a:r>
            <a:r>
              <a:rPr lang="en-US" sz="1400" dirty="0">
                <a:solidFill>
                  <a:srgbClr val="1C1D1E"/>
                </a:solidFill>
                <a:latin typeface="+mn-lt"/>
              </a:rPr>
              <a:t>, </a:t>
            </a:r>
            <a:r>
              <a:rPr lang="en-US" sz="1400" b="1" dirty="0">
                <a:solidFill>
                  <a:srgbClr val="1C1D1E"/>
                </a:solidFill>
                <a:latin typeface="+mn-lt"/>
              </a:rPr>
              <a:t>loss of polarity, </a:t>
            </a:r>
            <a:r>
              <a:rPr lang="en-US" sz="1400" b="1" dirty="0" err="1">
                <a:solidFill>
                  <a:srgbClr val="1C1D1E"/>
                </a:solidFill>
                <a:latin typeface="+mn-lt"/>
              </a:rPr>
              <a:t>cytonuclear</a:t>
            </a:r>
            <a:r>
              <a:rPr lang="en-US" sz="1400" b="1" dirty="0">
                <a:solidFill>
                  <a:srgbClr val="1C1D1E"/>
                </a:solidFill>
                <a:latin typeface="+mn-lt"/>
              </a:rPr>
              <a:t> </a:t>
            </a:r>
            <a:r>
              <a:rPr lang="en-US" sz="1400" b="1" dirty="0" err="1">
                <a:solidFill>
                  <a:srgbClr val="1C1D1E"/>
                </a:solidFill>
                <a:latin typeface="+mn-lt"/>
              </a:rPr>
              <a:t>atypia</a:t>
            </a:r>
            <a:r>
              <a:rPr lang="en-US" sz="1400" b="1" dirty="0">
                <a:solidFill>
                  <a:srgbClr val="1C1D1E"/>
                </a:solidFill>
                <a:latin typeface="+mn-lt"/>
              </a:rPr>
              <a:t> </a:t>
            </a:r>
            <a:r>
              <a:rPr lang="en-US" sz="1400" dirty="0">
                <a:solidFill>
                  <a:srgbClr val="1C1D1E"/>
                </a:solidFill>
                <a:latin typeface="+mn-lt"/>
              </a:rPr>
              <a:t>(right image).</a:t>
            </a:r>
            <a:br>
              <a:rPr lang="el-GR" sz="1400" dirty="0">
                <a:latin typeface="+mn-lt"/>
              </a:rPr>
            </a:br>
            <a:endParaRPr lang="el-GR" sz="1400" b="1" dirty="0">
              <a:latin typeface="+mn-lt"/>
            </a:endParaRPr>
          </a:p>
        </p:txBody>
      </p:sp>
      <p:pic>
        <p:nvPicPr>
          <p:cNvPr id="4" name="Εικόνα 3">
            <a:extLst>
              <a:ext uri="{FF2B5EF4-FFF2-40B4-BE49-F238E27FC236}">
                <a16:creationId xmlns:a16="http://schemas.microsoft.com/office/drawing/2014/main" id="{5268D52A-79FF-09FC-8CB5-B9730A6E3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41124" y="1669192"/>
            <a:ext cx="5923780" cy="3970784"/>
          </a:xfrm>
          <a:prstGeom prst="rect">
            <a:avLst/>
          </a:prstGeom>
        </p:spPr>
      </p:pic>
      <p:pic>
        <p:nvPicPr>
          <p:cNvPr id="8" name="Εικόνα 7" descr="Εικόνα που περιέχει εσωτερικό&#10;&#10;Περιγραφή που δημιουργήθηκε αυτόματα">
            <a:extLst>
              <a:ext uri="{FF2B5EF4-FFF2-40B4-BE49-F238E27FC236}">
                <a16:creationId xmlns:a16="http://schemas.microsoft.com/office/drawing/2014/main" id="{F8C3A9D2-5B29-88CA-0599-DE1E0D0B62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728423" y="1536271"/>
            <a:ext cx="5923779" cy="4236626"/>
          </a:xfrm>
          <a:prstGeom prst="rect">
            <a:avLst/>
          </a:prstGeom>
        </p:spPr>
      </p:pic>
    </p:spTree>
    <p:extLst>
      <p:ext uri="{BB962C8B-B14F-4D97-AF65-F5344CB8AC3E}">
        <p14:creationId xmlns:p14="http://schemas.microsoft.com/office/powerpoint/2010/main" val="882250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3789040"/>
          </a:xfrm>
        </p:spPr>
        <p:txBody>
          <a:bodyPr>
            <a:normAutofit fontScale="90000"/>
          </a:bodyPr>
          <a:lstStyle/>
          <a:p>
            <a:r>
              <a:rPr lang="en-US" sz="4000" b="1" dirty="0" err="1"/>
              <a:t>Urothelial</a:t>
            </a:r>
            <a:r>
              <a:rPr lang="en-US" sz="4000" b="1" dirty="0"/>
              <a:t> </a:t>
            </a:r>
            <a:r>
              <a:rPr lang="en-US" sz="4000" b="1" dirty="0" err="1"/>
              <a:t>papilloma</a:t>
            </a:r>
            <a:br>
              <a:rPr lang="en-US" b="1" dirty="0"/>
            </a:br>
            <a:r>
              <a:rPr lang="en-US" sz="1600" i="1" dirty="0"/>
              <a:t> Low power </a:t>
            </a:r>
            <a:r>
              <a:rPr lang="en-US" sz="1600" dirty="0"/>
              <a:t>view of a </a:t>
            </a:r>
            <a:r>
              <a:rPr lang="en-US" sz="1600" b="1" dirty="0" err="1"/>
              <a:t>urothelial</a:t>
            </a:r>
            <a:r>
              <a:rPr lang="en-US" sz="1600" b="1" dirty="0"/>
              <a:t> </a:t>
            </a:r>
            <a:r>
              <a:rPr lang="en-US" sz="1600" b="1" dirty="0" err="1"/>
              <a:t>papilloma</a:t>
            </a:r>
            <a:r>
              <a:rPr lang="en-US" sz="1600" b="1" dirty="0"/>
              <a:t> </a:t>
            </a:r>
            <a:r>
              <a:rPr lang="en-US" sz="1600" dirty="0"/>
              <a:t>with discrete papillary structures, </a:t>
            </a:r>
            <a:r>
              <a:rPr lang="en-US" sz="1600" b="1" dirty="0"/>
              <a:t>hierarchical </a:t>
            </a:r>
            <a:r>
              <a:rPr lang="en-US" sz="1600" b="1" spc="300" dirty="0"/>
              <a:t>branching</a:t>
            </a:r>
            <a:r>
              <a:rPr lang="en-US" sz="1600" b="1" dirty="0"/>
              <a:t> </a:t>
            </a:r>
            <a:r>
              <a:rPr lang="en-US" sz="1600" dirty="0"/>
              <a:t>but </a:t>
            </a:r>
            <a:r>
              <a:rPr lang="en-US" sz="1600" i="1" dirty="0"/>
              <a:t>without</a:t>
            </a:r>
            <a:r>
              <a:rPr lang="en-US" sz="1600" dirty="0"/>
              <a:t> fusion. </a:t>
            </a:r>
            <a:r>
              <a:rPr lang="en-US" sz="1600" b="1" dirty="0" err="1"/>
              <a:t>Urothelial</a:t>
            </a:r>
            <a:r>
              <a:rPr lang="en-US" sz="1600" b="1" dirty="0"/>
              <a:t> </a:t>
            </a:r>
            <a:r>
              <a:rPr lang="en-US" sz="1600" b="1" dirty="0" err="1"/>
              <a:t>papilloma</a:t>
            </a:r>
            <a:r>
              <a:rPr lang="en-US" sz="1600" b="1" dirty="0"/>
              <a:t> </a:t>
            </a:r>
            <a:r>
              <a:rPr lang="en-US" sz="1600" dirty="0"/>
              <a:t>showing slender </a:t>
            </a:r>
            <a:r>
              <a:rPr lang="en-US" sz="1600" dirty="0" err="1"/>
              <a:t>fibrovascular</a:t>
            </a:r>
            <a:r>
              <a:rPr lang="en-US" sz="1600" dirty="0"/>
              <a:t> cores and the transversally sectioned papillary structures appear </a:t>
            </a:r>
            <a:r>
              <a:rPr lang="en-US" sz="1600" u="sng" dirty="0"/>
              <a:t>to float on the surface</a:t>
            </a:r>
            <a:r>
              <a:rPr lang="en-US" sz="1600" dirty="0"/>
              <a:t>.</a:t>
            </a:r>
            <a:br>
              <a:rPr lang="en-US" sz="1600" dirty="0"/>
            </a:br>
            <a:r>
              <a:rPr lang="en-US" sz="1600" dirty="0"/>
              <a:t>A </a:t>
            </a:r>
            <a:r>
              <a:rPr lang="en-US" sz="1600" i="1" dirty="0"/>
              <a:t>high power </a:t>
            </a:r>
            <a:r>
              <a:rPr lang="en-US" sz="1600" dirty="0"/>
              <a:t>view where the lining </a:t>
            </a:r>
            <a:r>
              <a:rPr lang="en-US" sz="1600" dirty="0" err="1"/>
              <a:t>urothelium</a:t>
            </a:r>
            <a:r>
              <a:rPr lang="en-US" sz="1600" dirty="0"/>
              <a:t> appears normal with prominent umbrella cell layer, showing vacuolization.</a:t>
            </a:r>
            <a:br>
              <a:rPr lang="en-US" sz="1600" dirty="0"/>
            </a:br>
            <a:r>
              <a:rPr lang="en-US" sz="1600" dirty="0"/>
              <a:t>There should be </a:t>
            </a:r>
            <a:r>
              <a:rPr lang="en-US" sz="1600" b="1" i="1" u="sng" dirty="0"/>
              <a:t>no</a:t>
            </a:r>
            <a:r>
              <a:rPr lang="en-US" sz="1600" dirty="0"/>
              <a:t> marked </a:t>
            </a:r>
            <a:r>
              <a:rPr lang="en-US" sz="1600" dirty="0" err="1"/>
              <a:t>cytologic</a:t>
            </a:r>
            <a:r>
              <a:rPr lang="en-US" sz="1600" dirty="0"/>
              <a:t> </a:t>
            </a:r>
            <a:r>
              <a:rPr lang="en-US" sz="1600" dirty="0" err="1"/>
              <a:t>atypia</a:t>
            </a:r>
            <a:r>
              <a:rPr lang="en-US" sz="1600" dirty="0"/>
              <a:t>, increased thickness of the </a:t>
            </a:r>
            <a:r>
              <a:rPr lang="en-US" sz="1600" dirty="0" err="1"/>
              <a:t>urothelium</a:t>
            </a:r>
            <a:r>
              <a:rPr lang="en-US" sz="1600" dirty="0"/>
              <a:t> or increased mitotic / apoptotic figures.</a:t>
            </a:r>
            <a:br>
              <a:rPr lang="en-US" sz="1600" dirty="0"/>
            </a:br>
            <a:br>
              <a:rPr lang="el-GR" dirty="0"/>
            </a:br>
            <a:br>
              <a:rPr lang="en-US" b="1" dirty="0"/>
            </a:br>
            <a:br>
              <a:rPr lang="en-US" dirty="0"/>
            </a:br>
            <a:endParaRPr lang="el-GR" dirty="0"/>
          </a:p>
        </p:txBody>
      </p:sp>
      <p:pic>
        <p:nvPicPr>
          <p:cNvPr id="2051" name="Picture 3" descr="C:\Users\User\Desktop\bladderpapillomaSarungbam01.jpg"/>
          <p:cNvPicPr>
            <a:picLocks noChangeAspect="1" noChangeArrowheads="1"/>
          </p:cNvPicPr>
          <p:nvPr/>
        </p:nvPicPr>
        <p:blipFill>
          <a:blip r:embed="rId3" cstate="print"/>
          <a:srcRect/>
          <a:stretch>
            <a:fillRect/>
          </a:stretch>
        </p:blipFill>
        <p:spPr bwMode="auto">
          <a:xfrm rot="16200000">
            <a:off x="-150032" y="2082567"/>
            <a:ext cx="5060355" cy="3969217"/>
          </a:xfrm>
          <a:prstGeom prst="rect">
            <a:avLst/>
          </a:prstGeom>
          <a:noFill/>
        </p:spPr>
      </p:pic>
      <p:pic>
        <p:nvPicPr>
          <p:cNvPr id="2052" name="Picture 4" descr="C:\Users\User\Desktop\bladderpapillomaSarungbam03.jpg"/>
          <p:cNvPicPr>
            <a:picLocks noChangeAspect="1" noChangeArrowheads="1"/>
          </p:cNvPicPr>
          <p:nvPr/>
        </p:nvPicPr>
        <p:blipFill>
          <a:blip r:embed="rId4" cstate="print"/>
          <a:srcRect/>
          <a:stretch>
            <a:fillRect/>
          </a:stretch>
        </p:blipFill>
        <p:spPr bwMode="auto">
          <a:xfrm rot="16200000">
            <a:off x="4324362" y="2092464"/>
            <a:ext cx="4968552" cy="389720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44A0BEF6-356C-9B1F-A7FE-37572AF87A5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6442" y="100010"/>
            <a:ext cx="3876883" cy="3502764"/>
          </a:xfrm>
          <a:prstGeom prst="rect">
            <a:avLst/>
          </a:prstGeom>
        </p:spPr>
      </p:pic>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685800" y="3162300"/>
              <a:ext cx="350838" cy="7938"/>
            </p14:xfrm>
          </p:contentPart>
        </mc:Choice>
        <mc:Fallback xmlns="">
          <p:pic>
            <p:nvPicPr>
              <p:cNvPr id="1026" name="Ink 2"/>
              <p:cNvPicPr>
                <a:picLocks noRot="1" noChangeAspect="1" noEditPoints="1" noChangeArrowheads="1" noChangeShapeType="1"/>
              </p:cNvPicPr>
              <p:nvPr/>
            </p:nvPicPr>
            <p:blipFill>
              <a:blip r:embed="rId4" cstate="print"/>
              <a:stretch>
                <a:fillRect/>
              </a:stretch>
            </p:blipFill>
            <p:spPr>
              <a:xfrm>
                <a:off x="669967" y="3104088"/>
                <a:ext cx="382144" cy="12436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28" name="Ink 4"/>
              <p14:cNvContentPartPr>
                <a14:cpLocks xmlns:a14="http://schemas.microsoft.com/office/drawing/2010/main" noRot="1" noChangeAspect="1" noEditPoints="1" noChangeArrowheads="1" noChangeShapeType="1"/>
              </p14:cNvContentPartPr>
              <p14:nvPr/>
            </p14:nvContentPartPr>
            <p14:xfrm>
              <a:off x="3925888" y="3573463"/>
              <a:ext cx="114300" cy="23812"/>
            </p14:xfrm>
          </p:contentPart>
        </mc:Choice>
        <mc:Fallback xmlns="">
          <p:pic>
            <p:nvPicPr>
              <p:cNvPr id="1028" name="Ink 4"/>
              <p:cNvPicPr>
                <a:picLocks noRot="1" noChangeAspect="1" noEditPoints="1" noChangeArrowheads="1" noChangeShapeType="1"/>
              </p:cNvPicPr>
              <p:nvPr/>
            </p:nvPicPr>
            <p:blipFill>
              <a:blip r:embed="rId6" cstate="print"/>
              <a:stretch>
                <a:fillRect/>
              </a:stretch>
            </p:blipFill>
            <p:spPr>
              <a:xfrm>
                <a:off x="3909769" y="3508987"/>
                <a:ext cx="146172" cy="15276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29" name="Ink 5"/>
              <p14:cNvContentPartPr>
                <a14:cpLocks xmlns:a14="http://schemas.microsoft.com/office/drawing/2010/main" noRot="1" noChangeAspect="1" noEditPoints="1" noChangeArrowheads="1" noChangeShapeType="1"/>
              </p14:cNvContentPartPr>
              <p14:nvPr/>
            </p14:nvContentPartPr>
            <p14:xfrm>
              <a:off x="6842125" y="3573463"/>
              <a:ext cx="228600" cy="7937"/>
            </p14:xfrm>
          </p:contentPart>
        </mc:Choice>
        <mc:Fallback xmlns="">
          <p:pic>
            <p:nvPicPr>
              <p:cNvPr id="1029" name="Ink 5"/>
              <p:cNvPicPr>
                <a:picLocks noRot="1" noChangeAspect="1" noEditPoints="1" noChangeArrowheads="1" noChangeShapeType="1"/>
              </p:cNvPicPr>
              <p:nvPr/>
            </p:nvPicPr>
            <p:blipFill>
              <a:blip r:embed="rId8" cstate="print"/>
              <a:stretch>
                <a:fillRect/>
              </a:stretch>
            </p:blipFill>
            <p:spPr>
              <a:xfrm>
                <a:off x="6826310" y="3523573"/>
                <a:ext cx="259871" cy="107716"/>
              </a:xfrm>
              <a:prstGeom prst="rect">
                <a:avLst/>
              </a:prstGeom>
            </p:spPr>
          </p:pic>
        </mc:Fallback>
      </mc:AlternateContent>
      <p:graphicFrame>
        <p:nvGraphicFramePr>
          <p:cNvPr id="2" name="Πίνακας 1">
            <a:extLst>
              <a:ext uri="{FF2B5EF4-FFF2-40B4-BE49-F238E27FC236}">
                <a16:creationId xmlns:a16="http://schemas.microsoft.com/office/drawing/2014/main" id="{E47ADDF0-DF79-9EB6-A30D-39C7030B3A89}"/>
              </a:ext>
            </a:extLst>
          </p:cNvPr>
          <p:cNvGraphicFramePr>
            <a:graphicFrameLocks noGrp="1"/>
          </p:cNvGraphicFramePr>
          <p:nvPr>
            <p:extLst>
              <p:ext uri="{D42A27DB-BD31-4B8C-83A1-F6EECF244321}">
                <p14:modId xmlns:p14="http://schemas.microsoft.com/office/powerpoint/2010/main" val="3597148600"/>
              </p:ext>
            </p:extLst>
          </p:nvPr>
        </p:nvGraphicFramePr>
        <p:xfrm>
          <a:off x="457200" y="404665"/>
          <a:ext cx="8229600" cy="6204409"/>
        </p:xfrm>
        <a:graphic>
          <a:graphicData uri="http://schemas.openxmlformats.org/drawingml/2006/table">
            <a:tbl>
              <a:tblPr/>
              <a:tblGrid>
                <a:gridCol w="8229600">
                  <a:extLst>
                    <a:ext uri="{9D8B030D-6E8A-4147-A177-3AD203B41FA5}">
                      <a16:colId xmlns:a16="http://schemas.microsoft.com/office/drawing/2014/main" val="2995786326"/>
                    </a:ext>
                  </a:extLst>
                </a:gridCol>
              </a:tblGrid>
              <a:tr h="1266649">
                <a:tc>
                  <a:txBody>
                    <a:bodyPr/>
                    <a:lstStyle/>
                    <a:p>
                      <a:pPr algn="ctr" fontAlgn="ctr"/>
                      <a:r>
                        <a:rPr lang="en-US" b="1" dirty="0">
                          <a:effectLst/>
                        </a:rPr>
                        <a:t>Summary of important changes in the WHO 2022 classification for urothelial carcinoma</a:t>
                      </a:r>
                    </a:p>
                  </a:txBody>
                  <a:tcPr anchor="ctr">
                    <a:lnL w="12700" cap="flat" cmpd="sng" algn="ctr">
                      <a:solidFill>
                        <a:srgbClr val="00C0D0"/>
                      </a:solidFill>
                      <a:prstDash val="solid"/>
                      <a:round/>
                      <a:headEnd type="none" w="med" len="med"/>
                      <a:tailEnd type="none" w="med" len="med"/>
                    </a:lnL>
                    <a:lnR w="12700" cap="flat" cmpd="sng" algn="ctr">
                      <a:solidFill>
                        <a:srgbClr val="00C0D0"/>
                      </a:solidFill>
                      <a:prstDash val="solid"/>
                      <a:round/>
                      <a:headEnd type="none" w="med" len="med"/>
                      <a:tailEnd type="none" w="med" len="med"/>
                    </a:lnR>
                    <a:lnT w="12700" cap="flat" cmpd="sng" algn="ctr">
                      <a:solidFill>
                        <a:srgbClr val="00C0D0"/>
                      </a:solidFill>
                      <a:prstDash val="solid"/>
                      <a:round/>
                      <a:headEnd type="none" w="med" len="med"/>
                      <a:tailEnd type="none" w="med" len="med"/>
                    </a:lnT>
                    <a:lnB w="12700" cap="flat" cmpd="sng" algn="ctr">
                      <a:solidFill>
                        <a:srgbClr val="20C4D0"/>
                      </a:solidFill>
                      <a:prstDash val="solid"/>
                      <a:round/>
                      <a:headEnd type="none" w="med" len="med"/>
                      <a:tailEnd type="none" w="med" len="med"/>
                    </a:lnB>
                    <a:solidFill>
                      <a:srgbClr val="EFEFEF"/>
                    </a:solidFill>
                  </a:tcPr>
                </a:tc>
                <a:extLst>
                  <a:ext uri="{0D108BD9-81ED-4DB2-BD59-A6C34878D82A}">
                    <a16:rowId xmlns:a16="http://schemas.microsoft.com/office/drawing/2014/main" val="4072749692"/>
                  </a:ext>
                </a:extLst>
              </a:tr>
              <a:tr h="359558">
                <a:tc>
                  <a:txBody>
                    <a:bodyPr/>
                    <a:lstStyle/>
                    <a:p>
                      <a:pPr algn="l" fontAlgn="t"/>
                      <a:r>
                        <a:rPr lang="en-US" dirty="0">
                          <a:effectLst/>
                        </a:rPr>
                        <a:t>Structural changes similar to other 5th edition WHO handbooks.</a:t>
                      </a:r>
                    </a:p>
                  </a:txBody>
                  <a:tcPr>
                    <a:lnL w="12700" cap="flat" cmpd="sng" algn="ctr">
                      <a:solidFill>
                        <a:srgbClr val="20C4D0"/>
                      </a:solidFill>
                      <a:prstDash val="solid"/>
                      <a:round/>
                      <a:headEnd type="none" w="med" len="med"/>
                      <a:tailEnd type="none" w="med" len="med"/>
                    </a:lnL>
                    <a:lnR w="12700" cap="flat" cmpd="sng" algn="ctr">
                      <a:solidFill>
                        <a:srgbClr val="20C4D0"/>
                      </a:solidFill>
                      <a:prstDash val="solid"/>
                      <a:round/>
                      <a:headEnd type="none" w="med" len="med"/>
                      <a:tailEnd type="none" w="med" len="med"/>
                    </a:lnR>
                    <a:lnT w="12700" cap="flat" cmpd="sng" algn="ctr">
                      <a:solidFill>
                        <a:srgbClr val="20C4D0"/>
                      </a:solidFill>
                      <a:prstDash val="solid"/>
                      <a:round/>
                      <a:headEnd type="none" w="med" len="med"/>
                      <a:tailEnd type="none" w="med" len="med"/>
                    </a:lnT>
                    <a:lnB w="12700" cap="flat" cmpd="sng" algn="ctr">
                      <a:solidFill>
                        <a:srgbClr val="40C7D0"/>
                      </a:solidFill>
                      <a:prstDash val="solid"/>
                      <a:round/>
                      <a:headEnd type="none" w="med" len="med"/>
                      <a:tailEnd type="none" w="med" len="med"/>
                    </a:lnB>
                  </a:tcPr>
                </a:tc>
                <a:extLst>
                  <a:ext uri="{0D108BD9-81ED-4DB2-BD59-A6C34878D82A}">
                    <a16:rowId xmlns:a16="http://schemas.microsoft.com/office/drawing/2014/main" val="831461962"/>
                  </a:ext>
                </a:extLst>
              </a:tr>
              <a:tr h="1438231">
                <a:tc>
                  <a:txBody>
                    <a:bodyPr/>
                    <a:lstStyle/>
                    <a:p>
                      <a:pPr algn="l" fontAlgn="t"/>
                      <a:r>
                        <a:rPr lang="en-US" dirty="0">
                          <a:effectLst/>
                        </a:rPr>
                        <a:t>New subchapters for </a:t>
                      </a:r>
                      <a:r>
                        <a:rPr lang="en-US" b="1" dirty="0">
                          <a:effectLst/>
                        </a:rPr>
                        <a:t>rare entities </a:t>
                      </a:r>
                      <a:r>
                        <a:rPr lang="en-US" dirty="0">
                          <a:effectLst/>
                        </a:rPr>
                        <a:t>and </a:t>
                      </a:r>
                      <a:r>
                        <a:rPr lang="en-US" b="1" dirty="0">
                          <a:effectLst/>
                        </a:rPr>
                        <a:t>divergent differentiation </a:t>
                      </a:r>
                      <a:r>
                        <a:rPr lang="en-US" dirty="0">
                          <a:effectLst/>
                        </a:rPr>
                        <a:t>have been added.</a:t>
                      </a:r>
                      <a:r>
                        <a:rPr lang="en-US" sz="1800" b="0" i="0" kern="1200" dirty="0">
                          <a:solidFill>
                            <a:schemeClr val="tx1"/>
                          </a:solidFill>
                          <a:latin typeface="+mn-lt"/>
                          <a:ea typeface="+mn-ea"/>
                          <a:cs typeface="+mn-cs"/>
                        </a:rPr>
                        <a:t> New subchapters have been written about </a:t>
                      </a:r>
                      <a:r>
                        <a:rPr lang="en-US" sz="1800" b="0" i="0" kern="1200" dirty="0" err="1">
                          <a:solidFill>
                            <a:schemeClr val="tx1"/>
                          </a:solidFill>
                          <a:latin typeface="+mn-lt"/>
                          <a:ea typeface="+mn-ea"/>
                          <a:cs typeface="+mn-cs"/>
                        </a:rPr>
                        <a:t>Littré</a:t>
                      </a:r>
                      <a:r>
                        <a:rPr lang="en-US" sz="1800" b="0" i="0" kern="1200" dirty="0">
                          <a:solidFill>
                            <a:schemeClr val="tx1"/>
                          </a:solidFill>
                          <a:latin typeface="+mn-lt"/>
                          <a:ea typeface="+mn-ea"/>
                          <a:cs typeface="+mn-cs"/>
                        </a:rPr>
                        <a:t> gland carcinomas of the urethra, skene gland carcinomas of the urethra and Cowper gland adenocarcinoma of the urethra. These cases are exceptional and are problematic for the diagnosis, as the literature is particularly sparse.</a:t>
                      </a:r>
                      <a:endParaRPr lang="en-US" dirty="0">
                        <a:effectLst/>
                      </a:endParaRPr>
                    </a:p>
                  </a:txBody>
                  <a:tcPr>
                    <a:lnL w="12700" cap="flat" cmpd="sng" algn="ctr">
                      <a:solidFill>
                        <a:srgbClr val="40C7D0"/>
                      </a:solidFill>
                      <a:prstDash val="solid"/>
                      <a:round/>
                      <a:headEnd type="none" w="med" len="med"/>
                      <a:tailEnd type="none" w="med" len="med"/>
                    </a:lnL>
                    <a:lnR w="12700" cap="flat" cmpd="sng" algn="ctr">
                      <a:solidFill>
                        <a:srgbClr val="40C7D0"/>
                      </a:solidFill>
                      <a:prstDash val="solid"/>
                      <a:round/>
                      <a:headEnd type="none" w="med" len="med"/>
                      <a:tailEnd type="none" w="med" len="med"/>
                    </a:lnR>
                    <a:lnT w="12700" cap="flat" cmpd="sng" algn="ctr">
                      <a:solidFill>
                        <a:srgbClr val="40C7D0"/>
                      </a:solidFill>
                      <a:prstDash val="solid"/>
                      <a:round/>
                      <a:headEnd type="none" w="med" len="med"/>
                      <a:tailEnd type="none" w="med" len="med"/>
                    </a:lnT>
                    <a:lnB w="12700" cap="flat" cmpd="sng" algn="ctr">
                      <a:solidFill>
                        <a:srgbClr val="40C4D0"/>
                      </a:solidFill>
                      <a:prstDash val="solid"/>
                      <a:round/>
                      <a:headEnd type="none" w="med" len="med"/>
                      <a:tailEnd type="none" w="med" len="med"/>
                    </a:lnB>
                  </a:tcPr>
                </a:tc>
                <a:extLst>
                  <a:ext uri="{0D108BD9-81ED-4DB2-BD59-A6C34878D82A}">
                    <a16:rowId xmlns:a16="http://schemas.microsoft.com/office/drawing/2014/main" val="306397244"/>
                  </a:ext>
                </a:extLst>
              </a:tr>
              <a:tr h="1168563">
                <a:tc>
                  <a:txBody>
                    <a:bodyPr/>
                    <a:lstStyle/>
                    <a:p>
                      <a:pPr algn="l" fontAlgn="t"/>
                      <a:r>
                        <a:rPr lang="en-US" dirty="0">
                          <a:effectLst/>
                        </a:rPr>
                        <a:t>Important changes in terminology: The terms ‘</a:t>
                      </a:r>
                      <a:r>
                        <a:rPr lang="en-US" i="1" dirty="0">
                          <a:effectLst/>
                        </a:rPr>
                        <a:t>urothelial hyperplasia</a:t>
                      </a:r>
                      <a:r>
                        <a:rPr lang="en-US" dirty="0">
                          <a:effectLst/>
                        </a:rPr>
                        <a:t>’ and ‘</a:t>
                      </a:r>
                      <a:r>
                        <a:rPr lang="en-US" i="1" dirty="0">
                          <a:effectLst/>
                        </a:rPr>
                        <a:t>urothelial proliferation of unknown malignant potential’ </a:t>
                      </a:r>
                      <a:r>
                        <a:rPr lang="en-US" dirty="0">
                          <a:effectLst/>
                        </a:rPr>
                        <a:t>will </a:t>
                      </a:r>
                      <a:r>
                        <a:rPr lang="en-US" b="1" dirty="0">
                          <a:effectLst/>
                        </a:rPr>
                        <a:t>not</a:t>
                      </a:r>
                      <a:r>
                        <a:rPr lang="en-US" dirty="0">
                          <a:effectLst/>
                        </a:rPr>
                        <a:t> be addressed and are now thought to be benign. The morphology term ‘</a:t>
                      </a:r>
                      <a:r>
                        <a:rPr lang="en-US" i="1" dirty="0">
                          <a:effectLst/>
                        </a:rPr>
                        <a:t>variant</a:t>
                      </a:r>
                      <a:r>
                        <a:rPr lang="en-US" dirty="0">
                          <a:effectLst/>
                        </a:rPr>
                        <a:t>’ is replaced by ‘</a:t>
                      </a:r>
                      <a:r>
                        <a:rPr lang="en-US" b="1" dirty="0">
                          <a:effectLst/>
                        </a:rPr>
                        <a:t>subtype</a:t>
                      </a:r>
                      <a:r>
                        <a:rPr lang="en-US" dirty="0">
                          <a:effectLst/>
                        </a:rPr>
                        <a:t>’. The term ‘variant’ shall be reserved for </a:t>
                      </a:r>
                      <a:r>
                        <a:rPr lang="en-US" i="1" dirty="0">
                          <a:effectLst/>
                        </a:rPr>
                        <a:t>genomic alterations</a:t>
                      </a:r>
                      <a:r>
                        <a:rPr lang="en-US" dirty="0">
                          <a:effectLst/>
                        </a:rPr>
                        <a:t>.</a:t>
                      </a:r>
                    </a:p>
                  </a:txBody>
                  <a:tcPr>
                    <a:lnL w="12700" cap="flat" cmpd="sng" algn="ctr">
                      <a:solidFill>
                        <a:srgbClr val="40C4D0"/>
                      </a:solidFill>
                      <a:prstDash val="solid"/>
                      <a:round/>
                      <a:headEnd type="none" w="med" len="med"/>
                      <a:tailEnd type="none" w="med" len="med"/>
                    </a:lnL>
                    <a:lnR w="12700" cap="flat" cmpd="sng" algn="ctr">
                      <a:solidFill>
                        <a:srgbClr val="40C4D0"/>
                      </a:solidFill>
                      <a:prstDash val="solid"/>
                      <a:round/>
                      <a:headEnd type="none" w="med" len="med"/>
                      <a:tailEnd type="none" w="med" len="med"/>
                    </a:lnR>
                    <a:lnT w="12700" cap="flat" cmpd="sng" algn="ctr">
                      <a:solidFill>
                        <a:srgbClr val="40C4D0"/>
                      </a:solidFill>
                      <a:prstDash val="solid"/>
                      <a:round/>
                      <a:headEnd type="none" w="med" len="med"/>
                      <a:tailEnd type="none" w="med" len="med"/>
                    </a:lnT>
                    <a:lnB w="12700" cap="flat" cmpd="sng" algn="ctr">
                      <a:solidFill>
                        <a:srgbClr val="00C0D0"/>
                      </a:solidFill>
                      <a:prstDash val="solid"/>
                      <a:round/>
                      <a:headEnd type="none" w="med" len="med"/>
                      <a:tailEnd type="none" w="med" len="med"/>
                    </a:lnB>
                  </a:tcPr>
                </a:tc>
                <a:extLst>
                  <a:ext uri="{0D108BD9-81ED-4DB2-BD59-A6C34878D82A}">
                    <a16:rowId xmlns:a16="http://schemas.microsoft.com/office/drawing/2014/main" val="2431675076"/>
                  </a:ext>
                </a:extLst>
              </a:tr>
              <a:tr h="629226">
                <a:tc>
                  <a:txBody>
                    <a:bodyPr/>
                    <a:lstStyle/>
                    <a:p>
                      <a:pPr algn="l" fontAlgn="t"/>
                      <a:r>
                        <a:rPr lang="en-US" dirty="0">
                          <a:effectLst/>
                        </a:rPr>
                        <a:t>Cause and pathogenesis discussions include a concise summary of major molecular findings of the last years.</a:t>
                      </a:r>
                    </a:p>
                  </a:txBody>
                  <a:tcPr>
                    <a:lnL w="12700" cap="flat" cmpd="sng" algn="ctr">
                      <a:solidFill>
                        <a:srgbClr val="00C0D0"/>
                      </a:solidFill>
                      <a:prstDash val="solid"/>
                      <a:round/>
                      <a:headEnd type="none" w="med" len="med"/>
                      <a:tailEnd type="none" w="med" len="med"/>
                    </a:lnL>
                    <a:lnR w="12700" cap="flat" cmpd="sng" algn="ctr">
                      <a:solidFill>
                        <a:srgbClr val="00C0D0"/>
                      </a:solidFill>
                      <a:prstDash val="solid"/>
                      <a:round/>
                      <a:headEnd type="none" w="med" len="med"/>
                      <a:tailEnd type="none" w="med" len="med"/>
                    </a:lnR>
                    <a:lnT w="12700" cap="flat" cmpd="sng" algn="ctr">
                      <a:solidFill>
                        <a:srgbClr val="00C0D0"/>
                      </a:solidFill>
                      <a:prstDash val="solid"/>
                      <a:round/>
                      <a:headEnd type="none" w="med" len="med"/>
                      <a:tailEnd type="none" w="med" len="med"/>
                    </a:lnT>
                    <a:lnB w="12700" cap="flat" cmpd="sng" algn="ctr">
                      <a:solidFill>
                        <a:srgbClr val="40C2D0"/>
                      </a:solidFill>
                      <a:prstDash val="solid"/>
                      <a:round/>
                      <a:headEnd type="none" w="med" len="med"/>
                      <a:tailEnd type="none" w="med" len="med"/>
                    </a:lnB>
                  </a:tcPr>
                </a:tc>
                <a:extLst>
                  <a:ext uri="{0D108BD9-81ED-4DB2-BD59-A6C34878D82A}">
                    <a16:rowId xmlns:a16="http://schemas.microsoft.com/office/drawing/2014/main" val="4127387091"/>
                  </a:ext>
                </a:extLst>
              </a:tr>
              <a:tr h="629226">
                <a:tc>
                  <a:txBody>
                    <a:bodyPr/>
                    <a:lstStyle/>
                    <a:p>
                      <a:pPr algn="l" fontAlgn="t"/>
                      <a:r>
                        <a:rPr lang="en-US" dirty="0">
                          <a:effectLst/>
                        </a:rPr>
                        <a:t>Changes in the </a:t>
                      </a:r>
                      <a:r>
                        <a:rPr lang="en-US" dirty="0">
                          <a:effectLst>
                            <a:outerShdw blurRad="38100" dist="38100" dir="2700000" algn="tl">
                              <a:srgbClr val="000000">
                                <a:alpha val="43137"/>
                              </a:srgbClr>
                            </a:outerShdw>
                          </a:effectLst>
                        </a:rPr>
                        <a:t>classification of neuroendocrine tumors </a:t>
                      </a:r>
                      <a:r>
                        <a:rPr lang="en-US" dirty="0">
                          <a:effectLst/>
                        </a:rPr>
                        <a:t>based on 2017 IARC consensus conference</a:t>
                      </a:r>
                    </a:p>
                  </a:txBody>
                  <a:tcPr>
                    <a:lnL w="12700" cap="flat" cmpd="sng" algn="ctr">
                      <a:solidFill>
                        <a:srgbClr val="40C2D0"/>
                      </a:solidFill>
                      <a:prstDash val="solid"/>
                      <a:round/>
                      <a:headEnd type="none" w="med" len="med"/>
                      <a:tailEnd type="none" w="med" len="med"/>
                    </a:lnL>
                    <a:lnR w="12700" cap="flat" cmpd="sng" algn="ctr">
                      <a:solidFill>
                        <a:srgbClr val="40C2D0"/>
                      </a:solidFill>
                      <a:prstDash val="solid"/>
                      <a:round/>
                      <a:headEnd type="none" w="med" len="med"/>
                      <a:tailEnd type="none" w="med" len="med"/>
                    </a:lnR>
                    <a:lnT w="12700" cap="flat" cmpd="sng" algn="ctr">
                      <a:solidFill>
                        <a:srgbClr val="40C2D0"/>
                      </a:solidFill>
                      <a:prstDash val="solid"/>
                      <a:round/>
                      <a:headEnd type="none" w="med" len="med"/>
                      <a:tailEnd type="none" w="med" len="med"/>
                    </a:lnT>
                    <a:lnB w="12700" cap="flat" cmpd="sng" algn="ctr">
                      <a:solidFill>
                        <a:srgbClr val="00C0D0"/>
                      </a:solidFill>
                      <a:prstDash val="solid"/>
                      <a:round/>
                      <a:headEnd type="none" w="med" len="med"/>
                      <a:tailEnd type="none" w="med" len="med"/>
                    </a:lnB>
                  </a:tcPr>
                </a:tc>
                <a:extLst>
                  <a:ext uri="{0D108BD9-81ED-4DB2-BD59-A6C34878D82A}">
                    <a16:rowId xmlns:a16="http://schemas.microsoft.com/office/drawing/2014/main" val="688317949"/>
                  </a:ext>
                </a:extLst>
              </a:tr>
              <a:tr h="629226">
                <a:tc>
                  <a:txBody>
                    <a:bodyPr/>
                    <a:lstStyle/>
                    <a:p>
                      <a:pPr algn="l" fontAlgn="t"/>
                      <a:r>
                        <a:rPr lang="en-US" dirty="0">
                          <a:effectLst/>
                        </a:rPr>
                        <a:t>The new WHO 2022 encourages pathologists to perform </a:t>
                      </a:r>
                      <a:r>
                        <a:rPr lang="en-US" b="1" dirty="0" err="1">
                          <a:effectLst/>
                        </a:rPr>
                        <a:t>substaging</a:t>
                      </a:r>
                      <a:r>
                        <a:rPr lang="en-US" b="1" dirty="0">
                          <a:effectLst/>
                        </a:rPr>
                        <a:t> of pT1 </a:t>
                      </a:r>
                      <a:r>
                        <a:rPr lang="en-US" dirty="0">
                          <a:effectLst/>
                        </a:rPr>
                        <a:t>urothelial carcinomas and suggests different methods for this.</a:t>
                      </a:r>
                    </a:p>
                  </a:txBody>
                  <a:tcPr>
                    <a:lnL w="12700" cap="flat" cmpd="sng" algn="ctr">
                      <a:solidFill>
                        <a:srgbClr val="00C0D0"/>
                      </a:solidFill>
                      <a:prstDash val="solid"/>
                      <a:round/>
                      <a:headEnd type="none" w="med" len="med"/>
                      <a:tailEnd type="none" w="med" len="med"/>
                    </a:lnL>
                    <a:lnR w="12700" cap="flat" cmpd="sng" algn="ctr">
                      <a:solidFill>
                        <a:srgbClr val="00C0D0"/>
                      </a:solidFill>
                      <a:prstDash val="solid"/>
                      <a:round/>
                      <a:headEnd type="none" w="med" len="med"/>
                      <a:tailEnd type="none" w="med" len="med"/>
                    </a:lnR>
                    <a:lnT w="12700" cap="flat" cmpd="sng" algn="ctr">
                      <a:solidFill>
                        <a:srgbClr val="00C0D0"/>
                      </a:solidFill>
                      <a:prstDash val="solid"/>
                      <a:round/>
                      <a:headEnd type="none" w="med" len="med"/>
                      <a:tailEnd type="none" w="med" len="med"/>
                    </a:lnT>
                    <a:lnB w="12700" cap="flat" cmpd="sng" algn="ctr">
                      <a:solidFill>
                        <a:srgbClr val="00C0D0"/>
                      </a:solidFill>
                      <a:prstDash val="solid"/>
                      <a:round/>
                      <a:headEnd type="none" w="med" len="med"/>
                      <a:tailEnd type="none" w="med" len="med"/>
                    </a:lnB>
                  </a:tcPr>
                </a:tc>
                <a:extLst>
                  <a:ext uri="{0D108BD9-81ED-4DB2-BD59-A6C34878D82A}">
                    <a16:rowId xmlns:a16="http://schemas.microsoft.com/office/drawing/2014/main" val="101106337"/>
                  </a:ext>
                </a:extLst>
              </a:tr>
            </a:tbl>
          </a:graphicData>
        </a:graphic>
      </p:graphicFrame>
    </p:spTree>
    <p:extLst>
      <p:ext uri="{BB962C8B-B14F-4D97-AF65-F5344CB8AC3E}">
        <p14:creationId xmlns:p14="http://schemas.microsoft.com/office/powerpoint/2010/main" val="394993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E87339-0999-CFFC-2639-C406BC44A51E}"/>
              </a:ext>
            </a:extLst>
          </p:cNvPr>
          <p:cNvSpPr>
            <a:spLocks noGrp="1"/>
          </p:cNvSpPr>
          <p:nvPr>
            <p:ph type="title"/>
          </p:nvPr>
        </p:nvSpPr>
        <p:spPr>
          <a:xfrm>
            <a:off x="0" y="0"/>
            <a:ext cx="9144000" cy="836712"/>
          </a:xfrm>
        </p:spPr>
        <p:txBody>
          <a:bodyPr>
            <a:normAutofit fontScale="90000"/>
          </a:bodyPr>
          <a:lstStyle/>
          <a:p>
            <a:r>
              <a:rPr lang="en-US" sz="3100" b="1" dirty="0" err="1">
                <a:latin typeface="+mn-lt"/>
              </a:rPr>
              <a:t>Papillomas</a:t>
            </a:r>
            <a:br>
              <a:rPr lang="en-US" dirty="0">
                <a:latin typeface="+mn-lt"/>
              </a:rPr>
            </a:br>
            <a:r>
              <a:rPr lang="en-US" sz="1300" dirty="0">
                <a:solidFill>
                  <a:srgbClr val="1C1D1E"/>
                </a:solidFill>
                <a:latin typeface="+mn-lt"/>
              </a:rPr>
              <a:t> </a:t>
            </a:r>
            <a:r>
              <a:rPr lang="en-US" sz="1300" dirty="0" err="1">
                <a:solidFill>
                  <a:srgbClr val="1C1D1E"/>
                </a:solidFill>
                <a:latin typeface="+mn-lt"/>
              </a:rPr>
              <a:t>Papilloma</a:t>
            </a:r>
            <a:r>
              <a:rPr lang="en-US" sz="1300" dirty="0">
                <a:solidFill>
                  <a:srgbClr val="1C1D1E"/>
                </a:solidFill>
                <a:latin typeface="+mn-lt"/>
              </a:rPr>
              <a:t> with typically vacuolated umbrella cells and </a:t>
            </a:r>
            <a:r>
              <a:rPr lang="en-US" sz="1300" i="1" dirty="0">
                <a:solidFill>
                  <a:srgbClr val="1C1D1E"/>
                </a:solidFill>
                <a:latin typeface="+mn-lt"/>
              </a:rPr>
              <a:t>minimal</a:t>
            </a:r>
            <a:r>
              <a:rPr lang="en-US" sz="1300" dirty="0">
                <a:solidFill>
                  <a:srgbClr val="1C1D1E"/>
                </a:solidFill>
                <a:latin typeface="+mn-lt"/>
              </a:rPr>
              <a:t> branching (left image). Endophytic growth of urothelium, </a:t>
            </a:r>
            <a:r>
              <a:rPr lang="en-US" sz="1300" i="1" dirty="0">
                <a:solidFill>
                  <a:srgbClr val="1C1D1E"/>
                </a:solidFill>
                <a:latin typeface="+mn-lt"/>
              </a:rPr>
              <a:t>covered by normal </a:t>
            </a:r>
            <a:r>
              <a:rPr lang="en-US" sz="1300" dirty="0">
                <a:solidFill>
                  <a:srgbClr val="1C1D1E"/>
                </a:solidFill>
                <a:latin typeface="+mn-lt"/>
              </a:rPr>
              <a:t>urothelium (inverted papilloma, right image). </a:t>
            </a:r>
            <a:r>
              <a:rPr lang="en-US" sz="1300" dirty="0" err="1">
                <a:solidFill>
                  <a:srgbClr val="333333"/>
                </a:solidFill>
                <a:latin typeface="+mn-lt"/>
              </a:rPr>
              <a:t>Papillomas</a:t>
            </a:r>
            <a:r>
              <a:rPr lang="en-US" sz="1300" dirty="0">
                <a:solidFill>
                  <a:srgbClr val="333333"/>
                </a:solidFill>
                <a:latin typeface="+mn-lt"/>
              </a:rPr>
              <a:t> obviously do </a:t>
            </a:r>
            <a:r>
              <a:rPr lang="en-US" sz="1300" i="1" dirty="0">
                <a:solidFill>
                  <a:srgbClr val="333333"/>
                </a:solidFill>
                <a:latin typeface="+mn-lt"/>
              </a:rPr>
              <a:t>not</a:t>
            </a:r>
            <a:r>
              <a:rPr lang="en-US" sz="1300" dirty="0">
                <a:solidFill>
                  <a:srgbClr val="333333"/>
                </a:solidFill>
                <a:latin typeface="+mn-lt"/>
              </a:rPr>
              <a:t> require grading or staging.</a:t>
            </a:r>
            <a:br>
              <a:rPr lang="el-GR" sz="1300" dirty="0">
                <a:latin typeface="+mn-lt"/>
              </a:rPr>
            </a:br>
            <a:endParaRPr lang="el-GR" sz="1300" dirty="0">
              <a:latin typeface="+mn-lt"/>
            </a:endParaRPr>
          </a:p>
        </p:txBody>
      </p:sp>
      <p:pic>
        <p:nvPicPr>
          <p:cNvPr id="4" name="Εικόνα 3" descr="Εικόνα που περιέχει χάρτης&#10;&#10;Περιγραφή που δημιουργήθηκε αυτόματα">
            <a:extLst>
              <a:ext uri="{FF2B5EF4-FFF2-40B4-BE49-F238E27FC236}">
                <a16:creationId xmlns:a16="http://schemas.microsoft.com/office/drawing/2014/main" id="{10A35B06-EF0E-D320-48A7-C053C0EBE9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52127" y="1812367"/>
            <a:ext cx="5857695" cy="3906386"/>
          </a:xfrm>
          <a:prstGeom prst="rect">
            <a:avLst/>
          </a:prstGeom>
        </p:spPr>
      </p:pic>
      <p:pic>
        <p:nvPicPr>
          <p:cNvPr id="6" name="Εικόνα 5">
            <a:extLst>
              <a:ext uri="{FF2B5EF4-FFF2-40B4-BE49-F238E27FC236}">
                <a16:creationId xmlns:a16="http://schemas.microsoft.com/office/drawing/2014/main" id="{3E0847D4-1DA3-21DD-EB62-0A37E96F1F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703805" y="1704906"/>
            <a:ext cx="5857695" cy="4121307"/>
          </a:xfrm>
          <a:prstGeom prst="rect">
            <a:avLst/>
          </a:prstGeom>
        </p:spPr>
      </p:pic>
    </p:spTree>
    <p:extLst>
      <p:ext uri="{BB962C8B-B14F-4D97-AF65-F5344CB8AC3E}">
        <p14:creationId xmlns:p14="http://schemas.microsoft.com/office/powerpoint/2010/main" val="56949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a:xfrm>
            <a:off x="1043608" y="-387423"/>
            <a:ext cx="3453780" cy="864096"/>
          </a:xfrm>
        </p:spPr>
        <p:txBody>
          <a:bodyPr>
            <a:noAutofit/>
          </a:bodyPr>
          <a:lstStyle/>
          <a:p>
            <a:pPr algn="ctr"/>
            <a:r>
              <a:rPr lang="en-US" sz="2800" spc="600" dirty="0" err="1"/>
              <a:t>Papilloma</a:t>
            </a:r>
            <a:endParaRPr lang="el-GR" sz="2800" dirty="0"/>
          </a:p>
        </p:txBody>
      </p:sp>
      <p:sp>
        <p:nvSpPr>
          <p:cNvPr id="4" name="3 - Θέση περιεχομένου"/>
          <p:cNvSpPr>
            <a:spLocks noGrp="1"/>
          </p:cNvSpPr>
          <p:nvPr>
            <p:ph sz="half" idx="2"/>
          </p:nvPr>
        </p:nvSpPr>
        <p:spPr>
          <a:xfrm>
            <a:off x="0" y="404664"/>
            <a:ext cx="5364088" cy="7056784"/>
          </a:xfrm>
        </p:spPr>
        <p:txBody>
          <a:bodyPr>
            <a:normAutofit fontScale="85000" lnSpcReduction="20000"/>
          </a:bodyPr>
          <a:lstStyle/>
          <a:p>
            <a:pPr algn="just" fontAlgn="base"/>
            <a:r>
              <a:rPr lang="en-US" sz="2800" dirty="0"/>
              <a:t>Predominantly </a:t>
            </a:r>
            <a:r>
              <a:rPr lang="en-US" sz="2800" dirty="0" err="1"/>
              <a:t>exophytic</a:t>
            </a:r>
            <a:r>
              <a:rPr lang="en-US" sz="2800" dirty="0"/>
              <a:t> tumor.</a:t>
            </a:r>
          </a:p>
          <a:p>
            <a:pPr algn="just" fontAlgn="base"/>
            <a:r>
              <a:rPr lang="en-US" sz="2800" dirty="0"/>
              <a:t>Discrete papillary structures with central </a:t>
            </a:r>
            <a:r>
              <a:rPr lang="en-US" sz="2800" dirty="0" err="1"/>
              <a:t>fibrovascular</a:t>
            </a:r>
            <a:r>
              <a:rPr lang="en-US" sz="2800" dirty="0"/>
              <a:t> cores with hierarchical branching pattern but </a:t>
            </a:r>
            <a:r>
              <a:rPr lang="en-US" sz="2800" dirty="0">
                <a:effectLst>
                  <a:outerShdw blurRad="38100" dist="38100" dir="2700000" algn="tl">
                    <a:srgbClr val="000000">
                      <a:alpha val="43137"/>
                    </a:srgbClr>
                  </a:outerShdw>
                </a:effectLst>
              </a:rPr>
              <a:t>without fusion.</a:t>
            </a:r>
          </a:p>
          <a:p>
            <a:pPr algn="just" fontAlgn="base"/>
            <a:r>
              <a:rPr lang="en-US" sz="2800" dirty="0"/>
              <a:t>Papillae appear to float above </a:t>
            </a:r>
            <a:r>
              <a:rPr lang="en-US" sz="2800" dirty="0" err="1"/>
              <a:t>urothelial</a:t>
            </a:r>
            <a:r>
              <a:rPr lang="en-US" sz="2800" dirty="0"/>
              <a:t> surface due to transverse sectioning of branching papillae.</a:t>
            </a:r>
          </a:p>
          <a:p>
            <a:pPr algn="just" fontAlgn="base"/>
            <a:r>
              <a:rPr lang="en-US" sz="2800" dirty="0"/>
              <a:t>Papillae usually slender with scant </a:t>
            </a:r>
            <a:r>
              <a:rPr lang="en-US" sz="2800" dirty="0" err="1"/>
              <a:t>stroma</a:t>
            </a:r>
            <a:r>
              <a:rPr lang="en-US" sz="2800" dirty="0"/>
              <a:t> around </a:t>
            </a:r>
            <a:r>
              <a:rPr lang="en-US" sz="2800" dirty="0" err="1"/>
              <a:t>fibrovascular</a:t>
            </a:r>
            <a:r>
              <a:rPr lang="en-US" sz="2800" dirty="0"/>
              <a:t> cores.</a:t>
            </a:r>
          </a:p>
          <a:p>
            <a:pPr algn="just" fontAlgn="base"/>
            <a:r>
              <a:rPr lang="en-US" sz="2800" dirty="0"/>
              <a:t>May have large papillae with marked </a:t>
            </a:r>
            <a:r>
              <a:rPr lang="en-US" sz="2800" dirty="0" err="1"/>
              <a:t>stromal</a:t>
            </a:r>
            <a:r>
              <a:rPr lang="en-US" sz="2800" dirty="0"/>
              <a:t> edema or cystitis </a:t>
            </a:r>
            <a:r>
              <a:rPr lang="en-US" sz="2800" dirty="0" err="1"/>
              <a:t>cystica</a:t>
            </a:r>
            <a:r>
              <a:rPr lang="en-US" sz="2800" dirty="0"/>
              <a:t>-like invaginations.</a:t>
            </a:r>
          </a:p>
          <a:p>
            <a:pPr algn="just" fontAlgn="base"/>
            <a:r>
              <a:rPr lang="en-US" sz="2800" dirty="0"/>
              <a:t>Papillary structures are lined by </a:t>
            </a:r>
            <a:r>
              <a:rPr lang="en-US" sz="2800" dirty="0" err="1"/>
              <a:t>urothelium</a:t>
            </a:r>
            <a:r>
              <a:rPr lang="en-US" sz="2800" dirty="0"/>
              <a:t> of </a:t>
            </a:r>
            <a:r>
              <a:rPr lang="en-US" sz="2800" b="1" dirty="0"/>
              <a:t>normal thickness </a:t>
            </a:r>
            <a:r>
              <a:rPr lang="en-US" sz="2800" dirty="0"/>
              <a:t>and cytology; often with prominent umbrella cells layer.</a:t>
            </a:r>
          </a:p>
          <a:p>
            <a:pPr algn="just" fontAlgn="base"/>
            <a:r>
              <a:rPr lang="en-US" sz="2800" dirty="0"/>
              <a:t>Umbrella cells may show </a:t>
            </a:r>
            <a:r>
              <a:rPr lang="en-US" sz="2800" dirty="0" err="1"/>
              <a:t>cytoplasmic</a:t>
            </a:r>
            <a:r>
              <a:rPr lang="en-US" sz="2800" dirty="0"/>
              <a:t> vacuolization and degenerative type </a:t>
            </a:r>
            <a:r>
              <a:rPr lang="en-US" sz="2800" dirty="0" err="1"/>
              <a:t>atypia</a:t>
            </a:r>
            <a:r>
              <a:rPr lang="en-US" sz="2800" dirty="0"/>
              <a:t>.</a:t>
            </a:r>
          </a:p>
          <a:p>
            <a:pPr algn="just"/>
            <a:endParaRPr lang="el-GR" dirty="0"/>
          </a:p>
        </p:txBody>
      </p:sp>
      <p:sp>
        <p:nvSpPr>
          <p:cNvPr id="5" name="4 - Θέση κειμένου"/>
          <p:cNvSpPr>
            <a:spLocks noGrp="1"/>
          </p:cNvSpPr>
          <p:nvPr>
            <p:ph type="body" sz="quarter" idx="3"/>
          </p:nvPr>
        </p:nvSpPr>
        <p:spPr>
          <a:xfrm>
            <a:off x="5580112" y="0"/>
            <a:ext cx="3563888" cy="548681"/>
          </a:xfrm>
        </p:spPr>
        <p:txBody>
          <a:bodyPr>
            <a:noAutofit/>
          </a:bodyPr>
          <a:lstStyle/>
          <a:p>
            <a:pPr algn="ctr"/>
            <a:r>
              <a:rPr lang="en-US" sz="2800" spc="600" dirty="0"/>
              <a:t>PUNLMP</a:t>
            </a:r>
            <a:endParaRPr lang="el-GR" sz="2800" dirty="0"/>
          </a:p>
        </p:txBody>
      </p:sp>
      <p:sp>
        <p:nvSpPr>
          <p:cNvPr id="6" name="5 - Θέση περιεχομένου"/>
          <p:cNvSpPr>
            <a:spLocks noGrp="1"/>
          </p:cNvSpPr>
          <p:nvPr>
            <p:ph sz="quarter" idx="4"/>
          </p:nvPr>
        </p:nvSpPr>
        <p:spPr>
          <a:xfrm>
            <a:off x="5436096" y="692696"/>
            <a:ext cx="3707904" cy="6165304"/>
          </a:xfrm>
        </p:spPr>
        <p:txBody>
          <a:bodyPr>
            <a:normAutofit lnSpcReduction="10000"/>
          </a:bodyPr>
          <a:lstStyle/>
          <a:p>
            <a:pPr algn="ctr" fontAlgn="base"/>
            <a:r>
              <a:rPr lang="en-US" dirty="0">
                <a:effectLst>
                  <a:outerShdw blurRad="38100" dist="38100" dir="2700000" algn="tl">
                    <a:srgbClr val="000000">
                      <a:alpha val="43137"/>
                    </a:srgbClr>
                  </a:outerShdw>
                </a:effectLst>
              </a:rPr>
              <a:t>Increased thickness </a:t>
            </a:r>
            <a:r>
              <a:rPr lang="en-US" dirty="0"/>
              <a:t>of papillary structures with slender </a:t>
            </a:r>
            <a:r>
              <a:rPr lang="en-US" dirty="0" err="1"/>
              <a:t>fibrovascular</a:t>
            </a:r>
            <a:r>
              <a:rPr lang="en-US" dirty="0"/>
              <a:t> cores.</a:t>
            </a:r>
          </a:p>
          <a:p>
            <a:pPr algn="ctr" fontAlgn="base"/>
            <a:r>
              <a:rPr lang="en-US" dirty="0"/>
              <a:t>Ordered layering (streaming) of uniform nuclei with preserved polarity.</a:t>
            </a:r>
          </a:p>
          <a:p>
            <a:pPr algn="ctr" fontAlgn="base"/>
            <a:r>
              <a:rPr lang="en-US" dirty="0"/>
              <a:t>Inconspicuous nucleoli.</a:t>
            </a:r>
          </a:p>
          <a:p>
            <a:pPr algn="ctr" fontAlgn="base"/>
            <a:r>
              <a:rPr lang="en-US" b="1" dirty="0"/>
              <a:t>No</a:t>
            </a:r>
            <a:r>
              <a:rPr lang="en-US" dirty="0"/>
              <a:t> variation in nuclear size, contour or shape.</a:t>
            </a:r>
          </a:p>
          <a:p>
            <a:pPr algn="ctr" fontAlgn="base"/>
            <a:r>
              <a:rPr lang="en-US" dirty="0"/>
              <a:t>No nuclear </a:t>
            </a:r>
            <a:r>
              <a:rPr lang="en-US" dirty="0" err="1"/>
              <a:t>hyperchromasia</a:t>
            </a:r>
            <a:r>
              <a:rPr lang="en-US" dirty="0"/>
              <a:t>.</a:t>
            </a:r>
          </a:p>
          <a:p>
            <a:pPr algn="ctr" fontAlgn="base"/>
            <a:r>
              <a:rPr lang="en-US" dirty="0"/>
              <a:t>Minimal mitotic activity confined to basal layers.</a:t>
            </a:r>
          </a:p>
          <a:p>
            <a:pPr algn="ctr" fontAlgn="base"/>
            <a:r>
              <a:rPr lang="en-US" dirty="0"/>
              <a:t>Presence of umbrella cell layer.</a:t>
            </a:r>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dissolve">
                                      <p:cBhvr>
                                        <p:cTn id="17" dur="500"/>
                                        <p:tgtEl>
                                          <p:spTgt spid="6">
                                            <p:txEl>
                                              <p:pRg st="1" end="1"/>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dissolve">
                                      <p:cBhvr>
                                        <p:cTn id="20" dur="500"/>
                                        <p:tgtEl>
                                          <p:spTgt spid="6">
                                            <p:txEl>
                                              <p:pRg st="2" end="2"/>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dissolve">
                                      <p:cBhvr>
                                        <p:cTn id="23" dur="500"/>
                                        <p:tgtEl>
                                          <p:spTgt spid="6">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6">
                                            <p:txEl>
                                              <p:pRg st="4" end="4"/>
                                            </p:txEl>
                                          </p:spTgt>
                                        </p:tgtEl>
                                        <p:attrNameLst>
                                          <p:attrName>style.visibility</p:attrName>
                                        </p:attrNameLst>
                                      </p:cBhvr>
                                      <p:to>
                                        <p:strVal val="visible"/>
                                      </p:to>
                                    </p:set>
                                    <p:animEffect transition="in" filter="dissolve">
                                      <p:cBhvr>
                                        <p:cTn id="26" dur="500"/>
                                        <p:tgtEl>
                                          <p:spTgt spid="6">
                                            <p:txEl>
                                              <p:pRg st="4" end="4"/>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dissolve">
                                      <p:cBhvr>
                                        <p:cTn id="29" dur="500"/>
                                        <p:tgtEl>
                                          <p:spTgt spid="6">
                                            <p:txEl>
                                              <p:pRg st="5" end="5"/>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dissolve">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15416"/>
            <a:ext cx="9144000" cy="2736304"/>
          </a:xfrm>
        </p:spPr>
        <p:txBody>
          <a:bodyPr>
            <a:normAutofit/>
          </a:bodyPr>
          <a:lstStyle/>
          <a:p>
            <a:r>
              <a:rPr lang="en-US" sz="2000" b="1" dirty="0">
                <a:latin typeface="+mn-lt"/>
              </a:rPr>
              <a:t>Grading </a:t>
            </a:r>
            <a:r>
              <a:rPr lang="el-GR" sz="2000" b="1" dirty="0">
                <a:latin typeface="+mn-lt"/>
              </a:rPr>
              <a:t> </a:t>
            </a:r>
            <a:r>
              <a:rPr lang="en-US" sz="2000" b="1" spc="300" dirty="0">
                <a:latin typeface="+mn-lt"/>
              </a:rPr>
              <a:t>papillary</a:t>
            </a:r>
            <a:r>
              <a:rPr lang="en-US" sz="2000" b="1" dirty="0">
                <a:latin typeface="+mn-lt"/>
              </a:rPr>
              <a:t> </a:t>
            </a:r>
            <a:r>
              <a:rPr lang="en-US" sz="2000" b="1" dirty="0" err="1">
                <a:latin typeface="+mn-lt"/>
              </a:rPr>
              <a:t>urothelial</a:t>
            </a:r>
            <a:r>
              <a:rPr lang="en-US" sz="2000" b="1" dirty="0">
                <a:latin typeface="+mn-lt"/>
              </a:rPr>
              <a:t> carcinomas under the microscope.</a:t>
            </a:r>
            <a:r>
              <a:rPr lang="en-US" sz="2000" dirty="0">
                <a:solidFill>
                  <a:srgbClr val="282828"/>
                </a:solidFill>
                <a:latin typeface="+mn-lt"/>
              </a:rPr>
              <a:t> Histological tumor </a:t>
            </a:r>
            <a:r>
              <a:rPr lang="en-US" sz="2000" b="1" dirty="0">
                <a:solidFill>
                  <a:srgbClr val="282828"/>
                </a:solidFill>
                <a:latin typeface="+mn-lt"/>
              </a:rPr>
              <a:t>grade</a:t>
            </a:r>
            <a:r>
              <a:rPr lang="en-US" sz="2000" dirty="0">
                <a:solidFill>
                  <a:srgbClr val="282828"/>
                </a:solidFill>
                <a:latin typeface="+mn-lt"/>
              </a:rPr>
              <a:t> is a crucial parameter especially for </a:t>
            </a:r>
            <a:r>
              <a:rPr lang="en-US" sz="2000" b="1" dirty="0">
                <a:solidFill>
                  <a:srgbClr val="282828"/>
                </a:solidFill>
                <a:latin typeface="+mn-lt"/>
              </a:rPr>
              <a:t>non-invasive</a:t>
            </a:r>
            <a:r>
              <a:rPr lang="en-US" sz="2000" dirty="0">
                <a:solidFill>
                  <a:srgbClr val="282828"/>
                </a:solidFill>
                <a:latin typeface="+mn-lt"/>
              </a:rPr>
              <a:t> papillary </a:t>
            </a:r>
            <a:r>
              <a:rPr lang="en-US" sz="2000" dirty="0" err="1">
                <a:solidFill>
                  <a:srgbClr val="282828"/>
                </a:solidFill>
                <a:latin typeface="+mn-lt"/>
              </a:rPr>
              <a:t>urothelial</a:t>
            </a:r>
            <a:r>
              <a:rPr lang="en-US" sz="2000" dirty="0">
                <a:solidFill>
                  <a:srgbClr val="282828"/>
                </a:solidFill>
                <a:latin typeface="+mn-lt"/>
              </a:rPr>
              <a:t> tumor to guide the choice of therapy. It is well-known that papillary </a:t>
            </a:r>
            <a:r>
              <a:rPr lang="en-US" sz="2000" dirty="0" err="1">
                <a:solidFill>
                  <a:srgbClr val="282828"/>
                </a:solidFill>
                <a:latin typeface="+mn-lt"/>
              </a:rPr>
              <a:t>urothelial</a:t>
            </a:r>
            <a:r>
              <a:rPr lang="en-US" sz="2000" dirty="0">
                <a:solidFill>
                  <a:srgbClr val="282828"/>
                </a:solidFill>
                <a:latin typeface="+mn-lt"/>
              </a:rPr>
              <a:t> carcinoma can present </a:t>
            </a:r>
            <a:r>
              <a:rPr lang="en-US" sz="2000" b="1" dirty="0">
                <a:solidFill>
                  <a:srgbClr val="282828"/>
                </a:solidFill>
                <a:latin typeface="+mn-lt"/>
              </a:rPr>
              <a:t>grade </a:t>
            </a:r>
            <a:r>
              <a:rPr lang="el-GR" sz="2000" b="1" dirty="0">
                <a:solidFill>
                  <a:srgbClr val="282828"/>
                </a:solidFill>
                <a:latin typeface="+mn-lt"/>
              </a:rPr>
              <a:t> </a:t>
            </a:r>
            <a:r>
              <a:rPr lang="en-US" sz="2000" b="1" spc="300" dirty="0">
                <a:solidFill>
                  <a:srgbClr val="282828"/>
                </a:solidFill>
                <a:latin typeface="+mn-lt"/>
              </a:rPr>
              <a:t>heterogeneity</a:t>
            </a:r>
            <a:r>
              <a:rPr lang="en-US" sz="2000" b="1" dirty="0">
                <a:solidFill>
                  <a:srgbClr val="282828"/>
                </a:solidFill>
                <a:latin typeface="+mn-lt"/>
              </a:rPr>
              <a:t> </a:t>
            </a:r>
            <a:r>
              <a:rPr lang="en-US" sz="2000" dirty="0">
                <a:solidFill>
                  <a:srgbClr val="282828"/>
                </a:solidFill>
                <a:latin typeface="+mn-lt"/>
              </a:rPr>
              <a:t>that has been reported in 3–43% of papillary </a:t>
            </a:r>
            <a:r>
              <a:rPr lang="en-US" sz="2000" dirty="0" err="1">
                <a:solidFill>
                  <a:srgbClr val="282828"/>
                </a:solidFill>
                <a:latin typeface="+mn-lt"/>
              </a:rPr>
              <a:t>urothelial</a:t>
            </a:r>
            <a:r>
              <a:rPr lang="en-US" sz="2000" dirty="0">
                <a:solidFill>
                  <a:srgbClr val="282828"/>
                </a:solidFill>
                <a:latin typeface="+mn-lt"/>
              </a:rPr>
              <a:t> lesions. </a:t>
            </a:r>
            <a:br>
              <a:rPr lang="el-GR" sz="1600" dirty="0">
                <a:latin typeface="+mn-lt"/>
              </a:rPr>
            </a:br>
            <a:endParaRPr lang="el-GR" sz="1600" b="1" dirty="0">
              <a:latin typeface="+mn-lt"/>
            </a:endParaRPr>
          </a:p>
        </p:txBody>
      </p:sp>
      <p:sp>
        <p:nvSpPr>
          <p:cNvPr id="3" name="2 - Θέση κειμένου"/>
          <p:cNvSpPr>
            <a:spLocks noGrp="1"/>
          </p:cNvSpPr>
          <p:nvPr>
            <p:ph type="body" idx="1"/>
          </p:nvPr>
        </p:nvSpPr>
        <p:spPr>
          <a:xfrm>
            <a:off x="457200" y="908719"/>
            <a:ext cx="4040188" cy="1512169"/>
          </a:xfrm>
        </p:spPr>
        <p:txBody>
          <a:bodyPr>
            <a:noAutofit/>
          </a:bodyPr>
          <a:lstStyle/>
          <a:p>
            <a:pPr algn="ctr"/>
            <a:r>
              <a:rPr lang="en-US" sz="2800" spc="600" dirty="0"/>
              <a:t>Low</a:t>
            </a:r>
            <a:r>
              <a:rPr lang="en-US" sz="2800" dirty="0"/>
              <a:t> grade</a:t>
            </a:r>
            <a:endParaRPr lang="el-GR" sz="2800" dirty="0"/>
          </a:p>
        </p:txBody>
      </p:sp>
      <p:sp>
        <p:nvSpPr>
          <p:cNvPr id="4" name="3 - Θέση περιεχομένου"/>
          <p:cNvSpPr>
            <a:spLocks noGrp="1"/>
          </p:cNvSpPr>
          <p:nvPr>
            <p:ph sz="half" idx="2"/>
          </p:nvPr>
        </p:nvSpPr>
        <p:spPr>
          <a:xfrm>
            <a:off x="457200" y="2492896"/>
            <a:ext cx="4040188" cy="4365104"/>
          </a:xfrm>
        </p:spPr>
        <p:txBody>
          <a:bodyPr>
            <a:normAutofit fontScale="92500" lnSpcReduction="20000"/>
          </a:bodyPr>
          <a:lstStyle/>
          <a:p>
            <a:pPr fontAlgn="base"/>
            <a:r>
              <a:rPr lang="en-US" dirty="0"/>
              <a:t>Increased thickness of papillary structures with slender </a:t>
            </a:r>
            <a:r>
              <a:rPr lang="en-US" dirty="0" err="1"/>
              <a:t>fibrovascular</a:t>
            </a:r>
            <a:r>
              <a:rPr lang="en-US" dirty="0"/>
              <a:t> cores.</a:t>
            </a:r>
          </a:p>
          <a:p>
            <a:pPr fontAlgn="base"/>
            <a:r>
              <a:rPr lang="en-US" dirty="0"/>
              <a:t>Ordered layering of somewhat enlarged nuclei with variation in polarity.</a:t>
            </a:r>
          </a:p>
          <a:p>
            <a:pPr fontAlgn="base"/>
            <a:r>
              <a:rPr lang="en-US" dirty="0"/>
              <a:t>Mild variation in nuclear size, contour or shape.</a:t>
            </a:r>
          </a:p>
          <a:p>
            <a:pPr fontAlgn="base"/>
            <a:r>
              <a:rPr lang="en-US" dirty="0"/>
              <a:t>Limited mitotic activity may extend to </a:t>
            </a:r>
            <a:r>
              <a:rPr lang="en-US" dirty="0" err="1"/>
              <a:t>suprabasal</a:t>
            </a:r>
            <a:r>
              <a:rPr lang="en-US" dirty="0"/>
              <a:t> layers.</a:t>
            </a:r>
          </a:p>
          <a:p>
            <a:pPr fontAlgn="base"/>
            <a:r>
              <a:rPr lang="en-US" dirty="0"/>
              <a:t>Presence of umbrella cell layer.</a:t>
            </a:r>
          </a:p>
          <a:p>
            <a:endParaRPr lang="el-GR" dirty="0"/>
          </a:p>
        </p:txBody>
      </p:sp>
      <p:sp>
        <p:nvSpPr>
          <p:cNvPr id="5" name="4 - Θέση κειμένου"/>
          <p:cNvSpPr>
            <a:spLocks noGrp="1"/>
          </p:cNvSpPr>
          <p:nvPr>
            <p:ph type="body" sz="quarter" idx="3"/>
          </p:nvPr>
        </p:nvSpPr>
        <p:spPr>
          <a:xfrm>
            <a:off x="4645025" y="692696"/>
            <a:ext cx="4041775" cy="1584176"/>
          </a:xfrm>
        </p:spPr>
        <p:txBody>
          <a:bodyPr>
            <a:noAutofit/>
          </a:bodyPr>
          <a:lstStyle/>
          <a:p>
            <a:pPr algn="ctr"/>
            <a:r>
              <a:rPr lang="en-US" sz="2800" spc="600" dirty="0"/>
              <a:t>High</a:t>
            </a:r>
            <a:r>
              <a:rPr lang="en-US" sz="2800" dirty="0"/>
              <a:t> grade</a:t>
            </a:r>
            <a:endParaRPr lang="el-GR" sz="2800" dirty="0"/>
          </a:p>
        </p:txBody>
      </p:sp>
      <p:sp>
        <p:nvSpPr>
          <p:cNvPr id="6" name="5 - Θέση περιεχομένου"/>
          <p:cNvSpPr>
            <a:spLocks noGrp="1"/>
          </p:cNvSpPr>
          <p:nvPr>
            <p:ph sz="quarter" idx="4"/>
          </p:nvPr>
        </p:nvSpPr>
        <p:spPr>
          <a:xfrm>
            <a:off x="4645025" y="2204864"/>
            <a:ext cx="4498975" cy="4653136"/>
          </a:xfrm>
        </p:spPr>
        <p:txBody>
          <a:bodyPr>
            <a:normAutofit fontScale="92500" lnSpcReduction="20000"/>
          </a:bodyPr>
          <a:lstStyle/>
          <a:p>
            <a:pPr fontAlgn="base"/>
            <a:r>
              <a:rPr lang="en-US" dirty="0"/>
              <a:t>Papillary structures of variable thickness with </a:t>
            </a:r>
            <a:r>
              <a:rPr lang="en-US" dirty="0" err="1"/>
              <a:t>fibrovascular</a:t>
            </a:r>
            <a:r>
              <a:rPr lang="en-US" dirty="0"/>
              <a:t> cores.</a:t>
            </a:r>
          </a:p>
          <a:p>
            <a:pPr fontAlgn="base"/>
            <a:r>
              <a:rPr lang="en-US" dirty="0"/>
              <a:t>Disordered layering with loss of polarity.</a:t>
            </a:r>
          </a:p>
          <a:p>
            <a:pPr fontAlgn="base"/>
            <a:r>
              <a:rPr lang="en-US" dirty="0"/>
              <a:t>Variably enlarged nuclei and nuclear crowding.</a:t>
            </a:r>
          </a:p>
          <a:p>
            <a:pPr fontAlgn="base"/>
            <a:r>
              <a:rPr lang="en-US" dirty="0"/>
              <a:t>Variation in nuclear size, contour or shape.</a:t>
            </a:r>
          </a:p>
          <a:p>
            <a:pPr fontAlgn="base"/>
            <a:r>
              <a:rPr lang="en-US" dirty="0"/>
              <a:t>Nuclear </a:t>
            </a:r>
            <a:r>
              <a:rPr lang="en-US" dirty="0" err="1"/>
              <a:t>hyperchromasia</a:t>
            </a:r>
            <a:r>
              <a:rPr lang="en-US" dirty="0"/>
              <a:t> may be present.</a:t>
            </a:r>
          </a:p>
          <a:p>
            <a:pPr fontAlgn="base"/>
            <a:r>
              <a:rPr lang="en-US" dirty="0"/>
              <a:t>Mitotic activity may extend to upper layers.</a:t>
            </a:r>
          </a:p>
          <a:p>
            <a:pPr fontAlgn="base"/>
            <a:r>
              <a:rPr lang="en-US" dirty="0"/>
              <a:t>Umbrella cell layer generally indiscernible.</a:t>
            </a:r>
          </a:p>
          <a:p>
            <a:endParaRPr lang="el-G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548680"/>
            <a:ext cx="9144000" cy="1224136"/>
          </a:xfrm>
        </p:spPr>
        <p:txBody>
          <a:bodyPr>
            <a:normAutofit fontScale="90000"/>
          </a:bodyPr>
          <a:lstStyle/>
          <a:p>
            <a:r>
              <a:rPr lang="en-US" sz="3600" b="1" dirty="0"/>
              <a:t>Grading</a:t>
            </a:r>
            <a:r>
              <a:rPr lang="en-US" sz="3600" dirty="0"/>
              <a:t> </a:t>
            </a:r>
            <a:r>
              <a:rPr lang="en-US" sz="3600" dirty="0">
                <a:effectLst>
                  <a:outerShdw blurRad="38100" dist="38100" dir="2700000" algn="tl">
                    <a:srgbClr val="000000">
                      <a:alpha val="43137"/>
                    </a:srgbClr>
                  </a:outerShdw>
                </a:effectLst>
              </a:rPr>
              <a:t>papillary</a:t>
            </a:r>
            <a:r>
              <a:rPr lang="en-US" sz="3600" dirty="0"/>
              <a:t> urothelial tumors</a:t>
            </a:r>
            <a:br>
              <a:rPr lang="en-US" dirty="0"/>
            </a:br>
            <a:r>
              <a:rPr lang="en-US" sz="2200" dirty="0">
                <a:effectLst>
                  <a:outerShdw blurRad="38100" dist="38100" dir="2700000" algn="tl">
                    <a:srgbClr val="000000">
                      <a:alpha val="43137"/>
                    </a:srgbClr>
                  </a:outerShdw>
                </a:effectLst>
              </a:rPr>
              <a:t>Low</a:t>
            </a:r>
            <a:r>
              <a:rPr lang="en-US" sz="2200" dirty="0"/>
              <a:t> grade papillary urothelial carcinoma can be distinguished from </a:t>
            </a:r>
            <a:r>
              <a:rPr lang="en-US" sz="2200" dirty="0">
                <a:effectLst>
                  <a:outerShdw blurRad="38100" dist="38100" dir="2700000" algn="tl">
                    <a:srgbClr val="000000">
                      <a:alpha val="43137"/>
                    </a:srgbClr>
                  </a:outerShdw>
                </a:effectLst>
              </a:rPr>
              <a:t>high</a:t>
            </a:r>
            <a:r>
              <a:rPr lang="en-US" sz="2200" dirty="0"/>
              <a:t> grade papillary urothelial carcinoma predominantly by </a:t>
            </a:r>
            <a:r>
              <a:rPr lang="en-US" sz="2200" b="1" spc="300" dirty="0"/>
              <a:t>variation in nuclear size</a:t>
            </a:r>
            <a:r>
              <a:rPr lang="en-US" sz="2200" dirty="0"/>
              <a:t>.</a:t>
            </a:r>
            <a:br>
              <a:rPr lang="en-US" dirty="0"/>
            </a:br>
            <a:br>
              <a:rPr lang="en-US" dirty="0"/>
            </a:br>
            <a:endParaRPr lang="el-GR" dirty="0"/>
          </a:p>
        </p:txBody>
      </p:sp>
      <p:pic>
        <p:nvPicPr>
          <p:cNvPr id="1026" name="Picture 2" descr="C:\Users\User\Desktop\Screenshot_1.jpg"/>
          <p:cNvPicPr>
            <a:picLocks noChangeAspect="1" noChangeArrowheads="1"/>
          </p:cNvPicPr>
          <p:nvPr/>
        </p:nvPicPr>
        <p:blipFill>
          <a:blip r:embed="rId3" cstate="print"/>
          <a:srcRect/>
          <a:stretch>
            <a:fillRect/>
          </a:stretch>
        </p:blipFill>
        <p:spPr bwMode="auto">
          <a:xfrm rot="5400000">
            <a:off x="1931645" y="1388835"/>
            <a:ext cx="5256584" cy="5016435"/>
          </a:xfrm>
          <a:prstGeom prst="rect">
            <a:avLst/>
          </a:prstGeom>
          <a:noFill/>
        </p:spPr>
      </p:pic>
      <p:pic>
        <p:nvPicPr>
          <p:cNvPr id="1027" name="Picture 3" descr="C:\Users\User\Desktop\Screenshot_1.jpg"/>
          <p:cNvPicPr>
            <a:picLocks noChangeAspect="1" noChangeArrowheads="1"/>
          </p:cNvPicPr>
          <p:nvPr/>
        </p:nvPicPr>
        <p:blipFill>
          <a:blip r:embed="rId4" cstate="print"/>
          <a:srcRect/>
          <a:stretch>
            <a:fillRect/>
          </a:stretch>
        </p:blipFill>
        <p:spPr bwMode="auto">
          <a:xfrm rot="16200000">
            <a:off x="-334563" y="1710827"/>
            <a:ext cx="5492646" cy="4320480"/>
          </a:xfrm>
          <a:prstGeom prst="rect">
            <a:avLst/>
          </a:prstGeom>
          <a:noFill/>
        </p:spPr>
      </p:pic>
      <p:pic>
        <p:nvPicPr>
          <p:cNvPr id="1028" name="Picture 4" descr="C:\Users\User\Desktop\bladdergradingvdK004.jpg"/>
          <p:cNvPicPr>
            <a:picLocks noChangeAspect="1" noChangeArrowheads="1"/>
          </p:cNvPicPr>
          <p:nvPr/>
        </p:nvPicPr>
        <p:blipFill>
          <a:blip r:embed="rId5" cstate="print"/>
          <a:srcRect/>
          <a:stretch>
            <a:fillRect/>
          </a:stretch>
        </p:blipFill>
        <p:spPr bwMode="auto">
          <a:xfrm rot="16200000">
            <a:off x="4002003" y="1838757"/>
            <a:ext cx="5544616" cy="4116590"/>
          </a:xfrm>
          <a:prstGeom prst="rect">
            <a:avLst/>
          </a:prstGeom>
          <a:noFill/>
        </p:spPr>
      </p:pic>
      <p:pic>
        <p:nvPicPr>
          <p:cNvPr id="1029" name="Picture 5" descr="C:\Users\User\Desktop\bladdergradingvdK08.jpg"/>
          <p:cNvPicPr>
            <a:picLocks noChangeAspect="1" noChangeArrowheads="1"/>
          </p:cNvPicPr>
          <p:nvPr/>
        </p:nvPicPr>
        <p:blipFill>
          <a:blip r:embed="rId6" cstate="print"/>
          <a:srcRect/>
          <a:stretch>
            <a:fillRect/>
          </a:stretch>
        </p:blipFill>
        <p:spPr bwMode="auto">
          <a:xfrm>
            <a:off x="1187624" y="1196752"/>
            <a:ext cx="6696744" cy="53979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dissolv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dissolve">
                                      <p:cBhvr>
                                        <p:cTn id="22" dur="5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nodeType="clickEffect">
                                  <p:stCondLst>
                                    <p:cond delay="0"/>
                                  </p:stCondLst>
                                  <p:childTnLst>
                                    <p:animEffect transition="out" filter="dissolve">
                                      <p:cBhvr>
                                        <p:cTn id="26" dur="500"/>
                                        <p:tgtEl>
                                          <p:spTgt spid="1027"/>
                                        </p:tgtEl>
                                      </p:cBhvr>
                                    </p:animEffect>
                                    <p:set>
                                      <p:cBhvr>
                                        <p:cTn id="27" dur="1" fill="hold">
                                          <p:stCondLst>
                                            <p:cond delay="499"/>
                                          </p:stCondLst>
                                        </p:cTn>
                                        <p:tgtEl>
                                          <p:spTgt spid="1027"/>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1028"/>
                                        </p:tgtEl>
                                      </p:cBhvr>
                                    </p:animEffect>
                                    <p:set>
                                      <p:cBhvr>
                                        <p:cTn id="30" dur="1" fill="hold">
                                          <p:stCondLst>
                                            <p:cond delay="499"/>
                                          </p:stCondLst>
                                        </p:cTn>
                                        <p:tgtEl>
                                          <p:spTgt spid="102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029"/>
                                        </p:tgtEl>
                                        <p:attrNameLst>
                                          <p:attrName>style.visibility</p:attrName>
                                        </p:attrNameLst>
                                      </p:cBhvr>
                                      <p:to>
                                        <p:strVal val="visible"/>
                                      </p:to>
                                    </p:set>
                                    <p:animEffect transition="in" filter="dissolve">
                                      <p:cBhvr>
                                        <p:cTn id="35"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λαχανικό, λάχανο&#10;&#10;Περιγραφή που δημιουργήθηκε αυτόματα">
            <a:extLst>
              <a:ext uri="{FF2B5EF4-FFF2-40B4-BE49-F238E27FC236}">
                <a16:creationId xmlns:a16="http://schemas.microsoft.com/office/drawing/2014/main" id="{C1F094A3-743A-CC9D-319B-B98EC01DBF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993785" y="1250234"/>
            <a:ext cx="6657704" cy="4439337"/>
          </a:xfrm>
          <a:prstGeom prst="rect">
            <a:avLst/>
          </a:prstGeom>
        </p:spPr>
      </p:pic>
      <p:pic>
        <p:nvPicPr>
          <p:cNvPr id="5" name="Εικόνα 4">
            <a:extLst>
              <a:ext uri="{FF2B5EF4-FFF2-40B4-BE49-F238E27FC236}">
                <a16:creationId xmlns:a16="http://schemas.microsoft.com/office/drawing/2014/main" id="{E340C2E1-B40A-E3F6-6396-981B63278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0024" y="692696"/>
            <a:ext cx="4283968" cy="2605490"/>
          </a:xfrm>
          <a:prstGeom prst="rect">
            <a:avLst/>
          </a:prstGeom>
        </p:spPr>
      </p:pic>
      <p:pic>
        <p:nvPicPr>
          <p:cNvPr id="7" name="Εικόνα 6">
            <a:extLst>
              <a:ext uri="{FF2B5EF4-FFF2-40B4-BE49-F238E27FC236}">
                <a16:creationId xmlns:a16="http://schemas.microsoft.com/office/drawing/2014/main" id="{55207867-E9A9-BA2F-1BF1-D2A714BE64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4114001" y="4024387"/>
            <a:ext cx="3264000" cy="2071953"/>
          </a:xfrm>
          <a:prstGeom prst="rect">
            <a:avLst/>
          </a:prstGeom>
        </p:spPr>
      </p:pic>
      <p:pic>
        <p:nvPicPr>
          <p:cNvPr id="9" name="Εικόνα 8" descr="Εικόνα που περιέχει μοβ&#10;&#10;Περιγραφή που δημιουργήθηκε αυτόματα">
            <a:extLst>
              <a:ext uri="{FF2B5EF4-FFF2-40B4-BE49-F238E27FC236}">
                <a16:creationId xmlns:a16="http://schemas.microsoft.com/office/drawing/2014/main" id="{5D4B73F3-C1B3-B7F8-33E5-FC7DCC019C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339514" y="3943427"/>
            <a:ext cx="3263999" cy="2176424"/>
          </a:xfrm>
          <a:prstGeom prst="rect">
            <a:avLst/>
          </a:prstGeom>
        </p:spPr>
      </p:pic>
      <p:sp>
        <p:nvSpPr>
          <p:cNvPr id="11" name="TextBox 10">
            <a:extLst>
              <a:ext uri="{FF2B5EF4-FFF2-40B4-BE49-F238E27FC236}">
                <a16:creationId xmlns:a16="http://schemas.microsoft.com/office/drawing/2014/main" id="{DA5D73AB-5404-6E8D-3F93-F8CE908EE040}"/>
              </a:ext>
            </a:extLst>
          </p:cNvPr>
          <p:cNvSpPr txBox="1"/>
          <p:nvPr/>
        </p:nvSpPr>
        <p:spPr>
          <a:xfrm>
            <a:off x="5940152" y="165636"/>
            <a:ext cx="1728192" cy="523220"/>
          </a:xfrm>
          <a:prstGeom prst="rect">
            <a:avLst/>
          </a:prstGeom>
          <a:noFill/>
        </p:spPr>
        <p:txBody>
          <a:bodyPr wrap="square">
            <a:spAutoFit/>
          </a:bodyPr>
          <a:lstStyle/>
          <a:p>
            <a:r>
              <a:rPr lang="en-US" sz="2800" b="1" i="0" dirty="0">
                <a:solidFill>
                  <a:srgbClr val="202124"/>
                </a:solidFill>
                <a:effectLst/>
                <a:latin typeface="arial" panose="020B0604020202020204" pitchFamily="34" charset="0"/>
              </a:rPr>
              <a:t>PUNLMP</a:t>
            </a:r>
            <a:endParaRPr lang="el-GR" sz="2800" dirty="0"/>
          </a:p>
        </p:txBody>
      </p:sp>
    </p:spTree>
    <p:extLst>
      <p:ext uri="{BB962C8B-B14F-4D97-AF65-F5344CB8AC3E}">
        <p14:creationId xmlns:p14="http://schemas.microsoft.com/office/powerpoint/2010/main" val="186879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347864" y="0"/>
            <a:ext cx="5796136" cy="1484784"/>
          </a:xfrm>
        </p:spPr>
        <p:txBody>
          <a:bodyPr>
            <a:normAutofit fontScale="90000"/>
          </a:bodyPr>
          <a:lstStyle/>
          <a:p>
            <a:r>
              <a:rPr lang="en-US" sz="3100" spc="300" dirty="0">
                <a:effectLst>
                  <a:outerShdw blurRad="38100" dist="38100" dir="2700000" algn="tl">
                    <a:srgbClr val="000000">
                      <a:alpha val="43137"/>
                    </a:srgbClr>
                  </a:outerShdw>
                </a:effectLst>
              </a:rPr>
              <a:t>Evidently Inverted</a:t>
            </a:r>
            <a:r>
              <a:rPr lang="en-US" sz="3100" dirty="0">
                <a:effectLst>
                  <a:outerShdw blurRad="38100" dist="38100" dir="2700000" algn="tl">
                    <a:srgbClr val="000000">
                      <a:alpha val="43137"/>
                    </a:srgbClr>
                  </a:outerShdw>
                </a:effectLst>
              </a:rPr>
              <a:t> Urothelial Neoplasm of LMP</a:t>
            </a:r>
            <a:br>
              <a:rPr lang="en-US" b="1" dirty="0"/>
            </a:br>
            <a:endParaRPr lang="el-GR" dirty="0"/>
          </a:p>
        </p:txBody>
      </p:sp>
      <p:pic>
        <p:nvPicPr>
          <p:cNvPr id="1026" name="Picture 2" descr="C:\Users\User\Desktop\UrinaryBladder_IUN_LMP2.jpg"/>
          <p:cNvPicPr>
            <a:picLocks noChangeAspect="1" noChangeArrowheads="1"/>
          </p:cNvPicPr>
          <p:nvPr/>
        </p:nvPicPr>
        <p:blipFill>
          <a:blip r:embed="rId3" cstate="print"/>
          <a:srcRect/>
          <a:stretch>
            <a:fillRect/>
          </a:stretch>
        </p:blipFill>
        <p:spPr bwMode="auto">
          <a:xfrm>
            <a:off x="3635896" y="836712"/>
            <a:ext cx="5032816" cy="3600400"/>
          </a:xfrm>
          <a:prstGeom prst="rect">
            <a:avLst/>
          </a:prstGeom>
          <a:noFill/>
        </p:spPr>
      </p:pic>
      <p:pic>
        <p:nvPicPr>
          <p:cNvPr id="1027" name="Picture 3" descr="C:\Users\User\Desktop\UrinaryBladder_IUN_LMP1.jpg"/>
          <p:cNvPicPr>
            <a:picLocks noChangeAspect="1" noChangeArrowheads="1"/>
          </p:cNvPicPr>
          <p:nvPr/>
        </p:nvPicPr>
        <p:blipFill>
          <a:blip r:embed="rId4" cstate="print"/>
          <a:srcRect/>
          <a:stretch>
            <a:fillRect/>
          </a:stretch>
        </p:blipFill>
        <p:spPr bwMode="auto">
          <a:xfrm rot="5400000">
            <a:off x="-345559" y="857727"/>
            <a:ext cx="4218493" cy="3024336"/>
          </a:xfrm>
          <a:prstGeom prst="rect">
            <a:avLst/>
          </a:prstGeom>
          <a:noFill/>
        </p:spPr>
      </p:pic>
      <p:pic>
        <p:nvPicPr>
          <p:cNvPr id="2050" name="Picture 2" descr="C:\Users\User\Desktop\Inverted-papillary-urothelial-neoplasm-of-low-malignant-potential-Inverted-PUNLMP.png"/>
          <p:cNvPicPr>
            <a:picLocks noChangeAspect="1" noChangeArrowheads="1"/>
          </p:cNvPicPr>
          <p:nvPr/>
        </p:nvPicPr>
        <p:blipFill>
          <a:blip r:embed="rId5" cstate="print"/>
          <a:srcRect/>
          <a:stretch>
            <a:fillRect/>
          </a:stretch>
        </p:blipFill>
        <p:spPr bwMode="auto">
          <a:xfrm>
            <a:off x="1835696" y="4581128"/>
            <a:ext cx="5544616" cy="205573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E57F17-674B-380F-9BD9-C6C6AEB4CDED}"/>
              </a:ext>
            </a:extLst>
          </p:cNvPr>
          <p:cNvSpPr>
            <a:spLocks noGrp="1"/>
          </p:cNvSpPr>
          <p:nvPr>
            <p:ph type="title"/>
          </p:nvPr>
        </p:nvSpPr>
        <p:spPr>
          <a:xfrm>
            <a:off x="0" y="0"/>
            <a:ext cx="9144000" cy="1124744"/>
          </a:xfrm>
        </p:spPr>
        <p:txBody>
          <a:bodyPr>
            <a:normAutofit fontScale="90000"/>
          </a:bodyPr>
          <a:lstStyle/>
          <a:p>
            <a:r>
              <a:rPr lang="en-US" sz="2700" b="1" i="0" dirty="0">
                <a:solidFill>
                  <a:srgbClr val="000000"/>
                </a:solidFill>
                <a:effectLst/>
                <a:latin typeface="Arial" panose="020B0604020202020204" pitchFamily="34" charset="0"/>
              </a:rPr>
              <a:t>Noninvasive (</a:t>
            </a:r>
            <a:r>
              <a:rPr lang="en-US" sz="2700" b="1" i="0" dirty="0" err="1">
                <a:solidFill>
                  <a:srgbClr val="000000"/>
                </a:solidFill>
                <a:effectLst/>
                <a:latin typeface="Arial" panose="020B0604020202020204" pitchFamily="34" charset="0"/>
              </a:rPr>
              <a:t>pTa</a:t>
            </a:r>
            <a:r>
              <a:rPr lang="en-US" sz="2700" b="1" i="0" dirty="0">
                <a:solidFill>
                  <a:srgbClr val="000000"/>
                </a:solidFill>
                <a:effectLst/>
                <a:latin typeface="Arial" panose="020B0604020202020204" pitchFamily="34" charset="0"/>
              </a:rPr>
              <a:t>) papillary urothelial carcinoma, low grade</a:t>
            </a:r>
            <a:br>
              <a:rPr lang="en-US" b="1" i="0" dirty="0">
                <a:solidFill>
                  <a:srgbClr val="000000"/>
                </a:solidFill>
                <a:effectLst/>
                <a:latin typeface="Arial" panose="020B0604020202020204" pitchFamily="34" charset="0"/>
              </a:rPr>
            </a:br>
            <a:endParaRPr lang="el-GR" dirty="0"/>
          </a:p>
        </p:txBody>
      </p:sp>
      <p:pic>
        <p:nvPicPr>
          <p:cNvPr id="4" name="Εικόνα 3">
            <a:extLst>
              <a:ext uri="{FF2B5EF4-FFF2-40B4-BE49-F238E27FC236}">
                <a16:creationId xmlns:a16="http://schemas.microsoft.com/office/drawing/2014/main" id="{627B58D4-9738-BFA5-E369-758B3470C9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24885" y="1908716"/>
            <a:ext cx="6235811" cy="3456384"/>
          </a:xfrm>
          <a:prstGeom prst="rect">
            <a:avLst/>
          </a:prstGeom>
        </p:spPr>
      </p:pic>
      <p:pic>
        <p:nvPicPr>
          <p:cNvPr id="6" name="Εικόνα 5" descr="Εικόνα που περιέχει χάρτης&#10;&#10;Περιγραφή που δημιουργήθηκε αυτόματα">
            <a:extLst>
              <a:ext uri="{FF2B5EF4-FFF2-40B4-BE49-F238E27FC236}">
                <a16:creationId xmlns:a16="http://schemas.microsoft.com/office/drawing/2014/main" id="{9342B246-B441-03F0-4A03-4ED0B7CF68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5897" y="510743"/>
            <a:ext cx="5400600" cy="2993445"/>
          </a:xfrm>
          <a:prstGeom prst="rect">
            <a:avLst/>
          </a:prstGeom>
        </p:spPr>
      </p:pic>
      <p:pic>
        <p:nvPicPr>
          <p:cNvPr id="8" name="Εικόνα 7" descr="Εικόνα που περιέχει χάρτης&#10;&#10;Περιγραφή που δημιουργήθηκε αυτόματα">
            <a:extLst>
              <a:ext uri="{FF2B5EF4-FFF2-40B4-BE49-F238E27FC236}">
                <a16:creationId xmlns:a16="http://schemas.microsoft.com/office/drawing/2014/main" id="{9FB4D483-22BE-523C-B7CE-833FEEE928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987425" y="4278495"/>
            <a:ext cx="3169150" cy="1756596"/>
          </a:xfrm>
          <a:prstGeom prst="rect">
            <a:avLst/>
          </a:prstGeom>
        </p:spPr>
      </p:pic>
      <p:pic>
        <p:nvPicPr>
          <p:cNvPr id="10" name="Εικόνα 9" descr="Εικόνα που περιέχει μοβ, ύφασμα&#10;&#10;Περιγραφή που δημιουργήθηκε αυτόματα">
            <a:extLst>
              <a:ext uri="{FF2B5EF4-FFF2-40B4-BE49-F238E27FC236}">
                <a16:creationId xmlns:a16="http://schemas.microsoft.com/office/drawing/2014/main" id="{1B5B67FD-037B-4AC9-FCEB-87462002F8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2787" y="3885877"/>
            <a:ext cx="3513710" cy="2628420"/>
          </a:xfrm>
          <a:prstGeom prst="rect">
            <a:avLst/>
          </a:prstGeom>
        </p:spPr>
      </p:pic>
    </p:spTree>
    <p:extLst>
      <p:ext uri="{BB962C8B-B14F-4D97-AF65-F5344CB8AC3E}">
        <p14:creationId xmlns:p14="http://schemas.microsoft.com/office/powerpoint/2010/main" val="255370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C22FFB-AD1A-9F6B-9B65-8ECA88D9BE21}"/>
              </a:ext>
            </a:extLst>
          </p:cNvPr>
          <p:cNvSpPr>
            <a:spLocks noGrp="1"/>
          </p:cNvSpPr>
          <p:nvPr>
            <p:ph type="title"/>
          </p:nvPr>
        </p:nvSpPr>
        <p:spPr>
          <a:xfrm>
            <a:off x="0" y="0"/>
            <a:ext cx="9144000" cy="908720"/>
          </a:xfrm>
        </p:spPr>
        <p:txBody>
          <a:bodyPr>
            <a:normAutofit/>
          </a:bodyPr>
          <a:lstStyle/>
          <a:p>
            <a:r>
              <a:rPr lang="en-US" sz="2400" b="1" i="0" dirty="0">
                <a:solidFill>
                  <a:srgbClr val="000000"/>
                </a:solidFill>
                <a:effectLst/>
                <a:latin typeface="Arial" panose="020B0604020202020204" pitchFamily="34" charset="0"/>
              </a:rPr>
              <a:t>Noninvasive </a:t>
            </a:r>
            <a:r>
              <a:rPr lang="en-US" sz="2400" b="1" dirty="0">
                <a:solidFill>
                  <a:srgbClr val="000000"/>
                </a:solidFill>
                <a:latin typeface="Arial" panose="020B0604020202020204" pitchFamily="34" charset="0"/>
              </a:rPr>
              <a:t>(</a:t>
            </a:r>
            <a:r>
              <a:rPr lang="en-US" sz="2400" b="1" dirty="0" err="1">
                <a:solidFill>
                  <a:srgbClr val="000000"/>
                </a:solidFill>
                <a:latin typeface="Arial" panose="020B0604020202020204" pitchFamily="34" charset="0"/>
              </a:rPr>
              <a:t>pTa</a:t>
            </a:r>
            <a:r>
              <a:rPr lang="en-US" sz="2400" b="1" dirty="0">
                <a:solidFill>
                  <a:srgbClr val="000000"/>
                </a:solidFill>
                <a:latin typeface="Arial" panose="020B0604020202020204" pitchFamily="34" charset="0"/>
              </a:rPr>
              <a:t>) papillary </a:t>
            </a:r>
            <a:r>
              <a:rPr lang="en-US" sz="2400" b="1" i="0" dirty="0">
                <a:solidFill>
                  <a:srgbClr val="000000"/>
                </a:solidFill>
                <a:effectLst/>
                <a:latin typeface="Arial" panose="020B0604020202020204" pitchFamily="34" charset="0"/>
              </a:rPr>
              <a:t>urothelial carcinoma, high grade</a:t>
            </a:r>
            <a:br>
              <a:rPr lang="en-US" sz="2400" b="1" i="0" dirty="0">
                <a:solidFill>
                  <a:srgbClr val="000000"/>
                </a:solidFill>
                <a:effectLst/>
                <a:latin typeface="Arial" panose="020B0604020202020204" pitchFamily="34" charset="0"/>
              </a:rPr>
            </a:br>
            <a:endParaRPr lang="el-GR" sz="2400" dirty="0"/>
          </a:p>
        </p:txBody>
      </p:sp>
      <p:pic>
        <p:nvPicPr>
          <p:cNvPr id="4" name="Εικόνα 3" descr="Εικόνα που περιέχει κείμενο, λαχανικό&#10;&#10;Περιγραφή που δημιουργήθηκε αυτόματα">
            <a:extLst>
              <a:ext uri="{FF2B5EF4-FFF2-40B4-BE49-F238E27FC236}">
                <a16:creationId xmlns:a16="http://schemas.microsoft.com/office/drawing/2014/main" id="{1D8153F6-DD1E-20D6-2C90-43B6814C51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166401" y="1821604"/>
            <a:ext cx="6292225" cy="3600400"/>
          </a:xfrm>
          <a:prstGeom prst="rect">
            <a:avLst/>
          </a:prstGeom>
        </p:spPr>
      </p:pic>
      <p:pic>
        <p:nvPicPr>
          <p:cNvPr id="6" name="Εικόνα 5" descr="Εικόνα που περιέχει κέικ, σοκολάτα, κλείσιμο&#10;&#10;Περιγραφή που δημιουργήθηκε αυτόματα">
            <a:extLst>
              <a:ext uri="{FF2B5EF4-FFF2-40B4-BE49-F238E27FC236}">
                <a16:creationId xmlns:a16="http://schemas.microsoft.com/office/drawing/2014/main" id="{69A336A9-805B-86A0-CECD-DDCA863E9E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1195" y="475691"/>
            <a:ext cx="5144837" cy="2851679"/>
          </a:xfrm>
          <a:prstGeom prst="rect">
            <a:avLst/>
          </a:prstGeom>
        </p:spPr>
      </p:pic>
      <p:pic>
        <p:nvPicPr>
          <p:cNvPr id="8" name="Εικόνα 7" descr="Εικόνα που περιέχει λαχανικό&#10;&#10;Περιγραφή που δημιουργήθηκε αυτόματα">
            <a:extLst>
              <a:ext uri="{FF2B5EF4-FFF2-40B4-BE49-F238E27FC236}">
                <a16:creationId xmlns:a16="http://schemas.microsoft.com/office/drawing/2014/main" id="{96263ACC-FA46-459C-1AE7-C85C1468B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3010" y="3530631"/>
            <a:ext cx="4241205" cy="3180904"/>
          </a:xfrm>
          <a:prstGeom prst="rect">
            <a:avLst/>
          </a:prstGeom>
        </p:spPr>
      </p:pic>
    </p:spTree>
    <p:extLst>
      <p:ext uri="{BB962C8B-B14F-4D97-AF65-F5344CB8AC3E}">
        <p14:creationId xmlns:p14="http://schemas.microsoft.com/office/powerpoint/2010/main" val="12788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normAutofit fontScale="90000"/>
          </a:bodyPr>
          <a:lstStyle/>
          <a:p>
            <a:r>
              <a:rPr lang="en-US" sz="2800" dirty="0"/>
              <a:t>Required and recommended features to report in bladder specimens. </a:t>
            </a:r>
            <a:br>
              <a:rPr lang="en-US" sz="2800" dirty="0"/>
            </a:br>
            <a:r>
              <a:rPr lang="en-US" sz="2000" dirty="0" err="1"/>
              <a:t>Comperat</a:t>
            </a:r>
            <a:r>
              <a:rPr lang="en-US" sz="2000" dirty="0"/>
              <a:t> et al. World Journal of Urology 2022 40: 915-927.</a:t>
            </a:r>
            <a:br>
              <a:rPr lang="en-US" sz="2800" dirty="0"/>
            </a:br>
            <a:endParaRPr lang="el-GR" sz="2800" dirty="0"/>
          </a:p>
        </p:txBody>
      </p:sp>
      <p:pic>
        <p:nvPicPr>
          <p:cNvPr id="1025" name="Picture 1" descr="C:\Users\User\Desktop\Screenshot_1.jpg"/>
          <p:cNvPicPr>
            <a:picLocks noChangeAspect="1" noChangeArrowheads="1"/>
          </p:cNvPicPr>
          <p:nvPr/>
        </p:nvPicPr>
        <p:blipFill>
          <a:blip r:embed="rId3" cstate="print"/>
          <a:srcRect/>
          <a:stretch>
            <a:fillRect/>
          </a:stretch>
        </p:blipFill>
        <p:spPr bwMode="auto">
          <a:xfrm>
            <a:off x="467543" y="980728"/>
            <a:ext cx="8196587" cy="5616624"/>
          </a:xfrm>
          <a:prstGeom prst="rect">
            <a:avLst/>
          </a:prstGeom>
          <a:noFill/>
        </p:spPr>
      </p:pic>
      <p:sp>
        <p:nvSpPr>
          <p:cNvPr id="4" name="3 - Ορθογώνιο"/>
          <p:cNvSpPr/>
          <p:nvPr/>
        </p:nvSpPr>
        <p:spPr>
          <a:xfrm>
            <a:off x="0" y="260648"/>
            <a:ext cx="9144000" cy="6370975"/>
          </a:xfrm>
          <a:prstGeom prst="rect">
            <a:avLst/>
          </a:prstGeom>
        </p:spPr>
        <p:txBody>
          <a:bodyPr wrap="square">
            <a:spAutoFit/>
          </a:bodyPr>
          <a:lstStyle/>
          <a:p>
            <a:pPr algn="just"/>
            <a:r>
              <a:rPr lang="en-US" sz="2400" b="1" dirty="0"/>
              <a:t>Tumor stage </a:t>
            </a:r>
            <a:r>
              <a:rPr lang="en-US" sz="2400" dirty="0"/>
              <a:t>and </a:t>
            </a:r>
            <a:r>
              <a:rPr lang="en-US" sz="2400" b="1" dirty="0"/>
              <a:t>grade</a:t>
            </a:r>
            <a:r>
              <a:rPr lang="en-US" sz="2400" dirty="0"/>
              <a:t> are the most effective </a:t>
            </a:r>
            <a:r>
              <a:rPr lang="en-US" sz="2400" b="1" dirty="0"/>
              <a:t>predictors of BCG response</a:t>
            </a:r>
            <a:r>
              <a:rPr lang="en-US" sz="2400" dirty="0"/>
              <a:t>, which underlines the </a:t>
            </a:r>
            <a:r>
              <a:rPr lang="en-US" sz="2400" b="1" dirty="0"/>
              <a:t>important role of pathology in BCG treatment</a:t>
            </a:r>
            <a:r>
              <a:rPr lang="en-US" sz="2400" dirty="0"/>
              <a:t>.</a:t>
            </a:r>
          </a:p>
          <a:p>
            <a:pPr algn="just"/>
            <a:endParaRPr lang="en-US" sz="2400" dirty="0"/>
          </a:p>
          <a:p>
            <a:pPr algn="just"/>
            <a:r>
              <a:rPr lang="en-US" sz="2400" dirty="0"/>
              <a:t>The presence of </a:t>
            </a:r>
            <a:r>
              <a:rPr lang="en-US" sz="2400" b="1" dirty="0"/>
              <a:t>any urothelial component (including </a:t>
            </a:r>
            <a:r>
              <a:rPr lang="en-US" sz="2400" b="1" dirty="0" err="1"/>
              <a:t>pTis</a:t>
            </a:r>
            <a:r>
              <a:rPr lang="en-US" sz="2400" b="1" dirty="0"/>
              <a:t>) within a malignant lesion </a:t>
            </a:r>
            <a:r>
              <a:rPr lang="en-US" sz="2400" dirty="0"/>
              <a:t>invokes the diagnosis of  </a:t>
            </a:r>
            <a:r>
              <a:rPr lang="en-US" sz="2400" b="1" spc="600" dirty="0">
                <a:effectLst>
                  <a:outerShdw blurRad="38100" dist="38100" dir="2700000" algn="tl">
                    <a:srgbClr val="000000">
                      <a:alpha val="43137"/>
                    </a:srgbClr>
                  </a:outerShdw>
                </a:effectLst>
              </a:rPr>
              <a:t>urothelial</a:t>
            </a:r>
            <a:r>
              <a:rPr lang="en-US" sz="2400" dirty="0"/>
              <a:t> carcinoma. As notable exception</a:t>
            </a:r>
            <a:r>
              <a:rPr lang="en-US" sz="2400" spc="600" dirty="0"/>
              <a:t>, </a:t>
            </a:r>
            <a:r>
              <a:rPr lang="en-US" sz="2400" b="1" spc="600" dirty="0"/>
              <a:t>any </a:t>
            </a:r>
            <a:r>
              <a:rPr lang="en-US" sz="2400" b="1" dirty="0"/>
              <a:t>quantity of </a:t>
            </a:r>
            <a:r>
              <a:rPr lang="en-US" sz="2400" b="1" dirty="0" err="1"/>
              <a:t>neuroendocrine</a:t>
            </a:r>
            <a:r>
              <a:rPr lang="en-US" sz="2400" b="1" dirty="0"/>
              <a:t> component</a:t>
            </a:r>
            <a:r>
              <a:rPr lang="en-US" sz="2400" dirty="0"/>
              <a:t> yields the diagnosis of a </a:t>
            </a:r>
            <a:r>
              <a:rPr lang="en-US" sz="2400" b="1" dirty="0" err="1"/>
              <a:t>neuroendocrine</a:t>
            </a:r>
            <a:r>
              <a:rPr lang="en-US" sz="2400" b="1" dirty="0"/>
              <a:t> tumor </a:t>
            </a:r>
            <a:r>
              <a:rPr lang="en-US" sz="2400" dirty="0"/>
              <a:t>and dictates its according management. Only “</a:t>
            </a:r>
            <a:r>
              <a:rPr lang="en-US" sz="2400" b="1" dirty="0"/>
              <a:t>pure</a:t>
            </a:r>
            <a:r>
              <a:rPr lang="en-US" sz="2400" dirty="0"/>
              <a:t>” </a:t>
            </a:r>
            <a:r>
              <a:rPr lang="en-US" sz="2400" dirty="0" err="1"/>
              <a:t>squamous</a:t>
            </a:r>
            <a:r>
              <a:rPr lang="en-US" sz="2400" dirty="0"/>
              <a:t> cell carcinoma (SCC), </a:t>
            </a:r>
            <a:r>
              <a:rPr lang="en-US" sz="2400" dirty="0" err="1"/>
              <a:t>adenocarcinoma</a:t>
            </a:r>
            <a:r>
              <a:rPr lang="en-US" sz="2400" dirty="0"/>
              <a:t> (AC), or </a:t>
            </a:r>
            <a:r>
              <a:rPr lang="en-US" sz="2400" dirty="0" err="1"/>
              <a:t>Mullerian</a:t>
            </a:r>
            <a:r>
              <a:rPr lang="en-US" sz="2400" dirty="0"/>
              <a:t> carcinoma should be designated as such. </a:t>
            </a:r>
          </a:p>
          <a:p>
            <a:pPr algn="just"/>
            <a:endParaRPr lang="en-US" sz="2400" dirty="0"/>
          </a:p>
          <a:p>
            <a:pPr algn="just"/>
            <a:r>
              <a:rPr lang="en-US" sz="2400" dirty="0"/>
              <a:t>The presence of </a:t>
            </a:r>
            <a:r>
              <a:rPr lang="en-US" sz="2400" b="1" dirty="0"/>
              <a:t>subtypes and/or divergent differentiation </a:t>
            </a:r>
            <a:r>
              <a:rPr lang="en-US" sz="2400" dirty="0"/>
              <a:t>is important for several reasons: first, reporting the </a:t>
            </a:r>
            <a:r>
              <a:rPr lang="en-US" sz="2400" b="1" dirty="0"/>
              <a:t>relative  </a:t>
            </a:r>
            <a:r>
              <a:rPr lang="en-US" sz="2400" b="1" spc="600" dirty="0"/>
              <a:t>amount</a:t>
            </a:r>
            <a:r>
              <a:rPr lang="en-US" sz="2400" b="1" dirty="0"/>
              <a:t> of subtypes (as percentage) in a sample</a:t>
            </a:r>
            <a:r>
              <a:rPr lang="en-US" sz="2400" dirty="0"/>
              <a:t> enables clinicians to treat patients according to the latest results of the literature regarding </a:t>
            </a:r>
            <a:r>
              <a:rPr lang="en-US" sz="2400" u="sng" dirty="0"/>
              <a:t>prognostic or therapeutic implications</a:t>
            </a:r>
            <a:r>
              <a:rPr lang="en-US" sz="24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25"/>
                                        </p:tgtEl>
                                      </p:cBhvr>
                                    </p:animEffect>
                                    <p:set>
                                      <p:cBhvr>
                                        <p:cTn id="10" dur="1" fill="hold">
                                          <p:stCondLst>
                                            <p:cond delay="499"/>
                                          </p:stCondLst>
                                        </p:cTn>
                                        <p:tgtEl>
                                          <p:spTgt spid="10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332656"/>
          </a:xfrm>
        </p:spPr>
        <p:txBody>
          <a:bodyPr>
            <a:normAutofit fontScale="90000"/>
          </a:bodyPr>
          <a:lstStyle/>
          <a:p>
            <a:r>
              <a:rPr lang="en-US" sz="2400" dirty="0"/>
              <a:t>Invasive </a:t>
            </a:r>
            <a:r>
              <a:rPr lang="en-US" sz="2400" dirty="0" err="1"/>
              <a:t>urothelial</a:t>
            </a:r>
            <a:r>
              <a:rPr lang="en-US" sz="2400" dirty="0"/>
              <a:t> carcinoma with </a:t>
            </a:r>
            <a:r>
              <a:rPr lang="en-US" sz="2400" b="1" spc="300" dirty="0" err="1"/>
              <a:t>lymphovascular</a:t>
            </a:r>
            <a:r>
              <a:rPr lang="en-US" sz="2400" b="1" spc="300" dirty="0"/>
              <a:t> invasion</a:t>
            </a:r>
            <a:r>
              <a:rPr lang="en-US" sz="2400" dirty="0"/>
              <a:t>.</a:t>
            </a:r>
            <a:endParaRPr lang="el-GR" sz="2400" dirty="0"/>
          </a:p>
        </p:txBody>
      </p:sp>
      <p:pic>
        <p:nvPicPr>
          <p:cNvPr id="50178" name="Picture 2" descr="C:\Users\User\Desktop\bladderIUCtretiakova04.jpg"/>
          <p:cNvPicPr>
            <a:picLocks noChangeAspect="1" noChangeArrowheads="1"/>
          </p:cNvPicPr>
          <p:nvPr/>
        </p:nvPicPr>
        <p:blipFill>
          <a:blip r:embed="rId3" cstate="print"/>
          <a:srcRect/>
          <a:stretch>
            <a:fillRect/>
          </a:stretch>
        </p:blipFill>
        <p:spPr bwMode="auto">
          <a:xfrm rot="5400000">
            <a:off x="-583967" y="1312159"/>
            <a:ext cx="6107832" cy="4580874"/>
          </a:xfrm>
          <a:prstGeom prst="rect">
            <a:avLst/>
          </a:prstGeom>
          <a:noFill/>
        </p:spPr>
      </p:pic>
      <p:pic>
        <p:nvPicPr>
          <p:cNvPr id="50180" name="Picture 4" descr="C:\Users\User\Desktop\fsurg-08-754741-g003.jpg"/>
          <p:cNvPicPr>
            <a:picLocks noChangeAspect="1" noChangeArrowheads="1"/>
          </p:cNvPicPr>
          <p:nvPr/>
        </p:nvPicPr>
        <p:blipFill>
          <a:blip r:embed="rId4" cstate="print"/>
          <a:srcRect/>
          <a:stretch>
            <a:fillRect/>
          </a:stretch>
        </p:blipFill>
        <p:spPr bwMode="auto">
          <a:xfrm rot="5400000">
            <a:off x="4460403" y="2100437"/>
            <a:ext cx="4869158" cy="4069901"/>
          </a:xfrm>
          <a:prstGeom prst="rect">
            <a:avLst/>
          </a:prstGeom>
          <a:noFill/>
        </p:spPr>
      </p:pic>
      <p:sp>
        <p:nvSpPr>
          <p:cNvPr id="5" name="4 - Ορθογώνιο"/>
          <p:cNvSpPr/>
          <p:nvPr/>
        </p:nvSpPr>
        <p:spPr>
          <a:xfrm>
            <a:off x="4788024" y="332656"/>
            <a:ext cx="4355976" cy="1892826"/>
          </a:xfrm>
          <a:prstGeom prst="rect">
            <a:avLst/>
          </a:prstGeom>
        </p:spPr>
        <p:txBody>
          <a:bodyPr wrap="square">
            <a:spAutoFit/>
          </a:bodyPr>
          <a:lstStyle/>
          <a:p>
            <a:pPr algn="just"/>
            <a:r>
              <a:rPr lang="en-US" sz="1100" b="1" dirty="0" err="1">
                <a:solidFill>
                  <a:srgbClr val="333333"/>
                </a:solidFill>
              </a:rPr>
              <a:t>Lymphovascular</a:t>
            </a:r>
            <a:r>
              <a:rPr lang="en-US" sz="1100" b="1" dirty="0">
                <a:solidFill>
                  <a:srgbClr val="333333"/>
                </a:solidFill>
              </a:rPr>
              <a:t> invasion </a:t>
            </a:r>
            <a:r>
              <a:rPr lang="en-US" sz="1100" dirty="0">
                <a:solidFill>
                  <a:srgbClr val="333333"/>
                </a:solidFill>
              </a:rPr>
              <a:t>(LVI) should be part of all </a:t>
            </a:r>
            <a:r>
              <a:rPr lang="en-US" sz="1100" dirty="0" err="1">
                <a:solidFill>
                  <a:srgbClr val="333333"/>
                </a:solidFill>
              </a:rPr>
              <a:t>urothelial</a:t>
            </a:r>
            <a:r>
              <a:rPr lang="en-US" sz="1100" dirty="0">
                <a:solidFill>
                  <a:srgbClr val="333333"/>
                </a:solidFill>
              </a:rPr>
              <a:t> carcinoma (UC) reporting, especially in </a:t>
            </a:r>
            <a:r>
              <a:rPr lang="en-US" sz="1100" b="1" dirty="0">
                <a:solidFill>
                  <a:srgbClr val="333333"/>
                </a:solidFill>
              </a:rPr>
              <a:t>T1</a:t>
            </a:r>
            <a:r>
              <a:rPr lang="en-US" sz="1100" dirty="0">
                <a:solidFill>
                  <a:srgbClr val="333333"/>
                </a:solidFill>
              </a:rPr>
              <a:t> </a:t>
            </a:r>
            <a:r>
              <a:rPr lang="en-US" sz="1100" dirty="0" err="1">
                <a:solidFill>
                  <a:srgbClr val="333333"/>
                </a:solidFill>
              </a:rPr>
              <a:t>tumours</a:t>
            </a:r>
            <a:r>
              <a:rPr lang="en-US" sz="1100" dirty="0">
                <a:solidFill>
                  <a:srgbClr val="333333"/>
                </a:solidFill>
              </a:rPr>
              <a:t>, and could provide additional information for treatment decisions regarding adjuvant therapy after radical </a:t>
            </a:r>
            <a:r>
              <a:rPr lang="en-US" sz="1100" dirty="0" err="1">
                <a:solidFill>
                  <a:srgbClr val="333333"/>
                </a:solidFill>
              </a:rPr>
              <a:t>cystectomy</a:t>
            </a:r>
            <a:r>
              <a:rPr lang="en-US" sz="1100" dirty="0">
                <a:solidFill>
                  <a:srgbClr val="333333"/>
                </a:solidFill>
              </a:rPr>
              <a:t> (RC). </a:t>
            </a:r>
            <a:r>
              <a:rPr lang="en-US" sz="1100" dirty="0">
                <a:solidFill>
                  <a:srgbClr val="282828"/>
                </a:solidFill>
              </a:rPr>
              <a:t>LVI detection can be difficult using </a:t>
            </a:r>
            <a:r>
              <a:rPr lang="en-US" sz="1100" dirty="0" err="1">
                <a:solidFill>
                  <a:srgbClr val="282828"/>
                </a:solidFill>
              </a:rPr>
              <a:t>hematoxylin</a:t>
            </a:r>
            <a:r>
              <a:rPr lang="en-US" sz="1100" dirty="0">
                <a:solidFill>
                  <a:srgbClr val="282828"/>
                </a:solidFill>
              </a:rPr>
              <a:t> and eosin-stained section, so </a:t>
            </a:r>
            <a:r>
              <a:rPr lang="en-US" sz="1100" dirty="0" err="1">
                <a:solidFill>
                  <a:srgbClr val="282828"/>
                </a:solidFill>
              </a:rPr>
              <a:t>immunohistochemistry</a:t>
            </a:r>
            <a:r>
              <a:rPr lang="en-US" sz="1100" dirty="0">
                <a:solidFill>
                  <a:srgbClr val="282828"/>
                </a:solidFill>
              </a:rPr>
              <a:t> technique (CD31, CD34, and D240) can be necessary but conflicting data exist on </a:t>
            </a:r>
            <a:r>
              <a:rPr lang="en-US" sz="1100" dirty="0" err="1">
                <a:solidFill>
                  <a:srgbClr val="282828"/>
                </a:solidFill>
              </a:rPr>
              <a:t>immunohistochemical</a:t>
            </a:r>
            <a:r>
              <a:rPr lang="en-US" sz="1100" dirty="0">
                <a:solidFill>
                  <a:srgbClr val="282828"/>
                </a:solidFill>
              </a:rPr>
              <a:t> staining for diagnosis of LVI in bladder cancer, so this technique should be used only in selected equivocal cases.</a:t>
            </a:r>
            <a:endParaRPr lang="en-US" sz="1100" dirty="0">
              <a:solidFill>
                <a:srgbClr val="333333"/>
              </a:solidFill>
            </a:endParaRPr>
          </a:p>
          <a:p>
            <a:pPr algn="just"/>
            <a:endParaRPr lang="en-US" sz="1100" dirty="0">
              <a:solidFill>
                <a:srgbClr val="333333"/>
              </a:solidFill>
            </a:endParaRPr>
          </a:p>
          <a:p>
            <a:pPr algn="just"/>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394FC1-328E-61DE-6238-28C3B6D666B9}"/>
              </a:ext>
            </a:extLst>
          </p:cNvPr>
          <p:cNvSpPr>
            <a:spLocks noGrp="1"/>
          </p:cNvSpPr>
          <p:nvPr>
            <p:ph type="title"/>
          </p:nvPr>
        </p:nvSpPr>
        <p:spPr>
          <a:xfrm>
            <a:off x="0" y="0"/>
            <a:ext cx="9144000" cy="764704"/>
          </a:xfrm>
        </p:spPr>
        <p:txBody>
          <a:bodyPr>
            <a:normAutofit fontScale="90000"/>
          </a:bodyPr>
          <a:lstStyle/>
          <a:p>
            <a:r>
              <a:rPr lang="en-US" sz="3600" b="0" i="0" dirty="0">
                <a:solidFill>
                  <a:srgbClr val="353535"/>
                </a:solidFill>
                <a:effectLst>
                  <a:outerShdw blurRad="38100" dist="38100" dir="2700000" algn="tl">
                    <a:srgbClr val="000000">
                      <a:alpha val="43137"/>
                    </a:srgbClr>
                  </a:outerShdw>
                </a:effectLst>
                <a:latin typeface="+mn-lt"/>
              </a:rPr>
              <a:t>UROTHELIAL</a:t>
            </a:r>
            <a:r>
              <a:rPr lang="en-US" sz="3600" b="0" i="0" dirty="0">
                <a:solidFill>
                  <a:srgbClr val="353535"/>
                </a:solidFill>
                <a:effectLst/>
                <a:latin typeface="+mn-lt"/>
              </a:rPr>
              <a:t> CARCINOMAS TERMINOLOGY</a:t>
            </a:r>
            <a:br>
              <a:rPr lang="en-US" sz="2800" b="0" i="0" dirty="0">
                <a:solidFill>
                  <a:srgbClr val="353535"/>
                </a:solidFill>
                <a:effectLst/>
                <a:latin typeface="Fira Sans" panose="020B0503050000020004" pitchFamily="34" charset="0"/>
              </a:rPr>
            </a:br>
            <a:endParaRPr lang="el-GR" sz="2800" dirty="0"/>
          </a:p>
        </p:txBody>
      </p:sp>
      <p:pic>
        <p:nvPicPr>
          <p:cNvPr id="4" name="Εικόνα 3" descr="Εικόνα που περιέχει λάχανο, λαχανικό&#10;&#10;Περιγραφή που δημιουργήθηκε αυτόματα">
            <a:extLst>
              <a:ext uri="{FF2B5EF4-FFF2-40B4-BE49-F238E27FC236}">
                <a16:creationId xmlns:a16="http://schemas.microsoft.com/office/drawing/2014/main" id="{C84704F8-7B1D-3F8E-2D1E-8B46CB318D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12482" y="1740674"/>
            <a:ext cx="6128404" cy="3744416"/>
          </a:xfrm>
          <a:prstGeom prst="rect">
            <a:avLst/>
          </a:prstGeom>
        </p:spPr>
      </p:pic>
      <p:pic>
        <p:nvPicPr>
          <p:cNvPr id="6" name="Εικόνα 5" descr="Εικόνα που περιέχει γυαλί, ύφασμα, πορσελάνη&#10;&#10;Περιγραφή που δημιουργήθηκε αυτόματα">
            <a:extLst>
              <a:ext uri="{FF2B5EF4-FFF2-40B4-BE49-F238E27FC236}">
                <a16:creationId xmlns:a16="http://schemas.microsoft.com/office/drawing/2014/main" id="{C2732139-49B5-292B-BE7D-73A55B8DDB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476672"/>
            <a:ext cx="3851003" cy="3306924"/>
          </a:xfrm>
          <a:prstGeom prst="rect">
            <a:avLst/>
          </a:prstGeom>
        </p:spPr>
      </p:pic>
      <p:pic>
        <p:nvPicPr>
          <p:cNvPr id="8" name="Εικόνα 7">
            <a:extLst>
              <a:ext uri="{FF2B5EF4-FFF2-40B4-BE49-F238E27FC236}">
                <a16:creationId xmlns:a16="http://schemas.microsoft.com/office/drawing/2014/main" id="{D7FAD6A2-A299-18C0-8AF4-29F40F224D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1960" y="3861048"/>
            <a:ext cx="4464496" cy="2808312"/>
          </a:xfrm>
          <a:prstGeom prst="rect">
            <a:avLst/>
          </a:prstGeom>
        </p:spPr>
      </p:pic>
      <p:sp>
        <p:nvSpPr>
          <p:cNvPr id="7" name="6 - Ορθογώνιο"/>
          <p:cNvSpPr/>
          <p:nvPr/>
        </p:nvSpPr>
        <p:spPr>
          <a:xfrm>
            <a:off x="179512" y="476672"/>
            <a:ext cx="3168353" cy="646331"/>
          </a:xfrm>
          <a:prstGeom prst="rect">
            <a:avLst/>
          </a:prstGeom>
        </p:spPr>
        <p:txBody>
          <a:bodyPr wrap="square">
            <a:spAutoFit/>
          </a:bodyPr>
          <a:lstStyle/>
          <a:p>
            <a:r>
              <a:rPr lang="en-US" b="1" dirty="0" err="1">
                <a:solidFill>
                  <a:srgbClr val="FF0000"/>
                </a:solidFill>
                <a:latin typeface="Fira Sans" panose="020B0503050000020004" pitchFamily="34" charset="0"/>
              </a:rPr>
              <a:t>Müllerian</a:t>
            </a:r>
            <a:r>
              <a:rPr lang="en-US" b="1" dirty="0">
                <a:solidFill>
                  <a:srgbClr val="FF0000"/>
                </a:solidFill>
                <a:latin typeface="Fira Sans" panose="020B0503050000020004" pitchFamily="34" charset="0"/>
              </a:rPr>
              <a:t> </a:t>
            </a:r>
          </a:p>
          <a:p>
            <a:r>
              <a:rPr lang="en-US" b="1" dirty="0">
                <a:solidFill>
                  <a:srgbClr val="FF0000"/>
                </a:solidFill>
                <a:latin typeface="Fira Sans" panose="020B0503050000020004" pitchFamily="34" charset="0"/>
              </a:rPr>
              <a:t>differentiation </a:t>
            </a:r>
            <a:endParaRPr lang="el-GR" dirty="0">
              <a:solidFill>
                <a:srgbClr val="FF0000"/>
              </a:solidFill>
            </a:endParaRPr>
          </a:p>
        </p:txBody>
      </p:sp>
      <p:sp>
        <p:nvSpPr>
          <p:cNvPr id="9" name="8 - Ορθογώνιο"/>
          <p:cNvSpPr/>
          <p:nvPr/>
        </p:nvSpPr>
        <p:spPr>
          <a:xfrm rot="10800000" flipV="1">
            <a:off x="6012160" y="1196752"/>
            <a:ext cx="2160240" cy="400110"/>
          </a:xfrm>
          <a:prstGeom prst="rect">
            <a:avLst/>
          </a:prstGeom>
        </p:spPr>
        <p:txBody>
          <a:bodyPr wrap="square">
            <a:spAutoFit/>
          </a:bodyPr>
          <a:lstStyle/>
          <a:p>
            <a:r>
              <a:rPr lang="en-US" sz="2000" b="1" dirty="0">
                <a:solidFill>
                  <a:srgbClr val="FF0000"/>
                </a:solidFill>
              </a:rPr>
              <a:t>Tubular subtype</a:t>
            </a:r>
            <a:endParaRPr lang="el-GR" sz="2000" b="1" dirty="0">
              <a:solidFill>
                <a:srgbClr val="FF0000"/>
              </a:solidFill>
            </a:endParaRPr>
          </a:p>
        </p:txBody>
      </p:sp>
      <p:sp>
        <p:nvSpPr>
          <p:cNvPr id="10" name="9 - Ορθογώνιο"/>
          <p:cNvSpPr/>
          <p:nvPr/>
        </p:nvSpPr>
        <p:spPr>
          <a:xfrm>
            <a:off x="4067944" y="3789040"/>
            <a:ext cx="5400600" cy="369332"/>
          </a:xfrm>
          <a:prstGeom prst="rect">
            <a:avLst/>
          </a:prstGeom>
        </p:spPr>
        <p:txBody>
          <a:bodyPr wrap="square">
            <a:spAutoFit/>
          </a:bodyPr>
          <a:lstStyle/>
          <a:p>
            <a:r>
              <a:rPr lang="en-US" b="1" dirty="0">
                <a:solidFill>
                  <a:srgbClr val="FF0000"/>
                </a:solidFill>
                <a:latin typeface="Fira Sans" panose="020B0503050000020004" pitchFamily="34" charset="0"/>
              </a:rPr>
              <a:t>Signet ring-cell / </a:t>
            </a:r>
            <a:r>
              <a:rPr lang="en-US" b="1" dirty="0" err="1">
                <a:solidFill>
                  <a:srgbClr val="FF0000"/>
                </a:solidFill>
                <a:latin typeface="Fira Sans" panose="020B0503050000020004" pitchFamily="34" charset="0"/>
              </a:rPr>
              <a:t>plasmacytoid</a:t>
            </a:r>
            <a:r>
              <a:rPr lang="en-US" b="1" dirty="0">
                <a:solidFill>
                  <a:srgbClr val="FF0000"/>
                </a:solidFill>
                <a:latin typeface="Fira Sans" panose="020B0503050000020004" pitchFamily="34" charset="0"/>
              </a:rPr>
              <a:t> carcinoma </a:t>
            </a:r>
            <a:endParaRPr lang="el-GR" dirty="0">
              <a:solidFill>
                <a:srgbClr val="FF0000"/>
              </a:solidFill>
            </a:endParaRPr>
          </a:p>
        </p:txBody>
      </p:sp>
    </p:spTree>
    <p:extLst>
      <p:ext uri="{BB962C8B-B14F-4D97-AF65-F5344CB8AC3E}">
        <p14:creationId xmlns:p14="http://schemas.microsoft.com/office/powerpoint/2010/main" val="251953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User\Desktop\fsurg-08-754741-g003 - Αντιγραφή.jpg"/>
          <p:cNvPicPr>
            <a:picLocks noChangeAspect="1" noChangeArrowheads="1"/>
          </p:cNvPicPr>
          <p:nvPr/>
        </p:nvPicPr>
        <p:blipFill>
          <a:blip r:embed="rId3" cstate="print"/>
          <a:srcRect/>
          <a:stretch>
            <a:fillRect/>
          </a:stretch>
        </p:blipFill>
        <p:spPr bwMode="auto">
          <a:xfrm>
            <a:off x="107504" y="908720"/>
            <a:ext cx="5566658" cy="5292497"/>
          </a:xfrm>
          <a:prstGeom prst="rect">
            <a:avLst/>
          </a:prstGeom>
          <a:noFill/>
        </p:spPr>
      </p:pic>
      <p:sp>
        <p:nvSpPr>
          <p:cNvPr id="3" name="2 - Ορθογώνιο"/>
          <p:cNvSpPr/>
          <p:nvPr/>
        </p:nvSpPr>
        <p:spPr>
          <a:xfrm>
            <a:off x="395536" y="0"/>
            <a:ext cx="5112569" cy="584775"/>
          </a:xfrm>
          <a:prstGeom prst="rect">
            <a:avLst/>
          </a:prstGeom>
        </p:spPr>
        <p:txBody>
          <a:bodyPr wrap="square">
            <a:spAutoFit/>
          </a:bodyPr>
          <a:lstStyle/>
          <a:p>
            <a:pPr fontAlgn="base"/>
            <a:r>
              <a:rPr lang="en-US" sz="3200" b="1" dirty="0"/>
              <a:t>Staging  bladder carcinoma</a:t>
            </a:r>
          </a:p>
        </p:txBody>
      </p:sp>
      <p:pic>
        <p:nvPicPr>
          <p:cNvPr id="4" name="Εικόνα 3" descr="Εικόνα που περιέχει χάρτης&#10;&#10;Περιγραφή που δημιουργήθηκε αυτόματα">
            <a:extLst>
              <a:ext uri="{FF2B5EF4-FFF2-40B4-BE49-F238E27FC236}">
                <a16:creationId xmlns:a16="http://schemas.microsoft.com/office/drawing/2014/main" id="{1D767C2C-8945-4D97-E132-424B3E717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6136" y="3284984"/>
            <a:ext cx="3163830" cy="2976909"/>
          </a:xfrm>
          <a:prstGeom prst="rect">
            <a:avLst/>
          </a:prstGeom>
        </p:spPr>
      </p:pic>
      <p:sp>
        <p:nvSpPr>
          <p:cNvPr id="5" name="4 - Ορθογώνιο"/>
          <p:cNvSpPr/>
          <p:nvPr/>
        </p:nvSpPr>
        <p:spPr>
          <a:xfrm>
            <a:off x="5724128" y="0"/>
            <a:ext cx="3419872" cy="3293209"/>
          </a:xfrm>
          <a:prstGeom prst="rect">
            <a:avLst/>
          </a:prstGeom>
        </p:spPr>
        <p:txBody>
          <a:bodyPr wrap="square">
            <a:spAutoFit/>
          </a:bodyPr>
          <a:lstStyle/>
          <a:p>
            <a:pPr algn="just">
              <a:defRPr/>
            </a:pPr>
            <a:r>
              <a:rPr lang="en-US" sz="1600" dirty="0">
                <a:solidFill>
                  <a:srgbClr val="333333"/>
                </a:solidFill>
              </a:rPr>
              <a:t>Despite frequent </a:t>
            </a:r>
            <a:r>
              <a:rPr lang="en-US" sz="1600" dirty="0" err="1">
                <a:solidFill>
                  <a:srgbClr val="333333"/>
                </a:solidFill>
              </a:rPr>
              <a:t>stromal</a:t>
            </a:r>
            <a:r>
              <a:rPr lang="en-US" sz="1600" dirty="0">
                <a:solidFill>
                  <a:srgbClr val="333333"/>
                </a:solidFill>
              </a:rPr>
              <a:t> (fibrotic </a:t>
            </a:r>
            <a:r>
              <a:rPr lang="en-US" sz="1600" dirty="0" err="1">
                <a:solidFill>
                  <a:srgbClr val="333333"/>
                </a:solidFill>
              </a:rPr>
              <a:t>stroma</a:t>
            </a:r>
            <a:r>
              <a:rPr lang="en-US" sz="1600" dirty="0">
                <a:solidFill>
                  <a:srgbClr val="333333"/>
                </a:solidFill>
              </a:rPr>
              <a:t> 41%) and epithelial (poorly preserved chromatin 5%) changes post-NAC (</a:t>
            </a:r>
            <a:r>
              <a:rPr lang="en-US" sz="1600" dirty="0" err="1">
                <a:solidFill>
                  <a:srgbClr val="333333"/>
                </a:solidFill>
              </a:rPr>
              <a:t>neoadjuvant</a:t>
            </a:r>
            <a:r>
              <a:rPr lang="en-US" sz="1600" dirty="0">
                <a:solidFill>
                  <a:srgbClr val="333333"/>
                </a:solidFill>
              </a:rPr>
              <a:t> chemotherapy), multivariate analysis showed that only </a:t>
            </a:r>
            <a:r>
              <a:rPr lang="en-US" sz="1600" b="1" spc="600" dirty="0" err="1">
                <a:solidFill>
                  <a:srgbClr val="333333"/>
                </a:solidFill>
              </a:rPr>
              <a:t>pTN</a:t>
            </a:r>
            <a:r>
              <a:rPr lang="en-US" sz="1600" b="1" spc="600" dirty="0">
                <a:solidFill>
                  <a:srgbClr val="333333"/>
                </a:solidFill>
              </a:rPr>
              <a:t> stage </a:t>
            </a:r>
            <a:r>
              <a:rPr lang="en-US" sz="1600" dirty="0">
                <a:solidFill>
                  <a:srgbClr val="333333"/>
                </a:solidFill>
              </a:rPr>
              <a:t>and </a:t>
            </a:r>
            <a:r>
              <a:rPr lang="en-US" sz="1600" b="1" spc="600" dirty="0">
                <a:solidFill>
                  <a:srgbClr val="333333"/>
                </a:solidFill>
              </a:rPr>
              <a:t>margin status</a:t>
            </a:r>
            <a:r>
              <a:rPr lang="en-US" sz="1600" dirty="0">
                <a:solidFill>
                  <a:srgbClr val="333333"/>
                </a:solidFill>
              </a:rPr>
              <a:t>, but not tumor regression grade, predicted </a:t>
            </a:r>
            <a:r>
              <a:rPr lang="en-US" sz="1600" b="1" dirty="0">
                <a:solidFill>
                  <a:srgbClr val="333333"/>
                </a:solidFill>
              </a:rPr>
              <a:t>progression and cancer related death</a:t>
            </a:r>
            <a:r>
              <a:rPr lang="en-US" sz="1600" dirty="0">
                <a:solidFill>
                  <a:srgbClr val="333333"/>
                </a:solidFill>
              </a:rPr>
              <a:t>. Thus, the </a:t>
            </a:r>
            <a:r>
              <a:rPr lang="en-US" sz="1600" b="1" dirty="0">
                <a:solidFill>
                  <a:srgbClr val="333333"/>
                </a:solidFill>
              </a:rPr>
              <a:t>“traditional” histological parameters </a:t>
            </a:r>
            <a:r>
              <a:rPr lang="en-US" sz="1600" dirty="0">
                <a:solidFill>
                  <a:srgbClr val="333333"/>
                </a:solidFill>
              </a:rPr>
              <a:t>in radical </a:t>
            </a:r>
            <a:r>
              <a:rPr lang="en-US" sz="1600" dirty="0" err="1">
                <a:solidFill>
                  <a:srgbClr val="333333"/>
                </a:solidFill>
              </a:rPr>
              <a:t>cystectomy</a:t>
            </a:r>
            <a:r>
              <a:rPr lang="en-US" sz="1600" dirty="0">
                <a:solidFill>
                  <a:srgbClr val="333333"/>
                </a:solidFill>
              </a:rPr>
              <a:t> (RC) remain the </a:t>
            </a:r>
            <a:r>
              <a:rPr lang="en-US" sz="1600" b="1" dirty="0">
                <a:solidFill>
                  <a:srgbClr val="333333"/>
                </a:solidFill>
              </a:rPr>
              <a:t>best predictors of disease course post-NAC.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User\Desktop\bladderstaging.Zynger02.jpg"/>
          <p:cNvPicPr>
            <a:picLocks noChangeAspect="1" noChangeArrowheads="1"/>
          </p:cNvPicPr>
          <p:nvPr/>
        </p:nvPicPr>
        <p:blipFill>
          <a:blip r:embed="rId3" cstate="print"/>
          <a:srcRect/>
          <a:stretch>
            <a:fillRect/>
          </a:stretch>
        </p:blipFill>
        <p:spPr bwMode="auto">
          <a:xfrm>
            <a:off x="251520" y="260648"/>
            <a:ext cx="4253161" cy="3024336"/>
          </a:xfrm>
          <a:prstGeom prst="rect">
            <a:avLst/>
          </a:prstGeom>
          <a:noFill/>
        </p:spPr>
      </p:pic>
      <p:pic>
        <p:nvPicPr>
          <p:cNvPr id="52227" name="Picture 3" descr="C:\Users\User\Desktop\bladderstaging.Zynger03.jpg"/>
          <p:cNvPicPr>
            <a:picLocks noChangeAspect="1" noChangeArrowheads="1"/>
          </p:cNvPicPr>
          <p:nvPr/>
        </p:nvPicPr>
        <p:blipFill>
          <a:blip r:embed="rId4" cstate="print"/>
          <a:srcRect/>
          <a:stretch>
            <a:fillRect/>
          </a:stretch>
        </p:blipFill>
        <p:spPr bwMode="auto">
          <a:xfrm>
            <a:off x="4644008" y="260648"/>
            <a:ext cx="4229251" cy="3024336"/>
          </a:xfrm>
          <a:prstGeom prst="rect">
            <a:avLst/>
          </a:prstGeom>
          <a:noFill/>
        </p:spPr>
      </p:pic>
      <p:pic>
        <p:nvPicPr>
          <p:cNvPr id="52228" name="Picture 4" descr="C:\Users\User\Desktop\bladderstaging.Zynger04.jpg"/>
          <p:cNvPicPr>
            <a:picLocks noChangeAspect="1" noChangeArrowheads="1"/>
          </p:cNvPicPr>
          <p:nvPr/>
        </p:nvPicPr>
        <p:blipFill>
          <a:blip r:embed="rId5" cstate="print"/>
          <a:srcRect/>
          <a:stretch>
            <a:fillRect/>
          </a:stretch>
        </p:blipFill>
        <p:spPr bwMode="auto">
          <a:xfrm>
            <a:off x="251520" y="3573016"/>
            <a:ext cx="4224680" cy="3024336"/>
          </a:xfrm>
          <a:prstGeom prst="rect">
            <a:avLst/>
          </a:prstGeom>
          <a:noFill/>
        </p:spPr>
      </p:pic>
      <p:pic>
        <p:nvPicPr>
          <p:cNvPr id="52229" name="Picture 5" descr="C:\Users\User\Desktop\bladderstaging.Zynger05.jpg"/>
          <p:cNvPicPr>
            <a:picLocks noChangeAspect="1" noChangeArrowheads="1"/>
          </p:cNvPicPr>
          <p:nvPr/>
        </p:nvPicPr>
        <p:blipFill>
          <a:blip r:embed="rId6" cstate="print"/>
          <a:srcRect/>
          <a:stretch>
            <a:fillRect/>
          </a:stretch>
        </p:blipFill>
        <p:spPr bwMode="auto">
          <a:xfrm>
            <a:off x="4614807" y="3573016"/>
            <a:ext cx="4250745" cy="3024336"/>
          </a:xfrm>
          <a:prstGeom prst="rect">
            <a:avLst/>
          </a:prstGeom>
          <a:noFill/>
        </p:spPr>
      </p:pic>
      <p:sp>
        <p:nvSpPr>
          <p:cNvPr id="6" name="5 - Ορθογώνιο"/>
          <p:cNvSpPr/>
          <p:nvPr/>
        </p:nvSpPr>
        <p:spPr>
          <a:xfrm>
            <a:off x="611560" y="980728"/>
            <a:ext cx="3456384" cy="2031325"/>
          </a:xfrm>
          <a:prstGeom prst="rect">
            <a:avLst/>
          </a:prstGeom>
        </p:spPr>
        <p:txBody>
          <a:bodyPr wrap="square">
            <a:spAutoFit/>
          </a:bodyPr>
          <a:lstStyle/>
          <a:p>
            <a:pPr algn="just"/>
            <a:r>
              <a:rPr lang="en-US" spc="300" dirty="0">
                <a:solidFill>
                  <a:schemeClr val="tx2">
                    <a:lumMod val="75000"/>
                  </a:schemeClr>
                </a:solidFill>
                <a:effectLst>
                  <a:outerShdw blurRad="38100" dist="38100" dir="2700000" algn="tl">
                    <a:srgbClr val="000000">
                      <a:alpha val="43137"/>
                    </a:srgbClr>
                  </a:outerShdw>
                </a:effectLst>
              </a:rPr>
              <a:t>Invasive </a:t>
            </a:r>
            <a:r>
              <a:rPr lang="en-US" spc="300" dirty="0" err="1">
                <a:solidFill>
                  <a:schemeClr val="tx2">
                    <a:lumMod val="75000"/>
                  </a:schemeClr>
                </a:solidFill>
                <a:effectLst>
                  <a:outerShdw blurRad="38100" dist="38100" dir="2700000" algn="tl">
                    <a:srgbClr val="000000">
                      <a:alpha val="43137"/>
                    </a:srgbClr>
                  </a:outerShdw>
                </a:effectLst>
              </a:rPr>
              <a:t>urothelial</a:t>
            </a:r>
            <a:r>
              <a:rPr lang="en-US" spc="300" dirty="0">
                <a:solidFill>
                  <a:schemeClr val="tx2">
                    <a:lumMod val="75000"/>
                  </a:schemeClr>
                </a:solidFill>
                <a:effectLst>
                  <a:outerShdw blurRad="38100" dist="38100" dir="2700000" algn="tl">
                    <a:srgbClr val="000000">
                      <a:alpha val="43137"/>
                    </a:srgbClr>
                  </a:outerShdw>
                </a:effectLst>
              </a:rPr>
              <a:t> carcinoma, high grade with nests of </a:t>
            </a:r>
            <a:r>
              <a:rPr lang="en-US" b="1" spc="300" dirty="0" err="1">
                <a:solidFill>
                  <a:schemeClr val="tx2">
                    <a:lumMod val="75000"/>
                  </a:schemeClr>
                </a:solidFill>
                <a:effectLst>
                  <a:outerShdw blurRad="38100" dist="38100" dir="2700000" algn="tl">
                    <a:srgbClr val="000000">
                      <a:alpha val="43137"/>
                    </a:srgbClr>
                  </a:outerShdw>
                </a:effectLst>
              </a:rPr>
              <a:t>microinvasive</a:t>
            </a:r>
            <a:r>
              <a:rPr lang="en-US" spc="300" dirty="0">
                <a:solidFill>
                  <a:schemeClr val="tx2">
                    <a:lumMod val="75000"/>
                  </a:schemeClr>
                </a:solidFill>
                <a:effectLst>
                  <a:outerShdw blurRad="38100" dist="38100" dir="2700000" algn="tl">
                    <a:srgbClr val="000000">
                      <a:alpha val="43137"/>
                    </a:srgbClr>
                  </a:outerShdw>
                </a:effectLst>
              </a:rPr>
              <a:t> tumor under the papillae seen in the center of the image (pT</a:t>
            </a:r>
            <a:r>
              <a:rPr lang="en-US" b="1" spc="300" dirty="0">
                <a:solidFill>
                  <a:schemeClr val="tx2">
                    <a:lumMod val="75000"/>
                  </a:schemeClr>
                </a:solidFill>
                <a:effectLst>
                  <a:outerShdw blurRad="38100" dist="38100" dir="2700000" algn="tl">
                    <a:srgbClr val="000000">
                      <a:alpha val="43137"/>
                    </a:srgbClr>
                  </a:outerShdw>
                </a:effectLst>
              </a:rPr>
              <a:t>1</a:t>
            </a:r>
            <a:r>
              <a:rPr lang="en-US" spc="300" dirty="0">
                <a:solidFill>
                  <a:schemeClr val="tx2">
                    <a:lumMod val="75000"/>
                  </a:schemeClr>
                </a:solidFill>
                <a:effectLst>
                  <a:outerShdw blurRad="38100" dist="38100" dir="2700000" algn="tl">
                    <a:srgbClr val="000000">
                      <a:alpha val="43137"/>
                    </a:srgbClr>
                  </a:outerShdw>
                </a:effectLst>
              </a:rPr>
              <a:t>).</a:t>
            </a:r>
          </a:p>
        </p:txBody>
      </p:sp>
      <p:sp>
        <p:nvSpPr>
          <p:cNvPr id="7" name="6 - Ορθογώνιο"/>
          <p:cNvSpPr/>
          <p:nvPr/>
        </p:nvSpPr>
        <p:spPr>
          <a:xfrm>
            <a:off x="5220072" y="1052736"/>
            <a:ext cx="3456384" cy="1754326"/>
          </a:xfrm>
          <a:prstGeom prst="rect">
            <a:avLst/>
          </a:prstGeom>
        </p:spPr>
        <p:txBody>
          <a:bodyPr wrap="square">
            <a:spAutoFit/>
          </a:bodyPr>
          <a:lstStyle/>
          <a:p>
            <a:pPr algn="just"/>
            <a:r>
              <a:rPr lang="en-US" spc="300" dirty="0">
                <a:solidFill>
                  <a:schemeClr val="tx2">
                    <a:lumMod val="75000"/>
                  </a:schemeClr>
                </a:solidFill>
                <a:effectLst>
                  <a:outerShdw blurRad="38100" dist="38100" dir="2700000" algn="tl">
                    <a:srgbClr val="000000">
                      <a:alpha val="43137"/>
                    </a:srgbClr>
                  </a:outerShdw>
                </a:effectLst>
              </a:rPr>
              <a:t>Invasive </a:t>
            </a:r>
            <a:r>
              <a:rPr lang="en-US" spc="300" dirty="0" err="1">
                <a:solidFill>
                  <a:schemeClr val="tx2">
                    <a:lumMod val="75000"/>
                  </a:schemeClr>
                </a:solidFill>
                <a:effectLst>
                  <a:outerShdw blurRad="38100" dist="38100" dir="2700000" algn="tl">
                    <a:srgbClr val="000000">
                      <a:alpha val="43137"/>
                    </a:srgbClr>
                  </a:outerShdw>
                </a:effectLst>
              </a:rPr>
              <a:t>urothelial</a:t>
            </a:r>
            <a:r>
              <a:rPr lang="en-US" spc="300" dirty="0">
                <a:solidFill>
                  <a:schemeClr val="tx2">
                    <a:lumMod val="75000"/>
                  </a:schemeClr>
                </a:solidFill>
                <a:effectLst>
                  <a:outerShdw blurRad="38100" dist="38100" dir="2700000" algn="tl">
                    <a:srgbClr val="000000">
                      <a:alpha val="43137"/>
                    </a:srgbClr>
                  </a:outerShdw>
                </a:effectLst>
              </a:rPr>
              <a:t> carcinoma, high grade with </a:t>
            </a:r>
            <a:r>
              <a:rPr lang="en-US" b="1" spc="300" dirty="0">
                <a:solidFill>
                  <a:schemeClr val="tx2">
                    <a:lumMod val="75000"/>
                  </a:schemeClr>
                </a:solidFill>
                <a:effectLst>
                  <a:outerShdw blurRad="38100" dist="38100" dir="2700000" algn="tl">
                    <a:srgbClr val="000000">
                      <a:alpha val="43137"/>
                    </a:srgbClr>
                  </a:outerShdw>
                </a:effectLst>
              </a:rPr>
              <a:t>abundant</a:t>
            </a:r>
            <a:r>
              <a:rPr lang="en-US" spc="300" dirty="0">
                <a:solidFill>
                  <a:schemeClr val="tx2">
                    <a:lumMod val="75000"/>
                  </a:schemeClr>
                </a:solidFill>
                <a:effectLst>
                  <a:outerShdw blurRad="38100" dist="38100" dir="2700000" algn="tl">
                    <a:srgbClr val="000000">
                      <a:alpha val="43137"/>
                    </a:srgbClr>
                  </a:outerShdw>
                </a:effectLst>
              </a:rPr>
              <a:t> tumor in the lamina </a:t>
            </a:r>
            <a:r>
              <a:rPr lang="en-US" spc="300" dirty="0" err="1">
                <a:solidFill>
                  <a:schemeClr val="tx2">
                    <a:lumMod val="75000"/>
                  </a:schemeClr>
                </a:solidFill>
                <a:effectLst>
                  <a:outerShdw blurRad="38100" dist="38100" dir="2700000" algn="tl">
                    <a:srgbClr val="000000">
                      <a:alpha val="43137"/>
                    </a:srgbClr>
                  </a:outerShdw>
                </a:effectLst>
              </a:rPr>
              <a:t>propria</a:t>
            </a:r>
            <a:r>
              <a:rPr lang="en-US" spc="300" dirty="0">
                <a:solidFill>
                  <a:schemeClr val="tx2">
                    <a:lumMod val="75000"/>
                  </a:schemeClr>
                </a:solidFill>
                <a:effectLst>
                  <a:outerShdw blurRad="38100" dist="38100" dir="2700000" algn="tl">
                    <a:srgbClr val="000000">
                      <a:alpha val="43137"/>
                    </a:srgbClr>
                  </a:outerShdw>
                </a:effectLst>
              </a:rPr>
              <a:t> (pT</a:t>
            </a:r>
            <a:r>
              <a:rPr lang="en-US" b="1" spc="300" dirty="0">
                <a:solidFill>
                  <a:schemeClr val="tx2">
                    <a:lumMod val="75000"/>
                  </a:schemeClr>
                </a:solidFill>
                <a:effectLst>
                  <a:outerShdw blurRad="38100" dist="38100" dir="2700000" algn="tl">
                    <a:srgbClr val="000000">
                      <a:alpha val="43137"/>
                    </a:srgbClr>
                  </a:outerShdw>
                </a:effectLst>
              </a:rPr>
              <a:t>1</a:t>
            </a:r>
            <a:r>
              <a:rPr lang="en-US" spc="300" dirty="0">
                <a:solidFill>
                  <a:schemeClr val="tx2">
                    <a:lumMod val="75000"/>
                  </a:schemeClr>
                </a:solidFill>
                <a:effectLst>
                  <a:outerShdw blurRad="38100" dist="38100" dir="2700000" algn="tl">
                    <a:srgbClr val="000000">
                      <a:alpha val="43137"/>
                    </a:srgbClr>
                  </a:outerShdw>
                </a:effectLst>
              </a:rPr>
              <a:t>). The lamina </a:t>
            </a:r>
            <a:r>
              <a:rPr lang="en-US" spc="300" dirty="0" err="1">
                <a:solidFill>
                  <a:schemeClr val="tx2">
                    <a:lumMod val="75000"/>
                  </a:schemeClr>
                </a:solidFill>
                <a:effectLst>
                  <a:outerShdw blurRad="38100" dist="38100" dir="2700000" algn="tl">
                    <a:srgbClr val="000000">
                      <a:alpha val="43137"/>
                    </a:srgbClr>
                  </a:outerShdw>
                </a:effectLst>
              </a:rPr>
              <a:t>propria</a:t>
            </a:r>
            <a:r>
              <a:rPr lang="en-US" spc="300" dirty="0">
                <a:solidFill>
                  <a:schemeClr val="tx2">
                    <a:lumMod val="75000"/>
                  </a:schemeClr>
                </a:solidFill>
                <a:effectLst>
                  <a:outerShdw blurRad="38100" dist="38100" dir="2700000" algn="tl">
                    <a:srgbClr val="000000">
                      <a:alpha val="43137"/>
                    </a:srgbClr>
                  </a:outerShdw>
                </a:effectLst>
              </a:rPr>
              <a:t> contains large vessels.</a:t>
            </a:r>
          </a:p>
        </p:txBody>
      </p:sp>
      <p:sp>
        <p:nvSpPr>
          <p:cNvPr id="8" name="7 - Ορθογώνιο"/>
          <p:cNvSpPr/>
          <p:nvPr/>
        </p:nvSpPr>
        <p:spPr>
          <a:xfrm rot="10800000" flipV="1">
            <a:off x="683568" y="3947071"/>
            <a:ext cx="3600400" cy="1477328"/>
          </a:xfrm>
          <a:prstGeom prst="rect">
            <a:avLst/>
          </a:prstGeom>
        </p:spPr>
        <p:txBody>
          <a:bodyPr wrap="square">
            <a:spAutoFit/>
          </a:bodyPr>
          <a:lstStyle/>
          <a:p>
            <a:pPr algn="just"/>
            <a:r>
              <a:rPr lang="en-US" spc="300" dirty="0">
                <a:solidFill>
                  <a:schemeClr val="tx2">
                    <a:lumMod val="75000"/>
                  </a:schemeClr>
                </a:solidFill>
                <a:effectLst>
                  <a:outerShdw blurRad="38100" dist="38100" dir="2700000" algn="tl">
                    <a:srgbClr val="000000">
                      <a:alpha val="43137"/>
                    </a:srgbClr>
                  </a:outerShdw>
                </a:effectLst>
              </a:rPr>
              <a:t>Invasive </a:t>
            </a:r>
            <a:r>
              <a:rPr lang="en-US" spc="300" dirty="0" err="1">
                <a:solidFill>
                  <a:schemeClr val="tx2">
                    <a:lumMod val="75000"/>
                  </a:schemeClr>
                </a:solidFill>
                <a:effectLst>
                  <a:outerShdw blurRad="38100" dist="38100" dir="2700000" algn="tl">
                    <a:srgbClr val="000000">
                      <a:alpha val="43137"/>
                    </a:srgbClr>
                  </a:outerShdw>
                </a:effectLst>
              </a:rPr>
              <a:t>urothelial</a:t>
            </a:r>
            <a:r>
              <a:rPr lang="en-US" spc="300" dirty="0">
                <a:solidFill>
                  <a:schemeClr val="tx2">
                    <a:lumMod val="75000"/>
                  </a:schemeClr>
                </a:solidFill>
                <a:effectLst>
                  <a:outerShdw blurRad="38100" dist="38100" dir="2700000" algn="tl">
                    <a:srgbClr val="000000">
                      <a:alpha val="43137"/>
                    </a:srgbClr>
                  </a:outerShdw>
                </a:effectLst>
              </a:rPr>
              <a:t> carcinoma, high grade invading the </a:t>
            </a:r>
            <a:r>
              <a:rPr lang="en-US" b="1" spc="300" dirty="0">
                <a:solidFill>
                  <a:schemeClr val="tx2">
                    <a:lumMod val="75000"/>
                  </a:schemeClr>
                </a:solidFill>
                <a:effectLst>
                  <a:outerShdw blurRad="38100" dist="38100" dir="2700000" algn="tl">
                    <a:srgbClr val="000000">
                      <a:alpha val="43137"/>
                    </a:srgbClr>
                  </a:outerShdw>
                </a:effectLst>
              </a:rPr>
              <a:t>wispy </a:t>
            </a:r>
            <a:r>
              <a:rPr lang="en-US" b="1" spc="300" dirty="0" err="1">
                <a:solidFill>
                  <a:schemeClr val="tx2">
                    <a:lumMod val="75000"/>
                  </a:schemeClr>
                </a:solidFill>
                <a:effectLst>
                  <a:outerShdw blurRad="38100" dist="38100" dir="2700000" algn="tl">
                    <a:srgbClr val="000000">
                      <a:alpha val="43137"/>
                    </a:srgbClr>
                  </a:outerShdw>
                </a:effectLst>
              </a:rPr>
              <a:t>muscularis</a:t>
            </a:r>
            <a:r>
              <a:rPr lang="en-US" b="1" spc="300" dirty="0">
                <a:solidFill>
                  <a:schemeClr val="tx2">
                    <a:lumMod val="75000"/>
                  </a:schemeClr>
                </a:solidFill>
                <a:effectLst>
                  <a:outerShdw blurRad="38100" dist="38100" dir="2700000" algn="tl">
                    <a:srgbClr val="000000">
                      <a:alpha val="43137"/>
                    </a:srgbClr>
                  </a:outerShdw>
                </a:effectLst>
              </a:rPr>
              <a:t> </a:t>
            </a:r>
            <a:r>
              <a:rPr lang="en-US" b="1" spc="300" dirty="0" err="1">
                <a:solidFill>
                  <a:schemeClr val="tx2">
                    <a:lumMod val="75000"/>
                  </a:schemeClr>
                </a:solidFill>
                <a:effectLst>
                  <a:outerShdw blurRad="38100" dist="38100" dir="2700000" algn="tl">
                    <a:srgbClr val="000000">
                      <a:alpha val="43137"/>
                    </a:srgbClr>
                  </a:outerShdw>
                </a:effectLst>
              </a:rPr>
              <a:t>mucosae</a:t>
            </a:r>
            <a:r>
              <a:rPr lang="en-US" spc="300" dirty="0">
                <a:solidFill>
                  <a:schemeClr val="tx2">
                    <a:lumMod val="75000"/>
                  </a:schemeClr>
                </a:solidFill>
                <a:effectLst>
                  <a:outerShdw blurRad="38100" dist="38100" dir="2700000" algn="tl">
                    <a:srgbClr val="000000">
                      <a:alpha val="43137"/>
                    </a:srgbClr>
                  </a:outerShdw>
                </a:effectLst>
              </a:rPr>
              <a:t> of the lamina </a:t>
            </a:r>
            <a:r>
              <a:rPr lang="en-US" spc="300" dirty="0" err="1">
                <a:solidFill>
                  <a:schemeClr val="tx2">
                    <a:lumMod val="75000"/>
                  </a:schemeClr>
                </a:solidFill>
                <a:effectLst>
                  <a:outerShdw blurRad="38100" dist="38100" dir="2700000" algn="tl">
                    <a:srgbClr val="000000">
                      <a:alpha val="43137"/>
                    </a:srgbClr>
                  </a:outerShdw>
                </a:effectLst>
              </a:rPr>
              <a:t>propria</a:t>
            </a:r>
            <a:r>
              <a:rPr lang="en-US" spc="300" dirty="0">
                <a:solidFill>
                  <a:schemeClr val="tx2">
                    <a:lumMod val="75000"/>
                  </a:schemeClr>
                </a:solidFill>
                <a:effectLst>
                  <a:outerShdw blurRad="38100" dist="38100" dir="2700000" algn="tl">
                    <a:srgbClr val="000000">
                      <a:alpha val="43137"/>
                    </a:srgbClr>
                  </a:outerShdw>
                </a:effectLst>
              </a:rPr>
              <a:t> (pT</a:t>
            </a:r>
            <a:r>
              <a:rPr lang="en-US" b="1" spc="300" dirty="0">
                <a:solidFill>
                  <a:schemeClr val="tx2">
                    <a:lumMod val="75000"/>
                  </a:schemeClr>
                </a:solidFill>
                <a:effectLst>
                  <a:outerShdw blurRad="38100" dist="38100" dir="2700000" algn="tl">
                    <a:srgbClr val="000000">
                      <a:alpha val="43137"/>
                    </a:srgbClr>
                  </a:outerShdw>
                </a:effectLst>
              </a:rPr>
              <a:t>1</a:t>
            </a:r>
            <a:r>
              <a:rPr lang="en-US" spc="300" dirty="0">
                <a:solidFill>
                  <a:srgbClr val="FF0000"/>
                </a:solidFill>
                <a:effectLst>
                  <a:outerShdw blurRad="38100" dist="38100" dir="2700000" algn="tl">
                    <a:srgbClr val="000000">
                      <a:alpha val="43137"/>
                    </a:srgbClr>
                  </a:outerShdw>
                </a:effectLst>
              </a:rPr>
              <a:t>).</a:t>
            </a:r>
          </a:p>
        </p:txBody>
      </p:sp>
      <p:sp>
        <p:nvSpPr>
          <p:cNvPr id="9" name="8 - Ορθογώνιο"/>
          <p:cNvSpPr/>
          <p:nvPr/>
        </p:nvSpPr>
        <p:spPr>
          <a:xfrm>
            <a:off x="5076056" y="3717032"/>
            <a:ext cx="2952328" cy="1754326"/>
          </a:xfrm>
          <a:prstGeom prst="rect">
            <a:avLst/>
          </a:prstGeom>
        </p:spPr>
        <p:txBody>
          <a:bodyPr wrap="square">
            <a:spAutoFit/>
          </a:bodyPr>
          <a:lstStyle/>
          <a:p>
            <a:pPr algn="just"/>
            <a:r>
              <a:rPr lang="en-US" spc="300" dirty="0">
                <a:solidFill>
                  <a:schemeClr val="tx2">
                    <a:lumMod val="75000"/>
                  </a:schemeClr>
                </a:solidFill>
                <a:effectLst>
                  <a:outerShdw blurRad="38100" dist="38100" dir="2700000" algn="tl">
                    <a:srgbClr val="000000">
                      <a:alpha val="43137"/>
                    </a:srgbClr>
                  </a:outerShdw>
                </a:effectLst>
              </a:rPr>
              <a:t>Invasive </a:t>
            </a:r>
            <a:r>
              <a:rPr lang="en-US" spc="300" dirty="0" err="1">
                <a:solidFill>
                  <a:schemeClr val="tx2">
                    <a:lumMod val="75000"/>
                  </a:schemeClr>
                </a:solidFill>
                <a:effectLst>
                  <a:outerShdw blurRad="38100" dist="38100" dir="2700000" algn="tl">
                    <a:srgbClr val="000000">
                      <a:alpha val="43137"/>
                    </a:srgbClr>
                  </a:outerShdw>
                </a:effectLst>
              </a:rPr>
              <a:t>urothelial</a:t>
            </a:r>
            <a:r>
              <a:rPr lang="en-US" spc="300" dirty="0">
                <a:solidFill>
                  <a:schemeClr val="tx2">
                    <a:lumMod val="75000"/>
                  </a:schemeClr>
                </a:solidFill>
                <a:effectLst>
                  <a:outerShdw blurRad="38100" dist="38100" dir="2700000" algn="tl">
                    <a:srgbClr val="000000">
                      <a:alpha val="43137"/>
                    </a:srgbClr>
                  </a:outerShdw>
                </a:effectLst>
              </a:rPr>
              <a:t> carcinoma, high grade invading the </a:t>
            </a:r>
            <a:r>
              <a:rPr lang="en-US" b="1" spc="300" dirty="0">
                <a:solidFill>
                  <a:schemeClr val="tx2">
                    <a:lumMod val="75000"/>
                  </a:schemeClr>
                </a:solidFill>
                <a:effectLst>
                  <a:outerShdw blurRad="38100" dist="38100" dir="2700000" algn="tl">
                    <a:srgbClr val="000000">
                      <a:alpha val="43137"/>
                    </a:srgbClr>
                  </a:outerShdw>
                </a:effectLst>
              </a:rPr>
              <a:t>large muscle bundles of the </a:t>
            </a:r>
            <a:r>
              <a:rPr lang="en-US" b="1" spc="300" dirty="0" err="1">
                <a:solidFill>
                  <a:schemeClr val="tx2">
                    <a:lumMod val="75000"/>
                  </a:schemeClr>
                </a:solidFill>
                <a:effectLst>
                  <a:outerShdw blurRad="38100" dist="38100" dir="2700000" algn="tl">
                    <a:srgbClr val="000000">
                      <a:alpha val="43137"/>
                    </a:srgbClr>
                  </a:outerShdw>
                </a:effectLst>
              </a:rPr>
              <a:t>muscularis</a:t>
            </a:r>
            <a:r>
              <a:rPr lang="en-US" b="1" spc="300" dirty="0">
                <a:solidFill>
                  <a:schemeClr val="tx2">
                    <a:lumMod val="75000"/>
                  </a:schemeClr>
                </a:solidFill>
                <a:effectLst>
                  <a:outerShdw blurRad="38100" dist="38100" dir="2700000" algn="tl">
                    <a:srgbClr val="000000">
                      <a:alpha val="43137"/>
                    </a:srgbClr>
                  </a:outerShdw>
                </a:effectLst>
              </a:rPr>
              <a:t> </a:t>
            </a:r>
            <a:r>
              <a:rPr lang="en-US" b="1" spc="300" dirty="0" err="1">
                <a:solidFill>
                  <a:schemeClr val="tx2">
                    <a:lumMod val="75000"/>
                  </a:schemeClr>
                </a:solidFill>
                <a:effectLst>
                  <a:outerShdw blurRad="38100" dist="38100" dir="2700000" algn="tl">
                    <a:srgbClr val="000000">
                      <a:alpha val="43137"/>
                    </a:srgbClr>
                  </a:outerShdw>
                </a:effectLst>
              </a:rPr>
              <a:t>propria</a:t>
            </a:r>
            <a:r>
              <a:rPr lang="en-US" spc="300" dirty="0">
                <a:solidFill>
                  <a:schemeClr val="tx2">
                    <a:lumMod val="75000"/>
                  </a:schemeClr>
                </a:solidFill>
                <a:effectLst>
                  <a:outerShdw blurRad="38100" dist="38100" dir="2700000" algn="tl">
                    <a:srgbClr val="000000">
                      <a:alpha val="43137"/>
                    </a:srgbClr>
                  </a:outerShdw>
                </a:effectLst>
              </a:rPr>
              <a:t> (pT</a:t>
            </a:r>
            <a:r>
              <a:rPr lang="en-US" b="1" spc="300" dirty="0">
                <a:solidFill>
                  <a:schemeClr val="tx2">
                    <a:lumMod val="75000"/>
                  </a:schemeClr>
                </a:solidFill>
                <a:effectLst>
                  <a:outerShdw blurRad="38100" dist="38100" dir="2700000" algn="tl">
                    <a:srgbClr val="000000">
                      <a:alpha val="43137"/>
                    </a:srgbClr>
                  </a:outerShdw>
                </a:effectLst>
              </a:rPr>
              <a:t>2</a:t>
            </a:r>
            <a:r>
              <a:rPr lang="en-US" spc="300" dirty="0">
                <a:solidFill>
                  <a:schemeClr val="tx2">
                    <a:lumMod val="75000"/>
                  </a:schemeClr>
                </a:solidFill>
                <a:effectLst>
                  <a:outerShdw blurRad="38100" dist="38100" dir="2700000" algn="tl">
                    <a:srgbClr val="000000">
                      <a:alpha val="43137"/>
                    </a:srgbClr>
                  </a:outerShdw>
                </a:effectLst>
              </a:rPr>
              <a:t>).</a:t>
            </a:r>
            <a:endParaRPr lang="el-GR" spc="300" dirty="0">
              <a:solidFill>
                <a:schemeClr val="tx2">
                  <a:lumMod val="7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E4845D-1CD7-157A-E34C-38CEDB986B32}"/>
              </a:ext>
            </a:extLst>
          </p:cNvPr>
          <p:cNvSpPr>
            <a:spLocks noGrp="1"/>
          </p:cNvSpPr>
          <p:nvPr>
            <p:ph type="title"/>
          </p:nvPr>
        </p:nvSpPr>
        <p:spPr>
          <a:xfrm>
            <a:off x="0" y="116632"/>
            <a:ext cx="4716018" cy="1728192"/>
          </a:xfrm>
        </p:spPr>
        <p:txBody>
          <a:bodyPr>
            <a:noAutofit/>
          </a:bodyPr>
          <a:lstStyle/>
          <a:p>
            <a:r>
              <a:rPr lang="en-US" sz="1600" dirty="0">
                <a:solidFill>
                  <a:srgbClr val="212121"/>
                </a:solidFill>
                <a:latin typeface="+mn-lt"/>
              </a:rPr>
              <a:t>One</a:t>
            </a:r>
            <a:r>
              <a:rPr lang="en-US" sz="1600" b="0" i="0" dirty="0">
                <a:solidFill>
                  <a:srgbClr val="212121"/>
                </a:solidFill>
                <a:effectLst/>
                <a:latin typeface="+mn-lt"/>
              </a:rPr>
              <a:t> way to distinguish between pT1 tumors is to measure the maximum extent of invasion at any direction. Using a size-based approach, van </a:t>
            </a:r>
            <a:r>
              <a:rPr lang="en-US" sz="1600" b="0" i="0" dirty="0" err="1">
                <a:solidFill>
                  <a:srgbClr val="212121"/>
                </a:solidFill>
                <a:effectLst/>
                <a:latin typeface="+mn-lt"/>
              </a:rPr>
              <a:t>Rhijn</a:t>
            </a:r>
            <a:r>
              <a:rPr lang="en-US" sz="1600" b="0" i="0" dirty="0">
                <a:solidFill>
                  <a:srgbClr val="212121"/>
                </a:solidFill>
                <a:effectLst/>
                <a:latin typeface="+mn-lt"/>
              </a:rPr>
              <a:t> et al.  established a clinically significant threshold of invasion at </a:t>
            </a:r>
            <a:r>
              <a:rPr lang="en-US" sz="1600" b="1" i="0" dirty="0">
                <a:solidFill>
                  <a:srgbClr val="212121"/>
                </a:solidFill>
                <a:effectLst/>
                <a:latin typeface="+mn-lt"/>
              </a:rPr>
              <a:t>1 high-power field (HPF 40x) </a:t>
            </a:r>
            <a:r>
              <a:rPr lang="en-US" sz="1600" b="0" i="0" dirty="0">
                <a:solidFill>
                  <a:srgbClr val="212121"/>
                </a:solidFill>
                <a:effectLst/>
                <a:latin typeface="+mn-lt"/>
              </a:rPr>
              <a:t>and divided their cohort of T1 invasive bladder tumors into </a:t>
            </a:r>
            <a:r>
              <a:rPr lang="en-US" sz="1600" b="1" i="0" dirty="0">
                <a:solidFill>
                  <a:srgbClr val="212121"/>
                </a:solidFill>
                <a:effectLst/>
                <a:latin typeface="+mn-lt"/>
              </a:rPr>
              <a:t>pT1m (microinvasive) </a:t>
            </a:r>
            <a:r>
              <a:rPr lang="en-US" sz="1600" b="0" i="0" dirty="0">
                <a:solidFill>
                  <a:srgbClr val="212121"/>
                </a:solidFill>
                <a:effectLst/>
                <a:latin typeface="+mn-lt"/>
              </a:rPr>
              <a:t>and </a:t>
            </a:r>
            <a:r>
              <a:rPr lang="en-US" sz="1600" b="1" i="0" dirty="0">
                <a:solidFill>
                  <a:srgbClr val="212121"/>
                </a:solidFill>
                <a:effectLst/>
                <a:latin typeface="+mn-lt"/>
              </a:rPr>
              <a:t>pT1e (extensively invasive). </a:t>
            </a:r>
            <a:endParaRPr lang="el-GR" sz="1600" b="1" dirty="0">
              <a:latin typeface="+mn-lt"/>
            </a:endParaRPr>
          </a:p>
        </p:txBody>
      </p:sp>
      <p:pic>
        <p:nvPicPr>
          <p:cNvPr id="4" name="Εικόνα 3" descr="Εικόνα που περιέχει ύφασμα&#10;&#10;Περιγραφή που δημιουργήθηκε αυτόματα">
            <a:extLst>
              <a:ext uri="{FF2B5EF4-FFF2-40B4-BE49-F238E27FC236}">
                <a16:creationId xmlns:a16="http://schemas.microsoft.com/office/drawing/2014/main" id="{A772F839-5315-CFC9-5115-6E3B2F5DA2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765" y="2060848"/>
            <a:ext cx="4392488" cy="3912514"/>
          </a:xfrm>
          <a:prstGeom prst="rect">
            <a:avLst/>
          </a:prstGeom>
        </p:spPr>
      </p:pic>
      <p:pic>
        <p:nvPicPr>
          <p:cNvPr id="6" name="Εικόνα 5" descr="Εικόνα που περιέχει ύφασμα, λαχανικά&#10;&#10;Περιγραφή που δημιουργήθηκε αυτόματα">
            <a:extLst>
              <a:ext uri="{FF2B5EF4-FFF2-40B4-BE49-F238E27FC236}">
                <a16:creationId xmlns:a16="http://schemas.microsoft.com/office/drawing/2014/main" id="{82E52646-2615-994A-E476-C6D0C3CFC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8" y="268848"/>
            <a:ext cx="4248470" cy="3192286"/>
          </a:xfrm>
          <a:prstGeom prst="rect">
            <a:avLst/>
          </a:prstGeom>
        </p:spPr>
      </p:pic>
      <p:pic>
        <p:nvPicPr>
          <p:cNvPr id="8" name="Εικόνα 7" descr="Εικόνα που περιέχει χάρτης&#10;&#10;Περιγραφή που δημιουργήθηκε αυτόματα">
            <a:extLst>
              <a:ext uri="{FF2B5EF4-FFF2-40B4-BE49-F238E27FC236}">
                <a16:creationId xmlns:a16="http://schemas.microsoft.com/office/drawing/2014/main" id="{B89BF777-D1A9-3110-C093-F48436837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6348" y="3645024"/>
            <a:ext cx="4212889" cy="3024336"/>
          </a:xfrm>
          <a:prstGeom prst="rect">
            <a:avLst/>
          </a:prstGeom>
        </p:spPr>
      </p:pic>
    </p:spTree>
    <p:extLst>
      <p:ext uri="{BB962C8B-B14F-4D97-AF65-F5344CB8AC3E}">
        <p14:creationId xmlns:p14="http://schemas.microsoft.com/office/powerpoint/2010/main" val="2174205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C:\Users\User\Desktop\Screenshot_1.jpg"/>
          <p:cNvPicPr>
            <a:picLocks noChangeAspect="1" noChangeArrowheads="1"/>
          </p:cNvPicPr>
          <p:nvPr/>
        </p:nvPicPr>
        <p:blipFill>
          <a:blip r:embed="rId3" cstate="print"/>
          <a:srcRect/>
          <a:stretch>
            <a:fillRect/>
          </a:stretch>
        </p:blipFill>
        <p:spPr bwMode="auto">
          <a:xfrm rot="5400000">
            <a:off x="-716780" y="2623750"/>
            <a:ext cx="4987586" cy="3141702"/>
          </a:xfrm>
          <a:prstGeom prst="rect">
            <a:avLst/>
          </a:prstGeom>
          <a:noFill/>
        </p:spPr>
      </p:pic>
      <p:sp>
        <p:nvSpPr>
          <p:cNvPr id="4" name="3 - Ορθογώνιο"/>
          <p:cNvSpPr/>
          <p:nvPr/>
        </p:nvSpPr>
        <p:spPr>
          <a:xfrm>
            <a:off x="0" y="0"/>
            <a:ext cx="3419872" cy="1754326"/>
          </a:xfrm>
          <a:prstGeom prst="rect">
            <a:avLst/>
          </a:prstGeom>
        </p:spPr>
        <p:txBody>
          <a:bodyPr wrap="square">
            <a:spAutoFit/>
          </a:bodyPr>
          <a:lstStyle/>
          <a:p>
            <a:pPr algn="just"/>
            <a:r>
              <a:rPr lang="en-US" b="1" dirty="0"/>
              <a:t>Gross</a:t>
            </a:r>
            <a:r>
              <a:rPr lang="en-US" dirty="0"/>
              <a:t> aspect of </a:t>
            </a:r>
            <a:r>
              <a:rPr lang="en-US" b="1" dirty="0"/>
              <a:t>pT3b</a:t>
            </a:r>
            <a:r>
              <a:rPr lang="en-US" dirty="0"/>
              <a:t> bladder cancer. The growth of the tumor (white) from the bladder lumen into the </a:t>
            </a:r>
            <a:r>
              <a:rPr lang="en-US" dirty="0" err="1"/>
              <a:t>perivesicular</a:t>
            </a:r>
            <a:r>
              <a:rPr lang="en-US" dirty="0"/>
              <a:t> adipose tissue is </a:t>
            </a:r>
            <a:r>
              <a:rPr lang="en-US" b="1" dirty="0"/>
              <a:t>macroscopically</a:t>
            </a:r>
            <a:r>
              <a:rPr lang="en-US" dirty="0"/>
              <a:t> visible and, therefore, qualifies as pT3</a:t>
            </a:r>
            <a:r>
              <a:rPr lang="en-US" b="1" dirty="0"/>
              <a:t>b.</a:t>
            </a:r>
            <a:endParaRPr lang="el-GR" b="1" dirty="0"/>
          </a:p>
        </p:txBody>
      </p:sp>
      <p:pic>
        <p:nvPicPr>
          <p:cNvPr id="48132" name="Picture 4" descr="C:\Users\User\Desktop\Screenshot_2.jpg"/>
          <p:cNvPicPr>
            <a:picLocks noChangeAspect="1" noChangeArrowheads="1"/>
          </p:cNvPicPr>
          <p:nvPr/>
        </p:nvPicPr>
        <p:blipFill>
          <a:blip r:embed="rId4" cstate="print"/>
          <a:srcRect/>
          <a:stretch>
            <a:fillRect/>
          </a:stretch>
        </p:blipFill>
        <p:spPr bwMode="auto">
          <a:xfrm>
            <a:off x="3563888" y="74478"/>
            <a:ext cx="4176463" cy="6621478"/>
          </a:xfrm>
          <a:prstGeom prst="rect">
            <a:avLst/>
          </a:prstGeom>
          <a:noFill/>
        </p:spPr>
      </p:pic>
      <p:sp>
        <p:nvSpPr>
          <p:cNvPr id="6" name="5 - Ορθογώνιο"/>
          <p:cNvSpPr/>
          <p:nvPr/>
        </p:nvSpPr>
        <p:spPr>
          <a:xfrm>
            <a:off x="7668344" y="0"/>
            <a:ext cx="1475656" cy="6863417"/>
          </a:xfrm>
          <a:prstGeom prst="rect">
            <a:avLst/>
          </a:prstGeom>
        </p:spPr>
        <p:txBody>
          <a:bodyPr wrap="square">
            <a:spAutoFit/>
          </a:bodyPr>
          <a:lstStyle/>
          <a:p>
            <a:pPr algn="just"/>
            <a:r>
              <a:rPr lang="en-US" sz="2000" b="1" dirty="0"/>
              <a:t>pT3a </a:t>
            </a:r>
            <a:r>
              <a:rPr lang="en-US" sz="2000" dirty="0" err="1"/>
              <a:t>urothelial</a:t>
            </a:r>
            <a:r>
              <a:rPr lang="en-US" sz="2000" dirty="0"/>
              <a:t> carcinoma. </a:t>
            </a:r>
          </a:p>
          <a:p>
            <a:pPr algn="just"/>
            <a:endParaRPr lang="en-US" sz="2000" dirty="0"/>
          </a:p>
          <a:p>
            <a:pPr algn="just"/>
            <a:r>
              <a:rPr lang="en-US" sz="2000" dirty="0"/>
              <a:t>Tumor invades into </a:t>
            </a:r>
            <a:r>
              <a:rPr lang="en-US" sz="2000" dirty="0" err="1"/>
              <a:t>perivesical</a:t>
            </a:r>
            <a:r>
              <a:rPr lang="en-US" sz="2000" dirty="0"/>
              <a:t> adipose tissue.  Microscopic finding.</a:t>
            </a:r>
          </a:p>
          <a:p>
            <a:pPr algn="just"/>
            <a:endParaRPr lang="en-US" sz="2000" dirty="0"/>
          </a:p>
          <a:p>
            <a:pPr algn="just"/>
            <a:r>
              <a:rPr lang="en-US" sz="2000" dirty="0" err="1"/>
              <a:t>Perineural</a:t>
            </a:r>
            <a:r>
              <a:rPr lang="en-US" sz="2000" dirty="0"/>
              <a:t> invasion is present. The prognostic significance of </a:t>
            </a:r>
            <a:r>
              <a:rPr lang="en-US" sz="2000" dirty="0" err="1"/>
              <a:t>perineural</a:t>
            </a:r>
            <a:r>
              <a:rPr lang="en-US" sz="2000" dirty="0"/>
              <a:t> invasion is uncertain.</a:t>
            </a:r>
            <a:endParaRPr lang="el-GR" sz="2000" dirty="0"/>
          </a:p>
        </p:txBody>
      </p:sp>
      <p:sp>
        <p:nvSpPr>
          <p:cNvPr id="7" name="6 - Ορθογώνιο"/>
          <p:cNvSpPr/>
          <p:nvPr/>
        </p:nvSpPr>
        <p:spPr>
          <a:xfrm>
            <a:off x="3563888" y="260648"/>
            <a:ext cx="5580112" cy="7109639"/>
          </a:xfrm>
          <a:prstGeom prst="rect">
            <a:avLst/>
          </a:prstGeom>
        </p:spPr>
        <p:txBody>
          <a:bodyPr wrap="square">
            <a:spAutoFit/>
          </a:bodyPr>
          <a:lstStyle/>
          <a:p>
            <a:pPr algn="just"/>
            <a:r>
              <a:rPr lang="en-US" sz="2800" dirty="0"/>
              <a:t>In multivariate analysis, both </a:t>
            </a:r>
            <a:r>
              <a:rPr lang="en-US" sz="2800" b="1" dirty="0"/>
              <a:t>urethral and soft tissue margins </a:t>
            </a:r>
            <a:r>
              <a:rPr lang="en-US" sz="2800" dirty="0"/>
              <a:t>were independent factors for </a:t>
            </a:r>
            <a:r>
              <a:rPr lang="en-US" sz="2800" b="1" dirty="0"/>
              <a:t>recurrence</a:t>
            </a:r>
            <a:r>
              <a:rPr lang="en-US" sz="2800" dirty="0"/>
              <a:t>, but only </a:t>
            </a:r>
            <a:r>
              <a:rPr lang="en-US" sz="2800" b="1" dirty="0"/>
              <a:t>soft tissue margins </a:t>
            </a:r>
            <a:r>
              <a:rPr lang="en-US" sz="2800" dirty="0"/>
              <a:t>affected cancer-specific </a:t>
            </a:r>
            <a:r>
              <a:rPr lang="en-US" sz="2800" b="1" dirty="0"/>
              <a:t>survival</a:t>
            </a:r>
            <a:r>
              <a:rPr lang="en-US" sz="2800" dirty="0"/>
              <a:t>. It is worth noting that </a:t>
            </a:r>
            <a:r>
              <a:rPr lang="en-US" sz="2800" b="1" dirty="0"/>
              <a:t>some tumor subtypes (i.e. </a:t>
            </a:r>
            <a:r>
              <a:rPr lang="en-US" sz="2800" b="1" dirty="0" err="1"/>
              <a:t>plasmacytoid</a:t>
            </a:r>
            <a:r>
              <a:rPr lang="en-US" sz="2800" b="1" dirty="0"/>
              <a:t>) </a:t>
            </a:r>
            <a:r>
              <a:rPr lang="en-US" sz="2800" dirty="0"/>
              <a:t>very frequently have </a:t>
            </a:r>
            <a:r>
              <a:rPr lang="en-US" sz="2800" b="1" dirty="0"/>
              <a:t>positive margins </a:t>
            </a:r>
            <a:r>
              <a:rPr lang="en-US" sz="2800" dirty="0"/>
              <a:t>upon resection. </a:t>
            </a:r>
            <a:r>
              <a:rPr lang="en-US" sz="2800" i="1" dirty="0"/>
              <a:t>Frozen sections of the </a:t>
            </a:r>
            <a:r>
              <a:rPr lang="en-US" sz="2800" i="1" dirty="0" err="1"/>
              <a:t>ureteral</a:t>
            </a:r>
            <a:r>
              <a:rPr lang="en-US" sz="2800" i="1" dirty="0"/>
              <a:t> margins at </a:t>
            </a:r>
            <a:r>
              <a:rPr lang="en-US" sz="2800" i="1" dirty="0" err="1"/>
              <a:t>cystectomy</a:t>
            </a:r>
            <a:r>
              <a:rPr lang="en-US" sz="2800" i="1" dirty="0"/>
              <a:t> </a:t>
            </a:r>
            <a:r>
              <a:rPr lang="en-US" sz="2800" dirty="0"/>
              <a:t>are a reliable examination with a sensitivity and specificity of approximately 75% and 99%, and are positive in around 9% of cases.</a:t>
            </a:r>
          </a:p>
          <a:p>
            <a:pPr algn="just"/>
            <a:endParaRPr lang="en-US" dirty="0"/>
          </a:p>
          <a:p>
            <a:pPr algn="just"/>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48132"/>
                                        </p:tgtEl>
                                      </p:cBhvr>
                                    </p:animEffect>
                                    <p:set>
                                      <p:cBhvr>
                                        <p:cTn id="7" dur="1" fill="hold">
                                          <p:stCondLst>
                                            <p:cond delay="499"/>
                                          </p:stCondLst>
                                        </p:cTn>
                                        <p:tgtEl>
                                          <p:spTgt spid="48132"/>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pPr algn="just"/>
            <a:r>
              <a:rPr lang="en-US" sz="2400" dirty="0"/>
              <a:t>Invasion into adjacent structures is designated pT</a:t>
            </a:r>
            <a:r>
              <a:rPr lang="en-US" sz="2400" b="1" dirty="0"/>
              <a:t>4</a:t>
            </a:r>
            <a:r>
              <a:rPr lang="en-US" sz="2400" dirty="0"/>
              <a:t>. In contrast to prostatic invasion via the bladder wall or the </a:t>
            </a:r>
            <a:r>
              <a:rPr lang="en-US" sz="2400" dirty="0" err="1"/>
              <a:t>perivesical</a:t>
            </a:r>
            <a:r>
              <a:rPr lang="en-US" sz="2400" dirty="0"/>
              <a:t> fat (pT</a:t>
            </a:r>
            <a:r>
              <a:rPr lang="en-US" sz="2400" b="1" dirty="0"/>
              <a:t>4</a:t>
            </a:r>
            <a:r>
              <a:rPr lang="en-US" sz="2400" dirty="0"/>
              <a:t>), </a:t>
            </a:r>
            <a:r>
              <a:rPr lang="en-US" sz="2400" dirty="0" err="1"/>
              <a:t>subepithelial</a:t>
            </a:r>
            <a:r>
              <a:rPr lang="en-US" sz="2400" dirty="0"/>
              <a:t> or </a:t>
            </a:r>
            <a:r>
              <a:rPr lang="en-US" sz="2400" dirty="0" err="1"/>
              <a:t>stromal</a:t>
            </a:r>
            <a:r>
              <a:rPr lang="en-US" sz="2400" dirty="0"/>
              <a:t> invasion of the prostate </a:t>
            </a:r>
            <a:r>
              <a:rPr lang="en-US" sz="2400" b="1" dirty="0"/>
              <a:t>via the urethra </a:t>
            </a:r>
            <a:r>
              <a:rPr lang="en-US" sz="2400" dirty="0"/>
              <a:t>is staged via the urethral staging system and is designated pT</a:t>
            </a:r>
            <a:r>
              <a:rPr lang="en-US" sz="2400" b="1" dirty="0"/>
              <a:t>1</a:t>
            </a:r>
            <a:r>
              <a:rPr lang="en-US" sz="2400" dirty="0"/>
              <a:t> or pT</a:t>
            </a:r>
            <a:r>
              <a:rPr lang="en-US" sz="2400" b="1" dirty="0"/>
              <a:t>2</a:t>
            </a:r>
            <a:r>
              <a:rPr lang="en-US" sz="2400" dirty="0"/>
              <a:t>, respectively. </a:t>
            </a:r>
            <a:endParaRPr lang="el-GR" sz="2400" dirty="0"/>
          </a:p>
        </p:txBody>
      </p:sp>
      <p:pic>
        <p:nvPicPr>
          <p:cNvPr id="49154" name="Picture 2" descr="C:\Users\User\Desktop\Screenshot_1.jpg"/>
          <p:cNvPicPr>
            <a:picLocks noChangeAspect="1" noChangeArrowheads="1"/>
          </p:cNvPicPr>
          <p:nvPr/>
        </p:nvPicPr>
        <p:blipFill>
          <a:blip r:embed="rId3" cstate="print"/>
          <a:srcRect/>
          <a:stretch>
            <a:fillRect/>
          </a:stretch>
        </p:blipFill>
        <p:spPr bwMode="auto">
          <a:xfrm rot="5400000">
            <a:off x="-428581" y="2164884"/>
            <a:ext cx="5256585" cy="3752368"/>
          </a:xfrm>
          <a:prstGeom prst="rect">
            <a:avLst/>
          </a:prstGeom>
          <a:noFill/>
        </p:spPr>
      </p:pic>
      <p:pic>
        <p:nvPicPr>
          <p:cNvPr id="49155" name="Picture 3" descr="C:\Users\User\Desktop\Screenshot_2.jpg"/>
          <p:cNvPicPr>
            <a:picLocks noChangeAspect="1" noChangeArrowheads="1"/>
          </p:cNvPicPr>
          <p:nvPr/>
        </p:nvPicPr>
        <p:blipFill>
          <a:blip r:embed="rId4" cstate="print"/>
          <a:srcRect/>
          <a:stretch>
            <a:fillRect/>
          </a:stretch>
        </p:blipFill>
        <p:spPr bwMode="auto">
          <a:xfrm rot="5400000">
            <a:off x="4180732" y="2164084"/>
            <a:ext cx="5255094" cy="375247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053DBA-AF65-5B36-BBC7-AE62D7D232EE}"/>
              </a:ext>
            </a:extLst>
          </p:cNvPr>
          <p:cNvSpPr>
            <a:spLocks noGrp="1"/>
          </p:cNvSpPr>
          <p:nvPr>
            <p:ph type="title"/>
          </p:nvPr>
        </p:nvSpPr>
        <p:spPr>
          <a:xfrm>
            <a:off x="0" y="0"/>
            <a:ext cx="9144000" cy="1124744"/>
          </a:xfrm>
        </p:spPr>
        <p:txBody>
          <a:bodyPr>
            <a:noAutofit/>
          </a:bodyPr>
          <a:lstStyle/>
          <a:p>
            <a:pPr algn="just"/>
            <a:r>
              <a:rPr lang="en-US" sz="1800" dirty="0">
                <a:solidFill>
                  <a:srgbClr val="333333"/>
                </a:solidFill>
                <a:latin typeface="+mn-lt"/>
              </a:rPr>
              <a:t>F</a:t>
            </a:r>
            <a:r>
              <a:rPr lang="en-US" sz="1800" b="0" i="0" dirty="0">
                <a:solidFill>
                  <a:srgbClr val="333333"/>
                </a:solidFill>
                <a:effectLst/>
                <a:latin typeface="+mn-lt"/>
              </a:rPr>
              <a:t>or both TURB and RC, reporting the </a:t>
            </a:r>
            <a:r>
              <a:rPr lang="en-US" sz="1800" b="1" i="0" dirty="0">
                <a:solidFill>
                  <a:srgbClr val="333333"/>
                </a:solidFill>
                <a:effectLst/>
                <a:latin typeface="+mn-lt"/>
              </a:rPr>
              <a:t>presence </a:t>
            </a:r>
            <a:r>
              <a:rPr lang="en-US" sz="1800" b="0" i="0" dirty="0">
                <a:solidFill>
                  <a:srgbClr val="333333"/>
                </a:solidFill>
                <a:effectLst/>
                <a:latin typeface="+mn-lt"/>
              </a:rPr>
              <a:t>and </a:t>
            </a:r>
            <a:r>
              <a:rPr lang="en-US" sz="1800" b="1" i="0" dirty="0">
                <a:solidFill>
                  <a:srgbClr val="333333"/>
                </a:solidFill>
                <a:effectLst/>
                <a:latin typeface="+mn-lt"/>
              </a:rPr>
              <a:t>percentage</a:t>
            </a:r>
            <a:r>
              <a:rPr lang="en-US" sz="1800" b="0" i="0" dirty="0">
                <a:solidFill>
                  <a:srgbClr val="333333"/>
                </a:solidFill>
                <a:effectLst/>
                <a:latin typeface="+mn-lt"/>
              </a:rPr>
              <a:t> of any </a:t>
            </a:r>
            <a:r>
              <a:rPr lang="en-US" sz="1800" b="1" i="0" dirty="0">
                <a:solidFill>
                  <a:srgbClr val="333333"/>
                </a:solidFill>
                <a:effectLst/>
                <a:latin typeface="+mn-lt"/>
              </a:rPr>
              <a:t>subtype</a:t>
            </a:r>
            <a:r>
              <a:rPr lang="en-US" sz="1800" b="0" i="0" dirty="0">
                <a:solidFill>
                  <a:srgbClr val="333333"/>
                </a:solidFill>
                <a:effectLst/>
                <a:latin typeface="+mn-lt"/>
              </a:rPr>
              <a:t> or </a:t>
            </a:r>
            <a:r>
              <a:rPr lang="en-US" sz="1800" b="1" i="0" dirty="0">
                <a:solidFill>
                  <a:srgbClr val="333333"/>
                </a:solidFill>
                <a:effectLst/>
                <a:latin typeface="+mn-lt"/>
              </a:rPr>
              <a:t>differentiation</a:t>
            </a:r>
            <a:r>
              <a:rPr lang="en-US" sz="1800" b="0" i="0" dirty="0">
                <a:solidFill>
                  <a:srgbClr val="333333"/>
                </a:solidFill>
                <a:effectLst/>
                <a:latin typeface="+mn-lt"/>
              </a:rPr>
              <a:t> present in a urinary bladder specimen, and the </a:t>
            </a:r>
            <a:r>
              <a:rPr lang="en-US" sz="1800" b="1" i="0" dirty="0">
                <a:solidFill>
                  <a:srgbClr val="333333"/>
                </a:solidFill>
                <a:effectLst/>
                <a:latin typeface="+mn-lt"/>
              </a:rPr>
              <a:t>percentage</a:t>
            </a:r>
            <a:r>
              <a:rPr lang="en-US" sz="1800" b="0" i="0" dirty="0">
                <a:solidFill>
                  <a:srgbClr val="333333"/>
                </a:solidFill>
                <a:effectLst/>
                <a:latin typeface="+mn-lt"/>
              </a:rPr>
              <a:t> of squamous, </a:t>
            </a:r>
            <a:r>
              <a:rPr lang="en-US" sz="1800" b="0" i="0" u="sng" dirty="0">
                <a:solidFill>
                  <a:srgbClr val="333333"/>
                </a:solidFill>
                <a:effectLst>
                  <a:outerShdw blurRad="38100" dist="38100" dir="2700000" algn="tl">
                    <a:srgbClr val="000000">
                      <a:alpha val="43137"/>
                    </a:srgbClr>
                  </a:outerShdw>
                </a:effectLst>
                <a:latin typeface="+mn-lt"/>
              </a:rPr>
              <a:t>true</a:t>
            </a:r>
            <a:r>
              <a:rPr lang="en-US" sz="1800" b="0" i="0" dirty="0">
                <a:solidFill>
                  <a:srgbClr val="333333"/>
                </a:solidFill>
                <a:effectLst/>
                <a:latin typeface="+mn-lt"/>
              </a:rPr>
              <a:t> glandular, </a:t>
            </a:r>
            <a:r>
              <a:rPr lang="en-US" sz="1800" b="0" i="0" dirty="0" err="1">
                <a:solidFill>
                  <a:srgbClr val="333333"/>
                </a:solidFill>
                <a:effectLst/>
                <a:latin typeface="+mn-lt"/>
              </a:rPr>
              <a:t>trophoblastic</a:t>
            </a:r>
            <a:r>
              <a:rPr lang="en-US" sz="1800" b="0" i="0" dirty="0">
                <a:solidFill>
                  <a:srgbClr val="333333"/>
                </a:solidFill>
                <a:effectLst/>
                <a:latin typeface="+mn-lt"/>
              </a:rPr>
              <a:t>, </a:t>
            </a:r>
            <a:r>
              <a:rPr lang="en-US" sz="1800" b="0" i="0" dirty="0" err="1">
                <a:solidFill>
                  <a:srgbClr val="333333"/>
                </a:solidFill>
                <a:effectLst/>
                <a:latin typeface="+mn-lt"/>
              </a:rPr>
              <a:t>Mullerian</a:t>
            </a:r>
            <a:r>
              <a:rPr lang="en-US" sz="1800" b="0" i="0" dirty="0">
                <a:solidFill>
                  <a:srgbClr val="333333"/>
                </a:solidFill>
                <a:effectLst/>
                <a:latin typeface="+mn-lt"/>
              </a:rPr>
              <a:t>  and neuroendocrine differentiation is recommended. </a:t>
            </a:r>
            <a:endParaRPr lang="el-GR" sz="1800" dirty="0">
              <a:latin typeface="+mn-lt"/>
            </a:endParaRPr>
          </a:p>
        </p:txBody>
      </p:sp>
      <p:pic>
        <p:nvPicPr>
          <p:cNvPr id="10" name="Εικόνα 9">
            <a:extLst>
              <a:ext uri="{FF2B5EF4-FFF2-40B4-BE49-F238E27FC236}">
                <a16:creationId xmlns:a16="http://schemas.microsoft.com/office/drawing/2014/main" id="{2CA23105-8557-F8BD-5785-6D948A01D9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038" y="4581128"/>
            <a:ext cx="3083763" cy="1944216"/>
          </a:xfrm>
          <a:prstGeom prst="rect">
            <a:avLst/>
          </a:prstGeom>
        </p:spPr>
      </p:pic>
      <p:pic>
        <p:nvPicPr>
          <p:cNvPr id="14" name="Εικόνα 13">
            <a:extLst>
              <a:ext uri="{FF2B5EF4-FFF2-40B4-BE49-F238E27FC236}">
                <a16:creationId xmlns:a16="http://schemas.microsoft.com/office/drawing/2014/main" id="{C1F19F67-F70D-20DE-7301-BEA4066CC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1150896"/>
            <a:ext cx="4207542" cy="3070191"/>
          </a:xfrm>
          <a:prstGeom prst="rect">
            <a:avLst/>
          </a:prstGeom>
        </p:spPr>
      </p:pic>
      <p:pic>
        <p:nvPicPr>
          <p:cNvPr id="16" name="Εικόνα 15" descr="Εικόνα που περιέχει χάρτης&#10;&#10;Περιγραφή που δημιουργήθηκε αυτόματα">
            <a:extLst>
              <a:ext uri="{FF2B5EF4-FFF2-40B4-BE49-F238E27FC236}">
                <a16:creationId xmlns:a16="http://schemas.microsoft.com/office/drawing/2014/main" id="{1CA484A7-465D-D860-531A-362CA3479D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0930" y="1115392"/>
            <a:ext cx="4293558" cy="3105696"/>
          </a:xfrm>
          <a:prstGeom prst="rect">
            <a:avLst/>
          </a:prstGeom>
        </p:spPr>
      </p:pic>
      <p:pic>
        <p:nvPicPr>
          <p:cNvPr id="18" name="Εικόνα 17">
            <a:extLst>
              <a:ext uri="{FF2B5EF4-FFF2-40B4-BE49-F238E27FC236}">
                <a16:creationId xmlns:a16="http://schemas.microsoft.com/office/drawing/2014/main" id="{BD93086D-2902-7248-D729-9481AC9FAD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4528" y="4581128"/>
            <a:ext cx="5939472" cy="1944216"/>
          </a:xfrm>
          <a:prstGeom prst="rect">
            <a:avLst/>
          </a:prstGeom>
        </p:spPr>
      </p:pic>
    </p:spTree>
    <p:extLst>
      <p:ext uri="{BB962C8B-B14F-4D97-AF65-F5344CB8AC3E}">
        <p14:creationId xmlns:p14="http://schemas.microsoft.com/office/powerpoint/2010/main" val="1727601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35CDC43-9295-C1B0-E75D-C8452D4944A9}"/>
              </a:ext>
            </a:extLst>
          </p:cNvPr>
          <p:cNvSpPr>
            <a:spLocks noGrp="1"/>
          </p:cNvSpPr>
          <p:nvPr>
            <p:ph type="title"/>
          </p:nvPr>
        </p:nvSpPr>
        <p:spPr>
          <a:xfrm>
            <a:off x="0" y="1"/>
            <a:ext cx="9252520" cy="1613100"/>
          </a:xfrm>
        </p:spPr>
        <p:txBody>
          <a:bodyPr>
            <a:normAutofit fontScale="90000"/>
          </a:bodyPr>
          <a:lstStyle/>
          <a:p>
            <a:pPr fontAlgn="base"/>
            <a:br>
              <a:rPr lang="en-US" sz="2000" b="1" i="0" dirty="0">
                <a:solidFill>
                  <a:srgbClr val="000000"/>
                </a:solidFill>
                <a:effectLst/>
                <a:latin typeface="+mn-lt"/>
              </a:rPr>
            </a:br>
            <a:br>
              <a:rPr lang="en-US" sz="2000" b="1" i="0" dirty="0">
                <a:solidFill>
                  <a:srgbClr val="000000"/>
                </a:solidFill>
                <a:effectLst/>
                <a:latin typeface="+mn-lt"/>
              </a:rPr>
            </a:br>
            <a:r>
              <a:rPr lang="en-US" sz="2000" b="1" i="0" dirty="0">
                <a:solidFill>
                  <a:srgbClr val="000000"/>
                </a:solidFill>
                <a:effectLst/>
                <a:latin typeface="+mn-lt"/>
              </a:rPr>
              <a:t>Urothelial carcinoma – invasive with  </a:t>
            </a:r>
            <a:r>
              <a:rPr lang="en-US" sz="2000" b="1" i="0" spc="600" dirty="0" err="1">
                <a:solidFill>
                  <a:srgbClr val="000000"/>
                </a:solidFill>
                <a:effectLst/>
                <a:latin typeface="+mn-lt"/>
              </a:rPr>
              <a:t>trophoblastic</a:t>
            </a:r>
            <a:r>
              <a:rPr lang="en-US" sz="2000" b="1" i="0" spc="600" dirty="0">
                <a:solidFill>
                  <a:srgbClr val="000000"/>
                </a:solidFill>
                <a:effectLst/>
                <a:latin typeface="+mn-lt"/>
              </a:rPr>
              <a:t> </a:t>
            </a:r>
            <a:r>
              <a:rPr lang="en-US" sz="2000" b="1" i="0" dirty="0">
                <a:solidFill>
                  <a:srgbClr val="000000"/>
                </a:solidFill>
                <a:effectLst/>
                <a:latin typeface="+mn-lt"/>
              </a:rPr>
              <a:t>differentiation</a:t>
            </a:r>
            <a:br>
              <a:rPr lang="en-US" sz="2000" b="1" i="0" dirty="0">
                <a:solidFill>
                  <a:srgbClr val="000000"/>
                </a:solidFill>
                <a:effectLst/>
                <a:latin typeface="+mn-lt"/>
              </a:rPr>
            </a:br>
            <a:r>
              <a:rPr lang="en-US" sz="1800" b="0" i="0" dirty="0">
                <a:solidFill>
                  <a:srgbClr val="000000"/>
                </a:solidFill>
                <a:effectLst/>
                <a:latin typeface="+mn-lt"/>
              </a:rPr>
              <a:t>Urothelial carcinoma with focal or diffuse trophoblastic / (here) </a:t>
            </a:r>
            <a:r>
              <a:rPr lang="en-US" sz="1800" b="0" i="0" dirty="0" err="1">
                <a:solidFill>
                  <a:srgbClr val="000000"/>
                </a:solidFill>
                <a:effectLst/>
                <a:latin typeface="+mn-lt"/>
              </a:rPr>
              <a:t>syncytiotrophoblastic</a:t>
            </a:r>
            <a:r>
              <a:rPr lang="en-US" sz="1800" b="0" i="0" dirty="0">
                <a:solidFill>
                  <a:srgbClr val="000000"/>
                </a:solidFill>
                <a:effectLst/>
                <a:latin typeface="+mn-lt"/>
              </a:rPr>
              <a:t> morphology or beta </a:t>
            </a:r>
            <a:r>
              <a:rPr lang="en-US" sz="1800" b="0" i="0" dirty="0" err="1">
                <a:solidFill>
                  <a:srgbClr val="000000"/>
                </a:solidFill>
                <a:effectLst/>
                <a:latin typeface="+mn-lt"/>
              </a:rPr>
              <a:t>hCG</a:t>
            </a:r>
            <a:r>
              <a:rPr lang="en-US" sz="1800" b="0" i="0" dirty="0">
                <a:solidFill>
                  <a:srgbClr val="000000"/>
                </a:solidFill>
                <a:effectLst/>
                <a:latin typeface="+mn-lt"/>
              </a:rPr>
              <a:t> immunoreactivity</a:t>
            </a:r>
            <a:r>
              <a:rPr lang="en-US" sz="1800" dirty="0">
                <a:solidFill>
                  <a:srgbClr val="000000"/>
                </a:solidFill>
                <a:latin typeface="+mn-lt"/>
              </a:rPr>
              <a:t>. </a:t>
            </a:r>
            <a:r>
              <a:rPr lang="en-US" sz="1800" b="0" i="0" dirty="0">
                <a:solidFill>
                  <a:srgbClr val="000000"/>
                </a:solidFill>
                <a:effectLst/>
                <a:latin typeface="+mn-lt"/>
              </a:rPr>
              <a:t>Carries a worse prognosis compared to conventional urothelial carcinoma</a:t>
            </a:r>
            <a:br>
              <a:rPr lang="en-US" sz="1800" b="0" i="0" dirty="0">
                <a:solidFill>
                  <a:srgbClr val="000000"/>
                </a:solidFill>
                <a:effectLst/>
                <a:latin typeface="+mn-lt"/>
              </a:rPr>
            </a:br>
            <a:r>
              <a:rPr lang="en-US" sz="1800" b="0" i="0" dirty="0">
                <a:solidFill>
                  <a:srgbClr val="000000"/>
                </a:solidFill>
                <a:effectLst/>
                <a:latin typeface="+mn-lt"/>
              </a:rPr>
              <a:t>Multinucleated giant cells admixed with </a:t>
            </a:r>
            <a:r>
              <a:rPr lang="en-US" sz="1800" b="1" i="0" dirty="0">
                <a:solidFill>
                  <a:srgbClr val="000000"/>
                </a:solidFill>
                <a:effectLst/>
                <a:latin typeface="+mn-lt"/>
              </a:rPr>
              <a:t>urothelial</a:t>
            </a:r>
            <a:r>
              <a:rPr lang="en-US" sz="1800" b="0" i="0" dirty="0">
                <a:solidFill>
                  <a:srgbClr val="000000"/>
                </a:solidFill>
                <a:effectLst/>
                <a:latin typeface="+mn-lt"/>
              </a:rPr>
              <a:t> carcinoma is the most commonly encountered pattern.</a:t>
            </a:r>
            <a:br>
              <a:rPr lang="en-US" sz="1800" b="0" i="0" dirty="0">
                <a:solidFill>
                  <a:srgbClr val="000000"/>
                </a:solidFill>
                <a:effectLst/>
                <a:latin typeface="+mn-lt"/>
              </a:rPr>
            </a:br>
            <a:r>
              <a:rPr lang="en-US" sz="1800" b="0" i="0" dirty="0">
                <a:solidFill>
                  <a:srgbClr val="000000"/>
                </a:solidFill>
                <a:effectLst/>
                <a:latin typeface="+mn-lt"/>
              </a:rPr>
              <a:t>Beta </a:t>
            </a:r>
            <a:r>
              <a:rPr lang="en-US" sz="1800" b="0" i="0" dirty="0" err="1">
                <a:solidFill>
                  <a:srgbClr val="000000"/>
                </a:solidFill>
                <a:effectLst/>
                <a:latin typeface="+mn-lt"/>
              </a:rPr>
              <a:t>hCG</a:t>
            </a:r>
            <a:r>
              <a:rPr lang="en-US" sz="1800" b="0" i="0" dirty="0">
                <a:solidFill>
                  <a:srgbClr val="000000"/>
                </a:solidFill>
                <a:effectLst/>
                <a:latin typeface="+mn-lt"/>
              </a:rPr>
              <a:t> immunohistochemical stain highlights cells with </a:t>
            </a:r>
            <a:r>
              <a:rPr lang="en-US" sz="1800" b="0" i="0" dirty="0" err="1">
                <a:solidFill>
                  <a:srgbClr val="000000"/>
                </a:solidFill>
                <a:effectLst/>
                <a:latin typeface="+mn-lt"/>
              </a:rPr>
              <a:t>trophoblastic</a:t>
            </a:r>
            <a:r>
              <a:rPr lang="en-US" sz="1800" b="0" i="0" dirty="0">
                <a:solidFill>
                  <a:srgbClr val="000000"/>
                </a:solidFill>
                <a:effectLst/>
                <a:latin typeface="+mn-lt"/>
              </a:rPr>
              <a:t> differentiation (including  </a:t>
            </a:r>
            <a:r>
              <a:rPr lang="en-US" sz="1800" b="0" i="0" dirty="0" err="1">
                <a:solidFill>
                  <a:srgbClr val="000000"/>
                </a:solidFill>
                <a:effectLst/>
                <a:latin typeface="+mn-lt"/>
              </a:rPr>
              <a:t>cyto</a:t>
            </a:r>
            <a:r>
              <a:rPr lang="en-US" sz="1800" b="0" i="0" dirty="0">
                <a:solidFill>
                  <a:srgbClr val="000000"/>
                </a:solidFill>
                <a:effectLst/>
                <a:latin typeface="+mn-lt"/>
              </a:rPr>
              <a:t>- and </a:t>
            </a:r>
            <a:r>
              <a:rPr lang="en-US" sz="1800" b="0" i="0" dirty="0" err="1">
                <a:solidFill>
                  <a:srgbClr val="000000"/>
                </a:solidFill>
                <a:effectLst/>
                <a:latin typeface="+mn-lt"/>
              </a:rPr>
              <a:t>syncytio</a:t>
            </a:r>
            <a:r>
              <a:rPr lang="en-US" sz="1800" b="0" i="0" dirty="0">
                <a:solidFill>
                  <a:srgbClr val="000000"/>
                </a:solidFill>
                <a:effectLst/>
                <a:latin typeface="+mn-lt"/>
              </a:rPr>
              <a:t>- </a:t>
            </a:r>
            <a:r>
              <a:rPr lang="en-US" sz="1800" b="0" i="0" dirty="0" err="1">
                <a:solidFill>
                  <a:srgbClr val="000000"/>
                </a:solidFill>
                <a:effectLst/>
                <a:latin typeface="+mn-lt"/>
              </a:rPr>
              <a:t>trophoblastic</a:t>
            </a:r>
            <a:r>
              <a:rPr lang="en-US" sz="1800" b="0" i="0" dirty="0">
                <a:solidFill>
                  <a:srgbClr val="000000"/>
                </a:solidFill>
                <a:effectLst/>
                <a:latin typeface="+mn-lt"/>
              </a:rPr>
              <a:t> elements)</a:t>
            </a:r>
            <a:r>
              <a:rPr lang="en-US" sz="1800" dirty="0">
                <a:solidFill>
                  <a:srgbClr val="000000"/>
                </a:solidFill>
                <a:latin typeface="+mn-lt"/>
              </a:rPr>
              <a:t>.</a:t>
            </a:r>
            <a:r>
              <a:rPr lang="en-US" sz="1800" b="0" i="0" dirty="0">
                <a:solidFill>
                  <a:srgbClr val="000000"/>
                </a:solidFill>
                <a:effectLst/>
                <a:latin typeface="+mn-lt"/>
              </a:rPr>
              <a:t>Reporting the presence of this element is recommended.</a:t>
            </a:r>
            <a:br>
              <a:rPr lang="en-US" sz="1800" b="0" i="0" dirty="0">
                <a:solidFill>
                  <a:srgbClr val="000000"/>
                </a:solidFill>
                <a:effectLst/>
                <a:latin typeface="+mn-lt"/>
              </a:rPr>
            </a:br>
            <a:br>
              <a:rPr lang="en-US" sz="2000" b="1" i="0" dirty="0">
                <a:solidFill>
                  <a:srgbClr val="000000"/>
                </a:solidFill>
                <a:effectLst/>
                <a:latin typeface="+mn-lt"/>
              </a:rPr>
            </a:br>
            <a:endParaRPr lang="el-GR" sz="2000" dirty="0">
              <a:latin typeface="+mn-lt"/>
            </a:endParaRPr>
          </a:p>
        </p:txBody>
      </p:sp>
      <p:pic>
        <p:nvPicPr>
          <p:cNvPr id="4" name="Εικόνα 3">
            <a:extLst>
              <a:ext uri="{FF2B5EF4-FFF2-40B4-BE49-F238E27FC236}">
                <a16:creationId xmlns:a16="http://schemas.microsoft.com/office/drawing/2014/main" id="{983D82BA-4481-9741-439E-4F4852366C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55167" y="2487052"/>
            <a:ext cx="5139604" cy="3240360"/>
          </a:xfrm>
          <a:prstGeom prst="rect">
            <a:avLst/>
          </a:prstGeom>
        </p:spPr>
      </p:pic>
      <p:pic>
        <p:nvPicPr>
          <p:cNvPr id="6" name="Εικόνα 5">
            <a:extLst>
              <a:ext uri="{FF2B5EF4-FFF2-40B4-BE49-F238E27FC236}">
                <a16:creationId xmlns:a16="http://schemas.microsoft.com/office/drawing/2014/main" id="{F0F77039-30A9-404B-748B-10C3EFB57F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040" y="1613101"/>
            <a:ext cx="3661896" cy="2308711"/>
          </a:xfrm>
          <a:prstGeom prst="rect">
            <a:avLst/>
          </a:prstGeom>
        </p:spPr>
      </p:pic>
      <p:pic>
        <p:nvPicPr>
          <p:cNvPr id="8" name="Εικόνα 7">
            <a:extLst>
              <a:ext uri="{FF2B5EF4-FFF2-40B4-BE49-F238E27FC236}">
                <a16:creationId xmlns:a16="http://schemas.microsoft.com/office/drawing/2014/main" id="{7D809175-13B6-9537-4679-CE427E7A5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8541" y="4107232"/>
            <a:ext cx="3658010" cy="2469157"/>
          </a:xfrm>
          <a:prstGeom prst="rect">
            <a:avLst/>
          </a:prstGeom>
        </p:spPr>
      </p:pic>
      <p:sp>
        <p:nvSpPr>
          <p:cNvPr id="10" name="TextBox 9">
            <a:extLst>
              <a:ext uri="{FF2B5EF4-FFF2-40B4-BE49-F238E27FC236}">
                <a16:creationId xmlns:a16="http://schemas.microsoft.com/office/drawing/2014/main" id="{7A74453D-83B7-9F8F-7C09-9E8D1571B7F6}"/>
              </a:ext>
            </a:extLst>
          </p:cNvPr>
          <p:cNvSpPr txBox="1"/>
          <p:nvPr/>
        </p:nvSpPr>
        <p:spPr>
          <a:xfrm rot="10800000" flipV="1">
            <a:off x="4898541" y="6053829"/>
            <a:ext cx="2895563" cy="369332"/>
          </a:xfrm>
          <a:prstGeom prst="rect">
            <a:avLst/>
          </a:prstGeom>
          <a:noFill/>
        </p:spPr>
        <p:txBody>
          <a:bodyPr wrap="square">
            <a:spAutoFit/>
          </a:bodyPr>
          <a:lstStyle/>
          <a:p>
            <a:r>
              <a:rPr lang="en-US" b="1" i="0" dirty="0">
                <a:effectLst/>
                <a:latin typeface="Arial" panose="020B0604020202020204" pitchFamily="34" charset="0"/>
              </a:rPr>
              <a:t>GATA3</a:t>
            </a:r>
            <a:endParaRPr lang="el-GR" b="1" dirty="0"/>
          </a:p>
        </p:txBody>
      </p:sp>
      <p:sp>
        <p:nvSpPr>
          <p:cNvPr id="12" name="TextBox 11">
            <a:extLst>
              <a:ext uri="{FF2B5EF4-FFF2-40B4-BE49-F238E27FC236}">
                <a16:creationId xmlns:a16="http://schemas.microsoft.com/office/drawing/2014/main" id="{4A713754-0959-C316-9E3D-009EF0104DFD}"/>
              </a:ext>
            </a:extLst>
          </p:cNvPr>
          <p:cNvSpPr txBox="1"/>
          <p:nvPr/>
        </p:nvSpPr>
        <p:spPr>
          <a:xfrm>
            <a:off x="5292080" y="3429000"/>
            <a:ext cx="3744416" cy="369332"/>
          </a:xfrm>
          <a:prstGeom prst="rect">
            <a:avLst/>
          </a:prstGeom>
          <a:noFill/>
        </p:spPr>
        <p:txBody>
          <a:bodyPr wrap="square">
            <a:spAutoFit/>
          </a:bodyPr>
          <a:lstStyle/>
          <a:p>
            <a:r>
              <a:rPr lang="en-US" b="1" i="0" dirty="0" err="1">
                <a:effectLst/>
                <a:latin typeface="Arial" panose="020B0604020202020204" pitchFamily="34" charset="0"/>
              </a:rPr>
              <a:t>hCG</a:t>
            </a:r>
            <a:endParaRPr lang="el-GR" b="1" dirty="0"/>
          </a:p>
        </p:txBody>
      </p:sp>
    </p:spTree>
    <p:extLst>
      <p:ext uri="{BB962C8B-B14F-4D97-AF65-F5344CB8AC3E}">
        <p14:creationId xmlns:p14="http://schemas.microsoft.com/office/powerpoint/2010/main" val="155267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47138D-2B98-FE76-EA92-B919A0DCF4E6}"/>
              </a:ext>
            </a:extLst>
          </p:cNvPr>
          <p:cNvSpPr>
            <a:spLocks noGrp="1"/>
          </p:cNvSpPr>
          <p:nvPr>
            <p:ph type="title"/>
          </p:nvPr>
        </p:nvSpPr>
        <p:spPr>
          <a:xfrm>
            <a:off x="457200" y="0"/>
            <a:ext cx="8229600" cy="548680"/>
          </a:xfrm>
        </p:spPr>
        <p:txBody>
          <a:bodyPr>
            <a:normAutofit fontScale="90000"/>
          </a:bodyPr>
          <a:lstStyle/>
          <a:p>
            <a:r>
              <a:rPr lang="en-US" dirty="0"/>
              <a:t>Significant </a:t>
            </a:r>
            <a:r>
              <a:rPr lang="en-US" b="1" dirty="0"/>
              <a:t>U</a:t>
            </a:r>
            <a:r>
              <a:rPr lang="en-US" dirty="0"/>
              <a:t>C subtypes</a:t>
            </a:r>
            <a:endParaRPr lang="el-GR" dirty="0"/>
          </a:p>
        </p:txBody>
      </p:sp>
      <p:pic>
        <p:nvPicPr>
          <p:cNvPr id="4" name="Εικόνα 3" descr="Εικόνα που περιέχει ύφασμα, πίτσα&#10;&#10;Περιγραφή που δημιουργήθηκε αυτόματα">
            <a:extLst>
              <a:ext uri="{FF2B5EF4-FFF2-40B4-BE49-F238E27FC236}">
                <a16:creationId xmlns:a16="http://schemas.microsoft.com/office/drawing/2014/main" id="{052BB0A0-5B1B-4EF4-C675-44BE48260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811460"/>
            <a:ext cx="3687346" cy="2761473"/>
          </a:xfrm>
          <a:prstGeom prst="rect">
            <a:avLst/>
          </a:prstGeom>
        </p:spPr>
      </p:pic>
      <p:pic>
        <p:nvPicPr>
          <p:cNvPr id="6" name="Εικόνα 5" descr="Εικόνα που περιέχει ύφασμα&#10;&#10;Περιγραφή που δημιουργήθηκε αυτόματα">
            <a:extLst>
              <a:ext uri="{FF2B5EF4-FFF2-40B4-BE49-F238E27FC236}">
                <a16:creationId xmlns:a16="http://schemas.microsoft.com/office/drawing/2014/main" id="{748917F3-5A77-CD43-D657-CA319DFBA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850678"/>
            <a:ext cx="3687346" cy="2764556"/>
          </a:xfrm>
          <a:prstGeom prst="rect">
            <a:avLst/>
          </a:prstGeom>
        </p:spPr>
      </p:pic>
      <p:pic>
        <p:nvPicPr>
          <p:cNvPr id="8" name="Εικόνα 7">
            <a:extLst>
              <a:ext uri="{FF2B5EF4-FFF2-40B4-BE49-F238E27FC236}">
                <a16:creationId xmlns:a16="http://schemas.microsoft.com/office/drawing/2014/main" id="{095B7F59-B0E2-FB02-43BE-7640F47671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794572"/>
            <a:ext cx="3687346" cy="2776355"/>
          </a:xfrm>
          <a:prstGeom prst="rect">
            <a:avLst/>
          </a:prstGeom>
        </p:spPr>
      </p:pic>
      <p:pic>
        <p:nvPicPr>
          <p:cNvPr id="10" name="Εικόνα 9">
            <a:extLst>
              <a:ext uri="{FF2B5EF4-FFF2-40B4-BE49-F238E27FC236}">
                <a16:creationId xmlns:a16="http://schemas.microsoft.com/office/drawing/2014/main" id="{1CA3E1C6-D4E3-1548-7D28-28E3F19D3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52157" y="3850677"/>
            <a:ext cx="4914765" cy="2764555"/>
          </a:xfrm>
          <a:prstGeom prst="rect">
            <a:avLst/>
          </a:prstGeom>
        </p:spPr>
      </p:pic>
      <p:sp>
        <p:nvSpPr>
          <p:cNvPr id="7" name="6 - Ορθογώνιο"/>
          <p:cNvSpPr/>
          <p:nvPr/>
        </p:nvSpPr>
        <p:spPr>
          <a:xfrm>
            <a:off x="2051720" y="1772816"/>
            <a:ext cx="5904656" cy="523220"/>
          </a:xfrm>
          <a:prstGeom prst="rect">
            <a:avLst/>
          </a:prstGeom>
        </p:spPr>
        <p:txBody>
          <a:bodyPr wrap="square">
            <a:spAutoFit/>
          </a:bodyPr>
          <a:lstStyle/>
          <a:p>
            <a:r>
              <a:rPr lang="en-US" sz="2800" b="1" spc="600" dirty="0" err="1">
                <a:solidFill>
                  <a:srgbClr val="FF0000"/>
                </a:solidFill>
                <a:effectLst>
                  <a:outerShdw blurRad="38100" dist="38100" dir="2700000" algn="tl">
                    <a:srgbClr val="000000">
                      <a:alpha val="43137"/>
                    </a:srgbClr>
                  </a:outerShdw>
                </a:effectLst>
              </a:rPr>
              <a:t>Micropapillary</a:t>
            </a:r>
            <a:r>
              <a:rPr lang="en-US" sz="2800" b="1" spc="600" dirty="0">
                <a:solidFill>
                  <a:srgbClr val="FF0000"/>
                </a:solidFill>
                <a:effectLst>
                  <a:outerShdw blurRad="38100" dist="38100" dir="2700000" algn="tl">
                    <a:srgbClr val="000000">
                      <a:alpha val="43137"/>
                    </a:srgbClr>
                  </a:outerShdw>
                </a:effectLst>
              </a:rPr>
              <a:t> UC</a:t>
            </a:r>
            <a:r>
              <a:rPr lang="en-US" sz="2800" b="1" spc="600" dirty="0">
                <a:solidFill>
                  <a:srgbClr val="FF0000"/>
                </a:solidFill>
              </a:rPr>
              <a:t> </a:t>
            </a:r>
            <a:endParaRPr lang="el-GR" sz="2800" b="1" spc="600" dirty="0">
              <a:solidFill>
                <a:srgbClr val="FF0000"/>
              </a:solidFill>
            </a:endParaRPr>
          </a:p>
        </p:txBody>
      </p:sp>
      <p:sp>
        <p:nvSpPr>
          <p:cNvPr id="9" name="8 - Ορθογώνιο"/>
          <p:cNvSpPr/>
          <p:nvPr/>
        </p:nvSpPr>
        <p:spPr>
          <a:xfrm>
            <a:off x="0" y="3645024"/>
            <a:ext cx="9144000" cy="3108543"/>
          </a:xfrm>
          <a:prstGeom prst="rect">
            <a:avLst/>
          </a:prstGeom>
        </p:spPr>
        <p:txBody>
          <a:bodyPr wrap="square">
            <a:spAutoFit/>
          </a:bodyPr>
          <a:lstStyle/>
          <a:p>
            <a:pPr algn="ctr"/>
            <a:r>
              <a:rPr lang="en-US" sz="2800" b="1" spc="600" dirty="0" err="1">
                <a:solidFill>
                  <a:srgbClr val="FF0000"/>
                </a:solidFill>
                <a:effectLst>
                  <a:outerShdw blurRad="38100" dist="38100" dir="2700000" algn="tl">
                    <a:srgbClr val="000000">
                      <a:alpha val="43137"/>
                    </a:srgbClr>
                  </a:outerShdw>
                </a:effectLst>
              </a:rPr>
              <a:t>Plasmacytoid</a:t>
            </a:r>
            <a:r>
              <a:rPr lang="en-US" sz="2800" b="1" spc="600" dirty="0">
                <a:solidFill>
                  <a:srgbClr val="FF0000"/>
                </a:solidFill>
                <a:effectLst>
                  <a:outerShdw blurRad="38100" dist="38100" dir="2700000" algn="tl">
                    <a:srgbClr val="000000">
                      <a:alpha val="43137"/>
                    </a:srgbClr>
                  </a:outerShdw>
                </a:effectLst>
              </a:rPr>
              <a:t>  UC</a:t>
            </a:r>
            <a:r>
              <a:rPr lang="en-US" sz="2800" b="1" spc="600" dirty="0">
                <a:solidFill>
                  <a:srgbClr val="FF0000"/>
                </a:solidFill>
              </a:rPr>
              <a:t>: </a:t>
            </a:r>
          </a:p>
          <a:p>
            <a:pPr algn="ctr"/>
            <a:r>
              <a:rPr lang="en-US" sz="2800" b="1" spc="600" dirty="0">
                <a:solidFill>
                  <a:srgbClr val="FF0000"/>
                </a:solidFill>
              </a:rPr>
              <a:t>Single infiltrating cells </a:t>
            </a:r>
          </a:p>
          <a:p>
            <a:pPr algn="ctr"/>
            <a:r>
              <a:rPr lang="en-US" sz="2800" b="1" spc="600" dirty="0">
                <a:solidFill>
                  <a:srgbClr val="FF0000"/>
                </a:solidFill>
              </a:rPr>
              <a:t>with or without </a:t>
            </a:r>
            <a:r>
              <a:rPr lang="en-US" sz="2800" b="1" spc="600" dirty="0" err="1">
                <a:solidFill>
                  <a:srgbClr val="FF0000"/>
                </a:solidFill>
              </a:rPr>
              <a:t>cytoplasmic</a:t>
            </a:r>
            <a:r>
              <a:rPr lang="en-US" sz="2800" b="1" spc="600" dirty="0">
                <a:solidFill>
                  <a:srgbClr val="FF0000"/>
                </a:solidFill>
              </a:rPr>
              <a:t> </a:t>
            </a:r>
            <a:r>
              <a:rPr lang="en-US" sz="2800" b="1" spc="600" dirty="0" err="1">
                <a:solidFill>
                  <a:srgbClr val="FF0000"/>
                </a:solidFill>
              </a:rPr>
              <a:t>lumina</a:t>
            </a:r>
            <a:r>
              <a:rPr lang="en-US" sz="2800" b="1" spc="600" dirty="0">
                <a:solidFill>
                  <a:srgbClr val="FF0000"/>
                </a:solidFill>
              </a:rPr>
              <a:t> or vacuoles. Frequent positive surgical margins in areas that are not grossly evident, such as the soft tissue around </a:t>
            </a:r>
            <a:r>
              <a:rPr lang="en-US" sz="2800" b="1" spc="600" dirty="0" err="1">
                <a:solidFill>
                  <a:srgbClr val="FF0000"/>
                </a:solidFill>
              </a:rPr>
              <a:t>ureters</a:t>
            </a:r>
            <a:r>
              <a:rPr lang="en-US" sz="2800" b="1" spc="600" dirty="0">
                <a:solidFill>
                  <a:srgbClr val="FF0000"/>
                </a:solidFill>
              </a:rPr>
              <a:t> (frozen sections evaluation). </a:t>
            </a:r>
            <a:endParaRPr lang="el-GR" sz="2800" b="1" spc="600" dirty="0">
              <a:solidFill>
                <a:srgbClr val="FF0000"/>
              </a:solidFill>
            </a:endParaRPr>
          </a:p>
        </p:txBody>
      </p:sp>
    </p:spTree>
    <p:extLst>
      <p:ext uri="{BB962C8B-B14F-4D97-AF65-F5344CB8AC3E}">
        <p14:creationId xmlns:p14="http://schemas.microsoft.com/office/powerpoint/2010/main" val="369261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3C7FE0-C0BF-E90A-5F67-4DDC7D184A93}"/>
              </a:ext>
            </a:extLst>
          </p:cNvPr>
          <p:cNvSpPr>
            <a:spLocks noGrp="1"/>
          </p:cNvSpPr>
          <p:nvPr>
            <p:ph type="title"/>
          </p:nvPr>
        </p:nvSpPr>
        <p:spPr>
          <a:xfrm>
            <a:off x="0" y="0"/>
            <a:ext cx="9144000" cy="1196752"/>
          </a:xfrm>
        </p:spPr>
        <p:txBody>
          <a:bodyPr>
            <a:noAutofit/>
          </a:bodyPr>
          <a:lstStyle/>
          <a:p>
            <a:r>
              <a:rPr lang="en-US" sz="1800" cap="all" dirty="0">
                <a:solidFill>
                  <a:srgbClr val="282828"/>
                </a:solidFill>
                <a:latin typeface="+mn-lt"/>
              </a:rPr>
              <a:t>(A)</a:t>
            </a:r>
            <a:r>
              <a:rPr lang="en-US" sz="1800" dirty="0">
                <a:solidFill>
                  <a:srgbClr val="282828"/>
                </a:solidFill>
                <a:latin typeface="+mn-lt"/>
              </a:rPr>
              <a:t> </a:t>
            </a:r>
            <a:r>
              <a:rPr lang="en-US" sz="1800" dirty="0" err="1">
                <a:solidFill>
                  <a:srgbClr val="282828"/>
                </a:solidFill>
                <a:latin typeface="+mn-lt"/>
              </a:rPr>
              <a:t>Urothelial</a:t>
            </a:r>
            <a:r>
              <a:rPr lang="en-US" sz="1800" dirty="0">
                <a:solidFill>
                  <a:srgbClr val="282828"/>
                </a:solidFill>
                <a:latin typeface="+mn-lt"/>
              </a:rPr>
              <a:t> carcinoma with </a:t>
            </a:r>
            <a:r>
              <a:rPr lang="en-US" sz="1800" b="1" dirty="0" err="1">
                <a:solidFill>
                  <a:srgbClr val="282828"/>
                </a:solidFill>
                <a:latin typeface="+mn-lt"/>
              </a:rPr>
              <a:t>squamous</a:t>
            </a:r>
            <a:r>
              <a:rPr lang="en-US" sz="1800" b="1" dirty="0">
                <a:solidFill>
                  <a:srgbClr val="282828"/>
                </a:solidFill>
                <a:latin typeface="+mn-lt"/>
              </a:rPr>
              <a:t> divergent differentiation</a:t>
            </a:r>
            <a:r>
              <a:rPr lang="en-US" sz="1800" dirty="0">
                <a:solidFill>
                  <a:srgbClr val="282828"/>
                </a:solidFill>
                <a:latin typeface="+mn-lt"/>
              </a:rPr>
              <a:t>. </a:t>
            </a:r>
            <a:r>
              <a:rPr lang="en-US" sz="1800" cap="all" dirty="0">
                <a:solidFill>
                  <a:srgbClr val="282828"/>
                </a:solidFill>
                <a:latin typeface="+mn-lt"/>
              </a:rPr>
              <a:t>(B)</a:t>
            </a:r>
            <a:r>
              <a:rPr lang="en-US" sz="1800" dirty="0">
                <a:solidFill>
                  <a:srgbClr val="282828"/>
                </a:solidFill>
                <a:latin typeface="+mn-lt"/>
              </a:rPr>
              <a:t> Bladder </a:t>
            </a:r>
            <a:r>
              <a:rPr lang="en-US" sz="1800" b="1" dirty="0" err="1">
                <a:solidFill>
                  <a:srgbClr val="282828"/>
                </a:solidFill>
                <a:latin typeface="+mn-lt"/>
              </a:rPr>
              <a:t>neuroendocrine</a:t>
            </a:r>
            <a:r>
              <a:rPr lang="en-US" sz="1800" b="1" dirty="0">
                <a:solidFill>
                  <a:srgbClr val="282828"/>
                </a:solidFill>
                <a:latin typeface="+mn-lt"/>
              </a:rPr>
              <a:t> tumor</a:t>
            </a:r>
            <a:r>
              <a:rPr lang="en-US" sz="1800" dirty="0">
                <a:solidFill>
                  <a:srgbClr val="282828"/>
                </a:solidFill>
                <a:latin typeface="+mn-lt"/>
              </a:rPr>
              <a:t>; the inset shows positive </a:t>
            </a:r>
            <a:r>
              <a:rPr lang="en-US" sz="1800" dirty="0" err="1">
                <a:solidFill>
                  <a:srgbClr val="282828"/>
                </a:solidFill>
                <a:latin typeface="+mn-lt"/>
              </a:rPr>
              <a:t>immunohistochemistry</a:t>
            </a:r>
            <a:r>
              <a:rPr lang="en-US" sz="1800" dirty="0">
                <a:solidFill>
                  <a:srgbClr val="282828"/>
                </a:solidFill>
                <a:latin typeface="+mn-lt"/>
              </a:rPr>
              <a:t> staining for </a:t>
            </a:r>
            <a:r>
              <a:rPr lang="en-US" sz="1800" dirty="0" err="1">
                <a:solidFill>
                  <a:srgbClr val="282828"/>
                </a:solidFill>
                <a:latin typeface="+mn-lt"/>
              </a:rPr>
              <a:t>synaptophysin</a:t>
            </a:r>
            <a:r>
              <a:rPr lang="en-US" sz="1800" dirty="0">
                <a:solidFill>
                  <a:srgbClr val="282828"/>
                </a:solidFill>
                <a:latin typeface="+mn-lt"/>
              </a:rPr>
              <a:t> of the tumor. </a:t>
            </a:r>
            <a:r>
              <a:rPr lang="en-US" sz="1800" cap="all" dirty="0">
                <a:solidFill>
                  <a:srgbClr val="282828"/>
                </a:solidFill>
                <a:latin typeface="+mn-lt"/>
              </a:rPr>
              <a:t>(C)</a:t>
            </a:r>
            <a:r>
              <a:rPr lang="en-US" sz="1800" dirty="0">
                <a:solidFill>
                  <a:srgbClr val="282828"/>
                </a:solidFill>
                <a:latin typeface="+mn-lt"/>
              </a:rPr>
              <a:t> </a:t>
            </a:r>
            <a:r>
              <a:rPr lang="en-US" sz="1800" b="1" dirty="0" err="1">
                <a:solidFill>
                  <a:srgbClr val="282828"/>
                </a:solidFill>
                <a:latin typeface="+mn-lt"/>
              </a:rPr>
              <a:t>Plasmacytoid</a:t>
            </a:r>
            <a:r>
              <a:rPr lang="en-US" sz="1800" dirty="0">
                <a:solidFill>
                  <a:srgbClr val="282828"/>
                </a:solidFill>
                <a:latin typeface="+mn-lt"/>
              </a:rPr>
              <a:t> </a:t>
            </a:r>
            <a:r>
              <a:rPr lang="en-US" sz="1800" dirty="0" err="1">
                <a:solidFill>
                  <a:srgbClr val="282828"/>
                </a:solidFill>
                <a:latin typeface="+mn-lt"/>
              </a:rPr>
              <a:t>urothelial</a:t>
            </a:r>
            <a:r>
              <a:rPr lang="en-US" sz="1800" dirty="0">
                <a:solidFill>
                  <a:srgbClr val="282828"/>
                </a:solidFill>
                <a:latin typeface="+mn-lt"/>
              </a:rPr>
              <a:t> carcinoma. </a:t>
            </a:r>
            <a:r>
              <a:rPr lang="en-US" sz="1800" cap="all" dirty="0">
                <a:solidFill>
                  <a:srgbClr val="282828"/>
                </a:solidFill>
                <a:latin typeface="+mn-lt"/>
              </a:rPr>
              <a:t>(D)</a:t>
            </a:r>
            <a:r>
              <a:rPr lang="en-US" sz="1800" dirty="0">
                <a:solidFill>
                  <a:srgbClr val="282828"/>
                </a:solidFill>
                <a:latin typeface="+mn-lt"/>
              </a:rPr>
              <a:t> </a:t>
            </a:r>
            <a:r>
              <a:rPr lang="en-US" sz="1800" b="1" dirty="0" err="1">
                <a:solidFill>
                  <a:srgbClr val="282828"/>
                </a:solidFill>
                <a:latin typeface="+mn-lt"/>
              </a:rPr>
              <a:t>Micropapillary</a:t>
            </a:r>
            <a:r>
              <a:rPr lang="en-US" sz="1800" dirty="0">
                <a:solidFill>
                  <a:srgbClr val="282828"/>
                </a:solidFill>
                <a:latin typeface="+mn-lt"/>
              </a:rPr>
              <a:t> </a:t>
            </a:r>
            <a:r>
              <a:rPr lang="en-US" sz="1800" dirty="0" err="1">
                <a:solidFill>
                  <a:srgbClr val="282828"/>
                </a:solidFill>
                <a:latin typeface="+mn-lt"/>
              </a:rPr>
              <a:t>urothelial</a:t>
            </a:r>
            <a:r>
              <a:rPr lang="en-US" sz="1800" dirty="0">
                <a:solidFill>
                  <a:srgbClr val="282828"/>
                </a:solidFill>
                <a:latin typeface="+mn-lt"/>
              </a:rPr>
              <a:t> carcinoma.</a:t>
            </a:r>
            <a:br>
              <a:rPr lang="el-GR" sz="1800" dirty="0">
                <a:latin typeface="+mn-lt"/>
              </a:rPr>
            </a:br>
            <a:endParaRPr lang="el-GR" sz="1800" dirty="0">
              <a:latin typeface="+mn-lt"/>
            </a:endParaRPr>
          </a:p>
        </p:txBody>
      </p:sp>
      <p:pic>
        <p:nvPicPr>
          <p:cNvPr id="4" name="Εικόνα 3" descr="Εικόνα που περιέχει κείμενο, πέτρα&#10;&#10;Περιγραφή που δημιουργήθηκε αυτόματα">
            <a:extLst>
              <a:ext uri="{FF2B5EF4-FFF2-40B4-BE49-F238E27FC236}">
                <a16:creationId xmlns:a16="http://schemas.microsoft.com/office/drawing/2014/main" id="{204BF1DD-7219-2606-4D7E-277D00BC81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908720"/>
            <a:ext cx="7498749" cy="5630979"/>
          </a:xfrm>
          <a:prstGeom prst="rect">
            <a:avLst/>
          </a:prstGeom>
        </p:spPr>
      </p:pic>
    </p:spTree>
    <p:extLst>
      <p:ext uri="{BB962C8B-B14F-4D97-AF65-F5344CB8AC3E}">
        <p14:creationId xmlns:p14="http://schemas.microsoft.com/office/powerpoint/2010/main" val="4070595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D11E87-297E-6433-3FB1-F38E3B746F2B}"/>
              </a:ext>
            </a:extLst>
          </p:cNvPr>
          <p:cNvSpPr>
            <a:spLocks noGrp="1"/>
          </p:cNvSpPr>
          <p:nvPr>
            <p:ph type="title"/>
          </p:nvPr>
        </p:nvSpPr>
        <p:spPr/>
        <p:txBody>
          <a:bodyPr>
            <a:normAutofit fontScale="90000"/>
          </a:bodyPr>
          <a:lstStyle/>
          <a:p>
            <a:r>
              <a:rPr lang="en-US" dirty="0" err="1">
                <a:effectLst>
                  <a:outerShdw blurRad="38100" dist="38100" dir="2700000" algn="tl">
                    <a:srgbClr val="000000">
                      <a:alpha val="43137"/>
                    </a:srgbClr>
                  </a:outerShdw>
                </a:effectLst>
              </a:rPr>
              <a:t>Sarcomatoid</a:t>
            </a:r>
            <a:r>
              <a:rPr lang="en-US" dirty="0"/>
              <a:t> </a:t>
            </a:r>
            <a:r>
              <a:rPr lang="en-US" dirty="0" err="1"/>
              <a:t>urothelial</a:t>
            </a:r>
            <a:r>
              <a:rPr lang="en-US" dirty="0"/>
              <a:t> carcinoma</a:t>
            </a:r>
            <a:r>
              <a:rPr lang="en-US" b="1" dirty="0">
                <a:solidFill>
                  <a:srgbClr val="FFFFFF"/>
                </a:solidFill>
                <a:latin typeface="Arial" panose="020B0604020202020204" pitchFamily="34" charset="0"/>
              </a:rPr>
              <a:t> </a:t>
            </a:r>
            <a:br>
              <a:rPr lang="en-US" b="1" dirty="0">
                <a:solidFill>
                  <a:srgbClr val="FFFFFF"/>
                </a:solidFill>
                <a:latin typeface="Arial" panose="020B0604020202020204" pitchFamily="34" charset="0"/>
              </a:rPr>
            </a:br>
            <a:r>
              <a:rPr lang="en-US" sz="2000" b="1" dirty="0">
                <a:latin typeface="+mn-lt"/>
              </a:rPr>
              <a:t>Spindled to </a:t>
            </a:r>
            <a:r>
              <a:rPr lang="en-US" sz="2000" b="1" dirty="0" err="1">
                <a:latin typeface="+mn-lt"/>
              </a:rPr>
              <a:t>epithelioid</a:t>
            </a:r>
            <a:r>
              <a:rPr lang="en-US" sz="2000" b="1" dirty="0">
                <a:latin typeface="+mn-lt"/>
              </a:rPr>
              <a:t> </a:t>
            </a:r>
            <a:r>
              <a:rPr lang="en-US" sz="2000" dirty="0">
                <a:latin typeface="+mn-lt"/>
              </a:rPr>
              <a:t>cells with </a:t>
            </a:r>
            <a:r>
              <a:rPr lang="en-US" sz="2000" b="1" dirty="0" err="1">
                <a:latin typeface="+mn-lt"/>
              </a:rPr>
              <a:t>pleomorphic</a:t>
            </a:r>
            <a:r>
              <a:rPr lang="en-US" sz="2000" b="1" dirty="0">
                <a:latin typeface="+mn-lt"/>
              </a:rPr>
              <a:t> nuclei, abundant mitotic figures and apoptosis </a:t>
            </a:r>
            <a:r>
              <a:rPr lang="en-US" sz="2000" dirty="0">
                <a:latin typeface="+mn-lt"/>
              </a:rPr>
              <a:t>in a </a:t>
            </a:r>
            <a:r>
              <a:rPr lang="en-US" sz="2000" u="sng" dirty="0" err="1">
                <a:latin typeface="+mn-lt"/>
              </a:rPr>
              <a:t>myxomatous</a:t>
            </a:r>
            <a:r>
              <a:rPr lang="en-US" sz="2000" u="sng" dirty="0">
                <a:latin typeface="+mn-lt"/>
              </a:rPr>
              <a:t> background</a:t>
            </a:r>
            <a:r>
              <a:rPr lang="en-US" sz="2000" dirty="0">
                <a:latin typeface="+mn-lt"/>
              </a:rPr>
              <a:t> forming a </a:t>
            </a:r>
            <a:r>
              <a:rPr lang="en-US" sz="2000" u="sng" dirty="0">
                <a:latin typeface="+mn-lt"/>
              </a:rPr>
              <a:t>vaguely fascicular growth pattern </a:t>
            </a:r>
            <a:r>
              <a:rPr lang="en-US" sz="2000" dirty="0">
                <a:latin typeface="+mn-lt"/>
              </a:rPr>
              <a:t>(20x).</a:t>
            </a:r>
            <a:br>
              <a:rPr lang="en-US" sz="2000" dirty="0">
                <a:latin typeface="+mn-lt"/>
              </a:rPr>
            </a:br>
            <a:endParaRPr lang="el-GR" sz="2000" dirty="0">
              <a:latin typeface="+mn-lt"/>
            </a:endParaRPr>
          </a:p>
        </p:txBody>
      </p:sp>
      <p:pic>
        <p:nvPicPr>
          <p:cNvPr id="4" name="Εικόνα 3" descr="Εικόνα που περιέχει ύφασμα&#10;&#10;Περιγραφή που δημιουργήθηκε αυτόματα">
            <a:extLst>
              <a:ext uri="{FF2B5EF4-FFF2-40B4-BE49-F238E27FC236}">
                <a16:creationId xmlns:a16="http://schemas.microsoft.com/office/drawing/2014/main" id="{C5342A95-BB08-1588-43FF-5A62732A4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56792"/>
            <a:ext cx="9144000" cy="5143500"/>
          </a:xfrm>
          <a:prstGeom prst="rect">
            <a:avLst/>
          </a:prstGeom>
        </p:spPr>
      </p:pic>
    </p:spTree>
    <p:extLst>
      <p:ext uri="{BB962C8B-B14F-4D97-AF65-F5344CB8AC3E}">
        <p14:creationId xmlns:p14="http://schemas.microsoft.com/office/powerpoint/2010/main" val="1085411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60648"/>
          </a:xfrm>
        </p:spPr>
        <p:txBody>
          <a:bodyPr>
            <a:normAutofit fontScale="90000"/>
          </a:bodyPr>
          <a:lstStyle/>
          <a:p>
            <a:br>
              <a:rPr lang="en-US" dirty="0"/>
            </a:br>
            <a:r>
              <a:rPr lang="en-US" sz="1600" b="1" spc="300" dirty="0"/>
              <a:t>Normal histology: Bladder layers </a:t>
            </a:r>
            <a:r>
              <a:rPr lang="en-US" sz="1600" dirty="0"/>
              <a:t>are mucosa (</a:t>
            </a:r>
            <a:r>
              <a:rPr lang="en-US" sz="1600" dirty="0" err="1"/>
              <a:t>urothelium</a:t>
            </a:r>
            <a:r>
              <a:rPr lang="en-US" sz="1600" dirty="0"/>
              <a:t>, lamina </a:t>
            </a:r>
            <a:r>
              <a:rPr lang="en-US" sz="1600" dirty="0" err="1"/>
              <a:t>propria</a:t>
            </a:r>
            <a:r>
              <a:rPr lang="en-US" sz="1600" dirty="0"/>
              <a:t>, </a:t>
            </a:r>
            <a:r>
              <a:rPr lang="en-US" sz="1600" u="sng" dirty="0">
                <a:effectLst>
                  <a:outerShdw blurRad="38100" dist="38100" dir="2700000" algn="tl">
                    <a:srgbClr val="000000">
                      <a:alpha val="43137"/>
                    </a:srgbClr>
                  </a:outerShdw>
                </a:effectLst>
              </a:rPr>
              <a:t>dis</a:t>
            </a:r>
            <a:r>
              <a:rPr lang="en-US" sz="1600" dirty="0"/>
              <a:t>continuous </a:t>
            </a:r>
            <a:r>
              <a:rPr lang="en-US" sz="1600" dirty="0" err="1"/>
              <a:t>muscularis</a:t>
            </a:r>
            <a:r>
              <a:rPr lang="en-US" sz="1600" dirty="0"/>
              <a:t> mucosa), </a:t>
            </a:r>
            <a:r>
              <a:rPr lang="en-US" sz="1600" dirty="0" err="1"/>
              <a:t>muscularis</a:t>
            </a:r>
            <a:r>
              <a:rPr lang="en-US" sz="1600" dirty="0"/>
              <a:t> </a:t>
            </a:r>
            <a:r>
              <a:rPr lang="en-US" sz="1600" dirty="0" err="1"/>
              <a:t>propria</a:t>
            </a:r>
            <a:r>
              <a:rPr lang="en-US" sz="1600" dirty="0"/>
              <a:t>, </a:t>
            </a:r>
            <a:r>
              <a:rPr lang="en-US" sz="1400" dirty="0"/>
              <a:t> </a:t>
            </a:r>
            <a:r>
              <a:rPr lang="en-US" sz="1600" dirty="0"/>
              <a:t>adventitia, </a:t>
            </a:r>
            <a:r>
              <a:rPr lang="en-US" sz="1600" dirty="0" err="1"/>
              <a:t>serosa</a:t>
            </a:r>
            <a:r>
              <a:rPr lang="en-US" sz="1600" dirty="0"/>
              <a:t> / peritoneum at </a:t>
            </a:r>
            <a:r>
              <a:rPr lang="en-US" sz="1600" u="sng" dirty="0"/>
              <a:t>dome</a:t>
            </a:r>
            <a:r>
              <a:rPr lang="en-US" sz="1600" dirty="0"/>
              <a:t>; no </a:t>
            </a:r>
            <a:r>
              <a:rPr lang="en-US" sz="1600" dirty="0" err="1"/>
              <a:t>submucosa</a:t>
            </a:r>
            <a:r>
              <a:rPr lang="en-US" sz="1600" dirty="0"/>
              <a:t> is present.</a:t>
            </a:r>
            <a:br>
              <a:rPr lang="el-GR" sz="1600" dirty="0"/>
            </a:br>
            <a:endParaRPr lang="el-GR" sz="1600" dirty="0"/>
          </a:p>
        </p:txBody>
      </p:sp>
      <p:pic>
        <p:nvPicPr>
          <p:cNvPr id="1026" name="Picture 2" descr="C:\Users\User\Desktop\001123 (1).jpg"/>
          <p:cNvPicPr>
            <a:picLocks noChangeAspect="1" noChangeArrowheads="1"/>
          </p:cNvPicPr>
          <p:nvPr/>
        </p:nvPicPr>
        <p:blipFill>
          <a:blip r:embed="rId3" cstate="print"/>
          <a:srcRect/>
          <a:stretch>
            <a:fillRect/>
          </a:stretch>
        </p:blipFill>
        <p:spPr bwMode="auto">
          <a:xfrm>
            <a:off x="323528" y="620688"/>
            <a:ext cx="4176464" cy="2808312"/>
          </a:xfrm>
          <a:prstGeom prst="rect">
            <a:avLst/>
          </a:prstGeom>
          <a:noFill/>
        </p:spPr>
      </p:pic>
      <p:pic>
        <p:nvPicPr>
          <p:cNvPr id="1027" name="Picture 3" descr="C:\Users\User\Desktop\Screenshot_1.jpg"/>
          <p:cNvPicPr>
            <a:picLocks noChangeAspect="1" noChangeArrowheads="1"/>
          </p:cNvPicPr>
          <p:nvPr/>
        </p:nvPicPr>
        <p:blipFill>
          <a:blip r:embed="rId4" cstate="print"/>
          <a:srcRect/>
          <a:stretch>
            <a:fillRect/>
          </a:stretch>
        </p:blipFill>
        <p:spPr bwMode="auto">
          <a:xfrm>
            <a:off x="323528" y="3645024"/>
            <a:ext cx="4176464" cy="2808312"/>
          </a:xfrm>
          <a:prstGeom prst="rect">
            <a:avLst/>
          </a:prstGeom>
          <a:noFill/>
        </p:spPr>
      </p:pic>
      <p:pic>
        <p:nvPicPr>
          <p:cNvPr id="1030" name="Picture 6" descr="C:\Users\User\Desktop\Screenshot_3.jpg"/>
          <p:cNvPicPr>
            <a:picLocks noChangeAspect="1" noChangeArrowheads="1"/>
          </p:cNvPicPr>
          <p:nvPr/>
        </p:nvPicPr>
        <p:blipFill>
          <a:blip r:embed="rId5" cstate="print"/>
          <a:srcRect/>
          <a:stretch>
            <a:fillRect/>
          </a:stretch>
        </p:blipFill>
        <p:spPr bwMode="auto">
          <a:xfrm>
            <a:off x="4572000" y="692696"/>
            <a:ext cx="4248472" cy="2592288"/>
          </a:xfrm>
          <a:prstGeom prst="rect">
            <a:avLst/>
          </a:prstGeom>
          <a:noFill/>
        </p:spPr>
      </p:pic>
      <p:pic>
        <p:nvPicPr>
          <p:cNvPr id="1031" name="Picture 7" descr="C:\Users\User\Desktop\Screenshot_1.jpg"/>
          <p:cNvPicPr>
            <a:picLocks noChangeAspect="1" noChangeArrowheads="1"/>
          </p:cNvPicPr>
          <p:nvPr/>
        </p:nvPicPr>
        <p:blipFill>
          <a:blip r:embed="rId6" cstate="print"/>
          <a:srcRect/>
          <a:stretch>
            <a:fillRect/>
          </a:stretch>
        </p:blipFill>
        <p:spPr bwMode="auto">
          <a:xfrm>
            <a:off x="4572000" y="3501008"/>
            <a:ext cx="4248472" cy="3076480"/>
          </a:xfrm>
          <a:prstGeom prst="rect">
            <a:avLst/>
          </a:prstGeom>
          <a:noFill/>
        </p:spPr>
      </p:pic>
      <p:pic>
        <p:nvPicPr>
          <p:cNvPr id="1032" name="Picture 8" descr="C:\Users\User\Desktop\Screenshot_2.jpg"/>
          <p:cNvPicPr>
            <a:picLocks noChangeAspect="1" noChangeArrowheads="1"/>
          </p:cNvPicPr>
          <p:nvPr/>
        </p:nvPicPr>
        <p:blipFill>
          <a:blip r:embed="rId7" cstate="print"/>
          <a:srcRect/>
          <a:stretch>
            <a:fillRect/>
          </a:stretch>
        </p:blipFill>
        <p:spPr bwMode="auto">
          <a:xfrm>
            <a:off x="323528" y="1628800"/>
            <a:ext cx="8437164" cy="5040560"/>
          </a:xfrm>
          <a:prstGeom prst="rect">
            <a:avLst/>
          </a:prstGeom>
          <a:noFill/>
        </p:spPr>
      </p:pic>
      <p:sp>
        <p:nvSpPr>
          <p:cNvPr id="9" name="8 - Ορθογώνιο"/>
          <p:cNvSpPr/>
          <p:nvPr/>
        </p:nvSpPr>
        <p:spPr>
          <a:xfrm>
            <a:off x="395536" y="1124744"/>
            <a:ext cx="8352928" cy="2031325"/>
          </a:xfrm>
          <a:prstGeom prst="rect">
            <a:avLst/>
          </a:prstGeom>
        </p:spPr>
        <p:txBody>
          <a:bodyPr wrap="square">
            <a:spAutoFit/>
          </a:bodyPr>
          <a:lstStyle/>
          <a:p>
            <a:pPr algn="just" fontAlgn="base"/>
            <a:r>
              <a:rPr lang="en-US" i="1" dirty="0" err="1">
                <a:solidFill>
                  <a:srgbClr val="FF0000"/>
                </a:solidFill>
              </a:rPr>
              <a:t>Smoothelin</a:t>
            </a:r>
            <a:r>
              <a:rPr lang="en-US" dirty="0">
                <a:solidFill>
                  <a:srgbClr val="FF0000"/>
                </a:solidFill>
              </a:rPr>
              <a:t>  antibody, a marker of terminally differentiated smooth muscle, is useful in distinguishing </a:t>
            </a:r>
            <a:r>
              <a:rPr lang="en-US" i="1" dirty="0" err="1">
                <a:solidFill>
                  <a:srgbClr val="FF0000"/>
                </a:solidFill>
              </a:rPr>
              <a:t>muscularis</a:t>
            </a:r>
            <a:r>
              <a:rPr lang="en-US" i="1" dirty="0">
                <a:solidFill>
                  <a:srgbClr val="FF0000"/>
                </a:solidFill>
              </a:rPr>
              <a:t> </a:t>
            </a:r>
            <a:r>
              <a:rPr lang="en-US" i="1" dirty="0" err="1">
                <a:solidFill>
                  <a:srgbClr val="FF0000"/>
                </a:solidFill>
              </a:rPr>
              <a:t>propria</a:t>
            </a:r>
            <a:r>
              <a:rPr lang="en-US" i="1" dirty="0">
                <a:solidFill>
                  <a:srgbClr val="FF0000"/>
                </a:solidFill>
              </a:rPr>
              <a:t> (positive) </a:t>
            </a:r>
            <a:r>
              <a:rPr lang="en-US" dirty="0">
                <a:solidFill>
                  <a:srgbClr val="FF0000"/>
                </a:solidFill>
              </a:rPr>
              <a:t>from </a:t>
            </a:r>
            <a:r>
              <a:rPr lang="en-US" dirty="0" err="1">
                <a:solidFill>
                  <a:srgbClr val="FF0000"/>
                </a:solidFill>
              </a:rPr>
              <a:t>muscularis</a:t>
            </a:r>
            <a:r>
              <a:rPr lang="en-US" dirty="0">
                <a:solidFill>
                  <a:srgbClr val="FF0000"/>
                </a:solidFill>
              </a:rPr>
              <a:t> mucosa (negative). It can be used </a:t>
            </a:r>
            <a:r>
              <a:rPr lang="en-US" b="1" spc="300" dirty="0">
                <a:solidFill>
                  <a:srgbClr val="FF0000"/>
                </a:solidFill>
              </a:rPr>
              <a:t>only</a:t>
            </a:r>
            <a:r>
              <a:rPr lang="en-US" dirty="0">
                <a:solidFill>
                  <a:srgbClr val="FF0000"/>
                </a:solidFill>
              </a:rPr>
              <a:t> in the </a:t>
            </a:r>
            <a:r>
              <a:rPr lang="en-US" b="1" dirty="0">
                <a:solidFill>
                  <a:srgbClr val="FF0000"/>
                </a:solidFill>
              </a:rPr>
              <a:t>presence</a:t>
            </a:r>
            <a:r>
              <a:rPr lang="en-US" dirty="0">
                <a:solidFill>
                  <a:srgbClr val="FF0000"/>
                </a:solidFill>
              </a:rPr>
              <a:t> of </a:t>
            </a:r>
            <a:r>
              <a:rPr lang="en-US" b="1" dirty="0" err="1">
                <a:solidFill>
                  <a:srgbClr val="FF0000"/>
                </a:solidFill>
              </a:rPr>
              <a:t>muscularis</a:t>
            </a:r>
            <a:r>
              <a:rPr lang="en-US" b="1" dirty="0">
                <a:solidFill>
                  <a:srgbClr val="FF0000"/>
                </a:solidFill>
              </a:rPr>
              <a:t> </a:t>
            </a:r>
            <a:r>
              <a:rPr lang="en-US" b="1" dirty="0" err="1">
                <a:solidFill>
                  <a:srgbClr val="FF0000"/>
                </a:solidFill>
              </a:rPr>
              <a:t>propria</a:t>
            </a:r>
            <a:r>
              <a:rPr lang="en-US" b="1" dirty="0">
                <a:solidFill>
                  <a:srgbClr val="FF0000"/>
                </a:solidFill>
              </a:rPr>
              <a:t>  </a:t>
            </a:r>
            <a:r>
              <a:rPr lang="en-US" dirty="0">
                <a:solidFill>
                  <a:srgbClr val="FF0000"/>
                </a:solidFill>
              </a:rPr>
              <a:t>as an </a:t>
            </a:r>
            <a:r>
              <a:rPr lang="en-US" b="1" i="1" dirty="0">
                <a:solidFill>
                  <a:srgbClr val="FF0000"/>
                </a:solidFill>
              </a:rPr>
              <a:t>internal positive control</a:t>
            </a:r>
            <a:r>
              <a:rPr lang="en-US" b="1" dirty="0">
                <a:solidFill>
                  <a:srgbClr val="FF0000"/>
                </a:solidFill>
              </a:rPr>
              <a:t>.</a:t>
            </a:r>
          </a:p>
          <a:p>
            <a:pPr algn="just" fontAlgn="base"/>
            <a:r>
              <a:rPr lang="en-US" dirty="0">
                <a:solidFill>
                  <a:srgbClr val="FF0000"/>
                </a:solidFill>
              </a:rPr>
              <a:t>Normal bladder wall section shows a weak </a:t>
            </a:r>
            <a:r>
              <a:rPr lang="en-US" dirty="0" err="1">
                <a:solidFill>
                  <a:srgbClr val="FF0000"/>
                </a:solidFill>
              </a:rPr>
              <a:t>smoothelin</a:t>
            </a:r>
            <a:r>
              <a:rPr lang="en-US" dirty="0">
                <a:solidFill>
                  <a:srgbClr val="FF0000"/>
                </a:solidFill>
              </a:rPr>
              <a:t> staining in the </a:t>
            </a:r>
            <a:r>
              <a:rPr lang="en-US" dirty="0" err="1">
                <a:solidFill>
                  <a:srgbClr val="FF0000"/>
                </a:solidFill>
              </a:rPr>
              <a:t>muscularis</a:t>
            </a:r>
            <a:r>
              <a:rPr lang="en-US" dirty="0">
                <a:solidFill>
                  <a:srgbClr val="FF0000"/>
                </a:solidFill>
              </a:rPr>
              <a:t> </a:t>
            </a:r>
            <a:r>
              <a:rPr lang="en-US" dirty="0" err="1">
                <a:solidFill>
                  <a:srgbClr val="FF0000"/>
                </a:solidFill>
              </a:rPr>
              <a:t>mucosae</a:t>
            </a:r>
            <a:r>
              <a:rPr lang="en-US" dirty="0">
                <a:solidFill>
                  <a:srgbClr val="FF0000"/>
                </a:solidFill>
              </a:rPr>
              <a:t> and a </a:t>
            </a:r>
            <a:r>
              <a:rPr lang="en-US" b="1" dirty="0">
                <a:solidFill>
                  <a:srgbClr val="FF0000"/>
                </a:solidFill>
              </a:rPr>
              <a:t>strong </a:t>
            </a:r>
            <a:r>
              <a:rPr lang="en-US" dirty="0">
                <a:solidFill>
                  <a:srgbClr val="FF0000"/>
                </a:solidFill>
              </a:rPr>
              <a:t>and </a:t>
            </a:r>
            <a:r>
              <a:rPr lang="en-US" b="1" i="1" dirty="0">
                <a:solidFill>
                  <a:srgbClr val="FF0000"/>
                </a:solidFill>
              </a:rPr>
              <a:t>patchy</a:t>
            </a:r>
            <a:r>
              <a:rPr lang="en-US" dirty="0">
                <a:solidFill>
                  <a:srgbClr val="FF0000"/>
                </a:solidFill>
              </a:rPr>
              <a:t>  </a:t>
            </a:r>
            <a:r>
              <a:rPr lang="en-US" dirty="0" err="1">
                <a:solidFill>
                  <a:srgbClr val="FF0000"/>
                </a:solidFill>
              </a:rPr>
              <a:t>smoothelin</a:t>
            </a:r>
            <a:r>
              <a:rPr lang="en-US" dirty="0">
                <a:solidFill>
                  <a:srgbClr val="FF0000"/>
                </a:solidFill>
              </a:rPr>
              <a:t> staining in the </a:t>
            </a:r>
            <a:r>
              <a:rPr lang="en-US" b="1" dirty="0" err="1">
                <a:solidFill>
                  <a:srgbClr val="FF0000"/>
                </a:solidFill>
              </a:rPr>
              <a:t>muscularis</a:t>
            </a:r>
            <a:r>
              <a:rPr lang="en-US" b="1" dirty="0">
                <a:solidFill>
                  <a:srgbClr val="FF0000"/>
                </a:solidFill>
              </a:rPr>
              <a:t> </a:t>
            </a:r>
            <a:r>
              <a:rPr lang="en-US" b="1" dirty="0" err="1">
                <a:solidFill>
                  <a:srgbClr val="FF0000"/>
                </a:solidFill>
              </a:rPr>
              <a:t>propria</a:t>
            </a:r>
            <a:r>
              <a:rPr lang="en-US" dirty="0">
                <a:solidFill>
                  <a:srgbClr val="FF0000"/>
                </a:solidFill>
              </a:rPr>
              <a:t>. The </a:t>
            </a:r>
            <a:r>
              <a:rPr lang="en-US" dirty="0" err="1">
                <a:solidFill>
                  <a:srgbClr val="FF0000"/>
                </a:solidFill>
              </a:rPr>
              <a:t>smoothelin</a:t>
            </a:r>
            <a:r>
              <a:rPr lang="en-US" dirty="0">
                <a:solidFill>
                  <a:srgbClr val="FF0000"/>
                </a:solidFill>
              </a:rPr>
              <a:t> intensity in the </a:t>
            </a:r>
            <a:r>
              <a:rPr lang="en-US" dirty="0" err="1">
                <a:solidFill>
                  <a:srgbClr val="FF0000"/>
                </a:solidFill>
              </a:rPr>
              <a:t>muscularis</a:t>
            </a:r>
            <a:r>
              <a:rPr lang="en-US" dirty="0">
                <a:solidFill>
                  <a:srgbClr val="FF0000"/>
                </a:solidFill>
              </a:rPr>
              <a:t> </a:t>
            </a:r>
            <a:r>
              <a:rPr lang="en-US" dirty="0" err="1">
                <a:solidFill>
                  <a:srgbClr val="FF0000"/>
                </a:solidFill>
              </a:rPr>
              <a:t>propria</a:t>
            </a:r>
            <a:r>
              <a:rPr lang="en-US" dirty="0">
                <a:solidFill>
                  <a:srgbClr val="FF0000"/>
                </a:solidFill>
              </a:rPr>
              <a:t> is </a:t>
            </a:r>
            <a:r>
              <a:rPr lang="en-US" b="1" dirty="0">
                <a:solidFill>
                  <a:srgbClr val="FF0000"/>
                </a:solidFill>
              </a:rPr>
              <a:t>stronger</a:t>
            </a:r>
            <a:r>
              <a:rPr lang="en-US" dirty="0">
                <a:solidFill>
                  <a:srgbClr val="FF0000"/>
                </a:solidFill>
              </a:rPr>
              <a:t> than in the </a:t>
            </a:r>
            <a:r>
              <a:rPr lang="en-US" dirty="0" err="1">
                <a:solidFill>
                  <a:srgbClr val="FF0000"/>
                </a:solidFill>
              </a:rPr>
              <a:t>muscularis</a:t>
            </a:r>
            <a:r>
              <a:rPr lang="en-US" dirty="0">
                <a:solidFill>
                  <a:srgbClr val="FF0000"/>
                </a:solidFill>
              </a:rPr>
              <a:t> </a:t>
            </a:r>
            <a:r>
              <a:rPr lang="en-US" dirty="0" err="1">
                <a:solidFill>
                  <a:srgbClr val="FF0000"/>
                </a:solidFill>
              </a:rPr>
              <a:t>mucosae</a:t>
            </a:r>
            <a:r>
              <a:rPr lang="en-US" dirty="0">
                <a:solidFill>
                  <a:srgbClr val="FF0000"/>
                </a:solidFill>
              </a:rPr>
              <a:t>. </a:t>
            </a:r>
          </a:p>
        </p:txBody>
      </p:sp>
      <p:sp>
        <p:nvSpPr>
          <p:cNvPr id="10" name="9 - Ορθογώνιο"/>
          <p:cNvSpPr/>
          <p:nvPr/>
        </p:nvSpPr>
        <p:spPr>
          <a:xfrm>
            <a:off x="0" y="260648"/>
            <a:ext cx="9144000" cy="6986528"/>
          </a:xfrm>
          <a:prstGeom prst="rect">
            <a:avLst/>
          </a:prstGeom>
        </p:spPr>
        <p:txBody>
          <a:bodyPr wrap="square">
            <a:spAutoFit/>
          </a:bodyPr>
          <a:lstStyle/>
          <a:p>
            <a:pPr algn="just" fontAlgn="base">
              <a:defRPr/>
            </a:pPr>
            <a:r>
              <a:rPr lang="en-US" sz="2800" dirty="0">
                <a:solidFill>
                  <a:srgbClr val="333333"/>
                </a:solidFill>
              </a:rPr>
              <a:t>One challenge is the different structure of the bladder according to the anatomic location, where TURB was performed. </a:t>
            </a:r>
            <a:r>
              <a:rPr lang="en-US" sz="2800" b="1" dirty="0">
                <a:solidFill>
                  <a:srgbClr val="333333"/>
                </a:solidFill>
              </a:rPr>
              <a:t>The </a:t>
            </a:r>
            <a:r>
              <a:rPr lang="en-US" sz="2800" b="1" dirty="0" err="1">
                <a:solidFill>
                  <a:srgbClr val="333333"/>
                </a:solidFill>
              </a:rPr>
              <a:t>muscularis</a:t>
            </a:r>
            <a:r>
              <a:rPr lang="en-US" sz="2800" b="1" dirty="0">
                <a:solidFill>
                  <a:srgbClr val="333333"/>
                </a:solidFill>
              </a:rPr>
              <a:t> </a:t>
            </a:r>
            <a:r>
              <a:rPr lang="en-US" sz="2800" b="1" dirty="0" err="1">
                <a:solidFill>
                  <a:srgbClr val="333333"/>
                </a:solidFill>
              </a:rPr>
              <a:t>mucosae</a:t>
            </a:r>
            <a:r>
              <a:rPr lang="en-US" sz="2800" b="1" dirty="0">
                <a:solidFill>
                  <a:srgbClr val="333333"/>
                </a:solidFill>
              </a:rPr>
              <a:t> is often </a:t>
            </a:r>
            <a:r>
              <a:rPr lang="en-US" sz="2800" b="1" u="sng" dirty="0">
                <a:solidFill>
                  <a:srgbClr val="333333"/>
                </a:solidFill>
              </a:rPr>
              <a:t>not</a:t>
            </a:r>
            <a:r>
              <a:rPr lang="en-US" sz="2800" b="1" dirty="0">
                <a:solidFill>
                  <a:srgbClr val="333333"/>
                </a:solidFill>
              </a:rPr>
              <a:t> identifiable at the </a:t>
            </a:r>
            <a:r>
              <a:rPr lang="en-US" sz="2800" b="1" dirty="0" err="1">
                <a:solidFill>
                  <a:srgbClr val="333333"/>
                </a:solidFill>
              </a:rPr>
              <a:t>trigone</a:t>
            </a:r>
            <a:r>
              <a:rPr lang="en-US" sz="2800" b="1" dirty="0">
                <a:solidFill>
                  <a:srgbClr val="333333"/>
                </a:solidFill>
              </a:rPr>
              <a:t>, the </a:t>
            </a:r>
            <a:r>
              <a:rPr lang="en-US" sz="2800" b="1" dirty="0" err="1">
                <a:solidFill>
                  <a:srgbClr val="333333"/>
                </a:solidFill>
              </a:rPr>
              <a:t>detrusor</a:t>
            </a:r>
            <a:r>
              <a:rPr lang="en-US" sz="2800" b="1" dirty="0">
                <a:solidFill>
                  <a:srgbClr val="333333"/>
                </a:solidFill>
              </a:rPr>
              <a:t> muscle on the other hand can be extremely thick in this area because of the insertion of the </a:t>
            </a:r>
            <a:r>
              <a:rPr lang="en-US" sz="2800" b="1" dirty="0" err="1">
                <a:solidFill>
                  <a:srgbClr val="333333"/>
                </a:solidFill>
              </a:rPr>
              <a:t>ureters</a:t>
            </a:r>
            <a:r>
              <a:rPr lang="en-US" sz="2800" b="1" dirty="0">
                <a:solidFill>
                  <a:srgbClr val="333333"/>
                </a:solidFill>
              </a:rPr>
              <a:t>. </a:t>
            </a:r>
            <a:r>
              <a:rPr lang="en-US" sz="2800" dirty="0">
                <a:solidFill>
                  <a:srgbClr val="333333"/>
                </a:solidFill>
              </a:rPr>
              <a:t>Therefore, </a:t>
            </a:r>
            <a:r>
              <a:rPr lang="en-US" sz="2800" b="1" dirty="0">
                <a:solidFill>
                  <a:srgbClr val="333333"/>
                </a:solidFill>
              </a:rPr>
              <a:t>lack of information </a:t>
            </a:r>
            <a:r>
              <a:rPr lang="en-US" sz="2800" dirty="0">
                <a:solidFill>
                  <a:srgbClr val="333333"/>
                </a:solidFill>
              </a:rPr>
              <a:t>on biopsy or TURB location may influence staging outcome. The differentiation of </a:t>
            </a:r>
            <a:r>
              <a:rPr lang="en-US" sz="2800" dirty="0" err="1">
                <a:solidFill>
                  <a:srgbClr val="333333"/>
                </a:solidFill>
              </a:rPr>
              <a:t>muscularis</a:t>
            </a:r>
            <a:r>
              <a:rPr lang="en-US" sz="2800" dirty="0">
                <a:solidFill>
                  <a:srgbClr val="333333"/>
                </a:solidFill>
              </a:rPr>
              <a:t> </a:t>
            </a:r>
            <a:r>
              <a:rPr lang="en-US" sz="2800" dirty="0" err="1">
                <a:solidFill>
                  <a:srgbClr val="333333"/>
                </a:solidFill>
              </a:rPr>
              <a:t>mucosae</a:t>
            </a:r>
            <a:r>
              <a:rPr lang="en-US" sz="2800" dirty="0">
                <a:solidFill>
                  <a:srgbClr val="333333"/>
                </a:solidFill>
              </a:rPr>
              <a:t> and </a:t>
            </a:r>
            <a:r>
              <a:rPr lang="en-US" sz="2800" dirty="0" err="1">
                <a:solidFill>
                  <a:srgbClr val="333333"/>
                </a:solidFill>
              </a:rPr>
              <a:t>muscularis</a:t>
            </a:r>
            <a:r>
              <a:rPr lang="en-US" sz="2800" dirty="0">
                <a:solidFill>
                  <a:srgbClr val="333333"/>
                </a:solidFill>
              </a:rPr>
              <a:t> </a:t>
            </a:r>
            <a:r>
              <a:rPr lang="en-US" sz="2800" dirty="0" err="1">
                <a:solidFill>
                  <a:srgbClr val="333333"/>
                </a:solidFill>
              </a:rPr>
              <a:t>propria</a:t>
            </a:r>
            <a:r>
              <a:rPr lang="en-US" sz="2800" dirty="0">
                <a:solidFill>
                  <a:srgbClr val="333333"/>
                </a:solidFill>
              </a:rPr>
              <a:t> is also often considered a common challenge in certain situations. Correct staging is also often challenging </a:t>
            </a:r>
            <a:r>
              <a:rPr lang="en-US" sz="2800" b="1" dirty="0">
                <a:solidFill>
                  <a:srgbClr val="333333"/>
                </a:solidFill>
              </a:rPr>
              <a:t>after multiple resections</a:t>
            </a:r>
            <a:r>
              <a:rPr lang="en-US" sz="2800" dirty="0">
                <a:solidFill>
                  <a:srgbClr val="333333"/>
                </a:solidFill>
              </a:rPr>
              <a:t>, which leads to </a:t>
            </a:r>
            <a:r>
              <a:rPr lang="en-US" sz="2800" b="1" dirty="0">
                <a:solidFill>
                  <a:srgbClr val="333333"/>
                </a:solidFill>
              </a:rPr>
              <a:t>hypertrophy, different orientation, or even </a:t>
            </a:r>
            <a:r>
              <a:rPr lang="en-US" sz="2800" b="1" dirty="0" err="1">
                <a:solidFill>
                  <a:srgbClr val="333333"/>
                </a:solidFill>
              </a:rPr>
              <a:t>desmoplastic</a:t>
            </a:r>
            <a:r>
              <a:rPr lang="en-US" sz="2800" b="1" dirty="0">
                <a:solidFill>
                  <a:srgbClr val="333333"/>
                </a:solidFill>
              </a:rPr>
              <a:t> reaction of lamina </a:t>
            </a:r>
            <a:r>
              <a:rPr lang="en-US" sz="2800" b="1" dirty="0" err="1">
                <a:solidFill>
                  <a:srgbClr val="333333"/>
                </a:solidFill>
              </a:rPr>
              <a:t>propria</a:t>
            </a:r>
            <a:r>
              <a:rPr lang="en-US" sz="2800" b="1" dirty="0">
                <a:solidFill>
                  <a:srgbClr val="333333"/>
                </a:solidFill>
              </a:rPr>
              <a:t> and/or </a:t>
            </a:r>
            <a:r>
              <a:rPr lang="en-US" sz="2800" b="1" dirty="0" err="1">
                <a:solidFill>
                  <a:srgbClr val="333333"/>
                </a:solidFill>
              </a:rPr>
              <a:t>muscularis</a:t>
            </a:r>
            <a:r>
              <a:rPr lang="en-US" sz="2800" b="1" dirty="0">
                <a:solidFill>
                  <a:srgbClr val="333333"/>
                </a:solidFill>
              </a:rPr>
              <a:t> </a:t>
            </a:r>
            <a:r>
              <a:rPr lang="en-US" sz="2800" b="1" dirty="0" err="1">
                <a:solidFill>
                  <a:srgbClr val="333333"/>
                </a:solidFill>
              </a:rPr>
              <a:t>mucosae</a:t>
            </a:r>
            <a:r>
              <a:rPr lang="en-US" sz="2800" b="1" dirty="0">
                <a:solidFill>
                  <a:srgbClr val="333333"/>
                </a:solidFill>
              </a:rPr>
              <a:t>.</a:t>
            </a:r>
            <a:r>
              <a:rPr lang="en-US" sz="2800" dirty="0">
                <a:solidFill>
                  <a:srgbClr val="333333"/>
                </a:solidFill>
              </a:rPr>
              <a:t> Other factors which might influence staging are </a:t>
            </a:r>
            <a:r>
              <a:rPr lang="en-US" sz="2800" b="1" dirty="0">
                <a:solidFill>
                  <a:srgbClr val="333333"/>
                </a:solidFill>
              </a:rPr>
              <a:t>thermal or crush artifacts</a:t>
            </a:r>
            <a:r>
              <a:rPr lang="en-US" sz="2800" dirty="0">
                <a:solidFill>
                  <a:srgbClr val="333333"/>
                </a:solidFill>
              </a:rPr>
              <a:t>, as well as </a:t>
            </a:r>
            <a:r>
              <a:rPr lang="en-US" sz="2800" b="1" dirty="0">
                <a:solidFill>
                  <a:srgbClr val="333333"/>
                </a:solidFill>
              </a:rPr>
              <a:t>necrosis</a:t>
            </a:r>
            <a:r>
              <a:rPr lang="en-US" sz="2800" dirty="0">
                <a:solidFill>
                  <a:srgbClr val="333333"/>
                </a:solidFill>
              </a:rPr>
              <a:t>, especially if extensive.</a:t>
            </a:r>
          </a:p>
          <a:p>
            <a:pPr algn="just" fontAlgn="base"/>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dissolve">
                                      <p:cBhvr>
                                        <p:cTn id="12" dur="500"/>
                                        <p:tgtEl>
                                          <p:spTgt spid="1030"/>
                                        </p:tgtEl>
                                      </p:cBhvr>
                                    </p:animEffect>
                                  </p:childTnLst>
                                </p:cTn>
                              </p:par>
                              <p:par>
                                <p:cTn id="13" presetID="9"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dissolve">
                                      <p:cBhvr>
                                        <p:cTn id="15" dur="500"/>
                                        <p:tgtEl>
                                          <p:spTgt spid="102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9" presetClass="exit" presetSubtype="0" fill="hold" nodeType="withEffect">
                                  <p:stCondLst>
                                    <p:cond delay="0"/>
                                  </p:stCondLst>
                                  <p:childTnLst>
                                    <p:animEffect transition="out" filter="dissolve">
                                      <p:cBhvr>
                                        <p:cTn id="22" dur="500"/>
                                        <p:tgtEl>
                                          <p:spTgt spid="1030"/>
                                        </p:tgtEl>
                                      </p:cBhvr>
                                    </p:animEffect>
                                    <p:set>
                                      <p:cBhvr>
                                        <p:cTn id="23" dur="1" fill="hold">
                                          <p:stCondLst>
                                            <p:cond delay="499"/>
                                          </p:stCondLst>
                                        </p:cTn>
                                        <p:tgtEl>
                                          <p:spTgt spid="1030"/>
                                        </p:tgtEl>
                                        <p:attrNameLst>
                                          <p:attrName>style.visibility</p:attrName>
                                        </p:attrNameLst>
                                      </p:cBhvr>
                                      <p:to>
                                        <p:strVal val="hidden"/>
                                      </p:to>
                                    </p:set>
                                  </p:childTnLst>
                                </p:cTn>
                              </p:par>
                              <p:par>
                                <p:cTn id="24" presetID="9" presetClass="exit" presetSubtype="0" fill="hold" nodeType="withEffect">
                                  <p:stCondLst>
                                    <p:cond delay="0"/>
                                  </p:stCondLst>
                                  <p:childTnLst>
                                    <p:animEffect transition="out" filter="dissolve">
                                      <p:cBhvr>
                                        <p:cTn id="25" dur="500"/>
                                        <p:tgtEl>
                                          <p:spTgt spid="1027"/>
                                        </p:tgtEl>
                                      </p:cBhvr>
                                    </p:animEffect>
                                    <p:set>
                                      <p:cBhvr>
                                        <p:cTn id="26" dur="1" fill="hold">
                                          <p:stCondLst>
                                            <p:cond delay="499"/>
                                          </p:stCondLst>
                                        </p:cTn>
                                        <p:tgtEl>
                                          <p:spTgt spid="1027"/>
                                        </p:tgtEl>
                                        <p:attrNameLst>
                                          <p:attrName>style.visibility</p:attrName>
                                        </p:attrNameLst>
                                      </p:cBhvr>
                                      <p:to>
                                        <p:strVal val="hidden"/>
                                      </p:to>
                                    </p:set>
                                  </p:childTnLst>
                                </p:cTn>
                              </p:par>
                              <p:par>
                                <p:cTn id="27" presetID="9" presetClass="exit" presetSubtype="0" fill="hold" nodeType="withEffect">
                                  <p:stCondLst>
                                    <p:cond delay="0"/>
                                  </p:stCondLst>
                                  <p:childTnLst>
                                    <p:animEffect transition="out" filter="dissolve">
                                      <p:cBhvr>
                                        <p:cTn id="28" dur="500"/>
                                        <p:tgtEl>
                                          <p:spTgt spid="1031"/>
                                        </p:tgtEl>
                                      </p:cBhvr>
                                    </p:animEffect>
                                    <p:set>
                                      <p:cBhvr>
                                        <p:cTn id="29" dur="1" fill="hold">
                                          <p:stCondLst>
                                            <p:cond delay="499"/>
                                          </p:stCondLst>
                                        </p:cTn>
                                        <p:tgtEl>
                                          <p:spTgt spid="103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xit" presetSubtype="0" fill="hold" grpId="1" nodeType="clickEffect">
                                  <p:stCondLst>
                                    <p:cond delay="0"/>
                                  </p:stCondLst>
                                  <p:childTnLst>
                                    <p:animEffect transition="out" filter="dissolve">
                                      <p:cBhvr>
                                        <p:cTn id="38" dur="500"/>
                                        <p:tgtEl>
                                          <p:spTgt spid="9"/>
                                        </p:tgtEl>
                                      </p:cBhvr>
                                    </p:animEffect>
                                    <p:set>
                                      <p:cBhvr>
                                        <p:cTn id="39" dur="1" fill="hold">
                                          <p:stCondLst>
                                            <p:cond delay="499"/>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dissolve">
                                      <p:cBhvr>
                                        <p:cTn id="44" dur="500"/>
                                        <p:tgtEl>
                                          <p:spTgt spid="1032"/>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xit" presetSubtype="0" fill="hold" nodeType="clickEffect">
                                  <p:stCondLst>
                                    <p:cond delay="0"/>
                                  </p:stCondLst>
                                  <p:childTnLst>
                                    <p:animEffect transition="out" filter="dissolve">
                                      <p:cBhvr>
                                        <p:cTn id="48" dur="500"/>
                                        <p:tgtEl>
                                          <p:spTgt spid="1032"/>
                                        </p:tgtEl>
                                      </p:cBhvr>
                                    </p:animEffect>
                                    <p:set>
                                      <p:cBhvr>
                                        <p:cTn id="49" dur="1" fill="hold">
                                          <p:stCondLst>
                                            <p:cond delay="499"/>
                                          </p:stCondLst>
                                        </p:cTn>
                                        <p:tgtEl>
                                          <p:spTgt spid="1032"/>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9" presetClass="exit" presetSubtype="0" fill="hold" grpId="0" nodeType="clickEffect">
                                  <p:stCondLst>
                                    <p:cond delay="0"/>
                                  </p:stCondLst>
                                  <p:childTnLst>
                                    <p:animEffect transition="out" filter="dissolve">
                                      <p:cBhvr>
                                        <p:cTn id="53" dur="500"/>
                                        <p:tgtEl>
                                          <p:spTgt spid="2"/>
                                        </p:tgtEl>
                                      </p:cBhvr>
                                    </p:animEffect>
                                    <p:set>
                                      <p:cBhvr>
                                        <p:cTn id="54" dur="1" fill="hold">
                                          <p:stCondLst>
                                            <p:cond delay="4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dissolve">
                                      <p:cBhvr>
                                        <p:cTn id="5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4704"/>
          </a:xfrm>
        </p:spPr>
        <p:txBody>
          <a:bodyPr>
            <a:normAutofit/>
          </a:bodyPr>
          <a:lstStyle/>
          <a:p>
            <a:r>
              <a:rPr lang="en-US" dirty="0"/>
              <a:t>Key points</a:t>
            </a:r>
            <a:endParaRPr lang="el-GR" dirty="0"/>
          </a:p>
        </p:txBody>
      </p:sp>
      <p:sp>
        <p:nvSpPr>
          <p:cNvPr id="3" name="2 - Θέση περιεχομένου"/>
          <p:cNvSpPr>
            <a:spLocks noGrp="1"/>
          </p:cNvSpPr>
          <p:nvPr>
            <p:ph idx="1"/>
          </p:nvPr>
        </p:nvSpPr>
        <p:spPr>
          <a:xfrm>
            <a:off x="0" y="764704"/>
            <a:ext cx="9144000" cy="6093296"/>
          </a:xfrm>
        </p:spPr>
        <p:txBody>
          <a:bodyPr>
            <a:normAutofit/>
          </a:bodyPr>
          <a:lstStyle/>
          <a:p>
            <a:pPr algn="just"/>
            <a:r>
              <a:rPr lang="en-US" sz="1600" dirty="0">
                <a:solidFill>
                  <a:srgbClr val="1C1D1E"/>
                </a:solidFill>
              </a:rPr>
              <a:t>Regarding </a:t>
            </a:r>
            <a:r>
              <a:rPr lang="en-US" sz="1600" b="1" dirty="0">
                <a:solidFill>
                  <a:srgbClr val="1C1D1E"/>
                </a:solidFill>
              </a:rPr>
              <a:t>grading of </a:t>
            </a:r>
            <a:r>
              <a:rPr lang="en-US" sz="1600" b="1" u="sng" dirty="0">
                <a:solidFill>
                  <a:srgbClr val="1C1D1E"/>
                </a:solidFill>
              </a:rPr>
              <a:t>non</a:t>
            </a:r>
            <a:r>
              <a:rPr lang="en-US" sz="1600" b="1" dirty="0">
                <a:solidFill>
                  <a:srgbClr val="1C1D1E"/>
                </a:solidFill>
              </a:rPr>
              <a:t>-invasive papillary lesions</a:t>
            </a:r>
            <a:r>
              <a:rPr lang="en-US" sz="1600" dirty="0">
                <a:solidFill>
                  <a:srgbClr val="1C1D1E"/>
                </a:solidFill>
              </a:rPr>
              <a:t>, the WHO maintains the clinically relevant categories, namely </a:t>
            </a:r>
            <a:r>
              <a:rPr lang="en-US" sz="1600" b="1" dirty="0">
                <a:solidFill>
                  <a:srgbClr val="1C1D1E"/>
                </a:solidFill>
              </a:rPr>
              <a:t>papillary </a:t>
            </a:r>
            <a:r>
              <a:rPr lang="en-US" sz="1600" b="1" dirty="0" err="1">
                <a:solidFill>
                  <a:srgbClr val="1C1D1E"/>
                </a:solidFill>
              </a:rPr>
              <a:t>urothelial</a:t>
            </a:r>
            <a:r>
              <a:rPr lang="en-US" sz="1600" b="1" dirty="0">
                <a:solidFill>
                  <a:srgbClr val="1C1D1E"/>
                </a:solidFill>
              </a:rPr>
              <a:t> </a:t>
            </a:r>
            <a:r>
              <a:rPr lang="en-US" sz="1600" b="1" dirty="0" err="1">
                <a:solidFill>
                  <a:srgbClr val="1C1D1E"/>
                </a:solidFill>
              </a:rPr>
              <a:t>neoplasia</a:t>
            </a:r>
            <a:r>
              <a:rPr lang="en-US" sz="1600" b="1" dirty="0">
                <a:solidFill>
                  <a:srgbClr val="1C1D1E"/>
                </a:solidFill>
              </a:rPr>
              <a:t> of low malignant potential (PUNLMP), papillary non-invasive (</a:t>
            </a:r>
            <a:r>
              <a:rPr lang="en-US" sz="1600" b="1" dirty="0" err="1">
                <a:solidFill>
                  <a:srgbClr val="1C1D1E"/>
                </a:solidFill>
              </a:rPr>
              <a:t>pTa</a:t>
            </a:r>
            <a:r>
              <a:rPr lang="en-US" sz="1600" b="1" dirty="0">
                <a:solidFill>
                  <a:srgbClr val="1C1D1E"/>
                </a:solidFill>
              </a:rPr>
              <a:t>) LG and </a:t>
            </a:r>
            <a:r>
              <a:rPr lang="en-US" sz="1600" b="1" dirty="0" err="1">
                <a:solidFill>
                  <a:srgbClr val="1C1D1E"/>
                </a:solidFill>
              </a:rPr>
              <a:t>pTa</a:t>
            </a:r>
            <a:r>
              <a:rPr lang="en-US" sz="1600" b="1" dirty="0">
                <a:solidFill>
                  <a:srgbClr val="1C1D1E"/>
                </a:solidFill>
              </a:rPr>
              <a:t> HG.</a:t>
            </a:r>
            <a:endParaRPr lang="el-GR" sz="1600" b="1" dirty="0">
              <a:solidFill>
                <a:srgbClr val="1C1D1E"/>
              </a:solidFill>
            </a:endParaRPr>
          </a:p>
          <a:p>
            <a:pPr algn="just" fontAlgn="base"/>
            <a:r>
              <a:rPr lang="en-US" sz="1600" b="1" dirty="0"/>
              <a:t>Grade heterogeneity. </a:t>
            </a:r>
            <a:r>
              <a:rPr lang="en-US" sz="1600" dirty="0"/>
              <a:t>Distinct areas of low and high grade  </a:t>
            </a:r>
            <a:r>
              <a:rPr lang="en-US" sz="1600" dirty="0" err="1"/>
              <a:t>urothelial</a:t>
            </a:r>
            <a:r>
              <a:rPr lang="en-US" sz="1600" dirty="0"/>
              <a:t> carcinoma. Clear demarcation of separate areas.  Reporting:</a:t>
            </a:r>
            <a:r>
              <a:rPr lang="el-GR" sz="1600" dirty="0"/>
              <a:t> </a:t>
            </a:r>
            <a:r>
              <a:rPr lang="en-US" sz="1600" dirty="0"/>
              <a:t>By convention, the highest grade is reported if comprising </a:t>
            </a:r>
            <a:r>
              <a:rPr lang="en-US" sz="1600" b="1" dirty="0"/>
              <a:t>&gt; 5%</a:t>
            </a:r>
            <a:r>
              <a:rPr lang="en-US" sz="1600" dirty="0"/>
              <a:t> of the carcinoma.</a:t>
            </a:r>
            <a:r>
              <a:rPr lang="el-GR" sz="1600" dirty="0"/>
              <a:t> </a:t>
            </a:r>
            <a:r>
              <a:rPr lang="en-US" sz="1600" dirty="0"/>
              <a:t>If &lt; 5% of high grade, a comment on its presence is made.</a:t>
            </a:r>
          </a:p>
          <a:p>
            <a:pPr algn="just" fontAlgn="base"/>
            <a:r>
              <a:rPr lang="en-US" sz="1600" b="1" dirty="0" err="1">
                <a:solidFill>
                  <a:srgbClr val="333333"/>
                </a:solidFill>
              </a:rPr>
              <a:t>Substaging</a:t>
            </a:r>
            <a:r>
              <a:rPr lang="en-US" sz="1600" b="1" dirty="0">
                <a:solidFill>
                  <a:srgbClr val="333333"/>
                </a:solidFill>
              </a:rPr>
              <a:t> of T1 tumors.</a:t>
            </a:r>
            <a:r>
              <a:rPr lang="en-US" sz="1600" dirty="0">
                <a:solidFill>
                  <a:srgbClr val="1C1D1E"/>
                </a:solidFill>
              </a:rPr>
              <a:t> One method contrasts </a:t>
            </a:r>
            <a:r>
              <a:rPr lang="en-US" sz="1600" b="1" dirty="0">
                <a:solidFill>
                  <a:srgbClr val="1C1D1E"/>
                </a:solidFill>
              </a:rPr>
              <a:t>microscopic </a:t>
            </a:r>
            <a:r>
              <a:rPr lang="en-US" sz="1600" dirty="0">
                <a:solidFill>
                  <a:srgbClr val="1C1D1E"/>
                </a:solidFill>
              </a:rPr>
              <a:t>versus </a:t>
            </a:r>
            <a:r>
              <a:rPr lang="en-US" sz="1600" b="1" dirty="0">
                <a:solidFill>
                  <a:srgbClr val="1C1D1E"/>
                </a:solidFill>
              </a:rPr>
              <a:t>extensive</a:t>
            </a:r>
            <a:r>
              <a:rPr lang="en-US" sz="1600" dirty="0">
                <a:solidFill>
                  <a:srgbClr val="1C1D1E"/>
                </a:solidFill>
              </a:rPr>
              <a:t> invasion, where microscopic invasion corresponds to </a:t>
            </a:r>
            <a:r>
              <a:rPr lang="en-US" sz="1600" b="1" i="1" dirty="0">
                <a:solidFill>
                  <a:srgbClr val="1C1D1E"/>
                </a:solidFill>
              </a:rPr>
              <a:t>no more than one </a:t>
            </a:r>
            <a:r>
              <a:rPr lang="en-US" sz="1600" b="1" dirty="0">
                <a:solidFill>
                  <a:srgbClr val="1C1D1E"/>
                </a:solidFill>
              </a:rPr>
              <a:t>high-power field of invasive growth</a:t>
            </a:r>
            <a:r>
              <a:rPr lang="en-US" sz="1600" dirty="0">
                <a:solidFill>
                  <a:srgbClr val="1C1D1E"/>
                </a:solidFill>
              </a:rPr>
              <a:t>, and </a:t>
            </a:r>
            <a:r>
              <a:rPr lang="en-US" sz="1600" b="1" dirty="0">
                <a:solidFill>
                  <a:srgbClr val="1C1D1E"/>
                </a:solidFill>
              </a:rPr>
              <a:t>extensively corresponds to more than one high-power field and/or multifocal growth.</a:t>
            </a:r>
            <a:r>
              <a:rPr lang="en-US" sz="1600" dirty="0">
                <a:solidFill>
                  <a:srgbClr val="1C1D1E"/>
                </a:solidFill>
              </a:rPr>
              <a:t> Some authors consider the </a:t>
            </a:r>
            <a:r>
              <a:rPr lang="en-US" sz="1600" b="1" dirty="0">
                <a:solidFill>
                  <a:srgbClr val="1C1D1E"/>
                </a:solidFill>
              </a:rPr>
              <a:t>microscopic approaches </a:t>
            </a:r>
            <a:r>
              <a:rPr lang="en-US" sz="1600" dirty="0">
                <a:solidFill>
                  <a:srgbClr val="1C1D1E"/>
                </a:solidFill>
              </a:rPr>
              <a:t>(1 high power field/more than 1 high power field) to be the easiest because they are potentially applicable in </a:t>
            </a:r>
            <a:r>
              <a:rPr lang="en-US" sz="1600" b="1" dirty="0">
                <a:solidFill>
                  <a:srgbClr val="1C1D1E"/>
                </a:solidFill>
              </a:rPr>
              <a:t>all</a:t>
            </a:r>
            <a:r>
              <a:rPr lang="en-US" sz="1600" dirty="0">
                <a:solidFill>
                  <a:srgbClr val="1C1D1E"/>
                </a:solidFill>
              </a:rPr>
              <a:t> specimens (i.e. even when </a:t>
            </a:r>
            <a:r>
              <a:rPr lang="en-US" sz="1600" dirty="0" err="1">
                <a:solidFill>
                  <a:srgbClr val="1C1D1E"/>
                </a:solidFill>
              </a:rPr>
              <a:t>muscularis</a:t>
            </a:r>
            <a:r>
              <a:rPr lang="en-US" sz="1600" dirty="0">
                <a:solidFill>
                  <a:srgbClr val="1C1D1E"/>
                </a:solidFill>
              </a:rPr>
              <a:t> </a:t>
            </a:r>
            <a:r>
              <a:rPr lang="en-US" sz="1600" dirty="0" err="1">
                <a:solidFill>
                  <a:srgbClr val="1C1D1E"/>
                </a:solidFill>
              </a:rPr>
              <a:t>mucosae</a:t>
            </a:r>
            <a:r>
              <a:rPr lang="en-US" sz="1600" dirty="0">
                <a:solidFill>
                  <a:srgbClr val="1C1D1E"/>
                </a:solidFill>
              </a:rPr>
              <a:t> cannot be identified).</a:t>
            </a:r>
            <a:r>
              <a:rPr lang="en-US" sz="1600" dirty="0">
                <a:solidFill>
                  <a:srgbClr val="282828"/>
                </a:solidFill>
              </a:rPr>
              <a:t> Regardless of the method used, </a:t>
            </a:r>
            <a:r>
              <a:rPr lang="en-US" sz="1600" b="1" dirty="0">
                <a:solidFill>
                  <a:srgbClr val="282828"/>
                </a:solidFill>
              </a:rPr>
              <a:t>an assessment of the depth and/ or extent of lamina propria invasion in pT1 cases should be provided </a:t>
            </a:r>
            <a:r>
              <a:rPr lang="en-US" sz="1600" dirty="0">
                <a:solidFill>
                  <a:srgbClr val="282828"/>
                </a:solidFill>
              </a:rPr>
              <a:t>in the pathological report.</a:t>
            </a:r>
          </a:p>
          <a:p>
            <a:pPr algn="just" fontAlgn="base"/>
            <a:r>
              <a:rPr lang="en-US" sz="1600" dirty="0">
                <a:solidFill>
                  <a:srgbClr val="333333"/>
                </a:solidFill>
              </a:rPr>
              <a:t>Such morphological findings as  </a:t>
            </a:r>
            <a:r>
              <a:rPr lang="en-US" sz="1600" b="1" spc="600" dirty="0">
                <a:solidFill>
                  <a:srgbClr val="333333"/>
                </a:solidFill>
              </a:rPr>
              <a:t>LVI, and concomitant CIS, especially if abundant, </a:t>
            </a:r>
            <a:r>
              <a:rPr lang="en-US" sz="1600" b="1" spc="600" dirty="0" err="1">
                <a:solidFill>
                  <a:srgbClr val="333333"/>
                </a:solidFill>
              </a:rPr>
              <a:t>uni</a:t>
            </a:r>
            <a:r>
              <a:rPr lang="en-US" sz="1600" b="1" spc="600" dirty="0">
                <a:solidFill>
                  <a:srgbClr val="333333"/>
                </a:solidFill>
              </a:rPr>
              <a:t>- or multifocal </a:t>
            </a:r>
            <a:r>
              <a:rPr lang="en-US" sz="1600" i="1" dirty="0">
                <a:solidFill>
                  <a:srgbClr val="333333"/>
                </a:solidFill>
              </a:rPr>
              <a:t>cannot</a:t>
            </a:r>
            <a:r>
              <a:rPr lang="en-US" sz="1600" dirty="0">
                <a:solidFill>
                  <a:srgbClr val="333333"/>
                </a:solidFill>
              </a:rPr>
              <a:t>  be </a:t>
            </a:r>
            <a:r>
              <a:rPr lang="en-US" sz="1600" i="1" dirty="0">
                <a:solidFill>
                  <a:srgbClr val="333333"/>
                </a:solidFill>
              </a:rPr>
              <a:t>represented</a:t>
            </a:r>
            <a:r>
              <a:rPr lang="en-US" sz="1600" dirty="0">
                <a:solidFill>
                  <a:srgbClr val="333333"/>
                </a:solidFill>
              </a:rPr>
              <a:t> in molecular classifications. </a:t>
            </a:r>
            <a:endParaRPr lang="en-US" sz="1600" dirty="0">
              <a:solidFill>
                <a:srgbClr val="282828"/>
              </a:solidFill>
            </a:endParaRPr>
          </a:p>
          <a:p>
            <a:pPr algn="just" fontAlgn="base"/>
            <a:r>
              <a:rPr lang="en-US" sz="1600" dirty="0">
                <a:solidFill>
                  <a:srgbClr val="333333"/>
                </a:solidFill>
              </a:rPr>
              <a:t>For both TURB and RC, reporting the </a:t>
            </a:r>
            <a:r>
              <a:rPr lang="en-US" sz="1600" b="1" dirty="0">
                <a:solidFill>
                  <a:srgbClr val="333333"/>
                </a:solidFill>
              </a:rPr>
              <a:t>presence </a:t>
            </a:r>
            <a:r>
              <a:rPr lang="en-US" sz="1600" dirty="0">
                <a:solidFill>
                  <a:srgbClr val="333333"/>
                </a:solidFill>
              </a:rPr>
              <a:t>and </a:t>
            </a:r>
            <a:r>
              <a:rPr lang="en-US" sz="1600" b="1" dirty="0">
                <a:solidFill>
                  <a:srgbClr val="333333"/>
                </a:solidFill>
              </a:rPr>
              <a:t>percentage</a:t>
            </a:r>
            <a:r>
              <a:rPr lang="en-US" sz="1600" dirty="0">
                <a:solidFill>
                  <a:srgbClr val="333333"/>
                </a:solidFill>
              </a:rPr>
              <a:t> of any </a:t>
            </a:r>
            <a:r>
              <a:rPr lang="en-US" sz="1600" b="1" dirty="0">
                <a:solidFill>
                  <a:srgbClr val="333333"/>
                </a:solidFill>
              </a:rPr>
              <a:t>subtype</a:t>
            </a:r>
            <a:r>
              <a:rPr lang="en-US" sz="1600" dirty="0">
                <a:solidFill>
                  <a:srgbClr val="333333"/>
                </a:solidFill>
              </a:rPr>
              <a:t> or </a:t>
            </a:r>
            <a:r>
              <a:rPr lang="en-US" sz="1600" b="1" dirty="0">
                <a:solidFill>
                  <a:srgbClr val="333333"/>
                </a:solidFill>
              </a:rPr>
              <a:t>differentiation</a:t>
            </a:r>
            <a:r>
              <a:rPr lang="en-US" sz="1600" dirty="0">
                <a:solidFill>
                  <a:srgbClr val="333333"/>
                </a:solidFill>
              </a:rPr>
              <a:t> present in a urinary bladder specimen, and the </a:t>
            </a:r>
            <a:r>
              <a:rPr lang="en-US" sz="1600" b="1" dirty="0">
                <a:solidFill>
                  <a:srgbClr val="333333"/>
                </a:solidFill>
              </a:rPr>
              <a:t>percentage</a:t>
            </a:r>
            <a:r>
              <a:rPr lang="en-US" sz="1600" dirty="0">
                <a:solidFill>
                  <a:srgbClr val="333333"/>
                </a:solidFill>
              </a:rPr>
              <a:t> of squamous, glandular, trophoblastic, Mullerian  and neuroendocrine differentiation is recommended. </a:t>
            </a:r>
            <a:endParaRPr lang="en-US" sz="1600" dirty="0"/>
          </a:p>
          <a:p>
            <a:pPr algn="just" fontAlgn="base"/>
            <a:r>
              <a:rPr lang="en-US" sz="1600" b="1" dirty="0" err="1"/>
              <a:t>Urachal</a:t>
            </a:r>
            <a:r>
              <a:rPr lang="en-US" sz="1600" b="1" dirty="0"/>
              <a:t> carcinomas </a:t>
            </a:r>
            <a:r>
              <a:rPr lang="en-US" sz="1600" dirty="0"/>
              <a:t>are diagnosed only on the basis of </a:t>
            </a:r>
            <a:r>
              <a:rPr lang="en-US" sz="1600" b="1" dirty="0"/>
              <a:t>strict </a:t>
            </a:r>
            <a:r>
              <a:rPr lang="en-US" sz="1600" b="1" dirty="0" err="1"/>
              <a:t>clinicopathologic</a:t>
            </a:r>
            <a:r>
              <a:rPr lang="en-US" sz="1600" b="1" dirty="0"/>
              <a:t> correlation </a:t>
            </a:r>
            <a:r>
              <a:rPr lang="en-US" sz="1600" dirty="0"/>
              <a:t>and </a:t>
            </a:r>
            <a:r>
              <a:rPr lang="en-US" sz="1600" i="1" dirty="0"/>
              <a:t>not</a:t>
            </a:r>
            <a:r>
              <a:rPr lang="en-US" sz="1600" dirty="0"/>
              <a:t> on histology </a:t>
            </a:r>
            <a:r>
              <a:rPr lang="en-US" sz="1600" i="1" dirty="0"/>
              <a:t>alone</a:t>
            </a:r>
            <a:r>
              <a:rPr lang="en-US" sz="1600" dirty="0"/>
              <a:t> (lesion located within, and absence of diffuse intestinal </a:t>
            </a:r>
            <a:r>
              <a:rPr lang="en-US" sz="1600" dirty="0" err="1"/>
              <a:t>metaplasia</a:t>
            </a:r>
            <a:r>
              <a:rPr lang="en-US" sz="1600" dirty="0"/>
              <a:t>/cystitis </a:t>
            </a:r>
            <a:r>
              <a:rPr lang="en-US" sz="1600" dirty="0" err="1"/>
              <a:t>glandularis</a:t>
            </a:r>
            <a:r>
              <a:rPr lang="en-US" sz="1600" dirty="0"/>
              <a:t> outside of, bladder dome or anterior wall, epicenter in bladder wall or </a:t>
            </a:r>
            <a:r>
              <a:rPr lang="en-US" sz="1600" dirty="0" err="1"/>
              <a:t>perivesical</a:t>
            </a:r>
            <a:r>
              <a:rPr lang="en-US" sz="1600" dirty="0"/>
              <a:t> tissue, absence of known primary elsewhere).</a:t>
            </a:r>
          </a:p>
          <a:p>
            <a:pPr algn="just"/>
            <a:endParaRPr lang="el-GR" sz="1600" dirty="0">
              <a:solidFill>
                <a:srgbClr val="333333"/>
              </a:solidFill>
            </a:endParaRPr>
          </a:p>
          <a:p>
            <a:pPr algn="just" fontAlgn="base"/>
            <a:endParaRPr lang="el-GR" sz="1400" dirty="0"/>
          </a:p>
          <a:p>
            <a:pPr algn="just" fontAlgn="base"/>
            <a:endParaRPr lang="en-US" sz="1400" dirty="0"/>
          </a:p>
          <a:p>
            <a:pPr algn="just"/>
            <a:endParaRPr lang="el-GR" sz="1400" b="1" dirty="0">
              <a:solidFill>
                <a:srgbClr val="1C1D1E"/>
              </a:solidFill>
              <a:latin typeface="Open Sans" panose="020B0606030504020204" pitchFamily="34" charset="0"/>
            </a:endParaRPr>
          </a:p>
          <a:p>
            <a:pPr algn="just"/>
            <a:endParaRPr lang="el-GR" sz="1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64088" y="274638"/>
            <a:ext cx="3600400" cy="6250706"/>
          </a:xfrm>
        </p:spPr>
        <p:txBody>
          <a:bodyPr/>
          <a:lstStyle/>
          <a:p>
            <a:r>
              <a:rPr lang="en-US" dirty="0"/>
              <a:t>Spring is by your side. Don't pass  by. </a:t>
            </a:r>
            <a:endParaRPr lang="el-GR" dirty="0"/>
          </a:p>
        </p:txBody>
      </p:sp>
      <p:pic>
        <p:nvPicPr>
          <p:cNvPr id="1026" name="Picture 2" descr="C:\Users\User\Desktop\1894 Spring Landscape oil on canvas 92 x 73 cm Private Collection.jpg"/>
          <p:cNvPicPr>
            <a:picLocks noChangeAspect="1" noChangeArrowheads="1"/>
          </p:cNvPicPr>
          <p:nvPr/>
        </p:nvPicPr>
        <p:blipFill>
          <a:blip r:embed="rId2" cstate="print"/>
          <a:srcRect/>
          <a:stretch>
            <a:fillRect/>
          </a:stretch>
        </p:blipFill>
        <p:spPr bwMode="auto">
          <a:xfrm>
            <a:off x="179512" y="188640"/>
            <a:ext cx="5044255" cy="64788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71400"/>
            <a:ext cx="9144000" cy="720080"/>
          </a:xfrm>
        </p:spPr>
        <p:txBody>
          <a:bodyPr>
            <a:noAutofit/>
          </a:bodyPr>
          <a:lstStyle/>
          <a:p>
            <a:r>
              <a:rPr lang="en-US" sz="1400" b="1" dirty="0"/>
              <a:t>Smoothly or relatively smoothly contoured </a:t>
            </a:r>
            <a:r>
              <a:rPr lang="en-US" sz="1400" dirty="0" err="1"/>
              <a:t>urothelial</a:t>
            </a:r>
            <a:r>
              <a:rPr lang="en-US" sz="1400" dirty="0"/>
              <a:t> structures </a:t>
            </a:r>
            <a:r>
              <a:rPr lang="en-US" sz="1400" b="1" dirty="0"/>
              <a:t>within the</a:t>
            </a:r>
            <a:r>
              <a:rPr lang="el-GR" sz="1400" b="1" dirty="0"/>
              <a:t> </a:t>
            </a:r>
            <a:r>
              <a:rPr lang="en-US" sz="1400" b="1" dirty="0"/>
              <a:t>lamina </a:t>
            </a:r>
            <a:r>
              <a:rPr lang="en-US" sz="1400" b="1" dirty="0" err="1"/>
              <a:t>propria</a:t>
            </a:r>
            <a:r>
              <a:rPr lang="en-US" sz="1400" b="1" dirty="0"/>
              <a:t>:</a:t>
            </a:r>
            <a:br>
              <a:rPr lang="en-US" sz="1400" b="1" dirty="0"/>
            </a:br>
            <a:r>
              <a:rPr lang="en-US" sz="1400" b="1" dirty="0"/>
              <a:t> reactive, inflammatory,  benign, malignant  non-invasive, malignant invasive.</a:t>
            </a:r>
            <a:endParaRPr lang="el-GR" sz="1400" b="1" dirty="0"/>
          </a:p>
        </p:txBody>
      </p:sp>
      <p:pic>
        <p:nvPicPr>
          <p:cNvPr id="1026" name="Picture 2" descr="C:\Users\User\Desktop\bladdercystitiscysticadurowoju01.jpg"/>
          <p:cNvPicPr>
            <a:picLocks noChangeAspect="1" noChangeArrowheads="1"/>
          </p:cNvPicPr>
          <p:nvPr/>
        </p:nvPicPr>
        <p:blipFill>
          <a:blip r:embed="rId3" cstate="print"/>
          <a:srcRect/>
          <a:stretch>
            <a:fillRect/>
          </a:stretch>
        </p:blipFill>
        <p:spPr bwMode="auto">
          <a:xfrm>
            <a:off x="2987824" y="548680"/>
            <a:ext cx="2677797" cy="2016224"/>
          </a:xfrm>
          <a:prstGeom prst="rect">
            <a:avLst/>
          </a:prstGeom>
          <a:noFill/>
        </p:spPr>
      </p:pic>
      <p:pic>
        <p:nvPicPr>
          <p:cNvPr id="1027" name="Picture 3" descr="C:\Users\User\Desktop\bladdercystitiscysticadurowoju03.jpg"/>
          <p:cNvPicPr>
            <a:picLocks noChangeAspect="1" noChangeArrowheads="1"/>
          </p:cNvPicPr>
          <p:nvPr/>
        </p:nvPicPr>
        <p:blipFill>
          <a:blip r:embed="rId4" cstate="print"/>
          <a:srcRect/>
          <a:stretch>
            <a:fillRect/>
          </a:stretch>
        </p:blipFill>
        <p:spPr bwMode="auto">
          <a:xfrm>
            <a:off x="5796136" y="548680"/>
            <a:ext cx="3225375" cy="2016224"/>
          </a:xfrm>
          <a:prstGeom prst="rect">
            <a:avLst/>
          </a:prstGeom>
          <a:noFill/>
        </p:spPr>
      </p:pic>
      <p:pic>
        <p:nvPicPr>
          <p:cNvPr id="1028" name="Picture 4" descr="C:\Users\User\Desktop\Screenshot_1.jpg"/>
          <p:cNvPicPr>
            <a:picLocks noChangeAspect="1" noChangeArrowheads="1"/>
          </p:cNvPicPr>
          <p:nvPr/>
        </p:nvPicPr>
        <p:blipFill>
          <a:blip r:embed="rId5" cstate="print"/>
          <a:srcRect/>
          <a:stretch>
            <a:fillRect/>
          </a:stretch>
        </p:blipFill>
        <p:spPr bwMode="auto">
          <a:xfrm>
            <a:off x="179512" y="548680"/>
            <a:ext cx="2736304" cy="2001443"/>
          </a:xfrm>
          <a:prstGeom prst="rect">
            <a:avLst/>
          </a:prstGeom>
          <a:noFill/>
        </p:spPr>
      </p:pic>
      <p:pic>
        <p:nvPicPr>
          <p:cNvPr id="1029" name="Picture 5" descr="C:\Users\User\Desktop\bladderinvertedpapillomaZynger01.jpg"/>
          <p:cNvPicPr>
            <a:picLocks noChangeAspect="1" noChangeArrowheads="1"/>
          </p:cNvPicPr>
          <p:nvPr/>
        </p:nvPicPr>
        <p:blipFill>
          <a:blip r:embed="rId6" cstate="print"/>
          <a:srcRect/>
          <a:stretch>
            <a:fillRect/>
          </a:stretch>
        </p:blipFill>
        <p:spPr bwMode="auto">
          <a:xfrm rot="16200000">
            <a:off x="-252536" y="3284984"/>
            <a:ext cx="3816424" cy="2808312"/>
          </a:xfrm>
          <a:prstGeom prst="rect">
            <a:avLst/>
          </a:prstGeom>
          <a:noFill/>
        </p:spPr>
      </p:pic>
      <p:pic>
        <p:nvPicPr>
          <p:cNvPr id="1030" name="Picture 6" descr="C:\Users\User\Desktop\bladdernestedBrownTretiakova02.jpg"/>
          <p:cNvPicPr>
            <a:picLocks noChangeAspect="1" noChangeArrowheads="1"/>
          </p:cNvPicPr>
          <p:nvPr/>
        </p:nvPicPr>
        <p:blipFill>
          <a:blip r:embed="rId7" cstate="print"/>
          <a:srcRect/>
          <a:stretch>
            <a:fillRect/>
          </a:stretch>
        </p:blipFill>
        <p:spPr bwMode="auto">
          <a:xfrm>
            <a:off x="251520" y="3573016"/>
            <a:ext cx="4032448" cy="2999768"/>
          </a:xfrm>
          <a:prstGeom prst="rect">
            <a:avLst/>
          </a:prstGeom>
          <a:noFill/>
        </p:spPr>
      </p:pic>
      <p:pic>
        <p:nvPicPr>
          <p:cNvPr id="1031" name="Picture 7" descr="C:\Users\User\Desktop\Screenshot_1.jpg"/>
          <p:cNvPicPr>
            <a:picLocks noChangeAspect="1" noChangeArrowheads="1"/>
          </p:cNvPicPr>
          <p:nvPr/>
        </p:nvPicPr>
        <p:blipFill>
          <a:blip r:embed="rId8" cstate="print"/>
          <a:srcRect/>
          <a:stretch>
            <a:fillRect/>
          </a:stretch>
        </p:blipFill>
        <p:spPr bwMode="auto">
          <a:xfrm>
            <a:off x="4499992" y="476672"/>
            <a:ext cx="4032448" cy="2991625"/>
          </a:xfrm>
          <a:prstGeom prst="rect">
            <a:avLst/>
          </a:prstGeom>
          <a:noFill/>
        </p:spPr>
      </p:pic>
      <p:pic>
        <p:nvPicPr>
          <p:cNvPr id="1032" name="Picture 8" descr="C:\Users\User\Desktop\Urothelial-carcinoma-may-involve-von-Brunns-nests-The-smooth-regular-contour-of.png"/>
          <p:cNvPicPr>
            <a:picLocks noChangeAspect="1" noChangeArrowheads="1"/>
          </p:cNvPicPr>
          <p:nvPr/>
        </p:nvPicPr>
        <p:blipFill>
          <a:blip r:embed="rId9" cstate="print"/>
          <a:srcRect/>
          <a:stretch>
            <a:fillRect/>
          </a:stretch>
        </p:blipFill>
        <p:spPr bwMode="auto">
          <a:xfrm>
            <a:off x="3419872" y="2996952"/>
            <a:ext cx="5400600" cy="3378215"/>
          </a:xfrm>
          <a:prstGeom prst="rect">
            <a:avLst/>
          </a:prstGeom>
          <a:noFill/>
        </p:spPr>
      </p:pic>
      <p:pic>
        <p:nvPicPr>
          <p:cNvPr id="1033" name="Picture 9" descr="C:\Users\User\Desktop\case331image5_200x (1).jpg"/>
          <p:cNvPicPr>
            <a:picLocks noChangeAspect="1" noChangeArrowheads="1"/>
          </p:cNvPicPr>
          <p:nvPr/>
        </p:nvPicPr>
        <p:blipFill>
          <a:blip r:embed="rId10" cstate="print"/>
          <a:srcRect/>
          <a:stretch>
            <a:fillRect/>
          </a:stretch>
        </p:blipFill>
        <p:spPr bwMode="auto">
          <a:xfrm>
            <a:off x="3203848" y="2852936"/>
            <a:ext cx="5622543" cy="3672408"/>
          </a:xfrm>
          <a:prstGeom prst="rect">
            <a:avLst/>
          </a:prstGeom>
          <a:noFill/>
        </p:spPr>
      </p:pic>
      <p:pic>
        <p:nvPicPr>
          <p:cNvPr id="3" name="Picture 2" descr="C:\Users\User\Desktop\bladdernestedBrownTretiakova01.jpg"/>
          <p:cNvPicPr>
            <a:picLocks noChangeAspect="1" noChangeArrowheads="1"/>
          </p:cNvPicPr>
          <p:nvPr/>
        </p:nvPicPr>
        <p:blipFill>
          <a:blip r:embed="rId11" cstate="print"/>
          <a:srcRect/>
          <a:stretch>
            <a:fillRect/>
          </a:stretch>
        </p:blipFill>
        <p:spPr bwMode="auto">
          <a:xfrm>
            <a:off x="251520" y="404664"/>
            <a:ext cx="4016696" cy="3024336"/>
          </a:xfrm>
          <a:prstGeom prst="rect">
            <a:avLst/>
          </a:prstGeom>
          <a:noFill/>
        </p:spPr>
      </p:pic>
      <p:pic>
        <p:nvPicPr>
          <p:cNvPr id="4" name="Picture 3" descr="C:\Users\User\Desktop\bladdermicrocysticBrown01.jpg"/>
          <p:cNvPicPr>
            <a:picLocks noChangeAspect="1" noChangeArrowheads="1"/>
          </p:cNvPicPr>
          <p:nvPr/>
        </p:nvPicPr>
        <p:blipFill>
          <a:blip r:embed="rId12" cstate="print"/>
          <a:srcRect/>
          <a:stretch>
            <a:fillRect/>
          </a:stretch>
        </p:blipFill>
        <p:spPr bwMode="auto">
          <a:xfrm>
            <a:off x="4499992" y="3573016"/>
            <a:ext cx="4032448" cy="2981978"/>
          </a:xfrm>
          <a:prstGeom prst="rect">
            <a:avLst/>
          </a:prstGeom>
          <a:noFill/>
        </p:spPr>
      </p:pic>
      <p:sp>
        <p:nvSpPr>
          <p:cNvPr id="13" name="12 - Ορθογώνιο"/>
          <p:cNvSpPr/>
          <p:nvPr/>
        </p:nvSpPr>
        <p:spPr>
          <a:xfrm>
            <a:off x="1187625" y="1988840"/>
            <a:ext cx="1728192" cy="369332"/>
          </a:xfrm>
          <a:prstGeom prst="rect">
            <a:avLst/>
          </a:prstGeom>
        </p:spPr>
        <p:txBody>
          <a:bodyPr wrap="square">
            <a:spAutoFit/>
          </a:bodyPr>
          <a:lstStyle/>
          <a:p>
            <a:r>
              <a:rPr lang="en-US" b="1" dirty="0">
                <a:solidFill>
                  <a:srgbClr val="FF0000"/>
                </a:solidFill>
              </a:rPr>
              <a:t>Von </a:t>
            </a:r>
            <a:r>
              <a:rPr lang="en-US" b="1" dirty="0" err="1">
                <a:solidFill>
                  <a:srgbClr val="FF0000"/>
                </a:solidFill>
              </a:rPr>
              <a:t>Brunn</a:t>
            </a:r>
            <a:r>
              <a:rPr lang="en-US" b="1" dirty="0">
                <a:solidFill>
                  <a:srgbClr val="FF0000"/>
                </a:solidFill>
              </a:rPr>
              <a:t> nests </a:t>
            </a:r>
            <a:endParaRPr lang="el-GR" dirty="0">
              <a:solidFill>
                <a:srgbClr val="FF0000"/>
              </a:solidFill>
            </a:endParaRPr>
          </a:p>
        </p:txBody>
      </p:sp>
      <p:sp>
        <p:nvSpPr>
          <p:cNvPr id="14" name="13 - Ορθογώνιο"/>
          <p:cNvSpPr/>
          <p:nvPr/>
        </p:nvSpPr>
        <p:spPr>
          <a:xfrm>
            <a:off x="3793485" y="548680"/>
            <a:ext cx="1557029" cy="369332"/>
          </a:xfrm>
          <a:prstGeom prst="rect">
            <a:avLst/>
          </a:prstGeom>
        </p:spPr>
        <p:txBody>
          <a:bodyPr wrap="square">
            <a:spAutoFit/>
          </a:bodyPr>
          <a:lstStyle/>
          <a:p>
            <a:r>
              <a:rPr lang="en-US" b="1" dirty="0">
                <a:solidFill>
                  <a:srgbClr val="FF0000"/>
                </a:solidFill>
              </a:rPr>
              <a:t>Cystitis </a:t>
            </a:r>
            <a:r>
              <a:rPr lang="en-US" b="1" dirty="0" err="1">
                <a:solidFill>
                  <a:srgbClr val="FF0000"/>
                </a:solidFill>
              </a:rPr>
              <a:t>cystica</a:t>
            </a:r>
            <a:endParaRPr lang="el-GR" dirty="0">
              <a:solidFill>
                <a:srgbClr val="FF0000"/>
              </a:solidFill>
            </a:endParaRPr>
          </a:p>
        </p:txBody>
      </p:sp>
      <p:sp>
        <p:nvSpPr>
          <p:cNvPr id="15" name="14 - Ορθογώνιο"/>
          <p:cNvSpPr/>
          <p:nvPr/>
        </p:nvSpPr>
        <p:spPr>
          <a:xfrm>
            <a:off x="6588224" y="980728"/>
            <a:ext cx="2555776" cy="369332"/>
          </a:xfrm>
          <a:prstGeom prst="rect">
            <a:avLst/>
          </a:prstGeom>
        </p:spPr>
        <p:txBody>
          <a:bodyPr wrap="square">
            <a:spAutoFit/>
          </a:bodyPr>
          <a:lstStyle/>
          <a:p>
            <a:r>
              <a:rPr lang="en-US" b="1" dirty="0">
                <a:solidFill>
                  <a:srgbClr val="FF0000"/>
                </a:solidFill>
              </a:rPr>
              <a:t>Cystitis </a:t>
            </a:r>
            <a:r>
              <a:rPr lang="en-US" b="1" dirty="0" err="1">
                <a:solidFill>
                  <a:srgbClr val="FF0000"/>
                </a:solidFill>
              </a:rPr>
              <a:t>glandularis</a:t>
            </a:r>
            <a:endParaRPr lang="el-GR" dirty="0">
              <a:solidFill>
                <a:srgbClr val="FF0000"/>
              </a:solidFill>
            </a:endParaRPr>
          </a:p>
        </p:txBody>
      </p:sp>
      <p:sp>
        <p:nvSpPr>
          <p:cNvPr id="16" name="15 - Ορθογώνιο"/>
          <p:cNvSpPr/>
          <p:nvPr/>
        </p:nvSpPr>
        <p:spPr>
          <a:xfrm>
            <a:off x="251520" y="3212976"/>
            <a:ext cx="2880320" cy="923330"/>
          </a:xfrm>
          <a:prstGeom prst="rect">
            <a:avLst/>
          </a:prstGeom>
        </p:spPr>
        <p:txBody>
          <a:bodyPr wrap="square">
            <a:spAutoFit/>
          </a:bodyPr>
          <a:lstStyle/>
          <a:p>
            <a:r>
              <a:rPr lang="en-US" b="1" spc="600" dirty="0">
                <a:solidFill>
                  <a:srgbClr val="FF0000"/>
                </a:solidFill>
              </a:rPr>
              <a:t>Inverted </a:t>
            </a:r>
            <a:r>
              <a:rPr lang="en-US" b="1" spc="600" dirty="0" err="1">
                <a:solidFill>
                  <a:srgbClr val="FF0000"/>
                </a:solidFill>
              </a:rPr>
              <a:t>urothelial</a:t>
            </a:r>
            <a:r>
              <a:rPr lang="en-US" b="1" spc="600" dirty="0">
                <a:solidFill>
                  <a:srgbClr val="FF0000"/>
                </a:solidFill>
              </a:rPr>
              <a:t> </a:t>
            </a:r>
            <a:r>
              <a:rPr lang="en-US" b="1" spc="600" dirty="0" err="1">
                <a:solidFill>
                  <a:srgbClr val="FF0000"/>
                </a:solidFill>
              </a:rPr>
              <a:t>papilloma</a:t>
            </a:r>
            <a:endParaRPr lang="el-GR" spc="600" dirty="0">
              <a:solidFill>
                <a:srgbClr val="FF0000"/>
              </a:solidFill>
            </a:endParaRPr>
          </a:p>
        </p:txBody>
      </p:sp>
      <p:sp>
        <p:nvSpPr>
          <p:cNvPr id="17" name="16 - Ορθογώνιο"/>
          <p:cNvSpPr/>
          <p:nvPr/>
        </p:nvSpPr>
        <p:spPr>
          <a:xfrm>
            <a:off x="3491880" y="5949280"/>
            <a:ext cx="5652120" cy="369332"/>
          </a:xfrm>
          <a:prstGeom prst="rect">
            <a:avLst/>
          </a:prstGeom>
        </p:spPr>
        <p:txBody>
          <a:bodyPr wrap="square">
            <a:spAutoFit/>
          </a:bodyPr>
          <a:lstStyle/>
          <a:p>
            <a:r>
              <a:rPr lang="en-US" b="1" dirty="0" err="1">
                <a:solidFill>
                  <a:srgbClr val="FF0000"/>
                </a:solidFill>
              </a:rPr>
              <a:t>Urothelial</a:t>
            </a:r>
            <a:r>
              <a:rPr lang="en-US" b="1" dirty="0">
                <a:solidFill>
                  <a:srgbClr val="FF0000"/>
                </a:solidFill>
              </a:rPr>
              <a:t> carcinoma involving von </a:t>
            </a:r>
            <a:r>
              <a:rPr lang="en-US" b="1" dirty="0" err="1">
                <a:solidFill>
                  <a:srgbClr val="FF0000"/>
                </a:solidFill>
              </a:rPr>
              <a:t>Brunn’s</a:t>
            </a:r>
            <a:r>
              <a:rPr lang="en-US" b="1" dirty="0">
                <a:solidFill>
                  <a:srgbClr val="FF0000"/>
                </a:solidFill>
              </a:rPr>
              <a:t> nests</a:t>
            </a:r>
            <a:endParaRPr lang="el-GR" dirty="0">
              <a:solidFill>
                <a:srgbClr val="FF0000"/>
              </a:solidFill>
            </a:endParaRPr>
          </a:p>
        </p:txBody>
      </p:sp>
      <p:sp>
        <p:nvSpPr>
          <p:cNvPr id="18" name="17 - Ορθογώνιο"/>
          <p:cNvSpPr/>
          <p:nvPr/>
        </p:nvSpPr>
        <p:spPr>
          <a:xfrm>
            <a:off x="3203848" y="3105835"/>
            <a:ext cx="3384376" cy="646331"/>
          </a:xfrm>
          <a:prstGeom prst="rect">
            <a:avLst/>
          </a:prstGeom>
        </p:spPr>
        <p:txBody>
          <a:bodyPr wrap="square">
            <a:spAutoFit/>
          </a:bodyPr>
          <a:lstStyle/>
          <a:p>
            <a:r>
              <a:rPr lang="en-US" b="1" dirty="0" err="1">
                <a:solidFill>
                  <a:srgbClr val="FF0000"/>
                </a:solidFill>
              </a:rPr>
              <a:t>Urothelial</a:t>
            </a:r>
            <a:r>
              <a:rPr lang="en-US" b="1" dirty="0">
                <a:solidFill>
                  <a:srgbClr val="FF0000"/>
                </a:solidFill>
              </a:rPr>
              <a:t> carcinoma in situ involving von </a:t>
            </a:r>
            <a:r>
              <a:rPr lang="en-US" b="1" dirty="0" err="1">
                <a:solidFill>
                  <a:srgbClr val="FF0000"/>
                </a:solidFill>
              </a:rPr>
              <a:t>Brunn</a:t>
            </a:r>
            <a:r>
              <a:rPr lang="en-US" b="1" dirty="0">
                <a:solidFill>
                  <a:srgbClr val="FF0000"/>
                </a:solidFill>
              </a:rPr>
              <a:t> nests</a:t>
            </a:r>
            <a:endParaRPr lang="el-GR" dirty="0">
              <a:solidFill>
                <a:srgbClr val="FF0000"/>
              </a:solidFill>
            </a:endParaRPr>
          </a:p>
        </p:txBody>
      </p:sp>
      <p:sp>
        <p:nvSpPr>
          <p:cNvPr id="19" name="18 - Ορθογώνιο"/>
          <p:cNvSpPr/>
          <p:nvPr/>
        </p:nvSpPr>
        <p:spPr>
          <a:xfrm>
            <a:off x="2051720" y="404665"/>
            <a:ext cx="4806280" cy="923330"/>
          </a:xfrm>
          <a:prstGeom prst="rect">
            <a:avLst/>
          </a:prstGeom>
        </p:spPr>
        <p:txBody>
          <a:bodyPr wrap="square">
            <a:spAutoFit/>
          </a:bodyPr>
          <a:lstStyle/>
          <a:p>
            <a:r>
              <a:rPr lang="en-US" b="1" dirty="0">
                <a:solidFill>
                  <a:srgbClr val="FF0000"/>
                </a:solidFill>
              </a:rPr>
              <a:t>Nested subtype </a:t>
            </a:r>
          </a:p>
          <a:p>
            <a:r>
              <a:rPr lang="en-US" b="1" dirty="0">
                <a:solidFill>
                  <a:srgbClr val="FF0000"/>
                </a:solidFill>
              </a:rPr>
              <a:t>of </a:t>
            </a:r>
            <a:r>
              <a:rPr lang="en-US" b="1" u="sng" dirty="0">
                <a:solidFill>
                  <a:srgbClr val="FF0000"/>
                </a:solidFill>
              </a:rPr>
              <a:t>invasive</a:t>
            </a:r>
          </a:p>
          <a:p>
            <a:r>
              <a:rPr lang="en-US" b="1" dirty="0">
                <a:solidFill>
                  <a:srgbClr val="FF0000"/>
                </a:solidFill>
              </a:rPr>
              <a:t> </a:t>
            </a:r>
            <a:r>
              <a:rPr lang="en-US" b="1" dirty="0" err="1">
                <a:solidFill>
                  <a:srgbClr val="FF0000"/>
                </a:solidFill>
              </a:rPr>
              <a:t>urothelial</a:t>
            </a:r>
            <a:r>
              <a:rPr lang="en-US" b="1" dirty="0">
                <a:solidFill>
                  <a:srgbClr val="FF0000"/>
                </a:solidFill>
              </a:rPr>
              <a:t> carcinoma</a:t>
            </a:r>
            <a:endParaRPr lang="el-GR" dirty="0">
              <a:solidFill>
                <a:srgbClr val="FF0000"/>
              </a:solidFill>
            </a:endParaRPr>
          </a:p>
        </p:txBody>
      </p:sp>
      <p:sp>
        <p:nvSpPr>
          <p:cNvPr id="20" name="19 - Ορθογώνιο"/>
          <p:cNvSpPr/>
          <p:nvPr/>
        </p:nvSpPr>
        <p:spPr>
          <a:xfrm>
            <a:off x="4427984" y="3717032"/>
            <a:ext cx="4392488" cy="1200329"/>
          </a:xfrm>
          <a:prstGeom prst="rect">
            <a:avLst/>
          </a:prstGeom>
        </p:spPr>
        <p:txBody>
          <a:bodyPr wrap="square">
            <a:spAutoFit/>
          </a:bodyPr>
          <a:lstStyle/>
          <a:p>
            <a:r>
              <a:rPr lang="en-US" b="1" dirty="0" err="1">
                <a:solidFill>
                  <a:srgbClr val="FF0000"/>
                </a:solidFill>
              </a:rPr>
              <a:t>Microcystic</a:t>
            </a:r>
            <a:r>
              <a:rPr lang="en-US" b="1" dirty="0">
                <a:solidFill>
                  <a:srgbClr val="FF0000"/>
                </a:solidFill>
              </a:rPr>
              <a:t> subtype of </a:t>
            </a:r>
            <a:r>
              <a:rPr lang="en-US" b="1" u="sng" dirty="0">
                <a:solidFill>
                  <a:srgbClr val="FF0000"/>
                </a:solidFill>
              </a:rPr>
              <a:t>invasive</a:t>
            </a:r>
            <a:r>
              <a:rPr lang="en-US" b="1" dirty="0">
                <a:solidFill>
                  <a:srgbClr val="FF0000"/>
                </a:solidFill>
              </a:rPr>
              <a:t> </a:t>
            </a:r>
            <a:r>
              <a:rPr lang="en-US" b="1" dirty="0" err="1">
                <a:solidFill>
                  <a:srgbClr val="FF0000"/>
                </a:solidFill>
              </a:rPr>
              <a:t>urothelial</a:t>
            </a:r>
            <a:r>
              <a:rPr lang="en-US" b="1" dirty="0">
                <a:solidFill>
                  <a:srgbClr val="FF0000"/>
                </a:solidFill>
              </a:rPr>
              <a:t> carcinoma: Variably sized </a:t>
            </a:r>
            <a:r>
              <a:rPr lang="en-US" b="1" u="sng" dirty="0">
                <a:solidFill>
                  <a:srgbClr val="FF0000"/>
                </a:solidFill>
              </a:rPr>
              <a:t>cysts</a:t>
            </a:r>
            <a:r>
              <a:rPr lang="en-US" b="1" dirty="0">
                <a:solidFill>
                  <a:srgbClr val="FF0000"/>
                </a:solidFill>
              </a:rPr>
              <a:t> and </a:t>
            </a:r>
            <a:r>
              <a:rPr lang="en-US" b="1" u="sng" dirty="0">
                <a:solidFill>
                  <a:srgbClr val="FF0000"/>
                </a:solidFill>
              </a:rPr>
              <a:t>tubules</a:t>
            </a:r>
            <a:r>
              <a:rPr lang="en-US" b="1" dirty="0">
                <a:solidFill>
                  <a:srgbClr val="FF0000"/>
                </a:solidFill>
              </a:rPr>
              <a:t>  </a:t>
            </a:r>
            <a:r>
              <a:rPr lang="en-US" b="1" spc="600" dirty="0">
                <a:solidFill>
                  <a:srgbClr val="FF0000"/>
                </a:solidFill>
              </a:rPr>
              <a:t>infiltrating</a:t>
            </a:r>
            <a:r>
              <a:rPr lang="en-US" b="1" dirty="0">
                <a:solidFill>
                  <a:srgbClr val="FF0000"/>
                </a:solidFill>
              </a:rPr>
              <a:t> lamina </a:t>
            </a:r>
            <a:r>
              <a:rPr lang="en-US" b="1" dirty="0" err="1">
                <a:solidFill>
                  <a:srgbClr val="FF0000"/>
                </a:solidFill>
              </a:rPr>
              <a:t>propria</a:t>
            </a:r>
            <a:r>
              <a:rPr lang="en-US" b="1" dirty="0">
                <a:solidFill>
                  <a:srgbClr val="FF0000"/>
                </a:solidFill>
              </a:rPr>
              <a:t> (and </a:t>
            </a:r>
            <a:r>
              <a:rPr lang="en-US" b="1" dirty="0" err="1">
                <a:solidFill>
                  <a:srgbClr val="FF0000"/>
                </a:solidFill>
              </a:rPr>
              <a:t>muscularis</a:t>
            </a:r>
            <a:r>
              <a:rPr lang="en-US" b="1" dirty="0">
                <a:solidFill>
                  <a:srgbClr val="FF0000"/>
                </a:solidFill>
              </a:rPr>
              <a:t> </a:t>
            </a:r>
            <a:r>
              <a:rPr lang="en-US" b="1" dirty="0" err="1">
                <a:solidFill>
                  <a:srgbClr val="FF0000"/>
                </a:solidFill>
              </a:rPr>
              <a:t>propria</a:t>
            </a:r>
            <a:r>
              <a:rPr lang="en-US" b="1" dirty="0">
                <a:solidFill>
                  <a:srgbClr val="FF0000"/>
                </a:solidFill>
              </a:rPr>
              <a:t>).</a:t>
            </a:r>
            <a:endParaRPr lang="el-G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1032"/>
                                        </p:tgtEl>
                                      </p:cBhvr>
                                    </p:animEffect>
                                    <p:set>
                                      <p:cBhvr>
                                        <p:cTn id="17" dur="1" fill="hold">
                                          <p:stCondLst>
                                            <p:cond delay="499"/>
                                          </p:stCondLst>
                                        </p:cTn>
                                        <p:tgtEl>
                                          <p:spTgt spid="1032"/>
                                        </p:tgtEl>
                                        <p:attrNameLst>
                                          <p:attrName>style.visibility</p:attrName>
                                        </p:attrNameLst>
                                      </p:cBhvr>
                                      <p:to>
                                        <p:strVal val="hidden"/>
                                      </p:to>
                                    </p:set>
                                  </p:childTnLst>
                                </p:cTn>
                              </p:par>
                              <p:par>
                                <p:cTn id="18" presetID="9" presetClass="exit" presetSubtype="0" fill="hold" grpId="1" nodeType="withEffect">
                                  <p:stCondLst>
                                    <p:cond delay="0"/>
                                  </p:stCondLst>
                                  <p:childTnLst>
                                    <p:animEffect transition="out" filter="dissolv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033"/>
                                        </p:tgtEl>
                                        <p:attrNameLst>
                                          <p:attrName>style.visibility</p:attrName>
                                        </p:attrNameLst>
                                      </p:cBhvr>
                                      <p:to>
                                        <p:strVal val="visible"/>
                                      </p:to>
                                    </p:set>
                                    <p:animEffect transition="in" filter="dissolve">
                                      <p:cBhvr>
                                        <p:cTn id="25" dur="500"/>
                                        <p:tgtEl>
                                          <p:spTgt spid="103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8">
                                            <p:txEl>
                                              <p:pRg st="0" end="0"/>
                                            </p:txEl>
                                          </p:spTgt>
                                        </p:tgtEl>
                                        <p:attrNameLst>
                                          <p:attrName>style.visibility</p:attrName>
                                        </p:attrNameLst>
                                      </p:cBhvr>
                                      <p:to>
                                        <p:strVal val="visible"/>
                                      </p:to>
                                    </p:set>
                                    <p:animEffect transition="in" filter="dissolve">
                                      <p:cBhvr>
                                        <p:cTn id="30" dur="500"/>
                                        <p:tgtEl>
                                          <p:spTgt spid="1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nodeType="clickEffect">
                                  <p:stCondLst>
                                    <p:cond delay="0"/>
                                  </p:stCondLst>
                                  <p:childTnLst>
                                    <p:animEffect transition="out" filter="dissolve">
                                      <p:cBhvr>
                                        <p:cTn id="34" dur="500"/>
                                        <p:tgtEl>
                                          <p:spTgt spid="1028"/>
                                        </p:tgtEl>
                                      </p:cBhvr>
                                    </p:animEffect>
                                    <p:set>
                                      <p:cBhvr>
                                        <p:cTn id="35" dur="1" fill="hold">
                                          <p:stCondLst>
                                            <p:cond delay="499"/>
                                          </p:stCondLst>
                                        </p:cTn>
                                        <p:tgtEl>
                                          <p:spTgt spid="1028"/>
                                        </p:tgtEl>
                                        <p:attrNameLst>
                                          <p:attrName>style.visibility</p:attrName>
                                        </p:attrNameLst>
                                      </p:cBhvr>
                                      <p:to>
                                        <p:strVal val="hidden"/>
                                      </p:to>
                                    </p:set>
                                  </p:childTnLst>
                                </p:cTn>
                              </p:par>
                              <p:par>
                                <p:cTn id="36" presetID="9" presetClass="exit" presetSubtype="0" fill="hold" grpId="0" nodeType="withEffect">
                                  <p:stCondLst>
                                    <p:cond delay="0"/>
                                  </p:stCondLst>
                                  <p:childTnLst>
                                    <p:animEffect transition="out" filter="dissolv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9" presetClass="exit" presetSubtype="0" fill="hold" grpId="0" nodeType="withEffect">
                                  <p:stCondLst>
                                    <p:cond delay="0"/>
                                  </p:stCondLst>
                                  <p:childTnLst>
                                    <p:animEffect transition="out" filter="dissolv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9" presetClass="exit" presetSubtype="0" fill="hold" nodeType="withEffect">
                                  <p:stCondLst>
                                    <p:cond delay="0"/>
                                  </p:stCondLst>
                                  <p:childTnLst>
                                    <p:animEffect transition="out" filter="dissolve">
                                      <p:cBhvr>
                                        <p:cTn id="43" dur="500"/>
                                        <p:tgtEl>
                                          <p:spTgt spid="1026"/>
                                        </p:tgtEl>
                                      </p:cBhvr>
                                    </p:animEffect>
                                    <p:set>
                                      <p:cBhvr>
                                        <p:cTn id="44" dur="1" fill="hold">
                                          <p:stCondLst>
                                            <p:cond delay="499"/>
                                          </p:stCondLst>
                                        </p:cTn>
                                        <p:tgtEl>
                                          <p:spTgt spid="1026"/>
                                        </p:tgtEl>
                                        <p:attrNameLst>
                                          <p:attrName>style.visibility</p:attrName>
                                        </p:attrNameLst>
                                      </p:cBhvr>
                                      <p:to>
                                        <p:strVal val="hidden"/>
                                      </p:to>
                                    </p:set>
                                  </p:childTnLst>
                                </p:cTn>
                              </p:par>
                              <p:par>
                                <p:cTn id="45" presetID="9" presetClass="exit" presetSubtype="0" fill="hold" grpId="0" nodeType="withEffect">
                                  <p:stCondLst>
                                    <p:cond delay="0"/>
                                  </p:stCondLst>
                                  <p:childTnLst>
                                    <p:animEffect transition="out" filter="dissolv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9" presetClass="exit" presetSubtype="0" fill="hold" nodeType="withEffect">
                                  <p:stCondLst>
                                    <p:cond delay="0"/>
                                  </p:stCondLst>
                                  <p:childTnLst>
                                    <p:animEffect transition="out" filter="dissolve">
                                      <p:cBhvr>
                                        <p:cTn id="49" dur="500"/>
                                        <p:tgtEl>
                                          <p:spTgt spid="1027"/>
                                        </p:tgtEl>
                                      </p:cBhvr>
                                    </p:animEffect>
                                    <p:set>
                                      <p:cBhvr>
                                        <p:cTn id="50" dur="1" fill="hold">
                                          <p:stCondLst>
                                            <p:cond delay="499"/>
                                          </p:stCondLst>
                                        </p:cTn>
                                        <p:tgtEl>
                                          <p:spTgt spid="1027"/>
                                        </p:tgtEl>
                                        <p:attrNameLst>
                                          <p:attrName>style.visibility</p:attrName>
                                        </p:attrNameLst>
                                      </p:cBhvr>
                                      <p:to>
                                        <p:strVal val="hidden"/>
                                      </p:to>
                                    </p:set>
                                  </p:childTnLst>
                                </p:cTn>
                              </p:par>
                              <p:par>
                                <p:cTn id="51" presetID="9" presetClass="exit" presetSubtype="0" fill="hold" nodeType="withEffect">
                                  <p:stCondLst>
                                    <p:cond delay="0"/>
                                  </p:stCondLst>
                                  <p:childTnLst>
                                    <p:animEffect transition="out" filter="dissolve">
                                      <p:cBhvr>
                                        <p:cTn id="52" dur="500"/>
                                        <p:tgtEl>
                                          <p:spTgt spid="1029"/>
                                        </p:tgtEl>
                                      </p:cBhvr>
                                    </p:animEffect>
                                    <p:set>
                                      <p:cBhvr>
                                        <p:cTn id="53" dur="1" fill="hold">
                                          <p:stCondLst>
                                            <p:cond delay="499"/>
                                          </p:stCondLst>
                                        </p:cTn>
                                        <p:tgtEl>
                                          <p:spTgt spid="1029"/>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9" presetClass="exit" presetSubtype="0" fill="hold" grpId="0" nodeType="withEffect">
                                  <p:stCondLst>
                                    <p:cond delay="0"/>
                                  </p:stCondLst>
                                  <p:childTnLst>
                                    <p:animEffect transition="out" filter="dissolve">
                                      <p:cBhvr>
                                        <p:cTn id="58" dur="500"/>
                                        <p:tgtEl>
                                          <p:spTgt spid="18">
                                            <p:txEl>
                                              <p:pRg st="0" end="0"/>
                                            </p:txEl>
                                          </p:spTgt>
                                        </p:tgtEl>
                                      </p:cBhvr>
                                    </p:animEffect>
                                    <p:set>
                                      <p:cBhvr>
                                        <p:cTn id="59" dur="1" fill="hold">
                                          <p:stCondLst>
                                            <p:cond delay="499"/>
                                          </p:stCondLst>
                                        </p:cTn>
                                        <p:tgtEl>
                                          <p:spTgt spid="18">
                                            <p:txEl>
                                              <p:pRg st="0" end="0"/>
                                            </p:txEl>
                                          </p:spTgt>
                                        </p:tgtEl>
                                        <p:attrNameLst>
                                          <p:attrName>style.visibility</p:attrName>
                                        </p:attrNameLst>
                                      </p:cBhvr>
                                      <p:to>
                                        <p:strVal val="hidden"/>
                                      </p:to>
                                    </p:set>
                                  </p:childTnLst>
                                </p:cTn>
                              </p:par>
                              <p:par>
                                <p:cTn id="60" presetID="9" presetClass="exit" presetSubtype="0" fill="hold" nodeType="withEffect">
                                  <p:stCondLst>
                                    <p:cond delay="0"/>
                                  </p:stCondLst>
                                  <p:childTnLst>
                                    <p:animEffect transition="out" filter="dissolve">
                                      <p:cBhvr>
                                        <p:cTn id="61" dur="500"/>
                                        <p:tgtEl>
                                          <p:spTgt spid="1033"/>
                                        </p:tgtEl>
                                      </p:cBhvr>
                                    </p:animEffect>
                                    <p:set>
                                      <p:cBhvr>
                                        <p:cTn id="62" dur="1" fill="hold">
                                          <p:stCondLst>
                                            <p:cond delay="499"/>
                                          </p:stCondLst>
                                        </p:cTn>
                                        <p:tgtEl>
                                          <p:spTgt spid="103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dissolve">
                                      <p:cBhvr>
                                        <p:cTn id="67" dur="500"/>
                                        <p:tgtEl>
                                          <p:spTgt spid="3"/>
                                        </p:tgtEl>
                                      </p:cBhvr>
                                    </p:animEffect>
                                  </p:childTnLst>
                                </p:cTn>
                              </p:par>
                              <p:par>
                                <p:cTn id="68" presetID="9" presetClass="entr" presetSubtype="0" fill="hold" nodeType="withEffect">
                                  <p:stCondLst>
                                    <p:cond delay="0"/>
                                  </p:stCondLst>
                                  <p:childTnLst>
                                    <p:set>
                                      <p:cBhvr>
                                        <p:cTn id="69" dur="1" fill="hold">
                                          <p:stCondLst>
                                            <p:cond delay="0"/>
                                          </p:stCondLst>
                                        </p:cTn>
                                        <p:tgtEl>
                                          <p:spTgt spid="1030"/>
                                        </p:tgtEl>
                                        <p:attrNameLst>
                                          <p:attrName>style.visibility</p:attrName>
                                        </p:attrNameLst>
                                      </p:cBhvr>
                                      <p:to>
                                        <p:strVal val="visible"/>
                                      </p:to>
                                    </p:set>
                                    <p:animEffect transition="in" filter="dissolve">
                                      <p:cBhvr>
                                        <p:cTn id="70" dur="500"/>
                                        <p:tgtEl>
                                          <p:spTgt spid="1030"/>
                                        </p:tgtEl>
                                      </p:cBhvr>
                                    </p:animEffec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19">
                                            <p:txEl>
                                              <p:pRg st="0" end="0"/>
                                            </p:txEl>
                                          </p:spTgt>
                                        </p:tgtEl>
                                        <p:attrNameLst>
                                          <p:attrName>style.visibility</p:attrName>
                                        </p:attrNameLst>
                                      </p:cBhvr>
                                      <p:to>
                                        <p:strVal val="visible"/>
                                      </p:to>
                                    </p:set>
                                    <p:animEffect transition="in" filter="dissolve">
                                      <p:cBhvr>
                                        <p:cTn id="75" dur="500"/>
                                        <p:tgtEl>
                                          <p:spTgt spid="19">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19">
                                            <p:txEl>
                                              <p:pRg st="1" end="1"/>
                                            </p:txEl>
                                          </p:spTgt>
                                        </p:tgtEl>
                                        <p:attrNameLst>
                                          <p:attrName>style.visibility</p:attrName>
                                        </p:attrNameLst>
                                      </p:cBhvr>
                                      <p:to>
                                        <p:strVal val="visible"/>
                                      </p:to>
                                    </p:set>
                                    <p:animEffect transition="in" filter="dissolve">
                                      <p:cBhvr>
                                        <p:cTn id="80" dur="500"/>
                                        <p:tgtEl>
                                          <p:spTgt spid="19">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nodeType="clickEffect">
                                  <p:stCondLst>
                                    <p:cond delay="0"/>
                                  </p:stCondLst>
                                  <p:childTnLst>
                                    <p:set>
                                      <p:cBhvr>
                                        <p:cTn id="84" dur="1" fill="hold">
                                          <p:stCondLst>
                                            <p:cond delay="0"/>
                                          </p:stCondLst>
                                        </p:cTn>
                                        <p:tgtEl>
                                          <p:spTgt spid="19">
                                            <p:txEl>
                                              <p:pRg st="2" end="2"/>
                                            </p:txEl>
                                          </p:spTgt>
                                        </p:tgtEl>
                                        <p:attrNameLst>
                                          <p:attrName>style.visibility</p:attrName>
                                        </p:attrNameLst>
                                      </p:cBhvr>
                                      <p:to>
                                        <p:strVal val="visible"/>
                                      </p:to>
                                    </p:set>
                                    <p:animEffect transition="in" filter="dissolve">
                                      <p:cBhvr>
                                        <p:cTn id="85" dur="500"/>
                                        <p:tgtEl>
                                          <p:spTgt spid="1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nodeType="clickEffect">
                                  <p:stCondLst>
                                    <p:cond delay="0"/>
                                  </p:stCondLst>
                                  <p:childTnLst>
                                    <p:set>
                                      <p:cBhvr>
                                        <p:cTn id="89" dur="1" fill="hold">
                                          <p:stCondLst>
                                            <p:cond delay="0"/>
                                          </p:stCondLst>
                                        </p:cTn>
                                        <p:tgtEl>
                                          <p:spTgt spid="1031"/>
                                        </p:tgtEl>
                                        <p:attrNameLst>
                                          <p:attrName>style.visibility</p:attrName>
                                        </p:attrNameLst>
                                      </p:cBhvr>
                                      <p:to>
                                        <p:strVal val="visible"/>
                                      </p:to>
                                    </p:set>
                                    <p:animEffect transition="in" filter="dissolve">
                                      <p:cBhvr>
                                        <p:cTn id="90" dur="500"/>
                                        <p:tgtEl>
                                          <p:spTgt spid="1031"/>
                                        </p:tgtEl>
                                      </p:cBhvr>
                                    </p:animEffect>
                                  </p:childTnLst>
                                </p:cTn>
                              </p:par>
                              <p:par>
                                <p:cTn id="91" presetID="9" presetClass="entr" presetSubtype="0" fill="hold" nodeType="with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dissolve">
                                      <p:cBhvr>
                                        <p:cTn id="93" dur="500"/>
                                        <p:tgtEl>
                                          <p:spTgt spid="4"/>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dissolve">
                                      <p:cBhvr>
                                        <p:cTn id="9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6" grpId="1"/>
      <p:bldP spid="17" grpId="0"/>
      <p:bldP spid="17" grpId="1"/>
      <p:bldP spid="18" grpId="0" build="allAtOnce"/>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0"/>
            <a:ext cx="8219256" cy="980728"/>
          </a:xfrm>
        </p:spPr>
        <p:txBody>
          <a:bodyPr>
            <a:noAutofit/>
          </a:bodyPr>
          <a:lstStyle/>
          <a:p>
            <a:r>
              <a:rPr lang="en-US" sz="3200" b="1" dirty="0"/>
              <a:t>Florid von </a:t>
            </a:r>
            <a:r>
              <a:rPr lang="en-US" sz="3200" b="1" dirty="0" err="1"/>
              <a:t>Brunn</a:t>
            </a:r>
            <a:r>
              <a:rPr lang="en-US" sz="3200" b="1" dirty="0"/>
              <a:t> Nests</a:t>
            </a:r>
            <a:br>
              <a:rPr lang="en-US" sz="3200" b="1" dirty="0"/>
            </a:br>
            <a:endParaRPr lang="el-GR" sz="3200" dirty="0"/>
          </a:p>
        </p:txBody>
      </p:sp>
      <p:pic>
        <p:nvPicPr>
          <p:cNvPr id="2050" name="Picture 2" descr="C:\Users\User\Desktop\UrinaryBladder_Histology6.jpg"/>
          <p:cNvPicPr>
            <a:picLocks noChangeAspect="1" noChangeArrowheads="1"/>
          </p:cNvPicPr>
          <p:nvPr/>
        </p:nvPicPr>
        <p:blipFill>
          <a:blip r:embed="rId3" cstate="print"/>
          <a:srcRect/>
          <a:stretch>
            <a:fillRect/>
          </a:stretch>
        </p:blipFill>
        <p:spPr bwMode="auto">
          <a:xfrm>
            <a:off x="323528" y="476670"/>
            <a:ext cx="3892116" cy="2808313"/>
          </a:xfrm>
          <a:prstGeom prst="rect">
            <a:avLst/>
          </a:prstGeom>
          <a:noFill/>
        </p:spPr>
      </p:pic>
      <p:pic>
        <p:nvPicPr>
          <p:cNvPr id="2051" name="Picture 3" descr="C:\Users\User\Desktop\UrinaryBladder_Histology7.jpg"/>
          <p:cNvPicPr>
            <a:picLocks noChangeAspect="1" noChangeArrowheads="1"/>
          </p:cNvPicPr>
          <p:nvPr/>
        </p:nvPicPr>
        <p:blipFill>
          <a:blip r:embed="rId4" cstate="print"/>
          <a:srcRect/>
          <a:stretch>
            <a:fillRect/>
          </a:stretch>
        </p:blipFill>
        <p:spPr bwMode="auto">
          <a:xfrm>
            <a:off x="4932040" y="476672"/>
            <a:ext cx="3892119" cy="2808313"/>
          </a:xfrm>
          <a:prstGeom prst="rect">
            <a:avLst/>
          </a:prstGeom>
          <a:noFill/>
        </p:spPr>
      </p:pic>
      <p:sp>
        <p:nvSpPr>
          <p:cNvPr id="5" name="1 - Τίτλος"/>
          <p:cNvSpPr txBox="1">
            <a:spLocks/>
          </p:cNvSpPr>
          <p:nvPr/>
        </p:nvSpPr>
        <p:spPr>
          <a:xfrm>
            <a:off x="0" y="3356992"/>
            <a:ext cx="9144000" cy="108012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j-lt"/>
                <a:ea typeface="+mj-ea"/>
                <a:cs typeface="+mj-cs"/>
              </a:rPr>
              <a:t>Nested</a:t>
            </a:r>
            <a:r>
              <a:rPr kumimoji="0" lang="en-US" sz="3200" b="1" i="0" u="none" strike="noStrike" kern="1200" cap="none" spc="0" normalizeH="0" noProof="0" dirty="0">
                <a:ln>
                  <a:noFill/>
                </a:ln>
                <a:solidFill>
                  <a:schemeClr val="tx1"/>
                </a:solidFill>
                <a:effectLst/>
                <a:uLnTx/>
                <a:uFillTx/>
                <a:latin typeface="+mj-lt"/>
                <a:ea typeface="+mj-ea"/>
                <a:cs typeface="+mj-cs"/>
              </a:rPr>
              <a:t> subtype of </a:t>
            </a:r>
            <a:r>
              <a:rPr kumimoji="0" lang="en-US" sz="3200" b="1" i="0" u="none" strike="noStrike" kern="1200" cap="none" spc="0" normalizeH="0" noProof="0" dirty="0" err="1">
                <a:ln>
                  <a:noFill/>
                </a:ln>
                <a:solidFill>
                  <a:schemeClr val="tx1"/>
                </a:solidFill>
                <a:effectLst/>
                <a:uLnTx/>
                <a:uFillTx/>
                <a:latin typeface="+mj-lt"/>
                <a:ea typeface="+mj-ea"/>
                <a:cs typeface="+mj-cs"/>
              </a:rPr>
              <a:t>urothelial</a:t>
            </a:r>
            <a:r>
              <a:rPr kumimoji="0" lang="en-US" sz="3200" b="1" i="0" u="none" strike="noStrike" kern="1200" cap="none" spc="0" normalizeH="0" noProof="0" dirty="0">
                <a:ln>
                  <a:noFill/>
                </a:ln>
                <a:solidFill>
                  <a:schemeClr val="tx1"/>
                </a:solidFill>
                <a:effectLst/>
                <a:uLnTx/>
                <a:uFillTx/>
                <a:latin typeface="+mj-lt"/>
                <a:ea typeface="+mj-ea"/>
                <a:cs typeface="+mj-cs"/>
              </a:rPr>
              <a:t> (invasive) carcinoma</a:t>
            </a:r>
            <a:br>
              <a:rPr kumimoji="0" lang="en-US" sz="3200" b="1" i="0" u="none" strike="noStrike" kern="1200" cap="none" spc="0" normalizeH="0" baseline="0" noProof="0" dirty="0">
                <a:ln>
                  <a:noFill/>
                </a:ln>
                <a:solidFill>
                  <a:schemeClr val="tx1"/>
                </a:solidFill>
                <a:effectLst/>
                <a:uLnTx/>
                <a:uFillTx/>
                <a:latin typeface="+mj-lt"/>
                <a:ea typeface="+mj-ea"/>
                <a:cs typeface="+mj-cs"/>
              </a:rPr>
            </a:b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2052" name="Picture 4" descr="C:\Users\User\Desktop\UrinaryBladder_Variants_Nested1.jpg"/>
          <p:cNvPicPr>
            <a:picLocks noChangeAspect="1" noChangeArrowheads="1"/>
          </p:cNvPicPr>
          <p:nvPr/>
        </p:nvPicPr>
        <p:blipFill>
          <a:blip r:embed="rId5" cstate="print"/>
          <a:srcRect/>
          <a:stretch>
            <a:fillRect/>
          </a:stretch>
        </p:blipFill>
        <p:spPr bwMode="auto">
          <a:xfrm rot="5400000">
            <a:off x="67670" y="4312901"/>
            <a:ext cx="2887979" cy="2088232"/>
          </a:xfrm>
          <a:prstGeom prst="rect">
            <a:avLst/>
          </a:prstGeom>
          <a:noFill/>
        </p:spPr>
      </p:pic>
      <p:pic>
        <p:nvPicPr>
          <p:cNvPr id="2053" name="Picture 5" descr="C:\Users\User\Desktop\UrinaryBladder_Variants_Nested8.jpg"/>
          <p:cNvPicPr>
            <a:picLocks noChangeAspect="1" noChangeArrowheads="1"/>
          </p:cNvPicPr>
          <p:nvPr/>
        </p:nvPicPr>
        <p:blipFill>
          <a:blip r:embed="rId6" cstate="print"/>
          <a:srcRect/>
          <a:stretch>
            <a:fillRect/>
          </a:stretch>
        </p:blipFill>
        <p:spPr bwMode="auto">
          <a:xfrm>
            <a:off x="4932040" y="3861048"/>
            <a:ext cx="4001323" cy="2880952"/>
          </a:xfrm>
          <a:prstGeom prst="rect">
            <a:avLst/>
          </a:prstGeom>
          <a:noFill/>
        </p:spPr>
      </p:pic>
      <p:pic>
        <p:nvPicPr>
          <p:cNvPr id="4" name="Εικόνα 3">
            <a:extLst>
              <a:ext uri="{FF2B5EF4-FFF2-40B4-BE49-F238E27FC236}">
                <a16:creationId xmlns:a16="http://schemas.microsoft.com/office/drawing/2014/main" id="{3832630A-7600-7E57-A469-948E453CEC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303431" y="4246379"/>
            <a:ext cx="2880952" cy="21719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2776"/>
          </a:xfrm>
        </p:spPr>
        <p:txBody>
          <a:bodyPr>
            <a:normAutofit fontScale="90000"/>
          </a:bodyPr>
          <a:lstStyle/>
          <a:p>
            <a:r>
              <a:rPr lang="en-US" b="1" dirty="0"/>
              <a:t>Large nested subtype </a:t>
            </a:r>
            <a:br>
              <a:rPr lang="en-US" b="1" dirty="0"/>
            </a:br>
            <a:r>
              <a:rPr lang="en-US" b="1" dirty="0"/>
              <a:t>of </a:t>
            </a:r>
            <a:r>
              <a:rPr lang="en-US" b="1" dirty="0" err="1"/>
              <a:t>urothelial</a:t>
            </a:r>
            <a:r>
              <a:rPr lang="en-US" b="1" dirty="0"/>
              <a:t> (</a:t>
            </a:r>
            <a:r>
              <a:rPr lang="en-US" b="1" spc="600" dirty="0"/>
              <a:t>invasive</a:t>
            </a:r>
            <a:r>
              <a:rPr lang="en-US" b="1" dirty="0"/>
              <a:t>) carcinoma</a:t>
            </a:r>
            <a:endParaRPr lang="el-GR" dirty="0"/>
          </a:p>
        </p:txBody>
      </p:sp>
      <p:pic>
        <p:nvPicPr>
          <p:cNvPr id="2050" name="Picture 2" descr="C:\Users\User\Desktop\bladdernestedBrownTretiakova04.jpg"/>
          <p:cNvPicPr>
            <a:picLocks noChangeAspect="1" noChangeArrowheads="1"/>
          </p:cNvPicPr>
          <p:nvPr/>
        </p:nvPicPr>
        <p:blipFill>
          <a:blip r:embed="rId3" cstate="print"/>
          <a:srcRect/>
          <a:stretch>
            <a:fillRect/>
          </a:stretch>
        </p:blipFill>
        <p:spPr bwMode="auto">
          <a:xfrm rot="5400000">
            <a:off x="-192531" y="2072850"/>
            <a:ext cx="5280589" cy="3960442"/>
          </a:xfrm>
          <a:prstGeom prst="rect">
            <a:avLst/>
          </a:prstGeom>
          <a:noFill/>
        </p:spPr>
      </p:pic>
      <p:pic>
        <p:nvPicPr>
          <p:cNvPr id="2051" name="Picture 3" descr="C:\Users\User\Desktop\bladdernestedBrownTretiakova03.jpg"/>
          <p:cNvPicPr>
            <a:picLocks noChangeAspect="1" noChangeArrowheads="1"/>
          </p:cNvPicPr>
          <p:nvPr/>
        </p:nvPicPr>
        <p:blipFill>
          <a:blip r:embed="rId4" cstate="print"/>
          <a:srcRect/>
          <a:stretch>
            <a:fillRect/>
          </a:stretch>
        </p:blipFill>
        <p:spPr bwMode="auto">
          <a:xfrm rot="5400000">
            <a:off x="3978998" y="2059157"/>
            <a:ext cx="5259963" cy="3960443"/>
          </a:xfrm>
          <a:prstGeom prst="rect">
            <a:avLst/>
          </a:prstGeom>
          <a:noFill/>
        </p:spPr>
      </p:pic>
      <p:sp>
        <p:nvSpPr>
          <p:cNvPr id="5" name="4 - Ορθογώνιο"/>
          <p:cNvSpPr/>
          <p:nvPr/>
        </p:nvSpPr>
        <p:spPr>
          <a:xfrm>
            <a:off x="0" y="188640"/>
            <a:ext cx="9144000" cy="923330"/>
          </a:xfrm>
          <a:prstGeom prst="rect">
            <a:avLst/>
          </a:prstGeom>
        </p:spPr>
        <p:txBody>
          <a:bodyPr wrap="square">
            <a:spAutoFit/>
          </a:bodyPr>
          <a:lstStyle/>
          <a:p>
            <a:pPr algn="just"/>
            <a:r>
              <a:rPr lang="en-US" b="1" spc="300" dirty="0" err="1"/>
              <a:t>Anastomosing</a:t>
            </a:r>
            <a:r>
              <a:rPr lang="en-US" b="1" dirty="0"/>
              <a:t>, </a:t>
            </a:r>
            <a:r>
              <a:rPr lang="en-US" b="1" spc="600" dirty="0"/>
              <a:t>irregular</a:t>
            </a:r>
            <a:r>
              <a:rPr lang="en-US" b="1" dirty="0"/>
              <a:t>, large nested </a:t>
            </a:r>
            <a:r>
              <a:rPr lang="en-US" dirty="0"/>
              <a:t>and </a:t>
            </a:r>
            <a:r>
              <a:rPr lang="en-US" b="1" dirty="0"/>
              <a:t>inverted</a:t>
            </a:r>
            <a:r>
              <a:rPr lang="en-US" dirty="0"/>
              <a:t> growth of </a:t>
            </a:r>
            <a:r>
              <a:rPr lang="en-US" dirty="0" err="1"/>
              <a:t>cytologically</a:t>
            </a:r>
            <a:r>
              <a:rPr lang="en-US" dirty="0"/>
              <a:t> </a:t>
            </a:r>
            <a:r>
              <a:rPr lang="en-US" i="1" dirty="0"/>
              <a:t>bland</a:t>
            </a:r>
            <a:r>
              <a:rPr lang="en-US" dirty="0"/>
              <a:t> </a:t>
            </a:r>
            <a:r>
              <a:rPr lang="en-US" dirty="0" err="1"/>
              <a:t>urothelium</a:t>
            </a:r>
            <a:r>
              <a:rPr lang="en-US" dirty="0"/>
              <a:t> with </a:t>
            </a:r>
            <a:r>
              <a:rPr lang="en-US" u="sng" dirty="0" err="1"/>
              <a:t>desmoplastic</a:t>
            </a:r>
            <a:r>
              <a:rPr lang="en-US" u="sng" dirty="0"/>
              <a:t> </a:t>
            </a:r>
            <a:r>
              <a:rPr lang="en-US" u="sng" dirty="0" err="1"/>
              <a:t>stromal</a:t>
            </a:r>
            <a:r>
              <a:rPr lang="en-US" u="sng" dirty="0"/>
              <a:t> reaction</a:t>
            </a:r>
            <a:r>
              <a:rPr lang="en-US" dirty="0"/>
              <a:t>. </a:t>
            </a:r>
            <a:r>
              <a:rPr lang="en-US" b="1" spc="600" dirty="0"/>
              <a:t>Deeply</a:t>
            </a:r>
            <a:r>
              <a:rPr lang="en-US" b="1" dirty="0"/>
              <a:t> invasive </a:t>
            </a:r>
            <a:r>
              <a:rPr lang="en-US" dirty="0"/>
              <a:t>nests of </a:t>
            </a:r>
            <a:r>
              <a:rPr lang="en-US" dirty="0" err="1"/>
              <a:t>cytologically</a:t>
            </a:r>
            <a:r>
              <a:rPr lang="en-US" dirty="0"/>
              <a:t> bland </a:t>
            </a:r>
            <a:r>
              <a:rPr lang="en-US" dirty="0" err="1"/>
              <a:t>urothelium</a:t>
            </a:r>
            <a:r>
              <a:rPr lang="en-US" dirty="0"/>
              <a:t> in </a:t>
            </a:r>
            <a:r>
              <a:rPr lang="en-US" b="1" spc="300" dirty="0" err="1"/>
              <a:t>muscularis</a:t>
            </a:r>
            <a:r>
              <a:rPr lang="en-US" b="1" spc="300" dirty="0"/>
              <a:t> </a:t>
            </a:r>
            <a:r>
              <a:rPr lang="en-US" b="1" spc="300" dirty="0" err="1"/>
              <a:t>propria</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
                                            <p:txEl>
                                              <p:pRg st="0" end="0"/>
                                            </p:txEl>
                                          </p:spTgt>
                                        </p:tgtEl>
                                      </p:cBhvr>
                                    </p:animEffect>
                                    <p:set>
                                      <p:cBhvr>
                                        <p:cTn id="12"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1008112"/>
          </a:xfrm>
        </p:spPr>
        <p:txBody>
          <a:bodyPr>
            <a:noAutofit/>
          </a:bodyPr>
          <a:lstStyle/>
          <a:p>
            <a:r>
              <a:rPr lang="en-US" sz="2400" dirty="0"/>
              <a:t>Three examples of </a:t>
            </a:r>
            <a:r>
              <a:rPr lang="en-US" sz="2400" b="1" u="sng" spc="600" dirty="0"/>
              <a:t>non</a:t>
            </a:r>
            <a:r>
              <a:rPr lang="en-US" sz="2400" b="1" spc="600" dirty="0"/>
              <a:t>-invasive</a:t>
            </a:r>
            <a:r>
              <a:rPr lang="en-US" sz="2400" b="1" dirty="0"/>
              <a:t>, low-grade </a:t>
            </a:r>
            <a:r>
              <a:rPr lang="en-US" sz="2400" u="sng" dirty="0">
                <a:effectLst>
                  <a:outerShdw blurRad="38100" dist="38100" dir="2700000" algn="tl">
                    <a:srgbClr val="000000">
                      <a:alpha val="43137"/>
                    </a:srgbClr>
                  </a:outerShdw>
                </a:effectLst>
              </a:rPr>
              <a:t>papillary</a:t>
            </a:r>
            <a:r>
              <a:rPr lang="en-US" sz="2400" dirty="0"/>
              <a:t> </a:t>
            </a:r>
            <a:r>
              <a:rPr lang="en-US" sz="2400" dirty="0" err="1"/>
              <a:t>urothelial</a:t>
            </a:r>
            <a:r>
              <a:rPr lang="en-US" sz="2400" dirty="0"/>
              <a:t> carcinoma with an </a:t>
            </a:r>
            <a:r>
              <a:rPr lang="en-US" sz="2400" b="1" dirty="0"/>
              <a:t>inverted</a:t>
            </a:r>
            <a:r>
              <a:rPr lang="en-US" sz="2400" dirty="0"/>
              <a:t> pattern. </a:t>
            </a:r>
            <a:r>
              <a:rPr lang="en-US" sz="2400" b="1" u="sng" dirty="0"/>
              <a:t>Accompanying</a:t>
            </a:r>
            <a:r>
              <a:rPr lang="en-US" sz="2400" u="sng" dirty="0"/>
              <a:t> small </a:t>
            </a:r>
            <a:r>
              <a:rPr lang="en-US" sz="2400" b="1" u="sng" dirty="0" err="1"/>
              <a:t>exophytic</a:t>
            </a:r>
            <a:r>
              <a:rPr lang="en-US" sz="2400" b="1" u="sng" dirty="0"/>
              <a:t> component</a:t>
            </a:r>
            <a:r>
              <a:rPr lang="en-US" sz="2400" b="1" dirty="0"/>
              <a:t> </a:t>
            </a:r>
            <a:r>
              <a:rPr lang="en-US" sz="2400" dirty="0"/>
              <a:t>is indicated by an arrow.</a:t>
            </a:r>
            <a:br>
              <a:rPr lang="en-US" sz="2800" dirty="0"/>
            </a:br>
            <a:endParaRPr lang="el-GR" sz="2800" dirty="0"/>
          </a:p>
        </p:txBody>
      </p:sp>
      <p:pic>
        <p:nvPicPr>
          <p:cNvPr id="1026" name="Picture 2" descr="C:\Users\User\Desktop\Two-examples-of-non-invasive-low-grade-papillary-urothelial-carcinoma-with-an-inverted.png"/>
          <p:cNvPicPr>
            <a:picLocks noChangeAspect="1" noChangeArrowheads="1"/>
          </p:cNvPicPr>
          <p:nvPr/>
        </p:nvPicPr>
        <p:blipFill>
          <a:blip r:embed="rId3" cstate="print"/>
          <a:srcRect/>
          <a:stretch>
            <a:fillRect/>
          </a:stretch>
        </p:blipFill>
        <p:spPr bwMode="auto">
          <a:xfrm rot="16200000">
            <a:off x="-512390" y="1805855"/>
            <a:ext cx="5656112" cy="4005858"/>
          </a:xfrm>
          <a:prstGeom prst="rect">
            <a:avLst/>
          </a:prstGeom>
          <a:noFill/>
        </p:spPr>
      </p:pic>
      <p:pic>
        <p:nvPicPr>
          <p:cNvPr id="6" name="Εικόνα 5" descr="Εικόνα που περιέχει χάρτης&#10;&#10;Περιγραφή που δημιουργήθηκε αυτόματα">
            <a:extLst>
              <a:ext uri="{FF2B5EF4-FFF2-40B4-BE49-F238E27FC236}">
                <a16:creationId xmlns:a16="http://schemas.microsoft.com/office/drawing/2014/main" id="{9DFD7892-9C3E-B289-90DC-E7481F26F3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05225" y="1720552"/>
            <a:ext cx="5675612" cy="4176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836712"/>
          </a:xfrm>
        </p:spPr>
        <p:txBody>
          <a:bodyPr>
            <a:normAutofit fontScale="90000"/>
          </a:bodyPr>
          <a:lstStyle/>
          <a:p>
            <a:r>
              <a:rPr lang="en-US" sz="3200" dirty="0">
                <a:effectLst>
                  <a:outerShdw blurRad="38100" dist="38100" dir="2700000" algn="tl">
                    <a:srgbClr val="000000">
                      <a:alpha val="43137"/>
                    </a:srgbClr>
                  </a:outerShdw>
                </a:effectLst>
              </a:rPr>
              <a:t>Microcystic / tubular/ glandular/ glandular-like features</a:t>
            </a:r>
            <a:br>
              <a:rPr lang="en-US" sz="3200" dirty="0">
                <a:effectLst>
                  <a:outerShdw blurRad="38100" dist="38100" dir="2700000" algn="tl">
                    <a:srgbClr val="000000">
                      <a:alpha val="43137"/>
                    </a:srgbClr>
                  </a:outerShdw>
                </a:effectLst>
              </a:rPr>
            </a:br>
            <a:r>
              <a:rPr lang="en-US" sz="3200" dirty="0">
                <a:effectLst>
                  <a:outerShdw blurRad="38100" dist="38100" dir="2700000" algn="tl">
                    <a:srgbClr val="000000">
                      <a:alpha val="43137"/>
                    </a:srgbClr>
                  </a:outerShdw>
                </a:effectLst>
              </a:rPr>
              <a:t>of  </a:t>
            </a:r>
            <a:r>
              <a:rPr lang="en-US" sz="3200" b="1" spc="600" dirty="0">
                <a:effectLst>
                  <a:outerShdw blurRad="38100" dist="38100" dir="2700000" algn="tl">
                    <a:srgbClr val="000000">
                      <a:alpha val="43137"/>
                    </a:srgbClr>
                  </a:outerShdw>
                </a:effectLst>
              </a:rPr>
              <a:t>urothelial</a:t>
            </a:r>
            <a:r>
              <a:rPr lang="en-US" sz="3200" dirty="0">
                <a:effectLst>
                  <a:outerShdw blurRad="38100" dist="38100" dir="2700000" algn="tl">
                    <a:srgbClr val="000000">
                      <a:alpha val="43137"/>
                    </a:srgbClr>
                  </a:outerShdw>
                </a:effectLst>
              </a:rPr>
              <a:t> carcinomas ( </a:t>
            </a:r>
            <a:r>
              <a:rPr lang="en-US" sz="3200" i="1" dirty="0">
                <a:effectLst>
                  <a:outerShdw blurRad="38100" dist="38100" dir="2700000" algn="tl">
                    <a:srgbClr val="000000">
                      <a:alpha val="43137"/>
                    </a:srgbClr>
                  </a:outerShdw>
                </a:effectLst>
              </a:rPr>
              <a:t>not</a:t>
            </a:r>
            <a:r>
              <a:rPr lang="en-US" sz="3200" dirty="0">
                <a:effectLst>
                  <a:outerShdw blurRad="38100" dist="38100" dir="2700000" algn="tl">
                    <a:srgbClr val="000000">
                      <a:alpha val="43137"/>
                    </a:srgbClr>
                  </a:outerShdw>
                </a:effectLst>
              </a:rPr>
              <a:t> adenocarcinomas )</a:t>
            </a:r>
            <a:endParaRPr lang="el-GR" sz="3200" dirty="0">
              <a:effectLst>
                <a:outerShdw blurRad="38100" dist="38100" dir="2700000" algn="tl">
                  <a:srgbClr val="000000">
                    <a:alpha val="43137"/>
                  </a:srgbClr>
                </a:outerShdw>
              </a:effectLst>
            </a:endParaRPr>
          </a:p>
        </p:txBody>
      </p:sp>
      <p:pic>
        <p:nvPicPr>
          <p:cNvPr id="3074" name="Picture 2" descr="C:\Users\User\Desktop\UrinaryBladder_Variants_Microcystic1.jpg"/>
          <p:cNvPicPr>
            <a:picLocks noChangeAspect="1" noChangeArrowheads="1"/>
          </p:cNvPicPr>
          <p:nvPr/>
        </p:nvPicPr>
        <p:blipFill>
          <a:blip r:embed="rId3" cstate="print"/>
          <a:srcRect/>
          <a:stretch>
            <a:fillRect/>
          </a:stretch>
        </p:blipFill>
        <p:spPr bwMode="auto">
          <a:xfrm>
            <a:off x="162150" y="913938"/>
            <a:ext cx="4319708" cy="3110190"/>
          </a:xfrm>
          <a:prstGeom prst="rect">
            <a:avLst/>
          </a:prstGeom>
          <a:noFill/>
        </p:spPr>
      </p:pic>
      <p:pic>
        <p:nvPicPr>
          <p:cNvPr id="3075" name="Picture 3" descr="C:\Users\User\Desktop\UrinaryBladder_Variants_GlandularDifferentiation1.jpg"/>
          <p:cNvPicPr>
            <a:picLocks noChangeAspect="1" noChangeArrowheads="1"/>
          </p:cNvPicPr>
          <p:nvPr/>
        </p:nvPicPr>
        <p:blipFill>
          <a:blip r:embed="rId4" cstate="print"/>
          <a:srcRect/>
          <a:stretch>
            <a:fillRect/>
          </a:stretch>
        </p:blipFill>
        <p:spPr bwMode="auto">
          <a:xfrm>
            <a:off x="4618739" y="960983"/>
            <a:ext cx="4309686" cy="3096344"/>
          </a:xfrm>
          <a:prstGeom prst="rect">
            <a:avLst/>
          </a:prstGeom>
          <a:noFill/>
        </p:spPr>
      </p:pic>
      <p:sp>
        <p:nvSpPr>
          <p:cNvPr id="5" name="4 - Ορθογώνιο"/>
          <p:cNvSpPr/>
          <p:nvPr/>
        </p:nvSpPr>
        <p:spPr>
          <a:xfrm>
            <a:off x="0" y="4221088"/>
            <a:ext cx="4644008" cy="2554545"/>
          </a:xfrm>
          <a:prstGeom prst="rect">
            <a:avLst/>
          </a:prstGeom>
        </p:spPr>
        <p:txBody>
          <a:bodyPr wrap="square">
            <a:spAutoFit/>
          </a:bodyPr>
          <a:lstStyle/>
          <a:p>
            <a:pPr algn="just"/>
            <a:r>
              <a:rPr lang="en-US" sz="1600" dirty="0"/>
              <a:t>The left case showed a focus with </a:t>
            </a:r>
            <a:r>
              <a:rPr lang="en-US" sz="1600" b="1" dirty="0" err="1"/>
              <a:t>microcystically</a:t>
            </a:r>
            <a:r>
              <a:rPr lang="en-US" sz="1600" b="1" dirty="0"/>
              <a:t> distended or tubular  features </a:t>
            </a:r>
            <a:r>
              <a:rPr lang="en-US" sz="1600" i="1" dirty="0"/>
              <a:t>adjacent to conventional  </a:t>
            </a:r>
            <a:r>
              <a:rPr lang="en-US" sz="1600" b="1" i="1" u="sng" spc="600" dirty="0" err="1"/>
              <a:t>urothelial</a:t>
            </a:r>
            <a:r>
              <a:rPr lang="en-US" sz="1600" b="1" i="1" dirty="0"/>
              <a:t> </a:t>
            </a:r>
            <a:r>
              <a:rPr lang="en-US" sz="1600" i="1" dirty="0"/>
              <a:t>carcinoma</a:t>
            </a:r>
            <a:r>
              <a:rPr lang="en-US" sz="1600" dirty="0"/>
              <a:t> in a transurethral resection specimen. It bears resemblance to cystitis </a:t>
            </a:r>
            <a:r>
              <a:rPr lang="en-US" sz="1600" dirty="0" err="1"/>
              <a:t>glandularis</a:t>
            </a:r>
            <a:r>
              <a:rPr lang="en-US" sz="1600" dirty="0"/>
              <a:t> but has </a:t>
            </a:r>
            <a:r>
              <a:rPr lang="en-US" sz="1600" b="1" dirty="0"/>
              <a:t>greater </a:t>
            </a:r>
            <a:r>
              <a:rPr lang="en-US" sz="1600" b="1" dirty="0" err="1"/>
              <a:t>cytologic</a:t>
            </a:r>
            <a:r>
              <a:rPr lang="en-US" sz="1600" b="1" dirty="0"/>
              <a:t> </a:t>
            </a:r>
            <a:r>
              <a:rPr lang="en-US" sz="1600" b="1" dirty="0" err="1"/>
              <a:t>atypia</a:t>
            </a:r>
            <a:r>
              <a:rPr lang="en-US" sz="1600" dirty="0"/>
              <a:t>. The </a:t>
            </a:r>
            <a:r>
              <a:rPr lang="en-US" sz="1600" b="1" dirty="0"/>
              <a:t>glandular and tubular structures </a:t>
            </a:r>
            <a:r>
              <a:rPr lang="en-US" sz="1600" dirty="0"/>
              <a:t>are </a:t>
            </a:r>
            <a:r>
              <a:rPr lang="en-US" sz="1600" b="1" dirty="0"/>
              <a:t>variably sized </a:t>
            </a:r>
            <a:r>
              <a:rPr lang="en-US" sz="1600" dirty="0"/>
              <a:t>and show </a:t>
            </a:r>
            <a:r>
              <a:rPr lang="en-US" sz="1600" b="1" dirty="0"/>
              <a:t>architectural distortion and deep irregular infiltration often including the </a:t>
            </a:r>
            <a:r>
              <a:rPr lang="en-US" sz="1600" b="1" dirty="0" err="1"/>
              <a:t>muscularis</a:t>
            </a:r>
            <a:r>
              <a:rPr lang="en-US" sz="1600" b="1" dirty="0"/>
              <a:t> </a:t>
            </a:r>
            <a:r>
              <a:rPr lang="en-US" sz="1600" b="1" dirty="0" err="1"/>
              <a:t>propria</a:t>
            </a:r>
            <a:r>
              <a:rPr lang="en-US" sz="1600" dirty="0"/>
              <a:t>.</a:t>
            </a:r>
            <a:r>
              <a:rPr lang="en-US" sz="1600" dirty="0">
                <a:solidFill>
                  <a:srgbClr val="1C1D1E"/>
                </a:solidFill>
              </a:rPr>
              <a:t> The </a:t>
            </a:r>
            <a:r>
              <a:rPr lang="en-US" sz="1600" dirty="0" err="1">
                <a:solidFill>
                  <a:srgbClr val="1C1D1E"/>
                </a:solidFill>
              </a:rPr>
              <a:t>microcystic</a:t>
            </a:r>
            <a:r>
              <a:rPr lang="en-US" sz="1600" dirty="0">
                <a:solidFill>
                  <a:srgbClr val="1C1D1E"/>
                </a:solidFill>
              </a:rPr>
              <a:t> subtype has a </a:t>
            </a:r>
            <a:r>
              <a:rPr lang="en-US" sz="1600" b="1" dirty="0">
                <a:solidFill>
                  <a:srgbClr val="1C1D1E"/>
                </a:solidFill>
              </a:rPr>
              <a:t>new</a:t>
            </a:r>
            <a:r>
              <a:rPr lang="en-US" sz="1600" dirty="0">
                <a:solidFill>
                  <a:srgbClr val="1C1D1E"/>
                </a:solidFill>
              </a:rPr>
              <a:t> ‘sibling’, the </a:t>
            </a:r>
            <a:r>
              <a:rPr lang="en-US" sz="1600" b="1" dirty="0">
                <a:solidFill>
                  <a:srgbClr val="1C1D1E"/>
                </a:solidFill>
              </a:rPr>
              <a:t>tubular</a:t>
            </a:r>
            <a:r>
              <a:rPr lang="en-US" sz="1600" dirty="0">
                <a:solidFill>
                  <a:srgbClr val="1C1D1E"/>
                </a:solidFill>
              </a:rPr>
              <a:t> subtype. </a:t>
            </a:r>
            <a:endParaRPr lang="en-US" sz="1600" dirty="0"/>
          </a:p>
        </p:txBody>
      </p:sp>
      <p:sp>
        <p:nvSpPr>
          <p:cNvPr id="6" name="5 - Ορθογώνιο"/>
          <p:cNvSpPr/>
          <p:nvPr/>
        </p:nvSpPr>
        <p:spPr>
          <a:xfrm>
            <a:off x="4644008" y="4005064"/>
            <a:ext cx="4320480" cy="2934330"/>
          </a:xfrm>
          <a:prstGeom prst="rect">
            <a:avLst/>
          </a:prstGeom>
        </p:spPr>
        <p:txBody>
          <a:bodyPr wrap="square">
            <a:spAutoFit/>
          </a:bodyPr>
          <a:lstStyle/>
          <a:p>
            <a:pPr algn="just"/>
            <a:r>
              <a:rPr lang="en-US" b="1" dirty="0"/>
              <a:t>Glandular differentiation </a:t>
            </a:r>
            <a:r>
              <a:rPr lang="en-US" dirty="0"/>
              <a:t>may be seen in about 1</a:t>
            </a:r>
            <a:r>
              <a:rPr lang="el-GR" dirty="0"/>
              <a:t>8</a:t>
            </a:r>
            <a:r>
              <a:rPr lang="en-US" dirty="0"/>
              <a:t>% of  </a:t>
            </a:r>
            <a:r>
              <a:rPr lang="en-US" b="1" u="sng" spc="600" dirty="0" err="1">
                <a:effectLst>
                  <a:outerShdw blurRad="38100" dist="38100" dir="2700000" algn="tl">
                    <a:srgbClr val="000000">
                      <a:alpha val="43137"/>
                    </a:srgbClr>
                  </a:outerShdw>
                </a:effectLst>
              </a:rPr>
              <a:t>urothelial</a:t>
            </a:r>
            <a:r>
              <a:rPr lang="en-US" spc="600" dirty="0"/>
              <a:t> </a:t>
            </a:r>
            <a:r>
              <a:rPr lang="en-US" dirty="0"/>
              <a:t>carcinomas. Such foci may show </a:t>
            </a:r>
            <a:r>
              <a:rPr lang="en-US" b="1" dirty="0"/>
              <a:t>gland-like luminal spaces </a:t>
            </a:r>
            <a:r>
              <a:rPr lang="en-US" dirty="0"/>
              <a:t>(shown here, right image) </a:t>
            </a:r>
            <a:r>
              <a:rPr lang="en-US" b="1" dirty="0"/>
              <a:t>or </a:t>
            </a:r>
            <a:r>
              <a:rPr lang="en-US" dirty="0"/>
              <a:t>fully developed adenocarcinoma – i.e., </a:t>
            </a:r>
            <a:r>
              <a:rPr lang="en-US" b="1" spc="600" dirty="0">
                <a:effectLst>
                  <a:outerShdw blurRad="38100" dist="38100" dir="2700000" algn="tl">
                    <a:srgbClr val="000000">
                      <a:alpha val="43137"/>
                    </a:srgbClr>
                  </a:outerShdw>
                </a:effectLst>
              </a:rPr>
              <a:t>true</a:t>
            </a:r>
            <a:r>
              <a:rPr lang="en-US" dirty="0"/>
              <a:t> glandular differentiation-, often with intestinal morphology. The presence of glandular differentiation does </a:t>
            </a:r>
            <a:r>
              <a:rPr lang="en-US" i="1" dirty="0"/>
              <a:t>not</a:t>
            </a:r>
            <a:r>
              <a:rPr lang="en-US" dirty="0"/>
              <a:t> appear to have any prognostic significance, once stage is accounted for.</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2511</TotalTime>
  <Words>10002</Words>
  <Application>Microsoft Office PowerPoint</Application>
  <PresentationFormat>Προβολή στην οθόνη (4:3)</PresentationFormat>
  <Paragraphs>523</Paragraphs>
  <Slides>41</Slides>
  <Notes>36</Notes>
  <HiddenSlides>0</HiddenSlides>
  <MMClips>0</MMClips>
  <ScaleCrop>false</ScaleCrop>
  <HeadingPairs>
    <vt:vector size="6" baseType="variant">
      <vt:variant>
        <vt:lpstr>Γραμματοσειρές που χρησιμοποιούνται</vt:lpstr>
      </vt:variant>
      <vt:variant>
        <vt:i4>11</vt:i4>
      </vt:variant>
      <vt:variant>
        <vt:lpstr>Θέμα</vt:lpstr>
      </vt:variant>
      <vt:variant>
        <vt:i4>1</vt:i4>
      </vt:variant>
      <vt:variant>
        <vt:lpstr>Τίτλοι διαφανειών</vt:lpstr>
      </vt:variant>
      <vt:variant>
        <vt:i4>41</vt:i4>
      </vt:variant>
    </vt:vector>
  </HeadingPairs>
  <TitlesOfParts>
    <vt:vector size="53" baseType="lpstr">
      <vt:lpstr>-apple-system</vt:lpstr>
      <vt:lpstr>arial</vt:lpstr>
      <vt:lpstr>arial</vt:lpstr>
      <vt:lpstr>Calibri</vt:lpstr>
      <vt:lpstr>Cambria</vt:lpstr>
      <vt:lpstr>Fira Sans</vt:lpstr>
      <vt:lpstr>Georgia</vt:lpstr>
      <vt:lpstr>inherit</vt:lpstr>
      <vt:lpstr>MuseoSans</vt:lpstr>
      <vt:lpstr>Open Sans</vt:lpstr>
      <vt:lpstr>roboto</vt:lpstr>
      <vt:lpstr>Θέμα του Office</vt:lpstr>
      <vt:lpstr>Update on the pathological diagnosis of urothelial lesions</vt:lpstr>
      <vt:lpstr>Παρουσίαση του PowerPoint</vt:lpstr>
      <vt:lpstr>UROTHELIAL CARCINOMAS TERMINOLOGY </vt:lpstr>
      <vt:lpstr> Normal histology: Bladder layers are mucosa (urothelium, lamina propria, discontinuous muscularis mucosa), muscularis propria,  adventitia, serosa / peritoneum at dome; no submucosa is present. </vt:lpstr>
      <vt:lpstr>Smoothly or relatively smoothly contoured urothelial structures within the lamina propria:  reactive, inflammatory,  benign, malignant  non-invasive, malignant invasive.</vt:lpstr>
      <vt:lpstr>Florid von Brunn Nests </vt:lpstr>
      <vt:lpstr>Large nested subtype  of urothelial (invasive) carcinoma</vt:lpstr>
      <vt:lpstr>Three examples of non-invasive, low-grade papillary urothelial carcinoma with an inverted pattern. Accompanying small exophytic component is indicated by an arrow. </vt:lpstr>
      <vt:lpstr>Microcystic / tubular/ glandular/ glandular-like features of  urothelial carcinomas ( not adenocarcinomas )</vt:lpstr>
      <vt:lpstr>Glandular, non urothelial neoplasms</vt:lpstr>
      <vt:lpstr>The urachal carcinoma has been updated with new molecular findings, and allows a good overview on this rare topic. Represents 10-30% of bladder adenocarcinomas, 0.3% of all bladder cancers. </vt:lpstr>
      <vt:lpstr>Παρουσίαση του PowerPoint</vt:lpstr>
      <vt:lpstr>Παρουσίαση του PowerPoint</vt:lpstr>
      <vt:lpstr>Nephrogenic metaplasia Nonneoplastic reactive metaplastic lesion with tubular, glandular, papillary or cystic architecture and surrounded (at least focally) by thick basement membrane. Most cases confined to lamina propria. May mimic urothelial carcinoma, clear cell or prostatic adenocarcinoma.  </vt:lpstr>
      <vt:lpstr>Pseudocarcinomatous epithelial hyperplasia Rare reactive condition that resembles carcinoma, initially described postradiation. Also associated with ischemia and chronic radiation.</vt:lpstr>
      <vt:lpstr>Urothelial dysplasia  The diagnosis of dysplasia is based on morphologic features. Microscopic features of urothelial dysplasia are similar to the wrapping of a low-grade papillary urothelial carcinoma of the right figure but detected on flat urothelium. In the insert, a high magnification of covering urothelium.   </vt:lpstr>
      <vt:lpstr>   Carcinoma in situ   Flat lesion composed of cells in mid to upper epithelium with high cytologic grade. By definition, no invasion into lamina propria. On sub-analysis of studies restricted to patients with organ confined bladder cancer at radical cystectomy (RC), concomitant CIS was associated with  worse  recurrence-free survival and greater cancer-specific mortality.    </vt:lpstr>
      <vt:lpstr>Atypia in flat urothelium  Intraurothelial abcedation and slight atypia of the urothelium, corresponding to reactive atypia (left image).  Typical aspect of a carcinoma in situ, loss of polarity, cytonuclear atypia (right image). </vt:lpstr>
      <vt:lpstr>Urothelial papilloma  Low power view of a urothelial papilloma with discrete papillary structures, hierarchical branching but without fusion. Urothelial papilloma showing slender fibrovascular cores and the transversally sectioned papillary structures appear to float on the surface. A high power view where the lining urothelium appears normal with prominent umbrella cell layer, showing vacuolization. There should be no marked cytologic atypia, increased thickness of the urothelium or increased mitotic / apoptotic figures.    </vt:lpstr>
      <vt:lpstr>Papillomas  Papilloma with typically vacuolated umbrella cells and minimal branching (left image). Endophytic growth of urothelium, covered by normal urothelium (inverted papilloma, right image). Papillomas obviously do not require grading or staging. </vt:lpstr>
      <vt:lpstr>Παρουσίαση του PowerPoint</vt:lpstr>
      <vt:lpstr>Grading  papillary urothelial carcinomas under the microscope. Histological tumor grade is a crucial parameter especially for non-invasive papillary urothelial tumor to guide the choice of therapy. It is well-known that papillary urothelial carcinoma can present grade  heterogeneity that has been reported in 3–43% of papillary urothelial lesions.  </vt:lpstr>
      <vt:lpstr>Grading papillary urothelial tumors Low grade papillary urothelial carcinoma can be distinguished from high grade papillary urothelial carcinoma predominantly by variation in nuclear size.  </vt:lpstr>
      <vt:lpstr>Παρουσίαση του PowerPoint</vt:lpstr>
      <vt:lpstr>Evidently Inverted Urothelial Neoplasm of LMP </vt:lpstr>
      <vt:lpstr>Noninvasive (pTa) papillary urothelial carcinoma, low grade </vt:lpstr>
      <vt:lpstr>Noninvasive (pTa) papillary urothelial carcinoma, high grade </vt:lpstr>
      <vt:lpstr>Required and recommended features to report in bladder specimens.  Comperat et al. World Journal of Urology 2022 40: 915-927. </vt:lpstr>
      <vt:lpstr>Invasive urothelial carcinoma with lymphovascular invasion.</vt:lpstr>
      <vt:lpstr>Παρουσίαση του PowerPoint</vt:lpstr>
      <vt:lpstr>Παρουσίαση του PowerPoint</vt:lpstr>
      <vt:lpstr>One way to distinguish between pT1 tumors is to measure the maximum extent of invasion at any direction. Using a size-based approach, van Rhijn et al.  established a clinically significant threshold of invasion at 1 high-power field (HPF 40x) and divided their cohort of T1 invasive bladder tumors into pT1m (microinvasive) and pT1e (extensively invasive). </vt:lpstr>
      <vt:lpstr>Παρουσίαση του PowerPoint</vt:lpstr>
      <vt:lpstr>Invasion into adjacent structures is designated pT4. In contrast to prostatic invasion via the bladder wall or the perivesical fat (pT4), subepithelial or stromal invasion of the prostate via the urethra is staged via the urethral staging system and is designated pT1 or pT2, respectively. </vt:lpstr>
      <vt:lpstr>For both TURB and RC, reporting the presence and percentage of any subtype or differentiation present in a urinary bladder specimen, and the percentage of squamous, true glandular, trophoblastic, Mullerian  and neuroendocrine differentiation is recommended. </vt:lpstr>
      <vt:lpstr>  Urothelial carcinoma – invasive with  trophoblastic differentiation Urothelial carcinoma with focal or diffuse trophoblastic / (here) syncytiotrophoblastic morphology or beta hCG immunoreactivity. Carries a worse prognosis compared to conventional urothelial carcinoma Multinucleated giant cells admixed with urothelial carcinoma is the most commonly encountered pattern. Beta hCG immunohistochemical stain highlights cells with trophoblastic differentiation (including  cyto- and syncytio- trophoblastic elements).Reporting the presence of this element is recommended.  </vt:lpstr>
      <vt:lpstr>Significant UC subtypes</vt:lpstr>
      <vt:lpstr>(A) Urothelial carcinoma with squamous divergent differentiation. (B) Bladder neuroendocrine tumor; the inset shows positive immunohistochemistry staining for synaptophysin of the tumor. (C) Plasmacytoid urothelial carcinoma. (D) Micropapillary urothelial carcinoma. </vt:lpstr>
      <vt:lpstr>Sarcomatoid urothelial carcinoma  Spindled to epithelioid cells with pleomorphic nuclei, abundant mitotic figures and apoptosis in a myxomatous background forming a vaguely fascicular growth pattern (20x). </vt:lpstr>
      <vt:lpstr>Key points</vt:lpstr>
      <vt:lpstr>Spring is by your side. Don't pass  by.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Andreas Lazaris</cp:lastModifiedBy>
  <cp:revision>192</cp:revision>
  <dcterms:created xsi:type="dcterms:W3CDTF">2023-01-28T08:00:00Z</dcterms:created>
  <dcterms:modified xsi:type="dcterms:W3CDTF">2023-03-30T07:52:47Z</dcterms:modified>
</cp:coreProperties>
</file>