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3" r:id="rId6"/>
    <p:sldId id="266" r:id="rId7"/>
    <p:sldId id="265" r:id="rId8"/>
    <p:sldId id="260" r:id="rId9"/>
    <p:sldId id="267" r:id="rId10"/>
    <p:sldId id="270" r:id="rId11"/>
    <p:sldId id="271" r:id="rId12"/>
    <p:sldId id="272" r:id="rId13"/>
    <p:sldId id="273" r:id="rId14"/>
    <p:sldId id="274" r:id="rId15"/>
    <p:sldId id="275" r:id="rId16"/>
    <p:sldId id="276" r:id="rId17"/>
    <p:sldId id="268" r:id="rId18"/>
    <p:sldId id="277" r:id="rId19"/>
    <p:sldId id="269" r:id="rId20"/>
    <p:sldId id="278" r:id="rId21"/>
    <p:sldId id="261" r:id="rId22"/>
    <p:sldId id="279" r:id="rId23"/>
    <p:sldId id="280" r:id="rId24"/>
    <p:sldId id="281" r:id="rId25"/>
    <p:sldId id="262" r:id="rId26"/>
    <p:sldId id="285" r:id="rId27"/>
    <p:sldId id="282" r:id="rId28"/>
    <p:sldId id="283" r:id="rId29"/>
    <p:sldId id="284" r:id="rId30"/>
    <p:sldId id="286" r:id="rId31"/>
    <p:sldId id="287" r:id="rId32"/>
    <p:sldId id="288" r:id="rId33"/>
    <p:sldId id="289" r:id="rId34"/>
    <p:sldId id="290" r:id="rId35"/>
    <p:sldId id="301" r:id="rId36"/>
    <p:sldId id="291" r:id="rId37"/>
    <p:sldId id="292" r:id="rId38"/>
    <p:sldId id="302" r:id="rId39"/>
    <p:sldId id="293" r:id="rId40"/>
    <p:sldId id="294" r:id="rId41"/>
    <p:sldId id="295" r:id="rId42"/>
    <p:sldId id="296" r:id="rId43"/>
    <p:sldId id="297" r:id="rId44"/>
    <p:sldId id="299" r:id="rId45"/>
    <p:sldId id="298" r:id="rId46"/>
    <p:sldId id="300" r:id="rId47"/>
    <p:sldId id="303"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96915-DBA5-487E-AB29-8C52B3F239C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l-GR"/>
        </a:p>
      </dgm:t>
    </dgm:pt>
    <dgm:pt modelId="{BE84FBD3-79D6-4499-B259-1AAF0961EF38}">
      <dgm:prSet phldrT="[Κείμενο]"/>
      <dgm:spPr/>
      <dgm:t>
        <a:bodyPr/>
        <a:lstStyle/>
        <a:p>
          <a:r>
            <a:rPr lang="el-GR" dirty="0" smtClean="0"/>
            <a:t>Κοινωνιολογία </a:t>
          </a:r>
          <a:r>
            <a:rPr lang="el-GR" smtClean="0"/>
            <a:t>των ειδήσεων </a:t>
          </a:r>
          <a:endParaRPr lang="el-GR" dirty="0"/>
        </a:p>
      </dgm:t>
    </dgm:pt>
    <dgm:pt modelId="{5F95A4A5-0188-4C96-83EB-598D6822DF29}" type="parTrans" cxnId="{E697D677-992E-41EA-8F72-869EDF7067CE}">
      <dgm:prSet/>
      <dgm:spPr/>
      <dgm:t>
        <a:bodyPr/>
        <a:lstStyle/>
        <a:p>
          <a:endParaRPr lang="el-GR"/>
        </a:p>
      </dgm:t>
    </dgm:pt>
    <dgm:pt modelId="{04078CB1-1E2F-439F-A81A-AE0EC69E9597}" type="sibTrans" cxnId="{E697D677-992E-41EA-8F72-869EDF7067CE}">
      <dgm:prSet/>
      <dgm:spPr/>
      <dgm:t>
        <a:bodyPr/>
        <a:lstStyle/>
        <a:p>
          <a:endParaRPr lang="el-GR"/>
        </a:p>
      </dgm:t>
    </dgm:pt>
    <dgm:pt modelId="{416D136D-2388-4CD6-8488-59D2D2195C26}">
      <dgm:prSet phldrT="[Κείμενο]"/>
      <dgm:spPr/>
      <dgm:t>
        <a:bodyPr/>
        <a:lstStyle/>
        <a:p>
          <a:pPr algn="l" defTabSz="666750">
            <a:lnSpc>
              <a:spcPct val="90000"/>
            </a:lnSpc>
            <a:spcBef>
              <a:spcPct val="0"/>
            </a:spcBef>
            <a:spcAft>
              <a:spcPct val="35000"/>
            </a:spcAft>
          </a:pPr>
          <a:r>
            <a:rPr lang="el-GR" dirty="0" smtClean="0"/>
            <a:t>Ορισμός της δημοσιογραφίας </a:t>
          </a:r>
        </a:p>
        <a:p>
          <a:pPr marL="0" marR="0" indent="0" algn="l" defTabSz="666750" eaLnBrk="1" fontAlgn="auto" latinLnBrk="0" hangingPunct="1">
            <a:lnSpc>
              <a:spcPct val="90000"/>
            </a:lnSpc>
            <a:spcBef>
              <a:spcPct val="0"/>
            </a:spcBef>
            <a:spcAft>
              <a:spcPct val="35000"/>
            </a:spcAft>
            <a:buClrTx/>
            <a:buSzTx/>
            <a:buFontTx/>
            <a:buNone/>
            <a:tabLst/>
            <a:defRPr/>
          </a:pPr>
          <a:r>
            <a:rPr lang="el-GR" dirty="0" smtClean="0"/>
            <a:t>Η σημασία των ειδήσεων </a:t>
          </a:r>
        </a:p>
        <a:p>
          <a:pPr marL="0" marR="0" indent="0" algn="l" defTabSz="666750" eaLnBrk="1" fontAlgn="auto" latinLnBrk="0" hangingPunct="1">
            <a:lnSpc>
              <a:spcPct val="90000"/>
            </a:lnSpc>
            <a:spcBef>
              <a:spcPct val="0"/>
            </a:spcBef>
            <a:spcAft>
              <a:spcPct val="35000"/>
            </a:spcAft>
            <a:buClrTx/>
            <a:buSzTx/>
            <a:buFontTx/>
            <a:buNone/>
            <a:tabLst/>
            <a:defRPr/>
          </a:pPr>
          <a:r>
            <a:rPr lang="el-GR" dirty="0" smtClean="0"/>
            <a:t>Προκαταλήψεις των ειδήσεων  </a:t>
          </a:r>
        </a:p>
        <a:p>
          <a:pPr marL="0" marR="0" indent="0" algn="l" defTabSz="914400" eaLnBrk="1" fontAlgn="auto" latinLnBrk="0" hangingPunct="1">
            <a:lnSpc>
              <a:spcPct val="100000"/>
            </a:lnSpc>
            <a:spcBef>
              <a:spcPts val="0"/>
            </a:spcBef>
            <a:spcAft>
              <a:spcPts val="0"/>
            </a:spcAft>
            <a:buClrTx/>
            <a:buSzTx/>
            <a:buFontTx/>
            <a:buNone/>
            <a:tabLst/>
            <a:defRPr/>
          </a:pPr>
          <a:r>
            <a:rPr lang="el-GR" dirty="0" smtClean="0"/>
            <a:t>Από πού έρχονται οι ειδήσεις</a:t>
          </a:r>
        </a:p>
        <a:p>
          <a:pPr marL="0" marR="0" indent="0" algn="l" defTabSz="914400" eaLnBrk="1" fontAlgn="auto" latinLnBrk="0" hangingPunct="1">
            <a:lnSpc>
              <a:spcPct val="100000"/>
            </a:lnSpc>
            <a:spcBef>
              <a:spcPts val="0"/>
            </a:spcBef>
            <a:spcAft>
              <a:spcPts val="0"/>
            </a:spcAft>
            <a:buClrTx/>
            <a:buSzTx/>
            <a:buFontTx/>
            <a:buNone/>
            <a:tabLst/>
            <a:defRPr/>
          </a:pPr>
          <a:r>
            <a:rPr lang="el-GR" dirty="0" smtClean="0"/>
            <a:t>Το πρόβλημα των ειδήσεων σήμερα </a:t>
          </a:r>
        </a:p>
      </dgm:t>
    </dgm:pt>
    <dgm:pt modelId="{A5692FFC-BF4A-4AB8-9AB0-437A81A5425B}" type="parTrans" cxnId="{08F9098B-6BF5-490A-8E2F-2E470D805190}">
      <dgm:prSet/>
      <dgm:spPr/>
      <dgm:t>
        <a:bodyPr/>
        <a:lstStyle/>
        <a:p>
          <a:endParaRPr lang="el-GR"/>
        </a:p>
      </dgm:t>
    </dgm:pt>
    <dgm:pt modelId="{37041AF0-8263-4368-850F-B05FF8537281}" type="sibTrans" cxnId="{08F9098B-6BF5-490A-8E2F-2E470D805190}">
      <dgm:prSet/>
      <dgm:spPr/>
      <dgm:t>
        <a:bodyPr/>
        <a:lstStyle/>
        <a:p>
          <a:endParaRPr lang="el-GR"/>
        </a:p>
      </dgm:t>
    </dgm:pt>
    <dgm:pt modelId="{4966DEDA-3C1E-4B24-8DF7-A2BB74F65EB9}">
      <dgm:prSet phldrT="[Κείμενο]"/>
      <dgm:spPr/>
      <dgm:t>
        <a:bodyPr/>
        <a:lstStyle/>
        <a:p>
          <a:pPr algn="l"/>
          <a:r>
            <a:rPr lang="el-GR" dirty="0" smtClean="0"/>
            <a:t>Οι ειδήσεις στην αγορά </a:t>
          </a:r>
        </a:p>
        <a:p>
          <a:pPr algn="l"/>
          <a:r>
            <a:rPr lang="el-GR" dirty="0" smtClean="0"/>
            <a:t>Πηγές των ειδήσεων </a:t>
          </a:r>
        </a:p>
        <a:p>
          <a:pPr algn="l"/>
          <a:r>
            <a:rPr lang="el-GR" dirty="0" smtClean="0"/>
            <a:t>Πολιτική κουλτούρα των ειδήσεων </a:t>
          </a:r>
        </a:p>
        <a:p>
          <a:pPr algn="l"/>
          <a:r>
            <a:rPr lang="el-GR" dirty="0" smtClean="0"/>
            <a:t>Το κοινό των ειδήσεων </a:t>
          </a:r>
        </a:p>
        <a:p>
          <a:pPr algn="l"/>
          <a:r>
            <a:rPr lang="el-GR" dirty="0" smtClean="0"/>
            <a:t>Οι ειδήσεις ως λογοτεχνία και αφήγηση </a:t>
          </a:r>
        </a:p>
        <a:p>
          <a:pPr algn="l"/>
          <a:endParaRPr lang="el-GR" dirty="0"/>
        </a:p>
      </dgm:t>
    </dgm:pt>
    <dgm:pt modelId="{1C51BC74-7608-4513-BFEF-49CB53BABAE4}" type="parTrans" cxnId="{BDC0A9D8-442A-4B85-A710-817A3CCB1E83}">
      <dgm:prSet/>
      <dgm:spPr/>
      <dgm:t>
        <a:bodyPr/>
        <a:lstStyle/>
        <a:p>
          <a:endParaRPr lang="el-GR"/>
        </a:p>
      </dgm:t>
    </dgm:pt>
    <dgm:pt modelId="{3D75C3A1-E4EB-42B2-9F13-D008855A4E06}" type="sibTrans" cxnId="{BDC0A9D8-442A-4B85-A710-817A3CCB1E83}">
      <dgm:prSet/>
      <dgm:spPr/>
      <dgm:t>
        <a:bodyPr/>
        <a:lstStyle/>
        <a:p>
          <a:endParaRPr lang="el-GR"/>
        </a:p>
      </dgm:t>
    </dgm:pt>
    <dgm:pt modelId="{644E2334-38A4-43E9-8E6D-50665B4A4B50}">
      <dgm:prSet phldrT="[Κείμενο]"/>
      <dgm:spPr/>
      <dgm:t>
        <a:bodyPr/>
        <a:lstStyle/>
        <a:p>
          <a:r>
            <a:rPr lang="el-GR" dirty="0" smtClean="0"/>
            <a:t>Δίκαιο, Δημοκρατία και ειδήσεις </a:t>
          </a:r>
          <a:endParaRPr lang="el-GR" dirty="0"/>
        </a:p>
      </dgm:t>
    </dgm:pt>
    <dgm:pt modelId="{E12C7F02-CD05-4D3E-AB91-F2D777728A7C}" type="parTrans" cxnId="{39209D0E-5569-4E6D-B857-FEF05CA7A6C8}">
      <dgm:prSet/>
      <dgm:spPr/>
      <dgm:t>
        <a:bodyPr/>
        <a:lstStyle/>
        <a:p>
          <a:endParaRPr lang="el-GR"/>
        </a:p>
      </dgm:t>
    </dgm:pt>
    <dgm:pt modelId="{55FAB694-3588-4EF0-8CC5-BE5F533DD362}" type="sibTrans" cxnId="{39209D0E-5569-4E6D-B857-FEF05CA7A6C8}">
      <dgm:prSet/>
      <dgm:spPr/>
      <dgm:t>
        <a:bodyPr/>
        <a:lstStyle/>
        <a:p>
          <a:endParaRPr lang="el-GR"/>
        </a:p>
      </dgm:t>
    </dgm:pt>
    <dgm:pt modelId="{DEDE3877-348B-4369-B75A-113A95B4CEB0}" type="pres">
      <dgm:prSet presAssocID="{E9296915-DBA5-487E-AB29-8C52B3F239C7}" presName="hierChild1" presStyleCnt="0">
        <dgm:presLayoutVars>
          <dgm:orgChart val="1"/>
          <dgm:chPref val="1"/>
          <dgm:dir/>
          <dgm:animOne val="branch"/>
          <dgm:animLvl val="lvl"/>
          <dgm:resizeHandles/>
        </dgm:presLayoutVars>
      </dgm:prSet>
      <dgm:spPr/>
    </dgm:pt>
    <dgm:pt modelId="{AB52DA8E-ADD7-408F-A5CF-CCBAD9737EE3}" type="pres">
      <dgm:prSet presAssocID="{BE84FBD3-79D6-4499-B259-1AAF0961EF38}" presName="hierRoot1" presStyleCnt="0">
        <dgm:presLayoutVars>
          <dgm:hierBranch val="init"/>
        </dgm:presLayoutVars>
      </dgm:prSet>
      <dgm:spPr/>
    </dgm:pt>
    <dgm:pt modelId="{689CB38B-F534-45B0-9BFB-4E3D6A47FD06}" type="pres">
      <dgm:prSet presAssocID="{BE84FBD3-79D6-4499-B259-1AAF0961EF38}" presName="rootComposite1" presStyleCnt="0"/>
      <dgm:spPr/>
    </dgm:pt>
    <dgm:pt modelId="{304EE71F-9278-4D32-9312-548C475C92D2}" type="pres">
      <dgm:prSet presAssocID="{BE84FBD3-79D6-4499-B259-1AAF0961EF38}" presName="rootText1" presStyleLbl="node0" presStyleIdx="0" presStyleCnt="1">
        <dgm:presLayoutVars>
          <dgm:chPref val="3"/>
        </dgm:presLayoutVars>
      </dgm:prSet>
      <dgm:spPr/>
    </dgm:pt>
    <dgm:pt modelId="{87DBC8E3-B914-4517-9E57-B81903630B5F}" type="pres">
      <dgm:prSet presAssocID="{BE84FBD3-79D6-4499-B259-1AAF0961EF38}" presName="rootConnector1" presStyleLbl="node1" presStyleIdx="0" presStyleCnt="0"/>
      <dgm:spPr/>
    </dgm:pt>
    <dgm:pt modelId="{BA90939F-034E-4282-B21A-A6FC662D7F20}" type="pres">
      <dgm:prSet presAssocID="{BE84FBD3-79D6-4499-B259-1AAF0961EF38}" presName="hierChild2" presStyleCnt="0"/>
      <dgm:spPr/>
    </dgm:pt>
    <dgm:pt modelId="{4BAF3F40-13EF-4B09-8A7C-141F5F973FB6}" type="pres">
      <dgm:prSet presAssocID="{A5692FFC-BF4A-4AB8-9AB0-437A81A5425B}" presName="Name37" presStyleLbl="parChTrans1D2" presStyleIdx="0" presStyleCnt="3"/>
      <dgm:spPr/>
    </dgm:pt>
    <dgm:pt modelId="{015CE72F-333A-4CEB-B86D-80A2F0EBB37E}" type="pres">
      <dgm:prSet presAssocID="{416D136D-2388-4CD6-8488-59D2D2195C26}" presName="hierRoot2" presStyleCnt="0">
        <dgm:presLayoutVars>
          <dgm:hierBranch val="init"/>
        </dgm:presLayoutVars>
      </dgm:prSet>
      <dgm:spPr/>
    </dgm:pt>
    <dgm:pt modelId="{A5982173-A7C5-4E72-B8AF-233E67ABA70E}" type="pres">
      <dgm:prSet presAssocID="{416D136D-2388-4CD6-8488-59D2D2195C26}" presName="rootComposite" presStyleCnt="0"/>
      <dgm:spPr/>
    </dgm:pt>
    <dgm:pt modelId="{319494C6-413A-4077-8892-78284035954D}" type="pres">
      <dgm:prSet presAssocID="{416D136D-2388-4CD6-8488-59D2D2195C26}" presName="rootText" presStyleLbl="node2" presStyleIdx="0" presStyleCnt="3" custScaleX="144538" custScaleY="222276" custLinFactNeighborX="-2998" custLinFactNeighborY="12036">
        <dgm:presLayoutVars>
          <dgm:chPref val="3"/>
        </dgm:presLayoutVars>
      </dgm:prSet>
      <dgm:spPr/>
      <dgm:t>
        <a:bodyPr/>
        <a:lstStyle/>
        <a:p>
          <a:endParaRPr lang="el-GR"/>
        </a:p>
      </dgm:t>
    </dgm:pt>
    <dgm:pt modelId="{4206AB80-9BA4-4026-BE40-64845CC443AC}" type="pres">
      <dgm:prSet presAssocID="{416D136D-2388-4CD6-8488-59D2D2195C26}" presName="rootConnector" presStyleLbl="node2" presStyleIdx="0" presStyleCnt="3"/>
      <dgm:spPr/>
    </dgm:pt>
    <dgm:pt modelId="{7F4C9C4B-6A45-4CA5-B60B-7F6A4D323D39}" type="pres">
      <dgm:prSet presAssocID="{416D136D-2388-4CD6-8488-59D2D2195C26}" presName="hierChild4" presStyleCnt="0"/>
      <dgm:spPr/>
    </dgm:pt>
    <dgm:pt modelId="{867E1D55-D0D8-46FA-AF1B-17E03E665587}" type="pres">
      <dgm:prSet presAssocID="{416D136D-2388-4CD6-8488-59D2D2195C26}" presName="hierChild5" presStyleCnt="0"/>
      <dgm:spPr/>
    </dgm:pt>
    <dgm:pt modelId="{15D0BA61-5AAD-4759-B1BB-60717FDA45E4}" type="pres">
      <dgm:prSet presAssocID="{1C51BC74-7608-4513-BFEF-49CB53BABAE4}" presName="Name37" presStyleLbl="parChTrans1D2" presStyleIdx="1" presStyleCnt="3"/>
      <dgm:spPr/>
    </dgm:pt>
    <dgm:pt modelId="{FBC71016-87D5-4563-811F-AD92F8038523}" type="pres">
      <dgm:prSet presAssocID="{4966DEDA-3C1E-4B24-8DF7-A2BB74F65EB9}" presName="hierRoot2" presStyleCnt="0">
        <dgm:presLayoutVars>
          <dgm:hierBranch val="init"/>
        </dgm:presLayoutVars>
      </dgm:prSet>
      <dgm:spPr/>
    </dgm:pt>
    <dgm:pt modelId="{627EE0CC-B27C-4079-904E-7A2001027530}" type="pres">
      <dgm:prSet presAssocID="{4966DEDA-3C1E-4B24-8DF7-A2BB74F65EB9}" presName="rootComposite" presStyleCnt="0"/>
      <dgm:spPr/>
    </dgm:pt>
    <dgm:pt modelId="{B034305E-F6DD-412E-A241-9F9C5E26CD7C}" type="pres">
      <dgm:prSet presAssocID="{4966DEDA-3C1E-4B24-8DF7-A2BB74F65EB9}" presName="rootText" presStyleLbl="node2" presStyleIdx="1" presStyleCnt="3" custScaleX="144917" custScaleY="226331" custLinFactNeighborX="-1549" custLinFactNeighborY="13118">
        <dgm:presLayoutVars>
          <dgm:chPref val="3"/>
        </dgm:presLayoutVars>
      </dgm:prSet>
      <dgm:spPr/>
      <dgm:t>
        <a:bodyPr/>
        <a:lstStyle/>
        <a:p>
          <a:endParaRPr lang="el-GR"/>
        </a:p>
      </dgm:t>
    </dgm:pt>
    <dgm:pt modelId="{05FB09C0-B7AB-48F0-BE52-37ED5B9A99D7}" type="pres">
      <dgm:prSet presAssocID="{4966DEDA-3C1E-4B24-8DF7-A2BB74F65EB9}" presName="rootConnector" presStyleLbl="node2" presStyleIdx="1" presStyleCnt="3"/>
      <dgm:spPr/>
    </dgm:pt>
    <dgm:pt modelId="{F3710F4D-FA04-40F5-BC17-8803DF2FF8B5}" type="pres">
      <dgm:prSet presAssocID="{4966DEDA-3C1E-4B24-8DF7-A2BB74F65EB9}" presName="hierChild4" presStyleCnt="0"/>
      <dgm:spPr/>
    </dgm:pt>
    <dgm:pt modelId="{03D81057-7FE9-48B8-B566-7E48D17E26DB}" type="pres">
      <dgm:prSet presAssocID="{4966DEDA-3C1E-4B24-8DF7-A2BB74F65EB9}" presName="hierChild5" presStyleCnt="0"/>
      <dgm:spPr/>
    </dgm:pt>
    <dgm:pt modelId="{AA5A04D8-49AF-4C7A-84F3-B7C6753139F2}" type="pres">
      <dgm:prSet presAssocID="{E12C7F02-CD05-4D3E-AB91-F2D777728A7C}" presName="Name37" presStyleLbl="parChTrans1D2" presStyleIdx="2" presStyleCnt="3"/>
      <dgm:spPr/>
    </dgm:pt>
    <dgm:pt modelId="{43867899-057A-4321-B980-B7C5D6A0F635}" type="pres">
      <dgm:prSet presAssocID="{644E2334-38A4-43E9-8E6D-50665B4A4B50}" presName="hierRoot2" presStyleCnt="0">
        <dgm:presLayoutVars>
          <dgm:hierBranch val="init"/>
        </dgm:presLayoutVars>
      </dgm:prSet>
      <dgm:spPr/>
    </dgm:pt>
    <dgm:pt modelId="{12F9EC88-8A52-41D4-B5F9-AE5E3B9058F0}" type="pres">
      <dgm:prSet presAssocID="{644E2334-38A4-43E9-8E6D-50665B4A4B50}" presName="rootComposite" presStyleCnt="0"/>
      <dgm:spPr/>
    </dgm:pt>
    <dgm:pt modelId="{09C3EDE0-2E42-4C04-AFD7-A4F1F121F629}" type="pres">
      <dgm:prSet presAssocID="{644E2334-38A4-43E9-8E6D-50665B4A4B50}" presName="rootText" presStyleLbl="node2" presStyleIdx="2" presStyleCnt="3" custScaleX="94446" custScaleY="224452" custLinFactNeighborX="-9728" custLinFactNeighborY="13743">
        <dgm:presLayoutVars>
          <dgm:chPref val="3"/>
        </dgm:presLayoutVars>
      </dgm:prSet>
      <dgm:spPr/>
      <dgm:t>
        <a:bodyPr/>
        <a:lstStyle/>
        <a:p>
          <a:endParaRPr lang="el-GR"/>
        </a:p>
      </dgm:t>
    </dgm:pt>
    <dgm:pt modelId="{70D3DBBE-41AB-4EE2-9092-45F8D42C45F2}" type="pres">
      <dgm:prSet presAssocID="{644E2334-38A4-43E9-8E6D-50665B4A4B50}" presName="rootConnector" presStyleLbl="node2" presStyleIdx="2" presStyleCnt="3"/>
      <dgm:spPr/>
    </dgm:pt>
    <dgm:pt modelId="{3D5C193F-36A4-492D-8CAB-92E47227446C}" type="pres">
      <dgm:prSet presAssocID="{644E2334-38A4-43E9-8E6D-50665B4A4B50}" presName="hierChild4" presStyleCnt="0"/>
      <dgm:spPr/>
    </dgm:pt>
    <dgm:pt modelId="{4EE13867-CCC1-4F57-A3EF-41FF51CA9F12}" type="pres">
      <dgm:prSet presAssocID="{644E2334-38A4-43E9-8E6D-50665B4A4B50}" presName="hierChild5" presStyleCnt="0"/>
      <dgm:spPr/>
    </dgm:pt>
    <dgm:pt modelId="{CE928F4B-39E7-4B9E-A591-723867915B60}" type="pres">
      <dgm:prSet presAssocID="{BE84FBD3-79D6-4499-B259-1AAF0961EF38}" presName="hierChild3" presStyleCnt="0"/>
      <dgm:spPr/>
    </dgm:pt>
  </dgm:ptLst>
  <dgm:cxnLst>
    <dgm:cxn modelId="{81D85303-C866-4312-9749-FC615F205405}" type="presOf" srcId="{BE84FBD3-79D6-4499-B259-1AAF0961EF38}" destId="{304EE71F-9278-4D32-9312-548C475C92D2}" srcOrd="0" destOrd="0" presId="urn:microsoft.com/office/officeart/2005/8/layout/orgChart1"/>
    <dgm:cxn modelId="{E50D7AE1-513D-4401-A82B-EC25D90B53E7}" type="presOf" srcId="{E12C7F02-CD05-4D3E-AB91-F2D777728A7C}" destId="{AA5A04D8-49AF-4C7A-84F3-B7C6753139F2}" srcOrd="0" destOrd="0" presId="urn:microsoft.com/office/officeart/2005/8/layout/orgChart1"/>
    <dgm:cxn modelId="{39209D0E-5569-4E6D-B857-FEF05CA7A6C8}" srcId="{BE84FBD3-79D6-4499-B259-1AAF0961EF38}" destId="{644E2334-38A4-43E9-8E6D-50665B4A4B50}" srcOrd="2" destOrd="0" parTransId="{E12C7F02-CD05-4D3E-AB91-F2D777728A7C}" sibTransId="{55FAB694-3588-4EF0-8CC5-BE5F533DD362}"/>
    <dgm:cxn modelId="{08F9098B-6BF5-490A-8E2F-2E470D805190}" srcId="{BE84FBD3-79D6-4499-B259-1AAF0961EF38}" destId="{416D136D-2388-4CD6-8488-59D2D2195C26}" srcOrd="0" destOrd="0" parTransId="{A5692FFC-BF4A-4AB8-9AB0-437A81A5425B}" sibTransId="{37041AF0-8263-4368-850F-B05FF8537281}"/>
    <dgm:cxn modelId="{3CEB28B4-48C7-4F86-A61B-B5698E6C5E5C}" type="presOf" srcId="{644E2334-38A4-43E9-8E6D-50665B4A4B50}" destId="{70D3DBBE-41AB-4EE2-9092-45F8D42C45F2}" srcOrd="1" destOrd="0" presId="urn:microsoft.com/office/officeart/2005/8/layout/orgChart1"/>
    <dgm:cxn modelId="{D0DA4090-13F1-4577-AE46-BEB7C6900A94}" type="presOf" srcId="{1C51BC74-7608-4513-BFEF-49CB53BABAE4}" destId="{15D0BA61-5AAD-4759-B1BB-60717FDA45E4}" srcOrd="0" destOrd="0" presId="urn:microsoft.com/office/officeart/2005/8/layout/orgChart1"/>
    <dgm:cxn modelId="{B6B0EE2C-DE12-45C2-BD6E-91A9D3C60E92}" type="presOf" srcId="{416D136D-2388-4CD6-8488-59D2D2195C26}" destId="{4206AB80-9BA4-4026-BE40-64845CC443AC}" srcOrd="1" destOrd="0" presId="urn:microsoft.com/office/officeart/2005/8/layout/orgChart1"/>
    <dgm:cxn modelId="{4D4AFFAA-063D-46AD-906C-5DAEE27511F7}" type="presOf" srcId="{416D136D-2388-4CD6-8488-59D2D2195C26}" destId="{319494C6-413A-4077-8892-78284035954D}" srcOrd="0" destOrd="0" presId="urn:microsoft.com/office/officeart/2005/8/layout/orgChart1"/>
    <dgm:cxn modelId="{64287894-136E-44DB-9AEA-56CF5A9B0345}" type="presOf" srcId="{E9296915-DBA5-487E-AB29-8C52B3F239C7}" destId="{DEDE3877-348B-4369-B75A-113A95B4CEB0}" srcOrd="0" destOrd="0" presId="urn:microsoft.com/office/officeart/2005/8/layout/orgChart1"/>
    <dgm:cxn modelId="{E697D677-992E-41EA-8F72-869EDF7067CE}" srcId="{E9296915-DBA5-487E-AB29-8C52B3F239C7}" destId="{BE84FBD3-79D6-4499-B259-1AAF0961EF38}" srcOrd="0" destOrd="0" parTransId="{5F95A4A5-0188-4C96-83EB-598D6822DF29}" sibTransId="{04078CB1-1E2F-439F-A81A-AE0EC69E9597}"/>
    <dgm:cxn modelId="{BDC0A9D8-442A-4B85-A710-817A3CCB1E83}" srcId="{BE84FBD3-79D6-4499-B259-1AAF0961EF38}" destId="{4966DEDA-3C1E-4B24-8DF7-A2BB74F65EB9}" srcOrd="1" destOrd="0" parTransId="{1C51BC74-7608-4513-BFEF-49CB53BABAE4}" sibTransId="{3D75C3A1-E4EB-42B2-9F13-D008855A4E06}"/>
    <dgm:cxn modelId="{99CA38D2-25ED-4D8F-A626-99DAD1C382B6}" type="presOf" srcId="{644E2334-38A4-43E9-8E6D-50665B4A4B50}" destId="{09C3EDE0-2E42-4C04-AFD7-A4F1F121F629}" srcOrd="0" destOrd="0" presId="urn:microsoft.com/office/officeart/2005/8/layout/orgChart1"/>
    <dgm:cxn modelId="{F12E399F-BF77-42FB-86A2-DDAFC22AACD9}" type="presOf" srcId="{4966DEDA-3C1E-4B24-8DF7-A2BB74F65EB9}" destId="{B034305E-F6DD-412E-A241-9F9C5E26CD7C}" srcOrd="0" destOrd="0" presId="urn:microsoft.com/office/officeart/2005/8/layout/orgChart1"/>
    <dgm:cxn modelId="{ED0DA8BB-5B38-44B7-BBFE-35A2336CA63C}" type="presOf" srcId="{BE84FBD3-79D6-4499-B259-1AAF0961EF38}" destId="{87DBC8E3-B914-4517-9E57-B81903630B5F}" srcOrd="1" destOrd="0" presId="urn:microsoft.com/office/officeart/2005/8/layout/orgChart1"/>
    <dgm:cxn modelId="{4EBB5876-5BCB-4CBD-81CF-9AF3F5A454A0}" type="presOf" srcId="{4966DEDA-3C1E-4B24-8DF7-A2BB74F65EB9}" destId="{05FB09C0-B7AB-48F0-BE52-37ED5B9A99D7}" srcOrd="1" destOrd="0" presId="urn:microsoft.com/office/officeart/2005/8/layout/orgChart1"/>
    <dgm:cxn modelId="{20B234D4-0930-4652-AEF8-2E9FFA21059E}" type="presOf" srcId="{A5692FFC-BF4A-4AB8-9AB0-437A81A5425B}" destId="{4BAF3F40-13EF-4B09-8A7C-141F5F973FB6}" srcOrd="0" destOrd="0" presId="urn:microsoft.com/office/officeart/2005/8/layout/orgChart1"/>
    <dgm:cxn modelId="{DC4FC7A9-E481-479F-9D30-81058F6D6EA5}" type="presParOf" srcId="{DEDE3877-348B-4369-B75A-113A95B4CEB0}" destId="{AB52DA8E-ADD7-408F-A5CF-CCBAD9737EE3}" srcOrd="0" destOrd="0" presId="urn:microsoft.com/office/officeart/2005/8/layout/orgChart1"/>
    <dgm:cxn modelId="{FA6B0333-ACB9-4E1E-BC33-BE58980DEC1B}" type="presParOf" srcId="{AB52DA8E-ADD7-408F-A5CF-CCBAD9737EE3}" destId="{689CB38B-F534-45B0-9BFB-4E3D6A47FD06}" srcOrd="0" destOrd="0" presId="urn:microsoft.com/office/officeart/2005/8/layout/orgChart1"/>
    <dgm:cxn modelId="{A4CEEB23-C501-4141-9B76-4BB2005B1616}" type="presParOf" srcId="{689CB38B-F534-45B0-9BFB-4E3D6A47FD06}" destId="{304EE71F-9278-4D32-9312-548C475C92D2}" srcOrd="0" destOrd="0" presId="urn:microsoft.com/office/officeart/2005/8/layout/orgChart1"/>
    <dgm:cxn modelId="{8754A454-BB10-41F8-8A3F-EB70D531F29B}" type="presParOf" srcId="{689CB38B-F534-45B0-9BFB-4E3D6A47FD06}" destId="{87DBC8E3-B914-4517-9E57-B81903630B5F}" srcOrd="1" destOrd="0" presId="urn:microsoft.com/office/officeart/2005/8/layout/orgChart1"/>
    <dgm:cxn modelId="{76A2A871-645D-48B9-A67E-6583FE752162}" type="presParOf" srcId="{AB52DA8E-ADD7-408F-A5CF-CCBAD9737EE3}" destId="{BA90939F-034E-4282-B21A-A6FC662D7F20}" srcOrd="1" destOrd="0" presId="urn:microsoft.com/office/officeart/2005/8/layout/orgChart1"/>
    <dgm:cxn modelId="{CAABA8E0-E2A4-40D2-9B11-A58390A01B14}" type="presParOf" srcId="{BA90939F-034E-4282-B21A-A6FC662D7F20}" destId="{4BAF3F40-13EF-4B09-8A7C-141F5F973FB6}" srcOrd="0" destOrd="0" presId="urn:microsoft.com/office/officeart/2005/8/layout/orgChart1"/>
    <dgm:cxn modelId="{96EAE9E4-A318-4F46-B1B0-5D8F8FA511D2}" type="presParOf" srcId="{BA90939F-034E-4282-B21A-A6FC662D7F20}" destId="{015CE72F-333A-4CEB-B86D-80A2F0EBB37E}" srcOrd="1" destOrd="0" presId="urn:microsoft.com/office/officeart/2005/8/layout/orgChart1"/>
    <dgm:cxn modelId="{FBB5E4AE-BB10-4031-9FE0-D5DE40F954D5}" type="presParOf" srcId="{015CE72F-333A-4CEB-B86D-80A2F0EBB37E}" destId="{A5982173-A7C5-4E72-B8AF-233E67ABA70E}" srcOrd="0" destOrd="0" presId="urn:microsoft.com/office/officeart/2005/8/layout/orgChart1"/>
    <dgm:cxn modelId="{4E88B1EB-145C-4D14-AD80-F55829C30E80}" type="presParOf" srcId="{A5982173-A7C5-4E72-B8AF-233E67ABA70E}" destId="{319494C6-413A-4077-8892-78284035954D}" srcOrd="0" destOrd="0" presId="urn:microsoft.com/office/officeart/2005/8/layout/orgChart1"/>
    <dgm:cxn modelId="{0D6F2018-224D-403F-BEFE-0788BD62F96F}" type="presParOf" srcId="{A5982173-A7C5-4E72-B8AF-233E67ABA70E}" destId="{4206AB80-9BA4-4026-BE40-64845CC443AC}" srcOrd="1" destOrd="0" presId="urn:microsoft.com/office/officeart/2005/8/layout/orgChart1"/>
    <dgm:cxn modelId="{9B27736A-ECF2-439A-9EB4-EB929EC87585}" type="presParOf" srcId="{015CE72F-333A-4CEB-B86D-80A2F0EBB37E}" destId="{7F4C9C4B-6A45-4CA5-B60B-7F6A4D323D39}" srcOrd="1" destOrd="0" presId="urn:microsoft.com/office/officeart/2005/8/layout/orgChart1"/>
    <dgm:cxn modelId="{F22CBF42-E9E5-4ACB-B661-E29D31AA8DA6}" type="presParOf" srcId="{015CE72F-333A-4CEB-B86D-80A2F0EBB37E}" destId="{867E1D55-D0D8-46FA-AF1B-17E03E665587}" srcOrd="2" destOrd="0" presId="urn:microsoft.com/office/officeart/2005/8/layout/orgChart1"/>
    <dgm:cxn modelId="{46F95C5E-BCAE-4CB6-8572-CF725409FFAE}" type="presParOf" srcId="{BA90939F-034E-4282-B21A-A6FC662D7F20}" destId="{15D0BA61-5AAD-4759-B1BB-60717FDA45E4}" srcOrd="2" destOrd="0" presId="urn:microsoft.com/office/officeart/2005/8/layout/orgChart1"/>
    <dgm:cxn modelId="{D812AC75-C8B7-4576-8CBA-867F1FFEADE8}" type="presParOf" srcId="{BA90939F-034E-4282-B21A-A6FC662D7F20}" destId="{FBC71016-87D5-4563-811F-AD92F8038523}" srcOrd="3" destOrd="0" presId="urn:microsoft.com/office/officeart/2005/8/layout/orgChart1"/>
    <dgm:cxn modelId="{F4C3E286-AF79-4C1B-9B4E-4DB3D0292EEF}" type="presParOf" srcId="{FBC71016-87D5-4563-811F-AD92F8038523}" destId="{627EE0CC-B27C-4079-904E-7A2001027530}" srcOrd="0" destOrd="0" presId="urn:microsoft.com/office/officeart/2005/8/layout/orgChart1"/>
    <dgm:cxn modelId="{F72224AB-E3ED-4A43-9EDC-80340A9FC00C}" type="presParOf" srcId="{627EE0CC-B27C-4079-904E-7A2001027530}" destId="{B034305E-F6DD-412E-A241-9F9C5E26CD7C}" srcOrd="0" destOrd="0" presId="urn:microsoft.com/office/officeart/2005/8/layout/orgChart1"/>
    <dgm:cxn modelId="{5A9AB46D-1113-4EAA-B2BB-C374FBB2E937}" type="presParOf" srcId="{627EE0CC-B27C-4079-904E-7A2001027530}" destId="{05FB09C0-B7AB-48F0-BE52-37ED5B9A99D7}" srcOrd="1" destOrd="0" presId="urn:microsoft.com/office/officeart/2005/8/layout/orgChart1"/>
    <dgm:cxn modelId="{057B0639-FE12-4515-A05A-464E3E50E432}" type="presParOf" srcId="{FBC71016-87D5-4563-811F-AD92F8038523}" destId="{F3710F4D-FA04-40F5-BC17-8803DF2FF8B5}" srcOrd="1" destOrd="0" presId="urn:microsoft.com/office/officeart/2005/8/layout/orgChart1"/>
    <dgm:cxn modelId="{E2CD4B22-217A-4C60-BB24-19C2E8AC2B00}" type="presParOf" srcId="{FBC71016-87D5-4563-811F-AD92F8038523}" destId="{03D81057-7FE9-48B8-B566-7E48D17E26DB}" srcOrd="2" destOrd="0" presId="urn:microsoft.com/office/officeart/2005/8/layout/orgChart1"/>
    <dgm:cxn modelId="{2F364C33-FFB2-4BC1-9D65-9CE73D9A16DA}" type="presParOf" srcId="{BA90939F-034E-4282-B21A-A6FC662D7F20}" destId="{AA5A04D8-49AF-4C7A-84F3-B7C6753139F2}" srcOrd="4" destOrd="0" presId="urn:microsoft.com/office/officeart/2005/8/layout/orgChart1"/>
    <dgm:cxn modelId="{F2BA5670-9384-4839-9C77-EF66D54F5393}" type="presParOf" srcId="{BA90939F-034E-4282-B21A-A6FC662D7F20}" destId="{43867899-057A-4321-B980-B7C5D6A0F635}" srcOrd="5" destOrd="0" presId="urn:microsoft.com/office/officeart/2005/8/layout/orgChart1"/>
    <dgm:cxn modelId="{CD17A876-9AC9-473A-B102-DDF0A28911D3}" type="presParOf" srcId="{43867899-057A-4321-B980-B7C5D6A0F635}" destId="{12F9EC88-8A52-41D4-B5F9-AE5E3B9058F0}" srcOrd="0" destOrd="0" presId="urn:microsoft.com/office/officeart/2005/8/layout/orgChart1"/>
    <dgm:cxn modelId="{2FE1F09D-7824-4FDC-90E3-2F17CBB11B94}" type="presParOf" srcId="{12F9EC88-8A52-41D4-B5F9-AE5E3B9058F0}" destId="{09C3EDE0-2E42-4C04-AFD7-A4F1F121F629}" srcOrd="0" destOrd="0" presId="urn:microsoft.com/office/officeart/2005/8/layout/orgChart1"/>
    <dgm:cxn modelId="{C56E7ECB-EACB-45B3-A10F-D95CE5DCE91B}" type="presParOf" srcId="{12F9EC88-8A52-41D4-B5F9-AE5E3B9058F0}" destId="{70D3DBBE-41AB-4EE2-9092-45F8D42C45F2}" srcOrd="1" destOrd="0" presId="urn:microsoft.com/office/officeart/2005/8/layout/orgChart1"/>
    <dgm:cxn modelId="{7058DFC4-3705-4E78-B986-A0E353D92E01}" type="presParOf" srcId="{43867899-057A-4321-B980-B7C5D6A0F635}" destId="{3D5C193F-36A4-492D-8CAB-92E47227446C}" srcOrd="1" destOrd="0" presId="urn:microsoft.com/office/officeart/2005/8/layout/orgChart1"/>
    <dgm:cxn modelId="{BF3F003A-FF44-4636-B96E-A60905DD5B98}" type="presParOf" srcId="{43867899-057A-4321-B980-B7C5D6A0F635}" destId="{4EE13867-CCC1-4F57-A3EF-41FF51CA9F12}" srcOrd="2" destOrd="0" presId="urn:microsoft.com/office/officeart/2005/8/layout/orgChart1"/>
    <dgm:cxn modelId="{39035871-DC2E-46BA-9E8A-BE338F3843D0}" type="presParOf" srcId="{AB52DA8E-ADD7-408F-A5CF-CCBAD9737EE3}" destId="{CE928F4B-39E7-4B9E-A591-723867915B6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5A04D8-49AF-4C7A-84F3-B7C6753139F2}">
      <dsp:nvSpPr>
        <dsp:cNvPr id="0" name=""/>
        <dsp:cNvSpPr/>
      </dsp:nvSpPr>
      <dsp:spPr>
        <a:xfrm>
          <a:off x="4320480" y="1666899"/>
          <a:ext cx="3163454" cy="565195"/>
        </a:xfrm>
        <a:custGeom>
          <a:avLst/>
          <a:gdLst/>
          <a:ahLst/>
          <a:cxnLst/>
          <a:rect l="0" t="0" r="0" b="0"/>
          <a:pathLst>
            <a:path>
              <a:moveTo>
                <a:pt x="0" y="0"/>
              </a:moveTo>
              <a:lnTo>
                <a:pt x="0" y="352270"/>
              </a:lnTo>
              <a:lnTo>
                <a:pt x="3163454" y="352270"/>
              </a:lnTo>
              <a:lnTo>
                <a:pt x="3163454" y="565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D0BA61-5AAD-4759-B1BB-60717FDA45E4}">
      <dsp:nvSpPr>
        <dsp:cNvPr id="0" name=""/>
        <dsp:cNvSpPr/>
      </dsp:nvSpPr>
      <dsp:spPr>
        <a:xfrm>
          <a:off x="4320480" y="1666899"/>
          <a:ext cx="476486" cy="558858"/>
        </a:xfrm>
        <a:custGeom>
          <a:avLst/>
          <a:gdLst/>
          <a:ahLst/>
          <a:cxnLst/>
          <a:rect l="0" t="0" r="0" b="0"/>
          <a:pathLst>
            <a:path>
              <a:moveTo>
                <a:pt x="0" y="0"/>
              </a:moveTo>
              <a:lnTo>
                <a:pt x="0" y="345932"/>
              </a:lnTo>
              <a:lnTo>
                <a:pt x="476486" y="345932"/>
              </a:lnTo>
              <a:lnTo>
                <a:pt x="476486" y="5588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AF3F40-13EF-4B09-8A7C-141F5F973FB6}">
      <dsp:nvSpPr>
        <dsp:cNvPr id="0" name=""/>
        <dsp:cNvSpPr/>
      </dsp:nvSpPr>
      <dsp:spPr>
        <a:xfrm>
          <a:off x="1465515" y="1666899"/>
          <a:ext cx="2854964" cy="547887"/>
        </a:xfrm>
        <a:custGeom>
          <a:avLst/>
          <a:gdLst/>
          <a:ahLst/>
          <a:cxnLst/>
          <a:rect l="0" t="0" r="0" b="0"/>
          <a:pathLst>
            <a:path>
              <a:moveTo>
                <a:pt x="2854964" y="0"/>
              </a:moveTo>
              <a:lnTo>
                <a:pt x="2854964" y="334962"/>
              </a:lnTo>
              <a:lnTo>
                <a:pt x="0" y="334962"/>
              </a:lnTo>
              <a:lnTo>
                <a:pt x="0" y="5478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EE71F-9278-4D32-9312-548C475C92D2}">
      <dsp:nvSpPr>
        <dsp:cNvPr id="0" name=""/>
        <dsp:cNvSpPr/>
      </dsp:nvSpPr>
      <dsp:spPr>
        <a:xfrm>
          <a:off x="3306548" y="652968"/>
          <a:ext cx="2027862" cy="10139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t>Κοινωνιολογία </a:t>
          </a:r>
          <a:r>
            <a:rPr lang="el-GR" sz="1600" kern="1200" smtClean="0"/>
            <a:t>των ειδήσεων </a:t>
          </a:r>
          <a:endParaRPr lang="el-GR" sz="1600" kern="1200" dirty="0"/>
        </a:p>
      </dsp:txBody>
      <dsp:txXfrm>
        <a:off x="3306548" y="652968"/>
        <a:ext cx="2027862" cy="1013931"/>
      </dsp:txXfrm>
    </dsp:sp>
    <dsp:sp modelId="{319494C6-413A-4077-8892-78284035954D}">
      <dsp:nvSpPr>
        <dsp:cNvPr id="0" name=""/>
        <dsp:cNvSpPr/>
      </dsp:nvSpPr>
      <dsp:spPr>
        <a:xfrm>
          <a:off x="0" y="2214787"/>
          <a:ext cx="2931031" cy="22537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666750">
            <a:lnSpc>
              <a:spcPct val="90000"/>
            </a:lnSpc>
            <a:spcBef>
              <a:spcPct val="0"/>
            </a:spcBef>
            <a:spcAft>
              <a:spcPct val="35000"/>
            </a:spcAft>
          </a:pPr>
          <a:r>
            <a:rPr lang="el-GR" sz="1600" kern="1200" dirty="0" smtClean="0"/>
            <a:t>Ορισμός της δημοσιογραφίας </a:t>
          </a:r>
        </a:p>
        <a:p>
          <a:pPr marL="0" marR="0" lvl="0" indent="0" algn="l" defTabSz="666750" eaLnBrk="1" fontAlgn="auto" latinLnBrk="0" hangingPunct="1">
            <a:lnSpc>
              <a:spcPct val="90000"/>
            </a:lnSpc>
            <a:spcBef>
              <a:spcPct val="0"/>
            </a:spcBef>
            <a:spcAft>
              <a:spcPct val="35000"/>
            </a:spcAft>
            <a:buClrTx/>
            <a:buSzTx/>
            <a:buFontTx/>
            <a:buNone/>
            <a:tabLst/>
            <a:defRPr/>
          </a:pPr>
          <a:r>
            <a:rPr lang="el-GR" sz="1600" kern="1200" dirty="0" smtClean="0"/>
            <a:t>Η σημασία των ειδήσεων </a:t>
          </a:r>
        </a:p>
        <a:p>
          <a:pPr marL="0" marR="0" lvl="0" indent="0" algn="l" defTabSz="666750" eaLnBrk="1" fontAlgn="auto" latinLnBrk="0" hangingPunct="1">
            <a:lnSpc>
              <a:spcPct val="90000"/>
            </a:lnSpc>
            <a:spcBef>
              <a:spcPct val="0"/>
            </a:spcBef>
            <a:spcAft>
              <a:spcPct val="35000"/>
            </a:spcAft>
            <a:buClrTx/>
            <a:buSzTx/>
            <a:buFontTx/>
            <a:buNone/>
            <a:tabLst/>
            <a:defRPr/>
          </a:pPr>
          <a:r>
            <a:rPr lang="el-GR" sz="1600" kern="1200" dirty="0" smtClean="0"/>
            <a:t>Προκαταλήψεις των ειδήσεων  </a:t>
          </a:r>
        </a:p>
        <a:p>
          <a:pPr marL="0" marR="0" lvl="0" indent="0" algn="l" defTabSz="914400" eaLnBrk="1" fontAlgn="auto" latinLnBrk="0" hangingPunct="1">
            <a:lnSpc>
              <a:spcPct val="100000"/>
            </a:lnSpc>
            <a:spcBef>
              <a:spcPct val="0"/>
            </a:spcBef>
            <a:spcAft>
              <a:spcPts val="0"/>
            </a:spcAft>
            <a:buClrTx/>
            <a:buSzTx/>
            <a:buFontTx/>
            <a:buNone/>
            <a:tabLst/>
            <a:defRPr/>
          </a:pPr>
          <a:r>
            <a:rPr lang="el-GR" sz="1600" kern="1200" dirty="0" smtClean="0"/>
            <a:t>Από πού έρχονται οι ειδήσεις</a:t>
          </a:r>
        </a:p>
        <a:p>
          <a:pPr marL="0" marR="0" lvl="0" indent="0" algn="l" defTabSz="914400" eaLnBrk="1" fontAlgn="auto" latinLnBrk="0" hangingPunct="1">
            <a:lnSpc>
              <a:spcPct val="100000"/>
            </a:lnSpc>
            <a:spcBef>
              <a:spcPct val="0"/>
            </a:spcBef>
            <a:spcAft>
              <a:spcPts val="0"/>
            </a:spcAft>
            <a:buClrTx/>
            <a:buSzTx/>
            <a:buFontTx/>
            <a:buNone/>
            <a:tabLst/>
            <a:defRPr/>
          </a:pPr>
          <a:r>
            <a:rPr lang="el-GR" sz="1600" kern="1200" dirty="0" smtClean="0"/>
            <a:t>Το πρόβλημα των ειδήσεων σήμερα </a:t>
          </a:r>
        </a:p>
      </dsp:txBody>
      <dsp:txXfrm>
        <a:off x="0" y="2214787"/>
        <a:ext cx="2931031" cy="2253725"/>
      </dsp:txXfrm>
    </dsp:sp>
    <dsp:sp modelId="{B034305E-F6DD-412E-A241-9F9C5E26CD7C}">
      <dsp:nvSpPr>
        <dsp:cNvPr id="0" name=""/>
        <dsp:cNvSpPr/>
      </dsp:nvSpPr>
      <dsp:spPr>
        <a:xfrm>
          <a:off x="3327608" y="2225758"/>
          <a:ext cx="2938716" cy="22948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l-GR" sz="1600" kern="1200" dirty="0" smtClean="0"/>
            <a:t>Οι ειδήσεις στην αγορά </a:t>
          </a:r>
        </a:p>
        <a:p>
          <a:pPr lvl="0" algn="l" defTabSz="711200">
            <a:lnSpc>
              <a:spcPct val="90000"/>
            </a:lnSpc>
            <a:spcBef>
              <a:spcPct val="0"/>
            </a:spcBef>
            <a:spcAft>
              <a:spcPct val="35000"/>
            </a:spcAft>
          </a:pPr>
          <a:r>
            <a:rPr lang="el-GR" sz="1600" kern="1200" dirty="0" smtClean="0"/>
            <a:t>Πηγές των ειδήσεων </a:t>
          </a:r>
        </a:p>
        <a:p>
          <a:pPr lvl="0" algn="l" defTabSz="711200">
            <a:lnSpc>
              <a:spcPct val="90000"/>
            </a:lnSpc>
            <a:spcBef>
              <a:spcPct val="0"/>
            </a:spcBef>
            <a:spcAft>
              <a:spcPct val="35000"/>
            </a:spcAft>
          </a:pPr>
          <a:r>
            <a:rPr lang="el-GR" sz="1600" kern="1200" dirty="0" smtClean="0"/>
            <a:t>Πολιτική κουλτούρα των ειδήσεων </a:t>
          </a:r>
        </a:p>
        <a:p>
          <a:pPr lvl="0" algn="l" defTabSz="711200">
            <a:lnSpc>
              <a:spcPct val="90000"/>
            </a:lnSpc>
            <a:spcBef>
              <a:spcPct val="0"/>
            </a:spcBef>
            <a:spcAft>
              <a:spcPct val="35000"/>
            </a:spcAft>
          </a:pPr>
          <a:r>
            <a:rPr lang="el-GR" sz="1600" kern="1200" dirty="0" smtClean="0"/>
            <a:t>Το κοινό των ειδήσεων </a:t>
          </a:r>
        </a:p>
        <a:p>
          <a:pPr lvl="0" algn="l" defTabSz="711200">
            <a:lnSpc>
              <a:spcPct val="90000"/>
            </a:lnSpc>
            <a:spcBef>
              <a:spcPct val="0"/>
            </a:spcBef>
            <a:spcAft>
              <a:spcPct val="35000"/>
            </a:spcAft>
          </a:pPr>
          <a:r>
            <a:rPr lang="el-GR" sz="1600" kern="1200" dirty="0" smtClean="0"/>
            <a:t>Οι ειδήσεις ως λογοτεχνία και αφήγηση </a:t>
          </a:r>
        </a:p>
        <a:p>
          <a:pPr lvl="0" algn="l" defTabSz="711200">
            <a:lnSpc>
              <a:spcPct val="90000"/>
            </a:lnSpc>
            <a:spcBef>
              <a:spcPct val="0"/>
            </a:spcBef>
            <a:spcAft>
              <a:spcPct val="35000"/>
            </a:spcAft>
          </a:pPr>
          <a:endParaRPr lang="el-GR" sz="1600" kern="1200" dirty="0"/>
        </a:p>
      </dsp:txBody>
      <dsp:txXfrm>
        <a:off x="3327608" y="2225758"/>
        <a:ext cx="2938716" cy="2294840"/>
      </dsp:txXfrm>
    </dsp:sp>
    <dsp:sp modelId="{09C3EDE0-2E42-4C04-AFD7-A4F1F121F629}">
      <dsp:nvSpPr>
        <dsp:cNvPr id="0" name=""/>
        <dsp:cNvSpPr/>
      </dsp:nvSpPr>
      <dsp:spPr>
        <a:xfrm>
          <a:off x="6526317" y="2232095"/>
          <a:ext cx="1915234" cy="22757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t>Δίκαιο, Δημοκρατία και ειδήσεις </a:t>
          </a:r>
          <a:endParaRPr lang="el-GR" sz="1600" kern="1200" dirty="0"/>
        </a:p>
      </dsp:txBody>
      <dsp:txXfrm>
        <a:off x="6526317" y="2232095"/>
        <a:ext cx="1915234" cy="22757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899DE3-648F-49B6-9104-931994204477}" type="datetimeFigureOut">
              <a:rPr lang="el-GR" smtClean="0"/>
              <a:pPr/>
              <a:t>27/3/2016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578A6BE-83AF-44CF-82F8-D793733492D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A0000"/>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99DE3-648F-49B6-9104-931994204477}" type="datetimeFigureOut">
              <a:rPr lang="el-GR" smtClean="0"/>
              <a:pPr/>
              <a:t>27/3/2016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8A6BE-83AF-44CF-82F8-D793733492D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Microsoft_Office_Word_97_-_2003_Document4.doc"/><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980728"/>
            <a:ext cx="7772400" cy="1470025"/>
          </a:xfrm>
          <a:solidFill>
            <a:schemeClr val="accent1">
              <a:lumMod val="75000"/>
            </a:schemeClr>
          </a:solidFill>
          <a:scene3d>
            <a:camera prst="orthographicFront"/>
            <a:lightRig rig="threePt" dir="t"/>
          </a:scene3d>
          <a:sp3d>
            <a:bevelT/>
          </a:sp3d>
        </p:spPr>
        <p:txBody>
          <a:bodyPr>
            <a:normAutofit fontScale="90000"/>
          </a:bodyPr>
          <a:lstStyle/>
          <a:p>
            <a:r>
              <a:rPr lang="el-GR" b="1" dirty="0" smtClean="0"/>
              <a:t>Κοινωνιολογία των ειδήσεων</a:t>
            </a:r>
            <a:r>
              <a:rPr lang="el-GR" dirty="0" smtClean="0"/>
              <a:t/>
            </a:r>
            <a:br>
              <a:rPr lang="el-GR" dirty="0" smtClean="0"/>
            </a:br>
            <a:r>
              <a:rPr lang="el-GR" sz="3600" i="1" dirty="0" smtClean="0"/>
              <a:t>Η εξέλιξη της κοινωνιολογίας των ειδήσεων</a:t>
            </a:r>
            <a:endParaRPr lang="el-GR" sz="3600" i="1" dirty="0"/>
          </a:p>
        </p:txBody>
      </p:sp>
      <p:sp>
        <p:nvSpPr>
          <p:cNvPr id="3" name="2 - Υπότιτλος"/>
          <p:cNvSpPr>
            <a:spLocks noGrp="1"/>
          </p:cNvSpPr>
          <p:nvPr>
            <p:ph type="subTitle" idx="1"/>
          </p:nvPr>
        </p:nvSpPr>
        <p:spPr>
          <a:xfrm>
            <a:off x="1475656" y="5445224"/>
            <a:ext cx="6152728" cy="1129680"/>
          </a:xfrm>
        </p:spPr>
        <p:txBody>
          <a:bodyPr/>
          <a:lstStyle/>
          <a:p>
            <a:r>
              <a:rPr lang="el-GR" dirty="0" smtClean="0"/>
              <a:t>Καθηγητής Γιώργος Πλειός </a:t>
            </a:r>
            <a:endParaRPr lang="el-GR" dirty="0"/>
          </a:p>
        </p:txBody>
      </p:sp>
      <p:pic>
        <p:nvPicPr>
          <p:cNvPr id="5122" name="Picture 2" descr="http://www.tvkosmos.gr/articleImages/news_eidhseis_nea.jpg"/>
          <p:cNvPicPr>
            <a:picLocks noChangeAspect="1" noChangeArrowheads="1"/>
          </p:cNvPicPr>
          <p:nvPr/>
        </p:nvPicPr>
        <p:blipFill>
          <a:blip r:embed="rId2" cstate="print"/>
          <a:srcRect/>
          <a:stretch>
            <a:fillRect/>
          </a:stretch>
        </p:blipFill>
        <p:spPr bwMode="auto">
          <a:xfrm>
            <a:off x="2915816" y="2924944"/>
            <a:ext cx="3384375" cy="2450754"/>
          </a:xfrm>
          <a:prstGeom prst="rect">
            <a:avLst/>
          </a:prstGeom>
          <a:ln>
            <a:noFill/>
          </a:ln>
          <a:effectLst>
            <a:outerShdw blurRad="190500" algn="tl" rotWithShape="0">
              <a:srgbClr val="000000">
                <a:alpha val="70000"/>
              </a:srgbClr>
            </a:outerShdw>
          </a:effectLst>
          <a:scene3d>
            <a:camera prst="orthographicFront"/>
            <a:lightRig rig="threePt" dir="t"/>
          </a:scene3d>
          <a:sp3d>
            <a:bevelT/>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a:xfrm>
            <a:off x="216025" y="188640"/>
            <a:ext cx="8820471" cy="1143000"/>
          </a:xfrm>
          <a:solidFill>
            <a:schemeClr val="accent6">
              <a:lumMod val="50000"/>
            </a:schemeClr>
          </a:solidFill>
          <a:scene3d>
            <a:camera prst="orthographicFront"/>
            <a:lightRig rig="threePt" dir="t"/>
          </a:scene3d>
          <a:sp3d>
            <a:bevelT w="114300" prst="artDeco"/>
          </a:sp3d>
        </p:spPr>
        <p:txBody>
          <a:bodyPr anchor="ctr"/>
          <a:lstStyle/>
          <a:p>
            <a:pPr algn="ctr" eaLnBrk="1" hangingPunct="1">
              <a:defRPr/>
            </a:pPr>
            <a:r>
              <a:rPr lang="el-GR" sz="3600" dirty="0" smtClean="0"/>
              <a:t>Η συγκέντρωση της ιδιοκτησίας σήμερα/1</a:t>
            </a:r>
          </a:p>
        </p:txBody>
      </p:sp>
      <p:graphicFrame>
        <p:nvGraphicFramePr>
          <p:cNvPr id="1026" name="Object 4"/>
          <p:cNvGraphicFramePr>
            <a:graphicFrameLocks noChangeAspect="1"/>
          </p:cNvGraphicFramePr>
          <p:nvPr>
            <p:ph idx="1"/>
          </p:nvPr>
        </p:nvGraphicFramePr>
        <p:xfrm>
          <a:off x="1116013" y="908050"/>
          <a:ext cx="6696075" cy="6235700"/>
        </p:xfrm>
        <a:graphic>
          <a:graphicData uri="http://schemas.openxmlformats.org/presentationml/2006/ole">
            <p:oleObj spid="_x0000_s21506" name="Έγγραφο" r:id="rId3" imgW="6141885" imgH="5718336"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Grp="1" noChangeArrowheads="1"/>
          </p:cNvSpPr>
          <p:nvPr>
            <p:ph type="title"/>
          </p:nvPr>
        </p:nvSpPr>
        <p:spPr>
          <a:solidFill>
            <a:schemeClr val="accent6">
              <a:lumMod val="50000"/>
            </a:schemeClr>
          </a:solidFill>
          <a:scene3d>
            <a:camera prst="orthographicFront"/>
            <a:lightRig rig="threePt" dir="t"/>
          </a:scene3d>
          <a:sp3d>
            <a:bevelT w="114300" prst="artDeco"/>
          </a:sp3d>
        </p:spPr>
        <p:txBody>
          <a:bodyPr anchor="ctr"/>
          <a:lstStyle/>
          <a:p>
            <a:pPr algn="ctr">
              <a:defRPr/>
            </a:pPr>
            <a:r>
              <a:rPr lang="el-GR" sz="3600" dirty="0"/>
              <a:t>Η συγκέντρωση της ιδιοκτησίας </a:t>
            </a:r>
            <a:r>
              <a:rPr lang="el-GR" sz="3600" dirty="0" smtClean="0"/>
              <a:t>σήμερα/2</a:t>
            </a:r>
          </a:p>
        </p:txBody>
      </p:sp>
      <p:graphicFrame>
        <p:nvGraphicFramePr>
          <p:cNvPr id="2050" name="Object 4"/>
          <p:cNvGraphicFramePr>
            <a:graphicFrameLocks noChangeAspect="1"/>
          </p:cNvGraphicFramePr>
          <p:nvPr>
            <p:ph sz="half" idx="1"/>
          </p:nvPr>
        </p:nvGraphicFramePr>
        <p:xfrm>
          <a:off x="323850" y="1341438"/>
          <a:ext cx="6551613" cy="6054725"/>
        </p:xfrm>
        <a:graphic>
          <a:graphicData uri="http://schemas.openxmlformats.org/presentationml/2006/ole">
            <p:oleObj spid="_x0000_s22530" name="Έγγραφο" r:id="rId3" imgW="6141885" imgH="5675460" progId="Word.Document.8">
              <p:embed/>
            </p:oleObj>
          </a:graphicData>
        </a:graphic>
      </p:graphicFrame>
      <p:pic>
        <p:nvPicPr>
          <p:cNvPr id="2052" name="Picture 7"/>
          <p:cNvPicPr>
            <a:picLocks noGrp="1" noChangeAspect="1" noChangeArrowheads="1"/>
          </p:cNvPicPr>
          <p:nvPr>
            <p:ph sz="half" idx="2"/>
          </p:nvPr>
        </p:nvPicPr>
        <p:blipFill>
          <a:blip r:embed="rId4" cstate="print"/>
          <a:srcRect/>
          <a:stretch>
            <a:fillRect/>
          </a:stretch>
        </p:blipFill>
        <p:spPr>
          <a:xfrm>
            <a:off x="6300788" y="2060575"/>
            <a:ext cx="2682875" cy="17018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a:xfrm>
            <a:off x="455613" y="188640"/>
            <a:ext cx="8226425" cy="1143000"/>
          </a:xfrm>
          <a:solidFill>
            <a:schemeClr val="accent6">
              <a:lumMod val="50000"/>
            </a:schemeClr>
          </a:solidFill>
          <a:scene3d>
            <a:camera prst="orthographicFront"/>
            <a:lightRig rig="threePt" dir="t"/>
          </a:scene3d>
          <a:sp3d>
            <a:bevelT w="114300" prst="artDeco"/>
          </a:sp3d>
        </p:spPr>
        <p:txBody>
          <a:bodyPr/>
          <a:lstStyle/>
          <a:p>
            <a:pPr algn="ctr">
              <a:defRPr/>
            </a:pPr>
            <a:r>
              <a:rPr lang="el-GR" sz="3600" dirty="0"/>
              <a:t>Η συγκέντρωση της ιδιοκτησίας </a:t>
            </a:r>
            <a:r>
              <a:rPr lang="el-GR" sz="3600" dirty="0" smtClean="0"/>
              <a:t>σήμερα/3</a:t>
            </a:r>
          </a:p>
        </p:txBody>
      </p:sp>
      <p:graphicFrame>
        <p:nvGraphicFramePr>
          <p:cNvPr id="3074" name="Object 2"/>
          <p:cNvGraphicFramePr>
            <a:graphicFrameLocks noChangeAspect="1"/>
          </p:cNvGraphicFramePr>
          <p:nvPr>
            <p:ph idx="4294967295"/>
          </p:nvPr>
        </p:nvGraphicFramePr>
        <p:xfrm>
          <a:off x="1203325" y="1125538"/>
          <a:ext cx="6883400" cy="6143625"/>
        </p:xfrm>
        <a:graphic>
          <a:graphicData uri="http://schemas.openxmlformats.org/presentationml/2006/ole">
            <p:oleObj spid="_x0000_s23554" name="Document" r:id="rId3" imgW="8270035" imgH="7379714"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Rectangle 2"/>
          <p:cNvGraphicFramePr>
            <a:graphicFrameLocks/>
          </p:cNvGraphicFramePr>
          <p:nvPr/>
        </p:nvGraphicFramePr>
        <p:xfrm>
          <a:off x="1524000" y="1397000"/>
          <a:ext cx="6096000" cy="4064000"/>
        </p:xfrm>
        <a:graphic>
          <a:graphicData uri="http://schemas.openxmlformats.org/presentationml/2006/ole">
            <p:oleObj spid="_x0000_s24578" name="Πακέτο" r:id="rId3" imgW="0" imgH="0" progId="Package">
              <p:embed/>
            </p:oleObj>
          </a:graphicData>
        </a:graphic>
      </p:graphicFrame>
      <p:sp>
        <p:nvSpPr>
          <p:cNvPr id="47109" name="Rectangle 5"/>
          <p:cNvSpPr>
            <a:spLocks noGrp="1" noChangeArrowheads="1"/>
          </p:cNvSpPr>
          <p:nvPr>
            <p:ph type="title"/>
          </p:nvPr>
        </p:nvSpPr>
        <p:spPr>
          <a:solidFill>
            <a:schemeClr val="accent6">
              <a:lumMod val="50000"/>
            </a:schemeClr>
          </a:solidFill>
          <a:scene3d>
            <a:camera prst="orthographicFront"/>
            <a:lightRig rig="threePt" dir="t"/>
          </a:scene3d>
          <a:sp3d>
            <a:bevelT w="114300" prst="artDeco"/>
          </a:sp3d>
        </p:spPr>
        <p:txBody>
          <a:bodyPr anchor="ctr"/>
          <a:lstStyle/>
          <a:p>
            <a:pPr algn="ctr">
              <a:defRPr/>
            </a:pPr>
            <a:r>
              <a:rPr lang="el-GR" sz="3600" dirty="0"/>
              <a:t>Η συγκέντρωση της ιδιοκτησίας </a:t>
            </a:r>
            <a:r>
              <a:rPr lang="el-GR" sz="3600" dirty="0" smtClean="0"/>
              <a:t>σήμερα/4</a:t>
            </a:r>
          </a:p>
        </p:txBody>
      </p:sp>
      <p:graphicFrame>
        <p:nvGraphicFramePr>
          <p:cNvPr id="4099" name="Object 3"/>
          <p:cNvGraphicFramePr>
            <a:graphicFrameLocks noChangeAspect="1"/>
          </p:cNvGraphicFramePr>
          <p:nvPr>
            <p:ph sz="half" idx="4294967295"/>
          </p:nvPr>
        </p:nvGraphicFramePr>
        <p:xfrm>
          <a:off x="0" y="2878138"/>
          <a:ext cx="2895600" cy="1938337"/>
        </p:xfrm>
        <a:graphic>
          <a:graphicData uri="http://schemas.openxmlformats.org/presentationml/2006/ole">
            <p:oleObj spid="_x0000_s24579" name="Εικόνα" r:id="rId4" imgW="2743200" imgH="1828800" progId="Word.Picture.8">
              <p:embed/>
            </p:oleObj>
          </a:graphicData>
        </a:graphic>
      </p:graphicFrame>
      <p:graphicFrame>
        <p:nvGraphicFramePr>
          <p:cNvPr id="4100" name="Object 4"/>
          <p:cNvGraphicFramePr>
            <a:graphicFrameLocks noChangeAspect="1"/>
          </p:cNvGraphicFramePr>
          <p:nvPr>
            <p:ph sz="half" idx="4294967295"/>
          </p:nvPr>
        </p:nvGraphicFramePr>
        <p:xfrm>
          <a:off x="935038" y="1230313"/>
          <a:ext cx="8208962" cy="5991225"/>
        </p:xfrm>
        <a:graphic>
          <a:graphicData uri="http://schemas.openxmlformats.org/presentationml/2006/ole">
            <p:oleObj spid="_x0000_s24580" name="Έγγραφο" r:id="rId5" imgW="6141885" imgH="8324032" progId="Word.Documen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a:solidFill>
            <a:schemeClr val="accent6">
              <a:lumMod val="50000"/>
            </a:schemeClr>
          </a:solidFill>
          <a:scene3d>
            <a:camera prst="orthographicFront"/>
            <a:lightRig rig="threePt" dir="t"/>
          </a:scene3d>
          <a:sp3d>
            <a:bevelT w="114300" prst="artDeco"/>
          </a:sp3d>
        </p:spPr>
        <p:txBody>
          <a:bodyPr/>
          <a:lstStyle/>
          <a:p>
            <a:pPr algn="ctr">
              <a:defRPr/>
            </a:pPr>
            <a:r>
              <a:rPr lang="el-GR" sz="3600" dirty="0"/>
              <a:t>Η συγκέντρωση της ιδιοκτησίας </a:t>
            </a:r>
            <a:r>
              <a:rPr lang="el-GR" sz="3600" dirty="0" smtClean="0"/>
              <a:t>σήμερα/5</a:t>
            </a:r>
          </a:p>
        </p:txBody>
      </p:sp>
      <p:graphicFrame>
        <p:nvGraphicFramePr>
          <p:cNvPr id="5122" name="Object 4"/>
          <p:cNvGraphicFramePr>
            <a:graphicFrameLocks noChangeAspect="1"/>
          </p:cNvGraphicFramePr>
          <p:nvPr>
            <p:ph idx="1"/>
          </p:nvPr>
        </p:nvGraphicFramePr>
        <p:xfrm>
          <a:off x="-612775" y="1341438"/>
          <a:ext cx="9756775" cy="8712200"/>
        </p:xfrm>
        <a:graphic>
          <a:graphicData uri="http://schemas.openxmlformats.org/presentationml/2006/ole">
            <p:oleObj spid="_x0000_s25602" name="Έγγραφο" r:id="rId3" imgW="7766724" imgH="5906773"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title"/>
          </p:nvPr>
        </p:nvSpPr>
        <p:spPr>
          <a:xfrm>
            <a:off x="251521" y="72008"/>
            <a:ext cx="8496943" cy="1124744"/>
          </a:xfrm>
          <a:solidFill>
            <a:schemeClr val="accent6">
              <a:lumMod val="50000"/>
            </a:schemeClr>
          </a:solidFill>
          <a:scene3d>
            <a:camera prst="orthographicFront"/>
            <a:lightRig rig="threePt" dir="t"/>
          </a:scene3d>
          <a:sp3d>
            <a:bevelT w="114300" prst="artDeco"/>
          </a:sp3d>
        </p:spPr>
        <p:txBody>
          <a:bodyPr/>
          <a:lstStyle/>
          <a:p>
            <a:pPr algn="ctr">
              <a:defRPr/>
            </a:pPr>
            <a:r>
              <a:rPr lang="el-GR" sz="3600" dirty="0"/>
              <a:t>Η συγκέντρωση της ιδιοκτησίας </a:t>
            </a:r>
            <a:r>
              <a:rPr lang="el-GR" sz="3600" dirty="0" smtClean="0"/>
              <a:t>σήμερα/6</a:t>
            </a:r>
          </a:p>
        </p:txBody>
      </p:sp>
      <p:graphicFrame>
        <p:nvGraphicFramePr>
          <p:cNvPr id="6146" name="Object 2"/>
          <p:cNvGraphicFramePr>
            <a:graphicFrameLocks noChangeAspect="1"/>
          </p:cNvGraphicFramePr>
          <p:nvPr>
            <p:ph idx="4294967295"/>
          </p:nvPr>
        </p:nvGraphicFramePr>
        <p:xfrm>
          <a:off x="1609725" y="1052513"/>
          <a:ext cx="6537325" cy="6213475"/>
        </p:xfrm>
        <a:graphic>
          <a:graphicData uri="http://schemas.openxmlformats.org/presentationml/2006/ole">
            <p:oleObj spid="_x0000_s26626" name="Document" r:id="rId3" imgW="8344786" imgH="7933112" progId="Word.Documen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Grp="1" noChangeArrowheads="1"/>
          </p:cNvSpPr>
          <p:nvPr>
            <p:ph type="title"/>
          </p:nvPr>
        </p:nvSpPr>
        <p:spPr>
          <a:xfrm>
            <a:off x="467544" y="260648"/>
            <a:ext cx="8226425" cy="1143000"/>
          </a:xfrm>
          <a:solidFill>
            <a:schemeClr val="accent6">
              <a:lumMod val="50000"/>
            </a:schemeClr>
          </a:solidFill>
          <a:scene3d>
            <a:camera prst="orthographicFront"/>
            <a:lightRig rig="threePt" dir="t"/>
          </a:scene3d>
          <a:sp3d>
            <a:bevelT w="114300" prst="artDeco"/>
          </a:sp3d>
        </p:spPr>
        <p:txBody>
          <a:bodyPr/>
          <a:lstStyle/>
          <a:p>
            <a:pPr algn="ctr">
              <a:defRPr/>
            </a:pPr>
            <a:r>
              <a:rPr lang="el-GR" sz="3600" dirty="0"/>
              <a:t>Η συγκέντρωση της ιδιοκτησίας </a:t>
            </a:r>
            <a:r>
              <a:rPr lang="el-GR" sz="3600" dirty="0" smtClean="0"/>
              <a:t>σήμερα/7</a:t>
            </a:r>
          </a:p>
        </p:txBody>
      </p:sp>
      <p:pic>
        <p:nvPicPr>
          <p:cNvPr id="23555" name="Picture 4" descr="aol time warner"/>
          <p:cNvPicPr>
            <a:picLocks noGrp="1" noChangeAspect="1" noChangeArrowheads="1"/>
          </p:cNvPicPr>
          <p:nvPr>
            <p:ph idx="1"/>
          </p:nvPr>
        </p:nvPicPr>
        <p:blipFill>
          <a:blip r:embed="rId2" cstate="print"/>
          <a:srcRect/>
          <a:stretch>
            <a:fillRect/>
          </a:stretch>
        </p:blipFill>
        <p:spPr>
          <a:xfrm>
            <a:off x="2959100" y="1412776"/>
            <a:ext cx="3797609" cy="5445224"/>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Herman &amp; Chomsky</a:t>
            </a:r>
            <a:r>
              <a:rPr lang="el-GR" dirty="0" smtClean="0"/>
              <a:t/>
            </a:r>
            <a:br>
              <a:rPr lang="el-GR" dirty="0" smtClean="0"/>
            </a:br>
            <a:r>
              <a:rPr lang="el-GR" dirty="0" smtClean="0"/>
              <a:t>Πέντε φίλτρα </a:t>
            </a:r>
            <a:endParaRPr lang="el-GR" dirty="0"/>
          </a:p>
        </p:txBody>
      </p:sp>
      <p:sp>
        <p:nvSpPr>
          <p:cNvPr id="3" name="2 - Θέση περιεχομένου"/>
          <p:cNvSpPr>
            <a:spLocks noGrp="1"/>
          </p:cNvSpPr>
          <p:nvPr>
            <p:ph idx="1"/>
          </p:nvPr>
        </p:nvSpPr>
        <p:spPr/>
        <p:txBody>
          <a:bodyPr/>
          <a:lstStyle/>
          <a:p>
            <a:r>
              <a:rPr lang="el-GR" dirty="0" smtClean="0"/>
              <a:t>Η διαφήμιση </a:t>
            </a:r>
          </a:p>
          <a:p>
            <a:pPr lvl="1"/>
            <a:r>
              <a:rPr lang="el-GR" dirty="0" smtClean="0"/>
              <a:t>Βασική πηγή χρηματοδότησης </a:t>
            </a:r>
          </a:p>
          <a:p>
            <a:pPr lvl="1"/>
            <a:r>
              <a:rPr lang="el-GR" dirty="0" smtClean="0"/>
              <a:t>Ωφελεί τα αστικά ΜΜΕ, βλάπτει τα εργατικά και ριζοσπαστικά ΜΜΕ </a:t>
            </a:r>
          </a:p>
          <a:p>
            <a:pPr lvl="1"/>
            <a:r>
              <a:rPr lang="el-GR" dirty="0" smtClean="0"/>
              <a:t>Αποκτούν πλεονέκτημα έναντι των ΜΜΕ που στηρίζονται στις πωλήσεις </a:t>
            </a:r>
          </a:p>
          <a:p>
            <a:pPr lvl="1"/>
            <a:r>
              <a:rPr lang="el-GR" dirty="0" err="1" smtClean="0"/>
              <a:t>Επηρρεάζει</a:t>
            </a:r>
            <a:r>
              <a:rPr lang="el-GR" dirty="0" smtClean="0"/>
              <a:t> την επιβίωση των μέσων και έτσι όλο το επικοινωνιακό σύστημα </a:t>
            </a:r>
          </a:p>
          <a:p>
            <a:pPr lvl="1"/>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Herman &amp; Chomsky</a:t>
            </a:r>
            <a:r>
              <a:rPr lang="el-GR" dirty="0" smtClean="0"/>
              <a:t/>
            </a:r>
            <a:br>
              <a:rPr lang="el-GR" dirty="0" smtClean="0"/>
            </a:br>
            <a:r>
              <a:rPr lang="el-GR" dirty="0" smtClean="0"/>
              <a:t>Πέντε φίλτρα </a:t>
            </a:r>
            <a:endParaRPr lang="el-GR" dirty="0"/>
          </a:p>
        </p:txBody>
      </p:sp>
      <p:sp>
        <p:nvSpPr>
          <p:cNvPr id="3" name="2 - Θέση περιεχομένου"/>
          <p:cNvSpPr>
            <a:spLocks noGrp="1"/>
          </p:cNvSpPr>
          <p:nvPr>
            <p:ph idx="1"/>
          </p:nvPr>
        </p:nvSpPr>
        <p:spPr/>
        <p:txBody>
          <a:bodyPr/>
          <a:lstStyle/>
          <a:p>
            <a:r>
              <a:rPr lang="el-GR" dirty="0" smtClean="0"/>
              <a:t>Οι πηγές των ειδήσεων </a:t>
            </a:r>
          </a:p>
          <a:p>
            <a:pPr lvl="1"/>
            <a:r>
              <a:rPr lang="el-GR" dirty="0" smtClean="0"/>
              <a:t>Κυβέρνηση, επιχειρήσεις, «ειδικοί»</a:t>
            </a:r>
          </a:p>
          <a:p>
            <a:pPr lvl="1"/>
            <a:r>
              <a:rPr lang="el-GR" dirty="0" smtClean="0"/>
              <a:t>Για οικονομικούς λόγους τα ΜΜΕ προσφεύγουν σε αυτές </a:t>
            </a:r>
          </a:p>
          <a:p>
            <a:pPr lvl="1"/>
            <a:r>
              <a:rPr lang="el-GR" dirty="0" smtClean="0"/>
              <a:t>Θεωρούνται πιο έγκυρες </a:t>
            </a:r>
          </a:p>
          <a:p>
            <a:pPr lvl="1"/>
            <a:r>
              <a:rPr lang="el-GR" dirty="0" smtClean="0"/>
              <a:t>Αποφεύγονται οι επικριτικές φωνές </a:t>
            </a:r>
          </a:p>
          <a:p>
            <a:pPr lvl="1"/>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Herman &amp; Chomsky</a:t>
            </a:r>
            <a:r>
              <a:rPr lang="el-GR" dirty="0" smtClean="0"/>
              <a:t/>
            </a:r>
            <a:br>
              <a:rPr lang="el-GR" dirty="0" smtClean="0"/>
            </a:br>
            <a:r>
              <a:rPr lang="el-GR" dirty="0" smtClean="0"/>
              <a:t>Πέντε φίλτρα </a:t>
            </a:r>
            <a:endParaRPr lang="el-GR" dirty="0"/>
          </a:p>
        </p:txBody>
      </p:sp>
      <p:sp>
        <p:nvSpPr>
          <p:cNvPr id="3" name="2 - Θέση περιεχομένου"/>
          <p:cNvSpPr>
            <a:spLocks noGrp="1"/>
          </p:cNvSpPr>
          <p:nvPr>
            <p:ph idx="1"/>
          </p:nvPr>
        </p:nvSpPr>
        <p:spPr/>
        <p:txBody>
          <a:bodyPr/>
          <a:lstStyle/>
          <a:p>
            <a:r>
              <a:rPr lang="el-GR" dirty="0" smtClean="0"/>
              <a:t>Πιέσεις </a:t>
            </a:r>
          </a:p>
          <a:p>
            <a:pPr lvl="1"/>
            <a:r>
              <a:rPr lang="el-GR" dirty="0" smtClean="0"/>
              <a:t>Αρνητικές κριτικές στα ΜΜΕ </a:t>
            </a:r>
          </a:p>
          <a:p>
            <a:pPr lvl="1"/>
            <a:r>
              <a:rPr lang="el-GR" dirty="0" smtClean="0"/>
              <a:t>Οι επιχειρήσεις, η κυβέρνηση και τα επικοινωνιακά τους επιτελεία  μπορούν να ασκούν πιέσεις </a:t>
            </a:r>
          </a:p>
          <a:p>
            <a:pPr lvl="1"/>
            <a:r>
              <a:rPr lang="en-US" dirty="0" smtClean="0"/>
              <a:t>Think tanks </a:t>
            </a:r>
            <a:endParaRPr lang="el-GR" dirty="0" smtClean="0"/>
          </a:p>
          <a:p>
            <a:pPr lvl="1"/>
            <a:r>
              <a:rPr lang="el-GR" dirty="0" smtClean="0"/>
              <a:t>Πολιτικές καμπάνιες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lstStyle/>
          <a:p>
            <a:r>
              <a:rPr lang="el-GR" dirty="0" smtClean="0"/>
              <a:t>Εισαγωγή </a:t>
            </a:r>
            <a:endParaRPr lang="el-GR" dirty="0"/>
          </a:p>
        </p:txBody>
      </p:sp>
      <p:sp>
        <p:nvSpPr>
          <p:cNvPr id="3" name="2 - Θέση περιεχομένου"/>
          <p:cNvSpPr>
            <a:spLocks noGrp="1"/>
          </p:cNvSpPr>
          <p:nvPr>
            <p:ph idx="1"/>
          </p:nvPr>
        </p:nvSpPr>
        <p:spPr/>
        <p:txBody>
          <a:bodyPr/>
          <a:lstStyle/>
          <a:p>
            <a:r>
              <a:rPr lang="en-US" dirty="0" smtClean="0"/>
              <a:t>Park: “</a:t>
            </a:r>
            <a:r>
              <a:rPr lang="el-GR" dirty="0" smtClean="0"/>
              <a:t>πατέρας</a:t>
            </a:r>
            <a:r>
              <a:rPr lang="en-US" dirty="0" smtClean="0"/>
              <a:t>” </a:t>
            </a:r>
            <a:r>
              <a:rPr lang="el-GR" dirty="0" smtClean="0"/>
              <a:t>της κοινωνιολογίας των ειδήσεων </a:t>
            </a:r>
            <a:endParaRPr lang="en-US" dirty="0" smtClean="0"/>
          </a:p>
          <a:p>
            <a:endParaRPr lang="el-GR" dirty="0" smtClean="0"/>
          </a:p>
          <a:p>
            <a:r>
              <a:rPr lang="en-US" dirty="0" smtClean="0"/>
              <a:t>Walter Lippmann </a:t>
            </a:r>
          </a:p>
          <a:p>
            <a:r>
              <a:rPr lang="en-US" dirty="0" smtClean="0"/>
              <a:t>Hermann &amp; Chomsky </a:t>
            </a:r>
          </a:p>
          <a:p>
            <a:r>
              <a:rPr lang="en-US" dirty="0" smtClean="0"/>
              <a:t>Michael </a:t>
            </a:r>
            <a:r>
              <a:rPr lang="en-US" dirty="0" err="1" smtClean="0"/>
              <a:t>Sudson</a:t>
            </a:r>
            <a:r>
              <a:rPr lang="en-US" dirty="0" smtClean="0"/>
              <a:t> </a:t>
            </a:r>
          </a:p>
          <a:p>
            <a:r>
              <a:rPr lang="en-US" dirty="0" smtClean="0"/>
              <a:t>Lance Bennett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Herman &amp; Chomsky</a:t>
            </a:r>
            <a:r>
              <a:rPr lang="el-GR" dirty="0" smtClean="0"/>
              <a:t/>
            </a:r>
            <a:br>
              <a:rPr lang="el-GR" dirty="0" smtClean="0"/>
            </a:br>
            <a:r>
              <a:rPr lang="el-GR" dirty="0" smtClean="0"/>
              <a:t>Πέντε φίλτρα </a:t>
            </a:r>
            <a:endParaRPr lang="el-GR" dirty="0"/>
          </a:p>
        </p:txBody>
      </p:sp>
      <p:sp>
        <p:nvSpPr>
          <p:cNvPr id="3" name="2 - Θέση περιεχομένου"/>
          <p:cNvSpPr>
            <a:spLocks noGrp="1"/>
          </p:cNvSpPr>
          <p:nvPr>
            <p:ph idx="1"/>
          </p:nvPr>
        </p:nvSpPr>
        <p:spPr>
          <a:xfrm>
            <a:off x="323528" y="1600200"/>
            <a:ext cx="8363272" cy="4997152"/>
          </a:xfrm>
        </p:spPr>
        <p:txBody>
          <a:bodyPr>
            <a:normAutofit fontScale="92500" lnSpcReduction="10000"/>
          </a:bodyPr>
          <a:lstStyle/>
          <a:p>
            <a:r>
              <a:rPr lang="el-GR" dirty="0" smtClean="0"/>
              <a:t>Αντικομουνισμός</a:t>
            </a:r>
          </a:p>
          <a:p>
            <a:pPr lvl="1"/>
            <a:r>
              <a:rPr lang="el-GR" dirty="0" smtClean="0"/>
              <a:t>Επίκληση που βοηθά στην επιρροή επί του πληθυσμού (κατηγορίες εναντίον κάποιου ως κομμουνιστή ή ότι γίνεται στον κομμουνισμό) </a:t>
            </a:r>
          </a:p>
          <a:p>
            <a:pPr lvl="1"/>
            <a:r>
              <a:rPr lang="el-GR" dirty="0" smtClean="0"/>
              <a:t>Χρησιμοποιείται εναντίον  όποιος είναι φιλικός με πρόσωπο ή χώρα που θεωρείται κομμουνιστική </a:t>
            </a:r>
          </a:p>
          <a:p>
            <a:pPr lvl="1"/>
            <a:r>
              <a:rPr lang="el-GR" dirty="0" smtClean="0"/>
              <a:t>Χρησιμοποιείται εναντίον των εργατικών και κοινωνικών κινημάτων </a:t>
            </a:r>
          </a:p>
          <a:p>
            <a:pPr lvl="1"/>
            <a:r>
              <a:rPr lang="el-GR" dirty="0" smtClean="0"/>
              <a:t>Επίσης εναντίον υποτονικών σοσιαλδημοκρατών </a:t>
            </a:r>
          </a:p>
          <a:p>
            <a:r>
              <a:rPr lang="el-GR" dirty="0" smtClean="0"/>
              <a:t>Σήμερα αντικατάσταση με τρομοκρατία </a:t>
            </a:r>
            <a:r>
              <a:rPr lang="en-US" dirty="0" smtClean="0"/>
              <a:t>(Hermann – A propaganda model revised) </a:t>
            </a:r>
            <a:endParaRPr lang="el-GR" dirty="0" smtClean="0"/>
          </a:p>
          <a:p>
            <a:pPr lvl="1"/>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lstStyle/>
          <a:p>
            <a:r>
              <a:rPr lang="en-US" dirty="0" smtClean="0"/>
              <a:t>Lance Bennett </a:t>
            </a:r>
            <a:endParaRPr lang="el-GR" dirty="0"/>
          </a:p>
        </p:txBody>
      </p:sp>
      <p:sp>
        <p:nvSpPr>
          <p:cNvPr id="3" name="2 - Θέση περιεχομένου"/>
          <p:cNvSpPr>
            <a:spLocks noGrp="1"/>
          </p:cNvSpPr>
          <p:nvPr>
            <p:ph idx="1"/>
          </p:nvPr>
        </p:nvSpPr>
        <p:spPr/>
        <p:txBody>
          <a:bodyPr>
            <a:normAutofit/>
          </a:bodyPr>
          <a:lstStyle/>
          <a:p>
            <a:r>
              <a:rPr lang="en-US" dirty="0" smtClean="0"/>
              <a:t>O</a:t>
            </a:r>
            <a:r>
              <a:rPr lang="el-GR" dirty="0" smtClean="0"/>
              <a:t>ι </a:t>
            </a:r>
            <a:r>
              <a:rPr lang="el-GR" dirty="0" smtClean="0"/>
              <a:t>ειδήσεις </a:t>
            </a:r>
            <a:r>
              <a:rPr lang="el-GR" dirty="0" smtClean="0"/>
              <a:t>= ο </a:t>
            </a:r>
            <a:r>
              <a:rPr lang="el-GR" dirty="0" smtClean="0"/>
              <a:t>πολιτικός πυλωρός των ΜΜΕ </a:t>
            </a:r>
            <a:endParaRPr lang="en-US" dirty="0" smtClean="0"/>
          </a:p>
          <a:p>
            <a:r>
              <a:rPr lang="el-GR" dirty="0" smtClean="0"/>
              <a:t>Η  πραγματικότητα της εξουσίας στην Αμερική δεν ανταποκρίνεται στο ιδεατό </a:t>
            </a:r>
            <a:r>
              <a:rPr lang="el-GR" dirty="0" smtClean="0"/>
              <a:t>μοντέλο</a:t>
            </a:r>
            <a:endParaRPr lang="en-US" dirty="0" smtClean="0"/>
          </a:p>
          <a:p>
            <a:r>
              <a:rPr lang="en-US" dirty="0" smtClean="0"/>
              <a:t>O</a:t>
            </a:r>
            <a:r>
              <a:rPr lang="el-GR" dirty="0" smtClean="0"/>
              <a:t>ι </a:t>
            </a:r>
            <a:r>
              <a:rPr lang="el-GR" dirty="0" smtClean="0"/>
              <a:t>πολιτικοί </a:t>
            </a:r>
            <a:r>
              <a:rPr lang="el-GR" dirty="0" smtClean="0"/>
              <a:t>ηγέτες</a:t>
            </a:r>
            <a:r>
              <a:rPr lang="en-US" dirty="0" smtClean="0"/>
              <a:t> </a:t>
            </a:r>
            <a:r>
              <a:rPr lang="el-GR" dirty="0" smtClean="0"/>
              <a:t>έχουν </a:t>
            </a:r>
            <a:r>
              <a:rPr lang="el-GR" dirty="0" smtClean="0"/>
              <a:t>συγκεντρώσει μεγάλη πολιτική ισχύ, περιορίζοντας τον έλεγχο και την κριτική εκ μέρους των </a:t>
            </a:r>
            <a:r>
              <a:rPr lang="el-GR" dirty="0" smtClean="0"/>
              <a:t>πολιτών </a:t>
            </a:r>
            <a:endParaRPr lang="en-US" dirty="0" smtClean="0"/>
          </a:p>
          <a:p>
            <a:r>
              <a:rPr lang="el-GR" dirty="0" smtClean="0"/>
              <a:t>Το επιτυγχάνουν με </a:t>
            </a:r>
            <a:r>
              <a:rPr lang="el-GR" dirty="0" smtClean="0"/>
              <a:t>την διαμόρφωση των ειδήσεων ως  ψυχαγωγικού είδους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Autofit/>
          </a:bodyPr>
          <a:lstStyle/>
          <a:p>
            <a:r>
              <a:rPr lang="en-US" dirty="0" smtClean="0"/>
              <a:t>Lance Bennett </a:t>
            </a:r>
            <a:r>
              <a:rPr lang="el-GR" sz="3600" dirty="0" smtClean="0"/>
              <a:t/>
            </a:r>
            <a:br>
              <a:rPr lang="el-GR" sz="3600" dirty="0" smtClean="0"/>
            </a:br>
            <a:r>
              <a:rPr lang="el-GR" sz="3600" dirty="0" smtClean="0"/>
              <a:t>Πώς οι πολιτικοί χειραγωγούν τις ειδήσεις </a:t>
            </a:r>
            <a:endParaRPr lang="el-GR" sz="3600" dirty="0"/>
          </a:p>
        </p:txBody>
      </p:sp>
      <p:sp>
        <p:nvSpPr>
          <p:cNvPr id="3" name="2 - Θέση περιεχομένου"/>
          <p:cNvSpPr>
            <a:spLocks noGrp="1"/>
          </p:cNvSpPr>
          <p:nvPr>
            <p:ph idx="1"/>
          </p:nvPr>
        </p:nvSpPr>
        <p:spPr>
          <a:xfrm>
            <a:off x="323528" y="1600200"/>
            <a:ext cx="8568952" cy="4997152"/>
          </a:xfrm>
        </p:spPr>
        <p:txBody>
          <a:bodyPr>
            <a:normAutofit fontScale="77500" lnSpcReduction="20000"/>
          </a:bodyPr>
          <a:lstStyle/>
          <a:p>
            <a:r>
              <a:rPr lang="el-GR" dirty="0" smtClean="0"/>
              <a:t>Η </a:t>
            </a:r>
            <a:r>
              <a:rPr lang="el-GR" dirty="0" smtClean="0"/>
              <a:t>σύγχρονη είναι </a:t>
            </a:r>
            <a:r>
              <a:rPr lang="el-GR" dirty="0" err="1" smtClean="0"/>
              <a:t>δημοσιογραφοκεντρική</a:t>
            </a:r>
            <a:endParaRPr lang="el-GR" dirty="0" smtClean="0"/>
          </a:p>
          <a:p>
            <a:r>
              <a:rPr lang="el-GR" dirty="0" smtClean="0"/>
              <a:t>Οι πολιτικοί </a:t>
            </a:r>
            <a:r>
              <a:rPr lang="el-GR" dirty="0" smtClean="0"/>
              <a:t>να </a:t>
            </a:r>
            <a:r>
              <a:rPr lang="el-GR" dirty="0" smtClean="0"/>
              <a:t>παρουσιάζουν τα γεγονότα με τρόπο </a:t>
            </a:r>
            <a:r>
              <a:rPr lang="el-GR" dirty="0" smtClean="0"/>
              <a:t>αρεστό </a:t>
            </a:r>
            <a:endParaRPr lang="el-GR" dirty="0" smtClean="0"/>
          </a:p>
          <a:p>
            <a:pPr lvl="1"/>
            <a:r>
              <a:rPr lang="el-GR" dirty="0" err="1" smtClean="0"/>
              <a:t>ψευδογεγονότα</a:t>
            </a:r>
            <a:r>
              <a:rPr lang="el-GR" dirty="0" smtClean="0"/>
              <a:t> </a:t>
            </a:r>
            <a:r>
              <a:rPr lang="el-GR" dirty="0" smtClean="0"/>
              <a:t>(π.χ. περιοδείες, αντιμετώπιση κρίσεων</a:t>
            </a:r>
            <a:r>
              <a:rPr lang="el-GR" dirty="0" smtClean="0"/>
              <a:t>)  </a:t>
            </a:r>
          </a:p>
          <a:p>
            <a:pPr lvl="1"/>
            <a:r>
              <a:rPr lang="el-GR" dirty="0" smtClean="0"/>
              <a:t>μερικώς </a:t>
            </a:r>
            <a:r>
              <a:rPr lang="el-GR" dirty="0" smtClean="0"/>
              <a:t>ελεγχόμενα γεγονότα (π.χ. συνεντεύξεις τύπου) </a:t>
            </a:r>
            <a:endParaRPr lang="el-GR" dirty="0" smtClean="0"/>
          </a:p>
          <a:p>
            <a:pPr lvl="1"/>
            <a:r>
              <a:rPr lang="el-GR" dirty="0" smtClean="0"/>
              <a:t>ανεξέλεγκτα </a:t>
            </a:r>
            <a:r>
              <a:rPr lang="el-GR" dirty="0" smtClean="0"/>
              <a:t>γεγονότα (π.χ. αποκαλύψεις σκανδάλων) </a:t>
            </a:r>
            <a:r>
              <a:rPr lang="el-GR" dirty="0" smtClean="0"/>
              <a:t>-προσπαθούν </a:t>
            </a:r>
            <a:r>
              <a:rPr lang="el-GR" dirty="0" smtClean="0"/>
              <a:t>να μετατρέψουν σε πλήρως ή μερικώς </a:t>
            </a:r>
            <a:r>
              <a:rPr lang="el-GR" dirty="0" smtClean="0"/>
              <a:t>ελεγχόμενα</a:t>
            </a:r>
          </a:p>
          <a:p>
            <a:r>
              <a:rPr lang="el-GR" dirty="0" smtClean="0"/>
              <a:t>Το μήνυμα </a:t>
            </a:r>
          </a:p>
          <a:p>
            <a:pPr lvl="1"/>
            <a:r>
              <a:rPr lang="el-GR" dirty="0" smtClean="0"/>
              <a:t>σύνθεση </a:t>
            </a:r>
            <a:r>
              <a:rPr lang="el-GR" dirty="0" smtClean="0"/>
              <a:t>του μηνύματος </a:t>
            </a:r>
            <a:r>
              <a:rPr lang="el-GR" dirty="0" smtClean="0"/>
              <a:t>(φράση </a:t>
            </a:r>
            <a:r>
              <a:rPr lang="el-GR" dirty="0" smtClean="0"/>
              <a:t>κλειδί, </a:t>
            </a:r>
            <a:r>
              <a:rPr lang="el-GR" dirty="0" smtClean="0"/>
              <a:t>λ.χ</a:t>
            </a:r>
            <a:r>
              <a:rPr lang="el-GR" dirty="0" smtClean="0"/>
              <a:t>. </a:t>
            </a:r>
            <a:r>
              <a:rPr lang="en-US" dirty="0" smtClean="0"/>
              <a:t>New Deal</a:t>
            </a:r>
            <a:r>
              <a:rPr lang="el-GR" dirty="0" smtClean="0"/>
              <a:t>)</a:t>
            </a:r>
          </a:p>
          <a:p>
            <a:pPr lvl="1"/>
            <a:r>
              <a:rPr lang="el-GR" dirty="0" smtClean="0"/>
              <a:t>υπεροχή </a:t>
            </a:r>
            <a:r>
              <a:rPr lang="el-GR" dirty="0" smtClean="0"/>
              <a:t>του μηνύματος </a:t>
            </a:r>
            <a:r>
              <a:rPr lang="el-GR" dirty="0" smtClean="0"/>
              <a:t>(επανάληψη </a:t>
            </a:r>
            <a:r>
              <a:rPr lang="el-GR" dirty="0" smtClean="0"/>
              <a:t>από όλα τα ΜΜΕ ώστε να γίνει </a:t>
            </a:r>
            <a:r>
              <a:rPr lang="el-GR" dirty="0" smtClean="0"/>
              <a:t>γνωστό) </a:t>
            </a:r>
          </a:p>
          <a:p>
            <a:pPr lvl="1"/>
            <a:r>
              <a:rPr lang="el-GR" dirty="0" smtClean="0"/>
              <a:t>αξιοπιστία </a:t>
            </a:r>
            <a:r>
              <a:rPr lang="el-GR" dirty="0" smtClean="0"/>
              <a:t>του μηνύματος </a:t>
            </a:r>
            <a:r>
              <a:rPr lang="el-GR" dirty="0" smtClean="0"/>
              <a:t>(επιχειρήματα, αποδείξεις) </a:t>
            </a:r>
          </a:p>
          <a:p>
            <a:r>
              <a:rPr lang="el-GR" dirty="0" smtClean="0"/>
              <a:t>Εκφοβισμός όταν χρειάζεται δημοσιογράφους και οργανισμούς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Autofit/>
          </a:bodyPr>
          <a:lstStyle/>
          <a:p>
            <a:r>
              <a:rPr lang="en-US" dirty="0" smtClean="0"/>
              <a:t>Lance Bennett </a:t>
            </a:r>
            <a:r>
              <a:rPr lang="el-GR" sz="2800" dirty="0" smtClean="0"/>
              <a:t/>
            </a:r>
            <a:br>
              <a:rPr lang="el-GR" sz="2800" dirty="0" smtClean="0"/>
            </a:br>
            <a:r>
              <a:rPr lang="el-GR" sz="2800" dirty="0" smtClean="0"/>
              <a:t>Οι ειδήσεις χειραγωγούνται γιατί είναι ψυχαγωγία</a:t>
            </a:r>
            <a:endParaRPr lang="el-GR" sz="2800" dirty="0"/>
          </a:p>
        </p:txBody>
      </p:sp>
      <p:sp>
        <p:nvSpPr>
          <p:cNvPr id="3" name="2 - Θέση περιεχομένου"/>
          <p:cNvSpPr>
            <a:spLocks noGrp="1"/>
          </p:cNvSpPr>
          <p:nvPr>
            <p:ph idx="1"/>
          </p:nvPr>
        </p:nvSpPr>
        <p:spPr/>
        <p:txBody>
          <a:bodyPr/>
          <a:lstStyle/>
          <a:p>
            <a:r>
              <a:rPr lang="el-GR" dirty="0" smtClean="0"/>
              <a:t>Πληροφόρηση + ψυχαγωγία </a:t>
            </a:r>
          </a:p>
          <a:p>
            <a:r>
              <a:rPr lang="el-GR" dirty="0" smtClean="0"/>
              <a:t>Το στόρι </a:t>
            </a:r>
          </a:p>
          <a:p>
            <a:r>
              <a:rPr lang="el-GR" dirty="0" smtClean="0"/>
              <a:t>4 χαρακτηριστικά – ειδήσεις </a:t>
            </a:r>
          </a:p>
          <a:p>
            <a:pPr lvl="1"/>
            <a:r>
              <a:rPr lang="el-GR" dirty="0" smtClean="0"/>
              <a:t>Δραματοποιημένες </a:t>
            </a:r>
          </a:p>
          <a:p>
            <a:pPr lvl="1"/>
            <a:r>
              <a:rPr lang="el-GR" dirty="0" smtClean="0"/>
              <a:t>Προσωποποιημένες </a:t>
            </a:r>
          </a:p>
          <a:p>
            <a:pPr lvl="1"/>
            <a:r>
              <a:rPr lang="el-GR" dirty="0" smtClean="0"/>
              <a:t>Αποσπασματικές </a:t>
            </a:r>
          </a:p>
          <a:p>
            <a:pPr lvl="1"/>
            <a:r>
              <a:rPr lang="el-GR" dirty="0" err="1" smtClean="0"/>
              <a:t>Κανονικοποιημένες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sz="5300" dirty="0" smtClean="0"/>
              <a:t>Lance Bennett </a:t>
            </a:r>
            <a:r>
              <a:rPr lang="el-GR" dirty="0" smtClean="0"/>
              <a:t/>
            </a:r>
            <a:br>
              <a:rPr lang="el-GR" dirty="0" smtClean="0"/>
            </a:br>
            <a:r>
              <a:rPr lang="el-GR" dirty="0" smtClean="0"/>
              <a:t>Πώς οι </a:t>
            </a:r>
            <a:r>
              <a:rPr lang="el-GR" dirty="0" smtClean="0"/>
              <a:t>ειδήσεις επηρεάζουν το κοινό</a:t>
            </a:r>
            <a:endParaRPr lang="el-GR" dirty="0"/>
          </a:p>
        </p:txBody>
      </p:sp>
      <p:sp>
        <p:nvSpPr>
          <p:cNvPr id="3" name="2 - Θέση περιεχομένου"/>
          <p:cNvSpPr>
            <a:spLocks noGrp="1"/>
          </p:cNvSpPr>
          <p:nvPr>
            <p:ph idx="1"/>
          </p:nvPr>
        </p:nvSpPr>
        <p:spPr>
          <a:xfrm>
            <a:off x="457200" y="1772816"/>
            <a:ext cx="8147248" cy="4824536"/>
          </a:xfrm>
        </p:spPr>
        <p:txBody>
          <a:bodyPr>
            <a:normAutofit fontScale="85000" lnSpcReduction="10000"/>
          </a:bodyPr>
          <a:lstStyle/>
          <a:p>
            <a:r>
              <a:rPr lang="el-GR" dirty="0" smtClean="0"/>
              <a:t>Οι ειδήσεις τείνουν να ικανοποιούν την περιέργεια </a:t>
            </a:r>
          </a:p>
          <a:p>
            <a:r>
              <a:rPr lang="el-GR" dirty="0" smtClean="0"/>
              <a:t>Στόρι , δραματοποίηση, τυποποίηση </a:t>
            </a:r>
          </a:p>
          <a:p>
            <a:r>
              <a:rPr lang="el-GR" dirty="0" smtClean="0"/>
              <a:t>Πιέσεις πολιτικών και οργανισμών στους δημοσιογράφους </a:t>
            </a:r>
          </a:p>
          <a:p>
            <a:r>
              <a:rPr lang="el-GR" dirty="0" smtClean="0"/>
              <a:t>Νόρμες και κώδικες – αμεροληψία (όμως θολός όρος) έναντι αντικειμενικότητας </a:t>
            </a:r>
          </a:p>
          <a:p>
            <a:r>
              <a:rPr lang="el-GR" dirty="0" smtClean="0"/>
              <a:t>Επηρεάζουν αλλά όχι ως πλύση εγκεφάλου </a:t>
            </a:r>
          </a:p>
          <a:p>
            <a:pPr lvl="1"/>
            <a:r>
              <a:rPr lang="el-GR" dirty="0" smtClean="0"/>
              <a:t>Είναι απομονωμένοι οι άνθρωποι – τα ΜΜΕ συνολική εικόνα </a:t>
            </a:r>
          </a:p>
          <a:p>
            <a:pPr lvl="1"/>
            <a:r>
              <a:rPr lang="el-GR" dirty="0" smtClean="0"/>
              <a:t>Ερμηνεύουν αλλά με βάση τους δομικούς περιορισμούς </a:t>
            </a:r>
          </a:p>
          <a:p>
            <a:r>
              <a:rPr lang="el-GR" dirty="0" smtClean="0"/>
              <a:t>Υπάρχει ελπίδα – ποιοτική δημοσιογραφία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Michael </a:t>
            </a:r>
            <a:r>
              <a:rPr lang="en-US" dirty="0" err="1" smtClean="0"/>
              <a:t>Sudson</a:t>
            </a:r>
            <a:r>
              <a:rPr lang="en-US" dirty="0" smtClean="0"/>
              <a:t> </a:t>
            </a:r>
            <a:endParaRPr lang="el-GR" dirty="0"/>
          </a:p>
        </p:txBody>
      </p:sp>
      <p:graphicFrame>
        <p:nvGraphicFramePr>
          <p:cNvPr id="6" name="5 - Θέση περιεχομένου"/>
          <p:cNvGraphicFramePr>
            <a:graphicFrameLocks noGrp="1"/>
          </p:cNvGraphicFramePr>
          <p:nvPr>
            <p:ph idx="1"/>
          </p:nvPr>
        </p:nvGraphicFramePr>
        <p:xfrm>
          <a:off x="251520" y="1340768"/>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l-GR" dirty="0" smtClean="0"/>
              <a:t/>
            </a:r>
            <a:br>
              <a:rPr lang="el-GR" dirty="0" smtClean="0"/>
            </a:br>
            <a:r>
              <a:rPr lang="el-GR" dirty="0" smtClean="0"/>
              <a:t>Ορισμός της δημοσιογραφίας </a:t>
            </a:r>
            <a:endParaRPr lang="el-GR" dirty="0"/>
          </a:p>
        </p:txBody>
      </p:sp>
      <p:sp>
        <p:nvSpPr>
          <p:cNvPr id="3" name="2 - Θέση περιεχομένου"/>
          <p:cNvSpPr>
            <a:spLocks noGrp="1"/>
          </p:cNvSpPr>
          <p:nvPr>
            <p:ph idx="1"/>
          </p:nvPr>
        </p:nvSpPr>
        <p:spPr>
          <a:xfrm>
            <a:off x="457200" y="1700808"/>
            <a:ext cx="8291264" cy="4896544"/>
          </a:xfrm>
        </p:spPr>
        <p:txBody>
          <a:bodyPr>
            <a:normAutofit fontScale="85000" lnSpcReduction="20000"/>
          </a:bodyPr>
          <a:lstStyle/>
          <a:p>
            <a:r>
              <a:rPr lang="el-GR" dirty="0" smtClean="0"/>
              <a:t>Η επιχείρηση ή πρακτική παραγωγής ή διάδοσης σημαντικών πληροφοριών για σύγχρονα γεγονότα, που ενδιαφέρουν το κοινό </a:t>
            </a:r>
          </a:p>
          <a:p>
            <a:r>
              <a:rPr lang="el-GR" dirty="0" smtClean="0"/>
              <a:t>Η λειτουργία της επικοινωνίας είναι ευρύτερη: Η επικοινωνία </a:t>
            </a:r>
          </a:p>
          <a:p>
            <a:r>
              <a:rPr lang="el-GR" dirty="0" smtClean="0"/>
              <a:t>Οι ειδήσεις είναι προϊόν της δραστηριότητας των δημοσιογράφων – της δημοσίευσης </a:t>
            </a:r>
          </a:p>
          <a:p>
            <a:r>
              <a:rPr lang="el-GR" dirty="0" smtClean="0"/>
              <a:t>Οι ειδήσεις είναι κυρίαρχη δύναμη στη δημιουργία των κοινών μας εμπειριών </a:t>
            </a:r>
          </a:p>
          <a:p>
            <a:r>
              <a:rPr lang="el-GR" dirty="0" smtClean="0"/>
              <a:t>Οι ειδήσεις είναι μια ρητορική μορφή</a:t>
            </a:r>
          </a:p>
          <a:p>
            <a:r>
              <a:rPr lang="el-GR" dirty="0" smtClean="0"/>
              <a:t>Οι ειδήσεις είναι ένα κατασκευασμένο, βιομηχανικό προϊόν, ενός πλέγματος κοινωνικών, οικονομικών και πολιτικών θεσμών (οργανισμών) και πρακτικών </a:t>
            </a:r>
          </a:p>
          <a:p>
            <a:endParaRPr lang="el-GR" dirty="0" smtClean="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p:spPr>
        <p:txBody>
          <a:bodyPr>
            <a:normAutofit fontScale="90000"/>
          </a:bodyPr>
          <a:lstStyle/>
          <a:p>
            <a:r>
              <a:rPr lang="en-US" dirty="0" smtClean="0"/>
              <a:t>Michael </a:t>
            </a:r>
            <a:r>
              <a:rPr lang="en-US" dirty="0" err="1" smtClean="0"/>
              <a:t>Sudson</a:t>
            </a:r>
            <a:r>
              <a:rPr lang="el-GR" dirty="0" smtClean="0"/>
              <a:t/>
            </a:r>
            <a:br>
              <a:rPr lang="el-GR" dirty="0" smtClean="0"/>
            </a:br>
            <a:r>
              <a:rPr lang="el-GR" dirty="0" smtClean="0"/>
              <a:t>Η σημασία των ειδήσεων </a:t>
            </a:r>
            <a:r>
              <a:rPr lang="en-US" dirty="0" smtClean="0"/>
              <a:t> </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Ψευδαίσθηση ισχύος: τα κοινό τείνει να υπερβάλλει σχετικά με τα δύναμη των ΜΜΕ, επειδή είναι η ορατή η επιρροή τους στο κοινό </a:t>
            </a:r>
          </a:p>
          <a:p>
            <a:r>
              <a:rPr lang="el-GR" dirty="0" smtClean="0"/>
              <a:t>Τα κοινό δεν διακρίνει τη δύναμη των ΜΜΕ από τη δύναμη των ανθρώπων και των γεγονότων που καλύπτουν τα ΜΜΕ </a:t>
            </a:r>
          </a:p>
          <a:p>
            <a:r>
              <a:rPr lang="el-GR" dirty="0" smtClean="0"/>
              <a:t>Δεν είναι σαφές αν τα ΜΜΕ έχουν μεγάλη ελευθερία στην παραγωγή των ειδήσεων ή υποκύπτουν στις επιθυμίες του κοινού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l-GR" dirty="0" smtClean="0"/>
              <a:t/>
            </a:r>
            <a:br>
              <a:rPr lang="el-GR" dirty="0" smtClean="0"/>
            </a:br>
            <a:r>
              <a:rPr lang="el-GR" dirty="0" smtClean="0"/>
              <a:t>Η σημασία των ειδήσεων </a:t>
            </a:r>
            <a:r>
              <a:rPr lang="en-US" dirty="0" smtClean="0"/>
              <a:t> </a:t>
            </a:r>
            <a:endParaRPr lang="el-GR" dirty="0"/>
          </a:p>
        </p:txBody>
      </p:sp>
      <p:sp>
        <p:nvSpPr>
          <p:cNvPr id="3" name="2 - Θέση περιεχομένου"/>
          <p:cNvSpPr>
            <a:spLocks noGrp="1"/>
          </p:cNvSpPr>
          <p:nvPr>
            <p:ph idx="1"/>
          </p:nvPr>
        </p:nvSpPr>
        <p:spPr>
          <a:xfrm>
            <a:off x="457200" y="1600200"/>
            <a:ext cx="8219256" cy="4925144"/>
          </a:xfrm>
        </p:spPr>
        <p:txBody>
          <a:bodyPr>
            <a:normAutofit fontScale="92500"/>
          </a:bodyPr>
          <a:lstStyle/>
          <a:p>
            <a:r>
              <a:rPr lang="el-GR" dirty="0" smtClean="0"/>
              <a:t>Οι ειδήσεις είναι όχι η αιτία αλλά το πλαίσιο τριών όψεων ενός πολιτισμικού μηνύματος κάθε ένα από τα οποία μπορεί να έχει κάποια αιτία </a:t>
            </a:r>
          </a:p>
          <a:p>
            <a:pPr marL="971550" lvl="1" indent="-514350">
              <a:buFont typeface="+mj-lt"/>
              <a:buAutoNum type="arabicParenR"/>
            </a:pPr>
            <a:r>
              <a:rPr lang="el-GR" dirty="0" smtClean="0"/>
              <a:t>Η πληροφόρηση που διαχέεται σε μεγάλα ακροατήρια μπορεί να έχει κάποια επίδραση </a:t>
            </a:r>
          </a:p>
          <a:p>
            <a:pPr marL="971550" lvl="1" indent="-514350">
              <a:buFont typeface="+mj-lt"/>
              <a:buAutoNum type="arabicParenR"/>
            </a:pPr>
            <a:r>
              <a:rPr lang="el-GR" dirty="0" smtClean="0"/>
              <a:t>Ίσως η δύναμη που βρίσκεται στην πληροφόρηση κρύβεται όχι στην ίδια αλλά στο γεγονός ότι παρουσιάζεται σε έγκυρο και δημόσιο χώρο </a:t>
            </a:r>
          </a:p>
          <a:p>
            <a:pPr marL="971550" lvl="1" indent="-514350">
              <a:buFont typeface="+mj-lt"/>
              <a:buAutoNum type="arabicParenR"/>
            </a:pPr>
            <a:r>
              <a:rPr lang="el-GR" dirty="0" smtClean="0"/>
              <a:t>Ίσως η δύναμη της πληροφόρησης δεν βρίσκεται  στην ίδια ή στο δημόσιο καθαγιασμό της, αλλά στις προκαταλήψεις εντός των οποίων παρουσιάζεται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l-GR" dirty="0" smtClean="0"/>
              <a:t/>
            </a:r>
            <a:br>
              <a:rPr lang="el-GR" dirty="0" smtClean="0"/>
            </a:br>
            <a:r>
              <a:rPr lang="el-GR" dirty="0" smtClean="0"/>
              <a:t>Η σημασία των ειδήσεων </a:t>
            </a:r>
            <a:r>
              <a:rPr lang="en-US" dirty="0" smtClean="0"/>
              <a:t> </a:t>
            </a:r>
            <a:endParaRPr lang="el-GR" dirty="0"/>
          </a:p>
        </p:txBody>
      </p:sp>
      <p:sp>
        <p:nvSpPr>
          <p:cNvPr id="3" name="2 - Θέση περιεχομένου"/>
          <p:cNvSpPr>
            <a:spLocks noGrp="1"/>
          </p:cNvSpPr>
          <p:nvPr>
            <p:ph idx="1"/>
          </p:nvPr>
        </p:nvSpPr>
        <p:spPr/>
        <p:txBody>
          <a:bodyPr/>
          <a:lstStyle/>
          <a:p>
            <a:r>
              <a:rPr lang="el-GR" dirty="0" smtClean="0"/>
              <a:t>Τα ΜΜΕ δεν οργανώνουν πληροφορίες αλλά κοινό  </a:t>
            </a:r>
          </a:p>
          <a:p>
            <a:r>
              <a:rPr lang="el-GR" dirty="0" smtClean="0"/>
              <a:t>Νομιμοποιούν όχι μόνο γεγονότα και της πηγές τους αλλά και το κοινό τους</a:t>
            </a:r>
          </a:p>
          <a:p>
            <a:r>
              <a:rPr lang="el-GR" dirty="0" smtClean="0"/>
              <a:t>Έχουν τη δύναμη να εντάσσουν δημοσίως κάποια πράγματα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Walter Lippmann</a:t>
            </a:r>
            <a:r>
              <a:rPr lang="el-GR" dirty="0" smtClean="0"/>
              <a:t>/1</a:t>
            </a:r>
            <a:r>
              <a:rPr lang="en-US" dirty="0" smtClean="0"/>
              <a:t/>
            </a:r>
            <a:br>
              <a:rPr lang="en-US" dirty="0" smtClean="0"/>
            </a:br>
            <a:r>
              <a:rPr lang="el-GR" i="1" dirty="0" smtClean="0"/>
              <a:t>Κοινή γνώμη</a:t>
            </a:r>
            <a:endParaRPr lang="el-GR" i="1" dirty="0"/>
          </a:p>
        </p:txBody>
      </p:sp>
      <p:sp>
        <p:nvSpPr>
          <p:cNvPr id="3" name="2 - Θέση περιεχομένου"/>
          <p:cNvSpPr>
            <a:spLocks noGrp="1"/>
          </p:cNvSpPr>
          <p:nvPr>
            <p:ph idx="1"/>
          </p:nvPr>
        </p:nvSpPr>
        <p:spPr/>
        <p:txBody>
          <a:bodyPr>
            <a:normAutofit fontScale="92500" lnSpcReduction="10000"/>
          </a:bodyPr>
          <a:lstStyle/>
          <a:p>
            <a:r>
              <a:rPr lang="el-GR" dirty="0" smtClean="0"/>
              <a:t>Από τους πρωτοπόρους του </a:t>
            </a:r>
          </a:p>
          <a:p>
            <a:pPr lvl="1"/>
            <a:r>
              <a:rPr lang="el-GR" dirty="0" smtClean="0"/>
              <a:t>Ορισμού των Θεμάτων (</a:t>
            </a:r>
            <a:r>
              <a:rPr lang="en-US" dirty="0" smtClean="0"/>
              <a:t>Agenda Setting</a:t>
            </a:r>
            <a:r>
              <a:rPr lang="el-GR" dirty="0" smtClean="0"/>
              <a:t>)</a:t>
            </a:r>
            <a:r>
              <a:rPr lang="en-US" dirty="0" smtClean="0"/>
              <a:t> </a:t>
            </a:r>
            <a:endParaRPr lang="el-GR" dirty="0" smtClean="0"/>
          </a:p>
          <a:p>
            <a:pPr lvl="1"/>
            <a:r>
              <a:rPr lang="el-GR" dirty="0" smtClean="0"/>
              <a:t>Ανάλυσης περιεχομένου</a:t>
            </a:r>
          </a:p>
          <a:p>
            <a:r>
              <a:rPr lang="el-GR" dirty="0" smtClean="0"/>
              <a:t>«Οι εικόνες στο κεφάλι των ανθρώπων..είναι η κοινή τους γνώμη. Αυτές οι εικόνες που έχουν φτιαχτεί από ομάδες ανθρώπων είναι η Κοινή Γνώμη </a:t>
            </a:r>
          </a:p>
          <a:p>
            <a:r>
              <a:rPr lang="el-GR" dirty="0" smtClean="0"/>
              <a:t>Ο ρόλος των στερεοτύπων «Άνθρωποι με διαφορετική άποψη βλέπουν διαφορετικά τα ίδια γεγονότα</a:t>
            </a:r>
          </a:p>
          <a:p>
            <a:endParaRPr lang="el-GR" dirty="0" smtClean="0"/>
          </a:p>
          <a:p>
            <a:endParaRPr lang="en-US" dirty="0" smtClean="0"/>
          </a:p>
          <a:p>
            <a:endParaRPr lang="el-GR" dirty="0"/>
          </a:p>
        </p:txBody>
      </p:sp>
      <p:pic>
        <p:nvPicPr>
          <p:cNvPr id="4098" name="Picture 2" descr="WalterLippmann-Publicopinionandpublishedopinion• * Pioneer of the agenda-setting process (“TheWorld Outside and the Pictur..."/>
          <p:cNvPicPr>
            <a:picLocks noChangeAspect="1" noChangeArrowheads="1"/>
          </p:cNvPicPr>
          <p:nvPr/>
        </p:nvPicPr>
        <p:blipFill>
          <a:blip r:embed="rId2" cstate="print"/>
          <a:srcRect/>
          <a:stretch>
            <a:fillRect/>
          </a:stretch>
        </p:blipFill>
        <p:spPr bwMode="auto">
          <a:xfrm>
            <a:off x="7549996" y="5661248"/>
            <a:ext cx="1594004" cy="1196752"/>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Προκαταλήψεις των ειδήσεων </a:t>
            </a:r>
            <a:endParaRPr lang="el-GR" dirty="0"/>
          </a:p>
        </p:txBody>
      </p:sp>
      <p:sp>
        <p:nvSpPr>
          <p:cNvPr id="3" name="2 - Θέση περιεχομένου"/>
          <p:cNvSpPr>
            <a:spLocks noGrp="1"/>
          </p:cNvSpPr>
          <p:nvPr>
            <p:ph idx="1"/>
          </p:nvPr>
        </p:nvSpPr>
        <p:spPr>
          <a:xfrm>
            <a:off x="457200" y="1600200"/>
            <a:ext cx="8291264" cy="4997152"/>
          </a:xfrm>
        </p:spPr>
        <p:txBody>
          <a:bodyPr>
            <a:normAutofit fontScale="85000" lnSpcReduction="10000"/>
          </a:bodyPr>
          <a:lstStyle/>
          <a:p>
            <a:r>
              <a:rPr lang="el-GR" dirty="0" smtClean="0"/>
              <a:t>Οι ειδήσεις δεν είναι καθρέφτης της πραγματικότητας </a:t>
            </a:r>
          </a:p>
          <a:p>
            <a:r>
              <a:rPr lang="el-GR" dirty="0" smtClean="0"/>
              <a:t>Είναι αναπαράσταση και κάθε αναπαράσταση είναι επιλεκτική </a:t>
            </a:r>
          </a:p>
          <a:p>
            <a:r>
              <a:rPr lang="el-GR" dirty="0" smtClean="0"/>
              <a:t>Προκαταλήψεις σημαίνει ότι οι παραγωγή (ρεπόρτερ, συντάκτης ή ο οργανισμός) ξέρουν πως έχει το γεγονός αλλά το παρουσιάζουν διαφορετικά (συνειδητή αλλοίωση) </a:t>
            </a:r>
          </a:p>
          <a:p>
            <a:r>
              <a:rPr lang="el-GR" dirty="0" smtClean="0"/>
              <a:t>Τα πλαίσια είναι βασικές αρχές επιλογής, έμφασης και παρουσίασης </a:t>
            </a:r>
          </a:p>
          <a:p>
            <a:r>
              <a:rPr lang="el-GR" dirty="0" smtClean="0"/>
              <a:t>Οι αλλοιώσεις έχουν να κάνουν περισσότερο με την αγορά, τη φύση των οργανισμών και τις προκαταλήψεις απ’ ότι με ατομικές επιλογές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Προκαταλήψεις των ειδήσεων</a:t>
            </a:r>
            <a:endParaRPr lang="el-GR" dirty="0"/>
          </a:p>
        </p:txBody>
      </p:sp>
      <p:sp>
        <p:nvSpPr>
          <p:cNvPr id="3" name="2 - Θέση περιεχομένου"/>
          <p:cNvSpPr>
            <a:spLocks noGrp="1"/>
          </p:cNvSpPr>
          <p:nvPr>
            <p:ph idx="1"/>
          </p:nvPr>
        </p:nvSpPr>
        <p:spPr/>
        <p:txBody>
          <a:bodyPr/>
          <a:lstStyle/>
          <a:p>
            <a:r>
              <a:rPr lang="el-GR" dirty="0" smtClean="0"/>
              <a:t>Η επίδραση των ειδήσεων είναι πολιτιστική  </a:t>
            </a:r>
          </a:p>
          <a:p>
            <a:r>
              <a:rPr lang="el-GR" dirty="0" smtClean="0"/>
              <a:t>Βασίζεται στην πληροφόρηση και τη στάση αυτής της πληροφόρησης προς τους ανθρώπους που είναι ανοικτοί να την δεχτούν</a:t>
            </a:r>
          </a:p>
          <a:p>
            <a:r>
              <a:rPr lang="el-GR" dirty="0" smtClean="0"/>
              <a:t>Είναι σημαντική </a:t>
            </a:r>
          </a:p>
          <a:p>
            <a:r>
              <a:rPr lang="el-GR" dirty="0" smtClean="0"/>
              <a:t>Ασκεί πολιτιστική επιρροή, δεν ελέγχει τους ανθρώπους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Από πού έρχονται οι ειδήσεις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Μεγάλο μέρος της εξήγησης για το τι προβάλλεται κρύβεται στο παρελθόν </a:t>
            </a:r>
          </a:p>
          <a:p>
            <a:pPr lvl="1"/>
            <a:r>
              <a:rPr lang="el-GR" dirty="0" smtClean="0"/>
              <a:t>Η </a:t>
            </a:r>
            <a:r>
              <a:rPr lang="el-GR" dirty="0" err="1" smtClean="0"/>
              <a:t>Γουτεμβέργια</a:t>
            </a:r>
            <a:r>
              <a:rPr lang="el-GR" dirty="0" smtClean="0"/>
              <a:t> επανάσταση </a:t>
            </a:r>
          </a:p>
          <a:p>
            <a:pPr lvl="1"/>
            <a:r>
              <a:rPr lang="el-GR" dirty="0" smtClean="0"/>
              <a:t>Πατριωτικός Τύπος </a:t>
            </a:r>
          </a:p>
          <a:p>
            <a:pPr lvl="1"/>
            <a:r>
              <a:rPr lang="en-US" dirty="0" smtClean="0"/>
              <a:t>Penny Press </a:t>
            </a:r>
          </a:p>
          <a:p>
            <a:pPr lvl="1"/>
            <a:r>
              <a:rPr lang="el-GR" dirty="0" smtClean="0"/>
              <a:t>Εμπορευματοποίηση του Τύπου </a:t>
            </a:r>
          </a:p>
          <a:p>
            <a:pPr lvl="1"/>
            <a:r>
              <a:rPr lang="el-GR" dirty="0" smtClean="0"/>
              <a:t>Οι ειδήσεις ως εμπόρευμα (λχ όπως το αποσμητικό ή το απορρυπαντικό) </a:t>
            </a:r>
          </a:p>
          <a:p>
            <a:r>
              <a:rPr lang="el-GR" dirty="0" smtClean="0"/>
              <a:t>Τάση για </a:t>
            </a:r>
            <a:r>
              <a:rPr lang="el-GR" dirty="0" err="1" smtClean="0"/>
              <a:t>ενημερωδιασκέδαση</a:t>
            </a:r>
            <a:r>
              <a:rPr lang="el-GR" dirty="0" smtClean="0"/>
              <a:t> </a:t>
            </a:r>
          </a:p>
          <a:p>
            <a:r>
              <a:rPr lang="el-GR" dirty="0" smtClean="0"/>
              <a:t>Αύξηση του κυνισμού (</a:t>
            </a:r>
            <a:r>
              <a:rPr lang="en-US" dirty="0" smtClean="0"/>
              <a:t>media </a:t>
            </a:r>
            <a:r>
              <a:rPr lang="en-US" dirty="0" err="1" smtClean="0"/>
              <a:t>cynisism</a:t>
            </a:r>
            <a:r>
              <a:rPr lang="en-US" dirty="0" smtClean="0"/>
              <a:t>) </a:t>
            </a:r>
            <a:endParaRPr lang="el-GR" dirty="0" smtClean="0"/>
          </a:p>
          <a:p>
            <a:r>
              <a:rPr lang="el-GR" dirty="0" smtClean="0"/>
              <a:t>Από τη θεματική στην περιπτωσιολογική πλαισίωση </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348880"/>
            <a:ext cx="8229600" cy="1143000"/>
          </a:xfrm>
          <a:solidFill>
            <a:schemeClr val="accent1">
              <a:lumMod val="75000"/>
            </a:schemeClr>
          </a:solidFill>
          <a:scene3d>
            <a:camera prst="orthographicFront"/>
            <a:lightRig rig="threePt" dir="t"/>
          </a:scene3d>
          <a:sp3d>
            <a:bevelT/>
          </a:sp3d>
        </p:spPr>
        <p:txBody>
          <a:bodyPr>
            <a:normAutofit fontScale="90000"/>
          </a:bodyPr>
          <a:lstStyle/>
          <a:p>
            <a:r>
              <a:rPr lang="el-GR" dirty="0" smtClean="0"/>
              <a:t>2</a:t>
            </a:r>
            <a:r>
              <a:rPr lang="el-GR" baseline="30000" dirty="0" smtClean="0"/>
              <a:t>ο</a:t>
            </a:r>
            <a:r>
              <a:rPr lang="el-GR" dirty="0" smtClean="0"/>
              <a:t> μέρος </a:t>
            </a:r>
            <a:br>
              <a:rPr lang="el-GR" dirty="0" smtClean="0"/>
            </a:br>
            <a:r>
              <a:rPr lang="el-GR" dirty="0" smtClean="0"/>
              <a:t>Τα στοιχεία των ειδήσεων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Οι ειδήσεις στην αγορά </a:t>
            </a:r>
            <a:endParaRPr lang="el-GR" dirty="0"/>
          </a:p>
        </p:txBody>
      </p:sp>
      <p:sp>
        <p:nvSpPr>
          <p:cNvPr id="3" name="2 - Θέση περιεχομένου"/>
          <p:cNvSpPr>
            <a:spLocks noGrp="1"/>
          </p:cNvSpPr>
          <p:nvPr>
            <p:ph idx="1"/>
          </p:nvPr>
        </p:nvSpPr>
        <p:spPr>
          <a:xfrm>
            <a:off x="395536" y="1628800"/>
            <a:ext cx="8352928" cy="5229200"/>
          </a:xfrm>
        </p:spPr>
        <p:txBody>
          <a:bodyPr>
            <a:normAutofit lnSpcReduction="10000"/>
          </a:bodyPr>
          <a:lstStyle/>
          <a:p>
            <a:r>
              <a:rPr lang="el-GR" dirty="0" smtClean="0"/>
              <a:t>Πότε πρέπει μια κερδοσκοπική εφημερίδα να στοχεύει σε λιγότερους αναγνώστες? </a:t>
            </a:r>
          </a:p>
          <a:p>
            <a:pPr lvl="1"/>
            <a:r>
              <a:rPr lang="el-GR" dirty="0" smtClean="0"/>
              <a:t>Όταν το κοινό που κρατά έχει μεγαλύτερο εισόδημα από αυτό που χάνει </a:t>
            </a:r>
          </a:p>
          <a:p>
            <a:pPr lvl="1"/>
            <a:r>
              <a:rPr lang="el-GR" dirty="0" smtClean="0"/>
              <a:t>Η μερίδα του λέοντος των εσόδων έρχεται από τη διαφήμιση όχι τις συνδρομές </a:t>
            </a:r>
          </a:p>
          <a:p>
            <a:pPr lvl="1"/>
            <a:r>
              <a:rPr lang="el-GR" dirty="0" smtClean="0"/>
              <a:t>Οι διαφημιστές προσέχουν την ποιότητα και όχι μόνο την ποσότητα της κυκλοφορίας </a:t>
            </a:r>
          </a:p>
          <a:p>
            <a:pPr lvl="1"/>
            <a:r>
              <a:rPr lang="el-GR" dirty="0" smtClean="0"/>
              <a:t>Αν οι αναγνώστες έχουν υψηλά εισοδήματα μπορούν να ελκύσουν μεγάλης κλίμακας διαφημιστές </a:t>
            </a:r>
          </a:p>
          <a:p>
            <a:endParaRPr lang="el-GR" dirty="0" smtClean="0"/>
          </a:p>
          <a:p>
            <a:endParaRPr lang="el-GR" dirty="0" smtClean="0"/>
          </a:p>
          <a:p>
            <a:pPr lvl="1"/>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Αυξανόμενη η εμπορική έναντι της κρατικής λογοκρισίας </a:t>
            </a:r>
          </a:p>
          <a:p>
            <a:r>
              <a:rPr lang="el-GR" dirty="0" smtClean="0"/>
              <a:t>Μετατόπιση της ιδιοκτησίας των εφημερίδων από την οικογενειακή στην μεγάλης κλίμακας εταιρική </a:t>
            </a:r>
          </a:p>
          <a:p>
            <a:r>
              <a:rPr lang="el-GR" dirty="0" smtClean="0"/>
              <a:t>Αρνητική επιρροή στις ειδήσεις λόγω επιδίωξης κέρδους </a:t>
            </a:r>
          </a:p>
          <a:p>
            <a:r>
              <a:rPr lang="el-GR" dirty="0" smtClean="0"/>
              <a:t>Συμμετοχή στη διοίκηση στελεχών από άλλους κλάδους </a:t>
            </a:r>
          </a:p>
          <a:p>
            <a:endParaRPr lang="el-GR" dirty="0"/>
          </a:p>
        </p:txBody>
      </p:sp>
      <p:sp>
        <p:nvSpPr>
          <p:cNvPr id="5" name="1 - Τίτλος"/>
          <p:cNvSpPr>
            <a:spLocks noGrp="1"/>
          </p:cNvSpPr>
          <p:nvPr>
            <p:ph type="title"/>
          </p:nvPr>
        </p:nvSpPr>
        <p:spPr>
          <a:xfrm>
            <a:off x="457200" y="274638"/>
            <a:ext cx="8229600" cy="1143000"/>
          </a:xfrm>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Οι ειδήσεις στην αγορά </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Πηγές των ειδήσεων </a:t>
            </a:r>
            <a:endParaRPr lang="el-GR" dirty="0"/>
          </a:p>
        </p:txBody>
      </p:sp>
      <p:sp>
        <p:nvSpPr>
          <p:cNvPr id="3" name="2 - Θέση περιεχομένου"/>
          <p:cNvSpPr>
            <a:spLocks noGrp="1"/>
          </p:cNvSpPr>
          <p:nvPr>
            <p:ph idx="1"/>
          </p:nvPr>
        </p:nvSpPr>
        <p:spPr>
          <a:xfrm>
            <a:off x="457200" y="1600200"/>
            <a:ext cx="8219256" cy="5069160"/>
          </a:xfrm>
        </p:spPr>
        <p:txBody>
          <a:bodyPr>
            <a:normAutofit fontScale="92500"/>
          </a:bodyPr>
          <a:lstStyle/>
          <a:p>
            <a:r>
              <a:rPr lang="el-GR" dirty="0" smtClean="0"/>
              <a:t>Είναι το βαθύ μυστικό της δύναμης του Τύπου </a:t>
            </a:r>
          </a:p>
          <a:p>
            <a:r>
              <a:rPr lang="el-GR" dirty="0" smtClean="0"/>
              <a:t>Αυτή τη δύναμη την τρέφουν όχι μόνο τα ΜΜΕ αλλά και οι ίδιες οι πηγές </a:t>
            </a:r>
          </a:p>
          <a:p>
            <a:r>
              <a:rPr lang="el-GR" dirty="0" smtClean="0"/>
              <a:t>Είδηση δεν είναι αυτό που έγινε αλλά αυτό που κάποιος είπε ότι έγινε ή θα γίνει </a:t>
            </a:r>
          </a:p>
          <a:p>
            <a:r>
              <a:rPr lang="el-GR" dirty="0" smtClean="0"/>
              <a:t>Οι ειδήσεις είναι προϊόν αλληλεπίδρασης μεταξύ δημοσιογράφων και των πηγών τους </a:t>
            </a:r>
          </a:p>
          <a:p>
            <a:r>
              <a:rPr lang="el-GR" dirty="0" smtClean="0"/>
              <a:t>Οι ειδήσεις αποτυπώνουν ποιοι είναι οι εξουσιοδοτημένοι γνώστες και ποιες οι εξουσιοδοτημένες εκδοχές της πραγματικότητας </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Πηγές των ειδήσεων </a:t>
            </a:r>
            <a:endParaRPr lang="el-GR" dirty="0"/>
          </a:p>
        </p:txBody>
      </p:sp>
      <p:sp>
        <p:nvSpPr>
          <p:cNvPr id="3" name="2 - Θέση περιεχομένου"/>
          <p:cNvSpPr>
            <a:spLocks noGrp="1"/>
          </p:cNvSpPr>
          <p:nvPr>
            <p:ph idx="1"/>
          </p:nvPr>
        </p:nvSpPr>
        <p:spPr>
          <a:xfrm>
            <a:off x="457200" y="1600200"/>
            <a:ext cx="8219256" cy="5069160"/>
          </a:xfrm>
        </p:spPr>
        <p:txBody>
          <a:bodyPr>
            <a:normAutofit/>
          </a:bodyPr>
          <a:lstStyle/>
          <a:p>
            <a:r>
              <a:rPr lang="el-GR" dirty="0" smtClean="0"/>
              <a:t>Κυβερνητικά στελέχη, υπηρεσίες </a:t>
            </a:r>
          </a:p>
          <a:p>
            <a:endParaRPr lang="el-GR" dirty="0" smtClean="0"/>
          </a:p>
          <a:p>
            <a:r>
              <a:rPr lang="el-GR" dirty="0" smtClean="0"/>
              <a:t>Δημόσιες σχέσεις τους </a:t>
            </a:r>
          </a:p>
          <a:p>
            <a:endParaRPr lang="el-GR" dirty="0" smtClean="0"/>
          </a:p>
          <a:p>
            <a:r>
              <a:rPr lang="el-GR" dirty="0" smtClean="0"/>
              <a:t>Εταιρικοί οίκοι </a:t>
            </a:r>
          </a:p>
          <a:p>
            <a:endParaRPr lang="el-GR" dirty="0" smtClean="0"/>
          </a:p>
          <a:p>
            <a:r>
              <a:rPr lang="el-GR" dirty="0" smtClean="0"/>
              <a:t>Ποίκιλλες πηγές (</a:t>
            </a:r>
            <a:r>
              <a:rPr lang="en-US" dirty="0" smtClean="0"/>
              <a:t>grapevine) </a:t>
            </a:r>
            <a:endParaRPr lang="el-GR" dirty="0" smtClean="0"/>
          </a:p>
          <a:p>
            <a:endParaRPr lang="el-GR"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r>
              <a:rPr lang="el-GR" dirty="0" smtClean="0"/>
              <a:t>Η Κοινωνιολογία των ειδήσεων τις βλέπεις σαν διαδικασία κοινωνικής κατασκευής που την καθοδηγούν οι ελίτ   </a:t>
            </a:r>
          </a:p>
          <a:p>
            <a:r>
              <a:rPr lang="el-GR" dirty="0" smtClean="0"/>
              <a:t>Οι δημοσιογράφοι παίρνουν τις περισσότερες ειδήσεις από κρατικούς αξιωματούχους </a:t>
            </a:r>
          </a:p>
          <a:p>
            <a:r>
              <a:rPr lang="el-GR" dirty="0" smtClean="0"/>
              <a:t>Αυτό αποτελεί σταθερό σημείο κριτικής των ΜΜΕ </a:t>
            </a:r>
          </a:p>
          <a:p>
            <a:r>
              <a:rPr lang="el-GR" dirty="0" smtClean="0"/>
              <a:t>Τα ΜΜΕ για να επιτελέσουν το δημοκρατικό τους ρόλο θα έπρεπε να δίνουν βήμα σε ποικιλία απόψεων </a:t>
            </a:r>
          </a:p>
          <a:p>
            <a:r>
              <a:rPr lang="el-GR" dirty="0" smtClean="0"/>
              <a:t>Αν τα ΜΜΕ επιτρέπουν τη δημόσια θεματολογία  να την φτιάχνουν οι πολιτικοί, </a:t>
            </a:r>
            <a:r>
              <a:rPr lang="el-GR" dirty="0" err="1" smtClean="0"/>
              <a:t>περιορίζουντο</a:t>
            </a:r>
            <a:r>
              <a:rPr lang="el-GR" dirty="0" smtClean="0"/>
              <a:t> δημόσιο διάλογο και μειώνουν τη Δημοκρατία </a:t>
            </a:r>
          </a:p>
          <a:p>
            <a:endParaRPr lang="el-GR" dirty="0"/>
          </a:p>
        </p:txBody>
      </p:sp>
      <p:sp>
        <p:nvSpPr>
          <p:cNvPr id="4" name="1 - Τίτλος"/>
          <p:cNvSpPr>
            <a:spLocks noGrp="1"/>
          </p:cNvSpPr>
          <p:nvPr>
            <p:ph type="title"/>
          </p:nvPr>
        </p:nvSpPr>
        <p:spPr>
          <a:xfrm>
            <a:off x="457200" y="274638"/>
            <a:ext cx="8229600" cy="1143000"/>
          </a:xfrm>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Πηγές των ειδήσεων </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Η πολιτική κουλτούρα των </a:t>
            </a:r>
            <a:r>
              <a:rPr lang="el-GR" dirty="0" smtClean="0"/>
              <a:t>ειδήσεων </a:t>
            </a:r>
            <a:endParaRPr lang="el-GR" dirty="0"/>
          </a:p>
        </p:txBody>
      </p:sp>
      <p:sp>
        <p:nvSpPr>
          <p:cNvPr id="3" name="2 - Θέση περιεχομένου"/>
          <p:cNvSpPr>
            <a:spLocks noGrp="1"/>
          </p:cNvSpPr>
          <p:nvPr>
            <p:ph idx="1"/>
          </p:nvPr>
        </p:nvSpPr>
        <p:spPr>
          <a:xfrm>
            <a:off x="457200" y="1600200"/>
            <a:ext cx="8219256" cy="5069160"/>
          </a:xfrm>
        </p:spPr>
        <p:txBody>
          <a:bodyPr>
            <a:normAutofit fontScale="92500" lnSpcReduction="10000"/>
          </a:bodyPr>
          <a:lstStyle/>
          <a:p>
            <a:r>
              <a:rPr lang="el-GR" dirty="0" smtClean="0"/>
              <a:t>Το κοινό θέλει να ξέρει την επιρροή των ΜΜΕ στην πολιτική </a:t>
            </a:r>
          </a:p>
          <a:p>
            <a:r>
              <a:rPr lang="el-GR" dirty="0" smtClean="0"/>
              <a:t>Πολιτικοί και δημοσιογραφικοί οργανισμοί διαπλέκονται βαθιά </a:t>
            </a:r>
          </a:p>
          <a:p>
            <a:r>
              <a:rPr lang="el-GR" dirty="0" smtClean="0"/>
              <a:t>Τα ΜΜΕ έχουν γίνει πιο ορατά και πιο ανεξάρτητα από τα παραδοσιακά κέντρα δύναμης, λ.χ. τα κόμματα </a:t>
            </a:r>
          </a:p>
          <a:p>
            <a:r>
              <a:rPr lang="el-GR" dirty="0" smtClean="0"/>
              <a:t>Συντελείται αλλαγή στα ΜΜΕ, την κυβέρνηση, τον ιδιωτικό τομέα και την πολιτική κουλτούρα </a:t>
            </a:r>
          </a:p>
          <a:p>
            <a:r>
              <a:rPr lang="el-GR" dirty="0" smtClean="0"/>
              <a:t>Ο ρόλος των ΜΜΕ γίνεται κεντρικός, όχι ανώτερος, και αναφαίρετος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lstStyle/>
          <a:p>
            <a:r>
              <a:rPr lang="en-US" dirty="0" smtClean="0"/>
              <a:t>Walter Lippmann</a:t>
            </a:r>
            <a:r>
              <a:rPr lang="el-GR" dirty="0" smtClean="0"/>
              <a:t>/2</a:t>
            </a:r>
            <a:endParaRPr lang="el-GR" dirty="0"/>
          </a:p>
        </p:txBody>
      </p:sp>
      <p:sp>
        <p:nvSpPr>
          <p:cNvPr id="3" name="2 - Θέση περιεχομένου"/>
          <p:cNvSpPr>
            <a:spLocks noGrp="1"/>
          </p:cNvSpPr>
          <p:nvPr>
            <p:ph idx="1"/>
          </p:nvPr>
        </p:nvSpPr>
        <p:spPr>
          <a:xfrm>
            <a:off x="457200" y="1600200"/>
            <a:ext cx="8507288" cy="4997152"/>
          </a:xfrm>
        </p:spPr>
        <p:txBody>
          <a:bodyPr>
            <a:normAutofit fontScale="92500" lnSpcReduction="10000"/>
          </a:bodyPr>
          <a:lstStyle/>
          <a:p>
            <a:r>
              <a:rPr lang="el-GR" dirty="0" smtClean="0"/>
              <a:t>Μελέτησε την κάλυψη των γεγονότων (πχ Ρωσική επανάσταση) στον Τύπο (</a:t>
            </a:r>
            <a:r>
              <a:rPr lang="en-US" dirty="0" smtClean="0"/>
              <a:t>New York Times)</a:t>
            </a:r>
            <a:r>
              <a:rPr lang="el-GR" dirty="0" smtClean="0"/>
              <a:t> και βρήκε πολλές ανακρίβειες </a:t>
            </a:r>
          </a:p>
          <a:p>
            <a:r>
              <a:rPr lang="el-GR" dirty="0" smtClean="0"/>
              <a:t>Ο Τύπος κάνει γενικεύσεις με βάση ιδέες και απόψεις που προϋπάρχουν  για τα πράγματα (προκαταλήψεις) </a:t>
            </a:r>
          </a:p>
          <a:p>
            <a:r>
              <a:rPr lang="el-GR" dirty="0" smtClean="0"/>
              <a:t>Η σημασία τους για την κοινωνία και τη δημοκρατία είναι σημαντική </a:t>
            </a:r>
          </a:p>
          <a:p>
            <a:r>
              <a:rPr lang="el-GR" dirty="0" smtClean="0"/>
              <a:t>Τη διακυβέρνηση πρέπει να την ασκούν σοφοί (</a:t>
            </a:r>
            <a:r>
              <a:rPr lang="en-US" dirty="0" smtClean="0"/>
              <a:t>elites o</a:t>
            </a:r>
            <a:r>
              <a:rPr lang="en-US" dirty="0" smtClean="0"/>
              <a:t>r</a:t>
            </a:r>
            <a:r>
              <a:rPr lang="en-US" dirty="0" smtClean="0"/>
              <a:t> experts) </a:t>
            </a:r>
            <a:r>
              <a:rPr lang="el-GR" dirty="0" smtClean="0"/>
              <a:t>που έχουν αρκετή πληροφόρηση ώστε να παίρνουν ορθολογικές αποφάσεις </a:t>
            </a:r>
            <a:endParaRPr lang="el-GR" dirty="0"/>
          </a:p>
        </p:txBody>
      </p:sp>
      <p:pic>
        <p:nvPicPr>
          <p:cNvPr id="19458" name="Picture 2" descr="Lippmann:onpublicopinion• Walter Lippman examined the coverage of newspapers andsaw many inaccuracies• In 1920, he stated ..."/>
          <p:cNvPicPr>
            <a:picLocks noChangeAspect="1" noChangeArrowheads="1"/>
          </p:cNvPicPr>
          <p:nvPr/>
        </p:nvPicPr>
        <p:blipFill>
          <a:blip r:embed="rId2" cstate="print"/>
          <a:srcRect/>
          <a:stretch>
            <a:fillRect/>
          </a:stretch>
        </p:blipFill>
        <p:spPr bwMode="auto">
          <a:xfrm>
            <a:off x="7452320" y="3933056"/>
            <a:ext cx="1296144" cy="973124"/>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 Η πολιτική κουλτούρα των ειδήσεων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κοινή γνώμη σήμερα κερδίζεται δια των ΜΜΕ </a:t>
            </a:r>
          </a:p>
          <a:p>
            <a:r>
              <a:rPr lang="el-GR" dirty="0" smtClean="0"/>
              <a:t>Πριν 100 χρόνια οι πολιτικοί κατέβαλαν μικρότερες προσπάθειες να κερδίσουν την κοινή γνώμη </a:t>
            </a:r>
          </a:p>
          <a:p>
            <a:r>
              <a:rPr lang="el-GR" dirty="0" smtClean="0"/>
              <a:t>Οι πολιτικοί σήμερα ενεργούν δημόσια </a:t>
            </a:r>
          </a:p>
          <a:p>
            <a:r>
              <a:rPr lang="el-GR" dirty="0" smtClean="0"/>
              <a:t>Η θέση των μέσων εξαρτάται από τους κανόνες της πολιτικής </a:t>
            </a:r>
          </a:p>
          <a:p>
            <a:r>
              <a:rPr lang="el-GR" dirty="0" smtClean="0"/>
              <a:t>Διαφέρουν ανάλογα με τη χώρα </a:t>
            </a:r>
          </a:p>
          <a:p>
            <a:r>
              <a:rPr lang="el-GR" dirty="0" smtClean="0"/>
              <a:t>Προσπάθειες για ΜΜΕ κοινωνίας πολιτών – ανεξάρτητα από κράτος και αγορά </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 </a:t>
            </a:r>
            <a:r>
              <a:rPr lang="el-GR" dirty="0" smtClean="0"/>
              <a:t>Το κοινό των </a:t>
            </a:r>
            <a:r>
              <a:rPr lang="el-GR" dirty="0" smtClean="0"/>
              <a:t>ειδήσεων </a:t>
            </a:r>
            <a:endParaRPr lang="el-GR" dirty="0"/>
          </a:p>
        </p:txBody>
      </p:sp>
      <p:sp>
        <p:nvSpPr>
          <p:cNvPr id="3" name="2 - Θέση περιεχομένου"/>
          <p:cNvSpPr>
            <a:spLocks noGrp="1"/>
          </p:cNvSpPr>
          <p:nvPr>
            <p:ph idx="1"/>
          </p:nvPr>
        </p:nvSpPr>
        <p:spPr>
          <a:xfrm>
            <a:off x="457200" y="1600200"/>
            <a:ext cx="8291264" cy="4925144"/>
          </a:xfrm>
        </p:spPr>
        <p:txBody>
          <a:bodyPr>
            <a:normAutofit fontScale="85000" lnSpcReduction="10000"/>
          </a:bodyPr>
          <a:lstStyle/>
          <a:p>
            <a:r>
              <a:rPr lang="el-GR" dirty="0" smtClean="0"/>
              <a:t>Δύσκολο να εντοπίσουμε ποιος τι διαβάζει </a:t>
            </a:r>
          </a:p>
          <a:p>
            <a:r>
              <a:rPr lang="el-GR" dirty="0" smtClean="0"/>
              <a:t>Πολλά ΜΜΕ </a:t>
            </a:r>
          </a:p>
          <a:p>
            <a:r>
              <a:rPr lang="el-GR" dirty="0" smtClean="0"/>
              <a:t>Πολλά στυλ κατανάλωσης (εξατομίκευση) </a:t>
            </a:r>
          </a:p>
          <a:p>
            <a:r>
              <a:rPr lang="el-GR" dirty="0" smtClean="0"/>
              <a:t>Οργές μεταβολές από μέσο σε μέσο και από ώρα σε ώρα </a:t>
            </a:r>
          </a:p>
          <a:p>
            <a:r>
              <a:rPr lang="el-GR" dirty="0" smtClean="0"/>
              <a:t>Τα ΜΜΕ δημιουργούν τρόπους ανταπόκρισης του κοινού</a:t>
            </a:r>
          </a:p>
          <a:p>
            <a:r>
              <a:rPr lang="el-GR" dirty="0" smtClean="0"/>
              <a:t>Τα νέα είναι είδος που δεν θέλουν διαρκή επιτήρηση </a:t>
            </a:r>
          </a:p>
          <a:p>
            <a:r>
              <a:rPr lang="el-GR" dirty="0" smtClean="0"/>
              <a:t>Διάκριση μεταξύ </a:t>
            </a:r>
            <a:r>
              <a:rPr lang="el-GR" dirty="0" err="1" smtClean="0"/>
              <a:t>εκτατικής</a:t>
            </a:r>
            <a:r>
              <a:rPr lang="el-GR" dirty="0" smtClean="0"/>
              <a:t> και εντατικής κατανάλωσης </a:t>
            </a:r>
          </a:p>
          <a:p>
            <a:r>
              <a:rPr lang="el-GR" dirty="0" smtClean="0"/>
              <a:t>Πιστεύεται ότι έχουν αλλάξει τα πρότυπα ανάγνωσης των ειδήσεων λόγω των πολλών ΜΜΕ </a:t>
            </a:r>
          </a:p>
          <a:p>
            <a:endParaRPr lang="el-GR" dirty="0" smtClean="0"/>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n-US" dirty="0" smtClean="0"/>
              <a:t> </a:t>
            </a:r>
            <a:r>
              <a:rPr lang="el-GR" dirty="0" smtClean="0"/>
              <a:t/>
            </a:r>
            <a:br>
              <a:rPr lang="el-GR" dirty="0" smtClean="0"/>
            </a:br>
            <a:r>
              <a:rPr lang="el-GR" dirty="0" smtClean="0"/>
              <a:t> Το κοινό των ειδήσεων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Το κοινό χρησιμοποιεί τις ειδήσεις ως θέμα συ</a:t>
            </a:r>
            <a:r>
              <a:rPr lang="en-US" dirty="0" smtClean="0"/>
              <a:t>z</a:t>
            </a:r>
            <a:r>
              <a:rPr lang="el-GR" dirty="0" err="1" smtClean="0"/>
              <a:t>ήτησης</a:t>
            </a:r>
            <a:r>
              <a:rPr lang="el-GR" dirty="0" smtClean="0"/>
              <a:t> </a:t>
            </a:r>
          </a:p>
          <a:p>
            <a:r>
              <a:rPr lang="el-GR" dirty="0" smtClean="0"/>
              <a:t>Προσφέρουν φυγή </a:t>
            </a:r>
          </a:p>
          <a:p>
            <a:r>
              <a:rPr lang="el-GR" dirty="0" smtClean="0"/>
              <a:t>Επιτελούν τελετουργικό ρόλο </a:t>
            </a:r>
            <a:r>
              <a:rPr lang="en-US" dirty="0" smtClean="0"/>
              <a:t>(</a:t>
            </a:r>
            <a:r>
              <a:rPr lang="en-US" dirty="0" err="1" smtClean="0"/>
              <a:t>Berelson</a:t>
            </a:r>
            <a:r>
              <a:rPr lang="en-US" dirty="0" smtClean="0"/>
              <a:t>) </a:t>
            </a:r>
          </a:p>
          <a:p>
            <a:r>
              <a:rPr lang="el-GR" dirty="0" smtClean="0"/>
              <a:t>Οι εφημερίδες βασίζονται όλο και πιο πολύ σε συμβούλους </a:t>
            </a:r>
          </a:p>
          <a:p>
            <a:r>
              <a:rPr lang="el-GR" dirty="0" smtClean="0"/>
              <a:t>Οι δημοσιογράφοι συχνά γράφουν για να εντυπωσιάσουν τους συναδέλφους όπως και το κοινό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pPr lvl="0"/>
            <a:r>
              <a:rPr lang="en-US" dirty="0" smtClean="0"/>
              <a:t>Michael </a:t>
            </a:r>
            <a:r>
              <a:rPr lang="en-US" dirty="0" err="1" smtClean="0"/>
              <a:t>Sudson</a:t>
            </a:r>
            <a:r>
              <a:rPr lang="en-US" dirty="0" smtClean="0"/>
              <a:t> </a:t>
            </a:r>
            <a:r>
              <a:rPr lang="el-GR" dirty="0" smtClean="0"/>
              <a:t/>
            </a:r>
            <a:br>
              <a:rPr lang="el-GR" dirty="0" smtClean="0"/>
            </a:br>
            <a:r>
              <a:rPr lang="el-GR" dirty="0" smtClean="0"/>
              <a:t> </a:t>
            </a:r>
            <a:r>
              <a:rPr lang="el-GR" sz="4000" dirty="0" smtClean="0"/>
              <a:t>Οι ειδήσεις ως λογοτεχνία και αφήγηση </a:t>
            </a:r>
            <a:endParaRPr lang="el-GR" dirty="0" smtClean="0"/>
          </a:p>
        </p:txBody>
      </p:sp>
      <p:sp>
        <p:nvSpPr>
          <p:cNvPr id="3" name="2 - Θέση περιεχομένου"/>
          <p:cNvSpPr>
            <a:spLocks noGrp="1"/>
          </p:cNvSpPr>
          <p:nvPr>
            <p:ph idx="1"/>
          </p:nvPr>
        </p:nvSpPr>
        <p:spPr>
          <a:xfrm>
            <a:off x="457200" y="1600200"/>
            <a:ext cx="8219256" cy="4925144"/>
          </a:xfrm>
        </p:spPr>
        <p:txBody>
          <a:bodyPr>
            <a:normAutofit fontScale="85000" lnSpcReduction="20000"/>
          </a:bodyPr>
          <a:lstStyle/>
          <a:p>
            <a:r>
              <a:rPr lang="el-GR" dirty="0" smtClean="0"/>
              <a:t>Οι ειδήσεις είναι ιστορία + νέα </a:t>
            </a:r>
          </a:p>
          <a:p>
            <a:r>
              <a:rPr lang="el-GR" dirty="0" smtClean="0"/>
              <a:t>Η ανεύρεση του πιο ενδιαφέροντος στοιχείου της είδησης είναι το πιο σημαντικό μέρος της κατασκευής της είδησης </a:t>
            </a:r>
          </a:p>
          <a:p>
            <a:r>
              <a:rPr lang="el-GR" dirty="0" smtClean="0"/>
              <a:t>Η είδηση φτιάχνεται για την έκδοση της ημέρας αλλά πιθανόν να έχει συνέχεια </a:t>
            </a:r>
          </a:p>
          <a:p>
            <a:r>
              <a:rPr lang="el-GR" dirty="0" smtClean="0"/>
              <a:t>Οι δημοσιογράφοι λένε κατ’ επάγγελμα ιστορίες, χρησιμοποιούν όλα τα διαθέσιμα μέσα </a:t>
            </a:r>
          </a:p>
          <a:p>
            <a:r>
              <a:rPr lang="el-GR" dirty="0" smtClean="0"/>
              <a:t>Γράφουν για διαφορετικούς λόγους κάθε φορά </a:t>
            </a:r>
          </a:p>
          <a:p>
            <a:r>
              <a:rPr lang="el-GR" dirty="0" smtClean="0"/>
              <a:t>Σημαντική η πολιτιστική διάσταση των ιστοριών </a:t>
            </a:r>
          </a:p>
          <a:p>
            <a:pPr lvl="1"/>
            <a:r>
              <a:rPr lang="el-GR" dirty="0" smtClean="0"/>
              <a:t>Τι και πως αφηγείται ο δημοσιογράφος </a:t>
            </a:r>
          </a:p>
          <a:p>
            <a:pPr lvl="1"/>
            <a:r>
              <a:rPr lang="el-GR" dirty="0" smtClean="0"/>
              <a:t>Αλλάζει από χώρα σε χώρα και από γενιά σε γενιά </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348880"/>
            <a:ext cx="8229600" cy="1143000"/>
          </a:xfrm>
          <a:solidFill>
            <a:schemeClr val="accent1">
              <a:lumMod val="75000"/>
            </a:schemeClr>
          </a:solidFill>
          <a:scene3d>
            <a:camera prst="orthographicFront"/>
            <a:lightRig rig="threePt" dir="t"/>
          </a:scene3d>
          <a:sp3d>
            <a:bevelT/>
          </a:sp3d>
        </p:spPr>
        <p:txBody>
          <a:bodyPr>
            <a:normAutofit fontScale="90000"/>
          </a:bodyPr>
          <a:lstStyle/>
          <a:p>
            <a:r>
              <a:rPr lang="el-GR" dirty="0" smtClean="0"/>
              <a:t>3</a:t>
            </a:r>
            <a:r>
              <a:rPr lang="el-GR" baseline="30000" dirty="0" smtClean="0"/>
              <a:t>ο</a:t>
            </a:r>
            <a:r>
              <a:rPr lang="el-GR" dirty="0" smtClean="0"/>
              <a:t>  μέρος </a:t>
            </a:r>
            <a:br>
              <a:rPr lang="el-GR" dirty="0" smtClean="0"/>
            </a:br>
            <a:r>
              <a:rPr lang="el-GR" dirty="0" smtClean="0"/>
              <a:t>Ειδήσεις και κοινωνία</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l-GR" dirty="0" smtClean="0"/>
              <a:t/>
            </a:r>
            <a:br>
              <a:rPr lang="el-GR" dirty="0" smtClean="0"/>
            </a:br>
            <a:r>
              <a:rPr lang="el-GR" dirty="0" smtClean="0"/>
              <a:t>Δίκαιο, Δημοκρατία και ειδήσεις </a:t>
            </a:r>
            <a:endParaRPr lang="el-GR" dirty="0"/>
          </a:p>
        </p:txBody>
      </p:sp>
      <p:sp>
        <p:nvSpPr>
          <p:cNvPr id="3" name="2 - Θέση περιεχομένου"/>
          <p:cNvSpPr>
            <a:spLocks noGrp="1"/>
          </p:cNvSpPr>
          <p:nvPr>
            <p:ph idx="1"/>
          </p:nvPr>
        </p:nvSpPr>
        <p:spPr>
          <a:xfrm>
            <a:off x="323528" y="1628800"/>
            <a:ext cx="8496944" cy="5040560"/>
          </a:xfrm>
        </p:spPr>
        <p:txBody>
          <a:bodyPr>
            <a:normAutofit/>
          </a:bodyPr>
          <a:lstStyle/>
          <a:p>
            <a:r>
              <a:rPr lang="el-GR" dirty="0" smtClean="0"/>
              <a:t>Ειδήσεις υπάρχουν και εκεί που δεν υπάρχει Δημοκρατία </a:t>
            </a:r>
          </a:p>
          <a:p>
            <a:r>
              <a:rPr lang="el-GR" dirty="0" smtClean="0"/>
              <a:t>Σε αυτές τις χώρες οι ειδήσεις έχουν διαφορετικό ρόλο και χαρακτηριστικά </a:t>
            </a:r>
          </a:p>
          <a:p>
            <a:pPr lvl="1"/>
            <a:r>
              <a:rPr lang="el-GR" dirty="0" smtClean="0"/>
              <a:t>Εθνικά ζητήματα </a:t>
            </a:r>
          </a:p>
          <a:p>
            <a:pPr lvl="1"/>
            <a:r>
              <a:rPr lang="el-GR" dirty="0" smtClean="0"/>
              <a:t>Υποστήριξη κυβέρνησης </a:t>
            </a:r>
          </a:p>
          <a:p>
            <a:pPr lvl="1"/>
            <a:r>
              <a:rPr lang="el-GR" dirty="0" smtClean="0"/>
              <a:t>Ανάγνωση μεταξύ των γραμμών </a:t>
            </a:r>
          </a:p>
          <a:p>
            <a:r>
              <a:rPr lang="el-GR" dirty="0" smtClean="0"/>
              <a:t>Δεν προωθούν απαραίτητα την ενεργό συμμετοχή στα κοινά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Michael </a:t>
            </a:r>
            <a:r>
              <a:rPr lang="en-US" dirty="0" err="1" smtClean="0"/>
              <a:t>Sudson</a:t>
            </a:r>
            <a:r>
              <a:rPr lang="el-GR" dirty="0" smtClean="0"/>
              <a:t/>
            </a:r>
            <a:br>
              <a:rPr lang="el-GR" dirty="0" smtClean="0"/>
            </a:br>
            <a:r>
              <a:rPr lang="el-GR" dirty="0" smtClean="0"/>
              <a:t>Δίκαιο, Δημοκρατία και ειδήσεις </a:t>
            </a:r>
            <a:endParaRPr lang="el-GR" dirty="0"/>
          </a:p>
        </p:txBody>
      </p:sp>
      <p:sp>
        <p:nvSpPr>
          <p:cNvPr id="3" name="2 - Θέση περιεχομένου"/>
          <p:cNvSpPr>
            <a:spLocks noGrp="1"/>
          </p:cNvSpPr>
          <p:nvPr>
            <p:ph idx="1"/>
          </p:nvPr>
        </p:nvSpPr>
        <p:spPr>
          <a:xfrm>
            <a:off x="457200" y="1600200"/>
            <a:ext cx="8291264" cy="4997152"/>
          </a:xfrm>
        </p:spPr>
        <p:txBody>
          <a:bodyPr>
            <a:normAutofit fontScale="85000" lnSpcReduction="10000"/>
          </a:bodyPr>
          <a:lstStyle/>
          <a:p>
            <a:r>
              <a:rPr lang="el-GR" dirty="0" smtClean="0"/>
              <a:t>Ο Τύπος είναι σημαντικός για τη Δημοκρατία αλλά ο ίδιος δεν είναι δημοκρατικός ούτε και δημιουργεί δημοκρατία </a:t>
            </a:r>
          </a:p>
          <a:p>
            <a:r>
              <a:rPr lang="el-GR" dirty="0" smtClean="0"/>
              <a:t>Συνυπάρχει με μη δημοκρατικά καθεστώτα </a:t>
            </a:r>
          </a:p>
          <a:p>
            <a:r>
              <a:rPr lang="el-GR" dirty="0" smtClean="0"/>
              <a:t>Εκεί υπάρχει προβολή στα μέσα αλλά όχι δημοσιογραφία </a:t>
            </a:r>
          </a:p>
          <a:p>
            <a:r>
              <a:rPr lang="el-GR" dirty="0" smtClean="0"/>
              <a:t>Σημαντικός για τη δημόσια σφαίρα – η σημαντική για τη δημοκρατία </a:t>
            </a:r>
          </a:p>
          <a:p>
            <a:r>
              <a:rPr lang="el-GR" dirty="0" smtClean="0"/>
              <a:t>Εστιάζει την προσοχή σε κοινές ιστορίες – δημιουργεί τοπική, περιφερειακή και εθνική ταυτότητα (</a:t>
            </a:r>
            <a:r>
              <a:rPr lang="en-US" dirty="0" smtClean="0"/>
              <a:t>Anderson)</a:t>
            </a:r>
            <a:r>
              <a:rPr lang="bg-BG" dirty="0" smtClean="0"/>
              <a:t> </a:t>
            </a:r>
          </a:p>
          <a:p>
            <a:r>
              <a:rPr lang="el-GR" dirty="0" smtClean="0"/>
              <a:t>Οι ειδήσεις γίνονται μέρος της καθημερινής σκέψης και του κόσμου μας </a:t>
            </a:r>
          </a:p>
          <a:p>
            <a:pPr>
              <a:buNone/>
            </a:pP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564904"/>
            <a:ext cx="8229600" cy="1143000"/>
          </a:xfrm>
          <a:solidFill>
            <a:schemeClr val="accent1">
              <a:lumMod val="75000"/>
            </a:schemeClr>
          </a:solidFill>
          <a:ln>
            <a:solidFill>
              <a:schemeClr val="accent1"/>
            </a:solidFill>
          </a:ln>
        </p:spPr>
        <p:txBody>
          <a:bodyPr/>
          <a:lstStyle/>
          <a:p>
            <a:r>
              <a:rPr lang="el-GR" dirty="0" smtClean="0"/>
              <a:t>Ερωτήσεις?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lstStyle/>
          <a:p>
            <a:r>
              <a:rPr lang="en-US" dirty="0" smtClean="0"/>
              <a:t>Walter Lippmann</a:t>
            </a:r>
            <a:r>
              <a:rPr lang="el-GR" dirty="0" smtClean="0"/>
              <a:t>/3</a:t>
            </a:r>
            <a:endParaRPr lang="el-GR" dirty="0"/>
          </a:p>
        </p:txBody>
      </p:sp>
      <p:sp>
        <p:nvSpPr>
          <p:cNvPr id="3" name="2 - Θέση περιεχομένου"/>
          <p:cNvSpPr>
            <a:spLocks noGrp="1"/>
          </p:cNvSpPr>
          <p:nvPr>
            <p:ph idx="1"/>
          </p:nvPr>
        </p:nvSpPr>
        <p:spPr>
          <a:xfrm>
            <a:off x="395536" y="1412776"/>
            <a:ext cx="8424936" cy="5184576"/>
          </a:xfrm>
        </p:spPr>
        <p:txBody>
          <a:bodyPr>
            <a:normAutofit fontScale="77500" lnSpcReduction="20000"/>
          </a:bodyPr>
          <a:lstStyle/>
          <a:p>
            <a:r>
              <a:rPr lang="el-GR" dirty="0" smtClean="0"/>
              <a:t>Ανέπτυξε θεωρία για στερεότυπα </a:t>
            </a:r>
          </a:p>
          <a:p>
            <a:pPr lvl="1"/>
            <a:r>
              <a:rPr lang="el-GR" dirty="0" smtClean="0"/>
              <a:t>Οι περισσότεροι έχουν συγκεχυμένες ιδέες </a:t>
            </a:r>
          </a:p>
          <a:p>
            <a:pPr lvl="1"/>
            <a:r>
              <a:rPr lang="el-GR" dirty="0" smtClean="0"/>
              <a:t>Κινούνται σε μικρόκοσμο </a:t>
            </a:r>
          </a:p>
          <a:p>
            <a:r>
              <a:rPr lang="el-GR" dirty="0" smtClean="0"/>
              <a:t>Έχουν απόψεις για τα πράγματα πριν μάθουν γι’ αυτά </a:t>
            </a:r>
          </a:p>
          <a:p>
            <a:r>
              <a:rPr lang="el-GR" dirty="0" smtClean="0"/>
              <a:t>Συχνά προβλήματα πρόσβασης στην πληροφόρηση </a:t>
            </a:r>
          </a:p>
          <a:p>
            <a:r>
              <a:rPr lang="el-GR" dirty="0" smtClean="0"/>
              <a:t>Λένε λίγα πράγματα και συχνά λειτουργούν ως αυτοάμυνα </a:t>
            </a:r>
          </a:p>
          <a:p>
            <a:r>
              <a:rPr lang="el-GR" dirty="0" smtClean="0"/>
              <a:t>Οι ειδήσεις σημαντικές για τη Δημοκρατία </a:t>
            </a:r>
          </a:p>
          <a:p>
            <a:r>
              <a:rPr lang="el-GR" dirty="0" smtClean="0"/>
              <a:t>Κοινή γνώμη είναι άστατη, ευμετάβλητη </a:t>
            </a:r>
          </a:p>
          <a:p>
            <a:r>
              <a:rPr lang="el-GR" dirty="0" smtClean="0"/>
              <a:t>Το περιβάλλον είναι σύνθετο και οι άνθρωποι δεν μπορούν να αποκτήσουν πλήρη εικόνα</a:t>
            </a:r>
          </a:p>
          <a:p>
            <a:pPr lvl="1"/>
            <a:r>
              <a:rPr lang="en-US" dirty="0" smtClean="0"/>
              <a:t>this </a:t>
            </a:r>
            <a:r>
              <a:rPr lang="en-US" dirty="0" smtClean="0"/>
              <a:t>same </a:t>
            </a:r>
            <a:r>
              <a:rPr lang="en-US" dirty="0" smtClean="0"/>
              <a:t>is </a:t>
            </a:r>
            <a:r>
              <a:rPr lang="en-US" dirty="0" smtClean="0"/>
              <a:t>learning to see with his mind </a:t>
            </a:r>
            <a:r>
              <a:rPr lang="el-GR" dirty="0" smtClean="0"/>
              <a:t> </a:t>
            </a:r>
            <a:r>
              <a:rPr lang="en-US" dirty="0" smtClean="0"/>
              <a:t>vast </a:t>
            </a:r>
            <a:r>
              <a:rPr lang="en-US" dirty="0" smtClean="0"/>
              <a:t>portions of the world that he could never see, touch, smell, </a:t>
            </a:r>
            <a:r>
              <a:rPr lang="el-GR" dirty="0" smtClean="0"/>
              <a:t> </a:t>
            </a:r>
            <a:r>
              <a:rPr lang="en-US" dirty="0" smtClean="0"/>
              <a:t>hear</a:t>
            </a:r>
            <a:r>
              <a:rPr lang="en-US" dirty="0" smtClean="0"/>
              <a:t>, or remember. Gradually he makes for himself a trustworthy </a:t>
            </a:r>
            <a:r>
              <a:rPr lang="en-US" dirty="0" smtClean="0"/>
              <a:t>picture </a:t>
            </a:r>
            <a:r>
              <a:rPr lang="en-US" dirty="0" smtClean="0"/>
              <a:t>inside his head of the world beyond his reach. </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lstStyle/>
          <a:p>
            <a:r>
              <a:rPr lang="en-US" dirty="0" smtClean="0"/>
              <a:t>Walter Lippmann</a:t>
            </a:r>
            <a:r>
              <a:rPr lang="el-GR" dirty="0" smtClean="0"/>
              <a:t>/4</a:t>
            </a:r>
            <a:endParaRPr lang="el-GR" dirty="0"/>
          </a:p>
        </p:txBody>
      </p:sp>
      <p:sp>
        <p:nvSpPr>
          <p:cNvPr id="3" name="2 - Θέση περιεχομένου"/>
          <p:cNvSpPr>
            <a:spLocks noGrp="1"/>
          </p:cNvSpPr>
          <p:nvPr>
            <p:ph idx="1"/>
          </p:nvPr>
        </p:nvSpPr>
        <p:spPr>
          <a:xfrm>
            <a:off x="251520" y="1556792"/>
            <a:ext cx="8640960" cy="4968552"/>
          </a:xfrm>
        </p:spPr>
        <p:txBody>
          <a:bodyPr>
            <a:normAutofit fontScale="70000" lnSpcReduction="20000"/>
          </a:bodyPr>
          <a:lstStyle/>
          <a:p>
            <a:r>
              <a:rPr lang="en-US" dirty="0" smtClean="0"/>
              <a:t>As our minds become more deeply aware of their own subjectivism, we find a zest in objective method that is not otherwise there. We see vividly, as normally we should not, the enormous mischief and casual cruelty of our prejudices. And the destruction of a prejudice, though painful at first, because of its connection with our self-respect, gives an immense relief and a fine pride when it is successfully done. There is a radical enlargement of the range of attention. As the current categories dissolve, a hard, simple version of the world breaks up. The scene turns vivid and full. There follows an emotional incentive to hearty appreciation of scientific method, which otherwise it is not easy to arouse, and is impossible to sustain. Prejudices are so much easier and more interesting. For if you teach the principles of science as if they had always been accepted, their chief virtue as a discipline, which is objectivity, will make them dull. But teach them at first as victories over the superstitions of the mind, and the exhilaration of the chase and of the conquest may carry the pupil over that hard transition from his own self-bound experience to the phase where his curiosity has matured, and his reason has acquired </a:t>
            </a:r>
            <a:r>
              <a:rPr lang="en-US" dirty="0" smtClean="0"/>
              <a:t>passion</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lstStyle/>
          <a:p>
            <a:r>
              <a:rPr lang="en-US" dirty="0" smtClean="0"/>
              <a:t>Walter Lippmann</a:t>
            </a:r>
            <a:r>
              <a:rPr lang="el-GR" dirty="0" smtClean="0"/>
              <a:t>/5</a:t>
            </a:r>
            <a:endParaRPr lang="el-GR" dirty="0"/>
          </a:p>
        </p:txBody>
      </p:sp>
      <p:sp>
        <p:nvSpPr>
          <p:cNvPr id="3" name="2 - Θέση περιεχομένου"/>
          <p:cNvSpPr>
            <a:spLocks noGrp="1"/>
          </p:cNvSpPr>
          <p:nvPr>
            <p:ph idx="1"/>
          </p:nvPr>
        </p:nvSpPr>
        <p:spPr>
          <a:xfrm>
            <a:off x="323528" y="1484784"/>
            <a:ext cx="8640960" cy="5373216"/>
          </a:xfrm>
        </p:spPr>
        <p:txBody>
          <a:bodyPr>
            <a:normAutofit fontScale="77500" lnSpcReduction="20000"/>
          </a:bodyPr>
          <a:lstStyle/>
          <a:p>
            <a:r>
              <a:rPr lang="en-US" dirty="0" smtClean="0"/>
              <a:t>The established leaders of any organization have great natural advantages. They are believed to have better sources of information. The books and papers are in their offices. They took part in the important conferences. They met the important people. They have responsibility. It is, therefore, easier for them to secure attention and to speak in a convincing tone. But also they have a very great deal of control over the access to the facts. Every official is in some degree a censor. And since no one can suppress information, either by concealing it or forgetting to mention it, without some notion of what he wishes the public to know, every leader is in some degree a propagandist. Strategically placed, and compelled often to choose even at the best between the equally cogent though conflicting ideals of safety for the institution, and candor to his public, the official finds himself deciding more and more consciously what facts, in what setting, in what guise he shall permit the public to </a:t>
            </a:r>
            <a:r>
              <a:rPr lang="en-US" dirty="0" smtClean="0"/>
              <a:t>know</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Herman &amp; Chomsky </a:t>
            </a:r>
            <a:r>
              <a:rPr lang="el-GR" dirty="0" smtClean="0"/>
              <a:t/>
            </a:r>
            <a:br>
              <a:rPr lang="el-GR" dirty="0" smtClean="0"/>
            </a:br>
            <a:r>
              <a:rPr lang="el-GR" i="1" dirty="0" smtClean="0"/>
              <a:t>Ένα μοντέλο για την προπαγάνδα</a:t>
            </a:r>
            <a:endParaRPr lang="el-GR" i="1" dirty="0"/>
          </a:p>
        </p:txBody>
      </p:sp>
      <p:sp>
        <p:nvSpPr>
          <p:cNvPr id="3" name="2 - Θέση περιεχομένου"/>
          <p:cNvSpPr>
            <a:spLocks noGrp="1"/>
          </p:cNvSpPr>
          <p:nvPr>
            <p:ph idx="1"/>
          </p:nvPr>
        </p:nvSpPr>
        <p:spPr>
          <a:xfrm>
            <a:off x="457200" y="1600200"/>
            <a:ext cx="8291264" cy="4997152"/>
          </a:xfrm>
        </p:spPr>
        <p:txBody>
          <a:bodyPr>
            <a:normAutofit fontScale="92500" lnSpcReduction="10000"/>
          </a:bodyPr>
          <a:lstStyle/>
          <a:p>
            <a:r>
              <a:rPr lang="el-GR" dirty="0" smtClean="0"/>
              <a:t>Τα ΜΜΕ κάνουν προπαγάνδα ακόμα και όταν είναι ιδιωτικά </a:t>
            </a:r>
          </a:p>
          <a:p>
            <a:r>
              <a:rPr lang="el-GR" dirty="0" smtClean="0"/>
              <a:t>Αν και πιο δύσκολο να εντοπιστεί στα ιδιωτικά η προπαγάνδα </a:t>
            </a:r>
          </a:p>
          <a:p>
            <a:r>
              <a:rPr lang="el-GR" dirty="0" smtClean="0"/>
              <a:t>Η αντικειμενικότητα συνίσταται στο να μεταδίδουν τις κυρίαρχες απόψεις και στην καταστολή των διαφωνούντων </a:t>
            </a:r>
          </a:p>
          <a:p>
            <a:r>
              <a:rPr lang="el-GR" dirty="0" smtClean="0"/>
              <a:t>Τα ΜΜΕ εξαφανίζουν ιστορίες που θίγουν τα συμφέροντα των ελίτ </a:t>
            </a:r>
          </a:p>
          <a:p>
            <a:r>
              <a:rPr lang="el-GR" dirty="0" smtClean="0"/>
              <a:t>Πέντε (φίλτρα) των ειδήσεων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75000"/>
            </a:schemeClr>
          </a:solidFill>
          <a:scene3d>
            <a:camera prst="orthographicFront"/>
            <a:lightRig rig="threePt" dir="t"/>
          </a:scene3d>
          <a:sp3d>
            <a:bevelT/>
          </a:sp3d>
        </p:spPr>
        <p:txBody>
          <a:bodyPr>
            <a:normAutofit fontScale="90000"/>
          </a:bodyPr>
          <a:lstStyle/>
          <a:p>
            <a:r>
              <a:rPr lang="en-US" dirty="0" smtClean="0"/>
              <a:t>Herman &amp; </a:t>
            </a:r>
            <a:r>
              <a:rPr lang="en-US" dirty="0" smtClean="0"/>
              <a:t>Chomsky</a:t>
            </a:r>
            <a:r>
              <a:rPr lang="el-GR" dirty="0" smtClean="0"/>
              <a:t/>
            </a:r>
            <a:br>
              <a:rPr lang="el-GR" dirty="0" smtClean="0"/>
            </a:br>
            <a:r>
              <a:rPr lang="el-GR" dirty="0" smtClean="0"/>
              <a:t>Πέντε φίλτρα </a:t>
            </a:r>
            <a:endParaRPr lang="el-GR" dirty="0"/>
          </a:p>
        </p:txBody>
      </p:sp>
      <p:sp>
        <p:nvSpPr>
          <p:cNvPr id="3" name="2 - Θέση περιεχομένου"/>
          <p:cNvSpPr>
            <a:spLocks noGrp="1"/>
          </p:cNvSpPr>
          <p:nvPr>
            <p:ph idx="1"/>
          </p:nvPr>
        </p:nvSpPr>
        <p:spPr>
          <a:xfrm>
            <a:off x="457200" y="1600200"/>
            <a:ext cx="8291264" cy="4997152"/>
          </a:xfrm>
        </p:spPr>
        <p:txBody>
          <a:bodyPr>
            <a:normAutofit fontScale="92500" lnSpcReduction="20000"/>
          </a:bodyPr>
          <a:lstStyle/>
          <a:p>
            <a:r>
              <a:rPr lang="el-GR" dirty="0" smtClean="0"/>
              <a:t>Μέγεθος, ιδιοκτησία και κερδοσκοπικός προσανατολισμός των ΜΜΕ </a:t>
            </a:r>
          </a:p>
          <a:p>
            <a:pPr lvl="1"/>
            <a:r>
              <a:rPr lang="el-GR" dirty="0" smtClean="0"/>
              <a:t>Συγκέντρωση των ΜΜΕ και παραγωγή των ειδήσεων από μεγάλα προς μικρά ΜΜΕ </a:t>
            </a:r>
          </a:p>
          <a:p>
            <a:pPr lvl="1"/>
            <a:r>
              <a:rPr lang="el-GR" dirty="0" smtClean="0"/>
              <a:t>Η ΤΒ η κυριότερη πηγή ενημέρωσης του κοινού </a:t>
            </a:r>
          </a:p>
          <a:p>
            <a:pPr lvl="1"/>
            <a:r>
              <a:rPr lang="el-GR" dirty="0" smtClean="0"/>
              <a:t>Οι μέτοχοι πιέζουν για  χαμηλό επίπεδο πληροφόρησης ιδιαίτερα σε εμπορευματοποιημένο περιβάλλον </a:t>
            </a:r>
          </a:p>
          <a:p>
            <a:pPr lvl="1"/>
            <a:r>
              <a:rPr lang="el-GR" dirty="0" smtClean="0"/>
              <a:t>Καταργούνται περιορισμοί της συγκέντρωσης και του ελέγχου των ΜΜΕ από μη επικοινωνιακές εταιρείες – απορρύθμιση </a:t>
            </a:r>
          </a:p>
          <a:p>
            <a:pPr lvl="1"/>
            <a:r>
              <a:rPr lang="el-GR" dirty="0" smtClean="0"/>
              <a:t>Διασύνδεση των βαρόνων των ΜΜΕ με τις εταιρίες δια της ανάληψης θέσεων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2355</Words>
  <Application>Microsoft Office PowerPoint</Application>
  <PresentationFormat>Προβολή στην οθόνη (4:3)</PresentationFormat>
  <Paragraphs>254</Paragraphs>
  <Slides>47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4</vt:i4>
      </vt:variant>
      <vt:variant>
        <vt:lpstr>Τίτλοι διαφανειών</vt:lpstr>
      </vt:variant>
      <vt:variant>
        <vt:i4>47</vt:i4>
      </vt:variant>
    </vt:vector>
  </HeadingPairs>
  <TitlesOfParts>
    <vt:vector size="52" baseType="lpstr">
      <vt:lpstr>Θέμα του Office</vt:lpstr>
      <vt:lpstr>Έγγραφο</vt:lpstr>
      <vt:lpstr>Document</vt:lpstr>
      <vt:lpstr>Πακέτο</vt:lpstr>
      <vt:lpstr>Εικόνα</vt:lpstr>
      <vt:lpstr>Κοινωνιολογία των ειδήσεων Η εξέλιξη της κοινωνιολογίας των ειδήσεων</vt:lpstr>
      <vt:lpstr>Εισαγωγή </vt:lpstr>
      <vt:lpstr>Walter Lippmann/1 Κοινή γνώμη</vt:lpstr>
      <vt:lpstr>Walter Lippmann/2</vt:lpstr>
      <vt:lpstr>Walter Lippmann/3</vt:lpstr>
      <vt:lpstr>Walter Lippmann/4</vt:lpstr>
      <vt:lpstr>Walter Lippmann/5</vt:lpstr>
      <vt:lpstr>Herman &amp; Chomsky  Ένα μοντέλο για την προπαγάνδα</vt:lpstr>
      <vt:lpstr>Herman &amp; Chomsky Πέντε φίλτρα </vt:lpstr>
      <vt:lpstr>Η συγκέντρωση της ιδιοκτησίας σήμερα/1</vt:lpstr>
      <vt:lpstr>Η συγκέντρωση της ιδιοκτησίας σήμερα/2</vt:lpstr>
      <vt:lpstr>Η συγκέντρωση της ιδιοκτησίας σήμερα/3</vt:lpstr>
      <vt:lpstr>Η συγκέντρωση της ιδιοκτησίας σήμερα/4</vt:lpstr>
      <vt:lpstr>Η συγκέντρωση της ιδιοκτησίας σήμερα/5</vt:lpstr>
      <vt:lpstr>Η συγκέντρωση της ιδιοκτησίας σήμερα/6</vt:lpstr>
      <vt:lpstr>Η συγκέντρωση της ιδιοκτησίας σήμερα/7</vt:lpstr>
      <vt:lpstr>Herman &amp; Chomsky Πέντε φίλτρα </vt:lpstr>
      <vt:lpstr>Herman &amp; Chomsky Πέντε φίλτρα </vt:lpstr>
      <vt:lpstr>Herman &amp; Chomsky Πέντε φίλτρα </vt:lpstr>
      <vt:lpstr>Herman &amp; Chomsky Πέντε φίλτρα </vt:lpstr>
      <vt:lpstr>Lance Bennett </vt:lpstr>
      <vt:lpstr>Lance Bennett  Πώς οι πολιτικοί χειραγωγούν τις ειδήσεις </vt:lpstr>
      <vt:lpstr>Lance Bennett  Οι ειδήσεις χειραγωγούνται γιατί είναι ψυχαγωγία</vt:lpstr>
      <vt:lpstr>Lance Bennett  Πώς οι ειδήσεις επηρεάζουν το κοινό</vt:lpstr>
      <vt:lpstr>Michael Sudson </vt:lpstr>
      <vt:lpstr>Michael Sudson Ορισμός της δημοσιογραφίας </vt:lpstr>
      <vt:lpstr>Michael Sudson Η σημασία των ειδήσεων  </vt:lpstr>
      <vt:lpstr>Michael Sudson Η σημασία των ειδήσεων  </vt:lpstr>
      <vt:lpstr>Michael Sudson Η σημασία των ειδήσεων  </vt:lpstr>
      <vt:lpstr>Michael Sudson  Προκαταλήψεις των ειδήσεων </vt:lpstr>
      <vt:lpstr>Michael Sudson  Προκαταλήψεις των ειδήσεων</vt:lpstr>
      <vt:lpstr>Michael Sudson  Από πού έρχονται οι ειδήσεις </vt:lpstr>
      <vt:lpstr>2ο μέρος  Τα στοιχεία των ειδήσεων </vt:lpstr>
      <vt:lpstr>Michael Sudson  Οι ειδήσεις στην αγορά </vt:lpstr>
      <vt:lpstr>Michael Sudson  Οι ειδήσεις στην αγορά </vt:lpstr>
      <vt:lpstr>Michael Sudson  Πηγές των ειδήσεων </vt:lpstr>
      <vt:lpstr>Michael Sudson  Πηγές των ειδήσεων </vt:lpstr>
      <vt:lpstr>Michael Sudson  Πηγές των ειδήσεων </vt:lpstr>
      <vt:lpstr>Michael Sudson  Η πολιτική κουλτούρα των ειδήσεων </vt:lpstr>
      <vt:lpstr>Michael Sudson   Η πολιτική κουλτούρα των ειδήσεων </vt:lpstr>
      <vt:lpstr>Michael Sudson   Το κοινό των ειδήσεων </vt:lpstr>
      <vt:lpstr>Michael Sudson   Το κοινό των ειδήσεων </vt:lpstr>
      <vt:lpstr>Michael Sudson   Οι ειδήσεις ως λογοτεχνία και αφήγηση </vt:lpstr>
      <vt:lpstr>3ο  μέρος  Ειδήσεις και κοινωνία</vt:lpstr>
      <vt:lpstr>Michael Sudson Δίκαιο, Δημοκρατία και ειδήσεις </vt:lpstr>
      <vt:lpstr>Michael Sudson Δίκαιο, Δημοκρατία και ειδήσεις </vt:lpstr>
      <vt:lpstr>Ερωτήσεις?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Κοινωνιολογία των ειδήσεων Η εξέλιξη της κοινωνιολογίας των ειδήσεων</dc:title>
  <dc:creator>Γιώργος Πλειός</dc:creator>
  <cp:lastModifiedBy>Γιώργος Πλειός</cp:lastModifiedBy>
  <cp:revision>50</cp:revision>
  <dcterms:created xsi:type="dcterms:W3CDTF">2016-03-09T07:54:56Z</dcterms:created>
  <dcterms:modified xsi:type="dcterms:W3CDTF">2016-03-27T16:06:12Z</dcterms:modified>
</cp:coreProperties>
</file>