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8" r:id="rId2"/>
    <p:sldId id="259" r:id="rId3"/>
    <p:sldId id="303" r:id="rId4"/>
    <p:sldId id="261" r:id="rId5"/>
    <p:sldId id="302" r:id="rId6"/>
    <p:sldId id="301" r:id="rId7"/>
    <p:sldId id="266" r:id="rId8"/>
    <p:sldId id="304" r:id="rId9"/>
    <p:sldId id="305" r:id="rId10"/>
    <p:sldId id="306" r:id="rId11"/>
    <p:sldId id="271" r:id="rId12"/>
    <p:sldId id="272" r:id="rId13"/>
    <p:sldId id="275" r:id="rId14"/>
    <p:sldId id="274" r:id="rId15"/>
    <p:sldId id="273" r:id="rId16"/>
    <p:sldId id="307" r:id="rId17"/>
    <p:sldId id="308" r:id="rId18"/>
    <p:sldId id="309" r:id="rId19"/>
    <p:sldId id="310" r:id="rId20"/>
    <p:sldId id="281" r:id="rId21"/>
    <p:sldId id="277" r:id="rId22"/>
    <p:sldId id="279" r:id="rId23"/>
    <p:sldId id="280" r:id="rId24"/>
    <p:sldId id="282" r:id="rId25"/>
    <p:sldId id="284" r:id="rId26"/>
    <p:sldId id="283" r:id="rId27"/>
    <p:sldId id="311" r:id="rId28"/>
    <p:sldId id="286" r:id="rId29"/>
    <p:sldId id="312" r:id="rId30"/>
    <p:sldId id="313" r:id="rId31"/>
    <p:sldId id="289" r:id="rId32"/>
    <p:sldId id="290" r:id="rId33"/>
    <p:sldId id="314" r:id="rId34"/>
    <p:sldId id="315" r:id="rId35"/>
    <p:sldId id="293" r:id="rId36"/>
    <p:sldId id="294" r:id="rId37"/>
    <p:sldId id="295" r:id="rId38"/>
    <p:sldId id="296" r:id="rId39"/>
    <p:sldId id="297" r:id="rId40"/>
    <p:sldId id="298" r:id="rId41"/>
    <p:sldId id="299" r:id="rId42"/>
    <p:sldId id="316"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2" d="100"/>
          <a:sy n="112" d="100"/>
        </p:scale>
        <p:origin x="88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0BEA4-D2FB-4F4F-9A53-7BB0468F7487}" type="datetimeFigureOut">
              <a:rPr lang="el-GR" smtClean="0"/>
              <a:t>31/05/2024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42252-DF74-4C9C-8F98-EEF91F542AE3}"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7960278D-3FBA-4EC7-A5E7-C20DD78DC479}" type="datetimeFigureOut">
              <a:rPr lang="el-GR" smtClean="0"/>
              <a:t>31/05/2024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15599B-696A-43EE-82CD-DC2A99EFA75D}"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960278D-3FBA-4EC7-A5E7-C20DD78DC479}" type="datetimeFigureOut">
              <a:rPr lang="el-GR" smtClean="0"/>
              <a:t>31/05/2024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15599B-696A-43EE-82CD-DC2A99EFA75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960278D-3FBA-4EC7-A5E7-C20DD78DC479}" type="datetimeFigureOut">
              <a:rPr lang="el-GR" smtClean="0"/>
              <a:t>31/05/2024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15599B-696A-43EE-82CD-DC2A99EFA75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960278D-3FBA-4EC7-A5E7-C20DD78DC479}" type="datetimeFigureOut">
              <a:rPr lang="el-GR" smtClean="0"/>
              <a:t>31/05/2024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15599B-696A-43EE-82CD-DC2A99EFA75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60278D-3FBA-4EC7-A5E7-C20DD78DC479}" type="datetimeFigureOut">
              <a:rPr lang="el-GR" smtClean="0"/>
              <a:t>31/05/2024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15599B-696A-43EE-82CD-DC2A99EFA75D}"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7960278D-3FBA-4EC7-A5E7-C20DD78DC479}" type="datetimeFigureOut">
              <a:rPr lang="el-GR" smtClean="0"/>
              <a:t>31/05/2024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15599B-696A-43EE-82CD-DC2A99EFA75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7960278D-3FBA-4EC7-A5E7-C20DD78DC479}" type="datetimeFigureOut">
              <a:rPr lang="el-GR" smtClean="0"/>
              <a:t>31/05/2024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D15599B-696A-43EE-82CD-DC2A99EFA75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7960278D-3FBA-4EC7-A5E7-C20DD78DC479}" type="datetimeFigureOut">
              <a:rPr lang="el-GR" smtClean="0"/>
              <a:t>31/05/2024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D15599B-696A-43EE-82CD-DC2A99EFA75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0278D-3FBA-4EC7-A5E7-C20DD78DC479}" type="datetimeFigureOut">
              <a:rPr lang="el-GR" smtClean="0"/>
              <a:t>31/05/2024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D15599B-696A-43EE-82CD-DC2A99EFA75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60278D-3FBA-4EC7-A5E7-C20DD78DC479}" type="datetimeFigureOut">
              <a:rPr lang="el-GR" smtClean="0"/>
              <a:t>31/05/2024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15599B-696A-43EE-82CD-DC2A99EFA75D}"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60278D-3FBA-4EC7-A5E7-C20DD78DC479}" type="datetimeFigureOut">
              <a:rPr lang="el-GR" smtClean="0"/>
              <a:t>31/05/2024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15599B-696A-43EE-82CD-DC2A99EFA75D}"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0278D-3FBA-4EC7-A5E7-C20DD78DC479}" type="datetimeFigureOut">
              <a:rPr lang="el-GR" smtClean="0"/>
              <a:t>31/05/2024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5599B-696A-43EE-82CD-DC2A99EFA75D}"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ΒΑΣΙΚΕΣ ΑΡΧΕΣ ΟΡΜΟΝΟΘΕΡΑΠΕΙΑΣ</a:t>
            </a:r>
          </a:p>
        </p:txBody>
      </p:sp>
      <p:sp>
        <p:nvSpPr>
          <p:cNvPr id="5" name="Subtitle 4"/>
          <p:cNvSpPr>
            <a:spLocks noGrp="1"/>
          </p:cNvSpPr>
          <p:nvPr>
            <p:ph type="subTitle" idx="1"/>
          </p:nvPr>
        </p:nvSpPr>
        <p:spPr/>
        <p:txBody>
          <a:bodyPr/>
          <a:lstStyle/>
          <a:p>
            <a:r>
              <a:rPr lang="el-GR" dirty="0"/>
              <a:t>Α.Α.ΑΣΗΜΑΚΟΠΟΥΛΟΥ</a:t>
            </a:r>
          </a:p>
          <a:p>
            <a:r>
              <a:rPr lang="el-GR" dirty="0"/>
              <a:t>ΕΝΔΟΚΡΙΝΟΛΟΓΟΣ ΑΚΑΔΗΜΑΙΚΟΣ ΥΠΟΤΡΟΦΟΣ ΕΚΠΑ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222044EE-9379-F46F-F152-B59D509FE798}"/>
              </a:ext>
            </a:extLst>
          </p:cNvPr>
          <p:cNvSpPr>
            <a:spLocks noGrp="1"/>
          </p:cNvSpPr>
          <p:nvPr>
            <p:ph type="title"/>
          </p:nvPr>
        </p:nvSpPr>
        <p:spPr>
          <a:xfrm>
            <a:off x="457200" y="274638"/>
            <a:ext cx="8229600" cy="1143000"/>
          </a:xfrm>
        </p:spPr>
        <p:txBody>
          <a:bodyPr/>
          <a:lstStyle/>
          <a:p>
            <a:pPr eaLnBrk="1" hangingPunct="1"/>
            <a:r>
              <a:rPr lang="el-GR" sz="3200" dirty="0"/>
              <a:t>Είδη και μηχανισμοί δράσης ορμονοθεραπείας</a:t>
            </a:r>
          </a:p>
        </p:txBody>
      </p:sp>
      <p:pic>
        <p:nvPicPr>
          <p:cNvPr id="5" name="Θέση περιεχομένου 4">
            <a:extLst>
              <a:ext uri="{FF2B5EF4-FFF2-40B4-BE49-F238E27FC236}">
                <a16:creationId xmlns:a16="http://schemas.microsoft.com/office/drawing/2014/main" id="{8D4CC80B-C3BB-7F5C-8C7D-6F28848D2EFD}"/>
              </a:ext>
            </a:extLst>
          </p:cNvPr>
          <p:cNvPicPr>
            <a:picLocks noGrp="1" noChangeAspect="1"/>
          </p:cNvPicPr>
          <p:nvPr>
            <p:ph idx="1"/>
          </p:nvPr>
        </p:nvPicPr>
        <p:blipFill>
          <a:blip r:embed="rId2" cstate="print"/>
          <a:srcRect/>
          <a:stretch>
            <a:fillRect/>
          </a:stretch>
        </p:blipFill>
        <p:spPr bwMode="auto">
          <a:xfrm>
            <a:off x="899592" y="1052736"/>
            <a:ext cx="7181850" cy="2971800"/>
          </a:xfrm>
          <a:prstGeom prst="rect">
            <a:avLst/>
          </a:prstGeom>
          <a:noFill/>
          <a:ln w="9525">
            <a:noFill/>
            <a:miter lim="800000"/>
            <a:headEnd/>
            <a:tailEnd/>
          </a:ln>
        </p:spPr>
      </p:pic>
      <p:pic>
        <p:nvPicPr>
          <p:cNvPr id="6" name="Εικόνα 5">
            <a:extLst>
              <a:ext uri="{FF2B5EF4-FFF2-40B4-BE49-F238E27FC236}">
                <a16:creationId xmlns:a16="http://schemas.microsoft.com/office/drawing/2014/main" id="{3674DB5F-DA8A-2E66-08EF-0AFD1D02682F}"/>
              </a:ext>
            </a:extLst>
          </p:cNvPr>
          <p:cNvPicPr>
            <a:picLocks noChangeAspect="1"/>
          </p:cNvPicPr>
          <p:nvPr/>
        </p:nvPicPr>
        <p:blipFill>
          <a:blip r:embed="rId3" cstate="print"/>
          <a:srcRect/>
          <a:stretch>
            <a:fillRect/>
          </a:stretch>
        </p:blipFill>
        <p:spPr bwMode="auto">
          <a:xfrm>
            <a:off x="899592" y="4183063"/>
            <a:ext cx="6419056" cy="2674937"/>
          </a:xfrm>
          <a:prstGeom prst="rect">
            <a:avLst/>
          </a:prstGeom>
          <a:noFill/>
          <a:ln w="9525">
            <a:noFill/>
            <a:miter lim="800000"/>
            <a:headEnd/>
            <a:tailEnd/>
          </a:ln>
        </p:spPr>
      </p:pic>
    </p:spTree>
    <p:extLst>
      <p:ext uri="{BB962C8B-B14F-4D97-AF65-F5344CB8AC3E}">
        <p14:creationId xmlns:p14="http://schemas.microsoft.com/office/powerpoint/2010/main" val="4197166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33425" y="519113"/>
            <a:ext cx="7677150" cy="58197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57250" y="571500"/>
            <a:ext cx="7429500" cy="5715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804863" y="619125"/>
            <a:ext cx="7534275" cy="56197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63689" y="471488"/>
            <a:ext cx="5489600" cy="605513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3"/>
          <p:cNvPicPr>
            <a:picLocks noGrp="1" noChangeAspect="1"/>
          </p:cNvPicPr>
          <p:nvPr>
            <p:ph sz="half" idx="1"/>
          </p:nvPr>
        </p:nvPicPr>
        <p:blipFill>
          <a:blip r:embed="rId2" cstate="print"/>
          <a:srcRect/>
          <a:stretch>
            <a:fillRect/>
          </a:stretch>
        </p:blipFill>
        <p:spPr bwMode="auto">
          <a:xfrm>
            <a:off x="323528" y="1268760"/>
            <a:ext cx="4038600" cy="3028950"/>
          </a:xfrm>
          <a:prstGeom prst="rect">
            <a:avLst/>
          </a:prstGeom>
          <a:noFill/>
          <a:ln w="9525">
            <a:noFill/>
            <a:miter lim="800000"/>
            <a:headEnd/>
            <a:tailEnd/>
          </a:ln>
        </p:spPr>
      </p:pic>
      <p:pic>
        <p:nvPicPr>
          <p:cNvPr id="8" name="Εικόνα 4"/>
          <p:cNvPicPr>
            <a:picLocks noGrp="1" noChangeAspect="1"/>
          </p:cNvPicPr>
          <p:nvPr>
            <p:ph sz="half" idx="2"/>
          </p:nvPr>
        </p:nvPicPr>
        <p:blipFill>
          <a:blip r:embed="rId3" cstate="print"/>
          <a:srcRect/>
          <a:stretch>
            <a:fillRect/>
          </a:stretch>
        </p:blipFill>
        <p:spPr bwMode="auto">
          <a:xfrm>
            <a:off x="4644008" y="2636912"/>
            <a:ext cx="4010025" cy="30194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3">
            <a:extLst>
              <a:ext uri="{FF2B5EF4-FFF2-40B4-BE49-F238E27FC236}">
                <a16:creationId xmlns:a16="http://schemas.microsoft.com/office/drawing/2014/main" id="{B6DB8E38-203C-D844-CD76-791E85A362F5}"/>
              </a:ext>
            </a:extLst>
          </p:cNvPr>
          <p:cNvPicPr>
            <a:picLocks noChangeAspect="1"/>
          </p:cNvPicPr>
          <p:nvPr/>
        </p:nvPicPr>
        <p:blipFill>
          <a:blip r:embed="rId2" cstate="print"/>
          <a:srcRect/>
          <a:stretch>
            <a:fillRect/>
          </a:stretch>
        </p:blipFill>
        <p:spPr bwMode="auto">
          <a:xfrm>
            <a:off x="485775" y="395288"/>
            <a:ext cx="8172450" cy="6067425"/>
          </a:xfrm>
          <a:prstGeom prst="rect">
            <a:avLst/>
          </a:prstGeom>
          <a:noFill/>
          <a:ln w="9525">
            <a:noFill/>
            <a:miter lim="800000"/>
            <a:headEnd/>
            <a:tailEnd/>
          </a:ln>
        </p:spPr>
      </p:pic>
    </p:spTree>
    <p:extLst>
      <p:ext uri="{BB962C8B-B14F-4D97-AF65-F5344CB8AC3E}">
        <p14:creationId xmlns:p14="http://schemas.microsoft.com/office/powerpoint/2010/main" val="2150631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3">
            <a:extLst>
              <a:ext uri="{FF2B5EF4-FFF2-40B4-BE49-F238E27FC236}">
                <a16:creationId xmlns:a16="http://schemas.microsoft.com/office/drawing/2014/main" id="{0507EB2E-3A41-1915-00CC-E12F9DD164CC}"/>
              </a:ext>
            </a:extLst>
          </p:cNvPr>
          <p:cNvPicPr>
            <a:picLocks noChangeAspect="1"/>
          </p:cNvPicPr>
          <p:nvPr/>
        </p:nvPicPr>
        <p:blipFill>
          <a:blip r:embed="rId2" cstate="print"/>
          <a:srcRect/>
          <a:stretch>
            <a:fillRect/>
          </a:stretch>
        </p:blipFill>
        <p:spPr bwMode="auto">
          <a:xfrm>
            <a:off x="581025" y="433388"/>
            <a:ext cx="7981950" cy="5991225"/>
          </a:xfrm>
          <a:prstGeom prst="rect">
            <a:avLst/>
          </a:prstGeom>
          <a:noFill/>
          <a:ln w="9525">
            <a:noFill/>
            <a:miter lim="800000"/>
            <a:headEnd/>
            <a:tailEnd/>
          </a:ln>
        </p:spPr>
      </p:pic>
    </p:spTree>
    <p:extLst>
      <p:ext uri="{BB962C8B-B14F-4D97-AF65-F5344CB8AC3E}">
        <p14:creationId xmlns:p14="http://schemas.microsoft.com/office/powerpoint/2010/main" val="858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D257B14C-019A-ACCA-B684-87A9529D17FC}"/>
              </a:ext>
            </a:extLst>
          </p:cNvPr>
          <p:cNvSpPr>
            <a:spLocks noGrp="1"/>
          </p:cNvSpPr>
          <p:nvPr>
            <p:ph type="title"/>
          </p:nvPr>
        </p:nvSpPr>
        <p:spPr>
          <a:xfrm>
            <a:off x="457200" y="274638"/>
            <a:ext cx="8229600" cy="1143000"/>
          </a:xfrm>
        </p:spPr>
        <p:txBody>
          <a:bodyPr/>
          <a:lstStyle/>
          <a:p>
            <a:pPr eaLnBrk="1" hangingPunct="1"/>
            <a:r>
              <a:rPr lang="el-GR" dirty="0"/>
              <a:t>Καρκίνος προστάτη</a:t>
            </a:r>
          </a:p>
        </p:txBody>
      </p:sp>
      <p:pic>
        <p:nvPicPr>
          <p:cNvPr id="5" name="Εικόνα 6">
            <a:extLst>
              <a:ext uri="{FF2B5EF4-FFF2-40B4-BE49-F238E27FC236}">
                <a16:creationId xmlns:a16="http://schemas.microsoft.com/office/drawing/2014/main" id="{53255554-5A8F-4FB6-A17D-3E33C166DE20}"/>
              </a:ext>
            </a:extLst>
          </p:cNvPr>
          <p:cNvPicPr>
            <a:picLocks noGrp="1" noChangeAspect="1"/>
          </p:cNvPicPr>
          <p:nvPr>
            <p:ph idx="1"/>
          </p:nvPr>
        </p:nvPicPr>
        <p:blipFill>
          <a:blip r:embed="rId2" cstate="print"/>
          <a:srcRect/>
          <a:stretch>
            <a:fillRect/>
          </a:stretch>
        </p:blipFill>
        <p:spPr bwMode="auto">
          <a:xfrm>
            <a:off x="1100137" y="1696244"/>
            <a:ext cx="6943725" cy="4333875"/>
          </a:xfrm>
          <a:prstGeom prst="rect">
            <a:avLst/>
          </a:prstGeom>
          <a:noFill/>
          <a:ln w="9525">
            <a:noFill/>
            <a:miter lim="800000"/>
            <a:headEnd/>
            <a:tailEnd/>
          </a:ln>
        </p:spPr>
      </p:pic>
    </p:spTree>
    <p:extLst>
      <p:ext uri="{BB962C8B-B14F-4D97-AF65-F5344CB8AC3E}">
        <p14:creationId xmlns:p14="http://schemas.microsoft.com/office/powerpoint/2010/main" val="2260625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F6DC4AE-AFBF-0A9D-DA3D-0BE83E6663FC}"/>
              </a:ext>
            </a:extLst>
          </p:cNvPr>
          <p:cNvPicPr>
            <a:picLocks noChangeAspect="1" noChangeArrowheads="1"/>
          </p:cNvPicPr>
          <p:nvPr/>
        </p:nvPicPr>
        <p:blipFill>
          <a:blip r:embed="rId2" cstate="print"/>
          <a:srcRect/>
          <a:stretch>
            <a:fillRect/>
          </a:stretch>
        </p:blipFill>
        <p:spPr bwMode="auto">
          <a:xfrm>
            <a:off x="395288" y="1412875"/>
            <a:ext cx="8308975" cy="4464050"/>
          </a:xfrm>
          <a:prstGeom prst="rect">
            <a:avLst/>
          </a:prstGeom>
          <a:noFill/>
          <a:ln w="9525">
            <a:noFill/>
            <a:miter lim="800000"/>
            <a:headEnd/>
            <a:tailEnd/>
          </a:ln>
        </p:spPr>
      </p:pic>
    </p:spTree>
    <p:extLst>
      <p:ext uri="{BB962C8B-B14F-4D97-AF65-F5344CB8AC3E}">
        <p14:creationId xmlns:p14="http://schemas.microsoft.com/office/powerpoint/2010/main" val="252483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Ομάδα 10"/>
          <p:cNvGrpSpPr>
            <a:grpSpLocks/>
          </p:cNvGrpSpPr>
          <p:nvPr/>
        </p:nvGrpSpPr>
        <p:grpSpPr bwMode="auto">
          <a:xfrm>
            <a:off x="1331640" y="836712"/>
            <a:ext cx="6172200" cy="3810000"/>
            <a:chOff x="1568152" y="1889160"/>
            <a:chExt cx="6172200" cy="3810000"/>
          </a:xfrm>
        </p:grpSpPr>
        <p:pic>
          <p:nvPicPr>
            <p:cNvPr id="5" name="Picture 4"/>
            <p:cNvPicPr>
              <a:picLocks noChangeAspect="1" noChangeArrowheads="1"/>
            </p:cNvPicPr>
            <p:nvPr/>
          </p:nvPicPr>
          <p:blipFill>
            <a:blip r:embed="rId2" cstate="print"/>
            <a:srcRect/>
            <a:stretch>
              <a:fillRect/>
            </a:stretch>
          </p:blipFill>
          <p:spPr bwMode="auto">
            <a:xfrm>
              <a:off x="1568152" y="1889160"/>
              <a:ext cx="6172200" cy="3810000"/>
            </a:xfrm>
            <a:prstGeom prst="rect">
              <a:avLst/>
            </a:prstGeom>
            <a:noFill/>
            <a:ln w="9525">
              <a:noFill/>
              <a:miter lim="800000"/>
              <a:headEnd/>
              <a:tailEnd/>
            </a:ln>
          </p:spPr>
        </p:pic>
        <p:sp>
          <p:nvSpPr>
            <p:cNvPr id="6" name="Oval 5"/>
            <p:cNvSpPr/>
            <p:nvPr/>
          </p:nvSpPr>
          <p:spPr>
            <a:xfrm>
              <a:off x="5233690" y="1889160"/>
              <a:ext cx="1655762" cy="431800"/>
            </a:xfrm>
            <a:prstGeom prst="ellipse">
              <a:avLst/>
            </a:prstGeom>
            <a:noFill/>
          </p:spPr>
          <p:style>
            <a:lnRef idx="2">
              <a:schemeClr val="dk1"/>
            </a:lnRef>
            <a:fillRef idx="1">
              <a:schemeClr val="lt1"/>
            </a:fillRef>
            <a:effectRef idx="0">
              <a:schemeClr val="dk1"/>
            </a:effectRef>
            <a:fontRef idx="minor">
              <a:schemeClr val="dk1"/>
            </a:fontRef>
          </p:style>
          <p:txBody>
            <a:bodyPr anchor="ctr"/>
            <a:lstStyle>
              <a:defPPr>
                <a:defRPr lang="el-G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endParaRPr lang="el-GR"/>
            </a:p>
          </p:txBody>
        </p:sp>
        <p:sp>
          <p:nvSpPr>
            <p:cNvPr id="7" name="Oval 6"/>
            <p:cNvSpPr/>
            <p:nvPr/>
          </p:nvSpPr>
          <p:spPr>
            <a:xfrm>
              <a:off x="2276177" y="1916148"/>
              <a:ext cx="1655763" cy="433387"/>
            </a:xfrm>
            <a:prstGeom prst="ellipse">
              <a:avLst/>
            </a:prstGeom>
            <a:noFill/>
          </p:spPr>
          <p:style>
            <a:lnRef idx="2">
              <a:schemeClr val="dk1"/>
            </a:lnRef>
            <a:fillRef idx="1">
              <a:schemeClr val="lt1"/>
            </a:fillRef>
            <a:effectRef idx="0">
              <a:schemeClr val="dk1"/>
            </a:effectRef>
            <a:fontRef idx="minor">
              <a:schemeClr val="dk1"/>
            </a:fontRef>
          </p:style>
          <p:txBody>
            <a:bodyPr anchor="ctr"/>
            <a:lstStyle>
              <a:defPPr>
                <a:defRPr lang="el-G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endParaRPr lang="el-GR"/>
            </a:p>
          </p:txBody>
        </p:sp>
      </p:grpSp>
      <p:sp>
        <p:nvSpPr>
          <p:cNvPr id="8" name="TextBox 7"/>
          <p:cNvSpPr txBox="1"/>
          <p:nvPr/>
        </p:nvSpPr>
        <p:spPr>
          <a:xfrm>
            <a:off x="1259632" y="4941168"/>
            <a:ext cx="6552728" cy="369332"/>
          </a:xfrm>
          <a:prstGeom prst="rect">
            <a:avLst/>
          </a:prstGeom>
          <a:noFill/>
        </p:spPr>
        <p:txBody>
          <a:bodyPr wrap="square" rtlCol="0">
            <a:spAutoFit/>
          </a:bodyPr>
          <a:lstStyle/>
          <a:p>
            <a:endParaRPr lang="el-GR" dirty="0"/>
          </a:p>
        </p:txBody>
      </p:sp>
      <p:pic>
        <p:nvPicPr>
          <p:cNvPr id="9" name="Εικόνα 7"/>
          <p:cNvPicPr>
            <a:picLocks noChangeAspect="1"/>
          </p:cNvPicPr>
          <p:nvPr/>
        </p:nvPicPr>
        <p:blipFill>
          <a:blip r:embed="rId3" cstate="print"/>
          <a:srcRect/>
          <a:stretch>
            <a:fillRect/>
          </a:stretch>
        </p:blipFill>
        <p:spPr bwMode="auto">
          <a:xfrm>
            <a:off x="838200" y="5175250"/>
            <a:ext cx="7467600" cy="11334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64D61050-B3F2-8297-4E60-9221593B0325}"/>
              </a:ext>
            </a:extLst>
          </p:cNvPr>
          <p:cNvSpPr>
            <a:spLocks noGrp="1"/>
          </p:cNvSpPr>
          <p:nvPr>
            <p:ph type="title"/>
          </p:nvPr>
        </p:nvSpPr>
        <p:spPr/>
        <p:txBody>
          <a:bodyPr>
            <a:noAutofit/>
          </a:bodyPr>
          <a:lstStyle/>
          <a:p>
            <a:r>
              <a:rPr lang="el-GR" sz="2400" b="1" dirty="0"/>
              <a:t>Η ορμονοθεραπεία μπορεί να χρησιμοποιηθεί ως πρωτογενής, δευτερογενής ή προκαταρκτική θεραπεία</a:t>
            </a:r>
            <a:br>
              <a:rPr lang="el-GR" sz="2400" b="1" dirty="0"/>
            </a:br>
            <a:endParaRPr lang="el-GR" sz="2400" b="1" dirty="0"/>
          </a:p>
        </p:txBody>
      </p:sp>
      <p:sp>
        <p:nvSpPr>
          <p:cNvPr id="3" name="Content Placeholder 2"/>
          <p:cNvSpPr>
            <a:spLocks noGrp="1"/>
          </p:cNvSpPr>
          <p:nvPr>
            <p:ph idx="1"/>
          </p:nvPr>
        </p:nvSpPr>
        <p:spPr/>
        <p:txBody>
          <a:bodyPr>
            <a:normAutofit fontScale="62500" lnSpcReduction="20000"/>
          </a:bodyPr>
          <a:lstStyle/>
          <a:p>
            <a:pPr fontAlgn="base"/>
            <a:r>
              <a:rPr lang="el-GR" dirty="0"/>
              <a:t>Η ορμονοθεραπεία συχνά χρησιμοποιείται ως </a:t>
            </a:r>
            <a:r>
              <a:rPr lang="el-GR" b="1" dirty="0"/>
              <a:t>πρωτογενής </a:t>
            </a:r>
            <a:r>
              <a:rPr lang="el-GR" dirty="0"/>
              <a:t>θεραπεία (</a:t>
            </a:r>
            <a:r>
              <a:rPr lang="el-GR" dirty="0" err="1"/>
              <a:t>μονοθεραπεία</a:t>
            </a:r>
            <a:r>
              <a:rPr lang="el-GR" dirty="0"/>
              <a:t>) σε</a:t>
            </a:r>
          </a:p>
          <a:p>
            <a:pPr lvl="1" fontAlgn="base"/>
            <a:r>
              <a:rPr lang="el-GR" dirty="0"/>
              <a:t>ηλικιωμένους άνδρες που δεν είναι υποψήφιοι για επέμβαση ή ακτινοθεραπεία και δεν ενδιαφέρονται για προσεκτική αναμονή της εξέλιξης του καρκίνου τους</a:t>
            </a:r>
          </a:p>
          <a:p>
            <a:pPr lvl="1" fontAlgn="base"/>
            <a:r>
              <a:rPr lang="el-GR" dirty="0"/>
              <a:t>σε άνδρες με μεταστατική νόσο κατά την ανίχνευση του καρκίνου του προστάτη</a:t>
            </a:r>
          </a:p>
          <a:p>
            <a:pPr fontAlgn="base"/>
            <a:r>
              <a:rPr lang="el-GR" dirty="0"/>
              <a:t>Σαν </a:t>
            </a:r>
            <a:r>
              <a:rPr lang="el-GR" b="1" dirty="0"/>
              <a:t>δευτερογενής</a:t>
            </a:r>
            <a:r>
              <a:rPr lang="el-GR" dirty="0"/>
              <a:t> θεραπεία χρησιμοποιείται σε άνδρες που εμφανίζουν υποτροπή (δηλαδή αύξηση του ειδικού προστατικού αντιγόνου, του λεγόμενου PSA) της νόσου μετά από ριζική </a:t>
            </a:r>
            <a:r>
              <a:rPr lang="el-GR" dirty="0" err="1"/>
              <a:t>προστατεκτομή</a:t>
            </a:r>
            <a:r>
              <a:rPr lang="el-GR" dirty="0"/>
              <a:t>, ακτινοθεραπεία ή κρυοθεραπεία. Σ’ αυτές τις περιπτώσεις συνιστάται ορμονοθεραπεία επιβράδυνσης της ανάπτυξης του επανεμφανιζόμενου καρκίνου.</a:t>
            </a:r>
          </a:p>
          <a:p>
            <a:pPr fontAlgn="base"/>
            <a:r>
              <a:rPr lang="el-GR" dirty="0"/>
              <a:t>Τέλος, η ορμονοθεραπεία μπορεί να χορηγείται για μία χρονική περίοδο πριν την ριζική </a:t>
            </a:r>
            <a:r>
              <a:rPr lang="el-GR" dirty="0" err="1"/>
              <a:t>προστατεκτομή</a:t>
            </a:r>
            <a:r>
              <a:rPr lang="el-GR" dirty="0"/>
              <a:t> ή ακτινοθεραπεία για τη σμίκρυνση του προστάτη αδένα και για να γίνεται ευκολότερη η διαδικασία (</a:t>
            </a:r>
            <a:r>
              <a:rPr lang="el-GR" b="1" dirty="0"/>
              <a:t>προκαταρκτική </a:t>
            </a:r>
            <a:r>
              <a:rPr lang="el-GR" dirty="0"/>
              <a:t>θεραπεία)</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600075" y="514350"/>
            <a:ext cx="7943850" cy="5829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20000"/>
          </a:bodyPr>
          <a:lstStyle/>
          <a:p>
            <a:pPr marL="173038" indent="-173038">
              <a:spcBef>
                <a:spcPct val="0"/>
              </a:spcBef>
              <a:buClr>
                <a:schemeClr val="tx1"/>
              </a:buClr>
              <a:buFontTx/>
              <a:buChar char="•"/>
            </a:pPr>
            <a:r>
              <a:rPr lang="el-GR" dirty="0">
                <a:latin typeface="Arial" charset="0"/>
                <a:cs typeface="Arial" charset="0"/>
              </a:rPr>
              <a:t>Η σύνδεση ανδρογόνων, όπως είναι η τεστοστερόνη και η DHT, σε υποδοχείς ανδρογόνων οδηγεί σε ενεργοποίηση των υποδοχέων, προκαλώντας τη μετάθεσή τους στον πυρήνα, όπου συνδέεται με DNA, επιστρατεύει </a:t>
            </a:r>
            <a:r>
              <a:rPr lang="el-GR" dirty="0" err="1">
                <a:latin typeface="Arial" charset="0"/>
                <a:cs typeface="Arial" charset="0"/>
              </a:rPr>
              <a:t>συμπαράγοντες</a:t>
            </a:r>
            <a:r>
              <a:rPr lang="el-GR" dirty="0">
                <a:latin typeface="Arial" charset="0"/>
                <a:cs typeface="Arial" charset="0"/>
              </a:rPr>
              <a:t> (συν-</a:t>
            </a:r>
            <a:r>
              <a:rPr lang="el-GR" dirty="0" err="1">
                <a:latin typeface="Arial" charset="0"/>
                <a:cs typeface="Arial" charset="0"/>
              </a:rPr>
              <a:t>ενεργοποιητές</a:t>
            </a:r>
            <a:r>
              <a:rPr lang="el-GR" dirty="0">
                <a:latin typeface="Arial" charset="0"/>
                <a:cs typeface="Arial" charset="0"/>
              </a:rPr>
              <a:t> ή </a:t>
            </a:r>
            <a:r>
              <a:rPr lang="el-GR" dirty="0" err="1">
                <a:latin typeface="Arial" charset="0"/>
                <a:cs typeface="Arial" charset="0"/>
              </a:rPr>
              <a:t>συγκαταστολείς</a:t>
            </a:r>
            <a:r>
              <a:rPr lang="el-GR" dirty="0">
                <a:latin typeface="Arial" charset="0"/>
                <a:cs typeface="Arial" charset="0"/>
              </a:rPr>
              <a:t>) και ρυθμίζει τη γονιδιακή έκφραση</a:t>
            </a:r>
            <a:endParaRPr lang="en-US" dirty="0">
              <a:latin typeface="Arial" charset="0"/>
              <a:cs typeface="Arial" charset="0"/>
            </a:endParaRPr>
          </a:p>
          <a:p>
            <a:pPr marL="173038" indent="-173038">
              <a:spcBef>
                <a:spcPct val="0"/>
              </a:spcBef>
              <a:buClr>
                <a:schemeClr val="tx1"/>
              </a:buClr>
              <a:buFontTx/>
              <a:buChar char="•"/>
            </a:pPr>
            <a:endParaRPr lang="el-GR" dirty="0">
              <a:latin typeface="Arial" charset="0"/>
              <a:cs typeface="Arial" charset="0"/>
            </a:endParaRPr>
          </a:p>
          <a:p>
            <a:pPr marL="173038" indent="-173038">
              <a:spcBef>
                <a:spcPct val="0"/>
              </a:spcBef>
              <a:buClr>
                <a:schemeClr val="tx1"/>
              </a:buClr>
              <a:buFontTx/>
              <a:buChar char="•"/>
            </a:pPr>
            <a:r>
              <a:rPr lang="el-GR" dirty="0">
                <a:latin typeface="Arial" charset="0"/>
                <a:cs typeface="Arial" charset="0"/>
              </a:rPr>
              <a:t>Ο φυσιολογικός προστάτης και ο καρκίνος του προστάτη χρησιμοποιούν ανδρογόνα και το </a:t>
            </a:r>
            <a:r>
              <a:rPr lang="el-GR" dirty="0" err="1">
                <a:latin typeface="Arial" charset="0"/>
                <a:cs typeface="Arial" charset="0"/>
              </a:rPr>
              <a:t>σηματοδοτικό</a:t>
            </a:r>
            <a:r>
              <a:rPr lang="el-GR" dirty="0">
                <a:latin typeface="Arial" charset="0"/>
                <a:cs typeface="Arial" charset="0"/>
              </a:rPr>
              <a:t> μονοπάτι των υποδοχέων των ανδρογόνων για τη συντήρηση και την αύξησή τους</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281139" y="476673"/>
            <a:ext cx="8791032" cy="604867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athena\Desktop\gnrh.jpg"/>
          <p:cNvPicPr>
            <a:picLocks noChangeAspect="1" noChangeArrowheads="1"/>
          </p:cNvPicPr>
          <p:nvPr/>
        </p:nvPicPr>
        <p:blipFill>
          <a:blip r:embed="rId2" cstate="print"/>
          <a:srcRect/>
          <a:stretch>
            <a:fillRect/>
          </a:stretch>
        </p:blipFill>
        <p:spPr bwMode="auto">
          <a:xfrm>
            <a:off x="1763688" y="-44696"/>
            <a:ext cx="5760640" cy="677794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804863" y="847725"/>
            <a:ext cx="7534275" cy="51625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70000" lnSpcReduction="20000"/>
          </a:bodyPr>
          <a:lstStyle/>
          <a:p>
            <a:r>
              <a:rPr lang="el-GR" dirty="0"/>
              <a:t>Αρχικά, όταν ένας άνδρας λαμβάνει ανάλογο LHRΗ, υπάρχει αυξημένη παραγωγή LHRΗ και τεστοστερόνης. Αυτή η υπερβολική παραγωγή ειδοποιεί τον εγκέφαλο να σταματήσει την παραγωγή LHRH και, άρα, τους όρχεις να σταματήσουν την παραγωγή τεστοστερόνης. Χρειάζεται περίπου 5-8 ημέρες για να μειωθούν σημαντικά τα επίπεδα τεστοστερόνης. Η αύξηση τεστοστερόνης που μπορεί να συμβεί αρχικά με τη λήψη αναλόγων LHRΗ, το λεγόμενο «FLAIR UP», μπορεί να επηρεάσει ασθενείς με μετάσταση του καρκίνου στα οστά και να προκαλέσει επιδείνωση του πόνου των οστών. Στους άνδρες με μεταστατική νόσο θα δοθεί άλλη φαρμακευτική αγωγή, με </a:t>
            </a:r>
            <a:r>
              <a:rPr lang="el-GR" dirty="0" err="1"/>
              <a:t>αντιανδρογόνα</a:t>
            </a:r>
            <a:r>
              <a:rPr lang="el-GR" dirty="0"/>
              <a:t>, για 2 εβδομάδες περίπου πριν ξεκινήσουν τη λήψη αναλόγου LHRΗ για να μπλοκαριστεί η επίδραση της τεστοστερόνης.</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CA9061B-9AD1-E1AF-A2F2-6034DBED3A5A}"/>
              </a:ext>
            </a:extLst>
          </p:cNvPr>
          <p:cNvPicPr>
            <a:picLocks noChangeAspect="1" noChangeArrowheads="1"/>
          </p:cNvPicPr>
          <p:nvPr/>
        </p:nvPicPr>
        <p:blipFill>
          <a:blip r:embed="rId2" cstate="print"/>
          <a:srcRect/>
          <a:stretch>
            <a:fillRect/>
          </a:stretch>
        </p:blipFill>
        <p:spPr>
          <a:xfrm>
            <a:off x="239712" y="777875"/>
            <a:ext cx="7932688" cy="5019675"/>
          </a:xfrm>
          <a:prstGeom prst="rect">
            <a:avLst/>
          </a:prstGeom>
        </p:spPr>
      </p:pic>
      <p:pic>
        <p:nvPicPr>
          <p:cNvPr id="5" name="Picture 3">
            <a:extLst>
              <a:ext uri="{FF2B5EF4-FFF2-40B4-BE49-F238E27FC236}">
                <a16:creationId xmlns:a16="http://schemas.microsoft.com/office/drawing/2014/main" id="{0DD7EC9D-1144-6167-CE00-90DD61C4FB50}"/>
              </a:ext>
            </a:extLst>
          </p:cNvPr>
          <p:cNvPicPr>
            <a:picLocks noChangeAspect="1" noChangeArrowheads="1"/>
          </p:cNvPicPr>
          <p:nvPr/>
        </p:nvPicPr>
        <p:blipFill>
          <a:blip r:embed="rId3" cstate="print"/>
          <a:srcRect/>
          <a:stretch>
            <a:fillRect/>
          </a:stretch>
        </p:blipFill>
        <p:spPr bwMode="auto">
          <a:xfrm>
            <a:off x="6300192" y="6080125"/>
            <a:ext cx="1670050" cy="604837"/>
          </a:xfrm>
          <a:prstGeom prst="rect">
            <a:avLst/>
          </a:prstGeom>
          <a:noFill/>
          <a:ln w="9525">
            <a:noFill/>
            <a:miter lim="800000"/>
            <a:headEnd/>
            <a:tailEnd/>
          </a:ln>
        </p:spPr>
      </p:pic>
    </p:spTree>
    <p:extLst>
      <p:ext uri="{BB962C8B-B14F-4D97-AF65-F5344CB8AC3E}">
        <p14:creationId xmlns:p14="http://schemas.microsoft.com/office/powerpoint/2010/main" val="3155917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Όταν ένας άνδρας ακολουθεί ορμονοθεραπεία, το επίπεδο της τεστοστερόνης πρέπει να είναι &lt;20ng/dL</a:t>
            </a:r>
          </a:p>
        </p:txBody>
      </p:sp>
      <p:grpSp>
        <p:nvGrpSpPr>
          <p:cNvPr id="4" name="Group 11"/>
          <p:cNvGrpSpPr>
            <a:grpSpLocks noGrp="1"/>
          </p:cNvGrpSpPr>
          <p:nvPr/>
        </p:nvGrpSpPr>
        <p:grpSpPr bwMode="auto">
          <a:xfrm>
            <a:off x="457200" y="1600200"/>
            <a:ext cx="8229600" cy="4525963"/>
            <a:chOff x="5537311" y="1489870"/>
            <a:chExt cx="3697808" cy="3472587"/>
          </a:xfrm>
        </p:grpSpPr>
        <p:sp>
          <p:nvSpPr>
            <p:cNvPr id="5" name="Rectangle 14"/>
            <p:cNvSpPr>
              <a:spLocks noChangeArrowheads="1"/>
            </p:cNvSpPr>
            <p:nvPr/>
          </p:nvSpPr>
          <p:spPr bwMode="auto">
            <a:xfrm>
              <a:off x="5537311" y="2023271"/>
              <a:ext cx="3697808" cy="2939186"/>
            </a:xfrm>
            <a:prstGeom prst="rect">
              <a:avLst/>
            </a:prstGeom>
            <a:solidFill>
              <a:schemeClr val="bg1"/>
            </a:solidFill>
            <a:ln w="9525">
              <a:noFill/>
              <a:miter lim="800000"/>
              <a:headEnd/>
              <a:tailEnd/>
            </a:ln>
          </p:spPr>
          <p:txBody>
            <a:bodyPr/>
            <a:lstStyle/>
            <a:p>
              <a:pPr marL="285750" indent="-285750" eaLnBrk="0" hangingPunct="0">
                <a:spcBef>
                  <a:spcPts val="100"/>
                </a:spcBef>
                <a:spcAft>
                  <a:spcPts val="100"/>
                </a:spcAft>
                <a:buClr>
                  <a:schemeClr val="accent1"/>
                </a:buClr>
                <a:buSzPct val="70000"/>
                <a:buFont typeface="Arial" charset="0"/>
                <a:buChar char="•"/>
              </a:pPr>
              <a:r>
                <a:rPr lang="en-US" sz="1200" dirty="0">
                  <a:solidFill>
                    <a:srgbClr val="471539"/>
                  </a:solidFill>
                  <a:latin typeface="Calibri" pitchFamily="34" charset="0"/>
                </a:rPr>
                <a:t>Loss of libido and sexual interest, erectile dysfunction, impotence</a:t>
              </a:r>
            </a:p>
            <a:p>
              <a:pPr marL="285750" indent="-285750" eaLnBrk="0" hangingPunct="0">
                <a:spcBef>
                  <a:spcPts val="100"/>
                </a:spcBef>
                <a:spcAft>
                  <a:spcPts val="100"/>
                </a:spcAft>
                <a:buClr>
                  <a:schemeClr val="accent1"/>
                </a:buClr>
                <a:buSzPct val="70000"/>
                <a:buFont typeface="Arial" charset="0"/>
                <a:buChar char="•"/>
              </a:pPr>
              <a:r>
                <a:rPr lang="en-US" sz="1200" dirty="0">
                  <a:solidFill>
                    <a:srgbClr val="471539"/>
                  </a:solidFill>
                  <a:latin typeface="Calibri" pitchFamily="34" charset="0"/>
                </a:rPr>
                <a:t>Fatigue</a:t>
              </a:r>
            </a:p>
            <a:p>
              <a:pPr marL="285750" indent="-285750" eaLnBrk="0" hangingPunct="0">
                <a:spcBef>
                  <a:spcPts val="100"/>
                </a:spcBef>
                <a:spcAft>
                  <a:spcPts val="100"/>
                </a:spcAft>
                <a:buClr>
                  <a:schemeClr val="accent1"/>
                </a:buClr>
                <a:buSzPct val="70000"/>
                <a:buFont typeface="Arial" charset="0"/>
                <a:buChar char="•"/>
              </a:pPr>
              <a:r>
                <a:rPr lang="en-US" sz="1200" dirty="0">
                  <a:solidFill>
                    <a:srgbClr val="471539"/>
                  </a:solidFill>
                  <a:latin typeface="Calibri" pitchFamily="34" charset="0"/>
                </a:rPr>
                <a:t>Hot flushes </a:t>
              </a:r>
            </a:p>
            <a:p>
              <a:pPr marL="285750" indent="-285750" eaLnBrk="0" hangingPunct="0">
                <a:spcBef>
                  <a:spcPts val="100"/>
                </a:spcBef>
                <a:spcAft>
                  <a:spcPts val="100"/>
                </a:spcAft>
                <a:buClr>
                  <a:schemeClr val="accent1"/>
                </a:buClr>
                <a:buSzPct val="70000"/>
                <a:buFont typeface="Arial" charset="0"/>
                <a:buChar char="•"/>
              </a:pPr>
              <a:r>
                <a:rPr lang="en-US" sz="1200" dirty="0">
                  <a:solidFill>
                    <a:srgbClr val="471539"/>
                  </a:solidFill>
                  <a:latin typeface="Calibri" pitchFamily="34" charset="0"/>
                </a:rPr>
                <a:t>Decline in intellectual capacity, emotional liability, depression</a:t>
              </a:r>
            </a:p>
            <a:p>
              <a:pPr marL="285750" indent="-285750" eaLnBrk="0" hangingPunct="0">
                <a:spcBef>
                  <a:spcPts val="100"/>
                </a:spcBef>
                <a:spcAft>
                  <a:spcPts val="100"/>
                </a:spcAft>
                <a:buClr>
                  <a:schemeClr val="accent1"/>
                </a:buClr>
                <a:buSzPct val="70000"/>
                <a:buFont typeface="Arial" charset="0"/>
                <a:buChar char="•"/>
              </a:pPr>
              <a:r>
                <a:rPr lang="en-US" sz="1200" dirty="0">
                  <a:solidFill>
                    <a:srgbClr val="471539"/>
                  </a:solidFill>
                  <a:latin typeface="Calibri" pitchFamily="34" charset="0"/>
                </a:rPr>
                <a:t>Decrease in muscular strength</a:t>
              </a:r>
            </a:p>
            <a:p>
              <a:pPr marL="285750" indent="-285750" eaLnBrk="0" hangingPunct="0">
                <a:spcBef>
                  <a:spcPts val="100"/>
                </a:spcBef>
                <a:spcAft>
                  <a:spcPts val="100"/>
                </a:spcAft>
                <a:buClr>
                  <a:schemeClr val="accent1"/>
                </a:buClr>
                <a:buSzPct val="70000"/>
                <a:buFont typeface="Arial" charset="0"/>
                <a:buChar char="•"/>
              </a:pPr>
              <a:r>
                <a:rPr lang="en-US" sz="1200" dirty="0">
                  <a:solidFill>
                    <a:srgbClr val="471539"/>
                  </a:solidFill>
                  <a:latin typeface="Calibri" pitchFamily="34" charset="0"/>
                </a:rPr>
                <a:t>Increase in (abdominal) fat apposition</a:t>
              </a:r>
            </a:p>
            <a:p>
              <a:pPr marL="285750" indent="-285750" eaLnBrk="0" hangingPunct="0">
                <a:spcBef>
                  <a:spcPts val="100"/>
                </a:spcBef>
                <a:spcAft>
                  <a:spcPts val="100"/>
                </a:spcAft>
                <a:buClr>
                  <a:schemeClr val="accent1"/>
                </a:buClr>
                <a:buSzPct val="70000"/>
                <a:buFont typeface="Arial" charset="0"/>
                <a:buChar char="•"/>
              </a:pPr>
              <a:r>
                <a:rPr lang="en-US" sz="1200" dirty="0">
                  <a:solidFill>
                    <a:srgbClr val="471539"/>
                  </a:solidFill>
                  <a:latin typeface="Calibri" pitchFamily="34" charset="0"/>
                </a:rPr>
                <a:t>Osteoporosis</a:t>
              </a:r>
            </a:p>
            <a:p>
              <a:pPr marL="285750" indent="-285750" eaLnBrk="0" hangingPunct="0">
                <a:spcBef>
                  <a:spcPts val="100"/>
                </a:spcBef>
                <a:spcAft>
                  <a:spcPts val="100"/>
                </a:spcAft>
                <a:buClr>
                  <a:schemeClr val="accent1"/>
                </a:buClr>
                <a:buSzPct val="70000"/>
                <a:buFont typeface="Arial" charset="0"/>
                <a:buChar char="•"/>
              </a:pPr>
              <a:r>
                <a:rPr lang="en-US" sz="1200" dirty="0">
                  <a:solidFill>
                    <a:srgbClr val="471539"/>
                  </a:solidFill>
                  <a:latin typeface="Calibri" pitchFamily="34" charset="0"/>
                </a:rPr>
                <a:t>Cardiovascular</a:t>
              </a:r>
            </a:p>
          </p:txBody>
        </p:sp>
        <p:sp>
          <p:nvSpPr>
            <p:cNvPr id="6" name="Rectangle 13"/>
            <p:cNvSpPr>
              <a:spLocks noChangeArrowheads="1"/>
            </p:cNvSpPr>
            <p:nvPr/>
          </p:nvSpPr>
          <p:spPr bwMode="auto">
            <a:xfrm>
              <a:off x="5537311" y="1489870"/>
              <a:ext cx="3697808" cy="534092"/>
            </a:xfrm>
            <a:prstGeom prst="rect">
              <a:avLst/>
            </a:prstGeom>
            <a:solidFill>
              <a:srgbClr val="471539"/>
            </a:solidFill>
            <a:ln>
              <a:headEnd/>
              <a:tailEnd/>
            </a:ln>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en-US" sz="1400" dirty="0">
                  <a:solidFill>
                    <a:schemeClr val="bg1"/>
                  </a:solidFill>
                  <a:latin typeface="Arial" panose="020B0604020202020204" pitchFamily="34" charset="0"/>
                  <a:cs typeface="Arial" panose="020B0604020202020204" pitchFamily="34" charset="0"/>
                </a:rPr>
                <a:t>The Castration Syndrome</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9E7BC4A-2DA4-D20F-C721-8DA75BDC687C}"/>
              </a:ext>
            </a:extLst>
          </p:cNvPr>
          <p:cNvSpPr>
            <a:spLocks noGrp="1" noChangeArrowheads="1"/>
          </p:cNvSpPr>
          <p:nvPr>
            <p:ph type="title"/>
          </p:nvPr>
        </p:nvSpPr>
        <p:spPr>
          <a:xfrm>
            <a:off x="458753" y="137685"/>
            <a:ext cx="8229600" cy="1143000"/>
          </a:xfrm>
        </p:spPr>
        <p:txBody>
          <a:bodyPr>
            <a:normAutofit/>
          </a:bodyPr>
          <a:lstStyle/>
          <a:p>
            <a:pPr eaLnBrk="1" hangingPunct="1"/>
            <a:r>
              <a:rPr lang="en-US" sz="2800" dirty="0"/>
              <a:t>Prostate cancer is a continuum </a:t>
            </a:r>
            <a:br>
              <a:rPr lang="en-US" sz="2800" dirty="0"/>
            </a:br>
            <a:r>
              <a:rPr lang="en-US" sz="2800" dirty="0"/>
              <a:t>of different disease stages</a:t>
            </a:r>
          </a:p>
        </p:txBody>
      </p:sp>
      <p:grpSp>
        <p:nvGrpSpPr>
          <p:cNvPr id="7" name="Group 4">
            <a:extLst>
              <a:ext uri="{FF2B5EF4-FFF2-40B4-BE49-F238E27FC236}">
                <a16:creationId xmlns:a16="http://schemas.microsoft.com/office/drawing/2014/main" id="{EA2245FC-5512-BBCF-DEF8-F6959ED32AF3}"/>
              </a:ext>
            </a:extLst>
          </p:cNvPr>
          <p:cNvGrpSpPr>
            <a:grpSpLocks/>
          </p:cNvGrpSpPr>
          <p:nvPr/>
        </p:nvGrpSpPr>
        <p:grpSpPr bwMode="auto">
          <a:xfrm>
            <a:off x="553244" y="1220182"/>
            <a:ext cx="8037512" cy="5003800"/>
            <a:chOff x="760500" y="1053120"/>
            <a:chExt cx="8037210" cy="5003357"/>
          </a:xfrm>
        </p:grpSpPr>
        <p:grpSp>
          <p:nvGrpSpPr>
            <p:cNvPr id="8" name="Group 1">
              <a:extLst>
                <a:ext uri="{FF2B5EF4-FFF2-40B4-BE49-F238E27FC236}">
                  <a16:creationId xmlns:a16="http://schemas.microsoft.com/office/drawing/2014/main" id="{DAD3EF57-81D4-C39D-7BB0-2DFFB3DEDEC1}"/>
                </a:ext>
              </a:extLst>
            </p:cNvPr>
            <p:cNvGrpSpPr>
              <a:grpSpLocks/>
            </p:cNvGrpSpPr>
            <p:nvPr/>
          </p:nvGrpSpPr>
          <p:grpSpPr bwMode="auto">
            <a:xfrm>
              <a:off x="1099653" y="1053120"/>
              <a:ext cx="7698057" cy="5003357"/>
              <a:chOff x="1040278" y="1053120"/>
              <a:chExt cx="7698057" cy="5003357"/>
            </a:xfrm>
          </p:grpSpPr>
          <p:sp>
            <p:nvSpPr>
              <p:cNvPr id="10" name="Text Box 5">
                <a:extLst>
                  <a:ext uri="{FF2B5EF4-FFF2-40B4-BE49-F238E27FC236}">
                    <a16:creationId xmlns:a16="http://schemas.microsoft.com/office/drawing/2014/main" id="{A1141452-E2CD-EA19-633D-1350BFA76CCD}"/>
                  </a:ext>
                </a:extLst>
              </p:cNvPr>
              <p:cNvSpPr txBox="1">
                <a:spLocks noChangeArrowheads="1"/>
              </p:cNvSpPr>
              <p:nvPr/>
            </p:nvSpPr>
            <p:spPr bwMode="auto">
              <a:xfrm>
                <a:off x="4170545" y="5748713"/>
                <a:ext cx="553336" cy="307764"/>
              </a:xfrm>
              <a:prstGeom prst="rect">
                <a:avLst/>
              </a:prstGeom>
              <a:noFill/>
              <a:ln w="9525">
                <a:noFill/>
                <a:miter lim="800000"/>
                <a:headEnd/>
                <a:tailEnd/>
              </a:ln>
            </p:spPr>
            <p:txBody>
              <a:bodyPr wrap="none">
                <a:spAutoFit/>
              </a:bodyPr>
              <a:lstStyle/>
              <a:p>
                <a:pPr algn="ctr"/>
                <a:r>
                  <a:rPr lang="en-US" sz="1400" b="1">
                    <a:latin typeface="Calibri" pitchFamily="34" charset="0"/>
                  </a:rPr>
                  <a:t>Time</a:t>
                </a:r>
              </a:p>
            </p:txBody>
          </p:sp>
          <p:sp>
            <p:nvSpPr>
              <p:cNvPr id="11" name="Text Box 10">
                <a:extLst>
                  <a:ext uri="{FF2B5EF4-FFF2-40B4-BE49-F238E27FC236}">
                    <a16:creationId xmlns:a16="http://schemas.microsoft.com/office/drawing/2014/main" id="{427AF6C9-2B46-33BC-9F26-752C30E87862}"/>
                  </a:ext>
                </a:extLst>
              </p:cNvPr>
              <p:cNvSpPr txBox="1">
                <a:spLocks noChangeArrowheads="1"/>
              </p:cNvSpPr>
              <p:nvPr/>
            </p:nvSpPr>
            <p:spPr bwMode="auto">
              <a:xfrm>
                <a:off x="7896960" y="1270375"/>
                <a:ext cx="841375" cy="338554"/>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Death</a:t>
                </a:r>
              </a:p>
            </p:txBody>
          </p:sp>
          <p:sp>
            <p:nvSpPr>
              <p:cNvPr id="12" name="Freeform 18">
                <a:extLst>
                  <a:ext uri="{FF2B5EF4-FFF2-40B4-BE49-F238E27FC236}">
                    <a16:creationId xmlns:a16="http://schemas.microsoft.com/office/drawing/2014/main" id="{B28FD752-F755-5345-C768-794364797D8C}"/>
                  </a:ext>
                </a:extLst>
              </p:cNvPr>
              <p:cNvSpPr>
                <a:spLocks/>
              </p:cNvSpPr>
              <p:nvPr/>
            </p:nvSpPr>
            <p:spPr bwMode="auto">
              <a:xfrm>
                <a:off x="1040278" y="1462200"/>
                <a:ext cx="6827416" cy="2802179"/>
              </a:xfrm>
              <a:custGeom>
                <a:avLst/>
                <a:gdLst>
                  <a:gd name="T0" fmla="*/ 2147483647 w 10024"/>
                  <a:gd name="T1" fmla="*/ 2147483647 h 10035"/>
                  <a:gd name="T2" fmla="*/ 2147483647 w 10024"/>
                  <a:gd name="T3" fmla="*/ 2147483647 h 10035"/>
                  <a:gd name="T4" fmla="*/ 2147483647 w 10024"/>
                  <a:gd name="T5" fmla="*/ 2147483647 h 10035"/>
                  <a:gd name="T6" fmla="*/ 2147483647 w 10024"/>
                  <a:gd name="T7" fmla="*/ 2147483647 h 10035"/>
                  <a:gd name="T8" fmla="*/ 2147483647 w 10024"/>
                  <a:gd name="T9" fmla="*/ 2147483647 h 10035"/>
                  <a:gd name="T10" fmla="*/ 2147483647 w 10024"/>
                  <a:gd name="T11" fmla="*/ 2147483647 h 10035"/>
                  <a:gd name="T12" fmla="*/ 2147483647 w 10024"/>
                  <a:gd name="T13" fmla="*/ 2147483647 h 10035"/>
                  <a:gd name="T14" fmla="*/ 2147483647 w 10024"/>
                  <a:gd name="T15" fmla="*/ 2147483647 h 10035"/>
                  <a:gd name="T16" fmla="*/ 2147483647 w 10024"/>
                  <a:gd name="T17" fmla="*/ 2147483647 h 10035"/>
                  <a:gd name="T18" fmla="*/ 2147483647 w 10024"/>
                  <a:gd name="T19" fmla="*/ 2147483647 h 10035"/>
                  <a:gd name="T20" fmla="*/ 2147483647 w 10024"/>
                  <a:gd name="T21" fmla="*/ 2147483647 h 10035"/>
                  <a:gd name="T22" fmla="*/ 2147483647 w 10024"/>
                  <a:gd name="T23" fmla="*/ 2147483647 h 10035"/>
                  <a:gd name="T24" fmla="*/ 2147483647 w 10024"/>
                  <a:gd name="T25" fmla="*/ 2147483647 h 10035"/>
                  <a:gd name="T26" fmla="*/ 2147483647 w 10024"/>
                  <a:gd name="T27" fmla="*/ 2147483647 h 10035"/>
                  <a:gd name="T28" fmla="*/ 2147483647 w 10024"/>
                  <a:gd name="T29" fmla="*/ 2147483647 h 10035"/>
                  <a:gd name="T30" fmla="*/ 2147483647 w 10024"/>
                  <a:gd name="T31" fmla="*/ 2147483647 h 10035"/>
                  <a:gd name="T32" fmla="*/ 2147483647 w 10024"/>
                  <a:gd name="T33" fmla="*/ 0 h 100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24"/>
                  <a:gd name="T52" fmla="*/ 0 h 10035"/>
                  <a:gd name="T53" fmla="*/ 10024 w 10024"/>
                  <a:gd name="T54" fmla="*/ 10035 h 100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24" h="10035">
                    <a:moveTo>
                      <a:pt x="24" y="9389"/>
                    </a:moveTo>
                    <a:cubicBezTo>
                      <a:pt x="27" y="9384"/>
                      <a:pt x="0" y="10035"/>
                      <a:pt x="81" y="9986"/>
                    </a:cubicBezTo>
                    <a:cubicBezTo>
                      <a:pt x="162" y="9938"/>
                      <a:pt x="354" y="9327"/>
                      <a:pt x="511" y="9098"/>
                    </a:cubicBezTo>
                    <a:cubicBezTo>
                      <a:pt x="615" y="8855"/>
                      <a:pt x="786" y="7925"/>
                      <a:pt x="898" y="7981"/>
                    </a:cubicBezTo>
                    <a:cubicBezTo>
                      <a:pt x="1010" y="8037"/>
                      <a:pt x="1038" y="9145"/>
                      <a:pt x="1181" y="9435"/>
                    </a:cubicBezTo>
                    <a:cubicBezTo>
                      <a:pt x="1323" y="9727"/>
                      <a:pt x="1395" y="9925"/>
                      <a:pt x="1507" y="9675"/>
                    </a:cubicBezTo>
                    <a:cubicBezTo>
                      <a:pt x="1619" y="9425"/>
                      <a:pt x="1740" y="8701"/>
                      <a:pt x="1851" y="7933"/>
                    </a:cubicBezTo>
                    <a:cubicBezTo>
                      <a:pt x="1963" y="7166"/>
                      <a:pt x="2065" y="5514"/>
                      <a:pt x="2198" y="5711"/>
                    </a:cubicBezTo>
                    <a:cubicBezTo>
                      <a:pt x="2332" y="5906"/>
                      <a:pt x="2330" y="8404"/>
                      <a:pt x="2645" y="9098"/>
                    </a:cubicBezTo>
                    <a:cubicBezTo>
                      <a:pt x="2960" y="9791"/>
                      <a:pt x="3594" y="10000"/>
                      <a:pt x="4088" y="9871"/>
                    </a:cubicBezTo>
                    <a:cubicBezTo>
                      <a:pt x="4582" y="9741"/>
                      <a:pt x="5169" y="8932"/>
                      <a:pt x="5612" y="8322"/>
                    </a:cubicBezTo>
                    <a:cubicBezTo>
                      <a:pt x="6055" y="7712"/>
                      <a:pt x="6470" y="7050"/>
                      <a:pt x="6748" y="6212"/>
                    </a:cubicBezTo>
                    <a:cubicBezTo>
                      <a:pt x="7026" y="5374"/>
                      <a:pt x="7128" y="3521"/>
                      <a:pt x="7281" y="3292"/>
                    </a:cubicBezTo>
                    <a:cubicBezTo>
                      <a:pt x="7434" y="3063"/>
                      <a:pt x="7514" y="4992"/>
                      <a:pt x="7666" y="4838"/>
                    </a:cubicBezTo>
                    <a:cubicBezTo>
                      <a:pt x="7818" y="4684"/>
                      <a:pt x="7995" y="2671"/>
                      <a:pt x="8194" y="2368"/>
                    </a:cubicBezTo>
                    <a:cubicBezTo>
                      <a:pt x="8393" y="2065"/>
                      <a:pt x="8557" y="3413"/>
                      <a:pt x="8862" y="3018"/>
                    </a:cubicBezTo>
                    <a:cubicBezTo>
                      <a:pt x="9167" y="2623"/>
                      <a:pt x="9810" y="447"/>
                      <a:pt x="10024" y="0"/>
                    </a:cubicBezTo>
                  </a:path>
                </a:pathLst>
              </a:custGeom>
              <a:noFill/>
              <a:ln w="28575" cap="sq">
                <a:solidFill>
                  <a:schemeClr val="tx2"/>
                </a:solidFill>
                <a:miter lim="800000"/>
                <a:headEnd/>
                <a:tailEnd/>
              </a:ln>
            </p:spPr>
            <p:txBody>
              <a:bodyPr/>
              <a:lstStyle/>
              <a:p>
                <a:endParaRPr lang="el-GR"/>
              </a:p>
            </p:txBody>
          </p:sp>
          <p:sp>
            <p:nvSpPr>
              <p:cNvPr id="13" name="Text Box 6">
                <a:extLst>
                  <a:ext uri="{FF2B5EF4-FFF2-40B4-BE49-F238E27FC236}">
                    <a16:creationId xmlns:a16="http://schemas.microsoft.com/office/drawing/2014/main" id="{D25430AD-A7BA-40FA-7D61-57719F3242A0}"/>
                  </a:ext>
                </a:extLst>
              </p:cNvPr>
              <p:cNvSpPr txBox="1">
                <a:spLocks noChangeArrowheads="1"/>
              </p:cNvSpPr>
              <p:nvPr/>
            </p:nvSpPr>
            <p:spPr bwMode="auto">
              <a:xfrm>
                <a:off x="1932451" y="1773170"/>
                <a:ext cx="1157646" cy="830963"/>
              </a:xfrm>
              <a:prstGeom prst="rect">
                <a:avLst/>
              </a:prstGeom>
              <a:noFill/>
              <a:ln w="9525">
                <a:noFill/>
                <a:miter lim="800000"/>
                <a:headEnd/>
                <a:tailEnd/>
              </a:ln>
            </p:spPr>
            <p:txBody>
              <a:bodyPr wrap="none">
                <a:spAutoFit/>
              </a:bodyPr>
              <a:lstStyle/>
              <a:p>
                <a:pPr algn="ctr"/>
                <a:r>
                  <a:rPr lang="en-US" sz="1200" b="1">
                    <a:latin typeface="Calibri" pitchFamily="34" charset="0"/>
                    <a:cs typeface="Times New Roman" pitchFamily="18" charset="0"/>
                  </a:rPr>
                  <a:t>Castration</a:t>
                </a:r>
              </a:p>
              <a:p>
                <a:pPr algn="ctr"/>
                <a:r>
                  <a:rPr lang="en-US" sz="1200" b="1">
                    <a:latin typeface="Calibri" pitchFamily="34" charset="0"/>
                    <a:cs typeface="Times New Roman" pitchFamily="18" charset="0"/>
                  </a:rPr>
                  <a:t>LHRH analogue</a:t>
                </a:r>
              </a:p>
              <a:p>
                <a:pPr algn="ctr"/>
                <a:endParaRPr lang="en-US" sz="1200" b="1">
                  <a:latin typeface="Calibri" pitchFamily="34" charset="0"/>
                  <a:cs typeface="Times New Roman" pitchFamily="18" charset="0"/>
                </a:endParaRPr>
              </a:p>
              <a:p>
                <a:pPr algn="ctr"/>
                <a:endParaRPr lang="en-US" sz="1200" b="1">
                  <a:latin typeface="Calibri" pitchFamily="34" charset="0"/>
                  <a:cs typeface="Times New Roman" pitchFamily="18" charset="0"/>
                </a:endParaRPr>
              </a:p>
            </p:txBody>
          </p:sp>
          <p:sp>
            <p:nvSpPr>
              <p:cNvPr id="14" name="Text Box 7">
                <a:extLst>
                  <a:ext uri="{FF2B5EF4-FFF2-40B4-BE49-F238E27FC236}">
                    <a16:creationId xmlns:a16="http://schemas.microsoft.com/office/drawing/2014/main" id="{BDF63B78-9438-13D0-B02B-DB6B3ACBF753}"/>
                  </a:ext>
                </a:extLst>
              </p:cNvPr>
              <p:cNvSpPr txBox="1">
                <a:spLocks noChangeArrowheads="1"/>
              </p:cNvSpPr>
              <p:nvPr/>
            </p:nvSpPr>
            <p:spPr bwMode="auto">
              <a:xfrm>
                <a:off x="5119975" y="1539320"/>
                <a:ext cx="1802477" cy="276988"/>
              </a:xfrm>
              <a:prstGeom prst="rect">
                <a:avLst/>
              </a:prstGeom>
              <a:noFill/>
              <a:ln w="9525">
                <a:noFill/>
                <a:miter lim="800000"/>
                <a:headEnd/>
                <a:tailEnd/>
              </a:ln>
            </p:spPr>
            <p:txBody>
              <a:bodyPr wrap="none">
                <a:spAutoFit/>
              </a:bodyPr>
              <a:lstStyle/>
              <a:p>
                <a:pPr algn="ctr"/>
                <a:r>
                  <a:rPr lang="en-US" sz="1200" b="1">
                    <a:latin typeface="Calibri" pitchFamily="34" charset="0"/>
                    <a:cs typeface="Times New Roman" pitchFamily="18" charset="0"/>
                  </a:rPr>
                  <a:t>Docetaxel/chemotherapy</a:t>
                </a:r>
              </a:p>
            </p:txBody>
          </p:sp>
          <p:sp>
            <p:nvSpPr>
              <p:cNvPr id="15" name="Line 12">
                <a:extLst>
                  <a:ext uri="{FF2B5EF4-FFF2-40B4-BE49-F238E27FC236}">
                    <a16:creationId xmlns:a16="http://schemas.microsoft.com/office/drawing/2014/main" id="{EF71D006-AD49-A507-B909-366C4DBF6789}"/>
                  </a:ext>
                </a:extLst>
              </p:cNvPr>
              <p:cNvSpPr>
                <a:spLocks noChangeShapeType="1"/>
              </p:cNvSpPr>
              <p:nvPr/>
            </p:nvSpPr>
            <p:spPr bwMode="auto">
              <a:xfrm flipV="1">
                <a:off x="1905215" y="4006346"/>
                <a:ext cx="96607" cy="256460"/>
              </a:xfrm>
              <a:prstGeom prst="line">
                <a:avLst/>
              </a:prstGeom>
              <a:noFill/>
              <a:ln w="19050">
                <a:solidFill>
                  <a:schemeClr val="tx2"/>
                </a:solidFill>
                <a:round/>
                <a:headEnd/>
                <a:tailEnd/>
              </a:ln>
            </p:spPr>
            <p:txBody>
              <a:bodyPr/>
              <a:lstStyle/>
              <a:p>
                <a:endParaRPr lang="el-GR"/>
              </a:p>
            </p:txBody>
          </p:sp>
          <p:sp>
            <p:nvSpPr>
              <p:cNvPr id="16" name="Line 13">
                <a:extLst>
                  <a:ext uri="{FF2B5EF4-FFF2-40B4-BE49-F238E27FC236}">
                    <a16:creationId xmlns:a16="http://schemas.microsoft.com/office/drawing/2014/main" id="{AB09CF1E-33A3-DB8F-210E-8956152FB3DE}"/>
                  </a:ext>
                </a:extLst>
              </p:cNvPr>
              <p:cNvSpPr>
                <a:spLocks noChangeShapeType="1"/>
              </p:cNvSpPr>
              <p:nvPr/>
            </p:nvSpPr>
            <p:spPr bwMode="auto">
              <a:xfrm flipV="1">
                <a:off x="1965595" y="4025227"/>
                <a:ext cx="96607" cy="256460"/>
              </a:xfrm>
              <a:prstGeom prst="line">
                <a:avLst/>
              </a:prstGeom>
              <a:noFill/>
              <a:ln w="19050">
                <a:solidFill>
                  <a:schemeClr val="tx2"/>
                </a:solidFill>
                <a:round/>
                <a:headEnd/>
                <a:tailEnd/>
              </a:ln>
            </p:spPr>
            <p:txBody>
              <a:bodyPr/>
              <a:lstStyle/>
              <a:p>
                <a:endParaRPr lang="el-GR"/>
              </a:p>
            </p:txBody>
          </p:sp>
          <p:sp>
            <p:nvSpPr>
              <p:cNvPr id="17" name="Line 15">
                <a:extLst>
                  <a:ext uri="{FF2B5EF4-FFF2-40B4-BE49-F238E27FC236}">
                    <a16:creationId xmlns:a16="http://schemas.microsoft.com/office/drawing/2014/main" id="{4B14B5DB-3D55-41A2-EDC1-26574C5B8780}"/>
                  </a:ext>
                </a:extLst>
              </p:cNvPr>
              <p:cNvSpPr>
                <a:spLocks noChangeShapeType="1"/>
              </p:cNvSpPr>
              <p:nvPr/>
            </p:nvSpPr>
            <p:spPr bwMode="auto">
              <a:xfrm flipV="1">
                <a:off x="3239602" y="4051974"/>
                <a:ext cx="96607" cy="256460"/>
              </a:xfrm>
              <a:prstGeom prst="line">
                <a:avLst/>
              </a:prstGeom>
              <a:noFill/>
              <a:ln w="19050">
                <a:solidFill>
                  <a:schemeClr val="tx2"/>
                </a:solidFill>
                <a:round/>
                <a:headEnd/>
                <a:tailEnd/>
              </a:ln>
            </p:spPr>
            <p:txBody>
              <a:bodyPr/>
              <a:lstStyle/>
              <a:p>
                <a:endParaRPr lang="el-GR"/>
              </a:p>
            </p:txBody>
          </p:sp>
          <p:sp>
            <p:nvSpPr>
              <p:cNvPr id="18" name="Line 16">
                <a:extLst>
                  <a:ext uri="{FF2B5EF4-FFF2-40B4-BE49-F238E27FC236}">
                    <a16:creationId xmlns:a16="http://schemas.microsoft.com/office/drawing/2014/main" id="{72A5EA96-6C6C-DD6B-DF0D-B26BF14EA5A6}"/>
                  </a:ext>
                </a:extLst>
              </p:cNvPr>
              <p:cNvSpPr>
                <a:spLocks noChangeShapeType="1"/>
              </p:cNvSpPr>
              <p:nvPr/>
            </p:nvSpPr>
            <p:spPr bwMode="auto">
              <a:xfrm flipV="1">
                <a:off x="3299982" y="4070854"/>
                <a:ext cx="96607" cy="256460"/>
              </a:xfrm>
              <a:prstGeom prst="line">
                <a:avLst/>
              </a:prstGeom>
              <a:noFill/>
              <a:ln w="19050">
                <a:solidFill>
                  <a:schemeClr val="tx2"/>
                </a:solidFill>
                <a:round/>
                <a:headEnd/>
                <a:tailEnd/>
              </a:ln>
            </p:spPr>
            <p:txBody>
              <a:bodyPr/>
              <a:lstStyle/>
              <a:p>
                <a:endParaRPr lang="el-GR"/>
              </a:p>
            </p:txBody>
          </p:sp>
          <p:sp>
            <p:nvSpPr>
              <p:cNvPr id="19" name="Text Box 17">
                <a:extLst>
                  <a:ext uri="{FF2B5EF4-FFF2-40B4-BE49-F238E27FC236}">
                    <a16:creationId xmlns:a16="http://schemas.microsoft.com/office/drawing/2014/main" id="{EBBCE343-5EFE-F98E-14DF-328D9B89D5F3}"/>
                  </a:ext>
                </a:extLst>
              </p:cNvPr>
              <p:cNvSpPr txBox="1">
                <a:spLocks noChangeArrowheads="1"/>
              </p:cNvSpPr>
              <p:nvPr/>
            </p:nvSpPr>
            <p:spPr bwMode="auto">
              <a:xfrm>
                <a:off x="1252545" y="3126830"/>
                <a:ext cx="755884" cy="461646"/>
              </a:xfrm>
              <a:prstGeom prst="rect">
                <a:avLst/>
              </a:prstGeom>
              <a:noFill/>
              <a:ln w="9525">
                <a:noFill/>
                <a:miter lim="800000"/>
                <a:headEnd/>
                <a:tailEnd/>
              </a:ln>
            </p:spPr>
            <p:txBody>
              <a:bodyPr wrap="none">
                <a:spAutoFit/>
              </a:bodyPr>
              <a:lstStyle/>
              <a:p>
                <a:pPr algn="ctr"/>
                <a:r>
                  <a:rPr lang="en-US" sz="1200" b="1">
                    <a:latin typeface="Calibri" pitchFamily="34" charset="0"/>
                    <a:cs typeface="Times New Roman" pitchFamily="18" charset="0"/>
                  </a:rPr>
                  <a:t>Local</a:t>
                </a:r>
                <a:br>
                  <a:rPr lang="en-US" sz="1200" b="1">
                    <a:latin typeface="Calibri" pitchFamily="34" charset="0"/>
                    <a:cs typeface="Times New Roman" pitchFamily="18" charset="0"/>
                  </a:rPr>
                </a:br>
                <a:r>
                  <a:rPr lang="en-US" sz="1200" b="1">
                    <a:latin typeface="Calibri" pitchFamily="34" charset="0"/>
                    <a:cs typeface="Times New Roman" pitchFamily="18" charset="0"/>
                  </a:rPr>
                  <a:t>therapy*</a:t>
                </a:r>
              </a:p>
            </p:txBody>
          </p:sp>
          <p:sp>
            <p:nvSpPr>
              <p:cNvPr id="20" name="TextBox 35">
                <a:extLst>
                  <a:ext uri="{FF2B5EF4-FFF2-40B4-BE49-F238E27FC236}">
                    <a16:creationId xmlns:a16="http://schemas.microsoft.com/office/drawing/2014/main" id="{50274144-B8B3-5B28-A6F9-0C4D0829CA81}"/>
                  </a:ext>
                </a:extLst>
              </p:cNvPr>
              <p:cNvSpPr txBox="1">
                <a:spLocks noChangeArrowheads="1"/>
              </p:cNvSpPr>
              <p:nvPr/>
            </p:nvSpPr>
            <p:spPr bwMode="auto">
              <a:xfrm>
                <a:off x="3000457" y="1053120"/>
                <a:ext cx="1294153" cy="1384938"/>
              </a:xfrm>
              <a:prstGeom prst="rect">
                <a:avLst/>
              </a:prstGeom>
              <a:noFill/>
              <a:ln w="9525">
                <a:noFill/>
                <a:miter lim="800000"/>
                <a:headEnd/>
                <a:tailEnd/>
              </a:ln>
            </p:spPr>
            <p:txBody>
              <a:bodyPr>
                <a:spAutoFit/>
              </a:bodyPr>
              <a:lstStyle/>
              <a:p>
                <a:pPr algn="ctr"/>
                <a:r>
                  <a:rPr lang="en-US" sz="1200" b="1" dirty="0">
                    <a:latin typeface="Calibri" pitchFamily="34" charset="0"/>
                    <a:cs typeface="Times New Roman" pitchFamily="18" charset="0"/>
                  </a:rPr>
                  <a:t>Castration</a:t>
                </a:r>
              </a:p>
              <a:p>
                <a:pPr algn="ctr"/>
                <a:r>
                  <a:rPr lang="en-US" sz="1200" b="1" dirty="0">
                    <a:latin typeface="Calibri" pitchFamily="34" charset="0"/>
                    <a:cs typeface="Times New Roman" pitchFamily="18" charset="0"/>
                  </a:rPr>
                  <a:t>LHRH analogue</a:t>
                </a:r>
              </a:p>
              <a:p>
                <a:pPr algn="ctr"/>
                <a:r>
                  <a:rPr lang="en-US" sz="1200" b="1" dirty="0">
                    <a:latin typeface="Calibri" pitchFamily="34" charset="0"/>
                    <a:cs typeface="Times New Roman" pitchFamily="18" charset="0"/>
                  </a:rPr>
                  <a:t>+-</a:t>
                </a:r>
                <a:r>
                  <a:rPr lang="en-GB" sz="1200" b="1" dirty="0">
                    <a:latin typeface="Calibri" pitchFamily="34" charset="0"/>
                    <a:ea typeface="MS PGothic" pitchFamily="34" charset="-128"/>
                    <a:cs typeface="Times New Roman" pitchFamily="18" charset="0"/>
                  </a:rPr>
                  <a:t>Enzalutamide </a:t>
                </a:r>
                <a:r>
                  <a:rPr lang="en-US" sz="1200" b="1" dirty="0">
                    <a:latin typeface="Calibri" pitchFamily="34" charset="0"/>
                    <a:ea typeface="MS PGothic" pitchFamily="34" charset="-128"/>
                    <a:cs typeface="Times New Roman" pitchFamily="18" charset="0"/>
                  </a:rPr>
                  <a:t>Second-line hormonal therapies</a:t>
                </a:r>
              </a:p>
              <a:p>
                <a:pPr algn="ctr"/>
                <a:endParaRPr lang="en-US" sz="1200" b="1" dirty="0">
                  <a:latin typeface="Calibri" pitchFamily="34" charset="0"/>
                  <a:ea typeface="MS PGothic" pitchFamily="34" charset="-128"/>
                  <a:cs typeface="Times New Roman" pitchFamily="18" charset="0"/>
                </a:endParaRPr>
              </a:p>
            </p:txBody>
          </p:sp>
          <p:sp>
            <p:nvSpPr>
              <p:cNvPr id="21" name="Down Arrow 67">
                <a:extLst>
                  <a:ext uri="{FF2B5EF4-FFF2-40B4-BE49-F238E27FC236}">
                    <a16:creationId xmlns:a16="http://schemas.microsoft.com/office/drawing/2014/main" id="{0AEF5A42-26C2-3228-96F2-E4117D0E82B7}"/>
                  </a:ext>
                </a:extLst>
              </p:cNvPr>
              <p:cNvSpPr/>
              <p:nvPr/>
            </p:nvSpPr>
            <p:spPr>
              <a:xfrm>
                <a:off x="2318060" y="2394977"/>
                <a:ext cx="386429" cy="545961"/>
              </a:xfrm>
              <a:prstGeom prst="downArrow">
                <a:avLst/>
              </a:prstGeom>
              <a:solidFill>
                <a:schemeClr val="tx2"/>
              </a:solidFill>
              <a:ln/>
              <a:effectLst/>
              <a:scene3d>
                <a:camera prst="orthographicFront"/>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2" name="Down Arrow 68">
                <a:extLst>
                  <a:ext uri="{FF2B5EF4-FFF2-40B4-BE49-F238E27FC236}">
                    <a16:creationId xmlns:a16="http://schemas.microsoft.com/office/drawing/2014/main" id="{03539A5C-D303-065F-3647-80DA6B7AA3CB}"/>
                  </a:ext>
                </a:extLst>
              </p:cNvPr>
              <p:cNvSpPr/>
              <p:nvPr/>
            </p:nvSpPr>
            <p:spPr>
              <a:xfrm>
                <a:off x="3587540" y="2967023"/>
                <a:ext cx="386429" cy="547534"/>
              </a:xfrm>
              <a:prstGeom prst="downArrow">
                <a:avLst/>
              </a:prstGeom>
              <a:solidFill>
                <a:schemeClr val="tx2"/>
              </a:solidFill>
              <a:ln/>
              <a:effectLst/>
              <a:scene3d>
                <a:camera prst="orthographicFront"/>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3" name="Down Arrow 69">
                <a:extLst>
                  <a:ext uri="{FF2B5EF4-FFF2-40B4-BE49-F238E27FC236}">
                    <a16:creationId xmlns:a16="http://schemas.microsoft.com/office/drawing/2014/main" id="{27E66014-FF59-8972-13F8-58197A9D2310}"/>
                  </a:ext>
                </a:extLst>
              </p:cNvPr>
              <p:cNvSpPr/>
              <p:nvPr/>
            </p:nvSpPr>
            <p:spPr>
              <a:xfrm>
                <a:off x="5828000" y="1849916"/>
                <a:ext cx="386429" cy="430466"/>
              </a:xfrm>
              <a:prstGeom prst="downArrow">
                <a:avLst/>
              </a:prstGeom>
              <a:solidFill>
                <a:schemeClr val="tx2"/>
              </a:solidFill>
              <a:ln/>
              <a:effectLst/>
              <a:scene3d>
                <a:camera prst="orthographicFront"/>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4" name="TextBox 35">
                <a:extLst>
                  <a:ext uri="{FF2B5EF4-FFF2-40B4-BE49-F238E27FC236}">
                    <a16:creationId xmlns:a16="http://schemas.microsoft.com/office/drawing/2014/main" id="{F92308F7-3669-506D-02DA-566E21550082}"/>
                  </a:ext>
                </a:extLst>
              </p:cNvPr>
              <p:cNvSpPr txBox="1">
                <a:spLocks noChangeArrowheads="1"/>
              </p:cNvSpPr>
              <p:nvPr/>
            </p:nvSpPr>
            <p:spPr bwMode="auto">
              <a:xfrm>
                <a:off x="3125961" y="2205200"/>
                <a:ext cx="1309587" cy="830963"/>
              </a:xfrm>
              <a:prstGeom prst="rect">
                <a:avLst/>
              </a:prstGeom>
              <a:noFill/>
              <a:ln w="9525">
                <a:noFill/>
                <a:miter lim="800000"/>
                <a:headEnd/>
                <a:tailEnd/>
              </a:ln>
            </p:spPr>
            <p:txBody>
              <a:bodyPr>
                <a:spAutoFit/>
              </a:bodyPr>
              <a:lstStyle/>
              <a:p>
                <a:pPr algn="ctr"/>
                <a:r>
                  <a:rPr lang="en-US" sz="1200" b="1">
                    <a:latin typeface="Calibri" pitchFamily="34" charset="0"/>
                    <a:ea typeface="MS PGothic" pitchFamily="34" charset="-128"/>
                    <a:cs typeface="Times New Roman" pitchFamily="18" charset="0"/>
                  </a:rPr>
                  <a:t>Bicalutamide</a:t>
                </a:r>
              </a:p>
              <a:p>
                <a:pPr algn="ctr"/>
                <a:r>
                  <a:rPr lang="en-US" sz="1200" b="1">
                    <a:latin typeface="Calibri" pitchFamily="34" charset="0"/>
                    <a:ea typeface="MS PGothic" pitchFamily="34" charset="-128"/>
                    <a:cs typeface="Times New Roman" pitchFamily="18" charset="0"/>
                  </a:rPr>
                  <a:t>Flutamide</a:t>
                </a:r>
              </a:p>
              <a:p>
                <a:pPr algn="ctr"/>
                <a:r>
                  <a:rPr lang="en-US" sz="1200" b="1">
                    <a:latin typeface="Calibri" pitchFamily="34" charset="0"/>
                    <a:ea typeface="MS PGothic" pitchFamily="34" charset="-128"/>
                    <a:cs typeface="Times New Roman" pitchFamily="18" charset="0"/>
                  </a:rPr>
                  <a:t>Nilutamide</a:t>
                </a:r>
              </a:p>
              <a:p>
                <a:pPr algn="ctr"/>
                <a:endParaRPr lang="en-US" sz="1200" b="1">
                  <a:latin typeface="Calibri" pitchFamily="34" charset="0"/>
                  <a:ea typeface="MS PGothic" pitchFamily="34" charset="-128"/>
                  <a:cs typeface="Times New Roman" pitchFamily="18" charset="0"/>
                </a:endParaRPr>
              </a:p>
            </p:txBody>
          </p:sp>
          <p:sp>
            <p:nvSpPr>
              <p:cNvPr id="25" name="Down Arrow 71">
                <a:extLst>
                  <a:ext uri="{FF2B5EF4-FFF2-40B4-BE49-F238E27FC236}">
                    <a16:creationId xmlns:a16="http://schemas.microsoft.com/office/drawing/2014/main" id="{295D70F0-7739-E547-9F1E-F62F4F229DDF}"/>
                  </a:ext>
                </a:extLst>
              </p:cNvPr>
              <p:cNvSpPr/>
              <p:nvPr/>
            </p:nvSpPr>
            <p:spPr>
              <a:xfrm rot="10800000">
                <a:off x="7087852" y="2372988"/>
                <a:ext cx="386429" cy="547534"/>
              </a:xfrm>
              <a:prstGeom prst="downArrow">
                <a:avLst/>
              </a:prstGeom>
              <a:solidFill>
                <a:schemeClr val="tx2"/>
              </a:solidFill>
              <a:ln/>
              <a:effectLst/>
              <a:scene3d>
                <a:camera prst="orthographicFront"/>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6" name="TextBox 35">
                <a:extLst>
                  <a:ext uri="{FF2B5EF4-FFF2-40B4-BE49-F238E27FC236}">
                    <a16:creationId xmlns:a16="http://schemas.microsoft.com/office/drawing/2014/main" id="{8B3C83C5-981D-6600-FE52-A8640A2CBA73}"/>
                  </a:ext>
                </a:extLst>
              </p:cNvPr>
              <p:cNvSpPr txBox="1">
                <a:spLocks noChangeArrowheads="1"/>
              </p:cNvSpPr>
              <p:nvPr/>
            </p:nvSpPr>
            <p:spPr bwMode="auto">
              <a:xfrm>
                <a:off x="6652608" y="2940938"/>
                <a:ext cx="1256917" cy="646331"/>
              </a:xfrm>
              <a:prstGeom prst="rect">
                <a:avLst/>
              </a:prstGeom>
              <a:noFill/>
              <a:ln w="9525">
                <a:noFill/>
                <a:miter lim="800000"/>
                <a:headEnd/>
                <a:tailEnd/>
              </a:ln>
            </p:spPr>
            <p:txBody>
              <a:bodyPr>
                <a:spAutoFit/>
              </a:bodyPr>
              <a:lstStyle/>
              <a:p>
                <a:pPr algn="ctr"/>
                <a:r>
                  <a:rPr lang="en-GB" sz="1200" b="1">
                    <a:latin typeface="Calibri" pitchFamily="34" charset="0"/>
                    <a:ea typeface="MS PGothic" pitchFamily="34" charset="-128"/>
                    <a:cs typeface="Times New Roman" pitchFamily="18" charset="0"/>
                  </a:rPr>
                  <a:t>Enzalutamide</a:t>
                </a:r>
              </a:p>
              <a:p>
                <a:pPr algn="ctr"/>
                <a:r>
                  <a:rPr lang="en-GB" sz="1200" b="1">
                    <a:latin typeface="Calibri" pitchFamily="34" charset="0"/>
                    <a:ea typeface="MS PGothic" pitchFamily="34" charset="-128"/>
                    <a:cs typeface="Times New Roman" pitchFamily="18" charset="0"/>
                  </a:rPr>
                  <a:t>Abiraterone</a:t>
                </a:r>
              </a:p>
              <a:p>
                <a:pPr algn="ctr"/>
                <a:r>
                  <a:rPr lang="en-GB" sz="1200" b="1">
                    <a:latin typeface="Calibri" pitchFamily="34" charset="0"/>
                    <a:ea typeface="MS PGothic" pitchFamily="34" charset="-128"/>
                    <a:cs typeface="Times New Roman" pitchFamily="18" charset="0"/>
                  </a:rPr>
                  <a:t>Cabazitaxel</a:t>
                </a:r>
                <a:endParaRPr lang="en-US" sz="1200" b="1">
                  <a:latin typeface="Calibri" pitchFamily="34" charset="0"/>
                  <a:ea typeface="MS PGothic" pitchFamily="34" charset="-128"/>
                  <a:cs typeface="Times New Roman" pitchFamily="18" charset="0"/>
                </a:endParaRPr>
              </a:p>
            </p:txBody>
          </p:sp>
          <p:cxnSp>
            <p:nvCxnSpPr>
              <p:cNvPr id="27" name="Elbow Connector 74">
                <a:extLst>
                  <a:ext uri="{FF2B5EF4-FFF2-40B4-BE49-F238E27FC236}">
                    <a16:creationId xmlns:a16="http://schemas.microsoft.com/office/drawing/2014/main" id="{23EA5477-E45C-8F2F-95F8-B1125B17D3C1}"/>
                  </a:ext>
                </a:extLst>
              </p:cNvPr>
              <p:cNvCxnSpPr/>
              <p:nvPr/>
            </p:nvCxnSpPr>
            <p:spPr>
              <a:xfrm>
                <a:off x="1051949" y="1357893"/>
                <a:ext cx="6791070" cy="3223927"/>
              </a:xfrm>
              <a:prstGeom prst="bentConnector3">
                <a:avLst>
                  <a:gd name="adj1" fmla="val -14"/>
                </a:avLst>
              </a:prstGeom>
              <a:ln w="28575" cap="sq">
                <a:solidFill>
                  <a:schemeClr val="tx1"/>
                </a:solidFill>
                <a:miter lim="800000"/>
                <a:headEnd type="stealth"/>
                <a:tailEnd type="stealth"/>
              </a:ln>
            </p:spPr>
            <p:style>
              <a:lnRef idx="1">
                <a:schemeClr val="accent1"/>
              </a:lnRef>
              <a:fillRef idx="0">
                <a:schemeClr val="accent1"/>
              </a:fillRef>
              <a:effectRef idx="0">
                <a:schemeClr val="accent1"/>
              </a:effectRef>
              <a:fontRef idx="minor">
                <a:schemeClr val="tx1"/>
              </a:fontRef>
            </p:style>
          </p:cxnSp>
          <p:sp>
            <p:nvSpPr>
              <p:cNvPr id="28" name="Rounded Rectangle 75">
                <a:extLst>
                  <a:ext uri="{FF2B5EF4-FFF2-40B4-BE49-F238E27FC236}">
                    <a16:creationId xmlns:a16="http://schemas.microsoft.com/office/drawing/2014/main" id="{0D88F9DE-847F-4D64-0692-83C83BBB6992}"/>
                  </a:ext>
                </a:extLst>
              </p:cNvPr>
              <p:cNvSpPr/>
              <p:nvPr/>
            </p:nvSpPr>
            <p:spPr>
              <a:xfrm>
                <a:off x="1053537" y="4629440"/>
                <a:ext cx="4474994" cy="341283"/>
              </a:xfrm>
              <a:prstGeom prst="roundRect">
                <a:avLst/>
              </a:prstGeom>
              <a:solidFill>
                <a:schemeClr val="tx1">
                  <a:lumMod val="40000"/>
                  <a:lumOff val="60000"/>
                </a:schemeClr>
              </a:solidFill>
              <a:ln w="12700" algn="ctr">
                <a:solidFill>
                  <a:schemeClr val="tx1">
                    <a:lumMod val="60000"/>
                    <a:lumOff val="40000"/>
                  </a:schemeClr>
                </a:solidFill>
                <a:round/>
                <a:headEnd/>
                <a:tailEnd/>
              </a:ln>
            </p:spPr>
            <p:txBody>
              <a:bodyPr anchor="ctr">
                <a:spAutoFit/>
              </a:bodyPr>
              <a:lstStyle/>
              <a:p>
                <a:pPr algn="ctr" eaLnBrk="0" fontAlgn="auto" hangingPunct="0">
                  <a:spcBef>
                    <a:spcPts val="0"/>
                  </a:spcBef>
                  <a:spcAft>
                    <a:spcPts val="0"/>
                  </a:spcAft>
                  <a:defRPr/>
                </a:pPr>
                <a:r>
                  <a:rPr lang="en-US" sz="1400" b="1" dirty="0">
                    <a:solidFill>
                      <a:schemeClr val="bg1"/>
                    </a:solidFill>
                    <a:latin typeface="+mn-lt"/>
                    <a:cs typeface="+mn-cs"/>
                  </a:rPr>
                  <a:t>Asymptomatic</a:t>
                </a:r>
              </a:p>
            </p:txBody>
          </p:sp>
          <p:sp>
            <p:nvSpPr>
              <p:cNvPr id="29" name="Freeform 5">
                <a:extLst>
                  <a:ext uri="{FF2B5EF4-FFF2-40B4-BE49-F238E27FC236}">
                    <a16:creationId xmlns:a16="http://schemas.microsoft.com/office/drawing/2014/main" id="{5A97DCF3-257A-283F-6805-3EDC8E0A2E3D}"/>
                  </a:ext>
                </a:extLst>
              </p:cNvPr>
              <p:cNvSpPr>
                <a:spLocks/>
              </p:cNvSpPr>
              <p:nvPr/>
            </p:nvSpPr>
            <p:spPr bwMode="auto">
              <a:xfrm>
                <a:off x="5550755" y="4646902"/>
                <a:ext cx="2317663" cy="306360"/>
              </a:xfrm>
              <a:custGeom>
                <a:avLst/>
                <a:gdLst>
                  <a:gd name="T0" fmla="*/ 724 w 724"/>
                  <a:gd name="T1" fmla="*/ 94 h 108"/>
                  <a:gd name="T2" fmla="*/ 709 w 724"/>
                  <a:gd name="T3" fmla="*/ 108 h 108"/>
                  <a:gd name="T4" fmla="*/ 14 w 724"/>
                  <a:gd name="T5" fmla="*/ 108 h 108"/>
                  <a:gd name="T6" fmla="*/ 0 w 724"/>
                  <a:gd name="T7" fmla="*/ 94 h 108"/>
                  <a:gd name="T8" fmla="*/ 0 w 724"/>
                  <a:gd name="T9" fmla="*/ 15 h 108"/>
                  <a:gd name="T10" fmla="*/ 14 w 724"/>
                  <a:gd name="T11" fmla="*/ 0 h 108"/>
                  <a:gd name="T12" fmla="*/ 709 w 724"/>
                  <a:gd name="T13" fmla="*/ 0 h 108"/>
                  <a:gd name="T14" fmla="*/ 724 w 724"/>
                  <a:gd name="T15" fmla="*/ 15 h 108"/>
                  <a:gd name="T16" fmla="*/ 724 w 724"/>
                  <a:gd name="T17"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4" h="108">
                    <a:moveTo>
                      <a:pt x="724" y="94"/>
                    </a:moveTo>
                    <a:cubicBezTo>
                      <a:pt x="724" y="102"/>
                      <a:pt x="717" y="108"/>
                      <a:pt x="709" y="108"/>
                    </a:cubicBezTo>
                    <a:cubicBezTo>
                      <a:pt x="14" y="108"/>
                      <a:pt x="14" y="108"/>
                      <a:pt x="14" y="108"/>
                    </a:cubicBezTo>
                    <a:cubicBezTo>
                      <a:pt x="6" y="108"/>
                      <a:pt x="0" y="102"/>
                      <a:pt x="0" y="94"/>
                    </a:cubicBezTo>
                    <a:cubicBezTo>
                      <a:pt x="0" y="15"/>
                      <a:pt x="0" y="15"/>
                      <a:pt x="0" y="15"/>
                    </a:cubicBezTo>
                    <a:cubicBezTo>
                      <a:pt x="0" y="7"/>
                      <a:pt x="6" y="0"/>
                      <a:pt x="14" y="0"/>
                    </a:cubicBezTo>
                    <a:cubicBezTo>
                      <a:pt x="709" y="0"/>
                      <a:pt x="709" y="0"/>
                      <a:pt x="709" y="0"/>
                    </a:cubicBezTo>
                    <a:cubicBezTo>
                      <a:pt x="717" y="0"/>
                      <a:pt x="724" y="7"/>
                      <a:pt x="724" y="15"/>
                    </a:cubicBezTo>
                    <a:lnTo>
                      <a:pt x="724" y="94"/>
                    </a:lnTo>
                    <a:close/>
                  </a:path>
                </a:pathLst>
              </a:custGeom>
              <a:solidFill>
                <a:schemeClr val="tx1">
                  <a:lumMod val="40000"/>
                  <a:lumOff val="60000"/>
                </a:schemeClr>
              </a:solidFill>
              <a:ln w="12700" algn="ctr">
                <a:solidFill>
                  <a:schemeClr val="tx1">
                    <a:lumMod val="60000"/>
                    <a:lumOff val="40000"/>
                  </a:schemeClr>
                </a:solidFill>
                <a:round/>
                <a:headEnd/>
                <a:tailEnd/>
              </a:ln>
            </p:spPr>
            <p:txBody>
              <a:bodyPr anchor="ctr">
                <a:spAutoFit/>
              </a:bodyPr>
              <a:lstStyle/>
              <a:p>
                <a:pPr algn="ctr" eaLnBrk="0" fontAlgn="auto" hangingPunct="0">
                  <a:spcBef>
                    <a:spcPts val="0"/>
                  </a:spcBef>
                  <a:spcAft>
                    <a:spcPts val="0"/>
                  </a:spcAft>
                  <a:defRPr/>
                </a:pPr>
                <a:endParaRPr lang="en-GB" sz="1400" b="1">
                  <a:latin typeface="+mn-lt"/>
                  <a:cs typeface="+mn-cs"/>
                </a:endParaRPr>
              </a:p>
            </p:txBody>
          </p:sp>
          <p:sp>
            <p:nvSpPr>
              <p:cNvPr id="30" name="Freeform 6">
                <a:extLst>
                  <a:ext uri="{FF2B5EF4-FFF2-40B4-BE49-F238E27FC236}">
                    <a16:creationId xmlns:a16="http://schemas.microsoft.com/office/drawing/2014/main" id="{6FC44ABB-7FFB-442F-BB43-C3BC878370FD}"/>
                  </a:ext>
                </a:extLst>
              </p:cNvPr>
              <p:cNvSpPr>
                <a:spLocks/>
              </p:cNvSpPr>
              <p:nvPr/>
            </p:nvSpPr>
            <p:spPr bwMode="auto">
              <a:xfrm>
                <a:off x="5553075" y="4629729"/>
                <a:ext cx="2314575" cy="340316"/>
              </a:xfrm>
              <a:custGeom>
                <a:avLst/>
                <a:gdLst>
                  <a:gd name="T0" fmla="*/ 0 w 723"/>
                  <a:gd name="T1" fmla="*/ 2147483647 h 104"/>
                  <a:gd name="T2" fmla="*/ 2147483647 w 723"/>
                  <a:gd name="T3" fmla="*/ 2147483647 h 104"/>
                  <a:gd name="T4" fmla="*/ 2147483647 w 723"/>
                  <a:gd name="T5" fmla="*/ 2147483647 h 104"/>
                  <a:gd name="T6" fmla="*/ 2147483647 w 723"/>
                  <a:gd name="T7" fmla="*/ 2147483647 h 104"/>
                  <a:gd name="T8" fmla="*/ 2147483647 w 723"/>
                  <a:gd name="T9" fmla="*/ 2147483647 h 104"/>
                  <a:gd name="T10" fmla="*/ 2147483647 w 723"/>
                  <a:gd name="T11" fmla="*/ 2147483647 h 104"/>
                  <a:gd name="T12" fmla="*/ 2147483647 w 723"/>
                  <a:gd name="T13" fmla="*/ 2147483647 h 104"/>
                  <a:gd name="T14" fmla="*/ 2147483647 w 723"/>
                  <a:gd name="T15" fmla="*/ 2147483647 h 104"/>
                  <a:gd name="T16" fmla="*/ 2147483647 w 723"/>
                  <a:gd name="T17" fmla="*/ 2147483647 h 104"/>
                  <a:gd name="T18" fmla="*/ 2147483647 w 723"/>
                  <a:gd name="T19" fmla="*/ 2147483647 h 104"/>
                  <a:gd name="T20" fmla="*/ 2147483647 w 723"/>
                  <a:gd name="T21" fmla="*/ 2147483647 h 104"/>
                  <a:gd name="T22" fmla="*/ 2147483647 w 723"/>
                  <a:gd name="T23" fmla="*/ 2147483647 h 104"/>
                  <a:gd name="T24" fmla="*/ 2147483647 w 723"/>
                  <a:gd name="T25" fmla="*/ 2147483647 h 104"/>
                  <a:gd name="T26" fmla="*/ 2147483647 w 723"/>
                  <a:gd name="T27" fmla="*/ 2147483647 h 104"/>
                  <a:gd name="T28" fmla="*/ 2147483647 w 723"/>
                  <a:gd name="T29" fmla="*/ 0 h 104"/>
                  <a:gd name="T30" fmla="*/ 2147483647 w 723"/>
                  <a:gd name="T31" fmla="*/ 2147483647 h 104"/>
                  <a:gd name="T32" fmla="*/ 2147483647 w 723"/>
                  <a:gd name="T33" fmla="*/ 2147483647 h 104"/>
                  <a:gd name="T34" fmla="*/ 2147483647 w 723"/>
                  <a:gd name="T35" fmla="*/ 2147483647 h 104"/>
                  <a:gd name="T36" fmla="*/ 2147483647 w 723"/>
                  <a:gd name="T37" fmla="*/ 2147483647 h 104"/>
                  <a:gd name="T38" fmla="*/ 0 w 723"/>
                  <a:gd name="T39" fmla="*/ 2147483647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3"/>
                  <a:gd name="T61" fmla="*/ 0 h 104"/>
                  <a:gd name="T62" fmla="*/ 723 w 723"/>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3" h="104">
                    <a:moveTo>
                      <a:pt x="0" y="93"/>
                    </a:moveTo>
                    <a:cubicBezTo>
                      <a:pt x="0" y="93"/>
                      <a:pt x="22" y="92"/>
                      <a:pt x="23" y="92"/>
                    </a:cubicBezTo>
                    <a:cubicBezTo>
                      <a:pt x="45" y="91"/>
                      <a:pt x="67" y="89"/>
                      <a:pt x="90" y="86"/>
                    </a:cubicBezTo>
                    <a:cubicBezTo>
                      <a:pt x="122" y="81"/>
                      <a:pt x="153" y="76"/>
                      <a:pt x="186" y="73"/>
                    </a:cubicBezTo>
                    <a:cubicBezTo>
                      <a:pt x="215" y="70"/>
                      <a:pt x="245" y="70"/>
                      <a:pt x="275" y="70"/>
                    </a:cubicBezTo>
                    <a:cubicBezTo>
                      <a:pt x="302" y="69"/>
                      <a:pt x="329" y="68"/>
                      <a:pt x="355" y="67"/>
                    </a:cubicBezTo>
                    <a:cubicBezTo>
                      <a:pt x="393" y="66"/>
                      <a:pt x="431" y="65"/>
                      <a:pt x="469" y="61"/>
                    </a:cubicBezTo>
                    <a:cubicBezTo>
                      <a:pt x="481" y="59"/>
                      <a:pt x="494" y="57"/>
                      <a:pt x="507" y="55"/>
                    </a:cubicBezTo>
                    <a:cubicBezTo>
                      <a:pt x="512" y="55"/>
                      <a:pt x="517" y="54"/>
                      <a:pt x="522" y="53"/>
                    </a:cubicBezTo>
                    <a:cubicBezTo>
                      <a:pt x="536" y="50"/>
                      <a:pt x="549" y="48"/>
                      <a:pt x="563" y="46"/>
                    </a:cubicBezTo>
                    <a:cubicBezTo>
                      <a:pt x="579" y="43"/>
                      <a:pt x="596" y="39"/>
                      <a:pt x="613" y="36"/>
                    </a:cubicBezTo>
                    <a:cubicBezTo>
                      <a:pt x="630" y="32"/>
                      <a:pt x="647" y="29"/>
                      <a:pt x="663" y="24"/>
                    </a:cubicBezTo>
                    <a:cubicBezTo>
                      <a:pt x="676" y="21"/>
                      <a:pt x="689" y="16"/>
                      <a:pt x="701" y="11"/>
                    </a:cubicBezTo>
                    <a:cubicBezTo>
                      <a:pt x="703" y="10"/>
                      <a:pt x="705" y="9"/>
                      <a:pt x="707" y="8"/>
                    </a:cubicBezTo>
                    <a:cubicBezTo>
                      <a:pt x="707" y="8"/>
                      <a:pt x="717" y="2"/>
                      <a:pt x="717" y="0"/>
                    </a:cubicBezTo>
                    <a:cubicBezTo>
                      <a:pt x="717" y="0"/>
                      <a:pt x="723" y="3"/>
                      <a:pt x="723" y="13"/>
                    </a:cubicBezTo>
                    <a:cubicBezTo>
                      <a:pt x="723" y="90"/>
                      <a:pt x="723" y="90"/>
                      <a:pt x="723" y="90"/>
                    </a:cubicBezTo>
                    <a:cubicBezTo>
                      <a:pt x="723" y="90"/>
                      <a:pt x="722" y="102"/>
                      <a:pt x="710" y="104"/>
                    </a:cubicBezTo>
                    <a:cubicBezTo>
                      <a:pt x="15" y="104"/>
                      <a:pt x="15" y="104"/>
                      <a:pt x="15" y="104"/>
                    </a:cubicBezTo>
                    <a:cubicBezTo>
                      <a:pt x="15" y="104"/>
                      <a:pt x="0" y="103"/>
                      <a:pt x="0" y="93"/>
                    </a:cubicBezTo>
                    <a:close/>
                  </a:path>
                </a:pathLst>
              </a:custGeom>
              <a:solidFill>
                <a:srgbClr val="A91F23"/>
              </a:solidFill>
              <a:ln w="9525">
                <a:noFill/>
                <a:miter lim="800000"/>
                <a:headEnd/>
                <a:tailEnd/>
              </a:ln>
            </p:spPr>
            <p:txBody>
              <a:bodyPr/>
              <a:lstStyle/>
              <a:p>
                <a:endParaRPr lang="el-GR"/>
              </a:p>
            </p:txBody>
          </p:sp>
          <p:sp>
            <p:nvSpPr>
              <p:cNvPr id="31" name="Rounded Rectangle 78">
                <a:extLst>
                  <a:ext uri="{FF2B5EF4-FFF2-40B4-BE49-F238E27FC236}">
                    <a16:creationId xmlns:a16="http://schemas.microsoft.com/office/drawing/2014/main" id="{BEBFBF28-BE94-EAB5-E3F2-CDFDC6D7E9FE}"/>
                  </a:ext>
                </a:extLst>
              </p:cNvPr>
              <p:cNvSpPr>
                <a:spLocks noChangeArrowheads="1"/>
              </p:cNvSpPr>
              <p:nvPr/>
            </p:nvSpPr>
            <p:spPr bwMode="auto">
              <a:xfrm>
                <a:off x="5553075" y="4629729"/>
                <a:ext cx="2314575" cy="340519"/>
              </a:xfrm>
              <a:prstGeom prst="roundRect">
                <a:avLst>
                  <a:gd name="adj" fmla="val 16667"/>
                </a:avLst>
              </a:prstGeom>
              <a:noFill/>
              <a:ln w="12700" algn="ctr">
                <a:noFill/>
                <a:round/>
                <a:headEnd/>
                <a:tailEnd/>
              </a:ln>
            </p:spPr>
            <p:txBody>
              <a:bodyPr anchor="ctr">
                <a:spAutoFit/>
              </a:bodyPr>
              <a:lstStyle/>
              <a:p>
                <a:pPr algn="ctr" eaLnBrk="0" hangingPunct="0"/>
                <a:r>
                  <a:rPr lang="en-US" sz="1400" b="1">
                    <a:solidFill>
                      <a:schemeClr val="bg1"/>
                    </a:solidFill>
                    <a:latin typeface="Calibri" pitchFamily="34" charset="0"/>
                  </a:rPr>
                  <a:t>Symptoms</a:t>
                </a:r>
              </a:p>
            </p:txBody>
          </p:sp>
          <p:sp>
            <p:nvSpPr>
              <p:cNvPr id="32" name="Rounded Rectangle 79">
                <a:extLst>
                  <a:ext uri="{FF2B5EF4-FFF2-40B4-BE49-F238E27FC236}">
                    <a16:creationId xmlns:a16="http://schemas.microsoft.com/office/drawing/2014/main" id="{F77E9F1E-36FB-08DD-A667-02B11B9BFD70}"/>
                  </a:ext>
                </a:extLst>
              </p:cNvPr>
              <p:cNvSpPr/>
              <p:nvPr/>
            </p:nvSpPr>
            <p:spPr>
              <a:xfrm>
                <a:off x="1053537" y="5002470"/>
                <a:ext cx="2649438" cy="341282"/>
              </a:xfrm>
              <a:prstGeom prst="roundRect">
                <a:avLst/>
              </a:prstGeom>
              <a:solidFill>
                <a:schemeClr val="tx1">
                  <a:lumMod val="60000"/>
                  <a:lumOff val="40000"/>
                </a:schemeClr>
              </a:solidFill>
              <a:ln w="12700" algn="ctr">
                <a:solidFill>
                  <a:schemeClr val="tx1">
                    <a:lumMod val="75000"/>
                  </a:schemeClr>
                </a:solidFill>
                <a:round/>
                <a:headEnd/>
                <a:tailEnd/>
              </a:ln>
            </p:spPr>
            <p:txBody>
              <a:bodyPr anchor="ctr">
                <a:spAutoFit/>
              </a:bodyPr>
              <a:lstStyle/>
              <a:p>
                <a:pPr algn="ctr" eaLnBrk="0" fontAlgn="auto" hangingPunct="0">
                  <a:spcBef>
                    <a:spcPts val="0"/>
                  </a:spcBef>
                  <a:spcAft>
                    <a:spcPts val="0"/>
                  </a:spcAft>
                  <a:defRPr/>
                </a:pPr>
                <a:r>
                  <a:rPr lang="en-US" sz="1400" b="1" dirty="0">
                    <a:solidFill>
                      <a:schemeClr val="bg1"/>
                    </a:solidFill>
                    <a:latin typeface="+mn-lt"/>
                    <a:cs typeface="+mn-cs"/>
                  </a:rPr>
                  <a:t>Non-metastatic</a:t>
                </a:r>
              </a:p>
            </p:txBody>
          </p:sp>
          <p:sp>
            <p:nvSpPr>
              <p:cNvPr id="33" name="Rounded Rectangle 80">
                <a:extLst>
                  <a:ext uri="{FF2B5EF4-FFF2-40B4-BE49-F238E27FC236}">
                    <a16:creationId xmlns:a16="http://schemas.microsoft.com/office/drawing/2014/main" id="{8F722DB8-A27F-5A30-AB7D-64457E55914A}"/>
                  </a:ext>
                </a:extLst>
              </p:cNvPr>
              <p:cNvSpPr/>
              <p:nvPr/>
            </p:nvSpPr>
            <p:spPr>
              <a:xfrm>
                <a:off x="3717262" y="5002470"/>
                <a:ext cx="4151156" cy="341282"/>
              </a:xfrm>
              <a:prstGeom prst="roundRect">
                <a:avLst/>
              </a:prstGeom>
              <a:solidFill>
                <a:schemeClr val="tx1">
                  <a:lumMod val="60000"/>
                  <a:lumOff val="40000"/>
                </a:schemeClr>
              </a:solidFill>
              <a:ln w="12700" algn="ctr">
                <a:solidFill>
                  <a:schemeClr val="tx1">
                    <a:lumMod val="75000"/>
                  </a:schemeClr>
                </a:solidFill>
                <a:round/>
                <a:headEnd/>
                <a:tailEnd/>
              </a:ln>
            </p:spPr>
            <p:txBody>
              <a:bodyPr anchor="ctr">
                <a:spAutoFit/>
              </a:bodyPr>
              <a:lstStyle/>
              <a:p>
                <a:pPr algn="ctr" eaLnBrk="0" fontAlgn="auto" hangingPunct="0">
                  <a:spcBef>
                    <a:spcPts val="0"/>
                  </a:spcBef>
                  <a:spcAft>
                    <a:spcPts val="0"/>
                  </a:spcAft>
                  <a:defRPr/>
                </a:pPr>
                <a:r>
                  <a:rPr lang="en-US" sz="1400" b="1" dirty="0">
                    <a:solidFill>
                      <a:schemeClr val="bg1"/>
                    </a:solidFill>
                    <a:latin typeface="+mn-lt"/>
                    <a:cs typeface="+mn-cs"/>
                  </a:rPr>
                  <a:t>Metastatic</a:t>
                </a:r>
              </a:p>
            </p:txBody>
          </p:sp>
          <p:sp>
            <p:nvSpPr>
              <p:cNvPr id="34" name="Rounded Rectangle 81">
                <a:extLst>
                  <a:ext uri="{FF2B5EF4-FFF2-40B4-BE49-F238E27FC236}">
                    <a16:creationId xmlns:a16="http://schemas.microsoft.com/office/drawing/2014/main" id="{29FBD7BB-80D6-C2C6-5C67-74E8CC535278}"/>
                  </a:ext>
                </a:extLst>
              </p:cNvPr>
              <p:cNvSpPr/>
              <p:nvPr/>
            </p:nvSpPr>
            <p:spPr>
              <a:xfrm>
                <a:off x="1053537" y="5381849"/>
                <a:ext cx="2395447" cy="339695"/>
              </a:xfrm>
              <a:prstGeom prst="roundRect">
                <a:avLst/>
              </a:prstGeom>
              <a:solidFill>
                <a:schemeClr val="tx1">
                  <a:lumMod val="75000"/>
                </a:schemeClr>
              </a:solidFill>
              <a:ln w="12700" algn="ctr">
                <a:solidFill>
                  <a:schemeClr val="tx1">
                    <a:lumMod val="50000"/>
                  </a:schemeClr>
                </a:solidFill>
                <a:round/>
                <a:headEnd/>
                <a:tailEnd/>
              </a:ln>
            </p:spPr>
            <p:txBody>
              <a:bodyPr anchor="ctr">
                <a:spAutoFit/>
              </a:bodyPr>
              <a:lstStyle/>
              <a:p>
                <a:pPr algn="ctr" eaLnBrk="0" fontAlgn="auto" hangingPunct="0">
                  <a:spcBef>
                    <a:spcPts val="0"/>
                  </a:spcBef>
                  <a:spcAft>
                    <a:spcPts val="0"/>
                  </a:spcAft>
                  <a:defRPr/>
                </a:pPr>
                <a:r>
                  <a:rPr lang="en-US" sz="1400" b="1" dirty="0">
                    <a:solidFill>
                      <a:schemeClr val="bg1"/>
                    </a:solidFill>
                    <a:latin typeface="+mn-lt"/>
                    <a:cs typeface="+mn-cs"/>
                  </a:rPr>
                  <a:t>Hormone sensitive</a:t>
                </a:r>
              </a:p>
            </p:txBody>
          </p:sp>
          <p:sp>
            <p:nvSpPr>
              <p:cNvPr id="35" name="Rounded Rectangle 82">
                <a:extLst>
                  <a:ext uri="{FF2B5EF4-FFF2-40B4-BE49-F238E27FC236}">
                    <a16:creationId xmlns:a16="http://schemas.microsoft.com/office/drawing/2014/main" id="{BD132335-F794-21AB-198C-7D3A7A88AC94}"/>
                  </a:ext>
                </a:extLst>
              </p:cNvPr>
              <p:cNvSpPr/>
              <p:nvPr/>
            </p:nvSpPr>
            <p:spPr>
              <a:xfrm>
                <a:off x="3448984" y="5381849"/>
                <a:ext cx="4419434" cy="339695"/>
              </a:xfrm>
              <a:prstGeom prst="roundRect">
                <a:avLst/>
              </a:prstGeom>
              <a:solidFill>
                <a:schemeClr val="tx1">
                  <a:lumMod val="75000"/>
                </a:schemeClr>
              </a:solidFill>
              <a:ln w="12700" algn="ctr">
                <a:solidFill>
                  <a:schemeClr val="tx1">
                    <a:lumMod val="50000"/>
                  </a:schemeClr>
                </a:solidFill>
                <a:round/>
                <a:headEnd/>
                <a:tailEnd/>
              </a:ln>
            </p:spPr>
            <p:txBody>
              <a:bodyPr anchor="ctr">
                <a:spAutoFit/>
              </a:bodyPr>
              <a:lstStyle/>
              <a:p>
                <a:pPr algn="ctr" eaLnBrk="0" fontAlgn="auto" hangingPunct="0">
                  <a:spcBef>
                    <a:spcPts val="0"/>
                  </a:spcBef>
                  <a:spcAft>
                    <a:spcPts val="0"/>
                  </a:spcAft>
                  <a:defRPr/>
                </a:pPr>
                <a:r>
                  <a:rPr lang="en-US" sz="1400" b="1" dirty="0">
                    <a:solidFill>
                      <a:schemeClr val="bg1"/>
                    </a:solidFill>
                    <a:latin typeface="+mn-lt"/>
                    <a:cs typeface="+mn-cs"/>
                  </a:rPr>
                  <a:t>Castration resistant</a:t>
                </a:r>
              </a:p>
            </p:txBody>
          </p:sp>
          <p:sp>
            <p:nvSpPr>
              <p:cNvPr id="36" name="Text Box 7">
                <a:extLst>
                  <a:ext uri="{FF2B5EF4-FFF2-40B4-BE49-F238E27FC236}">
                    <a16:creationId xmlns:a16="http://schemas.microsoft.com/office/drawing/2014/main" id="{9E5C7E74-0EF4-E9FF-060F-8C4E9AC0FCF0}"/>
                  </a:ext>
                </a:extLst>
              </p:cNvPr>
              <p:cNvSpPr txBox="1">
                <a:spLocks noChangeArrowheads="1"/>
              </p:cNvSpPr>
              <p:nvPr/>
            </p:nvSpPr>
            <p:spPr bwMode="auto">
              <a:xfrm>
                <a:off x="4576058" y="1988840"/>
                <a:ext cx="1050057" cy="461646"/>
              </a:xfrm>
              <a:prstGeom prst="rect">
                <a:avLst/>
              </a:prstGeom>
              <a:noFill/>
              <a:ln w="9525">
                <a:noFill/>
                <a:miter lim="800000"/>
                <a:headEnd/>
                <a:tailEnd/>
              </a:ln>
            </p:spPr>
            <p:txBody>
              <a:bodyPr wrap="none">
                <a:spAutoFit/>
              </a:bodyPr>
              <a:lstStyle/>
              <a:p>
                <a:pPr algn="ctr"/>
                <a:r>
                  <a:rPr lang="en-GB" sz="1200" b="1">
                    <a:latin typeface="Calibri" pitchFamily="34" charset="0"/>
                    <a:ea typeface="MS PGothic" pitchFamily="34" charset="-128"/>
                    <a:cs typeface="Times New Roman" pitchFamily="18" charset="0"/>
                  </a:rPr>
                  <a:t>Enzalutamide</a:t>
                </a:r>
              </a:p>
              <a:p>
                <a:pPr algn="ctr"/>
                <a:r>
                  <a:rPr lang="en-US" sz="1200" b="1">
                    <a:latin typeface="Calibri" pitchFamily="34" charset="0"/>
                    <a:ea typeface="MS PGothic" pitchFamily="34" charset="-128"/>
                    <a:cs typeface="Times New Roman" pitchFamily="18" charset="0"/>
                  </a:rPr>
                  <a:t>Abiraterone</a:t>
                </a:r>
              </a:p>
            </p:txBody>
          </p:sp>
          <p:sp>
            <p:nvSpPr>
              <p:cNvPr id="37" name="Down Arrow 85">
                <a:extLst>
                  <a:ext uri="{FF2B5EF4-FFF2-40B4-BE49-F238E27FC236}">
                    <a16:creationId xmlns:a16="http://schemas.microsoft.com/office/drawing/2014/main" id="{99C391B6-D6CC-345B-A21C-FBC2EF42EE00}"/>
                  </a:ext>
                </a:extLst>
              </p:cNvPr>
              <p:cNvSpPr/>
              <p:nvPr/>
            </p:nvSpPr>
            <p:spPr>
              <a:xfrm>
                <a:off x="4937588" y="2497475"/>
                <a:ext cx="386429" cy="430466"/>
              </a:xfrm>
              <a:prstGeom prst="downArrow">
                <a:avLst/>
              </a:prstGeom>
              <a:solidFill>
                <a:schemeClr val="tx2"/>
              </a:solidFill>
              <a:ln/>
              <a:effectLst/>
              <a:scene3d>
                <a:camera prst="orthographicFront"/>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sp>
          <p:nvSpPr>
            <p:cNvPr id="9" name="TextBox 3">
              <a:extLst>
                <a:ext uri="{FF2B5EF4-FFF2-40B4-BE49-F238E27FC236}">
                  <a16:creationId xmlns:a16="http://schemas.microsoft.com/office/drawing/2014/main" id="{3BFCD576-6F44-2F0F-A550-862F53ED9E6E}"/>
                </a:ext>
              </a:extLst>
            </p:cNvPr>
            <p:cNvSpPr txBox="1">
              <a:spLocks noChangeArrowheads="1"/>
            </p:cNvSpPr>
            <p:nvPr/>
          </p:nvSpPr>
          <p:spPr bwMode="auto">
            <a:xfrm rot="-5400000">
              <a:off x="-1247181" y="3433256"/>
              <a:ext cx="4323140" cy="307777"/>
            </a:xfrm>
            <a:prstGeom prst="rect">
              <a:avLst/>
            </a:prstGeom>
            <a:noFill/>
            <a:ln w="9525">
              <a:noFill/>
              <a:miter lim="800000"/>
              <a:headEnd/>
              <a:tailEnd/>
            </a:ln>
          </p:spPr>
          <p:txBody>
            <a:bodyPr>
              <a:spAutoFit/>
            </a:bodyPr>
            <a:lstStyle/>
            <a:p>
              <a:pPr algn="ctr"/>
              <a:r>
                <a:rPr lang="en-GB" sz="1400" b="1">
                  <a:latin typeface="Calibri" pitchFamily="34" charset="0"/>
                </a:rPr>
                <a:t>Tumour volume</a:t>
              </a:r>
            </a:p>
          </p:txBody>
        </p:sp>
      </p:grpSp>
      <p:pic>
        <p:nvPicPr>
          <p:cNvPr id="38" name="Εικόνα 35">
            <a:extLst>
              <a:ext uri="{FF2B5EF4-FFF2-40B4-BE49-F238E27FC236}">
                <a16:creationId xmlns:a16="http://schemas.microsoft.com/office/drawing/2014/main" id="{43BC1C6C-6306-498E-EE62-04F888F78659}"/>
              </a:ext>
            </a:extLst>
          </p:cNvPr>
          <p:cNvPicPr>
            <a:picLocks noChangeAspect="1"/>
          </p:cNvPicPr>
          <p:nvPr/>
        </p:nvPicPr>
        <p:blipFill>
          <a:blip r:embed="rId2" cstate="print"/>
          <a:srcRect/>
          <a:stretch>
            <a:fillRect/>
          </a:stretch>
        </p:blipFill>
        <p:spPr bwMode="auto">
          <a:xfrm>
            <a:off x="251520" y="6223982"/>
            <a:ext cx="8761283" cy="620713"/>
          </a:xfrm>
          <a:prstGeom prst="rect">
            <a:avLst/>
          </a:prstGeom>
          <a:noFill/>
          <a:ln w="9525">
            <a:noFill/>
            <a:miter lim="800000"/>
            <a:headEnd/>
            <a:tailEnd/>
          </a:ln>
        </p:spPr>
      </p:pic>
      <p:sp>
        <p:nvSpPr>
          <p:cNvPr id="39" name="Text Placeholder 2">
            <a:extLst>
              <a:ext uri="{FF2B5EF4-FFF2-40B4-BE49-F238E27FC236}">
                <a16:creationId xmlns:a16="http://schemas.microsoft.com/office/drawing/2014/main" id="{CC8051DE-082B-E174-0AFE-ACD80DCAEF3A}"/>
              </a:ext>
            </a:extLst>
          </p:cNvPr>
          <p:cNvSpPr txBox="1">
            <a:spLocks/>
          </p:cNvSpPr>
          <p:nvPr/>
        </p:nvSpPr>
        <p:spPr>
          <a:xfrm>
            <a:off x="6372200" y="4107973"/>
            <a:ext cx="2582435" cy="4699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GB" sz="900" dirty="0"/>
              <a:t>*For example surgery, radiotherapy.</a:t>
            </a:r>
          </a:p>
          <a:p>
            <a:pPr marL="0" indent="0">
              <a:spcBef>
                <a:spcPct val="0"/>
              </a:spcBef>
              <a:buNone/>
            </a:pPr>
            <a:r>
              <a:rPr lang="en-GB" sz="900" dirty="0"/>
              <a:t>Kohli M, Tindall DJ. </a:t>
            </a:r>
            <a:r>
              <a:rPr lang="en-GB" sz="900" i="1" dirty="0"/>
              <a:t>Mayo Clin Proc </a:t>
            </a:r>
            <a:r>
              <a:rPr lang="en-GB" sz="900" dirty="0"/>
              <a:t>2010;85:77–86.</a:t>
            </a:r>
          </a:p>
        </p:txBody>
      </p:sp>
    </p:spTree>
    <p:extLst>
      <p:ext uri="{BB962C8B-B14F-4D97-AF65-F5344CB8AC3E}">
        <p14:creationId xmlns:p14="http://schemas.microsoft.com/office/powerpoint/2010/main" val="182065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4">
            <a:extLst>
              <a:ext uri="{FF2B5EF4-FFF2-40B4-BE49-F238E27FC236}">
                <a16:creationId xmlns:a16="http://schemas.microsoft.com/office/drawing/2014/main" id="{B885C9AE-D606-B09F-F0F4-975E77CA0DE0}"/>
              </a:ext>
            </a:extLst>
          </p:cNvPr>
          <p:cNvPicPr>
            <a:picLocks noGrp="1" noChangeAspect="1"/>
          </p:cNvPicPr>
          <p:nvPr>
            <p:ph idx="1"/>
          </p:nvPr>
        </p:nvPicPr>
        <p:blipFill>
          <a:blip r:embed="rId2" cstate="print"/>
          <a:srcRect/>
          <a:stretch>
            <a:fillRect/>
          </a:stretch>
        </p:blipFill>
        <p:spPr>
          <a:xfrm>
            <a:off x="990024" y="1600200"/>
            <a:ext cx="7163952" cy="4525963"/>
          </a:xfrm>
        </p:spPr>
      </p:pic>
      <p:sp>
        <p:nvSpPr>
          <p:cNvPr id="6" name="TextBox 5">
            <a:extLst>
              <a:ext uri="{FF2B5EF4-FFF2-40B4-BE49-F238E27FC236}">
                <a16:creationId xmlns:a16="http://schemas.microsoft.com/office/drawing/2014/main" id="{828C090D-DB8C-4ECD-3964-A61ABC45E202}"/>
              </a:ext>
            </a:extLst>
          </p:cNvPr>
          <p:cNvSpPr txBox="1"/>
          <p:nvPr/>
        </p:nvSpPr>
        <p:spPr>
          <a:xfrm>
            <a:off x="683568" y="308590"/>
            <a:ext cx="7848872" cy="646331"/>
          </a:xfrm>
          <a:prstGeom prst="rect">
            <a:avLst/>
          </a:prstGeom>
          <a:noFill/>
        </p:spPr>
        <p:txBody>
          <a:bodyPr wrap="square">
            <a:spAutoFit/>
          </a:bodyPr>
          <a:lstStyle/>
          <a:p>
            <a:r>
              <a:rPr lang="el-GR" sz="1800" dirty="0"/>
              <a:t>Η πλειοψηφία των καρκίνων του μαστού έχουν </a:t>
            </a:r>
            <a:r>
              <a:rPr lang="el-GR" sz="1800" b="1" dirty="0"/>
              <a:t>«θετικούς» τους υποδοχείς οιστρογόνων και ανταποκρίνονται καλά στην Ορμονική θεραπεία </a:t>
            </a:r>
            <a:endParaRPr lang="el-GR" dirty="0"/>
          </a:p>
        </p:txBody>
      </p:sp>
    </p:spTree>
    <p:extLst>
      <p:ext uri="{BB962C8B-B14F-4D97-AF65-F5344CB8AC3E}">
        <p14:creationId xmlns:p14="http://schemas.microsoft.com/office/powerpoint/2010/main" val="917308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1AB5E8-70CC-3D51-CBFE-3D8F5EADBB81}"/>
              </a:ext>
            </a:extLst>
          </p:cNvPr>
          <p:cNvSpPr>
            <a:spLocks noGrp="1"/>
          </p:cNvSpPr>
          <p:nvPr>
            <p:ph type="title"/>
          </p:nvPr>
        </p:nvSpPr>
        <p:spPr>
          <a:xfrm>
            <a:off x="457200" y="274638"/>
            <a:ext cx="8229600" cy="1143000"/>
          </a:xfrm>
        </p:spPr>
        <p:txBody>
          <a:bodyPr/>
          <a:lstStyle/>
          <a:p>
            <a:pPr algn="l" eaLnBrk="1" hangingPunct="1">
              <a:lnSpc>
                <a:spcPct val="85000"/>
              </a:lnSpc>
            </a:pPr>
            <a:r>
              <a:rPr lang="el-GR" sz="3200" b="1" dirty="0">
                <a:solidFill>
                  <a:srgbClr val="C0311A"/>
                </a:solidFill>
                <a:latin typeface="Arial" charset="0"/>
              </a:rPr>
              <a:t>Αποσαφήνιση του ορισμού του CRPC </a:t>
            </a:r>
          </a:p>
        </p:txBody>
      </p:sp>
      <p:sp>
        <p:nvSpPr>
          <p:cNvPr id="5" name="Content Placeholder 2">
            <a:extLst>
              <a:ext uri="{FF2B5EF4-FFF2-40B4-BE49-F238E27FC236}">
                <a16:creationId xmlns:a16="http://schemas.microsoft.com/office/drawing/2014/main" id="{5529D166-6DBC-4176-9761-5C0677C992B9}"/>
              </a:ext>
            </a:extLst>
          </p:cNvPr>
          <p:cNvSpPr>
            <a:spLocks noGrp="1"/>
          </p:cNvSpPr>
          <p:nvPr>
            <p:ph idx="1"/>
          </p:nvPr>
        </p:nvSpPr>
        <p:spPr>
          <a:xfrm>
            <a:off x="251520" y="1600200"/>
            <a:ext cx="8435280" cy="4525963"/>
          </a:xfrm>
        </p:spPr>
        <p:txBody>
          <a:bodyPr/>
          <a:lstStyle/>
          <a:p>
            <a:pPr marL="346075" indent="-346075" eaLnBrk="1" hangingPunct="1">
              <a:spcBef>
                <a:spcPts val="600"/>
              </a:spcBef>
              <a:buClr>
                <a:srgbClr val="333333"/>
              </a:buClr>
            </a:pPr>
            <a:r>
              <a:rPr lang="el-GR" sz="2000" dirty="0">
                <a:solidFill>
                  <a:srgbClr val="333333"/>
                </a:solidFill>
                <a:latin typeface="Arial" charset="0"/>
              </a:rPr>
              <a:t>Οι όροι "ανθεκτικός στον ευνουχισμό", "ανθεκτικός σε ορμόνες" και "μη εξαρτώμενος από ανδρογόνα" είναι διαφορετικοί.</a:t>
            </a:r>
          </a:p>
          <a:p>
            <a:pPr marL="346075" indent="-346075" eaLnBrk="1" hangingPunct="1">
              <a:buClr>
                <a:srgbClr val="333333"/>
              </a:buClr>
            </a:pPr>
            <a:r>
              <a:rPr lang="el-GR" sz="2000" dirty="0">
                <a:solidFill>
                  <a:srgbClr val="333333"/>
                </a:solidFill>
                <a:latin typeface="Arial" charset="0"/>
              </a:rPr>
              <a:t>Οι όροι "ανθεκτικός σε ορμόνες" και "μη εξαρτώμενος από ανδρογόνα" δεν πρέπει να χρησιμοποιούνται όταν γίνεται αναφορά σε CRPC.</a:t>
            </a:r>
            <a:r>
              <a:rPr lang="el-GR" dirty="0">
                <a:solidFill>
                  <a:srgbClr val="333333"/>
                </a:solidFill>
              </a:rPr>
              <a:t> </a:t>
            </a:r>
            <a:endParaRPr lang="en-US" dirty="0">
              <a:solidFill>
                <a:srgbClr val="333333"/>
              </a:solidFill>
            </a:endParaRPr>
          </a:p>
          <a:p>
            <a:pPr marL="346075" indent="-346075" eaLnBrk="1" hangingPunct="1">
              <a:buClr>
                <a:srgbClr val="333333"/>
              </a:buClr>
            </a:pPr>
            <a:r>
              <a:rPr lang="el-GR" dirty="0">
                <a:solidFill>
                  <a:srgbClr val="333333"/>
                </a:solidFill>
              </a:rPr>
              <a:t>Ο CRPC είναι η κατάσταση της νόσου που χαρακτηρίζεται από εξέλιξη του νεοπλάσματος παρά τα επίπεδα ευνουχισμού της τεστοστερόνης στην κυκλοφορία (&lt;50 </a:t>
            </a:r>
            <a:r>
              <a:rPr lang="el-GR" dirty="0" err="1">
                <a:solidFill>
                  <a:srgbClr val="333333"/>
                </a:solidFill>
              </a:rPr>
              <a:t>ng</a:t>
            </a:r>
            <a:r>
              <a:rPr lang="el-GR" dirty="0">
                <a:solidFill>
                  <a:srgbClr val="333333"/>
                </a:solidFill>
              </a:rPr>
              <a:t>/</a:t>
            </a:r>
            <a:r>
              <a:rPr lang="el-GR" dirty="0" err="1">
                <a:solidFill>
                  <a:srgbClr val="333333"/>
                </a:solidFill>
              </a:rPr>
              <a:t>dL</a:t>
            </a:r>
            <a:r>
              <a:rPr lang="el-GR" dirty="0">
                <a:solidFill>
                  <a:srgbClr val="333333"/>
                </a:solidFill>
              </a:rPr>
              <a:t>).</a:t>
            </a:r>
            <a:endParaRPr lang="el-GR" baseline="30000" dirty="0">
              <a:solidFill>
                <a:srgbClr val="333333"/>
              </a:solidFill>
            </a:endParaRPr>
          </a:p>
          <a:p>
            <a:pPr marL="346075" indent="-346075" eaLnBrk="1" hangingPunct="1">
              <a:spcBef>
                <a:spcPts val="600"/>
              </a:spcBef>
              <a:buClr>
                <a:srgbClr val="333333"/>
              </a:buClr>
            </a:pPr>
            <a:endParaRPr lang="en-US" sz="2000" dirty="0">
              <a:solidFill>
                <a:srgbClr val="333333"/>
              </a:solidFill>
              <a:latin typeface="Arial" charset="0"/>
            </a:endParaRPr>
          </a:p>
          <a:p>
            <a:pPr marL="346075" indent="-346075" eaLnBrk="1" hangingPunct="1">
              <a:spcBef>
                <a:spcPts val="600"/>
              </a:spcBef>
              <a:buClr>
                <a:srgbClr val="333333"/>
              </a:buClr>
            </a:pPr>
            <a:endParaRPr lang="el-GR" sz="2000" dirty="0">
              <a:solidFill>
                <a:srgbClr val="333333"/>
              </a:solidFill>
              <a:latin typeface="Arial" charset="0"/>
            </a:endParaRPr>
          </a:p>
        </p:txBody>
      </p:sp>
    </p:spTree>
    <p:extLst>
      <p:ext uri="{BB962C8B-B14F-4D97-AF65-F5344CB8AC3E}">
        <p14:creationId xmlns:p14="http://schemas.microsoft.com/office/powerpoint/2010/main" val="768764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652463" y="661988"/>
            <a:ext cx="7839075" cy="55340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528638" y="495300"/>
            <a:ext cx="8086725" cy="5867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635733-5B67-161C-C346-AD6728D2F3CB}"/>
              </a:ext>
            </a:extLst>
          </p:cNvPr>
          <p:cNvSpPr>
            <a:spLocks noGrp="1"/>
          </p:cNvSpPr>
          <p:nvPr>
            <p:ph type="title"/>
          </p:nvPr>
        </p:nvSpPr>
        <p:spPr/>
        <p:txBody>
          <a:bodyPr/>
          <a:lstStyle/>
          <a:p>
            <a:pPr algn="l" eaLnBrk="1" hangingPunct="1">
              <a:lnSpc>
                <a:spcPct val="85000"/>
              </a:lnSpc>
            </a:pPr>
            <a:r>
              <a:rPr lang="el-GR" sz="3200" b="1" dirty="0">
                <a:solidFill>
                  <a:srgbClr val="C0311A"/>
                </a:solidFill>
                <a:latin typeface="Arial" charset="0"/>
              </a:rPr>
              <a:t>Μηχανισμός δράσης</a:t>
            </a:r>
          </a:p>
        </p:txBody>
      </p:sp>
      <p:sp>
        <p:nvSpPr>
          <p:cNvPr id="5" name="Content Placeholder 2">
            <a:extLst>
              <a:ext uri="{FF2B5EF4-FFF2-40B4-BE49-F238E27FC236}">
                <a16:creationId xmlns:a16="http://schemas.microsoft.com/office/drawing/2014/main" id="{5F3FE8A0-4EE5-AB7A-E33C-D858DE1C25C8}"/>
              </a:ext>
            </a:extLst>
          </p:cNvPr>
          <p:cNvSpPr>
            <a:spLocks noGrp="1"/>
          </p:cNvSpPr>
          <p:nvPr>
            <p:ph idx="1"/>
          </p:nvPr>
        </p:nvSpPr>
        <p:spPr>
          <a:xfrm>
            <a:off x="395463" y="1052736"/>
            <a:ext cx="8229600" cy="4525963"/>
          </a:xfrm>
        </p:spPr>
        <p:txBody>
          <a:bodyPr/>
          <a:lstStyle/>
          <a:p>
            <a:pPr marL="346075" indent="-346075" eaLnBrk="1" hangingPunct="1">
              <a:spcBef>
                <a:spcPts val="438"/>
              </a:spcBef>
              <a:buClr>
                <a:srgbClr val="333333"/>
              </a:buClr>
            </a:pPr>
            <a:r>
              <a:rPr lang="el-GR" sz="1800" dirty="0">
                <a:solidFill>
                  <a:srgbClr val="333333"/>
                </a:solidFill>
                <a:latin typeface="Arial" charset="0"/>
              </a:rPr>
              <a:t>Η </a:t>
            </a:r>
            <a:r>
              <a:rPr lang="en-GB" sz="1800" dirty="0">
                <a:solidFill>
                  <a:srgbClr val="333333"/>
                </a:solidFill>
                <a:latin typeface="Arial" charset="0"/>
              </a:rPr>
              <a:t>enzalutamide</a:t>
            </a:r>
            <a:r>
              <a:rPr lang="el-GR" sz="1800" dirty="0">
                <a:solidFill>
                  <a:srgbClr val="333333"/>
                </a:solidFill>
                <a:latin typeface="Arial" charset="0"/>
              </a:rPr>
              <a:t> στοχεύει άμεσα τους AR και ασκεί τις επιδράσεις </a:t>
            </a:r>
            <a:r>
              <a:rPr lang="el-GR" sz="1800" dirty="0">
                <a:latin typeface="Arial" charset="0"/>
              </a:rPr>
              <a:t>της </a:t>
            </a:r>
            <a:br>
              <a:rPr lang="el-GR" sz="1800" dirty="0">
                <a:latin typeface="Arial" charset="0"/>
              </a:rPr>
            </a:br>
            <a:r>
              <a:rPr lang="el-GR" sz="1800" dirty="0">
                <a:solidFill>
                  <a:srgbClr val="333333"/>
                </a:solidFill>
                <a:latin typeface="Arial" charset="0"/>
              </a:rPr>
              <a:t>σε τρία βασικά στάδια του </a:t>
            </a:r>
            <a:r>
              <a:rPr lang="el-GR" sz="1800" dirty="0" err="1">
                <a:solidFill>
                  <a:srgbClr val="333333"/>
                </a:solidFill>
                <a:latin typeface="Arial" charset="0"/>
              </a:rPr>
              <a:t>σηματοδοτικού</a:t>
            </a:r>
            <a:r>
              <a:rPr lang="el-GR" sz="1800" dirty="0">
                <a:solidFill>
                  <a:srgbClr val="333333"/>
                </a:solidFill>
                <a:latin typeface="Arial" charset="0"/>
              </a:rPr>
              <a:t> μονοπατιού των AR.</a:t>
            </a:r>
            <a:r>
              <a:rPr lang="el-GR" sz="1800" baseline="30000" dirty="0">
                <a:solidFill>
                  <a:srgbClr val="333333"/>
                </a:solidFill>
                <a:latin typeface="Arial" charset="0"/>
              </a:rPr>
              <a:t>1,2</a:t>
            </a:r>
          </a:p>
          <a:p>
            <a:pPr marL="346075" indent="-346075" eaLnBrk="1" hangingPunct="1">
              <a:spcBef>
                <a:spcPts val="438"/>
              </a:spcBef>
            </a:pPr>
            <a:endParaRPr lang="el-GR" sz="1800" dirty="0"/>
          </a:p>
        </p:txBody>
      </p:sp>
      <p:pic>
        <p:nvPicPr>
          <p:cNvPr id="9" name="Εικόνα 8">
            <a:extLst>
              <a:ext uri="{FF2B5EF4-FFF2-40B4-BE49-F238E27FC236}">
                <a16:creationId xmlns:a16="http://schemas.microsoft.com/office/drawing/2014/main" id="{9A550D51-4A91-E594-7165-B1B82BCA9DA2}"/>
              </a:ext>
            </a:extLst>
          </p:cNvPr>
          <p:cNvPicPr>
            <a:picLocks noChangeAspect="1"/>
          </p:cNvPicPr>
          <p:nvPr/>
        </p:nvPicPr>
        <p:blipFill>
          <a:blip r:embed="rId2"/>
          <a:stretch>
            <a:fillRect/>
          </a:stretch>
        </p:blipFill>
        <p:spPr>
          <a:xfrm>
            <a:off x="538941" y="1844824"/>
            <a:ext cx="8059611" cy="4738538"/>
          </a:xfrm>
          <a:prstGeom prst="rect">
            <a:avLst/>
          </a:prstGeom>
        </p:spPr>
      </p:pic>
      <p:pic>
        <p:nvPicPr>
          <p:cNvPr id="10" name="Εικόνα 9">
            <a:extLst>
              <a:ext uri="{FF2B5EF4-FFF2-40B4-BE49-F238E27FC236}">
                <a16:creationId xmlns:a16="http://schemas.microsoft.com/office/drawing/2014/main" id="{82C83BB7-023E-695E-DCAA-7FC5F10D6B26}"/>
              </a:ext>
            </a:extLst>
          </p:cNvPr>
          <p:cNvPicPr>
            <a:picLocks noChangeAspect="1"/>
          </p:cNvPicPr>
          <p:nvPr/>
        </p:nvPicPr>
        <p:blipFill>
          <a:blip r:embed="rId3"/>
          <a:stretch>
            <a:fillRect/>
          </a:stretch>
        </p:blipFill>
        <p:spPr>
          <a:xfrm>
            <a:off x="545448" y="1916832"/>
            <a:ext cx="1694835" cy="1719221"/>
          </a:xfrm>
          <a:prstGeom prst="rect">
            <a:avLst/>
          </a:prstGeom>
        </p:spPr>
      </p:pic>
      <p:sp>
        <p:nvSpPr>
          <p:cNvPr id="11" name="TextBox 62">
            <a:extLst>
              <a:ext uri="{FF2B5EF4-FFF2-40B4-BE49-F238E27FC236}">
                <a16:creationId xmlns:a16="http://schemas.microsoft.com/office/drawing/2014/main" id="{243026FF-25EB-106F-7817-8F074947B057}"/>
              </a:ext>
            </a:extLst>
          </p:cNvPr>
          <p:cNvSpPr txBox="1">
            <a:spLocks noChangeArrowheads="1"/>
          </p:cNvSpPr>
          <p:nvPr/>
        </p:nvSpPr>
        <p:spPr bwMode="auto">
          <a:xfrm>
            <a:off x="2049194" y="3315717"/>
            <a:ext cx="2247900" cy="501650"/>
          </a:xfrm>
          <a:prstGeom prst="rect">
            <a:avLst/>
          </a:prstGeom>
          <a:noFill/>
          <a:ln>
            <a:noFill/>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10312" indent="-210312" fontAlgn="auto">
              <a:spcBef>
                <a:spcPts val="0"/>
              </a:spcBef>
              <a:spcAft>
                <a:spcPts val="0"/>
              </a:spcAft>
              <a:defRPr/>
            </a:pPr>
            <a:r>
              <a:rPr lang="el-GR" sz="1200" b="1" dirty="0">
                <a:latin typeface="Arial"/>
                <a:ea typeface="+mn-ea"/>
                <a:cs typeface="Arial"/>
              </a:rPr>
              <a:t>1. Αναστέλλει τη σύνδεση ανδρογόνων στους AR</a:t>
            </a:r>
          </a:p>
        </p:txBody>
      </p:sp>
      <p:pic>
        <p:nvPicPr>
          <p:cNvPr id="14" name="Picture 10" descr="ball.png">
            <a:extLst>
              <a:ext uri="{FF2B5EF4-FFF2-40B4-BE49-F238E27FC236}">
                <a16:creationId xmlns:a16="http://schemas.microsoft.com/office/drawing/2014/main" id="{D39A8F40-CEA3-7C5C-55AE-0CA39AE734AC}"/>
              </a:ext>
            </a:extLst>
          </p:cNvPr>
          <p:cNvPicPr>
            <a:picLocks noChangeAspect="1"/>
          </p:cNvPicPr>
          <p:nvPr/>
        </p:nvPicPr>
        <p:blipFill>
          <a:blip r:embed="rId4" cstate="print"/>
          <a:srcRect/>
          <a:stretch>
            <a:fillRect/>
          </a:stretch>
        </p:blipFill>
        <p:spPr bwMode="auto">
          <a:xfrm>
            <a:off x="1816625" y="3497317"/>
            <a:ext cx="465138" cy="458787"/>
          </a:xfrm>
          <a:prstGeom prst="rect">
            <a:avLst/>
          </a:prstGeom>
          <a:noFill/>
          <a:ln w="9525">
            <a:noFill/>
            <a:miter lim="800000"/>
            <a:headEnd/>
            <a:tailEnd/>
          </a:ln>
        </p:spPr>
      </p:pic>
      <p:pic>
        <p:nvPicPr>
          <p:cNvPr id="15" name="Picture 104" descr="grey arrow.png">
            <a:extLst>
              <a:ext uri="{FF2B5EF4-FFF2-40B4-BE49-F238E27FC236}">
                <a16:creationId xmlns:a16="http://schemas.microsoft.com/office/drawing/2014/main" id="{37197DE1-B788-976C-2B5C-A867B0CDA646}"/>
              </a:ext>
            </a:extLst>
          </p:cNvPr>
          <p:cNvPicPr>
            <a:picLocks noChangeAspect="1"/>
          </p:cNvPicPr>
          <p:nvPr/>
        </p:nvPicPr>
        <p:blipFill>
          <a:blip r:embed="rId5" cstate="print"/>
          <a:srcRect/>
          <a:stretch>
            <a:fillRect/>
          </a:stretch>
        </p:blipFill>
        <p:spPr bwMode="auto">
          <a:xfrm rot="1982027">
            <a:off x="2140179" y="3934347"/>
            <a:ext cx="1135062" cy="388635"/>
          </a:xfrm>
          <a:prstGeom prst="rect">
            <a:avLst/>
          </a:prstGeom>
          <a:noFill/>
          <a:ln w="9525">
            <a:noFill/>
            <a:miter lim="800000"/>
            <a:headEnd/>
            <a:tailEnd/>
          </a:ln>
        </p:spPr>
      </p:pic>
      <p:sp>
        <p:nvSpPr>
          <p:cNvPr id="16" name="Multiply 33">
            <a:extLst>
              <a:ext uri="{FF2B5EF4-FFF2-40B4-BE49-F238E27FC236}">
                <a16:creationId xmlns:a16="http://schemas.microsoft.com/office/drawing/2014/main" id="{452647F0-DBD1-93E4-28B3-C8F2C073E1CA}"/>
              </a:ext>
            </a:extLst>
          </p:cNvPr>
          <p:cNvSpPr/>
          <p:nvPr/>
        </p:nvSpPr>
        <p:spPr bwMode="auto">
          <a:xfrm>
            <a:off x="2508479" y="3791131"/>
            <a:ext cx="398462" cy="598488"/>
          </a:xfrm>
          <a:prstGeom prst="mathMultiply">
            <a:avLst/>
          </a:prstGeom>
          <a:solidFill>
            <a:srgbClr val="C00000"/>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l-GR" sz="1200" dirty="0">
              <a:solidFill>
                <a:srgbClr val="000000"/>
              </a:solidFill>
              <a:latin typeface="+mn-lt"/>
              <a:ea typeface="ＭＳ Ｐゴシック" pitchFamily="-96" charset="-128"/>
              <a:cs typeface="+mn-cs"/>
            </a:endParaRPr>
          </a:p>
        </p:txBody>
      </p:sp>
      <p:sp>
        <p:nvSpPr>
          <p:cNvPr id="17" name="Rounded Rectangle 29">
            <a:extLst>
              <a:ext uri="{FF2B5EF4-FFF2-40B4-BE49-F238E27FC236}">
                <a16:creationId xmlns:a16="http://schemas.microsoft.com/office/drawing/2014/main" id="{DF26DEAB-68EA-E823-58EC-66ACAFFCEDAB}"/>
              </a:ext>
            </a:extLst>
          </p:cNvPr>
          <p:cNvSpPr>
            <a:spLocks noChangeArrowheads="1"/>
          </p:cNvSpPr>
          <p:nvPr/>
        </p:nvSpPr>
        <p:spPr bwMode="auto">
          <a:xfrm>
            <a:off x="2240283" y="4613438"/>
            <a:ext cx="1231900" cy="365125"/>
          </a:xfrm>
          <a:prstGeom prst="roundRect">
            <a:avLst>
              <a:gd name="adj" fmla="val 16667"/>
            </a:avLst>
          </a:prstGeom>
          <a:solidFill>
            <a:schemeClr val="tx2"/>
          </a:solidFill>
          <a:ln w="9525" algn="ctr">
            <a:noFill/>
            <a:round/>
            <a:headEnd/>
            <a:tailEnd/>
          </a:ln>
        </p:spPr>
        <p:txBody>
          <a:bodyPr anchor="ctr"/>
          <a:lstStyle/>
          <a:p>
            <a:r>
              <a:rPr lang="el-GR" sz="1200" b="1" dirty="0" err="1">
                <a:solidFill>
                  <a:schemeClr val="bg1"/>
                </a:solidFill>
              </a:rPr>
              <a:t>Enzalutamide</a:t>
            </a:r>
            <a:endParaRPr lang="el-GR" sz="1200" b="1" dirty="0">
              <a:solidFill>
                <a:schemeClr val="bg1"/>
              </a:solidFill>
            </a:endParaRPr>
          </a:p>
        </p:txBody>
      </p:sp>
      <p:pic>
        <p:nvPicPr>
          <p:cNvPr id="18" name="Picture 6" descr="white.png">
            <a:extLst>
              <a:ext uri="{FF2B5EF4-FFF2-40B4-BE49-F238E27FC236}">
                <a16:creationId xmlns:a16="http://schemas.microsoft.com/office/drawing/2014/main" id="{478116D1-B690-C012-C74E-25379C4073B6}"/>
              </a:ext>
            </a:extLst>
          </p:cNvPr>
          <p:cNvPicPr>
            <a:picLocks noChangeAspect="1"/>
          </p:cNvPicPr>
          <p:nvPr/>
        </p:nvPicPr>
        <p:blipFill>
          <a:blip r:embed="rId6" cstate="print"/>
          <a:srcRect/>
          <a:stretch>
            <a:fillRect/>
          </a:stretch>
        </p:blipFill>
        <p:spPr bwMode="auto">
          <a:xfrm>
            <a:off x="3271048" y="4110780"/>
            <a:ext cx="841375" cy="701675"/>
          </a:xfrm>
          <a:prstGeom prst="rect">
            <a:avLst/>
          </a:prstGeom>
          <a:noFill/>
          <a:ln w="9525">
            <a:noFill/>
            <a:miter lim="800000"/>
            <a:headEnd/>
            <a:tailEnd/>
          </a:ln>
        </p:spPr>
      </p:pic>
      <p:sp>
        <p:nvSpPr>
          <p:cNvPr id="19" name="TextBox 48">
            <a:extLst>
              <a:ext uri="{FF2B5EF4-FFF2-40B4-BE49-F238E27FC236}">
                <a16:creationId xmlns:a16="http://schemas.microsoft.com/office/drawing/2014/main" id="{699DE4F9-9F41-9647-2B04-3C8C835BA502}"/>
              </a:ext>
            </a:extLst>
          </p:cNvPr>
          <p:cNvSpPr txBox="1">
            <a:spLocks noChangeArrowheads="1"/>
          </p:cNvSpPr>
          <p:nvPr/>
        </p:nvSpPr>
        <p:spPr bwMode="auto">
          <a:xfrm>
            <a:off x="3727327" y="4305127"/>
            <a:ext cx="428625" cy="261937"/>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auto">
              <a:spcBef>
                <a:spcPts val="0"/>
              </a:spcBef>
              <a:spcAft>
                <a:spcPts val="0"/>
              </a:spcAft>
              <a:defRPr/>
            </a:pPr>
            <a:r>
              <a:rPr lang="el-GR" sz="1100" b="1" dirty="0">
                <a:latin typeface="Arial"/>
                <a:ea typeface="+mn-ea"/>
                <a:cs typeface="Arial"/>
              </a:rPr>
              <a:t>AR</a:t>
            </a:r>
          </a:p>
        </p:txBody>
      </p:sp>
      <p:pic>
        <p:nvPicPr>
          <p:cNvPr id="20" name="Picture 6" descr="white.png">
            <a:extLst>
              <a:ext uri="{FF2B5EF4-FFF2-40B4-BE49-F238E27FC236}">
                <a16:creationId xmlns:a16="http://schemas.microsoft.com/office/drawing/2014/main" id="{E3C38657-BCC3-F786-14A0-2F1F2E44F871}"/>
              </a:ext>
            </a:extLst>
          </p:cNvPr>
          <p:cNvPicPr>
            <a:picLocks noChangeAspect="1"/>
          </p:cNvPicPr>
          <p:nvPr/>
        </p:nvPicPr>
        <p:blipFill>
          <a:blip r:embed="rId6" cstate="print"/>
          <a:srcRect/>
          <a:stretch>
            <a:fillRect/>
          </a:stretch>
        </p:blipFill>
        <p:spPr bwMode="auto">
          <a:xfrm>
            <a:off x="4197417" y="3667939"/>
            <a:ext cx="841375" cy="701675"/>
          </a:xfrm>
          <a:prstGeom prst="rect">
            <a:avLst/>
          </a:prstGeom>
          <a:noFill/>
          <a:ln w="9525">
            <a:noFill/>
            <a:miter lim="800000"/>
            <a:headEnd/>
            <a:tailEnd/>
          </a:ln>
        </p:spPr>
      </p:pic>
      <p:grpSp>
        <p:nvGrpSpPr>
          <p:cNvPr id="21" name="Group 97">
            <a:extLst>
              <a:ext uri="{FF2B5EF4-FFF2-40B4-BE49-F238E27FC236}">
                <a16:creationId xmlns:a16="http://schemas.microsoft.com/office/drawing/2014/main" id="{0EBBEE48-5E3A-9641-9C02-AB6DBD341FA0}"/>
              </a:ext>
            </a:extLst>
          </p:cNvPr>
          <p:cNvGrpSpPr>
            <a:grpSpLocks/>
          </p:cNvGrpSpPr>
          <p:nvPr/>
        </p:nvGrpSpPr>
        <p:grpSpPr bwMode="auto">
          <a:xfrm rot="1436664">
            <a:off x="4698922" y="3812081"/>
            <a:ext cx="1135062" cy="598488"/>
            <a:chOff x="963227" y="3341364"/>
            <a:chExt cx="1420371" cy="748822"/>
          </a:xfrm>
        </p:grpSpPr>
        <p:pic>
          <p:nvPicPr>
            <p:cNvPr id="22" name="Picture 98" descr="grey arrow.png">
              <a:extLst>
                <a:ext uri="{FF2B5EF4-FFF2-40B4-BE49-F238E27FC236}">
                  <a16:creationId xmlns:a16="http://schemas.microsoft.com/office/drawing/2014/main" id="{89DBE0EE-B982-ED83-916D-C5B5ACE7D0AD}"/>
                </a:ext>
              </a:extLst>
            </p:cNvPr>
            <p:cNvPicPr>
              <a:picLocks noChangeAspect="1"/>
            </p:cNvPicPr>
            <p:nvPr/>
          </p:nvPicPr>
          <p:blipFill>
            <a:blip r:embed="rId5" cstate="print"/>
            <a:srcRect/>
            <a:stretch>
              <a:fillRect/>
            </a:stretch>
          </p:blipFill>
          <p:spPr bwMode="auto">
            <a:xfrm>
              <a:off x="963227" y="3536516"/>
              <a:ext cx="1420371" cy="457202"/>
            </a:xfrm>
            <a:prstGeom prst="rect">
              <a:avLst/>
            </a:prstGeom>
            <a:noFill/>
            <a:ln w="9525">
              <a:noFill/>
              <a:miter lim="800000"/>
              <a:headEnd/>
              <a:tailEnd/>
            </a:ln>
          </p:spPr>
        </p:pic>
        <p:sp>
          <p:nvSpPr>
            <p:cNvPr id="23" name="Multiply 40">
              <a:extLst>
                <a:ext uri="{FF2B5EF4-FFF2-40B4-BE49-F238E27FC236}">
                  <a16:creationId xmlns:a16="http://schemas.microsoft.com/office/drawing/2014/main" id="{C93AA80F-4159-F9C2-7806-2CB3D4E91C18}"/>
                </a:ext>
              </a:extLst>
            </p:cNvPr>
            <p:cNvSpPr/>
            <p:nvPr/>
          </p:nvSpPr>
          <p:spPr bwMode="auto">
            <a:xfrm>
              <a:off x="1430355" y="3340762"/>
              <a:ext cx="498621" cy="748821"/>
            </a:xfrm>
            <a:prstGeom prst="mathMultiply">
              <a:avLst/>
            </a:prstGeom>
            <a:solidFill>
              <a:srgbClr val="C00000"/>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l-GR" sz="1200" dirty="0">
                <a:latin typeface="+mn-lt"/>
                <a:ea typeface="ＭＳ Ｐゴシック" pitchFamily="-96" charset="-128"/>
                <a:cs typeface="+mn-cs"/>
              </a:endParaRPr>
            </a:p>
          </p:txBody>
        </p:sp>
      </p:grpSp>
      <p:sp>
        <p:nvSpPr>
          <p:cNvPr id="24" name="Rounded Rectangle 43">
            <a:extLst>
              <a:ext uri="{FF2B5EF4-FFF2-40B4-BE49-F238E27FC236}">
                <a16:creationId xmlns:a16="http://schemas.microsoft.com/office/drawing/2014/main" id="{C6700BB7-3006-461C-799F-79C2501A7AAF}"/>
              </a:ext>
            </a:extLst>
          </p:cNvPr>
          <p:cNvSpPr>
            <a:spLocks noChangeArrowheads="1"/>
          </p:cNvSpPr>
          <p:nvPr/>
        </p:nvSpPr>
        <p:spPr bwMode="auto">
          <a:xfrm>
            <a:off x="5185956" y="3590979"/>
            <a:ext cx="1230312" cy="365125"/>
          </a:xfrm>
          <a:prstGeom prst="roundRect">
            <a:avLst>
              <a:gd name="adj" fmla="val 16667"/>
            </a:avLst>
          </a:prstGeom>
          <a:solidFill>
            <a:schemeClr val="tx2"/>
          </a:solidFill>
          <a:ln w="9525" algn="ctr">
            <a:noFill/>
            <a:round/>
            <a:headEnd/>
            <a:tailEnd/>
          </a:ln>
        </p:spPr>
        <p:txBody>
          <a:bodyPr anchor="ctr"/>
          <a:lstStyle/>
          <a:p>
            <a:r>
              <a:rPr lang="el-GR" sz="1200" b="1" dirty="0" err="1">
                <a:solidFill>
                  <a:schemeClr val="bg1"/>
                </a:solidFill>
              </a:rPr>
              <a:t>Enzalutamide</a:t>
            </a:r>
            <a:endParaRPr lang="el-GR" sz="1200" b="1" dirty="0">
              <a:solidFill>
                <a:schemeClr val="bg1"/>
              </a:solidFill>
            </a:endParaRPr>
          </a:p>
        </p:txBody>
      </p:sp>
      <p:sp>
        <p:nvSpPr>
          <p:cNvPr id="25" name="TextBox 63">
            <a:extLst>
              <a:ext uri="{FF2B5EF4-FFF2-40B4-BE49-F238E27FC236}">
                <a16:creationId xmlns:a16="http://schemas.microsoft.com/office/drawing/2014/main" id="{7FD65D99-569C-7681-668A-A0840FF296B2}"/>
              </a:ext>
            </a:extLst>
          </p:cNvPr>
          <p:cNvSpPr txBox="1">
            <a:spLocks noChangeArrowheads="1"/>
          </p:cNvSpPr>
          <p:nvPr/>
        </p:nvSpPr>
        <p:spPr bwMode="auto">
          <a:xfrm>
            <a:off x="4568746" y="3082248"/>
            <a:ext cx="2397125" cy="504825"/>
          </a:xfrm>
          <a:prstGeom prst="rect">
            <a:avLst/>
          </a:prstGeom>
          <a:noFill/>
          <a:ln>
            <a:noFill/>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10312" indent="-210312" fontAlgn="auto">
              <a:spcBef>
                <a:spcPts val="0"/>
              </a:spcBef>
              <a:spcAft>
                <a:spcPts val="0"/>
              </a:spcAft>
              <a:defRPr/>
            </a:pPr>
            <a:r>
              <a:rPr lang="el-GR" sz="1200" b="1" dirty="0">
                <a:latin typeface="Arial"/>
                <a:ea typeface="+mn-ea"/>
                <a:cs typeface="Arial"/>
              </a:rPr>
              <a:t>2. Αποτρέπει την πυρηνική μετατόπιση των AR</a:t>
            </a:r>
          </a:p>
        </p:txBody>
      </p:sp>
      <p:sp>
        <p:nvSpPr>
          <p:cNvPr id="26" name="TextBox 84">
            <a:extLst>
              <a:ext uri="{FF2B5EF4-FFF2-40B4-BE49-F238E27FC236}">
                <a16:creationId xmlns:a16="http://schemas.microsoft.com/office/drawing/2014/main" id="{4FC4A931-2D3B-ACDD-C873-D5B9B3B34332}"/>
              </a:ext>
            </a:extLst>
          </p:cNvPr>
          <p:cNvSpPr txBox="1">
            <a:spLocks noChangeArrowheads="1"/>
          </p:cNvSpPr>
          <p:nvPr/>
        </p:nvSpPr>
        <p:spPr bwMode="auto">
          <a:xfrm>
            <a:off x="4347028" y="2509559"/>
            <a:ext cx="2020887" cy="339725"/>
          </a:xfrm>
          <a:prstGeom prst="rect">
            <a:avLst/>
          </a:prstGeom>
          <a:noFill/>
          <a:ln w="9525">
            <a:noFill/>
            <a:miter lim="800000"/>
            <a:headEnd/>
            <a:tailEnd/>
          </a:ln>
        </p:spPr>
        <p:txBody>
          <a:bodyPr wrap="none">
            <a:spAutoFit/>
          </a:bodyPr>
          <a:lstStyle/>
          <a:p>
            <a:pPr algn="ctr"/>
            <a:r>
              <a:rPr lang="el-GR" sz="1600" b="1" dirty="0">
                <a:solidFill>
                  <a:srgbClr val="FFFFFF"/>
                </a:solidFill>
              </a:rPr>
              <a:t>ΚΥΤΤΑΡΟΠΛΑΣΜΑ</a:t>
            </a:r>
          </a:p>
        </p:txBody>
      </p:sp>
      <p:sp>
        <p:nvSpPr>
          <p:cNvPr id="27" name="TextBox 64">
            <a:extLst>
              <a:ext uri="{FF2B5EF4-FFF2-40B4-BE49-F238E27FC236}">
                <a16:creationId xmlns:a16="http://schemas.microsoft.com/office/drawing/2014/main" id="{25F76D31-398B-B4F7-58A5-543BD775579D}"/>
              </a:ext>
            </a:extLst>
          </p:cNvPr>
          <p:cNvSpPr txBox="1">
            <a:spLocks noChangeArrowheads="1"/>
          </p:cNvSpPr>
          <p:nvPr/>
        </p:nvSpPr>
        <p:spPr bwMode="auto">
          <a:xfrm>
            <a:off x="6676959" y="3486611"/>
            <a:ext cx="2101850" cy="982662"/>
          </a:xfrm>
          <a:prstGeom prst="rect">
            <a:avLst/>
          </a:prstGeom>
          <a:noFill/>
          <a:ln>
            <a:noFill/>
          </a:ln>
        </p:spPr>
        <p:txBody>
          <a:bodyPr/>
          <a:lstStyle>
            <a:lvl1pPr marL="179388" indent="-179388"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auto">
              <a:spcBef>
                <a:spcPts val="0"/>
              </a:spcBef>
              <a:spcAft>
                <a:spcPts val="0"/>
              </a:spcAft>
              <a:defRPr/>
            </a:pPr>
            <a:r>
              <a:rPr lang="el-GR" sz="1200" b="1" dirty="0">
                <a:latin typeface="Arial"/>
                <a:ea typeface="+mn-ea"/>
                <a:cs typeface="Arial"/>
              </a:rPr>
              <a:t>3.	Μειώνει την πρόσδεση των AR στο DNA παρεμποδίζοντας</a:t>
            </a:r>
            <a:br>
              <a:rPr lang="el-GR" sz="1200" b="1" dirty="0">
                <a:latin typeface="Arial"/>
                <a:ea typeface="+mn-ea"/>
                <a:cs typeface="Arial"/>
              </a:rPr>
            </a:br>
            <a:r>
              <a:rPr lang="el-GR" sz="1200" b="1" dirty="0">
                <a:latin typeface="Arial"/>
                <a:ea typeface="+mn-ea"/>
                <a:cs typeface="Arial"/>
              </a:rPr>
              <a:t>τη ρύθμιση της γονιδιακής έκφρασης</a:t>
            </a:r>
            <a:br>
              <a:rPr lang="el-GR" sz="1200" b="1" dirty="0">
                <a:latin typeface="Arial"/>
                <a:ea typeface="+mn-ea"/>
                <a:cs typeface="Arial"/>
              </a:rPr>
            </a:br>
            <a:endParaRPr lang="el-GR" sz="1200" b="1" dirty="0">
              <a:latin typeface="Arial"/>
              <a:ea typeface="+mn-ea"/>
              <a:cs typeface="Arial"/>
            </a:endParaRPr>
          </a:p>
        </p:txBody>
      </p:sp>
      <p:pic>
        <p:nvPicPr>
          <p:cNvPr id="28" name="Picture 27" descr="white.png">
            <a:extLst>
              <a:ext uri="{FF2B5EF4-FFF2-40B4-BE49-F238E27FC236}">
                <a16:creationId xmlns:a16="http://schemas.microsoft.com/office/drawing/2014/main" id="{840C3E73-5E41-E914-4FDF-028B35C8AF9B}"/>
              </a:ext>
            </a:extLst>
          </p:cNvPr>
          <p:cNvPicPr>
            <a:picLocks noChangeAspect="1"/>
          </p:cNvPicPr>
          <p:nvPr/>
        </p:nvPicPr>
        <p:blipFill>
          <a:blip r:embed="rId7" cstate="print"/>
          <a:srcRect/>
          <a:stretch>
            <a:fillRect/>
          </a:stretch>
        </p:blipFill>
        <p:spPr bwMode="auto">
          <a:xfrm>
            <a:off x="7127875" y="4718050"/>
            <a:ext cx="771525" cy="519113"/>
          </a:xfrm>
          <a:prstGeom prst="rect">
            <a:avLst/>
          </a:prstGeom>
          <a:noFill/>
          <a:ln w="9525">
            <a:noFill/>
            <a:miter lim="800000"/>
            <a:headEnd/>
            <a:tailEnd/>
          </a:ln>
        </p:spPr>
      </p:pic>
      <p:grpSp>
        <p:nvGrpSpPr>
          <p:cNvPr id="29" name="Group 97">
            <a:extLst>
              <a:ext uri="{FF2B5EF4-FFF2-40B4-BE49-F238E27FC236}">
                <a16:creationId xmlns:a16="http://schemas.microsoft.com/office/drawing/2014/main" id="{A70367AD-38FF-05BF-D602-81393DB19622}"/>
              </a:ext>
            </a:extLst>
          </p:cNvPr>
          <p:cNvGrpSpPr>
            <a:grpSpLocks noChangeAspect="1"/>
          </p:cNvGrpSpPr>
          <p:nvPr/>
        </p:nvGrpSpPr>
        <p:grpSpPr bwMode="auto">
          <a:xfrm rot="1436664">
            <a:off x="6888163" y="5126038"/>
            <a:ext cx="965200" cy="509587"/>
            <a:chOff x="963227" y="3341364"/>
            <a:chExt cx="1420371" cy="748822"/>
          </a:xfrm>
        </p:grpSpPr>
        <p:pic>
          <p:nvPicPr>
            <p:cNvPr id="30" name="Picture 98" descr="grey arrow.png">
              <a:extLst>
                <a:ext uri="{FF2B5EF4-FFF2-40B4-BE49-F238E27FC236}">
                  <a16:creationId xmlns:a16="http://schemas.microsoft.com/office/drawing/2014/main" id="{BA64648D-269A-6C15-81B6-65CE39FF3134}"/>
                </a:ext>
              </a:extLst>
            </p:cNvPr>
            <p:cNvPicPr>
              <a:picLocks noChangeAspect="1"/>
            </p:cNvPicPr>
            <p:nvPr/>
          </p:nvPicPr>
          <p:blipFill>
            <a:blip r:embed="rId8" cstate="print"/>
            <a:srcRect/>
            <a:stretch>
              <a:fillRect/>
            </a:stretch>
          </p:blipFill>
          <p:spPr bwMode="auto">
            <a:xfrm>
              <a:off x="963227" y="3536516"/>
              <a:ext cx="1420371" cy="457202"/>
            </a:xfrm>
            <a:prstGeom prst="rect">
              <a:avLst/>
            </a:prstGeom>
            <a:noFill/>
            <a:ln w="9525">
              <a:noFill/>
              <a:miter lim="800000"/>
              <a:headEnd/>
              <a:tailEnd/>
            </a:ln>
          </p:spPr>
        </p:pic>
        <p:sp>
          <p:nvSpPr>
            <p:cNvPr id="31" name="Multiply 49">
              <a:extLst>
                <a:ext uri="{FF2B5EF4-FFF2-40B4-BE49-F238E27FC236}">
                  <a16:creationId xmlns:a16="http://schemas.microsoft.com/office/drawing/2014/main" id="{28B3E7DF-9466-3574-6106-5A463CE519B2}"/>
                </a:ext>
              </a:extLst>
            </p:cNvPr>
            <p:cNvSpPr/>
            <p:nvPr/>
          </p:nvSpPr>
          <p:spPr bwMode="auto">
            <a:xfrm>
              <a:off x="1428664" y="3341602"/>
              <a:ext cx="499933" cy="748823"/>
            </a:xfrm>
            <a:prstGeom prst="mathMultiply">
              <a:avLst/>
            </a:prstGeom>
            <a:solidFill>
              <a:srgbClr val="C00000"/>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l-GR" sz="1200" dirty="0">
                <a:latin typeface="+mn-lt"/>
                <a:ea typeface="ＭＳ Ｐゴシック" pitchFamily="-96" charset="-128"/>
                <a:cs typeface="+mn-cs"/>
              </a:endParaRPr>
            </a:p>
          </p:txBody>
        </p:sp>
      </p:grpSp>
      <p:pic>
        <p:nvPicPr>
          <p:cNvPr id="32" name="Picture 26" descr="white.png">
            <a:extLst>
              <a:ext uri="{FF2B5EF4-FFF2-40B4-BE49-F238E27FC236}">
                <a16:creationId xmlns:a16="http://schemas.microsoft.com/office/drawing/2014/main" id="{0849AA43-B905-6649-DACB-93B3C77C266A}"/>
              </a:ext>
            </a:extLst>
          </p:cNvPr>
          <p:cNvPicPr>
            <a:picLocks noChangeAspect="1"/>
          </p:cNvPicPr>
          <p:nvPr/>
        </p:nvPicPr>
        <p:blipFill>
          <a:blip r:embed="rId9" cstate="print"/>
          <a:srcRect/>
          <a:stretch>
            <a:fillRect/>
          </a:stretch>
        </p:blipFill>
        <p:spPr bwMode="auto">
          <a:xfrm>
            <a:off x="6353175" y="4570413"/>
            <a:ext cx="774700" cy="560387"/>
          </a:xfrm>
          <a:prstGeom prst="rect">
            <a:avLst/>
          </a:prstGeom>
          <a:noFill/>
          <a:ln w="9525">
            <a:noFill/>
            <a:miter lim="800000"/>
            <a:headEnd/>
            <a:tailEnd/>
          </a:ln>
        </p:spPr>
      </p:pic>
      <p:pic>
        <p:nvPicPr>
          <p:cNvPr id="33" name="Picture 25" descr="dna.png">
            <a:extLst>
              <a:ext uri="{FF2B5EF4-FFF2-40B4-BE49-F238E27FC236}">
                <a16:creationId xmlns:a16="http://schemas.microsoft.com/office/drawing/2014/main" id="{DA762CEF-2388-1E34-6A4E-CDDACC9E4142}"/>
              </a:ext>
            </a:extLst>
          </p:cNvPr>
          <p:cNvPicPr>
            <a:picLocks noChangeAspect="1"/>
          </p:cNvPicPr>
          <p:nvPr/>
        </p:nvPicPr>
        <p:blipFill>
          <a:blip r:embed="rId10" cstate="print"/>
          <a:srcRect/>
          <a:stretch>
            <a:fillRect/>
          </a:stretch>
        </p:blipFill>
        <p:spPr bwMode="auto">
          <a:xfrm>
            <a:off x="6156176" y="5753245"/>
            <a:ext cx="2111375" cy="495300"/>
          </a:xfrm>
          <a:prstGeom prst="rect">
            <a:avLst/>
          </a:prstGeom>
          <a:noFill/>
          <a:ln w="9525">
            <a:noFill/>
            <a:miter lim="800000"/>
            <a:headEnd/>
            <a:tailEnd/>
          </a:ln>
        </p:spPr>
      </p:pic>
      <p:sp>
        <p:nvSpPr>
          <p:cNvPr id="34" name="Oval 16">
            <a:extLst>
              <a:ext uri="{FF2B5EF4-FFF2-40B4-BE49-F238E27FC236}">
                <a16:creationId xmlns:a16="http://schemas.microsoft.com/office/drawing/2014/main" id="{A1FA54F5-C5D8-76FE-B1C4-D7E45457BC4F}"/>
              </a:ext>
            </a:extLst>
          </p:cNvPr>
          <p:cNvSpPr/>
          <p:nvPr/>
        </p:nvSpPr>
        <p:spPr bwMode="auto">
          <a:xfrm>
            <a:off x="8077200" y="5505450"/>
            <a:ext cx="193675" cy="147638"/>
          </a:xfrm>
          <a:prstGeom prst="ellipse">
            <a:avLst/>
          </a:prstGeom>
          <a:solidFill>
            <a:schemeClr val="bg1">
              <a:lumMod val="8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fontAlgn="auto" hangingPunct="0">
              <a:spcBef>
                <a:spcPts val="0"/>
              </a:spcBef>
              <a:spcAft>
                <a:spcPts val="0"/>
              </a:spcAft>
              <a:defRPr/>
            </a:pPr>
            <a:endParaRPr lang="el-GR" dirty="0">
              <a:solidFill>
                <a:srgbClr val="000000"/>
              </a:solidFill>
              <a:latin typeface="Arial" charset="0"/>
            </a:endParaRPr>
          </a:p>
        </p:txBody>
      </p:sp>
      <p:sp>
        <p:nvSpPr>
          <p:cNvPr id="35" name="Oval 18">
            <a:extLst>
              <a:ext uri="{FF2B5EF4-FFF2-40B4-BE49-F238E27FC236}">
                <a16:creationId xmlns:a16="http://schemas.microsoft.com/office/drawing/2014/main" id="{9A5B33EC-9BC6-DA38-5643-6BB75C2353DC}"/>
              </a:ext>
            </a:extLst>
          </p:cNvPr>
          <p:cNvSpPr/>
          <p:nvPr/>
        </p:nvSpPr>
        <p:spPr bwMode="auto">
          <a:xfrm>
            <a:off x="8335963" y="5505450"/>
            <a:ext cx="192087" cy="147638"/>
          </a:xfrm>
          <a:prstGeom prst="ellipse">
            <a:avLst/>
          </a:prstGeom>
          <a:solidFill>
            <a:schemeClr val="tx1">
              <a:lumMod val="85000"/>
              <a:lumOff val="1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fontAlgn="auto" hangingPunct="0">
              <a:spcBef>
                <a:spcPts val="0"/>
              </a:spcBef>
              <a:spcAft>
                <a:spcPts val="0"/>
              </a:spcAft>
              <a:defRPr/>
            </a:pPr>
            <a:endParaRPr lang="el-GR" dirty="0">
              <a:solidFill>
                <a:srgbClr val="000000"/>
              </a:solidFill>
              <a:latin typeface="Arial" charset="0"/>
            </a:endParaRPr>
          </a:p>
        </p:txBody>
      </p:sp>
      <p:sp>
        <p:nvSpPr>
          <p:cNvPr id="36" name="Oval 17">
            <a:extLst>
              <a:ext uri="{FF2B5EF4-FFF2-40B4-BE49-F238E27FC236}">
                <a16:creationId xmlns:a16="http://schemas.microsoft.com/office/drawing/2014/main" id="{732B0631-F518-F148-96C7-C824423B7275}"/>
              </a:ext>
            </a:extLst>
          </p:cNvPr>
          <p:cNvSpPr/>
          <p:nvPr/>
        </p:nvSpPr>
        <p:spPr bwMode="auto">
          <a:xfrm>
            <a:off x="8205788" y="5307013"/>
            <a:ext cx="192087" cy="147637"/>
          </a:xfrm>
          <a:prstGeom prst="ellipse">
            <a:avLst/>
          </a:prstGeom>
          <a:solidFill>
            <a:srgbClr val="FF50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fontAlgn="auto" hangingPunct="0">
              <a:spcBef>
                <a:spcPts val="0"/>
              </a:spcBef>
              <a:spcAft>
                <a:spcPts val="0"/>
              </a:spcAft>
              <a:defRPr/>
            </a:pPr>
            <a:endParaRPr lang="el-GR" dirty="0">
              <a:solidFill>
                <a:srgbClr val="000000"/>
              </a:solidFill>
              <a:latin typeface="Arial" charset="0"/>
            </a:endParaRPr>
          </a:p>
        </p:txBody>
      </p:sp>
      <p:sp>
        <p:nvSpPr>
          <p:cNvPr id="37" name="TextBox 83">
            <a:extLst>
              <a:ext uri="{FF2B5EF4-FFF2-40B4-BE49-F238E27FC236}">
                <a16:creationId xmlns:a16="http://schemas.microsoft.com/office/drawing/2014/main" id="{5ACFEB28-EA7A-B01F-5214-ED62B1079EDE}"/>
              </a:ext>
            </a:extLst>
          </p:cNvPr>
          <p:cNvSpPr txBox="1">
            <a:spLocks noChangeArrowheads="1"/>
          </p:cNvSpPr>
          <p:nvPr/>
        </p:nvSpPr>
        <p:spPr bwMode="auto">
          <a:xfrm>
            <a:off x="5244693" y="6023939"/>
            <a:ext cx="1171575" cy="338138"/>
          </a:xfrm>
          <a:prstGeom prst="rect">
            <a:avLst/>
          </a:prstGeom>
          <a:noFill/>
          <a:ln w="9525">
            <a:noFill/>
            <a:miter lim="800000"/>
            <a:headEnd/>
            <a:tailEnd/>
          </a:ln>
        </p:spPr>
        <p:txBody>
          <a:bodyPr wrap="none">
            <a:spAutoFit/>
          </a:bodyPr>
          <a:lstStyle/>
          <a:p>
            <a:pPr algn="ctr"/>
            <a:r>
              <a:rPr lang="el-GR" sz="1600" b="1" dirty="0">
                <a:solidFill>
                  <a:srgbClr val="FFFFFF"/>
                </a:solidFill>
              </a:rPr>
              <a:t>ΠΥΡΗΝΑΣ</a:t>
            </a:r>
          </a:p>
        </p:txBody>
      </p:sp>
      <p:sp>
        <p:nvSpPr>
          <p:cNvPr id="38" name="Rounded Rectangle 46">
            <a:extLst>
              <a:ext uri="{FF2B5EF4-FFF2-40B4-BE49-F238E27FC236}">
                <a16:creationId xmlns:a16="http://schemas.microsoft.com/office/drawing/2014/main" id="{D95ED1EB-EC84-6EBD-42DC-F07FE16C53C0}"/>
              </a:ext>
            </a:extLst>
          </p:cNvPr>
          <p:cNvSpPr>
            <a:spLocks noChangeArrowheads="1"/>
          </p:cNvSpPr>
          <p:nvPr/>
        </p:nvSpPr>
        <p:spPr bwMode="auto">
          <a:xfrm>
            <a:off x="5621030" y="5274588"/>
            <a:ext cx="1231900" cy="365125"/>
          </a:xfrm>
          <a:prstGeom prst="roundRect">
            <a:avLst>
              <a:gd name="adj" fmla="val 16667"/>
            </a:avLst>
          </a:prstGeom>
          <a:solidFill>
            <a:schemeClr val="tx2"/>
          </a:solidFill>
          <a:ln w="9525" algn="ctr">
            <a:noFill/>
            <a:round/>
            <a:headEnd/>
            <a:tailEnd/>
          </a:ln>
        </p:spPr>
        <p:txBody>
          <a:bodyPr anchor="ctr"/>
          <a:lstStyle/>
          <a:p>
            <a:r>
              <a:rPr lang="el-GR" sz="1200" b="1">
                <a:solidFill>
                  <a:schemeClr val="bg1"/>
                </a:solidFill>
              </a:rPr>
              <a:t>Enzalutamide</a:t>
            </a:r>
          </a:p>
        </p:txBody>
      </p:sp>
    </p:spTree>
    <p:extLst>
      <p:ext uri="{BB962C8B-B14F-4D97-AF65-F5344CB8AC3E}">
        <p14:creationId xmlns:p14="http://schemas.microsoft.com/office/powerpoint/2010/main" val="2415391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4C2734A-653E-CCD6-D8DE-B813BCA9AFFA}"/>
              </a:ext>
            </a:extLst>
          </p:cNvPr>
          <p:cNvPicPr>
            <a:picLocks noChangeAspect="1" noChangeArrowheads="1"/>
          </p:cNvPicPr>
          <p:nvPr/>
        </p:nvPicPr>
        <p:blipFill>
          <a:blip r:embed="rId2" cstate="print"/>
          <a:srcRect/>
          <a:stretch>
            <a:fillRect/>
          </a:stretch>
        </p:blipFill>
        <p:spPr bwMode="auto">
          <a:xfrm>
            <a:off x="395536" y="569912"/>
            <a:ext cx="7599363" cy="5718175"/>
          </a:xfrm>
          <a:prstGeom prst="rect">
            <a:avLst/>
          </a:prstGeom>
          <a:noFill/>
          <a:ln w="9525">
            <a:noFill/>
            <a:miter lim="800000"/>
            <a:headEnd/>
            <a:tailEnd/>
          </a:ln>
        </p:spPr>
      </p:pic>
    </p:spTree>
    <p:extLst>
      <p:ext uri="{BB962C8B-B14F-4D97-AF65-F5344CB8AC3E}">
        <p14:creationId xmlns:p14="http://schemas.microsoft.com/office/powerpoint/2010/main" val="3988314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566738" y="490538"/>
            <a:ext cx="8010525" cy="58769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623888" y="428625"/>
            <a:ext cx="7896225" cy="60007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571500" y="457200"/>
            <a:ext cx="8001000" cy="5943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542925" y="466725"/>
            <a:ext cx="8058150" cy="59245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571500" y="466725"/>
            <a:ext cx="8001000" cy="59245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9538" y="223838"/>
            <a:ext cx="8924925" cy="64103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600075" y="423863"/>
            <a:ext cx="7943850" cy="60102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571500" y="428625"/>
            <a:ext cx="8001000" cy="60007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BF4335-9DBD-2A48-67E9-08ED7EF480FD}"/>
              </a:ext>
            </a:extLst>
          </p:cNvPr>
          <p:cNvSpPr>
            <a:spLocks noGrp="1"/>
          </p:cNvSpPr>
          <p:nvPr>
            <p:ph type="title"/>
          </p:nvPr>
        </p:nvSpPr>
        <p:spPr>
          <a:xfrm>
            <a:off x="457200" y="274638"/>
            <a:ext cx="8229600" cy="1143000"/>
          </a:xfrm>
        </p:spPr>
        <p:txBody>
          <a:bodyPr/>
          <a:lstStyle/>
          <a:p>
            <a:pPr eaLnBrk="1" hangingPunct="1"/>
            <a:r>
              <a:rPr lang="el-GR" dirty="0"/>
              <a:t>Ενδείξεις ορμονοθεραπείας</a:t>
            </a:r>
          </a:p>
        </p:txBody>
      </p:sp>
      <p:sp>
        <p:nvSpPr>
          <p:cNvPr id="5" name="Content Placeholder 2">
            <a:extLst>
              <a:ext uri="{FF2B5EF4-FFF2-40B4-BE49-F238E27FC236}">
                <a16:creationId xmlns:a16="http://schemas.microsoft.com/office/drawing/2014/main" id="{F7C4A6C3-E192-50E4-17A2-271B57D00783}"/>
              </a:ext>
            </a:extLst>
          </p:cNvPr>
          <p:cNvSpPr>
            <a:spLocks noGrp="1"/>
          </p:cNvSpPr>
          <p:nvPr>
            <p:ph idx="1"/>
          </p:nvPr>
        </p:nvSpPr>
        <p:spPr>
          <a:xfrm>
            <a:off x="457200" y="1600200"/>
            <a:ext cx="8229600" cy="4525963"/>
          </a:xfrm>
        </p:spPr>
        <p:txBody>
          <a:bodyPr rtlCol="0">
            <a:normAutofit fontScale="85000" lnSpcReduction="20000"/>
          </a:bodyPr>
          <a:lstStyle/>
          <a:p>
            <a:pPr eaLnBrk="1" fontAlgn="auto" hangingPunct="1">
              <a:spcAft>
                <a:spcPts val="0"/>
              </a:spcAft>
              <a:buFont typeface="Arial" pitchFamily="34" charset="0"/>
              <a:buChar char="•"/>
              <a:defRPr/>
            </a:pPr>
            <a:r>
              <a:rPr lang="el-GR" dirty="0"/>
              <a:t>Σε εντοπισμένη νόσο : </a:t>
            </a:r>
            <a:r>
              <a:rPr lang="en-US" dirty="0"/>
              <a:t>ADT </a:t>
            </a:r>
            <a:r>
              <a:rPr lang="el-GR" dirty="0"/>
              <a:t>μαζί με ακτινοθεραπεία</a:t>
            </a:r>
          </a:p>
          <a:p>
            <a:pPr eaLnBrk="1" fontAlgn="auto" hangingPunct="1">
              <a:spcAft>
                <a:spcPts val="0"/>
              </a:spcAft>
              <a:buFont typeface="Arial" pitchFamily="34" charset="0"/>
              <a:buChar char="•"/>
              <a:defRPr/>
            </a:pPr>
            <a:r>
              <a:rPr lang="el-GR" dirty="0"/>
              <a:t>Σε τοπικά προχωρημένη νόσο (Ν1):</a:t>
            </a:r>
            <a:r>
              <a:rPr lang="en-US" dirty="0"/>
              <a:t> ADT </a:t>
            </a:r>
            <a:r>
              <a:rPr lang="el-GR" dirty="0"/>
              <a:t>μαζί με ακτινοθεραπεία</a:t>
            </a:r>
            <a:r>
              <a:rPr lang="en-US" dirty="0"/>
              <a:t> </a:t>
            </a:r>
            <a:r>
              <a:rPr lang="el-GR" dirty="0"/>
              <a:t>ή μαζί με </a:t>
            </a:r>
            <a:r>
              <a:rPr lang="el-GR" dirty="0" err="1"/>
              <a:t>αμπιρατερόνη</a:t>
            </a:r>
            <a:endParaRPr lang="el-GR" dirty="0"/>
          </a:p>
          <a:p>
            <a:pPr eaLnBrk="1" fontAlgn="auto" hangingPunct="1">
              <a:spcAft>
                <a:spcPts val="0"/>
              </a:spcAft>
              <a:buFont typeface="Arial" pitchFamily="34" charset="0"/>
              <a:buChar char="•"/>
              <a:defRPr/>
            </a:pPr>
            <a:r>
              <a:rPr lang="el-GR" dirty="0"/>
              <a:t>Σε βιοχημική υποτροπή </a:t>
            </a:r>
            <a:r>
              <a:rPr lang="el-GR" dirty="0" err="1"/>
              <a:t>ορμονοευαίσθητη</a:t>
            </a:r>
            <a:r>
              <a:rPr lang="el-GR" dirty="0"/>
              <a:t> Μ0 μετά από ολική </a:t>
            </a:r>
            <a:r>
              <a:rPr lang="el-GR" dirty="0" err="1"/>
              <a:t>προστατεκτομή</a:t>
            </a:r>
            <a:r>
              <a:rPr lang="el-GR" dirty="0"/>
              <a:t>: </a:t>
            </a:r>
            <a:r>
              <a:rPr lang="en-US" dirty="0"/>
              <a:t>ADT </a:t>
            </a:r>
            <a:r>
              <a:rPr lang="el-GR" dirty="0"/>
              <a:t>μαζί με </a:t>
            </a:r>
            <a:r>
              <a:rPr lang="en-US" dirty="0"/>
              <a:t>RT</a:t>
            </a:r>
            <a:r>
              <a:rPr lang="el-GR" dirty="0"/>
              <a:t> </a:t>
            </a:r>
            <a:r>
              <a:rPr lang="en-US" dirty="0"/>
              <a:t> </a:t>
            </a:r>
            <a:r>
              <a:rPr lang="el-GR" dirty="0"/>
              <a:t>ή μετά από </a:t>
            </a:r>
            <a:r>
              <a:rPr lang="en-US" dirty="0"/>
              <a:t>RT: ADT</a:t>
            </a:r>
            <a:endParaRPr lang="el-GR" dirty="0"/>
          </a:p>
          <a:p>
            <a:pPr eaLnBrk="1" fontAlgn="auto" hangingPunct="1">
              <a:spcAft>
                <a:spcPts val="0"/>
              </a:spcAft>
              <a:buFont typeface="Arial" pitchFamily="34" charset="0"/>
              <a:buChar char="•"/>
              <a:defRPr/>
            </a:pPr>
            <a:r>
              <a:rPr lang="el-GR" dirty="0"/>
              <a:t>Σε μεταστατική νόσο </a:t>
            </a:r>
            <a:r>
              <a:rPr lang="el-GR" dirty="0" err="1"/>
              <a:t>ορμονοευαίσθητη</a:t>
            </a:r>
            <a:r>
              <a:rPr lang="el-GR" dirty="0"/>
              <a:t> : </a:t>
            </a:r>
            <a:r>
              <a:rPr lang="en-US" dirty="0"/>
              <a:t>ADT </a:t>
            </a:r>
            <a:r>
              <a:rPr lang="el-GR" dirty="0"/>
              <a:t>μαζί με </a:t>
            </a:r>
            <a:r>
              <a:rPr lang="el-GR" dirty="0" err="1"/>
              <a:t>δοσιταξέλη</a:t>
            </a:r>
            <a:r>
              <a:rPr lang="el-GR" dirty="0"/>
              <a:t> ή </a:t>
            </a:r>
            <a:r>
              <a:rPr lang="el-GR" dirty="0" err="1"/>
              <a:t>αμπιρατερόνη</a:t>
            </a:r>
            <a:endParaRPr lang="el-GR" dirty="0"/>
          </a:p>
          <a:p>
            <a:pPr eaLnBrk="1" fontAlgn="auto" hangingPunct="1">
              <a:spcAft>
                <a:spcPts val="0"/>
              </a:spcAft>
              <a:buFont typeface="Arial" pitchFamily="34" charset="0"/>
              <a:buChar char="•"/>
              <a:defRPr/>
            </a:pPr>
            <a:r>
              <a:rPr lang="el-GR" dirty="0"/>
              <a:t>Σε </a:t>
            </a:r>
            <a:r>
              <a:rPr lang="el-GR" dirty="0" err="1"/>
              <a:t>ορμονοάντοχο</a:t>
            </a:r>
            <a:r>
              <a:rPr lang="el-GR" dirty="0"/>
              <a:t> Μ0: </a:t>
            </a:r>
            <a:r>
              <a:rPr lang="el-GR" dirty="0" err="1"/>
              <a:t>Απαλουταμίδη</a:t>
            </a:r>
            <a:r>
              <a:rPr lang="el-GR" dirty="0"/>
              <a:t> ή </a:t>
            </a:r>
            <a:r>
              <a:rPr lang="el-GR" dirty="0" err="1"/>
              <a:t>ενζελουταμίδη</a:t>
            </a:r>
            <a:endParaRPr lang="el-GR" dirty="0"/>
          </a:p>
          <a:p>
            <a:pPr eaLnBrk="1" fontAlgn="auto" hangingPunct="1">
              <a:spcAft>
                <a:spcPts val="0"/>
              </a:spcAft>
              <a:buFont typeface="Arial" pitchFamily="34" charset="0"/>
              <a:buChar char="•"/>
              <a:defRPr/>
            </a:pPr>
            <a:r>
              <a:rPr lang="el-GR" dirty="0"/>
              <a:t>Σε </a:t>
            </a:r>
            <a:r>
              <a:rPr lang="el-GR" dirty="0" err="1"/>
              <a:t>ορμονοάντοχο</a:t>
            </a:r>
            <a:r>
              <a:rPr lang="el-GR" dirty="0"/>
              <a:t> Μ1: </a:t>
            </a:r>
            <a:r>
              <a:rPr lang="el-GR" dirty="0" err="1"/>
              <a:t>Απαλουταμίδη</a:t>
            </a:r>
            <a:r>
              <a:rPr lang="el-GR" dirty="0"/>
              <a:t> ή </a:t>
            </a:r>
            <a:r>
              <a:rPr lang="el-GR" dirty="0" err="1"/>
              <a:t>ενζελουταμίδη</a:t>
            </a:r>
            <a:r>
              <a:rPr lang="el-GR" dirty="0"/>
              <a:t> ή </a:t>
            </a:r>
            <a:r>
              <a:rPr lang="el-GR" dirty="0" err="1"/>
              <a:t>αμπιρατερόνη</a:t>
            </a:r>
            <a:endParaRPr lang="el-GR" dirty="0"/>
          </a:p>
          <a:p>
            <a:pPr eaLnBrk="1" fontAlgn="auto" hangingPunct="1">
              <a:spcAft>
                <a:spcPts val="0"/>
              </a:spcAft>
              <a:buFont typeface="Arial" pitchFamily="34" charset="0"/>
              <a:buChar char="•"/>
              <a:defRPr/>
            </a:pPr>
            <a:endParaRPr lang="el-GR" dirty="0"/>
          </a:p>
          <a:p>
            <a:pPr eaLnBrk="1" fontAlgn="auto" hangingPunct="1">
              <a:spcAft>
                <a:spcPts val="0"/>
              </a:spcAft>
              <a:buFont typeface="Arial" pitchFamily="34" charset="0"/>
              <a:buChar char="•"/>
              <a:defRPr/>
            </a:pPr>
            <a:endParaRPr lang="el-GR" dirty="0"/>
          </a:p>
          <a:p>
            <a:pPr eaLnBrk="1" fontAlgn="auto" hangingPunct="1">
              <a:spcAft>
                <a:spcPts val="0"/>
              </a:spcAft>
              <a:buFont typeface="Arial" pitchFamily="34" charset="0"/>
              <a:buChar char="•"/>
              <a:defRPr/>
            </a:pPr>
            <a:endParaRPr lang="el-GR" dirty="0"/>
          </a:p>
        </p:txBody>
      </p:sp>
      <p:pic>
        <p:nvPicPr>
          <p:cNvPr id="6" name="Picture 2">
            <a:extLst>
              <a:ext uri="{FF2B5EF4-FFF2-40B4-BE49-F238E27FC236}">
                <a16:creationId xmlns:a16="http://schemas.microsoft.com/office/drawing/2014/main" id="{85D6EFFD-E539-53A9-6B7A-184EDF816540}"/>
              </a:ext>
            </a:extLst>
          </p:cNvPr>
          <p:cNvPicPr>
            <a:picLocks noChangeAspect="1" noChangeArrowheads="1"/>
          </p:cNvPicPr>
          <p:nvPr/>
        </p:nvPicPr>
        <p:blipFill>
          <a:blip r:embed="rId2" cstate="print"/>
          <a:srcRect/>
          <a:stretch>
            <a:fillRect/>
          </a:stretch>
        </p:blipFill>
        <p:spPr bwMode="auto">
          <a:xfrm>
            <a:off x="3707904" y="5804694"/>
            <a:ext cx="4498975" cy="1008062"/>
          </a:xfrm>
          <a:prstGeom prst="rect">
            <a:avLst/>
          </a:prstGeom>
          <a:noFill/>
          <a:ln w="9525">
            <a:noFill/>
            <a:miter lim="800000"/>
            <a:headEnd/>
            <a:tailEnd/>
          </a:ln>
        </p:spPr>
      </p:pic>
    </p:spTree>
    <p:extLst>
      <p:ext uri="{BB962C8B-B14F-4D97-AF65-F5344CB8AC3E}">
        <p14:creationId xmlns:p14="http://schemas.microsoft.com/office/powerpoint/2010/main" val="150284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3">
            <a:extLst>
              <a:ext uri="{FF2B5EF4-FFF2-40B4-BE49-F238E27FC236}">
                <a16:creationId xmlns:a16="http://schemas.microsoft.com/office/drawing/2014/main" id="{FD02F305-4293-3D29-81F9-C8A5A127CF61}"/>
              </a:ext>
            </a:extLst>
          </p:cNvPr>
          <p:cNvPicPr>
            <a:picLocks noChangeAspect="1"/>
          </p:cNvPicPr>
          <p:nvPr/>
        </p:nvPicPr>
        <p:blipFill>
          <a:blip r:embed="rId2" cstate="print"/>
          <a:srcRect/>
          <a:stretch>
            <a:fillRect/>
          </a:stretch>
        </p:blipFill>
        <p:spPr bwMode="auto">
          <a:xfrm>
            <a:off x="404813" y="328613"/>
            <a:ext cx="8334375" cy="6200775"/>
          </a:xfrm>
          <a:prstGeom prst="rect">
            <a:avLst/>
          </a:prstGeom>
          <a:noFill/>
          <a:ln w="9525">
            <a:noFill/>
            <a:miter lim="800000"/>
            <a:headEnd/>
            <a:tailEnd/>
          </a:ln>
        </p:spPr>
      </p:pic>
    </p:spTree>
    <p:extLst>
      <p:ext uri="{BB962C8B-B14F-4D97-AF65-F5344CB8AC3E}">
        <p14:creationId xmlns:p14="http://schemas.microsoft.com/office/powerpoint/2010/main" val="215862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641DD5FD-52AD-6450-917D-8B4EBE48CD6F}"/>
              </a:ext>
            </a:extLst>
          </p:cNvPr>
          <p:cNvPicPr>
            <a:picLocks noChangeAspect="1"/>
          </p:cNvPicPr>
          <p:nvPr/>
        </p:nvPicPr>
        <p:blipFill>
          <a:blip r:embed="rId2" cstate="print"/>
          <a:stretch>
            <a:fillRect/>
          </a:stretch>
        </p:blipFill>
        <p:spPr bwMode="auto">
          <a:xfrm>
            <a:off x="482600" y="1143000"/>
            <a:ext cx="3971037" cy="4572000"/>
          </a:xfrm>
          <a:prstGeom prst="rect">
            <a:avLst/>
          </a:prstGeom>
          <a:noFill/>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id="{D6DE118F-2D56-B5AA-46E0-894CED736518}"/>
              </a:ext>
            </a:extLst>
          </p:cNvPr>
          <p:cNvPicPr>
            <a:picLocks noChangeAspect="1"/>
          </p:cNvPicPr>
          <p:nvPr/>
        </p:nvPicPr>
        <p:blipFill>
          <a:blip r:embed="rId3"/>
          <a:stretch>
            <a:fillRect/>
          </a:stretch>
        </p:blipFill>
        <p:spPr>
          <a:xfrm>
            <a:off x="4453638" y="1729452"/>
            <a:ext cx="4332603" cy="4225578"/>
          </a:xfrm>
          <a:prstGeom prst="rect">
            <a:avLst/>
          </a:prstGeom>
        </p:spPr>
      </p:pic>
    </p:spTree>
    <p:extLst>
      <p:ext uri="{BB962C8B-B14F-4D97-AF65-F5344CB8AC3E}">
        <p14:creationId xmlns:p14="http://schemas.microsoft.com/office/powerpoint/2010/main" val="265932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23900" y="533400"/>
            <a:ext cx="7696200" cy="5791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3">
            <a:extLst>
              <a:ext uri="{FF2B5EF4-FFF2-40B4-BE49-F238E27FC236}">
                <a16:creationId xmlns:a16="http://schemas.microsoft.com/office/drawing/2014/main" id="{93464BDC-24C5-160B-C968-6BC6FB6A7019}"/>
              </a:ext>
            </a:extLst>
          </p:cNvPr>
          <p:cNvPicPr>
            <a:picLocks noChangeAspect="1"/>
          </p:cNvPicPr>
          <p:nvPr/>
        </p:nvPicPr>
        <p:blipFill>
          <a:blip r:embed="rId2" cstate="print"/>
          <a:srcRect/>
          <a:stretch>
            <a:fillRect/>
          </a:stretch>
        </p:blipFill>
        <p:spPr bwMode="auto">
          <a:xfrm>
            <a:off x="381000" y="319088"/>
            <a:ext cx="8382000" cy="6219825"/>
          </a:xfrm>
          <a:prstGeom prst="rect">
            <a:avLst/>
          </a:prstGeom>
          <a:noFill/>
          <a:ln w="9525">
            <a:noFill/>
            <a:miter lim="800000"/>
            <a:headEnd/>
            <a:tailEnd/>
          </a:ln>
        </p:spPr>
      </p:pic>
    </p:spTree>
    <p:extLst>
      <p:ext uri="{BB962C8B-B14F-4D97-AF65-F5344CB8AC3E}">
        <p14:creationId xmlns:p14="http://schemas.microsoft.com/office/powerpoint/2010/main" val="231805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3">
            <a:extLst>
              <a:ext uri="{FF2B5EF4-FFF2-40B4-BE49-F238E27FC236}">
                <a16:creationId xmlns:a16="http://schemas.microsoft.com/office/drawing/2014/main" id="{3AA80124-59FC-FA61-655F-E42FDDE17606}"/>
              </a:ext>
            </a:extLst>
          </p:cNvPr>
          <p:cNvPicPr>
            <a:picLocks noChangeAspect="1"/>
          </p:cNvPicPr>
          <p:nvPr/>
        </p:nvPicPr>
        <p:blipFill>
          <a:blip r:embed="rId2" cstate="print"/>
          <a:srcRect/>
          <a:stretch>
            <a:fillRect/>
          </a:stretch>
        </p:blipFill>
        <p:spPr bwMode="auto">
          <a:xfrm>
            <a:off x="609600" y="495300"/>
            <a:ext cx="7924800" cy="5867400"/>
          </a:xfrm>
          <a:prstGeom prst="rect">
            <a:avLst/>
          </a:prstGeom>
          <a:noFill/>
          <a:ln w="9525">
            <a:noFill/>
            <a:miter lim="800000"/>
            <a:headEnd/>
            <a:tailEnd/>
          </a:ln>
        </p:spPr>
      </p:pic>
    </p:spTree>
    <p:extLst>
      <p:ext uri="{BB962C8B-B14F-4D97-AF65-F5344CB8AC3E}">
        <p14:creationId xmlns:p14="http://schemas.microsoft.com/office/powerpoint/2010/main" val="3271715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705</Words>
  <Application>Microsoft Office PowerPoint</Application>
  <PresentationFormat>Προβολή στην οθόνη (4:3)</PresentationFormat>
  <Paragraphs>76</Paragraphs>
  <Slides>42</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42</vt:i4>
      </vt:variant>
    </vt:vector>
  </HeadingPairs>
  <TitlesOfParts>
    <vt:vector size="45" baseType="lpstr">
      <vt:lpstr>Arial</vt:lpstr>
      <vt:lpstr>Calibri</vt:lpstr>
      <vt:lpstr>Office Theme</vt:lpstr>
      <vt:lpstr>ΒΑΣΙΚΕΣ ΑΡΧΕΣ ΟΡΜΟΝΟΘΕΡΑΠΕΙΑΣ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Είδη και μηχανισμοί δράσης ορμονοθεραπείας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Καρκίνος προστάτη</vt:lpstr>
      <vt:lpstr>Παρουσίαση του PowerPoint</vt:lpstr>
      <vt:lpstr>Η ορμονοθεραπεία μπορεί να χρησιμοποιηθεί ως πρωτογενής, δευτερογενής ή προκαταρκτική θεραπεία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Όταν ένας άνδρας ακολουθεί ορμονοθεραπεία, το επίπεδο της τεστοστερόνης πρέπει να είναι &lt;20ng/dL</vt:lpstr>
      <vt:lpstr>Prostate cancer is a continuum  of different disease stages</vt:lpstr>
      <vt:lpstr>Αποσαφήνιση του ορισμού του CRPC </vt:lpstr>
      <vt:lpstr>Παρουσίαση του PowerPoint</vt:lpstr>
      <vt:lpstr>Παρουσίαση του PowerPoint</vt:lpstr>
      <vt:lpstr>Μηχανισμός δράσης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Ενδείξεις ορμονοθεραπείας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ΒΑΣΙΚΕΣ ΑΡΧΕΣ ΟΡΜΟΝΟΘΕΡΑΠΕΙΑΣ</dc:title>
  <dc:creator>athena</dc:creator>
  <cp:lastModifiedBy>Athina Asimakopoulou</cp:lastModifiedBy>
  <cp:revision>13</cp:revision>
  <dcterms:created xsi:type="dcterms:W3CDTF">2023-05-16T19:35:35Z</dcterms:created>
  <dcterms:modified xsi:type="dcterms:W3CDTF">2024-05-31T17:02:12Z</dcterms:modified>
</cp:coreProperties>
</file>