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76" r:id="rId7"/>
    <p:sldId id="277" r:id="rId8"/>
    <p:sldId id="278" r:id="rId9"/>
    <p:sldId id="258" r:id="rId10"/>
    <p:sldId id="269" r:id="rId11"/>
    <p:sldId id="270" r:id="rId12"/>
    <p:sldId id="261" r:id="rId13"/>
    <p:sldId id="257" r:id="rId14"/>
    <p:sldId id="262" r:id="rId15"/>
    <p:sldId id="263" r:id="rId16"/>
    <p:sldId id="264" r:id="rId17"/>
    <p:sldId id="265" r:id="rId18"/>
    <p:sldId id="266" r:id="rId19"/>
    <p:sldId id="267" r:id="rId20"/>
    <p:sldId id="271" r:id="rId21"/>
    <p:sldId id="279"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3"/>
  </p:normalViewPr>
  <p:slideViewPr>
    <p:cSldViewPr>
      <p:cViewPr varScale="1">
        <p:scale>
          <a:sx n="113" d="100"/>
          <a:sy n="113" d="100"/>
        </p:scale>
        <p:origin x="16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8/10/19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ctionresearch.g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Εκπαιδευτική έρευνα δράσης</a:t>
            </a:r>
          </a:p>
        </p:txBody>
      </p:sp>
      <p:sp>
        <p:nvSpPr>
          <p:cNvPr id="3" name="2 - Υπότιτλος"/>
          <p:cNvSpPr>
            <a:spLocks noGrp="1"/>
          </p:cNvSpPr>
          <p:nvPr>
            <p:ph type="subTitle" idx="1"/>
          </p:nvPr>
        </p:nvSpPr>
        <p:spPr/>
        <p:txBody>
          <a:bodyPr/>
          <a:lstStyle/>
          <a:p>
            <a:r>
              <a:rPr lang="el-GR" dirty="0"/>
              <a:t>Χειμερινό εξάμηνο 201</a:t>
            </a:r>
            <a:r>
              <a:rPr lang="en-US" dirty="0"/>
              <a:t>9</a:t>
            </a:r>
            <a:r>
              <a:rPr lang="el-GR" dirty="0"/>
              <a:t>-20</a:t>
            </a:r>
            <a:r>
              <a:rPr lang="en-US" dirty="0"/>
              <a:t>20</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algn="ctr" eaLnBrk="1" hangingPunct="1"/>
            <a:r>
              <a:rPr lang="el-GR"/>
              <a:t>Έρευνα - δράσης</a:t>
            </a:r>
          </a:p>
        </p:txBody>
      </p:sp>
      <p:sp>
        <p:nvSpPr>
          <p:cNvPr id="4099" name="Rectangle 3"/>
          <p:cNvSpPr>
            <a:spLocks noGrp="1" noChangeArrowheads="1"/>
          </p:cNvSpPr>
          <p:nvPr>
            <p:ph sz="half" idx="1"/>
          </p:nvPr>
        </p:nvSpPr>
        <p:spPr/>
        <p:txBody>
          <a:bodyPr/>
          <a:lstStyle/>
          <a:p>
            <a:pPr eaLnBrk="1" hangingPunct="1">
              <a:buFont typeface="Wingdings" pitchFamily="2" charset="2"/>
              <a:buNone/>
            </a:pPr>
            <a:r>
              <a:rPr lang="el-GR" sz="2600" b="1"/>
              <a:t>   Λέξεις δράσης</a:t>
            </a:r>
            <a:r>
              <a:rPr lang="el-GR" sz="2600"/>
              <a:t> </a:t>
            </a:r>
            <a:endParaRPr lang="el-GR" sz="2600" b="1"/>
          </a:p>
          <a:p>
            <a:pPr eaLnBrk="1" hangingPunct="1"/>
            <a:endParaRPr lang="el-GR" sz="2600" b="1"/>
          </a:p>
          <a:p>
            <a:pPr eaLnBrk="1" hangingPunct="1"/>
            <a:r>
              <a:rPr lang="el-GR" sz="2600"/>
              <a:t>Πράττω</a:t>
            </a:r>
            <a:endParaRPr lang="el-GR" sz="2600" b="1"/>
          </a:p>
          <a:p>
            <a:pPr eaLnBrk="1" hangingPunct="1"/>
            <a:r>
              <a:rPr lang="el-GR" sz="2600"/>
              <a:t>Παρεμβαίνω </a:t>
            </a:r>
            <a:endParaRPr lang="el-GR" sz="2600" b="1"/>
          </a:p>
          <a:p>
            <a:pPr eaLnBrk="1" hangingPunct="1"/>
            <a:r>
              <a:rPr lang="el-GR" sz="2600"/>
              <a:t>Στοχεύω </a:t>
            </a:r>
            <a:endParaRPr lang="el-GR" sz="2600" b="1"/>
          </a:p>
          <a:p>
            <a:pPr eaLnBrk="1" hangingPunct="1"/>
            <a:r>
              <a:rPr lang="el-GR" sz="2600"/>
              <a:t>Είμαι αποφασισμένος</a:t>
            </a:r>
            <a:endParaRPr lang="el-GR" sz="2600" b="1"/>
          </a:p>
          <a:p>
            <a:pPr eaLnBrk="1" hangingPunct="1"/>
            <a:r>
              <a:rPr lang="el-GR" sz="2600"/>
              <a:t>Έχω κίνητρα</a:t>
            </a:r>
            <a:endParaRPr lang="el-GR" sz="2600" b="1"/>
          </a:p>
          <a:p>
            <a:pPr eaLnBrk="1" hangingPunct="1"/>
            <a:r>
              <a:rPr lang="el-GR" sz="2600"/>
              <a:t>Έχω πάθος</a:t>
            </a:r>
            <a:endParaRPr lang="el-GR" sz="2600" b="1"/>
          </a:p>
          <a:p>
            <a:pPr eaLnBrk="1" hangingPunct="1"/>
            <a:endParaRPr lang="el-GR" sz="2600" b="1"/>
          </a:p>
          <a:p>
            <a:pPr eaLnBrk="1" hangingPunct="1"/>
            <a:endParaRPr lang="el-GR" sz="2600"/>
          </a:p>
        </p:txBody>
      </p:sp>
      <p:sp>
        <p:nvSpPr>
          <p:cNvPr id="4100" name="Rectangle 5"/>
          <p:cNvSpPr>
            <a:spLocks noGrp="1" noChangeArrowheads="1"/>
          </p:cNvSpPr>
          <p:nvPr>
            <p:ph sz="half" idx="2"/>
          </p:nvPr>
        </p:nvSpPr>
        <p:spPr/>
        <p:txBody>
          <a:bodyPr/>
          <a:lstStyle/>
          <a:p>
            <a:pPr eaLnBrk="1" hangingPunct="1">
              <a:buFont typeface="Wingdings" pitchFamily="2" charset="2"/>
              <a:buNone/>
            </a:pPr>
            <a:r>
              <a:rPr lang="el-GR" sz="2600" b="1"/>
              <a:t>     Λέξεις έρευνας</a:t>
            </a:r>
          </a:p>
          <a:p>
            <a:pPr eaLnBrk="1" hangingPunct="1">
              <a:buFont typeface="Wingdings" pitchFamily="2" charset="2"/>
              <a:buNone/>
            </a:pPr>
            <a:endParaRPr lang="el-GR" sz="2600"/>
          </a:p>
          <a:p>
            <a:pPr eaLnBrk="1" hangingPunct="1"/>
            <a:r>
              <a:rPr lang="el-GR" sz="2600"/>
              <a:t>Ερευνώ</a:t>
            </a:r>
          </a:p>
          <a:p>
            <a:pPr eaLnBrk="1" hangingPunct="1"/>
            <a:r>
              <a:rPr lang="el-GR" sz="2600"/>
              <a:t>Αναθεωρώ </a:t>
            </a:r>
          </a:p>
          <a:p>
            <a:pPr eaLnBrk="1" hangingPunct="1"/>
            <a:r>
              <a:rPr lang="el-GR" sz="2600"/>
              <a:t>Είμαι προσεκτικός </a:t>
            </a:r>
          </a:p>
          <a:p>
            <a:pPr eaLnBrk="1" hangingPunct="1"/>
            <a:r>
              <a:rPr lang="el-GR" sz="2600"/>
              <a:t>Είμαι Πειθαρχημένος</a:t>
            </a:r>
          </a:p>
          <a:p>
            <a:pPr eaLnBrk="1" hangingPunct="1"/>
            <a:r>
              <a:rPr lang="el-GR" sz="2600"/>
              <a:t>Μαρτυρία/απόδειξη</a:t>
            </a:r>
          </a:p>
          <a:p>
            <a:pPr eaLnBrk="1" hangingPunct="1"/>
            <a:r>
              <a:rPr lang="el-GR" sz="2600"/>
              <a:t>Δρω συστηματικά</a:t>
            </a:r>
          </a:p>
          <a:p>
            <a:pPr eaLnBrk="1" hangingPunct="1">
              <a:buFont typeface="Wingdings" pitchFamily="2" charset="2"/>
              <a:buNone/>
            </a:pPr>
            <a:endParaRPr lang="el-GR" sz="2600"/>
          </a:p>
          <a:p>
            <a:pPr eaLnBrk="1" hangingPunct="1"/>
            <a:endParaRPr lang="el-GR" sz="2600"/>
          </a:p>
          <a:p>
            <a:pPr eaLnBrk="1" hangingPunct="1"/>
            <a:endParaRPr lang="el-GR" sz="2600" b="1"/>
          </a:p>
          <a:p>
            <a:pPr eaLnBrk="1" hangingPunct="1"/>
            <a:endParaRPr lang="el-GR" sz="2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l-GR"/>
              <a:t>Εκπαιδευτικός ερευνητής</a:t>
            </a:r>
          </a:p>
        </p:txBody>
      </p:sp>
      <p:sp>
        <p:nvSpPr>
          <p:cNvPr id="5123" name="Rectangle 3"/>
          <p:cNvSpPr>
            <a:spLocks noGrp="1" noChangeArrowheads="1"/>
          </p:cNvSpPr>
          <p:nvPr>
            <p:ph idx="1"/>
          </p:nvPr>
        </p:nvSpPr>
        <p:spPr/>
        <p:txBody>
          <a:bodyPr/>
          <a:lstStyle/>
          <a:p>
            <a:pPr eaLnBrk="1" hangingPunct="1">
              <a:lnSpc>
                <a:spcPct val="80000"/>
              </a:lnSpc>
            </a:pPr>
            <a:r>
              <a:rPr lang="el-GR" sz="2100" dirty="0"/>
              <a:t>Παρατηρεί συστηματικά την πρακτική του αλλά και ευρύτερα τη δράση του μέσα στο σχολείο με στόχο να την αποτιμήσει. </a:t>
            </a:r>
          </a:p>
          <a:p>
            <a:pPr eaLnBrk="1" hangingPunct="1">
              <a:lnSpc>
                <a:spcPct val="80000"/>
              </a:lnSpc>
            </a:pPr>
            <a:r>
              <a:rPr lang="el-GR" sz="2100" dirty="0"/>
              <a:t>Σε αυτή την πορεία εκφράζει τη γνώμη του για την υπάρχουσα κατάσταση, αντιλαμβάνεται δυσλειτουργίες, διατυπώνει ερευνητικά ερωτήματα, και </a:t>
            </a:r>
          </a:p>
          <a:p>
            <a:pPr eaLnBrk="1" hangingPunct="1">
              <a:lnSpc>
                <a:spcPct val="80000"/>
              </a:lnSpc>
            </a:pPr>
            <a:r>
              <a:rPr lang="el-GR" sz="2100" dirty="0"/>
              <a:t>ορίζει ένα σχέδιο δράσης, που με βάση την εκτίμηση της κατάστασης θεωρεί ότι θα λειτουργήσει στο συγκεκριμένο εκπαιδευτικό πλαίσιο και </a:t>
            </a:r>
          </a:p>
          <a:p>
            <a:pPr eaLnBrk="1" hangingPunct="1">
              <a:lnSpc>
                <a:spcPct val="80000"/>
              </a:lnSpc>
            </a:pPr>
            <a:r>
              <a:rPr lang="el-GR" sz="2100" dirty="0"/>
              <a:t>στο τέλος της διαδικασίας, που είναι τόσο εκπαιδευτική όσο και ερευνητική, την αξιολογεί βασιζόμενος σε στοιχεία που συλλέγει συστηματικά, αλλά και με τη συνδρομή όλων όσων εμπλέκονται σε αυτή (μαθητές, συναδέλφους, γονείς κ.α.). </a:t>
            </a:r>
          </a:p>
          <a:p>
            <a:pPr eaLnBrk="1" hangingPunct="1">
              <a:lnSpc>
                <a:spcPct val="80000"/>
              </a:lnSpc>
            </a:pPr>
            <a:r>
              <a:rPr lang="el-GR" sz="2100" dirty="0"/>
              <a:t>Πρόκειται για μια ερευνητική διαδικασία χωρίς τέλος, εφόσον τα συμπεράσματα οδηγούν κάθε φορά σε νέα ερωτήματα για να ακολουθήσει η ίδια ερευνητική πορεία.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t>Η σπειροειδής της διάσταση </a:t>
            </a:r>
          </a:p>
        </p:txBody>
      </p:sp>
      <p:pic>
        <p:nvPicPr>
          <p:cNvPr id="7172" name="Picture 4" descr="action_research1"/>
          <p:cNvPicPr>
            <a:picLocks noGrp="1" noChangeAspect="1" noChangeArrowheads="1"/>
          </p:cNvPicPr>
          <p:nvPr>
            <p:ph type="body" sz="half" idx="1"/>
          </p:nvPr>
        </p:nvPicPr>
        <p:blipFill>
          <a:blip r:embed="rId2" cstate="print"/>
          <a:srcRect/>
          <a:stretch>
            <a:fillRect/>
          </a:stretch>
        </p:blipFill>
        <p:spPr>
          <a:xfrm>
            <a:off x="557213" y="1933575"/>
            <a:ext cx="3838575" cy="3857625"/>
          </a:xfrm>
          <a:noFill/>
          <a:ln/>
        </p:spPr>
      </p:pic>
      <p:sp>
        <p:nvSpPr>
          <p:cNvPr id="7173" name="Rectangle 5"/>
          <p:cNvSpPr>
            <a:spLocks noGrp="1" noChangeArrowheads="1"/>
          </p:cNvSpPr>
          <p:nvPr>
            <p:ph type="body" sz="half" idx="2"/>
          </p:nvPr>
        </p:nvSpPr>
        <p:spPr/>
        <p:txBody>
          <a:bodyPr/>
          <a:lstStyle/>
          <a:p>
            <a:pPr>
              <a:lnSpc>
                <a:spcPct val="80000"/>
              </a:lnSpc>
            </a:pPr>
            <a:r>
              <a:rPr lang="el-GR" sz="2400"/>
              <a:t>δεν είναι μια γραμμική μεθοδολογία </a:t>
            </a:r>
          </a:p>
          <a:p>
            <a:pPr>
              <a:lnSpc>
                <a:spcPct val="80000"/>
              </a:lnSpc>
            </a:pPr>
            <a:r>
              <a:rPr lang="el-GR" sz="2400"/>
              <a:t>δεν υπάρχουν αυστηρά προκαθορισμένες ερευνητικές υποθέσεις, αλλά μόνο ερευνητικά ερωτήματα</a:t>
            </a:r>
          </a:p>
          <a:p>
            <a:pPr>
              <a:lnSpc>
                <a:spcPct val="80000"/>
              </a:lnSpc>
            </a:pPr>
            <a:r>
              <a:rPr lang="el-GR" sz="2400"/>
              <a:t>είναι μια ανοικτή κυκλική διαδικασία, κατά την οποία οι συμμετέχοντες δρουν και στοχάζονται με σκοπό την κατανόηση, την αλλαγή και τη βελτίωση  </a:t>
            </a:r>
          </a:p>
        </p:txBody>
      </p:sp>
    </p:spTree>
    <p:extLst>
      <p:ext uri="{BB962C8B-B14F-4D97-AF65-F5344CB8AC3E}">
        <p14:creationId xmlns:p14="http://schemas.microsoft.com/office/powerpoint/2010/main" val="266203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Αναστοχασμός</a:t>
            </a:r>
          </a:p>
        </p:txBody>
      </p:sp>
      <p:sp>
        <p:nvSpPr>
          <p:cNvPr id="3" name="2 - Θέση περιεχομένου"/>
          <p:cNvSpPr>
            <a:spLocks noGrp="1"/>
          </p:cNvSpPr>
          <p:nvPr>
            <p:ph idx="1"/>
          </p:nvPr>
        </p:nvSpPr>
        <p:spPr/>
        <p:txBody>
          <a:bodyPr>
            <a:normAutofit fontScale="85000" lnSpcReduction="10000"/>
          </a:bodyPr>
          <a:lstStyle/>
          <a:p>
            <a:r>
              <a:rPr lang="el-GR" dirty="0"/>
              <a:t>Αναστοχασμός</a:t>
            </a:r>
            <a:r>
              <a:rPr lang="en-US" dirty="0"/>
              <a:t>=</a:t>
            </a:r>
            <a:r>
              <a:rPr lang="el-GR" dirty="0"/>
              <a:t> κριτική εξέταση των πεποιθήσεων του ατόμου και έλεγχος από πού αυτές πηγάζουν με στόχο τη </a:t>
            </a:r>
            <a:r>
              <a:rPr lang="el-GR" dirty="0" err="1"/>
              <a:t>νοηματοδότηση</a:t>
            </a:r>
            <a:r>
              <a:rPr lang="el-GR" dirty="0"/>
              <a:t> και αναθεώρηση μιας εμπειρίας με βάση την κριτική αποτίμηση εννοιών και αντιλήψεων</a:t>
            </a:r>
            <a:r>
              <a:rPr lang="en-US" dirty="0"/>
              <a:t>.</a:t>
            </a:r>
            <a:endParaRPr lang="el-GR" dirty="0"/>
          </a:p>
          <a:p>
            <a:r>
              <a:rPr lang="el-GR" dirty="0"/>
              <a:t>Σύνθετη και </a:t>
            </a:r>
            <a:r>
              <a:rPr lang="el-GR" dirty="0" err="1"/>
              <a:t>πολυεπίπεδη</a:t>
            </a:r>
            <a:r>
              <a:rPr lang="el-GR" dirty="0"/>
              <a:t> διαδικασία. Εμπλέκονται όλες οι</a:t>
            </a:r>
            <a:r>
              <a:rPr lang="en-US" dirty="0"/>
              <a:t> </a:t>
            </a:r>
            <a:r>
              <a:rPr lang="el-GR" dirty="0"/>
              <a:t>προϋπάρχουσες έννοιες για τη μάθηση και οι υποκειμενικές εμπειρίες κάθε</a:t>
            </a:r>
            <a:r>
              <a:rPr lang="en-US" dirty="0"/>
              <a:t> </a:t>
            </a:r>
            <a:r>
              <a:rPr lang="el-GR" dirty="0" err="1"/>
              <a:t>αναστοχαζόμενου</a:t>
            </a:r>
            <a:r>
              <a:rPr lang="en-US" dirty="0"/>
              <a:t>.</a:t>
            </a:r>
            <a:endParaRPr lang="el-GR" dirty="0"/>
          </a:p>
          <a:p>
            <a:r>
              <a:rPr lang="el-GR" dirty="0" err="1"/>
              <a:t>Μεταγνωστική</a:t>
            </a:r>
            <a:r>
              <a:rPr lang="el-GR" dirty="0"/>
              <a:t> διαδικασία - ανατροφοδοτεί</a:t>
            </a:r>
          </a:p>
          <a:p>
            <a:pPr>
              <a:buNone/>
            </a:pPr>
            <a:r>
              <a:rPr lang="el-GR" dirty="0"/>
              <a:t> 	την εκπαιδευτική πράξη και καθοδηγεί τις σκέψεις και κατ’ επέκταση τις διδακτικές  ενέργειες των εκπαιδευτικών. </a:t>
            </a:r>
            <a:endParaRPr lang="en-US" dirty="0"/>
          </a:p>
          <a:p>
            <a:pPr>
              <a:buNone/>
            </a:pPr>
            <a:endParaRPr lang="el-GR" dirty="0"/>
          </a:p>
        </p:txBody>
      </p:sp>
    </p:spTree>
    <p:extLst>
      <p:ext uri="{BB962C8B-B14F-4D97-AF65-F5344CB8AC3E}">
        <p14:creationId xmlns:p14="http://schemas.microsoft.com/office/powerpoint/2010/main" val="1111854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a:t>Στόχοι μαθήματος</a:t>
            </a:r>
          </a:p>
        </p:txBody>
      </p:sp>
      <p:sp>
        <p:nvSpPr>
          <p:cNvPr id="6147" name="Rectangle 3"/>
          <p:cNvSpPr>
            <a:spLocks noGrp="1" noChangeArrowheads="1"/>
          </p:cNvSpPr>
          <p:nvPr>
            <p:ph type="body" idx="1"/>
          </p:nvPr>
        </p:nvSpPr>
        <p:spPr/>
        <p:txBody>
          <a:bodyPr>
            <a:normAutofit/>
          </a:bodyPr>
          <a:lstStyle/>
          <a:p>
            <a:r>
              <a:rPr lang="el-GR" sz="2800" dirty="0">
                <a:solidFill>
                  <a:srgbClr val="990033"/>
                </a:solidFill>
              </a:rPr>
              <a:t>Σταδιακή εξοικείωση με τη </a:t>
            </a:r>
            <a:r>
              <a:rPr lang="el-GR" sz="2800" b="1" dirty="0">
                <a:solidFill>
                  <a:srgbClr val="990033"/>
                </a:solidFill>
              </a:rPr>
              <a:t>συστηματική </a:t>
            </a:r>
            <a:r>
              <a:rPr lang="el-GR" sz="2800" dirty="0">
                <a:solidFill>
                  <a:srgbClr val="990033"/>
                </a:solidFill>
              </a:rPr>
              <a:t>(συλλογική ή ατομική):</a:t>
            </a:r>
          </a:p>
          <a:p>
            <a:pPr>
              <a:buFontTx/>
              <a:buNone/>
            </a:pPr>
            <a:r>
              <a:rPr lang="el-GR" sz="2800" dirty="0">
                <a:solidFill>
                  <a:srgbClr val="990033"/>
                </a:solidFill>
              </a:rPr>
              <a:t>   α) διερεύνηση της προσωπικής εκπαιδευτικής θεωρίας</a:t>
            </a:r>
          </a:p>
          <a:p>
            <a:pPr>
              <a:buFontTx/>
              <a:buNone/>
            </a:pPr>
            <a:r>
              <a:rPr lang="el-GR" sz="2800" dirty="0">
                <a:solidFill>
                  <a:srgbClr val="990033"/>
                </a:solidFill>
              </a:rPr>
              <a:t>   β)πραγμάτευση της εκπαιδευτικής κατάστασης, </a:t>
            </a:r>
          </a:p>
          <a:p>
            <a:pPr>
              <a:buFontTx/>
              <a:buNone/>
            </a:pPr>
            <a:r>
              <a:rPr lang="el-GR" sz="2800" dirty="0">
                <a:solidFill>
                  <a:srgbClr val="990033"/>
                </a:solidFill>
              </a:rPr>
              <a:t>   γ) διερεύνηση της εκπαιδευτικής πράξης,</a:t>
            </a:r>
          </a:p>
          <a:p>
            <a:pPr>
              <a:buFontTx/>
              <a:buNone/>
            </a:pPr>
            <a:r>
              <a:rPr lang="el-GR" sz="2800" dirty="0">
                <a:solidFill>
                  <a:srgbClr val="990033"/>
                </a:solidFill>
              </a:rPr>
              <a:t>   δ) παρέμβαση στη διδακτική πράξη</a:t>
            </a:r>
          </a:p>
          <a:p>
            <a:pPr>
              <a:buFontTx/>
              <a:buNone/>
            </a:pPr>
            <a:r>
              <a:rPr lang="el-GR" sz="2800" dirty="0">
                <a:solidFill>
                  <a:srgbClr val="990033"/>
                </a:solidFill>
              </a:rPr>
              <a:t>   ε) αξιολόγηση της παρέμβασης </a:t>
            </a:r>
            <a:r>
              <a:rPr lang="el-GR" sz="2800" dirty="0">
                <a:solidFill>
                  <a:srgbClr val="990033"/>
                </a:solidFill>
                <a:latin typeface="MS Gothic" pitchFamily="49" charset="-128"/>
                <a:ea typeface="MS Gothic" pitchFamily="49" charset="-128"/>
              </a:rPr>
              <a:t>⇒</a:t>
            </a:r>
            <a:r>
              <a:rPr lang="el-GR" sz="2800" dirty="0">
                <a:solidFill>
                  <a:srgbClr val="990033"/>
                </a:solidFill>
              </a:rPr>
              <a:t> επανασχεδιασμό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a:t>Διαδικασία μαθήματος</a:t>
            </a:r>
          </a:p>
        </p:txBody>
      </p:sp>
      <p:sp>
        <p:nvSpPr>
          <p:cNvPr id="8195" name="Rectangle 3"/>
          <p:cNvSpPr>
            <a:spLocks noGrp="1" noChangeArrowheads="1"/>
          </p:cNvSpPr>
          <p:nvPr>
            <p:ph type="body" idx="1"/>
          </p:nvPr>
        </p:nvSpPr>
        <p:spPr/>
        <p:txBody>
          <a:bodyPr/>
          <a:lstStyle/>
          <a:p>
            <a:pPr>
              <a:lnSpc>
                <a:spcPct val="90000"/>
              </a:lnSpc>
            </a:pPr>
            <a:r>
              <a:rPr lang="el-GR" sz="2400" dirty="0"/>
              <a:t>Παρουσίαση χαρακτηριστικών έρευνας δράσης &amp; τρόποι διενέργειάς της</a:t>
            </a:r>
          </a:p>
          <a:p>
            <a:pPr>
              <a:lnSpc>
                <a:spcPct val="90000"/>
              </a:lnSpc>
            </a:pPr>
            <a:r>
              <a:rPr lang="el-GR" sz="2400" dirty="0"/>
              <a:t>Αφηγηματική βιογραφία</a:t>
            </a:r>
          </a:p>
          <a:p>
            <a:pPr>
              <a:lnSpc>
                <a:spcPct val="90000"/>
              </a:lnSpc>
            </a:pPr>
            <a:r>
              <a:rPr lang="el-GR" sz="2400" dirty="0"/>
              <a:t>Συζήτηση σε ομάδες των βιογραφιών</a:t>
            </a:r>
          </a:p>
          <a:p>
            <a:pPr>
              <a:lnSpc>
                <a:spcPct val="90000"/>
              </a:lnSpc>
            </a:pPr>
            <a:r>
              <a:rPr lang="el-GR" sz="2400" dirty="0"/>
              <a:t>Ανάλυση αφηγήσεων</a:t>
            </a:r>
          </a:p>
          <a:p>
            <a:pPr>
              <a:lnSpc>
                <a:spcPct val="90000"/>
              </a:lnSpc>
            </a:pPr>
            <a:r>
              <a:rPr lang="el-GR" sz="2400" dirty="0"/>
              <a:t>Χωρισμός των φοιτητών σε πενταμελείς ομάδες </a:t>
            </a:r>
          </a:p>
          <a:p>
            <a:pPr>
              <a:lnSpc>
                <a:spcPct val="90000"/>
              </a:lnSpc>
            </a:pPr>
            <a:r>
              <a:rPr lang="el-GR" sz="2400" dirty="0"/>
              <a:t>Επίσκεψη σε νηπιαγωγείο – διάγνωση της κατάστασης</a:t>
            </a:r>
          </a:p>
          <a:p>
            <a:pPr>
              <a:lnSpc>
                <a:spcPct val="90000"/>
              </a:lnSpc>
            </a:pPr>
            <a:r>
              <a:rPr lang="el-GR" sz="2400" dirty="0"/>
              <a:t>Επιλογή «αντικειμένου» για παρέμβαση με βάση το </a:t>
            </a:r>
            <a:r>
              <a:rPr lang="el-GR" sz="2400" i="1" dirty="0"/>
              <a:t>ΑΠ</a:t>
            </a:r>
            <a:r>
              <a:rPr lang="el-GR" sz="2400" dirty="0"/>
              <a:t>, τον </a:t>
            </a:r>
            <a:r>
              <a:rPr lang="el-GR" sz="2400" i="1" dirty="0"/>
              <a:t>Οδηγό </a:t>
            </a:r>
            <a:r>
              <a:rPr lang="el-GR" sz="2400" dirty="0"/>
              <a:t>ή κάποιες άλλες συνθετικές – συνδυαστικές προτάσεις</a:t>
            </a:r>
            <a:r>
              <a:rPr lang="el-GR"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l-GR" sz="4000"/>
              <a:t>Διαδικασία έρευνας δράσης: Σχεδιασμός - Υλοποίηση</a:t>
            </a:r>
          </a:p>
        </p:txBody>
      </p:sp>
      <p:sp>
        <p:nvSpPr>
          <p:cNvPr id="9219" name="Rectangle 3"/>
          <p:cNvSpPr>
            <a:spLocks noGrp="1" noChangeArrowheads="1"/>
          </p:cNvSpPr>
          <p:nvPr>
            <p:ph type="body" idx="1"/>
          </p:nvPr>
        </p:nvSpPr>
        <p:spPr/>
        <p:txBody>
          <a:bodyPr/>
          <a:lstStyle/>
          <a:p>
            <a:r>
              <a:rPr lang="el-GR"/>
              <a:t>Σχεδιασμός α) της παρέμβασης &amp; β) της αξιολόγησής της από την ομάδα – συντονιστής – πρακτικογράφος … </a:t>
            </a:r>
          </a:p>
          <a:p>
            <a:r>
              <a:rPr lang="el-GR"/>
              <a:t>Υλοποίηση - Δοκιμή παρέμβασης από μια/ένα φοιτήτρια/ή, ενώ οι άλλοι/ες λειτουργούν ως παρατηρητές.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a:t>Αξιολόγηση της παρέμβασης</a:t>
            </a:r>
          </a:p>
        </p:txBody>
      </p:sp>
      <p:sp>
        <p:nvSpPr>
          <p:cNvPr id="10243" name="Rectangle 3"/>
          <p:cNvSpPr>
            <a:spLocks noGrp="1" noChangeArrowheads="1"/>
          </p:cNvSpPr>
          <p:nvPr>
            <p:ph type="body" idx="1"/>
          </p:nvPr>
        </p:nvSpPr>
        <p:spPr>
          <a:xfrm>
            <a:off x="457200" y="1600200"/>
            <a:ext cx="8229600" cy="5257800"/>
          </a:xfrm>
        </p:spPr>
        <p:txBody>
          <a:bodyPr/>
          <a:lstStyle/>
          <a:p>
            <a:pPr>
              <a:lnSpc>
                <a:spcPct val="90000"/>
              </a:lnSpc>
              <a:buFontTx/>
              <a:buNone/>
            </a:pPr>
            <a:r>
              <a:rPr lang="el-GR" sz="2400"/>
              <a:t>    </a:t>
            </a:r>
            <a:r>
              <a:rPr lang="el-GR" sz="2400" b="1"/>
              <a:t>Αξιολόγηση παρέμβασης</a:t>
            </a:r>
            <a:r>
              <a:rPr lang="el-GR" sz="2400"/>
              <a:t> με βάση δεδομένα που συγκεντρώνουμε από:</a:t>
            </a:r>
          </a:p>
          <a:p>
            <a:pPr>
              <a:lnSpc>
                <a:spcPct val="90000"/>
              </a:lnSpc>
            </a:pPr>
            <a:r>
              <a:rPr lang="el-GR" sz="2400"/>
              <a:t>α) φοιτητή/τρια που έκανε την παρέμβαση (ημερολόγιο)</a:t>
            </a:r>
          </a:p>
          <a:p>
            <a:pPr>
              <a:lnSpc>
                <a:spcPct val="90000"/>
              </a:lnSpc>
            </a:pPr>
            <a:r>
              <a:rPr lang="el-GR" sz="2400"/>
              <a:t>β) φοιτητές/τριες που λειτούργησαν ως παρατηρητές/τριες (φύλλα παρατήρησης, ημερολόγια…)</a:t>
            </a:r>
          </a:p>
          <a:p>
            <a:pPr>
              <a:lnSpc>
                <a:spcPct val="90000"/>
              </a:lnSpc>
            </a:pPr>
            <a:r>
              <a:rPr lang="el-GR" sz="2400"/>
              <a:t>γ) νηπιαγωγό ( σύντομη συνέντευξη)</a:t>
            </a:r>
          </a:p>
          <a:p>
            <a:pPr>
              <a:lnSpc>
                <a:spcPct val="90000"/>
              </a:lnSpc>
            </a:pPr>
            <a:r>
              <a:rPr lang="el-GR" sz="2400"/>
              <a:t>δ) παιδιά (τα παιδιά μπορούν να αξιολογήσουν τις διαδικασίες που έγιναν απαντώντας σε ερωτήσεις του τύπου: Τι από όσα κάναμε θα θέλατε να επαναλάβουμε την επόμενη εβδομάδα; Πώς θα περιγράφατε μια μέρα του νηπιαγωγείου στο χ φίλο σας που έλειπε; Υπήρξε κάτι που σας κούρασε;…  </a:t>
            </a:r>
          </a:p>
          <a:p>
            <a:pPr>
              <a:lnSpc>
                <a:spcPct val="90000"/>
              </a:lnSpc>
              <a:buFontTx/>
              <a:buNone/>
            </a:pPr>
            <a:r>
              <a:rPr lang="el-GR" sz="2400"/>
              <a:t>     </a:t>
            </a:r>
          </a:p>
          <a:p>
            <a:pPr>
              <a:lnSpc>
                <a:spcPct val="90000"/>
              </a:lnSpc>
            </a:pPr>
            <a:endParaRPr lang="el-G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l-GR" sz="4000"/>
              <a:t>Συνάντηση εποπτείας </a:t>
            </a:r>
            <a:r>
              <a:rPr lang="el-GR" sz="4000">
                <a:latin typeface="MS Gothic" pitchFamily="49" charset="-128"/>
                <a:ea typeface="MS Gothic" pitchFamily="49" charset="-128"/>
              </a:rPr>
              <a:t>⇒</a:t>
            </a:r>
            <a:r>
              <a:rPr lang="el-GR" sz="4000"/>
              <a:t> επανασχεδιασμός</a:t>
            </a:r>
          </a:p>
        </p:txBody>
      </p:sp>
      <p:sp>
        <p:nvSpPr>
          <p:cNvPr id="11267" name="Rectangle 3"/>
          <p:cNvSpPr>
            <a:spLocks noGrp="1" noChangeArrowheads="1"/>
          </p:cNvSpPr>
          <p:nvPr>
            <p:ph type="body" idx="1"/>
          </p:nvPr>
        </p:nvSpPr>
        <p:spPr/>
        <p:txBody>
          <a:bodyPr/>
          <a:lstStyle/>
          <a:p>
            <a:r>
              <a:rPr lang="el-GR"/>
              <a:t>Μετά το σχεδιασμό και την υλοποίηση γίνονται συναντήσεις εποπτείας με τον διδάσκοντα, ο οποίος στη συγκεκριμένη περίπτωση λειτουργεί ως διευκολυντής.</a:t>
            </a:r>
          </a:p>
          <a:p>
            <a:r>
              <a:rPr lang="el-GR"/>
              <a:t>Παρουσίαση στην ολομέλεια της παρέμβασης και της αξιολόγησής της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l-GR"/>
              <a:t>Τελική εργασία</a:t>
            </a:r>
          </a:p>
        </p:txBody>
      </p:sp>
      <p:sp>
        <p:nvSpPr>
          <p:cNvPr id="12291" name="Rectangle 3"/>
          <p:cNvSpPr>
            <a:spLocks noGrp="1" noChangeArrowheads="1"/>
          </p:cNvSpPr>
          <p:nvPr>
            <p:ph type="body" idx="1"/>
          </p:nvPr>
        </p:nvSpPr>
        <p:spPr>
          <a:xfrm>
            <a:off x="457200" y="1600200"/>
            <a:ext cx="8229600" cy="5257800"/>
          </a:xfrm>
        </p:spPr>
        <p:txBody>
          <a:bodyPr/>
          <a:lstStyle/>
          <a:p>
            <a:pPr>
              <a:lnSpc>
                <a:spcPct val="80000"/>
              </a:lnSpc>
            </a:pPr>
            <a:r>
              <a:rPr lang="el-GR" sz="2400" b="1" dirty="0"/>
              <a:t>Κάθε ομάδα</a:t>
            </a:r>
            <a:r>
              <a:rPr lang="el-GR" sz="2400" dirty="0"/>
              <a:t> οφείλει να παραδώσει καταγεγραμμένη την έρευνα-δράσης που διεξήγαγε (διάγνωση της κατάστασης - σχεδιασμός – υλοποίηση – μέσα συλλογής δεδομένων – αξιολόγηση – επανασχεδιασμός …) με τα τελικά συμπεράσματα και τα ερωτήματα που συνεχίζουν να μένουν μετέωρα ή άλλα που δημιουργήθηκαν. </a:t>
            </a:r>
          </a:p>
          <a:p>
            <a:pPr>
              <a:lnSpc>
                <a:spcPct val="80000"/>
              </a:lnSpc>
            </a:pPr>
            <a:r>
              <a:rPr lang="el-GR" sz="2400" b="1" dirty="0"/>
              <a:t>Κάθε φοιτήτρια/</a:t>
            </a:r>
            <a:r>
              <a:rPr lang="el-GR" sz="2400" b="1" dirty="0" err="1"/>
              <a:t>ής</a:t>
            </a:r>
            <a:r>
              <a:rPr lang="el-GR" sz="2400" dirty="0"/>
              <a:t> οφείλει να παραδώσει: </a:t>
            </a:r>
          </a:p>
          <a:p>
            <a:pPr>
              <a:lnSpc>
                <a:spcPct val="80000"/>
              </a:lnSpc>
            </a:pPr>
            <a:r>
              <a:rPr lang="el-GR" sz="2400" dirty="0"/>
              <a:t>Τη βιογραφία και την ανάλυσή της</a:t>
            </a:r>
          </a:p>
          <a:p>
            <a:pPr>
              <a:lnSpc>
                <a:spcPct val="80000"/>
              </a:lnSpc>
            </a:pPr>
            <a:r>
              <a:rPr lang="el-GR" sz="2400" dirty="0"/>
              <a:t>Μια έκθεση αυτό-αξιολόγησης (πώς ξεκίνησε, που κατέληξε, ποια προβλήματα αντιμετώπισε, ποια επέλυσε, ποια ερωτήματα μένουν αναπάντητα, τι τελικά αποκόμισε).</a:t>
            </a:r>
          </a:p>
          <a:p>
            <a:pPr>
              <a:lnSpc>
                <a:spcPct val="80000"/>
              </a:lnSpc>
            </a:pPr>
            <a:r>
              <a:rPr lang="el-GR" sz="2400" dirty="0"/>
              <a:t>Τον επανασχεδιασμό στον οποίο θα μπορούσε να βασιστεί η συνέχιση της έρευνας δράσης.</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02BEC-99C1-9C4C-845C-1D533299BAE7}"/>
              </a:ext>
            </a:extLst>
          </p:cNvPr>
          <p:cNvSpPr>
            <a:spLocks noGrp="1"/>
          </p:cNvSpPr>
          <p:nvPr>
            <p:ph type="title"/>
          </p:nvPr>
        </p:nvSpPr>
        <p:spPr/>
        <p:txBody>
          <a:bodyPr/>
          <a:lstStyle/>
          <a:p>
            <a:r>
              <a:rPr lang="el-GR" dirty="0" err="1"/>
              <a:t>Στ</a:t>
            </a:r>
            <a:r>
              <a:rPr lang="en-US" dirty="0" err="1"/>
              <a:t>ό</a:t>
            </a:r>
            <a:r>
              <a:rPr lang="el-GR" dirty="0" err="1"/>
              <a:t>χοι</a:t>
            </a:r>
            <a:endParaRPr lang="en-US" dirty="0"/>
          </a:p>
        </p:txBody>
      </p:sp>
      <p:sp>
        <p:nvSpPr>
          <p:cNvPr id="3" name="Content Placeholder 2">
            <a:extLst>
              <a:ext uri="{FF2B5EF4-FFF2-40B4-BE49-F238E27FC236}">
                <a16:creationId xmlns:a16="http://schemas.microsoft.com/office/drawing/2014/main" id="{4A130D64-B168-CF45-A4B4-A23BC8E254AF}"/>
              </a:ext>
            </a:extLst>
          </p:cNvPr>
          <p:cNvSpPr>
            <a:spLocks noGrp="1"/>
          </p:cNvSpPr>
          <p:nvPr>
            <p:ph idx="1"/>
          </p:nvPr>
        </p:nvSpPr>
        <p:spPr/>
        <p:txBody>
          <a:bodyPr/>
          <a:lstStyle/>
          <a:p>
            <a:pPr lvl="0"/>
            <a:r>
              <a:rPr lang="el-GR" sz="2400" dirty="0"/>
              <a:t>Τι είναι η έρευνα-δράση και ως προς τι διαφοροποιείται από άλλες μεθοδολογικές προσεγγίσεις στην εκπαιδευτική έρευνα;</a:t>
            </a:r>
            <a:endParaRPr lang="en-US" sz="2400" dirty="0"/>
          </a:p>
          <a:p>
            <a:pPr lvl="0"/>
            <a:r>
              <a:rPr lang="el-GR" sz="2400" dirty="0"/>
              <a:t>Τι σημαίνει και πού αποσκοπεί η διασύνδεση της έρευνας με τη δράση, της ερευνητικής δηλαδή διαδικασίας και της παρέμβασης στην εκπαιδευτική πράξη; </a:t>
            </a:r>
            <a:endParaRPr lang="en-US" sz="2400" dirty="0"/>
          </a:p>
          <a:p>
            <a:pPr lvl="0"/>
            <a:r>
              <a:rPr lang="el-GR" sz="2400" dirty="0"/>
              <a:t>Ποια η σημασία μιας τέτοιας προσέγγισης για την εκπαιδευτική έρευνα, τη διδασκαλία και το εκπαιδευτικό έργο ευρύτερα; </a:t>
            </a:r>
            <a:endParaRPr lang="en-US" sz="2400" dirty="0"/>
          </a:p>
          <a:p>
            <a:pPr lvl="0"/>
            <a:r>
              <a:rPr lang="el-GR" sz="2400" dirty="0"/>
              <a:t>Ποια αντίληψη απηχεί η συγκεκριμένη προσέγγιση για την εκπαιδευτική διαδικασία;</a:t>
            </a:r>
            <a:endParaRPr lang="en-US" sz="2400" dirty="0"/>
          </a:p>
          <a:p>
            <a:endParaRPr lang="en-US" dirty="0"/>
          </a:p>
        </p:txBody>
      </p:sp>
    </p:spTree>
    <p:extLst>
      <p:ext uri="{BB962C8B-B14F-4D97-AF65-F5344CB8AC3E}">
        <p14:creationId xmlns:p14="http://schemas.microsoft.com/office/powerpoint/2010/main" val="42709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Ιστοσελίδα</a:t>
            </a:r>
          </a:p>
        </p:txBody>
      </p:sp>
      <p:sp>
        <p:nvSpPr>
          <p:cNvPr id="3" name="2 - Θέση περιεχομένου"/>
          <p:cNvSpPr>
            <a:spLocks noGrp="1"/>
          </p:cNvSpPr>
          <p:nvPr>
            <p:ph idx="1"/>
          </p:nvPr>
        </p:nvSpPr>
        <p:spPr/>
        <p:txBody>
          <a:bodyPr/>
          <a:lstStyle/>
          <a:p>
            <a:endParaRPr lang="en-US" dirty="0">
              <a:hlinkClick r:id="rId2"/>
            </a:endParaRPr>
          </a:p>
          <a:p>
            <a:endParaRPr lang="en-US" dirty="0">
              <a:hlinkClick r:id="rId2"/>
            </a:endParaRPr>
          </a:p>
          <a:p>
            <a:pPr algn="ctr">
              <a:buNone/>
            </a:pPr>
            <a:r>
              <a:rPr lang="en-US" sz="4800" dirty="0">
                <a:hlinkClick r:id="rId2"/>
              </a:rPr>
              <a:t>www.actionresearch.gr</a:t>
            </a:r>
            <a:endParaRPr lang="en-US" sz="4800" dirty="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28585-7889-204F-A9F9-83A936F64F47}"/>
              </a:ext>
            </a:extLst>
          </p:cNvPr>
          <p:cNvSpPr>
            <a:spLocks noGrp="1"/>
          </p:cNvSpPr>
          <p:nvPr>
            <p:ph type="title"/>
          </p:nvPr>
        </p:nvSpPr>
        <p:spPr/>
        <p:txBody>
          <a:bodyPr/>
          <a:lstStyle/>
          <a:p>
            <a:r>
              <a:rPr lang="el-GR" dirty="0"/>
              <a:t>1</a:t>
            </a:r>
            <a:r>
              <a:rPr lang="el-GR" baseline="30000" dirty="0"/>
              <a:t>η</a:t>
            </a:r>
            <a:r>
              <a:rPr lang="el-GR" dirty="0"/>
              <a:t> εργασία</a:t>
            </a:r>
            <a:endParaRPr lang="en-US" dirty="0"/>
          </a:p>
        </p:txBody>
      </p:sp>
      <p:sp>
        <p:nvSpPr>
          <p:cNvPr id="3" name="Content Placeholder 2">
            <a:extLst>
              <a:ext uri="{FF2B5EF4-FFF2-40B4-BE49-F238E27FC236}">
                <a16:creationId xmlns:a16="http://schemas.microsoft.com/office/drawing/2014/main" id="{6F3FAF0A-51F2-F648-89C4-850A68E59189}"/>
              </a:ext>
            </a:extLst>
          </p:cNvPr>
          <p:cNvSpPr>
            <a:spLocks noGrp="1"/>
          </p:cNvSpPr>
          <p:nvPr>
            <p:ph idx="1"/>
          </p:nvPr>
        </p:nvSpPr>
        <p:spPr/>
        <p:txBody>
          <a:bodyPr/>
          <a:lstStyle/>
          <a:p>
            <a:r>
              <a:rPr lang="el-GR" sz="2800" dirty="0"/>
              <a:t>1. Μίλησε για τη ζωή σου σαν μια ιστορία,  που αφορά την επιλογή σου να γίνεις εκπαιδευτικός:</a:t>
            </a:r>
            <a:endParaRPr lang="en-US" sz="2800" dirty="0"/>
          </a:p>
          <a:p>
            <a:r>
              <a:rPr lang="el-GR" sz="2800" dirty="0"/>
              <a:t>α. Προσπάθησε να περιγράψεις σημαντικά γεγονότα και από την οικογενειακή σου ζωή που σχετίζονται με την επιλογή σου και από τη σχολική σου ζωή αρχίζοντας από τη φοίτησή σου στο νηπιαγωγείο μέχρι σήμερα. </a:t>
            </a:r>
            <a:endParaRPr lang="en-US" sz="2800" dirty="0"/>
          </a:p>
          <a:p>
            <a:r>
              <a:rPr lang="el-GR" sz="2800" dirty="0"/>
              <a:t>β. Χώρισε την ιστορία σου σε κεφάλαια και δώσε έναν τίτλο στο κάθε κεφάλαιο.</a:t>
            </a:r>
            <a:endParaRPr lang="en-US" sz="2800" dirty="0"/>
          </a:p>
          <a:p>
            <a:endParaRPr lang="en-US" dirty="0"/>
          </a:p>
        </p:txBody>
      </p:sp>
    </p:spTree>
    <p:extLst>
      <p:ext uri="{BB962C8B-B14F-4D97-AF65-F5344CB8AC3E}">
        <p14:creationId xmlns:p14="http://schemas.microsoft.com/office/powerpoint/2010/main" val="2245997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F9DF-A2AA-6F47-B6CE-6885182B8D8D}"/>
              </a:ext>
            </a:extLst>
          </p:cNvPr>
          <p:cNvSpPr>
            <a:spLocks noGrp="1"/>
          </p:cNvSpPr>
          <p:nvPr>
            <p:ph type="title"/>
          </p:nvPr>
        </p:nvSpPr>
        <p:spPr/>
        <p:txBody>
          <a:bodyPr/>
          <a:lstStyle/>
          <a:p>
            <a:r>
              <a:rPr lang="el-GR" dirty="0"/>
              <a:t>Ας συζητήσουμε την εκπαιδευτική συνθήκη:</a:t>
            </a:r>
            <a:endParaRPr lang="en-US" dirty="0"/>
          </a:p>
        </p:txBody>
      </p:sp>
      <p:sp>
        <p:nvSpPr>
          <p:cNvPr id="3" name="Content Placeholder 2">
            <a:extLst>
              <a:ext uri="{FF2B5EF4-FFF2-40B4-BE49-F238E27FC236}">
                <a16:creationId xmlns:a16="http://schemas.microsoft.com/office/drawing/2014/main" id="{F6569B2A-2621-2A40-8AD9-0F01AFD6BD7F}"/>
              </a:ext>
            </a:extLst>
          </p:cNvPr>
          <p:cNvSpPr>
            <a:spLocks noGrp="1"/>
          </p:cNvSpPr>
          <p:nvPr>
            <p:ph idx="1"/>
          </p:nvPr>
        </p:nvSpPr>
        <p:spPr/>
        <p:txBody>
          <a:bodyPr/>
          <a:lstStyle/>
          <a:p>
            <a:r>
              <a:rPr lang="el-GR" sz="2800" i="1" dirty="0"/>
              <a:t>Σε ένα σχολείο σε μια λαϊκή περιοχή μιας μεγάλης πόλης εκδηλώνονται πολλά φαινόμενα βίας. Οι μαθητές και οι μαθήτριες αντιδρούν συχνά με επιθετικότητα προς τους/τις εκπαιδευτικούς μέσα στις τάξεις. Δεν είναι λίγα τα βίαια επεισόδια και κατά τη διάρκεια των διαλειμμάτων ανάμεσα στους/στις μαθητές/</a:t>
            </a:r>
            <a:r>
              <a:rPr lang="el-GR" sz="2800" i="1" dirty="0" err="1"/>
              <a:t>ήτριες</a:t>
            </a:r>
            <a:r>
              <a:rPr lang="el-GR" sz="2800" i="1" dirty="0"/>
              <a:t>. Υπάρχουν γονείς που διαμαρτύρονται για τέτοιες συμπεριφορές απέναντι στα παιδιά τους. Η συνθήκη απασχολεί έντονα το σύλλογο διδασκόντων και αναζητούν τρόπους αντιμετώπισης του σοβαρού αυτού προβλήματος.  </a:t>
            </a:r>
            <a:endParaRPr lang="en-US" sz="2800" dirty="0"/>
          </a:p>
          <a:p>
            <a:endParaRPr lang="en-US" dirty="0"/>
          </a:p>
        </p:txBody>
      </p:sp>
    </p:spTree>
    <p:extLst>
      <p:ext uri="{BB962C8B-B14F-4D97-AF65-F5344CB8AC3E}">
        <p14:creationId xmlns:p14="http://schemas.microsoft.com/office/powerpoint/2010/main" val="276770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AA02-E73A-FA4C-9A2F-074EEA6DCA39}"/>
              </a:ext>
            </a:extLst>
          </p:cNvPr>
          <p:cNvSpPr>
            <a:spLocks noGrp="1"/>
          </p:cNvSpPr>
          <p:nvPr>
            <p:ph type="title"/>
          </p:nvPr>
        </p:nvSpPr>
        <p:spPr/>
        <p:txBody>
          <a:bodyPr/>
          <a:lstStyle/>
          <a:p>
            <a:r>
              <a:rPr lang="el-GR" dirty="0"/>
              <a:t>Ερώτημα</a:t>
            </a:r>
            <a:endParaRPr lang="en-US" dirty="0"/>
          </a:p>
        </p:txBody>
      </p:sp>
      <p:sp>
        <p:nvSpPr>
          <p:cNvPr id="3" name="Content Placeholder 2">
            <a:extLst>
              <a:ext uri="{FF2B5EF4-FFF2-40B4-BE49-F238E27FC236}">
                <a16:creationId xmlns:a16="http://schemas.microsoft.com/office/drawing/2014/main" id="{A43C3F78-7F43-DE47-84F0-E6F6A4C0F130}"/>
              </a:ext>
            </a:extLst>
          </p:cNvPr>
          <p:cNvSpPr>
            <a:spLocks noGrp="1"/>
          </p:cNvSpPr>
          <p:nvPr>
            <p:ph idx="1"/>
          </p:nvPr>
        </p:nvSpPr>
        <p:spPr/>
        <p:txBody>
          <a:bodyPr/>
          <a:lstStyle/>
          <a:p>
            <a:r>
              <a:rPr lang="el-GR" dirty="0"/>
              <a:t>Αν ο σύλλογος αποφασίσει να διερευνήσει με συστηματικό τρόπο τη συγκεκριμένη συνθήκη, ώστε στη συνέχεια να παρέμβει προκειμένου να αντιμετωπίσει το πρόβλημα, πώς μπορεί να δράσει;</a:t>
            </a:r>
            <a:endParaRPr lang="en-US" dirty="0"/>
          </a:p>
        </p:txBody>
      </p:sp>
    </p:spTree>
    <p:extLst>
      <p:ext uri="{BB962C8B-B14F-4D97-AF65-F5344CB8AC3E}">
        <p14:creationId xmlns:p14="http://schemas.microsoft.com/office/powerpoint/2010/main" val="36350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036D-2342-AD4A-A57D-02982EAA61E0}"/>
              </a:ext>
            </a:extLst>
          </p:cNvPr>
          <p:cNvSpPr>
            <a:spLocks noGrp="1"/>
          </p:cNvSpPr>
          <p:nvPr>
            <p:ph type="title"/>
          </p:nvPr>
        </p:nvSpPr>
        <p:spPr/>
        <p:txBody>
          <a:bodyPr/>
          <a:lstStyle/>
          <a:p>
            <a:r>
              <a:rPr lang="el-GR" dirty="0"/>
              <a:t>1</a:t>
            </a:r>
            <a:r>
              <a:rPr lang="el-GR" baseline="30000" dirty="0"/>
              <a:t>η</a:t>
            </a:r>
            <a:r>
              <a:rPr lang="el-GR" dirty="0"/>
              <a:t> επιλογή</a:t>
            </a:r>
            <a:endParaRPr lang="en-US" dirty="0"/>
          </a:p>
        </p:txBody>
      </p:sp>
      <p:sp>
        <p:nvSpPr>
          <p:cNvPr id="3" name="Content Placeholder 2">
            <a:extLst>
              <a:ext uri="{FF2B5EF4-FFF2-40B4-BE49-F238E27FC236}">
                <a16:creationId xmlns:a16="http://schemas.microsoft.com/office/drawing/2014/main" id="{B2E12F21-4F84-0147-8F43-D8EC4B4C3990}"/>
              </a:ext>
            </a:extLst>
          </p:cNvPr>
          <p:cNvSpPr>
            <a:spLocks noGrp="1"/>
          </p:cNvSpPr>
          <p:nvPr>
            <p:ph idx="1"/>
          </p:nvPr>
        </p:nvSpPr>
        <p:spPr/>
        <p:txBody>
          <a:bodyPr>
            <a:normAutofit/>
          </a:bodyPr>
          <a:lstStyle/>
          <a:p>
            <a:r>
              <a:rPr lang="el-GR" sz="2800" dirty="0"/>
              <a:t>Θα μπορούσε, υιοθετώντας καθιερωμένες ερευνητικές προσεγγίσεις, να καλέσει κάποιους/</a:t>
            </a:r>
            <a:r>
              <a:rPr lang="el-GR" sz="2800" dirty="0" err="1"/>
              <a:t>ες</a:t>
            </a:r>
            <a:r>
              <a:rPr lang="el-GR" sz="2800" dirty="0"/>
              <a:t> ερευνητές/</a:t>
            </a:r>
            <a:r>
              <a:rPr lang="el-GR" sz="2800" dirty="0" err="1"/>
              <a:t>ήτριες</a:t>
            </a:r>
            <a:r>
              <a:rPr lang="el-GR" sz="2800" dirty="0"/>
              <a:t>, οι οποίοι/</a:t>
            </a:r>
            <a:r>
              <a:rPr lang="el-GR" sz="2800" dirty="0" err="1"/>
              <a:t>ες</a:t>
            </a:r>
            <a:r>
              <a:rPr lang="el-GR" sz="2800" dirty="0"/>
              <a:t> είτε με ερωτηματολόγια, συνεντεύξεις, παρατήρηση είτε με άλλες ερευνητικές μεθόδους θα διερευνούσαν.</a:t>
            </a:r>
          </a:p>
          <a:p>
            <a:r>
              <a:rPr lang="el-GR" sz="2800" dirty="0"/>
              <a:t>Τα πορίσματα των συγκεκριμένων ερευνών θα μπορούσαν να αξιοποιηθούν από τους εκπαιδευτικούς του σχολείου και να τους δώσουν χρήσιμα στοιχεία για τη διαχείριση της συνθήκης που τους προβληματίζει</a:t>
            </a:r>
            <a:endParaRPr lang="en-US" sz="2800" dirty="0"/>
          </a:p>
        </p:txBody>
      </p:sp>
    </p:spTree>
    <p:extLst>
      <p:ext uri="{BB962C8B-B14F-4D97-AF65-F5344CB8AC3E}">
        <p14:creationId xmlns:p14="http://schemas.microsoft.com/office/powerpoint/2010/main" val="128274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9666-7D1B-7E48-BEB6-665F1B732F48}"/>
              </a:ext>
            </a:extLst>
          </p:cNvPr>
          <p:cNvSpPr>
            <a:spLocks noGrp="1"/>
          </p:cNvSpPr>
          <p:nvPr>
            <p:ph type="title"/>
          </p:nvPr>
        </p:nvSpPr>
        <p:spPr/>
        <p:txBody>
          <a:bodyPr/>
          <a:lstStyle/>
          <a:p>
            <a:r>
              <a:rPr lang="el-GR" dirty="0"/>
              <a:t>2</a:t>
            </a:r>
            <a:r>
              <a:rPr lang="el-GR" baseline="30000" dirty="0"/>
              <a:t>η</a:t>
            </a:r>
            <a:r>
              <a:rPr lang="el-GR" dirty="0"/>
              <a:t> επιλογή</a:t>
            </a:r>
            <a:endParaRPr lang="en-US" dirty="0"/>
          </a:p>
        </p:txBody>
      </p:sp>
      <p:sp>
        <p:nvSpPr>
          <p:cNvPr id="3" name="Content Placeholder 2">
            <a:extLst>
              <a:ext uri="{FF2B5EF4-FFF2-40B4-BE49-F238E27FC236}">
                <a16:creationId xmlns:a16="http://schemas.microsoft.com/office/drawing/2014/main" id="{F34AB14D-8E4D-CE46-93A6-38A8A6471ED4}"/>
              </a:ext>
            </a:extLst>
          </p:cNvPr>
          <p:cNvSpPr>
            <a:spLocks noGrp="1"/>
          </p:cNvSpPr>
          <p:nvPr>
            <p:ph idx="1"/>
          </p:nvPr>
        </p:nvSpPr>
        <p:spPr/>
        <p:txBody>
          <a:bodyPr/>
          <a:lstStyle/>
          <a:p>
            <a:r>
              <a:rPr lang="el-GR" dirty="0"/>
              <a:t>Θα μπορούσαν όμως οι ίδιοι οι εκπαιδευτικοί (είτε μόνοι είτε σε συνεργασία με έμπειρους ερευνητές σε συμβουλευτικό ρόλο) να θελήσουν να διερευνήσουν τη συγκεκριμένη συνθήκη με στόχο να κατανοήσουν τους παράγοντες που οδηγούν σε τέτοιες συμπεριφορές και να αναζητήσουν τρόπους που θα τους επιτρέψουν να περιορίσουν τέτοια φαινόμενα.</a:t>
            </a:r>
            <a:endParaRPr lang="en-US" dirty="0"/>
          </a:p>
        </p:txBody>
      </p:sp>
    </p:spTree>
    <p:extLst>
      <p:ext uri="{BB962C8B-B14F-4D97-AF65-F5344CB8AC3E}">
        <p14:creationId xmlns:p14="http://schemas.microsoft.com/office/powerpoint/2010/main" val="528377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EC280-9BAC-D442-8199-F04596862A9E}"/>
              </a:ext>
            </a:extLst>
          </p:cNvPr>
          <p:cNvSpPr>
            <a:spLocks noGrp="1"/>
          </p:cNvSpPr>
          <p:nvPr>
            <p:ph type="title"/>
          </p:nvPr>
        </p:nvSpPr>
        <p:spPr/>
        <p:txBody>
          <a:bodyPr/>
          <a:lstStyle/>
          <a:p>
            <a:r>
              <a:rPr lang="el-GR" dirty="0"/>
              <a:t>Ερώτημα</a:t>
            </a:r>
            <a:endParaRPr lang="en-US" dirty="0"/>
          </a:p>
        </p:txBody>
      </p:sp>
      <p:sp>
        <p:nvSpPr>
          <p:cNvPr id="3" name="Content Placeholder 2">
            <a:extLst>
              <a:ext uri="{FF2B5EF4-FFF2-40B4-BE49-F238E27FC236}">
                <a16:creationId xmlns:a16="http://schemas.microsoft.com/office/drawing/2014/main" id="{2BEB11B0-8BA3-694D-88C3-24B5B9AFC32D}"/>
              </a:ext>
            </a:extLst>
          </p:cNvPr>
          <p:cNvSpPr>
            <a:spLocks noGrp="1"/>
          </p:cNvSpPr>
          <p:nvPr>
            <p:ph idx="1"/>
          </p:nvPr>
        </p:nvSpPr>
        <p:spPr/>
        <p:txBody>
          <a:bodyPr/>
          <a:lstStyle/>
          <a:p>
            <a:r>
              <a:rPr lang="el-GR" i="1" dirty="0"/>
              <a:t>Με βάση τις δύο αυτές εκδοχές έρευνας για την παραπάνω συνθήκη ποια φαίνεται να είναι η βασική διαφορά ανάμεσα στις δύο επιλογές; </a:t>
            </a:r>
          </a:p>
          <a:p>
            <a:r>
              <a:rPr lang="el-GR" i="1" dirty="0"/>
              <a:t>Πώς και σε ποιο βαθμό πιστεύετε ότι κάθε επιλογή συμβάλλει στην αντιμετώπιση του προβλήματος;</a:t>
            </a:r>
            <a:endParaRPr lang="en-US" dirty="0"/>
          </a:p>
        </p:txBody>
      </p:sp>
    </p:spTree>
    <p:extLst>
      <p:ext uri="{BB962C8B-B14F-4D97-AF65-F5344CB8AC3E}">
        <p14:creationId xmlns:p14="http://schemas.microsoft.com/office/powerpoint/2010/main" val="376818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A0BF3-87CE-ED4C-9A94-7477A0F709B9}"/>
              </a:ext>
            </a:extLst>
          </p:cNvPr>
          <p:cNvSpPr>
            <a:spLocks noGrp="1"/>
          </p:cNvSpPr>
          <p:nvPr>
            <p:ph type="title"/>
          </p:nvPr>
        </p:nvSpPr>
        <p:spPr/>
        <p:txBody>
          <a:bodyPr/>
          <a:lstStyle/>
          <a:p>
            <a:r>
              <a:rPr lang="el-GR" dirty="0"/>
              <a:t>Ορισμός έρευνας-δράσης</a:t>
            </a:r>
            <a:endParaRPr lang="en-US" dirty="0"/>
          </a:p>
        </p:txBody>
      </p:sp>
      <p:sp>
        <p:nvSpPr>
          <p:cNvPr id="3" name="Content Placeholder 2">
            <a:extLst>
              <a:ext uri="{FF2B5EF4-FFF2-40B4-BE49-F238E27FC236}">
                <a16:creationId xmlns:a16="http://schemas.microsoft.com/office/drawing/2014/main" id="{D267DDC0-DED4-C641-825F-EDF4EE56AABB}"/>
              </a:ext>
            </a:extLst>
          </p:cNvPr>
          <p:cNvSpPr>
            <a:spLocks noGrp="1"/>
          </p:cNvSpPr>
          <p:nvPr>
            <p:ph idx="1"/>
          </p:nvPr>
        </p:nvSpPr>
        <p:spPr/>
        <p:txBody>
          <a:bodyPr/>
          <a:lstStyle/>
          <a:p>
            <a:pPr algn="just"/>
            <a:r>
              <a:rPr lang="el-GR" sz="2000" dirty="0"/>
              <a:t>«</a:t>
            </a:r>
            <a:r>
              <a:rPr lang="el-GR" sz="2000" i="1" dirty="0"/>
              <a:t>Η έρευνα δράσης είναι μια ερευνητική διαδικασία που οι ίδιοι οι άνθρωποι της πράξης διενεργούν με στόχο να βελτιώσουν τις επαγγελματικές πρακτικές τους. Είναι μια μορφή έρευνας κατά την οποία ο ερευνητής είναι ταυτόχρονα και αυτός που δρα στην πραγματικότητα που ερευνά. Σε συνεργασία με άλλους που συμμετέχουν σε αυτή την πραγματικότητα, τη διερευνούν με σκοπό να την κατανοήσουν, να ερμηνεύσουν τις δυσλειτουργίες της, να διαγνώσουν προβλήματα και προοπτικές και τελικά να παρέμβουν για να βελτιώσουν όχι μόνο την πρακτική τους αλλά και τις συνθήκες μέσα στις οποίες δρουν ως επαγγελματίες. Δηλαδή η έρευνα δράσης είναι μια διαδικασία συνεργατικής έρευνας, που προϋποθέτει την ενεργό συμμετοχή των εμπλεκομένων στο πεδίο που ερευνάται</a:t>
            </a:r>
            <a:r>
              <a:rPr lang="el-GR" sz="2000" dirty="0"/>
              <a:t>»  </a:t>
            </a:r>
            <a:endParaRPr lang="en-US" sz="2000" dirty="0"/>
          </a:p>
          <a:p>
            <a:pPr marL="0" indent="0" algn="r">
              <a:buNone/>
            </a:pPr>
            <a:r>
              <a:rPr lang="el-GR" sz="2000" dirty="0"/>
              <a:t>Κατσαρού &amp; </a:t>
            </a:r>
            <a:r>
              <a:rPr lang="el-GR" sz="2000" dirty="0" err="1"/>
              <a:t>Τσάφος</a:t>
            </a:r>
            <a:r>
              <a:rPr lang="el-GR" sz="2000" dirty="0"/>
              <a:t>, 2003: 14</a:t>
            </a:r>
            <a:endParaRPr lang="en-US" sz="2000" dirty="0"/>
          </a:p>
          <a:p>
            <a:endParaRPr lang="en-US" dirty="0"/>
          </a:p>
        </p:txBody>
      </p:sp>
    </p:spTree>
    <p:extLst>
      <p:ext uri="{BB962C8B-B14F-4D97-AF65-F5344CB8AC3E}">
        <p14:creationId xmlns:p14="http://schemas.microsoft.com/office/powerpoint/2010/main" val="225616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a:t>Ανάλυση όρων</a:t>
            </a:r>
          </a:p>
        </p:txBody>
      </p:sp>
      <p:sp>
        <p:nvSpPr>
          <p:cNvPr id="5123" name="Rectangle 3"/>
          <p:cNvSpPr>
            <a:spLocks noGrp="1" noChangeArrowheads="1"/>
          </p:cNvSpPr>
          <p:nvPr>
            <p:ph type="body" idx="1"/>
          </p:nvPr>
        </p:nvSpPr>
        <p:spPr/>
        <p:txBody>
          <a:bodyPr/>
          <a:lstStyle/>
          <a:p>
            <a:r>
              <a:rPr lang="el-GR"/>
              <a:t>Εκπαιδευτικός </a:t>
            </a:r>
            <a:r>
              <a:rPr lang="en-US"/>
              <a:t>+</a:t>
            </a:r>
            <a:r>
              <a:rPr lang="el-GR"/>
              <a:t> ερευνητής </a:t>
            </a:r>
            <a:endParaRPr lang="en-US"/>
          </a:p>
          <a:p>
            <a:pPr>
              <a:buFontTx/>
              <a:buNone/>
            </a:pPr>
            <a:r>
              <a:rPr lang="en-US"/>
              <a:t>   </a:t>
            </a:r>
            <a:r>
              <a:rPr lang="el-GR"/>
              <a:t>(</a:t>
            </a:r>
            <a:r>
              <a:rPr lang="en-US" i="1"/>
              <a:t>teacher as researcher</a:t>
            </a:r>
            <a:r>
              <a:rPr lang="en-US"/>
              <a:t>)</a:t>
            </a:r>
            <a:endParaRPr lang="el-GR"/>
          </a:p>
          <a:p>
            <a:r>
              <a:rPr lang="el-GR"/>
              <a:t>Έρευνα </a:t>
            </a:r>
            <a:r>
              <a:rPr lang="en-US"/>
              <a:t>+</a:t>
            </a:r>
            <a:r>
              <a:rPr lang="el-GR"/>
              <a:t> Δράση</a:t>
            </a:r>
            <a:endParaRPr lang="en-US"/>
          </a:p>
          <a:p>
            <a:pPr>
              <a:buFontTx/>
              <a:buNone/>
            </a:pPr>
            <a:r>
              <a:rPr lang="en-US"/>
              <a:t>   (</a:t>
            </a:r>
            <a:r>
              <a:rPr lang="en-US" i="1"/>
              <a:t>action research)</a:t>
            </a: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1232</Words>
  <Application>Microsoft Macintosh PowerPoint</Application>
  <PresentationFormat>On-screen Show (4:3)</PresentationFormat>
  <Paragraphs>103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MS Gothic</vt:lpstr>
      <vt:lpstr>Arial</vt:lpstr>
      <vt:lpstr>Calibri</vt:lpstr>
      <vt:lpstr>Wingdings</vt:lpstr>
      <vt:lpstr>Θέμα του Office</vt:lpstr>
      <vt:lpstr>Εκπαιδευτική έρευνα δράσης</vt:lpstr>
      <vt:lpstr>Στόχοι</vt:lpstr>
      <vt:lpstr>Ας συζητήσουμε την εκπαιδευτική συνθήκη:</vt:lpstr>
      <vt:lpstr>Ερώτημα</vt:lpstr>
      <vt:lpstr>1η επιλογή</vt:lpstr>
      <vt:lpstr>2η επιλογή</vt:lpstr>
      <vt:lpstr>Ερώτημα</vt:lpstr>
      <vt:lpstr>Ορισμός έρευνας-δράσης</vt:lpstr>
      <vt:lpstr>Ανάλυση όρων</vt:lpstr>
      <vt:lpstr>Έρευνα - δράσης</vt:lpstr>
      <vt:lpstr>Εκπαιδευτικός ερευνητής</vt:lpstr>
      <vt:lpstr>Η σπειροειδής της διάσταση </vt:lpstr>
      <vt:lpstr>Αναστοχασμός</vt:lpstr>
      <vt:lpstr>Στόχοι μαθήματος</vt:lpstr>
      <vt:lpstr>Διαδικασία μαθήματος</vt:lpstr>
      <vt:lpstr>Διαδικασία έρευνας δράσης: Σχεδιασμός - Υλοποίηση</vt:lpstr>
      <vt:lpstr>Αξιολόγηση της παρέμβασης</vt:lpstr>
      <vt:lpstr>Συνάντηση εποπτείας ⇒ επανασχεδιασμός</vt:lpstr>
      <vt:lpstr>Τελική εργασία</vt:lpstr>
      <vt:lpstr>Ιστοσελίδα</vt:lpstr>
      <vt:lpstr>1η εργασία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έρευνα δράσης</dc:title>
  <dc:creator>Τσάφος</dc:creator>
  <cp:lastModifiedBy>Microsoft Office User</cp:lastModifiedBy>
  <cp:revision>7</cp:revision>
  <dcterms:created xsi:type="dcterms:W3CDTF">2013-12-15T11:53:01Z</dcterms:created>
  <dcterms:modified xsi:type="dcterms:W3CDTF">2019-10-08T05:14:02Z</dcterms:modified>
</cp:coreProperties>
</file>