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1pPr>
    <a:lvl2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2pPr>
    <a:lvl3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3pPr>
    <a:lvl4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4pPr>
    <a:lvl5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5pPr>
    <a:lvl6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6pPr>
    <a:lvl7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7pPr>
    <a:lvl8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8pPr>
    <a:lvl9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halkduster"/>
          <a:ea typeface="Chalkduster"/>
          <a:cs typeface="Chalkduster"/>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3F4"/>
          </a:solidFill>
        </a:fill>
      </a:tcStyle>
    </a:wholeTbl>
    <a:band2H>
      <a:tcTxStyle b="def" i="def"/>
      <a:tcStyle>
        <a:tcBdr/>
        <a:fill>
          <a:solidFill>
            <a:srgbClr val="EBF2FA"/>
          </a:solidFill>
        </a:fill>
      </a:tcStyle>
    </a:band2H>
    <a:firstCol>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halkduster"/>
          <a:ea typeface="Chalkduster"/>
          <a:cs typeface="Chalkduster"/>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4D7"/>
          </a:solidFill>
        </a:fill>
      </a:tcStyle>
    </a:wholeTbl>
    <a:band2H>
      <a:tcTxStyle b="def" i="def"/>
      <a:tcStyle>
        <a:tcBdr/>
        <a:fill>
          <a:solidFill>
            <a:srgbClr val="FFF9EC"/>
          </a:solidFill>
        </a:fill>
      </a:tcStyle>
    </a:band2H>
    <a:firstCol>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halkduster"/>
          <a:ea typeface="Chalkduster"/>
          <a:cs typeface="Chalkduster"/>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E2F9"/>
          </a:solidFill>
        </a:fill>
      </a:tcStyle>
    </a:wholeTbl>
    <a:band2H>
      <a:tcTxStyle b="def" i="def"/>
      <a:tcStyle>
        <a:tcBdr/>
        <a:fill>
          <a:solidFill>
            <a:srgbClr val="F7F1FC"/>
          </a:solidFill>
        </a:fill>
      </a:tcStyle>
    </a:band2H>
    <a:firstCol>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halkduster"/>
          <a:ea typeface="Chalkduster"/>
          <a:cs typeface="Chalkduster"/>
        </a:font>
        <a:srgbClr val="BC00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3E6FF"/>
          </a:solidFill>
        </a:fill>
      </a:tcStyle>
    </a:wholeTbl>
    <a:band2H>
      <a:tcTxStyle b="def" i="def"/>
      <a:tcStyle>
        <a:tcBdr/>
        <a:fill>
          <a:solidFill>
            <a:srgbClr val="FFFFFF"/>
          </a:solidFill>
        </a:fill>
      </a:tcStyle>
    </a:band2H>
    <a:firstCol>
      <a:tcTxStyle b="on" i="of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halkduster"/>
          <a:ea typeface="Chalkduster"/>
          <a:cs typeface="Chalkduster"/>
        </a:font>
        <a:srgbClr val="BC00FF"/>
      </a:tcTxStyle>
      <a:tcStyle>
        <a:tcBdr>
          <a:left>
            <a:ln w="12700" cap="flat">
              <a:noFill/>
              <a:miter lim="400000"/>
            </a:ln>
          </a:left>
          <a:right>
            <a:ln w="12700" cap="flat">
              <a:noFill/>
              <a:miter lim="400000"/>
            </a:ln>
          </a:right>
          <a:top>
            <a:ln w="50800" cap="flat">
              <a:solidFill>
                <a:srgbClr val="BC00FF"/>
              </a:solidFill>
              <a:prstDash val="solid"/>
              <a:round/>
            </a:ln>
          </a:top>
          <a:bottom>
            <a:ln w="25400" cap="flat">
              <a:solidFill>
                <a:srgbClr val="BC00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BC00FF"/>
              </a:solidFill>
              <a:prstDash val="solid"/>
              <a:round/>
            </a:ln>
          </a:top>
          <a:bottom>
            <a:ln w="25400" cap="flat">
              <a:solidFill>
                <a:srgbClr val="BC00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halkduster"/>
          <a:ea typeface="Chalkduster"/>
          <a:cs typeface="Chalkduster"/>
        </a:font>
        <a:srgbClr val="BC00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CAFF"/>
          </a:solidFill>
        </a:fill>
      </a:tcStyle>
    </a:wholeTbl>
    <a:band2H>
      <a:tcTxStyle b="def" i="def"/>
      <a:tcStyle>
        <a:tcBdr/>
        <a:fill>
          <a:solidFill>
            <a:srgbClr val="F3E6FF"/>
          </a:solidFill>
        </a:fill>
      </a:tcStyle>
    </a:band2H>
    <a:firstCol>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firstCol>
    <a:la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lastRow>
    <a:fir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C00FF"/>
          </a:solidFill>
        </a:fill>
      </a:tcStyle>
    </a:firstRow>
  </a:tblStyle>
  <a:tblStyle styleId="{2708684C-4D16-4618-839F-0558EEFCDFE6}" styleName="">
    <a:tblBg/>
    <a:wholeTbl>
      <a:tcTxStyle b="off"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halkduster"/>
          <a:ea typeface="Chalkduster"/>
          <a:cs typeface="Chalkduste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ph type="sldImg"/>
          </p:nvPr>
        </p:nvSpPr>
        <p:spPr>
          <a:xfrm>
            <a:off x="1143000" y="685800"/>
            <a:ext cx="4572000" cy="3429000"/>
          </a:xfrm>
          <a:prstGeom prst="rect">
            <a:avLst/>
          </a:prstGeom>
        </p:spPr>
        <p:txBody>
          <a:bodyPr/>
          <a:lstStyle/>
          <a:p>
            <a:pPr/>
          </a:p>
        </p:txBody>
      </p:sp>
      <p:sp>
        <p:nvSpPr>
          <p:cNvPr id="124" name="Shape 1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mj-lt"/>
        <a:ea typeface="+mj-ea"/>
        <a:cs typeface="+mj-cs"/>
        <a:sym typeface="Lucida Grande"/>
      </a:defRPr>
    </a:lvl1pPr>
    <a:lvl2pPr indent="228600" defTabSz="457200" latinLnBrk="0">
      <a:defRPr sz="2200">
        <a:latin typeface="+mj-lt"/>
        <a:ea typeface="+mj-ea"/>
        <a:cs typeface="+mj-cs"/>
        <a:sym typeface="Lucida Grande"/>
      </a:defRPr>
    </a:lvl2pPr>
    <a:lvl3pPr indent="457200" defTabSz="457200" latinLnBrk="0">
      <a:defRPr sz="2200">
        <a:latin typeface="+mj-lt"/>
        <a:ea typeface="+mj-ea"/>
        <a:cs typeface="+mj-cs"/>
        <a:sym typeface="Lucida Grande"/>
      </a:defRPr>
    </a:lvl3pPr>
    <a:lvl4pPr indent="685800" defTabSz="457200" latinLnBrk="0">
      <a:defRPr sz="2200">
        <a:latin typeface="+mj-lt"/>
        <a:ea typeface="+mj-ea"/>
        <a:cs typeface="+mj-cs"/>
        <a:sym typeface="Lucida Grande"/>
      </a:defRPr>
    </a:lvl4pPr>
    <a:lvl5pPr indent="914400" defTabSz="457200" latinLnBrk="0">
      <a:defRPr sz="2200">
        <a:latin typeface="+mj-lt"/>
        <a:ea typeface="+mj-ea"/>
        <a:cs typeface="+mj-cs"/>
        <a:sym typeface="Lucida Grande"/>
      </a:defRPr>
    </a:lvl5pPr>
    <a:lvl6pPr indent="1143000" defTabSz="457200" latinLnBrk="0">
      <a:defRPr sz="2200">
        <a:latin typeface="+mj-lt"/>
        <a:ea typeface="+mj-ea"/>
        <a:cs typeface="+mj-cs"/>
        <a:sym typeface="Lucida Grande"/>
      </a:defRPr>
    </a:lvl6pPr>
    <a:lvl7pPr indent="1371600" defTabSz="457200" latinLnBrk="0">
      <a:defRPr sz="2200">
        <a:latin typeface="+mj-lt"/>
        <a:ea typeface="+mj-ea"/>
        <a:cs typeface="+mj-cs"/>
        <a:sym typeface="Lucida Grande"/>
      </a:defRPr>
    </a:lvl7pPr>
    <a:lvl8pPr indent="1600200" defTabSz="457200" latinLnBrk="0">
      <a:defRPr sz="2200">
        <a:latin typeface="+mj-lt"/>
        <a:ea typeface="+mj-ea"/>
        <a:cs typeface="+mj-cs"/>
        <a:sym typeface="Lucida Grande"/>
      </a:defRPr>
    </a:lvl8pPr>
    <a:lvl9pPr indent="1828800" defTabSz="457200" latinLnBrk="0">
      <a:defRPr sz="2200">
        <a:latin typeface="+mj-lt"/>
        <a:ea typeface="+mj-ea"/>
        <a:cs typeface="+mj-cs"/>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lnSpc>
                <a:spcPct val="117999"/>
              </a:lnSpc>
              <a:defRPr sz="1500">
                <a:latin typeface="Helvetica Neue"/>
                <a:ea typeface="Helvetica Neue"/>
                <a:cs typeface="Helvetica Neue"/>
                <a:sym typeface="Helvetica Neue"/>
              </a:defRPr>
            </a:pPr>
            <a:r>
              <a:t>The calibration plots for all five tumour types showed acceptable calibration of the estimated risks (fig 11).</a:t>
            </a:r>
          </a:p>
          <a:p>
            <a:pPr>
              <a:lnSpc>
                <a:spcPct val="117999"/>
              </a:lnSpc>
              <a:defRPr sz="1500">
                <a:latin typeface="Helvetica Neue"/>
                <a:ea typeface="Helvetica Neue"/>
                <a:cs typeface="Helvetica Neue"/>
                <a:sym typeface="Helvetica Neue"/>
              </a:defRPr>
            </a:pPr>
            <a:r>
              <a:t>High risks for secondary metastatic cancer were overestimated, but such high risks were uncommon. Calibration plots for oncology centres and other hospitals were similar (see supplementary figures S2 and S3).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lnSpc>
                <a:spcPct val="117999"/>
              </a:lnSpc>
              <a:defRPr sz="1500">
                <a:latin typeface="Helvetica Neue"/>
                <a:ea typeface="Helvetica Neue"/>
                <a:cs typeface="Helvetica Neue"/>
                <a:sym typeface="Helvetica Neue"/>
              </a:defRPr>
            </a:pPr>
            <a:r>
              <a:t>Fig 2 Discrimination plot of ADNEX model after it was updated on pooled dataset (n=5909). </a:t>
            </a:r>
          </a:p>
          <a:p>
            <a:pPr>
              <a:lnSpc>
                <a:spcPct val="117999"/>
              </a:lnSpc>
              <a:defRPr sz="1500">
                <a:latin typeface="Helvetica Neue"/>
                <a:ea typeface="Helvetica Neue"/>
                <a:cs typeface="Helvetica Neue"/>
                <a:sym typeface="Helvetica Neue"/>
              </a:defRPr>
            </a:pPr>
            <a:r>
              <a:t>For each predicted tumour type, box plots of probabilities are presented for each confirmed tumour type (reference standard). Red vertical lines show baseline probabilities for each type of tumour. For example, the baseline probability of a benign tumour is 0.681; for most women with a benign tumour the predicted probability of a benign tumour was higher than 0.9, whereas most women with an ovarian malignancy (most notably stage II-IV cancer) had clearly lower predicted probabilities of a benign tumour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lnSpc>
                <a:spcPct val="117999"/>
              </a:lnSpc>
              <a:defRPr sz="1500">
                <a:latin typeface="Helvetica Neue"/>
                <a:ea typeface="Helvetica Neue"/>
                <a:cs typeface="Helvetica Neue"/>
                <a:sym typeface="Helvetica Neue"/>
              </a:defRPr>
            </a:pPr>
            <a:r>
              <a:t>is interesting to look at the final histological outcome in relation to the average predicted risks for the five ADNEX groups because this illustrates the relative difficulty of classifying different types of adnexal masses (Fig. 2). As might be expected, benign teratomas and simple cysts were given the highest likelihood of being benign tumors. On average, the predicted probability of being benign was around 90% or higher for eight of eleven benign histologies. </a:t>
            </a:r>
          </a:p>
          <a:p>
            <a:pPr>
              <a:lnSpc>
                <a:spcPct val="117999"/>
              </a:lnSpc>
              <a:defRPr sz="1500">
                <a:latin typeface="Helvetica Neue"/>
                <a:ea typeface="Helvetica Neue"/>
                <a:cs typeface="Helvetica Neue"/>
                <a:sym typeface="Helvetica Neue"/>
              </a:defRPr>
            </a:pPr>
            <a:r>
              <a:t>The ADNEX model had more difficulties with abscesses, rare benign tumors, and fibromas, with average predicted probabilities of being benign of around 70%. Regarding malignant masses, the average risk of being classified as an advanced stage cancer by the ADNEX model increased with FIGO stage. Conversely, the predicted risk of borderline or stage I ovarian cancer decreased with increasing FIGO stage. Finally, the average predicted risk of secondary metastatic cancer is highest for histologically proven metastatic cancers, but notice that also fibromas, rare benign tumors and invasive ovarian cancers were assigned rather high risks of metastatic cancer.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2616200"/>
            <a:ext cx="10464800" cy="2540000"/>
          </a:xfrm>
          <a:prstGeom prst="rect">
            <a:avLst/>
          </a:prstGeom>
          <a:extLst>
            <a:ext uri="{C572A759-6A51-4108-AA02-DFA0A04FC94B}">
              <ma14:wrappingTextBoxFlag xmlns:ma14="http://schemas.microsoft.com/office/mac/drawingml/2011/main" val="1"/>
            </a:ext>
          </a:extLst>
        </p:spPr>
        <p:txBody>
          <a:bodyPr anchor="b"/>
          <a:lstStyle/>
          <a:p>
            <a:pPr/>
            <a:r>
              <a:t>Title Text</a:t>
            </a:r>
          </a:p>
        </p:txBody>
      </p:sp>
      <p:sp>
        <p:nvSpPr>
          <p:cNvPr id="12" name="Shape 12"/>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
          </p:nvPr>
        </p:nvSpPr>
        <p:spPr>
          <a:xfrm>
            <a:off x="1270000" y="6362700"/>
            <a:ext cx="10464800" cy="571500"/>
          </a:xfrm>
          <a:prstGeom prst="rect">
            <a:avLst/>
          </a:prstGeom>
        </p:spPr>
        <p:txBody>
          <a:bodyPr anchor="t"/>
          <a:lstStyle>
            <a:lvl1pPr marL="0" indent="0" algn="ctr">
              <a:spcBef>
                <a:spcPts val="0"/>
              </a:spcBef>
              <a:buSzTx/>
              <a:buNone/>
              <a:defRPr sz="2400"/>
            </a:lvl1pPr>
          </a:lstStyle>
          <a:p>
            <a:pPr/>
            <a:r>
              <a:t>–Johnny Appleseed</a:t>
            </a:r>
          </a:p>
        </p:txBody>
      </p:sp>
      <p:sp>
        <p:nvSpPr>
          <p:cNvPr id="94" name="Shape 94"/>
          <p:cNvSpPr/>
          <p:nvPr>
            <p:ph type="body" sz="quarter" idx="13"/>
          </p:nvPr>
        </p:nvSpPr>
        <p:spPr>
          <a:xfrm>
            <a:off x="1270000" y="4518049"/>
            <a:ext cx="10464800" cy="717503"/>
          </a:xfrm>
          <a:prstGeom prst="rect">
            <a:avLst/>
          </a:prstGeom>
        </p:spPr>
        <p:txBody>
          <a:bodyPr/>
          <a:lstStyle/>
          <a:p>
            <a:pPr marL="0" indent="0" algn="ctr" defTabSz="384047">
              <a:spcBef>
                <a:spcPts val="2000"/>
              </a:spcBef>
              <a:buSzTx/>
              <a:buNone/>
              <a:defRPr sz="3191"/>
            </a:pP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7" name="Shape 117"/>
          <p:cNvSpPr/>
          <p:nvPr>
            <p:ph type="sldNum" sz="quarter" idx="2"/>
          </p:nvPr>
        </p:nvSpPr>
        <p:spPr>
          <a:xfrm>
            <a:off x="6311798" y="9251950"/>
            <a:ext cx="368504" cy="381000"/>
          </a:xfrm>
          <a:prstGeom prst="rect">
            <a:avLst/>
          </a:prstGeom>
        </p:spPr>
        <p:txBody>
          <a:bodyPr/>
          <a:lstStyle>
            <a:lvl1pPr defTabSz="584200">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81100" y="1160942"/>
            <a:ext cx="10642600" cy="5511802"/>
          </a:xfrm>
          <a:prstGeom prst="rect">
            <a:avLst/>
          </a:prstGeom>
        </p:spPr>
        <p:txBody>
          <a:bodyPr lIns="91439" tIns="45719" rIns="91439" bIns="45719" anchor="t">
            <a:noAutofit/>
          </a:bodyPr>
          <a:lstStyle/>
          <a:p>
            <a:pPr/>
          </a:p>
        </p:txBody>
      </p:sp>
      <p:sp>
        <p:nvSpPr>
          <p:cNvPr id="21" name="Shape 21"/>
          <p:cNvSpPr/>
          <p:nvPr>
            <p:ph type="title"/>
          </p:nvPr>
        </p:nvSpPr>
        <p:spPr>
          <a:xfrm>
            <a:off x="1181100" y="6794500"/>
            <a:ext cx="10642600" cy="1511300"/>
          </a:xfrm>
          <a:prstGeom prst="rect">
            <a:avLst/>
          </a:prstGeom>
          <a:extLst>
            <a:ext uri="{C572A759-6A51-4108-AA02-DFA0A04FC94B}">
              <ma14:wrappingTextBoxFlag xmlns:ma14="http://schemas.microsoft.com/office/mac/drawingml/2011/main" val="1"/>
            </a:ext>
          </a:extLst>
        </p:spPr>
        <p:txBody>
          <a:bodyPr/>
          <a:lstStyle/>
          <a:p>
            <a:pPr/>
            <a:r>
              <a:t>Title Text</a:t>
            </a:r>
          </a:p>
        </p:txBody>
      </p:sp>
      <p:sp>
        <p:nvSpPr>
          <p:cNvPr id="22" name="Shape 22"/>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606800"/>
            <a:ext cx="10464800" cy="2540000"/>
          </a:xfrm>
          <a:prstGeom prst="rect">
            <a:avLst/>
          </a:prstGeom>
          <a:extLst>
            <a:ext uri="{C572A759-6A51-4108-AA02-DFA0A04FC94B}">
              <ma14:wrappingTextBoxFlag xmlns:ma14="http://schemas.microsoft.com/office/mac/drawingml/2011/main" val="1"/>
            </a:ext>
          </a:extLst>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7226300" y="1231900"/>
            <a:ext cx="4914900" cy="6997700"/>
          </a:xfrm>
          <a:prstGeom prst="rect">
            <a:avLst/>
          </a:prstGeom>
        </p:spPr>
        <p:txBody>
          <a:bodyPr lIns="91439" tIns="45719" rIns="91439" bIns="45719" anchor="t">
            <a:noAutofit/>
          </a:bodyPr>
          <a:lstStyle/>
          <a:p>
            <a:pPr/>
          </a:p>
        </p:txBody>
      </p:sp>
      <p:sp>
        <p:nvSpPr>
          <p:cNvPr id="39" name="Shape 39"/>
          <p:cNvSpPr/>
          <p:nvPr>
            <p:ph type="title"/>
          </p:nvPr>
        </p:nvSpPr>
        <p:spPr>
          <a:xfrm>
            <a:off x="609600" y="1155700"/>
            <a:ext cx="5994400" cy="3568700"/>
          </a:xfrm>
          <a:prstGeom prst="rect">
            <a:avLst/>
          </a:prstGeom>
          <a:extLst>
            <a:ext uri="{C572A759-6A51-4108-AA02-DFA0A04FC94B}">
              <ma14:wrappingTextBoxFlag xmlns:ma14="http://schemas.microsoft.com/office/mac/drawingml/2011/main" val="1"/>
            </a:ext>
          </a:extLst>
        </p:spPr>
        <p:txBody>
          <a:bodyPr anchor="b"/>
          <a:lstStyle>
            <a:lvl1pPr>
              <a:defRPr sz="5800"/>
            </a:lvl1pPr>
          </a:lstStyle>
          <a:p>
            <a:pPr/>
            <a:r>
              <a:t>Title Text</a:t>
            </a:r>
          </a:p>
        </p:txBody>
      </p:sp>
      <p:sp>
        <p:nvSpPr>
          <p:cNvPr id="40" name="Shape 40"/>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1270000" y="203200"/>
            <a:ext cx="10464800" cy="2540000"/>
          </a:xfrm>
          <a:prstGeom prst="rect">
            <a:avLst/>
          </a:prstGeom>
          <a:extLst>
            <a:ext uri="{C572A759-6A51-4108-AA02-DFA0A04FC94B}">
              <ma14:wrappingTextBoxFlag xmlns:ma14="http://schemas.microsoft.com/office/mac/drawingml/2011/main" val="1"/>
            </a:ext>
          </a:extLst>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1270000" y="203200"/>
            <a:ext cx="10464800" cy="2540000"/>
          </a:xfrm>
          <a:prstGeom prst="rect">
            <a:avLst/>
          </a:prstGeom>
          <a:extLst>
            <a:ext uri="{C572A759-6A51-4108-AA02-DFA0A04FC94B}">
              <ma14:wrappingTextBoxFlag xmlns:ma14="http://schemas.microsoft.com/office/mac/drawingml/2011/main" val="1"/>
            </a:ext>
          </a:extLst>
        </p:spPr>
        <p:txBody>
          <a:bodyPr/>
          <a:lstStyle/>
          <a:p>
            <a:pPr/>
            <a:r>
              <a:t>Title Text</a:t>
            </a:r>
          </a:p>
        </p:txBody>
      </p:sp>
      <p:sp>
        <p:nvSpPr>
          <p:cNvPr id="57" name="Shape 57"/>
          <p:cNvSpPr/>
          <p:nvPr>
            <p:ph type="body" idx="1"/>
          </p:nvPr>
        </p:nvSpPr>
        <p:spPr>
          <a:xfrm>
            <a:off x="1270000" y="2768600"/>
            <a:ext cx="10464800" cy="574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972300" y="2984500"/>
            <a:ext cx="4747115" cy="6019800"/>
          </a:xfrm>
          <a:prstGeom prst="rect">
            <a:avLst/>
          </a:prstGeom>
        </p:spPr>
        <p:txBody>
          <a:bodyPr lIns="91439" tIns="45719" rIns="91439" bIns="45719" anchor="t">
            <a:noAutofit/>
          </a:bodyPr>
          <a:lstStyle/>
          <a:p>
            <a:pPr/>
          </a:p>
        </p:txBody>
      </p:sp>
      <p:sp>
        <p:nvSpPr>
          <p:cNvPr id="66" name="Shape 66"/>
          <p:cNvSpPr/>
          <p:nvPr>
            <p:ph type="title"/>
          </p:nvPr>
        </p:nvSpPr>
        <p:spPr>
          <a:xfrm>
            <a:off x="1270000" y="203200"/>
            <a:ext cx="10464800" cy="2540000"/>
          </a:xfrm>
          <a:prstGeom prst="rect">
            <a:avLst/>
          </a:prstGeom>
          <a:extLst>
            <a:ext uri="{C572A759-6A51-4108-AA02-DFA0A04FC94B}">
              <ma14:wrappingTextBoxFlag xmlns:ma14="http://schemas.microsoft.com/office/mac/drawingml/2011/main" val="1"/>
            </a:ext>
          </a:extLst>
        </p:spPr>
        <p:txBody>
          <a:bodyPr/>
          <a:lstStyle/>
          <a:p>
            <a:pPr/>
            <a:r>
              <a:t>Title Text</a:t>
            </a:r>
          </a:p>
        </p:txBody>
      </p:sp>
      <p:sp>
        <p:nvSpPr>
          <p:cNvPr id="67" name="Shape 67"/>
          <p:cNvSpPr/>
          <p:nvPr>
            <p:ph type="body" sz="half" idx="1"/>
          </p:nvPr>
        </p:nvSpPr>
        <p:spPr>
          <a:xfrm>
            <a:off x="1270000" y="2946400"/>
            <a:ext cx="5270500" cy="6096000"/>
          </a:xfrm>
          <a:prstGeom prst="rect">
            <a:avLst/>
          </a:prstGeom>
        </p:spPr>
        <p:txBody>
          <a:bodyPr/>
          <a:lstStyle>
            <a:lvl1pPr marL="482600" indent="-482600">
              <a:spcBef>
                <a:spcPts val="3200"/>
              </a:spcBef>
              <a:buBlip>
                <a:blip r:embed="rId2"/>
              </a:buBlip>
              <a:defRPr sz="3200"/>
            </a:lvl1pPr>
            <a:lvl2pPr marL="965200" indent="-482600">
              <a:spcBef>
                <a:spcPts val="3200"/>
              </a:spcBef>
              <a:buBlip>
                <a:blip r:embed="rId2"/>
              </a:buBlip>
              <a:defRPr sz="3200"/>
            </a:lvl2pPr>
            <a:lvl3pPr marL="1447800" indent="-482600">
              <a:spcBef>
                <a:spcPts val="3200"/>
              </a:spcBef>
              <a:buBlip>
                <a:blip r:embed="rId2"/>
              </a:buBlip>
              <a:defRPr sz="3200"/>
            </a:lvl3pPr>
            <a:lvl4pPr marL="1930400" indent="-482600">
              <a:spcBef>
                <a:spcPts val="3200"/>
              </a:spcBef>
              <a:buBlip>
                <a:blip r:embed="rId2"/>
              </a:buBlip>
              <a:defRPr sz="3200"/>
            </a:lvl4pPr>
            <a:lvl5pPr marL="2413000" indent="-482600">
              <a:spcBef>
                <a:spcPts val="32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xfrm>
            <a:off x="6256724" y="9194800"/>
            <a:ext cx="409839" cy="454169"/>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7273167" y="5018682"/>
            <a:ext cx="4927602" cy="3937002"/>
          </a:xfrm>
          <a:prstGeom prst="rect">
            <a:avLst/>
          </a:prstGeom>
        </p:spPr>
        <p:txBody>
          <a:bodyPr lIns="91439" tIns="45719" rIns="91439" bIns="45719" anchor="t">
            <a:noAutofit/>
          </a:bodyPr>
          <a:lstStyle/>
          <a:p>
            <a:pPr/>
          </a:p>
        </p:txBody>
      </p:sp>
      <p:sp>
        <p:nvSpPr>
          <p:cNvPr id="84" name="Shape 84"/>
          <p:cNvSpPr/>
          <p:nvPr>
            <p:ph type="pic" sz="quarter" idx="14"/>
          </p:nvPr>
        </p:nvSpPr>
        <p:spPr>
          <a:xfrm>
            <a:off x="7269536" y="774698"/>
            <a:ext cx="4927602" cy="3937003"/>
          </a:xfrm>
          <a:prstGeom prst="rect">
            <a:avLst/>
          </a:prstGeom>
        </p:spPr>
        <p:txBody>
          <a:bodyPr lIns="91439" tIns="45719" rIns="91439" bIns="45719" anchor="t">
            <a:noAutofit/>
          </a:bodyPr>
          <a:lstStyle/>
          <a:p>
            <a:pPr/>
          </a:p>
        </p:txBody>
      </p:sp>
      <p:sp>
        <p:nvSpPr>
          <p:cNvPr id="85" name="Shape 85"/>
          <p:cNvSpPr/>
          <p:nvPr>
            <p:ph type="pic" sz="half" idx="15"/>
          </p:nvPr>
        </p:nvSpPr>
        <p:spPr>
          <a:xfrm>
            <a:off x="787398" y="774698"/>
            <a:ext cx="6159503" cy="82042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1948462" y="1950720"/>
            <a:ext cx="10403841" cy="661529"/>
          </a:xfrm>
          <a:prstGeom prst="rect">
            <a:avLst/>
          </a:prstGeom>
          <a:ln w="12700">
            <a:miter lim="400000"/>
          </a:ln>
        </p:spPr>
        <p:txBody>
          <a:bodyPr lIns="50800" tIns="50800" rIns="50800" bIns="50800" anchor="ctr">
            <a:normAutofit fontScale="100000" lnSpcReduction="0"/>
          </a:bodyPr>
          <a:lstStyle/>
          <a:p>
            <a:pPr/>
          </a:p>
        </p:txBody>
      </p:sp>
      <p:sp>
        <p:nvSpPr>
          <p:cNvPr id="4" name="Shape 4"/>
          <p:cNvSpPr/>
          <p:nvPr>
            <p:ph type="sldNum" sz="quarter" idx="2"/>
          </p:nvPr>
        </p:nvSpPr>
        <p:spPr>
          <a:xfrm>
            <a:off x="6297011" y="9194800"/>
            <a:ext cx="409839" cy="454169"/>
          </a:xfrm>
          <a:prstGeom prst="rect">
            <a:avLst/>
          </a:prstGeom>
          <a:ln w="12700">
            <a:miter lim="400000"/>
          </a:ln>
        </p:spPr>
        <p:txBody>
          <a:bodyPr wrap="none" lIns="50800" tIns="50800" rIns="50800" bIns="50800">
            <a:spAutoFit/>
          </a:bodyPr>
          <a:lstStyle>
            <a:lvl1pPr>
              <a:defRPr sz="18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1pPr>
      <a:lvl2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2pPr>
      <a:lvl3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3pPr>
      <a:lvl4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4pPr>
      <a:lvl5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5pPr>
      <a:lvl6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6pPr>
      <a:lvl7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7pPr>
      <a:lvl8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8pPr>
      <a:lvl9pPr marL="0" marR="0" indent="0" algn="ctr" defTabSz="457200" rtl="0" latinLnBrk="0">
        <a:lnSpc>
          <a:spcPct val="100000"/>
        </a:lnSpc>
        <a:spcBef>
          <a:spcPts val="0"/>
        </a:spcBef>
        <a:spcAft>
          <a:spcPts val="0"/>
        </a:spcAft>
        <a:buClrTx/>
        <a:buSzTx/>
        <a:buFontTx/>
        <a:buNone/>
        <a:tabLst/>
        <a:defRPr b="0" baseline="0" cap="none" i="0" spc="0" strike="noStrike" sz="7200" u="none">
          <a:ln>
            <a:noFill/>
          </a:ln>
          <a:solidFill>
            <a:srgbClr val="FFFFFF"/>
          </a:solidFill>
          <a:uFillTx/>
          <a:latin typeface="Chalkduster"/>
          <a:ea typeface="Chalkduster"/>
          <a:cs typeface="Chalkduster"/>
          <a:sym typeface="Chalkduster"/>
        </a:defRPr>
      </a:lvl9pPr>
    </p:titleStyle>
    <p:bodyStyle>
      <a:lvl1pPr marL="571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1pPr>
      <a:lvl2pPr marL="1143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2pPr>
      <a:lvl3pPr marL="1714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3pPr>
      <a:lvl4pPr marL="2286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4pPr>
      <a:lvl5pPr marL="2857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5pPr>
      <a:lvl6pPr marL="3429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6pPr>
      <a:lvl7pPr marL="4000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7pPr>
      <a:lvl8pPr marL="45720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8pPr>
      <a:lvl9pPr marL="5143500" marR="0" indent="-571500" algn="l" defTabSz="457200" rtl="0" latinLnBrk="0">
        <a:lnSpc>
          <a:spcPct val="100000"/>
        </a:lnSpc>
        <a:spcBef>
          <a:spcPts val="3600"/>
        </a:spcBef>
        <a:spcAft>
          <a:spcPts val="0"/>
        </a:spcAft>
        <a:buClrTx/>
        <a:buSzPct val="43000"/>
        <a:buFontTx/>
        <a:buBlip>
          <a:blip r:embed="rId3"/>
        </a:buBlip>
        <a:tabLst/>
        <a:defRPr b="0" baseline="0" cap="none" i="0" spc="0" strike="noStrike" sz="3600" u="none">
          <a:ln>
            <a:noFill/>
          </a:ln>
          <a:solidFill>
            <a:srgbClr val="FFFFFF"/>
          </a:solidFill>
          <a:uFillTx/>
          <a:latin typeface="Chalkduster"/>
          <a:ea typeface="Chalkduster"/>
          <a:cs typeface="Chalkduster"/>
          <a:sym typeface="Chalkduster"/>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halkdus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5.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5.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1.png"/><Relationship Id="rId4" Type="http://schemas.openxmlformats.org/officeDocument/2006/relationships/image" Target="../media/image65.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1.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65.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2.pn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2.pn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2.pn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 Id="rId3" Type="http://schemas.openxmlformats.org/officeDocument/2006/relationships/image" Target="../media/image72.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 Id="rId3" Type="http://schemas.openxmlformats.org/officeDocument/2006/relationships/image" Target="../media/image72.pn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7.pn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2.pn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7.pn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77.pn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77.pn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81.pn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 Id="rId3" Type="http://schemas.openxmlformats.org/officeDocument/2006/relationships/image" Target="../media/image82.png"/></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81.png"/></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 Id="rId3" Type="http://schemas.openxmlformats.org/officeDocument/2006/relationships/image" Target="../media/image8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Relationship Id="rId3" Type="http://schemas.openxmlformats.org/officeDocument/2006/relationships/image" Target="../media/image2.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7.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tif"/><Relationship Id="rId4" Type="http://schemas.openxmlformats.org/officeDocument/2006/relationships/image" Target="../media/image37.png"/><Relationship Id="rId5" Type="http://schemas.openxmlformats.org/officeDocument/2006/relationships/image" Target="../media/image3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39.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39.png"/><Relationship Id="rId4" Type="http://schemas.openxmlformats.org/officeDocument/2006/relationships/image" Target="../media/image41.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1.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3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4.png"/><Relationship Id="rId4" Type="http://schemas.openxmlformats.org/officeDocument/2006/relationships/image" Target="../media/image4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7.png"/><Relationship Id="rId4" Type="http://schemas.openxmlformats.org/officeDocument/2006/relationships/image" Target="../media/image41.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1.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47.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1.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41.png"/><Relationship Id="rId4" Type="http://schemas.openxmlformats.org/officeDocument/2006/relationships/image" Target="../media/image51.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7.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4.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4.png"/><Relationship Id="rId4" Type="http://schemas.openxmlformats.org/officeDocument/2006/relationships/image" Target="../media/image41.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4.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8.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58.png"/><Relationship Id="rId4" Type="http://schemas.openxmlformats.org/officeDocument/2006/relationships/image" Target="../media/image41.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58.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1.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1.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0.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1.png"/><Relationship Id="rId4" Type="http://schemas.openxmlformats.org/officeDocument/2006/relationships/image" Target="../media/image41.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1.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5.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5.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7.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65.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nvSpPr>
        <p:spPr>
          <a:xfrm>
            <a:off x="4349510" y="4445000"/>
            <a:ext cx="430577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300">
                <a:solidFill>
                  <a:srgbClr val="FF2600"/>
                </a:solidFill>
                <a:latin typeface="Comic Sans MS"/>
                <a:ea typeface="Comic Sans MS"/>
                <a:cs typeface="Comic Sans MS"/>
                <a:sym typeface="Comic Sans MS"/>
              </a:defRPr>
            </a:lvl1pPr>
          </a:lstStyle>
          <a:p>
            <a:pPr/>
            <a:r>
              <a:t>Ωοθηκική βλάβη</a:t>
            </a:r>
          </a:p>
        </p:txBody>
      </p:sp>
      <p:sp>
        <p:nvSpPr>
          <p:cNvPr id="127" name="Shape 127"/>
          <p:cNvSpPr/>
          <p:nvPr/>
        </p:nvSpPr>
        <p:spPr>
          <a:xfrm>
            <a:off x="10228335" y="8970489"/>
            <a:ext cx="2129959" cy="5456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2600"/>
                </a:solidFill>
              </a:defRPr>
            </a:lvl1pPr>
          </a:lstStyle>
          <a:p>
            <a:pPr/>
            <a:r>
              <a:t>Κάτια Ντόμαλη</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62" name="image11.png"/>
          <p:cNvPicPr>
            <a:picLocks noChangeAspect="1"/>
          </p:cNvPicPr>
          <p:nvPr/>
        </p:nvPicPr>
        <p:blipFill>
          <a:blip r:embed="rId2">
            <a:extLst/>
          </a:blip>
          <a:stretch>
            <a:fillRect/>
          </a:stretch>
        </p:blipFill>
        <p:spPr>
          <a:xfrm>
            <a:off x="50623" y="1238468"/>
            <a:ext cx="12903556" cy="7276664"/>
          </a:xfrm>
          <a:prstGeom prst="rect">
            <a:avLst/>
          </a:prstGeom>
          <a:ln w="12700">
            <a:miter lim="400000"/>
          </a:ln>
        </p:spPr>
      </p:pic>
      <p:sp>
        <p:nvSpPr>
          <p:cNvPr id="263" name="Shape 263"/>
          <p:cNvSpPr/>
          <p:nvPr/>
        </p:nvSpPr>
        <p:spPr>
          <a:xfrm>
            <a:off x="222011" y="206736"/>
            <a:ext cx="5829778"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&gt;10: </a:t>
            </a:r>
            <a:r>
              <a:rPr sz="3000">
                <a:latin typeface="Comic Sans MS"/>
                <a:ea typeface="Comic Sans MS"/>
                <a:cs typeface="Comic Sans MS"/>
                <a:sym typeface="Comic Sans MS"/>
              </a:rPr>
              <a:t>αριθμός κυστικών χώρων</a:t>
            </a:r>
          </a:p>
        </p:txBody>
      </p:sp>
    </p:spTree>
  </p:cSld>
  <p:clrMapOvr>
    <a:masterClrMapping/>
  </p:clrMapOvr>
  <p:transition xmlns:p14="http://schemas.microsoft.com/office/powerpoint/2010/main" spd="med" advClick="1" p14:dur="1000"/>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1" name="Shape 1051"/>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grpSp>
        <p:nvGrpSpPr>
          <p:cNvPr id="1057" name="Group 1057"/>
          <p:cNvGrpSpPr/>
          <p:nvPr/>
        </p:nvGrpSpPr>
        <p:grpSpPr>
          <a:xfrm>
            <a:off x="173012" y="2628578"/>
            <a:ext cx="12658777" cy="4496446"/>
            <a:chOff x="0" y="0"/>
            <a:chExt cx="12658776" cy="4496444"/>
          </a:xfrm>
        </p:grpSpPr>
        <p:grpSp>
          <p:nvGrpSpPr>
            <p:cNvPr id="1055" name="Group 1055"/>
            <p:cNvGrpSpPr/>
            <p:nvPr/>
          </p:nvGrpSpPr>
          <p:grpSpPr>
            <a:xfrm>
              <a:off x="-1" y="-1"/>
              <a:ext cx="12658777" cy="4496445"/>
              <a:chOff x="0" y="0"/>
              <a:chExt cx="12658776" cy="4496444"/>
            </a:xfrm>
          </p:grpSpPr>
          <p:pic>
            <p:nvPicPr>
              <p:cNvPr id="1052" name="image24.png"/>
              <p:cNvPicPr>
                <a:picLocks noChangeAspect="1"/>
              </p:cNvPicPr>
              <p:nvPr/>
            </p:nvPicPr>
            <p:blipFill>
              <a:blip r:embed="rId2">
                <a:extLst/>
              </a:blip>
              <a:stretch>
                <a:fillRect/>
              </a:stretch>
            </p:blipFill>
            <p:spPr>
              <a:xfrm>
                <a:off x="0" y="-1"/>
                <a:ext cx="12658777" cy="4496446"/>
              </a:xfrm>
              <a:prstGeom prst="rect">
                <a:avLst/>
              </a:prstGeom>
              <a:ln w="12700" cap="flat">
                <a:noFill/>
                <a:miter lim="400000"/>
              </a:ln>
              <a:effectLst/>
            </p:spPr>
          </p:pic>
          <p:sp>
            <p:nvSpPr>
              <p:cNvPr id="1053" name="Shape 1053"/>
              <p:cNvSpPr/>
              <p:nvPr/>
            </p:nvSpPr>
            <p:spPr>
              <a:xfrm>
                <a:off x="5091451" y="756959"/>
                <a:ext cx="501280"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56</a:t>
                </a:r>
              </a:p>
            </p:txBody>
          </p:sp>
          <p:sp>
            <p:nvSpPr>
              <p:cNvPr id="1054" name="Shape 1054"/>
              <p:cNvSpPr/>
              <p:nvPr/>
            </p:nvSpPr>
            <p:spPr>
              <a:xfrm>
                <a:off x="5123649" y="1082202"/>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1056" name="Shape 1056"/>
            <p:cNvSpPr/>
            <p:nvPr/>
          </p:nvSpPr>
          <p:spPr>
            <a:xfrm>
              <a:off x="4753593" y="1372960"/>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84</a:t>
              </a:r>
            </a:p>
          </p:txBody>
        </p:sp>
      </p:grpSp>
      <p:sp>
        <p:nvSpPr>
          <p:cNvPr id="1058" name="Shape 1058"/>
          <p:cNvSpPr/>
          <p:nvPr/>
        </p:nvSpPr>
        <p:spPr>
          <a:xfrm>
            <a:off x="5935990" y="4366432"/>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sp>
        <p:nvSpPr>
          <p:cNvPr id="1059" name="Shape 1059"/>
          <p:cNvSpPr/>
          <p:nvPr/>
        </p:nvSpPr>
        <p:spPr>
          <a:xfrm>
            <a:off x="2964410" y="4691676"/>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pic>
        <p:nvPicPr>
          <p:cNvPr id="1060" name="image73.png"/>
          <p:cNvPicPr>
            <a:picLocks noChangeAspect="1"/>
          </p:cNvPicPr>
          <p:nvPr/>
        </p:nvPicPr>
        <p:blipFill>
          <a:blip r:embed="rId3">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59"/>
                                        </p:tgtEl>
                                        <p:attrNameLst>
                                          <p:attrName>style.visibility</p:attrName>
                                        </p:attrNameLst>
                                      </p:cBhvr>
                                      <p:to>
                                        <p:strVal val="visible"/>
                                      </p:to>
                                    </p:set>
                                    <p:animEffect filter="dissolve" transition="in">
                                      <p:cBhvr>
                                        <p:cTn id="7" dur="2000"/>
                                        <p:tgtEl>
                                          <p:spTgt spid="10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9" grpId="1"/>
    </p:bldLst>
  </p:timing>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62" name="image73.png"/>
          <p:cNvPicPr>
            <a:picLocks noChangeAspect="1"/>
          </p:cNvPicPr>
          <p:nvPr/>
        </p:nvPicPr>
        <p:blipFill>
          <a:blip r:embed="rId2">
            <a:extLst/>
          </a:blip>
          <a:stretch>
            <a:fillRect/>
          </a:stretch>
        </p:blipFill>
        <p:spPr>
          <a:xfrm>
            <a:off x="448659" y="71601"/>
            <a:ext cx="12107483" cy="9610398"/>
          </a:xfrm>
          <a:prstGeom prst="rect">
            <a:avLst/>
          </a:prstGeom>
          <a:ln w="12700">
            <a:miter lim="400000"/>
          </a:ln>
        </p:spPr>
      </p:pic>
      <p:grpSp>
        <p:nvGrpSpPr>
          <p:cNvPr id="1067" name="Group 1067"/>
          <p:cNvGrpSpPr/>
          <p:nvPr/>
        </p:nvGrpSpPr>
        <p:grpSpPr>
          <a:xfrm>
            <a:off x="3926736" y="3216150"/>
            <a:ext cx="5344206" cy="3777699"/>
            <a:chOff x="-1" y="-1"/>
            <a:chExt cx="5344205" cy="3777698"/>
          </a:xfrm>
        </p:grpSpPr>
        <p:pic>
          <p:nvPicPr>
            <p:cNvPr id="1063" name="image76.png"/>
            <p:cNvPicPr>
              <a:picLocks noChangeAspect="1"/>
            </p:cNvPicPr>
            <p:nvPr/>
          </p:nvPicPr>
          <p:blipFill>
            <a:blip r:embed="rId3">
              <a:extLst/>
            </a:blip>
            <a:stretch>
              <a:fillRect/>
            </a:stretch>
          </p:blipFill>
          <p:spPr>
            <a:xfrm rot="18900000">
              <a:off x="859193" y="317915"/>
              <a:ext cx="1066989" cy="405070"/>
            </a:xfrm>
            <a:prstGeom prst="rect">
              <a:avLst/>
            </a:prstGeom>
            <a:ln w="12700" cap="flat">
              <a:noFill/>
              <a:miter lim="400000"/>
            </a:ln>
            <a:effectLst/>
          </p:spPr>
        </p:pic>
        <p:pic>
          <p:nvPicPr>
            <p:cNvPr id="1064" name="image77.png"/>
            <p:cNvPicPr>
              <a:picLocks noChangeAspect="1"/>
            </p:cNvPicPr>
            <p:nvPr/>
          </p:nvPicPr>
          <p:blipFill>
            <a:blip r:embed="rId4">
              <a:extLst/>
            </a:blip>
            <a:stretch>
              <a:fillRect/>
            </a:stretch>
          </p:blipFill>
          <p:spPr>
            <a:xfrm rot="6141936">
              <a:off x="550800" y="1790710"/>
              <a:ext cx="999304" cy="405070"/>
            </a:xfrm>
            <a:prstGeom prst="rect">
              <a:avLst/>
            </a:prstGeom>
            <a:ln w="12700" cap="flat">
              <a:noFill/>
              <a:miter lim="400000"/>
            </a:ln>
            <a:effectLst/>
          </p:spPr>
        </p:pic>
        <p:pic>
          <p:nvPicPr>
            <p:cNvPr id="1065" name="image78.png"/>
            <p:cNvPicPr>
              <a:picLocks noChangeAspect="1"/>
            </p:cNvPicPr>
            <p:nvPr/>
          </p:nvPicPr>
          <p:blipFill>
            <a:blip r:embed="rId5">
              <a:extLst/>
            </a:blip>
            <a:stretch>
              <a:fillRect/>
            </a:stretch>
          </p:blipFill>
          <p:spPr>
            <a:xfrm rot="6435146">
              <a:off x="-139151" y="3063573"/>
              <a:ext cx="945587" cy="405070"/>
            </a:xfrm>
            <a:prstGeom prst="rect">
              <a:avLst/>
            </a:prstGeom>
            <a:ln w="12700" cap="flat">
              <a:noFill/>
              <a:miter lim="400000"/>
            </a:ln>
            <a:effectLst/>
          </p:spPr>
        </p:pic>
        <p:pic>
          <p:nvPicPr>
            <p:cNvPr id="1066" name="image76.png"/>
            <p:cNvPicPr>
              <a:picLocks noChangeAspect="1"/>
            </p:cNvPicPr>
            <p:nvPr/>
          </p:nvPicPr>
          <p:blipFill>
            <a:blip r:embed="rId3">
              <a:extLst/>
            </a:blip>
            <a:stretch>
              <a:fillRect/>
            </a:stretch>
          </p:blipFill>
          <p:spPr>
            <a:xfrm rot="18900000">
              <a:off x="4290258" y="2387706"/>
              <a:ext cx="1066990" cy="405071"/>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67"/>
                                        </p:tgtEl>
                                        <p:attrNameLst>
                                          <p:attrName>style.visibility</p:attrName>
                                        </p:attrNameLst>
                                      </p:cBhvr>
                                      <p:to>
                                        <p:strVal val="visible"/>
                                      </p:to>
                                    </p:set>
                                    <p:animEffect filter="dissolve" transition="in">
                                      <p:cBhvr>
                                        <p:cTn id="7" dur="1750"/>
                                        <p:tgtEl>
                                          <p:spTgt spid="1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7" grpId="1"/>
    </p:bldLst>
  </p:timing>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9" name="Shape 1069"/>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grpSp>
        <p:nvGrpSpPr>
          <p:cNvPr id="1075" name="Group 1075"/>
          <p:cNvGrpSpPr/>
          <p:nvPr/>
        </p:nvGrpSpPr>
        <p:grpSpPr>
          <a:xfrm>
            <a:off x="173012" y="2628578"/>
            <a:ext cx="12658777" cy="4496446"/>
            <a:chOff x="0" y="0"/>
            <a:chExt cx="12658776" cy="4496444"/>
          </a:xfrm>
        </p:grpSpPr>
        <p:grpSp>
          <p:nvGrpSpPr>
            <p:cNvPr id="1073" name="Group 1073"/>
            <p:cNvGrpSpPr/>
            <p:nvPr/>
          </p:nvGrpSpPr>
          <p:grpSpPr>
            <a:xfrm>
              <a:off x="-1" y="-1"/>
              <a:ext cx="12658777" cy="4496445"/>
              <a:chOff x="0" y="0"/>
              <a:chExt cx="12658776" cy="4496444"/>
            </a:xfrm>
          </p:grpSpPr>
          <p:pic>
            <p:nvPicPr>
              <p:cNvPr id="1070" name="image24.png"/>
              <p:cNvPicPr>
                <a:picLocks noChangeAspect="1"/>
              </p:cNvPicPr>
              <p:nvPr/>
            </p:nvPicPr>
            <p:blipFill>
              <a:blip r:embed="rId2">
                <a:extLst/>
              </a:blip>
              <a:stretch>
                <a:fillRect/>
              </a:stretch>
            </p:blipFill>
            <p:spPr>
              <a:xfrm>
                <a:off x="0" y="-1"/>
                <a:ext cx="12658777" cy="4496446"/>
              </a:xfrm>
              <a:prstGeom prst="rect">
                <a:avLst/>
              </a:prstGeom>
              <a:ln w="12700" cap="flat">
                <a:noFill/>
                <a:miter lim="400000"/>
              </a:ln>
              <a:effectLst/>
            </p:spPr>
          </p:pic>
          <p:sp>
            <p:nvSpPr>
              <p:cNvPr id="1071" name="Shape 1071"/>
              <p:cNvSpPr/>
              <p:nvPr/>
            </p:nvSpPr>
            <p:spPr>
              <a:xfrm>
                <a:off x="5091451" y="756959"/>
                <a:ext cx="501280"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56</a:t>
                </a:r>
              </a:p>
            </p:txBody>
          </p:sp>
          <p:sp>
            <p:nvSpPr>
              <p:cNvPr id="1072" name="Shape 1072"/>
              <p:cNvSpPr/>
              <p:nvPr/>
            </p:nvSpPr>
            <p:spPr>
              <a:xfrm>
                <a:off x="5123649" y="1082202"/>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1074" name="Shape 1074"/>
            <p:cNvSpPr/>
            <p:nvPr/>
          </p:nvSpPr>
          <p:spPr>
            <a:xfrm>
              <a:off x="4753593" y="1372960"/>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84</a:t>
              </a:r>
            </a:p>
          </p:txBody>
        </p:sp>
      </p:grpSp>
      <p:sp>
        <p:nvSpPr>
          <p:cNvPr id="1076" name="Shape 1076"/>
          <p:cNvSpPr/>
          <p:nvPr/>
        </p:nvSpPr>
        <p:spPr>
          <a:xfrm>
            <a:off x="5935990" y="4366432"/>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sp>
        <p:nvSpPr>
          <p:cNvPr id="1077" name="Shape 1077"/>
          <p:cNvSpPr/>
          <p:nvPr/>
        </p:nvSpPr>
        <p:spPr>
          <a:xfrm>
            <a:off x="2964410" y="4691676"/>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078" name="Shape 1078"/>
          <p:cNvSpPr/>
          <p:nvPr/>
        </p:nvSpPr>
        <p:spPr>
          <a:xfrm>
            <a:off x="5509573" y="4990487"/>
            <a:ext cx="47197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&gt;3</a:t>
            </a:r>
          </a:p>
        </p:txBody>
      </p:sp>
      <p:pic>
        <p:nvPicPr>
          <p:cNvPr id="1079" name="image73.png"/>
          <p:cNvPicPr>
            <a:picLocks noChangeAspect="1"/>
          </p:cNvPicPr>
          <p:nvPr/>
        </p:nvPicPr>
        <p:blipFill>
          <a:blip r:embed="rId3">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78"/>
                                        </p:tgtEl>
                                        <p:attrNameLst>
                                          <p:attrName>style.visibility</p:attrName>
                                        </p:attrNameLst>
                                      </p:cBhvr>
                                      <p:to>
                                        <p:strVal val="visible"/>
                                      </p:to>
                                    </p:set>
                                    <p:animEffect filter="dissolve" transition="in">
                                      <p:cBhvr>
                                        <p:cTn id="7" dur="2000"/>
                                        <p:tgtEl>
                                          <p:spTgt spid="1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8" grpId="1"/>
    </p:bldLst>
  </p:timing>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1" name="Shape 1081"/>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grpSp>
        <p:nvGrpSpPr>
          <p:cNvPr id="1087" name="Group 1087"/>
          <p:cNvGrpSpPr/>
          <p:nvPr/>
        </p:nvGrpSpPr>
        <p:grpSpPr>
          <a:xfrm>
            <a:off x="173012" y="2628578"/>
            <a:ext cx="12658777" cy="4496446"/>
            <a:chOff x="0" y="0"/>
            <a:chExt cx="12658776" cy="4496444"/>
          </a:xfrm>
        </p:grpSpPr>
        <p:grpSp>
          <p:nvGrpSpPr>
            <p:cNvPr id="1085" name="Group 1085"/>
            <p:cNvGrpSpPr/>
            <p:nvPr/>
          </p:nvGrpSpPr>
          <p:grpSpPr>
            <a:xfrm>
              <a:off x="-1" y="-1"/>
              <a:ext cx="12658777" cy="4496445"/>
              <a:chOff x="0" y="0"/>
              <a:chExt cx="12658776" cy="4496444"/>
            </a:xfrm>
          </p:grpSpPr>
          <p:pic>
            <p:nvPicPr>
              <p:cNvPr id="1082" name="image24.png"/>
              <p:cNvPicPr>
                <a:picLocks noChangeAspect="1"/>
              </p:cNvPicPr>
              <p:nvPr/>
            </p:nvPicPr>
            <p:blipFill>
              <a:blip r:embed="rId2">
                <a:extLst/>
              </a:blip>
              <a:stretch>
                <a:fillRect/>
              </a:stretch>
            </p:blipFill>
            <p:spPr>
              <a:xfrm>
                <a:off x="0" y="-1"/>
                <a:ext cx="12658777" cy="4496446"/>
              </a:xfrm>
              <a:prstGeom prst="rect">
                <a:avLst/>
              </a:prstGeom>
              <a:ln w="12700" cap="flat">
                <a:noFill/>
                <a:miter lim="400000"/>
              </a:ln>
              <a:effectLst/>
            </p:spPr>
          </p:pic>
          <p:sp>
            <p:nvSpPr>
              <p:cNvPr id="1083" name="Shape 1083"/>
              <p:cNvSpPr/>
              <p:nvPr/>
            </p:nvSpPr>
            <p:spPr>
              <a:xfrm>
                <a:off x="5091451" y="756959"/>
                <a:ext cx="501280"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56</a:t>
                </a:r>
              </a:p>
            </p:txBody>
          </p:sp>
          <p:sp>
            <p:nvSpPr>
              <p:cNvPr id="1084" name="Shape 1084"/>
              <p:cNvSpPr/>
              <p:nvPr/>
            </p:nvSpPr>
            <p:spPr>
              <a:xfrm>
                <a:off x="5123649" y="1082202"/>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1086" name="Shape 1086"/>
            <p:cNvSpPr/>
            <p:nvPr/>
          </p:nvSpPr>
          <p:spPr>
            <a:xfrm>
              <a:off x="4753593" y="1372960"/>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84</a:t>
              </a:r>
            </a:p>
          </p:txBody>
        </p:sp>
      </p:grpSp>
      <p:sp>
        <p:nvSpPr>
          <p:cNvPr id="1088" name="Shape 1088"/>
          <p:cNvSpPr/>
          <p:nvPr/>
        </p:nvSpPr>
        <p:spPr>
          <a:xfrm>
            <a:off x="5935990" y="4366432"/>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sp>
        <p:nvSpPr>
          <p:cNvPr id="1089" name="Shape 1089"/>
          <p:cNvSpPr/>
          <p:nvPr/>
        </p:nvSpPr>
        <p:spPr>
          <a:xfrm>
            <a:off x="2964410" y="4691676"/>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090" name="Shape 1090"/>
          <p:cNvSpPr/>
          <p:nvPr/>
        </p:nvSpPr>
        <p:spPr>
          <a:xfrm>
            <a:off x="5509573" y="4990487"/>
            <a:ext cx="47197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&gt;3</a:t>
            </a:r>
          </a:p>
        </p:txBody>
      </p:sp>
      <p:sp>
        <p:nvSpPr>
          <p:cNvPr id="1091" name="Shape 1091"/>
          <p:cNvSpPr/>
          <p:nvPr/>
        </p:nvSpPr>
        <p:spPr>
          <a:xfrm>
            <a:off x="3350572" y="5302515"/>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092" name="Shape 1092"/>
          <p:cNvSpPr/>
          <p:nvPr/>
        </p:nvSpPr>
        <p:spPr>
          <a:xfrm>
            <a:off x="4337657" y="5619705"/>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093" name="Shape 1093"/>
          <p:cNvSpPr/>
          <p:nvPr/>
        </p:nvSpPr>
        <p:spPr>
          <a:xfrm>
            <a:off x="3548560" y="5913354"/>
            <a:ext cx="57739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49</a:t>
            </a:r>
          </a:p>
        </p:txBody>
      </p:sp>
      <p:pic>
        <p:nvPicPr>
          <p:cNvPr id="1094" name="image42.png"/>
          <p:cNvPicPr>
            <a:picLocks noChangeAspect="1"/>
          </p:cNvPicPr>
          <p:nvPr/>
        </p:nvPicPr>
        <p:blipFill>
          <a:blip r:embed="rId3">
            <a:extLst/>
          </a:blip>
          <a:stretch>
            <a:fillRect/>
          </a:stretch>
        </p:blipFill>
        <p:spPr>
          <a:xfrm rot="15904259">
            <a:off x="-124611" y="7554941"/>
            <a:ext cx="1858733" cy="405071"/>
          </a:xfrm>
          <a:prstGeom prst="rect">
            <a:avLst/>
          </a:prstGeom>
          <a:ln w="12700">
            <a:miter lim="400000"/>
          </a:ln>
        </p:spPr>
      </p:pic>
      <p:pic>
        <p:nvPicPr>
          <p:cNvPr id="1095" name="image73.png"/>
          <p:cNvPicPr>
            <a:picLocks noChangeAspect="1"/>
          </p:cNvPicPr>
          <p:nvPr/>
        </p:nvPicPr>
        <p:blipFill>
          <a:blip r:embed="rId4">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91"/>
                                        </p:tgtEl>
                                        <p:attrNameLst>
                                          <p:attrName>style.visibility</p:attrName>
                                        </p:attrNameLst>
                                      </p:cBhvr>
                                      <p:to>
                                        <p:strVal val="visible"/>
                                      </p:to>
                                    </p:set>
                                    <p:animEffect filter="dissolve" transition="in">
                                      <p:cBhvr>
                                        <p:cTn id="7" dur="2000"/>
                                        <p:tgtEl>
                                          <p:spTgt spid="10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092"/>
                                        </p:tgtEl>
                                        <p:attrNameLst>
                                          <p:attrName>style.visibility</p:attrName>
                                        </p:attrNameLst>
                                      </p:cBhvr>
                                      <p:to>
                                        <p:strVal val="visible"/>
                                      </p:to>
                                    </p:set>
                                    <p:animEffect filter="dissolve" transition="in">
                                      <p:cBhvr>
                                        <p:cTn id="12" dur="2000"/>
                                        <p:tgtEl>
                                          <p:spTgt spid="109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093"/>
                                        </p:tgtEl>
                                        <p:attrNameLst>
                                          <p:attrName>style.visibility</p:attrName>
                                        </p:attrNameLst>
                                      </p:cBhvr>
                                      <p:to>
                                        <p:strVal val="visible"/>
                                      </p:to>
                                    </p:set>
                                    <p:animEffect filter="dissolve" transition="in">
                                      <p:cBhvr>
                                        <p:cTn id="17" dur="2000"/>
                                        <p:tgtEl>
                                          <p:spTgt spid="109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9" presetID="18" grpId="4" fill="hold">
                                  <p:stCondLst>
                                    <p:cond delay="0"/>
                                  </p:stCondLst>
                                  <p:iterate type="el" backwards="0">
                                    <p:tmAbs val="0"/>
                                  </p:iterate>
                                  <p:childTnLst>
                                    <p:set>
                                      <p:cBhvr>
                                        <p:cTn id="21" fill="hold"/>
                                        <p:tgtEl>
                                          <p:spTgt spid="1094"/>
                                        </p:tgtEl>
                                        <p:attrNameLst>
                                          <p:attrName>style.visibility</p:attrName>
                                        </p:attrNameLst>
                                      </p:cBhvr>
                                      <p:to>
                                        <p:strVal val="visible"/>
                                      </p:to>
                                    </p:set>
                                    <p:animEffect filter="strips(upLeft)" transition="in">
                                      <p:cBhvr>
                                        <p:cTn id="22" dur="1000"/>
                                        <p:tgtEl>
                                          <p:spTgt spid="10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4" grpId="4"/>
      <p:bldP build="whole" bldLvl="1" animBg="1" rev="0" advAuto="0" spid="1093" grpId="3"/>
      <p:bldP build="whole" bldLvl="1" animBg="1" rev="0" advAuto="0" spid="1092" grpId="2"/>
      <p:bldP build="whole" bldLvl="1" animBg="1" rev="0" advAuto="0" spid="1091" grpId="1"/>
    </p:bldLst>
  </p:timing>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7" name="image43.png"/>
          <p:cNvPicPr>
            <a:picLocks noChangeAspect="1"/>
          </p:cNvPicPr>
          <p:nvPr/>
        </p:nvPicPr>
        <p:blipFill>
          <a:blip r:embed="rId2">
            <a:extLst/>
          </a:blip>
          <a:stretch>
            <a:fillRect/>
          </a:stretch>
        </p:blipFill>
        <p:spPr>
          <a:xfrm>
            <a:off x="3155950" y="3092450"/>
            <a:ext cx="6692900" cy="3568700"/>
          </a:xfrm>
          <a:prstGeom prst="rect">
            <a:avLst/>
          </a:prstGeom>
          <a:ln w="12700">
            <a:miter lim="400000"/>
          </a:ln>
        </p:spPr>
      </p:pic>
      <p:pic>
        <p:nvPicPr>
          <p:cNvPr id="1098" name="image42.png"/>
          <p:cNvPicPr>
            <a:picLocks noChangeAspect="1"/>
          </p:cNvPicPr>
          <p:nvPr/>
        </p:nvPicPr>
        <p:blipFill>
          <a:blip r:embed="rId3">
            <a:extLst/>
          </a:blip>
          <a:stretch>
            <a:fillRect/>
          </a:stretch>
        </p:blipFill>
        <p:spPr>
          <a:xfrm rot="15904259">
            <a:off x="7540820" y="7065939"/>
            <a:ext cx="1858733"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097"/>
                                        </p:tgtEl>
                                        <p:attrNameLst>
                                          <p:attrName>style.visibility</p:attrName>
                                        </p:attrNameLst>
                                      </p:cBhvr>
                                      <p:to>
                                        <p:strVal val="visible"/>
                                      </p:to>
                                    </p:set>
                                    <p:animEffect filter="wipe(down)" transition="in">
                                      <p:cBhvr>
                                        <p:cTn id="7" dur="15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8" grpId="2" fill="hold">
                                  <p:stCondLst>
                                    <p:cond delay="0"/>
                                  </p:stCondLst>
                                  <p:iterate type="el" backwards="0">
                                    <p:tmAbs val="0"/>
                                  </p:iterate>
                                  <p:childTnLst>
                                    <p:set>
                                      <p:cBhvr>
                                        <p:cTn id="11" fill="hold"/>
                                        <p:tgtEl>
                                          <p:spTgt spid="1098"/>
                                        </p:tgtEl>
                                        <p:attrNameLst>
                                          <p:attrName>style.visibility</p:attrName>
                                        </p:attrNameLst>
                                      </p:cBhvr>
                                      <p:to>
                                        <p:strVal val="visible"/>
                                      </p:to>
                                    </p:set>
                                    <p:animEffect filter="strips(upLeft)" transition="in">
                                      <p:cBhvr>
                                        <p:cTn id="12" dur="1000"/>
                                        <p:tgtEl>
                                          <p:spTgt spid="1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7" grpId="1"/>
      <p:bldP build="whole" bldLvl="1" animBg="1" rev="0" advAuto="0" spid="1098" grpId="2"/>
    </p:bldLst>
  </p:timing>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00" name="image79.png"/>
          <p:cNvPicPr>
            <a:picLocks noChangeAspect="1"/>
          </p:cNvPicPr>
          <p:nvPr/>
        </p:nvPicPr>
        <p:blipFill>
          <a:blip r:embed="rId2">
            <a:extLst/>
          </a:blip>
          <a:stretch>
            <a:fillRect/>
          </a:stretch>
        </p:blipFill>
        <p:spPr>
          <a:xfrm>
            <a:off x="128001" y="877460"/>
            <a:ext cx="12748796" cy="7998679"/>
          </a:xfrm>
          <a:prstGeom prst="rect">
            <a:avLst/>
          </a:prstGeom>
          <a:ln w="12700">
            <a:miter lim="400000"/>
          </a:ln>
        </p:spPr>
      </p:pic>
      <p:grpSp>
        <p:nvGrpSpPr>
          <p:cNvPr id="1106" name="Group 1106"/>
          <p:cNvGrpSpPr/>
          <p:nvPr/>
        </p:nvGrpSpPr>
        <p:grpSpPr>
          <a:xfrm>
            <a:off x="1412021" y="3750429"/>
            <a:ext cx="7073779" cy="1577060"/>
            <a:chOff x="0" y="0"/>
            <a:chExt cx="7073777" cy="1577058"/>
          </a:xfrm>
        </p:grpSpPr>
        <p:sp>
          <p:nvSpPr>
            <p:cNvPr id="1101" name="Shape 1101"/>
            <p:cNvSpPr/>
            <p:nvPr/>
          </p:nvSpPr>
          <p:spPr>
            <a:xfrm>
              <a:off x="-1" y="1009600"/>
              <a:ext cx="752192"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4.4</a:t>
              </a:r>
            </a:p>
          </p:txBody>
        </p:sp>
        <p:sp>
          <p:nvSpPr>
            <p:cNvPr id="1102" name="Shape 1102"/>
            <p:cNvSpPr/>
            <p:nvPr/>
          </p:nvSpPr>
          <p:spPr>
            <a:xfrm>
              <a:off x="2737531" y="-1"/>
              <a:ext cx="526876"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sp>
          <p:nvSpPr>
            <p:cNvPr id="1103" name="Shape 1103"/>
            <p:cNvSpPr/>
            <p:nvPr/>
          </p:nvSpPr>
          <p:spPr>
            <a:xfrm>
              <a:off x="3926715" y="696229"/>
              <a:ext cx="765327"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15.1</a:t>
              </a:r>
            </a:p>
          </p:txBody>
        </p:sp>
        <p:sp>
          <p:nvSpPr>
            <p:cNvPr id="1104" name="Shape 1104"/>
            <p:cNvSpPr/>
            <p:nvPr/>
          </p:nvSpPr>
          <p:spPr>
            <a:xfrm>
              <a:off x="5207685" y="-1"/>
              <a:ext cx="768022"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37.5</a:t>
              </a:r>
            </a:p>
          </p:txBody>
        </p:sp>
        <p:sp>
          <p:nvSpPr>
            <p:cNvPr id="1105" name="Shape 1105"/>
            <p:cNvSpPr/>
            <p:nvPr/>
          </p:nvSpPr>
          <p:spPr>
            <a:xfrm>
              <a:off x="6778618" y="918841"/>
              <a:ext cx="295160" cy="567459"/>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7</a:t>
              </a:r>
            </a:p>
          </p:txBody>
        </p:sp>
      </p:grpSp>
      <p:grpSp>
        <p:nvGrpSpPr>
          <p:cNvPr id="1109" name="Group 1109"/>
          <p:cNvGrpSpPr/>
          <p:nvPr/>
        </p:nvGrpSpPr>
        <p:grpSpPr>
          <a:xfrm>
            <a:off x="2509229" y="1522450"/>
            <a:ext cx="1270003" cy="1270003"/>
            <a:chOff x="0" y="0"/>
            <a:chExt cx="1270002" cy="1270002"/>
          </a:xfrm>
        </p:grpSpPr>
        <p:sp>
          <p:nvSpPr>
            <p:cNvPr id="1107" name="Shape 1107"/>
            <p:cNvSpPr/>
            <p:nvPr/>
          </p:nvSpPr>
          <p:spPr>
            <a:xfrm>
              <a:off x="246611" y="351270"/>
              <a:ext cx="776778"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95.6</a:t>
              </a:r>
            </a:p>
          </p:txBody>
        </p:sp>
        <p:sp>
          <p:nvSpPr>
            <p:cNvPr id="1108" name="Shape 1108"/>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1110" name="image73.png"/>
          <p:cNvPicPr>
            <a:picLocks noChangeAspect="1"/>
          </p:cNvPicPr>
          <p:nvPr/>
        </p:nvPicPr>
        <p:blipFill>
          <a:blip r:embed="rId3">
            <a:extLst/>
          </a:blip>
          <a:stretch>
            <a:fillRect/>
          </a:stretch>
        </p:blipFill>
        <p:spPr>
          <a:xfrm>
            <a:off x="9201890" y="5645086"/>
            <a:ext cx="3576351" cy="283875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1106"/>
                                        </p:tgtEl>
                                        <p:attrNameLst>
                                          <p:attrName>style.visibility</p:attrName>
                                        </p:attrNameLst>
                                      </p:cBhvr>
                                      <p:to>
                                        <p:strVal val="visible"/>
                                      </p:to>
                                    </p:set>
                                    <p:anim calcmode="lin" valueType="num">
                                      <p:cBhvr>
                                        <p:cTn id="7" dur="1500" fill="hold"/>
                                        <p:tgtEl>
                                          <p:spTgt spid="1106"/>
                                        </p:tgtEl>
                                        <p:attrNameLst>
                                          <p:attrName>ppt_w</p:attrName>
                                        </p:attrNameLst>
                                      </p:cBhvr>
                                      <p:tavLst>
                                        <p:tav tm="0">
                                          <p:val>
                                            <p:fltVal val="0"/>
                                          </p:val>
                                        </p:tav>
                                        <p:tav tm="100000">
                                          <p:val>
                                            <p:strVal val="#ppt_w"/>
                                          </p:val>
                                        </p:tav>
                                      </p:tavLst>
                                    </p:anim>
                                    <p:anim calcmode="lin" valueType="num">
                                      <p:cBhvr>
                                        <p:cTn id="8" dur="1500" fill="hold"/>
                                        <p:tgtEl>
                                          <p:spTgt spid="1106"/>
                                        </p:tgtEl>
                                        <p:attrNameLst>
                                          <p:attrName>ppt_h</p:attrName>
                                        </p:attrNameLst>
                                      </p:cBhvr>
                                      <p:tavLst>
                                        <p:tav tm="0">
                                          <p:val>
                                            <p:fltVal val="0"/>
                                          </p:val>
                                        </p:tav>
                                        <p:tav tm="100000">
                                          <p:val>
                                            <p:strVal val="#ppt_h"/>
                                          </p:val>
                                        </p:tav>
                                      </p:tavLst>
                                    </p:anim>
                                    <p:anim calcmode="lin" valueType="num">
                                      <p:cBhvr>
                                        <p:cTn id="9" dur="1500" fill="hold"/>
                                        <p:tgtEl>
                                          <p:spTgt spid="1106"/>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1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1109"/>
                                        </p:tgtEl>
                                        <p:attrNameLst>
                                          <p:attrName>style.visibility</p:attrName>
                                        </p:attrNameLst>
                                      </p:cBhvr>
                                      <p:to>
                                        <p:strVal val="visible"/>
                                      </p:to>
                                    </p:set>
                                    <p:animEffect filter="blinds(vertical)" transition="in">
                                      <p:cBhvr>
                                        <p:cTn id="15" dur="1000"/>
                                        <p:tgtEl>
                                          <p:spTgt spid="1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9" grpId="2"/>
      <p:bldP build="whole" bldLvl="1" animBg="1" rev="0" advAuto="0" spid="1106" grpId="1"/>
    </p:bldLst>
  </p:timing>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2" name="Shape 1112"/>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9</a:t>
            </a:r>
          </a:p>
        </p:txBody>
      </p:sp>
      <p:sp>
        <p:nvSpPr>
          <p:cNvPr id="1113" name="Shape 1113"/>
          <p:cNvSpPr/>
          <p:nvPr/>
        </p:nvSpPr>
        <p:spPr>
          <a:xfrm>
            <a:off x="4410644" y="3087682"/>
            <a:ext cx="2947273"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a:t>
            </a:r>
            <a:r>
              <a:rPr b="1">
                <a:solidFill>
                  <a:srgbClr val="FF2600"/>
                </a:solidFill>
                <a:latin typeface="Comic Sans MS"/>
                <a:ea typeface="Comic Sans MS"/>
                <a:cs typeface="Comic Sans MS"/>
                <a:sym typeface="Comic Sans MS"/>
              </a:rPr>
              <a:t>46</a:t>
            </a:r>
            <a:r>
              <a:rPr b="1">
                <a:latin typeface="Comic Sans MS"/>
                <a:ea typeface="Comic Sans MS"/>
                <a:cs typeface="Comic Sans MS"/>
                <a:sym typeface="Comic Sans MS"/>
              </a:rPr>
              <a:t> ετών</a:t>
            </a:r>
          </a:p>
        </p:txBody>
      </p:sp>
      <p:sp>
        <p:nvSpPr>
          <p:cNvPr id="1114" name="Shape 1114"/>
          <p:cNvSpPr/>
          <p:nvPr/>
        </p:nvSpPr>
        <p:spPr>
          <a:xfrm>
            <a:off x="4529588" y="5093112"/>
            <a:ext cx="5943928"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αίσθημα διάτασης της κοιλιακής χώρας</a:t>
            </a:r>
          </a:p>
        </p:txBody>
      </p:sp>
      <p:sp>
        <p:nvSpPr>
          <p:cNvPr id="1115" name="Shape 1115"/>
          <p:cNvSpPr/>
          <p:nvPr/>
        </p:nvSpPr>
        <p:spPr>
          <a:xfrm>
            <a:off x="4476723"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G2P2A0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1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4" grpId="3"/>
      <p:bldP build="whole" bldLvl="1" animBg="1" rev="0" advAuto="0" spid="1113" grpId="1"/>
      <p:bldP build="whole" bldLvl="1" animBg="1" rev="0" advAuto="0" spid="1115" grpId="2"/>
    </p:bldLst>
  </p:timing>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17" name="image81.png"/>
          <p:cNvPicPr>
            <a:picLocks noChangeAspect="1"/>
          </p:cNvPicPr>
          <p:nvPr/>
        </p:nvPicPr>
        <p:blipFill>
          <a:blip r:embed="rId2">
            <a:extLst/>
          </a:blip>
          <a:stretch>
            <a:fillRect/>
          </a:stretch>
        </p:blipFill>
        <p:spPr>
          <a:xfrm>
            <a:off x="943158" y="81864"/>
            <a:ext cx="11118484" cy="9589873"/>
          </a:xfrm>
          <a:prstGeom prst="rect">
            <a:avLst/>
          </a:prstGeom>
          <a:ln w="12700">
            <a:miter lim="400000"/>
          </a:ln>
        </p:spPr>
      </p:pic>
    </p:spTree>
  </p:cSld>
  <p:clrMapOvr>
    <a:masterClrMapping/>
  </p:clrMapOvr>
  <p:transition xmlns:p14="http://schemas.microsoft.com/office/powerpoint/2010/main" spd="med" advClick="1" p14:dur="1000"/>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9"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120" name="Shape 1120"/>
          <p:cNvSpPr/>
          <p:nvPr/>
        </p:nvSpPr>
        <p:spPr>
          <a:xfrm>
            <a:off x="4883510" y="3398754"/>
            <a:ext cx="59659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a:t>
            </a:r>
          </a:p>
        </p:txBody>
      </p:sp>
      <p:sp>
        <p:nvSpPr>
          <p:cNvPr id="1121" name="Shape 1121"/>
          <p:cNvSpPr/>
          <p:nvPr/>
        </p:nvSpPr>
        <p:spPr>
          <a:xfrm>
            <a:off x="5259285"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122" name="image81.png"/>
          <p:cNvPicPr>
            <a:picLocks noChangeAspect="1"/>
          </p:cNvPicPr>
          <p:nvPr/>
        </p:nvPicPr>
        <p:blipFill>
          <a:blip r:embed="rId3">
            <a:extLst/>
          </a:blip>
          <a:stretch>
            <a:fillRect/>
          </a:stretch>
        </p:blipFill>
        <p:spPr>
          <a:xfrm>
            <a:off x="7736316" y="3346281"/>
            <a:ext cx="4201928" cy="3624230"/>
          </a:xfrm>
          <a:prstGeom prst="rect">
            <a:avLst/>
          </a:prstGeom>
          <a:ln w="12700">
            <a:miter lim="400000"/>
          </a:ln>
        </p:spPr>
      </p:pic>
      <p:sp>
        <p:nvSpPr>
          <p:cNvPr id="1123" name="Shape 1123"/>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46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120"/>
                                        </p:tgtEl>
                                        <p:attrNameLst>
                                          <p:attrName>style.visibility</p:attrName>
                                        </p:attrNameLst>
                                      </p:cBhvr>
                                      <p:to>
                                        <p:strVal val="visible"/>
                                      </p:to>
                                    </p:set>
                                    <p:animEffect filter="dissolve" transition="in">
                                      <p:cBhvr>
                                        <p:cTn id="11" dur="1500"/>
                                        <p:tgtEl>
                                          <p:spTgt spid="112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121"/>
                                        </p:tgtEl>
                                        <p:attrNameLst>
                                          <p:attrName>style.visibility</p:attrName>
                                        </p:attrNameLst>
                                      </p:cBhvr>
                                      <p:to>
                                        <p:strVal val="visible"/>
                                      </p:to>
                                    </p:set>
                                    <p:animEffect filter="dissolve" transition="in">
                                      <p:cBhvr>
                                        <p:cTn id="16" dur="1500"/>
                                        <p:tgtEl>
                                          <p:spTgt spid="1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1" grpId="3"/>
      <p:bldP build="whole" bldLvl="1" animBg="1" rev="0" advAuto="0" spid="1123" grpId="1"/>
      <p:bldP build="whole" bldLvl="1" animBg="1" rev="0" advAuto="0" spid="1120" grpId="2"/>
    </p:bldLst>
  </p:timing>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25" name="image82.png"/>
          <p:cNvPicPr>
            <a:picLocks noChangeAspect="1"/>
          </p:cNvPicPr>
          <p:nvPr/>
        </p:nvPicPr>
        <p:blipFill>
          <a:blip r:embed="rId2">
            <a:extLst/>
          </a:blip>
          <a:stretch>
            <a:fillRect/>
          </a:stretch>
        </p:blipFill>
        <p:spPr>
          <a:xfrm>
            <a:off x="770876" y="60271"/>
            <a:ext cx="11463047" cy="9633058"/>
          </a:xfrm>
          <a:prstGeom prst="rect">
            <a:avLst/>
          </a:prstGeom>
          <a:ln w="12700">
            <a:miter lim="400000"/>
          </a:ln>
        </p:spPr>
      </p:pic>
      <p:sp>
        <p:nvSpPr>
          <p:cNvPr id="1126" name="Shape 1126"/>
          <p:cNvSpPr/>
          <p:nvPr/>
        </p:nvSpPr>
        <p:spPr>
          <a:xfrm>
            <a:off x="7548517" y="2890665"/>
            <a:ext cx="1951942"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58.1 mm</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ctrTitle"/>
          </p:nvPr>
        </p:nvSpPr>
        <p:spPr>
          <a:prstGeom prst="rect">
            <a:avLst/>
          </a:prstGeom>
        </p:spPr>
        <p:txBody>
          <a:bodyPr/>
          <a:lstStyle/>
          <a:p>
            <a:pPr/>
          </a:p>
        </p:txBody>
      </p:sp>
      <p:sp>
        <p:nvSpPr>
          <p:cNvPr id="266" name="Shape 266"/>
          <p:cNvSpPr/>
          <p:nvPr>
            <p:ph type="subTitle" sz="quarter" idx="1"/>
          </p:nvPr>
        </p:nvSpPr>
        <p:spPr>
          <a:prstGeom prst="rect">
            <a:avLst/>
          </a:prstGeom>
        </p:spPr>
        <p:txBody>
          <a:bodyPr/>
          <a:lstStyle/>
          <a:p>
            <a:pPr/>
          </a:p>
        </p:txBody>
      </p:sp>
      <p:grpSp>
        <p:nvGrpSpPr>
          <p:cNvPr id="275" name="Group 275"/>
          <p:cNvGrpSpPr/>
          <p:nvPr/>
        </p:nvGrpSpPr>
        <p:grpSpPr>
          <a:xfrm>
            <a:off x="4999399" y="3496035"/>
            <a:ext cx="4877855" cy="3891829"/>
            <a:chOff x="0" y="0"/>
            <a:chExt cx="4877853" cy="3891827"/>
          </a:xfrm>
        </p:grpSpPr>
        <p:sp>
          <p:nvSpPr>
            <p:cNvPr id="267" name="Shape 267"/>
            <p:cNvSpPr/>
            <p:nvPr/>
          </p:nvSpPr>
          <p:spPr>
            <a:xfrm>
              <a:off x="2160950" y="0"/>
              <a:ext cx="436699"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1</a:t>
              </a:r>
            </a:p>
          </p:txBody>
        </p:sp>
        <p:sp>
          <p:nvSpPr>
            <p:cNvPr id="268" name="Shape 268"/>
            <p:cNvSpPr/>
            <p:nvPr/>
          </p:nvSpPr>
          <p:spPr>
            <a:xfrm>
              <a:off x="3404050" y="393700"/>
              <a:ext cx="414301"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2</a:t>
              </a:r>
            </a:p>
          </p:txBody>
        </p:sp>
        <p:sp>
          <p:nvSpPr>
            <p:cNvPr id="269" name="Shape 269"/>
            <p:cNvSpPr/>
            <p:nvPr/>
          </p:nvSpPr>
          <p:spPr>
            <a:xfrm>
              <a:off x="3053249" y="1574800"/>
              <a:ext cx="480903"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3</a:t>
              </a:r>
            </a:p>
          </p:txBody>
        </p:sp>
        <p:sp>
          <p:nvSpPr>
            <p:cNvPr id="270" name="Shape 270"/>
            <p:cNvSpPr/>
            <p:nvPr/>
          </p:nvSpPr>
          <p:spPr>
            <a:xfrm>
              <a:off x="4274947" y="984250"/>
              <a:ext cx="602907"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4</a:t>
              </a:r>
            </a:p>
          </p:txBody>
        </p:sp>
        <p:sp>
          <p:nvSpPr>
            <p:cNvPr id="271" name="Shape 271"/>
            <p:cNvSpPr/>
            <p:nvPr/>
          </p:nvSpPr>
          <p:spPr>
            <a:xfrm>
              <a:off x="4094621" y="1574800"/>
              <a:ext cx="455559"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5</a:t>
              </a:r>
            </a:p>
          </p:txBody>
        </p:sp>
        <p:sp>
          <p:nvSpPr>
            <p:cNvPr id="272" name="Shape 272"/>
            <p:cNvSpPr/>
            <p:nvPr/>
          </p:nvSpPr>
          <p:spPr>
            <a:xfrm>
              <a:off x="2627047" y="3111500"/>
              <a:ext cx="469705"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6</a:t>
              </a:r>
            </a:p>
          </p:txBody>
        </p:sp>
        <p:sp>
          <p:nvSpPr>
            <p:cNvPr id="273" name="Shape 273"/>
            <p:cNvSpPr/>
            <p:nvPr/>
          </p:nvSpPr>
          <p:spPr>
            <a:xfrm>
              <a:off x="1173297" y="2006600"/>
              <a:ext cx="430805" cy="780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7</a:t>
              </a:r>
            </a:p>
          </p:txBody>
        </p:sp>
        <p:sp>
          <p:nvSpPr>
            <p:cNvPr id="274" name="Shape 274"/>
            <p:cNvSpPr/>
            <p:nvPr/>
          </p:nvSpPr>
          <p:spPr>
            <a:xfrm>
              <a:off x="-1" y="1460500"/>
              <a:ext cx="542200"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8</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wipe(down)" transition="in">
                                      <p:cBhvr>
                                        <p:cTn id="7" dur="1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8"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129" name="Shape 1129"/>
          <p:cNvSpPr/>
          <p:nvPr/>
        </p:nvSpPr>
        <p:spPr>
          <a:xfrm>
            <a:off x="4883510" y="3398754"/>
            <a:ext cx="59659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a:t>
            </a:r>
          </a:p>
        </p:txBody>
      </p:sp>
      <p:sp>
        <p:nvSpPr>
          <p:cNvPr id="1130" name="Shape 1130"/>
          <p:cNvSpPr/>
          <p:nvPr/>
        </p:nvSpPr>
        <p:spPr>
          <a:xfrm>
            <a:off x="5259285"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131" name="image81.png"/>
          <p:cNvPicPr>
            <a:picLocks noChangeAspect="1"/>
          </p:cNvPicPr>
          <p:nvPr/>
        </p:nvPicPr>
        <p:blipFill>
          <a:blip r:embed="rId3">
            <a:extLst/>
          </a:blip>
          <a:stretch>
            <a:fillRect/>
          </a:stretch>
        </p:blipFill>
        <p:spPr>
          <a:xfrm>
            <a:off x="7736316" y="3346281"/>
            <a:ext cx="4201928" cy="3624230"/>
          </a:xfrm>
          <a:prstGeom prst="rect">
            <a:avLst/>
          </a:prstGeom>
          <a:ln w="12700">
            <a:miter lim="400000"/>
          </a:ln>
        </p:spPr>
      </p:pic>
      <p:sp>
        <p:nvSpPr>
          <p:cNvPr id="1132" name="Shape 1132"/>
          <p:cNvSpPr/>
          <p:nvPr/>
        </p:nvSpPr>
        <p:spPr>
          <a:xfrm>
            <a:off x="4904897" y="3988323"/>
            <a:ext cx="55381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58</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32"/>
                                        </p:tgtEl>
                                        <p:attrNameLst>
                                          <p:attrName>style.visibility</p:attrName>
                                        </p:attrNameLst>
                                      </p:cBhvr>
                                      <p:to>
                                        <p:strVal val="visible"/>
                                      </p:to>
                                    </p:set>
                                    <p:animEffect filter="dissolve" transition="in">
                                      <p:cBhvr>
                                        <p:cTn id="7" dur="1500"/>
                                        <p:tgtEl>
                                          <p:spTgt spid="1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2" grpId="1"/>
    </p:bldLst>
  </p:timing>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34" name="image83.png"/>
          <p:cNvPicPr>
            <a:picLocks noChangeAspect="1"/>
          </p:cNvPicPr>
          <p:nvPr/>
        </p:nvPicPr>
        <p:blipFill>
          <a:blip r:embed="rId2">
            <a:extLst/>
          </a:blip>
          <a:stretch>
            <a:fillRect/>
          </a:stretch>
        </p:blipFill>
        <p:spPr>
          <a:xfrm>
            <a:off x="1271830" y="378646"/>
            <a:ext cx="10461140" cy="8996307"/>
          </a:xfrm>
          <a:prstGeom prst="rect">
            <a:avLst/>
          </a:prstGeom>
          <a:ln w="12700">
            <a:miter lim="400000"/>
          </a:ln>
        </p:spPr>
      </p:pic>
      <p:sp>
        <p:nvSpPr>
          <p:cNvPr id="1135" name="Shape 1135"/>
          <p:cNvSpPr/>
          <p:nvPr/>
        </p:nvSpPr>
        <p:spPr>
          <a:xfrm>
            <a:off x="4966370" y="5018483"/>
            <a:ext cx="2041193"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38.8 mm</a:t>
            </a:r>
          </a:p>
        </p:txBody>
      </p:sp>
    </p:spTree>
  </p:cSld>
  <p:clrMapOvr>
    <a:masterClrMapping/>
  </p:clrMapOvr>
  <p:transition xmlns:p14="http://schemas.microsoft.com/office/powerpoint/2010/main" spd="med" advClick="1" p14:dur="1000"/>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7"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138" name="Shape 1138"/>
          <p:cNvSpPr/>
          <p:nvPr/>
        </p:nvSpPr>
        <p:spPr>
          <a:xfrm>
            <a:off x="4883510" y="3398754"/>
            <a:ext cx="59659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a:t>
            </a:r>
          </a:p>
        </p:txBody>
      </p:sp>
      <p:sp>
        <p:nvSpPr>
          <p:cNvPr id="1139" name="Shape 1139"/>
          <p:cNvSpPr/>
          <p:nvPr/>
        </p:nvSpPr>
        <p:spPr>
          <a:xfrm>
            <a:off x="5259285"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140" name="image81.png"/>
          <p:cNvPicPr>
            <a:picLocks noChangeAspect="1"/>
          </p:cNvPicPr>
          <p:nvPr/>
        </p:nvPicPr>
        <p:blipFill>
          <a:blip r:embed="rId3">
            <a:extLst/>
          </a:blip>
          <a:stretch>
            <a:fillRect/>
          </a:stretch>
        </p:blipFill>
        <p:spPr>
          <a:xfrm>
            <a:off x="7736316" y="3346281"/>
            <a:ext cx="4201928" cy="3624230"/>
          </a:xfrm>
          <a:prstGeom prst="rect">
            <a:avLst/>
          </a:prstGeom>
          <a:ln w="12700">
            <a:miter lim="400000"/>
          </a:ln>
        </p:spPr>
      </p:pic>
      <p:sp>
        <p:nvSpPr>
          <p:cNvPr id="1141" name="Shape 1141"/>
          <p:cNvSpPr/>
          <p:nvPr/>
        </p:nvSpPr>
        <p:spPr>
          <a:xfrm>
            <a:off x="4904897" y="3988323"/>
            <a:ext cx="55381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58</a:t>
            </a:r>
          </a:p>
        </p:txBody>
      </p:sp>
      <p:sp>
        <p:nvSpPr>
          <p:cNvPr id="1142" name="Shape 1142"/>
          <p:cNvSpPr/>
          <p:nvPr/>
        </p:nvSpPr>
        <p:spPr>
          <a:xfrm>
            <a:off x="5861159" y="4366432"/>
            <a:ext cx="50767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39</a:t>
            </a:r>
          </a:p>
        </p:txBody>
      </p:sp>
      <p:sp>
        <p:nvSpPr>
          <p:cNvPr id="1143" name="Shape 1143"/>
          <p:cNvSpPr/>
          <p:nvPr/>
        </p:nvSpPr>
        <p:spPr>
          <a:xfrm>
            <a:off x="2932195" y="4696838"/>
            <a:ext cx="55045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144" name="Shape 1144"/>
          <p:cNvSpPr/>
          <p:nvPr/>
        </p:nvSpPr>
        <p:spPr>
          <a:xfrm>
            <a:off x="5508954" y="5030136"/>
            <a:ext cx="47197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&gt;3</a:t>
            </a:r>
          </a:p>
        </p:txBody>
      </p:sp>
      <p:sp>
        <p:nvSpPr>
          <p:cNvPr id="1145" name="Shape 1145"/>
          <p:cNvSpPr/>
          <p:nvPr/>
        </p:nvSpPr>
        <p:spPr>
          <a:xfrm>
            <a:off x="3407981" y="5291570"/>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146" name="Shape 1146"/>
          <p:cNvSpPr/>
          <p:nvPr/>
        </p:nvSpPr>
        <p:spPr>
          <a:xfrm>
            <a:off x="4200956" y="5621977"/>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42"/>
                                        </p:tgtEl>
                                        <p:attrNameLst>
                                          <p:attrName>style.visibility</p:attrName>
                                        </p:attrNameLst>
                                      </p:cBhvr>
                                      <p:to>
                                        <p:strVal val="visible"/>
                                      </p:to>
                                    </p:set>
                                    <p:animEffect filter="dissolve" transition="in">
                                      <p:cBhvr>
                                        <p:cTn id="7" dur="1500"/>
                                        <p:tgtEl>
                                          <p:spTgt spid="11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43"/>
                                        </p:tgtEl>
                                        <p:attrNameLst>
                                          <p:attrName>style.visibility</p:attrName>
                                        </p:attrNameLst>
                                      </p:cBhvr>
                                      <p:to>
                                        <p:strVal val="visible"/>
                                      </p:to>
                                    </p:set>
                                    <p:animEffect filter="dissolve" transition="in">
                                      <p:cBhvr>
                                        <p:cTn id="12" dur="1500"/>
                                        <p:tgtEl>
                                          <p:spTgt spid="11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144"/>
                                        </p:tgtEl>
                                        <p:attrNameLst>
                                          <p:attrName>style.visibility</p:attrName>
                                        </p:attrNameLst>
                                      </p:cBhvr>
                                      <p:to>
                                        <p:strVal val="visible"/>
                                      </p:to>
                                    </p:set>
                                    <p:animEffect filter="dissolve" transition="in">
                                      <p:cBhvr>
                                        <p:cTn id="17" dur="1500"/>
                                        <p:tgtEl>
                                          <p:spTgt spid="114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145"/>
                                        </p:tgtEl>
                                        <p:attrNameLst>
                                          <p:attrName>style.visibility</p:attrName>
                                        </p:attrNameLst>
                                      </p:cBhvr>
                                      <p:to>
                                        <p:strVal val="visible"/>
                                      </p:to>
                                    </p:set>
                                    <p:animEffect filter="dissolve" transition="in">
                                      <p:cBhvr>
                                        <p:cTn id="22" dur="1500"/>
                                        <p:tgtEl>
                                          <p:spTgt spid="114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146"/>
                                        </p:tgtEl>
                                        <p:attrNameLst>
                                          <p:attrName>style.visibility</p:attrName>
                                        </p:attrNameLst>
                                      </p:cBhvr>
                                      <p:to>
                                        <p:strVal val="visible"/>
                                      </p:to>
                                    </p:set>
                                    <p:animEffect filter="dissolve" transition="in">
                                      <p:cBhvr>
                                        <p:cTn id="27" dur="1500"/>
                                        <p:tgtEl>
                                          <p:spTgt spid="1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4" grpId="3"/>
      <p:bldP build="whole" bldLvl="1" animBg="1" rev="0" advAuto="0" spid="1143" grpId="2"/>
      <p:bldP build="whole" bldLvl="1" animBg="1" rev="0" advAuto="0" spid="1142" grpId="1"/>
      <p:bldP build="whole" bldLvl="1" animBg="1" rev="0" advAuto="0" spid="1146" grpId="5"/>
      <p:bldP build="whole" bldLvl="1" animBg="1" rev="0" advAuto="0" spid="1145" grpId="4"/>
    </p:bldLst>
  </p:timing>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48" name="image84.png"/>
          <p:cNvPicPr>
            <a:picLocks noChangeAspect="1"/>
          </p:cNvPicPr>
          <p:nvPr/>
        </p:nvPicPr>
        <p:blipFill>
          <a:blip r:embed="rId2">
            <a:extLst/>
          </a:blip>
          <a:stretch>
            <a:fillRect/>
          </a:stretch>
        </p:blipFill>
        <p:spPr>
          <a:xfrm>
            <a:off x="152400" y="1473200"/>
            <a:ext cx="12700000" cy="6807200"/>
          </a:xfrm>
          <a:prstGeom prst="rect">
            <a:avLst/>
          </a:prstGeom>
          <a:ln w="12700">
            <a:miter lim="400000"/>
          </a:ln>
        </p:spPr>
      </p:pic>
      <p:grpSp>
        <p:nvGrpSpPr>
          <p:cNvPr id="1154" name="Group 1154"/>
          <p:cNvGrpSpPr/>
          <p:nvPr/>
        </p:nvGrpSpPr>
        <p:grpSpPr>
          <a:xfrm>
            <a:off x="1326144" y="3406807"/>
            <a:ext cx="7803510" cy="2001735"/>
            <a:chOff x="0" y="0"/>
            <a:chExt cx="7803508" cy="2001733"/>
          </a:xfrm>
        </p:grpSpPr>
        <p:sp>
          <p:nvSpPr>
            <p:cNvPr id="1149" name="Shape 1149"/>
            <p:cNvSpPr/>
            <p:nvPr/>
          </p:nvSpPr>
          <p:spPr>
            <a:xfrm>
              <a:off x="-1" y="1156734"/>
              <a:ext cx="871081"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10.4</a:t>
              </a:r>
            </a:p>
          </p:txBody>
        </p:sp>
        <p:sp>
          <p:nvSpPr>
            <p:cNvPr id="1150" name="Shape 1150"/>
            <p:cNvSpPr/>
            <p:nvPr/>
          </p:nvSpPr>
          <p:spPr>
            <a:xfrm>
              <a:off x="2814029" y="594732"/>
              <a:ext cx="836391" cy="567459"/>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25.4</a:t>
              </a:r>
            </a:p>
          </p:txBody>
        </p:sp>
        <p:sp>
          <p:nvSpPr>
            <p:cNvPr id="1151" name="Shape 1151"/>
            <p:cNvSpPr/>
            <p:nvPr/>
          </p:nvSpPr>
          <p:spPr>
            <a:xfrm>
              <a:off x="4227838" y="806192"/>
              <a:ext cx="795301"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19.8</a:t>
              </a:r>
            </a:p>
          </p:txBody>
        </p:sp>
        <p:sp>
          <p:nvSpPr>
            <p:cNvPr id="1152" name="Shape 1152"/>
            <p:cNvSpPr/>
            <p:nvPr/>
          </p:nvSpPr>
          <p:spPr>
            <a:xfrm>
              <a:off x="5555687" y="-1"/>
              <a:ext cx="878153"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41.0</a:t>
              </a:r>
            </a:p>
          </p:txBody>
        </p:sp>
        <p:sp>
          <p:nvSpPr>
            <p:cNvPr id="1153" name="Shape 1153"/>
            <p:cNvSpPr/>
            <p:nvPr/>
          </p:nvSpPr>
          <p:spPr>
            <a:xfrm>
              <a:off x="7119350" y="1434275"/>
              <a:ext cx="684159" cy="567459"/>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3.4</a:t>
              </a:r>
            </a:p>
          </p:txBody>
        </p:sp>
      </p:grpSp>
      <p:grpSp>
        <p:nvGrpSpPr>
          <p:cNvPr id="1157" name="Group 1157"/>
          <p:cNvGrpSpPr/>
          <p:nvPr/>
        </p:nvGrpSpPr>
        <p:grpSpPr>
          <a:xfrm>
            <a:off x="2522446" y="1231693"/>
            <a:ext cx="1270003" cy="1270003"/>
            <a:chOff x="0" y="0"/>
            <a:chExt cx="1270002" cy="1270002"/>
          </a:xfrm>
        </p:grpSpPr>
        <p:sp>
          <p:nvSpPr>
            <p:cNvPr id="1155" name="Shape 1155"/>
            <p:cNvSpPr/>
            <p:nvPr/>
          </p:nvSpPr>
          <p:spPr>
            <a:xfrm>
              <a:off x="221688" y="351270"/>
              <a:ext cx="826623"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89.6</a:t>
              </a:r>
            </a:p>
          </p:txBody>
        </p:sp>
        <p:sp>
          <p:nvSpPr>
            <p:cNvPr id="1156" name="Shape 1156"/>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1158" name="image81.png"/>
          <p:cNvPicPr>
            <a:picLocks noChangeAspect="1"/>
          </p:cNvPicPr>
          <p:nvPr/>
        </p:nvPicPr>
        <p:blipFill>
          <a:blip r:embed="rId3">
            <a:extLst/>
          </a:blip>
          <a:stretch>
            <a:fillRect/>
          </a:stretch>
        </p:blipFill>
        <p:spPr>
          <a:xfrm>
            <a:off x="9571342" y="5155165"/>
            <a:ext cx="3215498" cy="2773419"/>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1154"/>
                                        </p:tgtEl>
                                        <p:attrNameLst>
                                          <p:attrName>style.visibility</p:attrName>
                                        </p:attrNameLst>
                                      </p:cBhvr>
                                      <p:to>
                                        <p:strVal val="visible"/>
                                      </p:to>
                                    </p:set>
                                    <p:anim calcmode="lin" valueType="num">
                                      <p:cBhvr>
                                        <p:cTn id="7" dur="1500" fill="hold"/>
                                        <p:tgtEl>
                                          <p:spTgt spid="1154"/>
                                        </p:tgtEl>
                                        <p:attrNameLst>
                                          <p:attrName>ppt_w</p:attrName>
                                        </p:attrNameLst>
                                      </p:cBhvr>
                                      <p:tavLst>
                                        <p:tav tm="0">
                                          <p:val>
                                            <p:fltVal val="0"/>
                                          </p:val>
                                        </p:tav>
                                        <p:tav tm="100000">
                                          <p:val>
                                            <p:strVal val="#ppt_w"/>
                                          </p:val>
                                        </p:tav>
                                      </p:tavLst>
                                    </p:anim>
                                    <p:anim calcmode="lin" valueType="num">
                                      <p:cBhvr>
                                        <p:cTn id="8" dur="1500" fill="hold"/>
                                        <p:tgtEl>
                                          <p:spTgt spid="1154"/>
                                        </p:tgtEl>
                                        <p:attrNameLst>
                                          <p:attrName>ppt_h</p:attrName>
                                        </p:attrNameLst>
                                      </p:cBhvr>
                                      <p:tavLst>
                                        <p:tav tm="0">
                                          <p:val>
                                            <p:fltVal val="0"/>
                                          </p:val>
                                        </p:tav>
                                        <p:tav tm="100000">
                                          <p:val>
                                            <p:strVal val="#ppt_h"/>
                                          </p:val>
                                        </p:tav>
                                      </p:tavLst>
                                    </p:anim>
                                    <p:anim calcmode="lin" valueType="num">
                                      <p:cBhvr>
                                        <p:cTn id="9" dur="1500" fill="hold"/>
                                        <p:tgtEl>
                                          <p:spTgt spid="1154"/>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1157"/>
                                        </p:tgtEl>
                                        <p:attrNameLst>
                                          <p:attrName>style.visibility</p:attrName>
                                        </p:attrNameLst>
                                      </p:cBhvr>
                                      <p:to>
                                        <p:strVal val="visible"/>
                                      </p:to>
                                    </p:set>
                                    <p:animEffect filter="blinds(vertical)" transition="in">
                                      <p:cBhvr>
                                        <p:cTn id="15" dur="1000"/>
                                        <p:tgtEl>
                                          <p:spTgt spid="1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4" grpId="1"/>
      <p:bldP build="whole" bldLvl="1" animBg="1" rev="0" advAuto="0" spid="1157" grpId="2"/>
    </p:bldLst>
  </p:timing>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0" name="Shape 1160"/>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9</a:t>
            </a:r>
          </a:p>
        </p:txBody>
      </p:sp>
      <p:sp>
        <p:nvSpPr>
          <p:cNvPr id="1161" name="Shape 1161"/>
          <p:cNvSpPr/>
          <p:nvPr/>
        </p:nvSpPr>
        <p:spPr>
          <a:xfrm>
            <a:off x="4410644" y="3087682"/>
            <a:ext cx="2947273"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a:t>
            </a:r>
            <a:r>
              <a:rPr b="1">
                <a:solidFill>
                  <a:srgbClr val="FF2600"/>
                </a:solidFill>
                <a:latin typeface="Comic Sans MS"/>
                <a:ea typeface="Comic Sans MS"/>
                <a:cs typeface="Comic Sans MS"/>
                <a:sym typeface="Comic Sans MS"/>
              </a:rPr>
              <a:t>71</a:t>
            </a:r>
            <a:r>
              <a:rPr b="1">
                <a:latin typeface="Comic Sans MS"/>
                <a:ea typeface="Comic Sans MS"/>
                <a:cs typeface="Comic Sans MS"/>
                <a:sym typeface="Comic Sans MS"/>
              </a:rPr>
              <a:t> ετών</a:t>
            </a:r>
          </a:p>
        </p:txBody>
      </p:sp>
      <p:sp>
        <p:nvSpPr>
          <p:cNvPr id="1162" name="Shape 1162"/>
          <p:cNvSpPr/>
          <p:nvPr/>
        </p:nvSpPr>
        <p:spPr>
          <a:xfrm>
            <a:off x="4529588" y="5093112"/>
            <a:ext cx="5943928"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αίσθημα διάτασης της κοιλιακής χώρας</a:t>
            </a:r>
          </a:p>
        </p:txBody>
      </p:sp>
      <p:sp>
        <p:nvSpPr>
          <p:cNvPr id="1163" name="Shape 1163"/>
          <p:cNvSpPr/>
          <p:nvPr/>
        </p:nvSpPr>
        <p:spPr>
          <a:xfrm>
            <a:off x="4476723"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G2P2A0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1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1" grpId="1"/>
      <p:bldP build="whole" bldLvl="1" animBg="1" rev="0" advAuto="0" spid="1163" grpId="2"/>
      <p:bldP build="whole" bldLvl="1" animBg="1" rev="0" advAuto="0" spid="1162" grpId="3"/>
    </p:bldLst>
  </p:timing>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5" name="image85.png"/>
          <p:cNvPicPr>
            <a:picLocks noChangeAspect="1"/>
          </p:cNvPicPr>
          <p:nvPr/>
        </p:nvPicPr>
        <p:blipFill>
          <a:blip r:embed="rId2">
            <a:extLst/>
          </a:blip>
          <a:stretch>
            <a:fillRect/>
          </a:stretch>
        </p:blipFill>
        <p:spPr>
          <a:xfrm>
            <a:off x="100206" y="1007029"/>
            <a:ext cx="12804389" cy="7739543"/>
          </a:xfrm>
          <a:prstGeom prst="rect">
            <a:avLst/>
          </a:prstGeom>
          <a:ln w="12700">
            <a:miter lim="400000"/>
          </a:ln>
        </p:spPr>
      </p:pic>
      <p:sp>
        <p:nvSpPr>
          <p:cNvPr id="1166" name="Shape 1166"/>
          <p:cNvSpPr/>
          <p:nvPr/>
        </p:nvSpPr>
        <p:spPr>
          <a:xfrm>
            <a:off x="1393516" y="4669270"/>
            <a:ext cx="630609" cy="567460"/>
          </a:xfrm>
          <a:prstGeom prst="rect">
            <a:avLst/>
          </a:prstGeom>
          <a:solidFill>
            <a:srgbClr val="25912A"/>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6.0</a:t>
            </a:r>
          </a:p>
        </p:txBody>
      </p:sp>
      <p:sp>
        <p:nvSpPr>
          <p:cNvPr id="1167" name="Shape 1167"/>
          <p:cNvSpPr/>
          <p:nvPr/>
        </p:nvSpPr>
        <p:spPr>
          <a:xfrm>
            <a:off x="4018209" y="4265865"/>
            <a:ext cx="736700" cy="567459"/>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15.7</a:t>
            </a:r>
          </a:p>
        </p:txBody>
      </p:sp>
      <p:sp>
        <p:nvSpPr>
          <p:cNvPr id="1168" name="Shape 1168"/>
          <p:cNvSpPr/>
          <p:nvPr/>
        </p:nvSpPr>
        <p:spPr>
          <a:xfrm>
            <a:off x="5305150" y="4265865"/>
            <a:ext cx="764317" cy="567459"/>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16.2</a:t>
            </a:r>
          </a:p>
        </p:txBody>
      </p:sp>
      <p:sp>
        <p:nvSpPr>
          <p:cNvPr id="1169" name="Shape 1169"/>
          <p:cNvSpPr/>
          <p:nvPr/>
        </p:nvSpPr>
        <p:spPr>
          <a:xfrm>
            <a:off x="6644874" y="2587400"/>
            <a:ext cx="796986" cy="567459"/>
          </a:xfrm>
          <a:prstGeom prst="rect">
            <a:avLst/>
          </a:prstGeom>
          <a:solidFill>
            <a:srgbClr val="C1352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58.2</a:t>
            </a:r>
          </a:p>
        </p:txBody>
      </p:sp>
      <p:sp>
        <p:nvSpPr>
          <p:cNvPr id="1170" name="Shape 1170"/>
          <p:cNvSpPr/>
          <p:nvPr/>
        </p:nvSpPr>
        <p:spPr>
          <a:xfrm>
            <a:off x="8090520" y="4761784"/>
            <a:ext cx="574700" cy="567459"/>
          </a:xfrm>
          <a:prstGeom prst="rect">
            <a:avLst/>
          </a:prstGeom>
          <a:solidFill>
            <a:srgbClr val="8C2A23"/>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3.9</a:t>
            </a:r>
          </a:p>
        </p:txBody>
      </p:sp>
      <p:sp>
        <p:nvSpPr>
          <p:cNvPr id="1171" name="Shape 1171"/>
          <p:cNvSpPr/>
          <p:nvPr/>
        </p:nvSpPr>
        <p:spPr>
          <a:xfrm>
            <a:off x="2559943" y="1199692"/>
            <a:ext cx="877816" cy="5674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94.0</a:t>
            </a:r>
          </a:p>
        </p:txBody>
      </p:sp>
      <p:sp>
        <p:nvSpPr>
          <p:cNvPr id="1172" name="Shape 1172"/>
          <p:cNvSpPr/>
          <p:nvPr/>
        </p:nvSpPr>
        <p:spPr>
          <a:xfrm>
            <a:off x="2363851" y="848420"/>
            <a:ext cx="1270003" cy="1270004"/>
          </a:xfrm>
          <a:prstGeom prst="ellipse">
            <a:avLst/>
          </a:prstGeom>
          <a:ln w="38100">
            <a:solidFill>
              <a:srgbClr val="FF2600"/>
            </a:solidFill>
            <a:miter lim="400000"/>
          </a:ln>
          <a:effectLst>
            <a:outerShdw sx="100000" sy="100000" kx="0" ky="0" algn="b" rotWithShape="0" blurRad="63500" dist="0" dir="16200000">
              <a:srgbClr val="000000">
                <a:alpha val="50000"/>
              </a:srgbClr>
            </a:outerShdw>
          </a:effectLst>
        </p:spPr>
        <p:txBody>
          <a:bodyPr lIns="50800" tIns="50800" rIns="50800" bIns="50800" anchor="ct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1173" name="image81.png"/>
          <p:cNvPicPr>
            <a:picLocks noChangeAspect="1"/>
          </p:cNvPicPr>
          <p:nvPr/>
        </p:nvPicPr>
        <p:blipFill>
          <a:blip r:embed="rId3">
            <a:extLst/>
          </a:blip>
          <a:stretch>
            <a:fillRect/>
          </a:stretch>
        </p:blipFill>
        <p:spPr>
          <a:xfrm>
            <a:off x="9142614" y="5512439"/>
            <a:ext cx="3575997" cy="308435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66"/>
                                        </p:tgtEl>
                                        <p:attrNameLst>
                                          <p:attrName>style.visibility</p:attrName>
                                        </p:attrNameLst>
                                      </p:cBhvr>
                                      <p:to>
                                        <p:strVal val="visible"/>
                                      </p:to>
                                    </p:set>
                                    <p:animEffect filter="dissolve" transition="in">
                                      <p:cBhvr>
                                        <p:cTn id="7" dur="2000"/>
                                        <p:tgtEl>
                                          <p:spTgt spid="11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167"/>
                                        </p:tgtEl>
                                        <p:attrNameLst>
                                          <p:attrName>style.visibility</p:attrName>
                                        </p:attrNameLst>
                                      </p:cBhvr>
                                      <p:to>
                                        <p:strVal val="visible"/>
                                      </p:to>
                                    </p:set>
                                    <p:animEffect filter="dissolve" transition="in">
                                      <p:cBhvr>
                                        <p:cTn id="12" dur="2000"/>
                                        <p:tgtEl>
                                          <p:spTgt spid="11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168"/>
                                        </p:tgtEl>
                                        <p:attrNameLst>
                                          <p:attrName>style.visibility</p:attrName>
                                        </p:attrNameLst>
                                      </p:cBhvr>
                                      <p:to>
                                        <p:strVal val="visible"/>
                                      </p:to>
                                    </p:set>
                                    <p:animEffect filter="dissolve" transition="in">
                                      <p:cBhvr>
                                        <p:cTn id="17" dur="2000"/>
                                        <p:tgtEl>
                                          <p:spTgt spid="116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169"/>
                                        </p:tgtEl>
                                        <p:attrNameLst>
                                          <p:attrName>style.visibility</p:attrName>
                                        </p:attrNameLst>
                                      </p:cBhvr>
                                      <p:to>
                                        <p:strVal val="visible"/>
                                      </p:to>
                                    </p:set>
                                    <p:animEffect filter="dissolve" transition="in">
                                      <p:cBhvr>
                                        <p:cTn id="22" dur="2000"/>
                                        <p:tgtEl>
                                          <p:spTgt spid="116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170"/>
                                        </p:tgtEl>
                                        <p:attrNameLst>
                                          <p:attrName>style.visibility</p:attrName>
                                        </p:attrNameLst>
                                      </p:cBhvr>
                                      <p:to>
                                        <p:strVal val="visible"/>
                                      </p:to>
                                    </p:set>
                                    <p:animEffect filter="dissolve" transition="in">
                                      <p:cBhvr>
                                        <p:cTn id="27" dur="2000"/>
                                        <p:tgtEl>
                                          <p:spTgt spid="117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1171"/>
                                        </p:tgtEl>
                                        <p:attrNameLst>
                                          <p:attrName>style.visibility</p:attrName>
                                        </p:attrNameLst>
                                      </p:cBhvr>
                                      <p:to>
                                        <p:strVal val="visible"/>
                                      </p:to>
                                    </p:set>
                                    <p:animEffect filter="dissolve" transition="in">
                                      <p:cBhvr>
                                        <p:cTn id="32" dur="2000"/>
                                        <p:tgtEl>
                                          <p:spTgt spid="1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0" grpId="5"/>
      <p:bldP build="whole" bldLvl="1" animBg="1" rev="0" advAuto="0" spid="1169" grpId="4"/>
      <p:bldP build="whole" bldLvl="1" animBg="1" rev="0" advAuto="0" spid="1166" grpId="1"/>
      <p:bldP build="whole" bldLvl="1" animBg="1" rev="0" advAuto="0" spid="1168" grpId="3"/>
      <p:bldP build="whole" bldLvl="1" animBg="1" rev="0" advAuto="0" spid="1171" grpId="6"/>
      <p:bldP build="whole" bldLvl="1" animBg="1" rev="0" advAuto="0" spid="1167" grpId="2"/>
    </p:bldLst>
  </p:timing>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5" name="Shape 1175"/>
          <p:cNvSpPr/>
          <p:nvPr/>
        </p:nvSpPr>
        <p:spPr>
          <a:xfrm>
            <a:off x="4868910" y="2134358"/>
            <a:ext cx="224298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10</a:t>
            </a:r>
          </a:p>
        </p:txBody>
      </p:sp>
      <p:sp>
        <p:nvSpPr>
          <p:cNvPr id="1176" name="Shape 1176"/>
          <p:cNvSpPr/>
          <p:nvPr/>
        </p:nvSpPr>
        <p:spPr>
          <a:xfrm>
            <a:off x="4476723"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73 ετών</a:t>
            </a:r>
          </a:p>
        </p:txBody>
      </p:sp>
      <p:sp>
        <p:nvSpPr>
          <p:cNvPr id="1177" name="Shape 1177"/>
          <p:cNvSpPr/>
          <p:nvPr/>
        </p:nvSpPr>
        <p:spPr>
          <a:xfrm>
            <a:off x="4529588" y="5093112"/>
            <a:ext cx="5943928"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αίσθημα διάτασης της κοιλιακής χώρας</a:t>
            </a:r>
          </a:p>
        </p:txBody>
      </p:sp>
      <p:sp>
        <p:nvSpPr>
          <p:cNvPr id="1178" name="Shape 1178"/>
          <p:cNvSpPr/>
          <p:nvPr/>
        </p:nvSpPr>
        <p:spPr>
          <a:xfrm>
            <a:off x="4476723"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G2P2A0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1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6" grpId="1"/>
      <p:bldP build="whole" bldLvl="1" animBg="1" rev="0" advAuto="0" spid="1178" grpId="2"/>
      <p:bldP build="whole" bldLvl="1" animBg="1" rev="0" advAuto="0" spid="1177" grpId="3"/>
    </p:bldLst>
  </p:timing>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80" name="image88.png"/>
          <p:cNvPicPr>
            <a:picLocks noChangeAspect="1"/>
          </p:cNvPicPr>
          <p:nvPr/>
        </p:nvPicPr>
        <p:blipFill>
          <a:blip r:embed="rId2">
            <a:extLst/>
          </a:blip>
          <a:stretch>
            <a:fillRect/>
          </a:stretch>
        </p:blipFill>
        <p:spPr>
          <a:xfrm>
            <a:off x="736013" y="16764"/>
            <a:ext cx="11532775" cy="9720072"/>
          </a:xfrm>
          <a:prstGeom prst="rect">
            <a:avLst/>
          </a:prstGeom>
          <a:ln w="12700">
            <a:miter lim="400000"/>
          </a:ln>
        </p:spPr>
      </p:pic>
    </p:spTree>
  </p:cSld>
  <p:clrMapOvr>
    <a:masterClrMapping/>
  </p:clrMapOvr>
  <p:transition xmlns:p14="http://schemas.microsoft.com/office/powerpoint/2010/main" spd="med" advClick="1" p14:dur="1000"/>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2"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1183" name="image88.png"/>
          <p:cNvPicPr>
            <a:picLocks noChangeAspect="1"/>
          </p:cNvPicPr>
          <p:nvPr/>
        </p:nvPicPr>
        <p:blipFill>
          <a:blip r:embed="rId3">
            <a:extLst/>
          </a:blip>
          <a:stretch>
            <a:fillRect/>
          </a:stretch>
        </p:blipFill>
        <p:spPr>
          <a:xfrm>
            <a:off x="7991740" y="3307612"/>
            <a:ext cx="4180014" cy="3523006"/>
          </a:xfrm>
          <a:prstGeom prst="rect">
            <a:avLst/>
          </a:prstGeom>
          <a:ln w="12700">
            <a:miter lim="400000"/>
          </a:ln>
        </p:spPr>
      </p:pic>
      <p:sp>
        <p:nvSpPr>
          <p:cNvPr id="1184" name="Shape 1184"/>
          <p:cNvSpPr/>
          <p:nvPr/>
        </p:nvSpPr>
        <p:spPr>
          <a:xfrm>
            <a:off x="4929483" y="3398754"/>
            <a:ext cx="50464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73</a:t>
            </a:r>
          </a:p>
        </p:txBody>
      </p:sp>
      <p:sp>
        <p:nvSpPr>
          <p:cNvPr id="1185" name="Shape 1185"/>
          <p:cNvSpPr/>
          <p:nvPr/>
        </p:nvSpPr>
        <p:spPr>
          <a:xfrm>
            <a:off x="5312150" y="3715944"/>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186" name="Shape 1186"/>
          <p:cNvSpPr/>
          <p:nvPr/>
        </p:nvSpPr>
        <p:spPr>
          <a:xfrm>
            <a:off x="516493" y="889136"/>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73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184"/>
                                        </p:tgtEl>
                                        <p:attrNameLst>
                                          <p:attrName>style.visibility</p:attrName>
                                        </p:attrNameLst>
                                      </p:cBhvr>
                                      <p:to>
                                        <p:strVal val="visible"/>
                                      </p:to>
                                    </p:set>
                                    <p:animEffect filter="dissolve" transition="in">
                                      <p:cBhvr>
                                        <p:cTn id="11" dur="1500"/>
                                        <p:tgtEl>
                                          <p:spTgt spid="118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185"/>
                                        </p:tgtEl>
                                        <p:attrNameLst>
                                          <p:attrName>style.visibility</p:attrName>
                                        </p:attrNameLst>
                                      </p:cBhvr>
                                      <p:to>
                                        <p:strVal val="visible"/>
                                      </p:to>
                                    </p:set>
                                    <p:animEffect filter="dissolve" transition="in">
                                      <p:cBhvr>
                                        <p:cTn id="16" dur="1500"/>
                                        <p:tgtEl>
                                          <p:spTgt spid="1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5" grpId="3"/>
      <p:bldP build="whole" bldLvl="1" animBg="1" rev="0" advAuto="0" spid="1186" grpId="1"/>
      <p:bldP build="whole" bldLvl="1" animBg="1" rev="0" advAuto="0" spid="1184" grpId="2"/>
    </p:bldLst>
  </p:timing>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88" name="image89.png"/>
          <p:cNvPicPr>
            <a:picLocks noChangeAspect="1"/>
          </p:cNvPicPr>
          <p:nvPr/>
        </p:nvPicPr>
        <p:blipFill>
          <a:blip r:embed="rId2">
            <a:extLst/>
          </a:blip>
          <a:stretch>
            <a:fillRect/>
          </a:stretch>
        </p:blipFill>
        <p:spPr>
          <a:xfrm>
            <a:off x="1079640" y="58129"/>
            <a:ext cx="10845519" cy="9637341"/>
          </a:xfrm>
          <a:prstGeom prst="rect">
            <a:avLst/>
          </a:prstGeom>
          <a:ln w="12700">
            <a:miter lim="400000"/>
          </a:ln>
        </p:spPr>
      </p:pic>
      <p:sp>
        <p:nvSpPr>
          <p:cNvPr id="1189" name="Shape 1189"/>
          <p:cNvSpPr/>
          <p:nvPr/>
        </p:nvSpPr>
        <p:spPr>
          <a:xfrm>
            <a:off x="6430037" y="5282809"/>
            <a:ext cx="2153598"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132.6 mm</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278" name="Shape 278"/>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284" name="Group 284"/>
          <p:cNvGrpSpPr/>
          <p:nvPr/>
        </p:nvGrpSpPr>
        <p:grpSpPr>
          <a:xfrm>
            <a:off x="111814" y="2000250"/>
            <a:ext cx="12350512" cy="769928"/>
            <a:chOff x="0" y="0"/>
            <a:chExt cx="12350511" cy="769926"/>
          </a:xfrm>
        </p:grpSpPr>
        <p:grpSp>
          <p:nvGrpSpPr>
            <p:cNvPr id="282" name="Group 282"/>
            <p:cNvGrpSpPr/>
            <p:nvPr/>
          </p:nvGrpSpPr>
          <p:grpSpPr>
            <a:xfrm>
              <a:off x="28554" y="0"/>
              <a:ext cx="10907391" cy="571501"/>
              <a:chOff x="0" y="0"/>
              <a:chExt cx="10907390" cy="571500"/>
            </a:xfrm>
          </p:grpSpPr>
          <p:sp>
            <p:nvSpPr>
              <p:cNvPr id="279" name="Shape 279"/>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280" name="Shape 280"/>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281" name="Shape 281"/>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283"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287" name="Group 287"/>
          <p:cNvGrpSpPr/>
          <p:nvPr/>
        </p:nvGrpSpPr>
        <p:grpSpPr>
          <a:xfrm>
            <a:off x="111814" y="2824713"/>
            <a:ext cx="12350514" cy="758265"/>
            <a:chOff x="0" y="0"/>
            <a:chExt cx="12350512" cy="758264"/>
          </a:xfrm>
        </p:grpSpPr>
        <p:sp>
          <p:nvSpPr>
            <p:cNvPr id="285" name="Shape 285"/>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286"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290" name="Group 290"/>
          <p:cNvGrpSpPr/>
          <p:nvPr/>
        </p:nvGrpSpPr>
        <p:grpSpPr>
          <a:xfrm>
            <a:off x="213414" y="4468641"/>
            <a:ext cx="12350514" cy="739936"/>
            <a:chOff x="0" y="0"/>
            <a:chExt cx="12350512" cy="739935"/>
          </a:xfrm>
        </p:grpSpPr>
        <p:sp>
          <p:nvSpPr>
            <p:cNvPr id="288" name="Shape 288"/>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289"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293" name="Group 293"/>
          <p:cNvGrpSpPr/>
          <p:nvPr/>
        </p:nvGrpSpPr>
        <p:grpSpPr>
          <a:xfrm>
            <a:off x="111814" y="3649176"/>
            <a:ext cx="12350514" cy="746601"/>
            <a:chOff x="0" y="0"/>
            <a:chExt cx="12350512" cy="746600"/>
          </a:xfrm>
        </p:grpSpPr>
        <p:sp>
          <p:nvSpPr>
            <p:cNvPr id="291" name="Shape 291"/>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292"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294" name="Shape 294"/>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295" name="Shape 295"/>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296" name="Shape 296"/>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299" name="Group 299"/>
          <p:cNvGrpSpPr/>
          <p:nvPr/>
        </p:nvGrpSpPr>
        <p:grpSpPr>
          <a:xfrm>
            <a:off x="213414" y="5288107"/>
            <a:ext cx="12350514" cy="733271"/>
            <a:chOff x="0" y="0"/>
            <a:chExt cx="12350512" cy="733269"/>
          </a:xfrm>
        </p:grpSpPr>
        <p:pic>
          <p:nvPicPr>
            <p:cNvPr id="297"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298" name="Shape 298"/>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302" name="Group 302"/>
          <p:cNvGrpSpPr/>
          <p:nvPr/>
        </p:nvGrpSpPr>
        <p:grpSpPr>
          <a:xfrm>
            <a:off x="213414" y="6107572"/>
            <a:ext cx="12350514" cy="726606"/>
            <a:chOff x="0" y="0"/>
            <a:chExt cx="12350512" cy="726605"/>
          </a:xfrm>
        </p:grpSpPr>
        <p:pic>
          <p:nvPicPr>
            <p:cNvPr id="300"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301" name="Shape 301"/>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305" name="Group 305"/>
          <p:cNvGrpSpPr/>
          <p:nvPr/>
        </p:nvGrpSpPr>
        <p:grpSpPr>
          <a:xfrm>
            <a:off x="213414" y="6927036"/>
            <a:ext cx="12350514" cy="719941"/>
            <a:chOff x="0" y="0"/>
            <a:chExt cx="12350512" cy="719939"/>
          </a:xfrm>
        </p:grpSpPr>
        <p:pic>
          <p:nvPicPr>
            <p:cNvPr id="303"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304" name="Shape 304"/>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306"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307" name="Shape 307"/>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pic>
        <p:nvPicPr>
          <p:cNvPr id="308" name="image12.png"/>
          <p:cNvPicPr>
            <a:picLocks noChangeAspect="1"/>
          </p:cNvPicPr>
          <p:nvPr/>
        </p:nvPicPr>
        <p:blipFill>
          <a:blip r:embed="rId4">
            <a:extLst/>
          </a:blip>
          <a:stretch>
            <a:fillRect/>
          </a:stretch>
        </p:blipFill>
        <p:spPr>
          <a:xfrm>
            <a:off x="6531788" y="5939139"/>
            <a:ext cx="5859424"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308"/>
                                        </p:tgtEl>
                                        <p:attrNameLst>
                                          <p:attrName>style.visibility</p:attrName>
                                        </p:attrNameLst>
                                      </p:cBhvr>
                                      <p:to>
                                        <p:strVal val="visible"/>
                                      </p:to>
                                    </p:set>
                                    <p:anim calcmode="lin" valueType="num">
                                      <p:cBhvr>
                                        <p:cTn id="7" dur="1500" fill="hold"/>
                                        <p:tgtEl>
                                          <p:spTgt spid="308"/>
                                        </p:tgtEl>
                                        <p:attrNameLst>
                                          <p:attrName>ppt_w</p:attrName>
                                        </p:attrNameLst>
                                      </p:cBhvr>
                                      <p:tavLst>
                                        <p:tav tm="0" fmla="#ppt_w*sin(2.5*pi*$)">
                                          <p:val>
                                            <p:fltVal val="0"/>
                                          </p:val>
                                        </p:tav>
                                        <p:tav tm="100000">
                                          <p:val>
                                            <p:fltVal val="1"/>
                                          </p:val>
                                        </p:tav>
                                      </p:tavLst>
                                    </p:anim>
                                    <p:anim calcmode="lin" valueType="num">
                                      <p:cBhvr>
                                        <p:cTn id="8" dur="1500" fill="hold"/>
                                        <p:tgtEl>
                                          <p:spTgt spid="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Lst>
  </p:timing>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1192" name="image88.png"/>
          <p:cNvPicPr>
            <a:picLocks noChangeAspect="1"/>
          </p:cNvPicPr>
          <p:nvPr/>
        </p:nvPicPr>
        <p:blipFill>
          <a:blip r:embed="rId3">
            <a:extLst/>
          </a:blip>
          <a:stretch>
            <a:fillRect/>
          </a:stretch>
        </p:blipFill>
        <p:spPr>
          <a:xfrm>
            <a:off x="7991740" y="3307612"/>
            <a:ext cx="4180014" cy="3523006"/>
          </a:xfrm>
          <a:prstGeom prst="rect">
            <a:avLst/>
          </a:prstGeom>
          <a:ln w="12700">
            <a:miter lim="400000"/>
          </a:ln>
        </p:spPr>
      </p:pic>
      <p:sp>
        <p:nvSpPr>
          <p:cNvPr id="1193" name="Shape 1193"/>
          <p:cNvSpPr/>
          <p:nvPr/>
        </p:nvSpPr>
        <p:spPr>
          <a:xfrm>
            <a:off x="4929483" y="3398754"/>
            <a:ext cx="50464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73</a:t>
            </a:r>
          </a:p>
        </p:txBody>
      </p:sp>
      <p:sp>
        <p:nvSpPr>
          <p:cNvPr id="1194" name="Shape 1194"/>
          <p:cNvSpPr/>
          <p:nvPr/>
        </p:nvSpPr>
        <p:spPr>
          <a:xfrm>
            <a:off x="5312150" y="3715944"/>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195" name="Shape 1195"/>
          <p:cNvSpPr/>
          <p:nvPr/>
        </p:nvSpPr>
        <p:spPr>
          <a:xfrm>
            <a:off x="4823055" y="4027972"/>
            <a:ext cx="71750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133</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95"/>
                                        </p:tgtEl>
                                        <p:attrNameLst>
                                          <p:attrName>style.visibility</p:attrName>
                                        </p:attrNameLst>
                                      </p:cBhvr>
                                      <p:to>
                                        <p:strVal val="visible"/>
                                      </p:to>
                                    </p:set>
                                    <p:animEffect filter="dissolve" transition="in">
                                      <p:cBhvr>
                                        <p:cTn id="7" dur="1500"/>
                                        <p:tgtEl>
                                          <p:spTgt spid="1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5" grpId="1"/>
    </p:bldLst>
  </p:timing>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7" name="image90.png"/>
          <p:cNvPicPr>
            <a:picLocks noChangeAspect="1"/>
          </p:cNvPicPr>
          <p:nvPr/>
        </p:nvPicPr>
        <p:blipFill>
          <a:blip r:embed="rId2">
            <a:extLst/>
          </a:blip>
          <a:stretch>
            <a:fillRect/>
          </a:stretch>
        </p:blipFill>
        <p:spPr>
          <a:xfrm>
            <a:off x="1631950" y="565150"/>
            <a:ext cx="9740900" cy="8623300"/>
          </a:xfrm>
          <a:prstGeom prst="rect">
            <a:avLst/>
          </a:prstGeom>
          <a:ln w="12700">
            <a:miter lim="400000"/>
          </a:ln>
        </p:spPr>
      </p:pic>
      <p:sp>
        <p:nvSpPr>
          <p:cNvPr id="1198" name="Shape 1198"/>
          <p:cNvSpPr/>
          <p:nvPr/>
        </p:nvSpPr>
        <p:spPr>
          <a:xfrm>
            <a:off x="6597383" y="5282809"/>
            <a:ext cx="1818908"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77.7 mm</a:t>
            </a:r>
          </a:p>
        </p:txBody>
      </p:sp>
    </p:spTree>
  </p:cSld>
  <p:clrMapOvr>
    <a:masterClrMapping/>
  </p:clrMapOvr>
  <p:transition xmlns:p14="http://schemas.microsoft.com/office/powerpoint/2010/main" spd="med" advClick="1" p14:dur="1000"/>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0"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1201" name="image88.png"/>
          <p:cNvPicPr>
            <a:picLocks noChangeAspect="1"/>
          </p:cNvPicPr>
          <p:nvPr/>
        </p:nvPicPr>
        <p:blipFill>
          <a:blip r:embed="rId3">
            <a:extLst/>
          </a:blip>
          <a:stretch>
            <a:fillRect/>
          </a:stretch>
        </p:blipFill>
        <p:spPr>
          <a:xfrm>
            <a:off x="7991740" y="3307612"/>
            <a:ext cx="4180014" cy="3523006"/>
          </a:xfrm>
          <a:prstGeom prst="rect">
            <a:avLst/>
          </a:prstGeom>
          <a:ln w="12700">
            <a:miter lim="400000"/>
          </a:ln>
        </p:spPr>
      </p:pic>
      <p:sp>
        <p:nvSpPr>
          <p:cNvPr id="1202" name="Shape 1202"/>
          <p:cNvSpPr/>
          <p:nvPr/>
        </p:nvSpPr>
        <p:spPr>
          <a:xfrm>
            <a:off x="4929483" y="3398754"/>
            <a:ext cx="50464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73</a:t>
            </a:r>
          </a:p>
        </p:txBody>
      </p:sp>
      <p:sp>
        <p:nvSpPr>
          <p:cNvPr id="1203" name="Shape 1203"/>
          <p:cNvSpPr/>
          <p:nvPr/>
        </p:nvSpPr>
        <p:spPr>
          <a:xfrm>
            <a:off x="5312150" y="3715944"/>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204" name="Shape 1204"/>
          <p:cNvSpPr/>
          <p:nvPr/>
        </p:nvSpPr>
        <p:spPr>
          <a:xfrm>
            <a:off x="4823055" y="4027972"/>
            <a:ext cx="71750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133</a:t>
            </a:r>
          </a:p>
        </p:txBody>
      </p:sp>
      <p:sp>
        <p:nvSpPr>
          <p:cNvPr id="1205" name="Shape 1205"/>
          <p:cNvSpPr/>
          <p:nvPr/>
        </p:nvSpPr>
        <p:spPr>
          <a:xfrm>
            <a:off x="5818729" y="4366432"/>
            <a:ext cx="53967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78</a:t>
            </a:r>
          </a:p>
        </p:txBody>
      </p:sp>
      <p:sp>
        <p:nvSpPr>
          <p:cNvPr id="1206" name="Shape 1206"/>
          <p:cNvSpPr/>
          <p:nvPr/>
        </p:nvSpPr>
        <p:spPr>
          <a:xfrm>
            <a:off x="2932195" y="4593070"/>
            <a:ext cx="550452" cy="567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207" name="Shape 1207"/>
          <p:cNvSpPr/>
          <p:nvPr/>
        </p:nvSpPr>
        <p:spPr>
          <a:xfrm>
            <a:off x="5575131" y="5016919"/>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1208" name="Shape 1208"/>
          <p:cNvSpPr/>
          <p:nvPr/>
        </p:nvSpPr>
        <p:spPr>
          <a:xfrm>
            <a:off x="3341899" y="5304786"/>
            <a:ext cx="55045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209" name="Shape 1209"/>
          <p:cNvSpPr/>
          <p:nvPr/>
        </p:nvSpPr>
        <p:spPr>
          <a:xfrm>
            <a:off x="4262903" y="563519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210" name="Shape 1210"/>
          <p:cNvSpPr/>
          <p:nvPr/>
        </p:nvSpPr>
        <p:spPr>
          <a:xfrm>
            <a:off x="3613808" y="5912734"/>
            <a:ext cx="48241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67</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05"/>
                                        </p:tgtEl>
                                        <p:attrNameLst>
                                          <p:attrName>style.visibility</p:attrName>
                                        </p:attrNameLst>
                                      </p:cBhvr>
                                      <p:to>
                                        <p:strVal val="visible"/>
                                      </p:to>
                                    </p:set>
                                    <p:animEffect filter="dissolve" transition="in">
                                      <p:cBhvr>
                                        <p:cTn id="7" dur="1500"/>
                                        <p:tgtEl>
                                          <p:spTgt spid="12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06"/>
                                        </p:tgtEl>
                                        <p:attrNameLst>
                                          <p:attrName>style.visibility</p:attrName>
                                        </p:attrNameLst>
                                      </p:cBhvr>
                                      <p:to>
                                        <p:strVal val="visible"/>
                                      </p:to>
                                    </p:set>
                                    <p:animEffect filter="dissolve" transition="in">
                                      <p:cBhvr>
                                        <p:cTn id="12" dur="1500"/>
                                        <p:tgtEl>
                                          <p:spTgt spid="120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207"/>
                                        </p:tgtEl>
                                        <p:attrNameLst>
                                          <p:attrName>style.visibility</p:attrName>
                                        </p:attrNameLst>
                                      </p:cBhvr>
                                      <p:to>
                                        <p:strVal val="visible"/>
                                      </p:to>
                                    </p:set>
                                    <p:animEffect filter="dissolve" transition="in">
                                      <p:cBhvr>
                                        <p:cTn id="17" dur="1500"/>
                                        <p:tgtEl>
                                          <p:spTgt spid="120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208"/>
                                        </p:tgtEl>
                                        <p:attrNameLst>
                                          <p:attrName>style.visibility</p:attrName>
                                        </p:attrNameLst>
                                      </p:cBhvr>
                                      <p:to>
                                        <p:strVal val="visible"/>
                                      </p:to>
                                    </p:set>
                                    <p:animEffect filter="dissolve" transition="in">
                                      <p:cBhvr>
                                        <p:cTn id="22" dur="1500"/>
                                        <p:tgtEl>
                                          <p:spTgt spid="120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209"/>
                                        </p:tgtEl>
                                        <p:attrNameLst>
                                          <p:attrName>style.visibility</p:attrName>
                                        </p:attrNameLst>
                                      </p:cBhvr>
                                      <p:to>
                                        <p:strVal val="visible"/>
                                      </p:to>
                                    </p:set>
                                    <p:animEffect filter="dissolve" transition="in">
                                      <p:cBhvr>
                                        <p:cTn id="27" dur="1500"/>
                                        <p:tgtEl>
                                          <p:spTgt spid="120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1210"/>
                                        </p:tgtEl>
                                        <p:attrNameLst>
                                          <p:attrName>style.visibility</p:attrName>
                                        </p:attrNameLst>
                                      </p:cBhvr>
                                      <p:to>
                                        <p:strVal val="visible"/>
                                      </p:to>
                                    </p:set>
                                    <p:animEffect filter="dissolve" transition="in">
                                      <p:cBhvr>
                                        <p:cTn id="32" dur="1500"/>
                                        <p:tgtEl>
                                          <p:spTgt spid="1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8" grpId="4"/>
      <p:bldP build="whole" bldLvl="1" animBg="1" rev="0" advAuto="0" spid="1210" grpId="6"/>
      <p:bldP build="whole" bldLvl="1" animBg="1" rev="0" advAuto="0" spid="1206" grpId="2"/>
      <p:bldP build="whole" bldLvl="1" animBg="1" rev="0" advAuto="0" spid="1207" grpId="3"/>
      <p:bldP build="whole" bldLvl="1" animBg="1" rev="0" advAuto="0" spid="1209" grpId="5"/>
      <p:bldP build="whole" bldLvl="1" animBg="1" rev="0" advAuto="0" spid="1205" grpId="1"/>
    </p:bldLst>
  </p:timing>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12" name="image91.png"/>
          <p:cNvPicPr>
            <a:picLocks noChangeAspect="1"/>
          </p:cNvPicPr>
          <p:nvPr/>
        </p:nvPicPr>
        <p:blipFill>
          <a:blip r:embed="rId2">
            <a:extLst/>
          </a:blip>
          <a:stretch>
            <a:fillRect/>
          </a:stretch>
        </p:blipFill>
        <p:spPr>
          <a:xfrm>
            <a:off x="103560" y="885587"/>
            <a:ext cx="12797679" cy="7982427"/>
          </a:xfrm>
          <a:prstGeom prst="rect">
            <a:avLst/>
          </a:prstGeom>
          <a:ln w="12700">
            <a:miter lim="400000"/>
          </a:ln>
        </p:spPr>
      </p:pic>
      <p:grpSp>
        <p:nvGrpSpPr>
          <p:cNvPr id="1218" name="Group 1218"/>
          <p:cNvGrpSpPr/>
          <p:nvPr/>
        </p:nvGrpSpPr>
        <p:grpSpPr>
          <a:xfrm>
            <a:off x="1376339" y="2442019"/>
            <a:ext cx="7448684" cy="2794711"/>
            <a:chOff x="0" y="0"/>
            <a:chExt cx="7448682" cy="2794710"/>
          </a:xfrm>
        </p:grpSpPr>
        <p:sp>
          <p:nvSpPr>
            <p:cNvPr id="1213" name="Shape 1213"/>
            <p:cNvSpPr/>
            <p:nvPr/>
          </p:nvSpPr>
          <p:spPr>
            <a:xfrm>
              <a:off x="-1" y="2227251"/>
              <a:ext cx="664962" cy="567460"/>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5.4</a:t>
              </a:r>
            </a:p>
          </p:txBody>
        </p:sp>
        <p:sp>
          <p:nvSpPr>
            <p:cNvPr id="1214" name="Shape 1214"/>
            <p:cNvSpPr/>
            <p:nvPr/>
          </p:nvSpPr>
          <p:spPr>
            <a:xfrm>
              <a:off x="2681280" y="2227251"/>
              <a:ext cx="605012"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6.1</a:t>
              </a:r>
            </a:p>
          </p:txBody>
        </p:sp>
        <p:sp>
          <p:nvSpPr>
            <p:cNvPr id="1215" name="Shape 1215"/>
            <p:cNvSpPr/>
            <p:nvPr/>
          </p:nvSpPr>
          <p:spPr>
            <a:xfrm>
              <a:off x="3929982" y="1942791"/>
              <a:ext cx="814836" cy="567459"/>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12.8</a:t>
              </a:r>
            </a:p>
          </p:txBody>
        </p:sp>
        <p:sp>
          <p:nvSpPr>
            <p:cNvPr id="1216" name="Shape 1216"/>
            <p:cNvSpPr/>
            <p:nvPr/>
          </p:nvSpPr>
          <p:spPr>
            <a:xfrm>
              <a:off x="5237131" y="-1"/>
              <a:ext cx="833360"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61.8</a:t>
              </a:r>
            </a:p>
          </p:txBody>
        </p:sp>
        <p:sp>
          <p:nvSpPr>
            <p:cNvPr id="1217" name="Shape 1217"/>
            <p:cNvSpPr/>
            <p:nvPr/>
          </p:nvSpPr>
          <p:spPr>
            <a:xfrm>
              <a:off x="6607241" y="1942791"/>
              <a:ext cx="841442" cy="567459"/>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13.8</a:t>
              </a:r>
            </a:p>
          </p:txBody>
        </p:sp>
      </p:grpSp>
      <p:grpSp>
        <p:nvGrpSpPr>
          <p:cNvPr id="1221" name="Group 1221"/>
          <p:cNvGrpSpPr/>
          <p:nvPr/>
        </p:nvGrpSpPr>
        <p:grpSpPr>
          <a:xfrm>
            <a:off x="2363851" y="848420"/>
            <a:ext cx="1270003" cy="1270004"/>
            <a:chOff x="0" y="0"/>
            <a:chExt cx="1270002" cy="1270002"/>
          </a:xfrm>
        </p:grpSpPr>
        <p:sp>
          <p:nvSpPr>
            <p:cNvPr id="1219" name="Shape 1219"/>
            <p:cNvSpPr/>
            <p:nvPr/>
          </p:nvSpPr>
          <p:spPr>
            <a:xfrm>
              <a:off x="203501" y="351270"/>
              <a:ext cx="862997"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94.5</a:t>
              </a:r>
            </a:p>
          </p:txBody>
        </p:sp>
        <p:sp>
          <p:nvSpPr>
            <p:cNvPr id="1220" name="Shape 1220"/>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1222" name="image88.png"/>
          <p:cNvPicPr>
            <a:picLocks noChangeAspect="1"/>
          </p:cNvPicPr>
          <p:nvPr/>
        </p:nvPicPr>
        <p:blipFill>
          <a:blip r:embed="rId3">
            <a:extLst/>
          </a:blip>
          <a:stretch>
            <a:fillRect/>
          </a:stretch>
        </p:blipFill>
        <p:spPr>
          <a:xfrm>
            <a:off x="9060515" y="5572385"/>
            <a:ext cx="3703917" cy="312174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1218"/>
                                        </p:tgtEl>
                                        <p:attrNameLst>
                                          <p:attrName>style.visibility</p:attrName>
                                        </p:attrNameLst>
                                      </p:cBhvr>
                                      <p:to>
                                        <p:strVal val="visible"/>
                                      </p:to>
                                    </p:set>
                                    <p:anim calcmode="lin" valueType="num">
                                      <p:cBhvr>
                                        <p:cTn id="7" dur="1500" fill="hold"/>
                                        <p:tgtEl>
                                          <p:spTgt spid="1218"/>
                                        </p:tgtEl>
                                        <p:attrNameLst>
                                          <p:attrName>ppt_w</p:attrName>
                                        </p:attrNameLst>
                                      </p:cBhvr>
                                      <p:tavLst>
                                        <p:tav tm="0">
                                          <p:val>
                                            <p:fltVal val="0"/>
                                          </p:val>
                                        </p:tav>
                                        <p:tav tm="100000">
                                          <p:val>
                                            <p:strVal val="#ppt_w"/>
                                          </p:val>
                                        </p:tav>
                                      </p:tavLst>
                                    </p:anim>
                                    <p:anim calcmode="lin" valueType="num">
                                      <p:cBhvr>
                                        <p:cTn id="8" dur="1500" fill="hold"/>
                                        <p:tgtEl>
                                          <p:spTgt spid="1218"/>
                                        </p:tgtEl>
                                        <p:attrNameLst>
                                          <p:attrName>ppt_h</p:attrName>
                                        </p:attrNameLst>
                                      </p:cBhvr>
                                      <p:tavLst>
                                        <p:tav tm="0">
                                          <p:val>
                                            <p:fltVal val="0"/>
                                          </p:val>
                                        </p:tav>
                                        <p:tav tm="100000">
                                          <p:val>
                                            <p:strVal val="#ppt_h"/>
                                          </p:val>
                                        </p:tav>
                                      </p:tavLst>
                                    </p:anim>
                                    <p:anim calcmode="lin" valueType="num">
                                      <p:cBhvr>
                                        <p:cTn id="9" dur="1500" fill="hold"/>
                                        <p:tgtEl>
                                          <p:spTgt spid="1218"/>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2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1221"/>
                                        </p:tgtEl>
                                        <p:attrNameLst>
                                          <p:attrName>style.visibility</p:attrName>
                                        </p:attrNameLst>
                                      </p:cBhvr>
                                      <p:to>
                                        <p:strVal val="visible"/>
                                      </p:to>
                                    </p:set>
                                    <p:animEffect filter="blinds(vertical)" transition="in">
                                      <p:cBhvr>
                                        <p:cTn id="15" dur="1000"/>
                                        <p:tgtEl>
                                          <p:spTgt spid="1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8" grpId="1"/>
      <p:bldP build="whole" bldLvl="1" animBg="1" rev="0" advAuto="0" spid="1221" grpId="2"/>
    </p:bldLst>
  </p:timing>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4" name="Shape 1224"/>
          <p:cNvSpPr/>
          <p:nvPr/>
        </p:nvSpPr>
        <p:spPr>
          <a:xfrm>
            <a:off x="4868910" y="2134358"/>
            <a:ext cx="224298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11</a:t>
            </a:r>
          </a:p>
        </p:txBody>
      </p:sp>
      <p:sp>
        <p:nvSpPr>
          <p:cNvPr id="1225" name="Shape 1225"/>
          <p:cNvSpPr/>
          <p:nvPr/>
        </p:nvSpPr>
        <p:spPr>
          <a:xfrm>
            <a:off x="4476723"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42 ετών</a:t>
            </a:r>
          </a:p>
        </p:txBody>
      </p:sp>
      <p:sp>
        <p:nvSpPr>
          <p:cNvPr id="1226" name="Shape 1226"/>
          <p:cNvSpPr/>
          <p:nvPr/>
        </p:nvSpPr>
        <p:spPr>
          <a:xfrm>
            <a:off x="4388036" y="5093110"/>
            <a:ext cx="6121301"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1000" indent="-381000">
              <a:buSzPct val="100000"/>
              <a:buChar char="-"/>
              <a:defRPr b="1" sz="2400">
                <a:solidFill>
                  <a:srgbClr val="FFFFFF"/>
                </a:solidFill>
                <a:latin typeface="Comic Sans MS"/>
                <a:ea typeface="Comic Sans MS"/>
                <a:cs typeface="Comic Sans MS"/>
                <a:sym typeface="Comic Sans MS"/>
              </a:defRPr>
            </a:pPr>
            <a:r>
              <a:t>αίσθημα διάτασης της κοιλιακής χώρας</a:t>
            </a:r>
          </a:p>
          <a:p>
            <a:pPr marL="381000" indent="-381000">
              <a:buSzPct val="100000"/>
              <a:buChar char="-"/>
              <a:defRPr b="1" sz="2400">
                <a:solidFill>
                  <a:srgbClr val="FFFFFF"/>
                </a:solidFill>
                <a:latin typeface="Comic Sans MS"/>
                <a:ea typeface="Comic Sans MS"/>
                <a:cs typeface="Comic Sans MS"/>
                <a:sym typeface="Comic Sans MS"/>
              </a:defRPr>
            </a:pPr>
            <a:r>
              <a:t>αδυναμία</a:t>
            </a:r>
          </a:p>
          <a:p>
            <a:pPr marL="381000" indent="-381000">
              <a:buSzPct val="100000"/>
              <a:buChar char="-"/>
              <a:defRPr b="1" sz="2400">
                <a:solidFill>
                  <a:srgbClr val="FFFFFF"/>
                </a:solidFill>
                <a:latin typeface="Comic Sans MS"/>
                <a:ea typeface="Comic Sans MS"/>
                <a:cs typeface="Comic Sans MS"/>
                <a:sym typeface="Comic Sans MS"/>
              </a:defRPr>
            </a:pPr>
            <a:r>
              <a:t>ανορεξία</a:t>
            </a:r>
          </a:p>
          <a:p>
            <a:pPr marL="381000" indent="-381000">
              <a:buSzPct val="100000"/>
              <a:buChar char="-"/>
              <a:defRPr b="1" sz="2400">
                <a:solidFill>
                  <a:srgbClr val="FFFFFF"/>
                </a:solidFill>
                <a:latin typeface="Comic Sans MS"/>
                <a:ea typeface="Comic Sans MS"/>
                <a:cs typeface="Comic Sans MS"/>
                <a:sym typeface="Comic Sans MS"/>
              </a:defRPr>
            </a:pPr>
            <a:r>
              <a:t>αναιμία</a:t>
            </a:r>
          </a:p>
        </p:txBody>
      </p:sp>
      <p:sp>
        <p:nvSpPr>
          <p:cNvPr id="1227" name="Shape 1227"/>
          <p:cNvSpPr/>
          <p:nvPr/>
        </p:nvSpPr>
        <p:spPr>
          <a:xfrm>
            <a:off x="4476723"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G0P0A0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1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5" grpId="1"/>
      <p:bldP build="whole" bldLvl="1" animBg="1" rev="0" advAuto="0" spid="1227" grpId="2"/>
      <p:bldP build="whole" bldLvl="1" animBg="1" rev="0" advAuto="0" spid="1226" grpId="3"/>
    </p:bldLst>
  </p:timing>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29" name="image93.png"/>
          <p:cNvPicPr>
            <a:picLocks noChangeAspect="1"/>
          </p:cNvPicPr>
          <p:nvPr/>
        </p:nvPicPr>
        <p:blipFill>
          <a:blip r:embed="rId2">
            <a:extLst/>
          </a:blip>
          <a:stretch>
            <a:fillRect/>
          </a:stretch>
        </p:blipFill>
        <p:spPr>
          <a:xfrm>
            <a:off x="698543" y="64423"/>
            <a:ext cx="10972759" cy="9624754"/>
          </a:xfrm>
          <a:prstGeom prst="rect">
            <a:avLst/>
          </a:prstGeom>
          <a:ln w="12700">
            <a:miter lim="400000"/>
          </a:ln>
        </p:spPr>
      </p:pic>
    </p:spTree>
  </p:cSld>
  <p:clrMapOvr>
    <a:masterClrMapping/>
  </p:clrMapOvr>
  <p:transition xmlns:p14="http://schemas.microsoft.com/office/powerpoint/2010/main" spd="med" advClick="1" p14:dur="1000"/>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232" name="Shape 1232"/>
          <p:cNvSpPr/>
          <p:nvPr/>
        </p:nvSpPr>
        <p:spPr>
          <a:xfrm>
            <a:off x="4714312" y="3372321"/>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sp>
        <p:nvSpPr>
          <p:cNvPr id="1233" name="Shape 1233"/>
          <p:cNvSpPr/>
          <p:nvPr/>
        </p:nvSpPr>
        <p:spPr>
          <a:xfrm>
            <a:off x="5312150" y="3715944"/>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234" name="image93.png"/>
          <p:cNvPicPr>
            <a:picLocks noChangeAspect="1"/>
          </p:cNvPicPr>
          <p:nvPr/>
        </p:nvPicPr>
        <p:blipFill>
          <a:blip r:embed="rId3">
            <a:extLst/>
          </a:blip>
          <a:stretch>
            <a:fillRect/>
          </a:stretch>
        </p:blipFill>
        <p:spPr>
          <a:xfrm>
            <a:off x="8020456" y="3436154"/>
            <a:ext cx="3852760" cy="3379448"/>
          </a:xfrm>
          <a:prstGeom prst="rect">
            <a:avLst/>
          </a:prstGeom>
          <a:ln w="12700">
            <a:miter lim="400000"/>
          </a:ln>
        </p:spPr>
      </p:pic>
      <p:sp>
        <p:nvSpPr>
          <p:cNvPr id="1235" name="Shape 1235"/>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42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232"/>
                                        </p:tgtEl>
                                        <p:attrNameLst>
                                          <p:attrName>style.visibility</p:attrName>
                                        </p:attrNameLst>
                                      </p:cBhvr>
                                      <p:to>
                                        <p:strVal val="visible"/>
                                      </p:to>
                                    </p:set>
                                    <p:animEffect filter="dissolve" transition="in">
                                      <p:cBhvr>
                                        <p:cTn id="11" dur="1500"/>
                                        <p:tgtEl>
                                          <p:spTgt spid="123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233"/>
                                        </p:tgtEl>
                                        <p:attrNameLst>
                                          <p:attrName>style.visibility</p:attrName>
                                        </p:attrNameLst>
                                      </p:cBhvr>
                                      <p:to>
                                        <p:strVal val="visible"/>
                                      </p:to>
                                    </p:set>
                                    <p:animEffect filter="dissolve" transition="in">
                                      <p:cBhvr>
                                        <p:cTn id="16" dur="15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5" grpId="1"/>
      <p:bldP build="whole" bldLvl="1" animBg="1" rev="0" advAuto="0" spid="1232" grpId="2"/>
      <p:bldP build="whole" bldLvl="1" animBg="1" rev="0" advAuto="0" spid="1233" grpId="3"/>
    </p:bldLst>
  </p:timing>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37" name="image93.png"/>
          <p:cNvPicPr>
            <a:picLocks noChangeAspect="1"/>
          </p:cNvPicPr>
          <p:nvPr/>
        </p:nvPicPr>
        <p:blipFill>
          <a:blip r:embed="rId2">
            <a:extLst/>
          </a:blip>
          <a:stretch>
            <a:fillRect/>
          </a:stretch>
        </p:blipFill>
        <p:spPr>
          <a:xfrm>
            <a:off x="698543" y="64423"/>
            <a:ext cx="10972759" cy="9624754"/>
          </a:xfrm>
          <a:prstGeom prst="rect">
            <a:avLst/>
          </a:prstGeom>
          <a:ln w="12700">
            <a:miter lim="400000"/>
          </a:ln>
        </p:spPr>
      </p:pic>
      <p:pic>
        <p:nvPicPr>
          <p:cNvPr id="1238" name="image94.png"/>
          <p:cNvPicPr>
            <a:picLocks noChangeAspect="1"/>
          </p:cNvPicPr>
          <p:nvPr/>
        </p:nvPicPr>
        <p:blipFill>
          <a:blip r:embed="rId3">
            <a:extLst/>
          </a:blip>
          <a:stretch>
            <a:fillRect/>
          </a:stretch>
        </p:blipFill>
        <p:spPr>
          <a:xfrm rot="15627759">
            <a:off x="2477961" y="5173538"/>
            <a:ext cx="7413920" cy="88902"/>
          </a:xfrm>
          <a:prstGeom prst="rect">
            <a:avLst/>
          </a:prstGeom>
          <a:ln w="12700">
            <a:miter lim="400000"/>
          </a:ln>
        </p:spPr>
      </p:pic>
      <p:sp>
        <p:nvSpPr>
          <p:cNvPr id="1239" name="Shape 1239"/>
          <p:cNvSpPr/>
          <p:nvPr/>
        </p:nvSpPr>
        <p:spPr>
          <a:xfrm>
            <a:off x="6734416" y="5282809"/>
            <a:ext cx="1544840"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52 mm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38"/>
                                        </p:tgtEl>
                                        <p:attrNameLst>
                                          <p:attrName>style.visibility</p:attrName>
                                        </p:attrNameLst>
                                      </p:cBhvr>
                                      <p:to>
                                        <p:strVal val="visible"/>
                                      </p:to>
                                    </p:set>
                                    <p:animEffect filter="dissolve" transition="in">
                                      <p:cBhvr>
                                        <p:cTn id="7" dur="1000"/>
                                        <p:tgtEl>
                                          <p:spTgt spid="1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8" grpId="1"/>
    </p:bldLst>
  </p:timing>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242" name="Shape 1242"/>
          <p:cNvSpPr/>
          <p:nvPr/>
        </p:nvSpPr>
        <p:spPr>
          <a:xfrm>
            <a:off x="4714312" y="3372321"/>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sp>
        <p:nvSpPr>
          <p:cNvPr id="1243" name="Shape 1243"/>
          <p:cNvSpPr/>
          <p:nvPr/>
        </p:nvSpPr>
        <p:spPr>
          <a:xfrm>
            <a:off x="5312150" y="3715944"/>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1244" name="Shape 1244"/>
          <p:cNvSpPr/>
          <p:nvPr/>
        </p:nvSpPr>
        <p:spPr>
          <a:xfrm>
            <a:off x="4936276" y="3988323"/>
            <a:ext cx="48073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52</a:t>
            </a:r>
          </a:p>
        </p:txBody>
      </p:sp>
      <p:sp>
        <p:nvSpPr>
          <p:cNvPr id="1245" name="Shape 1245"/>
          <p:cNvSpPr/>
          <p:nvPr/>
        </p:nvSpPr>
        <p:spPr>
          <a:xfrm>
            <a:off x="5861414" y="4345162"/>
            <a:ext cx="48073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52</a:t>
            </a:r>
          </a:p>
        </p:txBody>
      </p:sp>
      <p:sp>
        <p:nvSpPr>
          <p:cNvPr id="1246" name="Shape 1246"/>
          <p:cNvSpPr/>
          <p:nvPr/>
        </p:nvSpPr>
        <p:spPr>
          <a:xfrm>
            <a:off x="2945412" y="4688785"/>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247" name="Shape 1247"/>
          <p:cNvSpPr/>
          <p:nvPr/>
        </p:nvSpPr>
        <p:spPr>
          <a:xfrm>
            <a:off x="5596097" y="4974380"/>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1248" name="Shape 1248"/>
          <p:cNvSpPr/>
          <p:nvPr/>
        </p:nvSpPr>
        <p:spPr>
          <a:xfrm>
            <a:off x="3381548" y="5296733"/>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1249" name="Shape 1249"/>
          <p:cNvSpPr/>
          <p:nvPr/>
        </p:nvSpPr>
        <p:spPr>
          <a:xfrm>
            <a:off x="4355416" y="561392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250" name="image93.png"/>
          <p:cNvPicPr>
            <a:picLocks noChangeAspect="1"/>
          </p:cNvPicPr>
          <p:nvPr/>
        </p:nvPicPr>
        <p:blipFill>
          <a:blip r:embed="rId3">
            <a:extLst/>
          </a:blip>
          <a:stretch>
            <a:fillRect/>
          </a:stretch>
        </p:blipFill>
        <p:spPr>
          <a:xfrm>
            <a:off x="8020456" y="3436154"/>
            <a:ext cx="3852760" cy="3379448"/>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44"/>
                                        </p:tgtEl>
                                        <p:attrNameLst>
                                          <p:attrName>style.visibility</p:attrName>
                                        </p:attrNameLst>
                                      </p:cBhvr>
                                      <p:to>
                                        <p:strVal val="visible"/>
                                      </p:to>
                                    </p:set>
                                    <p:animEffect filter="dissolve" transition="in">
                                      <p:cBhvr>
                                        <p:cTn id="7" dur="1500"/>
                                        <p:tgtEl>
                                          <p:spTgt spid="12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45"/>
                                        </p:tgtEl>
                                        <p:attrNameLst>
                                          <p:attrName>style.visibility</p:attrName>
                                        </p:attrNameLst>
                                      </p:cBhvr>
                                      <p:to>
                                        <p:strVal val="visible"/>
                                      </p:to>
                                    </p:set>
                                    <p:animEffect filter="dissolve" transition="in">
                                      <p:cBhvr>
                                        <p:cTn id="12" dur="1500"/>
                                        <p:tgtEl>
                                          <p:spTgt spid="12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246"/>
                                        </p:tgtEl>
                                        <p:attrNameLst>
                                          <p:attrName>style.visibility</p:attrName>
                                        </p:attrNameLst>
                                      </p:cBhvr>
                                      <p:to>
                                        <p:strVal val="visible"/>
                                      </p:to>
                                    </p:set>
                                    <p:animEffect filter="dissolve" transition="in">
                                      <p:cBhvr>
                                        <p:cTn id="17" dur="1500"/>
                                        <p:tgtEl>
                                          <p:spTgt spid="124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247"/>
                                        </p:tgtEl>
                                        <p:attrNameLst>
                                          <p:attrName>style.visibility</p:attrName>
                                        </p:attrNameLst>
                                      </p:cBhvr>
                                      <p:to>
                                        <p:strVal val="visible"/>
                                      </p:to>
                                    </p:set>
                                    <p:animEffect filter="dissolve" transition="in">
                                      <p:cBhvr>
                                        <p:cTn id="22" dur="1500"/>
                                        <p:tgtEl>
                                          <p:spTgt spid="124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248"/>
                                        </p:tgtEl>
                                        <p:attrNameLst>
                                          <p:attrName>style.visibility</p:attrName>
                                        </p:attrNameLst>
                                      </p:cBhvr>
                                      <p:to>
                                        <p:strVal val="visible"/>
                                      </p:to>
                                    </p:set>
                                    <p:animEffect filter="dissolve" transition="in">
                                      <p:cBhvr>
                                        <p:cTn id="27" dur="150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1249"/>
                                        </p:tgtEl>
                                        <p:attrNameLst>
                                          <p:attrName>style.visibility</p:attrName>
                                        </p:attrNameLst>
                                      </p:cBhvr>
                                      <p:to>
                                        <p:strVal val="visible"/>
                                      </p:to>
                                    </p:set>
                                    <p:animEffect filter="dissolve" transition="in">
                                      <p:cBhvr>
                                        <p:cTn id="32" dur="1500"/>
                                        <p:tgtEl>
                                          <p:spTgt spid="1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8" grpId="5"/>
      <p:bldP build="whole" bldLvl="1" animBg="1" rev="0" advAuto="0" spid="1244" grpId="1"/>
      <p:bldP build="whole" bldLvl="1" animBg="1" rev="0" advAuto="0" spid="1246" grpId="3"/>
      <p:bldP build="whole" bldLvl="1" animBg="1" rev="0" advAuto="0" spid="1249" grpId="6"/>
      <p:bldP build="whole" bldLvl="1" animBg="1" rev="0" advAuto="0" spid="1245" grpId="2"/>
      <p:bldP build="whole" bldLvl="1" animBg="1" rev="0" advAuto="0" spid="1247" grpId="4"/>
    </p:bldLst>
  </p:timing>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2" name="image95.png"/>
          <p:cNvPicPr>
            <a:picLocks noChangeAspect="1"/>
          </p:cNvPicPr>
          <p:nvPr/>
        </p:nvPicPr>
        <p:blipFill>
          <a:blip r:embed="rId2">
            <a:extLst/>
          </a:blip>
          <a:stretch>
            <a:fillRect/>
          </a:stretch>
        </p:blipFill>
        <p:spPr>
          <a:xfrm>
            <a:off x="146050" y="1403350"/>
            <a:ext cx="12712700" cy="6946900"/>
          </a:xfrm>
          <a:prstGeom prst="rect">
            <a:avLst/>
          </a:prstGeom>
          <a:ln w="12700">
            <a:miter lim="400000"/>
          </a:ln>
        </p:spPr>
      </p:pic>
      <p:grpSp>
        <p:nvGrpSpPr>
          <p:cNvPr id="1258" name="Group 1258"/>
          <p:cNvGrpSpPr/>
          <p:nvPr/>
        </p:nvGrpSpPr>
        <p:grpSpPr>
          <a:xfrm>
            <a:off x="1475688" y="2455236"/>
            <a:ext cx="7686472" cy="3125119"/>
            <a:chOff x="0" y="0"/>
            <a:chExt cx="7686470" cy="3125117"/>
          </a:xfrm>
        </p:grpSpPr>
        <p:sp>
          <p:nvSpPr>
            <p:cNvPr id="1253" name="Shape 1253"/>
            <p:cNvSpPr/>
            <p:nvPr/>
          </p:nvSpPr>
          <p:spPr>
            <a:xfrm>
              <a:off x="-1" y="2359414"/>
              <a:ext cx="519130"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7.7</a:t>
              </a:r>
            </a:p>
          </p:txBody>
        </p:sp>
        <p:sp>
          <p:nvSpPr>
            <p:cNvPr id="1254" name="Shape 1254"/>
            <p:cNvSpPr/>
            <p:nvPr/>
          </p:nvSpPr>
          <p:spPr>
            <a:xfrm>
              <a:off x="2792637" y="2557658"/>
              <a:ext cx="580089"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2.1</a:t>
              </a:r>
            </a:p>
          </p:txBody>
        </p:sp>
        <p:sp>
          <p:nvSpPr>
            <p:cNvPr id="1255" name="Shape 1255"/>
            <p:cNvSpPr/>
            <p:nvPr/>
          </p:nvSpPr>
          <p:spPr>
            <a:xfrm>
              <a:off x="4141780" y="2458225"/>
              <a:ext cx="668330"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4.1</a:t>
              </a:r>
            </a:p>
          </p:txBody>
        </p:sp>
        <p:sp>
          <p:nvSpPr>
            <p:cNvPr id="1256" name="Shape 1256"/>
            <p:cNvSpPr/>
            <p:nvPr/>
          </p:nvSpPr>
          <p:spPr>
            <a:xfrm>
              <a:off x="5482920" y="-1"/>
              <a:ext cx="830329"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69.8</a:t>
              </a:r>
            </a:p>
          </p:txBody>
        </p:sp>
        <p:sp>
          <p:nvSpPr>
            <p:cNvPr id="1257" name="Shape 1257"/>
            <p:cNvSpPr/>
            <p:nvPr/>
          </p:nvSpPr>
          <p:spPr>
            <a:xfrm>
              <a:off x="6884434" y="2008873"/>
              <a:ext cx="802037" cy="567459"/>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16.3</a:t>
              </a:r>
            </a:p>
          </p:txBody>
        </p:sp>
      </p:grpSp>
      <p:grpSp>
        <p:nvGrpSpPr>
          <p:cNvPr id="1261" name="Group 1261"/>
          <p:cNvGrpSpPr/>
          <p:nvPr/>
        </p:nvGrpSpPr>
        <p:grpSpPr>
          <a:xfrm>
            <a:off x="2469581" y="1271341"/>
            <a:ext cx="1270003" cy="1270003"/>
            <a:chOff x="0" y="0"/>
            <a:chExt cx="1270002" cy="1270002"/>
          </a:xfrm>
        </p:grpSpPr>
        <p:sp>
          <p:nvSpPr>
            <p:cNvPr id="1259" name="Shape 1259"/>
            <p:cNvSpPr/>
            <p:nvPr/>
          </p:nvSpPr>
          <p:spPr>
            <a:xfrm>
              <a:off x="238865" y="351270"/>
              <a:ext cx="792270"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92.3</a:t>
              </a:r>
            </a:p>
          </p:txBody>
        </p:sp>
        <p:sp>
          <p:nvSpPr>
            <p:cNvPr id="1260" name="Shape 1260"/>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1262" name="image93.png"/>
          <p:cNvPicPr>
            <a:picLocks noChangeAspect="1"/>
          </p:cNvPicPr>
          <p:nvPr/>
        </p:nvPicPr>
        <p:blipFill>
          <a:blip r:embed="rId3">
            <a:extLst/>
          </a:blip>
          <a:stretch>
            <a:fillRect/>
          </a:stretch>
        </p:blipFill>
        <p:spPr>
          <a:xfrm>
            <a:off x="9571721" y="5445409"/>
            <a:ext cx="3194378" cy="2801948"/>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1258"/>
                                        </p:tgtEl>
                                        <p:attrNameLst>
                                          <p:attrName>style.visibility</p:attrName>
                                        </p:attrNameLst>
                                      </p:cBhvr>
                                      <p:to>
                                        <p:strVal val="visible"/>
                                      </p:to>
                                    </p:set>
                                    <p:anim calcmode="lin" valueType="num">
                                      <p:cBhvr>
                                        <p:cTn id="7" dur="1500" fill="hold"/>
                                        <p:tgtEl>
                                          <p:spTgt spid="1258"/>
                                        </p:tgtEl>
                                        <p:attrNameLst>
                                          <p:attrName>ppt_w</p:attrName>
                                        </p:attrNameLst>
                                      </p:cBhvr>
                                      <p:tavLst>
                                        <p:tav tm="0">
                                          <p:val>
                                            <p:fltVal val="0"/>
                                          </p:val>
                                        </p:tav>
                                        <p:tav tm="100000">
                                          <p:val>
                                            <p:strVal val="#ppt_w"/>
                                          </p:val>
                                        </p:tav>
                                      </p:tavLst>
                                    </p:anim>
                                    <p:anim calcmode="lin" valueType="num">
                                      <p:cBhvr>
                                        <p:cTn id="8" dur="1500" fill="hold"/>
                                        <p:tgtEl>
                                          <p:spTgt spid="1258"/>
                                        </p:tgtEl>
                                        <p:attrNameLst>
                                          <p:attrName>ppt_h</p:attrName>
                                        </p:attrNameLst>
                                      </p:cBhvr>
                                      <p:tavLst>
                                        <p:tav tm="0">
                                          <p:val>
                                            <p:fltVal val="0"/>
                                          </p:val>
                                        </p:tav>
                                        <p:tav tm="100000">
                                          <p:val>
                                            <p:strVal val="#ppt_h"/>
                                          </p:val>
                                        </p:tav>
                                      </p:tavLst>
                                    </p:anim>
                                    <p:anim calcmode="lin" valueType="num">
                                      <p:cBhvr>
                                        <p:cTn id="9" dur="1500" fill="hold"/>
                                        <p:tgtEl>
                                          <p:spTgt spid="1258"/>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2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1261"/>
                                        </p:tgtEl>
                                        <p:attrNameLst>
                                          <p:attrName>style.visibility</p:attrName>
                                        </p:attrNameLst>
                                      </p:cBhvr>
                                      <p:to>
                                        <p:strVal val="visible"/>
                                      </p:to>
                                    </p:set>
                                    <p:animEffect filter="blinds(vertical)" transition="in">
                                      <p:cBhvr>
                                        <p:cTn id="15" dur="1000"/>
                                        <p:tgtEl>
                                          <p:spTgt spid="1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1" grpId="2"/>
      <p:bldP build="whole" bldLvl="1" animBg="1" rev="0" advAuto="0" spid="125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10" name="image13.png"/>
          <p:cNvPicPr>
            <a:picLocks noChangeAspect="1"/>
          </p:cNvPicPr>
          <p:nvPr/>
        </p:nvPicPr>
        <p:blipFill>
          <a:blip r:embed="rId2">
            <a:extLst/>
          </a:blip>
          <a:stretch>
            <a:fillRect/>
          </a:stretch>
        </p:blipFill>
        <p:spPr>
          <a:xfrm>
            <a:off x="64496" y="1088431"/>
            <a:ext cx="12875808" cy="7576739"/>
          </a:xfrm>
          <a:prstGeom prst="rect">
            <a:avLst/>
          </a:prstGeom>
          <a:ln w="12700">
            <a:miter lim="400000"/>
          </a:ln>
        </p:spPr>
      </p:pic>
      <p:sp>
        <p:nvSpPr>
          <p:cNvPr id="311" name="Shape 311"/>
          <p:cNvSpPr/>
          <p:nvPr/>
        </p:nvSpPr>
        <p:spPr>
          <a:xfrm>
            <a:off x="992243" y="279400"/>
            <a:ext cx="6143514"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nvGrpSpPr>
          <p:cNvPr id="318" name="Group 318"/>
          <p:cNvGrpSpPr/>
          <p:nvPr/>
        </p:nvGrpSpPr>
        <p:grpSpPr>
          <a:xfrm>
            <a:off x="4108548" y="2683236"/>
            <a:ext cx="4397106" cy="3269528"/>
            <a:chOff x="0" y="0"/>
            <a:chExt cx="4397104" cy="3269527"/>
          </a:xfrm>
        </p:grpSpPr>
        <p:sp>
          <p:nvSpPr>
            <p:cNvPr id="312" name="Shape 312"/>
            <p:cNvSpPr/>
            <p:nvPr/>
          </p:nvSpPr>
          <p:spPr>
            <a:xfrm>
              <a:off x="1692902" y="-1"/>
              <a:ext cx="436698" cy="780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1</a:t>
              </a:r>
            </a:p>
          </p:txBody>
        </p:sp>
        <p:sp>
          <p:nvSpPr>
            <p:cNvPr id="313" name="Shape 313"/>
            <p:cNvSpPr/>
            <p:nvPr/>
          </p:nvSpPr>
          <p:spPr>
            <a:xfrm>
              <a:off x="2796301" y="-1"/>
              <a:ext cx="414302" cy="780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2</a:t>
              </a:r>
            </a:p>
          </p:txBody>
        </p:sp>
        <p:sp>
          <p:nvSpPr>
            <p:cNvPr id="314" name="Shape 314"/>
            <p:cNvSpPr/>
            <p:nvPr/>
          </p:nvSpPr>
          <p:spPr>
            <a:xfrm>
              <a:off x="3855200" y="647700"/>
              <a:ext cx="480903"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3</a:t>
              </a:r>
            </a:p>
          </p:txBody>
        </p:sp>
        <p:sp>
          <p:nvSpPr>
            <p:cNvPr id="315" name="Shape 315"/>
            <p:cNvSpPr/>
            <p:nvPr/>
          </p:nvSpPr>
          <p:spPr>
            <a:xfrm>
              <a:off x="3794198" y="1803400"/>
              <a:ext cx="602908"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4</a:t>
              </a:r>
            </a:p>
          </p:txBody>
        </p:sp>
        <p:sp>
          <p:nvSpPr>
            <p:cNvPr id="316" name="Shape 316"/>
            <p:cNvSpPr/>
            <p:nvPr/>
          </p:nvSpPr>
          <p:spPr>
            <a:xfrm>
              <a:off x="3194772" y="2489200"/>
              <a:ext cx="455559"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5</a:t>
              </a:r>
            </a:p>
          </p:txBody>
        </p:sp>
        <p:sp>
          <p:nvSpPr>
            <p:cNvPr id="317" name="Shape 317"/>
            <p:cNvSpPr/>
            <p:nvPr/>
          </p:nvSpPr>
          <p:spPr>
            <a:xfrm>
              <a:off x="0" y="2235200"/>
              <a:ext cx="469704" cy="780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6</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wipe(down)" transition="in">
                                      <p:cBhvr>
                                        <p:cTn id="7" dur="15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4" name="image9.tif"/>
          <p:cNvPicPr>
            <a:picLocks noChangeAspect="1"/>
          </p:cNvPicPr>
          <p:nvPr/>
        </p:nvPicPr>
        <p:blipFill>
          <a:blip r:embed="rId2">
            <a:extLst/>
          </a:blip>
          <a:stretch>
            <a:fillRect/>
          </a:stretch>
        </p:blipFill>
        <p:spPr>
          <a:xfrm>
            <a:off x="0" y="685798"/>
            <a:ext cx="13004802" cy="8128002"/>
          </a:xfrm>
          <a:prstGeom prst="rect">
            <a:avLst/>
          </a:prstGeom>
          <a:ln w="12700">
            <a:miter lim="400000"/>
          </a:ln>
        </p:spPr>
      </p:pic>
      <p:sp>
        <p:nvSpPr>
          <p:cNvPr id="1265" name="Shape 1265"/>
          <p:cNvSpPr/>
          <p:nvPr/>
        </p:nvSpPr>
        <p:spPr>
          <a:xfrm>
            <a:off x="10539648" y="9154428"/>
            <a:ext cx="210202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2200">
                <a:solidFill>
                  <a:srgbClr val="00FDFF"/>
                </a:solidFill>
                <a:latin typeface="+mn-lt"/>
                <a:ea typeface="+mn-ea"/>
                <a:cs typeface="+mn-cs"/>
                <a:sym typeface="Helvetica"/>
              </a:defRPr>
            </a:lvl1pPr>
          </a:lstStyle>
          <a:p>
            <a:pPr/>
            <a:r>
              <a:t>σας ευχαριστώ</a:t>
            </a:r>
          </a:p>
        </p:txBody>
      </p:sp>
      <p:pic>
        <p:nvPicPr>
          <p:cNvPr id="1266" name="image3.jpeg"/>
          <p:cNvPicPr>
            <a:picLocks noChangeAspect="1"/>
          </p:cNvPicPr>
          <p:nvPr/>
        </p:nvPicPr>
        <p:blipFill>
          <a:blip r:embed="rId3">
            <a:extLst/>
          </a:blip>
          <a:stretch>
            <a:fillRect/>
          </a:stretch>
        </p:blipFill>
        <p:spPr>
          <a:xfrm>
            <a:off x="97309" y="741811"/>
            <a:ext cx="2102025" cy="3295065"/>
          </a:xfrm>
          <a:prstGeom prst="rect">
            <a:avLst/>
          </a:prstGeom>
          <a:ln w="12700">
            <a:miter lim="400000"/>
          </a:ln>
        </p:spPr>
      </p:pic>
      <p:sp>
        <p:nvSpPr>
          <p:cNvPr id="1267" name="Shape 1267"/>
          <p:cNvSpPr/>
          <p:nvPr/>
        </p:nvSpPr>
        <p:spPr>
          <a:xfrm>
            <a:off x="4403882" y="8931985"/>
            <a:ext cx="4197036"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266"/>
                                        </p:tgtEl>
                                        <p:attrNameLst>
                                          <p:attrName>style.visibility</p:attrName>
                                        </p:attrNameLst>
                                      </p:cBhvr>
                                      <p:to>
                                        <p:strVal val="visible"/>
                                      </p:to>
                                    </p:set>
                                    <p:animEffect filter="wipe(down)" transition="in">
                                      <p:cBhvr>
                                        <p:cTn id="7" dur="1500"/>
                                        <p:tgtEl>
                                          <p:spTgt spid="12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5" grpId="2" fill="hold">
                                  <p:stCondLst>
                                    <p:cond delay="0"/>
                                  </p:stCondLst>
                                  <p:iterate type="el" backwards="0">
                                    <p:tmAbs val="0"/>
                                  </p:iterate>
                                  <p:childTnLst>
                                    <p:set>
                                      <p:cBhvr>
                                        <p:cTn id="11" fill="hold"/>
                                        <p:tgtEl>
                                          <p:spTgt spid="1267"/>
                                        </p:tgtEl>
                                        <p:attrNameLst>
                                          <p:attrName>style.visibility</p:attrName>
                                        </p:attrNameLst>
                                      </p:cBhvr>
                                      <p:to>
                                        <p:strVal val="visible"/>
                                      </p:to>
                                    </p:set>
                                    <p:anim calcmode="lin" valueType="num">
                                      <p:cBhvr>
                                        <p:cTn id="12" dur="1000" fill="hold"/>
                                        <p:tgtEl>
                                          <p:spTgt spid="1267"/>
                                        </p:tgtEl>
                                        <p:attrNameLst>
                                          <p:attrName>ppt_w</p:attrName>
                                        </p:attrNameLst>
                                      </p:cBhvr>
                                      <p:tavLst>
                                        <p:tav tm="0">
                                          <p:val>
                                            <p:fltVal val="0"/>
                                          </p:val>
                                        </p:tav>
                                        <p:tav tm="100000">
                                          <p:val>
                                            <p:strVal val="#ppt_w"/>
                                          </p:val>
                                        </p:tav>
                                      </p:tavLst>
                                    </p:anim>
                                    <p:anim calcmode="lin" valueType="num">
                                      <p:cBhvr>
                                        <p:cTn id="13" dur="1000" fill="hold"/>
                                        <p:tgtEl>
                                          <p:spTgt spid="1267"/>
                                        </p:tgtEl>
                                        <p:attrNameLst>
                                          <p:attrName>ppt_h</p:attrName>
                                        </p:attrNameLst>
                                      </p:cBhvr>
                                      <p:tavLst>
                                        <p:tav tm="0">
                                          <p:val>
                                            <p:fltVal val="0"/>
                                          </p:val>
                                        </p:tav>
                                        <p:tav tm="100000">
                                          <p:val>
                                            <p:strVal val="#ppt_h"/>
                                          </p:val>
                                        </p:tav>
                                      </p:tavLst>
                                    </p:anim>
                                    <p:anim calcmode="lin" valueType="num">
                                      <p:cBhvr>
                                        <p:cTn id="14" dur="1000" fill="hold"/>
                                        <p:tgtEl>
                                          <p:spTgt spid="126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3" fill="hold">
                                  <p:stCondLst>
                                    <p:cond delay="0"/>
                                  </p:stCondLst>
                                  <p:iterate type="el" backwards="0">
                                    <p:tmAbs val="0"/>
                                  </p:iterate>
                                  <p:childTnLst>
                                    <p:set>
                                      <p:cBhvr>
                                        <p:cTn id="19" fill="hold"/>
                                        <p:tgtEl>
                                          <p:spTgt spid="1265"/>
                                        </p:tgtEl>
                                        <p:attrNameLst>
                                          <p:attrName>style.visibility</p:attrName>
                                        </p:attrNameLst>
                                      </p:cBhvr>
                                      <p:to>
                                        <p:strVal val="visible"/>
                                      </p:to>
                                    </p:set>
                                    <p:animEffect filter="dissolve" transition="in">
                                      <p:cBhvr>
                                        <p:cTn id="20" dur="2000"/>
                                        <p:tgtEl>
                                          <p:spTgt spid="1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7" grpId="2"/>
      <p:bldP build="whole" bldLvl="1" animBg="1" rev="0" advAuto="0" spid="1265" grpId="3"/>
      <p:bldP build="whole" bldLvl="1" animBg="1" rev="0" advAuto="0" spid="126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321" name="Shape 321"/>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327" name="Group 327"/>
          <p:cNvGrpSpPr/>
          <p:nvPr/>
        </p:nvGrpSpPr>
        <p:grpSpPr>
          <a:xfrm>
            <a:off x="111814" y="2000250"/>
            <a:ext cx="12350512" cy="769928"/>
            <a:chOff x="0" y="0"/>
            <a:chExt cx="12350511" cy="769926"/>
          </a:xfrm>
        </p:grpSpPr>
        <p:grpSp>
          <p:nvGrpSpPr>
            <p:cNvPr id="325" name="Group 325"/>
            <p:cNvGrpSpPr/>
            <p:nvPr/>
          </p:nvGrpSpPr>
          <p:grpSpPr>
            <a:xfrm>
              <a:off x="28554" y="0"/>
              <a:ext cx="10907391" cy="571501"/>
              <a:chOff x="0" y="0"/>
              <a:chExt cx="10907390" cy="571500"/>
            </a:xfrm>
          </p:grpSpPr>
          <p:sp>
            <p:nvSpPr>
              <p:cNvPr id="322" name="Shape 322"/>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323" name="Shape 323"/>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324" name="Shape 324"/>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326"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330" name="Group 330"/>
          <p:cNvGrpSpPr/>
          <p:nvPr/>
        </p:nvGrpSpPr>
        <p:grpSpPr>
          <a:xfrm>
            <a:off x="111814" y="2824713"/>
            <a:ext cx="12350514" cy="758265"/>
            <a:chOff x="0" y="0"/>
            <a:chExt cx="12350512" cy="758264"/>
          </a:xfrm>
        </p:grpSpPr>
        <p:sp>
          <p:nvSpPr>
            <p:cNvPr id="328" name="Shape 328"/>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329"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333" name="Group 333"/>
          <p:cNvGrpSpPr/>
          <p:nvPr/>
        </p:nvGrpSpPr>
        <p:grpSpPr>
          <a:xfrm>
            <a:off x="213414" y="4468641"/>
            <a:ext cx="12350514" cy="739936"/>
            <a:chOff x="0" y="0"/>
            <a:chExt cx="12350512" cy="739935"/>
          </a:xfrm>
        </p:grpSpPr>
        <p:sp>
          <p:nvSpPr>
            <p:cNvPr id="331" name="Shape 331"/>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332"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336" name="Group 336"/>
          <p:cNvGrpSpPr/>
          <p:nvPr/>
        </p:nvGrpSpPr>
        <p:grpSpPr>
          <a:xfrm>
            <a:off x="111814" y="3649176"/>
            <a:ext cx="12350514" cy="746601"/>
            <a:chOff x="0" y="0"/>
            <a:chExt cx="12350512" cy="746600"/>
          </a:xfrm>
        </p:grpSpPr>
        <p:sp>
          <p:nvSpPr>
            <p:cNvPr id="334" name="Shape 334"/>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335"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337" name="Shape 337"/>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338" name="Shape 338"/>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339" name="Shape 339"/>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342" name="Group 342"/>
          <p:cNvGrpSpPr/>
          <p:nvPr/>
        </p:nvGrpSpPr>
        <p:grpSpPr>
          <a:xfrm>
            <a:off x="213414" y="5288107"/>
            <a:ext cx="12350514" cy="733271"/>
            <a:chOff x="0" y="0"/>
            <a:chExt cx="12350512" cy="733269"/>
          </a:xfrm>
        </p:grpSpPr>
        <p:pic>
          <p:nvPicPr>
            <p:cNvPr id="340"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341" name="Shape 341"/>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345" name="Group 345"/>
          <p:cNvGrpSpPr/>
          <p:nvPr/>
        </p:nvGrpSpPr>
        <p:grpSpPr>
          <a:xfrm>
            <a:off x="213414" y="6107572"/>
            <a:ext cx="12350514" cy="726606"/>
            <a:chOff x="0" y="0"/>
            <a:chExt cx="12350512" cy="726605"/>
          </a:xfrm>
        </p:grpSpPr>
        <p:pic>
          <p:nvPicPr>
            <p:cNvPr id="343"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344" name="Shape 344"/>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348" name="Group 348"/>
          <p:cNvGrpSpPr/>
          <p:nvPr/>
        </p:nvGrpSpPr>
        <p:grpSpPr>
          <a:xfrm>
            <a:off x="213414" y="6927036"/>
            <a:ext cx="12350514" cy="719941"/>
            <a:chOff x="0" y="0"/>
            <a:chExt cx="12350512" cy="719939"/>
          </a:xfrm>
        </p:grpSpPr>
        <p:pic>
          <p:nvPicPr>
            <p:cNvPr id="346"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347" name="Shape 347"/>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349"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350" name="Shape 350"/>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pic>
        <p:nvPicPr>
          <p:cNvPr id="351" name="image14.png"/>
          <p:cNvPicPr>
            <a:picLocks noChangeAspect="1"/>
          </p:cNvPicPr>
          <p:nvPr/>
        </p:nvPicPr>
        <p:blipFill>
          <a:blip r:embed="rId4">
            <a:extLst/>
          </a:blip>
          <a:stretch>
            <a:fillRect/>
          </a:stretch>
        </p:blipFill>
        <p:spPr>
          <a:xfrm>
            <a:off x="7889940" y="6726001"/>
            <a:ext cx="3143119"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351"/>
                                        </p:tgtEl>
                                        <p:attrNameLst>
                                          <p:attrName>style.visibility</p:attrName>
                                        </p:attrNameLst>
                                      </p:cBhvr>
                                      <p:to>
                                        <p:strVal val="visible"/>
                                      </p:to>
                                    </p:set>
                                    <p:anim calcmode="lin" valueType="num">
                                      <p:cBhvr>
                                        <p:cTn id="7" dur="1500" fill="hold"/>
                                        <p:tgtEl>
                                          <p:spTgt spid="351"/>
                                        </p:tgtEl>
                                        <p:attrNameLst>
                                          <p:attrName>ppt_w</p:attrName>
                                        </p:attrNameLst>
                                      </p:cBhvr>
                                      <p:tavLst>
                                        <p:tav tm="0" fmla="#ppt_w*sin(2.5*pi*$)">
                                          <p:val>
                                            <p:fltVal val="0"/>
                                          </p:val>
                                        </p:tav>
                                        <p:tav tm="100000">
                                          <p:val>
                                            <p:fltVal val="1"/>
                                          </p:val>
                                        </p:tav>
                                      </p:tavLst>
                                    </p:anim>
                                    <p:anim calcmode="lin" valueType="num">
                                      <p:cBhvr>
                                        <p:cTn id="8" dur="1500" fill="hold"/>
                                        <p:tgtEl>
                                          <p:spTgt spid="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53" name="image15.png"/>
          <p:cNvPicPr>
            <a:picLocks noChangeAspect="1"/>
          </p:cNvPicPr>
          <p:nvPr/>
        </p:nvPicPr>
        <p:blipFill>
          <a:blip r:embed="rId2">
            <a:extLst/>
          </a:blip>
          <a:stretch>
            <a:fillRect/>
          </a:stretch>
        </p:blipFill>
        <p:spPr>
          <a:xfrm>
            <a:off x="85610" y="1213424"/>
            <a:ext cx="12833579" cy="7326751"/>
          </a:xfrm>
          <a:prstGeom prst="rect">
            <a:avLst/>
          </a:prstGeom>
          <a:ln w="12700">
            <a:miter lim="400000"/>
          </a:ln>
        </p:spPr>
      </p:pic>
      <p:sp>
        <p:nvSpPr>
          <p:cNvPr id="354" name="Shape 354"/>
          <p:cNvSpPr/>
          <p:nvPr/>
        </p:nvSpPr>
        <p:spPr>
          <a:xfrm>
            <a:off x="278660" y="254000"/>
            <a:ext cx="2643077"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Comic Sans MS"/>
                <a:ea typeface="Comic Sans MS"/>
                <a:cs typeface="Comic Sans MS"/>
                <a:sym typeface="Comic Sans MS"/>
              </a:defRPr>
            </a:lvl1pPr>
          </a:lstStyle>
          <a:p>
            <a:pPr/>
            <a:r>
              <a:t>ακουστική σκιά</a:t>
            </a:r>
          </a:p>
        </p:txBody>
      </p:sp>
      <p:grpSp>
        <p:nvGrpSpPr>
          <p:cNvPr id="359" name="Group 359"/>
          <p:cNvGrpSpPr/>
          <p:nvPr/>
        </p:nvGrpSpPr>
        <p:grpSpPr>
          <a:xfrm>
            <a:off x="1705098" y="4448104"/>
            <a:ext cx="2819735" cy="3818200"/>
            <a:chOff x="-1" y="-1"/>
            <a:chExt cx="2819734" cy="3818199"/>
          </a:xfrm>
        </p:grpSpPr>
        <p:pic>
          <p:nvPicPr>
            <p:cNvPr id="355" name="image16.png"/>
            <p:cNvPicPr>
              <a:picLocks noChangeAspect="1"/>
            </p:cNvPicPr>
            <p:nvPr/>
          </p:nvPicPr>
          <p:blipFill>
            <a:blip r:embed="rId3">
              <a:extLst/>
            </a:blip>
            <a:stretch>
              <a:fillRect/>
            </a:stretch>
          </p:blipFill>
          <p:spPr>
            <a:xfrm rot="18900000">
              <a:off x="73492" y="607109"/>
              <a:ext cx="1884955" cy="405070"/>
            </a:xfrm>
            <a:prstGeom prst="rect">
              <a:avLst/>
            </a:prstGeom>
            <a:ln w="12700" cap="flat">
              <a:noFill/>
              <a:miter lim="400000"/>
            </a:ln>
            <a:effectLst/>
          </p:spPr>
        </p:pic>
        <p:pic>
          <p:nvPicPr>
            <p:cNvPr id="356" name="image16.png"/>
            <p:cNvPicPr>
              <a:picLocks noChangeAspect="1"/>
            </p:cNvPicPr>
            <p:nvPr/>
          </p:nvPicPr>
          <p:blipFill>
            <a:blip r:embed="rId3">
              <a:extLst/>
            </a:blip>
            <a:stretch>
              <a:fillRect/>
            </a:stretch>
          </p:blipFill>
          <p:spPr>
            <a:xfrm rot="18900000">
              <a:off x="-132834" y="1736872"/>
              <a:ext cx="1884955" cy="405070"/>
            </a:xfrm>
            <a:prstGeom prst="rect">
              <a:avLst/>
            </a:prstGeom>
            <a:ln w="12700" cap="flat">
              <a:noFill/>
              <a:miter lim="400000"/>
            </a:ln>
            <a:effectLst/>
          </p:spPr>
        </p:pic>
        <p:pic>
          <p:nvPicPr>
            <p:cNvPr id="357" name="image16.png"/>
            <p:cNvPicPr>
              <a:picLocks noChangeAspect="1"/>
            </p:cNvPicPr>
            <p:nvPr/>
          </p:nvPicPr>
          <p:blipFill>
            <a:blip r:embed="rId3">
              <a:extLst/>
            </a:blip>
            <a:stretch>
              <a:fillRect/>
            </a:stretch>
          </p:blipFill>
          <p:spPr>
            <a:xfrm rot="18900000">
              <a:off x="73493" y="2806016"/>
              <a:ext cx="1884954" cy="405071"/>
            </a:xfrm>
            <a:prstGeom prst="rect">
              <a:avLst/>
            </a:prstGeom>
            <a:ln w="12700" cap="flat">
              <a:noFill/>
              <a:miter lim="400000"/>
            </a:ln>
            <a:effectLst/>
          </p:spPr>
        </p:pic>
        <p:pic>
          <p:nvPicPr>
            <p:cNvPr id="358" name="image16.png"/>
            <p:cNvPicPr>
              <a:picLocks noChangeAspect="1"/>
            </p:cNvPicPr>
            <p:nvPr/>
          </p:nvPicPr>
          <p:blipFill>
            <a:blip r:embed="rId3">
              <a:extLst/>
            </a:blip>
            <a:stretch>
              <a:fillRect/>
            </a:stretch>
          </p:blipFill>
          <p:spPr>
            <a:xfrm rot="18900000">
              <a:off x="1067610" y="2806016"/>
              <a:ext cx="1884955" cy="405071"/>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strips(upRight)" transition="in">
                                      <p:cBhvr>
                                        <p:cTn id="7"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362" name="Shape 362"/>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368" name="Group 368"/>
          <p:cNvGrpSpPr/>
          <p:nvPr/>
        </p:nvGrpSpPr>
        <p:grpSpPr>
          <a:xfrm>
            <a:off x="111814" y="2000250"/>
            <a:ext cx="12350512" cy="769928"/>
            <a:chOff x="0" y="0"/>
            <a:chExt cx="12350511" cy="769926"/>
          </a:xfrm>
        </p:grpSpPr>
        <p:grpSp>
          <p:nvGrpSpPr>
            <p:cNvPr id="366" name="Group 366"/>
            <p:cNvGrpSpPr/>
            <p:nvPr/>
          </p:nvGrpSpPr>
          <p:grpSpPr>
            <a:xfrm>
              <a:off x="28554" y="0"/>
              <a:ext cx="10907391" cy="571501"/>
              <a:chOff x="0" y="0"/>
              <a:chExt cx="10907390" cy="571500"/>
            </a:xfrm>
          </p:grpSpPr>
          <p:sp>
            <p:nvSpPr>
              <p:cNvPr id="363" name="Shape 363"/>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364" name="Shape 364"/>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365" name="Shape 365"/>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367"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371" name="Group 371"/>
          <p:cNvGrpSpPr/>
          <p:nvPr/>
        </p:nvGrpSpPr>
        <p:grpSpPr>
          <a:xfrm>
            <a:off x="111814" y="2824713"/>
            <a:ext cx="12350514" cy="758265"/>
            <a:chOff x="0" y="0"/>
            <a:chExt cx="12350512" cy="758264"/>
          </a:xfrm>
        </p:grpSpPr>
        <p:sp>
          <p:nvSpPr>
            <p:cNvPr id="369" name="Shape 369"/>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370"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374" name="Group 374"/>
          <p:cNvGrpSpPr/>
          <p:nvPr/>
        </p:nvGrpSpPr>
        <p:grpSpPr>
          <a:xfrm>
            <a:off x="213414" y="4468641"/>
            <a:ext cx="12350514" cy="739936"/>
            <a:chOff x="0" y="0"/>
            <a:chExt cx="12350512" cy="739935"/>
          </a:xfrm>
        </p:grpSpPr>
        <p:sp>
          <p:nvSpPr>
            <p:cNvPr id="372" name="Shape 372"/>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373"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377" name="Group 377"/>
          <p:cNvGrpSpPr/>
          <p:nvPr/>
        </p:nvGrpSpPr>
        <p:grpSpPr>
          <a:xfrm>
            <a:off x="111814" y="3649176"/>
            <a:ext cx="12350514" cy="746601"/>
            <a:chOff x="0" y="0"/>
            <a:chExt cx="12350512" cy="746600"/>
          </a:xfrm>
        </p:grpSpPr>
        <p:sp>
          <p:nvSpPr>
            <p:cNvPr id="375" name="Shape 375"/>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376"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378" name="Shape 378"/>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379" name="Shape 379"/>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380" name="Shape 380"/>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383" name="Group 383"/>
          <p:cNvGrpSpPr/>
          <p:nvPr/>
        </p:nvGrpSpPr>
        <p:grpSpPr>
          <a:xfrm>
            <a:off x="213414" y="5288107"/>
            <a:ext cx="12350514" cy="733271"/>
            <a:chOff x="0" y="0"/>
            <a:chExt cx="12350512" cy="733269"/>
          </a:xfrm>
        </p:grpSpPr>
        <p:pic>
          <p:nvPicPr>
            <p:cNvPr id="381"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382" name="Shape 382"/>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386" name="Group 386"/>
          <p:cNvGrpSpPr/>
          <p:nvPr/>
        </p:nvGrpSpPr>
        <p:grpSpPr>
          <a:xfrm>
            <a:off x="213414" y="6107572"/>
            <a:ext cx="12350514" cy="726606"/>
            <a:chOff x="0" y="0"/>
            <a:chExt cx="12350512" cy="726605"/>
          </a:xfrm>
        </p:grpSpPr>
        <p:pic>
          <p:nvPicPr>
            <p:cNvPr id="384"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385" name="Shape 385"/>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389" name="Group 389"/>
          <p:cNvGrpSpPr/>
          <p:nvPr/>
        </p:nvGrpSpPr>
        <p:grpSpPr>
          <a:xfrm>
            <a:off x="213414" y="6927036"/>
            <a:ext cx="12350514" cy="719941"/>
            <a:chOff x="0" y="0"/>
            <a:chExt cx="12350512" cy="719939"/>
          </a:xfrm>
        </p:grpSpPr>
        <p:pic>
          <p:nvPicPr>
            <p:cNvPr id="387"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388" name="Shape 388"/>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390"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391" name="Shape 391"/>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pic>
        <p:nvPicPr>
          <p:cNvPr id="392" name="image14.png"/>
          <p:cNvPicPr>
            <a:picLocks noChangeAspect="1"/>
          </p:cNvPicPr>
          <p:nvPr/>
        </p:nvPicPr>
        <p:blipFill>
          <a:blip r:embed="rId4">
            <a:extLst/>
          </a:blip>
          <a:stretch>
            <a:fillRect/>
          </a:stretch>
        </p:blipFill>
        <p:spPr>
          <a:xfrm>
            <a:off x="7889940" y="7563977"/>
            <a:ext cx="3143119"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392"/>
                                        </p:tgtEl>
                                        <p:attrNameLst>
                                          <p:attrName>style.visibility</p:attrName>
                                        </p:attrNameLst>
                                      </p:cBhvr>
                                      <p:to>
                                        <p:strVal val="visible"/>
                                      </p:to>
                                    </p:set>
                                    <p:anim calcmode="lin" valueType="num">
                                      <p:cBhvr>
                                        <p:cTn id="7" dur="1500" fill="hold"/>
                                        <p:tgtEl>
                                          <p:spTgt spid="392"/>
                                        </p:tgtEl>
                                        <p:attrNameLst>
                                          <p:attrName>ppt_w</p:attrName>
                                        </p:attrNameLst>
                                      </p:cBhvr>
                                      <p:tavLst>
                                        <p:tav tm="0" fmla="#ppt_w*sin(2.5*pi*$)">
                                          <p:val>
                                            <p:fltVal val="0"/>
                                          </p:val>
                                        </p:tav>
                                        <p:tav tm="100000">
                                          <p:val>
                                            <p:fltVal val="1"/>
                                          </p:val>
                                        </p:tav>
                                      </p:tavLst>
                                    </p:anim>
                                    <p:anim calcmode="lin" valueType="num">
                                      <p:cBhvr>
                                        <p:cTn id="8" dur="1500" fill="hold"/>
                                        <p:tgtEl>
                                          <p:spTgt spid="3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394" name="image17.png"/>
          <p:cNvPicPr>
            <a:picLocks noChangeAspect="1"/>
          </p:cNvPicPr>
          <p:nvPr/>
        </p:nvPicPr>
        <p:blipFill>
          <a:blip r:embed="rId2">
            <a:extLst/>
          </a:blip>
          <a:stretch>
            <a:fillRect/>
          </a:stretch>
        </p:blipFill>
        <p:spPr>
          <a:xfrm>
            <a:off x="91544" y="1215641"/>
            <a:ext cx="12821713" cy="7322317"/>
          </a:xfrm>
          <a:prstGeom prst="rect">
            <a:avLst/>
          </a:prstGeom>
          <a:ln w="12700">
            <a:miter lim="400000"/>
          </a:ln>
        </p:spPr>
      </p:pic>
      <p:sp>
        <p:nvSpPr>
          <p:cNvPr id="395" name="Shape 395"/>
          <p:cNvSpPr/>
          <p:nvPr/>
        </p:nvSpPr>
        <p:spPr>
          <a:xfrm>
            <a:off x="269873" y="244836"/>
            <a:ext cx="1670053" cy="7803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 </a:t>
            </a:r>
            <a:r>
              <a:rPr sz="3000">
                <a:latin typeface="Comic Sans MS"/>
                <a:ea typeface="Comic Sans MS"/>
                <a:cs typeface="Comic Sans MS"/>
                <a:sym typeface="Comic Sans MS"/>
              </a:rPr>
              <a:t>ασκίτης</a:t>
            </a:r>
          </a:p>
        </p:txBody>
      </p:sp>
      <p:grpSp>
        <p:nvGrpSpPr>
          <p:cNvPr id="400" name="Group 400"/>
          <p:cNvGrpSpPr/>
          <p:nvPr/>
        </p:nvGrpSpPr>
        <p:grpSpPr>
          <a:xfrm>
            <a:off x="1805730" y="2710733"/>
            <a:ext cx="8621433" cy="2962068"/>
            <a:chOff x="-1" y="-1"/>
            <a:chExt cx="8621431" cy="2962067"/>
          </a:xfrm>
        </p:grpSpPr>
        <p:pic>
          <p:nvPicPr>
            <p:cNvPr id="396" name="image18.png"/>
            <p:cNvPicPr>
              <a:picLocks noChangeAspect="1"/>
            </p:cNvPicPr>
            <p:nvPr/>
          </p:nvPicPr>
          <p:blipFill>
            <a:blip r:embed="rId3">
              <a:extLst/>
            </a:blip>
            <a:stretch>
              <a:fillRect/>
            </a:stretch>
          </p:blipFill>
          <p:spPr>
            <a:xfrm rot="1266857">
              <a:off x="334666" y="788374"/>
              <a:ext cx="1830799" cy="405070"/>
            </a:xfrm>
            <a:prstGeom prst="rect">
              <a:avLst/>
            </a:prstGeom>
            <a:ln w="12700" cap="flat">
              <a:noFill/>
              <a:miter lim="400000"/>
            </a:ln>
            <a:effectLst/>
          </p:spPr>
        </p:pic>
        <p:pic>
          <p:nvPicPr>
            <p:cNvPr id="397" name="image18.png"/>
            <p:cNvPicPr>
              <a:picLocks noChangeAspect="1"/>
            </p:cNvPicPr>
            <p:nvPr/>
          </p:nvPicPr>
          <p:blipFill>
            <a:blip r:embed="rId3">
              <a:extLst/>
            </a:blip>
            <a:stretch>
              <a:fillRect/>
            </a:stretch>
          </p:blipFill>
          <p:spPr>
            <a:xfrm rot="1266857">
              <a:off x="11500" y="2078304"/>
              <a:ext cx="1830799" cy="405070"/>
            </a:xfrm>
            <a:prstGeom prst="rect">
              <a:avLst/>
            </a:prstGeom>
            <a:ln w="12700" cap="flat">
              <a:noFill/>
              <a:miter lim="400000"/>
            </a:ln>
            <a:effectLst/>
          </p:spPr>
        </p:pic>
        <p:pic>
          <p:nvPicPr>
            <p:cNvPr id="398" name="image19.png"/>
            <p:cNvPicPr>
              <a:picLocks noChangeAspect="1"/>
            </p:cNvPicPr>
            <p:nvPr/>
          </p:nvPicPr>
          <p:blipFill>
            <a:blip r:embed="rId4">
              <a:extLst/>
            </a:blip>
            <a:stretch>
              <a:fillRect/>
            </a:stretch>
          </p:blipFill>
          <p:spPr>
            <a:xfrm rot="7495779">
              <a:off x="5454247" y="467681"/>
              <a:ext cx="1352074" cy="405071"/>
            </a:xfrm>
            <a:prstGeom prst="rect">
              <a:avLst/>
            </a:prstGeom>
            <a:ln w="12700" cap="flat">
              <a:noFill/>
              <a:miter lim="400000"/>
            </a:ln>
            <a:effectLst/>
          </p:spPr>
        </p:pic>
        <p:pic>
          <p:nvPicPr>
            <p:cNvPr id="399" name="image20.png"/>
            <p:cNvPicPr>
              <a:picLocks noChangeAspect="1"/>
            </p:cNvPicPr>
            <p:nvPr/>
          </p:nvPicPr>
          <p:blipFill>
            <a:blip r:embed="rId5">
              <a:extLst/>
            </a:blip>
            <a:stretch>
              <a:fillRect/>
            </a:stretch>
          </p:blipFill>
          <p:spPr>
            <a:xfrm rot="9029372">
              <a:off x="7117891" y="2213552"/>
              <a:ext cx="1501150" cy="405070"/>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400"/>
                                        </p:tgtEl>
                                        <p:attrNameLst>
                                          <p:attrName>style.visibility</p:attrName>
                                        </p:attrNameLst>
                                      </p:cBhvr>
                                      <p:to>
                                        <p:strVal val="visible"/>
                                      </p:to>
                                    </p:set>
                                    <p:animEffect filter="box(in)" transition="in">
                                      <p:cBhvr>
                                        <p:cTn id="7" dur="2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nvSpPr>
        <p:spPr>
          <a:xfrm>
            <a:off x="3924995" y="2948052"/>
            <a:ext cx="4197035"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
        <p:nvSpPr>
          <p:cNvPr id="403" name="Shape 403"/>
          <p:cNvSpPr/>
          <p:nvPr/>
        </p:nvSpPr>
        <p:spPr>
          <a:xfrm>
            <a:off x="3870591" y="4466442"/>
            <a:ext cx="4657095" cy="820716"/>
          </a:xfrm>
          <a:prstGeom prst="rect">
            <a:avLst/>
          </a:prstGeom>
          <a:solidFill>
            <a:srgbClr val="FADD7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282A2F"/>
                </a:solidFill>
              </a:defRPr>
            </a:lvl1pPr>
          </a:lstStyle>
          <a:p>
            <a:pPr/>
            <a:r>
              <a:t>είναι αξιόπιστο?</a:t>
            </a:r>
          </a:p>
        </p:txBody>
      </p:sp>
      <p:sp>
        <p:nvSpPr>
          <p:cNvPr id="404" name="Shape 404"/>
          <p:cNvSpPr/>
          <p:nvPr/>
        </p:nvSpPr>
        <p:spPr>
          <a:xfrm>
            <a:off x="6867400" y="5692294"/>
            <a:ext cx="4657095" cy="705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00F900"/>
                </a:solidFill>
              </a:defRPr>
            </a:lvl1pPr>
          </a:lstStyle>
          <a:p>
            <a:pPr/>
            <a:r>
              <a:t>evidence based?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3"/>
                                        </p:tgtEl>
                                        <p:attrNameLst>
                                          <p:attrName>style.visibility</p:attrName>
                                        </p:attrNameLst>
                                      </p:cBhvr>
                                      <p:to>
                                        <p:strVal val="visible"/>
                                      </p:to>
                                    </p:set>
                                    <p:animEffect filter="dissolve" transition="in">
                                      <p:cBhvr>
                                        <p:cTn id="7" dur="1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04"/>
                                        </p:tgtEl>
                                        <p:attrNameLst>
                                          <p:attrName>style.visibility</p:attrName>
                                        </p:attrNameLst>
                                      </p:cBhvr>
                                      <p:to>
                                        <p:strVal val="visible"/>
                                      </p:to>
                                    </p:set>
                                    <p:animEffect filter="dissolve" transition="in">
                                      <p:cBhvr>
                                        <p:cTn id="12"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3" grpId="1"/>
      <p:bldP build="whole" bldLvl="1" animBg="1" rev="0" advAuto="0" spid="404"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6" name="image21.png"/>
          <p:cNvPicPr>
            <a:picLocks noChangeAspect="1"/>
          </p:cNvPicPr>
          <p:nvPr/>
        </p:nvPicPr>
        <p:blipFill>
          <a:blip r:embed="rId3">
            <a:extLst/>
          </a:blip>
          <a:stretch>
            <a:fillRect/>
          </a:stretch>
        </p:blipFill>
        <p:spPr>
          <a:xfrm>
            <a:off x="2947822" y="34210"/>
            <a:ext cx="7109156" cy="9685181"/>
          </a:xfrm>
          <a:prstGeom prst="rect">
            <a:avLst/>
          </a:prstGeom>
          <a:ln w="12700">
            <a:miter lim="400000"/>
          </a:ln>
        </p:spPr>
      </p:pic>
      <p:sp>
        <p:nvSpPr>
          <p:cNvPr id="407" name="Shape 407"/>
          <p:cNvSpPr/>
          <p:nvPr/>
        </p:nvSpPr>
        <p:spPr>
          <a:xfrm>
            <a:off x="342706" y="168340"/>
            <a:ext cx="1998391" cy="768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defRPr>
            </a:lvl1pPr>
          </a:lstStyle>
          <a:p>
            <a:pPr/>
            <a:r>
              <a:t>n=2403</a:t>
            </a:r>
          </a:p>
        </p:txBody>
      </p:sp>
      <p:grpSp>
        <p:nvGrpSpPr>
          <p:cNvPr id="412" name="Group 412"/>
          <p:cNvGrpSpPr/>
          <p:nvPr/>
        </p:nvGrpSpPr>
        <p:grpSpPr>
          <a:xfrm>
            <a:off x="3345109" y="51327"/>
            <a:ext cx="6693970" cy="3504145"/>
            <a:chOff x="0" y="0"/>
            <a:chExt cx="6693968" cy="3504143"/>
          </a:xfrm>
        </p:grpSpPr>
        <p:sp>
          <p:nvSpPr>
            <p:cNvPr id="408" name="Shape 408"/>
            <p:cNvSpPr/>
            <p:nvPr/>
          </p:nvSpPr>
          <p:spPr>
            <a:xfrm>
              <a:off x="-2" y="-1"/>
              <a:ext cx="2098181" cy="45614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433FF"/>
                  </a:solidFill>
                </a:defRPr>
              </a:pPr>
              <a:r>
                <a:t> </a:t>
              </a:r>
              <a:r>
                <a:rPr b="1">
                  <a:latin typeface="Comic Sans MS"/>
                  <a:ea typeface="Comic Sans MS"/>
                  <a:cs typeface="Comic Sans MS"/>
                  <a:sym typeface="Comic Sans MS"/>
                </a:rPr>
                <a:t>καλοήθεις βλάβες</a:t>
              </a:r>
            </a:p>
          </p:txBody>
        </p:sp>
        <p:sp>
          <p:nvSpPr>
            <p:cNvPr id="409" name="Shape 409"/>
            <p:cNvSpPr/>
            <p:nvPr/>
          </p:nvSpPr>
          <p:spPr>
            <a:xfrm>
              <a:off x="3218556" y="-1"/>
              <a:ext cx="3128667" cy="45614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433FF"/>
                  </a:solidFill>
                </a:defRPr>
              </a:pPr>
              <a:r>
                <a:t> </a:t>
              </a:r>
              <a:r>
                <a:rPr b="1">
                  <a:latin typeface="Comic Sans MS"/>
                  <a:ea typeface="Comic Sans MS"/>
                  <a:cs typeface="Comic Sans MS"/>
                  <a:sym typeface="Comic Sans MS"/>
                </a:rPr>
                <a:t>οριακής κακοήθειας βλάβες</a:t>
              </a:r>
            </a:p>
          </p:txBody>
        </p:sp>
        <p:sp>
          <p:nvSpPr>
            <p:cNvPr id="410" name="Shape 410"/>
            <p:cNvSpPr/>
            <p:nvPr/>
          </p:nvSpPr>
          <p:spPr>
            <a:xfrm>
              <a:off x="6708" y="3048000"/>
              <a:ext cx="3100762" cy="45614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433FF"/>
                  </a:solidFill>
                </a:defRPr>
              </a:pPr>
              <a:r>
                <a:t> </a:t>
              </a:r>
              <a:r>
                <a:rPr b="1">
                  <a:latin typeface="Comic Sans MS"/>
                  <a:ea typeface="Comic Sans MS"/>
                  <a:cs typeface="Comic Sans MS"/>
                  <a:sym typeface="Comic Sans MS"/>
                </a:rPr>
                <a:t>κακοήθεις βλάβες:στάδιο I</a:t>
              </a:r>
            </a:p>
          </p:txBody>
        </p:sp>
        <p:sp>
          <p:nvSpPr>
            <p:cNvPr id="411" name="Shape 411"/>
            <p:cNvSpPr/>
            <p:nvPr/>
          </p:nvSpPr>
          <p:spPr>
            <a:xfrm>
              <a:off x="3049612" y="3048000"/>
              <a:ext cx="3644356" cy="45614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433FF"/>
                  </a:solidFill>
                </a:defRPr>
              </a:pPr>
              <a:r>
                <a:t> </a:t>
              </a:r>
              <a:r>
                <a:rPr b="1">
                  <a:latin typeface="Comic Sans MS"/>
                  <a:ea typeface="Comic Sans MS"/>
                  <a:cs typeface="Comic Sans MS"/>
                  <a:sym typeface="Comic Sans MS"/>
                </a:rPr>
                <a:t>κακοήθεις βλάβες:στάδιο II-IV</a:t>
              </a:r>
            </a:p>
          </p:txBody>
        </p:sp>
      </p:grpSp>
      <p:sp>
        <p:nvSpPr>
          <p:cNvPr id="413" name="Shape 413"/>
          <p:cNvSpPr/>
          <p:nvPr/>
        </p:nvSpPr>
        <p:spPr>
          <a:xfrm>
            <a:off x="3392462" y="6426728"/>
            <a:ext cx="5178476" cy="4561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0433FF"/>
                </a:solidFill>
              </a:defRPr>
            </a:pPr>
            <a:r>
              <a:t> </a:t>
            </a:r>
            <a:r>
              <a:rPr b="1">
                <a:latin typeface="Comic Sans MS"/>
                <a:ea typeface="Comic Sans MS"/>
                <a:cs typeface="Comic Sans MS"/>
                <a:sym typeface="Comic Sans MS"/>
              </a:rPr>
              <a:t>κακοήθεις βλάβες:δευτεροπαθείς μεταστατικές</a:t>
            </a:r>
          </a:p>
        </p:txBody>
      </p:sp>
      <p:pic>
        <p:nvPicPr>
          <p:cNvPr id="414" name="image22.png"/>
          <p:cNvPicPr>
            <a:picLocks noChangeAspect="1"/>
          </p:cNvPicPr>
          <p:nvPr/>
        </p:nvPicPr>
        <p:blipFill>
          <a:blip r:embed="rId4">
            <a:extLst/>
          </a:blip>
          <a:stretch>
            <a:fillRect/>
          </a:stretch>
        </p:blipFill>
        <p:spPr>
          <a:xfrm>
            <a:off x="3333217" y="8054705"/>
            <a:ext cx="2312532" cy="534401"/>
          </a:xfrm>
          <a:prstGeom prst="rect">
            <a:avLst/>
          </a:prstGeom>
          <a:ln w="12700">
            <a:miter lim="400000"/>
          </a:ln>
        </p:spPr>
      </p:pic>
      <p:pic>
        <p:nvPicPr>
          <p:cNvPr id="415" name="image23.png"/>
          <p:cNvPicPr>
            <a:picLocks noChangeAspect="1"/>
          </p:cNvPicPr>
          <p:nvPr/>
        </p:nvPicPr>
        <p:blipFill>
          <a:blip r:embed="rId5">
            <a:extLst/>
          </a:blip>
          <a:stretch>
            <a:fillRect/>
          </a:stretch>
        </p:blipFill>
        <p:spPr>
          <a:xfrm rot="19910028">
            <a:off x="3112122" y="7690940"/>
            <a:ext cx="3546059"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12"/>
                                        </p:tgtEl>
                                        <p:attrNameLst>
                                          <p:attrName>style.visibility</p:attrName>
                                        </p:attrNameLst>
                                      </p:cBhvr>
                                      <p:to>
                                        <p:strVal val="visible"/>
                                      </p:to>
                                    </p:set>
                                    <p:anim calcmode="lin" valueType="num">
                                      <p:cBhvr>
                                        <p:cTn id="7" dur="1000" fill="hold"/>
                                        <p:tgtEl>
                                          <p:spTgt spid="412"/>
                                        </p:tgtEl>
                                        <p:attrNameLst>
                                          <p:attrName>ppt_w</p:attrName>
                                        </p:attrNameLst>
                                      </p:cBhvr>
                                      <p:tavLst>
                                        <p:tav tm="0">
                                          <p:val>
                                            <p:fltVal val="0"/>
                                          </p:val>
                                        </p:tav>
                                        <p:tav tm="100000">
                                          <p:val>
                                            <p:strVal val="#ppt_w"/>
                                          </p:val>
                                        </p:tav>
                                      </p:tavLst>
                                    </p:anim>
                                    <p:anim calcmode="lin" valueType="num">
                                      <p:cBhvr>
                                        <p:cTn id="8" dur="1000" fill="hold"/>
                                        <p:tgtEl>
                                          <p:spTgt spid="4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9" presetID="15" grpId="2" fill="hold">
                                  <p:stCondLst>
                                    <p:cond delay="0"/>
                                  </p:stCondLst>
                                  <p:iterate type="el" backwards="0">
                                    <p:tmAbs val="0"/>
                                  </p:iterate>
                                  <p:childTnLst>
                                    <p:set>
                                      <p:cBhvr>
                                        <p:cTn id="12" fill="hold"/>
                                        <p:tgtEl>
                                          <p:spTgt spid="413"/>
                                        </p:tgtEl>
                                        <p:attrNameLst>
                                          <p:attrName>style.visibility</p:attrName>
                                        </p:attrNameLst>
                                      </p:cBhvr>
                                      <p:to>
                                        <p:strVal val="visible"/>
                                      </p:to>
                                    </p:set>
                                    <p:anim calcmode="lin" valueType="num">
                                      <p:cBhvr>
                                        <p:cTn id="13" dur="1000" fill="hold"/>
                                        <p:tgtEl>
                                          <p:spTgt spid="413"/>
                                        </p:tgtEl>
                                        <p:attrNameLst>
                                          <p:attrName>ppt_w</p:attrName>
                                        </p:attrNameLst>
                                      </p:cBhvr>
                                      <p:tavLst>
                                        <p:tav tm="0">
                                          <p:val>
                                            <p:fltVal val="0"/>
                                          </p:val>
                                        </p:tav>
                                        <p:tav tm="100000">
                                          <p:val>
                                            <p:strVal val="#ppt_w"/>
                                          </p:val>
                                        </p:tav>
                                      </p:tavLst>
                                    </p:anim>
                                    <p:anim calcmode="lin" valueType="num">
                                      <p:cBhvr>
                                        <p:cTn id="14" dur="1000" fill="hold"/>
                                        <p:tgtEl>
                                          <p:spTgt spid="413"/>
                                        </p:tgtEl>
                                        <p:attrNameLst>
                                          <p:attrName>ppt_h</p:attrName>
                                        </p:attrNameLst>
                                      </p:cBhvr>
                                      <p:tavLst>
                                        <p:tav tm="0">
                                          <p:val>
                                            <p:fltVal val="0"/>
                                          </p:val>
                                        </p:tav>
                                        <p:tav tm="100000">
                                          <p:val>
                                            <p:strVal val="#ppt_h"/>
                                          </p:val>
                                        </p:tav>
                                      </p:tavLst>
                                    </p:anim>
                                    <p:anim calcmode="lin" valueType="num">
                                      <p:cBhvr>
                                        <p:cTn id="15" dur="1000" fill="hold"/>
                                        <p:tgtEl>
                                          <p:spTgt spid="4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3" fill="hold">
                                  <p:stCondLst>
                                    <p:cond delay="0"/>
                                  </p:stCondLst>
                                  <p:iterate type="el" backwards="0">
                                    <p:tmAbs val="0"/>
                                  </p:iterate>
                                  <p:childTnLst>
                                    <p:set>
                                      <p:cBhvr>
                                        <p:cTn id="20" fill="hold"/>
                                        <p:tgtEl>
                                          <p:spTgt spid="414"/>
                                        </p:tgtEl>
                                        <p:attrNameLst>
                                          <p:attrName>style.visibility</p:attrName>
                                        </p:attrNameLst>
                                      </p:cBhvr>
                                      <p:to>
                                        <p:strVal val="visible"/>
                                      </p:to>
                                    </p:set>
                                    <p:animEffect filter="wipe(left)" transition="in">
                                      <p:cBhvr>
                                        <p:cTn id="21" dur="2000"/>
                                        <p:tgtEl>
                                          <p:spTgt spid="414"/>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32" presetID="4" grpId="4" fill="hold">
                                  <p:stCondLst>
                                    <p:cond delay="0"/>
                                  </p:stCondLst>
                                  <p:iterate type="el" backwards="0">
                                    <p:tmAbs val="0"/>
                                  </p:iterate>
                                  <p:childTnLst>
                                    <p:set>
                                      <p:cBhvr>
                                        <p:cTn id="25" fill="hold"/>
                                        <p:tgtEl>
                                          <p:spTgt spid="415"/>
                                        </p:tgtEl>
                                        <p:attrNameLst>
                                          <p:attrName>style.visibility</p:attrName>
                                        </p:attrNameLst>
                                      </p:cBhvr>
                                      <p:to>
                                        <p:strVal val="visible"/>
                                      </p:to>
                                    </p:set>
                                    <p:animEffect filter="box(out)" transition="in">
                                      <p:cBhvr>
                                        <p:cTn id="26"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4"/>
      <p:bldP build="whole" bldLvl="1" animBg="1" rev="0" advAuto="0" spid="412" grpId="1"/>
      <p:bldP build="whole" bldLvl="1" animBg="1" rev="0" advAuto="0" spid="413" grpId="2"/>
      <p:bldP build="whole" bldLvl="1" animBg="1" rev="0" advAuto="0" spid="414"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image2.png"/>
          <p:cNvPicPr>
            <a:picLocks noChangeAspect="1"/>
          </p:cNvPicPr>
          <p:nvPr/>
        </p:nvPicPr>
        <p:blipFill>
          <a:blip r:embed="rId2">
            <a:extLst/>
          </a:blip>
          <a:stretch>
            <a:fillRect/>
          </a:stretch>
        </p:blipFill>
        <p:spPr>
          <a:xfrm>
            <a:off x="282924" y="2814852"/>
            <a:ext cx="12438953" cy="6027781"/>
          </a:xfrm>
          <a:prstGeom prst="rect">
            <a:avLst/>
          </a:prstGeom>
          <a:ln w="12700">
            <a:miter lim="400000"/>
          </a:ln>
        </p:spPr>
      </p:pic>
      <p:sp>
        <p:nvSpPr>
          <p:cNvPr id="130" name="Shape 130"/>
          <p:cNvSpPr/>
          <p:nvPr/>
        </p:nvSpPr>
        <p:spPr>
          <a:xfrm>
            <a:off x="3031826" y="765535"/>
            <a:ext cx="5645748" cy="780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ADNEX risk model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nvSpPr>
        <p:spPr>
          <a:xfrm>
            <a:off x="3924995" y="2948052"/>
            <a:ext cx="4197035"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
        <p:nvSpPr>
          <p:cNvPr id="420" name="Shape 420"/>
          <p:cNvSpPr/>
          <p:nvPr/>
        </p:nvSpPr>
        <p:spPr>
          <a:xfrm>
            <a:off x="3870591" y="4466442"/>
            <a:ext cx="4657095" cy="820716"/>
          </a:xfrm>
          <a:prstGeom prst="rect">
            <a:avLst/>
          </a:prstGeom>
          <a:solidFill>
            <a:srgbClr val="FADD7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282A2F"/>
                </a:solidFill>
              </a:defRPr>
            </a:lvl1pPr>
          </a:lstStyle>
          <a:p>
            <a:pPr/>
            <a:r>
              <a:t>πώς εφαρμόζεται?</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0"/>
                                        </p:tgtEl>
                                        <p:attrNameLst>
                                          <p:attrName>style.visibility</p:attrName>
                                        </p:attrNameLst>
                                      </p:cBhvr>
                                      <p:to>
                                        <p:strVal val="visible"/>
                                      </p:to>
                                    </p:set>
                                    <p:animEffect filter="dissolve" transition="in">
                                      <p:cBhvr>
                                        <p:cTn id="7"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27" name="Group 427"/>
          <p:cNvGrpSpPr/>
          <p:nvPr/>
        </p:nvGrpSpPr>
        <p:grpSpPr>
          <a:xfrm>
            <a:off x="356270" y="1203743"/>
            <a:ext cx="11952044" cy="3568703"/>
            <a:chOff x="0" y="0"/>
            <a:chExt cx="11952043" cy="3568701"/>
          </a:xfrm>
        </p:grpSpPr>
        <p:pic>
          <p:nvPicPr>
            <p:cNvPr id="422" name="image1.tif"/>
            <p:cNvPicPr>
              <a:picLocks noChangeAspect="1"/>
            </p:cNvPicPr>
            <p:nvPr/>
          </p:nvPicPr>
          <p:blipFill>
            <a:blip r:embed="rId2">
              <a:extLst/>
            </a:blip>
            <a:stretch>
              <a:fillRect/>
            </a:stretch>
          </p:blipFill>
          <p:spPr>
            <a:xfrm>
              <a:off x="-1" y="0"/>
              <a:ext cx="2247901" cy="3568702"/>
            </a:xfrm>
            <a:prstGeom prst="rect">
              <a:avLst/>
            </a:prstGeom>
            <a:ln w="12700" cap="flat">
              <a:noFill/>
              <a:miter lim="400000"/>
            </a:ln>
            <a:effectLst/>
          </p:spPr>
        </p:pic>
        <p:pic>
          <p:nvPicPr>
            <p:cNvPr id="423" name="image2.tif"/>
            <p:cNvPicPr>
              <a:picLocks noChangeAspect="1"/>
            </p:cNvPicPr>
            <p:nvPr/>
          </p:nvPicPr>
          <p:blipFill>
            <a:blip r:embed="rId3">
              <a:extLst/>
            </a:blip>
            <a:stretch>
              <a:fillRect/>
            </a:stretch>
          </p:blipFill>
          <p:spPr>
            <a:xfrm>
              <a:off x="2372060" y="6350"/>
              <a:ext cx="2235202" cy="3556002"/>
            </a:xfrm>
            <a:prstGeom prst="rect">
              <a:avLst/>
            </a:prstGeom>
            <a:ln w="12700" cap="flat">
              <a:noFill/>
              <a:miter lim="400000"/>
            </a:ln>
            <a:effectLst/>
          </p:spPr>
        </p:pic>
        <p:pic>
          <p:nvPicPr>
            <p:cNvPr id="424" name="image3.tif"/>
            <p:cNvPicPr>
              <a:picLocks noChangeAspect="1"/>
            </p:cNvPicPr>
            <p:nvPr/>
          </p:nvPicPr>
          <p:blipFill>
            <a:blip r:embed="rId4">
              <a:extLst/>
            </a:blip>
            <a:stretch>
              <a:fillRect/>
            </a:stretch>
          </p:blipFill>
          <p:spPr>
            <a:xfrm>
              <a:off x="4731420" y="12700"/>
              <a:ext cx="2374902" cy="3543302"/>
            </a:xfrm>
            <a:prstGeom prst="rect">
              <a:avLst/>
            </a:prstGeom>
            <a:ln w="12700" cap="flat">
              <a:noFill/>
              <a:miter lim="400000"/>
            </a:ln>
            <a:effectLst/>
          </p:spPr>
        </p:pic>
        <p:pic>
          <p:nvPicPr>
            <p:cNvPr id="425" name="image4.tif"/>
            <p:cNvPicPr>
              <a:picLocks noChangeAspect="1"/>
            </p:cNvPicPr>
            <p:nvPr/>
          </p:nvPicPr>
          <p:blipFill>
            <a:blip r:embed="rId5">
              <a:extLst/>
            </a:blip>
            <a:stretch>
              <a:fillRect/>
            </a:stretch>
          </p:blipFill>
          <p:spPr>
            <a:xfrm>
              <a:off x="7230481" y="25400"/>
              <a:ext cx="2260602" cy="3517902"/>
            </a:xfrm>
            <a:prstGeom prst="rect">
              <a:avLst/>
            </a:prstGeom>
            <a:ln w="12700" cap="flat">
              <a:noFill/>
              <a:miter lim="400000"/>
            </a:ln>
            <a:effectLst/>
          </p:spPr>
        </p:pic>
        <p:pic>
          <p:nvPicPr>
            <p:cNvPr id="426" name="image5.tif"/>
            <p:cNvPicPr>
              <a:picLocks noChangeAspect="1"/>
            </p:cNvPicPr>
            <p:nvPr/>
          </p:nvPicPr>
          <p:blipFill>
            <a:blip r:embed="rId6">
              <a:extLst/>
            </a:blip>
            <a:stretch>
              <a:fillRect/>
            </a:stretch>
          </p:blipFill>
          <p:spPr>
            <a:xfrm>
              <a:off x="9615241" y="12700"/>
              <a:ext cx="2336802" cy="3543302"/>
            </a:xfrm>
            <a:prstGeom prst="rect">
              <a:avLst/>
            </a:prstGeom>
            <a:ln w="12700" cap="flat">
              <a:noFill/>
              <a:miter lim="400000"/>
            </a:ln>
            <a:effectLst/>
          </p:spPr>
        </p:pic>
      </p:grpSp>
      <p:grpSp>
        <p:nvGrpSpPr>
          <p:cNvPr id="430" name="Group 430"/>
          <p:cNvGrpSpPr/>
          <p:nvPr/>
        </p:nvGrpSpPr>
        <p:grpSpPr>
          <a:xfrm>
            <a:off x="6454897" y="4968402"/>
            <a:ext cx="5832106" cy="4454902"/>
            <a:chOff x="0" y="0"/>
            <a:chExt cx="5832105" cy="4454900"/>
          </a:xfrm>
        </p:grpSpPr>
        <p:pic>
          <p:nvPicPr>
            <p:cNvPr id="428" name="image6.tif"/>
            <p:cNvPicPr>
              <a:picLocks noChangeAspect="1"/>
            </p:cNvPicPr>
            <p:nvPr/>
          </p:nvPicPr>
          <p:blipFill>
            <a:blip r:embed="rId7">
              <a:extLst/>
            </a:blip>
            <a:stretch>
              <a:fillRect/>
            </a:stretch>
          </p:blipFill>
          <p:spPr>
            <a:xfrm>
              <a:off x="0" y="-1"/>
              <a:ext cx="2850474" cy="4435852"/>
            </a:xfrm>
            <a:prstGeom prst="rect">
              <a:avLst/>
            </a:prstGeom>
            <a:ln w="12700" cap="flat">
              <a:noFill/>
              <a:miter lim="400000"/>
            </a:ln>
            <a:effectLst/>
          </p:spPr>
        </p:pic>
        <p:pic>
          <p:nvPicPr>
            <p:cNvPr id="429" name="image7.tif"/>
            <p:cNvPicPr>
              <a:picLocks noChangeAspect="1"/>
            </p:cNvPicPr>
            <p:nvPr/>
          </p:nvPicPr>
          <p:blipFill>
            <a:blip r:embed="rId8">
              <a:extLst/>
            </a:blip>
            <a:stretch>
              <a:fillRect/>
            </a:stretch>
          </p:blipFill>
          <p:spPr>
            <a:xfrm>
              <a:off x="3028014" y="19049"/>
              <a:ext cx="2804092" cy="4435852"/>
            </a:xfrm>
            <a:prstGeom prst="rect">
              <a:avLst/>
            </a:prstGeom>
            <a:ln w="12700" cap="flat">
              <a:noFill/>
              <a:miter lim="400000"/>
            </a:ln>
            <a:effectLst/>
          </p:spPr>
        </p:pic>
      </p:grpSp>
      <p:sp>
        <p:nvSpPr>
          <p:cNvPr id="431" name="Shape 431"/>
          <p:cNvSpPr/>
          <p:nvPr/>
        </p:nvSpPr>
        <p:spPr>
          <a:xfrm rot="20040000">
            <a:off x="34393" y="6552417"/>
            <a:ext cx="6362106"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FF2600"/>
                </a:solidFill>
                <a:latin typeface="Comic Sans MS"/>
                <a:ea typeface="Comic Sans MS"/>
                <a:cs typeface="Comic Sans MS"/>
                <a:sym typeface="Comic Sans MS"/>
              </a:defRPr>
            </a:lvl1pPr>
          </a:lstStyle>
          <a:p>
            <a:pPr/>
            <a:r>
              <a:t>εφαρμογή στο κινητό μας τηλέφωνο</a:t>
            </a:r>
          </a:p>
        </p:txBody>
      </p:sp>
      <p:sp>
        <p:nvSpPr>
          <p:cNvPr id="432" name="Shape 432"/>
          <p:cNvSpPr/>
          <p:nvPr/>
        </p:nvSpPr>
        <p:spPr>
          <a:xfrm>
            <a:off x="465454" y="151120"/>
            <a:ext cx="2029533"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FF2600"/>
                </a:solidFill>
                <a:latin typeface="Comic Sans MS"/>
                <a:ea typeface="Comic Sans MS"/>
                <a:cs typeface="Comic Sans MS"/>
                <a:sym typeface="Comic Sans MS"/>
              </a:defRPr>
            </a:lvl1pPr>
          </a:lstStyle>
          <a:p>
            <a:pPr/>
            <a:r>
              <a:t>επιλογή 1η</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431"/>
                                        </p:tgtEl>
                                        <p:attrNameLst>
                                          <p:attrName>style.visibility</p:attrName>
                                        </p:attrNameLst>
                                      </p:cBhvr>
                                      <p:to>
                                        <p:strVal val="visible"/>
                                      </p:to>
                                    </p:set>
                                    <p:animEffect filter="strips(upRight)" transition="in">
                                      <p:cBhvr>
                                        <p:cTn id="7" dur="10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27"/>
                                        </p:tgtEl>
                                        <p:attrNameLst>
                                          <p:attrName>style.visibility</p:attrName>
                                        </p:attrNameLst>
                                      </p:cBhvr>
                                      <p:to>
                                        <p:strVal val="visible"/>
                                      </p:to>
                                    </p:set>
                                    <p:animEffect filter="wipe(left)" transition="in">
                                      <p:cBhvr>
                                        <p:cTn id="12" dur="1500"/>
                                        <p:tgtEl>
                                          <p:spTgt spid="42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430"/>
                                        </p:tgtEl>
                                        <p:attrNameLst>
                                          <p:attrName>style.visibility</p:attrName>
                                        </p:attrNameLst>
                                      </p:cBhvr>
                                      <p:to>
                                        <p:strVal val="visible"/>
                                      </p:to>
                                    </p:set>
                                    <p:animEffect filter="wipe(right)" transition="in">
                                      <p:cBhvr>
                                        <p:cTn id="17" dur="15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2"/>
      <p:bldP build="whole" bldLvl="1" animBg="1" rev="0" advAuto="0" spid="430" grpId="3"/>
      <p:bldP build="whole" bldLvl="1" animBg="1" rev="0" advAuto="0" spid="43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4"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35" name="Shape 435"/>
          <p:cNvSpPr/>
          <p:nvPr/>
        </p:nvSpPr>
        <p:spPr>
          <a:xfrm>
            <a:off x="465454" y="151120"/>
            <a:ext cx="2029533"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FF2600"/>
                </a:solidFill>
                <a:latin typeface="Comic Sans MS"/>
                <a:ea typeface="Comic Sans MS"/>
                <a:cs typeface="Comic Sans MS"/>
                <a:sym typeface="Comic Sans MS"/>
              </a:defRPr>
            </a:lvl1pPr>
          </a:lstStyle>
          <a:p>
            <a:pPr/>
            <a:r>
              <a:t>επιλογή 2η</a:t>
            </a:r>
          </a:p>
        </p:txBody>
      </p:sp>
      <p:sp>
        <p:nvSpPr>
          <p:cNvPr id="436" name="Shape 436"/>
          <p:cNvSpPr/>
          <p:nvPr/>
        </p:nvSpPr>
        <p:spPr>
          <a:xfrm>
            <a:off x="3419604" y="1656859"/>
            <a:ext cx="555638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FF2600"/>
                </a:solidFill>
                <a:latin typeface="Comic Sans MS"/>
                <a:ea typeface="Comic Sans MS"/>
                <a:cs typeface="Comic Sans MS"/>
                <a:sym typeface="Comic Sans MS"/>
              </a:defRPr>
            </a:lvl1pPr>
          </a:lstStyle>
          <a:p>
            <a:pPr/>
            <a:r>
              <a:t>εφαρμογή στον υπολογιστή μας</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strips(upRight)" transition="in">
                                      <p:cBhvr>
                                        <p:cTn id="7" dur="10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34"/>
                                        </p:tgtEl>
                                        <p:attrNameLst>
                                          <p:attrName>style.visibility</p:attrName>
                                        </p:attrNameLst>
                                      </p:cBhvr>
                                      <p:to>
                                        <p:strVal val="visible"/>
                                      </p:to>
                                    </p:set>
                                    <p:animEffect filter="wipe(left)" transition="in">
                                      <p:cBhvr>
                                        <p:cTn id="12" dur="1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2"/>
      <p:bldP build="whole" bldLvl="1" animBg="1" rev="0" advAuto="0" spid="43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8"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439" name="image25.png"/>
          <p:cNvPicPr>
            <a:picLocks noChangeAspect="1"/>
          </p:cNvPicPr>
          <p:nvPr/>
        </p:nvPicPr>
        <p:blipFill>
          <a:blip r:embed="rId3">
            <a:extLst/>
          </a:blip>
          <a:stretch>
            <a:fillRect/>
          </a:stretch>
        </p:blipFill>
        <p:spPr>
          <a:xfrm>
            <a:off x="7353300" y="3200400"/>
            <a:ext cx="5334000" cy="1930400"/>
          </a:xfrm>
          <a:prstGeom prst="rect">
            <a:avLst/>
          </a:prstGeom>
          <a:ln w="12700">
            <a:miter lim="400000"/>
          </a:ln>
        </p:spPr>
      </p:pic>
      <p:sp>
        <p:nvSpPr>
          <p:cNvPr id="440" name="Shape 440"/>
          <p:cNvSpPr/>
          <p:nvPr/>
        </p:nvSpPr>
        <p:spPr>
          <a:xfrm>
            <a:off x="406400" y="3886200"/>
            <a:ext cx="6903988" cy="2682727"/>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9"/>
                                        </p:tgtEl>
                                        <p:attrNameLst>
                                          <p:attrName>style.visibility</p:attrName>
                                        </p:attrNameLst>
                                      </p:cBhvr>
                                      <p:to>
                                        <p:strVal val="visible"/>
                                      </p:to>
                                    </p:set>
                                    <p:animEffect filter="wipe(left)" transition="in">
                                      <p:cBhvr>
                                        <p:cTn id="7" dur="15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2"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43" name="Shape 443"/>
          <p:cNvSpPr/>
          <p:nvPr/>
        </p:nvSpPr>
        <p:spPr>
          <a:xfrm>
            <a:off x="482600" y="3476873"/>
            <a:ext cx="6903988" cy="374255"/>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44" name="Shape 444"/>
          <p:cNvSpPr/>
          <p:nvPr/>
        </p:nvSpPr>
        <p:spPr>
          <a:xfrm>
            <a:off x="482600" y="4194521"/>
            <a:ext cx="6903988" cy="2374406"/>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45" name="Shape 445"/>
          <p:cNvSpPr/>
          <p:nvPr/>
        </p:nvSpPr>
        <p:spPr>
          <a:xfrm>
            <a:off x="9235826" y="3714750"/>
            <a:ext cx="146734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0433FF"/>
                </a:solidFill>
                <a:latin typeface="Comic Sans MS"/>
                <a:ea typeface="Comic Sans MS"/>
                <a:cs typeface="Comic Sans MS"/>
                <a:sym typeface="Comic Sans MS"/>
              </a:defRPr>
            </a:lvl1pPr>
          </a:lstStyle>
          <a:p>
            <a:pPr/>
            <a:r>
              <a:t>ναι / όχι</a:t>
            </a:r>
          </a:p>
        </p:txBody>
      </p:sp>
      <p:sp>
        <p:nvSpPr>
          <p:cNvPr id="446" name="Shape 446"/>
          <p:cNvSpPr/>
          <p:nvPr/>
        </p:nvSpPr>
        <p:spPr>
          <a:xfrm>
            <a:off x="7824105" y="4470400"/>
            <a:ext cx="4290790"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000">
                <a:solidFill>
                  <a:srgbClr val="0433FF"/>
                </a:solidFill>
                <a:latin typeface="Comic Sans MS"/>
                <a:ea typeface="Comic Sans MS"/>
                <a:cs typeface="Comic Sans MS"/>
                <a:sym typeface="Comic Sans MS"/>
              </a:defRPr>
            </a:pPr>
            <a:r>
              <a:t>ανήκετε σε τριτοβάθμιο κέντρο </a:t>
            </a:r>
          </a:p>
          <a:p>
            <a:pPr>
              <a:defRPr b="1" sz="2000">
                <a:solidFill>
                  <a:srgbClr val="0433FF"/>
                </a:solidFill>
                <a:latin typeface="Comic Sans MS"/>
                <a:ea typeface="Comic Sans MS"/>
                <a:cs typeface="Comic Sans MS"/>
                <a:sym typeface="Comic Sans MS"/>
              </a:defRPr>
            </a:pPr>
            <a:r>
              <a:t>με οργανωμένη ογκολογική μονάδα?</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45"/>
                                        </p:tgtEl>
                                        <p:attrNameLst>
                                          <p:attrName>style.visibility</p:attrName>
                                        </p:attrNameLst>
                                      </p:cBhvr>
                                      <p:to>
                                        <p:strVal val="visible"/>
                                      </p:to>
                                    </p:set>
                                    <p:animEffect filter="dissolve" transition="in">
                                      <p:cBhvr>
                                        <p:cTn id="7" dur="10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46"/>
                                        </p:tgtEl>
                                        <p:attrNameLst>
                                          <p:attrName>style.visibility</p:attrName>
                                        </p:attrNameLst>
                                      </p:cBhvr>
                                      <p:to>
                                        <p:strVal val="visible"/>
                                      </p:to>
                                    </p:set>
                                    <p:animEffect filter="dissolve" transition="in">
                                      <p:cBhvr>
                                        <p:cTn id="12"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1"/>
      <p:bldP build="whole" bldLvl="1" animBg="1" rev="0" advAuto="0" spid="446"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8"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449" name="image26.png"/>
          <p:cNvPicPr>
            <a:picLocks noChangeAspect="1"/>
          </p:cNvPicPr>
          <p:nvPr/>
        </p:nvPicPr>
        <p:blipFill>
          <a:blip r:embed="rId3">
            <a:extLst/>
          </a:blip>
          <a:stretch>
            <a:fillRect/>
          </a:stretch>
        </p:blipFill>
        <p:spPr>
          <a:xfrm>
            <a:off x="7397750" y="3721100"/>
            <a:ext cx="5321300" cy="1930400"/>
          </a:xfrm>
          <a:prstGeom prst="rect">
            <a:avLst/>
          </a:prstGeom>
          <a:ln w="12700">
            <a:miter lim="400000"/>
          </a:ln>
        </p:spPr>
      </p:pic>
      <p:sp>
        <p:nvSpPr>
          <p:cNvPr id="450" name="Shape 450"/>
          <p:cNvSpPr/>
          <p:nvPr/>
        </p:nvSpPr>
        <p:spPr>
          <a:xfrm>
            <a:off x="406400" y="4506069"/>
            <a:ext cx="6903988" cy="2062859"/>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51" name="Shape 451"/>
          <p:cNvSpPr/>
          <p:nvPr/>
        </p:nvSpPr>
        <p:spPr>
          <a:xfrm>
            <a:off x="406400" y="3490069"/>
            <a:ext cx="6903988" cy="679501"/>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9"/>
                                        </p:tgtEl>
                                        <p:attrNameLst>
                                          <p:attrName>style.visibility</p:attrName>
                                        </p:attrNameLst>
                                      </p:cBhvr>
                                      <p:to>
                                        <p:strVal val="visible"/>
                                      </p:to>
                                    </p:set>
                                    <p:animEffect filter="wipe(left)" transition="in">
                                      <p:cBhvr>
                                        <p:cTn id="7" dur="15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3"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54" name="Shape 454"/>
          <p:cNvSpPr/>
          <p:nvPr/>
        </p:nvSpPr>
        <p:spPr>
          <a:xfrm>
            <a:off x="406400" y="4867819"/>
            <a:ext cx="6903988" cy="1701108"/>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55" name="Shape 455"/>
          <p:cNvSpPr/>
          <p:nvPr/>
        </p:nvSpPr>
        <p:spPr>
          <a:xfrm>
            <a:off x="406400" y="3229519"/>
            <a:ext cx="6903988" cy="1262561"/>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pic>
        <p:nvPicPr>
          <p:cNvPr id="456" name="image27.png"/>
          <p:cNvPicPr>
            <a:picLocks noChangeAspect="1"/>
          </p:cNvPicPr>
          <p:nvPr/>
        </p:nvPicPr>
        <p:blipFill>
          <a:blip r:embed="rId3">
            <a:extLst/>
          </a:blip>
          <a:stretch>
            <a:fillRect/>
          </a:stretch>
        </p:blipFill>
        <p:spPr>
          <a:xfrm>
            <a:off x="7372350" y="3714750"/>
            <a:ext cx="5321300" cy="19431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6"/>
                                        </p:tgtEl>
                                        <p:attrNameLst>
                                          <p:attrName>style.visibility</p:attrName>
                                        </p:attrNameLst>
                                      </p:cBhvr>
                                      <p:to>
                                        <p:strVal val="visible"/>
                                      </p:to>
                                    </p:set>
                                    <p:animEffect filter="wipe(left)" transition="in">
                                      <p:cBhvr>
                                        <p:cTn id="7" dur="1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8"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59" name="Shape 459"/>
          <p:cNvSpPr/>
          <p:nvPr/>
        </p:nvSpPr>
        <p:spPr>
          <a:xfrm>
            <a:off x="406400" y="5166021"/>
            <a:ext cx="6903988" cy="1402906"/>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60" name="Shape 460"/>
          <p:cNvSpPr/>
          <p:nvPr/>
        </p:nvSpPr>
        <p:spPr>
          <a:xfrm>
            <a:off x="406400" y="3438821"/>
            <a:ext cx="6903988" cy="1402906"/>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61" name="Shape 461"/>
          <p:cNvSpPr/>
          <p:nvPr/>
        </p:nvSpPr>
        <p:spPr>
          <a:xfrm>
            <a:off x="9235826" y="3714750"/>
            <a:ext cx="146734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0433FF"/>
                </a:solidFill>
                <a:latin typeface="Comic Sans MS"/>
                <a:ea typeface="Comic Sans MS"/>
                <a:cs typeface="Comic Sans MS"/>
                <a:sym typeface="Comic Sans MS"/>
              </a:defRPr>
            </a:lvl1pPr>
          </a:lstStyle>
          <a:p>
            <a:pPr/>
            <a:r>
              <a:t>ναι / όχι</a:t>
            </a:r>
          </a:p>
        </p:txBody>
      </p:sp>
      <p:sp>
        <p:nvSpPr>
          <p:cNvPr id="462" name="Shape 462"/>
          <p:cNvSpPr/>
          <p:nvPr/>
        </p:nvSpPr>
        <p:spPr>
          <a:xfrm>
            <a:off x="6992714" y="4518412"/>
            <a:ext cx="595357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000">
                <a:solidFill>
                  <a:srgbClr val="0433FF"/>
                </a:solidFill>
                <a:latin typeface="Comic Sans MS"/>
                <a:ea typeface="Comic Sans MS"/>
                <a:cs typeface="Comic Sans MS"/>
                <a:sym typeface="Comic Sans MS"/>
              </a:defRPr>
            </a:pPr>
            <a:r>
              <a:t>είναι η βλάβη πολύχωρη ή πολύχωρη-συμπαγής </a:t>
            </a:r>
          </a:p>
          <a:p>
            <a:pPr>
              <a:defRPr b="1" sz="2000">
                <a:solidFill>
                  <a:srgbClr val="0433FF"/>
                </a:solidFill>
                <a:latin typeface="Comic Sans MS"/>
                <a:ea typeface="Comic Sans MS"/>
                <a:cs typeface="Comic Sans MS"/>
                <a:sym typeface="Comic Sans MS"/>
              </a:defRPr>
            </a:pPr>
            <a:r>
              <a:t>με &gt;10 κυστικούς χώρους</a:t>
            </a:r>
          </a:p>
          <a:p>
            <a:pPr>
              <a:defRPr b="1" sz="2000">
                <a:solidFill>
                  <a:srgbClr val="0433FF"/>
                </a:solidFill>
                <a:latin typeface="Comic Sans MS"/>
                <a:ea typeface="Comic Sans MS"/>
                <a:cs typeface="Comic Sans MS"/>
                <a:sym typeface="Comic Sans MS"/>
              </a:defRPr>
            </a:pPr>
            <a:r>
              <a:t>οι οποίοι διαχωρίζονται με σαφή διαφραγμάτια?</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1"/>
                                        </p:tgtEl>
                                        <p:attrNameLst>
                                          <p:attrName>style.visibility</p:attrName>
                                        </p:attrNameLst>
                                      </p:cBhvr>
                                      <p:to>
                                        <p:strVal val="visible"/>
                                      </p:to>
                                    </p:set>
                                    <p:animEffect filter="dissolve" transition="in">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62"/>
                                        </p:tgtEl>
                                        <p:attrNameLst>
                                          <p:attrName>style.visibility</p:attrName>
                                        </p:attrNameLst>
                                      </p:cBhvr>
                                      <p:to>
                                        <p:strVal val="visible"/>
                                      </p:to>
                                    </p:set>
                                    <p:animEffect filter="dissolve" transition="in">
                                      <p:cBhvr>
                                        <p:cTn id="12" dur="1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2" grpId="2"/>
      <p:bldP build="whole" bldLvl="1" animBg="1" rev="0" advAuto="0" spid="461"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4"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65" name="Shape 465"/>
          <p:cNvSpPr/>
          <p:nvPr/>
        </p:nvSpPr>
        <p:spPr>
          <a:xfrm>
            <a:off x="9653499" y="3308350"/>
            <a:ext cx="1423976" cy="2451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600">
                <a:solidFill>
                  <a:srgbClr val="0433FF"/>
                </a:solidFill>
                <a:latin typeface="Comic Sans MS"/>
                <a:ea typeface="Comic Sans MS"/>
                <a:cs typeface="Comic Sans MS"/>
                <a:sym typeface="Comic Sans MS"/>
              </a:defRPr>
            </a:pPr>
            <a:r>
              <a:t>- καμία</a:t>
            </a:r>
          </a:p>
          <a:p>
            <a:pPr algn="l">
              <a:defRPr b="1" sz="2600">
                <a:solidFill>
                  <a:srgbClr val="0433FF"/>
                </a:solidFill>
                <a:latin typeface="Comic Sans MS"/>
                <a:ea typeface="Comic Sans MS"/>
                <a:cs typeface="Comic Sans MS"/>
                <a:sym typeface="Comic Sans MS"/>
              </a:defRPr>
            </a:pPr>
            <a:r>
              <a:t>- μία</a:t>
            </a:r>
          </a:p>
          <a:p>
            <a:pPr marL="412750" indent="-412750" algn="l">
              <a:buSzPct val="100000"/>
              <a:buChar char="-"/>
              <a:defRPr b="1" sz="2600">
                <a:solidFill>
                  <a:srgbClr val="0433FF"/>
                </a:solidFill>
                <a:latin typeface="Comic Sans MS"/>
                <a:ea typeface="Comic Sans MS"/>
                <a:cs typeface="Comic Sans MS"/>
                <a:sym typeface="Comic Sans MS"/>
              </a:defRPr>
            </a:pPr>
            <a:r>
              <a:t>δύο </a:t>
            </a:r>
          </a:p>
          <a:p>
            <a:pPr marL="412750" indent="-412750" algn="l">
              <a:buSzPct val="100000"/>
              <a:buChar char="-"/>
              <a:defRPr b="1" sz="2600">
                <a:solidFill>
                  <a:srgbClr val="0433FF"/>
                </a:solidFill>
                <a:latin typeface="Comic Sans MS"/>
                <a:ea typeface="Comic Sans MS"/>
                <a:cs typeface="Comic Sans MS"/>
                <a:sym typeface="Comic Sans MS"/>
              </a:defRPr>
            </a:pPr>
            <a:r>
              <a:t>τρεις</a:t>
            </a:r>
          </a:p>
          <a:p>
            <a:pPr algn="l">
              <a:defRPr b="1" sz="2600">
                <a:solidFill>
                  <a:srgbClr val="0433FF"/>
                </a:solidFill>
                <a:latin typeface="Comic Sans MS"/>
                <a:ea typeface="Comic Sans MS"/>
                <a:cs typeface="Comic Sans MS"/>
                <a:sym typeface="Comic Sans MS"/>
              </a:defRPr>
            </a:pPr>
            <a:r>
              <a:t>- &gt;τρεις</a:t>
            </a:r>
          </a:p>
        </p:txBody>
      </p:sp>
      <p:sp>
        <p:nvSpPr>
          <p:cNvPr id="466" name="Shape 466"/>
          <p:cNvSpPr/>
          <p:nvPr/>
        </p:nvSpPr>
        <p:spPr>
          <a:xfrm>
            <a:off x="9243341" y="6489700"/>
            <a:ext cx="3281116"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solidFill>
                  <a:srgbClr val="0433FF"/>
                </a:solidFill>
                <a:latin typeface="Comic Sans MS"/>
                <a:ea typeface="Comic Sans MS"/>
                <a:cs typeface="Comic Sans MS"/>
                <a:sym typeface="Comic Sans MS"/>
              </a:defRPr>
            </a:lvl1pPr>
          </a:lstStyle>
          <a:p>
            <a:pPr/>
            <a:r>
              <a:t>πρέπει να μετράται &gt;3 mm</a:t>
            </a:r>
          </a:p>
        </p:txBody>
      </p:sp>
      <p:sp>
        <p:nvSpPr>
          <p:cNvPr id="467" name="Shape 467"/>
          <p:cNvSpPr/>
          <p:nvPr/>
        </p:nvSpPr>
        <p:spPr>
          <a:xfrm>
            <a:off x="419100" y="5483373"/>
            <a:ext cx="6891288" cy="1060155"/>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68" name="Shape 468"/>
          <p:cNvSpPr/>
          <p:nvPr/>
        </p:nvSpPr>
        <p:spPr>
          <a:xfrm>
            <a:off x="419100" y="3489473"/>
            <a:ext cx="6891288" cy="1650457"/>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5"/>
                                        </p:tgtEl>
                                        <p:attrNameLst>
                                          <p:attrName>style.visibility</p:attrName>
                                        </p:attrNameLst>
                                      </p:cBhvr>
                                      <p:to>
                                        <p:strVal val="visible"/>
                                      </p:to>
                                    </p:set>
                                    <p:animEffect filter="dissolve" transition="in">
                                      <p:cBhvr>
                                        <p:cTn id="7" dur="10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lt" backwards="0">
                                    <p:tmAbs val="100"/>
                                  </p:iterate>
                                  <p:childTnLst>
                                    <p:set>
                                      <p:cBhvr>
                                        <p:cTn id="11" fill="hold"/>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1"/>
      <p:bldP build="whole" bldLvl="1" animBg="1" rev="0" advAuto="0" spid="466"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0"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71" name="Shape 471"/>
          <p:cNvSpPr/>
          <p:nvPr/>
        </p:nvSpPr>
        <p:spPr>
          <a:xfrm>
            <a:off x="9235826" y="3714750"/>
            <a:ext cx="146734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0433FF"/>
                </a:solidFill>
                <a:latin typeface="Comic Sans MS"/>
                <a:ea typeface="Comic Sans MS"/>
                <a:cs typeface="Comic Sans MS"/>
                <a:sym typeface="Comic Sans MS"/>
              </a:defRPr>
            </a:lvl1pPr>
          </a:lstStyle>
          <a:p>
            <a:pPr/>
            <a:r>
              <a:t>ναι / όχι</a:t>
            </a:r>
          </a:p>
        </p:txBody>
      </p:sp>
      <p:sp>
        <p:nvSpPr>
          <p:cNvPr id="472" name="Shape 472"/>
          <p:cNvSpPr/>
          <p:nvPr/>
        </p:nvSpPr>
        <p:spPr>
          <a:xfrm>
            <a:off x="406400" y="5817691"/>
            <a:ext cx="6903988" cy="751237"/>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73" name="Shape 473"/>
          <p:cNvSpPr/>
          <p:nvPr/>
        </p:nvSpPr>
        <p:spPr>
          <a:xfrm>
            <a:off x="406400" y="3510581"/>
            <a:ext cx="6903988" cy="1948261"/>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dissolve" transition="in">
                                      <p:cBhvr>
                                        <p:cTn id="7"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nvSpPr>
        <p:spPr>
          <a:xfrm>
            <a:off x="3924995" y="2948052"/>
            <a:ext cx="4197035"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
        <p:nvSpPr>
          <p:cNvPr id="133" name="Shape 133"/>
          <p:cNvSpPr/>
          <p:nvPr/>
        </p:nvSpPr>
        <p:spPr>
          <a:xfrm>
            <a:off x="3870591" y="4466442"/>
            <a:ext cx="4657095" cy="820716"/>
          </a:xfrm>
          <a:prstGeom prst="rect">
            <a:avLst/>
          </a:prstGeom>
          <a:solidFill>
            <a:srgbClr val="FADD7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282A2F"/>
                </a:solidFill>
              </a:defRPr>
            </a:lvl1pPr>
          </a:lstStyle>
          <a:p>
            <a:pPr/>
            <a:r>
              <a:t>τι είναι?</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3"/>
                                        </p:tgtEl>
                                        <p:attrNameLst>
                                          <p:attrName>style.visibility</p:attrName>
                                        </p:attrNameLst>
                                      </p:cBhvr>
                                      <p:to>
                                        <p:strVal val="visible"/>
                                      </p:to>
                                    </p:set>
                                    <p:animEffect filter="dissolve" transition="in">
                                      <p:cBhvr>
                                        <p:cTn id="7"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5"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76" name="Shape 476"/>
          <p:cNvSpPr/>
          <p:nvPr/>
        </p:nvSpPr>
        <p:spPr>
          <a:xfrm>
            <a:off x="406400" y="6128196"/>
            <a:ext cx="6903988" cy="440732"/>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77" name="Shape 477"/>
          <p:cNvSpPr/>
          <p:nvPr/>
        </p:nvSpPr>
        <p:spPr>
          <a:xfrm>
            <a:off x="406400" y="3410446"/>
            <a:ext cx="6903988" cy="2358382"/>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sp>
        <p:nvSpPr>
          <p:cNvPr id="478" name="Shape 478"/>
          <p:cNvSpPr/>
          <p:nvPr/>
        </p:nvSpPr>
        <p:spPr>
          <a:xfrm>
            <a:off x="9235826" y="3714750"/>
            <a:ext cx="1467347"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0433FF"/>
                </a:solidFill>
                <a:latin typeface="Comic Sans MS"/>
                <a:ea typeface="Comic Sans MS"/>
                <a:cs typeface="Comic Sans MS"/>
                <a:sym typeface="Comic Sans MS"/>
              </a:defRPr>
            </a:lvl1pPr>
          </a:lstStyle>
          <a:p>
            <a:pPr/>
            <a:r>
              <a:t>ναι / όχι</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8"/>
                                        </p:tgtEl>
                                        <p:attrNameLst>
                                          <p:attrName>style.visibility</p:attrName>
                                        </p:attrNameLst>
                                      </p:cBhvr>
                                      <p:to>
                                        <p:strVal val="visible"/>
                                      </p:to>
                                    </p:set>
                                    <p:animEffect filter="dissolve" transition="in">
                                      <p:cBhvr>
                                        <p:cTn id="7"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0"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481" name="Shape 481"/>
          <p:cNvSpPr/>
          <p:nvPr/>
        </p:nvSpPr>
        <p:spPr>
          <a:xfrm>
            <a:off x="406400" y="3410446"/>
            <a:ext cx="6903988" cy="2696222"/>
          </a:xfrm>
          <a:prstGeom prst="rect">
            <a:avLst/>
          </a:prstGeom>
          <a:gradFill>
            <a:gsLst>
              <a:gs pos="0">
                <a:srgbClr val="BBCFEA"/>
              </a:gs>
              <a:gs pos="100000">
                <a:srgbClr val="3E7EBC"/>
              </a:gs>
            </a:gsLst>
            <a:lin ang="5400000"/>
          </a:gradFill>
          <a:ln w="12700">
            <a:miter lim="400000"/>
          </a:ln>
        </p:spPr>
        <p:txBody>
          <a:bodyPr lIns="50800" tIns="50800" rIns="50800" bIns="50800" anchor="ctr"/>
          <a:lstStyle/>
          <a:p>
            <a:pPr>
              <a:defRPr sz="3200">
                <a:solidFill>
                  <a:srgbClr val="282A2F"/>
                </a:solidFill>
              </a:defRPr>
            </a:pPr>
          </a:p>
        </p:txBody>
      </p:sp>
      <p:pic>
        <p:nvPicPr>
          <p:cNvPr id="482" name="image28.png"/>
          <p:cNvPicPr>
            <a:picLocks noChangeAspect="1"/>
          </p:cNvPicPr>
          <p:nvPr/>
        </p:nvPicPr>
        <p:blipFill>
          <a:blip r:embed="rId3">
            <a:extLst/>
          </a:blip>
          <a:stretch>
            <a:fillRect/>
          </a:stretch>
        </p:blipFill>
        <p:spPr>
          <a:xfrm>
            <a:off x="7353300" y="3409950"/>
            <a:ext cx="5283200" cy="1917700"/>
          </a:xfrm>
          <a:prstGeom prst="rect">
            <a:avLst/>
          </a:prstGeom>
          <a:ln w="12700">
            <a:miter lim="400000"/>
          </a:ln>
        </p:spPr>
      </p:pic>
      <p:sp>
        <p:nvSpPr>
          <p:cNvPr id="483" name="Shape 483"/>
          <p:cNvSpPr/>
          <p:nvPr/>
        </p:nvSpPr>
        <p:spPr>
          <a:xfrm>
            <a:off x="8281416" y="5600700"/>
            <a:ext cx="3426967"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000">
                <a:solidFill>
                  <a:srgbClr val="0433FF"/>
                </a:solidFill>
                <a:latin typeface="Comic Sans MS"/>
                <a:ea typeface="Comic Sans MS"/>
                <a:cs typeface="Comic Sans MS"/>
                <a:sym typeface="Comic Sans MS"/>
              </a:defRPr>
            </a:pPr>
            <a:r>
              <a:t>προαιρετικό</a:t>
            </a:r>
          </a:p>
          <a:p>
            <a:pPr>
              <a:defRPr b="1" sz="2000">
                <a:solidFill>
                  <a:srgbClr val="0433FF"/>
                </a:solidFill>
                <a:latin typeface="Comic Sans MS"/>
                <a:ea typeface="Comic Sans MS"/>
                <a:cs typeface="Comic Sans MS"/>
                <a:sym typeface="Comic Sans MS"/>
              </a:defRPr>
            </a:pPr>
            <a:r>
              <a:t>αλλά</a:t>
            </a:r>
          </a:p>
          <a:p>
            <a:pPr>
              <a:defRPr b="1" sz="2000">
                <a:solidFill>
                  <a:srgbClr val="0433FF"/>
                </a:solidFill>
                <a:latin typeface="Comic Sans MS"/>
                <a:ea typeface="Comic Sans MS"/>
                <a:cs typeface="Comic Sans MS"/>
                <a:sym typeface="Comic Sans MS"/>
              </a:defRPr>
            </a:pPr>
            <a:r>
              <a:t>με ισχυρή προγνωστική αξία</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2"/>
                                        </p:tgtEl>
                                        <p:attrNameLst>
                                          <p:attrName>style.visibility</p:attrName>
                                        </p:attrNameLst>
                                      </p:cBhvr>
                                      <p:to>
                                        <p:strVal val="visible"/>
                                      </p:to>
                                    </p:set>
                                    <p:animEffect filter="wipe(left)" transition="in">
                                      <p:cBhvr>
                                        <p:cTn id="7" dur="1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83"/>
                                        </p:tgtEl>
                                        <p:attrNameLst>
                                          <p:attrName>style.visibility</p:attrName>
                                        </p:attrNameLst>
                                      </p:cBhvr>
                                      <p:to>
                                        <p:strVal val="visible"/>
                                      </p:to>
                                    </p:set>
                                    <p:animEffect filter="dissolve" transition="in">
                                      <p:cBhvr>
                                        <p:cTn id="12"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2"/>
      <p:bldP build="whole" bldLvl="1" animBg="1" rev="0" advAuto="0" spid="482"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91" name="Group 491"/>
          <p:cNvGrpSpPr/>
          <p:nvPr/>
        </p:nvGrpSpPr>
        <p:grpSpPr>
          <a:xfrm>
            <a:off x="3345769" y="2827984"/>
            <a:ext cx="3535760" cy="491932"/>
            <a:chOff x="0" y="0"/>
            <a:chExt cx="3535758" cy="491931"/>
          </a:xfrm>
        </p:grpSpPr>
        <p:sp>
          <p:nvSpPr>
            <p:cNvPr id="485" name="Shape 485"/>
            <p:cNvSpPr/>
            <p:nvPr/>
          </p:nvSpPr>
          <p:spPr>
            <a:xfrm>
              <a:off x="0" y="0"/>
              <a:ext cx="38722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a:t>
              </a:r>
            </a:p>
          </p:txBody>
        </p:sp>
        <p:sp>
          <p:nvSpPr>
            <p:cNvPr id="486" name="Shape 486"/>
            <p:cNvSpPr/>
            <p:nvPr/>
          </p:nvSpPr>
          <p:spPr>
            <a:xfrm>
              <a:off x="419350" y="0"/>
              <a:ext cx="72619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0.2</a:t>
              </a:r>
            </a:p>
          </p:txBody>
        </p:sp>
        <p:sp>
          <p:nvSpPr>
            <p:cNvPr id="487" name="Shape 487"/>
            <p:cNvSpPr/>
            <p:nvPr/>
          </p:nvSpPr>
          <p:spPr>
            <a:xfrm>
              <a:off x="1051100" y="0"/>
              <a:ext cx="843564"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0.4</a:t>
              </a:r>
            </a:p>
          </p:txBody>
        </p:sp>
        <p:sp>
          <p:nvSpPr>
            <p:cNvPr id="488" name="Shape 488"/>
            <p:cNvSpPr/>
            <p:nvPr/>
          </p:nvSpPr>
          <p:spPr>
            <a:xfrm>
              <a:off x="1786694" y="0"/>
              <a:ext cx="752890"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0.6</a:t>
              </a:r>
            </a:p>
          </p:txBody>
        </p:sp>
        <p:sp>
          <p:nvSpPr>
            <p:cNvPr id="489" name="Shape 489"/>
            <p:cNvSpPr/>
            <p:nvPr/>
          </p:nvSpPr>
          <p:spPr>
            <a:xfrm>
              <a:off x="2386517" y="0"/>
              <a:ext cx="80966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0.8</a:t>
              </a:r>
            </a:p>
          </p:txBody>
        </p:sp>
        <p:sp>
          <p:nvSpPr>
            <p:cNvPr id="490" name="Shape 490"/>
            <p:cNvSpPr/>
            <p:nvPr/>
          </p:nvSpPr>
          <p:spPr>
            <a:xfrm>
              <a:off x="3180733" y="0"/>
              <a:ext cx="35502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1</a:t>
              </a:r>
            </a:p>
          </p:txBody>
        </p:sp>
      </p:grpSp>
      <p:sp>
        <p:nvSpPr>
          <p:cNvPr id="492" name="Shape 492"/>
          <p:cNvSpPr/>
          <p:nvPr/>
        </p:nvSpPr>
        <p:spPr>
          <a:xfrm>
            <a:off x="6684813" y="1655661"/>
            <a:ext cx="1045541"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2600"/>
                </a:solidFill>
              </a:defRPr>
            </a:lvl1pPr>
          </a:lstStyle>
          <a:p>
            <a:pPr/>
            <a:r>
              <a:t>0.68</a:t>
            </a:r>
          </a:p>
        </p:txBody>
      </p:sp>
      <p:sp>
        <p:nvSpPr>
          <p:cNvPr id="493" name="Shape 493"/>
          <p:cNvSpPr/>
          <p:nvPr/>
        </p:nvSpPr>
        <p:spPr>
          <a:xfrm>
            <a:off x="142464" y="-85660"/>
            <a:ext cx="1958608" cy="768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FFFFFF"/>
                </a:solidFill>
              </a:defRPr>
            </a:lvl1pPr>
          </a:lstStyle>
          <a:p>
            <a:pPr/>
            <a:r>
              <a:t>n=5.909</a:t>
            </a:r>
          </a:p>
        </p:txBody>
      </p:sp>
      <p:grpSp>
        <p:nvGrpSpPr>
          <p:cNvPr id="498" name="Group 498"/>
          <p:cNvGrpSpPr/>
          <p:nvPr/>
        </p:nvGrpSpPr>
        <p:grpSpPr>
          <a:xfrm>
            <a:off x="67732" y="728132"/>
            <a:ext cx="6618668" cy="2214147"/>
            <a:chOff x="0" y="0"/>
            <a:chExt cx="6618666" cy="2214146"/>
          </a:xfrm>
        </p:grpSpPr>
        <p:pic>
          <p:nvPicPr>
            <p:cNvPr id="494" name="image29.png"/>
            <p:cNvPicPr>
              <a:picLocks noChangeAspect="1"/>
            </p:cNvPicPr>
            <p:nvPr/>
          </p:nvPicPr>
          <p:blipFill>
            <a:blip r:embed="rId3">
              <a:extLst/>
            </a:blip>
            <a:stretch>
              <a:fillRect/>
            </a:stretch>
          </p:blipFill>
          <p:spPr>
            <a:xfrm>
              <a:off x="41034" y="43860"/>
              <a:ext cx="6577633" cy="2170287"/>
            </a:xfrm>
            <a:prstGeom prst="rect">
              <a:avLst/>
            </a:prstGeom>
            <a:ln w="12700" cap="flat">
              <a:noFill/>
              <a:miter lim="400000"/>
            </a:ln>
            <a:effectLst/>
          </p:spPr>
        </p:pic>
        <p:grpSp>
          <p:nvGrpSpPr>
            <p:cNvPr id="497" name="Group 497"/>
            <p:cNvGrpSpPr/>
            <p:nvPr/>
          </p:nvGrpSpPr>
          <p:grpSpPr>
            <a:xfrm>
              <a:off x="-1" y="0"/>
              <a:ext cx="3433832" cy="351766"/>
              <a:chOff x="0" y="0"/>
              <a:chExt cx="3433830" cy="351765"/>
            </a:xfrm>
          </p:grpSpPr>
          <p:sp>
            <p:nvSpPr>
              <p:cNvPr id="495" name="Shape 495"/>
              <p:cNvSpPr/>
              <p:nvPr/>
            </p:nvSpPr>
            <p:spPr>
              <a:xfrm>
                <a:off x="25399" y="25400"/>
                <a:ext cx="3383031" cy="30096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496" name="image30.png"/>
              <p:cNvPicPr>
                <a:picLocks noChangeAspect="1"/>
              </p:cNvPicPr>
              <p:nvPr/>
            </p:nvPicPr>
            <p:blipFill>
              <a:blip r:embed="rId4">
                <a:extLst/>
              </a:blip>
              <a:stretch>
                <a:fillRect/>
              </a:stretch>
            </p:blipFill>
            <p:spPr>
              <a:xfrm>
                <a:off x="-1" y="-1"/>
                <a:ext cx="3433832" cy="351767"/>
              </a:xfrm>
              <a:prstGeom prst="rect">
                <a:avLst/>
              </a:prstGeom>
              <a:ln w="12700" cap="flat">
                <a:noFill/>
                <a:miter lim="400000"/>
              </a:ln>
              <a:effectLst/>
            </p:spPr>
          </p:pic>
        </p:grpSp>
      </p:grpSp>
      <p:grpSp>
        <p:nvGrpSpPr>
          <p:cNvPr id="503" name="Group 503"/>
          <p:cNvGrpSpPr/>
          <p:nvPr/>
        </p:nvGrpSpPr>
        <p:grpSpPr>
          <a:xfrm>
            <a:off x="42332" y="3350427"/>
            <a:ext cx="6710312" cy="2202562"/>
            <a:chOff x="0" y="0"/>
            <a:chExt cx="6710311" cy="2202560"/>
          </a:xfrm>
        </p:grpSpPr>
        <p:pic>
          <p:nvPicPr>
            <p:cNvPr id="499" name="image31.png"/>
            <p:cNvPicPr>
              <a:picLocks noChangeAspect="1"/>
            </p:cNvPicPr>
            <p:nvPr/>
          </p:nvPicPr>
          <p:blipFill>
            <a:blip r:embed="rId5">
              <a:extLst/>
            </a:blip>
            <a:stretch>
              <a:fillRect/>
            </a:stretch>
          </p:blipFill>
          <p:spPr>
            <a:xfrm>
              <a:off x="190" y="-1"/>
              <a:ext cx="6710121" cy="2202562"/>
            </a:xfrm>
            <a:prstGeom prst="rect">
              <a:avLst/>
            </a:prstGeom>
            <a:ln w="12700" cap="flat">
              <a:noFill/>
              <a:miter lim="400000"/>
            </a:ln>
            <a:effectLst/>
          </p:spPr>
        </p:pic>
        <p:grpSp>
          <p:nvGrpSpPr>
            <p:cNvPr id="502" name="Group 502"/>
            <p:cNvGrpSpPr/>
            <p:nvPr/>
          </p:nvGrpSpPr>
          <p:grpSpPr>
            <a:xfrm>
              <a:off x="-1" y="-1"/>
              <a:ext cx="3433832" cy="351767"/>
              <a:chOff x="0" y="0"/>
              <a:chExt cx="3433831" cy="351765"/>
            </a:xfrm>
          </p:grpSpPr>
          <p:sp>
            <p:nvSpPr>
              <p:cNvPr id="500" name="Shape 500"/>
              <p:cNvSpPr/>
              <p:nvPr/>
            </p:nvSpPr>
            <p:spPr>
              <a:xfrm>
                <a:off x="25400" y="25400"/>
                <a:ext cx="3383032" cy="30096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501" name="image30.png"/>
              <p:cNvPicPr>
                <a:picLocks noChangeAspect="1"/>
              </p:cNvPicPr>
              <p:nvPr/>
            </p:nvPicPr>
            <p:blipFill>
              <a:blip r:embed="rId4">
                <a:extLst/>
              </a:blip>
              <a:stretch>
                <a:fillRect/>
              </a:stretch>
            </p:blipFill>
            <p:spPr>
              <a:xfrm>
                <a:off x="0" y="-1"/>
                <a:ext cx="3433832" cy="351767"/>
              </a:xfrm>
              <a:prstGeom prst="rect">
                <a:avLst/>
              </a:prstGeom>
              <a:ln w="12700" cap="flat">
                <a:noFill/>
                <a:miter lim="400000"/>
              </a:ln>
              <a:effectLst/>
            </p:spPr>
          </p:pic>
        </p:grpSp>
      </p:grpSp>
      <p:grpSp>
        <p:nvGrpSpPr>
          <p:cNvPr id="508" name="Group 508"/>
          <p:cNvGrpSpPr/>
          <p:nvPr/>
        </p:nvGrpSpPr>
        <p:grpSpPr>
          <a:xfrm>
            <a:off x="36463" y="5935736"/>
            <a:ext cx="6706606" cy="2206580"/>
            <a:chOff x="0" y="0"/>
            <a:chExt cx="6706604" cy="2206578"/>
          </a:xfrm>
        </p:grpSpPr>
        <p:pic>
          <p:nvPicPr>
            <p:cNvPr id="504" name="image32.png"/>
            <p:cNvPicPr>
              <a:picLocks noChangeAspect="1"/>
            </p:cNvPicPr>
            <p:nvPr/>
          </p:nvPicPr>
          <p:blipFill>
            <a:blip r:embed="rId6">
              <a:extLst/>
            </a:blip>
            <a:stretch>
              <a:fillRect/>
            </a:stretch>
          </p:blipFill>
          <p:spPr>
            <a:xfrm>
              <a:off x="-1" y="36293"/>
              <a:ext cx="6706606" cy="2170286"/>
            </a:xfrm>
            <a:prstGeom prst="rect">
              <a:avLst/>
            </a:prstGeom>
            <a:ln w="12700" cap="flat">
              <a:noFill/>
              <a:miter lim="400000"/>
            </a:ln>
            <a:effectLst/>
          </p:spPr>
        </p:pic>
        <p:grpSp>
          <p:nvGrpSpPr>
            <p:cNvPr id="507" name="Group 507"/>
            <p:cNvGrpSpPr/>
            <p:nvPr/>
          </p:nvGrpSpPr>
          <p:grpSpPr>
            <a:xfrm>
              <a:off x="10905" y="0"/>
              <a:ext cx="3433833" cy="351766"/>
              <a:chOff x="0" y="0"/>
              <a:chExt cx="3433831" cy="351765"/>
            </a:xfrm>
          </p:grpSpPr>
          <p:sp>
            <p:nvSpPr>
              <p:cNvPr id="505" name="Shape 505"/>
              <p:cNvSpPr/>
              <p:nvPr/>
            </p:nvSpPr>
            <p:spPr>
              <a:xfrm>
                <a:off x="25400" y="25400"/>
                <a:ext cx="3383032" cy="30096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506" name="image30.png"/>
              <p:cNvPicPr>
                <a:picLocks noChangeAspect="1"/>
              </p:cNvPicPr>
              <p:nvPr/>
            </p:nvPicPr>
            <p:blipFill>
              <a:blip r:embed="rId4">
                <a:extLst/>
              </a:blip>
              <a:stretch>
                <a:fillRect/>
              </a:stretch>
            </p:blipFill>
            <p:spPr>
              <a:xfrm>
                <a:off x="0" y="0"/>
                <a:ext cx="3433832" cy="351766"/>
              </a:xfrm>
              <a:prstGeom prst="rect">
                <a:avLst/>
              </a:prstGeom>
              <a:ln w="12700" cap="flat">
                <a:noFill/>
                <a:miter lim="400000"/>
              </a:ln>
              <a:effectLst/>
            </p:spPr>
          </p:pic>
        </p:grpSp>
      </p:grpSp>
      <p:grpSp>
        <p:nvGrpSpPr>
          <p:cNvPr id="513" name="Group 513"/>
          <p:cNvGrpSpPr/>
          <p:nvPr/>
        </p:nvGrpSpPr>
        <p:grpSpPr>
          <a:xfrm>
            <a:off x="6121397" y="4275824"/>
            <a:ext cx="6835691" cy="2272075"/>
            <a:chOff x="-1" y="0"/>
            <a:chExt cx="6835689" cy="2272074"/>
          </a:xfrm>
        </p:grpSpPr>
        <p:pic>
          <p:nvPicPr>
            <p:cNvPr id="509" name="image33.png"/>
            <p:cNvPicPr>
              <a:picLocks noChangeAspect="1"/>
            </p:cNvPicPr>
            <p:nvPr/>
          </p:nvPicPr>
          <p:blipFill>
            <a:blip r:embed="rId7">
              <a:extLst/>
            </a:blip>
            <a:stretch>
              <a:fillRect/>
            </a:stretch>
          </p:blipFill>
          <p:spPr>
            <a:xfrm>
              <a:off x="20514" y="11939"/>
              <a:ext cx="6815175" cy="2260135"/>
            </a:xfrm>
            <a:prstGeom prst="rect">
              <a:avLst/>
            </a:prstGeom>
            <a:ln w="12700" cap="flat">
              <a:noFill/>
              <a:miter lim="400000"/>
            </a:ln>
            <a:effectLst/>
          </p:spPr>
        </p:pic>
        <p:grpSp>
          <p:nvGrpSpPr>
            <p:cNvPr id="512" name="Group 512"/>
            <p:cNvGrpSpPr/>
            <p:nvPr/>
          </p:nvGrpSpPr>
          <p:grpSpPr>
            <a:xfrm>
              <a:off x="-2" y="-1"/>
              <a:ext cx="3433834" cy="351767"/>
              <a:chOff x="0" y="0"/>
              <a:chExt cx="3433832" cy="351766"/>
            </a:xfrm>
          </p:grpSpPr>
          <p:sp>
            <p:nvSpPr>
              <p:cNvPr id="510" name="Shape 510"/>
              <p:cNvSpPr/>
              <p:nvPr/>
            </p:nvSpPr>
            <p:spPr>
              <a:xfrm>
                <a:off x="25399" y="25400"/>
                <a:ext cx="3383033" cy="30096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511" name="image30.png"/>
              <p:cNvPicPr>
                <a:picLocks noChangeAspect="1"/>
              </p:cNvPicPr>
              <p:nvPr/>
            </p:nvPicPr>
            <p:blipFill>
              <a:blip r:embed="rId4">
                <a:extLst/>
              </a:blip>
              <a:stretch>
                <a:fillRect/>
              </a:stretch>
            </p:blipFill>
            <p:spPr>
              <a:xfrm>
                <a:off x="-1" y="0"/>
                <a:ext cx="3433834" cy="351767"/>
              </a:xfrm>
              <a:prstGeom prst="rect">
                <a:avLst/>
              </a:prstGeom>
              <a:ln w="12700" cap="flat">
                <a:noFill/>
                <a:miter lim="400000"/>
              </a:ln>
              <a:effectLst/>
            </p:spPr>
          </p:pic>
        </p:grpSp>
      </p:grpSp>
      <p:grpSp>
        <p:nvGrpSpPr>
          <p:cNvPr id="518" name="Group 518"/>
          <p:cNvGrpSpPr/>
          <p:nvPr/>
        </p:nvGrpSpPr>
        <p:grpSpPr>
          <a:xfrm>
            <a:off x="6206065" y="7122674"/>
            <a:ext cx="6684308" cy="2195686"/>
            <a:chOff x="-1" y="-1"/>
            <a:chExt cx="6684307" cy="2195685"/>
          </a:xfrm>
        </p:grpSpPr>
        <p:pic>
          <p:nvPicPr>
            <p:cNvPr id="514" name="image34.png"/>
            <p:cNvPicPr>
              <a:picLocks noChangeAspect="1"/>
            </p:cNvPicPr>
            <p:nvPr/>
          </p:nvPicPr>
          <p:blipFill>
            <a:blip r:embed="rId8">
              <a:extLst/>
            </a:blip>
            <a:stretch>
              <a:fillRect/>
            </a:stretch>
          </p:blipFill>
          <p:spPr>
            <a:xfrm>
              <a:off x="2565" y="25399"/>
              <a:ext cx="6681742" cy="2170285"/>
            </a:xfrm>
            <a:prstGeom prst="rect">
              <a:avLst/>
            </a:prstGeom>
            <a:ln w="12700" cap="flat">
              <a:noFill/>
              <a:miter lim="400000"/>
            </a:ln>
            <a:effectLst/>
          </p:spPr>
        </p:pic>
        <p:grpSp>
          <p:nvGrpSpPr>
            <p:cNvPr id="517" name="Group 517"/>
            <p:cNvGrpSpPr/>
            <p:nvPr/>
          </p:nvGrpSpPr>
          <p:grpSpPr>
            <a:xfrm>
              <a:off x="-2" y="-2"/>
              <a:ext cx="3433834" cy="351767"/>
              <a:chOff x="0" y="0"/>
              <a:chExt cx="3433832" cy="351765"/>
            </a:xfrm>
          </p:grpSpPr>
          <p:sp>
            <p:nvSpPr>
              <p:cNvPr id="515" name="Shape 515"/>
              <p:cNvSpPr/>
              <p:nvPr/>
            </p:nvSpPr>
            <p:spPr>
              <a:xfrm>
                <a:off x="25399" y="25400"/>
                <a:ext cx="3383033" cy="30096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516" name="image30.png"/>
              <p:cNvPicPr>
                <a:picLocks noChangeAspect="1"/>
              </p:cNvPicPr>
              <p:nvPr/>
            </p:nvPicPr>
            <p:blipFill>
              <a:blip r:embed="rId4">
                <a:extLst/>
              </a:blip>
              <a:stretch>
                <a:fillRect/>
              </a:stretch>
            </p:blipFill>
            <p:spPr>
              <a:xfrm>
                <a:off x="-1" y="-1"/>
                <a:ext cx="3433834" cy="351767"/>
              </a:xfrm>
              <a:prstGeom prst="rect">
                <a:avLst/>
              </a:prstGeom>
              <a:ln w="12700" cap="flat">
                <a:noFill/>
                <a:miter lim="400000"/>
              </a:ln>
              <a:effectLst/>
            </p:spPr>
          </p:pic>
        </p:grpSp>
      </p:grpSp>
      <p:sp>
        <p:nvSpPr>
          <p:cNvPr id="519" name="Shape 519"/>
          <p:cNvSpPr/>
          <p:nvPr/>
        </p:nvSpPr>
        <p:spPr>
          <a:xfrm>
            <a:off x="4628612" y="292"/>
            <a:ext cx="5847309"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rgbClr val="FF2600"/>
                </a:solidFill>
                <a:latin typeface="Comic Sans MS"/>
                <a:ea typeface="Comic Sans MS"/>
                <a:cs typeface="Comic Sans MS"/>
                <a:sym typeface="Comic Sans MS"/>
              </a:defRPr>
            </a:lvl1pPr>
          </a:lstStyle>
          <a:p>
            <a:pPr/>
            <a:r>
              <a:t>διάγραμμα διαχωρισμού υποομάδων</a:t>
            </a:r>
          </a:p>
        </p:txBody>
      </p:sp>
      <p:grpSp>
        <p:nvGrpSpPr>
          <p:cNvPr id="526" name="Group 526"/>
          <p:cNvGrpSpPr/>
          <p:nvPr/>
        </p:nvGrpSpPr>
        <p:grpSpPr>
          <a:xfrm>
            <a:off x="674083" y="529459"/>
            <a:ext cx="11554842" cy="7128031"/>
            <a:chOff x="0" y="0"/>
            <a:chExt cx="11554840" cy="7128030"/>
          </a:xfrm>
        </p:grpSpPr>
        <p:sp>
          <p:nvSpPr>
            <p:cNvPr id="520" name="Shape 520"/>
            <p:cNvSpPr/>
            <p:nvPr/>
          </p:nvSpPr>
          <p:spPr>
            <a:xfrm>
              <a:off x="8246726" y="0"/>
              <a:ext cx="3308115"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solidFill>
                    <a:srgbClr val="00F900"/>
                  </a:solidFill>
                  <a:latin typeface="Comic Sans MS"/>
                  <a:ea typeface="Comic Sans MS"/>
                  <a:cs typeface="Comic Sans MS"/>
                  <a:sym typeface="Comic Sans MS"/>
                </a:defRPr>
              </a:lvl1pPr>
            </a:lstStyle>
            <a:p>
              <a:pPr/>
              <a:r>
                <a:t>με βάση την ιστολογία</a:t>
              </a:r>
            </a:p>
          </p:txBody>
        </p:sp>
        <p:sp>
          <p:nvSpPr>
            <p:cNvPr id="521" name="Shape 521"/>
            <p:cNvSpPr/>
            <p:nvPr/>
          </p:nvSpPr>
          <p:spPr>
            <a:xfrm>
              <a:off x="1094229" y="264583"/>
              <a:ext cx="139097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solidFill>
                    <a:srgbClr val="FF2600"/>
                  </a:solidFill>
                  <a:latin typeface="Comic Sans MS"/>
                  <a:ea typeface="Comic Sans MS"/>
                  <a:cs typeface="Comic Sans MS"/>
                  <a:sym typeface="Comic Sans MS"/>
                </a:defRPr>
              </a:lvl1pPr>
            </a:lstStyle>
            <a:p>
              <a:pPr/>
              <a:r>
                <a:t>καλοήθεια</a:t>
              </a:r>
            </a:p>
          </p:txBody>
        </p:sp>
        <p:sp>
          <p:nvSpPr>
            <p:cNvPr id="522" name="Shape 522"/>
            <p:cNvSpPr/>
            <p:nvPr/>
          </p:nvSpPr>
          <p:spPr>
            <a:xfrm>
              <a:off x="635603" y="2828778"/>
              <a:ext cx="19495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solidFill>
                    <a:srgbClr val="FF2600"/>
                  </a:solidFill>
                  <a:latin typeface="Comic Sans MS"/>
                  <a:ea typeface="Comic Sans MS"/>
                  <a:cs typeface="Comic Sans MS"/>
                  <a:sym typeface="Comic Sans MS"/>
                </a:defRPr>
              </a:lvl1pPr>
            </a:lstStyle>
            <a:p>
              <a:pPr/>
              <a:r>
                <a:t>νεο (στάδιο I)</a:t>
              </a:r>
            </a:p>
          </p:txBody>
        </p:sp>
        <p:sp>
          <p:nvSpPr>
            <p:cNvPr id="523" name="Shape 523"/>
            <p:cNvSpPr/>
            <p:nvPr/>
          </p:nvSpPr>
          <p:spPr>
            <a:xfrm>
              <a:off x="0" y="5392973"/>
              <a:ext cx="294977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solidFill>
                    <a:srgbClr val="FF2600"/>
                  </a:solidFill>
                  <a:latin typeface="Comic Sans MS"/>
                  <a:ea typeface="Comic Sans MS"/>
                  <a:cs typeface="Comic Sans MS"/>
                  <a:sym typeface="Comic Sans MS"/>
                </a:defRPr>
              </a:lvl1pPr>
            </a:lstStyle>
            <a:p>
              <a:pPr/>
              <a:r>
                <a:t>νεο (στάδιο II / IV )</a:t>
              </a:r>
            </a:p>
          </p:txBody>
        </p:sp>
        <p:sp>
          <p:nvSpPr>
            <p:cNvPr id="524" name="Shape 524"/>
            <p:cNvSpPr/>
            <p:nvPr/>
          </p:nvSpPr>
          <p:spPr>
            <a:xfrm>
              <a:off x="6471245" y="3782547"/>
              <a:ext cx="235168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solidFill>
                    <a:srgbClr val="FF2600"/>
                  </a:solidFill>
                  <a:latin typeface="Comic Sans MS"/>
                  <a:ea typeface="Comic Sans MS"/>
                  <a:cs typeface="Comic Sans MS"/>
                  <a:sym typeface="Comic Sans MS"/>
                </a:defRPr>
              </a:lvl1pPr>
            </a:lstStyle>
            <a:p>
              <a:pPr/>
              <a:r>
                <a:t>οριακή κακοήθεια</a:t>
              </a:r>
            </a:p>
          </p:txBody>
        </p:sp>
        <p:sp>
          <p:nvSpPr>
            <p:cNvPr id="525" name="Shape 525"/>
            <p:cNvSpPr/>
            <p:nvPr/>
          </p:nvSpPr>
          <p:spPr>
            <a:xfrm>
              <a:off x="7186228" y="6645430"/>
              <a:ext cx="1429719"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solidFill>
                    <a:srgbClr val="FF2600"/>
                  </a:solidFill>
                  <a:latin typeface="Comic Sans MS"/>
                  <a:ea typeface="Comic Sans MS"/>
                  <a:cs typeface="Comic Sans MS"/>
                  <a:sym typeface="Comic Sans MS"/>
                </a:defRPr>
              </a:lvl1pPr>
            </a:lstStyle>
            <a:p>
              <a:pPr/>
              <a:r>
                <a:t>μετάσταση</a:t>
              </a:r>
            </a:p>
          </p:txBody>
        </p:sp>
      </p:grpSp>
      <p:grpSp>
        <p:nvGrpSpPr>
          <p:cNvPr id="533" name="Group 533"/>
          <p:cNvGrpSpPr/>
          <p:nvPr/>
        </p:nvGrpSpPr>
        <p:grpSpPr>
          <a:xfrm>
            <a:off x="3345769" y="5444184"/>
            <a:ext cx="3535760" cy="491932"/>
            <a:chOff x="0" y="0"/>
            <a:chExt cx="3535758" cy="491931"/>
          </a:xfrm>
        </p:grpSpPr>
        <p:sp>
          <p:nvSpPr>
            <p:cNvPr id="527" name="Shape 527"/>
            <p:cNvSpPr/>
            <p:nvPr/>
          </p:nvSpPr>
          <p:spPr>
            <a:xfrm>
              <a:off x="0" y="0"/>
              <a:ext cx="38722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a:t>
              </a:r>
            </a:p>
          </p:txBody>
        </p:sp>
        <p:sp>
          <p:nvSpPr>
            <p:cNvPr id="528" name="Shape 528"/>
            <p:cNvSpPr/>
            <p:nvPr/>
          </p:nvSpPr>
          <p:spPr>
            <a:xfrm>
              <a:off x="419350" y="0"/>
              <a:ext cx="72619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0.2</a:t>
              </a:r>
            </a:p>
          </p:txBody>
        </p:sp>
        <p:sp>
          <p:nvSpPr>
            <p:cNvPr id="529" name="Shape 529"/>
            <p:cNvSpPr/>
            <p:nvPr/>
          </p:nvSpPr>
          <p:spPr>
            <a:xfrm>
              <a:off x="1051100" y="0"/>
              <a:ext cx="843564"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0.4</a:t>
              </a:r>
            </a:p>
          </p:txBody>
        </p:sp>
        <p:sp>
          <p:nvSpPr>
            <p:cNvPr id="530" name="Shape 530"/>
            <p:cNvSpPr/>
            <p:nvPr/>
          </p:nvSpPr>
          <p:spPr>
            <a:xfrm>
              <a:off x="1786694" y="0"/>
              <a:ext cx="752890"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0.6</a:t>
              </a:r>
            </a:p>
          </p:txBody>
        </p:sp>
        <p:sp>
          <p:nvSpPr>
            <p:cNvPr id="531" name="Shape 531"/>
            <p:cNvSpPr/>
            <p:nvPr/>
          </p:nvSpPr>
          <p:spPr>
            <a:xfrm>
              <a:off x="2386517" y="0"/>
              <a:ext cx="80966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0.8</a:t>
              </a:r>
            </a:p>
          </p:txBody>
        </p:sp>
        <p:sp>
          <p:nvSpPr>
            <p:cNvPr id="532" name="Shape 532"/>
            <p:cNvSpPr/>
            <p:nvPr/>
          </p:nvSpPr>
          <p:spPr>
            <a:xfrm>
              <a:off x="3180733" y="0"/>
              <a:ext cx="35502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1</a:t>
              </a:r>
            </a:p>
          </p:txBody>
        </p:sp>
      </p:grpSp>
      <p:grpSp>
        <p:nvGrpSpPr>
          <p:cNvPr id="540" name="Group 540"/>
          <p:cNvGrpSpPr/>
          <p:nvPr/>
        </p:nvGrpSpPr>
        <p:grpSpPr>
          <a:xfrm>
            <a:off x="3218770" y="7987250"/>
            <a:ext cx="3535759" cy="491933"/>
            <a:chOff x="0" y="0"/>
            <a:chExt cx="3535758" cy="491931"/>
          </a:xfrm>
        </p:grpSpPr>
        <p:sp>
          <p:nvSpPr>
            <p:cNvPr id="534" name="Shape 534"/>
            <p:cNvSpPr/>
            <p:nvPr/>
          </p:nvSpPr>
          <p:spPr>
            <a:xfrm>
              <a:off x="0" y="0"/>
              <a:ext cx="38722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a:t>
              </a:r>
            </a:p>
          </p:txBody>
        </p:sp>
        <p:sp>
          <p:nvSpPr>
            <p:cNvPr id="535" name="Shape 535"/>
            <p:cNvSpPr/>
            <p:nvPr/>
          </p:nvSpPr>
          <p:spPr>
            <a:xfrm>
              <a:off x="419350" y="0"/>
              <a:ext cx="72619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0.2</a:t>
              </a:r>
            </a:p>
          </p:txBody>
        </p:sp>
        <p:sp>
          <p:nvSpPr>
            <p:cNvPr id="536" name="Shape 536"/>
            <p:cNvSpPr/>
            <p:nvPr/>
          </p:nvSpPr>
          <p:spPr>
            <a:xfrm>
              <a:off x="1051100" y="0"/>
              <a:ext cx="843564"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0.4</a:t>
              </a:r>
            </a:p>
          </p:txBody>
        </p:sp>
        <p:sp>
          <p:nvSpPr>
            <p:cNvPr id="537" name="Shape 537"/>
            <p:cNvSpPr/>
            <p:nvPr/>
          </p:nvSpPr>
          <p:spPr>
            <a:xfrm>
              <a:off x="1786694" y="0"/>
              <a:ext cx="752890"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0.6</a:t>
              </a:r>
            </a:p>
          </p:txBody>
        </p:sp>
        <p:sp>
          <p:nvSpPr>
            <p:cNvPr id="538" name="Shape 538"/>
            <p:cNvSpPr/>
            <p:nvPr/>
          </p:nvSpPr>
          <p:spPr>
            <a:xfrm>
              <a:off x="2386517" y="0"/>
              <a:ext cx="80966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0.8</a:t>
              </a:r>
            </a:p>
          </p:txBody>
        </p:sp>
        <p:sp>
          <p:nvSpPr>
            <p:cNvPr id="539" name="Shape 539"/>
            <p:cNvSpPr/>
            <p:nvPr/>
          </p:nvSpPr>
          <p:spPr>
            <a:xfrm>
              <a:off x="3180733" y="0"/>
              <a:ext cx="35502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1</a:t>
              </a:r>
            </a:p>
          </p:txBody>
        </p:sp>
      </p:grpSp>
      <p:grpSp>
        <p:nvGrpSpPr>
          <p:cNvPr id="547" name="Group 547"/>
          <p:cNvGrpSpPr/>
          <p:nvPr/>
        </p:nvGrpSpPr>
        <p:grpSpPr>
          <a:xfrm>
            <a:off x="9534904" y="6477117"/>
            <a:ext cx="3535758" cy="491933"/>
            <a:chOff x="0" y="0"/>
            <a:chExt cx="3535757" cy="491931"/>
          </a:xfrm>
        </p:grpSpPr>
        <p:sp>
          <p:nvSpPr>
            <p:cNvPr id="541" name="Shape 541"/>
            <p:cNvSpPr/>
            <p:nvPr/>
          </p:nvSpPr>
          <p:spPr>
            <a:xfrm>
              <a:off x="0" y="0"/>
              <a:ext cx="38722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a:t>
              </a:r>
            </a:p>
          </p:txBody>
        </p:sp>
        <p:sp>
          <p:nvSpPr>
            <p:cNvPr id="542" name="Shape 542"/>
            <p:cNvSpPr/>
            <p:nvPr/>
          </p:nvSpPr>
          <p:spPr>
            <a:xfrm>
              <a:off x="419350" y="0"/>
              <a:ext cx="72619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0.2</a:t>
              </a:r>
            </a:p>
          </p:txBody>
        </p:sp>
        <p:sp>
          <p:nvSpPr>
            <p:cNvPr id="543" name="Shape 543"/>
            <p:cNvSpPr/>
            <p:nvPr/>
          </p:nvSpPr>
          <p:spPr>
            <a:xfrm>
              <a:off x="1051100" y="0"/>
              <a:ext cx="843564"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0.4</a:t>
              </a:r>
            </a:p>
          </p:txBody>
        </p:sp>
        <p:sp>
          <p:nvSpPr>
            <p:cNvPr id="544" name="Shape 544"/>
            <p:cNvSpPr/>
            <p:nvPr/>
          </p:nvSpPr>
          <p:spPr>
            <a:xfrm>
              <a:off x="1786694" y="0"/>
              <a:ext cx="752890"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0.6</a:t>
              </a:r>
            </a:p>
          </p:txBody>
        </p:sp>
        <p:sp>
          <p:nvSpPr>
            <p:cNvPr id="545" name="Shape 545"/>
            <p:cNvSpPr/>
            <p:nvPr/>
          </p:nvSpPr>
          <p:spPr>
            <a:xfrm>
              <a:off x="2386516" y="0"/>
              <a:ext cx="809667"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0.8</a:t>
              </a:r>
            </a:p>
          </p:txBody>
        </p:sp>
        <p:sp>
          <p:nvSpPr>
            <p:cNvPr id="546" name="Shape 546"/>
            <p:cNvSpPr/>
            <p:nvPr/>
          </p:nvSpPr>
          <p:spPr>
            <a:xfrm>
              <a:off x="3180732" y="0"/>
              <a:ext cx="355026" cy="49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solidFill>
                    <a:srgbClr val="FFFFFF"/>
                  </a:solidFill>
                </a:defRPr>
              </a:lvl1pPr>
            </a:lstStyle>
            <a:p>
              <a:pPr/>
              <a:r>
                <a:t>1</a:t>
              </a:r>
            </a:p>
          </p:txBody>
        </p:sp>
      </p:grpSp>
      <p:grpSp>
        <p:nvGrpSpPr>
          <p:cNvPr id="550" name="Group 550"/>
          <p:cNvGrpSpPr/>
          <p:nvPr/>
        </p:nvGrpSpPr>
        <p:grpSpPr>
          <a:xfrm>
            <a:off x="6457948" y="751800"/>
            <a:ext cx="1188837" cy="2216670"/>
            <a:chOff x="0" y="0"/>
            <a:chExt cx="1188836" cy="2216668"/>
          </a:xfrm>
        </p:grpSpPr>
        <p:sp>
          <p:nvSpPr>
            <p:cNvPr id="548" name="Shape 548"/>
            <p:cNvSpPr/>
            <p:nvPr/>
          </p:nvSpPr>
          <p:spPr>
            <a:xfrm>
              <a:off x="310430" y="1372528"/>
              <a:ext cx="878406"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00FDFF"/>
                  </a:solidFill>
                </a:defRPr>
              </a:lvl1pPr>
            </a:lstStyle>
            <a:p>
              <a:pPr/>
              <a:r>
                <a:t>&gt;0.9</a:t>
              </a:r>
            </a:p>
          </p:txBody>
        </p:sp>
        <p:pic>
          <p:nvPicPr>
            <p:cNvPr id="549" name="image35.png"/>
            <p:cNvPicPr>
              <a:picLocks noChangeAspect="1"/>
            </p:cNvPicPr>
            <p:nvPr/>
          </p:nvPicPr>
          <p:blipFill>
            <a:blip r:embed="rId9">
              <a:extLst/>
            </a:blip>
            <a:stretch>
              <a:fillRect/>
            </a:stretch>
          </p:blipFill>
          <p:spPr>
            <a:xfrm rot="16200000">
              <a:off x="-1063885" y="1063883"/>
              <a:ext cx="2216670" cy="88902"/>
            </a:xfrm>
            <a:prstGeom prst="rect">
              <a:avLst/>
            </a:prstGeom>
            <a:ln w="12700" cap="flat">
              <a:noFill/>
              <a:miter lim="400000"/>
            </a:ln>
            <a:effectLst/>
          </p:spPr>
        </p:pic>
      </p:grpSp>
      <p:grpSp>
        <p:nvGrpSpPr>
          <p:cNvPr id="556" name="Group 556"/>
          <p:cNvGrpSpPr/>
          <p:nvPr/>
        </p:nvGrpSpPr>
        <p:grpSpPr>
          <a:xfrm>
            <a:off x="3748615" y="751800"/>
            <a:ext cx="6184904" cy="8589752"/>
            <a:chOff x="0" y="0"/>
            <a:chExt cx="6184902" cy="8589750"/>
          </a:xfrm>
        </p:grpSpPr>
        <p:pic>
          <p:nvPicPr>
            <p:cNvPr id="551" name="image36.png"/>
            <p:cNvPicPr>
              <a:picLocks noChangeAspect="1"/>
            </p:cNvPicPr>
            <p:nvPr/>
          </p:nvPicPr>
          <p:blipFill>
            <a:blip r:embed="rId10">
              <a:extLst/>
            </a:blip>
            <a:stretch>
              <a:fillRect/>
            </a:stretch>
          </p:blipFill>
          <p:spPr>
            <a:xfrm rot="16200000">
              <a:off x="790316" y="1063883"/>
              <a:ext cx="2216668" cy="88902"/>
            </a:xfrm>
            <a:prstGeom prst="rect">
              <a:avLst/>
            </a:prstGeom>
            <a:ln w="12700" cap="flat">
              <a:noFill/>
              <a:miter lim="400000"/>
            </a:ln>
            <a:effectLst/>
          </p:spPr>
        </p:pic>
        <p:pic>
          <p:nvPicPr>
            <p:cNvPr id="552" name="image36.png"/>
            <p:cNvPicPr>
              <a:picLocks noChangeAspect="1"/>
            </p:cNvPicPr>
            <p:nvPr/>
          </p:nvPicPr>
          <p:blipFill>
            <a:blip r:embed="rId10">
              <a:extLst/>
            </a:blip>
            <a:stretch>
              <a:fillRect/>
            </a:stretch>
          </p:blipFill>
          <p:spPr>
            <a:xfrm rot="16200000">
              <a:off x="-1063885" y="3662510"/>
              <a:ext cx="2216670" cy="88902"/>
            </a:xfrm>
            <a:prstGeom prst="rect">
              <a:avLst/>
            </a:prstGeom>
            <a:ln w="12700" cap="flat">
              <a:noFill/>
              <a:miter lim="400000"/>
            </a:ln>
            <a:effectLst/>
          </p:spPr>
        </p:pic>
        <p:pic>
          <p:nvPicPr>
            <p:cNvPr id="553" name="image36.png"/>
            <p:cNvPicPr>
              <a:picLocks noChangeAspect="1"/>
            </p:cNvPicPr>
            <p:nvPr/>
          </p:nvPicPr>
          <p:blipFill>
            <a:blip r:embed="rId10">
              <a:extLst/>
            </a:blip>
            <a:stretch>
              <a:fillRect/>
            </a:stretch>
          </p:blipFill>
          <p:spPr>
            <a:xfrm rot="16200000">
              <a:off x="-894551" y="6273220"/>
              <a:ext cx="2216669" cy="88902"/>
            </a:xfrm>
            <a:prstGeom prst="rect">
              <a:avLst/>
            </a:prstGeom>
            <a:ln w="12700" cap="flat">
              <a:noFill/>
              <a:miter lim="400000"/>
            </a:ln>
            <a:effectLst/>
          </p:spPr>
        </p:pic>
        <p:pic>
          <p:nvPicPr>
            <p:cNvPr id="554" name="image36.png"/>
            <p:cNvPicPr>
              <a:picLocks noChangeAspect="1"/>
            </p:cNvPicPr>
            <p:nvPr/>
          </p:nvPicPr>
          <p:blipFill>
            <a:blip r:embed="rId10">
              <a:extLst/>
            </a:blip>
            <a:stretch>
              <a:fillRect/>
            </a:stretch>
          </p:blipFill>
          <p:spPr>
            <a:xfrm rot="16200000">
              <a:off x="5032118" y="4621580"/>
              <a:ext cx="2216668" cy="88902"/>
            </a:xfrm>
            <a:prstGeom prst="rect">
              <a:avLst/>
            </a:prstGeom>
            <a:ln w="12700" cap="flat">
              <a:noFill/>
              <a:miter lim="400000"/>
            </a:ln>
            <a:effectLst/>
          </p:spPr>
        </p:pic>
        <p:pic>
          <p:nvPicPr>
            <p:cNvPr id="555" name="image36.png"/>
            <p:cNvPicPr>
              <a:picLocks noChangeAspect="1"/>
            </p:cNvPicPr>
            <p:nvPr/>
          </p:nvPicPr>
          <p:blipFill>
            <a:blip r:embed="rId10">
              <a:extLst/>
            </a:blip>
            <a:stretch>
              <a:fillRect/>
            </a:stretch>
          </p:blipFill>
          <p:spPr>
            <a:xfrm rot="16200000">
              <a:off x="4896651" y="7436966"/>
              <a:ext cx="2216669" cy="88902"/>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526"/>
                                        </p:tgtEl>
                                        <p:attrNameLst>
                                          <p:attrName>style.visibility</p:attrName>
                                        </p:attrNameLst>
                                      </p:cBhvr>
                                      <p:to>
                                        <p:strVal val="visible"/>
                                      </p:to>
                                    </p:set>
                                    <p:anim calcmode="lin" valueType="num">
                                      <p:cBhvr>
                                        <p:cTn id="7" dur="1000" fill="hold"/>
                                        <p:tgtEl>
                                          <p:spTgt spid="526"/>
                                        </p:tgtEl>
                                        <p:attrNameLst>
                                          <p:attrName>ppt_w</p:attrName>
                                        </p:attrNameLst>
                                      </p:cBhvr>
                                      <p:tavLst>
                                        <p:tav tm="0">
                                          <p:val>
                                            <p:fltVal val="0"/>
                                          </p:val>
                                        </p:tav>
                                        <p:tav tm="100000">
                                          <p:val>
                                            <p:strVal val="#ppt_w"/>
                                          </p:val>
                                        </p:tav>
                                      </p:tavLst>
                                    </p:anim>
                                    <p:anim calcmode="lin" valueType="num">
                                      <p:cBhvr>
                                        <p:cTn id="8" dur="1000" fill="hold"/>
                                        <p:tgtEl>
                                          <p:spTgt spid="526"/>
                                        </p:tgtEl>
                                        <p:attrNameLst>
                                          <p:attrName>ppt_h</p:attrName>
                                        </p:attrNameLst>
                                      </p:cBhvr>
                                      <p:tavLst>
                                        <p:tav tm="0">
                                          <p:val>
                                            <p:fltVal val="0"/>
                                          </p:val>
                                        </p:tav>
                                        <p:tav tm="100000">
                                          <p:val>
                                            <p:strVal val="#ppt_h"/>
                                          </p:val>
                                        </p:tav>
                                      </p:tavLst>
                                    </p:anim>
                                    <p:anim calcmode="lin" valueType="num">
                                      <p:cBhvr>
                                        <p:cTn id="9" dur="1000" fill="hold"/>
                                        <p:tgtEl>
                                          <p:spTgt spid="5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2" fill="hold">
                                  <p:stCondLst>
                                    <p:cond delay="0"/>
                                  </p:stCondLst>
                                  <p:iterate type="el" backwards="0">
                                    <p:tmAbs val="0"/>
                                  </p:iterate>
                                  <p:childTnLst>
                                    <p:set>
                                      <p:cBhvr>
                                        <p:cTn id="14" fill="hold"/>
                                        <p:tgtEl>
                                          <p:spTgt spid="556"/>
                                        </p:tgtEl>
                                        <p:attrNameLst>
                                          <p:attrName>style.visibility</p:attrName>
                                        </p:attrNameLst>
                                      </p:cBhvr>
                                      <p:to>
                                        <p:strVal val="visible"/>
                                      </p:to>
                                    </p:set>
                                    <p:animEffect filter="dissolve" transition="in">
                                      <p:cBhvr>
                                        <p:cTn id="15" dur="1000"/>
                                        <p:tgtEl>
                                          <p:spTgt spid="556"/>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23" grpId="3" fill="hold">
                                  <p:stCondLst>
                                    <p:cond delay="0"/>
                                  </p:stCondLst>
                                  <p:iterate type="el" backwards="0">
                                    <p:tmAbs val="0"/>
                                  </p:iterate>
                                  <p:childTnLst>
                                    <p:set>
                                      <p:cBhvr>
                                        <p:cTn id="19" fill="hold"/>
                                        <p:tgtEl>
                                          <p:spTgt spid="492"/>
                                        </p:tgtEl>
                                        <p:attrNameLst>
                                          <p:attrName>style.visibility</p:attrName>
                                        </p:attrNameLst>
                                      </p:cBhvr>
                                      <p:to>
                                        <p:strVal val="visible"/>
                                      </p:to>
                                    </p:set>
                                    <p:anim calcmode="lin" valueType="num">
                                      <p:cBhvr>
                                        <p:cTn id="20" dur="1000" fill="hold"/>
                                        <p:tgtEl>
                                          <p:spTgt spid="492"/>
                                        </p:tgtEl>
                                        <p:attrNameLst>
                                          <p:attrName>ppt_w</p:attrName>
                                        </p:attrNameLst>
                                      </p:cBhvr>
                                      <p:tavLst>
                                        <p:tav tm="0">
                                          <p:val>
                                            <p:strVal val="4*#ppt_w"/>
                                          </p:val>
                                        </p:tav>
                                        <p:tav tm="100000">
                                          <p:val>
                                            <p:strVal val="#ppt_w"/>
                                          </p:val>
                                        </p:tav>
                                      </p:tavLst>
                                    </p:anim>
                                    <p:anim calcmode="lin" valueType="num">
                                      <p:cBhvr>
                                        <p:cTn id="21" dur="1000" fill="hold"/>
                                        <p:tgtEl>
                                          <p:spTgt spid="492"/>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4" fill="hold">
                                  <p:stCondLst>
                                    <p:cond delay="0"/>
                                  </p:stCondLst>
                                  <p:iterate type="el" backwards="0">
                                    <p:tmAbs val="0"/>
                                  </p:iterate>
                                  <p:childTnLst>
                                    <p:set>
                                      <p:cBhvr>
                                        <p:cTn id="25" fill="hold"/>
                                        <p:tgtEl>
                                          <p:spTgt spid="550"/>
                                        </p:tgtEl>
                                        <p:attrNameLst>
                                          <p:attrName>style.visibility</p:attrName>
                                        </p:attrNameLst>
                                      </p:cBhvr>
                                      <p:to>
                                        <p:strVal val="visible"/>
                                      </p:to>
                                    </p:set>
                                    <p:animEffect filter="dissolve" transition="in">
                                      <p:cBhvr>
                                        <p:cTn id="26" dur="15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6" grpId="2"/>
      <p:bldP build="whole" bldLvl="1" animBg="1" rev="0" advAuto="0" spid="550" grpId="4"/>
      <p:bldP build="whole" bldLvl="1" animBg="1" rev="0" advAuto="0" spid="492" grpId="3"/>
      <p:bldP build="whole" bldLvl="1" animBg="1" rev="0" advAuto="0" spid="526"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0" name="Shape 560"/>
          <p:cNvSpPr/>
          <p:nvPr/>
        </p:nvSpPr>
        <p:spPr>
          <a:xfrm>
            <a:off x="3924995" y="2948052"/>
            <a:ext cx="4197035"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
        <p:nvSpPr>
          <p:cNvPr id="561" name="Shape 561"/>
          <p:cNvSpPr/>
          <p:nvPr/>
        </p:nvSpPr>
        <p:spPr>
          <a:xfrm>
            <a:off x="3870591" y="4466442"/>
            <a:ext cx="4657095" cy="820716"/>
          </a:xfrm>
          <a:prstGeom prst="rect">
            <a:avLst/>
          </a:prstGeom>
          <a:solidFill>
            <a:srgbClr val="FADD7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282A2F"/>
                </a:solidFill>
              </a:defRPr>
            </a:lvl1pPr>
          </a:lstStyle>
          <a:p>
            <a:pPr/>
            <a:r>
              <a:t>μοιάζει αξιόπιστο</a:t>
            </a:r>
          </a:p>
        </p:txBody>
      </p:sp>
      <p:sp>
        <p:nvSpPr>
          <p:cNvPr id="562" name="Shape 562"/>
          <p:cNvSpPr/>
          <p:nvPr/>
        </p:nvSpPr>
        <p:spPr>
          <a:xfrm>
            <a:off x="4794408" y="6269566"/>
            <a:ext cx="751384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00F900"/>
                </a:solidFill>
                <a:latin typeface="Comic Sans MS"/>
                <a:ea typeface="Comic Sans MS"/>
                <a:cs typeface="Comic Sans MS"/>
                <a:sym typeface="Comic Sans MS"/>
              </a:defRPr>
            </a:lvl1pPr>
          </a:lstStyle>
          <a:p>
            <a:pPr/>
            <a:r>
              <a:t>είναι αποτελεσματικό στην κλινική πράξη?</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1"/>
                                        </p:tgtEl>
                                        <p:attrNameLst>
                                          <p:attrName>style.visibility</p:attrName>
                                        </p:attrNameLst>
                                      </p:cBhvr>
                                      <p:to>
                                        <p:strVal val="visible"/>
                                      </p:to>
                                    </p:set>
                                    <p:animEffect filter="dissolve" transition="in">
                                      <p:cBhvr>
                                        <p:cTn id="7" dur="1000"/>
                                        <p:tgtEl>
                                          <p:spTgt spid="5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562"/>
                                        </p:tgtEl>
                                        <p:attrNameLst>
                                          <p:attrName>style.visibility</p:attrName>
                                        </p:attrNameLst>
                                      </p:cBhvr>
                                      <p:to>
                                        <p:strVal val="visible"/>
                                      </p:to>
                                    </p:set>
                                    <p:animEffect filter="wipe(down)" transition="in">
                                      <p:cBhvr>
                                        <p:cTn id="12" dur="15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1" grpId="1"/>
      <p:bldP build="whole" bldLvl="1" animBg="1" rev="0" advAuto="0" spid="562"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4" name="image8.tif"/>
          <p:cNvPicPr>
            <a:picLocks noChangeAspect="1"/>
          </p:cNvPicPr>
          <p:nvPr/>
        </p:nvPicPr>
        <p:blipFill>
          <a:blip r:embed="rId3">
            <a:extLst/>
          </a:blip>
          <a:stretch>
            <a:fillRect/>
          </a:stretch>
        </p:blipFill>
        <p:spPr>
          <a:xfrm>
            <a:off x="220763" y="449488"/>
            <a:ext cx="12563275" cy="8854624"/>
          </a:xfrm>
          <a:prstGeom prst="rect">
            <a:avLst/>
          </a:prstGeom>
          <a:ln w="12700">
            <a:miter lim="400000"/>
          </a:ln>
        </p:spPr>
      </p:pic>
      <p:sp>
        <p:nvSpPr>
          <p:cNvPr id="565" name="Shape 565"/>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2015</a:t>
            </a:r>
          </a:p>
        </p:txBody>
      </p:sp>
      <p:grpSp>
        <p:nvGrpSpPr>
          <p:cNvPr id="568" name="Group 568"/>
          <p:cNvGrpSpPr/>
          <p:nvPr/>
        </p:nvGrpSpPr>
        <p:grpSpPr>
          <a:xfrm>
            <a:off x="9774665" y="1576513"/>
            <a:ext cx="1891803" cy="800030"/>
            <a:chOff x="-1" y="-1"/>
            <a:chExt cx="1891801" cy="800028"/>
          </a:xfrm>
        </p:grpSpPr>
        <p:pic>
          <p:nvPicPr>
            <p:cNvPr id="566" name="image37.png"/>
            <p:cNvPicPr>
              <a:picLocks noChangeAspect="1"/>
            </p:cNvPicPr>
            <p:nvPr/>
          </p:nvPicPr>
          <p:blipFill>
            <a:blip r:embed="rId4">
              <a:extLst/>
            </a:blip>
            <a:stretch>
              <a:fillRect/>
            </a:stretch>
          </p:blipFill>
          <p:spPr>
            <a:xfrm rot="10800000">
              <a:off x="-2" y="-1"/>
              <a:ext cx="1891803" cy="405072"/>
            </a:xfrm>
            <a:prstGeom prst="rect">
              <a:avLst/>
            </a:prstGeom>
            <a:ln w="12700" cap="flat">
              <a:noFill/>
              <a:miter lim="400000"/>
            </a:ln>
            <a:effectLst/>
          </p:spPr>
        </p:pic>
        <p:pic>
          <p:nvPicPr>
            <p:cNvPr id="567" name="image37.png"/>
            <p:cNvPicPr>
              <a:picLocks noChangeAspect="1"/>
            </p:cNvPicPr>
            <p:nvPr/>
          </p:nvPicPr>
          <p:blipFill>
            <a:blip r:embed="rId4">
              <a:extLst/>
            </a:blip>
            <a:stretch>
              <a:fillRect/>
            </a:stretch>
          </p:blipFill>
          <p:spPr>
            <a:xfrm rot="10800000">
              <a:off x="0" y="394956"/>
              <a:ext cx="1891801" cy="405072"/>
            </a:xfrm>
            <a:prstGeom prst="rect">
              <a:avLst/>
            </a:prstGeom>
            <a:ln w="12700" cap="flat">
              <a:noFill/>
              <a:miter lim="400000"/>
            </a:ln>
            <a:effectLst/>
          </p:spPr>
        </p:pic>
      </p:grpSp>
      <p:pic>
        <p:nvPicPr>
          <p:cNvPr id="569" name="image38.png"/>
          <p:cNvPicPr>
            <a:picLocks noChangeAspect="1"/>
          </p:cNvPicPr>
          <p:nvPr/>
        </p:nvPicPr>
        <p:blipFill>
          <a:blip r:embed="rId5">
            <a:extLst/>
          </a:blip>
          <a:stretch>
            <a:fillRect/>
          </a:stretch>
        </p:blipFill>
        <p:spPr>
          <a:xfrm rot="10800000">
            <a:off x="9750362" y="3545433"/>
            <a:ext cx="1891800" cy="405070"/>
          </a:xfrm>
          <a:prstGeom prst="rect">
            <a:avLst/>
          </a:prstGeom>
          <a:ln w="12700">
            <a:miter lim="400000"/>
          </a:ln>
        </p:spPr>
      </p:pic>
      <p:pic>
        <p:nvPicPr>
          <p:cNvPr id="570" name="image38.png"/>
          <p:cNvPicPr>
            <a:picLocks noChangeAspect="1"/>
          </p:cNvPicPr>
          <p:nvPr/>
        </p:nvPicPr>
        <p:blipFill>
          <a:blip r:embed="rId5">
            <a:extLst/>
          </a:blip>
          <a:stretch>
            <a:fillRect/>
          </a:stretch>
        </p:blipFill>
        <p:spPr>
          <a:xfrm rot="10800000">
            <a:off x="9750362" y="5137260"/>
            <a:ext cx="1891800" cy="405071"/>
          </a:xfrm>
          <a:prstGeom prst="rect">
            <a:avLst/>
          </a:prstGeom>
          <a:ln w="12700">
            <a:miter lim="400000"/>
          </a:ln>
        </p:spPr>
      </p:pic>
      <p:pic>
        <p:nvPicPr>
          <p:cNvPr id="571" name="image38.png"/>
          <p:cNvPicPr>
            <a:picLocks noChangeAspect="1"/>
          </p:cNvPicPr>
          <p:nvPr/>
        </p:nvPicPr>
        <p:blipFill>
          <a:blip r:embed="rId5">
            <a:extLst/>
          </a:blip>
          <a:stretch>
            <a:fillRect/>
          </a:stretch>
        </p:blipFill>
        <p:spPr>
          <a:xfrm rot="10800000">
            <a:off x="9750362" y="3976116"/>
            <a:ext cx="1891800"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568"/>
                                        </p:tgtEl>
                                        <p:attrNameLst>
                                          <p:attrName>style.visibility</p:attrName>
                                        </p:attrNameLst>
                                      </p:cBhvr>
                                      <p:to>
                                        <p:strVal val="visible"/>
                                      </p:to>
                                    </p:set>
                                    <p:animEffect filter="wipe(right)" transition="in">
                                      <p:cBhvr>
                                        <p:cTn id="7" dur="1000"/>
                                        <p:tgtEl>
                                          <p:spTgt spid="5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569"/>
                                        </p:tgtEl>
                                        <p:attrNameLst>
                                          <p:attrName>style.visibility</p:attrName>
                                        </p:attrNameLst>
                                      </p:cBhvr>
                                      <p:to>
                                        <p:strVal val="visible"/>
                                      </p:to>
                                    </p:set>
                                    <p:animEffect filter="wipe(right)" transition="in">
                                      <p:cBhvr>
                                        <p:cTn id="12" dur="1000"/>
                                        <p:tgtEl>
                                          <p:spTgt spid="56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571"/>
                                        </p:tgtEl>
                                        <p:attrNameLst>
                                          <p:attrName>style.visibility</p:attrName>
                                        </p:attrNameLst>
                                      </p:cBhvr>
                                      <p:to>
                                        <p:strVal val="visible"/>
                                      </p:to>
                                    </p:set>
                                    <p:animEffect filter="wipe(right)" transition="in">
                                      <p:cBhvr>
                                        <p:cTn id="17" dur="1000"/>
                                        <p:tgtEl>
                                          <p:spTgt spid="57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570"/>
                                        </p:tgtEl>
                                        <p:attrNameLst>
                                          <p:attrName>style.visibility</p:attrName>
                                        </p:attrNameLst>
                                      </p:cBhvr>
                                      <p:to>
                                        <p:strVal val="visible"/>
                                      </p:to>
                                    </p:set>
                                    <p:animEffect filter="wipe(right)" transition="in">
                                      <p:cBhvr>
                                        <p:cTn id="22"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0" grpId="4"/>
      <p:bldP build="whole" bldLvl="1" animBg="1" rev="0" advAuto="0" spid="569" grpId="2"/>
      <p:bldP build="whole" bldLvl="1" animBg="1" rev="0" advAuto="0" spid="571" grpId="3"/>
      <p:bldP build="whole" bldLvl="1" animBg="1" rev="0" advAuto="0" spid="568"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nvSpPr>
        <p:spPr>
          <a:xfrm>
            <a:off x="5033664" y="4495798"/>
            <a:ext cx="263267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700">
                <a:solidFill>
                  <a:srgbClr val="FFFFFF"/>
                </a:solidFill>
                <a:latin typeface="Comic Sans MS"/>
                <a:ea typeface="Comic Sans MS"/>
                <a:cs typeface="Comic Sans MS"/>
                <a:sym typeface="Comic Sans MS"/>
              </a:defRPr>
            </a:lvl1pPr>
          </a:lstStyle>
          <a:p>
            <a:pPr/>
            <a:r>
              <a:t>περιστατικά</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1</a:t>
            </a:r>
          </a:p>
        </p:txBody>
      </p:sp>
      <p:sp>
        <p:nvSpPr>
          <p:cNvPr id="578" name="Shape 578"/>
          <p:cNvSpPr/>
          <p:nvPr/>
        </p:nvSpPr>
        <p:spPr>
          <a:xfrm>
            <a:off x="4537901"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48 ετών</a:t>
            </a:r>
          </a:p>
        </p:txBody>
      </p:sp>
      <p:sp>
        <p:nvSpPr>
          <p:cNvPr id="579" name="Shape 579"/>
          <p:cNvSpPr/>
          <p:nvPr/>
        </p:nvSpPr>
        <p:spPr>
          <a:xfrm>
            <a:off x="4571589" y="6360152"/>
            <a:ext cx="7965907"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βύθιο συνεχές αίσθημα κοιλιακού άλγους από 2μήνου</a:t>
            </a:r>
          </a:p>
        </p:txBody>
      </p:sp>
      <p:sp>
        <p:nvSpPr>
          <p:cNvPr id="580" name="Shape 580"/>
          <p:cNvSpPr/>
          <p:nvPr/>
        </p:nvSpPr>
        <p:spPr>
          <a:xfrm>
            <a:off x="4537901" y="417850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G2P2A0</a:t>
            </a:r>
          </a:p>
        </p:txBody>
      </p:sp>
      <p:sp>
        <p:nvSpPr>
          <p:cNvPr id="581" name="Shape 581"/>
          <p:cNvSpPr/>
          <p:nvPr/>
        </p:nvSpPr>
        <p:spPr>
          <a:xfrm>
            <a:off x="4537901" y="5269329"/>
            <a:ext cx="2491860"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ωχρινική φάση</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5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2"/>
      <p:bldP build="whole" bldLvl="1" animBg="1" rev="0" advAuto="0" spid="581" grpId="4"/>
      <p:bldP build="whole" bldLvl="1" animBg="1" rev="0" advAuto="0" spid="578" grpId="1"/>
      <p:bldP build="whole" bldLvl="1" animBg="1" rev="0" advAuto="0" spid="579" grpId="3"/>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583" name="image40.png"/>
          <p:cNvPicPr>
            <a:picLocks noChangeAspect="1"/>
          </p:cNvPicPr>
          <p:nvPr/>
        </p:nvPicPr>
        <p:blipFill>
          <a:blip r:embed="rId2">
            <a:extLst/>
          </a:blip>
          <a:stretch>
            <a:fillRect/>
          </a:stretch>
        </p:blipFill>
        <p:spPr>
          <a:xfrm>
            <a:off x="546377" y="214990"/>
            <a:ext cx="11912046" cy="9323621"/>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5"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586" name="Shape 586"/>
          <p:cNvSpPr/>
          <p:nvPr/>
        </p:nvSpPr>
        <p:spPr>
          <a:xfrm>
            <a:off x="5171934" y="3387810"/>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48</a:t>
            </a:r>
          </a:p>
        </p:txBody>
      </p:sp>
      <p:pic>
        <p:nvPicPr>
          <p:cNvPr id="587" name="image40.png"/>
          <p:cNvPicPr>
            <a:picLocks noChangeAspect="1"/>
          </p:cNvPicPr>
          <p:nvPr/>
        </p:nvPicPr>
        <p:blipFill>
          <a:blip r:embed="rId3">
            <a:extLst/>
          </a:blip>
          <a:stretch>
            <a:fillRect/>
          </a:stretch>
        </p:blipFill>
        <p:spPr>
          <a:xfrm>
            <a:off x="7617076" y="3282467"/>
            <a:ext cx="4720000" cy="3694368"/>
          </a:xfrm>
          <a:prstGeom prst="rect">
            <a:avLst/>
          </a:prstGeom>
          <a:ln w="12700">
            <a:miter lim="400000"/>
          </a:ln>
        </p:spPr>
      </p:pic>
      <p:sp>
        <p:nvSpPr>
          <p:cNvPr id="588" name="Shape 588"/>
          <p:cNvSpPr/>
          <p:nvPr/>
        </p:nvSpPr>
        <p:spPr>
          <a:xfrm>
            <a:off x="5285717" y="371305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589" name="Shape 589"/>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48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586"/>
                                        </p:tgtEl>
                                        <p:attrNameLst>
                                          <p:attrName>style.visibility</p:attrName>
                                        </p:attrNameLst>
                                      </p:cBhvr>
                                      <p:to>
                                        <p:strVal val="visible"/>
                                      </p:to>
                                    </p:set>
                                    <p:animEffect filter="dissolve" transition="in">
                                      <p:cBhvr>
                                        <p:cTn id="11" dur="1500"/>
                                        <p:tgtEl>
                                          <p:spTgt spid="58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588"/>
                                        </p:tgtEl>
                                        <p:attrNameLst>
                                          <p:attrName>style.visibility</p:attrName>
                                        </p:attrNameLst>
                                      </p:cBhvr>
                                      <p:to>
                                        <p:strVal val="visible"/>
                                      </p:to>
                                    </p:set>
                                    <p:animEffect filter="dissolve" transition="in">
                                      <p:cBhvr>
                                        <p:cTn id="16" dur="1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6" grpId="2"/>
      <p:bldP build="whole" bldLvl="1" animBg="1" rev="0" advAuto="0" spid="589" grpId="1"/>
      <p:bldP build="whole" bldLvl="1" animBg="1" rev="0" advAuto="0" spid="588" grpId="3"/>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591" name="image41.png"/>
          <p:cNvPicPr>
            <a:picLocks noChangeAspect="1"/>
          </p:cNvPicPr>
          <p:nvPr/>
        </p:nvPicPr>
        <p:blipFill>
          <a:blip r:embed="rId2">
            <a:extLst/>
          </a:blip>
          <a:stretch>
            <a:fillRect/>
          </a:stretch>
        </p:blipFill>
        <p:spPr>
          <a:xfrm>
            <a:off x="322900" y="59002"/>
            <a:ext cx="12359000" cy="9635597"/>
          </a:xfrm>
          <a:prstGeom prst="rect">
            <a:avLst/>
          </a:prstGeom>
          <a:ln w="12700">
            <a:miter lim="400000"/>
          </a:ln>
        </p:spPr>
      </p:pic>
      <p:sp>
        <p:nvSpPr>
          <p:cNvPr id="592" name="Shape 592"/>
          <p:cNvSpPr/>
          <p:nvPr/>
        </p:nvSpPr>
        <p:spPr>
          <a:xfrm>
            <a:off x="6259894" y="5110997"/>
            <a:ext cx="1912368"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92.5 mm</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4093807" y="40729"/>
            <a:ext cx="4197035" cy="69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FF2600"/>
                </a:solidFill>
              </a:defRPr>
            </a:lvl1pPr>
          </a:lstStyle>
          <a:p>
            <a:pPr/>
            <a:r>
              <a:t>ADNEX risk model</a:t>
            </a:r>
          </a:p>
        </p:txBody>
      </p:sp>
      <p:sp>
        <p:nvSpPr>
          <p:cNvPr id="136" name="Shape 136"/>
          <p:cNvSpPr/>
          <p:nvPr/>
        </p:nvSpPr>
        <p:spPr>
          <a:xfrm>
            <a:off x="3052118" y="2573702"/>
            <a:ext cx="843863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εκτίμηση της πιθανότητας η ωοθηκική βλάβη να είναι </a:t>
            </a:r>
          </a:p>
        </p:txBody>
      </p:sp>
      <p:sp>
        <p:nvSpPr>
          <p:cNvPr id="137" name="Shape 137"/>
          <p:cNvSpPr/>
          <p:nvPr/>
        </p:nvSpPr>
        <p:spPr>
          <a:xfrm>
            <a:off x="3761504" y="1808968"/>
            <a:ext cx="292857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κλινικούς γιατρούς</a:t>
            </a:r>
          </a:p>
        </p:txBody>
      </p:sp>
      <p:sp>
        <p:nvSpPr>
          <p:cNvPr id="138" name="Shape 138"/>
          <p:cNvSpPr/>
          <p:nvPr/>
        </p:nvSpPr>
        <p:spPr>
          <a:xfrm>
            <a:off x="3761504" y="1044232"/>
            <a:ext cx="465132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προοπτικό στατιστικό μοντέλο</a:t>
            </a:r>
          </a:p>
        </p:txBody>
      </p:sp>
      <p:sp>
        <p:nvSpPr>
          <p:cNvPr id="139" name="Shape 139"/>
          <p:cNvSpPr/>
          <p:nvPr/>
        </p:nvSpPr>
        <p:spPr>
          <a:xfrm>
            <a:off x="-3086" y="1044232"/>
            <a:ext cx="226914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πρόκειται για:</a:t>
            </a:r>
          </a:p>
        </p:txBody>
      </p:sp>
      <p:sp>
        <p:nvSpPr>
          <p:cNvPr id="140" name="Shape 140"/>
          <p:cNvSpPr/>
          <p:nvPr/>
        </p:nvSpPr>
        <p:spPr>
          <a:xfrm>
            <a:off x="-3086" y="1808968"/>
            <a:ext cx="358639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μπορεί να εφαρμοσθεί:</a:t>
            </a:r>
          </a:p>
        </p:txBody>
      </p:sp>
      <p:sp>
        <p:nvSpPr>
          <p:cNvPr id="141" name="Shape 141"/>
          <p:cNvSpPr/>
          <p:nvPr/>
        </p:nvSpPr>
        <p:spPr>
          <a:xfrm>
            <a:off x="-3086" y="2573702"/>
            <a:ext cx="1617291"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με στόχο:</a:t>
            </a:r>
          </a:p>
        </p:txBody>
      </p:sp>
      <p:grpSp>
        <p:nvGrpSpPr>
          <p:cNvPr id="145" name="Group 145"/>
          <p:cNvGrpSpPr/>
          <p:nvPr/>
        </p:nvGrpSpPr>
        <p:grpSpPr>
          <a:xfrm>
            <a:off x="5428743" y="3196980"/>
            <a:ext cx="3143406" cy="1818055"/>
            <a:chOff x="0" y="0"/>
            <a:chExt cx="3143405" cy="1818054"/>
          </a:xfrm>
        </p:grpSpPr>
        <p:sp>
          <p:nvSpPr>
            <p:cNvPr id="142" name="Shape 142"/>
            <p:cNvSpPr/>
            <p:nvPr/>
          </p:nvSpPr>
          <p:spPr>
            <a:xfrm>
              <a:off x="0" y="0"/>
              <a:ext cx="1527163"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καλοήθης</a:t>
              </a:r>
            </a:p>
          </p:txBody>
        </p:sp>
        <p:sp>
          <p:nvSpPr>
            <p:cNvPr id="143" name="Shape 143"/>
            <p:cNvSpPr/>
            <p:nvPr/>
          </p:nvSpPr>
          <p:spPr>
            <a:xfrm>
              <a:off x="45696" y="623276"/>
              <a:ext cx="309771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οριακής κακοήθειας</a:t>
              </a:r>
            </a:p>
          </p:txBody>
        </p:sp>
        <p:sp>
          <p:nvSpPr>
            <p:cNvPr id="144" name="Shape 144"/>
            <p:cNvSpPr/>
            <p:nvPr/>
          </p:nvSpPr>
          <p:spPr>
            <a:xfrm>
              <a:off x="87393" y="1246554"/>
              <a:ext cx="230155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νεοπλασματική</a:t>
              </a:r>
            </a:p>
          </p:txBody>
        </p:sp>
      </p:grpSp>
      <p:grpSp>
        <p:nvGrpSpPr>
          <p:cNvPr id="149" name="Group 149"/>
          <p:cNvGrpSpPr/>
          <p:nvPr/>
        </p:nvGrpSpPr>
        <p:grpSpPr>
          <a:xfrm>
            <a:off x="8496964" y="4443533"/>
            <a:ext cx="3092389" cy="1959514"/>
            <a:chOff x="0" y="0"/>
            <a:chExt cx="3092387" cy="1959512"/>
          </a:xfrm>
        </p:grpSpPr>
        <p:sp>
          <p:nvSpPr>
            <p:cNvPr id="146" name="Shape 146"/>
            <p:cNvSpPr/>
            <p:nvPr/>
          </p:nvSpPr>
          <p:spPr>
            <a:xfrm>
              <a:off x="845411" y="0"/>
              <a:ext cx="1401565"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στάδιο Ι</a:t>
              </a:r>
            </a:p>
          </p:txBody>
        </p:sp>
        <p:sp>
          <p:nvSpPr>
            <p:cNvPr id="147" name="Shape 147"/>
            <p:cNvSpPr/>
            <p:nvPr/>
          </p:nvSpPr>
          <p:spPr>
            <a:xfrm>
              <a:off x="325927" y="689707"/>
              <a:ext cx="244053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στάδιο II / IV</a:t>
              </a:r>
            </a:p>
          </p:txBody>
        </p:sp>
        <p:sp>
          <p:nvSpPr>
            <p:cNvPr id="148" name="Shape 148"/>
            <p:cNvSpPr/>
            <p:nvPr/>
          </p:nvSpPr>
          <p:spPr>
            <a:xfrm>
              <a:off x="-1" y="1388012"/>
              <a:ext cx="30923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μεταστατικός όγκος</a:t>
              </a:r>
            </a:p>
          </p:txBody>
        </p:sp>
      </p:grpSp>
      <p:sp>
        <p:nvSpPr>
          <p:cNvPr id="150" name="Shape 150"/>
          <p:cNvSpPr/>
          <p:nvPr/>
        </p:nvSpPr>
        <p:spPr>
          <a:xfrm>
            <a:off x="111767" y="6189491"/>
            <a:ext cx="2302037"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βασίσθηκε σε:</a:t>
            </a:r>
          </a:p>
        </p:txBody>
      </p:sp>
      <p:sp>
        <p:nvSpPr>
          <p:cNvPr id="151" name="Shape 151"/>
          <p:cNvSpPr/>
          <p:nvPr/>
        </p:nvSpPr>
        <p:spPr>
          <a:xfrm>
            <a:off x="850551" y="6843149"/>
            <a:ext cx="11303696"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κλινικά κ υπερηχογραφικά δεδομένα, που συλλέχθηκαν από γυναίκες με διαπιστωμένη μία τουλάχιστο ωοθηκική μάζα και οι οποίες στη συνέχεια χειρουργήθηκαν (n=6.000)</a:t>
            </a:r>
          </a:p>
        </p:txBody>
      </p:sp>
      <p:sp>
        <p:nvSpPr>
          <p:cNvPr id="152" name="Shape 152"/>
          <p:cNvSpPr/>
          <p:nvPr/>
        </p:nvSpPr>
        <p:spPr>
          <a:xfrm>
            <a:off x="5916009" y="8678006"/>
            <a:ext cx="117277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IOTA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39"/>
                                        </p:tgtEl>
                                        <p:attrNameLst>
                                          <p:attrName>style.visibility</p:attrName>
                                        </p:attrNameLst>
                                      </p:cBhvr>
                                      <p:to>
                                        <p:strVal val="visible"/>
                                      </p:to>
                                    </p:set>
                                    <p:animEffect filter="dissolve" transition="in">
                                      <p:cBhvr>
                                        <p:cTn id="7" dur="10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lt" backwards="0">
                                    <p:tmAbs val="100"/>
                                  </p:iterate>
                                  <p:childTnLst>
                                    <p:set>
                                      <p:cBhvr>
                                        <p:cTn id="11" fill="hold"/>
                                        <p:tgtEl>
                                          <p:spTgt spid="1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40"/>
                                        </p:tgtEl>
                                        <p:attrNameLst>
                                          <p:attrName>style.visibility</p:attrName>
                                        </p:attrNameLst>
                                      </p:cBhvr>
                                      <p:to>
                                        <p:strVal val="visible"/>
                                      </p:to>
                                    </p:set>
                                    <p:animEffect filter="dissolve" transition="in">
                                      <p:cBhvr>
                                        <p:cTn id="16" dur="1000"/>
                                        <p:tgtEl>
                                          <p:spTgt spid="14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lt" backwards="0">
                                    <p:tmAbs val="100"/>
                                  </p:iterate>
                                  <p:childTnLst>
                                    <p:set>
                                      <p:cBhvr>
                                        <p:cTn id="20" fill="hold"/>
                                        <p:tgtEl>
                                          <p:spTgt spid="1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141"/>
                                        </p:tgtEl>
                                        <p:attrNameLst>
                                          <p:attrName>style.visibility</p:attrName>
                                        </p:attrNameLst>
                                      </p:cBhvr>
                                      <p:to>
                                        <p:strVal val="visible"/>
                                      </p:to>
                                    </p:set>
                                    <p:animEffect filter="dissolve" transition="in">
                                      <p:cBhvr>
                                        <p:cTn id="25" dur="1000"/>
                                        <p:tgtEl>
                                          <p:spTgt spid="14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6" fill="hold">
                                  <p:stCondLst>
                                    <p:cond delay="0"/>
                                  </p:stCondLst>
                                  <p:iterate type="lt" backwards="0">
                                    <p:tmAbs val="100"/>
                                  </p:iterate>
                                  <p:childTnLst>
                                    <p:set>
                                      <p:cBhvr>
                                        <p:cTn id="29" fill="hold"/>
                                        <p:tgtEl>
                                          <p:spTgt spid="1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7" fill="hold">
                                  <p:stCondLst>
                                    <p:cond delay="0"/>
                                  </p:stCondLst>
                                  <p:iterate type="el" backwards="0">
                                    <p:tmAbs val="0"/>
                                  </p:iterate>
                                  <p:childTnLst>
                                    <p:set>
                                      <p:cBhvr>
                                        <p:cTn id="33" fill="hold"/>
                                        <p:tgtEl>
                                          <p:spTgt spid="145"/>
                                        </p:tgtEl>
                                        <p:attrNameLst>
                                          <p:attrName>style.visibility</p:attrName>
                                        </p:attrNameLst>
                                      </p:cBhvr>
                                      <p:to>
                                        <p:strVal val="visible"/>
                                      </p:to>
                                    </p:set>
                                    <p:animEffect filter="dissolve" transition="in">
                                      <p:cBhvr>
                                        <p:cTn id="34" dur="1000"/>
                                        <p:tgtEl>
                                          <p:spTgt spid="145"/>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8" fill="hold">
                                  <p:stCondLst>
                                    <p:cond delay="0"/>
                                  </p:stCondLst>
                                  <p:iterate type="el" backwards="0">
                                    <p:tmAbs val="0"/>
                                  </p:iterate>
                                  <p:childTnLst>
                                    <p:set>
                                      <p:cBhvr>
                                        <p:cTn id="38" fill="hold"/>
                                        <p:tgtEl>
                                          <p:spTgt spid="149"/>
                                        </p:tgtEl>
                                        <p:attrNameLst>
                                          <p:attrName>style.visibility</p:attrName>
                                        </p:attrNameLst>
                                      </p:cBhvr>
                                      <p:to>
                                        <p:strVal val="visible"/>
                                      </p:to>
                                    </p:set>
                                    <p:animEffect filter="dissolve" transition="in">
                                      <p:cBhvr>
                                        <p:cTn id="39" dur="1250"/>
                                        <p:tgtEl>
                                          <p:spTgt spid="149"/>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9" fill="hold">
                                  <p:stCondLst>
                                    <p:cond delay="0"/>
                                  </p:stCondLst>
                                  <p:iterate type="el" backwards="0">
                                    <p:tmAbs val="0"/>
                                  </p:iterate>
                                  <p:childTnLst>
                                    <p:set>
                                      <p:cBhvr>
                                        <p:cTn id="43" fill="hold"/>
                                        <p:tgtEl>
                                          <p:spTgt spid="150"/>
                                        </p:tgtEl>
                                        <p:attrNameLst>
                                          <p:attrName>style.visibility</p:attrName>
                                        </p:attrNameLst>
                                      </p:cBhvr>
                                      <p:to>
                                        <p:strVal val="visible"/>
                                      </p:to>
                                    </p:set>
                                    <p:animEffect filter="dissolve" transition="in">
                                      <p:cBhvr>
                                        <p:cTn id="44" dur="1000"/>
                                        <p:tgtEl>
                                          <p:spTgt spid="150"/>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32" presetID="23" grpId="10" fill="hold">
                                  <p:stCondLst>
                                    <p:cond delay="0"/>
                                  </p:stCondLst>
                                  <p:iterate type="el" backwards="0">
                                    <p:tmAbs val="0"/>
                                  </p:iterate>
                                  <p:childTnLst>
                                    <p:set>
                                      <p:cBhvr>
                                        <p:cTn id="48" fill="hold"/>
                                        <p:tgtEl>
                                          <p:spTgt spid="151"/>
                                        </p:tgtEl>
                                        <p:attrNameLst>
                                          <p:attrName>style.visibility</p:attrName>
                                        </p:attrNameLst>
                                      </p:cBhvr>
                                      <p:to>
                                        <p:strVal val="visible"/>
                                      </p:to>
                                    </p:set>
                                    <p:anim calcmode="lin" valueType="num">
                                      <p:cBhvr>
                                        <p:cTn id="49" dur="1000" fill="hold"/>
                                        <p:tgtEl>
                                          <p:spTgt spid="151"/>
                                        </p:tgtEl>
                                        <p:attrNameLst>
                                          <p:attrName>ppt_w</p:attrName>
                                        </p:attrNameLst>
                                      </p:cBhvr>
                                      <p:tavLst>
                                        <p:tav tm="0">
                                          <p:val>
                                            <p:strVal val="4*#ppt_w"/>
                                          </p:val>
                                        </p:tav>
                                        <p:tav tm="100000">
                                          <p:val>
                                            <p:strVal val="#ppt_w"/>
                                          </p:val>
                                        </p:tav>
                                      </p:tavLst>
                                    </p:anim>
                                    <p:anim calcmode="lin" valueType="num">
                                      <p:cBhvr>
                                        <p:cTn id="50" dur="1000" fill="hold"/>
                                        <p:tgtEl>
                                          <p:spTgt spid="151"/>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32" presetID="23" grpId="11" fill="hold">
                                  <p:stCondLst>
                                    <p:cond delay="0"/>
                                  </p:stCondLst>
                                  <p:iterate type="el" backwards="0">
                                    <p:tmAbs val="0"/>
                                  </p:iterate>
                                  <p:childTnLst>
                                    <p:set>
                                      <p:cBhvr>
                                        <p:cTn id="54" fill="hold"/>
                                        <p:tgtEl>
                                          <p:spTgt spid="152"/>
                                        </p:tgtEl>
                                        <p:attrNameLst>
                                          <p:attrName>style.visibility</p:attrName>
                                        </p:attrNameLst>
                                      </p:cBhvr>
                                      <p:to>
                                        <p:strVal val="visible"/>
                                      </p:to>
                                    </p:set>
                                    <p:anim calcmode="lin" valueType="num">
                                      <p:cBhvr>
                                        <p:cTn id="55" dur="1000" fill="hold"/>
                                        <p:tgtEl>
                                          <p:spTgt spid="152"/>
                                        </p:tgtEl>
                                        <p:attrNameLst>
                                          <p:attrName>ppt_w</p:attrName>
                                        </p:attrNameLst>
                                      </p:cBhvr>
                                      <p:tavLst>
                                        <p:tav tm="0">
                                          <p:val>
                                            <p:strVal val="4*#ppt_w"/>
                                          </p:val>
                                        </p:tav>
                                        <p:tav tm="100000">
                                          <p:val>
                                            <p:strVal val="#ppt_w"/>
                                          </p:val>
                                        </p:tav>
                                      </p:tavLst>
                                    </p:anim>
                                    <p:anim calcmode="lin" valueType="num">
                                      <p:cBhvr>
                                        <p:cTn id="56" dur="1000" fill="hold"/>
                                        <p:tgtEl>
                                          <p:spTgt spid="15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6"/>
      <p:bldP build="whole" bldLvl="1" animBg="1" rev="0" advAuto="0" spid="149" grpId="8"/>
      <p:bldP build="whole" bldLvl="1" animBg="1" rev="0" advAuto="0" spid="140" grpId="3"/>
      <p:bldP build="whole" bldLvl="1" animBg="1" rev="0" advAuto="0" spid="141" grpId="5"/>
      <p:bldP build="whole" bldLvl="1" animBg="1" rev="0" advAuto="0" spid="145" grpId="7"/>
      <p:bldP build="whole" bldLvl="1" animBg="1" rev="0" advAuto="0" spid="152" grpId="11"/>
      <p:bldP build="whole" bldLvl="1" animBg="1" rev="0" advAuto="0" spid="139" grpId="1"/>
      <p:bldP build="whole" bldLvl="1" animBg="1" rev="0" advAuto="0" spid="137" grpId="4"/>
      <p:bldP build="whole" bldLvl="1" animBg="1" rev="0" advAuto="0" spid="151" grpId="10"/>
      <p:bldP build="whole" bldLvl="1" animBg="1" rev="0" advAuto="0" spid="150" grpId="9"/>
      <p:bldP build="whole" bldLvl="1" animBg="1" rev="0" advAuto="0" spid="138" grpId="2"/>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4"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595" name="Shape 595"/>
          <p:cNvSpPr/>
          <p:nvPr/>
        </p:nvSpPr>
        <p:spPr>
          <a:xfrm>
            <a:off x="5171934" y="3387810"/>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48</a:t>
            </a:r>
          </a:p>
        </p:txBody>
      </p:sp>
      <p:pic>
        <p:nvPicPr>
          <p:cNvPr id="596" name="image40.png"/>
          <p:cNvPicPr>
            <a:picLocks noChangeAspect="1"/>
          </p:cNvPicPr>
          <p:nvPr/>
        </p:nvPicPr>
        <p:blipFill>
          <a:blip r:embed="rId3">
            <a:extLst/>
          </a:blip>
          <a:stretch>
            <a:fillRect/>
          </a:stretch>
        </p:blipFill>
        <p:spPr>
          <a:xfrm>
            <a:off x="7617076" y="3282467"/>
            <a:ext cx="4720000" cy="3694368"/>
          </a:xfrm>
          <a:prstGeom prst="rect">
            <a:avLst/>
          </a:prstGeom>
          <a:ln w="12700">
            <a:miter lim="400000"/>
          </a:ln>
        </p:spPr>
      </p:pic>
      <p:sp>
        <p:nvSpPr>
          <p:cNvPr id="597" name="Shape 597"/>
          <p:cNvSpPr/>
          <p:nvPr/>
        </p:nvSpPr>
        <p:spPr>
          <a:xfrm>
            <a:off x="5285717" y="371305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598" name="Shape 598"/>
          <p:cNvSpPr/>
          <p:nvPr/>
        </p:nvSpPr>
        <p:spPr>
          <a:xfrm>
            <a:off x="4984595" y="3998648"/>
            <a:ext cx="48982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93</a:t>
            </a:r>
          </a:p>
        </p:txBody>
      </p:sp>
      <p:sp>
        <p:nvSpPr>
          <p:cNvPr id="599" name="Shape 599"/>
          <p:cNvSpPr/>
          <p:nvPr/>
        </p:nvSpPr>
        <p:spPr>
          <a:xfrm>
            <a:off x="6058666" y="4355487"/>
            <a:ext cx="324124"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600" name="Shape 600"/>
          <p:cNvSpPr/>
          <p:nvPr/>
        </p:nvSpPr>
        <p:spPr>
          <a:xfrm>
            <a:off x="2945412" y="4593070"/>
            <a:ext cx="550451" cy="567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01" name="Shape 601"/>
          <p:cNvSpPr/>
          <p:nvPr/>
        </p:nvSpPr>
        <p:spPr>
          <a:xfrm>
            <a:off x="5675394" y="4963435"/>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602" name="Shape 602"/>
          <p:cNvSpPr/>
          <p:nvPr/>
        </p:nvSpPr>
        <p:spPr>
          <a:xfrm>
            <a:off x="3355116" y="529384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03" name="Shape 603"/>
          <p:cNvSpPr/>
          <p:nvPr/>
        </p:nvSpPr>
        <p:spPr>
          <a:xfrm>
            <a:off x="4399200" y="561103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04" name="Shape 604"/>
          <p:cNvSpPr/>
          <p:nvPr/>
        </p:nvSpPr>
        <p:spPr>
          <a:xfrm>
            <a:off x="3528112" y="5901790"/>
            <a:ext cx="49521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23</a:t>
            </a:r>
          </a:p>
        </p:txBody>
      </p:sp>
      <p:pic>
        <p:nvPicPr>
          <p:cNvPr id="605" name="image42.png"/>
          <p:cNvPicPr>
            <a:picLocks noChangeAspect="1"/>
          </p:cNvPicPr>
          <p:nvPr/>
        </p:nvPicPr>
        <p:blipFill>
          <a:blip r:embed="rId4">
            <a:extLst/>
          </a:blip>
          <a:stretch>
            <a:fillRect/>
          </a:stretch>
        </p:blipFill>
        <p:spPr>
          <a:xfrm rot="15904259">
            <a:off x="-18881" y="7488859"/>
            <a:ext cx="1858734"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8"/>
                                        </p:tgtEl>
                                        <p:attrNameLst>
                                          <p:attrName>style.visibility</p:attrName>
                                        </p:attrNameLst>
                                      </p:cBhvr>
                                      <p:to>
                                        <p:strVal val="visible"/>
                                      </p:to>
                                    </p:set>
                                    <p:animEffect filter="dissolve" transition="in">
                                      <p:cBhvr>
                                        <p:cTn id="7" dur="1500"/>
                                        <p:tgtEl>
                                          <p:spTgt spid="5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599"/>
                                        </p:tgtEl>
                                        <p:attrNameLst>
                                          <p:attrName>style.visibility</p:attrName>
                                        </p:attrNameLst>
                                      </p:cBhvr>
                                      <p:to>
                                        <p:strVal val="visible"/>
                                      </p:to>
                                    </p:set>
                                    <p:animEffect filter="dissolve" transition="in">
                                      <p:cBhvr>
                                        <p:cTn id="12" dur="1500"/>
                                        <p:tgtEl>
                                          <p:spTgt spid="59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00"/>
                                        </p:tgtEl>
                                        <p:attrNameLst>
                                          <p:attrName>style.visibility</p:attrName>
                                        </p:attrNameLst>
                                      </p:cBhvr>
                                      <p:to>
                                        <p:strVal val="visible"/>
                                      </p:to>
                                    </p:set>
                                    <p:animEffect filter="dissolve" transition="in">
                                      <p:cBhvr>
                                        <p:cTn id="17" dur="1500"/>
                                        <p:tgtEl>
                                          <p:spTgt spid="60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01"/>
                                        </p:tgtEl>
                                        <p:attrNameLst>
                                          <p:attrName>style.visibility</p:attrName>
                                        </p:attrNameLst>
                                      </p:cBhvr>
                                      <p:to>
                                        <p:strVal val="visible"/>
                                      </p:to>
                                    </p:set>
                                    <p:animEffect filter="dissolve" transition="in">
                                      <p:cBhvr>
                                        <p:cTn id="22" dur="1500"/>
                                        <p:tgtEl>
                                          <p:spTgt spid="60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02"/>
                                        </p:tgtEl>
                                        <p:attrNameLst>
                                          <p:attrName>style.visibility</p:attrName>
                                        </p:attrNameLst>
                                      </p:cBhvr>
                                      <p:to>
                                        <p:strVal val="visible"/>
                                      </p:to>
                                    </p:set>
                                    <p:animEffect filter="dissolve" transition="in">
                                      <p:cBhvr>
                                        <p:cTn id="27" dur="1500"/>
                                        <p:tgtEl>
                                          <p:spTgt spid="60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03"/>
                                        </p:tgtEl>
                                        <p:attrNameLst>
                                          <p:attrName>style.visibility</p:attrName>
                                        </p:attrNameLst>
                                      </p:cBhvr>
                                      <p:to>
                                        <p:strVal val="visible"/>
                                      </p:to>
                                    </p:set>
                                    <p:animEffect filter="dissolve" transition="in">
                                      <p:cBhvr>
                                        <p:cTn id="32" dur="1500"/>
                                        <p:tgtEl>
                                          <p:spTgt spid="60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04"/>
                                        </p:tgtEl>
                                        <p:attrNameLst>
                                          <p:attrName>style.visibility</p:attrName>
                                        </p:attrNameLst>
                                      </p:cBhvr>
                                      <p:to>
                                        <p:strVal val="visible"/>
                                      </p:to>
                                    </p:set>
                                    <p:animEffect filter="dissolve" transition="in">
                                      <p:cBhvr>
                                        <p:cTn id="37" dur="1500"/>
                                        <p:tgtEl>
                                          <p:spTgt spid="604"/>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9" presetID="18" grpId="8" fill="hold">
                                  <p:stCondLst>
                                    <p:cond delay="0"/>
                                  </p:stCondLst>
                                  <p:iterate type="el" backwards="0">
                                    <p:tmAbs val="0"/>
                                  </p:iterate>
                                  <p:childTnLst>
                                    <p:set>
                                      <p:cBhvr>
                                        <p:cTn id="41" fill="hold"/>
                                        <p:tgtEl>
                                          <p:spTgt spid="605"/>
                                        </p:tgtEl>
                                        <p:attrNameLst>
                                          <p:attrName>style.visibility</p:attrName>
                                        </p:attrNameLst>
                                      </p:cBhvr>
                                      <p:to>
                                        <p:strVal val="visible"/>
                                      </p:to>
                                    </p:set>
                                    <p:animEffect filter="strips(upLeft)" transition="in">
                                      <p:cBhvr>
                                        <p:cTn id="42" dur="10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3"/>
      <p:bldP build="whole" bldLvl="1" animBg="1" rev="0" advAuto="0" spid="603" grpId="6"/>
      <p:bldP build="whole" bldLvl="1" animBg="1" rev="0" advAuto="0" spid="605" grpId="8"/>
      <p:bldP build="whole" bldLvl="1" animBg="1" rev="0" advAuto="0" spid="598" grpId="1"/>
      <p:bldP build="whole" bldLvl="1" animBg="1" rev="0" advAuto="0" spid="602" grpId="5"/>
      <p:bldP build="whole" bldLvl="1" animBg="1" rev="0" advAuto="0" spid="601" grpId="4"/>
      <p:bldP build="whole" bldLvl="1" animBg="1" rev="0" advAuto="0" spid="604" grpId="7"/>
      <p:bldP build="whole" bldLvl="1" animBg="1" rev="0" advAuto="0" spid="599" grpId="2"/>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7" name="image43.png"/>
          <p:cNvPicPr>
            <a:picLocks noChangeAspect="1"/>
          </p:cNvPicPr>
          <p:nvPr/>
        </p:nvPicPr>
        <p:blipFill>
          <a:blip r:embed="rId2">
            <a:extLst/>
          </a:blip>
          <a:stretch>
            <a:fillRect/>
          </a:stretch>
        </p:blipFill>
        <p:spPr>
          <a:xfrm>
            <a:off x="3155950" y="3092450"/>
            <a:ext cx="6692900" cy="3568700"/>
          </a:xfrm>
          <a:prstGeom prst="rect">
            <a:avLst/>
          </a:prstGeom>
          <a:ln w="12700">
            <a:miter lim="400000"/>
          </a:ln>
        </p:spPr>
      </p:pic>
      <p:pic>
        <p:nvPicPr>
          <p:cNvPr id="608" name="image42.png"/>
          <p:cNvPicPr>
            <a:picLocks noChangeAspect="1"/>
          </p:cNvPicPr>
          <p:nvPr/>
        </p:nvPicPr>
        <p:blipFill>
          <a:blip r:embed="rId3">
            <a:extLst/>
          </a:blip>
          <a:stretch>
            <a:fillRect/>
          </a:stretch>
        </p:blipFill>
        <p:spPr>
          <a:xfrm rot="15904259">
            <a:off x="7540820" y="7065939"/>
            <a:ext cx="1858733"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607"/>
                                        </p:tgtEl>
                                        <p:attrNameLst>
                                          <p:attrName>style.visibility</p:attrName>
                                        </p:attrNameLst>
                                      </p:cBhvr>
                                      <p:to>
                                        <p:strVal val="visible"/>
                                      </p:to>
                                    </p:set>
                                    <p:animEffect filter="wipe(down)" transition="in">
                                      <p:cBhvr>
                                        <p:cTn id="7" dur="1500"/>
                                        <p:tgtEl>
                                          <p:spTgt spid="6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8" grpId="2" fill="hold">
                                  <p:stCondLst>
                                    <p:cond delay="0"/>
                                  </p:stCondLst>
                                  <p:iterate type="el" backwards="0">
                                    <p:tmAbs val="0"/>
                                  </p:iterate>
                                  <p:childTnLst>
                                    <p:set>
                                      <p:cBhvr>
                                        <p:cTn id="11" fill="hold"/>
                                        <p:tgtEl>
                                          <p:spTgt spid="608"/>
                                        </p:tgtEl>
                                        <p:attrNameLst>
                                          <p:attrName>style.visibility</p:attrName>
                                        </p:attrNameLst>
                                      </p:cBhvr>
                                      <p:to>
                                        <p:strVal val="visible"/>
                                      </p:to>
                                    </p:set>
                                    <p:animEffect filter="strips(upLeft)" transition="in">
                                      <p:cBhvr>
                                        <p:cTn id="12" dur="10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1"/>
      <p:bldP build="whole" bldLvl="1" animBg="1" rev="0" advAuto="0" spid="608"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0" name="image44.png"/>
          <p:cNvPicPr>
            <a:picLocks noChangeAspect="1"/>
          </p:cNvPicPr>
          <p:nvPr/>
        </p:nvPicPr>
        <p:blipFill>
          <a:blip r:embed="rId2">
            <a:extLst/>
          </a:blip>
          <a:stretch>
            <a:fillRect/>
          </a:stretch>
        </p:blipFill>
        <p:spPr>
          <a:xfrm>
            <a:off x="140999" y="886466"/>
            <a:ext cx="12722802" cy="7980668"/>
          </a:xfrm>
          <a:prstGeom prst="rect">
            <a:avLst/>
          </a:prstGeom>
          <a:ln w="12700">
            <a:miter lim="400000"/>
          </a:ln>
        </p:spPr>
      </p:pic>
      <p:grpSp>
        <p:nvGrpSpPr>
          <p:cNvPr id="616" name="Group 616"/>
          <p:cNvGrpSpPr/>
          <p:nvPr/>
        </p:nvGrpSpPr>
        <p:grpSpPr>
          <a:xfrm>
            <a:off x="1396123" y="1116058"/>
            <a:ext cx="7222551" cy="4391606"/>
            <a:chOff x="0" y="0"/>
            <a:chExt cx="7222549" cy="4391605"/>
          </a:xfrm>
        </p:grpSpPr>
        <p:sp>
          <p:nvSpPr>
            <p:cNvPr id="611" name="Shape 611"/>
            <p:cNvSpPr/>
            <p:nvPr/>
          </p:nvSpPr>
          <p:spPr>
            <a:xfrm>
              <a:off x="0" y="-1"/>
              <a:ext cx="764990" cy="567460"/>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95.1</a:t>
              </a:r>
            </a:p>
          </p:txBody>
        </p:sp>
        <p:sp>
          <p:nvSpPr>
            <p:cNvPr id="612" name="Shape 612"/>
            <p:cNvSpPr/>
            <p:nvPr/>
          </p:nvSpPr>
          <p:spPr>
            <a:xfrm>
              <a:off x="2815324" y="3705303"/>
              <a:ext cx="323788"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a:t>
              </a:r>
            </a:p>
          </p:txBody>
        </p:sp>
        <p:sp>
          <p:nvSpPr>
            <p:cNvPr id="613" name="Shape 613"/>
            <p:cNvSpPr/>
            <p:nvPr/>
          </p:nvSpPr>
          <p:spPr>
            <a:xfrm>
              <a:off x="4035071" y="3824146"/>
              <a:ext cx="563923"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1.2</a:t>
              </a:r>
            </a:p>
          </p:txBody>
        </p:sp>
        <p:sp>
          <p:nvSpPr>
            <p:cNvPr id="614" name="Shape 614"/>
            <p:cNvSpPr/>
            <p:nvPr/>
          </p:nvSpPr>
          <p:spPr>
            <a:xfrm>
              <a:off x="5288246" y="3824146"/>
              <a:ext cx="631282"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0.3</a:t>
              </a:r>
            </a:p>
          </p:txBody>
        </p:sp>
        <p:sp>
          <p:nvSpPr>
            <p:cNvPr id="615" name="Shape 615"/>
            <p:cNvSpPr/>
            <p:nvPr/>
          </p:nvSpPr>
          <p:spPr>
            <a:xfrm>
              <a:off x="6608781" y="3824146"/>
              <a:ext cx="613769"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0.5</a:t>
              </a:r>
            </a:p>
          </p:txBody>
        </p:sp>
      </p:grpSp>
      <p:grpSp>
        <p:nvGrpSpPr>
          <p:cNvPr id="619" name="Group 619"/>
          <p:cNvGrpSpPr/>
          <p:nvPr/>
        </p:nvGrpSpPr>
        <p:grpSpPr>
          <a:xfrm>
            <a:off x="2403499" y="4437048"/>
            <a:ext cx="1270004" cy="1270003"/>
            <a:chOff x="0" y="0"/>
            <a:chExt cx="1270002" cy="1270002"/>
          </a:xfrm>
        </p:grpSpPr>
        <p:sp>
          <p:nvSpPr>
            <p:cNvPr id="617" name="Shape 617"/>
            <p:cNvSpPr/>
            <p:nvPr/>
          </p:nvSpPr>
          <p:spPr>
            <a:xfrm>
              <a:off x="480347" y="351270"/>
              <a:ext cx="309306"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a:t>
              </a:r>
            </a:p>
          </p:txBody>
        </p:sp>
        <p:sp>
          <p:nvSpPr>
            <p:cNvPr id="618" name="Shape 618"/>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620" name="image40.png"/>
          <p:cNvPicPr>
            <a:picLocks noChangeAspect="1"/>
          </p:cNvPicPr>
          <p:nvPr/>
        </p:nvPicPr>
        <p:blipFill>
          <a:blip r:embed="rId3">
            <a:extLst/>
          </a:blip>
          <a:stretch>
            <a:fillRect/>
          </a:stretch>
        </p:blipFill>
        <p:spPr>
          <a:xfrm>
            <a:off x="8924469" y="5681293"/>
            <a:ext cx="3917898" cy="306656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616"/>
                                        </p:tgtEl>
                                        <p:attrNameLst>
                                          <p:attrName>style.visibility</p:attrName>
                                        </p:attrNameLst>
                                      </p:cBhvr>
                                      <p:to>
                                        <p:strVal val="visible"/>
                                      </p:to>
                                    </p:set>
                                    <p:anim calcmode="lin" valueType="num">
                                      <p:cBhvr>
                                        <p:cTn id="7" dur="1250" fill="hold"/>
                                        <p:tgtEl>
                                          <p:spTgt spid="616"/>
                                        </p:tgtEl>
                                        <p:attrNameLst>
                                          <p:attrName>ppt_w</p:attrName>
                                        </p:attrNameLst>
                                      </p:cBhvr>
                                      <p:tavLst>
                                        <p:tav tm="0">
                                          <p:val>
                                            <p:fltVal val="0"/>
                                          </p:val>
                                        </p:tav>
                                        <p:tav tm="100000">
                                          <p:val>
                                            <p:strVal val="#ppt_w"/>
                                          </p:val>
                                        </p:tav>
                                      </p:tavLst>
                                    </p:anim>
                                    <p:anim calcmode="lin" valueType="num">
                                      <p:cBhvr>
                                        <p:cTn id="8" dur="1250" fill="hold"/>
                                        <p:tgtEl>
                                          <p:spTgt spid="616"/>
                                        </p:tgtEl>
                                        <p:attrNameLst>
                                          <p:attrName>ppt_h</p:attrName>
                                        </p:attrNameLst>
                                      </p:cBhvr>
                                      <p:tavLst>
                                        <p:tav tm="0">
                                          <p:val>
                                            <p:fltVal val="0"/>
                                          </p:val>
                                        </p:tav>
                                        <p:tav tm="100000">
                                          <p:val>
                                            <p:strVal val="#ppt_h"/>
                                          </p:val>
                                        </p:tav>
                                      </p:tavLst>
                                    </p:anim>
                                    <p:anim calcmode="lin" valueType="num">
                                      <p:cBhvr>
                                        <p:cTn id="9" dur="1250" fill="hold"/>
                                        <p:tgtEl>
                                          <p:spTgt spid="616"/>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6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619"/>
                                        </p:tgtEl>
                                        <p:attrNameLst>
                                          <p:attrName>style.visibility</p:attrName>
                                        </p:attrNameLst>
                                      </p:cBhvr>
                                      <p:to>
                                        <p:strVal val="visible"/>
                                      </p:to>
                                    </p:set>
                                    <p:animEffect filter="blinds(vertical)" transition="in">
                                      <p:cBhvr>
                                        <p:cTn id="15" dur="1000"/>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1"/>
      <p:bldP build="whole" bldLvl="1" animBg="1" rev="0" advAuto="0" spid="619"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2</a:t>
            </a:r>
          </a:p>
        </p:txBody>
      </p:sp>
      <p:sp>
        <p:nvSpPr>
          <p:cNvPr id="623" name="Shape 623"/>
          <p:cNvSpPr/>
          <p:nvPr/>
        </p:nvSpPr>
        <p:spPr>
          <a:xfrm>
            <a:off x="4502685"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28 ετών</a:t>
            </a:r>
          </a:p>
        </p:txBody>
      </p:sp>
      <p:sp>
        <p:nvSpPr>
          <p:cNvPr id="624" name="Shape 624"/>
          <p:cNvSpPr/>
          <p:nvPr/>
        </p:nvSpPr>
        <p:spPr>
          <a:xfrm>
            <a:off x="4502686" y="6529381"/>
            <a:ext cx="3557319"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έντονο κοιλιακό άλγος</a:t>
            </a:r>
          </a:p>
        </p:txBody>
      </p:sp>
      <p:sp>
        <p:nvSpPr>
          <p:cNvPr id="625" name="Shape 625"/>
          <p:cNvSpPr/>
          <p:nvPr/>
        </p:nvSpPr>
        <p:spPr>
          <a:xfrm>
            <a:off x="4502685" y="4234915"/>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G0P0A0</a:t>
            </a:r>
          </a:p>
        </p:txBody>
      </p:sp>
      <p:sp>
        <p:nvSpPr>
          <p:cNvPr id="626" name="Shape 626"/>
          <p:cNvSpPr/>
          <p:nvPr/>
        </p:nvSpPr>
        <p:spPr>
          <a:xfrm>
            <a:off x="4502685" y="5382149"/>
            <a:ext cx="2491859"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ωχρινική φάση</a:t>
            </a:r>
          </a:p>
        </p:txBody>
      </p:sp>
      <p:sp>
        <p:nvSpPr>
          <p:cNvPr id="627" name="Shape 627"/>
          <p:cNvSpPr/>
          <p:nvPr/>
        </p:nvSpPr>
        <p:spPr>
          <a:xfrm>
            <a:off x="4502685" y="7676614"/>
            <a:ext cx="5392073"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ωοθηκεκτομία αριστερά προ 6ετίας</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6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6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6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lt" backwards="0">
                                    <p:tmAbs val="100"/>
                                  </p:iterate>
                                  <p:childTnLst>
                                    <p:set>
                                      <p:cBhvr>
                                        <p:cTn id="22" fill="hold"/>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4" grpId="3"/>
      <p:bldP build="whole" bldLvl="1" animBg="1" rev="0" advAuto="0" spid="623" grpId="1"/>
      <p:bldP build="whole" bldLvl="1" animBg="1" rev="0" advAuto="0" spid="625" grpId="2"/>
      <p:bldP build="whole" bldLvl="1" animBg="1" rev="0" advAuto="0" spid="626" grpId="4"/>
      <p:bldP build="whole" bldLvl="1" animBg="1" rev="0" advAuto="0" spid="627" grpId="5"/>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29" name="image46.png"/>
          <p:cNvPicPr>
            <a:picLocks noChangeAspect="1"/>
          </p:cNvPicPr>
          <p:nvPr/>
        </p:nvPicPr>
        <p:blipFill>
          <a:blip r:embed="rId2">
            <a:extLst/>
          </a:blip>
          <a:stretch>
            <a:fillRect/>
          </a:stretch>
        </p:blipFill>
        <p:spPr>
          <a:xfrm>
            <a:off x="1710596" y="144152"/>
            <a:ext cx="9583609" cy="9465296"/>
          </a:xfrm>
          <a:prstGeom prst="rect">
            <a:avLst/>
          </a:prstGeom>
          <a:ln w="12700">
            <a:miter lim="400000"/>
          </a:ln>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632" name="image46.png"/>
          <p:cNvPicPr>
            <a:picLocks noChangeAspect="1"/>
          </p:cNvPicPr>
          <p:nvPr/>
        </p:nvPicPr>
        <p:blipFill>
          <a:blip r:embed="rId3">
            <a:extLst/>
          </a:blip>
          <a:stretch>
            <a:fillRect/>
          </a:stretch>
        </p:blipFill>
        <p:spPr>
          <a:xfrm>
            <a:off x="8292293" y="3245584"/>
            <a:ext cx="3636773" cy="3591875"/>
          </a:xfrm>
          <a:prstGeom prst="rect">
            <a:avLst/>
          </a:prstGeom>
          <a:ln w="12700">
            <a:miter lim="400000"/>
          </a:ln>
        </p:spPr>
      </p:pic>
      <p:sp>
        <p:nvSpPr>
          <p:cNvPr id="633" name="Shape 633"/>
          <p:cNvSpPr/>
          <p:nvPr/>
        </p:nvSpPr>
        <p:spPr>
          <a:xfrm>
            <a:off x="4837387" y="3329782"/>
            <a:ext cx="53024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28</a:t>
            </a:r>
          </a:p>
        </p:txBody>
      </p:sp>
      <p:sp>
        <p:nvSpPr>
          <p:cNvPr id="634" name="Shape 634"/>
          <p:cNvSpPr/>
          <p:nvPr/>
        </p:nvSpPr>
        <p:spPr>
          <a:xfrm>
            <a:off x="5285717" y="371305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635" name="Shape 635"/>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28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633"/>
                                        </p:tgtEl>
                                        <p:attrNameLst>
                                          <p:attrName>style.visibility</p:attrName>
                                        </p:attrNameLst>
                                      </p:cBhvr>
                                      <p:to>
                                        <p:strVal val="visible"/>
                                      </p:to>
                                    </p:set>
                                    <p:animEffect filter="dissolve" transition="in">
                                      <p:cBhvr>
                                        <p:cTn id="11" dur="1500"/>
                                        <p:tgtEl>
                                          <p:spTgt spid="63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634"/>
                                        </p:tgtEl>
                                        <p:attrNameLst>
                                          <p:attrName>style.visibility</p:attrName>
                                        </p:attrNameLst>
                                      </p:cBhvr>
                                      <p:to>
                                        <p:strVal val="visible"/>
                                      </p:to>
                                    </p:set>
                                    <p:animEffect filter="dissolve" transition="in">
                                      <p:cBhvr>
                                        <p:cTn id="16" dur="1500"/>
                                        <p:tgtEl>
                                          <p:spTgt spid="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4" grpId="3"/>
      <p:bldP build="whole" bldLvl="1" animBg="1" rev="0" advAuto="0" spid="635" grpId="1"/>
      <p:bldP build="whole" bldLvl="1" animBg="1" rev="0" advAuto="0" spid="633"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37" name="image47.png"/>
          <p:cNvPicPr>
            <a:picLocks noChangeAspect="1"/>
          </p:cNvPicPr>
          <p:nvPr/>
        </p:nvPicPr>
        <p:blipFill>
          <a:blip r:embed="rId2">
            <a:extLst/>
          </a:blip>
          <a:stretch>
            <a:fillRect/>
          </a:stretch>
        </p:blipFill>
        <p:spPr>
          <a:xfrm>
            <a:off x="590590" y="-13748"/>
            <a:ext cx="11823619" cy="9781096"/>
          </a:xfrm>
          <a:prstGeom prst="rect">
            <a:avLst/>
          </a:prstGeom>
          <a:ln w="12700">
            <a:miter lim="400000"/>
          </a:ln>
        </p:spPr>
      </p:pic>
      <p:sp>
        <p:nvSpPr>
          <p:cNvPr id="638" name="Shape 638"/>
          <p:cNvSpPr/>
          <p:nvPr/>
        </p:nvSpPr>
        <p:spPr>
          <a:xfrm>
            <a:off x="6640535" y="3141775"/>
            <a:ext cx="2102658"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151.9 mm</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0"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641" name="image46.png"/>
          <p:cNvPicPr>
            <a:picLocks noChangeAspect="1"/>
          </p:cNvPicPr>
          <p:nvPr/>
        </p:nvPicPr>
        <p:blipFill>
          <a:blip r:embed="rId3">
            <a:extLst/>
          </a:blip>
          <a:stretch>
            <a:fillRect/>
          </a:stretch>
        </p:blipFill>
        <p:spPr>
          <a:xfrm>
            <a:off x="8292293" y="3245584"/>
            <a:ext cx="3636773" cy="3591875"/>
          </a:xfrm>
          <a:prstGeom prst="rect">
            <a:avLst/>
          </a:prstGeom>
          <a:ln w="12700">
            <a:miter lim="400000"/>
          </a:ln>
        </p:spPr>
      </p:pic>
      <p:sp>
        <p:nvSpPr>
          <p:cNvPr id="642" name="Shape 642"/>
          <p:cNvSpPr/>
          <p:nvPr/>
        </p:nvSpPr>
        <p:spPr>
          <a:xfrm>
            <a:off x="4837387" y="3329782"/>
            <a:ext cx="53024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28</a:t>
            </a:r>
          </a:p>
        </p:txBody>
      </p:sp>
      <p:sp>
        <p:nvSpPr>
          <p:cNvPr id="643" name="Shape 643"/>
          <p:cNvSpPr/>
          <p:nvPr/>
        </p:nvSpPr>
        <p:spPr>
          <a:xfrm>
            <a:off x="5285717" y="3713053"/>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644" name="Shape 644"/>
          <p:cNvSpPr/>
          <p:nvPr/>
        </p:nvSpPr>
        <p:spPr>
          <a:xfrm>
            <a:off x="4883812" y="3998648"/>
            <a:ext cx="66496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152</a:t>
            </a:r>
          </a:p>
        </p:txBody>
      </p:sp>
      <p:sp>
        <p:nvSpPr>
          <p:cNvPr id="645" name="Shape 645"/>
          <p:cNvSpPr/>
          <p:nvPr/>
        </p:nvSpPr>
        <p:spPr>
          <a:xfrm>
            <a:off x="5987422" y="4403190"/>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646" name="Shape 646"/>
          <p:cNvSpPr/>
          <p:nvPr/>
        </p:nvSpPr>
        <p:spPr>
          <a:xfrm>
            <a:off x="2953465" y="4593070"/>
            <a:ext cx="550452" cy="5674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47" name="Shape 647"/>
          <p:cNvSpPr/>
          <p:nvPr/>
        </p:nvSpPr>
        <p:spPr>
          <a:xfrm>
            <a:off x="5564501" y="4971489"/>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648" name="Shape 648"/>
          <p:cNvSpPr/>
          <p:nvPr/>
        </p:nvSpPr>
        <p:spPr>
          <a:xfrm>
            <a:off x="3389602" y="5288679"/>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49" name="Shape 649"/>
          <p:cNvSpPr/>
          <p:nvPr/>
        </p:nvSpPr>
        <p:spPr>
          <a:xfrm>
            <a:off x="4341172" y="5619086"/>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650" name="Shape 650"/>
          <p:cNvSpPr/>
          <p:nvPr/>
        </p:nvSpPr>
        <p:spPr>
          <a:xfrm>
            <a:off x="3280817" y="5984288"/>
            <a:ext cx="76802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462</a:t>
            </a:r>
          </a:p>
        </p:txBody>
      </p:sp>
      <p:pic>
        <p:nvPicPr>
          <p:cNvPr id="651" name="image42.png"/>
          <p:cNvPicPr>
            <a:picLocks noChangeAspect="1"/>
          </p:cNvPicPr>
          <p:nvPr/>
        </p:nvPicPr>
        <p:blipFill>
          <a:blip r:embed="rId4">
            <a:extLst/>
          </a:blip>
          <a:stretch>
            <a:fillRect/>
          </a:stretch>
        </p:blipFill>
        <p:spPr>
          <a:xfrm rot="15904259">
            <a:off x="-111396" y="7541724"/>
            <a:ext cx="1858735"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44"/>
                                        </p:tgtEl>
                                        <p:attrNameLst>
                                          <p:attrName>style.visibility</p:attrName>
                                        </p:attrNameLst>
                                      </p:cBhvr>
                                      <p:to>
                                        <p:strVal val="visible"/>
                                      </p:to>
                                    </p:set>
                                    <p:animEffect filter="dissolve" transition="in">
                                      <p:cBhvr>
                                        <p:cTn id="7" dur="1500"/>
                                        <p:tgtEl>
                                          <p:spTgt spid="6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45"/>
                                        </p:tgtEl>
                                        <p:attrNameLst>
                                          <p:attrName>style.visibility</p:attrName>
                                        </p:attrNameLst>
                                      </p:cBhvr>
                                      <p:to>
                                        <p:strVal val="visible"/>
                                      </p:to>
                                    </p:set>
                                    <p:animEffect filter="dissolve" transition="in">
                                      <p:cBhvr>
                                        <p:cTn id="12" dur="1500"/>
                                        <p:tgtEl>
                                          <p:spTgt spid="6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46"/>
                                        </p:tgtEl>
                                        <p:attrNameLst>
                                          <p:attrName>style.visibility</p:attrName>
                                        </p:attrNameLst>
                                      </p:cBhvr>
                                      <p:to>
                                        <p:strVal val="visible"/>
                                      </p:to>
                                    </p:set>
                                    <p:animEffect filter="dissolve" transition="in">
                                      <p:cBhvr>
                                        <p:cTn id="17" dur="1500"/>
                                        <p:tgtEl>
                                          <p:spTgt spid="64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47"/>
                                        </p:tgtEl>
                                        <p:attrNameLst>
                                          <p:attrName>style.visibility</p:attrName>
                                        </p:attrNameLst>
                                      </p:cBhvr>
                                      <p:to>
                                        <p:strVal val="visible"/>
                                      </p:to>
                                    </p:set>
                                    <p:animEffect filter="dissolve" transition="in">
                                      <p:cBhvr>
                                        <p:cTn id="22" dur="1500"/>
                                        <p:tgtEl>
                                          <p:spTgt spid="64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648"/>
                                        </p:tgtEl>
                                        <p:attrNameLst>
                                          <p:attrName>style.visibility</p:attrName>
                                        </p:attrNameLst>
                                      </p:cBhvr>
                                      <p:to>
                                        <p:strVal val="visible"/>
                                      </p:to>
                                    </p:set>
                                    <p:animEffect filter="dissolve" transition="in">
                                      <p:cBhvr>
                                        <p:cTn id="27" dur="1500"/>
                                        <p:tgtEl>
                                          <p:spTgt spid="64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649"/>
                                        </p:tgtEl>
                                        <p:attrNameLst>
                                          <p:attrName>style.visibility</p:attrName>
                                        </p:attrNameLst>
                                      </p:cBhvr>
                                      <p:to>
                                        <p:strVal val="visible"/>
                                      </p:to>
                                    </p:set>
                                    <p:animEffect filter="dissolve" transition="in">
                                      <p:cBhvr>
                                        <p:cTn id="32" dur="1500"/>
                                        <p:tgtEl>
                                          <p:spTgt spid="64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650"/>
                                        </p:tgtEl>
                                        <p:attrNameLst>
                                          <p:attrName>style.visibility</p:attrName>
                                        </p:attrNameLst>
                                      </p:cBhvr>
                                      <p:to>
                                        <p:strVal val="visible"/>
                                      </p:to>
                                    </p:set>
                                    <p:animEffect filter="dissolve" transition="in">
                                      <p:cBhvr>
                                        <p:cTn id="37" dur="1500"/>
                                        <p:tgtEl>
                                          <p:spTgt spid="650"/>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9" presetID="18" grpId="8" fill="hold">
                                  <p:stCondLst>
                                    <p:cond delay="0"/>
                                  </p:stCondLst>
                                  <p:iterate type="el" backwards="0">
                                    <p:tmAbs val="0"/>
                                  </p:iterate>
                                  <p:childTnLst>
                                    <p:set>
                                      <p:cBhvr>
                                        <p:cTn id="41" fill="hold"/>
                                        <p:tgtEl>
                                          <p:spTgt spid="651"/>
                                        </p:tgtEl>
                                        <p:attrNameLst>
                                          <p:attrName>style.visibility</p:attrName>
                                        </p:attrNameLst>
                                      </p:cBhvr>
                                      <p:to>
                                        <p:strVal val="visible"/>
                                      </p:to>
                                    </p:set>
                                    <p:animEffect filter="strips(upLeft)" transition="in">
                                      <p:cBhvr>
                                        <p:cTn id="42" dur="10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7" grpId="4"/>
      <p:bldP build="whole" bldLvl="1" animBg="1" rev="0" advAuto="0" spid="650" grpId="7"/>
      <p:bldP build="whole" bldLvl="1" animBg="1" rev="0" advAuto="0" spid="648" grpId="5"/>
      <p:bldP build="whole" bldLvl="1" animBg="1" rev="0" advAuto="0" spid="649" grpId="6"/>
      <p:bldP build="whole" bldLvl="1" animBg="1" rev="0" advAuto="0" spid="645" grpId="2"/>
      <p:bldP build="whole" bldLvl="1" animBg="1" rev="0" advAuto="0" spid="644" grpId="1"/>
      <p:bldP build="whole" bldLvl="1" animBg="1" rev="0" advAuto="0" spid="651" grpId="8"/>
      <p:bldP build="whole" bldLvl="1" animBg="1" rev="0" advAuto="0" spid="646" grpId="3"/>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3" name="image48.png"/>
          <p:cNvPicPr>
            <a:picLocks noChangeAspect="1"/>
          </p:cNvPicPr>
          <p:nvPr/>
        </p:nvPicPr>
        <p:blipFill>
          <a:blip r:embed="rId2">
            <a:extLst/>
          </a:blip>
          <a:stretch>
            <a:fillRect/>
          </a:stretch>
        </p:blipFill>
        <p:spPr>
          <a:xfrm>
            <a:off x="137197" y="1744895"/>
            <a:ext cx="12730406" cy="6263810"/>
          </a:xfrm>
          <a:prstGeom prst="rect">
            <a:avLst/>
          </a:prstGeom>
          <a:ln w="12700">
            <a:miter lim="400000"/>
          </a:ln>
        </p:spPr>
      </p:pic>
      <p:grpSp>
        <p:nvGrpSpPr>
          <p:cNvPr id="659" name="Group 659"/>
          <p:cNvGrpSpPr/>
          <p:nvPr/>
        </p:nvGrpSpPr>
        <p:grpSpPr>
          <a:xfrm>
            <a:off x="1285154" y="2129993"/>
            <a:ext cx="7929225" cy="3577154"/>
            <a:chOff x="0" y="0"/>
            <a:chExt cx="7929224" cy="3577153"/>
          </a:xfrm>
        </p:grpSpPr>
        <p:sp>
          <p:nvSpPr>
            <p:cNvPr id="654" name="Shape 654"/>
            <p:cNvSpPr/>
            <p:nvPr/>
          </p:nvSpPr>
          <p:spPr>
            <a:xfrm>
              <a:off x="-1" y="-1"/>
              <a:ext cx="820898" cy="567460"/>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86.7</a:t>
              </a:r>
            </a:p>
          </p:txBody>
        </p:sp>
        <p:sp>
          <p:nvSpPr>
            <p:cNvPr id="655" name="Shape 655"/>
            <p:cNvSpPr/>
            <p:nvPr/>
          </p:nvSpPr>
          <p:spPr>
            <a:xfrm>
              <a:off x="3041261" y="2902415"/>
              <a:ext cx="571670"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5.2</a:t>
              </a:r>
            </a:p>
          </p:txBody>
        </p:sp>
        <p:sp>
          <p:nvSpPr>
            <p:cNvPr id="656" name="Shape 656"/>
            <p:cNvSpPr/>
            <p:nvPr/>
          </p:nvSpPr>
          <p:spPr>
            <a:xfrm>
              <a:off x="4505223" y="2902415"/>
              <a:ext cx="628588"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3.3</a:t>
              </a:r>
            </a:p>
          </p:txBody>
        </p:sp>
        <p:sp>
          <p:nvSpPr>
            <p:cNvPr id="657" name="Shape 657"/>
            <p:cNvSpPr/>
            <p:nvPr/>
          </p:nvSpPr>
          <p:spPr>
            <a:xfrm>
              <a:off x="5914899" y="2902415"/>
              <a:ext cx="657215"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3.8</a:t>
              </a:r>
            </a:p>
          </p:txBody>
        </p:sp>
        <p:sp>
          <p:nvSpPr>
            <p:cNvPr id="658" name="Shape 658"/>
            <p:cNvSpPr/>
            <p:nvPr/>
          </p:nvSpPr>
          <p:spPr>
            <a:xfrm>
              <a:off x="7630696" y="3009694"/>
              <a:ext cx="298528"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a:t>
              </a:r>
            </a:p>
          </p:txBody>
        </p:sp>
      </p:grpSp>
      <p:grpSp>
        <p:nvGrpSpPr>
          <p:cNvPr id="662" name="Group 662"/>
          <p:cNvGrpSpPr/>
          <p:nvPr/>
        </p:nvGrpSpPr>
        <p:grpSpPr>
          <a:xfrm>
            <a:off x="2522446" y="4469677"/>
            <a:ext cx="1270003" cy="1270003"/>
            <a:chOff x="0" y="0"/>
            <a:chExt cx="1270002" cy="1270002"/>
          </a:xfrm>
        </p:grpSpPr>
        <p:sp>
          <p:nvSpPr>
            <p:cNvPr id="660" name="Shape 660"/>
            <p:cNvSpPr/>
            <p:nvPr/>
          </p:nvSpPr>
          <p:spPr>
            <a:xfrm>
              <a:off x="228592" y="351270"/>
              <a:ext cx="812815"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13.3</a:t>
              </a:r>
            </a:p>
          </p:txBody>
        </p:sp>
        <p:sp>
          <p:nvSpPr>
            <p:cNvPr id="661" name="Shape 661"/>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663" name="image46.png"/>
          <p:cNvPicPr>
            <a:picLocks noChangeAspect="1"/>
          </p:cNvPicPr>
          <p:nvPr/>
        </p:nvPicPr>
        <p:blipFill>
          <a:blip r:embed="rId3">
            <a:extLst/>
          </a:blip>
          <a:stretch>
            <a:fillRect/>
          </a:stretch>
        </p:blipFill>
        <p:spPr>
          <a:xfrm>
            <a:off x="9838597" y="5056680"/>
            <a:ext cx="2893701" cy="285797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659"/>
                                        </p:tgtEl>
                                        <p:attrNameLst>
                                          <p:attrName>style.visibility</p:attrName>
                                        </p:attrNameLst>
                                      </p:cBhvr>
                                      <p:to>
                                        <p:strVal val="visible"/>
                                      </p:to>
                                    </p:set>
                                    <p:anim calcmode="lin" valueType="num">
                                      <p:cBhvr>
                                        <p:cTn id="7" dur="1000" fill="hold"/>
                                        <p:tgtEl>
                                          <p:spTgt spid="659"/>
                                        </p:tgtEl>
                                        <p:attrNameLst>
                                          <p:attrName>ppt_w</p:attrName>
                                        </p:attrNameLst>
                                      </p:cBhvr>
                                      <p:tavLst>
                                        <p:tav tm="0">
                                          <p:val>
                                            <p:fltVal val="0"/>
                                          </p:val>
                                        </p:tav>
                                        <p:tav tm="100000">
                                          <p:val>
                                            <p:strVal val="#ppt_w"/>
                                          </p:val>
                                        </p:tav>
                                      </p:tavLst>
                                    </p:anim>
                                    <p:anim calcmode="lin" valueType="num">
                                      <p:cBhvr>
                                        <p:cTn id="8" dur="1000" fill="hold"/>
                                        <p:tgtEl>
                                          <p:spTgt spid="659"/>
                                        </p:tgtEl>
                                        <p:attrNameLst>
                                          <p:attrName>ppt_h</p:attrName>
                                        </p:attrNameLst>
                                      </p:cBhvr>
                                      <p:tavLst>
                                        <p:tav tm="0">
                                          <p:val>
                                            <p:fltVal val="0"/>
                                          </p:val>
                                        </p:tav>
                                        <p:tav tm="100000">
                                          <p:val>
                                            <p:strVal val="#ppt_h"/>
                                          </p:val>
                                        </p:tav>
                                      </p:tavLst>
                                    </p:anim>
                                    <p:anim calcmode="lin" valueType="num">
                                      <p:cBhvr>
                                        <p:cTn id="9" dur="1000" fill="hold"/>
                                        <p:tgtEl>
                                          <p:spTgt spid="6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662"/>
                                        </p:tgtEl>
                                        <p:attrNameLst>
                                          <p:attrName>style.visibility</p:attrName>
                                        </p:attrNameLst>
                                      </p:cBhvr>
                                      <p:to>
                                        <p:strVal val="visible"/>
                                      </p:to>
                                    </p:set>
                                    <p:animEffect filter="blinds(vertical)" transition="in">
                                      <p:cBhvr>
                                        <p:cTn id="15" dur="1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9" grpId="1"/>
      <p:bldP build="whole" bldLvl="1" animBg="1" rev="0" advAuto="0" spid="662"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3</a:t>
            </a:r>
          </a:p>
        </p:txBody>
      </p:sp>
      <p:sp>
        <p:nvSpPr>
          <p:cNvPr id="666" name="Shape 666"/>
          <p:cNvSpPr/>
          <p:nvPr/>
        </p:nvSpPr>
        <p:spPr>
          <a:xfrm>
            <a:off x="4537901"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sp>
        <p:nvSpPr>
          <p:cNvPr id="667" name="Shape 667"/>
          <p:cNvSpPr/>
          <p:nvPr/>
        </p:nvSpPr>
        <p:spPr>
          <a:xfrm>
            <a:off x="4537902" y="6095827"/>
            <a:ext cx="3557320"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έντονο κοιλιακό άλγος</a:t>
            </a:r>
          </a:p>
        </p:txBody>
      </p:sp>
      <p:sp>
        <p:nvSpPr>
          <p:cNvPr id="668" name="Shape 668"/>
          <p:cNvSpPr/>
          <p:nvPr/>
        </p:nvSpPr>
        <p:spPr>
          <a:xfrm>
            <a:off x="4537901" y="5093112"/>
            <a:ext cx="2905006"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ωοθυλακική φάση</a:t>
            </a:r>
          </a:p>
        </p:txBody>
      </p:sp>
      <p:sp>
        <p:nvSpPr>
          <p:cNvPr id="669" name="Shape 669"/>
          <p:cNvSpPr/>
          <p:nvPr/>
        </p:nvSpPr>
        <p:spPr>
          <a:xfrm>
            <a:off x="4537901"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G3P2A1</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6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6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6" grpId="1"/>
      <p:bldP build="whole" bldLvl="1" animBg="1" rev="0" advAuto="0" spid="669" grpId="2"/>
      <p:bldP build="whole" bldLvl="1" animBg="1" rev="0" advAuto="0" spid="667" grpId="4"/>
      <p:bldP build="whole" bldLvl="1" animBg="1" rev="0" advAuto="0" spid="668"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155" name="Shape 155"/>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161" name="Group 161"/>
          <p:cNvGrpSpPr/>
          <p:nvPr/>
        </p:nvGrpSpPr>
        <p:grpSpPr>
          <a:xfrm>
            <a:off x="111814" y="2000250"/>
            <a:ext cx="12350512" cy="769928"/>
            <a:chOff x="0" y="0"/>
            <a:chExt cx="12350511" cy="769926"/>
          </a:xfrm>
        </p:grpSpPr>
        <p:grpSp>
          <p:nvGrpSpPr>
            <p:cNvPr id="159" name="Group 159"/>
            <p:cNvGrpSpPr/>
            <p:nvPr/>
          </p:nvGrpSpPr>
          <p:grpSpPr>
            <a:xfrm>
              <a:off x="28554" y="0"/>
              <a:ext cx="10907391" cy="571501"/>
              <a:chOff x="0" y="0"/>
              <a:chExt cx="10907390" cy="571500"/>
            </a:xfrm>
          </p:grpSpPr>
          <p:sp>
            <p:nvSpPr>
              <p:cNvPr id="156" name="Shape 156"/>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157" name="Shape 157"/>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158" name="Shape 158"/>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160"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164" name="Group 164"/>
          <p:cNvGrpSpPr/>
          <p:nvPr/>
        </p:nvGrpSpPr>
        <p:grpSpPr>
          <a:xfrm>
            <a:off x="111814" y="2824713"/>
            <a:ext cx="12350514" cy="758265"/>
            <a:chOff x="0" y="0"/>
            <a:chExt cx="12350512" cy="758264"/>
          </a:xfrm>
        </p:grpSpPr>
        <p:sp>
          <p:nvSpPr>
            <p:cNvPr id="162" name="Shape 162"/>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163"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167" name="Group 167"/>
          <p:cNvGrpSpPr/>
          <p:nvPr/>
        </p:nvGrpSpPr>
        <p:grpSpPr>
          <a:xfrm>
            <a:off x="213414" y="4468641"/>
            <a:ext cx="12350514" cy="739936"/>
            <a:chOff x="0" y="0"/>
            <a:chExt cx="12350512" cy="739935"/>
          </a:xfrm>
        </p:grpSpPr>
        <p:sp>
          <p:nvSpPr>
            <p:cNvPr id="165" name="Shape 165"/>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166"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170" name="Group 170"/>
          <p:cNvGrpSpPr/>
          <p:nvPr/>
        </p:nvGrpSpPr>
        <p:grpSpPr>
          <a:xfrm>
            <a:off x="111814" y="3649176"/>
            <a:ext cx="12350514" cy="746601"/>
            <a:chOff x="0" y="0"/>
            <a:chExt cx="12350512" cy="746600"/>
          </a:xfrm>
        </p:grpSpPr>
        <p:sp>
          <p:nvSpPr>
            <p:cNvPr id="168" name="Shape 168"/>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169"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171" name="Shape 171"/>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172" name="Shape 172"/>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173" name="Shape 173"/>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176" name="Group 176"/>
          <p:cNvGrpSpPr/>
          <p:nvPr/>
        </p:nvGrpSpPr>
        <p:grpSpPr>
          <a:xfrm>
            <a:off x="213414" y="5288107"/>
            <a:ext cx="12350514" cy="733271"/>
            <a:chOff x="0" y="0"/>
            <a:chExt cx="12350512" cy="733269"/>
          </a:xfrm>
        </p:grpSpPr>
        <p:pic>
          <p:nvPicPr>
            <p:cNvPr id="174"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175" name="Shape 175"/>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179" name="Group 179"/>
          <p:cNvGrpSpPr/>
          <p:nvPr/>
        </p:nvGrpSpPr>
        <p:grpSpPr>
          <a:xfrm>
            <a:off x="213414" y="6107572"/>
            <a:ext cx="12350514" cy="726606"/>
            <a:chOff x="0" y="0"/>
            <a:chExt cx="12350512" cy="726605"/>
          </a:xfrm>
        </p:grpSpPr>
        <p:pic>
          <p:nvPicPr>
            <p:cNvPr id="177"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178" name="Shape 178"/>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182" name="Group 182"/>
          <p:cNvGrpSpPr/>
          <p:nvPr/>
        </p:nvGrpSpPr>
        <p:grpSpPr>
          <a:xfrm>
            <a:off x="213414" y="6927036"/>
            <a:ext cx="12350514" cy="719941"/>
            <a:chOff x="0" y="0"/>
            <a:chExt cx="12350512" cy="719939"/>
          </a:xfrm>
        </p:grpSpPr>
        <p:pic>
          <p:nvPicPr>
            <p:cNvPr id="180"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181" name="Shape 181"/>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183"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184" name="Shape 184"/>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sp>
        <p:nvSpPr>
          <p:cNvPr id="185" name="Shape 185"/>
          <p:cNvSpPr/>
          <p:nvPr/>
        </p:nvSpPr>
        <p:spPr>
          <a:xfrm>
            <a:off x="686315" y="1727987"/>
            <a:ext cx="7023832" cy="3878094"/>
          </a:xfrm>
          <a:prstGeom prst="ellipse">
            <a:avLst/>
          </a:prstGeom>
          <a:ln w="63500">
            <a:solidFill>
              <a:srgbClr val="FF2600"/>
            </a:solidFill>
            <a:miter lim="400000"/>
          </a:ln>
          <a:effectLst>
            <a:outerShdw sx="100000" sy="100000" kx="0" ky="0" algn="b" rotWithShape="0" blurRad="63500" dist="0" dir="16200000">
              <a:srgbClr val="000000">
                <a:alpha val="50000"/>
              </a:srgbClr>
            </a:outerShdw>
          </a:effectLst>
        </p:spPr>
        <p:txBody>
          <a:bodyPr lIns="50800" tIns="50800" rIns="50800" bIns="50800" anchor="ctr"/>
          <a:lstStyle/>
          <a:p>
            <a:pPr>
              <a:defRPr sz="3200">
                <a:solidFill>
                  <a:srgbClr val="FFFFFF"/>
                </a:solidFill>
                <a:effectLst>
                  <a:outerShdw sx="100000" sy="100000" kx="0" ky="0" algn="b" rotWithShape="0" blurRad="63500" dist="25400" dir="2700000">
                    <a:srgbClr val="000000">
                      <a:alpha val="70000"/>
                    </a:srgbClr>
                  </a:outerShdw>
                </a:effectLst>
              </a:defRPr>
            </a:pPr>
          </a:p>
        </p:txBody>
      </p:sp>
      <p:pic>
        <p:nvPicPr>
          <p:cNvPr id="186" name="image4.png"/>
          <p:cNvPicPr>
            <a:picLocks noChangeAspect="1"/>
          </p:cNvPicPr>
          <p:nvPr/>
        </p:nvPicPr>
        <p:blipFill>
          <a:blip r:embed="rId4">
            <a:extLst/>
          </a:blip>
          <a:stretch>
            <a:fillRect/>
          </a:stretch>
        </p:blipFill>
        <p:spPr>
          <a:xfrm>
            <a:off x="7135934" y="3488173"/>
            <a:ext cx="4397133"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1"/>
                                        </p:tgtEl>
                                        <p:attrNameLst>
                                          <p:attrName>style.visibility</p:attrName>
                                        </p:attrNameLst>
                                      </p:cBhvr>
                                      <p:to>
                                        <p:strVal val="visible"/>
                                      </p:to>
                                    </p:set>
                                    <p:animEffect filter="dissolve" transition="in">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64"/>
                                        </p:tgtEl>
                                        <p:attrNameLst>
                                          <p:attrName>style.visibility</p:attrName>
                                        </p:attrNameLst>
                                      </p:cBhvr>
                                      <p:to>
                                        <p:strVal val="visible"/>
                                      </p:to>
                                    </p:set>
                                    <p:animEffect filter="wipe(left)" transition="in">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70"/>
                                        </p:tgtEl>
                                        <p:attrNameLst>
                                          <p:attrName>style.visibility</p:attrName>
                                        </p:attrNameLst>
                                      </p:cBhvr>
                                      <p:to>
                                        <p:strVal val="visible"/>
                                      </p:to>
                                    </p:set>
                                    <p:animEffect filter="wipe(left)" transition="in">
                                      <p:cBhvr>
                                        <p:cTn id="17" dur="1000"/>
                                        <p:tgtEl>
                                          <p:spTgt spid="17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67"/>
                                        </p:tgtEl>
                                        <p:attrNameLst>
                                          <p:attrName>style.visibility</p:attrName>
                                        </p:attrNameLst>
                                      </p:cBhvr>
                                      <p:to>
                                        <p:strVal val="visible"/>
                                      </p:to>
                                    </p:set>
                                    <p:animEffect filter="wipe(left)" transition="in">
                                      <p:cBhvr>
                                        <p:cTn id="22" dur="1000"/>
                                        <p:tgtEl>
                                          <p:spTgt spid="16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171"/>
                                        </p:tgtEl>
                                        <p:attrNameLst>
                                          <p:attrName>style.visibility</p:attrName>
                                        </p:attrNameLst>
                                      </p:cBhvr>
                                      <p:to>
                                        <p:strVal val="visible"/>
                                      </p:to>
                                    </p:set>
                                    <p:animEffect filter="wipe(left)" transition="in">
                                      <p:cBhvr>
                                        <p:cTn id="27" dur="1000"/>
                                        <p:tgtEl>
                                          <p:spTgt spid="17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172"/>
                                        </p:tgtEl>
                                        <p:attrNameLst>
                                          <p:attrName>style.visibility</p:attrName>
                                        </p:attrNameLst>
                                      </p:cBhvr>
                                      <p:to>
                                        <p:strVal val="visible"/>
                                      </p:to>
                                    </p:set>
                                    <p:animEffect filter="wipe(left)" transition="in">
                                      <p:cBhvr>
                                        <p:cTn id="32" dur="1000"/>
                                        <p:tgtEl>
                                          <p:spTgt spid="17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173"/>
                                        </p:tgtEl>
                                        <p:attrNameLst>
                                          <p:attrName>style.visibility</p:attrName>
                                        </p:attrNameLst>
                                      </p:cBhvr>
                                      <p:to>
                                        <p:strVal val="visible"/>
                                      </p:to>
                                    </p:set>
                                    <p:animEffect filter="wipe(left)" transition="in">
                                      <p:cBhvr>
                                        <p:cTn id="37" dur="1000"/>
                                        <p:tgtEl>
                                          <p:spTgt spid="17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2" grpId="8" fill="hold">
                                  <p:stCondLst>
                                    <p:cond delay="0"/>
                                  </p:stCondLst>
                                  <p:iterate type="el" backwards="0">
                                    <p:tmAbs val="0"/>
                                  </p:iterate>
                                  <p:childTnLst>
                                    <p:set>
                                      <p:cBhvr>
                                        <p:cTn id="41" fill="hold"/>
                                        <p:tgtEl>
                                          <p:spTgt spid="176"/>
                                        </p:tgtEl>
                                        <p:attrNameLst>
                                          <p:attrName>style.visibility</p:attrName>
                                        </p:attrNameLst>
                                      </p:cBhvr>
                                      <p:to>
                                        <p:strVal val="visible"/>
                                      </p:to>
                                    </p:set>
                                    <p:animEffect filter="wipe(up)" transition="in">
                                      <p:cBhvr>
                                        <p:cTn id="42" dur="1000"/>
                                        <p:tgtEl>
                                          <p:spTgt spid="176"/>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2" grpId="9" fill="hold">
                                  <p:stCondLst>
                                    <p:cond delay="0"/>
                                  </p:stCondLst>
                                  <p:iterate type="el" backwards="0">
                                    <p:tmAbs val="0"/>
                                  </p:iterate>
                                  <p:childTnLst>
                                    <p:set>
                                      <p:cBhvr>
                                        <p:cTn id="46" fill="hold"/>
                                        <p:tgtEl>
                                          <p:spTgt spid="179"/>
                                        </p:tgtEl>
                                        <p:attrNameLst>
                                          <p:attrName>style.visibility</p:attrName>
                                        </p:attrNameLst>
                                      </p:cBhvr>
                                      <p:to>
                                        <p:strVal val="visible"/>
                                      </p:to>
                                    </p:set>
                                    <p:animEffect filter="wipe(up)" transition="in">
                                      <p:cBhvr>
                                        <p:cTn id="47" dur="1000"/>
                                        <p:tgtEl>
                                          <p:spTgt spid="179"/>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 presetID="22" grpId="10" fill="hold">
                                  <p:stCondLst>
                                    <p:cond delay="0"/>
                                  </p:stCondLst>
                                  <p:iterate type="el" backwards="0">
                                    <p:tmAbs val="0"/>
                                  </p:iterate>
                                  <p:childTnLst>
                                    <p:set>
                                      <p:cBhvr>
                                        <p:cTn id="51" fill="hold"/>
                                        <p:tgtEl>
                                          <p:spTgt spid="182"/>
                                        </p:tgtEl>
                                        <p:attrNameLst>
                                          <p:attrName>style.visibility</p:attrName>
                                        </p:attrNameLst>
                                      </p:cBhvr>
                                      <p:to>
                                        <p:strVal val="visible"/>
                                      </p:to>
                                    </p:set>
                                    <p:animEffect filter="wipe(up)" transition="in">
                                      <p:cBhvr>
                                        <p:cTn id="52" dur="1000"/>
                                        <p:tgtEl>
                                          <p:spTgt spid="182"/>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6" presetID="4" grpId="11" fill="hold">
                                  <p:stCondLst>
                                    <p:cond delay="0"/>
                                  </p:stCondLst>
                                  <p:iterate type="el" backwards="0">
                                    <p:tmAbs val="0"/>
                                  </p:iterate>
                                  <p:childTnLst>
                                    <p:set>
                                      <p:cBhvr>
                                        <p:cTn id="56" fill="hold"/>
                                        <p:tgtEl>
                                          <p:spTgt spid="185"/>
                                        </p:tgtEl>
                                        <p:attrNameLst>
                                          <p:attrName>style.visibility</p:attrName>
                                        </p:attrNameLst>
                                      </p:cBhvr>
                                      <p:to>
                                        <p:strVal val="visible"/>
                                      </p:to>
                                    </p:set>
                                    <p:animEffect filter="box(in)" transition="in">
                                      <p:cBhvr>
                                        <p:cTn id="57" dur="1500"/>
                                        <p:tgtEl>
                                          <p:spTgt spid="185"/>
                                        </p:tgtEl>
                                      </p:cBhvr>
                                    </p:animEffect>
                                  </p:childTnLst>
                                </p:cTn>
                              </p:par>
                            </p:childTnLst>
                          </p:cTn>
                        </p:par>
                      </p:childTnLst>
                    </p:cTn>
                  </p:par>
                  <p:par>
                    <p:cTn id="58" fill="hold">
                      <p:stCondLst>
                        <p:cond delay="indefinite"/>
                      </p:stCondLst>
                      <p:childTnLst>
                        <p:par>
                          <p:cTn id="59" fill="hold">
                            <p:stCondLst>
                              <p:cond delay="0"/>
                            </p:stCondLst>
                            <p:childTnLst>
                              <p:par>
                                <p:cTn id="60" presetClass="exit" nodeType="clickEffect" presetSubtype="6" presetID="15" grpId="12" fill="hold">
                                  <p:stCondLst>
                                    <p:cond delay="0"/>
                                  </p:stCondLst>
                                  <p:iterate type="el" backwards="0">
                                    <p:tmAbs val="0"/>
                                  </p:iterate>
                                  <p:childTnLst>
                                    <p:anim calcmode="lin" valueType="num">
                                      <p:cBhvr>
                                        <p:cTn id="61" dur="1000" fill="hold"/>
                                        <p:tgtEl>
                                          <p:spTgt spid="185"/>
                                        </p:tgtEl>
                                        <p:attrNameLst>
                                          <p:attrName>ppt_w</p:attrName>
                                        </p:attrNameLst>
                                      </p:cBhvr>
                                      <p:tavLst>
                                        <p:tav tm="0">
                                          <p:val>
                                            <p:strVal val="ppt_w"/>
                                          </p:val>
                                        </p:tav>
                                        <p:tav tm="100000">
                                          <p:val>
                                            <p:fltVal val="0"/>
                                          </p:val>
                                        </p:tav>
                                      </p:tavLst>
                                    </p:anim>
                                    <p:anim calcmode="lin" valueType="num">
                                      <p:cBhvr>
                                        <p:cTn id="62" dur="1000" fill="hold"/>
                                        <p:tgtEl>
                                          <p:spTgt spid="185"/>
                                        </p:tgtEl>
                                        <p:attrNameLst>
                                          <p:attrName>ppt_h</p:attrName>
                                        </p:attrNameLst>
                                      </p:cBhvr>
                                      <p:tavLst>
                                        <p:tav tm="0">
                                          <p:val>
                                            <p:strVal val="ppt_h"/>
                                          </p:val>
                                        </p:tav>
                                        <p:tav tm="100000">
                                          <p:val>
                                            <p:fltVal val="0"/>
                                          </p:val>
                                        </p:tav>
                                      </p:tavLst>
                                    </p:anim>
                                    <p:anim calcmode="lin" valueType="num">
                                      <p:cBhvr>
                                        <p:cTn id="63" dur="1000" fill="hold"/>
                                        <p:tgtEl>
                                          <p:spTgt spid="18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1000" fill="hold"/>
                                        <p:tgtEl>
                                          <p:spTgt spid="18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fill="hold">
                                          <p:stCondLst>
                                            <p:cond delay="999"/>
                                          </p:stCondLst>
                                        </p:cTn>
                                        <p:tgtEl>
                                          <p:spTgt spid="18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10" presetID="19" grpId="13" fill="hold">
                                  <p:stCondLst>
                                    <p:cond delay="0"/>
                                  </p:stCondLst>
                                  <p:iterate type="el" backwards="0">
                                    <p:tmAbs val="0"/>
                                  </p:iterate>
                                  <p:childTnLst>
                                    <p:set>
                                      <p:cBhvr>
                                        <p:cTn id="69" fill="hold"/>
                                        <p:tgtEl>
                                          <p:spTgt spid="186"/>
                                        </p:tgtEl>
                                        <p:attrNameLst>
                                          <p:attrName>style.visibility</p:attrName>
                                        </p:attrNameLst>
                                      </p:cBhvr>
                                      <p:to>
                                        <p:strVal val="visible"/>
                                      </p:to>
                                    </p:set>
                                    <p:anim calcmode="lin" valueType="num">
                                      <p:cBhvr>
                                        <p:cTn id="70" dur="1500" fill="hold"/>
                                        <p:tgtEl>
                                          <p:spTgt spid="186"/>
                                        </p:tgtEl>
                                        <p:attrNameLst>
                                          <p:attrName>ppt_w</p:attrName>
                                        </p:attrNameLst>
                                      </p:cBhvr>
                                      <p:tavLst>
                                        <p:tav tm="0" fmla="#ppt_w*sin(2.5*pi*$)">
                                          <p:val>
                                            <p:fltVal val="0"/>
                                          </p:val>
                                        </p:tav>
                                        <p:tav tm="100000">
                                          <p:val>
                                            <p:fltVal val="1"/>
                                          </p:val>
                                        </p:tav>
                                      </p:tavLst>
                                    </p:anim>
                                    <p:anim calcmode="lin" valueType="num">
                                      <p:cBhvr>
                                        <p:cTn id="71" dur="1500" fill="hold"/>
                                        <p:tgtEl>
                                          <p:spTgt spid="1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1"/>
      <p:bldP build="whole" bldLvl="1" animBg="1" rev="0" advAuto="0" spid="185" grpId="12"/>
      <p:bldP build="whole" bldLvl="1" animBg="1" rev="0" advAuto="0" spid="186" grpId="13"/>
      <p:bldP build="whole" bldLvl="1" animBg="1" rev="0" advAuto="0" spid="176" grpId="8"/>
      <p:bldP build="whole" bldLvl="1" animBg="1" rev="0" advAuto="0" spid="171" grpId="5"/>
      <p:bldP build="whole" bldLvl="1" animBg="1" rev="0" advAuto="0" spid="170" grpId="3"/>
      <p:bldP build="whole" bldLvl="1" animBg="1" rev="0" advAuto="0" spid="173" grpId="7"/>
      <p:bldP build="whole" bldLvl="1" animBg="1" rev="0" advAuto="0" spid="182" grpId="10"/>
      <p:bldP build="whole" bldLvl="1" animBg="1" rev="0" advAuto="0" spid="167" grpId="4"/>
      <p:bldP build="whole" bldLvl="1" animBg="1" rev="0" advAuto="0" spid="172" grpId="6"/>
      <p:bldP build="whole" bldLvl="1" animBg="1" rev="0" advAuto="0" spid="161" grpId="1"/>
      <p:bldP build="whole" bldLvl="1" animBg="1" rev="0" advAuto="0" spid="179" grpId="9"/>
      <p:bldP build="whole" bldLvl="1" animBg="1" rev="0" advAuto="0" spid="164"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71" name="image49.png"/>
          <p:cNvPicPr>
            <a:picLocks noChangeAspect="1"/>
          </p:cNvPicPr>
          <p:nvPr/>
        </p:nvPicPr>
        <p:blipFill>
          <a:blip r:embed="rId2">
            <a:extLst/>
          </a:blip>
          <a:stretch>
            <a:fillRect/>
          </a:stretch>
        </p:blipFill>
        <p:spPr>
          <a:xfrm>
            <a:off x="311577" y="51899"/>
            <a:ext cx="12381646" cy="9649801"/>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3"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674" name="Shape 674"/>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sp>
        <p:nvSpPr>
          <p:cNvPr id="675" name="Shape 675"/>
          <p:cNvSpPr/>
          <p:nvPr/>
        </p:nvSpPr>
        <p:spPr>
          <a:xfrm>
            <a:off x="5227505" y="3387810"/>
            <a:ext cx="526876"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36</a:t>
            </a:r>
          </a:p>
        </p:txBody>
      </p:sp>
      <p:pic>
        <p:nvPicPr>
          <p:cNvPr id="676"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675"/>
                                        </p:tgtEl>
                                        <p:attrNameLst>
                                          <p:attrName>style.visibility</p:attrName>
                                        </p:attrNameLst>
                                      </p:cBhvr>
                                      <p:to>
                                        <p:strVal val="visible"/>
                                      </p:to>
                                    </p:set>
                                    <p:animEffect filter="dissolve" transition="in">
                                      <p:cBhvr>
                                        <p:cTn id="11" dur="15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4" grpId="1"/>
      <p:bldP build="whole" bldLvl="1" animBg="1" rev="0" advAuto="0" spid="675" grpId="2"/>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681" name="Group 681"/>
          <p:cNvGrpSpPr/>
          <p:nvPr/>
        </p:nvGrpSpPr>
        <p:grpSpPr>
          <a:xfrm>
            <a:off x="173012" y="2628579"/>
            <a:ext cx="12658777" cy="4496443"/>
            <a:chOff x="0" y="0"/>
            <a:chExt cx="12658775" cy="4496442"/>
          </a:xfrm>
        </p:grpSpPr>
        <p:pic>
          <p:nvPicPr>
            <p:cNvPr id="679" name="image24.png"/>
            <p:cNvPicPr>
              <a:picLocks noChangeAspect="1"/>
            </p:cNvPicPr>
            <p:nvPr/>
          </p:nvPicPr>
          <p:blipFill>
            <a:blip r:embed="rId2">
              <a:extLst/>
            </a:blip>
            <a:stretch>
              <a:fillRect/>
            </a:stretch>
          </p:blipFill>
          <p:spPr>
            <a:xfrm>
              <a:off x="-1" y="-1"/>
              <a:ext cx="12658777" cy="4496444"/>
            </a:xfrm>
            <a:prstGeom prst="rect">
              <a:avLst/>
            </a:prstGeom>
            <a:ln w="12700" cap="flat">
              <a:noFill/>
              <a:miter lim="400000"/>
            </a:ln>
            <a:effectLst/>
          </p:spPr>
        </p:pic>
        <p:sp>
          <p:nvSpPr>
            <p:cNvPr id="680" name="Shape 680"/>
            <p:cNvSpPr/>
            <p:nvPr/>
          </p:nvSpPr>
          <p:spPr>
            <a:xfrm>
              <a:off x="4591922" y="746014"/>
              <a:ext cx="526875"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682" name="Shape 682"/>
          <p:cNvSpPr/>
          <p:nvPr/>
        </p:nvSpPr>
        <p:spPr>
          <a:xfrm>
            <a:off x="5285717" y="3708200"/>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683"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82"/>
                                        </p:tgtEl>
                                        <p:attrNameLst>
                                          <p:attrName>style.visibility</p:attrName>
                                        </p:attrNameLst>
                                      </p:cBhvr>
                                      <p:to>
                                        <p:strVal val="visible"/>
                                      </p:to>
                                    </p:set>
                                    <p:animEffect filter="dissolve" transition="in">
                                      <p:cBhvr>
                                        <p:cTn id="7" dur="2000"/>
                                        <p:tgtEl>
                                          <p:spTgt spid="6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2"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85" name="image50.png"/>
          <p:cNvPicPr>
            <a:picLocks noChangeAspect="1"/>
          </p:cNvPicPr>
          <p:nvPr/>
        </p:nvPicPr>
        <p:blipFill>
          <a:blip r:embed="rId2">
            <a:extLst/>
          </a:blip>
          <a:stretch>
            <a:fillRect/>
          </a:stretch>
        </p:blipFill>
        <p:spPr>
          <a:xfrm>
            <a:off x="380582" y="33668"/>
            <a:ext cx="12179759" cy="9686264"/>
          </a:xfrm>
          <a:prstGeom prst="rect">
            <a:avLst/>
          </a:prstGeom>
          <a:ln w="12700">
            <a:miter lim="400000"/>
          </a:ln>
        </p:spPr>
      </p:pic>
      <p:sp>
        <p:nvSpPr>
          <p:cNvPr id="686" name="Shape 686"/>
          <p:cNvSpPr/>
          <p:nvPr/>
        </p:nvSpPr>
        <p:spPr>
          <a:xfrm>
            <a:off x="7193001" y="6102217"/>
            <a:ext cx="1790701"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159 mm</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693" name="Group 693"/>
          <p:cNvGrpSpPr/>
          <p:nvPr/>
        </p:nvGrpSpPr>
        <p:grpSpPr>
          <a:xfrm>
            <a:off x="173012" y="2628578"/>
            <a:ext cx="12658777" cy="4496446"/>
            <a:chOff x="0" y="0"/>
            <a:chExt cx="12658776" cy="4496444"/>
          </a:xfrm>
        </p:grpSpPr>
        <p:grpSp>
          <p:nvGrpSpPr>
            <p:cNvPr id="691" name="Group 691"/>
            <p:cNvGrpSpPr/>
            <p:nvPr/>
          </p:nvGrpSpPr>
          <p:grpSpPr>
            <a:xfrm>
              <a:off x="-1" y="-1"/>
              <a:ext cx="12658777" cy="4496445"/>
              <a:chOff x="0" y="0"/>
              <a:chExt cx="12658776" cy="4496444"/>
            </a:xfrm>
          </p:grpSpPr>
          <p:pic>
            <p:nvPicPr>
              <p:cNvPr id="689" name="image24.png"/>
              <p:cNvPicPr>
                <a:picLocks noChangeAspect="1"/>
              </p:cNvPicPr>
              <p:nvPr/>
            </p:nvPicPr>
            <p:blipFill>
              <a:blip r:embed="rId2">
                <a:extLst/>
              </a:blip>
              <a:stretch>
                <a:fillRect/>
              </a:stretch>
            </p:blipFill>
            <p:spPr>
              <a:xfrm>
                <a:off x="0" y="-1"/>
                <a:ext cx="12658777" cy="4496446"/>
              </a:xfrm>
              <a:prstGeom prst="rect">
                <a:avLst/>
              </a:prstGeom>
              <a:ln w="12700" cap="flat">
                <a:noFill/>
                <a:miter lim="400000"/>
              </a:ln>
              <a:effectLst/>
            </p:spPr>
          </p:pic>
          <p:sp>
            <p:nvSpPr>
              <p:cNvPr id="690" name="Shape 690"/>
              <p:cNvSpPr/>
              <p:nvPr/>
            </p:nvSpPr>
            <p:spPr>
              <a:xfrm>
                <a:off x="4591922" y="746014"/>
                <a:ext cx="526876"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692" name="Shape 692"/>
            <p:cNvSpPr/>
            <p:nvPr/>
          </p:nvSpPr>
          <p:spPr>
            <a:xfrm>
              <a:off x="5112704" y="1079621"/>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694" name="Shape 694"/>
          <p:cNvSpPr/>
          <p:nvPr/>
        </p:nvSpPr>
        <p:spPr>
          <a:xfrm>
            <a:off x="4808608" y="4035406"/>
            <a:ext cx="677424"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159</a:t>
            </a:r>
          </a:p>
        </p:txBody>
      </p:sp>
      <p:pic>
        <p:nvPicPr>
          <p:cNvPr id="695"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94"/>
                                        </p:tgtEl>
                                        <p:attrNameLst>
                                          <p:attrName>style.visibility</p:attrName>
                                        </p:attrNameLst>
                                      </p:cBhvr>
                                      <p:to>
                                        <p:strVal val="visible"/>
                                      </p:to>
                                    </p:set>
                                    <p:animEffect filter="dissolve" transition="in">
                                      <p:cBhvr>
                                        <p:cTn id="7" dur="2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4"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697" name="image51.png"/>
          <p:cNvPicPr>
            <a:picLocks noChangeAspect="1"/>
          </p:cNvPicPr>
          <p:nvPr/>
        </p:nvPicPr>
        <p:blipFill>
          <a:blip r:embed="rId2">
            <a:extLst/>
          </a:blip>
          <a:stretch>
            <a:fillRect/>
          </a:stretch>
        </p:blipFill>
        <p:spPr>
          <a:xfrm>
            <a:off x="367495" y="37040"/>
            <a:ext cx="12269811" cy="9679519"/>
          </a:xfrm>
          <a:prstGeom prst="rect">
            <a:avLst/>
          </a:prstGeom>
          <a:ln w="12700">
            <a:miter lim="400000"/>
          </a:ln>
        </p:spPr>
      </p:pic>
      <p:sp>
        <p:nvSpPr>
          <p:cNvPr id="698" name="Shape 698"/>
          <p:cNvSpPr/>
          <p:nvPr/>
        </p:nvSpPr>
        <p:spPr>
          <a:xfrm>
            <a:off x="6160765" y="3406100"/>
            <a:ext cx="2348519"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27x14 mm</a:t>
            </a:r>
          </a:p>
        </p:txBody>
      </p:sp>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07" name="Group 707"/>
          <p:cNvGrpSpPr/>
          <p:nvPr/>
        </p:nvGrpSpPr>
        <p:grpSpPr>
          <a:xfrm>
            <a:off x="173012" y="2628579"/>
            <a:ext cx="12658779" cy="4496445"/>
            <a:chOff x="0" y="0"/>
            <a:chExt cx="12658777" cy="4496444"/>
          </a:xfrm>
        </p:grpSpPr>
        <p:grpSp>
          <p:nvGrpSpPr>
            <p:cNvPr id="705" name="Group 705"/>
            <p:cNvGrpSpPr/>
            <p:nvPr/>
          </p:nvGrpSpPr>
          <p:grpSpPr>
            <a:xfrm>
              <a:off x="-1" y="-1"/>
              <a:ext cx="12658779" cy="4496446"/>
              <a:chOff x="0" y="0"/>
              <a:chExt cx="12658777" cy="4496444"/>
            </a:xfrm>
          </p:grpSpPr>
          <p:grpSp>
            <p:nvGrpSpPr>
              <p:cNvPr id="703" name="Group 703"/>
              <p:cNvGrpSpPr/>
              <p:nvPr/>
            </p:nvGrpSpPr>
            <p:grpSpPr>
              <a:xfrm>
                <a:off x="-1" y="0"/>
                <a:ext cx="12658779" cy="4496445"/>
                <a:chOff x="0" y="0"/>
                <a:chExt cx="12658777" cy="4496444"/>
              </a:xfrm>
            </p:grpSpPr>
            <p:pic>
              <p:nvPicPr>
                <p:cNvPr id="701" name="image24.png"/>
                <p:cNvPicPr>
                  <a:picLocks noChangeAspect="1"/>
                </p:cNvPicPr>
                <p:nvPr/>
              </p:nvPicPr>
              <p:blipFill>
                <a:blip r:embed="rId2">
                  <a:extLst/>
                </a:blip>
                <a:stretch>
                  <a:fillRect/>
                </a:stretch>
              </p:blipFill>
              <p:spPr>
                <a:xfrm>
                  <a:off x="-1" y="0"/>
                  <a:ext cx="12658779" cy="4496446"/>
                </a:xfrm>
                <a:prstGeom prst="rect">
                  <a:avLst/>
                </a:prstGeom>
                <a:ln w="12700" cap="flat">
                  <a:noFill/>
                  <a:miter lim="400000"/>
                </a:ln>
                <a:effectLst/>
              </p:spPr>
            </p:pic>
            <p:sp>
              <p:nvSpPr>
                <p:cNvPr id="702" name="Shape 702"/>
                <p:cNvSpPr/>
                <p:nvPr/>
              </p:nvSpPr>
              <p:spPr>
                <a:xfrm>
                  <a:off x="4591923" y="746014"/>
                  <a:ext cx="526875"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04" name="Shape 704"/>
              <p:cNvSpPr/>
              <p:nvPr/>
            </p:nvSpPr>
            <p:spPr>
              <a:xfrm>
                <a:off x="5112704" y="1079621"/>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06" name="Shape 706"/>
            <p:cNvSpPr/>
            <p:nvPr/>
          </p:nvSpPr>
          <p:spPr>
            <a:xfrm>
              <a:off x="4635595" y="1406827"/>
              <a:ext cx="677423"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08" name="Shape 708"/>
          <p:cNvSpPr/>
          <p:nvPr/>
        </p:nvSpPr>
        <p:spPr>
          <a:xfrm>
            <a:off x="5958110" y="4365813"/>
            <a:ext cx="46658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27</a:t>
            </a:r>
          </a:p>
        </p:txBody>
      </p:sp>
      <p:pic>
        <p:nvPicPr>
          <p:cNvPr id="709"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08"/>
                                        </p:tgtEl>
                                        <p:attrNameLst>
                                          <p:attrName>style.visibility</p:attrName>
                                        </p:attrNameLst>
                                      </p:cBhvr>
                                      <p:to>
                                        <p:strVal val="visible"/>
                                      </p:to>
                                    </p:set>
                                    <p:animEffect filter="dissolve" transition="in">
                                      <p:cBhvr>
                                        <p:cTn id="7" dur="2000"/>
                                        <p:tgtEl>
                                          <p:spTgt spid="7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8"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1" name="Shape 711"/>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20" name="Group 720"/>
          <p:cNvGrpSpPr/>
          <p:nvPr/>
        </p:nvGrpSpPr>
        <p:grpSpPr>
          <a:xfrm>
            <a:off x="173012" y="2628579"/>
            <a:ext cx="12658780" cy="4496446"/>
            <a:chOff x="0" y="0"/>
            <a:chExt cx="12658778" cy="4496445"/>
          </a:xfrm>
        </p:grpSpPr>
        <p:grpSp>
          <p:nvGrpSpPr>
            <p:cNvPr id="718" name="Group 718"/>
            <p:cNvGrpSpPr/>
            <p:nvPr/>
          </p:nvGrpSpPr>
          <p:grpSpPr>
            <a:xfrm>
              <a:off x="-1" y="0"/>
              <a:ext cx="12658780" cy="4496446"/>
              <a:chOff x="0" y="0"/>
              <a:chExt cx="12658778" cy="4496445"/>
            </a:xfrm>
          </p:grpSpPr>
          <p:grpSp>
            <p:nvGrpSpPr>
              <p:cNvPr id="716" name="Group 716"/>
              <p:cNvGrpSpPr/>
              <p:nvPr/>
            </p:nvGrpSpPr>
            <p:grpSpPr>
              <a:xfrm>
                <a:off x="-1" y="0"/>
                <a:ext cx="12658780" cy="4496446"/>
                <a:chOff x="0" y="0"/>
                <a:chExt cx="12658778" cy="4496445"/>
              </a:xfrm>
            </p:grpSpPr>
            <p:grpSp>
              <p:nvGrpSpPr>
                <p:cNvPr id="714" name="Group 714"/>
                <p:cNvGrpSpPr/>
                <p:nvPr/>
              </p:nvGrpSpPr>
              <p:grpSpPr>
                <a:xfrm>
                  <a:off x="-1" y="0"/>
                  <a:ext cx="12658780" cy="4496446"/>
                  <a:chOff x="0" y="0"/>
                  <a:chExt cx="12658778" cy="4496445"/>
                </a:xfrm>
              </p:grpSpPr>
              <p:pic>
                <p:nvPicPr>
                  <p:cNvPr id="712" name="image24.png"/>
                  <p:cNvPicPr>
                    <a:picLocks noChangeAspect="1"/>
                  </p:cNvPicPr>
                  <p:nvPr/>
                </p:nvPicPr>
                <p:blipFill>
                  <a:blip r:embed="rId2">
                    <a:extLst/>
                  </a:blip>
                  <a:stretch>
                    <a:fillRect/>
                  </a:stretch>
                </p:blipFill>
                <p:spPr>
                  <a:xfrm>
                    <a:off x="0" y="0"/>
                    <a:ext cx="12658779" cy="4496446"/>
                  </a:xfrm>
                  <a:prstGeom prst="rect">
                    <a:avLst/>
                  </a:prstGeom>
                  <a:ln w="12700" cap="flat">
                    <a:noFill/>
                    <a:miter lim="400000"/>
                  </a:ln>
                  <a:effectLst/>
                </p:spPr>
              </p:pic>
              <p:sp>
                <p:nvSpPr>
                  <p:cNvPr id="713" name="Shape 713"/>
                  <p:cNvSpPr/>
                  <p:nvPr/>
                </p:nvSpPr>
                <p:spPr>
                  <a:xfrm>
                    <a:off x="4591923" y="746014"/>
                    <a:ext cx="526876"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15" name="Shape 715"/>
                <p:cNvSpPr/>
                <p:nvPr/>
              </p:nvSpPr>
              <p:spPr>
                <a:xfrm>
                  <a:off x="5112705" y="1079621"/>
                  <a:ext cx="638018"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17" name="Shape 717"/>
              <p:cNvSpPr/>
              <p:nvPr/>
            </p:nvSpPr>
            <p:spPr>
              <a:xfrm>
                <a:off x="4635595" y="1406827"/>
                <a:ext cx="677424"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19" name="Shape 719"/>
            <p:cNvSpPr/>
            <p:nvPr/>
          </p:nvSpPr>
          <p:spPr>
            <a:xfrm>
              <a:off x="5785097" y="1737233"/>
              <a:ext cx="46658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27</a:t>
              </a:r>
            </a:p>
          </p:txBody>
        </p:sp>
      </p:grpSp>
      <p:sp>
        <p:nvSpPr>
          <p:cNvPr id="721" name="Shape 721"/>
          <p:cNvSpPr/>
          <p:nvPr/>
        </p:nvSpPr>
        <p:spPr>
          <a:xfrm>
            <a:off x="2929304" y="4696219"/>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pic>
        <p:nvPicPr>
          <p:cNvPr id="722"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21"/>
                                        </p:tgtEl>
                                        <p:attrNameLst>
                                          <p:attrName>style.visibility</p:attrName>
                                        </p:attrNameLst>
                                      </p:cBhvr>
                                      <p:to>
                                        <p:strVal val="visible"/>
                                      </p:to>
                                    </p:set>
                                    <p:animEffect filter="dissolve" transition="in">
                                      <p:cBhvr>
                                        <p:cTn id="7" dur="20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4" name="Shape 724"/>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35" name="Group 735"/>
          <p:cNvGrpSpPr/>
          <p:nvPr/>
        </p:nvGrpSpPr>
        <p:grpSpPr>
          <a:xfrm>
            <a:off x="173012" y="2628579"/>
            <a:ext cx="12658781" cy="4496447"/>
            <a:chOff x="0" y="0"/>
            <a:chExt cx="12658780" cy="4496446"/>
          </a:xfrm>
        </p:grpSpPr>
        <p:grpSp>
          <p:nvGrpSpPr>
            <p:cNvPr id="733" name="Group 733"/>
            <p:cNvGrpSpPr/>
            <p:nvPr/>
          </p:nvGrpSpPr>
          <p:grpSpPr>
            <a:xfrm>
              <a:off x="-1" y="0"/>
              <a:ext cx="12658781" cy="4496447"/>
              <a:chOff x="0" y="0"/>
              <a:chExt cx="12658780" cy="4496446"/>
            </a:xfrm>
          </p:grpSpPr>
          <p:grpSp>
            <p:nvGrpSpPr>
              <p:cNvPr id="731" name="Group 731"/>
              <p:cNvGrpSpPr/>
              <p:nvPr/>
            </p:nvGrpSpPr>
            <p:grpSpPr>
              <a:xfrm>
                <a:off x="-1" y="0"/>
                <a:ext cx="12658781" cy="4496447"/>
                <a:chOff x="0" y="0"/>
                <a:chExt cx="12658780" cy="4496446"/>
              </a:xfrm>
            </p:grpSpPr>
            <p:grpSp>
              <p:nvGrpSpPr>
                <p:cNvPr id="729" name="Group 729"/>
                <p:cNvGrpSpPr/>
                <p:nvPr/>
              </p:nvGrpSpPr>
              <p:grpSpPr>
                <a:xfrm>
                  <a:off x="-1" y="0"/>
                  <a:ext cx="12658781" cy="4496447"/>
                  <a:chOff x="0" y="0"/>
                  <a:chExt cx="12658780" cy="4496446"/>
                </a:xfrm>
              </p:grpSpPr>
              <p:grpSp>
                <p:nvGrpSpPr>
                  <p:cNvPr id="727" name="Group 727"/>
                  <p:cNvGrpSpPr/>
                  <p:nvPr/>
                </p:nvGrpSpPr>
                <p:grpSpPr>
                  <a:xfrm>
                    <a:off x="-1" y="0"/>
                    <a:ext cx="12658781" cy="4496447"/>
                    <a:chOff x="0" y="0"/>
                    <a:chExt cx="12658780" cy="4496446"/>
                  </a:xfrm>
                </p:grpSpPr>
                <p:pic>
                  <p:nvPicPr>
                    <p:cNvPr id="725" name="image24.png"/>
                    <p:cNvPicPr>
                      <a:picLocks noChangeAspect="1"/>
                    </p:cNvPicPr>
                    <p:nvPr/>
                  </p:nvPicPr>
                  <p:blipFill>
                    <a:blip r:embed="rId2">
                      <a:extLst/>
                    </a:blip>
                    <a:stretch>
                      <a:fillRect/>
                    </a:stretch>
                  </p:blipFill>
                  <p:spPr>
                    <a:xfrm>
                      <a:off x="-1" y="0"/>
                      <a:ext cx="12658781" cy="4496447"/>
                    </a:xfrm>
                    <a:prstGeom prst="rect">
                      <a:avLst/>
                    </a:prstGeom>
                    <a:ln w="12700" cap="flat">
                      <a:noFill/>
                      <a:miter lim="400000"/>
                    </a:ln>
                    <a:effectLst/>
                  </p:spPr>
                </p:pic>
                <p:sp>
                  <p:nvSpPr>
                    <p:cNvPr id="726" name="Shape 726"/>
                    <p:cNvSpPr/>
                    <p:nvPr/>
                  </p:nvSpPr>
                  <p:spPr>
                    <a:xfrm>
                      <a:off x="4591923" y="746014"/>
                      <a:ext cx="526876"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28" name="Shape 728"/>
                  <p:cNvSpPr/>
                  <p:nvPr/>
                </p:nvSpPr>
                <p:spPr>
                  <a:xfrm>
                    <a:off x="5112705" y="1079622"/>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30" name="Shape 730"/>
                <p:cNvSpPr/>
                <p:nvPr/>
              </p:nvSpPr>
              <p:spPr>
                <a:xfrm>
                  <a:off x="4635596" y="1406828"/>
                  <a:ext cx="677423"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32" name="Shape 732"/>
              <p:cNvSpPr/>
              <p:nvPr/>
            </p:nvSpPr>
            <p:spPr>
              <a:xfrm>
                <a:off x="5785098" y="1737233"/>
                <a:ext cx="466589"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27</a:t>
                </a:r>
              </a:p>
            </p:txBody>
          </p:sp>
        </p:grpSp>
        <p:sp>
          <p:nvSpPr>
            <p:cNvPr id="734" name="Shape 734"/>
            <p:cNvSpPr/>
            <p:nvPr/>
          </p:nvSpPr>
          <p:spPr>
            <a:xfrm>
              <a:off x="2756291" y="2067640"/>
              <a:ext cx="550451"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36" name="Shape 736"/>
          <p:cNvSpPr/>
          <p:nvPr/>
        </p:nvSpPr>
        <p:spPr>
          <a:xfrm>
            <a:off x="5645653" y="4973761"/>
            <a:ext cx="29852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a:t>
            </a:r>
          </a:p>
        </p:txBody>
      </p:sp>
      <p:pic>
        <p:nvPicPr>
          <p:cNvPr id="737"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36"/>
                                        </p:tgtEl>
                                        <p:attrNameLst>
                                          <p:attrName>style.visibility</p:attrName>
                                        </p:attrNameLst>
                                      </p:cBhvr>
                                      <p:to>
                                        <p:strVal val="visible"/>
                                      </p:to>
                                    </p:set>
                                    <p:animEffect filter="dissolve" transition="in">
                                      <p:cBhvr>
                                        <p:cTn id="7" dur="2000"/>
                                        <p:tgtEl>
                                          <p:spTgt spid="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6"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52" name="Group 752"/>
          <p:cNvGrpSpPr/>
          <p:nvPr/>
        </p:nvGrpSpPr>
        <p:grpSpPr>
          <a:xfrm>
            <a:off x="173012" y="2628579"/>
            <a:ext cx="12658782" cy="4496448"/>
            <a:chOff x="0" y="0"/>
            <a:chExt cx="12658781" cy="4496447"/>
          </a:xfrm>
        </p:grpSpPr>
        <p:grpSp>
          <p:nvGrpSpPr>
            <p:cNvPr id="750" name="Group 750"/>
            <p:cNvGrpSpPr/>
            <p:nvPr/>
          </p:nvGrpSpPr>
          <p:grpSpPr>
            <a:xfrm>
              <a:off x="-1" y="0"/>
              <a:ext cx="12658782" cy="4496448"/>
              <a:chOff x="0" y="0"/>
              <a:chExt cx="12658781" cy="4496447"/>
            </a:xfrm>
          </p:grpSpPr>
          <p:grpSp>
            <p:nvGrpSpPr>
              <p:cNvPr id="748" name="Group 748"/>
              <p:cNvGrpSpPr/>
              <p:nvPr/>
            </p:nvGrpSpPr>
            <p:grpSpPr>
              <a:xfrm>
                <a:off x="-1" y="0"/>
                <a:ext cx="12658782" cy="4496448"/>
                <a:chOff x="0" y="0"/>
                <a:chExt cx="12658781" cy="4496447"/>
              </a:xfrm>
            </p:grpSpPr>
            <p:grpSp>
              <p:nvGrpSpPr>
                <p:cNvPr id="746" name="Group 746"/>
                <p:cNvGrpSpPr/>
                <p:nvPr/>
              </p:nvGrpSpPr>
              <p:grpSpPr>
                <a:xfrm>
                  <a:off x="-1" y="0"/>
                  <a:ext cx="12658782" cy="4496448"/>
                  <a:chOff x="0" y="0"/>
                  <a:chExt cx="12658781" cy="4496447"/>
                </a:xfrm>
              </p:grpSpPr>
              <p:grpSp>
                <p:nvGrpSpPr>
                  <p:cNvPr id="744" name="Group 744"/>
                  <p:cNvGrpSpPr/>
                  <p:nvPr/>
                </p:nvGrpSpPr>
                <p:grpSpPr>
                  <a:xfrm>
                    <a:off x="-1" y="0"/>
                    <a:ext cx="12658783" cy="4496448"/>
                    <a:chOff x="0" y="0"/>
                    <a:chExt cx="12658781" cy="4496447"/>
                  </a:xfrm>
                </p:grpSpPr>
                <p:grpSp>
                  <p:nvGrpSpPr>
                    <p:cNvPr id="742" name="Group 742"/>
                    <p:cNvGrpSpPr/>
                    <p:nvPr/>
                  </p:nvGrpSpPr>
                  <p:grpSpPr>
                    <a:xfrm>
                      <a:off x="-1" y="0"/>
                      <a:ext cx="12658783" cy="4496448"/>
                      <a:chOff x="0" y="0"/>
                      <a:chExt cx="12658781" cy="4496447"/>
                    </a:xfrm>
                  </p:grpSpPr>
                  <p:pic>
                    <p:nvPicPr>
                      <p:cNvPr id="740" name="image24.png"/>
                      <p:cNvPicPr>
                        <a:picLocks noChangeAspect="1"/>
                      </p:cNvPicPr>
                      <p:nvPr/>
                    </p:nvPicPr>
                    <p:blipFill>
                      <a:blip r:embed="rId2">
                        <a:extLst/>
                      </a:blip>
                      <a:stretch>
                        <a:fillRect/>
                      </a:stretch>
                    </p:blipFill>
                    <p:spPr>
                      <a:xfrm>
                        <a:off x="-1" y="-1"/>
                        <a:ext cx="12658783" cy="4496449"/>
                      </a:xfrm>
                      <a:prstGeom prst="rect">
                        <a:avLst/>
                      </a:prstGeom>
                      <a:ln w="12700" cap="flat">
                        <a:noFill/>
                        <a:miter lim="400000"/>
                      </a:ln>
                      <a:effectLst/>
                    </p:spPr>
                  </p:pic>
                  <p:sp>
                    <p:nvSpPr>
                      <p:cNvPr id="741" name="Shape 741"/>
                      <p:cNvSpPr/>
                      <p:nvPr/>
                    </p:nvSpPr>
                    <p:spPr>
                      <a:xfrm>
                        <a:off x="4591924" y="746014"/>
                        <a:ext cx="526876"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43" name="Shape 743"/>
                    <p:cNvSpPr/>
                    <p:nvPr/>
                  </p:nvSpPr>
                  <p:spPr>
                    <a:xfrm>
                      <a:off x="5112706" y="1079622"/>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45" name="Shape 745"/>
                  <p:cNvSpPr/>
                  <p:nvPr/>
                </p:nvSpPr>
                <p:spPr>
                  <a:xfrm>
                    <a:off x="4635596" y="1406828"/>
                    <a:ext cx="677423"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47" name="Shape 747"/>
                <p:cNvSpPr/>
                <p:nvPr/>
              </p:nvSpPr>
              <p:spPr>
                <a:xfrm>
                  <a:off x="5785098" y="1737234"/>
                  <a:ext cx="46658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27</a:t>
                  </a:r>
                </a:p>
              </p:txBody>
            </p:sp>
          </p:grpSp>
          <p:sp>
            <p:nvSpPr>
              <p:cNvPr id="749" name="Shape 749"/>
              <p:cNvSpPr/>
              <p:nvPr/>
            </p:nvSpPr>
            <p:spPr>
              <a:xfrm>
                <a:off x="2756291" y="2067640"/>
                <a:ext cx="550451" cy="567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51" name="Shape 751"/>
            <p:cNvSpPr/>
            <p:nvPr/>
          </p:nvSpPr>
          <p:spPr>
            <a:xfrm>
              <a:off x="5472639" y="2345182"/>
              <a:ext cx="29852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a:t>
              </a:r>
            </a:p>
          </p:txBody>
        </p:sp>
      </p:grpSp>
      <p:sp>
        <p:nvSpPr>
          <p:cNvPr id="753" name="Shape 753"/>
          <p:cNvSpPr/>
          <p:nvPr/>
        </p:nvSpPr>
        <p:spPr>
          <a:xfrm>
            <a:off x="3347062" y="5338654"/>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pic>
        <p:nvPicPr>
          <p:cNvPr id="754"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53"/>
                                        </p:tgtEl>
                                        <p:attrNameLst>
                                          <p:attrName>style.visibility</p:attrName>
                                        </p:attrNameLst>
                                      </p:cBhvr>
                                      <p:to>
                                        <p:strVal val="visible"/>
                                      </p:to>
                                    </p:set>
                                    <p:animEffect filter="dissolve" transition="in">
                                      <p:cBhvr>
                                        <p:cTn id="7" dur="20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88" name="image5.png"/>
          <p:cNvPicPr>
            <a:picLocks noChangeAspect="1"/>
          </p:cNvPicPr>
          <p:nvPr/>
        </p:nvPicPr>
        <p:blipFill>
          <a:blip r:embed="rId2">
            <a:extLst/>
          </a:blip>
          <a:stretch>
            <a:fillRect/>
          </a:stretch>
        </p:blipFill>
        <p:spPr>
          <a:xfrm>
            <a:off x="74547" y="1204850"/>
            <a:ext cx="12855707" cy="7343900"/>
          </a:xfrm>
          <a:prstGeom prst="rect">
            <a:avLst/>
          </a:prstGeom>
          <a:ln w="12700">
            <a:miter lim="400000"/>
          </a:ln>
        </p:spPr>
      </p:pic>
      <p:sp>
        <p:nvSpPr>
          <p:cNvPr id="189" name="Shape 189"/>
          <p:cNvSpPr/>
          <p:nvPr/>
        </p:nvSpPr>
        <p:spPr>
          <a:xfrm>
            <a:off x="215918" y="165100"/>
            <a:ext cx="4648163"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Comic Sans MS"/>
                <a:ea typeface="Comic Sans MS"/>
                <a:cs typeface="Comic Sans MS"/>
                <a:sym typeface="Comic Sans MS"/>
              </a:defRPr>
            </a:lvl1pPr>
          </a:lstStyle>
          <a:p>
            <a:pPr/>
            <a:r>
              <a:t>max διάμετρος της βλάβης</a:t>
            </a:r>
          </a:p>
        </p:txBody>
      </p:sp>
      <p:pic>
        <p:nvPicPr>
          <p:cNvPr id="190" name="image6.png"/>
          <p:cNvPicPr>
            <a:picLocks noChangeAspect="1"/>
          </p:cNvPicPr>
          <p:nvPr/>
        </p:nvPicPr>
        <p:blipFill>
          <a:blip r:embed="rId3">
            <a:extLst/>
          </a:blip>
          <a:stretch>
            <a:fillRect/>
          </a:stretch>
        </p:blipFill>
        <p:spPr>
          <a:xfrm rot="19693079">
            <a:off x="2744808" y="4734197"/>
            <a:ext cx="8370649"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dissolve" transition="in">
                                      <p:cBhvr>
                                        <p:cTn id="7"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71" name="Group 771"/>
          <p:cNvGrpSpPr/>
          <p:nvPr/>
        </p:nvGrpSpPr>
        <p:grpSpPr>
          <a:xfrm>
            <a:off x="173012" y="2628579"/>
            <a:ext cx="12658783" cy="4496449"/>
            <a:chOff x="0" y="0"/>
            <a:chExt cx="12658782" cy="4496448"/>
          </a:xfrm>
        </p:grpSpPr>
        <p:grpSp>
          <p:nvGrpSpPr>
            <p:cNvPr id="769" name="Group 769"/>
            <p:cNvGrpSpPr/>
            <p:nvPr/>
          </p:nvGrpSpPr>
          <p:grpSpPr>
            <a:xfrm>
              <a:off x="-1" y="0"/>
              <a:ext cx="12658783" cy="4496449"/>
              <a:chOff x="0" y="0"/>
              <a:chExt cx="12658782" cy="4496448"/>
            </a:xfrm>
          </p:grpSpPr>
          <p:grpSp>
            <p:nvGrpSpPr>
              <p:cNvPr id="767" name="Group 767"/>
              <p:cNvGrpSpPr/>
              <p:nvPr/>
            </p:nvGrpSpPr>
            <p:grpSpPr>
              <a:xfrm>
                <a:off x="-1" y="0"/>
                <a:ext cx="12658783" cy="4496449"/>
                <a:chOff x="0" y="0"/>
                <a:chExt cx="12658782" cy="4496448"/>
              </a:xfrm>
            </p:grpSpPr>
            <p:grpSp>
              <p:nvGrpSpPr>
                <p:cNvPr id="765" name="Group 765"/>
                <p:cNvGrpSpPr/>
                <p:nvPr/>
              </p:nvGrpSpPr>
              <p:grpSpPr>
                <a:xfrm>
                  <a:off x="-1" y="0"/>
                  <a:ext cx="12658783" cy="4496449"/>
                  <a:chOff x="0" y="0"/>
                  <a:chExt cx="12658782" cy="4496448"/>
                </a:xfrm>
              </p:grpSpPr>
              <p:grpSp>
                <p:nvGrpSpPr>
                  <p:cNvPr id="763" name="Group 763"/>
                  <p:cNvGrpSpPr/>
                  <p:nvPr/>
                </p:nvGrpSpPr>
                <p:grpSpPr>
                  <a:xfrm>
                    <a:off x="-1" y="0"/>
                    <a:ext cx="12658784" cy="4496449"/>
                    <a:chOff x="0" y="0"/>
                    <a:chExt cx="12658782" cy="4496448"/>
                  </a:xfrm>
                </p:grpSpPr>
                <p:grpSp>
                  <p:nvGrpSpPr>
                    <p:cNvPr id="761" name="Group 761"/>
                    <p:cNvGrpSpPr/>
                    <p:nvPr/>
                  </p:nvGrpSpPr>
                  <p:grpSpPr>
                    <a:xfrm>
                      <a:off x="-1" y="-1"/>
                      <a:ext cx="12658783" cy="4496450"/>
                      <a:chOff x="0" y="0"/>
                      <a:chExt cx="12658782" cy="4496448"/>
                    </a:xfrm>
                  </p:grpSpPr>
                  <p:grpSp>
                    <p:nvGrpSpPr>
                      <p:cNvPr id="759" name="Group 759"/>
                      <p:cNvGrpSpPr/>
                      <p:nvPr/>
                    </p:nvGrpSpPr>
                    <p:grpSpPr>
                      <a:xfrm>
                        <a:off x="-1" y="-1"/>
                        <a:ext cx="12658784" cy="4496450"/>
                        <a:chOff x="0" y="0"/>
                        <a:chExt cx="12658782" cy="4496448"/>
                      </a:xfrm>
                    </p:grpSpPr>
                    <p:pic>
                      <p:nvPicPr>
                        <p:cNvPr id="757" name="image24.png"/>
                        <p:cNvPicPr>
                          <a:picLocks noChangeAspect="1"/>
                        </p:cNvPicPr>
                        <p:nvPr/>
                      </p:nvPicPr>
                      <p:blipFill>
                        <a:blip r:embed="rId2">
                          <a:extLst/>
                        </a:blip>
                        <a:stretch>
                          <a:fillRect/>
                        </a:stretch>
                      </p:blipFill>
                      <p:spPr>
                        <a:xfrm>
                          <a:off x="0" y="-1"/>
                          <a:ext cx="12658783" cy="4496450"/>
                        </a:xfrm>
                        <a:prstGeom prst="rect">
                          <a:avLst/>
                        </a:prstGeom>
                        <a:ln w="12700" cap="flat">
                          <a:noFill/>
                          <a:miter lim="400000"/>
                        </a:ln>
                        <a:effectLst/>
                      </p:spPr>
                    </p:pic>
                    <p:sp>
                      <p:nvSpPr>
                        <p:cNvPr id="758" name="Shape 758"/>
                        <p:cNvSpPr/>
                        <p:nvPr/>
                      </p:nvSpPr>
                      <p:spPr>
                        <a:xfrm>
                          <a:off x="4591925" y="746015"/>
                          <a:ext cx="526875"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60" name="Shape 760"/>
                      <p:cNvSpPr/>
                      <p:nvPr/>
                    </p:nvSpPr>
                    <p:spPr>
                      <a:xfrm>
                        <a:off x="5112706" y="1079622"/>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62" name="Shape 762"/>
                    <p:cNvSpPr/>
                    <p:nvPr/>
                  </p:nvSpPr>
                  <p:spPr>
                    <a:xfrm>
                      <a:off x="4635596" y="1406828"/>
                      <a:ext cx="677424"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64" name="Shape 764"/>
                  <p:cNvSpPr/>
                  <p:nvPr/>
                </p:nvSpPr>
                <p:spPr>
                  <a:xfrm>
                    <a:off x="5785099" y="1737234"/>
                    <a:ext cx="46658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27</a:t>
                    </a:r>
                  </a:p>
                </p:txBody>
              </p:sp>
            </p:grpSp>
            <p:sp>
              <p:nvSpPr>
                <p:cNvPr id="766" name="Shape 766"/>
                <p:cNvSpPr/>
                <p:nvPr/>
              </p:nvSpPr>
              <p:spPr>
                <a:xfrm>
                  <a:off x="2756291" y="2067641"/>
                  <a:ext cx="550451"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68" name="Shape 768"/>
              <p:cNvSpPr/>
              <p:nvPr/>
            </p:nvSpPr>
            <p:spPr>
              <a:xfrm>
                <a:off x="5472640" y="2345183"/>
                <a:ext cx="29852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a:t>
                </a:r>
              </a:p>
            </p:txBody>
          </p:sp>
        </p:grpSp>
        <p:sp>
          <p:nvSpPr>
            <p:cNvPr id="770" name="Shape 770"/>
            <p:cNvSpPr/>
            <p:nvPr/>
          </p:nvSpPr>
          <p:spPr>
            <a:xfrm>
              <a:off x="3174048" y="2710074"/>
              <a:ext cx="550451"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72" name="Shape 772"/>
          <p:cNvSpPr/>
          <p:nvPr/>
        </p:nvSpPr>
        <p:spPr>
          <a:xfrm>
            <a:off x="4319902" y="561103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pic>
        <p:nvPicPr>
          <p:cNvPr id="773"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72"/>
                                        </p:tgtEl>
                                        <p:attrNameLst>
                                          <p:attrName>style.visibility</p:attrName>
                                        </p:attrNameLst>
                                      </p:cBhvr>
                                      <p:to>
                                        <p:strVal val="visible"/>
                                      </p:to>
                                    </p:set>
                                    <p:animEffect filter="dissolve" transition="in">
                                      <p:cBhvr>
                                        <p:cTn id="7" dur="2000"/>
                                        <p:tgtEl>
                                          <p:spTgt spid="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2"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nvSpPr>
        <p:spPr>
          <a:xfrm>
            <a:off x="308698" y="735188"/>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36 ετών</a:t>
            </a:r>
          </a:p>
        </p:txBody>
      </p:sp>
      <p:grpSp>
        <p:nvGrpSpPr>
          <p:cNvPr id="790" name="Group 790"/>
          <p:cNvGrpSpPr/>
          <p:nvPr/>
        </p:nvGrpSpPr>
        <p:grpSpPr>
          <a:xfrm>
            <a:off x="173012" y="2628579"/>
            <a:ext cx="12658783" cy="4496449"/>
            <a:chOff x="0" y="0"/>
            <a:chExt cx="12658782" cy="4496448"/>
          </a:xfrm>
        </p:grpSpPr>
        <p:grpSp>
          <p:nvGrpSpPr>
            <p:cNvPr id="788" name="Group 788"/>
            <p:cNvGrpSpPr/>
            <p:nvPr/>
          </p:nvGrpSpPr>
          <p:grpSpPr>
            <a:xfrm>
              <a:off x="-1" y="0"/>
              <a:ext cx="12658783" cy="4496449"/>
              <a:chOff x="0" y="0"/>
              <a:chExt cx="12658782" cy="4496448"/>
            </a:xfrm>
          </p:grpSpPr>
          <p:grpSp>
            <p:nvGrpSpPr>
              <p:cNvPr id="786" name="Group 786"/>
              <p:cNvGrpSpPr/>
              <p:nvPr/>
            </p:nvGrpSpPr>
            <p:grpSpPr>
              <a:xfrm>
                <a:off x="-1" y="0"/>
                <a:ext cx="12658783" cy="4496449"/>
                <a:chOff x="0" y="0"/>
                <a:chExt cx="12658782" cy="4496448"/>
              </a:xfrm>
            </p:grpSpPr>
            <p:grpSp>
              <p:nvGrpSpPr>
                <p:cNvPr id="784" name="Group 784"/>
                <p:cNvGrpSpPr/>
                <p:nvPr/>
              </p:nvGrpSpPr>
              <p:grpSpPr>
                <a:xfrm>
                  <a:off x="-1" y="0"/>
                  <a:ext cx="12658783" cy="4496449"/>
                  <a:chOff x="0" y="0"/>
                  <a:chExt cx="12658782" cy="4496448"/>
                </a:xfrm>
              </p:grpSpPr>
              <p:grpSp>
                <p:nvGrpSpPr>
                  <p:cNvPr id="782" name="Group 782"/>
                  <p:cNvGrpSpPr/>
                  <p:nvPr/>
                </p:nvGrpSpPr>
                <p:grpSpPr>
                  <a:xfrm>
                    <a:off x="-1" y="0"/>
                    <a:ext cx="12658784" cy="4496449"/>
                    <a:chOff x="0" y="0"/>
                    <a:chExt cx="12658782" cy="4496448"/>
                  </a:xfrm>
                </p:grpSpPr>
                <p:grpSp>
                  <p:nvGrpSpPr>
                    <p:cNvPr id="780" name="Group 780"/>
                    <p:cNvGrpSpPr/>
                    <p:nvPr/>
                  </p:nvGrpSpPr>
                  <p:grpSpPr>
                    <a:xfrm>
                      <a:off x="-1" y="-1"/>
                      <a:ext cx="12658783" cy="4496450"/>
                      <a:chOff x="0" y="0"/>
                      <a:chExt cx="12658782" cy="4496448"/>
                    </a:xfrm>
                  </p:grpSpPr>
                  <p:grpSp>
                    <p:nvGrpSpPr>
                      <p:cNvPr id="778" name="Group 778"/>
                      <p:cNvGrpSpPr/>
                      <p:nvPr/>
                    </p:nvGrpSpPr>
                    <p:grpSpPr>
                      <a:xfrm>
                        <a:off x="-1" y="-1"/>
                        <a:ext cx="12658784" cy="4496450"/>
                        <a:chOff x="0" y="0"/>
                        <a:chExt cx="12658782" cy="4496448"/>
                      </a:xfrm>
                    </p:grpSpPr>
                    <p:pic>
                      <p:nvPicPr>
                        <p:cNvPr id="776" name="image24.png"/>
                        <p:cNvPicPr>
                          <a:picLocks noChangeAspect="1"/>
                        </p:cNvPicPr>
                        <p:nvPr/>
                      </p:nvPicPr>
                      <p:blipFill>
                        <a:blip r:embed="rId2">
                          <a:extLst/>
                        </a:blip>
                        <a:stretch>
                          <a:fillRect/>
                        </a:stretch>
                      </p:blipFill>
                      <p:spPr>
                        <a:xfrm>
                          <a:off x="0" y="-1"/>
                          <a:ext cx="12658783" cy="4496450"/>
                        </a:xfrm>
                        <a:prstGeom prst="rect">
                          <a:avLst/>
                        </a:prstGeom>
                        <a:ln w="12700" cap="flat">
                          <a:noFill/>
                          <a:miter lim="400000"/>
                        </a:ln>
                        <a:effectLst/>
                      </p:spPr>
                    </p:pic>
                    <p:sp>
                      <p:nvSpPr>
                        <p:cNvPr id="777" name="Shape 777"/>
                        <p:cNvSpPr/>
                        <p:nvPr/>
                      </p:nvSpPr>
                      <p:spPr>
                        <a:xfrm>
                          <a:off x="4591925" y="746015"/>
                          <a:ext cx="526875"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36</a:t>
                          </a:r>
                        </a:p>
                      </p:txBody>
                    </p:sp>
                  </p:grpSp>
                  <p:sp>
                    <p:nvSpPr>
                      <p:cNvPr id="779" name="Shape 779"/>
                      <p:cNvSpPr/>
                      <p:nvPr/>
                    </p:nvSpPr>
                    <p:spPr>
                      <a:xfrm>
                        <a:off x="5112706" y="1079622"/>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781" name="Shape 781"/>
                    <p:cNvSpPr/>
                    <p:nvPr/>
                  </p:nvSpPr>
                  <p:spPr>
                    <a:xfrm>
                      <a:off x="4635596" y="1406828"/>
                      <a:ext cx="677424"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159</a:t>
                      </a:r>
                    </a:p>
                  </p:txBody>
                </p:sp>
              </p:grpSp>
              <p:sp>
                <p:nvSpPr>
                  <p:cNvPr id="783" name="Shape 783"/>
                  <p:cNvSpPr/>
                  <p:nvPr/>
                </p:nvSpPr>
                <p:spPr>
                  <a:xfrm>
                    <a:off x="5785099" y="1737234"/>
                    <a:ext cx="46658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27</a:t>
                    </a:r>
                  </a:p>
                </p:txBody>
              </p:sp>
            </p:grpSp>
            <p:sp>
              <p:nvSpPr>
                <p:cNvPr id="785" name="Shape 785"/>
                <p:cNvSpPr/>
                <p:nvPr/>
              </p:nvSpPr>
              <p:spPr>
                <a:xfrm>
                  <a:off x="2756291" y="2067641"/>
                  <a:ext cx="550451"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87" name="Shape 787"/>
              <p:cNvSpPr/>
              <p:nvPr/>
            </p:nvSpPr>
            <p:spPr>
              <a:xfrm>
                <a:off x="5472640" y="2345183"/>
                <a:ext cx="29852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a:t>
                </a:r>
              </a:p>
            </p:txBody>
          </p:sp>
        </p:grpSp>
        <p:sp>
          <p:nvSpPr>
            <p:cNvPr id="789" name="Shape 789"/>
            <p:cNvSpPr/>
            <p:nvPr/>
          </p:nvSpPr>
          <p:spPr>
            <a:xfrm>
              <a:off x="3174048" y="2710074"/>
              <a:ext cx="550451"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no</a:t>
              </a:r>
            </a:p>
          </p:txBody>
        </p:sp>
      </p:grpSp>
      <p:sp>
        <p:nvSpPr>
          <p:cNvPr id="791" name="Shape 791"/>
          <p:cNvSpPr/>
          <p:nvPr/>
        </p:nvSpPr>
        <p:spPr>
          <a:xfrm>
            <a:off x="4319902" y="561103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792" name="Shape 792"/>
          <p:cNvSpPr/>
          <p:nvPr/>
        </p:nvSpPr>
        <p:spPr>
          <a:xfrm>
            <a:off x="3696880" y="5923060"/>
            <a:ext cx="35881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8</a:t>
            </a:r>
          </a:p>
        </p:txBody>
      </p:sp>
      <p:pic>
        <p:nvPicPr>
          <p:cNvPr id="793" name="image49.png"/>
          <p:cNvPicPr>
            <a:picLocks noChangeAspect="1"/>
          </p:cNvPicPr>
          <p:nvPr/>
        </p:nvPicPr>
        <p:blipFill>
          <a:blip r:embed="rId3">
            <a:extLst/>
          </a:blip>
          <a:stretch>
            <a:fillRect/>
          </a:stretch>
        </p:blipFill>
        <p:spPr>
          <a:xfrm>
            <a:off x="7897710" y="3244134"/>
            <a:ext cx="4821004" cy="3757314"/>
          </a:xfrm>
          <a:prstGeom prst="rect">
            <a:avLst/>
          </a:prstGeom>
          <a:ln w="12700">
            <a:miter lim="400000"/>
          </a:ln>
        </p:spPr>
      </p:pic>
      <p:pic>
        <p:nvPicPr>
          <p:cNvPr id="794" name="image42.png"/>
          <p:cNvPicPr>
            <a:picLocks noChangeAspect="1"/>
          </p:cNvPicPr>
          <p:nvPr/>
        </p:nvPicPr>
        <p:blipFill>
          <a:blip r:embed="rId4">
            <a:extLst/>
          </a:blip>
          <a:stretch>
            <a:fillRect/>
          </a:stretch>
        </p:blipFill>
        <p:spPr>
          <a:xfrm rot="15904259">
            <a:off x="-124611" y="7554941"/>
            <a:ext cx="1858733"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92"/>
                                        </p:tgtEl>
                                        <p:attrNameLst>
                                          <p:attrName>style.visibility</p:attrName>
                                        </p:attrNameLst>
                                      </p:cBhvr>
                                      <p:to>
                                        <p:strVal val="visible"/>
                                      </p:to>
                                    </p:set>
                                    <p:animEffect filter="dissolve" transition="in">
                                      <p:cBhvr>
                                        <p:cTn id="7" dur="2000"/>
                                        <p:tgtEl>
                                          <p:spTgt spid="7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8" grpId="2" fill="hold">
                                  <p:stCondLst>
                                    <p:cond delay="0"/>
                                  </p:stCondLst>
                                  <p:iterate type="el" backwards="0">
                                    <p:tmAbs val="0"/>
                                  </p:iterate>
                                  <p:childTnLst>
                                    <p:set>
                                      <p:cBhvr>
                                        <p:cTn id="11" fill="hold"/>
                                        <p:tgtEl>
                                          <p:spTgt spid="794"/>
                                        </p:tgtEl>
                                        <p:attrNameLst>
                                          <p:attrName>style.visibility</p:attrName>
                                        </p:attrNameLst>
                                      </p:cBhvr>
                                      <p:to>
                                        <p:strVal val="visible"/>
                                      </p:to>
                                    </p:set>
                                    <p:animEffect filter="strips(upLeft)" transition="in">
                                      <p:cBhvr>
                                        <p:cTn id="12" dur="1000"/>
                                        <p:tgtEl>
                                          <p:spTgt spid="7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4" grpId="2"/>
      <p:bldP build="whole" bldLvl="1" animBg="1" rev="0" advAuto="0" spid="792"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6" name="image43.png"/>
          <p:cNvPicPr>
            <a:picLocks noChangeAspect="1"/>
          </p:cNvPicPr>
          <p:nvPr/>
        </p:nvPicPr>
        <p:blipFill>
          <a:blip r:embed="rId2">
            <a:extLst/>
          </a:blip>
          <a:stretch>
            <a:fillRect/>
          </a:stretch>
        </p:blipFill>
        <p:spPr>
          <a:xfrm>
            <a:off x="3155950" y="3092450"/>
            <a:ext cx="6692900" cy="3568700"/>
          </a:xfrm>
          <a:prstGeom prst="rect">
            <a:avLst/>
          </a:prstGeom>
          <a:ln w="12700">
            <a:miter lim="400000"/>
          </a:ln>
        </p:spPr>
      </p:pic>
      <p:pic>
        <p:nvPicPr>
          <p:cNvPr id="797" name="image42.png"/>
          <p:cNvPicPr>
            <a:picLocks noChangeAspect="1"/>
          </p:cNvPicPr>
          <p:nvPr/>
        </p:nvPicPr>
        <p:blipFill>
          <a:blip r:embed="rId3">
            <a:extLst/>
          </a:blip>
          <a:stretch>
            <a:fillRect/>
          </a:stretch>
        </p:blipFill>
        <p:spPr>
          <a:xfrm rot="15904259">
            <a:off x="7540820" y="7065939"/>
            <a:ext cx="1858733"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796"/>
                                        </p:tgtEl>
                                        <p:attrNameLst>
                                          <p:attrName>style.visibility</p:attrName>
                                        </p:attrNameLst>
                                      </p:cBhvr>
                                      <p:to>
                                        <p:strVal val="visible"/>
                                      </p:to>
                                    </p:set>
                                    <p:animEffect filter="wipe(down)" transition="in">
                                      <p:cBhvr>
                                        <p:cTn id="7" dur="1500"/>
                                        <p:tgtEl>
                                          <p:spTgt spid="7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8" grpId="2" fill="hold">
                                  <p:stCondLst>
                                    <p:cond delay="0"/>
                                  </p:stCondLst>
                                  <p:iterate type="el" backwards="0">
                                    <p:tmAbs val="0"/>
                                  </p:iterate>
                                  <p:childTnLst>
                                    <p:set>
                                      <p:cBhvr>
                                        <p:cTn id="11" fill="hold"/>
                                        <p:tgtEl>
                                          <p:spTgt spid="797"/>
                                        </p:tgtEl>
                                        <p:attrNameLst>
                                          <p:attrName>style.visibility</p:attrName>
                                        </p:attrNameLst>
                                      </p:cBhvr>
                                      <p:to>
                                        <p:strVal val="visible"/>
                                      </p:to>
                                    </p:set>
                                    <p:animEffect filter="strips(upLeft)" transition="in">
                                      <p:cBhvr>
                                        <p:cTn id="12" dur="10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7" grpId="2"/>
      <p:bldP build="whole" bldLvl="1" animBg="1" rev="0" advAuto="0" spid="796"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9" name="image52.png"/>
          <p:cNvPicPr>
            <a:picLocks noChangeAspect="1"/>
          </p:cNvPicPr>
          <p:nvPr/>
        </p:nvPicPr>
        <p:blipFill>
          <a:blip r:embed="rId2">
            <a:extLst/>
          </a:blip>
          <a:stretch>
            <a:fillRect/>
          </a:stretch>
        </p:blipFill>
        <p:spPr>
          <a:xfrm>
            <a:off x="127019" y="938424"/>
            <a:ext cx="12750761" cy="7876752"/>
          </a:xfrm>
          <a:prstGeom prst="rect">
            <a:avLst/>
          </a:prstGeom>
          <a:ln w="12700">
            <a:miter lim="400000"/>
          </a:ln>
        </p:spPr>
      </p:pic>
      <p:grpSp>
        <p:nvGrpSpPr>
          <p:cNvPr id="805" name="Group 805"/>
          <p:cNvGrpSpPr/>
          <p:nvPr/>
        </p:nvGrpSpPr>
        <p:grpSpPr>
          <a:xfrm>
            <a:off x="1357048" y="1759937"/>
            <a:ext cx="7243438" cy="3773850"/>
            <a:chOff x="0" y="0"/>
            <a:chExt cx="7243436" cy="3773848"/>
          </a:xfrm>
        </p:grpSpPr>
        <p:sp>
          <p:nvSpPr>
            <p:cNvPr id="800" name="Shape 800"/>
            <p:cNvSpPr/>
            <p:nvPr/>
          </p:nvSpPr>
          <p:spPr>
            <a:xfrm>
              <a:off x="-1" y="-1"/>
              <a:ext cx="782841" cy="567460"/>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78.2</a:t>
              </a:r>
            </a:p>
          </p:txBody>
        </p:sp>
        <p:sp>
          <p:nvSpPr>
            <p:cNvPr id="801" name="Shape 801"/>
            <p:cNvSpPr/>
            <p:nvPr/>
          </p:nvSpPr>
          <p:spPr>
            <a:xfrm>
              <a:off x="2628746" y="2638090"/>
              <a:ext cx="775094"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13.2</a:t>
              </a:r>
            </a:p>
          </p:txBody>
        </p:sp>
        <p:sp>
          <p:nvSpPr>
            <p:cNvPr id="802" name="Shape 802"/>
            <p:cNvSpPr/>
            <p:nvPr/>
          </p:nvSpPr>
          <p:spPr>
            <a:xfrm>
              <a:off x="4022110" y="2858533"/>
              <a:ext cx="631619"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7.4</a:t>
              </a:r>
            </a:p>
          </p:txBody>
        </p:sp>
        <p:sp>
          <p:nvSpPr>
            <p:cNvPr id="803" name="Shape 803"/>
            <p:cNvSpPr/>
            <p:nvPr/>
          </p:nvSpPr>
          <p:spPr>
            <a:xfrm>
              <a:off x="5316459" y="3206389"/>
              <a:ext cx="686853"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0.4</a:t>
              </a:r>
            </a:p>
          </p:txBody>
        </p:sp>
        <p:sp>
          <p:nvSpPr>
            <p:cNvPr id="804" name="Shape 804"/>
            <p:cNvSpPr/>
            <p:nvPr/>
          </p:nvSpPr>
          <p:spPr>
            <a:xfrm>
              <a:off x="6666042" y="3168289"/>
              <a:ext cx="577395"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0.9</a:t>
              </a:r>
            </a:p>
          </p:txBody>
        </p:sp>
      </p:grpSp>
      <p:grpSp>
        <p:nvGrpSpPr>
          <p:cNvPr id="808" name="Group 808"/>
          <p:cNvGrpSpPr/>
          <p:nvPr/>
        </p:nvGrpSpPr>
        <p:grpSpPr>
          <a:xfrm>
            <a:off x="2403499" y="3742781"/>
            <a:ext cx="1270004" cy="1270004"/>
            <a:chOff x="0" y="0"/>
            <a:chExt cx="1270002" cy="1270002"/>
          </a:xfrm>
        </p:grpSpPr>
        <p:sp>
          <p:nvSpPr>
            <p:cNvPr id="806" name="Shape 806"/>
            <p:cNvSpPr/>
            <p:nvPr/>
          </p:nvSpPr>
          <p:spPr>
            <a:xfrm>
              <a:off x="275407" y="351270"/>
              <a:ext cx="719186"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21.9</a:t>
              </a:r>
            </a:p>
          </p:txBody>
        </p:sp>
        <p:sp>
          <p:nvSpPr>
            <p:cNvPr id="807" name="Shape 807"/>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809" name="image49.png"/>
          <p:cNvPicPr>
            <a:picLocks noChangeAspect="1"/>
          </p:cNvPicPr>
          <p:nvPr/>
        </p:nvPicPr>
        <p:blipFill>
          <a:blip r:embed="rId3">
            <a:extLst/>
          </a:blip>
          <a:stretch>
            <a:fillRect/>
          </a:stretch>
        </p:blipFill>
        <p:spPr>
          <a:xfrm>
            <a:off x="9207717" y="5875477"/>
            <a:ext cx="3568278" cy="27809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805"/>
                                        </p:tgtEl>
                                        <p:attrNameLst>
                                          <p:attrName>style.visibility</p:attrName>
                                        </p:attrNameLst>
                                      </p:cBhvr>
                                      <p:to>
                                        <p:strVal val="visible"/>
                                      </p:to>
                                    </p:set>
                                    <p:anim calcmode="lin" valueType="num">
                                      <p:cBhvr>
                                        <p:cTn id="7" dur="1500" fill="hold"/>
                                        <p:tgtEl>
                                          <p:spTgt spid="805"/>
                                        </p:tgtEl>
                                        <p:attrNameLst>
                                          <p:attrName>ppt_w</p:attrName>
                                        </p:attrNameLst>
                                      </p:cBhvr>
                                      <p:tavLst>
                                        <p:tav tm="0">
                                          <p:val>
                                            <p:fltVal val="0"/>
                                          </p:val>
                                        </p:tav>
                                        <p:tav tm="100000">
                                          <p:val>
                                            <p:strVal val="#ppt_w"/>
                                          </p:val>
                                        </p:tav>
                                      </p:tavLst>
                                    </p:anim>
                                    <p:anim calcmode="lin" valueType="num">
                                      <p:cBhvr>
                                        <p:cTn id="8" dur="1500" fill="hold"/>
                                        <p:tgtEl>
                                          <p:spTgt spid="805"/>
                                        </p:tgtEl>
                                        <p:attrNameLst>
                                          <p:attrName>ppt_h</p:attrName>
                                        </p:attrNameLst>
                                      </p:cBhvr>
                                      <p:tavLst>
                                        <p:tav tm="0">
                                          <p:val>
                                            <p:fltVal val="0"/>
                                          </p:val>
                                        </p:tav>
                                        <p:tav tm="100000">
                                          <p:val>
                                            <p:strVal val="#ppt_h"/>
                                          </p:val>
                                        </p:tav>
                                      </p:tavLst>
                                    </p:anim>
                                    <p:anim calcmode="lin" valueType="num">
                                      <p:cBhvr>
                                        <p:cTn id="9" dur="1500" fill="hold"/>
                                        <p:tgtEl>
                                          <p:spTgt spid="805"/>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8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808"/>
                                        </p:tgtEl>
                                        <p:attrNameLst>
                                          <p:attrName>style.visibility</p:attrName>
                                        </p:attrNameLst>
                                      </p:cBhvr>
                                      <p:to>
                                        <p:strVal val="visible"/>
                                      </p:to>
                                    </p:set>
                                    <p:animEffect filter="blinds(vertical)" transition="in">
                                      <p:cBhvr>
                                        <p:cTn id="15" dur="1000"/>
                                        <p:tgtEl>
                                          <p:spTgt spid="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8" grpId="2"/>
      <p:bldP build="whole" bldLvl="1" animBg="1" rev="0" advAuto="0" spid="805"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4</a:t>
            </a:r>
          </a:p>
        </p:txBody>
      </p:sp>
      <p:sp>
        <p:nvSpPr>
          <p:cNvPr id="812" name="Shape 812"/>
          <p:cNvSpPr/>
          <p:nvPr/>
        </p:nvSpPr>
        <p:spPr>
          <a:xfrm>
            <a:off x="4737811"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73 ετών</a:t>
            </a:r>
          </a:p>
        </p:txBody>
      </p:sp>
      <p:sp>
        <p:nvSpPr>
          <p:cNvPr id="813" name="Shape 813"/>
          <p:cNvSpPr/>
          <p:nvPr/>
        </p:nvSpPr>
        <p:spPr>
          <a:xfrm>
            <a:off x="4737811" y="6095827"/>
            <a:ext cx="5562035"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αίσθημα βάρους στην κοιλιακή χώρα</a:t>
            </a:r>
          </a:p>
        </p:txBody>
      </p:sp>
      <p:sp>
        <p:nvSpPr>
          <p:cNvPr id="814" name="Shape 814"/>
          <p:cNvSpPr/>
          <p:nvPr/>
        </p:nvSpPr>
        <p:spPr>
          <a:xfrm>
            <a:off x="4737811" y="5093112"/>
            <a:ext cx="2234387"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εμμηνόπαυση</a:t>
            </a:r>
          </a:p>
        </p:txBody>
      </p:sp>
      <p:sp>
        <p:nvSpPr>
          <p:cNvPr id="815" name="Shape 815"/>
          <p:cNvSpPr/>
          <p:nvPr/>
        </p:nvSpPr>
        <p:spPr>
          <a:xfrm>
            <a:off x="4737811" y="4090396"/>
            <a:ext cx="1600676"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G4P2A2</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8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8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5" grpId="2"/>
      <p:bldP build="whole" bldLvl="1" animBg="1" rev="0" advAuto="0" spid="813" grpId="4"/>
      <p:bldP build="whole" bldLvl="1" animBg="1" rev="0" advAuto="0" spid="814" grpId="3"/>
      <p:bldP build="whole" bldLvl="1" animBg="1" rev="0" advAuto="0" spid="812"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17" name="image54.png"/>
          <p:cNvPicPr>
            <a:picLocks noChangeAspect="1"/>
          </p:cNvPicPr>
          <p:nvPr/>
        </p:nvPicPr>
        <p:blipFill>
          <a:blip r:embed="rId2">
            <a:extLst/>
          </a:blip>
          <a:stretch>
            <a:fillRect/>
          </a:stretch>
        </p:blipFill>
        <p:spPr>
          <a:xfrm>
            <a:off x="353157" y="75945"/>
            <a:ext cx="12298486" cy="9601711"/>
          </a:xfrm>
          <a:prstGeom prst="rect">
            <a:avLst/>
          </a:prstGeom>
          <a:ln w="12700">
            <a:miter lim="400000"/>
          </a:ln>
        </p:spPr>
      </p:pic>
    </p:spTree>
  </p:cSld>
  <p:clrMapOvr>
    <a:masterClrMapping/>
  </p:clrMapOvr>
  <p:transition xmlns:p14="http://schemas.microsoft.com/office/powerpoint/2010/main" spd="med" advClick="1" p14:dur="1000"/>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9"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820" name="Shape 820"/>
          <p:cNvSpPr/>
          <p:nvPr/>
        </p:nvSpPr>
        <p:spPr>
          <a:xfrm>
            <a:off x="5140943" y="3395863"/>
            <a:ext cx="50464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73</a:t>
            </a:r>
          </a:p>
        </p:txBody>
      </p:sp>
      <p:sp>
        <p:nvSpPr>
          <p:cNvPr id="821" name="Shape 821"/>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822" name="image54.png"/>
          <p:cNvPicPr>
            <a:picLocks noChangeAspect="1"/>
          </p:cNvPicPr>
          <p:nvPr/>
        </p:nvPicPr>
        <p:blipFill>
          <a:blip r:embed="rId3">
            <a:extLst/>
          </a:blip>
          <a:stretch>
            <a:fillRect/>
          </a:stretch>
        </p:blipFill>
        <p:spPr>
          <a:xfrm>
            <a:off x="7886426" y="3340360"/>
            <a:ext cx="4717000" cy="3682672"/>
          </a:xfrm>
          <a:prstGeom prst="rect">
            <a:avLst/>
          </a:prstGeom>
          <a:ln w="12700">
            <a:miter lim="400000"/>
          </a:ln>
        </p:spPr>
      </p:pic>
      <p:sp>
        <p:nvSpPr>
          <p:cNvPr id="823" name="Shape 823"/>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73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820"/>
                                        </p:tgtEl>
                                        <p:attrNameLst>
                                          <p:attrName>style.visibility</p:attrName>
                                        </p:attrNameLst>
                                      </p:cBhvr>
                                      <p:to>
                                        <p:strVal val="visible"/>
                                      </p:to>
                                    </p:set>
                                    <p:animEffect filter="dissolve" transition="in">
                                      <p:cBhvr>
                                        <p:cTn id="11" dur="1500"/>
                                        <p:tgtEl>
                                          <p:spTgt spid="82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821"/>
                                        </p:tgtEl>
                                        <p:attrNameLst>
                                          <p:attrName>style.visibility</p:attrName>
                                        </p:attrNameLst>
                                      </p:cBhvr>
                                      <p:to>
                                        <p:strVal val="visible"/>
                                      </p:to>
                                    </p:set>
                                    <p:animEffect filter="dissolve" transition="in">
                                      <p:cBhvr>
                                        <p:cTn id="16" dur="15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3" grpId="1"/>
      <p:bldP build="whole" bldLvl="1" animBg="1" rev="0" advAuto="0" spid="821" grpId="3"/>
      <p:bldP build="whole" bldLvl="1" animBg="1" rev="0" advAuto="0" spid="820" grpId="2"/>
    </p:bldLst>
  </p:timing>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25" name="image56.png"/>
          <p:cNvPicPr>
            <a:picLocks noChangeAspect="1"/>
          </p:cNvPicPr>
          <p:nvPr/>
        </p:nvPicPr>
        <p:blipFill>
          <a:blip r:embed="rId2">
            <a:extLst/>
          </a:blip>
          <a:stretch>
            <a:fillRect/>
          </a:stretch>
        </p:blipFill>
        <p:spPr>
          <a:xfrm>
            <a:off x="349111" y="102440"/>
            <a:ext cx="12306579" cy="9548719"/>
          </a:xfrm>
          <a:prstGeom prst="rect">
            <a:avLst/>
          </a:prstGeom>
          <a:ln w="12700">
            <a:miter lim="400000"/>
          </a:ln>
        </p:spPr>
      </p:pic>
      <p:sp>
        <p:nvSpPr>
          <p:cNvPr id="826" name="Shape 826"/>
          <p:cNvSpPr/>
          <p:nvPr/>
        </p:nvSpPr>
        <p:spPr>
          <a:xfrm>
            <a:off x="6712811" y="5163862"/>
            <a:ext cx="2037404"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46.2 mm</a:t>
            </a:r>
          </a:p>
        </p:txBody>
      </p:sp>
    </p:spTree>
  </p:cSld>
  <p:clrMapOvr>
    <a:masterClrMapping/>
  </p:clrMapOvr>
  <p:transition xmlns:p14="http://schemas.microsoft.com/office/powerpoint/2010/main" spd="med" advClick="1" p14:dur="1000"/>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8"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829" name="Shape 829"/>
          <p:cNvSpPr/>
          <p:nvPr/>
        </p:nvSpPr>
        <p:spPr>
          <a:xfrm>
            <a:off x="5140943" y="3395863"/>
            <a:ext cx="50464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73</a:t>
            </a:r>
          </a:p>
        </p:txBody>
      </p:sp>
      <p:sp>
        <p:nvSpPr>
          <p:cNvPr id="830" name="Shape 830"/>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831" name="Shape 831"/>
          <p:cNvSpPr/>
          <p:nvPr/>
        </p:nvSpPr>
        <p:spPr>
          <a:xfrm>
            <a:off x="4917996" y="3998648"/>
            <a:ext cx="59659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a:t>
            </a:r>
          </a:p>
        </p:txBody>
      </p:sp>
      <p:sp>
        <p:nvSpPr>
          <p:cNvPr id="832" name="Shape 832"/>
          <p:cNvSpPr/>
          <p:nvPr/>
        </p:nvSpPr>
        <p:spPr>
          <a:xfrm>
            <a:off x="5869567" y="4342271"/>
            <a:ext cx="59659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46</a:t>
            </a:r>
          </a:p>
        </p:txBody>
      </p:sp>
      <p:sp>
        <p:nvSpPr>
          <p:cNvPr id="833" name="Shape 833"/>
          <p:cNvSpPr/>
          <p:nvPr/>
        </p:nvSpPr>
        <p:spPr>
          <a:xfrm>
            <a:off x="3058575" y="4685894"/>
            <a:ext cx="324124"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834" name="Shape 834"/>
          <p:cNvSpPr/>
          <p:nvPr/>
        </p:nvSpPr>
        <p:spPr>
          <a:xfrm>
            <a:off x="5675394" y="4984706"/>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835" name="Shape 835"/>
          <p:cNvSpPr/>
          <p:nvPr/>
        </p:nvSpPr>
        <p:spPr>
          <a:xfrm>
            <a:off x="3441846" y="5267410"/>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836" name="Shape 836"/>
          <p:cNvSpPr/>
          <p:nvPr/>
        </p:nvSpPr>
        <p:spPr>
          <a:xfrm>
            <a:off x="4293470" y="5624248"/>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837" name="Shape 837"/>
          <p:cNvSpPr/>
          <p:nvPr/>
        </p:nvSpPr>
        <p:spPr>
          <a:xfrm>
            <a:off x="3790428" y="5915006"/>
            <a:ext cx="39350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a:t>
            </a:r>
          </a:p>
        </p:txBody>
      </p:sp>
      <p:pic>
        <p:nvPicPr>
          <p:cNvPr id="838" name="image42.png"/>
          <p:cNvPicPr>
            <a:picLocks noChangeAspect="1"/>
          </p:cNvPicPr>
          <p:nvPr/>
        </p:nvPicPr>
        <p:blipFill>
          <a:blip r:embed="rId3">
            <a:extLst/>
          </a:blip>
          <a:stretch>
            <a:fillRect/>
          </a:stretch>
        </p:blipFill>
        <p:spPr>
          <a:xfrm rot="15904259">
            <a:off x="-111396" y="7541724"/>
            <a:ext cx="1858735" cy="405071"/>
          </a:xfrm>
          <a:prstGeom prst="rect">
            <a:avLst/>
          </a:prstGeom>
          <a:ln w="12700">
            <a:miter lim="400000"/>
          </a:ln>
        </p:spPr>
      </p:pic>
      <p:pic>
        <p:nvPicPr>
          <p:cNvPr id="839" name="image54.png"/>
          <p:cNvPicPr>
            <a:picLocks noChangeAspect="1"/>
          </p:cNvPicPr>
          <p:nvPr/>
        </p:nvPicPr>
        <p:blipFill>
          <a:blip r:embed="rId4">
            <a:extLst/>
          </a:blip>
          <a:stretch>
            <a:fillRect/>
          </a:stretch>
        </p:blipFill>
        <p:spPr>
          <a:xfrm>
            <a:off x="7886426" y="3340360"/>
            <a:ext cx="4717000" cy="368267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31"/>
                                        </p:tgtEl>
                                        <p:attrNameLst>
                                          <p:attrName>style.visibility</p:attrName>
                                        </p:attrNameLst>
                                      </p:cBhvr>
                                      <p:to>
                                        <p:strVal val="visible"/>
                                      </p:to>
                                    </p:set>
                                    <p:animEffect filter="dissolve" transition="in">
                                      <p:cBhvr>
                                        <p:cTn id="7" dur="15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2"/>
                                        </p:tgtEl>
                                        <p:attrNameLst>
                                          <p:attrName>style.visibility</p:attrName>
                                        </p:attrNameLst>
                                      </p:cBhvr>
                                      <p:to>
                                        <p:strVal val="visible"/>
                                      </p:to>
                                    </p:set>
                                    <p:animEffect filter="dissolve" transition="in">
                                      <p:cBhvr>
                                        <p:cTn id="12" dur="1500"/>
                                        <p:tgtEl>
                                          <p:spTgt spid="8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33"/>
                                        </p:tgtEl>
                                        <p:attrNameLst>
                                          <p:attrName>style.visibility</p:attrName>
                                        </p:attrNameLst>
                                      </p:cBhvr>
                                      <p:to>
                                        <p:strVal val="visible"/>
                                      </p:to>
                                    </p:set>
                                    <p:animEffect filter="dissolve" transition="in">
                                      <p:cBhvr>
                                        <p:cTn id="17" dur="1500"/>
                                        <p:tgtEl>
                                          <p:spTgt spid="83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34"/>
                                        </p:tgtEl>
                                        <p:attrNameLst>
                                          <p:attrName>style.visibility</p:attrName>
                                        </p:attrNameLst>
                                      </p:cBhvr>
                                      <p:to>
                                        <p:strVal val="visible"/>
                                      </p:to>
                                    </p:set>
                                    <p:animEffect filter="dissolve" transition="in">
                                      <p:cBhvr>
                                        <p:cTn id="22" dur="1500"/>
                                        <p:tgtEl>
                                          <p:spTgt spid="834"/>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835"/>
                                        </p:tgtEl>
                                        <p:attrNameLst>
                                          <p:attrName>style.visibility</p:attrName>
                                        </p:attrNameLst>
                                      </p:cBhvr>
                                      <p:to>
                                        <p:strVal val="visible"/>
                                      </p:to>
                                    </p:set>
                                    <p:animEffect filter="dissolve" transition="in">
                                      <p:cBhvr>
                                        <p:cTn id="27" dur="1500"/>
                                        <p:tgtEl>
                                          <p:spTgt spid="83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836"/>
                                        </p:tgtEl>
                                        <p:attrNameLst>
                                          <p:attrName>style.visibility</p:attrName>
                                        </p:attrNameLst>
                                      </p:cBhvr>
                                      <p:to>
                                        <p:strVal val="visible"/>
                                      </p:to>
                                    </p:set>
                                    <p:animEffect filter="dissolve" transition="in">
                                      <p:cBhvr>
                                        <p:cTn id="32" dur="1500"/>
                                        <p:tgtEl>
                                          <p:spTgt spid="83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7" fill="hold">
                                  <p:stCondLst>
                                    <p:cond delay="0"/>
                                  </p:stCondLst>
                                  <p:iterate type="el" backwards="0">
                                    <p:tmAbs val="0"/>
                                  </p:iterate>
                                  <p:childTnLst>
                                    <p:set>
                                      <p:cBhvr>
                                        <p:cTn id="36" fill="hold"/>
                                        <p:tgtEl>
                                          <p:spTgt spid="837"/>
                                        </p:tgtEl>
                                        <p:attrNameLst>
                                          <p:attrName>style.visibility</p:attrName>
                                        </p:attrNameLst>
                                      </p:cBhvr>
                                      <p:to>
                                        <p:strVal val="visible"/>
                                      </p:to>
                                    </p:set>
                                    <p:animEffect filter="dissolve" transition="in">
                                      <p:cBhvr>
                                        <p:cTn id="37" dur="1500"/>
                                        <p:tgtEl>
                                          <p:spTgt spid="83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9" presetID="18" grpId="8" fill="hold">
                                  <p:stCondLst>
                                    <p:cond delay="0"/>
                                  </p:stCondLst>
                                  <p:iterate type="el" backwards="0">
                                    <p:tmAbs val="0"/>
                                  </p:iterate>
                                  <p:childTnLst>
                                    <p:set>
                                      <p:cBhvr>
                                        <p:cTn id="41" fill="hold"/>
                                        <p:tgtEl>
                                          <p:spTgt spid="838"/>
                                        </p:tgtEl>
                                        <p:attrNameLst>
                                          <p:attrName>style.visibility</p:attrName>
                                        </p:attrNameLst>
                                      </p:cBhvr>
                                      <p:to>
                                        <p:strVal val="visible"/>
                                      </p:to>
                                    </p:set>
                                    <p:animEffect filter="strips(upLeft)" transition="in">
                                      <p:cBhvr>
                                        <p:cTn id="42" dur="10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6" grpId="6"/>
      <p:bldP build="whole" bldLvl="1" animBg="1" rev="0" advAuto="0" spid="834" grpId="4"/>
      <p:bldP build="whole" bldLvl="1" animBg="1" rev="0" advAuto="0" spid="835" grpId="5"/>
      <p:bldP build="whole" bldLvl="1" animBg="1" rev="0" advAuto="0" spid="832" grpId="2"/>
      <p:bldP build="whole" bldLvl="1" animBg="1" rev="0" advAuto="0" spid="837" grpId="7"/>
      <p:bldP build="whole" bldLvl="1" animBg="1" rev="0" advAuto="0" spid="833" grpId="3"/>
      <p:bldP build="whole" bldLvl="1" animBg="1" rev="0" advAuto="0" spid="831" grpId="1"/>
      <p:bldP build="whole" bldLvl="1" animBg="1" rev="0" advAuto="0" spid="838" grpId="8"/>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1" name="image57.png"/>
          <p:cNvPicPr>
            <a:picLocks noChangeAspect="1"/>
          </p:cNvPicPr>
          <p:nvPr/>
        </p:nvPicPr>
        <p:blipFill>
          <a:blip r:embed="rId2">
            <a:extLst/>
          </a:blip>
          <a:stretch>
            <a:fillRect/>
          </a:stretch>
        </p:blipFill>
        <p:spPr>
          <a:xfrm>
            <a:off x="114570" y="1778646"/>
            <a:ext cx="12775660" cy="6196308"/>
          </a:xfrm>
          <a:prstGeom prst="rect">
            <a:avLst/>
          </a:prstGeom>
          <a:ln w="12700">
            <a:miter lim="400000"/>
          </a:ln>
        </p:spPr>
      </p:pic>
      <p:grpSp>
        <p:nvGrpSpPr>
          <p:cNvPr id="847" name="Group 847"/>
          <p:cNvGrpSpPr/>
          <p:nvPr/>
        </p:nvGrpSpPr>
        <p:grpSpPr>
          <a:xfrm>
            <a:off x="1352700" y="2169641"/>
            <a:ext cx="8167397" cy="3326046"/>
            <a:chOff x="0" y="0"/>
            <a:chExt cx="8167395" cy="3326044"/>
          </a:xfrm>
        </p:grpSpPr>
        <p:sp>
          <p:nvSpPr>
            <p:cNvPr id="842" name="Shape 842"/>
            <p:cNvSpPr/>
            <p:nvPr/>
          </p:nvSpPr>
          <p:spPr>
            <a:xfrm>
              <a:off x="-1" y="0"/>
              <a:ext cx="527213"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60</a:t>
              </a:r>
            </a:p>
          </p:txBody>
        </p:sp>
        <p:sp>
          <p:nvSpPr>
            <p:cNvPr id="843" name="Shape 843"/>
            <p:cNvSpPr/>
            <p:nvPr/>
          </p:nvSpPr>
          <p:spPr>
            <a:xfrm>
              <a:off x="2994220" y="2758586"/>
              <a:ext cx="393504" cy="567459"/>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a:t>
              </a:r>
            </a:p>
          </p:txBody>
        </p:sp>
        <p:sp>
          <p:nvSpPr>
            <p:cNvPr id="844" name="Shape 844"/>
            <p:cNvSpPr/>
            <p:nvPr/>
          </p:nvSpPr>
          <p:spPr>
            <a:xfrm>
              <a:off x="4351296" y="2423430"/>
              <a:ext cx="748487" cy="567459"/>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12.2</a:t>
              </a:r>
            </a:p>
          </p:txBody>
        </p:sp>
        <p:sp>
          <p:nvSpPr>
            <p:cNvPr id="845" name="Shape 845"/>
            <p:cNvSpPr/>
            <p:nvPr/>
          </p:nvSpPr>
          <p:spPr>
            <a:xfrm>
              <a:off x="5928514" y="2639640"/>
              <a:ext cx="547757" cy="567459"/>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7.1</a:t>
              </a:r>
            </a:p>
          </p:txBody>
        </p:sp>
        <p:sp>
          <p:nvSpPr>
            <p:cNvPr id="846" name="Shape 846"/>
            <p:cNvSpPr/>
            <p:nvPr/>
          </p:nvSpPr>
          <p:spPr>
            <a:xfrm>
              <a:off x="7336731" y="2137421"/>
              <a:ext cx="830665" cy="567459"/>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16.8</a:t>
              </a:r>
            </a:p>
          </p:txBody>
        </p:sp>
      </p:grpSp>
      <p:grpSp>
        <p:nvGrpSpPr>
          <p:cNvPr id="850" name="Group 850"/>
          <p:cNvGrpSpPr/>
          <p:nvPr/>
        </p:nvGrpSpPr>
        <p:grpSpPr>
          <a:xfrm>
            <a:off x="2416716" y="2777994"/>
            <a:ext cx="1270003" cy="1270003"/>
            <a:chOff x="0" y="0"/>
            <a:chExt cx="1270002" cy="1270002"/>
          </a:xfrm>
        </p:grpSpPr>
        <p:sp>
          <p:nvSpPr>
            <p:cNvPr id="848" name="Shape 848"/>
            <p:cNvSpPr/>
            <p:nvPr/>
          </p:nvSpPr>
          <p:spPr>
            <a:xfrm>
              <a:off x="193903" y="351271"/>
              <a:ext cx="882195"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40.1</a:t>
              </a:r>
            </a:p>
          </p:txBody>
        </p:sp>
        <p:sp>
          <p:nvSpPr>
            <p:cNvPr id="849" name="Shape 849"/>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851" name="image54.png"/>
          <p:cNvPicPr>
            <a:picLocks noChangeAspect="1"/>
          </p:cNvPicPr>
          <p:nvPr/>
        </p:nvPicPr>
        <p:blipFill>
          <a:blip r:embed="rId3">
            <a:extLst/>
          </a:blip>
          <a:stretch>
            <a:fillRect/>
          </a:stretch>
        </p:blipFill>
        <p:spPr>
          <a:xfrm>
            <a:off x="9710939" y="5457618"/>
            <a:ext cx="3050010" cy="2381213"/>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847"/>
                                        </p:tgtEl>
                                        <p:attrNameLst>
                                          <p:attrName>style.visibility</p:attrName>
                                        </p:attrNameLst>
                                      </p:cBhvr>
                                      <p:to>
                                        <p:strVal val="visible"/>
                                      </p:to>
                                    </p:set>
                                    <p:anim calcmode="lin" valueType="num">
                                      <p:cBhvr>
                                        <p:cTn id="7" dur="1500" fill="hold"/>
                                        <p:tgtEl>
                                          <p:spTgt spid="847"/>
                                        </p:tgtEl>
                                        <p:attrNameLst>
                                          <p:attrName>ppt_w</p:attrName>
                                        </p:attrNameLst>
                                      </p:cBhvr>
                                      <p:tavLst>
                                        <p:tav tm="0">
                                          <p:val>
                                            <p:fltVal val="0"/>
                                          </p:val>
                                        </p:tav>
                                        <p:tav tm="100000">
                                          <p:val>
                                            <p:strVal val="#ppt_w"/>
                                          </p:val>
                                        </p:tav>
                                      </p:tavLst>
                                    </p:anim>
                                    <p:anim calcmode="lin" valueType="num">
                                      <p:cBhvr>
                                        <p:cTn id="8" dur="1500" fill="hold"/>
                                        <p:tgtEl>
                                          <p:spTgt spid="847"/>
                                        </p:tgtEl>
                                        <p:attrNameLst>
                                          <p:attrName>ppt_h</p:attrName>
                                        </p:attrNameLst>
                                      </p:cBhvr>
                                      <p:tavLst>
                                        <p:tav tm="0">
                                          <p:val>
                                            <p:fltVal val="0"/>
                                          </p:val>
                                        </p:tav>
                                        <p:tav tm="100000">
                                          <p:val>
                                            <p:strVal val="#ppt_h"/>
                                          </p:val>
                                        </p:tav>
                                      </p:tavLst>
                                    </p:anim>
                                    <p:anim calcmode="lin" valueType="num">
                                      <p:cBhvr>
                                        <p:cTn id="9" dur="1500" fill="hold"/>
                                        <p:tgtEl>
                                          <p:spTgt spid="847"/>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2" fill="hold">
                                  <p:stCondLst>
                                    <p:cond delay="0"/>
                                  </p:stCondLst>
                                  <p:iterate type="el" backwards="0">
                                    <p:tmAbs val="0"/>
                                  </p:iterate>
                                  <p:childTnLst>
                                    <p:set>
                                      <p:cBhvr>
                                        <p:cTn id="14" fill="hold"/>
                                        <p:tgtEl>
                                          <p:spTgt spid="850"/>
                                        </p:tgtEl>
                                        <p:attrNameLst>
                                          <p:attrName>style.visibility</p:attrName>
                                        </p:attrNameLst>
                                      </p:cBhvr>
                                      <p:to>
                                        <p:strVal val="visible"/>
                                      </p:to>
                                    </p:set>
                                    <p:animEffect filter="wipe(left)" transition="in">
                                      <p:cBhvr>
                                        <p:cTn id="15" dur="1000"/>
                                        <p:tgtEl>
                                          <p:spTgt spid="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0" grpId="2"/>
      <p:bldP build="whole" bldLvl="1" animBg="1" rev="0" advAuto="0" spid="847"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193" name="Shape 193"/>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199" name="Group 199"/>
          <p:cNvGrpSpPr/>
          <p:nvPr/>
        </p:nvGrpSpPr>
        <p:grpSpPr>
          <a:xfrm>
            <a:off x="111814" y="2000250"/>
            <a:ext cx="12350512" cy="769928"/>
            <a:chOff x="0" y="0"/>
            <a:chExt cx="12350511" cy="769926"/>
          </a:xfrm>
        </p:grpSpPr>
        <p:grpSp>
          <p:nvGrpSpPr>
            <p:cNvPr id="197" name="Group 197"/>
            <p:cNvGrpSpPr/>
            <p:nvPr/>
          </p:nvGrpSpPr>
          <p:grpSpPr>
            <a:xfrm>
              <a:off x="28554" y="0"/>
              <a:ext cx="10907391" cy="571501"/>
              <a:chOff x="0" y="0"/>
              <a:chExt cx="10907390" cy="571500"/>
            </a:xfrm>
          </p:grpSpPr>
          <p:sp>
            <p:nvSpPr>
              <p:cNvPr id="194" name="Shape 194"/>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195" name="Shape 195"/>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196" name="Shape 196"/>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198"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202" name="Group 202"/>
          <p:cNvGrpSpPr/>
          <p:nvPr/>
        </p:nvGrpSpPr>
        <p:grpSpPr>
          <a:xfrm>
            <a:off x="111814" y="2824713"/>
            <a:ext cx="12350514" cy="758265"/>
            <a:chOff x="0" y="0"/>
            <a:chExt cx="12350512" cy="758264"/>
          </a:xfrm>
        </p:grpSpPr>
        <p:sp>
          <p:nvSpPr>
            <p:cNvPr id="200" name="Shape 200"/>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201"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205" name="Group 205"/>
          <p:cNvGrpSpPr/>
          <p:nvPr/>
        </p:nvGrpSpPr>
        <p:grpSpPr>
          <a:xfrm>
            <a:off x="213414" y="4468641"/>
            <a:ext cx="12350514" cy="739936"/>
            <a:chOff x="0" y="0"/>
            <a:chExt cx="12350512" cy="739935"/>
          </a:xfrm>
        </p:grpSpPr>
        <p:sp>
          <p:nvSpPr>
            <p:cNvPr id="203" name="Shape 203"/>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204"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208" name="Group 208"/>
          <p:cNvGrpSpPr/>
          <p:nvPr/>
        </p:nvGrpSpPr>
        <p:grpSpPr>
          <a:xfrm>
            <a:off x="111814" y="3649176"/>
            <a:ext cx="12350514" cy="746601"/>
            <a:chOff x="0" y="0"/>
            <a:chExt cx="12350512" cy="746600"/>
          </a:xfrm>
        </p:grpSpPr>
        <p:sp>
          <p:nvSpPr>
            <p:cNvPr id="206" name="Shape 206"/>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207"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209" name="Shape 209"/>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210" name="Shape 210"/>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211" name="Shape 211"/>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214" name="Group 214"/>
          <p:cNvGrpSpPr/>
          <p:nvPr/>
        </p:nvGrpSpPr>
        <p:grpSpPr>
          <a:xfrm>
            <a:off x="213414" y="5288107"/>
            <a:ext cx="12350514" cy="733271"/>
            <a:chOff x="0" y="0"/>
            <a:chExt cx="12350512" cy="733269"/>
          </a:xfrm>
        </p:grpSpPr>
        <p:pic>
          <p:nvPicPr>
            <p:cNvPr id="212"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213" name="Shape 213"/>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217" name="Group 217"/>
          <p:cNvGrpSpPr/>
          <p:nvPr/>
        </p:nvGrpSpPr>
        <p:grpSpPr>
          <a:xfrm>
            <a:off x="213414" y="6107572"/>
            <a:ext cx="12350514" cy="726606"/>
            <a:chOff x="0" y="0"/>
            <a:chExt cx="12350512" cy="726605"/>
          </a:xfrm>
        </p:grpSpPr>
        <p:pic>
          <p:nvPicPr>
            <p:cNvPr id="215"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216" name="Shape 216"/>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220" name="Group 220"/>
          <p:cNvGrpSpPr/>
          <p:nvPr/>
        </p:nvGrpSpPr>
        <p:grpSpPr>
          <a:xfrm>
            <a:off x="213414" y="6927036"/>
            <a:ext cx="12350514" cy="719941"/>
            <a:chOff x="0" y="0"/>
            <a:chExt cx="12350512" cy="719939"/>
          </a:xfrm>
        </p:grpSpPr>
        <p:pic>
          <p:nvPicPr>
            <p:cNvPr id="218"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219" name="Shape 219"/>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221"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222" name="Shape 222"/>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pic>
        <p:nvPicPr>
          <p:cNvPr id="223" name="image7.png"/>
          <p:cNvPicPr>
            <a:picLocks noChangeAspect="1"/>
          </p:cNvPicPr>
          <p:nvPr/>
        </p:nvPicPr>
        <p:blipFill>
          <a:blip r:embed="rId4">
            <a:extLst/>
          </a:blip>
          <a:stretch>
            <a:fillRect/>
          </a:stretch>
        </p:blipFill>
        <p:spPr>
          <a:xfrm>
            <a:off x="6362601" y="4302886"/>
            <a:ext cx="5943798"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223"/>
                                        </p:tgtEl>
                                        <p:attrNameLst>
                                          <p:attrName>style.visibility</p:attrName>
                                        </p:attrNameLst>
                                      </p:cBhvr>
                                      <p:to>
                                        <p:strVal val="visible"/>
                                      </p:to>
                                    </p:set>
                                    <p:anim calcmode="lin" valueType="num">
                                      <p:cBhvr>
                                        <p:cTn id="7" dur="1500" fill="hold"/>
                                        <p:tgtEl>
                                          <p:spTgt spid="223"/>
                                        </p:tgtEl>
                                        <p:attrNameLst>
                                          <p:attrName>ppt_w</p:attrName>
                                        </p:attrNameLst>
                                      </p:cBhvr>
                                      <p:tavLst>
                                        <p:tav tm="0" fmla="#ppt_w*sin(2.5*pi*$)">
                                          <p:val>
                                            <p:fltVal val="0"/>
                                          </p:val>
                                        </p:tav>
                                        <p:tav tm="100000">
                                          <p:val>
                                            <p:fltVal val="1"/>
                                          </p:val>
                                        </p:tav>
                                      </p:tavLst>
                                    </p:anim>
                                    <p:anim calcmode="lin" valueType="num">
                                      <p:cBhvr>
                                        <p:cTn id="8" dur="1500" fill="hold"/>
                                        <p:tgtEl>
                                          <p:spTgt spid="2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Shape 853"/>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5</a:t>
            </a:r>
          </a:p>
        </p:txBody>
      </p:sp>
      <p:sp>
        <p:nvSpPr>
          <p:cNvPr id="854" name="Shape 854"/>
          <p:cNvSpPr/>
          <p:nvPr/>
        </p:nvSpPr>
        <p:spPr>
          <a:xfrm>
            <a:off x="4537901"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69 ετών</a:t>
            </a:r>
          </a:p>
        </p:txBody>
      </p:sp>
      <p:sp>
        <p:nvSpPr>
          <p:cNvPr id="855" name="Shape 855"/>
          <p:cNvSpPr/>
          <p:nvPr/>
        </p:nvSpPr>
        <p:spPr>
          <a:xfrm>
            <a:off x="4219185" y="6269721"/>
            <a:ext cx="4141887" cy="1358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1000" indent="-381000">
              <a:buSzPct val="100000"/>
              <a:buChar char="-"/>
              <a:defRPr b="1" sz="2400">
                <a:solidFill>
                  <a:srgbClr val="FFFFFF"/>
                </a:solidFill>
                <a:latin typeface="Comic Sans MS"/>
                <a:ea typeface="Comic Sans MS"/>
                <a:cs typeface="Comic Sans MS"/>
                <a:sym typeface="Comic Sans MS"/>
              </a:defRPr>
            </a:pPr>
            <a:r>
              <a:t>διάταση κοιλιακής χώρας</a:t>
            </a:r>
          </a:p>
          <a:p>
            <a:pPr marL="381000" indent="-381000">
              <a:buSzPct val="100000"/>
              <a:buChar char="-"/>
              <a:defRPr b="1" sz="2400">
                <a:solidFill>
                  <a:srgbClr val="FFFFFF"/>
                </a:solidFill>
                <a:latin typeface="Comic Sans MS"/>
                <a:ea typeface="Comic Sans MS"/>
                <a:cs typeface="Comic Sans MS"/>
                <a:sym typeface="Comic Sans MS"/>
              </a:defRPr>
            </a:pPr>
            <a:r>
              <a:t>βύθιο άλγος</a:t>
            </a:r>
          </a:p>
          <a:p>
            <a:pPr marL="381000" indent="-381000">
              <a:buSzPct val="100000"/>
              <a:buChar char="-"/>
              <a:defRPr b="1" sz="2400">
                <a:solidFill>
                  <a:srgbClr val="FFFFFF"/>
                </a:solidFill>
                <a:latin typeface="Comic Sans MS"/>
                <a:ea typeface="Comic Sans MS"/>
                <a:cs typeface="Comic Sans MS"/>
                <a:sym typeface="Comic Sans MS"/>
              </a:defRPr>
            </a:pPr>
            <a:r>
              <a:t>συχνουρία</a:t>
            </a:r>
          </a:p>
        </p:txBody>
      </p:sp>
      <p:sp>
        <p:nvSpPr>
          <p:cNvPr id="856" name="Shape 856"/>
          <p:cNvSpPr/>
          <p:nvPr/>
        </p:nvSpPr>
        <p:spPr>
          <a:xfrm>
            <a:off x="4873211" y="5093112"/>
            <a:ext cx="2234387"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εμμηνόπαυση</a:t>
            </a:r>
          </a:p>
        </p:txBody>
      </p:sp>
      <p:sp>
        <p:nvSpPr>
          <p:cNvPr id="857" name="Shape 857"/>
          <p:cNvSpPr/>
          <p:nvPr/>
        </p:nvSpPr>
        <p:spPr>
          <a:xfrm>
            <a:off x="4537901"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G3P3A0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8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8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8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8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4" grpId="1"/>
      <p:bldP build="whole" bldLvl="1" animBg="1" rev="0" advAuto="0" spid="855" grpId="4"/>
      <p:bldP build="whole" bldLvl="1" animBg="1" rev="0" advAuto="0" spid="857" grpId="2"/>
      <p:bldP build="whole" bldLvl="1" animBg="1" rev="0" advAuto="0" spid="856" grpId="3"/>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59" name="image60.png"/>
          <p:cNvPicPr>
            <a:picLocks noChangeAspect="1"/>
          </p:cNvPicPr>
          <p:nvPr/>
        </p:nvPicPr>
        <p:blipFill>
          <a:blip r:embed="rId2">
            <a:extLst/>
          </a:blip>
          <a:stretch>
            <a:fillRect/>
          </a:stretch>
        </p:blipFill>
        <p:spPr>
          <a:xfrm>
            <a:off x="1124505" y="38076"/>
            <a:ext cx="10755790" cy="9677449"/>
          </a:xfrm>
          <a:prstGeom prst="rect">
            <a:avLst/>
          </a:prstGeom>
          <a:ln w="12700">
            <a:miter lim="400000"/>
          </a:ln>
        </p:spPr>
      </p:pic>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862" name="image60.png"/>
          <p:cNvPicPr>
            <a:picLocks noChangeAspect="1"/>
          </p:cNvPicPr>
          <p:nvPr/>
        </p:nvPicPr>
        <p:blipFill>
          <a:blip r:embed="rId3">
            <a:extLst/>
          </a:blip>
          <a:stretch>
            <a:fillRect/>
          </a:stretch>
        </p:blipFill>
        <p:spPr>
          <a:xfrm>
            <a:off x="7811931" y="3249628"/>
            <a:ext cx="4138926" cy="3723969"/>
          </a:xfrm>
          <a:prstGeom prst="rect">
            <a:avLst/>
          </a:prstGeom>
          <a:ln w="12700">
            <a:miter lim="400000"/>
          </a:ln>
        </p:spPr>
      </p:pic>
      <p:sp>
        <p:nvSpPr>
          <p:cNvPr id="863" name="Shape 863"/>
          <p:cNvSpPr/>
          <p:nvPr/>
        </p:nvSpPr>
        <p:spPr>
          <a:xfrm>
            <a:off x="5340871" y="3369430"/>
            <a:ext cx="50127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69</a:t>
            </a:r>
          </a:p>
        </p:txBody>
      </p:sp>
      <p:sp>
        <p:nvSpPr>
          <p:cNvPr id="864" name="Shape 864"/>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865" name="Shape 865"/>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69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863"/>
                                        </p:tgtEl>
                                        <p:attrNameLst>
                                          <p:attrName>style.visibility</p:attrName>
                                        </p:attrNameLst>
                                      </p:cBhvr>
                                      <p:to>
                                        <p:strVal val="visible"/>
                                      </p:to>
                                    </p:set>
                                    <p:animEffect filter="dissolve" transition="in">
                                      <p:cBhvr>
                                        <p:cTn id="11" dur="1500"/>
                                        <p:tgtEl>
                                          <p:spTgt spid="86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864"/>
                                        </p:tgtEl>
                                        <p:attrNameLst>
                                          <p:attrName>style.visibility</p:attrName>
                                        </p:attrNameLst>
                                      </p:cBhvr>
                                      <p:to>
                                        <p:strVal val="visible"/>
                                      </p:to>
                                    </p:set>
                                    <p:animEffect filter="dissolve" transition="in">
                                      <p:cBhvr>
                                        <p:cTn id="16" dur="1500"/>
                                        <p:tgtEl>
                                          <p:spTgt spid="8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5" grpId="1"/>
      <p:bldP build="whole" bldLvl="1" animBg="1" rev="0" advAuto="0" spid="863" grpId="2"/>
      <p:bldP build="whole" bldLvl="1" animBg="1" rev="0" advAuto="0" spid="864" grpId="3"/>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67" name="image61.png"/>
          <p:cNvPicPr>
            <a:picLocks noChangeAspect="1"/>
          </p:cNvPicPr>
          <p:nvPr/>
        </p:nvPicPr>
        <p:blipFill>
          <a:blip r:embed="rId2">
            <a:extLst/>
          </a:blip>
          <a:stretch>
            <a:fillRect/>
          </a:stretch>
        </p:blipFill>
        <p:spPr>
          <a:xfrm>
            <a:off x="1189334" y="24246"/>
            <a:ext cx="10626131" cy="9705109"/>
          </a:xfrm>
          <a:prstGeom prst="rect">
            <a:avLst/>
          </a:prstGeom>
          <a:ln w="12700">
            <a:miter lim="400000"/>
          </a:ln>
        </p:spPr>
      </p:pic>
      <p:sp>
        <p:nvSpPr>
          <p:cNvPr id="868" name="Shape 868"/>
          <p:cNvSpPr/>
          <p:nvPr/>
        </p:nvSpPr>
        <p:spPr>
          <a:xfrm>
            <a:off x="6203511" y="5177079"/>
            <a:ext cx="2130864"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159.1 mm</a:t>
            </a:r>
          </a:p>
        </p:txBody>
      </p:sp>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0"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871" name="image60.png"/>
          <p:cNvPicPr>
            <a:picLocks noChangeAspect="1"/>
          </p:cNvPicPr>
          <p:nvPr/>
        </p:nvPicPr>
        <p:blipFill>
          <a:blip r:embed="rId3">
            <a:extLst/>
          </a:blip>
          <a:stretch>
            <a:fillRect/>
          </a:stretch>
        </p:blipFill>
        <p:spPr>
          <a:xfrm>
            <a:off x="7811931" y="3249628"/>
            <a:ext cx="4138926" cy="3723969"/>
          </a:xfrm>
          <a:prstGeom prst="rect">
            <a:avLst/>
          </a:prstGeom>
          <a:ln w="12700">
            <a:miter lim="400000"/>
          </a:ln>
        </p:spPr>
      </p:pic>
      <p:sp>
        <p:nvSpPr>
          <p:cNvPr id="872" name="Shape 872"/>
          <p:cNvSpPr/>
          <p:nvPr/>
        </p:nvSpPr>
        <p:spPr>
          <a:xfrm>
            <a:off x="5340871" y="3369430"/>
            <a:ext cx="50127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69</a:t>
            </a:r>
          </a:p>
        </p:txBody>
      </p:sp>
      <p:sp>
        <p:nvSpPr>
          <p:cNvPr id="873" name="Shape 873"/>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874" name="Shape 874"/>
          <p:cNvSpPr/>
          <p:nvPr/>
        </p:nvSpPr>
        <p:spPr>
          <a:xfrm>
            <a:off x="4864365" y="3998648"/>
            <a:ext cx="67742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159</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74"/>
                                        </p:tgtEl>
                                        <p:attrNameLst>
                                          <p:attrName>style.visibility</p:attrName>
                                        </p:attrNameLst>
                                      </p:cBhvr>
                                      <p:to>
                                        <p:strVal val="visible"/>
                                      </p:to>
                                    </p:set>
                                    <p:animEffect filter="dissolve" transition="in">
                                      <p:cBhvr>
                                        <p:cTn id="7" dur="15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4" grpId="1"/>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76" name="image62.png"/>
          <p:cNvPicPr>
            <a:picLocks noChangeAspect="1"/>
          </p:cNvPicPr>
          <p:nvPr/>
        </p:nvPicPr>
        <p:blipFill>
          <a:blip r:embed="rId2">
            <a:extLst/>
          </a:blip>
          <a:stretch>
            <a:fillRect/>
          </a:stretch>
        </p:blipFill>
        <p:spPr>
          <a:xfrm>
            <a:off x="1157664" y="134385"/>
            <a:ext cx="10689473" cy="9484831"/>
          </a:xfrm>
          <a:prstGeom prst="rect">
            <a:avLst/>
          </a:prstGeom>
          <a:ln w="12700">
            <a:miter lim="400000"/>
          </a:ln>
        </p:spPr>
      </p:pic>
      <p:sp>
        <p:nvSpPr>
          <p:cNvPr id="877" name="Shape 877"/>
          <p:cNvSpPr/>
          <p:nvPr/>
        </p:nvSpPr>
        <p:spPr>
          <a:xfrm>
            <a:off x="3729814" y="3287153"/>
            <a:ext cx="1976781"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68.6 mm</a:t>
            </a:r>
          </a:p>
        </p:txBody>
      </p:sp>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9"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pic>
        <p:nvPicPr>
          <p:cNvPr id="880" name="image60.png"/>
          <p:cNvPicPr>
            <a:picLocks noChangeAspect="1"/>
          </p:cNvPicPr>
          <p:nvPr/>
        </p:nvPicPr>
        <p:blipFill>
          <a:blip r:embed="rId3">
            <a:extLst/>
          </a:blip>
          <a:stretch>
            <a:fillRect/>
          </a:stretch>
        </p:blipFill>
        <p:spPr>
          <a:xfrm>
            <a:off x="7811931" y="3249628"/>
            <a:ext cx="4138926" cy="3723969"/>
          </a:xfrm>
          <a:prstGeom prst="rect">
            <a:avLst/>
          </a:prstGeom>
          <a:ln w="12700">
            <a:miter lim="400000"/>
          </a:ln>
        </p:spPr>
      </p:pic>
      <p:sp>
        <p:nvSpPr>
          <p:cNvPr id="881" name="Shape 881"/>
          <p:cNvSpPr/>
          <p:nvPr/>
        </p:nvSpPr>
        <p:spPr>
          <a:xfrm>
            <a:off x="5340871" y="3369430"/>
            <a:ext cx="50127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69</a:t>
            </a:r>
          </a:p>
        </p:txBody>
      </p:sp>
      <p:sp>
        <p:nvSpPr>
          <p:cNvPr id="882" name="Shape 882"/>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883" name="Shape 883"/>
          <p:cNvSpPr/>
          <p:nvPr/>
        </p:nvSpPr>
        <p:spPr>
          <a:xfrm>
            <a:off x="4864365" y="3998648"/>
            <a:ext cx="67742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159</a:t>
            </a:r>
          </a:p>
        </p:txBody>
      </p:sp>
      <p:sp>
        <p:nvSpPr>
          <p:cNvPr id="884" name="Shape 884"/>
          <p:cNvSpPr/>
          <p:nvPr/>
        </p:nvSpPr>
        <p:spPr>
          <a:xfrm>
            <a:off x="5978142" y="4363541"/>
            <a:ext cx="50127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69</a:t>
            </a:r>
          </a:p>
        </p:txBody>
      </p:sp>
      <p:sp>
        <p:nvSpPr>
          <p:cNvPr id="885" name="Shape 885"/>
          <p:cNvSpPr/>
          <p:nvPr/>
        </p:nvSpPr>
        <p:spPr>
          <a:xfrm>
            <a:off x="2927033" y="4693947"/>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886" name="Shape 886"/>
          <p:cNvSpPr/>
          <p:nvPr/>
        </p:nvSpPr>
        <p:spPr>
          <a:xfrm>
            <a:off x="5604319" y="5011138"/>
            <a:ext cx="32378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a:t>
            </a:r>
          </a:p>
        </p:txBody>
      </p:sp>
      <p:sp>
        <p:nvSpPr>
          <p:cNvPr id="887" name="Shape 887"/>
          <p:cNvSpPr/>
          <p:nvPr/>
        </p:nvSpPr>
        <p:spPr>
          <a:xfrm>
            <a:off x="3349953" y="5288679"/>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888" name="Shape 888"/>
          <p:cNvSpPr/>
          <p:nvPr/>
        </p:nvSpPr>
        <p:spPr>
          <a:xfrm>
            <a:off x="4327956" y="563230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889" name="Shape 889"/>
          <p:cNvSpPr/>
          <p:nvPr/>
        </p:nvSpPr>
        <p:spPr>
          <a:xfrm>
            <a:off x="3590128" y="5975925"/>
            <a:ext cx="46658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72</a:t>
            </a:r>
          </a:p>
        </p:txBody>
      </p:sp>
      <p:pic>
        <p:nvPicPr>
          <p:cNvPr id="890" name="image42.png"/>
          <p:cNvPicPr>
            <a:picLocks noChangeAspect="1"/>
          </p:cNvPicPr>
          <p:nvPr/>
        </p:nvPicPr>
        <p:blipFill>
          <a:blip r:embed="rId4">
            <a:extLst/>
          </a:blip>
          <a:stretch>
            <a:fillRect/>
          </a:stretch>
        </p:blipFill>
        <p:spPr>
          <a:xfrm rot="15904259">
            <a:off x="-111396" y="7541724"/>
            <a:ext cx="1858735"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84"/>
                                        </p:tgtEl>
                                        <p:attrNameLst>
                                          <p:attrName>style.visibility</p:attrName>
                                        </p:attrNameLst>
                                      </p:cBhvr>
                                      <p:to>
                                        <p:strVal val="visible"/>
                                      </p:to>
                                    </p:set>
                                    <p:animEffect filter="dissolve" transition="in">
                                      <p:cBhvr>
                                        <p:cTn id="7" dur="1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85"/>
                                        </p:tgtEl>
                                        <p:attrNameLst>
                                          <p:attrName>style.visibility</p:attrName>
                                        </p:attrNameLst>
                                      </p:cBhvr>
                                      <p:to>
                                        <p:strVal val="visible"/>
                                      </p:to>
                                    </p:set>
                                    <p:animEffect filter="dissolve" transition="in">
                                      <p:cBhvr>
                                        <p:cTn id="12" dur="1500"/>
                                        <p:tgtEl>
                                          <p:spTgt spid="8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886"/>
                                        </p:tgtEl>
                                        <p:attrNameLst>
                                          <p:attrName>style.visibility</p:attrName>
                                        </p:attrNameLst>
                                      </p:cBhvr>
                                      <p:to>
                                        <p:strVal val="visible"/>
                                      </p:to>
                                    </p:set>
                                    <p:animEffect filter="dissolve" transition="in">
                                      <p:cBhvr>
                                        <p:cTn id="17" dur="1500"/>
                                        <p:tgtEl>
                                          <p:spTgt spid="88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887"/>
                                        </p:tgtEl>
                                        <p:attrNameLst>
                                          <p:attrName>style.visibility</p:attrName>
                                        </p:attrNameLst>
                                      </p:cBhvr>
                                      <p:to>
                                        <p:strVal val="visible"/>
                                      </p:to>
                                    </p:set>
                                    <p:animEffect filter="dissolve" transition="in">
                                      <p:cBhvr>
                                        <p:cTn id="22" dur="1500"/>
                                        <p:tgtEl>
                                          <p:spTgt spid="88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888"/>
                                        </p:tgtEl>
                                        <p:attrNameLst>
                                          <p:attrName>style.visibility</p:attrName>
                                        </p:attrNameLst>
                                      </p:cBhvr>
                                      <p:to>
                                        <p:strVal val="visible"/>
                                      </p:to>
                                    </p:set>
                                    <p:animEffect filter="dissolve" transition="in">
                                      <p:cBhvr>
                                        <p:cTn id="27" dur="1500"/>
                                        <p:tgtEl>
                                          <p:spTgt spid="888"/>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889"/>
                                        </p:tgtEl>
                                        <p:attrNameLst>
                                          <p:attrName>style.visibility</p:attrName>
                                        </p:attrNameLst>
                                      </p:cBhvr>
                                      <p:to>
                                        <p:strVal val="visible"/>
                                      </p:to>
                                    </p:set>
                                    <p:animEffect filter="dissolve" transition="in">
                                      <p:cBhvr>
                                        <p:cTn id="32" dur="1500"/>
                                        <p:tgtEl>
                                          <p:spTgt spid="88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9" presetID="18" grpId="7" fill="hold">
                                  <p:stCondLst>
                                    <p:cond delay="0"/>
                                  </p:stCondLst>
                                  <p:iterate type="el" backwards="0">
                                    <p:tmAbs val="0"/>
                                  </p:iterate>
                                  <p:childTnLst>
                                    <p:set>
                                      <p:cBhvr>
                                        <p:cTn id="36" fill="hold"/>
                                        <p:tgtEl>
                                          <p:spTgt spid="890"/>
                                        </p:tgtEl>
                                        <p:attrNameLst>
                                          <p:attrName>style.visibility</p:attrName>
                                        </p:attrNameLst>
                                      </p:cBhvr>
                                      <p:to>
                                        <p:strVal val="visible"/>
                                      </p:to>
                                    </p:set>
                                    <p:animEffect filter="strips(upLeft)" transition="in">
                                      <p:cBhvr>
                                        <p:cTn id="37" dur="10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6" grpId="3"/>
      <p:bldP build="whole" bldLvl="1" animBg="1" rev="0" advAuto="0" spid="889" grpId="6"/>
      <p:bldP build="whole" bldLvl="1" animBg="1" rev="0" advAuto="0" spid="887" grpId="4"/>
      <p:bldP build="whole" bldLvl="1" animBg="1" rev="0" advAuto="0" spid="888" grpId="5"/>
      <p:bldP build="whole" bldLvl="1" animBg="1" rev="0" advAuto="0" spid="890" grpId="7"/>
      <p:bldP build="whole" bldLvl="1" animBg="1" rev="0" advAuto="0" spid="884" grpId="1"/>
      <p:bldP build="whole" bldLvl="1" animBg="1" rev="0" advAuto="0" spid="885" grpId="2"/>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2" name="image63.png"/>
          <p:cNvPicPr>
            <a:picLocks noChangeAspect="1"/>
          </p:cNvPicPr>
          <p:nvPr/>
        </p:nvPicPr>
        <p:blipFill>
          <a:blip r:embed="rId2">
            <a:extLst/>
          </a:blip>
          <a:stretch>
            <a:fillRect/>
          </a:stretch>
        </p:blipFill>
        <p:spPr>
          <a:xfrm>
            <a:off x="76735" y="995670"/>
            <a:ext cx="12851331" cy="7762261"/>
          </a:xfrm>
          <a:prstGeom prst="rect">
            <a:avLst/>
          </a:prstGeom>
          <a:ln w="12700">
            <a:miter lim="400000"/>
          </a:ln>
        </p:spPr>
      </p:pic>
      <p:grpSp>
        <p:nvGrpSpPr>
          <p:cNvPr id="898" name="Group 898"/>
          <p:cNvGrpSpPr/>
          <p:nvPr/>
        </p:nvGrpSpPr>
        <p:grpSpPr>
          <a:xfrm>
            <a:off x="1415400" y="3395140"/>
            <a:ext cx="7309850" cy="1955167"/>
            <a:chOff x="-1" y="0"/>
            <a:chExt cx="7309848" cy="1955166"/>
          </a:xfrm>
        </p:grpSpPr>
        <p:sp>
          <p:nvSpPr>
            <p:cNvPr id="893" name="Shape 893"/>
            <p:cNvSpPr/>
            <p:nvPr/>
          </p:nvSpPr>
          <p:spPr>
            <a:xfrm>
              <a:off x="-2" y="1197930"/>
              <a:ext cx="639703"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8.3</a:t>
              </a:r>
            </a:p>
          </p:txBody>
        </p:sp>
        <p:sp>
          <p:nvSpPr>
            <p:cNvPr id="894" name="Shape 894"/>
            <p:cNvSpPr/>
            <p:nvPr/>
          </p:nvSpPr>
          <p:spPr>
            <a:xfrm>
              <a:off x="2572025" y="753327"/>
              <a:ext cx="795301" cy="567459"/>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19.8</a:t>
              </a:r>
            </a:p>
          </p:txBody>
        </p:sp>
        <p:sp>
          <p:nvSpPr>
            <p:cNvPr id="895" name="Shape 895"/>
            <p:cNvSpPr/>
            <p:nvPr/>
          </p:nvSpPr>
          <p:spPr>
            <a:xfrm>
              <a:off x="3908684" y="391738"/>
              <a:ext cx="794628" cy="567459"/>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28.6</a:t>
              </a:r>
            </a:p>
          </p:txBody>
        </p:sp>
        <p:sp>
          <p:nvSpPr>
            <p:cNvPr id="896" name="Shape 896"/>
            <p:cNvSpPr/>
            <p:nvPr/>
          </p:nvSpPr>
          <p:spPr>
            <a:xfrm>
              <a:off x="5274001" y="0"/>
              <a:ext cx="779809" cy="567459"/>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39.1</a:t>
              </a:r>
            </a:p>
          </p:txBody>
        </p:sp>
        <p:sp>
          <p:nvSpPr>
            <p:cNvPr id="897" name="Shape 897"/>
            <p:cNvSpPr/>
            <p:nvPr/>
          </p:nvSpPr>
          <p:spPr>
            <a:xfrm>
              <a:off x="6641518" y="1387707"/>
              <a:ext cx="668330"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4.1</a:t>
              </a:r>
            </a:p>
          </p:txBody>
        </p:sp>
      </p:grpSp>
      <p:grpSp>
        <p:nvGrpSpPr>
          <p:cNvPr id="901" name="Group 901"/>
          <p:cNvGrpSpPr/>
          <p:nvPr/>
        </p:nvGrpSpPr>
        <p:grpSpPr>
          <a:xfrm>
            <a:off x="2469581" y="940934"/>
            <a:ext cx="1270003" cy="1270004"/>
            <a:chOff x="0" y="0"/>
            <a:chExt cx="1270002" cy="1270002"/>
          </a:xfrm>
        </p:grpSpPr>
        <p:sp>
          <p:nvSpPr>
            <p:cNvPr id="899" name="Shape 899"/>
            <p:cNvSpPr/>
            <p:nvPr/>
          </p:nvSpPr>
          <p:spPr>
            <a:xfrm>
              <a:off x="250484" y="351271"/>
              <a:ext cx="769031"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91.6</a:t>
              </a:r>
            </a:p>
          </p:txBody>
        </p:sp>
        <p:sp>
          <p:nvSpPr>
            <p:cNvPr id="900" name="Shape 900"/>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902" name="image60.png"/>
          <p:cNvPicPr>
            <a:picLocks noChangeAspect="1"/>
          </p:cNvPicPr>
          <p:nvPr/>
        </p:nvPicPr>
        <p:blipFill>
          <a:blip r:embed="rId3">
            <a:extLst/>
          </a:blip>
          <a:stretch>
            <a:fillRect/>
          </a:stretch>
        </p:blipFill>
        <p:spPr>
          <a:xfrm>
            <a:off x="8948821" y="5075649"/>
            <a:ext cx="3960155" cy="356312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898"/>
                                        </p:tgtEl>
                                        <p:attrNameLst>
                                          <p:attrName>style.visibility</p:attrName>
                                        </p:attrNameLst>
                                      </p:cBhvr>
                                      <p:to>
                                        <p:strVal val="visible"/>
                                      </p:to>
                                    </p:set>
                                    <p:anim calcmode="lin" valueType="num">
                                      <p:cBhvr>
                                        <p:cTn id="7" dur="1500" fill="hold"/>
                                        <p:tgtEl>
                                          <p:spTgt spid="898"/>
                                        </p:tgtEl>
                                        <p:attrNameLst>
                                          <p:attrName>ppt_w</p:attrName>
                                        </p:attrNameLst>
                                      </p:cBhvr>
                                      <p:tavLst>
                                        <p:tav tm="0">
                                          <p:val>
                                            <p:fltVal val="0"/>
                                          </p:val>
                                        </p:tav>
                                        <p:tav tm="100000">
                                          <p:val>
                                            <p:strVal val="#ppt_w"/>
                                          </p:val>
                                        </p:tav>
                                      </p:tavLst>
                                    </p:anim>
                                    <p:anim calcmode="lin" valueType="num">
                                      <p:cBhvr>
                                        <p:cTn id="8" dur="1500" fill="hold"/>
                                        <p:tgtEl>
                                          <p:spTgt spid="898"/>
                                        </p:tgtEl>
                                        <p:attrNameLst>
                                          <p:attrName>ppt_h</p:attrName>
                                        </p:attrNameLst>
                                      </p:cBhvr>
                                      <p:tavLst>
                                        <p:tav tm="0">
                                          <p:val>
                                            <p:fltVal val="0"/>
                                          </p:val>
                                        </p:tav>
                                        <p:tav tm="100000">
                                          <p:val>
                                            <p:strVal val="#ppt_h"/>
                                          </p:val>
                                        </p:tav>
                                      </p:tavLst>
                                    </p:anim>
                                    <p:anim calcmode="lin" valueType="num">
                                      <p:cBhvr>
                                        <p:cTn id="9" dur="1500" fill="hold"/>
                                        <p:tgtEl>
                                          <p:spTgt spid="898"/>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901"/>
                                        </p:tgtEl>
                                        <p:attrNameLst>
                                          <p:attrName>style.visibility</p:attrName>
                                        </p:attrNameLst>
                                      </p:cBhvr>
                                      <p:to>
                                        <p:strVal val="visible"/>
                                      </p:to>
                                    </p:set>
                                    <p:animEffect filter="blinds(vertical)" transition="in">
                                      <p:cBhvr>
                                        <p:cTn id="15" dur="1000"/>
                                        <p:tgtEl>
                                          <p:spTgt spid="9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1" grpId="2"/>
      <p:bldP build="whole" bldLvl="1" animBg="1" rev="0" advAuto="0" spid="898"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4" name="Shape 904"/>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6</a:t>
            </a:r>
          </a:p>
        </p:txBody>
      </p:sp>
      <p:sp>
        <p:nvSpPr>
          <p:cNvPr id="905" name="Shape 905"/>
          <p:cNvSpPr/>
          <p:nvPr/>
        </p:nvSpPr>
        <p:spPr>
          <a:xfrm>
            <a:off x="4854508" y="32400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29 ετών</a:t>
            </a:r>
          </a:p>
        </p:txBody>
      </p:sp>
      <p:sp>
        <p:nvSpPr>
          <p:cNvPr id="906" name="Shape 906"/>
          <p:cNvSpPr/>
          <p:nvPr/>
        </p:nvSpPr>
        <p:spPr>
          <a:xfrm>
            <a:off x="4854507" y="6841221"/>
            <a:ext cx="3887243"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1000" indent="-381000">
              <a:buSzPct val="100000"/>
              <a:buChar char="-"/>
              <a:defRPr b="1" sz="2400">
                <a:solidFill>
                  <a:srgbClr val="FFFFFF"/>
                </a:solidFill>
                <a:latin typeface="Comic Sans MS"/>
                <a:ea typeface="Comic Sans MS"/>
                <a:cs typeface="Comic Sans MS"/>
                <a:sym typeface="Comic Sans MS"/>
              </a:defRPr>
            </a:lvl1pPr>
          </a:lstStyle>
          <a:p>
            <a:pPr/>
            <a:r>
              <a:t>έλεγχος υπογονιμότητας</a:t>
            </a:r>
          </a:p>
        </p:txBody>
      </p:sp>
      <p:sp>
        <p:nvSpPr>
          <p:cNvPr id="907" name="Shape 907"/>
          <p:cNvSpPr/>
          <p:nvPr/>
        </p:nvSpPr>
        <p:spPr>
          <a:xfrm>
            <a:off x="4854508" y="4432229"/>
            <a:ext cx="1600676"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G0P0A0</a:t>
            </a:r>
          </a:p>
        </p:txBody>
      </p:sp>
      <p:sp>
        <p:nvSpPr>
          <p:cNvPr id="908" name="Shape 908"/>
          <p:cNvSpPr/>
          <p:nvPr/>
        </p:nvSpPr>
        <p:spPr>
          <a:xfrm>
            <a:off x="4854508" y="5624378"/>
            <a:ext cx="2905006"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ωοθυλακική φάση</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9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9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9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9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6" grpId="3"/>
      <p:bldP build="whole" bldLvl="1" animBg="1" rev="0" advAuto="0" spid="908" grpId="4"/>
      <p:bldP build="whole" bldLvl="1" animBg="1" rev="0" advAuto="0" spid="905" grpId="1"/>
      <p:bldP build="whole" bldLvl="1" animBg="1" rev="0" advAuto="0" spid="907" grpId="2"/>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10" name="image65.png"/>
          <p:cNvPicPr>
            <a:picLocks noChangeAspect="1"/>
          </p:cNvPicPr>
          <p:nvPr/>
        </p:nvPicPr>
        <p:blipFill>
          <a:blip r:embed="rId2">
            <a:extLst/>
          </a:blip>
          <a:stretch>
            <a:fillRect/>
          </a:stretch>
        </p:blipFill>
        <p:spPr>
          <a:xfrm>
            <a:off x="59948" y="129730"/>
            <a:ext cx="12884905" cy="9494140"/>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225" name="image8.png"/>
          <p:cNvPicPr>
            <a:picLocks noChangeAspect="1"/>
          </p:cNvPicPr>
          <p:nvPr/>
        </p:nvPicPr>
        <p:blipFill>
          <a:blip r:embed="rId2">
            <a:extLst/>
          </a:blip>
          <a:stretch>
            <a:fillRect/>
          </a:stretch>
        </p:blipFill>
        <p:spPr>
          <a:xfrm>
            <a:off x="63658" y="942013"/>
            <a:ext cx="12877484" cy="7869574"/>
          </a:xfrm>
          <a:prstGeom prst="rect">
            <a:avLst/>
          </a:prstGeom>
          <a:ln w="12700">
            <a:miter lim="400000"/>
          </a:ln>
        </p:spPr>
      </p:pic>
      <p:sp>
        <p:nvSpPr>
          <p:cNvPr id="226" name="Shape 226"/>
          <p:cNvSpPr/>
          <p:nvPr/>
        </p:nvSpPr>
        <p:spPr>
          <a:xfrm>
            <a:off x="168937" y="165100"/>
            <a:ext cx="6215324"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Comic Sans MS"/>
                <a:ea typeface="Comic Sans MS"/>
                <a:cs typeface="Comic Sans MS"/>
                <a:sym typeface="Comic Sans MS"/>
              </a:defRPr>
            </a:lvl1pPr>
          </a:lstStyle>
          <a:p>
            <a:pPr/>
            <a:r>
              <a:t>max διάμετρος συμπαγούς τμήματος</a:t>
            </a:r>
          </a:p>
        </p:txBody>
      </p:sp>
      <p:pic>
        <p:nvPicPr>
          <p:cNvPr id="227" name="image9.png"/>
          <p:cNvPicPr>
            <a:picLocks noChangeAspect="1"/>
          </p:cNvPicPr>
          <p:nvPr/>
        </p:nvPicPr>
        <p:blipFill>
          <a:blip r:embed="rId3">
            <a:extLst/>
          </a:blip>
          <a:stretch>
            <a:fillRect/>
          </a:stretch>
        </p:blipFill>
        <p:spPr>
          <a:xfrm rot="15314980">
            <a:off x="824701" y="4832348"/>
            <a:ext cx="7030304"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7"/>
                                        </p:tgtEl>
                                        <p:attrNameLst>
                                          <p:attrName>style.visibility</p:attrName>
                                        </p:attrNameLst>
                                      </p:cBhvr>
                                      <p:to>
                                        <p:strVal val="visible"/>
                                      </p:to>
                                    </p:set>
                                    <p:animEffect filter="dissolve" transition="in">
                                      <p:cBhvr>
                                        <p:cTn id="7"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2"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913" name="Shape 913"/>
          <p:cNvSpPr/>
          <p:nvPr/>
        </p:nvSpPr>
        <p:spPr>
          <a:xfrm>
            <a:off x="4999860" y="3342998"/>
            <a:ext cx="46962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29</a:t>
            </a:r>
          </a:p>
        </p:txBody>
      </p:sp>
      <p:sp>
        <p:nvSpPr>
          <p:cNvPr id="914" name="Shape 914"/>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915" name="image65.png"/>
          <p:cNvPicPr>
            <a:picLocks noChangeAspect="1"/>
          </p:cNvPicPr>
          <p:nvPr/>
        </p:nvPicPr>
        <p:blipFill>
          <a:blip r:embed="rId3">
            <a:extLst/>
          </a:blip>
          <a:stretch>
            <a:fillRect/>
          </a:stretch>
        </p:blipFill>
        <p:spPr>
          <a:xfrm>
            <a:off x="7394972" y="3195902"/>
            <a:ext cx="5252682" cy="3870398"/>
          </a:xfrm>
          <a:prstGeom prst="rect">
            <a:avLst/>
          </a:prstGeom>
          <a:ln w="12700">
            <a:miter lim="400000"/>
          </a:ln>
        </p:spPr>
      </p:pic>
      <p:sp>
        <p:nvSpPr>
          <p:cNvPr id="916" name="Shape 916"/>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29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913"/>
                                        </p:tgtEl>
                                        <p:attrNameLst>
                                          <p:attrName>style.visibility</p:attrName>
                                        </p:attrNameLst>
                                      </p:cBhvr>
                                      <p:to>
                                        <p:strVal val="visible"/>
                                      </p:to>
                                    </p:set>
                                    <p:animEffect filter="dissolve" transition="in">
                                      <p:cBhvr>
                                        <p:cTn id="11" dur="1500"/>
                                        <p:tgtEl>
                                          <p:spTgt spid="91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914"/>
                                        </p:tgtEl>
                                        <p:attrNameLst>
                                          <p:attrName>style.visibility</p:attrName>
                                        </p:attrNameLst>
                                      </p:cBhvr>
                                      <p:to>
                                        <p:strVal val="visible"/>
                                      </p:to>
                                    </p:set>
                                    <p:animEffect filter="dissolve" transition="in">
                                      <p:cBhvr>
                                        <p:cTn id="16" dur="1500"/>
                                        <p:tgtEl>
                                          <p:spTgt spid="9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6" grpId="1"/>
      <p:bldP build="whole" bldLvl="1" animBg="1" rev="0" advAuto="0" spid="914" grpId="3"/>
      <p:bldP build="whole" bldLvl="1" animBg="1" rev="0" advAuto="0" spid="913" grpId="2"/>
    </p:bldLst>
  </p:timing>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18" name="image66.png"/>
          <p:cNvPicPr>
            <a:picLocks noChangeAspect="1"/>
          </p:cNvPicPr>
          <p:nvPr/>
        </p:nvPicPr>
        <p:blipFill>
          <a:blip r:embed="rId2">
            <a:extLst/>
          </a:blip>
          <a:stretch>
            <a:fillRect/>
          </a:stretch>
        </p:blipFill>
        <p:spPr>
          <a:xfrm>
            <a:off x="89606" y="188827"/>
            <a:ext cx="12825588" cy="9375947"/>
          </a:xfrm>
          <a:prstGeom prst="rect">
            <a:avLst/>
          </a:prstGeom>
          <a:ln w="12700">
            <a:miter lim="400000"/>
          </a:ln>
        </p:spPr>
      </p:pic>
      <p:sp>
        <p:nvSpPr>
          <p:cNvPr id="919" name="Shape 919"/>
          <p:cNvSpPr/>
          <p:nvPr/>
        </p:nvSpPr>
        <p:spPr>
          <a:xfrm>
            <a:off x="4146375" y="5269592"/>
            <a:ext cx="2015933"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24.0 mm</a:t>
            </a:r>
          </a:p>
        </p:txBody>
      </p:sp>
    </p:spTree>
  </p:cSld>
  <p:clrMapOvr>
    <a:masterClrMapping/>
  </p:clrMapOvr>
  <p:transition xmlns:p14="http://schemas.microsoft.com/office/powerpoint/2010/main" spd="med" advClick="1" p14:dur="1000"/>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1"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922" name="Shape 922"/>
          <p:cNvSpPr/>
          <p:nvPr/>
        </p:nvSpPr>
        <p:spPr>
          <a:xfrm>
            <a:off x="4999860" y="3342998"/>
            <a:ext cx="46962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29</a:t>
            </a:r>
          </a:p>
        </p:txBody>
      </p:sp>
      <p:sp>
        <p:nvSpPr>
          <p:cNvPr id="923" name="Shape 923"/>
          <p:cNvSpPr/>
          <p:nvPr/>
        </p:nvSpPr>
        <p:spPr>
          <a:xfrm>
            <a:off x="5272501" y="3699837"/>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924" name="image65.png"/>
          <p:cNvPicPr>
            <a:picLocks noChangeAspect="1"/>
          </p:cNvPicPr>
          <p:nvPr/>
        </p:nvPicPr>
        <p:blipFill>
          <a:blip r:embed="rId3">
            <a:extLst/>
          </a:blip>
          <a:stretch>
            <a:fillRect/>
          </a:stretch>
        </p:blipFill>
        <p:spPr>
          <a:xfrm>
            <a:off x="7394972" y="3195902"/>
            <a:ext cx="5252682" cy="3870398"/>
          </a:xfrm>
          <a:prstGeom prst="rect">
            <a:avLst/>
          </a:prstGeom>
          <a:ln w="12700">
            <a:miter lim="400000"/>
          </a:ln>
        </p:spPr>
      </p:pic>
      <p:sp>
        <p:nvSpPr>
          <p:cNvPr id="925" name="Shape 925"/>
          <p:cNvSpPr/>
          <p:nvPr/>
        </p:nvSpPr>
        <p:spPr>
          <a:xfrm>
            <a:off x="4956078" y="4011865"/>
            <a:ext cx="55718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24</a:t>
            </a:r>
          </a:p>
        </p:txBody>
      </p:sp>
      <p:sp>
        <p:nvSpPr>
          <p:cNvPr id="926" name="Shape 926"/>
          <p:cNvSpPr/>
          <p:nvPr/>
        </p:nvSpPr>
        <p:spPr>
          <a:xfrm>
            <a:off x="6085098" y="4342271"/>
            <a:ext cx="324125"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0</a:t>
            </a:r>
          </a:p>
        </p:txBody>
      </p:sp>
      <p:sp>
        <p:nvSpPr>
          <p:cNvPr id="927" name="Shape 927"/>
          <p:cNvSpPr/>
          <p:nvPr/>
        </p:nvSpPr>
        <p:spPr>
          <a:xfrm>
            <a:off x="2932195" y="4685894"/>
            <a:ext cx="55045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928" name="Shape 928"/>
          <p:cNvSpPr/>
          <p:nvPr/>
        </p:nvSpPr>
        <p:spPr>
          <a:xfrm>
            <a:off x="5496150" y="4963435"/>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929" name="Shape 929"/>
          <p:cNvSpPr/>
          <p:nvPr/>
        </p:nvSpPr>
        <p:spPr>
          <a:xfrm>
            <a:off x="3394764" y="5293842"/>
            <a:ext cx="550452"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930" name="Shape 930"/>
          <p:cNvSpPr/>
          <p:nvPr/>
        </p:nvSpPr>
        <p:spPr>
          <a:xfrm>
            <a:off x="4399200" y="561103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pic>
        <p:nvPicPr>
          <p:cNvPr id="931" name="image42.png"/>
          <p:cNvPicPr>
            <a:picLocks noChangeAspect="1"/>
          </p:cNvPicPr>
          <p:nvPr/>
        </p:nvPicPr>
        <p:blipFill>
          <a:blip r:embed="rId4">
            <a:extLst/>
          </a:blip>
          <a:stretch>
            <a:fillRect/>
          </a:stretch>
        </p:blipFill>
        <p:spPr>
          <a:xfrm rot="15904259">
            <a:off x="-111396" y="7541724"/>
            <a:ext cx="1858735" cy="40507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25"/>
                                        </p:tgtEl>
                                        <p:attrNameLst>
                                          <p:attrName>style.visibility</p:attrName>
                                        </p:attrNameLst>
                                      </p:cBhvr>
                                      <p:to>
                                        <p:strVal val="visible"/>
                                      </p:to>
                                    </p:set>
                                    <p:animEffect filter="dissolve" transition="in">
                                      <p:cBhvr>
                                        <p:cTn id="7" dur="1500"/>
                                        <p:tgtEl>
                                          <p:spTgt spid="92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26"/>
                                        </p:tgtEl>
                                        <p:attrNameLst>
                                          <p:attrName>style.visibility</p:attrName>
                                        </p:attrNameLst>
                                      </p:cBhvr>
                                      <p:to>
                                        <p:strVal val="visible"/>
                                      </p:to>
                                    </p:set>
                                    <p:animEffect filter="dissolve" transition="in">
                                      <p:cBhvr>
                                        <p:cTn id="12" dur="1500"/>
                                        <p:tgtEl>
                                          <p:spTgt spid="92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27"/>
                                        </p:tgtEl>
                                        <p:attrNameLst>
                                          <p:attrName>style.visibility</p:attrName>
                                        </p:attrNameLst>
                                      </p:cBhvr>
                                      <p:to>
                                        <p:strVal val="visible"/>
                                      </p:to>
                                    </p:set>
                                    <p:animEffect filter="dissolve" transition="in">
                                      <p:cBhvr>
                                        <p:cTn id="17" dur="1500"/>
                                        <p:tgtEl>
                                          <p:spTgt spid="92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28"/>
                                        </p:tgtEl>
                                        <p:attrNameLst>
                                          <p:attrName>style.visibility</p:attrName>
                                        </p:attrNameLst>
                                      </p:cBhvr>
                                      <p:to>
                                        <p:strVal val="visible"/>
                                      </p:to>
                                    </p:set>
                                    <p:animEffect filter="dissolve" transition="in">
                                      <p:cBhvr>
                                        <p:cTn id="22" dur="1500"/>
                                        <p:tgtEl>
                                          <p:spTgt spid="92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929"/>
                                        </p:tgtEl>
                                        <p:attrNameLst>
                                          <p:attrName>style.visibility</p:attrName>
                                        </p:attrNameLst>
                                      </p:cBhvr>
                                      <p:to>
                                        <p:strVal val="visible"/>
                                      </p:to>
                                    </p:set>
                                    <p:animEffect filter="dissolve" transition="in">
                                      <p:cBhvr>
                                        <p:cTn id="27" dur="1500"/>
                                        <p:tgtEl>
                                          <p:spTgt spid="929"/>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930"/>
                                        </p:tgtEl>
                                        <p:attrNameLst>
                                          <p:attrName>style.visibility</p:attrName>
                                        </p:attrNameLst>
                                      </p:cBhvr>
                                      <p:to>
                                        <p:strVal val="visible"/>
                                      </p:to>
                                    </p:set>
                                    <p:animEffect filter="dissolve" transition="in">
                                      <p:cBhvr>
                                        <p:cTn id="32" dur="1500"/>
                                        <p:tgtEl>
                                          <p:spTgt spid="930"/>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9" presetID="18" grpId="7" fill="hold">
                                  <p:stCondLst>
                                    <p:cond delay="0"/>
                                  </p:stCondLst>
                                  <p:iterate type="el" backwards="0">
                                    <p:tmAbs val="0"/>
                                  </p:iterate>
                                  <p:childTnLst>
                                    <p:set>
                                      <p:cBhvr>
                                        <p:cTn id="36" fill="hold"/>
                                        <p:tgtEl>
                                          <p:spTgt spid="931"/>
                                        </p:tgtEl>
                                        <p:attrNameLst>
                                          <p:attrName>style.visibility</p:attrName>
                                        </p:attrNameLst>
                                      </p:cBhvr>
                                      <p:to>
                                        <p:strVal val="visible"/>
                                      </p:to>
                                    </p:set>
                                    <p:animEffect filter="strips(upLeft)" transition="in">
                                      <p:cBhvr>
                                        <p:cTn id="37" dur="1000"/>
                                        <p:tgtEl>
                                          <p:spTgt spid="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9" grpId="5"/>
      <p:bldP build="whole" bldLvl="1" animBg="1" rev="0" advAuto="0" spid="931" grpId="7"/>
      <p:bldP build="whole" bldLvl="1" animBg="1" rev="0" advAuto="0" spid="928" grpId="4"/>
      <p:bldP build="whole" bldLvl="1" animBg="1" rev="0" advAuto="0" spid="930" grpId="6"/>
      <p:bldP build="whole" bldLvl="1" animBg="1" rev="0" advAuto="0" spid="925" grpId="1"/>
      <p:bldP build="whole" bldLvl="1" animBg="1" rev="0" advAuto="0" spid="926" grpId="2"/>
      <p:bldP build="whole" bldLvl="1" animBg="1" rev="0" advAuto="0" spid="927" grpId="3"/>
    </p:bldLst>
  </p:timing>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3" name="image67.png"/>
          <p:cNvPicPr>
            <a:picLocks noChangeAspect="1"/>
          </p:cNvPicPr>
          <p:nvPr/>
        </p:nvPicPr>
        <p:blipFill>
          <a:blip r:embed="rId2">
            <a:extLst/>
          </a:blip>
          <a:stretch>
            <a:fillRect/>
          </a:stretch>
        </p:blipFill>
        <p:spPr>
          <a:xfrm>
            <a:off x="89438" y="996208"/>
            <a:ext cx="12825925" cy="7761184"/>
          </a:xfrm>
          <a:prstGeom prst="rect">
            <a:avLst/>
          </a:prstGeom>
          <a:ln w="12700">
            <a:miter lim="400000"/>
          </a:ln>
        </p:spPr>
      </p:pic>
      <p:grpSp>
        <p:nvGrpSpPr>
          <p:cNvPr id="939" name="Group 939"/>
          <p:cNvGrpSpPr/>
          <p:nvPr/>
        </p:nvGrpSpPr>
        <p:grpSpPr>
          <a:xfrm>
            <a:off x="1256022" y="1870521"/>
            <a:ext cx="7436559" cy="3686499"/>
            <a:chOff x="0" y="0"/>
            <a:chExt cx="7436557" cy="3686498"/>
          </a:xfrm>
        </p:grpSpPr>
        <p:sp>
          <p:nvSpPr>
            <p:cNvPr id="934" name="Shape 934"/>
            <p:cNvSpPr/>
            <p:nvPr/>
          </p:nvSpPr>
          <p:spPr>
            <a:xfrm>
              <a:off x="-1" y="-1"/>
              <a:ext cx="879164" cy="567460"/>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98.4</a:t>
              </a:r>
            </a:p>
          </p:txBody>
        </p:sp>
        <p:sp>
          <p:nvSpPr>
            <p:cNvPr id="935" name="Shape 935"/>
            <p:cNvSpPr/>
            <p:nvPr/>
          </p:nvSpPr>
          <p:spPr>
            <a:xfrm>
              <a:off x="2788585" y="3016509"/>
              <a:ext cx="601644"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1.3</a:t>
              </a:r>
            </a:p>
          </p:txBody>
        </p:sp>
        <p:sp>
          <p:nvSpPr>
            <p:cNvPr id="936" name="Shape 936"/>
            <p:cNvSpPr/>
            <p:nvPr/>
          </p:nvSpPr>
          <p:spPr>
            <a:xfrm>
              <a:off x="4116653" y="3119039"/>
              <a:ext cx="602991"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0.1</a:t>
              </a:r>
            </a:p>
          </p:txBody>
        </p:sp>
        <p:sp>
          <p:nvSpPr>
            <p:cNvPr id="937" name="Shape 937"/>
            <p:cNvSpPr/>
            <p:nvPr/>
          </p:nvSpPr>
          <p:spPr>
            <a:xfrm>
              <a:off x="5458776" y="3119039"/>
              <a:ext cx="602991"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0.1</a:t>
              </a:r>
            </a:p>
          </p:txBody>
        </p:sp>
        <p:sp>
          <p:nvSpPr>
            <p:cNvPr id="938" name="Shape 938"/>
            <p:cNvSpPr/>
            <p:nvPr/>
          </p:nvSpPr>
          <p:spPr>
            <a:xfrm>
              <a:off x="6833566" y="3119039"/>
              <a:ext cx="602992"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0.1</a:t>
              </a:r>
            </a:p>
          </p:txBody>
        </p:sp>
      </p:grpSp>
      <p:grpSp>
        <p:nvGrpSpPr>
          <p:cNvPr id="942" name="Group 942"/>
          <p:cNvGrpSpPr/>
          <p:nvPr/>
        </p:nvGrpSpPr>
        <p:grpSpPr>
          <a:xfrm>
            <a:off x="2363851" y="4535758"/>
            <a:ext cx="1270003" cy="1270003"/>
            <a:chOff x="0" y="0"/>
            <a:chExt cx="1270002" cy="1270002"/>
          </a:xfrm>
        </p:grpSpPr>
        <p:sp>
          <p:nvSpPr>
            <p:cNvPr id="940" name="Shape 940"/>
            <p:cNvSpPr/>
            <p:nvPr/>
          </p:nvSpPr>
          <p:spPr>
            <a:xfrm>
              <a:off x="342429" y="351270"/>
              <a:ext cx="585141"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1.6</a:t>
              </a:r>
            </a:p>
          </p:txBody>
        </p:sp>
        <p:sp>
          <p:nvSpPr>
            <p:cNvPr id="941" name="Shape 941"/>
            <p:cNvSpPr/>
            <p:nvPr/>
          </p:nvSpPr>
          <p:spPr>
            <a:xfrm>
              <a:off x="-1" y="-1"/>
              <a:ext cx="1270004" cy="1270004"/>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943" name="image65.png"/>
          <p:cNvPicPr>
            <a:picLocks noChangeAspect="1"/>
          </p:cNvPicPr>
          <p:nvPr/>
        </p:nvPicPr>
        <p:blipFill>
          <a:blip r:embed="rId3">
            <a:extLst/>
          </a:blip>
          <a:stretch>
            <a:fillRect/>
          </a:stretch>
        </p:blipFill>
        <p:spPr>
          <a:xfrm>
            <a:off x="9027544" y="5631760"/>
            <a:ext cx="3831554" cy="282325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939"/>
                                        </p:tgtEl>
                                        <p:attrNameLst>
                                          <p:attrName>style.visibility</p:attrName>
                                        </p:attrNameLst>
                                      </p:cBhvr>
                                      <p:to>
                                        <p:strVal val="visible"/>
                                      </p:to>
                                    </p:set>
                                    <p:anim calcmode="lin" valueType="num">
                                      <p:cBhvr>
                                        <p:cTn id="7" dur="1500" fill="hold"/>
                                        <p:tgtEl>
                                          <p:spTgt spid="939"/>
                                        </p:tgtEl>
                                        <p:attrNameLst>
                                          <p:attrName>ppt_w</p:attrName>
                                        </p:attrNameLst>
                                      </p:cBhvr>
                                      <p:tavLst>
                                        <p:tav tm="0">
                                          <p:val>
                                            <p:fltVal val="0"/>
                                          </p:val>
                                        </p:tav>
                                        <p:tav tm="100000">
                                          <p:val>
                                            <p:strVal val="#ppt_w"/>
                                          </p:val>
                                        </p:tav>
                                      </p:tavLst>
                                    </p:anim>
                                    <p:anim calcmode="lin" valueType="num">
                                      <p:cBhvr>
                                        <p:cTn id="8" dur="1500" fill="hold"/>
                                        <p:tgtEl>
                                          <p:spTgt spid="939"/>
                                        </p:tgtEl>
                                        <p:attrNameLst>
                                          <p:attrName>ppt_h</p:attrName>
                                        </p:attrNameLst>
                                      </p:cBhvr>
                                      <p:tavLst>
                                        <p:tav tm="0">
                                          <p:val>
                                            <p:fltVal val="0"/>
                                          </p:val>
                                        </p:tav>
                                        <p:tav tm="100000">
                                          <p:val>
                                            <p:strVal val="#ppt_h"/>
                                          </p:val>
                                        </p:tav>
                                      </p:tavLst>
                                    </p:anim>
                                    <p:anim calcmode="lin" valueType="num">
                                      <p:cBhvr>
                                        <p:cTn id="9" dur="1500" fill="hold"/>
                                        <p:tgtEl>
                                          <p:spTgt spid="939"/>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9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5" presetID="3" grpId="2" fill="hold">
                                  <p:stCondLst>
                                    <p:cond delay="0"/>
                                  </p:stCondLst>
                                  <p:iterate type="el" backwards="0">
                                    <p:tmAbs val="0"/>
                                  </p:iterate>
                                  <p:childTnLst>
                                    <p:set>
                                      <p:cBhvr>
                                        <p:cTn id="14" fill="hold"/>
                                        <p:tgtEl>
                                          <p:spTgt spid="942"/>
                                        </p:tgtEl>
                                        <p:attrNameLst>
                                          <p:attrName>style.visibility</p:attrName>
                                        </p:attrNameLst>
                                      </p:cBhvr>
                                      <p:to>
                                        <p:strVal val="visible"/>
                                      </p:to>
                                    </p:set>
                                    <p:animEffect filter="blinds(vertical)" transition="in">
                                      <p:cBhvr>
                                        <p:cTn id="15" dur="1000"/>
                                        <p:tgtEl>
                                          <p:spTgt spid="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2" grpId="2"/>
      <p:bldP build="whole" bldLvl="1" animBg="1" rev="0" advAuto="0" spid="939"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5" name="Shape 945"/>
          <p:cNvSpPr/>
          <p:nvPr/>
        </p:nvSpPr>
        <p:spPr>
          <a:xfrm>
            <a:off x="4149126" y="2115835"/>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7</a:t>
            </a:r>
          </a:p>
        </p:txBody>
      </p:sp>
      <p:sp>
        <p:nvSpPr>
          <p:cNvPr id="946" name="Shape 946"/>
          <p:cNvSpPr/>
          <p:nvPr/>
        </p:nvSpPr>
        <p:spPr>
          <a:xfrm>
            <a:off x="4223871"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32 ετών</a:t>
            </a:r>
          </a:p>
        </p:txBody>
      </p:sp>
      <p:sp>
        <p:nvSpPr>
          <p:cNvPr id="947" name="Shape 947"/>
          <p:cNvSpPr/>
          <p:nvPr/>
        </p:nvSpPr>
        <p:spPr>
          <a:xfrm>
            <a:off x="4223870" y="6102000"/>
            <a:ext cx="275778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1000" indent="-381000">
              <a:buSzPct val="100000"/>
              <a:buChar char="-"/>
              <a:defRPr b="1" sz="2400">
                <a:solidFill>
                  <a:srgbClr val="FFFFFF"/>
                </a:solidFill>
                <a:latin typeface="Comic Sans MS"/>
                <a:ea typeface="Comic Sans MS"/>
                <a:cs typeface="Comic Sans MS"/>
                <a:sym typeface="Comic Sans MS"/>
              </a:defRPr>
            </a:lvl1pPr>
          </a:lstStyle>
          <a:p>
            <a:pPr/>
            <a:r>
              <a:t>έλεγχος ετήσιος</a:t>
            </a:r>
          </a:p>
        </p:txBody>
      </p:sp>
      <p:sp>
        <p:nvSpPr>
          <p:cNvPr id="948" name="Shape 948"/>
          <p:cNvSpPr/>
          <p:nvPr/>
        </p:nvSpPr>
        <p:spPr>
          <a:xfrm>
            <a:off x="4223871" y="4084223"/>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G1P0A1</a:t>
            </a:r>
          </a:p>
        </p:txBody>
      </p:sp>
      <p:sp>
        <p:nvSpPr>
          <p:cNvPr id="949" name="Shape 949"/>
          <p:cNvSpPr/>
          <p:nvPr/>
        </p:nvSpPr>
        <p:spPr>
          <a:xfrm>
            <a:off x="4223871" y="5080764"/>
            <a:ext cx="2905006"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ωοθυλακική φάση</a:t>
            </a:r>
          </a:p>
        </p:txBody>
      </p:sp>
      <p:sp>
        <p:nvSpPr>
          <p:cNvPr id="950" name="Shape 950"/>
          <p:cNvSpPr/>
          <p:nvPr/>
        </p:nvSpPr>
        <p:spPr>
          <a:xfrm>
            <a:off x="4223872" y="7098541"/>
            <a:ext cx="3831432"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1000" indent="-381000">
              <a:buSzPct val="100000"/>
              <a:buChar char="-"/>
              <a:defRPr b="1" sz="2400">
                <a:solidFill>
                  <a:srgbClr val="FFFFFF"/>
                </a:solidFill>
                <a:latin typeface="Comic Sans MS"/>
                <a:ea typeface="Comic Sans MS"/>
                <a:cs typeface="Comic Sans MS"/>
                <a:sym typeface="Comic Sans MS"/>
              </a:defRPr>
            </a:lvl1pPr>
          </a:lstStyle>
          <a:p>
            <a:pPr/>
            <a:r>
              <a:t>κυστεκτομία προ 5ετίας</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9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9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9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lt" backwards="0">
                                    <p:tmAbs val="100"/>
                                  </p:iterate>
                                  <p:childTnLst>
                                    <p:set>
                                      <p:cBhvr>
                                        <p:cTn id="22" fill="hold"/>
                                        <p:tgtEl>
                                          <p:spTgt spid="9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6" grpId="1"/>
      <p:bldP build="whole" bldLvl="1" animBg="1" rev="0" advAuto="0" spid="948" grpId="2"/>
      <p:bldP build="whole" bldLvl="1" animBg="1" rev="0" advAuto="0" spid="947" grpId="3"/>
      <p:bldP build="whole" bldLvl="1" animBg="1" rev="0" advAuto="0" spid="949" grpId="4"/>
      <p:bldP build="whole" bldLvl="1" animBg="1" rev="0" advAuto="0" spid="950" grpId="5"/>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52" name="image69.png"/>
          <p:cNvPicPr>
            <a:picLocks noChangeAspect="1"/>
          </p:cNvPicPr>
          <p:nvPr/>
        </p:nvPicPr>
        <p:blipFill>
          <a:blip r:embed="rId2">
            <a:extLst/>
          </a:blip>
          <a:stretch>
            <a:fillRect/>
          </a:stretch>
        </p:blipFill>
        <p:spPr>
          <a:xfrm>
            <a:off x="-7029" y="595892"/>
            <a:ext cx="13018858" cy="8561815"/>
          </a:xfrm>
          <a:prstGeom prst="rect">
            <a:avLst/>
          </a:prstGeom>
          <a:ln w="12700">
            <a:miter lim="400000"/>
          </a:ln>
        </p:spPr>
      </p:pic>
    </p:spTree>
  </p:cSld>
  <p:clrMapOvr>
    <a:masterClrMapping/>
  </p:clrMapOvr>
  <p:transition xmlns:p14="http://schemas.microsoft.com/office/powerpoint/2010/main" spd="med" advClick="1" p14:dur="1000"/>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4"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955" name="Shape 955"/>
          <p:cNvSpPr/>
          <p:nvPr/>
        </p:nvSpPr>
        <p:spPr>
          <a:xfrm>
            <a:off x="4956339" y="3403917"/>
            <a:ext cx="47736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32</a:t>
            </a:r>
          </a:p>
        </p:txBody>
      </p:sp>
      <p:pic>
        <p:nvPicPr>
          <p:cNvPr id="956" name="image69.png"/>
          <p:cNvPicPr>
            <a:picLocks noChangeAspect="1"/>
          </p:cNvPicPr>
          <p:nvPr/>
        </p:nvPicPr>
        <p:blipFill>
          <a:blip r:embed="rId3">
            <a:extLst/>
          </a:blip>
          <a:stretch>
            <a:fillRect/>
          </a:stretch>
        </p:blipFill>
        <p:spPr>
          <a:xfrm>
            <a:off x="7658403" y="3477038"/>
            <a:ext cx="4915623" cy="3232747"/>
          </a:xfrm>
          <a:prstGeom prst="rect">
            <a:avLst/>
          </a:prstGeom>
          <a:ln w="12700">
            <a:miter lim="400000"/>
          </a:ln>
        </p:spPr>
      </p:pic>
      <p:sp>
        <p:nvSpPr>
          <p:cNvPr id="957" name="Shape 957"/>
          <p:cNvSpPr/>
          <p:nvPr/>
        </p:nvSpPr>
        <p:spPr>
          <a:xfrm>
            <a:off x="5240906"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958" name="Shape 958"/>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32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9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955"/>
                                        </p:tgtEl>
                                        <p:attrNameLst>
                                          <p:attrName>style.visibility</p:attrName>
                                        </p:attrNameLst>
                                      </p:cBhvr>
                                      <p:to>
                                        <p:strVal val="visible"/>
                                      </p:to>
                                    </p:set>
                                    <p:animEffect filter="dissolve" transition="in">
                                      <p:cBhvr>
                                        <p:cTn id="11" dur="1500"/>
                                        <p:tgtEl>
                                          <p:spTgt spid="95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957"/>
                                        </p:tgtEl>
                                        <p:attrNameLst>
                                          <p:attrName>style.visibility</p:attrName>
                                        </p:attrNameLst>
                                      </p:cBhvr>
                                      <p:to>
                                        <p:strVal val="visible"/>
                                      </p:to>
                                    </p:set>
                                    <p:animEffect filter="dissolve" transition="in">
                                      <p:cBhvr>
                                        <p:cTn id="16" dur="1500"/>
                                        <p:tgtEl>
                                          <p:spTgt spid="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5" grpId="2"/>
      <p:bldP build="whole" bldLvl="1" animBg="1" rev="0" advAuto="0" spid="957" grpId="3"/>
      <p:bldP build="whole" bldLvl="1" animBg="1" rev="0" advAuto="0" spid="958" grpId="1"/>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60" name="image69.png"/>
          <p:cNvPicPr>
            <a:picLocks noChangeAspect="1"/>
          </p:cNvPicPr>
          <p:nvPr/>
        </p:nvPicPr>
        <p:blipFill>
          <a:blip r:embed="rId2">
            <a:extLst/>
          </a:blip>
          <a:stretch>
            <a:fillRect/>
          </a:stretch>
        </p:blipFill>
        <p:spPr>
          <a:xfrm>
            <a:off x="-7029" y="595892"/>
            <a:ext cx="13018858" cy="8561815"/>
          </a:xfrm>
          <a:prstGeom prst="rect">
            <a:avLst/>
          </a:prstGeom>
          <a:ln w="12700">
            <a:miter lim="400000"/>
          </a:ln>
        </p:spPr>
      </p:pic>
      <p:pic>
        <p:nvPicPr>
          <p:cNvPr id="961" name="image70.png"/>
          <p:cNvPicPr>
            <a:picLocks noChangeAspect="1"/>
          </p:cNvPicPr>
          <p:nvPr/>
        </p:nvPicPr>
        <p:blipFill>
          <a:blip r:embed="rId3">
            <a:extLst/>
          </a:blip>
          <a:stretch>
            <a:fillRect/>
          </a:stretch>
        </p:blipFill>
        <p:spPr>
          <a:xfrm rot="18182712">
            <a:off x="3999779" y="3841748"/>
            <a:ext cx="5666454" cy="88902"/>
          </a:xfrm>
          <a:prstGeom prst="rect">
            <a:avLst/>
          </a:prstGeom>
          <a:ln w="12700">
            <a:miter lim="400000"/>
          </a:ln>
        </p:spPr>
      </p:pic>
      <p:sp>
        <p:nvSpPr>
          <p:cNvPr id="962" name="Shape 962"/>
          <p:cNvSpPr/>
          <p:nvPr/>
        </p:nvSpPr>
        <p:spPr>
          <a:xfrm>
            <a:off x="6928391" y="4549126"/>
            <a:ext cx="1882477" cy="6553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61.9 mm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61"/>
                                        </p:tgtEl>
                                        <p:attrNameLst>
                                          <p:attrName>style.visibility</p:attrName>
                                        </p:attrNameLst>
                                      </p:cBhvr>
                                      <p:to>
                                        <p:strVal val="visible"/>
                                      </p:to>
                                    </p:set>
                                    <p:animEffect filter="dissolve" transition="in">
                                      <p:cBhvr>
                                        <p:cTn id="7" dur="1000"/>
                                        <p:tgtEl>
                                          <p:spTgt spid="9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1"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4"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965" name="Shape 965"/>
          <p:cNvSpPr/>
          <p:nvPr/>
        </p:nvSpPr>
        <p:spPr>
          <a:xfrm>
            <a:off x="4956339" y="3403917"/>
            <a:ext cx="47736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32</a:t>
            </a:r>
          </a:p>
        </p:txBody>
      </p:sp>
      <p:pic>
        <p:nvPicPr>
          <p:cNvPr id="966" name="image69.png"/>
          <p:cNvPicPr>
            <a:picLocks noChangeAspect="1"/>
          </p:cNvPicPr>
          <p:nvPr/>
        </p:nvPicPr>
        <p:blipFill>
          <a:blip r:embed="rId3">
            <a:extLst/>
          </a:blip>
          <a:stretch>
            <a:fillRect/>
          </a:stretch>
        </p:blipFill>
        <p:spPr>
          <a:xfrm>
            <a:off x="7658403" y="3477038"/>
            <a:ext cx="4915623" cy="3232747"/>
          </a:xfrm>
          <a:prstGeom prst="rect">
            <a:avLst/>
          </a:prstGeom>
          <a:ln w="12700">
            <a:miter lim="400000"/>
          </a:ln>
        </p:spPr>
      </p:pic>
      <p:sp>
        <p:nvSpPr>
          <p:cNvPr id="967" name="Shape 967"/>
          <p:cNvSpPr/>
          <p:nvPr/>
        </p:nvSpPr>
        <p:spPr>
          <a:xfrm>
            <a:off x="5240906"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968" name="Shape 968"/>
          <p:cNvSpPr/>
          <p:nvPr/>
        </p:nvSpPr>
        <p:spPr>
          <a:xfrm>
            <a:off x="4950614" y="4019918"/>
            <a:ext cx="48881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62</a:t>
            </a:r>
          </a:p>
        </p:txBody>
      </p:sp>
      <p:sp>
        <p:nvSpPr>
          <p:cNvPr id="969" name="Shape 969"/>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32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68"/>
                                        </p:tgtEl>
                                        <p:attrNameLst>
                                          <p:attrName>style.visibility</p:attrName>
                                        </p:attrNameLst>
                                      </p:cBhvr>
                                      <p:to>
                                        <p:strVal val="visible"/>
                                      </p:to>
                                    </p:set>
                                    <p:animEffect filter="dissolve" transition="in">
                                      <p:cBhvr>
                                        <p:cTn id="7" dur="15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8" grpId="1"/>
    </p:bldLst>
  </p:timing>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71" name="image69.png"/>
          <p:cNvPicPr>
            <a:picLocks noChangeAspect="1"/>
          </p:cNvPicPr>
          <p:nvPr/>
        </p:nvPicPr>
        <p:blipFill>
          <a:blip r:embed="rId2">
            <a:extLst/>
          </a:blip>
          <a:stretch>
            <a:fillRect/>
          </a:stretch>
        </p:blipFill>
        <p:spPr>
          <a:xfrm>
            <a:off x="-7029" y="595892"/>
            <a:ext cx="13018858" cy="8561815"/>
          </a:xfrm>
          <a:prstGeom prst="rect">
            <a:avLst/>
          </a:prstGeom>
          <a:ln w="12700">
            <a:miter lim="400000"/>
          </a:ln>
        </p:spPr>
      </p:pic>
      <p:pic>
        <p:nvPicPr>
          <p:cNvPr id="972" name="image71.png"/>
          <p:cNvPicPr>
            <a:picLocks noChangeAspect="1"/>
          </p:cNvPicPr>
          <p:nvPr/>
        </p:nvPicPr>
        <p:blipFill>
          <a:blip r:embed="rId3">
            <a:extLst/>
          </a:blip>
          <a:stretch>
            <a:fillRect/>
          </a:stretch>
        </p:blipFill>
        <p:spPr>
          <a:xfrm rot="17719032">
            <a:off x="4001530" y="4179520"/>
            <a:ext cx="4513671" cy="88902"/>
          </a:xfrm>
          <a:prstGeom prst="rect">
            <a:avLst/>
          </a:prstGeom>
          <a:ln w="12700">
            <a:miter lim="400000"/>
          </a:ln>
        </p:spPr>
      </p:pic>
      <p:sp>
        <p:nvSpPr>
          <p:cNvPr id="973" name="Shape 973"/>
          <p:cNvSpPr/>
          <p:nvPr/>
        </p:nvSpPr>
        <p:spPr>
          <a:xfrm>
            <a:off x="6881871" y="4549126"/>
            <a:ext cx="1975517" cy="6553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47.6 mm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72"/>
                                        </p:tgtEl>
                                        <p:attrNameLst>
                                          <p:attrName>style.visibility</p:attrName>
                                        </p:attrNameLst>
                                      </p:cBhvr>
                                      <p:to>
                                        <p:strVal val="visible"/>
                                      </p:to>
                                    </p:set>
                                    <p:animEffect filter="dissolve" transition="in">
                                      <p:cBhvr>
                                        <p:cTn id="7" dur="1000"/>
                                        <p:tgtEl>
                                          <p:spTgt spid="9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nvSpPr>
        <p:spPr>
          <a:xfrm>
            <a:off x="166220" y="886017"/>
            <a:ext cx="12241701" cy="742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2600"/>
                </a:solidFill>
              </a:defRPr>
            </a:pPr>
            <a:r>
              <a:t>The </a:t>
            </a:r>
            <a:r>
              <a:rPr sz="4000"/>
              <a:t>A</a:t>
            </a:r>
            <a:r>
              <a:t>ssessment of </a:t>
            </a:r>
            <a:r>
              <a:rPr sz="4000"/>
              <a:t>D</a:t>
            </a:r>
            <a:r>
              <a:t>ifferent </a:t>
            </a:r>
            <a:r>
              <a:rPr sz="4000"/>
              <a:t>NE</a:t>
            </a:r>
            <a:r>
              <a:t>oplasias in the adne</a:t>
            </a:r>
            <a:r>
              <a:rPr sz="4000"/>
              <a:t>X</a:t>
            </a:r>
            <a:r>
              <a:t>a model</a:t>
            </a:r>
          </a:p>
        </p:txBody>
      </p:sp>
      <p:sp>
        <p:nvSpPr>
          <p:cNvPr id="230" name="Shape 230"/>
          <p:cNvSpPr/>
          <p:nvPr/>
        </p:nvSpPr>
        <p:spPr>
          <a:xfrm>
            <a:off x="323428" y="123849"/>
            <a:ext cx="5118943" cy="7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2600"/>
                </a:solidFill>
              </a:defRPr>
            </a:lvl1pPr>
          </a:lstStyle>
          <a:p>
            <a:pPr/>
            <a:r>
              <a:t>ADNEX risk model</a:t>
            </a:r>
          </a:p>
        </p:txBody>
      </p:sp>
      <p:grpSp>
        <p:nvGrpSpPr>
          <p:cNvPr id="236" name="Group 236"/>
          <p:cNvGrpSpPr/>
          <p:nvPr/>
        </p:nvGrpSpPr>
        <p:grpSpPr>
          <a:xfrm>
            <a:off x="111814" y="2000250"/>
            <a:ext cx="12350512" cy="769928"/>
            <a:chOff x="0" y="0"/>
            <a:chExt cx="12350511" cy="769926"/>
          </a:xfrm>
        </p:grpSpPr>
        <p:grpSp>
          <p:nvGrpSpPr>
            <p:cNvPr id="234" name="Group 234"/>
            <p:cNvGrpSpPr/>
            <p:nvPr/>
          </p:nvGrpSpPr>
          <p:grpSpPr>
            <a:xfrm>
              <a:off x="28554" y="0"/>
              <a:ext cx="10907391" cy="571501"/>
              <a:chOff x="0" y="0"/>
              <a:chExt cx="10907390" cy="571500"/>
            </a:xfrm>
          </p:grpSpPr>
          <p:sp>
            <p:nvSpPr>
              <p:cNvPr id="231" name="Shape 231"/>
              <p:cNvSpPr/>
              <p:nvPr/>
            </p:nvSpPr>
            <p:spPr>
              <a:xfrm>
                <a:off x="-1" y="0"/>
                <a:ext cx="180206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μεταβλητές</a:t>
                </a:r>
              </a:p>
            </p:txBody>
          </p:sp>
          <p:sp>
            <p:nvSpPr>
              <p:cNvPr id="232" name="Shape 232"/>
              <p:cNvSpPr/>
              <p:nvPr/>
            </p:nvSpPr>
            <p:spPr>
              <a:xfrm>
                <a:off x="3065840" y="0"/>
                <a:ext cx="130918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κλινικές</a:t>
                </a:r>
              </a:p>
            </p:txBody>
          </p:sp>
          <p:sp>
            <p:nvSpPr>
              <p:cNvPr id="233" name="Shape 233"/>
              <p:cNvSpPr/>
              <p:nvPr/>
            </p:nvSpPr>
            <p:spPr>
              <a:xfrm>
                <a:off x="8192442" y="0"/>
                <a:ext cx="271494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00F900"/>
                    </a:solidFill>
                    <a:latin typeface="Comic Sans MS"/>
                    <a:ea typeface="Comic Sans MS"/>
                    <a:cs typeface="Comic Sans MS"/>
                    <a:sym typeface="Comic Sans MS"/>
                  </a:defRPr>
                </a:lvl1pPr>
              </a:lstStyle>
              <a:p>
                <a:pPr/>
                <a:r>
                  <a:t>υπερηχογραφικές</a:t>
                </a:r>
              </a:p>
            </p:txBody>
          </p:sp>
        </p:grpSp>
        <p:pic>
          <p:nvPicPr>
            <p:cNvPr id="235" name="image3.png"/>
            <p:cNvPicPr>
              <a:picLocks noChangeAspect="1"/>
            </p:cNvPicPr>
            <p:nvPr/>
          </p:nvPicPr>
          <p:blipFill>
            <a:blip r:embed="rId2">
              <a:extLst/>
            </a:blip>
            <a:stretch>
              <a:fillRect/>
            </a:stretch>
          </p:blipFill>
          <p:spPr>
            <a:xfrm>
              <a:off x="-1" y="681025"/>
              <a:ext cx="12350512" cy="88903"/>
            </a:xfrm>
            <a:prstGeom prst="rect">
              <a:avLst/>
            </a:prstGeom>
            <a:ln w="12700" cap="flat">
              <a:noFill/>
              <a:miter lim="400000"/>
            </a:ln>
            <a:effectLst/>
          </p:spPr>
        </p:pic>
      </p:grpSp>
      <p:grpSp>
        <p:nvGrpSpPr>
          <p:cNvPr id="239" name="Group 239"/>
          <p:cNvGrpSpPr/>
          <p:nvPr/>
        </p:nvGrpSpPr>
        <p:grpSpPr>
          <a:xfrm>
            <a:off x="111814" y="2824713"/>
            <a:ext cx="12350514" cy="758265"/>
            <a:chOff x="0" y="0"/>
            <a:chExt cx="12350512" cy="758264"/>
          </a:xfrm>
        </p:grpSpPr>
        <p:sp>
          <p:nvSpPr>
            <p:cNvPr id="237" name="Shape 237"/>
            <p:cNvSpPr/>
            <p:nvPr/>
          </p:nvSpPr>
          <p:spPr>
            <a:xfrm>
              <a:off x="2292012" y="-1"/>
              <a:ext cx="309174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ηλικία της γυναίκας</a:t>
              </a:r>
            </a:p>
          </p:txBody>
        </p:sp>
        <p:pic>
          <p:nvPicPr>
            <p:cNvPr id="238" name="image3.png"/>
            <p:cNvPicPr>
              <a:picLocks noChangeAspect="1"/>
            </p:cNvPicPr>
            <p:nvPr/>
          </p:nvPicPr>
          <p:blipFill>
            <a:blip r:embed="rId2">
              <a:extLst/>
            </a:blip>
            <a:stretch>
              <a:fillRect/>
            </a:stretch>
          </p:blipFill>
          <p:spPr>
            <a:xfrm>
              <a:off x="-1" y="669362"/>
              <a:ext cx="12350514" cy="88903"/>
            </a:xfrm>
            <a:prstGeom prst="rect">
              <a:avLst/>
            </a:prstGeom>
            <a:ln w="12700" cap="flat">
              <a:noFill/>
              <a:miter lim="400000"/>
            </a:ln>
            <a:effectLst/>
          </p:spPr>
        </p:pic>
      </p:grpSp>
      <p:grpSp>
        <p:nvGrpSpPr>
          <p:cNvPr id="242" name="Group 242"/>
          <p:cNvGrpSpPr/>
          <p:nvPr/>
        </p:nvGrpSpPr>
        <p:grpSpPr>
          <a:xfrm>
            <a:off x="213414" y="4468641"/>
            <a:ext cx="12350514" cy="739936"/>
            <a:chOff x="0" y="0"/>
            <a:chExt cx="12350512" cy="739935"/>
          </a:xfrm>
        </p:grpSpPr>
        <p:sp>
          <p:nvSpPr>
            <p:cNvPr id="240" name="Shape 240"/>
            <p:cNvSpPr/>
            <p:nvPr/>
          </p:nvSpPr>
          <p:spPr>
            <a:xfrm>
              <a:off x="1329231" y="-1"/>
              <a:ext cx="539830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κέντρο χειρισμού του περιστατικού</a:t>
              </a:r>
            </a:p>
          </p:txBody>
        </p:sp>
        <p:pic>
          <p:nvPicPr>
            <p:cNvPr id="241" name="image3.png"/>
            <p:cNvPicPr>
              <a:picLocks noChangeAspect="1"/>
            </p:cNvPicPr>
            <p:nvPr/>
          </p:nvPicPr>
          <p:blipFill>
            <a:blip r:embed="rId2">
              <a:extLst/>
            </a:blip>
            <a:stretch>
              <a:fillRect/>
            </a:stretch>
          </p:blipFill>
          <p:spPr>
            <a:xfrm>
              <a:off x="-1" y="651033"/>
              <a:ext cx="12350514" cy="88902"/>
            </a:xfrm>
            <a:prstGeom prst="rect">
              <a:avLst/>
            </a:prstGeom>
            <a:ln w="12700" cap="flat">
              <a:noFill/>
              <a:miter lim="400000"/>
            </a:ln>
            <a:effectLst/>
          </p:spPr>
        </p:pic>
      </p:grpSp>
      <p:grpSp>
        <p:nvGrpSpPr>
          <p:cNvPr id="245" name="Group 245"/>
          <p:cNvGrpSpPr/>
          <p:nvPr/>
        </p:nvGrpSpPr>
        <p:grpSpPr>
          <a:xfrm>
            <a:off x="111814" y="3649176"/>
            <a:ext cx="12350514" cy="746601"/>
            <a:chOff x="0" y="0"/>
            <a:chExt cx="12350512" cy="746600"/>
          </a:xfrm>
        </p:grpSpPr>
        <p:sp>
          <p:nvSpPr>
            <p:cNvPr id="243" name="Shape 243"/>
            <p:cNvSpPr/>
            <p:nvPr/>
          </p:nvSpPr>
          <p:spPr>
            <a:xfrm>
              <a:off x="2565540" y="-1"/>
              <a:ext cx="254468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τιμή του CA125</a:t>
              </a:r>
            </a:p>
          </p:txBody>
        </p:sp>
        <p:pic>
          <p:nvPicPr>
            <p:cNvPr id="244" name="image3.png"/>
            <p:cNvPicPr>
              <a:picLocks noChangeAspect="1"/>
            </p:cNvPicPr>
            <p:nvPr/>
          </p:nvPicPr>
          <p:blipFill>
            <a:blip r:embed="rId2">
              <a:extLst/>
            </a:blip>
            <a:stretch>
              <a:fillRect/>
            </a:stretch>
          </p:blipFill>
          <p:spPr>
            <a:xfrm>
              <a:off x="-1" y="657698"/>
              <a:ext cx="12350514" cy="88903"/>
            </a:xfrm>
            <a:prstGeom prst="rect">
              <a:avLst/>
            </a:prstGeom>
            <a:ln w="12700" cap="flat">
              <a:noFill/>
              <a:miter lim="400000"/>
            </a:ln>
            <a:effectLst/>
          </p:spPr>
        </p:pic>
      </p:grpSp>
      <p:sp>
        <p:nvSpPr>
          <p:cNvPr id="246" name="Shape 246"/>
          <p:cNvSpPr/>
          <p:nvPr/>
        </p:nvSpPr>
        <p:spPr>
          <a:xfrm>
            <a:off x="7231092" y="2829711"/>
            <a:ext cx="420681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της βλάβης</a:t>
            </a:r>
          </a:p>
        </p:txBody>
      </p:sp>
      <p:sp>
        <p:nvSpPr>
          <p:cNvPr id="247" name="Shape 247"/>
          <p:cNvSpPr/>
          <p:nvPr/>
        </p:nvSpPr>
        <p:spPr>
          <a:xfrm>
            <a:off x="6536432" y="3649176"/>
            <a:ext cx="5596136"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max διάμετρος συμπαγούς τμήματος</a:t>
            </a:r>
          </a:p>
        </p:txBody>
      </p:sp>
      <p:sp>
        <p:nvSpPr>
          <p:cNvPr id="248" name="Shape 248"/>
          <p:cNvSpPr/>
          <p:nvPr/>
        </p:nvSpPr>
        <p:spPr>
          <a:xfrm>
            <a:off x="7902246" y="4468641"/>
            <a:ext cx="311850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600">
                <a:solidFill>
                  <a:srgbClr val="FFFFFF"/>
                </a:solidFill>
                <a:latin typeface="Comic Sans MS"/>
                <a:ea typeface="Comic Sans MS"/>
                <a:cs typeface="Comic Sans MS"/>
                <a:sym typeface="Comic Sans MS"/>
              </a:defRPr>
            </a:lvl1pPr>
          </a:lstStyle>
          <a:p>
            <a:pPr/>
            <a:r>
              <a:t>&gt;10 κυστικοί χώροι</a:t>
            </a:r>
          </a:p>
        </p:txBody>
      </p:sp>
      <p:grpSp>
        <p:nvGrpSpPr>
          <p:cNvPr id="251" name="Group 251"/>
          <p:cNvGrpSpPr/>
          <p:nvPr/>
        </p:nvGrpSpPr>
        <p:grpSpPr>
          <a:xfrm>
            <a:off x="213414" y="5288107"/>
            <a:ext cx="12350514" cy="733271"/>
            <a:chOff x="0" y="0"/>
            <a:chExt cx="12350512" cy="733269"/>
          </a:xfrm>
        </p:grpSpPr>
        <p:pic>
          <p:nvPicPr>
            <p:cNvPr id="249" name="image3.png"/>
            <p:cNvPicPr>
              <a:picLocks noChangeAspect="1"/>
            </p:cNvPicPr>
            <p:nvPr/>
          </p:nvPicPr>
          <p:blipFill>
            <a:blip r:embed="rId2">
              <a:extLst/>
            </a:blip>
            <a:stretch>
              <a:fillRect/>
            </a:stretch>
          </p:blipFill>
          <p:spPr>
            <a:xfrm>
              <a:off x="-1" y="644368"/>
              <a:ext cx="12350514" cy="88902"/>
            </a:xfrm>
            <a:prstGeom prst="rect">
              <a:avLst/>
            </a:prstGeom>
            <a:ln w="12700" cap="flat">
              <a:noFill/>
              <a:miter lim="400000"/>
            </a:ln>
            <a:effectLst/>
          </p:spPr>
        </p:pic>
        <p:sp>
          <p:nvSpPr>
            <p:cNvPr id="250" name="Shape 250"/>
            <p:cNvSpPr/>
            <p:nvPr/>
          </p:nvSpPr>
          <p:spPr>
            <a:xfrm>
              <a:off x="6520636" y="-1"/>
              <a:ext cx="545489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αριθμός ενδοαυλικών προσεκβολών</a:t>
              </a:r>
            </a:p>
          </p:txBody>
        </p:sp>
      </p:grpSp>
      <p:grpSp>
        <p:nvGrpSpPr>
          <p:cNvPr id="254" name="Group 254"/>
          <p:cNvGrpSpPr/>
          <p:nvPr/>
        </p:nvGrpSpPr>
        <p:grpSpPr>
          <a:xfrm>
            <a:off x="213414" y="6107572"/>
            <a:ext cx="12350514" cy="726606"/>
            <a:chOff x="0" y="0"/>
            <a:chExt cx="12350512" cy="726605"/>
          </a:xfrm>
        </p:grpSpPr>
        <p:pic>
          <p:nvPicPr>
            <p:cNvPr id="252" name="image3.png"/>
            <p:cNvPicPr>
              <a:picLocks noChangeAspect="1"/>
            </p:cNvPicPr>
            <p:nvPr/>
          </p:nvPicPr>
          <p:blipFill>
            <a:blip r:embed="rId2">
              <a:extLst/>
            </a:blip>
            <a:stretch>
              <a:fillRect/>
            </a:stretch>
          </p:blipFill>
          <p:spPr>
            <a:xfrm>
              <a:off x="-1" y="637703"/>
              <a:ext cx="12350514" cy="88903"/>
            </a:xfrm>
            <a:prstGeom prst="rect">
              <a:avLst/>
            </a:prstGeom>
            <a:ln w="12700" cap="flat">
              <a:noFill/>
              <a:miter lim="400000"/>
            </a:ln>
            <a:effectLst/>
          </p:spPr>
        </p:pic>
        <p:sp>
          <p:nvSpPr>
            <p:cNvPr id="253" name="Shape 253"/>
            <p:cNvSpPr/>
            <p:nvPr/>
          </p:nvSpPr>
          <p:spPr>
            <a:xfrm>
              <a:off x="8054179" y="0"/>
              <a:ext cx="2387812"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ακουστική σκιά</a:t>
              </a:r>
            </a:p>
          </p:txBody>
        </p:sp>
      </p:grpSp>
      <p:grpSp>
        <p:nvGrpSpPr>
          <p:cNvPr id="257" name="Group 257"/>
          <p:cNvGrpSpPr/>
          <p:nvPr/>
        </p:nvGrpSpPr>
        <p:grpSpPr>
          <a:xfrm>
            <a:off x="213414" y="6927036"/>
            <a:ext cx="12350514" cy="719941"/>
            <a:chOff x="0" y="0"/>
            <a:chExt cx="12350512" cy="719939"/>
          </a:xfrm>
        </p:grpSpPr>
        <p:pic>
          <p:nvPicPr>
            <p:cNvPr id="255" name="image3.png"/>
            <p:cNvPicPr>
              <a:picLocks noChangeAspect="1"/>
            </p:cNvPicPr>
            <p:nvPr/>
          </p:nvPicPr>
          <p:blipFill>
            <a:blip r:embed="rId2">
              <a:extLst/>
            </a:blip>
            <a:stretch>
              <a:fillRect/>
            </a:stretch>
          </p:blipFill>
          <p:spPr>
            <a:xfrm>
              <a:off x="-1" y="631038"/>
              <a:ext cx="12350514" cy="88903"/>
            </a:xfrm>
            <a:prstGeom prst="rect">
              <a:avLst/>
            </a:prstGeom>
            <a:ln w="12700" cap="flat">
              <a:noFill/>
              <a:miter lim="400000"/>
            </a:ln>
            <a:effectLst/>
          </p:spPr>
        </p:pic>
        <p:sp>
          <p:nvSpPr>
            <p:cNvPr id="256" name="Shape 256"/>
            <p:cNvSpPr/>
            <p:nvPr/>
          </p:nvSpPr>
          <p:spPr>
            <a:xfrm>
              <a:off x="8622356" y="0"/>
              <a:ext cx="1251460"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solidFill>
                    <a:srgbClr val="FFFFFF"/>
                  </a:solidFill>
                  <a:latin typeface="Comic Sans MS"/>
                  <a:ea typeface="Comic Sans MS"/>
                  <a:cs typeface="Comic Sans MS"/>
                  <a:sym typeface="Comic Sans MS"/>
                </a:defRPr>
              </a:lvl1pPr>
            </a:lstStyle>
            <a:p>
              <a:pPr/>
              <a:r>
                <a:t>ασκίτης</a:t>
              </a:r>
            </a:p>
          </p:txBody>
        </p:sp>
      </p:grpSp>
      <p:pic>
        <p:nvPicPr>
          <p:cNvPr id="258" name="image2.png"/>
          <p:cNvPicPr>
            <a:picLocks noChangeAspect="1"/>
          </p:cNvPicPr>
          <p:nvPr/>
        </p:nvPicPr>
        <p:blipFill>
          <a:blip r:embed="rId3">
            <a:extLst/>
          </a:blip>
          <a:stretch>
            <a:fillRect/>
          </a:stretch>
        </p:blipFill>
        <p:spPr>
          <a:xfrm>
            <a:off x="168623" y="7853325"/>
            <a:ext cx="3480765" cy="1686741"/>
          </a:xfrm>
          <a:prstGeom prst="rect">
            <a:avLst/>
          </a:prstGeom>
          <a:ln w="12700">
            <a:miter lim="400000"/>
          </a:ln>
        </p:spPr>
      </p:pic>
      <p:sp>
        <p:nvSpPr>
          <p:cNvPr id="259" name="Shape 259"/>
          <p:cNvSpPr/>
          <p:nvPr/>
        </p:nvSpPr>
        <p:spPr>
          <a:xfrm>
            <a:off x="11003705" y="9320224"/>
            <a:ext cx="184318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600">
                <a:solidFill>
                  <a:srgbClr val="FF2600"/>
                </a:solidFill>
                <a:latin typeface="Comic Sans MS"/>
                <a:ea typeface="Comic Sans MS"/>
                <a:cs typeface="Comic Sans MS"/>
                <a:sym typeface="Comic Sans MS"/>
              </a:defRPr>
            </a:lvl1pPr>
          </a:lstStyle>
          <a:p>
            <a:pPr/>
            <a:r>
              <a:t>Van Calster 2014</a:t>
            </a:r>
          </a:p>
        </p:txBody>
      </p:sp>
      <p:pic>
        <p:nvPicPr>
          <p:cNvPr id="260" name="image10.png"/>
          <p:cNvPicPr>
            <a:picLocks noChangeAspect="1"/>
          </p:cNvPicPr>
          <p:nvPr/>
        </p:nvPicPr>
        <p:blipFill>
          <a:blip r:embed="rId4">
            <a:extLst/>
          </a:blip>
          <a:stretch>
            <a:fillRect/>
          </a:stretch>
        </p:blipFill>
        <p:spPr>
          <a:xfrm>
            <a:off x="7623988" y="5122352"/>
            <a:ext cx="3675022" cy="8890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260"/>
                                        </p:tgtEl>
                                        <p:attrNameLst>
                                          <p:attrName>style.visibility</p:attrName>
                                        </p:attrNameLst>
                                      </p:cBhvr>
                                      <p:to>
                                        <p:strVal val="visible"/>
                                      </p:to>
                                    </p:set>
                                    <p:anim calcmode="lin" valueType="num">
                                      <p:cBhvr>
                                        <p:cTn id="7" dur="1500" fill="hold"/>
                                        <p:tgtEl>
                                          <p:spTgt spid="260"/>
                                        </p:tgtEl>
                                        <p:attrNameLst>
                                          <p:attrName>ppt_w</p:attrName>
                                        </p:attrNameLst>
                                      </p:cBhvr>
                                      <p:tavLst>
                                        <p:tav tm="0" fmla="#ppt_w*sin(2.5*pi*$)">
                                          <p:val>
                                            <p:fltVal val="0"/>
                                          </p:val>
                                        </p:tav>
                                        <p:tav tm="100000">
                                          <p:val>
                                            <p:fltVal val="1"/>
                                          </p:val>
                                        </p:tav>
                                      </p:tavLst>
                                    </p:anim>
                                    <p:anim calcmode="lin" valueType="num">
                                      <p:cBhvr>
                                        <p:cTn id="8" dur="1500" fill="hold"/>
                                        <p:tgtEl>
                                          <p:spTgt spid="2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1"/>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75"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976" name="Shape 976"/>
          <p:cNvSpPr/>
          <p:nvPr/>
        </p:nvSpPr>
        <p:spPr>
          <a:xfrm>
            <a:off x="4956339" y="3403917"/>
            <a:ext cx="47736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32</a:t>
            </a:r>
          </a:p>
        </p:txBody>
      </p:sp>
      <p:pic>
        <p:nvPicPr>
          <p:cNvPr id="977" name="image69.png"/>
          <p:cNvPicPr>
            <a:picLocks noChangeAspect="1"/>
          </p:cNvPicPr>
          <p:nvPr/>
        </p:nvPicPr>
        <p:blipFill>
          <a:blip r:embed="rId3">
            <a:extLst/>
          </a:blip>
          <a:stretch>
            <a:fillRect/>
          </a:stretch>
        </p:blipFill>
        <p:spPr>
          <a:xfrm>
            <a:off x="7658403" y="3477038"/>
            <a:ext cx="4915623" cy="3232747"/>
          </a:xfrm>
          <a:prstGeom prst="rect">
            <a:avLst/>
          </a:prstGeom>
          <a:ln w="12700">
            <a:miter lim="400000"/>
          </a:ln>
        </p:spPr>
      </p:pic>
      <p:sp>
        <p:nvSpPr>
          <p:cNvPr id="978" name="Shape 978"/>
          <p:cNvSpPr/>
          <p:nvPr/>
        </p:nvSpPr>
        <p:spPr>
          <a:xfrm>
            <a:off x="5240906" y="37027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979" name="Shape 979"/>
          <p:cNvSpPr/>
          <p:nvPr/>
        </p:nvSpPr>
        <p:spPr>
          <a:xfrm>
            <a:off x="4950614" y="4019918"/>
            <a:ext cx="488817"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62</a:t>
            </a:r>
          </a:p>
        </p:txBody>
      </p:sp>
      <p:sp>
        <p:nvSpPr>
          <p:cNvPr id="980" name="Shape 980"/>
          <p:cNvSpPr/>
          <p:nvPr/>
        </p:nvSpPr>
        <p:spPr>
          <a:xfrm>
            <a:off x="5875286" y="4363541"/>
            <a:ext cx="63801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48</a:t>
            </a:r>
          </a:p>
        </p:txBody>
      </p:sp>
      <p:sp>
        <p:nvSpPr>
          <p:cNvPr id="981" name="Shape 981"/>
          <p:cNvSpPr/>
          <p:nvPr/>
        </p:nvSpPr>
        <p:spPr>
          <a:xfrm>
            <a:off x="2945412" y="4707164"/>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982" name="Shape 982"/>
          <p:cNvSpPr/>
          <p:nvPr/>
        </p:nvSpPr>
        <p:spPr>
          <a:xfrm>
            <a:off x="5608895" y="5011138"/>
            <a:ext cx="29852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a:t>
            </a:r>
          </a:p>
        </p:txBody>
      </p:sp>
      <p:sp>
        <p:nvSpPr>
          <p:cNvPr id="983" name="Shape 983"/>
          <p:cNvSpPr/>
          <p:nvPr/>
        </p:nvSpPr>
        <p:spPr>
          <a:xfrm>
            <a:off x="3300223" y="5328328"/>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sp>
        <p:nvSpPr>
          <p:cNvPr id="984" name="Shape 984"/>
          <p:cNvSpPr/>
          <p:nvPr/>
        </p:nvSpPr>
        <p:spPr>
          <a:xfrm>
            <a:off x="4280254" y="5632302"/>
            <a:ext cx="550451"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no</a:t>
            </a:r>
          </a:p>
        </p:txBody>
      </p:sp>
      <p:sp>
        <p:nvSpPr>
          <p:cNvPr id="985" name="Shape 985"/>
          <p:cNvSpPr/>
          <p:nvPr/>
        </p:nvSpPr>
        <p:spPr>
          <a:xfrm>
            <a:off x="3692937" y="5944330"/>
            <a:ext cx="482756"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11</a:t>
            </a:r>
          </a:p>
        </p:txBody>
      </p:sp>
      <p:pic>
        <p:nvPicPr>
          <p:cNvPr id="986" name="image42.png"/>
          <p:cNvPicPr>
            <a:picLocks noChangeAspect="1"/>
          </p:cNvPicPr>
          <p:nvPr/>
        </p:nvPicPr>
        <p:blipFill>
          <a:blip r:embed="rId4">
            <a:extLst/>
          </a:blip>
          <a:stretch>
            <a:fillRect/>
          </a:stretch>
        </p:blipFill>
        <p:spPr>
          <a:xfrm rot="15904259">
            <a:off x="-111396" y="7541724"/>
            <a:ext cx="1858735" cy="405071"/>
          </a:xfrm>
          <a:prstGeom prst="rect">
            <a:avLst/>
          </a:prstGeom>
          <a:ln w="12700">
            <a:miter lim="400000"/>
          </a:ln>
        </p:spPr>
      </p:pic>
      <p:sp>
        <p:nvSpPr>
          <p:cNvPr id="987" name="Shape 987"/>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32 ετών</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80"/>
                                        </p:tgtEl>
                                        <p:attrNameLst>
                                          <p:attrName>style.visibility</p:attrName>
                                        </p:attrNameLst>
                                      </p:cBhvr>
                                      <p:to>
                                        <p:strVal val="visible"/>
                                      </p:to>
                                    </p:set>
                                    <p:animEffect filter="dissolve" transition="in">
                                      <p:cBhvr>
                                        <p:cTn id="7" dur="1500"/>
                                        <p:tgtEl>
                                          <p:spTgt spid="9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981"/>
                                        </p:tgtEl>
                                        <p:attrNameLst>
                                          <p:attrName>style.visibility</p:attrName>
                                        </p:attrNameLst>
                                      </p:cBhvr>
                                      <p:to>
                                        <p:strVal val="visible"/>
                                      </p:to>
                                    </p:set>
                                    <p:animEffect filter="dissolve" transition="in">
                                      <p:cBhvr>
                                        <p:cTn id="12" dur="1500"/>
                                        <p:tgtEl>
                                          <p:spTgt spid="9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982"/>
                                        </p:tgtEl>
                                        <p:attrNameLst>
                                          <p:attrName>style.visibility</p:attrName>
                                        </p:attrNameLst>
                                      </p:cBhvr>
                                      <p:to>
                                        <p:strVal val="visible"/>
                                      </p:to>
                                    </p:set>
                                    <p:animEffect filter="dissolve" transition="in">
                                      <p:cBhvr>
                                        <p:cTn id="17" dur="1500"/>
                                        <p:tgtEl>
                                          <p:spTgt spid="98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983"/>
                                        </p:tgtEl>
                                        <p:attrNameLst>
                                          <p:attrName>style.visibility</p:attrName>
                                        </p:attrNameLst>
                                      </p:cBhvr>
                                      <p:to>
                                        <p:strVal val="visible"/>
                                      </p:to>
                                    </p:set>
                                    <p:animEffect filter="dissolve" transition="in">
                                      <p:cBhvr>
                                        <p:cTn id="22" dur="1500"/>
                                        <p:tgtEl>
                                          <p:spTgt spid="98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984"/>
                                        </p:tgtEl>
                                        <p:attrNameLst>
                                          <p:attrName>style.visibility</p:attrName>
                                        </p:attrNameLst>
                                      </p:cBhvr>
                                      <p:to>
                                        <p:strVal val="visible"/>
                                      </p:to>
                                    </p:set>
                                    <p:animEffect filter="dissolve" transition="in">
                                      <p:cBhvr>
                                        <p:cTn id="27" dur="1500"/>
                                        <p:tgtEl>
                                          <p:spTgt spid="98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985"/>
                                        </p:tgtEl>
                                        <p:attrNameLst>
                                          <p:attrName>style.visibility</p:attrName>
                                        </p:attrNameLst>
                                      </p:cBhvr>
                                      <p:to>
                                        <p:strVal val="visible"/>
                                      </p:to>
                                    </p:set>
                                    <p:animEffect filter="dissolve" transition="in">
                                      <p:cBhvr>
                                        <p:cTn id="32" dur="1500"/>
                                        <p:tgtEl>
                                          <p:spTgt spid="98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9" presetID="18" grpId="7" fill="hold">
                                  <p:stCondLst>
                                    <p:cond delay="0"/>
                                  </p:stCondLst>
                                  <p:iterate type="el" backwards="0">
                                    <p:tmAbs val="0"/>
                                  </p:iterate>
                                  <p:childTnLst>
                                    <p:set>
                                      <p:cBhvr>
                                        <p:cTn id="36" fill="hold"/>
                                        <p:tgtEl>
                                          <p:spTgt spid="986"/>
                                        </p:tgtEl>
                                        <p:attrNameLst>
                                          <p:attrName>style.visibility</p:attrName>
                                        </p:attrNameLst>
                                      </p:cBhvr>
                                      <p:to>
                                        <p:strVal val="visible"/>
                                      </p:to>
                                    </p:set>
                                    <p:animEffect filter="strips(upLeft)" transition="in">
                                      <p:cBhvr>
                                        <p:cTn id="37" dur="1000"/>
                                        <p:tgtEl>
                                          <p:spTgt spid="9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3" grpId="4"/>
      <p:bldP build="whole" bldLvl="1" animBg="1" rev="0" advAuto="0" spid="982" grpId="3"/>
      <p:bldP build="whole" bldLvl="1" animBg="1" rev="0" advAuto="0" spid="980" grpId="1"/>
      <p:bldP build="whole" bldLvl="1" animBg="1" rev="0" advAuto="0" spid="985" grpId="6"/>
      <p:bldP build="whole" bldLvl="1" animBg="1" rev="0" advAuto="0" spid="981" grpId="2"/>
      <p:bldP build="whole" bldLvl="1" animBg="1" rev="0" advAuto="0" spid="984" grpId="5"/>
      <p:bldP build="whole" bldLvl="1" animBg="1" rev="0" advAuto="0" spid="986" grpId="7"/>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9" name="image72.png"/>
          <p:cNvPicPr>
            <a:picLocks noChangeAspect="1"/>
          </p:cNvPicPr>
          <p:nvPr/>
        </p:nvPicPr>
        <p:blipFill>
          <a:blip r:embed="rId2">
            <a:extLst/>
          </a:blip>
          <a:stretch>
            <a:fillRect/>
          </a:stretch>
        </p:blipFill>
        <p:spPr>
          <a:xfrm>
            <a:off x="15584" y="971767"/>
            <a:ext cx="12973631" cy="7810066"/>
          </a:xfrm>
          <a:prstGeom prst="rect">
            <a:avLst/>
          </a:prstGeom>
          <a:ln w="12700">
            <a:miter lim="400000"/>
          </a:ln>
        </p:spPr>
      </p:pic>
      <p:grpSp>
        <p:nvGrpSpPr>
          <p:cNvPr id="995" name="Group 995"/>
          <p:cNvGrpSpPr/>
          <p:nvPr/>
        </p:nvGrpSpPr>
        <p:grpSpPr>
          <a:xfrm>
            <a:off x="1243403" y="1368303"/>
            <a:ext cx="7434864" cy="4096203"/>
            <a:chOff x="-1" y="0"/>
            <a:chExt cx="7434862" cy="4096202"/>
          </a:xfrm>
        </p:grpSpPr>
        <p:sp>
          <p:nvSpPr>
            <p:cNvPr id="990" name="Shape 990"/>
            <p:cNvSpPr/>
            <p:nvPr/>
          </p:nvSpPr>
          <p:spPr>
            <a:xfrm>
              <a:off x="-2" y="0"/>
              <a:ext cx="798670" cy="567459"/>
            </a:xfrm>
            <a:prstGeom prst="rect">
              <a:avLst/>
            </a:prstGeom>
            <a:solidFill>
              <a:srgbClr val="25912A"/>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90.6</a:t>
              </a:r>
            </a:p>
          </p:txBody>
        </p:sp>
        <p:sp>
          <p:nvSpPr>
            <p:cNvPr id="991" name="Shape 991"/>
            <p:cNvSpPr/>
            <p:nvPr/>
          </p:nvSpPr>
          <p:spPr>
            <a:xfrm>
              <a:off x="2778394" y="3439430"/>
              <a:ext cx="628588" cy="567460"/>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3.3</a:t>
              </a:r>
            </a:p>
          </p:txBody>
        </p:sp>
        <p:sp>
          <p:nvSpPr>
            <p:cNvPr id="992" name="Shape 992"/>
            <p:cNvSpPr/>
            <p:nvPr/>
          </p:nvSpPr>
          <p:spPr>
            <a:xfrm>
              <a:off x="4088521" y="3439430"/>
              <a:ext cx="725248" cy="567460"/>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4.8</a:t>
              </a:r>
            </a:p>
          </p:txBody>
        </p:sp>
        <p:sp>
          <p:nvSpPr>
            <p:cNvPr id="993" name="Shape 993"/>
            <p:cNvSpPr/>
            <p:nvPr/>
          </p:nvSpPr>
          <p:spPr>
            <a:xfrm>
              <a:off x="5522587" y="3528743"/>
              <a:ext cx="614779" cy="567460"/>
            </a:xfrm>
            <a:prstGeom prst="rect">
              <a:avLst/>
            </a:prstGeom>
            <a:solidFill>
              <a:srgbClr val="C13521"/>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0.6</a:t>
              </a:r>
            </a:p>
          </p:txBody>
        </p:sp>
        <p:sp>
          <p:nvSpPr>
            <p:cNvPr id="994" name="Shape 994"/>
            <p:cNvSpPr/>
            <p:nvPr/>
          </p:nvSpPr>
          <p:spPr>
            <a:xfrm>
              <a:off x="6860498" y="3528743"/>
              <a:ext cx="574364" cy="567460"/>
            </a:xfrm>
            <a:prstGeom prst="rect">
              <a:avLst/>
            </a:prstGeom>
            <a:solidFill>
              <a:srgbClr val="8C2A23"/>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0.7</a:t>
              </a:r>
            </a:p>
          </p:txBody>
        </p:sp>
      </p:grpSp>
      <p:grpSp>
        <p:nvGrpSpPr>
          <p:cNvPr id="998" name="Group 998"/>
          <p:cNvGrpSpPr/>
          <p:nvPr/>
        </p:nvGrpSpPr>
        <p:grpSpPr>
          <a:xfrm>
            <a:off x="2337417" y="4241800"/>
            <a:ext cx="1270004" cy="1270000"/>
            <a:chOff x="0" y="0"/>
            <a:chExt cx="1270002" cy="1270000"/>
          </a:xfrm>
        </p:grpSpPr>
        <p:sp>
          <p:nvSpPr>
            <p:cNvPr id="996" name="Shape 996"/>
            <p:cNvSpPr/>
            <p:nvPr/>
          </p:nvSpPr>
          <p:spPr>
            <a:xfrm>
              <a:off x="307908" y="351270"/>
              <a:ext cx="654184" cy="5674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9.4</a:t>
              </a:r>
            </a:p>
          </p:txBody>
        </p:sp>
        <p:sp>
          <p:nvSpPr>
            <p:cNvPr id="997" name="Shape 997"/>
            <p:cNvSpPr/>
            <p:nvPr/>
          </p:nvSpPr>
          <p:spPr>
            <a:xfrm>
              <a:off x="-1" y="0"/>
              <a:ext cx="1270004" cy="1270000"/>
            </a:xfrm>
            <a:prstGeom prst="ellipse">
              <a:avLst/>
            </a:prstGeom>
            <a:noFill/>
            <a:ln w="38100" cap="flat">
              <a:solidFill>
                <a:srgbClr val="FF2600"/>
              </a:solidFill>
              <a:prstDash val="solid"/>
              <a:miter lim="400000"/>
            </a:ln>
            <a:effectLst>
              <a:outerShdw sx="100000" sy="100000" kx="0" ky="0" algn="b" rotWithShape="0" blurRad="63500" dist="0" dir="16200000">
                <a:srgbClr val="000000">
                  <a:alpha val="50000"/>
                </a:srgbClr>
              </a:outerShdw>
            </a:effectLst>
          </p:spPr>
          <p:txBody>
            <a:bodyPr wrap="square" lIns="50800" tIns="50800" rIns="50800" bIns="50800" numCol="1" anchor="ctr">
              <a:noAutofit/>
            </a:bodyPr>
            <a:lstStyle/>
            <a:p>
              <a:pPr>
                <a:defRPr sz="3200">
                  <a:solidFill>
                    <a:srgbClr val="FFFFFF"/>
                  </a:solidFill>
                  <a:effectLst>
                    <a:outerShdw sx="100000" sy="100000" kx="0" ky="0" algn="b" rotWithShape="0" blurRad="63500" dist="25400" dir="2700000">
                      <a:srgbClr val="000000">
                        <a:alpha val="70000"/>
                      </a:srgbClr>
                    </a:outerShdw>
                  </a:effectLst>
                </a:defRPr>
              </a:pPr>
            </a:p>
          </p:txBody>
        </p:sp>
      </p:grpSp>
      <p:pic>
        <p:nvPicPr>
          <p:cNvPr id="999" name="image69.png"/>
          <p:cNvPicPr>
            <a:picLocks noChangeAspect="1"/>
          </p:cNvPicPr>
          <p:nvPr/>
        </p:nvPicPr>
        <p:blipFill>
          <a:blip r:embed="rId3">
            <a:extLst/>
          </a:blip>
          <a:stretch>
            <a:fillRect/>
          </a:stretch>
        </p:blipFill>
        <p:spPr>
          <a:xfrm>
            <a:off x="9032023" y="5758512"/>
            <a:ext cx="3920648" cy="257840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995"/>
                                        </p:tgtEl>
                                        <p:attrNameLst>
                                          <p:attrName>style.visibility</p:attrName>
                                        </p:attrNameLst>
                                      </p:cBhvr>
                                      <p:to>
                                        <p:strVal val="visible"/>
                                      </p:to>
                                    </p:set>
                                    <p:anim calcmode="lin" valueType="num">
                                      <p:cBhvr>
                                        <p:cTn id="7" dur="1500" fill="hold"/>
                                        <p:tgtEl>
                                          <p:spTgt spid="995"/>
                                        </p:tgtEl>
                                        <p:attrNameLst>
                                          <p:attrName>ppt_w</p:attrName>
                                        </p:attrNameLst>
                                      </p:cBhvr>
                                      <p:tavLst>
                                        <p:tav tm="0">
                                          <p:val>
                                            <p:fltVal val="0"/>
                                          </p:val>
                                        </p:tav>
                                        <p:tav tm="100000">
                                          <p:val>
                                            <p:strVal val="#ppt_w"/>
                                          </p:val>
                                        </p:tav>
                                      </p:tavLst>
                                    </p:anim>
                                    <p:anim calcmode="lin" valueType="num">
                                      <p:cBhvr>
                                        <p:cTn id="8" dur="1500" fill="hold"/>
                                        <p:tgtEl>
                                          <p:spTgt spid="995"/>
                                        </p:tgtEl>
                                        <p:attrNameLst>
                                          <p:attrName>ppt_h</p:attrName>
                                        </p:attrNameLst>
                                      </p:cBhvr>
                                      <p:tavLst>
                                        <p:tav tm="0">
                                          <p:val>
                                            <p:fltVal val="0"/>
                                          </p:val>
                                        </p:tav>
                                        <p:tav tm="100000">
                                          <p:val>
                                            <p:strVal val="#ppt_h"/>
                                          </p:val>
                                        </p:tav>
                                      </p:tavLst>
                                    </p:anim>
                                    <p:anim calcmode="lin" valueType="num">
                                      <p:cBhvr>
                                        <p:cTn id="9" dur="1500" fill="hold"/>
                                        <p:tgtEl>
                                          <p:spTgt spid="995"/>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9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2" fill="hold">
                                  <p:stCondLst>
                                    <p:cond delay="0"/>
                                  </p:stCondLst>
                                  <p:iterate type="el" backwards="0">
                                    <p:tmAbs val="0"/>
                                  </p:iterate>
                                  <p:childTnLst>
                                    <p:set>
                                      <p:cBhvr>
                                        <p:cTn id="14" fill="hold"/>
                                        <p:tgtEl>
                                          <p:spTgt spid="998"/>
                                        </p:tgtEl>
                                        <p:attrNameLst>
                                          <p:attrName>style.visibility</p:attrName>
                                        </p:attrNameLst>
                                      </p:cBhvr>
                                      <p:to>
                                        <p:strVal val="visible"/>
                                      </p:to>
                                    </p:set>
                                    <p:animEffect filter="wipe(left)" transition="in">
                                      <p:cBhvr>
                                        <p:cTn id="15" dur="1000"/>
                                        <p:tgtEl>
                                          <p:spTgt spid="9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8" grpId="2"/>
      <p:bldP build="whole" bldLvl="1" animBg="1" rev="0" advAuto="0" spid="995" grpId="1"/>
    </p:bldLst>
  </p:timing>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1" name="Shape 1001"/>
          <p:cNvSpPr/>
          <p:nvPr/>
        </p:nvSpPr>
        <p:spPr>
          <a:xfrm>
            <a:off x="4961926" y="2134358"/>
            <a:ext cx="2056955"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Comic Sans MS"/>
                <a:ea typeface="Comic Sans MS"/>
                <a:cs typeface="Comic Sans MS"/>
                <a:sym typeface="Comic Sans MS"/>
              </a:defRPr>
            </a:lvl1pPr>
          </a:lstStyle>
          <a:p>
            <a:pPr/>
            <a:r>
              <a:t>περιστατικό 8</a:t>
            </a:r>
          </a:p>
        </p:txBody>
      </p:sp>
      <p:sp>
        <p:nvSpPr>
          <p:cNvPr id="1002" name="Shape 1002"/>
          <p:cNvSpPr/>
          <p:nvPr/>
        </p:nvSpPr>
        <p:spPr>
          <a:xfrm>
            <a:off x="4476723" y="3087682"/>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sp>
        <p:nvSpPr>
          <p:cNvPr id="1003" name="Shape 1003"/>
          <p:cNvSpPr/>
          <p:nvPr/>
        </p:nvSpPr>
        <p:spPr>
          <a:xfrm>
            <a:off x="4476723" y="6095827"/>
            <a:ext cx="5943928"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αίσθημα διάτασης της κοιλιακής χώρας</a:t>
            </a:r>
          </a:p>
        </p:txBody>
      </p:sp>
      <p:sp>
        <p:nvSpPr>
          <p:cNvPr id="1004" name="Shape 1004"/>
          <p:cNvSpPr/>
          <p:nvPr/>
        </p:nvSpPr>
        <p:spPr>
          <a:xfrm>
            <a:off x="4476723" y="5093112"/>
            <a:ext cx="2234387"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εμμηνόπαυση</a:t>
            </a:r>
          </a:p>
        </p:txBody>
      </p:sp>
      <p:sp>
        <p:nvSpPr>
          <p:cNvPr id="1005" name="Shape 1005"/>
          <p:cNvSpPr/>
          <p:nvPr/>
        </p:nvSpPr>
        <p:spPr>
          <a:xfrm>
            <a:off x="4476723" y="4090396"/>
            <a:ext cx="1600677" cy="5700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G3P3A0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0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0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10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10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4" grpId="3"/>
      <p:bldP build="whole" bldLvl="1" animBg="1" rev="0" advAuto="0" spid="1003" grpId="4"/>
      <p:bldP build="whole" bldLvl="1" animBg="1" rev="0" advAuto="0" spid="1005" grpId="2"/>
      <p:bldP build="whole" bldLvl="1" animBg="1" rev="0" advAuto="0" spid="1002" grpId="1"/>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07" name="image73.png"/>
          <p:cNvPicPr>
            <a:picLocks noChangeAspect="1"/>
          </p:cNvPicPr>
          <p:nvPr/>
        </p:nvPicPr>
        <p:blipFill>
          <a:blip r:embed="rId2">
            <a:extLst/>
          </a:blip>
          <a:stretch>
            <a:fillRect/>
          </a:stretch>
        </p:blipFill>
        <p:spPr>
          <a:xfrm>
            <a:off x="448659" y="71601"/>
            <a:ext cx="12107483" cy="9610398"/>
          </a:xfrm>
          <a:prstGeom prst="rect">
            <a:avLst/>
          </a:prstGeom>
          <a:ln w="12700">
            <a:miter lim="400000"/>
          </a:ln>
        </p:spPr>
      </p:pic>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9" name="image24.png"/>
          <p:cNvPicPr>
            <a:picLocks noChangeAspect="1"/>
          </p:cNvPicPr>
          <p:nvPr/>
        </p:nvPicPr>
        <p:blipFill>
          <a:blip r:embed="rId2">
            <a:extLst/>
          </a:blip>
          <a:stretch>
            <a:fillRect/>
          </a:stretch>
        </p:blipFill>
        <p:spPr>
          <a:xfrm>
            <a:off x="173012" y="2628579"/>
            <a:ext cx="12658775" cy="4496442"/>
          </a:xfrm>
          <a:prstGeom prst="rect">
            <a:avLst/>
          </a:prstGeom>
          <a:ln w="12700">
            <a:miter lim="400000"/>
          </a:ln>
        </p:spPr>
      </p:pic>
      <p:sp>
        <p:nvSpPr>
          <p:cNvPr id="1010" name="Shape 1010"/>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sp>
        <p:nvSpPr>
          <p:cNvPr id="1011" name="Shape 1011"/>
          <p:cNvSpPr/>
          <p:nvPr/>
        </p:nvSpPr>
        <p:spPr>
          <a:xfrm>
            <a:off x="5264464" y="3385538"/>
            <a:ext cx="501279"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56</a:t>
            </a:r>
          </a:p>
        </p:txBody>
      </p:sp>
      <p:sp>
        <p:nvSpPr>
          <p:cNvPr id="1012" name="Shape 1012"/>
          <p:cNvSpPr/>
          <p:nvPr/>
        </p:nvSpPr>
        <p:spPr>
          <a:xfrm>
            <a:off x="5296662" y="3710782"/>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yes</a:t>
            </a:r>
          </a:p>
        </p:txBody>
      </p:sp>
      <p:pic>
        <p:nvPicPr>
          <p:cNvPr id="1013" name="image73.png"/>
          <p:cNvPicPr>
            <a:picLocks noChangeAspect="1"/>
          </p:cNvPicPr>
          <p:nvPr/>
        </p:nvPicPr>
        <p:blipFill>
          <a:blip r:embed="rId3">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0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011"/>
                                        </p:tgtEl>
                                        <p:attrNameLst>
                                          <p:attrName>style.visibility</p:attrName>
                                        </p:attrNameLst>
                                      </p:cBhvr>
                                      <p:to>
                                        <p:strVal val="visible"/>
                                      </p:to>
                                    </p:set>
                                    <p:animEffect filter="dissolve" transition="in">
                                      <p:cBhvr>
                                        <p:cTn id="11" dur="2000"/>
                                        <p:tgtEl>
                                          <p:spTgt spid="101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012"/>
                                        </p:tgtEl>
                                        <p:attrNameLst>
                                          <p:attrName>style.visibility</p:attrName>
                                        </p:attrNameLst>
                                      </p:cBhvr>
                                      <p:to>
                                        <p:strVal val="visible"/>
                                      </p:to>
                                    </p:set>
                                    <p:animEffect filter="dissolve" transition="in">
                                      <p:cBhvr>
                                        <p:cTn id="16" dur="2000"/>
                                        <p:tgtEl>
                                          <p:spTgt spid="10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2" grpId="3"/>
      <p:bldP build="whole" bldLvl="1" animBg="1" rev="0" advAuto="0" spid="1011" grpId="2"/>
      <p:bldP build="whole" bldLvl="1" animBg="1" rev="0" advAuto="0" spid="1010" grpId="1"/>
    </p:bld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15" name="image74.png"/>
          <p:cNvPicPr>
            <a:picLocks noChangeAspect="1"/>
          </p:cNvPicPr>
          <p:nvPr/>
        </p:nvPicPr>
        <p:blipFill>
          <a:blip r:embed="rId2">
            <a:extLst/>
          </a:blip>
          <a:stretch>
            <a:fillRect/>
          </a:stretch>
        </p:blipFill>
        <p:spPr>
          <a:xfrm>
            <a:off x="599697" y="47316"/>
            <a:ext cx="11805406" cy="9658968"/>
          </a:xfrm>
          <a:prstGeom prst="rect">
            <a:avLst/>
          </a:prstGeom>
          <a:ln w="12700">
            <a:miter lim="400000"/>
          </a:ln>
        </p:spPr>
      </p:pic>
      <p:sp>
        <p:nvSpPr>
          <p:cNvPr id="1016" name="Shape 1016"/>
          <p:cNvSpPr/>
          <p:nvPr/>
        </p:nvSpPr>
        <p:spPr>
          <a:xfrm>
            <a:off x="3998140" y="2190204"/>
            <a:ext cx="2338836"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84x74mm</a:t>
            </a:r>
          </a:p>
        </p:txBody>
      </p:sp>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8" name="Shape 1018"/>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grpSp>
        <p:nvGrpSpPr>
          <p:cNvPr id="1022" name="Group 1022"/>
          <p:cNvGrpSpPr/>
          <p:nvPr/>
        </p:nvGrpSpPr>
        <p:grpSpPr>
          <a:xfrm>
            <a:off x="173012" y="2628579"/>
            <a:ext cx="12658777" cy="4496443"/>
            <a:chOff x="0" y="0"/>
            <a:chExt cx="12658775" cy="4496442"/>
          </a:xfrm>
        </p:grpSpPr>
        <p:pic>
          <p:nvPicPr>
            <p:cNvPr id="1019" name="image24.png"/>
            <p:cNvPicPr>
              <a:picLocks noChangeAspect="1"/>
            </p:cNvPicPr>
            <p:nvPr/>
          </p:nvPicPr>
          <p:blipFill>
            <a:blip r:embed="rId2">
              <a:extLst/>
            </a:blip>
            <a:stretch>
              <a:fillRect/>
            </a:stretch>
          </p:blipFill>
          <p:spPr>
            <a:xfrm>
              <a:off x="-1" y="-1"/>
              <a:ext cx="12658777" cy="4496444"/>
            </a:xfrm>
            <a:prstGeom prst="rect">
              <a:avLst/>
            </a:prstGeom>
            <a:ln w="12700" cap="flat">
              <a:noFill/>
              <a:miter lim="400000"/>
            </a:ln>
            <a:effectLst/>
          </p:spPr>
        </p:pic>
        <p:sp>
          <p:nvSpPr>
            <p:cNvPr id="1020" name="Shape 1020"/>
            <p:cNvSpPr/>
            <p:nvPr/>
          </p:nvSpPr>
          <p:spPr>
            <a:xfrm>
              <a:off x="5091451" y="756959"/>
              <a:ext cx="50127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56</a:t>
              </a:r>
            </a:p>
          </p:txBody>
        </p:sp>
        <p:sp>
          <p:nvSpPr>
            <p:cNvPr id="1021" name="Shape 1021"/>
            <p:cNvSpPr/>
            <p:nvPr/>
          </p:nvSpPr>
          <p:spPr>
            <a:xfrm>
              <a:off x="5123649" y="1082202"/>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1023" name="Shape 1023"/>
          <p:cNvSpPr/>
          <p:nvPr/>
        </p:nvSpPr>
        <p:spPr>
          <a:xfrm>
            <a:off x="4926607" y="4001540"/>
            <a:ext cx="638018"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84</a:t>
            </a:r>
          </a:p>
        </p:txBody>
      </p:sp>
      <p:pic>
        <p:nvPicPr>
          <p:cNvPr id="1024" name="image73.png"/>
          <p:cNvPicPr>
            <a:picLocks noChangeAspect="1"/>
          </p:cNvPicPr>
          <p:nvPr/>
        </p:nvPicPr>
        <p:blipFill>
          <a:blip r:embed="rId3">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23"/>
                                        </p:tgtEl>
                                        <p:attrNameLst>
                                          <p:attrName>style.visibility</p:attrName>
                                        </p:attrNameLst>
                                      </p:cBhvr>
                                      <p:to>
                                        <p:strVal val="visible"/>
                                      </p:to>
                                    </p:set>
                                    <p:animEffect filter="dissolve" transition="in">
                                      <p:cBhvr>
                                        <p:cTn id="7" dur="2000"/>
                                        <p:tgtEl>
                                          <p:spTgt spid="10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3" grpId="1"/>
    </p:bldLst>
  </p:timing>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26" name="image73.png"/>
          <p:cNvPicPr>
            <a:picLocks noChangeAspect="1"/>
          </p:cNvPicPr>
          <p:nvPr/>
        </p:nvPicPr>
        <p:blipFill>
          <a:blip r:embed="rId2">
            <a:extLst/>
          </a:blip>
          <a:stretch>
            <a:fillRect/>
          </a:stretch>
        </p:blipFill>
        <p:spPr>
          <a:xfrm>
            <a:off x="448659" y="71601"/>
            <a:ext cx="12107483" cy="9610398"/>
          </a:xfrm>
          <a:prstGeom prst="rect">
            <a:avLst/>
          </a:prstGeom>
          <a:ln w="12700">
            <a:miter lim="400000"/>
          </a:ln>
        </p:spPr>
      </p:pic>
      <p:pic>
        <p:nvPicPr>
          <p:cNvPr id="1027" name="image75.png"/>
          <p:cNvPicPr>
            <a:picLocks noChangeAspect="1"/>
          </p:cNvPicPr>
          <p:nvPr/>
        </p:nvPicPr>
        <p:blipFill>
          <a:blip r:embed="rId3">
            <a:extLst/>
          </a:blip>
          <a:stretch>
            <a:fillRect/>
          </a:stretch>
        </p:blipFill>
        <p:spPr>
          <a:xfrm rot="20508237">
            <a:off x="4577579" y="7488586"/>
            <a:ext cx="4039678" cy="88902"/>
          </a:xfrm>
          <a:prstGeom prst="rect">
            <a:avLst/>
          </a:prstGeom>
          <a:ln w="12700">
            <a:miter lim="400000"/>
          </a:ln>
        </p:spPr>
      </p:pic>
      <p:sp>
        <p:nvSpPr>
          <p:cNvPr id="1028" name="Shape 1028"/>
          <p:cNvSpPr/>
          <p:nvPr/>
        </p:nvSpPr>
        <p:spPr>
          <a:xfrm>
            <a:off x="3100185" y="7595654"/>
            <a:ext cx="1650089" cy="655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40FF"/>
                </a:solidFill>
              </a:defRPr>
            </a:lvl1pPr>
          </a:lstStyle>
          <a:p>
            <a:pPr/>
            <a:r>
              <a:t>42 mm</a:t>
            </a:r>
          </a:p>
        </p:txBody>
      </p:sp>
    </p:spTree>
  </p:cSld>
  <p:clrMapOvr>
    <a:masterClrMapping/>
  </p:clrMapOvr>
  <p:transition xmlns:p14="http://schemas.microsoft.com/office/powerpoint/2010/main" spd="med" advClick="1" p14:dur="1000"/>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0" name="Shape 1030"/>
          <p:cNvSpPr/>
          <p:nvPr/>
        </p:nvSpPr>
        <p:spPr>
          <a:xfrm>
            <a:off x="498629" y="906999"/>
            <a:ext cx="2815114" cy="570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 </a:t>
            </a:r>
            <a:r>
              <a:rPr b="1">
                <a:latin typeface="Comic Sans MS"/>
                <a:ea typeface="Comic Sans MS"/>
                <a:cs typeface="Comic Sans MS"/>
                <a:sym typeface="Comic Sans MS"/>
              </a:rPr>
              <a:t>γυναίκα 56 ετών</a:t>
            </a:r>
          </a:p>
        </p:txBody>
      </p:sp>
      <p:grpSp>
        <p:nvGrpSpPr>
          <p:cNvPr id="1036" name="Group 1036"/>
          <p:cNvGrpSpPr/>
          <p:nvPr/>
        </p:nvGrpSpPr>
        <p:grpSpPr>
          <a:xfrm>
            <a:off x="173012" y="2628578"/>
            <a:ext cx="12658777" cy="4496446"/>
            <a:chOff x="0" y="0"/>
            <a:chExt cx="12658776" cy="4496444"/>
          </a:xfrm>
        </p:grpSpPr>
        <p:grpSp>
          <p:nvGrpSpPr>
            <p:cNvPr id="1034" name="Group 1034"/>
            <p:cNvGrpSpPr/>
            <p:nvPr/>
          </p:nvGrpSpPr>
          <p:grpSpPr>
            <a:xfrm>
              <a:off x="-1" y="-1"/>
              <a:ext cx="12658777" cy="4496445"/>
              <a:chOff x="0" y="0"/>
              <a:chExt cx="12658776" cy="4496444"/>
            </a:xfrm>
          </p:grpSpPr>
          <p:pic>
            <p:nvPicPr>
              <p:cNvPr id="1031" name="image24.png"/>
              <p:cNvPicPr>
                <a:picLocks noChangeAspect="1"/>
              </p:cNvPicPr>
              <p:nvPr/>
            </p:nvPicPr>
            <p:blipFill>
              <a:blip r:embed="rId2">
                <a:extLst/>
              </a:blip>
              <a:stretch>
                <a:fillRect/>
              </a:stretch>
            </p:blipFill>
            <p:spPr>
              <a:xfrm>
                <a:off x="0" y="-1"/>
                <a:ext cx="12658777" cy="4496446"/>
              </a:xfrm>
              <a:prstGeom prst="rect">
                <a:avLst/>
              </a:prstGeom>
              <a:ln w="12700" cap="flat">
                <a:noFill/>
                <a:miter lim="400000"/>
              </a:ln>
              <a:effectLst/>
            </p:spPr>
          </p:pic>
          <p:sp>
            <p:nvSpPr>
              <p:cNvPr id="1032" name="Shape 1032"/>
              <p:cNvSpPr/>
              <p:nvPr/>
            </p:nvSpPr>
            <p:spPr>
              <a:xfrm>
                <a:off x="5091451" y="756959"/>
                <a:ext cx="501280"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56</a:t>
                </a:r>
              </a:p>
            </p:txBody>
          </p:sp>
          <p:sp>
            <p:nvSpPr>
              <p:cNvPr id="1033" name="Shape 1033"/>
              <p:cNvSpPr/>
              <p:nvPr/>
            </p:nvSpPr>
            <p:spPr>
              <a:xfrm>
                <a:off x="5123649" y="1082202"/>
                <a:ext cx="638019"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yes</a:t>
                </a:r>
              </a:p>
            </p:txBody>
          </p:sp>
        </p:grpSp>
        <p:sp>
          <p:nvSpPr>
            <p:cNvPr id="1035" name="Shape 1035"/>
            <p:cNvSpPr/>
            <p:nvPr/>
          </p:nvSpPr>
          <p:spPr>
            <a:xfrm>
              <a:off x="4753593" y="1372960"/>
              <a:ext cx="638018" cy="567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pPr/>
              <a:r>
                <a:t>84</a:t>
              </a:r>
            </a:p>
          </p:txBody>
        </p:sp>
      </p:grpSp>
      <p:sp>
        <p:nvSpPr>
          <p:cNvPr id="1037" name="Shape 1037"/>
          <p:cNvSpPr/>
          <p:nvPr/>
        </p:nvSpPr>
        <p:spPr>
          <a:xfrm>
            <a:off x="5935990" y="4366432"/>
            <a:ext cx="564933" cy="567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pPr/>
            <a:r>
              <a:t>42</a:t>
            </a:r>
          </a:p>
        </p:txBody>
      </p:sp>
      <p:pic>
        <p:nvPicPr>
          <p:cNvPr id="1038" name="image73.png"/>
          <p:cNvPicPr>
            <a:picLocks noChangeAspect="1"/>
          </p:cNvPicPr>
          <p:nvPr/>
        </p:nvPicPr>
        <p:blipFill>
          <a:blip r:embed="rId3">
            <a:extLst/>
          </a:blip>
          <a:stretch>
            <a:fillRect/>
          </a:stretch>
        </p:blipFill>
        <p:spPr>
          <a:xfrm>
            <a:off x="7981926" y="3336016"/>
            <a:ext cx="4551375" cy="3612686"/>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37"/>
                                        </p:tgtEl>
                                        <p:attrNameLst>
                                          <p:attrName>style.visibility</p:attrName>
                                        </p:attrNameLst>
                                      </p:cBhvr>
                                      <p:to>
                                        <p:strVal val="visible"/>
                                      </p:to>
                                    </p:set>
                                    <p:animEffect filter="dissolve" transition="in">
                                      <p:cBhvr>
                                        <p:cTn id="7" dur="20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7" grpId="1"/>
    </p:bldLst>
  </p:timing>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40" name="image73.png"/>
          <p:cNvPicPr>
            <a:picLocks noChangeAspect="1"/>
          </p:cNvPicPr>
          <p:nvPr/>
        </p:nvPicPr>
        <p:blipFill>
          <a:blip r:embed="rId2">
            <a:extLst/>
          </a:blip>
          <a:stretch>
            <a:fillRect/>
          </a:stretch>
        </p:blipFill>
        <p:spPr>
          <a:xfrm>
            <a:off x="448659" y="71601"/>
            <a:ext cx="12107483" cy="9610398"/>
          </a:xfrm>
          <a:prstGeom prst="rect">
            <a:avLst/>
          </a:prstGeom>
          <a:ln w="12700">
            <a:miter lim="400000"/>
          </a:ln>
        </p:spPr>
      </p:pic>
      <p:grpSp>
        <p:nvGrpSpPr>
          <p:cNvPr id="1049" name="Group 1049"/>
          <p:cNvGrpSpPr/>
          <p:nvPr/>
        </p:nvGrpSpPr>
        <p:grpSpPr>
          <a:xfrm>
            <a:off x="4545912" y="2898719"/>
            <a:ext cx="5122281" cy="3774386"/>
            <a:chOff x="0" y="0"/>
            <a:chExt cx="5122280" cy="3774385"/>
          </a:xfrm>
        </p:grpSpPr>
        <p:sp>
          <p:nvSpPr>
            <p:cNvPr id="1041" name="Shape 1041"/>
            <p:cNvSpPr/>
            <p:nvPr/>
          </p:nvSpPr>
          <p:spPr>
            <a:xfrm>
              <a:off x="0" y="190190"/>
              <a:ext cx="344585"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1</a:t>
              </a:r>
            </a:p>
          </p:txBody>
        </p:sp>
        <p:sp>
          <p:nvSpPr>
            <p:cNvPr id="1042" name="Shape 1042"/>
            <p:cNvSpPr/>
            <p:nvPr/>
          </p:nvSpPr>
          <p:spPr>
            <a:xfrm>
              <a:off x="1792193" y="0"/>
              <a:ext cx="328587"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2</a:t>
              </a:r>
            </a:p>
          </p:txBody>
        </p:sp>
        <p:sp>
          <p:nvSpPr>
            <p:cNvPr id="1043" name="Shape 1043"/>
            <p:cNvSpPr/>
            <p:nvPr/>
          </p:nvSpPr>
          <p:spPr>
            <a:xfrm>
              <a:off x="1551785" y="1334842"/>
              <a:ext cx="376160"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3</a:t>
              </a:r>
            </a:p>
          </p:txBody>
        </p:sp>
        <p:sp>
          <p:nvSpPr>
            <p:cNvPr id="1044" name="Shape 1044"/>
            <p:cNvSpPr/>
            <p:nvPr/>
          </p:nvSpPr>
          <p:spPr>
            <a:xfrm>
              <a:off x="3133813" y="1334842"/>
              <a:ext cx="463305"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4</a:t>
              </a:r>
            </a:p>
          </p:txBody>
        </p:sp>
        <p:sp>
          <p:nvSpPr>
            <p:cNvPr id="1045" name="Shape 1045"/>
            <p:cNvSpPr/>
            <p:nvPr/>
          </p:nvSpPr>
          <p:spPr>
            <a:xfrm>
              <a:off x="4534495" y="1757762"/>
              <a:ext cx="358057"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5</a:t>
              </a:r>
            </a:p>
          </p:txBody>
        </p:sp>
        <p:sp>
          <p:nvSpPr>
            <p:cNvPr id="1046" name="Shape 1046"/>
            <p:cNvSpPr/>
            <p:nvPr/>
          </p:nvSpPr>
          <p:spPr>
            <a:xfrm>
              <a:off x="4754120" y="2818806"/>
              <a:ext cx="368161"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6</a:t>
              </a:r>
            </a:p>
          </p:txBody>
        </p:sp>
        <p:sp>
          <p:nvSpPr>
            <p:cNvPr id="1047" name="Shape 1047"/>
            <p:cNvSpPr/>
            <p:nvPr/>
          </p:nvSpPr>
          <p:spPr>
            <a:xfrm>
              <a:off x="3472819" y="3119037"/>
              <a:ext cx="340375"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7</a:t>
              </a:r>
            </a:p>
          </p:txBody>
        </p:sp>
        <p:sp>
          <p:nvSpPr>
            <p:cNvPr id="1048" name="Shape 1048"/>
            <p:cNvSpPr/>
            <p:nvPr/>
          </p:nvSpPr>
          <p:spPr>
            <a:xfrm>
              <a:off x="1292000" y="3000090"/>
              <a:ext cx="419943" cy="655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solidFill>
                    <a:srgbClr val="FF40FF"/>
                  </a:solidFill>
                </a:defRPr>
              </a:lvl1pPr>
            </a:lstStyle>
            <a:p>
              <a:pPr/>
              <a:r>
                <a:t>8</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49"/>
                                        </p:tgtEl>
                                        <p:attrNameLst>
                                          <p:attrName>style.visibility</p:attrName>
                                        </p:attrNameLst>
                                      </p:cBhvr>
                                      <p:to>
                                        <p:strVal val="visible"/>
                                      </p:to>
                                    </p:set>
                                    <p:animEffect filter="dissolve" transition="in">
                                      <p:cBhvr>
                                        <p:cTn id="7" dur="1500"/>
                                        <p:tgtEl>
                                          <p:spTgt spid="1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9" grpId="1"/>
    </p:bldLst>
  </p:timing>
</p:sld>
</file>

<file path=ppt/theme/theme1.xml><?xml version="1.0" encoding="utf-8"?>
<a:theme xmlns:a="http://schemas.openxmlformats.org/drawingml/2006/main" xmlns:r="http://schemas.openxmlformats.org/officeDocument/2006/relationships" name="Chalkboard">
  <a:themeElements>
    <a:clrScheme name="Chalkboard">
      <a:dk1>
        <a:srgbClr val="FFFFFF"/>
      </a:dk1>
      <a:lt1>
        <a:srgbClr val="BC00FF"/>
      </a:lt1>
      <a:dk2>
        <a:srgbClr val="A7A7A7"/>
      </a:dk2>
      <a:lt2>
        <a:srgbClr val="535353"/>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Lucida Grande"/>
        <a:ea typeface="Lucida Grande"/>
        <a:cs typeface="Lucida Grande"/>
      </a:majorFont>
      <a:minorFont>
        <a:latin typeface="Helvetica"/>
        <a:ea typeface="Helvetica"/>
        <a:cs typeface="Helvetica"/>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63500" dist="0" dir="162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A7A7A7"/>
      </a:dk2>
      <a:lt2>
        <a:srgbClr val="535353"/>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Lucida Grande"/>
        <a:ea typeface="Lucida Grande"/>
        <a:cs typeface="Lucida Grande"/>
      </a:majorFont>
      <a:minorFont>
        <a:latin typeface="Helvetica"/>
        <a:ea typeface="Helvetica"/>
        <a:cs typeface="Helvetica"/>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
          <a:effectLst>
            <a:outerShdw sx="100000" sy="100000" kx="0" ky="0" algn="b" rotWithShape="0" blurRad="635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63500" dist="0" dir="162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63500" dist="0" dir="162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BC00FF"/>
            </a:solidFill>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