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90" r:id="rId2"/>
    <p:sldId id="310" r:id="rId3"/>
    <p:sldId id="256" r:id="rId4"/>
    <p:sldId id="257" r:id="rId5"/>
    <p:sldId id="354" r:id="rId6"/>
    <p:sldId id="291" r:id="rId7"/>
    <p:sldId id="309" r:id="rId8"/>
    <p:sldId id="293" r:id="rId9"/>
    <p:sldId id="299" r:id="rId10"/>
    <p:sldId id="300" r:id="rId11"/>
    <p:sldId id="301" r:id="rId12"/>
    <p:sldId id="311" r:id="rId13"/>
    <p:sldId id="358" r:id="rId14"/>
    <p:sldId id="360" r:id="rId15"/>
    <p:sldId id="313" r:id="rId16"/>
    <p:sldId id="308" r:id="rId17"/>
    <p:sldId id="307" r:id="rId18"/>
    <p:sldId id="306" r:id="rId19"/>
    <p:sldId id="355" r:id="rId20"/>
    <p:sldId id="323" r:id="rId21"/>
    <p:sldId id="324" r:id="rId22"/>
    <p:sldId id="330" r:id="rId23"/>
    <p:sldId id="341" r:id="rId24"/>
    <p:sldId id="337" r:id="rId25"/>
    <p:sldId id="338" r:id="rId26"/>
    <p:sldId id="339" r:id="rId27"/>
    <p:sldId id="342" r:id="rId28"/>
    <p:sldId id="361" r:id="rId29"/>
    <p:sldId id="345" r:id="rId30"/>
    <p:sldId id="348" r:id="rId31"/>
    <p:sldId id="349" r:id="rId32"/>
    <p:sldId id="356" r:id="rId33"/>
    <p:sldId id="35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2" clrIdx="0">
    <p:extLst>
      <p:ext uri="{19B8F6BF-5375-455C-9EA6-DF929625EA0E}">
        <p15:presenceInfo xmlns:p15="http://schemas.microsoft.com/office/powerpoint/2012/main" userId="S::kathanas@ecd.uoa.gr::25be0863-1afa-471d-bbb4-c96d9f47ca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45" autoAdjust="0"/>
    <p:restoredTop sz="93792" autoAdjust="0"/>
  </p:normalViewPr>
  <p:slideViewPr>
    <p:cSldViewPr snapToGrid="0">
      <p:cViewPr varScale="1">
        <p:scale>
          <a:sx n="82" d="100"/>
          <a:sy n="82" d="100"/>
        </p:scale>
        <p:origin x="114"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1B48DECD-F185-449B-B2F0-69B4BA2A247B}"/>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Θέση ημερομηνίας 2">
            <a:extLst>
              <a:ext uri="{FF2B5EF4-FFF2-40B4-BE49-F238E27FC236}">
                <a16:creationId xmlns:a16="http://schemas.microsoft.com/office/drawing/2014/main" id="{65925A17-7891-4881-BDBD-D8C70BB4CE27}"/>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F2DA90F-DEBC-4473-88CF-E2E5F5E1CF68}" type="datetime1">
              <a:rPr lang="en-US"/>
              <a:pPr lvl="0"/>
              <a:t>3/21/2024</a:t>
            </a:fld>
            <a:endParaRPr lang="en-US"/>
          </a:p>
        </p:txBody>
      </p:sp>
      <p:sp>
        <p:nvSpPr>
          <p:cNvPr id="4" name="Θέση εικόνας διαφάνειας 3">
            <a:extLst>
              <a:ext uri="{FF2B5EF4-FFF2-40B4-BE49-F238E27FC236}">
                <a16:creationId xmlns:a16="http://schemas.microsoft.com/office/drawing/2014/main" id="{D2581A8B-E2F2-48BA-9071-8CD2D916E315}"/>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Θέση σημειώσεων 4">
            <a:extLst>
              <a:ext uri="{FF2B5EF4-FFF2-40B4-BE49-F238E27FC236}">
                <a16:creationId xmlns:a16="http://schemas.microsoft.com/office/drawing/2014/main" id="{95760A70-2ED2-4FF9-8A70-4476186B17ED}"/>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a:extLst>
              <a:ext uri="{FF2B5EF4-FFF2-40B4-BE49-F238E27FC236}">
                <a16:creationId xmlns:a16="http://schemas.microsoft.com/office/drawing/2014/main" id="{05ACA69E-8B8C-43E5-B418-6FE7E893DBE9}"/>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Θέση αριθμού διαφάνειας 6">
            <a:extLst>
              <a:ext uri="{FF2B5EF4-FFF2-40B4-BE49-F238E27FC236}">
                <a16:creationId xmlns:a16="http://schemas.microsoft.com/office/drawing/2014/main" id="{DDEC0F0C-8F34-4DCB-BAE7-2CB9D219FE8D}"/>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F6090B36-119A-410D-BE33-6B003366A856}" type="slidenum">
              <a:t>‹#›</a:t>
            </a:fld>
            <a:endParaRPr lang="en-US"/>
          </a:p>
        </p:txBody>
      </p:sp>
    </p:spTree>
    <p:extLst>
      <p:ext uri="{BB962C8B-B14F-4D97-AF65-F5344CB8AC3E}">
        <p14:creationId xmlns:p14="http://schemas.microsoft.com/office/powerpoint/2010/main" val="2307773509"/>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l-G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l-G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l-G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l-G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l-G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lvl="0"/>
            <a:fld id="{F6090B36-119A-410D-BE33-6B003366A856}" type="slidenum">
              <a:rPr lang="el-GR" smtClean="0"/>
              <a:t>1</a:t>
            </a:fld>
            <a:endParaRPr lang="el-GR"/>
          </a:p>
        </p:txBody>
      </p:sp>
    </p:spTree>
    <p:extLst>
      <p:ext uri="{BB962C8B-B14F-4D97-AF65-F5344CB8AC3E}">
        <p14:creationId xmlns:p14="http://schemas.microsoft.com/office/powerpoint/2010/main" val="337855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F6090B36-119A-410D-BE33-6B003366A856}" type="slidenum">
              <a:rPr lang="en-US" smtClean="0"/>
              <a:t>16</a:t>
            </a:fld>
            <a:endParaRPr lang="en-US"/>
          </a:p>
        </p:txBody>
      </p:sp>
    </p:spTree>
    <p:extLst>
      <p:ext uri="{BB962C8B-B14F-4D97-AF65-F5344CB8AC3E}">
        <p14:creationId xmlns:p14="http://schemas.microsoft.com/office/powerpoint/2010/main" val="314075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l-GR" sz="1200" dirty="0"/>
              <a:t>Η άποψη πως μία θεωρία θεωρείται επιστημονική, όταν παρέχει δυνατότητα διάψευσής της οφείλεται στον (Α) </a:t>
            </a:r>
            <a:r>
              <a:rPr lang="en-US" sz="1200" dirty="0"/>
              <a:t>Kuhn, (B) </a:t>
            </a:r>
            <a:r>
              <a:rPr lang="en-US" sz="1200" dirty="0" err="1"/>
              <a:t>Dobsahnsky</a:t>
            </a:r>
            <a:r>
              <a:rPr lang="en-US" sz="1200" dirty="0"/>
              <a:t>, (</a:t>
            </a:r>
            <a:r>
              <a:rPr lang="el-GR" sz="1200" dirty="0"/>
              <a:t>Γ</a:t>
            </a:r>
            <a:r>
              <a:rPr lang="en-US" sz="1200" dirty="0"/>
              <a:t>) Popper</a:t>
            </a:r>
            <a:r>
              <a:rPr lang="el-GR" sz="1200" dirty="0"/>
              <a:t>, (Δ) </a:t>
            </a:r>
            <a:r>
              <a:rPr lang="en-US" sz="1200" dirty="0"/>
              <a:t>Morris </a:t>
            </a:r>
            <a:r>
              <a:rPr lang="en-US" sz="1200" dirty="0" err="1"/>
              <a:t>Sclink</a:t>
            </a:r>
            <a:r>
              <a:rPr lang="en-US" sz="1200" dirty="0"/>
              <a:t>, </a:t>
            </a:r>
            <a:r>
              <a:rPr lang="el-GR" sz="1200" dirty="0"/>
              <a:t> </a:t>
            </a:r>
            <a:endParaRPr lang="en-US" dirty="0"/>
          </a:p>
        </p:txBody>
      </p:sp>
      <p:sp>
        <p:nvSpPr>
          <p:cNvPr id="4" name="Slide Number Placeholder 3"/>
          <p:cNvSpPr>
            <a:spLocks noGrp="1"/>
          </p:cNvSpPr>
          <p:nvPr>
            <p:ph type="sldNum" sz="quarter" idx="5"/>
          </p:nvPr>
        </p:nvSpPr>
        <p:spPr/>
        <p:txBody>
          <a:bodyPr/>
          <a:lstStyle/>
          <a:p>
            <a:pPr lvl="0"/>
            <a:fld id="{F6090B36-119A-410D-BE33-6B003366A856}" type="slidenum">
              <a:rPr lang="en-US" smtClean="0"/>
              <a:t>18</a:t>
            </a:fld>
            <a:endParaRPr lang="en-US"/>
          </a:p>
        </p:txBody>
      </p:sp>
    </p:spTree>
    <p:extLst>
      <p:ext uri="{BB962C8B-B14F-4D97-AF65-F5344CB8AC3E}">
        <p14:creationId xmlns:p14="http://schemas.microsoft.com/office/powerpoint/2010/main" val="3952917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latin typeface="Calibri" pitchFamily="34" charset="0"/>
              </a:rPr>
              <a:t>Για τους διαψευσιοκράτες για να αποτελεί μέρος της επιστήμης, (Α) ΜΙΑ ΥΠΟΘΕΣΗ ΘΑ ΠΡΕΠΕΙ ΚΑΤΑΡΧΗΝ ΝΑ ΕΙΝΑΙ ΔΙΑΨΕΥΣΙΜΗ, (Β) να περιέχει ταυτολογίες, (Γ) να λέει κάτι για τον κόσμο, </a:t>
            </a:r>
            <a:endParaRPr lang="el-GR" dirty="0"/>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FD1FCC-3E66-4494-9AFD-DCC62462A215}" type="slidenum">
              <a:rPr lang="el-GR" smtClean="0">
                <a:cs typeface="Arial" pitchFamily="34" charset="0"/>
              </a:rPr>
              <a:pPr fontAlgn="base">
                <a:spcBef>
                  <a:spcPct val="0"/>
                </a:spcBef>
                <a:spcAft>
                  <a:spcPct val="0"/>
                </a:spcAft>
                <a:defRPr/>
              </a:pPr>
              <a:t>20</a:t>
            </a:fld>
            <a:endParaRPr lang="el-GR">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dirty="0">
                <a:latin typeface="Calibri" pitchFamily="34" charset="0"/>
              </a:rPr>
              <a:t>Για τους διαψευσιοκράτες για να αποτελεί μέρος της επιστήμης, (Α) ΜΙΑ ΥΠΟΘΕΣΗ ΘΑ ΠΡΕΠΕΙ ΚΑΤΑΡΧΗΝ ΝΑ ΕΙΝΑΙ ΔΙΑΨΕΥΣΙΜΗ, (Β) να περιέχει ταυτολογίες, (Γ) να λέει κάτι για τον κόσμο, (Δ) Να έχει σαφήνεια και ακρίβεια, (Ε) </a:t>
            </a:r>
            <a:r>
              <a:rPr lang="el-GR" sz="1200" dirty="0">
                <a:latin typeface="Calibri" pitchFamily="34" charset="0"/>
              </a:rPr>
              <a:t>Να περιέχει όσο το δυνατόν περισσότερους ισχυρισμούς</a:t>
            </a:r>
            <a:endParaRPr lang="el-GR" dirty="0"/>
          </a:p>
          <a:p>
            <a:pPr eaLnBrk="1" hangingPunct="1">
              <a:spcBef>
                <a:spcPct val="0"/>
              </a:spcBef>
            </a:pPr>
            <a:endParaRPr lang="el-GR" dirty="0"/>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068DEF-893A-48B3-A390-4E40BEA9BE37}" type="slidenum">
              <a:rPr lang="el-GR" smtClean="0">
                <a:cs typeface="Arial" pitchFamily="34" charset="0"/>
              </a:rPr>
              <a:pPr fontAlgn="base">
                <a:spcBef>
                  <a:spcPct val="0"/>
                </a:spcBef>
                <a:spcAft>
                  <a:spcPct val="0"/>
                </a:spcAft>
                <a:defRPr/>
              </a:pPr>
              <a:t>21</a:t>
            </a:fld>
            <a:endParaRPr lang="el-GR">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lvl="0"/>
            <a:fld id="{F6090B36-119A-410D-BE33-6B003366A856}" type="slidenum">
              <a:rPr lang="en-US" smtClean="0"/>
              <a:t>22</a:t>
            </a:fld>
            <a:endParaRPr lang="en-US"/>
          </a:p>
        </p:txBody>
      </p:sp>
    </p:spTree>
    <p:extLst>
      <p:ext uri="{BB962C8B-B14F-4D97-AF65-F5344CB8AC3E}">
        <p14:creationId xmlns:p14="http://schemas.microsoft.com/office/powerpoint/2010/main" val="484370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685695-2E41-408F-AF79-41ABDE43EE4F}" type="slidenum">
              <a:rPr lang="el-GR" smtClean="0">
                <a:cs typeface="Arial" pitchFamily="34" charset="0"/>
              </a:rPr>
              <a:pPr fontAlgn="base">
                <a:spcBef>
                  <a:spcPct val="0"/>
                </a:spcBef>
                <a:spcAft>
                  <a:spcPct val="0"/>
                </a:spcAft>
                <a:defRPr/>
              </a:pPr>
              <a:t>23</a:t>
            </a:fld>
            <a:endParaRPr lang="el-GR">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l-GR">
              <a:latin typeface="Arial" pitchFamily="34" charset="0"/>
              <a:ea typeface="MS PGothic"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l-GR" sz="1200" b="1" dirty="0">
                <a:solidFill>
                  <a:srgbClr val="FF0000"/>
                </a:solidFill>
                <a:latin typeface="Arial" pitchFamily="34" charset="0"/>
                <a:ea typeface="MS PGothic" pitchFamily="34" charset="-128"/>
              </a:rPr>
              <a:t>Στα βασικά χαρακτηριστικά του Μεταθετικιστικού ρεύματος</a:t>
            </a:r>
            <a:r>
              <a:rPr lang="en-US" sz="1200" b="1" dirty="0">
                <a:solidFill>
                  <a:srgbClr val="FF0000"/>
                </a:solidFill>
                <a:latin typeface="Arial" pitchFamily="34" charset="0"/>
                <a:ea typeface="MS PGothic" pitchFamily="34" charset="-128"/>
              </a:rPr>
              <a:t> </a:t>
            </a:r>
            <a:r>
              <a:rPr lang="el-GR" sz="1200" b="1" dirty="0">
                <a:solidFill>
                  <a:srgbClr val="FF0000"/>
                </a:solidFill>
                <a:latin typeface="Arial" pitchFamily="34" charset="0"/>
                <a:ea typeface="MS PGothic" pitchFamily="34" charset="-128"/>
              </a:rPr>
              <a:t>περιλαμβάνεται (Α) Η αποκλειστική εξάρτιση της επιστήμης από την εμπειρία, (Β) η απόρριψη του ρόλου των κοινωνικών επιστημών, (Γ) Η συνέχεια και η εξέλιξη της επιστήμης, (Δ) μονάδα ανάλυσης της επιστήμης είναι το παράδειγμα. Υποδείξτε το σωστό.</a:t>
            </a:r>
            <a:endParaRPr lang="el-GR" dirty="0">
              <a:latin typeface="Arial" pitchFamily="34" charset="0"/>
              <a:ea typeface="MS PGothic"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l-GR">
              <a:latin typeface="Arial" pitchFamily="34" charset="0"/>
              <a:ea typeface="MS PGothic"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Ποια έννοια δεν χαρακτηρίζει το </a:t>
            </a:r>
            <a:r>
              <a:rPr lang="el-GR" dirty="0" err="1"/>
              <a:t>Μεταθετικισμό</a:t>
            </a:r>
            <a:r>
              <a:rPr lang="el-GR" dirty="0"/>
              <a:t> (Α) Παράδειγμα, (Β) Ασσυμετρία, (Γ) Επιστημονική επανάσταση, ((Δ) Συμμετρία., (Ε) Ιδιόρρυθμη επιστήμη.</a:t>
            </a:r>
          </a:p>
          <a:p>
            <a:pPr marL="0" marR="0" lvl="0" indent="0" algn="l" defTabSz="914400" rtl="0" eaLnBrk="1" fontAlgn="auto" latinLnBrk="0" hangingPunct="1">
              <a:lnSpc>
                <a:spcPct val="100000"/>
              </a:lnSpc>
              <a:spcBef>
                <a:spcPct val="0"/>
              </a:spcBef>
              <a:spcAft>
                <a:spcPts val="0"/>
              </a:spcAft>
              <a:buClrTx/>
              <a:buSzTx/>
              <a:buFontTx/>
              <a:buNone/>
              <a:tabLst/>
              <a:defRPr/>
            </a:pPr>
            <a:endParaRPr lang="el-GR" dirty="0"/>
          </a:p>
          <a:p>
            <a:pPr eaLnBrk="1" hangingPunct="1">
              <a:spcBef>
                <a:spcPct val="0"/>
              </a:spcBef>
            </a:pPr>
            <a:endParaRPr lang="el-GR" dirty="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68F56F-6864-431E-8CE7-F61DB8D1FFC5}" type="slidenum">
              <a:rPr lang="el-GR" smtClean="0">
                <a:cs typeface="Arial" pitchFamily="34" charset="0"/>
              </a:rPr>
              <a:pPr fontAlgn="base">
                <a:spcBef>
                  <a:spcPct val="0"/>
                </a:spcBef>
                <a:spcAft>
                  <a:spcPct val="0"/>
                </a:spcAft>
                <a:defRPr/>
              </a:pPr>
              <a:t>27</a:t>
            </a:fld>
            <a:endParaRPr lang="el-GR">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l-GR" dirty="0"/>
              <a:t>Ερώτηση Εξέτασης: Τα βασικά γνωρίσματα του Θετικιστικού ρεύματος είναι (Α) Η απόρριψη της Μεταφυσικής, (Β) απόλυτη στήριξη στην Εμπειρία-πείραμα, (Γ) Επαγωγή/</a:t>
            </a:r>
            <a:r>
              <a:rPr lang="el-GR" dirty="0" err="1"/>
              <a:t>σμός</a:t>
            </a:r>
            <a:r>
              <a:rPr lang="el-GR" dirty="0"/>
              <a:t>, (Δ) Αποδοχή του ρόλου των Κοινωνικών Επιστημών.</a:t>
            </a:r>
            <a:endParaRPr lang="en-US" dirty="0"/>
          </a:p>
        </p:txBody>
      </p:sp>
      <p:sp>
        <p:nvSpPr>
          <p:cNvPr id="4" name="Θέση αριθμού διαφάνειας 3"/>
          <p:cNvSpPr>
            <a:spLocks noGrp="1"/>
          </p:cNvSpPr>
          <p:nvPr>
            <p:ph type="sldNum" sz="quarter" idx="5"/>
          </p:nvPr>
        </p:nvSpPr>
        <p:spPr/>
        <p:txBody>
          <a:bodyPr/>
          <a:lstStyle/>
          <a:p>
            <a:pPr lvl="0"/>
            <a:fld id="{F6090B36-119A-410D-BE33-6B003366A856}" type="slidenum">
              <a:rPr lang="en-US" smtClean="0"/>
              <a:t>4</a:t>
            </a:fld>
            <a:endParaRPr lang="en-US"/>
          </a:p>
        </p:txBody>
      </p:sp>
    </p:spTree>
    <p:extLst>
      <p:ext uri="{BB962C8B-B14F-4D97-AF65-F5344CB8AC3E}">
        <p14:creationId xmlns:p14="http://schemas.microsoft.com/office/powerpoint/2010/main" val="4058537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996334-4D03-484C-8F17-F68E50C88C72}" type="slidenum">
              <a:rPr lang="el-GR" smtClean="0">
                <a:cs typeface="Arial" pitchFamily="34" charset="0"/>
              </a:rPr>
              <a:pPr fontAlgn="base">
                <a:spcBef>
                  <a:spcPct val="0"/>
                </a:spcBef>
                <a:spcAft>
                  <a:spcPct val="0"/>
                </a:spcAft>
                <a:defRPr/>
              </a:pPr>
              <a:t>29</a:t>
            </a:fld>
            <a:endParaRPr lang="el-GR">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52BA6B-05D5-4029-92D1-F84437CE3D3E}" type="slidenum">
              <a:rPr lang="el-GR" smtClean="0">
                <a:cs typeface="Arial" pitchFamily="34" charset="0"/>
              </a:rPr>
              <a:pPr fontAlgn="base">
                <a:spcBef>
                  <a:spcPct val="0"/>
                </a:spcBef>
                <a:spcAft>
                  <a:spcPct val="0"/>
                </a:spcAft>
                <a:defRPr/>
              </a:pPr>
              <a:t>30</a:t>
            </a:fld>
            <a:endParaRPr lang="el-GR">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40D630-ECB5-44DC-B9D1-3123C847EF3C}" type="slidenum">
              <a:rPr lang="el-GR" smtClean="0">
                <a:cs typeface="Arial" pitchFamily="34" charset="0"/>
              </a:rPr>
              <a:pPr fontAlgn="base">
                <a:spcBef>
                  <a:spcPct val="0"/>
                </a:spcBef>
                <a:spcAft>
                  <a:spcPct val="0"/>
                </a:spcAft>
                <a:defRPr/>
              </a:pPr>
              <a:t>31</a:t>
            </a:fld>
            <a:endParaRPr lang="el-GR">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dirty="0">
                <a:solidFill>
                  <a:srgbClr val="FF0000"/>
                </a:solidFill>
                <a:latin typeface="Arial" pitchFamily="34" charset="0"/>
                <a:ea typeface="MS PGothic" pitchFamily="34" charset="-128"/>
              </a:rPr>
              <a:t>Στα βασικά χαρακτηριστικά του Μεταθετικιστικού ρεύματος</a:t>
            </a:r>
            <a:r>
              <a:rPr lang="en-US" sz="1200" b="1" dirty="0">
                <a:solidFill>
                  <a:srgbClr val="FF0000"/>
                </a:solidFill>
                <a:latin typeface="Arial" pitchFamily="34" charset="0"/>
                <a:ea typeface="MS PGothic" pitchFamily="34" charset="-128"/>
              </a:rPr>
              <a:t> </a:t>
            </a:r>
            <a:r>
              <a:rPr lang="el-GR" sz="1200" b="1" dirty="0">
                <a:solidFill>
                  <a:srgbClr val="FF0000"/>
                </a:solidFill>
                <a:latin typeface="Arial" pitchFamily="34" charset="0"/>
                <a:ea typeface="MS PGothic" pitchFamily="34" charset="-128"/>
              </a:rPr>
              <a:t>περιλαμβάνεται (Α) Η </a:t>
            </a:r>
            <a:r>
              <a:rPr lang="el-GR" b="1" dirty="0">
                <a:solidFill>
                  <a:srgbClr val="FF0000"/>
                </a:solidFill>
                <a:latin typeface="Arial" pitchFamily="34" charset="0"/>
                <a:ea typeface="MS PGothic" pitchFamily="34" charset="-128"/>
              </a:rPr>
              <a:t>Επαγωγή, </a:t>
            </a:r>
            <a:r>
              <a:rPr lang="el-GR" sz="1200" b="1" dirty="0">
                <a:solidFill>
                  <a:srgbClr val="FF0000"/>
                </a:solidFill>
                <a:latin typeface="Arial" pitchFamily="34" charset="0"/>
                <a:ea typeface="MS PGothic" pitchFamily="34" charset="-128"/>
              </a:rPr>
              <a:t>(Β) η απόρριψη του ρόλου των κοινωνικών επιστημών, (Γ) Η συνέχεια και η εξέλιξη της επιστήμης, (Δ) Ως μονάδα ανάλυσης της επιστήμης είναι το Παράδειγμα. (Ε) Η άποψη πως υπάρχει διάκριση της Υπόθεσης από τη Θεωρία. Υποδείξτε το σωστό.</a:t>
            </a:r>
          </a:p>
          <a:p>
            <a:endParaRPr lang="en-US" dirty="0"/>
          </a:p>
        </p:txBody>
      </p:sp>
      <p:sp>
        <p:nvSpPr>
          <p:cNvPr id="4" name="Slide Number Placeholder 3"/>
          <p:cNvSpPr>
            <a:spLocks noGrp="1"/>
          </p:cNvSpPr>
          <p:nvPr>
            <p:ph type="sldNum" sz="quarter" idx="5"/>
          </p:nvPr>
        </p:nvSpPr>
        <p:spPr/>
        <p:txBody>
          <a:bodyPr/>
          <a:lstStyle/>
          <a:p>
            <a:pPr lvl="0"/>
            <a:fld id="{F6090B36-119A-410D-BE33-6B003366A856}" type="slidenum">
              <a:rPr lang="en-US" smtClean="0"/>
              <a:t>32</a:t>
            </a:fld>
            <a:endParaRPr lang="en-US"/>
          </a:p>
        </p:txBody>
      </p:sp>
    </p:spTree>
    <p:extLst>
      <p:ext uri="{BB962C8B-B14F-4D97-AF65-F5344CB8AC3E}">
        <p14:creationId xmlns:p14="http://schemas.microsoft.com/office/powerpoint/2010/main" val="1366837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l-GR" dirty="0"/>
              <a:t>ΕΠΕ: Υποδείξτε την Επιστήμη στην οποία υπάρχει μόνο μία αλλαγή Παραδείγματος: (Α) Αστρονομία, (Β) Φυσική, (Γ) Χημεία, (Δ) Βιολογία.</a:t>
            </a:r>
          </a:p>
          <a:p>
            <a:endParaRPr lang="el-GR" dirty="0"/>
          </a:p>
          <a:p>
            <a:endParaRPr lang="en-US" dirty="0"/>
          </a:p>
        </p:txBody>
      </p:sp>
      <p:sp>
        <p:nvSpPr>
          <p:cNvPr id="4" name="Slide Number Placeholder 3"/>
          <p:cNvSpPr>
            <a:spLocks noGrp="1"/>
          </p:cNvSpPr>
          <p:nvPr>
            <p:ph type="sldNum" sz="quarter" idx="5"/>
          </p:nvPr>
        </p:nvSpPr>
        <p:spPr/>
        <p:txBody>
          <a:bodyPr/>
          <a:lstStyle/>
          <a:p>
            <a:pPr lvl="0"/>
            <a:fld id="{F6090B36-119A-410D-BE33-6B003366A856}" type="slidenum">
              <a:rPr lang="en-US" smtClean="0"/>
              <a:t>33</a:t>
            </a:fld>
            <a:endParaRPr lang="en-US"/>
          </a:p>
        </p:txBody>
      </p:sp>
    </p:spTree>
    <p:extLst>
      <p:ext uri="{BB962C8B-B14F-4D97-AF65-F5344CB8AC3E}">
        <p14:creationId xmlns:p14="http://schemas.microsoft.com/office/powerpoint/2010/main" val="271056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l-GR" dirty="0"/>
              <a:t>ΕΡΩΤΗΣΗ: Η παραδεδεγμένη άποψη για την Επιστ. Μέθοδο περιλαμβάνει (Α) την </a:t>
            </a:r>
            <a:r>
              <a:rPr lang="el-GR" altLang="en-US" sz="1200" i="1" dirty="0"/>
              <a:t>παρατήρηση</a:t>
            </a:r>
            <a:r>
              <a:rPr lang="el-GR" altLang="en-US" sz="1200" dirty="0"/>
              <a:t>, και τη </a:t>
            </a:r>
            <a:r>
              <a:rPr lang="el-GR" altLang="en-US" sz="1200" i="1" dirty="0"/>
              <a:t>διατύπωση ερωτήματος</a:t>
            </a:r>
            <a:r>
              <a:rPr lang="el-GR" altLang="en-US" sz="1200" dirty="0"/>
              <a:t>, (Β) την </a:t>
            </a:r>
            <a:r>
              <a:rPr lang="el-GR" altLang="en-US" sz="1200" i="1" dirty="0"/>
              <a:t>ανάπτυξη μιας υπόθεσης</a:t>
            </a:r>
            <a:r>
              <a:rPr lang="el-GR" altLang="en-US" sz="1200" dirty="0"/>
              <a:t>, (Γ) την </a:t>
            </a:r>
            <a:r>
              <a:rPr lang="el-GR" altLang="en-US" sz="1200" i="1" dirty="0"/>
              <a:t>εκτέλεση πειράματος ή τη συλλογή και ανάλυση στοιχείων</a:t>
            </a:r>
            <a:r>
              <a:rPr lang="el-GR" altLang="en-US" sz="1200" dirty="0"/>
              <a:t>, (Δ) τη διατύπωση συμπερασμάτων, (Ε) τη Διάψευση λαθεμένων απόψεων. Υποδείξτε το λάθος. </a:t>
            </a:r>
            <a:endParaRPr lang="en-US" dirty="0"/>
          </a:p>
        </p:txBody>
      </p:sp>
      <p:sp>
        <p:nvSpPr>
          <p:cNvPr id="4" name="Θέση αριθμού διαφάνειας 3"/>
          <p:cNvSpPr>
            <a:spLocks noGrp="1"/>
          </p:cNvSpPr>
          <p:nvPr>
            <p:ph type="sldNum" sz="quarter" idx="5"/>
          </p:nvPr>
        </p:nvSpPr>
        <p:spPr/>
        <p:txBody>
          <a:bodyPr/>
          <a:lstStyle/>
          <a:p>
            <a:pPr lvl="0"/>
            <a:fld id="{F6090B36-119A-410D-BE33-6B003366A856}" type="slidenum">
              <a:rPr lang="en-US" smtClean="0"/>
              <a:t>5</a:t>
            </a:fld>
            <a:endParaRPr lang="en-US"/>
          </a:p>
        </p:txBody>
      </p:sp>
    </p:spTree>
    <p:extLst>
      <p:ext uri="{BB962C8B-B14F-4D97-AF65-F5344CB8AC3E}">
        <p14:creationId xmlns:p14="http://schemas.microsoft.com/office/powerpoint/2010/main" val="1781412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CCB9779-AABE-46DA-ABA7-4EE390B0A09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E49E25-1BC6-4D71-8369-2A755C0EBFF9}" type="slidenum">
              <a:t>6</a:t>
            </a:fld>
            <a:endParaRPr lang="el-GR" sz="1200" b="0" i="0" u="none" strike="noStrike" kern="1200" cap="none" spc="0" baseline="0">
              <a:solidFill>
                <a:srgbClr val="000000"/>
              </a:solidFill>
              <a:uFillTx/>
              <a:latin typeface="Calibri"/>
            </a:endParaRPr>
          </a:p>
        </p:txBody>
      </p:sp>
      <p:sp>
        <p:nvSpPr>
          <p:cNvPr id="3" name="Rectangle 2">
            <a:extLst>
              <a:ext uri="{FF2B5EF4-FFF2-40B4-BE49-F238E27FC236}">
                <a16:creationId xmlns:a16="http://schemas.microsoft.com/office/drawing/2014/main" id="{6880CD01-7857-46F3-BD02-68E2B94B93A5}"/>
              </a:ext>
            </a:extLst>
          </p:cNvPr>
          <p:cNvSpPr>
            <a:spLocks noGrp="1" noRot="1" noChangeAspect="1"/>
          </p:cNvSpPr>
          <p:nvPr>
            <p:ph type="sldImg"/>
          </p:nvPr>
        </p:nvSpPr>
        <p:spPr>
          <a:xfrm>
            <a:off x="685800" y="1143000"/>
            <a:ext cx="5486400" cy="3086100"/>
          </a:xfrm>
        </p:spPr>
      </p:sp>
      <p:sp>
        <p:nvSpPr>
          <p:cNvPr id="4" name="Rectangle 3">
            <a:extLst>
              <a:ext uri="{FF2B5EF4-FFF2-40B4-BE49-F238E27FC236}">
                <a16:creationId xmlns:a16="http://schemas.microsoft.com/office/drawing/2014/main" id="{FCFFAA4A-18B4-4E5C-8C26-ACB7D06589DC}"/>
              </a:ext>
            </a:extLst>
          </p:cNvPr>
          <p:cNvSpPr txBox="1">
            <a:spLocks noGrp="1"/>
          </p:cNvSpPr>
          <p:nvPr>
            <p:ph type="body" sz="quarter" idx="1"/>
          </p:nvPr>
        </p:nvSpPr>
        <p:spPr/>
        <p:txBody>
          <a:bodyPr/>
          <a:lstStyle/>
          <a:p>
            <a:r>
              <a:rPr lang="el-GR" dirty="0"/>
              <a:t>ΕΡΩΤΗΣΗ: Ποια χαρακτηριστικά θα πρέπει να ικανοποιεί ο σχεδιασμός μίας επιστημονικής έρευνας για να θεωρείται ως «Επαγωγική Μέθοδος»;</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6F6B749-823B-4A77-893E-1C85AB77D4A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A193FA-04A5-4717-842D-DB45398E98F7}" type="slidenum">
              <a:t>8</a:t>
            </a:fld>
            <a:endParaRPr lang="el-GR" sz="1200" b="0" i="0" u="none" strike="noStrike" kern="1200" cap="none" spc="0" baseline="0">
              <a:solidFill>
                <a:srgbClr val="000000"/>
              </a:solidFill>
              <a:uFillTx/>
              <a:latin typeface="Calibri"/>
            </a:endParaRPr>
          </a:p>
        </p:txBody>
      </p:sp>
      <p:sp>
        <p:nvSpPr>
          <p:cNvPr id="3" name="Rectangle 2">
            <a:extLst>
              <a:ext uri="{FF2B5EF4-FFF2-40B4-BE49-F238E27FC236}">
                <a16:creationId xmlns:a16="http://schemas.microsoft.com/office/drawing/2014/main" id="{4F6707E4-7CC5-4F27-A338-115A85F6F3F0}"/>
              </a:ext>
            </a:extLst>
          </p:cNvPr>
          <p:cNvSpPr>
            <a:spLocks noGrp="1" noRot="1" noChangeAspect="1"/>
          </p:cNvSpPr>
          <p:nvPr>
            <p:ph type="sldImg"/>
          </p:nvPr>
        </p:nvSpPr>
        <p:spPr>
          <a:xfrm>
            <a:off x="685800" y="1143000"/>
            <a:ext cx="5486400" cy="3086100"/>
          </a:xfrm>
        </p:spPr>
      </p:sp>
      <p:sp>
        <p:nvSpPr>
          <p:cNvPr id="4" name="Rectangle 3">
            <a:extLst>
              <a:ext uri="{FF2B5EF4-FFF2-40B4-BE49-F238E27FC236}">
                <a16:creationId xmlns:a16="http://schemas.microsoft.com/office/drawing/2014/main" id="{3F884A10-22A2-4841-8A0D-173D2965B092}"/>
              </a:ext>
            </a:extLst>
          </p:cNvPr>
          <p:cNvSpPr txBox="1">
            <a:spLocks noGrp="1"/>
          </p:cNvSpPr>
          <p:nvPr>
            <p:ph type="body" sz="quarter" idx="1"/>
          </p:nvPr>
        </p:nvSpPr>
        <p:spPr/>
        <p:txBody>
          <a:bodyPr/>
          <a:lstStyle/>
          <a:p>
            <a:r>
              <a:rPr lang="el-GR" sz="1200" dirty="0"/>
              <a:t>Η άποψη πως η Επιστήμη κατευθύνεται προς κάποιο σκοπό σχετίζεται </a:t>
            </a:r>
            <a:r>
              <a:rPr lang="en-US" sz="1200" dirty="0"/>
              <a:t>(A) </a:t>
            </a:r>
            <a:r>
              <a:rPr lang="el-GR" sz="1200" dirty="0"/>
              <a:t>με τον Θετικισμό, </a:t>
            </a:r>
            <a:r>
              <a:rPr lang="en-US" sz="1200" dirty="0"/>
              <a:t>(B) </a:t>
            </a:r>
            <a:r>
              <a:rPr lang="el-GR" sz="1200" dirty="0"/>
              <a:t>τη Διαψευσιμότητα, </a:t>
            </a:r>
            <a:r>
              <a:rPr lang="en-US" sz="1200" dirty="0"/>
              <a:t>(</a:t>
            </a:r>
            <a:r>
              <a:rPr lang="el-GR" sz="1200" dirty="0"/>
              <a:t>Γ) το Παράδειγμα κατά </a:t>
            </a:r>
            <a:r>
              <a:rPr lang="en-US" sz="1200" dirty="0"/>
              <a:t>Kuhn</a:t>
            </a:r>
            <a:r>
              <a:rPr lang="el-GR" sz="1200" dirty="0"/>
              <a:t>, Δ) κανένα από αυτά. Υποδείξτε το σωστό.</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l-GR" sz="1200" dirty="0"/>
              <a:t>Η κριτική στον </a:t>
            </a:r>
            <a:r>
              <a:rPr lang="el-GR" sz="1200" dirty="0" err="1"/>
              <a:t>Επαγωγισμό</a:t>
            </a:r>
            <a:r>
              <a:rPr lang="el-GR" sz="1200" dirty="0"/>
              <a:t> περιλαμβάνει (Α) την  Υποκειμενικότητα των αισθητηριακών αντιλήψεων, (Β) την σχετικότητα του αριθμού των </a:t>
            </a:r>
            <a:r>
              <a:rPr lang="el-GR" sz="1200" dirty="0" err="1"/>
              <a:t>παρατηρισακών</a:t>
            </a:r>
            <a:r>
              <a:rPr lang="el-GR" sz="1200" dirty="0"/>
              <a:t> δεδομένων, (Γ) το ότι η Επιστήμη κατευθύνεται προς κάποιο ΣΚΟΠΟ, (Δ) την αντικειμενικότητα που υπάρχει πάντα στα </a:t>
            </a:r>
            <a:r>
              <a:rPr lang="el-GR" sz="1200" dirty="0" err="1"/>
              <a:t>παρατηρισιακά</a:t>
            </a:r>
            <a:r>
              <a:rPr lang="el-GR" sz="1200" dirty="0"/>
              <a:t> δεδομένα.  </a:t>
            </a:r>
            <a:endParaRPr lang="en-US" dirty="0"/>
          </a:p>
        </p:txBody>
      </p:sp>
      <p:sp>
        <p:nvSpPr>
          <p:cNvPr id="4" name="Slide Number Placeholder 3"/>
          <p:cNvSpPr>
            <a:spLocks noGrp="1"/>
          </p:cNvSpPr>
          <p:nvPr>
            <p:ph type="sldNum" sz="quarter" idx="5"/>
          </p:nvPr>
        </p:nvSpPr>
        <p:spPr/>
        <p:txBody>
          <a:bodyPr/>
          <a:lstStyle/>
          <a:p>
            <a:pPr lvl="0"/>
            <a:fld id="{F6090B36-119A-410D-BE33-6B003366A856}" type="slidenum">
              <a:rPr lang="en-US" smtClean="0"/>
              <a:t>10</a:t>
            </a:fld>
            <a:endParaRPr lang="en-US"/>
          </a:p>
        </p:txBody>
      </p:sp>
    </p:spTree>
    <p:extLst>
      <p:ext uri="{BB962C8B-B14F-4D97-AF65-F5344CB8AC3E}">
        <p14:creationId xmlns:p14="http://schemas.microsoft.com/office/powerpoint/2010/main" val="2803368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l-GR" dirty="0">
                <a:solidFill>
                  <a:srgbClr val="000000"/>
                </a:solidFill>
                <a:latin typeface="Times New Roman" panose="02020603050405020304" pitchFamily="18" charset="0"/>
                <a:ea typeface="Times New Roman" panose="02020603050405020304" pitchFamily="18" charset="0"/>
              </a:rPr>
              <a:t>Η Θέση των </a:t>
            </a:r>
            <a:r>
              <a:rPr lang="el-GR" sz="1200" dirty="0" err="1">
                <a:solidFill>
                  <a:srgbClr val="000000"/>
                </a:solidFill>
                <a:effectLst/>
                <a:latin typeface="Times New Roman" panose="02020603050405020304" pitchFamily="18" charset="0"/>
                <a:ea typeface="Times New Roman" panose="02020603050405020304" pitchFamily="18" charset="0"/>
              </a:rPr>
              <a:t>Duhem-Quine</a:t>
            </a:r>
            <a:r>
              <a:rPr lang="el-GR" sz="1200" dirty="0">
                <a:solidFill>
                  <a:srgbClr val="000000"/>
                </a:solidFill>
                <a:effectLst/>
                <a:latin typeface="Times New Roman" panose="02020603050405020304" pitchFamily="18" charset="0"/>
                <a:ea typeface="Times New Roman" panose="02020603050405020304" pitchFamily="18" charset="0"/>
              </a:rPr>
              <a:t> υποστηρίζει πως (Α) υπάρχουν κεντρικές και δευτερεύουσες υποθέσεις μιας θεωρίας, (Β) πως υπάρχει εμπειρικός </a:t>
            </a:r>
            <a:r>
              <a:rPr lang="el-GR" sz="1200" dirty="0" err="1">
                <a:solidFill>
                  <a:srgbClr val="000000"/>
                </a:solidFill>
                <a:effectLst/>
                <a:latin typeface="Times New Roman" panose="02020603050405020304" pitchFamily="18" charset="0"/>
                <a:ea typeface="Times New Roman" panose="02020603050405020304" pitchFamily="18" charset="0"/>
              </a:rPr>
              <a:t>υπο</a:t>
            </a:r>
            <a:r>
              <a:rPr lang="el-GR" sz="1200" dirty="0">
                <a:solidFill>
                  <a:srgbClr val="000000"/>
                </a:solidFill>
                <a:effectLst/>
                <a:latin typeface="Times New Roman" panose="02020603050405020304" pitchFamily="18" charset="0"/>
                <a:ea typeface="Times New Roman" panose="02020603050405020304" pitchFamily="18" charset="0"/>
              </a:rPr>
              <a:t>-προσδιορισμός μιας θεωρίας, (Γ) απέρριπταν τον </a:t>
            </a:r>
            <a:r>
              <a:rPr lang="el-GR" sz="1200" dirty="0" err="1">
                <a:solidFill>
                  <a:srgbClr val="000000"/>
                </a:solidFill>
                <a:effectLst/>
                <a:latin typeface="Times New Roman" panose="02020603050405020304" pitchFamily="18" charset="0"/>
                <a:ea typeface="Times New Roman" panose="02020603050405020304" pitchFamily="18" charset="0"/>
              </a:rPr>
              <a:t>επαγωγισμό</a:t>
            </a:r>
            <a:r>
              <a:rPr lang="el-GR" sz="1200" dirty="0">
                <a:solidFill>
                  <a:srgbClr val="000000"/>
                </a:solidFill>
                <a:effectLst/>
                <a:latin typeface="Times New Roman" panose="02020603050405020304" pitchFamily="18" charset="0"/>
                <a:ea typeface="Times New Roman" panose="02020603050405020304" pitchFamily="18" charset="0"/>
              </a:rPr>
              <a:t>, (Δ) μιλούσαν για </a:t>
            </a:r>
            <a:r>
              <a:rPr lang="el-GR" sz="1200" dirty="0" err="1">
                <a:solidFill>
                  <a:srgbClr val="000000"/>
                </a:solidFill>
                <a:effectLst/>
                <a:latin typeface="Times New Roman" panose="02020603050405020304" pitchFamily="18" charset="0"/>
                <a:ea typeface="Times New Roman" panose="02020603050405020304" pitchFamily="18" charset="0"/>
              </a:rPr>
              <a:t>μεθύστερες</a:t>
            </a:r>
            <a:r>
              <a:rPr lang="el-GR" sz="1200" dirty="0">
                <a:solidFill>
                  <a:srgbClr val="000000"/>
                </a:solidFill>
                <a:effectLst/>
                <a:latin typeface="Times New Roman" panose="02020603050405020304" pitchFamily="18" charset="0"/>
                <a:ea typeface="Times New Roman" panose="02020603050405020304" pitchFamily="18" charset="0"/>
              </a:rPr>
              <a:t> αλλαγές που μπορούν να διορθώσουν μία θεωρία. Υποδείξτε το λάθος.</a:t>
            </a:r>
            <a:endParaRPr lang="en-US" dirty="0"/>
          </a:p>
        </p:txBody>
      </p:sp>
      <p:sp>
        <p:nvSpPr>
          <p:cNvPr id="4" name="Slide Number Placeholder 3"/>
          <p:cNvSpPr>
            <a:spLocks noGrp="1"/>
          </p:cNvSpPr>
          <p:nvPr>
            <p:ph type="sldNum" sz="quarter" idx="5"/>
          </p:nvPr>
        </p:nvSpPr>
        <p:spPr/>
        <p:txBody>
          <a:bodyPr/>
          <a:lstStyle/>
          <a:p>
            <a:pPr lvl="0"/>
            <a:fld id="{F6090B36-119A-410D-BE33-6B003366A856}" type="slidenum">
              <a:rPr lang="en-US" smtClean="0"/>
              <a:t>13</a:t>
            </a:fld>
            <a:endParaRPr lang="en-US"/>
          </a:p>
        </p:txBody>
      </p:sp>
    </p:spTree>
    <p:extLst>
      <p:ext uri="{BB962C8B-B14F-4D97-AF65-F5344CB8AC3E}">
        <p14:creationId xmlns:p14="http://schemas.microsoft.com/office/powerpoint/2010/main" val="63724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lvl="0"/>
            <a:fld id="{F6090B36-119A-410D-BE33-6B003366A856}" type="slidenum">
              <a:rPr lang="el-GR" smtClean="0"/>
              <a:t>14</a:t>
            </a:fld>
            <a:endParaRPr lang="el-GR"/>
          </a:p>
        </p:txBody>
      </p:sp>
    </p:spTree>
    <p:extLst>
      <p:ext uri="{BB962C8B-B14F-4D97-AF65-F5344CB8AC3E}">
        <p14:creationId xmlns:p14="http://schemas.microsoft.com/office/powerpoint/2010/main" val="201717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dirty="0"/>
              <a:t>ΘΕΜΑ ΕΞΕΤΑΣΕΩΝ: Α. Αναφερθείτε στα βασικά σημεία της πρότασης του ρεύματος του Λογικού Θετικισμού για το ρόλο, το σκοπό και το εργαλείο της Επιστήμης. Β. Αναφερθείτε στους λόγους που οδήγησαν στην απόρριψη ή παρακμή και στην θεώρηση του συγκεκριμένου ρεύματος ως ξεπερασμένου. </a:t>
            </a:r>
          </a:p>
          <a:p>
            <a:pPr eaLnBrk="1" hangingPunct="1">
              <a:spcBef>
                <a:spcPct val="0"/>
              </a:spcBef>
            </a:pPr>
            <a:endParaRPr lang="el-GR" dirty="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7EF406-1286-47D1-81B3-A4A172D3BAAA}" type="slidenum">
              <a:rPr lang="el-GR" smtClean="0">
                <a:cs typeface="Arial" pitchFamily="34" charset="0"/>
              </a:rPr>
              <a:pPr fontAlgn="base">
                <a:spcBef>
                  <a:spcPct val="0"/>
                </a:spcBef>
                <a:spcAft>
                  <a:spcPct val="0"/>
                </a:spcAft>
                <a:defRPr/>
              </a:pPr>
              <a:t>15</a:t>
            </a:fld>
            <a:endParaRPr lang="el-GR">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lvl="0"/>
            <a:fld id="{1B2CE66A-F06D-4A5B-A38E-AFDBD89C9895}" type="datetime1">
              <a:rPr lang="en-US" smtClean="0"/>
              <a:pPr lvl="0"/>
              <a:t>3/21/2024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lvl="0"/>
            <a:fld id="{A96EEDD3-AD3D-4029-92CA-322568E785C3}" type="slidenum">
              <a:rPr lang="en-US" smtClean="0"/>
              <a:t>‹#›</a:t>
            </a:fld>
            <a:endParaRPr lang="en-US"/>
          </a:p>
        </p:txBody>
      </p:sp>
    </p:spTree>
    <p:extLst>
      <p:ext uri="{BB962C8B-B14F-4D97-AF65-F5344CB8AC3E}">
        <p14:creationId xmlns:p14="http://schemas.microsoft.com/office/powerpoint/2010/main" val="283068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lvl="0"/>
            <a:fld id="{54A5DFEC-A3D1-419C-9DEB-F76FC71806DD}" type="datetime1">
              <a:rPr lang="en-US" smtClean="0"/>
              <a:pPr lvl="0"/>
              <a:t>3/21/2024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lvl="0"/>
            <a:fld id="{0FC2C168-0043-4423-8ED1-8EDECACA4D92}" type="slidenum">
              <a:rPr lang="en-US" smtClean="0"/>
              <a:t>‹#›</a:t>
            </a:fld>
            <a:endParaRPr lang="en-US"/>
          </a:p>
        </p:txBody>
      </p:sp>
    </p:spTree>
    <p:extLst>
      <p:ext uri="{BB962C8B-B14F-4D97-AF65-F5344CB8AC3E}">
        <p14:creationId xmlns:p14="http://schemas.microsoft.com/office/powerpoint/2010/main" val="258144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lvl="0"/>
            <a:fld id="{54A5DFEC-A3D1-419C-9DEB-F76FC71806DD}" type="datetime1">
              <a:rPr lang="en-US" smtClean="0"/>
              <a:pPr lvl="0"/>
              <a:t>3/21/2024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lvl="0"/>
            <a:fld id="{0FC2C168-0043-4423-8ED1-8EDECACA4D92}"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70879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pPr lvl="0"/>
            <a:fld id="{54A5DFEC-A3D1-419C-9DEB-F76FC71806DD}" type="datetime1">
              <a:rPr lang="en-US" smtClean="0"/>
              <a:pPr lvl="0"/>
              <a:t>3/21/2024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lvl="0"/>
            <a:fld id="{0FC2C168-0043-4423-8ED1-8EDECACA4D92}" type="slidenum">
              <a:rPr lang="en-US" smtClean="0"/>
              <a:t>‹#›</a:t>
            </a:fld>
            <a:endParaRPr lang="en-US"/>
          </a:p>
        </p:txBody>
      </p:sp>
    </p:spTree>
    <p:extLst>
      <p:ext uri="{BB962C8B-B14F-4D97-AF65-F5344CB8AC3E}">
        <p14:creationId xmlns:p14="http://schemas.microsoft.com/office/powerpoint/2010/main" val="1559703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pPr lvl="0"/>
            <a:fld id="{54A5DFEC-A3D1-419C-9DEB-F76FC71806DD}" type="datetime1">
              <a:rPr lang="en-US" smtClean="0"/>
              <a:pPr lvl="0"/>
              <a:t>3/21/2024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lvl="0"/>
            <a:fld id="{0FC2C168-0043-4423-8ED1-8EDECACA4D92}"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07175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pPr lvl="0"/>
            <a:fld id="{54A5DFEC-A3D1-419C-9DEB-F76FC71806DD}" type="datetime1">
              <a:rPr lang="en-US" smtClean="0"/>
              <a:pPr lvl="0"/>
              <a:t>3/21/2024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lvl="0"/>
            <a:fld id="{0FC2C168-0043-4423-8ED1-8EDECACA4D92}" type="slidenum">
              <a:rPr lang="en-US" smtClean="0"/>
              <a:t>‹#›</a:t>
            </a:fld>
            <a:endParaRPr lang="en-US"/>
          </a:p>
        </p:txBody>
      </p:sp>
    </p:spTree>
    <p:extLst>
      <p:ext uri="{BB962C8B-B14F-4D97-AF65-F5344CB8AC3E}">
        <p14:creationId xmlns:p14="http://schemas.microsoft.com/office/powerpoint/2010/main" val="2769273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lvl="0"/>
            <a:fld id="{02316B6B-25C5-4ABD-90CB-BCAADD82114E}" type="datetime1">
              <a:rPr lang="en-US" smtClean="0"/>
              <a:pPr lvl="0"/>
              <a:t>3/21/2024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lvl="0"/>
            <a:fld id="{F8A4802E-C3FA-4566-9146-5706B7152ADF}" type="slidenum">
              <a:rPr lang="en-US" smtClean="0"/>
              <a:t>‹#›</a:t>
            </a:fld>
            <a:endParaRPr lang="en-US"/>
          </a:p>
        </p:txBody>
      </p:sp>
    </p:spTree>
    <p:extLst>
      <p:ext uri="{BB962C8B-B14F-4D97-AF65-F5344CB8AC3E}">
        <p14:creationId xmlns:p14="http://schemas.microsoft.com/office/powerpoint/2010/main" val="3153737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lvl="0"/>
            <a:fld id="{A62267DA-D069-4A33-ABE5-B6B1E7C55147}" type="datetime1">
              <a:rPr lang="en-US" smtClean="0"/>
              <a:pPr lvl="0"/>
              <a:t>3/21/2024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lvl="0"/>
            <a:fld id="{959F7C53-5090-4C89-846B-1B61D98BD0A6}" type="slidenum">
              <a:rPr lang="en-US" smtClean="0"/>
              <a:t>‹#›</a:t>
            </a:fld>
            <a:endParaRPr lang="en-US"/>
          </a:p>
        </p:txBody>
      </p:sp>
    </p:spTree>
    <p:extLst>
      <p:ext uri="{BB962C8B-B14F-4D97-AF65-F5344CB8AC3E}">
        <p14:creationId xmlns:p14="http://schemas.microsoft.com/office/powerpoint/2010/main" val="3652117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lvl="0"/>
            <a:fld id="{C172538A-4BBA-446F-ACCE-AAC3E27EED12}" type="datetime1">
              <a:rPr lang="en-US" smtClean="0"/>
              <a:pPr lvl="0"/>
              <a:t>3/21/2024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lvl="0"/>
            <a:fld id="{0C9B6328-8765-42EC-8091-8C71166EA436}" type="slidenum">
              <a:rPr lang="en-US" smtClean="0"/>
              <a:t>‹#›</a:t>
            </a:fld>
            <a:endParaRPr lang="en-US"/>
          </a:p>
        </p:txBody>
      </p:sp>
    </p:spTree>
    <p:extLst>
      <p:ext uri="{BB962C8B-B14F-4D97-AF65-F5344CB8AC3E}">
        <p14:creationId xmlns:p14="http://schemas.microsoft.com/office/powerpoint/2010/main" val="34763977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lvl="0"/>
            <a:fld id="{438D0095-2BC4-4680-A380-437814066415}" type="datetime1">
              <a:rPr lang="en-US" smtClean="0"/>
              <a:pPr lvl="0"/>
              <a:t>3/21/2024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lvl="0"/>
            <a:fld id="{066C3D95-411D-4795-B384-1286A3000FC9}" type="slidenum">
              <a:rPr lang="en-US" smtClean="0"/>
              <a:t>‹#›</a:t>
            </a:fld>
            <a:endParaRPr lang="en-US"/>
          </a:p>
        </p:txBody>
      </p:sp>
    </p:spTree>
    <p:extLst>
      <p:ext uri="{BB962C8B-B14F-4D97-AF65-F5344CB8AC3E}">
        <p14:creationId xmlns:p14="http://schemas.microsoft.com/office/powerpoint/2010/main" val="2122745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pPr lvl="0"/>
            <a:fld id="{8A0069ED-D7E5-460A-8FFF-A8230AE18A4E}" type="datetime1">
              <a:rPr lang="en-US" smtClean="0"/>
              <a:pPr lvl="0"/>
              <a:t>3/21/2024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lvl="0"/>
            <a:fld id="{91E40541-E238-4CFB-9E44-AEB7BB893E71}" type="slidenum">
              <a:rPr lang="en-US" smtClean="0"/>
              <a:t>‹#›</a:t>
            </a:fld>
            <a:endParaRPr lang="en-US"/>
          </a:p>
        </p:txBody>
      </p:sp>
    </p:spTree>
    <p:extLst>
      <p:ext uri="{BB962C8B-B14F-4D97-AF65-F5344CB8AC3E}">
        <p14:creationId xmlns:p14="http://schemas.microsoft.com/office/powerpoint/2010/main" val="236691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pPr lvl="0"/>
            <a:fld id="{6222B81C-06F6-48A9-8070-C22C198B6A1B}" type="datetime1">
              <a:rPr lang="en-US" smtClean="0"/>
              <a:pPr lvl="0"/>
              <a:t>3/21/2024</a:t>
            </a:fld>
            <a:endParaRPr lang="en-US"/>
          </a:p>
        </p:txBody>
      </p:sp>
      <p:sp>
        <p:nvSpPr>
          <p:cNvPr id="8" name="Footer Placeholder 7"/>
          <p:cNvSpPr>
            <a:spLocks noGrp="1"/>
          </p:cNvSpPr>
          <p:nvPr>
            <p:ph type="ftr" sz="quarter" idx="11"/>
          </p:nvPr>
        </p:nvSpPr>
        <p:spPr/>
        <p:txBody>
          <a:bodyPr/>
          <a:lstStyle/>
          <a:p>
            <a:pPr lvl="0"/>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lvl="0"/>
            <a:fld id="{587C3993-4C43-47C6-AA95-C5652357053F}" type="slidenum">
              <a:rPr lang="en-US" smtClean="0"/>
              <a:t>‹#›</a:t>
            </a:fld>
            <a:endParaRPr lang="en-US"/>
          </a:p>
        </p:txBody>
      </p:sp>
    </p:spTree>
    <p:extLst>
      <p:ext uri="{BB962C8B-B14F-4D97-AF65-F5344CB8AC3E}">
        <p14:creationId xmlns:p14="http://schemas.microsoft.com/office/powerpoint/2010/main" val="285472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pPr lvl="0"/>
            <a:fld id="{784C8FF1-EB3E-49CE-A1EE-0F210C005E24}" type="datetime1">
              <a:rPr lang="en-US" smtClean="0"/>
              <a:pPr lvl="0"/>
              <a:t>3/21/2024</a:t>
            </a:fld>
            <a:endParaRPr lang="en-US"/>
          </a:p>
        </p:txBody>
      </p:sp>
      <p:sp>
        <p:nvSpPr>
          <p:cNvPr id="4" name="Footer Placeholder 3"/>
          <p:cNvSpPr>
            <a:spLocks noGrp="1"/>
          </p:cNvSpPr>
          <p:nvPr>
            <p:ph type="ftr" sz="quarter" idx="11"/>
          </p:nvPr>
        </p:nvSpPr>
        <p:spPr/>
        <p:txBody>
          <a:bodyPr/>
          <a:lstStyle/>
          <a:p>
            <a:pPr lvl="0"/>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lvl="0"/>
            <a:fld id="{C4DDDCDA-77C9-4D61-8A8C-71D987652688}" type="slidenum">
              <a:rPr lang="en-US" smtClean="0"/>
              <a:t>‹#›</a:t>
            </a:fld>
            <a:endParaRPr lang="en-US"/>
          </a:p>
        </p:txBody>
      </p:sp>
    </p:spTree>
    <p:extLst>
      <p:ext uri="{BB962C8B-B14F-4D97-AF65-F5344CB8AC3E}">
        <p14:creationId xmlns:p14="http://schemas.microsoft.com/office/powerpoint/2010/main" val="50476764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0B2809A9-FAF1-4CF2-8C79-B23EBCD2C32E}" type="datetime1">
              <a:rPr lang="en-US" smtClean="0"/>
              <a:pPr lvl="0"/>
              <a:t>3/21/2024</a:t>
            </a:fld>
            <a:endParaRPr lang="en-US"/>
          </a:p>
        </p:txBody>
      </p:sp>
      <p:sp>
        <p:nvSpPr>
          <p:cNvPr id="3" name="Footer Placeholder 2"/>
          <p:cNvSpPr>
            <a:spLocks noGrp="1"/>
          </p:cNvSpPr>
          <p:nvPr>
            <p:ph type="ftr" sz="quarter" idx="11"/>
          </p:nvPr>
        </p:nvSpPr>
        <p:spPr/>
        <p:txBody>
          <a:bodyPr/>
          <a:lstStyle/>
          <a:p>
            <a:pPr lvl="0"/>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lvl="0"/>
            <a:fld id="{56DD2DC3-2E10-4C17-8762-3CFD54392642}" type="slidenum">
              <a:rPr lang="en-US" smtClean="0"/>
              <a:t>‹#›</a:t>
            </a:fld>
            <a:endParaRPr lang="en-US"/>
          </a:p>
        </p:txBody>
      </p:sp>
    </p:spTree>
    <p:extLst>
      <p:ext uri="{BB962C8B-B14F-4D97-AF65-F5344CB8AC3E}">
        <p14:creationId xmlns:p14="http://schemas.microsoft.com/office/powerpoint/2010/main" val="294183725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lvl="0"/>
            <a:fld id="{E6EFFDE0-7292-4DE9-8333-AEFF55758D76}" type="datetime1">
              <a:rPr lang="en-US" smtClean="0"/>
              <a:pPr lvl="0"/>
              <a:t>3/21/2024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lvl="0"/>
            <a:fld id="{11F0702A-36DE-4826-BDF7-C2AB3A4C9DC3}" type="slidenum">
              <a:rPr lang="en-US" smtClean="0"/>
              <a:t>‹#›</a:t>
            </a:fld>
            <a:endParaRPr lang="en-US"/>
          </a:p>
        </p:txBody>
      </p:sp>
    </p:spTree>
    <p:extLst>
      <p:ext uri="{BB962C8B-B14F-4D97-AF65-F5344CB8AC3E}">
        <p14:creationId xmlns:p14="http://schemas.microsoft.com/office/powerpoint/2010/main" val="897453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lvl="0"/>
            <a:fld id="{A21FBFA4-A178-4C70-8625-E684E737763C}" type="datetime1">
              <a:rPr lang="en-US" smtClean="0"/>
              <a:pPr lvl="0"/>
              <a:t>3/21/2024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lvl="0"/>
            <a:fld id="{72959C10-8182-4041-8292-B856D62B5445}" type="slidenum">
              <a:rPr lang="en-US" smtClean="0"/>
              <a:t>‹#›</a:t>
            </a:fld>
            <a:endParaRPr lang="en-US"/>
          </a:p>
        </p:txBody>
      </p:sp>
    </p:spTree>
    <p:extLst>
      <p:ext uri="{BB962C8B-B14F-4D97-AF65-F5344CB8AC3E}">
        <p14:creationId xmlns:p14="http://schemas.microsoft.com/office/powerpoint/2010/main" val="118331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lvl="0"/>
            <a:fld id="{54A5DFEC-A3D1-419C-9DEB-F76FC71806DD}" type="datetime1">
              <a:rPr lang="en-US" smtClean="0"/>
              <a:pPr lvl="0"/>
              <a:t>3/21/2024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lvl="0"/>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lvl="0"/>
            <a:fld id="{0FC2C168-0043-4423-8ED1-8EDECACA4D92}" type="slidenum">
              <a:rPr lang="en-US" smtClean="0"/>
              <a:t>‹#›</a:t>
            </a:fld>
            <a:endParaRPr lang="en-US"/>
          </a:p>
        </p:txBody>
      </p:sp>
    </p:spTree>
    <p:extLst>
      <p:ext uri="{BB962C8B-B14F-4D97-AF65-F5344CB8AC3E}">
        <p14:creationId xmlns:p14="http://schemas.microsoft.com/office/powerpoint/2010/main" val="2247753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http://repository.kallipos.gr/handle/11419/4794"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s://el.wiktionary.org/wiki/%CE%B5%CF%80%CE%B1%CE%BD%CE%AC%CE%BB%CE%B7%CF%88%CE%B7"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el.wiktionary.org/wiki/%CF%83%CF%8D%CE%BD%CE%B8%CE%B5%CF%84%CE%B7_%CF%80%CF%81%CF%8C%CF%84%CE%B1%CF%83%CE%B7" TargetMode="External"/><Relationship Id="rId5" Type="http://schemas.openxmlformats.org/officeDocument/2006/relationships/hyperlink" Target="https://el.wiktionary.org/wiki/%CE%9A%CE%B1%CF%84%CE%B7%CE%B3%CE%BF%CF%81%CE%AF%CE%B1:%CE%9B%CE%BF%CE%B3%CE%B9%CE%BA%CE%AE_(%CE%BD%CE%AD%CE%B1_%CE%B5%CE%BB%CE%BB%CE%B7%CE%BD%CE%B9%CE%BA%CE%AC)" TargetMode="External"/><Relationship Id="rId4" Type="http://schemas.openxmlformats.org/officeDocument/2006/relationships/hyperlink" Target="https://el.wiktionary.org/wiki/%CE%BD%CF%8C%CE%B7%CE%BC%CE%B1"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hyperlink" Target="https://el.wikipedia.org/wiki/&#924;&#945;&#952;&#951;&#956;&#945;&#964;&#953;&#954;&#940;" TargetMode="Externa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ΙΣΤΟΡΙΑ ΕΠΙΣΤΗΜΗΣ- ΕΠΙΣΤΗΜΟΛΟΓΙΑ</a:t>
            </a:r>
          </a:p>
        </p:txBody>
      </p:sp>
      <p:sp>
        <p:nvSpPr>
          <p:cNvPr id="3" name="Subtitle 2"/>
          <p:cNvSpPr>
            <a:spLocks noGrp="1"/>
          </p:cNvSpPr>
          <p:nvPr>
            <p:ph type="subTitle" idx="1"/>
          </p:nvPr>
        </p:nvSpPr>
        <p:spPr/>
        <p:txBody>
          <a:bodyPr>
            <a:normAutofit fontScale="62500" lnSpcReduction="20000"/>
          </a:bodyPr>
          <a:lstStyle/>
          <a:p>
            <a:r>
              <a:rPr lang="el-GR" dirty="0"/>
              <a:t>Λογικός Θετικισμός- Εμπειρισμός- Επαληθευσιμότητα</a:t>
            </a:r>
          </a:p>
          <a:p>
            <a:r>
              <a:rPr lang="el-GR" dirty="0"/>
              <a:t>Διαψευσιμότητα (</a:t>
            </a:r>
            <a:r>
              <a:rPr lang="en-US" dirty="0"/>
              <a:t>Popper)</a:t>
            </a:r>
          </a:p>
          <a:p>
            <a:r>
              <a:rPr lang="el-GR" dirty="0"/>
              <a:t>Μεταθετικισμός-Ιστορική  οπτική- </a:t>
            </a:r>
            <a:r>
              <a:rPr lang="en-US" dirty="0"/>
              <a:t>Kuhn</a:t>
            </a:r>
          </a:p>
          <a:p>
            <a:r>
              <a:rPr lang="el-GR" b="1" dirty="0"/>
              <a:t>Μπορείτε να τα βρείτε στο Βιβλίο «Διδακτική της Βιολογίας», κεφ. 1.1. </a:t>
            </a:r>
            <a:r>
              <a:rPr lang="el-GR" u="sng" dirty="0">
                <a:hlinkClick r:id="rId5"/>
              </a:rPr>
              <a:t>http://repository.kallipos.gr/handle/11419/4794</a:t>
            </a:r>
            <a:r>
              <a:rPr lang="el-GR" u="sng" dirty="0"/>
              <a:t> </a:t>
            </a:r>
            <a:endParaRPr lang="el-GR" b="1" dirty="0"/>
          </a:p>
          <a:p>
            <a:endParaRPr lang="el-GR" b="1" dirty="0"/>
          </a:p>
          <a:p>
            <a:endParaRPr lang="el-GR" dirty="0"/>
          </a:p>
        </p:txBody>
      </p:sp>
      <p:pic>
        <p:nvPicPr>
          <p:cNvPr id="6" name="Recorded Sound">
            <a:hlinkClick r:id="" action="ppaction://media"/>
            <a:extLst>
              <a:ext uri="{FF2B5EF4-FFF2-40B4-BE49-F238E27FC236}">
                <a16:creationId xmlns:a16="http://schemas.microsoft.com/office/drawing/2014/main" id="{78234A35-022C-4D94-8F31-6C0E7F391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208799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3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146">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592F-EA91-4E2D-A10A-2EDF21C6A219}"/>
              </a:ext>
            </a:extLst>
          </p:cNvPr>
          <p:cNvSpPr txBox="1">
            <a:spLocks noGrp="1"/>
          </p:cNvSpPr>
          <p:nvPr>
            <p:ph type="title"/>
          </p:nvPr>
        </p:nvSpPr>
        <p:spPr>
          <a:xfrm>
            <a:off x="2514548" y="0"/>
            <a:ext cx="8911687" cy="836023"/>
          </a:xfrm>
        </p:spPr>
        <p:txBody>
          <a:bodyPr/>
          <a:lstStyle/>
          <a:p>
            <a:pPr lvl="0"/>
            <a:r>
              <a:rPr lang="el-GR" sz="2800" dirty="0"/>
              <a:t>Υποκειμενικότητα των αισθητηριακών αντιλήψεων</a:t>
            </a:r>
          </a:p>
        </p:txBody>
      </p:sp>
      <p:pic>
        <p:nvPicPr>
          <p:cNvPr id="3" name="Content Placeholder 2">
            <a:extLst>
              <a:ext uri="{FF2B5EF4-FFF2-40B4-BE49-F238E27FC236}">
                <a16:creationId xmlns:a16="http://schemas.microsoft.com/office/drawing/2014/main" id="{9D12E043-C4B6-4770-89A1-76D9EC7F68A4}"/>
              </a:ext>
            </a:extLst>
          </p:cNvPr>
          <p:cNvPicPr>
            <a:picLocks noGrp="1" noChangeAspect="1"/>
          </p:cNvPicPr>
          <p:nvPr>
            <p:ph idx="1"/>
          </p:nvPr>
        </p:nvPicPr>
        <p:blipFill>
          <a:blip r:embed="rId5"/>
          <a:srcRect/>
          <a:stretch>
            <a:fillRect/>
          </a:stretch>
        </p:blipFill>
        <p:spPr>
          <a:xfrm>
            <a:off x="3524252" y="753423"/>
            <a:ext cx="6153199" cy="5344172"/>
          </a:xfrm>
        </p:spPr>
      </p:pic>
      <p:sp>
        <p:nvSpPr>
          <p:cNvPr id="4" name="TextBox 3">
            <a:extLst>
              <a:ext uri="{FF2B5EF4-FFF2-40B4-BE49-F238E27FC236}">
                <a16:creationId xmlns:a16="http://schemas.microsoft.com/office/drawing/2014/main" id="{E581CA87-F5D4-4838-874B-60ADF50636E4}"/>
              </a:ext>
            </a:extLst>
          </p:cNvPr>
          <p:cNvSpPr txBox="1"/>
          <p:nvPr/>
        </p:nvSpPr>
        <p:spPr>
          <a:xfrm>
            <a:off x="1992313" y="5949955"/>
            <a:ext cx="7991471" cy="6461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800" b="0" i="0" u="none" strike="noStrike" kern="1200" cap="none" spc="0" baseline="0">
                <a:solidFill>
                  <a:srgbClr val="000000"/>
                </a:solidFill>
                <a:uFillTx/>
                <a:latin typeface="Calibri"/>
              </a:rPr>
              <a:t>Αυτό που βλέπει ο παρατηρητής καθορίζεται από τη γνώση του και τις εμπειρίες του!</a:t>
            </a:r>
          </a:p>
        </p:txBody>
      </p:sp>
      <p:pic>
        <p:nvPicPr>
          <p:cNvPr id="5" name="Εγγεγραμμένος ήχος">
            <a:hlinkClick r:id="" action="ppaction://media"/>
            <a:extLst>
              <a:ext uri="{FF2B5EF4-FFF2-40B4-BE49-F238E27FC236}">
                <a16:creationId xmlns:a16="http://schemas.microsoft.com/office/drawing/2014/main" id="{8835C077-6F7F-4843-B08C-4AD2147FA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10546" y="194698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DF5F-64F3-4177-A544-AD662ADEA48D}"/>
              </a:ext>
            </a:extLst>
          </p:cNvPr>
          <p:cNvSpPr txBox="1">
            <a:spLocks noGrp="1"/>
          </p:cNvSpPr>
          <p:nvPr>
            <p:ph type="title"/>
          </p:nvPr>
        </p:nvSpPr>
        <p:spPr/>
        <p:txBody>
          <a:bodyPr/>
          <a:lstStyle/>
          <a:p>
            <a:pPr lvl="0"/>
            <a:r>
              <a:rPr lang="el-GR" sz="3200"/>
              <a:t>Αυτό που βλέπει ο παρατηρητής καθορίζεται από τη γνώση του και τις εμπειρίες του</a:t>
            </a:r>
          </a:p>
        </p:txBody>
      </p:sp>
      <p:sp>
        <p:nvSpPr>
          <p:cNvPr id="3" name="Content Placeholder 2">
            <a:extLst>
              <a:ext uri="{FF2B5EF4-FFF2-40B4-BE49-F238E27FC236}">
                <a16:creationId xmlns:a16="http://schemas.microsoft.com/office/drawing/2014/main" id="{6FE676B0-8886-49FC-9229-09279F2EE69B}"/>
              </a:ext>
            </a:extLst>
          </p:cNvPr>
          <p:cNvSpPr txBox="1">
            <a:spLocks noGrp="1"/>
          </p:cNvSpPr>
          <p:nvPr>
            <p:ph idx="1"/>
          </p:nvPr>
        </p:nvSpPr>
        <p:spPr>
          <a:xfrm>
            <a:off x="2046514" y="1654629"/>
            <a:ext cx="9458098" cy="4256593"/>
          </a:xfrm>
        </p:spPr>
        <p:txBody>
          <a:bodyPr>
            <a:normAutofit/>
          </a:bodyPr>
          <a:lstStyle/>
          <a:p>
            <a:pPr lvl="0"/>
            <a:r>
              <a:rPr lang="el-GR" sz="2000" dirty="0"/>
              <a:t>Αυτό που βλέπουν οι παρατηρητές δεν καθορίζεται αποκλειστικά από τα είδωλα που σχηματίζονται στον Αμφιβληστροειδή. [Ρόλος εμπειρίας, γνώσεων, προσδοκιών, εσωτερική κατάσταση του καθενός].</a:t>
            </a:r>
          </a:p>
          <a:p>
            <a:pPr lvl="0"/>
            <a:r>
              <a:rPr lang="en-US" sz="2000" dirty="0"/>
              <a:t>Michael Polanyi</a:t>
            </a:r>
            <a:r>
              <a:rPr lang="el-GR" sz="2000" dirty="0"/>
              <a:t>: περιγράφει τις αλλαγές που επέρχονται στην αισθητηριακή εμπειρία ενός φοιτητή όταν μαθαίνει να κάνει διαγνώσεις εξετάζοντας μια ακτινογραφία.</a:t>
            </a:r>
          </a:p>
          <a:p>
            <a:pPr lvl="0"/>
            <a:r>
              <a:rPr lang="el-GR" sz="2000" dirty="0"/>
              <a:t>Εικόνες μικροσκοπίου-τηλεσκοπίου: ερμηνεύονται διαφορετικά από διαφορετικά άτομα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76D16E-9967-4E15-8DF0-5ECB5BFBA5A9}"/>
              </a:ext>
            </a:extLst>
          </p:cNvPr>
          <p:cNvSpPr>
            <a:spLocks noGrp="1"/>
          </p:cNvSpPr>
          <p:nvPr>
            <p:ph type="title"/>
          </p:nvPr>
        </p:nvSpPr>
        <p:spPr/>
        <p:txBody>
          <a:bodyPr/>
          <a:lstStyle/>
          <a:p>
            <a:r>
              <a:rPr lang="el-GR" dirty="0"/>
              <a:t>Συνολικά…..</a:t>
            </a:r>
            <a:endParaRPr lang="en-US" dirty="0"/>
          </a:p>
        </p:txBody>
      </p:sp>
      <p:sp>
        <p:nvSpPr>
          <p:cNvPr id="3" name="Θέση περιεχομένου 2">
            <a:extLst>
              <a:ext uri="{FF2B5EF4-FFF2-40B4-BE49-F238E27FC236}">
                <a16:creationId xmlns:a16="http://schemas.microsoft.com/office/drawing/2014/main" id="{B89D9DC7-9B63-4C76-8024-6E0043B0A277}"/>
              </a:ext>
            </a:extLst>
          </p:cNvPr>
          <p:cNvSpPr>
            <a:spLocks noGrp="1"/>
          </p:cNvSpPr>
          <p:nvPr>
            <p:ph idx="1"/>
          </p:nvPr>
        </p:nvSpPr>
        <p:spPr>
          <a:xfrm>
            <a:off x="1497874" y="1611537"/>
            <a:ext cx="10006738" cy="4622353"/>
          </a:xfrm>
        </p:spPr>
        <p:txBody>
          <a:bodyPr>
            <a:normAutofit/>
          </a:bodyPr>
          <a:lstStyle/>
          <a:p>
            <a:r>
              <a:rPr lang="el-GR" sz="2400" dirty="0"/>
              <a:t>Εργαλείο της η Επαλήθευση. Επαγωγή.</a:t>
            </a:r>
          </a:p>
          <a:p>
            <a:r>
              <a:rPr lang="el-GR" sz="2400" dirty="0"/>
              <a:t>Απόρριψη της Μεταφυσικής.</a:t>
            </a:r>
          </a:p>
          <a:p>
            <a:r>
              <a:rPr lang="el-GR" sz="2400" dirty="0"/>
              <a:t>Δέχεται ως επιστημονικό μόνο ότι σχετίζεται με τη Φυσική και τα Μαθηματικά</a:t>
            </a:r>
          </a:p>
          <a:p>
            <a:r>
              <a:rPr lang="el-GR" sz="2400" dirty="0"/>
              <a:t>Κοινωνικές Επιστήμες….</a:t>
            </a:r>
          </a:p>
          <a:p>
            <a:r>
              <a:rPr lang="el-GR" sz="2400" dirty="0"/>
              <a:t>Ανάπτυξη της επιστήμης = συνεχής, πάντα στην κατεύθυνση της </a:t>
            </a:r>
            <a:r>
              <a:rPr lang="el-GR" sz="2400" b="1" dirty="0"/>
              <a:t>προόδου</a:t>
            </a:r>
            <a:r>
              <a:rPr lang="el-GR" sz="2400" dirty="0"/>
              <a:t> καθώς αυξάνεται ο αριθμός των παρατηρησιακών δεδομένων. [Η Επιστήμη κατευθύνεται προς ΣΚΟΠΟ].</a:t>
            </a:r>
          </a:p>
          <a:p>
            <a:endParaRPr lang="el-GR" dirty="0"/>
          </a:p>
          <a:p>
            <a:endParaRPr lang="el-GR" dirty="0"/>
          </a:p>
          <a:p>
            <a:endParaRPr lang="en-US" dirty="0"/>
          </a:p>
        </p:txBody>
      </p:sp>
    </p:spTree>
    <p:extLst>
      <p:ext uri="{BB962C8B-B14F-4D97-AF65-F5344CB8AC3E}">
        <p14:creationId xmlns:p14="http://schemas.microsoft.com/office/powerpoint/2010/main" val="4215998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77A0BD-8900-4472-B68A-AA2965D8752B}"/>
              </a:ext>
            </a:extLst>
          </p:cNvPr>
          <p:cNvSpPr>
            <a:spLocks noGrp="1"/>
          </p:cNvSpPr>
          <p:nvPr>
            <p:ph type="title"/>
          </p:nvPr>
        </p:nvSpPr>
        <p:spPr>
          <a:xfrm>
            <a:off x="2592925" y="624110"/>
            <a:ext cx="8911687" cy="779687"/>
          </a:xfrm>
        </p:spPr>
        <p:txBody>
          <a:bodyPr/>
          <a:lstStyle/>
          <a:p>
            <a:r>
              <a:rPr lang="el-GR" dirty="0">
                <a:solidFill>
                  <a:srgbClr val="000000"/>
                </a:solidFill>
                <a:latin typeface="Times New Roman" panose="02020603050405020304" pitchFamily="18" charset="0"/>
                <a:ea typeface="Times New Roman" panose="02020603050405020304" pitchFamily="18" charset="0"/>
              </a:rPr>
              <a:t>Θέση </a:t>
            </a:r>
            <a:r>
              <a:rPr lang="el-GR" sz="3600" dirty="0" err="1">
                <a:solidFill>
                  <a:srgbClr val="000000"/>
                </a:solidFill>
                <a:effectLst/>
                <a:latin typeface="Times New Roman" panose="02020603050405020304" pitchFamily="18" charset="0"/>
                <a:ea typeface="Times New Roman" panose="02020603050405020304" pitchFamily="18" charset="0"/>
              </a:rPr>
              <a:t>Duhem-Quine</a:t>
            </a:r>
            <a:endParaRPr lang="en-US" dirty="0"/>
          </a:p>
        </p:txBody>
      </p:sp>
      <p:sp>
        <p:nvSpPr>
          <p:cNvPr id="3" name="Θέση περιεχομένου 2">
            <a:extLst>
              <a:ext uri="{FF2B5EF4-FFF2-40B4-BE49-F238E27FC236}">
                <a16:creationId xmlns:a16="http://schemas.microsoft.com/office/drawing/2014/main" id="{32F3900F-3E44-4474-AC6F-08EE3DC5431E}"/>
              </a:ext>
            </a:extLst>
          </p:cNvPr>
          <p:cNvSpPr>
            <a:spLocks noGrp="1"/>
          </p:cNvSpPr>
          <p:nvPr>
            <p:ph idx="1"/>
          </p:nvPr>
        </p:nvSpPr>
        <p:spPr>
          <a:xfrm>
            <a:off x="1751527" y="1661375"/>
            <a:ext cx="10006884" cy="4572515"/>
          </a:xfrm>
        </p:spPr>
        <p:txBody>
          <a:bodyPr>
            <a:normAutofit fontScale="77500" lnSpcReduction="20000"/>
          </a:bodyPr>
          <a:lstStyle/>
          <a:p>
            <a:r>
              <a:rPr lang="el-GR" sz="2600" dirty="0">
                <a:solidFill>
                  <a:srgbClr val="000000"/>
                </a:solidFill>
                <a:effectLst/>
                <a:latin typeface="Times New Roman" panose="02020603050405020304" pitchFamily="18" charset="0"/>
                <a:ea typeface="Times New Roman" panose="02020603050405020304" pitchFamily="18" charset="0"/>
              </a:rPr>
              <a:t>Οι </a:t>
            </a:r>
            <a:r>
              <a:rPr lang="el-GR" sz="2600" dirty="0" err="1">
                <a:solidFill>
                  <a:srgbClr val="000000"/>
                </a:solidFill>
                <a:effectLst/>
                <a:latin typeface="Times New Roman" panose="02020603050405020304" pitchFamily="18" charset="0"/>
                <a:ea typeface="Times New Roman" panose="02020603050405020304" pitchFamily="18" charset="0"/>
              </a:rPr>
              <a:t>Duhem-Quine</a:t>
            </a:r>
            <a:r>
              <a:rPr lang="el-GR" sz="2600" dirty="0">
                <a:solidFill>
                  <a:srgbClr val="000000"/>
                </a:solidFill>
                <a:effectLst/>
                <a:latin typeface="Times New Roman" panose="02020603050405020304" pitchFamily="18" charset="0"/>
                <a:ea typeface="Times New Roman" panose="02020603050405020304" pitchFamily="18" charset="0"/>
              </a:rPr>
              <a:t> βελτίωσαν την άποψη πως όταν ένα παρατηρισακό δεδομένο δεν συνάδει με την αρχική υπόθεση πως πρέπει να απορρίπτεται η Θεωρία: Εισήγαγαν την έννοια στη </a:t>
            </a:r>
            <a:r>
              <a:rPr lang="en-US" sz="2600" dirty="0">
                <a:solidFill>
                  <a:srgbClr val="000000"/>
                </a:solidFill>
                <a:effectLst/>
                <a:latin typeface="Times New Roman" panose="02020603050405020304" pitchFamily="18" charset="0"/>
                <a:ea typeface="Times New Roman" panose="02020603050405020304" pitchFamily="18" charset="0"/>
              </a:rPr>
              <a:t>(</a:t>
            </a:r>
            <a:r>
              <a:rPr lang="el-GR" sz="2600" u="sng" dirty="0">
                <a:solidFill>
                  <a:srgbClr val="000000"/>
                </a:solidFill>
                <a:effectLst/>
                <a:latin typeface="Times New Roman" panose="02020603050405020304" pitchFamily="18" charset="0"/>
                <a:ea typeface="Times New Roman" panose="02020603050405020304" pitchFamily="18" charset="0"/>
              </a:rPr>
              <a:t>Κεντρική Υπόθεση</a:t>
            </a:r>
            <a:r>
              <a:rPr lang="en-US" sz="2600" u="sng" dirty="0">
                <a:solidFill>
                  <a:srgbClr val="000000"/>
                </a:solidFill>
                <a:effectLst/>
                <a:latin typeface="Times New Roman" panose="02020603050405020304" pitchFamily="18" charset="0"/>
                <a:ea typeface="Times New Roman" panose="02020603050405020304" pitchFamily="18" charset="0"/>
              </a:rPr>
              <a:t>)</a:t>
            </a:r>
            <a:r>
              <a:rPr lang="el-GR" sz="2600" u="sng" dirty="0">
                <a:solidFill>
                  <a:srgbClr val="000000"/>
                </a:solidFill>
                <a:effectLst/>
                <a:latin typeface="Times New Roman" panose="02020603050405020304" pitchFamily="18" charset="0"/>
                <a:ea typeface="Times New Roman" panose="02020603050405020304" pitchFamily="18" charset="0"/>
              </a:rPr>
              <a:t>-πυρήνας</a:t>
            </a:r>
            <a:r>
              <a:rPr lang="el-GR" sz="2600" dirty="0">
                <a:solidFill>
                  <a:srgbClr val="000000"/>
                </a:solidFill>
                <a:effectLst/>
                <a:latin typeface="Times New Roman" panose="02020603050405020304" pitchFamily="18" charset="0"/>
                <a:ea typeface="Times New Roman" panose="02020603050405020304" pitchFamily="18" charset="0"/>
              </a:rPr>
              <a:t> μιας Θεωρίας και σε βοηθητικές υποθέσεις: Έτσι, σύμφωνα με αυτούς, ακόμη κι όταν υπάρχουν αρνητικά εμπειρικά δεδομένα, η ισχύς μιας θεωρίας μπορεί πάντα να διατηρηθεί, αν γίνουν κάποιες κατάλληλες τροποποιήσεις στις </a:t>
            </a:r>
            <a:r>
              <a:rPr lang="el-GR" sz="2600" u="sng" dirty="0">
                <a:solidFill>
                  <a:srgbClr val="000000"/>
                </a:solidFill>
                <a:effectLst/>
                <a:latin typeface="Times New Roman" panose="02020603050405020304" pitchFamily="18" charset="0"/>
                <a:ea typeface="Times New Roman" panose="02020603050405020304" pitchFamily="18" charset="0"/>
              </a:rPr>
              <a:t>βοηθητικές υποθέσεις της θεωρίας</a:t>
            </a:r>
            <a:r>
              <a:rPr lang="el-GR" sz="2600" dirty="0">
                <a:solidFill>
                  <a:srgbClr val="000000"/>
                </a:solidFill>
                <a:effectLst/>
                <a:latin typeface="Times New Roman" panose="02020603050405020304" pitchFamily="18" charset="0"/>
                <a:ea typeface="Times New Roman" panose="02020603050405020304" pitchFamily="18" charset="0"/>
              </a:rPr>
              <a:t>. Με την έννοια αυτή, η επικύρωση του συνόλου μιας θεωρίας δεν μπορεί να προσδιορισθεί πλήρως από τα εμπειρικά δεδομένα, αλλά μόνο ένα τμήμα της, και, για αυτό, μιλάμε για τον </a:t>
            </a:r>
            <a:r>
              <a:rPr lang="el-GR" sz="2600" u="sng" dirty="0">
                <a:solidFill>
                  <a:srgbClr val="000000"/>
                </a:solidFill>
                <a:effectLst/>
                <a:latin typeface="Times New Roman" panose="02020603050405020304" pitchFamily="18" charset="0"/>
                <a:ea typeface="Times New Roman" panose="02020603050405020304" pitchFamily="18" charset="0"/>
              </a:rPr>
              <a:t>εμπειρικό </a:t>
            </a:r>
            <a:r>
              <a:rPr lang="el-GR" sz="2600" i="1" u="sng" dirty="0">
                <a:solidFill>
                  <a:srgbClr val="000000"/>
                </a:solidFill>
                <a:effectLst/>
                <a:latin typeface="Times New Roman" panose="02020603050405020304" pitchFamily="18" charset="0"/>
                <a:ea typeface="Times New Roman" panose="02020603050405020304" pitchFamily="18" charset="0"/>
              </a:rPr>
              <a:t>υπό</a:t>
            </a:r>
            <a:r>
              <a:rPr lang="el-GR" sz="2600" u="sng" dirty="0">
                <a:solidFill>
                  <a:srgbClr val="000000"/>
                </a:solidFill>
                <a:effectLst/>
                <a:latin typeface="Times New Roman" panose="02020603050405020304" pitchFamily="18" charset="0"/>
                <a:ea typeface="Times New Roman" panose="02020603050405020304" pitchFamily="18" charset="0"/>
              </a:rPr>
              <a:t>-προσδιορισμό της θεωρίας</a:t>
            </a:r>
            <a:r>
              <a:rPr lang="el-GR" sz="2600" dirty="0">
                <a:solidFill>
                  <a:srgbClr val="000000"/>
                </a:solidFill>
                <a:effectLst/>
                <a:latin typeface="Times New Roman" panose="02020603050405020304" pitchFamily="18" charset="0"/>
                <a:ea typeface="Times New Roman" panose="02020603050405020304" pitchFamily="18" charset="0"/>
              </a:rPr>
              <a:t>. Ο πυρήνας της θεωρίας μπορεί να επιβιώσει σε αρνητικές εμπειρικές ενδείξεις, εφόσον γίνουν </a:t>
            </a:r>
            <a:r>
              <a:rPr lang="el-GR" sz="2600" dirty="0" err="1">
                <a:solidFill>
                  <a:srgbClr val="000000"/>
                </a:solidFill>
                <a:effectLst/>
                <a:latin typeface="Times New Roman" panose="02020603050405020304" pitchFamily="18" charset="0"/>
                <a:ea typeface="Times New Roman" panose="02020603050405020304" pitchFamily="18" charset="0"/>
              </a:rPr>
              <a:t>μεθύστερες</a:t>
            </a:r>
            <a:r>
              <a:rPr lang="el-GR" sz="2600" dirty="0">
                <a:solidFill>
                  <a:srgbClr val="000000"/>
                </a:solidFill>
                <a:effectLst/>
                <a:latin typeface="Times New Roman" panose="02020603050405020304" pitchFamily="18" charset="0"/>
                <a:ea typeface="Times New Roman" panose="02020603050405020304" pitchFamily="18" charset="0"/>
              </a:rPr>
              <a:t> αλλαγές σε βοηθητικές υποθέσεις. Ένα τέτοιο παράδειγμα δίνεται από την υιοθέτηση των </a:t>
            </a:r>
            <a:r>
              <a:rPr lang="el-GR" sz="2600" dirty="0" err="1">
                <a:solidFill>
                  <a:srgbClr val="000000"/>
                </a:solidFill>
                <a:effectLst/>
                <a:latin typeface="Times New Roman" panose="02020603050405020304" pitchFamily="18" charset="0"/>
                <a:ea typeface="Times New Roman" panose="02020603050405020304" pitchFamily="18" charset="0"/>
              </a:rPr>
              <a:t>επικύκλων</a:t>
            </a:r>
            <a:r>
              <a:rPr lang="el-GR" sz="2600" dirty="0">
                <a:solidFill>
                  <a:srgbClr val="000000"/>
                </a:solidFill>
                <a:effectLst/>
                <a:latin typeface="Times New Roman" panose="02020603050405020304" pitchFamily="18" charset="0"/>
                <a:ea typeface="Times New Roman" panose="02020603050405020304" pitchFamily="18" charset="0"/>
              </a:rPr>
              <a:t>, μικρών κύκλων μέσα στις πλανητικές τροχιές, που χρησιμοποιήθηκαν στις πρώτες θεωρίες του ηλιακού συστήματος, για να εξηγήσουν τις παρατηρήσεις των πλανητών που παραβίαζαν την τέλεια κυκλική κίνηση. Με τα παραπάνω βλέπουμε τη σημασία που έχουν οι αλλαγές στις βοηθητικές προτάσεις για την τελική επικύρωση της θεωρίας</a:t>
            </a:r>
            <a:r>
              <a:rPr lang="el-GR" sz="2600" dirty="0">
                <a:solidFill>
                  <a:srgbClr val="000000"/>
                </a:solidFill>
                <a:latin typeface="Times New Roman" panose="02020603050405020304" pitchFamily="18" charset="0"/>
                <a:ea typeface="Times New Roman" panose="02020603050405020304" pitchFamily="18" charset="0"/>
              </a:rPr>
              <a:t>: ΣΤΗ ΒΙΟΛΟΓΙΑ-ΠΑΡΑΔΕΙΓΜΑ ΘΕΩΡ. </a:t>
            </a:r>
            <a:r>
              <a:rPr lang="en-US" sz="2600" dirty="0">
                <a:solidFill>
                  <a:srgbClr val="000000"/>
                </a:solidFill>
                <a:latin typeface="Times New Roman" panose="02020603050405020304" pitchFamily="18" charset="0"/>
                <a:ea typeface="Times New Roman" panose="02020603050405020304" pitchFamily="18" charset="0"/>
              </a:rPr>
              <a:t>PASTEUR</a:t>
            </a:r>
            <a:endParaRPr lang="en-US" sz="26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38523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383E6E-E0D6-6A95-BE6A-ADF1D3973891}"/>
              </a:ext>
            </a:extLst>
          </p:cNvPr>
          <p:cNvSpPr>
            <a:spLocks noGrp="1"/>
          </p:cNvSpPr>
          <p:nvPr>
            <p:ph type="title"/>
          </p:nvPr>
        </p:nvSpPr>
        <p:spPr/>
        <p:txBody>
          <a:bodyPr/>
          <a:lstStyle/>
          <a:p>
            <a:r>
              <a:rPr lang="el-GR" dirty="0"/>
              <a:t>ΘΕΩΡΙΑ </a:t>
            </a:r>
            <a:r>
              <a:rPr lang="en-US" dirty="0"/>
              <a:t>PASTEUR</a:t>
            </a:r>
            <a:r>
              <a:rPr lang="el-GR" dirty="0"/>
              <a:t>: </a:t>
            </a:r>
            <a:r>
              <a:rPr lang="en-US" dirty="0" err="1"/>
              <a:t>omne</a:t>
            </a:r>
            <a:r>
              <a:rPr lang="en-US" dirty="0"/>
              <a:t> </a:t>
            </a:r>
            <a:r>
              <a:rPr lang="en-US" dirty="0" err="1"/>
              <a:t>vivum</a:t>
            </a:r>
            <a:r>
              <a:rPr lang="en-US" dirty="0"/>
              <a:t> ex vivo</a:t>
            </a:r>
            <a:endParaRPr lang="el-GR" dirty="0"/>
          </a:p>
        </p:txBody>
      </p:sp>
      <p:sp>
        <p:nvSpPr>
          <p:cNvPr id="3" name="Θέση περιεχομένου 2">
            <a:extLst>
              <a:ext uri="{FF2B5EF4-FFF2-40B4-BE49-F238E27FC236}">
                <a16:creationId xmlns:a16="http://schemas.microsoft.com/office/drawing/2014/main" id="{AC376166-091A-0BFD-8AA5-28CD9FD0240B}"/>
              </a:ext>
            </a:extLst>
          </p:cNvPr>
          <p:cNvSpPr>
            <a:spLocks noGrp="1"/>
          </p:cNvSpPr>
          <p:nvPr>
            <p:ph idx="1"/>
          </p:nvPr>
        </p:nvSpPr>
        <p:spPr>
          <a:xfrm>
            <a:off x="1848983" y="1428206"/>
            <a:ext cx="8915400" cy="3777622"/>
          </a:xfrm>
        </p:spPr>
        <p:txBody>
          <a:bodyPr/>
          <a:lstStyle/>
          <a:p>
            <a:r>
              <a:rPr lang="el-GR" dirty="0"/>
              <a:t>Κανονικά, μετά τα πειράματα των </a:t>
            </a:r>
            <a:r>
              <a:rPr lang="en-US" dirty="0"/>
              <a:t>Fox, </a:t>
            </a:r>
            <a:r>
              <a:rPr lang="el-GR" dirty="0" err="1"/>
              <a:t>κλπ</a:t>
            </a:r>
            <a:r>
              <a:rPr lang="el-GR" dirty="0"/>
              <a:t> (δημιουργία </a:t>
            </a:r>
            <a:r>
              <a:rPr lang="el-GR" dirty="0" err="1"/>
              <a:t>πρωτομορίων</a:t>
            </a:r>
            <a:r>
              <a:rPr lang="el-GR" dirty="0"/>
              <a:t> από ανόργανα συστατικά) και σύμφωνα με τους Θετικιστές, θα έπρεπε να απορριφθεί.</a:t>
            </a:r>
          </a:p>
          <a:p>
            <a:r>
              <a:rPr lang="el-GR" sz="1800" dirty="0" err="1">
                <a:solidFill>
                  <a:srgbClr val="000000"/>
                </a:solidFill>
                <a:effectLst/>
                <a:latin typeface="Times New Roman" panose="02020603050405020304" pitchFamily="18" charset="0"/>
                <a:ea typeface="Times New Roman" panose="02020603050405020304" pitchFamily="18" charset="0"/>
              </a:rPr>
              <a:t>Duhem-Quine</a:t>
            </a:r>
            <a:r>
              <a:rPr lang="el-GR" sz="1800" dirty="0">
                <a:solidFill>
                  <a:srgbClr val="000000"/>
                </a:solidFill>
                <a:effectLst/>
                <a:latin typeface="Times New Roman" panose="02020603050405020304" pitchFamily="18" charset="0"/>
                <a:ea typeface="Times New Roman" panose="02020603050405020304" pitchFamily="18" charset="0"/>
              </a:rPr>
              <a:t> Εισήγαγαν την έννοια </a:t>
            </a:r>
            <a:r>
              <a:rPr lang="en-US" sz="1800" dirty="0">
                <a:solidFill>
                  <a:srgbClr val="000000"/>
                </a:solidFill>
                <a:effectLst/>
                <a:latin typeface="Times New Roman" panose="02020603050405020304" pitchFamily="18" charset="0"/>
                <a:ea typeface="Times New Roman" panose="02020603050405020304" pitchFamily="18" charset="0"/>
              </a:rPr>
              <a:t>(</a:t>
            </a:r>
            <a:r>
              <a:rPr lang="el-GR" sz="1800" u="sng" dirty="0">
                <a:solidFill>
                  <a:srgbClr val="000000"/>
                </a:solidFill>
                <a:effectLst/>
                <a:latin typeface="Times New Roman" panose="02020603050405020304" pitchFamily="18" charset="0"/>
                <a:ea typeface="Times New Roman" panose="02020603050405020304" pitchFamily="18" charset="0"/>
              </a:rPr>
              <a:t>Κεντρική Υπόθεση=πυρήνας</a:t>
            </a:r>
            <a:r>
              <a:rPr lang="el-GR" sz="1800" dirty="0">
                <a:solidFill>
                  <a:srgbClr val="000000"/>
                </a:solidFill>
                <a:effectLst/>
                <a:latin typeface="Times New Roman" panose="02020603050405020304" pitchFamily="18" charset="0"/>
                <a:ea typeface="Times New Roman" panose="02020603050405020304" pitchFamily="18" charset="0"/>
              </a:rPr>
              <a:t> μιας Θεωρίας και σε βοηθητικές υποθέσεις. </a:t>
            </a:r>
          </a:p>
          <a:p>
            <a:r>
              <a:rPr lang="el-GR" dirty="0">
                <a:solidFill>
                  <a:srgbClr val="000000"/>
                </a:solidFill>
                <a:latin typeface="Times New Roman" panose="02020603050405020304" pitchFamily="18" charset="0"/>
                <a:ea typeface="Times New Roman" panose="02020603050405020304" pitchFamily="18" charset="0"/>
              </a:rPr>
              <a:t>Μ</a:t>
            </a:r>
            <a:r>
              <a:rPr lang="el-GR" sz="1800" dirty="0">
                <a:solidFill>
                  <a:srgbClr val="000000"/>
                </a:solidFill>
                <a:effectLst/>
                <a:latin typeface="Times New Roman" panose="02020603050405020304" pitchFamily="18" charset="0"/>
                <a:ea typeface="Times New Roman" panose="02020603050405020304" pitchFamily="18" charset="0"/>
              </a:rPr>
              <a:t>όνο ένα τμήμα της Θεωρίας μπορεί να αποδειχτεί, και, για αυτό, μιλάμε για τον </a:t>
            </a:r>
            <a:r>
              <a:rPr lang="el-GR" sz="1800" u="sng" dirty="0">
                <a:solidFill>
                  <a:srgbClr val="000000"/>
                </a:solidFill>
                <a:effectLst/>
                <a:latin typeface="Times New Roman" panose="02020603050405020304" pitchFamily="18" charset="0"/>
                <a:ea typeface="Times New Roman" panose="02020603050405020304" pitchFamily="18" charset="0"/>
              </a:rPr>
              <a:t>εμπειρικό </a:t>
            </a:r>
            <a:r>
              <a:rPr lang="el-GR" sz="1800" i="1" u="sng" dirty="0">
                <a:solidFill>
                  <a:srgbClr val="000000"/>
                </a:solidFill>
                <a:effectLst/>
                <a:latin typeface="Times New Roman" panose="02020603050405020304" pitchFamily="18" charset="0"/>
                <a:ea typeface="Times New Roman" panose="02020603050405020304" pitchFamily="18" charset="0"/>
              </a:rPr>
              <a:t>υπό</a:t>
            </a:r>
            <a:r>
              <a:rPr lang="el-GR" sz="1800" u="sng" dirty="0">
                <a:solidFill>
                  <a:srgbClr val="000000"/>
                </a:solidFill>
                <a:effectLst/>
                <a:latin typeface="Times New Roman" panose="02020603050405020304" pitchFamily="18" charset="0"/>
                <a:ea typeface="Times New Roman" panose="02020603050405020304" pitchFamily="18" charset="0"/>
              </a:rPr>
              <a:t>-προσδιορισμό της θεωρίας</a:t>
            </a:r>
            <a:r>
              <a:rPr lang="el-GR" sz="1800" dirty="0">
                <a:solidFill>
                  <a:srgbClr val="000000"/>
                </a:solidFill>
                <a:effectLst/>
                <a:latin typeface="Times New Roman" panose="02020603050405020304" pitchFamily="18" charset="0"/>
                <a:ea typeface="Times New Roman" panose="02020603050405020304" pitchFamily="18" charset="0"/>
              </a:rPr>
              <a:t>. ΓΕΝΙΚΑ, ΚΆΘΕ ΖΩΗ ΑΠΌ ΖΩΗ.</a:t>
            </a:r>
          </a:p>
          <a:p>
            <a:r>
              <a:rPr lang="el-GR" sz="1800" i="1" dirty="0">
                <a:solidFill>
                  <a:srgbClr val="000000"/>
                </a:solidFill>
                <a:effectLst/>
                <a:latin typeface="Times New Roman" panose="02020603050405020304" pitchFamily="18" charset="0"/>
                <a:ea typeface="Times New Roman" panose="02020603050405020304" pitchFamily="18" charset="0"/>
              </a:rPr>
              <a:t>Ο πυρήνας της θεωρίας μπορεί να επιβιώσει σε αρνητικές εμπειρικές ενδείξεις, εφόσον γίνουν </a:t>
            </a:r>
            <a:r>
              <a:rPr lang="el-GR" sz="1800" i="1" dirty="0" err="1">
                <a:solidFill>
                  <a:srgbClr val="000000"/>
                </a:solidFill>
                <a:effectLst/>
                <a:latin typeface="Times New Roman" panose="02020603050405020304" pitchFamily="18" charset="0"/>
                <a:ea typeface="Times New Roman" panose="02020603050405020304" pitchFamily="18" charset="0"/>
              </a:rPr>
              <a:t>μεθύστερες</a:t>
            </a:r>
            <a:r>
              <a:rPr lang="el-GR" sz="1800" i="1" dirty="0">
                <a:solidFill>
                  <a:srgbClr val="000000"/>
                </a:solidFill>
                <a:effectLst/>
                <a:latin typeface="Times New Roman" panose="02020603050405020304" pitchFamily="18" charset="0"/>
                <a:ea typeface="Times New Roman" panose="02020603050405020304" pitchFamily="18" charset="0"/>
              </a:rPr>
              <a:t> αλλαγές σε βοηθητικές υποθέσεις: </a:t>
            </a:r>
            <a:r>
              <a:rPr lang="el-GR" sz="1800" dirty="0" err="1">
                <a:solidFill>
                  <a:srgbClr val="000000"/>
                </a:solidFill>
                <a:effectLst/>
                <a:latin typeface="Times New Roman" panose="02020603050405020304" pitchFamily="18" charset="0"/>
                <a:ea typeface="Times New Roman" panose="02020603050405020304" pitchFamily="18" charset="0"/>
              </a:rPr>
              <a:t>Μεθύστερη</a:t>
            </a:r>
            <a:r>
              <a:rPr lang="el-GR" sz="1800" dirty="0">
                <a:solidFill>
                  <a:srgbClr val="000000"/>
                </a:solidFill>
                <a:effectLst/>
                <a:latin typeface="Times New Roman" panose="02020603050405020304" pitchFamily="18" charset="0"/>
                <a:ea typeface="Times New Roman" panose="02020603050405020304" pitchFamily="18" charset="0"/>
              </a:rPr>
              <a:t> αλλαγή= </a:t>
            </a:r>
            <a:r>
              <a:rPr lang="en-US" sz="1800" dirty="0" err="1">
                <a:solidFill>
                  <a:srgbClr val="000000"/>
                </a:solidFill>
                <a:effectLst/>
                <a:latin typeface="Times New Roman" panose="02020603050405020304" pitchFamily="18" charset="0"/>
                <a:ea typeface="Times New Roman" panose="02020603050405020304" pitchFamily="18" charset="0"/>
              </a:rPr>
              <a:t>omne</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vivum</a:t>
            </a:r>
            <a:r>
              <a:rPr lang="en-US" sz="1800" dirty="0">
                <a:solidFill>
                  <a:srgbClr val="000000"/>
                </a:solidFill>
                <a:effectLst/>
                <a:latin typeface="Times New Roman" panose="02020603050405020304" pitchFamily="18" charset="0"/>
                <a:ea typeface="Times New Roman" panose="02020603050405020304" pitchFamily="18" charset="0"/>
              </a:rPr>
              <a:t> ex vivo- </a:t>
            </a:r>
            <a:r>
              <a:rPr lang="el-GR" sz="1800" dirty="0">
                <a:solidFill>
                  <a:srgbClr val="000000"/>
                </a:solidFill>
                <a:effectLst/>
                <a:latin typeface="Times New Roman" panose="02020603050405020304" pitchFamily="18" charset="0"/>
                <a:ea typeface="Times New Roman" panose="02020603050405020304" pitchFamily="18" charset="0"/>
              </a:rPr>
              <a:t>ΑΛΛΑ ΙΣΧΥΕΙ για μετά την εμφάνιση των πρώτων οργανισμών.</a:t>
            </a:r>
          </a:p>
          <a:p>
            <a:endParaRPr lang="el-GR" dirty="0"/>
          </a:p>
        </p:txBody>
      </p:sp>
    </p:spTree>
    <p:extLst>
      <p:ext uri="{BB962C8B-B14F-4D97-AF65-F5344CB8AC3E}">
        <p14:creationId xmlns:p14="http://schemas.microsoft.com/office/powerpoint/2010/main" val="3353401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748937" y="533401"/>
            <a:ext cx="10894423" cy="4801314"/>
          </a:xfrm>
          <a:prstGeom prst="rect">
            <a:avLst/>
          </a:prstGeom>
          <a:noFill/>
          <a:ln w="9525">
            <a:noFill/>
            <a:miter lim="800000"/>
            <a:headEnd/>
            <a:tailEnd/>
          </a:ln>
        </p:spPr>
        <p:txBody>
          <a:bodyPr wrap="square">
            <a:spAutoFit/>
          </a:bodyPr>
          <a:lstStyle/>
          <a:p>
            <a:r>
              <a:rPr lang="el-GR" dirty="0">
                <a:latin typeface="Calibri" pitchFamily="34" charset="0"/>
              </a:rPr>
              <a:t>Σήμερα ο λογικός θετικισμός ως κίνημα είναι μάλλον νεκρός. Οι θέσεις του </a:t>
            </a:r>
            <a:r>
              <a:rPr lang="el-GR" dirty="0" err="1">
                <a:latin typeface="Calibri" pitchFamily="34" charset="0"/>
              </a:rPr>
              <a:t>θεω</a:t>
            </a:r>
            <a:r>
              <a:rPr lang="el-GR" dirty="0">
                <a:latin typeface="Calibri" pitchFamily="34" charset="0"/>
              </a:rPr>
              <a:t>-</a:t>
            </a:r>
          </a:p>
          <a:p>
            <a:r>
              <a:rPr lang="el-GR" dirty="0" err="1">
                <a:latin typeface="Calibri" pitchFamily="34" charset="0"/>
              </a:rPr>
              <a:t>ρούνται</a:t>
            </a:r>
            <a:r>
              <a:rPr lang="el-GR" dirty="0">
                <a:latin typeface="Calibri" pitchFamily="34" charset="0"/>
              </a:rPr>
              <a:t> εν πολλοίς παρωχημένες, ενώ οι φιλόσοφοι βρίσκουν τον χαρακτηρισμό του</a:t>
            </a:r>
          </a:p>
          <a:p>
            <a:r>
              <a:rPr lang="el-GR" dirty="0">
                <a:latin typeface="Calibri" pitchFamily="34" charset="0"/>
              </a:rPr>
              <a:t>θετικιστή μειωτικό. </a:t>
            </a:r>
            <a:r>
              <a:rPr lang="el-GR" sz="2400" dirty="0">
                <a:latin typeface="Calibri" pitchFamily="34" charset="0"/>
              </a:rPr>
              <a:t>Ωστόσο το κίνημα αυτό έθεσε τα θεμέλια και συνέβαλε στη</a:t>
            </a:r>
            <a:r>
              <a:rPr lang="en-US" sz="2400" dirty="0">
                <a:latin typeface="Calibri" pitchFamily="34" charset="0"/>
              </a:rPr>
              <a:t> </a:t>
            </a:r>
            <a:r>
              <a:rPr lang="el-GR" sz="2400" dirty="0">
                <a:latin typeface="Calibri" pitchFamily="34" charset="0"/>
              </a:rPr>
              <a:t>συγκρότηση αυτού που ονομάζουμε σήμερα </a:t>
            </a:r>
            <a:r>
              <a:rPr lang="el-GR" sz="2400" b="1" dirty="0">
                <a:latin typeface="Calibri" pitchFamily="34" charset="0"/>
              </a:rPr>
              <a:t>φιλοσοφία της επιστήμης</a:t>
            </a:r>
            <a:r>
              <a:rPr lang="el-GR" sz="2400" dirty="0">
                <a:latin typeface="Calibri" pitchFamily="34" charset="0"/>
              </a:rPr>
              <a:t>. Τα προβλήματα που τους απασχόλησαν (το πρόβλημα του νοήματος, το πρόβλημα της επικύρωσης των επιστημονικών θεωριών, το πρόβλημα της εξήγησης και άλλα) καθώς και οι έννοιες που εισήγαγαν εξακολουθούν να μας απασχολούν και να διαγράφουν τον ορίζοντά μας</a:t>
            </a:r>
            <a:r>
              <a:rPr lang="el-GR" sz="2000" dirty="0">
                <a:latin typeface="Calibri" pitchFamily="34" charset="0"/>
              </a:rPr>
              <a:t>.</a:t>
            </a:r>
          </a:p>
          <a:p>
            <a:r>
              <a:rPr lang="el-GR" dirty="0">
                <a:latin typeface="Calibri" pitchFamily="34" charset="0"/>
              </a:rPr>
              <a:t>Ήταν τόσο καταλυτική η επίδραση που άσκησαν, ώστε οι επιμέρους διαφορές στις θέσεις που διατύπωναν καθώς και οι συνεχείς τροποποιήσεις στις</a:t>
            </a:r>
            <a:r>
              <a:rPr lang="en-US" dirty="0">
                <a:latin typeface="Calibri" pitchFamily="34" charset="0"/>
              </a:rPr>
              <a:t> </a:t>
            </a:r>
            <a:r>
              <a:rPr lang="el-GR" dirty="0">
                <a:latin typeface="Calibri" pitchFamily="34" charset="0"/>
              </a:rPr>
              <a:t>οποίες προέβαιναν </a:t>
            </a:r>
            <a:r>
              <a:rPr lang="el-GR" dirty="0" err="1">
                <a:latin typeface="Calibri" pitchFamily="34" charset="0"/>
              </a:rPr>
              <a:t>παραβλέφθηκαν</a:t>
            </a:r>
            <a:r>
              <a:rPr lang="el-GR" dirty="0">
                <a:latin typeface="Calibri" pitchFamily="34" charset="0"/>
              </a:rPr>
              <a:t>, για να συγκροτηθεί μία κατά το δυνατόν αμιγής και συμπαγής εικόνα, που χρησίμευσε τόσο για την καλλιέργεια των προβλημάτων που οι θετικιστές έθεσαν όσο και για την ανατροπή τους. </a:t>
            </a:r>
            <a:r>
              <a:rPr lang="el-GR" b="1" dirty="0">
                <a:latin typeface="Calibri" pitchFamily="34" charset="0"/>
              </a:rPr>
              <a:t>Συγκροτήθηκε δηλαδή η λεγόμενη ≪παραδεδομένη άποψη≫ ή «παραδεδεγμένη άποψη» (</a:t>
            </a:r>
            <a:r>
              <a:rPr lang="el-GR" b="1" dirty="0" err="1">
                <a:latin typeface="Calibri" pitchFamily="34" charset="0"/>
              </a:rPr>
              <a:t>received</a:t>
            </a:r>
            <a:r>
              <a:rPr lang="el-GR" b="1" dirty="0">
                <a:latin typeface="Calibri" pitchFamily="34" charset="0"/>
              </a:rPr>
              <a:t> </a:t>
            </a:r>
            <a:r>
              <a:rPr lang="el-GR" b="1" dirty="0" err="1">
                <a:latin typeface="Calibri" pitchFamily="34" charset="0"/>
              </a:rPr>
              <a:t>view</a:t>
            </a:r>
            <a:r>
              <a:rPr lang="el-GR" b="1" dirty="0">
                <a:latin typeface="Calibri" pitchFamily="34" charset="0"/>
              </a:rPr>
              <a:t>) των επιστημονικών θεωριών</a:t>
            </a:r>
            <a:r>
              <a:rPr lang="el-GR" dirty="0">
                <a:latin typeface="Calibri" pitchFamily="34" charset="0"/>
              </a:rPr>
              <a:t>, η οποία δεν αντιστοιχούσε απολύτως στις απόψεις κανενός από τα ιστορικά</a:t>
            </a:r>
            <a:r>
              <a:rPr lang="en-US" dirty="0">
                <a:latin typeface="Calibri" pitchFamily="34" charset="0"/>
              </a:rPr>
              <a:t> </a:t>
            </a:r>
            <a:r>
              <a:rPr lang="el-GR" dirty="0">
                <a:latin typeface="Calibri" pitchFamily="34" charset="0"/>
              </a:rPr>
              <a:t>πρόσωπα, αλλά λειτούργησε τόσο ως </a:t>
            </a:r>
            <a:r>
              <a:rPr lang="el-GR" b="1" dirty="0">
                <a:latin typeface="Calibri" pitchFamily="34" charset="0"/>
              </a:rPr>
              <a:t>πρότυπο για την περαιτέρω ανάπτυξη της φιλοσοφίας της επιστήμης </a:t>
            </a:r>
            <a:r>
              <a:rPr lang="el-GR" dirty="0">
                <a:latin typeface="Calibri" pitchFamily="34" charset="0"/>
              </a:rPr>
              <a:t>όσο και ως </a:t>
            </a:r>
            <a:r>
              <a:rPr lang="el-GR" b="1" dirty="0">
                <a:latin typeface="Calibri" pitchFamily="34" charset="0"/>
              </a:rPr>
              <a:t>στόχος προς ανατροπή.</a:t>
            </a:r>
          </a:p>
        </p:txBody>
      </p:sp>
      <p:sp>
        <p:nvSpPr>
          <p:cNvPr id="6147" name="Title 2"/>
          <p:cNvSpPr>
            <a:spLocks noGrp="1"/>
          </p:cNvSpPr>
          <p:nvPr>
            <p:ph type="title"/>
          </p:nvPr>
        </p:nvSpPr>
        <p:spPr>
          <a:xfrm>
            <a:off x="1981200" y="0"/>
            <a:ext cx="8229600" cy="609600"/>
          </a:xfrm>
        </p:spPr>
        <p:txBody>
          <a:bodyPr/>
          <a:lstStyle/>
          <a:p>
            <a:pPr eaLnBrk="1" hangingPunct="1"/>
            <a:r>
              <a:rPr lang="el-GR" sz="2400" b="1"/>
              <a:t>Επίδραση του Λογικού Θετικισμού</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61C596-C501-4620-AE7D-87C4FCE95E8F}"/>
              </a:ext>
            </a:extLst>
          </p:cNvPr>
          <p:cNvSpPr>
            <a:spLocks noGrp="1"/>
          </p:cNvSpPr>
          <p:nvPr>
            <p:ph type="title"/>
          </p:nvPr>
        </p:nvSpPr>
        <p:spPr>
          <a:xfrm>
            <a:off x="265176" y="0"/>
            <a:ext cx="10515600" cy="671191"/>
          </a:xfrm>
        </p:spPr>
        <p:txBody>
          <a:bodyPr>
            <a:normAutofit/>
          </a:bodyPr>
          <a:lstStyle/>
          <a:p>
            <a:r>
              <a:rPr lang="el-GR" b="1" dirty="0"/>
              <a:t>Ο Κύκλος και ο</a:t>
            </a:r>
            <a:r>
              <a:rPr lang="en-US" b="1" dirty="0"/>
              <a:t> Karl Popper</a:t>
            </a:r>
            <a:endParaRPr lang="en-US" dirty="0"/>
          </a:p>
        </p:txBody>
      </p:sp>
      <p:pic>
        <p:nvPicPr>
          <p:cNvPr id="4" name="Θέση περιεχομένου 3">
            <a:extLst>
              <a:ext uri="{FF2B5EF4-FFF2-40B4-BE49-F238E27FC236}">
                <a16:creationId xmlns:a16="http://schemas.microsoft.com/office/drawing/2014/main" id="{7936C9E4-D90C-4FA8-B881-0E41CF17CDF3}"/>
              </a:ext>
            </a:extLst>
          </p:cNvPr>
          <p:cNvPicPr>
            <a:picLocks noGrp="1" noChangeAspect="1"/>
          </p:cNvPicPr>
          <p:nvPr>
            <p:ph idx="1"/>
          </p:nvPr>
        </p:nvPicPr>
        <p:blipFill>
          <a:blip r:embed="rId3"/>
          <a:stretch>
            <a:fillRect/>
          </a:stretch>
        </p:blipFill>
        <p:spPr>
          <a:xfrm>
            <a:off x="646697" y="1690688"/>
            <a:ext cx="4550945" cy="3924551"/>
          </a:xfrm>
          <a:prstGeom prst="rect">
            <a:avLst/>
          </a:prstGeom>
        </p:spPr>
      </p:pic>
      <p:sp>
        <p:nvSpPr>
          <p:cNvPr id="5" name="Ορθογώνιο 4">
            <a:extLst>
              <a:ext uri="{FF2B5EF4-FFF2-40B4-BE49-F238E27FC236}">
                <a16:creationId xmlns:a16="http://schemas.microsoft.com/office/drawing/2014/main" id="{23920D35-4C71-492F-9F25-4769535C02ED}"/>
              </a:ext>
            </a:extLst>
          </p:cNvPr>
          <p:cNvSpPr/>
          <p:nvPr/>
        </p:nvSpPr>
        <p:spPr>
          <a:xfrm>
            <a:off x="5351767" y="524887"/>
            <a:ext cx="6193536" cy="6463308"/>
          </a:xfrm>
          <a:prstGeom prst="rect">
            <a:avLst/>
          </a:prstGeom>
        </p:spPr>
        <p:txBody>
          <a:bodyPr wrap="square">
            <a:spAutoFit/>
          </a:bodyPr>
          <a:lstStyle/>
          <a:p>
            <a:r>
              <a:rPr lang="el-GR" b="1" dirty="0"/>
              <a:t>Ο</a:t>
            </a:r>
            <a:r>
              <a:rPr lang="en-US" b="1" dirty="0"/>
              <a:t> Karl Popper  </a:t>
            </a:r>
            <a:r>
              <a:rPr lang="el-GR" b="1" dirty="0"/>
              <a:t>Βιεννέζος κι αυτός με εβραϊκή καταγωγή, τότε δηλαδή το 1929,</a:t>
            </a:r>
            <a:r>
              <a:rPr lang="en-US" b="1" dirty="0"/>
              <a:t>  </a:t>
            </a:r>
            <a:r>
              <a:rPr lang="el-GR" b="1" dirty="0"/>
              <a:t>27 ετών,</a:t>
            </a:r>
            <a:r>
              <a:rPr lang="en-US" b="1" dirty="0"/>
              <a:t>  </a:t>
            </a:r>
            <a:r>
              <a:rPr lang="el-GR" b="1" dirty="0"/>
              <a:t>ποτέ δεν πήρε μέρος στις εβδομαδιαίες συζητήσεις του Κύκλου. Ο ίδιος αργότερα</a:t>
            </a:r>
            <a:r>
              <a:rPr lang="en-US" b="1" dirty="0"/>
              <a:t> </a:t>
            </a:r>
            <a:r>
              <a:rPr lang="el-GR" b="1" dirty="0"/>
              <a:t>εξομολογείται ότι ποτέ δεν έγινε μέλος του Κύκλου.</a:t>
            </a:r>
            <a:r>
              <a:rPr lang="en-US" b="1" dirty="0"/>
              <a:t> </a:t>
            </a:r>
            <a:r>
              <a:rPr lang="el-GR" b="1" dirty="0"/>
              <a:t>Το πρώτο του μεγάλο έργο</a:t>
            </a:r>
            <a:r>
              <a:rPr lang="en-US" b="1" dirty="0"/>
              <a:t> </a:t>
            </a:r>
            <a:r>
              <a:rPr lang="en-US" b="1" dirty="0" err="1"/>
              <a:t>Logik</a:t>
            </a:r>
            <a:r>
              <a:rPr lang="en-US" b="1" dirty="0"/>
              <a:t> der </a:t>
            </a:r>
            <a:r>
              <a:rPr lang="en-US" b="1" dirty="0" err="1"/>
              <a:t>Forschhung</a:t>
            </a:r>
            <a:r>
              <a:rPr lang="en-US" b="1" dirty="0"/>
              <a:t> </a:t>
            </a:r>
            <a:r>
              <a:rPr lang="el-GR" b="1" dirty="0"/>
              <a:t>(Η Λογική της επιστημονικής ανακάλυψης) που εκδόθηκε το 1934.</a:t>
            </a:r>
            <a:endParaRPr lang="en-US" dirty="0"/>
          </a:p>
          <a:p>
            <a:r>
              <a:rPr lang="el-GR" b="1" dirty="0"/>
              <a:t>Γιατί άραγε ο Κύκλος αγνόησε τον νέο αυτό Βιεννέζο στοχαστή ;</a:t>
            </a:r>
            <a:endParaRPr lang="en-US" dirty="0"/>
          </a:p>
          <a:p>
            <a:r>
              <a:rPr lang="el-GR" b="1" dirty="0"/>
              <a:t>Μια απάντηση θα μπορούσε</a:t>
            </a:r>
            <a:r>
              <a:rPr lang="en-US" b="1" dirty="0"/>
              <a:t>  </a:t>
            </a:r>
            <a:r>
              <a:rPr lang="el-GR" b="1" dirty="0"/>
              <a:t>να είναι ότι «αυτό συνέβη επειδή έτσι το θέλησε ο</a:t>
            </a:r>
            <a:r>
              <a:rPr lang="en-US" b="1" dirty="0"/>
              <a:t> Moritz </a:t>
            </a:r>
            <a:r>
              <a:rPr lang="en-US" b="1" dirty="0" err="1"/>
              <a:t>Schlick</a:t>
            </a:r>
            <a:r>
              <a:rPr lang="el-GR" b="1" dirty="0"/>
              <a:t>» και ο</a:t>
            </a:r>
            <a:r>
              <a:rPr lang="en-US" b="1" dirty="0"/>
              <a:t> </a:t>
            </a:r>
            <a:r>
              <a:rPr lang="en-US" b="1" dirty="0" err="1"/>
              <a:t>Schlick</a:t>
            </a:r>
            <a:r>
              <a:rPr lang="en-US" b="1" dirty="0"/>
              <a:t> </a:t>
            </a:r>
            <a:r>
              <a:rPr lang="el-GR" b="1" dirty="0"/>
              <a:t>δεν εκτιμούσε τον</a:t>
            </a:r>
            <a:r>
              <a:rPr lang="en-US" b="1" dirty="0"/>
              <a:t> Popper</a:t>
            </a:r>
            <a:r>
              <a:rPr lang="el-GR" b="1" dirty="0"/>
              <a:t>.</a:t>
            </a:r>
            <a:r>
              <a:rPr lang="en-US" b="1" dirty="0"/>
              <a:t>  </a:t>
            </a:r>
            <a:r>
              <a:rPr lang="el-GR" b="1" dirty="0"/>
              <a:t>Επίσης, η βαθύτατη αντιπάθεια του</a:t>
            </a:r>
            <a:r>
              <a:rPr lang="en-US" b="1" dirty="0"/>
              <a:t> Popper </a:t>
            </a:r>
            <a:r>
              <a:rPr lang="el-GR" b="1" dirty="0"/>
              <a:t>για τον τότε</a:t>
            </a:r>
            <a:r>
              <a:rPr lang="en-US" b="1" dirty="0"/>
              <a:t> </a:t>
            </a:r>
            <a:r>
              <a:rPr lang="el-GR" b="1" dirty="0"/>
              <a:t>γκουρού</a:t>
            </a:r>
            <a:r>
              <a:rPr lang="en-US" b="1" dirty="0"/>
              <a:t> </a:t>
            </a:r>
            <a:r>
              <a:rPr lang="el-GR" b="1" dirty="0"/>
              <a:t>του</a:t>
            </a:r>
            <a:r>
              <a:rPr lang="en-US" b="1" dirty="0"/>
              <a:t> </a:t>
            </a:r>
            <a:r>
              <a:rPr lang="en-US" b="1" dirty="0" err="1"/>
              <a:t>Schlick</a:t>
            </a:r>
            <a:r>
              <a:rPr lang="en-US" b="1" dirty="0"/>
              <a:t> </a:t>
            </a:r>
            <a:r>
              <a:rPr lang="el-GR" b="1" dirty="0"/>
              <a:t>- αλλά και των περισσότερων μελών-,  του</a:t>
            </a:r>
            <a:r>
              <a:rPr lang="en-US" b="1" dirty="0"/>
              <a:t> Ludwig Wittgenstein</a:t>
            </a:r>
            <a:r>
              <a:rPr lang="el-GR" b="1" dirty="0"/>
              <a:t>.</a:t>
            </a:r>
            <a:endParaRPr lang="en-US" dirty="0"/>
          </a:p>
          <a:p>
            <a:r>
              <a:rPr lang="el-GR" b="1" dirty="0"/>
              <a:t>Η περιφρόνηση του νεαρού τότε</a:t>
            </a:r>
            <a:r>
              <a:rPr lang="en-US" b="1" dirty="0"/>
              <a:t> Popper </a:t>
            </a:r>
            <a:r>
              <a:rPr lang="el-GR" b="1" dirty="0"/>
              <a:t>στο έργο του</a:t>
            </a:r>
            <a:r>
              <a:rPr lang="en-US" b="1" dirty="0"/>
              <a:t> Wittgenstein </a:t>
            </a:r>
            <a:r>
              <a:rPr lang="el-GR" b="1" dirty="0"/>
              <a:t>είχε εκφραστεί και δημόσια λίγα χρόνια αργότερα το έτος δηλαδή 1932 σε μία τρικυμιώδη συνάντηση που έγινε μπροστά σε ευρύτερο κοινό. Τον κατηγορούσε ότι συμπεριφερόταν όπως η Καθολική Εκκλησία, απαγορεύοντας κάθε συζήτηση πάνω στα ζητήματα στα οποία ο ίδιος δεν είχε να δώσει απαντήσεις.</a:t>
            </a:r>
            <a:endParaRPr lang="en-US" b="1" dirty="0"/>
          </a:p>
          <a:p>
            <a:r>
              <a:rPr lang="el-GR" b="1" dirty="0"/>
              <a:t>Σε όλη την υπόλοιπη ζωή του</a:t>
            </a:r>
            <a:r>
              <a:rPr lang="en-US" b="1" dirty="0"/>
              <a:t> </a:t>
            </a:r>
            <a:r>
              <a:rPr lang="el-GR" b="1" dirty="0"/>
              <a:t>αναφερόταν στον Κύκλο της Βιέννης</a:t>
            </a:r>
            <a:r>
              <a:rPr lang="en-US" b="1" dirty="0"/>
              <a:t> </a:t>
            </a:r>
            <a:r>
              <a:rPr lang="el-GR" b="1" dirty="0"/>
              <a:t>τονίζοντας τη φιλοσοφική απόσταση που</a:t>
            </a:r>
            <a:r>
              <a:rPr lang="en-US" b="1" dirty="0"/>
              <a:t> </a:t>
            </a:r>
            <a:r>
              <a:rPr lang="el-GR" b="1" dirty="0"/>
              <a:t>τον χώριζε από αυτόν.</a:t>
            </a:r>
            <a:endParaRPr lang="en-US" dirty="0"/>
          </a:p>
        </p:txBody>
      </p:sp>
    </p:spTree>
    <p:extLst>
      <p:ext uri="{BB962C8B-B14F-4D97-AF65-F5344CB8AC3E}">
        <p14:creationId xmlns:p14="http://schemas.microsoft.com/office/powerpoint/2010/main" val="821824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9FBF32-A42C-4641-A23D-CEE228AE7BAA}"/>
              </a:ext>
            </a:extLst>
          </p:cNvPr>
          <p:cNvSpPr>
            <a:spLocks noGrp="1"/>
          </p:cNvSpPr>
          <p:nvPr>
            <p:ph type="title"/>
          </p:nvPr>
        </p:nvSpPr>
        <p:spPr>
          <a:xfrm>
            <a:off x="1024128" y="175530"/>
            <a:ext cx="10334179" cy="1280890"/>
          </a:xfrm>
        </p:spPr>
        <p:txBody>
          <a:bodyPr>
            <a:normAutofit fontScale="90000"/>
          </a:bodyPr>
          <a:lstStyle/>
          <a:p>
            <a:br>
              <a:rPr lang="en-US" b="1" dirty="0"/>
            </a:br>
            <a:r>
              <a:rPr lang="el-GR" b="1" dirty="0"/>
              <a:t>ΔΙΑΨΕΥΣΙΜΟΤΗΤΑ αντί για ΕΠΑΛΗΘΕΥΣΙΜΟΤΗΤΑ</a:t>
            </a:r>
            <a:br>
              <a:rPr lang="en-US" dirty="0"/>
            </a:br>
            <a:endParaRPr lang="en-US" dirty="0"/>
          </a:p>
        </p:txBody>
      </p:sp>
      <p:sp>
        <p:nvSpPr>
          <p:cNvPr id="3" name="Θέση περιεχομένου 2">
            <a:extLst>
              <a:ext uri="{FF2B5EF4-FFF2-40B4-BE49-F238E27FC236}">
                <a16:creationId xmlns:a16="http://schemas.microsoft.com/office/drawing/2014/main" id="{F233F53F-7DB1-48BF-94D1-80732F215A32}"/>
              </a:ext>
            </a:extLst>
          </p:cNvPr>
          <p:cNvSpPr>
            <a:spLocks noGrp="1"/>
          </p:cNvSpPr>
          <p:nvPr>
            <p:ph idx="4294967295"/>
          </p:nvPr>
        </p:nvSpPr>
        <p:spPr>
          <a:xfrm>
            <a:off x="1676400" y="1690688"/>
            <a:ext cx="10515600" cy="4351337"/>
          </a:xfrm>
        </p:spPr>
        <p:txBody>
          <a:bodyPr>
            <a:normAutofit fontScale="85000" lnSpcReduction="10000"/>
          </a:bodyPr>
          <a:lstStyle/>
          <a:p>
            <a:r>
              <a:rPr lang="el-GR" sz="2900" b="1" dirty="0"/>
              <a:t>Την προτείνει ως κριτήριο</a:t>
            </a:r>
            <a:r>
              <a:rPr lang="en-US" sz="2900" b="1" dirty="0"/>
              <a:t> </a:t>
            </a:r>
            <a:r>
              <a:rPr lang="el-GR" sz="2900" b="1" dirty="0"/>
              <a:t>για το « ΕΑΝ ΜΙΑ ΠΡΟΤΑΣΗ ΕΙΝΑΙ ΕΠΙΣΤΗΜΟΝΙΚΗ».</a:t>
            </a:r>
            <a:endParaRPr lang="en-US" sz="2900" dirty="0"/>
          </a:p>
          <a:p>
            <a:r>
              <a:rPr lang="el-GR" sz="2900" b="1" dirty="0"/>
              <a:t>Κανένας αριθμός πειραμάτων δεν μπορεί να αποδείξει την ορθότητα μιας θεωρίας όπως ότι ο ήλιος θα ανατέλλει πάντοτε, εφόσον όσες φορές και να ανατείλει ο ήλιος δεν υπάρχει τίποτε που να αποκλείει ότι κάποια μέρα στο μέλλον δεν θα φανεί. Αντίθετα, ένα μόνο αρνητικό εμπειρικό δεδομένο αρκεί για αποδείξει ότι μια θεωρία είναι εσφαλμένη.</a:t>
            </a:r>
            <a:r>
              <a:rPr lang="en-US" sz="2900" b="1" dirty="0"/>
              <a:t> </a:t>
            </a:r>
            <a:endParaRPr lang="el-GR" sz="2900" b="1" dirty="0"/>
          </a:p>
          <a:p>
            <a:r>
              <a:rPr lang="el-GR" sz="2900" b="1" dirty="0"/>
              <a:t>Την συζητάμε διότι «ταιριάζει» πιο πολύ με την Επιστημολογία των Βιολογικών Επιστημών.- Παράδειγμα με Εξέλιξη των μεγάλων θηλαστικών (Βλέπε θέμα Εργασίας- Άποψη </a:t>
            </a:r>
            <a:r>
              <a:rPr lang="en-US" sz="2900" b="1" dirty="0"/>
              <a:t>Haldane</a:t>
            </a:r>
            <a:r>
              <a:rPr lang="el-GR" sz="2900" b="1" dirty="0"/>
              <a:t>).</a:t>
            </a:r>
            <a:endParaRPr lang="en-US" sz="2900" dirty="0"/>
          </a:p>
          <a:p>
            <a:endParaRPr lang="en-US" dirty="0"/>
          </a:p>
          <a:p>
            <a:endParaRPr lang="en-US" dirty="0"/>
          </a:p>
        </p:txBody>
      </p:sp>
    </p:spTree>
    <p:extLst>
      <p:ext uri="{BB962C8B-B14F-4D97-AF65-F5344CB8AC3E}">
        <p14:creationId xmlns:p14="http://schemas.microsoft.com/office/powerpoint/2010/main" val="455605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AC19FB-7166-4F15-BE47-BF9C77DF5E85}"/>
              </a:ext>
            </a:extLst>
          </p:cNvPr>
          <p:cNvSpPr>
            <a:spLocks noGrp="1"/>
          </p:cNvSpPr>
          <p:nvPr>
            <p:ph type="title"/>
          </p:nvPr>
        </p:nvSpPr>
        <p:spPr>
          <a:xfrm>
            <a:off x="1080655" y="624110"/>
            <a:ext cx="10423957" cy="1280890"/>
          </a:xfrm>
        </p:spPr>
        <p:txBody>
          <a:bodyPr/>
          <a:lstStyle/>
          <a:p>
            <a:r>
              <a:rPr lang="el-GR" b="1" dirty="0"/>
              <a:t>Διαψευσιοκρατία: η αντιπρόταση του </a:t>
            </a:r>
            <a:r>
              <a:rPr lang="el-GR" b="1" dirty="0" err="1"/>
              <a:t>Popper</a:t>
            </a:r>
            <a:endParaRPr lang="en-US" b="1" dirty="0"/>
          </a:p>
        </p:txBody>
      </p:sp>
      <p:sp>
        <p:nvSpPr>
          <p:cNvPr id="3" name="Θέση περιεχομένου 2">
            <a:extLst>
              <a:ext uri="{FF2B5EF4-FFF2-40B4-BE49-F238E27FC236}">
                <a16:creationId xmlns:a16="http://schemas.microsoft.com/office/drawing/2014/main" id="{0BCAF252-D61D-469F-8753-104566BCF7D6}"/>
              </a:ext>
            </a:extLst>
          </p:cNvPr>
          <p:cNvSpPr>
            <a:spLocks noGrp="1"/>
          </p:cNvSpPr>
          <p:nvPr>
            <p:ph idx="1"/>
          </p:nvPr>
        </p:nvSpPr>
        <p:spPr>
          <a:xfrm>
            <a:off x="393405" y="1679944"/>
            <a:ext cx="11419367" cy="4231278"/>
          </a:xfrm>
        </p:spPr>
        <p:txBody>
          <a:bodyPr>
            <a:noAutofit/>
          </a:bodyPr>
          <a:lstStyle/>
          <a:p>
            <a:pPr marL="0" indent="0">
              <a:buNone/>
            </a:pPr>
            <a:r>
              <a:rPr lang="el-GR" sz="2400" dirty="0"/>
              <a:t>Μία θεωρία θεωρείται επιστημονική, όταν παρέχει δυνατότητα διάψευσης. Μάλιστα, µία γενική πρόταση παρέχει περισσότερες δυνατότητες ελέγχου και διάψευσης από µία ενική πρόταση. Αυτό συνεπάγεται ότι συνεισφέρει περισσότερο στη γνώση. Μεγάλος αριθμός επιτυχημένων ελέγχων καθιστά την πρόταση ισχυρή. Αντίθετα, µία πρόταση που δεν παρέχει δυνατότητα διάψευσης ανήκει στη Μεταφυσική</a:t>
            </a:r>
            <a:r>
              <a:rPr lang="en-US" sz="2400" dirty="0"/>
              <a:t>.</a:t>
            </a:r>
            <a:r>
              <a:rPr lang="el-GR" sz="2400" dirty="0"/>
              <a:t> ΠΡΟΣΟΧΗ ΣΤΗ ΦΡΑΣΕΟΛΟΓΙΑ: ΕΝ ΔΥΝΑΜΕΙ ΔΙΑΨΕΥΣΙΜΗ (προφανώς μέσω πειράματος ή μαθηματικών υπολογισμών).</a:t>
            </a:r>
            <a:endParaRPr lang="en-US" sz="2400" dirty="0"/>
          </a:p>
          <a:p>
            <a:pPr marL="0" indent="0">
              <a:buNone/>
            </a:pPr>
            <a:r>
              <a:rPr lang="el-GR" sz="2400" dirty="0"/>
              <a:t>Ο </a:t>
            </a:r>
            <a:r>
              <a:rPr lang="el-GR" sz="2400" dirty="0" err="1"/>
              <a:t>Popper</a:t>
            </a:r>
            <a:r>
              <a:rPr lang="el-GR" sz="2400" dirty="0"/>
              <a:t> λοιπόν, δεν επιχειρεί να θεμελιώσει τη γνώση στην εμπειρία αλλά µε αφετηρία την εμπειρία προτείνει τη διατύπωση εικασιών προς διερεύνηση. Προτείνει τη βελτίωση της γνώσης µέσω της εγκατάλειψης λανθασμένων προτάσεων. Επιχειρεί δηλαδή τη µ</a:t>
            </a:r>
            <a:r>
              <a:rPr lang="el-GR" sz="2400" dirty="0" err="1"/>
              <a:t>είωση</a:t>
            </a:r>
            <a:r>
              <a:rPr lang="el-GR" sz="2400" dirty="0"/>
              <a:t> της άγνοιάς µας. Ταυτόχρονα δίνει την υπεροχή στη θεωρία έναντι της εμπειρίας</a:t>
            </a:r>
            <a:r>
              <a:rPr lang="en-US" sz="2400" dirty="0"/>
              <a:t>.</a:t>
            </a:r>
            <a:r>
              <a:rPr lang="el-GR" sz="2400" dirty="0"/>
              <a:t> </a:t>
            </a:r>
            <a:endParaRPr lang="en-US" sz="2400" dirty="0"/>
          </a:p>
        </p:txBody>
      </p:sp>
    </p:spTree>
    <p:extLst>
      <p:ext uri="{BB962C8B-B14F-4D97-AF65-F5344CB8AC3E}">
        <p14:creationId xmlns:p14="http://schemas.microsoft.com/office/powerpoint/2010/main" val="1962769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E8907D-DC58-4135-803D-4CBF2DAF8F77}"/>
              </a:ext>
            </a:extLst>
          </p:cNvPr>
          <p:cNvSpPr>
            <a:spLocks noGrp="1"/>
          </p:cNvSpPr>
          <p:nvPr>
            <p:ph idx="4294967295"/>
          </p:nvPr>
        </p:nvSpPr>
        <p:spPr>
          <a:xfrm>
            <a:off x="1258018" y="442823"/>
            <a:ext cx="9804933" cy="5661762"/>
          </a:xfrm>
        </p:spPr>
        <p:txBody>
          <a:bodyPr>
            <a:normAutofit fontScale="47500" lnSpcReduction="20000"/>
          </a:bodyPr>
          <a:lstStyle/>
          <a:p>
            <a:pPr>
              <a:lnSpc>
                <a:spcPct val="170000"/>
              </a:lnSpc>
            </a:pPr>
            <a:r>
              <a:rPr lang="el-GR" sz="3800" dirty="0"/>
              <a:t>Η «θεωρία της </a:t>
            </a:r>
            <a:r>
              <a:rPr lang="el-GR" sz="3800" dirty="0" err="1"/>
              <a:t>επαληθευσιµότητας</a:t>
            </a:r>
            <a:r>
              <a:rPr lang="el-GR" sz="3800" dirty="0"/>
              <a:t>» οδηγεί την αναζήτηση για </a:t>
            </a:r>
            <a:r>
              <a:rPr lang="el-GR" sz="3800" dirty="0" err="1"/>
              <a:t>επιστηµονική</a:t>
            </a:r>
            <a:r>
              <a:rPr lang="el-GR" sz="3800" dirty="0"/>
              <a:t> γνώση σε εντελώς λάθος κατεύθυνση, </a:t>
            </a:r>
            <a:r>
              <a:rPr lang="el-GR" sz="3800" dirty="0" err="1"/>
              <a:t>σύµφωνα</a:t>
            </a:r>
            <a:r>
              <a:rPr lang="el-GR" sz="3800" dirty="0"/>
              <a:t> µε τον </a:t>
            </a:r>
            <a:r>
              <a:rPr lang="el-GR" sz="3800" dirty="0" err="1"/>
              <a:t>Popper</a:t>
            </a:r>
            <a:r>
              <a:rPr lang="el-GR" sz="3800" dirty="0"/>
              <a:t>. Αυτό γιατί υπάρχει µ</a:t>
            </a:r>
            <a:r>
              <a:rPr lang="el-GR" sz="3800" dirty="0" err="1"/>
              <a:t>ια</a:t>
            </a:r>
            <a:r>
              <a:rPr lang="el-GR" sz="3800" dirty="0"/>
              <a:t> λογική ασυμμετρία </a:t>
            </a:r>
            <a:r>
              <a:rPr lang="el-GR" sz="3800" dirty="0" err="1"/>
              <a:t>ανάµεσα</a:t>
            </a:r>
            <a:r>
              <a:rPr lang="el-GR" sz="3800" dirty="0"/>
              <a:t> στην επαλήθευση και τη διάψευση µ</a:t>
            </a:r>
            <a:r>
              <a:rPr lang="el-GR" sz="3800" dirty="0" err="1"/>
              <a:t>ιας</a:t>
            </a:r>
            <a:r>
              <a:rPr lang="el-GR" sz="3800" dirty="0"/>
              <a:t> πρότασης. </a:t>
            </a:r>
            <a:r>
              <a:rPr lang="el-GR" sz="3800" u="sng" dirty="0"/>
              <a:t>Οποιοσδήποτε </a:t>
            </a:r>
            <a:r>
              <a:rPr lang="el-GR" sz="3800" u="sng" dirty="0" err="1"/>
              <a:t>αριθµός</a:t>
            </a:r>
            <a:r>
              <a:rPr lang="el-GR" sz="3800" u="sng" dirty="0"/>
              <a:t> </a:t>
            </a:r>
            <a:r>
              <a:rPr lang="el-GR" sz="3800" u="sng" dirty="0" err="1"/>
              <a:t>εµπειρικών</a:t>
            </a:r>
            <a:r>
              <a:rPr lang="el-GR" sz="3800" u="sng" dirty="0"/>
              <a:t> επαληθεύσεων μιας θεωρίας, δεν αρκεί για να την αποδείξει πλήρως. </a:t>
            </a:r>
            <a:r>
              <a:rPr lang="el-GR" sz="3800" dirty="0"/>
              <a:t>Αντίθετα, µία µ</a:t>
            </a:r>
            <a:r>
              <a:rPr lang="el-GR" sz="3800" dirty="0" err="1"/>
              <a:t>ονάχα</a:t>
            </a:r>
            <a:r>
              <a:rPr lang="el-GR" sz="3800" dirty="0"/>
              <a:t> παρατήρηση που αντιβαίνει στη θεωρία αρκεί για να την καταρρίψει. Έτσι, η κριτική και η αναζήτηση λαθών γίνονται οι βασικοί τρόποι µε τους οποίους, προχωρά η </a:t>
            </a:r>
            <a:r>
              <a:rPr lang="el-GR" sz="3800" dirty="0" err="1"/>
              <a:t>επιστηµονική</a:t>
            </a:r>
            <a:r>
              <a:rPr lang="el-GR" sz="3800" dirty="0"/>
              <a:t> έρευνα. Η «θεωρία της </a:t>
            </a:r>
            <a:r>
              <a:rPr lang="el-GR" sz="3800" dirty="0" err="1"/>
              <a:t>διαψευσιµότητας</a:t>
            </a:r>
            <a:r>
              <a:rPr lang="el-GR" sz="3800" dirty="0"/>
              <a:t>» του </a:t>
            </a:r>
            <a:r>
              <a:rPr lang="el-GR" sz="3800" dirty="0" err="1"/>
              <a:t>Popper</a:t>
            </a:r>
            <a:r>
              <a:rPr lang="el-GR" sz="3800" dirty="0"/>
              <a:t>, λέει, λοιπόν, ότι </a:t>
            </a:r>
            <a:r>
              <a:rPr lang="el-GR" sz="3800" b="1" dirty="0"/>
              <a:t>οι προτάσεις που δεν µ</a:t>
            </a:r>
            <a:r>
              <a:rPr lang="el-GR" sz="3800" b="1" dirty="0" err="1"/>
              <a:t>πορούν</a:t>
            </a:r>
            <a:r>
              <a:rPr lang="el-GR" sz="3800" b="1" dirty="0"/>
              <a:t> να ελεγχθούν </a:t>
            </a:r>
            <a:r>
              <a:rPr lang="el-GR" sz="3800" b="1" dirty="0" err="1"/>
              <a:t>εµπειρικά</a:t>
            </a:r>
            <a:r>
              <a:rPr lang="el-GR" sz="3800" b="1" dirty="0"/>
              <a:t> και, </a:t>
            </a:r>
            <a:r>
              <a:rPr lang="el-GR" sz="3800" b="1" dirty="0" err="1"/>
              <a:t>εποµένως</a:t>
            </a:r>
            <a:r>
              <a:rPr lang="el-GR" sz="3800" b="1" dirty="0"/>
              <a:t>, δεν υπόκεινται σε διάψευση δεν µ</a:t>
            </a:r>
            <a:r>
              <a:rPr lang="el-GR" sz="3800" b="1" dirty="0" err="1"/>
              <a:t>πορούν</a:t>
            </a:r>
            <a:r>
              <a:rPr lang="el-GR" sz="3800" b="1" dirty="0"/>
              <a:t> να θεωρηθούν </a:t>
            </a:r>
            <a:r>
              <a:rPr lang="el-GR" sz="3800" b="1" dirty="0" err="1"/>
              <a:t>επιστηµονικές</a:t>
            </a:r>
            <a:r>
              <a:rPr lang="el-GR" sz="3800" b="1" dirty="0"/>
              <a:t> </a:t>
            </a:r>
            <a:r>
              <a:rPr lang="el-GR" sz="3800" dirty="0"/>
              <a:t>(</a:t>
            </a:r>
            <a:r>
              <a:rPr lang="el-GR" sz="3800" dirty="0" err="1"/>
              <a:t>Magee</a:t>
            </a:r>
            <a:r>
              <a:rPr lang="el-GR" sz="3800" dirty="0"/>
              <a:t>, 1998). </a:t>
            </a:r>
          </a:p>
          <a:p>
            <a:endParaRPr lang="el-GR" sz="2100" dirty="0"/>
          </a:p>
          <a:p>
            <a:endParaRPr lang="el-GR" sz="2100" dirty="0"/>
          </a:p>
          <a:p>
            <a:pPr marL="0" lvl="0" indent="0" defTabSz="914400" eaLnBrk="0" fontAlgn="base" hangingPunct="0">
              <a:spcBef>
                <a:spcPct val="0"/>
              </a:spcBef>
              <a:spcAft>
                <a:spcPct val="0"/>
              </a:spcAft>
              <a:buClrTx/>
              <a:buNone/>
            </a:pPr>
            <a:r>
              <a:rPr lang="el-GR" sz="1400" dirty="0">
                <a:latin typeface="+mj-lt"/>
              </a:rPr>
              <a:t>Βέβαια, ο </a:t>
            </a:r>
            <a:r>
              <a:rPr lang="en-US" sz="1400" dirty="0">
                <a:latin typeface="+mj-lt"/>
              </a:rPr>
              <a:t>Carnap</a:t>
            </a:r>
            <a:r>
              <a:rPr lang="el-GR" sz="1400" dirty="0">
                <a:latin typeface="+mj-lt"/>
              </a:rPr>
              <a:t> ισχυρίζεται πως ο </a:t>
            </a:r>
            <a:r>
              <a:rPr lang="en-US" sz="1400" dirty="0">
                <a:latin typeface="+mj-lt"/>
              </a:rPr>
              <a:t>Popper </a:t>
            </a:r>
            <a:r>
              <a:rPr lang="el-GR" sz="1400" dirty="0">
                <a:latin typeface="+mj-lt"/>
              </a:rPr>
              <a:t>τονίζει </a:t>
            </a:r>
            <a:r>
              <a:rPr lang="el-GR" altLang="en-US" sz="1400" dirty="0">
                <a:solidFill>
                  <a:schemeClr val="tx1"/>
                </a:solidFill>
                <a:latin typeface="+mj-lt"/>
                <a:ea typeface="Calibri" panose="020F0502020204030204" pitchFamily="34" charset="0"/>
              </a:rPr>
              <a:t>σκόπιμα τις διαφορές του από τις απόψεις του Κύκλου της Βιέννης, ενώ στην πραγματικότητα δεν απομακρύνεται πολύ από τις απόψεις αυτές, και ότι δίνει την εντύπωση πως είναι «</a:t>
            </a:r>
            <a:r>
              <a:rPr lang="el-GR" altLang="en-US" sz="1400" dirty="0" err="1">
                <a:solidFill>
                  <a:schemeClr val="tx1"/>
                </a:solidFill>
                <a:latin typeface="+mj-lt"/>
                <a:ea typeface="Calibri" panose="020F0502020204030204" pitchFamily="34" charset="0"/>
              </a:rPr>
              <a:t>απριοριστής</a:t>
            </a:r>
            <a:r>
              <a:rPr lang="el-GR" altLang="en-US" sz="1400" dirty="0">
                <a:solidFill>
                  <a:schemeClr val="tx1"/>
                </a:solidFill>
                <a:latin typeface="+mj-lt"/>
                <a:ea typeface="Calibri" panose="020F0502020204030204" pitchFamily="34" charset="0"/>
              </a:rPr>
              <a:t> και </a:t>
            </a:r>
            <a:r>
              <a:rPr lang="el-GR" altLang="en-US" sz="1400" dirty="0" err="1">
                <a:solidFill>
                  <a:schemeClr val="tx1"/>
                </a:solidFill>
                <a:latin typeface="+mj-lt"/>
                <a:ea typeface="Calibri" panose="020F0502020204030204" pitchFamily="34" charset="0"/>
              </a:rPr>
              <a:t>αντιεμπειρικός</a:t>
            </a:r>
            <a:r>
              <a:rPr lang="el-GR" altLang="en-US" sz="1400" dirty="0">
                <a:solidFill>
                  <a:schemeClr val="tx1"/>
                </a:solidFill>
                <a:latin typeface="+mj-lt"/>
                <a:ea typeface="Calibri" panose="020F0502020204030204" pitchFamily="34" charset="0"/>
              </a:rPr>
              <a:t>», ενώ δεν είναι.</a:t>
            </a:r>
            <a:r>
              <a:rPr lang="en-US" altLang="en-US" sz="1900" dirty="0">
                <a:solidFill>
                  <a:schemeClr val="tx1"/>
                </a:solidFill>
                <a:latin typeface="+mj-lt"/>
              </a:rPr>
              <a:t> </a:t>
            </a:r>
            <a:endParaRPr lang="el-GR" altLang="en-US" sz="1900" dirty="0">
              <a:solidFill>
                <a:schemeClr val="tx1"/>
              </a:solidFill>
              <a:latin typeface="+mj-lt"/>
            </a:endParaRPr>
          </a:p>
          <a:p>
            <a:pPr marL="0" indent="0" defTabSz="914400" eaLnBrk="0" fontAlgn="base" hangingPunct="0">
              <a:spcBef>
                <a:spcPct val="0"/>
              </a:spcBef>
              <a:spcAft>
                <a:spcPct val="0"/>
              </a:spcAft>
              <a:buClrTx/>
              <a:buNone/>
            </a:pPr>
            <a:r>
              <a:rPr lang="el-GR" sz="1400" dirty="0">
                <a:latin typeface="+mj-lt"/>
              </a:rPr>
              <a:t>Ο </a:t>
            </a:r>
            <a:r>
              <a:rPr lang="en-US" sz="1400" dirty="0">
                <a:latin typeface="+mj-lt"/>
              </a:rPr>
              <a:t>Popper </a:t>
            </a:r>
            <a:r>
              <a:rPr lang="el-GR" sz="1400" dirty="0">
                <a:latin typeface="+mj-lt"/>
              </a:rPr>
              <a:t>φαίνεται να αρνείται  την εγκυρότητα της μεταφυσικής γνώσης , δε μένει όμως στην άρνηση αυτή, αφού,  κατά  την  άποψή  του,  οι  μεταφυσικές  θεωρίες  μπορούν  να αποτελέσουν, αφορμή για νέες επιστημονικές   θεωρίες, κάτι που έγινε και στο παρελθόν.</a:t>
            </a:r>
            <a:endParaRPr lang="en-US" altLang="en-US" sz="3800" dirty="0">
              <a:solidFill>
                <a:schemeClr val="tx1"/>
              </a:solidFill>
              <a:latin typeface="Arial" panose="020B0604020202020204" pitchFamily="34" charset="0"/>
            </a:endParaRPr>
          </a:p>
          <a:p>
            <a:endParaRPr lang="el-GR" altLang="en-US" dirty="0">
              <a:solidFill>
                <a:schemeClr val="tx1"/>
              </a:solidFill>
              <a:latin typeface="Arial" panose="020B0604020202020204" pitchFamily="34" charset="0"/>
              <a:ea typeface="Calibri" panose="020F0502020204030204" pitchFamily="34" charset="0"/>
            </a:endParaRPr>
          </a:p>
          <a:p>
            <a:r>
              <a:rPr lang="el-GR" dirty="0"/>
              <a:t> </a:t>
            </a:r>
            <a:endParaRPr lang="en-US" dirty="0"/>
          </a:p>
          <a:p>
            <a:endParaRPr lang="en-US" dirty="0"/>
          </a:p>
        </p:txBody>
      </p:sp>
      <p:sp>
        <p:nvSpPr>
          <p:cNvPr id="14" name="drawingObject3">
            <a:extLst>
              <a:ext uri="{FF2B5EF4-FFF2-40B4-BE49-F238E27FC236}">
                <a16:creationId xmlns:a16="http://schemas.microsoft.com/office/drawing/2014/main" id="{B5735717-C9D3-43AC-8B41-6B4576162C59}"/>
              </a:ext>
            </a:extLst>
          </p:cNvPr>
          <p:cNvSpPr/>
          <p:nvPr/>
        </p:nvSpPr>
        <p:spPr>
          <a:xfrm>
            <a:off x="1295400" y="8807450"/>
            <a:ext cx="1828800" cy="0"/>
          </a:xfrm>
          <a:custGeom>
            <a:avLst/>
            <a:gdLst/>
            <a:ahLst/>
            <a:cxnLst/>
            <a:rect l="0" t="0" r="0" b="0"/>
            <a:pathLst>
              <a:path w="1828800">
                <a:moveTo>
                  <a:pt x="0" y="0"/>
                </a:moveTo>
                <a:lnTo>
                  <a:pt x="1828800" y="0"/>
                </a:lnTo>
              </a:path>
            </a:pathLst>
          </a:custGeom>
          <a:noFill/>
          <a:ln w="7619" cap="flat">
            <a:solidFill>
              <a:srgbClr val="000000"/>
            </a:solidFill>
            <a:prstDash val="solid"/>
          </a:ln>
        </p:spPr>
        <p:txBody>
          <a:bodyPr vert="horz" lIns="91440" tIns="45720" rIns="91440" bIns="45720" anchor="t"/>
          <a:lstStyle/>
          <a:p>
            <a:endParaRPr lang="en-US"/>
          </a:p>
        </p:txBody>
      </p:sp>
      <p:sp>
        <p:nvSpPr>
          <p:cNvPr id="15" name="Rectangle 12">
            <a:extLst>
              <a:ext uri="{FF2B5EF4-FFF2-40B4-BE49-F238E27FC236}">
                <a16:creationId xmlns:a16="http://schemas.microsoft.com/office/drawing/2014/main" id="{B712ADDB-81F4-4F44-9A36-AACAB0F8F4CC}"/>
              </a:ext>
            </a:extLst>
          </p:cNvPr>
          <p:cNvSpPr>
            <a:spLocks noChangeArrowheads="1"/>
          </p:cNvSpPr>
          <p:nvPr/>
        </p:nvSpPr>
        <p:spPr bwMode="auto">
          <a:xfrm>
            <a:off x="2482780" y="528656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98226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6633D0-95EC-4C62-B63B-758C34859728}"/>
              </a:ext>
            </a:extLst>
          </p:cNvPr>
          <p:cNvSpPr>
            <a:spLocks noGrp="1"/>
          </p:cNvSpPr>
          <p:nvPr>
            <p:ph type="ctrTitle"/>
          </p:nvPr>
        </p:nvSpPr>
        <p:spPr>
          <a:xfrm>
            <a:off x="304799" y="406402"/>
            <a:ext cx="11438021" cy="1053430"/>
          </a:xfrm>
        </p:spPr>
        <p:txBody>
          <a:bodyPr/>
          <a:lstStyle/>
          <a:p>
            <a:r>
              <a:rPr lang="el-GR" dirty="0"/>
              <a:t>Για την Επιστημονική Μέθοδο</a:t>
            </a:r>
            <a:endParaRPr lang="en-US" dirty="0"/>
          </a:p>
        </p:txBody>
      </p:sp>
      <p:sp>
        <p:nvSpPr>
          <p:cNvPr id="3" name="Υπότιτλος 2">
            <a:extLst>
              <a:ext uri="{FF2B5EF4-FFF2-40B4-BE49-F238E27FC236}">
                <a16:creationId xmlns:a16="http://schemas.microsoft.com/office/drawing/2014/main" id="{216E38D9-153F-45AD-81A1-B7423C19F0FC}"/>
              </a:ext>
            </a:extLst>
          </p:cNvPr>
          <p:cNvSpPr>
            <a:spLocks noGrp="1"/>
          </p:cNvSpPr>
          <p:nvPr>
            <p:ph type="subTitle" idx="1"/>
          </p:nvPr>
        </p:nvSpPr>
        <p:spPr>
          <a:xfrm>
            <a:off x="804672" y="1773242"/>
            <a:ext cx="10582655" cy="1655758"/>
          </a:xfrm>
        </p:spPr>
        <p:txBody>
          <a:bodyPr>
            <a:noAutofit/>
          </a:bodyPr>
          <a:lstStyle/>
          <a:p>
            <a:r>
              <a:rPr lang="el-GR" sz="2400" dirty="0"/>
              <a:t>Τί χρειάζεται μία τέτοια ενότητα σε ένα μάθημα Διδακτικής;</a:t>
            </a:r>
          </a:p>
          <a:p>
            <a:r>
              <a:rPr lang="el-GR" sz="2400" dirty="0"/>
              <a:t>ΑΠΑΝΤΗΣΗ: </a:t>
            </a:r>
          </a:p>
          <a:p>
            <a:pPr marL="457200" indent="-457200" algn="l">
              <a:buAutoNum type="arabicPeriod"/>
            </a:pPr>
            <a:r>
              <a:rPr lang="el-GR" sz="2400" dirty="0"/>
              <a:t>Η επικρατούσα μέθοδος διδασκαλίας σήμερα στις ΦΕ και τη Βιολογία είναι η Διερευνητική- Εποικοδομητική. Ο πιο απλός ορισμός της τελευταίας είναι «η μεταφορά της Επιστημονικής Μεθόδου στη σχολική τάξη. Επομένως είναι σημαντικό να γνωρίζει κανείς ΤΙ ΕΝΝΟΟΥΜΕ ΛΕΓΟΝΤΑΣ «ΕΠΙΣΤΗΜΟΝΙΚΗ ΜΕΘΟΔΟΣ».</a:t>
            </a:r>
          </a:p>
          <a:p>
            <a:pPr marL="457200" indent="-457200" algn="l">
              <a:buAutoNum type="arabicPeriod"/>
            </a:pPr>
            <a:r>
              <a:rPr lang="el-GR" sz="2400" dirty="0"/>
              <a:t>Υπάρχει μία σειρά μελετών που συσχετίζουν την κατανόηση της Φύσης της Επιστήμης (</a:t>
            </a:r>
            <a:r>
              <a:rPr lang="en-US" sz="2400" dirty="0"/>
              <a:t>NOS- Nature of Science) </a:t>
            </a:r>
            <a:r>
              <a:rPr lang="el-GR" sz="2400" dirty="0"/>
              <a:t>με καλύτερη κατανόηση των εννοιών. Άρα…….</a:t>
            </a:r>
            <a:r>
              <a:rPr lang="en-US" sz="2400" dirty="0"/>
              <a:t> </a:t>
            </a:r>
          </a:p>
        </p:txBody>
      </p:sp>
      <p:pic>
        <p:nvPicPr>
          <p:cNvPr id="4" name="Εγγεγραμμένος ήχος">
            <a:hlinkClick r:id="" action="ppaction://media"/>
            <a:extLst>
              <a:ext uri="{FF2B5EF4-FFF2-40B4-BE49-F238E27FC236}">
                <a16:creationId xmlns:a16="http://schemas.microsoft.com/office/drawing/2014/main" id="{A737CC28-CE17-4C5D-B680-E7575D09D5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7541" y="1773242"/>
            <a:ext cx="487363" cy="487363"/>
          </a:xfrm>
          <a:prstGeom prst="rect">
            <a:avLst/>
          </a:prstGeom>
        </p:spPr>
      </p:pic>
    </p:spTree>
    <p:extLst>
      <p:ext uri="{BB962C8B-B14F-4D97-AF65-F5344CB8AC3E}">
        <p14:creationId xmlns:p14="http://schemas.microsoft.com/office/powerpoint/2010/main" val="281496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707">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74638"/>
            <a:ext cx="8229600" cy="411162"/>
          </a:xfrm>
        </p:spPr>
        <p:txBody>
          <a:bodyPr rtlCol="0">
            <a:normAutofit fontScale="90000"/>
          </a:bodyPr>
          <a:lstStyle/>
          <a:p>
            <a:pPr>
              <a:defRPr/>
            </a:pPr>
            <a:r>
              <a:rPr lang="el-GR" sz="3200" b="1" dirty="0"/>
              <a:t>Η </a:t>
            </a:r>
            <a:r>
              <a:rPr lang="el-GR" sz="3200" b="1" dirty="0" err="1"/>
              <a:t>διαψευσιμότητα</a:t>
            </a:r>
            <a:r>
              <a:rPr lang="el-GR" sz="3200" b="1" dirty="0"/>
              <a:t> ως κριτήριο μιας θεωρίας </a:t>
            </a:r>
          </a:p>
        </p:txBody>
      </p:sp>
      <p:sp>
        <p:nvSpPr>
          <p:cNvPr id="40963" name="TextBox 5"/>
          <p:cNvSpPr txBox="1">
            <a:spLocks noChangeArrowheads="1"/>
          </p:cNvSpPr>
          <p:nvPr/>
        </p:nvSpPr>
        <p:spPr bwMode="auto">
          <a:xfrm>
            <a:off x="1981200" y="838200"/>
            <a:ext cx="9017358" cy="5632311"/>
          </a:xfrm>
          <a:prstGeom prst="rect">
            <a:avLst/>
          </a:prstGeom>
          <a:noFill/>
          <a:ln w="9525">
            <a:noFill/>
            <a:miter lim="800000"/>
            <a:headEnd/>
            <a:tailEnd/>
          </a:ln>
        </p:spPr>
        <p:txBody>
          <a:bodyPr wrap="square">
            <a:spAutoFit/>
          </a:bodyPr>
          <a:lstStyle/>
          <a:p>
            <a:r>
              <a:rPr lang="el-GR" dirty="0">
                <a:latin typeface="Calibri" pitchFamily="34" charset="0"/>
              </a:rPr>
              <a:t>Για τους διαψευσιοκράτες η επιστήμη είναι ένα σύνολο υποθέσεων οι οποίες προτείνονται ανιχνευτικά με στόχο την ακριβή περιγραφή ή εξήγηση κάποιας όψης του κόσμου ή του σύμπαντος.</a:t>
            </a:r>
          </a:p>
          <a:p>
            <a:r>
              <a:rPr lang="el-GR" u="sng" dirty="0">
                <a:latin typeface="Calibri" pitchFamily="34" charset="0"/>
              </a:rPr>
              <a:t>1. Το πρώτο και βασικό στοιχείο </a:t>
            </a:r>
          </a:p>
          <a:p>
            <a:r>
              <a:rPr lang="el-GR" dirty="0">
                <a:latin typeface="Calibri" pitchFamily="34" charset="0"/>
              </a:rPr>
              <a:t>ΜΙΑ ΥΠΟΘΕΣΗ ΘΑ ΠΡΕΠΕΙ ΚΑΤΑΡΧΗΝ ΝΑ ΕΙΝΑΙ ΔΙΑΨΕΥΣΙΜΗ! (για να αποτελεί τμήμα της επιστήμης) (Και φυσικά, να μην ΠΡΌΚΕΙΤΑΙ ΓΙΑ ΤΑΥΤΟΛΟΓΙΑ}.</a:t>
            </a:r>
          </a:p>
          <a:p>
            <a:r>
              <a:rPr lang="el-GR" dirty="0">
                <a:latin typeface="Calibri" pitchFamily="34" charset="0"/>
              </a:rPr>
              <a:t>«Ποτέ δεν βρέχει την Τετάρτη». Εύκολα διαψεύσιμη.</a:t>
            </a:r>
          </a:p>
          <a:p>
            <a:r>
              <a:rPr lang="el-GR" dirty="0">
                <a:latin typeface="Calibri" pitchFamily="34" charset="0"/>
              </a:rPr>
              <a:t>«Αν αφήσουμε ένα τούβλο θα πέσει προς τα κάτω». Παρόλο που αληθής... Εν δυνάμει διαψεύσιμη.</a:t>
            </a:r>
          </a:p>
          <a:p>
            <a:r>
              <a:rPr lang="el-GR" dirty="0">
                <a:latin typeface="Calibri" pitchFamily="34" charset="0"/>
              </a:rPr>
              <a:t>Αντίθετα:  «Σήμερα ή βρέχει ή δεν βρέχει» , «μπορεί να έχετε τύχη στο προ-</a:t>
            </a:r>
            <a:r>
              <a:rPr lang="el-GR" dirty="0" err="1">
                <a:latin typeface="Calibri" pitchFamily="34" charset="0"/>
              </a:rPr>
              <a:t>πο</a:t>
            </a:r>
            <a:r>
              <a:rPr lang="el-GR" dirty="0">
                <a:latin typeface="Calibri" pitchFamily="34" charset="0"/>
              </a:rPr>
              <a:t>» «όλοι οι εργένηδες είναι άντρες» « όλα τα σημεία του </a:t>
            </a:r>
            <a:r>
              <a:rPr lang="el-GR" dirty="0" err="1">
                <a:latin typeface="Calibri" pitchFamily="34" charset="0"/>
              </a:rPr>
              <a:t>Ευκλείδιου</a:t>
            </a:r>
            <a:r>
              <a:rPr lang="el-GR" dirty="0">
                <a:latin typeface="Calibri" pitchFamily="34" charset="0"/>
              </a:rPr>
              <a:t> κύκλου απέχουν </a:t>
            </a:r>
            <a:r>
              <a:rPr lang="el-GR" dirty="0" err="1">
                <a:latin typeface="Calibri" pitchFamily="34" charset="0"/>
              </a:rPr>
              <a:t>ίσον</a:t>
            </a:r>
            <a:r>
              <a:rPr lang="el-GR" dirty="0">
                <a:latin typeface="Calibri" pitchFamily="34" charset="0"/>
              </a:rPr>
              <a:t> από το κέντρο»...... ΕΝΝΟΙΑ ΤΗΣ ΤΑΥΤΟΛΟΓΙΑΣ (</a:t>
            </a:r>
            <a:r>
              <a:rPr lang="el-GR" b="1" dirty="0"/>
              <a:t>ταυτολογία</a:t>
            </a:r>
            <a:r>
              <a:rPr lang="el-GR" dirty="0"/>
              <a:t> </a:t>
            </a:r>
            <a:r>
              <a:rPr lang="el-GR" i="1" dirty="0"/>
              <a:t>θηλυκό</a:t>
            </a:r>
            <a:endParaRPr lang="el-GR" dirty="0"/>
          </a:p>
          <a:p>
            <a:r>
              <a:rPr lang="el-GR" dirty="0"/>
              <a:t>η </a:t>
            </a:r>
            <a:r>
              <a:rPr lang="el-GR" dirty="0">
                <a:hlinkClick r:id="rId3" tooltip="επανάληψη"/>
              </a:rPr>
              <a:t>επανάληψη</a:t>
            </a:r>
            <a:r>
              <a:rPr lang="el-GR" dirty="0"/>
              <a:t> του ίδιου </a:t>
            </a:r>
            <a:r>
              <a:rPr lang="el-GR" dirty="0">
                <a:hlinkClick r:id="rId4" tooltip="νόημα"/>
              </a:rPr>
              <a:t>νοήματος</a:t>
            </a:r>
            <a:r>
              <a:rPr lang="el-GR" dirty="0"/>
              <a:t> με διαφορετικές λέξεις</a:t>
            </a:r>
          </a:p>
          <a:p>
            <a:r>
              <a:rPr lang="el-GR" dirty="0"/>
              <a:t>(</a:t>
            </a:r>
            <a:r>
              <a:rPr lang="el-GR" i="1" dirty="0">
                <a:hlinkClick r:id="rId5" tooltip="Κατηγορία:Λογική (νέα ελληνικά)"/>
              </a:rPr>
              <a:t>λογική</a:t>
            </a:r>
            <a:r>
              <a:rPr lang="el-GR" dirty="0"/>
              <a:t>) η </a:t>
            </a:r>
            <a:r>
              <a:rPr lang="el-GR" dirty="0">
                <a:hlinkClick r:id="rId6" tooltip="σύνθετη πρόταση"/>
              </a:rPr>
              <a:t>σύνθετη λογική πρόταση</a:t>
            </a:r>
            <a:r>
              <a:rPr lang="el-GR" dirty="0"/>
              <a:t> που είναι πάντα 'Αληθής»)</a:t>
            </a:r>
          </a:p>
          <a:p>
            <a:r>
              <a:rPr lang="el-GR" dirty="0">
                <a:latin typeface="Calibri" pitchFamily="34" charset="0"/>
              </a:rPr>
              <a:t>2. </a:t>
            </a:r>
            <a:r>
              <a:rPr lang="el-GR" u="sng" dirty="0">
                <a:latin typeface="Calibri" pitchFamily="34" charset="0"/>
              </a:rPr>
              <a:t>Θα πρέπει να λέει κάτι για τον κόσμο: </a:t>
            </a:r>
            <a:r>
              <a:rPr lang="el-GR" dirty="0">
                <a:latin typeface="Calibri" pitchFamily="34" charset="0"/>
              </a:rPr>
              <a:t>«μπορεί να έχετε τύχη στο προ-</a:t>
            </a:r>
            <a:r>
              <a:rPr lang="el-GR" dirty="0" err="1">
                <a:latin typeface="Calibri" pitchFamily="34" charset="0"/>
              </a:rPr>
              <a:t>πο</a:t>
            </a:r>
            <a:r>
              <a:rPr lang="el-GR" dirty="0">
                <a:latin typeface="Calibri" pitchFamily="34" charset="0"/>
              </a:rPr>
              <a:t>». Δε λέει τίποτε...</a:t>
            </a:r>
          </a:p>
          <a:p>
            <a:r>
              <a:rPr lang="el-GR" dirty="0">
                <a:latin typeface="Calibri" pitchFamily="34" charset="0"/>
              </a:rPr>
              <a:t>Αντίθετα: «Όλοι οι πλανήτες κινούνται σε ελλειπτικές τροχιές γύρω από τον ήλιο»</a:t>
            </a:r>
          </a:p>
          <a:p>
            <a:r>
              <a:rPr lang="el-GR" dirty="0">
                <a:latin typeface="Calibri" pitchFamily="34" charset="0"/>
              </a:rPr>
              <a:t>Α) είναι διαψεύσιμη, Β) έχει πληροφορικό περιεχόμενο.</a:t>
            </a:r>
          </a:p>
          <a:p>
            <a:r>
              <a:rPr lang="el-GR" dirty="0">
                <a:latin typeface="Calibri" pitchFamily="34" charset="0"/>
              </a:rPr>
              <a:t>[Θεωρίες που ενώ φαίνονται να εξηγούν τα πάντα δεν εξηγούν τίποτε «οι καταστροφές είναι από τον Θεό για τιμωρία ή για δοκιμασία». </a:t>
            </a:r>
          </a:p>
          <a:p>
            <a:endParaRPr lang="el-GR" dirty="0">
              <a:latin typeface="Calibr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981200" y="-152400"/>
            <a:ext cx="8229600" cy="685800"/>
          </a:xfrm>
        </p:spPr>
        <p:txBody>
          <a:bodyPr/>
          <a:lstStyle/>
          <a:p>
            <a:pPr eaLnBrk="1" hangingPunct="1"/>
            <a:r>
              <a:rPr lang="el-GR" sz="2800" b="1" dirty="0"/>
              <a:t>Η </a:t>
            </a:r>
            <a:r>
              <a:rPr lang="el-GR" sz="2800" b="1" dirty="0" err="1"/>
              <a:t>διαψευσιμότητα</a:t>
            </a:r>
            <a:r>
              <a:rPr lang="el-GR" sz="2800" b="1" dirty="0"/>
              <a:t> ως κριτήριο μιας θεωρίας </a:t>
            </a:r>
          </a:p>
        </p:txBody>
      </p:sp>
      <p:sp>
        <p:nvSpPr>
          <p:cNvPr id="41987" name="TextBox 3"/>
          <p:cNvSpPr txBox="1">
            <a:spLocks noChangeArrowheads="1"/>
          </p:cNvSpPr>
          <p:nvPr/>
        </p:nvSpPr>
        <p:spPr bwMode="auto">
          <a:xfrm>
            <a:off x="1116281" y="663512"/>
            <a:ext cx="9323119" cy="5909310"/>
          </a:xfrm>
          <a:prstGeom prst="rect">
            <a:avLst/>
          </a:prstGeom>
          <a:noFill/>
          <a:ln w="9525">
            <a:noFill/>
            <a:miter lim="800000"/>
            <a:headEnd/>
            <a:tailEnd/>
          </a:ln>
        </p:spPr>
        <p:txBody>
          <a:bodyPr wrap="square">
            <a:spAutoFit/>
          </a:bodyPr>
          <a:lstStyle/>
          <a:p>
            <a:pPr marL="342900" indent="-342900">
              <a:buFontTx/>
              <a:buAutoNum type="arabicPeriod" startAt="3"/>
            </a:pPr>
            <a:r>
              <a:rPr lang="el-GR" sz="2000" dirty="0">
                <a:latin typeface="Calibri" pitchFamily="34" charset="0"/>
              </a:rPr>
              <a:t>Να έχει Σαφήνεια και ακρίβεια. Ο υψηλός βαθμός διαψευσιμότητας προϋποθέτει και ΣΑΦΗΝΕΙΑ-ΑΚΡΙΒΕΙΑ.  Αλλιώς δύσκολα μπορεί να γίνει κατανοητή η θεωρία και να διαψευσθεί.... </a:t>
            </a:r>
          </a:p>
          <a:p>
            <a:pPr marL="342900" indent="-342900">
              <a:buFontTx/>
              <a:buAutoNum type="arabicPeriod" startAt="3"/>
            </a:pPr>
            <a:r>
              <a:rPr lang="el-GR" sz="2000" dirty="0">
                <a:latin typeface="Calibri" pitchFamily="34" charset="0"/>
              </a:rPr>
              <a:t>Να περιέχει όσο το δυνατόν περισσότερους ισχυρισμούς: δίνει περισσότερες ευκαιρίες για διάψευση. Αλλά έτσι μπορεί να αποδειχτεί Ότι έχει αντοχή απέναντι στις απόπειρες διάψευσής της μέσω πειραματικού ελέγχου.</a:t>
            </a:r>
          </a:p>
          <a:p>
            <a:pPr marL="342900" indent="-342900"/>
            <a:r>
              <a:rPr lang="el-GR" sz="2000" dirty="0">
                <a:latin typeface="Calibri" pitchFamily="34" charset="0"/>
              </a:rPr>
              <a:t>       Παράδειγμα:  (α) Ο Άρης κινείται ελλειπτικά γύρω από τον Ήλιο.</a:t>
            </a:r>
          </a:p>
          <a:p>
            <a:pPr marL="342900" indent="-342900"/>
            <a:r>
              <a:rPr lang="el-GR" sz="2000" dirty="0">
                <a:latin typeface="Calibri" pitchFamily="34" charset="0"/>
              </a:rPr>
              <a:t>                                (α’) Όλοι οι πλανήτες κινούνται ελλειπτικά γύρω από τον Ήλιο.</a:t>
            </a:r>
          </a:p>
          <a:p>
            <a:pPr marL="342900" indent="-342900"/>
            <a:r>
              <a:rPr lang="el-GR" sz="2000" dirty="0">
                <a:latin typeface="Calibri" pitchFamily="34" charset="0"/>
              </a:rPr>
              <a:t>(β) Τα Αγγειόσπερμα έκαναν την εμφάνισή τους πολλά </a:t>
            </a:r>
            <a:r>
              <a:rPr lang="en-US" sz="2000" dirty="0">
                <a:latin typeface="Calibri" pitchFamily="34" charset="0"/>
              </a:rPr>
              <a:t>MYA </a:t>
            </a:r>
            <a:r>
              <a:rPr lang="el-GR" sz="2000" dirty="0">
                <a:latin typeface="Calibri" pitchFamily="34" charset="0"/>
              </a:rPr>
              <a:t>μετά τα Πτεριδόφυτα</a:t>
            </a:r>
          </a:p>
          <a:p>
            <a:pPr marL="342900" indent="-342900"/>
            <a:r>
              <a:rPr lang="el-GR" sz="2000" dirty="0">
                <a:latin typeface="Calibri" pitchFamily="34" charset="0"/>
              </a:rPr>
              <a:t>(β΄) Τα Σπερματόφυτα έκαναν την εμφάνισή τους πολλά </a:t>
            </a:r>
            <a:r>
              <a:rPr lang="en-US" sz="2000" dirty="0">
                <a:latin typeface="Calibri" pitchFamily="34" charset="0"/>
              </a:rPr>
              <a:t>MYA </a:t>
            </a:r>
            <a:r>
              <a:rPr lang="el-GR" sz="2000" dirty="0">
                <a:latin typeface="Calibri" pitchFamily="34" charset="0"/>
              </a:rPr>
              <a:t>μετά τα Πτεριδόφυτα </a:t>
            </a:r>
          </a:p>
          <a:p>
            <a:pPr marL="342900" indent="-342900"/>
            <a:r>
              <a:rPr lang="el-GR" sz="2000" dirty="0">
                <a:latin typeface="Calibri" pitchFamily="34" charset="0"/>
              </a:rPr>
              <a:t>       Η β’ αντιπροσωπεύει επιστημονική γνώση ανώτερου επιπέδου από την α’.</a:t>
            </a:r>
          </a:p>
          <a:p>
            <a:pPr marL="342900" indent="-342900"/>
            <a:r>
              <a:rPr lang="el-GR" sz="2000" dirty="0">
                <a:latin typeface="Calibri" pitchFamily="34" charset="0"/>
              </a:rPr>
              <a:t>        Αν διαψευσθεί ο α’ διαψεύδεται και ο β’ χωρίς να συμβαίνει το αντίστροφο.  Ο νόμος β’ ισχυρίζεται πιο πολλά πράγματα από τον α’ δηλ. είναι καλύτερος νόμος.</a:t>
            </a:r>
          </a:p>
          <a:p>
            <a:pPr marL="342900" indent="-342900"/>
            <a:r>
              <a:rPr lang="el-GR" sz="2000" dirty="0">
                <a:latin typeface="Calibri" pitchFamily="34" charset="0"/>
              </a:rPr>
              <a:t>6.   Προτιμάμε τις θεωρίες με υψηλό βαθμό διαψευσιμότητας με την προϋπόθεση πως δεν έχουν διαψευσθεί.  Τότε τις απορρίπτουμε αμείλικτα.</a:t>
            </a:r>
          </a:p>
          <a:p>
            <a:pPr marL="342900" indent="-342900"/>
            <a:r>
              <a:rPr lang="el-GR" sz="2000" dirty="0">
                <a:latin typeface="Calibri" pitchFamily="34" charset="0"/>
              </a:rPr>
              <a:t>       Ανακαλύπτοντας όμως ότι η θεωρία μας ήταν ψευδής, έχουμε μάθει από τα σφάλματά μας. </a:t>
            </a:r>
            <a:r>
              <a:rPr lang="el-GR" sz="2000" i="1" dirty="0">
                <a:latin typeface="Calibri" pitchFamily="34" charset="0"/>
              </a:rPr>
              <a:t>Οι διαψεύσεις  συνιστούν ορόσημα...</a:t>
            </a:r>
            <a:r>
              <a:rPr lang="el-GR" sz="2000" dirty="0">
                <a:latin typeface="Calibri" pitchFamily="34" charset="0"/>
              </a:rPr>
              <a:t> Τους κύριους σταθμούς προόδου της επιστήμης. Τα σφάλματα μας φέρνουν πιο κοντά στην αλήθεια.</a:t>
            </a:r>
          </a:p>
          <a:p>
            <a:pPr marL="342900" indent="-342900"/>
            <a:endParaRPr lang="el-GR" dirty="0">
              <a:latin typeface="Calibri" pitchFamily="34" charset="0"/>
            </a:endParaRPr>
          </a:p>
        </p:txBody>
      </p:sp>
      <p:pic>
        <p:nvPicPr>
          <p:cNvPr id="2" name="Εγγεγραμμένος ήχος">
            <a:hlinkClick r:id="" action="ppaction://media"/>
            <a:extLst>
              <a:ext uri="{FF2B5EF4-FFF2-40B4-BE49-F238E27FC236}">
                <a16:creationId xmlns:a16="http://schemas.microsoft.com/office/drawing/2014/main" id="{D8AEDCFB-8C8B-4DB2-A38C-97271726C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9400" y="21504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82697" y="978795"/>
            <a:ext cx="11626605" cy="6340197"/>
          </a:xfrm>
          <a:prstGeom prst="rect">
            <a:avLst/>
          </a:prstGeom>
          <a:noFill/>
          <a:ln w="9525">
            <a:noFill/>
            <a:miter lim="800000"/>
            <a:headEnd/>
            <a:tailEnd/>
          </a:ln>
        </p:spPr>
        <p:txBody>
          <a:bodyPr wrap="square">
            <a:spAutoFit/>
          </a:bodyPr>
          <a:lstStyle/>
          <a:p>
            <a:r>
              <a:rPr lang="el-GR" sz="1400" dirty="0">
                <a:highlight>
                  <a:srgbClr val="FFFF00"/>
                </a:highlight>
                <a:latin typeface="Calibri" pitchFamily="34" charset="0"/>
              </a:rPr>
              <a:t>ΜΟΝΟ ΑΝΑΓΝΩΣΗ: Οι επαληθευσιοκράτες (σύμφωνα με τον </a:t>
            </a:r>
            <a:r>
              <a:rPr lang="en-US" sz="1400" dirty="0">
                <a:highlight>
                  <a:srgbClr val="FFFF00"/>
                </a:highlight>
                <a:latin typeface="Calibri" pitchFamily="34" charset="0"/>
              </a:rPr>
              <a:t>Popper)</a:t>
            </a:r>
            <a:r>
              <a:rPr lang="el-GR" sz="1400" dirty="0">
                <a:highlight>
                  <a:srgbClr val="FFFF00"/>
                </a:highlight>
                <a:latin typeface="Calibri" pitchFamily="34" charset="0"/>
              </a:rPr>
              <a:t>, αφού δεν μπορούν να εξασφαλίσουν την αλήθεια των επιστημονικών υποθέσεων και θεωριών, προτείνουν ως εναλλακτική λύση τον υπολογισμό της πιθανότητας να είναι μία υπόθεση αληθής, δεδομένων των στοιχείων</a:t>
            </a:r>
          </a:p>
          <a:p>
            <a:r>
              <a:rPr lang="el-GR" sz="1400" dirty="0">
                <a:highlight>
                  <a:srgbClr val="FFFF00"/>
                </a:highlight>
                <a:latin typeface="Calibri" pitchFamily="34" charset="0"/>
              </a:rPr>
              <a:t>που έχουν συγκεντρωθεί υπέρ της. </a:t>
            </a:r>
          </a:p>
          <a:p>
            <a:r>
              <a:rPr lang="el-GR" sz="1400" dirty="0">
                <a:highlight>
                  <a:srgbClr val="FFFF00"/>
                </a:highlight>
                <a:latin typeface="Calibri" pitchFamily="34" charset="0"/>
              </a:rPr>
              <a:t>Ο </a:t>
            </a:r>
            <a:r>
              <a:rPr lang="el-GR" sz="1400" dirty="0" err="1">
                <a:highlight>
                  <a:srgbClr val="FFFF00"/>
                </a:highlight>
                <a:latin typeface="Calibri" pitchFamily="34" charset="0"/>
              </a:rPr>
              <a:t>Popper</a:t>
            </a:r>
            <a:r>
              <a:rPr lang="el-GR" sz="1400" dirty="0">
                <a:highlight>
                  <a:srgbClr val="FFFF00"/>
                </a:highlight>
                <a:latin typeface="Calibri" pitchFamily="34" charset="0"/>
              </a:rPr>
              <a:t> θεωρεί αυτή την άποψη ≪βαθιά λανθασμένη≫ Έτσι, αντί να μιλάει για </a:t>
            </a:r>
            <a:r>
              <a:rPr lang="el-GR" sz="1400" b="1" i="1" dirty="0">
                <a:highlight>
                  <a:srgbClr val="FFFF00"/>
                </a:highlight>
                <a:latin typeface="Calibri" pitchFamily="34" charset="0"/>
              </a:rPr>
              <a:t>επικύρωση</a:t>
            </a:r>
            <a:r>
              <a:rPr lang="el-GR" sz="1400" i="1" dirty="0">
                <a:highlight>
                  <a:srgbClr val="FFFF00"/>
                </a:highlight>
                <a:latin typeface="Calibri" pitchFamily="34" charset="0"/>
              </a:rPr>
              <a:t> (</a:t>
            </a:r>
            <a:r>
              <a:rPr lang="el-GR" sz="1400" i="1" dirty="0" err="1">
                <a:highlight>
                  <a:srgbClr val="FFFF00"/>
                </a:highlight>
                <a:latin typeface="Calibri" pitchFamily="34" charset="0"/>
              </a:rPr>
              <a:t>confirmation</a:t>
            </a:r>
            <a:r>
              <a:rPr lang="el-GR" sz="1400" i="1" dirty="0">
                <a:highlight>
                  <a:srgbClr val="FFFF00"/>
                </a:highlight>
                <a:latin typeface="Calibri" pitchFamily="34" charset="0"/>
              </a:rPr>
              <a:t>) </a:t>
            </a:r>
            <a:r>
              <a:rPr lang="el-GR" sz="1400" dirty="0">
                <a:highlight>
                  <a:srgbClr val="FFFF00"/>
                </a:highlight>
                <a:latin typeface="Calibri" pitchFamily="34" charset="0"/>
              </a:rPr>
              <a:t>των επιστημονικών θεωριών ―όρο που εισήγαγε ο ίδιος και υιοθέτησαν οι θετικιστές―, μιλάει για </a:t>
            </a:r>
            <a:r>
              <a:rPr lang="el-GR" sz="1400" b="1" i="1" dirty="0">
                <a:highlight>
                  <a:srgbClr val="FFFF00"/>
                </a:highlight>
                <a:latin typeface="Calibri" pitchFamily="34" charset="0"/>
              </a:rPr>
              <a:t>ενίσχυση</a:t>
            </a:r>
            <a:r>
              <a:rPr lang="el-GR" sz="1400" i="1" dirty="0">
                <a:highlight>
                  <a:srgbClr val="FFFF00"/>
                </a:highlight>
                <a:latin typeface="Calibri" pitchFamily="34" charset="0"/>
              </a:rPr>
              <a:t> (</a:t>
            </a:r>
            <a:r>
              <a:rPr lang="el-GR" sz="1400" i="1" dirty="0" err="1">
                <a:highlight>
                  <a:srgbClr val="FFFF00"/>
                </a:highlight>
                <a:latin typeface="Calibri" pitchFamily="34" charset="0"/>
              </a:rPr>
              <a:t>corroboration</a:t>
            </a:r>
            <a:r>
              <a:rPr lang="el-GR" sz="1400" i="1" dirty="0">
                <a:highlight>
                  <a:srgbClr val="FFFF00"/>
                </a:highlight>
                <a:latin typeface="Calibri" pitchFamily="34" charset="0"/>
              </a:rPr>
              <a:t>) των επιστημονικών υποθέσεων. Χρησι</a:t>
            </a:r>
            <a:r>
              <a:rPr lang="el-GR" sz="1400" dirty="0">
                <a:highlight>
                  <a:srgbClr val="FFFF00"/>
                </a:highlight>
                <a:latin typeface="Calibri" pitchFamily="34" charset="0"/>
              </a:rPr>
              <a:t>μοποιεί τον όρο ≪</a:t>
            </a:r>
            <a:r>
              <a:rPr lang="el-GR" sz="1400" b="1" dirty="0">
                <a:highlight>
                  <a:srgbClr val="FFFF00"/>
                </a:highlight>
                <a:latin typeface="Calibri" pitchFamily="34" charset="0"/>
              </a:rPr>
              <a:t>βαθμός ενίσχυσης</a:t>
            </a:r>
            <a:r>
              <a:rPr lang="el-GR" sz="1400" dirty="0">
                <a:highlight>
                  <a:srgbClr val="FFFF00"/>
                </a:highlight>
                <a:latin typeface="Calibri" pitchFamily="34" charset="0"/>
              </a:rPr>
              <a:t>≫ (</a:t>
            </a:r>
            <a:r>
              <a:rPr lang="el-GR" sz="1400" dirty="0" err="1">
                <a:highlight>
                  <a:srgbClr val="FFFF00"/>
                </a:highlight>
                <a:latin typeface="Calibri" pitchFamily="34" charset="0"/>
              </a:rPr>
              <a:t>degree</a:t>
            </a:r>
            <a:r>
              <a:rPr lang="el-GR" sz="1400" dirty="0">
                <a:highlight>
                  <a:srgbClr val="FFFF00"/>
                </a:highlight>
                <a:latin typeface="Calibri" pitchFamily="34" charset="0"/>
              </a:rPr>
              <a:t> of </a:t>
            </a:r>
            <a:r>
              <a:rPr lang="el-GR" sz="1400" dirty="0" err="1">
                <a:highlight>
                  <a:srgbClr val="FFFF00"/>
                </a:highlight>
                <a:latin typeface="Calibri" pitchFamily="34" charset="0"/>
              </a:rPr>
              <a:t>corroboration</a:t>
            </a:r>
            <a:r>
              <a:rPr lang="el-GR" sz="1400" dirty="0">
                <a:highlight>
                  <a:srgbClr val="FFFF00"/>
                </a:highlight>
                <a:latin typeface="Calibri" pitchFamily="34" charset="0"/>
              </a:rPr>
              <a:t>) αντί του όρου </a:t>
            </a:r>
            <a:r>
              <a:rPr lang="el-GR" sz="1400" b="1" dirty="0">
                <a:highlight>
                  <a:srgbClr val="FFFF00"/>
                </a:highlight>
                <a:latin typeface="Calibri" pitchFamily="34" charset="0"/>
              </a:rPr>
              <a:t>≪βαθμός επικύρωσης≫ </a:t>
            </a:r>
            <a:r>
              <a:rPr lang="el-GR" sz="1400" dirty="0">
                <a:highlight>
                  <a:srgbClr val="FFFF00"/>
                </a:highlight>
                <a:latin typeface="Calibri" pitchFamily="34" charset="0"/>
              </a:rPr>
              <a:t>(</a:t>
            </a:r>
            <a:r>
              <a:rPr lang="en-US" sz="1400" dirty="0">
                <a:highlight>
                  <a:srgbClr val="FFFF00"/>
                </a:highlight>
                <a:latin typeface="Calibri" pitchFamily="34" charset="0"/>
              </a:rPr>
              <a:t>degree of confirmation) </a:t>
            </a:r>
            <a:r>
              <a:rPr lang="el-GR" sz="1400" dirty="0">
                <a:highlight>
                  <a:srgbClr val="FFFF00"/>
                </a:highlight>
                <a:latin typeface="Calibri" pitchFamily="34" charset="0"/>
              </a:rPr>
              <a:t>ή του </a:t>
            </a:r>
            <a:r>
              <a:rPr lang="el-GR" sz="1400" b="1" dirty="0">
                <a:highlight>
                  <a:srgbClr val="FFFF00"/>
                </a:highlight>
                <a:latin typeface="Calibri" pitchFamily="34" charset="0"/>
              </a:rPr>
              <a:t>όρου ≪πιθανότητα≫ (</a:t>
            </a:r>
            <a:r>
              <a:rPr lang="en-US" sz="1400" b="1" dirty="0">
                <a:highlight>
                  <a:srgbClr val="FFFF00"/>
                </a:highlight>
                <a:latin typeface="Calibri" pitchFamily="34" charset="0"/>
              </a:rPr>
              <a:t>probability),</a:t>
            </a:r>
            <a:r>
              <a:rPr lang="el-GR" sz="1400" b="1" dirty="0">
                <a:highlight>
                  <a:srgbClr val="FFFF00"/>
                </a:highlight>
                <a:latin typeface="Calibri" pitchFamily="34" charset="0"/>
              </a:rPr>
              <a:t> </a:t>
            </a:r>
            <a:r>
              <a:rPr lang="el-GR" sz="1400" dirty="0">
                <a:highlight>
                  <a:srgbClr val="FFFF00"/>
                </a:highlight>
                <a:latin typeface="Calibri" pitchFamily="34" charset="0"/>
              </a:rPr>
              <a:t>για να αντιδιαστείλει τη δική του αντίληψη από αυτή των θετικιστών.</a:t>
            </a:r>
            <a:endParaRPr lang="el-GR" sz="1400" dirty="0">
              <a:latin typeface="Calibri" pitchFamily="34" charset="0"/>
            </a:endParaRPr>
          </a:p>
          <a:p>
            <a:endParaRPr lang="el-GR" sz="1400" dirty="0">
              <a:latin typeface="Calibri" pitchFamily="34" charset="0"/>
            </a:endParaRPr>
          </a:p>
          <a:p>
            <a:r>
              <a:rPr lang="el-GR" sz="2000" dirty="0">
                <a:latin typeface="Calibri" pitchFamily="34" charset="0"/>
              </a:rPr>
              <a:t>Η Διαψευσιμότητα είναι μία Επιστημονική Μέθοδος που ταιριάζει πολύ καλά με τη Διδακτική της Βιολογίας/Οικολογίας. Σκεφτείτε λ.χ. την περίπτωση τη Θεωρία της Εξέλιξης μέσω Φυσικής Επιλογής: </a:t>
            </a:r>
          </a:p>
          <a:p>
            <a:pPr marL="457200" indent="-457200">
              <a:buAutoNum type="arabicPeriod"/>
            </a:pPr>
            <a:r>
              <a:rPr lang="el-GR" sz="2000" dirty="0">
                <a:latin typeface="Calibri" pitchFamily="34" charset="0"/>
              </a:rPr>
              <a:t>Είναι απόλυτα «εν δυνάμει διαψεύσιμη». Λ.χ. αν κάποιος αποδείξει πως οι μέθοδοι χρονολόγησης</a:t>
            </a:r>
            <a:r>
              <a:rPr lang="en-US" sz="2000" dirty="0">
                <a:latin typeface="Calibri" pitchFamily="34" charset="0"/>
              </a:rPr>
              <a:t> </a:t>
            </a:r>
            <a:r>
              <a:rPr lang="el-GR" sz="2000" dirty="0">
                <a:latin typeface="Calibri" pitchFamily="34" charset="0"/>
              </a:rPr>
              <a:t>είναι λάθος, καταρρέει όλο το οικοδόμημα της χρονολόγησης και της μη ταυτόχρονης εμφάνισης των ειδών. </a:t>
            </a:r>
          </a:p>
          <a:p>
            <a:pPr marL="457200" indent="-457200">
              <a:buAutoNum type="arabicPeriod"/>
            </a:pPr>
            <a:r>
              <a:rPr lang="el-GR" sz="2000" dirty="0">
                <a:latin typeface="Calibri" pitchFamily="34" charset="0"/>
              </a:rPr>
              <a:t>Πόσες πολλές ευκαιρίες διάψευσης υπάρχουν; ΑΠΑΝΤΗΣΗ: ΑΠΕΙΡΕΣ. </a:t>
            </a:r>
          </a:p>
          <a:p>
            <a:r>
              <a:rPr lang="el-GR" sz="2000" dirty="0">
                <a:latin typeface="Calibri" pitchFamily="34" charset="0"/>
              </a:rPr>
              <a:t>        Μετρείστε πόσες χιλιάδες είδη θηλαστικών υπάρχουν που η </a:t>
            </a:r>
            <a:r>
              <a:rPr lang="el-GR" sz="2000" dirty="0" err="1">
                <a:latin typeface="Calibri" pitchFamily="34" charset="0"/>
              </a:rPr>
              <a:t>ΘΕμΦΕ</a:t>
            </a:r>
            <a:r>
              <a:rPr lang="el-GR" sz="2000" dirty="0">
                <a:latin typeface="Calibri" pitchFamily="34" charset="0"/>
              </a:rPr>
              <a:t> λέει πως εμφανίστηκαν μετά την εξαφάνιση των Δεινοσαύρων. Τόσες είναι και οι ευκαιρίες ΔΙΑΨΕΥΣΗΣ Της όλης ΘΕΩΡΙΑΣ. Σκεφτείτε πόσες χιλιάδες είδη ΑΓΓΕΙΟΣΠΕΡΜΩΝ  ισχυρίζεται η </a:t>
            </a:r>
            <a:r>
              <a:rPr lang="el-GR" sz="2000" dirty="0" err="1">
                <a:latin typeface="Calibri" pitchFamily="34" charset="0"/>
              </a:rPr>
              <a:t>ΘΕμΦΕ</a:t>
            </a:r>
            <a:r>
              <a:rPr lang="el-GR" sz="2000" dirty="0">
                <a:latin typeface="Calibri" pitchFamily="34" charset="0"/>
              </a:rPr>
              <a:t> πως εμφανίστηκαν μετά τα ΓΥΜΝΟΣΠΕΡΜΑ. Ένα από αυτά να βρεθεί με ηλικία σε </a:t>
            </a:r>
            <a:r>
              <a:rPr lang="en-US" sz="2000" dirty="0" err="1">
                <a:latin typeface="Calibri" pitchFamily="34" charset="0"/>
              </a:rPr>
              <a:t>mya</a:t>
            </a:r>
            <a:r>
              <a:rPr lang="en-US" sz="2000" dirty="0">
                <a:latin typeface="Calibri" pitchFamily="34" charset="0"/>
              </a:rPr>
              <a:t> </a:t>
            </a:r>
            <a:r>
              <a:rPr lang="el-GR" sz="2000" dirty="0">
                <a:latin typeface="Calibri" pitchFamily="34" charset="0"/>
              </a:rPr>
              <a:t>μεγαλύτερη από α) Την ηλικία (</a:t>
            </a:r>
            <a:r>
              <a:rPr lang="en-US" sz="2000" dirty="0" err="1">
                <a:latin typeface="Calibri" pitchFamily="34" charset="0"/>
              </a:rPr>
              <a:t>mya</a:t>
            </a:r>
            <a:r>
              <a:rPr lang="en-US" sz="2000" dirty="0">
                <a:latin typeface="Calibri" pitchFamily="34" charset="0"/>
              </a:rPr>
              <a:t>)</a:t>
            </a:r>
            <a:r>
              <a:rPr lang="el-GR" sz="2000" dirty="0">
                <a:latin typeface="Calibri" pitchFamily="34" charset="0"/>
              </a:rPr>
              <a:t> εμφάνισης των πρώτων Γυμνόσπερμων β) Την ηλικία εμφάνισης των πρώτων Πτεριδόφυτων….και πάει λέγοντας….</a:t>
            </a:r>
          </a:p>
          <a:p>
            <a:r>
              <a:rPr lang="el-GR" sz="2000" dirty="0">
                <a:latin typeface="Calibri" pitchFamily="34" charset="0"/>
              </a:rPr>
              <a:t>Ή πως τα ζώα με Ακτινωτή συμμετρία εμφανίστηκαν ταυτόχρονα με αυτά με Αμφίπλευρη συμμετρία, </a:t>
            </a:r>
            <a:r>
              <a:rPr lang="el-GR" sz="2000" dirty="0" err="1">
                <a:latin typeface="Calibri" pitchFamily="34" charset="0"/>
              </a:rPr>
              <a:t>κ.ο.κ.</a:t>
            </a:r>
            <a:r>
              <a:rPr lang="el-GR" sz="2000" dirty="0">
                <a:latin typeface="Calibri" pitchFamily="34" charset="0"/>
              </a:rPr>
              <a:t> Ή πως τα ζώα με ανεπτυγμένα εγκεφαλικά ημισφαίρια προηγήθηκαν εκείνων που δεν έχουν Ημισφαίρια, </a:t>
            </a:r>
            <a:r>
              <a:rPr lang="el-GR" sz="2000" dirty="0" err="1">
                <a:latin typeface="Calibri" pitchFamily="34" charset="0"/>
              </a:rPr>
              <a:t>κ.ο.κ.</a:t>
            </a:r>
            <a:endParaRPr lang="el-GR" sz="2000" dirty="0">
              <a:latin typeface="Calibri" pitchFamily="34" charset="0"/>
            </a:endParaRPr>
          </a:p>
          <a:p>
            <a:r>
              <a:rPr lang="el-GR" sz="2000" dirty="0">
                <a:latin typeface="Calibri" pitchFamily="34" charset="0"/>
              </a:rPr>
              <a:t>ΜΕ ΒΑΣΗ ΟΛΑ ΑΥΤΑ ΠΑΤΕ ΣΤΑ ΕΓΓΡΑΦΑ ΚΑΙ ΘΑ ΒΡΕΙΤΕ ΤΟ ΕΝΑ ΑΠΌ ΤΑ ΔΥΟ ΘΕΜΑΤΑ ΓΕ ΠΟΥ ΘΑ ΕΧΕΤΕ ΝΑ ΕΠΙΛΕΞΕΤΕ.     </a:t>
            </a:r>
          </a:p>
        </p:txBody>
      </p:sp>
      <p:sp>
        <p:nvSpPr>
          <p:cNvPr id="2" name="Τίτλος 1">
            <a:extLst>
              <a:ext uri="{FF2B5EF4-FFF2-40B4-BE49-F238E27FC236}">
                <a16:creationId xmlns:a16="http://schemas.microsoft.com/office/drawing/2014/main" id="{23F98657-1EE0-44EC-BE01-3F06F18B6717}"/>
              </a:ext>
            </a:extLst>
          </p:cNvPr>
          <p:cNvSpPr>
            <a:spLocks noGrp="1"/>
          </p:cNvSpPr>
          <p:nvPr>
            <p:ph type="title"/>
          </p:nvPr>
        </p:nvSpPr>
        <p:spPr>
          <a:xfrm>
            <a:off x="785611" y="246454"/>
            <a:ext cx="10718999" cy="848250"/>
          </a:xfrm>
        </p:spPr>
        <p:txBody>
          <a:bodyPr/>
          <a:lstStyle/>
          <a:p>
            <a:r>
              <a:rPr lang="el-GR" dirty="0" err="1"/>
              <a:t>ΘΕμΦΕ</a:t>
            </a:r>
            <a:r>
              <a:rPr lang="el-GR" dirty="0"/>
              <a:t> και Διαψευσιμότητα </a:t>
            </a:r>
            <a:endParaRPr lang="en-US" dirty="0"/>
          </a:p>
        </p:txBody>
      </p:sp>
      <p:pic>
        <p:nvPicPr>
          <p:cNvPr id="3" name="Εγγεγραμμένος ήχος">
            <a:hlinkClick r:id="" action="ppaction://media"/>
            <a:extLst>
              <a:ext uri="{FF2B5EF4-FFF2-40B4-BE49-F238E27FC236}">
                <a16:creationId xmlns:a16="http://schemas.microsoft.com/office/drawing/2014/main" id="{A0C91C25-99C7-4986-8BD4-84948B0C25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810" y="26491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149" y="0"/>
            <a:ext cx="11625942" cy="1143000"/>
          </a:xfrm>
        </p:spPr>
        <p:txBody>
          <a:bodyPr rtlCol="0">
            <a:normAutofit fontScale="90000"/>
          </a:bodyPr>
          <a:lstStyle/>
          <a:p>
            <a:pPr>
              <a:defRPr/>
            </a:pPr>
            <a:r>
              <a:rPr lang="en-US" b="1" dirty="0"/>
              <a:t>O Thomas Kuhn </a:t>
            </a:r>
            <a:r>
              <a:rPr lang="el-GR" b="1" dirty="0"/>
              <a:t>και η δομή των επιστημονικών επαναστάσεων: Γενικά.</a:t>
            </a:r>
            <a:endParaRPr lang="el-GR" dirty="0"/>
          </a:p>
        </p:txBody>
      </p:sp>
      <p:sp>
        <p:nvSpPr>
          <p:cNvPr id="18435" name="TextBox 2"/>
          <p:cNvSpPr txBox="1">
            <a:spLocks noChangeArrowheads="1"/>
          </p:cNvSpPr>
          <p:nvPr/>
        </p:nvSpPr>
        <p:spPr bwMode="auto">
          <a:xfrm>
            <a:off x="538348" y="1415144"/>
            <a:ext cx="11115304" cy="5262979"/>
          </a:xfrm>
          <a:prstGeom prst="rect">
            <a:avLst/>
          </a:prstGeom>
          <a:noFill/>
          <a:ln w="9525">
            <a:noFill/>
            <a:miter lim="800000"/>
            <a:headEnd/>
            <a:tailEnd/>
          </a:ln>
        </p:spPr>
        <p:txBody>
          <a:bodyPr wrap="square">
            <a:spAutoFit/>
          </a:bodyPr>
          <a:lstStyle/>
          <a:p>
            <a:r>
              <a:rPr lang="el-GR" sz="2400" dirty="0">
                <a:latin typeface="Calibri" pitchFamily="34" charset="0"/>
              </a:rPr>
              <a:t>1962. Είναι το σημείο αναφοράς για τη λεγόμενη </a:t>
            </a:r>
            <a:r>
              <a:rPr lang="el-GR" sz="2400" dirty="0" err="1">
                <a:latin typeface="Calibri" pitchFamily="34" charset="0"/>
              </a:rPr>
              <a:t>ιστορικίστικη</a:t>
            </a:r>
            <a:r>
              <a:rPr lang="el-GR" sz="2400" dirty="0">
                <a:latin typeface="Calibri" pitchFamily="34" charset="0"/>
              </a:rPr>
              <a:t> ή νέα φιλοσοφία της επιστήμης, ακριβώς επειδή εισήγαγε νέες παραμέτρους, και κυρίως την ιστορική διάσταση, στη λογική πραγμάτευση του επιστημονικού φαινομένου. </a:t>
            </a:r>
            <a:r>
              <a:rPr lang="el-GR" sz="2400" dirty="0">
                <a:latin typeface="Arial" pitchFamily="34" charset="0"/>
                <a:ea typeface="MS PGothic" pitchFamily="34" charset="-128"/>
              </a:rPr>
              <a:t>Το χρονικό σημείο εμφάνισης αυτού του ρεύματος θεωρείται το 1962, έτος έκδοσης της "Δομής των Επιστημονικών Επαναστάσεων" του T. </a:t>
            </a:r>
            <a:r>
              <a:rPr lang="el-GR" sz="2400" dirty="0" err="1">
                <a:latin typeface="Arial" pitchFamily="34" charset="0"/>
                <a:ea typeface="MS PGothic" pitchFamily="34" charset="-128"/>
              </a:rPr>
              <a:t>Kuhn</a:t>
            </a:r>
            <a:r>
              <a:rPr lang="el-GR" sz="2400" dirty="0">
                <a:latin typeface="Arial" pitchFamily="34" charset="0"/>
                <a:ea typeface="MS PGothic" pitchFamily="34" charset="-128"/>
              </a:rPr>
              <a:t>.</a:t>
            </a:r>
            <a:endParaRPr lang="en-US" sz="2400" dirty="0">
              <a:latin typeface="Arial" pitchFamily="34" charset="0"/>
              <a:ea typeface="MS PGothic" pitchFamily="34" charset="-128"/>
            </a:endParaRPr>
          </a:p>
          <a:p>
            <a:endParaRPr lang="el-GR" sz="2400" dirty="0">
              <a:latin typeface="Calibri" pitchFamily="34" charset="0"/>
            </a:endParaRPr>
          </a:p>
          <a:p>
            <a:r>
              <a:rPr lang="el-GR" sz="2400" dirty="0">
                <a:latin typeface="Calibri" pitchFamily="34" charset="0"/>
              </a:rPr>
              <a:t>Δύο είναι οι βασικές διαφορές με το μοντέλο της επιστήμης που προέβαλαν οι λογικοί θετικιστές: </a:t>
            </a:r>
          </a:p>
          <a:p>
            <a:r>
              <a:rPr lang="el-GR" sz="2400" dirty="0">
                <a:latin typeface="Calibri" pitchFamily="34" charset="0"/>
              </a:rPr>
              <a:t>Α) </a:t>
            </a:r>
            <a:r>
              <a:rPr lang="el-GR" sz="2400" b="1" dirty="0">
                <a:latin typeface="Calibri" pitchFamily="34" charset="0"/>
              </a:rPr>
              <a:t>Η τοποθέτηση των επιστημονικών θεωριών στο ιστορικό τους πλαίσιο </a:t>
            </a:r>
            <a:r>
              <a:rPr lang="el-GR" sz="2400" dirty="0">
                <a:latin typeface="Calibri" pitchFamily="34" charset="0"/>
              </a:rPr>
              <a:t>και άρα η απόρριψη της αντίληψης ότι πρόκειται απλώς για σύνολο προτάσεων οι οποίες μπορούν να μελετηθούν με βάση και μόνο την τυπική λογική, και</a:t>
            </a:r>
          </a:p>
          <a:p>
            <a:r>
              <a:rPr lang="el-GR" sz="2400" dirty="0">
                <a:latin typeface="Calibri" pitchFamily="34" charset="0"/>
              </a:rPr>
              <a:t>Β) η εστίαση του ενδιαφέροντος στη δυναμική εξέλιξη της επιστημονικής γνώσης, δηλαδή στη </a:t>
            </a:r>
            <a:r>
              <a:rPr lang="el-GR" sz="2400" b="1" dirty="0">
                <a:latin typeface="Calibri" pitchFamily="34" charset="0"/>
              </a:rPr>
              <a:t>διαδοχή των επιστημονικών θεωριών</a:t>
            </a:r>
            <a:r>
              <a:rPr lang="el-GR" sz="2400" dirty="0">
                <a:latin typeface="Calibri" pitchFamily="34" charset="0"/>
              </a:rPr>
              <a:t>, στην </a:t>
            </a:r>
            <a:r>
              <a:rPr lang="el-GR" sz="2400" b="1" dirty="0">
                <a:latin typeface="Calibri" pitchFamily="34" charset="0"/>
              </a:rPr>
              <a:t>επιστημονική επανάσταση</a:t>
            </a:r>
            <a:r>
              <a:rPr lang="el-GR" sz="2400" dirty="0">
                <a:latin typeface="Calibri" pitchFamily="34" charset="0"/>
              </a:rPr>
              <a:t>, την </a:t>
            </a:r>
            <a:r>
              <a:rPr lang="el-GR" sz="2400" b="1" dirty="0">
                <a:latin typeface="Calibri" pitchFamily="34" charset="0"/>
              </a:rPr>
              <a:t>επιστημονική πρόοδο και ορθολογικότητα</a:t>
            </a:r>
            <a:r>
              <a:rPr lang="el-GR" sz="2400" dirty="0">
                <a:latin typeface="Calibri" pitchFamily="34" charset="0"/>
              </a:rPr>
              <a:t>.</a:t>
            </a:r>
            <a:endParaRPr lang="el-GR" dirty="0">
              <a:latin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8769" y="306333"/>
            <a:ext cx="11055928" cy="1280890"/>
          </a:xfrm>
        </p:spPr>
        <p:txBody>
          <a:bodyPr>
            <a:normAutofit fontScale="90000"/>
          </a:bodyPr>
          <a:lstStyle/>
          <a:p>
            <a:r>
              <a:rPr lang="el-GR" b="1" dirty="0">
                <a:solidFill>
                  <a:srgbClr val="FF0000"/>
                </a:solidFill>
                <a:latin typeface="Arial" pitchFamily="34" charset="0"/>
                <a:ea typeface="MS PGothic" pitchFamily="34" charset="-128"/>
              </a:rPr>
              <a:t>Τα χαρακτηριστικά του Μεταθετικιστικού ρεύματος: Ο Ρόλος της Ιστορίας της Επιστήμης</a:t>
            </a:r>
            <a:br>
              <a:rPr lang="el-GR" dirty="0">
                <a:latin typeface="Arial" pitchFamily="34" charset="0"/>
                <a:ea typeface="MS PGothic" pitchFamily="34" charset="-128"/>
              </a:rPr>
            </a:br>
            <a:r>
              <a:rPr lang="en-US" b="1" dirty="0">
                <a:solidFill>
                  <a:srgbClr val="FF0000"/>
                </a:solidFill>
                <a:latin typeface="Arial" pitchFamily="34" charset="0"/>
                <a:ea typeface="MS PGothic" pitchFamily="34" charset="-128"/>
              </a:rPr>
              <a:t> </a:t>
            </a:r>
          </a:p>
        </p:txBody>
      </p:sp>
      <p:sp>
        <p:nvSpPr>
          <p:cNvPr id="14339" name="Content Placeholder 2"/>
          <p:cNvSpPr>
            <a:spLocks noGrp="1"/>
          </p:cNvSpPr>
          <p:nvPr>
            <p:ph idx="1"/>
          </p:nvPr>
        </p:nvSpPr>
        <p:spPr>
          <a:xfrm>
            <a:off x="688769" y="2133600"/>
            <a:ext cx="10815843" cy="3777622"/>
          </a:xfrm>
        </p:spPr>
        <p:txBody>
          <a:bodyPr/>
          <a:lstStyle/>
          <a:p>
            <a:pPr>
              <a:buNone/>
            </a:pPr>
            <a:r>
              <a:rPr lang="el-GR" sz="2400" dirty="0">
                <a:latin typeface="Arial" pitchFamily="34" charset="0"/>
                <a:ea typeface="MS PGothic" pitchFamily="34" charset="-128"/>
              </a:rPr>
              <a:t>Το ρεύμα χαρακτηρίστηκε ως «</a:t>
            </a:r>
            <a:r>
              <a:rPr lang="el-GR" sz="2400" dirty="0" err="1">
                <a:latin typeface="Arial" pitchFamily="34" charset="0"/>
                <a:ea typeface="MS PGothic" pitchFamily="34" charset="-128"/>
              </a:rPr>
              <a:t>ιστορικιστικό</a:t>
            </a:r>
            <a:r>
              <a:rPr lang="el-GR" sz="2400" dirty="0">
                <a:latin typeface="Arial" pitchFamily="34" charset="0"/>
                <a:ea typeface="MS PGothic" pitchFamily="34" charset="-128"/>
              </a:rPr>
              <a:t>» λόγω του κεντρικού ρόλου που απέδιδε στην Ιστορία της Επιστήμης.</a:t>
            </a:r>
          </a:p>
          <a:p>
            <a:pPr>
              <a:buNone/>
            </a:pPr>
            <a:r>
              <a:rPr lang="el-GR" sz="2400" dirty="0">
                <a:latin typeface="Arial" pitchFamily="34" charset="0"/>
                <a:ea typeface="MS PGothic" pitchFamily="34" charset="-128"/>
              </a:rPr>
              <a:t>Η εξέλιξη της επιστήμης δεν είναι μια ομαλή συσσωρευτική διαδικασία αλλά ένα σύνθετο φαινόμενο με περιόδους συνέχειας και ασυνέχειας με ριζικές αναθεωρήσεις και ρήγματα.</a:t>
            </a:r>
            <a:endParaRPr lang="en-US" sz="2400" dirty="0">
              <a:latin typeface="Arial" pitchFamily="34" charset="0"/>
              <a:ea typeface="MS PGothic" pitchFamily="34" charset="-128"/>
            </a:endParaRPr>
          </a:p>
          <a:p>
            <a:pPr eaLnBrk="1" hangingPunct="1">
              <a:buFont typeface="Arial" pitchFamily="34" charset="0"/>
              <a:buNone/>
            </a:pPr>
            <a:r>
              <a:rPr lang="el-GR" sz="2400" dirty="0">
                <a:latin typeface="Arial" pitchFamily="34" charset="0"/>
                <a:ea typeface="MS PGothic" pitchFamily="34" charset="-128"/>
              </a:rPr>
              <a:t>Η βάση της Επιστημολογίας είναι η Ιστορία των Επιστημών. Τα ορθολογικά κριτήρια ελέγχονται με βάση τα ιστορικά δεδομένα.</a:t>
            </a:r>
            <a:r>
              <a:rPr lang="en-US" sz="2400" dirty="0">
                <a:latin typeface="Arial" pitchFamily="34" charset="0"/>
                <a:ea typeface="MS PGothic" pitchFamily="34" charset="-128"/>
              </a:rPr>
              <a:t> </a:t>
            </a:r>
            <a:endParaRPr lang="el-GR" sz="2400" dirty="0">
              <a:latin typeface="Arial" pitchFamily="34" charset="0"/>
              <a:ea typeface="MS PGothic" pitchFamily="34" charset="-128"/>
            </a:endParaRPr>
          </a:p>
          <a:p>
            <a:pPr eaLnBrk="1" hangingPunct="1">
              <a:buFont typeface="Arial" pitchFamily="34" charset="0"/>
              <a:buNone/>
            </a:pPr>
            <a:endParaRPr lang="en-US" dirty="0">
              <a:latin typeface="Arial" pitchFamily="34" charset="0"/>
              <a:ea typeface="MS PGothic"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pPr eaLnBrk="1" hangingPunct="1"/>
            <a:r>
              <a:rPr lang="el-GR" sz="4000" b="1" dirty="0">
                <a:solidFill>
                  <a:srgbClr val="FF0000"/>
                </a:solidFill>
                <a:latin typeface="Arial" pitchFamily="34" charset="0"/>
                <a:ea typeface="MS PGothic" pitchFamily="34" charset="-128"/>
              </a:rPr>
              <a:t>Τα χαρακτηριστικά του </a:t>
            </a:r>
            <a:br>
              <a:rPr lang="el-GR" sz="4000" b="1" dirty="0">
                <a:solidFill>
                  <a:srgbClr val="FF0000"/>
                </a:solidFill>
                <a:latin typeface="Arial" pitchFamily="34" charset="0"/>
                <a:ea typeface="MS PGothic" pitchFamily="34" charset="-128"/>
              </a:rPr>
            </a:br>
            <a:r>
              <a:rPr lang="el-GR" sz="4000" b="1" dirty="0">
                <a:solidFill>
                  <a:srgbClr val="FF0000"/>
                </a:solidFill>
                <a:latin typeface="Arial" pitchFamily="34" charset="0"/>
                <a:ea typeface="MS PGothic" pitchFamily="34" charset="-128"/>
              </a:rPr>
              <a:t>Μεταθετικιστικού ρεύματος</a:t>
            </a:r>
            <a:r>
              <a:rPr lang="en-US" sz="4000" b="1" dirty="0">
                <a:solidFill>
                  <a:srgbClr val="FF0000"/>
                </a:solidFill>
                <a:latin typeface="Arial" pitchFamily="34" charset="0"/>
                <a:ea typeface="MS PGothic" pitchFamily="34" charset="-128"/>
              </a:rPr>
              <a:t> </a:t>
            </a:r>
            <a:endParaRPr lang="en-US" sz="4000" dirty="0">
              <a:latin typeface="Arial" pitchFamily="34" charset="0"/>
              <a:ea typeface="MS PGothic" pitchFamily="34" charset="-128"/>
            </a:endParaRPr>
          </a:p>
        </p:txBody>
      </p:sp>
      <p:sp>
        <p:nvSpPr>
          <p:cNvPr id="15363" name="Content Placeholder 2"/>
          <p:cNvSpPr>
            <a:spLocks noGrp="1"/>
          </p:cNvSpPr>
          <p:nvPr>
            <p:ph idx="1"/>
          </p:nvPr>
        </p:nvSpPr>
        <p:spPr>
          <a:xfrm>
            <a:off x="1743456" y="2133600"/>
            <a:ext cx="9761156" cy="3777622"/>
          </a:xfrm>
        </p:spPr>
        <p:txBody>
          <a:bodyPr>
            <a:normAutofit fontScale="92500" lnSpcReduction="20000"/>
          </a:bodyPr>
          <a:lstStyle/>
          <a:p>
            <a:pPr eaLnBrk="1" hangingPunct="1">
              <a:buFont typeface="Arial" pitchFamily="34" charset="0"/>
              <a:buNone/>
            </a:pPr>
            <a:r>
              <a:rPr lang="el-GR" sz="3000" dirty="0">
                <a:latin typeface="Arial" pitchFamily="34" charset="0"/>
                <a:ea typeface="MS PGothic" pitchFamily="34" charset="-128"/>
              </a:rPr>
              <a:t>Η ανάπτυξη της επιστήμης είναι μια ασυνεχής διαδικασία, μια ακολουθία βίαιων ανατροπών (Επιστ. Επαναστάσεις).</a:t>
            </a:r>
            <a:r>
              <a:rPr lang="en-US" sz="3000" dirty="0">
                <a:latin typeface="Arial" pitchFamily="34" charset="0"/>
                <a:ea typeface="MS PGothic" pitchFamily="34" charset="-128"/>
              </a:rPr>
              <a:t> </a:t>
            </a:r>
            <a:endParaRPr lang="el-GR" sz="3000" dirty="0">
              <a:latin typeface="Arial" pitchFamily="34" charset="0"/>
              <a:ea typeface="MS PGothic" pitchFamily="34" charset="-128"/>
            </a:endParaRPr>
          </a:p>
          <a:p>
            <a:pPr eaLnBrk="1" hangingPunct="1">
              <a:buFont typeface="Arial" pitchFamily="34" charset="0"/>
              <a:buNone/>
            </a:pPr>
            <a:r>
              <a:rPr lang="el-GR" sz="3000" dirty="0">
                <a:latin typeface="Arial" pitchFamily="34" charset="0"/>
                <a:ea typeface="MS PGothic" pitchFamily="34" charset="-128"/>
              </a:rPr>
              <a:t>Η Επιστήμη δεν εξαρτάται αποκλειστικά από την </a:t>
            </a:r>
            <a:r>
              <a:rPr lang="el-GR" sz="3000" b="1" dirty="0">
                <a:latin typeface="Arial" pitchFamily="34" charset="0"/>
                <a:ea typeface="MS PGothic" pitchFamily="34" charset="-128"/>
              </a:rPr>
              <a:t>εμπειρία</a:t>
            </a:r>
            <a:r>
              <a:rPr lang="el-GR" sz="3000" dirty="0">
                <a:latin typeface="Arial" pitchFamily="34" charset="0"/>
                <a:ea typeface="MS PGothic" pitchFamily="34" charset="-128"/>
              </a:rPr>
              <a:t>. Βρίσκεται σε αλληλεπίδραση με όλους τους τομείς της κοινωνικής ζωής και η εξέλιξή της επηρεάζεται από παράγοντες θεωρητικά ξένους προς αυτή (πχ. μεταφυσικές πεποιθήσεις, πολιτιστικές, πολιτικές και κοινωνικές συνθήκες κλπ.)</a:t>
            </a:r>
          </a:p>
          <a:p>
            <a:pPr eaLnBrk="1" hangingPunct="1">
              <a:buFont typeface="Arial" pitchFamily="34" charset="0"/>
              <a:buNone/>
            </a:pPr>
            <a:r>
              <a:rPr lang="el-GR" sz="3000" b="1" dirty="0">
                <a:latin typeface="Arial" pitchFamily="34" charset="0"/>
                <a:ea typeface="MS PGothic" pitchFamily="34" charset="-128"/>
              </a:rPr>
              <a:t>ΣΗΜΑΣΙΑ ΤΩΝ ΚΟΙΝΩΝΙΚΩΝ ΕΠΙΣΤΗΜΩΝ</a:t>
            </a:r>
          </a:p>
          <a:p>
            <a:pPr eaLnBrk="1" hangingPunct="1">
              <a:buFont typeface="Arial" pitchFamily="34" charset="0"/>
              <a:buNone/>
            </a:pPr>
            <a:endParaRPr lang="en-US" sz="3000" dirty="0">
              <a:latin typeface="Arial" pitchFamily="34" charset="0"/>
              <a:ea typeface="MS PGothic" pitchFamily="34" charset="-128"/>
            </a:endParaRPr>
          </a:p>
          <a:p>
            <a:pPr eaLnBrk="1" hangingPunct="1">
              <a:buFont typeface="Arial" pitchFamily="34" charset="0"/>
              <a:buNone/>
            </a:pPr>
            <a:endParaRPr lang="en-US" sz="3000" dirty="0">
              <a:latin typeface="Arial" pitchFamily="34" charset="0"/>
              <a:ea typeface="MS PGothic"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71133" y="0"/>
            <a:ext cx="8911687" cy="1280890"/>
          </a:xfrm>
        </p:spPr>
        <p:txBody>
          <a:bodyPr>
            <a:normAutofit fontScale="90000"/>
          </a:bodyPr>
          <a:lstStyle/>
          <a:p>
            <a:pPr eaLnBrk="1" hangingPunct="1"/>
            <a:r>
              <a:rPr lang="el-GR" sz="4000" b="1" dirty="0">
                <a:solidFill>
                  <a:srgbClr val="FF0000"/>
                </a:solidFill>
                <a:latin typeface="Arial" pitchFamily="34" charset="0"/>
                <a:ea typeface="MS PGothic" pitchFamily="34" charset="-128"/>
              </a:rPr>
              <a:t>Τα χαρακτηριστικά του </a:t>
            </a:r>
            <a:br>
              <a:rPr lang="el-GR" sz="4000" b="1" dirty="0">
                <a:solidFill>
                  <a:srgbClr val="FF0000"/>
                </a:solidFill>
                <a:latin typeface="Arial" pitchFamily="34" charset="0"/>
                <a:ea typeface="MS PGothic" pitchFamily="34" charset="-128"/>
              </a:rPr>
            </a:br>
            <a:r>
              <a:rPr lang="el-GR" sz="4000" b="1" dirty="0">
                <a:solidFill>
                  <a:srgbClr val="FF0000"/>
                </a:solidFill>
                <a:latin typeface="Arial" pitchFamily="34" charset="0"/>
                <a:ea typeface="MS PGothic" pitchFamily="34" charset="-128"/>
              </a:rPr>
              <a:t>Μεταθετικιστικού ρεύματος</a:t>
            </a:r>
            <a:r>
              <a:rPr lang="en-US" sz="4000" b="1" dirty="0">
                <a:solidFill>
                  <a:srgbClr val="FF0000"/>
                </a:solidFill>
                <a:latin typeface="Arial" pitchFamily="34" charset="0"/>
                <a:ea typeface="MS PGothic" pitchFamily="34" charset="-128"/>
              </a:rPr>
              <a:t> </a:t>
            </a:r>
            <a:endParaRPr lang="en-US" sz="4000" dirty="0">
              <a:latin typeface="Arial" pitchFamily="34" charset="0"/>
              <a:ea typeface="MS PGothic" pitchFamily="34" charset="-128"/>
            </a:endParaRPr>
          </a:p>
        </p:txBody>
      </p:sp>
      <p:sp>
        <p:nvSpPr>
          <p:cNvPr id="16387" name="Content Placeholder 2"/>
          <p:cNvSpPr>
            <a:spLocks noGrp="1"/>
          </p:cNvSpPr>
          <p:nvPr>
            <p:ph idx="1"/>
          </p:nvPr>
        </p:nvSpPr>
        <p:spPr>
          <a:xfrm>
            <a:off x="748146" y="1450848"/>
            <a:ext cx="10578222" cy="3777622"/>
          </a:xfrm>
        </p:spPr>
        <p:txBody>
          <a:bodyPr>
            <a:normAutofit fontScale="85000" lnSpcReduction="20000"/>
          </a:bodyPr>
          <a:lstStyle/>
          <a:p>
            <a:pPr eaLnBrk="1" hangingPunct="1">
              <a:lnSpc>
                <a:spcPct val="90000"/>
              </a:lnSpc>
              <a:buFont typeface="Arial" pitchFamily="34" charset="0"/>
              <a:buNone/>
            </a:pPr>
            <a:r>
              <a:rPr lang="el-GR" sz="3100" dirty="0">
                <a:latin typeface="Arial" pitchFamily="34" charset="0"/>
                <a:ea typeface="MS PGothic" pitchFamily="34" charset="-128"/>
              </a:rPr>
              <a:t>Μονάδα ανάλυσης της επιστήμης δεν είναι η μεμονωμένη επιστημονική θεωρία αλλά το </a:t>
            </a:r>
            <a:r>
              <a:rPr lang="el-GR" sz="3100" b="1" dirty="0">
                <a:latin typeface="Arial" pitchFamily="34" charset="0"/>
                <a:ea typeface="MS PGothic" pitchFamily="34" charset="-128"/>
              </a:rPr>
              <a:t>Παράδειγμα.</a:t>
            </a:r>
          </a:p>
          <a:p>
            <a:pPr eaLnBrk="1" hangingPunct="1">
              <a:lnSpc>
                <a:spcPct val="90000"/>
              </a:lnSpc>
              <a:buFont typeface="Arial" pitchFamily="34" charset="0"/>
              <a:buNone/>
            </a:pPr>
            <a:r>
              <a:rPr lang="el-GR" sz="3100" dirty="0">
                <a:latin typeface="Arial" pitchFamily="34" charset="0"/>
                <a:ea typeface="MS PGothic" pitchFamily="34" charset="-128"/>
              </a:rPr>
              <a:t>Δεν υπάρχει διάκριση παρατηρησιακών και θεωρητικών όρων. Ακόμα και οι πιο απλοί </a:t>
            </a:r>
            <a:r>
              <a:rPr lang="el-GR" sz="3100" dirty="0" err="1">
                <a:latin typeface="Arial" pitchFamily="34" charset="0"/>
                <a:ea typeface="MS PGothic" pitchFamily="34" charset="-128"/>
              </a:rPr>
              <a:t>παρατηρησιακοί</a:t>
            </a:r>
            <a:r>
              <a:rPr lang="el-GR" sz="3100" dirty="0">
                <a:latin typeface="Arial" pitchFamily="34" charset="0"/>
                <a:ea typeface="MS PGothic" pitchFamily="34" charset="-128"/>
              </a:rPr>
              <a:t> όροι καθορίζονται από τη θεωρία. (</a:t>
            </a:r>
            <a:r>
              <a:rPr lang="en-US" sz="3100" b="1" dirty="0">
                <a:latin typeface="Arial" pitchFamily="34" charset="0"/>
                <a:ea typeface="MS PGothic" pitchFamily="34" charset="-128"/>
              </a:rPr>
              <a:t>Theory Laden</a:t>
            </a:r>
            <a:r>
              <a:rPr lang="en-US" sz="3100" dirty="0">
                <a:latin typeface="Arial" pitchFamily="34" charset="0"/>
                <a:ea typeface="MS PGothic" pitchFamily="34" charset="-128"/>
              </a:rPr>
              <a:t>).</a:t>
            </a:r>
          </a:p>
          <a:p>
            <a:pPr eaLnBrk="1" hangingPunct="1">
              <a:lnSpc>
                <a:spcPct val="90000"/>
              </a:lnSpc>
              <a:buFont typeface="Arial" pitchFamily="34" charset="0"/>
              <a:buNone/>
            </a:pPr>
            <a:r>
              <a:rPr lang="el-GR" sz="3100" dirty="0">
                <a:latin typeface="Arial" pitchFamily="34" charset="0"/>
                <a:ea typeface="MS PGothic" pitchFamily="34" charset="-128"/>
              </a:rPr>
              <a:t>Δεν υπάρχουν αντικειμενικά κριτήρια σύγκρισης αντιμαχόμενων Παραδειγμάτων </a:t>
            </a:r>
            <a:r>
              <a:rPr lang="el-GR" sz="3100" b="1" dirty="0">
                <a:latin typeface="Arial" pitchFamily="34" charset="0"/>
                <a:ea typeface="MS PGothic" pitchFamily="34" charset="-128"/>
              </a:rPr>
              <a:t>(Θέση Ασυμμετρίας)</a:t>
            </a:r>
            <a:r>
              <a:rPr lang="el-GR" sz="3100" dirty="0">
                <a:latin typeface="Arial" pitchFamily="34" charset="0"/>
                <a:ea typeface="MS PGothic" pitchFamily="34" charset="-128"/>
              </a:rPr>
              <a:t>.</a:t>
            </a:r>
            <a:r>
              <a:rPr lang="en-US" sz="3100" dirty="0">
                <a:latin typeface="Arial" pitchFamily="34" charset="0"/>
                <a:ea typeface="MS PGothic" pitchFamily="34" charset="-128"/>
              </a:rPr>
              <a:t> </a:t>
            </a:r>
            <a:endParaRPr lang="el-GR" sz="3100" dirty="0">
              <a:latin typeface="Arial" pitchFamily="34" charset="0"/>
              <a:ea typeface="MS PGothic" pitchFamily="34" charset="-128"/>
            </a:endParaRPr>
          </a:p>
          <a:p>
            <a:pPr>
              <a:buNone/>
            </a:pPr>
            <a:r>
              <a:rPr lang="el-GR" sz="3100" dirty="0">
                <a:latin typeface="Arial" pitchFamily="34" charset="0"/>
                <a:ea typeface="MS PGothic" pitchFamily="34" charset="-128"/>
              </a:rPr>
              <a:t>Η έννοια της αντικειμενικής αλήθειας παύει να είναι λειτουργική. Δεν υπάρχει κανενός είδους ρεαλιστικό υπόβαθρο στην επιστήμη. Συνεπώς: </a:t>
            </a:r>
            <a:r>
              <a:rPr lang="el-GR" sz="3100" b="1" dirty="0">
                <a:latin typeface="Arial" pitchFamily="34" charset="0"/>
                <a:ea typeface="MS PGothic" pitchFamily="34" charset="-128"/>
              </a:rPr>
              <a:t>Δεν υπάρχει πρόοδος </a:t>
            </a:r>
            <a:r>
              <a:rPr lang="el-GR" sz="3100" dirty="0">
                <a:latin typeface="Arial" pitchFamily="34" charset="0"/>
                <a:ea typeface="MS PGothic" pitchFamily="34" charset="-128"/>
              </a:rPr>
              <a:t>στην επιστήμη αλλά απλή αλλαγή Παραδειγμάτων</a:t>
            </a:r>
            <a:r>
              <a:rPr lang="en-US" sz="3100" dirty="0">
                <a:latin typeface="Arial" pitchFamily="34" charset="0"/>
                <a:ea typeface="MS PGothic" pitchFamily="34" charset="-128"/>
              </a:rPr>
              <a:t>. </a:t>
            </a:r>
          </a:p>
          <a:p>
            <a:pPr eaLnBrk="1" hangingPunct="1">
              <a:lnSpc>
                <a:spcPct val="90000"/>
              </a:lnSpc>
              <a:buFont typeface="Arial" pitchFamily="34" charset="0"/>
              <a:buNone/>
            </a:pPr>
            <a:endParaRPr lang="en-US" sz="3000" dirty="0">
              <a:latin typeface="Arial" pitchFamily="34" charset="0"/>
              <a:ea typeface="MS PGothic"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979408" cy="639762"/>
          </a:xfrm>
        </p:spPr>
        <p:txBody>
          <a:bodyPr rtlCol="0">
            <a:normAutofit fontScale="90000"/>
          </a:bodyPr>
          <a:lstStyle/>
          <a:p>
            <a:pPr>
              <a:defRPr/>
            </a:pPr>
            <a:r>
              <a:rPr lang="el-GR" dirty="0"/>
              <a:t>Έννοια Παραδείγματος</a:t>
            </a:r>
            <a:r>
              <a:rPr lang="en-US" dirty="0"/>
              <a:t>- </a:t>
            </a:r>
            <a:r>
              <a:rPr lang="el-GR" dirty="0"/>
              <a:t>Κανονική Επιστήμη</a:t>
            </a:r>
          </a:p>
        </p:txBody>
      </p:sp>
      <p:sp>
        <p:nvSpPr>
          <p:cNvPr id="19459" name="TextBox 2"/>
          <p:cNvSpPr txBox="1">
            <a:spLocks noChangeArrowheads="1"/>
          </p:cNvSpPr>
          <p:nvPr/>
        </p:nvSpPr>
        <p:spPr bwMode="auto">
          <a:xfrm>
            <a:off x="463138" y="1112520"/>
            <a:ext cx="11839698" cy="6494085"/>
          </a:xfrm>
          <a:prstGeom prst="rect">
            <a:avLst/>
          </a:prstGeom>
          <a:noFill/>
          <a:ln w="9525">
            <a:noFill/>
            <a:miter lim="800000"/>
            <a:headEnd/>
            <a:tailEnd/>
          </a:ln>
        </p:spPr>
        <p:txBody>
          <a:bodyPr wrap="square">
            <a:spAutoFit/>
          </a:bodyPr>
          <a:lstStyle/>
          <a:p>
            <a:r>
              <a:rPr lang="el-GR" sz="2400" dirty="0">
                <a:latin typeface="Calibri" pitchFamily="34" charset="0"/>
              </a:rPr>
              <a:t>Την εκάστοτε παράδοση, το πλαίσιο δηλαδή εντός του οποίου η επιστήμη</a:t>
            </a:r>
          </a:p>
          <a:p>
            <a:r>
              <a:rPr lang="el-GR" sz="2400" dirty="0">
                <a:latin typeface="Calibri" pitchFamily="34" charset="0"/>
              </a:rPr>
              <a:t>κάθε φορά αναπτύσσεται, αλλά και το υπόδειγμα που αυτή ακολουθεί, ονόμασε ο </a:t>
            </a:r>
            <a:r>
              <a:rPr lang="en-US" sz="2400" dirty="0">
                <a:latin typeface="Calibri" pitchFamily="34" charset="0"/>
              </a:rPr>
              <a:t>Kuhn </a:t>
            </a:r>
            <a:r>
              <a:rPr lang="el-GR" sz="2400" b="1" i="1" dirty="0">
                <a:latin typeface="Calibri" pitchFamily="34" charset="0"/>
              </a:rPr>
              <a:t>παράδειγμα (</a:t>
            </a:r>
            <a:r>
              <a:rPr lang="en-US" sz="2400" b="1" i="1" dirty="0">
                <a:latin typeface="Calibri" pitchFamily="34" charset="0"/>
              </a:rPr>
              <a:t>paradigm).</a:t>
            </a:r>
            <a:r>
              <a:rPr lang="el-GR" sz="2400" b="1" i="1" dirty="0">
                <a:latin typeface="Calibri" pitchFamily="34" charset="0"/>
              </a:rPr>
              <a:t> =Σ</a:t>
            </a:r>
            <a:r>
              <a:rPr lang="el-GR" sz="2400" b="1" dirty="0">
                <a:latin typeface="Calibri" pitchFamily="34" charset="0"/>
              </a:rPr>
              <a:t>υγκεκριμένα επιστημονικά επιτεύγματα, αναγνωρισμένα καθολικά, από τα οποία πηγάζουν συγκεκριμένες παραδόσεις επιστημονικής έρευνας, οι οποίες διακρίνονται για την εσωτερική τους συνοχή. </a:t>
            </a:r>
          </a:p>
          <a:p>
            <a:pPr>
              <a:buFont typeface="Arial" pitchFamily="34" charset="0"/>
              <a:buChar char="•"/>
            </a:pPr>
            <a:r>
              <a:rPr lang="el-GR" sz="2400" i="1" dirty="0">
                <a:latin typeface="Calibri" pitchFamily="34" charset="0"/>
              </a:rPr>
              <a:t>Τα Φυσικά του Αριστοτέλη για το παράδειγμα </a:t>
            </a:r>
            <a:r>
              <a:rPr lang="el-GR" sz="2400" dirty="0">
                <a:latin typeface="Calibri" pitchFamily="34" charset="0"/>
              </a:rPr>
              <a:t>της αριστοτελικής φυσικής, </a:t>
            </a:r>
          </a:p>
          <a:p>
            <a:pPr>
              <a:buFont typeface="Arial" pitchFamily="34" charset="0"/>
              <a:buChar char="•"/>
            </a:pPr>
            <a:r>
              <a:rPr lang="el-GR" sz="2400" dirty="0">
                <a:latin typeface="Calibri" pitchFamily="34" charset="0"/>
              </a:rPr>
              <a:t>η </a:t>
            </a:r>
            <a:r>
              <a:rPr lang="el-GR" sz="2400" i="1" dirty="0">
                <a:latin typeface="Calibri" pitchFamily="34" charset="0"/>
              </a:rPr>
              <a:t>Μεγίστη (</a:t>
            </a:r>
            <a:r>
              <a:rPr lang="el-GR" sz="2400" i="1" dirty="0" err="1">
                <a:latin typeface="Calibri" pitchFamily="34" charset="0"/>
              </a:rPr>
              <a:t>Almagest</a:t>
            </a:r>
            <a:r>
              <a:rPr lang="el-GR" sz="2400" i="1" dirty="0">
                <a:latin typeface="Calibri" pitchFamily="34" charset="0"/>
              </a:rPr>
              <a:t>) του Πτολεμαίου για </a:t>
            </a:r>
            <a:r>
              <a:rPr lang="el-GR" sz="2400" dirty="0">
                <a:latin typeface="Calibri" pitchFamily="34" charset="0"/>
              </a:rPr>
              <a:t>το </a:t>
            </a:r>
            <a:r>
              <a:rPr lang="el-GR" sz="2400" i="1" dirty="0">
                <a:latin typeface="Calibri" pitchFamily="34" charset="0"/>
              </a:rPr>
              <a:t>παράδειγμα </a:t>
            </a:r>
            <a:r>
              <a:rPr lang="el-GR" sz="2400" dirty="0">
                <a:latin typeface="Calibri" pitchFamily="34" charset="0"/>
              </a:rPr>
              <a:t>της </a:t>
            </a:r>
            <a:r>
              <a:rPr lang="el-GR" sz="2400" dirty="0" err="1">
                <a:latin typeface="Calibri" pitchFamily="34" charset="0"/>
              </a:rPr>
              <a:t>Πτολεμαϊκής</a:t>
            </a:r>
            <a:r>
              <a:rPr lang="el-GR" sz="2400" dirty="0">
                <a:latin typeface="Calibri" pitchFamily="34" charset="0"/>
              </a:rPr>
              <a:t> αστρονομίας, </a:t>
            </a:r>
          </a:p>
          <a:p>
            <a:pPr>
              <a:buFont typeface="Arial" pitchFamily="34" charset="0"/>
              <a:buChar char="•"/>
            </a:pPr>
            <a:r>
              <a:rPr lang="el-GR" sz="2400" dirty="0">
                <a:latin typeface="Calibri" pitchFamily="34" charset="0"/>
              </a:rPr>
              <a:t>τα </a:t>
            </a:r>
            <a:r>
              <a:rPr lang="el-GR" sz="2400" i="1" dirty="0" err="1">
                <a:latin typeface="Calibri" pitchFamily="34" charset="0"/>
              </a:rPr>
              <a:t>Principia</a:t>
            </a:r>
            <a:r>
              <a:rPr lang="el-GR" sz="2400" i="1" dirty="0">
                <a:latin typeface="Calibri" pitchFamily="34" charset="0"/>
              </a:rPr>
              <a:t> και η Οπτική του </a:t>
            </a:r>
            <a:r>
              <a:rPr lang="el-GR" sz="2400" i="1" dirty="0" err="1">
                <a:latin typeface="Calibri" pitchFamily="34" charset="0"/>
              </a:rPr>
              <a:t>Newton</a:t>
            </a:r>
            <a:r>
              <a:rPr lang="el-GR" sz="2400" i="1" dirty="0">
                <a:latin typeface="Calibri" pitchFamily="34" charset="0"/>
              </a:rPr>
              <a:t> </a:t>
            </a:r>
            <a:r>
              <a:rPr lang="el-GR" sz="2400" dirty="0">
                <a:latin typeface="Calibri" pitchFamily="34" charset="0"/>
              </a:rPr>
              <a:t>για το </a:t>
            </a:r>
            <a:r>
              <a:rPr lang="el-GR" sz="2400" i="1" dirty="0">
                <a:latin typeface="Calibri" pitchFamily="34" charset="0"/>
              </a:rPr>
              <a:t>παράδειγμα</a:t>
            </a:r>
            <a:r>
              <a:rPr lang="el-GR" sz="2400" dirty="0">
                <a:latin typeface="Calibri" pitchFamily="34" charset="0"/>
              </a:rPr>
              <a:t> της νευτώνειας φυσικής, </a:t>
            </a:r>
          </a:p>
          <a:p>
            <a:pPr>
              <a:buFont typeface="Arial" pitchFamily="34" charset="0"/>
              <a:buChar char="•"/>
            </a:pPr>
            <a:r>
              <a:rPr lang="el-GR" sz="2400" dirty="0">
                <a:latin typeface="Calibri" pitchFamily="34" charset="0"/>
              </a:rPr>
              <a:t>οι εργασίες του </a:t>
            </a:r>
            <a:r>
              <a:rPr lang="el-GR" sz="2400" dirty="0" err="1">
                <a:latin typeface="Calibri" pitchFamily="34" charset="0"/>
              </a:rPr>
              <a:t>Einstein</a:t>
            </a:r>
            <a:r>
              <a:rPr lang="el-GR" sz="2400" dirty="0">
                <a:latin typeface="Calibri" pitchFamily="34" charset="0"/>
              </a:rPr>
              <a:t> για το </a:t>
            </a:r>
            <a:r>
              <a:rPr lang="el-GR" sz="2400" i="1" dirty="0">
                <a:latin typeface="Calibri" pitchFamily="34" charset="0"/>
              </a:rPr>
              <a:t>παράδειγμα </a:t>
            </a:r>
            <a:r>
              <a:rPr lang="el-GR" sz="2400" dirty="0">
                <a:latin typeface="Calibri" pitchFamily="34" charset="0"/>
              </a:rPr>
              <a:t>της θεωρίας της σχετικότητας κλπ.</a:t>
            </a:r>
          </a:p>
          <a:p>
            <a:endParaRPr lang="el-GR" sz="2400" i="1" dirty="0">
              <a:latin typeface="Calibri" pitchFamily="34" charset="0"/>
            </a:endParaRPr>
          </a:p>
          <a:p>
            <a:r>
              <a:rPr lang="el-GR" sz="2400" i="1" dirty="0">
                <a:latin typeface="Calibri" pitchFamily="34" charset="0"/>
              </a:rPr>
              <a:t>Ο τρόπος που διεξάγεται η επιστήμη στα πλαίσια ενός Παραδείγματος. Ονομάζεται από τον </a:t>
            </a:r>
            <a:r>
              <a:rPr lang="en-US" sz="2400" i="1" dirty="0">
                <a:latin typeface="Calibri" pitchFamily="34" charset="0"/>
              </a:rPr>
              <a:t>Kuhn </a:t>
            </a:r>
            <a:r>
              <a:rPr lang="el-GR" sz="2400" i="1" dirty="0">
                <a:latin typeface="Calibri" pitchFamily="34" charset="0"/>
              </a:rPr>
              <a:t>ΚΑΝΟΝΙΚΗ ΕΠΙΣΤΗΜΗ (</a:t>
            </a:r>
            <a:r>
              <a:rPr lang="en-US" sz="2400" i="1" dirty="0">
                <a:latin typeface="Calibri" pitchFamily="34" charset="0"/>
              </a:rPr>
              <a:t>Normal Science)</a:t>
            </a:r>
            <a:r>
              <a:rPr lang="el-GR" sz="2400" i="1" dirty="0">
                <a:latin typeface="Calibri" pitchFamily="34" charset="0"/>
              </a:rPr>
              <a:t>. </a:t>
            </a:r>
            <a:r>
              <a:rPr lang="el-GR" sz="2400" dirty="0">
                <a:latin typeface="Calibri" pitchFamily="34" charset="0"/>
              </a:rPr>
              <a:t>Πρόκειται για μια αυστηρά προσδιορισμένη δραστηριότητα, στη διάρκεια της οποίας οι επιστήμονες επιλύουν ένα συγκεκριμένο τύπο προβλημάτων, τους </a:t>
            </a:r>
            <a:r>
              <a:rPr lang="el-GR" sz="2400" b="1" dirty="0">
                <a:latin typeface="Calibri" pitchFamily="34" charset="0"/>
              </a:rPr>
              <a:t>γρίφους (</a:t>
            </a:r>
            <a:r>
              <a:rPr lang="el-GR" sz="2400" b="1" dirty="0" err="1">
                <a:latin typeface="Calibri" pitchFamily="34" charset="0"/>
              </a:rPr>
              <a:t>puzzles</a:t>
            </a:r>
            <a:r>
              <a:rPr lang="el-GR" sz="2400" b="1" dirty="0">
                <a:latin typeface="Calibri" pitchFamily="34" charset="0"/>
              </a:rPr>
              <a:t>). </a:t>
            </a:r>
            <a:r>
              <a:rPr lang="el-GR" sz="1200" b="1" dirty="0">
                <a:latin typeface="Calibri" pitchFamily="34" charset="0"/>
              </a:rPr>
              <a:t>Είναι προβλήματα τα οποία ορίζονται από το παράδειγμα, είναι διατυπωμένα στη γλώσσα του παραδείγματος, έχουν λύση η οποία προβλέπεται από το παράδειγμα, ενώ τα βήματα για να φθάσουν οι επιστήμονες σ’ αυτή, δηλαδή οι μέθοδοι και τα εργαλεία που υιοθετούνται καθώς και τα κριτήρια αξιολόγησης, παρέχονται όλα από το παράδειγμα. </a:t>
            </a:r>
          </a:p>
          <a:p>
            <a:endParaRPr lang="el-GR" sz="2000" i="1" dirty="0">
              <a:latin typeface="Calibri" pitchFamily="34" charset="0"/>
            </a:endParaRPr>
          </a:p>
          <a:p>
            <a:endParaRPr lang="el-GR" i="1" dirty="0">
              <a:latin typeface="Calibri" pitchFamily="34" charset="0"/>
            </a:endParaRPr>
          </a:p>
          <a:p>
            <a:endParaRPr lang="el-GR" dirty="0">
              <a:latin typeface="Calibri" pitchFamily="34" charset="0"/>
            </a:endParaRPr>
          </a:p>
        </p:txBody>
      </p:sp>
      <p:pic>
        <p:nvPicPr>
          <p:cNvPr id="3" name="Εγγεγραμμένος ήχος">
            <a:hlinkClick r:id="" action="ppaction://media"/>
            <a:extLst>
              <a:ext uri="{FF2B5EF4-FFF2-40B4-BE49-F238E27FC236}">
                <a16:creationId xmlns:a16="http://schemas.microsoft.com/office/drawing/2014/main" id="{2462B886-EDBA-4815-A930-687101FCAF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C8E10C-4BFA-8D9D-2FD3-099EFCB17A4A}"/>
              </a:ext>
            </a:extLst>
          </p:cNvPr>
          <p:cNvSpPr>
            <a:spLocks noGrp="1"/>
          </p:cNvSpPr>
          <p:nvPr>
            <p:ph type="title"/>
          </p:nvPr>
        </p:nvSpPr>
        <p:spPr>
          <a:xfrm>
            <a:off x="1233378" y="624110"/>
            <a:ext cx="10271234" cy="1280890"/>
          </a:xfrm>
        </p:spPr>
        <p:txBody>
          <a:bodyPr/>
          <a:lstStyle/>
          <a:p>
            <a:r>
              <a:rPr lang="el-GR" dirty="0"/>
              <a:t>Έννοια Παραδείγματος</a:t>
            </a:r>
            <a:r>
              <a:rPr lang="en-US" dirty="0"/>
              <a:t>- </a:t>
            </a:r>
            <a:r>
              <a:rPr lang="el-GR" dirty="0"/>
              <a:t>Κανονική Επιστήμη στις Βιολογικές Επιστήμες</a:t>
            </a:r>
          </a:p>
        </p:txBody>
      </p:sp>
      <p:sp>
        <p:nvSpPr>
          <p:cNvPr id="3" name="TextBox 2">
            <a:extLst>
              <a:ext uri="{FF2B5EF4-FFF2-40B4-BE49-F238E27FC236}">
                <a16:creationId xmlns:a16="http://schemas.microsoft.com/office/drawing/2014/main" id="{084DE0FB-EDD6-198E-00A5-E4C8BFBEEEAA}"/>
              </a:ext>
            </a:extLst>
          </p:cNvPr>
          <p:cNvSpPr txBox="1"/>
          <p:nvPr/>
        </p:nvSpPr>
        <p:spPr>
          <a:xfrm>
            <a:off x="520994" y="2296633"/>
            <a:ext cx="10802679" cy="4154984"/>
          </a:xfrm>
          <a:prstGeom prst="rect">
            <a:avLst/>
          </a:prstGeom>
          <a:noFill/>
        </p:spPr>
        <p:txBody>
          <a:bodyPr wrap="square" rtlCol="0">
            <a:spAutoFit/>
          </a:bodyPr>
          <a:lstStyle/>
          <a:p>
            <a:r>
              <a:rPr lang="el-GR" sz="2400" dirty="0"/>
              <a:t>Πιστεύεται πως υπάρχει μόνο μία Επιστημονική Επανάσταση : Η Δαρβινική.</a:t>
            </a:r>
          </a:p>
          <a:p>
            <a:endParaRPr lang="el-GR" sz="2400" dirty="0"/>
          </a:p>
          <a:p>
            <a:pPr algn="l">
              <a:buFont typeface="Arial" panose="020B0604020202020204" pitchFamily="34" charset="0"/>
              <a:buChar char="•"/>
            </a:pPr>
            <a:r>
              <a:rPr lang="el-GR" sz="2400" dirty="0"/>
              <a:t>Άλλες απόψεις: 1. Υπάρχουν 2 ΕΕ (Δαρβίνου και μηχανιστικές αντιλήψεις του </a:t>
            </a:r>
            <a:r>
              <a:rPr lang="en-US" sz="2400" dirty="0" err="1"/>
              <a:t>Descardes</a:t>
            </a:r>
            <a:r>
              <a:rPr lang="en-US" sz="2400" dirty="0"/>
              <a:t>. </a:t>
            </a:r>
            <a:r>
              <a:rPr lang="el-GR" sz="2400" b="0" i="0" dirty="0">
                <a:solidFill>
                  <a:srgbClr val="111111"/>
                </a:solidFill>
                <a:effectLst/>
                <a:latin typeface="-apple-system"/>
              </a:rPr>
              <a:t>Ο </a:t>
            </a:r>
            <a:r>
              <a:rPr lang="el-GR" sz="2400" b="0" i="0" dirty="0" err="1">
                <a:solidFill>
                  <a:srgbClr val="111111"/>
                </a:solidFill>
                <a:effectLst/>
                <a:latin typeface="-apple-system"/>
              </a:rPr>
              <a:t>Δεκάρτ</a:t>
            </a:r>
            <a:r>
              <a:rPr lang="el-GR" sz="2400" b="0" i="0" dirty="0">
                <a:solidFill>
                  <a:srgbClr val="111111"/>
                </a:solidFill>
                <a:effectLst/>
                <a:latin typeface="-apple-system"/>
              </a:rPr>
              <a:t> προώθησε την ανάπτυξη μιας νέας επιστήμης που βασίζεται στη </a:t>
            </a:r>
            <a:r>
              <a:rPr lang="el-GR" sz="2400" b="1" i="0" dirty="0">
                <a:solidFill>
                  <a:srgbClr val="111111"/>
                </a:solidFill>
                <a:effectLst/>
                <a:latin typeface="-apple-system"/>
              </a:rPr>
              <a:t>παρατήρηση και το πείραμα</a:t>
            </a:r>
            <a:r>
              <a:rPr lang="el-GR" sz="2400" b="0" i="0" dirty="0">
                <a:solidFill>
                  <a:srgbClr val="111111"/>
                </a:solidFill>
                <a:effectLst/>
                <a:latin typeface="-apple-system"/>
              </a:rPr>
              <a:t>.</a:t>
            </a:r>
            <a:r>
              <a:rPr lang="en-US" sz="2400" b="0" i="0" dirty="0">
                <a:solidFill>
                  <a:srgbClr val="111111"/>
                </a:solidFill>
                <a:effectLst/>
                <a:latin typeface="-apple-system"/>
              </a:rPr>
              <a:t> </a:t>
            </a:r>
            <a:r>
              <a:rPr lang="el-GR" sz="2400" b="0" i="0" dirty="0">
                <a:solidFill>
                  <a:srgbClr val="111111"/>
                </a:solidFill>
                <a:effectLst/>
                <a:latin typeface="-apple-system"/>
              </a:rPr>
              <a:t>Απορρίπτοντας το Σχολαστικό Αριστοτελισμό, ενθάρρυνε τη μετάβαση προς την εμπειρική έρευνα και μακριά από την εξάρτηση από αρχαί</a:t>
            </a:r>
            <a:r>
              <a:rPr lang="en-US" sz="2400" b="0" i="0" dirty="0">
                <a:solidFill>
                  <a:srgbClr val="111111"/>
                </a:solidFill>
                <a:effectLst/>
                <a:latin typeface="-apple-system"/>
              </a:rPr>
              <a:t>o</a:t>
            </a:r>
            <a:r>
              <a:rPr lang="el-GR" sz="2400" b="0" i="0" dirty="0" err="1">
                <a:solidFill>
                  <a:srgbClr val="111111"/>
                </a:solidFill>
                <a:effectLst/>
                <a:latin typeface="-apple-system"/>
              </a:rPr>
              <a:t>υς</a:t>
            </a:r>
            <a:r>
              <a:rPr lang="el-GR" sz="2400" b="0" i="0" dirty="0">
                <a:solidFill>
                  <a:srgbClr val="111111"/>
                </a:solidFill>
                <a:effectLst/>
                <a:latin typeface="-apple-system"/>
              </a:rPr>
              <a:t> </a:t>
            </a:r>
            <a:r>
              <a:rPr lang="el-GR" sz="2400" b="0" i="0" dirty="0" err="1">
                <a:solidFill>
                  <a:srgbClr val="111111"/>
                </a:solidFill>
                <a:effectLst/>
                <a:latin typeface="-apple-system"/>
              </a:rPr>
              <a:t>αρχόντους</a:t>
            </a:r>
            <a:r>
              <a:rPr lang="el-GR" sz="2400" b="0" i="0" dirty="0">
                <a:solidFill>
                  <a:srgbClr val="111111"/>
                </a:solidFill>
                <a:effectLst/>
                <a:latin typeface="-apple-system"/>
              </a:rPr>
              <a:t>.</a:t>
            </a:r>
          </a:p>
          <a:p>
            <a:endParaRPr lang="el-GR" sz="2400" dirty="0"/>
          </a:p>
          <a:p>
            <a:r>
              <a:rPr lang="el-GR" sz="2400" dirty="0"/>
              <a:t>2. Άποψη του </a:t>
            </a:r>
            <a:r>
              <a:rPr lang="el-GR" sz="2400" dirty="0" err="1"/>
              <a:t>Κριμπά</a:t>
            </a:r>
            <a:r>
              <a:rPr lang="el-GR" sz="2400" dirty="0"/>
              <a:t>: </a:t>
            </a:r>
            <a:r>
              <a:rPr lang="el-GR" sz="2400" dirty="0" err="1"/>
              <a:t>Καμμία</a:t>
            </a:r>
            <a:r>
              <a:rPr lang="el-GR" sz="2400" dirty="0"/>
              <a:t> ΕΕ στη Βιολογία.</a:t>
            </a:r>
          </a:p>
          <a:p>
            <a:endParaRPr lang="el-GR" sz="2400" dirty="0"/>
          </a:p>
        </p:txBody>
      </p:sp>
    </p:spTree>
    <p:extLst>
      <p:ext uri="{BB962C8B-B14F-4D97-AF65-F5344CB8AC3E}">
        <p14:creationId xmlns:p14="http://schemas.microsoft.com/office/powerpoint/2010/main" val="3667360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902208" y="-152400"/>
            <a:ext cx="10021824" cy="1143000"/>
          </a:xfrm>
        </p:spPr>
        <p:txBody>
          <a:bodyPr/>
          <a:lstStyle/>
          <a:p>
            <a:pPr eaLnBrk="1" hangingPunct="1"/>
            <a:r>
              <a:rPr lang="el-GR" sz="3200" dirty="0"/>
              <a:t>Περίοδος μεταξύ των ΕΕ: ανωμαλία-κρίση-ιδιόρρυθμη επιστήμη –</a:t>
            </a:r>
            <a:r>
              <a:rPr lang="el-GR" sz="3200" dirty="0" err="1"/>
              <a:t>Επ</a:t>
            </a:r>
            <a:r>
              <a:rPr lang="el-GR" sz="3200" dirty="0"/>
              <a:t>. Επανάσταση</a:t>
            </a:r>
          </a:p>
        </p:txBody>
      </p:sp>
      <p:sp>
        <p:nvSpPr>
          <p:cNvPr id="22531" name="TextBox 2"/>
          <p:cNvSpPr txBox="1">
            <a:spLocks noChangeArrowheads="1"/>
          </p:cNvSpPr>
          <p:nvPr/>
        </p:nvSpPr>
        <p:spPr bwMode="auto">
          <a:xfrm>
            <a:off x="1267968" y="838200"/>
            <a:ext cx="10265664" cy="6555641"/>
          </a:xfrm>
          <a:prstGeom prst="rect">
            <a:avLst/>
          </a:prstGeom>
          <a:noFill/>
          <a:ln w="9525">
            <a:noFill/>
            <a:miter lim="800000"/>
            <a:headEnd/>
            <a:tailEnd/>
          </a:ln>
        </p:spPr>
        <p:txBody>
          <a:bodyPr wrap="square">
            <a:spAutoFit/>
          </a:bodyPr>
          <a:lstStyle/>
          <a:p>
            <a:r>
              <a:rPr lang="el-GR" dirty="0">
                <a:latin typeface="Calibri" pitchFamily="34" charset="0"/>
              </a:rPr>
              <a:t>Η εκδήλωση μιας απροσδόκητης κατάστασης στην πρακτική της κανονικής επιστήμης, σε ό,τι αφορά τα φαινόμενα, χαρακτηρίζεται </a:t>
            </a:r>
            <a:r>
              <a:rPr lang="el-GR" b="1" dirty="0">
                <a:latin typeface="Calibri" pitchFamily="34" charset="0"/>
              </a:rPr>
              <a:t>ανωμαλία (</a:t>
            </a:r>
            <a:r>
              <a:rPr lang="el-GR" b="1" dirty="0" err="1">
                <a:latin typeface="Calibri" pitchFamily="34" charset="0"/>
              </a:rPr>
              <a:t>anomaly</a:t>
            </a:r>
            <a:r>
              <a:rPr lang="el-GR" b="1" dirty="0">
                <a:latin typeface="Calibri" pitchFamily="34" charset="0"/>
              </a:rPr>
              <a:t>). </a:t>
            </a:r>
            <a:r>
              <a:rPr lang="el-GR" dirty="0">
                <a:latin typeface="Calibri" pitchFamily="34" charset="0"/>
              </a:rPr>
              <a:t>Ανωμαλία δεν είναι παρά η εκδήλωση της υστέρησης της εξηγητικής επάρκειας του παραδείγματος απέναντι στις προσδοκίες που το ίδιο δημιουργεί. Είναι η εκτροπή από τις προβλέψεις.</a:t>
            </a:r>
          </a:p>
          <a:p>
            <a:r>
              <a:rPr lang="el-GR" dirty="0">
                <a:latin typeface="Calibri" pitchFamily="34" charset="0"/>
              </a:rPr>
              <a:t>Όταν, οι παραλλαγές μιας θεωρίας πολλαπλασιάζονται, όταν η ασάφεια αυξάνει, τότε η περίοδος αυτή στην επιστημονική πρακτική χαρακτηρίζεται από τον </a:t>
            </a:r>
            <a:r>
              <a:rPr lang="el-GR" dirty="0" err="1">
                <a:latin typeface="Calibri" pitchFamily="34" charset="0"/>
              </a:rPr>
              <a:t>Kuhn</a:t>
            </a:r>
            <a:r>
              <a:rPr lang="el-GR" dirty="0">
                <a:latin typeface="Calibri" pitchFamily="34" charset="0"/>
              </a:rPr>
              <a:t> ως περίοδος </a:t>
            </a:r>
            <a:r>
              <a:rPr lang="el-GR" b="1" dirty="0">
                <a:latin typeface="Calibri" pitchFamily="34" charset="0"/>
              </a:rPr>
              <a:t>κρίσης (</a:t>
            </a:r>
            <a:r>
              <a:rPr lang="el-GR" b="1" dirty="0" err="1">
                <a:latin typeface="Calibri" pitchFamily="34" charset="0"/>
              </a:rPr>
              <a:t>crisis</a:t>
            </a:r>
            <a:r>
              <a:rPr lang="el-GR" b="1" dirty="0">
                <a:latin typeface="Calibri" pitchFamily="34" charset="0"/>
              </a:rPr>
              <a:t>). </a:t>
            </a:r>
          </a:p>
          <a:p>
            <a:r>
              <a:rPr lang="el-GR" dirty="0">
                <a:latin typeface="Calibri" pitchFamily="34" charset="0"/>
              </a:rPr>
              <a:t>Η αναγνώριση ανωμαλιών και η περίοδος κρίσης στο χώρο της θεωρίας επιφέρουν</a:t>
            </a:r>
          </a:p>
          <a:p>
            <a:r>
              <a:rPr lang="el-GR" dirty="0">
                <a:latin typeface="Calibri" pitchFamily="34" charset="0"/>
              </a:rPr>
              <a:t>αλλαγές στην πρακτική των επιστημόνων. Επιδίδονται στην πρακτική που ο </a:t>
            </a:r>
            <a:r>
              <a:rPr lang="el-GR" dirty="0" err="1">
                <a:latin typeface="Calibri" pitchFamily="34" charset="0"/>
              </a:rPr>
              <a:t>Kuhn</a:t>
            </a:r>
            <a:r>
              <a:rPr lang="el-GR" dirty="0">
                <a:latin typeface="Calibri" pitchFamily="34" charset="0"/>
              </a:rPr>
              <a:t> ονόμασε </a:t>
            </a:r>
            <a:r>
              <a:rPr lang="el-GR" b="1" dirty="0">
                <a:latin typeface="Calibri" pitchFamily="34" charset="0"/>
              </a:rPr>
              <a:t>ιδιόρρυθμη επιστήμη </a:t>
            </a:r>
            <a:r>
              <a:rPr lang="el-GR" dirty="0">
                <a:latin typeface="Calibri" pitchFamily="34" charset="0"/>
              </a:rPr>
              <a:t>(</a:t>
            </a:r>
            <a:r>
              <a:rPr lang="el-GR" dirty="0" err="1">
                <a:latin typeface="Calibri" pitchFamily="34" charset="0"/>
              </a:rPr>
              <a:t>extraordinary</a:t>
            </a:r>
            <a:r>
              <a:rPr lang="el-GR" dirty="0">
                <a:latin typeface="Calibri" pitchFamily="34" charset="0"/>
              </a:rPr>
              <a:t> </a:t>
            </a:r>
            <a:r>
              <a:rPr lang="el-GR" dirty="0" err="1">
                <a:latin typeface="Calibri" pitchFamily="34" charset="0"/>
              </a:rPr>
              <a:t>science</a:t>
            </a:r>
            <a:r>
              <a:rPr lang="el-GR" dirty="0">
                <a:latin typeface="Calibri" pitchFamily="34" charset="0"/>
              </a:rPr>
              <a:t>) και η οποία χαρακτηρίζεται από την ελευθερία που αισθάνονται οι επιστήμονες να διατυπώνουν τολμηρές υποθέσεις και να θέτουν ερωτήματα που δεν προβλέπονταν από το προηγούμενο πλαίσιο.</a:t>
            </a:r>
          </a:p>
          <a:p>
            <a:endParaRPr lang="el-GR" dirty="0">
              <a:latin typeface="Calibri" pitchFamily="34" charset="0"/>
            </a:endParaRPr>
          </a:p>
          <a:p>
            <a:r>
              <a:rPr lang="el-GR" b="1" u="sng" dirty="0"/>
              <a:t>Επιστημονική Επανάσταση</a:t>
            </a:r>
            <a:endParaRPr lang="el-GR" dirty="0">
              <a:latin typeface="Calibri" pitchFamily="34" charset="0"/>
            </a:endParaRPr>
          </a:p>
          <a:p>
            <a:r>
              <a:rPr lang="el-GR" dirty="0">
                <a:latin typeface="Calibri" pitchFamily="34" charset="0"/>
              </a:rPr>
              <a:t>Τί κατάληξη μπορεί να έχει μια κρίση; Α. Επίλυση και ένταξη του προβλήματος. Β. Αν η λύση δεν προβάλλει επιτακτική- αναβολή. Γ. Τερματισμός (με υποψήφιο παράδειγμα).</a:t>
            </a:r>
          </a:p>
          <a:p>
            <a:endParaRPr lang="el-GR" dirty="0">
              <a:latin typeface="Calibri" pitchFamily="34" charset="0"/>
            </a:endParaRPr>
          </a:p>
          <a:p>
            <a:r>
              <a:rPr lang="el-GR" dirty="0">
                <a:latin typeface="Calibri" pitchFamily="34" charset="0"/>
              </a:rPr>
              <a:t>Επανάσταση είναι η μετάβαση σε νέο Παράδειγμα. Πρόκειται για ≪</a:t>
            </a:r>
            <a:r>
              <a:rPr lang="el-GR" b="1" dirty="0">
                <a:latin typeface="Calibri" pitchFamily="34" charset="0"/>
              </a:rPr>
              <a:t>μη συσσωρευτικά επεισόδια, στη διάρκεια των οποίων ένα παλιότερο παράδειγμα αντικαθίσταται ολοκληρωτικά ή τμηματικά από ένα νέο ασυμβίβαστο παράδειγμα≫.</a:t>
            </a:r>
          </a:p>
          <a:p>
            <a:endParaRPr lang="el-GR" b="1" dirty="0">
              <a:latin typeface="Calibri" pitchFamily="34" charset="0"/>
            </a:endParaRPr>
          </a:p>
          <a:p>
            <a:r>
              <a:rPr lang="el-GR" b="1" dirty="0">
                <a:latin typeface="Calibri" pitchFamily="34" charset="0"/>
              </a:rPr>
              <a:t>Αναλογία </a:t>
            </a:r>
            <a:r>
              <a:rPr lang="el-GR" dirty="0">
                <a:latin typeface="Calibri" pitchFamily="34" charset="0"/>
              </a:rPr>
              <a:t>με πολιτικές επαναστάσεις: Νέο καθεστώς που επιβάλλεται με </a:t>
            </a:r>
            <a:r>
              <a:rPr lang="el-GR" i="1" dirty="0">
                <a:latin typeface="Calibri" pitchFamily="34" charset="0"/>
              </a:rPr>
              <a:t>άλλες μεθόδους, όχι από μετεξέλιξη.</a:t>
            </a:r>
            <a:endParaRPr lang="el-GR" sz="1600" b="1" i="1" dirty="0">
              <a:latin typeface="Calibri" pitchFamily="34" charset="0"/>
            </a:endParaRPr>
          </a:p>
          <a:p>
            <a:endParaRPr lang="el-GR" dirty="0">
              <a:latin typeface="Calibri" pitchFamily="34" charset="0"/>
            </a:endParaRPr>
          </a:p>
        </p:txBody>
      </p:sp>
      <p:pic>
        <p:nvPicPr>
          <p:cNvPr id="2" name="Εγγεγραμμένος ήχος">
            <a:hlinkClick r:id="" action="ppaction://media"/>
            <a:extLst>
              <a:ext uri="{FF2B5EF4-FFF2-40B4-BE49-F238E27FC236}">
                <a16:creationId xmlns:a16="http://schemas.microsoft.com/office/drawing/2014/main" id="{557B9399-F31F-4D62-AE13-7D81198C2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1">
    <p:bg>
      <p:bgPr>
        <a:solidFill>
          <a:srgbClr val="FFFFFF"/>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A4CBB8D-3FAC-4258-9BC6-BE7A65FF0038}"/>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Freeform: Shape 11">
            <a:extLst>
              <a:ext uri="{FF2B5EF4-FFF2-40B4-BE49-F238E27FC236}">
                <a16:creationId xmlns:a16="http://schemas.microsoft.com/office/drawing/2014/main" id="{097447D3-96F4-445C-8CB6-CEFDFD448578}"/>
              </a:ext>
            </a:extLst>
          </p:cNvPr>
          <p:cNvSpPr>
            <a:spLocks noMove="1" noResize="1"/>
          </p:cNvSpPr>
          <p:nvPr/>
        </p:nvSpPr>
        <p:spPr>
          <a:xfrm rot="18899994" flipH="1">
            <a:off x="-376152" y="-253675"/>
            <a:ext cx="1827638" cy="1376985"/>
          </a:xfrm>
          <a:custGeom>
            <a:avLst/>
            <a:gdLst>
              <a:gd name="f0" fmla="val 10800000"/>
              <a:gd name="f1" fmla="val 5400000"/>
              <a:gd name="f2" fmla="val 180"/>
              <a:gd name="f3" fmla="val w"/>
              <a:gd name="f4" fmla="val h"/>
              <a:gd name="f5" fmla="val 0"/>
              <a:gd name="f6" fmla="val 1827638"/>
              <a:gd name="f7" fmla="val 1376989"/>
              <a:gd name="f8" fmla="val 987379"/>
              <a:gd name="f9" fmla="val 840260"/>
              <a:gd name="f10" fmla="+- 0 0 -90"/>
              <a:gd name="f11" fmla="*/ f3 1 1827638"/>
              <a:gd name="f12" fmla="*/ f4 1 1376989"/>
              <a:gd name="f13" fmla="val f5"/>
              <a:gd name="f14" fmla="val f6"/>
              <a:gd name="f15" fmla="val f7"/>
              <a:gd name="f16" fmla="*/ f10 f0 1"/>
              <a:gd name="f17" fmla="+- f15 0 f13"/>
              <a:gd name="f18" fmla="+- f14 0 f13"/>
              <a:gd name="f19" fmla="*/ f16 1 f2"/>
              <a:gd name="f20" fmla="*/ f18 1 1827638"/>
              <a:gd name="f21" fmla="*/ f17 1 1376989"/>
              <a:gd name="f22" fmla="*/ 0 f18 1"/>
              <a:gd name="f23" fmla="*/ 987379 f17 1"/>
              <a:gd name="f24" fmla="*/ 987379 f18 1"/>
              <a:gd name="f25" fmla="*/ 0 f17 1"/>
              <a:gd name="f26" fmla="*/ 1827638 f18 1"/>
              <a:gd name="f27" fmla="*/ 840260 f17 1"/>
              <a:gd name="f28" fmla="*/ 1376989 f17 1"/>
              <a:gd name="f29" fmla="+- f19 0 f1"/>
              <a:gd name="f30" fmla="*/ f22 1 1827638"/>
              <a:gd name="f31" fmla="*/ f23 1 1376989"/>
              <a:gd name="f32" fmla="*/ f24 1 1827638"/>
              <a:gd name="f33" fmla="*/ f25 1 1376989"/>
              <a:gd name="f34" fmla="*/ f26 1 1827638"/>
              <a:gd name="f35" fmla="*/ f27 1 1376989"/>
              <a:gd name="f36" fmla="*/ f28 1 1376989"/>
              <a:gd name="f37" fmla="*/ f13 1 f20"/>
              <a:gd name="f38" fmla="*/ f14 1 f20"/>
              <a:gd name="f39" fmla="*/ f13 1 f21"/>
              <a:gd name="f40" fmla="*/ f15 1 f21"/>
              <a:gd name="f41" fmla="*/ f30 1 f20"/>
              <a:gd name="f42" fmla="*/ f31 1 f21"/>
              <a:gd name="f43" fmla="*/ f32 1 f20"/>
              <a:gd name="f44" fmla="*/ f33 1 f21"/>
              <a:gd name="f45" fmla="*/ f34 1 f20"/>
              <a:gd name="f46" fmla="*/ f35 1 f21"/>
              <a:gd name="f47" fmla="*/ f36 1 f21"/>
              <a:gd name="f48" fmla="*/ f37 f11 1"/>
              <a:gd name="f49" fmla="*/ f38 f11 1"/>
              <a:gd name="f50" fmla="*/ f40 f12 1"/>
              <a:gd name="f51" fmla="*/ f39 f12 1"/>
              <a:gd name="f52" fmla="*/ f41 f11 1"/>
              <a:gd name="f53" fmla="*/ f42 f12 1"/>
              <a:gd name="f54" fmla="*/ f43 f11 1"/>
              <a:gd name="f55" fmla="*/ f44 f12 1"/>
              <a:gd name="f56" fmla="*/ f45 f11 1"/>
              <a:gd name="f57" fmla="*/ f46 f12 1"/>
              <a:gd name="f58" fmla="*/ f47 f12 1"/>
            </a:gdLst>
            <a:ahLst/>
            <a:cxnLst>
              <a:cxn ang="3cd4">
                <a:pos x="hc" y="t"/>
              </a:cxn>
              <a:cxn ang="0">
                <a:pos x="r" y="vc"/>
              </a:cxn>
              <a:cxn ang="cd4">
                <a:pos x="hc" y="b"/>
              </a:cxn>
              <a:cxn ang="cd2">
                <a:pos x="l" y="vc"/>
              </a:cxn>
              <a:cxn ang="f29">
                <a:pos x="f52" y="f53"/>
              </a:cxn>
              <a:cxn ang="f29">
                <a:pos x="f54" y="f55"/>
              </a:cxn>
              <a:cxn ang="f29">
                <a:pos x="f56" y="f57"/>
              </a:cxn>
              <a:cxn ang="f29">
                <a:pos x="f56" y="f58"/>
              </a:cxn>
              <a:cxn ang="f29">
                <a:pos x="f52" y="f58"/>
              </a:cxn>
            </a:cxnLst>
            <a:rect l="f48" t="f51" r="f49" b="f50"/>
            <a:pathLst>
              <a:path w="1827638" h="1376989">
                <a:moveTo>
                  <a:pt x="f5" y="f8"/>
                </a:moveTo>
                <a:lnTo>
                  <a:pt x="f8" y="f5"/>
                </a:lnTo>
                <a:lnTo>
                  <a:pt x="f6" y="f9"/>
                </a:lnTo>
                <a:lnTo>
                  <a:pt x="f6" y="f7"/>
                </a:lnTo>
                <a:lnTo>
                  <a:pt x="f5" y="f7"/>
                </a:lnTo>
                <a:close/>
              </a:path>
            </a:pathLst>
          </a:custGeom>
          <a:solidFill>
            <a:srgbClr val="4472C4">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13">
            <a:extLst>
              <a:ext uri="{FF2B5EF4-FFF2-40B4-BE49-F238E27FC236}">
                <a16:creationId xmlns:a16="http://schemas.microsoft.com/office/drawing/2014/main" id="{44505A62-C5AA-4954-AEA8-A06D4E06D5F7}"/>
              </a:ext>
            </a:extLst>
          </p:cNvPr>
          <p:cNvSpPr>
            <a:spLocks noMove="1" noResize="1"/>
          </p:cNvSpPr>
          <p:nvPr/>
        </p:nvSpPr>
        <p:spPr>
          <a:xfrm rot="18899994" flipH="1">
            <a:off x="891641" y="422151"/>
            <a:ext cx="645365" cy="645365"/>
          </a:xfrm>
          <a:prstGeom prst="rect">
            <a:avLst/>
          </a:prstGeom>
          <a:solidFill>
            <a:srgbClr val="4472C4">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15">
            <a:extLst>
              <a:ext uri="{FF2B5EF4-FFF2-40B4-BE49-F238E27FC236}">
                <a16:creationId xmlns:a16="http://schemas.microsoft.com/office/drawing/2014/main" id="{8A3D15D2-6DA1-4725-AFD9-B1C6D9A5151E}"/>
              </a:ext>
            </a:extLst>
          </p:cNvPr>
          <p:cNvSpPr>
            <a:spLocks noMove="1" noResize="1"/>
          </p:cNvSpPr>
          <p:nvPr/>
        </p:nvSpPr>
        <p:spPr>
          <a:xfrm rot="18899994" flipH="1">
            <a:off x="10043488" y="655136"/>
            <a:ext cx="687473" cy="687473"/>
          </a:xfrm>
          <a:prstGeom prst="rect">
            <a:avLst/>
          </a:prstGeom>
          <a:solidFill>
            <a:srgbClr val="FFC000">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Freeform: Shape 17">
            <a:extLst>
              <a:ext uri="{FF2B5EF4-FFF2-40B4-BE49-F238E27FC236}">
                <a16:creationId xmlns:a16="http://schemas.microsoft.com/office/drawing/2014/main" id="{07399C32-8322-45D0-A59F-363804BA858B}"/>
              </a:ext>
            </a:extLst>
          </p:cNvPr>
          <p:cNvSpPr>
            <a:spLocks noMove="1" noResize="1"/>
          </p:cNvSpPr>
          <p:nvPr/>
        </p:nvSpPr>
        <p:spPr>
          <a:xfrm rot="10800009" flipH="1">
            <a:off x="9356643" y="0"/>
            <a:ext cx="2835353" cy="1480834"/>
          </a:xfrm>
          <a:custGeom>
            <a:avLst/>
            <a:gdLst>
              <a:gd name="f0" fmla="val 10800000"/>
              <a:gd name="f1" fmla="val 5400000"/>
              <a:gd name="f2" fmla="val 180"/>
              <a:gd name="f3" fmla="val w"/>
              <a:gd name="f4" fmla="val h"/>
              <a:gd name="f5" fmla="val 0"/>
              <a:gd name="f6" fmla="val 2835357"/>
              <a:gd name="f7" fmla="val 1480837"/>
              <a:gd name="f8" fmla="val 1552727"/>
              <a:gd name="f9" fmla="val 1223245"/>
              <a:gd name="f10" fmla="+- 0 0 -90"/>
              <a:gd name="f11" fmla="*/ f3 1 2835357"/>
              <a:gd name="f12" fmla="*/ f4 1 1480837"/>
              <a:gd name="f13" fmla="val f5"/>
              <a:gd name="f14" fmla="val f6"/>
              <a:gd name="f15" fmla="val f7"/>
              <a:gd name="f16" fmla="*/ f10 f0 1"/>
              <a:gd name="f17" fmla="+- f15 0 f13"/>
              <a:gd name="f18" fmla="+- f14 0 f13"/>
              <a:gd name="f19" fmla="*/ f16 1 f2"/>
              <a:gd name="f20" fmla="*/ f18 1 2835357"/>
              <a:gd name="f21" fmla="*/ f17 1 1480837"/>
              <a:gd name="f22" fmla="*/ 2835357 f18 1"/>
              <a:gd name="f23" fmla="*/ 1480837 f17 1"/>
              <a:gd name="f24" fmla="*/ 0 f18 1"/>
              <a:gd name="f25" fmla="*/ 1552727 f18 1"/>
              <a:gd name="f26" fmla="*/ 0 f17 1"/>
              <a:gd name="f27" fmla="*/ 1223245 f17 1"/>
              <a:gd name="f28" fmla="+- f19 0 f1"/>
              <a:gd name="f29" fmla="*/ f22 1 2835357"/>
              <a:gd name="f30" fmla="*/ f23 1 1480837"/>
              <a:gd name="f31" fmla="*/ f24 1 2835357"/>
              <a:gd name="f32" fmla="*/ f25 1 2835357"/>
              <a:gd name="f33" fmla="*/ f26 1 1480837"/>
              <a:gd name="f34" fmla="*/ f27 1 1480837"/>
              <a:gd name="f35" fmla="*/ f13 1 f20"/>
              <a:gd name="f36" fmla="*/ f14 1 f20"/>
              <a:gd name="f37" fmla="*/ f13 1 f21"/>
              <a:gd name="f38" fmla="*/ f15 1 f21"/>
              <a:gd name="f39" fmla="*/ f29 1 f20"/>
              <a:gd name="f40" fmla="*/ f30 1 f21"/>
              <a:gd name="f41" fmla="*/ f31 1 f20"/>
              <a:gd name="f42" fmla="*/ f32 1 f20"/>
              <a:gd name="f43" fmla="*/ f33 1 f21"/>
              <a:gd name="f44" fmla="*/ f34 1 f21"/>
              <a:gd name="f45" fmla="*/ f35 f11 1"/>
              <a:gd name="f46" fmla="*/ f36 f11 1"/>
              <a:gd name="f47" fmla="*/ f38 f12 1"/>
              <a:gd name="f48" fmla="*/ f37 f12 1"/>
              <a:gd name="f49" fmla="*/ f39 f11 1"/>
              <a:gd name="f50" fmla="*/ f40 f12 1"/>
              <a:gd name="f51" fmla="*/ f41 f11 1"/>
              <a:gd name="f52" fmla="*/ f42 f11 1"/>
              <a:gd name="f53" fmla="*/ f43 f12 1"/>
              <a:gd name="f54" fmla="*/ f44 f12 1"/>
            </a:gdLst>
            <a:ahLst/>
            <a:cxnLst>
              <a:cxn ang="3cd4">
                <a:pos x="hc" y="t"/>
              </a:cxn>
              <a:cxn ang="0">
                <a:pos x="r" y="vc"/>
              </a:cxn>
              <a:cxn ang="cd4">
                <a:pos x="hc" y="b"/>
              </a:cxn>
              <a:cxn ang="cd2">
                <a:pos x="l" y="vc"/>
              </a:cxn>
              <a:cxn ang="f28">
                <a:pos x="f49" y="f50"/>
              </a:cxn>
              <a:cxn ang="f28">
                <a:pos x="f51" y="f50"/>
              </a:cxn>
              <a:cxn ang="f28">
                <a:pos x="f52" y="f53"/>
              </a:cxn>
              <a:cxn ang="f28">
                <a:pos x="f49" y="f54"/>
              </a:cxn>
            </a:cxnLst>
            <a:rect l="f45" t="f48" r="f46" b="f47"/>
            <a:pathLst>
              <a:path w="2835357" h="1480837">
                <a:moveTo>
                  <a:pt x="f6" y="f7"/>
                </a:moveTo>
                <a:lnTo>
                  <a:pt x="f5" y="f7"/>
                </a:lnTo>
                <a:lnTo>
                  <a:pt x="f8" y="f5"/>
                </a:lnTo>
                <a:lnTo>
                  <a:pt x="f6" y="f9"/>
                </a:lnTo>
                <a:close/>
              </a:path>
            </a:pathLst>
          </a:custGeom>
          <a:solidFill>
            <a:srgbClr val="FFC000">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Isosceles Triangle 19">
            <a:extLst>
              <a:ext uri="{FF2B5EF4-FFF2-40B4-BE49-F238E27FC236}">
                <a16:creationId xmlns:a16="http://schemas.microsoft.com/office/drawing/2014/main" id="{2FA217BA-2CF0-4FB7-B80E-2082AB277268}"/>
              </a:ext>
            </a:extLst>
          </p:cNvPr>
          <p:cNvSpPr>
            <a:spLocks noMove="1" noResize="1"/>
          </p:cNvSpPr>
          <p:nvPr/>
        </p:nvSpPr>
        <p:spPr>
          <a:xfrm flipH="1">
            <a:off x="7976347" y="6115498"/>
            <a:ext cx="1494513" cy="742501"/>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4472C4">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Εικόνα 4" descr="Εικόνα που περιέχει κείμενο, πράσινο, στιγμιότυπο οθόνης&#10;&#10;Περιγραφή που δημιουργήθηκε αυτόματα">
            <a:extLst>
              <a:ext uri="{FF2B5EF4-FFF2-40B4-BE49-F238E27FC236}">
                <a16:creationId xmlns:a16="http://schemas.microsoft.com/office/drawing/2014/main" id="{61A030ED-5715-40B4-A4BB-4F4DB2AC0E0D}"/>
              </a:ext>
            </a:extLst>
          </p:cNvPr>
          <p:cNvPicPr>
            <a:picLocks noChangeAspect="1"/>
          </p:cNvPicPr>
          <p:nvPr/>
        </p:nvPicPr>
        <p:blipFill>
          <a:blip r:embed="rId2"/>
          <a:stretch>
            <a:fillRect/>
          </a:stretch>
        </p:blipFill>
        <p:spPr>
          <a:xfrm>
            <a:off x="322420" y="966651"/>
            <a:ext cx="10249971" cy="5965030"/>
          </a:xfrm>
          <a:prstGeom prst="rect">
            <a:avLst/>
          </a:prstGeom>
          <a:noFill/>
          <a:ln cap="flat">
            <a:noFill/>
          </a:ln>
        </p:spPr>
      </p:pic>
      <p:sp>
        <p:nvSpPr>
          <p:cNvPr id="9" name="Isosceles Triangle 21">
            <a:extLst>
              <a:ext uri="{FF2B5EF4-FFF2-40B4-BE49-F238E27FC236}">
                <a16:creationId xmlns:a16="http://schemas.microsoft.com/office/drawing/2014/main" id="{29CAFFC3-45FF-4071-8650-C61F5C2C6D37}"/>
              </a:ext>
            </a:extLst>
          </p:cNvPr>
          <p:cNvSpPr>
            <a:spLocks noMove="1" noResize="1"/>
          </p:cNvSpPr>
          <p:nvPr/>
        </p:nvSpPr>
        <p:spPr>
          <a:xfrm flipH="1">
            <a:off x="7604077" y="6453140"/>
            <a:ext cx="814904" cy="404859"/>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4472C4">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 name="Τίτλος 9">
            <a:extLst>
              <a:ext uri="{FF2B5EF4-FFF2-40B4-BE49-F238E27FC236}">
                <a16:creationId xmlns:a16="http://schemas.microsoft.com/office/drawing/2014/main" id="{31B668E1-5659-4033-9157-BF779784A41B}"/>
              </a:ext>
            </a:extLst>
          </p:cNvPr>
          <p:cNvSpPr>
            <a:spLocks noGrp="1"/>
          </p:cNvSpPr>
          <p:nvPr>
            <p:ph type="title"/>
          </p:nvPr>
        </p:nvSpPr>
        <p:spPr>
          <a:xfrm>
            <a:off x="1214323" y="-50251"/>
            <a:ext cx="10507414" cy="530122"/>
          </a:xfrm>
        </p:spPr>
        <p:txBody>
          <a:bodyPr>
            <a:normAutofit fontScale="90000"/>
          </a:bodyPr>
          <a:lstStyle/>
          <a:p>
            <a:r>
              <a:rPr lang="el-GR" sz="2700" b="1" dirty="0"/>
              <a:t>Ο κύκλος της Βιέννης –Λογικός Θετικισμός-Τους χρωστάμε την έννοια της ΕΜ ως «Παραδεδεγμένης-άποψης»</a:t>
            </a:r>
            <a:r>
              <a:rPr lang="el-GR" dirty="0"/>
              <a:t>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rtlCol="0">
            <a:normAutofit fontScale="90000"/>
          </a:bodyPr>
          <a:lstStyle/>
          <a:p>
            <a:pPr>
              <a:defRPr/>
            </a:pPr>
            <a:r>
              <a:rPr lang="el-GR" sz="2800" dirty="0"/>
              <a:t>Ασυμμετρία </a:t>
            </a:r>
            <a:r>
              <a:rPr lang="en-US" sz="2800" dirty="0"/>
              <a:t>(incommensurability)</a:t>
            </a:r>
            <a:r>
              <a:rPr lang="el-GR" sz="2800" dirty="0"/>
              <a:t> [Διαγώνιος και πλευρά τετραγώνου δεν έχουν κοινό διαιρέτη]</a:t>
            </a:r>
          </a:p>
        </p:txBody>
      </p:sp>
      <p:sp>
        <p:nvSpPr>
          <p:cNvPr id="3" name="TextBox 2"/>
          <p:cNvSpPr txBox="1"/>
          <p:nvPr/>
        </p:nvSpPr>
        <p:spPr>
          <a:xfrm>
            <a:off x="1524000" y="976314"/>
            <a:ext cx="9144000" cy="4801314"/>
          </a:xfrm>
          <a:prstGeom prst="rect">
            <a:avLst/>
          </a:prstGeom>
          <a:noFill/>
        </p:spPr>
        <p:txBody>
          <a:bodyPr>
            <a:spAutoFit/>
          </a:bodyPr>
          <a:lstStyle/>
          <a:p>
            <a:pPr>
              <a:defRPr/>
            </a:pPr>
            <a:r>
              <a:rPr lang="el-GR" dirty="0"/>
              <a:t>Ο Kuhn ισχυρίζεται ότι ≪(η) κανονική επιστημονική παράδοση, που πηγάζει από μια επιστημονική επανάσταση, δεν είναι μόνο ασυμβίβαστη, αλλά συχνά πραγματικά ασύμμετρη με την παράδοση που είχε προηγηθεί≫ (στο ίδιο, σ. 180).</a:t>
            </a:r>
          </a:p>
          <a:p>
            <a:pPr>
              <a:defRPr/>
            </a:pPr>
            <a:r>
              <a:rPr lang="el-GR" dirty="0"/>
              <a:t>Δηλαδή τα παραδείγματα αυτά δεν έχουν κοινές αρχές, κοινές έννοιες, κοινές μεθόδους άσκησης της επιστήμης. Διαφέρουν κατά τρόπο ασυμφιλίωτο σε όσα λέγουν για τον κόσμο, ενώ προβλέπουν διαφορετικά κριτήρια αξιολόγησης και λύσης των προβλημάτων.</a:t>
            </a:r>
          </a:p>
          <a:p>
            <a:pPr>
              <a:defRPr/>
            </a:pPr>
            <a:endParaRPr lang="el-GR" dirty="0"/>
          </a:p>
          <a:p>
            <a:pPr>
              <a:defRPr/>
            </a:pPr>
            <a:r>
              <a:rPr lang="el-GR" dirty="0"/>
              <a:t>Υπάρχει: 1. Α</a:t>
            </a:r>
            <a:r>
              <a:rPr lang="el-GR" b="1" dirty="0"/>
              <a:t>συμμετρία εννοιών </a:t>
            </a:r>
            <a:r>
              <a:rPr lang="el-GR" dirty="0"/>
              <a:t>[Αλλαγή νοήματος στην </a:t>
            </a:r>
            <a:r>
              <a:rPr lang="el-GR" i="1" dirty="0"/>
              <a:t>κίνηση: Αριστοτελικο- Νευτώνειο παράδειγμα</a:t>
            </a:r>
          </a:p>
          <a:p>
            <a:pPr>
              <a:defRPr/>
            </a:pPr>
            <a:r>
              <a:rPr lang="el-GR" b="1" dirty="0"/>
              <a:t>2. Ασυμμετρία κριτηρίων </a:t>
            </a:r>
            <a:r>
              <a:rPr lang="el-GR" dirty="0"/>
              <a:t>[Θεωρία Νεύτωνα απορρίπτεται η επίκληση μυστικών δυνάμεων στα φυσικά φαινόμενα]</a:t>
            </a:r>
          </a:p>
          <a:p>
            <a:pPr marL="342900" indent="-342900">
              <a:buFontTx/>
              <a:buAutoNum type="arabicPeriod" startAt="3"/>
              <a:defRPr/>
            </a:pPr>
            <a:r>
              <a:rPr lang="el-GR" b="1" dirty="0"/>
              <a:t>Ασυμμετρία της αντίληψης. [...</a:t>
            </a:r>
            <a:r>
              <a:rPr lang="el-GR" i="1" dirty="0"/>
              <a:t>(Ο επιστήμονας) ενώ αντιμετωπίζει το ίδιο σύνολο αντικειμένων και ενώ έχει επίγνωση αυτού του γεγονότος, φτάνει ωστόσο να τα βλέπει εντελώς διαφορετικά σε πολλά σημεία (σ. 200)</a:t>
            </a:r>
            <a:r>
              <a:rPr lang="el-GR" b="1" dirty="0"/>
              <a:t>]</a:t>
            </a:r>
            <a:r>
              <a:rPr lang="el-GR" i="1" dirty="0"/>
              <a:t>. </a:t>
            </a:r>
            <a:r>
              <a:rPr lang="el-GR" dirty="0"/>
              <a:t>Κατά τον Kuhn, στη θέα μιας αιωρούμενης πέτρας ο Γαλιλαίος έβλεπε ένα εκκρεμές ενώ ο Αριστοτέλης μια συγκρατημένη πτώση.</a:t>
            </a:r>
          </a:p>
        </p:txBody>
      </p:sp>
      <p:pic>
        <p:nvPicPr>
          <p:cNvPr id="4" name="Εγγεγραμμένος ήχος">
            <a:hlinkClick r:id="" action="ppaction://media"/>
            <a:extLst>
              <a:ext uri="{FF2B5EF4-FFF2-40B4-BE49-F238E27FC236}">
                <a16:creationId xmlns:a16="http://schemas.microsoft.com/office/drawing/2014/main" id="{95299741-4808-4D73-A4B9-0C746A40D5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381000"/>
          </a:xfrm>
        </p:spPr>
        <p:txBody>
          <a:bodyPr rtlCol="0">
            <a:normAutofit fontScale="90000"/>
          </a:bodyPr>
          <a:lstStyle/>
          <a:p>
            <a:pPr>
              <a:defRPr/>
            </a:pPr>
            <a:r>
              <a:rPr lang="el-GR" sz="2400" b="1" dirty="0"/>
              <a:t>Επιστημονική πρόοδος- Ορθολογικότητα </a:t>
            </a:r>
            <a:endParaRPr lang="el-GR" sz="2400" dirty="0"/>
          </a:p>
        </p:txBody>
      </p:sp>
      <p:sp>
        <p:nvSpPr>
          <p:cNvPr id="26627" name="TextBox 2"/>
          <p:cNvSpPr txBox="1">
            <a:spLocks noChangeArrowheads="1"/>
          </p:cNvSpPr>
          <p:nvPr/>
        </p:nvSpPr>
        <p:spPr bwMode="auto">
          <a:xfrm>
            <a:off x="1463040" y="990601"/>
            <a:ext cx="8991600" cy="4401205"/>
          </a:xfrm>
          <a:prstGeom prst="rect">
            <a:avLst/>
          </a:prstGeom>
          <a:noFill/>
          <a:ln w="9525">
            <a:noFill/>
            <a:miter lim="800000"/>
            <a:headEnd/>
            <a:tailEnd/>
          </a:ln>
        </p:spPr>
        <p:txBody>
          <a:bodyPr>
            <a:spAutoFit/>
          </a:bodyPr>
          <a:lstStyle/>
          <a:p>
            <a:r>
              <a:rPr lang="el-GR" sz="2000" dirty="0">
                <a:latin typeface="Calibri" pitchFamily="34" charset="0"/>
              </a:rPr>
              <a:t>Ο </a:t>
            </a:r>
            <a:r>
              <a:rPr lang="el-GR" sz="2000" dirty="0" err="1">
                <a:latin typeface="Calibri" pitchFamily="34" charset="0"/>
              </a:rPr>
              <a:t>Kuhn</a:t>
            </a:r>
            <a:r>
              <a:rPr lang="el-GR" sz="2000" dirty="0">
                <a:latin typeface="Calibri" pitchFamily="34" charset="0"/>
              </a:rPr>
              <a:t> απορρίπτει την </a:t>
            </a:r>
            <a:r>
              <a:rPr lang="el-GR" sz="2000" b="1" dirty="0">
                <a:latin typeface="Calibri" pitchFamily="34" charset="0"/>
              </a:rPr>
              <a:t>τελεολογική αντίληψη </a:t>
            </a:r>
            <a:r>
              <a:rPr lang="el-GR" sz="2000" dirty="0">
                <a:latin typeface="Calibri" pitchFamily="34" charset="0"/>
              </a:rPr>
              <a:t>της προόδου στην επιστήμη. </a:t>
            </a:r>
            <a:r>
              <a:rPr lang="el-GR" sz="2000" u="sng" dirty="0">
                <a:latin typeface="Calibri" pitchFamily="34" charset="0"/>
              </a:rPr>
              <a:t>Δεν θεωρεί ότι η διατύπωση επιστημονικών θεωριών οδηγεί σταθερά στην κατάκτηση μιας έσχατης αντικειμενικής αλήθειας για τον κόσμο. </a:t>
            </a:r>
          </a:p>
          <a:p>
            <a:r>
              <a:rPr lang="en-US" sz="2000" b="1" dirty="0">
                <a:latin typeface="Calibri" pitchFamily="34" charset="0"/>
              </a:rPr>
              <a:t>A</a:t>
            </a:r>
            <a:r>
              <a:rPr lang="el-GR" sz="2000" b="1" dirty="0" err="1">
                <a:latin typeface="Calibri" pitchFamily="34" charset="0"/>
              </a:rPr>
              <a:t>ναλογία</a:t>
            </a:r>
            <a:r>
              <a:rPr lang="el-GR" sz="2000" dirty="0">
                <a:latin typeface="Calibri" pitchFamily="34" charset="0"/>
              </a:rPr>
              <a:t> ανάμεσα στην εξέλιξη των </a:t>
            </a:r>
            <a:r>
              <a:rPr lang="el-GR" sz="2000" b="1" dirty="0">
                <a:latin typeface="Calibri" pitchFamily="34" charset="0"/>
              </a:rPr>
              <a:t>επιστημονικών ιδεών</a:t>
            </a:r>
            <a:r>
              <a:rPr lang="el-GR" sz="2000" dirty="0">
                <a:latin typeface="Calibri" pitchFamily="34" charset="0"/>
              </a:rPr>
              <a:t> και την εξέλιξη των ειδών από την άλλη, όπως αυτή κατανοείται από τη δαρβινική θεωρία. </a:t>
            </a:r>
          </a:p>
          <a:p>
            <a:r>
              <a:rPr lang="el-GR" sz="2000" u="sng" dirty="0">
                <a:latin typeface="Calibri" pitchFamily="34" charset="0"/>
              </a:rPr>
              <a:t>ΔΕ= Είναι μια διαδικασία που κινείται τυφλά, χωρίς στόχο, μια διαδικασία που ωθείται</a:t>
            </a:r>
            <a:r>
              <a:rPr lang="en-US" sz="2000" u="sng" dirty="0">
                <a:latin typeface="Calibri" pitchFamily="34" charset="0"/>
              </a:rPr>
              <a:t> </a:t>
            </a:r>
            <a:r>
              <a:rPr lang="el-GR" sz="2000" u="sng" dirty="0">
                <a:latin typeface="Calibri" pitchFamily="34" charset="0"/>
              </a:rPr>
              <a:t>από πίσω και δεν έλκεται από εμπρός (</a:t>
            </a:r>
            <a:r>
              <a:rPr lang="el-GR" sz="2000" u="sng" dirty="0" err="1">
                <a:latin typeface="Calibri" pitchFamily="34" charset="0"/>
              </a:rPr>
              <a:t>Kuhn</a:t>
            </a:r>
            <a:r>
              <a:rPr lang="el-GR" sz="2000" u="sng" dirty="0">
                <a:latin typeface="Calibri" pitchFamily="34" charset="0"/>
              </a:rPr>
              <a:t>, 1992, p 14).</a:t>
            </a:r>
            <a:r>
              <a:rPr lang="el-GR" sz="2000" dirty="0">
                <a:latin typeface="Calibri" pitchFamily="34" charset="0"/>
              </a:rPr>
              <a:t> </a:t>
            </a:r>
          </a:p>
          <a:p>
            <a:endParaRPr lang="el-GR" sz="2000" dirty="0">
              <a:latin typeface="Calibri" pitchFamily="34" charset="0"/>
            </a:endParaRPr>
          </a:p>
          <a:p>
            <a:r>
              <a:rPr lang="el-GR" sz="2000" dirty="0">
                <a:latin typeface="Calibri" pitchFamily="34" charset="0"/>
              </a:rPr>
              <a:t>ΝΕΑ ΕΙΔΗ τα οποία δεν μπορούν μεταξύ τους να διασταυρωθούν. </a:t>
            </a:r>
          </a:p>
          <a:p>
            <a:r>
              <a:rPr lang="el-GR" sz="2000" dirty="0">
                <a:latin typeface="Calibri" pitchFamily="34" charset="0"/>
              </a:rPr>
              <a:t>Όπως μόνο εκ των υστέρων μπορούμε να διαπιστώσουμε τη δημιουργία ενός νέου είδους και επιπλέον δεν είμαστε σε θέση να την τοποθετήσουμε χρονικά με ακρίβεια, έτσι και στις επιστήμες, </a:t>
            </a:r>
            <a:r>
              <a:rPr lang="el-GR" sz="2000" b="1" dirty="0">
                <a:latin typeface="Calibri" pitchFamily="34" charset="0"/>
              </a:rPr>
              <a:t>μία επιστημονική επανάσταση, μόνον εφόσον εδραιωθεί, μπορεί να αναγνωρισθεί ως τέτοια αλλά και πάλι χωρίς να μπορούμε να τη χρονολογήσουμε επακριβώς.</a:t>
            </a:r>
          </a:p>
        </p:txBody>
      </p:sp>
      <p:pic>
        <p:nvPicPr>
          <p:cNvPr id="3" name="Εγγεγραμμένος ήχος">
            <a:hlinkClick r:id="" action="ppaction://media"/>
            <a:extLst>
              <a:ext uri="{FF2B5EF4-FFF2-40B4-BE49-F238E27FC236}">
                <a16:creationId xmlns:a16="http://schemas.microsoft.com/office/drawing/2014/main" id="{9915E211-B222-4ECA-93DE-08862BF5E7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1264" y="190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D2F2D4-C9BF-4E76-BFF8-12283C63D9A1}"/>
              </a:ext>
            </a:extLst>
          </p:cNvPr>
          <p:cNvSpPr>
            <a:spLocks noGrp="1"/>
          </p:cNvSpPr>
          <p:nvPr>
            <p:ph type="title"/>
          </p:nvPr>
        </p:nvSpPr>
        <p:spPr>
          <a:xfrm>
            <a:off x="510639" y="0"/>
            <a:ext cx="11139055" cy="1033153"/>
          </a:xfrm>
        </p:spPr>
        <p:txBody>
          <a:bodyPr>
            <a:normAutofit fontScale="90000"/>
          </a:bodyPr>
          <a:lstStyle/>
          <a:p>
            <a:r>
              <a:rPr lang="el-GR" b="1" dirty="0"/>
              <a:t>Οι παρατηρήσεις είναι θεωρητικά φορτισμένες (</a:t>
            </a:r>
            <a:r>
              <a:rPr lang="el-GR" b="1" dirty="0" err="1"/>
              <a:t>Theory</a:t>
            </a:r>
            <a:r>
              <a:rPr lang="el-GR" b="1" dirty="0"/>
              <a:t> </a:t>
            </a:r>
            <a:r>
              <a:rPr lang="el-GR" b="1" dirty="0" err="1"/>
              <a:t>laden</a:t>
            </a:r>
            <a:r>
              <a:rPr lang="el-GR" b="1" dirty="0"/>
              <a:t>). –Το πρόβλημα της επιβεβαίωσης μιας </a:t>
            </a:r>
            <a:r>
              <a:rPr lang="el-GR" b="1" dirty="0" err="1"/>
              <a:t>Επιστ</a:t>
            </a:r>
            <a:r>
              <a:rPr lang="el-GR" b="1" dirty="0"/>
              <a:t> Θεωρίας</a:t>
            </a:r>
            <a:endParaRPr lang="en-US" dirty="0"/>
          </a:p>
        </p:txBody>
      </p:sp>
      <p:sp>
        <p:nvSpPr>
          <p:cNvPr id="3" name="Ορθογώνιο 2">
            <a:extLst>
              <a:ext uri="{FF2B5EF4-FFF2-40B4-BE49-F238E27FC236}">
                <a16:creationId xmlns:a16="http://schemas.microsoft.com/office/drawing/2014/main" id="{98C9067E-BD04-4A2D-BA74-5D5CC62BC9E4}"/>
              </a:ext>
            </a:extLst>
          </p:cNvPr>
          <p:cNvSpPr/>
          <p:nvPr/>
        </p:nvSpPr>
        <p:spPr>
          <a:xfrm>
            <a:off x="642206" y="1822757"/>
            <a:ext cx="10218820" cy="4661276"/>
          </a:xfrm>
          <a:prstGeom prst="rect">
            <a:avLst/>
          </a:prstGeom>
        </p:spPr>
        <p:txBody>
          <a:bodyPr wrap="square">
            <a:spAutoFit/>
          </a:bodyPr>
          <a:lstStyle/>
          <a:p>
            <a:pPr indent="457200" algn="just">
              <a:lnSpc>
                <a:spcPct val="150000"/>
              </a:lnSpc>
            </a:pPr>
            <a:r>
              <a:rPr lang="el-GR" sz="2000" dirty="0">
                <a:latin typeface="Calibri" panose="020F0502020204030204" pitchFamily="34" charset="0"/>
                <a:ea typeface="Calibri" panose="020F0502020204030204" pitchFamily="34" charset="0"/>
                <a:cs typeface="Times New Roman" panose="02020603050405020304" pitchFamily="18" charset="0"/>
              </a:rPr>
              <a:t>Η άποψη πως η παρατήρηση είναι φορτισμένη από τη θεωρία είναι η ιδέα ότι οι παρατηρήσεις επηρεάζονται από τις προϋπάρχουσες θεωρητικές παραδοχές. Μπορεί κανείς να διακρίνει μεταξύ τουλάχιστον τριών εκδοχές της φορτωμένης από τη θεωρία παρατήρησης: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l-GR" sz="2000" dirty="0">
                <a:latin typeface="Calibri" panose="020F0502020204030204" pitchFamily="34" charset="0"/>
                <a:ea typeface="Calibri" panose="020F0502020204030204" pitchFamily="34" charset="0"/>
                <a:cs typeface="Times New Roman" panose="02020603050405020304" pitchFamily="18" charset="0"/>
              </a:rPr>
              <a:t>Οι θεωρίες επηρεάζουν τις αντιληπτικές διεργασίες, έτσι ώστε «αυτό που βλέπουμε» να καθορίζεται εν μέρει από τις θεωρητικές μας υποθέσεις.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l-GR" sz="2000" dirty="0">
                <a:latin typeface="Calibri" panose="020F0502020204030204" pitchFamily="34" charset="0"/>
                <a:ea typeface="Calibri" panose="020F0502020204030204" pitchFamily="34" charset="0"/>
                <a:cs typeface="Times New Roman" panose="02020603050405020304" pitchFamily="18" charset="0"/>
              </a:rPr>
              <a:t>Οι παρατηρήσεις δεν μπορούν να </a:t>
            </a:r>
            <a:r>
              <a:rPr lang="el-GR" sz="2000" dirty="0" err="1">
                <a:latin typeface="Calibri" panose="020F0502020204030204" pitchFamily="34" charset="0"/>
                <a:ea typeface="Calibri" panose="020F0502020204030204" pitchFamily="34" charset="0"/>
                <a:cs typeface="Times New Roman" panose="02020603050405020304" pitchFamily="18" charset="0"/>
              </a:rPr>
              <a:t>περιγραφούν</a:t>
            </a:r>
            <a:r>
              <a:rPr lang="el-GR" sz="2000" dirty="0">
                <a:latin typeface="Calibri" panose="020F0502020204030204" pitchFamily="34" charset="0"/>
                <a:ea typeface="Calibri" panose="020F0502020204030204" pitchFamily="34" charset="0"/>
                <a:cs typeface="Times New Roman" panose="02020603050405020304" pitchFamily="18" charset="0"/>
              </a:rPr>
              <a:t> με θεωρητικά ουδέτερο τρόπο και η έννοια των παρατηρητικών όρων καθορίζεται από θεωρητικές προϋποθέσεις.</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l-GR" sz="2000" dirty="0">
                <a:latin typeface="Calibri" panose="020F0502020204030204" pitchFamily="34" charset="0"/>
                <a:ea typeface="Calibri" panose="020F0502020204030204" pitchFamily="34" charset="0"/>
                <a:cs typeface="Times New Roman" panose="02020603050405020304" pitchFamily="18" charset="0"/>
              </a:rPr>
              <a:t>Οι θεωρίες καθιστούν ορισμένες παρατηρήσεις πιο σημαντικές από άλλες, επειδή ορισμένες παρατηρήσεις είναι απλώς πιο ενδιαφέρουσες από μια συγκεκριμένη θεωρητική προοπτική από άλλες.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2721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4DDF-097B-ED32-D619-536F96605568}"/>
              </a:ext>
            </a:extLst>
          </p:cNvPr>
          <p:cNvSpPr>
            <a:spLocks noGrp="1"/>
          </p:cNvSpPr>
          <p:nvPr>
            <p:ph type="title"/>
          </p:nvPr>
        </p:nvSpPr>
        <p:spPr>
          <a:xfrm>
            <a:off x="1175658" y="624110"/>
            <a:ext cx="10328954" cy="1280890"/>
          </a:xfrm>
        </p:spPr>
        <p:txBody>
          <a:bodyPr/>
          <a:lstStyle/>
          <a:p>
            <a:r>
              <a:rPr lang="el-GR" dirty="0"/>
              <a:t>Επιστημονικές Επαναστάσεις και Αλλαγές Παραδείγματος στη Φυσική και τη Βιολογία</a:t>
            </a:r>
            <a:endParaRPr lang="en-US" dirty="0"/>
          </a:p>
        </p:txBody>
      </p:sp>
      <p:sp>
        <p:nvSpPr>
          <p:cNvPr id="3" name="TextBox 2">
            <a:extLst>
              <a:ext uri="{FF2B5EF4-FFF2-40B4-BE49-F238E27FC236}">
                <a16:creationId xmlns:a16="http://schemas.microsoft.com/office/drawing/2014/main" id="{F42FE082-FB13-0259-31C7-B120A6553CAC}"/>
              </a:ext>
            </a:extLst>
          </p:cNvPr>
          <p:cNvSpPr txBox="1"/>
          <p:nvPr/>
        </p:nvSpPr>
        <p:spPr>
          <a:xfrm>
            <a:off x="866209" y="2136338"/>
            <a:ext cx="10459582" cy="3693319"/>
          </a:xfrm>
          <a:prstGeom prst="rect">
            <a:avLst/>
          </a:prstGeom>
          <a:noFill/>
        </p:spPr>
        <p:txBody>
          <a:bodyPr wrap="square" rtlCol="0">
            <a:spAutoFit/>
          </a:bodyPr>
          <a:lstStyle/>
          <a:p>
            <a:r>
              <a:rPr lang="el-GR" b="1" dirty="0">
                <a:solidFill>
                  <a:srgbClr val="FF0000"/>
                </a:solidFill>
                <a:latin typeface="Arial" pitchFamily="34" charset="0"/>
                <a:ea typeface="MS PGothic" pitchFamily="34" charset="-128"/>
              </a:rPr>
              <a:t>Στη Φυσική και την Αστρονομία έχουμε </a:t>
            </a:r>
            <a:r>
              <a:rPr lang="el-GR" b="1" dirty="0" err="1">
                <a:solidFill>
                  <a:srgbClr val="FF0000"/>
                </a:solidFill>
                <a:latin typeface="Arial" pitchFamily="34" charset="0"/>
                <a:ea typeface="MS PGothic" pitchFamily="34" charset="-128"/>
              </a:rPr>
              <a:t>πάμπολλες</a:t>
            </a:r>
            <a:r>
              <a:rPr lang="el-GR" b="1" dirty="0">
                <a:solidFill>
                  <a:srgbClr val="FF0000"/>
                </a:solidFill>
                <a:latin typeface="Arial" pitchFamily="34" charset="0"/>
                <a:ea typeface="MS PGothic" pitchFamily="34" charset="-128"/>
              </a:rPr>
              <a:t> </a:t>
            </a:r>
            <a:r>
              <a:rPr lang="el-GR" b="1" dirty="0" err="1">
                <a:solidFill>
                  <a:srgbClr val="FF0000"/>
                </a:solidFill>
                <a:latin typeface="Arial" pitchFamily="34" charset="0"/>
                <a:ea typeface="MS PGothic" pitchFamily="34" charset="-128"/>
              </a:rPr>
              <a:t>Επ</a:t>
            </a:r>
            <a:r>
              <a:rPr lang="el-GR" b="1" dirty="0">
                <a:solidFill>
                  <a:srgbClr val="FF0000"/>
                </a:solidFill>
                <a:latin typeface="Arial" pitchFamily="34" charset="0"/>
                <a:ea typeface="MS PGothic" pitchFamily="34" charset="-128"/>
              </a:rPr>
              <a:t> Επαναστάσεις:</a:t>
            </a:r>
          </a:p>
          <a:p>
            <a:pPr>
              <a:buFont typeface="Arial" pitchFamily="34" charset="0"/>
              <a:buChar char="•"/>
            </a:pPr>
            <a:r>
              <a:rPr lang="el-GR" sz="1800" i="1" dirty="0">
                <a:latin typeface="Calibri" pitchFamily="34" charset="0"/>
              </a:rPr>
              <a:t>Τα Φυσικά του Αριστοτέλη για το παράδειγμα </a:t>
            </a:r>
            <a:r>
              <a:rPr lang="el-GR" sz="1800" dirty="0">
                <a:latin typeface="Calibri" pitchFamily="34" charset="0"/>
              </a:rPr>
              <a:t>της αριστοτελικής φυσικής, </a:t>
            </a:r>
          </a:p>
          <a:p>
            <a:pPr>
              <a:buFont typeface="Arial" pitchFamily="34" charset="0"/>
              <a:buChar char="•"/>
            </a:pPr>
            <a:r>
              <a:rPr lang="el-GR" sz="1800" dirty="0">
                <a:latin typeface="Calibri" pitchFamily="34" charset="0"/>
              </a:rPr>
              <a:t>η </a:t>
            </a:r>
            <a:r>
              <a:rPr lang="el-GR" sz="1800" i="1" dirty="0">
                <a:latin typeface="Calibri" pitchFamily="34" charset="0"/>
              </a:rPr>
              <a:t>Μεγίστη (</a:t>
            </a:r>
            <a:r>
              <a:rPr lang="el-GR" sz="1800" i="1" dirty="0" err="1">
                <a:latin typeface="Calibri" pitchFamily="34" charset="0"/>
              </a:rPr>
              <a:t>Almagest</a:t>
            </a:r>
            <a:r>
              <a:rPr lang="el-GR" sz="1800" i="1" dirty="0">
                <a:latin typeface="Calibri" pitchFamily="34" charset="0"/>
              </a:rPr>
              <a:t>) του Πτολεμαίου για </a:t>
            </a:r>
            <a:r>
              <a:rPr lang="el-GR" sz="1800" dirty="0">
                <a:latin typeface="Calibri" pitchFamily="34" charset="0"/>
              </a:rPr>
              <a:t>το </a:t>
            </a:r>
            <a:r>
              <a:rPr lang="el-GR" sz="1800" i="1" dirty="0">
                <a:latin typeface="Calibri" pitchFamily="34" charset="0"/>
              </a:rPr>
              <a:t>παράδειγμα </a:t>
            </a:r>
            <a:r>
              <a:rPr lang="el-GR" sz="1800" dirty="0">
                <a:latin typeface="Calibri" pitchFamily="34" charset="0"/>
              </a:rPr>
              <a:t>της </a:t>
            </a:r>
            <a:r>
              <a:rPr lang="el-GR" sz="1800" dirty="0" err="1">
                <a:latin typeface="Calibri" pitchFamily="34" charset="0"/>
              </a:rPr>
              <a:t>Πτολεμαϊκής</a:t>
            </a:r>
            <a:r>
              <a:rPr lang="el-GR" sz="1800" dirty="0">
                <a:latin typeface="Calibri" pitchFamily="34" charset="0"/>
              </a:rPr>
              <a:t> αστρονομίας, </a:t>
            </a:r>
          </a:p>
          <a:p>
            <a:pPr>
              <a:buFont typeface="Arial" pitchFamily="34" charset="0"/>
              <a:buChar char="•"/>
            </a:pPr>
            <a:r>
              <a:rPr lang="el-GR" sz="1800" dirty="0">
                <a:latin typeface="Calibri" pitchFamily="34" charset="0"/>
              </a:rPr>
              <a:t>τα </a:t>
            </a:r>
            <a:r>
              <a:rPr lang="el-GR" sz="1800" i="1" dirty="0" err="1">
                <a:latin typeface="Calibri" pitchFamily="34" charset="0"/>
              </a:rPr>
              <a:t>Principia</a:t>
            </a:r>
            <a:r>
              <a:rPr lang="el-GR" sz="1800" i="1" dirty="0">
                <a:latin typeface="Calibri" pitchFamily="34" charset="0"/>
              </a:rPr>
              <a:t> και η Οπτική του </a:t>
            </a:r>
            <a:r>
              <a:rPr lang="el-GR" sz="1800" i="1" dirty="0" err="1">
                <a:latin typeface="Calibri" pitchFamily="34" charset="0"/>
              </a:rPr>
              <a:t>Newton</a:t>
            </a:r>
            <a:r>
              <a:rPr lang="el-GR" sz="1800" i="1" dirty="0">
                <a:latin typeface="Calibri" pitchFamily="34" charset="0"/>
              </a:rPr>
              <a:t> </a:t>
            </a:r>
            <a:r>
              <a:rPr lang="el-GR" sz="1800" dirty="0">
                <a:latin typeface="Calibri" pitchFamily="34" charset="0"/>
              </a:rPr>
              <a:t>για το </a:t>
            </a:r>
            <a:r>
              <a:rPr lang="el-GR" sz="1800" i="1" dirty="0">
                <a:latin typeface="Calibri" pitchFamily="34" charset="0"/>
              </a:rPr>
              <a:t>παράδειγμα</a:t>
            </a:r>
            <a:r>
              <a:rPr lang="el-GR" sz="1800" dirty="0">
                <a:latin typeface="Calibri" pitchFamily="34" charset="0"/>
              </a:rPr>
              <a:t> της νευτώνειας φυσικής, </a:t>
            </a:r>
          </a:p>
          <a:p>
            <a:pPr>
              <a:buFont typeface="Arial" pitchFamily="34" charset="0"/>
              <a:buChar char="•"/>
            </a:pPr>
            <a:r>
              <a:rPr lang="el-GR" sz="1800" dirty="0">
                <a:latin typeface="Calibri" pitchFamily="34" charset="0"/>
              </a:rPr>
              <a:t>οι εργασίες του </a:t>
            </a:r>
            <a:r>
              <a:rPr lang="el-GR" sz="1800" dirty="0" err="1">
                <a:latin typeface="Calibri" pitchFamily="34" charset="0"/>
              </a:rPr>
              <a:t>Einstein</a:t>
            </a:r>
            <a:r>
              <a:rPr lang="el-GR" sz="1800" dirty="0">
                <a:latin typeface="Calibri" pitchFamily="34" charset="0"/>
              </a:rPr>
              <a:t> για το </a:t>
            </a:r>
            <a:r>
              <a:rPr lang="el-GR" sz="1800" i="1" dirty="0">
                <a:latin typeface="Calibri" pitchFamily="34" charset="0"/>
              </a:rPr>
              <a:t>παράδειγμα </a:t>
            </a:r>
            <a:r>
              <a:rPr lang="el-GR" sz="1800" dirty="0">
                <a:latin typeface="Calibri" pitchFamily="34" charset="0"/>
              </a:rPr>
              <a:t>της θεωρίας της σχετικότητας κλπ.</a:t>
            </a:r>
          </a:p>
          <a:p>
            <a:endParaRPr lang="en-US" b="1" dirty="0">
              <a:solidFill>
                <a:srgbClr val="FF0000"/>
              </a:solidFill>
              <a:latin typeface="Arial" pitchFamily="34" charset="0"/>
              <a:ea typeface="MS PGothic" pitchFamily="34" charset="-128"/>
            </a:endParaRPr>
          </a:p>
          <a:p>
            <a:r>
              <a:rPr lang="el-GR" b="1" dirty="0">
                <a:solidFill>
                  <a:srgbClr val="FF0000"/>
                </a:solidFill>
                <a:latin typeface="Arial" pitchFamily="34" charset="0"/>
                <a:ea typeface="MS PGothic" pitchFamily="34" charset="-128"/>
              </a:rPr>
              <a:t>Στη Βιολογία ΥΠΑΡΧΕΙ ΜΟΝΟ ΜΙΑ ΑΛΛΑΓΗ ΠΑΡΑΔΕΙΓΜΑΤΟΣ: Από τον Αριστοτελισμό στο Δαρβινισμό. –</a:t>
            </a:r>
          </a:p>
          <a:p>
            <a:endParaRPr lang="el-GR" b="1" dirty="0">
              <a:solidFill>
                <a:srgbClr val="FF0000"/>
              </a:solidFill>
              <a:latin typeface="Arial" pitchFamily="34" charset="0"/>
              <a:ea typeface="MS PGothic" pitchFamily="34" charset="-128"/>
            </a:endParaRPr>
          </a:p>
          <a:p>
            <a:r>
              <a:rPr lang="el-GR" b="1" dirty="0">
                <a:solidFill>
                  <a:srgbClr val="FF0000"/>
                </a:solidFill>
                <a:latin typeface="Arial" pitchFamily="34" charset="0"/>
                <a:ea typeface="MS PGothic" pitchFamily="34" charset="-128"/>
              </a:rPr>
              <a:t>Συνεπώς, (κατά </a:t>
            </a:r>
            <a:r>
              <a:rPr lang="en-US" b="1" dirty="0">
                <a:solidFill>
                  <a:srgbClr val="FF0000"/>
                </a:solidFill>
                <a:latin typeface="Arial" pitchFamily="34" charset="0"/>
                <a:ea typeface="MS PGothic" pitchFamily="34" charset="-128"/>
              </a:rPr>
              <a:t>Kuhn) </a:t>
            </a:r>
            <a:r>
              <a:rPr lang="el-GR" b="1" dirty="0">
                <a:solidFill>
                  <a:srgbClr val="FF0000"/>
                </a:solidFill>
                <a:latin typeface="Arial" pitchFamily="34" charset="0"/>
                <a:ea typeface="MS PGothic" pitchFamily="34" charset="-128"/>
              </a:rPr>
              <a:t>δεν μπορούμε να μιλάμε για «Εξέλιξη των Εννοιών» στη Φυσική, μια και ανάμεσα στα διαδοχικά Παραδείγματα υπάρχει Ασυμμετρία (Εννοιών, Κριτηρίων, Αντίληψης).</a:t>
            </a:r>
            <a:endParaRPr lang="el-GR" dirty="0">
              <a:latin typeface="Arial" pitchFamily="34" charset="0"/>
              <a:ea typeface="MS PGothic" pitchFamily="34" charset="-128"/>
            </a:endParaRPr>
          </a:p>
          <a:p>
            <a:endParaRPr lang="en-US" dirty="0"/>
          </a:p>
        </p:txBody>
      </p:sp>
    </p:spTree>
    <p:extLst>
      <p:ext uri="{BB962C8B-B14F-4D97-AF65-F5344CB8AC3E}">
        <p14:creationId xmlns:p14="http://schemas.microsoft.com/office/powerpoint/2010/main" val="349852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487310-D8B1-4F78-BF21-735DF72813AE}"/>
              </a:ext>
            </a:extLst>
          </p:cNvPr>
          <p:cNvSpPr txBox="1"/>
          <p:nvPr/>
        </p:nvSpPr>
        <p:spPr>
          <a:xfrm>
            <a:off x="317680" y="1313645"/>
            <a:ext cx="11874325" cy="4062651"/>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l-GR" sz="2000" b="1" i="0" u="none" strike="noStrike" kern="1200" cap="none" spc="0" baseline="0" dirty="0">
                <a:solidFill>
                  <a:srgbClr val="000000"/>
                </a:solidFill>
                <a:uFillTx/>
                <a:latin typeface="Calibri"/>
              </a:rPr>
              <a:t>Απόρριψη της Μεταφυσικής. </a:t>
            </a:r>
          </a:p>
          <a:p>
            <a:pPr marL="342900" marR="0" lvl="0" indent="-34290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l-GR" sz="2000" b="0" i="0" u="none" strike="noStrike" kern="1200" cap="none" spc="0" baseline="0" dirty="0">
                <a:solidFill>
                  <a:srgbClr val="000000"/>
                </a:solidFill>
                <a:uFillTx/>
                <a:latin typeface="Calibri"/>
              </a:rPr>
              <a:t>Θεωρεί ως μοναδική γνωσιολογική περιοχή την </a:t>
            </a:r>
            <a:r>
              <a:rPr lang="el-GR" sz="2000" b="1" i="0" u="none" strike="noStrike" kern="1200" cap="none" spc="0" baseline="0" dirty="0">
                <a:solidFill>
                  <a:srgbClr val="000000"/>
                </a:solidFill>
                <a:uFillTx/>
                <a:latin typeface="Calibri"/>
              </a:rPr>
              <a:t>Εμπειρία.</a:t>
            </a:r>
            <a:r>
              <a:rPr lang="el-GR" sz="2000" b="0" i="0" u="none" strike="noStrike" kern="1200" cap="none" spc="0" baseline="0" dirty="0">
                <a:solidFill>
                  <a:srgbClr val="000000"/>
                </a:solidFill>
                <a:uFillTx/>
                <a:latin typeface="Calibri"/>
              </a:rPr>
              <a:t> Δηλ.</a:t>
            </a:r>
            <a:r>
              <a:rPr lang="el-GR" sz="2000" b="1" i="0" u="none" strike="noStrike" kern="1200" cap="none" spc="0" baseline="0" dirty="0">
                <a:solidFill>
                  <a:srgbClr val="000000"/>
                </a:solidFill>
                <a:uFillTx/>
                <a:latin typeface="Calibri"/>
              </a:rPr>
              <a:t> </a:t>
            </a:r>
            <a:r>
              <a:rPr lang="el-GR" sz="2000" b="0" i="0" u="none" strike="noStrike" kern="1200" cap="none" spc="0" baseline="0" dirty="0">
                <a:solidFill>
                  <a:srgbClr val="000000"/>
                </a:solidFill>
                <a:uFillTx/>
                <a:latin typeface="Calibri"/>
              </a:rPr>
              <a:t>περιορίζει την αποστολή όλων των επιστημών μόνο στην αναγνώριση και καταγραφή – και όχι στην ερμηνεία των γεγονότων και των φαινομένων. Η παρατήρηση και η μέτρηση αποτελούν τον πυρήνα της κάθε επιστημονικής προσπάθειας: </a:t>
            </a:r>
            <a:r>
              <a:rPr lang="el-GR" sz="2000" b="1" i="0" u="none" strike="noStrike" kern="1200" cap="none" spc="0" baseline="0" dirty="0">
                <a:solidFill>
                  <a:srgbClr val="000000"/>
                </a:solidFill>
                <a:uFillTx/>
                <a:latin typeface="Calibri"/>
              </a:rPr>
              <a:t>Επαγωγή</a:t>
            </a:r>
            <a:r>
              <a:rPr lang="en-US" sz="2000" b="1" i="0" u="none" strike="noStrike" kern="1200" cap="none" spc="0" baseline="0" dirty="0">
                <a:solidFill>
                  <a:srgbClr val="000000"/>
                </a:solidFill>
                <a:uFillTx/>
                <a:latin typeface="Calibri"/>
              </a:rPr>
              <a:t>/</a:t>
            </a:r>
            <a:r>
              <a:rPr lang="el-GR" sz="2000" b="1" i="0" u="none" strike="noStrike" kern="1200" cap="none" spc="0" baseline="0" dirty="0">
                <a:solidFill>
                  <a:srgbClr val="000000"/>
                </a:solidFill>
                <a:uFillTx/>
                <a:latin typeface="Calibri"/>
              </a:rPr>
              <a:t>Επαλήθευση (Παραδεδεγμένη Επιστημονική Μέθοδος).</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l-GR" sz="2000" b="0" i="0" u="none" strike="noStrike" kern="1200" cap="none" spc="0" baseline="0" dirty="0">
                <a:solidFill>
                  <a:srgbClr val="000000"/>
                </a:solidFill>
                <a:uFillTx/>
                <a:latin typeface="Calibri"/>
              </a:rPr>
              <a:t>Θεωρούν ότι το </a:t>
            </a:r>
            <a:r>
              <a:rPr lang="el-GR" sz="2000" b="1" i="0" u="none" strike="noStrike" kern="1200" cap="none" spc="0" baseline="0" dirty="0">
                <a:solidFill>
                  <a:srgbClr val="000000"/>
                </a:solidFill>
                <a:uFillTx/>
                <a:latin typeface="Calibri"/>
              </a:rPr>
              <a:t>πείραμα</a:t>
            </a:r>
            <a:r>
              <a:rPr lang="el-GR" sz="2000" b="0" i="0" u="none" strike="noStrike" kern="1200" cap="none" spc="0" baseline="0" dirty="0">
                <a:solidFill>
                  <a:srgbClr val="000000"/>
                </a:solidFill>
                <a:uFillTx/>
                <a:latin typeface="Calibri"/>
              </a:rPr>
              <a:t> – δηλαδή η προσπάθεια να γίνουν διακριτοί οι φυσικοί νόμοι μέσω άμεσων χειρισμών και παρατηρήσεων – είναι η βάση κάθε επιστημονικής μεθόδου. Υποστηρίζει πως μπορούμε να στηριζόμαστε μόνο στην εμπειρία για να γνωρίσουμε έτσι </a:t>
            </a:r>
            <a:r>
              <a:rPr lang="el-GR" sz="2000" b="1" i="0" u="none" strike="noStrike" kern="1200" cap="none" spc="0" baseline="0" dirty="0">
                <a:solidFill>
                  <a:srgbClr val="000000"/>
                </a:solidFill>
                <a:uFillTx/>
                <a:latin typeface="Calibri"/>
              </a:rPr>
              <a:t>ΜΟΝΟ τα αντικείμενα των Φυσικών Επιστημών</a:t>
            </a:r>
            <a:r>
              <a:rPr lang="el-GR" sz="2000" b="0" i="0" u="none" strike="noStrike" kern="1200" cap="none" spc="0" baseline="0" dirty="0">
                <a:solidFill>
                  <a:srgbClr val="000000"/>
                </a:solidFill>
                <a:uFillTx/>
                <a:latin typeface="Calibri"/>
              </a:rPr>
              <a:t>. (</a:t>
            </a:r>
            <a:r>
              <a:rPr lang="el-GR" sz="2000" b="0" i="0" u="none" strike="noStrike" kern="1200" cap="none" spc="0" baseline="0" dirty="0" err="1">
                <a:solidFill>
                  <a:srgbClr val="000000"/>
                </a:solidFill>
                <a:uFillTx/>
                <a:latin typeface="Calibri"/>
              </a:rPr>
              <a:t>Κατ΄επέκταση</a:t>
            </a:r>
            <a:r>
              <a:rPr lang="el-GR" sz="2000" b="0" i="0" u="none" strike="noStrike" kern="1200" cap="none" spc="0" baseline="0" dirty="0">
                <a:solidFill>
                  <a:srgbClr val="000000"/>
                </a:solidFill>
                <a:uFillTx/>
                <a:latin typeface="Calibri"/>
              </a:rPr>
              <a:t>, =απόρριψη ή υποβάθμιση του ρόλου των Κοινωνικών Επιστημών ως Επιστημονικών).  </a:t>
            </a:r>
            <a:endParaRPr lang="en-US" sz="2000" b="0" i="0" u="none" strike="noStrike" kern="1200" cap="none" spc="0" baseline="0" dirty="0">
              <a:solidFill>
                <a:srgbClr val="000000"/>
              </a:solidFill>
              <a:uFillTx/>
              <a:latin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l-GR" sz="2000" b="0" i="0" u="none" strike="noStrike" kern="1200" cap="none" spc="0" baseline="0" dirty="0">
                <a:solidFill>
                  <a:srgbClr val="000000"/>
                </a:solidFill>
                <a:uFillTx/>
                <a:latin typeface="Calibri"/>
              </a:rPr>
              <a:t>Σκοπός της επιστήμης θεωρείται η κατανόηση του Κόσμου και η </a:t>
            </a:r>
            <a:r>
              <a:rPr lang="el-GR" sz="2000" b="1" i="0" u="none" strike="noStrike" kern="1200" cap="none" spc="0" baseline="0" dirty="0">
                <a:solidFill>
                  <a:srgbClr val="000000"/>
                </a:solidFill>
                <a:uFillTx/>
                <a:latin typeface="Calibri"/>
              </a:rPr>
              <a:t>ανακάλυψη της Αλήθειας</a:t>
            </a:r>
            <a:r>
              <a:rPr lang="el-GR" sz="2000" b="0" i="0" u="none" strike="noStrike" kern="1200" cap="none" spc="0" baseline="0" dirty="0">
                <a:solidFill>
                  <a:srgbClr val="000000"/>
                </a:solidFill>
                <a:uFillTx/>
                <a:latin typeface="Calibri"/>
              </a:rPr>
              <a:t> ούτως ώστε να καταφέρουμε είτε να τον προβλέψουμε είτε να τον ελέγξουμε. [</a:t>
            </a:r>
            <a:r>
              <a:rPr lang="el-GR" sz="2000" b="1" i="0" u="none" strike="noStrike" kern="1200" cap="none" spc="0" baseline="0" dirty="0">
                <a:solidFill>
                  <a:srgbClr val="000000"/>
                </a:solidFill>
                <a:uFillTx/>
                <a:latin typeface="Calibri"/>
              </a:rPr>
              <a:t>Άρα υπάρχει μία Αλήθεια προς την οποία στοχεύει η ΄</a:t>
            </a:r>
            <a:r>
              <a:rPr lang="el-GR" sz="2000" b="1" i="0" u="none" strike="noStrike" kern="1200" cap="none" spc="0" baseline="0" dirty="0" err="1">
                <a:solidFill>
                  <a:srgbClr val="000000"/>
                </a:solidFill>
                <a:uFillTx/>
                <a:latin typeface="Calibri"/>
              </a:rPr>
              <a:t>Ερευνα</a:t>
            </a:r>
            <a:r>
              <a:rPr lang="el-GR" sz="2000" b="1" i="0" u="none" strike="noStrike" kern="1200" cap="none" spc="0" baseline="0" dirty="0">
                <a:solidFill>
                  <a:srgbClr val="000000"/>
                </a:solidFill>
                <a:uFillTx/>
                <a:latin typeface="Calibri"/>
              </a:rPr>
              <a:t> και το πείραμα βασισμένες στην εμπειρία, στην παρατήρηση και στα</a:t>
            </a:r>
            <a:r>
              <a:rPr lang="en-US" sz="2000" b="1" i="0" u="none" strike="noStrike" kern="1200" cap="none" spc="0" baseline="0" dirty="0">
                <a:solidFill>
                  <a:srgbClr val="000000"/>
                </a:solidFill>
                <a:uFillTx/>
                <a:latin typeface="Calibri"/>
              </a:rPr>
              <a:t> </a:t>
            </a:r>
            <a:r>
              <a:rPr lang="el-GR" sz="2000" b="1" i="0" u="none" strike="noStrike" kern="1200" cap="none" spc="0" baseline="0" dirty="0">
                <a:solidFill>
                  <a:srgbClr val="000000"/>
                </a:solidFill>
                <a:uFillTx/>
                <a:latin typeface="Calibri"/>
                <a:hlinkClick r:id="rId5" tooltip="Μαθηματικά"/>
              </a:rPr>
              <a:t>Μαθηματικά</a:t>
            </a:r>
            <a:r>
              <a:rPr lang="el-GR" sz="2000" b="0" i="0" u="none" strike="noStrike" kern="1200" cap="none" spc="0" baseline="0" dirty="0">
                <a:solidFill>
                  <a:srgbClr val="000000"/>
                </a:solidFill>
                <a:uFillTx/>
                <a:latin typeface="Calibri"/>
              </a:rPr>
              <a:t>].</a:t>
            </a:r>
            <a:endParaRPr lang="en-US" sz="20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3" name="Τίτλος 2">
            <a:extLst>
              <a:ext uri="{FF2B5EF4-FFF2-40B4-BE49-F238E27FC236}">
                <a16:creationId xmlns:a16="http://schemas.microsoft.com/office/drawing/2014/main" id="{791FD39D-0081-4BA2-B763-3AEFA187C2C9}"/>
              </a:ext>
            </a:extLst>
          </p:cNvPr>
          <p:cNvSpPr txBox="1">
            <a:spLocks noGrp="1"/>
          </p:cNvSpPr>
          <p:nvPr>
            <p:ph type="title"/>
          </p:nvPr>
        </p:nvSpPr>
        <p:spPr>
          <a:xfrm>
            <a:off x="699952" y="236585"/>
            <a:ext cx="10790508" cy="689535"/>
          </a:xfrm>
        </p:spPr>
        <p:txBody>
          <a:bodyPr/>
          <a:lstStyle/>
          <a:p>
            <a:pPr lvl="0"/>
            <a:r>
              <a:rPr lang="el-GR" dirty="0"/>
              <a:t>Βασικά γνωρίσματα του Θετικιστικού ρεύματος</a:t>
            </a:r>
            <a:endParaRPr lang="en-US" dirty="0"/>
          </a:p>
        </p:txBody>
      </p:sp>
      <p:pic>
        <p:nvPicPr>
          <p:cNvPr id="4" name="Εγγεγραμμένος ήχος">
            <a:hlinkClick r:id="" action="ppaction://media"/>
            <a:extLst>
              <a:ext uri="{FF2B5EF4-FFF2-40B4-BE49-F238E27FC236}">
                <a16:creationId xmlns:a16="http://schemas.microsoft.com/office/drawing/2014/main" id="{8FA6C13B-5B29-48C2-9B8B-824E0EC5B9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902">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FEC3662A-53A3-478D-8CE4-0145989E0047}"/>
              </a:ext>
            </a:extLst>
          </p:cNvPr>
          <p:cNvSpPr>
            <a:spLocks noGrp="1" noChangeArrowheads="1"/>
          </p:cNvSpPr>
          <p:nvPr>
            <p:ph type="title"/>
          </p:nvPr>
        </p:nvSpPr>
        <p:spPr>
          <a:xfrm>
            <a:off x="255638" y="83335"/>
            <a:ext cx="11680723" cy="1057207"/>
          </a:xfrm>
        </p:spPr>
        <p:txBody>
          <a:bodyPr>
            <a:normAutofit fontScale="90000"/>
          </a:bodyPr>
          <a:lstStyle/>
          <a:p>
            <a:r>
              <a:rPr lang="el-GR" altLang="en-US" dirty="0"/>
              <a:t>ΕΠΙΣΤΗΜΟΝΙΚΗ ΜΕΘΟΔΟΣ-Παραδεδομένη ή Παραδεδεγμένη άποψη</a:t>
            </a:r>
          </a:p>
        </p:txBody>
      </p:sp>
      <p:sp>
        <p:nvSpPr>
          <p:cNvPr id="44035" name="Content Placeholder 2">
            <a:extLst>
              <a:ext uri="{FF2B5EF4-FFF2-40B4-BE49-F238E27FC236}">
                <a16:creationId xmlns:a16="http://schemas.microsoft.com/office/drawing/2014/main" id="{289053C5-38F6-4B96-B88D-82AB92C87100}"/>
              </a:ext>
            </a:extLst>
          </p:cNvPr>
          <p:cNvSpPr>
            <a:spLocks noGrp="1" noChangeArrowheads="1"/>
          </p:cNvSpPr>
          <p:nvPr>
            <p:ph idx="1"/>
          </p:nvPr>
        </p:nvSpPr>
        <p:spPr>
          <a:xfrm>
            <a:off x="765231" y="1036883"/>
            <a:ext cx="10295244" cy="4229906"/>
          </a:xfrm>
        </p:spPr>
        <p:txBody>
          <a:bodyPr>
            <a:noAutofit/>
          </a:bodyPr>
          <a:lstStyle/>
          <a:p>
            <a:r>
              <a:rPr lang="el-GR" altLang="en-US" sz="1600" dirty="0"/>
              <a:t>Γενικά, στον κόσμο των Φυσικών Επιστημών, η δημιουργία μιας Θεωρίας, ξεκινάει από κάποια «Παρατήρηση» που οδηγεί συχνά στη δημιουργία μιας «Υπόθεσης». Όταν η τελευταία δοκιμασθεί </a:t>
            </a:r>
            <a:r>
              <a:rPr lang="el-GR" altLang="en-US" sz="1600" dirty="0" err="1"/>
              <a:t>επανειλημένα</a:t>
            </a:r>
            <a:r>
              <a:rPr lang="el-GR" altLang="en-US" sz="1600" dirty="0"/>
              <a:t>, οδηγεί στη δόμηση μιας ιεραρχίας επιστημονικής σκέψης. Επομένως, σε ένα οικοδόμημα επιστημονικής σκέψης, το βασικό επίπεδο, με το χαμηλότερο βαθμό βεβαιότητας, καταλαμβάνεται από την παρατήρηση και την «υπόθεση», για να καταλήξουμε σε μία Θεωρία, με ενδιάμεσα επίπεδα το </a:t>
            </a:r>
            <a:r>
              <a:rPr lang="el-GR" altLang="en-US" sz="1600" i="1" dirty="0"/>
              <a:t>πείραμα </a:t>
            </a:r>
            <a:r>
              <a:rPr lang="el-GR" altLang="en-US" sz="1600" dirty="0"/>
              <a:t>και το </a:t>
            </a:r>
            <a:r>
              <a:rPr lang="el-GR" altLang="en-US" sz="1600" i="1" dirty="0"/>
              <a:t>συμπέρασμα</a:t>
            </a:r>
            <a:r>
              <a:rPr lang="el-GR" altLang="en-US" sz="1600" dirty="0"/>
              <a:t>. Η διαδικασία αυτή, είναι γνωστή ως «Επιστημονική Μέθοδος» και είναι η διαδικασία που ακολουθείται στις Φυσικές Επιστήμες και τα Μαθηματικά κατά τη διάρκεια δόμησης μιας επιστημονικής θεωρίας. </a:t>
            </a:r>
          </a:p>
          <a:p>
            <a:r>
              <a:rPr lang="el-GR" altLang="en-US" sz="1600" dirty="0"/>
              <a:t>Σε μια άλλη της εκδοχή, η Επιστημονική Μέθοδος περιλαμβάνει: Την </a:t>
            </a:r>
            <a:r>
              <a:rPr lang="el-GR" altLang="en-US" sz="1600" i="1" dirty="0"/>
              <a:t>παρατήρηση</a:t>
            </a:r>
            <a:r>
              <a:rPr lang="el-GR" altLang="en-US" sz="1600" dirty="0"/>
              <a:t>, τη </a:t>
            </a:r>
            <a:r>
              <a:rPr lang="el-GR" altLang="en-US" sz="1600" i="1" dirty="0"/>
              <a:t>διατύπωση ερωτήματος</a:t>
            </a:r>
            <a:r>
              <a:rPr lang="el-GR" altLang="en-US" sz="1600" dirty="0"/>
              <a:t>, την </a:t>
            </a:r>
            <a:r>
              <a:rPr lang="el-GR" altLang="en-US" sz="1600" i="1" dirty="0"/>
              <a:t>ανάπτυξη μιας υπόθεσης</a:t>
            </a:r>
            <a:r>
              <a:rPr lang="el-GR" altLang="en-US" sz="1600" dirty="0"/>
              <a:t>, την </a:t>
            </a:r>
            <a:r>
              <a:rPr lang="el-GR" altLang="en-US" sz="1600" i="1" dirty="0"/>
              <a:t>εκτέλεση πειράματος ή τη συλλογή στοιχείων</a:t>
            </a:r>
            <a:r>
              <a:rPr lang="el-GR" altLang="en-US" sz="1600" dirty="0"/>
              <a:t>, την ανάλυση των στοιχείων και των δεδομένων, τη διατύπωση συμπερασμάτων (με τη μορφή μιας Θεωρίας ή ενός Μοντέλου) και τη γένεση νέων ερωτημάτων. </a:t>
            </a:r>
          </a:p>
          <a:p>
            <a:r>
              <a:rPr lang="el-GR" altLang="en-US" sz="1600" dirty="0"/>
              <a:t>Επομένως, </a:t>
            </a:r>
            <a:r>
              <a:rPr lang="el-GR" altLang="en-US" sz="1600" i="1" dirty="0"/>
              <a:t>Θεωρία, είναι μία υπόθεση που έχει δοκιμασθεί επανειλημμένα, έχοντας δεχτεί ελάχιστες προσθήκες ή αλλαγές</a:t>
            </a:r>
            <a:r>
              <a:rPr lang="el-GR" altLang="en-US" sz="1600" dirty="0"/>
              <a:t>. Ενώ ο όρος </a:t>
            </a:r>
            <a:r>
              <a:rPr lang="el-GR" altLang="en-US" sz="1600" i="1" dirty="0"/>
              <a:t>Νόμος, αναφέρεται στις βασικές εκείνες αρχές που διέπουν τον τρόπο οργάνωσης του σύμπαντος</a:t>
            </a:r>
            <a:r>
              <a:rPr lang="el-GR" altLang="en-US" sz="1600" dirty="0"/>
              <a:t> (Νόμοι της Θερμοδυναμικής, Νόμος του Νεύτωνα). Επομένως, θα πρέπει όταν αναφερόμαστε στη λέξη της καθημερινότητας «θεωρία» ως </a:t>
            </a:r>
            <a:r>
              <a:rPr lang="el-GR" altLang="en-US" sz="1600" i="1" dirty="0"/>
              <a:t>μία μη δοκιμασμένη ιδέα</a:t>
            </a:r>
            <a:r>
              <a:rPr lang="el-GR" altLang="en-US" sz="1600" dirty="0"/>
              <a:t>, να θυμόμαστε πως στην πραγματικότητα αυτό που είναι, δεν είναι τίποτε άλλο από μία </a:t>
            </a:r>
            <a:r>
              <a:rPr lang="el-GR" altLang="en-US" sz="1600" i="1" dirty="0"/>
              <a:t>υπόθεση</a:t>
            </a:r>
            <a:r>
              <a:rPr lang="el-GR" altLang="en-US" sz="1600"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0A64E5A-BD37-4255-B910-806D7D603E2C}"/>
              </a:ext>
            </a:extLst>
          </p:cNvPr>
          <p:cNvSpPr txBox="1">
            <a:spLocks noGrp="1"/>
          </p:cNvSpPr>
          <p:nvPr>
            <p:ph type="title"/>
          </p:nvPr>
        </p:nvSpPr>
        <p:spPr>
          <a:xfrm>
            <a:off x="1520042" y="624110"/>
            <a:ext cx="9984569" cy="1280890"/>
          </a:xfrm>
        </p:spPr>
        <p:txBody>
          <a:bodyPr anchor="ctr">
            <a:normAutofit/>
          </a:bodyPr>
          <a:lstStyle/>
          <a:p>
            <a:pPr lvl="0"/>
            <a:r>
              <a:rPr lang="el-GR" sz="3200" dirty="0"/>
              <a:t>Η Επαγωγή ως η παραδεδεγμένη Επιστημονική Μέθοδος</a:t>
            </a:r>
            <a:r>
              <a:rPr lang="en-US" sz="3200" dirty="0"/>
              <a:t>: </a:t>
            </a:r>
            <a:r>
              <a:rPr lang="el-GR" sz="3200" b="1" dirty="0"/>
              <a:t>Επαγωγική μέθοδος</a:t>
            </a:r>
            <a:r>
              <a:rPr lang="en-US" sz="3200" b="1" dirty="0"/>
              <a:t> </a:t>
            </a:r>
            <a:endParaRPr lang="el-GR" sz="3200" b="1" dirty="0"/>
          </a:p>
        </p:txBody>
      </p:sp>
      <p:sp>
        <p:nvSpPr>
          <p:cNvPr id="3" name="Rectangle 3">
            <a:extLst>
              <a:ext uri="{FF2B5EF4-FFF2-40B4-BE49-F238E27FC236}">
                <a16:creationId xmlns:a16="http://schemas.microsoft.com/office/drawing/2014/main" id="{DF183376-4FBD-4B20-88FC-C62928AE55FD}"/>
              </a:ext>
            </a:extLst>
          </p:cNvPr>
          <p:cNvSpPr txBox="1">
            <a:spLocks noGrp="1"/>
          </p:cNvSpPr>
          <p:nvPr>
            <p:ph sz="half" idx="1"/>
          </p:nvPr>
        </p:nvSpPr>
        <p:spPr>
          <a:xfrm>
            <a:off x="1840675" y="1905000"/>
            <a:ext cx="5062401" cy="4006222"/>
          </a:xfrm>
        </p:spPr>
        <p:txBody>
          <a:bodyPr anchor="ctr">
            <a:normAutofit fontScale="77500" lnSpcReduction="20000"/>
          </a:bodyPr>
          <a:lstStyle/>
          <a:p>
            <a:pPr lvl="0">
              <a:lnSpc>
                <a:spcPct val="90000"/>
              </a:lnSpc>
              <a:buNone/>
            </a:pPr>
            <a:r>
              <a:rPr lang="en-US" sz="1600" dirty="0" err="1"/>
              <a:t>i</a:t>
            </a:r>
            <a:r>
              <a:rPr lang="en-US" sz="2000" dirty="0"/>
              <a:t>. </a:t>
            </a:r>
            <a:r>
              <a:rPr lang="el-GR" sz="2600" dirty="0"/>
              <a:t>Εκκίνηση από μεγάλο αριθμό προσεκτικών παρατηρήσεων </a:t>
            </a:r>
          </a:p>
          <a:p>
            <a:pPr lvl="0">
              <a:lnSpc>
                <a:spcPct val="90000"/>
              </a:lnSpc>
              <a:buNone/>
            </a:pPr>
            <a:r>
              <a:rPr lang="en-US" sz="2600" dirty="0"/>
              <a:t>ii. </a:t>
            </a:r>
            <a:r>
              <a:rPr lang="el-GR" sz="2600" dirty="0"/>
              <a:t>Απόφανση με κάποια γενίκευση από τα δεδομένα που έχουν συλλεγεί </a:t>
            </a:r>
          </a:p>
          <a:p>
            <a:pPr lvl="0">
              <a:lnSpc>
                <a:spcPct val="90000"/>
              </a:lnSpc>
              <a:buNone/>
            </a:pPr>
            <a:r>
              <a:rPr lang="en-US" sz="2600" dirty="0"/>
              <a:t>iii. </a:t>
            </a:r>
            <a:r>
              <a:rPr lang="el-GR" sz="2600" dirty="0"/>
              <a:t>Ίσως πρόβλεψη στη βάση αυτής της γενίκευσης</a:t>
            </a:r>
            <a:endParaRPr lang="en-US" sz="2600" dirty="0"/>
          </a:p>
          <a:p>
            <a:pPr lvl="0">
              <a:lnSpc>
                <a:spcPct val="90000"/>
              </a:lnSpc>
              <a:buNone/>
            </a:pPr>
            <a:r>
              <a:rPr lang="en-US" sz="2600" dirty="0"/>
              <a:t>X</a:t>
            </a:r>
            <a:r>
              <a:rPr lang="el-GR" sz="2600" dirty="0"/>
              <a:t>αρακτηριστικό: αποφυγή προβλέψεων όταν δεν υπάρχουν  παρατηρητικά δεδομένα </a:t>
            </a:r>
            <a:endParaRPr lang="en-US" sz="2600" dirty="0"/>
          </a:p>
          <a:p>
            <a:pPr lvl="0">
              <a:lnSpc>
                <a:spcPct val="90000"/>
              </a:lnSpc>
              <a:buNone/>
            </a:pPr>
            <a:endParaRPr lang="el-GR" sz="1500" dirty="0"/>
          </a:p>
        </p:txBody>
      </p:sp>
      <p:sp>
        <p:nvSpPr>
          <p:cNvPr id="5" name="Content Placeholder 4">
            <a:extLst>
              <a:ext uri="{FF2B5EF4-FFF2-40B4-BE49-F238E27FC236}">
                <a16:creationId xmlns:a16="http://schemas.microsoft.com/office/drawing/2014/main" id="{041B467B-DD01-D6E5-3AFA-209453DC0AAD}"/>
              </a:ext>
            </a:extLst>
          </p:cNvPr>
          <p:cNvSpPr>
            <a:spLocks noGrp="1"/>
          </p:cNvSpPr>
          <p:nvPr>
            <p:ph sz="half" idx="2"/>
          </p:nvPr>
        </p:nvSpPr>
        <p:spPr/>
        <p:txBody>
          <a:bodyPr>
            <a:normAutofit fontScale="77500" lnSpcReduction="20000"/>
          </a:bodyPr>
          <a:lstStyle/>
          <a:p>
            <a:pPr lvl="0">
              <a:lnSpc>
                <a:spcPct val="90000"/>
              </a:lnSpc>
              <a:buNone/>
            </a:pPr>
            <a:r>
              <a:rPr lang="el-GR" sz="2200" b="1" dirty="0"/>
              <a:t>Προϋποθέσεις για νόμιμη γενίκευση</a:t>
            </a:r>
            <a:endParaRPr lang="en-US" sz="2200" b="1" dirty="0"/>
          </a:p>
          <a:p>
            <a:pPr lvl="0">
              <a:lnSpc>
                <a:spcPct val="90000"/>
              </a:lnSpc>
              <a:buNone/>
            </a:pPr>
            <a:r>
              <a:rPr lang="en-US" sz="2200" dirty="0"/>
              <a:t>O</a:t>
            </a:r>
            <a:r>
              <a:rPr lang="el-GR" sz="2200" dirty="0"/>
              <a:t> αριθμός των </a:t>
            </a:r>
            <a:r>
              <a:rPr lang="el-GR" sz="2200" dirty="0" err="1"/>
              <a:t>παρατηρησιακών</a:t>
            </a:r>
            <a:r>
              <a:rPr lang="el-GR" sz="2200" dirty="0"/>
              <a:t> δεδομένων που σχηματίζουν τη βάση μιας γενίκευσης πρέπει να είναι αρκετά μεγάλος</a:t>
            </a:r>
          </a:p>
          <a:p>
            <a:pPr lvl="0">
              <a:lnSpc>
                <a:spcPct val="90000"/>
              </a:lnSpc>
              <a:buNone/>
            </a:pPr>
            <a:r>
              <a:rPr lang="el-GR" sz="2200" dirty="0"/>
              <a:t>2. </a:t>
            </a:r>
            <a:r>
              <a:rPr lang="en-US" sz="2200" dirty="0"/>
              <a:t>O</a:t>
            </a:r>
            <a:r>
              <a:rPr lang="el-GR" sz="2200" dirty="0"/>
              <a:t>ι παρατηρήσεις πρέπει να επαναλαμβάνονται υπό διαφορετικές συνθήκες</a:t>
            </a:r>
          </a:p>
          <a:p>
            <a:pPr lvl="0">
              <a:lnSpc>
                <a:spcPct val="90000"/>
              </a:lnSpc>
              <a:buNone/>
            </a:pPr>
            <a:r>
              <a:rPr lang="el-GR" sz="2200" dirty="0"/>
              <a:t>3. </a:t>
            </a:r>
            <a:r>
              <a:rPr lang="en-US" sz="2200" dirty="0"/>
              <a:t>K</a:t>
            </a:r>
            <a:r>
              <a:rPr lang="el-GR" sz="2200" dirty="0" err="1"/>
              <a:t>αμία</a:t>
            </a:r>
            <a:r>
              <a:rPr lang="el-GR" sz="2200" dirty="0"/>
              <a:t> αποδεκτή </a:t>
            </a:r>
            <a:r>
              <a:rPr lang="el-GR" sz="2200" dirty="0" err="1"/>
              <a:t>παρατηρησιακή</a:t>
            </a:r>
            <a:r>
              <a:rPr lang="el-GR" sz="2200" dirty="0"/>
              <a:t> απόφανση δεν πρέπει να έρχεται σε αντίφαση με τον </a:t>
            </a:r>
            <a:r>
              <a:rPr lang="el-GR" sz="2200" dirty="0" err="1"/>
              <a:t>προκύπτοντα</a:t>
            </a:r>
            <a:r>
              <a:rPr lang="el-GR" sz="2200" dirty="0"/>
              <a:t> καθολικό νόμο (απουσία εξαιρέσεων).</a:t>
            </a:r>
          </a:p>
          <a:p>
            <a:pPr lvl="0">
              <a:lnSpc>
                <a:spcPct val="90000"/>
              </a:lnSpc>
              <a:buNone/>
            </a:pPr>
            <a:r>
              <a:rPr lang="el-GR" sz="2200" dirty="0"/>
              <a:t>Ουσιαστικά αυτό που κάνουμε είναι μία συνεχής </a:t>
            </a:r>
            <a:r>
              <a:rPr lang="el-GR" sz="2200" b="1" dirty="0"/>
              <a:t>επαλήθευση και </a:t>
            </a:r>
            <a:r>
              <a:rPr lang="el-GR" sz="2200" b="1" dirty="0" err="1"/>
              <a:t>γι</a:t>
            </a:r>
            <a:r>
              <a:rPr lang="el-GR" sz="2200" b="1" dirty="0"/>
              <a:t>΄ αυτό μιλάμε για </a:t>
            </a:r>
            <a:r>
              <a:rPr lang="el-GR" sz="2200" b="1" dirty="0" err="1"/>
              <a:t>Επαληθευσιμότητα</a:t>
            </a:r>
            <a:r>
              <a:rPr lang="el-GR" sz="2200" b="1" dirty="0"/>
              <a:t>.</a:t>
            </a:r>
          </a:p>
          <a:p>
            <a:endParaRPr lang="en-US" dirty="0"/>
          </a:p>
        </p:txBody>
      </p:sp>
      <p:pic>
        <p:nvPicPr>
          <p:cNvPr id="4" name="Εγγεγραμμένος ήχος">
            <a:hlinkClick r:id="" action="ppaction://media"/>
            <a:extLst>
              <a:ext uri="{FF2B5EF4-FFF2-40B4-BE49-F238E27FC236}">
                <a16:creationId xmlns:a16="http://schemas.microsoft.com/office/drawing/2014/main" id="{9FEEAFB7-682A-4C81-9282-73F4F442C7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324" y="1161572"/>
            <a:ext cx="487363" cy="487363"/>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902">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3" name="Group 4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4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4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4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4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4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4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5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5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5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5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5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5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57" name="Group 5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5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5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6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6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6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6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6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6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6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6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6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6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2" name="Τίτλος 1">
            <a:extLst>
              <a:ext uri="{FF2B5EF4-FFF2-40B4-BE49-F238E27FC236}">
                <a16:creationId xmlns:a16="http://schemas.microsoft.com/office/drawing/2014/main" id="{D446668B-965E-423D-884A-55BA135858A0}"/>
              </a:ext>
            </a:extLst>
          </p:cNvPr>
          <p:cNvSpPr>
            <a:spLocks noGrp="1"/>
          </p:cNvSpPr>
          <p:nvPr>
            <p:ph type="title"/>
          </p:nvPr>
        </p:nvSpPr>
        <p:spPr>
          <a:xfrm>
            <a:off x="4659520" y="624110"/>
            <a:ext cx="6845092" cy="1280890"/>
          </a:xfrm>
        </p:spPr>
        <p:txBody>
          <a:bodyPr>
            <a:normAutofit/>
          </a:bodyPr>
          <a:lstStyle/>
          <a:p>
            <a:pPr>
              <a:lnSpc>
                <a:spcPct val="90000"/>
              </a:lnSpc>
            </a:pPr>
            <a:br>
              <a:rPr lang="el-GR" sz="2000" b="1"/>
            </a:br>
            <a:r>
              <a:rPr lang="el-GR" sz="2000" b="1"/>
              <a:t>Υπάρχουν δύο τύποι έγκυρων προτάσεων: Οι  Αναλυτικές και οι Εμπειρικές. [ΜΟΝΟ ΑΝΑΓΝΩΣΗ]</a:t>
            </a:r>
            <a:br>
              <a:rPr lang="en-US" sz="2000" b="1"/>
            </a:br>
            <a:endParaRPr lang="en-US" sz="2000"/>
          </a:p>
        </p:txBody>
      </p:sp>
      <p:sp>
        <p:nvSpPr>
          <p:cNvPr id="71" name="Rectangle 7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7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pic>
        <p:nvPicPr>
          <p:cNvPr id="37" name="Picture 36" descr="Κοντινό πλάνο με σαγιονάρες σε πισίνα">
            <a:extLst>
              <a:ext uri="{FF2B5EF4-FFF2-40B4-BE49-F238E27FC236}">
                <a16:creationId xmlns:a16="http://schemas.microsoft.com/office/drawing/2014/main" id="{CE1C7888-4723-F9FE-6AA5-117700BC5FEA}"/>
              </a:ext>
            </a:extLst>
          </p:cNvPr>
          <p:cNvPicPr>
            <a:picLocks noChangeAspect="1"/>
          </p:cNvPicPr>
          <p:nvPr/>
        </p:nvPicPr>
        <p:blipFill rotWithShape="1">
          <a:blip r:embed="rId2"/>
          <a:srcRect l="21668" r="51952"/>
          <a:stretch/>
        </p:blipFill>
        <p:spPr>
          <a:xfrm>
            <a:off x="20" y="1730"/>
            <a:ext cx="2720524" cy="6858000"/>
          </a:xfrm>
          <a:prstGeom prst="rect">
            <a:avLst/>
          </a:prstGeom>
        </p:spPr>
      </p:pic>
      <p:sp>
        <p:nvSpPr>
          <p:cNvPr id="3" name="Θέση περιεχομένου 2">
            <a:extLst>
              <a:ext uri="{FF2B5EF4-FFF2-40B4-BE49-F238E27FC236}">
                <a16:creationId xmlns:a16="http://schemas.microsoft.com/office/drawing/2014/main" id="{5EF1A3D5-F904-41E7-B5C4-3B9F8DC24C5B}"/>
              </a:ext>
            </a:extLst>
          </p:cNvPr>
          <p:cNvSpPr>
            <a:spLocks noGrp="1"/>
          </p:cNvSpPr>
          <p:nvPr>
            <p:ph idx="1"/>
          </p:nvPr>
        </p:nvSpPr>
        <p:spPr>
          <a:xfrm>
            <a:off x="4656667" y="2133600"/>
            <a:ext cx="6847944" cy="3777622"/>
          </a:xfrm>
        </p:spPr>
        <p:txBody>
          <a:bodyPr>
            <a:normAutofit/>
          </a:bodyPr>
          <a:lstStyle/>
          <a:p>
            <a:pPr>
              <a:lnSpc>
                <a:spcPct val="90000"/>
              </a:lnSpc>
            </a:pPr>
            <a:r>
              <a:rPr lang="el-GR" sz="1400" b="1"/>
              <a:t>Πρώτον</a:t>
            </a:r>
            <a:r>
              <a:rPr lang="en-US" sz="1400" b="1" u="sng"/>
              <a:t> </a:t>
            </a:r>
            <a:r>
              <a:rPr lang="el-GR" sz="1400" b="1" u="sng"/>
              <a:t>οι προτάσεις που είναι δυνατόν να χαρακτηριστούν αληθείς ή ψευδείς με κριτήριο το νόημα των λέξεων που χρησιμοποιούν</a:t>
            </a:r>
            <a:r>
              <a:rPr lang="en-US" sz="1400" b="1"/>
              <a:t>   </a:t>
            </a:r>
            <a:r>
              <a:rPr lang="el-GR" sz="1400" b="1"/>
              <a:t>Η σχέση λόγου χάρη «2+2 = 4» ή λογικές συνεπαγωγές του τύπου «Όλοι οι άνθρωποι είναι θνητοί, ο Σωκράτης είναι άνθρωπος άρα ο Σωκράτης είναι θνητός».</a:t>
            </a:r>
            <a:endParaRPr lang="en-US" sz="1400" b="1"/>
          </a:p>
          <a:p>
            <a:pPr>
              <a:lnSpc>
                <a:spcPct val="90000"/>
              </a:lnSpc>
            </a:pPr>
            <a:r>
              <a:rPr lang="el-GR" sz="1400" b="1"/>
              <a:t>Δεύτερον,</a:t>
            </a:r>
            <a:r>
              <a:rPr lang="en-US" sz="1400" b="1" u="sng"/>
              <a:t> </a:t>
            </a:r>
            <a:r>
              <a:rPr lang="el-GR" sz="1400" b="1" u="sng"/>
              <a:t>έγκυρες προτάσεις είναι οι εμπειρικές προτάσεις που επιδέχονται διαδικασίες εμπειρικής εξακρίβωσης.</a:t>
            </a:r>
            <a:r>
              <a:rPr lang="en-US" sz="1400" b="1"/>
              <a:t>   </a:t>
            </a:r>
            <a:r>
              <a:rPr lang="el-GR" sz="1400" b="1"/>
              <a:t>«Το νερό βράζει στους 1000»</a:t>
            </a:r>
            <a:r>
              <a:rPr lang="en-US" sz="1400" b="1"/>
              <a:t> </a:t>
            </a:r>
            <a:r>
              <a:rPr lang="el-GR" sz="1400" b="1"/>
              <a:t>ή</a:t>
            </a:r>
            <a:r>
              <a:rPr lang="en-US" sz="1400" b="1"/>
              <a:t>  </a:t>
            </a:r>
            <a:r>
              <a:rPr lang="el-GR" sz="1400" b="1"/>
              <a:t>«η Γη είναι επίπεδη».</a:t>
            </a:r>
          </a:p>
          <a:p>
            <a:pPr marL="0" indent="0">
              <a:lnSpc>
                <a:spcPct val="90000"/>
              </a:lnSpc>
              <a:buNone/>
            </a:pPr>
            <a:r>
              <a:rPr lang="el-GR" sz="1400" b="1" u="sng"/>
              <a:t>Αντιθέτως:</a:t>
            </a:r>
          </a:p>
          <a:p>
            <a:pPr marL="0" indent="0">
              <a:lnSpc>
                <a:spcPct val="90000"/>
              </a:lnSpc>
              <a:buNone/>
            </a:pPr>
            <a:r>
              <a:rPr lang="el-GR" sz="1400" b="1"/>
              <a:t>Από τη στιγμή που δεν μπορούμε να επαληθεύσουμε εμπειρικά την ύπαρξη ή ανυπαρξία του Θεού κάθε ισχυρισμός θρησκευτικού περιεχομένου ήταν από διανοητική άποψη χωρίς νόημα. Δηλώσεις όπως</a:t>
            </a:r>
            <a:r>
              <a:rPr lang="en-US" sz="1400" b="1"/>
              <a:t> </a:t>
            </a:r>
            <a:r>
              <a:rPr lang="el-GR" sz="1400" b="1"/>
              <a:t>«το να σκοτώσεις είναι κακό πράγμα» «πρέπει κανείς να είναι πάντα ειλικρινής» « ο Πικάσο είναι καλύτερος ζωγράφος από τον Μονέ»</a:t>
            </a:r>
            <a:r>
              <a:rPr lang="en-US" sz="1400" b="1"/>
              <a:t> </a:t>
            </a:r>
            <a:r>
              <a:rPr lang="el-GR" sz="1400" b="1"/>
              <a:t>πρέπει να αντιμετωπίζονται ως εκφράσεις προσωπικών κρίσεων ως ισοδύναμες δηλαδή με τις προτάσεις</a:t>
            </a:r>
            <a:r>
              <a:rPr lang="en-US" sz="1400" b="1"/>
              <a:t> </a:t>
            </a:r>
            <a:r>
              <a:rPr lang="el-GR" sz="1400" b="1"/>
              <a:t>«δεν εγκρίνω τον φόνο» « κατά την άποψή μου οι άνθρωποι πρέπει πάντα να λένε την αλήθεια» , «προτιμώ τον Πικάσο από τον Μονέ» .</a:t>
            </a:r>
            <a:endParaRPr lang="en-US" sz="1400" b="1"/>
          </a:p>
          <a:p>
            <a:pPr marL="0" indent="0">
              <a:lnSpc>
                <a:spcPct val="90000"/>
              </a:lnSpc>
              <a:buNone/>
            </a:pPr>
            <a:endParaRPr lang="en-US" sz="1400" b="1" u="sng"/>
          </a:p>
          <a:p>
            <a:pPr>
              <a:lnSpc>
                <a:spcPct val="90000"/>
              </a:lnSpc>
            </a:pPr>
            <a:endParaRPr lang="en-US" sz="1400"/>
          </a:p>
        </p:txBody>
      </p:sp>
    </p:spTree>
    <p:extLst>
      <p:ext uri="{BB962C8B-B14F-4D97-AF65-F5344CB8AC3E}">
        <p14:creationId xmlns:p14="http://schemas.microsoft.com/office/powerpoint/2010/main" val="1658381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37F72C9-FC80-40F7-A36D-D29440AFC4B6}"/>
              </a:ext>
            </a:extLst>
          </p:cNvPr>
          <p:cNvSpPr txBox="1">
            <a:spLocks noGrp="1"/>
          </p:cNvSpPr>
          <p:nvPr>
            <p:ph type="title"/>
          </p:nvPr>
        </p:nvSpPr>
        <p:spPr>
          <a:xfrm>
            <a:off x="1884587" y="131493"/>
            <a:ext cx="8911687" cy="1280890"/>
          </a:xfrm>
        </p:spPr>
        <p:txBody>
          <a:bodyPr/>
          <a:lstStyle/>
          <a:p>
            <a:pPr lvl="0"/>
            <a:r>
              <a:rPr lang="el-GR" b="1" dirty="0"/>
              <a:t>Αρχή της Επαγωγής</a:t>
            </a:r>
          </a:p>
        </p:txBody>
      </p:sp>
      <p:sp>
        <p:nvSpPr>
          <p:cNvPr id="3" name="Rectangle 3">
            <a:extLst>
              <a:ext uri="{FF2B5EF4-FFF2-40B4-BE49-F238E27FC236}">
                <a16:creationId xmlns:a16="http://schemas.microsoft.com/office/drawing/2014/main" id="{0F10AECE-92DD-4CBE-9DF5-ABD45A9DF280}"/>
              </a:ext>
            </a:extLst>
          </p:cNvPr>
          <p:cNvSpPr txBox="1">
            <a:spLocks noGrp="1"/>
          </p:cNvSpPr>
          <p:nvPr>
            <p:ph idx="1"/>
          </p:nvPr>
        </p:nvSpPr>
        <p:spPr>
          <a:xfrm>
            <a:off x="1004551" y="1081825"/>
            <a:ext cx="11011437" cy="5512158"/>
          </a:xfrm>
        </p:spPr>
        <p:txBody>
          <a:bodyPr>
            <a:normAutofit fontScale="55000" lnSpcReduction="20000"/>
          </a:bodyPr>
          <a:lstStyle/>
          <a:p>
            <a:pPr lvl="0">
              <a:buNone/>
            </a:pPr>
            <a:endParaRPr lang="el-GR" dirty="0"/>
          </a:p>
          <a:p>
            <a:pPr lvl="0">
              <a:buNone/>
            </a:pPr>
            <a:r>
              <a:rPr lang="en-US" sz="3800" dirty="0"/>
              <a:t>A</a:t>
            </a:r>
            <a:r>
              <a:rPr lang="el-GR" sz="3800" dirty="0"/>
              <a:t>ν έχουν γίνει παρατηρήσεις κάτω από ένα ευρύ φάσμα συνθηκών, σε έναν μεγάλο αριθμό από </a:t>
            </a:r>
            <a:r>
              <a:rPr lang="en-US" sz="3800" dirty="0"/>
              <a:t>A</a:t>
            </a:r>
            <a:r>
              <a:rPr lang="el-GR" sz="3800" dirty="0"/>
              <a:t>, και αν όλα τα </a:t>
            </a:r>
            <a:r>
              <a:rPr lang="el-GR" sz="3800" dirty="0" err="1"/>
              <a:t>παρατηρηθέντα</a:t>
            </a:r>
            <a:r>
              <a:rPr lang="el-GR" sz="3800" dirty="0"/>
              <a:t> </a:t>
            </a:r>
            <a:r>
              <a:rPr lang="en-US" sz="3800" dirty="0"/>
              <a:t>A</a:t>
            </a:r>
            <a:r>
              <a:rPr lang="el-GR" sz="3800" dirty="0"/>
              <a:t> χωρίς εξαίρεση διαθέτουν την ιδιότητα </a:t>
            </a:r>
            <a:r>
              <a:rPr lang="en-US" sz="3800" dirty="0"/>
              <a:t>B</a:t>
            </a:r>
            <a:r>
              <a:rPr lang="el-GR" sz="3800" dirty="0"/>
              <a:t>, τότε όλα τα </a:t>
            </a:r>
            <a:r>
              <a:rPr lang="en-US" sz="3800" dirty="0"/>
              <a:t>A</a:t>
            </a:r>
            <a:r>
              <a:rPr lang="el-GR" sz="3800" dirty="0"/>
              <a:t> έχουν την ιδιότητα </a:t>
            </a:r>
            <a:r>
              <a:rPr lang="en-US" sz="3800" dirty="0"/>
              <a:t>B</a:t>
            </a:r>
            <a:endParaRPr lang="el-GR" sz="3800" dirty="0"/>
          </a:p>
          <a:p>
            <a:pPr lvl="0"/>
            <a:r>
              <a:rPr lang="el-GR" sz="3800" dirty="0"/>
              <a:t>Ανάπτυξη της επιστήμης = συνεχής, πάντα στην κατεύθυνση της </a:t>
            </a:r>
            <a:r>
              <a:rPr lang="el-GR" sz="3800" b="1" dirty="0"/>
              <a:t>προόδου</a:t>
            </a:r>
            <a:r>
              <a:rPr lang="el-GR" sz="3800" dirty="0"/>
              <a:t> καθώς αυξάνεται ο αριθμός των παρατηρησιακών δεδομένων. [Η Επιστήμη κατευθύνεται προς ΣΚΟΠΟ].</a:t>
            </a:r>
          </a:p>
          <a:p>
            <a:pPr lvl="0"/>
            <a:endParaRPr lang="el-GR" sz="3800" dirty="0"/>
          </a:p>
          <a:p>
            <a:pPr lvl="0">
              <a:lnSpc>
                <a:spcPct val="80000"/>
              </a:lnSpc>
              <a:buNone/>
            </a:pPr>
            <a:r>
              <a:rPr lang="el-GR" sz="4000" dirty="0"/>
              <a:t>Επαγωγική λογική= Η Συναγωγή νόμου από παρατηρήσεις</a:t>
            </a:r>
            <a:endParaRPr lang="el-GR" sz="3800" dirty="0"/>
          </a:p>
          <a:p>
            <a:pPr lvl="0">
              <a:lnSpc>
                <a:spcPct val="80000"/>
              </a:lnSpc>
              <a:buNone/>
            </a:pPr>
            <a:r>
              <a:rPr lang="el-GR" sz="3800" dirty="0"/>
              <a:t>Παρατηρούμε μερικές χιλιάδες κοράκια και βρίσκουμε ότι όλα είναι μαύρα. </a:t>
            </a:r>
          </a:p>
          <a:p>
            <a:pPr lvl="0">
              <a:lnSpc>
                <a:spcPct val="80000"/>
              </a:lnSpc>
              <a:buNone/>
            </a:pPr>
            <a:r>
              <a:rPr lang="en-US" sz="3800" dirty="0"/>
              <a:t>A</a:t>
            </a:r>
            <a:r>
              <a:rPr lang="el-GR" sz="3800" dirty="0" err="1"/>
              <a:t>πό</a:t>
            </a:r>
            <a:r>
              <a:rPr lang="el-GR" sz="3800" dirty="0"/>
              <a:t> αυτό συνάγουμε:</a:t>
            </a:r>
          </a:p>
          <a:p>
            <a:pPr>
              <a:lnSpc>
                <a:spcPct val="80000"/>
              </a:lnSpc>
            </a:pPr>
            <a:r>
              <a:rPr lang="el-GR" sz="3600" dirty="0"/>
              <a:t>είτε το νόμο ότι όλα τα κοράκια είναι μαύρα, </a:t>
            </a:r>
          </a:p>
          <a:p>
            <a:pPr>
              <a:lnSpc>
                <a:spcPct val="80000"/>
              </a:lnSpc>
            </a:pPr>
            <a:r>
              <a:rPr lang="el-GR" sz="3600" dirty="0"/>
              <a:t>είτε την πρόβλεψη ότι το επόμενο κοράκι που θα δούμε θα είναι μαύρο. </a:t>
            </a:r>
          </a:p>
          <a:p>
            <a:pPr>
              <a:lnSpc>
                <a:spcPct val="80000"/>
              </a:lnSpc>
            </a:pPr>
            <a:endParaRPr lang="el-GR" sz="3600" dirty="0"/>
          </a:p>
          <a:p>
            <a:pPr>
              <a:lnSpc>
                <a:spcPct val="80000"/>
              </a:lnSpc>
            </a:pPr>
            <a:endParaRPr lang="el-GR" sz="3600" dirty="0"/>
          </a:p>
          <a:p>
            <a:pPr lvl="0">
              <a:lnSpc>
                <a:spcPct val="80000"/>
              </a:lnSpc>
              <a:buNone/>
            </a:pPr>
            <a:r>
              <a:rPr lang="en-US" sz="1800" b="1" dirty="0">
                <a:highlight>
                  <a:srgbClr val="FFFF00"/>
                </a:highlight>
              </a:rPr>
              <a:t>A</a:t>
            </a:r>
            <a:r>
              <a:rPr lang="el-GR" sz="1800" b="1" dirty="0" err="1">
                <a:highlight>
                  <a:srgbClr val="FFFF00"/>
                </a:highlight>
              </a:rPr>
              <a:t>λλά</a:t>
            </a:r>
            <a:r>
              <a:rPr lang="el-GR" sz="1800" b="1" dirty="0">
                <a:highlight>
                  <a:srgbClr val="FFFF00"/>
                </a:highlight>
              </a:rPr>
              <a:t>:</a:t>
            </a:r>
            <a:r>
              <a:rPr lang="el-GR" sz="1800" dirty="0">
                <a:highlight>
                  <a:srgbClr val="FFFF00"/>
                </a:highlight>
              </a:rPr>
              <a:t> δεν μπορούμε να προβλέψουμε με βεβαιότητα από τα δεδομένα. </a:t>
            </a:r>
            <a:r>
              <a:rPr lang="en-US" sz="1800" dirty="0">
                <a:highlight>
                  <a:srgbClr val="FFFF00"/>
                </a:highlight>
              </a:rPr>
              <a:t>M</a:t>
            </a:r>
            <a:r>
              <a:rPr lang="el-GR" sz="1800" dirty="0" err="1">
                <a:highlight>
                  <a:srgbClr val="FFFF00"/>
                </a:highlight>
              </a:rPr>
              <a:t>πορεί</a:t>
            </a:r>
            <a:r>
              <a:rPr lang="el-GR" sz="1800" dirty="0">
                <a:highlight>
                  <a:srgbClr val="FFFF00"/>
                </a:highlight>
              </a:rPr>
              <a:t> να έχουμε την εμπειρία των πρώτων εξερευνητών της </a:t>
            </a:r>
            <a:r>
              <a:rPr lang="en-US" sz="1800" dirty="0">
                <a:highlight>
                  <a:srgbClr val="FFFF00"/>
                </a:highlight>
              </a:rPr>
              <a:t>A</a:t>
            </a:r>
            <a:r>
              <a:rPr lang="el-GR" sz="1800" dirty="0" err="1">
                <a:highlight>
                  <a:srgbClr val="FFFF00"/>
                </a:highlight>
              </a:rPr>
              <a:t>υστραλίας</a:t>
            </a:r>
            <a:r>
              <a:rPr lang="el-GR" sz="1800" dirty="0">
                <a:highlight>
                  <a:srgbClr val="FFFF00"/>
                </a:highlight>
              </a:rPr>
              <a:t> (που παρατήρησαν για πρώτη φορά μαύρους κύκνους σ' αυτή την ήπειρο) και το επόμενο κοράκι που θα δούμε να μην είναι μαύρο. </a:t>
            </a:r>
          </a:p>
          <a:p>
            <a:pPr lvl="0">
              <a:lnSpc>
                <a:spcPct val="80000"/>
              </a:lnSpc>
              <a:buNone/>
            </a:pPr>
            <a:r>
              <a:rPr lang="en-US" sz="1800" dirty="0">
                <a:highlight>
                  <a:srgbClr val="FFFF00"/>
                </a:highlight>
              </a:rPr>
              <a:t>E</a:t>
            </a:r>
            <a:r>
              <a:rPr lang="el-GR" sz="1800" dirty="0" err="1">
                <a:highlight>
                  <a:srgbClr val="FFFF00"/>
                </a:highlight>
              </a:rPr>
              <a:t>πομένως</a:t>
            </a:r>
            <a:r>
              <a:rPr lang="el-GR" sz="1800" dirty="0">
                <a:highlight>
                  <a:srgbClr val="FFFF00"/>
                </a:highlight>
              </a:rPr>
              <a:t> δε μπορούμε να αποφανθούμε με βεβαιότητα ότι όλα τα κοράκια είναι μαύρα. (Αυτό, αντιλαμβάνεστε πως είναι το (-) του Θετικισμού. </a:t>
            </a:r>
          </a:p>
          <a:p>
            <a:pPr lvl="0"/>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DE550-96E7-42EF-A978-0F8327830E49}"/>
              </a:ext>
            </a:extLst>
          </p:cNvPr>
          <p:cNvSpPr txBox="1">
            <a:spLocks noGrp="1"/>
          </p:cNvSpPr>
          <p:nvPr>
            <p:ph type="title"/>
          </p:nvPr>
        </p:nvSpPr>
        <p:spPr>
          <a:xfrm>
            <a:off x="1027611" y="624110"/>
            <a:ext cx="10798629" cy="1280890"/>
          </a:xfrm>
          <a:ln w="9528">
            <a:solidFill>
              <a:srgbClr val="4472C4"/>
            </a:solidFill>
            <a:prstDash val="solid"/>
          </a:ln>
        </p:spPr>
        <p:txBody>
          <a:bodyPr/>
          <a:lstStyle/>
          <a:p>
            <a:pPr lvl="0"/>
            <a:r>
              <a:rPr lang="el-GR" dirty="0"/>
              <a:t>Κριτική στον </a:t>
            </a:r>
            <a:r>
              <a:rPr lang="el-GR" dirty="0" err="1"/>
              <a:t>Επαγωγισμό</a:t>
            </a:r>
            <a:r>
              <a:rPr lang="el-GR" dirty="0"/>
              <a:t> </a:t>
            </a:r>
            <a:r>
              <a:rPr lang="el-GR" sz="2000" dirty="0"/>
              <a:t>[α. Η επιστήμη ξεκινά από την παρατήρηση, β) η παρατήρηση είναι η ασφαλής βάση της γνώσης</a:t>
            </a:r>
            <a:endParaRPr lang="el-GR" dirty="0"/>
          </a:p>
        </p:txBody>
      </p:sp>
      <p:sp>
        <p:nvSpPr>
          <p:cNvPr id="3" name="Content Placeholder 2">
            <a:extLst>
              <a:ext uri="{FF2B5EF4-FFF2-40B4-BE49-F238E27FC236}">
                <a16:creationId xmlns:a16="http://schemas.microsoft.com/office/drawing/2014/main" id="{8DF8EADF-4CAD-4EAC-A7B5-E5EA5A34908C}"/>
              </a:ext>
            </a:extLst>
          </p:cNvPr>
          <p:cNvSpPr txBox="1">
            <a:spLocks noGrp="1"/>
          </p:cNvSpPr>
          <p:nvPr>
            <p:ph idx="1"/>
          </p:nvPr>
        </p:nvSpPr>
        <p:spPr>
          <a:xfrm>
            <a:off x="1706880" y="2133600"/>
            <a:ext cx="10119360" cy="3777622"/>
          </a:xfrm>
        </p:spPr>
        <p:txBody>
          <a:bodyPr>
            <a:normAutofit/>
          </a:bodyPr>
          <a:lstStyle/>
          <a:p>
            <a:pPr lvl="0"/>
            <a:r>
              <a:rPr lang="el-GR" dirty="0"/>
              <a:t>1. </a:t>
            </a:r>
            <a:r>
              <a:rPr lang="el-GR" sz="2400" dirty="0"/>
              <a:t>Το γεγονός ότι όλα τα κοράκια που έχουμε ΠΑΡΑΤΗΡΗΣΕΙ μέχρι τώρα και είναι μαύρα δεν εγγυάται πως το επόμενο δεν θα είναι άσπρο. –Πόσες παρατηρήσεις συνιστούν ένα μεγάλο αριθμό;- Τί συνιστά «ένα ευρύ φάσμα παραλλαγών;».[Το νερό βράζει πάντα στους 100</a:t>
            </a:r>
            <a:r>
              <a:rPr lang="el-GR" sz="2400" baseline="30000" dirty="0"/>
              <a:t>ο </a:t>
            </a:r>
            <a:r>
              <a:rPr lang="el-GR" sz="2400" dirty="0"/>
              <a:t>; -</a:t>
            </a:r>
            <a:r>
              <a:rPr lang="el-GR" sz="2400" u="sng" dirty="0"/>
              <a:t>Απάντηση: </a:t>
            </a:r>
            <a:r>
              <a:rPr lang="el-GR" sz="2400" dirty="0"/>
              <a:t>επιλέγουμε τις κατάλληλες παραμέτρους. Αλλά τότε σημαίνει πως γνωρίζουμε τη θεωρία πίσω από τα φαινόμενα...πως προηγείται η θεωρία..... </a:t>
            </a:r>
          </a:p>
          <a:p>
            <a:pPr lvl="0"/>
            <a:r>
              <a:rPr lang="el-GR" sz="2400" dirty="0"/>
              <a:t>2.Κριτική στις δυνατότητες της παρατήρησης: υποκειμενικότητα εικόνων- ήχων: </a:t>
            </a:r>
            <a:r>
              <a:rPr lang="el-GR" sz="2400" b="1" dirty="0"/>
              <a:t>σκάλα.</a:t>
            </a:r>
          </a:p>
        </p:txBody>
      </p:sp>
    </p:spTree>
  </p:cSld>
  <p:clrMapOvr>
    <a:masterClrMapping/>
  </p:clrMapOvr>
</p:sld>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7420</TotalTime>
  <Words>5526</Words>
  <Application>Microsoft Office PowerPoint</Application>
  <PresentationFormat>Ευρεία οθόνη</PresentationFormat>
  <Paragraphs>243</Paragraphs>
  <Slides>33</Slides>
  <Notes>24</Notes>
  <HiddenSlides>0</HiddenSlides>
  <MMClips>11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33</vt:i4>
      </vt:variant>
    </vt:vector>
  </HeadingPairs>
  <TitlesOfParts>
    <vt:vector size="40" baseType="lpstr">
      <vt:lpstr>-apple-system</vt:lpstr>
      <vt:lpstr>Arial</vt:lpstr>
      <vt:lpstr>Calibri</vt:lpstr>
      <vt:lpstr>Century Gothic</vt:lpstr>
      <vt:lpstr>Times New Roman</vt:lpstr>
      <vt:lpstr>Wingdings 3</vt:lpstr>
      <vt:lpstr>Θρόισμα</vt:lpstr>
      <vt:lpstr>ΙΣΤΟΡΙΑ ΕΠΙΣΤΗΜΗΣ- ΕΠΙΣΤΗΜΟΛΟΓΙΑ</vt:lpstr>
      <vt:lpstr>Για την Επιστημονική Μέθοδο</vt:lpstr>
      <vt:lpstr>Ο κύκλος της Βιέννης –Λογικός Θετικισμός-Τους χρωστάμε την έννοια της ΕΜ ως «Παραδεδεγμένης-άποψης» </vt:lpstr>
      <vt:lpstr>Βασικά γνωρίσματα του Θετικιστικού ρεύματος</vt:lpstr>
      <vt:lpstr>ΕΠΙΣΤΗΜΟΝΙΚΗ ΜΕΘΟΔΟΣ-Παραδεδομένη ή Παραδεδεγμένη άποψη</vt:lpstr>
      <vt:lpstr>Η Επαγωγή ως η παραδεδεγμένη Επιστημονική Μέθοδος: Επαγωγική μέθοδος </vt:lpstr>
      <vt:lpstr> Υπάρχουν δύο τύποι έγκυρων προτάσεων: Οι  Αναλυτικές και οι Εμπειρικές. [ΜΟΝΟ ΑΝΑΓΝΩΣΗ] </vt:lpstr>
      <vt:lpstr>Αρχή της Επαγωγής</vt:lpstr>
      <vt:lpstr>Κριτική στον Επαγωγισμό [α. Η επιστήμη ξεκινά από την παρατήρηση, β) η παρατήρηση είναι η ασφαλής βάση της γνώσης</vt:lpstr>
      <vt:lpstr>Υποκειμενικότητα των αισθητηριακών αντιλήψεων</vt:lpstr>
      <vt:lpstr>Αυτό που βλέπει ο παρατηρητής καθορίζεται από τη γνώση του και τις εμπειρίες του</vt:lpstr>
      <vt:lpstr>Συνολικά…..</vt:lpstr>
      <vt:lpstr>Θέση Duhem-Quine</vt:lpstr>
      <vt:lpstr>ΘΕΩΡΙΑ PASTEUR: omne vivum ex vivo</vt:lpstr>
      <vt:lpstr>Επίδραση του Λογικού Θετικισμού</vt:lpstr>
      <vt:lpstr>Ο Κύκλος και ο Karl Popper</vt:lpstr>
      <vt:lpstr> ΔΙΑΨΕΥΣΙΜΟΤΗΤΑ αντί για ΕΠΑΛΗΘΕΥΣΙΜΟΤΗΤΑ </vt:lpstr>
      <vt:lpstr>Διαψευσιοκρατία: η αντιπρόταση του Popper</vt:lpstr>
      <vt:lpstr>Παρουσίαση του PowerPoint</vt:lpstr>
      <vt:lpstr>Η διαψευσιμότητα ως κριτήριο μιας θεωρίας </vt:lpstr>
      <vt:lpstr>Η διαψευσιμότητα ως κριτήριο μιας θεωρίας </vt:lpstr>
      <vt:lpstr>ΘΕμΦΕ και Διαψευσιμότητα </vt:lpstr>
      <vt:lpstr>O Thomas Kuhn και η δομή των επιστημονικών επαναστάσεων: Γενικά.</vt:lpstr>
      <vt:lpstr>Τα χαρακτηριστικά του Μεταθετικιστικού ρεύματος: Ο Ρόλος της Ιστορίας της Επιστήμης  </vt:lpstr>
      <vt:lpstr>Τα χαρακτηριστικά του  Μεταθετικιστικού ρεύματος </vt:lpstr>
      <vt:lpstr>Τα χαρακτηριστικά του  Μεταθετικιστικού ρεύματος </vt:lpstr>
      <vt:lpstr>Έννοια Παραδείγματος- Κανονική Επιστήμη</vt:lpstr>
      <vt:lpstr>Έννοια Παραδείγματος- Κανονική Επιστήμη στις Βιολογικές Επιστήμες</vt:lpstr>
      <vt:lpstr>Περίοδος μεταξύ των ΕΕ: ανωμαλία-κρίση-ιδιόρρυθμη επιστήμη –Επ. Επανάσταση</vt:lpstr>
      <vt:lpstr>Ασυμμετρία (incommensurability) [Διαγώνιος και πλευρά τετραγώνου δεν έχουν κοινό διαιρέτη]</vt:lpstr>
      <vt:lpstr>Επιστημονική πρόοδος- Ορθολογικότητα </vt:lpstr>
      <vt:lpstr>Οι παρατηρήσεις είναι θεωρητικά φορτισμένες (Theory laden). –Το πρόβλημα της επιβεβαίωσης μιας Επιστ Θεωρίας</vt:lpstr>
      <vt:lpstr>Επιστημονικές Επαναστάσεις και Αλλαγές Παραδείγματος στη Φυσική και τη Βιολογία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Kyriacos Athanasiou</dc:creator>
  <cp:lastModifiedBy>Kyriacos Athanasiou</cp:lastModifiedBy>
  <cp:revision>87</cp:revision>
  <dcterms:created xsi:type="dcterms:W3CDTF">2021-03-14T17:02:31Z</dcterms:created>
  <dcterms:modified xsi:type="dcterms:W3CDTF">2024-03-21T14:40:34Z</dcterms:modified>
</cp:coreProperties>
</file>