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730" r:id="rId2"/>
    <p:sldId id="1121" r:id="rId3"/>
    <p:sldId id="773" r:id="rId4"/>
    <p:sldId id="1094" r:id="rId5"/>
    <p:sldId id="1091" r:id="rId6"/>
    <p:sldId id="1095" r:id="rId7"/>
    <p:sldId id="1093" r:id="rId8"/>
    <p:sldId id="1096" r:id="rId9"/>
    <p:sldId id="1089" r:id="rId10"/>
    <p:sldId id="1090" r:id="rId11"/>
    <p:sldId id="917" r:id="rId12"/>
    <p:sldId id="1072" r:id="rId13"/>
    <p:sldId id="1097" r:id="rId14"/>
    <p:sldId id="783" r:id="rId15"/>
    <p:sldId id="1077" r:id="rId16"/>
    <p:sldId id="1078" r:id="rId17"/>
    <p:sldId id="1074" r:id="rId18"/>
    <p:sldId id="794" r:id="rId19"/>
    <p:sldId id="1108" r:id="rId20"/>
    <p:sldId id="1098" r:id="rId21"/>
    <p:sldId id="1099" r:id="rId22"/>
    <p:sldId id="1110" r:id="rId23"/>
    <p:sldId id="1103" r:id="rId24"/>
    <p:sldId id="1100" r:id="rId25"/>
    <p:sldId id="1101" r:id="rId26"/>
    <p:sldId id="616" r:id="rId27"/>
    <p:sldId id="801" r:id="rId28"/>
    <p:sldId id="670" r:id="rId29"/>
    <p:sldId id="786" r:id="rId30"/>
    <p:sldId id="785" r:id="rId31"/>
    <p:sldId id="787" r:id="rId32"/>
    <p:sldId id="788" r:id="rId33"/>
    <p:sldId id="790" r:id="rId34"/>
    <p:sldId id="789" r:id="rId35"/>
    <p:sldId id="799" r:id="rId36"/>
    <p:sldId id="791" r:id="rId37"/>
    <p:sldId id="1120" r:id="rId38"/>
    <p:sldId id="795" r:id="rId39"/>
    <p:sldId id="776" r:id="rId40"/>
    <p:sldId id="800" r:id="rId41"/>
    <p:sldId id="802" r:id="rId42"/>
    <p:sldId id="784" r:id="rId43"/>
    <p:sldId id="1122" r:id="rId44"/>
    <p:sldId id="774" r:id="rId45"/>
    <p:sldId id="1035" r:id="rId46"/>
    <p:sldId id="775" r:id="rId47"/>
    <p:sldId id="325" r:id="rId48"/>
    <p:sldId id="777" r:id="rId49"/>
    <p:sldId id="778" r:id="rId50"/>
    <p:sldId id="322" r:id="rId51"/>
    <p:sldId id="346" r:id="rId52"/>
    <p:sldId id="321" r:id="rId53"/>
    <p:sldId id="328" r:id="rId54"/>
    <p:sldId id="326" r:id="rId55"/>
    <p:sldId id="332" r:id="rId56"/>
    <p:sldId id="1017" r:id="rId57"/>
    <p:sldId id="1034" r:id="rId58"/>
    <p:sldId id="1033" r:id="rId59"/>
    <p:sldId id="1032" r:id="rId60"/>
    <p:sldId id="1016" r:id="rId61"/>
    <p:sldId id="349" r:id="rId62"/>
    <p:sldId id="1018" r:id="rId63"/>
    <p:sldId id="781" r:id="rId64"/>
    <p:sldId id="367" r:id="rId65"/>
    <p:sldId id="1019" r:id="rId66"/>
    <p:sldId id="782" r:id="rId67"/>
    <p:sldId id="1123" r:id="rId68"/>
    <p:sldId id="1020" r:id="rId69"/>
    <p:sldId id="1021" r:id="rId70"/>
    <p:sldId id="1024" r:id="rId71"/>
    <p:sldId id="1026" r:id="rId72"/>
    <p:sldId id="1025" r:id="rId73"/>
    <p:sldId id="355" r:id="rId74"/>
    <p:sldId id="1023" r:id="rId75"/>
    <p:sldId id="370" r:id="rId76"/>
    <p:sldId id="352" r:id="rId77"/>
    <p:sldId id="1027" r:id="rId78"/>
    <p:sldId id="354" r:id="rId79"/>
    <p:sldId id="353" r:id="rId80"/>
    <p:sldId id="360" r:id="rId81"/>
    <p:sldId id="373" r:id="rId82"/>
    <p:sldId id="372" r:id="rId83"/>
    <p:sldId id="374" r:id="rId84"/>
    <p:sldId id="375" r:id="rId85"/>
    <p:sldId id="1037" r:id="rId86"/>
    <p:sldId id="1039" r:id="rId87"/>
    <p:sldId id="1038" r:id="rId88"/>
    <p:sldId id="803" r:id="rId89"/>
    <p:sldId id="779" r:id="rId90"/>
    <p:sldId id="796" r:id="rId91"/>
    <p:sldId id="797" r:id="rId92"/>
    <p:sldId id="798" r:id="rId93"/>
    <p:sldId id="804" r:id="rId94"/>
    <p:sldId id="1040" r:id="rId95"/>
    <p:sldId id="1064" r:id="rId96"/>
    <p:sldId id="1065" r:id="rId97"/>
    <p:sldId id="1118" r:id="rId98"/>
    <p:sldId id="780" r:id="rId99"/>
    <p:sldId id="1079" r:id="rId100"/>
    <p:sldId id="1075" r:id="rId101"/>
    <p:sldId id="1136" r:id="rId102"/>
    <p:sldId id="1067" r:id="rId103"/>
    <p:sldId id="1068" r:id="rId104"/>
    <p:sldId id="1137" r:id="rId105"/>
    <p:sldId id="1076" r:id="rId106"/>
    <p:sldId id="1069" r:id="rId107"/>
    <p:sldId id="1070" r:id="rId108"/>
    <p:sldId id="1073" r:id="rId109"/>
    <p:sldId id="1071" r:id="rId110"/>
    <p:sldId id="1138" r:id="rId111"/>
    <p:sldId id="1139" r:id="rId112"/>
    <p:sldId id="1140" r:id="rId113"/>
    <p:sldId id="1141" r:id="rId114"/>
    <p:sldId id="1142" r:id="rId115"/>
    <p:sldId id="1143" r:id="rId116"/>
    <p:sldId id="1144" r:id="rId117"/>
    <p:sldId id="792" r:id="rId118"/>
    <p:sldId id="793" r:id="rId119"/>
    <p:sldId id="1145" r:id="rId120"/>
    <p:sldId id="1146" r:id="rId121"/>
    <p:sldId id="1147" r:id="rId122"/>
    <p:sldId id="1086" r:id="rId123"/>
    <p:sldId id="1148" r:id="rId124"/>
    <p:sldId id="1149" r:id="rId125"/>
    <p:sldId id="1083" r:id="rId126"/>
    <p:sldId id="1150" r:id="rId127"/>
    <p:sldId id="1082" r:id="rId128"/>
    <p:sldId id="1119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1CBA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5" autoAdjust="0"/>
    <p:restoredTop sz="91657" autoAdjust="0"/>
  </p:normalViewPr>
  <p:slideViewPr>
    <p:cSldViewPr>
      <p:cViewPr varScale="1">
        <p:scale>
          <a:sx n="72" d="100"/>
          <a:sy n="72" d="100"/>
        </p:scale>
        <p:origin x="157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5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s Kontos" userId="d0a4b3cf-7a6f-482e-9d76-43257aa19512" providerId="ADAL" clId="{88769A53-7418-4989-BEE1-D857189B0859}"/>
    <pc:docChg chg="undo redo custSel modSld">
      <pc:chgData name="Christos Kontos" userId="d0a4b3cf-7a6f-482e-9d76-43257aa19512" providerId="ADAL" clId="{88769A53-7418-4989-BEE1-D857189B0859}" dt="2024-02-20T12:17:50.022" v="9" actId="729"/>
      <pc:docMkLst>
        <pc:docMk/>
      </pc:docMkLst>
      <pc:sldChg chg="mod modShow">
        <pc:chgData name="Christos Kontos" userId="d0a4b3cf-7a6f-482e-9d76-43257aa19512" providerId="ADAL" clId="{88769A53-7418-4989-BEE1-D857189B0859}" dt="2024-02-20T10:50:27.438" v="3" actId="729"/>
        <pc:sldMkLst>
          <pc:docMk/>
          <pc:sldMk cId="1752215537" sldId="780"/>
        </pc:sldMkLst>
      </pc:sldChg>
      <pc:sldChg chg="mod modShow">
        <pc:chgData name="Christos Kontos" userId="d0a4b3cf-7a6f-482e-9d76-43257aa19512" providerId="ADAL" clId="{88769A53-7418-4989-BEE1-D857189B0859}" dt="2024-02-19T10:58:13.479" v="0" actId="729"/>
        <pc:sldMkLst>
          <pc:docMk/>
          <pc:sldMk cId="1645324758" sldId="1017"/>
        </pc:sldMkLst>
      </pc:sldChg>
      <pc:sldChg chg="mod modShow">
        <pc:chgData name="Christos Kontos" userId="d0a4b3cf-7a6f-482e-9d76-43257aa19512" providerId="ADAL" clId="{88769A53-7418-4989-BEE1-D857189B0859}" dt="2024-02-19T10:58:13.479" v="0" actId="729"/>
        <pc:sldMkLst>
          <pc:docMk/>
          <pc:sldMk cId="3928366493" sldId="1032"/>
        </pc:sldMkLst>
      </pc:sldChg>
      <pc:sldChg chg="mod modShow">
        <pc:chgData name="Christos Kontos" userId="d0a4b3cf-7a6f-482e-9d76-43257aa19512" providerId="ADAL" clId="{88769A53-7418-4989-BEE1-D857189B0859}" dt="2024-02-19T10:58:13.479" v="0" actId="729"/>
        <pc:sldMkLst>
          <pc:docMk/>
          <pc:sldMk cId="3789765702" sldId="1033"/>
        </pc:sldMkLst>
      </pc:sldChg>
      <pc:sldChg chg="mod modShow">
        <pc:chgData name="Christos Kontos" userId="d0a4b3cf-7a6f-482e-9d76-43257aa19512" providerId="ADAL" clId="{88769A53-7418-4989-BEE1-D857189B0859}" dt="2024-02-19T10:58:13.479" v="0" actId="729"/>
        <pc:sldMkLst>
          <pc:docMk/>
          <pc:sldMk cId="2302114900" sldId="1034"/>
        </pc:sldMkLst>
      </pc:sldChg>
      <pc:sldChg chg="mod modShow">
        <pc:chgData name="Christos Kontos" userId="d0a4b3cf-7a6f-482e-9d76-43257aa19512" providerId="ADAL" clId="{88769A53-7418-4989-BEE1-D857189B0859}" dt="2024-02-20T12:15:40.588" v="7" actId="729"/>
        <pc:sldMkLst>
          <pc:docMk/>
          <pc:sldMk cId="3758244774" sldId="1069"/>
        </pc:sldMkLst>
      </pc:sldChg>
      <pc:sldChg chg="mod modShow">
        <pc:chgData name="Christos Kontos" userId="d0a4b3cf-7a6f-482e-9d76-43257aa19512" providerId="ADAL" clId="{88769A53-7418-4989-BEE1-D857189B0859}" dt="2024-02-20T12:16:17.220" v="8" actId="729"/>
        <pc:sldMkLst>
          <pc:docMk/>
          <pc:sldMk cId="417397261" sldId="1071"/>
        </pc:sldMkLst>
      </pc:sldChg>
      <pc:sldChg chg="mod modShow">
        <pc:chgData name="Christos Kontos" userId="d0a4b3cf-7a6f-482e-9d76-43257aa19512" providerId="ADAL" clId="{88769A53-7418-4989-BEE1-D857189B0859}" dt="2024-02-20T12:17:50.022" v="9" actId="729"/>
        <pc:sldMkLst>
          <pc:docMk/>
          <pc:sldMk cId="1226908668" sldId="1082"/>
        </pc:sldMkLst>
      </pc:sldChg>
      <pc:sldChg chg="mod modShow">
        <pc:chgData name="Christos Kontos" userId="d0a4b3cf-7a6f-482e-9d76-43257aa19512" providerId="ADAL" clId="{88769A53-7418-4989-BEE1-D857189B0859}" dt="2024-02-20T10:50:32.900" v="6" actId="729"/>
        <pc:sldMkLst>
          <pc:docMk/>
          <pc:sldMk cId="2228532033" sldId="1118"/>
        </pc:sldMkLst>
      </pc:sldChg>
      <pc:sldChg chg="mod modShow">
        <pc:chgData name="Christos Kontos" userId="d0a4b3cf-7a6f-482e-9d76-43257aa19512" providerId="ADAL" clId="{88769A53-7418-4989-BEE1-D857189B0859}" dt="2024-02-20T12:17:50.022" v="9" actId="729"/>
        <pc:sldMkLst>
          <pc:docMk/>
          <pc:sldMk cId="2361392792" sldId="11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7FB82-2399-4310-A64A-496AB9463422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33B0-C78E-4575-85ED-F4A513B3A1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6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EC635-3F2B-4887-A4E1-A85D581781BD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29699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48434" y="4883325"/>
            <a:ext cx="6431675" cy="37670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66" tIns="43085" rIns="86166" bIns="43085"/>
          <a:lstStyle/>
          <a:p>
            <a:pPr eaLnBrk="1" hangingPunct="1"/>
            <a:endParaRPr lang="en-GB" dirty="0"/>
          </a:p>
        </p:txBody>
      </p:sp>
      <p:sp>
        <p:nvSpPr>
          <p:cNvPr id="29700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913" y="0"/>
            <a:ext cx="6226175" cy="4670425"/>
          </a:xfrm>
          <a:ln/>
        </p:spPr>
      </p:sp>
    </p:spTree>
    <p:extLst>
      <p:ext uri="{BB962C8B-B14F-4D97-AF65-F5344CB8AC3E}">
        <p14:creationId xmlns:p14="http://schemas.microsoft.com/office/powerpoint/2010/main" val="172195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74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70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38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55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08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25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48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48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6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3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9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26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79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83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24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69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7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49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1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34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04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04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67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79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66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48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01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67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37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48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57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552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892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74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916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410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737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702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08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1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76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656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669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864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734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999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58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65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113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57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1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996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38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918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967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814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480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593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516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680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390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56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050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299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825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217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47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71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48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562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941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537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3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589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18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152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992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231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91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5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4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2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4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3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7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95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8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4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95CF-D394-4E77-9E11-4A6746B59C0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"/><Relationship Id="rId4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"/><Relationship Id="rId4" Type="http://schemas.openxmlformats.org/officeDocument/2006/relationships/image" Target="../media/image41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t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0" y="2412564"/>
            <a:ext cx="9144000" cy="522451"/>
          </a:xfrm>
        </p:spPr>
        <p:txBody>
          <a:bodyPr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l-GR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Τεχνικές της Μοριακής Βιολογίας</a:t>
            </a:r>
            <a:endParaRPr lang="de-DE" sz="2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75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8866"/>
            <a:ext cx="8640960" cy="1431161"/>
          </a:xfrm>
        </p:spPr>
        <p:txBody>
          <a:bodyPr>
            <a:spAutoFit/>
          </a:bodyPr>
          <a:lstStyle/>
          <a:p>
            <a:pPr marL="88900" indent="-88900" eaLnBrk="1" hangingPunct="1">
              <a:spcBef>
                <a:spcPts val="600"/>
              </a:spcBef>
              <a:defRPr/>
            </a:pPr>
            <a:r>
              <a:rPr lang="el-GR" sz="1800" b="0" i="1" dirty="0">
                <a:solidFill>
                  <a:schemeClr val="tx1"/>
                </a:solidFill>
                <a:effectLst/>
              </a:rPr>
              <a:t>Εθνικό και Καποδιστριακό Πανεπιστήμιο Αθηνών</a:t>
            </a:r>
          </a:p>
          <a:p>
            <a:pPr marL="88900" indent="-88900">
              <a:spcBef>
                <a:spcPts val="600"/>
              </a:spcBef>
              <a:defRPr/>
            </a:pPr>
            <a:r>
              <a:rPr lang="el-GR" sz="1800" i="1" dirty="0">
                <a:solidFill>
                  <a:schemeClr val="tx1"/>
                </a:solidFill>
              </a:rPr>
              <a:t>Σχολή Θετικών Επιστημών</a:t>
            </a:r>
            <a:endParaRPr lang="en-US" sz="1800" i="1" dirty="0">
              <a:solidFill>
                <a:schemeClr val="tx1"/>
              </a:solidFill>
            </a:endParaRPr>
          </a:p>
          <a:p>
            <a:pPr marL="88900" indent="-88900">
              <a:spcBef>
                <a:spcPts val="600"/>
              </a:spcBef>
              <a:defRPr/>
            </a:pPr>
            <a:r>
              <a:rPr lang="el-GR" sz="1800" i="1" dirty="0">
                <a:solidFill>
                  <a:schemeClr val="tx1"/>
                </a:solidFill>
              </a:rPr>
              <a:t>Τμήμα Βιολογίας</a:t>
            </a:r>
            <a:endParaRPr lang="en-US" sz="1800" i="1" dirty="0">
              <a:solidFill>
                <a:schemeClr val="tx1"/>
              </a:solidFill>
            </a:endParaRPr>
          </a:p>
          <a:p>
            <a:pPr marL="88900" indent="-88900">
              <a:spcBef>
                <a:spcPts val="600"/>
              </a:spcBef>
              <a:defRPr/>
            </a:pPr>
            <a:r>
              <a:rPr lang="el-GR" sz="1800" i="1" dirty="0">
                <a:solidFill>
                  <a:schemeClr val="tx1"/>
                </a:solidFill>
              </a:rPr>
              <a:t>Τομέας Βιοχημείας και Μοριακής Βιολογίας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3076" name="Text Box 26"/>
          <p:cNvSpPr txBox="1">
            <a:spLocks noChangeArrowheads="1"/>
          </p:cNvSpPr>
          <p:nvPr/>
        </p:nvSpPr>
        <p:spPr bwMode="auto">
          <a:xfrm>
            <a:off x="0" y="4765677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Χρήστος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Κ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. </a:t>
            </a: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Κοντός,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Ph.D.</a:t>
            </a:r>
          </a:p>
          <a:p>
            <a:pPr algn="ctr" eaLnBrk="0" hangingPunct="0">
              <a:lnSpc>
                <a:spcPct val="120000"/>
              </a:lnSpc>
              <a:defRPr/>
            </a:pPr>
            <a:r>
              <a:rPr lang="el-GR" sz="24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Επίκουρος Καθηγητής, Τμήμα Βιολογίας, Ε.Κ.Π.Α.</a:t>
            </a:r>
            <a:endParaRPr lang="en-US" sz="2400" baseline="30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788129" cy="11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5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0000FF"/>
                </a:solidFill>
                <a:cs typeface="Arial" pitchFamily="34" charset="0"/>
              </a:rPr>
              <a:t>Καθαρισμός </a:t>
            </a:r>
            <a:r>
              <a:rPr lang="en-GB" sz="2800" b="1" dirty="0">
                <a:solidFill>
                  <a:srgbClr val="0000FF"/>
                </a:solidFill>
                <a:cs typeface="Arial" pitchFamily="34" charset="0"/>
              </a:rPr>
              <a:t>poly(A)</a:t>
            </a:r>
            <a:r>
              <a:rPr lang="el-GR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GB" sz="2800" b="1" dirty="0">
                <a:solidFill>
                  <a:srgbClr val="0000FF"/>
                </a:solidFill>
                <a:cs typeface="Arial" pitchFamily="34" charset="0"/>
              </a:rPr>
              <a:t>RNA </a:t>
            </a:r>
            <a:endParaRPr lang="el-GR" altLang="el-GR" sz="28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75A41-4B90-4CF4-9026-D7B523E402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9" y="692696"/>
            <a:ext cx="5320291" cy="604876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1500" y="849486"/>
            <a:ext cx="324036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Απομόνωση (εμπλουτισμός) </a:t>
            </a:r>
            <a:r>
              <a:rPr lang="en-US" sz="2000" b="1" dirty="0">
                <a:solidFill>
                  <a:schemeClr val="tx1"/>
                </a:solidFill>
              </a:rPr>
              <a:t>poly(A)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RNA </a:t>
            </a:r>
            <a:r>
              <a:rPr lang="el-GR" sz="2000" b="1" dirty="0">
                <a:solidFill>
                  <a:schemeClr val="tx1"/>
                </a:solidFill>
              </a:rPr>
              <a:t>με</a:t>
            </a:r>
            <a:r>
              <a:rPr lang="en-US" sz="2000" b="1" dirty="0">
                <a:solidFill>
                  <a:schemeClr val="tx1"/>
                </a:solidFill>
              </a:rPr>
              <a:t> oligo-dT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el-GR" sz="2000" b="1" i="1" dirty="0">
                <a:solidFill>
                  <a:schemeClr val="tx1"/>
                </a:solidFill>
              </a:rPr>
              <a:t>θετική επιλογή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23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Κατασκευή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βιβλιοθήκης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συμπληρωματικού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Χημική σύνθεση καθορισμένων αλληλουχιών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αλυσιδωτή αντίδραση πολυμεράσης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PCR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ενισχύει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μέσω επαναλαμβανόμενων κύκλων αντιγραφής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 vitro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Ένθετες ομάδες τμημάτων </a:t>
            </a:r>
            <a:r>
              <a:rPr lang="en-US" dirty="0"/>
              <a:t>DNA</a:t>
            </a:r>
            <a:r>
              <a:rPr lang="el-GR" dirty="0"/>
              <a:t> αποκαλύπτουν αλληλουχίες νουκλεοτιδίων.</a:t>
            </a:r>
          </a:p>
        </p:txBody>
      </p:sp>
    </p:spTree>
    <p:extLst>
      <p:ext uri="{BB962C8B-B14F-4D97-AF65-F5344CB8AC3E}">
        <p14:creationId xmlns:p14="http://schemas.microsoft.com/office/powerpoint/2010/main" val="8887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6381328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Τερματισμός αλυσίδας παρουσία διδεοξυνουκλεοτιδίων</a:t>
            </a:r>
            <a:r>
              <a:rPr lang="en-US" b="1" dirty="0"/>
              <a:t>.</a:t>
            </a:r>
            <a:endParaRPr lang="el-G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B3A81-C15E-43C1-8C85-2A6AD13E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0" y="477270"/>
            <a:ext cx="6480000" cy="1583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93BDF-62B9-4A47-AD2F-312314128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0" y="2837578"/>
            <a:ext cx="6480000" cy="3543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07BFF-7086-4FE4-B90A-3786FB4EFC43}"/>
              </a:ext>
            </a:extLst>
          </p:cNvPr>
          <p:cNvSpPr txBox="1"/>
          <p:nvPr/>
        </p:nvSpPr>
        <p:spPr>
          <a:xfrm>
            <a:off x="896154" y="2060848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Διδεοξυνουκλεοτίδια που χρησιμοποιούνται για την αλληλούχηση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8125530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720000" y="5003884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Αλληλούχηση </a:t>
            </a:r>
            <a:r>
              <a:rPr lang="en-US" b="1" dirty="0"/>
              <a:t>DNA </a:t>
            </a:r>
            <a:r>
              <a:rPr lang="el-GR" b="1" dirty="0"/>
              <a:t>με τη μέθοδο τερματισμού αλυσίδας.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48113C-8438-4B93-B11B-0F5EFF973364}"/>
              </a:ext>
            </a:extLst>
          </p:cNvPr>
          <p:cNvGrpSpPr/>
          <p:nvPr/>
        </p:nvGrpSpPr>
        <p:grpSpPr>
          <a:xfrm>
            <a:off x="1331640" y="904012"/>
            <a:ext cx="6480720" cy="3893140"/>
            <a:chOff x="1115616" y="692696"/>
            <a:chExt cx="4752528" cy="2520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75DE9-C35A-4E3B-9480-73BF32DAA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5616" y="692696"/>
              <a:ext cx="4752528" cy="252028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E2469-C59A-48CF-8DC7-BC63F6A3A302}"/>
                </a:ext>
              </a:extLst>
            </p:cNvPr>
            <p:cNvSpPr/>
            <p:nvPr/>
          </p:nvSpPr>
          <p:spPr>
            <a:xfrm>
              <a:off x="3491880" y="3068960"/>
              <a:ext cx="158417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4829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2646136" y="5196601"/>
            <a:ext cx="63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Ανάγνωσμα μιας αλληλουχίας </a:t>
            </a:r>
            <a:r>
              <a:rPr lang="en-US" b="1" dirty="0"/>
              <a:t>DNA</a:t>
            </a:r>
            <a:r>
              <a:rPr lang="el-GR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B1017-8E01-45DC-8EEF-728AB499D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58" y="203041"/>
            <a:ext cx="2304256" cy="6451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560B0-1CB1-46E0-9F21-02F2DB88E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6136" y="3803970"/>
            <a:ext cx="6300000" cy="1392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DFD8E-9D20-439E-B4C8-FE864D60C5AD}"/>
              </a:ext>
            </a:extLst>
          </p:cNvPr>
          <p:cNvSpPr txBox="1"/>
          <p:nvPr/>
        </p:nvSpPr>
        <p:spPr>
          <a:xfrm>
            <a:off x="2488458" y="1099389"/>
            <a:ext cx="319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Πήκτωμα αλληλούχησης </a:t>
            </a:r>
            <a:r>
              <a:rPr lang="en-US" b="1" dirty="0"/>
              <a:t>DNA</a:t>
            </a:r>
            <a:r>
              <a:rPr lang="el-G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4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3DFD8E-9D20-439E-B4C8-FE864D60C5AD}"/>
              </a:ext>
            </a:extLst>
          </p:cNvPr>
          <p:cNvSpPr txBox="1"/>
          <p:nvPr/>
        </p:nvSpPr>
        <p:spPr>
          <a:xfrm>
            <a:off x="2973494" y="6309320"/>
            <a:ext cx="319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Αλληλούχηση</a:t>
            </a:r>
            <a:r>
              <a:rPr lang="en-US" b="1" dirty="0"/>
              <a:t> Sanger</a:t>
            </a:r>
            <a:r>
              <a:rPr lang="el-G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80FC0-A1C6-4E1B-8FA0-C971B3D5D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71512"/>
            <a:ext cx="84582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90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Κατασκευή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βιβλιοθήκης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συμπληρωματικού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Χημική σύνθεση καθορισμένων αλληλουχιών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αλυσιδωτή αντίδραση πολυμεράσης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PCR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ενισχύει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μέσω επαναλαμβανόμενων κύκλων αντιγραφής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 vitro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Ένθετες ομάδες τμημάτων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αποκαλύπτουν αλληλουχίες νουκλεοτιδίων.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/>
              <a:t>Αλληλούχηση</a:t>
            </a:r>
            <a:r>
              <a:rPr lang="el-GR" dirty="0"/>
              <a:t> ενός βακτηριακού γονιδιώματος </a:t>
            </a:r>
            <a:r>
              <a:rPr lang="el-GR" b="1" dirty="0"/>
              <a:t>με τυχαία προσπέλαση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shotgun</a:t>
            </a:r>
            <a:r>
              <a:rPr lang="en-US" dirty="0"/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στρατηγική της τυχαίας προσπέλασης επιτρέπει μερική </a:t>
            </a:r>
            <a:r>
              <a:rPr lang="el-GR" b="1" dirty="0"/>
              <a:t>συναρμολόγηση μεγάλων αλληλουχιών </a:t>
            </a:r>
            <a:r>
              <a:rPr lang="el-GR" dirty="0"/>
              <a:t>γονιδιωμάτων.</a:t>
            </a:r>
          </a:p>
        </p:txBody>
      </p:sp>
    </p:spTree>
    <p:extLst>
      <p:ext uri="{BB962C8B-B14F-4D97-AF65-F5344CB8AC3E}">
        <p14:creationId xmlns:p14="http://schemas.microsoft.com/office/powerpoint/2010/main" val="29853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719999" y="4715852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Στρατηγική κατασκευής και αλληλούχησης βιβλιοθηκών ολικού γονιδιώματος.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951F-7CF8-42AF-A0EA-A464349C1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435" y="1556792"/>
            <a:ext cx="870512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447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33B8F-3485-47E2-B9DC-998B95DE2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91" y="1484784"/>
            <a:ext cx="8632418" cy="3025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F563D7-4FF2-465C-BA2A-E25205A40B65}"/>
              </a:ext>
            </a:extLst>
          </p:cNvPr>
          <p:cNvSpPr txBox="1"/>
          <p:nvPr/>
        </p:nvSpPr>
        <p:spPr>
          <a:xfrm>
            <a:off x="720000" y="4726885"/>
            <a:ext cx="77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Γονιδιωματικά συνεχή </a:t>
            </a:r>
            <a:r>
              <a:rPr lang="en-US" b="1" dirty="0"/>
              <a:t>(contigs) </a:t>
            </a:r>
            <a:r>
              <a:rPr lang="el-GR" b="1" dirty="0"/>
              <a:t>συνδέονται με αλληλούχηση των άκρων μεγάλων τμημάτων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047264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Κατασκευή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βιβλιοθήκης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συμπληρωματικού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Χημική σύνθεση καθορισμένων αλληλουχιών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αλυσιδωτή αντίδραση πολυμεράσης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PCR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ενισχύει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μέσω επαναλαμβανόμενων κύκλων αντιγραφής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 vitro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Ένθετες ομάδες τμημάτων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αποκαλύπτουν αλληλουχίες νουκλεοτιδίων.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Αλληλούχηση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ενός βακτηριακού γονιδιώματος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με τυχαία προσπέλαση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shotgun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στρατηγική της τυχαίας προσπέλασης επιτρέπει μερική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συναρμολόγηση μεγάλων αλληλουχιών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γονιδιωμάτων.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στρατηγική της αλληλούχησης ζευγαρωμένων άκρων επιτρέπει τη </a:t>
            </a:r>
            <a:r>
              <a:rPr lang="el-GR" b="1" dirty="0"/>
              <a:t>συναρμολόγηση μεγάλων γονιδιωματικών ικριωμάτων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scaffolds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635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7B0814-3818-4B0D-8DA9-36E255165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95414"/>
            <a:ext cx="4392488" cy="6667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F807B-714D-4479-8D4D-DACA08237EF9}"/>
              </a:ext>
            </a:extLst>
          </p:cNvPr>
          <p:cNvSpPr txBox="1"/>
          <p:nvPr/>
        </p:nvSpPr>
        <p:spPr>
          <a:xfrm>
            <a:off x="0" y="18000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Βιβλιοθήκη «τυχαίας προσπέλασης» (</a:t>
            </a:r>
            <a:r>
              <a:rPr lang="en-US" b="1" dirty="0"/>
              <a:t>shotgun)</a:t>
            </a:r>
            <a:r>
              <a:rPr lang="el-GR" b="1" dirty="0"/>
              <a:t> που περιέχει ενθέματα </a:t>
            </a:r>
            <a:r>
              <a:rPr lang="en-US" b="1" dirty="0"/>
              <a:t>(inserts) </a:t>
            </a:r>
            <a:r>
              <a:rPr lang="el-GR" b="1" dirty="0"/>
              <a:t>γονιδιωματικού </a:t>
            </a:r>
            <a:r>
              <a:rPr lang="en-US" b="1" dirty="0"/>
              <a:t>DNA</a:t>
            </a:r>
            <a:r>
              <a:rPr lang="el-GR" b="1" dirty="0"/>
              <a:t> των</a:t>
            </a:r>
            <a:r>
              <a:rPr lang="en-US" b="1" dirty="0"/>
              <a:t> 5 kb.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1739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0000FF"/>
                </a:solidFill>
                <a:cs typeface="Arial" pitchFamily="34" charset="0"/>
              </a:rPr>
              <a:t>Καθαρισμός 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micro</a:t>
            </a:r>
            <a:r>
              <a:rPr lang="en-GB" sz="2800" b="1" dirty="0">
                <a:solidFill>
                  <a:srgbClr val="0000FF"/>
                </a:solidFill>
                <a:cs typeface="Arial" pitchFamily="34" charset="0"/>
              </a:rPr>
              <a:t>RNA </a:t>
            </a:r>
            <a:endParaRPr lang="el-GR" altLang="el-GR" sz="2800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0054C-4904-4D9F-BAE7-498EB38B9C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5" y="904500"/>
            <a:ext cx="5833089" cy="15883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F40304-CA52-4592-A77B-EA1ED4451667}"/>
              </a:ext>
            </a:extLst>
          </p:cNvPr>
          <p:cNvGrpSpPr/>
          <p:nvPr/>
        </p:nvGrpSpPr>
        <p:grpSpPr>
          <a:xfrm>
            <a:off x="181025" y="2924944"/>
            <a:ext cx="6477694" cy="3805447"/>
            <a:chOff x="181025" y="2924944"/>
            <a:chExt cx="6477694" cy="38054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E5A38E-BB22-4E9A-9716-50473014F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0287" y="2924944"/>
              <a:ext cx="3888432" cy="380544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776796-F2BB-4BE0-B8AE-70650E441DE4}"/>
                </a:ext>
              </a:extLst>
            </p:cNvPr>
            <p:cNvSpPr/>
            <p:nvPr/>
          </p:nvSpPr>
          <p:spPr>
            <a:xfrm>
              <a:off x="181025" y="4031071"/>
              <a:ext cx="2302743" cy="1231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l-GR" sz="2000" b="1" dirty="0">
                  <a:solidFill>
                    <a:schemeClr val="tx1"/>
                  </a:solidFill>
                </a:rPr>
                <a:t>Απομόνωση </a:t>
              </a:r>
              <a:r>
                <a:rPr lang="en-US" sz="2000" b="1" dirty="0">
                  <a:solidFill>
                    <a:schemeClr val="tx1"/>
                  </a:solidFill>
                </a:rPr>
                <a:t>miRNA</a:t>
              </a:r>
              <a:r>
                <a:rPr lang="el-GR" sz="2000" b="1" dirty="0">
                  <a:solidFill>
                    <a:schemeClr val="tx1"/>
                  </a:solidFill>
                </a:rPr>
                <a:t> που </a:t>
              </a:r>
              <a:r>
                <a:rPr lang="el-GR" sz="2000" b="1" dirty="0" err="1">
                  <a:solidFill>
                    <a:schemeClr val="tx1"/>
                  </a:solidFill>
                </a:rPr>
                <a:t>συνεντοπίζεται</a:t>
              </a:r>
              <a:r>
                <a:rPr lang="el-GR" sz="2000" b="1" dirty="0">
                  <a:solidFill>
                    <a:schemeClr val="tx1"/>
                  </a:solidFill>
                </a:rPr>
                <a:t> με την </a:t>
              </a:r>
              <a:r>
                <a:rPr lang="en-US" sz="2000" b="1" dirty="0">
                  <a:solidFill>
                    <a:schemeClr val="tx1"/>
                  </a:solidFill>
                </a:rPr>
                <a:t>AGO2 (</a:t>
              </a:r>
              <a:r>
                <a:rPr lang="el-GR" sz="2000" b="1" dirty="0" err="1">
                  <a:solidFill>
                    <a:schemeClr val="tx1"/>
                  </a:solidFill>
                </a:rPr>
                <a:t>σύμπλοκα</a:t>
              </a:r>
              <a:r>
                <a:rPr lang="el-GR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>
                  <a:solidFill>
                    <a:schemeClr val="tx1"/>
                  </a:solidFill>
                </a:rPr>
                <a:t>RISC)</a:t>
              </a:r>
              <a:endParaRPr lang="el-G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002AA-C5F9-4A61-A4F0-9351E2FCDBC5}"/>
              </a:ext>
            </a:extLst>
          </p:cNvPr>
          <p:cNvSpPr/>
          <p:nvPr/>
        </p:nvSpPr>
        <p:spPr>
          <a:xfrm>
            <a:off x="91227" y="1281534"/>
            <a:ext cx="3256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Απομόνωση (εμπλουτισμός) </a:t>
            </a:r>
            <a:r>
              <a:rPr lang="en-US" sz="2000" b="1" dirty="0">
                <a:solidFill>
                  <a:schemeClr val="tx1"/>
                </a:solidFill>
              </a:rPr>
              <a:t>microRNA </a:t>
            </a:r>
            <a:r>
              <a:rPr lang="el-GR" sz="2000" b="1" dirty="0">
                <a:solidFill>
                  <a:schemeClr val="tx1"/>
                </a:solidFill>
              </a:rPr>
              <a:t>με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l-GR" sz="2000" b="1" dirty="0">
                <a:solidFill>
                  <a:schemeClr val="tx1"/>
                </a:solidFill>
              </a:rPr>
              <a:t>ιχνηθέτες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el-GR" sz="2000" b="1" i="1" dirty="0">
                <a:solidFill>
                  <a:schemeClr val="tx1"/>
                </a:solidFill>
              </a:rPr>
              <a:t>θετική επιλογή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126" y="285750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Πρωτεΐνες</a:t>
            </a:r>
            <a:endParaRPr lang="el-GR" altLang="el-GR" sz="3000" b="1" dirty="0"/>
          </a:p>
        </p:txBody>
      </p:sp>
    </p:spTree>
    <p:extLst>
      <p:ext uri="{BB962C8B-B14F-4D97-AF65-F5344CB8AC3E}">
        <p14:creationId xmlns:p14="http://schemas.microsoft.com/office/powerpoint/2010/main" val="32918289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Πρωτεΐνες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540000" y="947026"/>
            <a:ext cx="8064896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Συγκεκριμένες πρωτεΐνες μπορούν να καθαριστούν από </a:t>
            </a:r>
            <a:r>
              <a:rPr lang="el-GR" b="1" dirty="0"/>
              <a:t>εκχυλίσματα κυττάρων</a:t>
            </a:r>
            <a:r>
              <a:rPr lang="el-GR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 </a:t>
            </a:r>
            <a:r>
              <a:rPr lang="el-GR" b="1" dirty="0"/>
              <a:t>καθαρισμός μιας πρωτεΐνης</a:t>
            </a:r>
            <a:r>
              <a:rPr lang="el-GR" dirty="0"/>
              <a:t> απαιτεί μια ειδική πειραματική διαδικασία.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Παρασκευή κυτταρικών εκχυλισμάτων που περιέχουν </a:t>
            </a:r>
            <a:r>
              <a:rPr lang="el-GR" b="1" dirty="0"/>
              <a:t>ενεργές πρωτεΐνες</a:t>
            </a:r>
            <a:r>
              <a:rPr lang="el-GR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Οι πρωτεΐνες </a:t>
            </a:r>
            <a:r>
              <a:rPr lang="el-GR" b="1" dirty="0"/>
              <a:t>μπορούν να διαχωριστούν</a:t>
            </a:r>
            <a:r>
              <a:rPr lang="el-GR" dirty="0"/>
              <a:t> από άλλες πρωτεΐνες </a:t>
            </a:r>
            <a:r>
              <a:rPr lang="el-GR" b="1" dirty="0"/>
              <a:t>με</a:t>
            </a:r>
            <a:r>
              <a:rPr lang="el-GR" dirty="0"/>
              <a:t> </a:t>
            </a:r>
            <a:r>
              <a:rPr lang="el-GR" b="1" dirty="0"/>
              <a:t>χρωματογραφία στήλης</a:t>
            </a:r>
            <a:r>
              <a:rPr lang="el-GR" dirty="0"/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/>
              <a:t>Χρωματογραφία </a:t>
            </a:r>
            <a:r>
              <a:rPr lang="el-GR" b="1" dirty="0" err="1"/>
              <a:t>ιοντοανταλλαγής</a:t>
            </a:r>
            <a:r>
              <a:rPr lang="en-US" b="1" dirty="0"/>
              <a:t> </a:t>
            </a:r>
            <a:r>
              <a:rPr lang="en-US" dirty="0"/>
              <a:t>(ion-exchange chromatography)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/>
              <a:t>Χρωματογραφία μοριακής διήθησης</a:t>
            </a:r>
            <a:r>
              <a:rPr lang="en-US" b="1" dirty="0"/>
              <a:t> </a:t>
            </a:r>
            <a:r>
              <a:rPr lang="en-US" dirty="0"/>
              <a:t>(gel-filtration chromatography)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/>
              <a:t>Χρωματογραφία συγγένειας </a:t>
            </a:r>
            <a:r>
              <a:rPr lang="en-US" dirty="0"/>
              <a:t>(affinity chromatography)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26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F563D7-4FF2-465C-BA2A-E25205A40B65}"/>
              </a:ext>
            </a:extLst>
          </p:cNvPr>
          <p:cNvSpPr txBox="1"/>
          <p:nvPr/>
        </p:nvSpPr>
        <p:spPr>
          <a:xfrm>
            <a:off x="720000" y="6021288"/>
            <a:ext cx="77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(α) Χρωματογραφία </a:t>
            </a:r>
            <a:r>
              <a:rPr lang="el-GR" b="1" dirty="0" err="1"/>
              <a:t>ιοντοανταλλαγής</a:t>
            </a:r>
            <a:r>
              <a:rPr lang="el-GR" b="1" dirty="0"/>
              <a:t>,</a:t>
            </a:r>
          </a:p>
          <a:p>
            <a:pPr algn="ctr"/>
            <a:r>
              <a:rPr lang="el-GR" b="1" dirty="0"/>
              <a:t>(β) Χρωματογραφία μοριακής διήθησης. 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5E2ED-32E0-4FC1-8D4C-3E0B604B046D}"/>
              </a:ext>
            </a:extLst>
          </p:cNvPr>
          <p:cNvGrpSpPr/>
          <p:nvPr/>
        </p:nvGrpSpPr>
        <p:grpSpPr>
          <a:xfrm>
            <a:off x="3383868" y="190381"/>
            <a:ext cx="2376264" cy="5703686"/>
            <a:chOff x="3383868" y="190381"/>
            <a:chExt cx="2376264" cy="57036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ED2BF7-063D-4B83-97D3-0E4E7993E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3868" y="190381"/>
              <a:ext cx="2376264" cy="570368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52A6E5-0D02-45CE-BA47-EC0420606347}"/>
                </a:ext>
              </a:extLst>
            </p:cNvPr>
            <p:cNvSpPr/>
            <p:nvPr/>
          </p:nvSpPr>
          <p:spPr>
            <a:xfrm>
              <a:off x="4572000" y="5589240"/>
              <a:ext cx="1188132" cy="304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4447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Πρωτεΐνες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540000" y="947026"/>
            <a:ext cx="8064896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Συγκεκριμένες πρωτεΐνες μπορούν να καθαριστούν από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εκχυλίσματα κυττάρων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καθαρισμός μιας πρωτεΐνης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απαιτεί μια ειδική πειραματική διαδικασία.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Παρασκευή κυτταρικών εκχυλισμάτων που περιέχουν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ενεργές πρωτεΐνες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πρωτεΐνες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μπορούν να διαχωριστούν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από άλλες πρωτεΐνες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με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στήλης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ιοντοανταλλαγής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(ion-exchange chromatography)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μοριακής διήθησης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(gel-filtration chromatography)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συγγένειας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(affinity chromatography)</a:t>
            </a:r>
            <a:endParaRPr lang="el-GR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/>
              <a:t>Η </a:t>
            </a:r>
            <a:r>
              <a:rPr lang="el-GR" b="1" dirty="0" err="1"/>
              <a:t>ανοσοκατακρήμνιση</a:t>
            </a:r>
            <a:r>
              <a:rPr lang="el-GR" dirty="0"/>
              <a:t> ή </a:t>
            </a:r>
            <a:r>
              <a:rPr lang="el-GR" b="1" dirty="0" err="1"/>
              <a:t>ανοσοκαθίζηση</a:t>
            </a:r>
            <a:r>
              <a:rPr lang="el-GR" dirty="0"/>
              <a:t> (</a:t>
            </a:r>
            <a:r>
              <a:rPr lang="en-US" b="1" dirty="0"/>
              <a:t>immunoprecipitation</a:t>
            </a:r>
            <a:r>
              <a:rPr lang="el-GR" dirty="0"/>
              <a:t>) χρησιμοποιείται για ταχύ καθαρισμό πρωτεϊνών ή πρωτεϊνικών </a:t>
            </a:r>
            <a:r>
              <a:rPr lang="el-GR" dirty="0" err="1"/>
              <a:t>συμπλόκων</a:t>
            </a:r>
            <a:r>
              <a:rPr lang="el-GR" dirty="0"/>
              <a:t> από μη κατεργασμένα εκχυλίσματα.</a:t>
            </a:r>
            <a:r>
              <a:rPr lang="el-GR" b="1" dirty="0"/>
              <a:t> </a:t>
            </a:r>
            <a:endParaRPr lang="en-US" b="1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/>
              <a:t>Διαχωρισμός πρωτεϊνών </a:t>
            </a:r>
            <a:r>
              <a:rPr lang="el-GR" dirty="0"/>
              <a:t>σε πηκτώματα </a:t>
            </a:r>
            <a:r>
              <a:rPr lang="el-GR" dirty="0" err="1"/>
              <a:t>πολυακρυλαμιδίου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PAGE</a:t>
            </a:r>
            <a:r>
              <a:rPr lang="en-US" dirty="0"/>
              <a:t>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27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F563D7-4FF2-465C-BA2A-E25205A40B65}"/>
              </a:ext>
            </a:extLst>
          </p:cNvPr>
          <p:cNvSpPr txBox="1"/>
          <p:nvPr/>
        </p:nvSpPr>
        <p:spPr>
          <a:xfrm>
            <a:off x="720000" y="4931876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Ηλεκτροφόρηση</a:t>
            </a:r>
            <a:r>
              <a:rPr lang="el-GR" b="1" dirty="0"/>
              <a:t> πηκτώματος </a:t>
            </a:r>
            <a:r>
              <a:rPr lang="el-GR" b="1" dirty="0" err="1"/>
              <a:t>πολυακρυλαμιδίου</a:t>
            </a:r>
            <a:r>
              <a:rPr lang="el-GR" b="1" dirty="0"/>
              <a:t> – </a:t>
            </a:r>
            <a:r>
              <a:rPr lang="en-US" b="1" dirty="0"/>
              <a:t>SDS</a:t>
            </a:r>
            <a:r>
              <a:rPr lang="el-GR" b="1" dirty="0"/>
              <a:t> </a:t>
            </a:r>
            <a:r>
              <a:rPr lang="en-US" b="1" dirty="0"/>
              <a:t>(SDS-PAGE).</a:t>
            </a:r>
            <a:endParaRPr lang="el-G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6DA11-C366-4CC9-8D47-61638F906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462" y="1517938"/>
            <a:ext cx="6747075" cy="32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496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Πρωτεΐνες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540000" y="947026"/>
            <a:ext cx="8064896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Συγκεκριμένες πρωτεΐνες μπορούν να καθαριστούν από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εκχυλίσματα κυττάρων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καθαρισμός μιας πρωτεΐνης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απαιτεί μια ειδική πειραματική διαδικασία.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Παρασκευή κυτταρικών εκχυλισμάτων που περιέχουν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ενεργές πρωτεΐνες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πρωτεΐνες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μπορούν να διαχωριστούν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από άλλες πρωτεΐνες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με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στήλης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ιοντοανταλλαγής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(ion-exchange chromatography)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μοριακής διήθησης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(gel-filtration chromatography)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Χρωματογραφία συγγένειας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(affinity chromatography)</a:t>
            </a:r>
            <a:endParaRPr lang="el-GR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ανοσοκατακρήμνιση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ή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ανοσοκαθίζηση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immunoprecipitation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) χρησιμοποιείται για ταχύ καθαρισμό πρωτεϊνών ή πρωτεϊνικών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συμπλόκων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από μη κατεργασμένα εκχυλίσματα.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Διαχωρισμός πρωτεϊνών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σε πηκτώματα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πολυακρυλαμιδίου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Για να γίνουν ορατές οι πρωτεΐνες που έχουν διαχωριστεί με </a:t>
            </a:r>
            <a:r>
              <a:rPr lang="el-GR" dirty="0" err="1"/>
              <a:t>ηλεκτροφόρηση</a:t>
            </a:r>
            <a:r>
              <a:rPr lang="el-GR" dirty="0"/>
              <a:t>, χρησιμοποιούνται </a:t>
            </a:r>
            <a:r>
              <a:rPr lang="el-GR" b="1" dirty="0"/>
              <a:t>αντισώματα</a:t>
            </a:r>
            <a:r>
              <a:rPr lang="en-US" dirty="0"/>
              <a:t> - </a:t>
            </a:r>
            <a:r>
              <a:rPr lang="el-GR" dirty="0"/>
              <a:t>τεχνική της </a:t>
            </a:r>
            <a:r>
              <a:rPr lang="el-GR" b="1" dirty="0" err="1"/>
              <a:t>ανοσοστύπωσης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immunoblotting</a:t>
            </a:r>
            <a:r>
              <a:rPr lang="en-US" dirty="0"/>
              <a:t>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97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F563D7-4FF2-465C-BA2A-E25205A40B65}"/>
              </a:ext>
            </a:extLst>
          </p:cNvPr>
          <p:cNvSpPr txBox="1"/>
          <p:nvPr/>
        </p:nvSpPr>
        <p:spPr>
          <a:xfrm>
            <a:off x="720000" y="5363924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Ανοσοστύπωση</a:t>
            </a:r>
            <a:r>
              <a:rPr lang="el-GR" b="1" dirty="0"/>
              <a:t> </a:t>
            </a:r>
            <a:r>
              <a:rPr lang="en-US" b="1" dirty="0"/>
              <a:t>(immunoblotting).</a:t>
            </a:r>
            <a:endParaRPr lang="el-GR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7C8D38-3EF1-43A7-8572-F7D6B2F142EA}"/>
              </a:ext>
            </a:extLst>
          </p:cNvPr>
          <p:cNvGrpSpPr/>
          <p:nvPr/>
        </p:nvGrpSpPr>
        <p:grpSpPr>
          <a:xfrm>
            <a:off x="944918" y="1700808"/>
            <a:ext cx="7254164" cy="3456384"/>
            <a:chOff x="2195736" y="2492896"/>
            <a:chExt cx="4824536" cy="2016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B69023-093B-4B5C-919B-0B41FACAA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2492896"/>
              <a:ext cx="4824536" cy="20162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D5A946-8DFB-4CF0-A259-67D6D9EF7C50}"/>
                </a:ext>
              </a:extLst>
            </p:cNvPr>
            <p:cNvSpPr/>
            <p:nvPr/>
          </p:nvSpPr>
          <p:spPr>
            <a:xfrm>
              <a:off x="5364088" y="4365104"/>
              <a:ext cx="165618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6879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EA3ED-3454-424F-96C5-09A9FC26B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56" y="0"/>
            <a:ext cx="7688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143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444ED-E334-4897-81A4-1E0B2CFBB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9627"/>
            <a:ext cx="9144000" cy="53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73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5025" y="2857500"/>
            <a:ext cx="6893949" cy="1143000"/>
          </a:xfrm>
        </p:spPr>
        <p:txBody>
          <a:bodyPr>
            <a:normAutofit/>
          </a:bodyPr>
          <a:lstStyle/>
          <a:p>
            <a:r>
              <a:rPr lang="el-GR" altLang="el-GR" sz="3200" b="1" dirty="0">
                <a:solidFill>
                  <a:srgbClr val="0000FF"/>
                </a:solidFill>
              </a:rPr>
              <a:t>Αλληλεπιδράσεις μεταξύ πρωτεϊνών και </a:t>
            </a:r>
            <a:r>
              <a:rPr lang="el-GR" altLang="el-GR" sz="3200" b="1" dirty="0" err="1">
                <a:solidFill>
                  <a:srgbClr val="0000FF"/>
                </a:solidFill>
              </a:rPr>
              <a:t>νουκλεϊκών</a:t>
            </a:r>
            <a:r>
              <a:rPr lang="el-GR" altLang="el-GR" sz="3200" b="1" dirty="0">
                <a:solidFill>
                  <a:srgbClr val="0000FF"/>
                </a:solidFill>
              </a:rPr>
              <a:t> οξέων</a:t>
            </a:r>
            <a:endParaRPr lang="el-GR" altLang="el-GR" sz="3000" b="1" dirty="0"/>
          </a:p>
        </p:txBody>
      </p:sp>
    </p:spTree>
    <p:extLst>
      <p:ext uri="{BB962C8B-B14F-4D97-AF65-F5344CB8AC3E}">
        <p14:creationId xmlns:p14="http://schemas.microsoft.com/office/powerpoint/2010/main" val="3428900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Κατασκευή </a:t>
            </a:r>
            <a:r>
              <a:rPr lang="el-GR" b="1" dirty="0"/>
              <a:t>βιβλιοθήκης</a:t>
            </a:r>
            <a:r>
              <a:rPr lang="el-GR" dirty="0"/>
              <a:t> συμπληρωματικού </a:t>
            </a:r>
            <a:r>
              <a:rPr lang="en-US" dirty="0"/>
              <a:t>DNA (</a:t>
            </a:r>
            <a:r>
              <a:rPr lang="en-US" b="1" dirty="0"/>
              <a:t>cDNA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658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</a:rPr>
              <a:t>Αλληλεπιδράσεις μεταξύ πρωτεϊνών και </a:t>
            </a:r>
            <a:r>
              <a:rPr lang="el-GR" altLang="el-GR" sz="2800" b="1" dirty="0" err="1">
                <a:solidFill>
                  <a:srgbClr val="0000FF"/>
                </a:solidFill>
              </a:rPr>
              <a:t>νουκλεϊκών</a:t>
            </a:r>
            <a:r>
              <a:rPr lang="el-GR" altLang="el-GR" sz="2800" b="1" dirty="0">
                <a:solidFill>
                  <a:srgbClr val="0000FF"/>
                </a:solidFill>
              </a:rPr>
              <a:t> οξέων</a:t>
            </a:r>
            <a:endParaRPr lang="el-GR" altLang="el-GR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720000" y="1267200"/>
            <a:ext cx="770400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 err="1"/>
              <a:t>ηλεκτροφορητική</a:t>
            </a:r>
            <a:r>
              <a:rPr lang="el-GR" b="1" dirty="0"/>
              <a:t> κινητικότητα του </a:t>
            </a:r>
            <a:r>
              <a:rPr lang="en-US" b="1" dirty="0"/>
              <a:t>DNA</a:t>
            </a:r>
            <a:r>
              <a:rPr lang="en-US" dirty="0"/>
              <a:t> </a:t>
            </a:r>
            <a:r>
              <a:rPr lang="el-GR" dirty="0"/>
              <a:t>αλλάζει με τη δέσμευση πρωτεϊνών.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4F807B-714D-4479-8D4D-DACA08237EF9}"/>
              </a:ext>
            </a:extLst>
          </p:cNvPr>
          <p:cNvSpPr txBox="1"/>
          <p:nvPr/>
        </p:nvSpPr>
        <p:spPr>
          <a:xfrm>
            <a:off x="1115616" y="58772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Ανάλυση μετατόπισης της </a:t>
            </a:r>
            <a:r>
              <a:rPr lang="el-GR" b="1" dirty="0" err="1"/>
              <a:t>ηλεκτροφορητικής</a:t>
            </a:r>
            <a:r>
              <a:rPr lang="el-GR" b="1" dirty="0"/>
              <a:t> κινητικότητας (</a:t>
            </a:r>
            <a:r>
              <a:rPr lang="en-US" b="1" dirty="0"/>
              <a:t>EMSA</a:t>
            </a:r>
            <a:r>
              <a:rPr lang="el-GR" b="1" dirty="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8FFD2-A252-4B6B-89D7-DFF4ED5CB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777" y="1169749"/>
            <a:ext cx="4016446" cy="45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826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</a:rPr>
              <a:t>Αλληλεπιδράσεις μεταξύ πρωτεϊνών και </a:t>
            </a:r>
            <a:r>
              <a:rPr lang="el-GR" altLang="el-GR" sz="2800" b="1" dirty="0" err="1">
                <a:solidFill>
                  <a:srgbClr val="0000FF"/>
                </a:solidFill>
              </a:rPr>
              <a:t>νουκλεϊκών</a:t>
            </a:r>
            <a:r>
              <a:rPr lang="el-GR" altLang="el-GR" sz="2800" b="1" dirty="0">
                <a:solidFill>
                  <a:srgbClr val="0000FF"/>
                </a:solidFill>
              </a:rPr>
              <a:t> οξέων</a:t>
            </a:r>
            <a:endParaRPr lang="el-GR" altLang="el-GR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720000" y="1267200"/>
            <a:ext cx="770400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ηλεκτροφορητική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κινητικότητα του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αλλάζει με τη δέσμευση πρωτεϊνών.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δεσμευμένη στο </a:t>
            </a:r>
            <a:r>
              <a:rPr lang="en-US" dirty="0"/>
              <a:t>DNA </a:t>
            </a:r>
            <a:r>
              <a:rPr lang="el-GR" dirty="0"/>
              <a:t>πρωτεΐνη το </a:t>
            </a:r>
            <a:r>
              <a:rPr lang="el-GR" b="1" dirty="0"/>
              <a:t>προστατεύει από </a:t>
            </a:r>
            <a:r>
              <a:rPr lang="el-GR" b="1" dirty="0" err="1"/>
              <a:t>νουκλεάσες</a:t>
            </a:r>
            <a:r>
              <a:rPr lang="el-GR" dirty="0"/>
              <a:t> και από χημική τροποποίηση.</a:t>
            </a:r>
          </a:p>
        </p:txBody>
      </p:sp>
    </p:spTree>
    <p:extLst>
      <p:ext uri="{BB962C8B-B14F-4D97-AF65-F5344CB8AC3E}">
        <p14:creationId xmlns:p14="http://schemas.microsoft.com/office/powerpoint/2010/main" val="27674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4F807B-714D-4479-8D4D-DACA08237EF9}"/>
              </a:ext>
            </a:extLst>
          </p:cNvPr>
          <p:cNvSpPr txBox="1"/>
          <p:nvPr/>
        </p:nvSpPr>
        <p:spPr>
          <a:xfrm>
            <a:off x="2359864" y="6309320"/>
            <a:ext cx="457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Αποτύπωση προστασίας έναντι </a:t>
            </a:r>
            <a:r>
              <a:rPr lang="el-GR" b="1" dirty="0" err="1"/>
              <a:t>νουκλεάσης</a:t>
            </a:r>
            <a:r>
              <a:rPr lang="el-G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196A2-8846-48DE-B994-1BA0DB2F1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273858"/>
            <a:ext cx="3024336" cy="59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097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</a:rPr>
              <a:t>Αλληλεπιδράσεις μεταξύ πρωτεϊνών και </a:t>
            </a:r>
            <a:r>
              <a:rPr lang="el-GR" altLang="el-GR" sz="2800" b="1" dirty="0" err="1">
                <a:solidFill>
                  <a:srgbClr val="0000FF"/>
                </a:solidFill>
              </a:rPr>
              <a:t>νουκλεϊκών</a:t>
            </a:r>
            <a:r>
              <a:rPr lang="el-GR" altLang="el-GR" sz="2800" b="1" dirty="0">
                <a:solidFill>
                  <a:srgbClr val="0000FF"/>
                </a:solidFill>
              </a:rPr>
              <a:t> οξέων</a:t>
            </a:r>
            <a:endParaRPr lang="el-GR" altLang="el-GR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720000" y="1267200"/>
            <a:ext cx="770400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ηλεκτροφορητική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κινητικότητα του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αλλάζει με τη δέσμευση πρωτεϊνών.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δεσμευμένη στο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πρωτεΐνη το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προστατεύει από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νουκλεάσες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και από χημική τροποποίηση.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 err="1"/>
              <a:t>ανοσοκατακρήμινση</a:t>
            </a:r>
            <a:r>
              <a:rPr lang="el-GR" b="1" dirty="0"/>
              <a:t> χρωματίνης</a:t>
            </a:r>
            <a:r>
              <a:rPr lang="el-GR" dirty="0"/>
              <a:t> μπορεί να ανιχνεύσει τη σύνδεση πρωτεΐνης με </a:t>
            </a:r>
            <a:r>
              <a:rPr lang="en-US" dirty="0"/>
              <a:t>DNA </a:t>
            </a:r>
            <a:r>
              <a:rPr lang="el-GR" dirty="0"/>
              <a:t>μέσα στο κύτταρο.</a:t>
            </a:r>
          </a:p>
        </p:txBody>
      </p:sp>
    </p:spTree>
    <p:extLst>
      <p:ext uri="{BB962C8B-B14F-4D97-AF65-F5344CB8AC3E}">
        <p14:creationId xmlns:p14="http://schemas.microsoft.com/office/powerpoint/2010/main" val="17042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512C4B-9B68-4B86-9579-3DDF3F07B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864" y="299869"/>
            <a:ext cx="4570144" cy="5785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F807B-714D-4479-8D4D-DACA08237EF9}"/>
              </a:ext>
            </a:extLst>
          </p:cNvPr>
          <p:cNvSpPr txBox="1"/>
          <p:nvPr/>
        </p:nvSpPr>
        <p:spPr>
          <a:xfrm>
            <a:off x="2664716" y="62280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Ανοσοκατακρήμνιση</a:t>
            </a:r>
            <a:r>
              <a:rPr lang="el-GR" b="1" dirty="0"/>
              <a:t> χρωματίνης </a:t>
            </a:r>
            <a:r>
              <a:rPr lang="en-US" b="1" dirty="0"/>
              <a:t>(</a:t>
            </a:r>
            <a:r>
              <a:rPr lang="en-US" b="1" dirty="0" err="1"/>
              <a:t>ChIP</a:t>
            </a:r>
            <a:r>
              <a:rPr lang="en-US" b="1" dirty="0"/>
              <a:t>)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7852833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</a:rPr>
              <a:t>Αλληλεπιδράσεις μεταξύ πρωτεϊνών και </a:t>
            </a:r>
            <a:r>
              <a:rPr lang="el-GR" altLang="el-GR" sz="2800" b="1" dirty="0" err="1">
                <a:solidFill>
                  <a:srgbClr val="0000FF"/>
                </a:solidFill>
              </a:rPr>
              <a:t>νουκλεϊκών</a:t>
            </a:r>
            <a:r>
              <a:rPr lang="el-GR" altLang="el-GR" sz="2800" b="1" dirty="0">
                <a:solidFill>
                  <a:srgbClr val="0000FF"/>
                </a:solidFill>
              </a:rPr>
              <a:t> οξέων</a:t>
            </a:r>
            <a:endParaRPr lang="el-GR" altLang="el-GR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720000" y="1267200"/>
            <a:ext cx="770400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ηλεκτροφορητική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κινητικότητα του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αλλάζει με τη δέσμευση πρωτεϊνών.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δεσμευμένη στο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πρωτεΐνη το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προστατεύει από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νουκλεάσες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και από χημική τροποποίηση.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 err="1">
                <a:solidFill>
                  <a:schemeClr val="bg1">
                    <a:lumMod val="65000"/>
                  </a:schemeClr>
                </a:solidFill>
              </a:rPr>
              <a:t>ανοσοκατακρήμινση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χρωματίνης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μπορεί να ανιχνεύσει τη σύνδεση πρωτεΐνης με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μέσα στο κύτταρο.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Για να αναλυθούν </a:t>
            </a:r>
            <a:r>
              <a:rPr lang="el-GR" b="1" dirty="0"/>
              <a:t>αλληλεπιδράσεις μακράς απόστασης</a:t>
            </a:r>
            <a:r>
              <a:rPr lang="el-GR" dirty="0"/>
              <a:t>, χρησιμοποιούνται πειράματα </a:t>
            </a:r>
            <a:r>
              <a:rPr lang="el-GR" b="1" dirty="0"/>
              <a:t>παγίδευσης της διαμόρφωσης του χρωμοσώματος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6F256-6FFD-4EC5-89E5-1E70F1E90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278" y="188640"/>
            <a:ext cx="4329444" cy="6201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F807B-714D-4479-8D4D-DACA08237EF9}"/>
              </a:ext>
            </a:extLst>
          </p:cNvPr>
          <p:cNvSpPr txBox="1"/>
          <p:nvPr/>
        </p:nvSpPr>
        <p:spPr>
          <a:xfrm>
            <a:off x="125760" y="6474358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Παγίδευση της διαμόρφωσης του χρωμοσώματος (</a:t>
            </a:r>
            <a:r>
              <a:rPr lang="en-US" b="1" dirty="0"/>
              <a:t>Chromosome Conformation Capture)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269086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440" y="2092452"/>
            <a:ext cx="6675120" cy="26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3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D3A3B-C5E4-48EF-81DD-5AFB1F184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822" y="827006"/>
            <a:ext cx="6608355" cy="576335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D832AE8-8CC7-4DD9-ABC3-7605858FE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Αντίστροφη μεταγραφή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916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18E07-598D-433D-B5CB-63CE02ACD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428" y="29706"/>
            <a:ext cx="36083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E03D5-E472-40F1-9C74-FF2D582E666F}"/>
              </a:ext>
            </a:extLst>
          </p:cNvPr>
          <p:cNvSpPr txBox="1"/>
          <p:nvPr/>
        </p:nvSpPr>
        <p:spPr>
          <a:xfrm>
            <a:off x="251520" y="2782669"/>
            <a:ext cx="274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Κατασκευή</a:t>
            </a:r>
            <a:endParaRPr lang="en-US" b="1" dirty="0"/>
          </a:p>
          <a:p>
            <a:pPr algn="ctr"/>
            <a:r>
              <a:rPr lang="el-GR" b="1" dirty="0"/>
              <a:t>βιβλιοθήκης </a:t>
            </a:r>
            <a:r>
              <a:rPr lang="en-US" b="1" dirty="0"/>
              <a:t>cDNA.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1135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Κατασκευή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βιβλιοθήκης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συμπληρωματικού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Χημική σύνθεση καθορισμένων αλληλουχιών </a:t>
            </a:r>
            <a:r>
              <a:rPr lang="en-US" dirty="0"/>
              <a:t>DNA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89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26336D-7003-463D-B144-C57E4ABA8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224" y="1052736"/>
            <a:ext cx="3815552" cy="3591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B972CE-8C80-4EA5-AF27-31619393559C}"/>
              </a:ext>
            </a:extLst>
          </p:cNvPr>
          <p:cNvSpPr txBox="1"/>
          <p:nvPr/>
        </p:nvSpPr>
        <p:spPr>
          <a:xfrm>
            <a:off x="2664224" y="4859868"/>
            <a:ext cx="381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Πρωτονιωμένος φωσφοροαμιδίτης. </a:t>
            </a:r>
          </a:p>
        </p:txBody>
      </p:sp>
    </p:spTree>
    <p:extLst>
      <p:ext uri="{BB962C8B-B14F-4D97-AF65-F5344CB8AC3E}">
        <p14:creationId xmlns:p14="http://schemas.microsoft.com/office/powerpoint/2010/main" val="351724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Κατασκευή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βιβλιοθήκης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συμπληρωματικού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Χημική σύνθεση καθορισμένων αλληλουχιών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/>
              <a:t>αλυσιδωτή αντίδραση πολυμεράσης</a:t>
            </a:r>
            <a:r>
              <a:rPr lang="el-GR" dirty="0"/>
              <a:t> (</a:t>
            </a:r>
            <a:r>
              <a:rPr lang="en-GB" b="1" dirty="0"/>
              <a:t>PCR</a:t>
            </a:r>
            <a:r>
              <a:rPr lang="en-GB" dirty="0"/>
              <a:t>)</a:t>
            </a:r>
            <a:r>
              <a:rPr lang="el-GR" dirty="0"/>
              <a:t> ενισχύει </a:t>
            </a:r>
            <a:r>
              <a:rPr lang="en-US" dirty="0"/>
              <a:t>DNA </a:t>
            </a:r>
            <a:r>
              <a:rPr lang="el-GR" dirty="0"/>
              <a:t>μέσω επαναλαμβανόμενων κύκλων αντιγραφής </a:t>
            </a:r>
            <a:r>
              <a:rPr lang="en-US" dirty="0"/>
              <a:t>DNA </a:t>
            </a:r>
            <a:r>
              <a:rPr lang="en-US" i="1" dirty="0"/>
              <a:t>in vitro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02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03B612-671F-4144-84AB-05121FA11590}"/>
              </a:ext>
            </a:extLst>
          </p:cNvPr>
          <p:cNvGrpSpPr/>
          <p:nvPr/>
        </p:nvGrpSpPr>
        <p:grpSpPr>
          <a:xfrm>
            <a:off x="1437340" y="0"/>
            <a:ext cx="6269319" cy="6858000"/>
            <a:chOff x="1437340" y="0"/>
            <a:chExt cx="6269319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EA548E-1BB3-4980-A2E7-26DBF6F29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7340" y="0"/>
              <a:ext cx="6269319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BED40B-60C6-425B-AA05-BD24316948CF}"/>
                </a:ext>
              </a:extLst>
            </p:cNvPr>
            <p:cNvSpPr/>
            <p:nvPr/>
          </p:nvSpPr>
          <p:spPr>
            <a:xfrm>
              <a:off x="5868144" y="72008"/>
              <a:ext cx="122413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DE03D5-E472-40F1-9C74-FF2D582E666F}"/>
              </a:ext>
            </a:extLst>
          </p:cNvPr>
          <p:cNvSpPr txBox="1"/>
          <p:nvPr/>
        </p:nvSpPr>
        <p:spPr>
          <a:xfrm>
            <a:off x="-18267" y="2967335"/>
            <a:ext cx="2742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Αλυσιδωτή αντίδραση πολυμεράσης </a:t>
            </a:r>
            <a:r>
              <a:rPr lang="en-US" b="1" dirty="0"/>
              <a:t>(PCR)</a:t>
            </a:r>
            <a:r>
              <a:rPr lang="el-GR" b="1" dirty="0"/>
              <a:t>:</a:t>
            </a:r>
          </a:p>
          <a:p>
            <a:pPr algn="ctr"/>
            <a:r>
              <a:rPr lang="el-GR" b="1" dirty="0"/>
              <a:t>Αρχή της μεθόδου</a:t>
            </a:r>
            <a:r>
              <a:rPr lang="en-US" b="1" dirty="0"/>
              <a:t>.</a:t>
            </a:r>
            <a:endParaRPr lang="el-GR" b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D773A46-1644-4CB8-AB2E-3E0477DAD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79892" y="0"/>
            <a:ext cx="4964108" cy="800708"/>
          </a:xfrm>
        </p:spPr>
        <p:txBody>
          <a:bodyPr>
            <a:noAutofit/>
          </a:bodyPr>
          <a:lstStyle/>
          <a:p>
            <a:r>
              <a:rPr lang="en-US" alt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66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35916E-ED7B-45C8-9DFF-36782770FDFF}"/>
              </a:ext>
            </a:extLst>
          </p:cNvPr>
          <p:cNvSpPr txBox="1"/>
          <p:nvPr/>
        </p:nvSpPr>
        <p:spPr>
          <a:xfrm>
            <a:off x="935596" y="580526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PCR</a:t>
            </a:r>
            <a:r>
              <a:rPr lang="el-GR" b="1" dirty="0"/>
              <a:t> αντίστροφης μεταγραφής </a:t>
            </a:r>
            <a:r>
              <a:rPr lang="en-US" b="1" dirty="0"/>
              <a:t>(RT-PCR).</a:t>
            </a:r>
            <a:endParaRPr lang="el-GR" b="1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769B1E9-6CF6-4750-AB7A-7CE4BE9F2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n-GB" altLang="el-GR" sz="2800" b="1" dirty="0">
                <a:solidFill>
                  <a:srgbClr val="0000FF"/>
                </a:solidFill>
                <a:cs typeface="Arial" pitchFamily="34" charset="0"/>
              </a:rPr>
              <a:t>RT-PCR</a:t>
            </a:r>
            <a:endParaRPr lang="el-GR" altLang="el-GR" sz="28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A059E-CF06-45C2-85C1-823347B1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043"/>
            <a:ext cx="9144000" cy="44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9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Τεχνικές της Μοριακής Βιολογίας</a:t>
            </a:r>
            <a:endParaRPr lang="el-GR" altLang="el-GR" sz="2800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0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Ενότητες</a:t>
            </a:r>
          </a:p>
          <a:p>
            <a:pPr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altLang="el-GR" dirty="0" err="1">
                <a:solidFill>
                  <a:srgbClr val="0000FF"/>
                </a:solidFill>
              </a:rPr>
              <a:t>Νουκλεϊκά</a:t>
            </a:r>
            <a:r>
              <a:rPr lang="el-GR" altLang="el-GR" dirty="0">
                <a:solidFill>
                  <a:srgbClr val="0000FF"/>
                </a:solidFill>
              </a:rPr>
              <a:t> οξέα: Βασικές μέθοδοι</a:t>
            </a:r>
            <a:endParaRPr lang="en-US" altLang="el-GR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altLang="el-GR" dirty="0" err="1">
                <a:solidFill>
                  <a:srgbClr val="0000FF"/>
                </a:solidFill>
              </a:rPr>
              <a:t>Γονιδιωματική</a:t>
            </a:r>
            <a:endParaRPr lang="el-GR" altLang="el-GR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altLang="el-GR" dirty="0">
                <a:solidFill>
                  <a:srgbClr val="0000FF"/>
                </a:solidFill>
              </a:rPr>
              <a:t>Πρωτεΐνες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 err="1">
                <a:solidFill>
                  <a:srgbClr val="0000FF"/>
                </a:solidFill>
              </a:rPr>
              <a:t>Πρωτεωμική</a:t>
            </a:r>
            <a:endParaRPr lang="el-GR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Αλληλεπιδράσεις μεταξύ πρωτεϊνών και </a:t>
            </a:r>
            <a:r>
              <a:rPr lang="el-GR" dirty="0" err="1">
                <a:solidFill>
                  <a:srgbClr val="0000FF"/>
                </a:solidFill>
              </a:rPr>
              <a:t>νουκλεϊκών</a:t>
            </a:r>
            <a:r>
              <a:rPr lang="el-GR" dirty="0">
                <a:solidFill>
                  <a:srgbClr val="0000FF"/>
                </a:solidFill>
              </a:rPr>
              <a:t> οξέων</a:t>
            </a:r>
          </a:p>
        </p:txBody>
      </p:sp>
    </p:spTree>
    <p:extLst>
      <p:ext uri="{BB962C8B-B14F-4D97-AF65-F5344CB8AC3E}">
        <p14:creationId xmlns:p14="http://schemas.microsoft.com/office/powerpoint/2010/main" val="299271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DE03D5-E472-40F1-9C74-FF2D582E666F}"/>
              </a:ext>
            </a:extLst>
          </p:cNvPr>
          <p:cNvSpPr txBox="1"/>
          <p:nvPr/>
        </p:nvSpPr>
        <p:spPr>
          <a:xfrm>
            <a:off x="1979712" y="644404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Hot-start PCR</a:t>
            </a:r>
            <a:endParaRPr lang="el-GR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E75A3-DBDB-45FF-A334-2EAF60AC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686"/>
            <a:ext cx="9144000" cy="569366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996B22D-C426-426F-A24F-2D6D8A083D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Παραλλαγές της </a:t>
            </a:r>
            <a:r>
              <a:rPr lang="en-US" alt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550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3F077-D59D-47E7-A1E7-1A1046866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38" y="1036086"/>
            <a:ext cx="7484924" cy="4749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B85D9-CEF2-4C47-8216-8074C551B051}"/>
              </a:ext>
            </a:extLst>
          </p:cNvPr>
          <p:cNvSpPr txBox="1"/>
          <p:nvPr/>
        </p:nvSpPr>
        <p:spPr>
          <a:xfrm>
            <a:off x="1799692" y="602128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Aptamer-based Hot-start PCR</a:t>
            </a:r>
            <a:endParaRPr lang="el-GR" b="1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D672D62-1D9E-42A1-8E35-3F604B6D5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Παραλλαγές της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907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ED5FC54-CF8D-4244-9EF9-BB6CF9BCF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Παραλλαγές της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E03D5-E472-40F1-9C74-FF2D582E666F}"/>
              </a:ext>
            </a:extLst>
          </p:cNvPr>
          <p:cNvSpPr txBox="1"/>
          <p:nvPr/>
        </p:nvSpPr>
        <p:spPr>
          <a:xfrm>
            <a:off x="3200723" y="5210616"/>
            <a:ext cx="274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Nested PCR</a:t>
            </a:r>
            <a:endParaRPr lang="el-G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F70AE-31BD-4CEC-9C4A-C2A14B1A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13" y="1052736"/>
            <a:ext cx="7285374" cy="38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3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ED5FC54-CF8D-4244-9EF9-BB6CF9BCF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Παραλλαγές της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F1055F-BA32-4E90-9D28-85CC32B89D14}"/>
              </a:ext>
            </a:extLst>
          </p:cNvPr>
          <p:cNvGrpSpPr/>
          <p:nvPr/>
        </p:nvGrpSpPr>
        <p:grpSpPr>
          <a:xfrm>
            <a:off x="182970" y="1272795"/>
            <a:ext cx="7701224" cy="4792903"/>
            <a:chOff x="182970" y="1272795"/>
            <a:chExt cx="7701224" cy="47929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DE03D5-E472-40F1-9C74-FF2D582E666F}"/>
                </a:ext>
              </a:extLst>
            </p:cNvPr>
            <p:cNvSpPr txBox="1"/>
            <p:nvPr/>
          </p:nvSpPr>
          <p:spPr>
            <a:xfrm>
              <a:off x="993998" y="5696366"/>
              <a:ext cx="6890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Σύγκριση της </a:t>
              </a:r>
              <a:r>
                <a:rPr lang="en-US" b="1" dirty="0"/>
                <a:t>nested PCR</a:t>
              </a:r>
              <a:r>
                <a:rPr lang="el-GR" b="1" dirty="0"/>
                <a:t> (</a:t>
              </a:r>
              <a:r>
                <a:rPr lang="el-GR" i="1" dirty="0"/>
                <a:t>αριστερά</a:t>
              </a:r>
              <a:r>
                <a:rPr lang="el-GR" b="1" dirty="0"/>
                <a:t>)</a:t>
              </a:r>
              <a:r>
                <a:rPr lang="en-US" b="1" dirty="0"/>
                <a:t> </a:t>
              </a:r>
              <a:r>
                <a:rPr lang="el-GR" b="1" dirty="0"/>
                <a:t>με τη</a:t>
              </a:r>
              <a:r>
                <a:rPr lang="en-US" b="1" dirty="0"/>
                <a:t> semi-nested PCR</a:t>
              </a:r>
              <a:r>
                <a:rPr lang="el-GR" b="1" dirty="0"/>
                <a:t> (</a:t>
              </a:r>
              <a:r>
                <a:rPr lang="el-GR" i="1" dirty="0"/>
                <a:t>δεξιά</a:t>
              </a:r>
              <a:r>
                <a:rPr lang="el-GR" b="1" dirty="0"/>
                <a:t>).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183A24-BBB7-4639-89CD-03F3B84A3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970" y="1272795"/>
              <a:ext cx="4076924" cy="413615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7B72BE5-07F4-4CCA-981D-6528BECC8E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638" y="1279651"/>
            <a:ext cx="4525392" cy="27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42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DE03D5-E472-40F1-9C74-FF2D582E666F}"/>
              </a:ext>
            </a:extLst>
          </p:cNvPr>
          <p:cNvSpPr txBox="1"/>
          <p:nvPr/>
        </p:nvSpPr>
        <p:spPr>
          <a:xfrm>
            <a:off x="2300623" y="6104098"/>
            <a:ext cx="454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Πολλαπλή </a:t>
            </a:r>
            <a:r>
              <a:rPr lang="en-US" b="1" dirty="0"/>
              <a:t>PCR</a:t>
            </a:r>
            <a:r>
              <a:rPr lang="el-GR" b="1" dirty="0"/>
              <a:t> (</a:t>
            </a:r>
            <a:r>
              <a:rPr lang="en-US" b="1" dirty="0"/>
              <a:t>multiplex PCR).</a:t>
            </a:r>
            <a:endParaRPr lang="el-G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FD5DE-01C6-4F32-BDAB-4C467D2A8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90" y="982418"/>
            <a:ext cx="7308019" cy="493997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895BB4F-3C78-4893-A0C4-0FA55D0B5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Παραλλαγές της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0775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14F4CA-1D6B-4A3E-B4E7-3141CF847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99" y="997431"/>
            <a:ext cx="7200800" cy="4939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35916E-ED7B-45C8-9DFF-36782770FDFF}"/>
              </a:ext>
            </a:extLst>
          </p:cNvPr>
          <p:cNvSpPr txBox="1"/>
          <p:nvPr/>
        </p:nvSpPr>
        <p:spPr>
          <a:xfrm>
            <a:off x="2300623" y="6104098"/>
            <a:ext cx="454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Πολλαπλή </a:t>
            </a:r>
            <a:r>
              <a:rPr lang="en-US" b="1" dirty="0"/>
              <a:t>PCR</a:t>
            </a:r>
            <a:r>
              <a:rPr lang="el-GR" b="1" dirty="0"/>
              <a:t> (</a:t>
            </a:r>
            <a:r>
              <a:rPr lang="en-US" b="1" dirty="0"/>
              <a:t>multiplex PCR).</a:t>
            </a:r>
            <a:endParaRPr lang="el-GR" b="1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769B1E9-6CF6-4750-AB7A-7CE4BE9F2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Παραλλαγές της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PCR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840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 err="1">
                <a:solidFill>
                  <a:srgbClr val="0000FF"/>
                </a:solidFill>
              </a:rPr>
              <a:t>Νουκλεϊκά</a:t>
            </a:r>
            <a:r>
              <a:rPr lang="el-GR" altLang="el-GR" sz="3000" b="1" dirty="0">
                <a:solidFill>
                  <a:srgbClr val="0000FF"/>
                </a:solidFill>
              </a:rPr>
              <a:t> οξέα: Βασικές μέθοδοι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647564" y="1484784"/>
            <a:ext cx="7848872" cy="508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 err="1"/>
              <a:t>Ηλεκτροφόρηση</a:t>
            </a:r>
            <a:r>
              <a:rPr lang="el-GR" dirty="0"/>
              <a:t> πηκτώματος </a:t>
            </a:r>
            <a:r>
              <a:rPr lang="en-US" dirty="0"/>
              <a:t>(gel electrophoresis)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 err="1"/>
              <a:t>Αιθίδιο</a:t>
            </a:r>
            <a:r>
              <a:rPr lang="en-US" dirty="0"/>
              <a:t> (ethidium)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Πήκτωμα </a:t>
            </a:r>
            <a:r>
              <a:rPr lang="el-GR" dirty="0" err="1"/>
              <a:t>πολυακρυλαμιδίου</a:t>
            </a:r>
            <a:r>
              <a:rPr lang="en-US" dirty="0"/>
              <a:t> (polyacrylamide gel)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Πήκτωμα </a:t>
            </a:r>
            <a:r>
              <a:rPr lang="el-GR" dirty="0" err="1"/>
              <a:t>αγαρόζης</a:t>
            </a:r>
            <a:r>
              <a:rPr lang="en-US" dirty="0"/>
              <a:t> (agarose gel)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 err="1"/>
              <a:t>Ηλεκτροφόρηση</a:t>
            </a:r>
            <a:r>
              <a:rPr lang="el-GR" dirty="0"/>
              <a:t> πηκτώματος παλμικού πεδίου</a:t>
            </a:r>
            <a:r>
              <a:rPr lang="en-US" dirty="0"/>
              <a:t> (pulse-field gel electrophoresis)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Υβριδοποίηση</a:t>
            </a:r>
            <a:r>
              <a:rPr lang="en-US" dirty="0"/>
              <a:t> (hybridization)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Ανιχνευτής</a:t>
            </a:r>
            <a:r>
              <a:rPr lang="en-US" dirty="0"/>
              <a:t> (probe)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Υβριδοποίηση </a:t>
            </a:r>
            <a:r>
              <a:rPr lang="el-GR" dirty="0" err="1"/>
              <a:t>στύπωσης</a:t>
            </a:r>
            <a:r>
              <a:rPr lang="el-GR" dirty="0"/>
              <a:t> κατά </a:t>
            </a:r>
            <a:r>
              <a:rPr lang="en-US" dirty="0"/>
              <a:t>Southern (Southern blot hybridization)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 err="1"/>
              <a:t>Αυτοραδιογράφημα</a:t>
            </a:r>
            <a:r>
              <a:rPr lang="en-US" dirty="0"/>
              <a:t> (autoradiogram)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Υβριδοποίηση </a:t>
            </a:r>
            <a:r>
              <a:rPr lang="el-GR" dirty="0" err="1"/>
              <a:t>στύπωσης</a:t>
            </a:r>
            <a:r>
              <a:rPr lang="el-GR" dirty="0"/>
              <a:t> </a:t>
            </a:r>
            <a:r>
              <a:rPr lang="en-US" dirty="0"/>
              <a:t>northern (northern blot hybridization)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6418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 err="1">
                <a:solidFill>
                  <a:srgbClr val="0000FF"/>
                </a:solidFill>
              </a:rPr>
              <a:t>Ηλεκτροφόρηση</a:t>
            </a:r>
            <a:r>
              <a:rPr lang="el-GR" altLang="el-GR" sz="3000" b="1" dirty="0">
                <a:solidFill>
                  <a:srgbClr val="0000FF"/>
                </a:solidFill>
              </a:rPr>
              <a:t> σε πήκτωμα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 err="1"/>
              <a:t>ηλεκτροφόρηση</a:t>
            </a:r>
            <a:r>
              <a:rPr lang="el-GR" b="1" dirty="0"/>
              <a:t> πηκτώματος</a:t>
            </a:r>
            <a:r>
              <a:rPr lang="el-GR" dirty="0"/>
              <a:t> διαχωρίζει μόρια </a:t>
            </a:r>
            <a:r>
              <a:rPr lang="en-US" dirty="0"/>
              <a:t>DNA</a:t>
            </a:r>
            <a:r>
              <a:rPr lang="el-GR" dirty="0"/>
              <a:t> και</a:t>
            </a:r>
            <a:r>
              <a:rPr lang="en-US" dirty="0"/>
              <a:t> RNA </a:t>
            </a:r>
            <a:r>
              <a:rPr lang="el-GR" dirty="0"/>
              <a:t>σύμφωνα με το μέγεθός τους.</a:t>
            </a:r>
          </a:p>
        </p:txBody>
      </p:sp>
    </p:spTree>
    <p:extLst>
      <p:ext uri="{BB962C8B-B14F-4D97-AF65-F5344CB8AC3E}">
        <p14:creationId xmlns:p14="http://schemas.microsoft.com/office/powerpoint/2010/main" val="38412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6228020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Διαχωρισμός μορίων </a:t>
            </a:r>
            <a:r>
              <a:rPr lang="en-US" b="1" dirty="0"/>
              <a:t>DNA </a:t>
            </a:r>
            <a:r>
              <a:rPr lang="el-GR" b="1" dirty="0"/>
              <a:t>με </a:t>
            </a:r>
            <a:r>
              <a:rPr lang="el-GR" b="1" dirty="0" err="1"/>
              <a:t>ηλεκτροφόρηση</a:t>
            </a:r>
            <a:r>
              <a:rPr lang="el-GR" b="1" dirty="0"/>
              <a:t> πηκτώματος.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76CAF-59AE-4BB9-A342-0DF790FA3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386" y="1037081"/>
            <a:ext cx="5993227" cy="505328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6C2900-D841-43F5-A6D8-20118CB0C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2357"/>
          </a:xfrm>
        </p:spPr>
        <p:txBody>
          <a:bodyPr>
            <a:normAutofit/>
          </a:bodyPr>
          <a:lstStyle/>
          <a:p>
            <a:r>
              <a:rPr lang="el-GR" altLang="el-GR" sz="3000" b="1" dirty="0" err="1">
                <a:solidFill>
                  <a:srgbClr val="0000FF"/>
                </a:solidFill>
              </a:rPr>
              <a:t>Ηλεκτροφόρηση</a:t>
            </a:r>
            <a:r>
              <a:rPr lang="el-GR" altLang="el-GR" sz="3000" b="1" dirty="0">
                <a:solidFill>
                  <a:srgbClr val="0000FF"/>
                </a:solidFill>
              </a:rPr>
              <a:t> σε πήκτωμα </a:t>
            </a:r>
            <a:r>
              <a:rPr lang="el-GR" altLang="el-GR" sz="3000" b="1" dirty="0" err="1">
                <a:solidFill>
                  <a:srgbClr val="0000FF"/>
                </a:solidFill>
              </a:rPr>
              <a:t>αγαρόζης</a:t>
            </a:r>
            <a:endParaRPr lang="el-GR" altLang="el-GR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3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E9A67-3B00-49C4-B623-F8E3C56D8D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05" y="0"/>
            <a:ext cx="8522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7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0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Αντίστροφη μεταγραφή </a:t>
            </a:r>
            <a:r>
              <a:rPr lang="en-US" dirty="0"/>
              <a:t>(reverse transcription, RT)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Συμπληρωματικό </a:t>
            </a:r>
            <a:r>
              <a:rPr lang="en-US" dirty="0"/>
              <a:t>DNA (complementary DNA, cDNA)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Ολιγονουκλεοτίδια </a:t>
            </a:r>
            <a:r>
              <a:rPr lang="en-US" dirty="0"/>
              <a:t>(oligonucleotides)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Φωσφοαμιδίνες (</a:t>
            </a:r>
            <a:r>
              <a:rPr lang="en-US" dirty="0"/>
              <a:t>phosphoamidines)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Αλυσιδωτή αντίδραση πολυμεράσης (</a:t>
            </a:r>
            <a:r>
              <a:rPr lang="en-US" dirty="0"/>
              <a:t>polymerase chain reaction, </a:t>
            </a:r>
            <a:r>
              <a:rPr lang="en-GB" dirty="0"/>
              <a:t>PCR)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9064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806DF-4C1F-4BAE-94D6-64821FCEF1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03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4664A-C1D1-4D9E-A3CC-FED5AD1690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10623"/>
            <a:ext cx="4677296" cy="244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F2426-9274-4675-B42C-58D85530A2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018" y="692696"/>
            <a:ext cx="2491422" cy="4968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EBC7A-48D6-49A6-8388-99613D275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068960"/>
            <a:ext cx="4677296" cy="33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00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347839-2B36-4607-B745-29656D5B3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50" y="1052736"/>
            <a:ext cx="7327900" cy="5207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2A7A1E6-A046-4C84-8E32-885EBC7FA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2357"/>
          </a:xfrm>
        </p:spPr>
        <p:txBody>
          <a:bodyPr>
            <a:normAutofit/>
          </a:bodyPr>
          <a:lstStyle/>
          <a:p>
            <a:r>
              <a:rPr lang="el-GR" altLang="el-GR" sz="3000" b="1" dirty="0" err="1">
                <a:solidFill>
                  <a:srgbClr val="0000FF"/>
                </a:solidFill>
              </a:rPr>
              <a:t>Ηλεκτροφόρηση</a:t>
            </a:r>
            <a:r>
              <a:rPr lang="el-GR" altLang="el-GR" sz="3000" b="1" dirty="0">
                <a:solidFill>
                  <a:srgbClr val="0000FF"/>
                </a:solidFill>
              </a:rPr>
              <a:t> σε πήκτωμα </a:t>
            </a:r>
            <a:r>
              <a:rPr lang="el-GR" altLang="el-GR" sz="3000" b="1" dirty="0" err="1">
                <a:solidFill>
                  <a:srgbClr val="0000FF"/>
                </a:solidFill>
              </a:rPr>
              <a:t>πολυακρυλαμίδης</a:t>
            </a:r>
            <a:r>
              <a:rPr lang="el-GR" altLang="el-GR" sz="3000" b="1" dirty="0">
                <a:solidFill>
                  <a:srgbClr val="0000FF"/>
                </a:solidFill>
              </a:rPr>
              <a:t> </a:t>
            </a:r>
            <a:r>
              <a:rPr lang="en-US" altLang="el-GR" sz="3000" b="1" dirty="0">
                <a:solidFill>
                  <a:srgbClr val="0000FF"/>
                </a:solidFill>
              </a:rPr>
              <a:t>(PAGE)</a:t>
            </a:r>
            <a:endParaRPr lang="el-GR" altLang="el-GR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48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0B331-3E5B-4170-B5C3-7CB4DB8DC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863600"/>
            <a:ext cx="6502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1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9FC30-8464-4F18-BC31-A233F740C7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028" y="512676"/>
            <a:ext cx="46639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1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94B50-156C-4901-99B9-A7C27028E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415" y="332656"/>
            <a:ext cx="3120164" cy="244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FCA17-C406-4945-8647-5EC5BF03DB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32656"/>
            <a:ext cx="4393480" cy="2443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BA1BE-D580-4C07-945C-3B293A5504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3068960"/>
            <a:ext cx="518886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1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C6E17-3CC2-4C0E-B42A-AC33CD9B8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73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6EEEF-A810-4DC8-A886-7D64C37F41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28" y="1484784"/>
            <a:ext cx="5172943" cy="237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D1EBF-7A78-4921-971E-0941446B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96" y="4337335"/>
            <a:ext cx="4140200" cy="207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BE2EE-199A-4D89-9296-D08E8E99B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337335"/>
            <a:ext cx="2921000" cy="20701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C578738-52E4-4108-A160-8771DE6F5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2357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Χρώση πηκτωμάτων για </a:t>
            </a:r>
            <a:r>
              <a:rPr lang="el-GR" altLang="el-GR" sz="3000" b="1" dirty="0" err="1">
                <a:solidFill>
                  <a:srgbClr val="0000FF"/>
                </a:solidFill>
              </a:rPr>
              <a:t>νουκλεϊκά</a:t>
            </a:r>
            <a:r>
              <a:rPr lang="el-GR" altLang="el-GR" sz="3000" b="1" dirty="0">
                <a:solidFill>
                  <a:srgbClr val="0000FF"/>
                </a:solidFill>
              </a:rPr>
              <a:t> οξέα</a:t>
            </a:r>
          </a:p>
        </p:txBody>
      </p:sp>
    </p:spTree>
    <p:extLst>
      <p:ext uri="{BB962C8B-B14F-4D97-AF65-F5344CB8AC3E}">
        <p14:creationId xmlns:p14="http://schemas.microsoft.com/office/powerpoint/2010/main" val="2391064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11485-D898-4A31-BE24-23EF35E85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368" y="380957"/>
            <a:ext cx="3287263" cy="2958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98CAA-8146-44F8-91B4-223E868FA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443" y="3518507"/>
            <a:ext cx="4459111" cy="303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6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5661248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Ηλεκτροφόρηση</a:t>
            </a:r>
            <a:r>
              <a:rPr lang="el-GR" b="1" dirty="0"/>
              <a:t> πηκτώματος σε παλλόμενο πεδίο.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58025-6227-4356-B025-486A7AC14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662" y="1304576"/>
            <a:ext cx="4392675" cy="424884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052A4D4-5AAE-4A3B-80EC-580FCC2D9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2357"/>
          </a:xfrm>
        </p:spPr>
        <p:txBody>
          <a:bodyPr>
            <a:normAutofit/>
          </a:bodyPr>
          <a:lstStyle/>
          <a:p>
            <a:r>
              <a:rPr lang="en-US" altLang="el-GR" sz="3000" b="1" dirty="0">
                <a:solidFill>
                  <a:srgbClr val="0000FF"/>
                </a:solidFill>
              </a:rPr>
              <a:t>Pulsed-field gel electrophoresis</a:t>
            </a:r>
            <a:endParaRPr lang="el-GR" altLang="el-GR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7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Απομόνωση </a:t>
            </a:r>
            <a:r>
              <a:rPr lang="en-GB" alt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RNA</a:t>
            </a:r>
            <a:endParaRPr lang="el-GR" altLang="el-GR" sz="2800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A0CE6-C947-4C71-B5F7-5D413385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6" b="6472"/>
          <a:stretch/>
        </p:blipFill>
        <p:spPr>
          <a:xfrm>
            <a:off x="731259" y="1975468"/>
            <a:ext cx="7681482" cy="4720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BA4B9E-CE1D-4805-87BA-2F24685DB213}"/>
              </a:ext>
            </a:extLst>
          </p:cNvPr>
          <p:cNvSpPr/>
          <p:nvPr/>
        </p:nvSpPr>
        <p:spPr>
          <a:xfrm>
            <a:off x="1043608" y="908720"/>
            <a:ext cx="705678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Απομόνωση (εκχύλιση) ολικού </a:t>
            </a:r>
            <a:r>
              <a:rPr lang="en-US" sz="2000" b="1" dirty="0">
                <a:solidFill>
                  <a:schemeClr val="tx1"/>
                </a:solidFill>
              </a:rPr>
              <a:t>RNA</a:t>
            </a:r>
            <a:r>
              <a:rPr lang="el-GR" sz="2000" b="1" dirty="0">
                <a:solidFill>
                  <a:schemeClr val="tx1"/>
                </a:solidFill>
              </a:rPr>
              <a:t> από</a:t>
            </a: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κύτταρα, ιστούς, βακτήρια, ζύμες / μύκητες, φυτά κλπ.</a:t>
            </a: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με χρήση διαλύματος χημικών (</a:t>
            </a:r>
            <a:r>
              <a:rPr lang="en-US" sz="2000" b="1" dirty="0" err="1">
                <a:solidFill>
                  <a:schemeClr val="tx1"/>
                </a:solidFill>
              </a:rPr>
              <a:t>TRIzol</a:t>
            </a:r>
            <a:r>
              <a:rPr lang="en-US" sz="2000" b="1" dirty="0">
                <a:solidFill>
                  <a:schemeClr val="tx1"/>
                </a:solidFill>
              </a:rPr>
              <a:t>, TRI Reagent, </a:t>
            </a:r>
            <a:r>
              <a:rPr lang="en-US" sz="2000" b="1" dirty="0" err="1">
                <a:solidFill>
                  <a:schemeClr val="tx1"/>
                </a:solidFill>
              </a:rPr>
              <a:t>Accuzol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l-GR" sz="2000" b="1" dirty="0">
                <a:solidFill>
                  <a:schemeClr val="tx1"/>
                </a:solidFill>
              </a:rPr>
              <a:t>κ.ά.)</a:t>
            </a:r>
          </a:p>
        </p:txBody>
      </p:sp>
    </p:spTree>
    <p:extLst>
      <p:ext uri="{BB962C8B-B14F-4D97-AF65-F5344CB8AC3E}">
        <p14:creationId xmlns:p14="http://schemas.microsoft.com/office/powerpoint/2010/main" val="1402000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AC954-0C36-48B9-9AE1-C8932165C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260648"/>
            <a:ext cx="6502400" cy="341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29E8D-272A-43ED-88EA-7CAE2AC030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616" y="3980001"/>
            <a:ext cx="5486400" cy="26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36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0000FF"/>
                </a:solidFill>
              </a:rPr>
              <a:t>Πέψη με περιοριστικές </a:t>
            </a:r>
            <a:r>
              <a:rPr lang="el-GR" sz="3200" b="1" dirty="0" err="1">
                <a:solidFill>
                  <a:srgbClr val="0000FF"/>
                </a:solidFill>
              </a:rPr>
              <a:t>ενδονουκλεάσες</a:t>
            </a:r>
            <a:endParaRPr lang="el-GR" altLang="el-GR" sz="3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ηλεκτροφόρηση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πηκτώματος διαχωρίζει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και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RNA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σύμφωνα με το μέγεθός τους.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Οι </a:t>
            </a:r>
            <a:r>
              <a:rPr lang="el-GR" b="1" dirty="0"/>
              <a:t>περιοριστικές </a:t>
            </a:r>
            <a:r>
              <a:rPr lang="el-GR" b="1" dirty="0" err="1"/>
              <a:t>ενδονουκλεάσες</a:t>
            </a:r>
            <a:r>
              <a:rPr lang="el-GR" dirty="0"/>
              <a:t> μπορούν να διασπούν τα μόρια </a:t>
            </a:r>
            <a:r>
              <a:rPr lang="en-US" dirty="0"/>
              <a:t>DNA </a:t>
            </a:r>
            <a:r>
              <a:rPr lang="el-GR" dirty="0"/>
              <a:t>σε συγκεκριμένες θέσεις.</a:t>
            </a:r>
          </a:p>
        </p:txBody>
      </p:sp>
    </p:spTree>
    <p:extLst>
      <p:ext uri="{BB962C8B-B14F-4D97-AF65-F5344CB8AC3E}">
        <p14:creationId xmlns:p14="http://schemas.microsoft.com/office/powerpoint/2010/main" val="183688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5805264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Πέψη ενός τμήματος </a:t>
            </a:r>
            <a:r>
              <a:rPr lang="en-US" b="1" dirty="0"/>
              <a:t>DNA </a:t>
            </a:r>
            <a:r>
              <a:rPr lang="el-GR" b="1" dirty="0"/>
              <a:t>με την </a:t>
            </a:r>
            <a:r>
              <a:rPr lang="el-GR" b="1" dirty="0" err="1"/>
              <a:t>ενδονουκλεάση</a:t>
            </a:r>
            <a:r>
              <a:rPr lang="el-GR" b="1" dirty="0"/>
              <a:t> </a:t>
            </a:r>
            <a:r>
              <a:rPr lang="en-US" b="1" dirty="0" err="1"/>
              <a:t>EcoRI</a:t>
            </a:r>
            <a:r>
              <a:rPr lang="en-US" b="1" dirty="0"/>
              <a:t>.</a:t>
            </a:r>
            <a:endParaRPr lang="el-GR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6A0291-B8F5-427D-ACB1-8C38C138F686}"/>
              </a:ext>
            </a:extLst>
          </p:cNvPr>
          <p:cNvGrpSpPr/>
          <p:nvPr/>
        </p:nvGrpSpPr>
        <p:grpSpPr>
          <a:xfrm>
            <a:off x="1548030" y="1188740"/>
            <a:ext cx="6047940" cy="4480520"/>
            <a:chOff x="2412492" y="1828800"/>
            <a:chExt cx="4319016" cy="3200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21571E-E9CB-40FF-92C5-A2D3F77B2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2492" y="1828800"/>
              <a:ext cx="4319016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2AD01F-1BF8-46D0-A284-AD4F0792FCC9}"/>
                </a:ext>
              </a:extLst>
            </p:cNvPr>
            <p:cNvSpPr/>
            <p:nvPr/>
          </p:nvSpPr>
          <p:spPr>
            <a:xfrm>
              <a:off x="4859300" y="4653136"/>
              <a:ext cx="187220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692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Κλωνοποίηση </a:t>
            </a:r>
            <a:r>
              <a:rPr lang="en-GB" altLang="el-GR" sz="3000" b="1" dirty="0">
                <a:solidFill>
                  <a:srgbClr val="0000FF"/>
                </a:solidFill>
              </a:rPr>
              <a:t>DNA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124744"/>
            <a:ext cx="7200800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algn="just">
              <a:spcAft>
                <a:spcPts val="300"/>
              </a:spcAft>
            </a:pP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Περιοριστικές </a:t>
            </a:r>
            <a:r>
              <a:rPr lang="el-GR" dirty="0" err="1"/>
              <a:t>ενδονουκλεάσες</a:t>
            </a:r>
            <a:r>
              <a:rPr lang="en-US" dirty="0"/>
              <a:t> (restriction endonucleases)</a:t>
            </a: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Κλωνοποίηση </a:t>
            </a:r>
            <a:r>
              <a:rPr lang="en-US" dirty="0"/>
              <a:t>DNA (DNA cloning)</a:t>
            </a: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Φορέας (</a:t>
            </a:r>
            <a:r>
              <a:rPr lang="en-US" dirty="0"/>
              <a:t>vector)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 err="1"/>
              <a:t>Πλασμίδιο</a:t>
            </a:r>
            <a:r>
              <a:rPr lang="el-GR" dirty="0"/>
              <a:t> (</a:t>
            </a:r>
            <a:r>
              <a:rPr lang="en-US" dirty="0"/>
              <a:t>plasmid)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 err="1"/>
              <a:t>Κοσμίδιο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dirty="0" err="1"/>
              <a:t>cosmid</a:t>
            </a:r>
            <a:r>
              <a:rPr lang="en-US" dirty="0"/>
              <a:t>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Τεχνητό χρωμόσωμα βακτηρίων </a:t>
            </a:r>
            <a:r>
              <a:rPr lang="en-US" dirty="0"/>
              <a:t>(Bacterial artificial chromosome, BAC)</a:t>
            </a: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Τεχνητό χρωμόσωμα ζυμομύκητα </a:t>
            </a:r>
            <a:r>
              <a:rPr lang="en-US" dirty="0"/>
              <a:t>(Yeast artificial chromosome, YAC)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Φορέας έκφρασης (</a:t>
            </a:r>
            <a:r>
              <a:rPr lang="en-US" dirty="0"/>
              <a:t>expression vector)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Δορυφορικός φορέας (</a:t>
            </a:r>
            <a:r>
              <a:rPr lang="en-US" dirty="0"/>
              <a:t>shuttle vector</a:t>
            </a:r>
            <a:r>
              <a:rPr lang="el-GR" dirty="0"/>
              <a:t>)</a:t>
            </a:r>
            <a:endParaRPr lang="en-US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/>
              <a:t>DNA </a:t>
            </a:r>
            <a:r>
              <a:rPr lang="el-GR" dirty="0" err="1"/>
              <a:t>λιγάση</a:t>
            </a:r>
            <a:r>
              <a:rPr lang="el-GR" dirty="0"/>
              <a:t> </a:t>
            </a:r>
            <a:r>
              <a:rPr lang="en-US" dirty="0"/>
              <a:t>(DNA ligase)</a:t>
            </a: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Μετασχηματισμός </a:t>
            </a:r>
            <a:r>
              <a:rPr lang="en-US" dirty="0"/>
              <a:t>(transformation)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Γενετική επιδεκτικότητα (</a:t>
            </a:r>
            <a:r>
              <a:rPr lang="en-US" dirty="0"/>
              <a:t>genetic competence)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Βιβλιοθήκη </a:t>
            </a:r>
            <a:r>
              <a:rPr lang="en-US" dirty="0"/>
              <a:t>DNA (DNA library)</a:t>
            </a: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 err="1"/>
              <a:t>Γονιδιωματική</a:t>
            </a:r>
            <a:r>
              <a:rPr lang="el-GR" dirty="0"/>
              <a:t> βιβλιοθήκη </a:t>
            </a:r>
            <a:r>
              <a:rPr lang="en-US" dirty="0"/>
              <a:t>(genome library)</a:t>
            </a:r>
            <a:endParaRPr lang="el-GR" dirty="0"/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l-GR" dirty="0"/>
              <a:t>Βιβλιοθήκη </a:t>
            </a:r>
            <a:r>
              <a:rPr lang="en-US" dirty="0"/>
              <a:t>cDNA</a:t>
            </a:r>
            <a:r>
              <a:rPr lang="el-GR" dirty="0"/>
              <a:t> </a:t>
            </a:r>
            <a:r>
              <a:rPr lang="en-US" dirty="0"/>
              <a:t>(cDNA library)</a:t>
            </a:r>
          </a:p>
        </p:txBody>
      </p:sp>
    </p:spTree>
    <p:extLst>
      <p:ext uri="{BB962C8B-B14F-4D97-AF65-F5344CB8AC3E}">
        <p14:creationId xmlns:p14="http://schemas.microsoft.com/office/powerpoint/2010/main" val="518078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Κλωνοποίηση </a:t>
            </a:r>
            <a:r>
              <a:rPr lang="en-GB" altLang="el-GR" sz="3000" b="1" dirty="0">
                <a:solidFill>
                  <a:srgbClr val="0000FF"/>
                </a:solidFill>
              </a:rPr>
              <a:t>DNA</a:t>
            </a:r>
            <a:endParaRPr lang="el-GR" altLang="el-GR" sz="3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540000" y="1340768"/>
            <a:ext cx="8064000" cy="398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περιοριστικές </a:t>
            </a:r>
            <a:r>
              <a:rPr lang="el-GR" dirty="0" err="1"/>
              <a:t>ενδονουκλεάσες</a:t>
            </a:r>
            <a:r>
              <a:rPr lang="el-GR" dirty="0"/>
              <a:t> μπορούν να διασπούν τα μόρια </a:t>
            </a:r>
            <a:r>
              <a:rPr lang="en-US" dirty="0"/>
              <a:t>DNA </a:t>
            </a:r>
            <a:r>
              <a:rPr lang="el-GR" dirty="0"/>
              <a:t>σε συγκεκριμένες θέσεις.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Κλωνοποίηση </a:t>
            </a:r>
            <a:r>
              <a:rPr lang="en-US" dirty="0"/>
              <a:t>DNA.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Ο φορέας </a:t>
            </a:r>
            <a:r>
              <a:rPr lang="en-US" dirty="0"/>
              <a:t>DNA </a:t>
            </a:r>
            <a:r>
              <a:rPr lang="el-GR" dirty="0"/>
              <a:t>είναι δυνατόν να εισαχθεί σε οργανισμούς-ξενιστές με μετασχηματισμό.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Βιβλιοθήκες</a:t>
            </a:r>
            <a:r>
              <a:rPr lang="en-US" dirty="0"/>
              <a:t> DNA</a:t>
            </a:r>
            <a:r>
              <a:rPr lang="el-GR" dirty="0"/>
              <a:t> μπορούν να δημιουργηθούν με κλωνοποίηση</a:t>
            </a:r>
            <a:r>
              <a:rPr lang="en-US" dirty="0"/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Η υβριδοποίηση μπορεί να χρησιμοποιηθεί για να </a:t>
            </a:r>
            <a:r>
              <a:rPr lang="el-GR" dirty="0" err="1"/>
              <a:t>ταυτοποιηθεί</a:t>
            </a:r>
            <a:r>
              <a:rPr lang="el-GR" dirty="0"/>
              <a:t> ένας συγκεκριμένος κλώνος σε μια βιβλιοθήκη </a:t>
            </a:r>
            <a:r>
              <a:rPr lang="en-US" dirty="0"/>
              <a:t>DNA.</a:t>
            </a:r>
          </a:p>
        </p:txBody>
      </p:sp>
    </p:spTree>
    <p:extLst>
      <p:ext uri="{BB962C8B-B14F-4D97-AF65-F5344CB8AC3E}">
        <p14:creationId xmlns:p14="http://schemas.microsoft.com/office/powerpoint/2010/main" val="37640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4F3FFE8-4A1A-4761-AF8D-7B863F719B2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Περιοριστικές </a:t>
            </a:r>
            <a:r>
              <a:rPr lang="el-GR" altLang="el-GR" sz="2800" b="1" dirty="0" err="1">
                <a:solidFill>
                  <a:srgbClr val="0000FF"/>
                </a:solidFill>
                <a:cs typeface="Arial" pitchFamily="34" charset="0"/>
              </a:rPr>
              <a:t>ενδονουκλεάσες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(restriction endonucleases)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A6655-FA1B-4CFB-A5DE-345BB05A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587" y="1124744"/>
            <a:ext cx="3829893" cy="52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C8216-F4D9-40AB-853D-058D21EB4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76" y="2479656"/>
            <a:ext cx="4464496" cy="18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2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540000" y="4941168"/>
            <a:ext cx="8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Μερικές περιοριστικές </a:t>
            </a:r>
            <a:r>
              <a:rPr lang="el-GR" b="1" dirty="0" err="1"/>
              <a:t>ενδονουκλεάσες</a:t>
            </a:r>
            <a:r>
              <a:rPr lang="el-GR" b="1" dirty="0"/>
              <a:t> και οι αλληλουχίες που αναγνωρίζουν.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155FB-52F5-415D-84DF-BE409F9E9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956" y="2053606"/>
            <a:ext cx="5846087" cy="27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24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09536" y="800708"/>
            <a:ext cx="6724928" cy="5628955"/>
            <a:chOff x="1105987" y="1419497"/>
            <a:chExt cx="6096641" cy="49840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987" y="1419497"/>
              <a:ext cx="6096640" cy="46543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19622" y="5733879"/>
              <a:ext cx="483006" cy="531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988" y="5930537"/>
              <a:ext cx="6096639" cy="472999"/>
            </a:xfrm>
            <a:prstGeom prst="rect">
              <a:avLst/>
            </a:prstGeom>
          </p:spPr>
        </p:pic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F10F989F-7CD8-4E88-B3C3-6E2BD83F34D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Περιοριστικές </a:t>
            </a:r>
            <a:r>
              <a:rPr lang="el-GR" altLang="el-GR" sz="2800" b="1" dirty="0" err="1">
                <a:solidFill>
                  <a:srgbClr val="0000FF"/>
                </a:solidFill>
                <a:cs typeface="Arial" pitchFamily="34" charset="0"/>
              </a:rPr>
              <a:t>ενδονουκλεάσες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(restriction endonucleases)</a:t>
            </a:r>
          </a:p>
        </p:txBody>
      </p:sp>
    </p:spTree>
    <p:extLst>
      <p:ext uri="{BB962C8B-B14F-4D97-AF65-F5344CB8AC3E}">
        <p14:creationId xmlns:p14="http://schemas.microsoft.com/office/powerpoint/2010/main" val="48664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108000" y="5733256"/>
            <a:ext cx="89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Αλληλουχίες αναγνώρισης και θέσεις θραύσης διαφόρων περιοριστικών </a:t>
            </a:r>
            <a:r>
              <a:rPr lang="el-GR" b="1" dirty="0" err="1"/>
              <a:t>ενδονουκλεασών</a:t>
            </a:r>
            <a:r>
              <a:rPr lang="el-G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CF130-8D56-4F3F-A6D5-D7F096B82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000" y="1248933"/>
            <a:ext cx="4860000" cy="43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6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5291916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Σχάση σε μια θέση </a:t>
            </a:r>
            <a:r>
              <a:rPr lang="en-US" b="1" dirty="0" err="1"/>
              <a:t>EcoRI</a:t>
            </a:r>
            <a:r>
              <a:rPr lang="en-US" b="1" dirty="0"/>
              <a:t>.</a:t>
            </a:r>
            <a:endParaRPr lang="el-G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CDD8B-C412-4021-873D-B152B8A89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000" y="1733971"/>
            <a:ext cx="4860000" cy="33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8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Απομόνωση </a:t>
            </a:r>
            <a:r>
              <a:rPr lang="en-GB" altLang="el-GR" sz="2800" b="1" dirty="0">
                <a:solidFill>
                  <a:srgbClr val="0000FF"/>
                </a:solidFill>
                <a:cs typeface="Arial" pitchFamily="34" charset="0"/>
              </a:rPr>
              <a:t>RNA</a:t>
            </a:r>
            <a:endParaRPr lang="el-GR" altLang="el-GR" sz="28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E1AB-02D7-4E65-9085-F61E274B5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126" y="800708"/>
            <a:ext cx="3150377" cy="5890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BA4B9E-CE1D-4805-87BA-2F24685DB213}"/>
              </a:ext>
            </a:extLst>
          </p:cNvPr>
          <p:cNvSpPr/>
          <p:nvPr/>
        </p:nvSpPr>
        <p:spPr>
          <a:xfrm>
            <a:off x="179512" y="1052736"/>
            <a:ext cx="3744416" cy="153888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Απομόνωση (καθαρισμός) ολικού </a:t>
            </a:r>
            <a:r>
              <a:rPr lang="en-US" sz="2000" b="1" dirty="0">
                <a:solidFill>
                  <a:schemeClr val="tx1"/>
                </a:solidFill>
              </a:rPr>
              <a:t>RNA</a:t>
            </a:r>
            <a:r>
              <a:rPr lang="el-GR" sz="2000" b="1" dirty="0">
                <a:solidFill>
                  <a:schemeClr val="tx1"/>
                </a:solidFill>
              </a:rPr>
              <a:t> από</a:t>
            </a: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κύτταρα, ιστούς, βακτήρια, ζύμες / μύκητες, φυτά κλπ.</a:t>
            </a: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με χρήση </a:t>
            </a:r>
            <a:r>
              <a:rPr lang="el-GR" sz="2000" b="1" i="1" dirty="0">
                <a:solidFill>
                  <a:schemeClr val="tx1"/>
                </a:solidFill>
              </a:rPr>
              <a:t>στηλών</a:t>
            </a:r>
            <a:r>
              <a:rPr lang="el-GR" sz="2000" b="1" dirty="0">
                <a:solidFill>
                  <a:schemeClr val="tx1"/>
                </a:solidFill>
              </a:rPr>
              <a:t> (</a:t>
            </a:r>
            <a:r>
              <a:rPr lang="en-US" sz="2000" b="1" i="1" dirty="0">
                <a:solidFill>
                  <a:schemeClr val="tx1"/>
                </a:solidFill>
              </a:rPr>
              <a:t>spin columns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37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233" y="878541"/>
            <a:ext cx="5457192" cy="584268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4F3FFE8-4A1A-4761-AF8D-7B863F719B2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Περιοριστικές </a:t>
            </a:r>
            <a:r>
              <a:rPr lang="el-GR" altLang="el-GR" sz="2800" b="1" dirty="0" err="1">
                <a:solidFill>
                  <a:srgbClr val="0000FF"/>
                </a:solidFill>
                <a:cs typeface="Arial" pitchFamily="34" charset="0"/>
              </a:rPr>
              <a:t>ενδονουκλεάσες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(restriction endonucleases)</a:t>
            </a:r>
          </a:p>
        </p:txBody>
      </p:sp>
    </p:spTree>
    <p:extLst>
      <p:ext uri="{BB962C8B-B14F-4D97-AF65-F5344CB8AC3E}">
        <p14:creationId xmlns:p14="http://schemas.microsoft.com/office/powerpoint/2010/main" val="1775037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08CC3-2FC3-43F2-9875-BBF751E57A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5" y="1412776"/>
            <a:ext cx="4950197" cy="3313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43B79-A2CE-4C8D-B288-1167722FBE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0"/>
            <a:ext cx="3005667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0095EA7-0E21-4629-9940-EACFCA6FD1A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529208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Περιοριστικές </a:t>
            </a:r>
            <a:r>
              <a:rPr lang="el-GR" altLang="el-GR" sz="2800" b="1" dirty="0" err="1">
                <a:solidFill>
                  <a:srgbClr val="0000FF"/>
                </a:solidFill>
                <a:cs typeface="Arial" pitchFamily="34" charset="0"/>
              </a:rPr>
              <a:t>ενδονουκλεάσες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(restriction endonucleases)</a:t>
            </a:r>
          </a:p>
        </p:txBody>
      </p:sp>
    </p:spTree>
    <p:extLst>
      <p:ext uri="{BB962C8B-B14F-4D97-AF65-F5344CB8AC3E}">
        <p14:creationId xmlns:p14="http://schemas.microsoft.com/office/powerpoint/2010/main" val="1021575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B0E25B-98BE-4C5B-A4AC-4D1A363FECA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Περιοριστικός χάρτης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(restriction map)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DAA32-B3DA-4220-B177-A51AB1377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980728"/>
            <a:ext cx="4086225" cy="18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AC1AA-FB8A-4666-9EEC-4E6492877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436" y="3501033"/>
            <a:ext cx="339090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727C4-8DC7-48CF-9247-DFB06E335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97" y="1700808"/>
            <a:ext cx="31146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4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20000" y="0"/>
            <a:ext cx="6192688" cy="6858000"/>
            <a:chOff x="1193074" y="383178"/>
            <a:chExt cx="5416732" cy="6082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3074" y="383178"/>
              <a:ext cx="5416732" cy="46590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3074" y="3596633"/>
              <a:ext cx="5416732" cy="2869475"/>
            </a:xfrm>
            <a:prstGeom prst="rect">
              <a:avLst/>
            </a:prstGeom>
          </p:spPr>
        </p:pic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4698A930-6425-4D68-8DB1-E7AA607D838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2843808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Φορέας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vector)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για κλωνοποίηση</a:t>
            </a:r>
            <a:endParaRPr lang="en-US" altLang="el-GR" sz="2800" b="1" dirty="0">
              <a:solidFill>
                <a:srgbClr val="0000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06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0872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lvl="1" indent="-460375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Cloning a fragment of DNA requires a specially engineered vector.</a:t>
            </a:r>
          </a:p>
          <a:p>
            <a:pPr marL="534988" lvl="1" indent="-460375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Blue/white selection allows the identification of bacteria that contain the vector plasmid and vector plasmids that contain an insert.</a:t>
            </a:r>
            <a:endParaRPr lang="el-G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EDECE9-5CFC-42E2-908B-4F7219A933E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Blue/white screening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82E338-A5EA-4585-8D14-C7C14E91B132}"/>
              </a:ext>
            </a:extLst>
          </p:cNvPr>
          <p:cNvGrpSpPr/>
          <p:nvPr/>
        </p:nvGrpSpPr>
        <p:grpSpPr>
          <a:xfrm>
            <a:off x="683568" y="2245514"/>
            <a:ext cx="7776864" cy="4408931"/>
            <a:chOff x="683568" y="2245514"/>
            <a:chExt cx="7776864" cy="44089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2442D2-C99E-473E-B9CE-B1712330A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68" y="2245514"/>
              <a:ext cx="7776864" cy="44089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42C85E-B931-4BB0-8A7A-A0BB60D1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68" y="2245514"/>
              <a:ext cx="2263857" cy="1016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8637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94765"/>
            <a:ext cx="3868470" cy="386847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3633588-705A-4E3C-9313-A4BC8A95935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Blue/white screening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3ED1C-779C-48DB-813A-A61CA7BC5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289" y="2019300"/>
            <a:ext cx="40671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4704"/>
            <a:ext cx="91440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lvl="1" indent="-4603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High level expression of recombinant proteins in bacteria is a common process in Biotechnology. The production of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human insulin</a:t>
            </a:r>
            <a:r>
              <a:rPr lang="en-US" dirty="0">
                <a:latin typeface="+mj-lt"/>
                <a:cs typeface="Arial" panose="020B0604020202020204" pitchFamily="34" charset="0"/>
              </a:rPr>
              <a:t> in bacteria is one such example. Another example is the production of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plant calreticulin protein</a:t>
            </a:r>
            <a:r>
              <a:rPr lang="en-US" dirty="0">
                <a:latin typeface="+mj-lt"/>
                <a:cs typeface="Arial" panose="020B0604020202020204" pitchFamily="34" charset="0"/>
              </a:rPr>
              <a:t> in bacteria as a means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to generate anti-calreticulin antibodies in rabbits</a:t>
            </a:r>
            <a:r>
              <a:rPr lang="en-US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534988" lvl="1" indent="-4603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Probably the most widely used bacterial protein expression is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pET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vector system</a:t>
            </a:r>
            <a:r>
              <a:rPr lang="el-GR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dirty="0">
                <a:latin typeface="+mj-lt"/>
                <a:cs typeface="Arial" panose="020B0604020202020204" pitchFamily="34" charset="0"/>
              </a:rPr>
              <a:t>which was developed in 1984 by Bill Studier and colleagues at Brookhaven National Labs. The vector system is now sold commercially.</a:t>
            </a:r>
          </a:p>
          <a:p>
            <a:pPr marL="534988" lvl="1" indent="-4603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One of the most innovative </a:t>
            </a:r>
            <a:r>
              <a:rPr lang="en-US" dirty="0" err="1">
                <a:latin typeface="+mj-lt"/>
                <a:cs typeface="Arial" panose="020B0604020202020204" pitchFamily="34" charset="0"/>
              </a:rPr>
              <a:t>pET</a:t>
            </a:r>
            <a:r>
              <a:rPr lang="en-US" dirty="0">
                <a:latin typeface="+mj-lt"/>
                <a:cs typeface="Arial" panose="020B0604020202020204" pitchFamily="34" charset="0"/>
              </a:rPr>
              <a:t> vectors is </a:t>
            </a:r>
            <a:r>
              <a:rPr lang="en-US" b="1" dirty="0" err="1">
                <a:latin typeface="+mj-lt"/>
                <a:cs typeface="Arial" panose="020B0604020202020204" pitchFamily="34" charset="0"/>
              </a:rPr>
              <a:t>pETBlue</a:t>
            </a:r>
            <a:r>
              <a:rPr lang="el-GR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dirty="0">
                <a:latin typeface="+mj-lt"/>
                <a:cs typeface="Arial" panose="020B0604020202020204" pitchFamily="34" charset="0"/>
              </a:rPr>
              <a:t>which utilizes a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lacZ gene</a:t>
            </a:r>
            <a:r>
              <a:rPr lang="en-US" dirty="0">
                <a:latin typeface="+mj-lt"/>
                <a:cs typeface="Arial" panose="020B0604020202020204" pitchFamily="34" charset="0"/>
              </a:rPr>
              <a:t> (alpha region)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on the opposite coding strand</a:t>
            </a:r>
            <a:r>
              <a:rPr lang="en-US" dirty="0">
                <a:latin typeface="+mj-lt"/>
                <a:cs typeface="Arial" panose="020B0604020202020204" pitchFamily="34" charset="0"/>
              </a:rPr>
              <a:t> such that blue-white screening can be done but the recombinant protein does not contain any lacZ fusion sequences.</a:t>
            </a:r>
            <a:endParaRPr lang="el-G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EDECE9-5CFC-42E2-908B-4F7219A933E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Blue/white screening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8F0417-8469-47C9-B37E-C747B971EEE8}"/>
              </a:ext>
            </a:extLst>
          </p:cNvPr>
          <p:cNvGrpSpPr/>
          <p:nvPr/>
        </p:nvGrpSpPr>
        <p:grpSpPr>
          <a:xfrm>
            <a:off x="611560" y="3851176"/>
            <a:ext cx="3744416" cy="2832699"/>
            <a:chOff x="611560" y="3851176"/>
            <a:chExt cx="3744416" cy="28326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8CD8FE-B5BA-4F5A-857E-8A7D8A9B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60" y="3881804"/>
              <a:ext cx="3744416" cy="280207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47F3715-557D-444C-940F-1CAB4EC214D4}"/>
                </a:ext>
              </a:extLst>
            </p:cNvPr>
            <p:cNvSpPr txBox="1"/>
            <p:nvPr/>
          </p:nvSpPr>
          <p:spPr>
            <a:xfrm>
              <a:off x="2195736" y="3851176"/>
              <a:ext cx="324000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i="1" dirty="0" err="1"/>
                <a:t>lacI</a:t>
              </a:r>
              <a:endParaRPr lang="en-US" sz="1000" i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63AFF8-778F-4B57-88ED-9A347C8C9B95}"/>
              </a:ext>
            </a:extLst>
          </p:cNvPr>
          <p:cNvGrpSpPr/>
          <p:nvPr/>
        </p:nvGrpSpPr>
        <p:grpSpPr>
          <a:xfrm>
            <a:off x="4932040" y="4253819"/>
            <a:ext cx="3600400" cy="1983493"/>
            <a:chOff x="4932040" y="4253819"/>
            <a:chExt cx="3600400" cy="19834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9A5DF6-6C07-4830-9270-13B54DB8B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040" y="4253819"/>
              <a:ext cx="3600400" cy="19834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F1C35A-968A-4131-B543-0A1050318A74}"/>
                </a:ext>
              </a:extLst>
            </p:cNvPr>
            <p:cNvSpPr txBox="1"/>
            <p:nvPr/>
          </p:nvSpPr>
          <p:spPr>
            <a:xfrm rot="18313046">
              <a:off x="5157586" y="5869042"/>
              <a:ext cx="252000" cy="1538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i="1" dirty="0" err="1"/>
                <a:t>lacI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4532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4704"/>
            <a:ext cx="9144000" cy="533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lvl="1" indent="-460375" algn="just">
              <a:lnSpc>
                <a:spcPct val="125000"/>
              </a:lnSpc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2200" b="1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lac</a:t>
            </a:r>
            <a:r>
              <a:rPr lang="en-US" sz="2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operon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 consists of </a:t>
            </a:r>
            <a:r>
              <a:rPr lang="en-US" sz="2200" u="sng" dirty="0">
                <a:latin typeface="+mj-lt"/>
                <a:cs typeface="Arial" panose="020B0604020202020204" pitchFamily="34" charset="0"/>
              </a:rPr>
              <a:t>three structural genes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, and </a:t>
            </a:r>
            <a:r>
              <a:rPr lang="en-US" sz="2200" u="sng" dirty="0">
                <a:latin typeface="+mj-lt"/>
                <a:cs typeface="Arial" panose="020B0604020202020204" pitchFamily="34" charset="0"/>
              </a:rPr>
              <a:t>a promoter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200" u="sng" dirty="0">
                <a:latin typeface="+mj-lt"/>
                <a:cs typeface="Arial" panose="020B0604020202020204" pitchFamily="34" charset="0"/>
              </a:rPr>
              <a:t>a terminator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200" u="sng" dirty="0">
                <a:latin typeface="+mj-lt"/>
                <a:cs typeface="Arial" panose="020B0604020202020204" pitchFamily="34" charset="0"/>
              </a:rPr>
              <a:t>regulator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, and </a:t>
            </a:r>
            <a:r>
              <a:rPr lang="en-US" sz="2200" u="sng" dirty="0">
                <a:latin typeface="+mj-lt"/>
                <a:cs typeface="Arial" panose="020B0604020202020204" pitchFamily="34" charset="0"/>
              </a:rPr>
              <a:t>an operator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. The three structural genes are: </a:t>
            </a:r>
            <a:r>
              <a:rPr lang="en-US" sz="2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lacZ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200" b="1" dirty="0">
                <a:latin typeface="+mj-lt"/>
                <a:cs typeface="Arial" panose="020B0604020202020204" pitchFamily="34" charset="0"/>
              </a:rPr>
              <a:t>lacY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, and </a:t>
            </a:r>
            <a:r>
              <a:rPr lang="en-US" sz="2200" b="1" dirty="0">
                <a:latin typeface="+mj-lt"/>
                <a:cs typeface="Arial" panose="020B0604020202020204" pitchFamily="34" charset="0"/>
              </a:rPr>
              <a:t>lacA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992188" lvl="2" indent="-460375" algn="just">
              <a:lnSpc>
                <a:spcPct val="125000"/>
              </a:lnSpc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lacZ encodes </a:t>
            </a:r>
            <a:r>
              <a:rPr lang="en-US" sz="2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ß-galactosidase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sz="2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LacZ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), an intracellular enzyme that </a:t>
            </a:r>
            <a:r>
              <a:rPr lang="en-US" sz="2200" i="1" u="sng" dirty="0">
                <a:latin typeface="+mj-lt"/>
                <a:cs typeface="Arial" panose="020B0604020202020204" pitchFamily="34" charset="0"/>
              </a:rPr>
              <a:t>cleaves the disaccharide lactose into glucose and galactose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992188" lvl="2" indent="-460375" algn="just">
              <a:lnSpc>
                <a:spcPct val="125000"/>
              </a:lnSpc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lacY encodes Beta-galactoside permease (LacY), a transmembrane symporter that pumps ß-galactosides including lactose into the cell using a proton gradient in the same direction.</a:t>
            </a:r>
          </a:p>
          <a:p>
            <a:pPr marL="992188" lvl="2" indent="-460375" algn="just">
              <a:lnSpc>
                <a:spcPct val="125000"/>
              </a:lnSpc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lacA encodes ß-galactoside transacetylase (LacA), an enzyme that transfers an acetyl group from acetyl-CoA to ß-galactosides.</a:t>
            </a:r>
          </a:p>
          <a:p>
            <a:pPr marL="534988" lvl="1" indent="-460375" algn="just">
              <a:lnSpc>
                <a:spcPct val="125000"/>
              </a:lnSpc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sz="2200" u="sng" dirty="0">
                <a:latin typeface="+mj-lt"/>
                <a:cs typeface="Arial" panose="020B0604020202020204" pitchFamily="34" charset="0"/>
              </a:rPr>
              <a:t>Only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 lacZ and lacY appear to be necessary for lactose catabolism.</a:t>
            </a:r>
            <a:endParaRPr lang="el-G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EDECE9-5CFC-42E2-908B-4F7219A933E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Το οπερόνιο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lac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και τα ρυθμιστικά του στοιχεία</a:t>
            </a:r>
            <a:endParaRPr lang="en-US" altLang="el-GR" sz="2800" b="1" dirty="0">
              <a:solidFill>
                <a:srgbClr val="0000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149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67D73-A852-4060-8EC1-AD2822670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04664"/>
            <a:ext cx="5867400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0BBFE-530E-4677-9F93-309AFDB628DE}"/>
              </a:ext>
            </a:extLst>
          </p:cNvPr>
          <p:cNvSpPr txBox="1"/>
          <p:nvPr/>
        </p:nvSpPr>
        <p:spPr>
          <a:xfrm>
            <a:off x="899592" y="6300028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Η δομή της λακτόζης και των προϊόντων της διάσπασής της.</a:t>
            </a:r>
          </a:p>
        </p:txBody>
      </p:sp>
    </p:spTree>
    <p:extLst>
      <p:ext uri="{BB962C8B-B14F-4D97-AF65-F5344CB8AC3E}">
        <p14:creationId xmlns:p14="http://schemas.microsoft.com/office/powerpoint/2010/main" val="3789765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AEDECE9-5CFC-42E2-908B-4F7219A933E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Blue/white screening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FEEF-59EF-41C2-9DFC-A965CA72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07" y="0"/>
            <a:ext cx="770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6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Απομόνωση </a:t>
            </a:r>
            <a:r>
              <a:rPr lang="en-GB" altLang="el-GR" sz="2800" b="1" dirty="0">
                <a:solidFill>
                  <a:srgbClr val="0000FF"/>
                </a:solidFill>
                <a:cs typeface="Arial" pitchFamily="34" charset="0"/>
              </a:rPr>
              <a:t>RNA</a:t>
            </a:r>
            <a:endParaRPr lang="el-GR" altLang="el-GR" sz="28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41277-FDD0-4515-A985-FBB5DB068E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279" y="822412"/>
            <a:ext cx="5936081" cy="58630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BA4B9E-CE1D-4805-87BA-2F24685DB213}"/>
              </a:ext>
            </a:extLst>
          </p:cNvPr>
          <p:cNvSpPr/>
          <p:nvPr/>
        </p:nvSpPr>
        <p:spPr>
          <a:xfrm>
            <a:off x="107504" y="841864"/>
            <a:ext cx="3744416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Απομόνωση (καθαρισμός) ολικού </a:t>
            </a:r>
            <a:r>
              <a:rPr lang="en-US" sz="2000" b="1" dirty="0">
                <a:solidFill>
                  <a:schemeClr val="tx1"/>
                </a:solidFill>
              </a:rPr>
              <a:t>RNA</a:t>
            </a:r>
            <a:r>
              <a:rPr lang="el-GR" sz="2000" b="1" dirty="0">
                <a:solidFill>
                  <a:schemeClr val="tx1"/>
                </a:solidFill>
              </a:rPr>
              <a:t> ή</a:t>
            </a: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κλασμάτων</a:t>
            </a:r>
            <a:r>
              <a:rPr lang="en-US" sz="2000" b="1" dirty="0">
                <a:solidFill>
                  <a:schemeClr val="tx1"/>
                </a:solidFill>
              </a:rPr>
              <a:t> RNA </a:t>
            </a:r>
            <a:r>
              <a:rPr lang="el-GR" sz="2000" b="1" dirty="0">
                <a:solidFill>
                  <a:schemeClr val="tx1"/>
                </a:solidFill>
              </a:rPr>
              <a:t>(</a:t>
            </a:r>
            <a:r>
              <a:rPr lang="en-US" sz="2000" b="1" dirty="0">
                <a:solidFill>
                  <a:schemeClr val="tx1"/>
                </a:solidFill>
              </a:rPr>
              <a:t>small </a:t>
            </a:r>
            <a:r>
              <a:rPr lang="en-US" sz="2000" b="1" i="1" dirty="0">
                <a:solidFill>
                  <a:schemeClr val="tx1"/>
                </a:solidFill>
              </a:rPr>
              <a:t>vs.</a:t>
            </a:r>
            <a:r>
              <a:rPr lang="en-US" sz="2000" b="1" dirty="0">
                <a:solidFill>
                  <a:schemeClr val="tx1"/>
                </a:solidFill>
              </a:rPr>
              <a:t> large)</a:t>
            </a:r>
            <a:r>
              <a:rPr lang="el-GR" sz="2000" b="1" dirty="0">
                <a:solidFill>
                  <a:schemeClr val="tx1"/>
                </a:solidFill>
              </a:rPr>
              <a:t> με χρήση </a:t>
            </a:r>
            <a:r>
              <a:rPr lang="el-GR" sz="2000" b="1" i="1" dirty="0">
                <a:solidFill>
                  <a:schemeClr val="tx1"/>
                </a:solidFill>
              </a:rPr>
              <a:t>στηλών</a:t>
            </a:r>
            <a:r>
              <a:rPr lang="el-GR" sz="2000" b="1" dirty="0">
                <a:solidFill>
                  <a:schemeClr val="tx1"/>
                </a:solidFill>
              </a:rPr>
              <a:t> (</a:t>
            </a:r>
            <a:r>
              <a:rPr lang="en-US" sz="2000" b="1" i="1" dirty="0">
                <a:solidFill>
                  <a:schemeClr val="tx1"/>
                </a:solidFill>
              </a:rPr>
              <a:t>spin columns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74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150" y="1124744"/>
            <a:ext cx="6639699" cy="51125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D2F546-D629-4393-93A4-89E872BD25B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Επαγωγή με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IPTG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967D8C-844C-45DB-838E-FAE2AE71A5C8}"/>
              </a:ext>
            </a:extLst>
          </p:cNvPr>
          <p:cNvSpPr/>
          <p:nvPr/>
        </p:nvSpPr>
        <p:spPr>
          <a:xfrm>
            <a:off x="4106146" y="6345904"/>
            <a:ext cx="50378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IPTG</a:t>
            </a:r>
            <a:r>
              <a:rPr lang="en-US" sz="2200" dirty="0"/>
              <a:t>: Isopropyl-ß-D-thiogalactopyranoside</a:t>
            </a:r>
          </a:p>
        </p:txBody>
      </p:sp>
    </p:spTree>
    <p:extLst>
      <p:ext uri="{BB962C8B-B14F-4D97-AF65-F5344CB8AC3E}">
        <p14:creationId xmlns:p14="http://schemas.microsoft.com/office/powerpoint/2010/main" val="363148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066" y="800708"/>
            <a:ext cx="6367868" cy="59172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4DBF59-625A-4058-BC44-44B2E9EBB8F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Αντιβιοτικά</a:t>
            </a:r>
            <a:endParaRPr lang="en-US" altLang="el-GR" sz="2800" b="1" dirty="0">
              <a:solidFill>
                <a:srgbClr val="0000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783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4704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lvl="1" indent="-2698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Cloning vectors</a:t>
            </a:r>
            <a:r>
              <a:rPr lang="en-US" dirty="0">
                <a:latin typeface="+mj-lt"/>
                <a:cs typeface="Arial" panose="020B0604020202020204" pitchFamily="34" charset="0"/>
              </a:rPr>
              <a:t> may be bacterial plasmids, phages, cosmids, bacterial artificial chromosomes (BACs), or yeast artificial chromosomes (YACs).</a:t>
            </a:r>
          </a:p>
          <a:p>
            <a:pPr marL="269875" lvl="1" indent="-2698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Shuttle vectors</a:t>
            </a:r>
            <a:r>
              <a:rPr lang="en-US" dirty="0">
                <a:latin typeface="+mj-lt"/>
                <a:cs typeface="Arial" panose="020B0604020202020204" pitchFamily="34" charset="0"/>
              </a:rPr>
              <a:t> can be propagated in more than one type of host cell.</a:t>
            </a:r>
          </a:p>
          <a:p>
            <a:pPr marL="269875" lvl="1" indent="-2698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Expression vectors contain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promoters</a:t>
            </a:r>
            <a:r>
              <a:rPr lang="en-US" dirty="0">
                <a:latin typeface="+mj-lt"/>
                <a:cs typeface="Arial" panose="020B0604020202020204" pitchFamily="34" charset="0"/>
              </a:rPr>
              <a:t> that allow transcription of any cloned gene.</a:t>
            </a:r>
          </a:p>
          <a:p>
            <a:pPr marL="269875" lvl="1" indent="-2698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Reporter genes</a:t>
            </a:r>
            <a:r>
              <a:rPr lang="en-US" dirty="0">
                <a:latin typeface="+mj-lt"/>
                <a:cs typeface="Arial" panose="020B0604020202020204" pitchFamily="34" charset="0"/>
              </a:rPr>
              <a:t> can be used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to measure promoter activity</a:t>
            </a:r>
            <a:r>
              <a:rPr lang="en-US" dirty="0">
                <a:latin typeface="+mj-lt"/>
                <a:cs typeface="Arial" panose="020B0604020202020204" pitchFamily="34" charset="0"/>
              </a:rPr>
              <a:t> or tissue-specific expression.</a:t>
            </a:r>
          </a:p>
          <a:p>
            <a:pPr marL="269875" lvl="1" indent="-269875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Numerous methods exist to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introduce DNA into different target cells</a:t>
            </a:r>
            <a:r>
              <a:rPr lang="en-US" dirty="0">
                <a:latin typeface="+mj-lt"/>
                <a:cs typeface="Arial" panose="020B0604020202020204" pitchFamily="34" charset="0"/>
              </a:rPr>
              <a:t>.</a:t>
            </a:r>
            <a:endParaRPr lang="el-G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EDECE9-5CFC-42E2-908B-4F7219A933E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Φορείς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(Vectors)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D5529-4066-4F1B-8627-B956073B79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764" y="2996952"/>
            <a:ext cx="4248472" cy="37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581988" y="2782669"/>
            <a:ext cx="266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Κλωνοποίηση σε έναν </a:t>
            </a:r>
            <a:r>
              <a:rPr lang="el-GR" b="1" dirty="0" err="1"/>
              <a:t>πλασμιδιακό</a:t>
            </a:r>
            <a:r>
              <a:rPr lang="el-GR" b="1" dirty="0"/>
              <a:t> φορέα.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8684A-FBCF-4158-A678-B2A8FBE41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1996" y="0"/>
            <a:ext cx="2660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0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E513DA-F6A8-4F1B-B085-CB4AB2FFDE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811" y="1224136"/>
            <a:ext cx="5308189" cy="551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F6973B-577B-4FB4-AEA2-D94B1C81D2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7049"/>
            <a:ext cx="3744416" cy="280207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6684007-3DC1-4A04-BA73-1E842A8D3B5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Φορείς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(Vectors)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21BCD-4380-4550-9B05-FD9F06780B2A}"/>
              </a:ext>
            </a:extLst>
          </p:cNvPr>
          <p:cNvSpPr txBox="1"/>
          <p:nvPr/>
        </p:nvSpPr>
        <p:spPr>
          <a:xfrm>
            <a:off x="0" y="1326584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Bacterial plasmid</a:t>
            </a:r>
            <a:endParaRPr lang="el-GR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EEE97-A940-4EFE-8CC2-FF1BA52A4B8E}"/>
              </a:ext>
            </a:extLst>
          </p:cNvPr>
          <p:cNvSpPr txBox="1"/>
          <p:nvPr/>
        </p:nvSpPr>
        <p:spPr>
          <a:xfrm>
            <a:off x="3835810" y="899428"/>
            <a:ext cx="5308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Shuttle vector</a:t>
            </a:r>
            <a:endParaRPr lang="el-GR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906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56684007-3DC1-4A04-BA73-1E842A8D3B5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7EE2A7-3AC4-49F5-96A9-144E249D10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40" y="800708"/>
            <a:ext cx="4079520" cy="58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28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B3647-BA42-47E6-AA8B-C00FAC089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072" y="0"/>
            <a:ext cx="31558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BF40B-E7E3-4A45-8B7B-CB0712D579EC}"/>
              </a:ext>
            </a:extLst>
          </p:cNvPr>
          <p:cNvSpPr txBox="1"/>
          <p:nvPr/>
        </p:nvSpPr>
        <p:spPr>
          <a:xfrm>
            <a:off x="251520" y="2782669"/>
            <a:ext cx="274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Κατασκευή και ανίχνευση κλώνων βιβλιοθήκης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548841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18E07-598D-433D-B5CB-63CE02ACD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428" y="29706"/>
            <a:ext cx="36083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E03D5-E472-40F1-9C74-FF2D582E666F}"/>
              </a:ext>
            </a:extLst>
          </p:cNvPr>
          <p:cNvSpPr txBox="1"/>
          <p:nvPr/>
        </p:nvSpPr>
        <p:spPr>
          <a:xfrm>
            <a:off x="251520" y="2782669"/>
            <a:ext cx="274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Κατασκευή</a:t>
            </a:r>
            <a:endParaRPr lang="en-US" b="1" dirty="0"/>
          </a:p>
          <a:p>
            <a:pPr algn="ctr"/>
            <a:r>
              <a:rPr lang="el-GR" b="1" dirty="0"/>
              <a:t>βιβλιοθήκης </a:t>
            </a:r>
            <a:r>
              <a:rPr lang="en-US" b="1" dirty="0"/>
              <a:t>cDNA.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517775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56684007-3DC1-4A04-BA73-1E842A8D3B5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A1E3B3-528D-4895-85D1-70D916CE2F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016" y="3479943"/>
            <a:ext cx="3983968" cy="2987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EFA44-C3DB-4843-9547-10C66D0A98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0" y="1340768"/>
            <a:ext cx="8892480" cy="1808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BEEA2C-2E33-4D27-A2F6-98955AAC3F5B}"/>
              </a:ext>
            </a:extLst>
          </p:cNvPr>
          <p:cNvSpPr txBox="1"/>
          <p:nvPr/>
        </p:nvSpPr>
        <p:spPr>
          <a:xfrm>
            <a:off x="2699792" y="971436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TA cloning (using Topoisomerase I)</a:t>
            </a:r>
            <a:endParaRPr lang="el-GR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42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56684007-3DC1-4A04-BA73-1E842A8D3B5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0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Κλωνοποίηση (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cloning) – </a:t>
            </a:r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Φορείς </a:t>
            </a:r>
            <a:r>
              <a:rPr lang="en-US" altLang="el-GR" sz="2800" b="1" dirty="0">
                <a:solidFill>
                  <a:srgbClr val="0000FF"/>
                </a:solidFill>
                <a:cs typeface="Arial" pitchFamily="34" charset="0"/>
              </a:rPr>
              <a:t>(Vectors)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21BCD-4380-4550-9B05-FD9F06780B2A}"/>
              </a:ext>
            </a:extLst>
          </p:cNvPr>
          <p:cNvSpPr txBox="1"/>
          <p:nvPr/>
        </p:nvSpPr>
        <p:spPr>
          <a:xfrm>
            <a:off x="2447764" y="1268760"/>
            <a:ext cx="424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b="1" dirty="0">
                <a:latin typeface="+mj-lt"/>
                <a:cs typeface="Arial" panose="020B0604020202020204" pitchFamily="34" charset="0"/>
              </a:rPr>
              <a:t>TA cloning vectors (using Topoisomerase I)</a:t>
            </a:r>
            <a:endParaRPr lang="el-GR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8529D-8741-461C-A907-4ACDD3D1E4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707" y="1770991"/>
            <a:ext cx="3840781" cy="3746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057A5-1537-4F91-A8D7-EA200B6DB1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70991"/>
            <a:ext cx="4737461" cy="37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Απομόνωση </a:t>
            </a:r>
            <a:r>
              <a:rPr lang="en-GB" altLang="el-GR" sz="2800" b="1" dirty="0">
                <a:solidFill>
                  <a:srgbClr val="0000FF"/>
                </a:solidFill>
                <a:cs typeface="Arial" pitchFamily="34" charset="0"/>
              </a:rPr>
              <a:t>RNA</a:t>
            </a:r>
            <a:endParaRPr lang="el-GR" altLang="el-GR" sz="2800" b="1" dirty="0"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9631" y="1073783"/>
            <a:ext cx="73448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Απομόνωση (καθαρισμός) ολικού </a:t>
            </a:r>
            <a:r>
              <a:rPr lang="en-US" sz="2000" b="1" dirty="0">
                <a:solidFill>
                  <a:schemeClr val="tx1"/>
                </a:solidFill>
              </a:rPr>
              <a:t>RNA </a:t>
            </a:r>
            <a:r>
              <a:rPr lang="el-GR" sz="2000" b="1" dirty="0">
                <a:solidFill>
                  <a:schemeClr val="tx1"/>
                </a:solidFill>
              </a:rPr>
              <a:t>από ορό / πλάσμα αίματος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37A0F-0BB6-4554-B994-C00422175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318" y="1628800"/>
            <a:ext cx="6447443" cy="49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6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1C2FFF-DCCA-41F0-B2AB-772F83F2C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126" y="1030000"/>
            <a:ext cx="3845990" cy="3374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B4567-7E46-4612-A686-BB5E587797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84" y="1030001"/>
            <a:ext cx="3757268" cy="337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0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BE46D-DFAB-4964-A6E6-819F3DEAC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107" y="1412776"/>
            <a:ext cx="5510381" cy="3730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A322D-CCEF-4886-B15A-BF7813BE0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13632"/>
            <a:ext cx="304673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10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1C682-F469-4608-A7A6-1BC05AD5B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88840"/>
            <a:ext cx="3577173" cy="237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C65E8-3E13-4A9B-9EEB-5138C39C09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504" y="1724847"/>
            <a:ext cx="4433968" cy="29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99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52" y="1268760"/>
            <a:ext cx="5208344" cy="4166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B0DD2-FBDE-40D1-9259-54E4FAF5C2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060848"/>
            <a:ext cx="3888432" cy="382542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B5ACCC-290F-4CED-84E2-665BD722AA68}"/>
              </a:ext>
            </a:extLst>
          </p:cNvPr>
          <p:cNvSpPr txBox="1"/>
          <p:nvPr/>
        </p:nvSpPr>
        <p:spPr>
          <a:xfrm>
            <a:off x="0" y="288000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2400"/>
              </a:spcAft>
              <a:buClr>
                <a:srgbClr val="00B0F0"/>
              </a:buClr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Luciferases</a:t>
            </a:r>
            <a:endParaRPr lang="el-G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838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E2A22-BA50-44F1-8BDC-C85C2E1E0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6790"/>
            <a:ext cx="9144000" cy="34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661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106" y="766482"/>
            <a:ext cx="38100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106" y="4006906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547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217" y="1230261"/>
            <a:ext cx="4964702" cy="45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357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206" y="1314995"/>
            <a:ext cx="5049480" cy="39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88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235" y="386137"/>
            <a:ext cx="7207367" cy="60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15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275" y="1043061"/>
            <a:ext cx="4740047" cy="45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00FF"/>
                </a:solidFill>
                <a:cs typeface="Arial" pitchFamily="34" charset="0"/>
              </a:rPr>
              <a:t>Απομόνωση </a:t>
            </a:r>
            <a:r>
              <a:rPr lang="en-GB" altLang="el-GR" sz="2800" b="1" dirty="0">
                <a:solidFill>
                  <a:srgbClr val="0000FF"/>
                </a:solidFill>
                <a:cs typeface="Arial" pitchFamily="34" charset="0"/>
              </a:rPr>
              <a:t>RNA</a:t>
            </a:r>
            <a:endParaRPr lang="el-GR" altLang="el-GR" sz="28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BA4B9E-CE1D-4805-87BA-2F24685DB213}"/>
              </a:ext>
            </a:extLst>
          </p:cNvPr>
          <p:cNvSpPr/>
          <p:nvPr/>
        </p:nvSpPr>
        <p:spPr>
          <a:xfrm>
            <a:off x="1223628" y="1258888"/>
            <a:ext cx="66967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Καθαρισμός (εμπλουτισμός) </a:t>
            </a:r>
            <a:r>
              <a:rPr lang="el-GR" sz="2000" b="1" dirty="0" err="1">
                <a:solidFill>
                  <a:schemeClr val="tx1"/>
                </a:solidFill>
              </a:rPr>
              <a:t>εξωσωματίων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en-US" sz="2000" b="1" i="1" dirty="0">
                <a:solidFill>
                  <a:schemeClr val="tx1"/>
                </a:solidFill>
              </a:rPr>
              <a:t>exosomes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dirty="0">
              <a:solidFill>
                <a:schemeClr val="tx1"/>
              </a:solidFill>
            </a:endParaRP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από αίμα ή ούρα</a:t>
            </a: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και απομόνωση ολικού </a:t>
            </a:r>
            <a:r>
              <a:rPr lang="en-US" sz="2000" b="1" dirty="0">
                <a:solidFill>
                  <a:schemeClr val="tx1"/>
                </a:solidFill>
              </a:rPr>
              <a:t>RNA </a:t>
            </a:r>
            <a:r>
              <a:rPr lang="el-GR" sz="2000" b="1" dirty="0">
                <a:solidFill>
                  <a:schemeClr val="tx1"/>
                </a:solidFill>
              </a:rPr>
              <a:t>με χρήση </a:t>
            </a:r>
            <a:r>
              <a:rPr lang="el-GR" sz="2000" b="1" i="1" dirty="0">
                <a:solidFill>
                  <a:schemeClr val="tx1"/>
                </a:solidFill>
              </a:rPr>
              <a:t>στηλών</a:t>
            </a:r>
            <a:r>
              <a:rPr lang="el-GR" sz="2000" b="1" dirty="0">
                <a:solidFill>
                  <a:schemeClr val="tx1"/>
                </a:solidFill>
              </a:rPr>
              <a:t> (</a:t>
            </a:r>
            <a:r>
              <a:rPr lang="en-US" sz="2000" b="1" i="1" dirty="0">
                <a:solidFill>
                  <a:schemeClr val="tx1"/>
                </a:solidFill>
              </a:rPr>
              <a:t>spin columns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ED3E4-32A6-4468-A53B-9D6ACD008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73" y="2492896"/>
            <a:ext cx="8234654" cy="37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639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404" y="1541417"/>
            <a:ext cx="5177934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366" y="1066800"/>
            <a:ext cx="4873855" cy="41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49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061" y="898011"/>
            <a:ext cx="6475877" cy="50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30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578" y="532969"/>
            <a:ext cx="3612008" cy="55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653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133" y="340212"/>
            <a:ext cx="3187336" cy="60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11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DF987-AB05-45FE-8D38-FF2A1FD394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27" y="476672"/>
            <a:ext cx="3096344" cy="2679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B9BBBE-C48B-4F53-820C-850132165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99" y="3573016"/>
            <a:ext cx="71628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71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A4A1D-700F-41B1-A71F-DF5276E0F9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352" y="1052736"/>
            <a:ext cx="598729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00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90554-F170-4DF0-B013-D4553EA970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427599"/>
            <a:ext cx="5616624" cy="60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875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Υβριδοποίηση </a:t>
            </a:r>
            <a:r>
              <a:rPr lang="en-US" altLang="el-GR" sz="3000" b="1" dirty="0">
                <a:solidFill>
                  <a:srgbClr val="0000FF"/>
                </a:solidFill>
              </a:rPr>
              <a:t>DNA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ηλεκτροφόρηση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πηκτώματος διαχωρίζει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και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RNA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σύμφωνα με το μέγεθός τους.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περιοριστικές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ενδονουκλεάσες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μπορούν να διασπούν τα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σε συγκεκριμένες θέσεις.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/>
              <a:t>υβριδοποίηση </a:t>
            </a:r>
            <a:r>
              <a:rPr lang="en-US" b="1" dirty="0"/>
              <a:t>DNA (DNA hybridization) </a:t>
            </a:r>
            <a:r>
              <a:rPr lang="el-GR" dirty="0"/>
              <a:t>μπορεί να χρησιμοποιηθεί για ταυτοποίηση μορίων </a:t>
            </a:r>
            <a:r>
              <a:rPr lang="en-US" dirty="0"/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Οι </a:t>
            </a:r>
            <a:r>
              <a:rPr lang="el-GR" b="1" dirty="0"/>
              <a:t>ανιχνευτές υβριδοποίησης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b="1" dirty="0"/>
              <a:t>ιχνηθέτες</a:t>
            </a:r>
            <a:r>
              <a:rPr lang="el-GR" dirty="0"/>
              <a:t>, </a:t>
            </a:r>
            <a:r>
              <a:rPr lang="en-US" b="1" dirty="0"/>
              <a:t>probes</a:t>
            </a:r>
            <a:r>
              <a:rPr lang="en-US" dirty="0"/>
              <a:t>) </a:t>
            </a:r>
            <a:r>
              <a:rPr lang="el-GR" dirty="0"/>
              <a:t>μπορούν να </a:t>
            </a:r>
            <a:r>
              <a:rPr lang="el-GR" dirty="0" err="1"/>
              <a:t>ταυτοποιήσουν</a:t>
            </a:r>
            <a:r>
              <a:rPr lang="el-GR" dirty="0"/>
              <a:t> μόρια </a:t>
            </a:r>
            <a:r>
              <a:rPr lang="en-US" dirty="0"/>
              <a:t>DNA </a:t>
            </a:r>
            <a:r>
              <a:rPr lang="el-GR" dirty="0"/>
              <a:t>και </a:t>
            </a:r>
            <a:r>
              <a:rPr lang="en-US" dirty="0"/>
              <a:t>RNA </a:t>
            </a:r>
            <a:r>
              <a:rPr lang="el-GR" dirty="0"/>
              <a:t>που έχουν διαχωριστεί με </a:t>
            </a:r>
            <a:r>
              <a:rPr lang="el-GR" dirty="0" err="1"/>
              <a:t>ηλεκτροφόρηση</a:t>
            </a:r>
            <a:r>
              <a:rPr lang="el-GR" dirty="0"/>
              <a:t>.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Απομόνωση συγκεκριμένων τμημάτων </a:t>
            </a:r>
            <a:r>
              <a:rPr lang="en-US" dirty="0"/>
              <a:t>DNA.</a:t>
            </a:r>
          </a:p>
        </p:txBody>
      </p:sp>
    </p:spTree>
    <p:extLst>
      <p:ext uri="{BB962C8B-B14F-4D97-AF65-F5344CB8AC3E}">
        <p14:creationId xmlns:p14="http://schemas.microsoft.com/office/powerpoint/2010/main" val="38261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5661248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Στύπωμα κατά </a:t>
            </a:r>
            <a:r>
              <a:rPr lang="en-US" b="1" dirty="0"/>
              <a:t>Southern (Southern blot).</a:t>
            </a:r>
            <a:endParaRPr lang="el-G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B88F4-37BD-4ADE-BB2A-98CC6A6B4F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002" y="1368308"/>
            <a:ext cx="3271996" cy="41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0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5" y="4356000"/>
            <a:ext cx="2245903" cy="21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3960000"/>
            <a:ext cx="2232248" cy="25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3888000"/>
            <a:ext cx="2160000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271433"/>
            <a:ext cx="2619375" cy="1314450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0000" y="1512000"/>
            <a:ext cx="3905256" cy="22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9512" y="800708"/>
            <a:ext cx="2808312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Καθαρισμός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l-GR" sz="2000" b="1" dirty="0">
                <a:solidFill>
                  <a:schemeClr val="tx1"/>
                </a:solidFill>
              </a:rPr>
              <a:t>μη </a:t>
            </a:r>
            <a:r>
              <a:rPr lang="el-GR" sz="2000" b="1" dirty="0" err="1">
                <a:solidFill>
                  <a:schemeClr val="tx1"/>
                </a:solidFill>
              </a:rPr>
              <a:t>ριβοσωμικού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RNA (rRNA-depleted RNA)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el-GR" sz="2000" b="1" i="1" dirty="0">
                <a:solidFill>
                  <a:schemeClr val="tx1"/>
                </a:solidFill>
              </a:rPr>
              <a:t>αρνητική επιλογή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l-GR" sz="2000" b="1" i="1" dirty="0">
              <a:solidFill>
                <a:schemeClr val="tx1"/>
              </a:solidFill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551395B6-C155-4EF4-AC8A-37687ED7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708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Καθαρισμός μη </a:t>
            </a:r>
            <a:r>
              <a:rPr lang="el-GR" sz="28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ριβοσωμικού</a:t>
            </a:r>
            <a:r>
              <a:rPr 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en-GB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RNA </a:t>
            </a:r>
            <a:endParaRPr lang="el-GR" altLang="el-G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0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E4D5F-89D8-4294-82B3-95F191D88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2" y="548680"/>
            <a:ext cx="7211636" cy="4968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4B0E30-6212-4AA2-9C62-18E1441C7D42}"/>
              </a:ext>
            </a:extLst>
          </p:cNvPr>
          <p:cNvSpPr txBox="1"/>
          <p:nvPr/>
        </p:nvSpPr>
        <p:spPr>
          <a:xfrm>
            <a:off x="899592" y="5805264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Southern blot.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4657533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13AF5-697C-40ED-8833-25484B2F2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764704"/>
            <a:ext cx="7192660" cy="45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53880-3D9C-46F0-8C94-4FA10E203043}"/>
              </a:ext>
            </a:extLst>
          </p:cNvPr>
          <p:cNvSpPr txBox="1"/>
          <p:nvPr/>
        </p:nvSpPr>
        <p:spPr>
          <a:xfrm>
            <a:off x="899592" y="5805264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Northern blot.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3656378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4F7AA-8DD3-48F8-B595-DDB57E192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112" y="176212"/>
            <a:ext cx="50577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75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ηλεκτροφόρηση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πηκτώματος διαχωρίζει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και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RNA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σύμφωνα με το μέγεθός τους.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περιοριστικές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ενδονουκλεάσες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μπορούν να διασπούν τα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σε συγκεκριμένες θέσεις.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υβριδοποίηση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 hybridization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μπορεί να χρησιμοποιηθεί για ταυτοποίηση μορίων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ανιχνευτές υβριδοποίησης μπορούν να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ταυτοποιήσουν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και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που έχουν διαχωριστεί με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ηλεκτροφόρηση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Απομόνωση συγκεκριμένων τμημάτων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υβριδοποίηση μπορεί να χρησιμοποιηθεί για να </a:t>
            </a:r>
            <a:r>
              <a:rPr lang="el-GR" dirty="0" err="1"/>
              <a:t>ταυτοποιηθεί</a:t>
            </a:r>
            <a:r>
              <a:rPr lang="el-GR" dirty="0"/>
              <a:t> ένας συγκεκριμένος κλώνος σε μια βιβλιοθήκη </a:t>
            </a:r>
            <a:r>
              <a:rPr lang="en-US" dirty="0"/>
              <a:t>DNA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l-GR" b="1" dirty="0"/>
              <a:t>Υβριδοποίηση αποικιών, </a:t>
            </a:r>
            <a:r>
              <a:rPr lang="en-US" b="1" dirty="0"/>
              <a:t>colony hybridization</a:t>
            </a:r>
            <a:r>
              <a:rPr lang="en-US" dirty="0"/>
              <a:t>).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AF23FD-2DCA-4FA6-8895-9A60D6B3503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000" b="1" dirty="0">
                <a:solidFill>
                  <a:srgbClr val="0000FF"/>
                </a:solidFill>
              </a:rPr>
              <a:t>Υβριδοποίηση αποικιών</a:t>
            </a:r>
            <a:endParaRPr lang="el-GR" altLang="el-GR" sz="3000" b="1" dirty="0"/>
          </a:p>
        </p:txBody>
      </p:sp>
    </p:spTree>
    <p:extLst>
      <p:ext uri="{BB962C8B-B14F-4D97-AF65-F5344CB8AC3E}">
        <p14:creationId xmlns:p14="http://schemas.microsoft.com/office/powerpoint/2010/main" val="2129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B3647-BA42-47E6-AA8B-C00FAC089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072" y="0"/>
            <a:ext cx="31558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BF40B-E7E3-4A45-8B7B-CB0712D579EC}"/>
              </a:ext>
            </a:extLst>
          </p:cNvPr>
          <p:cNvSpPr txBox="1"/>
          <p:nvPr/>
        </p:nvSpPr>
        <p:spPr>
          <a:xfrm>
            <a:off x="251520" y="2782669"/>
            <a:ext cx="274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Κατασκευή και ανίχνευση κλώνων βιβλιοθήκης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0576344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14D7DB-1390-462C-AE00-6AA1518F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048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A184D-C605-443F-94E2-05CDCF92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38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Μικροσυστοιχίες </a:t>
            </a:r>
            <a:r>
              <a:rPr lang="en-US" altLang="el-GR" sz="3000" b="1" dirty="0">
                <a:solidFill>
                  <a:srgbClr val="0000FF"/>
                </a:solidFill>
              </a:rPr>
              <a:t>DNA</a:t>
            </a:r>
            <a:r>
              <a:rPr lang="el-GR" altLang="el-GR" sz="3000" b="1" dirty="0">
                <a:solidFill>
                  <a:srgbClr val="0000FF"/>
                </a:solidFill>
              </a:rPr>
              <a:t> (</a:t>
            </a:r>
            <a:r>
              <a:rPr lang="en-US" altLang="el-GR" sz="3000" b="1" dirty="0">
                <a:solidFill>
                  <a:srgbClr val="0000FF"/>
                </a:solidFill>
              </a:rPr>
              <a:t>DNA microarrays)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15516" y="1161744"/>
            <a:ext cx="8712968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ηλεκτροφόρηση πηκτώματος διαχωρίζει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και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RNA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σύμφωνα με το μέγεθός τους.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περιοριστικές ενδονουκλεάσες μπορούν να διασπούν τα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σε συγκεκριμένες θέσεις.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υβριδοποίηση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DNA hybridization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μπορεί να χρησιμοποιηθεί για ταυτοποίηση μορίων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Οι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ανιχνευτές υβριδοποίησης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ιχνηθέτες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probes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μπορούν να ταυτοποιήσουν μόρια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και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RNA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που έχουν διαχωριστεί με ηλεκτροφόρηση.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Απομόνωση συγκεκριμένων τμημάτων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Η υβριδοποίηση μπορεί να χρησιμοποιηθεί για να ταυτοποιηθεί ένας συγκεκριμένος κλώνος σε μια βιβλιοθήκη DNA (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Υβριδοποίηση αποικιών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colony hybridization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).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Εφαρμογή της υβριδοποίησης </a:t>
            </a:r>
            <a:r>
              <a:rPr lang="en-US" dirty="0"/>
              <a:t>DNA </a:t>
            </a:r>
            <a:r>
              <a:rPr lang="el-GR" dirty="0"/>
              <a:t>στις </a:t>
            </a:r>
            <a:r>
              <a:rPr lang="el-GR" b="1" dirty="0"/>
              <a:t>μικροσυστοιχίες</a:t>
            </a:r>
            <a:r>
              <a:rPr lang="en-US" b="1" dirty="0"/>
              <a:t> DNA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DNA microarrays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285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612000" y="5877272"/>
            <a:ext cx="75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Πλέγμα μικροσυστοιχιών </a:t>
            </a:r>
            <a:r>
              <a:rPr lang="en-US" b="1" dirty="0"/>
              <a:t>(microarray) </a:t>
            </a:r>
            <a:r>
              <a:rPr lang="el-GR" b="1" dirty="0"/>
              <a:t>που συγκρίνει τα μοτίβα έκφρασης δύο ιστών (μυϊκού και νευρικού) στον οργανισμό </a:t>
            </a:r>
            <a:r>
              <a:rPr lang="en-US" b="1" i="1" dirty="0"/>
              <a:t>Caenorhabditis elegans</a:t>
            </a:r>
            <a:r>
              <a:rPr lang="en-US" b="1" dirty="0"/>
              <a:t>.</a:t>
            </a:r>
            <a:endParaRPr lang="el-G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5DCCB-D54C-4F8B-86CD-C00227626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868" y="1150074"/>
            <a:ext cx="5092263" cy="455785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F225ABC-61F9-443F-8F55-FE8E0E4E3F3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000" b="1" dirty="0">
                <a:solidFill>
                  <a:srgbClr val="0000FF"/>
                </a:solidFill>
              </a:rPr>
              <a:t>Μικροσυστοιχίες</a:t>
            </a:r>
            <a:r>
              <a:rPr lang="en-US" altLang="el-GR" sz="3000" b="1" dirty="0">
                <a:solidFill>
                  <a:srgbClr val="0000FF"/>
                </a:solidFill>
              </a:rPr>
              <a:t> DNA</a:t>
            </a:r>
            <a:r>
              <a:rPr lang="el-GR" altLang="el-GR" sz="3000" b="1" dirty="0">
                <a:solidFill>
                  <a:srgbClr val="0000FF"/>
                </a:solidFill>
              </a:rPr>
              <a:t> (</a:t>
            </a:r>
            <a:r>
              <a:rPr lang="en-US" altLang="el-GR" sz="3000" b="1" dirty="0">
                <a:solidFill>
                  <a:srgbClr val="0000FF"/>
                </a:solidFill>
              </a:rPr>
              <a:t>DNA microarrays)</a:t>
            </a:r>
            <a:endParaRPr lang="el-GR" altLang="el-GR" sz="3000" b="1" dirty="0"/>
          </a:p>
        </p:txBody>
      </p:sp>
    </p:spTree>
    <p:extLst>
      <p:ext uri="{BB962C8B-B14F-4D97-AF65-F5344CB8AC3E}">
        <p14:creationId xmlns:p14="http://schemas.microsoft.com/office/powerpoint/2010/main" val="17522155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>
                <a:solidFill>
                  <a:srgbClr val="0000FF"/>
                </a:solidFill>
              </a:rPr>
              <a:t>Νουκλεϊκά οξέα: Βασικές μέθοδοι</a:t>
            </a:r>
            <a:endParaRPr lang="el-GR" altLang="el-GR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425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Νουκλεοτίδια τερματισμού αλυσίδας (</a:t>
            </a:r>
            <a:r>
              <a:rPr lang="en-US" dirty="0"/>
              <a:t>chain-terminating nucleotides)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Κάλυψη της αλληλουχίας (</a:t>
            </a:r>
            <a:r>
              <a:rPr lang="en-US" dirty="0"/>
              <a:t>sequence coverage)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Αλληλούχηση τυχαίας προσπέλασης (</a:t>
            </a:r>
            <a:r>
              <a:rPr lang="en-US" dirty="0"/>
              <a:t>shotgun sequencing)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Γονιδιωματικό συνεχές (</a:t>
            </a:r>
            <a:r>
              <a:rPr lang="en-US" dirty="0"/>
              <a:t>contig)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Ανάγνωσμα αλληλουχίας (</a:t>
            </a:r>
            <a:r>
              <a:rPr lang="en-US" dirty="0"/>
              <a:t>sequence read)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Ικρίωμα </a:t>
            </a:r>
            <a:r>
              <a:rPr lang="en-US" dirty="0"/>
              <a:t>(scaffold)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Αλληλούχηση ζευγαρωμένων άκρων </a:t>
            </a:r>
            <a:r>
              <a:rPr lang="en-US" dirty="0"/>
              <a:t>(paired-end sequencing)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Τεχνητό βακτηριακό χρωμόσωμα (</a:t>
            </a:r>
            <a:r>
              <a:rPr lang="en-US" dirty="0"/>
              <a:t>bacterial artificial chromosome, BAC)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1231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tIns="0" bIns="0" rtlCol="0" anchor="ctr"/>
      <a:lstStyle>
        <a:defPPr algn="ctr">
          <a:defRPr sz="1500" b="1" u="sng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9014</TotalTime>
  <Words>2477</Words>
  <Application>Microsoft Office PowerPoint</Application>
  <PresentationFormat>On-screen Show (4:3)</PresentationFormat>
  <Paragraphs>381</Paragraphs>
  <Slides>128</Slides>
  <Notes>84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</vt:lpstr>
      <vt:lpstr>Wingdings</vt:lpstr>
      <vt:lpstr>Office Theme</vt:lpstr>
      <vt:lpstr>Τεχνικές της Μοριακής Βιολογίας</vt:lpstr>
      <vt:lpstr>Τεχνικές της Μοριακής Βιολογίας</vt:lpstr>
      <vt:lpstr>Νουκλεϊκά οξέα: Βασικές μέθοδοι</vt:lpstr>
      <vt:lpstr>Απομόνωση RNA</vt:lpstr>
      <vt:lpstr>Απομόνωση RNA</vt:lpstr>
      <vt:lpstr>Απομόνωση RNA</vt:lpstr>
      <vt:lpstr>Απομόνωση RNA</vt:lpstr>
      <vt:lpstr>Απομόνωση RNA</vt:lpstr>
      <vt:lpstr>Καθαρισμός μη ριβοσωμικού RNA </vt:lpstr>
      <vt:lpstr>Καθαρισμός poly(A) RNA </vt:lpstr>
      <vt:lpstr>Καθαρισμός microRNA </vt:lpstr>
      <vt:lpstr>Νουκλεϊκά οξέα: Βασικές μέθοδοι</vt:lpstr>
      <vt:lpstr>Αντίστροφη μεταγραφή</vt:lpstr>
      <vt:lpstr>PowerPoint Presentation</vt:lpstr>
      <vt:lpstr>Νουκλεϊκά οξέα: Βασικές μέθοδοι</vt:lpstr>
      <vt:lpstr>PowerPoint Presentation</vt:lpstr>
      <vt:lpstr>Νουκλεϊκά οξέα: Βασικές μέθοδοι</vt:lpstr>
      <vt:lpstr>PCR</vt:lpstr>
      <vt:lpstr>RT-PCR</vt:lpstr>
      <vt:lpstr>Παραλλαγές της PCR</vt:lpstr>
      <vt:lpstr>Παραλλαγές της PCR</vt:lpstr>
      <vt:lpstr>Παραλλαγές της PCR</vt:lpstr>
      <vt:lpstr>Παραλλαγές της PCR</vt:lpstr>
      <vt:lpstr>Παραλλαγές της PCR</vt:lpstr>
      <vt:lpstr>Παραλλαγές της PCR</vt:lpstr>
      <vt:lpstr>Νουκλεϊκά οξέα: Βασικές μέθοδοι</vt:lpstr>
      <vt:lpstr>Ηλεκτροφόρηση σε πήκτωμα</vt:lpstr>
      <vt:lpstr>Ηλεκτροφόρηση σε πήκτωμα αγαρόζης</vt:lpstr>
      <vt:lpstr>PowerPoint Presentation</vt:lpstr>
      <vt:lpstr>PowerPoint Presentation</vt:lpstr>
      <vt:lpstr>PowerPoint Presentation</vt:lpstr>
      <vt:lpstr>Ηλεκτροφόρηση σε πήκτωμα πολυακρυλαμίδης (PAGE)</vt:lpstr>
      <vt:lpstr>PowerPoint Presentation</vt:lpstr>
      <vt:lpstr>PowerPoint Presentation</vt:lpstr>
      <vt:lpstr>PowerPoint Presentation</vt:lpstr>
      <vt:lpstr>PowerPoint Presentation</vt:lpstr>
      <vt:lpstr>Χρώση πηκτωμάτων για νουκλεϊκά οξέα</vt:lpstr>
      <vt:lpstr>PowerPoint Presentation</vt:lpstr>
      <vt:lpstr>Pulsed-field gel electrophoresis</vt:lpstr>
      <vt:lpstr>PowerPoint Presentation</vt:lpstr>
      <vt:lpstr>Πέψη με περιοριστικές ενδονουκλεάσες</vt:lpstr>
      <vt:lpstr>PowerPoint Presentation</vt:lpstr>
      <vt:lpstr>Κλωνοποίηση DNA</vt:lpstr>
      <vt:lpstr>Κλωνοποίηση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Υβριδοποίηση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Μικροσυστοιχίες DNA (DNA microarrays)</vt:lpstr>
      <vt:lpstr>PowerPoint Presentation</vt:lpstr>
      <vt:lpstr>Νουκλεϊκά οξέα: Βασικές μέθοδοι</vt:lpstr>
      <vt:lpstr>Νουκλεϊκά οξέα: Βασικές μέθοδοι</vt:lpstr>
      <vt:lpstr>PowerPoint Presentation</vt:lpstr>
      <vt:lpstr>PowerPoint Presentation</vt:lpstr>
      <vt:lpstr>PowerPoint Presentation</vt:lpstr>
      <vt:lpstr>PowerPoint Presentation</vt:lpstr>
      <vt:lpstr>Νουκλεϊκά οξέα: Βασικές μέθοδοι</vt:lpstr>
      <vt:lpstr>PowerPoint Presentation</vt:lpstr>
      <vt:lpstr>PowerPoint Presentation</vt:lpstr>
      <vt:lpstr>Νουκλεϊκά οξέα: Βασικές μέθοδοι</vt:lpstr>
      <vt:lpstr>PowerPoint Presentation</vt:lpstr>
      <vt:lpstr>Πρωτεΐνες</vt:lpstr>
      <vt:lpstr>Πρωτεΐνες</vt:lpstr>
      <vt:lpstr>PowerPoint Presentation</vt:lpstr>
      <vt:lpstr>Πρωτεΐνες</vt:lpstr>
      <vt:lpstr>PowerPoint Presentation</vt:lpstr>
      <vt:lpstr>Πρωτεΐνες</vt:lpstr>
      <vt:lpstr>PowerPoint Presentation</vt:lpstr>
      <vt:lpstr>PowerPoint Presentation</vt:lpstr>
      <vt:lpstr>PowerPoint Presentation</vt:lpstr>
      <vt:lpstr>Αλληλεπιδράσεις μεταξύ πρωτεϊνών και νουκλεϊκών οξέων</vt:lpstr>
      <vt:lpstr>Αλληλεπιδράσεις μεταξύ πρωτεϊνών και νουκλεϊκών οξέων</vt:lpstr>
      <vt:lpstr>PowerPoint Presentation</vt:lpstr>
      <vt:lpstr>Αλληλεπιδράσεις μεταξύ πρωτεϊνών και νουκλεϊκών οξέων</vt:lpstr>
      <vt:lpstr>PowerPoint Presentation</vt:lpstr>
      <vt:lpstr>Αλληλεπιδράσεις μεταξύ πρωτεϊνών και νουκλεϊκών οξέων</vt:lpstr>
      <vt:lpstr>PowerPoint Presentation</vt:lpstr>
      <vt:lpstr>Αλληλεπιδράσεις μεταξύ πρωτεϊνών και νουκλεϊκών οξέων</vt:lpstr>
      <vt:lpstr>PowerPoint Presentation</vt:lpstr>
      <vt:lpstr>PowerPoint Presentation</vt:lpstr>
    </vt:vector>
  </TitlesOfParts>
  <Company>University of Athens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Christos Kontos</dc:creator>
  <cp:lastModifiedBy>Christos Kontos</cp:lastModifiedBy>
  <cp:revision>697</cp:revision>
  <dcterms:created xsi:type="dcterms:W3CDTF">2013-05-26T20:29:32Z</dcterms:created>
  <dcterms:modified xsi:type="dcterms:W3CDTF">2024-02-20T12:59:56Z</dcterms:modified>
</cp:coreProperties>
</file>