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76" r:id="rId9"/>
    <p:sldId id="262" r:id="rId10"/>
    <p:sldId id="264" r:id="rId11"/>
    <p:sldId id="267" r:id="rId12"/>
    <p:sldId id="266" r:id="rId13"/>
    <p:sldId id="270" r:id="rId14"/>
    <p:sldId id="268" r:id="rId15"/>
    <p:sldId id="269" r:id="rId16"/>
    <p:sldId id="271" r:id="rId17"/>
    <p:sldId id="277" r:id="rId18"/>
    <p:sldId id="272" r:id="rId19"/>
    <p:sldId id="273" r:id="rId20"/>
    <p:sldId id="274" r:id="rId21"/>
    <p:sldId id="278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056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7944-FEC4-4B86-A546-F8D6303BF9A3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63C25-076B-4841-8A30-F8F15767B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28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B328-9896-4409-B819-661C017E4134}" type="datetime1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634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28FF-A08D-4A86-854B-7B2BE5CB173D}" type="datetime1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9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7BA-705D-4109-9A33-C55731F591E4}" type="datetime1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64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518-8E0D-490F-921E-B363A3D2985B}" type="datetime1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5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8DDE-587D-46B0-A0DB-E1C80FD7D878}" type="datetime1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76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71FA-183D-42F2-A729-5AC04E36001A}" type="datetime1">
              <a:rPr lang="el-GR" smtClean="0"/>
              <a:t>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85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02A5-3F08-4741-9067-C8CB8C6B9724}" type="datetime1">
              <a:rPr lang="el-GR" smtClean="0"/>
              <a:t>7/12/2021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009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510A-892E-4C3F-93FE-9C5C036A4E68}" type="datetime1">
              <a:rPr lang="el-GR" smtClean="0"/>
              <a:t>7/12/2021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16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6A78-AE1B-43AA-BF54-0599B11C458B}" type="datetime1">
              <a:rPr lang="el-GR" smtClean="0"/>
              <a:t>7/12/2021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19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087E-9E89-43F5-A2D0-429579A8C9FF}" type="datetime1">
              <a:rPr lang="el-GR" smtClean="0"/>
              <a:t>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20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4F92-2DE1-40E3-BB39-40120BF2B7F3}" type="datetime1">
              <a:rPr lang="el-GR" smtClean="0"/>
              <a:t>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65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01B2-100C-4D04-B887-C5AFFB11ACFE}" type="datetime1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C9868-63A1-46FC-893E-B0A8A45F9B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4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FA8468-3E63-4A19-A24E-E56F0A280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έννοια της παραγώγου και οι κανόνες </a:t>
            </a:r>
            <a:r>
              <a:rPr lang="el-GR" dirty="0" err="1"/>
              <a:t>παραγώγισης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DC9FEAC-F4DB-4968-9B5E-217818F671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D3CABF-B9E2-478D-A469-9A3B57C9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364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76A98C-45E2-4E6B-AB7D-261D6E4E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3169"/>
          </a:xfrm>
        </p:spPr>
        <p:txBody>
          <a:bodyPr/>
          <a:lstStyle/>
          <a:p>
            <a:r>
              <a:rPr lang="el-GR" dirty="0"/>
              <a:t>Παράγωγος και Φυσική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B1250CD-17F8-4E50-9DB0-2EBA03DD5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1192" y="1308295"/>
                <a:ext cx="7886700" cy="4840533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l-GR" sz="2400" dirty="0"/>
                  <a:t>Αν η </a:t>
                </a:r>
                <a:r>
                  <a:rPr lang="el-GR" sz="2400" b="1" dirty="0"/>
                  <a:t>πρώτη παράγωγος της θέσης </a:t>
                </a:r>
                <a:r>
                  <a:rPr lang="el-GR" sz="2400" dirty="0"/>
                  <a:t>του κινητού ορίζεται για κάθε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/>
                  <a:t> τότε ορίζεται η </a:t>
                </a:r>
                <a:r>
                  <a:rPr lang="el-GR" sz="2400" b="1" dirty="0"/>
                  <a:t>συνάρτηση ταχύτητας του κινητού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sz="2400" dirty="0"/>
                  <a:t>To </a:t>
                </a:r>
                <a:r>
                  <a:rPr lang="el-GR" sz="2400" dirty="0"/>
                  <a:t>πηλίκο για μια χρονική στιγμή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endParaRPr lang="el-G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r>
                  <a:rPr lang="el-GR" dirty="0"/>
                  <a:t>εκφράζει τη </a:t>
                </a:r>
                <a:r>
                  <a:rPr lang="el-GR" b="1" dirty="0"/>
                  <a:t>μέση επιτάχυνση </a:t>
                </a:r>
                <a:r>
                  <a:rPr lang="el-GR" dirty="0"/>
                  <a:t>του υλικού σημείου κατά το χρονικό διάστημα από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/>
                  <a:t> μέχρι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6"/>
                </a:pPr>
                <a:r>
                  <a:rPr lang="el-GR" sz="2400" dirty="0"/>
                  <a:t>Η οριακή τιμή για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l-GR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400" dirty="0"/>
                  <a:t> είναι η </a:t>
                </a:r>
                <a:r>
                  <a:rPr lang="el-GR" sz="2400" b="1" dirty="0"/>
                  <a:t>στιγμιαία επιτάχυνση</a:t>
                </a:r>
                <a:r>
                  <a:rPr lang="el-GR" sz="2400" dirty="0"/>
                  <a:t> στο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sz="2400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B1250CD-17F8-4E50-9DB0-2EBA03DD5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192" y="1308295"/>
                <a:ext cx="7886700" cy="4840533"/>
              </a:xfrm>
              <a:blipFill>
                <a:blip r:embed="rId2"/>
                <a:stretch>
                  <a:fillRect l="-1237" t="-2645" r="-20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C0C86FA-9A52-4C94-929D-FB03107C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62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1D9DAD-9EE1-4234-BDC3-8DD170BF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έννοια του ρυθμού μεταβολής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F93EC9E-B066-407C-A50F-CC3981A8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6" y="2499747"/>
            <a:ext cx="7767068" cy="2837556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6F22296-0A89-4D8A-8DF9-E60931BA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20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336F5E-DB99-412C-BC91-57D783FC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232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Παραγωγίσιμες</a:t>
            </a:r>
            <a:r>
              <a:rPr lang="el-GR" dirty="0"/>
              <a:t> και συνεχείς συναρτήσεις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BBEF56F-7AEF-4172-AFCA-98006F573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16258"/>
                <a:ext cx="7886700" cy="477661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r>
                  <a:rPr lang="el-GR" sz="3000" b="1" dirty="0"/>
                  <a:t>Θεώρημα. </a:t>
                </a:r>
              </a:p>
              <a:p>
                <a:pPr marL="0" indent="0">
                  <a:buNone/>
                </a:pPr>
                <a:r>
                  <a:rPr lang="el-GR" sz="3000" dirty="0"/>
                  <a:t>Αν η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000" b="1" dirty="0"/>
                  <a:t> </a:t>
                </a:r>
                <a:r>
                  <a:rPr lang="el-GR" sz="3000" dirty="0"/>
                  <a:t>είναι </a:t>
                </a:r>
                <a:r>
                  <a:rPr lang="el-GR" sz="3000" dirty="0" err="1"/>
                  <a:t>παραγωγίσιμη</a:t>
                </a:r>
                <a:r>
                  <a:rPr lang="el-GR" sz="3000" dirty="0"/>
                  <a:t> στο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 b="1" dirty="0"/>
                  <a:t>, </a:t>
                </a:r>
                <a:r>
                  <a:rPr lang="el-GR" sz="3000" dirty="0"/>
                  <a:t>τότε η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000" b="1" dirty="0"/>
                  <a:t> </a:t>
                </a:r>
                <a:r>
                  <a:rPr lang="el-GR" sz="3000" dirty="0"/>
                  <a:t>είναι συνεχής στο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sz="3000" b="1" dirty="0"/>
                  <a:t>.</a:t>
                </a:r>
              </a:p>
              <a:p>
                <a:pPr marL="0" indent="0">
                  <a:buNone/>
                </a:pPr>
                <a:endParaRPr lang="el-GR" sz="3000" b="1" dirty="0"/>
              </a:p>
              <a:p>
                <a:pPr marL="0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BBEF56F-7AEF-4172-AFCA-98006F573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16258"/>
                <a:ext cx="7886700" cy="4776615"/>
              </a:xfrm>
              <a:blipFill>
                <a:blip r:embed="rId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181B82-FD41-4A59-8082-99E38724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F30015E-9EB6-4526-819B-981EB9996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62117"/>
            <a:ext cx="8108197" cy="47497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55A716A-987F-474C-9FBF-61A05B0FF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6" y="499924"/>
            <a:ext cx="8681930" cy="1047522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646A4A4-627D-4C0C-8515-B76E82D5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63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B966545-FE6B-4488-9815-DA17B55C3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223" y="2340573"/>
            <a:ext cx="6395733" cy="395587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754B69-3650-4FB7-9775-03CBA7DF9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41" y="561549"/>
            <a:ext cx="7202117" cy="1427334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83D24EE-9D4D-4E82-9B38-762035CA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93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9D828-4347-4F13-AECF-A65C39CB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500" dirty="0"/>
              <a:t>Συνεχής, μη παραγωγίσιμη συνάρτηση (ούτε κατ’ εκδοχή) σε σημείο, που έχει εφαπτομένη στο σημείο αυτό.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B27FEC4-135D-47C1-91E6-37442E3E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01" y="2009231"/>
            <a:ext cx="7990449" cy="4666817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40AE655-A53F-4F29-81B5-FD0748AF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34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1A94FE-2928-4DF2-85A7-151AF643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Κανόνες της </a:t>
            </a:r>
            <a:r>
              <a:rPr lang="el-GR" dirty="0" err="1"/>
              <a:t>παραγώγισης</a:t>
            </a:r>
            <a:r>
              <a:rPr lang="el-G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E1222-A87D-42E4-86AB-3BCB908F8A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ΚΑΝΟΝΑΣ ΤΗΣ ΣΤΑΘΕΡΗΣ ΣΥΝΑΡΤΗΣΗΣ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b="1" dirty="0"/>
                  <a:t>ΚΑΝΟΝΑΣ ΤΗΣ ΔΥΝΑΜΗΣ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E1222-A87D-42E4-86AB-3BCB908F8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576BDB6-6190-4F97-9C09-BCB68635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58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8E67-27AA-4540-9CB3-C90B4AE4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5479"/>
          </a:xfrm>
        </p:spPr>
        <p:txBody>
          <a:bodyPr>
            <a:normAutofit fontScale="90000"/>
          </a:bodyPr>
          <a:lstStyle/>
          <a:p>
            <a:r>
              <a:rPr lang="el-GR" dirty="0"/>
              <a:t>Ασκήσεις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72204-654A-4692-98BC-F1FB5D08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47" y="1329070"/>
            <a:ext cx="4991353" cy="5049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8AA33-FB67-4B1C-99E1-EC9D13FB7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1" y="1616150"/>
            <a:ext cx="4218240" cy="4762138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490C439-AEA9-4AD5-940C-6677F6E1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85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1A94FE-2928-4DF2-85A7-151AF643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Κανόνες της </a:t>
            </a:r>
            <a:r>
              <a:rPr lang="el-GR" dirty="0" err="1"/>
              <a:t>παραγώγισης</a:t>
            </a:r>
            <a:r>
              <a:rPr lang="el-G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E1222-A87D-42E4-86AB-3BCB908F8A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ΚΑΝΟΝΑΣ </a:t>
                </a:r>
                <a:r>
                  <a:rPr lang="en-US" b="1" dirty="0"/>
                  <a:t>TOY </a:t>
                </a:r>
                <a:r>
                  <a:rPr lang="el-GR" b="1" dirty="0"/>
                  <a:t>ΠΟΛΛΑΠΛΑΣΙΑΣΜΟΥ ΜΕ ΣΤΑΘΕΡΑ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b="1" dirty="0"/>
                  <a:t>ΚΑΝΟΝΑΣ </a:t>
                </a:r>
                <a:r>
                  <a:rPr lang="en-US" b="1" dirty="0"/>
                  <a:t>TOY </a:t>
                </a:r>
                <a:r>
                  <a:rPr lang="el-GR" b="1" dirty="0"/>
                  <a:t>ΑΘΡΟΙΣΜΑΤΟΣ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E1222-A87D-42E4-86AB-3BCB908F8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52365FD-41B6-4877-9348-29E44D68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8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1A94FE-2928-4DF2-85A7-151AF643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Κανόνες της </a:t>
            </a:r>
            <a:r>
              <a:rPr lang="el-GR" dirty="0" err="1"/>
              <a:t>παραγώγισης</a:t>
            </a:r>
            <a:r>
              <a:rPr lang="el-G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E1222-A87D-42E4-86AB-3BCB908F8A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ΚΑΝΟΝΑΣ </a:t>
                </a:r>
                <a:r>
                  <a:rPr lang="en-US" b="1" dirty="0"/>
                  <a:t>TOY </a:t>
                </a:r>
                <a:r>
                  <a:rPr lang="el-GR" b="1" dirty="0"/>
                  <a:t>ΓΙΝΟΜΕΝΟΥ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b="1" dirty="0"/>
                  <a:t>ΚΑΝΟΝΑΣ </a:t>
                </a:r>
                <a:r>
                  <a:rPr lang="en-US" b="1" dirty="0"/>
                  <a:t>TOY </a:t>
                </a:r>
                <a:r>
                  <a:rPr lang="el-GR" b="1" dirty="0"/>
                  <a:t>ΠΗΛΙΚΟΥ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E1222-A87D-42E4-86AB-3BCB908F8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D7C28E3-91A2-4CE2-86C1-3B21854A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13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6DABB4-0AD6-4B1D-94CE-CE06C291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έννοια της παραγώγου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BB6FB65-7B60-4332-883C-304AEF9D8A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9648"/>
                <a:ext cx="7886700" cy="4903225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l-GR" sz="3100" b="1" dirty="0"/>
                  <a:t>Ορισμός 1. </a:t>
                </a:r>
                <a:r>
                  <a:rPr lang="el-GR" sz="3100" dirty="0"/>
                  <a:t>Θα λέμε ότι η συνάρτηση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sz="3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3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3100" b="1" dirty="0"/>
                  <a:t> </a:t>
                </a:r>
                <a:r>
                  <a:rPr lang="el-GR" sz="3100" b="1" dirty="0" err="1"/>
                  <a:t>παραγωγίζεται</a:t>
                </a:r>
                <a:r>
                  <a:rPr lang="el-GR" sz="3100" b="1" dirty="0"/>
                  <a:t> </a:t>
                </a:r>
                <a:r>
                  <a:rPr lang="el-GR" sz="3100" dirty="0"/>
                  <a:t>ή </a:t>
                </a:r>
                <a:r>
                  <a:rPr lang="el-GR" sz="3100" b="1" dirty="0"/>
                  <a:t>έχει παράγωγο στο σημείο </a:t>
                </a:r>
                <a:r>
                  <a:rPr lang="el-GR" sz="3100" dirty="0"/>
                  <a:t>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3100" dirty="0"/>
                  <a:t> αν και μόνο αν υπάρχει το όριο 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1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l-GR" sz="31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1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endParaRPr lang="en-US" sz="3100" b="1" dirty="0"/>
              </a:p>
              <a:p>
                <a:pPr>
                  <a:spcAft>
                    <a:spcPts val="1200"/>
                  </a:spcAft>
                </a:pPr>
                <a:r>
                  <a:rPr lang="el-GR" sz="3100" b="1" dirty="0" err="1"/>
                  <a:t>Εναλλακτικ</a:t>
                </a:r>
                <a:r>
                  <a:rPr lang="en-US" sz="3100" b="1" dirty="0"/>
                  <a:t>o</a:t>
                </a:r>
                <a:r>
                  <a:rPr lang="el-GR" sz="3100" b="1" dirty="0"/>
                  <a:t>ί συμβολισμοί: </a:t>
                </a:r>
                <a:r>
                  <a:rPr lang="en-US" sz="3100" b="1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𝒅𝒇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3100" b="1" dirty="0"/>
                  <a:t> </a:t>
                </a:r>
                <a:r>
                  <a:rPr lang="el-GR" sz="3100" b="1" dirty="0"/>
                  <a:t>ή </a:t>
                </a:r>
                <a:r>
                  <a:rPr lang="en-US" sz="3100" b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1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100" b="1" i="1">
                                    <a:latin typeface="Cambria Math" panose="02040503050406030204" pitchFamily="18" charset="0"/>
                                  </a:rPr>
                                  <m:t>𝒅𝒇</m:t>
                                </m:r>
                              </m:num>
                              <m:den>
                                <m:r>
                                  <a:rPr lang="en-US" sz="3100" b="1" i="1">
                                    <a:latin typeface="Cambria Math" panose="02040503050406030204" pitchFamily="18" charset="0"/>
                                  </a:rPr>
                                  <m:t>𝒅𝒙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l-GR" sz="3100" b="1" dirty="0"/>
              </a:p>
              <a:p>
                <a:pPr>
                  <a:spcAft>
                    <a:spcPts val="1200"/>
                  </a:spcAft>
                </a:pPr>
                <a:r>
                  <a:rPr lang="el-GR" sz="3100" b="1" dirty="0"/>
                  <a:t>Ορισμός 2. </a:t>
                </a:r>
                <a:r>
                  <a:rPr lang="el-GR" sz="3100" dirty="0"/>
                  <a:t>Θα λέμε ότι η συνάρτηση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sz="3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3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3100" b="1" dirty="0"/>
                  <a:t> </a:t>
                </a:r>
                <a:r>
                  <a:rPr lang="el-GR" sz="3100" b="1" dirty="0" err="1"/>
                  <a:t>παραγωγίζεται</a:t>
                </a:r>
                <a:r>
                  <a:rPr lang="el-GR" sz="3100" b="1" dirty="0"/>
                  <a:t> </a:t>
                </a:r>
                <a:r>
                  <a:rPr lang="el-GR" sz="3100" dirty="0"/>
                  <a:t>ή </a:t>
                </a:r>
                <a:r>
                  <a:rPr lang="el-GR" sz="3100" b="1" dirty="0"/>
                  <a:t>έχει παράγωγο </a:t>
                </a:r>
                <a:r>
                  <a:rPr lang="el-GR" sz="3100" dirty="0"/>
                  <a:t>στο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3100" dirty="0"/>
                  <a:t> αν και μόνο αν </a:t>
                </a:r>
                <a:r>
                  <a:rPr lang="el-GR" sz="3100" dirty="0" err="1"/>
                  <a:t>παραγωγίζεται</a:t>
                </a:r>
                <a:r>
                  <a:rPr lang="el-GR" sz="3100" dirty="0"/>
                  <a:t> για κάθε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100" dirty="0"/>
                  <a:t>.</a:t>
                </a:r>
                <a:r>
                  <a:rPr lang="el-GR" sz="3100" dirty="0"/>
                  <a:t> </a:t>
                </a:r>
                <a:endParaRPr lang="el-GR" sz="3100" b="1" dirty="0"/>
              </a:p>
              <a:p>
                <a:pPr>
                  <a:spcAft>
                    <a:spcPts val="1200"/>
                  </a:spcAft>
                </a:pPr>
                <a:r>
                  <a:rPr lang="el-GR" sz="3100" b="1" dirty="0"/>
                  <a:t>Ορισμός 3. </a:t>
                </a:r>
                <a:r>
                  <a:rPr lang="el-GR" sz="3100" dirty="0"/>
                  <a:t>Θα λέμε ότι η συνάρτηση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sz="3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3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3100" b="1" dirty="0"/>
                  <a:t> </a:t>
                </a:r>
                <a:r>
                  <a:rPr lang="el-GR" sz="3100" b="1" dirty="0" err="1"/>
                  <a:t>παραγωγίζεται</a:t>
                </a:r>
                <a:r>
                  <a:rPr lang="el-GR" sz="3100" b="1" dirty="0"/>
                  <a:t> </a:t>
                </a:r>
                <a:r>
                  <a:rPr lang="el-GR" sz="3100" dirty="0"/>
                  <a:t>ή </a:t>
                </a:r>
                <a:r>
                  <a:rPr lang="el-GR" sz="3100" b="1" dirty="0"/>
                  <a:t>έχει παράγωγο στο σημείο </a:t>
                </a:r>
                <a:r>
                  <a:rPr lang="el-GR" sz="3100" b="1" dirty="0" err="1"/>
                  <a:t>κατ’εκδοχή</a:t>
                </a:r>
                <a:r>
                  <a:rPr lang="el-GR" sz="3100" b="1" dirty="0"/>
                  <a:t> </a:t>
                </a:r>
                <a:r>
                  <a:rPr lang="el-GR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3100" dirty="0"/>
                  <a:t> αν και μόνο αν το όριο 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1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l-GR" sz="31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1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el-GR" sz="3100" b="0" i="0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l-GR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3100" dirty="0"/>
                  <a:t>  (ή </a:t>
                </a:r>
                <a14:m>
                  <m:oMath xmlns:m="http://schemas.openxmlformats.org/officeDocument/2006/math">
                    <m:r>
                      <a:rPr lang="el-GR" sz="3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l-GR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l-GR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3100" dirty="0"/>
              </a:p>
              <a:p>
                <a:pPr marL="0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BB6FB65-7B60-4332-883C-304AEF9D8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9648"/>
                <a:ext cx="7886700" cy="4903225"/>
              </a:xfrm>
              <a:blipFill>
                <a:blip r:embed="rId2"/>
                <a:stretch>
                  <a:fillRect l="-850" t="-2612" r="-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5C89054-670B-47FA-87D9-19427BBD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1083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1A94FE-2928-4DF2-85A7-151AF643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Κανόνες της </a:t>
            </a:r>
            <a:r>
              <a:rPr lang="el-GR" dirty="0" err="1"/>
              <a:t>παραγώγισης</a:t>
            </a:r>
            <a:r>
              <a:rPr lang="el-GR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E1222-A87D-42E4-86AB-3BCB908F8A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b="1" dirty="0"/>
                  <a:t>ΚΑΝΟΝΑΣ ΤΗΣ ΑΛΥΣΙΔΑΣ</a:t>
                </a:r>
              </a:p>
              <a:p>
                <a:pPr marL="0" indent="0">
                  <a:buNone/>
                </a:pPr>
                <a:endParaRPr lang="el-G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l-GR" dirty="0"/>
                  <a:t>Άσκηση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b="1" dirty="0"/>
                  <a:t>ΚΑΝΟΝΑΣ ΓΙΝΟΜΕΝΟΥ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l-GR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skw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/>
                  <a:t>  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pPr lvl="1"/>
                <a:endParaRPr lang="el-GR" b="1" dirty="0"/>
              </a:p>
              <a:p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E1222-A87D-42E4-86AB-3BCB908F8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51F4028-4144-4DBD-98DA-FF1FCDF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72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DCD2A-4C96-42DF-A07C-743ECFD3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04" y="3779754"/>
            <a:ext cx="7196766" cy="269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B2242-13B0-4ED8-A56F-551914300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470" y="512049"/>
            <a:ext cx="5605059" cy="3023277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FA57389-08B5-45EC-84E7-806C0B9A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94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EF7B2-0DF3-4F91-976E-2996A58B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Παράγωγοι τριγωνομετρικών συναρτήσεων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2C6B4D-CE88-4064-AB40-09AB68980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BD5FC84-1AEC-4B9B-A811-641695EA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9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8B8818-F430-429D-9D1F-81269C04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Παράγωγοι ανώτερης τάξης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416DC07-3112-4F81-A104-C5CEB2BA72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Αν η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b="1" dirty="0"/>
                  <a:t>  </a:t>
                </a:r>
                <a:r>
                  <a:rPr lang="el-GR" dirty="0"/>
                  <a:t>είναι </a:t>
                </a:r>
                <a:r>
                  <a:rPr lang="el-GR" dirty="0" err="1"/>
                  <a:t>παραγωγίσιμη</a:t>
                </a:r>
                <a:r>
                  <a:rPr lang="el-GR" dirty="0"/>
                  <a:t>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b="1" dirty="0"/>
                  <a:t>  </a:t>
                </a:r>
                <a:r>
                  <a:rPr lang="el-GR" dirty="0"/>
                  <a:t>έχει παράγωγο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 τότε θα λέμε ότι 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είναι η </a:t>
                </a:r>
                <a:r>
                  <a:rPr lang="el-GR" b="1" dirty="0"/>
                  <a:t>δεύτερη παράγωγος </a:t>
                </a:r>
                <a:r>
                  <a:rPr lang="el-GR" dirty="0"/>
                  <a:t>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dirty="0"/>
                  <a:t>.</a:t>
                </a:r>
              </a:p>
              <a:p>
                <a:endParaRPr lang="el-GR" dirty="0"/>
              </a:p>
              <a:p>
                <a:r>
                  <a:rPr lang="el-GR" dirty="0"/>
                  <a:t>Γενικά, αν 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έχει </a:t>
                </a:r>
                <a:r>
                  <a:rPr lang="el-GR" b="1" dirty="0"/>
                  <a:t>παράγωγο </a:t>
                </a:r>
                <a:r>
                  <a:rPr lang="en-US" b="1" i="1" dirty="0"/>
                  <a:t>n</a:t>
                </a:r>
                <a:r>
                  <a:rPr lang="el-GR" b="1" i="1" dirty="0"/>
                  <a:t>-τάξης</a:t>
                </a:r>
                <a:r>
                  <a:rPr lang="el-GR" b="1" dirty="0"/>
                  <a:t> </a:t>
                </a:r>
                <a:r>
                  <a:rPr lang="el-GR" dirty="0"/>
                  <a:t>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τότε μπορούμε να ορίσουμε την παράγωγο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l-GR" dirty="0"/>
                  <a:t>-τάξης 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σε κάποιο σημείο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.</a:t>
                </a:r>
              </a:p>
              <a:p>
                <a:endParaRPr lang="el-GR" dirty="0"/>
              </a:p>
              <a:p>
                <a:r>
                  <a:rPr lang="el-GR" dirty="0"/>
                  <a:t>Η παράγωγος </a:t>
                </a:r>
                <a:r>
                  <a:rPr lang="en-US" i="1" dirty="0"/>
                  <a:t>n</a:t>
                </a:r>
                <a:r>
                  <a:rPr lang="el-GR" i="1" dirty="0"/>
                  <a:t>-τάξης</a:t>
                </a:r>
                <a:r>
                  <a:rPr lang="el-GR" dirty="0"/>
                  <a:t>  συμβολίζεται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416DC07-3112-4F81-A104-C5CEB2BA7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5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EC2B1F-FA9E-42B3-A03E-DC1ED424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26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924DBE-7CDD-487C-8E40-5FD6683B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8731F7F-F5E3-4EDA-A47D-479F292A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Χρησιμοποιώντας τον ορισμό της παραγώγου να βρεθεί η παράγωγος των συναρτήσεων: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l-GR" i="1" dirty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i="1" dirty="0">
                        <a:latin typeface="Cambria Math" panose="02040503050406030204" pitchFamily="18" charset="0"/>
                      </a:rPr>
                      <m:t> +1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− 3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+ 3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8731F7F-F5E3-4EDA-A47D-479F292A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32CE3E3-81C2-4D8C-8DB0-1A933923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10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CEB635-A869-4460-AB9F-00F51FBA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3169"/>
          </a:xfrm>
        </p:spPr>
        <p:txBody>
          <a:bodyPr>
            <a:normAutofit/>
          </a:bodyPr>
          <a:lstStyle/>
          <a:p>
            <a:r>
              <a:rPr lang="el-GR" sz="4000"/>
              <a:t>Γεωμετρική σημασία της παραγώγου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4ED1AFE2-89C9-4085-9EE2-65BCC5281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8296"/>
                <a:ext cx="7886700" cy="48686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sz="2400" dirty="0"/>
                  <a:t>Έστω συνάρτηση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400" dirty="0"/>
                  <a:t>  και σημεία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του γραφήματος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l-GR" sz="2400" dirty="0"/>
                  <a:t> της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400" dirty="0"/>
                  <a:t>. Τα σημεία αυτά ορίζουν μία ευθεία η οποία καλείται </a:t>
                </a:r>
                <a:r>
                  <a:rPr lang="el-GR" sz="2400" b="1" dirty="0"/>
                  <a:t>τέμνουσα </a:t>
                </a:r>
                <a:r>
                  <a:rPr lang="el-GR" sz="2400" dirty="0"/>
                  <a:t>του γραφήματος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l-GR" sz="2400" dirty="0"/>
                  <a:t>. Η εξίσωση της τέμνουσας είναι </a:t>
                </a:r>
              </a:p>
              <a:p>
                <a:pPr marL="0" indent="0">
                  <a:buNone/>
                </a:pPr>
                <a:endParaRPr lang="el-GR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l-GR" sz="2400" dirty="0"/>
              </a:p>
              <a:p>
                <a:r>
                  <a:rPr lang="el-GR" sz="2400" dirty="0"/>
                  <a:t>Έστω ότι υπάρχει η παράγωγος της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/>
                  <a:t>στο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l-GR" sz="2400" dirty="0"/>
                  <a:t>. Ορίζουμε την </a:t>
                </a:r>
                <a:r>
                  <a:rPr lang="el-GR" sz="2400" b="1" dirty="0"/>
                  <a:t>εφαπτόμενη ευθεία </a:t>
                </a:r>
                <a:r>
                  <a:rPr lang="el-GR" sz="2400" dirty="0"/>
                  <a:t>του γραφήματος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l-GR" sz="2400" dirty="0"/>
                  <a:t> της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400" dirty="0"/>
                  <a:t> στο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400" dirty="0"/>
                  <a:t> την ευθεία με εξίσωση </a:t>
                </a:r>
                <a:endParaRPr lang="en-US" sz="2400" dirty="0"/>
              </a:p>
              <a:p>
                <a:endParaRPr 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  <a:p>
                <a:pPr marL="0" indent="0">
                  <a:buNone/>
                </a:pPr>
                <a:endParaRPr lang="el-GR" sz="2400" dirty="0"/>
              </a:p>
              <a:p>
                <a:r>
                  <a:rPr lang="el-GR" sz="2400" b="1" dirty="0"/>
                  <a:t>Η παράγωγος στο σημείο  είναι η κλίση της εφαπτομένης ευθείας του γραφήματος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l-GR" sz="2400" dirty="0"/>
                  <a:t> της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400" b="1" dirty="0"/>
                  <a:t> στο σημείο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l-GR" sz="2400" b="1" dirty="0"/>
                  <a:t>, δηλαδή η εφαπτομένη της (θετικής) γωνίας  που σχηματίζει ο άξονας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l-GR" sz="2400" b="1" dirty="0"/>
                  <a:t> με την εφαπτόμενη ευθεία.</a:t>
                </a:r>
                <a:endParaRPr lang="en-US" sz="2400" b="1" dirty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4ED1AFE2-89C9-4085-9EE2-65BCC5281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8296"/>
                <a:ext cx="7886700" cy="4868668"/>
              </a:xfrm>
              <a:blipFill>
                <a:blip r:embed="rId2"/>
                <a:stretch>
                  <a:fillRect l="-696" t="-1880" r="-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7451CA6-898E-454D-B7AE-51CFD9E2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39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4CEB635-A869-4460-AB9F-00F51FBA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63" y="170412"/>
            <a:ext cx="7634200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Γεωμετρική σημασία της παραγώγου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96E68E3-BF49-42C1-B616-D46808356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29" r="22376" b="1"/>
          <a:stretch/>
        </p:blipFill>
        <p:spPr>
          <a:xfrm>
            <a:off x="2287" y="2473674"/>
            <a:ext cx="4352493" cy="389035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1B53C14-7976-4C64-A13A-4F7B3655A4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" r="3741"/>
          <a:stretch/>
        </p:blipFill>
        <p:spPr>
          <a:xfrm>
            <a:off x="4789221" y="2473674"/>
            <a:ext cx="4352492" cy="3890357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34BE69A-F6AD-4BED-B291-64403E4E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64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AB3FE5-B834-400E-BB69-58712B03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Γεωμετρική σημασία </a:t>
            </a:r>
            <a:r>
              <a:rPr lang="el-GR"/>
              <a:t>της παραγώγου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52941AA-256A-4C3E-8D4F-7B00C79692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Αν η παράγωγος 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μηδενίζεται,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=0 τότε η εφαπτόμενη ευθεία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 είναι παράλληλη στον άξονα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𝑥𝑥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l-GR" b="1" dirty="0"/>
              </a:p>
              <a:p>
                <a:endParaRPr lang="en-US" dirty="0"/>
              </a:p>
              <a:p>
                <a:r>
                  <a:rPr lang="el-GR" dirty="0"/>
                  <a:t>Αν 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err="1"/>
                  <a:t>παραγωγίζεται</a:t>
                </a:r>
                <a:r>
                  <a:rPr lang="el-GR" dirty="0"/>
                  <a:t> κατ’ εκδοχή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μηδενίζεται τότε η εφαπτόμενη ευθεία του γραφήματος 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 είναι παράλληλη στον άξονα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yy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l-GR" b="1" dirty="0"/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52941AA-256A-4C3E-8D4F-7B00C79692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E2C1E43-084F-4FE8-8A10-FC24FF31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400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421F29-8A5E-42DB-BB3A-22D077627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855" y="686007"/>
            <a:ext cx="4561367" cy="5485986"/>
          </a:xfr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B21D1EC-F32C-43DD-AB64-7E9E7A8D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64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76A98C-45E2-4E6B-AB7D-261D6E4E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3169"/>
          </a:xfrm>
        </p:spPr>
        <p:txBody>
          <a:bodyPr/>
          <a:lstStyle/>
          <a:p>
            <a:r>
              <a:rPr lang="el-GR" dirty="0"/>
              <a:t>Παράγωγος και Φυσική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B1250CD-17F8-4E50-9DB0-2EBA03DD5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1192" y="1505243"/>
                <a:ext cx="7886700" cy="4881489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sz="2400" dirty="0"/>
                  <a:t>Έστω ότι η θέση υλικού σημείου κινούμενου σε ευθεία ως συνάρτηση του χρόνου περιγράφεται από τη συνάρτηση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To </a:t>
                </a:r>
                <a:r>
                  <a:rPr lang="el-GR" sz="2400" dirty="0"/>
                  <a:t>πηλίκο για μια χρονική στιγμή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endParaRPr lang="el-G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r>
                  <a:rPr lang="el-GR" dirty="0"/>
                  <a:t>εκφράζει τη </a:t>
                </a:r>
                <a:r>
                  <a:rPr lang="el-GR" b="1" dirty="0"/>
                  <a:t>μέση ταχύτητα </a:t>
                </a:r>
                <a:r>
                  <a:rPr lang="el-GR" dirty="0"/>
                  <a:t>του υλικού σημείου κατά το χρονικό διάστημα από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/>
                  <a:t> μέχρι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l-GR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l-GR" sz="2400" dirty="0"/>
                  <a:t>Η οριακή τιμή για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l-GR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400" dirty="0"/>
                  <a:t>, η </a:t>
                </a:r>
                <a:r>
                  <a:rPr lang="el-GR" sz="2400" b="1" dirty="0"/>
                  <a:t>πρώτη παράγωγος της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sz="2400" dirty="0"/>
                  <a:t> </a:t>
                </a:r>
                <a:r>
                  <a:rPr lang="el-GR" sz="2400" b="1" dirty="0"/>
                  <a:t>στο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sz="2400" dirty="0"/>
                  <a:t>, είναι η </a:t>
                </a:r>
                <a:r>
                  <a:rPr lang="el-GR" sz="2400" b="1" dirty="0"/>
                  <a:t>στιγμιαία ταχύτητα</a:t>
                </a:r>
                <a:r>
                  <a:rPr lang="el-GR" sz="2400" dirty="0"/>
                  <a:t> στο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sz="2400" dirty="0"/>
                  <a:t>,</a:t>
                </a:r>
              </a:p>
              <a:p>
                <a:pPr marL="0" indent="0">
                  <a:buNone/>
                </a:pPr>
                <a:endParaRPr lang="el-GR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B1250CD-17F8-4E50-9DB0-2EBA03DD5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192" y="1505243"/>
                <a:ext cx="7886700" cy="4881489"/>
              </a:xfrm>
              <a:blipFill>
                <a:blip r:embed="rId2"/>
                <a:stretch>
                  <a:fillRect l="-1237" t="-2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DFEB652-EB4A-4047-9F6D-7D076CA3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9868-63A1-46FC-893E-B0A8A45F9B23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0894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872</Words>
  <Application>Microsoft Office PowerPoint</Application>
  <PresentationFormat>Προβολή στην οθόνη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Θέμα του Office</vt:lpstr>
      <vt:lpstr>Η έννοια της παραγώγου και οι κανόνες παραγώγισης</vt:lpstr>
      <vt:lpstr>Η έννοια της παραγώγου</vt:lpstr>
      <vt:lpstr>Παράγωγοι ανώτερης τάξης</vt:lpstr>
      <vt:lpstr>Παραδείγματα</vt:lpstr>
      <vt:lpstr>Γεωμετρική σημασία της παραγώγου</vt:lpstr>
      <vt:lpstr>Γεωμετρική σημασία της παραγώγου</vt:lpstr>
      <vt:lpstr>Γεωμετρική σημασία της παραγώγου </vt:lpstr>
      <vt:lpstr>Παρουσίαση του PowerPoint</vt:lpstr>
      <vt:lpstr>Παράγωγος και Φυσική </vt:lpstr>
      <vt:lpstr>Παράγωγος και Φυσική </vt:lpstr>
      <vt:lpstr>Η έννοια του ρυθμού μεταβολής</vt:lpstr>
      <vt:lpstr>Παραγωγίσιμες και συνεχείς συναρτήσεις</vt:lpstr>
      <vt:lpstr>Παρουσίαση του PowerPoint</vt:lpstr>
      <vt:lpstr>Παρουσίαση του PowerPoint</vt:lpstr>
      <vt:lpstr>Συνεχής, μη παραγωγίσιμη συνάρτηση (ούτε κατ’ εκδοχή) σε σημείο, που έχει εφαπτομένη στο σημείο αυτό.</vt:lpstr>
      <vt:lpstr>Κανόνες της παραγώγισης </vt:lpstr>
      <vt:lpstr>Ασκήσεις</vt:lpstr>
      <vt:lpstr>Κανόνες της παραγώγισης </vt:lpstr>
      <vt:lpstr>Κανόνες της παραγώγισης </vt:lpstr>
      <vt:lpstr>Κανόνες της παραγώγισης </vt:lpstr>
      <vt:lpstr>Παρουσίαση του PowerPoint</vt:lpstr>
      <vt:lpstr>Παράγωγοι τριγωνομετρικών συναρτήσεων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έννοια της παραγώγου και οι κανόνες της παραγώγισης</dc:title>
  <dc:creator>Chrysovalantis Stergiou</dc:creator>
  <cp:lastModifiedBy>Chrysovalantis Stergiou</cp:lastModifiedBy>
  <cp:revision>42</cp:revision>
  <dcterms:created xsi:type="dcterms:W3CDTF">2021-12-01T21:11:27Z</dcterms:created>
  <dcterms:modified xsi:type="dcterms:W3CDTF">2021-12-07T09:28:41Z</dcterms:modified>
</cp:coreProperties>
</file>