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15" r:id="rId2"/>
    <p:sldId id="293" r:id="rId3"/>
    <p:sldId id="294" r:id="rId4"/>
    <p:sldId id="296" r:id="rId5"/>
    <p:sldId id="295" r:id="rId6"/>
    <p:sldId id="257" r:id="rId7"/>
    <p:sldId id="297" r:id="rId8"/>
    <p:sldId id="307" r:id="rId9"/>
    <p:sldId id="256" r:id="rId10"/>
    <p:sldId id="308" r:id="rId11"/>
    <p:sldId id="316" r:id="rId12"/>
    <p:sldId id="306" r:id="rId13"/>
    <p:sldId id="298" r:id="rId14"/>
    <p:sldId id="317" r:id="rId15"/>
    <p:sldId id="299" r:id="rId16"/>
    <p:sldId id="314"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12" autoAdjust="0"/>
  </p:normalViewPr>
  <p:slideViewPr>
    <p:cSldViewPr snapToGrid="0" snapToObjects="1">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71CB9-8CD7-4585-BC5A-42DBA89FD30A}" type="datetimeFigureOut">
              <a:rPr lang="en-US" smtClean="0"/>
              <a:pPr/>
              <a:t>1/31/2020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24ACD-2B96-4D4E-9D22-1D0D83199C7D}" type="slidenum">
              <a:rPr lang="en-US" smtClean="0"/>
              <a:pPr/>
              <a:t>‹#›</a:t>
            </a:fld>
            <a:endParaRPr lang="en-US"/>
          </a:p>
        </p:txBody>
      </p:sp>
    </p:spTree>
    <p:extLst>
      <p:ext uri="{BB962C8B-B14F-4D97-AF65-F5344CB8AC3E}">
        <p14:creationId xmlns:p14="http://schemas.microsoft.com/office/powerpoint/2010/main" xmlns="" val="77916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48A55BBD-2062-8148-9177-56677525373A}"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113683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48A55BBD-2062-8148-9177-56677525373A}"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31281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48A55BBD-2062-8148-9177-56677525373A}"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151236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48A55BBD-2062-8148-9177-56677525373A}"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166791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8A55BBD-2062-8148-9177-56677525373A}"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7418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48A55BBD-2062-8148-9177-56677525373A}"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400224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48A55BBD-2062-8148-9177-56677525373A}" type="datetimeFigureOut">
              <a:rPr lang="en-US" smtClean="0"/>
              <a:pPr/>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342251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48A55BBD-2062-8148-9177-56677525373A}" type="datetimeFigureOut">
              <a:rPr lang="en-US" smtClean="0"/>
              <a:pPr/>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36704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55BBD-2062-8148-9177-56677525373A}" type="datetimeFigureOut">
              <a:rPr lang="en-US" smtClean="0"/>
              <a:pPr/>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221810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8A55BBD-2062-8148-9177-56677525373A}"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16443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8A55BBD-2062-8148-9177-56677525373A}"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61798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55BBD-2062-8148-9177-56677525373A}" type="datetimeFigureOut">
              <a:rPr lang="en-US" smtClean="0"/>
              <a:pPr/>
              <a:t>1/31/2020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A7568-B3D1-5744-A9F4-8D27C93AC940}" type="slidenum">
              <a:rPr lang="en-US" smtClean="0"/>
              <a:pPr/>
              <a:t>‹#›</a:t>
            </a:fld>
            <a:endParaRPr lang="en-US"/>
          </a:p>
        </p:txBody>
      </p:sp>
    </p:spTree>
    <p:extLst>
      <p:ext uri="{BB962C8B-B14F-4D97-AF65-F5344CB8AC3E}">
        <p14:creationId xmlns:p14="http://schemas.microsoft.com/office/powerpoint/2010/main" xmlns="" val="32648556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sites/entrez?cmd=search&amp;db=pccompound&amp;term=34751%5buid%5d"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Βιταμίνη Β17</a:t>
            </a:r>
            <a:endParaRPr lang="el-GR" dirty="0"/>
          </a:p>
        </p:txBody>
      </p:sp>
      <p:pic>
        <p:nvPicPr>
          <p:cNvPr id="4" name="Content Placeholder 3"/>
          <p:cNvPicPr>
            <a:picLocks noGrp="1" noChangeAspect="1"/>
          </p:cNvPicPr>
          <p:nvPr>
            <p:ph idx="1"/>
          </p:nvPr>
        </p:nvPicPr>
        <p:blipFill>
          <a:blip r:embed="rId2"/>
          <a:stretch>
            <a:fillRect/>
          </a:stretch>
        </p:blipFill>
        <p:spPr>
          <a:xfrm>
            <a:off x="2618510" y="1639923"/>
            <a:ext cx="3934690" cy="41097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1167" y="495886"/>
            <a:ext cx="3841750" cy="3841750"/>
          </a:xfrm>
          <a:prstGeom prst="rect">
            <a:avLst/>
          </a:prstGeom>
        </p:spPr>
      </p:pic>
      <p:sp>
        <p:nvSpPr>
          <p:cNvPr id="5" name="Rectangle 4"/>
          <p:cNvSpPr/>
          <p:nvPr/>
        </p:nvSpPr>
        <p:spPr>
          <a:xfrm>
            <a:off x="507997" y="692841"/>
            <a:ext cx="4064001" cy="3477875"/>
          </a:xfrm>
          <a:prstGeom prst="rect">
            <a:avLst/>
          </a:prstGeom>
        </p:spPr>
        <p:txBody>
          <a:bodyPr wrap="square">
            <a:spAutoFit/>
          </a:bodyPr>
          <a:lstStyle/>
          <a:p>
            <a:pPr algn="ctr"/>
            <a:r>
              <a:rPr lang="el-GR" sz="2000" dirty="0" smtClean="0">
                <a:solidFill>
                  <a:srgbClr val="FFFF00"/>
                </a:solidFill>
              </a:rPr>
              <a:t>Η ουσία </a:t>
            </a:r>
            <a:r>
              <a:rPr lang="en-US" sz="2000" dirty="0" smtClean="0">
                <a:solidFill>
                  <a:srgbClr val="FFFF00"/>
                </a:solidFill>
              </a:rPr>
              <a:t>B17 δεν </a:t>
            </a:r>
            <a:r>
              <a:rPr lang="en-US" sz="2000" dirty="0">
                <a:solidFill>
                  <a:srgbClr val="FFFF00"/>
                </a:solidFill>
              </a:rPr>
              <a:t>απ</a:t>
            </a:r>
            <a:r>
              <a:rPr lang="en-US" sz="2000" dirty="0" err="1">
                <a:solidFill>
                  <a:srgbClr val="FFFF00"/>
                </a:solidFill>
              </a:rPr>
              <a:t>οτελεί</a:t>
            </a:r>
            <a:r>
              <a:rPr lang="en-US" sz="2000" dirty="0">
                <a:solidFill>
                  <a:srgbClr val="FFFF00"/>
                </a:solidFill>
              </a:rPr>
              <a:t> </a:t>
            </a:r>
            <a:r>
              <a:rPr lang="el-GR" sz="2000" dirty="0" smtClean="0">
                <a:solidFill>
                  <a:srgbClr val="FFFF00"/>
                </a:solidFill>
              </a:rPr>
              <a:t>ακριβώς </a:t>
            </a:r>
            <a:r>
              <a:rPr lang="en-US" sz="2000" dirty="0" smtClean="0">
                <a:solidFill>
                  <a:srgbClr val="FFFF00"/>
                </a:solidFill>
              </a:rPr>
              <a:t>β</a:t>
            </a:r>
            <a:r>
              <a:rPr lang="en-US" sz="2000" dirty="0" err="1" smtClean="0">
                <a:solidFill>
                  <a:srgbClr val="FFFF00"/>
                </a:solidFill>
              </a:rPr>
              <a:t>ιτ</a:t>
            </a:r>
            <a:r>
              <a:rPr lang="en-US" sz="2000" dirty="0" smtClean="0">
                <a:solidFill>
                  <a:srgbClr val="FFFF00"/>
                </a:solidFill>
              </a:rPr>
              <a:t>α</a:t>
            </a:r>
            <a:r>
              <a:rPr lang="en-US" sz="2000" dirty="0" err="1" smtClean="0">
                <a:solidFill>
                  <a:srgbClr val="FFFF00"/>
                </a:solidFill>
              </a:rPr>
              <a:t>μίνη</a:t>
            </a:r>
            <a:r>
              <a:rPr lang="el-GR" sz="2000" dirty="0" smtClean="0">
                <a:solidFill>
                  <a:srgbClr val="FFFF00"/>
                </a:solidFill>
              </a:rPr>
              <a:t>,</a:t>
            </a:r>
            <a:r>
              <a:rPr lang="en-US" sz="2000" dirty="0" smtClean="0">
                <a:solidFill>
                  <a:srgbClr val="FFFF00"/>
                </a:solidFill>
              </a:rPr>
              <a:t> </a:t>
            </a:r>
            <a:r>
              <a:rPr lang="en-US" sz="2000" dirty="0" err="1">
                <a:solidFill>
                  <a:srgbClr val="FFFF00"/>
                </a:solidFill>
              </a:rPr>
              <a:t>δηλ</a:t>
            </a:r>
            <a:r>
              <a:rPr lang="en-US" sz="2000" dirty="0">
                <a:solidFill>
                  <a:srgbClr val="FFFF00"/>
                </a:solidFill>
              </a:rPr>
              <a:t>α</a:t>
            </a:r>
            <a:r>
              <a:rPr lang="en-US" sz="2000" dirty="0" err="1">
                <a:solidFill>
                  <a:srgbClr val="FFFF00"/>
                </a:solidFill>
              </a:rPr>
              <a:t>δή</a:t>
            </a:r>
            <a:r>
              <a:rPr lang="en-US" sz="2000" dirty="0">
                <a:solidFill>
                  <a:srgbClr val="FFFF00"/>
                </a:solidFill>
              </a:rPr>
              <a:t> δεν συμμετέχει σε μικρές π</a:t>
            </a:r>
            <a:r>
              <a:rPr lang="en-US" sz="2000" dirty="0" err="1">
                <a:solidFill>
                  <a:srgbClr val="FFFF00"/>
                </a:solidFill>
              </a:rPr>
              <a:t>οσότητες</a:t>
            </a:r>
            <a:r>
              <a:rPr lang="en-US" sz="2000" dirty="0">
                <a:solidFill>
                  <a:srgbClr val="FFFF00"/>
                </a:solidFill>
              </a:rPr>
              <a:t> σε </a:t>
            </a:r>
            <a:r>
              <a:rPr lang="en-US" sz="2000" dirty="0" err="1">
                <a:solidFill>
                  <a:srgbClr val="FFFF00"/>
                </a:solidFill>
              </a:rPr>
              <a:t>σημ</a:t>
            </a:r>
            <a:r>
              <a:rPr lang="en-US" sz="2000" dirty="0">
                <a:solidFill>
                  <a:srgbClr val="FFFF00"/>
                </a:solidFill>
              </a:rPr>
              <a:t>α</a:t>
            </a:r>
            <a:r>
              <a:rPr lang="en-US" sz="2000" dirty="0" err="1">
                <a:solidFill>
                  <a:srgbClr val="FFFF00"/>
                </a:solidFill>
              </a:rPr>
              <a:t>ντικές</a:t>
            </a:r>
            <a:r>
              <a:rPr lang="en-US" sz="2000" dirty="0">
                <a:solidFill>
                  <a:srgbClr val="FFFF00"/>
                </a:solidFill>
              </a:rPr>
              <a:t> φυσιολογικές λειτουργίες. Επίσης η </a:t>
            </a:r>
            <a:r>
              <a:rPr lang="en-US" sz="2000" dirty="0" err="1">
                <a:solidFill>
                  <a:srgbClr val="FFFF00"/>
                </a:solidFill>
              </a:rPr>
              <a:t>βιταμίνη</a:t>
            </a:r>
            <a:r>
              <a:rPr lang="en-US" sz="2000" dirty="0">
                <a:solidFill>
                  <a:srgbClr val="FFFF00"/>
                </a:solidFill>
              </a:rPr>
              <a:t> </a:t>
            </a:r>
            <a:r>
              <a:rPr lang="el-GR" sz="2000" dirty="0" smtClean="0">
                <a:solidFill>
                  <a:srgbClr val="FFFF00"/>
                </a:solidFill>
              </a:rPr>
              <a:t>Β</a:t>
            </a:r>
            <a:r>
              <a:rPr lang="en-US" sz="2000" dirty="0" smtClean="0">
                <a:solidFill>
                  <a:srgbClr val="FFFF00"/>
                </a:solidFill>
              </a:rPr>
              <a:t>17 </a:t>
            </a:r>
            <a:r>
              <a:rPr lang="en-US" sz="2000" dirty="0">
                <a:solidFill>
                  <a:srgbClr val="FFFF00"/>
                </a:solidFill>
              </a:rPr>
              <a:t>έγινε γνωστή και με το </a:t>
            </a:r>
            <a:r>
              <a:rPr lang="en-US" sz="2000" dirty="0" err="1">
                <a:solidFill>
                  <a:srgbClr val="FFFF00"/>
                </a:solidFill>
              </a:rPr>
              <a:t>όνομα</a:t>
            </a:r>
            <a:r>
              <a:rPr lang="en-US" sz="2000" dirty="0">
                <a:solidFill>
                  <a:srgbClr val="FFFF00"/>
                </a:solidFill>
              </a:rPr>
              <a:t> </a:t>
            </a:r>
            <a:r>
              <a:rPr lang="en-US" sz="2000" dirty="0" smtClean="0">
                <a:solidFill>
                  <a:srgbClr val="FFFF00"/>
                </a:solidFill>
              </a:rPr>
              <a:t>λ</a:t>
            </a:r>
            <a:r>
              <a:rPr lang="el-GR" sz="2000" dirty="0" err="1" smtClean="0">
                <a:solidFill>
                  <a:srgbClr val="FFFF00"/>
                </a:solidFill>
              </a:rPr>
              <a:t>εα</a:t>
            </a:r>
            <a:r>
              <a:rPr lang="en-US" sz="2000" dirty="0" err="1" smtClean="0">
                <a:solidFill>
                  <a:srgbClr val="FFFF00"/>
                </a:solidFill>
              </a:rPr>
              <a:t>τρίλη</a:t>
            </a:r>
            <a:r>
              <a:rPr lang="en-US" sz="2000" dirty="0">
                <a:solidFill>
                  <a:srgbClr val="FFFF00"/>
                </a:solidFill>
              </a:rPr>
              <a:t>.  Στον </a:t>
            </a:r>
            <a:r>
              <a:rPr lang="en-US" sz="2000" dirty="0" err="1">
                <a:solidFill>
                  <a:srgbClr val="FFFF00"/>
                </a:solidFill>
              </a:rPr>
              <a:t>οργανισμό</a:t>
            </a:r>
            <a:r>
              <a:rPr lang="en-US" sz="2000" dirty="0">
                <a:solidFill>
                  <a:srgbClr val="FFFF00"/>
                </a:solidFill>
              </a:rPr>
              <a:t> η D-</a:t>
            </a:r>
            <a:r>
              <a:rPr lang="en-US" sz="2000" dirty="0" err="1">
                <a:solidFill>
                  <a:srgbClr val="FFFF00"/>
                </a:solidFill>
              </a:rPr>
              <a:t>αμυγδαλίνη</a:t>
            </a:r>
            <a:r>
              <a:rPr lang="en-US" sz="2000" dirty="0">
                <a:solidFill>
                  <a:srgbClr val="FFFF00"/>
                </a:solidFill>
              </a:rPr>
              <a:t>, </a:t>
            </a:r>
            <a:r>
              <a:rPr lang="en-US" sz="2000" dirty="0" err="1">
                <a:solidFill>
                  <a:srgbClr val="FFFF00"/>
                </a:solidFill>
              </a:rPr>
              <a:t>βρέθηκε</a:t>
            </a:r>
            <a:r>
              <a:rPr lang="en-US" sz="2000" dirty="0">
                <a:solidFill>
                  <a:srgbClr val="FFFF00"/>
                </a:solidFill>
              </a:rPr>
              <a:t> να </a:t>
            </a:r>
            <a:r>
              <a:rPr lang="en-US" sz="2000" dirty="0" err="1">
                <a:solidFill>
                  <a:srgbClr val="FFFF00"/>
                </a:solidFill>
              </a:rPr>
              <a:t>προκαλεί</a:t>
            </a:r>
            <a:r>
              <a:rPr lang="en-US" sz="2000" dirty="0">
                <a:solidFill>
                  <a:srgbClr val="FFFF00"/>
                </a:solidFill>
              </a:rPr>
              <a:t> </a:t>
            </a:r>
            <a:r>
              <a:rPr lang="en-US" sz="2000" dirty="0" err="1">
                <a:solidFill>
                  <a:srgbClr val="FFFF00"/>
                </a:solidFill>
              </a:rPr>
              <a:t>επιπλέον</a:t>
            </a:r>
            <a:r>
              <a:rPr lang="en-US" sz="2000" dirty="0">
                <a:solidFill>
                  <a:srgbClr val="FFFF00"/>
                </a:solidFill>
              </a:rPr>
              <a:t>, </a:t>
            </a:r>
            <a:r>
              <a:rPr lang="en-US" sz="2000" dirty="0" err="1">
                <a:solidFill>
                  <a:srgbClr val="FFFF00"/>
                </a:solidFill>
              </a:rPr>
              <a:t>αντικαρκινική</a:t>
            </a:r>
            <a:r>
              <a:rPr lang="en-US" sz="2000" dirty="0">
                <a:solidFill>
                  <a:srgbClr val="FFFF00"/>
                </a:solidFill>
              </a:rPr>
              <a:t> δράση, </a:t>
            </a:r>
            <a:r>
              <a:rPr lang="en-US" sz="2000" dirty="0" err="1">
                <a:solidFill>
                  <a:srgbClr val="FFFF00"/>
                </a:solidFill>
              </a:rPr>
              <a:t>προάγοντας</a:t>
            </a:r>
            <a:r>
              <a:rPr lang="en-US" sz="2000" dirty="0">
                <a:solidFill>
                  <a:srgbClr val="FFFF00"/>
                </a:solidFill>
              </a:rPr>
              <a:t> </a:t>
            </a:r>
            <a:r>
              <a:rPr lang="en-US" sz="2000" dirty="0" err="1" smtClean="0">
                <a:solidFill>
                  <a:srgbClr val="FFFF00"/>
                </a:solidFill>
              </a:rPr>
              <a:t>τη</a:t>
            </a:r>
            <a:r>
              <a:rPr lang="el-GR" sz="2000" dirty="0" smtClean="0">
                <a:solidFill>
                  <a:srgbClr val="FFFF00"/>
                </a:solidFill>
              </a:rPr>
              <a:t>ν</a:t>
            </a:r>
            <a:r>
              <a:rPr lang="en-US" sz="2000" dirty="0" smtClean="0">
                <a:solidFill>
                  <a:srgbClr val="FFFF00"/>
                </a:solidFill>
              </a:rPr>
              <a:t> </a:t>
            </a:r>
            <a:r>
              <a:rPr lang="en-US" sz="2000" dirty="0" err="1">
                <a:solidFill>
                  <a:srgbClr val="FFFF00"/>
                </a:solidFill>
              </a:rPr>
              <a:t>διαδικασία</a:t>
            </a:r>
            <a:r>
              <a:rPr lang="en-US" sz="2000" dirty="0">
                <a:solidFill>
                  <a:srgbClr val="FFFF00"/>
                </a:solidFill>
              </a:rPr>
              <a:t> της </a:t>
            </a:r>
            <a:r>
              <a:rPr lang="en-US" sz="2000" dirty="0" err="1">
                <a:solidFill>
                  <a:srgbClr val="FFFF00"/>
                </a:solidFill>
              </a:rPr>
              <a:t>απόπτωσης</a:t>
            </a:r>
            <a:r>
              <a:rPr lang="en-US" sz="2000" dirty="0">
                <a:solidFill>
                  <a:srgbClr val="FFFF00"/>
                </a:solidFill>
              </a:rPr>
              <a:t> (</a:t>
            </a:r>
            <a:r>
              <a:rPr lang="en-US" sz="2000" dirty="0" err="1">
                <a:solidFill>
                  <a:srgbClr val="FFFF00"/>
                </a:solidFill>
              </a:rPr>
              <a:t>προγραμματισμένος</a:t>
            </a:r>
            <a:r>
              <a:rPr lang="en-US" sz="2000" dirty="0">
                <a:solidFill>
                  <a:srgbClr val="FFFF00"/>
                </a:solidFill>
              </a:rPr>
              <a:t> </a:t>
            </a:r>
            <a:r>
              <a:rPr lang="en-US" sz="2000" dirty="0" err="1">
                <a:solidFill>
                  <a:srgbClr val="FFFF00"/>
                </a:solidFill>
              </a:rPr>
              <a:t>κυτταρικός</a:t>
            </a:r>
            <a:r>
              <a:rPr lang="en-US" sz="2000" dirty="0">
                <a:solidFill>
                  <a:srgbClr val="FFFF00"/>
                </a:solidFill>
              </a:rPr>
              <a:t> </a:t>
            </a:r>
            <a:r>
              <a:rPr lang="en-US" sz="2000" dirty="0" err="1">
                <a:solidFill>
                  <a:srgbClr val="FFFF00"/>
                </a:solidFill>
              </a:rPr>
              <a:t>θάνατος</a:t>
            </a:r>
            <a:r>
              <a:rPr lang="en-US" sz="2000" dirty="0">
                <a:solidFill>
                  <a:srgbClr val="FFFF00"/>
                </a:solidFill>
              </a:rPr>
              <a:t>).  </a:t>
            </a:r>
          </a:p>
        </p:txBody>
      </p:sp>
      <p:sp>
        <p:nvSpPr>
          <p:cNvPr id="3" name="Rectangle 2"/>
          <p:cNvSpPr/>
          <p:nvPr/>
        </p:nvSpPr>
        <p:spPr>
          <a:xfrm>
            <a:off x="0" y="4532565"/>
            <a:ext cx="9144000" cy="2246769"/>
          </a:xfrm>
          <a:prstGeom prst="rect">
            <a:avLst/>
          </a:prstGeom>
        </p:spPr>
        <p:txBody>
          <a:bodyPr wrap="square">
            <a:spAutoFit/>
          </a:bodyPr>
          <a:lstStyle/>
          <a:p>
            <a:pPr algn="ctr"/>
            <a:r>
              <a:rPr lang="el-GR" sz="2000" dirty="0">
                <a:solidFill>
                  <a:srgbClr val="FFFF00"/>
                </a:solidFill>
              </a:rPr>
              <a:t>Η λεατρίλη, όπως αναφέραμε, έχει ένα επικίνδυνο συστατικό, την κυανίδη, η οποία είναι κλειδωμένη, σε μια ανενεργή </a:t>
            </a:r>
            <a:r>
              <a:rPr lang="el-GR" sz="2000" dirty="0" smtClean="0">
                <a:solidFill>
                  <a:srgbClr val="FFFF00"/>
                </a:solidFill>
              </a:rPr>
              <a:t>μορφή. </a:t>
            </a:r>
            <a:r>
              <a:rPr lang="el-GR" sz="2000" dirty="0">
                <a:solidFill>
                  <a:srgbClr val="FFFF00"/>
                </a:solidFill>
              </a:rPr>
              <a:t>Ο μόνος τρόπος που υπάρχει, για να βγει έξω από τη Λεατρίλη, είναι όταν έρθει σε επαφή με ένα καρκινικό κύτταρο και αυτό γιατί το τελευταίο, έχει ένα ένζυμο, το οποίο απελευθερώνει την κυανίδη, μέσα από τη Λεατρίλη. </a:t>
            </a:r>
            <a:r>
              <a:rPr lang="el-GR" sz="2000" dirty="0" smtClean="0">
                <a:solidFill>
                  <a:srgbClr val="FFFF00"/>
                </a:solidFill>
              </a:rPr>
              <a:t>Ως </a:t>
            </a:r>
            <a:r>
              <a:rPr lang="el-GR" sz="2000" dirty="0">
                <a:solidFill>
                  <a:srgbClr val="FFFF00"/>
                </a:solidFill>
              </a:rPr>
              <a:t>αποτέλεσμα έχουμε, η κυανίδη να απελευθερώνεται και να καταστρέφει το καρκινικό κύτταρο. Μαζί με την κυανίδη, εξέρχεται και μια ουσία που προστατεύει, τα γειτονικά </a:t>
            </a:r>
            <a:r>
              <a:rPr lang="el-GR" sz="2000" dirty="0" smtClean="0">
                <a:solidFill>
                  <a:srgbClr val="FFFF00"/>
                </a:solidFill>
              </a:rPr>
              <a:t>υγιή </a:t>
            </a:r>
            <a:r>
              <a:rPr lang="el-GR" sz="2000" dirty="0">
                <a:solidFill>
                  <a:srgbClr val="FFFF00"/>
                </a:solidFill>
              </a:rPr>
              <a:t>κύτταρα, από την τοξική δράση της </a:t>
            </a:r>
            <a:r>
              <a:rPr lang="el-GR" sz="2000" dirty="0" err="1">
                <a:solidFill>
                  <a:srgbClr val="FFFF00"/>
                </a:solidFill>
              </a:rPr>
              <a:t>κυανίδης</a:t>
            </a:r>
            <a:r>
              <a:rPr lang="el-GR" sz="2000" dirty="0">
                <a:solidFill>
                  <a:srgbClr val="FFFF00"/>
                </a:solidFill>
              </a:rPr>
              <a:t>. </a:t>
            </a:r>
            <a:endParaRPr lang="en-US" sz="2000" dirty="0">
              <a:solidFill>
                <a:srgbClr val="FFFF00"/>
              </a:solidFill>
            </a:endParaRPr>
          </a:p>
        </p:txBody>
      </p:sp>
    </p:spTree>
    <p:extLst>
      <p:ext uri="{BB962C8B-B14F-4D97-AF65-F5344CB8AC3E}">
        <p14:creationId xmlns:p14="http://schemas.microsoft.com/office/powerpoint/2010/main" xmlns="" val="3225300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800" y="787400"/>
            <a:ext cx="7505700" cy="3860800"/>
          </a:xfrm>
          <a:prstGeom prst="rect">
            <a:avLst/>
          </a:prstGeom>
        </p:spPr>
      </p:pic>
      <p:sp>
        <p:nvSpPr>
          <p:cNvPr id="3" name="Rectangle 2"/>
          <p:cNvSpPr/>
          <p:nvPr/>
        </p:nvSpPr>
        <p:spPr>
          <a:xfrm>
            <a:off x="711200" y="5005576"/>
            <a:ext cx="7747000" cy="1323439"/>
          </a:xfrm>
          <a:prstGeom prst="rect">
            <a:avLst/>
          </a:prstGeom>
        </p:spPr>
        <p:txBody>
          <a:bodyPr wrap="square">
            <a:spAutoFit/>
          </a:bodyPr>
          <a:lstStyle/>
          <a:p>
            <a:pPr algn="ctr"/>
            <a:r>
              <a:rPr lang="el-GR" sz="2000" dirty="0">
                <a:solidFill>
                  <a:srgbClr val="FFFF00"/>
                </a:solidFill>
              </a:rPr>
              <a:t>Το 1971, κατά τη διάρκεια του 7ου Παγκόσμιου Συνεδρίου Χημειοθεραπείας, ο Dr. Burk, ανακοίνωσε, ότι η λεατρίλη, φαίνεται να δρα κατά πολλών μορφών καρκίνου και ειδικά, του καρκίνου του πνεύμονα. </a:t>
            </a:r>
            <a:endParaRPr lang="en-US" sz="2000" dirty="0">
              <a:solidFill>
                <a:srgbClr val="FFFF00"/>
              </a:solidFill>
            </a:endParaRPr>
          </a:p>
        </p:txBody>
      </p:sp>
    </p:spTree>
    <p:extLst>
      <p:ext uri="{BB962C8B-B14F-4D97-AF65-F5344CB8AC3E}">
        <p14:creationId xmlns:p14="http://schemas.microsoft.com/office/powerpoint/2010/main" xmlns="" val="214940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17_diagram.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27667" y="0"/>
            <a:ext cx="6867270" cy="5880100"/>
          </a:xfrm>
          <a:prstGeom prst="rect">
            <a:avLst/>
          </a:prstGeom>
        </p:spPr>
      </p:pic>
      <p:sp>
        <p:nvSpPr>
          <p:cNvPr id="3" name="Rectangle 2"/>
          <p:cNvSpPr/>
          <p:nvPr/>
        </p:nvSpPr>
        <p:spPr>
          <a:xfrm>
            <a:off x="1227667" y="6012530"/>
            <a:ext cx="6625166" cy="707886"/>
          </a:xfrm>
          <a:prstGeom prst="rect">
            <a:avLst/>
          </a:prstGeom>
        </p:spPr>
        <p:txBody>
          <a:bodyPr wrap="square">
            <a:spAutoFit/>
          </a:bodyPr>
          <a:lstStyle/>
          <a:p>
            <a:pPr algn="ctr"/>
            <a:r>
              <a:rPr lang="el-GR" sz="2000" dirty="0">
                <a:solidFill>
                  <a:srgbClr val="FFFF00"/>
                </a:solidFill>
              </a:rPr>
              <a:t>Λ</a:t>
            </a:r>
            <a:r>
              <a:rPr lang="en-US" sz="2000" dirty="0" smtClean="0">
                <a:solidFill>
                  <a:srgbClr val="FFFF00"/>
                </a:solidFill>
              </a:rPr>
              <a:t>αμβ</a:t>
            </a:r>
            <a:r>
              <a:rPr lang="en-US" sz="2000" dirty="0" err="1" smtClean="0">
                <a:solidFill>
                  <a:srgbClr val="FFFF00"/>
                </a:solidFill>
              </a:rPr>
              <a:t>άνοντ</a:t>
            </a:r>
            <a:r>
              <a:rPr lang="en-US" sz="2000" dirty="0" smtClean="0">
                <a:solidFill>
                  <a:srgbClr val="FFFF00"/>
                </a:solidFill>
              </a:rPr>
              <a:t>ας </a:t>
            </a:r>
            <a:r>
              <a:rPr lang="en-US" sz="2000" dirty="0">
                <a:solidFill>
                  <a:srgbClr val="FFFF00"/>
                </a:solidFill>
              </a:rPr>
              <a:t>Β17 κα</a:t>
            </a:r>
            <a:r>
              <a:rPr lang="en-US" sz="2000" dirty="0" err="1">
                <a:solidFill>
                  <a:srgbClr val="FFFF00"/>
                </a:solidFill>
              </a:rPr>
              <a:t>θημερινά</a:t>
            </a:r>
            <a:r>
              <a:rPr lang="en-US" sz="2000" dirty="0">
                <a:solidFill>
                  <a:srgbClr val="FFFF00"/>
                </a:solidFill>
              </a:rPr>
              <a:t>, τα κα</a:t>
            </a:r>
            <a:r>
              <a:rPr lang="en-US" sz="2000" dirty="0" err="1">
                <a:solidFill>
                  <a:srgbClr val="FFFF00"/>
                </a:solidFill>
              </a:rPr>
              <a:t>ρκινικά</a:t>
            </a:r>
            <a:r>
              <a:rPr lang="en-US" sz="2000" dirty="0">
                <a:solidFill>
                  <a:srgbClr val="FFFF00"/>
                </a:solidFill>
              </a:rPr>
              <a:t> </a:t>
            </a:r>
            <a:r>
              <a:rPr lang="en-US" sz="2000" dirty="0" err="1" smtClean="0">
                <a:solidFill>
                  <a:srgbClr val="FFFF00"/>
                </a:solidFill>
              </a:rPr>
              <a:t>κύττ</a:t>
            </a:r>
            <a:r>
              <a:rPr lang="en-US" sz="2000" dirty="0" smtClean="0">
                <a:solidFill>
                  <a:srgbClr val="FFFF00"/>
                </a:solidFill>
              </a:rPr>
              <a:t>α</a:t>
            </a:r>
            <a:r>
              <a:rPr lang="en-US" sz="2000" dirty="0" err="1" smtClean="0">
                <a:solidFill>
                  <a:srgbClr val="FFFF00"/>
                </a:solidFill>
              </a:rPr>
              <a:t>ρ</a:t>
            </a:r>
            <a:r>
              <a:rPr lang="en-US" sz="2000" dirty="0" smtClean="0">
                <a:solidFill>
                  <a:srgbClr val="FFFF00"/>
                </a:solidFill>
              </a:rPr>
              <a:t>α</a:t>
            </a:r>
            <a:r>
              <a:rPr lang="el-GR" sz="2000" dirty="0" smtClean="0">
                <a:solidFill>
                  <a:srgbClr val="FFFF00"/>
                </a:solidFill>
              </a:rPr>
              <a:t>,</a:t>
            </a:r>
            <a:r>
              <a:rPr lang="en-US" sz="2000" dirty="0" smtClean="0">
                <a:solidFill>
                  <a:srgbClr val="FFFF00"/>
                </a:solidFill>
              </a:rPr>
              <a:t> </a:t>
            </a:r>
            <a:r>
              <a:rPr lang="en-US" sz="2000" dirty="0">
                <a:solidFill>
                  <a:srgbClr val="FFFF00"/>
                </a:solidFill>
              </a:rPr>
              <a:t>δεν έχουν τη </a:t>
            </a:r>
            <a:r>
              <a:rPr lang="en-US" sz="2000" dirty="0" err="1">
                <a:solidFill>
                  <a:srgbClr val="FFFF00"/>
                </a:solidFill>
              </a:rPr>
              <a:t>δυν</a:t>
            </a:r>
            <a:r>
              <a:rPr lang="en-US" sz="2000" dirty="0">
                <a:solidFill>
                  <a:srgbClr val="FFFF00"/>
                </a:solidFill>
              </a:rPr>
              <a:t>α</a:t>
            </a:r>
            <a:r>
              <a:rPr lang="en-US" sz="2000" dirty="0" err="1">
                <a:solidFill>
                  <a:srgbClr val="FFFF00"/>
                </a:solidFill>
              </a:rPr>
              <a:t>τότητ</a:t>
            </a:r>
            <a:r>
              <a:rPr lang="en-US" sz="2000" dirty="0">
                <a:solidFill>
                  <a:srgbClr val="FFFF00"/>
                </a:solidFill>
              </a:rPr>
              <a:t>α να αναπ</a:t>
            </a:r>
            <a:r>
              <a:rPr lang="en-US" sz="2000" dirty="0" err="1">
                <a:solidFill>
                  <a:srgbClr val="FFFF00"/>
                </a:solidFill>
              </a:rPr>
              <a:t>τυχθούν</a:t>
            </a:r>
            <a:r>
              <a:rPr lang="en-US" sz="2000" dirty="0">
                <a:solidFill>
                  <a:srgbClr val="FFFF00"/>
                </a:solidFill>
              </a:rPr>
              <a:t>. </a:t>
            </a:r>
          </a:p>
        </p:txBody>
      </p:sp>
    </p:spTree>
    <p:extLst>
      <p:ext uri="{BB962C8B-B14F-4D97-AF65-F5344CB8AC3E}">
        <p14:creationId xmlns:p14="http://schemas.microsoft.com/office/powerpoint/2010/main" xmlns="" val="3849705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3351" y="106599"/>
            <a:ext cx="8159218" cy="5427962"/>
          </a:xfrm>
          <a:prstGeom prst="rect">
            <a:avLst/>
          </a:prstGeom>
        </p:spPr>
      </p:pic>
      <p:sp>
        <p:nvSpPr>
          <p:cNvPr id="5" name="Rectangle 4"/>
          <p:cNvSpPr/>
          <p:nvPr/>
        </p:nvSpPr>
        <p:spPr>
          <a:xfrm>
            <a:off x="0" y="5534561"/>
            <a:ext cx="9144000" cy="1323439"/>
          </a:xfrm>
          <a:prstGeom prst="rect">
            <a:avLst/>
          </a:prstGeom>
        </p:spPr>
        <p:txBody>
          <a:bodyPr wrap="square">
            <a:spAutoFit/>
          </a:bodyPr>
          <a:lstStyle/>
          <a:p>
            <a:pPr algn="ctr"/>
            <a:r>
              <a:rPr lang="el-GR" sz="2000" dirty="0">
                <a:solidFill>
                  <a:srgbClr val="FFFF00"/>
                </a:solidFill>
              </a:rPr>
              <a:t>Το παραπάνω συμπέρασμα, αν και έχει προκύψει, από μελέτες σε καρκινικές κυτταρικές σειρές, </a:t>
            </a:r>
            <a:r>
              <a:rPr lang="el-GR" sz="2000" dirty="0" smtClean="0">
                <a:solidFill>
                  <a:srgbClr val="FFFF00"/>
                </a:solidFill>
              </a:rPr>
              <a:t>(</a:t>
            </a:r>
            <a:r>
              <a:rPr lang="el-GR" sz="2000" dirty="0">
                <a:solidFill>
                  <a:srgbClr val="FFFF00"/>
                </a:solidFill>
              </a:rPr>
              <a:t>Chang et al 2006), έχει αμφισβητηθεί ιδιαίτερα. Στην Αμερική (USA) απαγορεύεται από τον οργανισμό Τροφίμων και Φαρμάκων, ήδη από το 1977,  καθώς επισημαίνεται ότι μπορεί να προκαλέσει έως και το θάνατο</a:t>
            </a:r>
            <a:r>
              <a:rPr lang="en-US" sz="2000" dirty="0">
                <a:solidFill>
                  <a:srgbClr val="FFFF00"/>
                </a:solidFill>
              </a:rPr>
              <a:t> </a:t>
            </a:r>
          </a:p>
        </p:txBody>
      </p:sp>
    </p:spTree>
    <p:extLst>
      <p:ext uri="{BB962C8B-B14F-4D97-AF65-F5344CB8AC3E}">
        <p14:creationId xmlns:p14="http://schemas.microsoft.com/office/powerpoint/2010/main" xmlns="" val="17910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277"/>
            <a:ext cx="9144000" cy="5632311"/>
          </a:xfrm>
          <a:prstGeom prst="rect">
            <a:avLst/>
          </a:prstGeom>
        </p:spPr>
        <p:txBody>
          <a:bodyPr wrap="square">
            <a:spAutoFit/>
          </a:bodyPr>
          <a:lstStyle/>
          <a:p>
            <a:pPr algn="ctr"/>
            <a:r>
              <a:rPr lang="el-GR" dirty="0">
                <a:solidFill>
                  <a:srgbClr val="FFFF00"/>
                </a:solidFill>
              </a:rPr>
              <a:t>Ο Διευθυντής ερευνών του Μεμόριαλ, περίφημος επιστήμονας Κανεμάτσου Σιγκουίρα, έκανε πειράματα με </a:t>
            </a:r>
            <a:r>
              <a:rPr lang="el-GR" dirty="0" smtClean="0">
                <a:solidFill>
                  <a:srgbClr val="FFFF00"/>
                </a:solidFill>
              </a:rPr>
              <a:t>πειραματικά πρότυπα. </a:t>
            </a:r>
            <a:r>
              <a:rPr lang="el-GR" dirty="0">
                <a:solidFill>
                  <a:srgbClr val="FFFF00"/>
                </a:solidFill>
              </a:rPr>
              <a:t>Ο </a:t>
            </a:r>
            <a:r>
              <a:rPr lang="el-GR" dirty="0" err="1">
                <a:solidFill>
                  <a:srgbClr val="FFFF00"/>
                </a:solidFill>
              </a:rPr>
              <a:t>Σιγκουίρα</a:t>
            </a:r>
            <a:r>
              <a:rPr lang="el-GR" dirty="0">
                <a:solidFill>
                  <a:srgbClr val="FFFF00"/>
                </a:solidFill>
              </a:rPr>
              <a:t> έμεινε έκπληκτος με </a:t>
            </a:r>
            <a:r>
              <a:rPr lang="el-GR" dirty="0" smtClean="0">
                <a:solidFill>
                  <a:srgbClr val="FFFF00"/>
                </a:solidFill>
              </a:rPr>
              <a:t>τη Β17</a:t>
            </a:r>
            <a:r>
              <a:rPr lang="el-GR" dirty="0">
                <a:solidFill>
                  <a:srgbClr val="FFFF00"/>
                </a:solidFill>
              </a:rPr>
              <a:t>. Ήταν η δυνατότερη αντικαρκινική ουσία του κόσμου, που είχε δοκιμάσει ποτέ, όπως δήλωσε. Πήγε λοιπόν στους ανωτέρους του και τους είπε τα ευχάριστα νέα. Του είπαν λοιπόν να συνεχίσει τα πειράματα και να αποδείξει πως ήταν λάθος. Οι διαδικασίες τροποποιήθηκαν και σχεδιάστηκαν με σκοπό να αποτύχουν και τελικά απέτυχαν. Αντικατέστησαν τον </a:t>
            </a:r>
            <a:r>
              <a:rPr lang="el-GR" dirty="0" err="1">
                <a:solidFill>
                  <a:srgbClr val="FFFF00"/>
                </a:solidFill>
              </a:rPr>
              <a:t>Σιγκουίρα</a:t>
            </a:r>
            <a:r>
              <a:rPr lang="el-GR" dirty="0">
                <a:solidFill>
                  <a:srgbClr val="FFFF00"/>
                </a:solidFill>
              </a:rPr>
              <a:t> με έναν κτηνίατρο, ο οποίος χορήγησε στα πειραματόζωα διαφορετική δόση από αυτή που χορηγούσε ο Ιάπωνας επιστήμονας και τα πειραματόζωα πέθαναν. Τα αποτελέσματα αυτού του </a:t>
            </a:r>
            <a:r>
              <a:rPr lang="el-GR" dirty="0" err="1">
                <a:solidFill>
                  <a:srgbClr val="FFFF00"/>
                </a:solidFill>
              </a:rPr>
              <a:t>ψευδοπειράματος</a:t>
            </a:r>
            <a:r>
              <a:rPr lang="el-GR" dirty="0">
                <a:solidFill>
                  <a:srgbClr val="FFFF00"/>
                </a:solidFill>
              </a:rPr>
              <a:t> δόθηκαν στη δημοσιότητα. Κανένας δεν θα μάθαινε την πραγματικότητα, αν δεν επαναστατούσε, η συνείδηση ενός θαρραλέου δημοσιογράφου, που ως υπεύθυνος δημοσίων σχέσεων του </a:t>
            </a:r>
            <a:r>
              <a:rPr lang="el-GR" dirty="0" err="1">
                <a:solidFill>
                  <a:srgbClr val="FFFF00"/>
                </a:solidFill>
              </a:rPr>
              <a:t>Μεμόριαλ</a:t>
            </a:r>
            <a:r>
              <a:rPr lang="el-GR" dirty="0">
                <a:solidFill>
                  <a:srgbClr val="FFFF00"/>
                </a:solidFill>
              </a:rPr>
              <a:t>, γνώριζε την </a:t>
            </a:r>
            <a:r>
              <a:rPr lang="el-GR" dirty="0" smtClean="0">
                <a:solidFill>
                  <a:srgbClr val="FFFF00"/>
                </a:solidFill>
              </a:rPr>
              <a:t>απάτη.</a:t>
            </a:r>
            <a:r>
              <a:rPr lang="el-GR" dirty="0">
                <a:solidFill>
                  <a:srgbClr val="FFFF00"/>
                </a:solidFill>
              </a:rPr>
              <a:t> </a:t>
            </a:r>
            <a:r>
              <a:rPr lang="el-GR" dirty="0" smtClean="0">
                <a:solidFill>
                  <a:srgbClr val="FFFF00"/>
                </a:solidFill>
              </a:rPr>
              <a:t>Ο </a:t>
            </a:r>
            <a:r>
              <a:rPr lang="el-GR" dirty="0" err="1">
                <a:solidFill>
                  <a:srgbClr val="FFFF00"/>
                </a:solidFill>
              </a:rPr>
              <a:t>Ράλφ</a:t>
            </a:r>
            <a:r>
              <a:rPr lang="el-GR" dirty="0">
                <a:solidFill>
                  <a:srgbClr val="FFFF00"/>
                </a:solidFill>
              </a:rPr>
              <a:t> </a:t>
            </a:r>
            <a:r>
              <a:rPr lang="el-GR" dirty="0" err="1">
                <a:solidFill>
                  <a:srgbClr val="FFFF00"/>
                </a:solidFill>
              </a:rPr>
              <a:t>Μος</a:t>
            </a:r>
            <a:r>
              <a:rPr lang="el-GR" dirty="0">
                <a:solidFill>
                  <a:srgbClr val="FFFF00"/>
                </a:solidFill>
              </a:rPr>
              <a:t>, δεν άντεξε το βάρος της συγκάλυψης ενός τόσο μεγάλου εγκλήματος, κατά της ανθρωπότητας. </a:t>
            </a:r>
            <a:r>
              <a:rPr lang="el-GR" dirty="0" smtClean="0">
                <a:solidFill>
                  <a:srgbClr val="FFFF00"/>
                </a:solidFill>
              </a:rPr>
              <a:t>Από </a:t>
            </a:r>
            <a:r>
              <a:rPr lang="el-GR" dirty="0">
                <a:solidFill>
                  <a:srgbClr val="FFFF00"/>
                </a:solidFill>
              </a:rPr>
              <a:t>τις </a:t>
            </a:r>
            <a:r>
              <a:rPr lang="el-GR" dirty="0" err="1">
                <a:solidFill>
                  <a:srgbClr val="FFFF00"/>
                </a:solidFill>
              </a:rPr>
              <a:t>Eλληνικές</a:t>
            </a:r>
            <a:r>
              <a:rPr lang="el-GR" dirty="0">
                <a:solidFill>
                  <a:srgbClr val="FFFF00"/>
                </a:solidFill>
              </a:rPr>
              <a:t> εφημερίδες μόνο "Το Βήμα" ανέφερε στις 23/5/1980 το θέμα, χωρίς να εισέλθει στην ουσία του θέματος. Τα κουκούτσια από τα βερίκοκα σύμφωνα με τον </a:t>
            </a:r>
            <a:r>
              <a:rPr lang="el-GR" dirty="0" err="1">
                <a:solidFill>
                  <a:srgbClr val="FFFF00"/>
                </a:solidFill>
              </a:rPr>
              <a:t>Σιγκουίρα</a:t>
            </a:r>
            <a:r>
              <a:rPr lang="el-GR" dirty="0" smtClean="0">
                <a:solidFill>
                  <a:srgbClr val="FFFF00"/>
                </a:solidFill>
              </a:rPr>
              <a:t>:</a:t>
            </a:r>
          </a:p>
          <a:p>
            <a:pPr algn="ctr"/>
            <a:endParaRPr lang="en-US" dirty="0">
              <a:solidFill>
                <a:srgbClr val="FFFF00"/>
              </a:solidFill>
            </a:endParaRPr>
          </a:p>
          <a:p>
            <a:pPr algn="ctr"/>
            <a:r>
              <a:rPr lang="el-GR" dirty="0" smtClean="0">
                <a:solidFill>
                  <a:srgbClr val="FFFF00"/>
                </a:solidFill>
              </a:rPr>
              <a:t>  α</a:t>
            </a:r>
            <a:r>
              <a:rPr lang="el-GR" dirty="0">
                <a:solidFill>
                  <a:srgbClr val="FFFF00"/>
                </a:solidFill>
              </a:rPr>
              <a:t>) σταμάτησαν τις </a:t>
            </a:r>
            <a:r>
              <a:rPr lang="el-GR" dirty="0" smtClean="0">
                <a:solidFill>
                  <a:srgbClr val="FFFF00"/>
                </a:solidFill>
              </a:rPr>
              <a:t>μεταστάσεις,</a:t>
            </a:r>
          </a:p>
          <a:p>
            <a:pPr algn="ctr"/>
            <a:r>
              <a:rPr lang="el-GR" dirty="0" smtClean="0">
                <a:solidFill>
                  <a:srgbClr val="FFFF00"/>
                </a:solidFill>
              </a:rPr>
              <a:t>β</a:t>
            </a:r>
            <a:r>
              <a:rPr lang="el-GR" dirty="0">
                <a:solidFill>
                  <a:srgbClr val="FFFF00"/>
                </a:solidFill>
              </a:rPr>
              <a:t>) </a:t>
            </a:r>
            <a:r>
              <a:rPr lang="el-GR" dirty="0" smtClean="0">
                <a:solidFill>
                  <a:srgbClr val="FFFF00"/>
                </a:solidFill>
              </a:rPr>
              <a:t>βελτίωσαν </a:t>
            </a:r>
            <a:r>
              <a:rPr lang="el-GR" dirty="0">
                <a:solidFill>
                  <a:srgbClr val="FFFF00"/>
                </a:solidFill>
              </a:rPr>
              <a:t>την γενική υγεία</a:t>
            </a:r>
            <a:r>
              <a:rPr lang="el-GR" dirty="0" smtClean="0">
                <a:solidFill>
                  <a:srgbClr val="FFFF00"/>
                </a:solidFill>
              </a:rPr>
              <a:t>,</a:t>
            </a:r>
          </a:p>
          <a:p>
            <a:pPr algn="ctr"/>
            <a:r>
              <a:rPr lang="el-GR" dirty="0" smtClean="0">
                <a:solidFill>
                  <a:srgbClr val="FFFF00"/>
                </a:solidFill>
              </a:rPr>
              <a:t>                    γ</a:t>
            </a:r>
            <a:r>
              <a:rPr lang="el-GR" dirty="0">
                <a:solidFill>
                  <a:srgbClr val="FFFF00"/>
                </a:solidFill>
              </a:rPr>
              <a:t>) </a:t>
            </a:r>
            <a:r>
              <a:rPr lang="el-GR" dirty="0" smtClean="0">
                <a:solidFill>
                  <a:srgbClr val="FFFF00"/>
                </a:solidFill>
              </a:rPr>
              <a:t>εμπόδισαν </a:t>
            </a:r>
            <a:r>
              <a:rPr lang="el-GR" dirty="0">
                <a:solidFill>
                  <a:srgbClr val="FFFF00"/>
                </a:solidFill>
              </a:rPr>
              <a:t>την ανάπτυξη μικρών όγκων</a:t>
            </a:r>
            <a:r>
              <a:rPr lang="el-GR" dirty="0" smtClean="0">
                <a:solidFill>
                  <a:srgbClr val="FFFF00"/>
                </a:solidFill>
              </a:rPr>
              <a:t>,</a:t>
            </a:r>
          </a:p>
          <a:p>
            <a:pPr algn="ctr"/>
            <a:r>
              <a:rPr lang="el-GR" dirty="0" smtClean="0">
                <a:solidFill>
                  <a:srgbClr val="FFFF00"/>
                </a:solidFill>
              </a:rPr>
              <a:t>              δ</a:t>
            </a:r>
            <a:r>
              <a:rPr lang="el-GR" dirty="0">
                <a:solidFill>
                  <a:srgbClr val="FFFF00"/>
                </a:solidFill>
              </a:rPr>
              <a:t>) παρείχαν ανακούφιση από τον πόνο</a:t>
            </a:r>
            <a:r>
              <a:rPr lang="el-GR" dirty="0" smtClean="0">
                <a:solidFill>
                  <a:srgbClr val="FFFF00"/>
                </a:solidFill>
              </a:rPr>
              <a:t>,</a:t>
            </a:r>
          </a:p>
          <a:p>
            <a:pPr algn="ctr"/>
            <a:r>
              <a:rPr lang="el-GR" dirty="0" smtClean="0">
                <a:solidFill>
                  <a:srgbClr val="FFFF00"/>
                </a:solidFill>
              </a:rPr>
              <a:t>                                                ε</a:t>
            </a:r>
            <a:r>
              <a:rPr lang="el-GR" dirty="0">
                <a:solidFill>
                  <a:srgbClr val="FFFF00"/>
                </a:solidFill>
              </a:rPr>
              <a:t>) ενεργούν πολύ σημαντικά στην πρόληψη του καρκίνου</a:t>
            </a:r>
            <a:r>
              <a:rPr lang="el-GR"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xmlns="" val="175967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922"/>
            <a:ext cx="9144000" cy="1631216"/>
          </a:xfrm>
          <a:prstGeom prst="rect">
            <a:avLst/>
          </a:prstGeom>
        </p:spPr>
        <p:txBody>
          <a:bodyPr wrap="square">
            <a:spAutoFit/>
          </a:bodyPr>
          <a:lstStyle/>
          <a:p>
            <a:pPr algn="ctr"/>
            <a:r>
              <a:rPr lang="el-GR" sz="2000" dirty="0">
                <a:solidFill>
                  <a:srgbClr val="FFFF00"/>
                </a:solidFill>
              </a:rPr>
              <a:t>Η Β17, εκτός από τη χρησιμότητά της, στην αντιμετώπιση του καρκίνου, βοηθάει στη μείωση του πόνου, που προκαλείται από την αρθρίτιδα, βοηθά στη μείωση της πίεσης, ενισχύει την ικανότητα του σώματος να αντιστέκεται σε ιώσεις, όπως η γρίπη και το κοινό κρυολόγημα και εν κατακλείδι, βοηθά στη διατήρηση της καλής υγείας και ευεξίας του ανθρώπινου οργανισμού. </a:t>
            </a:r>
            <a:r>
              <a:rPr lang="en-US" sz="2000" dirty="0">
                <a:solidFill>
                  <a:srgbClr val="FFFF00"/>
                </a:solidFill>
              </a:rPr>
              <a:t> </a:t>
            </a:r>
          </a:p>
        </p:txBody>
      </p:sp>
      <p:pic>
        <p:nvPicPr>
          <p:cNvPr id="3" name="Picture 2"/>
          <p:cNvPicPr>
            <a:picLocks noChangeAspect="1"/>
          </p:cNvPicPr>
          <p:nvPr/>
        </p:nvPicPr>
        <p:blipFill>
          <a:blip r:embed="rId2"/>
          <a:stretch>
            <a:fillRect/>
          </a:stretch>
        </p:blipFill>
        <p:spPr>
          <a:xfrm>
            <a:off x="2973914" y="2385880"/>
            <a:ext cx="3323167" cy="3782081"/>
          </a:xfrm>
          <a:prstGeom prst="rect">
            <a:avLst/>
          </a:prstGeom>
        </p:spPr>
      </p:pic>
    </p:spTree>
    <p:extLst>
      <p:ext uri="{BB962C8B-B14F-4D97-AF65-F5344CB8AC3E}">
        <p14:creationId xmlns:p14="http://schemas.microsoft.com/office/powerpoint/2010/main" xmlns="" val="248869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ygdalin-from-xtal-3D-ball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3590"/>
            <a:ext cx="6108340" cy="4198096"/>
          </a:xfrm>
          <a:prstGeom prst="rect">
            <a:avLst/>
          </a:prstGeom>
        </p:spPr>
      </p:pic>
      <p:sp>
        <p:nvSpPr>
          <p:cNvPr id="3" name="Rectangle 2"/>
          <p:cNvSpPr/>
          <p:nvPr/>
        </p:nvSpPr>
        <p:spPr>
          <a:xfrm>
            <a:off x="0" y="4551399"/>
            <a:ext cx="9144000" cy="1938992"/>
          </a:xfrm>
          <a:prstGeom prst="rect">
            <a:avLst/>
          </a:prstGeom>
        </p:spPr>
        <p:txBody>
          <a:bodyPr wrap="square">
            <a:spAutoFit/>
          </a:bodyPr>
          <a:lstStyle/>
          <a:p>
            <a:pPr algn="ctr"/>
            <a:r>
              <a:rPr lang="el-GR" sz="2000" dirty="0" smtClean="0">
                <a:solidFill>
                  <a:srgbClr val="FFFF00"/>
                </a:solidFill>
              </a:rPr>
              <a:t> </a:t>
            </a:r>
            <a:r>
              <a:rPr lang="el-GR" sz="2000" dirty="0">
                <a:solidFill>
                  <a:srgbClr val="FFFF00"/>
                </a:solidFill>
              </a:rPr>
              <a:t>Όπως όλα τα χημικά συμπλέγματα, έτσι και η αμυγδαλίνη είναι δυνατόν να υπάρχει σε αρκετές διαφορετικές κρυσταλλικές μορφές. Η </a:t>
            </a:r>
            <a:r>
              <a:rPr lang="el-GR" sz="2000" dirty="0" err="1">
                <a:solidFill>
                  <a:srgbClr val="FFFF00"/>
                </a:solidFill>
              </a:rPr>
              <a:t>στερεοδομή</a:t>
            </a:r>
            <a:r>
              <a:rPr lang="el-GR" sz="2000" dirty="0">
                <a:solidFill>
                  <a:srgbClr val="FFFF00"/>
                </a:solidFill>
              </a:rPr>
              <a:t> των μορφών αυτών, εξαρτάται, κάθε φορά, από τα μόρια νερού, τα οποία βρίσκονται ενσωματωμένα στο σύμπλεγμα. Ωστόσο, ανεξάρτητα με τη μορφή, από τη στιγμή που οι κρύσταλλοι διαλυθούν, όλα τα διαφορετικά συμπλέγματα, </a:t>
            </a:r>
            <a:r>
              <a:rPr lang="el-GR" sz="2000" dirty="0" smtClean="0">
                <a:solidFill>
                  <a:srgbClr val="FFFF00"/>
                </a:solidFill>
              </a:rPr>
              <a:t>εμφανίζουν  </a:t>
            </a:r>
            <a:r>
              <a:rPr lang="el-GR" sz="2000" dirty="0">
                <a:solidFill>
                  <a:srgbClr val="FFFF00"/>
                </a:solidFill>
              </a:rPr>
              <a:t>τη μια και μοναδική αμυγδαλίνη. </a:t>
            </a:r>
            <a:endParaRPr lang="en-US" sz="2000" dirty="0">
              <a:solidFill>
                <a:srgbClr val="FFFF00"/>
              </a:solidFill>
            </a:endParaRPr>
          </a:p>
        </p:txBody>
      </p:sp>
      <p:sp>
        <p:nvSpPr>
          <p:cNvPr id="5" name="Rectangle 4"/>
          <p:cNvSpPr/>
          <p:nvPr/>
        </p:nvSpPr>
        <p:spPr>
          <a:xfrm>
            <a:off x="5832830" y="85630"/>
            <a:ext cx="3311170" cy="4093428"/>
          </a:xfrm>
          <a:prstGeom prst="rect">
            <a:avLst/>
          </a:prstGeom>
        </p:spPr>
        <p:txBody>
          <a:bodyPr wrap="square">
            <a:spAutoFit/>
          </a:bodyPr>
          <a:lstStyle/>
          <a:p>
            <a:pPr algn="ctr"/>
            <a:r>
              <a:rPr lang="el-GR" sz="2000" dirty="0">
                <a:solidFill>
                  <a:srgbClr val="FFFF00"/>
                </a:solidFill>
              </a:rPr>
              <a:t>Από τη στιγμή που ανακαλύφθηκε η αμυγδαλίνη, χρησιμοποιήθηκε και μελετήθηκε, συνεχώς, μέχρι και σήμερα, σύμφωνα με τον Dr. Burk. Ο ίδιος, είχε αναφέρει, πως, χημικά και φαρμακολογικά, γνωρίζουμε περισσότερα για την αμυγδαλίνη, παρά για οποιοδήποτε άλλο φάρμακο γενικής </a:t>
            </a:r>
            <a:r>
              <a:rPr lang="el-GR" sz="2000" dirty="0" smtClean="0">
                <a:solidFill>
                  <a:srgbClr val="FFFF00"/>
                </a:solidFill>
              </a:rPr>
              <a:t>χρήσης</a:t>
            </a:r>
            <a:endParaRPr lang="en-US" sz="2000" dirty="0">
              <a:solidFill>
                <a:srgbClr val="FFFF00"/>
              </a:solidFill>
            </a:endParaRPr>
          </a:p>
        </p:txBody>
      </p:sp>
    </p:spTree>
    <p:extLst>
      <p:ext uri="{BB962C8B-B14F-4D97-AF65-F5344CB8AC3E}">
        <p14:creationId xmlns:p14="http://schemas.microsoft.com/office/powerpoint/2010/main" xmlns="" val="1049197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930" y="0"/>
            <a:ext cx="7979402" cy="5344430"/>
          </a:xfrm>
          <a:prstGeom prst="rect">
            <a:avLst/>
          </a:prstGeom>
        </p:spPr>
      </p:pic>
      <p:sp>
        <p:nvSpPr>
          <p:cNvPr id="4" name="Rectangle 3"/>
          <p:cNvSpPr/>
          <p:nvPr/>
        </p:nvSpPr>
        <p:spPr>
          <a:xfrm>
            <a:off x="0" y="5226784"/>
            <a:ext cx="9143999" cy="1631216"/>
          </a:xfrm>
          <a:prstGeom prst="rect">
            <a:avLst/>
          </a:prstGeom>
        </p:spPr>
        <p:txBody>
          <a:bodyPr wrap="square">
            <a:spAutoFit/>
          </a:bodyPr>
          <a:lstStyle/>
          <a:p>
            <a:pPr algn="ctr"/>
            <a:r>
              <a:rPr lang="el-GR" sz="2000" dirty="0">
                <a:solidFill>
                  <a:srgbClr val="FFFF00"/>
                </a:solidFill>
              </a:rPr>
              <a:t>Η αμυγδαλίνη, μπήκε στην φαρμακευτική λίστα της Αμερικής, το 1834 και το 1848, ξεκίνησαν τοξικολογικές μελέτες, πάνω σε σκύλους. Το 1907 προστέθηκε στο εγχειρίδιο </a:t>
            </a:r>
            <a:r>
              <a:rPr lang="el-GR" sz="2000" dirty="0" smtClean="0">
                <a:solidFill>
                  <a:srgbClr val="FFFF00"/>
                </a:solidFill>
              </a:rPr>
              <a:t>Merck, </a:t>
            </a:r>
            <a:r>
              <a:rPr lang="el-GR" sz="2000" dirty="0">
                <a:solidFill>
                  <a:srgbClr val="FFFF00"/>
                </a:solidFill>
              </a:rPr>
              <a:t>ενώ το 1961, εμφανίζεται στην Κινέζικη-Κορεατική Φαρμακευτική Βοτανολογία, στην οποία γίνεται αναφορά, στην δράση της, συγκεκριμένα, </a:t>
            </a:r>
            <a:r>
              <a:rPr lang="el-GR" sz="2000" dirty="0" smtClean="0">
                <a:solidFill>
                  <a:srgbClr val="FFFF00"/>
                </a:solidFill>
              </a:rPr>
              <a:t>στην απόπτωση και θεραπεία  </a:t>
            </a:r>
            <a:r>
              <a:rPr lang="el-GR" sz="2000" dirty="0">
                <a:solidFill>
                  <a:srgbClr val="FFFF00"/>
                </a:solidFill>
              </a:rPr>
              <a:t>του καρκίνου. </a:t>
            </a:r>
            <a:endParaRPr lang="en-US" sz="2000" dirty="0">
              <a:solidFill>
                <a:srgbClr val="FFFF00"/>
              </a:solidFill>
            </a:endParaRPr>
          </a:p>
        </p:txBody>
      </p:sp>
    </p:spTree>
    <p:extLst>
      <p:ext uri="{BB962C8B-B14F-4D97-AF65-F5344CB8AC3E}">
        <p14:creationId xmlns:p14="http://schemas.microsoft.com/office/powerpoint/2010/main" xmlns="" val="187941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l-GR" dirty="0" smtClean="0">
                <a:solidFill>
                  <a:srgbClr val="FFFF00"/>
                </a:solidFill>
              </a:rPr>
              <a:t>ΑΜΥΓΔΑΛΙΝΗ ΚΑΙ ΚΑΡΚΙΝΟΣ</a:t>
            </a:r>
            <a:br>
              <a:rPr lang="el-GR" dirty="0" smtClean="0">
                <a:solidFill>
                  <a:srgbClr val="FFFF00"/>
                </a:solidFill>
              </a:rPr>
            </a:br>
            <a:r>
              <a:rPr lang="el-GR" dirty="0" smtClean="0">
                <a:solidFill>
                  <a:srgbClr val="FFFF00"/>
                </a:solidFill>
              </a:rPr>
              <a:t>Η ΑΛΗΘΕΙΑ, Ο ΜΥΘΟΣ ΚΑΙ Ο ΠΟΛΕΜΟΣ</a:t>
            </a:r>
            <a:endParaRPr lang="en-US" dirty="0">
              <a:solidFill>
                <a:srgbClr val="FFFF00"/>
              </a:solidFill>
            </a:endParaRPr>
          </a:p>
        </p:txBody>
      </p:sp>
      <p:pic>
        <p:nvPicPr>
          <p:cNvPr id="5" name="Picture 4"/>
          <p:cNvPicPr>
            <a:picLocks noChangeAspect="1"/>
          </p:cNvPicPr>
          <p:nvPr/>
        </p:nvPicPr>
        <p:blipFill>
          <a:blip r:embed="rId2"/>
          <a:stretch>
            <a:fillRect/>
          </a:stretch>
        </p:blipFill>
        <p:spPr>
          <a:xfrm>
            <a:off x="1750482" y="2133600"/>
            <a:ext cx="5859003" cy="3898900"/>
          </a:xfrm>
          <a:prstGeom prst="rect">
            <a:avLst/>
          </a:prstGeom>
        </p:spPr>
      </p:pic>
    </p:spTree>
    <p:extLst>
      <p:ext uri="{BB962C8B-B14F-4D97-AF65-F5344CB8AC3E}">
        <p14:creationId xmlns:p14="http://schemas.microsoft.com/office/powerpoint/2010/main" xmlns="" val="271915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7" y="359409"/>
            <a:ext cx="9146527" cy="6128173"/>
          </a:xfrm>
          <a:prstGeom prst="rect">
            <a:avLst/>
          </a:prstGeom>
        </p:spPr>
      </p:pic>
      <p:sp>
        <p:nvSpPr>
          <p:cNvPr id="5" name="Rectangle 4"/>
          <p:cNvSpPr/>
          <p:nvPr/>
        </p:nvSpPr>
        <p:spPr>
          <a:xfrm>
            <a:off x="0" y="13650"/>
            <a:ext cx="9146527" cy="1015663"/>
          </a:xfrm>
          <a:prstGeom prst="rect">
            <a:avLst/>
          </a:prstGeom>
        </p:spPr>
        <p:txBody>
          <a:bodyPr wrap="square">
            <a:spAutoFit/>
          </a:bodyPr>
          <a:lstStyle/>
          <a:p>
            <a:pPr algn="ctr"/>
            <a:r>
              <a:rPr lang="el-GR" sz="2000" dirty="0" smtClean="0">
                <a:solidFill>
                  <a:srgbClr val="FFFF00"/>
                </a:solidFill>
              </a:rPr>
              <a:t>Υπάρχει </a:t>
            </a:r>
            <a:r>
              <a:rPr lang="el-GR" sz="2000" dirty="0">
                <a:solidFill>
                  <a:srgbClr val="FFFF00"/>
                </a:solidFill>
              </a:rPr>
              <a:t>ένας λαός, ο μακροβιότερος στον κόσμο, όπου ο καρκίνος είναι εντελώς άγνωστος. Πρόκειται για την φυλή </a:t>
            </a:r>
            <a:r>
              <a:rPr lang="el-GR" sz="2000" dirty="0" err="1">
                <a:solidFill>
                  <a:srgbClr val="FFFF00"/>
                </a:solidFill>
              </a:rPr>
              <a:t>Χούνζα</a:t>
            </a:r>
            <a:r>
              <a:rPr lang="el-GR" sz="2000" dirty="0">
                <a:solidFill>
                  <a:srgbClr val="FFFF00"/>
                </a:solidFill>
              </a:rPr>
              <a:t>, που ζει στο Πακιστάν και αυτοαποκαλούνται, απόγονοι των στρατιωτών, του Μεγάλου Αλεξάνδρου.</a:t>
            </a:r>
            <a:endParaRPr lang="en-US" sz="2000" dirty="0">
              <a:solidFill>
                <a:srgbClr val="FFFF00"/>
              </a:solidFill>
            </a:endParaRPr>
          </a:p>
        </p:txBody>
      </p:sp>
    </p:spTree>
    <p:extLst>
      <p:ext uri="{BB962C8B-B14F-4D97-AF65-F5344CB8AC3E}">
        <p14:creationId xmlns:p14="http://schemas.microsoft.com/office/powerpoint/2010/main" xmlns="" val="2017696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4482970" cy="3397250"/>
          </a:xfrm>
          <a:prstGeom prst="rect">
            <a:avLst/>
          </a:prstGeom>
        </p:spPr>
      </p:pic>
      <p:pic>
        <p:nvPicPr>
          <p:cNvPr id="4" name="Picture 3"/>
          <p:cNvPicPr>
            <a:picLocks noChangeAspect="1"/>
          </p:cNvPicPr>
          <p:nvPr/>
        </p:nvPicPr>
        <p:blipFill>
          <a:blip r:embed="rId3"/>
          <a:stretch>
            <a:fillRect/>
          </a:stretch>
        </p:blipFill>
        <p:spPr>
          <a:xfrm>
            <a:off x="4482970" y="0"/>
            <a:ext cx="4661029" cy="3460749"/>
          </a:xfrm>
          <a:prstGeom prst="rect">
            <a:avLst/>
          </a:prstGeom>
        </p:spPr>
      </p:pic>
      <p:sp>
        <p:nvSpPr>
          <p:cNvPr id="5" name="Title 1"/>
          <p:cNvSpPr txBox="1">
            <a:spLocks/>
          </p:cNvSpPr>
          <p:nvPr/>
        </p:nvSpPr>
        <p:spPr>
          <a:xfrm>
            <a:off x="270510" y="5143357"/>
            <a:ext cx="8757920" cy="14421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FF00"/>
                </a:solidFill>
              </a:rPr>
              <a:t>Ο Ιππ</a:t>
            </a:r>
            <a:r>
              <a:rPr lang="en-US" sz="3200" dirty="0" err="1" smtClean="0">
                <a:solidFill>
                  <a:srgbClr val="FFFF00"/>
                </a:solidFill>
              </a:rPr>
              <a:t>οκρ</a:t>
            </a:r>
            <a:r>
              <a:rPr lang="en-US" sz="3200" dirty="0" smtClean="0">
                <a:solidFill>
                  <a:srgbClr val="FFFF00"/>
                </a:solidFill>
              </a:rPr>
              <a:t>ατης ειπε:</a:t>
            </a:r>
            <a:r>
              <a:rPr lang="el-GR" sz="3200" dirty="0" smtClean="0">
                <a:solidFill>
                  <a:srgbClr val="FFFF00"/>
                </a:solidFill>
              </a:rPr>
              <a:t>  </a:t>
            </a:r>
            <a:br>
              <a:rPr lang="el-GR" sz="3200" dirty="0" smtClean="0">
                <a:solidFill>
                  <a:srgbClr val="FFFF00"/>
                </a:solidFill>
              </a:rPr>
            </a:br>
            <a:r>
              <a:rPr lang="el-GR" sz="3200" dirty="0" smtClean="0">
                <a:solidFill>
                  <a:srgbClr val="FFFF00"/>
                </a:solidFill>
              </a:rPr>
              <a:t> </a:t>
            </a:r>
            <a:r>
              <a:rPr lang="en-US" sz="3200" dirty="0" smtClean="0">
                <a:solidFill>
                  <a:srgbClr val="FFFF00"/>
                </a:solidFill>
              </a:rPr>
              <a:t>«Η τροφή σου </a:t>
            </a:r>
            <a:r>
              <a:rPr lang="en-US" sz="3200" dirty="0" err="1" smtClean="0">
                <a:solidFill>
                  <a:srgbClr val="FFFF00"/>
                </a:solidFill>
              </a:rPr>
              <a:t>είν</a:t>
            </a:r>
            <a:r>
              <a:rPr lang="en-US" sz="3200" dirty="0" smtClean="0">
                <a:solidFill>
                  <a:srgbClr val="FFFF00"/>
                </a:solidFill>
              </a:rPr>
              <a:t>αι το </a:t>
            </a:r>
            <a:r>
              <a:rPr lang="en-US" sz="3200" dirty="0" err="1" smtClean="0">
                <a:solidFill>
                  <a:srgbClr val="FFFF00"/>
                </a:solidFill>
              </a:rPr>
              <a:t>φάρμ</a:t>
            </a:r>
            <a:r>
              <a:rPr lang="en-US" sz="3200" dirty="0" smtClean="0">
                <a:solidFill>
                  <a:srgbClr val="FFFF00"/>
                </a:solidFill>
              </a:rPr>
              <a:t>α</a:t>
            </a:r>
            <a:r>
              <a:rPr lang="en-US" sz="3200" dirty="0" err="1" smtClean="0">
                <a:solidFill>
                  <a:srgbClr val="FFFF00"/>
                </a:solidFill>
              </a:rPr>
              <a:t>κό</a:t>
            </a:r>
            <a:r>
              <a:rPr lang="en-US" sz="3200" dirty="0" smtClean="0">
                <a:solidFill>
                  <a:srgbClr val="FFFF00"/>
                </a:solidFill>
              </a:rPr>
              <a:t> σου και το </a:t>
            </a:r>
            <a:r>
              <a:rPr lang="en-US" sz="3200" dirty="0" err="1" smtClean="0">
                <a:solidFill>
                  <a:srgbClr val="FFFF00"/>
                </a:solidFill>
              </a:rPr>
              <a:t>φάρμ</a:t>
            </a:r>
            <a:r>
              <a:rPr lang="en-US" sz="3200" dirty="0" smtClean="0">
                <a:solidFill>
                  <a:srgbClr val="FFFF00"/>
                </a:solidFill>
              </a:rPr>
              <a:t>α</a:t>
            </a:r>
            <a:r>
              <a:rPr lang="en-US" sz="3200" dirty="0" err="1" smtClean="0">
                <a:solidFill>
                  <a:srgbClr val="FFFF00"/>
                </a:solidFill>
              </a:rPr>
              <a:t>κό</a:t>
            </a:r>
            <a:r>
              <a:rPr lang="en-US" sz="3200" dirty="0" smtClean="0">
                <a:solidFill>
                  <a:srgbClr val="FFFF00"/>
                </a:solidFill>
              </a:rPr>
              <a:t> σου η τροφή σου».</a:t>
            </a:r>
            <a:endParaRPr lang="en-US" sz="3200" dirty="0">
              <a:solidFill>
                <a:srgbClr val="FFFF00"/>
              </a:solidFill>
            </a:endParaRPr>
          </a:p>
        </p:txBody>
      </p:sp>
      <p:sp>
        <p:nvSpPr>
          <p:cNvPr id="6" name="Rectangle 5"/>
          <p:cNvSpPr/>
          <p:nvPr/>
        </p:nvSpPr>
        <p:spPr>
          <a:xfrm>
            <a:off x="1" y="3541498"/>
            <a:ext cx="9143999" cy="1631216"/>
          </a:xfrm>
          <a:prstGeom prst="rect">
            <a:avLst/>
          </a:prstGeom>
        </p:spPr>
        <p:txBody>
          <a:bodyPr wrap="square">
            <a:spAutoFit/>
          </a:bodyPr>
          <a:lstStyle/>
          <a:p>
            <a:pPr algn="ctr"/>
            <a:r>
              <a:rPr lang="el-GR" sz="2000" dirty="0" smtClean="0">
                <a:solidFill>
                  <a:srgbClr val="FFFF00"/>
                </a:solidFill>
              </a:rPr>
              <a:t>Το </a:t>
            </a:r>
            <a:r>
              <a:rPr lang="el-GR" sz="2000" dirty="0">
                <a:solidFill>
                  <a:srgbClr val="FFFF00"/>
                </a:solidFill>
              </a:rPr>
              <a:t>φαινόμενο αυτό δεν άφησε αδιάφορους τους επιστήμονες. Κλιμάκιο από το </a:t>
            </a:r>
            <a:r>
              <a:rPr lang="el-GR" sz="2000" dirty="0" err="1">
                <a:solidFill>
                  <a:srgbClr val="FFFF00"/>
                </a:solidFill>
              </a:rPr>
              <a:t>Μεμόριαλ</a:t>
            </a:r>
            <a:r>
              <a:rPr lang="el-GR" sz="2000" dirty="0">
                <a:solidFill>
                  <a:srgbClr val="FFFF00"/>
                </a:solidFill>
              </a:rPr>
              <a:t> πήγε στην περιοχή και μελέτησε τη διατροφή των </a:t>
            </a:r>
            <a:r>
              <a:rPr lang="el-GR" sz="2000" dirty="0" err="1">
                <a:solidFill>
                  <a:srgbClr val="FFFF00"/>
                </a:solidFill>
              </a:rPr>
              <a:t>Χούνζα</a:t>
            </a:r>
            <a:r>
              <a:rPr lang="el-GR" sz="2000" dirty="0">
                <a:solidFill>
                  <a:srgbClr val="FFFF00"/>
                </a:solidFill>
              </a:rPr>
              <a:t>. Με έκπληξη διαπίστωσαν, ότι οι </a:t>
            </a:r>
            <a:r>
              <a:rPr lang="el-GR" sz="2000" dirty="0" err="1">
                <a:solidFill>
                  <a:srgbClr val="FFFF00"/>
                </a:solidFill>
              </a:rPr>
              <a:t>Χούνζα</a:t>
            </a:r>
            <a:r>
              <a:rPr lang="el-GR" sz="2000" dirty="0">
                <a:solidFill>
                  <a:srgbClr val="FFFF00"/>
                </a:solidFill>
              </a:rPr>
              <a:t> τρώνε πολλά βερίκοκα και τα κουκούτσια επίσης από τα βερίκοκα. Μάλιστα όσο περισσότερα βερίκοκα, παράγει και καταναλώνει, ένας </a:t>
            </a:r>
            <a:r>
              <a:rPr lang="el-GR" sz="2000" dirty="0" err="1">
                <a:solidFill>
                  <a:srgbClr val="FFFF00"/>
                </a:solidFill>
              </a:rPr>
              <a:t>Χούνζα</a:t>
            </a:r>
            <a:r>
              <a:rPr lang="el-GR" sz="2000" dirty="0">
                <a:solidFill>
                  <a:srgbClr val="FFFF00"/>
                </a:solidFill>
              </a:rPr>
              <a:t>, τόσο περισσότερο ανεβασμένη είναι η κοινωνική του θέση.</a:t>
            </a:r>
            <a:endParaRPr lang="en-US" sz="2000" dirty="0">
              <a:solidFill>
                <a:srgbClr val="FFFF00"/>
              </a:solidFill>
            </a:endParaRPr>
          </a:p>
        </p:txBody>
      </p:sp>
    </p:spTree>
    <p:extLst>
      <p:ext uri="{BB962C8B-B14F-4D97-AF65-F5344CB8AC3E}">
        <p14:creationId xmlns:p14="http://schemas.microsoft.com/office/powerpoint/2010/main" xmlns="" val="99013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8884"/>
            <a:ext cx="9144000" cy="6065949"/>
          </a:xfrm>
          <a:prstGeom prst="rect">
            <a:avLst/>
          </a:prstGeom>
        </p:spPr>
      </p:pic>
      <p:sp>
        <p:nvSpPr>
          <p:cNvPr id="4" name="Rectangle 3"/>
          <p:cNvSpPr/>
          <p:nvPr/>
        </p:nvSpPr>
        <p:spPr>
          <a:xfrm>
            <a:off x="0" y="5816652"/>
            <a:ext cx="9144000" cy="1015663"/>
          </a:xfrm>
          <a:prstGeom prst="rect">
            <a:avLst/>
          </a:prstGeom>
        </p:spPr>
        <p:txBody>
          <a:bodyPr wrap="square">
            <a:spAutoFit/>
          </a:bodyPr>
          <a:lstStyle/>
          <a:p>
            <a:pPr algn="ctr"/>
            <a:r>
              <a:rPr lang="el-GR" sz="2000" dirty="0" smtClean="0">
                <a:solidFill>
                  <a:srgbClr val="FFFF00"/>
                </a:solidFill>
              </a:rPr>
              <a:t>Όταν </a:t>
            </a:r>
            <a:r>
              <a:rPr lang="el-GR" sz="2000" dirty="0">
                <a:solidFill>
                  <a:srgbClr val="FFFF00"/>
                </a:solidFill>
              </a:rPr>
              <a:t>ένας δυτικός γιατρός επισκέφθηκε τους </a:t>
            </a:r>
            <a:r>
              <a:rPr lang="el-GR" sz="2000" dirty="0" err="1">
                <a:solidFill>
                  <a:srgbClr val="FFFF00"/>
                </a:solidFill>
              </a:rPr>
              <a:t>Χούνζα</a:t>
            </a:r>
            <a:r>
              <a:rPr lang="el-GR" sz="2000" dirty="0">
                <a:solidFill>
                  <a:srgbClr val="FFFF00"/>
                </a:solidFill>
              </a:rPr>
              <a:t>, του προσέφεραν βερίκοκα και αυτός </a:t>
            </a:r>
            <a:r>
              <a:rPr lang="el-GR" sz="2000" dirty="0" err="1">
                <a:solidFill>
                  <a:srgbClr val="FFFF00"/>
                </a:solidFill>
              </a:rPr>
              <a:t>έφτυνε</a:t>
            </a:r>
            <a:r>
              <a:rPr lang="el-GR" sz="2000" dirty="0">
                <a:solidFill>
                  <a:srgbClr val="FFFF00"/>
                </a:solidFill>
              </a:rPr>
              <a:t> τα κουκούτσια. Έτσι του είχανε μάθει. Οι </a:t>
            </a:r>
            <a:r>
              <a:rPr lang="el-GR" sz="2000" dirty="0" err="1">
                <a:solidFill>
                  <a:srgbClr val="FFFF00"/>
                </a:solidFill>
              </a:rPr>
              <a:t>Χούνζα</a:t>
            </a:r>
            <a:r>
              <a:rPr lang="el-GR" sz="2000" dirty="0">
                <a:solidFill>
                  <a:srgbClr val="FFFF00"/>
                </a:solidFill>
              </a:rPr>
              <a:t> έκαναν όλοι έναν μορφασμό αηδίας. Πέταγε το καλύτερο.</a:t>
            </a:r>
            <a:endParaRPr lang="en-US" sz="2000" dirty="0">
              <a:solidFill>
                <a:srgbClr val="FFFF00"/>
              </a:solidFill>
            </a:endParaRPr>
          </a:p>
        </p:txBody>
      </p:sp>
    </p:spTree>
    <p:extLst>
      <p:ext uri="{BB962C8B-B14F-4D97-AF65-F5344CB8AC3E}">
        <p14:creationId xmlns:p14="http://schemas.microsoft.com/office/powerpoint/2010/main" xmlns="" val="93123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9816" y="721208"/>
            <a:ext cx="3251200" cy="4051300"/>
          </a:xfrm>
          <a:prstGeom prst="rect">
            <a:avLst/>
          </a:prstGeom>
        </p:spPr>
      </p:pic>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137583" y="1473048"/>
            <a:ext cx="5327650" cy="3299460"/>
          </a:xfrm>
          <a:prstGeom prst="rect">
            <a:avLst/>
          </a:prstGeom>
          <a:noFill/>
          <a:ln>
            <a:noFill/>
          </a:ln>
        </p:spPr>
      </p:pic>
      <p:sp>
        <p:nvSpPr>
          <p:cNvPr id="2" name="Rectangle 1"/>
          <p:cNvSpPr/>
          <p:nvPr/>
        </p:nvSpPr>
        <p:spPr>
          <a:xfrm>
            <a:off x="441977" y="13322"/>
            <a:ext cx="7979833" cy="707886"/>
          </a:xfrm>
          <a:prstGeom prst="rect">
            <a:avLst/>
          </a:prstGeom>
        </p:spPr>
        <p:txBody>
          <a:bodyPr wrap="square">
            <a:spAutoFit/>
          </a:bodyPr>
          <a:lstStyle/>
          <a:p>
            <a:pPr algn="ctr"/>
            <a:r>
              <a:rPr lang="en-US" sz="2000" dirty="0">
                <a:solidFill>
                  <a:srgbClr val="FFFF00"/>
                </a:solidFill>
              </a:rPr>
              <a:t>H </a:t>
            </a:r>
            <a:r>
              <a:rPr lang="en-US" sz="2000" dirty="0" smtClean="0">
                <a:solidFill>
                  <a:srgbClr val="FFFF00"/>
                </a:solidFill>
              </a:rPr>
              <a:t>α</a:t>
            </a:r>
            <a:r>
              <a:rPr lang="en-US" sz="2000" dirty="0" err="1" smtClean="0">
                <a:solidFill>
                  <a:srgbClr val="FFFF00"/>
                </a:solidFill>
              </a:rPr>
              <a:t>μυγδ</a:t>
            </a:r>
            <a:r>
              <a:rPr lang="en-US" sz="2000" dirty="0" smtClean="0">
                <a:solidFill>
                  <a:srgbClr val="FFFF00"/>
                </a:solidFill>
              </a:rPr>
              <a:t>α</a:t>
            </a:r>
            <a:r>
              <a:rPr lang="en-US" sz="2000" dirty="0" err="1" smtClean="0">
                <a:solidFill>
                  <a:srgbClr val="FFFF00"/>
                </a:solidFill>
              </a:rPr>
              <a:t>λίνη</a:t>
            </a:r>
            <a:r>
              <a:rPr lang="el-GR" sz="2000" dirty="0" smtClean="0">
                <a:solidFill>
                  <a:srgbClr val="FFFF00"/>
                </a:solidFill>
              </a:rPr>
              <a:t>,</a:t>
            </a:r>
            <a:r>
              <a:rPr lang="en-US" sz="2000" dirty="0" smtClean="0">
                <a:solidFill>
                  <a:srgbClr val="FFFF00"/>
                </a:solidFill>
              </a:rPr>
              <a:t> α</a:t>
            </a:r>
            <a:r>
              <a:rPr lang="en-US" sz="2000" dirty="0" err="1" smtClean="0">
                <a:solidFill>
                  <a:srgbClr val="FFFF00"/>
                </a:solidFill>
              </a:rPr>
              <a:t>ρχικά</a:t>
            </a:r>
            <a:r>
              <a:rPr lang="el-GR" sz="2000" dirty="0" smtClean="0">
                <a:solidFill>
                  <a:srgbClr val="FFFF00"/>
                </a:solidFill>
              </a:rPr>
              <a:t>,</a:t>
            </a:r>
            <a:r>
              <a:rPr lang="en-US" sz="2000" dirty="0" smtClean="0">
                <a:solidFill>
                  <a:srgbClr val="FFFF00"/>
                </a:solidFill>
              </a:rPr>
              <a:t> απ</a:t>
            </a:r>
            <a:r>
              <a:rPr lang="en-US" sz="2000" dirty="0" err="1" smtClean="0">
                <a:solidFill>
                  <a:srgbClr val="FFFF00"/>
                </a:solidFill>
              </a:rPr>
              <a:t>ομονώθηκε</a:t>
            </a:r>
            <a:r>
              <a:rPr lang="en-US" sz="2000" dirty="0" smtClean="0">
                <a:solidFill>
                  <a:srgbClr val="FFFF00"/>
                </a:solidFill>
              </a:rPr>
              <a:t> απ</a:t>
            </a:r>
            <a:r>
              <a:rPr lang="en-US" sz="2000" dirty="0" err="1" smtClean="0">
                <a:solidFill>
                  <a:srgbClr val="FFFF00"/>
                </a:solidFill>
              </a:rPr>
              <a:t>ό</a:t>
            </a:r>
            <a:r>
              <a:rPr lang="en-US" sz="2000" dirty="0" smtClean="0">
                <a:solidFill>
                  <a:srgbClr val="FFFF00"/>
                </a:solidFill>
              </a:rPr>
              <a:t> τα κουκούτσια των π</a:t>
            </a:r>
            <a:r>
              <a:rPr lang="en-US" sz="2000" dirty="0" err="1" smtClean="0">
                <a:solidFill>
                  <a:srgbClr val="FFFF00"/>
                </a:solidFill>
              </a:rPr>
              <a:t>ικρ</a:t>
            </a:r>
            <a:r>
              <a:rPr lang="en-US" sz="2000" dirty="0" smtClean="0">
                <a:solidFill>
                  <a:srgbClr val="FFFF00"/>
                </a:solidFill>
              </a:rPr>
              <a:t>α</a:t>
            </a:r>
            <a:r>
              <a:rPr lang="en-US" sz="2000" dirty="0" err="1" smtClean="0">
                <a:solidFill>
                  <a:srgbClr val="FFFF00"/>
                </a:solidFill>
              </a:rPr>
              <a:t>μύγδ</a:t>
            </a:r>
            <a:r>
              <a:rPr lang="en-US" sz="2000" dirty="0" smtClean="0">
                <a:solidFill>
                  <a:srgbClr val="FFFF00"/>
                </a:solidFill>
              </a:rPr>
              <a:t>α</a:t>
            </a:r>
            <a:r>
              <a:rPr lang="en-US" sz="2000" dirty="0" err="1" smtClean="0">
                <a:solidFill>
                  <a:srgbClr val="FFFF00"/>
                </a:solidFill>
              </a:rPr>
              <a:t>λων</a:t>
            </a:r>
            <a:r>
              <a:rPr lang="el-GR" sz="2000" dirty="0" smtClean="0">
                <a:solidFill>
                  <a:srgbClr val="FFFF00"/>
                </a:solidFill>
              </a:rPr>
              <a:t>,</a:t>
            </a:r>
            <a:r>
              <a:rPr lang="en-US" sz="2000" dirty="0" smtClean="0">
                <a:solidFill>
                  <a:srgbClr val="FFFF00"/>
                </a:solidFill>
              </a:rPr>
              <a:t> </a:t>
            </a:r>
            <a:r>
              <a:rPr lang="en-US" sz="2000" dirty="0" err="1" smtClean="0">
                <a:solidFill>
                  <a:srgbClr val="FFFF00"/>
                </a:solidFill>
              </a:rPr>
              <a:t>Prunus</a:t>
            </a:r>
            <a:r>
              <a:rPr lang="en-US" sz="2000" dirty="0" smtClean="0">
                <a:solidFill>
                  <a:srgbClr val="FFFF00"/>
                </a:solidFill>
              </a:rPr>
              <a:t> </a:t>
            </a:r>
            <a:r>
              <a:rPr lang="en-US" sz="2000" dirty="0" err="1" smtClean="0">
                <a:solidFill>
                  <a:srgbClr val="FFFF00"/>
                </a:solidFill>
              </a:rPr>
              <a:t>dulcis</a:t>
            </a:r>
            <a:r>
              <a:rPr lang="el-GR" sz="2000" dirty="0" smtClean="0">
                <a:solidFill>
                  <a:srgbClr val="FFFF00"/>
                </a:solidFill>
              </a:rPr>
              <a:t>,</a:t>
            </a:r>
            <a:r>
              <a:rPr lang="en-US" sz="2000" dirty="0" smtClean="0">
                <a:solidFill>
                  <a:srgbClr val="FFFF00"/>
                </a:solidFill>
              </a:rPr>
              <a:t> </a:t>
            </a:r>
            <a:r>
              <a:rPr lang="en-US" sz="2000" dirty="0">
                <a:solidFill>
                  <a:srgbClr val="FFFF00"/>
                </a:solidFill>
              </a:rPr>
              <a:t>το 1830, απ</a:t>
            </a:r>
            <a:r>
              <a:rPr lang="en-US" sz="2000" dirty="0" err="1">
                <a:solidFill>
                  <a:srgbClr val="FFFF00"/>
                </a:solidFill>
              </a:rPr>
              <a:t>ό</a:t>
            </a:r>
            <a:r>
              <a:rPr lang="en-US" sz="2000" dirty="0">
                <a:solidFill>
                  <a:srgbClr val="FFFF00"/>
                </a:solidFill>
              </a:rPr>
              <a:t> τον </a:t>
            </a:r>
            <a:r>
              <a:rPr lang="en-US" sz="2000" dirty="0" err="1">
                <a:solidFill>
                  <a:srgbClr val="FFFF00"/>
                </a:solidFill>
              </a:rPr>
              <a:t>Γερμ</a:t>
            </a:r>
            <a:r>
              <a:rPr lang="en-US" sz="2000" dirty="0">
                <a:solidFill>
                  <a:srgbClr val="FFFF00"/>
                </a:solidFill>
              </a:rPr>
              <a:t>α</a:t>
            </a:r>
            <a:r>
              <a:rPr lang="en-US" sz="2000" dirty="0" err="1">
                <a:solidFill>
                  <a:srgbClr val="FFFF00"/>
                </a:solidFill>
              </a:rPr>
              <a:t>νό</a:t>
            </a:r>
            <a:r>
              <a:rPr lang="en-US" sz="2000" dirty="0">
                <a:solidFill>
                  <a:srgbClr val="FFFF00"/>
                </a:solidFill>
              </a:rPr>
              <a:t> χημικό </a:t>
            </a:r>
            <a:r>
              <a:rPr lang="en-US" sz="2000" dirty="0" err="1">
                <a:solidFill>
                  <a:srgbClr val="FFFF00"/>
                </a:solidFill>
              </a:rPr>
              <a:t>Leibig</a:t>
            </a:r>
            <a:r>
              <a:rPr lang="en-US" sz="2000" dirty="0">
                <a:solidFill>
                  <a:srgbClr val="FFFF00"/>
                </a:solidFill>
              </a:rPr>
              <a:t>. </a:t>
            </a:r>
          </a:p>
        </p:txBody>
      </p:sp>
      <p:sp>
        <p:nvSpPr>
          <p:cNvPr id="6" name="Rectangle 5"/>
          <p:cNvSpPr/>
          <p:nvPr/>
        </p:nvSpPr>
        <p:spPr>
          <a:xfrm>
            <a:off x="0" y="5080690"/>
            <a:ext cx="9144000" cy="1631216"/>
          </a:xfrm>
          <a:prstGeom prst="rect">
            <a:avLst/>
          </a:prstGeom>
        </p:spPr>
        <p:txBody>
          <a:bodyPr wrap="square">
            <a:spAutoFit/>
          </a:bodyPr>
          <a:lstStyle/>
          <a:p>
            <a:pPr algn="ctr"/>
            <a:r>
              <a:rPr lang="el-GR" sz="2000" dirty="0">
                <a:solidFill>
                  <a:srgbClr val="FFFF00"/>
                </a:solidFill>
              </a:rPr>
              <a:t>Σύμφωνα με το American Illustrated Medical Dictionary (1944 Edition), Αμυγδαλίνη σημαίνει ᾽σαν αμύγδαλο᾽ και ο όρος αυτός, μας δείχνει το υλικό, από το οποίο προήλθε. Η Αμυγδαλίνη, αποτελεί την ένωση, δυο μορίων ζάχαρης, μιας </a:t>
            </a:r>
            <a:r>
              <a:rPr lang="el-GR" sz="2000" dirty="0" err="1">
                <a:solidFill>
                  <a:srgbClr val="FFFF00"/>
                </a:solidFill>
              </a:rPr>
              <a:t>βενζαλδεΰδης</a:t>
            </a:r>
            <a:r>
              <a:rPr lang="el-GR" sz="2000" dirty="0">
                <a:solidFill>
                  <a:srgbClr val="FFFF00"/>
                </a:solidFill>
              </a:rPr>
              <a:t> και ενός </a:t>
            </a:r>
            <a:r>
              <a:rPr lang="el-GR" sz="2000" dirty="0" err="1">
                <a:solidFill>
                  <a:srgbClr val="FFFF00"/>
                </a:solidFill>
              </a:rPr>
              <a:t>κυανιδίου</a:t>
            </a:r>
            <a:r>
              <a:rPr lang="el-GR" sz="2000" dirty="0">
                <a:solidFill>
                  <a:srgbClr val="FFFF00"/>
                </a:solidFill>
              </a:rPr>
              <a:t>. Φτιάχνεται από το κουκούτσι του </a:t>
            </a:r>
            <a:r>
              <a:rPr lang="el-GR" sz="2000" dirty="0" err="1">
                <a:solidFill>
                  <a:srgbClr val="FFFF00"/>
                </a:solidFill>
              </a:rPr>
              <a:t>βερύκοκου</a:t>
            </a:r>
            <a:r>
              <a:rPr lang="el-GR" sz="2000" dirty="0">
                <a:solidFill>
                  <a:srgbClr val="FFFF00"/>
                </a:solidFill>
              </a:rPr>
              <a:t> και όταν χρησιμοποιείται σε φαρμακευτική δοσολογία είναι γνωστή ως </a:t>
            </a:r>
            <a:r>
              <a:rPr lang="el-GR" sz="2000" dirty="0" err="1">
                <a:solidFill>
                  <a:srgbClr val="FFFF00"/>
                </a:solidFill>
              </a:rPr>
              <a:t>νιτριλοσίδη</a:t>
            </a:r>
            <a:endParaRPr lang="en-US" sz="2000" dirty="0">
              <a:solidFill>
                <a:srgbClr val="FFFF00"/>
              </a:solidFill>
            </a:endParaRPr>
          </a:p>
        </p:txBody>
      </p:sp>
    </p:spTree>
    <p:extLst>
      <p:ext uri="{BB962C8B-B14F-4D97-AF65-F5344CB8AC3E}">
        <p14:creationId xmlns:p14="http://schemas.microsoft.com/office/powerpoint/2010/main" xmlns="" val="511456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723" y="163716"/>
            <a:ext cx="5216956" cy="5216956"/>
          </a:xfrm>
          <a:prstGeom prst="rect">
            <a:avLst/>
          </a:prstGeom>
        </p:spPr>
      </p:pic>
      <p:sp>
        <p:nvSpPr>
          <p:cNvPr id="5" name="Rectangle 4"/>
          <p:cNvSpPr/>
          <p:nvPr/>
        </p:nvSpPr>
        <p:spPr>
          <a:xfrm>
            <a:off x="0" y="5380672"/>
            <a:ext cx="9144000" cy="1477328"/>
          </a:xfrm>
          <a:prstGeom prst="rect">
            <a:avLst/>
          </a:prstGeom>
        </p:spPr>
        <p:txBody>
          <a:bodyPr wrap="square">
            <a:spAutoFit/>
          </a:bodyPr>
          <a:lstStyle/>
          <a:p>
            <a:r>
              <a:rPr lang="en-US" b="1" dirty="0">
                <a:solidFill>
                  <a:srgbClr val="FFFF00"/>
                </a:solidFill>
              </a:rPr>
              <a:t>Amygdalin - Compound Summary</a:t>
            </a:r>
            <a:r>
              <a:rPr lang="en-US" dirty="0">
                <a:solidFill>
                  <a:srgbClr val="FFFF00"/>
                </a:solidFill>
              </a:rPr>
              <a:t> (CID </a:t>
            </a:r>
            <a:r>
              <a:rPr lang="en-US" dirty="0">
                <a:solidFill>
                  <a:srgbClr val="FFFF00"/>
                </a:solidFill>
                <a:hlinkClick r:id="rId3"/>
              </a:rPr>
              <a:t>34751)</a:t>
            </a:r>
          </a:p>
          <a:p>
            <a:r>
              <a:rPr lang="en-US" b="1" dirty="0">
                <a:solidFill>
                  <a:srgbClr val="FFFF00"/>
                </a:solidFill>
              </a:rPr>
              <a:t>Also known as:</a:t>
            </a:r>
            <a:r>
              <a:rPr lang="en-US" dirty="0">
                <a:solidFill>
                  <a:srgbClr val="FFFF00"/>
                </a:solidFill>
              </a:rPr>
              <a:t> </a:t>
            </a:r>
            <a:r>
              <a:rPr lang="en-US" dirty="0" err="1">
                <a:solidFill>
                  <a:srgbClr val="FFFF00"/>
                </a:solidFill>
              </a:rPr>
              <a:t>Amygdaloside</a:t>
            </a:r>
            <a:r>
              <a:rPr lang="en-US" dirty="0">
                <a:solidFill>
                  <a:srgbClr val="FFFF00"/>
                </a:solidFill>
              </a:rPr>
              <a:t>, R-Amygdalin, </a:t>
            </a:r>
            <a:r>
              <a:rPr lang="en-US" dirty="0" err="1">
                <a:solidFill>
                  <a:srgbClr val="FFFF00"/>
                </a:solidFill>
              </a:rPr>
              <a:t>Mandelonitrile</a:t>
            </a:r>
            <a:r>
              <a:rPr lang="en-US" dirty="0">
                <a:solidFill>
                  <a:srgbClr val="FFFF00"/>
                </a:solidFill>
              </a:rPr>
              <a:t>-beta-</a:t>
            </a:r>
            <a:r>
              <a:rPr lang="en-US" dirty="0" err="1">
                <a:solidFill>
                  <a:srgbClr val="FFFF00"/>
                </a:solidFill>
              </a:rPr>
              <a:t>gentiobioside</a:t>
            </a:r>
            <a:r>
              <a:rPr lang="en-US" dirty="0">
                <a:solidFill>
                  <a:srgbClr val="FFFF00"/>
                </a:solidFill>
              </a:rPr>
              <a:t>, D-Amygdalin, CHEBI:27613, HSDB 3559, EINECS 249-925-3, NSC 15780, NSC-15780</a:t>
            </a:r>
          </a:p>
          <a:p>
            <a:r>
              <a:rPr lang="en-US" b="1" dirty="0">
                <a:solidFill>
                  <a:srgbClr val="FFFF00"/>
                </a:solidFill>
              </a:rPr>
              <a:t>Molecular Formula:</a:t>
            </a:r>
            <a:r>
              <a:rPr lang="en-US" dirty="0">
                <a:solidFill>
                  <a:srgbClr val="FFFF00"/>
                </a:solidFill>
              </a:rPr>
              <a:t> C</a:t>
            </a:r>
            <a:r>
              <a:rPr lang="en-US" baseline="-25000" dirty="0">
                <a:solidFill>
                  <a:srgbClr val="FFFF00"/>
                </a:solidFill>
              </a:rPr>
              <a:t>20</a:t>
            </a:r>
            <a:r>
              <a:rPr lang="en-US" dirty="0">
                <a:solidFill>
                  <a:srgbClr val="FFFF00"/>
                </a:solidFill>
              </a:rPr>
              <a:t>H</a:t>
            </a:r>
            <a:r>
              <a:rPr lang="en-US" baseline="-25000" dirty="0">
                <a:solidFill>
                  <a:srgbClr val="FFFF00"/>
                </a:solidFill>
              </a:rPr>
              <a:t>27</a:t>
            </a:r>
            <a:r>
              <a:rPr lang="en-US" dirty="0">
                <a:solidFill>
                  <a:srgbClr val="FFFF00"/>
                </a:solidFill>
              </a:rPr>
              <a:t>NO</a:t>
            </a:r>
            <a:r>
              <a:rPr lang="en-US" baseline="-25000" dirty="0">
                <a:solidFill>
                  <a:srgbClr val="FFFF00"/>
                </a:solidFill>
              </a:rPr>
              <a:t>11</a:t>
            </a:r>
            <a:r>
              <a:rPr lang="en-US" dirty="0">
                <a:solidFill>
                  <a:srgbClr val="FFFF00"/>
                </a:solidFill>
              </a:rPr>
              <a:t>   </a:t>
            </a:r>
            <a:r>
              <a:rPr lang="en-US" b="1" dirty="0">
                <a:solidFill>
                  <a:srgbClr val="FFFF00"/>
                </a:solidFill>
              </a:rPr>
              <a:t>Molecular Weight:</a:t>
            </a:r>
            <a:r>
              <a:rPr lang="en-US" dirty="0">
                <a:solidFill>
                  <a:srgbClr val="FFFF00"/>
                </a:solidFill>
              </a:rPr>
              <a:t> 457.42848   </a:t>
            </a:r>
            <a:endParaRPr lang="el-GR" dirty="0" smtClean="0">
              <a:solidFill>
                <a:srgbClr val="FFFF00"/>
              </a:solidFill>
            </a:endParaRPr>
          </a:p>
          <a:p>
            <a:r>
              <a:rPr lang="en-US" dirty="0" smtClean="0">
                <a:solidFill>
                  <a:srgbClr val="FFFF00"/>
                </a:solidFill>
              </a:rPr>
              <a:t>A </a:t>
            </a:r>
            <a:r>
              <a:rPr lang="en-US" dirty="0" err="1">
                <a:solidFill>
                  <a:srgbClr val="FFFF00"/>
                </a:solidFill>
              </a:rPr>
              <a:t>cyanogenic</a:t>
            </a:r>
            <a:r>
              <a:rPr lang="en-US" dirty="0">
                <a:solidFill>
                  <a:srgbClr val="FFFF00"/>
                </a:solidFill>
              </a:rPr>
              <a:t> glycoside found in the seeds of </a:t>
            </a:r>
            <a:r>
              <a:rPr lang="en-US" dirty="0" err="1">
                <a:solidFill>
                  <a:srgbClr val="FFFF00"/>
                </a:solidFill>
              </a:rPr>
              <a:t>Rosaceae</a:t>
            </a:r>
            <a:endParaRPr lang="en-US" dirty="0">
              <a:solidFill>
                <a:srgbClr val="FFFF00"/>
              </a:solidFill>
            </a:endParaRPr>
          </a:p>
        </p:txBody>
      </p:sp>
      <p:sp>
        <p:nvSpPr>
          <p:cNvPr id="2" name="Rectangle 1"/>
          <p:cNvSpPr/>
          <p:nvPr/>
        </p:nvSpPr>
        <p:spPr>
          <a:xfrm>
            <a:off x="5598582" y="1152426"/>
            <a:ext cx="3439583" cy="3785652"/>
          </a:xfrm>
          <a:prstGeom prst="rect">
            <a:avLst/>
          </a:prstGeom>
        </p:spPr>
        <p:txBody>
          <a:bodyPr wrap="square">
            <a:spAutoFit/>
          </a:bodyPr>
          <a:lstStyle/>
          <a:p>
            <a:pPr algn="ctr"/>
            <a:r>
              <a:rPr lang="en-US" sz="2000" dirty="0">
                <a:solidFill>
                  <a:srgbClr val="FFFF00"/>
                </a:solidFill>
              </a:rPr>
              <a:t>Η α</a:t>
            </a:r>
            <a:r>
              <a:rPr lang="en-US" sz="2000" dirty="0" err="1">
                <a:solidFill>
                  <a:srgbClr val="FFFF00"/>
                </a:solidFill>
              </a:rPr>
              <a:t>μυγδ</a:t>
            </a:r>
            <a:r>
              <a:rPr lang="en-US" sz="2000" dirty="0">
                <a:solidFill>
                  <a:srgbClr val="FFFF00"/>
                </a:solidFill>
              </a:rPr>
              <a:t>α</a:t>
            </a:r>
            <a:r>
              <a:rPr lang="en-US" sz="2000" dirty="0" err="1">
                <a:solidFill>
                  <a:srgbClr val="FFFF00"/>
                </a:solidFill>
              </a:rPr>
              <a:t>λίνη</a:t>
            </a:r>
            <a:r>
              <a:rPr lang="en-US" sz="2000" dirty="0">
                <a:solidFill>
                  <a:srgbClr val="FFFF00"/>
                </a:solidFill>
              </a:rPr>
              <a:t> </a:t>
            </a:r>
            <a:r>
              <a:rPr lang="en-US" sz="2000" dirty="0" err="1">
                <a:solidFill>
                  <a:srgbClr val="FFFF00"/>
                </a:solidFill>
              </a:rPr>
              <a:t>είν</a:t>
            </a:r>
            <a:r>
              <a:rPr lang="en-US" sz="2000" dirty="0">
                <a:solidFill>
                  <a:srgbClr val="FFFF00"/>
                </a:solidFill>
              </a:rPr>
              <a:t>αι μια απ</a:t>
            </a:r>
            <a:r>
              <a:rPr lang="en-US" sz="2000" dirty="0" err="1">
                <a:solidFill>
                  <a:srgbClr val="FFFF00"/>
                </a:solidFill>
              </a:rPr>
              <a:t>ό</a:t>
            </a:r>
            <a:r>
              <a:rPr lang="en-US" sz="2000" dirty="0">
                <a:solidFill>
                  <a:srgbClr val="FFFF00"/>
                </a:solidFill>
              </a:rPr>
              <a:t> τις π</a:t>
            </a:r>
            <a:r>
              <a:rPr lang="en-US" sz="2000" dirty="0" err="1">
                <a:solidFill>
                  <a:srgbClr val="FFFF00"/>
                </a:solidFill>
              </a:rPr>
              <a:t>ιο</a:t>
            </a:r>
            <a:r>
              <a:rPr lang="en-US" sz="2000" dirty="0">
                <a:solidFill>
                  <a:srgbClr val="FFFF00"/>
                </a:solidFill>
              </a:rPr>
              <a:t> α</a:t>
            </a:r>
            <a:r>
              <a:rPr lang="en-US" sz="2000" dirty="0" err="1">
                <a:solidFill>
                  <a:srgbClr val="FFFF00"/>
                </a:solidFill>
              </a:rPr>
              <a:t>ντι</a:t>
            </a:r>
            <a:r>
              <a:rPr lang="en-US" sz="2000" dirty="0">
                <a:solidFill>
                  <a:srgbClr val="FFFF00"/>
                </a:solidFill>
              </a:rPr>
              <a:t>π</a:t>
            </a:r>
            <a:r>
              <a:rPr lang="en-US" sz="2000" dirty="0" err="1">
                <a:solidFill>
                  <a:srgbClr val="FFFF00"/>
                </a:solidFill>
              </a:rPr>
              <a:t>ροσω</a:t>
            </a:r>
            <a:r>
              <a:rPr lang="en-US" sz="2000" dirty="0">
                <a:solidFill>
                  <a:srgbClr val="FFFF00"/>
                </a:solidFill>
              </a:rPr>
              <a:t>π</a:t>
            </a:r>
            <a:r>
              <a:rPr lang="en-US" sz="2000" dirty="0" err="1">
                <a:solidFill>
                  <a:srgbClr val="FFFF00"/>
                </a:solidFill>
              </a:rPr>
              <a:t>ευτικές</a:t>
            </a:r>
            <a:r>
              <a:rPr lang="en-US" sz="2000" dirty="0">
                <a:solidFill>
                  <a:srgbClr val="FFFF00"/>
                </a:solidFill>
              </a:rPr>
              <a:t> </a:t>
            </a:r>
            <a:r>
              <a:rPr lang="en-US" sz="2000" dirty="0" err="1">
                <a:solidFill>
                  <a:srgbClr val="FFFF00"/>
                </a:solidFill>
              </a:rPr>
              <a:t>νιτριλοσίδες</a:t>
            </a:r>
            <a:r>
              <a:rPr lang="en-US" sz="2000" dirty="0">
                <a:solidFill>
                  <a:srgbClr val="FFFF00"/>
                </a:solidFill>
              </a:rPr>
              <a:t>. Η </a:t>
            </a:r>
            <a:r>
              <a:rPr lang="en-US" sz="2000" dirty="0" err="1">
                <a:solidFill>
                  <a:srgbClr val="FFFF00"/>
                </a:solidFill>
              </a:rPr>
              <a:t>νιτριλοσίδη</a:t>
            </a:r>
            <a:r>
              <a:rPr lang="en-US" sz="2000" dirty="0">
                <a:solidFill>
                  <a:srgbClr val="FFFF00"/>
                </a:solidFill>
              </a:rPr>
              <a:t> </a:t>
            </a:r>
            <a:r>
              <a:rPr lang="en-US" sz="2000" dirty="0" err="1">
                <a:solidFill>
                  <a:srgbClr val="FFFF00"/>
                </a:solidFill>
              </a:rPr>
              <a:t>είν</a:t>
            </a:r>
            <a:r>
              <a:rPr lang="en-US" sz="2000" dirty="0">
                <a:solidFill>
                  <a:srgbClr val="FFFF00"/>
                </a:solidFill>
              </a:rPr>
              <a:t>αι </a:t>
            </a:r>
            <a:r>
              <a:rPr lang="en-US" sz="2000" dirty="0" err="1">
                <a:solidFill>
                  <a:srgbClr val="FFFF00"/>
                </a:solidFill>
              </a:rPr>
              <a:t>έν</a:t>
            </a:r>
            <a:r>
              <a:rPr lang="en-US" sz="2000" dirty="0">
                <a:solidFill>
                  <a:srgbClr val="FFFF00"/>
                </a:solidFill>
              </a:rPr>
              <a:t>ας γενικός όρος, που </a:t>
            </a:r>
            <a:r>
              <a:rPr lang="en-US" sz="2000" dirty="0" err="1">
                <a:solidFill>
                  <a:srgbClr val="FFFF00"/>
                </a:solidFill>
              </a:rPr>
              <a:t>χρησιμο</a:t>
            </a:r>
            <a:r>
              <a:rPr lang="en-US" sz="2000" dirty="0">
                <a:solidFill>
                  <a:srgbClr val="FFFF00"/>
                </a:solidFill>
              </a:rPr>
              <a:t>π</a:t>
            </a:r>
            <a:r>
              <a:rPr lang="en-US" sz="2000" dirty="0" err="1">
                <a:solidFill>
                  <a:srgbClr val="FFFF00"/>
                </a:solidFill>
              </a:rPr>
              <a:t>οιείτ</a:t>
            </a:r>
            <a:r>
              <a:rPr lang="en-US" sz="2000" dirty="0">
                <a:solidFill>
                  <a:srgbClr val="FFFF00"/>
                </a:solidFill>
              </a:rPr>
              <a:t>αι, για μια μεγάλη </a:t>
            </a:r>
            <a:r>
              <a:rPr lang="en-US" sz="2000" dirty="0" err="1">
                <a:solidFill>
                  <a:srgbClr val="FFFF00"/>
                </a:solidFill>
              </a:rPr>
              <a:t>ομάδ</a:t>
            </a:r>
            <a:r>
              <a:rPr lang="en-US" sz="2000" dirty="0">
                <a:solidFill>
                  <a:srgbClr val="FFFF00"/>
                </a:solidFill>
              </a:rPr>
              <a:t>α, </a:t>
            </a:r>
            <a:r>
              <a:rPr lang="en-US" sz="2000" dirty="0" err="1">
                <a:solidFill>
                  <a:srgbClr val="FFFF00"/>
                </a:solidFill>
              </a:rPr>
              <a:t>υδ</a:t>
            </a:r>
            <a:r>
              <a:rPr lang="en-US" sz="2000" dirty="0">
                <a:solidFill>
                  <a:srgbClr val="FFFF00"/>
                </a:solidFill>
              </a:rPr>
              <a:t>α</a:t>
            </a:r>
            <a:r>
              <a:rPr lang="en-US" sz="2000" dirty="0" err="1">
                <a:solidFill>
                  <a:srgbClr val="FFFF00"/>
                </a:solidFill>
              </a:rPr>
              <a:t>τοδι</a:t>
            </a:r>
            <a:r>
              <a:rPr lang="en-US" sz="2000" dirty="0">
                <a:solidFill>
                  <a:srgbClr val="FFFF00"/>
                </a:solidFill>
              </a:rPr>
              <a:t>αλυτών </a:t>
            </a:r>
            <a:r>
              <a:rPr lang="en-US" sz="2000" dirty="0" err="1">
                <a:solidFill>
                  <a:srgbClr val="FFFF00"/>
                </a:solidFill>
              </a:rPr>
              <a:t>συμ</a:t>
            </a:r>
            <a:r>
              <a:rPr lang="en-US" sz="2000" dirty="0">
                <a:solidFill>
                  <a:srgbClr val="FFFF00"/>
                </a:solidFill>
              </a:rPr>
              <a:t>π</a:t>
            </a:r>
            <a:r>
              <a:rPr lang="en-US" sz="2000" dirty="0" err="1">
                <a:solidFill>
                  <a:srgbClr val="FFFF00"/>
                </a:solidFill>
              </a:rPr>
              <a:t>λεγμάτων</a:t>
            </a:r>
            <a:r>
              <a:rPr lang="en-US" sz="2000" dirty="0">
                <a:solidFill>
                  <a:srgbClr val="FFFF00"/>
                </a:solidFill>
              </a:rPr>
              <a:t>, που απ</a:t>
            </a:r>
            <a:r>
              <a:rPr lang="en-US" sz="2000" dirty="0" err="1">
                <a:solidFill>
                  <a:srgbClr val="FFFF00"/>
                </a:solidFill>
              </a:rPr>
              <a:t>οτελούντ</a:t>
            </a:r>
            <a:r>
              <a:rPr lang="en-US" sz="2000" dirty="0">
                <a:solidFill>
                  <a:srgbClr val="FFFF00"/>
                </a:solidFill>
              </a:rPr>
              <a:t>αι απ</a:t>
            </a:r>
            <a:r>
              <a:rPr lang="en-US" sz="2000" dirty="0" err="1">
                <a:solidFill>
                  <a:srgbClr val="FFFF00"/>
                </a:solidFill>
              </a:rPr>
              <a:t>ό</a:t>
            </a:r>
            <a:r>
              <a:rPr lang="en-US" sz="2000" dirty="0">
                <a:solidFill>
                  <a:srgbClr val="FFFF00"/>
                </a:solidFill>
              </a:rPr>
              <a:t> </a:t>
            </a:r>
            <a:r>
              <a:rPr lang="en-US" sz="2000" dirty="0" err="1">
                <a:solidFill>
                  <a:srgbClr val="FFFF00"/>
                </a:solidFill>
              </a:rPr>
              <a:t>ζάχ</a:t>
            </a:r>
            <a:r>
              <a:rPr lang="en-US" sz="2000" dirty="0">
                <a:solidFill>
                  <a:srgbClr val="FFFF00"/>
                </a:solidFill>
              </a:rPr>
              <a:t>α</a:t>
            </a:r>
            <a:r>
              <a:rPr lang="en-US" sz="2000" dirty="0" err="1">
                <a:solidFill>
                  <a:srgbClr val="FFFF00"/>
                </a:solidFill>
              </a:rPr>
              <a:t>ρη</a:t>
            </a:r>
            <a:r>
              <a:rPr lang="en-US" sz="2000" dirty="0">
                <a:solidFill>
                  <a:srgbClr val="FFFF00"/>
                </a:solidFill>
              </a:rPr>
              <a:t>, β</a:t>
            </a:r>
            <a:r>
              <a:rPr lang="en-US" sz="2000" dirty="0" err="1">
                <a:solidFill>
                  <a:srgbClr val="FFFF00"/>
                </a:solidFill>
              </a:rPr>
              <a:t>ρίσκοντ</a:t>
            </a:r>
            <a:r>
              <a:rPr lang="en-US" sz="2000" dirty="0">
                <a:solidFill>
                  <a:srgbClr val="FFFF00"/>
                </a:solidFill>
              </a:rPr>
              <a:t>αι </a:t>
            </a:r>
            <a:r>
              <a:rPr lang="en-US" sz="2000" dirty="0" err="1">
                <a:solidFill>
                  <a:srgbClr val="FFFF00"/>
                </a:solidFill>
              </a:rPr>
              <a:t>στ</a:t>
            </a:r>
            <a:r>
              <a:rPr lang="en-US" sz="2000" dirty="0">
                <a:solidFill>
                  <a:srgbClr val="FFFF00"/>
                </a:solidFill>
              </a:rPr>
              <a:t>α φυτά και π</a:t>
            </a:r>
            <a:r>
              <a:rPr lang="en-US" sz="2000" dirty="0" err="1">
                <a:solidFill>
                  <a:srgbClr val="FFFF00"/>
                </a:solidFill>
              </a:rPr>
              <a:t>εριέχουν</a:t>
            </a:r>
            <a:r>
              <a:rPr lang="en-US" sz="2000" dirty="0">
                <a:solidFill>
                  <a:srgbClr val="FFFF00"/>
                </a:solidFill>
              </a:rPr>
              <a:t>, σε μεγάλες π</a:t>
            </a:r>
            <a:r>
              <a:rPr lang="en-US" sz="2000" dirty="0" err="1">
                <a:solidFill>
                  <a:srgbClr val="FFFF00"/>
                </a:solidFill>
              </a:rPr>
              <a:t>οσότητες</a:t>
            </a:r>
            <a:r>
              <a:rPr lang="en-US" sz="2000" dirty="0">
                <a:solidFill>
                  <a:srgbClr val="FFFF00"/>
                </a:solidFill>
              </a:rPr>
              <a:t>, </a:t>
            </a:r>
            <a:r>
              <a:rPr lang="en-US" sz="2000" dirty="0" err="1">
                <a:solidFill>
                  <a:srgbClr val="FFFF00"/>
                </a:solidFill>
              </a:rPr>
              <a:t>κυ</a:t>
            </a:r>
            <a:r>
              <a:rPr lang="en-US" sz="2000" dirty="0">
                <a:solidFill>
                  <a:srgbClr val="FFFF00"/>
                </a:solidFill>
              </a:rPr>
              <a:t>α</a:t>
            </a:r>
            <a:r>
              <a:rPr lang="en-US" sz="2000" dirty="0" err="1">
                <a:solidFill>
                  <a:srgbClr val="FFFF00"/>
                </a:solidFill>
              </a:rPr>
              <a:t>νίδη</a:t>
            </a:r>
            <a:r>
              <a:rPr lang="en-US" sz="2000" dirty="0">
                <a:solidFill>
                  <a:srgbClr val="FFFF00"/>
                </a:solidFill>
              </a:rPr>
              <a:t>. </a:t>
            </a:r>
          </a:p>
        </p:txBody>
      </p:sp>
    </p:spTree>
    <p:extLst>
      <p:ext uri="{BB962C8B-B14F-4D97-AF65-F5344CB8AC3E}">
        <p14:creationId xmlns:p14="http://schemas.microsoft.com/office/powerpoint/2010/main" xmlns="" val="1583283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7gr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93331"/>
            <a:ext cx="6865072" cy="6111875"/>
          </a:xfrm>
          <a:prstGeom prst="rect">
            <a:avLst/>
          </a:prstGeom>
        </p:spPr>
      </p:pic>
      <p:sp>
        <p:nvSpPr>
          <p:cNvPr id="4" name="Rectangle 3"/>
          <p:cNvSpPr/>
          <p:nvPr/>
        </p:nvSpPr>
        <p:spPr>
          <a:xfrm>
            <a:off x="6865072" y="688330"/>
            <a:ext cx="2278928" cy="5324535"/>
          </a:xfrm>
          <a:prstGeom prst="rect">
            <a:avLst/>
          </a:prstGeom>
        </p:spPr>
        <p:txBody>
          <a:bodyPr wrap="square">
            <a:spAutoFit/>
          </a:bodyPr>
          <a:lstStyle/>
          <a:p>
            <a:pPr algn="ctr"/>
            <a:r>
              <a:rPr lang="el-GR" sz="2000" dirty="0">
                <a:solidFill>
                  <a:srgbClr val="FFFF00"/>
                </a:solidFill>
              </a:rPr>
              <a:t>Οι </a:t>
            </a:r>
            <a:r>
              <a:rPr lang="el-GR" sz="2000" dirty="0" err="1">
                <a:solidFill>
                  <a:srgbClr val="FFFF00"/>
                </a:solidFill>
              </a:rPr>
              <a:t>νιτριλοσίδες</a:t>
            </a:r>
            <a:r>
              <a:rPr lang="el-GR" sz="2000" dirty="0">
                <a:solidFill>
                  <a:srgbClr val="FFFF00"/>
                </a:solidFill>
              </a:rPr>
              <a:t> </a:t>
            </a:r>
            <a:r>
              <a:rPr lang="el-GR" sz="2000" dirty="0" err="1">
                <a:solidFill>
                  <a:srgbClr val="FFFF00"/>
                </a:solidFill>
              </a:rPr>
              <a:t>απαντούνται</a:t>
            </a:r>
            <a:r>
              <a:rPr lang="el-GR" sz="2000" dirty="0">
                <a:solidFill>
                  <a:srgbClr val="FFFF00"/>
                </a:solidFill>
              </a:rPr>
              <a:t>, στους σπόρους-κουκούτσια, αρκετών φυτών του γένους </a:t>
            </a:r>
            <a:r>
              <a:rPr lang="el-GR" sz="2000" dirty="0" err="1">
                <a:solidFill>
                  <a:srgbClr val="FFFF00"/>
                </a:solidFill>
              </a:rPr>
              <a:t>Προύμνη</a:t>
            </a:r>
            <a:r>
              <a:rPr lang="el-GR" sz="2000" dirty="0">
                <a:solidFill>
                  <a:srgbClr val="FFFF00"/>
                </a:solidFill>
              </a:rPr>
              <a:t> ή </a:t>
            </a:r>
            <a:r>
              <a:rPr lang="el-GR" sz="2000" dirty="0" err="1">
                <a:solidFill>
                  <a:srgbClr val="FFFF00"/>
                </a:solidFill>
              </a:rPr>
              <a:t>Prunus</a:t>
            </a:r>
            <a:r>
              <a:rPr lang="el-GR" sz="2000" dirty="0">
                <a:solidFill>
                  <a:srgbClr val="FFFF00"/>
                </a:solidFill>
              </a:rPr>
              <a:t>, με χαρακτηριστικούς αντιπροσώπους ροδάκινα, </a:t>
            </a:r>
            <a:r>
              <a:rPr lang="el-GR" sz="2000" dirty="0" err="1">
                <a:solidFill>
                  <a:srgbClr val="FFFF00"/>
                </a:solidFill>
              </a:rPr>
              <a:t>βερύκκοκα</a:t>
            </a:r>
            <a:r>
              <a:rPr lang="el-GR" sz="2000" dirty="0">
                <a:solidFill>
                  <a:srgbClr val="FFFF00"/>
                </a:solidFill>
              </a:rPr>
              <a:t>, μήλα, δαμάσκηνα, νεκταρίνια, αμύγδαλα ακόμη και σε άλλα φυτά, όπως σιτάρι και χλόη. </a:t>
            </a:r>
            <a:endParaRPr lang="en-US" sz="2000" dirty="0">
              <a:solidFill>
                <a:srgbClr val="FFFF00"/>
              </a:solidFill>
            </a:endParaRPr>
          </a:p>
        </p:txBody>
      </p:sp>
    </p:spTree>
    <p:extLst>
      <p:ext uri="{BB962C8B-B14F-4D97-AF65-F5344CB8AC3E}">
        <p14:creationId xmlns:p14="http://schemas.microsoft.com/office/powerpoint/2010/main" xmlns="" val="631251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78345" y="2719916"/>
            <a:ext cx="3765655" cy="4138083"/>
          </a:xfrm>
          <a:prstGeom prst="rect">
            <a:avLst/>
          </a:prstGeom>
        </p:spPr>
      </p:pic>
      <p:pic>
        <p:nvPicPr>
          <p:cNvPr id="5" name="Picture 4"/>
          <p:cNvPicPr>
            <a:picLocks noChangeAspect="1"/>
          </p:cNvPicPr>
          <p:nvPr/>
        </p:nvPicPr>
        <p:blipFill>
          <a:blip r:embed="rId3"/>
          <a:stretch>
            <a:fillRect/>
          </a:stretch>
        </p:blipFill>
        <p:spPr>
          <a:xfrm>
            <a:off x="0" y="1138895"/>
            <a:ext cx="5378346" cy="3585564"/>
          </a:xfrm>
          <a:prstGeom prst="rect">
            <a:avLst/>
          </a:prstGeom>
        </p:spPr>
      </p:pic>
      <p:pic>
        <p:nvPicPr>
          <p:cNvPr id="6" name="Picture 5"/>
          <p:cNvPicPr>
            <a:picLocks noChangeAspect="1"/>
          </p:cNvPicPr>
          <p:nvPr/>
        </p:nvPicPr>
        <p:blipFill>
          <a:blip r:embed="rId4"/>
          <a:stretch>
            <a:fillRect/>
          </a:stretch>
        </p:blipFill>
        <p:spPr>
          <a:xfrm>
            <a:off x="-2" y="0"/>
            <a:ext cx="5144125" cy="1949120"/>
          </a:xfrm>
          <a:prstGeom prst="rect">
            <a:avLst/>
          </a:prstGeom>
        </p:spPr>
      </p:pic>
      <p:pic>
        <p:nvPicPr>
          <p:cNvPr id="7" name="Picture 6"/>
          <p:cNvPicPr>
            <a:picLocks noChangeAspect="1"/>
          </p:cNvPicPr>
          <p:nvPr/>
        </p:nvPicPr>
        <p:blipFill>
          <a:blip r:embed="rId5"/>
          <a:stretch>
            <a:fillRect/>
          </a:stretch>
        </p:blipFill>
        <p:spPr>
          <a:xfrm>
            <a:off x="2790589" y="4304746"/>
            <a:ext cx="2587756" cy="2553253"/>
          </a:xfrm>
          <a:prstGeom prst="rect">
            <a:avLst/>
          </a:prstGeom>
        </p:spPr>
      </p:pic>
      <p:pic>
        <p:nvPicPr>
          <p:cNvPr id="9" name="Picture 8"/>
          <p:cNvPicPr>
            <a:picLocks noChangeAspect="1"/>
          </p:cNvPicPr>
          <p:nvPr/>
        </p:nvPicPr>
        <p:blipFill>
          <a:blip r:embed="rId6"/>
          <a:stretch>
            <a:fillRect/>
          </a:stretch>
        </p:blipFill>
        <p:spPr>
          <a:xfrm>
            <a:off x="5144124" y="0"/>
            <a:ext cx="3999875" cy="2719915"/>
          </a:xfrm>
          <a:prstGeom prst="rect">
            <a:avLst/>
          </a:prstGeom>
        </p:spPr>
      </p:pic>
      <p:pic>
        <p:nvPicPr>
          <p:cNvPr id="10" name="Picture 9"/>
          <p:cNvPicPr>
            <a:picLocks noChangeAspect="1"/>
          </p:cNvPicPr>
          <p:nvPr/>
        </p:nvPicPr>
        <p:blipFill>
          <a:blip r:embed="rId7"/>
          <a:stretch>
            <a:fillRect/>
          </a:stretch>
        </p:blipFill>
        <p:spPr>
          <a:xfrm>
            <a:off x="-1" y="4304746"/>
            <a:ext cx="2790590" cy="2553253"/>
          </a:xfrm>
          <a:prstGeom prst="rect">
            <a:avLst/>
          </a:prstGeom>
        </p:spPr>
      </p:pic>
      <p:sp>
        <p:nvSpPr>
          <p:cNvPr id="4" name="Rectangle 3"/>
          <p:cNvSpPr/>
          <p:nvPr/>
        </p:nvSpPr>
        <p:spPr>
          <a:xfrm>
            <a:off x="0" y="6211669"/>
            <a:ext cx="9144001" cy="646331"/>
          </a:xfrm>
          <a:prstGeom prst="rect">
            <a:avLst/>
          </a:prstGeom>
        </p:spPr>
        <p:txBody>
          <a:bodyPr wrap="square">
            <a:spAutoFit/>
          </a:bodyPr>
          <a:lstStyle/>
          <a:p>
            <a:pPr algn="ctr"/>
            <a:r>
              <a:rPr lang="el-GR" dirty="0">
                <a:solidFill>
                  <a:schemeClr val="bg1"/>
                </a:solidFill>
              </a:rPr>
              <a:t>Καθώς η αμυγδαλίνη, μεταβολίζεται στον οργανισμό, παράγει υδροκυάνιο, το οποίο είναι δηλητηριώδες και προκαλεί ναυτία, τάση για εμετό, </a:t>
            </a:r>
            <a:r>
              <a:rPr lang="el-GR" dirty="0" smtClean="0">
                <a:solidFill>
                  <a:schemeClr val="bg1"/>
                </a:solidFill>
              </a:rPr>
              <a:t>πονοκέφαλο, </a:t>
            </a:r>
            <a:r>
              <a:rPr lang="el-GR" dirty="0">
                <a:solidFill>
                  <a:schemeClr val="bg1"/>
                </a:solidFill>
              </a:rPr>
              <a:t>κώμα, ακόμα και θάνατο. </a:t>
            </a:r>
            <a:endParaRPr lang="en-US" dirty="0">
              <a:solidFill>
                <a:schemeClr val="bg1"/>
              </a:solidFill>
            </a:endParaRPr>
          </a:p>
        </p:txBody>
      </p:sp>
    </p:spTree>
    <p:extLst>
      <p:ext uri="{BB962C8B-B14F-4D97-AF65-F5344CB8AC3E}">
        <p14:creationId xmlns:p14="http://schemas.microsoft.com/office/powerpoint/2010/main" xmlns="" val="137915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812</TotalTime>
  <Words>1078</Words>
  <Application>Microsoft Office PowerPoint</Application>
  <PresentationFormat>On-screen Show (4:3)</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Βιταμίνη Β17</vt:lpstr>
      <vt:lpstr>ΑΜΥΓΔΑΛΙΝΗ ΚΑΙ ΚΑΡΚΙΝΟΣ Η ΑΛΗΘΕΙΑ, Ο ΜΥΘΟΣ ΚΑΙ Ο ΠΟΛΕΜΟΣ</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THEODOROSLOUTAS@HOTMAIL.COM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Ιπποκρατης ειπε το γνωστον:    «Η τροφή σου είναι το φάρμακό σου και το φάρμακό σου η τροφή σου».</dc:title>
  <dc:creator>theodoros loutas</dc:creator>
  <cp:lastModifiedBy>ΕΛΕΝΗ</cp:lastModifiedBy>
  <cp:revision>60</cp:revision>
  <dcterms:created xsi:type="dcterms:W3CDTF">2012-05-22T23:35:09Z</dcterms:created>
  <dcterms:modified xsi:type="dcterms:W3CDTF">2020-01-31T21:30:31Z</dcterms:modified>
</cp:coreProperties>
</file>