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28" r:id="rId2"/>
    <p:sldId id="400" r:id="rId3"/>
    <p:sldId id="401" r:id="rId4"/>
    <p:sldId id="403" r:id="rId5"/>
    <p:sldId id="404" r:id="rId6"/>
    <p:sldId id="406" r:id="rId7"/>
    <p:sldId id="399" r:id="rId8"/>
    <p:sldId id="395" r:id="rId9"/>
    <p:sldId id="448" r:id="rId10"/>
    <p:sldId id="443" r:id="rId11"/>
    <p:sldId id="444" r:id="rId12"/>
    <p:sldId id="445" r:id="rId13"/>
    <p:sldId id="447" r:id="rId14"/>
    <p:sldId id="408" r:id="rId15"/>
    <p:sldId id="409" r:id="rId16"/>
    <p:sldId id="410" r:id="rId17"/>
    <p:sldId id="412" r:id="rId18"/>
    <p:sldId id="413" r:id="rId19"/>
    <p:sldId id="435" r:id="rId20"/>
    <p:sldId id="436" r:id="rId21"/>
    <p:sldId id="437" r:id="rId22"/>
    <p:sldId id="438" r:id="rId23"/>
    <p:sldId id="439" r:id="rId24"/>
    <p:sldId id="419" r:id="rId25"/>
    <p:sldId id="420" r:id="rId26"/>
    <p:sldId id="421" r:id="rId27"/>
    <p:sldId id="422" r:id="rId28"/>
    <p:sldId id="423" r:id="rId29"/>
    <p:sldId id="425" r:id="rId30"/>
    <p:sldId id="440" r:id="rId31"/>
    <p:sldId id="441" r:id="rId32"/>
    <p:sldId id="442" r:id="rId33"/>
    <p:sldId id="427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16FF"/>
    <a:srgbClr val="F5FF74"/>
    <a:srgbClr val="447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>
    <p:restoredLeft sz="34597" autoAdjust="0"/>
    <p:restoredTop sz="86372" autoAdjust="0"/>
  </p:normalViewPr>
  <p:slideViewPr>
    <p:cSldViewPr snapToGrid="0" snapToObjects="1">
      <p:cViewPr varScale="1">
        <p:scale>
          <a:sx n="80" d="100"/>
          <a:sy n="80" d="100"/>
        </p:scale>
        <p:origin x="-9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75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B11D2C-369B-4D6C-9F61-4F6A5599608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D714207-D0F1-4586-8374-9A21D608109B}">
      <dgm:prSet phldrT="[Text]" custT="1"/>
      <dgm:spPr/>
      <dgm:t>
        <a:bodyPr/>
        <a:lstStyle/>
        <a:p>
          <a:r>
            <a:rPr lang="el-GR" sz="3600" b="1" dirty="0" smtClean="0">
              <a:solidFill>
                <a:srgbClr val="008000"/>
              </a:solidFill>
            </a:rPr>
            <a:t>ΠΡΟΤΥΠΑ</a:t>
          </a:r>
          <a:endParaRPr lang="el-GR" sz="3600" b="1" dirty="0">
            <a:solidFill>
              <a:srgbClr val="008000"/>
            </a:solidFill>
          </a:endParaRPr>
        </a:p>
      </dgm:t>
    </dgm:pt>
    <dgm:pt modelId="{AF01E98A-A2D1-4F72-B4B2-06867641B505}" type="parTrans" cxnId="{CC27BFB5-7F55-4BB9-B802-E6A3FC84259C}">
      <dgm:prSet/>
      <dgm:spPr/>
      <dgm:t>
        <a:bodyPr/>
        <a:lstStyle/>
        <a:p>
          <a:endParaRPr lang="el-GR"/>
        </a:p>
      </dgm:t>
    </dgm:pt>
    <dgm:pt modelId="{DB404A31-8823-4099-ADCB-F1A81FB592DC}" type="sibTrans" cxnId="{CC27BFB5-7F55-4BB9-B802-E6A3FC84259C}">
      <dgm:prSet/>
      <dgm:spPr/>
      <dgm:t>
        <a:bodyPr/>
        <a:lstStyle/>
        <a:p>
          <a:endParaRPr lang="el-GR"/>
        </a:p>
      </dgm:t>
    </dgm:pt>
    <dgm:pt modelId="{C7A941B6-596B-414E-B98D-627528A0F1DE}">
      <dgm:prSet phldrT="[Text]" custT="1"/>
      <dgm:spPr/>
      <dgm:t>
        <a:bodyPr/>
        <a:lstStyle/>
        <a:p>
          <a:r>
            <a:rPr lang="el-GR" sz="1800" b="1" dirty="0" smtClean="0">
              <a:solidFill>
                <a:srgbClr val="FFFF00"/>
              </a:solidFill>
            </a:rPr>
            <a:t>Κυψελιδώδες</a:t>
          </a:r>
        </a:p>
      </dgm:t>
    </dgm:pt>
    <dgm:pt modelId="{F1A28C28-E5D3-4499-BDB0-4DDB9260D049}" type="parTrans" cxnId="{AC3D5275-9328-4933-9BEF-B5C30FC5E528}">
      <dgm:prSet/>
      <dgm:spPr/>
      <dgm:t>
        <a:bodyPr/>
        <a:lstStyle/>
        <a:p>
          <a:endParaRPr lang="el-GR"/>
        </a:p>
      </dgm:t>
    </dgm:pt>
    <dgm:pt modelId="{2A00232B-BC6E-44B7-BB01-EAF2E9317BDC}" type="sibTrans" cxnId="{AC3D5275-9328-4933-9BEF-B5C30FC5E528}">
      <dgm:prSet/>
      <dgm:spPr/>
      <dgm:t>
        <a:bodyPr/>
        <a:lstStyle/>
        <a:p>
          <a:endParaRPr lang="el-GR"/>
        </a:p>
      </dgm:t>
    </dgm:pt>
    <dgm:pt modelId="{C909BA2C-3871-45A6-A587-04BEDA0AAB15}">
      <dgm:prSet phldrT="[Text]" custT="1"/>
      <dgm:spPr/>
      <dgm:t>
        <a:bodyPr/>
        <a:lstStyle/>
        <a:p>
          <a:r>
            <a:rPr lang="el-GR" sz="2000" b="1" dirty="0" err="1" smtClean="0">
              <a:solidFill>
                <a:srgbClr val="FFFF00"/>
              </a:solidFill>
            </a:rPr>
            <a:t>Θηλώδες</a:t>
          </a:r>
          <a:r>
            <a:rPr lang="el-GR" sz="2000" b="1" dirty="0" smtClean="0">
              <a:solidFill>
                <a:srgbClr val="FFFF00"/>
              </a:solidFill>
            </a:rPr>
            <a:t> και  </a:t>
          </a:r>
          <a:r>
            <a:rPr lang="el-GR" sz="2000" b="1" dirty="0" err="1" smtClean="0">
              <a:solidFill>
                <a:srgbClr val="FFFF00"/>
              </a:solidFill>
            </a:rPr>
            <a:t>Μικροθηλώδες</a:t>
          </a:r>
          <a:endParaRPr lang="el-GR" sz="2000" b="1" dirty="0">
            <a:solidFill>
              <a:srgbClr val="FFFF00"/>
            </a:solidFill>
          </a:endParaRPr>
        </a:p>
      </dgm:t>
    </dgm:pt>
    <dgm:pt modelId="{B2D8E330-A5E7-4D83-AEB7-368F6AEA2C3C}" type="parTrans" cxnId="{E20149CC-C61A-4FD8-8933-5C44A7B7BB31}">
      <dgm:prSet/>
      <dgm:spPr/>
      <dgm:t>
        <a:bodyPr/>
        <a:lstStyle/>
        <a:p>
          <a:endParaRPr lang="el-GR"/>
        </a:p>
      </dgm:t>
    </dgm:pt>
    <dgm:pt modelId="{9A96317F-C607-4361-B3BF-432058B4DF68}" type="sibTrans" cxnId="{E20149CC-C61A-4FD8-8933-5C44A7B7BB31}">
      <dgm:prSet/>
      <dgm:spPr/>
      <dgm:t>
        <a:bodyPr/>
        <a:lstStyle/>
        <a:p>
          <a:endParaRPr lang="el-GR"/>
        </a:p>
      </dgm:t>
    </dgm:pt>
    <dgm:pt modelId="{40B32623-D08F-4426-BAE8-C6A1FC861F6D}">
      <dgm:prSet phldrT="[Text]" custT="1"/>
      <dgm:spPr/>
      <dgm:t>
        <a:bodyPr/>
        <a:lstStyle/>
        <a:p>
          <a:r>
            <a:rPr lang="el-GR" sz="2000" b="1" dirty="0" smtClean="0">
              <a:solidFill>
                <a:srgbClr val="FFFF00"/>
              </a:solidFill>
            </a:rPr>
            <a:t>Συμπαγές με παραγωγή </a:t>
          </a:r>
          <a:r>
            <a:rPr lang="el-GR" sz="2000" b="1" dirty="0" err="1" smtClean="0">
              <a:solidFill>
                <a:srgbClr val="FFFF00"/>
              </a:solidFill>
            </a:rPr>
            <a:t>βλέννης</a:t>
          </a:r>
          <a:endParaRPr lang="el-GR" sz="2000" b="1" dirty="0">
            <a:solidFill>
              <a:srgbClr val="FFFF00"/>
            </a:solidFill>
          </a:endParaRPr>
        </a:p>
      </dgm:t>
    </dgm:pt>
    <dgm:pt modelId="{0F6294CF-8DC1-454C-8C4C-9A181DC19C3F}" type="parTrans" cxnId="{57D75DF7-A4A9-435B-BF71-2AABB9B5D728}">
      <dgm:prSet/>
      <dgm:spPr/>
      <dgm:t>
        <a:bodyPr/>
        <a:lstStyle/>
        <a:p>
          <a:endParaRPr lang="el-GR"/>
        </a:p>
      </dgm:t>
    </dgm:pt>
    <dgm:pt modelId="{3B09E288-5CFA-452A-8B9D-B7DD23838B89}" type="sibTrans" cxnId="{57D75DF7-A4A9-435B-BF71-2AABB9B5D728}">
      <dgm:prSet/>
      <dgm:spPr/>
      <dgm:t>
        <a:bodyPr/>
        <a:lstStyle/>
        <a:p>
          <a:endParaRPr lang="el-GR"/>
        </a:p>
      </dgm:t>
    </dgm:pt>
    <dgm:pt modelId="{A32B419C-B70A-49E3-9753-CEBC40C6137E}">
      <dgm:prSet phldrT="[Text]" custT="1"/>
      <dgm:spPr/>
      <dgm:t>
        <a:bodyPr/>
        <a:lstStyle/>
        <a:p>
          <a:r>
            <a:rPr lang="el-GR" sz="2000" b="1" dirty="0" err="1" smtClean="0">
              <a:solidFill>
                <a:srgbClr val="FFFF00"/>
              </a:solidFill>
            </a:rPr>
            <a:t>Λεπιδικό</a:t>
          </a:r>
          <a:r>
            <a:rPr lang="el-GR" sz="2000" b="1" dirty="0" smtClean="0">
              <a:solidFill>
                <a:srgbClr val="FFFF00"/>
              </a:solidFill>
            </a:rPr>
            <a:t> </a:t>
          </a:r>
          <a:r>
            <a:rPr lang="el-GR" sz="2000" b="1" dirty="0" err="1" smtClean="0">
              <a:solidFill>
                <a:srgbClr val="FFFF00"/>
              </a:solidFill>
            </a:rPr>
            <a:t>επικρατόν</a:t>
          </a:r>
          <a:r>
            <a:rPr lang="el-GR" sz="2000" b="1" dirty="0" smtClean="0">
              <a:solidFill>
                <a:srgbClr val="FFFF00"/>
              </a:solidFill>
            </a:rPr>
            <a:t> «μη βλεννώδες </a:t>
          </a:r>
          <a:r>
            <a:rPr lang="en-US" sz="2000" b="1" dirty="0" smtClean="0">
              <a:solidFill>
                <a:srgbClr val="FFFF00"/>
              </a:solidFill>
            </a:rPr>
            <a:t>BAC</a:t>
          </a:r>
          <a:r>
            <a:rPr lang="el-GR" sz="2000" b="1" dirty="0" smtClean="0">
              <a:solidFill>
                <a:srgbClr val="FFFF00"/>
              </a:solidFill>
            </a:rPr>
            <a:t>»</a:t>
          </a:r>
          <a:endParaRPr lang="el-GR" sz="2000" b="1" dirty="0">
            <a:solidFill>
              <a:srgbClr val="FFFF00"/>
            </a:solidFill>
          </a:endParaRPr>
        </a:p>
      </dgm:t>
    </dgm:pt>
    <dgm:pt modelId="{1FC7E8D3-05C3-49D4-9409-1935B3A86288}" type="parTrans" cxnId="{0863BF81-C140-4278-86EC-B206AD44176D}">
      <dgm:prSet/>
      <dgm:spPr/>
      <dgm:t>
        <a:bodyPr/>
        <a:lstStyle/>
        <a:p>
          <a:endParaRPr lang="el-GR"/>
        </a:p>
      </dgm:t>
    </dgm:pt>
    <dgm:pt modelId="{6FA6FC65-4490-4EDB-8B8F-85EDC81D1161}" type="sibTrans" cxnId="{0863BF81-C140-4278-86EC-B206AD44176D}">
      <dgm:prSet/>
      <dgm:spPr/>
      <dgm:t>
        <a:bodyPr/>
        <a:lstStyle/>
        <a:p>
          <a:endParaRPr lang="el-GR"/>
        </a:p>
      </dgm:t>
    </dgm:pt>
    <dgm:pt modelId="{2C2D3AA2-9463-41E7-A682-B56FF4A2C94F}" type="pres">
      <dgm:prSet presAssocID="{93B11D2C-369B-4D6C-9F61-4F6A5599608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6ADB352-B2F9-4394-BC93-919E62659D75}" type="pres">
      <dgm:prSet presAssocID="{93B11D2C-369B-4D6C-9F61-4F6A55996089}" presName="radial" presStyleCnt="0">
        <dgm:presLayoutVars>
          <dgm:animLvl val="ctr"/>
        </dgm:presLayoutVars>
      </dgm:prSet>
      <dgm:spPr/>
    </dgm:pt>
    <dgm:pt modelId="{3B7783DA-3F45-4C50-AA36-BE5C9E01ED21}" type="pres">
      <dgm:prSet presAssocID="{0D714207-D0F1-4586-8374-9A21D608109B}" presName="centerShape" presStyleLbl="vennNode1" presStyleIdx="0" presStyleCnt="5" custScaleX="119531"/>
      <dgm:spPr/>
      <dgm:t>
        <a:bodyPr/>
        <a:lstStyle/>
        <a:p>
          <a:endParaRPr lang="el-GR"/>
        </a:p>
      </dgm:t>
    </dgm:pt>
    <dgm:pt modelId="{1788FF8B-3557-45A8-9E26-CDD89778D7DC}" type="pres">
      <dgm:prSet presAssocID="{C7A941B6-596B-414E-B98D-627528A0F1DE}" presName="node" presStyleLbl="vennNode1" presStyleIdx="1" presStyleCnt="5" custScaleX="175182" custRadScaleRad="80908" custRadScaleInc="11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6A331E2-5968-4A2A-8B6A-F91B9E89AF95}" type="pres">
      <dgm:prSet presAssocID="{C909BA2C-3871-45A6-A587-04BEDA0AAB15}" presName="node" presStyleLbl="vennNode1" presStyleIdx="2" presStyleCnt="5" custScaleX="160614" custRadScaleRad="121554" custRadScaleInc="-4326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3A863D-0309-4496-95A4-9154D2E1EAD8}" type="pres">
      <dgm:prSet presAssocID="{40B32623-D08F-4426-BAE8-C6A1FC861F6D}" presName="node" presStyleLbl="vennNode1" presStyleIdx="3" presStyleCnt="5" custScaleX="129492" custRadScaleRad="87342" custRadScaleInc="0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F2C0BAD-5057-4449-AD34-39C61C5F35E5}" type="pres">
      <dgm:prSet presAssocID="{A32B419C-B70A-49E3-9753-CEBC40C6137E}" presName="node" presStyleLbl="vennNode1" presStyleIdx="4" presStyleCnt="5" custScaleX="197286" custRadScaleRad="124224" custRadScaleInc="227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AC3D5275-9328-4933-9BEF-B5C30FC5E528}" srcId="{0D714207-D0F1-4586-8374-9A21D608109B}" destId="{C7A941B6-596B-414E-B98D-627528A0F1DE}" srcOrd="0" destOrd="0" parTransId="{F1A28C28-E5D3-4499-BDB0-4DDB9260D049}" sibTransId="{2A00232B-BC6E-44B7-BB01-EAF2E9317BDC}"/>
    <dgm:cxn modelId="{12978FB4-4769-0F43-979A-63200B65F0BD}" type="presOf" srcId="{A32B419C-B70A-49E3-9753-CEBC40C6137E}" destId="{FF2C0BAD-5057-4449-AD34-39C61C5F35E5}" srcOrd="0" destOrd="0" presId="urn:microsoft.com/office/officeart/2005/8/layout/radial3"/>
    <dgm:cxn modelId="{E20149CC-C61A-4FD8-8933-5C44A7B7BB31}" srcId="{0D714207-D0F1-4586-8374-9A21D608109B}" destId="{C909BA2C-3871-45A6-A587-04BEDA0AAB15}" srcOrd="1" destOrd="0" parTransId="{B2D8E330-A5E7-4D83-AEB7-368F6AEA2C3C}" sibTransId="{9A96317F-C607-4361-B3BF-432058B4DF68}"/>
    <dgm:cxn modelId="{0863BF81-C140-4278-86EC-B206AD44176D}" srcId="{0D714207-D0F1-4586-8374-9A21D608109B}" destId="{A32B419C-B70A-49E3-9753-CEBC40C6137E}" srcOrd="3" destOrd="0" parTransId="{1FC7E8D3-05C3-49D4-9409-1935B3A86288}" sibTransId="{6FA6FC65-4490-4EDB-8B8F-85EDC81D1161}"/>
    <dgm:cxn modelId="{26CD849E-18EE-EB43-A25D-56EDBAB30A21}" type="presOf" srcId="{C7A941B6-596B-414E-B98D-627528A0F1DE}" destId="{1788FF8B-3557-45A8-9E26-CDD89778D7DC}" srcOrd="0" destOrd="0" presId="urn:microsoft.com/office/officeart/2005/8/layout/radial3"/>
    <dgm:cxn modelId="{CC27BFB5-7F55-4BB9-B802-E6A3FC84259C}" srcId="{93B11D2C-369B-4D6C-9F61-4F6A55996089}" destId="{0D714207-D0F1-4586-8374-9A21D608109B}" srcOrd="0" destOrd="0" parTransId="{AF01E98A-A2D1-4F72-B4B2-06867641B505}" sibTransId="{DB404A31-8823-4099-ADCB-F1A81FB592DC}"/>
    <dgm:cxn modelId="{1A9BE7B0-7044-2F4E-9454-7E1B040B5185}" type="presOf" srcId="{40B32623-D08F-4426-BAE8-C6A1FC861F6D}" destId="{E63A863D-0309-4496-95A4-9154D2E1EAD8}" srcOrd="0" destOrd="0" presId="urn:microsoft.com/office/officeart/2005/8/layout/radial3"/>
    <dgm:cxn modelId="{57D75DF7-A4A9-435B-BF71-2AABB9B5D728}" srcId="{0D714207-D0F1-4586-8374-9A21D608109B}" destId="{40B32623-D08F-4426-BAE8-C6A1FC861F6D}" srcOrd="2" destOrd="0" parTransId="{0F6294CF-8DC1-454C-8C4C-9A181DC19C3F}" sibTransId="{3B09E288-5CFA-452A-8B9D-B7DD23838B89}"/>
    <dgm:cxn modelId="{D28A027F-BCB6-164F-8323-560ABB3DC56F}" type="presOf" srcId="{C909BA2C-3871-45A6-A587-04BEDA0AAB15}" destId="{16A331E2-5968-4A2A-8B6A-F91B9E89AF95}" srcOrd="0" destOrd="0" presId="urn:microsoft.com/office/officeart/2005/8/layout/radial3"/>
    <dgm:cxn modelId="{C5980B37-5379-8E44-A3E8-2C92DD5C4960}" type="presOf" srcId="{93B11D2C-369B-4D6C-9F61-4F6A55996089}" destId="{2C2D3AA2-9463-41E7-A682-B56FF4A2C94F}" srcOrd="0" destOrd="0" presId="urn:microsoft.com/office/officeart/2005/8/layout/radial3"/>
    <dgm:cxn modelId="{00A855A7-4E5D-9747-A3C1-EC30DD559749}" type="presOf" srcId="{0D714207-D0F1-4586-8374-9A21D608109B}" destId="{3B7783DA-3F45-4C50-AA36-BE5C9E01ED21}" srcOrd="0" destOrd="0" presId="urn:microsoft.com/office/officeart/2005/8/layout/radial3"/>
    <dgm:cxn modelId="{992FCCD8-4D10-8141-ACEB-56009945F497}" type="presParOf" srcId="{2C2D3AA2-9463-41E7-A682-B56FF4A2C94F}" destId="{E6ADB352-B2F9-4394-BC93-919E62659D75}" srcOrd="0" destOrd="0" presId="urn:microsoft.com/office/officeart/2005/8/layout/radial3"/>
    <dgm:cxn modelId="{9D9C3C75-3FA7-1144-A519-98393C520150}" type="presParOf" srcId="{E6ADB352-B2F9-4394-BC93-919E62659D75}" destId="{3B7783DA-3F45-4C50-AA36-BE5C9E01ED21}" srcOrd="0" destOrd="0" presId="urn:microsoft.com/office/officeart/2005/8/layout/radial3"/>
    <dgm:cxn modelId="{5E24D706-A990-D64B-9528-9AE10FD7B7E8}" type="presParOf" srcId="{E6ADB352-B2F9-4394-BC93-919E62659D75}" destId="{1788FF8B-3557-45A8-9E26-CDD89778D7DC}" srcOrd="1" destOrd="0" presId="urn:microsoft.com/office/officeart/2005/8/layout/radial3"/>
    <dgm:cxn modelId="{E855C3A0-C2CB-564D-BB0B-942B9C913EE7}" type="presParOf" srcId="{E6ADB352-B2F9-4394-BC93-919E62659D75}" destId="{16A331E2-5968-4A2A-8B6A-F91B9E89AF95}" srcOrd="2" destOrd="0" presId="urn:microsoft.com/office/officeart/2005/8/layout/radial3"/>
    <dgm:cxn modelId="{2AAF6761-0FD4-D649-B56B-85B68146DD03}" type="presParOf" srcId="{E6ADB352-B2F9-4394-BC93-919E62659D75}" destId="{E63A863D-0309-4496-95A4-9154D2E1EAD8}" srcOrd="3" destOrd="0" presId="urn:microsoft.com/office/officeart/2005/8/layout/radial3"/>
    <dgm:cxn modelId="{4DC7B56E-00F1-CF43-A9A1-9315A5AF1E8B}" type="presParOf" srcId="{E6ADB352-B2F9-4394-BC93-919E62659D75}" destId="{FF2C0BAD-5057-4449-AD34-39C61C5F35E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B11D2C-369B-4D6C-9F61-4F6A55996089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l-GR"/>
        </a:p>
      </dgm:t>
    </dgm:pt>
    <dgm:pt modelId="{0D714207-D0F1-4586-8374-9A21D608109B}">
      <dgm:prSet phldrT="[Text]" custT="1"/>
      <dgm:spPr/>
      <dgm:t>
        <a:bodyPr/>
        <a:lstStyle/>
        <a:p>
          <a:r>
            <a:rPr lang="el-GR" sz="3600" b="1" dirty="0" smtClean="0">
              <a:solidFill>
                <a:srgbClr val="008000"/>
              </a:solidFill>
            </a:rPr>
            <a:t>ΥΠΟΤΥΠΟΙ</a:t>
          </a:r>
          <a:endParaRPr lang="el-GR" sz="3600" b="1" dirty="0">
            <a:solidFill>
              <a:srgbClr val="008000"/>
            </a:solidFill>
          </a:endParaRPr>
        </a:p>
      </dgm:t>
    </dgm:pt>
    <dgm:pt modelId="{AF01E98A-A2D1-4F72-B4B2-06867641B505}" type="parTrans" cxnId="{CC27BFB5-7F55-4BB9-B802-E6A3FC84259C}">
      <dgm:prSet/>
      <dgm:spPr/>
      <dgm:t>
        <a:bodyPr/>
        <a:lstStyle/>
        <a:p>
          <a:endParaRPr lang="el-GR"/>
        </a:p>
      </dgm:t>
    </dgm:pt>
    <dgm:pt modelId="{DB404A31-8823-4099-ADCB-F1A81FB592DC}" type="sibTrans" cxnId="{CC27BFB5-7F55-4BB9-B802-E6A3FC84259C}">
      <dgm:prSet/>
      <dgm:spPr/>
      <dgm:t>
        <a:bodyPr/>
        <a:lstStyle/>
        <a:p>
          <a:endParaRPr lang="el-GR"/>
        </a:p>
      </dgm:t>
    </dgm:pt>
    <dgm:pt modelId="{C7A941B6-596B-414E-B98D-627528A0F1DE}">
      <dgm:prSet phldrT="[Text]" custT="1"/>
      <dgm:spPr/>
      <dgm:t>
        <a:bodyPr/>
        <a:lstStyle/>
        <a:p>
          <a:r>
            <a:rPr lang="el-GR" sz="1800" b="1" i="1" dirty="0" smtClean="0">
              <a:solidFill>
                <a:srgbClr val="FFFF00"/>
              </a:solidFill>
            </a:rPr>
            <a:t>εμβρυικό </a:t>
          </a:r>
          <a:r>
            <a:rPr lang="el-GR" sz="1800" b="1" i="1" dirty="0" err="1" smtClean="0">
              <a:solidFill>
                <a:srgbClr val="FFFF00"/>
              </a:solidFill>
            </a:rPr>
            <a:t>άδενοκαρκίνωμα</a:t>
          </a:r>
          <a:endParaRPr lang="el-GR" sz="1800" b="1" dirty="0" smtClean="0">
            <a:solidFill>
              <a:srgbClr val="FFFF00"/>
            </a:solidFill>
          </a:endParaRPr>
        </a:p>
      </dgm:t>
    </dgm:pt>
    <dgm:pt modelId="{F1A28C28-E5D3-4499-BDB0-4DDB9260D049}" type="parTrans" cxnId="{AC3D5275-9328-4933-9BEF-B5C30FC5E528}">
      <dgm:prSet/>
      <dgm:spPr/>
      <dgm:t>
        <a:bodyPr/>
        <a:lstStyle/>
        <a:p>
          <a:endParaRPr lang="el-GR"/>
        </a:p>
      </dgm:t>
    </dgm:pt>
    <dgm:pt modelId="{2A00232B-BC6E-44B7-BB01-EAF2E9317BDC}" type="sibTrans" cxnId="{AC3D5275-9328-4933-9BEF-B5C30FC5E528}">
      <dgm:prSet/>
      <dgm:spPr/>
      <dgm:t>
        <a:bodyPr/>
        <a:lstStyle/>
        <a:p>
          <a:endParaRPr lang="el-GR"/>
        </a:p>
      </dgm:t>
    </dgm:pt>
    <dgm:pt modelId="{C909BA2C-3871-45A6-A587-04BEDA0AAB15}">
      <dgm:prSet phldrT="[Text]" custT="1"/>
      <dgm:spPr/>
      <dgm:t>
        <a:bodyPr/>
        <a:lstStyle/>
        <a:p>
          <a:r>
            <a:rPr lang="el-GR" sz="2000" b="1" i="1" dirty="0" smtClean="0">
              <a:solidFill>
                <a:srgbClr val="FFFF00"/>
              </a:solidFill>
            </a:rPr>
            <a:t>κολλοειδές</a:t>
          </a:r>
          <a:endParaRPr lang="el-GR" sz="2000" b="1" dirty="0">
            <a:solidFill>
              <a:srgbClr val="FFFF00"/>
            </a:solidFill>
          </a:endParaRPr>
        </a:p>
      </dgm:t>
    </dgm:pt>
    <dgm:pt modelId="{B2D8E330-A5E7-4D83-AEB7-368F6AEA2C3C}" type="parTrans" cxnId="{E20149CC-C61A-4FD8-8933-5C44A7B7BB31}">
      <dgm:prSet/>
      <dgm:spPr/>
      <dgm:t>
        <a:bodyPr/>
        <a:lstStyle/>
        <a:p>
          <a:endParaRPr lang="el-GR"/>
        </a:p>
      </dgm:t>
    </dgm:pt>
    <dgm:pt modelId="{9A96317F-C607-4361-B3BF-432058B4DF68}" type="sibTrans" cxnId="{E20149CC-C61A-4FD8-8933-5C44A7B7BB31}">
      <dgm:prSet/>
      <dgm:spPr/>
      <dgm:t>
        <a:bodyPr/>
        <a:lstStyle/>
        <a:p>
          <a:endParaRPr lang="el-GR"/>
        </a:p>
      </dgm:t>
    </dgm:pt>
    <dgm:pt modelId="{40B32623-D08F-4426-BAE8-C6A1FC861F6D}">
      <dgm:prSet phldrT="[Text]" custT="1"/>
      <dgm:spPr/>
      <dgm:t>
        <a:bodyPr/>
        <a:lstStyle/>
        <a:p>
          <a:r>
            <a:rPr lang="el-GR" sz="2000" b="1" i="1" dirty="0" smtClean="0">
              <a:solidFill>
                <a:srgbClr val="FFFF00"/>
              </a:solidFill>
            </a:rPr>
            <a:t>εντερικό</a:t>
          </a:r>
          <a:endParaRPr lang="el-GR" sz="2000" b="1" i="1" dirty="0">
            <a:solidFill>
              <a:srgbClr val="FFFF00"/>
            </a:solidFill>
          </a:endParaRPr>
        </a:p>
      </dgm:t>
    </dgm:pt>
    <dgm:pt modelId="{0F6294CF-8DC1-454C-8C4C-9A181DC19C3F}" type="parTrans" cxnId="{57D75DF7-A4A9-435B-BF71-2AABB9B5D728}">
      <dgm:prSet/>
      <dgm:spPr/>
      <dgm:t>
        <a:bodyPr/>
        <a:lstStyle/>
        <a:p>
          <a:endParaRPr lang="el-GR"/>
        </a:p>
      </dgm:t>
    </dgm:pt>
    <dgm:pt modelId="{3B09E288-5CFA-452A-8B9D-B7DD23838B89}" type="sibTrans" cxnId="{57D75DF7-A4A9-435B-BF71-2AABB9B5D728}">
      <dgm:prSet/>
      <dgm:spPr/>
      <dgm:t>
        <a:bodyPr/>
        <a:lstStyle/>
        <a:p>
          <a:endParaRPr lang="el-GR"/>
        </a:p>
      </dgm:t>
    </dgm:pt>
    <dgm:pt modelId="{A32B419C-B70A-49E3-9753-CEBC40C6137E}">
      <dgm:prSet phldrT="[Text]" custT="1"/>
      <dgm:spPr/>
      <dgm:t>
        <a:bodyPr/>
        <a:lstStyle/>
        <a:p>
          <a:r>
            <a:rPr lang="el-GR" sz="2000" b="1" i="1" dirty="0" smtClean="0">
              <a:solidFill>
                <a:srgbClr val="FFFF00"/>
              </a:solidFill>
            </a:rPr>
            <a:t>Διηθητικό βλεννώδες </a:t>
          </a:r>
          <a:r>
            <a:rPr lang="el-GR" sz="2000" b="1" i="1" dirty="0" err="1" smtClean="0">
              <a:solidFill>
                <a:srgbClr val="FFFF00"/>
              </a:solidFill>
            </a:rPr>
            <a:t>αδενο</a:t>
          </a:r>
          <a:r>
            <a:rPr lang="en-US" sz="2000" b="1" i="1" dirty="0" smtClean="0">
              <a:solidFill>
                <a:srgbClr val="FFFF00"/>
              </a:solidFill>
            </a:rPr>
            <a:t>Ca (</a:t>
          </a:r>
          <a:r>
            <a:rPr lang="el-GR" sz="2000" b="1" i="1" dirty="0" smtClean="0">
              <a:solidFill>
                <a:srgbClr val="FFFF00"/>
              </a:solidFill>
            </a:rPr>
            <a:t>«βλεννώδες </a:t>
          </a:r>
          <a:r>
            <a:rPr lang="en-US" sz="2000" b="1" i="1" dirty="0" smtClean="0">
              <a:solidFill>
                <a:srgbClr val="FFFF00"/>
              </a:solidFill>
            </a:rPr>
            <a:t>BAC</a:t>
          </a:r>
          <a:r>
            <a:rPr lang="el-GR" sz="2000" b="1" i="1" dirty="0" smtClean="0">
              <a:solidFill>
                <a:srgbClr val="FFFF00"/>
              </a:solidFill>
            </a:rPr>
            <a:t>»)</a:t>
          </a:r>
          <a:endParaRPr lang="el-GR" sz="2000" b="1" dirty="0">
            <a:solidFill>
              <a:srgbClr val="FFFF00"/>
            </a:solidFill>
          </a:endParaRPr>
        </a:p>
      </dgm:t>
    </dgm:pt>
    <dgm:pt modelId="{1FC7E8D3-05C3-49D4-9409-1935B3A86288}" type="parTrans" cxnId="{0863BF81-C140-4278-86EC-B206AD44176D}">
      <dgm:prSet/>
      <dgm:spPr/>
      <dgm:t>
        <a:bodyPr/>
        <a:lstStyle/>
        <a:p>
          <a:endParaRPr lang="el-GR"/>
        </a:p>
      </dgm:t>
    </dgm:pt>
    <dgm:pt modelId="{6FA6FC65-4490-4EDB-8B8F-85EDC81D1161}" type="sibTrans" cxnId="{0863BF81-C140-4278-86EC-B206AD44176D}">
      <dgm:prSet/>
      <dgm:spPr/>
      <dgm:t>
        <a:bodyPr/>
        <a:lstStyle/>
        <a:p>
          <a:endParaRPr lang="el-GR"/>
        </a:p>
      </dgm:t>
    </dgm:pt>
    <dgm:pt modelId="{D515F849-64B2-421A-9D19-A54995A6032F}">
      <dgm:prSet/>
      <dgm:spPr/>
      <dgm:t>
        <a:bodyPr/>
        <a:lstStyle/>
        <a:p>
          <a:endParaRPr lang="el-GR"/>
        </a:p>
      </dgm:t>
    </dgm:pt>
    <dgm:pt modelId="{241CE1CF-EC24-40A9-983E-B2AD724093F6}" type="parTrans" cxnId="{BDF210E8-72CB-43D8-B069-87BD84067C3E}">
      <dgm:prSet/>
      <dgm:spPr/>
      <dgm:t>
        <a:bodyPr/>
        <a:lstStyle/>
        <a:p>
          <a:endParaRPr lang="el-GR"/>
        </a:p>
      </dgm:t>
    </dgm:pt>
    <dgm:pt modelId="{00168278-37BE-4375-9DB2-C501DD3DFD26}" type="sibTrans" cxnId="{BDF210E8-72CB-43D8-B069-87BD84067C3E}">
      <dgm:prSet/>
      <dgm:spPr/>
      <dgm:t>
        <a:bodyPr/>
        <a:lstStyle/>
        <a:p>
          <a:endParaRPr lang="el-GR"/>
        </a:p>
      </dgm:t>
    </dgm:pt>
    <dgm:pt modelId="{2C2D3AA2-9463-41E7-A682-B56FF4A2C94F}" type="pres">
      <dgm:prSet presAssocID="{93B11D2C-369B-4D6C-9F61-4F6A5599608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l-GR"/>
        </a:p>
      </dgm:t>
    </dgm:pt>
    <dgm:pt modelId="{E6ADB352-B2F9-4394-BC93-919E62659D75}" type="pres">
      <dgm:prSet presAssocID="{93B11D2C-369B-4D6C-9F61-4F6A55996089}" presName="radial" presStyleCnt="0">
        <dgm:presLayoutVars>
          <dgm:animLvl val="ctr"/>
        </dgm:presLayoutVars>
      </dgm:prSet>
      <dgm:spPr/>
    </dgm:pt>
    <dgm:pt modelId="{3B7783DA-3F45-4C50-AA36-BE5C9E01ED21}" type="pres">
      <dgm:prSet presAssocID="{0D714207-D0F1-4586-8374-9A21D608109B}" presName="centerShape" presStyleLbl="vennNode1" presStyleIdx="0" presStyleCnt="5" custScaleX="119531"/>
      <dgm:spPr/>
      <dgm:t>
        <a:bodyPr/>
        <a:lstStyle/>
        <a:p>
          <a:endParaRPr lang="el-GR"/>
        </a:p>
      </dgm:t>
    </dgm:pt>
    <dgm:pt modelId="{1788FF8B-3557-45A8-9E26-CDD89778D7DC}" type="pres">
      <dgm:prSet presAssocID="{C7A941B6-596B-414E-B98D-627528A0F1DE}" presName="node" presStyleLbl="vennNode1" presStyleIdx="1" presStyleCnt="5" custScaleX="163490" custScaleY="115332" custRadScaleRad="83851" custRadScaleInc="-7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16A331E2-5968-4A2A-8B6A-F91B9E89AF95}" type="pres">
      <dgm:prSet presAssocID="{C909BA2C-3871-45A6-A587-04BEDA0AAB15}" presName="node" presStyleLbl="vennNode1" presStyleIdx="2" presStyleCnt="5" custScaleX="175556" custScaleY="109963" custRadScaleRad="130846" custRadScaleInc="-2731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E63A863D-0309-4496-95A4-9154D2E1EAD8}" type="pres">
      <dgm:prSet presAssocID="{40B32623-D08F-4426-BAE8-C6A1FC861F6D}" presName="node" presStyleLbl="vennNode1" presStyleIdx="3" presStyleCnt="5" custScaleX="217550" custScaleY="109180" custRadScaleRad="89699" custRadScaleInc="-1093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  <dgm:pt modelId="{FF2C0BAD-5057-4449-AD34-39C61C5F35E5}" type="pres">
      <dgm:prSet presAssocID="{A32B419C-B70A-49E3-9753-CEBC40C6137E}" presName="node" presStyleLbl="vennNode1" presStyleIdx="4" presStyleCnt="5" custScaleX="209178" custScaleY="122999" custRadScaleRad="144115" custRadScaleInc="268">
        <dgm:presLayoutVars>
          <dgm:bulletEnabled val="1"/>
        </dgm:presLayoutVars>
      </dgm:prSet>
      <dgm:spPr/>
      <dgm:t>
        <a:bodyPr/>
        <a:lstStyle/>
        <a:p>
          <a:endParaRPr lang="el-GR"/>
        </a:p>
      </dgm:t>
    </dgm:pt>
  </dgm:ptLst>
  <dgm:cxnLst>
    <dgm:cxn modelId="{37CA121E-2F65-2F48-8CE0-5796B70F7BC7}" type="presOf" srcId="{A32B419C-B70A-49E3-9753-CEBC40C6137E}" destId="{FF2C0BAD-5057-4449-AD34-39C61C5F35E5}" srcOrd="0" destOrd="0" presId="urn:microsoft.com/office/officeart/2005/8/layout/radial3"/>
    <dgm:cxn modelId="{F8D9645E-BAB2-194E-B4CD-6B9C234A79F2}" type="presOf" srcId="{C909BA2C-3871-45A6-A587-04BEDA0AAB15}" destId="{16A331E2-5968-4A2A-8B6A-F91B9E89AF95}" srcOrd="0" destOrd="0" presId="urn:microsoft.com/office/officeart/2005/8/layout/radial3"/>
    <dgm:cxn modelId="{AC3D5275-9328-4933-9BEF-B5C30FC5E528}" srcId="{0D714207-D0F1-4586-8374-9A21D608109B}" destId="{C7A941B6-596B-414E-B98D-627528A0F1DE}" srcOrd="0" destOrd="0" parTransId="{F1A28C28-E5D3-4499-BDB0-4DDB9260D049}" sibTransId="{2A00232B-BC6E-44B7-BB01-EAF2E9317BDC}"/>
    <dgm:cxn modelId="{E20149CC-C61A-4FD8-8933-5C44A7B7BB31}" srcId="{0D714207-D0F1-4586-8374-9A21D608109B}" destId="{C909BA2C-3871-45A6-A587-04BEDA0AAB15}" srcOrd="1" destOrd="0" parTransId="{B2D8E330-A5E7-4D83-AEB7-368F6AEA2C3C}" sibTransId="{9A96317F-C607-4361-B3BF-432058B4DF68}"/>
    <dgm:cxn modelId="{BDF210E8-72CB-43D8-B069-87BD84067C3E}" srcId="{93B11D2C-369B-4D6C-9F61-4F6A55996089}" destId="{D515F849-64B2-421A-9D19-A54995A6032F}" srcOrd="1" destOrd="0" parTransId="{241CE1CF-EC24-40A9-983E-B2AD724093F6}" sibTransId="{00168278-37BE-4375-9DB2-C501DD3DFD26}"/>
    <dgm:cxn modelId="{7E3E74AC-05B3-7F42-B204-275A8BBDCF84}" type="presOf" srcId="{93B11D2C-369B-4D6C-9F61-4F6A55996089}" destId="{2C2D3AA2-9463-41E7-A682-B56FF4A2C94F}" srcOrd="0" destOrd="0" presId="urn:microsoft.com/office/officeart/2005/8/layout/radial3"/>
    <dgm:cxn modelId="{7917EA0C-5A09-0045-8A3B-A536B9F9B1B3}" type="presOf" srcId="{40B32623-D08F-4426-BAE8-C6A1FC861F6D}" destId="{E63A863D-0309-4496-95A4-9154D2E1EAD8}" srcOrd="0" destOrd="0" presId="urn:microsoft.com/office/officeart/2005/8/layout/radial3"/>
    <dgm:cxn modelId="{0863BF81-C140-4278-86EC-B206AD44176D}" srcId="{0D714207-D0F1-4586-8374-9A21D608109B}" destId="{A32B419C-B70A-49E3-9753-CEBC40C6137E}" srcOrd="3" destOrd="0" parTransId="{1FC7E8D3-05C3-49D4-9409-1935B3A86288}" sibTransId="{6FA6FC65-4490-4EDB-8B8F-85EDC81D1161}"/>
    <dgm:cxn modelId="{1CE7F0BA-3A3D-944C-BBDA-0667995449F6}" type="presOf" srcId="{C7A941B6-596B-414E-B98D-627528A0F1DE}" destId="{1788FF8B-3557-45A8-9E26-CDD89778D7DC}" srcOrd="0" destOrd="0" presId="urn:microsoft.com/office/officeart/2005/8/layout/radial3"/>
    <dgm:cxn modelId="{CC27BFB5-7F55-4BB9-B802-E6A3FC84259C}" srcId="{93B11D2C-369B-4D6C-9F61-4F6A55996089}" destId="{0D714207-D0F1-4586-8374-9A21D608109B}" srcOrd="0" destOrd="0" parTransId="{AF01E98A-A2D1-4F72-B4B2-06867641B505}" sibTransId="{DB404A31-8823-4099-ADCB-F1A81FB592DC}"/>
    <dgm:cxn modelId="{57D75DF7-A4A9-435B-BF71-2AABB9B5D728}" srcId="{0D714207-D0F1-4586-8374-9A21D608109B}" destId="{40B32623-D08F-4426-BAE8-C6A1FC861F6D}" srcOrd="2" destOrd="0" parTransId="{0F6294CF-8DC1-454C-8C4C-9A181DC19C3F}" sibTransId="{3B09E288-5CFA-452A-8B9D-B7DD23838B89}"/>
    <dgm:cxn modelId="{1DAF3784-9AF8-7B4B-BB22-9D75C61E4B31}" type="presOf" srcId="{0D714207-D0F1-4586-8374-9A21D608109B}" destId="{3B7783DA-3F45-4C50-AA36-BE5C9E01ED21}" srcOrd="0" destOrd="0" presId="urn:microsoft.com/office/officeart/2005/8/layout/radial3"/>
    <dgm:cxn modelId="{648B539A-9D61-9C47-87A5-7D9E4F44CCBD}" type="presParOf" srcId="{2C2D3AA2-9463-41E7-A682-B56FF4A2C94F}" destId="{E6ADB352-B2F9-4394-BC93-919E62659D75}" srcOrd="0" destOrd="0" presId="urn:microsoft.com/office/officeart/2005/8/layout/radial3"/>
    <dgm:cxn modelId="{608A8A9C-CA51-8841-B1CF-564E67EFAFA1}" type="presParOf" srcId="{E6ADB352-B2F9-4394-BC93-919E62659D75}" destId="{3B7783DA-3F45-4C50-AA36-BE5C9E01ED21}" srcOrd="0" destOrd="0" presId="urn:microsoft.com/office/officeart/2005/8/layout/radial3"/>
    <dgm:cxn modelId="{16EA2907-01F5-B946-9BD8-994EDFB9D740}" type="presParOf" srcId="{E6ADB352-B2F9-4394-BC93-919E62659D75}" destId="{1788FF8B-3557-45A8-9E26-CDD89778D7DC}" srcOrd="1" destOrd="0" presId="urn:microsoft.com/office/officeart/2005/8/layout/radial3"/>
    <dgm:cxn modelId="{208BBBDC-8E3A-544C-885A-7B952A67F0D9}" type="presParOf" srcId="{E6ADB352-B2F9-4394-BC93-919E62659D75}" destId="{16A331E2-5968-4A2A-8B6A-F91B9E89AF95}" srcOrd="2" destOrd="0" presId="urn:microsoft.com/office/officeart/2005/8/layout/radial3"/>
    <dgm:cxn modelId="{07C8287E-18D5-FC4E-90A2-9D7FCB48B440}" type="presParOf" srcId="{E6ADB352-B2F9-4394-BC93-919E62659D75}" destId="{E63A863D-0309-4496-95A4-9154D2E1EAD8}" srcOrd="3" destOrd="0" presId="urn:microsoft.com/office/officeart/2005/8/layout/radial3"/>
    <dgm:cxn modelId="{38A76819-33C3-4D4F-B828-B7B0521C0BAC}" type="presParOf" srcId="{E6ADB352-B2F9-4394-BC93-919E62659D75}" destId="{FF2C0BAD-5057-4449-AD34-39C61C5F35E5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783DA-3F45-4C50-AA36-BE5C9E01ED21}">
      <dsp:nvSpPr>
        <dsp:cNvPr id="0" name=""/>
        <dsp:cNvSpPr/>
      </dsp:nvSpPr>
      <dsp:spPr>
        <a:xfrm>
          <a:off x="2426263" y="1228297"/>
          <a:ext cx="3657610" cy="3059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b="1" kern="1200" dirty="0" smtClean="0">
              <a:solidFill>
                <a:srgbClr val="008000"/>
              </a:solidFill>
            </a:rPr>
            <a:t>ΠΡΟΤΥΠΑ</a:t>
          </a:r>
          <a:endParaRPr lang="el-GR" sz="3600" b="1" kern="1200" dirty="0">
            <a:solidFill>
              <a:srgbClr val="008000"/>
            </a:solidFill>
          </a:endParaRPr>
        </a:p>
      </dsp:txBody>
      <dsp:txXfrm>
        <a:off x="2961908" y="1676419"/>
        <a:ext cx="2586320" cy="2163724"/>
      </dsp:txXfrm>
    </dsp:sp>
    <dsp:sp modelId="{1788FF8B-3557-45A8-9E26-CDD89778D7DC}">
      <dsp:nvSpPr>
        <dsp:cNvPr id="0" name=""/>
        <dsp:cNvSpPr/>
      </dsp:nvSpPr>
      <dsp:spPr>
        <a:xfrm>
          <a:off x="2917928" y="381003"/>
          <a:ext cx="2680257" cy="15299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kern="1200" dirty="0" smtClean="0">
              <a:solidFill>
                <a:srgbClr val="FFFF00"/>
              </a:solidFill>
            </a:rPr>
            <a:t>Κυψελιδώδες</a:t>
          </a:r>
        </a:p>
      </dsp:txBody>
      <dsp:txXfrm>
        <a:off x="3310443" y="605064"/>
        <a:ext cx="1895227" cy="1081862"/>
      </dsp:txXfrm>
    </dsp:sp>
    <dsp:sp modelId="{16A331E2-5968-4A2A-8B6A-F91B9E89AF95}">
      <dsp:nvSpPr>
        <dsp:cNvPr id="0" name=""/>
        <dsp:cNvSpPr/>
      </dsp:nvSpPr>
      <dsp:spPr>
        <a:xfrm>
          <a:off x="5443053" y="1828817"/>
          <a:ext cx="2457368" cy="15299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>
              <a:solidFill>
                <a:srgbClr val="FFFF00"/>
              </a:solidFill>
            </a:rPr>
            <a:t>Θηλώδες</a:t>
          </a:r>
          <a:r>
            <a:rPr lang="el-GR" sz="2000" b="1" kern="1200" dirty="0" smtClean="0">
              <a:solidFill>
                <a:srgbClr val="FFFF00"/>
              </a:solidFill>
            </a:rPr>
            <a:t> και  </a:t>
          </a:r>
          <a:r>
            <a:rPr lang="el-GR" sz="2000" b="1" kern="1200" dirty="0" err="1" smtClean="0">
              <a:solidFill>
                <a:srgbClr val="FFFF00"/>
              </a:solidFill>
            </a:rPr>
            <a:t>Μικροθηλώδες</a:t>
          </a:r>
          <a:endParaRPr lang="el-GR" sz="2000" b="1" kern="1200" dirty="0">
            <a:solidFill>
              <a:srgbClr val="FFFF00"/>
            </a:solidFill>
          </a:endParaRPr>
        </a:p>
      </dsp:txBody>
      <dsp:txXfrm>
        <a:off x="5802926" y="2052878"/>
        <a:ext cx="1737622" cy="1081862"/>
      </dsp:txXfrm>
    </dsp:sp>
    <dsp:sp modelId="{E63A863D-0309-4496-95A4-9154D2E1EAD8}">
      <dsp:nvSpPr>
        <dsp:cNvPr id="0" name=""/>
        <dsp:cNvSpPr/>
      </dsp:nvSpPr>
      <dsp:spPr>
        <a:xfrm>
          <a:off x="3264465" y="3733791"/>
          <a:ext cx="1981207" cy="15299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smtClean="0">
              <a:solidFill>
                <a:srgbClr val="FFFF00"/>
              </a:solidFill>
            </a:rPr>
            <a:t>Συμπαγές με παραγωγή </a:t>
          </a:r>
          <a:r>
            <a:rPr lang="el-GR" sz="2000" b="1" kern="1200" dirty="0" err="1" smtClean="0">
              <a:solidFill>
                <a:srgbClr val="FFFF00"/>
              </a:solidFill>
            </a:rPr>
            <a:t>βλέννης</a:t>
          </a:r>
          <a:endParaRPr lang="el-GR" sz="2000" b="1" kern="1200" dirty="0">
            <a:solidFill>
              <a:srgbClr val="FFFF00"/>
            </a:solidFill>
          </a:endParaRPr>
        </a:p>
      </dsp:txBody>
      <dsp:txXfrm>
        <a:off x="3554606" y="3957852"/>
        <a:ext cx="1400925" cy="1081862"/>
      </dsp:txXfrm>
    </dsp:sp>
    <dsp:sp modelId="{FF2C0BAD-5057-4449-AD34-39C61C5F35E5}">
      <dsp:nvSpPr>
        <dsp:cNvPr id="0" name=""/>
        <dsp:cNvSpPr/>
      </dsp:nvSpPr>
      <dsp:spPr>
        <a:xfrm>
          <a:off x="271956" y="1905001"/>
          <a:ext cx="3018444" cy="152998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kern="1200" dirty="0" err="1" smtClean="0">
              <a:solidFill>
                <a:srgbClr val="FFFF00"/>
              </a:solidFill>
            </a:rPr>
            <a:t>Λεπιδικό</a:t>
          </a:r>
          <a:r>
            <a:rPr lang="el-GR" sz="2000" b="1" kern="1200" dirty="0" smtClean="0">
              <a:solidFill>
                <a:srgbClr val="FFFF00"/>
              </a:solidFill>
            </a:rPr>
            <a:t> </a:t>
          </a:r>
          <a:r>
            <a:rPr lang="el-GR" sz="2000" b="1" kern="1200" dirty="0" err="1" smtClean="0">
              <a:solidFill>
                <a:srgbClr val="FFFF00"/>
              </a:solidFill>
            </a:rPr>
            <a:t>επικρατόν</a:t>
          </a:r>
          <a:r>
            <a:rPr lang="el-GR" sz="2000" b="1" kern="1200" dirty="0" smtClean="0">
              <a:solidFill>
                <a:srgbClr val="FFFF00"/>
              </a:solidFill>
            </a:rPr>
            <a:t> «μη βλεννώδες </a:t>
          </a:r>
          <a:r>
            <a:rPr lang="en-US" sz="2000" b="1" kern="1200" dirty="0" smtClean="0">
              <a:solidFill>
                <a:srgbClr val="FFFF00"/>
              </a:solidFill>
            </a:rPr>
            <a:t>BAC</a:t>
          </a:r>
          <a:r>
            <a:rPr lang="el-GR" sz="2000" b="1" kern="1200" dirty="0" smtClean="0">
              <a:solidFill>
                <a:srgbClr val="FFFF00"/>
              </a:solidFill>
            </a:rPr>
            <a:t>»</a:t>
          </a:r>
          <a:endParaRPr lang="el-GR" sz="2000" b="1" kern="1200" dirty="0">
            <a:solidFill>
              <a:srgbClr val="FFFF00"/>
            </a:solidFill>
          </a:endParaRPr>
        </a:p>
      </dsp:txBody>
      <dsp:txXfrm>
        <a:off x="713997" y="2129062"/>
        <a:ext cx="2134362" cy="10818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7783DA-3F45-4C50-AA36-BE5C9E01ED21}">
      <dsp:nvSpPr>
        <dsp:cNvPr id="0" name=""/>
        <dsp:cNvSpPr/>
      </dsp:nvSpPr>
      <dsp:spPr>
        <a:xfrm>
          <a:off x="2414597" y="1251828"/>
          <a:ext cx="3657610" cy="305996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3600" b="1" kern="1200" dirty="0" smtClean="0">
              <a:solidFill>
                <a:srgbClr val="008000"/>
              </a:solidFill>
            </a:rPr>
            <a:t>ΥΠΟΤΥΠΟΙ</a:t>
          </a:r>
          <a:endParaRPr lang="el-GR" sz="3600" b="1" kern="1200" dirty="0">
            <a:solidFill>
              <a:srgbClr val="008000"/>
            </a:solidFill>
          </a:endParaRPr>
        </a:p>
      </dsp:txBody>
      <dsp:txXfrm>
        <a:off x="2950242" y="1699950"/>
        <a:ext cx="2586320" cy="2163724"/>
      </dsp:txXfrm>
    </dsp:sp>
    <dsp:sp modelId="{1788FF8B-3557-45A8-9E26-CDD89778D7DC}">
      <dsp:nvSpPr>
        <dsp:cNvPr id="0" name=""/>
        <dsp:cNvSpPr/>
      </dsp:nvSpPr>
      <dsp:spPr>
        <a:xfrm>
          <a:off x="2990853" y="228597"/>
          <a:ext cx="2501371" cy="176456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1800" b="1" i="1" kern="1200" dirty="0" smtClean="0">
              <a:solidFill>
                <a:srgbClr val="FFFF00"/>
              </a:solidFill>
            </a:rPr>
            <a:t>εμβρυικό </a:t>
          </a:r>
          <a:r>
            <a:rPr lang="el-GR" sz="1800" b="1" i="1" kern="1200" dirty="0" err="1" smtClean="0">
              <a:solidFill>
                <a:srgbClr val="FFFF00"/>
              </a:solidFill>
            </a:rPr>
            <a:t>άδενοκαρκίνωμα</a:t>
          </a:r>
          <a:endParaRPr lang="el-GR" sz="1800" b="1" kern="1200" dirty="0" smtClean="0">
            <a:solidFill>
              <a:srgbClr val="FFFF00"/>
            </a:solidFill>
          </a:endParaRPr>
        </a:p>
      </dsp:txBody>
      <dsp:txXfrm>
        <a:off x="3357170" y="487011"/>
        <a:ext cx="1768737" cy="1247733"/>
      </dsp:txXfrm>
    </dsp:sp>
    <dsp:sp modelId="{16A331E2-5968-4A2A-8B6A-F91B9E89AF95}">
      <dsp:nvSpPr>
        <dsp:cNvPr id="0" name=""/>
        <dsp:cNvSpPr/>
      </dsp:nvSpPr>
      <dsp:spPr>
        <a:xfrm>
          <a:off x="5505439" y="1828784"/>
          <a:ext cx="2685979" cy="168241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i="1" kern="1200" dirty="0" smtClean="0">
              <a:solidFill>
                <a:srgbClr val="FFFF00"/>
              </a:solidFill>
            </a:rPr>
            <a:t>κολλοειδές</a:t>
          </a:r>
          <a:endParaRPr lang="el-GR" sz="2000" b="1" kern="1200" dirty="0">
            <a:solidFill>
              <a:srgbClr val="FFFF00"/>
            </a:solidFill>
          </a:endParaRPr>
        </a:p>
      </dsp:txBody>
      <dsp:txXfrm>
        <a:off x="5898792" y="2075168"/>
        <a:ext cx="1899273" cy="1189648"/>
      </dsp:txXfrm>
    </dsp:sp>
    <dsp:sp modelId="{E63A863D-0309-4496-95A4-9154D2E1EAD8}">
      <dsp:nvSpPr>
        <dsp:cNvPr id="0" name=""/>
        <dsp:cNvSpPr/>
      </dsp:nvSpPr>
      <dsp:spPr>
        <a:xfrm>
          <a:off x="2609849" y="3733801"/>
          <a:ext cx="3328480" cy="167043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i="1" kern="1200" dirty="0" smtClean="0">
              <a:solidFill>
                <a:srgbClr val="FFFF00"/>
              </a:solidFill>
            </a:rPr>
            <a:t>εντερικό</a:t>
          </a:r>
          <a:endParaRPr lang="el-GR" sz="2000" b="1" i="1" kern="1200" dirty="0">
            <a:solidFill>
              <a:srgbClr val="FFFF00"/>
            </a:solidFill>
          </a:endParaRPr>
        </a:p>
      </dsp:txBody>
      <dsp:txXfrm>
        <a:off x="3097294" y="3978431"/>
        <a:ext cx="2353590" cy="1181176"/>
      </dsp:txXfrm>
    </dsp:sp>
    <dsp:sp modelId="{FF2C0BAD-5057-4449-AD34-39C61C5F35E5}">
      <dsp:nvSpPr>
        <dsp:cNvPr id="0" name=""/>
        <dsp:cNvSpPr/>
      </dsp:nvSpPr>
      <dsp:spPr>
        <a:xfrm>
          <a:off x="0" y="1828790"/>
          <a:ext cx="3200390" cy="188186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l-GR" sz="2000" b="1" i="1" kern="1200" dirty="0" smtClean="0">
              <a:solidFill>
                <a:srgbClr val="FFFF00"/>
              </a:solidFill>
            </a:rPr>
            <a:t>Διηθητικό βλεννώδες </a:t>
          </a:r>
          <a:r>
            <a:rPr lang="el-GR" sz="2000" b="1" i="1" kern="1200" dirty="0" err="1" smtClean="0">
              <a:solidFill>
                <a:srgbClr val="FFFF00"/>
              </a:solidFill>
            </a:rPr>
            <a:t>αδενο</a:t>
          </a:r>
          <a:r>
            <a:rPr lang="en-US" sz="2000" b="1" i="1" kern="1200" dirty="0" smtClean="0">
              <a:solidFill>
                <a:srgbClr val="FFFF00"/>
              </a:solidFill>
            </a:rPr>
            <a:t>Ca (</a:t>
          </a:r>
          <a:r>
            <a:rPr lang="el-GR" sz="2000" b="1" i="1" kern="1200" dirty="0" smtClean="0">
              <a:solidFill>
                <a:srgbClr val="FFFF00"/>
              </a:solidFill>
            </a:rPr>
            <a:t>«βλεννώδες </a:t>
          </a:r>
          <a:r>
            <a:rPr lang="en-US" sz="2000" b="1" i="1" kern="1200" dirty="0" smtClean="0">
              <a:solidFill>
                <a:srgbClr val="FFFF00"/>
              </a:solidFill>
            </a:rPr>
            <a:t>BAC</a:t>
          </a:r>
          <a:r>
            <a:rPr lang="el-GR" sz="2000" b="1" i="1" kern="1200" dirty="0" smtClean="0">
              <a:solidFill>
                <a:srgbClr val="FFFF00"/>
              </a:solidFill>
            </a:rPr>
            <a:t>»)</a:t>
          </a:r>
          <a:endParaRPr lang="el-GR" sz="2000" b="1" kern="1200" dirty="0">
            <a:solidFill>
              <a:srgbClr val="FFFF00"/>
            </a:solidFill>
          </a:endParaRPr>
        </a:p>
      </dsp:txBody>
      <dsp:txXfrm>
        <a:off x="468686" y="2104383"/>
        <a:ext cx="2263018" cy="13306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43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42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84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97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56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3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41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67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32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41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492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77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0493-FD33-214B-9668-268F04E4C086}" type="datetimeFigureOut">
              <a:rPr lang="en-US" smtClean="0"/>
              <a:pPr/>
              <a:t>5/21/20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2A49D-DC4F-A144-8723-D329C064B8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9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511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l-GR" b="1" dirty="0">
                <a:solidFill>
                  <a:srgbClr val="FFFF00"/>
                </a:solidFill>
              </a:rPr>
              <a:t>Κακοήθη νεοπλάσματα πνεύμονα</a:t>
            </a:r>
            <a:br>
              <a:rPr lang="el-GR" b="1" dirty="0">
                <a:solidFill>
                  <a:srgbClr val="FFFF00"/>
                </a:solidFill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280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n-US" dirty="0"/>
          </a:p>
        </p:txBody>
      </p:sp>
      <p:pic>
        <p:nvPicPr>
          <p:cNvPr id="4" name="Content Placeholder 3" descr="getIT_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25205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n-US" dirty="0"/>
          </a:p>
        </p:txBody>
      </p:sp>
      <p:pic>
        <p:nvPicPr>
          <p:cNvPr id="4" name="Content Placeholder 3" descr="getIT_1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59668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n-US" dirty="0"/>
          </a:p>
        </p:txBody>
      </p:sp>
      <p:pic>
        <p:nvPicPr>
          <p:cNvPr id="4" name="Content Placeholder 3" descr="getIT_1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44319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n-US" dirty="0"/>
          </a:p>
        </p:txBody>
      </p:sp>
      <p:pic>
        <p:nvPicPr>
          <p:cNvPr id="4" name="Content Placeholder 3" descr="getIT_1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1917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228600" y="381000"/>
            <a:ext cx="8915400" cy="1143000"/>
          </a:xfrm>
        </p:spPr>
        <p:txBody>
          <a:bodyPr>
            <a:noAutofit/>
          </a:bodyPr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ΠΛΑΚΩΔΕΣ ΚΑΡΚΙΝΩΜΑ</a:t>
            </a:r>
            <a:br>
              <a:rPr lang="el-GR" b="1" dirty="0">
                <a:solidFill>
                  <a:srgbClr val="FF0000"/>
                </a:solidFill>
                <a:latin typeface="Calibri" charset="0"/>
              </a:rPr>
            </a:br>
            <a:r>
              <a:rPr lang="en-US" b="1" dirty="0">
                <a:solidFill>
                  <a:srgbClr val="FF0000"/>
                </a:solidFill>
                <a:latin typeface="Calibri" charset="0"/>
              </a:rPr>
              <a:t>SCC</a:t>
            </a:r>
            <a:endParaRPr lang="el-GR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915400" cy="5105400"/>
          </a:xfrm>
        </p:spPr>
        <p:txBody>
          <a:bodyPr/>
          <a:lstStyle/>
          <a:p>
            <a:pPr algn="just"/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Κακόηθες επιθηλιακό νεόπλασμα προερχόμενο από το βρογχικό επιθήλιο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Κερατινοποιήση και/ ή παρουσία μεσοκυττάριων γεφυρών.</a:t>
            </a:r>
          </a:p>
          <a:p>
            <a:pPr algn="just">
              <a:buFont typeface="Arial" charset="0"/>
              <a:buNone/>
            </a:pPr>
            <a:endParaRPr lang="el-GR" sz="2800" b="1" dirty="0">
              <a:solidFill>
                <a:srgbClr val="FFFF00"/>
              </a:solidFill>
              <a:latin typeface="Calibri" charset="0"/>
            </a:endParaRPr>
          </a:p>
          <a:p>
            <a:pPr algn="just"/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Η πλειοψηφία των 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SCC</a:t>
            </a: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→ </a:t>
            </a: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κεντρική εντόπιση στον κύριο λοβαίο ή  τμηματικό βρόγχο</a:t>
            </a:r>
          </a:p>
          <a:p>
            <a:pPr algn="just">
              <a:buFont typeface="Arial" charset="0"/>
              <a:buNone/>
            </a:pP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   Η μειοψηφία → μικρούς περιφερικούς αγωγούς</a:t>
            </a:r>
          </a:p>
        </p:txBody>
      </p:sp>
    </p:spTree>
    <p:extLst>
      <p:ext uri="{BB962C8B-B14F-4D97-AF65-F5344CB8AC3E}">
        <p14:creationId xmlns:p14="http://schemas.microsoft.com/office/powerpoint/2010/main" val="4006404575"/>
      </p:ext>
    </p:extLst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ΜΑΚΡΟΣΚΟΠΙΚΗ ΕΙΚΟΝΑ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5257800"/>
          </a:xfrm>
        </p:spPr>
        <p:txBody>
          <a:bodyPr/>
          <a:lstStyle/>
          <a:p>
            <a:pPr marL="0" indent="0" algn="just">
              <a:buNone/>
            </a:pPr>
            <a:r>
              <a:rPr lang="el-GR" sz="2800" b="1" dirty="0" smtClean="0">
                <a:solidFill>
                  <a:srgbClr val="4477FF"/>
                </a:solidFill>
                <a:latin typeface="Calibri" charset="0"/>
              </a:rPr>
              <a:t>Λευκός </a:t>
            </a:r>
            <a:r>
              <a:rPr lang="el-GR" sz="2800" b="1" dirty="0">
                <a:solidFill>
                  <a:srgbClr val="4477FF"/>
                </a:solidFill>
                <a:latin typeface="Calibri" charset="0"/>
              </a:rPr>
              <a:t>ή λευκόφαιος όγκος με κεντρική ανθράκωση και αστεροειδή παρυφή στην περιφέρεια</a:t>
            </a:r>
          </a:p>
          <a:p>
            <a:pPr algn="just"/>
            <a:r>
              <a:rPr lang="el-GR" sz="2800" b="1" dirty="0">
                <a:solidFill>
                  <a:srgbClr val="4477FF"/>
                </a:solidFill>
                <a:latin typeface="Calibri" charset="0"/>
              </a:rPr>
              <a:t>Μεγάλο μέγεθος με σπηλαιοποίηση</a:t>
            </a:r>
          </a:p>
          <a:p>
            <a:pPr algn="just"/>
            <a:r>
              <a:rPr lang="el-GR" sz="2800" b="1" dirty="0">
                <a:solidFill>
                  <a:srgbClr val="4477FF"/>
                </a:solidFill>
                <a:latin typeface="Calibri" charset="0"/>
              </a:rPr>
              <a:t>Κεντρικοί όγκοι 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→</a:t>
            </a:r>
            <a:r>
              <a:rPr lang="el-GR" sz="3600" b="1" dirty="0">
                <a:solidFill>
                  <a:srgbClr val="4477FF"/>
                </a:solidFill>
                <a:latin typeface="Calibri" charset="0"/>
              </a:rPr>
              <a:t> </a:t>
            </a:r>
            <a:r>
              <a:rPr lang="el-GR" sz="2800" b="1" dirty="0">
                <a:solidFill>
                  <a:srgbClr val="4477FF"/>
                </a:solidFill>
                <a:latin typeface="Calibri" charset="0"/>
              </a:rPr>
              <a:t>ενδοαυλική </a:t>
            </a:r>
            <a:r>
              <a:rPr lang="el-GR" sz="2800" b="1" dirty="0" smtClean="0">
                <a:solidFill>
                  <a:srgbClr val="4477FF"/>
                </a:solidFill>
                <a:latin typeface="Calibri" charset="0"/>
              </a:rPr>
              <a:t>μάζα </a:t>
            </a:r>
            <a:r>
              <a:rPr lang="el-GR" sz="2800" b="1" dirty="0">
                <a:solidFill>
                  <a:srgbClr val="4477FF"/>
                </a:solidFill>
                <a:latin typeface="Calibri" charset="0"/>
              </a:rPr>
              <a:t>με επέκταση κατά μήκος του βρογχικού τοιχώματος στο παρακείμενο παρέγχυμα</a:t>
            </a:r>
          </a:p>
          <a:p>
            <a:pPr algn="just"/>
            <a:r>
              <a:rPr lang="el-GR" sz="2800" b="1" dirty="0">
                <a:solidFill>
                  <a:srgbClr val="4477FF"/>
                </a:solidFill>
                <a:latin typeface="Calibri" charset="0"/>
              </a:rPr>
              <a:t>Απόφραξη του αυλού </a:t>
            </a:r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→</a:t>
            </a:r>
            <a:r>
              <a:rPr lang="el-GR" sz="3600" b="1" dirty="0">
                <a:solidFill>
                  <a:srgbClr val="4477FF"/>
                </a:solidFill>
                <a:latin typeface="Calibri" charset="0"/>
              </a:rPr>
              <a:t> </a:t>
            </a:r>
            <a:r>
              <a:rPr lang="el-GR" sz="2800" b="1" dirty="0">
                <a:solidFill>
                  <a:srgbClr val="4477FF"/>
                </a:solidFill>
                <a:latin typeface="Calibri" charset="0"/>
              </a:rPr>
              <a:t>στάση του βρογχικού εκκρίματος, ατελεκτασία, διάταση των βρογχιολίων</a:t>
            </a:r>
          </a:p>
          <a:p>
            <a:pPr algn="just"/>
            <a:r>
              <a:rPr lang="el-GR" sz="2800" b="1" dirty="0">
                <a:solidFill>
                  <a:srgbClr val="4477FF"/>
                </a:solidFill>
                <a:latin typeface="Calibri" charset="0"/>
              </a:rPr>
              <a:t>Αποφρακτική </a:t>
            </a:r>
            <a:r>
              <a:rPr lang="el-GR" sz="2800" b="1" dirty="0" smtClean="0">
                <a:solidFill>
                  <a:srgbClr val="4477FF"/>
                </a:solidFill>
                <a:latin typeface="Calibri" charset="0"/>
              </a:rPr>
              <a:t>πνευμονία </a:t>
            </a:r>
            <a:r>
              <a:rPr lang="el-GR" sz="2800" b="1" dirty="0">
                <a:solidFill>
                  <a:srgbClr val="4477FF"/>
                </a:solidFill>
                <a:latin typeface="Calibri" charset="0"/>
              </a:rPr>
              <a:t>και λοιμώδης βρογχεκτασία</a:t>
            </a:r>
          </a:p>
          <a:p>
            <a:pPr algn="just"/>
            <a:endParaRPr lang="el-GR" sz="2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2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48" t="41985" r="26324" b="24869"/>
          <a:stretch/>
        </p:blipFill>
        <p:spPr>
          <a:xfrm>
            <a:off x="1219200" y="1524000"/>
            <a:ext cx="6800850" cy="3943350"/>
          </a:xfrm>
          <a:noFill/>
        </p:spPr>
      </p:pic>
    </p:spTree>
    <p:extLst>
      <p:ext uri="{BB962C8B-B14F-4D97-AF65-F5344CB8AC3E}">
        <p14:creationId xmlns:p14="http://schemas.microsoft.com/office/powerpoint/2010/main" val="3999250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0" t="29800" r="26999" b="55991"/>
          <a:stretch>
            <a:fillRect/>
          </a:stretch>
        </p:blipFill>
        <p:spPr bwMode="auto">
          <a:xfrm>
            <a:off x="457200" y="2555875"/>
            <a:ext cx="83534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833577"/>
      </p:ext>
    </p:ext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l-GR" dirty="0">
              <a:solidFill>
                <a:srgbClr val="FF0000"/>
              </a:solidFill>
              <a:latin typeface="Calibri" charset="0"/>
            </a:endParaRPr>
          </a:p>
        </p:txBody>
      </p:sp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1" t="59348" r="29130" b="20132"/>
          <a:stretch/>
        </p:blipFill>
        <p:spPr>
          <a:xfrm>
            <a:off x="457200" y="2514600"/>
            <a:ext cx="8074215" cy="2286000"/>
          </a:xfrm>
          <a:noFill/>
        </p:spPr>
      </p:pic>
    </p:spTree>
    <p:extLst>
      <p:ext uri="{BB962C8B-B14F-4D97-AF65-F5344CB8AC3E}">
        <p14:creationId xmlns:p14="http://schemas.microsoft.com/office/powerpoint/2010/main" val="124892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getIT_8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  <p:sp>
        <p:nvSpPr>
          <p:cNvPr id="7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l-GR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9155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09600" y="762000"/>
            <a:ext cx="7772400" cy="1470025"/>
          </a:xfrm>
        </p:spPr>
        <p:txBody>
          <a:bodyPr/>
          <a:lstStyle/>
          <a:p>
            <a:pPr eaLnBrk="1" hangingPunct="1"/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ΑΔΕΝΟΚΑΡΚΙΝΩΜΑ </a:t>
            </a:r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>
          <a:xfrm>
            <a:off x="1066800" y="2590800"/>
            <a:ext cx="7086600" cy="2667000"/>
          </a:xfrm>
        </p:spPr>
        <p:txBody>
          <a:bodyPr/>
          <a:lstStyle/>
          <a:p>
            <a:pPr algn="just" eaLnBrk="1" hangingPunct="1">
              <a:buFont typeface="Arial" charset="0"/>
              <a:buChar char="•"/>
            </a:pPr>
            <a:r>
              <a:rPr lang="el-GR" sz="2800" b="1" dirty="0" smtClean="0">
                <a:solidFill>
                  <a:srgbClr val="FFFF00"/>
                </a:solidFill>
                <a:latin typeface="Calibri" charset="0"/>
              </a:rPr>
              <a:t>Κακόηθες </a:t>
            </a: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επιθηλιακό νεόπλασμα με αδενική διαφοροποίηση ή παραγωγή βλέννας </a:t>
            </a:r>
            <a:endParaRPr lang="en-US" sz="2800" b="1" dirty="0">
              <a:solidFill>
                <a:srgbClr val="FFFF00"/>
              </a:solidFill>
              <a:latin typeface="Calibri" charset="0"/>
            </a:endParaRPr>
          </a:p>
          <a:p>
            <a:pPr algn="just" eaLnBrk="1" hangingPunct="1">
              <a:buFont typeface="Arial" charset="0"/>
              <a:buChar char="•"/>
            </a:pP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35% </a:t>
            </a: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των πρωτοπαθών όγκων του πνεύμονα </a:t>
            </a:r>
          </a:p>
        </p:txBody>
      </p:sp>
    </p:spTree>
    <p:extLst>
      <p:ext uri="{BB962C8B-B14F-4D97-AF65-F5344CB8AC3E}">
        <p14:creationId xmlns:p14="http://schemas.microsoft.com/office/powerpoint/2010/main" val="3030581512"/>
      </p:ext>
    </p:extLst>
  </p:cSld>
  <p:clrMapOvr>
    <a:masterClrMapping/>
  </p:clrMapOvr>
  <p:transition xmlns:p14="http://schemas.microsoft.com/office/powerpoint/2010/main" advTm="6287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tIT_6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l-GR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96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tIT_7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l-GR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4090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tIT_5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l-GR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516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etIT_4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  <p:sp>
        <p:nvSpPr>
          <p:cNvPr id="5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l-GR" dirty="0">
              <a:solidFill>
                <a:srgbClr val="FF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452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ΜΙΚΡΟΚΥΤΤΑΡΙΚΟ ΚΑΡΚΙΝΩΜΑ ΠΝΕΥΜΟΝΑ  </a:t>
            </a:r>
            <a:r>
              <a:rPr lang="en-US" b="1" dirty="0">
                <a:solidFill>
                  <a:srgbClr val="FF0000"/>
                </a:solidFill>
                <a:latin typeface="Calibri" charset="0"/>
              </a:rPr>
              <a:t>SCLC</a:t>
            </a:r>
            <a:endParaRPr lang="el-GR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Κακόηθες επιθηλιακό νεόπλασμα</a:t>
            </a:r>
          </a:p>
          <a:p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Μικρά κύτταρα με ελάχιστο κυτταρόπλασμα</a:t>
            </a:r>
          </a:p>
          <a:p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Ασαφή κυτταρικά όρια</a:t>
            </a:r>
          </a:p>
          <a:p>
            <a:r>
              <a:rPr lang="el-GR" sz="2800" b="1" dirty="0" smtClean="0">
                <a:solidFill>
                  <a:srgbClr val="FFFF00"/>
                </a:solidFill>
                <a:latin typeface="Calibri" charset="0"/>
              </a:rPr>
              <a:t>Λεπτή </a:t>
            </a: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κοκκιώδης </a:t>
            </a:r>
            <a:r>
              <a:rPr lang="el-GR" sz="2800" b="1" dirty="0" smtClean="0">
                <a:solidFill>
                  <a:srgbClr val="FFFF00"/>
                </a:solidFill>
                <a:latin typeface="Calibri" charset="0"/>
              </a:rPr>
              <a:t>κατανομή χρωματίνης</a:t>
            </a:r>
            <a:endParaRPr lang="el-GR" sz="2800" b="1" dirty="0">
              <a:solidFill>
                <a:srgbClr val="FFFF00"/>
              </a:solidFill>
              <a:latin typeface="Calibri" charset="0"/>
            </a:endParaRPr>
          </a:p>
          <a:p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Απουσία πυρηνίων</a:t>
            </a:r>
          </a:p>
          <a:p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Εκτεταμένη νέκρωση</a:t>
            </a:r>
          </a:p>
          <a:p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Υψηλή μιτωτική δραστηριότητα</a:t>
            </a:r>
          </a:p>
          <a:p>
            <a:pPr>
              <a:buFont typeface="Arial" charset="0"/>
              <a:buNone/>
            </a:pPr>
            <a:r>
              <a:rPr lang="el-GR" dirty="0">
                <a:latin typeface="Calibri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37335698"/>
      </p:ext>
    </p:ext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ΜΑΚΡΟΣΚΟΠΙΚΗ ΕΙΚΟΝΑ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b="1" dirty="0">
                <a:solidFill>
                  <a:srgbClr val="4477FF"/>
                </a:solidFill>
                <a:latin typeface="Calibri" charset="0"/>
              </a:rPr>
              <a:t>Λευκόφαιος, μαλθακός, εύθρυπτος περιπυλαίος όγκος</a:t>
            </a:r>
          </a:p>
          <a:p>
            <a:r>
              <a:rPr lang="el-GR" b="1" dirty="0">
                <a:solidFill>
                  <a:srgbClr val="4477FF"/>
                </a:solidFill>
                <a:latin typeface="Calibri" charset="0"/>
              </a:rPr>
              <a:t>Εκτεταμένη νέκρωση</a:t>
            </a:r>
          </a:p>
          <a:p>
            <a:r>
              <a:rPr lang="el-GR" b="1" dirty="0">
                <a:solidFill>
                  <a:srgbClr val="4477FF"/>
                </a:solidFill>
                <a:latin typeface="Calibri" charset="0"/>
              </a:rPr>
              <a:t>Διήθηση λεμφαδένων  </a:t>
            </a:r>
          </a:p>
          <a:p>
            <a:r>
              <a:rPr lang="el-GR" b="1" dirty="0">
                <a:solidFill>
                  <a:srgbClr val="4477FF"/>
                </a:solidFill>
                <a:latin typeface="Calibri" charset="0"/>
              </a:rPr>
              <a:t>Συχνή επέκταση κατά μήκος των λεμφαγγείων           και των μεσολόβιων διαφραγματίων</a:t>
            </a:r>
          </a:p>
          <a:p>
            <a:r>
              <a:rPr lang="el-GR" b="1" dirty="0">
                <a:solidFill>
                  <a:srgbClr val="4477FF"/>
                </a:solidFill>
                <a:latin typeface="Calibri" charset="0"/>
              </a:rPr>
              <a:t>Σπανιότερα (5</a:t>
            </a:r>
            <a:r>
              <a:rPr lang="el-GR" b="1" dirty="0" smtClean="0">
                <a:solidFill>
                  <a:srgbClr val="4477FF"/>
                </a:solidFill>
                <a:latin typeface="Calibri" charset="0"/>
              </a:rPr>
              <a:t>%</a:t>
            </a:r>
            <a:r>
              <a:rPr lang="en-US" b="1" dirty="0">
                <a:solidFill>
                  <a:srgbClr val="4477FF"/>
                </a:solidFill>
                <a:latin typeface="Calibri" charset="0"/>
              </a:rPr>
              <a:t>)</a:t>
            </a:r>
            <a:r>
              <a:rPr lang="el-GR" b="1" dirty="0" smtClean="0">
                <a:solidFill>
                  <a:srgbClr val="4477FF"/>
                </a:solidFill>
                <a:latin typeface="Calibri" charset="0"/>
              </a:rPr>
              <a:t>         </a:t>
            </a:r>
            <a:r>
              <a:rPr lang="el-GR" b="1" dirty="0">
                <a:solidFill>
                  <a:srgbClr val="4477FF"/>
                </a:solidFill>
                <a:latin typeface="Calibri" charset="0"/>
              </a:rPr>
              <a:t>περιφερική νομισματοειδής αλλοίωση</a:t>
            </a:r>
          </a:p>
          <a:p>
            <a:pPr>
              <a:buFont typeface="Arial" charset="0"/>
              <a:buNone/>
            </a:pPr>
            <a:endParaRPr lang="el-GR" dirty="0">
              <a:latin typeface="Calibri" charset="0"/>
            </a:endParaRPr>
          </a:p>
        </p:txBody>
      </p:sp>
      <p:sp>
        <p:nvSpPr>
          <p:cNvPr id="5" name="Right Arrow 4"/>
          <p:cNvSpPr/>
          <p:nvPr/>
        </p:nvSpPr>
        <p:spPr>
          <a:xfrm>
            <a:off x="3733800" y="5181600"/>
            <a:ext cx="533400" cy="152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7816770"/>
      </p:ext>
    </p:ext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l-GR">
              <a:latin typeface="Calibri" charset="0"/>
            </a:endParaRP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39709" r="31272" b="15894"/>
          <a:stretch/>
        </p:blipFill>
        <p:spPr>
          <a:xfrm>
            <a:off x="1644414" y="1798638"/>
            <a:ext cx="6007809" cy="3725862"/>
          </a:xfrm>
          <a:noFill/>
        </p:spPr>
      </p:pic>
    </p:spTree>
    <p:extLst>
      <p:ext uri="{BB962C8B-B14F-4D97-AF65-F5344CB8AC3E}">
        <p14:creationId xmlns:p14="http://schemas.microsoft.com/office/powerpoint/2010/main" val="25555363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ΜΙΚΡΟΣΚΟΠΙΚΗ ΕΙΚΟΝΑ (Α)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0" y="1828800"/>
            <a:ext cx="9144000" cy="4297363"/>
          </a:xfrm>
        </p:spPr>
        <p:txBody>
          <a:bodyPr/>
          <a:lstStyle/>
          <a:p>
            <a:pPr algn="just"/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Διάχυτες αθροίσεις κυττάρων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Άλλα αρχιτεκτονικά πρότυπα νευροενδοκρινικών  όγκων      φωλεές, δοκίδες, ροζέτες, πασσαλοειδής διάταξη πυρήνων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Μέγεθος κυττάρων &lt; μέγεθος  τριών μικρών λεμφοκυττάρων</a:t>
            </a:r>
          </a:p>
          <a:p>
            <a:pPr algn="just"/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Υψηλή  μιτωτική δραστηριότητα 60 μιτώσεις / 2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mm</a:t>
            </a:r>
            <a:r>
              <a:rPr lang="el-GR" sz="2800" b="1" baseline="30000" dirty="0">
                <a:solidFill>
                  <a:srgbClr val="FFFF00"/>
                </a:solidFill>
                <a:latin typeface="Calibri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519317748"/>
      </p:ext>
    </p:extLst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r>
              <a:rPr lang="en-US" sz="3600" b="1" dirty="0">
                <a:solidFill>
                  <a:srgbClr val="FF0000"/>
                </a:solidFill>
                <a:latin typeface="Calibri" charset="0"/>
              </a:rPr>
              <a:t> (B)</a:t>
            </a:r>
            <a:endParaRPr lang="el-GR" sz="3600" b="1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840163"/>
          </a:xfrm>
        </p:spPr>
        <p:txBody>
          <a:bodyPr/>
          <a:lstStyle/>
          <a:p>
            <a:pPr algn="just"/>
            <a:endParaRPr lang="el-GR" dirty="0">
              <a:latin typeface="Calibri" charset="0"/>
            </a:endParaRPr>
          </a:p>
          <a:p>
            <a:pPr algn="just"/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Φαινόμενο </a:t>
            </a:r>
            <a:r>
              <a:rPr lang="en-US" sz="2800" b="1" dirty="0" err="1" smtClean="0">
                <a:solidFill>
                  <a:srgbClr val="FFFF00"/>
                </a:solidFill>
                <a:latin typeface="Calibri" charset="0"/>
              </a:rPr>
              <a:t>Azzopardi</a:t>
            </a:r>
            <a:r>
              <a:rPr lang="el-GR" sz="2800" b="1" dirty="0" smtClean="0">
                <a:solidFill>
                  <a:srgbClr val="FFFF00"/>
                </a:solidFill>
                <a:latin typeface="Calibri" charset="0"/>
              </a:rPr>
              <a:t>:</a:t>
            </a: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 </a:t>
            </a:r>
            <a:r>
              <a:rPr lang="el-GR" sz="2800" b="1" dirty="0" smtClean="0">
                <a:solidFill>
                  <a:srgbClr val="FFFF00"/>
                </a:solidFill>
                <a:latin typeface="Calibri" charset="0"/>
              </a:rPr>
              <a:t>μηχανική </a:t>
            </a: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σύνθλιψη βασεόφιλης πυρηνικής ουσίας </a:t>
            </a:r>
            <a:r>
              <a:rPr lang="en-US" sz="2800" b="1" dirty="0">
                <a:solidFill>
                  <a:srgbClr val="FFFF00"/>
                </a:solidFill>
                <a:latin typeface="Calibri" charset="0"/>
              </a:rPr>
              <a:t>DNA </a:t>
            </a:r>
            <a:r>
              <a:rPr lang="el-GR" sz="2800" b="1" dirty="0">
                <a:solidFill>
                  <a:srgbClr val="FFFF00"/>
                </a:solidFill>
                <a:latin typeface="Calibri" charset="0"/>
              </a:rPr>
              <a:t>γύρω από αιμοφόρα αγγεία</a:t>
            </a:r>
          </a:p>
        </p:txBody>
      </p:sp>
    </p:spTree>
    <p:extLst>
      <p:ext uri="{BB962C8B-B14F-4D97-AF65-F5344CB8AC3E}">
        <p14:creationId xmlns:p14="http://schemas.microsoft.com/office/powerpoint/2010/main" val="874328183"/>
      </p:ext>
    </p:extLst>
  </p:cSld>
  <p:clrMapOvr>
    <a:masterClrMapping/>
  </p:clrMapOvr>
  <p:transition xmlns:p14="http://schemas.microsoft.com/office/powerpoint/2010/main">
    <p:newsflash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8" t="27603" r="44756" b="24330"/>
          <a:stretch/>
        </p:blipFill>
        <p:spPr>
          <a:xfrm>
            <a:off x="1928813" y="1143000"/>
            <a:ext cx="5394325" cy="5087938"/>
          </a:xfrm>
          <a:noFill/>
        </p:spPr>
      </p:pic>
    </p:spTree>
    <p:extLst>
      <p:ext uri="{BB962C8B-B14F-4D97-AF65-F5344CB8AC3E}">
        <p14:creationId xmlns:p14="http://schemas.microsoft.com/office/powerpoint/2010/main" val="2101246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ΜΑΚΡΟΣΚΟΠΙΚΗ </a:t>
            </a:r>
            <a:r>
              <a:rPr lang="el-GR" sz="3600" dirty="0">
                <a:solidFill>
                  <a:srgbClr val="FF0000"/>
                </a:solidFill>
                <a:latin typeface="Calibri" charset="0"/>
              </a:rPr>
              <a:t> </a:t>
            </a:r>
            <a:r>
              <a:rPr lang="el-GR" sz="3600" b="1" dirty="0" smtClean="0">
                <a:solidFill>
                  <a:srgbClr val="FF0000"/>
                </a:solidFill>
                <a:latin typeface="Calibri" charset="0"/>
              </a:rPr>
              <a:t>ΕΙΚΟΝΑ</a:t>
            </a:r>
            <a:endParaRPr lang="el-GR" sz="3600" dirty="0">
              <a:solidFill>
                <a:srgbClr val="FF0000"/>
              </a:solidFill>
              <a:latin typeface="Calibri" charset="0"/>
            </a:endParaRPr>
          </a:p>
        </p:txBody>
      </p:sp>
      <p:sp>
        <p:nvSpPr>
          <p:cNvPr id="22531" name="4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219200"/>
            <a:ext cx="5791200" cy="48006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l-GR" sz="2400" b="1" dirty="0">
                <a:solidFill>
                  <a:srgbClr val="FF0000"/>
                </a:solidFill>
                <a:latin typeface="Calibri" charset="0"/>
              </a:rPr>
              <a:t>Ένα ή έξι διαφορετικά πρότυπα με αντίστοιχη ακτινολογική εικόνα</a:t>
            </a:r>
          </a:p>
          <a:p>
            <a:pPr algn="just"/>
            <a:r>
              <a:rPr lang="el-GR" sz="2400" b="1" dirty="0">
                <a:solidFill>
                  <a:srgbClr val="4477FF"/>
                </a:solidFill>
                <a:latin typeface="Calibri" charset="0"/>
              </a:rPr>
              <a:t>Περιφερικός όγκος</a:t>
            </a:r>
          </a:p>
          <a:p>
            <a:pPr algn="just"/>
            <a:r>
              <a:rPr lang="el-GR" sz="2400" b="1" dirty="0">
                <a:solidFill>
                  <a:srgbClr val="4477FF"/>
                </a:solidFill>
                <a:latin typeface="Calibri" charset="0"/>
              </a:rPr>
              <a:t>Κεντρικός ή ενδοβρογχικός όγκος</a:t>
            </a:r>
          </a:p>
          <a:p>
            <a:pPr algn="just"/>
            <a:r>
              <a:rPr lang="el-GR" sz="2400" b="1" dirty="0">
                <a:solidFill>
                  <a:srgbClr val="4477FF"/>
                </a:solidFill>
                <a:latin typeface="Calibri" charset="0"/>
              </a:rPr>
              <a:t>Εικόνα δίκην διάχυτης πνευμονίας</a:t>
            </a:r>
          </a:p>
          <a:p>
            <a:pPr algn="just"/>
            <a:r>
              <a:rPr lang="el-GR" sz="2400" b="1" dirty="0">
                <a:solidFill>
                  <a:srgbClr val="4477FF"/>
                </a:solidFill>
                <a:latin typeface="Calibri" charset="0"/>
              </a:rPr>
              <a:t>Διάχυτη αμφοτερόπλευρη βλάβη του πνεύμονα</a:t>
            </a:r>
          </a:p>
          <a:p>
            <a:pPr algn="just"/>
            <a:r>
              <a:rPr lang="el-GR" sz="2400" b="1" dirty="0">
                <a:solidFill>
                  <a:srgbClr val="4477FF"/>
                </a:solidFill>
                <a:latin typeface="Calibri" charset="0"/>
              </a:rPr>
              <a:t>Εκτεταμένη δίηθηση του σπλαγχνικού υπεζωκότα</a:t>
            </a:r>
            <a:r>
              <a:rPr lang="en-US" sz="2400" b="1" dirty="0">
                <a:solidFill>
                  <a:srgbClr val="4477FF"/>
                </a:solidFill>
                <a:latin typeface="Calibri" charset="0"/>
              </a:rPr>
              <a:t> </a:t>
            </a:r>
            <a:r>
              <a:rPr lang="el-GR" sz="2400" b="1" dirty="0">
                <a:solidFill>
                  <a:srgbClr val="4477FF"/>
                </a:solidFill>
                <a:latin typeface="Calibri" charset="0"/>
              </a:rPr>
              <a:t>(εικόνα </a:t>
            </a:r>
            <a:r>
              <a:rPr lang="el-GR" sz="2400" b="1" dirty="0" smtClean="0">
                <a:solidFill>
                  <a:srgbClr val="4477FF"/>
                </a:solidFill>
                <a:latin typeface="Calibri" charset="0"/>
              </a:rPr>
              <a:t>ψευδομεσοθηλιωματώδους </a:t>
            </a:r>
            <a:r>
              <a:rPr lang="el-GR" sz="2400" b="1" dirty="0">
                <a:solidFill>
                  <a:srgbClr val="4477FF"/>
                </a:solidFill>
                <a:latin typeface="Calibri" charset="0"/>
              </a:rPr>
              <a:t>καρκινώματος)</a:t>
            </a:r>
          </a:p>
          <a:p>
            <a:pPr algn="just"/>
            <a:r>
              <a:rPr lang="el-GR" sz="2400" b="1" dirty="0">
                <a:solidFill>
                  <a:srgbClr val="4477FF"/>
                </a:solidFill>
                <a:latin typeface="Calibri" charset="0"/>
              </a:rPr>
              <a:t>Εικόνα εντοπισμένης ουλής ή διάχυτης διάμεσης ίνωσης                    </a:t>
            </a:r>
          </a:p>
          <a:p>
            <a:endParaRPr lang="el-GR" dirty="0">
              <a:latin typeface="Calibri" charset="0"/>
            </a:endParaRPr>
          </a:p>
        </p:txBody>
      </p:sp>
      <p:pic>
        <p:nvPicPr>
          <p:cNvPr id="2253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19" t="43564" r="26324" b="31181"/>
          <a:stretch>
            <a:fillRect/>
          </a:stretch>
        </p:blipFill>
        <p:spPr>
          <a:xfrm>
            <a:off x="6629400" y="2209800"/>
            <a:ext cx="2514600" cy="2165350"/>
          </a:xfrm>
          <a:noFill/>
        </p:spPr>
      </p:pic>
    </p:spTree>
    <p:extLst>
      <p:ext uri="{BB962C8B-B14F-4D97-AF65-F5344CB8AC3E}">
        <p14:creationId xmlns:p14="http://schemas.microsoft.com/office/powerpoint/2010/main" val="3858830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 </a:t>
            </a:r>
            <a:endParaRPr lang="en-US" dirty="0"/>
          </a:p>
        </p:txBody>
      </p:sp>
      <p:pic>
        <p:nvPicPr>
          <p:cNvPr id="4" name="Content Placeholder 3" descr="getIT_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9870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 </a:t>
            </a:r>
            <a:endParaRPr lang="en-US" dirty="0"/>
          </a:p>
        </p:txBody>
      </p:sp>
      <p:pic>
        <p:nvPicPr>
          <p:cNvPr id="4" name="Content Placeholder 3" descr="getIT_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949710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 </a:t>
            </a:r>
            <a:endParaRPr lang="en-US" dirty="0"/>
          </a:p>
        </p:txBody>
      </p:sp>
      <p:pic>
        <p:nvPicPr>
          <p:cNvPr id="4" name="Content Placeholder 3" descr="40x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52050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3 - Τίτλος"/>
          <p:cNvSpPr>
            <a:spLocks noGrp="1"/>
          </p:cNvSpPr>
          <p:nvPr>
            <p:ph type="title"/>
          </p:nvPr>
        </p:nvSpPr>
        <p:spPr>
          <a:xfrm>
            <a:off x="457200" y="5715000"/>
            <a:ext cx="8229600" cy="1143000"/>
          </a:xfrm>
        </p:spPr>
        <p:txBody>
          <a:bodyPr/>
          <a:lstStyle/>
          <a:p>
            <a:r>
              <a:rPr lang="en-US" b="1">
                <a:latin typeface="Calibri" charset="0"/>
              </a:rPr>
              <a:t>EY</a:t>
            </a:r>
            <a:r>
              <a:rPr lang="el-GR" b="1">
                <a:latin typeface="Calibri" charset="0"/>
              </a:rPr>
              <a:t>ΧΑΡΙΣΤΩ</a:t>
            </a:r>
          </a:p>
        </p:txBody>
      </p:sp>
      <p:pic>
        <p:nvPicPr>
          <p:cNvPr id="112643" name="Picture 3" descr="C:\Documents and Settings\user\Επιφάνεια εργασίας\lung photos\hearty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14400"/>
            <a:ext cx="5181600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6908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>
              <a:latin typeface="Calibri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5449618"/>
              </p:ext>
            </p:extLst>
          </p:nvPr>
        </p:nvGraphicFramePr>
        <p:xfrm>
          <a:off x="457200" y="533400"/>
          <a:ext cx="8229600" cy="551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7652" name="4 - TextBox"/>
          <p:cNvSpPr txBox="1">
            <a:spLocks noChangeArrowheads="1"/>
          </p:cNvSpPr>
          <p:nvPr/>
        </p:nvSpPr>
        <p:spPr bwMode="auto">
          <a:xfrm>
            <a:off x="762000" y="4419600"/>
            <a:ext cx="2133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l-GR" b="1" dirty="0">
                <a:solidFill>
                  <a:srgbClr val="FFFF00"/>
                </a:solidFill>
              </a:rPr>
              <a:t>«Μεικτού τύπου αδενο </a:t>
            </a:r>
            <a:r>
              <a:rPr lang="en-US" b="1" dirty="0" err="1">
                <a:solidFill>
                  <a:srgbClr val="FFFF00"/>
                </a:solidFill>
              </a:rPr>
              <a:t>Ca</a:t>
            </a:r>
            <a:r>
              <a:rPr lang="el-GR" b="1" dirty="0">
                <a:solidFill>
                  <a:srgbClr val="FFFF00"/>
                </a:solidFill>
              </a:rPr>
              <a:t>»</a:t>
            </a:r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V="1">
            <a:off x="1371600" y="3733800"/>
            <a:ext cx="9144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2939281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>
              <a:latin typeface="Calibri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077223"/>
              </p:ext>
            </p:extLst>
          </p:nvPr>
        </p:nvGraphicFramePr>
        <p:xfrm>
          <a:off x="457200" y="533400"/>
          <a:ext cx="8229600" cy="5516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76182018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763" y="23717250"/>
            <a:ext cx="1976437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0"/>
            <a:ext cx="6215063" cy="621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3 - Ορθογώνιο"/>
          <p:cNvSpPr>
            <a:spLocks noChangeArrowheads="1"/>
          </p:cNvSpPr>
          <p:nvPr/>
        </p:nvSpPr>
        <p:spPr bwMode="auto">
          <a:xfrm>
            <a:off x="1295400" y="6324600"/>
            <a:ext cx="6675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b="1"/>
              <a:t>Κύρια ιστολογικά πρότυπα διηθητικού αδενοκαρκινώματος</a:t>
            </a:r>
          </a:p>
        </p:txBody>
      </p:sp>
    </p:spTree>
    <p:extLst>
      <p:ext uri="{BB962C8B-B14F-4D97-AF65-F5344CB8AC3E}">
        <p14:creationId xmlns:p14="http://schemas.microsoft.com/office/powerpoint/2010/main" val="1027205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95400"/>
            <a:ext cx="6723063" cy="510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>
                <a:latin typeface="Calibri" charset="0"/>
              </a:rPr>
              <a:t>Y</a:t>
            </a:r>
            <a:r>
              <a:rPr lang="el-GR" sz="3600" b="1">
                <a:latin typeface="Calibri" charset="0"/>
              </a:rPr>
              <a:t>ΠΟΤΥΠΟΙ ΑΔΕΝΟΚΑΡΚΙΝΩΜΑΤΟΣ</a:t>
            </a:r>
          </a:p>
        </p:txBody>
      </p:sp>
      <p:sp>
        <p:nvSpPr>
          <p:cNvPr id="7" name="6 - TextBox"/>
          <p:cNvSpPr txBox="1"/>
          <p:nvPr/>
        </p:nvSpPr>
        <p:spPr>
          <a:xfrm>
            <a:off x="1524000" y="3429000"/>
            <a:ext cx="1676400" cy="40005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l-GR" sz="2000" b="1">
                <a:latin typeface="Calibri" charset="0"/>
              </a:rPr>
              <a:t>Κολλοειδές</a:t>
            </a:r>
          </a:p>
        </p:txBody>
      </p:sp>
      <p:sp>
        <p:nvSpPr>
          <p:cNvPr id="33797" name="7 - Ορθογώνιο"/>
          <p:cNvSpPr>
            <a:spLocks noChangeArrowheads="1"/>
          </p:cNvSpPr>
          <p:nvPr/>
        </p:nvSpPr>
        <p:spPr bwMode="auto">
          <a:xfrm>
            <a:off x="6477000" y="3429000"/>
            <a:ext cx="1419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b="1"/>
              <a:t>Κολλοειδές</a:t>
            </a:r>
          </a:p>
        </p:txBody>
      </p:sp>
      <p:sp>
        <p:nvSpPr>
          <p:cNvPr id="33798" name="8 - Ορθογώνιο"/>
          <p:cNvSpPr>
            <a:spLocks noChangeArrowheads="1"/>
          </p:cNvSpPr>
          <p:nvPr/>
        </p:nvSpPr>
        <p:spPr bwMode="auto">
          <a:xfrm>
            <a:off x="1600200" y="6019800"/>
            <a:ext cx="12239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b="1"/>
              <a:t>Εμβρυίκό</a:t>
            </a:r>
          </a:p>
        </p:txBody>
      </p:sp>
      <p:sp>
        <p:nvSpPr>
          <p:cNvPr id="33799" name="9 - Ορθογώνιο"/>
          <p:cNvSpPr>
            <a:spLocks noChangeArrowheads="1"/>
          </p:cNvSpPr>
          <p:nvPr/>
        </p:nvSpPr>
        <p:spPr bwMode="auto">
          <a:xfrm>
            <a:off x="6705600" y="6019800"/>
            <a:ext cx="1146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b="1"/>
              <a:t>Εντερικό</a:t>
            </a:r>
          </a:p>
        </p:txBody>
      </p:sp>
    </p:spTree>
    <p:extLst>
      <p:ext uri="{BB962C8B-B14F-4D97-AF65-F5344CB8AC3E}">
        <p14:creationId xmlns:p14="http://schemas.microsoft.com/office/powerpoint/2010/main" val="4182104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l-GR" sz="3600" b="1" dirty="0">
                <a:solidFill>
                  <a:srgbClr val="FF0000"/>
                </a:solidFill>
                <a:latin typeface="Calibri" charset="0"/>
              </a:rPr>
              <a:t>ΚΟΛΛΟΕΙΔΕΣ ΑΔΕΝΟΚΑΡΚΙΝΩΜΑ</a:t>
            </a:r>
          </a:p>
        </p:txBody>
      </p:sp>
      <p:pic>
        <p:nvPicPr>
          <p:cNvPr id="35843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09" t="43007" r="54603" b="31905"/>
          <a:stretch/>
        </p:blipFill>
        <p:spPr>
          <a:xfrm>
            <a:off x="1682750" y="1571625"/>
            <a:ext cx="5497315" cy="4000500"/>
          </a:xfrm>
          <a:noFill/>
        </p:spPr>
      </p:pic>
    </p:spTree>
    <p:extLst>
      <p:ext uri="{BB962C8B-B14F-4D97-AF65-F5344CB8AC3E}">
        <p14:creationId xmlns:p14="http://schemas.microsoft.com/office/powerpoint/2010/main" val="3668287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>
                <a:solidFill>
                  <a:srgbClr val="FF0000"/>
                </a:solidFill>
                <a:latin typeface="Calibri" charset="0"/>
              </a:rPr>
              <a:t>ΜΙΚΡΟΣΚΟΠΙΚΗ ΕΙΚΟΝΑ</a:t>
            </a:r>
            <a:endParaRPr lang="en-US" dirty="0"/>
          </a:p>
        </p:txBody>
      </p:sp>
      <p:pic>
        <p:nvPicPr>
          <p:cNvPr id="4" name="Content Placeholder 3" descr="getIT_1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09" r="-1800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5792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laza">
      <a:dk1>
        <a:sysClr val="windowText" lastClr="000000"/>
      </a:dk1>
      <a:lt1>
        <a:sysClr val="window" lastClr="FFFFFF"/>
      </a:lt1>
      <a:dk2>
        <a:srgbClr val="333333"/>
      </a:dk2>
      <a:lt2>
        <a:srgbClr val="CCCCCC"/>
      </a:lt2>
      <a:accent1>
        <a:srgbClr val="990000"/>
      </a:accent1>
      <a:accent2>
        <a:srgbClr val="580101"/>
      </a:accent2>
      <a:accent3>
        <a:srgbClr val="E94A00"/>
      </a:accent3>
      <a:accent4>
        <a:srgbClr val="EB8F00"/>
      </a:accent4>
      <a:accent5>
        <a:srgbClr val="A4A4A4"/>
      </a:accent5>
      <a:accent6>
        <a:srgbClr val="666666"/>
      </a:accent6>
      <a:hlink>
        <a:srgbClr val="D01010"/>
      </a:hlink>
      <a:folHlink>
        <a:srgbClr val="E6682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346</Words>
  <Application>Microsoft Macintosh PowerPoint</Application>
  <PresentationFormat>On-screen Show (4:3)</PresentationFormat>
  <Paragraphs>81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Κακοήθη νεοπλάσματα πνεύμονα </vt:lpstr>
      <vt:lpstr>ΑΔΕΝΟΚΑΡΚΙΝΩΜΑ </vt:lpstr>
      <vt:lpstr>ΜΑΚΡΟΣΚΟΠΙΚΗ  ΕΙΚΟΝΑ</vt:lpstr>
      <vt:lpstr>PowerPoint Presentation</vt:lpstr>
      <vt:lpstr>PowerPoint Presentation</vt:lpstr>
      <vt:lpstr>PowerPoint Presentation</vt:lpstr>
      <vt:lpstr>YΠΟΤΥΠΟΙ ΑΔΕΝΟΚΑΡΚΙΝΩΜΑΤΟΣ</vt:lpstr>
      <vt:lpstr>ΚΟΛΛΟΕΙΔΕΣ ΑΔΕΝΟΚΑΡΚΙΝΩΜΑ</vt:lpstr>
      <vt:lpstr>ΜΙΚΡΟΣΚΟΠΙΚΗ ΕΙΚΟΝΑ</vt:lpstr>
      <vt:lpstr>ΜΙΚΡΟΣΚΟΠΙΚΗ ΕΙΚΟΝΑ</vt:lpstr>
      <vt:lpstr>ΜΙΚΡΟΣΚΟΠΙΚΗ ΕΙΚΟΝΑ</vt:lpstr>
      <vt:lpstr>ΜΙΚΡΟΣΚΟΠΙΚΗ ΕΙΚΟΝΑ</vt:lpstr>
      <vt:lpstr>ΜΙΚΡΟΣΚΟΠΙΚΗ ΕΙΚΟΝΑ</vt:lpstr>
      <vt:lpstr>ΠΛΑΚΩΔΕΣ ΚΑΡΚΙΝΩΜΑ SCC</vt:lpstr>
      <vt:lpstr>ΜΑΚΡΟΣΚΟΠΙΚΗ ΕΙΚΟΝΑ</vt:lpstr>
      <vt:lpstr>PowerPoint Presentation</vt:lpstr>
      <vt:lpstr>ΜΙΚΡΟΣΚΟΠΙΚΗ ΕΙΚΟΝΑ</vt:lpstr>
      <vt:lpstr>ΜΙΚΡΟΣΚΟΠΙΚΗ ΕΙΚΟΝΑ</vt:lpstr>
      <vt:lpstr>ΜΙΚΡΟΣΚΟΠΙΚΗ ΕΙΚΟΝΑ</vt:lpstr>
      <vt:lpstr>ΜΙΚΡΟΣΚΟΠΙΚΗ ΕΙΚΟΝΑ</vt:lpstr>
      <vt:lpstr>ΜΙΚΡΟΣΚΟΠΙΚΗ ΕΙΚΟΝΑ</vt:lpstr>
      <vt:lpstr>ΜΙΚΡΟΣΚΟΠΙΚΗ ΕΙΚΟΝΑ</vt:lpstr>
      <vt:lpstr>ΜΙΚΡΟΣΚΟΠΙΚΗ ΕΙΚΟΝΑ</vt:lpstr>
      <vt:lpstr>ΜΙΚΡΟΚΥΤΤΑΡΙΚΟ ΚΑΡΚΙΝΩΜΑ ΠΝΕΥΜΟΝΑ  SCLC</vt:lpstr>
      <vt:lpstr>ΜΑΚΡΟΣΚΟΠΙΚΗ ΕΙΚΟΝΑ</vt:lpstr>
      <vt:lpstr>PowerPoint Presentation</vt:lpstr>
      <vt:lpstr>ΜΙΚΡΟΣΚΟΠΙΚΗ ΕΙΚΟΝΑ (Α)</vt:lpstr>
      <vt:lpstr>ΜΙΚΡΟΣΚΟΠΙΚΗ ΕΙΚΟΝΑ (B)</vt:lpstr>
      <vt:lpstr>PowerPoint Presentation</vt:lpstr>
      <vt:lpstr>ΜΙΚΡΟΣΚΟΠΙΚΗ ΕΙΚΟΝΑ </vt:lpstr>
      <vt:lpstr>ΜΙΚΡΟΣΚΟΠΙΚΗ ΕΙΚΟΝΑ </vt:lpstr>
      <vt:lpstr>ΜΙΚΡΟΣΚΟΠΙΚΗ ΕΙΚΟΝΑ </vt:lpstr>
      <vt:lpstr>EYΧΑΡΙΣΤΩ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STAMATIS</dc:creator>
  <cp:lastModifiedBy>User</cp:lastModifiedBy>
  <cp:revision>179</cp:revision>
  <dcterms:created xsi:type="dcterms:W3CDTF">2012-11-14T08:12:58Z</dcterms:created>
  <dcterms:modified xsi:type="dcterms:W3CDTF">2020-05-21T09:06:27Z</dcterms:modified>
</cp:coreProperties>
</file>