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18" r:id="rId2"/>
    <p:sldMasterId id="2147483730" r:id="rId3"/>
  </p:sldMasterIdLst>
  <p:notesMasterIdLst>
    <p:notesMasterId r:id="rId66"/>
  </p:notesMasterIdLst>
  <p:sldIdLst>
    <p:sldId id="1419" r:id="rId4"/>
    <p:sldId id="1963" r:id="rId5"/>
    <p:sldId id="1965" r:id="rId6"/>
    <p:sldId id="1967" r:id="rId7"/>
    <p:sldId id="1968" r:id="rId8"/>
    <p:sldId id="1969" r:id="rId9"/>
    <p:sldId id="1971" r:id="rId10"/>
    <p:sldId id="1974" r:id="rId11"/>
    <p:sldId id="1975" r:id="rId12"/>
    <p:sldId id="1979" r:id="rId13"/>
    <p:sldId id="2036" r:id="rId14"/>
    <p:sldId id="1980" r:id="rId15"/>
    <p:sldId id="2009" r:id="rId16"/>
    <p:sldId id="2010" r:id="rId17"/>
    <p:sldId id="2011" r:id="rId18"/>
    <p:sldId id="2058" r:id="rId19"/>
    <p:sldId id="2012" r:id="rId20"/>
    <p:sldId id="1984" r:id="rId21"/>
    <p:sldId id="1992" r:id="rId22"/>
    <p:sldId id="1991" r:id="rId23"/>
    <p:sldId id="2017" r:id="rId24"/>
    <p:sldId id="2018" r:id="rId25"/>
    <p:sldId id="2059" r:id="rId26"/>
    <p:sldId id="1836" r:id="rId27"/>
    <p:sldId id="1860" r:id="rId28"/>
    <p:sldId id="2001" r:id="rId29"/>
    <p:sldId id="2002" r:id="rId30"/>
    <p:sldId id="2003" r:id="rId31"/>
    <p:sldId id="2007" r:id="rId32"/>
    <p:sldId id="2014" r:id="rId33"/>
    <p:sldId id="1837" r:id="rId34"/>
    <p:sldId id="1838" r:id="rId35"/>
    <p:sldId id="2022" r:id="rId36"/>
    <p:sldId id="2023" r:id="rId37"/>
    <p:sldId id="2024" r:id="rId38"/>
    <p:sldId id="2026" r:id="rId39"/>
    <p:sldId id="2027" r:id="rId40"/>
    <p:sldId id="2028" r:id="rId41"/>
    <p:sldId id="2029" r:id="rId42"/>
    <p:sldId id="2030" r:id="rId43"/>
    <p:sldId id="2031" r:id="rId44"/>
    <p:sldId id="2032" r:id="rId45"/>
    <p:sldId id="2033" r:id="rId46"/>
    <p:sldId id="2040" r:id="rId47"/>
    <p:sldId id="2038" r:id="rId48"/>
    <p:sldId id="2044" r:id="rId49"/>
    <p:sldId id="2045" r:id="rId50"/>
    <p:sldId id="2046" r:id="rId51"/>
    <p:sldId id="2039" r:id="rId52"/>
    <p:sldId id="2047" r:id="rId53"/>
    <p:sldId id="2048" r:id="rId54"/>
    <p:sldId id="2049" r:id="rId55"/>
    <p:sldId id="2050" r:id="rId56"/>
    <p:sldId id="2041" r:id="rId57"/>
    <p:sldId id="2042" r:id="rId58"/>
    <p:sldId id="2043" r:id="rId59"/>
    <p:sldId id="2051" r:id="rId60"/>
    <p:sldId id="2052" r:id="rId61"/>
    <p:sldId id="2053" r:id="rId62"/>
    <p:sldId id="2057" r:id="rId63"/>
    <p:sldId id="2056" r:id="rId64"/>
    <p:sldId id="2054" r:id="rId65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00"/>
    <a:srgbClr val="FFFFFF"/>
    <a:srgbClr val="365BB0"/>
    <a:srgbClr val="375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Στυλ με θέμα 2 - Έμφαση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Σκούρο στυλ 1 - Έμφαση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78330" autoAdjust="0"/>
  </p:normalViewPr>
  <p:slideViewPr>
    <p:cSldViewPr>
      <p:cViewPr>
        <p:scale>
          <a:sx n="70" d="100"/>
          <a:sy n="70" d="100"/>
        </p:scale>
        <p:origin x="139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tout\Desktop\TAVI%20IN%20GREECE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Αριθμός 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cat>
            <c:numRef>
              <c:f>Sheet1!$A$3:$A$15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Sheet1!$B$3:$B$15</c:f>
              <c:numCache>
                <c:formatCode>General</c:formatCode>
                <c:ptCount val="13"/>
                <c:pt idx="0">
                  <c:v>71</c:v>
                </c:pt>
                <c:pt idx="1">
                  <c:v>72</c:v>
                </c:pt>
                <c:pt idx="2">
                  <c:v>120</c:v>
                </c:pt>
                <c:pt idx="3">
                  <c:v>142</c:v>
                </c:pt>
                <c:pt idx="4">
                  <c:v>195</c:v>
                </c:pt>
                <c:pt idx="5">
                  <c:v>224</c:v>
                </c:pt>
                <c:pt idx="6">
                  <c:v>277</c:v>
                </c:pt>
                <c:pt idx="7">
                  <c:v>325</c:v>
                </c:pt>
                <c:pt idx="8">
                  <c:v>358</c:v>
                </c:pt>
                <c:pt idx="9">
                  <c:v>440</c:v>
                </c:pt>
                <c:pt idx="10">
                  <c:v>512</c:v>
                </c:pt>
                <c:pt idx="11">
                  <c:v>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F9-4CEF-AC7D-619CD43A8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7080784"/>
        <c:axId val="-2137092208"/>
      </c:barChart>
      <c:catAx>
        <c:axId val="-213708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-2137092208"/>
        <c:crosses val="autoZero"/>
        <c:auto val="1"/>
        <c:lblAlgn val="ctr"/>
        <c:lblOffset val="100"/>
        <c:noMultiLvlLbl val="0"/>
      </c:catAx>
      <c:valAx>
        <c:axId val="-213709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-213708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TAVI</a:t>
            </a:r>
            <a:r>
              <a:rPr lang="en-US" b="1" baseline="0"/>
              <a:t> </a:t>
            </a:r>
            <a:r>
              <a:rPr lang="el-GR" b="1" baseline="0"/>
              <a:t>στην Ελλάδα - 2018</a:t>
            </a:r>
            <a:endParaRPr lang="el-GR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Φύλλο1!$A$2:$A$21</c:f>
              <c:strCache>
                <c:ptCount val="20"/>
                <c:pt idx="0">
                  <c:v>Υγεία</c:v>
                </c:pt>
                <c:pt idx="1">
                  <c:v>Ωνάσειο</c:v>
                </c:pt>
                <c:pt idx="2">
                  <c:v>Ιπποκράτειο ΓΝΑ</c:v>
                </c:pt>
                <c:pt idx="3">
                  <c:v>Metropolitan</c:v>
                </c:pt>
                <c:pt idx="4">
                  <c:v>Άγιος Λουκάς</c:v>
                </c:pt>
                <c:pt idx="5">
                  <c:v>Ηράκλειο</c:v>
                </c:pt>
                <c:pt idx="6">
                  <c:v>Ιωάννινα </c:v>
                </c:pt>
                <c:pt idx="7">
                  <c:v>ΝΝΑ</c:v>
                </c:pt>
                <c:pt idx="8">
                  <c:v>Mediteraneo </c:v>
                </c:pt>
                <c:pt idx="9">
                  <c:v>Παπαγεωργίου</c:v>
                </c:pt>
                <c:pt idx="10">
                  <c:v>Ιατρικό Κέντρο Αθηνών </c:v>
                </c:pt>
                <c:pt idx="11">
                  <c:v>Ερρίκος Ντυνάν</c:v>
                </c:pt>
                <c:pt idx="12">
                  <c:v>Παπανικολάου</c:v>
                </c:pt>
                <c:pt idx="13">
                  <c:v>Ευαγγελισμός</c:v>
                </c:pt>
                <c:pt idx="14">
                  <c:v>401 ΓΝΣ</c:v>
                </c:pt>
                <c:pt idx="15">
                  <c:v>ΑΧΕΠΑ</c:v>
                </c:pt>
                <c:pt idx="16">
                  <c:v>Γενική Κλινική Θεσσ.</c:v>
                </c:pt>
                <c:pt idx="17">
                  <c:v>Διαβαλκανικό</c:v>
                </c:pt>
                <c:pt idx="18">
                  <c:v>Metropolitan General</c:v>
                </c:pt>
                <c:pt idx="19">
                  <c:v>Ευρωκλινική</c:v>
                </c:pt>
              </c:strCache>
            </c:strRef>
          </c:cat>
          <c:val>
            <c:numRef>
              <c:f>Φύλλο1!$B$2:$B$21</c:f>
              <c:numCache>
                <c:formatCode>General</c:formatCode>
                <c:ptCount val="20"/>
                <c:pt idx="0">
                  <c:v>92</c:v>
                </c:pt>
                <c:pt idx="1">
                  <c:v>89</c:v>
                </c:pt>
                <c:pt idx="2">
                  <c:v>76</c:v>
                </c:pt>
                <c:pt idx="3">
                  <c:v>57</c:v>
                </c:pt>
                <c:pt idx="4">
                  <c:v>31</c:v>
                </c:pt>
                <c:pt idx="5">
                  <c:v>26</c:v>
                </c:pt>
                <c:pt idx="6">
                  <c:v>20</c:v>
                </c:pt>
                <c:pt idx="7">
                  <c:v>18</c:v>
                </c:pt>
                <c:pt idx="8">
                  <c:v>14</c:v>
                </c:pt>
                <c:pt idx="9">
                  <c:v>13</c:v>
                </c:pt>
                <c:pt idx="10">
                  <c:v>13</c:v>
                </c:pt>
                <c:pt idx="11">
                  <c:v>12</c:v>
                </c:pt>
                <c:pt idx="12">
                  <c:v>9</c:v>
                </c:pt>
                <c:pt idx="13">
                  <c:v>8</c:v>
                </c:pt>
                <c:pt idx="14">
                  <c:v>8</c:v>
                </c:pt>
                <c:pt idx="15">
                  <c:v>6</c:v>
                </c:pt>
                <c:pt idx="16">
                  <c:v>6</c:v>
                </c:pt>
                <c:pt idx="17">
                  <c:v>5</c:v>
                </c:pt>
                <c:pt idx="18">
                  <c:v>4</c:v>
                </c:pt>
                <c:pt idx="1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FE-42C3-97BC-08BC0D092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13036400"/>
        <c:axId val="-513032048"/>
      </c:barChart>
      <c:catAx>
        <c:axId val="-51303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-513032048"/>
        <c:crosses val="autoZero"/>
        <c:auto val="1"/>
        <c:lblAlgn val="ctr"/>
        <c:lblOffset val="100"/>
        <c:noMultiLvlLbl val="0"/>
      </c:catAx>
      <c:valAx>
        <c:axId val="-51303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-51303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EAF72B2-1F66-47B0-AEBC-50791CDDE365}" type="datetimeFigureOut">
              <a:rPr lang="el-GR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C6597F-8859-4D2E-8F6E-D687E457D5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5683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6597F-8859-4D2E-8F6E-D687E457D5B9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6478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9D3C70-BB6A-48EA-891E-7B82347B66A3}" type="slidenum">
              <a:rPr lang="en-US" altLang="el-GR" sz="1200"/>
              <a:pPr/>
              <a:t>10</a:t>
            </a:fld>
            <a:endParaRPr lang="en-US" altLang="el-GR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871083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DEE8D7-E277-4C5A-91CA-2CD01A679BCB}" type="slidenum">
              <a:rPr lang="en-US" altLang="el-GR" sz="1200"/>
              <a:pPr/>
              <a:t>12</a:t>
            </a:fld>
            <a:endParaRPr lang="en-US" altLang="el-GR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30511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0EF552-5EE5-4C58-A416-8196C96BD981}" type="slidenum">
              <a:rPr lang="en-US" altLang="el-GR" sz="1200"/>
              <a:pPr/>
              <a:t>18</a:t>
            </a:fld>
            <a:endParaRPr lang="en-US" altLang="el-GR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53406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B15D97-6138-402D-9413-7B65785F6565}" type="slidenum">
              <a:rPr 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785852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2646-75F9-4D48-99E0-6C37EC2A060B}" type="slidenum">
              <a:rPr lang="en-GB" smtClean="0">
                <a:solidFill>
                  <a:srgbClr val="E7E6E6"/>
                </a:solidFill>
              </a:rPr>
              <a:pPr/>
              <a:t>33</a:t>
            </a:fld>
            <a:endParaRPr lang="en-GB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87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</a:t>
            </a:r>
            <a:r>
              <a:rPr lang="en-US" baseline="0" dirty="0" smtClean="0"/>
              <a:t> course there is no doubt that in high risk </a:t>
            </a:r>
            <a:r>
              <a:rPr lang="en-US" baseline="0" dirty="0" err="1" smtClean="0"/>
              <a:t>pts</a:t>
            </a:r>
            <a:r>
              <a:rPr lang="en-US" baseline="0" dirty="0" smtClean="0"/>
              <a:t> its better to do a </a:t>
            </a:r>
            <a:r>
              <a:rPr lang="en-US" baseline="0" dirty="0" err="1" smtClean="0"/>
              <a:t>tavi</a:t>
            </a:r>
            <a:r>
              <a:rPr lang="en-US" baseline="0" dirty="0" smtClean="0"/>
              <a:t> compared to do nothing , and u see the difference 28% decrease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mortality.in </a:t>
            </a:r>
          </a:p>
          <a:p>
            <a:r>
              <a:rPr lang="en-US" baseline="0" dirty="0" smtClean="0"/>
              <a:t>5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, one of the most IMPRESSIVE  </a:t>
            </a:r>
            <a:r>
              <a:rPr lang="en-US" baseline="0" dirty="0" err="1" smtClean="0"/>
              <a:t>thepapeutic</a:t>
            </a:r>
            <a:r>
              <a:rPr lang="en-US" baseline="0" dirty="0" smtClean="0"/>
              <a:t> effectiveness of the last </a:t>
            </a:r>
            <a:r>
              <a:rPr lang="en-US" baseline="0" dirty="0" err="1" smtClean="0"/>
              <a:t>centuty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44458-4729-4E67-A483-C4862F132F01}" type="slidenum">
              <a:rPr lang="el-GR" smtClean="0"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757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know… In high risk </a:t>
            </a:r>
            <a:r>
              <a:rPr lang="en-US" dirty="0" err="1" smtClean="0"/>
              <a:t>pts</a:t>
            </a:r>
            <a:r>
              <a:rPr lang="en-US" dirty="0" smtClean="0"/>
              <a:t> , if we go</a:t>
            </a:r>
            <a:r>
              <a:rPr lang="en-US" baseline="0" dirty="0" smtClean="0"/>
              <a:t> either with TAVI or with </a:t>
            </a:r>
            <a:r>
              <a:rPr lang="en-US" baseline="0" dirty="0" err="1" smtClean="0"/>
              <a:t>syrgery</a:t>
            </a:r>
            <a:r>
              <a:rPr lang="en-US" baseline="0" dirty="0" smtClean="0"/>
              <a:t> we have the same results for the first 5 </a:t>
            </a:r>
            <a:r>
              <a:rPr lang="en-US" baseline="0" dirty="0" err="1" smtClean="0"/>
              <a:t>yrs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44458-4729-4E67-A483-C4862F132F01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1647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</a:t>
            </a:r>
            <a:r>
              <a:rPr lang="en-US" baseline="0" dirty="0" smtClean="0"/>
              <a:t> results with </a:t>
            </a:r>
            <a:r>
              <a:rPr lang="en-US" baseline="0" dirty="0" err="1" smtClean="0"/>
              <a:t>corevalve</a:t>
            </a:r>
            <a:r>
              <a:rPr lang="en-US" baseline="0" dirty="0" smtClean="0"/>
              <a:t>… actually </a:t>
            </a:r>
            <a:r>
              <a:rPr lang="en-US" baseline="0" dirty="0" err="1" smtClean="0"/>
              <a:t>tavi</a:t>
            </a:r>
            <a:r>
              <a:rPr lang="en-US" baseline="0" dirty="0" smtClean="0"/>
              <a:t> was better than surgery in high risk pts.. After 2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1 out of 5 </a:t>
            </a:r>
            <a:r>
              <a:rPr lang="en-US" baseline="0" dirty="0" err="1" smtClean="0"/>
              <a:t>pts</a:t>
            </a:r>
            <a:r>
              <a:rPr lang="en-US" baseline="0" dirty="0" smtClean="0"/>
              <a:t> dies after 2 years, so we are talking about </a:t>
            </a:r>
            <a:r>
              <a:rPr lang="en-US" baseline="0" dirty="0" err="1" smtClean="0"/>
              <a:t>realy</a:t>
            </a:r>
            <a:r>
              <a:rPr lang="en-US" baseline="0" dirty="0" smtClean="0"/>
              <a:t> high risk patients.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44458-4729-4E67-A483-C4862F132F01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5261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C6597F-8859-4D2E-8F6E-D687E457D5B9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663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C1A642-5BCB-4CC7-8669-5FA90587A246}" type="slidenum">
              <a:rPr lang="en-US" altLang="el-GR" sz="1200"/>
              <a:pPr/>
              <a:t>3</a:t>
            </a:fld>
            <a:endParaRPr lang="en-US" altLang="el-GR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06662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A9299C-0FE5-4496-B1D1-C6CA4677A1D3}" type="slidenum">
              <a:rPr lang="en-US" altLang="el-GR" sz="1200"/>
              <a:pPr/>
              <a:t>4</a:t>
            </a:fld>
            <a:endParaRPr lang="en-US" altLang="el-GR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69611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FD3134-75E6-4510-BA86-87C91704C1A3}" type="slidenum">
              <a:rPr lang="en-US" altLang="el-GR" sz="1200"/>
              <a:pPr/>
              <a:t>5</a:t>
            </a:fld>
            <a:endParaRPr lang="en-US" altLang="el-GR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53341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02C33D-C695-4C74-8C2F-CE71C1DCEF2F}" type="slidenum">
              <a:rPr lang="en-US" altLang="el-GR" sz="1200"/>
              <a:pPr/>
              <a:t>6</a:t>
            </a:fld>
            <a:endParaRPr lang="en-US" altLang="el-G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2119770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A2FB1F-D2DE-4FB7-A982-2FC0C3B444AE}" type="slidenum">
              <a:rPr lang="en-US" altLang="el-GR" sz="1200"/>
              <a:pPr/>
              <a:t>7</a:t>
            </a:fld>
            <a:endParaRPr lang="en-US" altLang="el-GR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542413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09734B-B216-4791-A7CA-263789D37787}" type="slidenum">
              <a:rPr lang="en-US" altLang="el-GR" sz="1200"/>
              <a:pPr/>
              <a:t>8</a:t>
            </a:fld>
            <a:endParaRPr lang="en-US" altLang="el-GR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lvl="2"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el-GR" sz="1000" b="1" smtClean="0"/>
              <a:t>Left ventricular hypertrophy (LVH)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el-GR" sz="1000" b="1" i="1" smtClean="0"/>
              <a:t>There are many different criteria for LVH.</a:t>
            </a:r>
            <a:endParaRPr lang="en-US" altLang="el-GR" sz="1000" b="1" smtClean="0"/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Sokolow + Lyon </a:t>
            </a:r>
            <a:r>
              <a:rPr lang="en-US" altLang="el-GR" sz="1000" b="1" i="1" smtClean="0"/>
              <a:t>(Am Heart J, 1949;37:161)</a:t>
            </a:r>
            <a:r>
              <a:rPr lang="en-US" altLang="el-GR" sz="1000" b="1" smtClean="0"/>
              <a:t>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S V1+ R V5 or V6 &gt; 35 mm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Cornell criteria </a:t>
            </a:r>
            <a:r>
              <a:rPr lang="en-US" altLang="el-GR" sz="1000" b="1" i="1" smtClean="0"/>
              <a:t>(Circulation, 1987;3: 565-72)</a:t>
            </a:r>
            <a:r>
              <a:rPr lang="en-US" altLang="el-GR" sz="1000" b="1" smtClean="0"/>
              <a:t>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SV3 + R avl &gt; 28 mm in men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SV3 + R avl &gt; 20 mm in women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Framingham criteria </a:t>
            </a:r>
            <a:r>
              <a:rPr lang="en-US" altLang="el-GR" sz="1000" b="1" i="1" smtClean="0"/>
              <a:t>(Circulation,1990; 81:815-820)</a:t>
            </a:r>
            <a:r>
              <a:rPr lang="en-US" altLang="el-GR" sz="1000" b="1" smtClean="0"/>
              <a:t>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R avl &gt; 11mm, R V4-6 &gt; 25mm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S V1-3 &gt; 25 mm, S V1 or V2 +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R V5 or V6 &gt; 35 mm, R I + S III &gt; 25 mm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Romhilt + Estes </a:t>
            </a:r>
            <a:r>
              <a:rPr lang="en-US" altLang="el-GR" sz="1000" b="1" i="1" smtClean="0"/>
              <a:t>(Am Heart J, 1986:75:752-58)</a:t>
            </a:r>
            <a:r>
              <a:rPr lang="en-US" altLang="el-GR" sz="1000" b="1" smtClean="0"/>
              <a:t>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Point score system </a:t>
            </a:r>
          </a:p>
          <a:p>
            <a:pPr lvl="2"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altLang="el-GR" sz="1000" b="1" smtClean="0"/>
              <a:t>Left atrial abnormality (dilatation or hypertrophy)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M shaped P wave in lead II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el-GR" sz="1000" b="1" smtClean="0"/>
              <a:t>prominent terminal negative component to P wave in lead V1 (shown here) </a:t>
            </a:r>
          </a:p>
          <a:p>
            <a:pPr eaLnBrk="1" hangingPunct="1"/>
            <a:endParaRPr lang="en-US" altLang="el-GR" sz="1000" smtClean="0"/>
          </a:p>
        </p:txBody>
      </p:sp>
    </p:spTree>
    <p:extLst>
      <p:ext uri="{BB962C8B-B14F-4D97-AF65-F5344CB8AC3E}">
        <p14:creationId xmlns:p14="http://schemas.microsoft.com/office/powerpoint/2010/main" val="183528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444F76-4FFF-4CBF-B39E-A6A88149607F}" type="slidenum">
              <a:rPr lang="en-US" altLang="el-GR" sz="1200"/>
              <a:pPr/>
              <a:t>9</a:t>
            </a:fld>
            <a:endParaRPr lang="en-US" altLang="el-GR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133658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954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358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31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9144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4313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4313"/>
            <a:ext cx="3810000" cy="4114800"/>
          </a:xfrm>
        </p:spPr>
        <p:txBody>
          <a:bodyPr/>
          <a:lstStyle/>
          <a:p>
            <a:pPr lvl="0"/>
            <a:r>
              <a:rPr lang="el-GR" noProof="0" smtClean="0"/>
              <a:t>Κάντε κλικ στο εικονίδιο για να προσθέσετε μια έτοιμη εικόνα clip 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72BB3-0AC0-4B02-805B-3C81F6A59FE8}" type="datetimeFigureOut">
              <a:rPr lang="el-GR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F4A8E-48B8-43AA-8BA1-9133D2E8C13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84218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42DA3-4330-40A0-B293-AFA42D8DEE47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6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44DD2-D495-4340-BF4E-1AA0E871C3E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70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2CFFE-94BD-44A1-B8F5-03B9D701335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28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0679F-FBB9-4F7A-AB7D-441537C615E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51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57AAB-52FC-4CD3-A8D8-336A8B94BB7A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7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694A-CECC-45E2-942C-3BC908B91176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98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941FC-1635-4A41-8B0A-EC2AE6513E9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76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8711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18C7E-CBD2-4AF9-ACC2-D18F2731D57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28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AD3A5-E707-4A4C-9604-5773277D604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00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230F2-5838-4670-A827-1B891F6EE356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45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2981-D327-46DE-BF27-B5A71DE18E5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84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28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37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86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0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92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969D-8520-4AE0-979E-FCC677336B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9972-C6D6-4D13-8939-F14B420E68FD}" type="slidenum"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5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812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3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45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94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73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92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467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A2D89972-C6D6-4D13-8939-F14B420E68FD}" type="slidenum">
              <a:rPr lang="en-US" altLang="el-G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09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5BBD26-172A-42BF-B96E-4F3D8B9037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9189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576872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9">
            <a:hlinkClick r:id="" action="ppaction://hlinkshowjump?jump=firstslide"/>
          </p:cNvPr>
          <p:cNvSpPr/>
          <p:nvPr userDrawn="1"/>
        </p:nvSpPr>
        <p:spPr>
          <a:xfrm>
            <a:off x="7696200" y="685800"/>
            <a:ext cx="129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827741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08837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7160" y="274680"/>
            <a:ext cx="714348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558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57160" y="274680"/>
            <a:ext cx="714348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707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57160" y="274680"/>
            <a:ext cx="714348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2842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5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5969D-8520-4AE0-979E-FCC677336B3D}" type="datetimeFigureOut">
              <a:rPr lang="el-GR" smtClean="0"/>
              <a:t>15/12/2021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89972-C6D6-4D13-8939-F14B420E68FD}" type="slidenum">
              <a:rPr lang="en-US" altLang="el-GR" smtClean="0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35465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524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258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311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299487-EB37-4CDA-A5DA-6F07212781B4}" type="datetimeFigureOut">
              <a:rPr lang="el-GR" smtClean="0"/>
              <a:pPr>
                <a:defRPr/>
              </a:pPr>
              <a:t>15/12/2021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D11D0A-F37B-4175-9938-1A4920A61B2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81" y="5021707"/>
            <a:ext cx="655826" cy="71640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6" descr="athina2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71" y="5956452"/>
            <a:ext cx="505929" cy="79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97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de-DE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de-DE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FAED5413-262A-442E-92F6-A76A166AEB61}" type="slidenum">
              <a:rPr lang="de-DE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de-DE">
              <a:solidFill>
                <a:srgbClr val="000000"/>
              </a:solidFill>
              <a:cs typeface="+mn-cs"/>
            </a:endParaRPr>
          </a:p>
        </p:txBody>
      </p:sp>
      <p:pic>
        <p:nvPicPr>
          <p:cNvPr id="1031" name="Picture 7" descr="Master grey I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0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299487-EB37-4CDA-A5DA-6F07212781B4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D11D0A-F37B-4175-9938-1A4920A61B22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0670" y="44624"/>
            <a:ext cx="655826" cy="71640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6" descr="athina2"/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505929" cy="79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6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ctrTitle"/>
          </p:nvPr>
        </p:nvSpPr>
        <p:spPr>
          <a:xfrm>
            <a:off x="323528" y="4005064"/>
            <a:ext cx="7772400" cy="965969"/>
          </a:xfrm>
        </p:spPr>
        <p:txBody>
          <a:bodyPr anchor="t">
            <a:noAutofit/>
          </a:bodyPr>
          <a:lstStyle/>
          <a:p>
            <a:pPr algn="l"/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Στένωση αορτικής βαλβίδας</a:t>
            </a:r>
            <a:endParaRPr lang="el-GR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23528" y="5301208"/>
            <a:ext cx="8640960" cy="1008112"/>
          </a:xfrm>
        </p:spPr>
        <p:txBody>
          <a:bodyPr>
            <a:noAutofit/>
          </a:bodyPr>
          <a:lstStyle/>
          <a:p>
            <a:pPr algn="l"/>
            <a:r>
              <a:rPr lang="el-G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Ανδρέας Συνετός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MD, PhD, FESC, FACC</a:t>
            </a:r>
            <a:endParaRPr lang="el-GR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l-GR" sz="1800" dirty="0" smtClean="0">
                <a:solidFill>
                  <a:schemeClr val="bg1">
                    <a:lumMod val="50000"/>
                  </a:schemeClr>
                </a:solidFill>
              </a:rPr>
              <a:t>Επιμελητής </a:t>
            </a:r>
            <a:r>
              <a:rPr lang="el-GR" sz="1800" dirty="0">
                <a:solidFill>
                  <a:schemeClr val="bg1">
                    <a:lumMod val="50000"/>
                  </a:schemeClr>
                </a:solidFill>
              </a:rPr>
              <a:t>Ε</a:t>
            </a:r>
            <a:r>
              <a:rPr lang="el-GR" sz="1800" dirty="0" smtClean="0">
                <a:solidFill>
                  <a:schemeClr val="bg1">
                    <a:lumMod val="50000"/>
                  </a:schemeClr>
                </a:solidFill>
              </a:rPr>
              <a:t>πεμβατικός Καρδιολόγος</a:t>
            </a:r>
          </a:p>
          <a:p>
            <a:pPr algn="l"/>
            <a:r>
              <a:rPr lang="el-GR" sz="1800" dirty="0" smtClean="0">
                <a:solidFill>
                  <a:schemeClr val="bg1">
                    <a:lumMod val="50000"/>
                  </a:schemeClr>
                </a:solidFill>
              </a:rPr>
              <a:t>A’ Παν. Καρδιολογική Κλινική ΕΚΠΑ, ΓΝΑ ‘Ιπποκράτειο’</a:t>
            </a:r>
          </a:p>
          <a:p>
            <a:endParaRPr lang="el-GR" sz="1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906817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l-GR" b="1" dirty="0" smtClean="0"/>
              <a:t>Severity of Stenosis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1309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l-GR" sz="3500" b="1" dirty="0" smtClean="0">
                <a:solidFill>
                  <a:srgbClr val="FF0000"/>
                </a:solidFill>
              </a:rPr>
              <a:t>Aortic </a:t>
            </a:r>
            <a:r>
              <a:rPr lang="en-US" altLang="el-GR" sz="3500" b="1" dirty="0">
                <a:solidFill>
                  <a:srgbClr val="FF0000"/>
                </a:solidFill>
              </a:rPr>
              <a:t>valve </a:t>
            </a:r>
            <a:r>
              <a:rPr lang="en-US" altLang="el-GR" sz="3500" b="1" dirty="0" smtClean="0">
                <a:solidFill>
                  <a:srgbClr val="FF0000"/>
                </a:solidFill>
              </a:rPr>
              <a:t>area </a:t>
            </a:r>
          </a:p>
          <a:p>
            <a:pPr marL="457200" lvl="1" indent="0">
              <a:buNone/>
            </a:pPr>
            <a:r>
              <a:rPr lang="en-US" altLang="el-GR" dirty="0" smtClean="0"/>
              <a:t>Normal 			2.5-3.5 cm</a:t>
            </a:r>
            <a:r>
              <a:rPr lang="en-US" altLang="el-GR" baseline="30000" dirty="0" smtClean="0"/>
              <a:t>2</a:t>
            </a:r>
          </a:p>
          <a:p>
            <a:pPr marL="457200" lvl="1" indent="0">
              <a:buNone/>
            </a:pPr>
            <a:r>
              <a:rPr lang="en-US" altLang="el-GR" dirty="0" smtClean="0"/>
              <a:t>Mild stenosis 		1.5-2.5 cm</a:t>
            </a:r>
            <a:r>
              <a:rPr lang="en-US" altLang="el-GR" baseline="30000" dirty="0" smtClean="0"/>
              <a:t>2</a:t>
            </a:r>
            <a:endParaRPr lang="en-US" altLang="el-GR" dirty="0" smtClean="0"/>
          </a:p>
          <a:p>
            <a:pPr marL="457200" lvl="1" indent="0">
              <a:buNone/>
            </a:pPr>
            <a:r>
              <a:rPr lang="en-US" altLang="el-GR" dirty="0" smtClean="0"/>
              <a:t>Moderate stenosis 	1.0-1.5 cm</a:t>
            </a:r>
            <a:r>
              <a:rPr lang="en-US" altLang="el-GR" baseline="30000" dirty="0" smtClean="0"/>
              <a:t>2</a:t>
            </a:r>
            <a:endParaRPr lang="en-US" altLang="el-GR" dirty="0" smtClean="0"/>
          </a:p>
          <a:p>
            <a:pPr marL="457200" lvl="1" indent="0">
              <a:buNone/>
            </a:pPr>
            <a:r>
              <a:rPr lang="en-US" altLang="el-GR" dirty="0" smtClean="0"/>
              <a:t>Severe stenosis 		&lt; 1.0 cm</a:t>
            </a:r>
            <a:r>
              <a:rPr lang="en-US" altLang="el-GR" baseline="30000" dirty="0" smtClean="0"/>
              <a:t>2</a:t>
            </a:r>
            <a:endParaRPr lang="en-US" altLang="el-GR" dirty="0" smtClean="0"/>
          </a:p>
          <a:p>
            <a:pPr marL="457200" lvl="1" indent="0">
              <a:buNone/>
            </a:pPr>
            <a:r>
              <a:rPr lang="en-US" altLang="el-GR" dirty="0" smtClean="0"/>
              <a:t>Onset of </a:t>
            </a:r>
            <a:r>
              <a:rPr lang="en-US" altLang="el-GR" b="1" dirty="0" smtClean="0"/>
              <a:t>symptoms</a:t>
            </a:r>
          </a:p>
          <a:p>
            <a:pPr lvl="2">
              <a:buFontTx/>
              <a:buChar char="~"/>
            </a:pPr>
            <a:r>
              <a:rPr lang="en-US" altLang="el-GR" dirty="0" smtClean="0"/>
              <a:t>0.9 cm</a:t>
            </a:r>
            <a:r>
              <a:rPr lang="en-US" altLang="el-GR" baseline="30000" dirty="0" smtClean="0"/>
              <a:t>2</a:t>
            </a:r>
            <a:r>
              <a:rPr lang="en-US" altLang="el-GR" dirty="0" smtClean="0"/>
              <a:t> with CAD</a:t>
            </a:r>
          </a:p>
          <a:p>
            <a:pPr lvl="2">
              <a:buFontTx/>
              <a:buChar char="~"/>
            </a:pPr>
            <a:r>
              <a:rPr lang="en-US" altLang="el-GR" dirty="0" smtClean="0"/>
              <a:t>0.7 cm</a:t>
            </a:r>
            <a:r>
              <a:rPr lang="en-US" altLang="el-GR" baseline="30000" dirty="0" smtClean="0"/>
              <a:t>2</a:t>
            </a:r>
            <a:r>
              <a:rPr lang="en-US" altLang="el-GR" dirty="0" smtClean="0"/>
              <a:t> without CAD</a:t>
            </a:r>
          </a:p>
          <a:p>
            <a:pPr marL="0" indent="0">
              <a:buNone/>
            </a:pPr>
            <a:endParaRPr lang="en-US" altLang="el-GR" dirty="0" smtClean="0"/>
          </a:p>
          <a:p>
            <a:pPr marL="0" indent="0">
              <a:buNone/>
            </a:pPr>
            <a:r>
              <a:rPr lang="en-US" altLang="el-GR" sz="3500" b="1" dirty="0" smtClean="0">
                <a:solidFill>
                  <a:srgbClr val="FF0000"/>
                </a:solidFill>
              </a:rPr>
              <a:t>Trans-valvular Doppler gradient/ velocity</a:t>
            </a:r>
          </a:p>
          <a:p>
            <a:pPr marL="0" indent="0">
              <a:buNone/>
            </a:pPr>
            <a:endParaRPr lang="en-US" altLang="el-GR" dirty="0" smtClean="0"/>
          </a:p>
        </p:txBody>
      </p:sp>
      <p:pic>
        <p:nvPicPr>
          <p:cNvPr id="5" name="Picture 3" descr="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00" y="5831579"/>
            <a:ext cx="3674368" cy="105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8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116632"/>
            <a:ext cx="5741957" cy="30243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15" y="3212976"/>
            <a:ext cx="60769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82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600" i="0">
                <a:solidFill>
                  <a:schemeClr val="bg1"/>
                </a:solidFill>
              </a:rPr>
              <a:t>© Continuing Medical Implementation                                           …..</a:t>
            </a:r>
            <a:r>
              <a:rPr lang="en-US" altLang="el-GR" sz="1600">
                <a:solidFill>
                  <a:schemeClr val="bg1"/>
                </a:solidFill>
              </a:rPr>
              <a:t>.bridging the care gap </a:t>
            </a:r>
            <a:endParaRPr lang="en-US" altLang="el-GR" sz="1600" i="0">
              <a:solidFill>
                <a:schemeClr val="bg1"/>
              </a:solidFill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l-GR" b="1" dirty="0" smtClean="0"/>
              <a:t>Echocardiogram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Etiology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Valve gradient and area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LVH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Systolic LV function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Diastolic LV function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LA size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Concomitant regional wall motion abnormalities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400" smtClean="0"/>
              <a:t>Coarctation associated with bicuspid AV</a:t>
            </a:r>
          </a:p>
        </p:txBody>
      </p:sp>
      <p:graphicFrame>
        <p:nvGraphicFramePr>
          <p:cNvPr id="51205" name="Object 4"/>
          <p:cNvGraphicFramePr>
            <a:graphicFrameLocks noGrp="1" noChangeAspect="1"/>
          </p:cNvGraphicFramePr>
          <p:nvPr>
            <p:ph type="clipArt" idx="2"/>
            <p:extLst>
              <p:ext uri="{D42A27DB-BD31-4B8C-83A1-F6EECF244321}">
                <p14:modId xmlns:p14="http://schemas.microsoft.com/office/powerpoint/2010/main" val="478257522"/>
              </p:ext>
            </p:extLst>
          </p:nvPr>
        </p:nvGraphicFramePr>
        <p:xfrm>
          <a:off x="4648200" y="1412776"/>
          <a:ext cx="3810000" cy="237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Photo Editor Photo" r:id="rId4" imgW="5819048" imgH="3619048" progId="MSPhotoEd.3">
                  <p:embed/>
                </p:oleObj>
              </mc:Choice>
              <mc:Fallback>
                <p:oleObj name="Photo Editor Photo" r:id="rId4" imgW="5819048" imgH="3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412776"/>
                        <a:ext cx="3810000" cy="237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6347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3533"/>
            <a:ext cx="8525074" cy="638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lide_set_ Valvular_Heart_Disease_20120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144" y="1412776"/>
            <a:ext cx="3096344" cy="35283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Picture 3" descr="C:\Users\plaisio\Documents\Ιατρικό Αρχείο\Ομιλίες\OE Θεσσαλονίκη 2014\Ομιλία ΤAVI\AoS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1144" y="1700808"/>
            <a:ext cx="3075352" cy="3027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6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ntent.onlinejacc.org/data/journals/jac/25392/m_06051_gr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196752"/>
            <a:ext cx="907069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6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88640"/>
            <a:ext cx="5634273" cy="6026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08816" y="6381328"/>
            <a:ext cx="2997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European Heart Journal (2021) 00,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484553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7423" r="10497" b="5383"/>
          <a:stretch/>
        </p:blipFill>
        <p:spPr bwMode="auto">
          <a:xfrm rot="-5400000">
            <a:off x="2244969" y="554501"/>
            <a:ext cx="4642338" cy="702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3419872" y="152400"/>
            <a:ext cx="5266928" cy="9906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2</a:t>
            </a:r>
            <a:r>
              <a:rPr lang="en-US" sz="2800" dirty="0" smtClean="0">
                <a:latin typeface="Calibri" panose="020F0502020204030204" pitchFamily="34" charset="0"/>
              </a:rPr>
              <a:t>0 </a:t>
            </a:r>
            <a:r>
              <a:rPr lang="el-GR" sz="2800" dirty="0">
                <a:latin typeface="Calibri" panose="020F0502020204030204" pitchFamily="34" charset="0"/>
              </a:rPr>
              <a:t>μ</a:t>
            </a:r>
            <a:r>
              <a:rPr lang="en-US" sz="2800" dirty="0">
                <a:latin typeface="Calibri" panose="020F0502020204030204" pitchFamily="34" charset="0"/>
              </a:rPr>
              <a:t>g/kg/min iv </a:t>
            </a:r>
            <a:r>
              <a:rPr lang="en-US" sz="2800" dirty="0" err="1">
                <a:latin typeface="Calibri" panose="020F0502020204030204" pitchFamily="34" charset="0"/>
              </a:rPr>
              <a:t>dobutamine</a:t>
            </a:r>
            <a:endParaRPr lang="el-GR" sz="2800" dirty="0">
              <a:latin typeface="Calibri" panose="020F050202020403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2789" y="1186914"/>
            <a:ext cx="3419330" cy="90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5192" y="2093214"/>
            <a:ext cx="4459287" cy="74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5734" y="2852936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52</a:t>
            </a:r>
            <a:endParaRPr lang="el-GR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72400" y="285293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44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21251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l-GR" b="1" dirty="0" smtClean="0"/>
              <a:t>History of AS 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96" y="1690464"/>
            <a:ext cx="4244280" cy="4114800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Once symptoms develop…</a:t>
            </a:r>
          </a:p>
          <a:p>
            <a:pPr marL="0" indent="0" eaLnBrk="1" hangingPunct="1">
              <a:buNone/>
            </a:pPr>
            <a:endParaRPr lang="en-US" altLang="en-US" sz="2400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Heart failure </a:t>
            </a:r>
            <a:r>
              <a:rPr lang="en-US" altLang="en-US" sz="2400" dirty="0" smtClean="0"/>
              <a:t>reduces life expectancy to less than 2 years</a:t>
            </a:r>
          </a:p>
          <a:p>
            <a:pPr marL="0" indent="0" eaLnBrk="1" hangingPunct="1">
              <a:buNone/>
            </a:pPr>
            <a:endParaRPr lang="en-US" altLang="en-US" sz="2400" dirty="0" smtClean="0"/>
          </a:p>
          <a:p>
            <a:pPr marL="0" indent="0" eaLnBrk="1" hangingPunct="1"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Angina</a:t>
            </a:r>
            <a:r>
              <a:rPr lang="en-US" altLang="en-US" sz="2400" dirty="0" smtClean="0"/>
              <a:t> and </a:t>
            </a:r>
            <a:r>
              <a:rPr lang="en-US" altLang="en-US" sz="2400" dirty="0" smtClean="0">
                <a:solidFill>
                  <a:srgbClr val="FF0000"/>
                </a:solidFill>
              </a:rPr>
              <a:t>syncope</a:t>
            </a:r>
            <a:r>
              <a:rPr lang="en-US" altLang="en-US" sz="2400" dirty="0" smtClean="0"/>
              <a:t> reduce life expectancy between 2 and 5 years</a:t>
            </a:r>
          </a:p>
          <a:p>
            <a:pPr marL="0" indent="0" eaLnBrk="1" hangingPunct="1">
              <a:buNone/>
            </a:pPr>
            <a:endParaRPr lang="en-US" altLang="en-US" sz="2400" dirty="0" smtClean="0"/>
          </a:p>
          <a:p>
            <a:pPr marL="0" indent="0" eaLnBrk="1" hangingPunct="1">
              <a:buNone/>
            </a:pPr>
            <a:r>
              <a:rPr lang="en-US" altLang="el-GR" sz="2400" dirty="0" smtClean="0"/>
              <a:t>Rate of progression </a:t>
            </a:r>
            <a:r>
              <a:rPr lang="en-US" altLang="el-GR" sz="2400" dirty="0" smtClean="0">
                <a:sym typeface="Symbol" panose="05050102010706020507" pitchFamily="18" charset="2"/>
              </a:rPr>
              <a:t> @ 0.1 cm2/year</a:t>
            </a:r>
            <a:endParaRPr lang="en-US" altLang="el-GR" sz="2400" dirty="0" smtClean="0"/>
          </a:p>
        </p:txBody>
      </p:sp>
      <p:pic>
        <p:nvPicPr>
          <p:cNvPr id="59397" name="Picture 4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 b="16341"/>
          <a:stretch/>
        </p:blipFill>
        <p:spPr>
          <a:xfrm>
            <a:off x="4067944" y="1690936"/>
            <a:ext cx="5076056" cy="3312368"/>
          </a:xfrm>
          <a:noFill/>
        </p:spPr>
      </p:pic>
    </p:spTree>
    <p:extLst>
      <p:ext uri="{BB962C8B-B14F-4D97-AF65-F5344CB8AC3E}">
        <p14:creationId xmlns:p14="http://schemas.microsoft.com/office/powerpoint/2010/main" val="15135670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Year Survival Rate, %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45403"/>
            <a:ext cx="6140956" cy="46774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771800" y="4869160"/>
            <a:ext cx="10801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3223227" y="3708321"/>
            <a:ext cx="461665" cy="16312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w/out Surgery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483840" y="1548752"/>
            <a:ext cx="461665" cy="5625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AVR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0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ctrTitle"/>
          </p:nvPr>
        </p:nvSpPr>
        <p:spPr>
          <a:xfrm>
            <a:off x="323528" y="3111103"/>
            <a:ext cx="7772400" cy="3342233"/>
          </a:xfrm>
        </p:spPr>
        <p:txBody>
          <a:bodyPr anchor="t">
            <a:noAutofit/>
          </a:bodyPr>
          <a:lstStyle/>
          <a:p>
            <a:pPr algn="l"/>
            <a: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Στένωση αορτικής βαλβίδας</a:t>
            </a:r>
            <a:b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l-GR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νόσος</a:t>
            </a:r>
            <a:br>
              <a:rPr lang="el-GR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l-GR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νεότερα δεδομένα</a:t>
            </a:r>
            <a: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82" y="476672"/>
            <a:ext cx="5801891" cy="1817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80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5 Year Survival Ra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82808"/>
            <a:ext cx="9144000" cy="18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 Year Survival Rate, %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71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Slide_set_ Valvular_Heart_Disease_20120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4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Slide_set_ Valvular_Heart_Disease_20120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32656"/>
            <a:ext cx="6048672" cy="633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4008" y="6515471"/>
            <a:ext cx="2997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European Heart Journal (2021) 00,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408037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Scan_7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05751"/>
            <a:ext cx="4536504" cy="3319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1295400" y="-50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Surgical replacement</a:t>
            </a:r>
            <a:endParaRPr lang="el-GR" sz="3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 descr="valve-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0040" y="3421974"/>
            <a:ext cx="4366456" cy="331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472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assessment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team</a:t>
            </a:r>
            <a:endParaRPr lang="el-G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/>
          <a:stretch/>
        </p:blipFill>
        <p:spPr bwMode="auto">
          <a:xfrm>
            <a:off x="3563889" y="1924985"/>
            <a:ext cx="5580112" cy="128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62727"/>
            <a:ext cx="32861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5 - TextBox"/>
          <p:cNvSpPr txBox="1"/>
          <p:nvPr/>
        </p:nvSpPr>
        <p:spPr>
          <a:xfrm>
            <a:off x="539552" y="6188681"/>
            <a:ext cx="495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  <a:cs typeface="Times New Roman" pitchFamily="18" charset="0"/>
              </a:rPr>
              <a:t>A. </a:t>
            </a:r>
            <a:r>
              <a:rPr lang="en-US" sz="1600" b="1" dirty="0" err="1" smtClean="0">
                <a:latin typeface="+mj-lt"/>
                <a:cs typeface="Times New Roman" pitchFamily="18" charset="0"/>
              </a:rPr>
              <a:t>Vahanian</a:t>
            </a:r>
            <a:r>
              <a:rPr lang="en-US" sz="1600" b="1" dirty="0" smtClean="0">
                <a:latin typeface="+mj-lt"/>
                <a:cs typeface="Times New Roman" pitchFamily="18" charset="0"/>
              </a:rPr>
              <a:t> et al, </a:t>
            </a:r>
            <a:r>
              <a:rPr lang="en-US" sz="1600" b="1" dirty="0" err="1" smtClean="0">
                <a:latin typeface="+mj-lt"/>
                <a:cs typeface="Times New Roman" pitchFamily="18" charset="0"/>
              </a:rPr>
              <a:t>Eur</a:t>
            </a:r>
            <a:r>
              <a:rPr lang="en-US" sz="1600" b="1" dirty="0" smtClean="0">
                <a:latin typeface="+mj-lt"/>
                <a:cs typeface="Times New Roman" pitchFamily="18" charset="0"/>
              </a:rPr>
              <a:t> Heart J. 2012 Oct; 33(20):2569-619</a:t>
            </a:r>
            <a:endParaRPr lang="el-GR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http://www.maurilioamorim.com/wp-content/uploads/2011/03/team-wor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050"/>
            <a:ext cx="3168352" cy="25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071546"/>
            <a:ext cx="6286544" cy="388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 smtClean="0"/>
              <a:t>EuroSCORE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942980" y="5408273"/>
            <a:ext cx="6739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err="1">
                <a:latin typeface="+mn-lt"/>
              </a:rPr>
              <a:t>Roques</a:t>
            </a:r>
            <a:r>
              <a:rPr lang="en-US" sz="1200" dirty="0">
                <a:latin typeface="+mn-lt"/>
              </a:rPr>
              <a:t> F, </a:t>
            </a:r>
            <a:r>
              <a:rPr lang="en-US" sz="1200" dirty="0" err="1">
                <a:latin typeface="+mn-lt"/>
              </a:rPr>
              <a:t>Nashef</a:t>
            </a:r>
            <a:r>
              <a:rPr lang="en-US" sz="1200" dirty="0">
                <a:latin typeface="+mn-lt"/>
              </a:rPr>
              <a:t> S, Michel P, et al. Risk factors and outcome in European </a:t>
            </a:r>
            <a:r>
              <a:rPr lang="en-US" sz="1200" dirty="0" smtClean="0">
                <a:latin typeface="+mn-lt"/>
              </a:rPr>
              <a:t>cardiac surgery</a:t>
            </a:r>
            <a:r>
              <a:rPr lang="en-US" sz="1200" dirty="0">
                <a:latin typeface="+mn-lt"/>
              </a:rPr>
              <a:t>: analysis of the </a:t>
            </a:r>
            <a:r>
              <a:rPr lang="en-US" sz="1200" dirty="0" err="1">
                <a:latin typeface="+mn-lt"/>
              </a:rPr>
              <a:t>EuroSCORE</a:t>
            </a:r>
            <a:r>
              <a:rPr lang="en-US" sz="1200" dirty="0">
                <a:latin typeface="+mn-lt"/>
              </a:rPr>
              <a:t> multinational database of 19030 patients</a:t>
            </a:r>
            <a:r>
              <a:rPr lang="en-US" sz="1200" dirty="0" smtClean="0">
                <a:latin typeface="+mn-lt"/>
              </a:rPr>
              <a:t>. </a:t>
            </a:r>
            <a:r>
              <a:rPr lang="en-US" sz="1200" dirty="0" err="1" smtClean="0">
                <a:latin typeface="+mn-lt"/>
              </a:rPr>
              <a:t>Eur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J Cardio-Thoracic </a:t>
            </a:r>
            <a:r>
              <a:rPr lang="en-US" sz="1200" dirty="0" err="1">
                <a:latin typeface="+mn-lt"/>
              </a:rPr>
              <a:t>Surg</a:t>
            </a:r>
            <a:r>
              <a:rPr lang="en-US" sz="1200" dirty="0">
                <a:latin typeface="+mn-lt"/>
              </a:rPr>
              <a:t> 1999; 15: </a:t>
            </a:r>
            <a:r>
              <a:rPr lang="en-US" sz="1200" dirty="0" smtClean="0">
                <a:latin typeface="+mn-lt"/>
              </a:rPr>
              <a:t>816–823.</a:t>
            </a:r>
            <a:endParaRPr lang="el-GR" sz="1200" dirty="0">
              <a:latin typeface="+mn-lt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6084168" y="44624"/>
            <a:ext cx="3384376" cy="309634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over-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estimates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by 2-3 times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0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239000" cy="1143000"/>
          </a:xfrm>
        </p:spPr>
        <p:txBody>
          <a:bodyPr/>
          <a:lstStyle/>
          <a:p>
            <a:r>
              <a:rPr lang="en-US" dirty="0" smtClean="0"/>
              <a:t>STS score</a:t>
            </a:r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412776"/>
            <a:ext cx="6740252" cy="38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9592" y="5517232"/>
            <a:ext cx="6739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+mn-lt"/>
              </a:rPr>
              <a:t>The Society of Thoracic Surgeons. Executive Summary: Society of Thoracic </a:t>
            </a:r>
            <a:r>
              <a:rPr lang="en-US" sz="1200" dirty="0" smtClean="0">
                <a:latin typeface="+mn-lt"/>
              </a:rPr>
              <a:t>Surgeons Spring </a:t>
            </a:r>
            <a:r>
              <a:rPr lang="en-US" sz="1200" dirty="0">
                <a:latin typeface="+mn-lt"/>
              </a:rPr>
              <a:t>2007 Report. </a:t>
            </a:r>
            <a:r>
              <a:rPr lang="en-US" sz="1200" dirty="0" err="1">
                <a:latin typeface="+mn-lt"/>
              </a:rPr>
              <a:t>Chicago,IL</a:t>
            </a:r>
            <a:r>
              <a:rPr lang="en-US" sz="1200" dirty="0">
                <a:latin typeface="+mn-lt"/>
              </a:rPr>
              <a:t>: The Society of Thoracic Surgeons; 2007.</a:t>
            </a:r>
            <a:endParaRPr lang="el-GR" sz="1200" dirty="0">
              <a:latin typeface="+mn-lt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5868144" y="404664"/>
            <a:ext cx="3096344" cy="19442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difference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observed / </a:t>
            </a:r>
            <a:r>
              <a:rPr lang="en-US" b="1" dirty="0">
                <a:solidFill>
                  <a:schemeClr val="bg1"/>
                </a:solidFill>
              </a:rPr>
              <a:t>predicted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~1.5%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100121"/>
            <a:ext cx="6304404" cy="504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 smtClean="0"/>
              <a:t>EuroSCORE</a:t>
            </a:r>
            <a:r>
              <a:rPr lang="en-US" dirty="0" smtClean="0"/>
              <a:t> II</a:t>
            </a:r>
            <a:endParaRPr lang="el-GR" dirty="0"/>
          </a:p>
        </p:txBody>
      </p:sp>
      <p:sp>
        <p:nvSpPr>
          <p:cNvPr id="5" name="Left Arrow 4"/>
          <p:cNvSpPr/>
          <p:nvPr/>
        </p:nvSpPr>
        <p:spPr>
          <a:xfrm>
            <a:off x="5868144" y="404664"/>
            <a:ext cx="3096344" cy="19442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difference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observed / </a:t>
            </a:r>
            <a:r>
              <a:rPr lang="en-US" b="1" dirty="0">
                <a:solidFill>
                  <a:schemeClr val="bg1"/>
                </a:solidFill>
              </a:rPr>
              <a:t>predicted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~0.25%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Clinical assessment</a:t>
            </a:r>
            <a:br>
              <a:rPr lang="en-US" dirty="0" smtClean="0"/>
            </a:br>
            <a:r>
              <a:rPr lang="en-US" sz="4900" b="1" dirty="0" smtClean="0">
                <a:solidFill>
                  <a:srgbClr val="FF0000"/>
                </a:solidFill>
              </a:rPr>
              <a:t>Frailty </a:t>
            </a:r>
            <a:r>
              <a:rPr lang="en-US" sz="4900" b="1" dirty="0" smtClean="0"/>
              <a:t>by </a:t>
            </a:r>
            <a:r>
              <a:rPr lang="en-US" sz="4900" b="1" dirty="0" err="1" smtClean="0"/>
              <a:t>Karnofsky</a:t>
            </a:r>
            <a:r>
              <a:rPr lang="en-US" sz="4900" b="1" dirty="0" smtClean="0"/>
              <a:t> index</a:t>
            </a:r>
            <a:endParaRPr lang="el-GR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3067559" cy="222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68992"/>
            <a:ext cx="2850562" cy="220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30016" y="409216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Same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predicted 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risk</a:t>
            </a:r>
            <a:endParaRPr lang="el-GR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5182" y="5221943"/>
            <a:ext cx="65080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+mn-lt"/>
              </a:rPr>
              <a:t>Pre-procedural 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Karnofsky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index </a:t>
            </a:r>
            <a:r>
              <a:rPr lang="en-US" b="1" dirty="0">
                <a:latin typeface="+mn-lt"/>
              </a:rPr>
              <a:t>(functional performance status) emerged as the only independent predictor of outcome. </a:t>
            </a:r>
            <a:endParaRPr lang="en-US" b="1" dirty="0" smtClean="0">
              <a:latin typeface="+mn-lt"/>
            </a:endParaRPr>
          </a:p>
          <a:p>
            <a:pPr algn="just"/>
            <a:endParaRPr lang="en-US" sz="1400" b="1" dirty="0">
              <a:latin typeface="+mn-lt"/>
            </a:endParaRPr>
          </a:p>
          <a:p>
            <a:pPr algn="just"/>
            <a:r>
              <a:rPr lang="en-US" sz="1400" b="1" dirty="0" err="1">
                <a:latin typeface="+mn-lt"/>
              </a:rPr>
              <a:t>Buellesfeld</a:t>
            </a:r>
            <a:r>
              <a:rPr lang="en-US" sz="1400" b="1" dirty="0">
                <a:latin typeface="+mn-lt"/>
              </a:rPr>
              <a:t> L, </a:t>
            </a:r>
            <a:r>
              <a:rPr lang="en-US" sz="1400" b="1" dirty="0" err="1">
                <a:latin typeface="+mn-lt"/>
              </a:rPr>
              <a:t>Wenaweser</a:t>
            </a:r>
            <a:r>
              <a:rPr lang="en-US" sz="1400" b="1" dirty="0">
                <a:latin typeface="+mn-lt"/>
              </a:rPr>
              <a:t> P, </a:t>
            </a:r>
            <a:r>
              <a:rPr lang="en-US" sz="1400" b="1" dirty="0" err="1">
                <a:latin typeface="+mn-lt"/>
              </a:rPr>
              <a:t>Gerckens</a:t>
            </a:r>
            <a:r>
              <a:rPr lang="en-US" sz="1400" b="1" dirty="0">
                <a:latin typeface="+mn-lt"/>
              </a:rPr>
              <a:t> U, Mueller R, </a:t>
            </a:r>
            <a:r>
              <a:rPr lang="en-US" sz="1400" b="1" dirty="0" err="1">
                <a:latin typeface="+mn-lt"/>
              </a:rPr>
              <a:t>Sauren</a:t>
            </a:r>
            <a:r>
              <a:rPr lang="en-US" sz="1400" b="1" dirty="0">
                <a:latin typeface="+mn-lt"/>
              </a:rPr>
              <a:t> B, Latsios G, </a:t>
            </a:r>
            <a:r>
              <a:rPr lang="en-US" sz="1400" b="1" dirty="0" err="1">
                <a:latin typeface="+mn-lt"/>
              </a:rPr>
              <a:t>Zickmann</a:t>
            </a:r>
            <a:r>
              <a:rPr lang="en-US" sz="1400" b="1" dirty="0">
                <a:latin typeface="+mn-lt"/>
              </a:rPr>
              <a:t> B, </a:t>
            </a:r>
            <a:r>
              <a:rPr lang="en-US" sz="1400" b="1" dirty="0" err="1">
                <a:latin typeface="+mn-lt"/>
              </a:rPr>
              <a:t>Hellige</a:t>
            </a:r>
            <a:r>
              <a:rPr lang="en-US" sz="1400" b="1" dirty="0">
                <a:latin typeface="+mn-lt"/>
              </a:rPr>
              <a:t> G, </a:t>
            </a:r>
            <a:r>
              <a:rPr lang="en-US" sz="1400" b="1" dirty="0" err="1">
                <a:latin typeface="+mn-lt"/>
              </a:rPr>
              <a:t>Windecker</a:t>
            </a:r>
            <a:r>
              <a:rPr lang="en-US" sz="1400" b="1" dirty="0">
                <a:latin typeface="+mn-lt"/>
              </a:rPr>
              <a:t> S, </a:t>
            </a:r>
            <a:r>
              <a:rPr lang="en-US" sz="1400" b="1" dirty="0" err="1">
                <a:latin typeface="+mn-lt"/>
              </a:rPr>
              <a:t>Grube</a:t>
            </a:r>
            <a:r>
              <a:rPr lang="en-US" sz="1400" b="1" dirty="0">
                <a:latin typeface="+mn-lt"/>
              </a:rPr>
              <a:t> E. </a:t>
            </a:r>
            <a:r>
              <a:rPr lang="en-US" sz="1400" b="1" dirty="0" err="1">
                <a:latin typeface="+mn-lt"/>
              </a:rPr>
              <a:t>Eur</a:t>
            </a:r>
            <a:r>
              <a:rPr lang="en-US" sz="1400" b="1" dirty="0">
                <a:latin typeface="+mn-lt"/>
              </a:rPr>
              <a:t> Heart J. 2010 Apr;31(8):984-91.</a:t>
            </a:r>
            <a:endParaRPr lang="en-US" sz="1400" b="1" dirty="0" smtClean="0">
              <a:latin typeface="+mn-lt"/>
            </a:endParaRPr>
          </a:p>
          <a:p>
            <a:pPr algn="just"/>
            <a:endParaRPr lang="el-GR"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85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l-GR" dirty="0" smtClean="0"/>
              <a:t>Aortic Stenosis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dirty="0" smtClean="0"/>
              <a:t>Etiology</a:t>
            </a:r>
          </a:p>
          <a:p>
            <a:pPr eaLnBrk="1" hangingPunct="1"/>
            <a:r>
              <a:rPr lang="en-US" altLang="el-GR" dirty="0" smtClean="0"/>
              <a:t>Physical Examination</a:t>
            </a:r>
          </a:p>
          <a:p>
            <a:pPr eaLnBrk="1" hangingPunct="1"/>
            <a:r>
              <a:rPr lang="en-US" altLang="el-GR" dirty="0" smtClean="0"/>
              <a:t>Assessing Severity</a:t>
            </a:r>
          </a:p>
          <a:p>
            <a:pPr eaLnBrk="1" hangingPunct="1"/>
            <a:r>
              <a:rPr lang="en-US" altLang="el-GR" dirty="0" smtClean="0"/>
              <a:t>Natural History </a:t>
            </a:r>
          </a:p>
          <a:p>
            <a:pPr eaLnBrk="1" hangingPunct="1"/>
            <a:r>
              <a:rPr lang="en-US" altLang="el-GR" dirty="0" smtClean="0"/>
              <a:t>Prognosis</a:t>
            </a:r>
          </a:p>
          <a:p>
            <a:pPr eaLnBrk="1" hangingPunct="1"/>
            <a:r>
              <a:rPr lang="en-US" altLang="el-GR" dirty="0" smtClean="0"/>
              <a:t>Timing of Surgery</a:t>
            </a:r>
          </a:p>
        </p:txBody>
      </p:sp>
      <p:pic>
        <p:nvPicPr>
          <p:cNvPr id="41986" name="Picture 2" descr="http://www.medindia.net/patients/patientinfo/images/Aortic-Valve-Stenos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9677" y="1772816"/>
            <a:ext cx="410712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7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TAVI</a:t>
            </a:r>
            <a:r>
              <a:rPr lang="el-GR" sz="3600" b="1" dirty="0" smtClean="0"/>
              <a:t>,</a:t>
            </a:r>
            <a:r>
              <a:rPr lang="en-US" sz="3600" b="1" dirty="0" smtClean="0"/>
              <a:t> even in a 100 year old patient</a:t>
            </a:r>
            <a:endParaRPr lang="el-GR" sz="3600" b="1" dirty="0"/>
          </a:p>
        </p:txBody>
      </p:sp>
      <p:pic>
        <p:nvPicPr>
          <p:cNvPr id="10" name="IMG_0480 (1)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040" y="1667939"/>
            <a:ext cx="3096344" cy="4497365"/>
          </a:xfr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505" y="2195863"/>
            <a:ext cx="4536504" cy="34023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3068960"/>
            <a:ext cx="1080120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5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First ‘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alive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’ attempt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“A </a:t>
            </a:r>
            <a:r>
              <a:rPr lang="en-US" dirty="0"/>
              <a:t>total of nine </a:t>
            </a:r>
            <a:r>
              <a:rPr lang="en-US" dirty="0" smtClean="0"/>
              <a:t>retrograde implantations of a balloon expandable aortic valve were </a:t>
            </a:r>
            <a:r>
              <a:rPr lang="en-US" dirty="0"/>
              <a:t>performed in seven </a:t>
            </a:r>
            <a:r>
              <a:rPr lang="en-US" dirty="0" smtClean="0"/>
              <a:t>alive </a:t>
            </a:r>
            <a:r>
              <a:rPr lang="en-US" dirty="0"/>
              <a:t> closed chest </a:t>
            </a:r>
            <a:r>
              <a:rPr lang="en-US" b="1" dirty="0" smtClean="0">
                <a:solidFill>
                  <a:srgbClr val="FF0000"/>
                </a:solidFill>
              </a:rPr>
              <a:t>pigs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Cardiology, </a:t>
            </a:r>
            <a:r>
              <a:rPr lang="en-US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Skejby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 Hospital, Aarhus, Denmark.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539552" y="6114782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n-lt"/>
              </a:rPr>
              <a:t>Andersen </a:t>
            </a:r>
            <a:r>
              <a:rPr lang="en-US" sz="1600" dirty="0">
                <a:latin typeface="+mn-lt"/>
              </a:rPr>
              <a:t>HR, Knudsen LL, </a:t>
            </a:r>
            <a:r>
              <a:rPr lang="en-US" sz="1600" dirty="0" err="1">
                <a:latin typeface="+mn-lt"/>
              </a:rPr>
              <a:t>Hasenkam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JM </a:t>
            </a:r>
            <a:r>
              <a:rPr lang="en-US" sz="1600" dirty="0" err="1" smtClean="0">
                <a:latin typeface="+mn-lt"/>
              </a:rPr>
              <a:t>Eur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Heart J. </a:t>
            </a:r>
            <a:r>
              <a:rPr lang="en-US" sz="1600" dirty="0" smtClean="0">
                <a:latin typeface="+mn-lt"/>
              </a:rPr>
              <a:t>1992 May;13(5</a:t>
            </a:r>
            <a:r>
              <a:rPr lang="en-US" sz="1600" dirty="0">
                <a:latin typeface="+mn-lt"/>
              </a:rPr>
              <a:t>):704-8</a:t>
            </a:r>
            <a:r>
              <a:rPr lang="en-US" sz="1600" dirty="0" smtClean="0">
                <a:latin typeface="+mn-lt"/>
              </a:rPr>
              <a:t>.</a:t>
            </a:r>
            <a:endParaRPr lang="el-G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09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28738"/>
            <a:ext cx="5725839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6324600"/>
            <a:ext cx="4000496" cy="3385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Times New Roman" pitchFamily="18" charset="0"/>
              </a:rPr>
              <a:t>Cribier A. Circulation 2002;106:3006–8</a:t>
            </a:r>
            <a:endParaRPr lang="el-GR" sz="1600" dirty="0">
              <a:latin typeface="+mn-lt"/>
              <a:cs typeface="Times New Roman" pitchFamily="18" charset="0"/>
            </a:endParaRPr>
          </a:p>
        </p:txBody>
      </p:sp>
      <p:sp>
        <p:nvSpPr>
          <p:cNvPr id="870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in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endParaRPr lang="el-G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46" name="TextBox 9"/>
          <p:cNvSpPr txBox="1">
            <a:spLocks noChangeArrowheads="1"/>
          </p:cNvSpPr>
          <p:nvPr/>
        </p:nvSpPr>
        <p:spPr bwMode="auto">
          <a:xfrm>
            <a:off x="3765080" y="5543550"/>
            <a:ext cx="235743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000" dirty="0">
                <a:latin typeface="Constantia" pitchFamily="18" charset="0"/>
              </a:rPr>
              <a:t>16 </a:t>
            </a:r>
            <a:r>
              <a:rPr lang="en-US" sz="2000" dirty="0" smtClean="0">
                <a:latin typeface="Constantia" pitchFamily="18" charset="0"/>
              </a:rPr>
              <a:t>April 2002</a:t>
            </a:r>
            <a:endParaRPr lang="el-GR" sz="20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History </a:t>
            </a:r>
            <a:r>
              <a:rPr lang="de-DE">
                <a:solidFill>
                  <a:srgbClr val="FFFF00"/>
                </a:solidFill>
              </a:rPr>
              <a:t>&amp; facts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219200"/>
            <a:ext cx="75438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female 68 years</a:t>
            </a:r>
          </a:p>
          <a:p>
            <a:pPr>
              <a:lnSpc>
                <a:spcPct val="80000"/>
              </a:lnSpc>
            </a:pPr>
            <a:endParaRPr lang="de-DE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post CABG 2002 #1</a:t>
            </a:r>
          </a:p>
          <a:p>
            <a:pPr lvl="2">
              <a:lnSpc>
                <a:spcPct val="80000"/>
              </a:lnSpc>
            </a:pPr>
            <a:r>
              <a:rPr lang="de-DE" sz="1400" dirty="0">
                <a:solidFill>
                  <a:schemeClr val="bg1"/>
                </a:solidFill>
              </a:rPr>
              <a:t>LIMA-LAD patent, </a:t>
            </a:r>
          </a:p>
          <a:p>
            <a:pPr lvl="2">
              <a:lnSpc>
                <a:spcPct val="80000"/>
              </a:lnSpc>
            </a:pPr>
            <a:r>
              <a:rPr lang="de-DE" sz="1400" dirty="0">
                <a:solidFill>
                  <a:schemeClr val="bg1"/>
                </a:solidFill>
              </a:rPr>
              <a:t>RIMA-RCA patent</a:t>
            </a:r>
          </a:p>
          <a:p>
            <a:pPr lvl="2">
              <a:lnSpc>
                <a:spcPct val="80000"/>
              </a:lnSpc>
            </a:pPr>
            <a:r>
              <a:rPr lang="de-DE" sz="1400" dirty="0">
                <a:solidFill>
                  <a:schemeClr val="bg1"/>
                </a:solidFill>
              </a:rPr>
              <a:t>rad art.-M1 occluded</a:t>
            </a: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post CABG 2003 #2</a:t>
            </a:r>
          </a:p>
          <a:p>
            <a:pPr lvl="2">
              <a:lnSpc>
                <a:spcPct val="80000"/>
              </a:lnSpc>
            </a:pPr>
            <a:r>
              <a:rPr lang="de-DE" sz="1400" dirty="0">
                <a:solidFill>
                  <a:schemeClr val="bg1"/>
                </a:solidFill>
              </a:rPr>
              <a:t>jump graft –M1</a:t>
            </a: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severe dyspnea (NYHA III)</a:t>
            </a:r>
            <a:endParaRPr lang="de-DE" sz="1800" u="sng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low EF 38%</a:t>
            </a: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rheumatoid arthritis</a:t>
            </a: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isnulin dependent diabetes mellitus</a:t>
            </a:r>
          </a:p>
          <a:p>
            <a:pPr>
              <a:lnSpc>
                <a:spcPct val="80000"/>
              </a:lnSpc>
            </a:pPr>
            <a:endParaRPr lang="de-DE" sz="1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CHF and AoVS </a:t>
            </a:r>
          </a:p>
          <a:p>
            <a:pPr>
              <a:lnSpc>
                <a:spcPct val="80000"/>
              </a:lnSpc>
            </a:pPr>
            <a:r>
              <a:rPr lang="de-DE" sz="1800" dirty="0">
                <a:solidFill>
                  <a:schemeClr val="bg1"/>
                </a:solidFill>
              </a:rPr>
              <a:t>echo: </a:t>
            </a:r>
          </a:p>
          <a:p>
            <a:pPr lvl="2">
              <a:lnSpc>
                <a:spcPct val="80000"/>
              </a:lnSpc>
            </a:pPr>
            <a:r>
              <a:rPr lang="de-DE" sz="1400" dirty="0">
                <a:solidFill>
                  <a:schemeClr val="bg1"/>
                </a:solidFill>
              </a:rPr>
              <a:t>EF 38%</a:t>
            </a:r>
          </a:p>
          <a:p>
            <a:pPr lvl="2">
              <a:lnSpc>
                <a:spcPct val="80000"/>
              </a:lnSpc>
            </a:pPr>
            <a:r>
              <a:rPr lang="de-DE" sz="1400" dirty="0">
                <a:solidFill>
                  <a:schemeClr val="bg1"/>
                </a:solidFill>
              </a:rPr>
              <a:t>Ao Vmax 2,7m/sec (Pmax 30, Pmean 17), AoV area 0,9 cm2</a:t>
            </a:r>
          </a:p>
          <a:p>
            <a:pPr lvl="2">
              <a:lnSpc>
                <a:spcPct val="80000"/>
              </a:lnSpc>
            </a:pPr>
            <a:r>
              <a:rPr lang="de-DE" sz="1400" dirty="0">
                <a:solidFill>
                  <a:schemeClr val="bg1"/>
                </a:solidFill>
              </a:rPr>
              <a:t>PASP 30 mmHg, MI grade II</a:t>
            </a:r>
          </a:p>
          <a:p>
            <a:pPr>
              <a:lnSpc>
                <a:spcPct val="80000"/>
              </a:lnSpc>
            </a:pPr>
            <a:endParaRPr lang="de-D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de-DE" sz="4000">
                <a:solidFill>
                  <a:srgbClr val="FF66CC"/>
                </a:solidFill>
              </a:rPr>
              <a:t>Angio&amp;heart CT</a:t>
            </a:r>
            <a:br>
              <a:rPr lang="de-DE" sz="4000">
                <a:solidFill>
                  <a:srgbClr val="FF66CC"/>
                </a:solidFill>
              </a:rPr>
            </a:br>
            <a:r>
              <a:rPr lang="de-DE" sz="4000">
                <a:solidFill>
                  <a:srgbClr val="FF66CC"/>
                </a:solidFill>
              </a:rPr>
              <a:t>(screening procedure)</a:t>
            </a:r>
          </a:p>
        </p:txBody>
      </p:sp>
      <p:pic>
        <p:nvPicPr>
          <p:cNvPr id="56325" name="Picture 5" descr="aortenbogen M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9575"/>
            <a:ext cx="2770188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BB-M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30257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 descr="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49300"/>
            <a:ext cx="2057400" cy="56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Param M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84822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FF66CC"/>
                </a:solidFill>
              </a:rPr>
              <a:t>AoV measurements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905000" y="1143000"/>
            <a:ext cx="2057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l-GR">
              <a:solidFill>
                <a:srgbClr val="80808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FF66CC"/>
                </a:solidFill>
              </a:rPr>
              <a:t>Iliac artery L</a:t>
            </a:r>
          </a:p>
        </p:txBody>
      </p:sp>
      <p:pic>
        <p:nvPicPr>
          <p:cNvPr id="54277" name="Picture 5" descr="oAIC 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b="4124"/>
          <a:stretch>
            <a:fillRect/>
          </a:stretch>
        </p:blipFill>
        <p:spPr bwMode="auto">
          <a:xfrm>
            <a:off x="838200" y="1219200"/>
            <a:ext cx="395763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dAIE 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b="2168"/>
          <a:stretch>
            <a:fillRect/>
          </a:stretch>
        </p:blipFill>
        <p:spPr bwMode="auto">
          <a:xfrm>
            <a:off x="5130800" y="2895600"/>
            <a:ext cx="4013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7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6" descr="Valve Vert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1676400"/>
            <a:ext cx="2466975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itre 1"/>
          <p:cNvSpPr>
            <a:spLocks/>
          </p:cNvSpPr>
          <p:nvPr/>
        </p:nvSpPr>
        <p:spPr bwMode="auto">
          <a:xfrm>
            <a:off x="828675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D0DFF"/>
                    </a:gs>
                    <a:gs pos="100000">
                      <a:srgbClr val="000064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9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3200" b="1">
                <a:solidFill>
                  <a:srgbClr val="FFFF09"/>
                </a:solidFill>
                <a:ea typeface="MS PGothic" pitchFamily="34" charset="-128"/>
                <a:cs typeface="+mn-cs"/>
              </a:rPr>
              <a:t>CoreValve 18F AoV </a:t>
            </a:r>
          </a:p>
          <a:p>
            <a:pPr algn="ctr" eaLnBrk="0" hangingPunct="0"/>
            <a:r>
              <a:rPr lang="en-US" sz="3200" b="1">
                <a:solidFill>
                  <a:srgbClr val="FFFF09"/>
                </a:solidFill>
                <a:ea typeface="MS PGothic" pitchFamily="34" charset="-128"/>
                <a:cs typeface="+mn-cs"/>
              </a:rPr>
              <a:t>transcutaneous implantation</a:t>
            </a:r>
          </a:p>
        </p:txBody>
      </p:sp>
      <p:pic>
        <p:nvPicPr>
          <p:cNvPr id="19462" name="Picture 7" descr="18F3G CathHighPic8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5029200" cy="3871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1600200" y="4114800"/>
            <a:ext cx="280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808080"/>
                </a:solidFill>
                <a:ea typeface="MS PGothic" pitchFamily="34" charset="-128"/>
                <a:cs typeface="+mn-cs"/>
              </a:rPr>
              <a:t>Over-the-wire 0.035 compatible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3962400" y="3352800"/>
            <a:ext cx="1227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808080"/>
                </a:solidFill>
                <a:ea typeface="MS PGothic" pitchFamily="34" charset="-128"/>
                <a:cs typeface="+mn-cs"/>
              </a:rPr>
              <a:t>18F Capsule</a:t>
            </a:r>
          </a:p>
        </p:txBody>
      </p:sp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3429000" y="20574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808080"/>
                </a:solidFill>
                <a:ea typeface="MS PGothic" pitchFamily="34" charset="-128"/>
                <a:cs typeface="+mn-cs"/>
              </a:rPr>
              <a:t>Loading/Release Handle</a:t>
            </a:r>
          </a:p>
        </p:txBody>
      </p:sp>
    </p:spTree>
    <p:extLst>
      <p:ext uri="{BB962C8B-B14F-4D97-AF65-F5344CB8AC3E}">
        <p14:creationId xmlns:p14="http://schemas.microsoft.com/office/powerpoint/2010/main" val="3862733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de-DE" sz="4000">
                <a:solidFill>
                  <a:srgbClr val="FFFF00"/>
                </a:solidFill>
              </a:rPr>
              <a:t>Left femoral artery access</a:t>
            </a:r>
            <a:br>
              <a:rPr lang="de-DE" sz="4000">
                <a:solidFill>
                  <a:srgbClr val="FFFF00"/>
                </a:solidFill>
              </a:rPr>
            </a:br>
            <a:r>
              <a:rPr lang="de-DE" sz="4000">
                <a:solidFill>
                  <a:srgbClr val="FFFF00"/>
                </a:solidFill>
              </a:rPr>
              <a:t>under fluoroscopy</a:t>
            </a:r>
          </a:p>
        </p:txBody>
      </p:sp>
      <p:pic>
        <p:nvPicPr>
          <p:cNvPr id="4" name="left f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963" y="147796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FFFF00"/>
                </a:solidFill>
              </a:rPr>
              <a:t>balloon </a:t>
            </a:r>
            <a:r>
              <a:rPr lang="de-DE" dirty="0">
                <a:solidFill>
                  <a:srgbClr val="FFFF00"/>
                </a:solidFill>
              </a:rPr>
              <a:t>inflation</a:t>
            </a:r>
          </a:p>
        </p:txBody>
      </p:sp>
      <p:pic>
        <p:nvPicPr>
          <p:cNvPr id="3" name="baloon ex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963" y="147796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799"/>
            <a:ext cx="8382000" cy="117951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altLang="el-GR" sz="4000" dirty="0" smtClean="0"/>
              <a:t>An </a:t>
            </a:r>
            <a:r>
              <a:rPr lang="el-GR" altLang="el-GR" sz="4000" dirty="0" smtClean="0"/>
              <a:t>7</a:t>
            </a:r>
            <a:r>
              <a:rPr lang="en-US" altLang="el-GR" sz="4000" dirty="0" smtClean="0"/>
              <a:t>3 year old man with</a:t>
            </a:r>
            <a:br>
              <a:rPr lang="en-US" altLang="el-GR" sz="4000" dirty="0" smtClean="0"/>
            </a:br>
            <a:r>
              <a:rPr lang="en-US" altLang="el-GR" sz="4000" dirty="0" smtClean="0"/>
              <a:t>exertional dyspnea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22512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l-GR" sz="2800" dirty="0" smtClean="0"/>
              <a:t>Last year well</a:t>
            </a:r>
          </a:p>
          <a:p>
            <a:pPr eaLnBrk="1" hangingPunct="1"/>
            <a:r>
              <a:rPr lang="en-US" altLang="el-GR" sz="2800" dirty="0" smtClean="0"/>
              <a:t>Now in </a:t>
            </a:r>
            <a:r>
              <a:rPr lang="el-GR" altLang="el-GR" sz="2800" b="1" dirty="0" smtClean="0"/>
              <a:t>ΝΥΗΑ ΙΙ-ΙΙΙ</a:t>
            </a:r>
            <a:endParaRPr lang="en-US" altLang="el-GR" sz="2800" b="1" dirty="0" smtClean="0"/>
          </a:p>
          <a:p>
            <a:pPr eaLnBrk="1" hangingPunct="1"/>
            <a:r>
              <a:rPr lang="en-US" altLang="el-GR" sz="2800" dirty="0"/>
              <a:t>L</a:t>
            </a:r>
            <a:r>
              <a:rPr lang="en-US" altLang="el-GR" sz="2800" dirty="0" smtClean="0"/>
              <a:t>ightheadedness with exertion</a:t>
            </a:r>
          </a:p>
          <a:p>
            <a:pPr eaLnBrk="1" hangingPunct="1"/>
            <a:r>
              <a:rPr lang="en-US" altLang="el-GR" sz="2800" dirty="0" smtClean="0"/>
              <a:t>3/6 ejection murmur</a:t>
            </a:r>
          </a:p>
        </p:txBody>
      </p:sp>
      <p:pic>
        <p:nvPicPr>
          <p:cNvPr id="24581" name="Picture 4" descr="PH01761J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2106034"/>
            <a:ext cx="3810000" cy="2522537"/>
          </a:xfrm>
        </p:spPr>
      </p:pic>
    </p:spTree>
    <p:extLst>
      <p:ext uri="{BB962C8B-B14F-4D97-AF65-F5344CB8AC3E}">
        <p14:creationId xmlns:p14="http://schemas.microsoft.com/office/powerpoint/2010/main" val="2436920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FFFF00"/>
                </a:solidFill>
              </a:rPr>
              <a:t>Corevalve deployment</a:t>
            </a:r>
          </a:p>
        </p:txBody>
      </p:sp>
      <p:pic>
        <p:nvPicPr>
          <p:cNvPr id="3" name="CV ex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963" y="147796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FF66CC"/>
                </a:solidFill>
              </a:rPr>
              <a:t>end-result</a:t>
            </a:r>
          </a:p>
        </p:txBody>
      </p:sp>
      <p:pic>
        <p:nvPicPr>
          <p:cNvPr id="3" name="CV end ex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963" y="147796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Τίτλος"/>
          <p:cNvPicPr>
            <a:picLocks noGrp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850" y="44450"/>
            <a:ext cx="8242300" cy="1158875"/>
          </a:xfrm>
        </p:spPr>
      </p:pic>
      <p:sp>
        <p:nvSpPr>
          <p:cNvPr id="45059" name="2 - Θέση περιεχομένου"/>
          <p:cNvSpPr>
            <a:spLocks noGrp="1"/>
          </p:cNvSpPr>
          <p:nvPr>
            <p:ph idx="4294967295"/>
          </p:nvPr>
        </p:nvSpPr>
        <p:spPr>
          <a:xfrm>
            <a:off x="1320800" y="1600200"/>
            <a:ext cx="7067550" cy="3973513"/>
          </a:xfrm>
        </p:spPr>
        <p:txBody>
          <a:bodyPr/>
          <a:lstStyle/>
          <a:p>
            <a:pPr marL="547688" indent="-411163">
              <a:buFontTx/>
              <a:buNone/>
            </a:pPr>
            <a:r>
              <a:rPr lang="en-US" sz="2800">
                <a:solidFill>
                  <a:schemeClr val="bg1"/>
                </a:solidFill>
                <a:latin typeface="Book Antiqua" pitchFamily="18" charset="0"/>
              </a:rPr>
              <a:t>The </a:t>
            </a:r>
            <a:r>
              <a:rPr lang="en-US" sz="2800">
                <a:solidFill>
                  <a:srgbClr val="FF9900"/>
                </a:solidFill>
                <a:latin typeface="Book Antiqua" pitchFamily="18" charset="0"/>
              </a:rPr>
              <a:t>L femoral artery</a:t>
            </a:r>
            <a:r>
              <a:rPr lang="en-US" sz="2800">
                <a:solidFill>
                  <a:srgbClr val="FFFF00"/>
                </a:solidFill>
                <a:latin typeface="Book Antiqua" pitchFamily="18" charset="0"/>
              </a:rPr>
              <a:t> </a:t>
            </a:r>
          </a:p>
          <a:p>
            <a:pPr marL="547688" indent="-411163">
              <a:buFontTx/>
              <a:buNone/>
            </a:pPr>
            <a:r>
              <a:rPr lang="en-US" sz="2800">
                <a:solidFill>
                  <a:schemeClr val="bg1"/>
                </a:solidFill>
                <a:latin typeface="Book Antiqua" pitchFamily="18" charset="0"/>
              </a:rPr>
              <a:t>pre-positioned Prostar sutures</a:t>
            </a:r>
            <a:r>
              <a:rPr lang="en-US" sz="2800">
                <a:solidFill>
                  <a:srgbClr val="FFFF00"/>
                </a:solidFill>
                <a:latin typeface="Book Antiqua" pitchFamily="18" charset="0"/>
              </a:rPr>
              <a:t> </a:t>
            </a:r>
          </a:p>
          <a:p>
            <a:pPr marL="547688" indent="-411163">
              <a:buFontTx/>
              <a:buNone/>
            </a:pPr>
            <a:r>
              <a:rPr lang="en-US" sz="2800">
                <a:solidFill>
                  <a:srgbClr val="FF9900"/>
                </a:solidFill>
                <a:latin typeface="Book Antiqua" pitchFamily="18" charset="0"/>
              </a:rPr>
              <a:t>were tied </a:t>
            </a:r>
          </a:p>
          <a:p>
            <a:pPr marL="547688" indent="-411163">
              <a:buFontTx/>
              <a:buNone/>
            </a:pPr>
            <a:r>
              <a:rPr lang="en-US" sz="2800">
                <a:solidFill>
                  <a:schemeClr val="bg1"/>
                </a:solidFill>
                <a:latin typeface="Book Antiqua" pitchFamily="18" charset="0"/>
              </a:rPr>
              <a:t>in the usual manner</a:t>
            </a:r>
            <a:endParaRPr lang="el-GR" sz="2800">
              <a:solidFill>
                <a:schemeClr val="bg1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/>
          <a:stretch>
            <a:fillRect/>
          </a:stretch>
        </p:blipFill>
        <p:spPr bwMode="auto">
          <a:xfrm>
            <a:off x="5375275" y="4038600"/>
            <a:ext cx="3159125" cy="1531938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2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FF66CC"/>
                </a:solidFill>
              </a:rPr>
              <a:t>end-result</a:t>
            </a:r>
          </a:p>
        </p:txBody>
      </p:sp>
      <p:pic>
        <p:nvPicPr>
          <p:cNvPr id="3" name="exner end ang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963" y="147796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5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PARTNER B: 5 Years</a:t>
            </a:r>
            <a:br>
              <a:rPr lang="en-US" sz="4000" dirty="0"/>
            </a:br>
            <a:r>
              <a:rPr lang="en-US" sz="3600" dirty="0">
                <a:solidFill>
                  <a:schemeClr val="bg1"/>
                </a:solidFill>
              </a:rPr>
              <a:t>Mortality</a:t>
            </a:r>
            <a:endParaRPr lang="el-GR" sz="3600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6926" t="26375" r="17516" b="24160"/>
          <a:stretch/>
        </p:blipFill>
        <p:spPr>
          <a:xfrm>
            <a:off x="1152761" y="2348881"/>
            <a:ext cx="6552728" cy="2966438"/>
          </a:xfrm>
          <a:prstGeom prst="rect">
            <a:avLst/>
          </a:prstGeom>
        </p:spPr>
      </p:pic>
      <p:sp>
        <p:nvSpPr>
          <p:cNvPr id="5" name="Στρογγυλεμένο ορθογώνιο 4"/>
          <p:cNvSpPr/>
          <p:nvPr/>
        </p:nvSpPr>
        <p:spPr>
          <a:xfrm>
            <a:off x="5148064" y="2780928"/>
            <a:ext cx="2664296" cy="2592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>
            <a:spLocks noChangeArrowheads="1"/>
          </p:cNvSpPr>
          <p:nvPr/>
        </p:nvSpPr>
        <p:spPr bwMode="auto">
          <a:xfrm>
            <a:off x="6660232" y="5611539"/>
            <a:ext cx="2266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l-GR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Samir Kapadia, TCT 2014</a:t>
            </a:r>
            <a:endParaRPr lang="el-GR" altLang="el-GR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250" y="1059582"/>
            <a:ext cx="714375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/>
              <a:t>PARTNER A Trial</a:t>
            </a:r>
            <a:br>
              <a:rPr lang="en-US" sz="3200" dirty="0"/>
            </a:br>
            <a:r>
              <a:rPr lang="en-US" sz="3200" dirty="0">
                <a:solidFill>
                  <a:schemeClr val="bg1"/>
                </a:solidFill>
              </a:rPr>
              <a:t>Mortality</a:t>
            </a:r>
            <a:r>
              <a:rPr lang="el-GR" sz="3200" dirty="0">
                <a:solidFill>
                  <a:schemeClr val="bg1"/>
                </a:solidFill>
              </a:rPr>
              <a:t> – </a:t>
            </a:r>
            <a:r>
              <a:rPr lang="en-US" sz="3200" dirty="0">
                <a:solidFill>
                  <a:schemeClr val="bg1"/>
                </a:solidFill>
              </a:rPr>
              <a:t>5</a:t>
            </a:r>
            <a:r>
              <a:rPr lang="el-GR" sz="32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Years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21508" name="4 - TextBox"/>
          <p:cNvSpPr txBox="1">
            <a:spLocks noChangeArrowheads="1"/>
          </p:cNvSpPr>
          <p:nvPr/>
        </p:nvSpPr>
        <p:spPr bwMode="auto">
          <a:xfrm>
            <a:off x="2462188" y="5184099"/>
            <a:ext cx="4177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l-GR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No difference between the two groups</a:t>
            </a:r>
            <a:endParaRPr lang="el-GR" altLang="el-GR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5 - TextBox"/>
          <p:cNvSpPr txBox="1">
            <a:spLocks noChangeArrowheads="1"/>
          </p:cNvSpPr>
          <p:nvPr/>
        </p:nvSpPr>
        <p:spPr bwMode="auto">
          <a:xfrm>
            <a:off x="6948264" y="5589249"/>
            <a:ext cx="18722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l-GR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M. Mack, ACC 2015</a:t>
            </a:r>
            <a:endParaRPr lang="el-GR" altLang="el-GR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5703" t="22684" r="7476" b="10133"/>
          <a:stretch/>
        </p:blipFill>
        <p:spPr>
          <a:xfrm>
            <a:off x="1333922" y="2287352"/>
            <a:ext cx="6667078" cy="27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media.pcronline.com/diapos/PCRTokyoValves2018/138-20180331_1322_Main_Arena_Saito_Shigeru_0000_(1575)/slide007.jpg">
            <a:extLst>
              <a:ext uri="{FF2B5EF4-FFF2-40B4-BE49-F238E27FC236}">
                <a16:creationId xmlns="" xmlns:a16="http://schemas.microsoft.com/office/drawing/2014/main" id="{F633F567-3F01-4D6F-856B-0F90E8307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6"/>
          <a:stretch/>
        </p:blipFill>
        <p:spPr bwMode="auto">
          <a:xfrm>
            <a:off x="819028" y="1844824"/>
            <a:ext cx="7505943" cy="42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4">
            <a:extLst>
              <a:ext uri="{FF2B5EF4-FFF2-40B4-BE49-F238E27FC236}">
                <a16:creationId xmlns="" xmlns:a16="http://schemas.microsoft.com/office/drawing/2014/main" id="{C5FAA584-509E-4EDC-9FF7-88B771A2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 I (Cohort A)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TAVR in High-Risk Patients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cause mortality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288783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media.pcronline.com/diapos/PCRTokyoValves2018/138-20180331_1322_Main_Arena_Saito_Shigeru_0000_(1575)/slide008.jpg">
            <a:extLst>
              <a:ext uri="{FF2B5EF4-FFF2-40B4-BE49-F238E27FC236}">
                <a16:creationId xmlns="" xmlns:a16="http://schemas.microsoft.com/office/drawing/2014/main" id="{E6319DB6-0B9F-484B-A7AF-CBEF2C762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8"/>
          <a:stretch/>
        </p:blipFill>
        <p:spPr bwMode="auto">
          <a:xfrm>
            <a:off x="1187624" y="1844824"/>
            <a:ext cx="696225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4">
            <a:extLst>
              <a:ext uri="{FF2B5EF4-FFF2-40B4-BE49-F238E27FC236}">
                <a16:creationId xmlns="" xmlns:a16="http://schemas.microsoft.com/office/drawing/2014/main" id="{C5FAA584-509E-4EDC-9FF7-88B771A2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 II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TAVR in Intermediate -Risk Patients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cause mortality or disabling stroke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084142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="" xmlns:a16="http://schemas.microsoft.com/office/drawing/2014/main" id="{C4F89BEC-DFBD-4428-A489-E69F62EC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 3</a:t>
            </a: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TAVR in Low-Risk Patients</a:t>
            </a:r>
            <a:endParaRPr lang="el-GR" sz="2400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="" xmlns:a16="http://schemas.microsoft.com/office/drawing/2014/main" id="{E837C9BB-5048-4C67-BE6D-B77DDE6D1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730948"/>
            <a:ext cx="6768752" cy="5572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A7A71BA9-DAC9-44EC-9645-8820BCB8BBB5}"/>
              </a:ext>
            </a:extLst>
          </p:cNvPr>
          <p:cNvSpPr/>
          <p:nvPr/>
        </p:nvSpPr>
        <p:spPr>
          <a:xfrm>
            <a:off x="5076056" y="6414085"/>
            <a:ext cx="3943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Mack MJ et al, N Engl J Med. 2019 Mar 17.</a:t>
            </a:r>
            <a:endParaRPr lang="el-G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76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CoreValve</a:t>
            </a:r>
            <a:r>
              <a:rPr lang="en-US" dirty="0" smtClean="0"/>
              <a:t> US Pivotal Trial</a:t>
            </a:r>
            <a:br>
              <a:rPr lang="en-US" dirty="0" smtClean="0"/>
            </a:br>
            <a:r>
              <a:rPr lang="en-US" sz="4000" dirty="0">
                <a:solidFill>
                  <a:schemeClr val="bg1"/>
                </a:solidFill>
              </a:rPr>
              <a:t>2 Years Mortality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6295" t="23422" r="4522" b="13087"/>
          <a:stretch/>
        </p:blipFill>
        <p:spPr>
          <a:xfrm>
            <a:off x="952227" y="2348880"/>
            <a:ext cx="6953796" cy="2970330"/>
          </a:xfrm>
          <a:prstGeom prst="rect">
            <a:avLst/>
          </a:prstGeom>
        </p:spPr>
      </p:pic>
      <p:sp>
        <p:nvSpPr>
          <p:cNvPr id="5" name="5 - TextBox"/>
          <p:cNvSpPr txBox="1">
            <a:spLocks noChangeArrowheads="1"/>
          </p:cNvSpPr>
          <p:nvPr/>
        </p:nvSpPr>
        <p:spPr bwMode="auto">
          <a:xfrm>
            <a:off x="6660232" y="5611539"/>
            <a:ext cx="2266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l-GR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M. Reardon, ACC 2015</a:t>
            </a:r>
            <a:endParaRPr lang="el-GR" altLang="el-GR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Έλλειψη 5"/>
          <p:cNvSpPr/>
          <p:nvPr/>
        </p:nvSpPr>
        <p:spPr>
          <a:xfrm>
            <a:off x="6300208" y="4023066"/>
            <a:ext cx="1605831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ύγραμμο βέλος σύνδεσης 7"/>
          <p:cNvCxnSpPr/>
          <p:nvPr/>
        </p:nvCxnSpPr>
        <p:spPr>
          <a:xfrm>
            <a:off x="8001000" y="3158970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85800" y="6248400"/>
            <a:ext cx="7696200" cy="457200"/>
          </a:xfrm>
          <a:prstGeom prst="rect">
            <a:avLst/>
          </a:prstGeom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600" i="0">
                <a:solidFill>
                  <a:schemeClr val="bg1"/>
                </a:solidFill>
              </a:rPr>
              <a:t>© Continuing Medical Implementation                                           …..</a:t>
            </a:r>
            <a:r>
              <a:rPr lang="en-US" altLang="el-GR" sz="1600">
                <a:solidFill>
                  <a:schemeClr val="bg1"/>
                </a:solidFill>
              </a:rPr>
              <a:t>.bridging the care gap </a:t>
            </a:r>
            <a:endParaRPr lang="en-US" altLang="el-GR" sz="1600" i="0">
              <a:solidFill>
                <a:schemeClr val="bg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altLang="el-GR" sz="4000" smtClean="0"/>
              <a:t>An 73 </a:t>
            </a:r>
            <a:r>
              <a:rPr lang="en-US" altLang="el-GR" sz="4000" dirty="0" smtClean="0"/>
              <a:t>year old man with</a:t>
            </a:r>
            <a:br>
              <a:rPr lang="en-US" altLang="el-GR" sz="4000" dirty="0" smtClean="0"/>
            </a:br>
            <a:r>
              <a:rPr lang="en-US" altLang="el-GR" sz="4000" dirty="0" smtClean="0"/>
              <a:t>exertional dyspnea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2800" dirty="0" smtClean="0"/>
              <a:t>Is there </a:t>
            </a:r>
            <a:r>
              <a:rPr lang="en-US" altLang="el-GR" sz="2800" b="1" dirty="0" smtClean="0"/>
              <a:t>significant</a:t>
            </a:r>
            <a:r>
              <a:rPr lang="en-US" altLang="el-GR" sz="2800" dirty="0" smtClean="0"/>
              <a:t> valvular heart disease?</a:t>
            </a:r>
          </a:p>
          <a:p>
            <a:pPr eaLnBrk="1" hangingPunct="1"/>
            <a:r>
              <a:rPr lang="en-US" altLang="el-GR" sz="2800" dirty="0" smtClean="0"/>
              <a:t>Which valve?</a:t>
            </a:r>
          </a:p>
          <a:p>
            <a:pPr eaLnBrk="1" hangingPunct="1"/>
            <a:r>
              <a:rPr lang="en-US" altLang="el-GR" sz="2800" dirty="0" smtClean="0"/>
              <a:t>Is the valve playing a role in his dyspnea?</a:t>
            </a:r>
          </a:p>
          <a:p>
            <a:pPr eaLnBrk="1" hangingPunct="1"/>
            <a:r>
              <a:rPr lang="en-US" altLang="el-GR" sz="2800" dirty="0" smtClean="0"/>
              <a:t>How do you distinguish AV sclerosis from stenosis?</a:t>
            </a:r>
          </a:p>
          <a:p>
            <a:pPr eaLnBrk="1" hangingPunct="1"/>
            <a:r>
              <a:rPr lang="en-US" altLang="el-GR" sz="2800" dirty="0" smtClean="0"/>
              <a:t>What are the clinical signs of severe AS?</a:t>
            </a:r>
          </a:p>
          <a:p>
            <a:pPr eaLnBrk="1" hangingPunct="1"/>
            <a:r>
              <a:rPr lang="en-US" altLang="el-GR" sz="2800" dirty="0" smtClean="0"/>
              <a:t>What </a:t>
            </a:r>
            <a:r>
              <a:rPr lang="en-US" altLang="el-GR" sz="2800" b="1" dirty="0" smtClean="0"/>
              <a:t>tests</a:t>
            </a:r>
            <a:r>
              <a:rPr lang="en-US" altLang="el-GR" sz="2800" dirty="0" smtClean="0"/>
              <a:t> are appropriate?</a:t>
            </a:r>
          </a:p>
          <a:p>
            <a:pPr eaLnBrk="1" hangingPunct="1"/>
            <a:endParaRPr lang="en-US" altLang="el-GR" sz="2800" dirty="0" smtClean="0"/>
          </a:p>
          <a:p>
            <a:pPr eaLnBrk="1" hangingPunct="1"/>
            <a:r>
              <a:rPr lang="en-US" altLang="el-GR" sz="2800" dirty="0" smtClean="0"/>
              <a:t>When is </a:t>
            </a:r>
            <a:r>
              <a:rPr lang="en-US" altLang="el-GR" sz="2800" b="1" dirty="0" smtClean="0"/>
              <a:t>surgery</a:t>
            </a:r>
            <a:r>
              <a:rPr lang="en-US" altLang="el-GR" sz="2800" dirty="0" smtClean="0"/>
              <a:t> indicated?</a:t>
            </a:r>
          </a:p>
          <a:p>
            <a:r>
              <a:rPr lang="en-US" altLang="el-GR" sz="2800" dirty="0"/>
              <a:t>When is </a:t>
            </a:r>
            <a:r>
              <a:rPr lang="en-US" altLang="el-GR" sz="2800" b="1" dirty="0" smtClean="0"/>
              <a:t>TAVI </a:t>
            </a:r>
            <a:r>
              <a:rPr lang="en-US" altLang="el-GR" sz="2800" dirty="0" smtClean="0"/>
              <a:t>indicated</a:t>
            </a:r>
            <a:r>
              <a:rPr lang="en-US" altLang="el-GR" sz="2800" dirty="0"/>
              <a:t>?</a:t>
            </a:r>
            <a:endParaRPr lang="en-US" alt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22625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589" t="41914" r="27699" b="14778"/>
          <a:stretch/>
        </p:blipFill>
        <p:spPr>
          <a:xfrm>
            <a:off x="1048605" y="1700808"/>
            <a:ext cx="7638195" cy="4161606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C21162E-4323-4061-9D22-230CA3B3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NOTION Trial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TAVR using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CoreValve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SAVR for all comers</a:t>
            </a:r>
            <a:endParaRPr lang="el-G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="" xmlns:a16="http://schemas.microsoft.com/office/drawing/2014/main" id="{6A60731D-9126-4AD5-81A8-F731AF69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NOTION Trial-2 years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TAVR using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CoreValve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SAVR for all comers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cause mortality</a:t>
            </a:r>
            <a:endParaRPr lang="el-G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854FFD68-6AAB-44DD-8154-B5D098BD7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8" t="36994" r="31224" b="22481"/>
          <a:stretch/>
        </p:blipFill>
        <p:spPr>
          <a:xfrm>
            <a:off x="1475656" y="1988840"/>
            <a:ext cx="605521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66505F9-3A02-4319-B90B-3A7EFA36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TAVR in low-risk patients </a:t>
            </a:r>
            <a:endParaRPr lang="el-G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="" xmlns:a16="http://schemas.microsoft.com/office/drawing/2014/main" id="{E0C6BEEA-B935-4D47-883D-8804176ED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90" t="39189" r="11649" b="14078"/>
          <a:stretch/>
        </p:blipFill>
        <p:spPr>
          <a:xfrm>
            <a:off x="722564" y="1916832"/>
            <a:ext cx="7698872" cy="3375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A1193822-5946-483D-8CDD-04EE17B477A8}"/>
              </a:ext>
            </a:extLst>
          </p:cNvPr>
          <p:cNvSpPr/>
          <p:nvPr/>
        </p:nvSpPr>
        <p:spPr>
          <a:xfrm>
            <a:off x="4860032" y="6488544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Popma JJ etal, N Engl J Med. 2019 Mar 17</a:t>
            </a:r>
          </a:p>
        </p:txBody>
      </p:sp>
    </p:spTree>
    <p:extLst>
      <p:ext uri="{BB962C8B-B14F-4D97-AF65-F5344CB8AC3E}">
        <p14:creationId xmlns:p14="http://schemas.microsoft.com/office/powerpoint/2010/main" val="580009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66505F9-3A02-4319-B90B-3A7EFA36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TAVR in low-risk patients </a:t>
            </a:r>
            <a:endParaRPr lang="el-G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A1193822-5946-483D-8CDD-04EE17B477A8}"/>
              </a:ext>
            </a:extLst>
          </p:cNvPr>
          <p:cNvSpPr/>
          <p:nvPr/>
        </p:nvSpPr>
        <p:spPr>
          <a:xfrm>
            <a:off x="4860032" y="6488544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Popma JJ etal, N Engl J Med. 2019 Mar 17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="" xmlns:a16="http://schemas.microsoft.com/office/drawing/2014/main" id="{819A48CA-493B-444F-BCF8-359012EC4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70" t="22282" r="16123" b="26806"/>
          <a:stretch/>
        </p:blipFill>
        <p:spPr>
          <a:xfrm>
            <a:off x="1043608" y="1556792"/>
            <a:ext cx="74393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794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3BA2DB-C8BC-42E1-873B-8FB13831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Αριθμός </a:t>
            </a:r>
            <a:r>
              <a:rPr lang="en-US" dirty="0"/>
              <a:t>TAVI - </a:t>
            </a:r>
            <a:r>
              <a:rPr lang="el-GR" dirty="0"/>
              <a:t>Ελλάδα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3F46F134-A3DA-47AF-AF95-2393683BEC7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9750" y="126841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14823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4824130-BA62-41E8-A3A5-F821B458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Επεμβάσεις </a:t>
            </a:r>
            <a:r>
              <a:rPr lang="en-US" dirty="0"/>
              <a:t>TAVI </a:t>
            </a:r>
            <a:r>
              <a:rPr lang="el-GR" dirty="0"/>
              <a:t>στην Ελλάδα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="" xmlns:a16="http://schemas.microsoft.com/office/drawing/2014/main" id="{18855F53-30F0-4E68-8156-DB7C25280C4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9750" y="1639342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00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85F2F21-EC2F-4D72-8E1D-89B3BB18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TAVI growth</a:t>
            </a: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2025 </a:t>
            </a:r>
            <a:endParaRPr lang="el-G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="" xmlns:a16="http://schemas.microsoft.com/office/drawing/2014/main" id="{5C4DFAD4-3C47-4797-B7D0-8DE737C76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00" t="40756" r="25410" b="20829"/>
          <a:stretch/>
        </p:blipFill>
        <p:spPr>
          <a:xfrm>
            <a:off x="539750" y="1772816"/>
            <a:ext cx="8064698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032C99-0FE6-470A-8A53-C4B8691A0F8B}"/>
              </a:ext>
            </a:extLst>
          </p:cNvPr>
          <p:cNvSpPr txBox="1"/>
          <p:nvPr/>
        </p:nvSpPr>
        <p:spPr>
          <a:xfrm>
            <a:off x="6372200" y="6237312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TCT2018</a:t>
            </a:r>
            <a:endParaRPr lang="el-GR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3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4800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3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latation</a:t>
            </a: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anscatheter</a:t>
            </a: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Aorti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Valve Implan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ation Trial</a:t>
            </a:r>
            <a:r>
              <a:rPr lang="el-GR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 DIRECT Trial)</a:t>
            </a:r>
            <a:r>
              <a:rPr lang="el-GR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3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00" y="3276600"/>
            <a:ext cx="9139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Konstantinos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Toutouzas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Georgios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Benetos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Vasilis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Voudris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Maria Drakopoulou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Konstantinos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Stathogiannis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George Latsios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Andreas Synetos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Elias Kosmas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Ioannis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Iakovou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Georgios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Katsimagklis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Antonios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Mastrokostopoulos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Sotiris Moraitis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Viki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Zeniou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Danenberg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Emmanouil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Vavuranakis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Dimitris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Tousoulis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139" y="4263885"/>
            <a:ext cx="870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Department of Cardiology, Athens School of Medicine,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Hippokration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Hospital, Athens, Greece;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Cardiology, Onassis Cardiac Surgery Center, Athens, Greece;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Naval Hospital of Athens, Greece;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Institute, Hadassah Hebrew University Medical Center, Israel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4A85846B-4D32-46E4-800D-364587A28D3D}"/>
              </a:ext>
            </a:extLst>
          </p:cNvPr>
          <p:cNvSpPr/>
          <p:nvPr/>
        </p:nvSpPr>
        <p:spPr>
          <a:xfrm>
            <a:off x="4539976" y="6379436"/>
            <a:ext cx="3191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JACC Cardiovasc Interv. 2019 Mar 22</a:t>
            </a:r>
            <a:endParaRPr lang="el-GR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14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2408DF-30B0-47B3-9A68-9E66CF651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FDE45B-2240-4475-AEB1-CB10E2F38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0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40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1DF23D6-61AB-4799-85A5-7307F611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BIG FIVE</a:t>
            </a:r>
            <a:endParaRPr lang="el-G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E6AAD117-86A2-4ECC-B9C9-817E5CEC9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26200" r="19288" b="20600"/>
          <a:stretch/>
        </p:blipFill>
        <p:spPr>
          <a:xfrm>
            <a:off x="261180" y="1772816"/>
            <a:ext cx="8786343" cy="41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93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85800" y="6248400"/>
            <a:ext cx="7696200" cy="457200"/>
          </a:xfrm>
          <a:prstGeom prst="rect">
            <a:avLst/>
          </a:prstGeom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600" i="0">
                <a:solidFill>
                  <a:schemeClr val="bg1"/>
                </a:solidFill>
              </a:rPr>
              <a:t>© Continuing Medical Implementation                                           …..</a:t>
            </a:r>
            <a:r>
              <a:rPr lang="en-US" altLang="el-GR" sz="1600">
                <a:solidFill>
                  <a:schemeClr val="bg1"/>
                </a:solidFill>
              </a:rPr>
              <a:t>.bridging the care gap </a:t>
            </a:r>
            <a:endParaRPr lang="en-US" altLang="el-GR" sz="1600" i="0">
              <a:solidFill>
                <a:schemeClr val="bg1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 smtClean="0"/>
              <a:t>AS symptoms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Chest pain (angina)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/>
              <a:t>Reduced coronary flow reserve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/>
              <a:t>Increased demand-high afterload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Syncope/Dizziness (exertional pre-syncope)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/>
              <a:t>Fixed cardiac output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/>
              <a:t>Vasodepressor response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/>
              <a:t>Conduction abnormalities due to AV node calcification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Dyspnea on exertion &amp; rest (</a:t>
            </a:r>
            <a:r>
              <a:rPr lang="en-US" altLang="en-US" dirty="0"/>
              <a:t>LV </a:t>
            </a:r>
            <a:r>
              <a:rPr lang="en-US" altLang="en-US" dirty="0" smtClean="0"/>
              <a:t>failure)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 smtClean="0"/>
              <a:t>Impaired exercise tolerance</a:t>
            </a: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476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A329E54-4BC2-4D7C-BB11-E1B1BD36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032448" cy="611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40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8D1DE0E-EC1F-4598-A6BA-9932A9C1B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8410"/>
            <a:ext cx="4164037" cy="6241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A618FFE-AFE6-4B66-88BB-F4FD1484EEBE}"/>
              </a:ext>
            </a:extLst>
          </p:cNvPr>
          <p:cNvSpPr txBox="1"/>
          <p:nvPr/>
        </p:nvSpPr>
        <p:spPr>
          <a:xfrm>
            <a:off x="5148064" y="1556792"/>
            <a:ext cx="3286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www.cardioact.gr</a:t>
            </a:r>
            <a:endParaRPr lang="el-G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7D93038-A2D0-4C5C-9102-98D40409FB03}"/>
              </a:ext>
            </a:extLst>
          </p:cNvPr>
          <p:cNvSpPr txBox="1"/>
          <p:nvPr/>
        </p:nvSpPr>
        <p:spPr>
          <a:xfrm>
            <a:off x="4864328" y="2204864"/>
            <a:ext cx="41772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Περιστατικά επεμβατικής καρδιολογίας </a:t>
            </a: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PCI, TAVI, Mitral clip,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Σύγκλειση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PFO, ASD, LAA)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Βασικές γνώσεις (προβολές κα)</a:t>
            </a:r>
          </a:p>
          <a:p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Γνώμες</a:t>
            </a:r>
          </a:p>
          <a:p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174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14375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iPad App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PCR Valve Atlas (2014)</a:t>
            </a:r>
            <a:endParaRPr lang="el-G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nline imag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243954"/>
            <a:ext cx="2871129" cy="20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line imag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480220"/>
            <a:ext cx="3803915" cy="261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line imag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782" y="4243954"/>
            <a:ext cx="2871129" cy="20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- Ορθογώνιο"/>
          <p:cNvSpPr/>
          <p:nvPr/>
        </p:nvSpPr>
        <p:spPr>
          <a:xfrm>
            <a:off x="6084168" y="1813407"/>
            <a:ext cx="2500330" cy="194878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 Contributors</a:t>
            </a:r>
          </a:p>
          <a:p>
            <a:pPr algn="ctr"/>
            <a:endParaRPr lang="en-US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G. Latsios</a:t>
            </a: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A.Synetos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Toutouzas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/>
            <a:endParaRPr lang="el-G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61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85800" y="6248400"/>
            <a:ext cx="7696200" cy="457200"/>
          </a:xfrm>
          <a:prstGeom prst="rect">
            <a:avLst/>
          </a:prstGeom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600" i="0">
                <a:solidFill>
                  <a:schemeClr val="bg1"/>
                </a:solidFill>
              </a:rPr>
              <a:t>© Continuing Medical Implementation                                           …..</a:t>
            </a:r>
            <a:r>
              <a:rPr lang="en-US" altLang="el-GR" sz="1600">
                <a:solidFill>
                  <a:schemeClr val="bg1"/>
                </a:solidFill>
              </a:rPr>
              <a:t>.bridging the care gap </a:t>
            </a:r>
            <a:endParaRPr lang="en-US" altLang="el-GR" sz="1600" i="0">
              <a:solidFill>
                <a:schemeClr val="bg1"/>
              </a:solidFill>
            </a:endParaRPr>
          </a:p>
        </p:txBody>
      </p:sp>
      <p:sp>
        <p:nvSpPr>
          <p:cNvPr id="32771" name="Line 2"/>
          <p:cNvSpPr>
            <a:spLocks noChangeShapeType="1"/>
          </p:cNvSpPr>
          <p:nvPr/>
        </p:nvSpPr>
        <p:spPr bwMode="auto">
          <a:xfrm>
            <a:off x="2133600" y="29543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72" name="Line 3"/>
          <p:cNvSpPr>
            <a:spLocks noChangeShapeType="1"/>
          </p:cNvSpPr>
          <p:nvPr/>
        </p:nvSpPr>
        <p:spPr bwMode="auto">
          <a:xfrm>
            <a:off x="7391400" y="29543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73" name="Line 4"/>
          <p:cNvSpPr>
            <a:spLocks noChangeShapeType="1"/>
          </p:cNvSpPr>
          <p:nvPr/>
        </p:nvSpPr>
        <p:spPr bwMode="auto">
          <a:xfrm>
            <a:off x="6629400" y="29543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74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413792"/>
            <a:ext cx="7772400" cy="1143000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b="1" dirty="0" smtClean="0"/>
              <a:t>AS physical findings</a:t>
            </a:r>
          </a:p>
        </p:txBody>
      </p:sp>
      <p:sp>
        <p:nvSpPr>
          <p:cNvPr id="32775" name="Line 6"/>
          <p:cNvSpPr>
            <a:spLocks noChangeShapeType="1"/>
          </p:cNvSpPr>
          <p:nvPr/>
        </p:nvSpPr>
        <p:spPr bwMode="auto">
          <a:xfrm>
            <a:off x="1371600" y="29543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76" name="AutoShape 7"/>
          <p:cNvSpPr>
            <a:spLocks noChangeArrowheads="1"/>
          </p:cNvSpPr>
          <p:nvPr/>
        </p:nvSpPr>
        <p:spPr bwMode="auto">
          <a:xfrm rot="-5555449">
            <a:off x="1562100" y="3068638"/>
            <a:ext cx="533400" cy="609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32777" name="AutoShape 8"/>
          <p:cNvSpPr>
            <a:spLocks noChangeArrowheads="1"/>
          </p:cNvSpPr>
          <p:nvPr/>
        </p:nvSpPr>
        <p:spPr bwMode="auto">
          <a:xfrm rot="5398235">
            <a:off x="2171700" y="3068638"/>
            <a:ext cx="533400" cy="609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32778" name="Line 9"/>
          <p:cNvSpPr>
            <a:spLocks noChangeShapeType="1"/>
          </p:cNvSpPr>
          <p:nvPr/>
        </p:nvSpPr>
        <p:spPr bwMode="auto">
          <a:xfrm>
            <a:off x="2133600" y="3106738"/>
            <a:ext cx="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79" name="Line 10"/>
          <p:cNvSpPr>
            <a:spLocks noChangeShapeType="1"/>
          </p:cNvSpPr>
          <p:nvPr/>
        </p:nvSpPr>
        <p:spPr bwMode="auto">
          <a:xfrm>
            <a:off x="7884368" y="29543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80" name="Line 11"/>
          <p:cNvSpPr>
            <a:spLocks noChangeShapeType="1"/>
          </p:cNvSpPr>
          <p:nvPr/>
        </p:nvSpPr>
        <p:spPr bwMode="auto">
          <a:xfrm>
            <a:off x="5867400" y="29543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81" name="Line 12"/>
          <p:cNvSpPr>
            <a:spLocks noChangeShapeType="1"/>
          </p:cNvSpPr>
          <p:nvPr/>
        </p:nvSpPr>
        <p:spPr bwMode="auto">
          <a:xfrm>
            <a:off x="3352800" y="295433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82" name="AutoShape 13"/>
          <p:cNvSpPr>
            <a:spLocks noChangeArrowheads="1"/>
          </p:cNvSpPr>
          <p:nvPr/>
        </p:nvSpPr>
        <p:spPr bwMode="auto">
          <a:xfrm rot="-5421680">
            <a:off x="6362700" y="2611438"/>
            <a:ext cx="533400" cy="1524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32783" name="AutoShape 14"/>
          <p:cNvSpPr>
            <a:spLocks noChangeArrowheads="1"/>
          </p:cNvSpPr>
          <p:nvPr/>
        </p:nvSpPr>
        <p:spPr bwMode="auto">
          <a:xfrm rot="5378320">
            <a:off x="7391400" y="3108325"/>
            <a:ext cx="533400" cy="533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32784" name="Text Box 15"/>
          <p:cNvSpPr txBox="1">
            <a:spLocks noChangeArrowheads="1"/>
          </p:cNvSpPr>
          <p:nvPr/>
        </p:nvSpPr>
        <p:spPr bwMode="auto">
          <a:xfrm>
            <a:off x="990600" y="3944938"/>
            <a:ext cx="73152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0" dirty="0">
                <a:solidFill>
                  <a:schemeClr val="tx2"/>
                </a:solidFill>
              </a:rPr>
              <a:t>S1                   S2                        S1                    S2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i="0" dirty="0">
                <a:solidFill>
                  <a:schemeClr val="tx2"/>
                </a:solidFill>
              </a:rPr>
              <a:t>  Mild-Moderate			          Severe</a:t>
            </a:r>
          </a:p>
        </p:txBody>
      </p:sp>
      <p:sp>
        <p:nvSpPr>
          <p:cNvPr id="32785" name="Line 16"/>
          <p:cNvSpPr>
            <a:spLocks noChangeShapeType="1"/>
          </p:cNvSpPr>
          <p:nvPr/>
        </p:nvSpPr>
        <p:spPr bwMode="auto">
          <a:xfrm>
            <a:off x="6629400" y="2801938"/>
            <a:ext cx="762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2786" name="Line 17"/>
          <p:cNvSpPr>
            <a:spLocks noChangeShapeType="1"/>
          </p:cNvSpPr>
          <p:nvPr/>
        </p:nvSpPr>
        <p:spPr bwMode="auto">
          <a:xfrm>
            <a:off x="3657600" y="3411538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17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600" i="0">
                <a:solidFill>
                  <a:schemeClr val="bg1"/>
                </a:solidFill>
              </a:rPr>
              <a:t>© Continuing Medical Implementation                                           …..</a:t>
            </a:r>
            <a:r>
              <a:rPr lang="en-US" altLang="el-GR" sz="1600">
                <a:solidFill>
                  <a:schemeClr val="bg1"/>
                </a:solidFill>
              </a:rPr>
              <a:t>.bridging the care gap </a:t>
            </a:r>
            <a:endParaRPr lang="en-US" altLang="el-GR" sz="1600" i="0">
              <a:solidFill>
                <a:schemeClr val="bg1"/>
              </a:solidFill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5169"/>
            <a:ext cx="8208912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>
          <a:xfrm>
            <a:off x="611560" y="274638"/>
            <a:ext cx="8229600" cy="1143000"/>
          </a:xfr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altLang="el-GR" sz="4000" b="1" dirty="0" smtClean="0"/>
              <a:t>AS ECG</a:t>
            </a:r>
          </a:p>
        </p:txBody>
      </p:sp>
    </p:spTree>
    <p:extLst>
      <p:ext uri="{BB962C8B-B14F-4D97-AF65-F5344CB8AC3E}">
        <p14:creationId xmlns:p14="http://schemas.microsoft.com/office/powerpoint/2010/main" val="36599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600" i="0">
                <a:solidFill>
                  <a:schemeClr val="bg1"/>
                </a:solidFill>
              </a:rPr>
              <a:t>© Continuing Medical Implementation                                           …..</a:t>
            </a:r>
            <a:r>
              <a:rPr lang="en-US" altLang="el-GR" sz="1600">
                <a:solidFill>
                  <a:schemeClr val="bg1"/>
                </a:solidFill>
              </a:rPr>
              <a:t>.bridging the care gap </a:t>
            </a:r>
            <a:endParaRPr lang="en-US" altLang="el-GR" sz="1600" i="0">
              <a:solidFill>
                <a:schemeClr val="bg1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l-GR" b="1" dirty="0" smtClean="0"/>
              <a:t>AS  Etiology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716016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l-GR" sz="2400" b="1" dirty="0" smtClean="0">
                <a:solidFill>
                  <a:srgbClr val="FF0000"/>
                </a:solidFill>
              </a:rPr>
              <a:t>Young patient </a:t>
            </a:r>
            <a:r>
              <a:rPr lang="en-US" altLang="el-GR" sz="2400" dirty="0" smtClean="0"/>
              <a:t>think congenital AS</a:t>
            </a:r>
          </a:p>
          <a:p>
            <a:pPr>
              <a:lnSpc>
                <a:spcPct val="150000"/>
              </a:lnSpc>
            </a:pPr>
            <a:r>
              <a:rPr lang="en-US" altLang="el-GR" sz="2400" b="1" dirty="0">
                <a:solidFill>
                  <a:srgbClr val="FF0000"/>
                </a:solidFill>
              </a:rPr>
              <a:t>Middle aged patient </a:t>
            </a:r>
            <a:r>
              <a:rPr lang="en-US" altLang="el-GR" sz="2400" dirty="0"/>
              <a:t>(40s, </a:t>
            </a:r>
            <a:r>
              <a:rPr lang="en-US" altLang="el-GR" sz="2400" dirty="0" smtClean="0"/>
              <a:t>50s</a:t>
            </a:r>
            <a:r>
              <a:rPr lang="en-US" altLang="el-GR" sz="2400" dirty="0"/>
              <a:t>) think bicuspid (or rheumatic disease)</a:t>
            </a:r>
          </a:p>
          <a:p>
            <a:pPr lvl="1"/>
            <a:r>
              <a:rPr lang="en-US" altLang="el-GR" b="1" dirty="0"/>
              <a:t>Bicuspid </a:t>
            </a:r>
          </a:p>
          <a:p>
            <a:pPr lvl="2"/>
            <a:r>
              <a:rPr lang="en-US" altLang="el-GR" sz="2400" dirty="0"/>
              <a:t>2% population</a:t>
            </a:r>
          </a:p>
          <a:p>
            <a:pPr lvl="2"/>
            <a:r>
              <a:rPr lang="en-US" altLang="el-GR" sz="2400" dirty="0"/>
              <a:t> 3:1 </a:t>
            </a:r>
            <a:r>
              <a:rPr lang="en-US" altLang="el-GR" sz="2400" dirty="0" err="1" smtClean="0"/>
              <a:t>male:female</a:t>
            </a:r>
            <a:endParaRPr lang="en-US" altLang="el-GR" sz="2400" dirty="0"/>
          </a:p>
          <a:p>
            <a:pPr lvl="2"/>
            <a:r>
              <a:rPr lang="en-US" altLang="el-GR" sz="2400" dirty="0" smtClean="0"/>
              <a:t>co-existing </a:t>
            </a:r>
            <a:r>
              <a:rPr lang="en-US" altLang="el-GR" sz="2400" dirty="0" err="1"/>
              <a:t>coarctation</a:t>
            </a:r>
            <a:r>
              <a:rPr lang="en-US" altLang="el-GR" sz="2400" dirty="0"/>
              <a:t> 6% of patients</a:t>
            </a:r>
          </a:p>
          <a:p>
            <a:pPr lvl="1" eaLnBrk="1" hangingPunct="1">
              <a:lnSpc>
                <a:spcPct val="150000"/>
              </a:lnSpc>
            </a:pPr>
            <a:endParaRPr lang="en-US" altLang="el-GR" dirty="0" smtClean="0"/>
          </a:p>
        </p:txBody>
      </p:sp>
      <p:sp>
        <p:nvSpPr>
          <p:cNvPr id="4096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6016" y="1600200"/>
            <a:ext cx="4176464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l-GR" sz="2400" b="1" dirty="0" smtClean="0">
                <a:solidFill>
                  <a:srgbClr val="FF0000"/>
                </a:solidFill>
              </a:rPr>
              <a:t>Old patients </a:t>
            </a:r>
            <a:r>
              <a:rPr lang="en-US" altLang="el-GR" sz="2400" dirty="0"/>
              <a:t>(</a:t>
            </a:r>
            <a:r>
              <a:rPr lang="en-US" altLang="el-GR" sz="2400" dirty="0" smtClean="0"/>
              <a:t>60s,70s,80s) think degenerative </a:t>
            </a:r>
          </a:p>
          <a:p>
            <a:pPr eaLnBrk="1" hangingPunct="1">
              <a:lnSpc>
                <a:spcPct val="150000"/>
              </a:lnSpc>
            </a:pPr>
            <a:endParaRPr lang="en-US" alt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40222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13984</TotalTime>
  <Words>1303</Words>
  <Application>Microsoft Office PowerPoint</Application>
  <PresentationFormat>On-screen Show (4:3)</PresentationFormat>
  <Paragraphs>240</Paragraphs>
  <Slides>62</Slides>
  <Notes>17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MS PGothic</vt:lpstr>
      <vt:lpstr>Arial</vt:lpstr>
      <vt:lpstr>Book Antiqua</vt:lpstr>
      <vt:lpstr>Calibri</vt:lpstr>
      <vt:lpstr>Constantia</vt:lpstr>
      <vt:lpstr>Symbol</vt:lpstr>
      <vt:lpstr>Times New Roman</vt:lpstr>
      <vt:lpstr>Office Theme</vt:lpstr>
      <vt:lpstr>Default Design</vt:lpstr>
      <vt:lpstr>1_Office Theme</vt:lpstr>
      <vt:lpstr>Photo Editor Photo</vt:lpstr>
      <vt:lpstr>Στένωση αορτικής βαλβίδας</vt:lpstr>
      <vt:lpstr>Στένωση αορτικής βαλβίδας  - η νόσος  - νεότερα δεδομένα </vt:lpstr>
      <vt:lpstr>Aortic Stenosis</vt:lpstr>
      <vt:lpstr>An 73 year old man with exertional dyspnea</vt:lpstr>
      <vt:lpstr>An 73 year old man with exertional dyspnea</vt:lpstr>
      <vt:lpstr>AS symptoms</vt:lpstr>
      <vt:lpstr>AS physical findings</vt:lpstr>
      <vt:lpstr>AS ECG</vt:lpstr>
      <vt:lpstr>AS  Etiology</vt:lpstr>
      <vt:lpstr>Severity of Stenosis</vt:lpstr>
      <vt:lpstr>PowerPoint Presentation</vt:lpstr>
      <vt:lpstr>Echocardiogram</vt:lpstr>
      <vt:lpstr>PowerPoint Presentation</vt:lpstr>
      <vt:lpstr>PowerPoint Presentation</vt:lpstr>
      <vt:lpstr>PowerPoint Presentation</vt:lpstr>
      <vt:lpstr>PowerPoint Presentation</vt:lpstr>
      <vt:lpstr>20 μg/kg/min iv dobutamine</vt:lpstr>
      <vt:lpstr>History of AS </vt:lpstr>
      <vt:lpstr>2 Year Survival Rate, %</vt:lpstr>
      <vt:lpstr>5 Year Survival Rate, %</vt:lpstr>
      <vt:lpstr>PowerPoint Presentation</vt:lpstr>
      <vt:lpstr>PowerPoint Presentation</vt:lpstr>
      <vt:lpstr>PowerPoint Presentation</vt:lpstr>
      <vt:lpstr>Surgical replacement</vt:lpstr>
      <vt:lpstr>Clinical assessment Heart team</vt:lpstr>
      <vt:lpstr>EuroSCORE</vt:lpstr>
      <vt:lpstr>STS score</vt:lpstr>
      <vt:lpstr>EuroSCORE II</vt:lpstr>
      <vt:lpstr>Clinical assessment Frailty by Karnofsky index</vt:lpstr>
      <vt:lpstr>TAVI, even in a 100 year old patient</vt:lpstr>
      <vt:lpstr>First ‘alive’ attempt</vt:lpstr>
      <vt:lpstr>First in Man</vt:lpstr>
      <vt:lpstr>History &amp; facts</vt:lpstr>
      <vt:lpstr>Angio&amp;heart CT (screening procedure)</vt:lpstr>
      <vt:lpstr>AoV measurements</vt:lpstr>
      <vt:lpstr>Iliac artery L</vt:lpstr>
      <vt:lpstr>PowerPoint Presentation</vt:lpstr>
      <vt:lpstr>Left femoral artery access under fluoroscopy</vt:lpstr>
      <vt:lpstr>balloon inflation</vt:lpstr>
      <vt:lpstr>Corevalve deployment</vt:lpstr>
      <vt:lpstr>end-result</vt:lpstr>
      <vt:lpstr>PowerPoint Presentation</vt:lpstr>
      <vt:lpstr>end-result</vt:lpstr>
      <vt:lpstr>PARTNER B: 5 Years Mortality</vt:lpstr>
      <vt:lpstr>PARTNER A Trial Mortality – 5 Years</vt:lpstr>
      <vt:lpstr>PARTNER I (Cohort A) TAVR in High-Risk Patients  All cause mortality</vt:lpstr>
      <vt:lpstr>PARTNER II TAVR in Intermediate -Risk Patients  All cause mortality or disabling stroke</vt:lpstr>
      <vt:lpstr>PARTNER 3 - TAVR in Low-Risk Patients</vt:lpstr>
      <vt:lpstr>CoreValve US Pivotal Trial 2 Years Mortality</vt:lpstr>
      <vt:lpstr>NOTION Trial TAVR using CoreValve vs SAVR for all comers</vt:lpstr>
      <vt:lpstr>NOTION Trial-2 years TAVR using CoreValve vs SAVR for all comers All cause mortality</vt:lpstr>
      <vt:lpstr>TAVR in low-risk patients </vt:lpstr>
      <vt:lpstr>TAVR in low-risk patients </vt:lpstr>
      <vt:lpstr>Αριθμός TAVI - Ελλάδα</vt:lpstr>
      <vt:lpstr>Επεμβάσεις TAVI στην Ελλάδα</vt:lpstr>
      <vt:lpstr>Estimated TAVI growth at 2025 </vt:lpstr>
      <vt:lpstr>The Predilatation in Transcatheter Aortic Valve Implantation Trial (The DIRECT Trial)  </vt:lpstr>
      <vt:lpstr>PowerPoint Presentation</vt:lpstr>
      <vt:lpstr>The BIG FIVE</vt:lpstr>
      <vt:lpstr>PowerPoint Presentation</vt:lpstr>
      <vt:lpstr>PowerPoint Presentation</vt:lpstr>
      <vt:lpstr>iPad App PCR Valve Atlas (2014)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PCI σε πολυαγγειακή νόσο</dc:title>
  <dc:creator>user</dc:creator>
  <cp:lastModifiedBy>Microsoft account</cp:lastModifiedBy>
  <cp:revision>1729</cp:revision>
  <dcterms:created xsi:type="dcterms:W3CDTF">2013-11-14T12:29:37Z</dcterms:created>
  <dcterms:modified xsi:type="dcterms:W3CDTF">2021-12-15T20:06:35Z</dcterms:modified>
</cp:coreProperties>
</file>