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3" r:id="rId3"/>
    <p:sldId id="257" r:id="rId4"/>
    <p:sldId id="262" r:id="rId5"/>
    <p:sldId id="258" r:id="rId6"/>
    <p:sldId id="259" r:id="rId7"/>
    <p:sldId id="260" r:id="rId8"/>
    <p:sldId id="261" r:id="rId9"/>
    <p:sldId id="264" r:id="rId10"/>
    <p:sldId id="265" r:id="rId11"/>
    <p:sldId id="272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0E9C-D2E1-428F-BB6F-364414D0833E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59E5-8EFD-41FA-AA06-1D663E22D3F8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38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0E9C-D2E1-428F-BB6F-364414D0833E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59E5-8EFD-41FA-AA06-1D663E22D3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718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0E9C-D2E1-428F-BB6F-364414D0833E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59E5-8EFD-41FA-AA06-1D663E22D3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36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0E9C-D2E1-428F-BB6F-364414D0833E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59E5-8EFD-41FA-AA06-1D663E22D3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897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0E9C-D2E1-428F-BB6F-364414D0833E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59E5-8EFD-41FA-AA06-1D663E22D3F8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733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0E9C-D2E1-428F-BB6F-364414D0833E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59E5-8EFD-41FA-AA06-1D663E22D3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134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0E9C-D2E1-428F-BB6F-364414D0833E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59E5-8EFD-41FA-AA06-1D663E22D3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742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0E9C-D2E1-428F-BB6F-364414D0833E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59E5-8EFD-41FA-AA06-1D663E22D3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142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0E9C-D2E1-428F-BB6F-364414D0833E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59E5-8EFD-41FA-AA06-1D663E22D3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900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DE90E9C-D2E1-428F-BB6F-364414D0833E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1259E5-8EFD-41FA-AA06-1D663E22D3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161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0E9C-D2E1-428F-BB6F-364414D0833E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59E5-8EFD-41FA-AA06-1D663E22D3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341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DE90E9C-D2E1-428F-BB6F-364414D0833E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E1259E5-8EFD-41FA-AA06-1D663E22D3F8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05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39F74-D67C-468B-842C-074DF93CC7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1075078"/>
            <a:ext cx="10058400" cy="1495976"/>
          </a:xfrm>
        </p:spPr>
        <p:txBody>
          <a:bodyPr>
            <a:normAutofit/>
          </a:bodyPr>
          <a:lstStyle/>
          <a:p>
            <a:r>
              <a:rPr lang="el-GR" sz="4800" b="1"/>
              <a:t>ΧΕΙΡΟΥΡΓΙΚΕΣ ΠΑΘΗΣΕΙΣ ΕΠΙΝΕΦΡΙΔΙΩΝ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3138230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992E0-A86C-48C4-8BBC-C46B388EA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Πρωτοπαθής υπεραλδοστερονισμός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9F371-DE68-4209-87F5-63BF5909C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24109"/>
            <a:ext cx="9997440" cy="3844986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 Σύνδρομο </a:t>
            </a:r>
            <a:r>
              <a:rPr lang="en-GB" dirty="0"/>
              <a:t>Conn (     </a:t>
            </a:r>
            <a:r>
              <a:rPr lang="el-GR" dirty="0"/>
              <a:t>παραγωγή </a:t>
            </a:r>
            <a:r>
              <a:rPr lang="el-GR" dirty="0" err="1"/>
              <a:t>αλδοστερόνης</a:t>
            </a:r>
            <a:r>
              <a:rPr lang="el-GR" dirty="0"/>
              <a:t>,      </a:t>
            </a:r>
            <a:r>
              <a:rPr lang="en-GB" dirty="0"/>
              <a:t>RAAS)</a:t>
            </a: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 Γυναίκες : Άντρες = 3:1 , μέσης ηλικίας (30-60 ετών)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</a:t>
            </a:r>
            <a:r>
              <a:rPr lang="el-GR" dirty="0"/>
              <a:t>Αίτια: αδένωμα επινεφριδίου (60%), υπερπλασία σπειροειδούς ζώνης (38%), </a:t>
            </a:r>
            <a:r>
              <a:rPr lang="en-GB" dirty="0"/>
              <a:t>GRA, CA</a:t>
            </a: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  Κλινικά ευρήματα: αρτηριακή υπέρταση, </a:t>
            </a:r>
            <a:r>
              <a:rPr lang="el-GR" dirty="0" err="1"/>
              <a:t>υποκαλιαιμία</a:t>
            </a:r>
            <a:r>
              <a:rPr lang="el-GR" dirty="0"/>
              <a:t> </a:t>
            </a:r>
            <a:r>
              <a:rPr lang="en-GB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</a:t>
            </a:r>
            <a:r>
              <a:rPr lang="el-GR" dirty="0"/>
              <a:t>Εργαστηριακά ευρήματα: </a:t>
            </a:r>
            <a:endParaRPr lang="en-GB" dirty="0"/>
          </a:p>
          <a:p>
            <a:pPr marL="0" indent="0">
              <a:buNone/>
            </a:pPr>
            <a:r>
              <a:rPr lang="el-GR" sz="1500" dirty="0"/>
              <a:t>Κ+ ορού &lt; 3,5 </a:t>
            </a:r>
            <a:r>
              <a:rPr lang="en-GB" sz="1500" dirty="0" err="1"/>
              <a:t>mEq</a:t>
            </a:r>
            <a:r>
              <a:rPr lang="en-GB" sz="1500" dirty="0"/>
              <a:t>/L</a:t>
            </a:r>
          </a:p>
          <a:p>
            <a:pPr marL="0" indent="0">
              <a:buNone/>
            </a:pPr>
            <a:r>
              <a:rPr lang="en-GB" sz="1500" dirty="0"/>
              <a:t>K+ </a:t>
            </a:r>
            <a:r>
              <a:rPr lang="el-GR" sz="1500" dirty="0"/>
              <a:t>ούρων 24</a:t>
            </a:r>
            <a:r>
              <a:rPr lang="en-GB" sz="1500" dirty="0"/>
              <a:t>h &gt; 30 </a:t>
            </a:r>
            <a:r>
              <a:rPr lang="en-GB" sz="1500" dirty="0" err="1"/>
              <a:t>mEq</a:t>
            </a:r>
            <a:r>
              <a:rPr lang="en-GB" sz="1500" dirty="0"/>
              <a:t>/L</a:t>
            </a:r>
          </a:p>
          <a:p>
            <a:pPr marL="0" indent="0">
              <a:buNone/>
            </a:pPr>
            <a:r>
              <a:rPr lang="el-GR" sz="1500" dirty="0" err="1"/>
              <a:t>Ρενίνη</a:t>
            </a:r>
            <a:r>
              <a:rPr lang="el-GR" sz="1500" dirty="0"/>
              <a:t> πλάσματος &lt; 1</a:t>
            </a:r>
            <a:r>
              <a:rPr lang="en-GB" sz="1500" dirty="0"/>
              <a:t>ng/ml</a:t>
            </a:r>
          </a:p>
          <a:p>
            <a:pPr marL="0" indent="0">
              <a:buNone/>
            </a:pPr>
            <a:r>
              <a:rPr lang="en-GB" sz="1500" dirty="0"/>
              <a:t>   </a:t>
            </a:r>
            <a:r>
              <a:rPr lang="el-GR" sz="1500" dirty="0" err="1"/>
              <a:t>αλδοστερόνη</a:t>
            </a:r>
            <a:r>
              <a:rPr lang="el-GR" sz="1500" dirty="0"/>
              <a:t> πλάσματος και </a:t>
            </a:r>
            <a:r>
              <a:rPr lang="el-GR" sz="1500" dirty="0" err="1"/>
              <a:t>μεταβολίτες</a:t>
            </a:r>
            <a:r>
              <a:rPr lang="el-GR" sz="1500" dirty="0"/>
              <a:t> </a:t>
            </a:r>
            <a:r>
              <a:rPr lang="el-GR" sz="1500" dirty="0" err="1"/>
              <a:t>αλδοστερόνης</a:t>
            </a:r>
            <a:r>
              <a:rPr lang="el-GR" sz="1500" dirty="0"/>
              <a:t> στα ούρα</a:t>
            </a:r>
          </a:p>
          <a:p>
            <a:pPr marL="0" indent="0">
              <a:buNone/>
            </a:pPr>
            <a:r>
              <a:rPr lang="el-GR" sz="1500" dirty="0" err="1"/>
              <a:t>Αλδοστερόνη</a:t>
            </a:r>
            <a:r>
              <a:rPr lang="el-GR" sz="1500" dirty="0"/>
              <a:t> / </a:t>
            </a:r>
            <a:r>
              <a:rPr lang="el-GR" sz="1500" dirty="0" err="1"/>
              <a:t>Ρενίνη</a:t>
            </a:r>
            <a:r>
              <a:rPr lang="el-GR" sz="1500" dirty="0"/>
              <a:t> πλάσματος &gt; 30  (φυσιολ. 4-5)</a:t>
            </a:r>
          </a:p>
          <a:p>
            <a:pPr marL="0" indent="0">
              <a:buNone/>
            </a:pPr>
            <a:r>
              <a:rPr lang="el-GR" sz="1500" dirty="0"/>
              <a:t>Δυναμικές δοκιμασίες: </a:t>
            </a:r>
            <a:r>
              <a:rPr lang="el-GR" sz="1500" dirty="0" err="1"/>
              <a:t>καπτοπρίλης</a:t>
            </a:r>
            <a:r>
              <a:rPr lang="el-GR" sz="1500" dirty="0"/>
              <a:t>, ενδοφλέβια χορήγηση </a:t>
            </a:r>
            <a:r>
              <a:rPr lang="en-GB" sz="1500" dirty="0"/>
              <a:t>NaCl, </a:t>
            </a:r>
            <a:r>
              <a:rPr lang="el-GR" sz="1500" dirty="0"/>
              <a:t>δίαιτα ελεύθερη σε </a:t>
            </a:r>
            <a:r>
              <a:rPr lang="en-GB" sz="1500" dirty="0"/>
              <a:t>NaCl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B86D4B4-4A0E-4052-AB2C-1604F91F0D98}"/>
              </a:ext>
            </a:extLst>
          </p:cNvPr>
          <p:cNvCxnSpPr>
            <a:cxnSpLocks/>
          </p:cNvCxnSpPr>
          <p:nvPr/>
        </p:nvCxnSpPr>
        <p:spPr>
          <a:xfrm flipV="1">
            <a:off x="3053917" y="1960325"/>
            <a:ext cx="0" cy="3204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D96BF61-319F-4DA2-B80E-48FCE74AE2A4}"/>
              </a:ext>
            </a:extLst>
          </p:cNvPr>
          <p:cNvCxnSpPr>
            <a:cxnSpLocks/>
          </p:cNvCxnSpPr>
          <p:nvPr/>
        </p:nvCxnSpPr>
        <p:spPr>
          <a:xfrm>
            <a:off x="5923478" y="1960325"/>
            <a:ext cx="0" cy="3204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4F159A3-40DC-452B-86DE-40D865643513}"/>
              </a:ext>
            </a:extLst>
          </p:cNvPr>
          <p:cNvCxnSpPr>
            <a:cxnSpLocks/>
          </p:cNvCxnSpPr>
          <p:nvPr/>
        </p:nvCxnSpPr>
        <p:spPr>
          <a:xfrm flipV="1">
            <a:off x="1102607" y="4861080"/>
            <a:ext cx="0" cy="22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547EEE54-3E27-4AFE-A735-583CBD0EBC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" b="1687"/>
          <a:stretch/>
        </p:blipFill>
        <p:spPr>
          <a:xfrm>
            <a:off x="352423" y="1809750"/>
            <a:ext cx="5619951" cy="4391025"/>
          </a:xfrm>
          <a:prstGeom prst="rect">
            <a:avLst/>
          </a:prstGeom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D61DB17-37C2-4510-B8E2-364C634F8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700" y="2024930"/>
            <a:ext cx="6065091" cy="34874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C76F8E-2904-4601-8CF8-E4452C8282AF}"/>
              </a:ext>
            </a:extLst>
          </p:cNvPr>
          <p:cNvSpPr txBox="1"/>
          <p:nvPr/>
        </p:nvSpPr>
        <p:spPr>
          <a:xfrm>
            <a:off x="361949" y="5831443"/>
            <a:ext cx="7772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* Μέτρηση 18-</a:t>
            </a:r>
            <a:r>
              <a:rPr lang="en-GB" dirty="0"/>
              <a:t>OH-B</a:t>
            </a:r>
            <a:r>
              <a:rPr lang="el-GR" dirty="0"/>
              <a:t> μετά από 4 ώρες ορθοστασίας- ευαισθησία 85-90%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2521AFD-F588-4033-A9C2-D8B74877D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66675"/>
            <a:ext cx="10079355" cy="1639168"/>
          </a:xfrm>
        </p:spPr>
        <p:txBody>
          <a:bodyPr/>
          <a:lstStyle/>
          <a:p>
            <a:r>
              <a:rPr lang="el-GR" dirty="0"/>
              <a:t>Πρωτοπαθής υπεραλδοστερονισμός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9666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3B730-8C78-4E2A-859D-98486C868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Πρωτοπαθής υπεραλδοστερονισμός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F86FF-FCCB-4B06-9FB2-EF2AF6D3A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50741"/>
            <a:ext cx="10132972" cy="4163627"/>
          </a:xfrm>
        </p:spPr>
        <p:txBody>
          <a:bodyPr>
            <a:normAutofit fontScale="92500" lnSpcReduction="10000"/>
          </a:bodyPr>
          <a:lstStyle/>
          <a:p>
            <a:r>
              <a:rPr lang="el-GR" sz="2200" b="1" dirty="0"/>
              <a:t>Θεραπεία: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u="sng" dirty="0"/>
              <a:t> Αδένωμα </a:t>
            </a:r>
            <a:r>
              <a:rPr lang="el-GR" dirty="0">
                <a:sym typeface="Wingdings" panose="05000000000000000000" pitchFamily="2" charset="2"/>
              </a:rPr>
              <a:t> </a:t>
            </a:r>
            <a:r>
              <a:rPr lang="el-GR" dirty="0" err="1">
                <a:sym typeface="Wingdings" panose="05000000000000000000" pitchFamily="2" charset="2"/>
              </a:rPr>
              <a:t>ετερόπλευρη</a:t>
            </a:r>
            <a:r>
              <a:rPr lang="el-GR" dirty="0">
                <a:sym typeface="Wingdings" panose="05000000000000000000" pitchFamily="2" charset="2"/>
              </a:rPr>
              <a:t> </a:t>
            </a:r>
            <a:r>
              <a:rPr lang="el-GR" dirty="0" err="1">
                <a:sym typeface="Wingdings" panose="05000000000000000000" pitchFamily="2" charset="2"/>
              </a:rPr>
              <a:t>επινεφριδεκτομή</a:t>
            </a:r>
            <a:r>
              <a:rPr lang="el-GR" dirty="0">
                <a:sym typeface="Wingdings" panose="05000000000000000000" pitchFamily="2" charset="2"/>
              </a:rPr>
              <a:t>  </a:t>
            </a:r>
          </a:p>
          <a:p>
            <a:pPr marL="0" indent="0">
              <a:buNone/>
            </a:pPr>
            <a:r>
              <a:rPr lang="el-GR" sz="1600" dirty="0" err="1">
                <a:sym typeface="Wingdings" panose="05000000000000000000" pitchFamily="2" charset="2"/>
              </a:rPr>
              <a:t>Προεγχειρητική</a:t>
            </a:r>
            <a:r>
              <a:rPr lang="el-GR" sz="1600" dirty="0">
                <a:sym typeface="Wingdings" panose="05000000000000000000" pitchFamily="2" charset="2"/>
              </a:rPr>
              <a:t> προετοιμασία με </a:t>
            </a:r>
            <a:r>
              <a:rPr lang="el-GR" sz="1600" dirty="0" err="1">
                <a:sym typeface="Wingdings" panose="05000000000000000000" pitchFamily="2" charset="2"/>
              </a:rPr>
              <a:t>σπειρονολακτόνη</a:t>
            </a:r>
            <a:r>
              <a:rPr lang="el-GR" sz="1600" dirty="0">
                <a:sym typeface="Wingdings" panose="05000000000000000000" pitchFamily="2" charset="2"/>
              </a:rPr>
              <a:t> , μετεγχειρητική ρύθμιση </a:t>
            </a:r>
            <a:r>
              <a:rPr lang="en-GB" sz="1600" dirty="0">
                <a:sym typeface="Wingdings" panose="05000000000000000000" pitchFamily="2" charset="2"/>
              </a:rPr>
              <a:t>Na, K</a:t>
            </a:r>
            <a:r>
              <a:rPr lang="el-GR" sz="1600" dirty="0">
                <a:sym typeface="Wingdings" panose="05000000000000000000" pitchFamily="2" charset="2"/>
              </a:rPr>
              <a:t> , 10-40% παραμένει η ΑΥ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u="sng" dirty="0">
                <a:sym typeface="Wingdings" panose="05000000000000000000" pitchFamily="2" charset="2"/>
              </a:rPr>
              <a:t> Ιδιοπαθής </a:t>
            </a:r>
            <a:r>
              <a:rPr lang="el-GR" dirty="0">
                <a:sym typeface="Wingdings" panose="05000000000000000000" pitchFamily="2" charset="2"/>
              </a:rPr>
              <a:t> φαρμακευτική </a:t>
            </a:r>
          </a:p>
          <a:p>
            <a:pPr marL="0" indent="0">
              <a:buNone/>
            </a:pPr>
            <a:r>
              <a:rPr lang="el-GR" sz="1600" dirty="0" err="1">
                <a:sym typeface="Wingdings" panose="05000000000000000000" pitchFamily="2" charset="2"/>
              </a:rPr>
              <a:t>Σπειρονολακτόνη</a:t>
            </a:r>
            <a:r>
              <a:rPr lang="el-GR" sz="1600" dirty="0">
                <a:sym typeface="Wingdings" panose="05000000000000000000" pitchFamily="2" charset="2"/>
              </a:rPr>
              <a:t> ή </a:t>
            </a:r>
            <a:r>
              <a:rPr lang="el-GR" sz="1600" dirty="0" err="1">
                <a:sym typeface="Wingdings" panose="05000000000000000000" pitchFamily="2" charset="2"/>
              </a:rPr>
              <a:t>αμιλορίδη</a:t>
            </a:r>
            <a:r>
              <a:rPr lang="el-GR" sz="1600" dirty="0">
                <a:sym typeface="Wingdings" panose="05000000000000000000" pitchFamily="2" charset="2"/>
              </a:rPr>
              <a:t> επί παρενεργειών: εξανθήματα, γυναικομαστία, ναυτία </a:t>
            </a:r>
            <a:r>
              <a:rPr lang="el-GR" sz="1600" dirty="0" err="1">
                <a:sym typeface="Wingdings" panose="05000000000000000000" pitchFamily="2" charset="2"/>
              </a:rPr>
              <a:t>κλπ</a:t>
            </a:r>
            <a:endParaRPr lang="el-GR" sz="1600" dirty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ym typeface="Wingdings" panose="05000000000000000000" pitchFamily="2" charset="2"/>
              </a:rPr>
              <a:t> </a:t>
            </a:r>
            <a:r>
              <a:rPr lang="el-GR" u="sng" dirty="0">
                <a:sym typeface="Wingdings" panose="05000000000000000000" pitchFamily="2" charset="2"/>
              </a:rPr>
              <a:t>Υπερπλασία </a:t>
            </a:r>
            <a:r>
              <a:rPr lang="el-GR" dirty="0">
                <a:sym typeface="Wingdings" panose="05000000000000000000" pitchFamily="2" charset="2"/>
              </a:rPr>
              <a:t> </a:t>
            </a:r>
            <a:r>
              <a:rPr lang="el-GR" dirty="0" err="1">
                <a:sym typeface="Wingdings" panose="05000000000000000000" pitchFamily="2" charset="2"/>
              </a:rPr>
              <a:t>αμφοτερόπλευρη</a:t>
            </a:r>
            <a:r>
              <a:rPr lang="el-GR" dirty="0">
                <a:sym typeface="Wingdings" panose="05000000000000000000" pitchFamily="2" charset="2"/>
              </a:rPr>
              <a:t> </a:t>
            </a:r>
            <a:r>
              <a:rPr lang="el-GR" dirty="0" err="1">
                <a:sym typeface="Wingdings" panose="05000000000000000000" pitchFamily="2" charset="2"/>
              </a:rPr>
              <a:t>επινεφριδεκτομή</a:t>
            </a:r>
            <a:endParaRPr lang="el-GR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l-GR" sz="1600" dirty="0">
                <a:sym typeface="Wingdings" panose="05000000000000000000" pitchFamily="2" charset="2"/>
              </a:rPr>
              <a:t>Μπορεί και </a:t>
            </a:r>
            <a:r>
              <a:rPr lang="el-GR" sz="1600" dirty="0" err="1">
                <a:sym typeface="Wingdings" panose="05000000000000000000" pitchFamily="2" charset="2"/>
              </a:rPr>
              <a:t>υφολική</a:t>
            </a:r>
            <a:r>
              <a:rPr lang="el-GR" sz="1600" dirty="0">
                <a:sym typeface="Wingdings" panose="05000000000000000000" pitchFamily="2" charset="2"/>
              </a:rPr>
              <a:t> επί μη διαφοράς στα δυο επινεφρίδια σε μέγεθος και </a:t>
            </a:r>
            <a:r>
              <a:rPr lang="el-GR" sz="1600" dirty="0" err="1">
                <a:sym typeface="Wingdings" panose="05000000000000000000" pitchFamily="2" charset="2"/>
              </a:rPr>
              <a:t>αλδοστερόνη</a:t>
            </a:r>
            <a:r>
              <a:rPr lang="el-GR" sz="1600" dirty="0">
                <a:sym typeface="Wingdings" panose="05000000000000000000" pitchFamily="2" charset="2"/>
              </a:rPr>
              <a:t> –προσοχή υποτροπής</a:t>
            </a:r>
          </a:p>
          <a:p>
            <a:pPr marL="0" indent="0">
              <a:buNone/>
            </a:pPr>
            <a:r>
              <a:rPr lang="el-GR" sz="1600" dirty="0">
                <a:sym typeface="Wingdings" panose="05000000000000000000" pitchFamily="2" charset="2"/>
              </a:rPr>
              <a:t>Εναλλακτικά: </a:t>
            </a:r>
            <a:r>
              <a:rPr lang="el-GR" sz="1600" dirty="0" err="1">
                <a:sym typeface="Wingdings" panose="05000000000000000000" pitchFamily="2" charset="2"/>
              </a:rPr>
              <a:t>Σπειρονολακτόνη</a:t>
            </a:r>
            <a:r>
              <a:rPr lang="el-GR" sz="1600" dirty="0">
                <a:sym typeface="Wingdings" panose="05000000000000000000" pitchFamily="2" charset="2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u="sng" dirty="0">
                <a:sym typeface="Wingdings" panose="05000000000000000000" pitchFamily="2" charset="2"/>
              </a:rPr>
              <a:t>Καρκίνος</a:t>
            </a:r>
            <a:r>
              <a:rPr lang="el-GR" dirty="0">
                <a:sym typeface="Wingdings" panose="05000000000000000000" pitchFamily="2" charset="2"/>
              </a:rPr>
              <a:t>  </a:t>
            </a:r>
            <a:r>
              <a:rPr lang="el-GR" dirty="0" err="1">
                <a:sym typeface="Wingdings" panose="05000000000000000000" pitchFamily="2" charset="2"/>
              </a:rPr>
              <a:t>επινεφριδεκτομή</a:t>
            </a:r>
            <a:endParaRPr lang="el-GR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l-GR" sz="1600" dirty="0">
                <a:sym typeface="Wingdings" panose="05000000000000000000" pitchFamily="2" charset="2"/>
              </a:rPr>
              <a:t>Συνήθως </a:t>
            </a:r>
            <a:r>
              <a:rPr lang="el-GR" sz="1600" dirty="0" err="1">
                <a:sym typeface="Wingdings" panose="05000000000000000000" pitchFamily="2" charset="2"/>
              </a:rPr>
              <a:t>υπερπαραγωγη</a:t>
            </a:r>
            <a:r>
              <a:rPr lang="el-GR" sz="1600" dirty="0">
                <a:sym typeface="Wingdings" panose="05000000000000000000" pitchFamily="2" charset="2"/>
              </a:rPr>
              <a:t> και υπόλοιπων ορμονών</a:t>
            </a:r>
          </a:p>
          <a:p>
            <a:pPr marL="0" indent="0">
              <a:buNone/>
            </a:pPr>
            <a:r>
              <a:rPr lang="el-GR" sz="1600" dirty="0">
                <a:sym typeface="Wingdings" panose="05000000000000000000" pitchFamily="2" charset="2"/>
              </a:rPr>
              <a:t>Κακή πρόγνωση (5ετης επιβίωση 24%, μέσο όρο επιβίωσης 14 μήνες)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26572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68818-9706-46CD-91B7-16D8A7274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Ενδογενής υπερκορτιζολαιμία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E9641-EC54-4CCD-B271-8E176AEB7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650" y="2076450"/>
            <a:ext cx="4849612" cy="3792644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sz="1900" dirty="0"/>
              <a:t>Σύνδρομο </a:t>
            </a:r>
            <a:r>
              <a:rPr lang="en-GB" sz="1900" dirty="0"/>
              <a:t>Cushing </a:t>
            </a:r>
            <a:r>
              <a:rPr lang="el-GR" sz="1900" dirty="0"/>
              <a:t>: Σύνολο κλινικών εκδηλώσεων που εμφανίζονται λόγω μακρόχρονης περίσσειας </a:t>
            </a:r>
            <a:r>
              <a:rPr lang="el-GR" sz="1900" dirty="0" err="1"/>
              <a:t>κορτικοστεροειδών</a:t>
            </a:r>
            <a:r>
              <a:rPr lang="el-GR" sz="1900" dirty="0"/>
              <a:t>  (συχνότερη αιτία η εξωγενής χορήγηση)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900" dirty="0"/>
              <a:t> Εξαρτώμενο από την </a:t>
            </a:r>
            <a:r>
              <a:rPr lang="en-GB" sz="1900" dirty="0"/>
              <a:t>ACTH (85%) – </a:t>
            </a:r>
            <a:r>
              <a:rPr lang="el-GR" sz="1900" dirty="0"/>
              <a:t>  αδενώματα υποφύσεως, έκτοπη έκκριση </a:t>
            </a:r>
            <a:r>
              <a:rPr lang="en-GB" sz="1900" dirty="0"/>
              <a:t>ACTH </a:t>
            </a:r>
            <a:r>
              <a:rPr lang="el-GR" sz="1900" dirty="0"/>
              <a:t>(</a:t>
            </a:r>
            <a:r>
              <a:rPr lang="en-GB" sz="1900" dirty="0"/>
              <a:t>CA </a:t>
            </a:r>
            <a:r>
              <a:rPr lang="el-GR" sz="1900" dirty="0"/>
              <a:t>πνεύμονα, καρκινοειδές, </a:t>
            </a:r>
            <a:r>
              <a:rPr lang="el-GR" sz="1900" dirty="0" err="1"/>
              <a:t>μυελοειδές</a:t>
            </a:r>
            <a:r>
              <a:rPr lang="el-GR" sz="1900" dirty="0"/>
              <a:t> </a:t>
            </a:r>
            <a:r>
              <a:rPr lang="en-GB" sz="1900" dirty="0"/>
              <a:t>CA </a:t>
            </a:r>
            <a:r>
              <a:rPr lang="el-GR" sz="1900" dirty="0"/>
              <a:t>θυρεοειδούς), έκτοπη έκκριση </a:t>
            </a:r>
            <a:r>
              <a:rPr lang="en-GB" sz="1900" dirty="0"/>
              <a:t>CRH </a:t>
            </a:r>
            <a:endParaRPr lang="el-GR" sz="1900" dirty="0"/>
          </a:p>
          <a:p>
            <a:pPr>
              <a:buFont typeface="Arial" panose="020B0604020202020204" pitchFamily="34" charset="0"/>
              <a:buChar char="•"/>
            </a:pPr>
            <a:r>
              <a:rPr lang="el-GR" sz="1900" dirty="0"/>
              <a:t> Μη εξαρτώμενο από την </a:t>
            </a:r>
            <a:r>
              <a:rPr lang="en-GB" sz="1900" dirty="0"/>
              <a:t>ACTH </a:t>
            </a:r>
            <a:r>
              <a:rPr lang="el-GR" sz="1900" dirty="0"/>
              <a:t>(15%) – αδενώματα επινεφριδίων, καρκινώματα επινεφριδίων, </a:t>
            </a:r>
            <a:r>
              <a:rPr lang="el-GR" sz="1900" dirty="0" err="1"/>
              <a:t>μικροοζώδης</a:t>
            </a:r>
            <a:r>
              <a:rPr lang="el-GR" sz="1900" dirty="0"/>
              <a:t> υπερπλασία επινεφριδίων</a:t>
            </a:r>
          </a:p>
          <a:p>
            <a:pPr marL="0" indent="0">
              <a:buNone/>
            </a:pPr>
            <a:r>
              <a:rPr lang="el-GR" dirty="0"/>
              <a:t> </a:t>
            </a:r>
            <a:endParaRPr lang="en-GB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D70779E-5F6E-4E6F-ADB4-73B1B369D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221" y="2321957"/>
            <a:ext cx="6098479" cy="31861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71F08F-2C81-4097-B8D9-3AD4AF1AF723}"/>
              </a:ext>
            </a:extLst>
          </p:cNvPr>
          <p:cNvSpPr txBox="1"/>
          <p:nvPr/>
        </p:nvSpPr>
        <p:spPr>
          <a:xfrm>
            <a:off x="8286750" y="1952625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Συμπτώματα: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4019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7D7AD-E56D-475A-95E1-54690EC29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Ενδογενής υπερκορτιζολαιμία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3DF89-04A2-41CA-B391-AB9274DCE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71699"/>
            <a:ext cx="5674995" cy="3821219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 Διάγνωση: </a:t>
            </a:r>
            <a:r>
              <a:rPr lang="el-GR" dirty="0" err="1"/>
              <a:t>κορτιζόλη</a:t>
            </a:r>
            <a:r>
              <a:rPr lang="el-GR" dirty="0"/>
              <a:t> ορού και ούρων 24</a:t>
            </a:r>
            <a:r>
              <a:rPr lang="en-GB" dirty="0"/>
              <a:t>h</a:t>
            </a:r>
            <a:r>
              <a:rPr lang="el-GR" dirty="0"/>
              <a:t>, </a:t>
            </a:r>
            <a:r>
              <a:rPr lang="en-GB" dirty="0"/>
              <a:t>ACTH, CRH test, </a:t>
            </a:r>
            <a:r>
              <a:rPr lang="el-GR" dirty="0"/>
              <a:t>δοκιμασία καταστολής με </a:t>
            </a:r>
            <a:r>
              <a:rPr lang="el-GR" dirty="0" err="1"/>
              <a:t>δεξαμεθαζόνη</a:t>
            </a:r>
            <a:r>
              <a:rPr lang="el-GR" dirty="0"/>
              <a:t>, </a:t>
            </a:r>
            <a:r>
              <a:rPr lang="en-GB" dirty="0"/>
              <a:t>CT </a:t>
            </a:r>
            <a:r>
              <a:rPr lang="el-GR" dirty="0"/>
              <a:t>ή </a:t>
            </a:r>
            <a:r>
              <a:rPr lang="en-GB" dirty="0"/>
              <a:t>MRI </a:t>
            </a:r>
            <a:r>
              <a:rPr lang="el-GR" dirty="0"/>
              <a:t>υπόφυσης-θώρακος-κοιλίας, </a:t>
            </a:r>
            <a:r>
              <a:rPr lang="el-GR" dirty="0" err="1"/>
              <a:t>αμφοτερόπλευρος</a:t>
            </a:r>
            <a:r>
              <a:rPr lang="el-GR" dirty="0"/>
              <a:t> καθετηριασμός λιθοειδών κόλπων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b="1" dirty="0"/>
              <a:t>Θεραπεία: </a:t>
            </a:r>
            <a:endParaRPr lang="el-GR" dirty="0"/>
          </a:p>
          <a:p>
            <a:pPr marL="0" indent="0">
              <a:buNone/>
            </a:pPr>
            <a:r>
              <a:rPr lang="el-GR" u="sng" dirty="0"/>
              <a:t>Υπόφυση </a:t>
            </a:r>
            <a:r>
              <a:rPr lang="el-GR" dirty="0">
                <a:sym typeface="Wingdings" panose="05000000000000000000" pitchFamily="2" charset="2"/>
              </a:rPr>
              <a:t> εκλεκτική </a:t>
            </a:r>
            <a:r>
              <a:rPr lang="el-GR" dirty="0" err="1">
                <a:sym typeface="Wingdings" panose="05000000000000000000" pitchFamily="2" charset="2"/>
              </a:rPr>
              <a:t>διασφηνοειδική</a:t>
            </a:r>
            <a:r>
              <a:rPr lang="el-GR" dirty="0">
                <a:sym typeface="Wingdings" panose="05000000000000000000" pitchFamily="2" charset="2"/>
              </a:rPr>
              <a:t> </a:t>
            </a:r>
            <a:r>
              <a:rPr lang="el-GR" dirty="0" err="1">
                <a:sym typeface="Wingdings" panose="05000000000000000000" pitchFamily="2" charset="2"/>
              </a:rPr>
              <a:t>εκτομή</a:t>
            </a:r>
            <a:r>
              <a:rPr lang="el-GR" dirty="0">
                <a:sym typeface="Wingdings" panose="05000000000000000000" pitchFamily="2" charset="2"/>
              </a:rPr>
              <a:t> αδενώματος ή ολική </a:t>
            </a:r>
            <a:r>
              <a:rPr lang="el-GR" dirty="0" err="1">
                <a:sym typeface="Wingdings" panose="05000000000000000000" pitchFamily="2" charset="2"/>
              </a:rPr>
              <a:t>υποφυσεκτομή</a:t>
            </a:r>
            <a:r>
              <a:rPr lang="el-GR" dirty="0">
                <a:sym typeface="Wingdings" panose="05000000000000000000" pitchFamily="2" charset="2"/>
              </a:rPr>
              <a:t>                                +/- </a:t>
            </a:r>
            <a:r>
              <a:rPr lang="el-GR" dirty="0" err="1">
                <a:sym typeface="Wingdings" panose="05000000000000000000" pitchFamily="2" charset="2"/>
              </a:rPr>
              <a:t>αμφοτερόπλευρη</a:t>
            </a:r>
            <a:r>
              <a:rPr lang="el-GR" dirty="0">
                <a:sym typeface="Wingdings" panose="05000000000000000000" pitchFamily="2" charset="2"/>
              </a:rPr>
              <a:t> </a:t>
            </a:r>
            <a:r>
              <a:rPr lang="el-GR" dirty="0" err="1">
                <a:sym typeface="Wingdings" panose="05000000000000000000" pitchFamily="2" charset="2"/>
              </a:rPr>
              <a:t>επινεφριδεκτομή</a:t>
            </a:r>
            <a:r>
              <a:rPr lang="el-GR" dirty="0">
                <a:sym typeface="Wingdings" panose="05000000000000000000" pitchFamily="2" charset="2"/>
              </a:rPr>
              <a:t> +/- ΑΚΘ                        </a:t>
            </a:r>
            <a:r>
              <a:rPr lang="el-GR" sz="1400" dirty="0">
                <a:sym typeface="Wingdings" panose="05000000000000000000" pitchFamily="2" charset="2"/>
              </a:rPr>
              <a:t>(+ θεραπεία υποκατάστασης με </a:t>
            </a:r>
            <a:r>
              <a:rPr lang="el-GR" sz="1400" dirty="0" err="1">
                <a:sym typeface="Wingdings" panose="05000000000000000000" pitchFamily="2" charset="2"/>
              </a:rPr>
              <a:t>υδροκοτριζόνη</a:t>
            </a:r>
            <a:r>
              <a:rPr lang="el-GR" sz="1400" dirty="0"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r>
              <a:rPr lang="el-GR" u="sng" dirty="0"/>
              <a:t>Επινεφρίδια</a:t>
            </a:r>
            <a:r>
              <a:rPr lang="el-GR" dirty="0"/>
              <a:t> </a:t>
            </a:r>
            <a:r>
              <a:rPr lang="el-GR" dirty="0">
                <a:sym typeface="Wingdings" panose="05000000000000000000" pitchFamily="2" charset="2"/>
              </a:rPr>
              <a:t> </a:t>
            </a:r>
            <a:r>
              <a:rPr lang="el-GR" dirty="0" err="1">
                <a:sym typeface="Wingdings" panose="05000000000000000000" pitchFamily="2" charset="2"/>
              </a:rPr>
              <a:t>επινεφριδεκτομή</a:t>
            </a:r>
            <a:r>
              <a:rPr lang="el-GR" dirty="0">
                <a:sym typeface="Wingdings" panose="05000000000000000000" pitchFamily="2" charset="2"/>
              </a:rPr>
              <a:t>                                  </a:t>
            </a:r>
            <a:r>
              <a:rPr lang="el-GR" sz="1400" dirty="0">
                <a:sym typeface="Wingdings" panose="05000000000000000000" pitchFamily="2" charset="2"/>
              </a:rPr>
              <a:t>(</a:t>
            </a:r>
            <a:r>
              <a:rPr lang="el-GR" sz="1400" dirty="0" err="1">
                <a:sym typeface="Wingdings" panose="05000000000000000000" pitchFamily="2" charset="2"/>
              </a:rPr>
              <a:t>περιεγχειρητική</a:t>
            </a:r>
            <a:r>
              <a:rPr lang="el-GR" sz="1400" dirty="0">
                <a:sym typeface="Wingdings" panose="05000000000000000000" pitchFamily="2" charset="2"/>
              </a:rPr>
              <a:t> χορήγηση </a:t>
            </a:r>
            <a:r>
              <a:rPr lang="el-GR" sz="1400" dirty="0" err="1">
                <a:sym typeface="Wingdings" panose="05000000000000000000" pitchFamily="2" charset="2"/>
              </a:rPr>
              <a:t>κορτικοστεροέιδών</a:t>
            </a:r>
            <a:r>
              <a:rPr lang="el-GR" sz="1400" dirty="0">
                <a:sym typeface="Wingdings" panose="05000000000000000000" pitchFamily="2" charset="2"/>
              </a:rPr>
              <a:t> + θεραπεία υποκατάστασης για 6-18 μήνες π.χ. </a:t>
            </a:r>
            <a:r>
              <a:rPr lang="el-GR" sz="1400" dirty="0" err="1">
                <a:sym typeface="Wingdings" panose="05000000000000000000" pitchFamily="2" charset="2"/>
              </a:rPr>
              <a:t>κετοκοναζόλη</a:t>
            </a:r>
            <a:r>
              <a:rPr lang="el-GR" sz="1400" dirty="0">
                <a:sym typeface="Wingdings" panose="05000000000000000000" pitchFamily="2" charset="2"/>
              </a:rPr>
              <a:t>, </a:t>
            </a:r>
            <a:r>
              <a:rPr lang="el-GR" sz="1400" dirty="0" err="1">
                <a:sym typeface="Wingdings" panose="05000000000000000000" pitchFamily="2" charset="2"/>
              </a:rPr>
              <a:t>μετυραπόνη</a:t>
            </a:r>
            <a:r>
              <a:rPr lang="el-GR" sz="1400" dirty="0">
                <a:sym typeface="Wingdings" panose="05000000000000000000" pitchFamily="2" charset="2"/>
              </a:rPr>
              <a:t> – πιθανότητα οξείας </a:t>
            </a:r>
            <a:r>
              <a:rPr lang="el-GR" sz="1400" dirty="0" err="1">
                <a:sym typeface="Wingdings" panose="05000000000000000000" pitchFamily="2" charset="2"/>
              </a:rPr>
              <a:t>ψυχωσικής</a:t>
            </a:r>
            <a:r>
              <a:rPr lang="el-GR" sz="1400" dirty="0">
                <a:sym typeface="Wingdings" panose="05000000000000000000" pitchFamily="2" charset="2"/>
              </a:rPr>
              <a:t> εικόνας)</a:t>
            </a:r>
            <a:endParaRPr lang="en-GB" sz="1400" dirty="0"/>
          </a:p>
          <a:p>
            <a:endParaRPr lang="en-GB" dirty="0"/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4EEC35E-C804-4170-9199-3F0720308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813" y="2047873"/>
            <a:ext cx="4666411" cy="382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648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A5332-676D-4B5C-8CEA-03C384F24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Φαιοχρωμοκύττωμα</a:t>
            </a:r>
            <a:r>
              <a:rPr lang="el-GR" dirty="0"/>
              <a:t>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592D3-1AB5-4F3A-9486-B505C167F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64809"/>
            <a:ext cx="9618345" cy="4023360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 Όγκος των </a:t>
            </a:r>
            <a:r>
              <a:rPr lang="el-GR" dirty="0" err="1"/>
              <a:t>χρωμιόφιλων</a:t>
            </a:r>
            <a:r>
              <a:rPr lang="el-GR" dirty="0"/>
              <a:t> κυττάρων του μυελού των επινεφριδίων – αυξημένη σύνθεση </a:t>
            </a:r>
            <a:r>
              <a:rPr lang="el-GR" dirty="0" err="1"/>
              <a:t>κατεχολαμινών</a:t>
            </a:r>
            <a:r>
              <a:rPr lang="el-GR" dirty="0"/>
              <a:t> και έκκριση διαφόρων άλλων πεπτιδίων (π.χ. </a:t>
            </a:r>
            <a:r>
              <a:rPr lang="en-GB" dirty="0"/>
              <a:t>VIP, </a:t>
            </a:r>
            <a:r>
              <a:rPr lang="el-GR" dirty="0" err="1"/>
              <a:t>σωματοστατίνη</a:t>
            </a:r>
            <a:r>
              <a:rPr lang="el-GR" dirty="0"/>
              <a:t>, </a:t>
            </a:r>
            <a:r>
              <a:rPr lang="en-GB" dirty="0"/>
              <a:t>IL-6 </a:t>
            </a:r>
            <a:r>
              <a:rPr lang="el-GR" dirty="0"/>
              <a:t>κ.α.)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 Σπάνιοι, μεταξύ 30-60 ετών </a:t>
            </a:r>
            <a:r>
              <a:rPr lang="en-GB" dirty="0"/>
              <a:t>– </a:t>
            </a:r>
            <a:r>
              <a:rPr lang="el-GR" dirty="0"/>
              <a:t>καλή πρόγνωση επί επιτυχημένης θεραπείας</a:t>
            </a:r>
            <a:endParaRPr lang="en-GB" dirty="0"/>
          </a:p>
          <a:p>
            <a:pPr marL="0" indent="0">
              <a:buNone/>
            </a:pP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 Σποραδικοί ή στα πλαίσια ΜΕΝ ΙΙ ή συνδυασμός με </a:t>
            </a:r>
            <a:r>
              <a:rPr lang="el-GR" dirty="0" err="1"/>
              <a:t>νευροινωμάτωση</a:t>
            </a:r>
            <a:r>
              <a:rPr lang="el-GR" dirty="0"/>
              <a:t> , </a:t>
            </a:r>
            <a:endParaRPr lang="en-GB" dirty="0"/>
          </a:p>
          <a:p>
            <a:pPr marL="0" indent="0">
              <a:buNone/>
            </a:pPr>
            <a:r>
              <a:rPr lang="el-GR" dirty="0" err="1"/>
              <a:t>αιμαγγειοβλαστώματα</a:t>
            </a:r>
            <a:r>
              <a:rPr lang="el-GR" dirty="0"/>
              <a:t> (</a:t>
            </a:r>
            <a:r>
              <a:rPr lang="en-GB" dirty="0"/>
              <a:t>von Hippel Lindau), </a:t>
            </a:r>
            <a:r>
              <a:rPr lang="el-GR" dirty="0"/>
              <a:t>αδενώματα φλοιού επινεφριδίων, καρκινοειδές</a:t>
            </a:r>
            <a:endParaRPr lang="en-GB" dirty="0"/>
          </a:p>
          <a:p>
            <a:pPr marL="0" indent="0">
              <a:buNone/>
            </a:pP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 ΄Κανόνας των 10΄ : 10% </a:t>
            </a:r>
            <a:r>
              <a:rPr lang="el-GR" dirty="0" err="1"/>
              <a:t>εξωεπινεφριδικοί</a:t>
            </a:r>
            <a:r>
              <a:rPr lang="el-GR" dirty="0"/>
              <a:t> όγκοι(</a:t>
            </a:r>
            <a:r>
              <a:rPr lang="el-GR" dirty="0" err="1"/>
              <a:t>παραγαγγλίωμα</a:t>
            </a:r>
            <a:r>
              <a:rPr lang="el-GR" dirty="0"/>
              <a:t>), 10%αμφοτερόπλευροι,</a:t>
            </a:r>
            <a:r>
              <a:rPr lang="en-GB" dirty="0"/>
              <a:t>                                                                     </a:t>
            </a:r>
            <a:r>
              <a:rPr lang="el-GR" dirty="0"/>
              <a:t> 10% κακοήθεις, 10% κάνουν αρτηριακή υπόταση αντί για </a:t>
            </a:r>
            <a:r>
              <a:rPr lang="el-GR" dirty="0" err="1"/>
              <a:t>υπερταση</a:t>
            </a:r>
            <a:r>
              <a:rPr lang="el-GR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 Κλινική εικόνα: κεφαλαλγία-εφίδρωση-αίσθημα παλμών (89% ευαισθησία, 67% ειδικότητα), </a:t>
            </a:r>
            <a:r>
              <a:rPr lang="el-GR" dirty="0" err="1"/>
              <a:t>παροξυσμική</a:t>
            </a:r>
            <a:r>
              <a:rPr lang="el-GR" dirty="0"/>
              <a:t> ΑΥ, διαταραχές οράσεως, κοιλιακά άλγη, </a:t>
            </a:r>
            <a:r>
              <a:rPr lang="el-GR" dirty="0" err="1"/>
              <a:t>υπεργλυκαμία</a:t>
            </a: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 Παροξυσμοί: 1 φορά/ μήνα έως πολλές φορές/ημέρα. Αιτία το </a:t>
            </a:r>
            <a:r>
              <a:rPr lang="en-GB" dirty="0"/>
              <a:t>stress </a:t>
            </a:r>
            <a:r>
              <a:rPr lang="el-GR" dirty="0"/>
              <a:t>ή άλλοι μηχανισμοί όπως απότομη αλλαγή θέσης, τραυματισμός στην </a:t>
            </a:r>
            <a:r>
              <a:rPr lang="el-GR" dirty="0" err="1"/>
              <a:t>οσφυική</a:t>
            </a:r>
            <a:r>
              <a:rPr lang="el-GR" dirty="0"/>
              <a:t> χώρα ή χορήγηση φαρμάκων</a:t>
            </a:r>
            <a:endParaRPr lang="en-GB" dirty="0"/>
          </a:p>
        </p:txBody>
      </p:sp>
      <p:pic>
        <p:nvPicPr>
          <p:cNvPr id="5" name="Picture 4" descr="A person with collar shirt&#10;&#10;Description automatically generated">
            <a:extLst>
              <a:ext uri="{FF2B5EF4-FFF2-40B4-BE49-F238E27FC236}">
                <a16:creationId xmlns:a16="http://schemas.microsoft.com/office/drawing/2014/main" id="{C51F98AF-239F-41EE-A1C9-0A6F1A3D7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597" y="2476500"/>
            <a:ext cx="196405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65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BFE8D-442C-4A40-8D69-97FD96E52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Φαιοχρωμοκύττωμα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A6193-174F-4584-BDFB-47A35C7D7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68496"/>
            <a:ext cx="10058400" cy="3800597"/>
          </a:xfrm>
        </p:spPr>
        <p:txBody>
          <a:bodyPr/>
          <a:lstStyle/>
          <a:p>
            <a:r>
              <a:rPr lang="el-GR" b="1" dirty="0"/>
              <a:t>Διάγνωση</a:t>
            </a:r>
            <a:r>
              <a:rPr lang="el-GR" dirty="0"/>
              <a:t> </a:t>
            </a:r>
          </a:p>
          <a:p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l-GR" dirty="0"/>
              <a:t>κατεχολαμίνες και μεταβολικά τους παράγωγα (</a:t>
            </a:r>
            <a:r>
              <a:rPr lang="el-GR" dirty="0" err="1"/>
              <a:t>μετανεφρίνη</a:t>
            </a:r>
            <a:r>
              <a:rPr lang="el-GR" dirty="0"/>
              <a:t>, </a:t>
            </a:r>
            <a:r>
              <a:rPr lang="el-GR" dirty="0" err="1"/>
              <a:t>βανυλ-μανδελικό</a:t>
            </a:r>
            <a:r>
              <a:rPr lang="el-GR" dirty="0"/>
              <a:t> οξύ </a:t>
            </a:r>
            <a:r>
              <a:rPr lang="en-GB" dirty="0"/>
              <a:t>VMA </a:t>
            </a:r>
            <a:r>
              <a:rPr lang="el-GR" dirty="0"/>
              <a:t>σε ούρα 2</a:t>
            </a:r>
            <a:r>
              <a:rPr lang="en-GB" dirty="0"/>
              <a:t>4h  (</a:t>
            </a:r>
            <a:r>
              <a:rPr lang="el-GR" dirty="0"/>
              <a:t>γιατί στον ορό μικρός χρόνος ημίσειας ζωής)</a:t>
            </a:r>
          </a:p>
          <a:p>
            <a:r>
              <a:rPr lang="el-GR" dirty="0"/>
              <a:t> -Μετανεφρίνη &gt; 1,2 </a:t>
            </a:r>
            <a:r>
              <a:rPr lang="el-GR" dirty="0" err="1"/>
              <a:t>mg</a:t>
            </a:r>
            <a:r>
              <a:rPr lang="el-GR" dirty="0"/>
              <a:t>/24h είναι ενδεικτική  , &gt; 1,6 </a:t>
            </a:r>
            <a:r>
              <a:rPr lang="el-GR" dirty="0" err="1"/>
              <a:t>mg</a:t>
            </a:r>
            <a:r>
              <a:rPr lang="el-GR" dirty="0"/>
              <a:t>/24h διαγνωστική(ευαισθησία 100%, ειδικότητα 99,5%)</a:t>
            </a:r>
          </a:p>
          <a:p>
            <a:r>
              <a:rPr lang="el-GR" dirty="0"/>
              <a:t>-Μέτρηση VMA (ευαισθησία 100%, ειδικότητα 30%) </a:t>
            </a:r>
          </a:p>
          <a:p>
            <a:r>
              <a:rPr lang="el-GR" sz="1400" dirty="0" err="1"/>
              <a:t>Έπίσης</a:t>
            </a:r>
            <a:r>
              <a:rPr lang="el-GR" sz="1400" dirty="0"/>
              <a:t>: κατασταλτική δοκιμασία με </a:t>
            </a:r>
            <a:r>
              <a:rPr lang="el-GR" sz="1400" dirty="0" err="1"/>
              <a:t>κλονιδίνη</a:t>
            </a:r>
            <a:r>
              <a:rPr lang="el-GR" sz="1400" dirty="0"/>
              <a:t> (μείωση ΑΠ σε ασθενείς χωρίς </a:t>
            </a:r>
            <a:r>
              <a:rPr lang="el-GR" sz="1400" dirty="0" err="1"/>
              <a:t>φαιοχρωμοκύττωμα</a:t>
            </a:r>
            <a:r>
              <a:rPr lang="el-GR" sz="1400" dirty="0"/>
              <a:t>)</a:t>
            </a:r>
          </a:p>
          <a:p>
            <a:endParaRPr lang="el-GR" sz="1400" dirty="0"/>
          </a:p>
          <a:p>
            <a:r>
              <a:rPr lang="el-GR" dirty="0">
                <a:sym typeface="Wingdings" panose="05000000000000000000" pitchFamily="2" charset="2"/>
              </a:rPr>
              <a:t></a:t>
            </a:r>
            <a:r>
              <a:rPr lang="en-GB" dirty="0">
                <a:sym typeface="Wingdings" panose="05000000000000000000" pitchFamily="2" charset="2"/>
              </a:rPr>
              <a:t>CT, MRI, </a:t>
            </a:r>
            <a:r>
              <a:rPr lang="el-GR" dirty="0">
                <a:sym typeface="Wingdings" panose="05000000000000000000" pitchFamily="2" charset="2"/>
              </a:rPr>
              <a:t>σπινθηρογράφημα,</a:t>
            </a:r>
            <a:r>
              <a:rPr lang="en-GB" dirty="0">
                <a:sym typeface="Wingdings" panose="05000000000000000000" pitchFamily="2" charset="2"/>
              </a:rPr>
              <a:t>PET scan, </a:t>
            </a:r>
            <a:r>
              <a:rPr lang="el-GR" dirty="0">
                <a:sym typeface="Wingdings" panose="05000000000000000000" pitchFamily="2" charset="2"/>
              </a:rPr>
              <a:t>καθετηριασμός </a:t>
            </a:r>
            <a:r>
              <a:rPr lang="el-GR" dirty="0" err="1">
                <a:sym typeface="Wingdings" panose="05000000000000000000" pitchFamily="2" charset="2"/>
              </a:rPr>
              <a:t>επινεφριδικών</a:t>
            </a:r>
            <a:r>
              <a:rPr lang="el-GR" dirty="0">
                <a:sym typeface="Wingdings" panose="05000000000000000000" pitchFamily="2" charset="2"/>
              </a:rPr>
              <a:t> φλεβών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7450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B99B2-8AA0-44F3-B7A7-07CCFC85D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Φαιοχρωμοκύττωμα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C1AC3-48C0-49B7-B85F-F50CC3A93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81560"/>
            <a:ext cx="5392297" cy="3587533"/>
          </a:xfrm>
        </p:spPr>
        <p:txBody>
          <a:bodyPr/>
          <a:lstStyle/>
          <a:p>
            <a:r>
              <a:rPr lang="el-GR" b="1" dirty="0"/>
              <a:t>Θεραπεία </a:t>
            </a:r>
            <a:r>
              <a:rPr lang="el-GR" b="1" dirty="0">
                <a:sym typeface="Wingdings" panose="05000000000000000000" pitchFamily="2" charset="2"/>
              </a:rPr>
              <a:t> </a:t>
            </a:r>
            <a:r>
              <a:rPr lang="el-GR" dirty="0" err="1">
                <a:sym typeface="Wingdings" panose="05000000000000000000" pitchFamily="2" charset="2"/>
              </a:rPr>
              <a:t>επινεφριδεκτομή</a:t>
            </a:r>
            <a:r>
              <a:rPr lang="el-GR" dirty="0">
                <a:sym typeface="Wingdings" panose="05000000000000000000" pitchFamily="2" charset="2"/>
              </a:rPr>
              <a:t> (+όγκος, κάψα) </a:t>
            </a:r>
            <a:endParaRPr lang="en-GB" dirty="0">
              <a:sym typeface="Wingdings" panose="05000000000000000000" pitchFamily="2" charset="2"/>
            </a:endParaRPr>
          </a:p>
          <a:p>
            <a:r>
              <a:rPr lang="el-GR" dirty="0">
                <a:sym typeface="Wingdings" panose="05000000000000000000" pitchFamily="2" charset="2"/>
              </a:rPr>
              <a:t>-</a:t>
            </a:r>
            <a:r>
              <a:rPr lang="el-GR" dirty="0" err="1">
                <a:sym typeface="Wingdings" panose="05000000000000000000" pitchFamily="2" charset="2"/>
              </a:rPr>
              <a:t>Προεγχειρητικά</a:t>
            </a:r>
            <a:r>
              <a:rPr lang="el-GR" dirty="0">
                <a:sym typeface="Wingdings" panose="05000000000000000000" pitchFamily="2" charset="2"/>
              </a:rPr>
              <a:t>: </a:t>
            </a:r>
            <a:r>
              <a:rPr lang="en-GB" dirty="0">
                <a:sym typeface="Wingdings" panose="05000000000000000000" pitchFamily="2" charset="2"/>
              </a:rPr>
              <a:t>a-blockers, b-blockers</a:t>
            </a:r>
          </a:p>
          <a:p>
            <a:r>
              <a:rPr lang="el-GR" dirty="0">
                <a:sym typeface="Wingdings" panose="05000000000000000000" pitchFamily="2" charset="2"/>
              </a:rPr>
              <a:t>-</a:t>
            </a:r>
            <a:r>
              <a:rPr lang="el-GR" dirty="0" err="1">
                <a:sym typeface="Wingdings" panose="05000000000000000000" pitchFamily="2" charset="2"/>
              </a:rPr>
              <a:t>Διεγχειρητικά</a:t>
            </a:r>
            <a:r>
              <a:rPr lang="el-GR" dirty="0">
                <a:sym typeface="Wingdings" panose="05000000000000000000" pitchFamily="2" charset="2"/>
              </a:rPr>
              <a:t>: απότομες μεταβολές σε </a:t>
            </a:r>
            <a:r>
              <a:rPr lang="en-GB" dirty="0">
                <a:sym typeface="Wingdings" panose="05000000000000000000" pitchFamily="2" charset="2"/>
              </a:rPr>
              <a:t>BP, HR, </a:t>
            </a:r>
            <a:r>
              <a:rPr lang="el-GR" dirty="0">
                <a:sym typeface="Wingdings" panose="05000000000000000000" pitchFamily="2" charset="2"/>
              </a:rPr>
              <a:t>ανάλογα με χειρισμούς – προσοχή!</a:t>
            </a:r>
          </a:p>
          <a:p>
            <a:r>
              <a:rPr lang="el-GR" dirty="0">
                <a:sym typeface="Wingdings" panose="05000000000000000000" pitchFamily="2" charset="2"/>
              </a:rPr>
              <a:t>-Μετεγχειρητικά: υπόταση – χορήγηση υγρών</a:t>
            </a:r>
          </a:p>
          <a:p>
            <a:r>
              <a:rPr lang="el-GR" dirty="0">
                <a:sym typeface="Wingdings" panose="05000000000000000000" pitchFamily="2" charset="2"/>
              </a:rPr>
              <a:t>-</a:t>
            </a:r>
            <a:r>
              <a:rPr lang="en-GB" dirty="0">
                <a:sym typeface="Wingdings" panose="05000000000000000000" pitchFamily="2" charset="2"/>
              </a:rPr>
              <a:t>Follow up </a:t>
            </a:r>
            <a:r>
              <a:rPr lang="el-GR" dirty="0">
                <a:sym typeface="Wingdings" panose="05000000000000000000" pitchFamily="2" charset="2"/>
              </a:rPr>
              <a:t>για 5 </a:t>
            </a:r>
            <a:r>
              <a:rPr lang="el-GR" dirty="0" err="1">
                <a:sym typeface="Wingdings" panose="05000000000000000000" pitchFamily="2" charset="2"/>
              </a:rPr>
              <a:t>ετη</a:t>
            </a:r>
            <a:r>
              <a:rPr lang="el-GR" dirty="0">
                <a:sym typeface="Wingdings" panose="05000000000000000000" pitchFamily="2" charset="2"/>
              </a:rPr>
              <a:t> για έλεγχο υποτροπής (ούρα) ή σε περίπτωση κακοήθειας (ούρα +</a:t>
            </a:r>
            <a:r>
              <a:rPr lang="en-GB" dirty="0">
                <a:sym typeface="Wingdings" panose="05000000000000000000" pitchFamily="2" charset="2"/>
              </a:rPr>
              <a:t> CT/MRI)</a:t>
            </a:r>
            <a:endParaRPr lang="el-GR" dirty="0"/>
          </a:p>
          <a:p>
            <a:endParaRPr lang="en-GB" b="1" dirty="0"/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0736F037-16DD-49C3-9E49-07666CA8C9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" t="23474" r="2180" b="15482"/>
          <a:stretch/>
        </p:blipFill>
        <p:spPr>
          <a:xfrm>
            <a:off x="6489577" y="2348235"/>
            <a:ext cx="5467349" cy="258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890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83CDC-0617-4F42-9861-AF07364A3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Αιμορραγία επινεφριδίου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294FD-6D43-4A40-A193-6FC4DE061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85974"/>
            <a:ext cx="4541520" cy="378311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 Τραυματική</a:t>
            </a:r>
            <a:r>
              <a:rPr lang="en-GB" dirty="0"/>
              <a:t> (</a:t>
            </a:r>
            <a:r>
              <a:rPr lang="el-GR" dirty="0"/>
              <a:t>συνήθως αυτοπεριορίζεται)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 Μη τραυματική (αντιπηκτική αγωγή, δ/</a:t>
            </a:r>
            <a:r>
              <a:rPr lang="el-GR" dirty="0" err="1"/>
              <a:t>χες</a:t>
            </a:r>
            <a:r>
              <a:rPr lang="el-GR" dirty="0"/>
              <a:t> πηκτικότητας, όγκος, </a:t>
            </a:r>
            <a:r>
              <a:rPr lang="en-GB" dirty="0"/>
              <a:t>stress, </a:t>
            </a:r>
            <a:r>
              <a:rPr lang="el-GR" dirty="0"/>
              <a:t>ιδιοπαθής</a:t>
            </a:r>
            <a:r>
              <a:rPr lang="en-GB" dirty="0"/>
              <a:t>)</a:t>
            </a: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 Κλινική εικόνα:  υπόταση-καταπληξία (74%) ,βύθιο κοιλιακό άλγος (56%) ,ναυτία-έμετος (45%), εμπύρετο (42%), ταχυκαρδία (28%) ,άλγος στην οσφύ (21%) ,θωρακικό άλγος (13%)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 Απεικόνιση: </a:t>
            </a:r>
            <a:r>
              <a:rPr lang="en-GB" dirty="0"/>
              <a:t>US , CT, MRI, </a:t>
            </a:r>
            <a:r>
              <a:rPr lang="el-GR" dirty="0"/>
              <a:t>αγγειογραφία</a:t>
            </a:r>
            <a:endParaRPr lang="en-GB" dirty="0"/>
          </a:p>
        </p:txBody>
      </p:sp>
      <p:pic>
        <p:nvPicPr>
          <p:cNvPr id="5" name="Picture 4" descr="A picture containing photo, old, sitting, wearing&#10;&#10;Description automatically generated">
            <a:extLst>
              <a:ext uri="{FF2B5EF4-FFF2-40B4-BE49-F238E27FC236}">
                <a16:creationId xmlns:a16="http://schemas.microsoft.com/office/drawing/2014/main" id="{80926383-62C1-49E8-B7F4-488FC902AF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808698"/>
            <a:ext cx="4541520" cy="406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88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A1B33-812E-44F0-BFDA-4D995F265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Αιμορραγία επινεφριδίου</a:t>
            </a:r>
            <a:endParaRPr lang="en-GB" dirty="0"/>
          </a:p>
        </p:txBody>
      </p: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1CB414F-DC76-4B45-A3F6-26210A05E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649" y="1903413"/>
            <a:ext cx="5489572" cy="4306887"/>
          </a:xfrm>
        </p:spPr>
      </p:pic>
    </p:spTree>
    <p:extLst>
      <p:ext uri="{BB962C8B-B14F-4D97-AF65-F5344CB8AC3E}">
        <p14:creationId xmlns:p14="http://schemas.microsoft.com/office/powerpoint/2010/main" val="59936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8D3DAAC-76AF-4B1D-964D-86006ED57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75" y="0"/>
            <a:ext cx="7067550" cy="603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82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A903-40F9-4D8C-B5F5-B735F1ED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Χειρουργικές μέθοδοι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FB378-86A6-4834-842C-3E2E86FC5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28824"/>
            <a:ext cx="10058400" cy="2609851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b="1" dirty="0"/>
              <a:t>Ανοιχτή </a:t>
            </a:r>
            <a:r>
              <a:rPr lang="el-GR" b="1" dirty="0" err="1"/>
              <a:t>επινεφριδεκτομή</a:t>
            </a:r>
            <a:r>
              <a:rPr lang="el-GR" b="1" dirty="0"/>
              <a:t> </a:t>
            </a:r>
            <a:r>
              <a:rPr lang="el-GR" dirty="0"/>
              <a:t>(&lt;10-15%)</a:t>
            </a:r>
          </a:p>
          <a:p>
            <a:pPr>
              <a:buFontTx/>
              <a:buChar char="-"/>
            </a:pPr>
            <a:r>
              <a:rPr lang="el-GR" dirty="0"/>
              <a:t>Πρόσθια </a:t>
            </a:r>
            <a:r>
              <a:rPr lang="el-GR" dirty="0" err="1"/>
              <a:t>διακοιλιακή</a:t>
            </a:r>
            <a:r>
              <a:rPr lang="el-GR" dirty="0"/>
              <a:t> προσπέλαση </a:t>
            </a:r>
          </a:p>
          <a:p>
            <a:pPr marL="0" indent="0">
              <a:buNone/>
            </a:pPr>
            <a:r>
              <a:rPr lang="el-GR" dirty="0"/>
              <a:t> Δυσκολίες: βαθύ </a:t>
            </a:r>
            <a:r>
              <a:rPr lang="el-GR" dirty="0" err="1"/>
              <a:t>οπισθοπεριτοναϊκό</a:t>
            </a:r>
            <a:r>
              <a:rPr lang="el-GR" dirty="0"/>
              <a:t> πεδίο εντός του πλευριτικού κλωβού </a:t>
            </a:r>
            <a:r>
              <a:rPr lang="el-GR" sz="1800" dirty="0"/>
              <a:t>(ορατότητα, εκμάθηση)</a:t>
            </a:r>
          </a:p>
          <a:p>
            <a:pPr marL="0" indent="0">
              <a:buNone/>
            </a:pPr>
            <a:r>
              <a:rPr lang="el-GR" dirty="0"/>
              <a:t>                      δεξιά: κινητοποίηση ήπατος, ηπατικής </a:t>
            </a:r>
            <a:r>
              <a:rPr lang="el-GR" dirty="0" err="1"/>
              <a:t>κολικής</a:t>
            </a:r>
            <a:r>
              <a:rPr lang="el-GR" dirty="0"/>
              <a:t> καμπής ή/και δωδεκαδακτύλου</a:t>
            </a:r>
          </a:p>
          <a:p>
            <a:pPr marL="0" indent="0">
              <a:buNone/>
            </a:pPr>
            <a:r>
              <a:rPr lang="el-GR" dirty="0"/>
              <a:t>                      αριστερά: κινητοποίηση σπληνικής καμπής, περιφερικού παγκρέατος, </a:t>
            </a:r>
            <a:r>
              <a:rPr lang="el-GR" dirty="0" err="1"/>
              <a:t>σπληνός</a:t>
            </a:r>
            <a:endParaRPr lang="el-GR" dirty="0"/>
          </a:p>
          <a:p>
            <a:pPr>
              <a:buFontTx/>
              <a:buChar char="-"/>
            </a:pPr>
            <a:r>
              <a:rPr lang="el-GR" dirty="0" err="1"/>
              <a:t>Οσφυική</a:t>
            </a:r>
            <a:r>
              <a:rPr lang="el-GR" dirty="0"/>
              <a:t> </a:t>
            </a:r>
            <a:r>
              <a:rPr lang="el-GR" dirty="0" err="1"/>
              <a:t>οπισθοπεριτοναϊκή</a:t>
            </a:r>
            <a:r>
              <a:rPr lang="el-GR" dirty="0"/>
              <a:t> προσπέλαση </a:t>
            </a:r>
          </a:p>
        </p:txBody>
      </p:sp>
      <p:pic>
        <p:nvPicPr>
          <p:cNvPr id="5" name="Picture 4" descr="A picture containing book, text, table&#10;&#10;Description automatically generated">
            <a:extLst>
              <a:ext uri="{FF2B5EF4-FFF2-40B4-BE49-F238E27FC236}">
                <a16:creationId xmlns:a16="http://schemas.microsoft.com/office/drawing/2014/main" id="{3E9BCFFC-E26C-4F01-9242-64DFBF16C0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8" t="15139" r="10533" b="10832"/>
          <a:stretch/>
        </p:blipFill>
        <p:spPr>
          <a:xfrm>
            <a:off x="9236401" y="4274819"/>
            <a:ext cx="2176454" cy="1809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67A437-D460-43F5-A829-E5F9B13B963E}"/>
              </a:ext>
            </a:extLst>
          </p:cNvPr>
          <p:cNvSpPr txBox="1"/>
          <p:nvPr/>
        </p:nvSpPr>
        <p:spPr>
          <a:xfrm>
            <a:off x="1160145" y="4730114"/>
            <a:ext cx="7840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AD84C6"/>
              </a:buClr>
              <a:buSzPct val="100000"/>
            </a:pPr>
            <a:r>
              <a:rPr lang="el-GR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Ενδείξεις: </a:t>
            </a:r>
            <a:r>
              <a:rPr lang="el-GR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διηθητικός καρκίνος ( κάτω κοίλη φλέβα, ήπαρ, πάγκρεας, έντερο, νεφρό) , μεγάλο μέγεθος όγκου(&gt;15</a:t>
            </a:r>
            <a:r>
              <a:rPr lang="en-GB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cm)</a:t>
            </a:r>
            <a:r>
              <a:rPr lang="el-GR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GB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el-GR" sz="20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διεγχειρητική</a:t>
            </a:r>
            <a:r>
              <a:rPr lang="el-GR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αιμορραγία και μετατροπή ενδοσκοπικής επέμβασης σε ανοιχτή</a:t>
            </a:r>
            <a:r>
              <a:rPr lang="en-GB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(&lt;5%)</a:t>
            </a:r>
            <a:endParaRPr lang="en-GB" sz="20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088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14E9618-A747-4D40-A0EA-1DD78B628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0" y="4859865"/>
            <a:ext cx="3433742" cy="1468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6759B8-38D2-4746-9F31-A9A1D9A5D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Χειρουργικές μέθοδοι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313A7-E213-4F48-B70F-D56FA0D46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085975"/>
            <a:ext cx="4086736" cy="393552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b="1" dirty="0" err="1"/>
              <a:t>Λαπαροσκοπική</a:t>
            </a:r>
            <a:r>
              <a:rPr lang="el-GR" b="1" dirty="0"/>
              <a:t> </a:t>
            </a:r>
            <a:r>
              <a:rPr lang="el-GR" b="1" dirty="0" err="1"/>
              <a:t>επινεφριδεκτομή</a:t>
            </a:r>
            <a:r>
              <a:rPr lang="el-GR" b="1" dirty="0"/>
              <a:t> </a:t>
            </a:r>
          </a:p>
          <a:p>
            <a:pPr>
              <a:buFontTx/>
              <a:buChar char="-"/>
            </a:pPr>
            <a:r>
              <a:rPr lang="el-GR" dirty="0" err="1"/>
              <a:t>Διακοιλιακή</a:t>
            </a:r>
            <a:r>
              <a:rPr lang="el-GR" dirty="0"/>
              <a:t> προσπέλαση</a:t>
            </a:r>
          </a:p>
          <a:p>
            <a:pPr marL="0" indent="0">
              <a:buNone/>
            </a:pPr>
            <a:r>
              <a:rPr lang="el-GR" sz="1800" dirty="0"/>
              <a:t>Δεξιά: όγκος έως 8-10 </a:t>
            </a:r>
            <a:r>
              <a:rPr lang="en-GB" sz="1800" dirty="0"/>
              <a:t>cm</a:t>
            </a:r>
            <a:r>
              <a:rPr lang="el-GR" sz="1800" dirty="0"/>
              <a:t> </a:t>
            </a:r>
          </a:p>
          <a:p>
            <a:pPr marL="0" indent="0">
              <a:buNone/>
            </a:pPr>
            <a:r>
              <a:rPr lang="el-GR" sz="1800" dirty="0"/>
              <a:t>Αριστερά:   έως 10-12 </a:t>
            </a:r>
            <a:r>
              <a:rPr lang="en-GB" sz="1800" dirty="0"/>
              <a:t>cm </a:t>
            </a:r>
            <a:endParaRPr lang="el-GR" sz="18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l-GR" sz="1400" dirty="0"/>
              <a:t>(12-15 </a:t>
            </a:r>
            <a:r>
              <a:rPr lang="en-GB" sz="1400" dirty="0"/>
              <a:t>mmHg)</a:t>
            </a:r>
            <a:endParaRPr lang="el-GR" sz="1400" dirty="0"/>
          </a:p>
          <a:p>
            <a:pPr>
              <a:buFontTx/>
              <a:buChar char="-"/>
            </a:pPr>
            <a:r>
              <a:rPr lang="el-GR" dirty="0" err="1"/>
              <a:t>Οπισθοπεριτοναϊκή</a:t>
            </a:r>
            <a:r>
              <a:rPr lang="el-GR" dirty="0"/>
              <a:t> προσπέλαση  </a:t>
            </a:r>
          </a:p>
          <a:p>
            <a:pPr marL="0" indent="0">
              <a:buNone/>
            </a:pPr>
            <a:r>
              <a:rPr lang="el-GR" sz="1800" dirty="0"/>
              <a:t>Όγκοι μέχρι 6 </a:t>
            </a:r>
            <a:r>
              <a:rPr lang="en-GB" sz="1800" dirty="0"/>
              <a:t>cm 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400" dirty="0"/>
              <a:t>(18-25 mmHg)</a:t>
            </a:r>
          </a:p>
        </p:txBody>
      </p:sp>
      <p:pic>
        <p:nvPicPr>
          <p:cNvPr id="5" name="Picture 4" descr="A large bed in a room&#10;&#10;Description automatically generated">
            <a:extLst>
              <a:ext uri="{FF2B5EF4-FFF2-40B4-BE49-F238E27FC236}">
                <a16:creationId xmlns:a16="http://schemas.microsoft.com/office/drawing/2014/main" id="{78981856-7BFB-4135-9070-C291D972FA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6" t="7339"/>
          <a:stretch/>
        </p:blipFill>
        <p:spPr>
          <a:xfrm>
            <a:off x="3219521" y="2647835"/>
            <a:ext cx="2142712" cy="1752601"/>
          </a:xfrm>
          <a:prstGeom prst="rect">
            <a:avLst/>
          </a:prstGeom>
        </p:spPr>
      </p:pic>
      <p:pic>
        <p:nvPicPr>
          <p:cNvPr id="7" name="Picture 6" descr="A person sitting in a room&#10;&#10;Description automatically generated">
            <a:extLst>
              <a:ext uri="{FF2B5EF4-FFF2-40B4-BE49-F238E27FC236}">
                <a16:creationId xmlns:a16="http://schemas.microsoft.com/office/drawing/2014/main" id="{DAB6E695-FE80-4FE3-849F-C479685111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8"/>
          <a:stretch/>
        </p:blipFill>
        <p:spPr>
          <a:xfrm>
            <a:off x="5343183" y="2658114"/>
            <a:ext cx="2743613" cy="1752601"/>
          </a:xfrm>
          <a:prstGeom prst="rect">
            <a:avLst/>
          </a:prstGeom>
        </p:spPr>
      </p:pic>
      <p:pic>
        <p:nvPicPr>
          <p:cNvPr id="9" name="Picture 8" descr="A person wearing a costume&#10;&#10;Description automatically generated">
            <a:extLst>
              <a:ext uri="{FF2B5EF4-FFF2-40B4-BE49-F238E27FC236}">
                <a16:creationId xmlns:a16="http://schemas.microsoft.com/office/drawing/2014/main" id="{CE1438DA-5076-4F72-ACB5-93112C866E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3" b="-500"/>
          <a:stretch/>
        </p:blipFill>
        <p:spPr>
          <a:xfrm>
            <a:off x="8086796" y="2647834"/>
            <a:ext cx="2316480" cy="17526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59026D-75B0-4F08-A2DE-E5BC3A5D1A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268" y="4877764"/>
            <a:ext cx="2203406" cy="1450757"/>
          </a:xfrm>
          <a:prstGeom prst="rect">
            <a:avLst/>
          </a:prstGeom>
        </p:spPr>
      </p:pic>
      <p:pic>
        <p:nvPicPr>
          <p:cNvPr id="15" name="Picture 14" descr="A picture containing indoor, bed, sitting, room&#10;&#10;Description automatically generated">
            <a:extLst>
              <a:ext uri="{FF2B5EF4-FFF2-40B4-BE49-F238E27FC236}">
                <a16:creationId xmlns:a16="http://schemas.microsoft.com/office/drawing/2014/main" id="{4F3F0CCE-79A5-4C7B-8E66-414F8E04FCB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4"/>
          <a:stretch/>
        </p:blipFill>
        <p:spPr>
          <a:xfrm>
            <a:off x="9721088" y="4859865"/>
            <a:ext cx="2459736" cy="1468656"/>
          </a:xfrm>
          <a:prstGeom prst="rect">
            <a:avLst/>
          </a:prstGeom>
        </p:spPr>
      </p:pic>
      <p:pic>
        <p:nvPicPr>
          <p:cNvPr id="17" name="Picture 16" descr="A close up of a tattoo&#10;&#10;Description automatically generated">
            <a:extLst>
              <a:ext uri="{FF2B5EF4-FFF2-40B4-BE49-F238E27FC236}">
                <a16:creationId xmlns:a16="http://schemas.microsoft.com/office/drawing/2014/main" id="{C493E58C-3FE7-4B66-8E7D-3E340F4C491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9" b="-878"/>
          <a:stretch/>
        </p:blipFill>
        <p:spPr>
          <a:xfrm>
            <a:off x="10403277" y="2648590"/>
            <a:ext cx="1777548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22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0B7B3-6220-4C3E-ABD7-EAEFBED9A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Λαπαροσκοπική</a:t>
            </a:r>
            <a:r>
              <a:rPr lang="el-GR" dirty="0"/>
              <a:t> </a:t>
            </a:r>
            <a:r>
              <a:rPr lang="el-GR" dirty="0" err="1"/>
              <a:t>επινεφριδεκτομή</a:t>
            </a:r>
            <a:r>
              <a:rPr lang="el-GR" dirty="0"/>
              <a:t>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0D7DB-B42C-41EB-9CC1-290CF9C0C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43099"/>
            <a:ext cx="9608820" cy="4181476"/>
          </a:xfrm>
        </p:spPr>
        <p:txBody>
          <a:bodyPr>
            <a:normAutofit fontScale="62500" lnSpcReduction="20000"/>
          </a:bodyPr>
          <a:lstStyle/>
          <a:p>
            <a:r>
              <a:rPr lang="el-GR" sz="2900" b="1" dirty="0" err="1"/>
              <a:t>Διεγχειρητικοί</a:t>
            </a:r>
            <a:r>
              <a:rPr lang="el-GR" sz="2900" b="1" dirty="0"/>
              <a:t> κίνδυνοι: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600" dirty="0"/>
              <a:t> Εμβολισμός από </a:t>
            </a:r>
            <a:r>
              <a:rPr lang="en-GB" sz="2600" dirty="0"/>
              <a:t>CO2</a:t>
            </a:r>
            <a:r>
              <a:rPr lang="el-GR" sz="2600" dirty="0"/>
              <a:t> </a:t>
            </a:r>
            <a:endParaRPr lang="en-GB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600" dirty="0"/>
              <a:t> </a:t>
            </a:r>
            <a:r>
              <a:rPr lang="el-GR" sz="2600" dirty="0" err="1"/>
              <a:t>Υπερκαπνία</a:t>
            </a:r>
            <a:r>
              <a:rPr lang="el-GR" sz="2600" dirty="0"/>
              <a:t> από </a:t>
            </a:r>
            <a:r>
              <a:rPr lang="en-GB" sz="2600" dirty="0"/>
              <a:t>CO2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600" dirty="0"/>
              <a:t> </a:t>
            </a:r>
            <a:r>
              <a:rPr lang="el-GR" sz="2600" dirty="0"/>
              <a:t>Πτώση </a:t>
            </a:r>
            <a:r>
              <a:rPr lang="en-GB" sz="2600" dirty="0"/>
              <a:t>BP</a:t>
            </a:r>
            <a:r>
              <a:rPr lang="el-GR" sz="2600" dirty="0"/>
              <a:t> και </a:t>
            </a:r>
            <a:r>
              <a:rPr lang="en-GB" sz="2600" dirty="0"/>
              <a:t>HR</a:t>
            </a:r>
            <a:r>
              <a:rPr lang="el-GR" sz="2600" dirty="0"/>
              <a:t> λόγω της αυξημένης πίεσης</a:t>
            </a:r>
          </a:p>
          <a:p>
            <a:pPr marL="0" indent="0">
              <a:buNone/>
            </a:pPr>
            <a:r>
              <a:rPr lang="el-GR" sz="2600" dirty="0"/>
              <a:t>   εμφύσησης (</a:t>
            </a:r>
            <a:r>
              <a:rPr lang="en-GB" sz="2600" dirty="0"/>
              <a:t>insufflation pressure)</a:t>
            </a:r>
            <a:endParaRPr lang="el-GR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el-GR" sz="2600" dirty="0"/>
              <a:t> Αιμορραγία </a:t>
            </a:r>
          </a:p>
          <a:p>
            <a:pPr marL="0" indent="0">
              <a:buNone/>
            </a:pPr>
            <a:r>
              <a:rPr lang="el-GR" sz="2600" dirty="0"/>
              <a:t>       -Μικρά αγγεία</a:t>
            </a:r>
          </a:p>
          <a:p>
            <a:pPr marL="0" indent="0">
              <a:buNone/>
            </a:pPr>
            <a:r>
              <a:rPr lang="el-GR" sz="2600" dirty="0"/>
              <a:t>       -Μεγαλύτερα αγγεία </a:t>
            </a:r>
            <a:endParaRPr lang="en-GB" sz="2600" dirty="0"/>
          </a:p>
          <a:p>
            <a:pPr marL="0" indent="0">
              <a:buNone/>
            </a:pPr>
            <a:r>
              <a:rPr lang="el-GR" sz="2600" dirty="0"/>
              <a:t>              </a:t>
            </a:r>
            <a:r>
              <a:rPr lang="en-GB" sz="2600" dirty="0"/>
              <a:t>insufflation</a:t>
            </a:r>
            <a:r>
              <a:rPr lang="el-GR" sz="2600" dirty="0"/>
              <a:t>-σύμπτωση τοιχωμάτων φλεβών-προσοχή σε </a:t>
            </a:r>
            <a:r>
              <a:rPr lang="el-GR" sz="2600" dirty="0" err="1"/>
              <a:t>υποκρύπτοντα</a:t>
            </a:r>
            <a:r>
              <a:rPr lang="el-GR" sz="2600" dirty="0"/>
              <a:t> τραύματα</a:t>
            </a:r>
            <a:endParaRPr lang="en-GB" sz="2600" dirty="0"/>
          </a:p>
          <a:p>
            <a:pPr marL="0" indent="0">
              <a:buNone/>
            </a:pPr>
            <a:r>
              <a:rPr lang="el-GR" sz="2600" dirty="0"/>
              <a:t>              Προσοχή σε νεφρική αρτηρία – </a:t>
            </a:r>
            <a:r>
              <a:rPr lang="en-GB" sz="2600" dirty="0"/>
              <a:t>renal vascular hypertension/ ischaemic kidney injury</a:t>
            </a:r>
          </a:p>
          <a:p>
            <a:pPr marL="0" indent="0">
              <a:buNone/>
            </a:pPr>
            <a:r>
              <a:rPr lang="el-GR" sz="2600" dirty="0"/>
              <a:t>        -</a:t>
            </a:r>
            <a:r>
              <a:rPr lang="el-GR" sz="2600" dirty="0" err="1"/>
              <a:t>Επινεφριδική</a:t>
            </a:r>
            <a:r>
              <a:rPr lang="el-GR" sz="2600" dirty="0"/>
              <a:t> κάψα -</a:t>
            </a:r>
            <a:r>
              <a:rPr lang="el-GR" sz="2600" dirty="0" err="1"/>
              <a:t>υπεραιματούμενη</a:t>
            </a:r>
            <a:r>
              <a:rPr lang="el-GR" sz="2600" dirty="0"/>
              <a:t>- όχι επαρκής ο καυτηριασμός- αφαίρεση με τον </a:t>
            </a:r>
            <a:r>
              <a:rPr lang="el-GR" sz="2600" dirty="0" err="1"/>
              <a:t>περινεφριδικό</a:t>
            </a:r>
            <a:r>
              <a:rPr lang="el-GR" sz="2600" dirty="0"/>
              <a:t> ιστό </a:t>
            </a:r>
          </a:p>
          <a:p>
            <a:pPr marL="0" indent="0">
              <a:buNone/>
            </a:pPr>
            <a:r>
              <a:rPr lang="el-GR" sz="2600" dirty="0"/>
              <a:t>        -Παρακείμενα όργανα (ιδίως ήπαρ, σπλήνα, νεφρό)</a:t>
            </a:r>
            <a:endParaRPr lang="en-GB" sz="2600" dirty="0"/>
          </a:p>
          <a:p>
            <a:pPr>
              <a:buFontTx/>
              <a:buChar char="-"/>
            </a:pPr>
            <a:endParaRPr lang="en-GB" dirty="0"/>
          </a:p>
        </p:txBody>
      </p:sp>
      <p:pic>
        <p:nvPicPr>
          <p:cNvPr id="5" name="Picture 4" descr="A picture containing dryer, knife&#10;&#10;Description automatically generated">
            <a:extLst>
              <a:ext uri="{FF2B5EF4-FFF2-40B4-BE49-F238E27FC236}">
                <a16:creationId xmlns:a16="http://schemas.microsoft.com/office/drawing/2014/main" id="{BC8065BF-3EF5-4FBB-A8AF-A01F933102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855" y="1845734"/>
            <a:ext cx="5841615" cy="259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054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1DFE635C-C432-47DA-AEAB-A593345CB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9FBF3D3-2448-4FF3-B57B-852CB3B85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040C66D-4F1C-4AC9-9214-C9E6DA54A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006849-E429-4719-ACE4-541F374E9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58952"/>
            <a:ext cx="11401424" cy="26700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Ευχαριστώ για την προσοχή σας!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72163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AD4E35D-A118-48D3-A2D3-3CEE5A0C74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9791F6-A451-404F-9C9D-547A361DD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679" y="634946"/>
            <a:ext cx="6405063" cy="1450757"/>
          </a:xfrm>
        </p:spPr>
        <p:txBody>
          <a:bodyPr>
            <a:normAutofit/>
          </a:bodyPr>
          <a:lstStyle/>
          <a:p>
            <a:r>
              <a:rPr lang="el-GR" dirty="0"/>
              <a:t>Ανατομία</a:t>
            </a:r>
            <a:endParaRPr lang="en-GB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A1FC8F0-6475-4788-9B10-7CF183FC5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56EB8629-8206-4F09-A4EC-A2430EA13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100"/>
            <a:ext cx="5144678" cy="63704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DC37A-CEFF-47F5-BF17-997308EF2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247" y="2219328"/>
            <a:ext cx="6368496" cy="3649766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sz="1700" dirty="0"/>
              <a:t> Ένα επινεφρίδιο στον άνω πόλο κάθε νεφρού (4-6 </a:t>
            </a:r>
            <a:r>
              <a:rPr lang="en-GB" sz="1700" dirty="0"/>
              <a:t>gr) </a:t>
            </a:r>
            <a:r>
              <a:rPr lang="el-GR" sz="1700" dirty="0"/>
              <a:t>– τριγωνικό σχήμα, κεφαλή, σώμα, ουρά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700" dirty="0"/>
              <a:t> Μυελώδης (20% της μάζας) και φλοιώδης (80% της μάζας) μοίρα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700" dirty="0"/>
              <a:t> Αποτελούν τον καλύτερα αιματούμενο ιστό του ανθρωπίνου σώματος ανά γραμμάριο ιστού:    </a:t>
            </a:r>
          </a:p>
          <a:p>
            <a:pPr marL="0" indent="0">
              <a:buNone/>
            </a:pPr>
            <a:r>
              <a:rPr lang="el-GR" sz="1700" dirty="0"/>
              <a:t>    - αρτηρίες:  άνω επινεφριδική-κλάδος φρενικής</a:t>
            </a:r>
          </a:p>
          <a:p>
            <a:pPr marL="0" indent="0">
              <a:buNone/>
            </a:pPr>
            <a:r>
              <a:rPr lang="el-GR" sz="1700" dirty="0"/>
              <a:t>                           μέση επινεφριδική-κλάδος αορτής</a:t>
            </a:r>
          </a:p>
          <a:p>
            <a:pPr marL="0" indent="0">
              <a:buNone/>
            </a:pPr>
            <a:r>
              <a:rPr lang="el-GR" sz="1700" dirty="0"/>
              <a:t>                            κάτω επινεφριδική-κλάδος νεφρικής</a:t>
            </a:r>
          </a:p>
          <a:p>
            <a:pPr marL="0" indent="0">
              <a:buNone/>
            </a:pPr>
            <a:r>
              <a:rPr lang="el-GR" sz="1700" dirty="0"/>
              <a:t>    - φλέβες:  δεξιά επινεφριδική φλέβα-κάτω κοίλη φλέβα (μήκος ~1</a:t>
            </a:r>
            <a:r>
              <a:rPr lang="en-GB" sz="1700" dirty="0"/>
              <a:t>cm)</a:t>
            </a:r>
          </a:p>
          <a:p>
            <a:pPr marL="0" indent="0">
              <a:buNone/>
            </a:pPr>
            <a:r>
              <a:rPr lang="en-GB" sz="1700" dirty="0"/>
              <a:t>                      </a:t>
            </a:r>
            <a:r>
              <a:rPr lang="el-GR" sz="1700" dirty="0"/>
              <a:t>αριστερή επινεφριδική φλέβα-αριστερή νεφρική φλέβα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0F84B10-5D81-46AE-920D-E07497CDB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8DC746-DF72-4A62-B759-311531016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26149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35B96-022B-4408-A15F-9ED2CF3DA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Φυσιολογία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DC026-F0B5-4131-A4EA-4D55DCCA8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 Φλοιός: σύνθεση </a:t>
            </a:r>
            <a:r>
              <a:rPr lang="el-GR" dirty="0" err="1"/>
              <a:t>κορτικοστεροειδών</a:t>
            </a:r>
            <a:r>
              <a:rPr lang="el-GR" dirty="0"/>
              <a:t> ορμονών από χοληστερόλη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 Μυελός: σύνθεση </a:t>
            </a:r>
            <a:r>
              <a:rPr lang="el-GR" dirty="0" err="1"/>
              <a:t>κατεχολαμινών</a:t>
            </a:r>
            <a:r>
              <a:rPr lang="el-GR" dirty="0"/>
              <a:t> από </a:t>
            </a:r>
            <a:r>
              <a:rPr lang="el-GR" dirty="0" err="1"/>
              <a:t>τυροσίνη</a:t>
            </a:r>
            <a:r>
              <a:rPr lang="el-GR" dirty="0"/>
              <a:t> </a:t>
            </a:r>
            <a:endParaRPr lang="en-GB" dirty="0"/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D3CC841E-478E-4270-B015-2814B4304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849669"/>
            <a:ext cx="3019425" cy="3019425"/>
          </a:xfrm>
          <a:prstGeom prst="rect">
            <a:avLst/>
          </a:prstGeom>
        </p:spPr>
      </p:pic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C4C0A43E-7CCF-4E3E-BB97-3AD5F4405C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5" t="5706" b="5553"/>
          <a:stretch/>
        </p:blipFill>
        <p:spPr>
          <a:xfrm>
            <a:off x="6228240" y="2110738"/>
            <a:ext cx="5963760" cy="411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38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791F6-A451-404F-9C9D-547A361DD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l-GR" dirty="0"/>
              <a:t>Φλοιός- αλατοκορτικοειδή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DC37A-CEFF-47F5-BF17-997308EF2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501" y="2219416"/>
            <a:ext cx="6717765" cy="364967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 σπειροειδής-εξωτερική ζώνη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u="sng" dirty="0" err="1"/>
              <a:t>αλδοστερόνη</a:t>
            </a:r>
            <a:r>
              <a:rPr lang="el-GR" dirty="0"/>
              <a:t>, </a:t>
            </a:r>
            <a:r>
              <a:rPr lang="el-GR" dirty="0" err="1"/>
              <a:t>κορτικοστερόνη</a:t>
            </a:r>
            <a:r>
              <a:rPr lang="el-GR" dirty="0"/>
              <a:t>, 11-δεοξυκορικοστερόνη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 δράση κυρίως στα νεφρά </a:t>
            </a:r>
            <a:r>
              <a:rPr lang="el-GR" dirty="0">
                <a:sym typeface="Wingdings" panose="05000000000000000000" pitchFamily="2" charset="2"/>
              </a:rPr>
              <a:t> </a:t>
            </a:r>
            <a:r>
              <a:rPr lang="el-GR" dirty="0"/>
              <a:t>διατήρηση ενεργού </a:t>
            </a:r>
            <a:r>
              <a:rPr lang="el-GR" dirty="0" err="1"/>
              <a:t>ενδαγγειακού</a:t>
            </a:r>
            <a:r>
              <a:rPr lang="el-GR" dirty="0"/>
              <a:t> όγκου- ΑΠ (σύνθεση </a:t>
            </a:r>
            <a:r>
              <a:rPr lang="en-GB" dirty="0"/>
              <a:t>channels- ATPases - </a:t>
            </a:r>
            <a:r>
              <a:rPr lang="el-GR" dirty="0" err="1"/>
              <a:t>επαναρρόφηση</a:t>
            </a:r>
            <a:r>
              <a:rPr lang="el-GR" dirty="0"/>
              <a:t> νατρίου, απέκκριση καλίου</a:t>
            </a:r>
            <a:r>
              <a:rPr lang="en-GB" dirty="0"/>
              <a:t>)</a:t>
            </a:r>
            <a:r>
              <a:rPr lang="el-GR" dirty="0"/>
              <a:t> και ρύθμιση επιπέδων καλίου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 ρύθμιση μέσω συστήματος </a:t>
            </a:r>
            <a:r>
              <a:rPr lang="en-GB" dirty="0"/>
              <a:t>RAAS (</a:t>
            </a:r>
            <a:r>
              <a:rPr lang="el-GR" dirty="0" err="1"/>
              <a:t>ρενίνη-αγγειοτενσίνη-αλδοστερόνη</a:t>
            </a:r>
            <a:r>
              <a:rPr lang="el-GR" dirty="0"/>
              <a:t>) και φορτίου καλίου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41B4CE1D-13BF-45FB-9D1C-069A7E7C0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570" y="1957170"/>
            <a:ext cx="3799955" cy="41080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9E9131-9E4D-4A79-89ED-E500FB1C32CD}"/>
              </a:ext>
            </a:extLst>
          </p:cNvPr>
          <p:cNvSpPr txBox="1"/>
          <p:nvPr/>
        </p:nvSpPr>
        <p:spPr>
          <a:xfrm>
            <a:off x="7734300" y="1952625"/>
            <a:ext cx="1304925" cy="590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5030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AD4E35D-A118-48D3-A2D3-3CEE5A0C74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9791F6-A451-404F-9C9D-547A361DD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1394" y="634946"/>
            <a:ext cx="6498348" cy="1450757"/>
          </a:xfrm>
        </p:spPr>
        <p:txBody>
          <a:bodyPr>
            <a:normAutofit/>
          </a:bodyPr>
          <a:lstStyle/>
          <a:p>
            <a:r>
              <a:rPr lang="el-GR" dirty="0"/>
              <a:t>Φλοιός-</a:t>
            </a:r>
            <a:r>
              <a:rPr lang="el-GR" dirty="0" err="1"/>
              <a:t>γλυκοκορτικοειδή</a:t>
            </a:r>
            <a:endParaRPr lang="en-GB" dirty="0"/>
          </a:p>
        </p:txBody>
      </p:sp>
      <p:pic>
        <p:nvPicPr>
          <p:cNvPr id="7" name="Picture 6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01C310CF-879E-4502-A5A1-DAA5ABBA0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" y="328479"/>
            <a:ext cx="4592405" cy="338689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1FC8F0-6475-4788-9B10-7CF183FC5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, map, drawing&#10;&#10;Description automatically generated">
            <a:extLst>
              <a:ext uri="{FF2B5EF4-FFF2-40B4-BE49-F238E27FC236}">
                <a16:creationId xmlns:a16="http://schemas.microsoft.com/office/drawing/2014/main" id="{76ED8707-5DD8-4F17-BA2F-27941FFE3A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02" y="3645184"/>
            <a:ext cx="2469945" cy="247613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DC37A-CEFF-47F5-BF17-997308EF2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1394" y="2552700"/>
            <a:ext cx="6498348" cy="331639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err="1"/>
              <a:t>στηλιδωτή</a:t>
            </a:r>
            <a:r>
              <a:rPr lang="el-GR" dirty="0"/>
              <a:t>-μέση ζώνη (+δικτυωτή)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 σύνθεση </a:t>
            </a:r>
            <a:r>
              <a:rPr lang="el-GR" dirty="0" err="1"/>
              <a:t>κορτιζόλης</a:t>
            </a:r>
            <a:r>
              <a:rPr lang="en-GB" dirty="0"/>
              <a:t> – </a:t>
            </a:r>
            <a:r>
              <a:rPr lang="el-GR" dirty="0"/>
              <a:t>πολλαπλές δράσεις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 ενεργοποίηση σύνθεσης από </a:t>
            </a:r>
            <a:r>
              <a:rPr lang="en-GB" dirty="0"/>
              <a:t>ACTH</a:t>
            </a:r>
            <a:r>
              <a:rPr lang="el-GR" dirty="0"/>
              <a:t> (υπόφυση) – </a:t>
            </a:r>
            <a:r>
              <a:rPr lang="en-GB" dirty="0"/>
              <a:t>HPA axis</a:t>
            </a: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 ρύθμιση από κιρκάδιο ρυθμό, στρες και ανάδραση </a:t>
            </a:r>
            <a:r>
              <a:rPr lang="el-GR" dirty="0" err="1"/>
              <a:t>κορτιζόλης</a:t>
            </a:r>
            <a:r>
              <a:rPr lang="el-GR" dirty="0"/>
              <a:t> 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F84B10-5D81-46AE-920D-E07497CDB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8DC746-DF72-4A62-B759-311531016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1A6F7C-3F9F-424A-AD97-FB5F988E1BA3}"/>
              </a:ext>
            </a:extLst>
          </p:cNvPr>
          <p:cNvSpPr txBox="1"/>
          <p:nvPr/>
        </p:nvSpPr>
        <p:spPr>
          <a:xfrm>
            <a:off x="2254770" y="2950189"/>
            <a:ext cx="853918" cy="6285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79356F-2F4B-4A0F-8495-9710AA2CDBD3}"/>
              </a:ext>
            </a:extLst>
          </p:cNvPr>
          <p:cNvSpPr txBox="1"/>
          <p:nvPr/>
        </p:nvSpPr>
        <p:spPr>
          <a:xfrm>
            <a:off x="3108502" y="3061470"/>
            <a:ext cx="150920" cy="4581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3445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791F6-A451-404F-9C9D-547A361DD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Φλοιός-ανδρογόνα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DC37A-CEFF-47F5-BF17-997308EF2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377" y="2414726"/>
            <a:ext cx="9788519" cy="319691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 δικτυωτή- εσωτερική ζώνη (+</a:t>
            </a:r>
            <a:r>
              <a:rPr lang="el-GR" dirty="0" err="1"/>
              <a:t>στηλιδωτή</a:t>
            </a:r>
            <a:r>
              <a:rPr lang="el-GR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 πρόδρομα φυλετικά </a:t>
            </a:r>
            <a:r>
              <a:rPr lang="el-GR" dirty="0" err="1"/>
              <a:t>στεροειδή</a:t>
            </a:r>
            <a:r>
              <a:rPr lang="el-GR" dirty="0"/>
              <a:t> – </a:t>
            </a:r>
            <a:r>
              <a:rPr lang="en-GB" dirty="0"/>
              <a:t>DHEA</a:t>
            </a:r>
            <a:r>
              <a:rPr lang="el-GR" dirty="0"/>
              <a:t>(</a:t>
            </a:r>
            <a:r>
              <a:rPr lang="el-GR" dirty="0" err="1"/>
              <a:t>δεϋδροεπιανδροστερόνη</a:t>
            </a:r>
            <a:r>
              <a:rPr lang="el-GR" dirty="0"/>
              <a:t>)</a:t>
            </a:r>
            <a:r>
              <a:rPr lang="en-GB" dirty="0"/>
              <a:t>, </a:t>
            </a:r>
            <a:r>
              <a:rPr lang="el-GR" dirty="0" err="1"/>
              <a:t>ανδροστενεδιόνη</a:t>
            </a:r>
            <a:r>
              <a:rPr lang="el-GR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 μεταφορά σε </a:t>
            </a:r>
            <a:r>
              <a:rPr lang="el-GR" dirty="0" err="1"/>
              <a:t>γονάδες</a:t>
            </a:r>
            <a:r>
              <a:rPr lang="el-GR" dirty="0"/>
              <a:t> για περαιτέρω μετατροπή ή σε περιφερικούς ιστούς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 διατήρηση δευτερευόντων χαρακτηριστικών του φύλου </a:t>
            </a:r>
          </a:p>
        </p:txBody>
      </p:sp>
    </p:spTree>
    <p:extLst>
      <p:ext uri="{BB962C8B-B14F-4D97-AF65-F5344CB8AC3E}">
        <p14:creationId xmlns:p14="http://schemas.microsoft.com/office/powerpoint/2010/main" val="3241630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791F6-A451-404F-9C9D-547A361DD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Μυελός- κατεχολαμίνες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DC37A-CEFF-47F5-BF17-997308EF2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666" y="2272682"/>
            <a:ext cx="6010183" cy="359641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 βασικό όργανο του συμπαθητικού συστήματος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err="1"/>
              <a:t>χρωμιόφιλα</a:t>
            </a:r>
            <a:r>
              <a:rPr lang="el-GR" dirty="0"/>
              <a:t> κύτταρα διεγείρονται από </a:t>
            </a:r>
            <a:r>
              <a:rPr lang="el-GR" dirty="0" err="1"/>
              <a:t>προγαγγλιακές</a:t>
            </a:r>
            <a:r>
              <a:rPr lang="el-GR" dirty="0"/>
              <a:t> συμπαθητικές ίνες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err="1"/>
              <a:t>τυροσίνη</a:t>
            </a:r>
            <a:r>
              <a:rPr lang="el-GR" dirty="0"/>
              <a:t> – </a:t>
            </a:r>
            <a:r>
              <a:rPr lang="el-GR" dirty="0" err="1"/>
              <a:t>ντοπαμίνη</a:t>
            </a:r>
            <a:r>
              <a:rPr lang="el-GR" dirty="0"/>
              <a:t> – </a:t>
            </a:r>
            <a:r>
              <a:rPr lang="el-GR" dirty="0" err="1"/>
              <a:t>επινεφρίνη</a:t>
            </a:r>
            <a:r>
              <a:rPr lang="el-GR" dirty="0"/>
              <a:t> (80%) -  </a:t>
            </a:r>
            <a:r>
              <a:rPr lang="el-GR" dirty="0" err="1"/>
              <a:t>νορεπινεφρίνη</a:t>
            </a:r>
            <a:r>
              <a:rPr lang="el-GR" dirty="0"/>
              <a:t> (20%)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 αντίδραση </a:t>
            </a:r>
            <a:r>
              <a:rPr lang="en-GB" dirty="0"/>
              <a:t>fight or flight</a:t>
            </a:r>
            <a:r>
              <a:rPr lang="el-GR" dirty="0"/>
              <a:t> </a:t>
            </a:r>
            <a:r>
              <a:rPr lang="el-GR" dirty="0">
                <a:sym typeface="Wingdings" panose="05000000000000000000" pitchFamily="2" charset="2"/>
              </a:rPr>
              <a:t>      </a:t>
            </a:r>
            <a:r>
              <a:rPr lang="en-GB" dirty="0">
                <a:sym typeface="Wingdings" panose="05000000000000000000" pitchFamily="2" charset="2"/>
              </a:rPr>
              <a:t>BP, HR, </a:t>
            </a:r>
            <a:r>
              <a:rPr lang="en-GB" dirty="0" err="1">
                <a:sym typeface="Wingdings" panose="05000000000000000000" pitchFamily="2" charset="2"/>
              </a:rPr>
              <a:t>bloodGlu</a:t>
            </a:r>
            <a:endParaRPr lang="el-GR" dirty="0"/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BA8DEC2E-7F66-4DB5-BC3F-562A339EE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515" y="1845734"/>
            <a:ext cx="3334360" cy="4210050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43A15DB-2F48-4AF2-BAB0-C3A87AD33597}"/>
              </a:ext>
            </a:extLst>
          </p:cNvPr>
          <p:cNvCxnSpPr/>
          <p:nvPr/>
        </p:nvCxnSpPr>
        <p:spPr>
          <a:xfrm flipV="1">
            <a:off x="4083932" y="4171950"/>
            <a:ext cx="0" cy="3195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125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991E6-B4E2-4A8D-8715-925E90A2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Ενδείξεις επινεφριδεκτομής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D3C08-3337-4D6B-93F2-ABEBCC4AC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060"/>
            <a:ext cx="6124575" cy="1529715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 Υπερπαραγωγή ορμονών – Λειτουργικοί όγκοι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 Κακοήθεια (υποψία ή αποδεδειγμένη) – Πρωτοπαθές ή μεταστατική εστία από πνεύμονα, μαστό, παχύ έντερο, νεφρό, μελάνωμα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 Μέγεθος &gt; 4-6 </a:t>
            </a:r>
            <a:r>
              <a:rPr lang="en-GB" dirty="0"/>
              <a:t>cm </a:t>
            </a:r>
            <a:r>
              <a:rPr lang="el-GR" dirty="0"/>
              <a:t>(</a:t>
            </a:r>
            <a:r>
              <a:rPr lang="en-GB" dirty="0"/>
              <a:t>non-secreting adrenocortical cancer ?)</a:t>
            </a:r>
            <a:r>
              <a:rPr lang="el-GR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Συμπτωματικός όγκος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29F72E-E5EF-4E91-AB8F-B7485D0EEDB7}"/>
              </a:ext>
            </a:extLst>
          </p:cNvPr>
          <p:cNvSpPr txBox="1"/>
          <p:nvPr/>
        </p:nvSpPr>
        <p:spPr>
          <a:xfrm>
            <a:off x="838200" y="3800475"/>
            <a:ext cx="5491579" cy="20928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b="1" dirty="0" err="1"/>
              <a:t>Τυχαίωμα</a:t>
            </a:r>
            <a:r>
              <a:rPr lang="el-GR" b="1" dirty="0"/>
              <a:t>:</a:t>
            </a:r>
            <a:r>
              <a:rPr lang="el-GR" dirty="0"/>
              <a:t> </a:t>
            </a:r>
            <a:r>
              <a:rPr lang="el-GR" sz="1600" dirty="0"/>
              <a:t>ογκίδιο επινεφριδίου ως τυχαίο εύρημα σε απεικονιστικό έλεγχο με</a:t>
            </a:r>
            <a:r>
              <a:rPr lang="en-GB" sz="1600" dirty="0"/>
              <a:t> u/s </a:t>
            </a:r>
            <a:r>
              <a:rPr lang="el-GR" sz="1600" dirty="0"/>
              <a:t>ή </a:t>
            </a:r>
            <a:r>
              <a:rPr lang="en-GB" sz="1600" dirty="0"/>
              <a:t>c/t. </a:t>
            </a:r>
            <a:endParaRPr lang="el-GR" sz="1600" dirty="0"/>
          </a:p>
          <a:p>
            <a:endParaRPr lang="el-GR" sz="1600" dirty="0"/>
          </a:p>
          <a:p>
            <a:r>
              <a:rPr lang="el-GR" sz="1600" dirty="0"/>
              <a:t>-Συνήθως μη λειτουργικό (κύστη, </a:t>
            </a:r>
            <a:r>
              <a:rPr lang="el-GR" sz="1600" dirty="0" err="1"/>
              <a:t>μυελολίπωμα</a:t>
            </a:r>
            <a:r>
              <a:rPr lang="el-GR" sz="1600" dirty="0"/>
              <a:t>?)</a:t>
            </a:r>
          </a:p>
          <a:p>
            <a:r>
              <a:rPr lang="el-GR" sz="1600" dirty="0"/>
              <a:t>-Αποκλεισμός λειτουργικού μέσω </a:t>
            </a:r>
            <a:r>
              <a:rPr lang="en-GB" sz="1600" dirty="0"/>
              <a:t>screening (</a:t>
            </a:r>
            <a:r>
              <a:rPr lang="el-GR" sz="1600" dirty="0" err="1"/>
              <a:t>μετανεφρίνη</a:t>
            </a:r>
            <a:r>
              <a:rPr lang="el-GR" sz="1600" dirty="0"/>
              <a:t> ορού, δοκιμασία αναστολής με </a:t>
            </a:r>
            <a:r>
              <a:rPr lang="el-GR" sz="1600" dirty="0" err="1"/>
              <a:t>δεξαμεθαζόνη</a:t>
            </a:r>
            <a:r>
              <a:rPr lang="el-GR" sz="1600" dirty="0"/>
              <a:t>, </a:t>
            </a:r>
            <a:r>
              <a:rPr lang="el-GR" sz="1600" dirty="0" err="1"/>
              <a:t>αλδοστερόνη</a:t>
            </a:r>
            <a:r>
              <a:rPr lang="el-GR" sz="1600" dirty="0"/>
              <a:t> ορού)</a:t>
            </a:r>
          </a:p>
          <a:p>
            <a:r>
              <a:rPr lang="el-GR" sz="1600" dirty="0"/>
              <a:t>-</a:t>
            </a:r>
            <a:r>
              <a:rPr lang="el-GR" sz="1600" dirty="0" err="1"/>
              <a:t>Διαδερμική</a:t>
            </a:r>
            <a:r>
              <a:rPr lang="el-GR" sz="1600" dirty="0"/>
              <a:t> βιοψία περιορισμένη ένδειξη</a:t>
            </a:r>
          </a:p>
          <a:p>
            <a:r>
              <a:rPr lang="el-GR" sz="1600" dirty="0"/>
              <a:t>-Βιοχημικός επανέλεγχος </a:t>
            </a:r>
            <a:r>
              <a:rPr lang="el-GR" sz="1600" dirty="0" err="1"/>
              <a:t>ανα</a:t>
            </a:r>
            <a:r>
              <a:rPr lang="el-GR" sz="1600" dirty="0"/>
              <a:t> έτος, απεικόνιση </a:t>
            </a:r>
            <a:r>
              <a:rPr lang="el-GR" sz="1600" dirty="0" err="1"/>
              <a:t>ανα</a:t>
            </a:r>
            <a:r>
              <a:rPr lang="el-GR" sz="1600" dirty="0"/>
              <a:t> 6-12 μήνες</a:t>
            </a:r>
            <a:endParaRPr lang="en-GB" sz="1600" dirty="0"/>
          </a:p>
        </p:txBody>
      </p:sp>
      <p:pic>
        <p:nvPicPr>
          <p:cNvPr id="8" name="Picture 7" descr="A picture containing photo&#10;&#10;Description automatically generated">
            <a:extLst>
              <a:ext uri="{FF2B5EF4-FFF2-40B4-BE49-F238E27FC236}">
                <a16:creationId xmlns:a16="http://schemas.microsoft.com/office/drawing/2014/main" id="{E312276F-9205-4A92-9A41-C7040CE2C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075" y="603532"/>
            <a:ext cx="3140477" cy="565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9846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1327</Words>
  <Application>Microsoft Office PowerPoint</Application>
  <PresentationFormat>Widescreen</PresentationFormat>
  <Paragraphs>144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Retrospect</vt:lpstr>
      <vt:lpstr>ΧΕΙΡΟΥΡΓΙΚΕΣ ΠΑΘΗΣΕΙΣ ΕΠΙΝΕΦΡΙΔΙΩΝ</vt:lpstr>
      <vt:lpstr>PowerPoint Presentation</vt:lpstr>
      <vt:lpstr>Ανατομία</vt:lpstr>
      <vt:lpstr>Φυσιολογία </vt:lpstr>
      <vt:lpstr>Φλοιός- αλατοκορτικοειδή</vt:lpstr>
      <vt:lpstr>Φλοιός-γλυκοκορτικοειδή</vt:lpstr>
      <vt:lpstr>Φλοιός-ανδρογόνα</vt:lpstr>
      <vt:lpstr>Μυελός- κατεχολαμίνες</vt:lpstr>
      <vt:lpstr>Ενδείξεις επινεφριδεκτομής</vt:lpstr>
      <vt:lpstr>Πρωτοπαθής υπεραλδοστερονισμός</vt:lpstr>
      <vt:lpstr>Πρωτοπαθής υπεραλδοστερονισμός</vt:lpstr>
      <vt:lpstr>Πρωτοπαθής υπεραλδοστερονισμός</vt:lpstr>
      <vt:lpstr>Ενδογενής υπερκορτιζολαιμία</vt:lpstr>
      <vt:lpstr>Ενδογενής υπερκορτιζολαιμία</vt:lpstr>
      <vt:lpstr>Φαιοχρωμοκύττωμα </vt:lpstr>
      <vt:lpstr>Φαιοχρωμοκύττωμα</vt:lpstr>
      <vt:lpstr>Φαιοχρωμοκύττωμα</vt:lpstr>
      <vt:lpstr>Αιμορραγία επινεφριδίου</vt:lpstr>
      <vt:lpstr>Αιμορραγία επινεφριδίου</vt:lpstr>
      <vt:lpstr>Χειρουργικές μέθοδοι</vt:lpstr>
      <vt:lpstr>Χειρουργικές μέθοδοι</vt:lpstr>
      <vt:lpstr>Λαπαροσκοπική επινεφριδεκτομή </vt:lpstr>
      <vt:lpstr>Ευχαριστώ για την προσοχή σας!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ΧΕΙΡΟΥΡΓΙΚΕΣ ΠΑΘΗΣΕΙΣ ΕΠΙΝΕΦΡΙΔΙΩΝ</dc:title>
  <dc:creator>CHATZAKIS MICHAIL-MARIOS</dc:creator>
  <cp:lastModifiedBy>Evangelos Felekouras</cp:lastModifiedBy>
  <cp:revision>3</cp:revision>
  <dcterms:created xsi:type="dcterms:W3CDTF">2020-07-06T18:24:23Z</dcterms:created>
  <dcterms:modified xsi:type="dcterms:W3CDTF">2023-02-01T09:03:39Z</dcterms:modified>
</cp:coreProperties>
</file>