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8" r:id="rId3"/>
    <p:sldId id="259" r:id="rId4"/>
    <p:sldId id="260" r:id="rId5"/>
    <p:sldId id="261" r:id="rId6"/>
    <p:sldId id="262" r:id="rId7"/>
    <p:sldId id="263" r:id="rId8"/>
    <p:sldId id="264" r:id="rId9"/>
    <p:sldId id="265" r:id="rId10"/>
    <p:sldId id="271" r:id="rId11"/>
    <p:sldId id="272" r:id="rId12"/>
    <p:sldId id="266" r:id="rId13"/>
    <p:sldId id="267" r:id="rId14"/>
    <p:sldId id="268" r:id="rId15"/>
    <p:sldId id="269" r:id="rId16"/>
    <p:sldId id="270" r:id="rId17"/>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680"/>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5/13/21</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74562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5/13/21</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1667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5/13/21</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9342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5/13/21</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440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5/13/21</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8303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5/13/21</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5050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5/13/21</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3520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5/13/21</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3606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5/13/21</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9802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5/13/21</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1518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5/13/21</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1860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5/13/21</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52589310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4" r:id="rId9"/>
    <p:sldLayoutId id="2147483722" r:id="rId10"/>
    <p:sldLayoutId id="2147483723"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C4056FD6-9767-4B1A-ACC2-9883F6A5B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79928" cy="6858000"/>
          </a:xfrm>
          <a:prstGeom prst="rect">
            <a:avLst/>
          </a:prstGeom>
          <a:blipFill dpi="0" rotWithShape="1">
            <a:blip r:embed="rId2">
              <a:alphaModFix amt="20000"/>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5926D34C-B188-4760-9411-7DB752C6DCEF}"/>
              </a:ext>
            </a:extLst>
          </p:cNvPr>
          <p:cNvPicPr>
            <a:picLocks noChangeAspect="1"/>
          </p:cNvPicPr>
          <p:nvPr/>
        </p:nvPicPr>
        <p:blipFill rotWithShape="1">
          <a:blip r:embed="rId3">
            <a:alphaModFix amt="70000"/>
          </a:blip>
          <a:srcRect t="7226" r="-1" b="8499"/>
          <a:stretch/>
        </p:blipFill>
        <p:spPr>
          <a:xfrm>
            <a:off x="20" y="10"/>
            <a:ext cx="12188932" cy="6856614"/>
          </a:xfrm>
          <a:prstGeom prst="rect">
            <a:avLst/>
          </a:prstGeom>
        </p:spPr>
      </p:pic>
      <p:sp>
        <p:nvSpPr>
          <p:cNvPr id="2" name="Title 1">
            <a:extLst>
              <a:ext uri="{FF2B5EF4-FFF2-40B4-BE49-F238E27FC236}">
                <a16:creationId xmlns:a16="http://schemas.microsoft.com/office/drawing/2014/main" id="{1A9245B1-A6CA-654D-A58F-42F874009D18}"/>
              </a:ext>
            </a:extLst>
          </p:cNvPr>
          <p:cNvSpPr>
            <a:spLocks noGrp="1"/>
          </p:cNvSpPr>
          <p:nvPr>
            <p:ph type="ctrTitle"/>
          </p:nvPr>
        </p:nvSpPr>
        <p:spPr>
          <a:xfrm>
            <a:off x="996275" y="744909"/>
            <a:ext cx="10190071" cy="3145855"/>
          </a:xfrm>
        </p:spPr>
        <p:txBody>
          <a:bodyPr anchor="b">
            <a:normAutofit/>
          </a:bodyPr>
          <a:lstStyle/>
          <a:p>
            <a:r>
              <a:rPr lang="el-GR" sz="5200" dirty="0">
                <a:solidFill>
                  <a:srgbClr val="FFFFFF"/>
                </a:solidFill>
              </a:rPr>
              <a:t>Η ιδιοκτησία των ΜΜΕ και η διαμόρφωση του δημοσιογραφικού λόγου</a:t>
            </a:r>
            <a:endParaRPr lang="en-GR" sz="5200" dirty="0">
              <a:solidFill>
                <a:srgbClr val="FFFFFF"/>
              </a:solidFill>
            </a:endParaRPr>
          </a:p>
        </p:txBody>
      </p:sp>
      <p:sp>
        <p:nvSpPr>
          <p:cNvPr id="3" name="Subtitle 2">
            <a:extLst>
              <a:ext uri="{FF2B5EF4-FFF2-40B4-BE49-F238E27FC236}">
                <a16:creationId xmlns:a16="http://schemas.microsoft.com/office/drawing/2014/main" id="{9F853379-DD1B-2B42-8A4B-4E38395FBD16}"/>
              </a:ext>
            </a:extLst>
          </p:cNvPr>
          <p:cNvSpPr>
            <a:spLocks noGrp="1"/>
          </p:cNvSpPr>
          <p:nvPr>
            <p:ph type="subTitle" idx="1"/>
          </p:nvPr>
        </p:nvSpPr>
        <p:spPr>
          <a:xfrm>
            <a:off x="1218708" y="4069780"/>
            <a:ext cx="9781327" cy="2056617"/>
          </a:xfrm>
        </p:spPr>
        <p:txBody>
          <a:bodyPr anchor="t">
            <a:normAutofit/>
          </a:bodyPr>
          <a:lstStyle/>
          <a:p>
            <a:r>
              <a:rPr lang="el-GR" sz="2200" dirty="0">
                <a:solidFill>
                  <a:srgbClr val="FFFFFF"/>
                </a:solidFill>
              </a:rPr>
              <a:t>Δρ. Δέσποινα </a:t>
            </a:r>
            <a:r>
              <a:rPr lang="el-GR" sz="2200" dirty="0" err="1">
                <a:solidFill>
                  <a:srgbClr val="FFFFFF"/>
                </a:solidFill>
              </a:rPr>
              <a:t>Χρονάκη</a:t>
            </a:r>
            <a:endParaRPr lang="en-GR" sz="2200" dirty="0">
              <a:solidFill>
                <a:srgbClr val="FFFFFF"/>
              </a:solidFill>
            </a:endParaRPr>
          </a:p>
        </p:txBody>
      </p:sp>
    </p:spTree>
    <p:extLst>
      <p:ext uri="{BB962C8B-B14F-4D97-AF65-F5344CB8AC3E}">
        <p14:creationId xmlns:p14="http://schemas.microsoft.com/office/powerpoint/2010/main" val="3226529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49E4-ED69-A047-9A66-59E98AB0CA43}"/>
              </a:ext>
            </a:extLst>
          </p:cNvPr>
          <p:cNvSpPr>
            <a:spLocks noGrp="1"/>
          </p:cNvSpPr>
          <p:nvPr>
            <p:ph type="title"/>
          </p:nvPr>
        </p:nvSpPr>
        <p:spPr/>
        <p:txBody>
          <a:bodyPr>
            <a:normAutofit fontScale="90000"/>
          </a:bodyPr>
          <a:lstStyle/>
          <a:p>
            <a:pPr algn="ctr"/>
            <a:r>
              <a:rPr lang="el-GR" dirty="0"/>
              <a:t>ΙΔΙΟΚΤΗΣΙΑΚΗ ΣΥΝΘΗΚΗ ΕΙΔΗΣΕΩΓΡΑΦΙΚΩΝ ΜΜΕ</a:t>
            </a:r>
            <a:endParaRPr lang="en-GR" dirty="0"/>
          </a:p>
        </p:txBody>
      </p:sp>
      <p:sp>
        <p:nvSpPr>
          <p:cNvPr id="3" name="Content Placeholder 2">
            <a:extLst>
              <a:ext uri="{FF2B5EF4-FFF2-40B4-BE49-F238E27FC236}">
                <a16:creationId xmlns:a16="http://schemas.microsoft.com/office/drawing/2014/main" id="{CEB94D31-1459-8742-8433-749271277E2B}"/>
              </a:ext>
            </a:extLst>
          </p:cNvPr>
          <p:cNvSpPr>
            <a:spLocks noGrp="1"/>
          </p:cNvSpPr>
          <p:nvPr>
            <p:ph idx="1"/>
          </p:nvPr>
        </p:nvSpPr>
        <p:spPr/>
        <p:txBody>
          <a:bodyPr/>
          <a:lstStyle/>
          <a:p>
            <a:pPr marL="0" indent="0">
              <a:buNone/>
            </a:pPr>
            <a:r>
              <a:rPr lang="el-GR" dirty="0"/>
              <a:t>	             ΕΚΔΟΤΕΣ                                                ΠΟΛΙΤΙΚΟΙ</a:t>
            </a:r>
          </a:p>
          <a:p>
            <a:endParaRPr lang="el-GR" dirty="0"/>
          </a:p>
          <a:p>
            <a:endParaRPr lang="el-GR" dirty="0"/>
          </a:p>
          <a:p>
            <a:endParaRPr lang="el-GR" dirty="0"/>
          </a:p>
          <a:p>
            <a:endParaRPr lang="el-GR" dirty="0"/>
          </a:p>
          <a:p>
            <a:pPr marL="3657600" lvl="8" indent="0">
              <a:buNone/>
            </a:pPr>
            <a:r>
              <a:rPr lang="el-GR" dirty="0"/>
              <a:t>        </a:t>
            </a:r>
            <a:r>
              <a:rPr lang="el-GR" sz="2800" dirty="0">
                <a:solidFill>
                  <a:schemeClr val="bg1"/>
                </a:solidFill>
              </a:rPr>
              <a:t>ΔΗΜΟΣΙΟΓΡΑΦΟΙ</a:t>
            </a:r>
            <a:endParaRPr lang="en-GR" sz="2800" dirty="0">
              <a:solidFill>
                <a:schemeClr val="bg1"/>
              </a:solidFill>
            </a:endParaRPr>
          </a:p>
        </p:txBody>
      </p:sp>
      <p:sp>
        <p:nvSpPr>
          <p:cNvPr id="4" name="Left-right Arrow Callout 3">
            <a:extLst>
              <a:ext uri="{FF2B5EF4-FFF2-40B4-BE49-F238E27FC236}">
                <a16:creationId xmlns:a16="http://schemas.microsoft.com/office/drawing/2014/main" id="{51D05203-B06F-A441-9DE2-4F71FB004C17}"/>
              </a:ext>
            </a:extLst>
          </p:cNvPr>
          <p:cNvSpPr/>
          <p:nvPr/>
        </p:nvSpPr>
        <p:spPr>
          <a:xfrm>
            <a:off x="4963886" y="1949450"/>
            <a:ext cx="3032166" cy="591869"/>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5" name="Down Arrow 4">
            <a:extLst>
              <a:ext uri="{FF2B5EF4-FFF2-40B4-BE49-F238E27FC236}">
                <a16:creationId xmlns:a16="http://schemas.microsoft.com/office/drawing/2014/main" id="{3CB86A14-D8C8-6243-B0CD-9B60197F505A}"/>
              </a:ext>
            </a:extLst>
          </p:cNvPr>
          <p:cNvSpPr/>
          <p:nvPr/>
        </p:nvSpPr>
        <p:spPr>
          <a:xfrm>
            <a:off x="6357257" y="3016332"/>
            <a:ext cx="245423" cy="16387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R"/>
          </a:p>
        </p:txBody>
      </p:sp>
    </p:spTree>
    <p:extLst>
      <p:ext uri="{BB962C8B-B14F-4D97-AF65-F5344CB8AC3E}">
        <p14:creationId xmlns:p14="http://schemas.microsoft.com/office/powerpoint/2010/main" val="256756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A69F-CD3C-6D4F-BF6F-649E123251B3}"/>
              </a:ext>
            </a:extLst>
          </p:cNvPr>
          <p:cNvSpPr>
            <a:spLocks noGrp="1"/>
          </p:cNvSpPr>
          <p:nvPr>
            <p:ph type="title"/>
          </p:nvPr>
        </p:nvSpPr>
        <p:spPr/>
        <p:txBody>
          <a:bodyPr>
            <a:normAutofit fontScale="90000"/>
          </a:bodyPr>
          <a:lstStyle/>
          <a:p>
            <a:r>
              <a:rPr lang="el-GR" dirty="0"/>
              <a:t>ΙΔΙΟΚΤΗΣΙΑΚΗ ΣΥΝΘΗΚΗ ΕΙΔΗΣΕΩΓΡΑΦΙΚΩΝ ΜΜΕ</a:t>
            </a:r>
            <a:endParaRPr lang="en-GR" dirty="0"/>
          </a:p>
        </p:txBody>
      </p:sp>
      <p:sp>
        <p:nvSpPr>
          <p:cNvPr id="3" name="Content Placeholder 2">
            <a:extLst>
              <a:ext uri="{FF2B5EF4-FFF2-40B4-BE49-F238E27FC236}">
                <a16:creationId xmlns:a16="http://schemas.microsoft.com/office/drawing/2014/main" id="{54FD40CA-3217-1545-AB60-B77790CDB063}"/>
              </a:ext>
            </a:extLst>
          </p:cNvPr>
          <p:cNvSpPr>
            <a:spLocks noGrp="1"/>
          </p:cNvSpPr>
          <p:nvPr>
            <p:ph idx="1"/>
          </p:nvPr>
        </p:nvSpPr>
        <p:spPr/>
        <p:txBody>
          <a:bodyPr>
            <a:normAutofit fontScale="85000" lnSpcReduction="10000"/>
          </a:bodyPr>
          <a:lstStyle/>
          <a:p>
            <a:r>
              <a:rPr lang="el-GR" dirty="0"/>
              <a:t>Κατά τις αρχές του 20</a:t>
            </a:r>
            <a:r>
              <a:rPr lang="el-GR" baseline="30000" dirty="0"/>
              <a:t>ου</a:t>
            </a:r>
            <a:r>
              <a:rPr lang="el-GR" dirty="0"/>
              <a:t> αι. οι βαρόνοι του Τύπου εκπροσώπησαν κατά τον </a:t>
            </a:r>
            <a:r>
              <a:rPr lang="en-US" dirty="0"/>
              <a:t>Manning</a:t>
            </a:r>
            <a:r>
              <a:rPr lang="el-GR" dirty="0"/>
              <a:t> (2001) ένα πιο παρεμβατικό στυλ ιδιοκτήτη που «αδυνατούσε να σεβαστεί τις συμβάσεις της ανεξαρτησίας του Τύπου» (146).</a:t>
            </a:r>
          </a:p>
          <a:p>
            <a:r>
              <a:rPr lang="el-GR" dirty="0"/>
              <a:t>Οι </a:t>
            </a:r>
            <a:r>
              <a:rPr lang="en-US" dirty="0"/>
              <a:t>Curran</a:t>
            </a:r>
            <a:r>
              <a:rPr lang="el-GR" dirty="0"/>
              <a:t> &amp; </a:t>
            </a:r>
            <a:r>
              <a:rPr lang="en-US" dirty="0"/>
              <a:t>Seaton</a:t>
            </a:r>
            <a:r>
              <a:rPr lang="el-GR" dirty="0"/>
              <a:t> (1997) θεώρησαν ότι δεν ήταν ιδιαίτερα αποτελεσματικοί στο να παρέμβουν στα πολιτικά πράγματα με την έννοια ότι μπορεί να προσπαθούσαν αλλά αυτό δε σήμαινε απευθείας επίδραση στην κοινή γνώμη</a:t>
            </a:r>
          </a:p>
          <a:p>
            <a:r>
              <a:rPr lang="el-GR" dirty="0"/>
              <a:t>Από τη δεκαετία του 70 και εξής όμως και με τη μεταβίβαση των οργανισμών στην επόμενη γενιά αλλά και τη δημιουργία νέων έρχεται η γενιά βαρόνων με άλλα χαρακτηριστικά</a:t>
            </a:r>
            <a:endParaRPr lang="en-GR" dirty="0"/>
          </a:p>
        </p:txBody>
      </p:sp>
    </p:spTree>
    <p:extLst>
      <p:ext uri="{BB962C8B-B14F-4D97-AF65-F5344CB8AC3E}">
        <p14:creationId xmlns:p14="http://schemas.microsoft.com/office/powerpoint/2010/main" val="2085857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F07D9-5B43-9542-B148-29C73CDD37DE}"/>
              </a:ext>
            </a:extLst>
          </p:cNvPr>
          <p:cNvSpPr>
            <a:spLocks noGrp="1"/>
          </p:cNvSpPr>
          <p:nvPr>
            <p:ph type="title"/>
          </p:nvPr>
        </p:nvSpPr>
        <p:spPr/>
        <p:txBody>
          <a:bodyPr/>
          <a:lstStyle/>
          <a:p>
            <a:r>
              <a:rPr lang="en-US" dirty="0" err="1"/>
              <a:t>Murdochization</a:t>
            </a:r>
            <a:r>
              <a:rPr lang="el-GR" dirty="0"/>
              <a:t> </a:t>
            </a:r>
            <a:r>
              <a:rPr lang="en-US" dirty="0"/>
              <a:t>of news </a:t>
            </a:r>
            <a:endParaRPr lang="en-GR" dirty="0"/>
          </a:p>
        </p:txBody>
      </p:sp>
      <p:sp>
        <p:nvSpPr>
          <p:cNvPr id="3" name="Content Placeholder 2">
            <a:extLst>
              <a:ext uri="{FF2B5EF4-FFF2-40B4-BE49-F238E27FC236}">
                <a16:creationId xmlns:a16="http://schemas.microsoft.com/office/drawing/2014/main" id="{862B868F-924C-7F45-B4CE-59A94F9D7575}"/>
              </a:ext>
            </a:extLst>
          </p:cNvPr>
          <p:cNvSpPr>
            <a:spLocks noGrp="1"/>
          </p:cNvSpPr>
          <p:nvPr>
            <p:ph idx="1"/>
          </p:nvPr>
        </p:nvSpPr>
        <p:spPr/>
        <p:txBody>
          <a:bodyPr>
            <a:normAutofit fontScale="77500" lnSpcReduction="20000"/>
          </a:bodyPr>
          <a:lstStyle/>
          <a:p>
            <a:r>
              <a:rPr lang="el-GR" dirty="0"/>
              <a:t>Η δουλειά</a:t>
            </a:r>
            <a:r>
              <a:rPr lang="en-US" dirty="0"/>
              <a:t> </a:t>
            </a:r>
            <a:r>
              <a:rPr lang="el-GR" dirty="0"/>
              <a:t>του </a:t>
            </a:r>
            <a:r>
              <a:rPr lang="en-US" dirty="0" err="1"/>
              <a:t>Daya</a:t>
            </a:r>
            <a:r>
              <a:rPr lang="en-US" dirty="0"/>
              <a:t> </a:t>
            </a:r>
            <a:r>
              <a:rPr lang="en-US" dirty="0" err="1"/>
              <a:t>Thussu</a:t>
            </a:r>
            <a:r>
              <a:rPr lang="en-US" dirty="0"/>
              <a:t> </a:t>
            </a:r>
            <a:r>
              <a:rPr lang="el-GR" dirty="0"/>
              <a:t>(2007) για </a:t>
            </a:r>
            <a:r>
              <a:rPr lang="en-US" dirty="0" err="1"/>
              <a:t>Murdochization</a:t>
            </a:r>
            <a:r>
              <a:rPr lang="en-US" dirty="0"/>
              <a:t> of news </a:t>
            </a:r>
            <a:r>
              <a:rPr lang="el-GR" dirty="0"/>
              <a:t>στην περίπτωση της Ινδίας είναι χαρακτηριστική ενώ ο όρος είναι ιδιαίτερα εδραιωμένος όταν μιλάμε για </a:t>
            </a:r>
            <a:r>
              <a:rPr lang="el-GR" dirty="0" err="1"/>
              <a:t>παγκοσμιοποιημένη</a:t>
            </a:r>
            <a:r>
              <a:rPr lang="el-GR" dirty="0"/>
              <a:t>, </a:t>
            </a:r>
            <a:r>
              <a:rPr lang="el-GR" dirty="0" err="1"/>
              <a:t>εμπορικοποιημένη</a:t>
            </a:r>
            <a:r>
              <a:rPr lang="el-GR" dirty="0"/>
              <a:t> και </a:t>
            </a:r>
            <a:r>
              <a:rPr lang="el-GR" dirty="0" err="1"/>
              <a:t>ταμπλοιντ</a:t>
            </a:r>
            <a:r>
              <a:rPr lang="el-GR" dirty="0"/>
              <a:t> ενημέρωση υπό το πρίσμα της ΠΟΜ</a:t>
            </a:r>
          </a:p>
          <a:p>
            <a:r>
              <a:rPr lang="el-GR" dirty="0"/>
              <a:t>Η έκρηξη καναλιών στην τηλεόραση τη δεκαετία του 90, η ανάδυση δυτικών μεσοαστικών ακροατηρίων με μεγάλη ροπή προς την κατανάλωση και το </a:t>
            </a:r>
            <a:r>
              <a:rPr lang="en-US" dirty="0"/>
              <a:t>lifestyle </a:t>
            </a:r>
            <a:r>
              <a:rPr lang="el-GR" dirty="0"/>
              <a:t>δημιούργησαν πρόσφορο έδαφος για τέτοιες επενδύσεις σε όλες τις χώρες και εν πολλοίς και σε αυτές που δεν ήταν δυτικές.</a:t>
            </a:r>
          </a:p>
          <a:p>
            <a:r>
              <a:rPr lang="el-GR" dirty="0"/>
              <a:t>Η αύξηση των ειδησεογραφικών καναλιών που είχαν και διαφοροποιημένο περιεχόμενο αύξησε τον ανταγωνισμό ανάμεσα στα ειδησεογραφικά δίκτυα και άρα οδήγησε πολύ περισσότερο προς την υιοθέτηση του </a:t>
            </a:r>
            <a:r>
              <a:rPr lang="el-GR" dirty="0" err="1"/>
              <a:t>ενημερωδιασκεδαστικού</a:t>
            </a:r>
            <a:r>
              <a:rPr lang="el-GR" dirty="0"/>
              <a:t> χαρακτήρα της ενημέρωσης διεθνώς</a:t>
            </a:r>
            <a:endParaRPr lang="en-GR" dirty="0"/>
          </a:p>
        </p:txBody>
      </p:sp>
    </p:spTree>
    <p:extLst>
      <p:ext uri="{BB962C8B-B14F-4D97-AF65-F5344CB8AC3E}">
        <p14:creationId xmlns:p14="http://schemas.microsoft.com/office/powerpoint/2010/main" val="274387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2D52C-A9E8-D44E-B3DB-C9992D2DE869}"/>
              </a:ext>
            </a:extLst>
          </p:cNvPr>
          <p:cNvSpPr>
            <a:spLocks noGrp="1"/>
          </p:cNvSpPr>
          <p:nvPr>
            <p:ph type="title"/>
          </p:nvPr>
        </p:nvSpPr>
        <p:spPr/>
        <p:txBody>
          <a:bodyPr/>
          <a:lstStyle/>
          <a:p>
            <a:r>
              <a:rPr lang="el-GR" dirty="0"/>
              <a:t>Αλλαγές στην παγκόσμια ειδησεογραφία</a:t>
            </a:r>
            <a:endParaRPr lang="en-GR" dirty="0"/>
          </a:p>
        </p:txBody>
      </p:sp>
      <p:sp>
        <p:nvSpPr>
          <p:cNvPr id="3" name="Content Placeholder 2">
            <a:extLst>
              <a:ext uri="{FF2B5EF4-FFF2-40B4-BE49-F238E27FC236}">
                <a16:creationId xmlns:a16="http://schemas.microsoft.com/office/drawing/2014/main" id="{1C48F321-521F-C74A-AB21-9721CDA39DF4}"/>
              </a:ext>
            </a:extLst>
          </p:cNvPr>
          <p:cNvSpPr>
            <a:spLocks noGrp="1"/>
          </p:cNvSpPr>
          <p:nvPr>
            <p:ph idx="1"/>
          </p:nvPr>
        </p:nvSpPr>
        <p:spPr/>
        <p:txBody>
          <a:bodyPr>
            <a:normAutofit fontScale="70000" lnSpcReduction="20000"/>
          </a:bodyPr>
          <a:lstStyle/>
          <a:p>
            <a:r>
              <a:rPr lang="el-GR" dirty="0"/>
              <a:t>α) Έμφαση στην οικονομία, τις οικονομικές ειδήσεις και το </a:t>
            </a:r>
            <a:r>
              <a:rPr lang="el-GR" dirty="0" err="1"/>
              <a:t>χρηματηστήριο</a:t>
            </a:r>
            <a:r>
              <a:rPr lang="el-GR" dirty="0"/>
              <a:t>, άρα μια έμφαση στις </a:t>
            </a:r>
            <a:r>
              <a:rPr lang="en-US" dirty="0"/>
              <a:t>corporate </a:t>
            </a:r>
            <a:r>
              <a:rPr lang="el-GR" dirty="0" err="1"/>
              <a:t>ειδ</a:t>
            </a:r>
            <a:r>
              <a:rPr lang="en-US" dirty="0" err="1"/>
              <a:t>ή</a:t>
            </a:r>
            <a:r>
              <a:rPr lang="el-GR" dirty="0"/>
              <a:t>σεις </a:t>
            </a:r>
            <a:r>
              <a:rPr lang="en-US" dirty="0"/>
              <a:t>(</a:t>
            </a:r>
            <a:r>
              <a:rPr lang="el-GR" dirty="0" err="1"/>
              <a:t>χρηματηστήριο</a:t>
            </a:r>
            <a:r>
              <a:rPr lang="el-GR" dirty="0"/>
              <a:t> στο δελτίο, επενδυτικές διαφημίσεις </a:t>
            </a:r>
            <a:r>
              <a:rPr lang="en-US" dirty="0"/>
              <a:t>CNN &amp; BBC)</a:t>
            </a:r>
            <a:r>
              <a:rPr lang="el-GR" dirty="0"/>
              <a:t> </a:t>
            </a:r>
          </a:p>
          <a:p>
            <a:r>
              <a:rPr lang="el-GR" dirty="0"/>
              <a:t>Β) Αύξηση των ειδήσεων γύρω από διασημότητες </a:t>
            </a:r>
            <a:r>
              <a:rPr lang="en-US" dirty="0"/>
              <a:t>lifestyle </a:t>
            </a:r>
            <a:r>
              <a:rPr lang="el-GR" dirty="0"/>
              <a:t>και </a:t>
            </a:r>
            <a:r>
              <a:rPr lang="el-GR" dirty="0" err="1"/>
              <a:t>ποπ</a:t>
            </a:r>
            <a:r>
              <a:rPr lang="el-GR" dirty="0"/>
              <a:t> κουλτούρα (διαζύγια </a:t>
            </a:r>
            <a:r>
              <a:rPr lang="el-GR" dirty="0" err="1"/>
              <a:t>διασήμων</a:t>
            </a:r>
            <a:r>
              <a:rPr lang="el-GR" dirty="0"/>
              <a:t>, γεννήσεις, κέρδη, ίντριγκα, σκάνδαλα, εμφανίσεις)</a:t>
            </a:r>
          </a:p>
          <a:p>
            <a:r>
              <a:rPr lang="el-GR" dirty="0"/>
              <a:t>Γ) Τα </a:t>
            </a:r>
            <a:r>
              <a:rPr lang="en-US" dirty="0"/>
              <a:t>sport events </a:t>
            </a:r>
            <a:r>
              <a:rPr lang="el-GR" dirty="0"/>
              <a:t>και η </a:t>
            </a:r>
            <a:r>
              <a:rPr lang="en-US" dirty="0"/>
              <a:t>live </a:t>
            </a:r>
            <a:r>
              <a:rPr lang="el-GR" dirty="0"/>
              <a:t>κ</a:t>
            </a:r>
            <a:r>
              <a:rPr lang="en-US" dirty="0" err="1"/>
              <a:t>ά</a:t>
            </a:r>
            <a:r>
              <a:rPr lang="el-GR" dirty="0" err="1"/>
              <a:t>λυψή</a:t>
            </a:r>
            <a:r>
              <a:rPr lang="el-GR" dirty="0"/>
              <a:t> τους, η ειδική θέση στο δελτίο, η εκτεταμένη κάλυψη των γεγονότων </a:t>
            </a:r>
          </a:p>
          <a:p>
            <a:r>
              <a:rPr lang="el-GR" dirty="0"/>
              <a:t>Δ) Η εστίαση στα νέα της πόλης, σε σχέση με τα νέα της περιφέρειας </a:t>
            </a:r>
          </a:p>
          <a:p>
            <a:r>
              <a:rPr lang="el-GR" dirty="0"/>
              <a:t>Ε) </a:t>
            </a:r>
            <a:r>
              <a:rPr lang="en-US" dirty="0"/>
              <a:t>Sensationalism </a:t>
            </a:r>
            <a:r>
              <a:rPr lang="el-GR" dirty="0"/>
              <a:t>και </a:t>
            </a:r>
            <a:r>
              <a:rPr lang="el-GR" dirty="0" err="1"/>
              <a:t>κοινω</a:t>
            </a:r>
            <a:r>
              <a:rPr lang="en-US" dirty="0" err="1"/>
              <a:t>ν</a:t>
            </a:r>
            <a:r>
              <a:rPr lang="el-GR" dirty="0" err="1"/>
              <a:t>ικό</a:t>
            </a:r>
            <a:r>
              <a:rPr lang="el-GR" dirty="0"/>
              <a:t> ρεπορτάζ, κυρίως μέσα από εγκλήματα και </a:t>
            </a:r>
            <a:r>
              <a:rPr lang="el-GR" dirty="0" err="1"/>
              <a:t>παραβατική</a:t>
            </a:r>
            <a:r>
              <a:rPr lang="el-GR" dirty="0"/>
              <a:t> συμπεριφορά</a:t>
            </a:r>
          </a:p>
          <a:p>
            <a:r>
              <a:rPr lang="el-GR" dirty="0" err="1"/>
              <a:t>Στ</a:t>
            </a:r>
            <a:r>
              <a:rPr lang="el-GR" dirty="0"/>
              <a:t>) Εκμηδένιση, περιορισμός των διεθνών ειδήσεων και </a:t>
            </a:r>
            <a:r>
              <a:rPr lang="en-US" dirty="0" err="1"/>
              <a:t>έ</a:t>
            </a:r>
            <a:r>
              <a:rPr lang="el-GR" dirty="0" err="1"/>
              <a:t>μφαση</a:t>
            </a:r>
            <a:r>
              <a:rPr lang="el-GR" dirty="0"/>
              <a:t> στις εσωτερικές ειδήσεις κυρίως και περιορισμός των διεθνών σε πολύ εντυπωσιακές ή καταστροφικές ειδήσεις (</a:t>
            </a:r>
            <a:r>
              <a:rPr lang="el-GR" dirty="0" err="1"/>
              <a:t>τσουνάμι</a:t>
            </a:r>
            <a:r>
              <a:rPr lang="el-GR" dirty="0"/>
              <a:t>, σεισμοί, θάνατοι </a:t>
            </a:r>
            <a:r>
              <a:rPr lang="el-GR" dirty="0" err="1"/>
              <a:t>κλπ</a:t>
            </a:r>
            <a:r>
              <a:rPr lang="el-GR" dirty="0"/>
              <a:t>)</a:t>
            </a:r>
            <a:endParaRPr lang="en-GR" dirty="0"/>
          </a:p>
          <a:p>
            <a:endParaRPr lang="en-GR" dirty="0"/>
          </a:p>
        </p:txBody>
      </p:sp>
    </p:spTree>
    <p:extLst>
      <p:ext uri="{BB962C8B-B14F-4D97-AF65-F5344CB8AC3E}">
        <p14:creationId xmlns:p14="http://schemas.microsoft.com/office/powerpoint/2010/main" val="280722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FDD0C-7AF5-AA4A-8EAC-95CABE5D1EFF}"/>
              </a:ext>
            </a:extLst>
          </p:cNvPr>
          <p:cNvSpPr>
            <a:spLocks noGrp="1"/>
          </p:cNvSpPr>
          <p:nvPr>
            <p:ph type="title"/>
          </p:nvPr>
        </p:nvSpPr>
        <p:spPr/>
        <p:txBody>
          <a:bodyPr/>
          <a:lstStyle/>
          <a:p>
            <a:r>
              <a:rPr lang="en-GR" dirty="0"/>
              <a:t>Tabloidization of news</a:t>
            </a:r>
          </a:p>
        </p:txBody>
      </p:sp>
      <p:sp>
        <p:nvSpPr>
          <p:cNvPr id="3" name="Content Placeholder 2">
            <a:extLst>
              <a:ext uri="{FF2B5EF4-FFF2-40B4-BE49-F238E27FC236}">
                <a16:creationId xmlns:a16="http://schemas.microsoft.com/office/drawing/2014/main" id="{BEB685F3-1153-784F-9AE2-7ADE88E4AFB5}"/>
              </a:ext>
            </a:extLst>
          </p:cNvPr>
          <p:cNvSpPr>
            <a:spLocks noGrp="1"/>
          </p:cNvSpPr>
          <p:nvPr>
            <p:ph idx="1"/>
          </p:nvPr>
        </p:nvSpPr>
        <p:spPr/>
        <p:txBody>
          <a:bodyPr>
            <a:normAutofit fontScale="92500" lnSpcReduction="10000"/>
          </a:bodyPr>
          <a:lstStyle/>
          <a:p>
            <a:r>
              <a:rPr lang="el-GR" dirty="0"/>
              <a:t>Ο όρος </a:t>
            </a:r>
            <a:r>
              <a:rPr lang="en-GB" dirty="0"/>
              <a:t>‘Tabloidization’ </a:t>
            </a:r>
            <a:r>
              <a:rPr lang="el-GR" dirty="0"/>
              <a:t>περιγράφει κατά τον </a:t>
            </a:r>
            <a:r>
              <a:rPr lang="en-US" dirty="0" err="1"/>
              <a:t>Esser</a:t>
            </a:r>
            <a:r>
              <a:rPr lang="en-US" dirty="0"/>
              <a:t> </a:t>
            </a:r>
            <a:r>
              <a:rPr lang="el-GR" dirty="0"/>
              <a:t>(1999) το απευθείας αποτέλεσμα της </a:t>
            </a:r>
            <a:r>
              <a:rPr lang="el-GR" dirty="0" err="1"/>
              <a:t>εμοπρικοποίησης</a:t>
            </a:r>
            <a:r>
              <a:rPr lang="el-GR" dirty="0"/>
              <a:t> των Μέσων, που συχνά προωθείται από τις πιέσεις των διαφημιστών που έχουν στόχο να προσεγγίσουν ευρεία ακροατήρια</a:t>
            </a:r>
          </a:p>
          <a:p>
            <a:r>
              <a:rPr lang="el-GR" dirty="0"/>
              <a:t>Ξεκίνησε περίπου 120 χρόνια πριν, όταν οι εφημερίδες ξεκίνησαν ενότητες που έδιναν έμφαση στα </a:t>
            </a:r>
            <a:r>
              <a:rPr lang="el-GR" dirty="0" err="1"/>
              <a:t>σπόρ</a:t>
            </a:r>
            <a:r>
              <a:rPr lang="el-GR" dirty="0"/>
              <a:t>, ψυχαγωγία και οπτικοακουστικό υλικό που να απευθύνεται και να έλκει μεγαλύτερα ακροατήρια</a:t>
            </a:r>
            <a:r>
              <a:rPr lang="en-GB" dirty="0"/>
              <a:t>. </a:t>
            </a:r>
            <a:r>
              <a:rPr lang="el-GR" dirty="0"/>
              <a:t>Αυτή η διαδικασία οδήγησε τελικά στην εδραίωση των ταμπλόιντ εφημερίδων που παράγουν ειδήσεις και πληροφορίες με το βλέμμα στο να είναι </a:t>
            </a:r>
            <a:r>
              <a:rPr lang="el-GR" dirty="0" err="1"/>
              <a:t>ευπώλητα</a:t>
            </a:r>
            <a:r>
              <a:rPr lang="el-GR" dirty="0"/>
              <a:t> </a:t>
            </a:r>
            <a:r>
              <a:rPr lang="en-GB" dirty="0"/>
              <a:t>(Wiener, 1988; Picard, 1998).</a:t>
            </a:r>
            <a:endParaRPr lang="en-GR" dirty="0"/>
          </a:p>
        </p:txBody>
      </p:sp>
    </p:spTree>
    <p:extLst>
      <p:ext uri="{BB962C8B-B14F-4D97-AF65-F5344CB8AC3E}">
        <p14:creationId xmlns:p14="http://schemas.microsoft.com/office/powerpoint/2010/main" val="1022009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15B15-FC12-3D4C-B300-AF69434DF5FC}"/>
              </a:ext>
            </a:extLst>
          </p:cNvPr>
          <p:cNvSpPr>
            <a:spLocks noGrp="1"/>
          </p:cNvSpPr>
          <p:nvPr>
            <p:ph type="title"/>
          </p:nvPr>
        </p:nvSpPr>
        <p:spPr/>
        <p:txBody>
          <a:bodyPr>
            <a:normAutofit fontScale="90000"/>
          </a:bodyPr>
          <a:lstStyle/>
          <a:p>
            <a:r>
              <a:rPr lang="el-GR" dirty="0"/>
              <a:t>Χαρακτηριστικά της </a:t>
            </a:r>
            <a:r>
              <a:rPr lang="el-GR" dirty="0" err="1"/>
              <a:t>ταμπλοϊντοποίησης</a:t>
            </a:r>
            <a:r>
              <a:rPr lang="el-GR" dirty="0"/>
              <a:t> των Μέσων</a:t>
            </a:r>
            <a:endParaRPr lang="en-GR" dirty="0"/>
          </a:p>
        </p:txBody>
      </p:sp>
      <p:sp>
        <p:nvSpPr>
          <p:cNvPr id="3" name="Content Placeholder 2">
            <a:extLst>
              <a:ext uri="{FF2B5EF4-FFF2-40B4-BE49-F238E27FC236}">
                <a16:creationId xmlns:a16="http://schemas.microsoft.com/office/drawing/2014/main" id="{F5D9461E-80D2-6441-A592-BBAD79F1C439}"/>
              </a:ext>
            </a:extLst>
          </p:cNvPr>
          <p:cNvSpPr>
            <a:spLocks noGrp="1"/>
          </p:cNvSpPr>
          <p:nvPr>
            <p:ph idx="1"/>
          </p:nvPr>
        </p:nvSpPr>
        <p:spPr>
          <a:xfrm>
            <a:off x="641268" y="1949450"/>
            <a:ext cx="10712532" cy="5080742"/>
          </a:xfrm>
        </p:spPr>
        <p:txBody>
          <a:bodyPr>
            <a:normAutofit fontScale="77500" lnSpcReduction="20000"/>
          </a:bodyPr>
          <a:lstStyle/>
          <a:p>
            <a:r>
              <a:rPr lang="el-GR" dirty="0"/>
              <a:t>Περιγράφει μια γενική </a:t>
            </a:r>
            <a:r>
              <a:rPr lang="el-GR" dirty="0" err="1"/>
              <a:t>αλλαγ</a:t>
            </a:r>
            <a:r>
              <a:rPr lang="en-US" dirty="0" err="1"/>
              <a:t>ή</a:t>
            </a:r>
            <a:r>
              <a:rPr lang="el-GR" dirty="0"/>
              <a:t> στα δημοσιογραφικά </a:t>
            </a:r>
            <a:r>
              <a:rPr lang="en-US" dirty="0"/>
              <a:t>standards</a:t>
            </a:r>
            <a:r>
              <a:rPr lang="el-GR" dirty="0"/>
              <a:t> </a:t>
            </a:r>
          </a:p>
          <a:p>
            <a:r>
              <a:rPr lang="el-GR" dirty="0"/>
              <a:t>Μια μείωση των </a:t>
            </a:r>
            <a:r>
              <a:rPr lang="en-GB" dirty="0"/>
              <a:t>hard news</a:t>
            </a:r>
            <a:r>
              <a:rPr lang="el-GR" dirty="0"/>
              <a:t>,</a:t>
            </a:r>
            <a:r>
              <a:rPr lang="en-GB" dirty="0"/>
              <a:t> </a:t>
            </a:r>
            <a:r>
              <a:rPr lang="en-GB" dirty="0" err="1"/>
              <a:t>ό</a:t>
            </a:r>
            <a:r>
              <a:rPr lang="el-GR" dirty="0"/>
              <a:t>πως η πολιτική και η οικονομία και μια αύξηση στις </a:t>
            </a:r>
            <a:r>
              <a:rPr lang="en-GB" dirty="0"/>
              <a:t>soft news </a:t>
            </a:r>
            <a:r>
              <a:rPr lang="en-GB" dirty="0" err="1"/>
              <a:t>ό</a:t>
            </a:r>
            <a:r>
              <a:rPr lang="el-GR" dirty="0"/>
              <a:t>πως τα σκάνδαλα, η ψυχαγωγία η δημοφιλής κουλτούρα η κουλτούρα της διασημότητας</a:t>
            </a:r>
            <a:endParaRPr lang="en-GB" dirty="0"/>
          </a:p>
          <a:p>
            <a:r>
              <a:rPr lang="el-GR" dirty="0"/>
              <a:t>Μια γενική αλλαγή στο πως τα Μέσα ορίζουν τι πιστεύουν ότι θέλουν να ξέρουν οι ψηφοφόροι</a:t>
            </a:r>
          </a:p>
          <a:p>
            <a:r>
              <a:rPr lang="el-GR" dirty="0"/>
              <a:t>Είναι μια διαδικασία μακροπρόθεσμη και όχι περιστασιακή</a:t>
            </a:r>
            <a:endParaRPr lang="en-GB" dirty="0"/>
          </a:p>
          <a:p>
            <a:r>
              <a:rPr lang="el-GR" dirty="0"/>
              <a:t>Σημαίνει και τη μετατόπιση των ειδησεογραφικών αξιών των </a:t>
            </a:r>
            <a:r>
              <a:rPr lang="en-GB" dirty="0"/>
              <a:t>tabloid </a:t>
            </a:r>
            <a:r>
              <a:rPr lang="el-GR" dirty="0"/>
              <a:t>μέσων προς τα λεγόμενα ποιοτικά μέσα</a:t>
            </a:r>
            <a:endParaRPr lang="en-GB" dirty="0"/>
          </a:p>
          <a:p>
            <a:r>
              <a:rPr lang="el-GR" dirty="0"/>
              <a:t>Διαφέρει από κουλτούρα σε κουλτούρα παρότι έχει κάποια γενικά χαρακτηριστικά</a:t>
            </a:r>
          </a:p>
          <a:p>
            <a:r>
              <a:rPr lang="el-GR" dirty="0"/>
              <a:t>Είναι ένα θολό </a:t>
            </a:r>
            <a:r>
              <a:rPr lang="el-GR" dirty="0" err="1"/>
              <a:t>κόνσεπτ</a:t>
            </a:r>
            <a:r>
              <a:rPr lang="el-GR" dirty="0"/>
              <a:t> που θα πρέπει να μελετάται μέσα από διαφορετικές επιστημονικές προσεγγίσεις</a:t>
            </a:r>
            <a:endParaRPr lang="en-GB" dirty="0"/>
          </a:p>
        </p:txBody>
      </p:sp>
    </p:spTree>
    <p:extLst>
      <p:ext uri="{BB962C8B-B14F-4D97-AF65-F5344CB8AC3E}">
        <p14:creationId xmlns:p14="http://schemas.microsoft.com/office/powerpoint/2010/main" val="841574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FFA0B-9BA6-3142-9C8C-9E91669AC727}"/>
              </a:ext>
            </a:extLst>
          </p:cNvPr>
          <p:cNvSpPr>
            <a:spLocks noGrp="1"/>
          </p:cNvSpPr>
          <p:nvPr>
            <p:ph type="title"/>
          </p:nvPr>
        </p:nvSpPr>
        <p:spPr/>
        <p:txBody>
          <a:bodyPr/>
          <a:lstStyle/>
          <a:p>
            <a:r>
              <a:rPr lang="el-GR" dirty="0" err="1"/>
              <a:t>Εμπορικοποίηση</a:t>
            </a:r>
            <a:endParaRPr lang="en-GR" dirty="0"/>
          </a:p>
        </p:txBody>
      </p:sp>
      <p:sp>
        <p:nvSpPr>
          <p:cNvPr id="3" name="Content Placeholder 2">
            <a:extLst>
              <a:ext uri="{FF2B5EF4-FFF2-40B4-BE49-F238E27FC236}">
                <a16:creationId xmlns:a16="http://schemas.microsoft.com/office/drawing/2014/main" id="{B91FEA9D-EE06-D841-91A6-62E129986087}"/>
              </a:ext>
            </a:extLst>
          </p:cNvPr>
          <p:cNvSpPr>
            <a:spLocks noGrp="1"/>
          </p:cNvSpPr>
          <p:nvPr>
            <p:ph idx="1"/>
          </p:nvPr>
        </p:nvSpPr>
        <p:spPr/>
        <p:txBody>
          <a:bodyPr>
            <a:normAutofit lnSpcReduction="10000"/>
          </a:bodyPr>
          <a:lstStyle/>
          <a:p>
            <a:r>
              <a:rPr lang="el-GR" dirty="0"/>
              <a:t>Από τα μέσα της δεκαετίας του</a:t>
            </a:r>
            <a:r>
              <a:rPr lang="en-GR" dirty="0"/>
              <a:t> 1980 </a:t>
            </a:r>
            <a:r>
              <a:rPr lang="el-GR" dirty="0"/>
              <a:t>και μετά οι οργανισμοί ειδήσεων στις ΗΠΑ άρχισαν να αντιμετωπίζουν τις ειδήσεις λιγότερο ως δημόσιο αγαθό και περισσότερο ως εμπόρευμα</a:t>
            </a:r>
          </a:p>
          <a:p>
            <a:r>
              <a:rPr lang="el-GR" dirty="0"/>
              <a:t>Αυτή η οικονομική εκλογίκευση (ορθολογισμός) της δημοσιογραφίας εξαπλώθηκε με την εξάπλωση των μαζικών ακροατηρίων που κατανάλωναν όλες τις επιλογές ειδήσεων και διασκέδασης/ψυχαγωγίας, όπως προσφερόντουσαν από τη δορυφορική και καλωδιακή τηλεόραση και αργότερα από το Ίντερνετ</a:t>
            </a:r>
            <a:endParaRPr lang="en-GR" dirty="0"/>
          </a:p>
        </p:txBody>
      </p:sp>
    </p:spTree>
    <p:extLst>
      <p:ext uri="{BB962C8B-B14F-4D97-AF65-F5344CB8AC3E}">
        <p14:creationId xmlns:p14="http://schemas.microsoft.com/office/powerpoint/2010/main" val="2485060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516C0-A95C-CA4A-B09E-1B8F3B70FD87}"/>
              </a:ext>
            </a:extLst>
          </p:cNvPr>
          <p:cNvSpPr>
            <a:spLocks noGrp="1"/>
          </p:cNvSpPr>
          <p:nvPr>
            <p:ph type="title"/>
          </p:nvPr>
        </p:nvSpPr>
        <p:spPr/>
        <p:txBody>
          <a:bodyPr/>
          <a:lstStyle/>
          <a:p>
            <a:r>
              <a:rPr lang="el-GR" dirty="0"/>
              <a:t>Κριτική Πολιτική Οικονομία των Μέσων</a:t>
            </a:r>
            <a:endParaRPr lang="en-GR" dirty="0"/>
          </a:p>
        </p:txBody>
      </p:sp>
      <p:sp>
        <p:nvSpPr>
          <p:cNvPr id="3" name="Content Placeholder 2">
            <a:extLst>
              <a:ext uri="{FF2B5EF4-FFF2-40B4-BE49-F238E27FC236}">
                <a16:creationId xmlns:a16="http://schemas.microsoft.com/office/drawing/2014/main" id="{5606629C-FE4F-1D47-89B1-DCDBA7DA2E33}"/>
              </a:ext>
            </a:extLst>
          </p:cNvPr>
          <p:cNvSpPr>
            <a:spLocks noGrp="1"/>
          </p:cNvSpPr>
          <p:nvPr>
            <p:ph idx="1"/>
          </p:nvPr>
        </p:nvSpPr>
        <p:spPr/>
        <p:txBody>
          <a:bodyPr>
            <a:normAutofit fontScale="92500"/>
          </a:bodyPr>
          <a:lstStyle/>
          <a:p>
            <a:r>
              <a:rPr lang="el-GR" dirty="0"/>
              <a:t>Η κριτική πολιτική οικονομία κατά τους </a:t>
            </a:r>
            <a:r>
              <a:rPr lang="en-US" dirty="0"/>
              <a:t>Golding &amp; Murdoch (2001</a:t>
            </a:r>
            <a:r>
              <a:rPr lang="el-GR" dirty="0"/>
              <a:t>: 29</a:t>
            </a:r>
            <a:r>
              <a:rPr lang="en-US" dirty="0"/>
              <a:t>)</a:t>
            </a:r>
            <a:r>
              <a:rPr lang="el-GR" dirty="0"/>
              <a:t> είναι ολιστική, είναι ιστορική και ένα από τα βασικά της μελήματα είναι η ισορροπία καπιταλιστικής δράσης και παρεμβατικής εξουσίας του πολίτη.</a:t>
            </a:r>
          </a:p>
          <a:p>
            <a:r>
              <a:rPr lang="el-GR" dirty="0"/>
              <a:t>Ενδιαφέρεται για την αλληλεπίδραση της οικονομικής οργάνωσης και της πολιτικής, κοινωνικής και πολιτισμικής ζωής και ειδικά στην περίπτωση των πολιτισμικών βιομηχανιών </a:t>
            </a:r>
          </a:p>
          <a:p>
            <a:pPr lvl="1"/>
            <a:r>
              <a:rPr lang="el-GR" dirty="0"/>
              <a:t>πως η οικονομία επηρεάζει το εύρος και την ποικιλία της δημόσιας πολιτιστικής έκφρασης καθώς και την πρόσβαση των διαφόρων κοινωνικών ομάδων σε αυτή.</a:t>
            </a:r>
            <a:endParaRPr lang="en-GR" dirty="0"/>
          </a:p>
        </p:txBody>
      </p:sp>
    </p:spTree>
    <p:extLst>
      <p:ext uri="{BB962C8B-B14F-4D97-AF65-F5344CB8AC3E}">
        <p14:creationId xmlns:p14="http://schemas.microsoft.com/office/powerpoint/2010/main" val="4109412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F724-114A-B44D-BD15-4B790D52F22F}"/>
              </a:ext>
            </a:extLst>
          </p:cNvPr>
          <p:cNvSpPr>
            <a:spLocks noGrp="1"/>
          </p:cNvSpPr>
          <p:nvPr>
            <p:ph type="title"/>
          </p:nvPr>
        </p:nvSpPr>
        <p:spPr/>
        <p:txBody>
          <a:bodyPr/>
          <a:lstStyle/>
          <a:p>
            <a:r>
              <a:rPr lang="el-GR" dirty="0"/>
              <a:t>Ιστορικές διεργασίες και ΠΟΜ</a:t>
            </a:r>
            <a:endParaRPr lang="en-GR" dirty="0"/>
          </a:p>
        </p:txBody>
      </p:sp>
      <p:sp>
        <p:nvSpPr>
          <p:cNvPr id="3" name="Content Placeholder 2">
            <a:extLst>
              <a:ext uri="{FF2B5EF4-FFF2-40B4-BE49-F238E27FC236}">
                <a16:creationId xmlns:a16="http://schemas.microsoft.com/office/drawing/2014/main" id="{1C747E7A-F8F8-7E40-B136-0745A7AE082A}"/>
              </a:ext>
            </a:extLst>
          </p:cNvPr>
          <p:cNvSpPr>
            <a:spLocks noGrp="1"/>
          </p:cNvSpPr>
          <p:nvPr>
            <p:ph idx="1"/>
          </p:nvPr>
        </p:nvSpPr>
        <p:spPr/>
        <p:txBody>
          <a:bodyPr>
            <a:normAutofit fontScale="85000" lnSpcReduction="20000"/>
          </a:bodyPr>
          <a:lstStyle/>
          <a:p>
            <a:r>
              <a:rPr lang="el-GR" dirty="0"/>
              <a:t>Οι μελετητές εντοπίζουν 4 ιστορικές διεργασίες στην καρδιά της κριτικής ΠΟΜ: η ανάπτυξη μέσων, η αυξανόμενη επιρροή των επιχειρήσεων η </a:t>
            </a:r>
            <a:r>
              <a:rPr lang="el-GR" dirty="0" err="1"/>
              <a:t>εμπορευματικοποίηση</a:t>
            </a:r>
            <a:r>
              <a:rPr lang="el-GR" dirty="0"/>
              <a:t> και ο μεταβαλλόμενος ρόλος της κρατικής και κυβερνητικής παρέμβασης</a:t>
            </a:r>
          </a:p>
          <a:p>
            <a:r>
              <a:rPr lang="el-GR" dirty="0"/>
              <a:t>Πολλές από τις βασικές αρχές της οικονομίας των μέσων έχουν μια ιστορική διάσταση</a:t>
            </a:r>
          </a:p>
          <a:p>
            <a:r>
              <a:rPr lang="el-GR" dirty="0"/>
              <a:t>Από το 80 και μετά έχουμε την αναφορά σε οικονομία των πολιτισμικών βιομηχανιών όπου συμπεριλαμβάνεται όλο το φάσμα παραγωγών περιεχομένου</a:t>
            </a:r>
          </a:p>
          <a:p>
            <a:pPr lvl="1"/>
            <a:r>
              <a:rPr lang="el-GR" dirty="0"/>
              <a:t>συζητήσεις για παγκοσμιοποίηση, </a:t>
            </a:r>
            <a:r>
              <a:rPr lang="el-GR" dirty="0" err="1"/>
              <a:t>εμπορικοποίηση</a:t>
            </a:r>
            <a:r>
              <a:rPr lang="el-GR" dirty="0"/>
              <a:t> των ΜΜΕ, </a:t>
            </a:r>
            <a:r>
              <a:rPr lang="en-US" dirty="0"/>
              <a:t>tabloidization</a:t>
            </a:r>
            <a:r>
              <a:rPr lang="el-GR" dirty="0"/>
              <a:t>, καταναλωτισμό και καταναλωτική κουλτούρα αναπόφευκτα συνδέονται</a:t>
            </a:r>
            <a:endParaRPr lang="en-GR" dirty="0"/>
          </a:p>
        </p:txBody>
      </p:sp>
    </p:spTree>
    <p:extLst>
      <p:ext uri="{BB962C8B-B14F-4D97-AF65-F5344CB8AC3E}">
        <p14:creationId xmlns:p14="http://schemas.microsoft.com/office/powerpoint/2010/main" val="82567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73D9-8A45-9C42-9742-515DAE782291}"/>
              </a:ext>
            </a:extLst>
          </p:cNvPr>
          <p:cNvSpPr>
            <a:spLocks noGrp="1"/>
          </p:cNvSpPr>
          <p:nvPr>
            <p:ph type="title"/>
          </p:nvPr>
        </p:nvSpPr>
        <p:spPr/>
        <p:txBody>
          <a:bodyPr/>
          <a:lstStyle/>
          <a:p>
            <a:r>
              <a:rPr lang="el-GR" dirty="0"/>
              <a:t>Η εξέλιξη του πεδίου</a:t>
            </a:r>
            <a:endParaRPr lang="en-GR" dirty="0"/>
          </a:p>
        </p:txBody>
      </p:sp>
      <p:sp>
        <p:nvSpPr>
          <p:cNvPr id="3" name="Content Placeholder 2">
            <a:extLst>
              <a:ext uri="{FF2B5EF4-FFF2-40B4-BE49-F238E27FC236}">
                <a16:creationId xmlns:a16="http://schemas.microsoft.com/office/drawing/2014/main" id="{C8031B61-7C03-2B40-B249-CC4BE62D021F}"/>
              </a:ext>
            </a:extLst>
          </p:cNvPr>
          <p:cNvSpPr>
            <a:spLocks noGrp="1"/>
          </p:cNvSpPr>
          <p:nvPr>
            <p:ph idx="1"/>
          </p:nvPr>
        </p:nvSpPr>
        <p:spPr/>
        <p:txBody>
          <a:bodyPr>
            <a:normAutofit fontScale="92500" lnSpcReduction="20000"/>
          </a:bodyPr>
          <a:lstStyle/>
          <a:p>
            <a:r>
              <a:rPr lang="el-GR" dirty="0"/>
              <a:t>Η μελέτη της πολιτικής </a:t>
            </a:r>
            <a:r>
              <a:rPr lang="el-GR" dirty="0" err="1"/>
              <a:t>οινομίας</a:t>
            </a:r>
            <a:r>
              <a:rPr lang="el-GR" dirty="0"/>
              <a:t> των Μέσων δεν ξεκίνησε τον 21</a:t>
            </a:r>
            <a:r>
              <a:rPr lang="el-GR" baseline="30000" dirty="0"/>
              <a:t>ο</a:t>
            </a:r>
            <a:r>
              <a:rPr lang="el-GR" dirty="0"/>
              <a:t> αι. αλλά αναδύθηκε με την εξέλιξη των </a:t>
            </a:r>
            <a:r>
              <a:rPr lang="el-GR" dirty="0" err="1"/>
              <a:t>μμε</a:t>
            </a:r>
            <a:r>
              <a:rPr lang="el-GR" dirty="0"/>
              <a:t> </a:t>
            </a:r>
            <a:r>
              <a:rPr lang="el-GR" dirty="0" err="1"/>
              <a:t>ντλώντας</a:t>
            </a:r>
            <a:r>
              <a:rPr lang="el-GR" dirty="0"/>
              <a:t> από τη δουλειά κλασσικών πολιτικών οικονομολόγων του 18</a:t>
            </a:r>
            <a:r>
              <a:rPr lang="el-GR" baseline="30000" dirty="0"/>
              <a:t>ου</a:t>
            </a:r>
            <a:r>
              <a:rPr lang="el-GR" dirty="0"/>
              <a:t> και 19</a:t>
            </a:r>
            <a:r>
              <a:rPr lang="el-GR" baseline="30000" dirty="0"/>
              <a:t>ου</a:t>
            </a:r>
            <a:r>
              <a:rPr lang="el-GR" dirty="0"/>
              <a:t> αι. </a:t>
            </a:r>
            <a:r>
              <a:rPr lang="el-GR" dirty="0" err="1"/>
              <a:t>γιαυτό</a:t>
            </a:r>
            <a:r>
              <a:rPr lang="el-GR" dirty="0"/>
              <a:t> και οι περισσότεροι που γράφουν στο πεδίο αντλούν από μαρξιστικές και νέο-μαρξιστικές προσεγγίσεις όπως των </a:t>
            </a:r>
            <a:r>
              <a:rPr lang="en-US" dirty="0"/>
              <a:t>Adam Smith</a:t>
            </a:r>
            <a:r>
              <a:rPr lang="el-GR" dirty="0"/>
              <a:t>, </a:t>
            </a:r>
            <a:r>
              <a:rPr lang="en-US" dirty="0"/>
              <a:t>David Ricardo</a:t>
            </a:r>
            <a:endParaRPr lang="el-GR" dirty="0"/>
          </a:p>
          <a:p>
            <a:r>
              <a:rPr lang="el-GR" dirty="0"/>
              <a:t>Η ΠΟΜ προέκυψε ως ξεχωριστό πεδίο μεταξύ του 1950 και αρχών του 1960 με τη δουλειά των </a:t>
            </a:r>
            <a:r>
              <a:rPr lang="en-US" dirty="0"/>
              <a:t>Dallas Smythe</a:t>
            </a:r>
            <a:r>
              <a:rPr lang="el-GR" dirty="0"/>
              <a:t> &amp; </a:t>
            </a:r>
            <a:r>
              <a:rPr lang="en-US" dirty="0" err="1"/>
              <a:t>Herber</a:t>
            </a:r>
            <a:r>
              <a:rPr lang="en-US" dirty="0"/>
              <a:t> Schiller </a:t>
            </a:r>
            <a:r>
              <a:rPr lang="el-GR" dirty="0"/>
              <a:t>στους οποίους ακόμα και σήμερα στηρίζονται αρκετοί αναλυτές. Στη δεκαετία του 1970 οι </a:t>
            </a:r>
            <a:r>
              <a:rPr lang="en-US" dirty="0"/>
              <a:t>Graham Murdock</a:t>
            </a:r>
            <a:r>
              <a:rPr lang="el-GR" dirty="0"/>
              <a:t>, </a:t>
            </a:r>
            <a:r>
              <a:rPr lang="en-US" dirty="0"/>
              <a:t>Peter Golding</a:t>
            </a:r>
            <a:r>
              <a:rPr lang="el-GR" dirty="0"/>
              <a:t>, </a:t>
            </a:r>
            <a:r>
              <a:rPr lang="en-US" dirty="0"/>
              <a:t>Nicholas </a:t>
            </a:r>
            <a:r>
              <a:rPr lang="en-US" dirty="0" err="1"/>
              <a:t>Garham</a:t>
            </a:r>
            <a:r>
              <a:rPr lang="el-GR" dirty="0"/>
              <a:t> &amp; </a:t>
            </a:r>
            <a:r>
              <a:rPr lang="en-US" dirty="0"/>
              <a:t>Armand </a:t>
            </a:r>
            <a:r>
              <a:rPr lang="en-US" dirty="0" err="1"/>
              <a:t>Mattelart</a:t>
            </a:r>
            <a:r>
              <a:rPr lang="en-US" dirty="0"/>
              <a:t> </a:t>
            </a:r>
            <a:r>
              <a:rPr lang="el-GR" dirty="0"/>
              <a:t>ήταν εκείνοι των οποίων η δουλειά καθιερώθηκε στο πεδίο</a:t>
            </a:r>
            <a:endParaRPr lang="en-GR" dirty="0"/>
          </a:p>
        </p:txBody>
      </p:sp>
    </p:spTree>
    <p:extLst>
      <p:ext uri="{BB962C8B-B14F-4D97-AF65-F5344CB8AC3E}">
        <p14:creationId xmlns:p14="http://schemas.microsoft.com/office/powerpoint/2010/main" val="412749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67368-37F3-3B48-95C8-134CC0747069}"/>
              </a:ext>
            </a:extLst>
          </p:cNvPr>
          <p:cNvSpPr>
            <a:spLocks noGrp="1"/>
          </p:cNvSpPr>
          <p:nvPr>
            <p:ph type="title"/>
          </p:nvPr>
        </p:nvSpPr>
        <p:spPr/>
        <p:txBody>
          <a:bodyPr/>
          <a:lstStyle/>
          <a:p>
            <a:r>
              <a:rPr lang="el-GR" dirty="0"/>
              <a:t>Η εξέλιξη του πεδίου</a:t>
            </a:r>
            <a:endParaRPr lang="en-GR" dirty="0"/>
          </a:p>
        </p:txBody>
      </p:sp>
      <p:sp>
        <p:nvSpPr>
          <p:cNvPr id="3" name="Content Placeholder 2">
            <a:extLst>
              <a:ext uri="{FF2B5EF4-FFF2-40B4-BE49-F238E27FC236}">
                <a16:creationId xmlns:a16="http://schemas.microsoft.com/office/drawing/2014/main" id="{E9334E32-5AAE-2E45-9BBC-A0DDF5B6A69F}"/>
              </a:ext>
            </a:extLst>
          </p:cNvPr>
          <p:cNvSpPr>
            <a:spLocks noGrp="1"/>
          </p:cNvSpPr>
          <p:nvPr>
            <p:ph idx="1"/>
          </p:nvPr>
        </p:nvSpPr>
        <p:spPr/>
        <p:txBody>
          <a:bodyPr>
            <a:normAutofit lnSpcReduction="10000"/>
          </a:bodyPr>
          <a:lstStyle/>
          <a:p>
            <a:r>
              <a:rPr lang="el-GR" dirty="0"/>
              <a:t>Ειδικά οι </a:t>
            </a:r>
            <a:r>
              <a:rPr lang="en-US" dirty="0"/>
              <a:t>Murdock</a:t>
            </a:r>
            <a:r>
              <a:rPr lang="el-GR" dirty="0"/>
              <a:t> &amp; </a:t>
            </a:r>
            <a:r>
              <a:rPr lang="en-US" dirty="0"/>
              <a:t>Golding</a:t>
            </a:r>
            <a:r>
              <a:rPr lang="el-GR" dirty="0"/>
              <a:t> (174) επέμεναν ότι τα ΜΜΕ είναι πρώτα και κύρια βιομηχανικές και εμπορικές επιχειρήσεις, οργανισμοί, που παράγουν και διανέμουν εμπορεύματα΄. Άρα η ΠΟΜ μελετάει την επικοινωνία και τα ΜΜΕ ως εμπορεύματα που παράγονται από καπιταλιστικές βιομηχανίες.</a:t>
            </a:r>
          </a:p>
          <a:p>
            <a:r>
              <a:rPr lang="el-GR" dirty="0"/>
              <a:t>Αργότερα στα 90</a:t>
            </a:r>
            <a:r>
              <a:rPr lang="en-US" dirty="0"/>
              <a:t>s</a:t>
            </a:r>
            <a:r>
              <a:rPr lang="el-GR" dirty="0"/>
              <a:t> ο </a:t>
            </a:r>
            <a:r>
              <a:rPr lang="en-US" dirty="0"/>
              <a:t>Vincent Mosco </a:t>
            </a:r>
            <a:r>
              <a:rPr lang="el-GR" dirty="0"/>
              <a:t>όρισε την ΠΟΜ ως τη ‘μελέτη των κοινωνικών σχέσεων, ειδικά των σχέσεων εξουσίας που από κοινού συστήνουν την παραγωγή, τη διανομή και και την κατανάλωση πηγών΄ (1996). </a:t>
            </a:r>
            <a:endParaRPr lang="en-GR" dirty="0"/>
          </a:p>
          <a:p>
            <a:endParaRPr lang="en-GR" dirty="0"/>
          </a:p>
        </p:txBody>
      </p:sp>
    </p:spTree>
    <p:extLst>
      <p:ext uri="{BB962C8B-B14F-4D97-AF65-F5344CB8AC3E}">
        <p14:creationId xmlns:p14="http://schemas.microsoft.com/office/powerpoint/2010/main" val="286890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BF143-1F05-9045-9111-7FF772BC7DF7}"/>
              </a:ext>
            </a:extLst>
          </p:cNvPr>
          <p:cNvSpPr>
            <a:spLocks noGrp="1"/>
          </p:cNvSpPr>
          <p:nvPr>
            <p:ph type="title"/>
          </p:nvPr>
        </p:nvSpPr>
        <p:spPr/>
        <p:txBody>
          <a:bodyPr/>
          <a:lstStyle/>
          <a:p>
            <a:r>
              <a:rPr lang="en-GR" dirty="0"/>
              <a:t>Wasko 2014- trends in PEM</a:t>
            </a:r>
          </a:p>
        </p:txBody>
      </p:sp>
      <p:sp>
        <p:nvSpPr>
          <p:cNvPr id="3" name="Content Placeholder 2">
            <a:extLst>
              <a:ext uri="{FF2B5EF4-FFF2-40B4-BE49-F238E27FC236}">
                <a16:creationId xmlns:a16="http://schemas.microsoft.com/office/drawing/2014/main" id="{C5B0615F-D0A2-3E48-A46F-067135293500}"/>
              </a:ext>
            </a:extLst>
          </p:cNvPr>
          <p:cNvSpPr>
            <a:spLocks noGrp="1"/>
          </p:cNvSpPr>
          <p:nvPr>
            <p:ph idx="1"/>
          </p:nvPr>
        </p:nvSpPr>
        <p:spPr/>
        <p:txBody>
          <a:bodyPr>
            <a:normAutofit fontScale="62500" lnSpcReduction="20000"/>
          </a:bodyPr>
          <a:lstStyle/>
          <a:p>
            <a:pPr lvl="0"/>
            <a:r>
              <a:rPr lang="el-GR" dirty="0" err="1"/>
              <a:t>Εμπορικοποίηση</a:t>
            </a:r>
            <a:r>
              <a:rPr lang="el-GR" dirty="0"/>
              <a:t> των μέσων (</a:t>
            </a:r>
            <a:r>
              <a:rPr lang="en-US" dirty="0"/>
              <a:t>commodification</a:t>
            </a:r>
            <a:r>
              <a:rPr lang="el-GR" dirty="0"/>
              <a:t>/</a:t>
            </a:r>
            <a:r>
              <a:rPr lang="en-US" dirty="0"/>
              <a:t>commercialization</a:t>
            </a:r>
            <a:r>
              <a:rPr lang="el-GR" dirty="0"/>
              <a:t>): τα Μέσα, η πληροφορία οι υπηρεσίες επικοινωνίας γίνονται εμπορεύματα και πωλούνται από επιχειρήσεις σε καταναλωτές ή αγοραστές </a:t>
            </a:r>
            <a:endParaRPr lang="en-GR" dirty="0"/>
          </a:p>
          <a:p>
            <a:pPr lvl="0"/>
            <a:r>
              <a:rPr lang="en-US" dirty="0"/>
              <a:t>Diversification</a:t>
            </a:r>
            <a:r>
              <a:rPr lang="el-GR" dirty="0"/>
              <a:t>/</a:t>
            </a:r>
            <a:r>
              <a:rPr lang="en-US" dirty="0"/>
              <a:t>synergy</a:t>
            </a:r>
            <a:r>
              <a:rPr lang="el-GR" dirty="0"/>
              <a:t>: όπως επεκτείνονται τα Μέσα ως επιχειρήσεις περιλαμβάνουν διαφορετικές υπηρεσίες και προϊόντα και τεράστιοι όμιλοι περιλαμβάνουν μικρότερες επιχειρήσεις που παράγουν ξεχωριστά προϊόντα αλλά συνεργάζονται στην </a:t>
            </a:r>
            <a:r>
              <a:rPr lang="el-GR" dirty="0" err="1"/>
              <a:t>πραγωγή</a:t>
            </a:r>
            <a:r>
              <a:rPr lang="el-GR" dirty="0"/>
              <a:t> και διανομή αυτών (</a:t>
            </a:r>
            <a:r>
              <a:rPr lang="en-US" dirty="0" err="1"/>
              <a:t>sony</a:t>
            </a:r>
            <a:r>
              <a:rPr lang="el-GR" dirty="0"/>
              <a:t>, </a:t>
            </a:r>
            <a:r>
              <a:rPr lang="en-US" dirty="0"/>
              <a:t>time warner</a:t>
            </a:r>
            <a:r>
              <a:rPr lang="el-GR" dirty="0"/>
              <a:t>, </a:t>
            </a:r>
            <a:r>
              <a:rPr lang="en-US" dirty="0"/>
              <a:t>Murdoch</a:t>
            </a:r>
            <a:r>
              <a:rPr lang="el-GR" dirty="0"/>
              <a:t>, </a:t>
            </a:r>
            <a:r>
              <a:rPr lang="en-US" dirty="0"/>
              <a:t>M</a:t>
            </a:r>
            <a:r>
              <a:rPr lang="el-GR" dirty="0" err="1"/>
              <a:t>αρινάκης</a:t>
            </a:r>
            <a:r>
              <a:rPr lang="el-GR" dirty="0"/>
              <a:t>, Λαμπράκης, </a:t>
            </a:r>
            <a:r>
              <a:rPr lang="en-US" dirty="0"/>
              <a:t>K</a:t>
            </a:r>
            <a:r>
              <a:rPr lang="el-GR" dirty="0" err="1"/>
              <a:t>ωστόπουλος</a:t>
            </a:r>
            <a:r>
              <a:rPr lang="el-GR" dirty="0"/>
              <a:t>)</a:t>
            </a:r>
            <a:endParaRPr lang="en-GR" dirty="0"/>
          </a:p>
          <a:p>
            <a:pPr lvl="0"/>
            <a:r>
              <a:rPr lang="el-GR" dirty="0"/>
              <a:t>Οριζόντια και κάθετη ενσωμάτωση (</a:t>
            </a:r>
            <a:r>
              <a:rPr lang="en-US" dirty="0"/>
              <a:t>horizontal and vertical integration</a:t>
            </a:r>
            <a:r>
              <a:rPr lang="el-GR" dirty="0"/>
              <a:t>): όσο μεγαλώνουν οι επιχειρήσεις μέσων προσθέτουν εταιρίες που κάνουν το ίδιο </a:t>
            </a:r>
            <a:r>
              <a:rPr lang="el-GR" dirty="0" err="1"/>
              <a:t>προΙόν</a:t>
            </a:r>
            <a:r>
              <a:rPr lang="el-GR" dirty="0"/>
              <a:t> αλλά και με τις νέες τεχνολογίες διανομής και τις </a:t>
            </a:r>
            <a:r>
              <a:rPr lang="el-GR" dirty="0" err="1"/>
              <a:t>απορρυθμισμένες</a:t>
            </a:r>
            <a:r>
              <a:rPr lang="el-GR" dirty="0"/>
              <a:t> αγορές οι όμιλοι ΜΜΕ προσθέτουν και εταιρίες στο δυναμικό τους που </a:t>
            </a:r>
            <a:r>
              <a:rPr lang="el-GR" dirty="0" err="1"/>
              <a:t>είαι</a:t>
            </a:r>
            <a:r>
              <a:rPr lang="el-GR" dirty="0"/>
              <a:t> στην ίδια γραμμή διανομής ή σε κάνουν διαφορετικά μέρη της παραγωγής </a:t>
            </a:r>
            <a:endParaRPr lang="en-GR" dirty="0"/>
          </a:p>
          <a:p>
            <a:pPr lvl="0"/>
            <a:r>
              <a:rPr lang="el-GR" dirty="0"/>
              <a:t>Συγκέντρωση (</a:t>
            </a:r>
            <a:r>
              <a:rPr lang="en-US" dirty="0"/>
              <a:t>concentration</a:t>
            </a:r>
            <a:r>
              <a:rPr lang="el-GR" dirty="0"/>
              <a:t>): μέσα στο ανταγωνιστικό πεδίο των Μέσων η πρακτική της συγκέντρωσης μέσων γίνεται επιτακτική και αυτό φέρνει συγκέντρωση υπηρεσιών και προϊόντων τόσο ενημέρωσης όσο και ψυχαγωγίας, οδηγώντας σε κολοσσούς Μέσων</a:t>
            </a:r>
            <a:endParaRPr lang="en-GR" dirty="0"/>
          </a:p>
          <a:p>
            <a:endParaRPr lang="en-GR" dirty="0"/>
          </a:p>
        </p:txBody>
      </p:sp>
    </p:spTree>
    <p:extLst>
      <p:ext uri="{BB962C8B-B14F-4D97-AF65-F5344CB8AC3E}">
        <p14:creationId xmlns:p14="http://schemas.microsoft.com/office/powerpoint/2010/main" val="11310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62FC-18AE-BD47-A3E7-62B0B6C992D5}"/>
              </a:ext>
            </a:extLst>
          </p:cNvPr>
          <p:cNvSpPr>
            <a:spLocks noGrp="1"/>
          </p:cNvSpPr>
          <p:nvPr>
            <p:ph type="title"/>
          </p:nvPr>
        </p:nvSpPr>
        <p:spPr/>
        <p:txBody>
          <a:bodyPr/>
          <a:lstStyle/>
          <a:p>
            <a:r>
              <a:rPr lang="el-GR" dirty="0"/>
              <a:t>Μελέτες γύρω από την ΠΟΜ</a:t>
            </a:r>
            <a:endParaRPr lang="en-GR" dirty="0"/>
          </a:p>
        </p:txBody>
      </p:sp>
      <p:sp>
        <p:nvSpPr>
          <p:cNvPr id="3" name="Content Placeholder 2">
            <a:extLst>
              <a:ext uri="{FF2B5EF4-FFF2-40B4-BE49-F238E27FC236}">
                <a16:creationId xmlns:a16="http://schemas.microsoft.com/office/drawing/2014/main" id="{118FE59D-C3DF-454E-8591-33EE39330C63}"/>
              </a:ext>
            </a:extLst>
          </p:cNvPr>
          <p:cNvSpPr>
            <a:spLocks noGrp="1"/>
          </p:cNvSpPr>
          <p:nvPr>
            <p:ph idx="1"/>
          </p:nvPr>
        </p:nvSpPr>
        <p:spPr/>
        <p:txBody>
          <a:bodyPr>
            <a:normAutofit fontScale="70000" lnSpcReduction="20000"/>
          </a:bodyPr>
          <a:lstStyle/>
          <a:p>
            <a:r>
              <a:rPr lang="el-GR" dirty="0"/>
              <a:t>Α) Ιστορικές μελέτες όπου η έρευνα περιλαμβάνει και ιστορική ανάλυση για να δείξει την ιστορική συνέχεια στην εξέλιξη των Μέσων</a:t>
            </a:r>
            <a:endParaRPr lang="en-GR" dirty="0"/>
          </a:p>
          <a:p>
            <a:r>
              <a:rPr lang="el-GR" dirty="0"/>
              <a:t> </a:t>
            </a:r>
            <a:endParaRPr lang="en-GR" dirty="0"/>
          </a:p>
          <a:p>
            <a:r>
              <a:rPr lang="el-GR" dirty="0"/>
              <a:t>Β) Τα μέσα ως τόπος εργασίας, με έμφαση στο ρόλο και τη φύση της εργασίας με άξονα ζητήματα τάξης και σχέσεων παραγωγής</a:t>
            </a:r>
            <a:endParaRPr lang="en-GR" dirty="0"/>
          </a:p>
          <a:p>
            <a:r>
              <a:rPr lang="el-GR" dirty="0"/>
              <a:t> </a:t>
            </a:r>
            <a:endParaRPr lang="en-GR" dirty="0"/>
          </a:p>
          <a:p>
            <a:r>
              <a:rPr lang="el-GR" dirty="0"/>
              <a:t>Γ) Τα Μέσα και οι σχέσεις με τα κράτη που εστιάζουν στο ρόλο των Μέσων στην κοινωνία, στις σχέσης ΜΜΕ και κράτους και στις σχέσεις με άλλους τομείς της οικονομίας</a:t>
            </a:r>
            <a:endParaRPr lang="en-GR" dirty="0"/>
          </a:p>
          <a:p>
            <a:r>
              <a:rPr lang="el-GR" dirty="0"/>
              <a:t> </a:t>
            </a:r>
            <a:endParaRPr lang="en-GR" dirty="0"/>
          </a:p>
          <a:p>
            <a:r>
              <a:rPr lang="el-GR" dirty="0"/>
              <a:t>Δ) ΜΜΕ και δημοκρατία- μελέτες που εστιάζουν στη σχέση των ΜΜΕ με τη δημόσια σφαίρα, την </a:t>
            </a:r>
            <a:r>
              <a:rPr lang="el-GR" dirty="0" err="1"/>
              <a:t>πολιτότητα</a:t>
            </a:r>
            <a:r>
              <a:rPr lang="el-GR" dirty="0"/>
              <a:t> και τη δημοκρατία</a:t>
            </a:r>
            <a:endParaRPr lang="en-GR" dirty="0"/>
          </a:p>
        </p:txBody>
      </p:sp>
    </p:spTree>
    <p:extLst>
      <p:ext uri="{BB962C8B-B14F-4D97-AF65-F5344CB8AC3E}">
        <p14:creationId xmlns:p14="http://schemas.microsoft.com/office/powerpoint/2010/main" val="125913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79BB-C0D9-8643-B217-D7E6F6FFBD94}"/>
              </a:ext>
            </a:extLst>
          </p:cNvPr>
          <p:cNvSpPr>
            <a:spLocks noGrp="1"/>
          </p:cNvSpPr>
          <p:nvPr>
            <p:ph type="title"/>
          </p:nvPr>
        </p:nvSpPr>
        <p:spPr/>
        <p:txBody>
          <a:bodyPr/>
          <a:lstStyle/>
          <a:p>
            <a:r>
              <a:rPr lang="el-GR" dirty="0"/>
              <a:t>ΠΟΜ και Πολιτισμικές Σπουδές</a:t>
            </a:r>
            <a:endParaRPr lang="en-GR" dirty="0"/>
          </a:p>
        </p:txBody>
      </p:sp>
      <p:sp>
        <p:nvSpPr>
          <p:cNvPr id="3" name="Content Placeholder 2">
            <a:extLst>
              <a:ext uri="{FF2B5EF4-FFF2-40B4-BE49-F238E27FC236}">
                <a16:creationId xmlns:a16="http://schemas.microsoft.com/office/drawing/2014/main" id="{9F66D63D-C631-E04D-A799-C243F2998E49}"/>
              </a:ext>
            </a:extLst>
          </p:cNvPr>
          <p:cNvSpPr>
            <a:spLocks noGrp="1"/>
          </p:cNvSpPr>
          <p:nvPr>
            <p:ph idx="1"/>
          </p:nvPr>
        </p:nvSpPr>
        <p:spPr/>
        <p:txBody>
          <a:bodyPr>
            <a:normAutofit fontScale="92500"/>
          </a:bodyPr>
          <a:lstStyle/>
          <a:p>
            <a:r>
              <a:rPr lang="el-GR" dirty="0"/>
              <a:t>Αυτό που προσφέρουν οι πολιτισμικές σπουδές στην ΠΟΜ είναι η μεγαλύτερη ενασχόληση με τα κείμενα, την αφήγηση (</a:t>
            </a:r>
            <a:r>
              <a:rPr lang="en-US" dirty="0"/>
              <a:t>discourse</a:t>
            </a:r>
            <a:r>
              <a:rPr lang="el-GR" dirty="0"/>
              <a:t>), τα ακροατήρια και την κατανάλωση και τη μεγάλη σημασία των σχέσεων εξουσίας, της τάξης, της ιδεολογίας, του φύλο και της φυλής μέσα στην αλληλεπίδραση αυτών των πτυχών της επικοινωνίας. </a:t>
            </a:r>
          </a:p>
          <a:p>
            <a:r>
              <a:rPr lang="el-GR" dirty="0"/>
              <a:t>Παράλληλα υπάρχει μια μεγάλη τάση από τα μέσα του 2000 και εξής για τη μελέτη του </a:t>
            </a:r>
            <a:r>
              <a:rPr lang="en-US" dirty="0"/>
              <a:t>digital </a:t>
            </a:r>
            <a:r>
              <a:rPr lang="en-US" dirty="0" err="1"/>
              <a:t>labour</a:t>
            </a:r>
            <a:r>
              <a:rPr lang="en-US" dirty="0"/>
              <a:t> </a:t>
            </a:r>
            <a:r>
              <a:rPr lang="el-GR" dirty="0"/>
              <a:t>άρα έμφαση στις ψηφιακές και διαδικτυακές βιομηχανίες Μέσων, το ρόλο των </a:t>
            </a:r>
            <a:r>
              <a:rPr lang="en-US" dirty="0"/>
              <a:t>big data</a:t>
            </a:r>
            <a:r>
              <a:rPr lang="el-GR" dirty="0"/>
              <a:t> &amp; </a:t>
            </a:r>
            <a:r>
              <a:rPr lang="en-US" dirty="0"/>
              <a:t>cloud technologies</a:t>
            </a:r>
            <a:r>
              <a:rPr lang="el-GR" dirty="0"/>
              <a:t> Και ευρύτερα ζητήματα </a:t>
            </a:r>
            <a:r>
              <a:rPr lang="en-US" dirty="0"/>
              <a:t>digitization</a:t>
            </a:r>
            <a:endParaRPr lang="en-GR" dirty="0"/>
          </a:p>
        </p:txBody>
      </p:sp>
    </p:spTree>
    <p:extLst>
      <p:ext uri="{BB962C8B-B14F-4D97-AF65-F5344CB8AC3E}">
        <p14:creationId xmlns:p14="http://schemas.microsoft.com/office/powerpoint/2010/main" val="263120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9121B-9C7C-B248-94B7-031C8B1131A7}"/>
              </a:ext>
            </a:extLst>
          </p:cNvPr>
          <p:cNvSpPr>
            <a:spLocks noGrp="1"/>
          </p:cNvSpPr>
          <p:nvPr>
            <p:ph type="title"/>
          </p:nvPr>
        </p:nvSpPr>
        <p:spPr/>
        <p:txBody>
          <a:bodyPr/>
          <a:lstStyle/>
          <a:p>
            <a:r>
              <a:rPr lang="el-GR" dirty="0"/>
              <a:t>Πολιτική Οικονομία και Διαδικτυακά Μέσα</a:t>
            </a:r>
            <a:endParaRPr lang="en-GR" dirty="0"/>
          </a:p>
        </p:txBody>
      </p:sp>
      <p:sp>
        <p:nvSpPr>
          <p:cNvPr id="3" name="Content Placeholder 2">
            <a:extLst>
              <a:ext uri="{FF2B5EF4-FFF2-40B4-BE49-F238E27FC236}">
                <a16:creationId xmlns:a16="http://schemas.microsoft.com/office/drawing/2014/main" id="{F9EC8C45-F659-6045-83FC-0D53C2844C8C}"/>
              </a:ext>
            </a:extLst>
          </p:cNvPr>
          <p:cNvSpPr>
            <a:spLocks noGrp="1"/>
          </p:cNvSpPr>
          <p:nvPr>
            <p:ph idx="1"/>
          </p:nvPr>
        </p:nvSpPr>
        <p:spPr/>
        <p:txBody>
          <a:bodyPr>
            <a:normAutofit fontScale="92500" lnSpcReduction="20000"/>
          </a:bodyPr>
          <a:lstStyle/>
          <a:p>
            <a:r>
              <a:rPr lang="el-GR" dirty="0"/>
              <a:t>Η αγορά του ίντερνετ οι απεριόριστες ιστοσελίδες, </a:t>
            </a:r>
            <a:r>
              <a:rPr lang="en-US" dirty="0"/>
              <a:t>blogs</a:t>
            </a:r>
            <a:r>
              <a:rPr lang="el-GR" dirty="0"/>
              <a:t>, μηχανές αναζήτησης, μηχανές αγορών, τα κοινωνικά δίκτυα έχουν εκτοξεύσει όχι μόνο τις επενδύσεις και τα κέρδη των επενδυτών αλλά και βάζουν στη συζήτηση το πως αλλάζουν οι οργανισμοί Μέσων και οι οικονομίες Μέσων καθώς και ζητήματα κατανάλωσης των Μέσων με την αλλαγή αυτή (</a:t>
            </a:r>
            <a:r>
              <a:rPr lang="en-US" dirty="0" err="1"/>
              <a:t>Javary</a:t>
            </a:r>
            <a:r>
              <a:rPr lang="el-GR" dirty="0"/>
              <a:t> &amp; </a:t>
            </a:r>
            <a:r>
              <a:rPr lang="en-US" dirty="0"/>
              <a:t>Mansell</a:t>
            </a:r>
            <a:r>
              <a:rPr lang="el-GR" dirty="0"/>
              <a:t> 2002)</a:t>
            </a:r>
          </a:p>
          <a:p>
            <a:r>
              <a:rPr lang="el-GR" dirty="0"/>
              <a:t>Η </a:t>
            </a:r>
            <a:r>
              <a:rPr lang="en-US" dirty="0"/>
              <a:t>Robin Mansell</a:t>
            </a:r>
            <a:r>
              <a:rPr lang="el-GR" dirty="0"/>
              <a:t> (2004) προκρίνει την ανάγκη οι ακαδημαϊκοί να επιστρέψουν στη δουλειά των </a:t>
            </a:r>
            <a:r>
              <a:rPr lang="en-US" dirty="0"/>
              <a:t>Golding</a:t>
            </a:r>
            <a:r>
              <a:rPr lang="el-GR" dirty="0"/>
              <a:t> &amp; </a:t>
            </a:r>
            <a:r>
              <a:rPr lang="en-US" dirty="0"/>
              <a:t>Murdoch </a:t>
            </a:r>
            <a:r>
              <a:rPr lang="el-GR" dirty="0"/>
              <a:t>(1978:72) που υποστήριζαν την ανάγκη εστιάσουμε ‘στις κοινωνικές διαδικασίες μέσα από τις οποίες ερμηνεύονται και κατασκευάζονται οι χρήσεις των Μέσων και τις πιέσεις και το πλαίσιο που οριοθετούν τις κατασκευές αυτές’. </a:t>
            </a:r>
            <a:endParaRPr lang="en-GR" dirty="0"/>
          </a:p>
          <a:p>
            <a:endParaRPr lang="en-GR" dirty="0"/>
          </a:p>
        </p:txBody>
      </p:sp>
    </p:spTree>
    <p:extLst>
      <p:ext uri="{BB962C8B-B14F-4D97-AF65-F5344CB8AC3E}">
        <p14:creationId xmlns:p14="http://schemas.microsoft.com/office/powerpoint/2010/main" val="3223012784"/>
      </p:ext>
    </p:extLst>
  </p:cSld>
  <p:clrMapOvr>
    <a:masterClrMapping/>
  </p:clrMapOvr>
</p:sld>
</file>

<file path=ppt/theme/theme1.xml><?xml version="1.0" encoding="utf-8"?>
<a:theme xmlns:a="http://schemas.openxmlformats.org/drawingml/2006/main" name="BlockprintVTI">
  <a:themeElements>
    <a:clrScheme name="AnalogousFromLightSeedRightStep">
      <a:dk1>
        <a:srgbClr val="000000"/>
      </a:dk1>
      <a:lt1>
        <a:srgbClr val="FFFFFF"/>
      </a:lt1>
      <a:dk2>
        <a:srgbClr val="1E362C"/>
      </a:dk2>
      <a:lt2>
        <a:srgbClr val="E2E3E8"/>
      </a:lt2>
      <a:accent1>
        <a:srgbClr val="AAA081"/>
      </a:accent1>
      <a:accent2>
        <a:srgbClr val="9CA671"/>
      </a:accent2>
      <a:accent3>
        <a:srgbClr val="90A87F"/>
      </a:accent3>
      <a:accent4>
        <a:srgbClr val="76AD77"/>
      </a:accent4>
      <a:accent5>
        <a:srgbClr val="81AB93"/>
      </a:accent5>
      <a:accent6>
        <a:srgbClr val="74AAA2"/>
      </a:accent6>
      <a:hlink>
        <a:srgbClr val="6979AE"/>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46</TotalTime>
  <Words>1543</Words>
  <Application>Microsoft Macintosh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Avenir Next LT Pro</vt:lpstr>
      <vt:lpstr>AvenirNext LT Pro Medium</vt:lpstr>
      <vt:lpstr>BlockprintVTI</vt:lpstr>
      <vt:lpstr>Η ιδιοκτησία των ΜΜΕ και η διαμόρφωση του δημοσιογραφικού λόγου</vt:lpstr>
      <vt:lpstr>Κριτική Πολιτική Οικονομία των Μέσων</vt:lpstr>
      <vt:lpstr>Ιστορικές διεργασίες και ΠΟΜ</vt:lpstr>
      <vt:lpstr>Η εξέλιξη του πεδίου</vt:lpstr>
      <vt:lpstr>Η εξέλιξη του πεδίου</vt:lpstr>
      <vt:lpstr>Wasko 2014- trends in PEM</vt:lpstr>
      <vt:lpstr>Μελέτες γύρω από την ΠΟΜ</vt:lpstr>
      <vt:lpstr>ΠΟΜ και Πολιτισμικές Σπουδές</vt:lpstr>
      <vt:lpstr>Πολιτική Οικονομία και Διαδικτυακά Μέσα</vt:lpstr>
      <vt:lpstr>ΙΔΙΟΚΤΗΣΙΑΚΗ ΣΥΝΘΗΚΗ ΕΙΔΗΣΕΩΓΡΑΦΙΚΩΝ ΜΜΕ</vt:lpstr>
      <vt:lpstr>ΙΔΙΟΚΤΗΣΙΑΚΗ ΣΥΝΘΗΚΗ ΕΙΔΗΣΕΩΓΡΑΦΙΚΩΝ ΜΜΕ</vt:lpstr>
      <vt:lpstr>Murdochization of news </vt:lpstr>
      <vt:lpstr>Αλλαγές στην παγκόσμια ειδησεογραφία</vt:lpstr>
      <vt:lpstr>Tabloidization of news</vt:lpstr>
      <vt:lpstr>Χαρακτηριστικά της ταμπλοϊντοποίησης των Μέσων</vt:lpstr>
      <vt:lpstr>Εμπορικοποίηση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ιδιοκτησία των ΜΜΕ και η διαμόρφωση του δημοσιογραφικού λόγου</dc:title>
  <dc:creator>Despina Chronaki</dc:creator>
  <cp:lastModifiedBy>Despina Chronaki</cp:lastModifiedBy>
  <cp:revision>5</cp:revision>
  <dcterms:created xsi:type="dcterms:W3CDTF">2021-05-13T10:53:59Z</dcterms:created>
  <dcterms:modified xsi:type="dcterms:W3CDTF">2021-05-13T11:42:27Z</dcterms:modified>
</cp:coreProperties>
</file>