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3" r:id="rId7"/>
    <p:sldId id="264" r:id="rId8"/>
    <p:sldId id="265" r:id="rId9"/>
    <p:sldId id="266" r:id="rId10"/>
    <p:sldId id="267" r:id="rId11"/>
    <p:sldId id="268" r:id="rId12"/>
    <p:sldId id="269" r:id="rId13"/>
    <p:sldId id="270"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52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2/5/2015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2/5/2015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2/5/2015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2/5/2015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2/5/2015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2/5/2015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2/5/2015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2/5/2015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2/5/2015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2/5/2015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2/5/2015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2/5/2015</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Α</a:t>
            </a:r>
            <a:r>
              <a:rPr lang="el-GR" dirty="0" smtClean="0"/>
              <a:t>ξιολόγηση στο νηπιαγωγείο</a:t>
            </a:r>
            <a:endParaRPr lang="el-GR" dirty="0"/>
          </a:p>
        </p:txBody>
      </p:sp>
      <p:sp>
        <p:nvSpPr>
          <p:cNvPr id="3" name="2 - Υπότιτλος"/>
          <p:cNvSpPr>
            <a:spLocks noGrp="1"/>
          </p:cNvSpPr>
          <p:nvPr>
            <p:ph type="subTitle" idx="1"/>
          </p:nvPr>
        </p:nvSpPr>
        <p:spPr/>
        <p:txBody>
          <a:bodyPr/>
          <a:lstStyle/>
          <a:p>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Άσκηση επαγγελματικής αυτογνωσίας</a:t>
            </a:r>
            <a:endParaRPr lang="el-GR" dirty="0"/>
          </a:p>
        </p:txBody>
      </p:sp>
      <p:sp>
        <p:nvSpPr>
          <p:cNvPr id="3" name="2 - Θέση περιεχομένου"/>
          <p:cNvSpPr>
            <a:spLocks noGrp="1"/>
          </p:cNvSpPr>
          <p:nvPr>
            <p:ph idx="1"/>
          </p:nvPr>
        </p:nvSpPr>
        <p:spPr/>
        <p:txBody>
          <a:bodyPr>
            <a:normAutofit lnSpcReduction="10000"/>
          </a:bodyPr>
          <a:lstStyle/>
          <a:p>
            <a:r>
              <a:rPr lang="el-GR" dirty="0" smtClean="0"/>
              <a:t>Γράψε </a:t>
            </a:r>
            <a:r>
              <a:rPr lang="el-GR" dirty="0" smtClean="0"/>
              <a:t>σε ένα χαρτί την αυτοβιογραφία </a:t>
            </a:r>
            <a:r>
              <a:rPr lang="el-GR" dirty="0" smtClean="0"/>
              <a:t>σου, </a:t>
            </a:r>
            <a:r>
              <a:rPr lang="el-GR" dirty="0" smtClean="0"/>
              <a:t>υπογραμμίζοντας ιδιαίτερα τους παράγοντες, τις συνθήκες, τις ευκαιρίες, τις σχέσεις και τα σημαντικά περιστατικά που σημάδεψαν ως σήμερα τη μαθητική σου ζωή. </a:t>
            </a:r>
            <a:endParaRPr lang="el-GR" dirty="0" smtClean="0"/>
          </a:p>
          <a:p>
            <a:r>
              <a:rPr lang="el-GR" dirty="0" smtClean="0"/>
              <a:t>Ποιο/α </a:t>
            </a:r>
            <a:r>
              <a:rPr lang="el-GR" dirty="0" smtClean="0"/>
              <a:t>απ’ όλα αυτά πιστεύεις ότι έχουν άμεση σχέση με την επιλογή σου να γίνεις εκπαιδευτικός και τον τρόπο που φαντάζεσαι το ρόλο σου μέσα στην τάξη;</a:t>
            </a: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
            </a:r>
            <a:br>
              <a:rPr lang="el-GR" dirty="0" smtClean="0"/>
            </a:br>
            <a:r>
              <a:rPr lang="el-GR" dirty="0" smtClean="0"/>
              <a:t>Θα </a:t>
            </a:r>
            <a:r>
              <a:rPr lang="el-GR" dirty="0" smtClean="0"/>
              <a:t>σε βοηθήσουν οι παρακάτω ερωτήσεις:</a:t>
            </a:r>
            <a:br>
              <a:rPr lang="el-GR" dirty="0" smtClean="0"/>
            </a:br>
            <a:endParaRPr lang="el-GR" dirty="0"/>
          </a:p>
        </p:txBody>
      </p:sp>
      <p:sp>
        <p:nvSpPr>
          <p:cNvPr id="3" name="2 - Θέση περιεχομένου"/>
          <p:cNvSpPr>
            <a:spLocks noGrp="1"/>
          </p:cNvSpPr>
          <p:nvPr>
            <p:ph idx="1"/>
          </p:nvPr>
        </p:nvSpPr>
        <p:spPr/>
        <p:txBody>
          <a:bodyPr>
            <a:normAutofit fontScale="62500" lnSpcReduction="20000"/>
          </a:bodyPr>
          <a:lstStyle/>
          <a:p>
            <a:pPr lvl="0"/>
            <a:r>
              <a:rPr lang="el-GR" dirty="0" smtClean="0"/>
              <a:t>Τι είδους μαθητής/</a:t>
            </a:r>
            <a:r>
              <a:rPr lang="el-GR" dirty="0" err="1" smtClean="0"/>
              <a:t>τρια</a:t>
            </a:r>
            <a:r>
              <a:rPr lang="el-GR" dirty="0" smtClean="0"/>
              <a:t> ήσουν κατά τη διάρκεια της σχολικής σου εκπαίδευσης (από το νηπιαγωγείο μέχρι και το λύκειο); Είχες κάποιον ή κάποια  αγαπημένο/η εκπαιδευτικό;  Γιατί ήταν ο/ αγαπημένος/η σου εκπαιδευτικός;</a:t>
            </a:r>
          </a:p>
          <a:p>
            <a:pPr lvl="0"/>
            <a:r>
              <a:rPr lang="el-GR" dirty="0" smtClean="0"/>
              <a:t>Με ποιους τρόπους εσύ μάθαινες καλύτερα;</a:t>
            </a:r>
          </a:p>
          <a:p>
            <a:pPr lvl="0"/>
            <a:r>
              <a:rPr lang="el-GR" dirty="0" smtClean="0"/>
              <a:t>Σου συνέβη κάποιο ιδιαίτερο περιστατικό στη προσωπική σου ζωή που σε έκανε να αντιληφθείς με ποιο τρόπο μπορείς καλύτερα να μαθαίνεις;  Πώς θα αξιοποιήσεις αυτή σου τη γνώση για να ενισχύσεις τη μάθηση των παιδιών;</a:t>
            </a:r>
          </a:p>
          <a:p>
            <a:pPr lvl="0"/>
            <a:r>
              <a:rPr lang="el-GR" dirty="0" smtClean="0"/>
              <a:t>Τι σε οδήγησε να δηλώσεις το Τμήμα που φοιτάς, να διδάξεις και να γίνεις εκπαιδευτικός;</a:t>
            </a:r>
          </a:p>
          <a:p>
            <a:pPr lvl="0"/>
            <a:r>
              <a:rPr lang="el-GR" dirty="0" smtClean="0"/>
              <a:t>Μερικοί άνθρωποι λένε ότι ο τρόπος με τον οποίο διδάσκει ένας εκπαιδευτικός έχει να κάνει με τον τρόπο που αυτός διδάχτηκε κατά τη διάρκεια των σχολικών του εμπειριών. Άλλοι πάλι λένε ότι διδάσκουμε ακολουθώντας τον τρόπο με τον οποίο εμείς οι ίδιοι μαθαίνουμε. Με ποια από τις δύο υποθέσεις συμφωνείς και γιατί;</a:t>
            </a:r>
          </a:p>
          <a:p>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Αντιλήψεις για τη σκοπό της προσχολικής εκπαίδευσης</a:t>
            </a:r>
            <a:endParaRPr lang="el-GR" dirty="0"/>
          </a:p>
        </p:txBody>
      </p:sp>
      <p:sp>
        <p:nvSpPr>
          <p:cNvPr id="3" name="2 - Θέση περιεχομένου"/>
          <p:cNvSpPr>
            <a:spLocks noGrp="1"/>
          </p:cNvSpPr>
          <p:nvPr>
            <p:ph idx="1"/>
          </p:nvPr>
        </p:nvSpPr>
        <p:spPr/>
        <p:txBody>
          <a:bodyPr>
            <a:normAutofit lnSpcReduction="10000"/>
          </a:bodyPr>
          <a:lstStyle/>
          <a:p>
            <a:r>
              <a:rPr lang="el-GR" dirty="0" smtClean="0"/>
              <a:t>Ο </a:t>
            </a:r>
            <a:r>
              <a:rPr lang="el-GR" dirty="0" smtClean="0"/>
              <a:t>σκοπός της </a:t>
            </a:r>
            <a:r>
              <a:rPr lang="el-GR" dirty="0" err="1" smtClean="0"/>
              <a:t>π.ε</a:t>
            </a:r>
            <a:r>
              <a:rPr lang="el-GR" dirty="0" smtClean="0"/>
              <a:t>. είναι να μεταδώσει γνώσεις στα μικρά παιδιά</a:t>
            </a:r>
          </a:p>
          <a:p>
            <a:r>
              <a:rPr lang="el-GR" dirty="0" smtClean="0"/>
              <a:t>Ο </a:t>
            </a:r>
            <a:r>
              <a:rPr lang="el-GR" dirty="0" smtClean="0"/>
              <a:t>σκοπός της </a:t>
            </a:r>
            <a:r>
              <a:rPr lang="el-GR" dirty="0" err="1" smtClean="0"/>
              <a:t>π.ε</a:t>
            </a:r>
            <a:r>
              <a:rPr lang="el-GR" dirty="0" smtClean="0"/>
              <a:t>. είναι να καλλιεργήσει στα παιδιά κοινωνικές και ακαδημαϊκές δεξιότητες</a:t>
            </a:r>
          </a:p>
          <a:p>
            <a:r>
              <a:rPr lang="el-GR" dirty="0" smtClean="0"/>
              <a:t>Ο </a:t>
            </a:r>
            <a:r>
              <a:rPr lang="el-GR" dirty="0" smtClean="0"/>
              <a:t>σκοπός της </a:t>
            </a:r>
            <a:r>
              <a:rPr lang="el-GR" dirty="0" err="1" smtClean="0"/>
              <a:t>π.ε</a:t>
            </a:r>
            <a:r>
              <a:rPr lang="el-GR" dirty="0" smtClean="0"/>
              <a:t>. είναι να ενισχύσει τη συμμετοχή των παιδιών στην καθημερινή ζωή στο </a:t>
            </a:r>
            <a:r>
              <a:rPr lang="el-GR" dirty="0" smtClean="0"/>
              <a:t>νηπιαγωγείο</a:t>
            </a:r>
          </a:p>
          <a:p>
            <a:r>
              <a:rPr lang="el-GR" dirty="0" smtClean="0"/>
              <a:t>Ο σκοπός της </a:t>
            </a:r>
            <a:r>
              <a:rPr lang="el-GR" dirty="0" err="1" smtClean="0"/>
              <a:t>π.ε</a:t>
            </a:r>
            <a:r>
              <a:rPr lang="el-GR" dirty="0" smtClean="0"/>
              <a:t>. είναι </a:t>
            </a:r>
            <a:r>
              <a:rPr lang="el-GR" dirty="0" smtClean="0"/>
              <a:t>να προετοιμάσει τα παιδιά για το δημοτικό</a:t>
            </a:r>
            <a:endParaRPr lang="el-GR" dirty="0" smtClean="0"/>
          </a:p>
          <a:p>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Αντιλήψεις για τη γνώση</a:t>
            </a:r>
            <a:endParaRPr lang="el-GR" dirty="0"/>
          </a:p>
        </p:txBody>
      </p:sp>
      <p:sp>
        <p:nvSpPr>
          <p:cNvPr id="3" name="2 - Θέση περιεχομένου"/>
          <p:cNvSpPr>
            <a:spLocks noGrp="1"/>
          </p:cNvSpPr>
          <p:nvPr>
            <p:ph idx="1"/>
          </p:nvPr>
        </p:nvSpPr>
        <p:spPr/>
        <p:txBody>
          <a:bodyPr>
            <a:normAutofit fontScale="85000" lnSpcReduction="20000"/>
          </a:bodyPr>
          <a:lstStyle/>
          <a:p>
            <a:pPr lvl="0"/>
            <a:r>
              <a:rPr lang="el-GR" dirty="0" smtClean="0"/>
              <a:t>Η γνώση αποτελεί ένα δεδομένο και ζητούμενο στη μαθησιακή διαδικασία.  Η γνώση είναι έξω από τον άνθρωπο και πρέπει να μεταδοθεί(παραδοσιακό μοντέλο – κανονιστικό παράδειγμα).</a:t>
            </a:r>
          </a:p>
          <a:p>
            <a:pPr lvl="0"/>
            <a:r>
              <a:rPr lang="el-GR" dirty="0" smtClean="0"/>
              <a:t>Η γνώση αποτελεί επιλεγμένο περιεχόμενο και διαδικασία και η επιλογή της απαντά στο ερώτημα: τι θα χρειαστεί ο αυριανός πολίτης στην κοινωνία που θα ζήσει (νεωτερικό παράδειγμα).</a:t>
            </a:r>
          </a:p>
          <a:p>
            <a:pPr lvl="0"/>
            <a:r>
              <a:rPr lang="el-GR" dirty="0" smtClean="0"/>
              <a:t>Η γνώση αποτελεί το αποτέλεσμα μιας συνεργατικής, συν-κατασκευαστικής διαδικασίας των μελών που συμμετέχουν στην οικοδόμησή της (</a:t>
            </a:r>
            <a:r>
              <a:rPr lang="el-GR" dirty="0" err="1" smtClean="0"/>
              <a:t>κοινωνιο</a:t>
            </a:r>
            <a:r>
              <a:rPr lang="el-GR" dirty="0" smtClean="0"/>
              <a:t>-</a:t>
            </a:r>
            <a:r>
              <a:rPr lang="el-GR" dirty="0" err="1" smtClean="0"/>
              <a:t>κονστρουκτιβιστικό</a:t>
            </a:r>
            <a:r>
              <a:rPr lang="el-GR" dirty="0" smtClean="0"/>
              <a:t> παράδειγμα).</a:t>
            </a:r>
          </a:p>
          <a:p>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1026" name="Picture 2"/>
          <p:cNvPicPr>
            <a:picLocks noGrp="1" noChangeAspect="1" noChangeArrowheads="1"/>
          </p:cNvPicPr>
          <p:nvPr>
            <p:ph idx="1"/>
          </p:nvPr>
        </p:nvPicPr>
        <p:blipFill>
          <a:blip r:embed="rId2" cstate="print"/>
          <a:srcRect/>
          <a:stretch>
            <a:fillRect/>
          </a:stretch>
        </p:blipFill>
        <p:spPr bwMode="auto">
          <a:xfrm>
            <a:off x="1043608" y="260648"/>
            <a:ext cx="6912768" cy="6597352"/>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Η διαδικασία της αξιολόγησης</a:t>
            </a: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dirty="0" smtClean="0"/>
              <a:t>Προετοιμασία (σκοπός αξιολόγησης, πλαίσιο, τεχνικές…)</a:t>
            </a:r>
          </a:p>
          <a:p>
            <a:r>
              <a:rPr lang="el-GR" dirty="0" smtClean="0"/>
              <a:t>Σχεδιασμός (τρόποι συλλογής δεδομένων, φύλλα αξιολόγησης, κριτήρια αξιολόγησης σε συστοιχία με σκοπούς,  τρόποι ερμηνείας, διασφάλιση συστηματικότητας, αξιοπιστίας &amp; περιορισμού της εσφαλμένης αξιολόγησης…)</a:t>
            </a:r>
          </a:p>
          <a:p>
            <a:pPr>
              <a:buNone/>
            </a:pPr>
            <a:r>
              <a:rPr lang="el-GR" dirty="0" smtClean="0"/>
              <a:t> </a:t>
            </a:r>
            <a:r>
              <a:rPr lang="el-GR" dirty="0" smtClean="0"/>
              <a:t>   (βιβλίο σελ. 121: παράδειγμα)</a:t>
            </a:r>
          </a:p>
          <a:p>
            <a:r>
              <a:rPr lang="el-GR" dirty="0" smtClean="0"/>
              <a:t>Υλοποίηση </a:t>
            </a:r>
            <a:r>
              <a:rPr lang="el-GR" dirty="0" smtClean="0"/>
              <a:t>(βιβλίο σελ. </a:t>
            </a:r>
            <a:r>
              <a:rPr lang="el-GR" dirty="0" smtClean="0"/>
              <a:t>122: </a:t>
            </a:r>
            <a:r>
              <a:rPr lang="el-GR" dirty="0" smtClean="0"/>
              <a:t>παράδειγμα)</a:t>
            </a:r>
            <a:endParaRPr lang="el-GR" dirty="0" smtClean="0"/>
          </a:p>
          <a:p>
            <a:r>
              <a:rPr lang="el-GR" dirty="0" smtClean="0"/>
              <a:t>Ερμηνεία</a:t>
            </a:r>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Ερμηνεία</a:t>
            </a:r>
            <a:endParaRPr lang="el-GR" dirty="0"/>
          </a:p>
        </p:txBody>
      </p:sp>
      <p:sp>
        <p:nvSpPr>
          <p:cNvPr id="3" name="2 - Θέση περιεχομένου"/>
          <p:cNvSpPr>
            <a:spLocks noGrp="1"/>
          </p:cNvSpPr>
          <p:nvPr>
            <p:ph idx="1"/>
          </p:nvPr>
        </p:nvSpPr>
        <p:spPr/>
        <p:txBody>
          <a:bodyPr/>
          <a:lstStyle/>
          <a:p>
            <a:r>
              <a:rPr lang="el-GR" dirty="0" smtClean="0"/>
              <a:t>Διασφάλιση αυθεντικότητας &amp; αξιοπιστίας (αρκετά δείγματα εργασίας των παιδιών, τα δείγματα σχετίζονται με τον σκοπό του προγράμματος και </a:t>
            </a:r>
            <a:r>
              <a:rPr lang="el-GR" dirty="0" err="1" smtClean="0"/>
              <a:t>σ</a:t>
            </a:r>
            <a:r>
              <a:rPr lang="el-GR" dirty="0" err="1" smtClean="0"/>
              <a:t>υστοιχούν</a:t>
            </a:r>
            <a:r>
              <a:rPr lang="el-GR" dirty="0" smtClean="0"/>
              <a:t> με τα κριτήρια αξιολόγησης, ποικίλες πηγές και τρόποι εργασίας, συλλογή σε διαφορετικές χρονικές στιγμές)</a:t>
            </a:r>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Ερμηνεία</a:t>
            </a:r>
            <a:endParaRPr lang="el-GR" dirty="0"/>
          </a:p>
        </p:txBody>
      </p:sp>
      <p:sp>
        <p:nvSpPr>
          <p:cNvPr id="3" name="2 - Θέση περιεχομένου"/>
          <p:cNvSpPr>
            <a:spLocks noGrp="1"/>
          </p:cNvSpPr>
          <p:nvPr>
            <p:ph idx="1"/>
          </p:nvPr>
        </p:nvSpPr>
        <p:spPr/>
        <p:txBody>
          <a:bodyPr/>
          <a:lstStyle/>
          <a:p>
            <a:r>
              <a:rPr lang="el-GR" dirty="0" smtClean="0"/>
              <a:t>Σύγκριση της επίδοσης του παιδιού σε δύο διαφορετικές στιγμές</a:t>
            </a:r>
          </a:p>
          <a:p>
            <a:r>
              <a:rPr lang="el-GR" dirty="0" smtClean="0"/>
              <a:t>Σύγκριση εργασιών με προηγούμενες</a:t>
            </a:r>
          </a:p>
          <a:p>
            <a:r>
              <a:rPr lang="el-GR" dirty="0" smtClean="0"/>
              <a:t>Συσχέτιση της εξέλιξης με τα ιδιαίτερα χαρακτηριστικά του παιδιού</a:t>
            </a:r>
          </a:p>
          <a:p>
            <a:r>
              <a:rPr lang="el-GR" dirty="0" smtClean="0"/>
              <a:t>Συσχέτιση της εξέλιξης με το πρόγραμμα</a:t>
            </a:r>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Κατά την ερμηνεία ο εκπαιδευτικός οφείλει </a:t>
            </a:r>
            <a:endParaRPr lang="el-GR" dirty="0"/>
          </a:p>
        </p:txBody>
      </p:sp>
      <p:sp>
        <p:nvSpPr>
          <p:cNvPr id="3" name="2 - Θέση περιεχομένου"/>
          <p:cNvSpPr>
            <a:spLocks noGrp="1"/>
          </p:cNvSpPr>
          <p:nvPr>
            <p:ph idx="1"/>
          </p:nvPr>
        </p:nvSpPr>
        <p:spPr/>
        <p:txBody>
          <a:bodyPr>
            <a:normAutofit lnSpcReduction="10000"/>
          </a:bodyPr>
          <a:lstStyle/>
          <a:p>
            <a:r>
              <a:rPr lang="el-GR" dirty="0" smtClean="0"/>
              <a:t>Να διατυπώνει πολλαπλές υποθέσεις τις οποίες να καταγράφει και να ελέγχει όσο εξελίσσεται η διαδικασία</a:t>
            </a:r>
          </a:p>
          <a:p>
            <a:r>
              <a:rPr lang="el-GR" dirty="0" smtClean="0"/>
              <a:t>Να συσχετίζει τα αποτελέσματα της αξιολόγησης με την εξέλιξη του παιδιού</a:t>
            </a:r>
          </a:p>
          <a:p>
            <a:r>
              <a:rPr lang="el-GR" dirty="0" smtClean="0"/>
              <a:t>Να επεξεργάζεται δυναμικά τα λάθη του παιδιού </a:t>
            </a:r>
          </a:p>
          <a:p>
            <a:r>
              <a:rPr lang="el-GR" dirty="0" smtClean="0"/>
              <a:t>Να καθορίζει τη μαθησιακή διαδικασία που θα ακολουθήσει</a:t>
            </a:r>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Αυτό-αξιολόγηση νηπίου</a:t>
            </a:r>
            <a:endParaRPr lang="el-GR" dirty="0"/>
          </a:p>
        </p:txBody>
      </p:sp>
      <p:sp>
        <p:nvSpPr>
          <p:cNvPr id="3" name="2 - Θέση περιεχομένου"/>
          <p:cNvSpPr>
            <a:spLocks noGrp="1"/>
          </p:cNvSpPr>
          <p:nvPr>
            <p:ph idx="1"/>
          </p:nvPr>
        </p:nvSpPr>
        <p:spPr/>
        <p:txBody>
          <a:bodyPr>
            <a:normAutofit fontScale="92500"/>
          </a:bodyPr>
          <a:lstStyle/>
          <a:p>
            <a:r>
              <a:rPr lang="el-GR" dirty="0" smtClean="0"/>
              <a:t>Σημαντική η συμβολή της αυτοαξιολόγησης των παιδιών</a:t>
            </a:r>
          </a:p>
          <a:p>
            <a:r>
              <a:rPr lang="el-GR" dirty="0" smtClean="0"/>
              <a:t>α. στη σταδιακή συνειδητοποίηση των δυνατοτήτων τους αλλά και στην αναγνώριση της ευθύνης τους</a:t>
            </a:r>
          </a:p>
          <a:p>
            <a:r>
              <a:rPr lang="el-GR" dirty="0" smtClean="0"/>
              <a:t>β. στην καλλιέργεια </a:t>
            </a:r>
            <a:r>
              <a:rPr lang="el-GR" dirty="0" err="1" smtClean="0"/>
              <a:t>μετα</a:t>
            </a:r>
            <a:r>
              <a:rPr lang="el-GR" dirty="0" smtClean="0"/>
              <a:t>-γνωστικών δεξιοτήτων</a:t>
            </a:r>
          </a:p>
          <a:p>
            <a:r>
              <a:rPr lang="el-GR" dirty="0" smtClean="0"/>
              <a:t>γ. στη διεύρυνση των πληροφοριών που συλλέγει ο εκπαιδευτικός για την αξιολόγηση του παιδιού</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Αξιολόγηση νηπίου</a:t>
            </a:r>
            <a:endParaRPr lang="el-GR" dirty="0"/>
          </a:p>
        </p:txBody>
      </p:sp>
      <p:sp>
        <p:nvSpPr>
          <p:cNvPr id="3" name="2 - Θέση περιεχομένου"/>
          <p:cNvSpPr>
            <a:spLocks noGrp="1"/>
          </p:cNvSpPr>
          <p:nvPr>
            <p:ph idx="1"/>
          </p:nvPr>
        </p:nvSpPr>
        <p:spPr/>
        <p:txBody>
          <a:bodyPr/>
          <a:lstStyle/>
          <a:p>
            <a:r>
              <a:rPr lang="el-GR" b="1" dirty="0" smtClean="0"/>
              <a:t>Συστηματική</a:t>
            </a:r>
            <a:r>
              <a:rPr lang="el-GR" dirty="0" smtClean="0"/>
              <a:t> διαδικασία συλλογής πληροφοριών/στοιχείων μέσα από </a:t>
            </a:r>
          </a:p>
          <a:p>
            <a:r>
              <a:rPr lang="el-GR" dirty="0" smtClean="0"/>
              <a:t>Παρατηρήσεις διαφόρων ειδών</a:t>
            </a:r>
          </a:p>
          <a:p>
            <a:r>
              <a:rPr lang="el-GR" dirty="0" smtClean="0"/>
              <a:t>Συνεντεύξεις </a:t>
            </a:r>
          </a:p>
          <a:p>
            <a:r>
              <a:rPr lang="el-GR" dirty="0" smtClean="0"/>
              <a:t>Φακέλους εργασίας……….</a:t>
            </a:r>
          </a:p>
          <a:p>
            <a:pPr>
              <a:buNone/>
            </a:pPr>
            <a:r>
              <a:rPr lang="el-GR" dirty="0" smtClean="0"/>
              <a:t> </a:t>
            </a:r>
            <a:r>
              <a:rPr lang="el-GR" dirty="0" smtClean="0"/>
              <a:t>   σχετικά με α. τα χαρακτηριστικά β. τις γνώσεις γ. τις δυνατότητες δ. τα ενδιαφέροντά του…</a:t>
            </a:r>
          </a:p>
          <a:p>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 Τίτλος"/>
          <p:cNvSpPr>
            <a:spLocks noGrp="1"/>
          </p:cNvSpPr>
          <p:nvPr>
            <p:ph type="title"/>
          </p:nvPr>
        </p:nvSpPr>
        <p:spPr>
          <a:xfrm>
            <a:off x="612775" y="228600"/>
            <a:ext cx="8153400" cy="990600"/>
          </a:xfrm>
        </p:spPr>
        <p:txBody>
          <a:bodyPr/>
          <a:lstStyle/>
          <a:p>
            <a:pPr eaLnBrk="1" hangingPunct="1"/>
            <a:r>
              <a:rPr lang="el-GR" smtClean="0">
                <a:latin typeface="Bookman Old Style" pitchFamily="18" charset="0"/>
              </a:rPr>
              <a:t> Φύλλα αυτοαξιολόγησης</a:t>
            </a:r>
            <a:endParaRPr lang="el-GR" smtClean="0"/>
          </a:p>
        </p:txBody>
      </p:sp>
      <p:sp>
        <p:nvSpPr>
          <p:cNvPr id="21507" name="2 - Θέση περιεχομένου"/>
          <p:cNvSpPr>
            <a:spLocks noGrp="1"/>
          </p:cNvSpPr>
          <p:nvPr>
            <p:ph sz="quarter" idx="1"/>
          </p:nvPr>
        </p:nvSpPr>
        <p:spPr>
          <a:xfrm>
            <a:off x="612775" y="1600200"/>
            <a:ext cx="8153400" cy="4495800"/>
          </a:xfrm>
        </p:spPr>
        <p:txBody>
          <a:bodyPr>
            <a:normAutofit fontScale="92500" lnSpcReduction="10000"/>
          </a:bodyPr>
          <a:lstStyle/>
          <a:p>
            <a:pPr eaLnBrk="1" hangingPunct="1">
              <a:buFont typeface="Wingdings" pitchFamily="2" charset="2"/>
              <a:buNone/>
            </a:pPr>
            <a:r>
              <a:rPr lang="el-GR" sz="3200" b="1" dirty="0" smtClean="0">
                <a:latin typeface="Bookman Old Style" pitchFamily="18" charset="0"/>
              </a:rPr>
              <a:t>Ενδεικτικά ερωτήματα:</a:t>
            </a:r>
          </a:p>
          <a:p>
            <a:pPr eaLnBrk="1" hangingPunct="1"/>
            <a:r>
              <a:rPr lang="el-GR" sz="3200" dirty="0" smtClean="0">
                <a:latin typeface="Bookman Old Style" pitchFamily="18" charset="0"/>
              </a:rPr>
              <a:t>Τι σου αρέσει να κάνεις στο σπίτι;</a:t>
            </a:r>
          </a:p>
          <a:p>
            <a:pPr eaLnBrk="1" hangingPunct="1"/>
            <a:r>
              <a:rPr lang="el-GR" sz="3200" dirty="0" smtClean="0">
                <a:latin typeface="Bookman Old Style" pitchFamily="18" charset="0"/>
              </a:rPr>
              <a:t>Ποιο παιχνίδι σου αρέσει;</a:t>
            </a:r>
          </a:p>
          <a:p>
            <a:pPr eaLnBrk="1" hangingPunct="1"/>
            <a:r>
              <a:rPr lang="el-GR" sz="3200" dirty="0" smtClean="0">
                <a:latin typeface="Bookman Old Style" pitchFamily="18" charset="0"/>
              </a:rPr>
              <a:t>Τι νομίζεις ότι κάνεις πολύ καλά;</a:t>
            </a:r>
          </a:p>
          <a:p>
            <a:pPr eaLnBrk="1" hangingPunct="1"/>
            <a:r>
              <a:rPr lang="el-GR" sz="3200" dirty="0" smtClean="0">
                <a:latin typeface="Bookman Old Style" pitchFamily="18" charset="0"/>
              </a:rPr>
              <a:t>Τι δεν σου αρέσει να κάνεις στο νηπιαγωγείο;</a:t>
            </a:r>
          </a:p>
          <a:p>
            <a:pPr eaLnBrk="1" hangingPunct="1"/>
            <a:r>
              <a:rPr lang="el-GR" sz="3200" dirty="0" smtClean="0">
                <a:latin typeface="Bookman Old Style" pitchFamily="18" charset="0"/>
              </a:rPr>
              <a:t>Σε τι θα ήθελες να γίνεις καλύτερος/η;</a:t>
            </a:r>
          </a:p>
          <a:p>
            <a:pPr eaLnBrk="1" hangingPunct="1"/>
            <a:r>
              <a:rPr lang="el-GR" sz="3200" dirty="0" smtClean="0">
                <a:latin typeface="Bookman Old Style" pitchFamily="18" charset="0"/>
              </a:rPr>
              <a:t>Με ποιον </a:t>
            </a:r>
            <a:r>
              <a:rPr lang="el-GR" sz="3200" dirty="0" err="1" smtClean="0">
                <a:latin typeface="Bookman Old Style" pitchFamily="18" charset="0"/>
              </a:rPr>
              <a:t>θάθελες</a:t>
            </a:r>
            <a:r>
              <a:rPr lang="el-GR" sz="3200" dirty="0" smtClean="0">
                <a:latin typeface="Bookman Old Style" pitchFamily="18" charset="0"/>
              </a:rPr>
              <a:t> να κάνεις παρέα στο νηπιαγωγείο;</a:t>
            </a:r>
          </a:p>
          <a:p>
            <a:pPr eaLnBrk="1" hangingPunct="1"/>
            <a:endParaRPr lang="el-GR" dirty="0" smtClean="0"/>
          </a:p>
        </p:txBody>
      </p:sp>
      <p:sp>
        <p:nvSpPr>
          <p:cNvPr id="4" name="3 - Θέση υποσέλιδου"/>
          <p:cNvSpPr>
            <a:spLocks noGrp="1"/>
          </p:cNvSpPr>
          <p:nvPr>
            <p:ph type="ftr" sz="quarter" idx="11"/>
          </p:nvPr>
        </p:nvSpPr>
        <p:spPr/>
        <p:txBody>
          <a:bodyPr/>
          <a:lstStyle/>
          <a:p>
            <a:pPr>
              <a:defRPr/>
            </a:pPr>
            <a:r>
              <a:rPr lang="el-GR"/>
              <a:t>Κατερίνα Καζέλα</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υποσέλιδου"/>
          <p:cNvSpPr>
            <a:spLocks noGrp="1"/>
          </p:cNvSpPr>
          <p:nvPr>
            <p:ph type="ftr" sz="quarter" idx="11"/>
          </p:nvPr>
        </p:nvSpPr>
        <p:spPr/>
        <p:txBody>
          <a:bodyPr/>
          <a:lstStyle/>
          <a:p>
            <a:pPr>
              <a:defRPr/>
            </a:pPr>
            <a:r>
              <a:rPr lang="el-GR" smtClean="0"/>
              <a:t>Κατερίνα Καζέλα</a:t>
            </a:r>
            <a:endParaRPr lang="el-GR"/>
          </a:p>
        </p:txBody>
      </p:sp>
      <p:pic>
        <p:nvPicPr>
          <p:cNvPr id="22531" name="Picture 2" descr="C:\Users\Ελεανα\Desktop\κεφαλλονια\009.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12775" y="228600"/>
            <a:ext cx="8153400" cy="990600"/>
          </a:xfrm>
        </p:spPr>
        <p:txBody>
          <a:bodyPr>
            <a:normAutofit fontScale="90000"/>
          </a:bodyPr>
          <a:lstStyle/>
          <a:p>
            <a:pPr algn="ctr" eaLnBrk="1" hangingPunct="1"/>
            <a:r>
              <a:rPr lang="el-GR" sz="3600" dirty="0" err="1" smtClean="0">
                <a:latin typeface="Bookman Old Style" pitchFamily="18" charset="0"/>
              </a:rPr>
              <a:t>Αυτοαξιολόγηση</a:t>
            </a:r>
            <a:r>
              <a:rPr lang="el-GR" sz="3600" dirty="0" smtClean="0">
                <a:latin typeface="Bookman Old Style" pitchFamily="18" charset="0"/>
              </a:rPr>
              <a:t> Νηπίου </a:t>
            </a:r>
            <a:br>
              <a:rPr lang="el-GR" sz="3600" dirty="0" smtClean="0">
                <a:latin typeface="Bookman Old Style" pitchFamily="18" charset="0"/>
              </a:rPr>
            </a:br>
            <a:endParaRPr lang="el-GR" sz="3600" dirty="0" smtClean="0">
              <a:latin typeface="Bookman Old Style" pitchFamily="18" charset="0"/>
            </a:endParaRPr>
          </a:p>
        </p:txBody>
      </p:sp>
      <p:sp>
        <p:nvSpPr>
          <p:cNvPr id="88067" name="Rectangle 3"/>
          <p:cNvSpPr>
            <a:spLocks noGrp="1" noChangeArrowheads="1"/>
          </p:cNvSpPr>
          <p:nvPr>
            <p:ph sz="quarter" idx="1"/>
          </p:nvPr>
        </p:nvSpPr>
        <p:spPr>
          <a:xfrm>
            <a:off x="612775" y="1600200"/>
            <a:ext cx="8153400" cy="4495800"/>
          </a:xfrm>
        </p:spPr>
        <p:txBody>
          <a:bodyPr>
            <a:normAutofit/>
          </a:bodyPr>
          <a:lstStyle/>
          <a:p>
            <a:pPr marL="320040" indent="-320040" eaLnBrk="1" fontAlgn="auto" hangingPunct="1">
              <a:lnSpc>
                <a:spcPct val="90000"/>
              </a:lnSpc>
              <a:spcAft>
                <a:spcPts val="0"/>
              </a:spcAft>
              <a:buFont typeface="Wingdings" pitchFamily="2" charset="2"/>
              <a:buNone/>
              <a:defRPr/>
            </a:pPr>
            <a:r>
              <a:rPr lang="el-GR" sz="2800" dirty="0">
                <a:solidFill>
                  <a:schemeClr val="tx2"/>
                </a:solidFill>
                <a:effectLst>
                  <a:outerShdw blurRad="38100" dist="38100" dir="2700000" algn="tl">
                    <a:srgbClr val="000000"/>
                  </a:outerShdw>
                </a:effectLst>
                <a:latin typeface="Bookman Old Style" pitchFamily="18" charset="0"/>
              </a:rPr>
              <a:t>Δίνει στον εκπαιδευτικό πολύτιμες πληροφορίες για τα παιδιά αναφορικά με:</a:t>
            </a:r>
          </a:p>
          <a:p>
            <a:pPr marL="320040" indent="-320040">
              <a:lnSpc>
                <a:spcPct val="90000"/>
              </a:lnSpc>
              <a:defRPr/>
            </a:pPr>
            <a:r>
              <a:rPr lang="el-GR" sz="2800" dirty="0">
                <a:solidFill>
                  <a:schemeClr val="tx2"/>
                </a:solidFill>
                <a:effectLst>
                  <a:outerShdw blurRad="38100" dist="38100" dir="2700000" algn="tl">
                    <a:srgbClr val="000000"/>
                  </a:outerShdw>
                </a:effectLst>
                <a:latin typeface="Bookman Old Style" pitchFamily="18" charset="0"/>
              </a:rPr>
              <a:t> </a:t>
            </a:r>
            <a:r>
              <a:rPr lang="el-GR" sz="2800" dirty="0">
                <a:solidFill>
                  <a:schemeClr val="tx2"/>
                </a:solidFill>
                <a:latin typeface="Bookman Old Style" pitchFamily="18" charset="0"/>
              </a:rPr>
              <a:t>τον τρόπο σκέψης τους</a:t>
            </a:r>
          </a:p>
          <a:p>
            <a:pPr marL="320040" indent="-320040">
              <a:lnSpc>
                <a:spcPct val="90000"/>
              </a:lnSpc>
              <a:defRPr/>
            </a:pPr>
            <a:r>
              <a:rPr lang="el-GR" sz="2800" dirty="0">
                <a:solidFill>
                  <a:schemeClr val="tx2"/>
                </a:solidFill>
                <a:latin typeface="Bookman Old Style" pitchFamily="18" charset="0"/>
              </a:rPr>
              <a:t> τις ικανότητες </a:t>
            </a:r>
          </a:p>
          <a:p>
            <a:pPr marL="320040" indent="-320040">
              <a:lnSpc>
                <a:spcPct val="90000"/>
              </a:lnSpc>
              <a:defRPr/>
            </a:pPr>
            <a:r>
              <a:rPr lang="el-GR" sz="2800" dirty="0">
                <a:solidFill>
                  <a:schemeClr val="tx2"/>
                </a:solidFill>
                <a:latin typeface="Bookman Old Style" pitchFamily="18" charset="0"/>
              </a:rPr>
              <a:t> τα ενδιαφέροντα </a:t>
            </a:r>
          </a:p>
          <a:p>
            <a:pPr marL="320040" indent="-320040">
              <a:lnSpc>
                <a:spcPct val="90000"/>
              </a:lnSpc>
              <a:defRPr/>
            </a:pPr>
            <a:r>
              <a:rPr lang="el-GR" sz="2800" dirty="0">
                <a:solidFill>
                  <a:schemeClr val="tx2"/>
                </a:solidFill>
                <a:latin typeface="Bookman Old Style" pitchFamily="18" charset="0"/>
              </a:rPr>
              <a:t> το στάδιο ανάπτυξης </a:t>
            </a:r>
          </a:p>
          <a:p>
            <a:pPr marL="320040" indent="-320040">
              <a:lnSpc>
                <a:spcPct val="90000"/>
              </a:lnSpc>
              <a:defRPr/>
            </a:pPr>
            <a:r>
              <a:rPr lang="el-GR" sz="2800" dirty="0">
                <a:solidFill>
                  <a:schemeClr val="tx2"/>
                </a:solidFill>
                <a:latin typeface="Bookman Old Style" pitchFamily="18" charset="0"/>
              </a:rPr>
              <a:t> το βαθμό προσπάθειας τους</a:t>
            </a:r>
          </a:p>
          <a:p>
            <a:pPr marL="320040" indent="-320040">
              <a:lnSpc>
                <a:spcPct val="90000"/>
              </a:lnSpc>
              <a:defRPr/>
            </a:pPr>
            <a:r>
              <a:rPr lang="el-GR" sz="2800" dirty="0">
                <a:solidFill>
                  <a:schemeClr val="tx2"/>
                </a:solidFill>
                <a:latin typeface="Bookman Old Style" pitchFamily="18" charset="0"/>
              </a:rPr>
              <a:t> την εικόνα που έχουν για τον εαυτό τους</a:t>
            </a:r>
          </a:p>
          <a:p>
            <a:pPr marL="320040" indent="-320040">
              <a:lnSpc>
                <a:spcPct val="90000"/>
              </a:lnSpc>
              <a:defRPr/>
            </a:pPr>
            <a:r>
              <a:rPr lang="el-GR" sz="2800" dirty="0">
                <a:solidFill>
                  <a:schemeClr val="tx2"/>
                </a:solidFill>
                <a:latin typeface="Bookman Old Style" pitchFamily="18" charset="0"/>
              </a:rPr>
              <a:t> τους στόχους τους </a:t>
            </a:r>
          </a:p>
          <a:p>
            <a:pPr marL="320040" indent="-320040">
              <a:lnSpc>
                <a:spcPct val="90000"/>
              </a:lnSpc>
              <a:defRPr/>
            </a:pPr>
            <a:endParaRPr lang="el-GR" sz="2800" dirty="0">
              <a:solidFill>
                <a:srgbClr val="0000FF"/>
              </a:solidFill>
              <a:latin typeface="Bookman Old Style" pitchFamily="18" charset="0"/>
            </a:endParaRPr>
          </a:p>
        </p:txBody>
      </p:sp>
      <p:sp>
        <p:nvSpPr>
          <p:cNvPr id="4" name="3 - Θέση υποσέλιδου"/>
          <p:cNvSpPr>
            <a:spLocks noGrp="1"/>
          </p:cNvSpPr>
          <p:nvPr>
            <p:ph type="ftr" sz="quarter" idx="11"/>
          </p:nvPr>
        </p:nvSpPr>
        <p:spPr/>
        <p:txBody>
          <a:bodyPr/>
          <a:lstStyle/>
          <a:p>
            <a:pPr>
              <a:defRPr/>
            </a:pPr>
            <a:endParaRPr lang="el-G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026"/>
          <p:cNvSpPr>
            <a:spLocks noGrp="1" noChangeArrowheads="1"/>
          </p:cNvSpPr>
          <p:nvPr>
            <p:ph type="title"/>
          </p:nvPr>
        </p:nvSpPr>
        <p:spPr>
          <a:xfrm>
            <a:off x="612775" y="228600"/>
            <a:ext cx="8153400" cy="990600"/>
          </a:xfrm>
        </p:spPr>
        <p:txBody>
          <a:bodyPr>
            <a:normAutofit fontScale="90000"/>
          </a:bodyPr>
          <a:lstStyle/>
          <a:p>
            <a:pPr algn="ctr" eaLnBrk="1" hangingPunct="1"/>
            <a:r>
              <a:rPr lang="el-GR" sz="3600" dirty="0" err="1" smtClean="0">
                <a:latin typeface="Bookman Old Style" pitchFamily="18" charset="0"/>
              </a:rPr>
              <a:t>Αυτοαξιολόγηση</a:t>
            </a:r>
            <a:r>
              <a:rPr lang="el-GR" sz="3600" dirty="0" smtClean="0">
                <a:latin typeface="Bookman Old Style" pitchFamily="18" charset="0"/>
              </a:rPr>
              <a:t> Νηπίου </a:t>
            </a:r>
            <a:br>
              <a:rPr lang="el-GR" sz="3600" dirty="0" smtClean="0">
                <a:latin typeface="Bookman Old Style" pitchFamily="18" charset="0"/>
              </a:rPr>
            </a:br>
            <a:endParaRPr lang="el-GR" sz="3600" dirty="0" smtClean="0">
              <a:latin typeface="Bookman Old Style" pitchFamily="18" charset="0"/>
            </a:endParaRPr>
          </a:p>
        </p:txBody>
      </p:sp>
      <p:sp>
        <p:nvSpPr>
          <p:cNvPr id="30723" name="Rectangle 1027"/>
          <p:cNvSpPr>
            <a:spLocks noGrp="1" noChangeArrowheads="1"/>
          </p:cNvSpPr>
          <p:nvPr>
            <p:ph sz="quarter" idx="1"/>
          </p:nvPr>
        </p:nvSpPr>
        <p:spPr>
          <a:xfrm>
            <a:off x="612775" y="1600200"/>
            <a:ext cx="8153400" cy="4495800"/>
          </a:xfrm>
        </p:spPr>
        <p:txBody>
          <a:bodyPr>
            <a:normAutofit lnSpcReduction="10000"/>
          </a:bodyPr>
          <a:lstStyle/>
          <a:p>
            <a:pPr eaLnBrk="1" hangingPunct="1">
              <a:buFont typeface="Wingdings" pitchFamily="2" charset="2"/>
              <a:buNone/>
            </a:pPr>
            <a:r>
              <a:rPr lang="el-GR" sz="2800" smtClean="0">
                <a:solidFill>
                  <a:schemeClr val="tx2"/>
                </a:solidFill>
                <a:latin typeface="Bookman Old Style" pitchFamily="18" charset="0"/>
              </a:rPr>
              <a:t>Η αυτό-αξιολόγηση που συμβάλει στη μάθηση</a:t>
            </a:r>
          </a:p>
          <a:p>
            <a:pPr eaLnBrk="1" hangingPunct="1"/>
            <a:r>
              <a:rPr lang="el-GR" sz="2800" smtClean="0">
                <a:solidFill>
                  <a:schemeClr val="tx2"/>
                </a:solidFill>
                <a:latin typeface="Bookman Old Style" pitchFamily="18" charset="0"/>
              </a:rPr>
              <a:t>Διδάσκεται - δε «συμβαίνει» από μόνη της </a:t>
            </a:r>
          </a:p>
          <a:p>
            <a:pPr eaLnBrk="1" hangingPunct="1"/>
            <a:r>
              <a:rPr lang="el-GR" sz="2800" smtClean="0">
                <a:solidFill>
                  <a:schemeClr val="tx2"/>
                </a:solidFill>
                <a:latin typeface="Bookman Old Style" pitchFamily="18" charset="0"/>
              </a:rPr>
              <a:t>Για να μάθουν οι μαθητές </a:t>
            </a:r>
            <a:br>
              <a:rPr lang="el-GR" sz="2800" smtClean="0">
                <a:solidFill>
                  <a:schemeClr val="tx2"/>
                </a:solidFill>
                <a:latin typeface="Bookman Old Style" pitchFamily="18" charset="0"/>
              </a:rPr>
            </a:br>
            <a:r>
              <a:rPr lang="el-GR" sz="2800" smtClean="0">
                <a:solidFill>
                  <a:schemeClr val="tx2"/>
                </a:solidFill>
                <a:latin typeface="Bookman Old Style" pitchFamily="18" charset="0"/>
              </a:rPr>
              <a:t>να αυτό-αξιολογούνται πρέπει να γνωρίζουν στόχους &amp; κριτήρια</a:t>
            </a:r>
          </a:p>
          <a:p>
            <a:pPr eaLnBrk="1" hangingPunct="1"/>
            <a:r>
              <a:rPr lang="el-GR" sz="2800" smtClean="0">
                <a:solidFill>
                  <a:schemeClr val="tx2"/>
                </a:solidFill>
                <a:latin typeface="Bookman Old Style" pitchFamily="18" charset="0"/>
              </a:rPr>
              <a:t>Οι εκπαιδευτικοί κάνουν τις κατάλληλες ερωτήσεις</a:t>
            </a:r>
          </a:p>
          <a:p>
            <a:pPr eaLnBrk="1" hangingPunct="1"/>
            <a:r>
              <a:rPr lang="el-GR" sz="2800" smtClean="0">
                <a:solidFill>
                  <a:schemeClr val="tx2"/>
                </a:solidFill>
                <a:latin typeface="Bookman Old Style" pitchFamily="18" charset="0"/>
              </a:rPr>
              <a:t>Δίνουμε θετική και σαφή ανατροφοδότηση</a:t>
            </a:r>
          </a:p>
          <a:p>
            <a:pPr eaLnBrk="1" hangingPunct="1"/>
            <a:r>
              <a:rPr lang="el-GR" sz="2800" smtClean="0">
                <a:solidFill>
                  <a:schemeClr val="tx2"/>
                </a:solidFill>
                <a:latin typeface="Bookman Old Style" pitchFamily="18" charset="0"/>
              </a:rPr>
              <a:t>Δημιουργούμε ένα κλίμα/ περιβάλλον που ενθαρρύνει την αυτό-αξιολόγηση </a:t>
            </a:r>
          </a:p>
          <a:p>
            <a:pPr eaLnBrk="1" hangingPunct="1"/>
            <a:endParaRPr lang="el-GR" sz="2400" smtClean="0">
              <a:solidFill>
                <a:srgbClr val="0000FF"/>
              </a:solidFill>
              <a:latin typeface="Bookman Old Style" pitchFamily="18" charset="0"/>
            </a:endParaRPr>
          </a:p>
        </p:txBody>
      </p:sp>
      <p:sp>
        <p:nvSpPr>
          <p:cNvPr id="4" name="3 - Θέση υποσέλιδου"/>
          <p:cNvSpPr>
            <a:spLocks noGrp="1"/>
          </p:cNvSpPr>
          <p:nvPr>
            <p:ph type="ftr" sz="quarter" idx="11"/>
          </p:nvPr>
        </p:nvSpPr>
        <p:spPr/>
        <p:txBody>
          <a:bodyPr/>
          <a:lstStyle/>
          <a:p>
            <a:pPr>
              <a:defRPr/>
            </a:pPr>
            <a:endParaRPr lang="el-G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1 - Τίτλος"/>
          <p:cNvSpPr>
            <a:spLocks noGrp="1"/>
          </p:cNvSpPr>
          <p:nvPr>
            <p:ph type="title"/>
          </p:nvPr>
        </p:nvSpPr>
        <p:spPr>
          <a:xfrm>
            <a:off x="612775" y="228600"/>
            <a:ext cx="8153400" cy="990600"/>
          </a:xfrm>
        </p:spPr>
        <p:txBody>
          <a:bodyPr>
            <a:normAutofit fontScale="90000"/>
          </a:bodyPr>
          <a:lstStyle/>
          <a:p>
            <a:pPr eaLnBrk="1" hangingPunct="1"/>
            <a:r>
              <a:rPr lang="el-GR" sz="3200" smtClean="0">
                <a:latin typeface="Bookman Old Style" pitchFamily="18" charset="0"/>
              </a:rPr>
              <a:t>Αυτοαξιολόγηση Νηπίου</a:t>
            </a:r>
            <a:r>
              <a:rPr lang="el-GR" sz="2800" smtClean="0">
                <a:latin typeface="Bookman Old Style" pitchFamily="18" charset="0"/>
              </a:rPr>
              <a:t/>
            </a:r>
            <a:br>
              <a:rPr lang="el-GR" sz="2800" smtClean="0">
                <a:latin typeface="Bookman Old Style" pitchFamily="18" charset="0"/>
              </a:rPr>
            </a:br>
            <a:r>
              <a:rPr lang="el-GR" sz="2800" smtClean="0">
                <a:latin typeface="Bookman Old Style" pitchFamily="18" charset="0"/>
              </a:rPr>
              <a:t>Αξιολόγηση Συμμαθητών (Ετεροαξιολόγηση)</a:t>
            </a:r>
            <a:endParaRPr lang="el-GR" sz="2800" smtClean="0"/>
          </a:p>
        </p:txBody>
      </p:sp>
      <p:sp>
        <p:nvSpPr>
          <p:cNvPr id="31747" name="2 - Θέση περιεχομένου"/>
          <p:cNvSpPr>
            <a:spLocks noGrp="1"/>
          </p:cNvSpPr>
          <p:nvPr>
            <p:ph sz="quarter" idx="1"/>
          </p:nvPr>
        </p:nvSpPr>
        <p:spPr>
          <a:xfrm>
            <a:off x="612775" y="1600200"/>
            <a:ext cx="8153400" cy="4495800"/>
          </a:xfrm>
        </p:spPr>
        <p:txBody>
          <a:bodyPr/>
          <a:lstStyle/>
          <a:p>
            <a:pPr eaLnBrk="1" hangingPunct="1">
              <a:lnSpc>
                <a:spcPct val="80000"/>
              </a:lnSpc>
            </a:pPr>
            <a:r>
              <a:rPr lang="el-GR" sz="3200" smtClean="0">
                <a:solidFill>
                  <a:schemeClr val="tx2"/>
                </a:solidFill>
                <a:latin typeface="Bookman Old Style" pitchFamily="18" charset="0"/>
              </a:rPr>
              <a:t>Η αυτοαξιολόγηση συμβάλει στην ανάπτυξη της μεταγνωστικής ικανότητας του παιδιού</a:t>
            </a:r>
          </a:p>
          <a:p>
            <a:pPr eaLnBrk="1" hangingPunct="1">
              <a:lnSpc>
                <a:spcPct val="80000"/>
              </a:lnSpc>
            </a:pPr>
            <a:r>
              <a:rPr lang="el-GR" sz="3200" smtClean="0">
                <a:solidFill>
                  <a:schemeClr val="tx2"/>
                </a:solidFill>
                <a:latin typeface="Bookman Old Style" pitchFamily="18" charset="0"/>
              </a:rPr>
              <a:t>Η αξιολόγηση των συμμαθητών (ετεροαξιολόγηση) βοηθά στην έκφραση κρίσεων για τις εργασίες των άλλων, στη συζήτηση των κριτηρίων αξιολόγησης, στην απόκτηση μέτρων σύγκρισης για τις δικές τους εργασίες, στην παρουσίαση της εργασίας τους με βάση συγκεκριμένα κριτήρια ποιότητας</a:t>
            </a:r>
          </a:p>
        </p:txBody>
      </p:sp>
      <p:sp>
        <p:nvSpPr>
          <p:cNvPr id="4" name="3 - Θέση υποσέλιδου"/>
          <p:cNvSpPr>
            <a:spLocks noGrp="1"/>
          </p:cNvSpPr>
          <p:nvPr>
            <p:ph type="ftr" sz="quarter" idx="11"/>
          </p:nvPr>
        </p:nvSpPr>
        <p:spPr/>
        <p:txBody>
          <a:bodyPr/>
          <a:lstStyle/>
          <a:p>
            <a:pPr>
              <a:defRPr/>
            </a:pPr>
            <a:endParaRPr lang="el-G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612775" y="228600"/>
            <a:ext cx="8153400" cy="990600"/>
          </a:xfrm>
        </p:spPr>
        <p:txBody>
          <a:bodyPr>
            <a:normAutofit fontScale="90000"/>
          </a:bodyPr>
          <a:lstStyle/>
          <a:p>
            <a:pPr algn="ctr" eaLnBrk="1" fontAlgn="auto" hangingPunct="1">
              <a:spcAft>
                <a:spcPts val="0"/>
              </a:spcAft>
              <a:defRPr/>
            </a:pPr>
            <a:r>
              <a:rPr lang="el-GR" sz="4000">
                <a:latin typeface="Bookman Old Style" pitchFamily="18" charset="0"/>
              </a:rPr>
              <a:t>Ερωτήματα που βοηθούν στην αυτοαξιολόγηση</a:t>
            </a:r>
          </a:p>
        </p:txBody>
      </p:sp>
      <p:sp>
        <p:nvSpPr>
          <p:cNvPr id="90115" name="Rectangle 3"/>
          <p:cNvSpPr>
            <a:spLocks noGrp="1" noChangeArrowheads="1"/>
          </p:cNvSpPr>
          <p:nvPr>
            <p:ph sz="quarter" idx="1"/>
          </p:nvPr>
        </p:nvSpPr>
        <p:spPr>
          <a:xfrm>
            <a:off x="612775" y="1600200"/>
            <a:ext cx="8153400" cy="4495800"/>
          </a:xfrm>
        </p:spPr>
        <p:txBody>
          <a:bodyPr>
            <a:normAutofit lnSpcReduction="10000"/>
          </a:bodyPr>
          <a:lstStyle/>
          <a:p>
            <a:pPr marL="320040" indent="-320040">
              <a:lnSpc>
                <a:spcPct val="90000"/>
              </a:lnSpc>
              <a:defRPr/>
            </a:pPr>
            <a:r>
              <a:rPr lang="el-GR" sz="2400" dirty="0">
                <a:solidFill>
                  <a:schemeClr val="tx2"/>
                </a:solidFill>
                <a:latin typeface="Bookman Old Style" pitchFamily="18" charset="0"/>
              </a:rPr>
              <a:t>Κατά τον προγραμματισμό (Τι σκέφτεσαι να κάνεις; Πως σκέφτεσαι να ξεκινήσεις; Τι υλικά θα χρειαστείς;)</a:t>
            </a:r>
          </a:p>
          <a:p>
            <a:pPr marL="320040" indent="-320040">
              <a:lnSpc>
                <a:spcPct val="90000"/>
              </a:lnSpc>
              <a:defRPr/>
            </a:pPr>
            <a:r>
              <a:rPr lang="el-GR" sz="2400" dirty="0">
                <a:solidFill>
                  <a:schemeClr val="tx2"/>
                </a:solidFill>
                <a:latin typeface="Bookman Old Style" pitchFamily="18" charset="0"/>
              </a:rPr>
              <a:t>Στη διάρκεια ανάπτυξης της διαδικασίας (Πως το έφτιαξες; Τι έκανες πρώτα; Τι έκανες μετά; Τι δυσκολίες συνάντησες;)</a:t>
            </a:r>
          </a:p>
          <a:p>
            <a:pPr marL="320040" indent="-320040">
              <a:lnSpc>
                <a:spcPct val="90000"/>
              </a:lnSpc>
              <a:defRPr/>
            </a:pPr>
            <a:r>
              <a:rPr lang="el-GR" sz="2400" dirty="0">
                <a:solidFill>
                  <a:schemeClr val="tx2"/>
                </a:solidFill>
                <a:latin typeface="Bookman Old Style" pitchFamily="18" charset="0"/>
              </a:rPr>
              <a:t>Αναφορικά με τη συνεργασία (Σε βοήθησε κάποιος; Ποιος; Πως;)</a:t>
            </a:r>
          </a:p>
          <a:p>
            <a:pPr marL="320040" indent="-320040">
              <a:lnSpc>
                <a:spcPct val="90000"/>
              </a:lnSpc>
              <a:defRPr/>
            </a:pPr>
            <a:r>
              <a:rPr lang="el-GR" sz="2400" dirty="0">
                <a:solidFill>
                  <a:schemeClr val="tx2"/>
                </a:solidFill>
                <a:latin typeface="Bookman Old Style" pitchFamily="18" charset="0"/>
              </a:rPr>
              <a:t>Να διαπιστώσουμε νέες γνώσεις/ δεξιότητες (Τι καινούργιο έμαθες με αυτό που έκανες;)</a:t>
            </a:r>
          </a:p>
          <a:p>
            <a:pPr marL="320040" indent="-320040">
              <a:lnSpc>
                <a:spcPct val="90000"/>
              </a:lnSpc>
              <a:defRPr/>
            </a:pPr>
            <a:r>
              <a:rPr lang="el-GR" sz="2400" dirty="0">
                <a:solidFill>
                  <a:schemeClr val="tx2"/>
                </a:solidFill>
                <a:latin typeface="Bookman Old Style" pitchFamily="18" charset="0"/>
              </a:rPr>
              <a:t>Να ανιχνεύσουμε τις προτιμήσεις, ενδιαφέροντα, συναισθήματα (Σου άρεσε αυτό που έκανες; Τι σου άρεσε περισσότερο; Λιγότερο; Γιατί;)</a:t>
            </a:r>
          </a:p>
          <a:p>
            <a:pPr marL="320040" indent="-320040">
              <a:lnSpc>
                <a:spcPct val="90000"/>
              </a:lnSpc>
              <a:defRPr/>
            </a:pPr>
            <a:endParaRPr lang="el-GR" sz="2400" dirty="0">
              <a:solidFill>
                <a:srgbClr val="0000FF"/>
              </a:solidFill>
              <a:latin typeface="Bookman Old Style" pitchFamily="18" charset="0"/>
            </a:endParaRPr>
          </a:p>
        </p:txBody>
      </p:sp>
      <p:sp>
        <p:nvSpPr>
          <p:cNvPr id="4" name="3 - Θέση υποσέλιδου"/>
          <p:cNvSpPr>
            <a:spLocks noGrp="1"/>
          </p:cNvSpPr>
          <p:nvPr>
            <p:ph type="ftr" sz="quarter" idx="11"/>
          </p:nvPr>
        </p:nvSpPr>
        <p:spPr/>
        <p:txBody>
          <a:bodyPr/>
          <a:lstStyle/>
          <a:p>
            <a:pPr>
              <a:defRPr/>
            </a:pPr>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Στόχος αξιολόγησης νηπίου</a:t>
            </a:r>
            <a:endParaRPr lang="el-GR" dirty="0"/>
          </a:p>
        </p:txBody>
      </p:sp>
      <p:sp>
        <p:nvSpPr>
          <p:cNvPr id="3" name="2 - Θέση περιεχομένου"/>
          <p:cNvSpPr>
            <a:spLocks noGrp="1"/>
          </p:cNvSpPr>
          <p:nvPr>
            <p:ph idx="1"/>
          </p:nvPr>
        </p:nvSpPr>
        <p:spPr/>
        <p:txBody>
          <a:bodyPr>
            <a:normAutofit lnSpcReduction="10000"/>
          </a:bodyPr>
          <a:lstStyle/>
          <a:p>
            <a:r>
              <a:rPr lang="el-GR" dirty="0" smtClean="0"/>
              <a:t>Να αποτιμήσουμε το επίπεδο της ανάπτυξής του</a:t>
            </a:r>
          </a:p>
          <a:p>
            <a:r>
              <a:rPr lang="el-GR" dirty="0" smtClean="0"/>
              <a:t>Να καθορίσουμε το είδος της βοήθειας που χρειάζεται το παιδί για να επιτύχει στην εργασία του</a:t>
            </a:r>
          </a:p>
          <a:p>
            <a:r>
              <a:rPr lang="el-GR" dirty="0" smtClean="0"/>
              <a:t>Να σχεδιάσουμε τα επόμενα βήματα της διαδικασίας</a:t>
            </a:r>
          </a:p>
          <a:p>
            <a:r>
              <a:rPr lang="el-GR" dirty="0" smtClean="0"/>
              <a:t>Να παρακολουθούμε την εξέλιξη και την πρόοδο των παιδιών σε καθημερινή βάση</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Μορφές αξιολόγησης</a:t>
            </a:r>
            <a:endParaRPr lang="el-GR" dirty="0"/>
          </a:p>
        </p:txBody>
      </p:sp>
      <p:pic>
        <p:nvPicPr>
          <p:cNvPr id="8194" name="Picture 2"/>
          <p:cNvPicPr>
            <a:picLocks noGrp="1" noChangeAspect="1" noChangeArrowheads="1"/>
          </p:cNvPicPr>
          <p:nvPr>
            <p:ph idx="1"/>
          </p:nvPr>
        </p:nvPicPr>
        <p:blipFill>
          <a:blip r:embed="rId2" cstate="print"/>
          <a:stretch>
            <a:fillRect/>
          </a:stretch>
        </p:blipFill>
        <p:spPr bwMode="auto">
          <a:xfrm>
            <a:off x="457200" y="2752224"/>
            <a:ext cx="8229600" cy="2221915"/>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Εστίαση της αξιολόγησης των νηπίων</a:t>
            </a:r>
            <a:endParaRPr lang="el-GR" dirty="0"/>
          </a:p>
        </p:txBody>
      </p:sp>
      <p:sp>
        <p:nvSpPr>
          <p:cNvPr id="3" name="2 - Θέση περιεχομένου"/>
          <p:cNvSpPr>
            <a:spLocks noGrp="1"/>
          </p:cNvSpPr>
          <p:nvPr>
            <p:ph idx="1"/>
          </p:nvPr>
        </p:nvSpPr>
        <p:spPr/>
        <p:txBody>
          <a:bodyPr/>
          <a:lstStyle/>
          <a:p>
            <a:pPr>
              <a:buNone/>
            </a:pPr>
            <a:r>
              <a:rPr lang="el-GR" dirty="0" smtClean="0"/>
              <a:t>   Ολόπλευρη ανάπτυξη του παιδιού:</a:t>
            </a:r>
          </a:p>
          <a:p>
            <a:r>
              <a:rPr lang="el-GR" dirty="0" smtClean="0"/>
              <a:t>γνωστικός τομέας: ανάπτυξη προφορικού λόγου, αντιστοίχιση, ανάγνωση…, </a:t>
            </a:r>
          </a:p>
          <a:p>
            <a:r>
              <a:rPr lang="el-GR" dirty="0" err="1" smtClean="0"/>
              <a:t>κοινωνικο</a:t>
            </a:r>
            <a:r>
              <a:rPr lang="el-GR" dirty="0" smtClean="0"/>
              <a:t>-συναισθηματικός τομέας: σχέσεις, λειτουργία στην ομάδα, στάσεις, ενδιαφέροντα…, </a:t>
            </a:r>
          </a:p>
          <a:p>
            <a:r>
              <a:rPr lang="el-GR" dirty="0" err="1" smtClean="0"/>
              <a:t>ψυχο</a:t>
            </a:r>
            <a:r>
              <a:rPr lang="el-GR" dirty="0" smtClean="0"/>
              <a:t>-κινητικός τομέας: φυσική κατάσταση, έλεγχος του σώματος….</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Εστίαση της αξιολόγησης των νηπίων</a:t>
            </a:r>
            <a:endParaRPr lang="el-GR" dirty="0"/>
          </a:p>
        </p:txBody>
      </p:sp>
      <p:sp>
        <p:nvSpPr>
          <p:cNvPr id="3" name="2 - Θέση περιεχομένου"/>
          <p:cNvSpPr>
            <a:spLocks noGrp="1"/>
          </p:cNvSpPr>
          <p:nvPr>
            <p:ph idx="1"/>
          </p:nvPr>
        </p:nvSpPr>
        <p:spPr/>
        <p:txBody>
          <a:bodyPr/>
          <a:lstStyle/>
          <a:p>
            <a:r>
              <a:rPr lang="el-GR" dirty="0" smtClean="0"/>
              <a:t>Προσδοκώμενα αποτελέσματα για κάθε παιδί από την εφαρμογή του προγράμματος</a:t>
            </a:r>
          </a:p>
          <a:p>
            <a:r>
              <a:rPr lang="el-GR" dirty="0" smtClean="0"/>
              <a:t>Τρόποι μάθησης κάθε παιδιού  </a:t>
            </a:r>
          </a:p>
          <a:p>
            <a:r>
              <a:rPr lang="el-GR" dirty="0" smtClean="0"/>
              <a:t>Ζητήματα που αφορούν τα παιδιά είτε ατομικά είτε στο πλαίσιο της ομάδας</a:t>
            </a:r>
          </a:p>
          <a:p>
            <a:pPr>
              <a:buNone/>
            </a:pP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Το παιδί μπορεί να αξιολογηθεί κατά τη διάρκεια….</a:t>
            </a:r>
            <a:endParaRPr lang="el-GR" dirty="0"/>
          </a:p>
        </p:txBody>
      </p:sp>
      <p:sp>
        <p:nvSpPr>
          <p:cNvPr id="3" name="2 - Θέση περιεχομένου"/>
          <p:cNvSpPr>
            <a:spLocks noGrp="1"/>
          </p:cNvSpPr>
          <p:nvPr>
            <p:ph idx="1"/>
          </p:nvPr>
        </p:nvSpPr>
        <p:spPr/>
        <p:txBody>
          <a:bodyPr/>
          <a:lstStyle/>
          <a:p>
            <a:r>
              <a:rPr lang="el-GR" dirty="0" smtClean="0"/>
              <a:t>Καθημερινών δραστηριοτήτων ρουτίνας</a:t>
            </a:r>
          </a:p>
          <a:p>
            <a:r>
              <a:rPr lang="el-GR" dirty="0" smtClean="0"/>
              <a:t>Του παιχνιδιού στον εξωτερικό χώρο (κοινωνική ανάπτυξη, ικανότητα επίλυσης προβλήματος, συνεργασία…)</a:t>
            </a:r>
          </a:p>
          <a:p>
            <a:r>
              <a:rPr lang="el-GR" dirty="0" smtClean="0"/>
              <a:t>Συμβολικού παιχνιδιού (γνωστική, γλωσσική &amp; κοινωνική ανάπτυξη…)</a:t>
            </a:r>
          </a:p>
          <a:p>
            <a:r>
              <a:rPr lang="el-GR" dirty="0" err="1" smtClean="0"/>
              <a:t>Παρεούλας</a:t>
            </a:r>
            <a:r>
              <a:rPr lang="el-GR" dirty="0" smtClean="0"/>
              <a:t> ή ομάδων εργασίας</a:t>
            </a: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Συντελεστές αξιολόγησης</a:t>
            </a:r>
            <a:endParaRPr lang="el-GR" dirty="0"/>
          </a:p>
        </p:txBody>
      </p:sp>
      <p:sp>
        <p:nvSpPr>
          <p:cNvPr id="3" name="2 - Θέση περιεχομένου"/>
          <p:cNvSpPr>
            <a:spLocks noGrp="1"/>
          </p:cNvSpPr>
          <p:nvPr>
            <p:ph idx="1"/>
          </p:nvPr>
        </p:nvSpPr>
        <p:spPr/>
        <p:txBody>
          <a:bodyPr/>
          <a:lstStyle/>
          <a:p>
            <a:r>
              <a:rPr lang="el-GR" dirty="0" smtClean="0"/>
              <a:t>Εκπαιδευτικός (επηρεάζεται από εκπαιδευτικές αξίες &amp; αντιλήψεις του για το νήπιο και την ανάπτυξή του, το νηπιαγωγείο, τον τρόπο που μαθαίνει κανείς…)</a:t>
            </a:r>
          </a:p>
          <a:p>
            <a:r>
              <a:rPr lang="el-GR" dirty="0" smtClean="0"/>
              <a:t>Παιδιά (αυτό-</a:t>
            </a:r>
            <a:r>
              <a:rPr lang="el-GR" dirty="0" err="1" smtClean="0"/>
              <a:t>αξιολόγησ</a:t>
            </a:r>
            <a:r>
              <a:rPr lang="el-GR" dirty="0" smtClean="0"/>
              <a:t>η, </a:t>
            </a:r>
            <a:r>
              <a:rPr lang="el-GR" dirty="0" err="1" smtClean="0"/>
              <a:t>ετερο</a:t>
            </a:r>
            <a:r>
              <a:rPr lang="el-GR" dirty="0" smtClean="0"/>
              <a:t>-αξιολόγηση)</a:t>
            </a:r>
          </a:p>
          <a:p>
            <a:r>
              <a:rPr lang="el-GR" dirty="0" smtClean="0"/>
              <a:t>Γονείς (επηρεάζονται από προσδοκίες και αποτελούν ομάδα πίεσης)</a:t>
            </a:r>
          </a:p>
          <a:p>
            <a:endParaRPr lang="el-GR" dirty="0" smtClean="0"/>
          </a:p>
          <a:p>
            <a:pPr>
              <a:buNone/>
            </a:pP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Εκπαιδευτικός</a:t>
            </a:r>
            <a:endParaRPr lang="el-GR" dirty="0"/>
          </a:p>
        </p:txBody>
      </p:sp>
      <p:sp>
        <p:nvSpPr>
          <p:cNvPr id="3" name="2 - Θέση περιεχομένου"/>
          <p:cNvSpPr>
            <a:spLocks noGrp="1"/>
          </p:cNvSpPr>
          <p:nvPr>
            <p:ph idx="1"/>
          </p:nvPr>
        </p:nvSpPr>
        <p:spPr/>
        <p:txBody>
          <a:bodyPr>
            <a:normAutofit fontScale="77500" lnSpcReduction="20000"/>
          </a:bodyPr>
          <a:lstStyle/>
          <a:p>
            <a:r>
              <a:rPr lang="el-GR" dirty="0" err="1" smtClean="0"/>
              <a:t>Oι</a:t>
            </a:r>
            <a:r>
              <a:rPr lang="el-GR" dirty="0" smtClean="0"/>
              <a:t> </a:t>
            </a:r>
            <a:r>
              <a:rPr lang="el-GR" dirty="0" err="1" smtClean="0"/>
              <a:t>Cole</a:t>
            </a:r>
            <a:r>
              <a:rPr lang="el-GR" dirty="0" smtClean="0"/>
              <a:t> και </a:t>
            </a:r>
            <a:r>
              <a:rPr lang="el-GR" dirty="0" err="1" smtClean="0"/>
              <a:t>Knowles</a:t>
            </a:r>
            <a:r>
              <a:rPr lang="el-GR" dirty="0" smtClean="0"/>
              <a:t> υποστήριξαν ότι αν θέλουμε να κατανοήσουμε ποιοι είμαστε, πρέπει να συνδέσουμε τις εμπειρίες του παρελθόντος και του παρόντος με τα οράματά μας για το μέλλον μας. </a:t>
            </a:r>
            <a:endParaRPr lang="el-GR" dirty="0" smtClean="0"/>
          </a:p>
          <a:p>
            <a:r>
              <a:rPr lang="el-GR" dirty="0" smtClean="0"/>
              <a:t>Για </a:t>
            </a:r>
            <a:r>
              <a:rPr lang="el-GR" dirty="0" smtClean="0"/>
              <a:t>να το καταφέρουμε αυτό η αυτοβιογραφική ανάλυση είναι πολύ σημαντική (</a:t>
            </a:r>
            <a:r>
              <a:rPr lang="el-GR" dirty="0" err="1" smtClean="0"/>
              <a:t>Cole&amp;Knowles</a:t>
            </a:r>
            <a:r>
              <a:rPr lang="el-GR" dirty="0" smtClean="0"/>
              <a:t>, 2000: 3). </a:t>
            </a:r>
            <a:endParaRPr lang="el-GR" dirty="0" smtClean="0"/>
          </a:p>
          <a:p>
            <a:r>
              <a:rPr lang="el-GR" dirty="0" smtClean="0"/>
              <a:t>«</a:t>
            </a:r>
            <a:r>
              <a:rPr lang="el-GR" dirty="0" smtClean="0"/>
              <a:t>Το ποιοι είμαστε και πού θέλουμε να φτάσουμε είναι μια αντανάκλαση της σύνθετης, συνεχούς διαδικασίας αλληλεπίδρασης της ερμηνείας των παραγόντων, συνθηκών, ευκαιριών, σχέσεων, και των γεγονότων που έλαβαν και λαμβάνουν χώρα σε όλη τη ζωή μας σε όλες τις σφαίρες της ύπαρξής μας - πνευματική, σωματική, ψυχολογική, πνευματική, πολιτική και κοινωνική» (</a:t>
            </a:r>
            <a:r>
              <a:rPr lang="el-GR" dirty="0" err="1" smtClean="0"/>
              <a:t>Cole&amp;Knowles</a:t>
            </a:r>
            <a:r>
              <a:rPr lang="el-GR" dirty="0" smtClean="0"/>
              <a:t>, 1995: 130).</a:t>
            </a:r>
          </a:p>
          <a:p>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2522</TotalTime>
  <Words>1227</Words>
  <Application>Microsoft Office PowerPoint</Application>
  <PresentationFormat>Προβολή στην οθόνη (4:3)</PresentationFormat>
  <Paragraphs>111</Paragraphs>
  <Slides>25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25</vt:i4>
      </vt:variant>
    </vt:vector>
  </HeadingPairs>
  <TitlesOfParts>
    <vt:vector size="26" baseType="lpstr">
      <vt:lpstr>Θέμα του Office</vt:lpstr>
      <vt:lpstr>Αξιολόγηση στο νηπιαγωγείο</vt:lpstr>
      <vt:lpstr>Αξιολόγηση νηπίου</vt:lpstr>
      <vt:lpstr>Στόχος αξιολόγησης νηπίου</vt:lpstr>
      <vt:lpstr>Μορφές αξιολόγησης</vt:lpstr>
      <vt:lpstr>Εστίαση της αξιολόγησης των νηπίων</vt:lpstr>
      <vt:lpstr>Εστίαση της αξιολόγησης των νηπίων</vt:lpstr>
      <vt:lpstr>Το παιδί μπορεί να αξιολογηθεί κατά τη διάρκεια….</vt:lpstr>
      <vt:lpstr>Συντελεστές αξιολόγησης</vt:lpstr>
      <vt:lpstr>Εκπαιδευτικός</vt:lpstr>
      <vt:lpstr>Άσκηση επαγγελματικής αυτογνωσίας</vt:lpstr>
      <vt:lpstr> Θα σε βοηθήσουν οι παρακάτω ερωτήσεις: </vt:lpstr>
      <vt:lpstr>Αντιλήψεις για τη σκοπό της προσχολικής εκπαίδευσης</vt:lpstr>
      <vt:lpstr>Αντιλήψεις για τη γνώση</vt:lpstr>
      <vt:lpstr>Διαφάνεια 14</vt:lpstr>
      <vt:lpstr>Η διαδικασία της αξιολόγησης</vt:lpstr>
      <vt:lpstr>Ερμηνεία</vt:lpstr>
      <vt:lpstr>Ερμηνεία</vt:lpstr>
      <vt:lpstr>Κατά την ερμηνεία ο εκπαιδευτικός οφείλει </vt:lpstr>
      <vt:lpstr>Αυτό-αξιολόγηση νηπίου</vt:lpstr>
      <vt:lpstr> Φύλλα αυτοαξιολόγησης</vt:lpstr>
      <vt:lpstr>Διαφάνεια 21</vt:lpstr>
      <vt:lpstr>Αυτοαξιολόγηση Νηπίου  </vt:lpstr>
      <vt:lpstr>Αυτοαξιολόγηση Νηπίου  </vt:lpstr>
      <vt:lpstr>Αυτοαξιολόγηση Νηπίου Αξιολόγηση Συμμαθητών (Ετεροαξιολόγηση)</vt:lpstr>
      <vt:lpstr>Ερωτήματα που βοηθούν στην αυτοαξιολόγηση</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Αξιολόγηση στο νηπιαγωγείο</dc:title>
  <dc:creator>vtsafos</dc:creator>
  <cp:lastModifiedBy>vtsafos</cp:lastModifiedBy>
  <cp:revision>8</cp:revision>
  <dcterms:created xsi:type="dcterms:W3CDTF">2015-05-02T11:19:54Z</dcterms:created>
  <dcterms:modified xsi:type="dcterms:W3CDTF">2015-05-04T05:46:00Z</dcterms:modified>
</cp:coreProperties>
</file>