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75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satOff val="-20754"/>
                <a:lumOff val="-16738"/>
              </a:schemeClr>
            </a:gs>
            <a:gs pos="100000">
              <a:srgbClr val="FFFF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Σαρκοείδωση  Δέρματος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Σαρκοείδωση  Δέρματος </a:t>
            </a:r>
          </a:p>
        </p:txBody>
      </p:sp>
      <p:sp>
        <p:nvSpPr>
          <p:cNvPr id="172" name="Στέλλα Σαπουνάκη , Ιωάννης Καρβουνιάρης"/>
          <p:cNvSpPr txBox="1"/>
          <p:nvPr/>
        </p:nvSpPr>
        <p:spPr>
          <a:xfrm>
            <a:off x="641258" y="11137205"/>
            <a:ext cx="1541370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 err="1"/>
              <a:t>Στέλλ</a:t>
            </a:r>
            <a:r>
              <a:rPr dirty="0"/>
              <a:t>α Σαπουνάκη , Ιωάννης Καρβουνιάρης                     </a:t>
            </a:r>
          </a:p>
        </p:txBody>
      </p:sp>
      <p:sp>
        <p:nvSpPr>
          <p:cNvPr id="173" name="Υπεύθυνος καθηγητής: Ανδρέας Χ. Λάζαρης"/>
          <p:cNvSpPr txBox="1"/>
          <p:nvPr/>
        </p:nvSpPr>
        <p:spPr>
          <a:xfrm>
            <a:off x="662122" y="12274651"/>
            <a:ext cx="1208074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Υπεύθυνος καθηγητής: Ανδρέας Χ. Λάζαρης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Off val="16847"/>
              </a:schemeClr>
            </a:gs>
            <a:gs pos="100000">
              <a:schemeClr val="accent1">
                <a:lumOff val="-1357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Εικόνα 27-5-24, 9.56 μμ.jpg" descr="Εικόνα 27-5-24, 9.56 μμ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3308" r="1411" b="26750"/>
          <a:stretch>
            <a:fillRect/>
          </a:stretch>
        </p:blipFill>
        <p:spPr>
          <a:xfrm>
            <a:off x="30559" y="0"/>
            <a:ext cx="2435344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42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9374" y="11934"/>
                </a:moveTo>
                <a:cubicBezTo>
                  <a:pt x="9379" y="11936"/>
                  <a:pt x="9384" y="11942"/>
                  <a:pt x="9387" y="11951"/>
                </a:cubicBezTo>
                <a:cubicBezTo>
                  <a:pt x="9393" y="11969"/>
                  <a:pt x="9390" y="11993"/>
                  <a:pt x="9380" y="12004"/>
                </a:cubicBezTo>
                <a:cubicBezTo>
                  <a:pt x="9370" y="12016"/>
                  <a:pt x="9356" y="12010"/>
                  <a:pt x="9350" y="11992"/>
                </a:cubicBezTo>
                <a:cubicBezTo>
                  <a:pt x="9343" y="11974"/>
                  <a:pt x="9347" y="11949"/>
                  <a:pt x="9357" y="11938"/>
                </a:cubicBezTo>
                <a:cubicBezTo>
                  <a:pt x="9362" y="11932"/>
                  <a:pt x="9368" y="11931"/>
                  <a:pt x="9374" y="11934"/>
                </a:cubicBezTo>
                <a:close/>
                <a:moveTo>
                  <a:pt x="12664" y="13122"/>
                </a:moveTo>
                <a:cubicBezTo>
                  <a:pt x="12670" y="13125"/>
                  <a:pt x="12674" y="13132"/>
                  <a:pt x="12677" y="13141"/>
                </a:cubicBezTo>
                <a:cubicBezTo>
                  <a:pt x="12684" y="13159"/>
                  <a:pt x="12681" y="13182"/>
                  <a:pt x="12670" y="13194"/>
                </a:cubicBezTo>
                <a:cubicBezTo>
                  <a:pt x="12660" y="13205"/>
                  <a:pt x="12646" y="13199"/>
                  <a:pt x="12640" y="13181"/>
                </a:cubicBezTo>
                <a:cubicBezTo>
                  <a:pt x="12634" y="13163"/>
                  <a:pt x="12637" y="13139"/>
                  <a:pt x="12647" y="13128"/>
                </a:cubicBezTo>
                <a:cubicBezTo>
                  <a:pt x="12652" y="13122"/>
                  <a:pt x="12659" y="13120"/>
                  <a:pt x="12664" y="13122"/>
                </a:cubicBezTo>
                <a:close/>
              </a:path>
            </a:pathLst>
          </a:custGeom>
          <a:ln w="25400">
            <a:solidFill>
              <a:srgbClr val="FFFFFF"/>
            </a:solidFill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76" name="Rectangle"/>
          <p:cNvSpPr/>
          <p:nvPr/>
        </p:nvSpPr>
        <p:spPr>
          <a:xfrm>
            <a:off x="42950" y="-46245"/>
            <a:ext cx="24298101" cy="13808490"/>
          </a:xfrm>
          <a:prstGeom prst="rect">
            <a:avLst/>
          </a:prstGeom>
          <a:gradFill>
            <a:gsLst>
              <a:gs pos="0">
                <a:srgbClr val="FCFFFF">
                  <a:alpha val="82956"/>
                </a:srgbClr>
              </a:gs>
              <a:gs pos="100000">
                <a:srgbClr val="B54FA6">
                  <a:alpha val="82956"/>
                </a:srgbClr>
              </a:gs>
            </a:gsLst>
            <a:lin ang="21599368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7" name="Ποικίλες δερματικές εκδηλώσεις παρόμοιες με διαφόρων παθήσεων…"/>
          <p:cNvSpPr txBox="1"/>
          <p:nvPr/>
        </p:nvSpPr>
        <p:spPr>
          <a:xfrm>
            <a:off x="2632608" y="4117548"/>
            <a:ext cx="21477033" cy="5734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09600" indent="-609600">
              <a:buSzPct val="123000"/>
              <a:buChar char="•"/>
            </a:pPr>
            <a:r>
              <a:rPr dirty="0" err="1"/>
              <a:t>Ποικίλες</a:t>
            </a:r>
            <a:r>
              <a:rPr dirty="0"/>
              <a:t> </a:t>
            </a:r>
            <a:r>
              <a:rPr dirty="0" err="1"/>
              <a:t>δερμ</a:t>
            </a:r>
            <a:r>
              <a:rPr dirty="0"/>
              <a:t>ατικές εκδηλώσεις</a:t>
            </a:r>
            <a:r>
              <a:rPr lang="el-GR" dirty="0"/>
              <a:t>,</a:t>
            </a:r>
            <a:r>
              <a:rPr dirty="0"/>
              <a:t> πα</a:t>
            </a:r>
            <a:r>
              <a:rPr dirty="0" err="1"/>
              <a:t>ρόμοιες</a:t>
            </a:r>
            <a:r>
              <a:rPr dirty="0"/>
              <a:t> </a:t>
            </a:r>
            <a:r>
              <a:rPr dirty="0" err="1"/>
              <a:t>με</a:t>
            </a:r>
            <a:r>
              <a:rPr dirty="0"/>
              <a:t> </a:t>
            </a:r>
            <a:r>
              <a:rPr dirty="0" err="1"/>
              <a:t>δι</a:t>
            </a:r>
            <a:r>
              <a:rPr dirty="0"/>
              <a:t>αφόρων </a:t>
            </a:r>
            <a:r>
              <a:rPr lang="el-GR" dirty="0"/>
              <a:t>άλλων </a:t>
            </a:r>
            <a:r>
              <a:rPr dirty="0"/>
              <a:t>πα</a:t>
            </a:r>
            <a:r>
              <a:rPr dirty="0" err="1"/>
              <a:t>θήσεων</a:t>
            </a:r>
            <a:r>
              <a:rPr dirty="0"/>
              <a:t> </a:t>
            </a:r>
          </a:p>
          <a:p>
            <a:pPr marL="609600" indent="-609600">
              <a:buSzPct val="123000"/>
              <a:buChar char="•"/>
            </a:pPr>
            <a:r>
              <a:rPr dirty="0"/>
              <a:t>Από βλα</a:t>
            </a:r>
            <a:r>
              <a:rPr dirty="0" err="1"/>
              <a:t>τίδες</a:t>
            </a:r>
            <a:r>
              <a:rPr dirty="0"/>
              <a:t> </a:t>
            </a:r>
            <a:r>
              <a:rPr dirty="0" err="1"/>
              <a:t>εως</a:t>
            </a:r>
            <a:r>
              <a:rPr dirty="0"/>
              <a:t> π</a:t>
            </a:r>
            <a:r>
              <a:rPr dirty="0" err="1"/>
              <a:t>λάκ</a:t>
            </a:r>
            <a:r>
              <a:rPr dirty="0"/>
              <a:t>α </a:t>
            </a:r>
          </a:p>
          <a:p>
            <a:pPr marL="609600" indent="-609600">
              <a:buSzPct val="123000"/>
              <a:buChar char="•"/>
            </a:pPr>
            <a:r>
              <a:rPr dirty="0" err="1"/>
              <a:t>Κάθε</a:t>
            </a:r>
            <a:r>
              <a:rPr dirty="0"/>
              <a:t> </a:t>
            </a:r>
            <a:r>
              <a:rPr dirty="0" err="1"/>
              <a:t>μέρος</a:t>
            </a:r>
            <a:r>
              <a:rPr dirty="0"/>
              <a:t> </a:t>
            </a:r>
            <a:r>
              <a:rPr dirty="0" err="1"/>
              <a:t>του</a:t>
            </a:r>
            <a:r>
              <a:rPr dirty="0"/>
              <a:t> </a:t>
            </a:r>
            <a:r>
              <a:rPr dirty="0" err="1"/>
              <a:t>δέρμ</a:t>
            </a:r>
            <a:r>
              <a:rPr dirty="0"/>
              <a:t>ατος μπορεί να επηρεαστεί</a:t>
            </a:r>
            <a:r>
              <a:rPr lang="el-GR" dirty="0"/>
              <a:t>.</a:t>
            </a:r>
            <a:endParaRPr dirty="0"/>
          </a:p>
          <a:p>
            <a:pPr marL="609600" indent="-609600">
              <a:buSzPct val="123000"/>
              <a:buChar char="•"/>
            </a:pPr>
            <a:r>
              <a:rPr dirty="0" err="1"/>
              <a:t>Συνήθως</a:t>
            </a:r>
            <a:r>
              <a:rPr dirty="0"/>
              <a:t> </a:t>
            </a:r>
            <a:r>
              <a:rPr dirty="0" err="1"/>
              <a:t>έχει</a:t>
            </a:r>
            <a:r>
              <a:rPr dirty="0"/>
              <a:t> σα</a:t>
            </a:r>
            <a:r>
              <a:rPr dirty="0" err="1"/>
              <a:t>φή</a:t>
            </a:r>
            <a:r>
              <a:rPr dirty="0"/>
              <a:t> </a:t>
            </a:r>
            <a:r>
              <a:rPr dirty="0" err="1"/>
              <a:t>όρι</a:t>
            </a:r>
            <a:r>
              <a:rPr dirty="0"/>
              <a:t>α</a:t>
            </a:r>
            <a:r>
              <a:rPr lang="el-GR" dirty="0"/>
              <a:t>.</a:t>
            </a:r>
            <a:r>
              <a:rPr dirty="0"/>
              <a:t> </a:t>
            </a:r>
          </a:p>
          <a:p>
            <a:pPr marL="609600" indent="-609600">
              <a:buSzPct val="123000"/>
              <a:buChar char="•"/>
            </a:pPr>
            <a:r>
              <a:rPr dirty="0" err="1"/>
              <a:t>Χρόνι</a:t>
            </a:r>
            <a:r>
              <a:rPr dirty="0"/>
              <a:t>α εμφάνιση συμπτωμάτων στο δέρμα</a:t>
            </a:r>
            <a:r>
              <a:rPr lang="el-GR" dirty="0"/>
              <a:t>.</a:t>
            </a:r>
            <a:r>
              <a:rPr dirty="0"/>
              <a:t> </a:t>
            </a:r>
          </a:p>
        </p:txBody>
      </p:sp>
      <p:sp>
        <p:nvSpPr>
          <p:cNvPr id="178" name="Κλινική εικόνα"/>
          <p:cNvSpPr txBox="1"/>
          <p:nvPr/>
        </p:nvSpPr>
        <p:spPr>
          <a:xfrm>
            <a:off x="1516553" y="1091027"/>
            <a:ext cx="7261670" cy="137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8500" b="1" spc="-170"/>
            </a:lvl1pPr>
          </a:lstStyle>
          <a:p>
            <a:r>
              <a:t>Κλινική εικόνα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FullSizeRender.jpg" descr="FullSizeRender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21831" y="2115532"/>
            <a:ext cx="9653184" cy="6841102"/>
          </a:xfrm>
          <a:prstGeom prst="rect">
            <a:avLst/>
          </a:prstGeom>
        </p:spPr>
      </p:pic>
      <p:pic>
        <p:nvPicPr>
          <p:cNvPr id="181" name="FullSizeRender.jpg" descr="FullSizeRender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321403" y="2115532"/>
            <a:ext cx="9914821" cy="6841102"/>
          </a:xfrm>
          <a:prstGeom prst="rect">
            <a:avLst/>
          </a:prstGeom>
        </p:spPr>
      </p:pic>
      <p:sp>
        <p:nvSpPr>
          <p:cNvPr id="182" name="Ερυθηματώδεις βλατίδες προσώπου"/>
          <p:cNvSpPr txBox="1"/>
          <p:nvPr/>
        </p:nvSpPr>
        <p:spPr>
          <a:xfrm>
            <a:off x="1018975" y="9731310"/>
            <a:ext cx="9458896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Ερυθηματώδεις βλατίδες προσώπου</a:t>
            </a:r>
          </a:p>
        </p:txBody>
      </p:sp>
      <p:sp>
        <p:nvSpPr>
          <p:cNvPr id="183" name="Ερυθηματώδης ψωριασόμορφο εξάνθημα σαρκοείδωσης στους πήχεις"/>
          <p:cNvSpPr txBox="1"/>
          <p:nvPr/>
        </p:nvSpPr>
        <p:spPr>
          <a:xfrm>
            <a:off x="13369588" y="9731310"/>
            <a:ext cx="11055440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Ερυθηματώδης ψωριασόμορφο εξάνθημα σαρκοείδωσης στους πήχεις </a:t>
            </a:r>
          </a:p>
        </p:txBody>
      </p:sp>
      <p:sp>
        <p:nvSpPr>
          <p:cNvPr id="184" name="Κλινική εικόνα"/>
          <p:cNvSpPr txBox="1"/>
          <p:nvPr/>
        </p:nvSpPr>
        <p:spPr>
          <a:xfrm>
            <a:off x="942215" y="199436"/>
            <a:ext cx="10469511" cy="137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8500" b="1" spc="-170"/>
            </a:lvl1pPr>
          </a:lstStyle>
          <a:p>
            <a:r>
              <a:t>Κλινική εικόνα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9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Στιγμιότυπο οθόνης 2024-05-27, 5.44.32 μμ.png" descr="Στιγμιότυπο οθόνης 2024-05-27, 5.44.32 μμ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11" y="7343168"/>
            <a:ext cx="6489701" cy="61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Στιγμιότυπο οθόνης 2024-05-27, 5.44.14 μμ.png" descr="Στιγμιότυπο οθόνης 2024-05-27, 5.44.14 μμ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905" y="8228352"/>
            <a:ext cx="7362480" cy="5239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Στιγμιότυπο οθόνης 2024-05-27, 5.36.08 μμ.png" descr="Στιγμιότυπο οθόνης 2024-05-27, 5.36.08 μμ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10" y="1364604"/>
            <a:ext cx="7977903" cy="5888452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Μη νεκρωτικά κοκκιώματα (επιθηλιοειδή ιστιοκύτταρα με άφθονο ηωσινόφυλλο κυτταρόπλασμα)…"/>
          <p:cNvSpPr txBox="1"/>
          <p:nvPr/>
        </p:nvSpPr>
        <p:spPr>
          <a:xfrm>
            <a:off x="8828770" y="525068"/>
            <a:ext cx="15506726" cy="9528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609599" indent="-609599">
              <a:lnSpc>
                <a:spcPct val="70000"/>
              </a:lnSpc>
              <a:buSzPct val="123000"/>
              <a:buChar char="•"/>
              <a:defRPr sz="4200"/>
            </a:pPr>
            <a:r>
              <a:rPr lang="el-GR" sz="2800" dirty="0"/>
              <a:t>Διακριτά  ή συρρέοντα μ</a:t>
            </a:r>
            <a:r>
              <a:rPr sz="2800" dirty="0"/>
              <a:t>η </a:t>
            </a:r>
            <a:r>
              <a:rPr sz="2800" dirty="0" err="1"/>
              <a:t>νεκρωτικά</a:t>
            </a:r>
            <a:r>
              <a:rPr sz="2800" dirty="0"/>
              <a:t> </a:t>
            </a:r>
            <a:r>
              <a:rPr sz="2800" dirty="0" err="1"/>
              <a:t>κοκκιώμ</a:t>
            </a:r>
            <a:r>
              <a:rPr sz="2800" dirty="0"/>
              <a:t>ατα (επιθηλιοειδή ιστιοκύτταρα με άφθονο ηωσινόφυλλο κυτταρόπλασμα)</a:t>
            </a:r>
          </a:p>
          <a:p>
            <a:pPr marL="609599" indent="-609599">
              <a:lnSpc>
                <a:spcPct val="70000"/>
              </a:lnSpc>
              <a:buSzPct val="123000"/>
              <a:buChar char="•"/>
              <a:defRPr sz="4200"/>
            </a:pPr>
            <a:r>
              <a:rPr sz="2800" dirty="0" err="1"/>
              <a:t>Γιγ</a:t>
            </a:r>
            <a:r>
              <a:rPr sz="2800" dirty="0"/>
              <a:t>αντοκύτταρα  </a:t>
            </a:r>
            <a:r>
              <a:rPr lang="el-GR" sz="2800" dirty="0"/>
              <a:t>τύπου </a:t>
            </a:r>
            <a:r>
              <a:rPr sz="2800" dirty="0" err="1"/>
              <a:t>Langhans</a:t>
            </a:r>
            <a:r>
              <a:rPr sz="2800" dirty="0"/>
              <a:t> και άλλα</a:t>
            </a:r>
          </a:p>
          <a:p>
            <a:pPr marL="609599" indent="-609599">
              <a:lnSpc>
                <a:spcPct val="70000"/>
              </a:lnSpc>
              <a:buSzPct val="123000"/>
              <a:buChar char="•"/>
              <a:defRPr sz="4200"/>
            </a:pPr>
            <a:r>
              <a:rPr sz="2800" dirty="0" err="1"/>
              <a:t>Περιορισμένη</a:t>
            </a:r>
            <a:r>
              <a:rPr sz="2800" dirty="0"/>
              <a:t> </a:t>
            </a:r>
            <a:r>
              <a:rPr sz="2800" dirty="0" err="1"/>
              <a:t>λεμφοκυττ</a:t>
            </a:r>
            <a:r>
              <a:rPr sz="2800" dirty="0"/>
              <a:t>αρική περιχαράκωση κοκκιωμάτων (γυμνά)</a:t>
            </a:r>
          </a:p>
          <a:p>
            <a:pPr marL="609599" indent="-609599">
              <a:lnSpc>
                <a:spcPct val="70000"/>
              </a:lnSpc>
              <a:buSzPct val="123000"/>
              <a:buChar char="•"/>
              <a:defRPr sz="4200"/>
            </a:pPr>
            <a:r>
              <a:rPr sz="2800" dirty="0" err="1"/>
              <a:t>Φυσιολογική</a:t>
            </a:r>
            <a:r>
              <a:rPr sz="2800" dirty="0"/>
              <a:t> </a:t>
            </a:r>
            <a:r>
              <a:rPr lang="el-GR" sz="2800" dirty="0"/>
              <a:t>η </a:t>
            </a:r>
            <a:r>
              <a:rPr sz="2800" dirty="0"/>
              <a:t>επ</a:t>
            </a:r>
            <a:r>
              <a:rPr sz="2800" dirty="0" err="1"/>
              <a:t>ιδερμίδ</a:t>
            </a:r>
            <a:r>
              <a:rPr sz="2800" dirty="0"/>
              <a:t>α</a:t>
            </a:r>
            <a:endParaRPr lang="el-GR" sz="2800" dirty="0"/>
          </a:p>
          <a:p>
            <a:pPr marL="609599" indent="-609599">
              <a:lnSpc>
                <a:spcPct val="70000"/>
              </a:lnSpc>
              <a:buSzPct val="123000"/>
              <a:buChar char="•"/>
              <a:defRPr sz="4200"/>
            </a:pPr>
            <a:r>
              <a:rPr lang="el-GR" sz="2800" dirty="0" err="1"/>
              <a:t>Κυτταροπλασματικά</a:t>
            </a:r>
            <a:r>
              <a:rPr lang="el-GR" sz="2800" dirty="0"/>
              <a:t> έγκλειστα σωμάτια μπορεί να παρατηρηθούν αλλά κανένα δεν είναι ειδικό ή </a:t>
            </a:r>
            <a:r>
              <a:rPr lang="el-GR" sz="2800" dirty="0" err="1"/>
              <a:t>παθογνωμονικό</a:t>
            </a:r>
            <a:r>
              <a:rPr lang="el-GR" sz="2800" dirty="0"/>
              <a:t>.</a:t>
            </a:r>
          </a:p>
          <a:p>
            <a:pPr marL="609599" indent="-609599">
              <a:lnSpc>
                <a:spcPct val="70000"/>
              </a:lnSpc>
              <a:buSzPct val="123000"/>
              <a:buChar char="•"/>
              <a:defRPr sz="4200"/>
            </a:pPr>
            <a:r>
              <a:rPr lang="el-GR" sz="2800" dirty="0"/>
              <a:t>Σωμάτιο </a:t>
            </a:r>
            <a:r>
              <a:rPr lang="el-GR" sz="2800" dirty="0" err="1"/>
              <a:t>Schaumann</a:t>
            </a:r>
            <a:r>
              <a:rPr lang="el-GR" sz="2800" dirty="0"/>
              <a:t>: </a:t>
            </a:r>
            <a:r>
              <a:rPr lang="el-GR" sz="2800" dirty="0" err="1"/>
              <a:t>βασεόφιλη</a:t>
            </a:r>
            <a:r>
              <a:rPr lang="el-GR" sz="2800" dirty="0"/>
              <a:t>, ασβεστοποιημένη, </a:t>
            </a:r>
            <a:r>
              <a:rPr lang="el-GR" sz="2800" dirty="0" err="1"/>
              <a:t>ελασματοποιημένη</a:t>
            </a:r>
            <a:r>
              <a:rPr lang="el-GR" sz="2800" dirty="0"/>
              <a:t> στρογγυλή δομή.</a:t>
            </a:r>
          </a:p>
          <a:p>
            <a:pPr marL="609599" indent="-609599">
              <a:lnSpc>
                <a:spcPct val="70000"/>
              </a:lnSpc>
              <a:buSzPct val="123000"/>
              <a:buChar char="•"/>
              <a:defRPr sz="4200"/>
            </a:pPr>
            <a:r>
              <a:rPr lang="el-GR" sz="2800" dirty="0"/>
              <a:t>Αστεροειδές σωμάτιο: </a:t>
            </a:r>
            <a:r>
              <a:rPr lang="el-GR" sz="2800" dirty="0" err="1"/>
              <a:t>ενδοκυτταροπλασματική</a:t>
            </a:r>
            <a:r>
              <a:rPr lang="el-GR" sz="2800" dirty="0"/>
              <a:t> </a:t>
            </a:r>
            <a:r>
              <a:rPr lang="el-GR" sz="2800" dirty="0" err="1"/>
              <a:t>ηωσινόφιλη</a:t>
            </a:r>
            <a:r>
              <a:rPr lang="el-GR" sz="2800" dirty="0"/>
              <a:t> δομή σε σχήμα αστεριού.</a:t>
            </a:r>
          </a:p>
          <a:p>
            <a:pPr marL="609599" indent="-609599">
              <a:lnSpc>
                <a:spcPct val="70000"/>
              </a:lnSpc>
              <a:buSzPct val="123000"/>
              <a:buChar char="•"/>
              <a:defRPr sz="4200"/>
            </a:pPr>
            <a:r>
              <a:rPr lang="el-GR" sz="2800" dirty="0"/>
              <a:t>Ξένο υλικό αναγνωρίζεται σε τουλάχιστον 5% των περιπτώσεων και δεν αποκλείει τη </a:t>
            </a:r>
            <a:r>
              <a:rPr lang="el-GR" sz="2800" dirty="0" err="1"/>
              <a:t>σαρκοείδωση</a:t>
            </a:r>
            <a:r>
              <a:rPr lang="el-GR" sz="2800" dirty="0"/>
              <a:t>.</a:t>
            </a:r>
          </a:p>
          <a:p>
            <a:pPr marL="609599" indent="-609599">
              <a:lnSpc>
                <a:spcPct val="70000"/>
              </a:lnSpc>
              <a:buSzPct val="123000"/>
              <a:buChar char="•"/>
              <a:defRPr sz="4200"/>
            </a:pPr>
            <a:endParaRPr lang="el-GR" dirty="0"/>
          </a:p>
          <a:p>
            <a:pPr marL="609599" indent="-609599">
              <a:lnSpc>
                <a:spcPct val="70000"/>
              </a:lnSpc>
              <a:buSzPct val="123000"/>
              <a:buChar char="•"/>
              <a:defRPr sz="4200"/>
            </a:pPr>
            <a:endParaRPr dirty="0"/>
          </a:p>
        </p:txBody>
      </p:sp>
      <p:sp>
        <p:nvSpPr>
          <p:cNvPr id="190" name="Ιστολογικά ευρήματα"/>
          <p:cNvSpPr txBox="1"/>
          <p:nvPr/>
        </p:nvSpPr>
        <p:spPr>
          <a:xfrm>
            <a:off x="198213" y="119177"/>
            <a:ext cx="9898550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7000" b="1" spc="-140"/>
            </a:lvl1pPr>
          </a:lstStyle>
          <a:p>
            <a:r>
              <a:t>Ιστολογικά ευρήματα</a:t>
            </a:r>
          </a:p>
        </p:txBody>
      </p:sp>
      <p:pic>
        <p:nvPicPr>
          <p:cNvPr id="191" name="Εικόνα 27-5-24, 6.41 μμ.jpg" descr="Εικόνα 27-5-24, 6.41 μμ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5231" y="8227614"/>
            <a:ext cx="6975738" cy="5159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Στιγμιότυπο οθόνης 2024-05-27, 5.44.32 μμ.png" descr="Στιγμιότυπο οθόνης 2024-05-27, 5.44.32 μμ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11" y="7343168"/>
            <a:ext cx="6489701" cy="61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Στιγμιότυπο οθόνης 2024-05-27, 5.44.14 μμ.png" descr="Στιγμιότυπο οθόνης 2024-05-27, 5.44.14 μμ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905" y="8228352"/>
            <a:ext cx="7362480" cy="5239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Στιγμιότυπο οθόνης 2024-05-27, 5.36.08 μμ.png" descr="Στιγμιότυπο οθόνης 2024-05-27, 5.36.08 μμ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10" y="1364604"/>
            <a:ext cx="7977903" cy="5888452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Μη νεκρωτικά κοκκιώματα (επιθηλιοειδή ιστιοκύτταρα με άφθονο ηωσινόφυλλο κυτταρόπλασμα)…"/>
          <p:cNvSpPr txBox="1"/>
          <p:nvPr/>
        </p:nvSpPr>
        <p:spPr>
          <a:xfrm>
            <a:off x="9217576" y="452577"/>
            <a:ext cx="15117920" cy="7171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09599" indent="-609599">
              <a:lnSpc>
                <a:spcPct val="70000"/>
              </a:lnSpc>
              <a:buSzPct val="123000"/>
              <a:buChar char="•"/>
              <a:defRPr sz="4200"/>
            </a:pPr>
            <a:r>
              <a:t>Μη νεκρωτικά κοκκιώματα (επιθηλιοειδή ιστιοκύτταρα με άφθονο ηωσινόφυλλο κυτταρόπλασμα)</a:t>
            </a:r>
          </a:p>
          <a:p>
            <a:pPr marL="609599" indent="-609599">
              <a:lnSpc>
                <a:spcPct val="70000"/>
              </a:lnSpc>
              <a:buSzPct val="123000"/>
              <a:buChar char="•"/>
              <a:defRPr sz="4200"/>
            </a:pPr>
            <a:r>
              <a:t>Γιγαντοκύτταρα  Langhans και άλλα</a:t>
            </a:r>
          </a:p>
          <a:p>
            <a:pPr marL="609599" indent="-609599">
              <a:lnSpc>
                <a:spcPct val="70000"/>
              </a:lnSpc>
              <a:buSzPct val="123000"/>
              <a:buChar char="•"/>
              <a:defRPr sz="4200"/>
            </a:pPr>
            <a:r>
              <a:t>Περιορισμένη λεμφοκυτταρική περιχαράκωση κοκκιωμάτων (“γυμνά” κοκκιώματα )</a:t>
            </a:r>
          </a:p>
          <a:p>
            <a:pPr marL="609599" indent="-609599">
              <a:lnSpc>
                <a:spcPct val="70000"/>
              </a:lnSpc>
              <a:buSzPct val="123000"/>
              <a:buChar char="•"/>
              <a:defRPr sz="4200"/>
            </a:pPr>
            <a:r>
              <a:t>Αστεροειδή σωμάτια και κυτταροπλασματικά έγκλειστα σωμάτια (εμφανίζονται συνήθως , όχι όμως πάντα) </a:t>
            </a:r>
          </a:p>
          <a:p>
            <a:pPr marL="609599" indent="-609599">
              <a:lnSpc>
                <a:spcPct val="70000"/>
              </a:lnSpc>
              <a:buSzPct val="123000"/>
              <a:buChar char="•"/>
              <a:defRPr sz="4200"/>
            </a:pPr>
            <a:r>
              <a:t>Φυσιολογική επιδερμίδα</a:t>
            </a:r>
          </a:p>
          <a:p>
            <a:pPr marL="609599" indent="-609599">
              <a:lnSpc>
                <a:spcPct val="70000"/>
              </a:lnSpc>
              <a:buSzPct val="123000"/>
              <a:buChar char="•"/>
              <a:defRPr sz="4200"/>
            </a:pPr>
            <a:r>
              <a:t>Σωμάτιο Schaumann</a:t>
            </a:r>
          </a:p>
        </p:txBody>
      </p:sp>
      <p:sp>
        <p:nvSpPr>
          <p:cNvPr id="197" name="Ιστολογικά ευρήματα"/>
          <p:cNvSpPr txBox="1"/>
          <p:nvPr/>
        </p:nvSpPr>
        <p:spPr>
          <a:xfrm>
            <a:off x="198213" y="119177"/>
            <a:ext cx="9898550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7000" b="1" spc="-140"/>
            </a:lvl1pPr>
          </a:lstStyle>
          <a:p>
            <a:r>
              <a:t>Ιστολογικά ευρήματα</a:t>
            </a:r>
          </a:p>
        </p:txBody>
      </p:sp>
      <p:pic>
        <p:nvPicPr>
          <p:cNvPr id="198" name="Εικόνα 27-5-24, 6.41 μμ.jpg" descr="Εικόνα 27-5-24, 6.41 μμ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5231" y="8227614"/>
            <a:ext cx="6975738" cy="5159238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Line"/>
          <p:cNvSpPr/>
          <p:nvPr/>
        </p:nvSpPr>
        <p:spPr>
          <a:xfrm flipH="1">
            <a:off x="5813714" y="902684"/>
            <a:ext cx="3500155" cy="24615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0" name="Line"/>
          <p:cNvSpPr/>
          <p:nvPr/>
        </p:nvSpPr>
        <p:spPr>
          <a:xfrm flipH="1">
            <a:off x="4349111" y="2427795"/>
            <a:ext cx="4964758" cy="716384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9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Διαφοροδιάγνωση"/>
          <p:cNvSpPr txBox="1"/>
          <p:nvPr/>
        </p:nvSpPr>
        <p:spPr>
          <a:xfrm>
            <a:off x="7381819" y="6168806"/>
            <a:ext cx="9092502" cy="137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8500" b="1" spc="-170"/>
            </a:lvl1pPr>
          </a:lstStyle>
          <a:p>
            <a:r>
              <a:t>Διαφοροδιάγνωση</a:t>
            </a:r>
          </a:p>
        </p:txBody>
      </p:sp>
      <p:sp>
        <p:nvSpPr>
          <p:cNvPr id="205" name="Κοκκιώδης χειλίτιδα"/>
          <p:cNvSpPr/>
          <p:nvPr/>
        </p:nvSpPr>
        <p:spPr>
          <a:xfrm>
            <a:off x="2173069" y="5418373"/>
            <a:ext cx="4695533" cy="1714697"/>
          </a:xfrm>
          <a:prstGeom prst="roundRect">
            <a:avLst>
              <a:gd name="adj" fmla="val 12020"/>
            </a:avLst>
          </a:prstGeom>
          <a:solidFill>
            <a:srgbClr val="EAC3EA">
              <a:alpha val="5503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Κοκκιώδης χειλίτιδα</a:t>
            </a:r>
          </a:p>
        </p:txBody>
      </p:sp>
      <p:sp>
        <p:nvSpPr>
          <p:cNvPr id="206" name="Κοκκιώδης ροδόχρους ακμή"/>
          <p:cNvSpPr/>
          <p:nvPr/>
        </p:nvSpPr>
        <p:spPr>
          <a:xfrm>
            <a:off x="2362644" y="8364227"/>
            <a:ext cx="4695532" cy="1714697"/>
          </a:xfrm>
          <a:prstGeom prst="roundRect">
            <a:avLst>
              <a:gd name="adj" fmla="val 12020"/>
            </a:avLst>
          </a:prstGeom>
          <a:solidFill>
            <a:srgbClr val="C9C3EA">
              <a:alpha val="5503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Κοκκιώδης ροδόχρους ακμή </a:t>
            </a:r>
          </a:p>
        </p:txBody>
      </p:sp>
      <p:sp>
        <p:nvSpPr>
          <p:cNvPr id="207" name="Νόσος του Crohn"/>
          <p:cNvSpPr/>
          <p:nvPr/>
        </p:nvSpPr>
        <p:spPr>
          <a:xfrm>
            <a:off x="7237518" y="10529151"/>
            <a:ext cx="4695533" cy="1714697"/>
          </a:xfrm>
          <a:prstGeom prst="roundRect">
            <a:avLst>
              <a:gd name="adj" fmla="val 12020"/>
            </a:avLst>
          </a:prstGeom>
          <a:solidFill>
            <a:srgbClr val="9FC3EA">
              <a:alpha val="5503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Νόσος του Crohn</a:t>
            </a:r>
          </a:p>
        </p:txBody>
      </p:sp>
      <p:sp>
        <p:nvSpPr>
          <p:cNvPr id="208" name="Φυματιώδης Λέπρα"/>
          <p:cNvSpPr/>
          <p:nvPr/>
        </p:nvSpPr>
        <p:spPr>
          <a:xfrm>
            <a:off x="12791084" y="10529151"/>
            <a:ext cx="4695532" cy="1714697"/>
          </a:xfrm>
          <a:prstGeom prst="roundRect">
            <a:avLst>
              <a:gd name="adj" fmla="val 12020"/>
            </a:avLst>
          </a:prstGeom>
          <a:solidFill>
            <a:srgbClr val="8BC3EA">
              <a:alpha val="5503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Φυματιώδης Λέπρα</a:t>
            </a:r>
          </a:p>
        </p:txBody>
      </p:sp>
      <p:sp>
        <p:nvSpPr>
          <p:cNvPr id="209" name="Νεκροβίωση Λιποειδών"/>
          <p:cNvSpPr/>
          <p:nvPr/>
        </p:nvSpPr>
        <p:spPr>
          <a:xfrm>
            <a:off x="17538958" y="8364227"/>
            <a:ext cx="4695533" cy="1714697"/>
          </a:xfrm>
          <a:prstGeom prst="roundRect">
            <a:avLst>
              <a:gd name="adj" fmla="val 12020"/>
            </a:avLst>
          </a:prstGeom>
          <a:solidFill>
            <a:srgbClr val="62C3EA">
              <a:alpha val="5503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l-GR" dirty="0" err="1"/>
              <a:t>Λιποειδική</a:t>
            </a:r>
            <a:r>
              <a:rPr lang="el-GR" dirty="0"/>
              <a:t> </a:t>
            </a:r>
            <a:r>
              <a:rPr dirty="0" err="1"/>
              <a:t>Νεκρο</a:t>
            </a:r>
            <a:r>
              <a:rPr dirty="0"/>
              <a:t>βίωση</a:t>
            </a:r>
          </a:p>
        </p:txBody>
      </p:sp>
      <p:sp>
        <p:nvSpPr>
          <p:cNvPr id="210" name="Έκθεση σε: Βηρύλλιο και ζιρκόνιο"/>
          <p:cNvSpPr/>
          <p:nvPr/>
        </p:nvSpPr>
        <p:spPr>
          <a:xfrm>
            <a:off x="15507699" y="2700693"/>
            <a:ext cx="4695533" cy="1714697"/>
          </a:xfrm>
          <a:prstGeom prst="roundRect">
            <a:avLst>
              <a:gd name="adj" fmla="val 12020"/>
            </a:avLst>
          </a:prstGeom>
          <a:solidFill>
            <a:srgbClr val="1BC3EA">
              <a:alpha val="5503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Έκθεση σε: Βηρύλλιο και ζιρκόνιο</a:t>
            </a:r>
          </a:p>
        </p:txBody>
      </p:sp>
      <p:sp>
        <p:nvSpPr>
          <p:cNvPr id="211" name="Λοίμωξη"/>
          <p:cNvSpPr/>
          <p:nvPr/>
        </p:nvSpPr>
        <p:spPr>
          <a:xfrm>
            <a:off x="3943664" y="2827972"/>
            <a:ext cx="4695533" cy="1714697"/>
          </a:xfrm>
          <a:prstGeom prst="roundRect">
            <a:avLst>
              <a:gd name="adj" fmla="val 12020"/>
            </a:avLst>
          </a:prstGeom>
          <a:solidFill>
            <a:srgbClr val="F4C3EA">
              <a:alpha val="5503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Λοίμωξη</a:t>
            </a:r>
          </a:p>
        </p:txBody>
      </p:sp>
      <p:sp>
        <p:nvSpPr>
          <p:cNvPr id="212" name="Δακτυλοειδές κοκκίωμα"/>
          <p:cNvSpPr/>
          <p:nvPr/>
        </p:nvSpPr>
        <p:spPr>
          <a:xfrm>
            <a:off x="17538958" y="5418373"/>
            <a:ext cx="4695533" cy="1714697"/>
          </a:xfrm>
          <a:prstGeom prst="roundRect">
            <a:avLst>
              <a:gd name="adj" fmla="val 12020"/>
            </a:avLst>
          </a:prstGeom>
          <a:solidFill>
            <a:srgbClr val="36C3EA">
              <a:alpha val="5503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>
                <a:solidFill>
                  <a:srgbClr val="000000"/>
                </a:solidFill>
              </a:rPr>
              <a:t>Δακτυλοειδές κοκκίωμα</a:t>
            </a:r>
            <a:r>
              <a:t> </a:t>
            </a:r>
          </a:p>
        </p:txBody>
      </p:sp>
      <p:sp>
        <p:nvSpPr>
          <p:cNvPr id="213" name="Αντίδραση σε ξένο σώμα"/>
          <p:cNvSpPr/>
          <p:nvPr/>
        </p:nvSpPr>
        <p:spPr>
          <a:xfrm>
            <a:off x="9725682" y="1658034"/>
            <a:ext cx="4695532" cy="1714697"/>
          </a:xfrm>
          <a:prstGeom prst="roundRect">
            <a:avLst>
              <a:gd name="adj" fmla="val 12020"/>
            </a:avLst>
          </a:prstGeom>
          <a:solidFill>
            <a:srgbClr val="1B99EA">
              <a:alpha val="5503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Αντίδραση σε ξένο σώμα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Ευχαριστούμε για την προσοχή σας!"/>
          <p:cNvSpPr txBox="1"/>
          <p:nvPr/>
        </p:nvSpPr>
        <p:spPr>
          <a:xfrm>
            <a:off x="7297978" y="745078"/>
            <a:ext cx="978804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Ευχαριστούμε για την προσοχή σας!</a:t>
            </a:r>
          </a:p>
        </p:txBody>
      </p:sp>
      <p:pic>
        <p:nvPicPr>
          <p:cNvPr id="216" name="FullSizeRender.jpg" descr="FullSizeRe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218" y="1874808"/>
            <a:ext cx="12633564" cy="10627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9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</Words>
  <Application>Microsoft Office PowerPoint</Application>
  <PresentationFormat>Προσαρμογή</PresentationFormat>
  <Paragraphs>39</Paragraphs>
  <Slides>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</vt:i4>
      </vt:variant>
    </vt:vector>
  </HeadingPairs>
  <TitlesOfParts>
    <vt:vector size="10" baseType="lpstr">
      <vt:lpstr>Helvetica Neue</vt:lpstr>
      <vt:lpstr>Helvetica Neue Medium</vt:lpstr>
      <vt:lpstr>21_BasicWhite</vt:lpstr>
      <vt:lpstr>Σαρκοείδωση  Δέρματος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Σαρκοείδωση  Δέρματος </dc:title>
  <cp:lastModifiedBy>user</cp:lastModifiedBy>
  <cp:revision>1</cp:revision>
  <dcterms:modified xsi:type="dcterms:W3CDTF">2024-05-28T03:50:04Z</dcterms:modified>
</cp:coreProperties>
</file>