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395" r:id="rId3"/>
    <p:sldId id="396" r:id="rId4"/>
    <p:sldId id="397" r:id="rId5"/>
    <p:sldId id="398" r:id="rId6"/>
    <p:sldId id="399" r:id="rId7"/>
    <p:sldId id="400" r:id="rId8"/>
    <p:sldId id="401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433" r:id="rId30"/>
    <p:sldId id="295" r:id="rId31"/>
    <p:sldId id="296" r:id="rId32"/>
    <p:sldId id="297" r:id="rId33"/>
    <p:sldId id="392" r:id="rId34"/>
    <p:sldId id="304" r:id="rId35"/>
    <p:sldId id="306" r:id="rId36"/>
    <p:sldId id="307" r:id="rId37"/>
    <p:sldId id="387" r:id="rId38"/>
    <p:sldId id="308" r:id="rId39"/>
    <p:sldId id="310" r:id="rId40"/>
    <p:sldId id="311" r:id="rId41"/>
    <p:sldId id="312" r:id="rId42"/>
    <p:sldId id="313" r:id="rId43"/>
    <p:sldId id="314" r:id="rId44"/>
    <p:sldId id="319" r:id="rId45"/>
    <p:sldId id="320" r:id="rId46"/>
    <p:sldId id="329" r:id="rId47"/>
    <p:sldId id="330" r:id="rId48"/>
    <p:sldId id="331" r:id="rId49"/>
    <p:sldId id="332" r:id="rId50"/>
    <p:sldId id="340" r:id="rId51"/>
    <p:sldId id="341" r:id="rId52"/>
    <p:sldId id="342" r:id="rId53"/>
    <p:sldId id="343" r:id="rId54"/>
    <p:sldId id="344" r:id="rId55"/>
    <p:sldId id="348" r:id="rId56"/>
    <p:sldId id="355" r:id="rId57"/>
    <p:sldId id="356" r:id="rId58"/>
    <p:sldId id="357" r:id="rId59"/>
    <p:sldId id="358" r:id="rId60"/>
    <p:sldId id="360" r:id="rId61"/>
    <p:sldId id="361" r:id="rId62"/>
    <p:sldId id="362" r:id="rId63"/>
    <p:sldId id="366" r:id="rId64"/>
    <p:sldId id="363" r:id="rId65"/>
    <p:sldId id="364" r:id="rId66"/>
    <p:sldId id="365" r:id="rId67"/>
    <p:sldId id="390" r:id="rId68"/>
    <p:sldId id="373" r:id="rId69"/>
    <p:sldId id="374" r:id="rId70"/>
    <p:sldId id="375" r:id="rId71"/>
    <p:sldId id="376" r:id="rId72"/>
    <p:sldId id="377" r:id="rId73"/>
    <p:sldId id="389" r:id="rId74"/>
    <p:sldId id="378" r:id="rId75"/>
    <p:sldId id="380" r:id="rId76"/>
    <p:sldId id="381" r:id="rId77"/>
    <p:sldId id="402" r:id="rId78"/>
    <p:sldId id="403" r:id="rId79"/>
    <p:sldId id="404" r:id="rId80"/>
    <p:sldId id="405" r:id="rId81"/>
    <p:sldId id="406" r:id="rId82"/>
    <p:sldId id="407" r:id="rId83"/>
    <p:sldId id="408" r:id="rId84"/>
    <p:sldId id="432" r:id="rId85"/>
    <p:sldId id="409" r:id="rId86"/>
    <p:sldId id="415" r:id="rId87"/>
    <p:sldId id="410" r:id="rId88"/>
    <p:sldId id="411" r:id="rId89"/>
    <p:sldId id="412" r:id="rId90"/>
    <p:sldId id="413" r:id="rId91"/>
    <p:sldId id="414" r:id="rId92"/>
    <p:sldId id="416" r:id="rId93"/>
    <p:sldId id="417" r:id="rId94"/>
    <p:sldId id="418" r:id="rId95"/>
    <p:sldId id="419" r:id="rId96"/>
    <p:sldId id="420" r:id="rId97"/>
    <p:sldId id="422" r:id="rId98"/>
    <p:sldId id="427" r:id="rId99"/>
    <p:sldId id="423" r:id="rId100"/>
    <p:sldId id="428" r:id="rId101"/>
    <p:sldId id="429" r:id="rId102"/>
    <p:sldId id="394" r:id="rId103"/>
    <p:sldId id="426" r:id="rId104"/>
    <p:sldId id="424" r:id="rId105"/>
    <p:sldId id="425" r:id="rId106"/>
    <p:sldId id="383" r:id="rId107"/>
    <p:sldId id="384" r:id="rId108"/>
    <p:sldId id="434" r:id="rId10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898FE-26D7-4CBA-8EA2-A451F87018B0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C8259-B3CD-4974-B73F-D3B7036ACCB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075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A33CB-7D2F-4FDB-B46A-32B839CBF9CA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116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0C920-C0DE-459A-A91A-623F055CEA7D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126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26FF-E6CD-4F06-88F5-DC60F8F15EF8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136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03F62-4B2A-457E-90D0-A7954211C720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BE1E06-3C57-4B8F-8C59-BD8D129C8375}" type="slidenum">
              <a:rPr lang="el-GR" altLang="el-GR" smtClean="0"/>
              <a:pPr/>
              <a:t>23</a:t>
            </a:fld>
            <a:endParaRPr lang="el-GR" altLang="el-GR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45E025-64C7-4582-A226-43334CB31FDD}" type="slidenum">
              <a:rPr lang="el-GR" altLang="el-GR" smtClean="0"/>
              <a:pPr/>
              <a:t>24</a:t>
            </a:fld>
            <a:endParaRPr lang="el-GR" altLang="el-GR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92409-D9F4-4D6A-A4E7-F2FB6CD83348}" type="slidenum">
              <a:rPr lang="el-GR" altLang="el-GR" smtClean="0"/>
              <a:pPr/>
              <a:t>25</a:t>
            </a:fld>
            <a:endParaRPr lang="el-GR" altLang="el-GR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F74086-09B0-40B3-8C38-C756DFECA466}" type="slidenum">
              <a:rPr lang="el-GR" altLang="el-GR" smtClean="0"/>
              <a:pPr/>
              <a:t>30</a:t>
            </a:fld>
            <a:endParaRPr lang="el-GR" altLang="el-GR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B65FC-3A96-4CB4-B3F7-EBDFC705DE41}" type="slidenum">
              <a:rPr lang="el-GR" altLang="el-GR" smtClean="0"/>
              <a:pPr/>
              <a:t>31</a:t>
            </a:fld>
            <a:endParaRPr lang="el-GR" altLang="el-GR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CE94C-BC1A-4B99-90C3-A1ECAC5201F2}" type="slidenum">
              <a:rPr lang="el-GR" altLang="el-GR" smtClean="0"/>
              <a:pPr/>
              <a:t>32</a:t>
            </a:fld>
            <a:endParaRPr lang="el-GR" altLang="el-GR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CE9ED-8843-4A31-9ED4-E401A6F30CAF}" type="slidenum">
              <a:rPr lang="el-GR" altLang="el-GR" smtClean="0"/>
              <a:pPr/>
              <a:t>34</a:t>
            </a:fld>
            <a:endParaRPr lang="el-GR" altLang="el-GR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361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BCEA65-A06D-47D2-A08F-B568E6FABB73}" type="slidenum">
              <a:rPr lang="el-GR" altLang="el-GR" smtClean="0"/>
              <a:pPr/>
              <a:t>35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372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24EDF-3950-451B-AEB5-357A69F47364}" type="slidenum">
              <a:rPr lang="el-GR" altLang="el-GR" smtClean="0"/>
              <a:pPr/>
              <a:t>36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392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B996F-5704-4B68-B87C-80EF6B3DD8D9}" type="slidenum">
              <a:rPr lang="el-GR" altLang="el-GR" smtClean="0"/>
              <a:pPr/>
              <a:t>38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413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F60EB-54A5-466A-A1B7-6B80135C7F3C}" type="slidenum">
              <a:rPr lang="el-GR" altLang="el-GR" smtClean="0"/>
              <a:pPr/>
              <a:t>39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423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7A5AA7-D1D9-4CF6-8F83-6AB61F2146AC}" type="slidenum">
              <a:rPr lang="el-GR" altLang="el-GR" smtClean="0"/>
              <a:pPr/>
              <a:t>40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4336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61BF1-9879-422C-A61A-243695A37049}" type="slidenum">
              <a:rPr lang="el-GR" altLang="el-GR" smtClean="0"/>
              <a:pPr/>
              <a:t>41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443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D65A70-D521-4E72-9B34-071C47D24F6A}" type="slidenum">
              <a:rPr lang="el-GR" altLang="el-GR" smtClean="0"/>
              <a:pPr/>
              <a:t>42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25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4D2EB2-19AD-46A8-BC75-4E3DEC239BC8}" type="slidenum">
              <a:rPr lang="el-GR" smtClean="0"/>
              <a:pPr/>
              <a:t>59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46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851945-5F17-4D21-BA20-2304AB28061B}" type="slidenum">
              <a:rPr lang="el-GR" smtClean="0"/>
              <a:pPr/>
              <a:t>60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/>
          </a:p>
        </p:txBody>
      </p:sp>
      <p:sp>
        <p:nvSpPr>
          <p:cNvPr id="1556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7536E-514F-4C3F-879F-E80B30A5FAFC}" type="slidenum">
              <a:rPr lang="el-GR" smtClean="0"/>
              <a:pPr/>
              <a:t>61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77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AE5C7D-6294-481F-AD9A-0DB6AD9A70A9}" type="slidenum">
              <a:rPr lang="el-GR" smtClean="0"/>
              <a:pPr/>
              <a:t>64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87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5D9C6-0009-49A9-9C88-7646F4FCC355}" type="slidenum">
              <a:rPr lang="el-GR" smtClean="0"/>
              <a:pPr/>
              <a:t>65</a:t>
            </a:fld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97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72AA0-0121-414E-80C2-45324746EB2B}" type="slidenum">
              <a:rPr lang="el-GR" smtClean="0"/>
              <a:pPr/>
              <a:t>66</a:t>
            </a:fld>
            <a:endParaRPr 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648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B875F-579F-4465-B369-27F0A064BCF9}" type="slidenum">
              <a:rPr lang="el-GR" smtClean="0"/>
              <a:pPr/>
              <a:t>68</a:t>
            </a:fld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679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0814E-97A0-4603-96E1-1EAF5182B176}" type="slidenum">
              <a:rPr lang="el-GR" smtClean="0"/>
              <a:pPr/>
              <a:t>70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699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7279FA-7FC3-4864-9F92-DAF4513330E5}" type="slidenum">
              <a:rPr lang="el-GR" smtClean="0"/>
              <a:pPr/>
              <a:t>71</a:t>
            </a:fld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730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749C8-6603-4E86-88CE-57D426647BE1}" type="slidenum">
              <a:rPr lang="el-GR" smtClean="0"/>
              <a:pPr/>
              <a:t>74</a:t>
            </a:fld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7510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423F5-3AC5-4849-921A-DB60B881FC47}" type="slidenum">
              <a:rPr lang="el-GR" smtClean="0"/>
              <a:pPr/>
              <a:t>75</a:t>
            </a:fld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7613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66DBA7-2985-4950-BA84-7B60C517561E}" type="slidenum">
              <a:rPr lang="el-GR" smtClean="0"/>
              <a:pPr/>
              <a:t>76</a:t>
            </a:fld>
            <a:endParaRPr 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781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BEB3-6F24-4DAD-931A-2AD9E2040388}" type="slidenum">
              <a:rPr lang="el-GR" smtClean="0"/>
              <a:pPr/>
              <a:t>77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7920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9E4BA-179A-4657-8135-4B5549CD3EF5}" type="slidenum">
              <a:rPr lang="el-GR" smtClean="0"/>
              <a:pPr/>
              <a:t>78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02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74119-3887-4BA5-BA93-A5DC36384510}" type="slidenum">
              <a:rPr lang="el-GR" smtClean="0"/>
              <a:pPr/>
              <a:t>79</a:t>
            </a:fld>
            <a:endParaRPr lang="el-G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12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D57976-2AE5-4E66-A815-35008D9AF80E}" type="slidenum">
              <a:rPr lang="el-GR" smtClean="0"/>
              <a:pPr/>
              <a:t>80</a:t>
            </a:fld>
            <a:endParaRPr 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227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2A117-88DF-42D3-A5B2-785313CE9C6C}" type="slidenum">
              <a:rPr lang="el-GR" smtClean="0"/>
              <a:pPr/>
              <a:t>81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43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65B937-0FEE-4E6C-B67C-792655C4E872}" type="slidenum">
              <a:rPr lang="el-GR" smtClean="0"/>
              <a:pPr/>
              <a:t>84</a:t>
            </a:fld>
            <a:endParaRPr lang="el-G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53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070BA-87CE-4A4B-B13B-0D2FEFB6F001}" type="slidenum">
              <a:rPr lang="el-GR" smtClean="0"/>
              <a:pPr/>
              <a:t>87</a:t>
            </a:fld>
            <a:endParaRPr lang="el-G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63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537F-392A-4CF1-B0CD-67EC6D323093}" type="slidenum">
              <a:rPr lang="el-GR" smtClean="0"/>
              <a:pPr/>
              <a:t>88</a:t>
            </a:fld>
            <a:endParaRPr lang="el-G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73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12978-7887-48E0-B55D-CF1E3F59DD52}" type="slidenum">
              <a:rPr lang="el-GR" smtClean="0"/>
              <a:pPr/>
              <a:t>89</a:t>
            </a:fld>
            <a:endParaRPr lang="el-G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94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DC2D9D-4C0D-449F-AAD8-138F0167F2C2}" type="slidenum">
              <a:rPr lang="el-GR" smtClean="0"/>
              <a:pPr/>
              <a:t>91</a:t>
            </a:fld>
            <a:endParaRPr lang="el-G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04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5B1467-1008-4E99-A97C-7473C2BDAF56}" type="slidenum">
              <a:rPr lang="el-GR" smtClean="0"/>
              <a:pPr/>
              <a:t>92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14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FF73A-82D2-423D-88D8-4B1839C5E2C8}" type="slidenum">
              <a:rPr lang="el-GR" smtClean="0"/>
              <a:pPr/>
              <a:t>93</a:t>
            </a:fld>
            <a:endParaRPr lang="el-G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25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ADBA-065E-4749-8F4D-8F2DBC806C7C}" type="slidenum">
              <a:rPr lang="el-GR" smtClean="0"/>
              <a:pPr/>
              <a:t>94</a:t>
            </a:fld>
            <a:endParaRPr lang="el-G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35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6EEE6-EE2F-48BF-840D-89356FF97287}" type="slidenum">
              <a:rPr lang="el-GR" smtClean="0"/>
              <a:pPr/>
              <a:t>95</a:t>
            </a:fld>
            <a:endParaRPr lang="el-G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456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C6740-1E35-4AF3-91D3-40F7ABEB9FCA}" type="slidenum">
              <a:rPr lang="el-GR" smtClean="0"/>
              <a:pPr/>
              <a:t>96</a:t>
            </a:fld>
            <a:endParaRPr lang="el-G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661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56FA9-15D7-4AC9-85E2-DED5419BCF83}" type="slidenum">
              <a:rPr lang="el-GR" smtClean="0"/>
              <a:pPr/>
              <a:t>97</a:t>
            </a:fld>
            <a:endParaRPr lang="el-G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76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825C6-41F3-4086-9202-1569208E4089}" type="slidenum">
              <a:rPr lang="el-GR" smtClean="0"/>
              <a:pPr/>
              <a:t>99</a:t>
            </a:fld>
            <a:endParaRPr lang="el-G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55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D5C979-CE0A-4147-AE0D-302DA1AA9E13}" type="slidenum">
              <a:rPr lang="el-GR" smtClean="0"/>
              <a:pPr/>
              <a:t>103</a:t>
            </a:fld>
            <a:endParaRPr lang="el-G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86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B09805-AA05-448A-8D4B-2F93E795C3A8}" type="slidenum">
              <a:rPr lang="el-GR" smtClean="0"/>
              <a:pPr/>
              <a:t>104</a:t>
            </a:fld>
            <a:endParaRPr lang="el-G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996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A5263-6D63-4606-8562-917B18857333}" type="slidenum">
              <a:rPr lang="el-GR" smtClean="0"/>
              <a:pPr/>
              <a:t>105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095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99773-4EB2-45F3-880D-2BD5E42B61C0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AC4C6-A0EA-439A-9BBD-71F5787A7B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C37-DB08-49E7-80F0-4056C06CA05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3/5/2023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0" y="1676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l-GR" sz="2400">
              <a:latin typeface="Times New Roman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66800" y="1905000"/>
            <a:ext cx="7239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3600" b="1" dirty="0"/>
              <a:t>Όγκοι ΚΝΣ</a:t>
            </a:r>
            <a:endParaRPr lang="el-GR" sz="3600" b="1" dirty="0">
              <a:latin typeface="Arial" charset="0"/>
            </a:endParaRPr>
          </a:p>
          <a:p>
            <a:pPr algn="ctr" eaLnBrk="0" hangingPunct="0"/>
            <a:r>
              <a:rPr lang="el-GR" sz="3600" b="1" dirty="0" err="1">
                <a:latin typeface="Arial" charset="0"/>
              </a:rPr>
              <a:t>Π.Κορκολοπούλου</a:t>
            </a:r>
            <a:endParaRPr lang="el-GR" sz="3600" b="1" dirty="0">
              <a:latin typeface="Arial" charset="0"/>
            </a:endParaRPr>
          </a:p>
          <a:p>
            <a:pPr algn="ctr" eaLnBrk="0" hangingPunct="0"/>
            <a:endParaRPr lang="el-GR" sz="3200" b="1" i="1" dirty="0">
              <a:latin typeface="Arial" charset="0"/>
            </a:endParaRPr>
          </a:p>
          <a:p>
            <a:pPr algn="ctr" eaLnBrk="0" hangingPunct="0"/>
            <a:r>
              <a:rPr lang="el-GR" sz="3200" b="1" i="1" dirty="0">
                <a:latin typeface="Arial" charset="0"/>
              </a:rPr>
              <a:t>Α΄ Εργαστήριο Παθολογικής Ανατομικής Πανεπιστημίου Αθηνών</a:t>
            </a:r>
          </a:p>
        </p:txBody>
      </p:sp>
      <p:pic>
        <p:nvPicPr>
          <p:cNvPr id="3076" name="Picture 4" descr="luo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8913"/>
            <a:ext cx="7810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un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333375"/>
            <a:ext cx="787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68313" y="54927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2800" b="1" dirty="0">
                <a:latin typeface="Arial" pitchFamily="34" charset="0"/>
                <a:cs typeface="Arial" pitchFamily="34" charset="0"/>
              </a:rPr>
              <a:t>Ταξινόμηση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WHO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 20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16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 όγκων ΚΝΣ </a:t>
            </a:r>
            <a:br>
              <a:rPr lang="el-GR" sz="2800" b="1" kern="0" dirty="0">
                <a:latin typeface="Arial" charset="0"/>
                <a:ea typeface="+mj-ea"/>
                <a:cs typeface="+mj-cs"/>
              </a:rPr>
            </a:br>
            <a:r>
              <a:rPr lang="el-GR" sz="2800" b="1" kern="0" dirty="0">
                <a:latin typeface="Arial" charset="0"/>
                <a:ea typeface="+mj-ea"/>
                <a:cs typeface="+mj-cs"/>
              </a:rPr>
              <a:t>Γλοιώματα</a:t>
            </a:r>
          </a:p>
        </p:txBody>
      </p:sp>
      <p:sp>
        <p:nvSpPr>
          <p:cNvPr id="6147" name="6 - TextBox"/>
          <p:cNvSpPr txBox="1">
            <a:spLocks noChangeArrowheads="1"/>
          </p:cNvSpPr>
          <p:nvPr/>
        </p:nvSpPr>
        <p:spPr bwMode="auto">
          <a:xfrm>
            <a:off x="539750" y="1773238"/>
            <a:ext cx="813593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Δυναμική ταξινόμηση που βασίζεται στο </a:t>
            </a:r>
            <a:r>
              <a:rPr lang="el-GR" sz="2000" b="1">
                <a:solidFill>
                  <a:srgbClr val="C00000"/>
                </a:solidFill>
                <a:latin typeface="Arial" charset="0"/>
              </a:rPr>
              <a:t>φαινότυπο</a:t>
            </a:r>
            <a:r>
              <a:rPr lang="el-GR" sz="2000">
                <a:latin typeface="Arial" charset="0"/>
              </a:rPr>
              <a:t> και </a:t>
            </a:r>
            <a:r>
              <a:rPr lang="el-GR" sz="2000" b="1">
                <a:solidFill>
                  <a:srgbClr val="C00000"/>
                </a:solidFill>
                <a:latin typeface="Arial" charset="0"/>
              </a:rPr>
              <a:t>γονότυπο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Ενσωμάτωση καθιερωμένων μοριακών παραμέτρων στην ταξινόμηση των διαχύτων γλοιωμάτων και χρήση αντίστοιχων ανοσοϊστοχημικών δεικτών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Ταξινόμηση όλων των διαχύτων γλοιωμάτων (</a:t>
            </a:r>
            <a:r>
              <a:rPr lang="el-GR" sz="2000" b="1">
                <a:latin typeface="Arial" charset="0"/>
              </a:rPr>
              <a:t>αστροκυτταρικού και ολιγοδενδρογλοιακού τύπου</a:t>
            </a:r>
            <a:r>
              <a:rPr lang="el-GR" sz="2000">
                <a:latin typeface="Arial" charset="0"/>
              </a:rPr>
              <a:t>) κατ’ αρχήν με βάση τις μεταλλάξεις 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IDH</a:t>
            </a:r>
            <a:r>
              <a:rPr lang="el-GR" sz="2000">
                <a:latin typeface="Arial" charset="0"/>
              </a:rPr>
              <a:t> και κατά δεύτερον την απάλειψη </a:t>
            </a:r>
            <a:r>
              <a:rPr lang="el-GR" sz="2000" b="1">
                <a:solidFill>
                  <a:srgbClr val="C00000"/>
                </a:solidFill>
                <a:latin typeface="Arial" charset="0"/>
              </a:rPr>
              <a:t>1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p/19q</a:t>
            </a:r>
            <a:endParaRPr lang="el-GR" sz="2000" b="1">
              <a:solidFill>
                <a:srgbClr val="C00000"/>
              </a:solidFill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Σαφέστερη διάκριση των </a:t>
            </a:r>
            <a:r>
              <a:rPr lang="el-GR" sz="2000" b="1">
                <a:latin typeface="Arial" charset="0"/>
              </a:rPr>
              <a:t>εντοπισμένων και διαχύτων </a:t>
            </a:r>
            <a:r>
              <a:rPr lang="el-GR" sz="2000">
                <a:latin typeface="Arial" charset="0"/>
              </a:rPr>
              <a:t>αστροκυτωμάτων με βάση τις μεταλλάξεις 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IDH</a:t>
            </a:r>
            <a:r>
              <a:rPr lang="el-GR" sz="2000">
                <a:latin typeface="Arial" charset="0"/>
              </a:rPr>
              <a:t> και τις ανωμαλίες του γονιδίου 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BRAF</a:t>
            </a:r>
            <a:endParaRPr lang="el-GR" sz="2000" b="1">
              <a:solidFill>
                <a:srgbClr val="C00000"/>
              </a:solidFill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sz="2000" u="sng">
                <a:latin typeface="Arial" charset="0"/>
              </a:rPr>
              <a:t>Παιδιατρικά γλοιώματα</a:t>
            </a:r>
            <a:r>
              <a:rPr lang="el-GR" sz="2000">
                <a:latin typeface="Arial" charset="0"/>
              </a:rPr>
              <a:t>: </a:t>
            </a:r>
            <a:r>
              <a:rPr lang="el-GR" sz="2000" u="sng">
                <a:latin typeface="Arial" charset="0"/>
              </a:rPr>
              <a:t>διαφορετικό</a:t>
            </a:r>
            <a:r>
              <a:rPr lang="el-GR" sz="2000">
                <a:latin typeface="Arial" charset="0"/>
              </a:rPr>
              <a:t> μοριακό προφίλ (</a:t>
            </a:r>
            <a:r>
              <a:rPr lang="el-GR" sz="2000" u="sng">
                <a:latin typeface="Arial" charset="0"/>
              </a:rPr>
              <a:t>απουσία</a:t>
            </a:r>
            <a:r>
              <a:rPr lang="el-GR" sz="2000">
                <a:latin typeface="Arial" charset="0"/>
              </a:rPr>
              <a:t> μεταλλάξεων </a:t>
            </a:r>
            <a:r>
              <a:rPr lang="en-US" sz="2000">
                <a:latin typeface="Arial" charset="0"/>
              </a:rPr>
              <a:t>IDH</a:t>
            </a:r>
            <a:r>
              <a:rPr lang="el-GR" sz="2000">
                <a:latin typeface="Arial" charset="0"/>
              </a:rPr>
              <a:t> και απάλειψης </a:t>
            </a:r>
            <a:r>
              <a:rPr lang="en-US" sz="2000">
                <a:latin typeface="Arial" charset="0"/>
              </a:rPr>
              <a:t>1p/19q)</a:t>
            </a:r>
            <a:endParaRPr lang="el-GR" sz="2000">
              <a:latin typeface="Arial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528" y="4554"/>
            <a:ext cx="8496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000" b="1" dirty="0" err="1">
                <a:latin typeface="Arial" charset="0"/>
              </a:rPr>
              <a:t>Μυελοβλάστωμα</a:t>
            </a:r>
            <a:r>
              <a:rPr lang="el-GR" sz="2000" b="1" dirty="0">
                <a:latin typeface="Arial" charset="0"/>
              </a:rPr>
              <a:t> με εκτεταμένη οζώδη διαμόρφωση (</a:t>
            </a:r>
            <a:r>
              <a:rPr lang="en-US" sz="2000" b="1" dirty="0">
                <a:latin typeface="Arial" charset="0"/>
              </a:rPr>
              <a:t>WHO 2021)</a:t>
            </a:r>
            <a:endParaRPr lang="el-GR" sz="2000" b="1" dirty="0">
              <a:latin typeface="Arial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404664"/>
            <a:ext cx="453650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404664"/>
            <a:ext cx="41764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2664334" y="3347700"/>
            <a:ext cx="42119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 err="1"/>
              <a:t>Λοβιακή</a:t>
            </a:r>
            <a:r>
              <a:rPr lang="el-GR" b="1" dirty="0"/>
              <a:t> αρχιτεκτονική χωρίς </a:t>
            </a:r>
            <a:r>
              <a:rPr lang="el-GR" b="1" dirty="0" err="1"/>
              <a:t>ρετικουλίνη</a:t>
            </a:r>
            <a:endParaRPr lang="el-GR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71" y="3796605"/>
            <a:ext cx="4623445" cy="287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Ορθογώνιο"/>
          <p:cNvSpPr/>
          <p:nvPr/>
        </p:nvSpPr>
        <p:spPr>
          <a:xfrm>
            <a:off x="72008" y="6550223"/>
            <a:ext cx="45720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sz="1400" b="1" dirty="0" err="1"/>
              <a:t>NeunN</a:t>
            </a:r>
            <a:r>
              <a:rPr lang="en-US" sz="1400" b="1" dirty="0"/>
              <a:t> </a:t>
            </a:r>
            <a:r>
              <a:rPr lang="el-GR" sz="1400" b="1" dirty="0"/>
              <a:t>– νευρωνική διαφοροποίηση εντός των όζων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41764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Ορθογώνιο"/>
          <p:cNvSpPr/>
          <p:nvPr/>
        </p:nvSpPr>
        <p:spPr>
          <a:xfrm>
            <a:off x="5004048" y="6474822"/>
            <a:ext cx="369344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/>
              <a:t>Ki67 – </a:t>
            </a:r>
            <a:r>
              <a:rPr lang="el-GR" sz="1600" b="1" dirty="0"/>
              <a:t>Υψηλή έκφραση μεταξύ των όζων 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64096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323528" y="-27384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latin typeface="Arial" pitchFamily="34" charset="0"/>
                <a:cs typeface="Arial" pitchFamily="34" charset="0"/>
              </a:rPr>
              <a:t>Μυελοβλάστωμα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 με </a:t>
            </a:r>
            <a:r>
              <a:rPr lang="el-GR" sz="2800" b="1" dirty="0" err="1">
                <a:latin typeface="Arial" pitchFamily="34" charset="0"/>
                <a:cs typeface="Arial" pitchFamily="34" charset="0"/>
              </a:rPr>
              <a:t>μεγαλοκυτταρική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/αναπλαστική μορφολογία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300610" cy="2794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251521" y="1124744"/>
          <a:ext cx="8712967" cy="5336314"/>
        </p:xfrm>
        <a:graphic>
          <a:graphicData uri="http://schemas.openxmlformats.org/drawingml/2006/table">
            <a:tbl>
              <a:tblPr/>
              <a:tblGrid>
                <a:gridCol w="1311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66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5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Μοριακή ομάδα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WNT</a:t>
                      </a:r>
                      <a:endParaRPr lang="el-GR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SHH</a:t>
                      </a:r>
                      <a:r>
                        <a:rPr lang="el-GR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χωρίς </a:t>
                      </a:r>
                      <a:r>
                        <a:rPr lang="en-US" sz="1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p53</a:t>
                      </a:r>
                      <a:r>
                        <a:rPr lang="el-GR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μετάλλαξη</a:t>
                      </a:r>
                      <a:endParaRPr lang="el-GR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SHH </a:t>
                      </a:r>
                      <a:r>
                        <a:rPr lang="el-GR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με μετάλλαξη </a:t>
                      </a:r>
                      <a:r>
                        <a:rPr lang="en-US" sz="1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p53</a:t>
                      </a:r>
                      <a:endParaRPr lang="el-GR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Non-WNT/non-SHH </a:t>
                      </a:r>
                      <a:r>
                        <a:rPr lang="el-GR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ομάδα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</a:t>
                      </a:r>
                      <a:endParaRPr lang="el-GR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Non-WNT/non SHH </a:t>
                      </a:r>
                      <a:r>
                        <a:rPr lang="el-GR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ομάδα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</a:t>
                      </a:r>
                      <a:endParaRPr lang="el-GR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Υποομάδες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SHH 1 </a:t>
                      </a: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έως 4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SHH3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Ομάδα 3/4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Υποομάδες 1-8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Συχνότητα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10%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20%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10%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25%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35%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9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Προτιμώμενη ηλικιακή ομάδα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Παιδική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Βρέφη -Ενήλικες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Παιδική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Βρεφική - Παιδική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Οιαδήποτε ηλικιακή ομάδα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Α/Γ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1/2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1/1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3/1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2/1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3/1</a:t>
                      </a:r>
                      <a:endParaRPr lang="el-GR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9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Κυρίαρχη μορφολογία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Κλασική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Δεσμοπλαστική</a:t>
                      </a: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οζώδης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Μεγαλοκυτταρική</a:t>
                      </a: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αναπλαστική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Κλασική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Κλασική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Ενίσχυση </a:t>
                      </a: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MYC/MYCN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MYCN</a:t>
                      </a: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ενίσχυση,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MYC</a:t>
                      </a:r>
                      <a:r>
                        <a:rPr lang="el-GR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MYCN</a:t>
                      </a: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ενίσχυση,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MYCN</a:t>
                      </a:r>
                      <a:r>
                        <a:rPr lang="el-GR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OTX</a:t>
                      </a:r>
                      <a:r>
                        <a:rPr lang="el-GR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ενίσχυση,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0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Γαμετικές μεταλλάξεις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APC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PTCH1, SUFU, ELP1</a:t>
                      </a:r>
                      <a:endParaRPr lang="el-GR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Τ</a:t>
                      </a: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p53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BRCA2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PALB2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BRCA2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PALB2</a:t>
                      </a:r>
                      <a:endParaRPr lang="el-GR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211" marR="58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2 - TextBox"/>
          <p:cNvSpPr txBox="1"/>
          <p:nvPr/>
        </p:nvSpPr>
        <p:spPr>
          <a:xfrm>
            <a:off x="1043608" y="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Arial" pitchFamily="34" charset="0"/>
                <a:cs typeface="Arial" pitchFamily="34" charset="0"/>
              </a:rPr>
              <a:t>Χαρακτηριστικά μοριακών τύπων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Μυελοβλαστώματος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323850" y="1196975"/>
            <a:ext cx="8496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Μυελοβλάστωμα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40675" name="Text Box 3"/>
          <p:cNvSpPr txBox="1">
            <a:spLocks noChangeArrowheads="1"/>
          </p:cNvSpPr>
          <p:nvPr/>
        </p:nvSpPr>
        <p:spPr bwMode="auto">
          <a:xfrm>
            <a:off x="2555875" y="2565400"/>
            <a:ext cx="3960813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9263" indent="-449263" algn="ctr">
              <a:spcBef>
                <a:spcPct val="50000"/>
              </a:spcBef>
              <a:defRPr/>
            </a:pPr>
            <a:r>
              <a:rPr lang="el-GR" sz="2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Θεραπεία - Πρόγνωση</a:t>
            </a:r>
          </a:p>
          <a:p>
            <a:pPr marL="449263" indent="-449263"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dirty="0">
                <a:latin typeface="Arial" charset="0"/>
              </a:rPr>
              <a:t>Χειρουργική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dirty="0">
                <a:latin typeface="Arial" charset="0"/>
              </a:rPr>
              <a:t>Ακτινοθεραπεία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dirty="0">
                <a:latin typeface="Arial" charset="0"/>
              </a:rPr>
              <a:t>Χημειοθεραπεία</a:t>
            </a:r>
          </a:p>
          <a:p>
            <a:pPr marL="449263" indent="-449263"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l-GR" sz="2400" b="1" dirty="0">
                <a:latin typeface="Arial" charset="0"/>
              </a:rPr>
              <a:t>5ετής επιβίωση </a:t>
            </a:r>
            <a:r>
              <a:rPr lang="el-GR" sz="2400" b="1" u="sng" dirty="0">
                <a:latin typeface="Arial" charset="0"/>
              </a:rPr>
              <a:t>~</a:t>
            </a:r>
            <a:r>
              <a:rPr lang="el-GR" sz="2400" b="1" dirty="0">
                <a:latin typeface="Arial" charset="0"/>
              </a:rPr>
              <a:t>60-70%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0825" y="116632"/>
            <a:ext cx="87137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Άτυπος τερατοειδής/ραβδοειδής όγκος</a:t>
            </a:r>
          </a:p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WHO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Grade 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87338" y="1556495"/>
            <a:ext cx="842645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b="1">
                <a:latin typeface="Arial" charset="0"/>
              </a:rPr>
              <a:t>O</a:t>
            </a:r>
            <a:r>
              <a:rPr lang="el-GR" sz="2400" b="1">
                <a:latin typeface="Arial" charset="0"/>
              </a:rPr>
              <a:t>ρισμός: Εμβρυικού τύπου όγκος του ΚΝΣ αποτελούμενος από πτωχά διαφοροποιημένα κύτταρα, συχνά με  </a:t>
            </a:r>
            <a:r>
              <a:rPr lang="el-GR" sz="2400" b="1" u="sng">
                <a:latin typeface="Arial" charset="0"/>
              </a:rPr>
              <a:t>ραβδοειδείς</a:t>
            </a:r>
            <a:r>
              <a:rPr lang="el-GR" sz="2400" b="1">
                <a:latin typeface="Arial" charset="0"/>
              </a:rPr>
              <a:t> χαρακτήρες και </a:t>
            </a:r>
            <a:r>
              <a:rPr lang="el-GR" sz="2400" b="1" u="sng">
                <a:latin typeface="Arial" charset="0"/>
              </a:rPr>
              <a:t>απενεργοποίηση του γονιδίου </a:t>
            </a:r>
            <a:r>
              <a:rPr lang="en-US" sz="2400" b="1" u="sng">
                <a:latin typeface="Arial" charset="0"/>
              </a:rPr>
              <a:t>SMARCB 1</a:t>
            </a:r>
            <a:r>
              <a:rPr lang="en-US" sz="2400" b="1">
                <a:latin typeface="Arial" charset="0"/>
              </a:rPr>
              <a:t> (</a:t>
            </a:r>
            <a:r>
              <a:rPr lang="en-US" sz="2400" b="1">
                <a:latin typeface="Calibri" pitchFamily="34" charset="0"/>
              </a:rPr>
              <a:t>→</a:t>
            </a:r>
            <a:r>
              <a:rPr lang="el-GR" sz="2400" b="1">
                <a:latin typeface="Arial" charset="0"/>
              </a:rPr>
              <a:t>απώλεια έκφρασης πρωτεϊνης Ι</a:t>
            </a:r>
            <a:r>
              <a:rPr lang="el-GR" sz="2400" b="1" u="sng">
                <a:latin typeface="Arial" charset="0"/>
              </a:rPr>
              <a:t>ΝΙ1</a:t>
            </a:r>
            <a:r>
              <a:rPr lang="el-GR" sz="2400" b="1">
                <a:latin typeface="Arial" charset="0"/>
              </a:rPr>
              <a:t>)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400" b="1">
                <a:latin typeface="Arial" charset="0"/>
              </a:rPr>
              <a:t>Παιδιά &lt;3-6 ετών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400" b="1">
                <a:latin typeface="Arial" charset="0"/>
              </a:rPr>
              <a:t>Υπερσκηνίδια &gt; υποσκηνίδια εντόπιση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</a:pPr>
            <a:r>
              <a:rPr lang="el-GR" sz="2400" b="1">
                <a:latin typeface="Arial" charset="0"/>
              </a:rPr>
              <a:t>   	  ημισφαίρια	  παρεγκεφαλίδα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400" b="1" u="sng">
                <a:latin typeface="Arial" charset="0"/>
              </a:rPr>
              <a:t>Ιστολογικά ετερογενής όγκος</a:t>
            </a:r>
            <a:r>
              <a:rPr lang="el-GR" sz="2400" b="1">
                <a:latin typeface="Arial" charset="0"/>
              </a:rPr>
              <a:t>: ραβδοειδή κύτταρα, αρχέγονα νευροεκτοδερμικά κύτταρα, επιθηλιακή / μεσεγχυματική διαφοροποίηση</a:t>
            </a: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1584325" y="4652417"/>
            <a:ext cx="215900" cy="28733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4103688" y="4652417"/>
            <a:ext cx="217487" cy="28733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3" cstate="print"/>
          <a:srcRect l="6937" t="17288" r="10609" b="64493"/>
          <a:stretch>
            <a:fillRect/>
          </a:stretch>
        </p:blipFill>
        <p:spPr bwMode="auto">
          <a:xfrm>
            <a:off x="1258888" y="1773238"/>
            <a:ext cx="64087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3" cstate="print"/>
          <a:srcRect l="6937" t="81389" r="8755" b="5791"/>
          <a:stretch>
            <a:fillRect/>
          </a:stretch>
        </p:blipFill>
        <p:spPr bwMode="auto">
          <a:xfrm>
            <a:off x="612775" y="4365625"/>
            <a:ext cx="7932738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Στρογγυλεμένο ορθογώνιο"/>
          <p:cNvSpPr/>
          <p:nvPr/>
        </p:nvSpPr>
        <p:spPr>
          <a:xfrm>
            <a:off x="3060700" y="3789363"/>
            <a:ext cx="2663825" cy="360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rgbClr val="660033"/>
                </a:solidFill>
              </a:rPr>
              <a:t>Ραβδοειδή κύτταρα</a:t>
            </a:r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3132138" y="6092825"/>
            <a:ext cx="2663825" cy="360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rgbClr val="660033"/>
                </a:solidFill>
              </a:rPr>
              <a:t>Αδενοειδείς δομές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0825" y="116632"/>
            <a:ext cx="87137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Άτυπος τερατοειδής/ραβδοειδής όγκος</a:t>
            </a:r>
          </a:p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WHO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Grade 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Τίτλος"/>
          <p:cNvSpPr>
            <a:spLocks noGrp="1"/>
          </p:cNvSpPr>
          <p:nvPr>
            <p:ph type="title"/>
          </p:nvPr>
        </p:nvSpPr>
        <p:spPr>
          <a:xfrm>
            <a:off x="539750" y="-199033"/>
            <a:ext cx="8001000" cy="7477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2800" b="1" dirty="0">
                <a:solidFill>
                  <a:schemeClr val="tx1"/>
                </a:solidFill>
                <a:latin typeface="Arial" charset="0"/>
              </a:rPr>
              <a:t>Μηνύματα για το σπίτι (Ι)</a:t>
            </a:r>
          </a:p>
        </p:txBody>
      </p:sp>
      <p:sp>
        <p:nvSpPr>
          <p:cNvPr id="56323" name="2 - Θέση περιεχομένου"/>
          <p:cNvSpPr>
            <a:spLocks noGrp="1"/>
          </p:cNvSpPr>
          <p:nvPr>
            <p:ph idx="1"/>
          </p:nvPr>
        </p:nvSpPr>
        <p:spPr>
          <a:xfrm>
            <a:off x="180528" y="360040"/>
            <a:ext cx="8855968" cy="6525344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0000"/>
              </a:buClr>
              <a:buNone/>
            </a:pPr>
            <a:r>
              <a:rPr lang="en-US" sz="1800" b="1" dirty="0">
                <a:latin typeface="Arial" charset="0"/>
              </a:rPr>
              <a:t>      </a:t>
            </a:r>
            <a:r>
              <a:rPr lang="el-GR" sz="1800" b="1" dirty="0" err="1">
                <a:latin typeface="Arial" charset="0"/>
              </a:rPr>
              <a:t>Αστροκυτταρικοί</a:t>
            </a:r>
            <a:r>
              <a:rPr lang="el-GR" sz="1800" b="1" dirty="0">
                <a:latin typeface="Arial" charset="0"/>
              </a:rPr>
              <a:t> και </a:t>
            </a:r>
            <a:r>
              <a:rPr lang="el-GR" sz="1800" b="1" dirty="0" err="1">
                <a:latin typeface="Arial" charset="0"/>
              </a:rPr>
              <a:t>ολιγοδενδρογλοιακοί</a:t>
            </a:r>
            <a:r>
              <a:rPr lang="el-GR" sz="1800" b="1" dirty="0">
                <a:latin typeface="Arial" charset="0"/>
              </a:rPr>
              <a:t> όγκοι</a:t>
            </a:r>
            <a:r>
              <a:rPr lang="en-US" sz="1800" b="1" dirty="0">
                <a:latin typeface="Arial" charset="0"/>
              </a:rPr>
              <a:t> </a:t>
            </a:r>
            <a:r>
              <a:rPr lang="el-GR" sz="1800" b="1" dirty="0">
                <a:latin typeface="Arial" charset="0"/>
              </a:rPr>
              <a:t>σε ενήλικες</a:t>
            </a:r>
          </a:p>
          <a:p>
            <a:pPr eaLnBrk="1" hangingPunct="1">
              <a:buClr>
                <a:srgbClr val="FF0000"/>
              </a:buClr>
              <a:buNone/>
            </a:pPr>
            <a:endParaRPr lang="el-GR" sz="1800" b="1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Κατηγοριοποίηση </a:t>
            </a:r>
            <a:r>
              <a:rPr lang="el-GR" sz="1800" b="1" dirty="0" err="1">
                <a:solidFill>
                  <a:srgbClr val="FF0000"/>
                </a:solidFill>
                <a:latin typeface="Arial" charset="0"/>
              </a:rPr>
              <a:t>διαχύτων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 γλοιωμάτων σε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 IDH-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μεταλλαγμένα αστροκυτώματα (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grade 2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 έως 4)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IDH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 μεταλλαγμένα και με </a:t>
            </a:r>
            <a:r>
              <a:rPr lang="el-GR" sz="1800" b="1" dirty="0" err="1">
                <a:solidFill>
                  <a:srgbClr val="FF0000"/>
                </a:solidFill>
                <a:latin typeface="Arial" charset="0"/>
              </a:rPr>
              <a:t>συναπάλειψη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 1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p/19q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sz="1800" b="1" dirty="0" err="1">
                <a:solidFill>
                  <a:srgbClr val="FF0000"/>
                </a:solidFill>
                <a:latin typeface="Arial" charset="0"/>
              </a:rPr>
              <a:t>ολιγοδενδρογλοίωμα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(grade 2 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ή 3)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και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IDH – 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μη μεταλλαγμένο </a:t>
            </a:r>
            <a:r>
              <a:rPr lang="el-GR" sz="1800" b="1" dirty="0" err="1">
                <a:solidFill>
                  <a:srgbClr val="FF0000"/>
                </a:solidFill>
                <a:latin typeface="Arial" charset="0"/>
              </a:rPr>
              <a:t>γλοιοβλάστωμα</a:t>
            </a:r>
            <a:r>
              <a:rPr lang="el-GR" sz="1800" b="1" dirty="0">
                <a:solidFill>
                  <a:srgbClr val="FF0000"/>
                </a:solidFill>
                <a:latin typeface="Arial" charset="0"/>
              </a:rPr>
              <a:t> (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grade 4)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800" dirty="0">
                <a:latin typeface="Arial" charset="0"/>
              </a:rPr>
              <a:t>IDH </a:t>
            </a:r>
            <a:r>
              <a:rPr lang="el-GR" sz="1800" dirty="0">
                <a:latin typeface="Arial" charset="0"/>
              </a:rPr>
              <a:t>– μεταλλαγμένο διάχυτο </a:t>
            </a:r>
            <a:r>
              <a:rPr lang="el-GR" sz="1800" b="1" dirty="0" err="1">
                <a:latin typeface="Arial" charset="0"/>
              </a:rPr>
              <a:t>αστροκύτωμα</a:t>
            </a:r>
            <a:r>
              <a:rPr lang="el-GR" sz="1800" b="1" dirty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(grade </a:t>
            </a:r>
            <a:r>
              <a:rPr lang="el-GR" sz="1800" b="1" dirty="0">
                <a:latin typeface="Arial" charset="0"/>
              </a:rPr>
              <a:t>2 έως 4</a:t>
            </a:r>
            <a:r>
              <a:rPr lang="en-US" sz="1800" dirty="0">
                <a:latin typeface="Arial" charset="0"/>
              </a:rPr>
              <a:t>)</a:t>
            </a:r>
            <a:r>
              <a:rPr lang="el-GR" sz="1800" dirty="0">
                <a:latin typeface="Arial" charset="0"/>
              </a:rPr>
              <a:t> και συνήθως έχει </a:t>
            </a:r>
            <a:r>
              <a:rPr lang="en-US" sz="1800" b="1" dirty="0">
                <a:latin typeface="Arial" charset="0"/>
              </a:rPr>
              <a:t>ATRX</a:t>
            </a:r>
            <a:r>
              <a:rPr lang="en-US" sz="1800" dirty="0">
                <a:latin typeface="Arial" charset="0"/>
              </a:rPr>
              <a:t> </a:t>
            </a:r>
            <a:r>
              <a:rPr lang="el-GR" sz="1800" dirty="0">
                <a:latin typeface="Arial" charset="0"/>
              </a:rPr>
              <a:t>και </a:t>
            </a:r>
            <a:r>
              <a:rPr lang="en-US" sz="1800" b="1" dirty="0">
                <a:latin typeface="Arial" charset="0"/>
              </a:rPr>
              <a:t>p53</a:t>
            </a:r>
            <a:r>
              <a:rPr lang="el-GR" sz="1800" dirty="0">
                <a:latin typeface="Arial" charset="0"/>
              </a:rPr>
              <a:t> μεταλλάξεις, </a:t>
            </a:r>
            <a:r>
              <a:rPr lang="el-GR" sz="1800" b="1" dirty="0">
                <a:latin typeface="Arial" charset="0"/>
              </a:rPr>
              <a:t>στερείται ωστόσο απάλειψης </a:t>
            </a:r>
            <a:r>
              <a:rPr lang="en-US" sz="1800" dirty="0">
                <a:latin typeface="Arial" charset="0"/>
              </a:rPr>
              <a:t>1p/19q</a:t>
            </a:r>
            <a:endParaRPr lang="el-GR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800" dirty="0">
                <a:latin typeface="Arial" charset="0"/>
              </a:rPr>
              <a:t>Μορφολογικά χαρακτηριστικά όμοια σε </a:t>
            </a:r>
            <a:r>
              <a:rPr lang="el-GR" sz="1800" dirty="0" err="1">
                <a:latin typeface="Arial" charset="0"/>
              </a:rPr>
              <a:t>γλοιοβλάστωμα</a:t>
            </a:r>
            <a:r>
              <a:rPr lang="el-GR" sz="1800" dirty="0">
                <a:latin typeface="Arial" charset="0"/>
              </a:rPr>
              <a:t> και </a:t>
            </a:r>
            <a:r>
              <a:rPr lang="en-US" sz="1800" dirty="0">
                <a:latin typeface="Arial" charset="0"/>
              </a:rPr>
              <a:t>IDH </a:t>
            </a:r>
            <a:r>
              <a:rPr lang="el-GR" sz="1800" dirty="0">
                <a:latin typeface="Arial" charset="0"/>
              </a:rPr>
              <a:t>μεταλλαγμένο </a:t>
            </a:r>
            <a:r>
              <a:rPr lang="el-GR" sz="1800" dirty="0" err="1">
                <a:latin typeface="Arial" charset="0"/>
              </a:rPr>
              <a:t>αστροκύτωμα</a:t>
            </a:r>
            <a:r>
              <a:rPr lang="el-GR" sz="1800" dirty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grade 4</a:t>
            </a:r>
            <a:endParaRPr lang="el-GR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800" b="1" dirty="0">
                <a:latin typeface="Arial" charset="0"/>
              </a:rPr>
              <a:t>Ομόζυγη απάλειψη </a:t>
            </a:r>
            <a:r>
              <a:rPr lang="en-US" sz="1800" b="1" dirty="0">
                <a:latin typeface="Arial" charset="0"/>
              </a:rPr>
              <a:t>CDKN2A/B </a:t>
            </a:r>
            <a:r>
              <a:rPr lang="el-GR" sz="1800" b="1" dirty="0">
                <a:latin typeface="Arial" charset="0"/>
              </a:rPr>
              <a:t>στα </a:t>
            </a:r>
            <a:r>
              <a:rPr lang="en-US" sz="1800" b="1" dirty="0">
                <a:latin typeface="Arial" charset="0"/>
              </a:rPr>
              <a:t>IDH</a:t>
            </a:r>
            <a:r>
              <a:rPr lang="el-GR" sz="1800" b="1" dirty="0">
                <a:latin typeface="Arial" charset="0"/>
              </a:rPr>
              <a:t>-μεταλλαγμένα αστροκυτώματα → </a:t>
            </a:r>
            <a:r>
              <a:rPr lang="en-US" sz="1800" b="1" dirty="0">
                <a:latin typeface="Arial" charset="0"/>
              </a:rPr>
              <a:t>grade 4</a:t>
            </a:r>
            <a:r>
              <a:rPr lang="el-GR" sz="1800" b="1" dirty="0">
                <a:latin typeface="Arial" charset="0"/>
              </a:rPr>
              <a:t> ακόμη και </a:t>
            </a:r>
            <a:r>
              <a:rPr lang="el-GR" sz="1800" b="1" dirty="0" err="1">
                <a:latin typeface="Arial" charset="0"/>
              </a:rPr>
              <a:t>επι</a:t>
            </a:r>
            <a:r>
              <a:rPr lang="el-GR" sz="1800" b="1" dirty="0">
                <a:latin typeface="Arial" charset="0"/>
              </a:rPr>
              <a:t> απουσίας ιστολογικών χαρακτήρων </a:t>
            </a:r>
            <a:r>
              <a:rPr lang="el-GR" sz="1800" b="1" dirty="0" err="1">
                <a:latin typeface="Arial" charset="0"/>
              </a:rPr>
              <a:t>γλοιοβλαστώματος</a:t>
            </a:r>
            <a:r>
              <a:rPr lang="el-GR" sz="1800" b="1" dirty="0">
                <a:latin typeface="Arial" charset="0"/>
              </a:rPr>
              <a:t> [</a:t>
            </a:r>
            <a:r>
              <a:rPr lang="en-US" sz="1800" b="1" dirty="0">
                <a:latin typeface="Arial" charset="0"/>
              </a:rPr>
              <a:t>IDH-</a:t>
            </a:r>
            <a:r>
              <a:rPr lang="el-GR" sz="1800" b="1" dirty="0">
                <a:latin typeface="Arial" charset="0"/>
              </a:rPr>
              <a:t>μεταλλαγμένο </a:t>
            </a:r>
            <a:r>
              <a:rPr lang="el-GR" sz="1800" b="1" dirty="0" err="1">
                <a:latin typeface="Arial" charset="0"/>
              </a:rPr>
              <a:t>αστροκύτωμα</a:t>
            </a:r>
            <a:r>
              <a:rPr lang="el-GR" sz="1800" b="1" dirty="0">
                <a:latin typeface="Arial" charset="0"/>
              </a:rPr>
              <a:t> </a:t>
            </a:r>
            <a:r>
              <a:rPr lang="en-US" sz="1800" b="1" dirty="0">
                <a:latin typeface="Arial" charset="0"/>
              </a:rPr>
              <a:t>grade 4)</a:t>
            </a:r>
            <a:endParaRPr lang="el-GR" sz="1800" b="1" dirty="0">
              <a:latin typeface="Arial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800" b="1" dirty="0">
                <a:latin typeface="Arial" charset="0"/>
              </a:rPr>
              <a:t>Μοριακά κριτήρια </a:t>
            </a:r>
            <a:r>
              <a:rPr lang="el-GR" sz="1800" b="1" dirty="0" err="1">
                <a:latin typeface="Arial" charset="0"/>
              </a:rPr>
              <a:t>γλοιοβλαστώματος</a:t>
            </a:r>
            <a:r>
              <a:rPr lang="el-GR" sz="1800" b="1" dirty="0">
                <a:latin typeface="Arial" charset="0"/>
              </a:rPr>
              <a:t> σε </a:t>
            </a:r>
            <a:r>
              <a:rPr lang="en-US" sz="1800" b="1" dirty="0">
                <a:latin typeface="Arial" charset="0"/>
              </a:rPr>
              <a:t>IDH</a:t>
            </a:r>
            <a:r>
              <a:rPr lang="el-GR" sz="1800" b="1" dirty="0">
                <a:latin typeface="Arial" charset="0"/>
              </a:rPr>
              <a:t> μη μεταλλαγμένα αστροκυτώματα: ενίσχυση </a:t>
            </a:r>
            <a:r>
              <a:rPr lang="en-US" sz="1800" b="1" dirty="0">
                <a:latin typeface="Arial" charset="0"/>
              </a:rPr>
              <a:t>EGFR</a:t>
            </a:r>
            <a:r>
              <a:rPr lang="el-GR" sz="1800" b="1" dirty="0">
                <a:latin typeface="Arial" charset="0"/>
              </a:rPr>
              <a:t>, +7/-10 μετάλλαξη υποκινητή </a:t>
            </a:r>
            <a:r>
              <a:rPr lang="en-US" sz="1800" b="1" dirty="0">
                <a:latin typeface="Arial" charset="0"/>
              </a:rPr>
              <a:t>TERT</a:t>
            </a:r>
            <a:r>
              <a:rPr lang="el-GR" sz="1800" b="1" dirty="0">
                <a:latin typeface="Arial" charset="0"/>
              </a:rPr>
              <a:t> → (ακόμη) και </a:t>
            </a:r>
            <a:r>
              <a:rPr lang="el-GR" sz="1800" b="1" dirty="0" err="1">
                <a:latin typeface="Arial" charset="0"/>
              </a:rPr>
              <a:t>επι</a:t>
            </a:r>
            <a:r>
              <a:rPr lang="el-GR" sz="1800" b="1" dirty="0">
                <a:latin typeface="Arial" charset="0"/>
              </a:rPr>
              <a:t> απουσίας ιστολογικών χαρακτήρων </a:t>
            </a:r>
            <a:r>
              <a:rPr lang="el-GR" sz="1800" b="1" dirty="0" err="1">
                <a:latin typeface="Arial" charset="0"/>
              </a:rPr>
              <a:t>γλοιοβλαστώματος</a:t>
            </a:r>
            <a:r>
              <a:rPr lang="el-GR" sz="1800" b="1" dirty="0">
                <a:latin typeface="Arial" charset="0"/>
              </a:rPr>
              <a:t> 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800" dirty="0">
                <a:latin typeface="Arial" charset="0"/>
              </a:rPr>
              <a:t>Χρήση ανοσοϊστοχημικών δεικτών </a:t>
            </a:r>
            <a:r>
              <a:rPr lang="en-US" sz="1800" dirty="0">
                <a:latin typeface="Arial" charset="0"/>
              </a:rPr>
              <a:t>(IDH1R132H, ATRX, p53)</a:t>
            </a:r>
            <a:r>
              <a:rPr lang="el-GR" sz="1800" dirty="0">
                <a:latin typeface="Arial" charset="0"/>
              </a:rPr>
              <a:t> για ανίχνευση αντίστοιχων μεταλλάξεων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800" b="1" dirty="0">
                <a:latin typeface="Arial" charset="0"/>
              </a:rPr>
              <a:t>Η απώλεια έκφρασης </a:t>
            </a:r>
            <a:r>
              <a:rPr lang="en-US" sz="1800" b="1" dirty="0">
                <a:latin typeface="Arial" charset="0"/>
              </a:rPr>
              <a:t>ATRX</a:t>
            </a:r>
            <a:r>
              <a:rPr lang="el-GR" sz="1800" b="1" dirty="0">
                <a:latin typeface="Arial" charset="0"/>
              </a:rPr>
              <a:t> και η απουσία έντονης έκφρασης </a:t>
            </a:r>
            <a:r>
              <a:rPr lang="en-US" sz="1800" b="1" dirty="0">
                <a:latin typeface="Arial" charset="0"/>
              </a:rPr>
              <a:t>p53</a:t>
            </a:r>
            <a:r>
              <a:rPr lang="el-GR" sz="1800" b="1" dirty="0">
                <a:latin typeface="Arial" charset="0"/>
              </a:rPr>
              <a:t> σε </a:t>
            </a:r>
            <a:r>
              <a:rPr lang="en-US" sz="1800" b="1" dirty="0">
                <a:latin typeface="Arial" charset="0"/>
              </a:rPr>
              <a:t>IDH</a:t>
            </a:r>
            <a:r>
              <a:rPr lang="el-GR" sz="1800" b="1" dirty="0">
                <a:latin typeface="Arial" charset="0"/>
              </a:rPr>
              <a:t> μεταλλαγμένο διάχυτο γλοίωμα υποδεικνύει </a:t>
            </a:r>
            <a:r>
              <a:rPr lang="el-GR" sz="1800" b="1" dirty="0" err="1">
                <a:latin typeface="Arial" charset="0"/>
              </a:rPr>
              <a:t>αστροκυτταρικό</a:t>
            </a:r>
            <a:r>
              <a:rPr lang="el-GR" sz="1800" b="1" dirty="0">
                <a:latin typeface="Arial" charset="0"/>
              </a:rPr>
              <a:t> νεόπλασμα και δεν απαιτείται έλεγχος για απάλειψη 1</a:t>
            </a:r>
            <a:r>
              <a:rPr lang="en-US" sz="1800" b="1" dirty="0">
                <a:latin typeface="Arial" charset="0"/>
              </a:rPr>
              <a:t>p/19q</a:t>
            </a:r>
            <a:r>
              <a:rPr lang="el-GR" sz="1800" b="1" dirty="0">
                <a:latin typeface="Arial" charset="0"/>
              </a:rPr>
              <a:t> 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el-GR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endParaRPr lang="el-GR" sz="1800" b="1" dirty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el-GR" sz="1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340768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eaLnBrk="1" hangingPunct="1">
              <a:buClr>
                <a:schemeClr val="accent2"/>
              </a:buClr>
            </a:pPr>
            <a:r>
              <a:rPr lang="el-GR" b="1" dirty="0">
                <a:latin typeface="Arial" charset="0"/>
              </a:rPr>
              <a:t>Παιδιατρικού τύπου γλοιώματα</a:t>
            </a:r>
          </a:p>
          <a:p>
            <a:pPr marL="273050" indent="-273050" eaLnBrk="1" hangingPunct="1">
              <a:buClr>
                <a:schemeClr val="accent2"/>
              </a:buClr>
              <a:buFont typeface="Wingdings" pitchFamily="2" charset="2"/>
              <a:buChar char="Ø"/>
            </a:pPr>
            <a:endParaRPr lang="el-GR" b="1" dirty="0">
              <a:latin typeface="Arial" charset="0"/>
            </a:endParaRP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b="1" dirty="0">
                <a:latin typeface="Arial" charset="0"/>
              </a:rPr>
              <a:t>Ενεργοποίηση γονιδίου </a:t>
            </a:r>
            <a:r>
              <a:rPr lang="en-US" b="1" dirty="0">
                <a:latin typeface="Arial" charset="0"/>
              </a:rPr>
              <a:t>BRAF </a:t>
            </a:r>
            <a:r>
              <a:rPr lang="el-GR" b="1" dirty="0">
                <a:latin typeface="Arial" charset="0"/>
              </a:rPr>
              <a:t>(χωρίς μεταλλάξεις </a:t>
            </a:r>
            <a:r>
              <a:rPr lang="en-US" b="1" dirty="0">
                <a:latin typeface="Arial" charset="0"/>
              </a:rPr>
              <a:t>IDH</a:t>
            </a:r>
            <a:r>
              <a:rPr lang="el-GR" b="1" dirty="0">
                <a:latin typeface="Arial" charset="0"/>
              </a:rPr>
              <a:t>) σε εντοπισμένα αστροκυτώματα (</a:t>
            </a:r>
            <a:r>
              <a:rPr lang="el-GR" b="1" dirty="0" err="1">
                <a:latin typeface="Arial" charset="0"/>
              </a:rPr>
              <a:t>πιλοκυτταρικό</a:t>
            </a:r>
            <a:r>
              <a:rPr lang="el-GR" b="1" dirty="0">
                <a:latin typeface="Arial" charset="0"/>
              </a:rPr>
              <a:t>, πλειόμορφο </a:t>
            </a:r>
            <a:r>
              <a:rPr lang="el-GR" b="1" dirty="0" err="1">
                <a:latin typeface="Arial" charset="0"/>
              </a:rPr>
              <a:t>ξανθοαστροκύτωμα</a:t>
            </a:r>
            <a:r>
              <a:rPr lang="el-GR" b="1" dirty="0">
                <a:latin typeface="Arial" charset="0"/>
              </a:rPr>
              <a:t>)</a:t>
            </a: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endParaRPr lang="el-GR" b="1" dirty="0">
              <a:latin typeface="Arial" charset="0"/>
            </a:endParaRP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b="1" dirty="0">
                <a:latin typeface="Arial" charset="0"/>
              </a:rPr>
              <a:t>Διάχυτα γλοιώματα παιδιατρικού τύπου [εξορισμού </a:t>
            </a:r>
            <a:r>
              <a:rPr lang="en-US" b="1" dirty="0">
                <a:latin typeface="Arial" charset="0"/>
              </a:rPr>
              <a:t>IDH </a:t>
            </a:r>
            <a:r>
              <a:rPr lang="el-GR" b="1" dirty="0">
                <a:latin typeface="Arial" charset="0"/>
              </a:rPr>
              <a:t>–μη μεταλλαγμένα] καθορίζονται ως χαμηλόβαθμα (εξ’ ορισμού </a:t>
            </a:r>
            <a:r>
              <a:rPr lang="en-US" b="1" dirty="0">
                <a:latin typeface="Arial" charset="0"/>
              </a:rPr>
              <a:t>Grade 1</a:t>
            </a:r>
            <a:r>
              <a:rPr lang="el-GR" b="1" dirty="0">
                <a:latin typeface="Arial" charset="0"/>
              </a:rPr>
              <a:t>) ή υψηλόβαθμα (εξ’ ορισμού </a:t>
            </a:r>
            <a:r>
              <a:rPr lang="en-US" b="1" dirty="0">
                <a:latin typeface="Arial" charset="0"/>
              </a:rPr>
              <a:t>Grade </a:t>
            </a:r>
            <a:r>
              <a:rPr lang="el-GR" b="1" dirty="0">
                <a:latin typeface="Arial" charset="0"/>
              </a:rPr>
              <a:t>4)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με βάση τις μοριακές ανωμαλίες [ενεργοποίηση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MAPK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ή ανωμαλίες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MYB/MYBL1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σε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 1 –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ανωμαλίες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H3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ή συντήξεις υποδοχέων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τυροσινικών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κινασών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σε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 4]</a:t>
            </a: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endParaRPr lang="el-GR" dirty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el-GR" dirty="0">
              <a:latin typeface="Arial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72008" y="4293096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Clr>
                <a:schemeClr val="accent2"/>
              </a:buClr>
            </a:pPr>
            <a:r>
              <a:rPr lang="el-GR" b="1" dirty="0" err="1">
                <a:latin typeface="Arial" charset="0"/>
              </a:rPr>
              <a:t>Γλοιονευρωνικοί</a:t>
            </a:r>
            <a:r>
              <a:rPr lang="el-GR" b="1" dirty="0">
                <a:latin typeface="Arial" charset="0"/>
              </a:rPr>
              <a:t> όγκοι </a:t>
            </a: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endParaRPr lang="el-GR" b="1" dirty="0">
              <a:latin typeface="Arial" charset="0"/>
            </a:endParaRP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b="1" dirty="0">
                <a:latin typeface="Arial" charset="0"/>
              </a:rPr>
              <a:t>Συνήθως </a:t>
            </a:r>
            <a:r>
              <a:rPr lang="en-US" b="1" dirty="0">
                <a:latin typeface="Arial" charset="0"/>
              </a:rPr>
              <a:t>grade 1 – </a:t>
            </a:r>
            <a:r>
              <a:rPr lang="el-GR" b="1" dirty="0">
                <a:latin typeface="Arial" charset="0"/>
              </a:rPr>
              <a:t>σπάνιοι τύποι </a:t>
            </a:r>
            <a:r>
              <a:rPr lang="en-US" b="1" dirty="0">
                <a:latin typeface="Arial" charset="0"/>
              </a:rPr>
              <a:t>grade 2 - 3</a:t>
            </a: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endParaRPr lang="en-US" b="1" dirty="0">
              <a:latin typeface="Arial" charset="0"/>
            </a:endParaRPr>
          </a:p>
          <a:p>
            <a:pPr marL="273050" indent="-273050"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b="1" dirty="0">
                <a:latin typeface="Arial" charset="0"/>
              </a:rPr>
              <a:t>Έκφραση νευρωνικών δεικτών</a:t>
            </a:r>
          </a:p>
        </p:txBody>
      </p:sp>
      <p:sp>
        <p:nvSpPr>
          <p:cNvPr id="6" name="1 - Τίτλος"/>
          <p:cNvSpPr txBox="1">
            <a:spLocks/>
          </p:cNvSpPr>
          <p:nvPr/>
        </p:nvSpPr>
        <p:spPr>
          <a:xfrm>
            <a:off x="539750" y="-55017"/>
            <a:ext cx="8001000" cy="7477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Μηνύματα για το σπίτι (ΙΙ)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539750" y="-55017"/>
            <a:ext cx="8001000" cy="7477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Μηνύματα για το σπίτι (ΙΙΙ)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251520" y="548680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>
                <a:latin typeface="Arial" pitchFamily="34" charset="0"/>
                <a:cs typeface="Arial" pitchFamily="34" charset="0"/>
              </a:rPr>
              <a:t>Επενδυμώματα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[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 1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έως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3]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buClr>
                <a:srgbClr val="C00000"/>
              </a:buClr>
              <a:buFont typeface="Wingdings" pitchFamily="2" charset="2"/>
              <a:buChar char="Ø"/>
            </a:pPr>
            <a:r>
              <a:rPr lang="el-GR" b="1" dirty="0">
                <a:latin typeface="Arial" pitchFamily="34" charset="0"/>
                <a:cs typeface="Arial" pitchFamily="34" charset="0"/>
              </a:rPr>
              <a:t>Ορίζονται ανατομικοί υπότυποι (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υπερσκηνίδιο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, οπίσθιου κρανιακού βόθρου και σπονδυλικής στήλης) και μοριακοί ανατομικοί υπότυποι [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YAP1, ZFTA-PFA, PFB – MYCN]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με προγνωστική σημασία </a:t>
            </a:r>
          </a:p>
          <a:p>
            <a:pPr marL="803275" indent="-354013">
              <a:buClr>
                <a:srgbClr val="C00000"/>
              </a:buClr>
              <a:buFont typeface="Wingdings" pitchFamily="2" charset="2"/>
              <a:buChar char="§"/>
            </a:pPr>
            <a:r>
              <a:rPr lang="el-GR" b="1" dirty="0">
                <a:latin typeface="Arial" pitchFamily="34" charset="0"/>
                <a:cs typeface="Arial" pitchFamily="34" charset="0"/>
              </a:rPr>
              <a:t>Το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υποεπενδύμωμα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(grade 1)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παρατηρείται σε οιαδήποτε ανατομική εντόπιση</a:t>
            </a:r>
          </a:p>
          <a:p>
            <a:pPr marL="803275" indent="-354013">
              <a:buClr>
                <a:srgbClr val="C00000"/>
              </a:buClr>
              <a:buFont typeface="Wingdings" pitchFamily="2" charset="2"/>
              <a:buChar char="§"/>
            </a:pPr>
            <a:r>
              <a:rPr lang="el-GR" b="1" dirty="0">
                <a:latin typeface="Arial" pitchFamily="34" charset="0"/>
                <a:cs typeface="Arial" pitchFamily="34" charset="0"/>
              </a:rPr>
              <a:t>Το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μυξοθηλώδες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επενδύμωμα θεωρείται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 2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323528" y="2924944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>
                <a:latin typeface="Arial" pitchFamily="34" charset="0"/>
                <a:cs typeface="Arial" pitchFamily="34" charset="0"/>
              </a:rPr>
              <a:t>Μηνιγγιώματα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: διακρίνονται σε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 1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έως 3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με βάση ιστολογικά κυρίως κριτήρια 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buClr>
                <a:srgbClr val="C00000"/>
              </a:buClr>
              <a:buFont typeface="Wingdings" pitchFamily="2" charset="2"/>
              <a:buChar char="Ø"/>
            </a:pPr>
            <a:r>
              <a:rPr lang="en-US" b="1" dirty="0">
                <a:latin typeface="Arial" pitchFamily="34" charset="0"/>
                <a:cs typeface="Arial" pitchFamily="34" charset="0"/>
              </a:rPr>
              <a:t>Grade 2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: μιτώσεις 4 έως 19 ανά 10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HPF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διήθηση εγκεφαλικής ουσίας </a:t>
            </a:r>
            <a:r>
              <a:rPr lang="el-G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τουλάχιστον 3 από: αυξημένη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κυτταροβρίθεια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, νέκρωση, διάχυτη ανάπτυξη, πυρήνιο, αυξημένο πηλίκο πυρήνα/πρωτοπλάσματος </a:t>
            </a:r>
            <a:r>
              <a:rPr lang="el-G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ειδικός μορφολογικός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υπότυπος</a:t>
            </a: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buClr>
                <a:srgbClr val="C00000"/>
              </a:buClr>
              <a:buFont typeface="Wingdings" pitchFamily="2" charset="2"/>
              <a:buChar char="Ø"/>
            </a:pPr>
            <a:r>
              <a:rPr lang="en-US" b="1" dirty="0">
                <a:latin typeface="Arial" pitchFamily="34" charset="0"/>
                <a:cs typeface="Arial" pitchFamily="34" charset="0"/>
              </a:rPr>
              <a:t>Grade 3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: μιτώσεις ≥ 20 ανά 10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HPF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έντονη κυτταρική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αναπλασία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μετάλλαξη υποκινητή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TERT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ομόζυγη απάλειψη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CDKN2A/B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323528" y="5613047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>
                <a:latin typeface="Arial" pitchFamily="34" charset="0"/>
                <a:cs typeface="Arial" pitchFamily="34" charset="0"/>
              </a:rPr>
              <a:t>Μυελοβλάστωμα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[και λοιποί εμβρυϊκοί όγκοι]: εξ ορισμού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 4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buClr>
                <a:srgbClr val="C00000"/>
              </a:buClr>
              <a:buFont typeface="Wingdings" pitchFamily="2" charset="2"/>
              <a:buChar char="Ø"/>
            </a:pPr>
            <a:r>
              <a:rPr lang="el-GR" b="1" dirty="0">
                <a:latin typeface="Arial" pitchFamily="34" charset="0"/>
                <a:cs typeface="Arial" pitchFamily="34" charset="0"/>
              </a:rPr>
              <a:t>Ιστολογικά καθοριζόμενο (κλασικό, οζώδες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δεσμοπλαστικό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, εκτεταμένη οζώδης διαμόρφωση,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μεγαλοκυτταρικό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/αναπλαστικό)</a:t>
            </a:r>
          </a:p>
          <a:p>
            <a:pPr marL="361950" indent="-361950">
              <a:buClr>
                <a:srgbClr val="C00000"/>
              </a:buClr>
              <a:buFont typeface="Wingdings" pitchFamily="2" charset="2"/>
              <a:buChar char="Ø"/>
            </a:pPr>
            <a:r>
              <a:rPr lang="el-GR" b="1" dirty="0">
                <a:latin typeface="Arial" pitchFamily="34" charset="0"/>
                <a:cs typeface="Arial" pitchFamily="34" charset="0"/>
              </a:rPr>
              <a:t>Μοριακά καθοριζόμενο (μεταλλάξεις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p53,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>
                <a:latin typeface="Arial" pitchFamily="34" charset="0"/>
                <a:cs typeface="Arial" pitchFamily="34" charset="0"/>
              </a:rPr>
              <a:t>WNT,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SHH)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l-GR" b="1" dirty="0">
                <a:solidFill>
                  <a:srgbClr val="C00000"/>
                </a:solidFill>
                <a:latin typeface="Arial" charset="0"/>
              </a:rPr>
              <a:t>Adult Diffuse </a:t>
            </a:r>
            <a:r>
              <a:rPr lang="en-US" altLang="el-GR" b="1" dirty="0" err="1">
                <a:solidFill>
                  <a:srgbClr val="C00000"/>
                </a:solidFill>
                <a:latin typeface="Arial" charset="0"/>
              </a:rPr>
              <a:t>gliomas</a:t>
            </a:r>
            <a:r>
              <a:rPr lang="en-US" altLang="el-GR" b="1" dirty="0">
                <a:solidFill>
                  <a:srgbClr val="C00000"/>
                </a:solidFill>
                <a:latin typeface="Arial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l-GR" b="1" dirty="0">
                <a:solidFill>
                  <a:srgbClr val="C00000"/>
                </a:solidFill>
                <a:latin typeface="Arial" charset="0"/>
              </a:rPr>
              <a:t>From histology, IDH status and other genetic parameters to WHO diagnosis</a:t>
            </a:r>
            <a:endParaRPr lang="el-GR" altLang="el-GR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123" name="Picture 3" descr="diffuse gliom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3301"/>
            <a:ext cx="9144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9 - Γωνιακή σύνδεση"/>
          <p:cNvCxnSpPr/>
          <p:nvPr/>
        </p:nvCxnSpPr>
        <p:spPr>
          <a:xfrm rot="10800000">
            <a:off x="1115617" y="4581128"/>
            <a:ext cx="5328593" cy="1800199"/>
          </a:xfrm>
          <a:prstGeom prst="bentConnector3">
            <a:avLst>
              <a:gd name="adj1" fmla="val 100074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- Ευθεία γραμμή σύνδεσης"/>
          <p:cNvCxnSpPr/>
          <p:nvPr/>
        </p:nvCxnSpPr>
        <p:spPr>
          <a:xfrm>
            <a:off x="6084168" y="2852936"/>
            <a:ext cx="18722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- TextBox"/>
          <p:cNvSpPr txBox="1"/>
          <p:nvPr/>
        </p:nvSpPr>
        <p:spPr>
          <a:xfrm>
            <a:off x="8279904" y="5805264"/>
            <a:ext cx="864096" cy="9387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C00000"/>
                </a:solidFill>
              </a:rPr>
              <a:t>Dual genotype </a:t>
            </a:r>
            <a:r>
              <a:rPr lang="en-US" sz="1100" dirty="0" err="1">
                <a:solidFill>
                  <a:srgbClr val="C00000"/>
                </a:solidFill>
              </a:rPr>
              <a:t>oligoastro-cytoma</a:t>
            </a:r>
            <a:r>
              <a:rPr lang="en-US" sz="1100" dirty="0">
                <a:solidFill>
                  <a:srgbClr val="C00000"/>
                </a:solidFill>
              </a:rPr>
              <a:t> NEC</a:t>
            </a:r>
            <a:endParaRPr lang="el-GR" sz="1100" dirty="0">
              <a:solidFill>
                <a:srgbClr val="C00000"/>
              </a:solidFill>
            </a:endParaRPr>
          </a:p>
        </p:txBody>
      </p:sp>
      <p:cxnSp>
        <p:nvCxnSpPr>
          <p:cNvPr id="22" name="21 - Ευθύγραμμο βέλος σύνδεσης"/>
          <p:cNvCxnSpPr/>
          <p:nvPr/>
        </p:nvCxnSpPr>
        <p:spPr>
          <a:xfrm>
            <a:off x="8100392" y="6381328"/>
            <a:ext cx="36004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- Ευθύγραμμο βέλος σύνδεσης"/>
          <p:cNvCxnSpPr/>
          <p:nvPr/>
        </p:nvCxnSpPr>
        <p:spPr>
          <a:xfrm flipV="1">
            <a:off x="6012160" y="3429000"/>
            <a:ext cx="720080" cy="1800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- TextBox"/>
          <p:cNvSpPr txBox="1"/>
          <p:nvPr/>
        </p:nvSpPr>
        <p:spPr>
          <a:xfrm rot="17574604">
            <a:off x="5731861" y="4278777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TERT EGFR </a:t>
            </a:r>
            <a:endParaRPr lang="el-GR" sz="1200" dirty="0"/>
          </a:p>
        </p:txBody>
      </p:sp>
      <p:sp>
        <p:nvSpPr>
          <p:cNvPr id="31" name="30 - TextBox"/>
          <p:cNvSpPr txBox="1"/>
          <p:nvPr/>
        </p:nvSpPr>
        <p:spPr>
          <a:xfrm rot="17400779">
            <a:off x="6025808" y="4286093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+7/-10</a:t>
            </a:r>
            <a:endParaRPr lang="el-GR" sz="1200" dirty="0"/>
          </a:p>
        </p:txBody>
      </p:sp>
      <p:cxnSp>
        <p:nvCxnSpPr>
          <p:cNvPr id="33" name="32 - Ευθύγραμμο βέλος σύνδεσης"/>
          <p:cNvCxnSpPr/>
          <p:nvPr/>
        </p:nvCxnSpPr>
        <p:spPr>
          <a:xfrm flipV="1">
            <a:off x="6012160" y="980728"/>
            <a:ext cx="0" cy="1800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- TextBox"/>
          <p:cNvSpPr txBox="1"/>
          <p:nvPr/>
        </p:nvSpPr>
        <p:spPr>
          <a:xfrm>
            <a:off x="5220072" y="692696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IDH mutant astrocytoma grade 4 (WHO 2021)</a:t>
            </a:r>
            <a:endParaRPr lang="el-GR" sz="1400" b="1" dirty="0">
              <a:solidFill>
                <a:srgbClr val="C00000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2267744" y="652534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</a:rPr>
              <a:t>WHO 2016, 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sp>
        <p:nvSpPr>
          <p:cNvPr id="15" name="14 - Έλλειψη"/>
          <p:cNvSpPr/>
          <p:nvPr/>
        </p:nvSpPr>
        <p:spPr>
          <a:xfrm rot="1276400">
            <a:off x="6014502" y="3293605"/>
            <a:ext cx="792088" cy="18509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6" name="15 - Γωνιακή σύνδεση"/>
          <p:cNvCxnSpPr/>
          <p:nvPr/>
        </p:nvCxnSpPr>
        <p:spPr>
          <a:xfrm rot="10800000">
            <a:off x="395536" y="4077072"/>
            <a:ext cx="5976664" cy="2304256"/>
          </a:xfrm>
          <a:prstGeom prst="bentConnector3">
            <a:avLst>
              <a:gd name="adj1" fmla="val 9941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- Ευθεία γραμμή σύνδεσης"/>
          <p:cNvCxnSpPr/>
          <p:nvPr/>
        </p:nvCxnSpPr>
        <p:spPr>
          <a:xfrm flipV="1">
            <a:off x="2699792" y="2852936"/>
            <a:ext cx="324036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- Έλλειψη"/>
          <p:cNvSpPr/>
          <p:nvPr/>
        </p:nvSpPr>
        <p:spPr>
          <a:xfrm rot="4022774">
            <a:off x="4034765" y="2441480"/>
            <a:ext cx="520309" cy="15227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34 - TextBox"/>
          <p:cNvSpPr txBox="1"/>
          <p:nvPr/>
        </p:nvSpPr>
        <p:spPr>
          <a:xfrm rot="20365771">
            <a:off x="3637168" y="299006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CDKN2A/B del</a:t>
            </a:r>
            <a:endParaRPr lang="el-GR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115616" y="188640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Arial" pitchFamily="34" charset="0"/>
                <a:cs typeface="Arial" pitchFamily="34" charset="0"/>
              </a:rPr>
              <a:t>Ταξινόμηση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WHO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202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όγκων ΚΝΣ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(CNS5)</a:t>
            </a:r>
          </a:p>
          <a:p>
            <a:pPr algn="ctr"/>
            <a:r>
              <a:rPr lang="el-GR" sz="2000" b="1" dirty="0">
                <a:latin typeface="Arial" pitchFamily="34" charset="0"/>
                <a:cs typeface="Arial" pitchFamily="34" charset="0"/>
              </a:rPr>
              <a:t>Γλοιώματα – σημασία μοριακών ευρημάτων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39552" y="1340768"/>
            <a:ext cx="81369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Εισαγωγή πολλών μοριακών δεικτών με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κλινικοπαθολογοανατομική</a:t>
            </a:r>
            <a:r>
              <a:rPr lang="el-GR" dirty="0">
                <a:latin typeface="Arial" pitchFamily="34" charset="0"/>
                <a:cs typeface="Arial" pitchFamily="34" charset="0"/>
              </a:rPr>
              <a:t> χρησιμότητα για την ακριβέστερη ταξινόμηση των γλοιωμάτων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Ορισμένες οντότητες χαρακτηρίζονται από το μοριακό εύρημα (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IDH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-μεταλλαγμένο </a:t>
            </a:r>
            <a:r>
              <a:rPr lang="el-GR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αστροκύτωμα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 → απαραίτητο για τη διάγνωση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(essential)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Ορισμένες οντότητες δεν απαιτούν την ανάδειξη μοριακών ευρημάτων, τα οποία, ωστόσο, είναι υποστηρικτικά της διάγνωσης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(desirable)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Οντότητες που δεν απαιτούν τον μοριακό έλεγχο για τη διάγνωση 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>
                <a:latin typeface="Arial" pitchFamily="34" charset="0"/>
                <a:cs typeface="Arial" pitchFamily="34" charset="0"/>
              </a:rPr>
              <a:t>Η ταξινόμηση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WHO CNS5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είναι μικτή /υβριδική [ Ιστολογική + Μοριακή]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Αναγνωρίζονται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τύποι και υπότυποι </a:t>
            </a:r>
            <a:r>
              <a:rPr lang="el-GR" dirty="0">
                <a:latin typeface="Arial" pitchFamily="34" charset="0"/>
                <a:cs typeface="Arial" pitchFamily="34" charset="0"/>
              </a:rPr>
              <a:t>στους διάφορους όγκους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 err="1">
                <a:latin typeface="Arial" pitchFamily="34" charset="0"/>
                <a:cs typeface="Arial" pitchFamily="34" charset="0"/>
              </a:rPr>
              <a:t>Βαθμοποίηση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εντός του ιστολογικού τύπου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115616" y="0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Arial" pitchFamily="34" charset="0"/>
                <a:cs typeface="Arial" pitchFamily="34" charset="0"/>
              </a:rPr>
              <a:t>Γλοιώματα –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WHO CNS5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39552" y="980728"/>
            <a:ext cx="813690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Τύπου ενηλίκων διάχυτα γλοιώματα</a:t>
            </a:r>
          </a:p>
          <a:p>
            <a:r>
              <a:rPr lang="el-GR" sz="1600" b="1" dirty="0">
                <a:solidFill>
                  <a:schemeClr val="accent2"/>
                </a:solidFill>
                <a:latin typeface="Arial" charset="0"/>
              </a:rPr>
              <a:t>       (</a:t>
            </a:r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grade </a:t>
            </a:r>
            <a:r>
              <a:rPr lang="el-GR" sz="1600" b="1" dirty="0">
                <a:solidFill>
                  <a:schemeClr val="accent2"/>
                </a:solidFill>
                <a:latin typeface="Arial" charset="0"/>
              </a:rPr>
              <a:t>2 έως 4</a:t>
            </a:r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)</a:t>
            </a:r>
          </a:p>
          <a:p>
            <a:pPr lvl="1"/>
            <a:r>
              <a:rPr lang="el-GR" sz="1600" b="1" dirty="0">
                <a:latin typeface="Arial" charset="0"/>
              </a:rPr>
              <a:t>Διηθητικά όρια</a:t>
            </a:r>
          </a:p>
          <a:p>
            <a:pPr lvl="1"/>
            <a:r>
              <a:rPr lang="el-GR" sz="1600" b="1" dirty="0">
                <a:latin typeface="Arial" charset="0"/>
              </a:rPr>
              <a:t>Μη δυνατή η ριζική </a:t>
            </a:r>
            <a:r>
              <a:rPr lang="el-GR" sz="1600" b="1" dirty="0" err="1">
                <a:latin typeface="Arial" charset="0"/>
              </a:rPr>
              <a:t>εκτομή</a:t>
            </a:r>
            <a:r>
              <a:rPr lang="el-GR" sz="1600" b="1" dirty="0">
                <a:latin typeface="Arial" charset="0"/>
              </a:rPr>
              <a:t> </a:t>
            </a:r>
            <a:r>
              <a:rPr lang="el-GR" sz="1600" b="1" dirty="0">
                <a:latin typeface="Arial" charset="0"/>
                <a:sym typeface="Wingdings 3" pitchFamily="18" charset="2"/>
              </a:rPr>
              <a:t> </a:t>
            </a:r>
            <a:r>
              <a:rPr lang="el-GR" sz="1600" b="1" dirty="0">
                <a:latin typeface="Arial" charset="0"/>
              </a:rPr>
              <a:t>υποτροπή</a:t>
            </a:r>
          </a:p>
          <a:p>
            <a:pPr lvl="1"/>
            <a:r>
              <a:rPr lang="el-GR" sz="1600" b="1" dirty="0">
                <a:latin typeface="Arial" charset="0"/>
              </a:rPr>
              <a:t>Συχνή η μετάπτωση σε υψηλότερο </a:t>
            </a:r>
            <a:r>
              <a:rPr lang="en-US" sz="1600" b="1" dirty="0">
                <a:latin typeface="Arial" charset="0"/>
              </a:rPr>
              <a:t>grade</a:t>
            </a:r>
            <a:endParaRPr lang="el-GR" sz="1600" b="1" dirty="0">
              <a:latin typeface="Arial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</a:pPr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Παιδιατρικού τύπου διάχυτα γλοιώματα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 marL="989013" indent="-360363">
              <a:buClr>
                <a:srgbClr val="C00000"/>
              </a:buClr>
              <a:buFont typeface="Wingdings" pitchFamily="2" charset="2"/>
              <a:buChar char="Ø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Χαμηλόβαθμα</a:t>
            </a:r>
          </a:p>
          <a:p>
            <a:pPr marL="989013" indent="-360363">
              <a:buClr>
                <a:srgbClr val="C00000"/>
              </a:buClr>
              <a:buFont typeface="Wingdings" pitchFamily="2" charset="2"/>
              <a:buChar char="Ø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Υψηλόβαθμα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600" b="1" dirty="0" err="1">
                <a:latin typeface="Arial" pitchFamily="34" charset="0"/>
                <a:cs typeface="Arial" pitchFamily="34" charset="0"/>
              </a:rPr>
              <a:t>Περίγραπτα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αστροκυτταρικά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γλοιώματα</a:t>
            </a:r>
          </a:p>
          <a:p>
            <a:r>
              <a:rPr lang="el-GR" sz="1600" b="1" dirty="0">
                <a:solidFill>
                  <a:schemeClr val="accent2"/>
                </a:solidFill>
                <a:latin typeface="Arial" charset="0"/>
              </a:rPr>
              <a:t>       (συνήθως </a:t>
            </a:r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grade </a:t>
            </a:r>
            <a:r>
              <a:rPr lang="el-GR" sz="1600" b="1" dirty="0">
                <a:solidFill>
                  <a:schemeClr val="accent2"/>
                </a:solidFill>
                <a:latin typeface="Arial" charset="0"/>
              </a:rPr>
              <a:t>1 ή 2)</a:t>
            </a:r>
            <a:endParaRPr lang="en-US" sz="1600" b="1" dirty="0">
              <a:solidFill>
                <a:schemeClr val="accent2"/>
              </a:solidFill>
              <a:latin typeface="Arial" charset="0"/>
            </a:endParaRPr>
          </a:p>
          <a:p>
            <a:pPr lvl="1"/>
            <a:r>
              <a:rPr lang="el-GR" sz="1600" b="1" dirty="0">
                <a:latin typeface="Arial" charset="0"/>
              </a:rPr>
              <a:t>Βραδέως αυξανόμενα</a:t>
            </a:r>
          </a:p>
          <a:p>
            <a:pPr lvl="1"/>
            <a:r>
              <a:rPr lang="el-GR" sz="1600" b="1" dirty="0">
                <a:latin typeface="Arial" charset="0"/>
              </a:rPr>
              <a:t>Δυνητικά χειρουργικά εξαιρέσιμα</a:t>
            </a:r>
            <a:endParaRPr lang="el-GR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Αριστερό άγκιστρο"/>
          <p:cNvSpPr/>
          <p:nvPr/>
        </p:nvSpPr>
        <p:spPr>
          <a:xfrm>
            <a:off x="4499992" y="548680"/>
            <a:ext cx="504056" cy="12241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4716016" y="572487"/>
            <a:ext cx="442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Wingdings" pitchFamily="2" charset="2"/>
              <a:buChar char="Ø"/>
            </a:pPr>
            <a:r>
              <a:rPr lang="en-US" b="1" dirty="0"/>
              <a:t>IDH-</a:t>
            </a:r>
            <a:r>
              <a:rPr lang="el-GR" b="1" dirty="0"/>
              <a:t>μεταλλαγμένο αστροκύττωμα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l-GR" b="1" dirty="0" err="1"/>
              <a:t>Ολιγοδενδρογλοίωμα</a:t>
            </a:r>
            <a:r>
              <a:rPr lang="el-GR" b="1" dirty="0"/>
              <a:t> με μετάλλαξη </a:t>
            </a:r>
            <a:r>
              <a:rPr lang="en-US" b="1" dirty="0"/>
              <a:t>IDH </a:t>
            </a:r>
            <a:r>
              <a:rPr lang="el-GR" b="1" dirty="0"/>
              <a:t>και </a:t>
            </a:r>
            <a:r>
              <a:rPr lang="el-GR" b="1" dirty="0" err="1"/>
              <a:t>συναπάλειψη</a:t>
            </a:r>
            <a:r>
              <a:rPr lang="el-GR" b="1" dirty="0"/>
              <a:t> </a:t>
            </a:r>
            <a:r>
              <a:rPr lang="en-US" b="1" dirty="0"/>
              <a:t>1p/19q</a:t>
            </a:r>
            <a:endParaRPr lang="el-GR" b="1" dirty="0"/>
          </a:p>
          <a:p>
            <a:pPr marL="360363" indent="-360363">
              <a:buFont typeface="Wingdings" pitchFamily="2" charset="2"/>
              <a:buChar char="Ø"/>
            </a:pPr>
            <a:r>
              <a:rPr lang="el-GR" b="1" dirty="0" err="1"/>
              <a:t>Γλοιοβλάστωμα</a:t>
            </a:r>
            <a:r>
              <a:rPr lang="en-US" b="1" dirty="0"/>
              <a:t>,</a:t>
            </a:r>
            <a:r>
              <a:rPr lang="el-GR" b="1" dirty="0"/>
              <a:t> </a:t>
            </a:r>
            <a:r>
              <a:rPr lang="en-US" b="1" dirty="0"/>
              <a:t>IDH</a:t>
            </a:r>
            <a:r>
              <a:rPr lang="el-GR" b="1" dirty="0"/>
              <a:t> μη μεταλλαγμένο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1560" y="587727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Arial" pitchFamily="34" charset="0"/>
                <a:cs typeface="Arial" pitchFamily="34" charset="0"/>
              </a:rPr>
              <a:t>*Παιδιατρικού τύπου νεοπλάσματα ενίοτε σε (νέους) ενήλικες</a:t>
            </a:r>
          </a:p>
          <a:p>
            <a:pPr>
              <a:buFont typeface="Arial" charset="0"/>
              <a:buChar char="•"/>
            </a:pPr>
            <a:endParaRPr lang="el-GR" b="1" dirty="0">
              <a:latin typeface="Arial" pitchFamily="34" charset="0"/>
              <a:cs typeface="Arial" pitchFamily="34" charset="0"/>
            </a:endParaRPr>
          </a:p>
          <a:p>
            <a:r>
              <a:rPr lang="el-GR" b="1" dirty="0">
                <a:latin typeface="Arial" pitchFamily="34" charset="0"/>
                <a:cs typeface="Arial" pitchFamily="34" charset="0"/>
              </a:rPr>
              <a:t>*Τύπου ενήλικος νεοπλάσματα σπάνια σε παιδιά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640960" cy="1216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sz="2400" b="1" dirty="0">
                <a:solidFill>
                  <a:schemeClr val="tx1"/>
                </a:solidFill>
                <a:latin typeface="Arial" charset="0"/>
              </a:rPr>
              <a:t>Κριτήρια </a:t>
            </a:r>
            <a:r>
              <a:rPr lang="el-GR" sz="2400" b="1" dirty="0" err="1">
                <a:solidFill>
                  <a:schemeClr val="tx1"/>
                </a:solidFill>
                <a:latin typeface="Arial" charset="0"/>
              </a:rPr>
              <a:t>βαθμοποίησης</a:t>
            </a:r>
            <a:r>
              <a:rPr lang="el-GR" sz="2400" b="1" dirty="0">
                <a:solidFill>
                  <a:schemeClr val="tx1"/>
                </a:solidFill>
                <a:latin typeface="Arial" charset="0"/>
              </a:rPr>
              <a:t> διάχυτα διηθητικού </a:t>
            </a:r>
            <a:r>
              <a:rPr lang="el-GR" sz="2400" b="1" dirty="0" err="1">
                <a:solidFill>
                  <a:schemeClr val="tx1"/>
                </a:solidFill>
                <a:latin typeface="Arial" charset="0"/>
              </a:rPr>
              <a:t>αστροκυτταρικού</a:t>
            </a:r>
            <a:r>
              <a:rPr lang="el-GR" sz="2400" b="1" dirty="0">
                <a:solidFill>
                  <a:schemeClr val="tx1"/>
                </a:solidFill>
                <a:latin typeface="Arial" charset="0"/>
              </a:rPr>
              <a:t> γλοιώματος τύπου ενήλικος</a:t>
            </a:r>
          </a:p>
        </p:txBody>
      </p:sp>
      <p:graphicFrame>
        <p:nvGraphicFramePr>
          <p:cNvPr id="452611" name="Group 3"/>
          <p:cNvGraphicFramePr>
            <a:graphicFrameLocks noGrp="1"/>
          </p:cNvGraphicFramePr>
          <p:nvPr>
            <p:ph idx="1"/>
          </p:nvPr>
        </p:nvGraphicFramePr>
        <p:xfrm>
          <a:off x="539750" y="2133600"/>
          <a:ext cx="8247092" cy="3598863"/>
        </p:xfrm>
        <a:graphic>
          <a:graphicData uri="http://schemas.openxmlformats.org/drawingml/2006/table">
            <a:tbl>
              <a:tblPr/>
              <a:tblGrid>
                <a:gridCol w="167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8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Πυρηνική </a:t>
                      </a:r>
                      <a:r>
                        <a:rPr kumimoji="0" lang="el-GR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ατυπία</a:t>
                      </a:r>
                      <a:endParaRPr kumimoji="0" lang="el-GR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Μιτωτική</a:t>
                      </a: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el-GR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δραστη</a:t>
                      </a: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-</a:t>
                      </a:r>
                      <a:r>
                        <a:rPr kumimoji="0" lang="el-GR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ριότητα</a:t>
                      </a:r>
                      <a:endParaRPr kumimoji="0" lang="el-GR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Πτωτική νέκρωση/ ενδοθηλιακή υπερπλασία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</a:t>
                      </a: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</a:t>
                      </a: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</a:t>
                      </a: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+/+, +/-, -/+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23528" y="1628800"/>
            <a:ext cx="8568952" cy="44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 dirty="0">
                <a:latin typeface="Arial" charset="0"/>
              </a:rPr>
              <a:t>Πυρηνική </a:t>
            </a:r>
            <a:r>
              <a:rPr lang="el-GR" sz="2400" b="1" dirty="0" err="1">
                <a:latin typeface="Arial" charset="0"/>
              </a:rPr>
              <a:t>ατυπία</a:t>
            </a:r>
            <a:r>
              <a:rPr lang="el-GR" sz="2400" dirty="0">
                <a:latin typeface="Arial" charset="0"/>
              </a:rPr>
              <a:t>: ποικιλία μεγέθους/σχήματος πυρήνα και </a:t>
            </a:r>
            <a:r>
              <a:rPr lang="el-GR" sz="2400" dirty="0" err="1">
                <a:latin typeface="Arial" charset="0"/>
              </a:rPr>
              <a:t>υπερχρωμασία</a:t>
            </a:r>
            <a:endParaRPr lang="el-GR" sz="2400" dirty="0">
              <a:latin typeface="Arial" charset="0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 dirty="0" err="1">
                <a:latin typeface="Arial" charset="0"/>
              </a:rPr>
              <a:t>Μιτωτική</a:t>
            </a:r>
            <a:r>
              <a:rPr lang="el-GR" sz="2400" b="1" dirty="0">
                <a:latin typeface="Arial" charset="0"/>
              </a:rPr>
              <a:t> δραστηριότητα</a:t>
            </a:r>
            <a:r>
              <a:rPr lang="el-GR" sz="2400" dirty="0">
                <a:latin typeface="Arial" charset="0"/>
              </a:rPr>
              <a:t>: Αξιολογείται η </a:t>
            </a:r>
            <a:r>
              <a:rPr lang="el-GR" sz="2400" b="1" dirty="0">
                <a:latin typeface="Arial" charset="0"/>
              </a:rPr>
              <a:t>παρουσία</a:t>
            </a:r>
            <a:r>
              <a:rPr lang="el-GR" sz="2400" dirty="0">
                <a:latin typeface="Arial" charset="0"/>
              </a:rPr>
              <a:t> και </a:t>
            </a:r>
            <a:r>
              <a:rPr lang="el-GR" sz="2400" b="1" dirty="0">
                <a:latin typeface="Arial" charset="0"/>
              </a:rPr>
              <a:t>ο αριθμός των </a:t>
            </a:r>
            <a:r>
              <a:rPr lang="el-GR" sz="2400" dirty="0" err="1">
                <a:latin typeface="Arial" charset="0"/>
              </a:rPr>
              <a:t>πυρηνοκινησιών</a:t>
            </a:r>
            <a:r>
              <a:rPr lang="el-GR" sz="2400" dirty="0">
                <a:latin typeface="Arial" charset="0"/>
              </a:rPr>
              <a:t> σε σχέση με το </a:t>
            </a:r>
            <a:r>
              <a:rPr lang="el-GR" sz="2400" b="1" dirty="0">
                <a:latin typeface="Arial" charset="0"/>
              </a:rPr>
              <a:t>μέγεθος δείγματος</a:t>
            </a:r>
            <a:r>
              <a:rPr lang="el-GR" sz="2400" dirty="0">
                <a:latin typeface="Arial" charset="0"/>
              </a:rPr>
              <a:t>(βιοψία ή </a:t>
            </a:r>
            <a:r>
              <a:rPr lang="el-GR" sz="2400" dirty="0" err="1">
                <a:latin typeface="Arial" charset="0"/>
              </a:rPr>
              <a:t>εκτομή</a:t>
            </a:r>
            <a:r>
              <a:rPr lang="el-GR" sz="2400" dirty="0">
                <a:latin typeface="Arial" charset="0"/>
              </a:rPr>
              <a:t>)-Χρήση </a:t>
            </a:r>
            <a:r>
              <a:rPr lang="el-GR" sz="2400" dirty="0" err="1">
                <a:latin typeface="Arial" charset="0"/>
              </a:rPr>
              <a:t>πολλ</a:t>
            </a:r>
            <a:r>
              <a:rPr lang="el-GR" sz="2400" dirty="0">
                <a:latin typeface="Arial" charset="0"/>
              </a:rPr>
              <a:t>/</a:t>
            </a:r>
            <a:r>
              <a:rPr lang="el-GR" sz="2400" dirty="0" err="1">
                <a:latin typeface="Arial" charset="0"/>
              </a:rPr>
              <a:t>κών</a:t>
            </a:r>
            <a:r>
              <a:rPr lang="el-GR" sz="2400" dirty="0">
                <a:latin typeface="Arial" charset="0"/>
              </a:rPr>
              <a:t> δεικτών (ΜΙΒ-1)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 dirty="0">
                <a:latin typeface="Arial" charset="0"/>
              </a:rPr>
              <a:t>Νέκρωση: Πηκτική </a:t>
            </a:r>
            <a:r>
              <a:rPr lang="el-GR" sz="2400" dirty="0">
                <a:latin typeface="Arial" charset="0"/>
              </a:rPr>
              <a:t>νέκρωση με ή χωρίς </a:t>
            </a:r>
            <a:r>
              <a:rPr lang="el-GR" sz="2400" b="1" dirty="0" err="1">
                <a:latin typeface="Arial" charset="0"/>
              </a:rPr>
              <a:t>πασσαλοειδή</a:t>
            </a:r>
            <a:r>
              <a:rPr lang="el-GR" sz="2400" dirty="0">
                <a:latin typeface="Arial" charset="0"/>
              </a:rPr>
              <a:t> διάταξη των κυττάρων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 dirty="0">
                <a:latin typeface="Arial" charset="0"/>
              </a:rPr>
              <a:t>Ενδοθηλιακή υπερπλασία</a:t>
            </a:r>
            <a:r>
              <a:rPr lang="el-GR" sz="2400" dirty="0">
                <a:latin typeface="Arial" charset="0"/>
              </a:rPr>
              <a:t>: </a:t>
            </a:r>
            <a:r>
              <a:rPr lang="el-GR" sz="2400" dirty="0" err="1">
                <a:latin typeface="Arial" charset="0"/>
              </a:rPr>
              <a:t>Στιβάδωση</a:t>
            </a:r>
            <a:r>
              <a:rPr lang="el-GR" sz="2400" dirty="0">
                <a:latin typeface="Arial" charset="0"/>
              </a:rPr>
              <a:t> του ενδοθηλίου </a:t>
            </a:r>
            <a:r>
              <a:rPr lang="el-GR" sz="2400" dirty="0">
                <a:latin typeface="Arial" charset="0"/>
                <a:sym typeface="Wingdings 3" pitchFamily="18" charset="2"/>
              </a:rPr>
              <a:t> </a:t>
            </a:r>
            <a:r>
              <a:rPr lang="el-GR" sz="2400" dirty="0">
                <a:latin typeface="Arial" charset="0"/>
              </a:rPr>
              <a:t>δημιουργία </a:t>
            </a:r>
            <a:r>
              <a:rPr lang="el-GR" sz="2400" dirty="0" err="1">
                <a:latin typeface="Arial" charset="0"/>
              </a:rPr>
              <a:t>σπειραματοειδών</a:t>
            </a:r>
            <a:r>
              <a:rPr lang="el-GR" sz="2400" dirty="0">
                <a:latin typeface="Arial" charset="0"/>
              </a:rPr>
              <a:t> σχηματισμών</a:t>
            </a:r>
            <a:endParaRPr lang="el-GR" sz="2800" dirty="0">
              <a:latin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0"/>
            <a:ext cx="8640960" cy="1216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Κριτήρια βαθμοποίησης διάχυτα διηθητικού αστροκυτταρικού γλοιώματος τύπου ενήλικος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88640"/>
            <a:ext cx="8001000" cy="914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sz="2400" b="1" dirty="0">
                <a:solidFill>
                  <a:schemeClr val="tx1"/>
                </a:solidFill>
                <a:latin typeface="Arial" charset="0"/>
              </a:rPr>
              <a:t>ΜΟΡΙΑΚΑ ΚΡΙΤΗΡΙΑ ΒΑΘΜΟΠΟΙΗΣΗΣ ΔΙΑΧΥΤΑ ΔΙΗΘΗΤΙΚΩΝ ΑΣΤΡΟΚΥΤΤΑΡΙΚΩΝ ΓΛΟΙΩΜΑΤΩΝ ΤΥΠΟΥ ΕΝΗΛΙΚΟΣ ( </a:t>
            </a:r>
            <a:r>
              <a:rPr lang="en-US" sz="2400" b="1" dirty="0">
                <a:latin typeface="Arial" charset="0"/>
              </a:rPr>
              <a:t>WHO,CNS5, 202</a:t>
            </a:r>
            <a:r>
              <a:rPr lang="el-GR" sz="2400" b="1" dirty="0">
                <a:latin typeface="Arial" charset="0"/>
              </a:rPr>
              <a:t>1</a:t>
            </a:r>
            <a:r>
              <a:rPr lang="en-US" sz="2400" b="1" dirty="0">
                <a:latin typeface="Arial" charset="0"/>
              </a:rPr>
              <a:t>)</a:t>
            </a:r>
            <a:endParaRPr lang="el-GR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39552" y="2852936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CKNN2A/B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ομόζυγη απάλειψη σε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IDH-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μεταλλαγμένο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αστροκύτωμα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→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grade 4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2000" b="1" dirty="0">
                <a:latin typeface="Arial" pitchFamily="34" charset="0"/>
                <a:cs typeface="Arial" pitchFamily="34" charset="0"/>
              </a:rPr>
              <a:t>Μετάλλαξη υποκινητή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TERT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, ενίσχυση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EGFR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, +7/-10 (1 ανωμαλία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εξαυτών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) σε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IDH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μη μεταλλαγμένο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αστροκυτταρικό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γλοίωμα →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grade 4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“CNS5 WHO grade is no longer restricted to being a histological grade”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Louis, </a:t>
            </a:r>
            <a:r>
              <a:rPr lang="en-US" sz="1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Neuro</a:t>
            </a:r>
            <a:r>
              <a:rPr lang="en-US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Oncol</a:t>
            </a:r>
            <a:r>
              <a:rPr lang="en-US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2021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dirty="0">
                <a:latin typeface="Arial" charset="0"/>
              </a:rPr>
              <a:t>Σημασία του βαθμού κακοήθειας</a:t>
            </a:r>
            <a:endParaRPr lang="el-GR" sz="3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7939088" cy="3810000"/>
          </a:xfrm>
        </p:spPr>
        <p:txBody>
          <a:bodyPr/>
          <a:lstStyle/>
          <a:p>
            <a:pPr eaLnBrk="1" hangingPunct="1"/>
            <a:r>
              <a:rPr lang="en-US" sz="2400" b="1" dirty="0">
                <a:latin typeface="Arial" charset="0"/>
              </a:rPr>
              <a:t>Grade 1 </a:t>
            </a:r>
            <a:r>
              <a:rPr lang="en-US" sz="2400" b="1" dirty="0">
                <a:latin typeface="Arial" charset="0"/>
                <a:sym typeface="Wingdings 3" pitchFamily="18" charset="2"/>
              </a:rPr>
              <a:t></a:t>
            </a:r>
            <a:r>
              <a:rPr lang="el-GR" sz="2400" b="1" dirty="0">
                <a:latin typeface="Arial" charset="0"/>
                <a:sym typeface="Wingdings 3" pitchFamily="18" charset="2"/>
              </a:rPr>
              <a:t> </a:t>
            </a:r>
            <a:r>
              <a:rPr lang="el-GR" sz="2400" b="1" dirty="0">
                <a:latin typeface="Arial" charset="0"/>
              </a:rPr>
              <a:t>όγκοι βραδέως αυξανόμενοι, </a:t>
            </a:r>
            <a:r>
              <a:rPr lang="el-GR" sz="2400" b="1" dirty="0" err="1">
                <a:latin typeface="Arial" charset="0"/>
              </a:rPr>
              <a:t>περίγραπτοι</a:t>
            </a:r>
            <a:r>
              <a:rPr lang="el-GR" sz="2400" b="1" dirty="0">
                <a:latin typeface="Arial" charset="0"/>
              </a:rPr>
              <a:t> («καλοήθεις»)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</a:rPr>
              <a:t>Grade 2 </a:t>
            </a:r>
            <a:r>
              <a:rPr lang="en-US" sz="2400" b="1" dirty="0">
                <a:latin typeface="Arial" charset="0"/>
                <a:sym typeface="Wingdings 3" pitchFamily="18" charset="2"/>
              </a:rPr>
              <a:t></a:t>
            </a:r>
            <a:r>
              <a:rPr lang="el-GR" sz="2400" b="1" dirty="0">
                <a:latin typeface="Arial" charset="0"/>
                <a:sym typeface="Wingdings 3" pitchFamily="18" charset="2"/>
              </a:rPr>
              <a:t> </a:t>
            </a:r>
            <a:r>
              <a:rPr lang="el-GR" sz="2400" b="1" dirty="0">
                <a:latin typeface="Arial" charset="0"/>
              </a:rPr>
              <a:t>όγκοι βραδέως αυξανόμενοι,(«χαμηλής κακοήθειας»)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</a:rPr>
              <a:t>Grade 3 </a:t>
            </a:r>
            <a:r>
              <a:rPr lang="en-US" sz="2400" b="1" dirty="0">
                <a:latin typeface="Arial" charset="0"/>
                <a:sym typeface="Wingdings 3" pitchFamily="18" charset="2"/>
              </a:rPr>
              <a:t></a:t>
            </a:r>
            <a:r>
              <a:rPr lang="el-GR" sz="2400" b="1" dirty="0">
                <a:latin typeface="Arial" charset="0"/>
                <a:sym typeface="Wingdings 3" pitchFamily="18" charset="2"/>
              </a:rPr>
              <a:t> </a:t>
            </a:r>
            <a:r>
              <a:rPr lang="el-GR" sz="2400" b="1" dirty="0">
                <a:latin typeface="Arial" charset="0"/>
              </a:rPr>
              <a:t>όγκοι ιστολογικά κακοήθεις,           ταχέως αυξανόμενοι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</a:rPr>
              <a:t>Grade 4</a:t>
            </a:r>
            <a:r>
              <a:rPr lang="el-GR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  <a:sym typeface="Wingdings 3" pitchFamily="18" charset="2"/>
              </a:rPr>
              <a:t> </a:t>
            </a:r>
            <a:r>
              <a:rPr lang="el-GR" sz="2400" b="1" dirty="0">
                <a:latin typeface="Arial" charset="0"/>
              </a:rPr>
              <a:t>όγκοι ιστολογικά κακοήθεις              συχνά με νέκρωση</a:t>
            </a:r>
            <a:endParaRPr lang="el-GR" sz="2800" b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755576" y="18864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Arial" pitchFamily="34" charset="0"/>
                <a:cs typeface="Arial" pitchFamily="34" charset="0"/>
              </a:rPr>
              <a:t>Διάγνωση όγκων ΚΝΣ κατά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CNS5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WHO 202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755576" y="1772816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dirty="0">
                <a:latin typeface="Arial" pitchFamily="34" charset="0"/>
                <a:cs typeface="Arial" pitchFamily="34" charset="0"/>
              </a:rPr>
              <a:t>NEC (not elsewhere classified): </a:t>
            </a:r>
            <a:r>
              <a:rPr lang="el-GR" dirty="0">
                <a:latin typeface="Arial" pitchFamily="34" charset="0"/>
                <a:cs typeface="Arial" pitchFamily="34" charset="0"/>
              </a:rPr>
              <a:t>αδυναμία ταυτοποίησης του διαγνωστικού τύπου κατά </a:t>
            </a:r>
            <a:r>
              <a:rPr lang="en-US" dirty="0">
                <a:latin typeface="Arial" pitchFamily="34" charset="0"/>
                <a:cs typeface="Arial" pitchFamily="34" charset="0"/>
              </a:rPr>
              <a:t>WHO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CNS5</a:t>
            </a:r>
            <a:r>
              <a:rPr lang="el-GR" dirty="0">
                <a:latin typeface="Arial" pitchFamily="34" charset="0"/>
                <a:cs typeface="Arial" pitchFamily="34" charset="0"/>
              </a:rPr>
              <a:t>,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παρά τη διενέργεια του ενδεικνυόμενου μοριακού ελέγχου</a:t>
            </a:r>
          </a:p>
          <a:p>
            <a:pPr marL="719138" indent="-360363">
              <a:buClr>
                <a:srgbClr val="C00000"/>
              </a:buClr>
              <a:buFont typeface="Wingdings" pitchFamily="2" charset="2"/>
              <a:buChar char="Ø"/>
            </a:pPr>
            <a:r>
              <a:rPr lang="el-GR" dirty="0">
                <a:latin typeface="Arial" pitchFamily="34" charset="0"/>
                <a:cs typeface="Arial" pitchFamily="34" charset="0"/>
              </a:rPr>
              <a:t>Απουσία συμφωνίας κλινικών, ιστολογικών, ανοσοϊστοχημικών ή/και μοριακών ευρημάτων</a:t>
            </a:r>
          </a:p>
          <a:p>
            <a:pPr marL="719138" indent="-360363">
              <a:buClr>
                <a:srgbClr val="C00000"/>
              </a:buClr>
              <a:buFont typeface="Wingdings" pitchFamily="2" charset="2"/>
              <a:buChar char="Ø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dirty="0">
                <a:latin typeface="Arial" pitchFamily="34" charset="0"/>
                <a:cs typeface="Arial" pitchFamily="34" charset="0"/>
              </a:rPr>
              <a:t>NOS (not otherwise specified): </a:t>
            </a:r>
            <a:r>
              <a:rPr lang="el-GR" dirty="0">
                <a:latin typeface="Arial" pitchFamily="34" charset="0"/>
                <a:cs typeface="Arial" pitchFamily="34" charset="0"/>
              </a:rPr>
              <a:t>η διαγνωστική πληροφορία (ιστολογική ή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μοριακή</a:t>
            </a:r>
            <a:r>
              <a:rPr lang="el-GR" dirty="0">
                <a:latin typeface="Arial" pitchFamily="34" charset="0"/>
                <a:cs typeface="Arial" pitchFamily="34" charset="0"/>
              </a:rPr>
              <a:t>) απαραίτητη για την τυποποίηση του όγκου κατά </a:t>
            </a:r>
            <a:r>
              <a:rPr lang="en-US" dirty="0">
                <a:latin typeface="Arial" pitchFamily="34" charset="0"/>
                <a:cs typeface="Arial" pitchFamily="34" charset="0"/>
              </a:rPr>
              <a:t>WHO CNS5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δεν είναι διαθέσιμη </a:t>
            </a:r>
            <a:r>
              <a:rPr lang="el-GR" dirty="0">
                <a:latin typeface="Arial" pitchFamily="34" charset="0"/>
                <a:cs typeface="Arial" pitchFamily="34" charset="0"/>
              </a:rPr>
              <a:t>[ μη διαθέσιμα μέσα μοριακού ελέγχου ή αποτυχία του μοριακού ελέγχου για τεχνικούς λόγους].</a:t>
            </a:r>
          </a:p>
          <a:p>
            <a:pPr>
              <a:buClr>
                <a:srgbClr val="C00000"/>
              </a:buClr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332656"/>
            <a:ext cx="4572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Adult-type diffuse </a:t>
            </a:r>
            <a:r>
              <a:rPr lang="en-US" sz="1400" b="1" i="1" dirty="0" err="1">
                <a:solidFill>
                  <a:srgbClr val="C00000"/>
                </a:solidFill>
              </a:rPr>
              <a:t>gliomas</a:t>
            </a:r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dirty="0"/>
              <a:t>Astrocytoma, IDH-mutant</a:t>
            </a:r>
          </a:p>
          <a:p>
            <a:r>
              <a:rPr lang="en-US" sz="1400" dirty="0" err="1"/>
              <a:t>Oligodendroglioma</a:t>
            </a:r>
            <a:r>
              <a:rPr lang="en-US" sz="1400" dirty="0"/>
              <a:t>, IDH-mutant and 1p/19q-codeleted</a:t>
            </a:r>
          </a:p>
          <a:p>
            <a:r>
              <a:rPr lang="en-US" sz="1400" dirty="0" err="1"/>
              <a:t>Glioblastoma</a:t>
            </a:r>
            <a:r>
              <a:rPr lang="en-US" sz="1400" dirty="0"/>
              <a:t>, IDH-</a:t>
            </a:r>
            <a:r>
              <a:rPr lang="en-US" sz="1400" dirty="0" err="1"/>
              <a:t>wildtype</a:t>
            </a:r>
            <a:endParaRPr lang="en-US" sz="1400" dirty="0"/>
          </a:p>
          <a:p>
            <a:r>
              <a:rPr lang="en-US" sz="1400" i="1" dirty="0" err="1"/>
              <a:t>Paediatric</a:t>
            </a:r>
            <a:r>
              <a:rPr lang="en-US" sz="1400" i="1" dirty="0"/>
              <a:t>-type diffuse low-grade </a:t>
            </a:r>
            <a:r>
              <a:rPr lang="en-US" sz="1400" i="1" dirty="0" err="1"/>
              <a:t>gliomas</a:t>
            </a:r>
            <a:endParaRPr lang="en-US" sz="1400" dirty="0"/>
          </a:p>
          <a:p>
            <a:r>
              <a:rPr lang="en-US" sz="1400" dirty="0"/>
              <a:t>Diffuse astrocytoma, MYB- or MYBL1-altered</a:t>
            </a:r>
          </a:p>
          <a:p>
            <a:r>
              <a:rPr lang="en-US" sz="1400" dirty="0" err="1"/>
              <a:t>Angiocentric</a:t>
            </a:r>
            <a:r>
              <a:rPr lang="en-US" sz="1400" dirty="0"/>
              <a:t> glioma</a:t>
            </a:r>
          </a:p>
          <a:p>
            <a:r>
              <a:rPr lang="en-US" sz="1400" dirty="0"/>
              <a:t>Polymorphous low-grade </a:t>
            </a:r>
            <a:r>
              <a:rPr lang="en-US" sz="1400" dirty="0" err="1"/>
              <a:t>neuroepithelial</a:t>
            </a:r>
            <a:r>
              <a:rPr lang="en-US" sz="1400" dirty="0"/>
              <a:t> </a:t>
            </a:r>
            <a:r>
              <a:rPr lang="en-US" sz="1400" dirty="0" err="1"/>
              <a:t>tumour</a:t>
            </a:r>
            <a:r>
              <a:rPr lang="en-US" sz="1400" dirty="0"/>
              <a:t> of the young</a:t>
            </a:r>
          </a:p>
          <a:p>
            <a:r>
              <a:rPr lang="en-US" sz="1400" dirty="0"/>
              <a:t>Diffuse low-grade glioma, MAPK pathway-altered</a:t>
            </a:r>
          </a:p>
          <a:p>
            <a:r>
              <a:rPr lang="en-US" sz="1400" i="1" dirty="0" err="1"/>
              <a:t>Paediatric</a:t>
            </a:r>
            <a:r>
              <a:rPr lang="en-US" sz="1400" i="1" dirty="0"/>
              <a:t>-type diffuse high-grade </a:t>
            </a:r>
            <a:r>
              <a:rPr lang="en-US" sz="1400" i="1" dirty="0" err="1"/>
              <a:t>gliomas</a:t>
            </a:r>
            <a:endParaRPr lang="en-US" sz="1400" dirty="0"/>
          </a:p>
          <a:p>
            <a:r>
              <a:rPr lang="en-US" sz="1400" dirty="0"/>
              <a:t>Diffuse midline glioma, H3 K27-altered</a:t>
            </a:r>
          </a:p>
          <a:p>
            <a:r>
              <a:rPr lang="en-US" sz="1400" dirty="0"/>
              <a:t>Diffuse hemispheric glioma, H3 G34-mutant</a:t>
            </a:r>
          </a:p>
          <a:p>
            <a:r>
              <a:rPr lang="en-US" sz="1400" dirty="0"/>
              <a:t>Diffuse </a:t>
            </a:r>
            <a:r>
              <a:rPr lang="en-US" sz="1400" dirty="0" err="1"/>
              <a:t>paediatric</a:t>
            </a:r>
            <a:r>
              <a:rPr lang="en-US" sz="1400" dirty="0"/>
              <a:t>-type high-grade glioma, H3-wildtype and IDH-</a:t>
            </a:r>
            <a:r>
              <a:rPr lang="en-US" sz="1400" dirty="0" err="1"/>
              <a:t>wildtype</a:t>
            </a:r>
            <a:endParaRPr lang="en-US" sz="1400" dirty="0"/>
          </a:p>
          <a:p>
            <a:r>
              <a:rPr lang="en-US" sz="1400" dirty="0"/>
              <a:t>Infant-type hemispheric glioma</a:t>
            </a:r>
          </a:p>
          <a:p>
            <a:r>
              <a:rPr lang="en-US" sz="1400" b="1" i="1" dirty="0">
                <a:solidFill>
                  <a:srgbClr val="C00000"/>
                </a:solidFill>
              </a:rPr>
              <a:t>Circumscribed </a:t>
            </a:r>
            <a:r>
              <a:rPr lang="en-US" sz="1400" b="1" i="1" dirty="0" err="1">
                <a:solidFill>
                  <a:srgbClr val="C00000"/>
                </a:solidFill>
              </a:rPr>
              <a:t>astrocytic</a:t>
            </a:r>
            <a:r>
              <a:rPr lang="en-US" sz="1400" b="1" i="1" dirty="0">
                <a:solidFill>
                  <a:srgbClr val="C00000"/>
                </a:solidFill>
              </a:rPr>
              <a:t> </a:t>
            </a:r>
            <a:r>
              <a:rPr lang="en-US" sz="1400" b="1" i="1" dirty="0" err="1">
                <a:solidFill>
                  <a:srgbClr val="C00000"/>
                </a:solidFill>
              </a:rPr>
              <a:t>gliomas</a:t>
            </a:r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dirty="0"/>
              <a:t>Pilocytic astrocytoma</a:t>
            </a:r>
          </a:p>
          <a:p>
            <a:r>
              <a:rPr lang="en-US" sz="1400" dirty="0"/>
              <a:t>High-grade astrocytoma with </a:t>
            </a:r>
            <a:r>
              <a:rPr lang="en-US" sz="1400" dirty="0" err="1"/>
              <a:t>piloid</a:t>
            </a:r>
            <a:r>
              <a:rPr lang="en-US" sz="1400" dirty="0"/>
              <a:t> features</a:t>
            </a:r>
          </a:p>
          <a:p>
            <a:r>
              <a:rPr lang="en-US" sz="1400" dirty="0"/>
              <a:t>Pleomorphic </a:t>
            </a:r>
            <a:r>
              <a:rPr lang="en-US" sz="1400" dirty="0" err="1"/>
              <a:t>xanthoastrocytoma</a:t>
            </a:r>
            <a:endParaRPr lang="en-US" sz="1400" dirty="0"/>
          </a:p>
          <a:p>
            <a:r>
              <a:rPr lang="en-US" sz="1400" dirty="0" err="1"/>
              <a:t>Subependymal</a:t>
            </a:r>
            <a:r>
              <a:rPr lang="en-US" sz="1400" dirty="0"/>
              <a:t> giant cell astrocytoma</a:t>
            </a:r>
          </a:p>
          <a:p>
            <a:r>
              <a:rPr lang="en-US" sz="1400" dirty="0" err="1"/>
              <a:t>Chordoid</a:t>
            </a:r>
            <a:r>
              <a:rPr lang="en-US" sz="1400" dirty="0"/>
              <a:t> glioma</a:t>
            </a:r>
          </a:p>
          <a:p>
            <a:r>
              <a:rPr lang="en-US" sz="1400" dirty="0" err="1"/>
              <a:t>Astroblastoma</a:t>
            </a:r>
            <a:r>
              <a:rPr lang="en-US" sz="1400" dirty="0"/>
              <a:t>, MN1-altered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4572000" y="332656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1" dirty="0" err="1">
                <a:solidFill>
                  <a:srgbClr val="C00000"/>
                </a:solidFill>
              </a:rPr>
              <a:t>Glioneuronal</a:t>
            </a:r>
            <a:r>
              <a:rPr lang="en-US" sz="1400" b="1" i="1" dirty="0">
                <a:solidFill>
                  <a:srgbClr val="C00000"/>
                </a:solidFill>
              </a:rPr>
              <a:t> and neuronal </a:t>
            </a:r>
            <a:r>
              <a:rPr lang="en-US" sz="1400" b="1" i="1" dirty="0" err="1">
                <a:solidFill>
                  <a:srgbClr val="C00000"/>
                </a:solidFill>
              </a:rPr>
              <a:t>tumours</a:t>
            </a:r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dirty="0"/>
              <a:t>Ganglioglioma</a:t>
            </a:r>
          </a:p>
          <a:p>
            <a:r>
              <a:rPr lang="en-US" sz="1400" dirty="0" err="1"/>
              <a:t>Gangliocytoma</a:t>
            </a:r>
            <a:endParaRPr lang="en-US" sz="1400" dirty="0"/>
          </a:p>
          <a:p>
            <a:r>
              <a:rPr lang="en-US" sz="1400" dirty="0" err="1"/>
              <a:t>Desmoplastic</a:t>
            </a:r>
            <a:r>
              <a:rPr lang="en-US" sz="1400" dirty="0"/>
              <a:t> infantile </a:t>
            </a:r>
            <a:r>
              <a:rPr lang="en-US" sz="1400" dirty="0" err="1"/>
              <a:t>ganglioglioma</a:t>
            </a:r>
            <a:r>
              <a:rPr lang="en-US" sz="1400" dirty="0"/>
              <a:t> / </a:t>
            </a:r>
            <a:r>
              <a:rPr lang="en-US" sz="1400" dirty="0" err="1"/>
              <a:t>desmoplastic</a:t>
            </a:r>
            <a:r>
              <a:rPr lang="en-US" sz="1400" dirty="0"/>
              <a:t> infantile astrocytoma</a:t>
            </a:r>
          </a:p>
          <a:p>
            <a:r>
              <a:rPr lang="en-US" sz="1400" dirty="0" err="1"/>
              <a:t>Dysembryoplastic</a:t>
            </a:r>
            <a:r>
              <a:rPr lang="en-US" sz="1400" dirty="0"/>
              <a:t> </a:t>
            </a:r>
            <a:r>
              <a:rPr lang="en-US" sz="1400" dirty="0" err="1"/>
              <a:t>neuroepithelial</a:t>
            </a:r>
            <a:r>
              <a:rPr lang="en-US" sz="1400" dirty="0"/>
              <a:t> </a:t>
            </a:r>
            <a:r>
              <a:rPr lang="en-US" sz="1400" dirty="0" err="1"/>
              <a:t>tumour</a:t>
            </a:r>
            <a:endParaRPr lang="en-US" sz="1400" dirty="0"/>
          </a:p>
          <a:p>
            <a:r>
              <a:rPr lang="en-US" sz="1400" dirty="0"/>
              <a:t>Diffuse </a:t>
            </a:r>
            <a:r>
              <a:rPr lang="en-US" sz="1400" dirty="0" err="1"/>
              <a:t>glioneuronal</a:t>
            </a:r>
            <a:r>
              <a:rPr lang="en-US" sz="1400" dirty="0"/>
              <a:t> </a:t>
            </a:r>
            <a:r>
              <a:rPr lang="en-US" sz="1400" dirty="0" err="1"/>
              <a:t>tumour</a:t>
            </a:r>
            <a:r>
              <a:rPr lang="en-US" sz="1400" dirty="0"/>
              <a:t> with </a:t>
            </a:r>
            <a:r>
              <a:rPr lang="en-US" sz="1400" dirty="0" err="1"/>
              <a:t>oligodendroglioma</a:t>
            </a:r>
            <a:r>
              <a:rPr lang="en-US" sz="1400" dirty="0"/>
              <a:t>-like features and nuclear clusters</a:t>
            </a:r>
          </a:p>
          <a:p>
            <a:r>
              <a:rPr lang="en-US" sz="1400" dirty="0"/>
              <a:t>Papillary </a:t>
            </a:r>
            <a:r>
              <a:rPr lang="en-US" sz="1400" dirty="0" err="1"/>
              <a:t>glioneuronal</a:t>
            </a:r>
            <a:r>
              <a:rPr lang="en-US" sz="1400" dirty="0"/>
              <a:t> </a:t>
            </a:r>
            <a:r>
              <a:rPr lang="en-US" sz="1400" dirty="0" err="1"/>
              <a:t>tumour</a:t>
            </a:r>
            <a:endParaRPr lang="en-US" sz="1400" dirty="0"/>
          </a:p>
          <a:p>
            <a:r>
              <a:rPr lang="en-US" sz="1400" dirty="0"/>
              <a:t>Rosette-forming </a:t>
            </a:r>
            <a:r>
              <a:rPr lang="en-US" sz="1400" dirty="0" err="1"/>
              <a:t>glioneuronal</a:t>
            </a:r>
            <a:r>
              <a:rPr lang="en-US" sz="1400" dirty="0"/>
              <a:t> </a:t>
            </a:r>
            <a:r>
              <a:rPr lang="en-US" sz="1400" dirty="0" err="1"/>
              <a:t>tumour</a:t>
            </a:r>
            <a:endParaRPr lang="en-US" sz="1400" dirty="0"/>
          </a:p>
          <a:p>
            <a:r>
              <a:rPr lang="en-US" sz="1400" dirty="0" err="1"/>
              <a:t>Myxoid</a:t>
            </a:r>
            <a:r>
              <a:rPr lang="en-US" sz="1400" dirty="0"/>
              <a:t> </a:t>
            </a:r>
            <a:r>
              <a:rPr lang="en-US" sz="1400" dirty="0" err="1"/>
              <a:t>glioneuronal</a:t>
            </a:r>
            <a:r>
              <a:rPr lang="en-US" sz="1400" dirty="0"/>
              <a:t> </a:t>
            </a:r>
            <a:r>
              <a:rPr lang="en-US" sz="1400" dirty="0" err="1"/>
              <a:t>tumour</a:t>
            </a:r>
            <a:endParaRPr lang="en-US" sz="1400" dirty="0"/>
          </a:p>
          <a:p>
            <a:r>
              <a:rPr lang="en-US" sz="1400" dirty="0"/>
              <a:t>Diffuse </a:t>
            </a:r>
            <a:r>
              <a:rPr lang="en-US" sz="1400" dirty="0" err="1"/>
              <a:t>leptomeningeal</a:t>
            </a:r>
            <a:r>
              <a:rPr lang="en-US" sz="1400" dirty="0"/>
              <a:t> </a:t>
            </a:r>
            <a:r>
              <a:rPr lang="en-US" sz="1400" dirty="0" err="1"/>
              <a:t>glioneuronal</a:t>
            </a:r>
            <a:r>
              <a:rPr lang="en-US" sz="1400" dirty="0"/>
              <a:t> </a:t>
            </a:r>
            <a:r>
              <a:rPr lang="en-US" sz="1400" dirty="0" err="1"/>
              <a:t>tumour</a:t>
            </a:r>
            <a:endParaRPr lang="en-US" sz="1400" dirty="0"/>
          </a:p>
          <a:p>
            <a:r>
              <a:rPr lang="en-US" sz="1400" dirty="0" err="1"/>
              <a:t>Multinodular</a:t>
            </a:r>
            <a:r>
              <a:rPr lang="en-US" sz="1400" dirty="0"/>
              <a:t> and </a:t>
            </a:r>
            <a:r>
              <a:rPr lang="en-US" sz="1400" dirty="0" err="1"/>
              <a:t>vacuolating</a:t>
            </a:r>
            <a:r>
              <a:rPr lang="en-US" sz="1400" dirty="0"/>
              <a:t> neuronal </a:t>
            </a:r>
            <a:r>
              <a:rPr lang="en-US" sz="1400" dirty="0" err="1"/>
              <a:t>tumour</a:t>
            </a:r>
            <a:endParaRPr lang="en-US" sz="1400" dirty="0"/>
          </a:p>
          <a:p>
            <a:r>
              <a:rPr lang="en-US" sz="1400" dirty="0"/>
              <a:t>Dysplastic </a:t>
            </a:r>
            <a:r>
              <a:rPr lang="en-US" sz="1400" dirty="0" err="1"/>
              <a:t>cerebellar</a:t>
            </a:r>
            <a:r>
              <a:rPr lang="en-US" sz="1400" dirty="0"/>
              <a:t> </a:t>
            </a:r>
            <a:r>
              <a:rPr lang="en-US" sz="1400" dirty="0" err="1"/>
              <a:t>gangliocytoma</a:t>
            </a:r>
            <a:r>
              <a:rPr lang="en-US" sz="1400" dirty="0"/>
              <a:t> (</a:t>
            </a:r>
            <a:r>
              <a:rPr lang="en-US" sz="1400" dirty="0" err="1"/>
              <a:t>Lhermitte-Duclos</a:t>
            </a:r>
            <a:r>
              <a:rPr lang="en-US" sz="1400" dirty="0"/>
              <a:t> disease)</a:t>
            </a:r>
          </a:p>
          <a:p>
            <a:r>
              <a:rPr lang="en-US" sz="1400" dirty="0"/>
              <a:t>Central </a:t>
            </a:r>
            <a:r>
              <a:rPr lang="en-US" sz="1400" dirty="0" err="1"/>
              <a:t>neurocytoma</a:t>
            </a:r>
            <a:endParaRPr lang="en-US" sz="1400" dirty="0"/>
          </a:p>
          <a:p>
            <a:r>
              <a:rPr lang="en-US" sz="1400" dirty="0" err="1"/>
              <a:t>Extraventricular</a:t>
            </a:r>
            <a:r>
              <a:rPr lang="en-US" sz="1400" dirty="0"/>
              <a:t> </a:t>
            </a:r>
            <a:r>
              <a:rPr lang="en-US" sz="1400" dirty="0" err="1"/>
              <a:t>neurocytoma</a:t>
            </a:r>
            <a:endParaRPr lang="en-US" sz="1400" dirty="0"/>
          </a:p>
          <a:p>
            <a:r>
              <a:rPr lang="en-US" sz="1400" dirty="0" err="1"/>
              <a:t>Cerebellar</a:t>
            </a:r>
            <a:r>
              <a:rPr lang="en-US" sz="1400" dirty="0"/>
              <a:t> </a:t>
            </a:r>
            <a:r>
              <a:rPr lang="en-US" sz="1400" dirty="0" err="1"/>
              <a:t>liponeurocytoma</a:t>
            </a:r>
            <a:endParaRPr lang="en-US" sz="1400" dirty="0"/>
          </a:p>
          <a:p>
            <a:r>
              <a:rPr lang="en-US" sz="1400" b="1" i="1" dirty="0" err="1">
                <a:solidFill>
                  <a:srgbClr val="C00000"/>
                </a:solidFill>
              </a:rPr>
              <a:t>Ependymal</a:t>
            </a:r>
            <a:r>
              <a:rPr lang="en-US" sz="1400" b="1" i="1" dirty="0">
                <a:solidFill>
                  <a:srgbClr val="C00000"/>
                </a:solidFill>
              </a:rPr>
              <a:t> </a:t>
            </a:r>
            <a:r>
              <a:rPr lang="en-US" sz="1400" b="1" i="1" dirty="0" err="1">
                <a:solidFill>
                  <a:srgbClr val="C00000"/>
                </a:solidFill>
              </a:rPr>
              <a:t>tumours</a:t>
            </a:r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dirty="0" err="1"/>
              <a:t>Ependymal</a:t>
            </a:r>
            <a:r>
              <a:rPr lang="en-US" sz="1400" dirty="0"/>
              <a:t> </a:t>
            </a:r>
            <a:r>
              <a:rPr lang="en-US" sz="1400" dirty="0" err="1"/>
              <a:t>tumours</a:t>
            </a:r>
            <a:r>
              <a:rPr lang="en-US" sz="1400" dirty="0"/>
              <a:t>: Introduction</a:t>
            </a:r>
          </a:p>
          <a:p>
            <a:r>
              <a:rPr lang="en-US" sz="1400" dirty="0" err="1"/>
              <a:t>Supratentorial</a:t>
            </a:r>
            <a:r>
              <a:rPr lang="en-US" sz="1400" dirty="0"/>
              <a:t> </a:t>
            </a:r>
            <a:r>
              <a:rPr lang="en-US" sz="1400" dirty="0" err="1"/>
              <a:t>ependymoma</a:t>
            </a:r>
            <a:endParaRPr lang="en-US" sz="1400" dirty="0"/>
          </a:p>
          <a:p>
            <a:r>
              <a:rPr lang="en-US" sz="1400" dirty="0" err="1"/>
              <a:t>Supratentorial</a:t>
            </a:r>
            <a:r>
              <a:rPr lang="en-US" sz="1400" dirty="0"/>
              <a:t> </a:t>
            </a:r>
            <a:r>
              <a:rPr lang="en-US" sz="1400" dirty="0" err="1"/>
              <a:t>ependymoma</a:t>
            </a:r>
            <a:r>
              <a:rPr lang="en-US" sz="1400" dirty="0"/>
              <a:t>, ZFTA fusion-positive</a:t>
            </a:r>
          </a:p>
          <a:p>
            <a:r>
              <a:rPr lang="en-US" sz="1400" dirty="0" err="1"/>
              <a:t>Supratentorial</a:t>
            </a:r>
            <a:r>
              <a:rPr lang="en-US" sz="1400" dirty="0"/>
              <a:t> </a:t>
            </a:r>
            <a:r>
              <a:rPr lang="en-US" sz="1400" dirty="0" err="1"/>
              <a:t>ependymoma</a:t>
            </a:r>
            <a:r>
              <a:rPr lang="en-US" sz="1400" dirty="0"/>
              <a:t>, YAP1 fusion-positive</a:t>
            </a:r>
          </a:p>
          <a:p>
            <a:r>
              <a:rPr lang="en-US" sz="1400" dirty="0"/>
              <a:t>Posterior </a:t>
            </a:r>
            <a:r>
              <a:rPr lang="en-US" sz="1400" dirty="0" err="1"/>
              <a:t>fossa</a:t>
            </a:r>
            <a:r>
              <a:rPr lang="en-US" sz="1400" dirty="0"/>
              <a:t> </a:t>
            </a:r>
            <a:r>
              <a:rPr lang="en-US" sz="1400" dirty="0" err="1"/>
              <a:t>ependymoma</a:t>
            </a:r>
            <a:endParaRPr lang="en-US" sz="1400" dirty="0"/>
          </a:p>
          <a:p>
            <a:r>
              <a:rPr lang="en-US" sz="1400" dirty="0"/>
              <a:t>Posterior </a:t>
            </a:r>
            <a:r>
              <a:rPr lang="en-US" sz="1400" dirty="0" err="1"/>
              <a:t>fossa</a:t>
            </a:r>
            <a:r>
              <a:rPr lang="en-US" sz="1400" dirty="0"/>
              <a:t> group A (PFA) </a:t>
            </a:r>
            <a:r>
              <a:rPr lang="en-US" sz="1400" dirty="0" err="1"/>
              <a:t>ependymoma</a:t>
            </a:r>
            <a:endParaRPr lang="en-US" sz="1400" dirty="0"/>
          </a:p>
          <a:p>
            <a:r>
              <a:rPr lang="en-US" sz="1400" dirty="0"/>
              <a:t>Posterior </a:t>
            </a:r>
            <a:r>
              <a:rPr lang="en-US" sz="1400" dirty="0" err="1"/>
              <a:t>fossa</a:t>
            </a:r>
            <a:r>
              <a:rPr lang="en-US" sz="1400" dirty="0"/>
              <a:t> group B (PFB) </a:t>
            </a:r>
            <a:r>
              <a:rPr lang="en-US" sz="1400" dirty="0" err="1"/>
              <a:t>ependymoma</a:t>
            </a:r>
            <a:endParaRPr lang="en-US" sz="1400" dirty="0"/>
          </a:p>
          <a:p>
            <a:r>
              <a:rPr lang="en-US" sz="1400" dirty="0"/>
              <a:t>Spinal </a:t>
            </a:r>
            <a:r>
              <a:rPr lang="en-US" sz="1400" dirty="0" err="1"/>
              <a:t>ependymoma</a:t>
            </a:r>
            <a:endParaRPr lang="en-US" sz="1400" dirty="0"/>
          </a:p>
          <a:p>
            <a:r>
              <a:rPr lang="en-US" sz="1400" dirty="0"/>
              <a:t>Spinal </a:t>
            </a:r>
            <a:r>
              <a:rPr lang="en-US" sz="1400" dirty="0" err="1"/>
              <a:t>ependymoma</a:t>
            </a:r>
            <a:r>
              <a:rPr lang="en-US" sz="1400" dirty="0"/>
              <a:t>, MYCN-amplified</a:t>
            </a:r>
          </a:p>
          <a:p>
            <a:r>
              <a:rPr lang="en-US" sz="1400" dirty="0" err="1"/>
              <a:t>Myxopapillary</a:t>
            </a:r>
            <a:r>
              <a:rPr lang="en-US" sz="1400" dirty="0"/>
              <a:t> </a:t>
            </a:r>
            <a:r>
              <a:rPr lang="en-US" sz="1400" dirty="0" err="1"/>
              <a:t>ependymoma</a:t>
            </a:r>
            <a:endParaRPr lang="en-US" sz="1400" dirty="0"/>
          </a:p>
          <a:p>
            <a:r>
              <a:rPr lang="en-US" sz="1400" dirty="0" err="1"/>
              <a:t>Subependymoma</a:t>
            </a:r>
            <a:endParaRPr lang="en-US" sz="1400" dirty="0"/>
          </a:p>
        </p:txBody>
      </p:sp>
      <p:sp>
        <p:nvSpPr>
          <p:cNvPr id="6" name="5 - Ορθογώνιο"/>
          <p:cNvSpPr/>
          <p:nvPr/>
        </p:nvSpPr>
        <p:spPr>
          <a:xfrm>
            <a:off x="611560" y="0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Gliomas</a:t>
            </a:r>
            <a:r>
              <a:rPr lang="en-US" sz="2000" b="1" dirty="0"/>
              <a:t>, </a:t>
            </a:r>
            <a:r>
              <a:rPr lang="en-US" sz="2000" b="1" dirty="0" err="1"/>
              <a:t>glioneuronal</a:t>
            </a:r>
            <a:r>
              <a:rPr lang="en-US" sz="2000" b="1" dirty="0"/>
              <a:t> </a:t>
            </a:r>
            <a:r>
              <a:rPr lang="en-US" sz="2000" b="1" dirty="0" err="1"/>
              <a:t>tumours</a:t>
            </a:r>
            <a:r>
              <a:rPr lang="en-US" sz="2000" b="1" dirty="0"/>
              <a:t>, and neuronal </a:t>
            </a:r>
            <a:r>
              <a:rPr lang="en-US" sz="2000" b="1" dirty="0" err="1"/>
              <a:t>tumours</a:t>
            </a:r>
            <a:endParaRPr lang="en-US" sz="2000" dirty="0"/>
          </a:p>
        </p:txBody>
      </p:sp>
      <p:sp>
        <p:nvSpPr>
          <p:cNvPr id="9" name="8 - TextBox"/>
          <p:cNvSpPr txBox="1"/>
          <p:nvPr/>
        </p:nvSpPr>
        <p:spPr>
          <a:xfrm>
            <a:off x="0" y="6334780"/>
            <a:ext cx="4644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Louis D.N, </a:t>
            </a:r>
            <a:r>
              <a:rPr lang="el-GR" sz="1400" b="1" i="1" dirty="0">
                <a:solidFill>
                  <a:srgbClr val="FF0000"/>
                </a:solidFill>
              </a:rPr>
              <a:t>Β</a:t>
            </a:r>
            <a:r>
              <a:rPr lang="en-US" sz="1400" b="1" i="1" dirty="0">
                <a:solidFill>
                  <a:srgbClr val="FF0000"/>
                </a:solidFill>
              </a:rPr>
              <a:t>rain </a:t>
            </a:r>
            <a:r>
              <a:rPr lang="en-US" sz="1400" b="1" i="1" dirty="0" err="1">
                <a:solidFill>
                  <a:srgbClr val="FF0000"/>
                </a:solidFill>
              </a:rPr>
              <a:t>Pathol</a:t>
            </a:r>
            <a:r>
              <a:rPr lang="en-US" sz="1400" b="1" i="1" dirty="0">
                <a:solidFill>
                  <a:srgbClr val="FF0000"/>
                </a:solidFill>
              </a:rPr>
              <a:t> 2020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-36512" y="5499229"/>
            <a:ext cx="4139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200" b="1" dirty="0">
                <a:latin typeface="Arial" pitchFamily="34" charset="0"/>
                <a:cs typeface="Arial" pitchFamily="34" charset="0"/>
              </a:rPr>
              <a:t>Οι όγκοι των χοριοειδών πλεγμάτων διακρίνονται από τα γλοιώματα και τους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γλοινευρωνικούς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όγκους λόγω της έντονης επιθηλιακής διαφοροποίησης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0" y="332656"/>
            <a:ext cx="4499992" cy="50405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4572000" y="4221088"/>
            <a:ext cx="3816424" cy="26369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2" name="11 - Ευθεία γραμμή σύνδεσης"/>
          <p:cNvCxnSpPr/>
          <p:nvPr/>
        </p:nvCxnSpPr>
        <p:spPr>
          <a:xfrm>
            <a:off x="4644008" y="764704"/>
            <a:ext cx="108012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88640"/>
            <a:ext cx="8001000" cy="720080"/>
          </a:xfrm>
        </p:spPr>
        <p:txBody>
          <a:bodyPr/>
          <a:lstStyle/>
          <a:p>
            <a:pPr algn="ctr"/>
            <a:r>
              <a:rPr lang="el-GR" sz="3200" b="1" dirty="0"/>
              <a:t>Γενική δομή ενός νευρώνα</a:t>
            </a:r>
          </a:p>
        </p:txBody>
      </p:sp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5868144" y="1812880"/>
            <a:ext cx="3203848" cy="397031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>
                <a:latin typeface="Arial" charset="0"/>
              </a:rPr>
              <a:t>Οι νευρώνες αποτελούνται από ένα κυτταρικό σώμα, </a:t>
            </a:r>
            <a:r>
              <a:rPr lang="el-GR" b="1" dirty="0" err="1">
                <a:latin typeface="Arial" charset="0"/>
              </a:rPr>
              <a:t>νευροάξονα</a:t>
            </a:r>
            <a:r>
              <a:rPr lang="el-GR" b="1" dirty="0">
                <a:latin typeface="Arial" charset="0"/>
              </a:rPr>
              <a:t> και </a:t>
            </a:r>
            <a:r>
              <a:rPr lang="el-GR" b="1" dirty="0" err="1">
                <a:latin typeface="Arial" charset="0"/>
              </a:rPr>
              <a:t>δενδρίτες</a:t>
            </a:r>
            <a:r>
              <a:rPr lang="el-GR" b="1" dirty="0">
                <a:latin typeface="Arial" charset="0"/>
              </a:rPr>
              <a:t>. Ο </a:t>
            </a:r>
            <a:r>
              <a:rPr lang="el-GR" b="1" dirty="0" err="1">
                <a:latin typeface="Arial" charset="0"/>
              </a:rPr>
              <a:t>νευροάξονας</a:t>
            </a:r>
            <a:r>
              <a:rPr lang="el-GR" b="1" dirty="0">
                <a:latin typeface="Arial" charset="0"/>
              </a:rPr>
              <a:t> μεταφέρει ώσεις προς την απόληξη του – το </a:t>
            </a:r>
            <a:r>
              <a:rPr lang="el-GR" b="1" dirty="0" err="1">
                <a:latin typeface="Arial" charset="0"/>
              </a:rPr>
              <a:t>συναπτικό</a:t>
            </a:r>
            <a:r>
              <a:rPr lang="el-GR" b="1" dirty="0">
                <a:latin typeface="Arial" charset="0"/>
              </a:rPr>
              <a:t> </a:t>
            </a:r>
            <a:r>
              <a:rPr lang="el-GR" b="1" dirty="0" err="1">
                <a:latin typeface="Arial" charset="0"/>
              </a:rPr>
              <a:t>κομβίο</a:t>
            </a:r>
            <a:r>
              <a:rPr lang="el-GR" b="1" dirty="0">
                <a:latin typeface="Arial" charset="0"/>
              </a:rPr>
              <a:t> – που έρχεται σε επαφή με ένα άλλο κύτταρο. Οι </a:t>
            </a:r>
            <a:r>
              <a:rPr lang="el-GR" b="1" dirty="0" err="1">
                <a:latin typeface="Arial" charset="0"/>
              </a:rPr>
              <a:t>δενδρίτες</a:t>
            </a:r>
            <a:r>
              <a:rPr lang="el-GR" b="1" dirty="0">
                <a:latin typeface="Arial" charset="0"/>
              </a:rPr>
              <a:t> συνδέονται με </a:t>
            </a:r>
            <a:r>
              <a:rPr lang="el-GR" b="1" dirty="0" err="1">
                <a:latin typeface="Arial" charset="0"/>
              </a:rPr>
              <a:t>συναπτικά</a:t>
            </a:r>
            <a:r>
              <a:rPr lang="el-GR" b="1" dirty="0">
                <a:latin typeface="Arial" charset="0"/>
              </a:rPr>
              <a:t> κομβία από άλλου νευρώνες.</a:t>
            </a: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5" name="Picture 7" descr="diffuse astro"/>
          <p:cNvPicPr>
            <a:picLocks noChangeAspect="1" noChangeArrowheads="1"/>
          </p:cNvPicPr>
          <p:nvPr/>
        </p:nvPicPr>
        <p:blipFill>
          <a:blip r:embed="rId3" cstate="print"/>
          <a:srcRect l="3242" r="6047" b="11667"/>
          <a:stretch>
            <a:fillRect/>
          </a:stretch>
        </p:blipFill>
        <p:spPr>
          <a:xfrm>
            <a:off x="3275857" y="1844822"/>
            <a:ext cx="2471538" cy="428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476" r="2598"/>
          <a:stretch>
            <a:fillRect/>
          </a:stretch>
        </p:blipFill>
        <p:spPr>
          <a:xfrm>
            <a:off x="144016" y="1844824"/>
            <a:ext cx="2915816" cy="4286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755576" y="18864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IDH –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μεταλλαγμένο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αστροκύτωμα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755576" y="1772816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Ορισμός: </a:t>
            </a:r>
            <a:r>
              <a:rPr lang="el-GR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Αστροκύτωμα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με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IDH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1/2 – μεταλλάξεις, διάχυτα διηθητικό με συχνή συνοδό παρουσία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ATRX 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ή/και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p53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μεταλλάξεων, και απουσία </a:t>
            </a:r>
            <a:r>
              <a:rPr lang="el-GR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συναπάλειψης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p/19q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>
                <a:latin typeface="Arial" pitchFamily="34" charset="0"/>
                <a:cs typeface="Arial" pitchFamily="34" charset="0"/>
              </a:rPr>
              <a:t>Υπότυποι :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 2,3,4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>
                <a:latin typeface="Arial" pitchFamily="34" charset="0"/>
                <a:cs typeface="Arial" pitchFamily="34" charset="0"/>
              </a:rPr>
              <a:t>Εντόπιση: οιαδήποτε περιοχή του ΚΝΣ,</a:t>
            </a:r>
            <a:r>
              <a:rPr lang="el-GR" dirty="0">
                <a:latin typeface="Arial" pitchFamily="34" charset="0"/>
                <a:cs typeface="Arial" pitchFamily="34" charset="0"/>
              </a:rPr>
              <a:t> κατά κανόνα σε εγκεφαλικά ημισφαίρια με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προτίμηση τον μετωπιαίο λοβό </a:t>
            </a:r>
            <a:r>
              <a:rPr lang="el-GR" dirty="0">
                <a:latin typeface="Arial" pitchFamily="34" charset="0"/>
                <a:cs typeface="Arial" pitchFamily="34" charset="0"/>
              </a:rPr>
              <a:t>– παρόμοια εντόπιση με το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ολιγοδενδρογλοίωμα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dirty="0">
                <a:latin typeface="Arial" pitchFamily="34" charset="0"/>
                <a:cs typeface="Arial" pitchFamily="34" charset="0"/>
              </a:rPr>
              <a:t>Συμπτωματολογία ανάλογη εντόπισης – συνήθως σταδιακά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εγκαθιδρυομένη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>
                <a:latin typeface="Arial" pitchFamily="34" charset="0"/>
                <a:cs typeface="Arial" pitchFamily="34" charset="0"/>
              </a:rPr>
              <a:t>Δεν αποδεικνύεται σχέση διάρκειας κλινικού ιστορικού με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</a:t>
            </a:r>
            <a:endParaRPr lang="el-GR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755576" y="18864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IDH –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μεταλλαγμένο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αστροκύτωμα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755576" y="1772816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>
                <a:latin typeface="Arial" pitchFamily="34" charset="0"/>
                <a:cs typeface="Arial" pitchFamily="34" charset="0"/>
              </a:rPr>
              <a:t>Επιδημιολογία: </a:t>
            </a:r>
            <a:r>
              <a:rPr lang="el-GR" dirty="0">
                <a:latin typeface="Arial" pitchFamily="34" charset="0"/>
                <a:cs typeface="Arial" pitchFamily="34" charset="0"/>
              </a:rPr>
              <a:t>Μέση ηλικία 38 έτη, ασθενείς με </a:t>
            </a:r>
            <a:r>
              <a:rPr lang="en-US" dirty="0">
                <a:latin typeface="Arial" pitchFamily="34" charset="0"/>
                <a:cs typeface="Arial" pitchFamily="34" charset="0"/>
              </a:rPr>
              <a:t>grade 4 </a:t>
            </a:r>
            <a:r>
              <a:rPr lang="el-GR" dirty="0">
                <a:latin typeface="Arial" pitchFamily="34" charset="0"/>
                <a:cs typeface="Arial" pitchFamily="34" charset="0"/>
              </a:rPr>
              <a:t> όγκους σχετικά μεγαλύτεροι από εκείνους με </a:t>
            </a:r>
            <a:r>
              <a:rPr lang="en-US" dirty="0">
                <a:latin typeface="Arial" pitchFamily="34" charset="0"/>
                <a:cs typeface="Arial" pitchFamily="34" charset="0"/>
              </a:rPr>
              <a:t>grade 2 </a:t>
            </a:r>
            <a:r>
              <a:rPr lang="el-GR" dirty="0">
                <a:latin typeface="Arial" pitchFamily="34" charset="0"/>
                <a:cs typeface="Arial" pitchFamily="34" charset="0"/>
              </a:rPr>
              <a:t>και </a:t>
            </a:r>
            <a:r>
              <a:rPr lang="en-US" dirty="0">
                <a:latin typeface="Arial" pitchFamily="34" charset="0"/>
                <a:cs typeface="Arial" pitchFamily="34" charset="0"/>
              </a:rPr>
              <a:t>3 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>
                <a:latin typeface="Arial" pitchFamily="34" charset="0"/>
                <a:cs typeface="Arial" pitchFamily="34" charset="0"/>
              </a:rPr>
              <a:t>Τα περισσότερα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 4 IDH –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μεταλλαγμένα αστροκυτώματα αναπτύσσονται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de novo</a:t>
            </a: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IDH</a:t>
            </a:r>
            <a:r>
              <a:rPr lang="el-GR" dirty="0">
                <a:latin typeface="Arial" pitchFamily="34" charset="0"/>
                <a:cs typeface="Arial" pitchFamily="34" charset="0"/>
              </a:rPr>
              <a:t> μεταλλαγμένο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αστροκύτωμα</a:t>
            </a:r>
            <a:r>
              <a:rPr lang="el-GR" dirty="0">
                <a:latin typeface="Arial" pitchFamily="34" charset="0"/>
                <a:cs typeface="Arial" pitchFamily="34" charset="0"/>
              </a:rPr>
              <a:t> σπάνιο &gt; 55 έτη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 err="1">
                <a:latin typeface="Arial" pitchFamily="34" charset="0"/>
                <a:cs typeface="Arial" pitchFamily="34" charset="0"/>
              </a:rPr>
              <a:t>Νευροαπεικονιστικά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ευρήματα ανάλογα εντόπισης, έκτασης νόσου και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</a:t>
            </a: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-81880"/>
            <a:ext cx="8001000" cy="990600"/>
          </a:xfrm>
        </p:spPr>
        <p:txBody>
          <a:bodyPr/>
          <a:lstStyle/>
          <a:p>
            <a:pPr algn="ctr" eaLnBrk="1" hangingPunct="1"/>
            <a:r>
              <a:rPr lang="en-US" sz="3200" b="1" dirty="0"/>
              <a:t>IDH-</a:t>
            </a:r>
            <a:r>
              <a:rPr lang="el-GR" sz="3200" b="1" dirty="0"/>
              <a:t>μεταλλαγμένο </a:t>
            </a:r>
            <a:r>
              <a:rPr lang="el-GR" sz="3200" b="1" dirty="0" err="1"/>
              <a:t>αστροκύτωμα</a:t>
            </a:r>
            <a:r>
              <a:rPr lang="el-GR" sz="3200" b="1" dirty="0"/>
              <a:t> (</a:t>
            </a:r>
            <a:r>
              <a:rPr lang="en-US" sz="3200" b="1" dirty="0"/>
              <a:t>grade</a:t>
            </a:r>
            <a:r>
              <a:rPr lang="el-GR" sz="3200" b="1" dirty="0"/>
              <a:t> 2-3</a:t>
            </a:r>
            <a:r>
              <a:rPr lang="en-US" sz="3200" b="1" dirty="0"/>
              <a:t>)</a:t>
            </a:r>
            <a:endParaRPr lang="el-GR" sz="3200" b="1" dirty="0"/>
          </a:p>
        </p:txBody>
      </p:sp>
      <p:pic>
        <p:nvPicPr>
          <p:cNvPr id="5" name="Picture 4" descr="anaplastic"/>
          <p:cNvPicPr>
            <a:picLocks noChangeAspect="1" noChangeArrowheads="1"/>
          </p:cNvPicPr>
          <p:nvPr/>
        </p:nvPicPr>
        <p:blipFill>
          <a:blip r:embed="rId2" cstate="print"/>
          <a:srcRect t="5875"/>
          <a:stretch>
            <a:fillRect/>
          </a:stretch>
        </p:blipFill>
        <p:spPr bwMode="auto">
          <a:xfrm>
            <a:off x="5652120" y="3717032"/>
            <a:ext cx="2987675" cy="247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2627784" y="1124744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b="1" dirty="0"/>
          </a:p>
          <a:p>
            <a:r>
              <a:rPr lang="en-US" b="1" dirty="0"/>
              <a:t>A. T1MRI (</a:t>
            </a:r>
            <a:r>
              <a:rPr lang="el-GR" b="1" dirty="0"/>
              <a:t>ομογενές χαμηλής έντασης  </a:t>
            </a:r>
            <a:r>
              <a:rPr lang="el-GR" b="1" dirty="0" err="1"/>
              <a:t>σημα</a:t>
            </a:r>
            <a:r>
              <a:rPr lang="el-GR" b="1" dirty="0"/>
              <a:t>)</a:t>
            </a:r>
          </a:p>
          <a:p>
            <a:r>
              <a:rPr lang="en-US" b="1" dirty="0"/>
              <a:t>C. T2MRI</a:t>
            </a:r>
            <a:r>
              <a:rPr lang="el-GR" b="1" dirty="0"/>
              <a:t> ομοιογενές αυξημένης έντασης σήμα</a:t>
            </a:r>
          </a:p>
          <a:p>
            <a:r>
              <a:rPr lang="en-US" b="1" dirty="0"/>
              <a:t>D. FLAIR</a:t>
            </a:r>
            <a:r>
              <a:rPr lang="el-GR" b="1" dirty="0"/>
              <a:t> ετερογενής ένταση σήματος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11560" y="6211669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ασυμφωνία μεταξύ </a:t>
            </a:r>
            <a:r>
              <a:rPr lang="en-US" dirty="0"/>
              <a:t>T2-FLAIR </a:t>
            </a:r>
            <a:r>
              <a:rPr lang="el-GR" dirty="0"/>
              <a:t>ακολουθιών είναι χαρακτηριστική του </a:t>
            </a:r>
            <a:r>
              <a:rPr lang="en-US" dirty="0"/>
              <a:t>IDH – </a:t>
            </a:r>
            <a:r>
              <a:rPr lang="el-GR" dirty="0"/>
              <a:t>μεταλλαγμένου </a:t>
            </a:r>
            <a:r>
              <a:rPr lang="el-GR" dirty="0" err="1"/>
              <a:t>αστροκυτώματος</a:t>
            </a:r>
            <a:r>
              <a:rPr lang="el-GR" dirty="0"/>
              <a:t> </a:t>
            </a:r>
            <a:r>
              <a:rPr lang="en-US" dirty="0"/>
              <a:t>grade 2-3</a:t>
            </a:r>
            <a:endParaRPr lang="el-GR" dirty="0"/>
          </a:p>
        </p:txBody>
      </p:sp>
      <p:pic>
        <p:nvPicPr>
          <p:cNvPr id="143361" name="Picture 1" descr="C:\Users\User\Desktop\ΚΝΣ dec 2022\2.08 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2633259" cy="2878559"/>
          </a:xfrm>
          <a:prstGeom prst="rect">
            <a:avLst/>
          </a:prstGeom>
          <a:noFill/>
        </p:spPr>
      </p:pic>
      <p:pic>
        <p:nvPicPr>
          <p:cNvPr id="143363" name="Picture 3" descr="C:\Users\User\Desktop\ΚΝΣ dec 2022\2.08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2411760" cy="2592288"/>
          </a:xfrm>
          <a:prstGeom prst="rect">
            <a:avLst/>
          </a:prstGeom>
          <a:noFill/>
        </p:spPr>
      </p:pic>
      <p:pic>
        <p:nvPicPr>
          <p:cNvPr id="143364" name="Picture 4" descr="C:\Users\User\Desktop\ΚΝΣ dec 2022\2.08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573017"/>
            <a:ext cx="2808312" cy="2592287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0" y="62068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0" y="580526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932040" y="580526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  <a:endParaRPr lang="el-GR" b="1" dirty="0"/>
          </a:p>
        </p:txBody>
      </p:sp>
      <p:pic>
        <p:nvPicPr>
          <p:cNvPr id="14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724128" y="782354"/>
            <a:ext cx="2808312" cy="2790662"/>
          </a:xfrm>
          <a:noFill/>
        </p:spPr>
      </p:pic>
      <p:sp>
        <p:nvSpPr>
          <p:cNvPr id="15" name="14 - TextBox"/>
          <p:cNvSpPr txBox="1"/>
          <p:nvPr/>
        </p:nvSpPr>
        <p:spPr>
          <a:xfrm>
            <a:off x="7596336" y="2996952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Grade 2</a:t>
            </a:r>
            <a:endParaRPr lang="el-GR" dirty="0"/>
          </a:p>
        </p:txBody>
      </p:sp>
      <p:sp>
        <p:nvSpPr>
          <p:cNvPr id="16" name="15 - TextBox"/>
          <p:cNvSpPr txBox="1"/>
          <p:nvPr/>
        </p:nvSpPr>
        <p:spPr>
          <a:xfrm>
            <a:off x="7596336" y="5805264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Grade 3</a:t>
            </a:r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-36512" y="764034"/>
            <a:ext cx="8712968" cy="295299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l-GR" sz="2400" b="1" dirty="0"/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1800" dirty="0">
                <a:latin typeface="Arial" charset="0"/>
              </a:rPr>
              <a:t>Χαλαρό υπόστρωμα, συχνά με </a:t>
            </a:r>
            <a:r>
              <a:rPr lang="el-GR" altLang="el-GR" sz="1800" b="1" dirty="0">
                <a:latin typeface="Arial" charset="0"/>
              </a:rPr>
              <a:t>κυστική εκφύλιση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1800" dirty="0">
                <a:latin typeface="Arial" charset="0"/>
              </a:rPr>
              <a:t>Μέτρια αύξηση της </a:t>
            </a:r>
            <a:r>
              <a:rPr lang="el-GR" altLang="el-GR" sz="1800" dirty="0" err="1">
                <a:latin typeface="Arial" charset="0"/>
              </a:rPr>
              <a:t>κυτταροβρίθειας</a:t>
            </a:r>
            <a:endParaRPr lang="el-GR" altLang="el-GR" sz="1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l-GR" sz="1800" dirty="0">
                <a:latin typeface="Arial" charset="0"/>
              </a:rPr>
              <a:t>Σπάνια ή απουσία </a:t>
            </a:r>
            <a:r>
              <a:rPr lang="el-GR" altLang="el-GR" sz="1800" dirty="0" err="1">
                <a:latin typeface="Arial" charset="0"/>
              </a:rPr>
              <a:t>μιτωτική</a:t>
            </a:r>
            <a:r>
              <a:rPr lang="el-GR" altLang="el-GR" sz="1800" dirty="0">
                <a:latin typeface="Arial" charset="0"/>
              </a:rPr>
              <a:t> δραστηριότητα   → σχέση με μέγεθος δείγματος</a:t>
            </a:r>
            <a:endParaRPr lang="el-GR" altLang="el-GR" sz="1800" dirty="0">
              <a:solidFill>
                <a:srgbClr val="C00000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l-GR" sz="1800" b="1" dirty="0">
                <a:solidFill>
                  <a:srgbClr val="C00000"/>
                </a:solidFill>
                <a:latin typeface="Arial" charset="0"/>
              </a:rPr>
              <a:t>Πυρηνική </a:t>
            </a:r>
            <a:r>
              <a:rPr lang="el-GR" altLang="el-GR" sz="1800" b="1" dirty="0" err="1">
                <a:solidFill>
                  <a:srgbClr val="C00000"/>
                </a:solidFill>
                <a:latin typeface="Arial" charset="0"/>
              </a:rPr>
              <a:t>ατυπία</a:t>
            </a:r>
            <a:r>
              <a:rPr lang="el-GR" altLang="el-GR" sz="1800" b="1" dirty="0">
                <a:solidFill>
                  <a:srgbClr val="C00000"/>
                </a:solidFill>
                <a:latin typeface="Arial" charset="0"/>
              </a:rPr>
              <a:t>: </a:t>
            </a:r>
            <a:r>
              <a:rPr lang="el-GR" altLang="el-GR" sz="1800" dirty="0">
                <a:latin typeface="Arial" charset="0"/>
              </a:rPr>
              <a:t>ευμεγέθεις, γωνιώδεις ή δίκην πούρου πυρήνες που ποικίλλουν σε μέγεθος</a:t>
            </a:r>
            <a:endParaRPr lang="en-US" altLang="el-GR" sz="1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l-GR" sz="1800" b="1" dirty="0">
                <a:latin typeface="Arial" charset="0"/>
              </a:rPr>
              <a:t>Δευτερογενείς δομές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74675" y="-243408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IDH-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μεταλλαγμένο </a:t>
            </a:r>
            <a:r>
              <a:rPr kumimoji="0" 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αστροκύτωμα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-3204864" y="220486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l-GR" dirty="0"/>
              <a:t> </a:t>
            </a:r>
          </a:p>
        </p:txBody>
      </p:sp>
      <p:pic>
        <p:nvPicPr>
          <p:cNvPr id="142337" name="Picture 1" descr="C:\Users\User\Desktop\ΚΝΣ dec 2022\2.09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2771800" cy="3429000"/>
          </a:xfrm>
          <a:prstGeom prst="rect">
            <a:avLst/>
          </a:prstGeom>
          <a:noFill/>
        </p:spPr>
      </p:pic>
      <p:pic>
        <p:nvPicPr>
          <p:cNvPr id="142338" name="Picture 2" descr="C:\Users\User\Desktop\ΚΝΣ dec 2022\2.09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429000"/>
            <a:ext cx="3147428" cy="3429000"/>
          </a:xfrm>
          <a:prstGeom prst="rect">
            <a:avLst/>
          </a:prstGeom>
          <a:noFill/>
        </p:spPr>
      </p:pic>
      <p:pic>
        <p:nvPicPr>
          <p:cNvPr id="142339" name="Picture 3" descr="C:\Users\User\Desktop\ΚΝΣ dec 2022\2.0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429000"/>
            <a:ext cx="3307022" cy="3429000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0" y="6427113"/>
            <a:ext cx="27718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1100" b="1" dirty="0"/>
              <a:t>ήπια πυρηνική </a:t>
            </a:r>
            <a:r>
              <a:rPr lang="el-GR" sz="1100" b="1" dirty="0" err="1"/>
              <a:t>ατυπία</a:t>
            </a:r>
            <a:r>
              <a:rPr lang="el-GR" sz="1100" b="1" dirty="0"/>
              <a:t>, ήπιο οίδημα</a:t>
            </a:r>
            <a:r>
              <a:rPr lang="en-US" sz="1100" b="1" dirty="0"/>
              <a:t> </a:t>
            </a:r>
            <a:r>
              <a:rPr lang="el-GR" sz="1100" b="1" dirty="0"/>
              <a:t>του υποστρώματος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2987824" y="6550223"/>
            <a:ext cx="26702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algn="ctr"/>
            <a:r>
              <a:rPr lang="el-GR" sz="1400" b="1" dirty="0"/>
              <a:t>Γωνιώδεις και επιμήκεις πυρήνες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6300192" y="6519446"/>
            <a:ext cx="232416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algn="ctr"/>
            <a:r>
              <a:rPr lang="el-GR" sz="1600" b="1" dirty="0" err="1"/>
              <a:t>Μικροκυστική</a:t>
            </a:r>
            <a:r>
              <a:rPr lang="el-GR" sz="1600" b="1" dirty="0"/>
              <a:t> εκφύλιση </a:t>
            </a:r>
          </a:p>
        </p:txBody>
      </p:sp>
      <p:sp>
        <p:nvSpPr>
          <p:cNvPr id="13" name="12 - Ορθογώνιο"/>
          <p:cNvSpPr/>
          <p:nvPr/>
        </p:nvSpPr>
        <p:spPr>
          <a:xfrm>
            <a:off x="8156229" y="3068960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0" y="692150"/>
            <a:ext cx="6588125" cy="252082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000" b="1" dirty="0">
                <a:latin typeface="Arial" charset="0"/>
              </a:rPr>
              <a:t>Ιστολογική εικόνα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l-GR" sz="1800" dirty="0">
                <a:latin typeface="Arial" charset="0"/>
              </a:rPr>
              <a:t>Αυξημένη </a:t>
            </a:r>
            <a:r>
              <a:rPr lang="el-GR" sz="1800" b="1" dirty="0" err="1">
                <a:latin typeface="Arial" charset="0"/>
              </a:rPr>
              <a:t>κυτταροβρίθεια</a:t>
            </a:r>
            <a:r>
              <a:rPr lang="el-GR" sz="1800" b="1" dirty="0">
                <a:latin typeface="Arial" charset="0"/>
              </a:rPr>
              <a:t> (&gt;</a:t>
            </a:r>
            <a:r>
              <a:rPr lang="en-US" sz="1800" b="1" dirty="0">
                <a:latin typeface="Arial" charset="0"/>
              </a:rPr>
              <a:t>grade </a:t>
            </a:r>
            <a:r>
              <a:rPr lang="el-GR" sz="1800" b="1" dirty="0">
                <a:latin typeface="Arial" charset="0"/>
              </a:rPr>
              <a:t>2</a:t>
            </a:r>
            <a:r>
              <a:rPr lang="en-US" sz="1800" b="1" dirty="0">
                <a:latin typeface="Arial" charset="0"/>
              </a:rPr>
              <a:t>)</a:t>
            </a:r>
            <a:endParaRPr lang="el-GR" sz="1800" b="1" dirty="0">
              <a:latin typeface="Arial" charset="0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l-GR" sz="1800" dirty="0">
                <a:latin typeface="Arial" charset="0"/>
              </a:rPr>
              <a:t>Πυρηνική </a:t>
            </a:r>
            <a:r>
              <a:rPr lang="el-GR" sz="1800" dirty="0" err="1">
                <a:latin typeface="Arial" charset="0"/>
              </a:rPr>
              <a:t>ατυπία</a:t>
            </a:r>
            <a:endParaRPr lang="el-GR" sz="1800" dirty="0">
              <a:latin typeface="Arial" charset="0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800" b="1" dirty="0">
                <a:latin typeface="Arial" charset="0"/>
              </a:rPr>
              <a:t>M</a:t>
            </a:r>
            <a:r>
              <a:rPr lang="el-GR" sz="1800" b="1" dirty="0" err="1">
                <a:latin typeface="Arial" charset="0"/>
              </a:rPr>
              <a:t>ιτωτική</a:t>
            </a:r>
            <a:r>
              <a:rPr lang="el-GR" sz="1800" b="1" dirty="0">
                <a:latin typeface="Arial" charset="0"/>
              </a:rPr>
              <a:t> δραστηριότητα εμφανής </a:t>
            </a:r>
            <a:endParaRPr lang="en-US" sz="1800" b="1" dirty="0">
              <a:latin typeface="Arial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1800" dirty="0">
              <a:latin typeface="Arial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1800" dirty="0">
                <a:solidFill>
                  <a:schemeClr val="accent2"/>
                </a:solidFill>
                <a:latin typeface="Arial" charset="0"/>
              </a:rPr>
              <a:t>••</a:t>
            </a:r>
            <a:r>
              <a:rPr lang="el-GR" sz="1800" b="1" dirty="0">
                <a:latin typeface="Arial" charset="0"/>
              </a:rPr>
              <a:t>Απουσία ενδοθηλιακής υπερπλασίας, νέκρωσης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l-GR" sz="1800" dirty="0">
              <a:latin typeface="Arial" charset="0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sz="1800" dirty="0">
              <a:latin typeface="Arial" charset="0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sz="1800" dirty="0">
              <a:latin typeface="Arial" charset="0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l-GR" sz="1800" dirty="0">
              <a:latin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74675" y="-81880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IDH-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μεταλλαγμένο αστροκύτωμα (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0289" name="Picture 1" descr="C:\Users\User\Desktop\ΚΝΣ dec 2022\2.09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3059832" cy="3284984"/>
          </a:xfrm>
          <a:prstGeom prst="rect">
            <a:avLst/>
          </a:prstGeom>
          <a:noFill/>
        </p:spPr>
      </p:pic>
      <p:pic>
        <p:nvPicPr>
          <p:cNvPr id="140290" name="Picture 2" descr="C:\Users\User\Desktop\ΚΝΣ dec 2022\2.09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573016"/>
            <a:ext cx="3168352" cy="3284984"/>
          </a:xfrm>
          <a:prstGeom prst="rect">
            <a:avLst/>
          </a:prstGeom>
          <a:noFill/>
        </p:spPr>
      </p:pic>
      <p:pic>
        <p:nvPicPr>
          <p:cNvPr id="140291" name="Picture 3" descr="C:\Users\User\Desktop\ΚΝΣ dec 2022\2.09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5" y="3573016"/>
            <a:ext cx="2915816" cy="3284984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0" y="6396335"/>
            <a:ext cx="302433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b="1" dirty="0"/>
              <a:t>Υψηλότερη </a:t>
            </a:r>
            <a:r>
              <a:rPr lang="el-GR" sz="1200" b="1" dirty="0" err="1"/>
              <a:t>ατυπία</a:t>
            </a:r>
            <a:r>
              <a:rPr lang="el-GR" sz="1200" b="1" dirty="0"/>
              <a:t> και </a:t>
            </a:r>
            <a:r>
              <a:rPr lang="el-GR" sz="1200" b="1" dirty="0" err="1"/>
              <a:t>κυτταροβρίθεια</a:t>
            </a:r>
            <a:r>
              <a:rPr lang="el-GR" sz="1200" b="1" dirty="0"/>
              <a:t> σε σχέση με </a:t>
            </a:r>
            <a:r>
              <a:rPr lang="en-US" sz="1200" b="1" dirty="0"/>
              <a:t>grade 2</a:t>
            </a:r>
            <a:endParaRPr lang="el-GR" sz="1200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3073538" y="6550223"/>
            <a:ext cx="309847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/>
              <a:t>M</a:t>
            </a:r>
            <a:r>
              <a:rPr lang="el-GR" sz="1200" b="1" dirty="0" err="1"/>
              <a:t>ορφολογία</a:t>
            </a:r>
            <a:r>
              <a:rPr lang="el-GR" sz="1200" b="1" dirty="0"/>
              <a:t> τύπου </a:t>
            </a:r>
            <a:r>
              <a:rPr lang="el-GR" sz="1200" b="1" dirty="0" err="1"/>
              <a:t>ολιγοδενδρογλοιώματος</a:t>
            </a:r>
            <a:endParaRPr lang="el-GR" sz="1200" b="1" dirty="0"/>
          </a:p>
        </p:txBody>
      </p:sp>
      <p:sp>
        <p:nvSpPr>
          <p:cNvPr id="15" name="14 - Ορθογώνιο"/>
          <p:cNvSpPr/>
          <p:nvPr/>
        </p:nvSpPr>
        <p:spPr>
          <a:xfrm>
            <a:off x="6300192" y="6519446"/>
            <a:ext cx="276883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b="1" dirty="0" err="1"/>
              <a:t>Γεμιστοκυτταρική</a:t>
            </a:r>
            <a:r>
              <a:rPr lang="el-GR" sz="1400" b="1" dirty="0"/>
              <a:t> διαφοροποίηση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8156229" y="3140968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476672"/>
            <a:ext cx="7344816" cy="2448272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Δεν αποτελεί προνόμιο των </a:t>
            </a:r>
            <a:r>
              <a:rPr lang="en-US" altLang="el-GR" sz="2000" dirty="0">
                <a:latin typeface="Arial" charset="0"/>
              </a:rPr>
              <a:t>IDH</a:t>
            </a:r>
            <a:r>
              <a:rPr lang="el-GR" altLang="el-GR" sz="2000" dirty="0">
                <a:latin typeface="Arial" charset="0"/>
              </a:rPr>
              <a:t>-μεταλλαγμένων </a:t>
            </a:r>
            <a:r>
              <a:rPr lang="el-GR" altLang="el-GR" sz="2000" dirty="0" err="1">
                <a:latin typeface="Arial" charset="0"/>
              </a:rPr>
              <a:t>αστροκυτωμάτων</a:t>
            </a:r>
            <a:r>
              <a:rPr lang="el-GR" altLang="el-GR" sz="2000" dirty="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b="1" dirty="0">
                <a:latin typeface="Arial" charset="0"/>
              </a:rPr>
              <a:t>Κριτήριο: </a:t>
            </a:r>
            <a:r>
              <a:rPr lang="el-GR" altLang="el-GR" sz="2000" b="1" dirty="0" err="1">
                <a:latin typeface="Arial" charset="0"/>
              </a:rPr>
              <a:t>Γεμιστοκύτταρα</a:t>
            </a:r>
            <a:r>
              <a:rPr lang="el-GR" altLang="el-GR" sz="2000" b="1" dirty="0">
                <a:latin typeface="Arial" charset="0"/>
              </a:rPr>
              <a:t> ≥20% των </a:t>
            </a:r>
            <a:r>
              <a:rPr lang="el-GR" altLang="el-GR" sz="2000" b="1" dirty="0" err="1">
                <a:latin typeface="Arial" charset="0"/>
              </a:rPr>
              <a:t>νεοπλασματικών</a:t>
            </a:r>
            <a:r>
              <a:rPr lang="el-GR" altLang="el-GR" sz="2000" b="1" dirty="0">
                <a:latin typeface="Arial" charset="0"/>
              </a:rPr>
              <a:t> κυττάρων</a:t>
            </a:r>
            <a:endParaRPr lang="en-US" altLang="el-GR" sz="2000" b="1" i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 err="1">
                <a:latin typeface="Arial" charset="0"/>
              </a:rPr>
              <a:t>Νεοπλασματικά</a:t>
            </a:r>
            <a:r>
              <a:rPr lang="el-GR" altLang="el-GR" sz="2000" dirty="0">
                <a:latin typeface="Arial" charset="0"/>
              </a:rPr>
              <a:t> </a:t>
            </a:r>
            <a:r>
              <a:rPr lang="el-GR" altLang="el-GR" sz="2000" dirty="0" err="1">
                <a:latin typeface="Arial" charset="0"/>
              </a:rPr>
              <a:t>γεμιστοκύτταρα</a:t>
            </a:r>
            <a:r>
              <a:rPr lang="el-GR" altLang="el-GR" sz="2000" dirty="0">
                <a:latin typeface="Arial" charset="0"/>
              </a:rPr>
              <a:t>: γωνιώδη </a:t>
            </a:r>
            <a:r>
              <a:rPr lang="el-GR" altLang="el-GR" sz="2000" dirty="0" err="1">
                <a:latin typeface="Arial" charset="0"/>
              </a:rPr>
              <a:t>ηωσινόφιλα</a:t>
            </a:r>
            <a:r>
              <a:rPr lang="el-GR" altLang="el-GR" sz="2000" dirty="0">
                <a:latin typeface="Arial" charset="0"/>
              </a:rPr>
              <a:t> ενδοκυττάρια σωμάτια, έκκεντρο πυρήνα, μικρό πυρήνιο, </a:t>
            </a:r>
            <a:r>
              <a:rPr lang="en-US" altLang="el-GR" sz="2000" dirty="0">
                <a:latin typeface="Arial" charset="0"/>
              </a:rPr>
              <a:t>GFAP</a:t>
            </a:r>
            <a:r>
              <a:rPr lang="el-GR" altLang="el-GR" sz="2000" dirty="0">
                <a:latin typeface="Arial" charset="0"/>
              </a:rPr>
              <a:t> +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Συχνή </a:t>
            </a:r>
            <a:r>
              <a:rPr lang="el-GR" altLang="el-GR" sz="2000" dirty="0" err="1">
                <a:latin typeface="Arial" charset="0"/>
              </a:rPr>
              <a:t>περιαγγειακή</a:t>
            </a:r>
            <a:r>
              <a:rPr lang="el-GR" altLang="el-GR" sz="2000" dirty="0">
                <a:latin typeface="Arial" charset="0"/>
              </a:rPr>
              <a:t> λεμφοκυτταρική διήθηση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Απουσία σχέσης με βιολογική συμπεριφορά </a:t>
            </a:r>
            <a:endParaRPr lang="en-US" altLang="el-GR" sz="20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Arial" charset="0"/>
              <a:buNone/>
            </a:pPr>
            <a:endParaRPr lang="el-GR" altLang="el-GR" sz="2000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l-GR" altLang="el-GR" sz="2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9552" y="-243408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Γεμιστοκυτταρική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διαφοροποίηση</a:t>
            </a:r>
          </a:p>
        </p:txBody>
      </p:sp>
      <p:pic>
        <p:nvPicPr>
          <p:cNvPr id="138241" name="Picture 1" descr="C:\Users\User\Desktop\ΚΝΣ dec 2022\2.1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56792"/>
            <a:ext cx="3563888" cy="2542140"/>
          </a:xfrm>
          <a:prstGeom prst="rect">
            <a:avLst/>
          </a:prstGeom>
          <a:noFill/>
        </p:spPr>
      </p:pic>
      <p:pic>
        <p:nvPicPr>
          <p:cNvPr id="138242" name="Picture 2" descr="C:\Users\User\Desktop\ΚΝΣ dec 2022\2.10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149080"/>
            <a:ext cx="3563889" cy="2708920"/>
          </a:xfrm>
          <a:prstGeom prst="rect">
            <a:avLst/>
          </a:prstGeom>
          <a:noFill/>
        </p:spPr>
      </p:pic>
      <p:pic>
        <p:nvPicPr>
          <p:cNvPr id="138243" name="Picture 3" descr="C:\Users\User\Desktop\ΚΝΣ dec 2022\2.10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64904"/>
            <a:ext cx="3563888" cy="2808312"/>
          </a:xfrm>
          <a:prstGeom prst="rect">
            <a:avLst/>
          </a:prstGeom>
          <a:noFill/>
        </p:spPr>
      </p:pic>
      <p:pic>
        <p:nvPicPr>
          <p:cNvPr id="138244" name="Picture 4" descr="C:\Users\User\Desktop\ΚΝΣ dec 2022\2.10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077072"/>
            <a:ext cx="3312368" cy="2780928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0" y="5013176"/>
            <a:ext cx="7582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/>
            <a:r>
              <a:rPr lang="en-US" b="1" dirty="0"/>
              <a:t>G-FAP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2123728" y="6488668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/>
            <a:r>
              <a:rPr lang="en-US" b="1" dirty="0"/>
              <a:t>IDH1-Ri32i</a:t>
            </a:r>
            <a:r>
              <a:rPr lang="el-GR" b="1" dirty="0"/>
              <a:t>Η</a:t>
            </a:r>
            <a:endParaRPr lang="en-US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8603467" y="1556792"/>
            <a:ext cx="5405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/>
            <a:r>
              <a:rPr lang="en-US" b="1" dirty="0"/>
              <a:t>p53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8467596" y="6488668"/>
            <a:ext cx="67640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/>
            <a:r>
              <a:rPr lang="en-US" b="1" dirty="0"/>
              <a:t>ATRX</a:t>
            </a:r>
            <a:endParaRPr lang="el-GR" b="1" dirty="0"/>
          </a:p>
        </p:txBody>
      </p:sp>
      <p:sp>
        <p:nvSpPr>
          <p:cNvPr id="15" name="14 - Ορθογώνιο"/>
          <p:cNvSpPr/>
          <p:nvPr/>
        </p:nvSpPr>
        <p:spPr>
          <a:xfrm>
            <a:off x="0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722"/>
          <a:stretch>
            <a:fillRect/>
          </a:stretch>
        </p:blipFill>
        <p:spPr>
          <a:xfrm>
            <a:off x="0" y="764704"/>
            <a:ext cx="2085975" cy="1897534"/>
          </a:xfrm>
          <a:noFill/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 l="49983"/>
          <a:stretch>
            <a:fillRect/>
          </a:stretch>
        </p:blipFill>
        <p:spPr bwMode="auto">
          <a:xfrm>
            <a:off x="0" y="2781300"/>
            <a:ext cx="21240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 l="49738"/>
          <a:stretch>
            <a:fillRect/>
          </a:stretch>
        </p:blipFill>
        <p:spPr bwMode="auto">
          <a:xfrm>
            <a:off x="0" y="4941888"/>
            <a:ext cx="21240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6 - TextBox"/>
          <p:cNvSpPr txBox="1">
            <a:spLocks noChangeArrowheads="1"/>
          </p:cNvSpPr>
          <p:nvPr/>
        </p:nvSpPr>
        <p:spPr bwMode="auto">
          <a:xfrm>
            <a:off x="250825" y="2492375"/>
            <a:ext cx="129698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sz="1400"/>
              <a:t>IDH1R132H</a:t>
            </a:r>
            <a:endParaRPr lang="el-GR" altLang="el-GR" sz="1400"/>
          </a:p>
        </p:txBody>
      </p:sp>
      <p:sp>
        <p:nvSpPr>
          <p:cNvPr id="18439" name="7 - Ορθογώνιο"/>
          <p:cNvSpPr>
            <a:spLocks noChangeArrowheads="1"/>
          </p:cNvSpPr>
          <p:nvPr/>
        </p:nvSpPr>
        <p:spPr bwMode="auto">
          <a:xfrm>
            <a:off x="250825" y="4508500"/>
            <a:ext cx="725488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l-GR" sz="1600"/>
              <a:t>ATRX</a:t>
            </a:r>
            <a:endParaRPr lang="el-GR" altLang="el-GR" sz="1600"/>
          </a:p>
        </p:txBody>
      </p:sp>
      <p:sp>
        <p:nvSpPr>
          <p:cNvPr id="18440" name="8 - TextBox"/>
          <p:cNvSpPr txBox="1">
            <a:spLocks noChangeArrowheads="1"/>
          </p:cNvSpPr>
          <p:nvPr/>
        </p:nvSpPr>
        <p:spPr bwMode="auto">
          <a:xfrm>
            <a:off x="250825" y="6381750"/>
            <a:ext cx="57626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sz="1400"/>
              <a:t>p53</a:t>
            </a:r>
            <a:endParaRPr lang="el-GR" altLang="el-GR" sz="1400"/>
          </a:p>
        </p:txBody>
      </p:sp>
      <p:sp>
        <p:nvSpPr>
          <p:cNvPr id="18441" name="8 - Ορθογώνιο"/>
          <p:cNvSpPr>
            <a:spLocks noChangeArrowheads="1"/>
          </p:cNvSpPr>
          <p:nvPr/>
        </p:nvSpPr>
        <p:spPr bwMode="auto">
          <a:xfrm>
            <a:off x="2339752" y="2242607"/>
            <a:ext cx="2232025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b="1" dirty="0"/>
              <a:t>IDH1/2</a:t>
            </a:r>
            <a:r>
              <a:rPr lang="en-US" altLang="el-GR" dirty="0"/>
              <a:t> </a:t>
            </a:r>
          </a:p>
          <a:p>
            <a:pPr eaLnBrk="1" hangingPunct="1"/>
            <a:endParaRPr lang="el-GR" altLang="el-GR" dirty="0"/>
          </a:p>
          <a:p>
            <a:pPr eaLnBrk="1" hangingPunct="1"/>
            <a:endParaRPr lang="el-GR" altLang="el-GR" dirty="0"/>
          </a:p>
          <a:p>
            <a:pPr eaLnBrk="1" hangingPunct="1"/>
            <a:endParaRPr lang="el-GR" altLang="el-GR" dirty="0"/>
          </a:p>
          <a:p>
            <a:pPr eaLnBrk="1" hangingPunct="1"/>
            <a:r>
              <a:rPr lang="el-GR" altLang="el-GR" sz="1400" dirty="0"/>
              <a:t>έκφραση</a:t>
            </a:r>
          </a:p>
          <a:p>
            <a:pPr eaLnBrk="1" hangingPunct="1"/>
            <a:r>
              <a:rPr lang="en-US" altLang="el-GR" sz="1400" dirty="0"/>
              <a:t>IDH1-R132H</a:t>
            </a:r>
            <a:r>
              <a:rPr lang="el-GR" altLang="el-GR" sz="1400" dirty="0"/>
              <a:t> (&gt;90% σε </a:t>
            </a:r>
            <a:r>
              <a:rPr lang="el-GR" altLang="el-GR" sz="1400" dirty="0" err="1"/>
              <a:t>υπερσκηνίδιους</a:t>
            </a:r>
            <a:r>
              <a:rPr lang="el-GR" altLang="el-GR" sz="1400" dirty="0"/>
              <a:t> όγκους) [ευαίσθητος και ειδικός δείκτης]</a:t>
            </a:r>
            <a:endParaRPr lang="en-US" altLang="el-GR" sz="1400" dirty="0"/>
          </a:p>
        </p:txBody>
      </p:sp>
      <p:sp>
        <p:nvSpPr>
          <p:cNvPr id="18442" name="9 - Ορθογώνιο"/>
          <p:cNvSpPr>
            <a:spLocks noChangeArrowheads="1"/>
          </p:cNvSpPr>
          <p:nvPr/>
        </p:nvSpPr>
        <p:spPr bwMode="auto">
          <a:xfrm>
            <a:off x="4140200" y="1666915"/>
            <a:ext cx="16619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l-GR" sz="2000" b="1">
                <a:latin typeface="Arial" charset="0"/>
              </a:rPr>
              <a:t>Μεταλλάξεις</a:t>
            </a:r>
            <a:endParaRPr lang="el-GR" altLang="el-GR" sz="2000"/>
          </a:p>
        </p:txBody>
      </p:sp>
      <p:sp>
        <p:nvSpPr>
          <p:cNvPr id="18443" name="10 - Ορθογώνιο"/>
          <p:cNvSpPr>
            <a:spLocks noChangeArrowheads="1"/>
          </p:cNvSpPr>
          <p:nvPr/>
        </p:nvSpPr>
        <p:spPr bwMode="auto">
          <a:xfrm>
            <a:off x="4643438" y="2291968"/>
            <a:ext cx="158474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l-GR" b="1" dirty="0"/>
              <a:t>p53</a:t>
            </a:r>
            <a:r>
              <a:rPr lang="en-US" altLang="el-GR" dirty="0"/>
              <a:t> </a:t>
            </a:r>
            <a:r>
              <a:rPr lang="en-US" altLang="el-GR" dirty="0">
                <a:latin typeface="Arial" charset="0"/>
              </a:rPr>
              <a:t>~60%</a:t>
            </a:r>
            <a:endParaRPr lang="en-US" altLang="el-GR" dirty="0"/>
          </a:p>
          <a:p>
            <a:pPr eaLnBrk="1" hangingPunct="1"/>
            <a:endParaRPr lang="en-US" altLang="el-GR" dirty="0"/>
          </a:p>
          <a:p>
            <a:pPr eaLnBrk="1" hangingPunct="1"/>
            <a:endParaRPr lang="en-US" altLang="el-GR" dirty="0"/>
          </a:p>
          <a:p>
            <a:pPr eaLnBrk="1" hangingPunct="1"/>
            <a:endParaRPr lang="el-GR" altLang="el-GR" sz="1400" dirty="0"/>
          </a:p>
          <a:p>
            <a:pPr eaLnBrk="1" hangingPunct="1"/>
            <a:r>
              <a:rPr lang="el-GR" altLang="el-GR" sz="1400" dirty="0"/>
              <a:t>συνήθως </a:t>
            </a:r>
            <a:r>
              <a:rPr lang="el-GR" altLang="el-GR" sz="1400" dirty="0" err="1"/>
              <a:t>υπερέκφραση</a:t>
            </a:r>
            <a:r>
              <a:rPr lang="el-GR" altLang="el-GR" sz="1400" dirty="0"/>
              <a:t> </a:t>
            </a:r>
            <a:r>
              <a:rPr lang="en-US" altLang="el-GR" sz="1400" dirty="0"/>
              <a:t>p53</a:t>
            </a:r>
            <a:r>
              <a:rPr lang="el-GR" altLang="el-GR" sz="1400" dirty="0"/>
              <a:t> &gt;10%</a:t>
            </a:r>
          </a:p>
        </p:txBody>
      </p:sp>
      <p:sp>
        <p:nvSpPr>
          <p:cNvPr id="18444" name="11 - Ορθογώνιο"/>
          <p:cNvSpPr>
            <a:spLocks noChangeArrowheads="1"/>
          </p:cNvSpPr>
          <p:nvPr/>
        </p:nvSpPr>
        <p:spPr bwMode="auto">
          <a:xfrm>
            <a:off x="6443663" y="2204864"/>
            <a:ext cx="237648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b="1" dirty="0"/>
              <a:t>ATRX</a:t>
            </a:r>
            <a:r>
              <a:rPr lang="en-US" altLang="el-GR" dirty="0"/>
              <a:t> </a:t>
            </a:r>
            <a:r>
              <a:rPr lang="el-GR" altLang="el-GR" sz="1400" dirty="0">
                <a:latin typeface="Arial" charset="0"/>
              </a:rPr>
              <a:t>(&gt;90% σε </a:t>
            </a:r>
            <a:r>
              <a:rPr lang="el-GR" altLang="el-GR" sz="1400" dirty="0" err="1">
                <a:latin typeface="Arial" charset="0"/>
              </a:rPr>
              <a:t>υπερσκηνίδιους</a:t>
            </a:r>
            <a:r>
              <a:rPr lang="el-GR" altLang="el-GR" sz="1400" dirty="0">
                <a:latin typeface="Arial" charset="0"/>
              </a:rPr>
              <a:t> όγκους, 50% σε </a:t>
            </a:r>
            <a:r>
              <a:rPr lang="el-GR" altLang="el-GR" sz="1400" dirty="0" err="1">
                <a:latin typeface="Arial" charset="0"/>
              </a:rPr>
              <a:t>υποσκηνίδιους</a:t>
            </a:r>
            <a:r>
              <a:rPr lang="el-GR" altLang="el-GR" sz="1400" dirty="0">
                <a:latin typeface="Arial" charset="0"/>
              </a:rPr>
              <a:t> όγκους)</a:t>
            </a:r>
            <a:endParaRPr lang="en-US" altLang="el-GR" dirty="0"/>
          </a:p>
          <a:p>
            <a:pPr eaLnBrk="1" hangingPunct="1"/>
            <a:endParaRPr lang="en-US" altLang="el-GR" dirty="0"/>
          </a:p>
          <a:p>
            <a:pPr eaLnBrk="1" hangingPunct="1"/>
            <a:endParaRPr lang="el-GR" altLang="el-GR" dirty="0"/>
          </a:p>
          <a:p>
            <a:r>
              <a:rPr lang="el-GR" altLang="el-GR" sz="1400" dirty="0"/>
              <a:t>απώλεια έκφρασης (έλεγχος στον ενδογενή μάρτυρα</a:t>
            </a:r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>
            <a:off x="2987675" y="2819440"/>
            <a:ext cx="149" cy="465544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>
            <a:off x="5219700" y="2890877"/>
            <a:ext cx="372" cy="46611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/>
          <p:nvPr/>
        </p:nvCxnSpPr>
        <p:spPr>
          <a:xfrm>
            <a:off x="7452320" y="3140968"/>
            <a:ext cx="0" cy="465594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8" name="17 - TextBox"/>
          <p:cNvSpPr txBox="1">
            <a:spLocks noChangeArrowheads="1"/>
          </p:cNvSpPr>
          <p:nvPr/>
        </p:nvSpPr>
        <p:spPr bwMode="auto">
          <a:xfrm>
            <a:off x="2339752" y="4823281"/>
            <a:ext cx="65527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l-GR" altLang="el-GR" sz="1600" b="1" dirty="0"/>
              <a:t>80% των </a:t>
            </a:r>
            <a:r>
              <a:rPr lang="el-GR" altLang="el-GR" sz="1600" b="1" dirty="0" err="1"/>
              <a:t>υποσκηνιδίων</a:t>
            </a:r>
            <a:r>
              <a:rPr lang="el-GR" altLang="el-GR" sz="1600" b="1" dirty="0"/>
              <a:t> όγκων εμφανίζουν </a:t>
            </a:r>
            <a:r>
              <a:rPr lang="en-US" altLang="el-GR" sz="1600" b="1" dirty="0"/>
              <a:t>non-IDH R132H</a:t>
            </a:r>
            <a:r>
              <a:rPr lang="el-GR" altLang="el-GR" sz="1600" b="1" dirty="0"/>
              <a:t> μετάλλαξη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l-GR" altLang="el-GR" sz="1600" dirty="0"/>
              <a:t> </a:t>
            </a:r>
            <a:r>
              <a:rPr lang="el-GR" altLang="el-GR" sz="1600" b="1" dirty="0"/>
              <a:t>Οι περιπτώσεις </a:t>
            </a:r>
            <a:r>
              <a:rPr lang="en-US" altLang="el-GR" sz="1600" b="1" dirty="0"/>
              <a:t>IDH1-R132H</a:t>
            </a:r>
            <a:r>
              <a:rPr lang="el-GR" altLang="el-GR" sz="1600" b="1" dirty="0"/>
              <a:t> θετικού / </a:t>
            </a:r>
            <a:r>
              <a:rPr lang="en-US" altLang="el-GR" sz="1600" b="1" dirty="0"/>
              <a:t>IDH</a:t>
            </a:r>
            <a:r>
              <a:rPr lang="el-GR" altLang="el-GR" sz="1600" b="1" dirty="0"/>
              <a:t> μεταλλαγμένου διάχυτου γλοιώματος με απώλεια </a:t>
            </a:r>
            <a:r>
              <a:rPr lang="en-US" altLang="el-GR" sz="1600" b="1" dirty="0"/>
              <a:t>ATRX</a:t>
            </a:r>
            <a:r>
              <a:rPr lang="el-GR" altLang="el-GR" sz="1600" b="1" dirty="0"/>
              <a:t> διαγιγνώσκονται ως </a:t>
            </a:r>
            <a:r>
              <a:rPr lang="en-US" altLang="el-GR" sz="1600" b="1" dirty="0"/>
              <a:t>IDH</a:t>
            </a:r>
            <a:r>
              <a:rPr lang="el-GR" altLang="el-GR" sz="1600" b="1" dirty="0"/>
              <a:t>-μεταλλαγμένο </a:t>
            </a:r>
            <a:r>
              <a:rPr lang="el-GR" altLang="el-GR" sz="1600" b="1" dirty="0" err="1"/>
              <a:t>αστροκύτωμα</a:t>
            </a:r>
            <a:r>
              <a:rPr lang="el-GR" altLang="el-GR" sz="1600" b="1" dirty="0"/>
              <a:t> χωρίς να απαιτείται έλεγχος </a:t>
            </a:r>
            <a:r>
              <a:rPr lang="en-US" altLang="el-GR" sz="1600" b="1" dirty="0"/>
              <a:t>1p/19q</a:t>
            </a:r>
            <a:r>
              <a:rPr lang="el-GR" altLang="el-GR" sz="1600" b="1" dirty="0"/>
              <a:t> απάλειψης</a:t>
            </a:r>
          </a:p>
          <a:p>
            <a:pPr marL="179388" indent="-179388" eaLnBrk="1" hangingPunct="1">
              <a:buFont typeface="Arial" pitchFamily="34" charset="0"/>
              <a:buChar char="•"/>
            </a:pPr>
            <a:r>
              <a:rPr lang="el-GR" altLang="el-GR" sz="1600" b="1" dirty="0"/>
              <a:t> Λόγω της χαμηλής συχνότητας </a:t>
            </a:r>
            <a:r>
              <a:rPr lang="en-US" altLang="el-GR" sz="1600" b="1" dirty="0"/>
              <a:t>IDH</a:t>
            </a:r>
            <a:r>
              <a:rPr lang="el-GR" altLang="el-GR" sz="1600" b="1" dirty="0"/>
              <a:t> μεταλλάξεων σε </a:t>
            </a:r>
            <a:r>
              <a:rPr lang="en-US" altLang="el-GR" sz="1600" b="1" dirty="0"/>
              <a:t>WHO grade 4</a:t>
            </a:r>
            <a:r>
              <a:rPr lang="el-GR" altLang="el-GR" sz="1600" b="1" dirty="0"/>
              <a:t> γλοιώματα σε ασθενείς &gt;55 ετών δεν απαιτείται ο μοριακός έλεγχος για </a:t>
            </a:r>
            <a:r>
              <a:rPr lang="en-US" altLang="el-GR" sz="1600" b="1" dirty="0"/>
              <a:t>IDH</a:t>
            </a:r>
            <a:r>
              <a:rPr lang="el-GR" altLang="el-GR" sz="1600" b="1" dirty="0"/>
              <a:t> μεταλλάξεις επί απουσίας έκφρασης </a:t>
            </a:r>
            <a:r>
              <a:rPr lang="en-US" altLang="el-GR" sz="1600" b="1" dirty="0"/>
              <a:t>IDH IRI32H (→</a:t>
            </a:r>
            <a:r>
              <a:rPr lang="el-GR" altLang="el-GR" sz="1600" b="1" dirty="0" err="1"/>
              <a:t>γλοιβλάστωμα</a:t>
            </a:r>
            <a:r>
              <a:rPr lang="el-GR" altLang="el-GR" sz="1600" b="1" dirty="0"/>
              <a:t>, </a:t>
            </a:r>
            <a:r>
              <a:rPr lang="en-US" altLang="el-GR" sz="1600" b="1" dirty="0"/>
              <a:t>IDH</a:t>
            </a:r>
            <a:r>
              <a:rPr lang="el-GR" altLang="el-GR" sz="1600" b="1" dirty="0"/>
              <a:t>-μη μεταλλαγμένο)</a:t>
            </a:r>
            <a:r>
              <a:rPr lang="en-US" altLang="el-GR" sz="1600" b="1" dirty="0"/>
              <a:t> </a:t>
            </a:r>
            <a:r>
              <a:rPr lang="el-GR" altLang="el-GR" sz="1600" b="1" dirty="0"/>
              <a:t> 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-153888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IDH-</a:t>
            </a:r>
            <a:r>
              <a:rPr kumimoji="0" lang="el-GR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μεταλλαγμένο </a:t>
            </a:r>
            <a:r>
              <a:rPr kumimoji="0" lang="el-GR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αστροκύτωμα</a:t>
            </a:r>
            <a:r>
              <a:rPr kumimoji="0" lang="el-GR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3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l-GR" sz="2300" b="1" dirty="0">
                <a:latin typeface="+mj-lt"/>
                <a:ea typeface="+mj-ea"/>
                <a:cs typeface="+mj-cs"/>
              </a:rPr>
              <a:t>Μοριακοί δείκτες - </a:t>
            </a:r>
            <a:r>
              <a:rPr lang="el-GR" sz="2300" b="1" dirty="0" err="1">
                <a:latin typeface="+mj-lt"/>
                <a:ea typeface="+mj-ea"/>
                <a:cs typeface="+mj-cs"/>
              </a:rPr>
              <a:t>ανοσοφαινότυπος</a:t>
            </a:r>
            <a:endParaRPr kumimoji="0" lang="el-GR" sz="2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20 - TextBox"/>
          <p:cNvSpPr txBox="1"/>
          <p:nvPr/>
        </p:nvSpPr>
        <p:spPr>
          <a:xfrm>
            <a:off x="2160240" y="980728"/>
            <a:ext cx="70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l-GR" b="1" dirty="0" err="1"/>
              <a:t>Ανοσοφαινότυπος</a:t>
            </a:r>
            <a:r>
              <a:rPr lang="el-GR" b="1" dirty="0"/>
              <a:t>: έκφραση </a:t>
            </a:r>
            <a:r>
              <a:rPr lang="en-US" b="1" dirty="0"/>
              <a:t>GFAP</a:t>
            </a:r>
            <a:r>
              <a:rPr lang="el-GR" b="1" dirty="0"/>
              <a:t>(</a:t>
            </a:r>
            <a:r>
              <a:rPr lang="en-US" b="1" dirty="0"/>
              <a:t> </a:t>
            </a:r>
            <a:r>
              <a:rPr lang="el-GR" b="1" dirty="0"/>
              <a:t>ποικίλλουσα), </a:t>
            </a:r>
            <a:r>
              <a:rPr lang="en-US" b="1" dirty="0"/>
              <a:t>Olig2 </a:t>
            </a:r>
            <a:r>
              <a:rPr lang="el-GR" b="1" dirty="0"/>
              <a:t>και </a:t>
            </a:r>
            <a:r>
              <a:rPr lang="en-US" b="1" dirty="0"/>
              <a:t>SOX10 </a:t>
            </a:r>
            <a:r>
              <a:rPr lang="el-GR" b="1" dirty="0"/>
              <a:t>(συνήθως)</a:t>
            </a:r>
          </a:p>
        </p:txBody>
      </p:sp>
      <p:sp>
        <p:nvSpPr>
          <p:cNvPr id="19" name="18 - Ορθογώνιο"/>
          <p:cNvSpPr/>
          <p:nvPr/>
        </p:nvSpPr>
        <p:spPr>
          <a:xfrm>
            <a:off x="8156229" y="6577607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4675" y="-171400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IDH-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μεταλλαγμένο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αστροκύτωμα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 4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trike="sngStrike" dirty="0">
                <a:latin typeface="+mj-lt"/>
                <a:ea typeface="+mj-ea"/>
                <a:cs typeface="+mj-cs"/>
              </a:rPr>
              <a:t>IDH</a:t>
            </a:r>
            <a:r>
              <a:rPr lang="el-GR" sz="2400" b="1" strike="sngStrike" dirty="0">
                <a:latin typeface="+mj-lt"/>
                <a:ea typeface="+mj-ea"/>
                <a:cs typeface="+mj-cs"/>
              </a:rPr>
              <a:t> μεταλλαγμένο </a:t>
            </a:r>
            <a:r>
              <a:rPr lang="el-GR" sz="2400" b="1" strike="sngStrike" dirty="0" err="1">
                <a:latin typeface="+mj-lt"/>
                <a:ea typeface="+mj-ea"/>
                <a:cs typeface="+mj-cs"/>
              </a:rPr>
              <a:t>γλοιοβλάστωμα</a:t>
            </a:r>
            <a:r>
              <a:rPr lang="el-GR" sz="2400" b="1" strike="sngStrike" dirty="0">
                <a:latin typeface="+mj-lt"/>
                <a:ea typeface="+mj-ea"/>
                <a:cs typeface="+mj-cs"/>
              </a:rPr>
              <a:t> κατά </a:t>
            </a:r>
            <a:r>
              <a:rPr lang="en-US" sz="2400" b="1" strike="sngStrike" dirty="0">
                <a:latin typeface="+mj-lt"/>
                <a:ea typeface="+mj-ea"/>
                <a:cs typeface="+mj-cs"/>
              </a:rPr>
              <a:t>WHO</a:t>
            </a:r>
            <a:r>
              <a:rPr lang="el-GR" sz="2400" b="1" strike="sngStrike" dirty="0">
                <a:latin typeface="+mj-lt"/>
                <a:ea typeface="+mj-ea"/>
                <a:cs typeface="+mj-cs"/>
              </a:rPr>
              <a:t> 2016</a:t>
            </a:r>
            <a:endParaRPr kumimoji="0" lang="el-GR" sz="2400" b="1" i="0" u="none" strike="sng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563888" y="908720"/>
            <a:ext cx="32403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2000" b="1" dirty="0"/>
              <a:t>Νέκρωση στο 50% του </a:t>
            </a:r>
            <a:r>
              <a:rPr lang="en-US" sz="2000" b="1" dirty="0"/>
              <a:t>IDH</a:t>
            </a:r>
            <a:r>
              <a:rPr lang="el-GR" sz="2000" b="1" dirty="0"/>
              <a:t>-μεταλλαγμένου </a:t>
            </a:r>
            <a:r>
              <a:rPr lang="el-GR" sz="2000" b="1" dirty="0" err="1"/>
              <a:t>αστροκυτώματος</a:t>
            </a:r>
            <a:r>
              <a:rPr lang="el-GR" sz="2000" b="1" dirty="0"/>
              <a:t> </a:t>
            </a:r>
            <a:r>
              <a:rPr lang="en-US" sz="2000" b="1" dirty="0"/>
              <a:t>grade 4</a:t>
            </a:r>
            <a:r>
              <a:rPr lang="el-GR" sz="2000" b="1" dirty="0"/>
              <a:t> → σπανιότερη σε σχέση με </a:t>
            </a:r>
            <a:r>
              <a:rPr lang="el-GR" sz="2000" b="1" dirty="0" err="1"/>
              <a:t>γλοιοβλάστωμα</a:t>
            </a:r>
            <a:r>
              <a:rPr lang="el-GR" sz="2000" b="1" dirty="0"/>
              <a:t> </a:t>
            </a:r>
            <a:r>
              <a:rPr lang="en-US" sz="2000" b="1" dirty="0"/>
              <a:t>IDH</a:t>
            </a:r>
            <a:r>
              <a:rPr lang="el-GR" sz="2000" b="1" dirty="0"/>
              <a:t>-μη μεταλλαγμένο (90%)</a:t>
            </a:r>
          </a:p>
          <a:p>
            <a:pPr marL="268288" indent="-268288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2000" b="1" dirty="0" err="1"/>
              <a:t>Ολιγοδενδρογλοιακού</a:t>
            </a:r>
            <a:r>
              <a:rPr lang="el-GR" sz="2000" b="1" dirty="0"/>
              <a:t> τύπου μορφολογία συνηθέστερη σε σχέση με το </a:t>
            </a:r>
            <a:r>
              <a:rPr lang="en-US" sz="2000" b="1" dirty="0"/>
              <a:t>IDH</a:t>
            </a:r>
            <a:r>
              <a:rPr lang="el-GR" sz="2000" b="1" dirty="0"/>
              <a:t> μη μεταλλαγμένο </a:t>
            </a:r>
            <a:r>
              <a:rPr lang="el-GR" sz="2000" b="1" dirty="0" err="1"/>
              <a:t>γλοιβλάστωμα</a:t>
            </a:r>
            <a:endParaRPr lang="el-GR" sz="2000" b="1" dirty="0"/>
          </a:p>
        </p:txBody>
      </p:sp>
      <p:pic>
        <p:nvPicPr>
          <p:cNvPr id="7" name="Picture 2" descr="C:\Users\User\Desktop\ΚΝΣ dec 2022\2.08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1712" y="3977680"/>
            <a:ext cx="2592288" cy="2880320"/>
          </a:xfrm>
          <a:prstGeom prst="rect">
            <a:avLst/>
          </a:prstGeom>
          <a:noFill/>
        </p:spPr>
      </p:pic>
      <p:sp>
        <p:nvSpPr>
          <p:cNvPr id="14" name="13 - Ορθογώνιο"/>
          <p:cNvSpPr/>
          <p:nvPr/>
        </p:nvSpPr>
        <p:spPr>
          <a:xfrm>
            <a:off x="1403648" y="5934670"/>
            <a:ext cx="511256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T1 → </a:t>
            </a:r>
            <a:r>
              <a:rPr lang="el-GR" dirty="0"/>
              <a:t>δακτυλιοειδής ενίσχυση σήματος πέριξ κεντρικής νέκρωσης, με παρακείμενης περιοχή </a:t>
            </a:r>
            <a:r>
              <a:rPr lang="en-US" dirty="0"/>
              <a:t>T1</a:t>
            </a:r>
            <a:r>
              <a:rPr lang="el-GR" dirty="0"/>
              <a:t> μειωμένου σήματος</a:t>
            </a:r>
          </a:p>
        </p:txBody>
      </p:sp>
      <p:pic>
        <p:nvPicPr>
          <p:cNvPr id="124929" name="Picture 1" descr="C:\Users\User\Desktop\ΚΝΣ dec 2022\2.09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3581334" cy="1944216"/>
          </a:xfrm>
          <a:prstGeom prst="rect">
            <a:avLst/>
          </a:prstGeom>
          <a:noFill/>
        </p:spPr>
      </p:pic>
      <p:sp>
        <p:nvSpPr>
          <p:cNvPr id="18" name="17 - Ορθογώνιο"/>
          <p:cNvSpPr/>
          <p:nvPr/>
        </p:nvSpPr>
        <p:spPr>
          <a:xfrm>
            <a:off x="597202" y="2492896"/>
            <a:ext cx="217829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/>
              <a:t>Ενδοθηλιακή υπερπλασία </a:t>
            </a:r>
            <a:endParaRPr lang="el-GR" sz="1400" dirty="0"/>
          </a:p>
        </p:txBody>
      </p:sp>
      <p:pic>
        <p:nvPicPr>
          <p:cNvPr id="124930" name="Picture 2" descr="C:\Users\User\Desktop\ΚΝΣ dec 2022\2.09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2936"/>
            <a:ext cx="3600400" cy="1944216"/>
          </a:xfrm>
          <a:prstGeom prst="rect">
            <a:avLst/>
          </a:prstGeom>
          <a:noFill/>
        </p:spPr>
      </p:pic>
      <p:sp>
        <p:nvSpPr>
          <p:cNvPr id="17" name="16 - Ορθογώνιο"/>
          <p:cNvSpPr/>
          <p:nvPr/>
        </p:nvSpPr>
        <p:spPr>
          <a:xfrm>
            <a:off x="792088" y="4437112"/>
            <a:ext cx="226126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600" b="1" dirty="0" err="1"/>
              <a:t>Πασσαλοειδής</a:t>
            </a:r>
            <a:r>
              <a:rPr lang="el-GR" sz="1600" b="1" dirty="0"/>
              <a:t> νέκρωση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0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4675" y="-243408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IDH-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μεταλλαγμένο 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αστροκύτωμα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 4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3905" name="Picture 1" descr="C:\Users\User\Desktop\ΚΝΣ dec 2022\2.11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861048"/>
            <a:ext cx="4320480" cy="2996952"/>
          </a:xfrm>
          <a:prstGeom prst="rect">
            <a:avLst/>
          </a:prstGeom>
          <a:noFill/>
        </p:spPr>
      </p:pic>
      <p:pic>
        <p:nvPicPr>
          <p:cNvPr id="123906" name="Picture 2" descr="C:\Users\User\Desktop\ΚΝΣ dec 2022\2.11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355976" cy="3131741"/>
          </a:xfrm>
          <a:prstGeom prst="rect">
            <a:avLst/>
          </a:prstGeom>
          <a:noFill/>
        </p:spPr>
      </p:pic>
      <p:pic>
        <p:nvPicPr>
          <p:cNvPr id="123907" name="Picture 3" descr="C:\Users\User\Desktop\ΚΝΣ dec 2022\2.11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92696"/>
            <a:ext cx="4320480" cy="3168352"/>
          </a:xfrm>
          <a:prstGeom prst="rect">
            <a:avLst/>
          </a:prstGeom>
          <a:noFill/>
        </p:spPr>
      </p:pic>
      <p:pic>
        <p:nvPicPr>
          <p:cNvPr id="123908" name="Picture 4" descr="C:\Users\User\Desktop\ΚΝΣ dec 2022\2.11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056"/>
            <a:ext cx="4355976" cy="2924944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0" y="3356992"/>
            <a:ext cx="42119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400" b="1" dirty="0" err="1"/>
              <a:t>γιγαντοκυτταρική</a:t>
            </a:r>
            <a:r>
              <a:rPr lang="el-GR" sz="1400" b="1" dirty="0"/>
              <a:t> μορφολογία (συνηθέστερη σε </a:t>
            </a:r>
            <a:r>
              <a:rPr lang="el-GR" sz="1400" b="1" dirty="0" err="1"/>
              <a:t>γλοιβλάστωμα</a:t>
            </a:r>
            <a:r>
              <a:rPr lang="el-GR" sz="1400" b="1" dirty="0"/>
              <a:t>, </a:t>
            </a:r>
            <a:r>
              <a:rPr lang="en-US" sz="1400" b="1" dirty="0"/>
              <a:t>IDH-</a:t>
            </a:r>
            <a:r>
              <a:rPr lang="el-GR" sz="1400" b="1" dirty="0"/>
              <a:t> μη μεταλλαγμένο)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6444208" y="3501008"/>
            <a:ext cx="6877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GFAP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0" y="6334780"/>
            <a:ext cx="435597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400" b="1" dirty="0"/>
              <a:t>Έντονη έκφραση </a:t>
            </a:r>
            <a:r>
              <a:rPr lang="en-US" sz="1400" b="1" dirty="0"/>
              <a:t>IDH1-R132H ( </a:t>
            </a:r>
            <a:r>
              <a:rPr lang="el-GR" sz="1400" b="1" dirty="0"/>
              <a:t>ασύνηθες εύρημα σε </a:t>
            </a:r>
            <a:r>
              <a:rPr lang="el-GR" sz="1400" b="1" dirty="0" err="1"/>
              <a:t>γιγανοτκυτταρικής</a:t>
            </a:r>
            <a:r>
              <a:rPr lang="el-GR" sz="1400" b="1" dirty="0"/>
              <a:t> μορφολογίας γλοίωμα </a:t>
            </a:r>
            <a:r>
              <a:rPr lang="en-US" sz="1400" b="1" dirty="0"/>
              <a:t>grade 4)</a:t>
            </a:r>
            <a:endParaRPr lang="el-GR" sz="14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5364088" y="6488668"/>
            <a:ext cx="3076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l-GR" b="1" dirty="0"/>
              <a:t>Έντονη διάχυτη έκφραση </a:t>
            </a:r>
            <a:r>
              <a:rPr lang="en-US" b="1" dirty="0"/>
              <a:t>p53</a:t>
            </a:r>
            <a:endParaRPr lang="el-GR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8156229" y="404664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827583" y="1772816"/>
          <a:ext cx="7704858" cy="2870138"/>
        </p:xfrm>
        <a:graphic>
          <a:graphicData uri="http://schemas.openxmlformats.org/drawingml/2006/table">
            <a:tbl>
              <a:tblPr/>
              <a:tblGrid>
                <a:gridCol w="2749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Κριτήρια </a:t>
                      </a:r>
                      <a:r>
                        <a:rPr lang="el-GR" sz="16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βαθμοποίησης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l-GR" sz="16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Αστροκυττώματος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n-US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IDH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- μεταλλαγμένο</a:t>
                      </a:r>
                      <a:endParaRPr lang="el-G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Grade 2</a:t>
                      </a:r>
                      <a:endParaRPr lang="el-GR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Grade 3</a:t>
                      </a:r>
                      <a:endParaRPr lang="el-GR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Grade 4</a:t>
                      </a:r>
                      <a:endParaRPr lang="el-GR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Πυρηνική </a:t>
                      </a:r>
                      <a:r>
                        <a:rPr lang="el-GR" sz="16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ατυπία</a:t>
                      </a:r>
                      <a:endParaRPr lang="el-GR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Πυρηνική ατυπία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Νέκρωση ή/και ενδοθηλιακή νεοπλασία ή/και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CDKN</a:t>
                      </a:r>
                      <a:r>
                        <a:rPr lang="el-GR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l-GR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l-GR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ομόζυγη απάλειψη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(Τουλάχιστον ένα κριτήριο ή οποιοσδήποτε συνδυασμός)</a:t>
                      </a:r>
                      <a:endParaRPr lang="el-GR" sz="16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Ελάχιστη ή απούσα </a:t>
                      </a:r>
                      <a:r>
                        <a:rPr lang="el-GR" sz="16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μιτωτική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δραστηριότητα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Εμφανής </a:t>
                      </a:r>
                      <a:r>
                        <a:rPr lang="el-GR" sz="16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μιτωτική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δραστηριότητα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Απουσία 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νέκρωσης, ενδοθηλιακής υπερπλασίας, </a:t>
                      </a:r>
                      <a:r>
                        <a:rPr lang="en-US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CDKN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ομόζυγης απάλειψης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Απουσία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νέκρωσης, ενδοθηλιακής υπερπλασίας, </a:t>
                      </a:r>
                      <a:r>
                        <a:rPr lang="en-US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CDKN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l-G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ομόζυγης απάλειψης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650304"/>
            <a:ext cx="7681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Διαγνωστικά κριτήρια </a:t>
            </a:r>
            <a:r>
              <a:rPr kumimoji="0" lang="el-G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Αστροκυτώματος</a:t>
            </a:r>
            <a:r>
              <a:rPr kumimoji="0" 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IDH</a:t>
            </a:r>
            <a:r>
              <a:rPr kumimoji="0" 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- μεταλλαγμένου</a:t>
            </a:r>
            <a:endParaRPr kumimoji="0" lang="el-G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747936"/>
          </a:xfrm>
        </p:spPr>
        <p:txBody>
          <a:bodyPr/>
          <a:lstStyle/>
          <a:p>
            <a:pPr algn="ctr" eaLnBrk="1" hangingPunct="1"/>
            <a:r>
              <a:rPr lang="el-GR" sz="3200" b="1" dirty="0"/>
              <a:t>Τα στηρικτικά κύτταρα του ΚΝΣ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9003"/>
          <a:stretch>
            <a:fillRect/>
          </a:stretch>
        </p:blipFill>
        <p:spPr>
          <a:xfrm>
            <a:off x="528180" y="1340768"/>
            <a:ext cx="4403860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5292080" y="1772816"/>
            <a:ext cx="3600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000" b="1" dirty="0">
                <a:latin typeface="Arial" charset="0"/>
              </a:rPr>
              <a:t>Τα στηρικτικά κύτταρα του ΚΝΣ ονομάζονται </a:t>
            </a:r>
            <a:r>
              <a:rPr lang="el-GR" sz="2000" b="1" dirty="0" err="1">
                <a:latin typeface="Arial" charset="0"/>
              </a:rPr>
              <a:t>γλοία</a:t>
            </a:r>
            <a:r>
              <a:rPr lang="el-GR" sz="2000" b="1" dirty="0">
                <a:latin typeface="Arial" charset="0"/>
              </a:rPr>
              <a:t> και έχουν πολλαπλούς ρόλους.</a:t>
            </a:r>
          </a:p>
          <a:p>
            <a:pPr algn="just">
              <a:spcBef>
                <a:spcPct val="50000"/>
              </a:spcBef>
            </a:pPr>
            <a:r>
              <a:rPr lang="el-GR" sz="2000" b="1" dirty="0">
                <a:latin typeface="Arial" charset="0"/>
              </a:rPr>
              <a:t>Διαχωρίζονται στα</a:t>
            </a:r>
            <a:r>
              <a:rPr lang="en-US" sz="2000" b="1" dirty="0">
                <a:latin typeface="Arial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>
                <a:latin typeface="Arial" charset="0"/>
              </a:rPr>
              <a:t>Αστροκύτταρα</a:t>
            </a:r>
            <a:endParaRPr lang="el-GR" sz="2000" b="1" dirty="0">
              <a:latin typeface="Arial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>
                <a:latin typeface="Arial" charset="0"/>
              </a:rPr>
              <a:t>Ολιγοδενδροκύτταρα</a:t>
            </a:r>
            <a:endParaRPr lang="el-GR" sz="2000" b="1" dirty="0">
              <a:latin typeface="Arial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>
                <a:latin typeface="Arial" charset="0"/>
              </a:rPr>
              <a:t>Επενδυματικά</a:t>
            </a:r>
            <a:r>
              <a:rPr lang="el-GR" sz="2000" b="1" dirty="0">
                <a:latin typeface="Arial" charset="0"/>
              </a:rPr>
              <a:t> κύτταρα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21704"/>
            <a:ext cx="8001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2400" b="1" dirty="0">
                <a:latin typeface="Arial" charset="0"/>
                <a:cs typeface="Arial" charset="0"/>
              </a:rPr>
              <a:t>IDH </a:t>
            </a:r>
            <a:r>
              <a:rPr lang="el-GR" altLang="el-GR" sz="2400" b="1" dirty="0">
                <a:latin typeface="Arial" charset="0"/>
                <a:cs typeface="Arial" charset="0"/>
              </a:rPr>
              <a:t>–μη μεταλλαγμένο </a:t>
            </a:r>
            <a:r>
              <a:rPr lang="el-GR" altLang="el-GR" sz="2400" b="1" dirty="0" err="1">
                <a:latin typeface="Arial" charset="0"/>
                <a:cs typeface="Arial" charset="0"/>
              </a:rPr>
              <a:t>γλοιοβλάστωμα</a:t>
            </a:r>
            <a:r>
              <a:rPr lang="en-US" altLang="el-GR" sz="2400" b="1" dirty="0">
                <a:latin typeface="Arial" charset="0"/>
                <a:cs typeface="Arial" charset="0"/>
              </a:rPr>
              <a:t> </a:t>
            </a:r>
            <a:r>
              <a:rPr lang="el-GR" altLang="el-GR" sz="2400" b="1" dirty="0">
                <a:latin typeface="Arial" charset="0"/>
                <a:cs typeface="Arial" charset="0"/>
              </a:rPr>
              <a:t>(</a:t>
            </a:r>
            <a:r>
              <a:rPr lang="en-US" altLang="el-GR" sz="2400" b="1" dirty="0">
                <a:latin typeface="Arial" charset="0"/>
                <a:cs typeface="Arial" charset="0"/>
              </a:rPr>
              <a:t>grade 4</a:t>
            </a:r>
            <a:r>
              <a:rPr lang="el-GR" altLang="el-GR" sz="2400" b="1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620688"/>
            <a:ext cx="4283968" cy="6093296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600" dirty="0">
                <a:latin typeface="Arial" charset="0"/>
              </a:rPr>
              <a:t>Συνήθως </a:t>
            </a:r>
            <a:r>
              <a:rPr lang="el-GR" altLang="el-GR" sz="1600" b="1" dirty="0">
                <a:latin typeface="Arial" charset="0"/>
              </a:rPr>
              <a:t>ταχεία ανάπτυξη </a:t>
            </a:r>
            <a:r>
              <a:rPr lang="el-GR" altLang="el-GR" sz="1600" dirty="0">
                <a:latin typeface="Arial" charset="0"/>
              </a:rPr>
              <a:t>(&lt;6 μήνες), </a:t>
            </a:r>
            <a:r>
              <a:rPr lang="el-GR" altLang="el-GR" sz="1600" b="1" dirty="0">
                <a:latin typeface="Arial" charset="0"/>
              </a:rPr>
              <a:t>απουσία κλινικά/ιστολογικά </a:t>
            </a:r>
            <a:r>
              <a:rPr lang="el-GR" altLang="el-GR" sz="1600" b="1" dirty="0" err="1">
                <a:latin typeface="Arial" charset="0"/>
              </a:rPr>
              <a:t>αστροκυτώματος</a:t>
            </a:r>
            <a:r>
              <a:rPr lang="el-GR" altLang="el-GR" sz="1600" b="1" dirty="0">
                <a:latin typeface="Arial" charset="0"/>
              </a:rPr>
              <a:t> </a:t>
            </a:r>
            <a:r>
              <a:rPr lang="en-US" altLang="el-GR" sz="1600" b="1" dirty="0">
                <a:latin typeface="Arial" charset="0"/>
              </a:rPr>
              <a:t>grade</a:t>
            </a:r>
            <a:r>
              <a:rPr lang="el-GR" altLang="el-GR" sz="1600" b="1" dirty="0">
                <a:latin typeface="Arial" charset="0"/>
              </a:rPr>
              <a:t> 2/3</a:t>
            </a:r>
            <a:endParaRPr lang="en-US" altLang="el-GR" sz="1600" b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600" dirty="0">
                <a:latin typeface="Arial" charset="0"/>
              </a:rPr>
              <a:t>Επίπτωση : </a:t>
            </a:r>
            <a:r>
              <a:rPr lang="el-GR" altLang="el-GR" sz="1600" b="1" dirty="0">
                <a:latin typeface="Arial" charset="0"/>
              </a:rPr>
              <a:t>50% των πρωτοπαθών κακοήθων όγκων του εγκεφάλου</a:t>
            </a:r>
            <a:r>
              <a:rPr lang="el-GR" altLang="el-GR" sz="1600" dirty="0">
                <a:latin typeface="Arial" charset="0"/>
              </a:rPr>
              <a:t>, 15% όλων των </a:t>
            </a:r>
            <a:r>
              <a:rPr lang="el-GR" altLang="el-GR" sz="1600" dirty="0" err="1">
                <a:latin typeface="Arial" charset="0"/>
              </a:rPr>
              <a:t>ενδοκρανιακών</a:t>
            </a:r>
            <a:r>
              <a:rPr lang="el-GR" altLang="el-GR" sz="1600" dirty="0">
                <a:latin typeface="Arial" charset="0"/>
              </a:rPr>
              <a:t> </a:t>
            </a:r>
            <a:r>
              <a:rPr lang="el-GR" altLang="el-GR" sz="1600" dirty="0" err="1">
                <a:latin typeface="Arial" charset="0"/>
              </a:rPr>
              <a:t>όκγων</a:t>
            </a:r>
            <a:endParaRPr lang="el-GR" altLang="el-GR" sz="16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600" dirty="0">
                <a:latin typeface="Arial" charset="0"/>
              </a:rPr>
              <a:t>Ηλικιακή κατανομή: ενήλικες &gt;55 ετών 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600" dirty="0">
                <a:latin typeface="Arial" charset="0"/>
              </a:rPr>
              <a:t>Φύλο: Άνδρες</a:t>
            </a:r>
            <a:r>
              <a:rPr lang="en-US" altLang="el-GR" sz="1600" dirty="0">
                <a:latin typeface="Arial" charset="0"/>
              </a:rPr>
              <a:t>&gt; </a:t>
            </a:r>
            <a:r>
              <a:rPr lang="el-GR" altLang="el-GR" sz="1600" dirty="0">
                <a:latin typeface="Arial" charset="0"/>
              </a:rPr>
              <a:t>Γυναίκες (</a:t>
            </a:r>
            <a:r>
              <a:rPr lang="en-US" altLang="el-GR" sz="1600" dirty="0">
                <a:latin typeface="Arial" charset="0"/>
              </a:rPr>
              <a:t>M/F=1.</a:t>
            </a:r>
            <a:r>
              <a:rPr lang="el-GR" altLang="el-GR" sz="1600" dirty="0">
                <a:latin typeface="Arial" charset="0"/>
              </a:rPr>
              <a:t>6</a:t>
            </a:r>
            <a:r>
              <a:rPr lang="en-US" altLang="el-GR" sz="1600" dirty="0">
                <a:latin typeface="Arial" charset="0"/>
              </a:rPr>
              <a:t>:1)</a:t>
            </a:r>
            <a:endParaRPr lang="el-GR" altLang="el-GR" sz="16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600" dirty="0">
                <a:latin typeface="Arial" charset="0"/>
              </a:rPr>
              <a:t>Εντόπιση: </a:t>
            </a:r>
            <a:r>
              <a:rPr lang="el-GR" altLang="el-GR" sz="1600" dirty="0" err="1">
                <a:latin typeface="Arial" charset="0"/>
              </a:rPr>
              <a:t>υποφλοιώδης</a:t>
            </a:r>
            <a:r>
              <a:rPr lang="el-GR" altLang="el-GR" sz="1600" dirty="0">
                <a:latin typeface="Arial" charset="0"/>
              </a:rPr>
              <a:t> λευκή ουσία εγκεφαλικών ημισφαιρίων </a:t>
            </a:r>
            <a:r>
              <a:rPr lang="el-GR" altLang="el-GR" sz="1600" b="1" dirty="0">
                <a:latin typeface="Arial" charset="0"/>
              </a:rPr>
              <a:t>χωρίς ιδιαίτερη προτίμηση για συγκεκριμένο λοβό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600" dirty="0">
                <a:latin typeface="Arial" charset="0"/>
              </a:rPr>
              <a:t>Σπάνια </a:t>
            </a:r>
            <a:r>
              <a:rPr lang="el-GR" altLang="el-GR" sz="1600" dirty="0" err="1">
                <a:latin typeface="Arial" charset="0"/>
              </a:rPr>
              <a:t>πολυεστιακή</a:t>
            </a:r>
            <a:r>
              <a:rPr lang="el-GR" altLang="el-GR" sz="1600" dirty="0">
                <a:latin typeface="Arial" charset="0"/>
              </a:rPr>
              <a:t> ανάπτυξη (2.4%)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600" dirty="0">
                <a:latin typeface="Arial" charset="0"/>
              </a:rPr>
              <a:t>Σε ασθενή </a:t>
            </a:r>
            <a:r>
              <a:rPr lang="el-GR" altLang="el-GR" sz="1600" b="1" dirty="0">
                <a:latin typeface="Arial" charset="0"/>
              </a:rPr>
              <a:t>≥ 55 ετών</a:t>
            </a:r>
            <a:r>
              <a:rPr lang="el-GR" altLang="el-GR" sz="1600" dirty="0">
                <a:latin typeface="Arial" charset="0"/>
              </a:rPr>
              <a:t>, η </a:t>
            </a:r>
            <a:r>
              <a:rPr lang="el-GR" altLang="el-GR" sz="1600" b="1" dirty="0">
                <a:latin typeface="Arial" charset="0"/>
              </a:rPr>
              <a:t>απουσία </a:t>
            </a:r>
            <a:r>
              <a:rPr lang="el-GR" altLang="el-GR" sz="1600" b="1" dirty="0" err="1">
                <a:latin typeface="Arial" charset="0"/>
              </a:rPr>
              <a:t>ανοσοέκφρασης</a:t>
            </a:r>
            <a:r>
              <a:rPr lang="el-GR" altLang="el-GR" sz="1600" b="1" dirty="0">
                <a:latin typeface="Arial" charset="0"/>
              </a:rPr>
              <a:t> για </a:t>
            </a:r>
            <a:r>
              <a:rPr lang="en-US" altLang="el-GR" sz="1600" b="1" dirty="0">
                <a:latin typeface="Arial" charset="0"/>
              </a:rPr>
              <a:t>IDH</a:t>
            </a:r>
            <a:r>
              <a:rPr lang="el-GR" altLang="el-GR" sz="1600" b="1" dirty="0">
                <a:latin typeface="Arial" charset="0"/>
              </a:rPr>
              <a:t>1</a:t>
            </a:r>
            <a:r>
              <a:rPr lang="en-US" altLang="el-GR" sz="1600" b="1" dirty="0">
                <a:latin typeface="Arial" charset="0"/>
              </a:rPr>
              <a:t>R</a:t>
            </a:r>
            <a:r>
              <a:rPr lang="el-GR" altLang="el-GR" sz="1600" b="1" dirty="0">
                <a:latin typeface="Arial" charset="0"/>
              </a:rPr>
              <a:t>132 </a:t>
            </a:r>
            <a:r>
              <a:rPr lang="el-GR" altLang="el-GR" sz="1600" dirty="0">
                <a:latin typeface="Arial" charset="0"/>
              </a:rPr>
              <a:t>σε νεόπλασμα με μορφολογία </a:t>
            </a:r>
            <a:r>
              <a:rPr lang="el-GR" altLang="el-GR" sz="1600" dirty="0" err="1">
                <a:latin typeface="Arial" charset="0"/>
              </a:rPr>
              <a:t>γλοιοβλαστώματος</a:t>
            </a:r>
            <a:r>
              <a:rPr lang="el-GR" altLang="el-GR" sz="1600" dirty="0">
                <a:latin typeface="Arial" charset="0"/>
              </a:rPr>
              <a:t> </a:t>
            </a:r>
            <a:r>
              <a:rPr lang="el-GR" altLang="el-GR" sz="1600" b="1" dirty="0">
                <a:latin typeface="Arial" charset="0"/>
              </a:rPr>
              <a:t>εκτός μέσης γραμμής και χωρίς ιστορικό χαμηλόβαθμου </a:t>
            </a:r>
            <a:r>
              <a:rPr lang="el-GR" altLang="el-GR" sz="1600" dirty="0">
                <a:latin typeface="Arial" charset="0"/>
              </a:rPr>
              <a:t>γλοιώματος αρκεί για τη διάγνωση </a:t>
            </a:r>
            <a:r>
              <a:rPr lang="en-US" altLang="el-GR" sz="1600" b="1" dirty="0">
                <a:latin typeface="Arial" charset="0"/>
              </a:rPr>
              <a:t>IDH-</a:t>
            </a:r>
            <a:r>
              <a:rPr lang="el-GR" altLang="el-GR" sz="1600" b="1" dirty="0">
                <a:latin typeface="Arial" charset="0"/>
              </a:rPr>
              <a:t>μη μεταλλαγμένου </a:t>
            </a:r>
            <a:r>
              <a:rPr lang="el-GR" altLang="el-GR" sz="1600" b="1" dirty="0" err="1">
                <a:latin typeface="Arial" charset="0"/>
              </a:rPr>
              <a:t>γλοιοβλαστώματος</a:t>
            </a:r>
            <a:r>
              <a:rPr lang="el-GR" altLang="el-GR" sz="1600" b="1" dirty="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6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600" dirty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600" dirty="0">
              <a:latin typeface="Arial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0" y="6550223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WHO 2021</a:t>
            </a:r>
            <a:endParaRPr lang="el-GR" sz="1400" b="1" i="1" dirty="0">
              <a:solidFill>
                <a:srgbClr val="C00000"/>
              </a:solidFill>
            </a:endParaRPr>
          </a:p>
        </p:txBody>
      </p:sp>
      <p:pic>
        <p:nvPicPr>
          <p:cNvPr id="117761" name="Picture 1" descr="C:\Users\User\Desktop\ΚΝΣ dec 2022\2.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3456384" cy="3025095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7740352" y="980728"/>
            <a:ext cx="1403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Κύτταρο προέλευσης σε </a:t>
            </a:r>
            <a:r>
              <a:rPr lang="en-US" sz="1400" dirty="0"/>
              <a:t>IDH-</a:t>
            </a:r>
            <a:r>
              <a:rPr lang="el-GR" sz="1400" dirty="0"/>
              <a:t>μη μεταλλαγμένο </a:t>
            </a:r>
            <a:r>
              <a:rPr lang="el-GR" sz="1400" dirty="0" err="1"/>
              <a:t>γλοιοβλάστωμα</a:t>
            </a:r>
            <a:endParaRPr lang="el-GR" sz="1400" dirty="0"/>
          </a:p>
        </p:txBody>
      </p:sp>
      <p:pic>
        <p:nvPicPr>
          <p:cNvPr id="7" name="Picture 8" descr="IMG_0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437112"/>
            <a:ext cx="4464694" cy="2081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7 - Ορθογώνιο"/>
          <p:cNvSpPr/>
          <p:nvPr/>
        </p:nvSpPr>
        <p:spPr>
          <a:xfrm>
            <a:off x="5148064" y="6309320"/>
            <a:ext cx="3240162" cy="257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FLAIR</a:t>
            </a:r>
            <a:r>
              <a:rPr lang="el-GR" sz="1400" b="1" dirty="0">
                <a:solidFill>
                  <a:schemeClr val="tx1"/>
                </a:solidFill>
              </a:rPr>
              <a:t>: εκτεταμένο </a:t>
            </a:r>
            <a:r>
              <a:rPr lang="el-GR" sz="1400" b="1" dirty="0" err="1">
                <a:solidFill>
                  <a:schemeClr val="tx1"/>
                </a:solidFill>
              </a:rPr>
              <a:t>αγγειογενές</a:t>
            </a:r>
            <a:r>
              <a:rPr lang="el-GR" sz="1400" b="1" dirty="0">
                <a:solidFill>
                  <a:schemeClr val="tx1"/>
                </a:solidFill>
              </a:rPr>
              <a:t> οίδημα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156229" y="6577607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4744"/>
            <a:ext cx="5004048" cy="1512168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l-GR" sz="1800" b="1" dirty="0">
                <a:latin typeface="Arial" charset="0"/>
              </a:rPr>
              <a:t>Μακροσκοπική εικόνα:</a:t>
            </a:r>
          </a:p>
          <a:p>
            <a:pPr eaLnBrk="1" hangingPunct="1">
              <a:buNone/>
            </a:pPr>
            <a:r>
              <a:rPr lang="el-GR" altLang="el-GR" sz="1800" b="1" dirty="0">
                <a:latin typeface="Arial" charset="0"/>
              </a:rPr>
              <a:t>      </a:t>
            </a:r>
            <a:r>
              <a:rPr lang="el-GR" altLang="el-GR" sz="1800" dirty="0">
                <a:latin typeface="Arial" charset="0"/>
              </a:rPr>
              <a:t>Μεγάλο μέγεθος, πτωχά </a:t>
            </a:r>
            <a:r>
              <a:rPr lang="el-GR" altLang="el-GR" sz="1800" dirty="0" err="1">
                <a:latin typeface="Arial" charset="0"/>
              </a:rPr>
              <a:t>αφοριζόμενος</a:t>
            </a:r>
            <a:r>
              <a:rPr lang="el-GR" altLang="el-GR" sz="1800" dirty="0">
                <a:latin typeface="Arial" charset="0"/>
              </a:rPr>
              <a:t> από το παρακείμενο παρέγχυμα, κεντρική νέκρωση, συχνά εκτεταμένη</a:t>
            </a:r>
          </a:p>
          <a:p>
            <a:pPr lvl="1" eaLnBrk="1" hangingPunct="1">
              <a:buNone/>
            </a:pPr>
            <a:endParaRPr lang="el-GR" altLang="el-GR" sz="1800" b="1" dirty="0">
              <a:latin typeface="Arial" charset="0"/>
            </a:endParaRPr>
          </a:p>
        </p:txBody>
      </p:sp>
      <p:pic>
        <p:nvPicPr>
          <p:cNvPr id="26628" name="Picture 1028" descr="GK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548680"/>
            <a:ext cx="3438525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6372200" y="2996952"/>
            <a:ext cx="2160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1400" b="1" dirty="0">
                <a:latin typeface="Arial" charset="0"/>
              </a:rPr>
              <a:t>Τ2-περιεστιακό οίδημα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0" y="6488668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WHO 2021</a:t>
            </a:r>
            <a:endParaRPr lang="el-GR" i="1" dirty="0">
              <a:solidFill>
                <a:srgbClr val="C00000"/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1259632" y="0"/>
            <a:ext cx="6932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2800" b="1" dirty="0">
                <a:latin typeface="Arial" charset="0"/>
                <a:cs typeface="Arial" charset="0"/>
              </a:rPr>
              <a:t>IDH </a:t>
            </a:r>
            <a:r>
              <a:rPr lang="el-GR" altLang="el-GR" sz="2800" b="1" dirty="0">
                <a:latin typeface="Arial" charset="0"/>
                <a:cs typeface="Arial" charset="0"/>
              </a:rPr>
              <a:t>–μη μεταλλαγμένο </a:t>
            </a:r>
            <a:r>
              <a:rPr lang="el-GR" altLang="el-GR" sz="2800" b="1" dirty="0" err="1">
                <a:latin typeface="Arial" charset="0"/>
                <a:cs typeface="Arial" charset="0"/>
              </a:rPr>
              <a:t>γλοιοβλάστωμα</a:t>
            </a:r>
            <a:r>
              <a:rPr lang="en-US" altLang="el-GR" sz="2800" b="1" dirty="0">
                <a:latin typeface="Arial" charset="0"/>
                <a:cs typeface="Arial" charset="0"/>
              </a:rPr>
              <a:t> </a:t>
            </a:r>
            <a:endParaRPr lang="el-GR" sz="2800" dirty="0"/>
          </a:p>
        </p:txBody>
      </p:sp>
      <p:pic>
        <p:nvPicPr>
          <p:cNvPr id="1026" name="Picture 2" descr="C:\Users\User\Desktop\ΚΝΣ dec 2022\2.27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4093761" cy="3930898"/>
          </a:xfrm>
          <a:prstGeom prst="rect">
            <a:avLst/>
          </a:prstGeom>
          <a:noFill/>
        </p:spPr>
      </p:pic>
      <p:pic>
        <p:nvPicPr>
          <p:cNvPr id="1027" name="Picture 3" descr="C:\Users\User\Desktop\ΚΝΣ dec 2022\2.27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338229"/>
            <a:ext cx="3312368" cy="3519771"/>
          </a:xfrm>
          <a:prstGeom prst="rect">
            <a:avLst/>
          </a:prstGeom>
          <a:noFill/>
        </p:spPr>
      </p:pic>
      <p:sp>
        <p:nvSpPr>
          <p:cNvPr id="15" name="14 - Ορθογώνιο"/>
          <p:cNvSpPr/>
          <p:nvPr/>
        </p:nvSpPr>
        <p:spPr>
          <a:xfrm>
            <a:off x="0" y="6093296"/>
            <a:ext cx="255550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l-GR" sz="1400" b="1" dirty="0">
                <a:latin typeface="Arial" charset="0"/>
              </a:rPr>
              <a:t>T1-</a:t>
            </a:r>
            <a:r>
              <a:rPr lang="el-GR" altLang="el-GR" sz="1400" b="1" dirty="0">
                <a:latin typeface="Arial" charset="0"/>
              </a:rPr>
              <a:t>δακτυλιοειδής ενίσχυση </a:t>
            </a:r>
            <a:endParaRPr lang="el-GR" sz="1400" dirty="0"/>
          </a:p>
        </p:txBody>
      </p:sp>
      <p:sp>
        <p:nvSpPr>
          <p:cNvPr id="16" name="15 - TextBox"/>
          <p:cNvSpPr txBox="1"/>
          <p:nvPr/>
        </p:nvSpPr>
        <p:spPr>
          <a:xfrm>
            <a:off x="7380312" y="6550223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FLAIR MRI</a:t>
            </a:r>
            <a:endParaRPr lang="el-GR" sz="14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1027"/>
          <p:cNvSpPr>
            <a:spLocks noGrp="1" noChangeArrowheads="1"/>
          </p:cNvSpPr>
          <p:nvPr>
            <p:ph idx="1"/>
          </p:nvPr>
        </p:nvSpPr>
        <p:spPr>
          <a:xfrm>
            <a:off x="395536" y="2492896"/>
            <a:ext cx="4572000" cy="5184775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800" dirty="0" err="1">
                <a:latin typeface="Arial" charset="0"/>
              </a:rPr>
              <a:t>Γιγαντοκυτταρικό</a:t>
            </a:r>
            <a:r>
              <a:rPr lang="el-GR" altLang="el-GR" sz="1800" dirty="0">
                <a:latin typeface="Arial" charset="0"/>
              </a:rPr>
              <a:t> και </a:t>
            </a:r>
            <a:r>
              <a:rPr lang="el-GR" altLang="el-GR" sz="1800" dirty="0" err="1">
                <a:latin typeface="Arial" charset="0"/>
              </a:rPr>
              <a:t>επιθηλιοειδές</a:t>
            </a:r>
            <a:r>
              <a:rPr lang="el-GR" altLang="el-GR" sz="1800" dirty="0">
                <a:latin typeface="Arial" charset="0"/>
              </a:rPr>
              <a:t> </a:t>
            </a:r>
            <a:r>
              <a:rPr lang="el-GR" altLang="el-GR" sz="1800" dirty="0" err="1">
                <a:latin typeface="Arial" charset="0"/>
              </a:rPr>
              <a:t>γλοιοβλάστωμα</a:t>
            </a:r>
            <a:r>
              <a:rPr lang="el-GR" altLang="el-GR" sz="1800" dirty="0">
                <a:latin typeface="Arial" charset="0"/>
              </a:rPr>
              <a:t> σχετικώς </a:t>
            </a:r>
            <a:r>
              <a:rPr lang="el-GR" altLang="el-GR" sz="1800" dirty="0" err="1">
                <a:latin typeface="Arial" charset="0"/>
              </a:rPr>
              <a:t>περίγραπτα</a:t>
            </a:r>
            <a:endParaRPr lang="el-GR" altLang="el-GR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el-GR" altLang="el-GR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l-GR" sz="1800" dirty="0">
                <a:latin typeface="Arial" charset="0"/>
              </a:rPr>
              <a:t>Αθροίσεις </a:t>
            </a:r>
            <a:r>
              <a:rPr lang="el-GR" altLang="el-GR" sz="1800" dirty="0" err="1">
                <a:latin typeface="Arial" charset="0"/>
              </a:rPr>
              <a:t>νεοπλασματικών</a:t>
            </a:r>
            <a:r>
              <a:rPr lang="el-GR" altLang="el-GR" sz="1800" dirty="0">
                <a:latin typeface="Arial" charset="0"/>
              </a:rPr>
              <a:t> κυττάρων στην </a:t>
            </a:r>
            <a:r>
              <a:rPr lang="el-GR" altLang="el-GR" sz="1800" dirty="0" err="1">
                <a:latin typeface="Arial" charset="0"/>
              </a:rPr>
              <a:t>υπαραχνοειδή</a:t>
            </a:r>
            <a:r>
              <a:rPr lang="el-GR" altLang="el-GR" sz="1800" dirty="0">
                <a:latin typeface="Arial" charset="0"/>
              </a:rPr>
              <a:t> ζώνη , στην </a:t>
            </a:r>
            <a:r>
              <a:rPr lang="el-GR" altLang="el-GR" sz="1800" dirty="0" err="1">
                <a:latin typeface="Arial" charset="0"/>
              </a:rPr>
              <a:t>υποεπενδυματική</a:t>
            </a:r>
            <a:r>
              <a:rPr lang="el-GR" altLang="el-GR" sz="1800" dirty="0">
                <a:latin typeface="Arial" charset="0"/>
              </a:rPr>
              <a:t> περιοχή και γύρω από νευρώνες </a:t>
            </a:r>
            <a:r>
              <a:rPr lang="en-US" altLang="el-GR" sz="1800" b="1" dirty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el-GR" altLang="el-GR" sz="1800" b="1" dirty="0">
                <a:solidFill>
                  <a:srgbClr val="C00000"/>
                </a:solidFill>
                <a:latin typeface="Arial" charset="0"/>
              </a:rPr>
              <a:t>δευτερογενείς δομές)</a:t>
            </a:r>
            <a:r>
              <a:rPr lang="en-US" altLang="el-GR" sz="1800" b="1" dirty="0">
                <a:solidFill>
                  <a:srgbClr val="C00000"/>
                </a:solidFill>
                <a:latin typeface="Arial" charset="0"/>
              </a:rPr>
              <a:t>                         </a:t>
            </a:r>
            <a:endParaRPr lang="el-GR" altLang="el-GR" sz="18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24581" name="Picture 3" descr="Dscn21873+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0"/>
            <a:ext cx="31781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CNS1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2411413"/>
            <a:ext cx="3168650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31" descr="DSCN21877+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4483100"/>
            <a:ext cx="31686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6"/>
          <p:cNvSpPr txBox="1">
            <a:spLocks noChangeArrowheads="1"/>
          </p:cNvSpPr>
          <p:nvPr/>
        </p:nvSpPr>
        <p:spPr bwMode="auto">
          <a:xfrm>
            <a:off x="5148263" y="188913"/>
            <a:ext cx="3311525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1600" b="1"/>
              <a:t>Ενδοθηλιακή υπερπλασία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5148263" y="4652963"/>
            <a:ext cx="2592387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1600" b="1"/>
              <a:t>Ατυπία -μιτώσεις</a:t>
            </a:r>
            <a:r>
              <a:rPr lang="en-US" altLang="el-GR" sz="1600" b="1"/>
              <a:t> </a:t>
            </a:r>
            <a:endParaRPr lang="el-GR" altLang="el-GR" sz="1600" b="1"/>
          </a:p>
        </p:txBody>
      </p:sp>
      <p:sp>
        <p:nvSpPr>
          <p:cNvPr id="14" name="13 - Ορθογώνιο"/>
          <p:cNvSpPr/>
          <p:nvPr/>
        </p:nvSpPr>
        <p:spPr>
          <a:xfrm>
            <a:off x="0" y="548680"/>
            <a:ext cx="5220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l-GR" sz="2000" b="1" dirty="0">
                <a:latin typeface="Arial" charset="0"/>
                <a:cs typeface="Arial" charset="0"/>
              </a:rPr>
              <a:t>IDH </a:t>
            </a:r>
            <a:r>
              <a:rPr lang="el-GR" altLang="el-GR" sz="2000" b="1" dirty="0">
                <a:latin typeface="Arial" charset="0"/>
                <a:cs typeface="Arial" charset="0"/>
              </a:rPr>
              <a:t>–μη μεταλλαγμένο </a:t>
            </a:r>
            <a:r>
              <a:rPr lang="el-GR" altLang="el-GR" sz="2000" b="1" dirty="0" err="1">
                <a:latin typeface="Arial" charset="0"/>
                <a:cs typeface="Arial" charset="0"/>
              </a:rPr>
              <a:t>γλοιοβλάστωμα</a:t>
            </a:r>
            <a:r>
              <a:rPr lang="en-US" altLang="el-GR" sz="2000" b="1" dirty="0">
                <a:latin typeface="Arial" charset="0"/>
                <a:cs typeface="Arial" charset="0"/>
              </a:rPr>
              <a:t> </a:t>
            </a:r>
            <a:r>
              <a:rPr lang="el-GR" altLang="el-GR" sz="2000" b="1" dirty="0">
                <a:latin typeface="Arial" charset="0"/>
                <a:cs typeface="Arial" charset="0"/>
              </a:rPr>
              <a:t>– Ιστολογικά κριτήρια</a:t>
            </a:r>
            <a:endParaRPr lang="el-GR" sz="2000" dirty="0"/>
          </a:p>
        </p:txBody>
      </p:sp>
      <p:sp>
        <p:nvSpPr>
          <p:cNvPr id="15" name="14 - Ορθογώνιο"/>
          <p:cNvSpPr/>
          <p:nvPr/>
        </p:nvSpPr>
        <p:spPr>
          <a:xfrm>
            <a:off x="5345523" y="2420888"/>
            <a:ext cx="226126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1600" b="1" dirty="0" err="1"/>
              <a:t>Πασσαλοειδής</a:t>
            </a:r>
            <a:r>
              <a:rPr lang="el-GR" sz="1600" b="1" dirty="0"/>
              <a:t> νέκρωση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0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971600" y="1412776"/>
          <a:ext cx="7126032" cy="3546406"/>
        </p:xfrm>
        <a:graphic>
          <a:graphicData uri="http://schemas.openxmlformats.org/drawingml/2006/table">
            <a:tbl>
              <a:tblPr/>
              <a:tblGrid>
                <a:gridCol w="3563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3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Απαραίτητα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Επιθυμητά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Διάχυτα διηθητικό γλοίωμα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8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Προφίλ μεθυλίωσης </a:t>
                      </a:r>
                      <a:r>
                        <a:rPr lang="en-US" sz="18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IDH</a:t>
                      </a:r>
                      <a:r>
                        <a:rPr lang="el-GR" sz="18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– μη μεταλλαγμένου γλοιοβλαστώματος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Απουσία μεταλλάξεων</a:t>
                      </a:r>
                      <a:r>
                        <a:rPr lang="el-GR" sz="1800" b="1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800" b="1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IDH</a:t>
                      </a:r>
                      <a:r>
                        <a:rPr lang="el-GR" sz="18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ή </a:t>
                      </a:r>
                      <a:r>
                        <a:rPr lang="en-US" sz="1800" b="1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  <a:r>
                        <a:rPr lang="el-GR" sz="1800" b="1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el-GR" sz="18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0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Ένα ή περισσότερα από τα εξής: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Ενδοθηλιακή υπερπλασία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Νέκρωση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Μετάλλαξη υποκινητή </a:t>
                      </a:r>
                      <a:r>
                        <a:rPr lang="en-US" sz="1800" b="1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TERT</a:t>
                      </a:r>
                      <a:r>
                        <a:rPr lang="el-GR" sz="1800" b="1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*</a:t>
                      </a:r>
                      <a:endParaRPr lang="el-GR" sz="1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Ενίσχυση </a:t>
                      </a:r>
                      <a:r>
                        <a:rPr lang="en-US" sz="1800" b="1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EGFR</a:t>
                      </a:r>
                      <a:endParaRPr lang="el-GR" sz="1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+7/-10 </a:t>
                      </a:r>
                      <a:r>
                        <a:rPr lang="el-GR" sz="18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χρωμοσωμικές</a:t>
                      </a:r>
                      <a:r>
                        <a:rPr lang="el-GR" sz="18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**αριθμητικές ανωμαλίες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4 - Ορθογώνιο"/>
          <p:cNvSpPr/>
          <p:nvPr/>
        </p:nvSpPr>
        <p:spPr>
          <a:xfrm>
            <a:off x="395536" y="404664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latin typeface="Arial" pitchFamily="34" charset="0"/>
                <a:cs typeface="Arial" pitchFamily="34" charset="0"/>
              </a:rPr>
              <a:t>Διαγνωστικά κριτήρια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IDH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– μη μεταλλαγμένου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Γλοιοβλαστώματος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043608" y="522920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*Συχνή συνύπαρξη με ενίσχυση </a:t>
            </a:r>
            <a:r>
              <a:rPr lang="en-US" b="1" dirty="0"/>
              <a:t>EGFR</a:t>
            </a:r>
            <a:r>
              <a:rPr lang="el-GR" b="1" dirty="0"/>
              <a:t> και +7/-10</a:t>
            </a:r>
          </a:p>
          <a:p>
            <a:r>
              <a:rPr lang="el-GR" dirty="0"/>
              <a:t>*Παρατηρείται σε όλα τα </a:t>
            </a:r>
            <a:r>
              <a:rPr lang="el-GR" b="1" dirty="0" err="1"/>
              <a:t>ολιγοδενδρογλοιώματα</a:t>
            </a:r>
            <a:r>
              <a:rPr lang="el-GR" dirty="0"/>
              <a:t>  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1115616" y="593467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**+7/-10</a:t>
            </a:r>
            <a:r>
              <a:rPr lang="el-GR" dirty="0"/>
              <a:t>: </a:t>
            </a:r>
            <a:r>
              <a:rPr lang="el-GR" b="1" dirty="0"/>
              <a:t>Εξαιρετική ειδικότητα(98%) </a:t>
            </a:r>
            <a:r>
              <a:rPr lang="el-GR" dirty="0"/>
              <a:t>με εξαίρεση το </a:t>
            </a:r>
            <a:r>
              <a:rPr lang="el-GR" b="1" dirty="0"/>
              <a:t>πλειόμορφο </a:t>
            </a:r>
            <a:r>
              <a:rPr lang="el-GR" b="1" dirty="0" err="1"/>
              <a:t>ξανθοαστροκύτωμα</a:t>
            </a:r>
            <a:r>
              <a:rPr lang="el-GR" b="1" dirty="0"/>
              <a:t>  </a:t>
            </a:r>
            <a:r>
              <a:rPr lang="el-GR" dirty="0"/>
              <a:t>(</a:t>
            </a:r>
            <a:r>
              <a:rPr lang="el-GR" b="1" dirty="0"/>
              <a:t>μετάλλαξη </a:t>
            </a:r>
            <a:r>
              <a:rPr lang="en-US" b="1" dirty="0"/>
              <a:t>BRAFV600E</a:t>
            </a:r>
            <a:r>
              <a:rPr lang="en-US" dirty="0"/>
              <a:t>)</a:t>
            </a:r>
            <a:endParaRPr lang="el-G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99392"/>
            <a:ext cx="8352928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000" b="1" dirty="0">
                <a:latin typeface="Arial" charset="0"/>
                <a:cs typeface="Arial" charset="0"/>
              </a:rPr>
              <a:t>Σύγκριση</a:t>
            </a:r>
            <a:r>
              <a:rPr lang="en-US" altLang="el-GR" sz="2000" b="1" dirty="0">
                <a:latin typeface="Arial" charset="0"/>
                <a:cs typeface="Arial" charset="0"/>
              </a:rPr>
              <a:t> IDH-</a:t>
            </a:r>
            <a:r>
              <a:rPr lang="el-GR" altLang="el-GR" sz="2000" b="1" dirty="0">
                <a:latin typeface="Arial" charset="0"/>
                <a:cs typeface="Arial" charset="0"/>
              </a:rPr>
              <a:t>μη μεταλλαγμένο </a:t>
            </a:r>
            <a:r>
              <a:rPr lang="el-GR" altLang="el-GR" sz="2000" b="1" dirty="0" err="1">
                <a:latin typeface="Arial" charset="0"/>
                <a:cs typeface="Arial" charset="0"/>
              </a:rPr>
              <a:t>γλοιοβλαστώματος</a:t>
            </a:r>
            <a:r>
              <a:rPr lang="el-GR" altLang="el-GR" sz="2000" b="1" dirty="0">
                <a:latin typeface="Arial" charset="0"/>
                <a:cs typeface="Arial" charset="0"/>
              </a:rPr>
              <a:t> και </a:t>
            </a:r>
            <a:r>
              <a:rPr lang="en-US" altLang="el-GR" sz="2000" b="1" dirty="0">
                <a:latin typeface="Arial" charset="0"/>
                <a:cs typeface="Arial" charset="0"/>
              </a:rPr>
              <a:t>IDH-</a:t>
            </a:r>
            <a:r>
              <a:rPr lang="el-GR" altLang="el-GR" sz="2000" b="1" dirty="0">
                <a:latin typeface="Arial" charset="0"/>
                <a:cs typeface="Arial" charset="0"/>
              </a:rPr>
              <a:t>μεταλλαγμένου  </a:t>
            </a:r>
            <a:r>
              <a:rPr lang="el-GR" altLang="el-GR" sz="2000" b="1" dirty="0" err="1">
                <a:latin typeface="Arial" charset="0"/>
                <a:cs typeface="Arial" charset="0"/>
              </a:rPr>
              <a:t>αστροκυτώματος</a:t>
            </a:r>
            <a:r>
              <a:rPr lang="el-GR" altLang="el-GR" sz="2000" b="1" dirty="0">
                <a:latin typeface="Arial" charset="0"/>
                <a:cs typeface="Arial" charset="0"/>
              </a:rPr>
              <a:t> </a:t>
            </a:r>
            <a:r>
              <a:rPr lang="en-US" altLang="el-GR" sz="2000" b="1" dirty="0">
                <a:latin typeface="Arial" charset="0"/>
                <a:cs typeface="Arial" charset="0"/>
              </a:rPr>
              <a:t>grade 4</a:t>
            </a:r>
            <a:endParaRPr lang="el-GR" altLang="el-GR" sz="2000" b="1" dirty="0">
              <a:latin typeface="Arial" charset="0"/>
              <a:cs typeface="Arial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0" y="836712"/>
            <a:ext cx="5868144" cy="6021288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Μέση ηλικία: 62 έτη (</a:t>
            </a:r>
            <a:r>
              <a:rPr lang="en-US" altLang="el-GR" sz="2000" dirty="0">
                <a:latin typeface="Arial" charset="0"/>
              </a:rPr>
              <a:t>IDH-wild type) </a:t>
            </a:r>
            <a:r>
              <a:rPr lang="el-GR" altLang="el-GR" sz="2000" dirty="0">
                <a:latin typeface="Arial" charset="0"/>
              </a:rPr>
              <a:t>και 45 έτη (</a:t>
            </a:r>
            <a:r>
              <a:rPr lang="en-US" altLang="el-GR" sz="2000" dirty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Διάρκεια συμπτωμάτων: &lt;6 μήνες (</a:t>
            </a:r>
            <a:r>
              <a:rPr lang="en-US" altLang="el-GR" sz="2000" dirty="0">
                <a:latin typeface="Arial" charset="0"/>
              </a:rPr>
              <a:t>IDH-wild type) </a:t>
            </a:r>
            <a:r>
              <a:rPr lang="el-GR" altLang="el-GR" sz="2000" dirty="0">
                <a:latin typeface="Arial" charset="0"/>
              </a:rPr>
              <a:t>και 16-18 μήνες (</a:t>
            </a:r>
            <a:r>
              <a:rPr lang="en-US" altLang="el-GR" sz="2000" dirty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Εντόπιση: Εγκεφαλικά ημισφαίρια (</a:t>
            </a:r>
            <a:r>
              <a:rPr lang="en-US" altLang="el-GR" sz="2000" dirty="0">
                <a:latin typeface="Arial" charset="0"/>
              </a:rPr>
              <a:t>IDH-wild type) </a:t>
            </a:r>
            <a:r>
              <a:rPr lang="el-GR" altLang="el-GR" sz="2000" dirty="0">
                <a:latin typeface="Arial" charset="0"/>
              </a:rPr>
              <a:t>και μετωπιαίος λοβός (</a:t>
            </a:r>
            <a:r>
              <a:rPr lang="en-US" altLang="el-GR" sz="2000" dirty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b="1" dirty="0">
                <a:latin typeface="Arial" charset="0"/>
              </a:rPr>
              <a:t>Επιβίωση: 14 μήνες (</a:t>
            </a:r>
            <a:r>
              <a:rPr lang="en-US" altLang="el-GR" sz="2000" b="1" dirty="0">
                <a:latin typeface="Arial" charset="0"/>
              </a:rPr>
              <a:t>IDH-wild type) </a:t>
            </a:r>
            <a:r>
              <a:rPr lang="el-GR" altLang="el-GR" sz="2000" b="1" dirty="0">
                <a:latin typeface="Arial" charset="0"/>
              </a:rPr>
              <a:t>και 31 μήνες (</a:t>
            </a:r>
            <a:r>
              <a:rPr lang="en-US" altLang="el-GR" sz="2000" b="1" dirty="0">
                <a:latin typeface="Arial" charset="0"/>
              </a:rPr>
              <a:t>IDH-mutant) 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Απεικονιστικά ευρήματα: λιγότερο οίδημα σε </a:t>
            </a:r>
            <a:r>
              <a:rPr lang="en-US" altLang="el-GR" sz="2000" dirty="0">
                <a:latin typeface="Arial" charset="0"/>
              </a:rPr>
              <a:t>IDH-mutant</a:t>
            </a:r>
            <a:endParaRPr lang="el-GR" altLang="el-GR" sz="20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Μικροσκοπικά: </a:t>
            </a:r>
          </a:p>
          <a:p>
            <a:pPr lvl="1"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dirty="0">
                <a:latin typeface="Arial" charset="0"/>
              </a:rPr>
              <a:t>Λιγότερο συχνά ισχαιμική νέκρωση</a:t>
            </a:r>
          </a:p>
          <a:p>
            <a:pPr lvl="1"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dirty="0">
                <a:latin typeface="Arial" charset="0"/>
              </a:rPr>
              <a:t>Περισσότερο συχνά </a:t>
            </a:r>
            <a:r>
              <a:rPr lang="el-GR" altLang="el-GR" sz="1800" dirty="0" err="1">
                <a:latin typeface="Arial" charset="0"/>
              </a:rPr>
              <a:t>ολιγοδενδρογλοιακό</a:t>
            </a:r>
            <a:r>
              <a:rPr lang="el-GR" altLang="el-GR" sz="1800" dirty="0">
                <a:latin typeface="Arial" charset="0"/>
              </a:rPr>
              <a:t> στοιχείο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>
              <a:latin typeface="Arial" charset="0"/>
            </a:endParaRPr>
          </a:p>
        </p:txBody>
      </p:sp>
      <p:sp>
        <p:nvSpPr>
          <p:cNvPr id="25604" name="19 - TextBox"/>
          <p:cNvSpPr txBox="1">
            <a:spLocks noChangeArrowheads="1"/>
          </p:cNvSpPr>
          <p:nvPr/>
        </p:nvSpPr>
        <p:spPr bwMode="auto">
          <a:xfrm>
            <a:off x="5076056" y="5445224"/>
            <a:ext cx="2627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dirty="0">
                <a:latin typeface="Arial" charset="0"/>
              </a:rPr>
              <a:t>σε «</a:t>
            </a:r>
            <a:r>
              <a:rPr lang="en-US" altLang="el-GR" dirty="0">
                <a:latin typeface="Arial" charset="0"/>
              </a:rPr>
              <a:t>IDH-mutant</a:t>
            </a:r>
            <a:r>
              <a:rPr lang="el-GR" altLang="el-GR" dirty="0">
                <a:latin typeface="Arial" charset="0"/>
              </a:rPr>
              <a:t>» </a:t>
            </a:r>
            <a:r>
              <a:rPr lang="el-GR" altLang="el-GR" dirty="0" err="1">
                <a:latin typeface="Arial" charset="0"/>
              </a:rPr>
              <a:t>αστροκύτωμα</a:t>
            </a:r>
            <a:r>
              <a:rPr lang="el-GR" altLang="el-GR" dirty="0">
                <a:latin typeface="Arial" charset="0"/>
              </a:rPr>
              <a:t> </a:t>
            </a:r>
            <a:r>
              <a:rPr lang="en-US" altLang="el-GR" dirty="0">
                <a:latin typeface="Arial" charset="0"/>
              </a:rPr>
              <a:t>grade 4</a:t>
            </a:r>
            <a:endParaRPr lang="el-GR" altLang="el-GR" dirty="0">
              <a:latin typeface="Arial" charset="0"/>
            </a:endParaRPr>
          </a:p>
        </p:txBody>
      </p:sp>
      <p:sp>
        <p:nvSpPr>
          <p:cNvPr id="21" name="20 - Δεξιό άγκιστρο"/>
          <p:cNvSpPr/>
          <p:nvPr/>
        </p:nvSpPr>
        <p:spPr>
          <a:xfrm>
            <a:off x="4932040" y="5517232"/>
            <a:ext cx="215900" cy="57626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026" name="Picture 2" descr="C:\Users\User\Desktop\slide 61 ΚΝΣ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916832"/>
            <a:ext cx="3347864" cy="2847975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372200" y="657760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rgbClr val="C00000"/>
                </a:solidFill>
              </a:rPr>
              <a:t>WHO 2016</a:t>
            </a:r>
            <a:endParaRPr lang="el-GR" sz="1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43408"/>
            <a:ext cx="8001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400" b="1" dirty="0" err="1">
                <a:latin typeface="Arial" charset="0"/>
              </a:rPr>
              <a:t>Γιγαντοκυτταρικό</a:t>
            </a:r>
            <a:r>
              <a:rPr lang="el-GR" altLang="el-GR" sz="2400" b="1" dirty="0">
                <a:latin typeface="Arial" charset="0"/>
              </a:rPr>
              <a:t> </a:t>
            </a:r>
            <a:r>
              <a:rPr lang="el-GR" altLang="el-GR" sz="2400" b="1" dirty="0" err="1">
                <a:latin typeface="Arial" charset="0"/>
              </a:rPr>
              <a:t>γλοιοβλάστωμα</a:t>
            </a:r>
            <a:endParaRPr lang="el-GR" altLang="el-GR" sz="2400" b="1" dirty="0">
              <a:latin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720"/>
            <a:ext cx="5004048" cy="594928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l-GR" sz="1600" dirty="0">
                <a:latin typeface="Arial" charset="0"/>
              </a:rPr>
              <a:t>Επίπτωση: &lt;1 % </a:t>
            </a:r>
            <a:r>
              <a:rPr lang="el-GR" altLang="el-GR" sz="1600" dirty="0" err="1">
                <a:latin typeface="Arial" charset="0"/>
              </a:rPr>
              <a:t>γλοιοβλαστωμάτων</a:t>
            </a:r>
            <a:endParaRPr lang="el-GR" altLang="el-GR" sz="1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l-GR" sz="1600" b="1" dirty="0" err="1">
                <a:latin typeface="Arial" charset="0"/>
              </a:rPr>
              <a:t>Υποφλοιώδης</a:t>
            </a:r>
            <a:r>
              <a:rPr lang="el-GR" altLang="el-GR" sz="1600" b="1" dirty="0">
                <a:latin typeface="Arial" charset="0"/>
              </a:rPr>
              <a:t> εντόπιση σε κροταφικό και βρεγματικό λοβό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l-GR" sz="1600" b="1" dirty="0">
                <a:latin typeface="Arial" charset="0"/>
              </a:rPr>
              <a:t>Σχετικά </a:t>
            </a:r>
            <a:r>
              <a:rPr lang="el-GR" altLang="el-GR" sz="1600" b="1" dirty="0" err="1">
                <a:latin typeface="Arial" charset="0"/>
              </a:rPr>
              <a:t>περίγραπτα</a:t>
            </a:r>
            <a:r>
              <a:rPr lang="el-GR" altLang="el-GR" sz="1600" b="1" dirty="0">
                <a:latin typeface="Arial" charset="0"/>
              </a:rPr>
              <a:t> (</a:t>
            </a:r>
            <a:r>
              <a:rPr lang="el-GR" altLang="el-GR" sz="1600" b="1" dirty="0" err="1">
                <a:latin typeface="Arial" charset="0"/>
              </a:rPr>
              <a:t>δ.δ</a:t>
            </a:r>
            <a:r>
              <a:rPr lang="el-GR" altLang="el-GR" sz="1600" b="1" dirty="0">
                <a:latin typeface="Arial" charset="0"/>
              </a:rPr>
              <a:t> μετάσταση, </a:t>
            </a:r>
            <a:r>
              <a:rPr lang="el-GR" altLang="el-GR" sz="1600" b="1" dirty="0" err="1">
                <a:latin typeface="Arial" charset="0"/>
              </a:rPr>
              <a:t>μηνιγγίωμα</a:t>
            </a:r>
            <a:r>
              <a:rPr lang="el-GR" altLang="el-GR" sz="1600" b="1" dirty="0">
                <a:latin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l-GR" sz="1600" dirty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l-GR" altLang="el-GR" sz="1600" dirty="0">
                <a:latin typeface="Arial" charset="0"/>
              </a:rPr>
              <a:t>Γιγάντια πολυπύρηνα παράδοξα κύτταρα, συχνά </a:t>
            </a:r>
            <a:r>
              <a:rPr lang="el-GR" altLang="el-GR" sz="1600" dirty="0" err="1">
                <a:latin typeface="Arial" charset="0"/>
              </a:rPr>
              <a:t>περιαγγειακά</a:t>
            </a:r>
            <a:r>
              <a:rPr lang="el-GR" altLang="el-GR" sz="1600" dirty="0">
                <a:latin typeface="Arial" charset="0"/>
              </a:rPr>
              <a:t>, εντός πληθυσμό μικρών </a:t>
            </a:r>
            <a:r>
              <a:rPr lang="el-GR" altLang="el-GR" sz="1600" dirty="0" err="1">
                <a:latin typeface="Arial" charset="0"/>
              </a:rPr>
              <a:t>ατρακτόμορφων</a:t>
            </a:r>
            <a:r>
              <a:rPr lang="el-GR" altLang="el-GR" sz="1600" dirty="0">
                <a:latin typeface="Arial" charset="0"/>
              </a:rPr>
              <a:t> κυττάρων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l-GR" sz="1600" dirty="0">
                <a:latin typeface="Arial" charset="0"/>
              </a:rPr>
              <a:t>Παρουσία </a:t>
            </a:r>
            <a:r>
              <a:rPr lang="el-GR" altLang="el-GR" sz="1600" b="1" dirty="0">
                <a:solidFill>
                  <a:srgbClr val="C00000"/>
                </a:solidFill>
                <a:latin typeface="Arial" charset="0"/>
              </a:rPr>
              <a:t>δικτύου </a:t>
            </a:r>
            <a:r>
              <a:rPr lang="el-GR" altLang="el-GR" sz="1600" b="1" dirty="0" err="1">
                <a:solidFill>
                  <a:srgbClr val="C00000"/>
                </a:solidFill>
                <a:latin typeface="Arial" charset="0"/>
              </a:rPr>
              <a:t>ρετικουλίνης</a:t>
            </a:r>
            <a:endParaRPr lang="el-GR" altLang="el-GR" sz="1600" b="1" dirty="0">
              <a:solidFill>
                <a:srgbClr val="C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altLang="el-GR" sz="1600" dirty="0">
                <a:latin typeface="Arial" charset="0"/>
              </a:rPr>
              <a:t>Συνήθως απουσία ενδοθηλιακής υπερπλασίας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l-GR" sz="1600" dirty="0">
                <a:latin typeface="Arial" charset="0"/>
              </a:rPr>
              <a:t>Συχνή παρουσία </a:t>
            </a:r>
            <a:r>
              <a:rPr lang="el-GR" altLang="el-GR" sz="1600" b="1" dirty="0">
                <a:solidFill>
                  <a:srgbClr val="C00000"/>
                </a:solidFill>
                <a:latin typeface="Arial" charset="0"/>
              </a:rPr>
              <a:t>μεταλλάξεων </a:t>
            </a:r>
            <a:r>
              <a:rPr lang="en-US" altLang="el-GR" sz="1600" b="1" dirty="0">
                <a:solidFill>
                  <a:srgbClr val="C00000"/>
                </a:solidFill>
                <a:latin typeface="Arial" charset="0"/>
              </a:rPr>
              <a:t>p53</a:t>
            </a:r>
            <a:endParaRPr lang="el-GR" altLang="el-GR" sz="1600" b="1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l-GR" sz="1600" b="1" dirty="0">
                <a:latin typeface="Arial" charset="0"/>
              </a:rPr>
              <a:t>Σχετικώς ευμενέστερη πρόγνωση σε σχέση με το συμβατικό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l-GR" sz="1600" b="1" dirty="0">
                <a:latin typeface="Arial" charset="0"/>
              </a:rPr>
              <a:t>Δ/δ: </a:t>
            </a:r>
            <a:r>
              <a:rPr lang="el-GR" altLang="el-GR" sz="1600" b="1" dirty="0">
                <a:solidFill>
                  <a:srgbClr val="C00000"/>
                </a:solidFill>
                <a:latin typeface="Arial" charset="0"/>
              </a:rPr>
              <a:t>πλειόμορφο </a:t>
            </a:r>
            <a:r>
              <a:rPr lang="el-GR" altLang="el-GR" sz="1600" b="1" dirty="0" err="1">
                <a:solidFill>
                  <a:srgbClr val="C00000"/>
                </a:solidFill>
                <a:latin typeface="Arial" charset="0"/>
              </a:rPr>
              <a:t>ξανθοαστροκύτωμα</a:t>
            </a:r>
            <a:r>
              <a:rPr lang="el-GR" altLang="el-GR" sz="16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l-GR" sz="1600" b="1" dirty="0">
                <a:solidFill>
                  <a:srgbClr val="C00000"/>
                </a:solidFill>
                <a:latin typeface="Arial" charset="0"/>
              </a:rPr>
              <a:t>    </a:t>
            </a:r>
            <a:r>
              <a:rPr lang="el-GR" altLang="el-GR" sz="1600" b="1" dirty="0">
                <a:latin typeface="Arial" charset="0"/>
              </a:rPr>
              <a:t>(</a:t>
            </a:r>
            <a:r>
              <a:rPr lang="en-US" altLang="el-GR" sz="1600" b="1" dirty="0">
                <a:latin typeface="Arial" charset="0"/>
              </a:rPr>
              <a:t>BRAFV600E</a:t>
            </a:r>
            <a:r>
              <a:rPr lang="en-US" altLang="el-GR" sz="1600" dirty="0">
                <a:latin typeface="Arial" charset="0"/>
              </a:rPr>
              <a:t>, </a:t>
            </a:r>
            <a:r>
              <a:rPr lang="el-GR" altLang="el-GR" sz="1600" dirty="0">
                <a:latin typeface="Arial" charset="0"/>
              </a:rPr>
              <a:t>κοκκιώδη σωμάτια)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l-GR" altLang="el-GR" sz="1600" b="1" dirty="0">
                <a:latin typeface="Arial" charset="0"/>
              </a:rPr>
              <a:t>Νέα άτομα → ενδεικτικό υποκείμενου </a:t>
            </a:r>
            <a:r>
              <a:rPr lang="el-GR" altLang="el-GR" sz="1600" b="1" dirty="0" err="1">
                <a:latin typeface="Arial" charset="0"/>
              </a:rPr>
              <a:t>ελείμματος</a:t>
            </a:r>
            <a:r>
              <a:rPr lang="el-GR" altLang="el-GR" sz="1600" b="1" dirty="0">
                <a:latin typeface="Arial" charset="0"/>
              </a:rPr>
              <a:t> επιδιόρθωσης </a:t>
            </a:r>
            <a:r>
              <a:rPr lang="en-US" altLang="el-GR" sz="1600" b="1" dirty="0">
                <a:latin typeface="Arial" charset="0"/>
              </a:rPr>
              <a:t>DNA</a:t>
            </a:r>
            <a:r>
              <a:rPr lang="el-GR" altLang="el-GR" sz="1600" b="1" dirty="0">
                <a:latin typeface="Arial" charset="0"/>
              </a:rPr>
              <a:t> </a:t>
            </a:r>
            <a:r>
              <a:rPr lang="el-GR" altLang="el-GR" sz="1600" dirty="0">
                <a:latin typeface="Arial" charset="0"/>
              </a:rPr>
              <a:t>λόγω </a:t>
            </a:r>
            <a:r>
              <a:rPr lang="en-US" altLang="el-GR" sz="1600" dirty="0">
                <a:latin typeface="Arial" charset="0"/>
              </a:rPr>
              <a:t>POLE</a:t>
            </a:r>
            <a:r>
              <a:rPr lang="el-GR" altLang="el-GR" sz="1600" dirty="0">
                <a:latin typeface="Arial" charset="0"/>
              </a:rPr>
              <a:t> ή </a:t>
            </a:r>
            <a:r>
              <a:rPr lang="en-US" altLang="el-GR" sz="1600" dirty="0">
                <a:latin typeface="Arial" charset="0"/>
              </a:rPr>
              <a:t>MMR</a:t>
            </a:r>
            <a:r>
              <a:rPr lang="el-GR" altLang="el-GR" sz="1600" dirty="0">
                <a:latin typeface="Arial" charset="0"/>
              </a:rPr>
              <a:t> μετάλλαξης με απώλεια της αντίστοιχης πρωτεΐνης</a:t>
            </a:r>
          </a:p>
        </p:txBody>
      </p:sp>
      <p:pic>
        <p:nvPicPr>
          <p:cNvPr id="102401" name="Picture 1" descr="C:\Users\User\Desktop\ΚΝΣ dec 2022\2.3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299272"/>
            <a:ext cx="3851920" cy="2558728"/>
          </a:xfrm>
          <a:prstGeom prst="rect">
            <a:avLst/>
          </a:prstGeom>
          <a:noFill/>
        </p:spPr>
      </p:pic>
      <p:pic>
        <p:nvPicPr>
          <p:cNvPr id="102402" name="Picture 2" descr="C:\Users\User\Desktop\ΚΝΣ dec 2022\2.33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548680"/>
            <a:ext cx="3851920" cy="2160240"/>
          </a:xfrm>
          <a:prstGeom prst="rect">
            <a:avLst/>
          </a:prstGeom>
          <a:noFill/>
        </p:spPr>
      </p:pic>
      <p:pic>
        <p:nvPicPr>
          <p:cNvPr id="102403" name="Picture 3" descr="C:\Users\User\Desktop\ΚΝΣ dec 2022\2.33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420888"/>
            <a:ext cx="3851920" cy="2160240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8468943" y="4149080"/>
            <a:ext cx="6877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GFAP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420725" y="6488668"/>
            <a:ext cx="73609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PMS2</a:t>
            </a:r>
            <a:endParaRPr lang="el-GR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0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-243408"/>
            <a:ext cx="5472112" cy="90805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400" b="1" dirty="0" err="1">
                <a:latin typeface="Arial" charset="0"/>
                <a:cs typeface="Arial" charset="0"/>
              </a:rPr>
              <a:t>Γλοιοσάρκωμα</a:t>
            </a:r>
            <a:endParaRPr lang="el-GR" altLang="el-GR" sz="2400" b="1" dirty="0">
              <a:latin typeface="Arial" charset="0"/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0" y="404665"/>
            <a:ext cx="4896668" cy="475252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b="1" dirty="0">
                <a:solidFill>
                  <a:srgbClr val="C00000"/>
                </a:solidFill>
                <a:latin typeface="Arial" charset="0"/>
              </a:rPr>
              <a:t>Διφασικό</a:t>
            </a:r>
            <a:r>
              <a:rPr lang="el-GR" altLang="el-GR" sz="1800" dirty="0">
                <a:solidFill>
                  <a:srgbClr val="C00000"/>
                </a:solidFill>
                <a:latin typeface="Arial" charset="0"/>
              </a:rPr>
              <a:t> πρότυπο </a:t>
            </a:r>
            <a:r>
              <a:rPr lang="el-GR" altLang="el-GR" sz="1800" dirty="0">
                <a:latin typeface="Arial" charset="0"/>
              </a:rPr>
              <a:t>με περιοχές </a:t>
            </a:r>
            <a:r>
              <a:rPr lang="el-GR" altLang="el-GR" sz="1800" dirty="0" err="1">
                <a:latin typeface="Arial" charset="0"/>
              </a:rPr>
              <a:t>γλοιακής</a:t>
            </a:r>
            <a:r>
              <a:rPr lang="el-GR" altLang="el-GR" sz="1800" dirty="0">
                <a:latin typeface="Arial" charset="0"/>
              </a:rPr>
              <a:t> και </a:t>
            </a:r>
            <a:r>
              <a:rPr lang="el-GR" altLang="el-GR" sz="1800" dirty="0" err="1">
                <a:latin typeface="Arial" charset="0"/>
              </a:rPr>
              <a:t>μεσεγχυματικής</a:t>
            </a:r>
            <a:r>
              <a:rPr lang="el-GR" altLang="el-GR" sz="1800" dirty="0">
                <a:latin typeface="Arial" charset="0"/>
              </a:rPr>
              <a:t> διαφοροποίησης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dirty="0">
                <a:latin typeface="Arial" charset="0"/>
              </a:rPr>
              <a:t>Επίπτωση: 2% </a:t>
            </a:r>
            <a:r>
              <a:rPr lang="el-GR" altLang="el-GR" sz="1800" dirty="0" err="1">
                <a:latin typeface="Arial" charset="0"/>
              </a:rPr>
              <a:t>γλοιοβλαστωμάτων</a:t>
            </a:r>
            <a:endParaRPr lang="el-GR" altLang="el-GR" sz="18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b="1" dirty="0">
                <a:latin typeface="Arial" charset="0"/>
              </a:rPr>
              <a:t>Ενίοτε κατόπιν Α/Θ υψηλόβαθμου γλοιώματος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b="1" dirty="0">
                <a:latin typeface="Arial" charset="0"/>
              </a:rPr>
              <a:t>Λιγότερο διηθητικό, δυνατότητα μετάστασης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b="1" dirty="0">
                <a:solidFill>
                  <a:srgbClr val="C00000"/>
                </a:solidFill>
                <a:latin typeface="Arial" charset="0"/>
              </a:rPr>
              <a:t>Σπανιότερα ενίσχυση </a:t>
            </a:r>
            <a:r>
              <a:rPr lang="en-US" altLang="el-GR" sz="1800" b="1" dirty="0">
                <a:solidFill>
                  <a:srgbClr val="C00000"/>
                </a:solidFill>
                <a:latin typeface="Arial" charset="0"/>
              </a:rPr>
              <a:t>EGFR </a:t>
            </a:r>
            <a:r>
              <a:rPr lang="el-GR" altLang="el-GR" sz="1800" dirty="0">
                <a:solidFill>
                  <a:srgbClr val="C00000"/>
                </a:solidFill>
                <a:latin typeface="Arial" charset="0"/>
              </a:rPr>
              <a:t>σε σχέση με το σύνηθες </a:t>
            </a:r>
            <a:r>
              <a:rPr lang="el-GR" altLang="el-GR" sz="1800" dirty="0" err="1">
                <a:solidFill>
                  <a:srgbClr val="C00000"/>
                </a:solidFill>
                <a:latin typeface="Arial" charset="0"/>
              </a:rPr>
              <a:t>γλοιοβλάστωμα</a:t>
            </a:r>
            <a:endParaRPr lang="el-GR" altLang="el-GR" sz="1800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b="1" dirty="0" err="1">
                <a:latin typeface="Arial" charset="0"/>
              </a:rPr>
              <a:t>Επιθηλιο</a:t>
            </a:r>
            <a:r>
              <a:rPr lang="el-GR" altLang="el-GR" sz="1800" b="1" dirty="0">
                <a:latin typeface="Arial" charset="0"/>
              </a:rPr>
              <a:t>-</a:t>
            </a:r>
            <a:r>
              <a:rPr lang="el-GR" altLang="el-GR" sz="1800" b="1" dirty="0" err="1">
                <a:latin typeface="Arial" charset="0"/>
              </a:rPr>
              <a:t>μεσεγχυματική</a:t>
            </a:r>
            <a:r>
              <a:rPr lang="el-GR" altLang="el-GR" sz="1800" b="1" dirty="0">
                <a:latin typeface="Arial" charset="0"/>
              </a:rPr>
              <a:t> μετατροπή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el-GR" altLang="el-GR" sz="1800" b="1" dirty="0">
                <a:latin typeface="Arial" charset="0"/>
              </a:rPr>
              <a:t>Σπάνια σε </a:t>
            </a:r>
            <a:r>
              <a:rPr lang="en-US" altLang="el-GR" sz="1800" b="1" dirty="0">
                <a:latin typeface="Arial" charset="0"/>
              </a:rPr>
              <a:t>IDH</a:t>
            </a:r>
            <a:r>
              <a:rPr lang="el-GR" altLang="el-GR" sz="1800" b="1" dirty="0">
                <a:latin typeface="Arial" charset="0"/>
              </a:rPr>
              <a:t> – μεταλλαγμένο </a:t>
            </a:r>
            <a:r>
              <a:rPr lang="el-GR" altLang="el-GR" sz="1800" b="1" dirty="0" err="1">
                <a:latin typeface="Arial" charset="0"/>
              </a:rPr>
              <a:t>αστροκύτωμα</a:t>
            </a:r>
            <a:r>
              <a:rPr lang="el-GR" altLang="el-GR" sz="1800" b="1" dirty="0">
                <a:latin typeface="Arial" charset="0"/>
              </a:rPr>
              <a:t>, Η3-μεταλλαγμένο γλοίωμα ή </a:t>
            </a:r>
            <a:r>
              <a:rPr lang="el-GR" altLang="el-GR" sz="1800" b="1" dirty="0" err="1">
                <a:latin typeface="Arial" charset="0"/>
              </a:rPr>
              <a:t>ολιγοδενδρογλοίωμα</a:t>
            </a:r>
            <a:endParaRPr lang="el-GR" altLang="el-GR" sz="1800" b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b="1" dirty="0">
                <a:solidFill>
                  <a:srgbClr val="C00000"/>
                </a:solidFill>
                <a:latin typeface="Arial" charset="0"/>
              </a:rPr>
              <a:t>Δ/δ: σάρκωμα </a:t>
            </a:r>
            <a:r>
              <a:rPr lang="el-GR" altLang="el-GR" sz="1800" dirty="0">
                <a:latin typeface="Arial" charset="0"/>
              </a:rPr>
              <a:t>(κλινικά: </a:t>
            </a:r>
            <a:r>
              <a:rPr lang="el-GR" altLang="el-GR" sz="1800" dirty="0" err="1">
                <a:latin typeface="Arial" charset="0"/>
              </a:rPr>
              <a:t>μηνιγγίωμα</a:t>
            </a:r>
            <a:r>
              <a:rPr lang="el-GR" altLang="el-GR" sz="1800" dirty="0">
                <a:latin typeface="Arial" charset="0"/>
              </a:rPr>
              <a:t>, μετάσταση)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800" dirty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800" dirty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800" dirty="0">
              <a:latin typeface="Arial" charset="0"/>
            </a:endParaRPr>
          </a:p>
        </p:txBody>
      </p:sp>
      <p:pic>
        <p:nvPicPr>
          <p:cNvPr id="100353" name="Picture 1" descr="C:\Users\User\Desktop\ΚΝΣ dec 2022\2.34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886250"/>
            <a:ext cx="4283968" cy="1971750"/>
          </a:xfrm>
          <a:prstGeom prst="rect">
            <a:avLst/>
          </a:prstGeom>
          <a:noFill/>
        </p:spPr>
      </p:pic>
      <p:pic>
        <p:nvPicPr>
          <p:cNvPr id="100354" name="Picture 2" descr="C:\Users\User\Desktop\ΚΝΣ dec 2022\2.34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982641"/>
            <a:ext cx="4427984" cy="1875359"/>
          </a:xfrm>
          <a:prstGeom prst="rect">
            <a:avLst/>
          </a:prstGeom>
          <a:noFill/>
        </p:spPr>
      </p:pic>
      <p:pic>
        <p:nvPicPr>
          <p:cNvPr id="100355" name="Picture 3" descr="C:\Users\User\Desktop\ΚΝΣ dec 2022\2.34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620688"/>
            <a:ext cx="4283968" cy="2232248"/>
          </a:xfrm>
          <a:prstGeom prst="rect">
            <a:avLst/>
          </a:prstGeom>
          <a:noFill/>
        </p:spPr>
      </p:pic>
      <p:pic>
        <p:nvPicPr>
          <p:cNvPr id="100356" name="Picture 4" descr="C:\Users\User\Desktop\ΚΝΣ dec 2022\2.34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780928"/>
            <a:ext cx="4283968" cy="2156867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395536" y="6488668"/>
            <a:ext cx="40362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b="1" dirty="0"/>
              <a:t>Παρουσία στοιχείου οστεοσαρκώματος 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6660232" y="4509120"/>
            <a:ext cx="6877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GFAP</a:t>
            </a:r>
            <a:endParaRPr lang="el-GR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6572194" y="6488668"/>
            <a:ext cx="7312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b="1" dirty="0" err="1"/>
              <a:t>Ο</a:t>
            </a:r>
            <a:r>
              <a:rPr lang="en-US" b="1" dirty="0" err="1"/>
              <a:t>lig</a:t>
            </a:r>
            <a:r>
              <a:rPr lang="en-US" b="1" dirty="0"/>
              <a:t> 2</a:t>
            </a:r>
            <a:endParaRPr lang="el-GR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6516216" y="2420888"/>
            <a:ext cx="9044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/>
              <a:t>Gomori</a:t>
            </a:r>
            <a:endParaRPr lang="el-GR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8156229" y="332656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- Τίτλος"/>
          <p:cNvSpPr>
            <a:spLocks noGrp="1"/>
          </p:cNvSpPr>
          <p:nvPr>
            <p:ph type="title"/>
          </p:nvPr>
        </p:nvSpPr>
        <p:spPr>
          <a:xfrm>
            <a:off x="457200" y="-37829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000" b="1" dirty="0" err="1">
                <a:latin typeface="Arial" charset="0"/>
              </a:rPr>
              <a:t>Επιθηλιοειδές</a:t>
            </a:r>
            <a:r>
              <a:rPr lang="el-GR" altLang="el-GR" sz="2000" b="1" dirty="0">
                <a:latin typeface="Arial" charset="0"/>
              </a:rPr>
              <a:t> / ραβδοειδές </a:t>
            </a:r>
            <a:r>
              <a:rPr lang="el-GR" altLang="el-GR" sz="2000" b="1" dirty="0" err="1">
                <a:latin typeface="Arial" charset="0"/>
              </a:rPr>
              <a:t>γλοιβλάστωμα</a:t>
            </a:r>
            <a:endParaRPr lang="el-GR" altLang="el-GR" sz="2000" b="1" dirty="0">
              <a:latin typeface="Arial" charset="0"/>
            </a:endParaRPr>
          </a:p>
        </p:txBody>
      </p:sp>
      <p:sp>
        <p:nvSpPr>
          <p:cNvPr id="38915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288032"/>
            <a:ext cx="4392612" cy="6237312"/>
          </a:xfrm>
        </p:spPr>
        <p:txBody>
          <a:bodyPr>
            <a:noAutofit/>
          </a:bodyPr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Μονότονος πληθυσμός μεγάλων  κυττάρων με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ηωσινόφιλο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κυτταρόπλασμα,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φυσσαλιδώδεις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πυρήνες και εμφανές πυρήνιο (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δ.δ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μεταστατικό καρκίνωμα ή μελάνωμα)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3 Μοριακοί υπότυποι:</a:t>
            </a:r>
          </a:p>
          <a:p>
            <a:pPr marL="1012825" indent="-457200" eaLnBrk="1" hangingPunct="1">
              <a:buClr>
                <a:schemeClr val="tx1"/>
              </a:buClr>
              <a:buFont typeface="+mj-lt"/>
              <a:buAutoNum type="arabicParenR"/>
              <a:defRPr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Ευμενούς πρόγνωσης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PXA 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σε παιδιά και νέους ενήλικες με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BRAFV600E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και ομόζυγη απάλειψη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CDKN2A</a:t>
            </a:r>
          </a:p>
          <a:p>
            <a:pPr marL="1012825" indent="-457200" eaLnBrk="1" hangingPunct="1">
              <a:buClr>
                <a:schemeClr val="tx1"/>
              </a:buClr>
              <a:buFont typeface="+mj-lt"/>
              <a:buAutoNum type="arabicParenR"/>
              <a:defRPr/>
            </a:pPr>
            <a:r>
              <a:rPr lang="el-GR" sz="1600" dirty="0">
                <a:latin typeface="Arial" pitchFamily="34" charset="0"/>
                <a:cs typeface="Arial" pitchFamily="34" charset="0"/>
              </a:rPr>
              <a:t>Πτωχής πρόγνωσης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σε μεγαλύτερους ασθενείς με παρουσία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BRAFV600E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σε μικρότερο ποσοστό ως προς τον 1 </a:t>
            </a:r>
          </a:p>
          <a:p>
            <a:pPr marL="1012825" indent="-457200" eaLnBrk="1" hangingPunct="1">
              <a:buClr>
                <a:schemeClr val="tx1"/>
              </a:buClr>
              <a:buFont typeface="+mj-lt"/>
              <a:buAutoNum type="arabicParenR"/>
              <a:defRPr/>
            </a:pPr>
            <a:r>
              <a:rPr lang="el-GR" sz="1600" dirty="0">
                <a:latin typeface="Arial" pitchFamily="34" charset="0"/>
                <a:cs typeface="Arial" pitchFamily="34" charset="0"/>
              </a:rPr>
              <a:t>Ενδιάμεσης πρόγνωσης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προσομοιάζων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με τον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RTK1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τύπο παιδιατρικού υψηλόβαθμου γλοιώματος ( ενίσχυση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PDGFRA)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Έκφραση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BRAFV600E</a:t>
            </a: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στο 50% </a:t>
            </a:r>
            <a:r>
              <a:rPr lang="el-GR" sz="16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των περιπτώσεων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(κυρίως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PXA-like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υπότυπου)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Εστιακή έκφραση/απουσία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GFAP</a:t>
            </a:r>
            <a:r>
              <a:rPr lang="el-GR" sz="16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εστιακή </a:t>
            </a: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έκφραση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coctail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κερατινών ή ΕΜΑ (αλλά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CAM5.2 (-)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έκφραση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Olig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και διατήρηση ΙΝΙ1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7" name="4 - TextBox"/>
          <p:cNvSpPr txBox="1">
            <a:spLocks noChangeArrowheads="1"/>
          </p:cNvSpPr>
          <p:nvPr/>
        </p:nvSpPr>
        <p:spPr bwMode="auto">
          <a:xfrm>
            <a:off x="0" y="6608385"/>
            <a:ext cx="46434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C00000"/>
                </a:solidFill>
              </a:rPr>
              <a:t>De Masters, Am J </a:t>
            </a:r>
            <a:r>
              <a:rPr lang="en-US" sz="1200" i="1" dirty="0" err="1">
                <a:solidFill>
                  <a:srgbClr val="C00000"/>
                </a:solidFill>
              </a:rPr>
              <a:t>Surg</a:t>
            </a:r>
            <a:r>
              <a:rPr lang="en-US" sz="1200" i="1" dirty="0">
                <a:solidFill>
                  <a:srgbClr val="C00000"/>
                </a:solidFill>
              </a:rPr>
              <a:t> </a:t>
            </a:r>
            <a:r>
              <a:rPr lang="en-US" sz="1200" i="1" dirty="0" err="1">
                <a:solidFill>
                  <a:srgbClr val="C00000"/>
                </a:solidFill>
              </a:rPr>
              <a:t>Pathol</a:t>
            </a:r>
            <a:r>
              <a:rPr lang="en-US" sz="1200" i="1" dirty="0">
                <a:solidFill>
                  <a:srgbClr val="C00000"/>
                </a:solidFill>
              </a:rPr>
              <a:t> 2013</a:t>
            </a:r>
            <a:endParaRPr lang="el-GR" sz="1200" i="1" dirty="0">
              <a:solidFill>
                <a:srgbClr val="C00000"/>
              </a:solidFill>
            </a:endParaRPr>
          </a:p>
        </p:txBody>
      </p:sp>
      <p:pic>
        <p:nvPicPr>
          <p:cNvPr id="98305" name="Picture 1" descr="C:\Users\User\Desktop\ΚΝΣ dec 2022\2.36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157192"/>
            <a:ext cx="4644008" cy="1728192"/>
          </a:xfrm>
          <a:prstGeom prst="rect">
            <a:avLst/>
          </a:prstGeom>
          <a:noFill/>
        </p:spPr>
      </p:pic>
      <p:pic>
        <p:nvPicPr>
          <p:cNvPr id="98306" name="Picture 2" descr="C:\Users\User\Desktop\ΚΝΣ dec 2022\2.36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644008" cy="1440160"/>
          </a:xfrm>
          <a:prstGeom prst="rect">
            <a:avLst/>
          </a:prstGeom>
          <a:noFill/>
        </p:spPr>
      </p:pic>
      <p:pic>
        <p:nvPicPr>
          <p:cNvPr id="98307" name="Picture 3" descr="C:\Users\User\Desktop\ΚΝΣ dec 2022\2.36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80381"/>
            <a:ext cx="4644008" cy="1792635"/>
          </a:xfrm>
          <a:prstGeom prst="rect">
            <a:avLst/>
          </a:prstGeom>
          <a:noFill/>
        </p:spPr>
      </p:pic>
      <p:pic>
        <p:nvPicPr>
          <p:cNvPr id="98308" name="Picture 4" descr="C:\Users\User\Desktop\ΚΝΣ dec 2022\2.36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76389"/>
            <a:ext cx="4644008" cy="1652811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6117123" y="404664"/>
            <a:ext cx="16916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 err="1"/>
              <a:t>Περίγραφη</a:t>
            </a:r>
            <a:r>
              <a:rPr lang="el-GR" sz="1400" b="1" dirty="0"/>
              <a:t> παρυφή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5942325" y="1844824"/>
            <a:ext cx="193443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200" b="1" dirty="0" err="1"/>
              <a:t>Επιθηλιοειδής</a:t>
            </a:r>
            <a:r>
              <a:rPr lang="el-GR" sz="1200" b="1" dirty="0"/>
              <a:t> μορφολογία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6372200" y="3573016"/>
            <a:ext cx="67197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 err="1"/>
              <a:t>Olig</a:t>
            </a:r>
            <a:r>
              <a:rPr lang="en-US" sz="1600" b="1" dirty="0"/>
              <a:t> 2</a:t>
            </a:r>
            <a:endParaRPr lang="el-GR" sz="16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6118809" y="5229200"/>
            <a:ext cx="104547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BRAFV600E</a:t>
            </a:r>
            <a:endParaRPr lang="el-GR" sz="1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611560" y="0"/>
            <a:ext cx="8001000" cy="50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r>
              <a:rPr lang="el-GR" altLang="el-GR" sz="2800" b="1" dirty="0" err="1">
                <a:latin typeface="Arial" charset="0"/>
              </a:rPr>
              <a:t>Ολιγοδενδρογλοίωμα</a:t>
            </a:r>
            <a:endParaRPr lang="el-GR" altLang="el-GR" sz="2800" b="1" dirty="0">
              <a:latin typeface="Arial" charset="0"/>
            </a:endParaRPr>
          </a:p>
        </p:txBody>
      </p:sp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179512" y="548680"/>
            <a:ext cx="864096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  <a:cs typeface="Arial" panose="020B0604020202020204" pitchFamily="34" charset="0"/>
              </a:rPr>
              <a:t>WHO 1993</a:t>
            </a:r>
            <a:r>
              <a:rPr lang="en-US" dirty="0">
                <a:latin typeface="Arial" pitchFamily="34" charset="0"/>
                <a:cs typeface="Arial" panose="020B0604020202020204" pitchFamily="34" charset="0"/>
              </a:rPr>
              <a:t>: 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Όγκος αποτελούμενος κυρίως από </a:t>
            </a:r>
            <a:r>
              <a:rPr lang="el-GR" dirty="0" err="1">
                <a:latin typeface="Arial" pitchFamily="34" charset="0"/>
                <a:cs typeface="Arial" panose="020B0604020202020204" pitchFamily="34" charset="0"/>
              </a:rPr>
              <a:t>νεοπλασματικά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anose="020B0604020202020204" pitchFamily="34" charset="0"/>
              </a:rPr>
              <a:t>ολιγοδενδροκύτταρα</a:t>
            </a:r>
            <a:endParaRPr lang="el-GR" dirty="0">
              <a:latin typeface="Arial" pitchFamily="34" charset="0"/>
              <a:cs typeface="Arial" panose="020B0604020202020204" pitchFamily="34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  <a:cs typeface="Arial" panose="020B0604020202020204" pitchFamily="34" charset="0"/>
              </a:rPr>
              <a:t>WHO 2000</a:t>
            </a:r>
            <a:r>
              <a:rPr lang="en-US" dirty="0">
                <a:latin typeface="Arial" pitchFamily="34" charset="0"/>
                <a:cs typeface="Arial" panose="020B0604020202020204" pitchFamily="34" charset="0"/>
              </a:rPr>
              <a:t>: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 Καλά διαφοροποιημένος, διάχυτα διηθητικός όγκος των ενηλίκων, με τυπική εντόπιση στα εγκεφαλικά ημισφαίρια και κύτταρα μορφολογικά όμοια με </a:t>
            </a:r>
            <a:r>
              <a:rPr lang="el-GR" dirty="0" err="1">
                <a:latin typeface="Arial" pitchFamily="34" charset="0"/>
                <a:cs typeface="Arial" panose="020B0604020202020204" pitchFamily="34" charset="0"/>
              </a:rPr>
              <a:t>ολιγοδενδροκύτταρα</a:t>
            </a:r>
            <a:endParaRPr lang="en-US" b="1" dirty="0">
              <a:latin typeface="Arial" pitchFamily="34" charset="0"/>
              <a:cs typeface="Arial" panose="020B0604020202020204" pitchFamily="34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  <a:cs typeface="Arial" panose="020B0604020202020204" pitchFamily="34" charset="0"/>
              </a:rPr>
              <a:t>WHO 2007</a:t>
            </a:r>
            <a:r>
              <a:rPr lang="en-US" dirty="0">
                <a:latin typeface="Arial" pitchFamily="34" charset="0"/>
                <a:cs typeface="Arial" panose="020B0604020202020204" pitchFamily="34" charset="0"/>
              </a:rPr>
              <a:t>: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 Ορισμός </a:t>
            </a:r>
            <a:r>
              <a:rPr lang="en-US" dirty="0">
                <a:latin typeface="Arial" pitchFamily="34" charset="0"/>
                <a:cs typeface="Arial" panose="020B0604020202020204" pitchFamily="34" charset="0"/>
              </a:rPr>
              <a:t>WHO 2000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 και </a:t>
            </a:r>
            <a:r>
              <a:rPr lang="el-GR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συχνή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 απώλεια</a:t>
            </a:r>
            <a:r>
              <a:rPr lang="en-US" b="1" dirty="0">
                <a:solidFill>
                  <a:srgbClr val="CC0066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anose="020B0604020202020204" pitchFamily="34" charset="0"/>
              </a:rPr>
              <a:t>1p</a:t>
            </a:r>
            <a:r>
              <a:rPr lang="el-GR" b="1" dirty="0">
                <a:latin typeface="Arial" pitchFamily="34" charset="0"/>
                <a:cs typeface="Arial" panose="020B0604020202020204" pitchFamily="34" charset="0"/>
              </a:rPr>
              <a:t>/19</a:t>
            </a:r>
            <a:r>
              <a:rPr lang="en-US" b="1" dirty="0">
                <a:latin typeface="Arial" pitchFamily="34" charset="0"/>
                <a:cs typeface="Arial" panose="020B0604020202020204" pitchFamily="34" charset="0"/>
              </a:rPr>
              <a:t>q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marL="469900" indent="-4699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  <a:cs typeface="Arial" panose="020B0604020202020204" pitchFamily="34" charset="0"/>
              </a:rPr>
              <a:t>WHO 20</a:t>
            </a:r>
            <a:r>
              <a:rPr lang="el-GR" b="1" dirty="0">
                <a:latin typeface="Arial" pitchFamily="34" charset="0"/>
                <a:cs typeface="Arial" panose="020B0604020202020204" pitchFamily="34" charset="0"/>
              </a:rPr>
              <a:t>16/2021: </a:t>
            </a:r>
            <a:r>
              <a:rPr lang="el-GR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απαραίτητη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προϋπόθεση για τη διάγνωση η απάλειψη </a:t>
            </a:r>
            <a:r>
              <a:rPr lang="en-US" b="1" dirty="0">
                <a:latin typeface="Arial" pitchFamily="34" charset="0"/>
                <a:cs typeface="Arial" panose="020B0604020202020204" pitchFamily="34" charset="0"/>
              </a:rPr>
              <a:t>1p</a:t>
            </a:r>
            <a:r>
              <a:rPr lang="el-GR" b="1" dirty="0">
                <a:latin typeface="Arial" pitchFamily="34" charset="0"/>
                <a:cs typeface="Arial" panose="020B0604020202020204" pitchFamily="34" charset="0"/>
              </a:rPr>
              <a:t>/19</a:t>
            </a:r>
            <a:r>
              <a:rPr lang="en-US" b="1" dirty="0">
                <a:latin typeface="Arial" pitchFamily="34" charset="0"/>
                <a:cs typeface="Arial" panose="020B0604020202020204" pitchFamily="34" charset="0"/>
              </a:rPr>
              <a:t>q</a:t>
            </a:r>
            <a:r>
              <a:rPr lang="el-GR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l-GR" b="1" u="sng" dirty="0">
                <a:latin typeface="Arial" pitchFamily="34" charset="0"/>
                <a:cs typeface="Arial" panose="020B0604020202020204" pitchFamily="34" charset="0"/>
              </a:rPr>
              <a:t>και</a:t>
            </a:r>
            <a:r>
              <a:rPr lang="el-GR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η </a:t>
            </a:r>
            <a:r>
              <a:rPr lang="el-GR" b="1" dirty="0">
                <a:latin typeface="Arial" pitchFamily="34" charset="0"/>
                <a:cs typeface="Arial" panose="020B0604020202020204" pitchFamily="34" charset="0"/>
              </a:rPr>
              <a:t>μετάλλαξη </a:t>
            </a:r>
            <a:r>
              <a:rPr lang="en-US" b="1" dirty="0">
                <a:latin typeface="Arial" pitchFamily="34" charset="0"/>
                <a:cs typeface="Arial" panose="020B0604020202020204" pitchFamily="34" charset="0"/>
              </a:rPr>
              <a:t>IDH</a:t>
            </a:r>
            <a:endParaRPr lang="el-GR" b="1" dirty="0">
              <a:latin typeface="Arial" pitchFamily="34" charset="0"/>
              <a:cs typeface="Arial" panose="020B0604020202020204" pitchFamily="34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Το </a:t>
            </a:r>
            <a:r>
              <a:rPr lang="en-US" dirty="0">
                <a:latin typeface="Arial" pitchFamily="34" charset="0"/>
                <a:cs typeface="Arial" panose="020B0604020202020204" pitchFamily="34" charset="0"/>
              </a:rPr>
              <a:t>grade 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διακρίνεται από το </a:t>
            </a:r>
            <a:r>
              <a:rPr lang="en-US" dirty="0">
                <a:latin typeface="Arial" pitchFamily="34" charset="0"/>
                <a:cs typeface="Arial" panose="020B0604020202020204" pitchFamily="34" charset="0"/>
              </a:rPr>
              <a:t>grade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 3 μόνο μορφολογικά (χαρακτηριστικά </a:t>
            </a:r>
            <a:r>
              <a:rPr lang="el-GR" dirty="0" err="1">
                <a:latin typeface="Arial" pitchFamily="34" charset="0"/>
                <a:cs typeface="Arial" panose="020B0604020202020204" pitchFamily="34" charset="0"/>
              </a:rPr>
              <a:t>αναπλασίας</a:t>
            </a:r>
            <a:r>
              <a:rPr lang="el-GR" dirty="0">
                <a:latin typeface="Arial" pitchFamily="34" charset="0"/>
                <a:cs typeface="Arial" panose="020B0604020202020204" pitchFamily="34" charset="0"/>
              </a:rPr>
              <a:t>)</a:t>
            </a:r>
          </a:p>
          <a:p>
            <a:pPr marL="469900" indent="-4699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b="1" dirty="0">
                <a:solidFill>
                  <a:srgbClr val="C00000"/>
                </a:solidFill>
                <a:latin typeface="Arial" charset="0"/>
              </a:rPr>
              <a:t>Η παρουσία </a:t>
            </a:r>
            <a:r>
              <a:rPr lang="el-GR" b="1" dirty="0" err="1">
                <a:solidFill>
                  <a:srgbClr val="C00000"/>
                </a:solidFill>
                <a:latin typeface="Arial" charset="0"/>
              </a:rPr>
              <a:t>αστροκυτταρικής</a:t>
            </a:r>
            <a:r>
              <a:rPr lang="el-GR" b="1" dirty="0">
                <a:solidFill>
                  <a:srgbClr val="C00000"/>
                </a:solidFill>
                <a:latin typeface="Arial" charset="0"/>
              </a:rPr>
              <a:t> μορφολογίας δεν αίρει τη διάγνωση εάν υπάρχει ταυτόχρονη μετάλλαξη 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IDH </a:t>
            </a:r>
            <a:r>
              <a:rPr lang="el-GR" b="1" dirty="0">
                <a:solidFill>
                  <a:srgbClr val="C00000"/>
                </a:solidFill>
                <a:latin typeface="Arial" charset="0"/>
              </a:rPr>
              <a:t>και απάλειψη 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1p/19q</a:t>
            </a:r>
            <a:endParaRPr lang="el-GR" b="1" dirty="0">
              <a:solidFill>
                <a:srgbClr val="C00000"/>
              </a:solidFill>
              <a:latin typeface="Arial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b="1" dirty="0">
                <a:latin typeface="Arial" charset="0"/>
                <a:cs typeface="Arial" panose="020B0604020202020204" pitchFamily="34" charset="0"/>
              </a:rPr>
              <a:t>Η παρουσία </a:t>
            </a:r>
            <a:r>
              <a:rPr lang="el-GR" b="1" dirty="0" err="1">
                <a:latin typeface="Arial" charset="0"/>
                <a:cs typeface="Arial" panose="020B0604020202020204" pitchFamily="34" charset="0"/>
              </a:rPr>
              <a:t>ολιγοδενδρογλοιακής</a:t>
            </a:r>
            <a:r>
              <a:rPr lang="el-GR" b="1" dirty="0">
                <a:latin typeface="Arial" charset="0"/>
                <a:cs typeface="Arial" panose="020B0604020202020204" pitchFamily="34" charset="0"/>
              </a:rPr>
              <a:t> μορφολογίας σε γλοίωμα αρνητικό για </a:t>
            </a:r>
            <a:r>
              <a:rPr lang="en-US" b="1" dirty="0">
                <a:latin typeface="Arial" charset="0"/>
                <a:cs typeface="Arial" panose="020B0604020202020204" pitchFamily="34" charset="0"/>
              </a:rPr>
              <a:t>IDH</a:t>
            </a:r>
            <a:r>
              <a:rPr lang="el-GR" b="1" dirty="0">
                <a:latin typeface="Arial" charset="0"/>
                <a:cs typeface="Arial" panose="020B0604020202020204" pitchFamily="34" charset="0"/>
              </a:rPr>
              <a:t> και </a:t>
            </a:r>
            <a:r>
              <a:rPr lang="en-US" b="1" dirty="0">
                <a:latin typeface="Arial" charset="0"/>
                <a:cs typeface="Arial" panose="020B0604020202020204" pitchFamily="34" charset="0"/>
              </a:rPr>
              <a:t>1p/19q</a:t>
            </a:r>
            <a:r>
              <a:rPr lang="el-GR" b="1" dirty="0">
                <a:latin typeface="Arial" charset="0"/>
                <a:cs typeface="Arial" panose="020B0604020202020204" pitchFamily="34" charset="0"/>
              </a:rPr>
              <a:t> </a:t>
            </a:r>
            <a:r>
              <a:rPr lang="el-GR" b="1" dirty="0" err="1">
                <a:latin typeface="Arial" charset="0"/>
                <a:cs typeface="Arial" panose="020B0604020202020204" pitchFamily="34" charset="0"/>
              </a:rPr>
              <a:t>συναπάλειψη</a:t>
            </a:r>
            <a:r>
              <a:rPr lang="el-GR" b="1" dirty="0">
                <a:latin typeface="Arial" charset="0"/>
                <a:cs typeface="Arial" panose="020B0604020202020204" pitchFamily="34" charset="0"/>
              </a:rPr>
              <a:t> ΔΕΝ συνεπάγεται διάγνωση </a:t>
            </a:r>
            <a:r>
              <a:rPr lang="el-GR" b="1" dirty="0" err="1">
                <a:latin typeface="Arial" charset="0"/>
                <a:cs typeface="Arial" panose="020B0604020202020204" pitchFamily="34" charset="0"/>
              </a:rPr>
              <a:t>ολιγοδενδρογλοιώματος</a:t>
            </a:r>
            <a:r>
              <a:rPr lang="el-GR" b="1" dirty="0">
                <a:latin typeface="Arial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charset="0"/>
                <a:cs typeface="Arial" panose="020B0604020202020204" pitchFamily="34" charset="0"/>
              </a:rPr>
              <a:t>NOS</a:t>
            </a:r>
            <a:r>
              <a:rPr lang="el-GR" dirty="0">
                <a:latin typeface="Arial" charset="0"/>
                <a:cs typeface="Arial" panose="020B0604020202020204" pitchFamily="34" charset="0"/>
              </a:rPr>
              <a:t>  → </a:t>
            </a:r>
            <a:r>
              <a:rPr lang="el-GR" dirty="0" err="1">
                <a:latin typeface="Arial" charset="0"/>
                <a:cs typeface="Arial" panose="020B0604020202020204" pitchFamily="34" charset="0"/>
              </a:rPr>
              <a:t>δ.δ</a:t>
            </a:r>
            <a:r>
              <a:rPr lang="el-GR" dirty="0">
                <a:latin typeface="Arial" charset="0"/>
                <a:cs typeface="Arial" panose="020B0604020202020204" pitchFamily="34" charset="0"/>
              </a:rPr>
              <a:t> άλλων μορφολογικά παρόμοιων νεοπλασμάτων (</a:t>
            </a:r>
            <a:r>
              <a:rPr lang="en-US" dirty="0">
                <a:latin typeface="Arial" charset="0"/>
                <a:cs typeface="Arial" panose="020B0604020202020204" pitchFamily="34" charset="0"/>
              </a:rPr>
              <a:t>DNT, </a:t>
            </a:r>
            <a:r>
              <a:rPr lang="el-GR" dirty="0">
                <a:latin typeface="Arial" charset="0"/>
                <a:cs typeface="Arial" panose="020B0604020202020204" pitchFamily="34" charset="0"/>
              </a:rPr>
              <a:t>επενδύμωμα, </a:t>
            </a:r>
            <a:r>
              <a:rPr lang="el-GR" dirty="0" err="1">
                <a:latin typeface="Arial" charset="0"/>
                <a:cs typeface="Arial" panose="020B0604020202020204" pitchFamily="34" charset="0"/>
              </a:rPr>
              <a:t>νευροκύτωμα</a:t>
            </a:r>
            <a:r>
              <a:rPr lang="el-GR" dirty="0">
                <a:latin typeface="Arial" charset="0"/>
                <a:cs typeface="Arial" panose="020B0604020202020204" pitchFamily="34" charset="0"/>
              </a:rPr>
              <a:t>, πολύμορφος χαμηλής κακοήθειας </a:t>
            </a:r>
            <a:r>
              <a:rPr lang="el-GR" dirty="0" err="1">
                <a:latin typeface="Arial" charset="0"/>
                <a:cs typeface="Arial" panose="020B0604020202020204" pitchFamily="34" charset="0"/>
              </a:rPr>
              <a:t>νευροεπιθηλιακός</a:t>
            </a:r>
            <a:r>
              <a:rPr lang="el-GR" dirty="0">
                <a:latin typeface="Arial" charset="0"/>
                <a:cs typeface="Arial" panose="020B0604020202020204" pitchFamily="34" charset="0"/>
              </a:rPr>
              <a:t> όγκος των νέων και </a:t>
            </a:r>
            <a:r>
              <a:rPr lang="el-GR" dirty="0" err="1">
                <a:latin typeface="Arial" charset="0"/>
                <a:cs typeface="Arial" panose="020B0604020202020204" pitchFamily="34" charset="0"/>
              </a:rPr>
              <a:t>πιλοκυτταρικό</a:t>
            </a:r>
            <a:r>
              <a:rPr lang="el-GR" dirty="0">
                <a:latin typeface="Arial" charset="0"/>
                <a:cs typeface="Arial" panose="020B0604020202020204" pitchFamily="34" charset="0"/>
              </a:rPr>
              <a:t> </a:t>
            </a:r>
            <a:r>
              <a:rPr lang="el-GR" dirty="0" err="1">
                <a:latin typeface="Arial" charset="0"/>
                <a:cs typeface="Arial" panose="020B0604020202020204" pitchFamily="34" charset="0"/>
              </a:rPr>
              <a:t>αστροκύτωμα</a:t>
            </a:r>
            <a:r>
              <a:rPr lang="el-GR" dirty="0">
                <a:latin typeface="Arial" charset="0"/>
                <a:cs typeface="Arial" panose="020B0604020202020204" pitchFamily="34" charset="0"/>
              </a:rPr>
              <a:t> – σε παιδιατρικά νεοπλάσματα έλεγχος για ανωμαλίες </a:t>
            </a:r>
            <a:r>
              <a:rPr lang="en-US" dirty="0">
                <a:latin typeface="Arial" charset="0"/>
                <a:cs typeface="Arial" panose="020B0604020202020204" pitchFamily="34" charset="0"/>
              </a:rPr>
              <a:t> FGFR1, BRAF, MYB/MYL1</a:t>
            </a:r>
            <a:r>
              <a:rPr lang="el-GR" dirty="0">
                <a:latin typeface="Arial" charset="0"/>
                <a:cs typeface="Arial" panose="020B0604020202020204" pitchFamily="34" charset="0"/>
              </a:rPr>
              <a:t> </a:t>
            </a: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b="1" dirty="0">
              <a:solidFill>
                <a:srgbClr val="CC0066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b="1" dirty="0">
              <a:solidFill>
                <a:srgbClr val="CC0066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σάρωση0002a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3635896" y="548680"/>
            <a:ext cx="2537782" cy="270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707904" y="2823319"/>
            <a:ext cx="244827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1200" dirty="0" err="1"/>
              <a:t>Περίγραπτη</a:t>
            </a:r>
            <a:r>
              <a:rPr lang="el-GR" altLang="el-GR" sz="1200" dirty="0"/>
              <a:t> αιμορραγική αλλοίωση αριστερού μετωπιαίου λοβού</a:t>
            </a:r>
          </a:p>
        </p:txBody>
      </p:sp>
      <p:sp>
        <p:nvSpPr>
          <p:cNvPr id="481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2008" y="-243408"/>
            <a:ext cx="6156176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l-GR" altLang="el-GR" sz="2000" b="1" dirty="0" err="1">
                <a:latin typeface="Arial" charset="0"/>
                <a:cs typeface="Arial" charset="0"/>
              </a:rPr>
              <a:t>Ολιγοδενδρογλοίωμα</a:t>
            </a:r>
            <a:br>
              <a:rPr lang="el-GR" altLang="el-GR" sz="2000" b="1" dirty="0">
                <a:solidFill>
                  <a:srgbClr val="990033"/>
                </a:solidFill>
                <a:latin typeface="Arial" charset="0"/>
                <a:cs typeface="Arial" charset="0"/>
              </a:rPr>
            </a:br>
            <a:r>
              <a:rPr lang="el-GR" altLang="el-GR" sz="2000" b="1" dirty="0">
                <a:solidFill>
                  <a:srgbClr val="990033"/>
                </a:solidFill>
                <a:latin typeface="Arial" charset="0"/>
                <a:cs typeface="Arial" charset="0"/>
              </a:rPr>
              <a:t> </a:t>
            </a:r>
            <a:r>
              <a:rPr lang="el-GR" altLang="el-GR" sz="2000" b="1" dirty="0">
                <a:latin typeface="Arial" charset="0"/>
                <a:cs typeface="Arial" charset="0"/>
              </a:rPr>
              <a:t>με μετάλλαξη </a:t>
            </a:r>
            <a:r>
              <a:rPr lang="en-US" altLang="el-GR" sz="2000" b="1" dirty="0">
                <a:latin typeface="Arial" charset="0"/>
                <a:cs typeface="Arial" charset="0"/>
              </a:rPr>
              <a:t>IDH &amp; </a:t>
            </a:r>
            <a:r>
              <a:rPr lang="el-GR" altLang="el-GR" sz="2000" b="1" dirty="0" err="1">
                <a:latin typeface="Arial" charset="0"/>
                <a:cs typeface="Arial" charset="0"/>
              </a:rPr>
              <a:t>συναπάλειψη</a:t>
            </a:r>
            <a:r>
              <a:rPr lang="el-GR" altLang="el-GR" sz="2000" b="1" dirty="0">
                <a:latin typeface="Arial" charset="0"/>
                <a:cs typeface="Arial" charset="0"/>
              </a:rPr>
              <a:t> </a:t>
            </a:r>
            <a:r>
              <a:rPr lang="en-US" altLang="el-GR" sz="2000" b="1" dirty="0">
                <a:latin typeface="Arial" charset="0"/>
                <a:cs typeface="Arial" charset="0"/>
              </a:rPr>
              <a:t>1p/19q</a:t>
            </a:r>
            <a:endParaRPr lang="el-GR" altLang="el-GR" sz="2000" b="1" dirty="0">
              <a:latin typeface="Arial" charset="0"/>
              <a:cs typeface="Arial" charset="0"/>
            </a:endParaRPr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72008" y="980728"/>
            <a:ext cx="349188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eaLnBrk="1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dirty="0">
                <a:latin typeface="Arial" charset="0"/>
              </a:rPr>
              <a:t>Μέση ηλικία</a:t>
            </a:r>
            <a:r>
              <a:rPr lang="en-US" altLang="el-GR" dirty="0">
                <a:latin typeface="Arial" charset="0"/>
              </a:rPr>
              <a:t>: 42,6 </a:t>
            </a:r>
            <a:r>
              <a:rPr lang="el-GR" altLang="el-GR" dirty="0">
                <a:latin typeface="Arial" charset="0"/>
              </a:rPr>
              <a:t>έτη</a:t>
            </a:r>
            <a:endParaRPr lang="en-US" altLang="el-GR" dirty="0">
              <a:latin typeface="Arial" charset="0"/>
            </a:endParaRPr>
          </a:p>
          <a:p>
            <a:pPr marL="469900" indent="-469900" eaLnBrk="1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altLang="el-GR" b="1" dirty="0">
                <a:latin typeface="Arial" charset="0"/>
              </a:rPr>
              <a:t>Σπάνιο στα παιδιά </a:t>
            </a:r>
            <a:r>
              <a:rPr lang="el-GR" altLang="el-GR" dirty="0">
                <a:latin typeface="Arial" charset="0"/>
              </a:rPr>
              <a:t>(0,8% &lt;15 ετών, </a:t>
            </a:r>
            <a:r>
              <a:rPr lang="el-GR" altLang="el-GR" b="1" dirty="0">
                <a:latin typeface="Arial" charset="0"/>
              </a:rPr>
              <a:t>1,8%</a:t>
            </a:r>
            <a:r>
              <a:rPr lang="el-GR" altLang="el-GR" dirty="0">
                <a:latin typeface="Arial" charset="0"/>
              </a:rPr>
              <a:t> </a:t>
            </a:r>
            <a:r>
              <a:rPr lang="el-GR" altLang="el-GR" b="1" dirty="0">
                <a:latin typeface="Arial" charset="0"/>
              </a:rPr>
              <a:t>σε εφήβους</a:t>
            </a:r>
            <a:r>
              <a:rPr lang="el-GR" altLang="el-GR" dirty="0">
                <a:latin typeface="Arial" charset="0"/>
              </a:rPr>
              <a:t>-στο σύνολο των όγκων εγκεφάλου)</a:t>
            </a:r>
          </a:p>
          <a:p>
            <a:pPr marL="469900" indent="-469900" eaLnBrk="1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dirty="0">
                <a:latin typeface="Arial" charset="0"/>
              </a:rPr>
              <a:t>Α/Γ 1.2/1</a:t>
            </a:r>
          </a:p>
          <a:p>
            <a:pPr marL="469900" indent="-469900" eaLnBrk="1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dirty="0">
                <a:latin typeface="Arial" charset="0"/>
              </a:rPr>
              <a:t>Συχνότητα: 5-18% των </a:t>
            </a:r>
            <a:r>
              <a:rPr lang="el-GR" altLang="el-GR" dirty="0" err="1">
                <a:latin typeface="Arial" charset="0"/>
              </a:rPr>
              <a:t>ενδοκρανιακών</a:t>
            </a:r>
            <a:r>
              <a:rPr lang="el-GR" altLang="el-GR" dirty="0">
                <a:latin typeface="Arial" charset="0"/>
              </a:rPr>
              <a:t> γλοιωμάτων</a:t>
            </a:r>
          </a:p>
          <a:p>
            <a:pPr marL="469900" indent="-469900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dirty="0">
                <a:latin typeface="Arial" charset="0"/>
              </a:rPr>
              <a:t>Κλινική εικόνα: συνήθως (2/3) </a:t>
            </a:r>
            <a:r>
              <a:rPr lang="el-GR" altLang="el-GR" dirty="0">
                <a:solidFill>
                  <a:srgbClr val="C00000"/>
                </a:solidFill>
                <a:latin typeface="Arial" charset="0"/>
              </a:rPr>
              <a:t>μακρό ιστορικό επιληπτικών κρίσεων</a:t>
            </a:r>
            <a:endParaRPr lang="en-US" altLang="el-GR" dirty="0">
              <a:solidFill>
                <a:srgbClr val="C00000"/>
              </a:solidFill>
              <a:latin typeface="Arial" charset="0"/>
            </a:endParaRPr>
          </a:p>
          <a:p>
            <a:pPr marL="469900" indent="-469900" eaLnBrk="1" hangingPunct="1">
              <a:lnSpc>
                <a:spcPct val="90000"/>
              </a:lnSpc>
              <a:spcBef>
                <a:spcPct val="20000"/>
              </a:spcBef>
              <a:buClr>
                <a:srgbClr val="990033"/>
              </a:buClr>
            </a:pPr>
            <a:endParaRPr lang="el-GR" altLang="el-GR" sz="2400" dirty="0"/>
          </a:p>
        </p:txBody>
      </p:sp>
      <p:pic>
        <p:nvPicPr>
          <p:cNvPr id="59396" name="Picture 5" descr="σάρωση000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07950"/>
            <a:ext cx="2736850" cy="292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- TextBox"/>
          <p:cNvSpPr txBox="1"/>
          <p:nvPr/>
        </p:nvSpPr>
        <p:spPr>
          <a:xfrm>
            <a:off x="6516216" y="2708920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Αποτιτανώσεις </a:t>
            </a:r>
            <a:r>
              <a:rPr lang="en-US" sz="1400" b="1" dirty="0"/>
              <a:t>CT</a:t>
            </a:r>
            <a:endParaRPr lang="el-GR" sz="1400" b="1" dirty="0"/>
          </a:p>
        </p:txBody>
      </p:sp>
      <p:pic>
        <p:nvPicPr>
          <p:cNvPr id="64513" name="Picture 1" descr="C:\Users\User\Desktop\ΚΝΣ dec 2022\2.15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356992"/>
            <a:ext cx="2771800" cy="3501008"/>
          </a:xfrm>
          <a:prstGeom prst="rect">
            <a:avLst/>
          </a:prstGeom>
          <a:noFill/>
        </p:spPr>
      </p:pic>
      <p:pic>
        <p:nvPicPr>
          <p:cNvPr id="64514" name="Picture 2" descr="C:\Users\User\Desktop\ΚΝΣ dec 2022\2.15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0665" y="3356992"/>
            <a:ext cx="2793335" cy="3501008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3563888" y="6488668"/>
            <a:ext cx="7184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FLAIR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730104" y="6488668"/>
            <a:ext cx="4138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T1</a:t>
            </a:r>
            <a:endParaRPr lang="el-GR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0" y="4233511"/>
            <a:ext cx="3419872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dirty="0">
                <a:latin typeface="Arial" charset="0"/>
              </a:rPr>
              <a:t>Εντόπιση</a:t>
            </a:r>
            <a:r>
              <a:rPr lang="en-US" altLang="el-GR" dirty="0">
                <a:latin typeface="Arial" charset="0"/>
              </a:rPr>
              <a:t>: </a:t>
            </a:r>
            <a:r>
              <a:rPr lang="el-GR" altLang="el-GR" dirty="0">
                <a:latin typeface="Arial" charset="0"/>
              </a:rPr>
              <a:t>φλοιός &amp; λευκή ουσία εγκεφαλικών ημισφαιρίων, συνήθως μετωπιαίος λοβός (~60%)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dirty="0">
                <a:latin typeface="Arial" charset="0"/>
              </a:rPr>
              <a:t>Χαμηλού σήματος αλλοίωση (</a:t>
            </a:r>
            <a:r>
              <a:rPr lang="en-US" altLang="el-GR" dirty="0">
                <a:latin typeface="Arial" charset="0"/>
              </a:rPr>
              <a:t>T1MRI)-</a:t>
            </a:r>
            <a:r>
              <a:rPr lang="el-GR" altLang="el-GR" dirty="0">
                <a:latin typeface="Arial" charset="0"/>
              </a:rPr>
              <a:t>υψηλό σήμα (Τ2</a:t>
            </a:r>
            <a:r>
              <a:rPr lang="en-US" altLang="el-GR" dirty="0">
                <a:latin typeface="Arial" charset="0"/>
              </a:rPr>
              <a:t>MRI) </a:t>
            </a:r>
            <a:r>
              <a:rPr lang="el-GR" altLang="el-GR" dirty="0">
                <a:latin typeface="Arial" charset="0"/>
              </a:rPr>
              <a:t>ετερογενές σήμα στη </a:t>
            </a:r>
            <a:r>
              <a:rPr lang="en-US" altLang="el-GR" dirty="0">
                <a:latin typeface="Arial" charset="0"/>
              </a:rPr>
              <a:t>FLAIR – </a:t>
            </a:r>
            <a:r>
              <a:rPr lang="el-GR" altLang="el-GR" dirty="0">
                <a:latin typeface="Arial" charset="0"/>
              </a:rPr>
              <a:t>παρουσία αποτιτανώσεων σε ΕΤ</a:t>
            </a:r>
          </a:p>
          <a:p>
            <a:pPr marL="469900" indent="-469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o"/>
            </a:pPr>
            <a:endParaRPr lang="el-GR" altLang="el-GR" sz="2400" dirty="0">
              <a:latin typeface="Arial" charset="0"/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2627784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75928"/>
          </a:xfrm>
        </p:spPr>
        <p:txBody>
          <a:bodyPr/>
          <a:lstStyle/>
          <a:p>
            <a:pPr algn="ctr" eaLnBrk="1" hangingPunct="1"/>
            <a:r>
              <a:rPr lang="el-GR" sz="3200" b="1" dirty="0" err="1"/>
              <a:t>Αστροκύτταρα</a:t>
            </a:r>
            <a:endParaRPr lang="el-GR" sz="3200" b="1" dirty="0"/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63" r="1146"/>
          <a:stretch>
            <a:fillRect/>
          </a:stretch>
        </p:blipFill>
        <p:spPr>
          <a:xfrm>
            <a:off x="1181938" y="1556792"/>
            <a:ext cx="6702430" cy="4195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3131840" y="5867980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sz="2000" b="1" dirty="0">
                <a:latin typeface="Arial" charset="0"/>
              </a:rPr>
              <a:t>GFAP</a:t>
            </a:r>
            <a:endParaRPr lang="el-GR" sz="2000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8"/>
          <p:cNvSpPr>
            <a:spLocks noChangeArrowheads="1"/>
          </p:cNvSpPr>
          <p:nvPr/>
        </p:nvSpPr>
        <p:spPr bwMode="auto">
          <a:xfrm>
            <a:off x="0" y="1053678"/>
            <a:ext cx="428396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b="1" dirty="0">
                <a:latin typeface="Arial" charset="0"/>
              </a:rPr>
              <a:t>Μέτρια </a:t>
            </a:r>
            <a:r>
              <a:rPr lang="el-GR" altLang="el-GR" b="1" dirty="0" err="1">
                <a:solidFill>
                  <a:srgbClr val="FF0000"/>
                </a:solidFill>
                <a:latin typeface="Arial" charset="0"/>
              </a:rPr>
              <a:t>κυτταροβρίθεια</a:t>
            </a:r>
            <a:endParaRPr lang="el-GR" altLang="el-GR" b="1" dirty="0">
              <a:solidFill>
                <a:srgbClr val="FF0000"/>
              </a:solidFill>
              <a:latin typeface="Arial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b="1" dirty="0" err="1">
                <a:latin typeface="Arial" charset="0"/>
              </a:rPr>
              <a:t>Υποστρόγγυλοι</a:t>
            </a:r>
            <a:r>
              <a:rPr lang="el-GR" altLang="el-GR" b="1" dirty="0">
                <a:latin typeface="Arial" charset="0"/>
              </a:rPr>
              <a:t> ομοιόμορφοι πυρήνες με </a:t>
            </a:r>
            <a:r>
              <a:rPr lang="el-GR" altLang="el-GR" b="1" dirty="0">
                <a:solidFill>
                  <a:srgbClr val="FF0000"/>
                </a:solidFill>
                <a:latin typeface="Arial" charset="0"/>
              </a:rPr>
              <a:t>διαυγές κυτταρόπλασμα </a:t>
            </a:r>
            <a:r>
              <a:rPr lang="el-GR" altLang="el-GR" b="1" dirty="0">
                <a:latin typeface="Arial" charset="0"/>
              </a:rPr>
              <a:t>ως αποτέλεσμα </a:t>
            </a:r>
            <a:r>
              <a:rPr lang="en-US" altLang="el-GR" b="1" dirty="0">
                <a:latin typeface="Arial" charset="0"/>
              </a:rPr>
              <a:t>artifact</a:t>
            </a:r>
            <a:r>
              <a:rPr lang="el-GR" altLang="el-GR" b="1" dirty="0">
                <a:latin typeface="Arial" charset="0"/>
              </a:rPr>
              <a:t> </a:t>
            </a:r>
            <a:r>
              <a:rPr lang="el-GR" altLang="el-GR" dirty="0">
                <a:latin typeface="Arial" charset="0"/>
                <a:sym typeface="Wingdings 3" pitchFamily="18" charset="2"/>
              </a:rPr>
              <a:t></a:t>
            </a:r>
            <a:r>
              <a:rPr lang="el-GR" altLang="el-GR" dirty="0">
                <a:latin typeface="Arial" charset="0"/>
              </a:rPr>
              <a:t> πρότυπο δίκην </a:t>
            </a:r>
            <a:r>
              <a:rPr lang="el-GR" altLang="el-GR" dirty="0" err="1">
                <a:latin typeface="Arial" charset="0"/>
              </a:rPr>
              <a:t>κυρήθρας</a:t>
            </a:r>
            <a:r>
              <a:rPr lang="el-GR" altLang="el-GR" dirty="0">
                <a:latin typeface="Arial" charset="0"/>
              </a:rPr>
              <a:t> (δεν παρατηρείται σε νωπό ιστό ή επιχρίσματα) </a:t>
            </a: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b="1" dirty="0">
                <a:solidFill>
                  <a:srgbClr val="FF0000"/>
                </a:solidFill>
                <a:latin typeface="Arial" charset="0"/>
              </a:rPr>
              <a:t>Πυκνό δίκτυο </a:t>
            </a:r>
            <a:r>
              <a:rPr lang="el-GR" altLang="el-GR" b="1" dirty="0" err="1">
                <a:latin typeface="Arial" charset="0"/>
              </a:rPr>
              <a:t>διακλαδούμενων</a:t>
            </a:r>
            <a:r>
              <a:rPr lang="el-GR" altLang="el-GR" b="1" dirty="0">
                <a:latin typeface="Arial" charset="0"/>
              </a:rPr>
              <a:t> </a:t>
            </a:r>
            <a:r>
              <a:rPr lang="el-GR" altLang="el-GR" b="1" dirty="0">
                <a:solidFill>
                  <a:srgbClr val="FF0000"/>
                </a:solidFill>
                <a:latin typeface="Arial" charset="0"/>
              </a:rPr>
              <a:t>τριχοειδών</a:t>
            </a: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b="1" dirty="0" err="1">
                <a:solidFill>
                  <a:srgbClr val="FF0000"/>
                </a:solidFill>
                <a:latin typeface="Arial" charset="0"/>
              </a:rPr>
              <a:t>Μικροασβεστώσεις</a:t>
            </a:r>
            <a:r>
              <a:rPr lang="el-GR" altLang="el-GR" b="1" dirty="0">
                <a:latin typeface="Arial" charset="0"/>
              </a:rPr>
              <a:t>, </a:t>
            </a:r>
            <a:r>
              <a:rPr lang="el-GR" altLang="el-GR" dirty="0">
                <a:latin typeface="Arial" charset="0"/>
              </a:rPr>
              <a:t>βλεννώδης/κυστική εκφύλιση</a:t>
            </a:r>
            <a:endParaRPr lang="en-US" altLang="el-GR" dirty="0">
              <a:latin typeface="Arial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dirty="0">
                <a:latin typeface="Arial" charset="0"/>
              </a:rPr>
              <a:t>Περιστασιακές μιτώσεις</a:t>
            </a: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b="1" dirty="0" err="1">
                <a:solidFill>
                  <a:srgbClr val="FF0000"/>
                </a:solidFill>
                <a:latin typeface="Arial" charset="0"/>
              </a:rPr>
              <a:t>Εντονη</a:t>
            </a:r>
            <a:r>
              <a:rPr lang="el-GR" altLang="el-GR" b="1" dirty="0">
                <a:solidFill>
                  <a:srgbClr val="FF0000"/>
                </a:solidFill>
                <a:latin typeface="Arial" charset="0"/>
              </a:rPr>
              <a:t> πυρηνική </a:t>
            </a:r>
            <a:r>
              <a:rPr lang="el-GR" altLang="el-GR" b="1" dirty="0" err="1">
                <a:solidFill>
                  <a:srgbClr val="FF0000"/>
                </a:solidFill>
                <a:latin typeface="Arial" charset="0"/>
              </a:rPr>
              <a:t>ατυπία</a:t>
            </a:r>
            <a:r>
              <a:rPr lang="el-GR" altLang="el-GR" b="1" dirty="0">
                <a:solidFill>
                  <a:srgbClr val="FF0000"/>
                </a:solidFill>
                <a:latin typeface="Arial" charset="0"/>
              </a:rPr>
              <a:t>, προεξάρχουσα </a:t>
            </a:r>
            <a:r>
              <a:rPr lang="el-GR" altLang="el-GR" b="1" dirty="0" err="1">
                <a:solidFill>
                  <a:srgbClr val="FF0000"/>
                </a:solidFill>
                <a:latin typeface="Arial" charset="0"/>
              </a:rPr>
              <a:t>μικροαγγειακή</a:t>
            </a:r>
            <a:r>
              <a:rPr lang="el-GR" altLang="el-GR" b="1" dirty="0">
                <a:solidFill>
                  <a:srgbClr val="FF0000"/>
                </a:solidFill>
                <a:latin typeface="Arial" charset="0"/>
              </a:rPr>
              <a:t> υπερπλασία, </a:t>
            </a:r>
            <a:r>
              <a:rPr lang="el-GR" altLang="el-GR" b="1" dirty="0" err="1">
                <a:solidFill>
                  <a:srgbClr val="FF0000"/>
                </a:solidFill>
                <a:latin typeface="Arial" charset="0"/>
              </a:rPr>
              <a:t>εκσεσημασμένη</a:t>
            </a:r>
            <a:r>
              <a:rPr lang="el-GR" altLang="el-GR" b="1" dirty="0">
                <a:solidFill>
                  <a:srgbClr val="FF0000"/>
                </a:solidFill>
                <a:latin typeface="Arial" charset="0"/>
              </a:rPr>
              <a:t> νέκρωση </a:t>
            </a:r>
            <a:r>
              <a:rPr lang="el-GR" altLang="el-GR" b="1" dirty="0">
                <a:solidFill>
                  <a:srgbClr val="FF0000"/>
                </a:solidFill>
                <a:latin typeface="Arial" charset="0"/>
                <a:sym typeface="Wingdings 3" pitchFamily="18" charset="2"/>
              </a:rPr>
              <a:t> </a:t>
            </a:r>
            <a:r>
              <a:rPr lang="el-GR" altLang="el-GR" b="1" dirty="0" err="1">
                <a:solidFill>
                  <a:srgbClr val="FF0000"/>
                </a:solidFill>
                <a:latin typeface="Arial" charset="0"/>
              </a:rPr>
              <a:t>ολιγοδενδρογλοίωμα</a:t>
            </a:r>
            <a:r>
              <a:rPr lang="el-GR" altLang="el-GR" b="1" dirty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en-US" altLang="el-GR" b="1" dirty="0">
                <a:solidFill>
                  <a:srgbClr val="FF0000"/>
                </a:solidFill>
                <a:latin typeface="Arial" charset="0"/>
              </a:rPr>
              <a:t>grade </a:t>
            </a:r>
            <a:r>
              <a:rPr lang="el-GR" altLang="el-GR" b="1" dirty="0">
                <a:solidFill>
                  <a:srgbClr val="FF0000"/>
                </a:solidFill>
                <a:latin typeface="Arial" charset="0"/>
              </a:rPr>
              <a:t>3 </a:t>
            </a: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dirty="0">
              <a:latin typeface="Arial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95536" y="-171400"/>
            <a:ext cx="8208912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Ολιγοδενδρογλοίωμα</a:t>
            </a:r>
            <a:r>
              <a:rPr kumimoji="0" lang="el-GR" alt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n-US" alt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grade</a:t>
            </a:r>
            <a:r>
              <a:rPr kumimoji="0" lang="en-US" altLang="el-GR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2</a:t>
            </a:r>
            <a:br>
              <a:rPr kumimoji="0" lang="el-GR" alt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</a:b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Μικροσκοπική</a:t>
            </a:r>
            <a:r>
              <a:rPr kumimoji="0" lang="el-GR" altLang="el-GR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εικόνα</a:t>
            </a:r>
            <a:endParaRPr kumimoji="0" lang="el-GR" alt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62465" name="Picture 1" descr="C:\Users\User\Desktop\ΚΝΣ dec 2022\2.18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17032"/>
            <a:ext cx="4608512" cy="2875167"/>
          </a:xfrm>
          <a:prstGeom prst="rect">
            <a:avLst/>
          </a:prstGeom>
          <a:noFill/>
        </p:spPr>
      </p:pic>
      <p:pic>
        <p:nvPicPr>
          <p:cNvPr id="62466" name="Picture 2" descr="C:\Users\User\Desktop\ΚΝΣ dec 2022\2.18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908720"/>
            <a:ext cx="4536504" cy="2732162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7092280" y="3284984"/>
            <a:ext cx="15776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 err="1"/>
              <a:t>Δορυφορίωση</a:t>
            </a:r>
            <a:endParaRPr lang="el-GR" b="1" dirty="0"/>
          </a:p>
        </p:txBody>
      </p:sp>
      <p:sp>
        <p:nvSpPr>
          <p:cNvPr id="7" name="6 - Ορθογώνιο"/>
          <p:cNvSpPr/>
          <p:nvPr/>
        </p:nvSpPr>
        <p:spPr>
          <a:xfrm>
            <a:off x="8156229" y="6577607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σάρωση000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3888432" cy="252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2924944"/>
            <a:ext cx="3888432" cy="6476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el-GR" altLang="el-GR" sz="1400" b="1" dirty="0" err="1">
                <a:latin typeface="Arial" charset="0"/>
                <a:cs typeface="Arial" charset="0"/>
              </a:rPr>
              <a:t>Ψευδοπασαλοειδής</a:t>
            </a:r>
            <a:r>
              <a:rPr lang="el-GR" altLang="el-GR" sz="1400" b="1" dirty="0">
                <a:latin typeface="Arial" charset="0"/>
                <a:cs typeface="Arial" charset="0"/>
              </a:rPr>
              <a:t> νέκρωση, πυρηνική </a:t>
            </a:r>
            <a:r>
              <a:rPr lang="el-GR" altLang="el-GR" sz="1400" b="1" dirty="0" err="1">
                <a:latin typeface="Arial" charset="0"/>
                <a:cs typeface="Arial" charset="0"/>
              </a:rPr>
              <a:t>ατυπία</a:t>
            </a:r>
            <a:r>
              <a:rPr lang="el-GR" altLang="el-GR" sz="1400" b="1" dirty="0">
                <a:latin typeface="Arial" charset="0"/>
                <a:cs typeface="Arial" charset="0"/>
              </a:rPr>
              <a:t>, </a:t>
            </a:r>
            <a:r>
              <a:rPr lang="el-GR" altLang="el-GR" sz="1400" b="1" dirty="0" err="1">
                <a:latin typeface="Arial" charset="0"/>
                <a:cs typeface="Arial" charset="0"/>
              </a:rPr>
              <a:t>μικροαγγειακή</a:t>
            </a:r>
            <a:r>
              <a:rPr lang="el-GR" altLang="el-GR" sz="1400" b="1" dirty="0">
                <a:latin typeface="Arial" charset="0"/>
                <a:cs typeface="Arial" charset="0"/>
              </a:rPr>
              <a:t> υπερπλασία</a:t>
            </a:r>
          </a:p>
        </p:txBody>
      </p:sp>
      <p:pic>
        <p:nvPicPr>
          <p:cNvPr id="75781" name="Picture 4" descr="σάρωση0006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0463" y="764704"/>
            <a:ext cx="378231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2" name="5 - Ορθογώνιο"/>
          <p:cNvSpPr>
            <a:spLocks noChangeArrowheads="1"/>
          </p:cNvSpPr>
          <p:nvPr/>
        </p:nvSpPr>
        <p:spPr bwMode="auto">
          <a:xfrm>
            <a:off x="5076056" y="2924944"/>
            <a:ext cx="3816424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l-GR" altLang="el-GR" sz="1200" b="1" dirty="0">
                <a:latin typeface="Arial" charset="0"/>
              </a:rPr>
              <a:t>Έντονη </a:t>
            </a:r>
            <a:r>
              <a:rPr lang="el-GR" altLang="el-GR" sz="1200" b="1" dirty="0" err="1">
                <a:latin typeface="Arial" charset="0"/>
              </a:rPr>
              <a:t>μιτωτική</a:t>
            </a:r>
            <a:r>
              <a:rPr lang="el-GR" altLang="el-GR" sz="1200" b="1" dirty="0">
                <a:latin typeface="Arial" charset="0"/>
              </a:rPr>
              <a:t> δραστηριότητα, πυρηνική </a:t>
            </a:r>
            <a:r>
              <a:rPr lang="el-GR" altLang="el-GR" sz="1200" b="1" dirty="0" err="1">
                <a:latin typeface="Arial" charset="0"/>
              </a:rPr>
              <a:t>ατυπία</a:t>
            </a:r>
            <a:r>
              <a:rPr lang="el-GR" altLang="el-GR" sz="1200" b="1" dirty="0">
                <a:latin typeface="Arial" charset="0"/>
              </a:rPr>
              <a:t>, </a:t>
            </a:r>
            <a:r>
              <a:rPr lang="el-GR" altLang="el-GR" sz="1200" b="1" dirty="0" err="1">
                <a:latin typeface="Arial" charset="0"/>
              </a:rPr>
              <a:t>μικροαγγειακή</a:t>
            </a:r>
            <a:r>
              <a:rPr lang="en-US" altLang="el-GR" sz="1200" b="1" dirty="0">
                <a:latin typeface="Arial" charset="0"/>
              </a:rPr>
              <a:t> </a:t>
            </a:r>
            <a:r>
              <a:rPr lang="el-GR" altLang="el-GR" sz="1200" b="1" dirty="0">
                <a:latin typeface="Arial" charset="0"/>
              </a:rPr>
              <a:t>υπερπλασία</a:t>
            </a:r>
          </a:p>
          <a:p>
            <a:pPr algn="ctr" eaLnBrk="1" hangingPunct="1">
              <a:buFont typeface="Wingdings" pitchFamily="2" charset="2"/>
              <a:buNone/>
            </a:pPr>
            <a:endParaRPr lang="el-GR" altLang="el-GR" sz="1100" b="1" dirty="0"/>
          </a:p>
        </p:txBody>
      </p:sp>
      <p:pic>
        <p:nvPicPr>
          <p:cNvPr id="75783" name="Picture 4" descr="σάρωση0007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3958" y="3645024"/>
            <a:ext cx="380673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4" name="7 - Ορθογώνιο"/>
          <p:cNvSpPr>
            <a:spLocks noChangeArrowheads="1"/>
          </p:cNvSpPr>
          <p:nvPr/>
        </p:nvSpPr>
        <p:spPr bwMode="auto">
          <a:xfrm>
            <a:off x="5508104" y="5877272"/>
            <a:ext cx="322755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altLang="el-GR" sz="1400" b="1" dirty="0">
                <a:latin typeface="Arial" charset="0"/>
              </a:rPr>
              <a:t>Έντονη </a:t>
            </a:r>
            <a:r>
              <a:rPr lang="el-GR" altLang="el-GR" sz="1400" b="1" dirty="0" err="1">
                <a:latin typeface="Arial" charset="0"/>
              </a:rPr>
              <a:t>μικροαγγειακή</a:t>
            </a:r>
            <a:r>
              <a:rPr lang="el-GR" altLang="el-GR" sz="1400" b="1" dirty="0">
                <a:latin typeface="Arial" charset="0"/>
              </a:rPr>
              <a:t> υπερπλασία</a:t>
            </a:r>
          </a:p>
        </p:txBody>
      </p:sp>
      <p:sp>
        <p:nvSpPr>
          <p:cNvPr id="75785" name="8 - TextBox"/>
          <p:cNvSpPr txBox="1">
            <a:spLocks noChangeArrowheads="1"/>
          </p:cNvSpPr>
          <p:nvPr/>
        </p:nvSpPr>
        <p:spPr bwMode="auto">
          <a:xfrm>
            <a:off x="7343775" y="6362164"/>
            <a:ext cx="1800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400" b="1" i="1" dirty="0">
                <a:solidFill>
                  <a:srgbClr val="C00000"/>
                </a:solidFill>
              </a:rPr>
              <a:t>WHO 2007</a:t>
            </a:r>
            <a:endParaRPr lang="el-GR" sz="1400" b="1" i="1" dirty="0">
              <a:solidFill>
                <a:srgbClr val="C00000"/>
              </a:solidFill>
            </a:endParaRPr>
          </a:p>
          <a:p>
            <a:pPr algn="r" eaLnBrk="1" hangingPunct="1">
              <a:defRPr/>
            </a:pPr>
            <a:r>
              <a:rPr lang="en-US" sz="1400" b="1" i="1" dirty="0">
                <a:solidFill>
                  <a:srgbClr val="C00000"/>
                </a:solidFill>
              </a:rPr>
              <a:t>WHO 2021</a:t>
            </a:r>
            <a:endParaRPr lang="el-GR" sz="1400" b="1" i="1" dirty="0">
              <a:solidFill>
                <a:srgbClr val="C00000"/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395536" y="-171400"/>
            <a:ext cx="8208912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Ολιγοδενδρογλοίωμα</a:t>
            </a:r>
            <a:r>
              <a:rPr kumimoji="0" lang="en-US" alt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grade 3</a:t>
            </a:r>
            <a:br>
              <a:rPr kumimoji="0" lang="el-GR" alt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</a:b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Μικροσκοπική</a:t>
            </a:r>
            <a:r>
              <a:rPr kumimoji="0" lang="el-GR" altLang="el-GR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εικόνα</a:t>
            </a:r>
            <a:endParaRPr kumimoji="0" lang="el-GR" alt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60417" name="Picture 1" descr="C:\Users\User\Desktop\ΚΝΣ dec 2022\2.19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17032"/>
            <a:ext cx="3888432" cy="2880320"/>
          </a:xfrm>
          <a:prstGeom prst="rect">
            <a:avLst/>
          </a:prstGeom>
          <a:noFill/>
        </p:spPr>
      </p:pic>
      <p:sp>
        <p:nvSpPr>
          <p:cNvPr id="13" name="12 - Ορθογώνιο"/>
          <p:cNvSpPr/>
          <p:nvPr/>
        </p:nvSpPr>
        <p:spPr>
          <a:xfrm>
            <a:off x="0" y="6334780"/>
            <a:ext cx="45720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l-GR" sz="1400" b="1" dirty="0" err="1"/>
              <a:t>περινευρωνική</a:t>
            </a:r>
            <a:r>
              <a:rPr lang="el-GR" sz="1400" b="1" dirty="0"/>
              <a:t> και </a:t>
            </a:r>
            <a:r>
              <a:rPr lang="el-GR" sz="1400" b="1" dirty="0" err="1"/>
              <a:t>περιαγγειακή</a:t>
            </a:r>
            <a:r>
              <a:rPr lang="el-GR" sz="1400" b="1" dirty="0"/>
              <a:t> δορυφορική ενδοθηλιακή υπερπλασία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7424"/>
            <a:ext cx="9144000" cy="1004888"/>
          </a:xfrm>
        </p:spPr>
        <p:txBody>
          <a:bodyPr/>
          <a:lstStyle/>
          <a:p>
            <a:pPr eaLnBrk="1" hangingPunct="1"/>
            <a:r>
              <a:rPr lang="el-GR" altLang="el-GR" sz="2200" b="1" dirty="0" err="1">
                <a:latin typeface="Arial" charset="0"/>
              </a:rPr>
              <a:t>Ολιγοδενδρογλοίωμα</a:t>
            </a:r>
            <a:r>
              <a:rPr lang="el-GR" altLang="el-GR" sz="2200" b="1" dirty="0">
                <a:latin typeface="Arial" charset="0"/>
              </a:rPr>
              <a:t> </a:t>
            </a:r>
            <a:r>
              <a:rPr lang="el-GR" altLang="el-GR" sz="2800" b="1" dirty="0">
                <a:latin typeface="Arial" charset="0"/>
              </a:rPr>
              <a:t>-</a:t>
            </a:r>
            <a:r>
              <a:rPr lang="el-GR" altLang="el-GR" sz="2800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el-GR" altLang="el-GR" sz="2200" b="1" dirty="0">
                <a:latin typeface="Arial" charset="0"/>
              </a:rPr>
              <a:t>Μοριακοί δείκτες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292149"/>
            <a:ext cx="9108504" cy="41449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1600" b="1" dirty="0">
                <a:latin typeface="Arial" charset="0"/>
              </a:rPr>
              <a:t>Δεν υπάρχει</a:t>
            </a:r>
            <a:r>
              <a:rPr lang="el-GR" sz="1600" dirty="0">
                <a:latin typeface="Arial" charset="0"/>
              </a:rPr>
              <a:t> </a:t>
            </a:r>
            <a:r>
              <a:rPr lang="el-GR" sz="1600" b="1" dirty="0">
                <a:latin typeface="Arial" charset="0"/>
              </a:rPr>
              <a:t>υψηλής ευαισθησίας και ειδικότητας </a:t>
            </a:r>
            <a:r>
              <a:rPr lang="el-GR" sz="1600" b="1" dirty="0" err="1">
                <a:latin typeface="Arial" charset="0"/>
              </a:rPr>
              <a:t>ανοσοϊστοχημικός</a:t>
            </a:r>
            <a:r>
              <a:rPr lang="el-GR" sz="1600" b="1" dirty="0">
                <a:latin typeface="Arial" charset="0"/>
              </a:rPr>
              <a:t> δείκτης για τα </a:t>
            </a:r>
            <a:r>
              <a:rPr lang="el-GR" sz="1600" b="1" dirty="0" err="1">
                <a:latin typeface="Arial" charset="0"/>
              </a:rPr>
              <a:t>ολιγοδενδροκύτταρα</a:t>
            </a:r>
            <a:endParaRPr lang="el-GR" sz="1600" b="1" dirty="0">
              <a:latin typeface="Arial" charset="0"/>
            </a:endParaRPr>
          </a:p>
          <a:p>
            <a:pPr eaLnBrk="1" hangingPunct="1">
              <a:defRPr/>
            </a:pPr>
            <a:r>
              <a:rPr lang="en-US" sz="1600" dirty="0">
                <a:latin typeface="Arial" charset="0"/>
              </a:rPr>
              <a:t>A</a:t>
            </a:r>
            <a:r>
              <a:rPr lang="el-GR" sz="1600" dirty="0" err="1">
                <a:latin typeface="Arial" charset="0"/>
              </a:rPr>
              <a:t>ντιδραστικά</a:t>
            </a:r>
            <a:r>
              <a:rPr lang="el-GR" sz="1600" dirty="0">
                <a:latin typeface="Arial" charset="0"/>
              </a:rPr>
              <a:t> </a:t>
            </a:r>
            <a:r>
              <a:rPr lang="el-GR" sz="1600" dirty="0" err="1">
                <a:latin typeface="Arial" charset="0"/>
              </a:rPr>
              <a:t>αστροκύτταρα</a:t>
            </a:r>
            <a:r>
              <a:rPr lang="el-GR" sz="1600" dirty="0">
                <a:latin typeface="Arial" charset="0"/>
              </a:rPr>
              <a:t> εγκλωβισμένα στον όγκο</a:t>
            </a:r>
            <a:r>
              <a:rPr lang="el-GR" sz="1600" b="1" dirty="0">
                <a:latin typeface="Arial" charset="0"/>
              </a:rPr>
              <a:t>                          </a:t>
            </a:r>
            <a:r>
              <a:rPr lang="el-GR" sz="1600" dirty="0">
                <a:latin typeface="Arial" charset="0"/>
              </a:rPr>
              <a:t>   </a:t>
            </a:r>
            <a:r>
              <a:rPr lang="el-GR" sz="1600" b="1" dirty="0">
                <a:latin typeface="Arial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1600" dirty="0">
                <a:latin typeface="Arial" charset="0"/>
              </a:rPr>
              <a:t>	 - </a:t>
            </a:r>
            <a:r>
              <a:rPr lang="el-GR" sz="1600" dirty="0" err="1">
                <a:latin typeface="Arial" charset="0"/>
              </a:rPr>
              <a:t>μινι</a:t>
            </a:r>
            <a:r>
              <a:rPr lang="el-GR" sz="1600" dirty="0">
                <a:latin typeface="Arial" charset="0"/>
              </a:rPr>
              <a:t>-</a:t>
            </a:r>
            <a:r>
              <a:rPr lang="el-GR" sz="1600" dirty="0" err="1">
                <a:latin typeface="Arial" charset="0"/>
              </a:rPr>
              <a:t>γεμιστοκύτταρα</a:t>
            </a:r>
            <a:r>
              <a:rPr lang="el-GR" sz="1600" dirty="0">
                <a:latin typeface="Arial" charset="0"/>
              </a:rPr>
              <a:t> &amp; </a:t>
            </a:r>
            <a:r>
              <a:rPr lang="el-GR" sz="1600" dirty="0" err="1">
                <a:latin typeface="Arial" charset="0"/>
              </a:rPr>
              <a:t>γλοιοϊνιδιακά</a:t>
            </a:r>
            <a:r>
              <a:rPr lang="el-GR" sz="1600" dirty="0">
                <a:latin typeface="Arial" charset="0"/>
              </a:rPr>
              <a:t> </a:t>
            </a:r>
            <a:r>
              <a:rPr lang="el-GR" sz="1600" dirty="0" err="1">
                <a:latin typeface="Arial" charset="0"/>
              </a:rPr>
              <a:t>ολιγοδενδροκύτταρα</a:t>
            </a:r>
            <a:endParaRPr lang="el-GR" sz="1600" dirty="0">
              <a:latin typeface="Arial" charset="0"/>
            </a:endParaRPr>
          </a:p>
          <a:p>
            <a:pPr eaLnBrk="1" hangingPunct="1">
              <a:defRPr/>
            </a:pPr>
            <a:r>
              <a:rPr lang="el-GR" sz="1600" dirty="0">
                <a:latin typeface="Arial" charset="0"/>
              </a:rPr>
              <a:t>Φυσιολογικά </a:t>
            </a:r>
            <a:r>
              <a:rPr lang="el-GR" sz="1600" dirty="0" err="1">
                <a:latin typeface="Arial" charset="0"/>
              </a:rPr>
              <a:t>ολιγοδενδροκύτταρα</a:t>
            </a:r>
            <a:r>
              <a:rPr lang="el-GR" sz="1600" dirty="0">
                <a:latin typeface="Arial" charset="0"/>
              </a:rPr>
              <a:t>: </a:t>
            </a:r>
            <a:r>
              <a:rPr lang="en-US" sz="1600" dirty="0">
                <a:latin typeface="Arial" charset="0"/>
              </a:rPr>
              <a:t>GFAP</a:t>
            </a:r>
            <a:r>
              <a:rPr lang="el-GR" sz="1600" dirty="0">
                <a:latin typeface="Arial" charset="0"/>
              </a:rPr>
              <a:t> (</a:t>
            </a:r>
            <a:r>
              <a:rPr lang="en-US" sz="1600" dirty="0">
                <a:latin typeface="Arial" charset="0"/>
              </a:rPr>
              <a:t>-</a:t>
            </a:r>
            <a:r>
              <a:rPr lang="el-GR" sz="1600" dirty="0">
                <a:latin typeface="Arial" charset="0"/>
              </a:rPr>
              <a:t>)</a:t>
            </a:r>
            <a:endParaRPr lang="en-US" sz="1600" dirty="0">
              <a:latin typeface="Arial" charset="0"/>
            </a:endParaRPr>
          </a:p>
          <a:p>
            <a:pPr eaLnBrk="1" hangingPunct="1">
              <a:defRPr/>
            </a:pP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Έκφραση 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 IDH1R132 75-85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% </a:t>
            </a:r>
            <a:r>
              <a:rPr lang="el-GR" sz="1600" b="1" i="1" dirty="0">
                <a:latin typeface="Arial" charset="0"/>
              </a:rPr>
              <a:t>λόγω μετάλλαξης </a:t>
            </a:r>
            <a:r>
              <a:rPr lang="en-US" sz="1600" b="1" i="1" dirty="0">
                <a:latin typeface="Arial" charset="0"/>
              </a:rPr>
              <a:t>IDH1(93%) </a:t>
            </a:r>
            <a:r>
              <a:rPr lang="el-GR" sz="1600" b="1" i="1" dirty="0">
                <a:latin typeface="Arial" charset="0"/>
              </a:rPr>
              <a:t>απουσία αν υπάρχει μετάλλαξη</a:t>
            </a:r>
            <a:r>
              <a:rPr lang="en-US" sz="1600" b="1" i="1" dirty="0">
                <a:latin typeface="Arial" charset="0"/>
              </a:rPr>
              <a:t>IDH2 (7%)</a:t>
            </a:r>
          </a:p>
          <a:p>
            <a:pPr eaLnBrk="1" hangingPunct="1">
              <a:defRPr/>
            </a:pP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Διατήρηση πυρηνικής έκφρασης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 ATRX: 90-95% </a:t>
            </a:r>
            <a:r>
              <a:rPr lang="el-GR" sz="1600" b="1" i="1" dirty="0">
                <a:latin typeface="Arial" charset="0"/>
              </a:rPr>
              <a:t>και απουσία έντονης διάχυτης έκφρασης </a:t>
            </a:r>
            <a:r>
              <a:rPr lang="en-US" sz="1600" b="1" i="1" dirty="0">
                <a:latin typeface="Arial" charset="0"/>
              </a:rPr>
              <a:t>p53</a:t>
            </a:r>
            <a:endParaRPr lang="en-US" sz="1600" i="1" dirty="0">
              <a:latin typeface="Arial" charset="0"/>
            </a:endParaRPr>
          </a:p>
          <a:p>
            <a:pPr eaLnBrk="1" hangingPunct="1">
              <a:defRPr/>
            </a:pPr>
            <a:r>
              <a:rPr lang="el-GR" sz="1600" b="1" dirty="0">
                <a:latin typeface="Arial" charset="0"/>
              </a:rPr>
              <a:t>Απουσία ενίσχυσης </a:t>
            </a:r>
            <a:r>
              <a:rPr lang="en-US" sz="1600" b="1" dirty="0">
                <a:latin typeface="Arial" charset="0"/>
              </a:rPr>
              <a:t>EGFR</a:t>
            </a:r>
            <a:endParaRPr lang="el-GR" sz="1600" b="1" dirty="0">
              <a:latin typeface="Arial" charset="0"/>
            </a:endParaRPr>
          </a:p>
          <a:p>
            <a:pPr eaLnBrk="1" hangingPunct="1">
              <a:defRPr/>
            </a:pPr>
            <a:r>
              <a:rPr lang="el-GR" sz="1600" b="1" dirty="0">
                <a:latin typeface="Arial" charset="0"/>
              </a:rPr>
              <a:t>Σχεδόν σταθερή παρουσία </a:t>
            </a:r>
            <a:r>
              <a:rPr lang="en-US" sz="1600" b="1" dirty="0">
                <a:latin typeface="Arial" charset="0"/>
              </a:rPr>
              <a:t>TERT</a:t>
            </a:r>
            <a:r>
              <a:rPr lang="el-GR" sz="1600" b="1" dirty="0">
                <a:latin typeface="Arial" charset="0"/>
              </a:rPr>
              <a:t> μετάλλαξης</a:t>
            </a:r>
            <a:endParaRPr lang="el-GR" sz="1600" dirty="0">
              <a:latin typeface="Arial" charset="0"/>
            </a:endParaRPr>
          </a:p>
          <a:p>
            <a:pPr eaLnBrk="1" hangingPunct="1">
              <a:defRPr/>
            </a:pPr>
            <a:r>
              <a:rPr lang="el-GR" sz="1600" b="1" dirty="0">
                <a:latin typeface="Arial" charset="0"/>
              </a:rPr>
              <a:t>Μείωση </a:t>
            </a:r>
            <a:r>
              <a:rPr lang="en-US" sz="1600" b="1" dirty="0">
                <a:latin typeface="Arial" charset="0"/>
              </a:rPr>
              <a:t>H3K27me3</a:t>
            </a:r>
            <a:r>
              <a:rPr lang="el-GR" sz="1600" b="1" dirty="0">
                <a:latin typeface="Arial" charset="0"/>
              </a:rPr>
              <a:t> </a:t>
            </a:r>
            <a:r>
              <a:rPr lang="el-GR" sz="1600" dirty="0">
                <a:latin typeface="Arial" charset="0"/>
              </a:rPr>
              <a:t>σχετίζονται με 1</a:t>
            </a:r>
            <a:r>
              <a:rPr lang="en-US" sz="1600" dirty="0">
                <a:latin typeface="Arial" charset="0"/>
              </a:rPr>
              <a:t>p/19q</a:t>
            </a:r>
            <a:r>
              <a:rPr lang="el-GR" sz="1600" dirty="0">
                <a:latin typeface="Arial" charset="0"/>
              </a:rPr>
              <a:t> </a:t>
            </a:r>
            <a:r>
              <a:rPr lang="el-GR" sz="1600" dirty="0" err="1">
                <a:latin typeface="Arial" charset="0"/>
              </a:rPr>
              <a:t>συναπάλειψη</a:t>
            </a:r>
            <a:r>
              <a:rPr lang="el-GR" sz="1600" dirty="0">
                <a:latin typeface="Arial" charset="0"/>
              </a:rPr>
              <a:t> σε </a:t>
            </a:r>
            <a:r>
              <a:rPr lang="en-US" sz="1600" dirty="0">
                <a:latin typeface="Arial" charset="0"/>
              </a:rPr>
              <a:t>IDH </a:t>
            </a:r>
            <a:r>
              <a:rPr lang="el-GR" sz="1600" dirty="0">
                <a:latin typeface="Arial" charset="0"/>
              </a:rPr>
              <a:t>μεταλλαγμένο </a:t>
            </a:r>
            <a:r>
              <a:rPr lang="el-GR" sz="1600" dirty="0" err="1">
                <a:latin typeface="Arial" charset="0"/>
              </a:rPr>
              <a:t>αστροκύτωμα</a:t>
            </a:r>
            <a:endParaRPr lang="el-GR" sz="1600" dirty="0">
              <a:latin typeface="Arial" charset="0"/>
            </a:endParaRPr>
          </a:p>
        </p:txBody>
      </p:sp>
      <p:pic>
        <p:nvPicPr>
          <p:cNvPr id="58369" name="Picture 1" descr="C:\Users\User\Desktop\ΚΝΣ dec 2022\2.22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05064"/>
            <a:ext cx="4644008" cy="2852936"/>
          </a:xfrm>
          <a:prstGeom prst="rect">
            <a:avLst/>
          </a:prstGeom>
          <a:noFill/>
        </p:spPr>
      </p:pic>
      <p:pic>
        <p:nvPicPr>
          <p:cNvPr id="58370" name="Picture 2" descr="C:\Users\User\Desktop\ΚΝΣ dec 2022\2.22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4427984" cy="2852936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0" y="6488668"/>
            <a:ext cx="13340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IDH1 R132H</a:t>
            </a:r>
            <a:endParaRPr lang="el-GR" b="1" dirty="0"/>
          </a:p>
        </p:txBody>
      </p:sp>
      <p:sp>
        <p:nvSpPr>
          <p:cNvPr id="8" name="7 - Ορθογώνιο"/>
          <p:cNvSpPr/>
          <p:nvPr/>
        </p:nvSpPr>
        <p:spPr>
          <a:xfrm>
            <a:off x="8486832" y="6488668"/>
            <a:ext cx="67640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ATRX</a:t>
            </a:r>
            <a:endParaRPr lang="el-GR" b="1" dirty="0"/>
          </a:p>
        </p:txBody>
      </p:sp>
      <p:sp>
        <p:nvSpPr>
          <p:cNvPr id="9" name="8 - Δεξιό άγκιστρο"/>
          <p:cNvSpPr/>
          <p:nvPr/>
        </p:nvSpPr>
        <p:spPr>
          <a:xfrm>
            <a:off x="5940152" y="908720"/>
            <a:ext cx="288032" cy="504056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400"/>
          </a:p>
        </p:txBody>
      </p:sp>
      <p:sp>
        <p:nvSpPr>
          <p:cNvPr id="10" name="9 - TextBox"/>
          <p:cNvSpPr txBox="1"/>
          <p:nvPr/>
        </p:nvSpPr>
        <p:spPr>
          <a:xfrm>
            <a:off x="6228184" y="98072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GFAP +</a:t>
            </a:r>
            <a:endParaRPr lang="el-GR" sz="24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8156229" y="3717032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10048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Ολιγοδενδρογλοίωμα</a:t>
            </a:r>
            <a:r>
              <a:rPr kumimoji="0" lang="el-GR" altLang="el-G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l-GR" altLang="el-G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+mj-cs"/>
              </a:rPr>
              <a:t>-</a:t>
            </a:r>
            <a:r>
              <a:rPr kumimoji="0" lang="el-GR" alt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l-GR" altLang="el-G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Ανοσοφαινότυπος</a:t>
            </a:r>
            <a:endParaRPr kumimoji="0" lang="el-GR" altLang="el-G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56321" name="Picture 1" descr="C:\Users\User\Desktop\ΚΝΣ dec 2022\2.21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20688"/>
            <a:ext cx="4139952" cy="3024336"/>
          </a:xfrm>
          <a:prstGeom prst="rect">
            <a:avLst/>
          </a:prstGeom>
          <a:noFill/>
        </p:spPr>
      </p:pic>
      <p:pic>
        <p:nvPicPr>
          <p:cNvPr id="56322" name="Picture 2" descr="C:\Users\User\Desktop\ΚΝΣ dec 2022\2.21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20688"/>
            <a:ext cx="4139953" cy="2953361"/>
          </a:xfrm>
          <a:prstGeom prst="rect">
            <a:avLst/>
          </a:prstGeom>
          <a:noFill/>
        </p:spPr>
      </p:pic>
      <p:pic>
        <p:nvPicPr>
          <p:cNvPr id="56323" name="Picture 3" descr="C:\Users\User\Desktop\ΚΝΣ dec 2022\2.21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35" y="3717032"/>
            <a:ext cx="4114025" cy="3068960"/>
          </a:xfrm>
          <a:prstGeom prst="rect">
            <a:avLst/>
          </a:prstGeom>
          <a:noFill/>
        </p:spPr>
      </p:pic>
      <p:pic>
        <p:nvPicPr>
          <p:cNvPr id="56324" name="Picture 4" descr="C:\Users\User\Desktop\ΚΝΣ dec 2022\2.2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45024"/>
            <a:ext cx="4116213" cy="3103908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0" y="3284984"/>
            <a:ext cx="7665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MAP2</a:t>
            </a:r>
            <a:endParaRPr lang="el-GR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8452785" y="3212976"/>
            <a:ext cx="7312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 err="1"/>
              <a:t>Ο</a:t>
            </a:r>
            <a:r>
              <a:rPr lang="en-US" b="1" dirty="0" err="1"/>
              <a:t>lig</a:t>
            </a:r>
            <a:r>
              <a:rPr lang="en-US" b="1" dirty="0"/>
              <a:t> 2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0" y="6488668"/>
            <a:ext cx="6877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GFAP</a:t>
            </a:r>
            <a:endParaRPr lang="el-GR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4924127" y="6488668"/>
            <a:ext cx="43327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GFAP + </a:t>
            </a:r>
            <a:r>
              <a:rPr lang="el-GR" b="1" dirty="0" err="1"/>
              <a:t>γλοιοϊνιδιακά</a:t>
            </a:r>
            <a:r>
              <a:rPr lang="el-GR" b="1" dirty="0"/>
              <a:t> </a:t>
            </a:r>
            <a:r>
              <a:rPr lang="el-GR" b="1" dirty="0" err="1"/>
              <a:t>ολιγοδενδροκύτταρα</a:t>
            </a:r>
            <a:endParaRPr lang="el-GR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8156229" y="332656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4 - Θέση περιεχομένου"/>
          <p:cNvSpPr>
            <a:spLocks noGrp="1"/>
          </p:cNvSpPr>
          <p:nvPr>
            <p:ph idx="1"/>
          </p:nvPr>
        </p:nvSpPr>
        <p:spPr>
          <a:xfrm>
            <a:off x="-36512" y="4293096"/>
            <a:ext cx="9324528" cy="29527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l-GR" altLang="el-GR" sz="1800" dirty="0">
                <a:latin typeface="Arial" charset="0"/>
                <a:cs typeface="Arial" charset="0"/>
              </a:rPr>
              <a:t>Όμοια ιστολογική εικόνα αλλά χαμηλότερη συχνότητα από των ενηλίκων (0,27 περιπτώσεις / 100.000 άτομα  ηλικίας &lt;20 ετών)</a:t>
            </a:r>
          </a:p>
          <a:p>
            <a:pPr>
              <a:spcBef>
                <a:spcPct val="0"/>
              </a:spcBef>
            </a:pPr>
            <a:r>
              <a:rPr lang="el-GR" altLang="el-GR" sz="1800" dirty="0">
                <a:latin typeface="Arial" charset="0"/>
                <a:cs typeface="Arial" charset="0"/>
              </a:rPr>
              <a:t>Εγκεφαλικά ημισφαίρια-</a:t>
            </a:r>
            <a:r>
              <a:rPr lang="el-GR" altLang="el-GR" sz="1800" b="1" dirty="0">
                <a:latin typeface="Arial" charset="0"/>
                <a:cs typeface="Arial" charset="0"/>
              </a:rPr>
              <a:t>θάλαμος</a:t>
            </a:r>
            <a:r>
              <a:rPr lang="el-GR" altLang="el-GR" sz="1800" dirty="0">
                <a:latin typeface="Arial" charset="0"/>
                <a:cs typeface="Arial" charset="0"/>
              </a:rPr>
              <a:t> (ασυνήθης εντόπιση στους ενήλικες)</a:t>
            </a:r>
          </a:p>
          <a:p>
            <a:pPr>
              <a:spcBef>
                <a:spcPct val="0"/>
              </a:spcBef>
            </a:pPr>
            <a:r>
              <a:rPr lang="el-GR" altLang="el-GR" sz="1800" dirty="0">
                <a:latin typeface="Arial" charset="0"/>
                <a:cs typeface="Arial" charset="0"/>
              </a:rPr>
              <a:t>Αναπλαστική εξέλιξη σπάνια (σε αντίθεση με των ενηλίκων -75%) </a:t>
            </a:r>
          </a:p>
          <a:p>
            <a:pPr>
              <a:spcBef>
                <a:spcPct val="0"/>
              </a:spcBef>
            </a:pPr>
            <a:r>
              <a:rPr lang="el-GR" altLang="el-GR" sz="1800" b="1" dirty="0">
                <a:latin typeface="Arial" charset="0"/>
                <a:cs typeface="Arial" charset="0"/>
              </a:rPr>
              <a:t>Μοριακά ευρήματα διακριτά από τα αντίστοιχα νεοπλάσματα των ενηλίκων</a:t>
            </a:r>
          </a:p>
          <a:p>
            <a:pPr>
              <a:spcBef>
                <a:spcPct val="0"/>
              </a:spcBef>
            </a:pPr>
            <a:r>
              <a:rPr lang="el-GR" altLang="el-GR" sz="1800" b="1" dirty="0">
                <a:latin typeface="Arial" charset="0"/>
                <a:cs typeface="Arial" charset="0"/>
              </a:rPr>
              <a:t>Ο όρος </a:t>
            </a:r>
            <a:r>
              <a:rPr lang="en-US" altLang="el-GR" sz="1800" b="1" dirty="0">
                <a:latin typeface="Arial" charset="0"/>
                <a:cs typeface="Arial" charset="0"/>
              </a:rPr>
              <a:t>“</a:t>
            </a:r>
            <a:r>
              <a:rPr lang="el-GR" altLang="el-GR" sz="1800" b="1" dirty="0" err="1">
                <a:latin typeface="Arial" charset="0"/>
                <a:cs typeface="Arial" charset="0"/>
              </a:rPr>
              <a:t>γλοι</a:t>
            </a:r>
            <a:r>
              <a:rPr lang="en-US" altLang="el-GR" sz="1800" b="1" dirty="0">
                <a:latin typeface="Arial" charset="0"/>
                <a:cs typeface="Arial" charset="0"/>
              </a:rPr>
              <a:t>o</a:t>
            </a:r>
            <a:r>
              <a:rPr lang="el-GR" altLang="el-GR" sz="1800" b="1" dirty="0" err="1">
                <a:latin typeface="Arial" charset="0"/>
                <a:cs typeface="Arial" charset="0"/>
              </a:rPr>
              <a:t>βλάστωμα</a:t>
            </a:r>
            <a:r>
              <a:rPr lang="en-US" altLang="el-GR" sz="1800" b="1" dirty="0">
                <a:latin typeface="Arial" charset="0"/>
                <a:cs typeface="Arial" charset="0"/>
              </a:rPr>
              <a:t>”</a:t>
            </a:r>
            <a:r>
              <a:rPr lang="el-GR" altLang="el-GR" sz="1800" b="1" dirty="0">
                <a:latin typeface="Arial" charset="0"/>
                <a:cs typeface="Arial" charset="0"/>
              </a:rPr>
              <a:t> δεν χρησιμοποιείται για παιδιατρικού τύπου γλοιώματα</a:t>
            </a:r>
          </a:p>
          <a:p>
            <a:pPr>
              <a:spcBef>
                <a:spcPct val="0"/>
              </a:spcBef>
            </a:pPr>
            <a:r>
              <a:rPr lang="el-GR" altLang="el-GR" sz="1800" b="1" dirty="0">
                <a:latin typeface="Arial" charset="0"/>
                <a:cs typeface="Arial" charset="0"/>
              </a:rPr>
              <a:t>Σημασία της μακροσκοπικής πλήρους εξαίρεσης του όγκου → 10ετής ελεύθερη νόσου επιβίωση 74%</a:t>
            </a:r>
            <a:endParaRPr lang="el-GR" altLang="el-GR" sz="1800" dirty="0">
              <a:latin typeface="Arial" charset="0"/>
              <a:cs typeface="Arial" charset="0"/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2" cstate="print"/>
          <a:srcRect l="1933" t="12422" r="6750" b="20641"/>
          <a:stretch>
            <a:fillRect/>
          </a:stretch>
        </p:blipFill>
        <p:spPr bwMode="auto">
          <a:xfrm>
            <a:off x="0" y="549275"/>
            <a:ext cx="908526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4 - TextBox"/>
          <p:cNvSpPr txBox="1">
            <a:spLocks noChangeArrowheads="1"/>
          </p:cNvSpPr>
          <p:nvPr/>
        </p:nvSpPr>
        <p:spPr bwMode="auto">
          <a:xfrm>
            <a:off x="5219700" y="3984625"/>
            <a:ext cx="403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sz="1400" i="1">
                <a:solidFill>
                  <a:srgbClr val="C00000"/>
                </a:solidFill>
              </a:rPr>
              <a:t>Diwanji, Adolesc Health Med Ther 2017</a:t>
            </a:r>
            <a:endParaRPr lang="el-GR" altLang="el-GR" sz="1400" i="1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2016125"/>
            <a:ext cx="1223963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1400" dirty="0">
                <a:cs typeface="Arial" panose="020B0604020202020204" pitchFamily="34" charset="0"/>
              </a:rPr>
              <a:t>15-19 ετών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7950" y="2106613"/>
            <a:ext cx="1223963" cy="306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1400" dirty="0">
                <a:cs typeface="Arial" panose="020B0604020202020204" pitchFamily="34" charset="0"/>
              </a:rPr>
              <a:t>15-39 ετών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4675" y="-243408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Παιδιατρικού</a:t>
            </a:r>
            <a:r>
              <a:rPr kumimoji="0" lang="el-GR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τύπου διάχυτα γλοιώματα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512" y="-369912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Παιδιατρικού</a:t>
            </a:r>
            <a:r>
              <a:rPr kumimoji="0" lang="el-GR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τύπου διάχυτα γλοιώματα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(CNS5 WHO 202</a:t>
            </a:r>
            <a:r>
              <a:rPr kumimoji="0" lang="el-GR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115616" y="33265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Χαμηλόβαθμα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259632" y="620688"/>
            <a:ext cx="26642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/>
              <a:t>Διάχυτο </a:t>
            </a:r>
            <a:r>
              <a:rPr lang="el-GR" b="1" dirty="0" err="1"/>
              <a:t>αστροκύτωμα</a:t>
            </a:r>
            <a:r>
              <a:rPr lang="el-GR" b="1" dirty="0"/>
              <a:t> με ανωμαλίες γονιδίων </a:t>
            </a:r>
            <a:r>
              <a:rPr lang="en-US" b="1" dirty="0"/>
              <a:t>MYB/MYBL1</a:t>
            </a:r>
            <a:endParaRPr lang="el-GR" b="1" dirty="0"/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 err="1"/>
              <a:t>Αγγειοκεντρικό</a:t>
            </a:r>
            <a:r>
              <a:rPr lang="el-GR" b="1" dirty="0"/>
              <a:t> γλοίωμα</a:t>
            </a:r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/>
              <a:t>Πολύμορφος χαμηλόβαθμος </a:t>
            </a:r>
            <a:r>
              <a:rPr lang="el-GR" b="1" dirty="0" err="1"/>
              <a:t>νευροεπιθηλιακός</a:t>
            </a:r>
            <a:r>
              <a:rPr lang="el-GR" b="1" dirty="0"/>
              <a:t> όγκος των νέων </a:t>
            </a:r>
            <a:r>
              <a:rPr lang="en-US" b="1" dirty="0"/>
              <a:t>(PLNTY)</a:t>
            </a:r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/>
              <a:t>Διάχυτο χαμηλόβαθμο γλοίωμα με ανωμαλίες γονιδίων οδού </a:t>
            </a:r>
            <a:r>
              <a:rPr lang="en-US" b="1" dirty="0"/>
              <a:t>MAPK</a:t>
            </a:r>
            <a:r>
              <a:rPr lang="el-GR" b="1" dirty="0"/>
              <a:t> </a:t>
            </a:r>
          </a:p>
        </p:txBody>
      </p:sp>
      <p:sp>
        <p:nvSpPr>
          <p:cNvPr id="7" name="6 - Αριστερό άγκιστρο"/>
          <p:cNvSpPr/>
          <p:nvPr/>
        </p:nvSpPr>
        <p:spPr>
          <a:xfrm>
            <a:off x="1043608" y="692696"/>
            <a:ext cx="216024" cy="1368152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179512" y="105273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MYB/MYBL1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35496" y="2564904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FGFR1, BRAFV600E </a:t>
            </a:r>
            <a:r>
              <a:rPr lang="el-GR" b="1" dirty="0">
                <a:solidFill>
                  <a:srgbClr val="C00000"/>
                </a:solidFill>
              </a:rPr>
              <a:t>ή άλλα </a:t>
            </a:r>
            <a:r>
              <a:rPr lang="en-US" b="1" dirty="0">
                <a:solidFill>
                  <a:srgbClr val="C00000"/>
                </a:solidFill>
              </a:rPr>
              <a:t>MAPK </a:t>
            </a:r>
            <a:r>
              <a:rPr lang="el-GR" b="1" dirty="0">
                <a:solidFill>
                  <a:srgbClr val="C00000"/>
                </a:solidFill>
              </a:rPr>
              <a:t>γονίδια</a:t>
            </a:r>
          </a:p>
        </p:txBody>
      </p:sp>
      <p:sp>
        <p:nvSpPr>
          <p:cNvPr id="10" name="9 - Αριστερό άγκιστρο"/>
          <p:cNvSpPr/>
          <p:nvPr/>
        </p:nvSpPr>
        <p:spPr>
          <a:xfrm>
            <a:off x="1187624" y="2132856"/>
            <a:ext cx="144016" cy="2016224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323528" y="4293096"/>
            <a:ext cx="3672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Απουσία </a:t>
            </a:r>
            <a:r>
              <a:rPr lang="en-US" b="1" dirty="0">
                <a:solidFill>
                  <a:srgbClr val="C00000"/>
                </a:solidFill>
              </a:rPr>
              <a:t>IDH</a:t>
            </a:r>
            <a:r>
              <a:rPr lang="el-GR" b="1" dirty="0">
                <a:solidFill>
                  <a:srgbClr val="C00000"/>
                </a:solidFill>
              </a:rPr>
              <a:t> και </a:t>
            </a:r>
            <a:r>
              <a:rPr lang="en-US" b="1" dirty="0">
                <a:solidFill>
                  <a:srgbClr val="C00000"/>
                </a:solidFill>
              </a:rPr>
              <a:t>H3 </a:t>
            </a:r>
            <a:r>
              <a:rPr lang="el-GR" b="1" dirty="0">
                <a:solidFill>
                  <a:srgbClr val="C00000"/>
                </a:solidFill>
              </a:rPr>
              <a:t>ανωμαλιών</a:t>
            </a:r>
          </a:p>
          <a:p>
            <a:pPr algn="ctr"/>
            <a:endParaRPr lang="el-GR" b="1" dirty="0">
              <a:solidFill>
                <a:srgbClr val="C00000"/>
              </a:solidFill>
            </a:endParaRPr>
          </a:p>
          <a:p>
            <a:pPr algn="ctr"/>
            <a:endParaRPr lang="el-GR" b="1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Grade 1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5364088" y="4447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Υψηλόβαθμα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5580112" y="804768"/>
            <a:ext cx="2664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/>
              <a:t>Διάχυτο γλοίωμα μέσης γραμμής με ανωμαλίες </a:t>
            </a:r>
            <a:r>
              <a:rPr lang="en-US" b="1" dirty="0"/>
              <a:t>H3K27</a:t>
            </a:r>
            <a:endParaRPr lang="el-GR" b="1" dirty="0"/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/>
              <a:t>Διάχυτο παιδιατρικού τύπου υψηλόβαθμο γλοίωμα χωρίς ανωμαλίες </a:t>
            </a:r>
            <a:r>
              <a:rPr lang="en-US" b="1" dirty="0"/>
              <a:t>IDH</a:t>
            </a:r>
            <a:r>
              <a:rPr lang="el-GR" b="1" dirty="0"/>
              <a:t> ή </a:t>
            </a:r>
            <a:r>
              <a:rPr lang="en-US" b="1" dirty="0"/>
              <a:t>H3</a:t>
            </a:r>
            <a:endParaRPr lang="el-GR" b="1" dirty="0"/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/>
              <a:t>Διάχυτο γλοίωμα ημισφαιρίων με μετάλλαξη </a:t>
            </a:r>
            <a:r>
              <a:rPr lang="en-US" b="1" dirty="0"/>
              <a:t>H3G34</a:t>
            </a:r>
            <a:endParaRPr lang="el-GR" b="1" dirty="0"/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b="1" dirty="0"/>
              <a:t>Βρεφικού τύπου γλοίωμα ημισφαιρίων (Γονιδιακές συντήξεις </a:t>
            </a:r>
            <a:r>
              <a:rPr lang="en-US" b="1" dirty="0"/>
              <a:t>ALK/ROS/MET</a:t>
            </a:r>
            <a:r>
              <a:rPr lang="el-GR" b="1" dirty="0"/>
              <a:t> ή </a:t>
            </a:r>
            <a:r>
              <a:rPr lang="en-US" b="1" dirty="0"/>
              <a:t>NTRK</a:t>
            </a:r>
            <a:r>
              <a:rPr lang="el-GR" b="1" dirty="0"/>
              <a:t>)</a:t>
            </a:r>
            <a:endParaRPr lang="en-US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4572000" y="501317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Grade 4</a:t>
            </a:r>
            <a:r>
              <a:rPr lang="el-GR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0" y="55892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endParaRPr lang="el-GR" sz="1400" b="1" dirty="0">
              <a:solidFill>
                <a:srgbClr val="FF0000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l-GR" sz="1400" b="1" dirty="0">
                <a:solidFill>
                  <a:srgbClr val="FF0000"/>
                </a:solidFill>
              </a:rPr>
              <a:t>Η παρουσία </a:t>
            </a:r>
            <a:r>
              <a:rPr lang="en-US" sz="1400" b="1" dirty="0">
                <a:solidFill>
                  <a:srgbClr val="FF0000"/>
                </a:solidFill>
              </a:rPr>
              <a:t>KIAA1549-BRAF</a:t>
            </a:r>
            <a:r>
              <a:rPr lang="el-GR" sz="1400" b="1" dirty="0">
                <a:solidFill>
                  <a:srgbClr val="FF0000"/>
                </a:solidFill>
              </a:rPr>
              <a:t> σύντηξης (χαρακτηριστική των </a:t>
            </a:r>
            <a:r>
              <a:rPr lang="el-GR" sz="1400" b="1" dirty="0" err="1">
                <a:solidFill>
                  <a:srgbClr val="FF0000"/>
                </a:solidFill>
              </a:rPr>
              <a:t>πιλοκυτταρικών</a:t>
            </a:r>
            <a:r>
              <a:rPr lang="el-GR" sz="1400" b="1" dirty="0">
                <a:solidFill>
                  <a:srgbClr val="FF0000"/>
                </a:solidFill>
              </a:rPr>
              <a:t> </a:t>
            </a:r>
            <a:r>
              <a:rPr lang="el-GR" sz="1400" b="1" dirty="0" err="1">
                <a:solidFill>
                  <a:srgbClr val="FF0000"/>
                </a:solidFill>
              </a:rPr>
              <a:t>αστροκυτωμάτων</a:t>
            </a:r>
            <a:r>
              <a:rPr lang="el-GR" sz="1400" b="1" dirty="0">
                <a:solidFill>
                  <a:srgbClr val="FF0000"/>
                </a:solidFill>
              </a:rPr>
              <a:t> ) και της ομόζυγης </a:t>
            </a:r>
            <a:r>
              <a:rPr lang="en-US" sz="1400" b="1" dirty="0">
                <a:solidFill>
                  <a:srgbClr val="FF0000"/>
                </a:solidFill>
              </a:rPr>
              <a:t>CDKN2A/B</a:t>
            </a:r>
            <a:r>
              <a:rPr lang="el-GR" sz="1400" b="1" dirty="0">
                <a:solidFill>
                  <a:srgbClr val="FF0000"/>
                </a:solidFill>
              </a:rPr>
              <a:t> απάλειψης (χαρακτηριστική του πλειόμορφου </a:t>
            </a:r>
            <a:r>
              <a:rPr lang="el-GR" sz="1400" b="1" dirty="0" err="1">
                <a:solidFill>
                  <a:srgbClr val="FF0000"/>
                </a:solidFill>
              </a:rPr>
              <a:t>ξανθοαστροκυτώματος</a:t>
            </a:r>
            <a:r>
              <a:rPr lang="el-GR" sz="1400" b="1" dirty="0">
                <a:solidFill>
                  <a:srgbClr val="FF0000"/>
                </a:solidFill>
              </a:rPr>
              <a:t>) απομακρύνει από την διάγνωση </a:t>
            </a:r>
            <a:r>
              <a:rPr lang="en-US" sz="1400" b="1" dirty="0">
                <a:solidFill>
                  <a:srgbClr val="FF0000"/>
                </a:solidFill>
              </a:rPr>
              <a:t>“</a:t>
            </a:r>
            <a:r>
              <a:rPr lang="el-GR" sz="1400" b="1" dirty="0">
                <a:solidFill>
                  <a:srgbClr val="FF0000"/>
                </a:solidFill>
              </a:rPr>
              <a:t>παιδιατρικού τύπου διάχυτο γλοίωμα</a:t>
            </a:r>
            <a:r>
              <a:rPr lang="en-US" sz="1400" b="1" dirty="0">
                <a:solidFill>
                  <a:srgbClr val="FF0000"/>
                </a:solidFill>
              </a:rPr>
              <a:t>” 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4427984" y="6488668"/>
            <a:ext cx="471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Ellison, </a:t>
            </a:r>
            <a:r>
              <a:rPr lang="en-US" sz="1400" b="1" i="1" dirty="0" err="1">
                <a:solidFill>
                  <a:srgbClr val="FF0000"/>
                </a:solidFill>
              </a:rPr>
              <a:t>Acta</a:t>
            </a:r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</a:rPr>
              <a:t>Newspathology</a:t>
            </a:r>
            <a:r>
              <a:rPr lang="en-US" sz="1400" b="1" i="1" dirty="0">
                <a:solidFill>
                  <a:srgbClr val="FF0000"/>
                </a:solidFill>
              </a:rPr>
              <a:t> 2019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F62DF2-8B2E-4471-B35A-F22EADCD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20" y="-416843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>
                <a:latin typeface="Arial" pitchFamily="34" charset="0"/>
                <a:cs typeface="Arial" pitchFamily="34" charset="0"/>
              </a:rPr>
              <a:t>Διάχυτο γλοίωμα μέσης γραμμής με ανωμαλίες (μετάλλαξη)Η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3 K27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F3FCB7-D647-467E-9513-72DE9358E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573016"/>
            <a:ext cx="7886700" cy="2117711"/>
          </a:xfrm>
        </p:spPr>
        <p:txBody>
          <a:bodyPr>
            <a:normAutofit/>
          </a:bodyPr>
          <a:lstStyle/>
          <a:p>
            <a:r>
              <a:rPr lang="el-GR" sz="2000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1: Η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3 K27M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mutant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(συχνότερος)</a:t>
            </a:r>
          </a:p>
          <a:p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r>
              <a:rPr lang="el-GR" sz="2000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2: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EGFR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mutant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r>
              <a:rPr lang="el-GR" sz="2000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3: Η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3-wildtype with E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Ζ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HIP overexpression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86D1B-65AC-43EA-A086-31B33EE6324C}"/>
              </a:ext>
            </a:extLst>
          </p:cNvPr>
          <p:cNvSpPr txBox="1"/>
          <p:nvPr/>
        </p:nvSpPr>
        <p:spPr>
          <a:xfrm>
            <a:off x="5940152" y="4293096"/>
            <a:ext cx="226125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WHO grade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467544" y="126876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Arial" pitchFamily="34" charset="0"/>
                <a:cs typeface="Arial" pitchFamily="34" charset="0"/>
              </a:rPr>
              <a:t>“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Ο όρος διάχυτο γλοίωμα μέσης γραμμής με ανωμαλίες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H3K27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θα πρέπει να χρησιμοποιείται για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(1) γλοιώματα  (2) διάχυτα (διηθητικά) στη (3) μέση γραμμή (θάλαμο, στέλεχος, νωτιαίο μυελό) με (4) απώλεια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H3K27M3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και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H3K27M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μετάλλαξη ή ανώμαλη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υπερέκφραση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EZHIP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, ή μετάλλαξη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EGFR”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02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- Τίτλος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l-GR" altLang="el-GR" sz="2800" b="1" dirty="0">
                <a:cs typeface="Arial" charset="0"/>
              </a:rPr>
              <a:t>Διάχυτο γλοίωμα μέσης γραμμής με ανωμαλίες Η3Κ27</a:t>
            </a:r>
          </a:p>
        </p:txBody>
      </p:sp>
      <p:sp>
        <p:nvSpPr>
          <p:cNvPr id="55299" name="2 - Θέση περιεχομένου"/>
          <p:cNvSpPr>
            <a:spLocks noGrp="1"/>
          </p:cNvSpPr>
          <p:nvPr>
            <p:ph idx="1"/>
          </p:nvPr>
        </p:nvSpPr>
        <p:spPr>
          <a:xfrm>
            <a:off x="611561" y="1340769"/>
            <a:ext cx="7920880" cy="490141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l-GR" altLang="el-GR" sz="2000" dirty="0"/>
              <a:t>Εντόπιση: </a:t>
            </a:r>
            <a:r>
              <a:rPr lang="el-GR" altLang="el-GR" sz="2000" b="1" dirty="0"/>
              <a:t>γέφυρα (παιδιά), νωτιαίος μυελός (ενήλικες</a:t>
            </a:r>
            <a:r>
              <a:rPr lang="en-US" altLang="el-GR" sz="2000" b="1" dirty="0"/>
              <a:t>)</a:t>
            </a:r>
            <a:r>
              <a:rPr lang="el-GR" altLang="el-GR" sz="2000" dirty="0"/>
              <a:t>, θάλαμος, στέλεχος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l-GR" altLang="el-GR" sz="2000" dirty="0"/>
              <a:t>Αντιστοιχεί σε </a:t>
            </a:r>
            <a:r>
              <a:rPr lang="el-GR" altLang="el-GR" sz="2000" b="1" dirty="0"/>
              <a:t>βαθμό κακοήθειας 4</a:t>
            </a:r>
            <a:endParaRPr lang="en-US" altLang="el-GR" sz="2000" b="1" dirty="0"/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altLang="el-GR" sz="2000" dirty="0"/>
              <a:t>2</a:t>
            </a:r>
            <a:r>
              <a:rPr lang="el-GR" altLang="el-GR" sz="2000" dirty="0" err="1"/>
              <a:t>ετής</a:t>
            </a:r>
            <a:r>
              <a:rPr lang="el-GR" altLang="el-GR" sz="2000" dirty="0"/>
              <a:t> επιβίωση &lt;10% (χειρότερη σε σχέση με τις αμετάλλακτες περιπτώσεις που αναπτύσσονται στο θάλαμο)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l-GR" altLang="el-GR" sz="2000" b="1" dirty="0"/>
              <a:t>Πτωχή πρόγνωση ανεξαρτήτως ιστολογικών χαρακτηριστικών κακοηθείας</a:t>
            </a:r>
            <a:r>
              <a:rPr lang="el-GR" altLang="el-GR" sz="2000" dirty="0"/>
              <a:t>  (</a:t>
            </a:r>
            <a:r>
              <a:rPr lang="en-US" altLang="el-GR" sz="2000" i="1" dirty="0" err="1"/>
              <a:t>Klcinschmidt-DeMosters</a:t>
            </a:r>
            <a:r>
              <a:rPr lang="en-US" altLang="el-GR" sz="2000" i="1" dirty="0"/>
              <a:t> Clin </a:t>
            </a:r>
            <a:r>
              <a:rPr lang="en-US" altLang="el-GR" sz="2000" i="1" dirty="0" err="1"/>
              <a:t>Neuropathol</a:t>
            </a:r>
            <a:r>
              <a:rPr lang="en-US" altLang="el-GR" sz="2000" i="1" dirty="0"/>
              <a:t> 2018</a:t>
            </a:r>
            <a:r>
              <a:rPr lang="en-US" altLang="el-GR" sz="2000" dirty="0"/>
              <a:t>)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l-GR" altLang="el-GR" sz="2000" b="1" dirty="0"/>
              <a:t>Υψηλόβαθμη κακοήθεια σε διάχυτο γλοίωμα του θαλάμου συνεπάγεται πτωχή πρόγνωση ανεξαρτήτως παρουσίας μετάλλαξης</a:t>
            </a:r>
            <a:endParaRPr lang="en-US" altLang="el-GR" sz="2000" b="1" dirty="0"/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l-GR" sz="2000" dirty="0"/>
              <a:t>Περιπτώσεις στη γέφυρα                      </a:t>
            </a:r>
            <a:r>
              <a:rPr lang="en-US" sz="2000" b="1" dirty="0"/>
              <a:t>“diffuse intrinsic pontine glioma”</a:t>
            </a:r>
            <a:r>
              <a:rPr lang="el-GR" sz="2000" b="1" dirty="0"/>
              <a:t> </a:t>
            </a:r>
            <a:r>
              <a:rPr lang="en-US" sz="2000" b="1" dirty="0"/>
              <a:t> (DIPG)</a:t>
            </a:r>
            <a:endParaRPr lang="el-GR" altLang="el-GR" sz="2000" b="1" dirty="0"/>
          </a:p>
          <a:p>
            <a:pPr>
              <a:buFont typeface="Arial" charset="0"/>
              <a:buNone/>
            </a:pPr>
            <a:endParaRPr lang="el-GR" altLang="el-GR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5F94675-7C8D-4272-8E16-87816DDCA19A}"/>
              </a:ext>
            </a:extLst>
          </p:cNvPr>
          <p:cNvCxnSpPr/>
          <p:nvPr/>
        </p:nvCxnSpPr>
        <p:spPr>
          <a:xfrm>
            <a:off x="3851920" y="4581128"/>
            <a:ext cx="93610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- TextBox"/>
          <p:cNvSpPr txBox="1"/>
          <p:nvPr/>
        </p:nvSpPr>
        <p:spPr>
          <a:xfrm>
            <a:off x="6047656" y="655022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rgbClr val="C00000"/>
                </a:solidFill>
              </a:rPr>
              <a:t>WHO 2016, WHO 2021</a:t>
            </a:r>
            <a:endParaRPr lang="el-GR" sz="1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 bwMode="auto">
          <a:xfrm>
            <a:off x="251520" y="116632"/>
            <a:ext cx="8712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l-GR" sz="2800" b="1" dirty="0">
                <a:latin typeface="+mj-lt"/>
                <a:ea typeface="+mj-ea"/>
                <a:cs typeface="Arial" panose="020B0604020202020204" pitchFamily="34" charset="0"/>
              </a:rPr>
              <a:t>Διάχυτο γλοίωμα μέσης γραμμής με ανωμαλίες Η3Κ27Μ</a:t>
            </a:r>
          </a:p>
        </p:txBody>
      </p:sp>
      <p:pic>
        <p:nvPicPr>
          <p:cNvPr id="5" name="Picture 13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75713"/>
            <a:ext cx="2942139" cy="275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14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9356" y="1340768"/>
            <a:ext cx="5627140" cy="236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6 - Στρογγυλεμένο ορθογώνιο"/>
          <p:cNvSpPr/>
          <p:nvPr/>
        </p:nvSpPr>
        <p:spPr>
          <a:xfrm>
            <a:off x="971600" y="4005064"/>
            <a:ext cx="1835944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dirty="0"/>
              <a:t>Νεόπλασμα γέφυρας με περιοχές αιμορραγίας και νέκρωσης</a:t>
            </a:r>
          </a:p>
        </p:txBody>
      </p:sp>
      <p:sp>
        <p:nvSpPr>
          <p:cNvPr id="8" name="7 - Στρογγυλεμένο ορθογώνιο"/>
          <p:cNvSpPr/>
          <p:nvPr/>
        </p:nvSpPr>
        <p:spPr>
          <a:xfrm>
            <a:off x="3635896" y="3933056"/>
            <a:ext cx="2520280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dirty="0"/>
              <a:t>Εγκλωβισμός φυσιολογικών </a:t>
            </a:r>
            <a:r>
              <a:rPr lang="el-GR" dirty="0" err="1"/>
              <a:t>γλοιακών</a:t>
            </a:r>
            <a:r>
              <a:rPr lang="el-GR" dirty="0"/>
              <a:t> κυττάρων μεταξύ των </a:t>
            </a:r>
            <a:r>
              <a:rPr lang="el-GR" dirty="0" err="1"/>
              <a:t>νεοπλασματικών</a:t>
            </a:r>
            <a:endParaRPr lang="el-GR" dirty="0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6821935" y="3933056"/>
            <a:ext cx="1998537" cy="16561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dirty="0"/>
              <a:t>Υψηλόβαθμος όγκος με εστιακή νέκρωση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8247027" y="6026047"/>
            <a:ext cx="1474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2016</a:t>
            </a:r>
            <a:endParaRPr lang="el-GR" sz="1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 bwMode="auto">
          <a:xfrm>
            <a:off x="179513" y="-315416"/>
            <a:ext cx="89644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l-GR" sz="2800" b="1" dirty="0">
                <a:latin typeface="+mj-lt"/>
                <a:ea typeface="+mj-ea"/>
                <a:cs typeface="Arial" panose="020B0604020202020204" pitchFamily="34" charset="0"/>
              </a:rPr>
              <a:t>Διάχυτο γλοίωμα μέσης γραμμής με μετάλλαξη Η3Κ27Μ</a:t>
            </a:r>
          </a:p>
        </p:txBody>
      </p:sp>
      <p:sp>
        <p:nvSpPr>
          <p:cNvPr id="7" name="6 - Στρογγυλεμένο ορθογώνιο"/>
          <p:cNvSpPr/>
          <p:nvPr/>
        </p:nvSpPr>
        <p:spPr>
          <a:xfrm>
            <a:off x="1043608" y="5949280"/>
            <a:ext cx="3960440" cy="864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1600" b="1" dirty="0"/>
              <a:t>Έντονη πυρηνική έκφραση  μεταλλαγμένης Η3Κ27Μ</a:t>
            </a:r>
            <a:r>
              <a:rPr lang="en-US" sz="1600" b="1" dirty="0"/>
              <a:t> </a:t>
            </a:r>
            <a:r>
              <a:rPr lang="el-GR" sz="1600" b="1" dirty="0"/>
              <a:t>ή </a:t>
            </a:r>
            <a:r>
              <a:rPr lang="en-US" sz="1600" b="1" dirty="0"/>
              <a:t>EZHIP</a:t>
            </a:r>
            <a:r>
              <a:rPr lang="el-GR" sz="1600" b="1" dirty="0"/>
              <a:t> μόνο στα </a:t>
            </a:r>
            <a:r>
              <a:rPr lang="el-GR" sz="1600" b="1" dirty="0" err="1"/>
              <a:t>νεοπλασματικά</a:t>
            </a:r>
            <a:r>
              <a:rPr lang="el-GR" sz="1600" b="1" dirty="0"/>
              <a:t> κύτταρα</a:t>
            </a:r>
            <a:r>
              <a:rPr lang="en-US" sz="1600" b="1" dirty="0"/>
              <a:t> + </a:t>
            </a:r>
            <a:r>
              <a:rPr lang="el-GR" sz="1600" b="1" dirty="0"/>
              <a:t>απώλεια </a:t>
            </a:r>
            <a:r>
              <a:rPr lang="en-US" sz="1600" b="1" dirty="0"/>
              <a:t>H3K27me3</a:t>
            </a:r>
            <a:endParaRPr lang="el-GR" sz="1600" b="1" dirty="0"/>
          </a:p>
        </p:txBody>
      </p:sp>
      <p:sp>
        <p:nvSpPr>
          <p:cNvPr id="57348" name="2 - Θέση περιεχομένου"/>
          <p:cNvSpPr>
            <a:spLocks noGrp="1"/>
          </p:cNvSpPr>
          <p:nvPr>
            <p:ph idx="1"/>
          </p:nvPr>
        </p:nvSpPr>
        <p:spPr>
          <a:xfrm>
            <a:off x="4788024" y="476672"/>
            <a:ext cx="4355976" cy="4392488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l-GR" altLang="el-GR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Ανοσοϊστοχημικά</a:t>
            </a:r>
            <a:r>
              <a:rPr lang="el-GR" altLang="el-G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και μοριακά ευρήματα:</a:t>
            </a:r>
            <a:endParaRPr lang="en-US" altLang="el-G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l-GR" altLang="el-GR" sz="1600" b="1" dirty="0">
              <a:latin typeface="Arial" pitchFamily="34" charset="0"/>
              <a:cs typeface="Arial" pitchFamily="34" charset="0"/>
            </a:endParaRPr>
          </a:p>
          <a:p>
            <a:r>
              <a:rPr lang="el-GR" altLang="el-GR" sz="1600" dirty="0">
                <a:latin typeface="Arial" pitchFamily="34" charset="0"/>
                <a:cs typeface="Arial" pitchFamily="34" charset="0"/>
              </a:rPr>
              <a:t>Ποικίλλουσα έκφραση </a:t>
            </a:r>
            <a:r>
              <a:rPr lang="en-US" altLang="el-GR" sz="1600" dirty="0">
                <a:latin typeface="Arial" pitchFamily="34" charset="0"/>
                <a:cs typeface="Arial" pitchFamily="34" charset="0"/>
              </a:rPr>
              <a:t>GFAP</a:t>
            </a:r>
          </a:p>
          <a:p>
            <a:r>
              <a:rPr lang="el-GR" altLang="el-GR" sz="1600" b="1" dirty="0" err="1">
                <a:latin typeface="Arial" pitchFamily="34" charset="0"/>
                <a:cs typeface="Arial" pitchFamily="34" charset="0"/>
              </a:rPr>
              <a:t>Εκφραση</a:t>
            </a:r>
            <a:r>
              <a:rPr lang="el-GR" altLang="el-GR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l-GR" sz="1600" dirty="0">
                <a:latin typeface="Arial" pitchFamily="34" charset="0"/>
                <a:cs typeface="Arial" pitchFamily="34" charset="0"/>
              </a:rPr>
              <a:t>S100, NCAM1, </a:t>
            </a:r>
            <a:r>
              <a:rPr lang="en-US" altLang="el-GR" sz="1600" b="1" dirty="0" err="1">
                <a:latin typeface="Arial" pitchFamily="34" charset="0"/>
                <a:cs typeface="Arial" pitchFamily="34" charset="0"/>
              </a:rPr>
              <a:t>Olig</a:t>
            </a:r>
            <a:r>
              <a:rPr lang="en-US" altLang="el-GR" sz="1600" b="1" dirty="0">
                <a:latin typeface="Arial" pitchFamily="34" charset="0"/>
                <a:cs typeface="Arial" pitchFamily="34" charset="0"/>
              </a:rPr>
              <a:t> 2</a:t>
            </a:r>
            <a:r>
              <a:rPr lang="el-GR" altLang="el-GR" sz="1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l-GR" sz="1600" b="1" dirty="0">
                <a:latin typeface="Arial" pitchFamily="34" charset="0"/>
                <a:cs typeface="Arial" pitchFamily="34" charset="0"/>
              </a:rPr>
              <a:t>MAP2</a:t>
            </a:r>
          </a:p>
          <a:p>
            <a:r>
              <a:rPr lang="el-GR" altLang="el-GR" sz="1600" dirty="0">
                <a:latin typeface="Arial" pitchFamily="34" charset="0"/>
                <a:cs typeface="Arial" pitchFamily="34" charset="0"/>
              </a:rPr>
              <a:t>Θετικότητα ΜΑΡ2 και </a:t>
            </a:r>
            <a:r>
              <a:rPr lang="el-GR" altLang="el-GR" sz="1600" dirty="0" err="1">
                <a:latin typeface="Arial" pitchFamily="34" charset="0"/>
                <a:cs typeface="Arial" pitchFamily="34" charset="0"/>
              </a:rPr>
              <a:t>συναπτοφυσίνης</a:t>
            </a:r>
            <a:r>
              <a:rPr lang="el-GR" altLang="el-GR" sz="1600" dirty="0">
                <a:latin typeface="Arial" pitchFamily="34" charset="0"/>
                <a:cs typeface="Arial" pitchFamily="34" charset="0"/>
              </a:rPr>
              <a:t> (εστιακά)</a:t>
            </a:r>
          </a:p>
          <a:p>
            <a:r>
              <a:rPr lang="el-GR" altLang="el-GR" sz="1600" dirty="0">
                <a:latin typeface="Arial" pitchFamily="34" charset="0"/>
                <a:cs typeface="Arial" pitchFamily="34" charset="0"/>
              </a:rPr>
              <a:t>Έκφραση </a:t>
            </a:r>
            <a:r>
              <a:rPr lang="en-US" altLang="el-GR" sz="1600" dirty="0">
                <a:latin typeface="Arial" pitchFamily="34" charset="0"/>
                <a:cs typeface="Arial" pitchFamily="34" charset="0"/>
              </a:rPr>
              <a:t>p53 </a:t>
            </a:r>
            <a:r>
              <a:rPr lang="el-GR" altLang="el-GR" sz="1600" dirty="0">
                <a:latin typeface="Arial" pitchFamily="34" charset="0"/>
                <a:cs typeface="Arial" pitchFamily="34" charset="0"/>
              </a:rPr>
              <a:t>στις περιπτώσεις με μετάλλαξη </a:t>
            </a:r>
            <a:r>
              <a:rPr lang="en-US" altLang="el-GR" sz="1600" dirty="0">
                <a:latin typeface="Arial" pitchFamily="34" charset="0"/>
                <a:cs typeface="Arial" pitchFamily="34" charset="0"/>
              </a:rPr>
              <a:t>p53 (~50%)</a:t>
            </a:r>
          </a:p>
          <a:p>
            <a:r>
              <a:rPr lang="el-GR" altLang="el-GR" sz="1600" dirty="0">
                <a:latin typeface="Arial" pitchFamily="34" charset="0"/>
                <a:cs typeface="Arial" pitchFamily="34" charset="0"/>
              </a:rPr>
              <a:t>Απώλεια </a:t>
            </a:r>
            <a:r>
              <a:rPr lang="en-US" altLang="el-GR" sz="1600" dirty="0">
                <a:latin typeface="Arial" pitchFamily="34" charset="0"/>
                <a:cs typeface="Arial" pitchFamily="34" charset="0"/>
              </a:rPr>
              <a:t>ATRX </a:t>
            </a:r>
            <a:r>
              <a:rPr lang="el-GR" altLang="el-GR" sz="1600" dirty="0">
                <a:latin typeface="Arial" pitchFamily="34" charset="0"/>
                <a:cs typeface="Arial" pitchFamily="34" charset="0"/>
              </a:rPr>
              <a:t>(λόγω μετάλλαξης) στο 10-15%</a:t>
            </a:r>
            <a:endParaRPr lang="en-US" altLang="el-GR" sz="1600" dirty="0"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latin typeface="Arial" pitchFamily="34" charset="0"/>
                <a:cs typeface="Arial" pitchFamily="34" charset="0"/>
              </a:rPr>
              <a:t>Συχνά ενίσχυση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RTKs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(εκτός του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EGFR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μεταλλαγμένου υπότυπου)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(PDGFR A, FGFR1, ACVR1)</a:t>
            </a:r>
            <a:endParaRPr lang="en-US" altLang="el-GR" sz="1600" dirty="0">
              <a:latin typeface="Arial" pitchFamily="34" charset="0"/>
              <a:cs typeface="Arial" pitchFamily="34" charset="0"/>
            </a:endParaRPr>
          </a:p>
          <a:p>
            <a:endParaRPr lang="el-GR" altLang="el-GR" sz="1600" dirty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l-GR" alt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0B535-45E5-4EC3-BAF6-84AC339A32E0}"/>
              </a:ext>
            </a:extLst>
          </p:cNvPr>
          <p:cNvSpPr txBox="1"/>
          <p:nvPr/>
        </p:nvSpPr>
        <p:spPr>
          <a:xfrm>
            <a:off x="7106621" y="3717032"/>
            <a:ext cx="203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rgbClr val="FF0000"/>
                </a:solidFill>
              </a:rPr>
              <a:t>Meredith, Adv </a:t>
            </a:r>
            <a:r>
              <a:rPr lang="en-US" sz="1400" i="1" dirty="0" err="1">
                <a:solidFill>
                  <a:srgbClr val="FF0000"/>
                </a:solidFill>
              </a:rPr>
              <a:t>Anat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  <a:r>
              <a:rPr lang="en-US" sz="1400" i="1" dirty="0" err="1">
                <a:solidFill>
                  <a:srgbClr val="FF0000"/>
                </a:solidFill>
              </a:rPr>
              <a:t>Pathol</a:t>
            </a:r>
            <a:r>
              <a:rPr lang="en-US" sz="1400" i="1" dirty="0">
                <a:solidFill>
                  <a:srgbClr val="FF0000"/>
                </a:solidFill>
              </a:rPr>
              <a:t> 2020</a:t>
            </a:r>
          </a:p>
        </p:txBody>
      </p:sp>
      <p:pic>
        <p:nvPicPr>
          <p:cNvPr id="93185" name="Picture 1" descr="C:\Users\User\Desktop\ΚΝΣ dec 2022\2.55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7" y="4293096"/>
            <a:ext cx="4067943" cy="2564904"/>
          </a:xfrm>
          <a:prstGeom prst="rect">
            <a:avLst/>
          </a:prstGeom>
          <a:noFill/>
        </p:spPr>
      </p:pic>
      <p:pic>
        <p:nvPicPr>
          <p:cNvPr id="93186" name="Picture 2" descr="C:\Users\User\Desktop\ΚΝΣ dec 2022\2.55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716016" cy="2664296"/>
          </a:xfrm>
          <a:prstGeom prst="rect">
            <a:avLst/>
          </a:prstGeom>
          <a:noFill/>
        </p:spPr>
      </p:pic>
      <p:pic>
        <p:nvPicPr>
          <p:cNvPr id="93187" name="Picture 3" descr="C:\Users\User\Desktop\ΚΝΣ dec 2022\2.55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212976"/>
            <a:ext cx="4716017" cy="2651667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0" y="2780928"/>
            <a:ext cx="10102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H3K27M</a:t>
            </a:r>
            <a:endParaRPr lang="el-GR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0" y="5517232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H3K27me3</a:t>
            </a:r>
            <a:endParaRPr lang="el-GR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8420276" y="6488668"/>
            <a:ext cx="73654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EZHIP</a:t>
            </a:r>
            <a:endParaRPr lang="el-GR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dirty="0" err="1"/>
              <a:t>Ολιγοδενδροκύτταρα</a:t>
            </a:r>
            <a:endParaRPr lang="el-GR" sz="3200" b="1" dirty="0"/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941" t="73793" r="1740"/>
          <a:stretch>
            <a:fillRect/>
          </a:stretch>
        </p:blipFill>
        <p:spPr>
          <a:xfrm>
            <a:off x="810048" y="1556792"/>
            <a:ext cx="7523904" cy="39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251520" y="5590981"/>
            <a:ext cx="8640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l-GR" sz="2000" b="1" dirty="0">
                <a:latin typeface="Arial" charset="0"/>
              </a:rPr>
              <a:t>Τα </a:t>
            </a:r>
            <a:r>
              <a:rPr lang="el-GR" sz="2000" b="1" dirty="0" err="1">
                <a:latin typeface="Arial" charset="0"/>
              </a:rPr>
              <a:t>ολιγοδενδροκύτταρα</a:t>
            </a:r>
            <a:r>
              <a:rPr lang="el-GR" sz="2000" b="1" dirty="0">
                <a:latin typeface="Arial" charset="0"/>
              </a:rPr>
              <a:t> σχηματίζουν τη </a:t>
            </a:r>
            <a:r>
              <a:rPr lang="el-GR" sz="2000" b="1" dirty="0" err="1">
                <a:latin typeface="Arial" charset="0"/>
              </a:rPr>
              <a:t>μυελίνη</a:t>
            </a:r>
            <a:r>
              <a:rPr lang="el-GR" sz="2000" b="1" dirty="0">
                <a:latin typeface="Arial" charset="0"/>
              </a:rPr>
              <a:t> σε αρκετούς γειτονικούς </a:t>
            </a:r>
            <a:r>
              <a:rPr lang="el-GR" sz="2000" b="1" dirty="0" err="1">
                <a:latin typeface="Arial" charset="0"/>
              </a:rPr>
              <a:t>νευροάξονες</a:t>
            </a:r>
            <a:endParaRPr lang="el-GR" sz="2000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243408"/>
            <a:ext cx="8001000" cy="990600"/>
          </a:xfrm>
        </p:spPr>
        <p:txBody>
          <a:bodyPr/>
          <a:lstStyle/>
          <a:p>
            <a:pPr eaLnBrk="1" hangingPunct="1"/>
            <a:r>
              <a:rPr lang="el-GR" altLang="el-GR" sz="2800" b="1" dirty="0" err="1">
                <a:latin typeface="Arial" charset="0"/>
              </a:rPr>
              <a:t>Πιλοκυτταρικό</a:t>
            </a:r>
            <a:r>
              <a:rPr lang="el-GR" altLang="el-GR" sz="2800" b="1" dirty="0">
                <a:latin typeface="Arial" charset="0"/>
              </a:rPr>
              <a:t> </a:t>
            </a:r>
            <a:r>
              <a:rPr lang="el-GR" altLang="el-GR" sz="2800" b="1" dirty="0" err="1">
                <a:latin typeface="Arial" charset="0"/>
              </a:rPr>
              <a:t>αστροκύτωμα</a:t>
            </a:r>
            <a:r>
              <a:rPr lang="el-GR" altLang="el-GR" sz="2800" b="1" dirty="0">
                <a:latin typeface="Arial" charset="0"/>
              </a:rPr>
              <a:t> (</a:t>
            </a:r>
            <a:r>
              <a:rPr lang="en-US" altLang="el-GR" sz="2800" b="1" dirty="0">
                <a:latin typeface="Arial" charset="0"/>
              </a:rPr>
              <a:t>WHO grade 1</a:t>
            </a:r>
            <a:r>
              <a:rPr lang="el-GR" altLang="el-GR" sz="2800" b="1" dirty="0">
                <a:latin typeface="Arial" charset="0"/>
              </a:rPr>
              <a:t>)</a:t>
            </a:r>
            <a:endParaRPr lang="el-GR" altLang="el-GR" sz="28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43768" y="476672"/>
            <a:ext cx="8748712" cy="4032250"/>
          </a:xfrm>
        </p:spPr>
        <p:txBody>
          <a:bodyPr/>
          <a:lstStyle/>
          <a:p>
            <a:pPr eaLnBrk="1" hangingPunct="1">
              <a:spcBef>
                <a:spcPct val="45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b="1" dirty="0">
                <a:latin typeface="Arial" charset="0"/>
              </a:rPr>
              <a:t>Καλά περιγεγραμμένος όγκος βραδέως αναπτυσσόμενος</a:t>
            </a:r>
            <a:r>
              <a:rPr lang="en-US" altLang="el-GR" sz="2000" b="1" dirty="0">
                <a:latin typeface="Arial" charset="0"/>
              </a:rPr>
              <a:t>, </a:t>
            </a:r>
            <a:r>
              <a:rPr lang="el-GR" altLang="el-GR" sz="2000" b="1" dirty="0">
                <a:latin typeface="Arial" charset="0"/>
              </a:rPr>
              <a:t>με </a:t>
            </a:r>
            <a:r>
              <a:rPr lang="el-GR" altLang="el-GR" sz="2000" b="1" dirty="0" err="1">
                <a:latin typeface="Arial" charset="0"/>
              </a:rPr>
              <a:t>πιλοειδή</a:t>
            </a:r>
            <a:r>
              <a:rPr lang="el-GR" altLang="el-GR" sz="2000" b="1" dirty="0">
                <a:latin typeface="Arial" charset="0"/>
              </a:rPr>
              <a:t> κύτταρα και ανωμαλίες γονιδίων της οδού </a:t>
            </a:r>
            <a:r>
              <a:rPr lang="en-US" altLang="el-GR" sz="2000" b="1" dirty="0">
                <a:latin typeface="Arial" charset="0"/>
              </a:rPr>
              <a:t>MAPK</a:t>
            </a:r>
            <a:endParaRPr lang="el-GR" altLang="el-G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Το πιο συχνό γλοίωμα σε παιδιά με κύρια εντόπιση την παρεγκεφαλίδα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Σποραδικό ή στα πλαίσια </a:t>
            </a:r>
            <a:r>
              <a:rPr lang="el-GR" altLang="el-GR" sz="2000" b="1" dirty="0" err="1">
                <a:latin typeface="Arial" charset="0"/>
              </a:rPr>
              <a:t>νευροϊνωμάτωσης</a:t>
            </a:r>
            <a:r>
              <a:rPr lang="el-GR" altLang="el-GR" sz="2000" b="1" dirty="0">
                <a:latin typeface="Arial" charset="0"/>
              </a:rPr>
              <a:t> τύπου Ι (</a:t>
            </a:r>
            <a:r>
              <a:rPr lang="el-GR" altLang="el-GR" sz="2000" b="1" dirty="0" err="1">
                <a:latin typeface="Arial" charset="0"/>
              </a:rPr>
              <a:t>άμφω</a:t>
            </a:r>
            <a:r>
              <a:rPr lang="el-GR" altLang="el-GR" sz="2000" b="1" dirty="0">
                <a:latin typeface="Arial" charset="0"/>
              </a:rPr>
              <a:t> προσβολή οπτικού νεύρου σχεδόν </a:t>
            </a:r>
            <a:r>
              <a:rPr lang="el-GR" altLang="el-GR" sz="2000" b="1" dirty="0" err="1">
                <a:latin typeface="Arial" charset="0"/>
              </a:rPr>
              <a:t>παθογνωμονική</a:t>
            </a:r>
            <a:r>
              <a:rPr lang="el-GR" altLang="el-GR" sz="2000" b="1" dirty="0">
                <a:latin typeface="Arial" charset="0"/>
              </a:rPr>
              <a:t>) 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Επίπτωση: 10% εγκεφαλικών και 85% παρεγκεφαλιδικών όγκων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Ηλικιακή κατανομή: δύο πρώτες δεκαετίες, σπάνια &gt;50 ετών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2000" dirty="0">
                <a:latin typeface="Arial" charset="0"/>
              </a:rPr>
              <a:t>Εντόπιση: </a:t>
            </a:r>
            <a:r>
              <a:rPr lang="el-GR" altLang="el-GR" sz="2000" b="1" dirty="0">
                <a:solidFill>
                  <a:schemeClr val="accent2"/>
                </a:solidFill>
                <a:latin typeface="Arial" charset="0"/>
              </a:rPr>
              <a:t>οπτικό νεύρο</a:t>
            </a:r>
            <a:r>
              <a:rPr lang="el-GR" altLang="el-GR" sz="2000" dirty="0">
                <a:latin typeface="Arial" charset="0"/>
              </a:rPr>
              <a:t>, οπτικό χίασμα, θάλαμος και βασικά γάγγλια, εγκεφαλικά ημισφαίρια, </a:t>
            </a:r>
            <a:r>
              <a:rPr lang="el-GR" altLang="el-GR" sz="2000" b="1" dirty="0">
                <a:solidFill>
                  <a:schemeClr val="accent2"/>
                </a:solidFill>
                <a:latin typeface="Arial" charset="0"/>
              </a:rPr>
              <a:t>παρεγκεφαλίδα</a:t>
            </a:r>
            <a:r>
              <a:rPr lang="el-GR" altLang="el-GR" sz="2000" dirty="0">
                <a:latin typeface="Arial" charset="0"/>
              </a:rPr>
              <a:t>, εγκεφαλικό στέλεχος, σπάνια στο νωτιαίο μυελό</a:t>
            </a:r>
          </a:p>
          <a:p>
            <a:pPr eaLnBrk="1" hangingPunct="1">
              <a:spcBef>
                <a:spcPct val="45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400" dirty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400" dirty="0">
              <a:latin typeface="Arial" charset="0"/>
            </a:endParaRPr>
          </a:p>
        </p:txBody>
      </p:sp>
      <p:sp>
        <p:nvSpPr>
          <p:cNvPr id="6" name="6 - TextBox"/>
          <p:cNvSpPr txBox="1">
            <a:spLocks noChangeArrowheads="1"/>
          </p:cNvSpPr>
          <p:nvPr/>
        </p:nvSpPr>
        <p:spPr bwMode="auto">
          <a:xfrm>
            <a:off x="1" y="6550223"/>
            <a:ext cx="91439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l-GR" altLang="el-GR" sz="1200" b="1" dirty="0">
                <a:latin typeface="Arial" charset="0"/>
              </a:rPr>
              <a:t>Συμπαγής αλλοίωση  Κύστη με τοιχωματικό όζο που προσλαμβάνει σκιαγραφικό (</a:t>
            </a:r>
            <a:r>
              <a:rPr lang="en-US" altLang="el-GR" sz="1200" b="1" dirty="0" err="1">
                <a:latin typeface="Arial" charset="0"/>
              </a:rPr>
              <a:t>enchancing</a:t>
            </a:r>
            <a:r>
              <a:rPr lang="en-US" altLang="el-GR" sz="1200" b="1" dirty="0">
                <a:latin typeface="Arial" charset="0"/>
              </a:rPr>
              <a:t>)</a:t>
            </a:r>
            <a:r>
              <a:rPr lang="el-GR" altLang="el-GR" sz="1200" b="1" dirty="0">
                <a:latin typeface="Arial" charset="0"/>
              </a:rPr>
              <a:t> (2/3 των περιπτώσεων)</a:t>
            </a:r>
          </a:p>
        </p:txBody>
      </p:sp>
      <p:pic>
        <p:nvPicPr>
          <p:cNvPr id="87041" name="Picture 1" descr="C:\Users\User\Desktop\ΚΝΣ dec 2022\2.68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645024"/>
            <a:ext cx="2638726" cy="2902918"/>
          </a:xfrm>
          <a:prstGeom prst="rect">
            <a:avLst/>
          </a:prstGeom>
          <a:noFill/>
        </p:spPr>
      </p:pic>
      <p:pic>
        <p:nvPicPr>
          <p:cNvPr id="87042" name="Picture 2" descr="C:\Users\User\Desktop\ΚΝΣ dec 2022\2.68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2585538" cy="2852979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755576" y="6156012"/>
            <a:ext cx="4138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T2</a:t>
            </a:r>
            <a:endParaRPr lang="el-GR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7380312" y="6165304"/>
            <a:ext cx="4138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T1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156229" y="6237312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eaLnBrk="1" hangingPunct="1"/>
            <a:r>
              <a:rPr lang="el-GR" altLang="el-GR" sz="3200" b="1" dirty="0" err="1">
                <a:latin typeface="Arial" charset="0"/>
              </a:rPr>
              <a:t>Πιλοκυτταρικό</a:t>
            </a:r>
            <a:r>
              <a:rPr lang="el-GR" altLang="el-GR" sz="3200" b="1" dirty="0">
                <a:latin typeface="Arial" charset="0"/>
              </a:rPr>
              <a:t> </a:t>
            </a:r>
            <a:r>
              <a:rPr lang="el-GR" altLang="el-GR" sz="3200" b="1" dirty="0" err="1">
                <a:latin typeface="Arial" charset="0"/>
              </a:rPr>
              <a:t>Αστροκύτωμα</a:t>
            </a:r>
            <a:endParaRPr lang="el-GR" altLang="el-GR" sz="3200" b="1" dirty="0"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12875"/>
            <a:ext cx="8209607" cy="4752975"/>
          </a:xfrm>
        </p:spPr>
        <p:txBody>
          <a:bodyPr>
            <a:normAutofit fontScale="85000" lnSpcReduction="10000"/>
          </a:bodyPr>
          <a:lstStyle/>
          <a:p>
            <a:pPr marL="360363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l-GR" sz="1600" b="1" u="sng" dirty="0">
                <a:latin typeface="Arial" charset="0"/>
              </a:rPr>
              <a:t>Ιστολογική εικόνα</a:t>
            </a:r>
          </a:p>
          <a:p>
            <a:pPr marL="360363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l-GR" sz="1600" b="1" u="sng" dirty="0">
              <a:latin typeface="Arial" charset="0"/>
            </a:endParaRPr>
          </a:p>
          <a:p>
            <a:pPr marL="360363" lvl="1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arenR"/>
              <a:defRPr/>
            </a:pP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Διφασικό πρότυπο </a:t>
            </a:r>
            <a:r>
              <a:rPr lang="el-GR" sz="1600" b="1" dirty="0">
                <a:latin typeface="Arial" charset="0"/>
              </a:rPr>
              <a:t>ανάπτυξης</a:t>
            </a:r>
          </a:p>
          <a:p>
            <a:pPr marL="360363" lvl="2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Διπολικά κύτταρα</a:t>
            </a:r>
            <a:r>
              <a:rPr lang="el-GR" sz="16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l-GR" sz="1600" dirty="0">
                <a:latin typeface="Arial" charset="0"/>
              </a:rPr>
              <a:t>που αναπτύσσονται με </a:t>
            </a: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συμπαγές</a:t>
            </a:r>
            <a:r>
              <a:rPr lang="el-GR" sz="1600" b="1" dirty="0">
                <a:latin typeface="Arial" charset="0"/>
              </a:rPr>
              <a:t> πρότυπο</a:t>
            </a:r>
            <a:r>
              <a:rPr lang="en-US" sz="1600" dirty="0">
                <a:latin typeface="Arial" charset="0"/>
              </a:rPr>
              <a:t>-</a:t>
            </a:r>
            <a:r>
              <a:rPr lang="el-GR" sz="1600" dirty="0">
                <a:latin typeface="Arial" charset="0"/>
              </a:rPr>
              <a:t>παρουσία </a:t>
            </a: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ινών 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Rosenthal</a:t>
            </a:r>
            <a:endParaRPr lang="el-GR" sz="1600" b="1" dirty="0">
              <a:solidFill>
                <a:srgbClr val="C00000"/>
              </a:solidFill>
              <a:latin typeface="Arial" charset="0"/>
            </a:endParaRPr>
          </a:p>
          <a:p>
            <a:pPr marL="360363" lvl="2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l-GR" sz="1600" b="1" dirty="0" err="1">
                <a:solidFill>
                  <a:srgbClr val="C00000"/>
                </a:solidFill>
                <a:latin typeface="Arial" charset="0"/>
              </a:rPr>
              <a:t>Πολυπολικά</a:t>
            </a: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 κύτταρα </a:t>
            </a:r>
            <a:r>
              <a:rPr lang="el-GR" sz="1600" dirty="0">
                <a:latin typeface="Arial" charset="0"/>
              </a:rPr>
              <a:t>με </a:t>
            </a: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κοκκιώδη</a:t>
            </a:r>
            <a:r>
              <a:rPr lang="el-GR" sz="1600" dirty="0">
                <a:latin typeface="Arial" charset="0"/>
              </a:rPr>
              <a:t> σωμάτια που αναπτύσσονται σε </a:t>
            </a:r>
            <a:r>
              <a:rPr lang="el-GR" sz="1600" b="1" dirty="0" err="1">
                <a:solidFill>
                  <a:srgbClr val="C00000"/>
                </a:solidFill>
                <a:latin typeface="Arial" charset="0"/>
              </a:rPr>
              <a:t>μικροκυστικό</a:t>
            </a:r>
            <a:r>
              <a:rPr lang="el-GR" sz="1600" b="1" dirty="0">
                <a:latin typeface="Arial" charset="0"/>
              </a:rPr>
              <a:t> υπόστρωμα</a:t>
            </a:r>
          </a:p>
          <a:p>
            <a:pPr marL="360363" lvl="2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arenR" startAt="2"/>
              <a:defRPr/>
            </a:pPr>
            <a:r>
              <a:rPr lang="el-GR" sz="1600" b="1" dirty="0">
                <a:latin typeface="Arial" charset="0"/>
              </a:rPr>
              <a:t>Συμπαγές πρότυπο κυρίως σε ενήλικες</a:t>
            </a:r>
          </a:p>
          <a:p>
            <a:pPr marL="360363" lvl="2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arenR" startAt="2"/>
              <a:defRPr/>
            </a:pPr>
            <a:r>
              <a:rPr lang="el-GR" sz="1600" b="1" dirty="0" err="1">
                <a:latin typeface="Arial" charset="0"/>
              </a:rPr>
              <a:t>Ολιγοδενδρογλοιακού</a:t>
            </a:r>
            <a:r>
              <a:rPr lang="el-GR" sz="1600" b="1" dirty="0">
                <a:latin typeface="Arial" charset="0"/>
              </a:rPr>
              <a:t> τύπου μορφολογία ( → 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FGFR1</a:t>
            </a: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 ανωμαλίες</a:t>
            </a:r>
            <a:r>
              <a:rPr lang="el-GR" sz="1600" b="1" dirty="0">
                <a:latin typeface="Arial" charset="0"/>
              </a:rPr>
              <a:t>)</a:t>
            </a:r>
          </a:p>
          <a:p>
            <a:pPr marL="360363" lvl="1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l-GR" sz="1600" b="1" dirty="0">
                <a:latin typeface="Arial" charset="0"/>
              </a:rPr>
              <a:t>Ενίοτε </a:t>
            </a:r>
            <a:r>
              <a:rPr lang="el-GR" sz="1600" b="1" dirty="0" err="1">
                <a:latin typeface="Arial" charset="0"/>
              </a:rPr>
              <a:t>σπογγιοβλαστωματικό</a:t>
            </a:r>
            <a:r>
              <a:rPr lang="el-GR" sz="1600" b="1" dirty="0">
                <a:latin typeface="Arial" charset="0"/>
              </a:rPr>
              <a:t> </a:t>
            </a:r>
            <a:r>
              <a:rPr lang="el-GR" sz="1600" dirty="0">
                <a:latin typeface="Arial" charset="0"/>
              </a:rPr>
              <a:t>πρότυπο </a:t>
            </a:r>
          </a:p>
          <a:p>
            <a:pPr marL="360363" lvl="1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l-GR" sz="1600" dirty="0">
                <a:latin typeface="Arial" charset="0"/>
              </a:rPr>
              <a:t>Σπάνιες μιτώσεις, </a:t>
            </a:r>
            <a:r>
              <a:rPr lang="el-GR" sz="1600" dirty="0" err="1">
                <a:latin typeface="Arial" charset="0"/>
              </a:rPr>
              <a:t>υπερχρωματικοί</a:t>
            </a:r>
            <a:r>
              <a:rPr lang="el-GR" sz="1600" dirty="0">
                <a:latin typeface="Arial" charset="0"/>
              </a:rPr>
              <a:t> / πλειόμορφοι πυρήνες, </a:t>
            </a:r>
            <a:r>
              <a:rPr lang="el-GR" sz="1600" dirty="0" err="1">
                <a:latin typeface="Arial" charset="0"/>
              </a:rPr>
              <a:t>εμφρακτικού</a:t>
            </a:r>
            <a:r>
              <a:rPr lang="el-GR" sz="1600" dirty="0">
                <a:latin typeface="Arial" charset="0"/>
              </a:rPr>
              <a:t> τύπου νέκρωση, ενδοθηλιακή υπερπλασία, </a:t>
            </a:r>
            <a:r>
              <a:rPr lang="el-GR" sz="1600" dirty="0" err="1">
                <a:latin typeface="Arial" charset="0"/>
              </a:rPr>
              <a:t>λεπτομηνιγγική</a:t>
            </a:r>
            <a:r>
              <a:rPr lang="el-GR" sz="1600" dirty="0">
                <a:latin typeface="Arial" charset="0"/>
              </a:rPr>
              <a:t> διήθηση δεν αποτελούν στοιχεία κακοήθους εξαλλαγής</a:t>
            </a:r>
          </a:p>
          <a:p>
            <a:pPr marL="360363" lvl="1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600" dirty="0">
                <a:latin typeface="Arial" charset="0"/>
              </a:rPr>
              <a:t>Ki-67 ≤ 4%</a:t>
            </a:r>
          </a:p>
          <a:p>
            <a:pPr marL="360363" lvl="1" indent="-360363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l-GR" sz="1600" dirty="0">
                <a:latin typeface="Arial" charset="0"/>
              </a:rPr>
              <a:t>Μοριακά ευρήματα: γονίδιο σύντηξης 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KIAA1549: BRAF </a:t>
            </a:r>
            <a:r>
              <a:rPr lang="en-US" sz="1600" b="1" dirty="0">
                <a:latin typeface="Arial" charset="0"/>
              </a:rPr>
              <a:t>(</a:t>
            </a:r>
            <a:r>
              <a:rPr lang="el-GR" sz="1600" b="1" dirty="0">
                <a:latin typeface="Arial" charset="0"/>
              </a:rPr>
              <a:t>διπλασιασμός 7</a:t>
            </a:r>
            <a:r>
              <a:rPr lang="en-US" sz="1600" b="1" dirty="0">
                <a:latin typeface="Arial" charset="0"/>
              </a:rPr>
              <a:t>q34) (&gt;70%)</a:t>
            </a:r>
            <a:r>
              <a:rPr lang="el-GR" sz="1600" b="1" dirty="0">
                <a:latin typeface="Arial" charset="0"/>
              </a:rPr>
              <a:t>(ιδιαίτερα σε όγκους στην παρεγκεφαλίδα)</a:t>
            </a:r>
            <a:r>
              <a:rPr lang="en-US" sz="1600" b="1" dirty="0">
                <a:latin typeface="Arial" charset="0"/>
              </a:rPr>
              <a:t>, </a:t>
            </a:r>
            <a:r>
              <a:rPr lang="el-GR" sz="1600" b="1" dirty="0">
                <a:latin typeface="Arial" charset="0"/>
              </a:rPr>
              <a:t>ανωμαλίες γονιδίων με ενεργοποίηση  οδού</a:t>
            </a:r>
            <a:r>
              <a:rPr lang="el-GR" sz="1600" b="1" dirty="0">
                <a:solidFill>
                  <a:srgbClr val="C00000"/>
                </a:solidFill>
                <a:latin typeface="Arial" charset="0"/>
              </a:rPr>
              <a:t> ΜΑΡ </a:t>
            </a:r>
            <a:r>
              <a:rPr lang="el-GR" sz="1600" b="1" dirty="0" err="1">
                <a:solidFill>
                  <a:srgbClr val="C00000"/>
                </a:solidFill>
                <a:latin typeface="Arial" charset="0"/>
              </a:rPr>
              <a:t>κινασών</a:t>
            </a:r>
            <a:r>
              <a:rPr lang="el-GR" sz="1600" b="1" dirty="0">
                <a:latin typeface="Arial" charset="0"/>
              </a:rPr>
              <a:t>, </a:t>
            </a:r>
            <a:r>
              <a:rPr lang="en-US" sz="1600" b="1" dirty="0">
                <a:latin typeface="Arial" charset="0"/>
              </a:rPr>
              <a:t>BRAF V600E (</a:t>
            </a:r>
            <a:r>
              <a:rPr lang="el-GR" sz="1600" b="1" dirty="0">
                <a:latin typeface="Arial" charset="0"/>
              </a:rPr>
              <a:t>σε </a:t>
            </a:r>
            <a:r>
              <a:rPr lang="el-GR" sz="1600" b="1" dirty="0" err="1">
                <a:latin typeface="Arial" charset="0"/>
              </a:rPr>
              <a:t>υπερσκηνίδιους</a:t>
            </a:r>
            <a:r>
              <a:rPr lang="el-GR" sz="1600" b="1" dirty="0">
                <a:latin typeface="Arial" charset="0"/>
              </a:rPr>
              <a:t> όγκους)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9552" y="-315416"/>
            <a:ext cx="8001000" cy="963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Πιλοκυτταρικό</a:t>
            </a:r>
            <a:r>
              <a:rPr kumimoji="0" lang="el-GR" altLang="el-G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l-GR" alt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Αστροκύτωμα</a:t>
            </a:r>
            <a:endParaRPr kumimoji="0" lang="el-GR" alt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84993" name="Picture 1" descr="C:\Users\User\Desktop\ΚΝΣ dec 2022\2.69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33056"/>
            <a:ext cx="4572000" cy="2924944"/>
          </a:xfrm>
          <a:prstGeom prst="rect">
            <a:avLst/>
          </a:prstGeom>
          <a:noFill/>
        </p:spPr>
      </p:pic>
      <p:pic>
        <p:nvPicPr>
          <p:cNvPr id="84994" name="Picture 2" descr="C:\Users\User\Desktop\ΚΝΣ dec 2022\2.69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240898" cy="3213745"/>
          </a:xfrm>
          <a:prstGeom prst="rect">
            <a:avLst/>
          </a:prstGeom>
          <a:noFill/>
        </p:spPr>
      </p:pic>
      <p:pic>
        <p:nvPicPr>
          <p:cNvPr id="84995" name="Picture 3" descr="C:\Users\User\Desktop\ΚΝΣ dec 2022\2.69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2"/>
            <a:ext cx="4572000" cy="3240361"/>
          </a:xfrm>
          <a:prstGeom prst="rect">
            <a:avLst/>
          </a:prstGeom>
          <a:noFill/>
        </p:spPr>
      </p:pic>
      <p:pic>
        <p:nvPicPr>
          <p:cNvPr id="84996" name="Picture 4" descr="C:\Users\User\Desktop\ΚΝΣ dec 2022\2.69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56813"/>
            <a:ext cx="4139952" cy="2901187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5148064" y="3356992"/>
            <a:ext cx="36004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/>
              <a:t>Συμπαγές πρότυπο (ίνες </a:t>
            </a:r>
            <a:r>
              <a:rPr lang="en-US" b="1" dirty="0"/>
              <a:t>Rosenthal)</a:t>
            </a:r>
            <a:endParaRPr lang="el-GR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5796136" y="6488668"/>
            <a:ext cx="23035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/>
              <a:t>Πολυπύρηνα κύτταρα</a:t>
            </a:r>
          </a:p>
        </p:txBody>
      </p:sp>
      <p:sp>
        <p:nvSpPr>
          <p:cNvPr id="15" name="14 - Ορθογώνιο"/>
          <p:cNvSpPr/>
          <p:nvPr/>
        </p:nvSpPr>
        <p:spPr>
          <a:xfrm>
            <a:off x="-36512" y="6362164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b="1" dirty="0" err="1"/>
              <a:t>ολιγοδενδρογλοιακού</a:t>
            </a:r>
            <a:r>
              <a:rPr lang="el-GR" sz="1200" b="1" dirty="0"/>
              <a:t> τύπου μορφολογία (κοκκιώδη σωμάτια)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1115616" y="3356992"/>
            <a:ext cx="200445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/>
              <a:t>Διφασικό πρότυπο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8156229" y="260648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126901"/>
            <a:ext cx="9144000" cy="963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Πιλοκυτταρικό</a:t>
            </a:r>
            <a:r>
              <a:rPr kumimoji="0" lang="el-GR" alt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l-GR" alt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Αστροκύτωμα</a:t>
            </a:r>
            <a:r>
              <a:rPr kumimoji="0" lang="el-GR" alt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- </a:t>
            </a:r>
            <a:r>
              <a:rPr kumimoji="0" lang="el-GR" alt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Ανοσοφαινότυπος</a:t>
            </a:r>
            <a:endParaRPr kumimoji="0" lang="el-GR" alt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95536" y="83671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Έκφραση</a:t>
            </a:r>
            <a:r>
              <a:rPr lang="el-GR" dirty="0"/>
              <a:t>:  </a:t>
            </a:r>
            <a:r>
              <a:rPr lang="en-US" b="1" dirty="0"/>
              <a:t>GFAP, </a:t>
            </a:r>
            <a:r>
              <a:rPr lang="en-US" b="1" dirty="0" err="1"/>
              <a:t>Olig</a:t>
            </a:r>
            <a:r>
              <a:rPr lang="en-US" b="1" dirty="0"/>
              <a:t> 2, SOX10, </a:t>
            </a:r>
            <a:r>
              <a:rPr lang="el-GR" b="1" dirty="0"/>
              <a:t>συχνά </a:t>
            </a:r>
            <a:r>
              <a:rPr lang="en-US" b="1" dirty="0"/>
              <a:t>D2-40 </a:t>
            </a:r>
            <a:r>
              <a:rPr lang="en-US" dirty="0"/>
              <a:t>(</a:t>
            </a:r>
            <a:r>
              <a:rPr lang="el-GR" dirty="0" err="1"/>
              <a:t>δ.δ</a:t>
            </a:r>
            <a:r>
              <a:rPr lang="el-GR" dirty="0"/>
              <a:t> από επενδύμωμα → </a:t>
            </a:r>
            <a:r>
              <a:rPr lang="en-US" dirty="0"/>
              <a:t>SOX10/</a:t>
            </a:r>
            <a:r>
              <a:rPr lang="en-US" dirty="0" err="1"/>
              <a:t>Olig</a:t>
            </a:r>
            <a:r>
              <a:rPr lang="en-US" dirty="0"/>
              <a:t> 2 - )</a:t>
            </a:r>
          </a:p>
          <a:p>
            <a:r>
              <a:rPr lang="el-GR" dirty="0"/>
              <a:t>Συνήθως </a:t>
            </a:r>
            <a:r>
              <a:rPr lang="el-GR" b="1" dirty="0"/>
              <a:t>απουσία: Η3Κ27Μ και </a:t>
            </a:r>
            <a:r>
              <a:rPr lang="en-US" b="1" dirty="0"/>
              <a:t>CD34</a:t>
            </a:r>
            <a:r>
              <a:rPr lang="el-GR" b="1" dirty="0"/>
              <a:t>/ συχνή έκφραση </a:t>
            </a:r>
            <a:r>
              <a:rPr lang="el-GR" b="1" dirty="0" err="1"/>
              <a:t>συναπτοφυσίνης</a:t>
            </a:r>
            <a:r>
              <a:rPr lang="el-GR" b="1" dirty="0"/>
              <a:t> χωρίς άλλους νευρωνικούς δείκτες</a:t>
            </a:r>
            <a:endParaRPr lang="en-US" b="1" dirty="0"/>
          </a:p>
        </p:txBody>
      </p:sp>
      <p:pic>
        <p:nvPicPr>
          <p:cNvPr id="83969" name="Picture 1" descr="C:\Users\User\Desktop\ΚΝΣ dec 2022\2.7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44824"/>
            <a:ext cx="4716016" cy="5013176"/>
          </a:xfrm>
          <a:prstGeom prst="rect">
            <a:avLst/>
          </a:prstGeom>
          <a:noFill/>
        </p:spPr>
      </p:pic>
      <p:pic>
        <p:nvPicPr>
          <p:cNvPr id="83970" name="Picture 2" descr="C:\Users\User\Desktop\ΚΝΣ dec 2022\2.72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4499992" cy="5013176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1763688" y="6488668"/>
            <a:ext cx="6877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GFAP</a:t>
            </a:r>
            <a:endParaRPr lang="el-GR" b="1" dirty="0"/>
          </a:p>
        </p:txBody>
      </p:sp>
      <p:sp>
        <p:nvSpPr>
          <p:cNvPr id="8" name="7 - Ορθογώνιο"/>
          <p:cNvSpPr/>
          <p:nvPr/>
        </p:nvSpPr>
        <p:spPr>
          <a:xfrm>
            <a:off x="6660232" y="6488668"/>
            <a:ext cx="7312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/>
              <a:t>Olig</a:t>
            </a:r>
            <a:r>
              <a:rPr lang="en-US" b="1" dirty="0"/>
              <a:t> 2</a:t>
            </a:r>
            <a:endParaRPr lang="el-GR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8156229" y="1556792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-307305"/>
            <a:ext cx="8964488" cy="1216025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400" b="1" dirty="0" err="1">
                <a:latin typeface="Arial" pitchFamily="34" charset="0"/>
                <a:cs typeface="Arial" pitchFamily="34" charset="0"/>
              </a:rPr>
              <a:t>Υποεπενδυματικό</a:t>
            </a:r>
            <a:r>
              <a:rPr lang="el-GR" altLang="el-GR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altLang="el-GR" sz="2400" b="1" dirty="0" err="1">
                <a:latin typeface="Arial" pitchFamily="34" charset="0"/>
                <a:cs typeface="Arial" pitchFamily="34" charset="0"/>
              </a:rPr>
              <a:t>γιγαντοκυτταρικό</a:t>
            </a:r>
            <a:r>
              <a:rPr lang="el-GR" altLang="el-GR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altLang="el-GR" sz="2400" b="1" dirty="0" err="1">
                <a:latin typeface="Arial" pitchFamily="34" charset="0"/>
                <a:cs typeface="Arial" pitchFamily="34" charset="0"/>
              </a:rPr>
              <a:t>αστροκύτωμα</a:t>
            </a:r>
            <a:r>
              <a:rPr lang="el-GR" altLang="el-GR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altLang="el-GR" sz="2400" b="1" dirty="0">
                <a:latin typeface="Arial" pitchFamily="34" charset="0"/>
                <a:cs typeface="Arial" pitchFamily="34" charset="0"/>
              </a:rPr>
              <a:t>SEGA)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693738"/>
            <a:ext cx="8351837" cy="2735262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None/>
            </a:pPr>
            <a:r>
              <a:rPr lang="el-GR" altLang="el-GR" sz="1800" b="1" dirty="0">
                <a:latin typeface="Arial" charset="0"/>
              </a:rPr>
              <a:t>Ορισμός: Καλοήθης </a:t>
            </a:r>
            <a:r>
              <a:rPr lang="el-GR" altLang="el-GR" sz="1800" b="1" dirty="0" err="1">
                <a:latin typeface="Arial" charset="0"/>
              </a:rPr>
              <a:t>περίγραπτος</a:t>
            </a:r>
            <a:r>
              <a:rPr lang="el-GR" altLang="el-GR" sz="1800" b="1" dirty="0">
                <a:latin typeface="Arial" charset="0"/>
              </a:rPr>
              <a:t> όγκος (</a:t>
            </a:r>
            <a:r>
              <a:rPr lang="en-US" altLang="el-GR" sz="1800" b="1" dirty="0">
                <a:solidFill>
                  <a:schemeClr val="accent2"/>
                </a:solidFill>
                <a:latin typeface="Arial" charset="0"/>
              </a:rPr>
              <a:t>grade I</a:t>
            </a:r>
            <a:r>
              <a:rPr lang="en-US" altLang="el-GR" sz="1800" b="1" dirty="0">
                <a:latin typeface="Arial" charset="0"/>
              </a:rPr>
              <a:t>)</a:t>
            </a:r>
            <a:r>
              <a:rPr lang="el-GR" altLang="el-GR" sz="1800" b="1" dirty="0">
                <a:latin typeface="Arial" charset="0"/>
              </a:rPr>
              <a:t> στο τοίχωμα της πλάγιας κοιλίας, με (εν μέρει) γαγγλιακή μορφολογία και ισχυρή συσχέτιση με την οζώδη σκλήρυνση (</a:t>
            </a:r>
            <a:r>
              <a:rPr lang="en-US" altLang="el-GR" sz="1800" b="1" dirty="0">
                <a:latin typeface="Arial" charset="0"/>
              </a:rPr>
              <a:t>TSC)</a:t>
            </a:r>
            <a:endParaRPr lang="el-GR" altLang="el-GR" sz="1800" b="1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dirty="0">
                <a:latin typeface="Arial" charset="0"/>
              </a:rPr>
              <a:t>Ο συχνότερος όγκος ΚΝΣ σε ασθενείς με οζώδη σκλήρυνση 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dirty="0">
                <a:latin typeface="Arial" charset="0"/>
              </a:rPr>
              <a:t>Ηλικιακή κατανομή: 2 πρώτες δεκαετίες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Γαμετικές μεταλλάξεις </a:t>
            </a:r>
            <a:r>
              <a:rPr lang="el-GR" altLang="el-GR" sz="1800" b="1" dirty="0" err="1">
                <a:solidFill>
                  <a:schemeClr val="accent2"/>
                </a:solidFill>
                <a:latin typeface="Arial" charset="0"/>
              </a:rPr>
              <a:t>ογκοκατασταλτικού</a:t>
            </a: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 συμπλέγματος </a:t>
            </a:r>
            <a:r>
              <a:rPr lang="en-US" altLang="el-GR" sz="1800" b="1" dirty="0">
                <a:solidFill>
                  <a:schemeClr val="accent2"/>
                </a:solidFill>
                <a:latin typeface="Arial" charset="0"/>
              </a:rPr>
              <a:t>TSC1/TSC2</a:t>
            </a: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 → απενεργοποίηση αμφοτέρων των </a:t>
            </a:r>
            <a:r>
              <a:rPr lang="el-GR" altLang="el-GR" sz="1800" b="1" dirty="0" err="1">
                <a:solidFill>
                  <a:schemeClr val="accent2"/>
                </a:solidFill>
                <a:latin typeface="Arial" charset="0"/>
              </a:rPr>
              <a:t>αλληλόμορφων</a:t>
            </a: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altLang="el-GR" sz="1800" b="1" dirty="0">
                <a:solidFill>
                  <a:schemeClr val="accent2"/>
                </a:solidFill>
                <a:latin typeface="Arial" charset="0"/>
              </a:rPr>
              <a:t>TSC </a:t>
            </a: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→ ενεργοποίηση της οδού </a:t>
            </a:r>
            <a:r>
              <a:rPr lang="en-US" altLang="el-GR" sz="1800" b="1" dirty="0" err="1">
                <a:solidFill>
                  <a:schemeClr val="accent2"/>
                </a:solidFill>
                <a:latin typeface="Arial" charset="0"/>
              </a:rPr>
              <a:t>mTOR</a:t>
            </a:r>
            <a:r>
              <a:rPr lang="en-US" altLang="el-GR" sz="1800" b="1" dirty="0">
                <a:solidFill>
                  <a:schemeClr val="accent2"/>
                </a:solidFill>
                <a:latin typeface="Arial" charset="0"/>
              </a:rPr>
              <a:t> (</a:t>
            </a: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θεραπευτικός στόχος)</a:t>
            </a:r>
            <a:endParaRPr lang="en-US" altLang="el-GR" sz="1800" b="1" dirty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Παραδείγματα </a:t>
            </a:r>
            <a:r>
              <a:rPr lang="en-US" altLang="el-GR" sz="1800" b="1" dirty="0">
                <a:solidFill>
                  <a:schemeClr val="accent2"/>
                </a:solidFill>
                <a:latin typeface="Arial" charset="0"/>
              </a:rPr>
              <a:t>SEGA</a:t>
            </a: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 εν απουσία</a:t>
            </a:r>
            <a:r>
              <a:rPr lang="en-US" altLang="el-GR" sz="1800" b="1" dirty="0">
                <a:solidFill>
                  <a:schemeClr val="accent2"/>
                </a:solidFill>
                <a:latin typeface="Arial" charset="0"/>
              </a:rPr>
              <a:t> TS </a:t>
            </a: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 έχουν περιγραφεί πιθανώς σχετιζόμενα με μη ανιχνεύσιμες </a:t>
            </a:r>
            <a:r>
              <a:rPr lang="en-US" altLang="el-GR" sz="1800" b="1" dirty="0">
                <a:solidFill>
                  <a:schemeClr val="accent2"/>
                </a:solidFill>
                <a:latin typeface="Arial" charset="0"/>
              </a:rPr>
              <a:t>TSC</a:t>
            </a:r>
            <a:r>
              <a:rPr lang="el-GR" altLang="el-GR" sz="1800" b="1" dirty="0">
                <a:solidFill>
                  <a:schemeClr val="accent2"/>
                </a:solidFill>
                <a:latin typeface="Arial" charset="0"/>
              </a:rPr>
              <a:t> γονιδιακές ανωμαλίες 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n-US" altLang="el-GR" sz="1800" b="1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41988" name="Picture 5" descr="IMG_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581128"/>
            <a:ext cx="1798638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IMG_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581128"/>
            <a:ext cx="3241675" cy="2220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0" name="5 - TextBox"/>
          <p:cNvSpPr txBox="1">
            <a:spLocks noChangeArrowheads="1"/>
          </p:cNvSpPr>
          <p:nvPr/>
        </p:nvSpPr>
        <p:spPr bwMode="auto">
          <a:xfrm>
            <a:off x="6443663" y="4652963"/>
            <a:ext cx="19431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>
                <a:latin typeface="Arial" charset="0"/>
              </a:rPr>
              <a:t>Πολλαπλά οζίδια στα τοιχώματα των πλαγίων κοιλιών</a:t>
            </a:r>
          </a:p>
        </p:txBody>
      </p:sp>
      <p:sp>
        <p:nvSpPr>
          <p:cNvPr id="41991" name="6 - Ορθογώνιο"/>
          <p:cNvSpPr>
            <a:spLocks noChangeArrowheads="1"/>
          </p:cNvSpPr>
          <p:nvPr/>
        </p:nvSpPr>
        <p:spPr bwMode="auto">
          <a:xfrm>
            <a:off x="8156230" y="6211669"/>
            <a:ext cx="987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l-GR" sz="1400" b="1" i="1" dirty="0">
                <a:solidFill>
                  <a:srgbClr val="C00000"/>
                </a:solidFill>
              </a:rPr>
              <a:t>WHO 2007</a:t>
            </a:r>
            <a:endParaRPr lang="el-GR" altLang="el-GR" sz="1400" b="1" i="1" dirty="0">
              <a:solidFill>
                <a:srgbClr val="C00000"/>
              </a:solidFill>
            </a:endParaRPr>
          </a:p>
          <a:p>
            <a:pPr algn="r" eaLnBrk="1" hangingPunct="1"/>
            <a:r>
              <a:rPr lang="en-US" altLang="el-GR" sz="1400" b="1" i="1" dirty="0">
                <a:solidFill>
                  <a:srgbClr val="C00000"/>
                </a:solidFill>
              </a:rPr>
              <a:t>WHO 2021</a:t>
            </a:r>
            <a:endParaRPr lang="el-GR" altLang="el-GR" sz="1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38742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400" b="1" dirty="0" err="1">
                <a:latin typeface="Arial" charset="0"/>
                <a:cs typeface="Arial" charset="0"/>
              </a:rPr>
              <a:t>Υποπενδυματικό</a:t>
            </a:r>
            <a:r>
              <a:rPr lang="el-GR" altLang="el-GR" sz="2400" b="1" dirty="0">
                <a:latin typeface="Arial" charset="0"/>
                <a:cs typeface="Arial" charset="0"/>
              </a:rPr>
              <a:t> </a:t>
            </a:r>
            <a:r>
              <a:rPr lang="el-GR" altLang="el-GR" sz="2400" b="1" dirty="0" err="1">
                <a:latin typeface="Arial" charset="0"/>
                <a:cs typeface="Arial" charset="0"/>
              </a:rPr>
              <a:t>γιγαντοκυτταρικό</a:t>
            </a:r>
            <a:r>
              <a:rPr lang="el-GR" altLang="el-GR" sz="2400" b="1" dirty="0">
                <a:latin typeface="Arial" charset="0"/>
                <a:cs typeface="Arial" charset="0"/>
              </a:rPr>
              <a:t> </a:t>
            </a:r>
            <a:r>
              <a:rPr lang="el-GR" altLang="el-GR" sz="2400" b="1" dirty="0" err="1">
                <a:latin typeface="Arial" charset="0"/>
                <a:cs typeface="Arial" charset="0"/>
              </a:rPr>
              <a:t>αστροκύτωμα</a:t>
            </a:r>
            <a:endParaRPr lang="el-GR" altLang="el-GR" sz="2400" dirty="0">
              <a:latin typeface="Arial" charset="0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idx="1"/>
          </p:nvPr>
        </p:nvSpPr>
        <p:spPr>
          <a:xfrm>
            <a:off x="34676" y="542528"/>
            <a:ext cx="8713788" cy="4038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1700" b="1" dirty="0">
                <a:latin typeface="Arial" charset="0"/>
              </a:rPr>
              <a:t>Ιστολογικά ευρήματα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17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Ευμεγέθη πλειόμορφα </a:t>
            </a:r>
            <a:r>
              <a:rPr lang="el-GR" sz="17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αστροκύτταρα</a:t>
            </a:r>
            <a:r>
              <a:rPr lang="el-GR" sz="17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με έντονα </a:t>
            </a:r>
            <a:r>
              <a:rPr lang="el-GR" sz="17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ηωσινόφιλο</a:t>
            </a:r>
            <a:r>
              <a:rPr lang="el-GR" sz="17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κυτταρόπλασμα </a:t>
            </a:r>
            <a:r>
              <a:rPr lang="el-GR" sz="17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προσομοιάζοντα</a:t>
            </a:r>
            <a:r>
              <a:rPr lang="el-GR" sz="17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με γαγγλιακά κύτταρα ή </a:t>
            </a:r>
            <a:r>
              <a:rPr lang="el-GR" sz="17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γεμιστοκύτταρα</a:t>
            </a:r>
            <a:endParaRPr lang="el-GR" sz="17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1700" dirty="0">
                <a:latin typeface="Arial" charset="0"/>
              </a:rPr>
              <a:t>Ομαδοποίηση και </a:t>
            </a:r>
            <a:r>
              <a:rPr lang="el-GR" sz="1700" dirty="0" err="1">
                <a:latin typeface="Arial" charset="0"/>
              </a:rPr>
              <a:t>περιαγγειακή</a:t>
            </a:r>
            <a:r>
              <a:rPr lang="el-GR" sz="1700" dirty="0">
                <a:latin typeface="Arial" charset="0"/>
              </a:rPr>
              <a:t> </a:t>
            </a:r>
            <a:r>
              <a:rPr lang="el-GR" sz="1700" dirty="0" err="1">
                <a:latin typeface="Arial" charset="0"/>
              </a:rPr>
              <a:t>πασσαλοειδής</a:t>
            </a:r>
            <a:r>
              <a:rPr lang="el-GR" sz="1700" dirty="0">
                <a:latin typeface="Arial" charset="0"/>
              </a:rPr>
              <a:t> διάταξη των </a:t>
            </a:r>
            <a:r>
              <a:rPr lang="el-GR" sz="1700" dirty="0" err="1">
                <a:latin typeface="Arial" charset="0"/>
              </a:rPr>
              <a:t>νεοπλασματικών</a:t>
            </a:r>
            <a:r>
              <a:rPr lang="el-GR" sz="1700" dirty="0">
                <a:latin typeface="Arial" charset="0"/>
              </a:rPr>
              <a:t> κυττάρων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1700" b="1" dirty="0" err="1">
                <a:latin typeface="Arial" charset="0"/>
              </a:rPr>
              <a:t>Μαστοκύτταρα</a:t>
            </a:r>
            <a:r>
              <a:rPr lang="el-GR" sz="1700" b="1" dirty="0">
                <a:latin typeface="Arial" charset="0"/>
              </a:rPr>
              <a:t> και λεμφοκύτταρα συχνά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1700" b="1" dirty="0">
                <a:latin typeface="Arial" charset="0"/>
              </a:rPr>
              <a:t>Μιτώσεις, ενδοθηλιακή υπερπλασία, νέκρωση: σπάνια</a:t>
            </a:r>
            <a:r>
              <a:rPr lang="en-US" sz="1700" b="1" dirty="0">
                <a:latin typeface="Arial" charset="0"/>
              </a:rPr>
              <a:t> → </a:t>
            </a:r>
            <a:r>
              <a:rPr lang="el-GR" sz="1700" b="1" dirty="0">
                <a:latin typeface="Arial" charset="0"/>
              </a:rPr>
              <a:t>δεν αλλάζει το </a:t>
            </a:r>
            <a:r>
              <a:rPr lang="en-US" sz="1700" b="1" dirty="0">
                <a:latin typeface="Arial" charset="0"/>
              </a:rPr>
              <a:t>grade 1</a:t>
            </a:r>
            <a:endParaRPr lang="el-GR" sz="1700" b="1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1700" dirty="0">
              <a:latin typeface="Arial" charset="0"/>
            </a:endParaRPr>
          </a:p>
        </p:txBody>
      </p:sp>
      <p:pic>
        <p:nvPicPr>
          <p:cNvPr id="78849" name="Picture 1" descr="C:\Users\User\Desktop\ΚΝΣ dec 2022\2.91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3131840" cy="4005064"/>
          </a:xfrm>
          <a:prstGeom prst="rect">
            <a:avLst/>
          </a:prstGeom>
          <a:noFill/>
        </p:spPr>
      </p:pic>
      <p:pic>
        <p:nvPicPr>
          <p:cNvPr id="78850" name="Picture 2" descr="C:\Users\User\Desktop\ΚΝΣ dec 2022\2.91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852936"/>
            <a:ext cx="2952328" cy="4005064"/>
          </a:xfrm>
          <a:prstGeom prst="rect">
            <a:avLst/>
          </a:prstGeom>
          <a:noFill/>
        </p:spPr>
      </p:pic>
      <p:pic>
        <p:nvPicPr>
          <p:cNvPr id="78851" name="Picture 3" descr="C:\Users\User\Desktop\ΚΝΣ dec 2022\2.92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852936"/>
            <a:ext cx="3059832" cy="4005064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8156229" y="2564904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75456" y="-225896"/>
            <a:ext cx="8001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400" b="1" dirty="0">
                <a:latin typeface="Arial" charset="0"/>
              </a:rPr>
              <a:t>Πλειόμορφο </a:t>
            </a:r>
            <a:r>
              <a:rPr lang="el-GR" altLang="el-GR" sz="2400" b="1" dirty="0" err="1">
                <a:latin typeface="Arial" charset="0"/>
              </a:rPr>
              <a:t>Ξανθοαστροκύτωμα</a:t>
            </a:r>
            <a:r>
              <a:rPr lang="el-GR" altLang="el-GR" sz="2400" b="1" dirty="0">
                <a:latin typeface="Arial" charset="0"/>
              </a:rPr>
              <a:t> </a:t>
            </a:r>
            <a:r>
              <a:rPr lang="en-US" altLang="el-GR" sz="2400" b="1" dirty="0">
                <a:latin typeface="Arial" charset="0"/>
              </a:rPr>
              <a:t>(WHO grade 2 </a:t>
            </a:r>
            <a:r>
              <a:rPr lang="el-GR" altLang="el-GR" sz="2400" b="1" dirty="0">
                <a:latin typeface="Arial" charset="0"/>
              </a:rPr>
              <a:t>ή 3)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80"/>
            <a:ext cx="4788024" cy="511175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dirty="0">
                <a:latin typeface="Arial" charset="0"/>
              </a:rPr>
              <a:t>Ηλικιακή κατανομή: 2/3 περιπτώσεων </a:t>
            </a:r>
            <a:r>
              <a:rPr lang="el-GR" sz="16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&lt;18 ετών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Εντόπιση</a:t>
            </a:r>
            <a:r>
              <a:rPr lang="el-GR" sz="1600" b="1" dirty="0">
                <a:latin typeface="Arial" charset="0"/>
              </a:rPr>
              <a:t>: επιφανειακή προσβολή του εγκεφαλικού φλοιού (κυρίως του κροταφικού λοβού) και των μηνίγγων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dirty="0">
                <a:latin typeface="Arial" charset="0"/>
              </a:rPr>
              <a:t>Κλινική εικόνα: </a:t>
            </a:r>
            <a:r>
              <a:rPr lang="el-GR" sz="16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Μακρό ιστορικό επιληπτικών κρίσεων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latin typeface="Arial" charset="0"/>
              </a:rPr>
              <a:t>A</a:t>
            </a:r>
            <a:r>
              <a:rPr lang="el-GR" sz="1600" b="1" dirty="0" err="1">
                <a:latin typeface="Arial" charset="0"/>
              </a:rPr>
              <a:t>υξημένη</a:t>
            </a:r>
            <a:r>
              <a:rPr lang="el-GR" sz="1600" b="1" dirty="0">
                <a:latin typeface="Arial" charset="0"/>
              </a:rPr>
              <a:t> </a:t>
            </a:r>
            <a:r>
              <a:rPr lang="el-GR" sz="1600" b="1" dirty="0" err="1">
                <a:latin typeface="Arial" charset="0"/>
              </a:rPr>
              <a:t>μιτωτική</a:t>
            </a:r>
            <a:r>
              <a:rPr lang="el-GR" sz="1600" b="1" dirty="0">
                <a:latin typeface="Arial" charset="0"/>
              </a:rPr>
              <a:t> δραστηριότητα και </a:t>
            </a:r>
            <a:r>
              <a:rPr lang="el-GR" sz="1600" b="1" dirty="0" err="1">
                <a:latin typeface="Arial" charset="0"/>
              </a:rPr>
              <a:t>αναπλασία</a:t>
            </a:r>
            <a:r>
              <a:rPr lang="el-GR" sz="1600" b="1" dirty="0">
                <a:latin typeface="Arial" charset="0"/>
              </a:rPr>
              <a:t> </a:t>
            </a:r>
            <a:r>
              <a:rPr lang="el-GR" sz="1600" b="1" dirty="0">
                <a:latin typeface="Arial" charset="0"/>
                <a:sym typeface="Wingdings" pitchFamily="2" charset="2"/>
              </a:rPr>
              <a:t> </a:t>
            </a: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πλειόμορφο </a:t>
            </a:r>
            <a:r>
              <a:rPr lang="el-GR" sz="16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ξανθοαστροκύτωμα</a:t>
            </a: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 με αναπλαστική μορφολογία</a:t>
            </a:r>
            <a:r>
              <a:rPr lang="el-GR" sz="1600" b="1" dirty="0">
                <a:latin typeface="Arial" charset="0"/>
                <a:sym typeface="Wingdings" pitchFamily="2" charset="2"/>
              </a:rPr>
              <a:t> </a:t>
            </a:r>
            <a:r>
              <a:rPr lang="el-GR" sz="16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(</a:t>
            </a:r>
            <a:r>
              <a:rPr lang="en-US" sz="16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WHO</a:t>
            </a:r>
            <a:r>
              <a:rPr lang="el-GR" sz="16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16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grade </a:t>
            </a:r>
            <a:r>
              <a:rPr lang="el-GR" sz="16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3</a:t>
            </a:r>
            <a:r>
              <a:rPr lang="en-US" sz="16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)</a:t>
            </a:r>
            <a:endParaRPr lang="el-GR" sz="1600" b="1" dirty="0">
              <a:solidFill>
                <a:srgbClr val="990033"/>
              </a:solidFill>
              <a:latin typeface="Arial" charset="0"/>
              <a:sym typeface="Wingdings" pitchFamily="2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dirty="0">
                <a:latin typeface="Arial" charset="0"/>
                <a:sym typeface="Wingdings" pitchFamily="2" charset="2"/>
              </a:rPr>
              <a:t>Ιστογένεση: </a:t>
            </a:r>
            <a:r>
              <a:rPr lang="el-GR" sz="1600" dirty="0" err="1">
                <a:latin typeface="Arial" charset="0"/>
                <a:sym typeface="Wingdings" pitchFamily="2" charset="2"/>
              </a:rPr>
              <a:t>Υποεπενδυματικά</a:t>
            </a:r>
            <a:r>
              <a:rPr lang="el-GR" sz="1600" dirty="0">
                <a:latin typeface="Arial" charset="0"/>
                <a:sym typeface="Wingdings" pitchFamily="2" charset="2"/>
              </a:rPr>
              <a:t> </a:t>
            </a:r>
            <a:r>
              <a:rPr lang="el-GR" sz="1600" dirty="0" err="1">
                <a:latin typeface="Arial" charset="0"/>
                <a:sym typeface="Wingdings" pitchFamily="2" charset="2"/>
              </a:rPr>
              <a:t>αστροκύτταρα</a:t>
            </a:r>
            <a:endParaRPr lang="el-GR" sz="1600" dirty="0"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dirty="0">
                <a:latin typeface="Arial" charset="0"/>
              </a:rPr>
              <a:t>Απεικονιστικά: σχηματισμός </a:t>
            </a: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κύστεως με τοιχωματικό όζο</a:t>
            </a:r>
            <a:r>
              <a:rPr lang="el-GR" sz="16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l-GR" sz="1600" dirty="0">
                <a:latin typeface="Arial" charset="0"/>
              </a:rPr>
              <a:t>απουσία έντονου </a:t>
            </a:r>
            <a:r>
              <a:rPr lang="el-GR" sz="1600" dirty="0" err="1">
                <a:latin typeface="Arial" charset="0"/>
              </a:rPr>
              <a:t>περιεστιακού</a:t>
            </a:r>
            <a:r>
              <a:rPr lang="el-GR" sz="1600" dirty="0">
                <a:latin typeface="Arial" charset="0"/>
              </a:rPr>
              <a:t> οιδήματος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600" dirty="0">
                <a:latin typeface="Arial" charset="0"/>
              </a:rPr>
              <a:t>Ιστολογική εικόνα: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l-GR" sz="1600" b="1" dirty="0" err="1">
                <a:latin typeface="Arial" charset="0"/>
              </a:rPr>
              <a:t>Νεοπλασματικά</a:t>
            </a:r>
            <a:r>
              <a:rPr lang="el-GR" sz="1600" b="1" dirty="0">
                <a:latin typeface="Arial" charset="0"/>
              </a:rPr>
              <a:t> </a:t>
            </a:r>
            <a:r>
              <a:rPr lang="el-GR" sz="1600" b="1" dirty="0" err="1">
                <a:latin typeface="Arial" charset="0"/>
              </a:rPr>
              <a:t>αστροκύτταρα</a:t>
            </a:r>
            <a:r>
              <a:rPr lang="el-GR" sz="1600" b="1" dirty="0">
                <a:latin typeface="Arial" charset="0"/>
              </a:rPr>
              <a:t>: </a:t>
            </a:r>
            <a:r>
              <a:rPr lang="el-GR" sz="1600" b="1" dirty="0" err="1">
                <a:latin typeface="Arial" charset="0"/>
              </a:rPr>
              <a:t>ινιδώδη</a:t>
            </a:r>
            <a:r>
              <a:rPr lang="el-GR" sz="1600" b="1" dirty="0">
                <a:latin typeface="Arial" charset="0"/>
              </a:rPr>
              <a:t>, γιγάντια ή πολυπύρηνα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latin typeface="Arial" charset="0"/>
              </a:rPr>
              <a:t>Μεγάλα </a:t>
            </a:r>
            <a:r>
              <a:rPr lang="el-GR" sz="1600" b="1" dirty="0" err="1">
                <a:latin typeface="Arial" charset="0"/>
              </a:rPr>
              <a:t>ξανθωματώδη</a:t>
            </a:r>
            <a:r>
              <a:rPr lang="el-GR" sz="1600" b="1" dirty="0">
                <a:latin typeface="Arial" charset="0"/>
              </a:rPr>
              <a:t> </a:t>
            </a:r>
            <a:r>
              <a:rPr lang="el-GR" sz="1600" b="1" dirty="0" err="1">
                <a:latin typeface="Arial" charset="0"/>
              </a:rPr>
              <a:t>αστροκύτταρα</a:t>
            </a:r>
            <a:r>
              <a:rPr lang="el-GR" sz="1600" b="1" dirty="0">
                <a:latin typeface="Arial" charset="0"/>
              </a:rPr>
              <a:t> </a:t>
            </a:r>
            <a:r>
              <a:rPr lang="el-GR" sz="1600" dirty="0">
                <a:latin typeface="Arial" charset="0"/>
              </a:rPr>
              <a:t>(</a:t>
            </a:r>
            <a:r>
              <a:rPr lang="en-US" sz="1600" dirty="0">
                <a:latin typeface="Arial" charset="0"/>
              </a:rPr>
              <a:t>GFAP)</a:t>
            </a:r>
            <a:r>
              <a:rPr lang="el-GR" sz="1600" dirty="0">
                <a:latin typeface="Arial" charset="0"/>
              </a:rPr>
              <a:t> περιβαλλόμενα από </a:t>
            </a:r>
            <a:r>
              <a:rPr lang="el-GR" sz="1600" b="1" dirty="0">
                <a:latin typeface="Arial" charset="0"/>
              </a:rPr>
              <a:t>πυκνό δίκτυο </a:t>
            </a:r>
            <a:r>
              <a:rPr lang="el-GR" sz="1600" b="1" dirty="0" err="1">
                <a:latin typeface="Arial" charset="0"/>
              </a:rPr>
              <a:t>ρετικουλίνης</a:t>
            </a:r>
            <a:endParaRPr lang="el-GR" sz="1600" b="1" dirty="0">
              <a:latin typeface="Arial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latin typeface="Arial" charset="0"/>
              </a:rPr>
              <a:t>Λεμφοκυτταρική διήθηση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l-GR" sz="1600" b="1" dirty="0" err="1">
                <a:latin typeface="Arial" charset="0"/>
              </a:rPr>
              <a:t>Ηωσινόφιλα</a:t>
            </a:r>
            <a:r>
              <a:rPr lang="el-GR" sz="1600" b="1" dirty="0">
                <a:latin typeface="Arial" charset="0"/>
              </a:rPr>
              <a:t> κοκκιώδη σωμάτια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el-GR" sz="1600" dirty="0"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el-GR" sz="1600" dirty="0"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el-GR" sz="1600" dirty="0">
              <a:latin typeface="Arial" charset="0"/>
            </a:endParaRPr>
          </a:p>
        </p:txBody>
      </p:sp>
      <p:pic>
        <p:nvPicPr>
          <p:cNvPr id="71681" name="Picture 1" descr="C:\Users\User\Desktop\ΚΝΣ dec 2022\2.8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692696"/>
            <a:ext cx="4248472" cy="475252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C:\Users\User\Desktop\ΚΝΣ dec 2022\2.83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708920"/>
            <a:ext cx="3384376" cy="1856582"/>
          </a:xfrm>
          <a:prstGeom prst="rect">
            <a:avLst/>
          </a:prstGeom>
          <a:noFill/>
        </p:spPr>
      </p:pic>
      <p:pic>
        <p:nvPicPr>
          <p:cNvPr id="70658" name="Picture 2" descr="C:\Users\User\Desktop\ΚΝΣ dec 2022\2.8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04664"/>
            <a:ext cx="3271553" cy="2304256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01000" cy="387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200" b="1" dirty="0">
                <a:latin typeface="Arial" charset="0"/>
              </a:rPr>
              <a:t>Πλειόμορφο </a:t>
            </a:r>
            <a:r>
              <a:rPr lang="el-GR" sz="3200" b="1" dirty="0" err="1">
                <a:latin typeface="Arial" charset="0"/>
              </a:rPr>
              <a:t>Ξανθοαστροκύτωμα</a:t>
            </a:r>
            <a:endParaRPr lang="el-GR" sz="3200" b="1" dirty="0">
              <a:latin typeface="Arial" charset="0"/>
            </a:endParaRPr>
          </a:p>
        </p:txBody>
      </p:sp>
      <p:sp>
        <p:nvSpPr>
          <p:cNvPr id="45063" name="6 - TextBox"/>
          <p:cNvSpPr txBox="1">
            <a:spLocks noChangeArrowheads="1"/>
          </p:cNvSpPr>
          <p:nvPr/>
        </p:nvSpPr>
        <p:spPr bwMode="auto">
          <a:xfrm>
            <a:off x="3059832" y="2401143"/>
            <a:ext cx="194421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1400" b="1" dirty="0" err="1"/>
              <a:t>Ξανθωματικά</a:t>
            </a:r>
            <a:r>
              <a:rPr lang="el-GR" altLang="el-GR" sz="1400" b="1" dirty="0"/>
              <a:t> κύτταρα</a:t>
            </a:r>
          </a:p>
        </p:txBody>
      </p:sp>
      <p:sp>
        <p:nvSpPr>
          <p:cNvPr id="45064" name="7 - TextBox"/>
          <p:cNvSpPr txBox="1">
            <a:spLocks noChangeArrowheads="1"/>
          </p:cNvSpPr>
          <p:nvPr/>
        </p:nvSpPr>
        <p:spPr bwMode="auto">
          <a:xfrm>
            <a:off x="2987824" y="4293096"/>
            <a:ext cx="136815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l-GR" altLang="el-GR" sz="1200" b="1" dirty="0"/>
              <a:t>λεμφοκύτταρα</a:t>
            </a:r>
          </a:p>
        </p:txBody>
      </p:sp>
      <p:pic>
        <p:nvPicPr>
          <p:cNvPr id="45065" name="Picture 12" descr="IMG_0031"/>
          <p:cNvPicPr>
            <a:picLocks noChangeAspect="1" noChangeArrowheads="1"/>
          </p:cNvPicPr>
          <p:nvPr/>
        </p:nvPicPr>
        <p:blipFill>
          <a:blip r:embed="rId4" cstate="print">
            <a:lum bright="-8000"/>
          </a:blip>
          <a:srcRect/>
          <a:stretch>
            <a:fillRect/>
          </a:stretch>
        </p:blipFill>
        <p:spPr bwMode="auto">
          <a:xfrm>
            <a:off x="3131840" y="4581525"/>
            <a:ext cx="6012160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66" name="9 - Ορθογώνιο"/>
          <p:cNvSpPr>
            <a:spLocks noChangeArrowheads="1"/>
          </p:cNvSpPr>
          <p:nvPr/>
        </p:nvSpPr>
        <p:spPr bwMode="auto">
          <a:xfrm>
            <a:off x="3203848" y="6519863"/>
            <a:ext cx="93662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sz="1600" b="1" dirty="0">
                <a:latin typeface="Arial" charset="0"/>
              </a:rPr>
              <a:t>GFAP</a:t>
            </a:r>
            <a:endParaRPr lang="el-GR" altLang="el-GR" sz="1600" dirty="0"/>
          </a:p>
        </p:txBody>
      </p:sp>
      <p:sp>
        <p:nvSpPr>
          <p:cNvPr id="45067" name="10 - Ορθογώνιο"/>
          <p:cNvSpPr>
            <a:spLocks noChangeArrowheads="1"/>
          </p:cNvSpPr>
          <p:nvPr/>
        </p:nvSpPr>
        <p:spPr bwMode="auto">
          <a:xfrm>
            <a:off x="5796136" y="6519863"/>
            <a:ext cx="1741487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l-GR" sz="1600" b="1" dirty="0" err="1">
                <a:latin typeface="Arial" charset="0"/>
              </a:rPr>
              <a:t>Συναπτοφυσίνη</a:t>
            </a:r>
            <a:endParaRPr lang="el-GR" altLang="el-GR" sz="1600" dirty="0"/>
          </a:p>
        </p:txBody>
      </p:sp>
      <p:sp>
        <p:nvSpPr>
          <p:cNvPr id="45068" name="13 - TextBox"/>
          <p:cNvSpPr txBox="1">
            <a:spLocks noChangeArrowheads="1"/>
          </p:cNvSpPr>
          <p:nvPr/>
        </p:nvSpPr>
        <p:spPr bwMode="auto">
          <a:xfrm>
            <a:off x="6478588" y="980728"/>
            <a:ext cx="2665412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b="1" dirty="0"/>
              <a:t>Έκφραση </a:t>
            </a:r>
            <a:r>
              <a:rPr lang="en-US" altLang="el-GR" b="1" dirty="0"/>
              <a:t>GFAP, </a:t>
            </a:r>
            <a:r>
              <a:rPr lang="el-GR" altLang="el-GR" b="1" dirty="0"/>
              <a:t>νευρωνικών δεικτών και </a:t>
            </a:r>
            <a:r>
              <a:rPr lang="en-US" altLang="el-GR" b="1" dirty="0"/>
              <a:t>CD34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l-GR" b="1" dirty="0">
                <a:solidFill>
                  <a:srgbClr val="FF0000"/>
                </a:solidFill>
              </a:rPr>
              <a:t>BRAFV600E </a:t>
            </a:r>
            <a:r>
              <a:rPr lang="el-GR" altLang="el-GR" b="1" dirty="0">
                <a:solidFill>
                  <a:srgbClr val="FF0000"/>
                </a:solidFill>
              </a:rPr>
              <a:t>στο </a:t>
            </a:r>
            <a:r>
              <a:rPr lang="en-US" altLang="el-GR" b="1" dirty="0">
                <a:solidFill>
                  <a:srgbClr val="FF0000"/>
                </a:solidFill>
              </a:rPr>
              <a:t>60-8</a:t>
            </a:r>
            <a:r>
              <a:rPr lang="el-GR" altLang="el-GR" b="1" dirty="0">
                <a:solidFill>
                  <a:srgbClr val="FF0000"/>
                </a:solidFill>
              </a:rPr>
              <a:t>0% των περιπτώσεων</a:t>
            </a:r>
          </a:p>
        </p:txBody>
      </p:sp>
      <p:pic>
        <p:nvPicPr>
          <p:cNvPr id="70657" name="Picture 1" descr="C:\Users\User\Desktop\ΚΝΣ dec 2022\2.8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664"/>
            <a:ext cx="3059832" cy="2317046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>
            <a:off x="0" y="2420888"/>
            <a:ext cx="188128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200" b="1" dirty="0"/>
              <a:t>πυρηνικός </a:t>
            </a:r>
            <a:r>
              <a:rPr lang="el-GR" sz="1200" b="1" dirty="0" err="1"/>
              <a:t>πλειομορφισός</a:t>
            </a:r>
            <a:endParaRPr lang="el-GR" sz="1200" b="1" dirty="0"/>
          </a:p>
        </p:txBody>
      </p:sp>
      <p:pic>
        <p:nvPicPr>
          <p:cNvPr id="70660" name="Picture 4" descr="C:\Users\User\Desktop\ΚΝΣ dec 2022\2.84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08920"/>
            <a:ext cx="2987824" cy="1872208"/>
          </a:xfrm>
          <a:prstGeom prst="rect">
            <a:avLst/>
          </a:prstGeom>
          <a:noFill/>
        </p:spPr>
      </p:pic>
      <p:sp>
        <p:nvSpPr>
          <p:cNvPr id="15" name="14 - Ορθογώνιο"/>
          <p:cNvSpPr/>
          <p:nvPr/>
        </p:nvSpPr>
        <p:spPr>
          <a:xfrm>
            <a:off x="72008" y="4350296"/>
            <a:ext cx="2843808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900" b="1" dirty="0" err="1"/>
              <a:t>αστροκυτταρική</a:t>
            </a:r>
            <a:r>
              <a:rPr lang="el-GR" sz="900" b="1" dirty="0"/>
              <a:t> μορφολογία – κοκκιώδη σωμάτια</a:t>
            </a:r>
            <a:endParaRPr lang="en-US" sz="900" b="1" dirty="0"/>
          </a:p>
        </p:txBody>
      </p:sp>
      <p:pic>
        <p:nvPicPr>
          <p:cNvPr id="70661" name="Picture 5" descr="C:\Users\User\Desktop\ΚΝΣ dec 2022\2.87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81128"/>
            <a:ext cx="3131839" cy="2276871"/>
          </a:xfrm>
          <a:prstGeom prst="rect">
            <a:avLst/>
          </a:prstGeom>
          <a:noFill/>
        </p:spPr>
      </p:pic>
      <p:sp>
        <p:nvSpPr>
          <p:cNvPr id="17" name="16 - Ορθογώνιο"/>
          <p:cNvSpPr/>
          <p:nvPr/>
        </p:nvSpPr>
        <p:spPr>
          <a:xfrm>
            <a:off x="0" y="6488668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CD34</a:t>
            </a:r>
            <a:endParaRPr lang="el-GR" b="1" dirty="0"/>
          </a:p>
        </p:txBody>
      </p:sp>
      <p:sp>
        <p:nvSpPr>
          <p:cNvPr id="18" name="17 - Ορθογώνιο"/>
          <p:cNvSpPr/>
          <p:nvPr/>
        </p:nvSpPr>
        <p:spPr>
          <a:xfrm>
            <a:off x="8156229" y="4293096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01000" cy="387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200" b="1" dirty="0">
                <a:latin typeface="Arial" charset="0"/>
              </a:rPr>
              <a:t>Πλειόμορφο </a:t>
            </a:r>
            <a:r>
              <a:rPr lang="el-GR" sz="3200" b="1" dirty="0" err="1">
                <a:latin typeface="Arial" charset="0"/>
              </a:rPr>
              <a:t>Ξανθοαστροκύτωμα</a:t>
            </a:r>
            <a:r>
              <a:rPr lang="el-GR" sz="3200" b="1" dirty="0">
                <a:latin typeface="Arial" charset="0"/>
              </a:rPr>
              <a:t> (</a:t>
            </a:r>
            <a:r>
              <a:rPr lang="en-US" sz="3200" b="1" dirty="0">
                <a:latin typeface="Arial" charset="0"/>
              </a:rPr>
              <a:t>grade 3)</a:t>
            </a:r>
            <a:endParaRPr lang="el-GR" sz="3200" b="1" dirty="0">
              <a:latin typeface="Arial" charset="0"/>
            </a:endParaRPr>
          </a:p>
        </p:txBody>
      </p:sp>
      <p:pic>
        <p:nvPicPr>
          <p:cNvPr id="69633" name="Picture 1" descr="C:\Users\User\Desktop\ΚΝΣ dec 2022\2.86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4572000" cy="3356992"/>
          </a:xfrm>
          <a:prstGeom prst="rect">
            <a:avLst/>
          </a:prstGeom>
          <a:noFill/>
        </p:spPr>
      </p:pic>
      <p:pic>
        <p:nvPicPr>
          <p:cNvPr id="69634" name="Picture 2" descr="C:\Users\User\Desktop\ΚΝΣ dec 2022\2.8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48680"/>
            <a:ext cx="5832648" cy="2808312"/>
          </a:xfrm>
          <a:prstGeom prst="rect">
            <a:avLst/>
          </a:prstGeom>
          <a:noFill/>
        </p:spPr>
      </p:pic>
      <p:pic>
        <p:nvPicPr>
          <p:cNvPr id="69635" name="Picture 3" descr="C:\Users\User\Desktop\ΚΝΣ dec 2022\2.86c sws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725" y="3479286"/>
            <a:ext cx="4521275" cy="3378714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8156229" y="3140968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2800" b="1" dirty="0" err="1">
                <a:solidFill>
                  <a:schemeClr val="tx1"/>
                </a:solidFill>
              </a:rPr>
              <a:t>Επενδυματικοί</a:t>
            </a:r>
            <a:r>
              <a:rPr lang="el-GR" sz="2800" b="1" dirty="0">
                <a:solidFill>
                  <a:schemeClr val="tx1"/>
                </a:solidFill>
              </a:rPr>
              <a:t>  Όγκοι ( </a:t>
            </a:r>
            <a:r>
              <a:rPr lang="en-US" sz="2800" b="1" dirty="0">
                <a:solidFill>
                  <a:schemeClr val="tx1"/>
                </a:solidFill>
              </a:rPr>
              <a:t>WHO CNS5 2021</a:t>
            </a:r>
            <a:r>
              <a:rPr lang="el-GR" sz="2800" b="1" dirty="0">
                <a:solidFill>
                  <a:schemeClr val="tx1"/>
                </a:solidFill>
              </a:rPr>
              <a:t>)</a:t>
            </a:r>
            <a:br>
              <a:rPr lang="en-US" sz="2800" b="1" dirty="0">
                <a:solidFill>
                  <a:schemeClr val="tx1"/>
                </a:solidFill>
              </a:rPr>
            </a:br>
            <a:endParaRPr lang="el-GR" sz="2800" b="1" dirty="0">
              <a:solidFill>
                <a:schemeClr val="tx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9"/>
            <a:ext cx="6480720" cy="216024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000" b="1" dirty="0"/>
              <a:t>Επενδύμωμα σπονδυλικής στήλης ( </a:t>
            </a:r>
            <a:r>
              <a:rPr lang="en-US" sz="2000" b="1" dirty="0"/>
              <a:t>grade 2</a:t>
            </a:r>
            <a:r>
              <a:rPr lang="el-GR" sz="2000" b="1" dirty="0"/>
              <a:t> ή 3)</a:t>
            </a:r>
          </a:p>
          <a:p>
            <a:pPr eaLnBrk="1" hangingPunct="1"/>
            <a:r>
              <a:rPr lang="el-GR" sz="2000" b="1" dirty="0"/>
              <a:t>Επενδύμωμα οπίσθιου κρανιακού βόθρου (</a:t>
            </a:r>
            <a:r>
              <a:rPr lang="en-US" sz="2000" b="1" dirty="0"/>
              <a:t>grade 2</a:t>
            </a:r>
            <a:r>
              <a:rPr lang="el-GR" sz="2000" b="1" dirty="0"/>
              <a:t> ή 3)</a:t>
            </a:r>
          </a:p>
          <a:p>
            <a:pPr eaLnBrk="1" hangingPunct="1"/>
            <a:r>
              <a:rPr lang="el-GR" sz="2000" b="1" dirty="0" err="1"/>
              <a:t>Υπερσκηνίδιο</a:t>
            </a:r>
            <a:r>
              <a:rPr lang="el-GR" sz="2000" b="1" dirty="0"/>
              <a:t> επενδύμωμα </a:t>
            </a:r>
            <a:r>
              <a:rPr lang="en-US" sz="2000" b="1" dirty="0"/>
              <a:t>→ grade </a:t>
            </a:r>
            <a:r>
              <a:rPr lang="el-GR" sz="2000" b="1" dirty="0"/>
              <a:t>2 ή 3</a:t>
            </a:r>
            <a:endParaRPr lang="en-US" sz="2000" b="1" dirty="0"/>
          </a:p>
          <a:p>
            <a:pPr eaLnBrk="1" hangingPunct="1"/>
            <a:r>
              <a:rPr lang="el-GR" sz="2000" b="1" dirty="0" err="1"/>
              <a:t>Μυξοθηλώδες</a:t>
            </a:r>
            <a:r>
              <a:rPr lang="el-GR" sz="2000" b="1" dirty="0"/>
              <a:t> επενδύμωμα</a:t>
            </a:r>
            <a:r>
              <a:rPr lang="en-US" sz="2000" b="1" dirty="0"/>
              <a:t>→ grade</a:t>
            </a:r>
            <a:r>
              <a:rPr lang="el-GR" sz="2000" b="1" dirty="0"/>
              <a:t> 2</a:t>
            </a:r>
            <a:endParaRPr lang="en-US" sz="2000" b="1" dirty="0"/>
          </a:p>
          <a:p>
            <a:pPr eaLnBrk="1" hangingPunct="1"/>
            <a:r>
              <a:rPr lang="el-GR" sz="2000" b="1" dirty="0" err="1"/>
              <a:t>Υποεπενδύμωμα</a:t>
            </a:r>
            <a:r>
              <a:rPr lang="en-US" sz="2000" b="1" dirty="0"/>
              <a:t>→ grade </a:t>
            </a:r>
            <a:r>
              <a:rPr lang="el-GR" sz="2000" b="1" dirty="0"/>
              <a:t>1</a:t>
            </a:r>
          </a:p>
          <a:p>
            <a:pPr eaLnBrk="1" hangingPunct="1"/>
            <a:endParaRPr lang="en-US" sz="2000" b="1" dirty="0"/>
          </a:p>
          <a:p>
            <a:pPr eaLnBrk="1" hangingPunct="1"/>
            <a:endParaRPr lang="en-US" sz="2000" b="1" dirty="0"/>
          </a:p>
          <a:p>
            <a:pPr eaLnBrk="1" hangingPunct="1"/>
            <a:endParaRPr lang="en-US" sz="2000" b="1" dirty="0"/>
          </a:p>
          <a:p>
            <a:pPr eaLnBrk="1" hangingPunct="1"/>
            <a:endParaRPr lang="en-US" sz="2000" b="1" dirty="0"/>
          </a:p>
          <a:p>
            <a:pPr eaLnBrk="1" hangingPunct="1"/>
            <a:endParaRPr lang="en-US" sz="2000" b="1" dirty="0"/>
          </a:p>
          <a:p>
            <a:pPr eaLnBrk="1" hangingPunct="1"/>
            <a:endParaRPr lang="en-US" sz="20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251520" y="3284984"/>
            <a:ext cx="6768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Arial" pitchFamily="34" charset="0"/>
              <a:buChar char="•"/>
            </a:pPr>
            <a:r>
              <a:rPr lang="el-GR" sz="2000" b="1" dirty="0" err="1"/>
              <a:t>Υπερσκηνίδιο</a:t>
            </a:r>
            <a:r>
              <a:rPr lang="el-GR" sz="2000" b="1" dirty="0"/>
              <a:t> επενδύμωμα με γονίδιο σύντηξης </a:t>
            </a:r>
            <a:r>
              <a:rPr lang="en-US" sz="2000" b="1" dirty="0"/>
              <a:t>ZFTA Grade </a:t>
            </a:r>
            <a:r>
              <a:rPr lang="el-GR" sz="2000" b="1" dirty="0"/>
              <a:t>2</a:t>
            </a:r>
            <a:r>
              <a:rPr lang="en-US" sz="2000" b="1" dirty="0"/>
              <a:t> </a:t>
            </a:r>
            <a:r>
              <a:rPr lang="el-GR" sz="2000" b="1" dirty="0"/>
              <a:t>ή 3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l-GR" sz="2000" b="1" dirty="0" err="1"/>
              <a:t>Υπερσκηνίδιο</a:t>
            </a:r>
            <a:r>
              <a:rPr lang="el-GR" sz="2000" b="1" dirty="0"/>
              <a:t> επενδύμωμα με σύντηξη </a:t>
            </a:r>
            <a:r>
              <a:rPr lang="en-US" sz="2000" b="1" dirty="0"/>
              <a:t>YAP1</a:t>
            </a:r>
            <a:endParaRPr lang="el-GR" sz="2000" b="1" dirty="0"/>
          </a:p>
          <a:p>
            <a:pPr marL="360363" indent="-360363">
              <a:buFont typeface="Arial" pitchFamily="34" charset="0"/>
              <a:buChar char="•"/>
            </a:pPr>
            <a:r>
              <a:rPr lang="el-GR" sz="2000" b="1" dirty="0"/>
              <a:t>Επενδύμωμα οπίσθιου κρανιακού βόθρου τύπου Α (</a:t>
            </a:r>
            <a:r>
              <a:rPr lang="en-US" sz="2000" b="1" dirty="0"/>
              <a:t>grade 2</a:t>
            </a:r>
            <a:r>
              <a:rPr lang="el-GR" sz="2000" b="1" dirty="0"/>
              <a:t> ή</a:t>
            </a:r>
            <a:r>
              <a:rPr lang="en-US" sz="2000" b="1" dirty="0"/>
              <a:t> 3)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l-GR" sz="2000" b="1" dirty="0"/>
              <a:t>Επενδύμωμα οπίσθιου κρανιακού βόθρου τύπου </a:t>
            </a:r>
            <a:r>
              <a:rPr lang="en-US" sz="2000" b="1" dirty="0"/>
              <a:t>B (grade 2 </a:t>
            </a:r>
            <a:r>
              <a:rPr lang="el-GR" sz="2000" b="1" dirty="0"/>
              <a:t>ή 3)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l-GR" sz="2000" b="1" dirty="0"/>
              <a:t>Επενδύμωμα σπονδυλικής στήλης με ενίσχυση </a:t>
            </a:r>
            <a:r>
              <a:rPr lang="en-US" sz="2000" b="1" dirty="0"/>
              <a:t>MYCN</a:t>
            </a:r>
            <a:r>
              <a:rPr lang="el-GR" sz="2000" b="1" dirty="0"/>
              <a:t> (</a:t>
            </a:r>
            <a:r>
              <a:rPr lang="en-US" sz="2000" b="1" dirty="0"/>
              <a:t>grade 2</a:t>
            </a:r>
            <a:r>
              <a:rPr lang="el-GR" sz="2000" b="1" dirty="0"/>
              <a:t> ή 3)</a:t>
            </a:r>
            <a:endParaRPr lang="el-GR" sz="2000" dirty="0"/>
          </a:p>
        </p:txBody>
      </p:sp>
      <p:sp>
        <p:nvSpPr>
          <p:cNvPr id="6" name="5 - Δεξιό άγκιστρο"/>
          <p:cNvSpPr/>
          <p:nvPr/>
        </p:nvSpPr>
        <p:spPr>
          <a:xfrm>
            <a:off x="6804248" y="980728"/>
            <a:ext cx="576064" cy="1728192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Δεξιό άγκιστρο"/>
          <p:cNvSpPr/>
          <p:nvPr/>
        </p:nvSpPr>
        <p:spPr>
          <a:xfrm>
            <a:off x="6948264" y="3356992"/>
            <a:ext cx="576064" cy="252028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7452320" y="148478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Ανατομικοί υπότυποι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7524328" y="4221088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Μοριακοί ανατομικοί υπότυποι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75928"/>
          </a:xfrm>
        </p:spPr>
        <p:txBody>
          <a:bodyPr/>
          <a:lstStyle/>
          <a:p>
            <a:pPr algn="ctr" eaLnBrk="1" hangingPunct="1"/>
            <a:r>
              <a:rPr lang="el-GR" sz="3200" b="1" dirty="0" err="1"/>
              <a:t>Επενδυματικά</a:t>
            </a:r>
            <a:r>
              <a:rPr lang="el-GR" sz="3200" b="1" dirty="0"/>
              <a:t> κύτταρα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69" t="1270" r="2637" b="48182"/>
          <a:stretch>
            <a:fillRect/>
          </a:stretch>
        </p:blipFill>
        <p:spPr>
          <a:xfrm>
            <a:off x="1000760" y="1052736"/>
            <a:ext cx="7142481" cy="4392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0" y="5502365"/>
            <a:ext cx="91440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l-GR" b="1" dirty="0">
                <a:latin typeface="Arial" charset="0"/>
              </a:rPr>
              <a:t>Τα κυβοειδή επιθηλιακά κύτταρα που βρίσκονται πάνω σε αποφυάδες νευρογλοιακών κυττάρου του εγκεφάλου και επαλείφουν εσωτερικά τις κοιλίες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8677"/>
            <a:ext cx="9144000" cy="1108075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latin typeface="Arial" pitchFamily="34" charset="0"/>
                <a:cs typeface="Arial" pitchFamily="34" charset="0"/>
              </a:rPr>
              <a:t>Επενδύμωμα  </a:t>
            </a:r>
            <a:br>
              <a:rPr lang="el-GR" sz="2700" b="1" dirty="0"/>
            </a:br>
            <a:r>
              <a:rPr lang="el-GR" sz="2000" b="1" dirty="0">
                <a:latin typeface="Arial" pitchFamily="34" charset="0"/>
                <a:cs typeface="Arial" pitchFamily="34" charset="0"/>
              </a:rPr>
              <a:t>Ανατομικός Τύπος</a:t>
            </a:r>
            <a:br>
              <a:rPr lang="el-GR" sz="2800" b="1" dirty="0">
                <a:latin typeface="Arial" pitchFamily="34" charset="0"/>
                <a:cs typeface="Arial" pitchFamily="34" charset="0"/>
              </a:rPr>
            </a:br>
            <a:endParaRPr lang="el-GR" sz="2700" b="1" dirty="0">
              <a:solidFill>
                <a:schemeClr val="tx1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568952" cy="522920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110000"/>
              </a:lnSpc>
            </a:pPr>
            <a:r>
              <a:rPr lang="el-GR" sz="1800" b="1" dirty="0" err="1">
                <a:latin typeface="Arial" pitchFamily="34" charset="0"/>
                <a:cs typeface="Arial" pitchFamily="34" charset="0"/>
              </a:rPr>
              <a:t>Χρηιμοποιείται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όταν ο μοριακός έλεγχος δεν ήταν διαγνωστικός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(NEC)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ή δεν ήταν εφικτός (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NOS)</a:t>
            </a:r>
            <a:endParaRPr lang="el-GR" sz="18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110000"/>
              </a:lnSpc>
            </a:pPr>
            <a:r>
              <a:rPr lang="el-GR" sz="1800" b="1" dirty="0">
                <a:latin typeface="Arial" pitchFamily="34" charset="0"/>
                <a:cs typeface="Arial" pitchFamily="34" charset="0"/>
              </a:rPr>
              <a:t>Καλώς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αφοριζόμενα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, μέτρια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κυτταροβριθή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νεοπλάσματα με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μονόμορφο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κυτταρικό πληθυσμό</a:t>
            </a:r>
          </a:p>
          <a:p>
            <a:pPr marL="342900" indent="-342900" eaLnBrk="1" hangingPunct="1">
              <a:lnSpc>
                <a:spcPct val="110000"/>
              </a:lnSpc>
            </a:pPr>
            <a:r>
              <a:rPr lang="el-GR" sz="1800" b="1" dirty="0">
                <a:latin typeface="Arial" pitchFamily="34" charset="0"/>
                <a:cs typeface="Arial" pitchFamily="34" charset="0"/>
              </a:rPr>
              <a:t>Κύρια ιστολογικά χαρακτηριστικά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   -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περιαγγειακές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ψευδοροζέττες</a:t>
            </a:r>
            <a:endParaRPr lang="el-GR" sz="18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l-GR" sz="1800" b="1" dirty="0">
                <a:latin typeface="Arial" pitchFamily="34" charset="0"/>
                <a:cs typeface="Arial" pitchFamily="34" charset="0"/>
              </a:rPr>
              <a:t>   - αληθείς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επενδυματικές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ροζέττες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σπανιότερες</a:t>
            </a:r>
          </a:p>
          <a:p>
            <a:pPr marL="342900" indent="-342900" eaLnBrk="1" hangingPunct="1">
              <a:lnSpc>
                <a:spcPct val="110000"/>
              </a:lnSpc>
            </a:pPr>
            <a:r>
              <a:rPr lang="el-GR" sz="1800" dirty="0" err="1">
                <a:latin typeface="Arial" pitchFamily="34" charset="0"/>
                <a:cs typeface="Arial" pitchFamily="34" charset="0"/>
              </a:rPr>
              <a:t>Διαυγοκυτταρική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μορφολογία συνηθέστερα στους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υπερσκηνίδιους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όγκους και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θηλώδης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ή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τανικυτταρική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σε όγκους οπίσθιου κρανιακού βόθρου</a:t>
            </a:r>
          </a:p>
          <a:p>
            <a:pPr marL="342900" indent="-342900" eaLnBrk="1" hangingPunct="1">
              <a:lnSpc>
                <a:spcPct val="110000"/>
              </a:lnSpc>
            </a:pPr>
            <a:r>
              <a:rPr lang="el-GR" sz="1800" b="1" dirty="0">
                <a:latin typeface="Arial" pitchFamily="34" charset="0"/>
                <a:cs typeface="Arial" pitchFamily="34" charset="0"/>
              </a:rPr>
              <a:t>Υψηλόβαθμα χαρακτηριστικά ( →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grade 3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):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↑μιτωτική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δραστηριότητα, ενδοθηλιακή υπερπλασία</a:t>
            </a:r>
          </a:p>
          <a:p>
            <a:pPr marL="342900" indent="-342900" eaLnBrk="1" hangingPunct="1">
              <a:lnSpc>
                <a:spcPct val="110000"/>
              </a:lnSpc>
            </a:pPr>
            <a:r>
              <a:rPr lang="el-GR" sz="1800" dirty="0" err="1">
                <a:latin typeface="Arial" pitchFamily="34" charset="0"/>
                <a:cs typeface="Arial" pitchFamily="34" charset="0"/>
              </a:rPr>
              <a:t>Ανοσοφαινότυπος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el-G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Απουσία (ή περιορισμένη έκφραση) </a:t>
            </a:r>
            <a:r>
              <a:rPr lang="en-US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Olig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2, SOX10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έκφραση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GFAP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κυρίως στις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περιαγγειακές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ψευδοροζέττες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EMA</a:t>
            </a:r>
            <a:r>
              <a:rPr lang="el-G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στικτή έκφραση, εστιακή έκφραση κερατινών 7 και 20 σε </a:t>
            </a:r>
            <a:r>
              <a:rPr lang="el-GR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επενδυμώματα</a:t>
            </a:r>
            <a:r>
              <a:rPr lang="el-G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οπίσθιου κρανιακού βόθρου 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σάρωση001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87849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71400"/>
            <a:ext cx="8001000" cy="1108075"/>
          </a:xfrm>
        </p:spPr>
        <p:txBody>
          <a:bodyPr/>
          <a:lstStyle/>
          <a:p>
            <a:pPr algn="ctr" eaLnBrk="1" hangingPunct="1"/>
            <a:r>
              <a:rPr lang="el-GR" sz="2800" b="1" dirty="0"/>
              <a:t>Επενδύμωμα </a:t>
            </a:r>
            <a:br>
              <a:rPr lang="el-GR" sz="2800" b="1" dirty="0"/>
            </a:br>
            <a:r>
              <a:rPr lang="el-GR" sz="2800" b="1" dirty="0" err="1"/>
              <a:t>Υπερσκηνίδιο</a:t>
            </a:r>
            <a:r>
              <a:rPr lang="el-GR" sz="2800" b="1" dirty="0"/>
              <a:t> – οπίσθιου κρανιακού βόθρου</a:t>
            </a:r>
            <a:endParaRPr lang="el-GR" sz="2800" b="1" dirty="0">
              <a:solidFill>
                <a:schemeClr val="tx1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79512" y="3491716"/>
            <a:ext cx="31112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 err="1"/>
              <a:t>Περιαγγειακές</a:t>
            </a:r>
            <a:r>
              <a:rPr lang="el-GR" b="1" dirty="0"/>
              <a:t> </a:t>
            </a:r>
            <a:r>
              <a:rPr lang="el-GR" b="1" dirty="0" err="1"/>
              <a:t>ψευδοροζέττες</a:t>
            </a:r>
            <a:endParaRPr lang="el-GR" b="1" dirty="0"/>
          </a:p>
        </p:txBody>
      </p:sp>
      <p:pic>
        <p:nvPicPr>
          <p:cNvPr id="8" name="Picture 4" descr="σάρωση0013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878497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Ορθογώνιο"/>
          <p:cNvSpPr/>
          <p:nvPr/>
        </p:nvSpPr>
        <p:spPr>
          <a:xfrm>
            <a:off x="203286" y="6488668"/>
            <a:ext cx="33125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/>
              <a:t>Αληθείς </a:t>
            </a:r>
            <a:r>
              <a:rPr lang="el-GR" b="1" dirty="0" err="1"/>
              <a:t>επενδυματικές</a:t>
            </a:r>
            <a:r>
              <a:rPr lang="el-GR" b="1" dirty="0"/>
              <a:t> </a:t>
            </a:r>
            <a:r>
              <a:rPr lang="el-GR" b="1" dirty="0" err="1"/>
              <a:t>ροζέττες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156229" y="476672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ΚΝΣ dec 2022\2.155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23801"/>
            <a:ext cx="4523290" cy="2993231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71363"/>
            <a:ext cx="8001000" cy="11080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2400" b="1" dirty="0"/>
              <a:t>Επενδύμωμα </a:t>
            </a:r>
            <a:br>
              <a:rPr lang="el-GR" sz="2400" b="1" dirty="0"/>
            </a:br>
            <a:r>
              <a:rPr lang="el-GR" sz="2400" b="1" dirty="0" err="1"/>
              <a:t>Υπερσκηνίδιο</a:t>
            </a:r>
            <a:r>
              <a:rPr lang="el-GR" sz="2400" b="1" dirty="0"/>
              <a:t> – οπίσθιου κρανιακού βόθρου</a:t>
            </a:r>
            <a:endParaRPr lang="el-GR" sz="2400" b="1" dirty="0">
              <a:solidFill>
                <a:schemeClr val="tx1"/>
              </a:solidFill>
            </a:endParaRPr>
          </a:p>
        </p:txBody>
      </p:sp>
      <p:pic>
        <p:nvPicPr>
          <p:cNvPr id="39937" name="Picture 1" descr="C:\Users\User\Desktop\ΚΝΣ dec 2022\2.165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933056"/>
            <a:ext cx="5286376" cy="2924944"/>
          </a:xfrm>
          <a:prstGeom prst="rect">
            <a:avLst/>
          </a:prstGeom>
          <a:noFill/>
        </p:spPr>
      </p:pic>
      <p:pic>
        <p:nvPicPr>
          <p:cNvPr id="39939" name="Picture 3" descr="C:\Users\User\Desktop\ΚΝΣ dec 2022\2.155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64704"/>
            <a:ext cx="4283968" cy="2973043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1979712" y="6519446"/>
            <a:ext cx="495029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GFAP </a:t>
            </a:r>
            <a:r>
              <a:rPr lang="el-GR" sz="1600" b="1" dirty="0"/>
              <a:t> σε επενδύμωμα οπίσθιου κρανιακού βόθρου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5868144" y="3429000"/>
            <a:ext cx="297087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dirty="0" err="1"/>
              <a:t>Olig</a:t>
            </a:r>
            <a:r>
              <a:rPr lang="en-US" sz="1400" b="1" dirty="0"/>
              <a:t> 2 </a:t>
            </a:r>
            <a:r>
              <a:rPr lang="el-GR" sz="1400" b="1" dirty="0"/>
              <a:t>σε </a:t>
            </a:r>
            <a:r>
              <a:rPr lang="el-GR" sz="1400" b="1" dirty="0" err="1"/>
              <a:t>υπερσκηνίδιο</a:t>
            </a:r>
            <a:r>
              <a:rPr lang="el-GR" sz="1400" b="1" dirty="0"/>
              <a:t> επενδύμωμα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39552" y="3501008"/>
            <a:ext cx="36724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EMA</a:t>
            </a:r>
            <a:r>
              <a:rPr lang="el-GR" sz="1600" b="1" dirty="0"/>
              <a:t> σε </a:t>
            </a:r>
            <a:r>
              <a:rPr lang="el-GR" sz="1600" b="1" dirty="0" err="1"/>
              <a:t>υπερσκηνίδιο</a:t>
            </a:r>
            <a:r>
              <a:rPr lang="el-GR" sz="1600" b="1" dirty="0"/>
              <a:t> επενδύμωμα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116632"/>
            <a:ext cx="8496944" cy="9636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Επενδύμωμα σπονδυλικής στήλης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 2 WHO 2021)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769" name="Picture 1" descr="C:\Users\User\Desktop\ΚΝΣ dec 2022\2.173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980728"/>
            <a:ext cx="2900587" cy="5157192"/>
          </a:xfrm>
          <a:prstGeom prst="rect">
            <a:avLst/>
          </a:prstGeom>
          <a:noFill/>
        </p:spPr>
      </p:pic>
      <p:pic>
        <p:nvPicPr>
          <p:cNvPr id="32770" name="Picture 2" descr="C:\Users\User\Desktop\ΚΝΣ dec 2022\2.17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3200449" cy="5157192"/>
          </a:xfrm>
          <a:prstGeom prst="rect">
            <a:avLst/>
          </a:prstGeom>
          <a:noFill/>
        </p:spPr>
      </p:pic>
      <p:pic>
        <p:nvPicPr>
          <p:cNvPr id="32771" name="Picture 3" descr="C:\Users\User\Desktop\ΚΝΣ dec 2022\2.173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80728"/>
            <a:ext cx="3131840" cy="5157192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683568" y="5653636"/>
            <a:ext cx="16703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b="1" dirty="0" err="1"/>
              <a:t>Ψευδοροζέττες</a:t>
            </a:r>
            <a:endParaRPr lang="el-GR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7308304" y="5653636"/>
            <a:ext cx="6877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GFAP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3563888" y="5653636"/>
            <a:ext cx="22359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EMA</a:t>
            </a:r>
            <a:r>
              <a:rPr lang="el-GR" b="1" dirty="0"/>
              <a:t> στικτή έκφραση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2800" b="1" dirty="0" err="1">
                <a:solidFill>
                  <a:schemeClr val="tx1"/>
                </a:solidFill>
              </a:rPr>
              <a:t>Μυξοθηλώδες</a:t>
            </a:r>
            <a:r>
              <a:rPr lang="el-GR" sz="2800" b="1" dirty="0">
                <a:solidFill>
                  <a:schemeClr val="tx1"/>
                </a:solidFill>
              </a:rPr>
              <a:t> επενδύμωμα (</a:t>
            </a:r>
            <a:r>
              <a:rPr lang="en-US" sz="2800" b="1" dirty="0">
                <a:solidFill>
                  <a:schemeClr val="tx1"/>
                </a:solidFill>
              </a:rPr>
              <a:t>grade 2 </a:t>
            </a:r>
            <a:r>
              <a:rPr lang="en-US" sz="2800" b="1" dirty="0"/>
              <a:t>WHO 2021)</a:t>
            </a:r>
            <a:endParaRPr lang="el-GR" sz="2800" b="1" dirty="0">
              <a:solidFill>
                <a:schemeClr val="tx1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16113"/>
            <a:ext cx="8281169" cy="4103687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90000"/>
              </a:lnSpc>
            </a:pPr>
            <a:r>
              <a:rPr lang="el-GR" sz="2400" dirty="0"/>
              <a:t>Βραδέως αναπτυσσόμενο γλοίωμα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dirty="0"/>
              <a:t>Εντόπιση</a:t>
            </a:r>
            <a:r>
              <a:rPr lang="en-US" sz="2400" dirty="0"/>
              <a:t>: </a:t>
            </a:r>
            <a:r>
              <a:rPr lang="el-GR" sz="2400" b="1" dirty="0"/>
              <a:t>μυελικός κώνος, τελικό νημάτιο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dirty="0"/>
              <a:t>Ηλικία </a:t>
            </a:r>
            <a:r>
              <a:rPr lang="en-US" sz="2400" dirty="0"/>
              <a:t>:</a:t>
            </a:r>
            <a:r>
              <a:rPr lang="el-GR" sz="2400" dirty="0"/>
              <a:t> νεαροί ενήλικες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b="1" dirty="0"/>
              <a:t>Ιστολογικά: </a:t>
            </a:r>
            <a:r>
              <a:rPr lang="el-GR" sz="2400" b="1" dirty="0" err="1"/>
              <a:t>επιθηλιοειδή</a:t>
            </a:r>
            <a:r>
              <a:rPr lang="el-GR" sz="2400" b="1" dirty="0"/>
              <a:t> ή </a:t>
            </a:r>
            <a:r>
              <a:rPr lang="el-GR" sz="2400" b="1" dirty="0" err="1"/>
              <a:t>ατρακτόμορφα</a:t>
            </a:r>
            <a:r>
              <a:rPr lang="el-GR" sz="2400" b="1" dirty="0"/>
              <a:t> </a:t>
            </a:r>
            <a:r>
              <a:rPr lang="el-GR" sz="2400" b="1" dirty="0" err="1"/>
              <a:t>νεοπλασματικά</a:t>
            </a:r>
            <a:r>
              <a:rPr lang="el-GR" sz="2400" b="1" dirty="0"/>
              <a:t> κύτταρα τα οποία σχηματίζουν θηλές γύρω  από </a:t>
            </a:r>
            <a:r>
              <a:rPr lang="el-GR" sz="2400" b="1" dirty="0" err="1"/>
              <a:t>βασεόφιλη</a:t>
            </a:r>
            <a:r>
              <a:rPr lang="el-GR" sz="2400" b="1" dirty="0"/>
              <a:t>, βλεννώδη ουσία η οποία περιβάλλει αιμοφόρα αγγεία – υπόστρωμα </a:t>
            </a:r>
            <a:r>
              <a:rPr lang="el-GR" sz="2400" b="1" dirty="0" err="1"/>
              <a:t>μυξωματώδες</a:t>
            </a:r>
            <a:r>
              <a:rPr lang="el-GR" sz="2400" b="1" dirty="0"/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dirty="0"/>
              <a:t>Νεόπλασμα καλής πρόγνωσης με (συχνή) πιθανότητα τοπικής υποτροπής και τάση για διασπορά μέσω ΕΝΥ</a:t>
            </a:r>
            <a:endParaRPr lang="en-US" sz="2400" dirty="0"/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dirty="0"/>
              <a:t>Ενίοτε αναπλαστική μορφολογία</a:t>
            </a:r>
          </a:p>
          <a:p>
            <a:pPr marL="342900" indent="-342900" eaLnBrk="1" hangingPunct="1">
              <a:lnSpc>
                <a:spcPct val="90000"/>
              </a:lnSpc>
            </a:pPr>
            <a:endParaRPr lang="el-GR" sz="2400" dirty="0"/>
          </a:p>
        </p:txBody>
      </p:sp>
      <p:sp>
        <p:nvSpPr>
          <p:cNvPr id="4" name="3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-306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Μυξοθηλώδες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επενδύμωμα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 2 WHO 2021)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83568" y="4869160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l-GR" b="1" dirty="0"/>
              <a:t>Έκφραση </a:t>
            </a:r>
            <a:r>
              <a:rPr lang="en-US" b="1" dirty="0"/>
              <a:t>CD99, CD56, S100, </a:t>
            </a:r>
            <a:r>
              <a:rPr lang="el-GR" b="1" dirty="0"/>
              <a:t>συχνά </a:t>
            </a:r>
            <a:r>
              <a:rPr lang="en-US" b="1" dirty="0"/>
              <a:t>KerAE1/AE3</a:t>
            </a:r>
          </a:p>
          <a:p>
            <a:r>
              <a:rPr lang="el-GR" b="1" dirty="0"/>
              <a:t>Απουσία </a:t>
            </a:r>
            <a:r>
              <a:rPr lang="en-US" b="1" dirty="0" err="1"/>
              <a:t>Olig</a:t>
            </a:r>
            <a:r>
              <a:rPr lang="en-US" b="1" dirty="0"/>
              <a:t> 2 </a:t>
            </a:r>
            <a:r>
              <a:rPr lang="el-GR" b="1" dirty="0"/>
              <a:t>και </a:t>
            </a:r>
            <a:r>
              <a:rPr lang="el-GR" b="1" dirty="0">
                <a:solidFill>
                  <a:srgbClr val="FF0000"/>
                </a:solidFill>
              </a:rPr>
              <a:t>Ε</a:t>
            </a:r>
            <a:r>
              <a:rPr lang="en-US" b="1" dirty="0">
                <a:solidFill>
                  <a:srgbClr val="FF0000"/>
                </a:solidFill>
              </a:rPr>
              <a:t>MA ( </a:t>
            </a:r>
            <a:r>
              <a:rPr lang="el-GR" b="1" dirty="0" err="1">
                <a:solidFill>
                  <a:srgbClr val="FF0000"/>
                </a:solidFill>
              </a:rPr>
              <a:t>δ.δ</a:t>
            </a:r>
            <a:r>
              <a:rPr lang="el-GR" b="1" dirty="0">
                <a:solidFill>
                  <a:srgbClr val="FF0000"/>
                </a:solidFill>
              </a:rPr>
              <a:t> από επενδύμωμα σπονδυλικής στήλης)</a:t>
            </a:r>
          </a:p>
        </p:txBody>
      </p:sp>
      <p:pic>
        <p:nvPicPr>
          <p:cNvPr id="36865" name="Picture 1" descr="C:\Users\User\Desktop\ΚΝΣ dec 2022\2.179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283968" cy="3241922"/>
          </a:xfrm>
          <a:prstGeom prst="rect">
            <a:avLst/>
          </a:prstGeom>
          <a:noFill/>
        </p:spPr>
      </p:pic>
      <p:pic>
        <p:nvPicPr>
          <p:cNvPr id="36867" name="Picture 3" descr="C:\Users\User\Desktop\ΚΝΣ dec 2022\2.1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886" y="620688"/>
            <a:ext cx="4384114" cy="3361953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0" y="3645024"/>
            <a:ext cx="452899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 err="1"/>
              <a:t>περιαγγειακή</a:t>
            </a:r>
            <a:r>
              <a:rPr lang="el-GR" b="1" dirty="0"/>
              <a:t> διάταξη, βλεννώδης εκφύλιση 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468943" y="3573016"/>
            <a:ext cx="6877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GFAP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156229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43408"/>
            <a:ext cx="8001000" cy="1036638"/>
          </a:xfrm>
        </p:spPr>
        <p:txBody>
          <a:bodyPr/>
          <a:lstStyle/>
          <a:p>
            <a:pPr algn="ctr" eaLnBrk="1" hangingPunct="1"/>
            <a:r>
              <a:rPr lang="el-GR" sz="2800" b="1" dirty="0" err="1">
                <a:solidFill>
                  <a:schemeClr val="tx1"/>
                </a:solidFill>
              </a:rPr>
              <a:t>Υποεπενδύμωμα</a:t>
            </a:r>
            <a:r>
              <a:rPr lang="el-GR" sz="2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(grade 1)</a:t>
            </a:r>
            <a:endParaRPr lang="el-GR" sz="2800" b="1" dirty="0">
              <a:solidFill>
                <a:schemeClr val="tx1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548680"/>
            <a:ext cx="8892480" cy="40306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b="1" dirty="0"/>
              <a:t>O</a:t>
            </a:r>
            <a:r>
              <a:rPr lang="el-GR" sz="2000" b="1" dirty="0" err="1"/>
              <a:t>ρισμός</a:t>
            </a:r>
            <a:r>
              <a:rPr lang="el-GR" sz="2000" dirty="0"/>
              <a:t> </a:t>
            </a:r>
            <a:r>
              <a:rPr lang="en-US" sz="2000" dirty="0"/>
              <a:t>:</a:t>
            </a:r>
            <a:r>
              <a:rPr lang="el-GR" sz="2000" dirty="0"/>
              <a:t> </a:t>
            </a:r>
            <a:r>
              <a:rPr lang="el-GR" sz="2000" b="1" dirty="0"/>
              <a:t>βραδέως</a:t>
            </a:r>
            <a:r>
              <a:rPr lang="el-GR" sz="2000" dirty="0"/>
              <a:t> αναπτυσσόμενο </a:t>
            </a:r>
            <a:r>
              <a:rPr lang="el-GR" sz="2000" b="1" dirty="0" err="1"/>
              <a:t>καλόηθες</a:t>
            </a:r>
            <a:r>
              <a:rPr lang="el-GR" sz="2000" dirty="0"/>
              <a:t> νεόπλασμα το οποίο </a:t>
            </a:r>
            <a:r>
              <a:rPr lang="el-GR" sz="2000" dirty="0" err="1"/>
              <a:t>προσφύεται</a:t>
            </a:r>
            <a:r>
              <a:rPr lang="el-GR" sz="2000" dirty="0"/>
              <a:t> στο </a:t>
            </a:r>
            <a:r>
              <a:rPr lang="el-GR" sz="2000" b="1" dirty="0"/>
              <a:t>κοιλιακό</a:t>
            </a:r>
            <a:r>
              <a:rPr lang="el-GR" sz="2000" dirty="0"/>
              <a:t> τοίχωμα και αποτελείται από </a:t>
            </a:r>
            <a:r>
              <a:rPr lang="el-GR" sz="2000" b="1" dirty="0"/>
              <a:t>αθροίσεις</a:t>
            </a:r>
            <a:r>
              <a:rPr lang="en-US" sz="2000" b="1" dirty="0"/>
              <a:t> </a:t>
            </a:r>
            <a:r>
              <a:rPr lang="el-GR" sz="2000" b="1" dirty="0"/>
              <a:t>πυρήνων </a:t>
            </a:r>
            <a:r>
              <a:rPr lang="el-GR" sz="2000" b="1" dirty="0" err="1"/>
              <a:t>γλοιακών</a:t>
            </a:r>
            <a:r>
              <a:rPr lang="el-GR" sz="2000" b="1" dirty="0"/>
              <a:t> </a:t>
            </a:r>
            <a:r>
              <a:rPr lang="el-GR" sz="2000" b="1" dirty="0" err="1"/>
              <a:t>νεοπλασματικών</a:t>
            </a:r>
            <a:r>
              <a:rPr lang="el-GR" sz="2000" b="1" dirty="0"/>
              <a:t> κυττάρων </a:t>
            </a:r>
            <a:r>
              <a:rPr lang="el-GR" sz="2000" dirty="0"/>
              <a:t>εντός άφθονης </a:t>
            </a:r>
            <a:r>
              <a:rPr lang="el-GR" sz="2000" dirty="0" err="1"/>
              <a:t>ινιδώδους</a:t>
            </a:r>
            <a:r>
              <a:rPr lang="el-GR" sz="2000" dirty="0"/>
              <a:t> ουσίας με </a:t>
            </a:r>
            <a:r>
              <a:rPr lang="el-GR" sz="2000" b="1" dirty="0" err="1"/>
              <a:t>μικροκυστική</a:t>
            </a:r>
            <a:r>
              <a:rPr lang="el-GR" sz="2000" dirty="0">
                <a:solidFill>
                  <a:schemeClr val="accent2"/>
                </a:solidFill>
              </a:rPr>
              <a:t> </a:t>
            </a:r>
            <a:r>
              <a:rPr lang="el-GR" sz="2000" dirty="0"/>
              <a:t>εκφύλιση</a:t>
            </a:r>
            <a:endParaRPr lang="en-US" sz="2000" dirty="0"/>
          </a:p>
          <a:p>
            <a:pPr eaLnBrk="1" hangingPunct="1"/>
            <a:r>
              <a:rPr lang="el-GR" sz="2000" dirty="0"/>
              <a:t>Δυνατόν να παρατηρηθεί σε όλους τους ανατομικούς τύπους </a:t>
            </a:r>
            <a:r>
              <a:rPr lang="el-GR" sz="2000" dirty="0" err="1"/>
              <a:t>επενδυμώματος</a:t>
            </a:r>
            <a:endParaRPr lang="el-GR" sz="2000" dirty="0"/>
          </a:p>
          <a:p>
            <a:pPr eaLnBrk="1" hangingPunct="1"/>
            <a:r>
              <a:rPr lang="el-GR" sz="2000" dirty="0"/>
              <a:t>Συχνές αποτιτανώσεις </a:t>
            </a:r>
          </a:p>
          <a:p>
            <a:pPr eaLnBrk="1" hangingPunct="1"/>
            <a:r>
              <a:rPr lang="el-GR" sz="2000" dirty="0"/>
              <a:t>Απουσία </a:t>
            </a:r>
            <a:r>
              <a:rPr lang="el-GR" sz="2000" dirty="0" err="1"/>
              <a:t>ατυπίας</a:t>
            </a:r>
            <a:r>
              <a:rPr lang="el-GR" sz="2000" dirty="0"/>
              <a:t> ή </a:t>
            </a:r>
            <a:r>
              <a:rPr lang="el-GR" sz="2000" dirty="0" err="1"/>
              <a:t>μιτωτικής</a:t>
            </a:r>
            <a:r>
              <a:rPr lang="el-GR" sz="2000" dirty="0"/>
              <a:t> δραστηριότητας</a:t>
            </a:r>
          </a:p>
        </p:txBody>
      </p:sp>
      <p:pic>
        <p:nvPicPr>
          <p:cNvPr id="5" name="Picture 2" descr="σάρωση0019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2852936"/>
            <a:ext cx="4355976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4572000" y="6519446"/>
            <a:ext cx="4572000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1600" b="1" kern="0" dirty="0" err="1"/>
              <a:t>Μικροκύστεις</a:t>
            </a:r>
            <a:r>
              <a:rPr lang="el-GR" sz="1600" b="1" kern="0" dirty="0"/>
              <a:t> και αθροίσεις </a:t>
            </a:r>
            <a:r>
              <a:rPr lang="el-GR" sz="1600" b="1" kern="0" dirty="0" err="1"/>
              <a:t>γλοιακών</a:t>
            </a:r>
            <a:r>
              <a:rPr lang="el-GR" sz="1600" b="1" kern="0" dirty="0"/>
              <a:t> κυττάρων</a:t>
            </a:r>
          </a:p>
        </p:txBody>
      </p:sp>
      <p:pic>
        <p:nvPicPr>
          <p:cNvPr id="34817" name="Picture 1" descr="C:\Users\User\Desktop\ΚΝΣ dec 2022\2.183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4716016" cy="3600400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467544" y="6488668"/>
            <a:ext cx="36472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/>
              <a:t>Αθροίσεις </a:t>
            </a:r>
            <a:r>
              <a:rPr lang="el-GR" b="1" dirty="0" err="1"/>
              <a:t>νεοπλσματικών</a:t>
            </a:r>
            <a:r>
              <a:rPr lang="el-GR" b="1" dirty="0"/>
              <a:t> πυρήνων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156229" y="2564904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179512" y="160080"/>
          <a:ext cx="8784976" cy="6701118"/>
        </p:xfrm>
        <a:graphic>
          <a:graphicData uri="http://schemas.openxmlformats.org/drawingml/2006/table">
            <a:tbl>
              <a:tblPr/>
              <a:tblGrid>
                <a:gridCol w="1592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0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672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Μοριακός ανατομικός τύπος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Υπερσκηνίδιο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Επενδύμωμα με σύντηξη </a:t>
                      </a:r>
                      <a:r>
                        <a:rPr lang="en-US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ZFTA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Υπερσκηνίδιο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Επενδύμωμα με σύντηξη </a:t>
                      </a:r>
                      <a:r>
                        <a:rPr lang="en-US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YAP</a:t>
                      </a:r>
                      <a:r>
                        <a:rPr lang="el-GR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1-</a:t>
                      </a:r>
                      <a:r>
                        <a:rPr lang="en-US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MAMLD</a:t>
                      </a:r>
                      <a:r>
                        <a:rPr lang="el-GR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Επενδύμωμα οπίσθιου κρανιακού βόθρου παιδιατρικού τύπου (κατηγορία </a:t>
                      </a: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PFA</a:t>
                      </a:r>
                      <a:r>
                        <a:rPr lang="el-GR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Επενδύμωμα οπίσθιου  κρανιακού βόθρου τύπου ενήλικος (κατηγορία </a:t>
                      </a: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PFB</a:t>
                      </a:r>
                      <a:r>
                        <a:rPr lang="el-GR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Επενδύμωμα Σπονδυλικής Στήλης με ενίσχυση </a:t>
                      </a:r>
                      <a:r>
                        <a:rPr lang="en-US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MYCN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Ηλικία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Παιδιά και ενήλικες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Κατά κανόνα παιδιά &lt;3ετών</a:t>
                      </a:r>
                      <a:endParaRPr lang="el-GR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Νήπια και παιδιά</a:t>
                      </a:r>
                      <a:endParaRPr lang="el-GR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Παιδιά και ενήλικες</a:t>
                      </a:r>
                      <a:endParaRPr lang="el-GR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Παιδιά και ενήλικες</a:t>
                      </a:r>
                      <a:endParaRPr lang="el-GR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0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Μοριακό εύρημα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Ανοσοέκφραση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L1CAM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p65(RELA)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Απουσία έκφρασης 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CAM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ή 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65(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RELA</a:t>
                      </a: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πώλεια έκφρασης 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(&gt;80%),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υπερέκφραση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EZHIP</a:t>
                      </a: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σπάνια μεταλλάξεις </a:t>
                      </a:r>
                      <a:r>
                        <a:rPr lang="en-US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EZHIP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ή 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(αμοιβαίως εξαιρετέες)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Διατήρηση έκφρασης 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H3K27me3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Έκφραση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ενίσχυση </a:t>
                      </a:r>
                      <a:r>
                        <a:rPr lang="en-US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MYCN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7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Πρόγνωση</a:t>
                      </a:r>
                      <a:endParaRPr lang="el-GR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Ενδιάμεση -</a:t>
                      </a:r>
                      <a:endParaRPr lang="el-GR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(Χειρότερη μεταξύ των </a:t>
                      </a:r>
                      <a:r>
                        <a:rPr lang="el-GR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υπερσκηνίδιων</a:t>
                      </a:r>
                      <a:r>
                        <a:rPr lang="el-GR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l-GR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επενδυμωμάτων</a:t>
                      </a:r>
                      <a:r>
                        <a:rPr lang="el-GR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Ευμενής</a:t>
                      </a:r>
                      <a:endParaRPr lang="el-GR" sz="1200" b="1" dirty="0">
                        <a:solidFill>
                          <a:srgbClr val="00B05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(Καλύτερη σε σχέση με τα </a:t>
                      </a:r>
                      <a:r>
                        <a:rPr lang="en-US" sz="1200" b="1" i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ZFTA</a:t>
                      </a:r>
                      <a:r>
                        <a:rPr lang="el-GR" sz="1200" b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-θετικά)</a:t>
                      </a:r>
                      <a:endParaRPr lang="el-GR" sz="1200" b="1" dirty="0">
                        <a:solidFill>
                          <a:srgbClr val="00B05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Πτωχή</a:t>
                      </a:r>
                      <a:endParaRPr lang="el-GR" sz="12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(Χειρότερη από τα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PFB</a:t>
                      </a:r>
                      <a:r>
                        <a:rPr lang="el-GR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12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Ευμενής</a:t>
                      </a:r>
                      <a:endParaRPr lang="el-GR" sz="1200" b="1" dirty="0">
                        <a:solidFill>
                          <a:srgbClr val="00B05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Πτωχή</a:t>
                      </a:r>
                      <a:endParaRPr lang="el-GR" sz="12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80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Ανοσομορφολογικά χαρακτηριστικά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Προβάλλον </a:t>
                      </a:r>
                      <a:r>
                        <a:rPr lang="el-GR" sz="12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λεπτοτοιχωματικό</a:t>
                      </a: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δίκτυο και </a:t>
                      </a:r>
                      <a:r>
                        <a:rPr lang="el-GR" sz="12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διαυγοκυτταρική</a:t>
                      </a: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μορφολογία.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Όγκοι μεγάλου μεγέθους με κυστικοποίηση, μικρού μεγέθους κύτταρα, ποικίλλουσα αναπλασία, </a:t>
                      </a:r>
                      <a:r>
                        <a:rPr lang="en-US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PAS</a:t>
                      </a:r>
                      <a:r>
                        <a:rPr lang="el-GR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θετικά ηωσινόφιλα κοκκιώδη σωμάτια, έντονη εκτεταμένη  στικτή έκφραση </a:t>
                      </a:r>
                      <a:r>
                        <a:rPr lang="en-US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EMA</a:t>
                      </a:r>
                      <a:endParaRPr lang="el-GR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Συχνά αναπλαστικά χαρακτηριστικά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Ψευδοθηλώδες πρότυπο, σπάνια αναπλαστικά χαρακτηριστικά (ομοιότητα με </a:t>
                      </a:r>
                      <a:r>
                        <a:rPr lang="en-US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PFA</a:t>
                      </a:r>
                      <a:r>
                        <a:rPr lang="el-GR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Συχνά αναπλαστικά χαρακτηριστικά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-243408"/>
            <a:ext cx="8001000" cy="1066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2800" b="1" dirty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980728"/>
            <a:ext cx="7500938" cy="350520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b="1" dirty="0" err="1">
                <a:latin typeface="Arial" charset="0"/>
              </a:rPr>
              <a:t>Ενδοκοιλιακά</a:t>
            </a:r>
            <a:r>
              <a:rPr lang="el-GR" sz="2400" b="1" dirty="0">
                <a:latin typeface="Arial" charset="0"/>
              </a:rPr>
              <a:t> </a:t>
            </a:r>
            <a:r>
              <a:rPr lang="el-GR" sz="2400" b="1" dirty="0" err="1">
                <a:latin typeface="Arial" charset="0"/>
              </a:rPr>
              <a:t>θηλώδη</a:t>
            </a:r>
            <a:r>
              <a:rPr lang="el-GR" sz="2400" b="1" dirty="0">
                <a:latin typeface="Arial" charset="0"/>
              </a:rPr>
              <a:t> νεοπλάσματα</a:t>
            </a:r>
          </a:p>
          <a:p>
            <a:pPr lvl="1" eaLnBrk="1" hangingPunct="1"/>
            <a:r>
              <a:rPr lang="el-GR" sz="2000" b="1" dirty="0">
                <a:latin typeface="Arial" charset="0"/>
              </a:rPr>
              <a:t>Θήλωμα </a:t>
            </a:r>
            <a:r>
              <a:rPr lang="el-GR" sz="2000" b="1" dirty="0">
                <a:latin typeface="Arial" charset="0"/>
                <a:sym typeface="Wingdings 3" pitchFamily="18" charset="2"/>
              </a:rPr>
              <a:t></a:t>
            </a:r>
            <a:r>
              <a:rPr lang="en-US" sz="2000" b="1" dirty="0">
                <a:latin typeface="Arial" charset="0"/>
                <a:sym typeface="Wingdings 3" pitchFamily="18" charset="2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Arial" charset="0"/>
              </a:rPr>
              <a:t>grade I</a:t>
            </a:r>
            <a:endParaRPr lang="el-GR" sz="2000" b="1" dirty="0">
              <a:solidFill>
                <a:schemeClr val="accent2"/>
              </a:solidFill>
              <a:latin typeface="Arial" charset="0"/>
            </a:endParaRPr>
          </a:p>
          <a:p>
            <a:pPr lvl="1" eaLnBrk="1" hangingPunct="1"/>
            <a:r>
              <a:rPr lang="el-GR" sz="2000" b="1" dirty="0" err="1">
                <a:latin typeface="Arial" charset="0"/>
              </a:rPr>
              <a:t>Ατυπο</a:t>
            </a:r>
            <a:r>
              <a:rPr lang="el-GR" sz="2000" b="1" dirty="0">
                <a:latin typeface="Arial" charset="0"/>
              </a:rPr>
              <a:t> θήλωμα</a:t>
            </a:r>
            <a:r>
              <a:rPr lang="en-US" sz="2000" b="1" dirty="0">
                <a:latin typeface="Arial" charset="0"/>
              </a:rPr>
              <a:t> </a:t>
            </a:r>
            <a:r>
              <a:rPr lang="el-GR" sz="2000" b="1" dirty="0">
                <a:latin typeface="Arial" charset="0"/>
                <a:sym typeface="Wingdings 3" pitchFamily="18" charset="2"/>
              </a:rPr>
              <a:t>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Arial" charset="0"/>
              </a:rPr>
              <a:t>grade II</a:t>
            </a:r>
            <a:endParaRPr lang="el-GR" sz="2000" b="1" dirty="0">
              <a:solidFill>
                <a:schemeClr val="accent2"/>
              </a:solidFill>
              <a:latin typeface="Arial" charset="0"/>
            </a:endParaRPr>
          </a:p>
          <a:p>
            <a:pPr lvl="1" eaLnBrk="1" hangingPunct="1"/>
            <a:r>
              <a:rPr lang="el-GR" sz="2000" b="1" dirty="0">
                <a:latin typeface="Arial" charset="0"/>
              </a:rPr>
              <a:t>Καρκίνωμα</a:t>
            </a:r>
            <a:r>
              <a:rPr lang="en-US" sz="2000" b="1" dirty="0">
                <a:latin typeface="Arial" charset="0"/>
              </a:rPr>
              <a:t> </a:t>
            </a:r>
            <a:r>
              <a:rPr lang="el-GR" sz="2000" b="1" dirty="0">
                <a:latin typeface="Arial" charset="0"/>
                <a:sym typeface="Wingdings 3" pitchFamily="18" charset="2"/>
              </a:rPr>
              <a:t>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Arial" charset="0"/>
              </a:rPr>
              <a:t>grade III</a:t>
            </a:r>
            <a:endParaRPr lang="el-GR" sz="20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27584" y="3212976"/>
            <a:ext cx="7773988" cy="294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Πρόγνωση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Ακόμη και τα θηλώματα μπορεί να προκαλέσουν διασπορά </a:t>
            </a:r>
            <a:r>
              <a:rPr kumimoji="0" 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νεοπλασματικών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κυττάρων στο ΕΝΥ (κλινικά ασυμπτωματική)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Τα καρκινώματα δίνουν απομακρυσμένες μεταστάσεις μέσω του ΕΝΥ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548680"/>
            <a:ext cx="8460432" cy="4484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Επίπτωση: </a:t>
            </a:r>
          </a:p>
          <a:p>
            <a:pPr marL="742950" marR="0" lvl="1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0.4-0.6% εγκεφαλικών όγκων σε ενήλικες</a:t>
            </a:r>
          </a:p>
          <a:p>
            <a:pPr marL="742950" marR="0" lvl="1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2-4% εγκεφαλικών όγκων σε παιδιά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Ηλικιακή κατανομή: 80% σε άτομα &lt;18 ετών, έχουν περιγραφεί σε έμβρυα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Φύλο: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M/F 1:1 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εκτός από την 4η κοιλία: 3:2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Εντόπιση: </a:t>
            </a:r>
          </a:p>
          <a:p>
            <a:pPr marL="742950" marR="0" lvl="1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πλάγιες κοιλίες (50%), </a:t>
            </a:r>
          </a:p>
          <a:p>
            <a:pPr marL="742950" marR="0" lvl="1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3η κοιλία (5%), </a:t>
            </a:r>
          </a:p>
          <a:p>
            <a:pPr marL="742950" marR="0" lvl="1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4η κοιλία (40%)  </a:t>
            </a:r>
          </a:p>
          <a:p>
            <a:pPr marL="742950" marR="0" lvl="1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σπάνιες περιπτώσεις στο εγκεφαλικό παρέγχυμα ή κάτωθεν του εφιππίου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1560" y="0"/>
            <a:ext cx="8001000" cy="106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Όγκοι χοριοειδούς πλέγματος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0216" y="3861048"/>
            <a:ext cx="4495800" cy="3962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Μακροσκοπική εικόνα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Ανθοκραμβοειδείς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όγκοι που προσκολλώνται στο τοίχωμα των κοιλιών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Διαχωρίζονται σαφώς από το παρακείμενο παρέγχυμα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Καρκίνωμα: συμπαγείς, αιμορραγικές και νεκρωτικές περιοχές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l-G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7" descr="medpix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32040" y="4005064"/>
            <a:ext cx="3924300" cy="2720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03920"/>
          </a:xfrm>
        </p:spPr>
        <p:txBody>
          <a:bodyPr/>
          <a:lstStyle/>
          <a:p>
            <a:pPr algn="ctr" eaLnBrk="1" hangingPunct="1"/>
            <a:r>
              <a:rPr lang="el-GR" sz="3200" b="1" dirty="0"/>
              <a:t>Χοριοειδές πλέγμα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00" t="3164" r="2616" b="3164"/>
          <a:stretch>
            <a:fillRect/>
          </a:stretch>
        </p:blipFill>
        <p:spPr>
          <a:xfrm>
            <a:off x="1115616" y="1196752"/>
            <a:ext cx="6912768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0" y="5445224"/>
            <a:ext cx="9144000" cy="63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l-GR" sz="1950" b="1" dirty="0">
                <a:latin typeface="Arial" charset="0"/>
              </a:rPr>
              <a:t>Κυλινδρικό επιθήλιο (Ε), το οποίο είναι διατεταγμένο σε θηλές με </a:t>
            </a:r>
            <a:r>
              <a:rPr lang="el-GR" sz="1950" b="1" dirty="0" err="1">
                <a:latin typeface="Arial" charset="0"/>
              </a:rPr>
              <a:t>αγγειοσυνδετικούς</a:t>
            </a:r>
            <a:r>
              <a:rPr lang="el-GR" sz="1950" b="1" dirty="0">
                <a:latin typeface="Arial" charset="0"/>
              </a:rPr>
              <a:t> άξονες.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243408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dirty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68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800" b="1" dirty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dirty="0">
                <a:latin typeface="Arial" charset="0"/>
              </a:rPr>
              <a:t>Θήλωμα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400" b="1" dirty="0" err="1">
                <a:latin typeface="Arial" charset="0"/>
              </a:rPr>
              <a:t>Αγγειοσυνδετικοί</a:t>
            </a:r>
            <a:r>
              <a:rPr lang="el-GR" sz="2400" b="1" dirty="0">
                <a:latin typeface="Arial" charset="0"/>
              </a:rPr>
              <a:t> άξονες που καλύπτονται από ένα στοίχο κυβοειδών ή κυλινδρικών κύτταρων με στρογγυλό, ωοειδή πυρήνα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τοποθετημένο στη βάση του κυττάρου 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400" b="1" dirty="0">
                <a:latin typeface="Arial" charset="0"/>
              </a:rPr>
              <a:t>Απουσία </a:t>
            </a:r>
            <a:r>
              <a:rPr lang="el-GR" sz="2400" b="1" dirty="0" err="1">
                <a:latin typeface="Arial" charset="0"/>
              </a:rPr>
              <a:t>μιτωτικής</a:t>
            </a:r>
            <a:r>
              <a:rPr lang="el-GR" sz="2400" b="1" dirty="0">
                <a:latin typeface="Arial" charset="0"/>
              </a:rPr>
              <a:t> δραστηριότητας, νέκρωσης, διηθητικής συμπεριφοράς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400" b="1" dirty="0">
                <a:solidFill>
                  <a:schemeClr val="accent2"/>
                </a:solidFill>
                <a:latin typeface="Arial" charset="0"/>
              </a:rPr>
              <a:t>•• </a:t>
            </a:r>
            <a:r>
              <a:rPr lang="el-GR" sz="2400" b="1" u="sng" dirty="0">
                <a:solidFill>
                  <a:schemeClr val="accent2"/>
                </a:solidFill>
                <a:latin typeface="Arial" charset="0"/>
              </a:rPr>
              <a:t>&gt;</a:t>
            </a:r>
            <a:r>
              <a:rPr lang="el-GR" sz="2400" b="1" dirty="0">
                <a:solidFill>
                  <a:schemeClr val="accent2"/>
                </a:solidFill>
                <a:latin typeface="Arial" charset="0"/>
              </a:rPr>
              <a:t>2 μιτ./10 Η</a:t>
            </a:r>
            <a:r>
              <a:rPr lang="en-US" sz="2400" b="1" dirty="0">
                <a:solidFill>
                  <a:schemeClr val="accent2"/>
                </a:solidFill>
                <a:latin typeface="Arial" charset="0"/>
              </a:rPr>
              <a:t>PF </a:t>
            </a:r>
            <a:r>
              <a:rPr lang="en-US" sz="2400" b="1" dirty="0">
                <a:solidFill>
                  <a:schemeClr val="accent2"/>
                </a:solidFill>
                <a:latin typeface="Arial" charset="0"/>
                <a:sym typeface="Wingdings 3" pitchFamily="18" charset="2"/>
              </a:rPr>
              <a:t></a:t>
            </a:r>
            <a:r>
              <a:rPr lang="el-GR" sz="2400" b="1" dirty="0">
                <a:solidFill>
                  <a:schemeClr val="accent2"/>
                </a:solidFill>
                <a:latin typeface="Arial" charset="0"/>
                <a:sym typeface="Wingdings 3" pitchFamily="18" charset="2"/>
              </a:rPr>
              <a:t> </a:t>
            </a:r>
            <a:r>
              <a:rPr lang="el-GR" sz="2400" b="1" dirty="0">
                <a:solidFill>
                  <a:schemeClr val="accent2"/>
                </a:solidFill>
                <a:latin typeface="Arial" charset="0"/>
              </a:rPr>
              <a:t>άτυπο θήλωμα</a:t>
            </a:r>
          </a:p>
        </p:txBody>
      </p:sp>
      <p:pic>
        <p:nvPicPr>
          <p:cNvPr id="4" name="Picture 4" descr="f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91680" y="4005064"/>
            <a:ext cx="5760640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243408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dirty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696"/>
            <a:ext cx="91440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5000"/>
              </a:lnSpc>
            </a:pPr>
            <a:r>
              <a:rPr lang="el-GR" sz="2000" b="1" dirty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85000"/>
              </a:lnSpc>
              <a:buNone/>
            </a:pPr>
            <a:r>
              <a:rPr lang="el-GR" sz="1800" b="1" dirty="0">
                <a:latin typeface="Arial" charset="0"/>
              </a:rPr>
              <a:t>Καρκίνωμα χοριοειδούς πλέγματος</a:t>
            </a:r>
          </a:p>
          <a:p>
            <a:pPr marL="898525" lvl="2" indent="-252413" eaLnBrk="1" hangingPunct="1">
              <a:lnSpc>
                <a:spcPct val="85000"/>
              </a:lnSpc>
            </a:pPr>
            <a:r>
              <a:rPr lang="el-GR" sz="1800" b="1" dirty="0">
                <a:latin typeface="Arial" charset="0"/>
              </a:rPr>
              <a:t>Πυρηνικός </a:t>
            </a:r>
            <a:r>
              <a:rPr lang="el-GR" sz="1800" b="1" dirty="0" err="1">
                <a:latin typeface="Arial" charset="0"/>
              </a:rPr>
              <a:t>πλειομορφισμός</a:t>
            </a:r>
            <a:r>
              <a:rPr lang="el-GR" sz="1800" b="1" dirty="0">
                <a:latin typeface="Arial" charset="0"/>
              </a:rPr>
              <a:t> </a:t>
            </a:r>
          </a:p>
          <a:p>
            <a:pPr marL="898525" lvl="2" indent="-252413" eaLnBrk="1" hangingPunct="1">
              <a:lnSpc>
                <a:spcPct val="85000"/>
              </a:lnSpc>
            </a:pPr>
            <a:r>
              <a:rPr lang="el-GR" sz="1800" b="1" dirty="0">
                <a:latin typeface="Arial" charset="0"/>
              </a:rPr>
              <a:t>Αυξημένη </a:t>
            </a:r>
            <a:r>
              <a:rPr lang="el-GR" sz="1800" b="1" dirty="0" err="1">
                <a:latin typeface="Arial" charset="0"/>
              </a:rPr>
              <a:t>κυτταροβρίθεια</a:t>
            </a:r>
            <a:endParaRPr lang="el-GR" sz="1800" b="1" dirty="0">
              <a:latin typeface="Arial" charset="0"/>
            </a:endParaRPr>
          </a:p>
          <a:p>
            <a:pPr marL="898525" lvl="2" indent="-252413" eaLnBrk="1" hangingPunct="1">
              <a:lnSpc>
                <a:spcPct val="85000"/>
              </a:lnSpc>
            </a:pPr>
            <a:r>
              <a:rPr lang="el-GR" sz="1800" b="1" dirty="0">
                <a:latin typeface="Arial" charset="0"/>
              </a:rPr>
              <a:t>Περιοχές συμπαγούς ανάπτυξης</a:t>
            </a:r>
          </a:p>
          <a:p>
            <a:pPr marL="898525" lvl="2" indent="-252413" eaLnBrk="1" hangingPunct="1">
              <a:lnSpc>
                <a:spcPct val="85000"/>
              </a:lnSpc>
            </a:pPr>
            <a:r>
              <a:rPr lang="el-GR" sz="1800" b="1" dirty="0" err="1">
                <a:latin typeface="Arial" charset="0"/>
              </a:rPr>
              <a:t>Μιτωτική</a:t>
            </a:r>
            <a:r>
              <a:rPr lang="el-GR" sz="1800" b="1" dirty="0">
                <a:latin typeface="Arial" charset="0"/>
              </a:rPr>
              <a:t> δραστηριότητα (&gt;5/10 Η</a:t>
            </a:r>
            <a:r>
              <a:rPr lang="en-US" sz="1800" b="1" dirty="0">
                <a:latin typeface="Arial" charset="0"/>
              </a:rPr>
              <a:t>PF)</a:t>
            </a:r>
            <a:endParaRPr lang="el-GR" sz="1800" b="1" dirty="0">
              <a:latin typeface="Arial" charset="0"/>
            </a:endParaRPr>
          </a:p>
          <a:p>
            <a:pPr marL="898525" lvl="2" indent="-252413" eaLnBrk="1" hangingPunct="1">
              <a:lnSpc>
                <a:spcPct val="85000"/>
              </a:lnSpc>
            </a:pPr>
            <a:r>
              <a:rPr lang="el-GR" sz="1800" b="1" dirty="0">
                <a:latin typeface="Arial" charset="0"/>
              </a:rPr>
              <a:t>Νέκρωση</a:t>
            </a:r>
          </a:p>
          <a:p>
            <a:pPr marL="898525" lvl="2" indent="-252413" eaLnBrk="1" hangingPunct="1">
              <a:lnSpc>
                <a:spcPct val="85000"/>
              </a:lnSpc>
              <a:buFont typeface="Wingdings" pitchFamily="2" charset="2"/>
              <a:buChar char="v"/>
            </a:pPr>
            <a:r>
              <a:rPr lang="el-GR" sz="1800" b="1" dirty="0">
                <a:latin typeface="Arial" charset="0"/>
              </a:rPr>
              <a:t>Διήθηση εγκεφαλικού παρεγχύματος συχνή</a:t>
            </a:r>
            <a:endParaRPr lang="en-US" sz="1800" b="1" dirty="0">
              <a:latin typeface="Arial" charset="0"/>
            </a:endParaRPr>
          </a:p>
          <a:p>
            <a:pPr marL="898525" lvl="2" indent="-252413" eaLnBrk="1" hangingPunct="1">
              <a:lnSpc>
                <a:spcPct val="85000"/>
              </a:lnSpc>
              <a:buFont typeface="Wingdings" pitchFamily="2" charset="2"/>
              <a:buChar char="v"/>
            </a:pPr>
            <a:r>
              <a:rPr lang="en-US" sz="1800" b="1" u="sng" dirty="0">
                <a:latin typeface="Arial" charset="0"/>
              </a:rPr>
              <a:t>&gt;</a:t>
            </a:r>
            <a:r>
              <a:rPr lang="en-US" sz="1800" b="1" dirty="0">
                <a:latin typeface="Arial" charset="0"/>
              </a:rPr>
              <a:t>4 </a:t>
            </a:r>
            <a:r>
              <a:rPr lang="el-GR" sz="1800" b="1" dirty="0">
                <a:latin typeface="Arial" charset="0"/>
              </a:rPr>
              <a:t>κριτήρια </a:t>
            </a:r>
            <a:r>
              <a:rPr lang="el-GR" sz="1800" b="1" dirty="0">
                <a:latin typeface="Arial" charset="0"/>
                <a:sym typeface="Wingdings 3" pitchFamily="18" charset="2"/>
              </a:rPr>
              <a:t> </a:t>
            </a:r>
            <a:r>
              <a:rPr lang="el-GR" sz="1800" b="1" dirty="0">
                <a:latin typeface="Arial" charset="0"/>
              </a:rPr>
              <a:t>διάγνωση καρκινώματος</a:t>
            </a:r>
          </a:p>
          <a:p>
            <a:pPr marL="898525" lvl="2" indent="-252413" eaLnBrk="1" hangingPunct="1">
              <a:lnSpc>
                <a:spcPct val="85000"/>
              </a:lnSpc>
              <a:spcBef>
                <a:spcPct val="30000"/>
              </a:spcBef>
              <a:buFont typeface="Wingdings" pitchFamily="2" charset="2"/>
              <a:buChar char="v"/>
            </a:pPr>
            <a:r>
              <a:rPr lang="el-GR" sz="1800" b="1" dirty="0">
                <a:latin typeface="Arial" charset="0"/>
              </a:rPr>
              <a:t>Αποκλεισμός μεταστατικού (</a:t>
            </a:r>
            <a:r>
              <a:rPr lang="el-GR" sz="1800" b="1" dirty="0" err="1">
                <a:latin typeface="Arial" charset="0"/>
              </a:rPr>
              <a:t>θηλώδους</a:t>
            </a:r>
            <a:r>
              <a:rPr lang="el-GR" sz="1800" b="1" dirty="0">
                <a:latin typeface="Arial" charset="0"/>
              </a:rPr>
              <a:t>) καρκινώματος </a:t>
            </a:r>
            <a:r>
              <a:rPr lang="el-GR" sz="1800" b="1" dirty="0" err="1">
                <a:latin typeface="Arial" charset="0"/>
              </a:rPr>
              <a:t>τρανσθυρετίνη</a:t>
            </a:r>
            <a:r>
              <a:rPr lang="el-GR" sz="1800" b="1" dirty="0">
                <a:latin typeface="Arial" charset="0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endParaRPr lang="el-GR" sz="1600" b="1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endParaRPr lang="el-GR" sz="1800" dirty="0">
              <a:latin typeface="Arial" charset="0"/>
            </a:endParaRPr>
          </a:p>
        </p:txBody>
      </p:sp>
      <p:pic>
        <p:nvPicPr>
          <p:cNvPr id="4" name="Picture 19" descr="IMG_0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861048"/>
            <a:ext cx="4824536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Όγκοι χοριοειδούς πλέγματος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- 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Ανοσοφαινότυπος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899592" y="692696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Θήλωμα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156176" y="43204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Καρκίνωμα</a:t>
            </a:r>
          </a:p>
        </p:txBody>
      </p:sp>
      <p:pic>
        <p:nvPicPr>
          <p:cNvPr id="15361" name="Picture 1" descr="C:\Users\User\Desktop\ΚΝΣ dec 2022\3.02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816424" cy="2653749"/>
          </a:xfrm>
          <a:prstGeom prst="rect">
            <a:avLst/>
          </a:prstGeom>
          <a:noFill/>
        </p:spPr>
      </p:pic>
      <p:pic>
        <p:nvPicPr>
          <p:cNvPr id="15362" name="Picture 2" descr="C:\Users\User\Desktop\ΚΝΣ dec 2022\3.02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11708"/>
            <a:ext cx="3816424" cy="2746291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1835696" y="6488668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S100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1475656" y="3573016"/>
            <a:ext cx="145046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/>
              <a:t>Transthyretin</a:t>
            </a:r>
            <a:endParaRPr lang="el-GR" b="1" dirty="0"/>
          </a:p>
        </p:txBody>
      </p:sp>
      <p:pic>
        <p:nvPicPr>
          <p:cNvPr id="15363" name="Picture 3" descr="C:\Users\User\Desktop\ΚΝΣ dec 2022\3.0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708920"/>
            <a:ext cx="3851920" cy="2016224"/>
          </a:xfrm>
          <a:prstGeom prst="rect">
            <a:avLst/>
          </a:prstGeom>
          <a:noFill/>
        </p:spPr>
      </p:pic>
      <p:pic>
        <p:nvPicPr>
          <p:cNvPr id="15364" name="Picture 4" descr="C:\Users\User\Desktop\ΚΝΣ dec 2022\3.08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708196"/>
            <a:ext cx="3851920" cy="2149804"/>
          </a:xfrm>
          <a:prstGeom prst="rect">
            <a:avLst/>
          </a:prstGeom>
          <a:noFill/>
        </p:spPr>
      </p:pic>
      <p:pic>
        <p:nvPicPr>
          <p:cNvPr id="15365" name="Picture 5" descr="C:\Users\User\Desktop\ΚΝΣ dec 2022\3.08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836712"/>
            <a:ext cx="3851920" cy="1895866"/>
          </a:xfrm>
          <a:prstGeom prst="rect">
            <a:avLst/>
          </a:prstGeom>
          <a:noFill/>
        </p:spPr>
      </p:pic>
      <p:sp>
        <p:nvSpPr>
          <p:cNvPr id="14" name="13 - Ορθογώνιο"/>
          <p:cNvSpPr/>
          <p:nvPr/>
        </p:nvSpPr>
        <p:spPr>
          <a:xfrm>
            <a:off x="8532294" y="2348880"/>
            <a:ext cx="6197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Ker+</a:t>
            </a:r>
            <a:endParaRPr lang="el-GR" b="1" dirty="0"/>
          </a:p>
        </p:txBody>
      </p:sp>
      <p:sp>
        <p:nvSpPr>
          <p:cNvPr id="15" name="14 - Ορθογώνιο"/>
          <p:cNvSpPr/>
          <p:nvPr/>
        </p:nvSpPr>
        <p:spPr>
          <a:xfrm>
            <a:off x="7556386" y="4365104"/>
            <a:ext cx="16187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/>
              <a:t>Transthyretin</a:t>
            </a:r>
            <a:r>
              <a:rPr lang="en-US" b="1" dirty="0"/>
              <a:t> +</a:t>
            </a:r>
            <a:endParaRPr lang="el-GR" b="1" dirty="0"/>
          </a:p>
        </p:txBody>
      </p:sp>
      <p:sp>
        <p:nvSpPr>
          <p:cNvPr id="16" name="15 - Ορθογώνιο"/>
          <p:cNvSpPr/>
          <p:nvPr/>
        </p:nvSpPr>
        <p:spPr>
          <a:xfrm>
            <a:off x="8393474" y="6488668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EMA -</a:t>
            </a:r>
            <a:endParaRPr lang="el-GR" b="1" dirty="0"/>
          </a:p>
        </p:txBody>
      </p:sp>
      <p:sp>
        <p:nvSpPr>
          <p:cNvPr id="17" name="16 - Ορθογώνιο"/>
          <p:cNvSpPr/>
          <p:nvPr/>
        </p:nvSpPr>
        <p:spPr>
          <a:xfrm>
            <a:off x="4211960" y="6550223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0" y="-46542"/>
          <a:ext cx="9144000" cy="690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4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905">
                <a:tc gridSpan="2">
                  <a:txBody>
                    <a:bodyPr/>
                    <a:lstStyle/>
                    <a:p>
                      <a:pPr algn="ctr"/>
                      <a:r>
                        <a:rPr lang="el-GR" sz="2800" dirty="0" err="1">
                          <a:solidFill>
                            <a:schemeClr val="bg1"/>
                          </a:solidFill>
                        </a:rPr>
                        <a:t>Γλοιονευρωνικοί</a:t>
                      </a:r>
                      <a:r>
                        <a:rPr lang="el-GR" sz="2800" baseline="0" dirty="0">
                          <a:solidFill>
                            <a:schemeClr val="bg1"/>
                          </a:solidFill>
                        </a:rPr>
                        <a:t> και νευρωνικοί όγκοι</a:t>
                      </a:r>
                      <a:endParaRPr lang="el-GR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508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/>
                        <a:t>Οντότητα</a:t>
                      </a:r>
                      <a:r>
                        <a:rPr lang="el-GR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Grade</a:t>
                      </a:r>
                      <a:endParaRPr lang="el-GR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74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Γαγγλιογλοίωμα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 (σπάνια</a:t>
                      </a:r>
                      <a:r>
                        <a:rPr lang="el-GR" baseline="0" dirty="0"/>
                        <a:t> 3)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Γαγγλιοκύτωμα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311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Δεσμοπλαστικό</a:t>
                      </a:r>
                      <a:r>
                        <a:rPr lang="el-GR" b="1" baseline="0" dirty="0"/>
                        <a:t> βρεφικό </a:t>
                      </a:r>
                      <a:r>
                        <a:rPr lang="el-GR" b="1" baseline="0" dirty="0" err="1"/>
                        <a:t>γαγγλιογλοίωμα</a:t>
                      </a:r>
                      <a:r>
                        <a:rPr lang="el-GR" b="1" baseline="0" dirty="0"/>
                        <a:t>/ </a:t>
                      </a:r>
                    </a:p>
                    <a:p>
                      <a:pPr algn="ctr"/>
                      <a:r>
                        <a:rPr lang="el-GR" b="1" baseline="0" dirty="0" err="1"/>
                        <a:t>δεσμοπλαστικό</a:t>
                      </a:r>
                      <a:r>
                        <a:rPr lang="el-GR" b="1" baseline="0" dirty="0"/>
                        <a:t> βρεφικό </a:t>
                      </a:r>
                      <a:r>
                        <a:rPr lang="el-GR" b="1" baseline="0" dirty="0" err="1"/>
                        <a:t>αστροκύτωμα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Δυσεμβρυοπλαστικός</a:t>
                      </a:r>
                      <a:r>
                        <a:rPr lang="el-GR" b="1" baseline="0" dirty="0"/>
                        <a:t> </a:t>
                      </a:r>
                      <a:r>
                        <a:rPr lang="el-GR" b="1" baseline="0" dirty="0" err="1"/>
                        <a:t>νευροεπιθηλιακός</a:t>
                      </a:r>
                      <a:r>
                        <a:rPr lang="el-GR" b="1" baseline="0" dirty="0"/>
                        <a:t> όγκος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377"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/>
                        <a:t>Διάχυτος </a:t>
                      </a:r>
                      <a:r>
                        <a:rPr lang="el-GR" sz="1600" b="1" dirty="0" err="1"/>
                        <a:t>γλοιονευρωνικός</a:t>
                      </a:r>
                      <a:r>
                        <a:rPr lang="el-GR" sz="1600" b="1" dirty="0"/>
                        <a:t> όγκος</a:t>
                      </a:r>
                      <a:r>
                        <a:rPr lang="el-GR" sz="1600" b="1" baseline="0" dirty="0"/>
                        <a:t> με χαρακτηριστικά τύπου </a:t>
                      </a:r>
                      <a:r>
                        <a:rPr lang="el-GR" sz="1600" b="1" baseline="0" dirty="0" err="1"/>
                        <a:t>ολιγοδενδρογλοιώματος</a:t>
                      </a:r>
                      <a:r>
                        <a:rPr lang="el-GR" sz="1600" b="1" baseline="0" dirty="0"/>
                        <a:t> και πυρηνικές αθροίσεις </a:t>
                      </a:r>
                      <a:r>
                        <a:rPr lang="el-GR" sz="16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Θηλώδης</a:t>
                      </a:r>
                      <a:r>
                        <a:rPr lang="el-GR" b="1" baseline="0" dirty="0"/>
                        <a:t> </a:t>
                      </a:r>
                      <a:r>
                        <a:rPr lang="el-GR" b="1" baseline="0" dirty="0" err="1"/>
                        <a:t>γλοιονευρωνικός</a:t>
                      </a:r>
                      <a:r>
                        <a:rPr lang="el-GR" b="1" baseline="0" dirty="0"/>
                        <a:t> όγκος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Γλοιονευρωνικός</a:t>
                      </a:r>
                      <a:r>
                        <a:rPr lang="el-GR" b="1" baseline="0" dirty="0"/>
                        <a:t> όγκος με σχηματισμό </a:t>
                      </a:r>
                      <a:r>
                        <a:rPr lang="el-GR" b="1" baseline="0" dirty="0" err="1"/>
                        <a:t>ροζεττών</a:t>
                      </a:r>
                      <a:r>
                        <a:rPr lang="el-GR" b="1" baseline="0" dirty="0"/>
                        <a:t>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Μυξοειδής</a:t>
                      </a:r>
                      <a:r>
                        <a:rPr lang="el-GR" b="1" baseline="0" dirty="0"/>
                        <a:t> </a:t>
                      </a:r>
                      <a:r>
                        <a:rPr lang="el-GR" b="1" baseline="0" dirty="0" err="1"/>
                        <a:t>γλοιονευρωνικός</a:t>
                      </a:r>
                      <a:r>
                        <a:rPr lang="el-GR" b="1" baseline="0" dirty="0"/>
                        <a:t> όγκος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Διάχυτος </a:t>
                      </a:r>
                      <a:r>
                        <a:rPr lang="el-GR" b="1" dirty="0" err="1"/>
                        <a:t>λεπτομηνιγγικός</a:t>
                      </a:r>
                      <a:r>
                        <a:rPr lang="el-GR" b="1" baseline="0" dirty="0"/>
                        <a:t> όγκος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2-3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Πολυοζώδης</a:t>
                      </a:r>
                      <a:r>
                        <a:rPr lang="el-GR" b="1" dirty="0"/>
                        <a:t> και </a:t>
                      </a:r>
                      <a:r>
                        <a:rPr lang="el-GR" b="1" dirty="0" err="1"/>
                        <a:t>κενοτοπιώδης</a:t>
                      </a:r>
                      <a:r>
                        <a:rPr lang="el-GR" b="1" dirty="0"/>
                        <a:t> νευρωνικός όγκος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Δυσπλαστικό</a:t>
                      </a:r>
                      <a:r>
                        <a:rPr lang="el-GR" b="1" dirty="0"/>
                        <a:t> </a:t>
                      </a:r>
                      <a:r>
                        <a:rPr lang="el-GR" b="1" dirty="0" err="1"/>
                        <a:t>γαγγλιοκύτωμα</a:t>
                      </a:r>
                      <a:r>
                        <a:rPr lang="el-GR" b="1" baseline="0" dirty="0"/>
                        <a:t> παρεγκεφαλίδας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Κεντρικό </a:t>
                      </a:r>
                      <a:r>
                        <a:rPr lang="el-GR" b="1" dirty="0" err="1"/>
                        <a:t>νευροκύτωμα</a:t>
                      </a:r>
                      <a:r>
                        <a:rPr lang="el-GR" b="1" baseline="0" dirty="0"/>
                        <a:t>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Εξωκοιλιακό</a:t>
                      </a:r>
                      <a:r>
                        <a:rPr lang="el-GR" b="1" baseline="0" dirty="0"/>
                        <a:t> </a:t>
                      </a:r>
                      <a:r>
                        <a:rPr lang="el-GR" b="1" baseline="0" dirty="0" err="1"/>
                        <a:t>νευροκύτωμα</a:t>
                      </a:r>
                      <a:r>
                        <a:rPr lang="el-GR" b="1" baseline="0" dirty="0"/>
                        <a:t>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3606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/>
                        <a:t>Λιπονευροκύτωμα</a:t>
                      </a:r>
                      <a:r>
                        <a:rPr lang="el-GR" b="1" dirty="0"/>
                        <a:t> παρεγκεφαλίδας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529952"/>
            <a:ext cx="8640960" cy="6328048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1800" dirty="0">
                <a:latin typeface="Arial" pitchFamily="34" charset="0"/>
                <a:cs typeface="Arial" pitchFamily="34" charset="0"/>
              </a:rPr>
              <a:t>Καλής διαφοροποίησης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αργά αναπτυσσόμενος όγκος,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grade 1</a:t>
            </a:r>
            <a:endParaRPr lang="el-GR" sz="1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1800" dirty="0">
                <a:latin typeface="Arial" pitchFamily="34" charset="0"/>
                <a:cs typeface="Arial" pitchFamily="34" charset="0"/>
              </a:rPr>
              <a:t>Ασθενείς 2-80 ετών (κυρίως παιδιά και νεαροί ενήλικες)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1800" b="1" dirty="0">
                <a:latin typeface="Arial" pitchFamily="34" charset="0"/>
                <a:cs typeface="Arial" pitchFamily="34" charset="0"/>
              </a:rPr>
              <a:t>Επιληπτικές κρίσεις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1800" dirty="0">
                <a:latin typeface="Arial" pitchFamily="34" charset="0"/>
                <a:cs typeface="Arial" pitchFamily="34" charset="0"/>
              </a:rPr>
              <a:t>Εντόπιση: συνήθως 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κροταφικός λοβός 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el-GR" sz="1800" dirty="0">
                <a:latin typeface="Arial" pitchFamily="34" charset="0"/>
                <a:cs typeface="Arial" pitchFamily="34" charset="0"/>
              </a:rPr>
              <a:t>Απεικονιστικά: 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Κύστη με τοιχωματικό όζο</a:t>
            </a:r>
          </a:p>
          <a:p>
            <a:r>
              <a:rPr lang="el-GR" sz="1800" dirty="0">
                <a:latin typeface="Arial" pitchFamily="34" charset="0"/>
                <a:cs typeface="Arial" pitchFamily="34" charset="0"/>
              </a:rPr>
              <a:t>Μοριακή βιολογία: 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Μετάλλαξη Β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RAF 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(20-60%) ή άλλων γονιδίων της οδού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MAPK</a:t>
            </a:r>
            <a:endParaRPr lang="el-GR" sz="1800" dirty="0">
              <a:latin typeface="Arial" pitchFamily="34" charset="0"/>
              <a:cs typeface="Arial" pitchFamily="34" charset="0"/>
            </a:endParaRPr>
          </a:p>
          <a:p>
            <a:r>
              <a:rPr lang="el-GR" sz="1800" dirty="0">
                <a:latin typeface="Arial" pitchFamily="34" charset="0"/>
                <a:cs typeface="Arial" pitchFamily="34" charset="0"/>
              </a:rPr>
              <a:t>Ιστολογικά χαρακτηριστικά: </a:t>
            </a:r>
          </a:p>
          <a:p>
            <a:pPr marL="808038">
              <a:buFont typeface="Wingdings" pitchFamily="2" charset="2"/>
              <a:buChar char="Ø"/>
            </a:pPr>
            <a:r>
              <a:rPr lang="el-GR" sz="1800" dirty="0">
                <a:latin typeface="Arial" pitchFamily="34" charset="0"/>
                <a:cs typeface="Arial" pitchFamily="34" charset="0"/>
              </a:rPr>
              <a:t>Συνδυασμός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νεοπλασματικού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γλοιακού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και νευρωνικού στοιχείου </a:t>
            </a:r>
          </a:p>
          <a:p>
            <a:pPr marL="808038">
              <a:buFont typeface="Wingdings" pitchFamily="2" charset="2"/>
              <a:buChar char="Ø"/>
            </a:pPr>
            <a:r>
              <a:rPr lang="el-GR" sz="1800" b="1" dirty="0">
                <a:latin typeface="Arial" pitchFamily="34" charset="0"/>
                <a:cs typeface="Arial" pitchFamily="34" charset="0"/>
              </a:rPr>
              <a:t>Αθροίσεις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ευμεγέθων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δυσπλαστικών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νευρώνων σε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κολλαγονοποιημένο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υπόστρωμα → έκφραση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συναπτοφυσίνης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χρωμογρανίνης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NF, MAP2/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NeuN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-(+)</a:t>
            </a:r>
            <a:endParaRPr lang="el-GR" sz="1800" b="1" dirty="0">
              <a:latin typeface="Arial" pitchFamily="34" charset="0"/>
              <a:cs typeface="Arial" pitchFamily="34" charset="0"/>
            </a:endParaRPr>
          </a:p>
          <a:p>
            <a:pPr marL="808038">
              <a:buFont typeface="Wingdings" pitchFamily="2" charset="2"/>
              <a:buChar char="Ø"/>
            </a:pPr>
            <a:r>
              <a:rPr lang="el-GR" sz="1800" b="1" dirty="0" err="1">
                <a:latin typeface="Arial" pitchFamily="34" charset="0"/>
                <a:cs typeface="Arial" pitchFamily="34" charset="0"/>
              </a:rPr>
              <a:t>Αστροκυτταρικό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στοιχείο (τύπου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πιλοκυτταρικού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ή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διαχύτου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)→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GFAP+/Olig2 +</a:t>
            </a:r>
            <a:endParaRPr lang="el-GR" sz="1800" b="1" dirty="0">
              <a:latin typeface="Arial" pitchFamily="34" charset="0"/>
              <a:cs typeface="Arial" pitchFamily="34" charset="0"/>
            </a:endParaRPr>
          </a:p>
          <a:p>
            <a:pPr marL="808038">
              <a:buFont typeface="Wingdings" pitchFamily="2" charset="2"/>
              <a:buChar char="Ø"/>
            </a:pPr>
            <a:r>
              <a:rPr lang="el-GR" sz="1800" dirty="0">
                <a:latin typeface="Arial" pitchFamily="34" charset="0"/>
                <a:cs typeface="Arial" pitchFamily="34" charset="0"/>
              </a:rPr>
              <a:t>Παρουσία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CD34(+)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αστεροειδών κυττάρων 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στο υπόστρωμα του όγκου ή την πέριξ εγκεφαλική ουσία (80%)</a:t>
            </a:r>
          </a:p>
          <a:p>
            <a:r>
              <a:rPr lang="el-GR" sz="1800" b="1" dirty="0">
                <a:latin typeface="Arial" pitchFamily="34" charset="0"/>
                <a:cs typeface="Arial" pitchFamily="34" charset="0"/>
              </a:rPr>
              <a:t>Δ/δ </a:t>
            </a:r>
            <a:r>
              <a:rPr lang="el-GR" sz="1800" b="1" dirty="0" err="1">
                <a:latin typeface="Arial" pitchFamily="34" charset="0"/>
                <a:cs typeface="Arial" pitchFamily="34" charset="0"/>
              </a:rPr>
              <a:t>δυσπλαστικών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και φυσιολογικών νευρώνων</a:t>
            </a:r>
          </a:p>
          <a:p>
            <a:pPr marL="717550">
              <a:buFont typeface="Wingdings" pitchFamily="2" charset="2"/>
              <a:buChar char="Ø"/>
            </a:pPr>
            <a:r>
              <a:rPr lang="el-GR" sz="1800" dirty="0" err="1">
                <a:latin typeface="Arial" pitchFamily="34" charset="0"/>
                <a:cs typeface="Arial" pitchFamily="34" charset="0"/>
              </a:rPr>
              <a:t>Χρωμογρανίνη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+ /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NeuN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– (+)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σε </a:t>
            </a:r>
            <a:r>
              <a:rPr lang="el-GR" sz="1800" dirty="0" err="1">
                <a:latin typeface="Arial" pitchFamily="34" charset="0"/>
                <a:cs typeface="Arial" pitchFamily="34" charset="0"/>
              </a:rPr>
              <a:t>δυσπλαστικούς</a:t>
            </a:r>
            <a:endParaRPr lang="el-GR" sz="1800" dirty="0">
              <a:latin typeface="Arial" pitchFamily="34" charset="0"/>
              <a:cs typeface="Arial" pitchFamily="34" charset="0"/>
            </a:endParaRPr>
          </a:p>
          <a:p>
            <a:pPr marL="717550">
              <a:buFont typeface="Wingdings" pitchFamily="2" charset="2"/>
              <a:buChar char="Ø"/>
            </a:pPr>
            <a:r>
              <a:rPr lang="el-GR" sz="1800" dirty="0" err="1">
                <a:latin typeface="Arial" pitchFamily="34" charset="0"/>
                <a:cs typeface="Arial" pitchFamily="34" charset="0"/>
              </a:rPr>
              <a:t>Χρωμογρανίνη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 – (+)/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NeuN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+ 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σε φυσιολογικούς νευρώνες</a:t>
            </a:r>
          </a:p>
          <a:p>
            <a:pPr>
              <a:buNone/>
            </a:pPr>
            <a:endParaRPr lang="el-GR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Clr>
                <a:srgbClr val="800000"/>
              </a:buClr>
            </a:pPr>
            <a:endParaRPr lang="el-GR" sz="1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endParaRPr lang="el-GR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827" name="3 - Τίτλος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963613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 err="1">
                <a:latin typeface="Arial" pitchFamily="34" charset="0"/>
                <a:cs typeface="Arial" pitchFamily="34" charset="0"/>
              </a:rPr>
              <a:t>Γαγγλιογλοίωμα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44415" cy="408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1413" y="3041650"/>
            <a:ext cx="54625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5 - TextBox"/>
          <p:cNvSpPr txBox="1">
            <a:spLocks noChangeArrowheads="1"/>
          </p:cNvSpPr>
          <p:nvPr/>
        </p:nvSpPr>
        <p:spPr bwMode="auto">
          <a:xfrm>
            <a:off x="4932040" y="6581001"/>
            <a:ext cx="421196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l-GR" sz="1200" b="1" dirty="0" err="1"/>
              <a:t>Δυσπλαστικοί</a:t>
            </a:r>
            <a:r>
              <a:rPr lang="el-GR" sz="1200" b="1" dirty="0"/>
              <a:t> νευρώνες και </a:t>
            </a:r>
            <a:r>
              <a:rPr lang="el-GR" sz="1200" b="1" dirty="0" err="1"/>
              <a:t>νεοπλασματικό</a:t>
            </a:r>
            <a:r>
              <a:rPr lang="el-GR" sz="1200" b="1" dirty="0"/>
              <a:t> </a:t>
            </a:r>
            <a:r>
              <a:rPr lang="el-GR" sz="1200" b="1" dirty="0" err="1"/>
              <a:t>γλοιακό</a:t>
            </a:r>
            <a:r>
              <a:rPr lang="el-GR" sz="1200" b="1" dirty="0"/>
              <a:t> στοιχείο</a:t>
            </a:r>
          </a:p>
        </p:txBody>
      </p:sp>
      <p:sp>
        <p:nvSpPr>
          <p:cNvPr id="79878" name="4 - TextBox"/>
          <p:cNvSpPr txBox="1">
            <a:spLocks noChangeArrowheads="1"/>
          </p:cNvSpPr>
          <p:nvPr/>
        </p:nvSpPr>
        <p:spPr bwMode="auto">
          <a:xfrm>
            <a:off x="323850" y="4652963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b="1"/>
              <a:t>Δυσπλαστικός νευρώνας</a:t>
            </a:r>
          </a:p>
        </p:txBody>
      </p:sp>
      <p:cxnSp>
        <p:nvCxnSpPr>
          <p:cNvPr id="9" name="8 - Ευθεία γραμμή σύνδεσης"/>
          <p:cNvCxnSpPr/>
          <p:nvPr/>
        </p:nvCxnSpPr>
        <p:spPr>
          <a:xfrm>
            <a:off x="2555875" y="5013325"/>
            <a:ext cx="2592388" cy="647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10 - Ορθογώνιο"/>
          <p:cNvSpPr/>
          <p:nvPr/>
        </p:nvSpPr>
        <p:spPr>
          <a:xfrm>
            <a:off x="0" y="0"/>
            <a:ext cx="547260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1400" b="1" dirty="0" err="1"/>
              <a:t>Δυσπλαστικοί</a:t>
            </a:r>
            <a:r>
              <a:rPr lang="el-GR" sz="1400" b="1" dirty="0"/>
              <a:t> νευρώνες και </a:t>
            </a:r>
            <a:r>
              <a:rPr lang="el-GR" sz="1400" b="1" dirty="0" err="1"/>
              <a:t>περιαγγειακή</a:t>
            </a:r>
            <a:r>
              <a:rPr lang="el-GR" sz="1400" b="1" dirty="0"/>
              <a:t> λεμφοκυτταρική διήθηση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3635896" y="2924944"/>
            <a:ext cx="17541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b="1" dirty="0" err="1"/>
              <a:t>Γαγγλιογλοίωμα</a:t>
            </a:r>
            <a:endParaRPr lang="el-GR" b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4 - TextBox"/>
          <p:cNvSpPr txBox="1">
            <a:spLocks noChangeArrowheads="1"/>
          </p:cNvSpPr>
          <p:nvPr/>
        </p:nvSpPr>
        <p:spPr bwMode="auto">
          <a:xfrm>
            <a:off x="1116013" y="432767"/>
            <a:ext cx="7127875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</p:txBody>
      </p:sp>
      <p:pic>
        <p:nvPicPr>
          <p:cNvPr id="1026" name="Picture 2" descr="C:\Users\User\Desktop\ganglioglioma syna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28392"/>
            <a:ext cx="4376626" cy="3068960"/>
          </a:xfrm>
          <a:prstGeom prst="rect">
            <a:avLst/>
          </a:prstGeom>
          <a:noFill/>
        </p:spPr>
      </p:pic>
      <p:pic>
        <p:nvPicPr>
          <p:cNvPr id="1027" name="Picture 3" descr="C:\Users\User\Desktop\ganglioglioma cd3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28392"/>
            <a:ext cx="4248472" cy="3062646"/>
          </a:xfrm>
          <a:prstGeom prst="rect">
            <a:avLst/>
          </a:prstGeom>
          <a:noFill/>
        </p:spPr>
      </p:pic>
      <p:pic>
        <p:nvPicPr>
          <p:cNvPr id="1028" name="Picture 4" descr="C:\Users\User\Desktop\ganglioglioma gfa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88032"/>
            <a:ext cx="4427505" cy="3027603"/>
          </a:xfrm>
          <a:prstGeom prst="rect">
            <a:avLst/>
          </a:prstGeom>
          <a:noFill/>
        </p:spPr>
      </p:pic>
      <p:pic>
        <p:nvPicPr>
          <p:cNvPr id="1029" name="Picture 5" descr="C:\Users\User\Desktop\ganglioglioma br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88032"/>
            <a:ext cx="4248472" cy="303251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0" y="6264696"/>
            <a:ext cx="648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CD34</a:t>
            </a:r>
            <a:endParaRPr lang="el-GR" sz="16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0" y="2952328"/>
            <a:ext cx="19797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BRAFV600E(VE1)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23920" y="2952328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GFAP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7452320" y="6264696"/>
            <a:ext cx="1512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/>
              <a:t>Συναπτοφυσίνη</a:t>
            </a:r>
            <a:endParaRPr lang="el-GR" sz="14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2267744" y="-3667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latin typeface="Arial" pitchFamily="34" charset="0"/>
                <a:cs typeface="Arial" pitchFamily="34" charset="0"/>
              </a:rPr>
              <a:t>Γαγγλιογλοίωμα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-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Ανοσοφαινότυπος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475656" y="188640"/>
            <a:ext cx="57610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800000"/>
              </a:buClr>
            </a:pPr>
            <a:r>
              <a:rPr lang="el-GR" sz="3200" b="1" dirty="0">
                <a:latin typeface="Arial" pitchFamily="34" charset="0"/>
                <a:cs typeface="Arial" pitchFamily="34" charset="0"/>
              </a:rPr>
              <a:t>Όγκοι μηνίγγων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51520" y="2204864"/>
            <a:ext cx="864096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eaLnBrk="0" hangingPunct="0">
              <a:buClr>
                <a:srgbClr val="800000"/>
              </a:buClr>
              <a:buFontTx/>
              <a:buChar char="•"/>
            </a:pPr>
            <a:r>
              <a:rPr lang="el-GR" sz="2400" b="1" dirty="0" err="1">
                <a:latin typeface="Arial" pitchFamily="34" charset="0"/>
                <a:cs typeface="Arial" pitchFamily="34" charset="0"/>
              </a:rPr>
              <a:t>Μηνιγγοθηλιακοί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όγκοι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(Grade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1-3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 err="1">
                <a:latin typeface="Arial" pitchFamily="34" charset="0"/>
                <a:cs typeface="Arial" pitchFamily="34" charset="0"/>
              </a:rPr>
              <a:t>Μεσεγχυματικοί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, μη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μηνιγγοθηλιακοί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όγκοι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(Grade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1-4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[επίσης εκτός μηνίγγων]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ιμαγγειοβλάστωμα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Grade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[επίσης εκτός μηνίγγων]</a:t>
            </a: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Πρωτοπαθείς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μελανοκυτταρικές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αλλοιώσεις</a:t>
            </a: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Μονήρης ινώδης όγκος (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Grade 1,2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ή 3)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331640" y="96813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 dirty="0" err="1">
                <a:latin typeface="Arial" pitchFamily="34" charset="0"/>
                <a:cs typeface="Arial" pitchFamily="34" charset="0"/>
              </a:rPr>
              <a:t>Μηνιγγιώματα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95536" y="1916832"/>
            <a:ext cx="849694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Ορισμός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Μηνιγγοθηλιακά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νεοπλάσματα (πιθανότατα) προερχόμενα από τα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μηνιγγοθήλια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της αραχνοειδούς μήνιγγας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Η πλειοψηφία είναι καλοήθη (βαθμού Ι)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Θεωρείται ως ένας τύπος νεοπλάσματος 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Ευρεία μορφολογική εμφάνιση (15 υπότυποι)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Καθορισμός ως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grade 2 </a:t>
            </a:r>
            <a:r>
              <a:rPr lang="el-G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 3 ανεξάρτητα του μορφολογικού υπότυπου με βάση συγκεκριμένα κριτήρια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12800" y="2133600"/>
            <a:ext cx="78565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Arial" pitchFamily="34" charset="0"/>
                <a:cs typeface="Arial" pitchFamily="34" charset="0"/>
              </a:rPr>
              <a:t>Συχνότητα: 24-30% των πρωτοπαθών ενδοκρανιακών όγκων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Arial" pitchFamily="34" charset="0"/>
                <a:cs typeface="Arial" pitchFamily="34" charset="0"/>
              </a:rPr>
              <a:t>Μικρότεροι όγκοι </a:t>
            </a:r>
            <a:r>
              <a:rPr lang="el-GR" sz="2400" b="1">
                <a:latin typeface="Arial" pitchFamily="34" charset="0"/>
                <a:cs typeface="Arial" pitchFamily="34" charset="0"/>
                <a:sym typeface="Wingdings 3" pitchFamily="18" charset="2"/>
              </a:rPr>
              <a:t> </a:t>
            </a:r>
            <a:r>
              <a:rPr lang="el-GR" sz="2400" b="1">
                <a:latin typeface="Arial" pitchFamily="34" charset="0"/>
                <a:cs typeface="Arial" pitchFamily="34" charset="0"/>
              </a:rPr>
              <a:t>ασυμπτωματικοί (συχνότητα τυχαίας ανεύρεσης σε νεκροτομή 1,4%)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Arial" pitchFamily="34" charset="0"/>
                <a:cs typeface="Arial" pitchFamily="34" charset="0"/>
              </a:rPr>
              <a:t>Πολλαπλοί όγκοι </a:t>
            </a:r>
            <a:r>
              <a:rPr lang="el-GR" sz="2400" b="1">
                <a:latin typeface="Arial" pitchFamily="34" charset="0"/>
                <a:cs typeface="Arial" pitchFamily="34" charset="0"/>
                <a:sym typeface="Wingdings 3" pitchFamily="18" charset="2"/>
              </a:rPr>
              <a:t></a:t>
            </a:r>
            <a:r>
              <a:rPr lang="en-US" sz="2400" b="1">
                <a:latin typeface="Arial" pitchFamily="34" charset="0"/>
                <a:cs typeface="Arial" pitchFamily="34" charset="0"/>
                <a:sym typeface="Wingdings 3" pitchFamily="18" charset="2"/>
              </a:rPr>
              <a:t> </a:t>
            </a:r>
            <a:r>
              <a:rPr lang="el-GR" sz="2400" b="1">
                <a:latin typeface="Arial" pitchFamily="34" charset="0"/>
                <a:cs typeface="Arial" pitchFamily="34" charset="0"/>
              </a:rPr>
              <a:t>Ν</a:t>
            </a:r>
            <a:r>
              <a:rPr lang="en-US" sz="2400" b="1">
                <a:latin typeface="Arial" pitchFamily="34" charset="0"/>
                <a:cs typeface="Arial" pitchFamily="34" charset="0"/>
              </a:rPr>
              <a:t>F2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Arial" pitchFamily="34" charset="0"/>
                <a:cs typeface="Arial" pitchFamily="34" charset="0"/>
              </a:rPr>
              <a:t>Σποραδικά μηνιγγιώματα κατά κανόνα μονήρη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31640" y="96813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 dirty="0" err="1">
                <a:latin typeface="Arial" pitchFamily="34" charset="0"/>
                <a:cs typeface="Arial" pitchFamily="34" charset="0"/>
              </a:rPr>
              <a:t>Μηνιγγιώματα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88640"/>
            <a:ext cx="8001000" cy="720080"/>
          </a:xfrm>
        </p:spPr>
        <p:txBody>
          <a:bodyPr/>
          <a:lstStyle/>
          <a:p>
            <a:r>
              <a:rPr lang="el-GR" sz="3200" b="1" dirty="0"/>
              <a:t>Μήνιγγες και αφοριστική </a:t>
            </a:r>
            <a:r>
              <a:rPr lang="el-GR" sz="3200" b="1" dirty="0" err="1"/>
              <a:t>γλοία</a:t>
            </a:r>
            <a:endParaRPr lang="el-GR" sz="3200" b="1" dirty="0"/>
          </a:p>
        </p:txBody>
      </p:sp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4860032" y="1052736"/>
            <a:ext cx="4104456" cy="3456384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>
                <a:latin typeface="Arial" charset="0"/>
              </a:rPr>
              <a:t>Το ΚΝΣ καλύπτεται από τρία στρώματα, τη σκληρή, την αραχνοειδή και τη λεπτή μήνιγγα. Κάτω από την λεπτή μήνιγγα υπάρχει βασική μεμβράνη, στην οποία στηρίζεται μια ομάδα </a:t>
            </a:r>
            <a:r>
              <a:rPr lang="el-GR" b="1" dirty="0" err="1">
                <a:latin typeface="Arial" charset="0"/>
              </a:rPr>
              <a:t>αστροκυττάρων</a:t>
            </a:r>
            <a:r>
              <a:rPr lang="el-GR" b="1" dirty="0">
                <a:latin typeface="Arial" charset="0"/>
              </a:rPr>
              <a:t> που σχηματίζουν ένα φραγμό γύρω από το ΚΝΣ, την </a:t>
            </a:r>
            <a:r>
              <a:rPr lang="en-US" b="1" dirty="0">
                <a:latin typeface="Arial" charset="0"/>
              </a:rPr>
              <a:t>“</a:t>
            </a:r>
            <a:r>
              <a:rPr lang="el-GR" b="1" dirty="0">
                <a:latin typeface="Arial" charset="0"/>
              </a:rPr>
              <a:t>αφοριστική </a:t>
            </a:r>
            <a:r>
              <a:rPr lang="el-GR" b="1" dirty="0" err="1">
                <a:latin typeface="Arial" charset="0"/>
              </a:rPr>
              <a:t>γλοία</a:t>
            </a:r>
            <a:r>
              <a:rPr lang="en-US" b="1" dirty="0">
                <a:latin typeface="Arial" charset="0"/>
              </a:rPr>
              <a:t>”</a:t>
            </a:r>
            <a:r>
              <a:rPr lang="el-GR" b="1" dirty="0">
                <a:latin typeface="Arial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5" name="Picture 7" descr="diffuse astro"/>
          <p:cNvPicPr>
            <a:picLocks noChangeAspect="1" noChangeArrowheads="1"/>
          </p:cNvPicPr>
          <p:nvPr/>
        </p:nvPicPr>
        <p:blipFill>
          <a:blip r:embed="rId3" cstate="print"/>
          <a:srcRect l="2934" t="49662" r="3204" b="8517"/>
          <a:stretch>
            <a:fillRect/>
          </a:stretch>
        </p:blipFill>
        <p:spPr>
          <a:xfrm>
            <a:off x="179512" y="4149360"/>
            <a:ext cx="4716008" cy="2578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932040" y="4149080"/>
            <a:ext cx="4032448" cy="234679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>
                <a:latin typeface="Arial" charset="0"/>
              </a:rPr>
              <a:t>Τα </a:t>
            </a:r>
            <a:r>
              <a:rPr lang="el-GR" b="1" dirty="0" err="1">
                <a:latin typeface="Arial" charset="0"/>
              </a:rPr>
              <a:t>μηνιγγοθηλιακά</a:t>
            </a:r>
            <a:r>
              <a:rPr lang="el-GR" b="1" dirty="0">
                <a:latin typeface="Arial" charset="0"/>
              </a:rPr>
              <a:t> φυσιολογικά κύτταρα είναι επίπεδα δυσδιάκριτα κύτταρα τα οποία επενδύουν τη σκληρή, την αραχνοειδή και τη λεπτή μήνιγγα.</a:t>
            </a: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93" t="1069" r="1635" b="52300"/>
          <a:stretch>
            <a:fillRect/>
          </a:stretch>
        </p:blipFill>
        <p:spPr>
          <a:xfrm>
            <a:off x="179512" y="1124743"/>
            <a:ext cx="4680520" cy="280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467544" y="1268760"/>
            <a:ext cx="8352928" cy="552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Σχέση με προηγηθείσα ακτινοθεραπεία (συνήθως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grade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2/3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πολυεστιακή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ανάπτυξη, νεότεροι ασθενείς)</a:t>
            </a:r>
          </a:p>
          <a:p>
            <a:pPr marL="361950" indent="-361950" eaLnBrk="0" hangingPunct="0">
              <a:spcBef>
                <a:spcPct val="35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Σχέση με ορμόνες του φύλου: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	- Θήλεα άτομα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	- Αναπαραγωγική ηλικία	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	- Ιστορικό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Ca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μαστού</a:t>
            </a:r>
          </a:p>
          <a:p>
            <a:pPr marL="361950" indent="-361950" eaLnBrk="0" hangingPunct="0">
              <a:spcBef>
                <a:spcPct val="35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 err="1">
                <a:latin typeface="Arial" pitchFamily="34" charset="0"/>
                <a:cs typeface="Arial" pitchFamily="34" charset="0"/>
              </a:rPr>
              <a:t>Ορμονοεξαρτώμενα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νεοπλάσματα: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	- 88%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PR+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	- 40% ER+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	- 39% AR+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Ωστόσο, όχι ανταπόκριση σε ορμονοθεραπεία</a:t>
            </a:r>
          </a:p>
          <a:p>
            <a:pPr marL="361950" indent="-361950" eaLnBrk="0" hangingPunct="0">
              <a:buClr>
                <a:srgbClr val="800000"/>
              </a:buClr>
            </a:pPr>
            <a:endParaRPr lang="el-GR" sz="2400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buClr>
                <a:srgbClr val="800000"/>
              </a:buClr>
              <a:buFont typeface="Arial" pitchFamily="34" charset="0"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Χαρακτηριστικοί διαγνωστικοί δείκτες: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EMA, SSTR2A (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επιθυμητά κριτήρια κατά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WHO 2021)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31640" y="96813"/>
            <a:ext cx="609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 dirty="0" err="1">
                <a:latin typeface="Arial" pitchFamily="34" charset="0"/>
                <a:cs typeface="Arial" pitchFamily="34" charset="0"/>
              </a:rPr>
              <a:t>Μηνιγγιώματα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buClr>
                <a:srgbClr val="663300"/>
              </a:buClr>
            </a:pPr>
            <a:r>
              <a:rPr lang="el-GR" sz="2800" dirty="0">
                <a:latin typeface="Arial" pitchFamily="34" charset="0"/>
                <a:cs typeface="Arial" pitchFamily="34" charset="0"/>
              </a:rPr>
              <a:t>Αιτιολογία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3568" y="1556792"/>
            <a:ext cx="7789863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Συνήθως εντοπίζονται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ενδοκρανιακά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(κυρίως επιφάνεια ημισφαιρίων, οσφρητική αύλακα, οπίσθιος βόθρος), σπονδυλική στήλη (κυρίως θωρακική μοίρα), στον οφθαλμικό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κόγχο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Σπάνια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ενδοκοιλιακά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ή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επισκληρίδια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Σχετικά συχνά διηθούν σκληρά μήνιγγα, οστά του κρανίου, δέρμα, οφθαλμικό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κόγχο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Συμπτώματα λόγω πίεσης παρακείμενων δομών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31640" y="96813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 dirty="0" err="1">
                <a:latin typeface="Arial" pitchFamily="34" charset="0"/>
                <a:cs typeface="Arial" pitchFamily="34" charset="0"/>
              </a:rPr>
              <a:t>Μηνιγγιώματα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31640" y="44624"/>
            <a:ext cx="609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 dirty="0" err="1">
                <a:latin typeface="Arial" pitchFamily="34" charset="0"/>
                <a:cs typeface="Arial" pitchFamily="34" charset="0"/>
              </a:rPr>
              <a:t>Μηνιγγιώματα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buClr>
                <a:srgbClr val="663300"/>
              </a:buClr>
            </a:pPr>
            <a:r>
              <a:rPr lang="el-GR" sz="2800" dirty="0">
                <a:latin typeface="Arial" pitchFamily="34" charset="0"/>
                <a:cs typeface="Arial" pitchFamily="34" charset="0"/>
              </a:rPr>
              <a:t>Υπότυποι</a:t>
            </a:r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1475656" y="980728"/>
          <a:ext cx="6096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Μηνιγγοθηλιακό</a:t>
                      </a:r>
                      <a:r>
                        <a:rPr lang="el-GR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endParaRPr lang="el-G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Ινοβλαστικό</a:t>
                      </a:r>
                      <a:r>
                        <a:rPr lang="el-GR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endParaRPr lang="el-G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Μεταβατικό </a:t>
                      </a:r>
                      <a:r>
                        <a:rPr lang="el-GR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endParaRPr lang="el-G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Ψαμμωματώδες</a:t>
                      </a:r>
                      <a:r>
                        <a:rPr lang="el-GR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endParaRPr lang="el-G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Αγγειωματώδες</a:t>
                      </a:r>
                      <a:r>
                        <a:rPr lang="el-GR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endParaRPr lang="el-G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Μικροκυστικό</a:t>
                      </a:r>
                      <a:r>
                        <a:rPr lang="el-GR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endParaRPr lang="el-G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Εκκριτικό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endParaRPr lang="el-G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Λεμφοπλασματοκυτταρικό</a:t>
                      </a:r>
                      <a:r>
                        <a:rPr lang="el-GR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endParaRPr lang="el-GR" b="1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Μεταπλαστικό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endParaRPr lang="el-GR" b="1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baseline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Χορδοειδές</a:t>
                      </a:r>
                      <a:r>
                        <a:rPr lang="el-GR" b="1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l-GR" b="1" baseline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(grade 2)</a:t>
                      </a:r>
                      <a:endParaRPr lang="el-GR" b="1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Διαυγοκυτταρικό </a:t>
                      </a:r>
                      <a:r>
                        <a:rPr lang="el-GR" b="1" baseline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(grade 2)</a:t>
                      </a:r>
                      <a:endParaRPr lang="el-GR" b="1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Ραβδοειδές </a:t>
                      </a:r>
                      <a:r>
                        <a:rPr lang="el-GR" b="1" baseline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(grade 3)</a:t>
                      </a:r>
                      <a:endParaRPr lang="el-GR" b="1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baseline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Θηλώδες</a:t>
                      </a:r>
                      <a:r>
                        <a:rPr lang="el-GR" b="1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l-GR" b="1" baseline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(grade 2 </a:t>
                      </a:r>
                      <a:r>
                        <a:rPr lang="el-GR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ή 3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l-GR" b="1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Άτυπο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(grade 2)</a:t>
                      </a:r>
                      <a:endParaRPr lang="el-GR" b="1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Αναπλαστικό (κακόηθες)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μηνιγγίωμα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(grade 3)</a:t>
                      </a:r>
                      <a:endParaRPr lang="el-GR" b="1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4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331640" y="96813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 dirty="0" err="1">
                <a:latin typeface="Arial" pitchFamily="34" charset="0"/>
                <a:cs typeface="Arial" pitchFamily="34" charset="0"/>
              </a:rPr>
              <a:t>Μηνιγγιώματα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23528" y="1196752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Νεότεροι μοριακοί δείκτες σχετιζόμενοι με την ταξινόμηση και βαθμοποίηση των </a:t>
            </a:r>
            <a:r>
              <a:rPr lang="el-G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μηννιγιωμάτων</a:t>
            </a:r>
            <a:endParaRPr lang="el-G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395536" y="2636912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Arial" pitchFamily="34" charset="0"/>
              <a:buChar char="•"/>
            </a:pPr>
            <a:r>
              <a:rPr lang="en-US" b="1" dirty="0">
                <a:latin typeface="Arial" pitchFamily="34" charset="0"/>
                <a:cs typeface="Arial" pitchFamily="34" charset="0"/>
              </a:rPr>
              <a:t>SMARCE1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(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διαυγοκυτταρικός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n-US" b="1" dirty="0">
                <a:latin typeface="Arial" pitchFamily="34" charset="0"/>
                <a:cs typeface="Arial" pitchFamily="34" charset="0"/>
              </a:rPr>
              <a:t>BAP1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(ραβδοειδής και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θηλώδης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n-US" b="1" dirty="0">
                <a:latin typeface="Arial" pitchFamily="34" charset="0"/>
                <a:cs typeface="Arial" pitchFamily="34" charset="0"/>
              </a:rPr>
              <a:t>KLF4/TRAF7 (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εκκριτικός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l-GR" b="1" dirty="0">
                <a:latin typeface="Arial" pitchFamily="34" charset="0"/>
                <a:cs typeface="Arial" pitchFamily="34" charset="0"/>
              </a:rPr>
              <a:t>Μεταλλάξεις υποκινητή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TERT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ή/και ομόζυγη απάλειψη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CDKN2A/B (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μηννιγίωμα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grade 3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l-GR" b="1" dirty="0">
                <a:latin typeface="Arial" pitchFamily="34" charset="0"/>
                <a:cs typeface="Arial" pitchFamily="34" charset="0"/>
              </a:rPr>
              <a:t>Απώλεια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H3K27me3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(δυσμενέστερη πρόγνωση)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990600" y="122238"/>
            <a:ext cx="7239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2800" b="1" dirty="0" err="1">
                <a:latin typeface="Times New Roman" charset="0"/>
              </a:rPr>
              <a:t>Μηνιγγίωμα</a:t>
            </a:r>
            <a:r>
              <a:rPr lang="en-US" sz="2800" b="1" dirty="0">
                <a:latin typeface="Times New Roman" charset="0"/>
              </a:rPr>
              <a:t> (</a:t>
            </a:r>
            <a:r>
              <a:rPr lang="el-GR" sz="2800" b="1" dirty="0">
                <a:latin typeface="Times New Roman" charset="0"/>
              </a:rPr>
              <a:t>Βαθμού</a:t>
            </a:r>
            <a:r>
              <a:rPr lang="en-US" sz="2800" b="1" dirty="0">
                <a:latin typeface="Times New Roman" charset="0"/>
              </a:rPr>
              <a:t> </a:t>
            </a:r>
            <a:r>
              <a:rPr lang="el-GR" sz="2800" b="1" dirty="0">
                <a:latin typeface="Times New Roman" charset="0"/>
              </a:rPr>
              <a:t>1</a:t>
            </a:r>
            <a:r>
              <a:rPr lang="en-US" sz="2800" b="1" dirty="0">
                <a:latin typeface="Times New Roman" charset="0"/>
              </a:rPr>
              <a:t>)</a:t>
            </a:r>
            <a:endParaRPr lang="el-GR" sz="2800" b="1" dirty="0">
              <a:latin typeface="Times New Roman" charset="0"/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>
            <a:lum bright="-8000" contrast="-16000"/>
          </a:blip>
          <a:srcRect/>
          <a:stretch>
            <a:fillRect/>
          </a:stretch>
        </p:blipFill>
        <p:spPr bwMode="auto">
          <a:xfrm>
            <a:off x="228600" y="747713"/>
            <a:ext cx="8637588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295400" y="3276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Συγκυτιακό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867400" y="3276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Ινώδες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524000" y="6172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Μεταβατικό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5867400" y="617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Ψαμμωματώδες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16632"/>
            <a:ext cx="28083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44016"/>
            <a:ext cx="302433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81510" y="2679303"/>
            <a:ext cx="14036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err="1">
                <a:latin typeface="Arial" pitchFamily="34" charset="0"/>
                <a:cs typeface="Arial" pitchFamily="34" charset="0"/>
              </a:rPr>
              <a:t>Αγγειωματώδες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μηνιγγίωμα</a:t>
            </a:r>
            <a:endParaRPr lang="el-GR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43247"/>
            <a:ext cx="2942825" cy="306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4211960" y="2852936"/>
            <a:ext cx="30243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latin typeface="Arial" pitchFamily="34" charset="0"/>
                <a:cs typeface="Arial" pitchFamily="34" charset="0"/>
              </a:rPr>
              <a:t>Εκκριτικό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μηννιγίωμα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Cytokeratin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endParaRPr lang="el-GR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63" y="3333247"/>
            <a:ext cx="4256129" cy="319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/>
        </p:nvSpPr>
        <p:spPr>
          <a:xfrm>
            <a:off x="323528" y="6021288"/>
            <a:ext cx="26642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err="1">
                <a:latin typeface="Arial" pitchFamily="34" charset="0"/>
                <a:cs typeface="Arial" pitchFamily="34" charset="0"/>
              </a:rPr>
              <a:t>Μηνιγγίωμα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με άφθονα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λεμφοπλασματοκύτταρα</a:t>
            </a:r>
            <a:endParaRPr lang="el-GR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337072"/>
            <a:ext cx="4392488" cy="318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- TextBox"/>
          <p:cNvSpPr txBox="1"/>
          <p:nvPr/>
        </p:nvSpPr>
        <p:spPr>
          <a:xfrm>
            <a:off x="5724128" y="6021288"/>
            <a:ext cx="31683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latin typeface="Arial" pitchFamily="34" charset="0"/>
                <a:cs typeface="Arial" pitchFamily="34" charset="0"/>
              </a:rPr>
              <a:t>Μεταστατικό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μηνιγγίωμα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προσομοιάζον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με λίπωμα (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“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λιπιδιωμένο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”)</a:t>
            </a:r>
            <a:endParaRPr lang="el-GR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501008"/>
            <a:ext cx="27728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5435" y="52189"/>
            <a:ext cx="2819053" cy="337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63" y="61714"/>
            <a:ext cx="3035077" cy="336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44016" y="2895327"/>
            <a:ext cx="14036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err="1">
                <a:latin typeface="Arial" pitchFamily="34" charset="0"/>
                <a:cs typeface="Arial" pitchFamily="34" charset="0"/>
              </a:rPr>
              <a:t>Χορδοειδές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μηνιγγίωμα</a:t>
            </a:r>
            <a:endParaRPr lang="el-GR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4624"/>
            <a:ext cx="28803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4644008" y="3068960"/>
            <a:ext cx="30243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latin typeface="Arial" pitchFamily="34" charset="0"/>
                <a:cs typeface="Arial" pitchFamily="34" charset="0"/>
              </a:rPr>
              <a:t>Διαυγοκυτταρικό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μηνιγγίωμα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PAS</a:t>
            </a:r>
            <a:endParaRPr lang="el-GR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733" y="3501008"/>
            <a:ext cx="294509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179512" y="6237312"/>
            <a:ext cx="24482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err="1">
                <a:latin typeface="Arial" pitchFamily="34" charset="0"/>
                <a:cs typeface="Arial" pitchFamily="34" charset="0"/>
              </a:rPr>
              <a:t>Θηλώδες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μηνιγγίωμα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(ομοιότητα με επενδύμωμα)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501008"/>
            <a:ext cx="29523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/>
        </p:nvSpPr>
        <p:spPr>
          <a:xfrm>
            <a:off x="4283968" y="6237312"/>
            <a:ext cx="41764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latin typeface="Arial" pitchFamily="34" charset="0"/>
                <a:cs typeface="Arial" pitchFamily="34" charset="0"/>
              </a:rPr>
              <a:t>Ραβδοειδές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μηνιγγίωμα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(Απώλεια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BAP1)</a:t>
            </a:r>
            <a:endParaRPr lang="el-GR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900113" y="225425"/>
            <a:ext cx="7496175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6633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Άτυπο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(grade 2)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Μηνιγγίωμα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85000"/>
              </a:lnSpc>
              <a:buClr>
                <a:srgbClr val="6633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Διαγνωστικά κριτήρια </a:t>
            </a:r>
          </a:p>
          <a:p>
            <a:pPr algn="ctr" eaLnBrk="0" hangingPunct="0">
              <a:lnSpc>
                <a:spcPct val="85000"/>
              </a:lnSpc>
              <a:buClr>
                <a:srgbClr val="6633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(8πλάσια αύξηση κινδύνου υποτροπής)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503040" y="1412776"/>
            <a:ext cx="8640960" cy="500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  <a:buFontTx/>
              <a:buChar char="•"/>
            </a:pPr>
            <a:r>
              <a:rPr lang="el-G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3" pitchFamily="18" charset="2"/>
              </a:rPr>
              <a:t>4-19 μιτώσεις σε 10 συνεχόμενα οπτικά πεδία υψηλής ευκρίνειας </a:t>
            </a:r>
            <a:r>
              <a:rPr lang="el-GR" b="1" dirty="0">
                <a:latin typeface="Arial" pitchFamily="34" charset="0"/>
                <a:cs typeface="Arial" pitchFamily="34" charset="0"/>
                <a:sym typeface="Wingdings 3" pitchFamily="18" charset="2"/>
              </a:rPr>
              <a:t>(</a:t>
            </a:r>
            <a:r>
              <a:rPr lang="el-GR" b="1" dirty="0">
                <a:latin typeface="Arial"/>
                <a:cs typeface="Arial"/>
                <a:sym typeface="Wingdings 3" pitchFamily="18" charset="2"/>
              </a:rPr>
              <a:t>≈ 2.5</a:t>
            </a:r>
            <a:r>
              <a:rPr lang="en-US" b="1" dirty="0">
                <a:latin typeface="Arial"/>
                <a:cs typeface="Arial"/>
                <a:sym typeface="Wingdings 3" pitchFamily="18" charset="2"/>
              </a:rPr>
              <a:t>mm</a:t>
            </a:r>
            <a:r>
              <a:rPr lang="en-US" b="1" baseline="30000" dirty="0">
                <a:latin typeface="Arial"/>
                <a:cs typeface="Arial"/>
                <a:sym typeface="Wingdings 3" pitchFamily="18" charset="2"/>
              </a:rPr>
              <a:t>2</a:t>
            </a:r>
            <a:r>
              <a:rPr lang="en-US" b="1" dirty="0">
                <a:latin typeface="Arial" pitchFamily="34" charset="0"/>
                <a:cs typeface="Arial" pitchFamily="34" charset="0"/>
                <a:sym typeface="Wingdings 3" pitchFamily="18" charset="2"/>
              </a:rPr>
              <a:t>)</a:t>
            </a:r>
            <a:endParaRPr lang="el-GR" b="1" dirty="0">
              <a:latin typeface="Arial" pitchFamily="34" charset="0"/>
              <a:cs typeface="Arial" pitchFamily="34" charset="0"/>
              <a:sym typeface="Wingdings 3" pitchFamily="18" charset="2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  <a:buFontTx/>
              <a:buChar char="•"/>
            </a:pPr>
            <a:endParaRPr lang="el-GR" b="1" baseline="30000" dirty="0">
              <a:latin typeface="Arial" pitchFamily="34" charset="0"/>
              <a:cs typeface="Arial" pitchFamily="34" charset="0"/>
              <a:sym typeface="Wingdings 3" pitchFamily="18" charset="2"/>
            </a:endParaRPr>
          </a:p>
          <a:p>
            <a:pPr marL="3562350" lvl="7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8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3" pitchFamily="18" charset="2"/>
              </a:rPr>
              <a:t>     ή</a:t>
            </a:r>
            <a:endParaRPr lang="el-GR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  <a:buFontTx/>
              <a:buChar char="•"/>
            </a:pPr>
            <a:r>
              <a:rPr lang="el-GR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l-G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από τα παρακάτω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	- </a:t>
            </a:r>
            <a:r>
              <a:rPr lang="el-GR" b="1" dirty="0">
                <a:latin typeface="Arial" pitchFamily="34" charset="0"/>
                <a:cs typeface="Arial" pitchFamily="34" charset="0"/>
                <a:sym typeface="Wingdings 3" pitchFamily="18" charset="2"/>
              </a:rPr>
              <a:t>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κυτταροβρίθεια</a:t>
            </a: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	- μικρά κύτταρα με αυξημένο πηλίκο πυρήνα/ 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       κυτταροπλάσματος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	- εμφανές πυρήνιο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	- απώλεια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συγκυτιακής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δομής/ανάπτυξη σε «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ταπήτιο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	- εστίες «αυτόματης» ή «γεωγραφική» νέκρωσης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endParaRPr lang="el-G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			ή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•• </a:t>
            </a:r>
            <a:r>
              <a:rPr lang="el-G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Διήθηση εγκεφαλικής ουσίας (ακόμα και χωρίς παρουσία μιτώσεων ή άτυπων χαρακτηριστικών)</a:t>
            </a: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					</a:t>
            </a:r>
            <a:r>
              <a:rPr lang="el-G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Συγκεκριμένος μορφολογικός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(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χορδοειδής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ή </a:t>
            </a:r>
            <a:r>
              <a:rPr lang="el-GR" b="1" dirty="0" err="1">
                <a:latin typeface="Arial" pitchFamily="34" charset="0"/>
                <a:cs typeface="Arial" pitchFamily="34" charset="0"/>
              </a:rPr>
              <a:t>διαυγοκυτταρικός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115616" y="0"/>
            <a:ext cx="657066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663300"/>
              </a:buClr>
            </a:pPr>
            <a:r>
              <a:rPr lang="el-GR" sz="2800" b="1" dirty="0">
                <a:latin typeface="Arial" pitchFamily="34" charset="0"/>
                <a:cs typeface="Arial" pitchFamily="34" charset="0"/>
              </a:rPr>
              <a:t>Άτυπο </a:t>
            </a:r>
            <a:r>
              <a:rPr lang="el-GR" sz="2800" b="1" dirty="0" err="1">
                <a:latin typeface="Arial" pitchFamily="34" charset="0"/>
                <a:cs typeface="Arial" pitchFamily="34" charset="0"/>
              </a:rPr>
              <a:t>μηνιγγίωμα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63" name="Picture 3" descr="IMG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67252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323528" y="3501008"/>
            <a:ext cx="2664966" cy="6417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Αυξημένη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μιτωτική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δραστηριότητα χωρίς πυρηνική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ατυπία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79512" y="655022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4984"/>
            <a:ext cx="433216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300192" y="6309320"/>
            <a:ext cx="2664966" cy="2754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Διήθηση εγκεφαλικής ουσίας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395536" y="188640"/>
            <a:ext cx="83312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6633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Αναπλαστικό (κακόηθες)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μηνιγγίωμα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Grade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buClr>
                <a:srgbClr val="663300"/>
              </a:buClr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Διαγνωστικά κριτήρια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683568" y="1556792"/>
            <a:ext cx="7776864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  <a:buClr>
                <a:srgbClr val="800000"/>
              </a:buClr>
            </a:pPr>
            <a:r>
              <a:rPr lang="el-G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Έντονη </a:t>
            </a:r>
            <a:r>
              <a:rPr lang="el-G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αναπλασία</a:t>
            </a:r>
            <a:r>
              <a:rPr lang="el-G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μορφολογία σαρκώματος,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καρκινώματος ή μελανώματος</a:t>
            </a:r>
          </a:p>
          <a:p>
            <a:pPr marL="361950" indent="-361950" algn="ctr" eaLnBrk="0" hangingPunct="0">
              <a:spcAft>
                <a:spcPts val="600"/>
              </a:spcAft>
              <a:buClr>
                <a:srgbClr val="800000"/>
              </a:buClr>
            </a:pPr>
            <a:r>
              <a:rPr lang="el-GR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</a:t>
            </a:r>
          </a:p>
          <a:p>
            <a:pPr marL="361950" indent="-361950" algn="ctr" eaLnBrk="0" hangingPunct="0">
              <a:spcBef>
                <a:spcPts val="600"/>
              </a:spcBef>
              <a:spcAft>
                <a:spcPts val="600"/>
              </a:spcAft>
              <a:buClr>
                <a:srgbClr val="800000"/>
              </a:buClr>
            </a:pPr>
            <a:r>
              <a:rPr lang="el-GR" sz="2000" b="1" u="sng" dirty="0">
                <a:latin typeface="Arial" pitchFamily="34" charset="0"/>
                <a:cs typeface="Arial" pitchFamily="34" charset="0"/>
              </a:rPr>
              <a:t>&gt;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20 μιτώσεις/10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HPF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1950" indent="-361950" algn="ctr" eaLnBrk="0" hangingPunct="0">
              <a:spcBef>
                <a:spcPts val="600"/>
              </a:spcBef>
              <a:spcAft>
                <a:spcPts val="600"/>
              </a:spcAft>
              <a:buClr>
                <a:srgbClr val="800000"/>
              </a:buClr>
            </a:pPr>
            <a:r>
              <a:rPr lang="el-GR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</a:t>
            </a:r>
          </a:p>
          <a:p>
            <a:pPr marL="361950" indent="-361950" algn="ctr" eaLnBrk="0" hangingPunct="0">
              <a:spcBef>
                <a:spcPts val="600"/>
              </a:spcBef>
              <a:spcAft>
                <a:spcPts val="600"/>
              </a:spcAft>
              <a:buClr>
                <a:srgbClr val="800000"/>
              </a:buClr>
            </a:pPr>
            <a:r>
              <a:rPr lang="el-GR" sz="2000" b="1" dirty="0">
                <a:latin typeface="Arial" pitchFamily="34" charset="0"/>
                <a:cs typeface="Arial" pitchFamily="34" charset="0"/>
              </a:rPr>
              <a:t>Μετάλλαξη υποκινητή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TERT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1950" indent="-361950" algn="ctr" eaLnBrk="0" hangingPunct="0">
              <a:spcBef>
                <a:spcPts val="600"/>
              </a:spcBef>
              <a:spcAft>
                <a:spcPts val="600"/>
              </a:spcAft>
              <a:buClr>
                <a:srgbClr val="800000"/>
              </a:buClr>
            </a:pPr>
            <a:r>
              <a:rPr lang="el-GR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ή</a:t>
            </a:r>
          </a:p>
          <a:p>
            <a:pPr marL="361950" indent="-361950" algn="ctr" eaLnBrk="0" hangingPunct="0">
              <a:spcBef>
                <a:spcPts val="600"/>
              </a:spcBef>
              <a:spcAft>
                <a:spcPts val="600"/>
              </a:spcAft>
              <a:buClr>
                <a:srgbClr val="800000"/>
              </a:buClr>
            </a:pPr>
            <a:r>
              <a:rPr lang="el-GR" sz="2000" b="1" dirty="0">
                <a:latin typeface="Arial" pitchFamily="34" charset="0"/>
                <a:cs typeface="Arial" pitchFamily="34" charset="0"/>
              </a:rPr>
              <a:t>Ομόζυγη απάλειψη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CDKN2A/B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339752" y="5661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algn="ctr" eaLnBrk="0" hangingPunct="0">
              <a:spcBef>
                <a:spcPts val="600"/>
              </a:spcBef>
              <a:spcAft>
                <a:spcPts val="600"/>
              </a:spcAft>
              <a:buClr>
                <a:srgbClr val="800000"/>
              </a:buClr>
            </a:pPr>
            <a:r>
              <a:rPr lang="el-GR" b="1" dirty="0">
                <a:latin typeface="Arial" pitchFamily="34" charset="0"/>
                <a:cs typeface="Arial" pitchFamily="34" charset="0"/>
              </a:rPr>
              <a:t>Διάμεση επιβίωση 2 έτη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457200" y="620713"/>
            <a:ext cx="8229600" cy="7969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800" b="1" kern="0" dirty="0">
                <a:latin typeface="Arial" charset="0"/>
                <a:ea typeface="+mj-ea"/>
                <a:cs typeface="+mj-cs"/>
              </a:rPr>
              <a:t>Γλοιώματα (</a:t>
            </a:r>
            <a:r>
              <a:rPr lang="en-US" sz="2800" b="1" kern="0" dirty="0">
                <a:latin typeface="Arial" charset="0"/>
                <a:ea typeface="+mj-ea"/>
                <a:cs typeface="+mj-cs"/>
              </a:rPr>
              <a:t>WHO</a:t>
            </a:r>
            <a:r>
              <a:rPr lang="el-GR" sz="2800" b="1" kern="0" dirty="0">
                <a:latin typeface="Arial" charset="0"/>
                <a:ea typeface="+mj-ea"/>
                <a:cs typeface="+mj-cs"/>
              </a:rPr>
              <a:t> 2007)</a:t>
            </a:r>
            <a:br>
              <a:rPr lang="el-GR" sz="2800" b="1" kern="0" dirty="0">
                <a:latin typeface="Arial" charset="0"/>
                <a:ea typeface="+mj-ea"/>
                <a:cs typeface="+mj-cs"/>
              </a:rPr>
            </a:br>
            <a:endParaRPr lang="el-GR" sz="2800" b="1" kern="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" name="2 - Θέση περιεχομένου"/>
          <p:cNvSpPr txBox="1">
            <a:spLocks/>
          </p:cNvSpPr>
          <p:nvPr/>
        </p:nvSpPr>
        <p:spPr>
          <a:xfrm>
            <a:off x="395288" y="1844675"/>
            <a:ext cx="8569325" cy="5421313"/>
          </a:xfrm>
          <a:prstGeom prst="rect">
            <a:avLst/>
          </a:prstGeom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latin typeface="Arial" charset="0"/>
                <a:cs typeface="+mn-cs"/>
              </a:rPr>
              <a:t>Προέλευση από </a:t>
            </a: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αρχέγονα νευρικά ή προγονικά </a:t>
            </a:r>
            <a:r>
              <a:rPr lang="el-GR" sz="2000" kern="0" dirty="0" err="1">
                <a:latin typeface="Arial" charset="0"/>
                <a:cs typeface="+mn-cs"/>
              </a:rPr>
              <a:t>γλοιακά</a:t>
            </a:r>
            <a:r>
              <a:rPr lang="el-GR" sz="2000" kern="0" dirty="0">
                <a:latin typeface="Arial" charset="0"/>
                <a:cs typeface="+mn-cs"/>
              </a:rPr>
              <a:t> κύτταρα, τα οποία αναπτύσσουν ή διατηρούν </a:t>
            </a:r>
            <a:r>
              <a:rPr lang="el-GR" sz="2000" kern="0" dirty="0" err="1">
                <a:latin typeface="Arial" charset="0"/>
                <a:cs typeface="+mn-cs"/>
              </a:rPr>
              <a:t>γλοιακά</a:t>
            </a:r>
            <a:r>
              <a:rPr lang="el-GR" sz="2000" kern="0" dirty="0">
                <a:latin typeface="Arial" charset="0"/>
                <a:cs typeface="+mn-cs"/>
              </a:rPr>
              <a:t> χαρακτηριστικά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latin typeface="Arial" charset="0"/>
                <a:cs typeface="+mn-cs"/>
              </a:rPr>
              <a:t>Ταξινόμηση με βάση την ομοιότητα με μη </a:t>
            </a:r>
            <a:r>
              <a:rPr lang="el-GR" sz="2000" kern="0" dirty="0" err="1">
                <a:latin typeface="Arial" charset="0"/>
                <a:cs typeface="+mn-cs"/>
              </a:rPr>
              <a:t>νεοπλασματικά</a:t>
            </a:r>
            <a:r>
              <a:rPr lang="el-GR" sz="2000" kern="0" dirty="0">
                <a:latin typeface="Arial" charset="0"/>
                <a:cs typeface="+mn-cs"/>
              </a:rPr>
              <a:t> </a:t>
            </a:r>
            <a:r>
              <a:rPr lang="el-GR" sz="2000" kern="0" dirty="0" err="1">
                <a:latin typeface="Arial" charset="0"/>
                <a:cs typeface="+mn-cs"/>
              </a:rPr>
              <a:t>γλοιακά</a:t>
            </a:r>
            <a:r>
              <a:rPr lang="el-GR" sz="2000" kern="0" dirty="0">
                <a:latin typeface="Arial" charset="0"/>
                <a:cs typeface="+mn-cs"/>
              </a:rPr>
              <a:t> κύτταρα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b="1" kern="0" dirty="0">
                <a:latin typeface="Arial" charset="0"/>
                <a:cs typeface="+mn-cs"/>
              </a:rPr>
              <a:t>Διάχυτα</a:t>
            </a:r>
            <a:r>
              <a:rPr lang="el-GR" sz="2000" kern="0" dirty="0">
                <a:latin typeface="Arial" charset="0"/>
                <a:cs typeface="+mn-cs"/>
              </a:rPr>
              <a:t> γλοιώματα: </a:t>
            </a:r>
            <a:r>
              <a:rPr lang="el-GR" sz="2000" kern="0" dirty="0" err="1">
                <a:latin typeface="Arial" charset="0"/>
                <a:cs typeface="+mn-cs"/>
              </a:rPr>
              <a:t>αστροκυτταρικά</a:t>
            </a:r>
            <a:r>
              <a:rPr lang="el-GR" sz="2000" kern="0" dirty="0">
                <a:latin typeface="Arial" charset="0"/>
                <a:cs typeface="+mn-cs"/>
              </a:rPr>
              <a:t>, </a:t>
            </a:r>
            <a:r>
              <a:rPr lang="el-GR" sz="2000" kern="0" dirty="0" err="1">
                <a:latin typeface="Arial" charset="0"/>
                <a:cs typeface="+mn-cs"/>
              </a:rPr>
              <a:t>ολιγοδενδρογλοιακά</a:t>
            </a:r>
            <a:r>
              <a:rPr lang="el-GR" sz="2000" kern="0" dirty="0">
                <a:latin typeface="Arial" charset="0"/>
                <a:cs typeface="+mn-cs"/>
              </a:rPr>
              <a:t> ή μικτού τύπου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 err="1">
                <a:latin typeface="Arial" charset="0"/>
                <a:cs typeface="+mn-cs"/>
              </a:rPr>
              <a:t>Βαθμοποίηση</a:t>
            </a:r>
            <a:r>
              <a:rPr lang="el-GR" sz="2000" kern="0" dirty="0">
                <a:latin typeface="Arial" charset="0"/>
                <a:cs typeface="+mn-cs"/>
              </a:rPr>
              <a:t>:</a:t>
            </a:r>
            <a:r>
              <a:rPr lang="en-US" sz="2000" kern="0" dirty="0">
                <a:latin typeface="Arial" charset="0"/>
                <a:cs typeface="+mn-cs"/>
              </a:rPr>
              <a:t> </a:t>
            </a:r>
            <a:r>
              <a:rPr lang="en-US" sz="2000" kern="0" dirty="0">
                <a:solidFill>
                  <a:srgbClr val="C00000"/>
                </a:solidFill>
                <a:latin typeface="Arial" charset="0"/>
                <a:cs typeface="+mn-cs"/>
              </a:rPr>
              <a:t>grade I</a:t>
            </a: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Ι</a:t>
            </a:r>
            <a:r>
              <a:rPr lang="en-US" sz="2000" kern="0" dirty="0">
                <a:latin typeface="Arial" charset="0"/>
                <a:cs typeface="+mn-cs"/>
              </a:rPr>
              <a:t> (</a:t>
            </a:r>
            <a:r>
              <a:rPr lang="el-GR" sz="2000" kern="0" dirty="0">
                <a:latin typeface="Arial" charset="0"/>
                <a:cs typeface="+mn-cs"/>
              </a:rPr>
              <a:t>χαμηλόβαθμο), </a:t>
            </a:r>
            <a:r>
              <a:rPr lang="en-US" sz="2000" kern="0" dirty="0">
                <a:solidFill>
                  <a:srgbClr val="C00000"/>
                </a:solidFill>
                <a:latin typeface="Arial" charset="0"/>
                <a:cs typeface="+mn-cs"/>
              </a:rPr>
              <a:t>grade III </a:t>
            </a:r>
            <a:r>
              <a:rPr lang="en-US" sz="2000" kern="0" dirty="0">
                <a:latin typeface="Arial" charset="0"/>
                <a:cs typeface="+mn-cs"/>
              </a:rPr>
              <a:t>(</a:t>
            </a:r>
            <a:r>
              <a:rPr lang="el-GR" sz="2000" kern="0" dirty="0">
                <a:latin typeface="Arial" charset="0"/>
                <a:cs typeface="+mn-cs"/>
              </a:rPr>
              <a:t>αναπλαστικό), </a:t>
            </a:r>
            <a:r>
              <a:rPr lang="en-US" sz="2000" kern="0" dirty="0">
                <a:solidFill>
                  <a:srgbClr val="C00000"/>
                </a:solidFill>
                <a:latin typeface="Arial" charset="0"/>
                <a:cs typeface="+mn-cs"/>
              </a:rPr>
              <a:t>grade IV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kern="0" dirty="0">
                <a:latin typeface="Arial" charset="0"/>
                <a:cs typeface="+mn-cs"/>
              </a:rPr>
              <a:t>(</a:t>
            </a:r>
            <a:r>
              <a:rPr lang="el-GR" sz="2000" kern="0" dirty="0" err="1">
                <a:latin typeface="Arial" charset="0"/>
                <a:cs typeface="+mn-cs"/>
              </a:rPr>
              <a:t>γλοιοβλάστωμα</a:t>
            </a:r>
            <a:r>
              <a:rPr lang="en-US" sz="2000" kern="0" dirty="0">
                <a:latin typeface="Arial" charset="0"/>
                <a:cs typeface="+mn-cs"/>
              </a:rPr>
              <a:t>)</a:t>
            </a:r>
            <a:endParaRPr lang="el-GR" sz="2000" kern="0" dirty="0">
              <a:latin typeface="Arial" charset="0"/>
              <a:cs typeface="+mn-cs"/>
            </a:endParaRP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latin typeface="Arial" charset="0"/>
                <a:cs typeface="+mn-cs"/>
              </a:rPr>
              <a:t>Ο </a:t>
            </a: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συχνότερος</a:t>
            </a:r>
            <a:r>
              <a:rPr lang="el-GR" sz="2000" kern="0" dirty="0">
                <a:latin typeface="Arial" charset="0"/>
                <a:cs typeface="+mn-cs"/>
              </a:rPr>
              <a:t> τύπος πρωτοπαθούς νεοπλάσματος του ΚΝΣ σε </a:t>
            </a:r>
            <a:r>
              <a:rPr lang="el-GR" sz="2000" u="sng" kern="0" dirty="0">
                <a:latin typeface="Arial" charset="0"/>
                <a:cs typeface="+mn-cs"/>
              </a:rPr>
              <a:t>ενήλικες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Διηθητική ανάπτυξη </a:t>
            </a:r>
            <a:r>
              <a:rPr lang="el-GR" sz="2000" kern="0" dirty="0">
                <a:latin typeface="Arial" charset="0"/>
                <a:cs typeface="+mn-cs"/>
              </a:rPr>
              <a:t>με τη μορφή μεμονωμένων ή αθροίσεων </a:t>
            </a:r>
            <a:r>
              <a:rPr lang="el-GR" sz="2000" kern="0" dirty="0" err="1">
                <a:latin typeface="Arial" charset="0"/>
                <a:cs typeface="+mn-cs"/>
              </a:rPr>
              <a:t>νεοπλασματικών</a:t>
            </a:r>
            <a:r>
              <a:rPr lang="el-GR" sz="2000" kern="0" dirty="0">
                <a:latin typeface="Arial" charset="0"/>
                <a:cs typeface="+mn-cs"/>
              </a:rPr>
              <a:t> κυττάρων στο </a:t>
            </a:r>
            <a:r>
              <a:rPr lang="el-GR" sz="2000" kern="0" dirty="0" err="1">
                <a:latin typeface="Arial" charset="0"/>
                <a:cs typeface="+mn-cs"/>
              </a:rPr>
              <a:t>νευροπίλημα</a:t>
            </a:r>
            <a:endParaRPr lang="el-GR" sz="2400" kern="0" dirty="0">
              <a:latin typeface="Arial" charset="0"/>
              <a:cs typeface="+mn-cs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l-GR" sz="2400" kern="0" dirty="0">
              <a:latin typeface="Arial" charset="0"/>
              <a:cs typeface="+mn-cs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/>
            </a:pPr>
            <a:endParaRPr lang="el-GR" sz="2800" kern="0" dirty="0">
              <a:latin typeface="Arial" charset="0"/>
              <a:cs typeface="+mn-c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1763688" y="105273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7.22</a:t>
            </a:r>
            <a:endParaRPr lang="el-G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536" y="-27384"/>
            <a:ext cx="833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663300"/>
              </a:buClr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K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ακόηθες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μηνιγγίωμα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Grade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4176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42554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645024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45025"/>
            <a:ext cx="439248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0" y="3212976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latin typeface="Arial" pitchFamily="34" charset="0"/>
                <a:cs typeface="Arial" pitchFamily="34" charset="0"/>
              </a:rPr>
              <a:t>Νέκρωση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6084168" y="3068960"/>
            <a:ext cx="28803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latin typeface="Arial" pitchFamily="34" charset="0"/>
                <a:cs typeface="Arial" pitchFamily="34" charset="0"/>
              </a:rPr>
              <a:t>Πτωχά διαφοροποιημένη μορφολογία με άτυπες μιτώσεις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107504" y="6237312"/>
            <a:ext cx="2808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>
                <a:latin typeface="Arial" pitchFamily="34" charset="0"/>
                <a:cs typeface="Arial" pitchFamily="34" charset="0"/>
              </a:rPr>
              <a:t>Σαρκοματωειδής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μορφολογία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732240" y="6237312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latin typeface="Arial" pitchFamily="34" charset="0"/>
                <a:cs typeface="Arial" pitchFamily="34" charset="0"/>
              </a:rPr>
              <a:t>Απώλεια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H3K27me3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354138" y="533400"/>
            <a:ext cx="6599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2800" b="1" dirty="0">
                <a:latin typeface="Times New Roman" charset="0"/>
              </a:rPr>
              <a:t>Μονήρης ινώδης όγκος ΚΝΣ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323850" y="1556792"/>
            <a:ext cx="88201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 dirty="0" err="1">
                <a:latin typeface="Times New Roman" charset="0"/>
              </a:rPr>
              <a:t>Κυτταροβριθής</a:t>
            </a:r>
            <a:r>
              <a:rPr lang="el-GR" sz="2400" b="1" dirty="0">
                <a:latin typeface="Times New Roman" charset="0"/>
              </a:rPr>
              <a:t> και </a:t>
            </a:r>
            <a:r>
              <a:rPr lang="el-GR" sz="2400" b="1" dirty="0" err="1">
                <a:latin typeface="Times New Roman" charset="0"/>
              </a:rPr>
              <a:t>αγγειοβριθής</a:t>
            </a:r>
            <a:r>
              <a:rPr lang="el-GR" sz="2400" b="1" dirty="0">
                <a:latin typeface="Times New Roman" charset="0"/>
              </a:rPr>
              <a:t> </a:t>
            </a:r>
            <a:r>
              <a:rPr lang="el-GR" sz="2400" b="1" dirty="0" err="1">
                <a:latin typeface="Times New Roman" charset="0"/>
              </a:rPr>
              <a:t>μεσεγχυματικός</a:t>
            </a:r>
            <a:r>
              <a:rPr lang="el-GR" sz="2400" b="1" dirty="0">
                <a:latin typeface="Times New Roman" charset="0"/>
              </a:rPr>
              <a:t> όγκος με </a:t>
            </a:r>
            <a:r>
              <a:rPr lang="el-GR" sz="2400" b="1" dirty="0" err="1">
                <a:latin typeface="Times New Roman" charset="0"/>
              </a:rPr>
              <a:t>μονόμορφη</a:t>
            </a:r>
            <a:r>
              <a:rPr lang="el-GR" sz="2400" b="1" dirty="0">
                <a:latin typeface="Times New Roman" charset="0"/>
              </a:rPr>
              <a:t> εμφάνιση, </a:t>
            </a:r>
            <a:r>
              <a:rPr lang="el-GR" sz="2400" b="1" dirty="0" err="1">
                <a:solidFill>
                  <a:srgbClr val="FF0000"/>
                </a:solidFill>
                <a:latin typeface="Times New Roman" charset="0"/>
              </a:rPr>
              <a:t>χαίνοντα</a:t>
            </a:r>
            <a:r>
              <a:rPr lang="el-GR" sz="2400" b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l-GR" sz="2400" b="1" dirty="0" err="1">
                <a:solidFill>
                  <a:srgbClr val="FF0000"/>
                </a:solidFill>
                <a:latin typeface="Times New Roman" charset="0"/>
              </a:rPr>
              <a:t>διακλαδούμενα</a:t>
            </a:r>
            <a:r>
              <a:rPr lang="el-GR" sz="2400" b="1" dirty="0">
                <a:solidFill>
                  <a:srgbClr val="FF0000"/>
                </a:solidFill>
                <a:latin typeface="Times New Roman" charset="0"/>
              </a:rPr>
              <a:t> αγγεία </a:t>
            </a:r>
            <a:r>
              <a:rPr lang="el-GR" sz="2400" b="1" dirty="0">
                <a:latin typeface="Times New Roman" charset="0"/>
              </a:rPr>
              <a:t>κα πυκνό δίκτυο </a:t>
            </a:r>
            <a:r>
              <a:rPr lang="el-GR" sz="2400" b="1" dirty="0" err="1">
                <a:latin typeface="Times New Roman" charset="0"/>
              </a:rPr>
              <a:t>ρετικουλίνης</a:t>
            </a:r>
            <a:r>
              <a:rPr lang="el-GR" sz="2400" b="1" dirty="0">
                <a:latin typeface="Times New Roman" charset="0"/>
              </a:rPr>
              <a:t>, </a:t>
            </a:r>
            <a:r>
              <a:rPr lang="el-GR" sz="2400" b="1" dirty="0" err="1">
                <a:latin typeface="Times New Roman" charset="0"/>
              </a:rPr>
              <a:t>προσφυόμενος</a:t>
            </a:r>
            <a:r>
              <a:rPr lang="el-GR" sz="2400" b="1" dirty="0">
                <a:latin typeface="Times New Roman" charset="0"/>
              </a:rPr>
              <a:t> στη σκληρά μήνιγγα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 dirty="0" err="1">
                <a:latin typeface="Times New Roman" charset="0"/>
                <a:sym typeface="Wingdings 3" pitchFamily="18" charset="2"/>
              </a:rPr>
              <a:t></a:t>
            </a:r>
            <a:r>
              <a:rPr lang="el-GR" sz="2400" b="1" dirty="0" err="1">
                <a:latin typeface="Times New Roman" charset="0"/>
              </a:rPr>
              <a:t>πιθανότητα</a:t>
            </a:r>
            <a:r>
              <a:rPr lang="el-GR" sz="2400" b="1" dirty="0">
                <a:latin typeface="Times New Roman" charset="0"/>
              </a:rPr>
              <a:t> υποτροπής (&gt;80%) και </a:t>
            </a:r>
            <a:r>
              <a:rPr lang="el-GR" sz="2400" b="1" dirty="0">
                <a:solidFill>
                  <a:srgbClr val="FF0000"/>
                </a:solidFill>
                <a:latin typeface="Times New Roman" charset="0"/>
              </a:rPr>
              <a:t>μεταστάσεων εκτός ΚΝΣ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 dirty="0">
                <a:latin typeface="Times New Roman" charset="0"/>
              </a:rPr>
              <a:t>Συχνότητα 0,4% όλων των πρωτοπαθών όγκων του ΚΝΣ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 dirty="0">
                <a:latin typeface="Times New Roman" charset="0"/>
              </a:rPr>
              <a:t>Συνηθέστερα σε νεαρότερη ηλικία σε σχέση με το </a:t>
            </a:r>
            <a:r>
              <a:rPr lang="el-GR" sz="2400" b="1" dirty="0" err="1">
                <a:latin typeface="Times New Roman" charset="0"/>
              </a:rPr>
              <a:t>μηνιγγίωμα</a:t>
            </a:r>
            <a:endParaRPr lang="el-GR" sz="2400" b="1" dirty="0">
              <a:latin typeface="Times New Roman" charset="0"/>
            </a:endParaRP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 dirty="0">
                <a:solidFill>
                  <a:srgbClr val="FF0000"/>
                </a:solidFill>
                <a:latin typeface="Times New Roman" charset="0"/>
              </a:rPr>
              <a:t>Διάχυτη Πυρηνική έκφραση 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STAT</a:t>
            </a:r>
            <a:r>
              <a:rPr lang="el-GR" sz="2400" b="1" dirty="0">
                <a:solidFill>
                  <a:srgbClr val="FF0000"/>
                </a:solidFill>
                <a:latin typeface="Times New Roman" charset="0"/>
              </a:rPr>
              <a:t>6 λόγω σύντηξης 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NAB2-STAT6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 dirty="0">
                <a:solidFill>
                  <a:srgbClr val="FF0000"/>
                </a:solidFill>
                <a:latin typeface="Times New Roman" charset="0"/>
              </a:rPr>
              <a:t>Βαθμοποίηση με βάση τις μιτώσεις </a:t>
            </a:r>
            <a:r>
              <a:rPr lang="el-GR" sz="2400" b="1" dirty="0">
                <a:latin typeface="Times New Roman" charset="0"/>
              </a:rPr>
              <a:t>( &lt; ή ≥ 5/10 </a:t>
            </a:r>
            <a:r>
              <a:rPr lang="en-US" sz="2400" b="1" dirty="0">
                <a:latin typeface="Times New Roman" charset="0"/>
              </a:rPr>
              <a:t>H.P.F) </a:t>
            </a:r>
            <a:r>
              <a:rPr lang="el-GR" sz="2400" b="1" dirty="0">
                <a:solidFill>
                  <a:srgbClr val="FF0000"/>
                </a:solidFill>
                <a:latin typeface="Times New Roman" charset="0"/>
              </a:rPr>
              <a:t>και τη νέκρωση</a:t>
            </a:r>
            <a:r>
              <a:rPr lang="el-GR" sz="2400" b="1" dirty="0">
                <a:latin typeface="Times New Roman" charset="0"/>
              </a:rPr>
              <a:t> ( → </a:t>
            </a:r>
            <a:r>
              <a:rPr lang="en-US" sz="2400" b="1" dirty="0">
                <a:latin typeface="Times New Roman" charset="0"/>
              </a:rPr>
              <a:t>grade 3)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lum bright="-24000" contrast="-12000"/>
          </a:blip>
          <a:srcRect/>
          <a:stretch>
            <a:fillRect/>
          </a:stretch>
        </p:blipFill>
        <p:spPr bwMode="auto">
          <a:xfrm>
            <a:off x="301625" y="787400"/>
            <a:ext cx="86375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7885113" y="6165850"/>
            <a:ext cx="909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Arial" charset="0"/>
              </a:rPr>
              <a:t>CD34</a:t>
            </a:r>
            <a:endParaRPr lang="el-GR" sz="2000">
              <a:latin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54138" y="116632"/>
            <a:ext cx="6599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2800" b="1" dirty="0">
                <a:latin typeface="Times New Roman" charset="0"/>
              </a:rPr>
              <a:t>Μονήρης ινώδης όγκος ΚΝΣ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251520" y="260648"/>
            <a:ext cx="8424936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Εμβρυϊκοί όγκοι(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WHO 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2021)</a:t>
            </a:r>
          </a:p>
          <a:p>
            <a:pPr algn="ctr">
              <a:spcBef>
                <a:spcPts val="0"/>
              </a:spcBef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[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grade 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]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395536" y="1484784"/>
            <a:ext cx="8352928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l-GR" sz="2400" b="1" dirty="0" err="1">
                <a:solidFill>
                  <a:srgbClr val="FF0000"/>
                </a:solidFill>
                <a:latin typeface="Arial" charset="0"/>
              </a:rPr>
              <a:t>Μυελοβλάστωμα</a:t>
            </a:r>
            <a:r>
              <a:rPr lang="el-GR" sz="2400" b="1" dirty="0">
                <a:latin typeface="Arial" charset="0"/>
              </a:rPr>
              <a:t> (ιστολογικά καθοριζόμενο και μοριακοί τύποι)</a:t>
            </a:r>
          </a:p>
          <a:p>
            <a:pPr marL="457200" indent="-457200">
              <a:spcBef>
                <a:spcPct val="5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l-GR" sz="2400" b="1" dirty="0">
                <a:solidFill>
                  <a:srgbClr val="FF0000"/>
                </a:solidFill>
                <a:latin typeface="Arial" charset="0"/>
              </a:rPr>
              <a:t>Λοιποί εμβρυικοί όγκοι</a:t>
            </a:r>
            <a:endParaRPr lang="el-GR" sz="2400" b="1" dirty="0">
              <a:latin typeface="Arial" charset="0"/>
            </a:endParaRPr>
          </a:p>
          <a:p>
            <a:pPr marL="1620838" indent="-361950">
              <a:spcBef>
                <a:spcPct val="5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l-GR" sz="2000" b="1" dirty="0">
                <a:latin typeface="Arial" charset="0"/>
              </a:rPr>
              <a:t>Εμβρυικός όγκος με </a:t>
            </a:r>
            <a:r>
              <a:rPr lang="el-GR" sz="2000" b="1" dirty="0" err="1">
                <a:latin typeface="Arial" charset="0"/>
              </a:rPr>
              <a:t>πολυστιβαδωμένες</a:t>
            </a:r>
            <a:r>
              <a:rPr lang="el-GR" sz="2000" b="1" dirty="0">
                <a:latin typeface="Arial" charset="0"/>
              </a:rPr>
              <a:t> </a:t>
            </a:r>
            <a:r>
              <a:rPr lang="el-GR" sz="2000" b="1" dirty="0" err="1">
                <a:latin typeface="Arial" charset="0"/>
              </a:rPr>
              <a:t>ροζέττες</a:t>
            </a:r>
            <a:r>
              <a:rPr lang="el-GR" sz="2000" b="1" dirty="0">
                <a:latin typeface="Arial" charset="0"/>
              </a:rPr>
              <a:t>  (ανωμαλίες του γονιδιακού τύπου </a:t>
            </a:r>
            <a:r>
              <a:rPr lang="en-US" sz="2000" b="1" dirty="0">
                <a:latin typeface="Arial" charset="0"/>
              </a:rPr>
              <a:t>C19MC</a:t>
            </a:r>
            <a:r>
              <a:rPr lang="el-GR" sz="2000" b="1" dirty="0">
                <a:latin typeface="Arial" charset="0"/>
              </a:rPr>
              <a:t>)</a:t>
            </a:r>
          </a:p>
          <a:p>
            <a:pPr marL="1620838" indent="-361950">
              <a:spcBef>
                <a:spcPct val="5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l-GR" sz="2000" b="1" dirty="0">
                <a:latin typeface="Arial" charset="0"/>
              </a:rPr>
              <a:t>Άτυπος τερατοειδής/ραβδοειδής όγκος</a:t>
            </a:r>
          </a:p>
          <a:p>
            <a:pPr marL="1620838" indent="-361950">
              <a:spcBef>
                <a:spcPct val="5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l-GR" sz="2000" b="1" dirty="0">
                <a:latin typeface="Arial" charset="0"/>
              </a:rPr>
              <a:t>Ηθμοειδής </a:t>
            </a:r>
            <a:r>
              <a:rPr lang="el-GR" sz="2000" b="1" dirty="0" err="1">
                <a:latin typeface="Arial" charset="0"/>
              </a:rPr>
              <a:t>νευροεπιθηλιακός</a:t>
            </a:r>
            <a:r>
              <a:rPr lang="el-GR" sz="2000" b="1" dirty="0">
                <a:latin typeface="Arial" charset="0"/>
              </a:rPr>
              <a:t> όγκος </a:t>
            </a:r>
          </a:p>
          <a:p>
            <a:pPr marL="1620838" indent="-361950">
              <a:spcBef>
                <a:spcPct val="5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l-GR" sz="2000" b="1" dirty="0" err="1">
                <a:latin typeface="Arial" charset="0"/>
              </a:rPr>
              <a:t>Νευροβλάστωμα</a:t>
            </a:r>
            <a:r>
              <a:rPr lang="el-GR" sz="2000" b="1" dirty="0">
                <a:latin typeface="Arial" charset="0"/>
              </a:rPr>
              <a:t> ΚΝΣ, με ενεργοποίηση </a:t>
            </a:r>
            <a:r>
              <a:rPr lang="en-US" sz="2000" b="1" dirty="0">
                <a:latin typeface="Arial" charset="0"/>
              </a:rPr>
              <a:t>FOXR2</a:t>
            </a:r>
            <a:endParaRPr lang="el-GR" sz="2000" b="1" dirty="0">
              <a:latin typeface="Arial" charset="0"/>
            </a:endParaRPr>
          </a:p>
          <a:p>
            <a:pPr marL="1620838" indent="-361950">
              <a:spcBef>
                <a:spcPct val="5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l-GR" sz="2000" b="1" dirty="0">
                <a:latin typeface="Arial" charset="0"/>
              </a:rPr>
              <a:t>Όγκος ΚΝΣ με </a:t>
            </a:r>
            <a:r>
              <a:rPr lang="en-US" sz="2000" b="1" dirty="0">
                <a:latin typeface="Arial" charset="0"/>
              </a:rPr>
              <a:t>BCOR</a:t>
            </a:r>
            <a:r>
              <a:rPr lang="el-GR" sz="2000" b="1" dirty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internal tandem duplication</a:t>
            </a:r>
          </a:p>
          <a:p>
            <a:pPr marL="1620838" indent="-361950">
              <a:spcBef>
                <a:spcPct val="5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l-GR" sz="2000" b="1" dirty="0">
                <a:latin typeface="Arial" charset="0"/>
              </a:rPr>
              <a:t>Εμβρυϊκός όγκος ΚΝΣ </a:t>
            </a:r>
            <a:r>
              <a:rPr lang="en-US" sz="2000" b="1" dirty="0">
                <a:latin typeface="Arial" charset="0"/>
              </a:rPr>
              <a:t>NEC/</a:t>
            </a:r>
            <a:r>
              <a:rPr lang="el-GR" sz="2000" b="1" dirty="0">
                <a:latin typeface="Arial" charset="0"/>
              </a:rPr>
              <a:t>ΝΟΣ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Text Box 2"/>
          <p:cNvSpPr txBox="1">
            <a:spLocks noChangeArrowheads="1"/>
          </p:cNvSpPr>
          <p:nvPr/>
        </p:nvSpPr>
        <p:spPr bwMode="auto">
          <a:xfrm>
            <a:off x="395288" y="476672"/>
            <a:ext cx="8496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Μυελοβλάστωμα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323528" y="1052736"/>
            <a:ext cx="8496944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u="sng" dirty="0">
                <a:latin typeface="Arial" charset="0"/>
              </a:rPr>
              <a:t>Ορισμός</a:t>
            </a:r>
            <a:r>
              <a:rPr lang="el-GR" sz="2000" b="1" dirty="0">
                <a:latin typeface="Arial" charset="0"/>
              </a:rPr>
              <a:t>: 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latin typeface="Arial" charset="0"/>
              </a:rPr>
              <a:t> Κακοήθης διηθητικός όγκος του </a:t>
            </a:r>
            <a:r>
              <a:rPr lang="el-GR" sz="2000" b="1" dirty="0">
                <a:solidFill>
                  <a:srgbClr val="FF0000"/>
                </a:solidFill>
                <a:latin typeface="Arial" charset="0"/>
              </a:rPr>
              <a:t>οπίσθιου κρανιακού βόθρου</a:t>
            </a:r>
            <a:r>
              <a:rPr lang="el-GR" sz="2000" b="1" dirty="0">
                <a:latin typeface="Arial" charset="0"/>
              </a:rPr>
              <a:t>, αποτελούμενος από </a:t>
            </a:r>
            <a:r>
              <a:rPr lang="el-GR" sz="2000" b="1" dirty="0">
                <a:solidFill>
                  <a:srgbClr val="FF0000"/>
                </a:solidFill>
                <a:latin typeface="Arial" charset="0"/>
              </a:rPr>
              <a:t>μικρά πτωχά διαφοροποιημένα κύτταρα </a:t>
            </a:r>
            <a:r>
              <a:rPr lang="el-GR" sz="2000" b="1" dirty="0">
                <a:latin typeface="Arial" charset="0"/>
              </a:rPr>
              <a:t>που προσβάλλει </a:t>
            </a:r>
            <a:r>
              <a:rPr lang="el-GR" sz="2000" b="1" dirty="0">
                <a:solidFill>
                  <a:srgbClr val="FF0000"/>
                </a:solidFill>
                <a:latin typeface="Arial" charset="0"/>
              </a:rPr>
              <a:t>συνήθως παιδιά </a:t>
            </a:r>
            <a:r>
              <a:rPr lang="el-GR" sz="2000" b="1" dirty="0">
                <a:latin typeface="Arial" charset="0"/>
              </a:rPr>
              <a:t>και εμφανίζει τάση για μετάσταση δια μέσου του ΕΝΥ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latin typeface="Arial" charset="0"/>
              </a:rPr>
              <a:t>Ο 2</a:t>
            </a:r>
            <a:r>
              <a:rPr lang="el-GR" sz="2000" b="1" baseline="30000" dirty="0">
                <a:latin typeface="Arial" charset="0"/>
              </a:rPr>
              <a:t>ος</a:t>
            </a:r>
            <a:r>
              <a:rPr lang="el-GR" sz="2000" b="1" dirty="0">
                <a:latin typeface="Arial" charset="0"/>
              </a:rPr>
              <a:t> συχνότερος όγκος του ΚΝΣ στα παιδιά μετά τα υψηλόβαθμα γλοιώματα 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solidFill>
                  <a:srgbClr val="FF0000"/>
                </a:solidFill>
                <a:latin typeface="Arial" charset="0"/>
              </a:rPr>
              <a:t>Μοριακή</a:t>
            </a:r>
            <a:r>
              <a:rPr lang="el-GR" sz="2000" b="1" dirty="0">
                <a:latin typeface="Arial" charset="0"/>
              </a:rPr>
              <a:t> ταξινόμηση με βάση την ενεργοποίηση των οδών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WNT</a:t>
            </a:r>
            <a:r>
              <a:rPr lang="el-GR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sz="2000" b="1" dirty="0">
                <a:latin typeface="Arial" charset="0"/>
              </a:rPr>
              <a:t>και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Sonic Hedge Hog </a:t>
            </a:r>
            <a:r>
              <a:rPr lang="en-US" sz="2000" b="1" dirty="0">
                <a:latin typeface="Arial" charset="0"/>
              </a:rPr>
              <a:t>(</a:t>
            </a:r>
            <a:r>
              <a:rPr lang="el-GR" sz="2000" b="1" dirty="0">
                <a:latin typeface="Arial" charset="0"/>
              </a:rPr>
              <a:t>4 ομάδες) (</a:t>
            </a:r>
            <a:r>
              <a:rPr lang="en-US" sz="2000" b="1" dirty="0">
                <a:latin typeface="Arial" charset="0"/>
              </a:rPr>
              <a:t>WHO 2016)</a:t>
            </a:r>
            <a:r>
              <a:rPr lang="el-GR" sz="2000" b="1" dirty="0">
                <a:latin typeface="Arial" charset="0"/>
              </a:rPr>
              <a:t> 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latin typeface="Arial" charset="0"/>
              </a:rPr>
              <a:t>Περαιτέρω κατηγοριοποίηση του </a:t>
            </a:r>
            <a:r>
              <a:rPr lang="en-US" sz="2000" b="1" dirty="0">
                <a:latin typeface="Arial" charset="0"/>
              </a:rPr>
              <a:t>SHH-</a:t>
            </a:r>
            <a:r>
              <a:rPr lang="el-GR" sz="2000" b="1" dirty="0">
                <a:latin typeface="Arial" charset="0"/>
              </a:rPr>
              <a:t> τύπου σε 4 υποομάδες με βάση τη μετάλλαξη </a:t>
            </a:r>
            <a:r>
              <a:rPr lang="en-US" sz="2000" b="1" dirty="0">
                <a:latin typeface="Arial" charset="0"/>
              </a:rPr>
              <a:t>p53</a:t>
            </a:r>
            <a:r>
              <a:rPr lang="el-GR" sz="2000" b="1" dirty="0">
                <a:latin typeface="Arial" charset="0"/>
              </a:rPr>
              <a:t> και αναγνώριση 8 υποομάδων του </a:t>
            </a:r>
            <a:r>
              <a:rPr lang="en-US" sz="2000" b="1" dirty="0">
                <a:latin typeface="Arial" charset="0"/>
              </a:rPr>
              <a:t>non WNT/non SHH</a:t>
            </a:r>
            <a:r>
              <a:rPr lang="el-GR" sz="2000" b="1" dirty="0">
                <a:latin typeface="Arial" charset="0"/>
              </a:rPr>
              <a:t> τύπου</a:t>
            </a:r>
            <a:r>
              <a:rPr lang="en-US" sz="2000" b="1" dirty="0">
                <a:latin typeface="Arial" charset="0"/>
              </a:rPr>
              <a:t> (WHO 2021)</a:t>
            </a:r>
            <a:endParaRPr lang="el-GR" sz="2000" b="1" dirty="0">
              <a:latin typeface="Arial" charset="0"/>
            </a:endParaRP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latin typeface="Arial" charset="0"/>
              </a:rPr>
              <a:t>Σχέση μοριακών υποομάδων με ιστολογικά χαρακτηριστικά, επιδημιολογικά χαρακτηριστικά και πρόγνωση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Text Box 2"/>
          <p:cNvSpPr txBox="1">
            <a:spLocks noChangeArrowheads="1"/>
          </p:cNvSpPr>
          <p:nvPr/>
        </p:nvSpPr>
        <p:spPr bwMode="auto">
          <a:xfrm>
            <a:off x="395288" y="322039"/>
            <a:ext cx="8496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Μυελοβλάστωμα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Ιστολογική εικόνα 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611560" y="1834926"/>
            <a:ext cx="763391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9263" indent="-449263"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 dirty="0">
                <a:latin typeface="Arial" charset="0"/>
              </a:rPr>
              <a:t>Συμπαγείς ομάδες κυττάρων με στρογγυλούς ή ωοειδείς </a:t>
            </a:r>
            <a:r>
              <a:rPr lang="el-GR" sz="2400" b="1" dirty="0" err="1">
                <a:latin typeface="Arial" charset="0"/>
              </a:rPr>
              <a:t>υπερχρωματικούς</a:t>
            </a:r>
            <a:r>
              <a:rPr lang="el-GR" sz="2400" b="1" dirty="0">
                <a:latin typeface="Arial" charset="0"/>
              </a:rPr>
              <a:t> πυρήνες και σχετικά λίγο κυτταρόπλασμα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 dirty="0">
                <a:latin typeface="Arial" charset="0"/>
              </a:rPr>
              <a:t>Υψηλή </a:t>
            </a:r>
            <a:r>
              <a:rPr lang="el-GR" sz="2400" b="1" dirty="0" err="1">
                <a:latin typeface="Arial" charset="0"/>
              </a:rPr>
              <a:t>μιτωτική</a:t>
            </a:r>
            <a:r>
              <a:rPr lang="el-GR" sz="2400" b="1" dirty="0">
                <a:latin typeface="Arial" charset="0"/>
              </a:rPr>
              <a:t> και </a:t>
            </a:r>
            <a:r>
              <a:rPr lang="el-GR" sz="2400" b="1" dirty="0" err="1">
                <a:latin typeface="Arial" charset="0"/>
              </a:rPr>
              <a:t>αποπτωτική</a:t>
            </a:r>
            <a:r>
              <a:rPr lang="el-GR" sz="2400" b="1" dirty="0">
                <a:latin typeface="Arial" charset="0"/>
              </a:rPr>
              <a:t> δραστηριότητα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 dirty="0">
                <a:latin typeface="Arial" charset="0"/>
              </a:rPr>
              <a:t>Νευρωνική διαφοροποίηση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 dirty="0">
                <a:latin typeface="Arial" charset="0"/>
              </a:rPr>
              <a:t>Νέκρωση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 dirty="0" err="1">
                <a:latin typeface="Arial" charset="0"/>
              </a:rPr>
              <a:t>Μυογενής</a:t>
            </a:r>
            <a:r>
              <a:rPr lang="el-GR" sz="2400" b="1" dirty="0">
                <a:latin typeface="Arial" charset="0"/>
              </a:rPr>
              <a:t> διαφοροποίηση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 dirty="0" err="1">
                <a:latin typeface="Arial" charset="0"/>
              </a:rPr>
              <a:t>Μελανωτική</a:t>
            </a:r>
            <a:r>
              <a:rPr lang="el-GR" sz="2400" b="1" dirty="0">
                <a:latin typeface="Arial" charset="0"/>
              </a:rPr>
              <a:t> διαφοροποίηση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4963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Μυελοβλάστωμα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Ιστολογικα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καθοριζόμενο</a:t>
            </a:r>
          </a:p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Ιστολογικοί υπότυποι</a:t>
            </a:r>
          </a:p>
        </p:txBody>
      </p: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179512" y="1988840"/>
            <a:ext cx="8678862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9263" indent="-449263">
              <a:lnSpc>
                <a:spcPct val="90000"/>
              </a:lnSpc>
              <a:spcBef>
                <a:spcPct val="10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000" b="1" spc="-150" dirty="0">
                <a:solidFill>
                  <a:srgbClr val="FF0000"/>
                </a:solidFill>
                <a:latin typeface="Arial" charset="0"/>
              </a:rPr>
              <a:t>Κλασικός </a:t>
            </a:r>
            <a:r>
              <a:rPr lang="el-GR" sz="2000" b="1" spc="-150" dirty="0" err="1">
                <a:solidFill>
                  <a:srgbClr val="FF0000"/>
                </a:solidFill>
                <a:latin typeface="Arial" charset="0"/>
              </a:rPr>
              <a:t>υπότυπος</a:t>
            </a:r>
            <a:r>
              <a:rPr lang="el-GR" sz="2000" b="1" spc="-15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sz="2000" b="1" spc="-150" dirty="0">
                <a:latin typeface="Arial" charset="0"/>
              </a:rPr>
              <a:t>(70-80%) [απουσία </a:t>
            </a:r>
            <a:r>
              <a:rPr lang="el-GR" sz="2000" b="1" spc="-150" dirty="0" err="1">
                <a:latin typeface="Arial" charset="0"/>
              </a:rPr>
              <a:t>δεσμοπλασίας</a:t>
            </a:r>
            <a:r>
              <a:rPr lang="el-GR" sz="2000" b="1" spc="-150" dirty="0">
                <a:latin typeface="Arial" charset="0"/>
              </a:rPr>
              <a:t>]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000" b="1" spc="-150" dirty="0">
                <a:latin typeface="Arial" charset="0"/>
              </a:rPr>
              <a:t>Οζώδεις αθροίσεις (</a:t>
            </a:r>
            <a:r>
              <a:rPr lang="en-US" sz="2000" b="1" spc="-150" dirty="0">
                <a:latin typeface="Arial" charset="0"/>
              </a:rPr>
              <a:t>“pale islands”)</a:t>
            </a:r>
            <a:r>
              <a:rPr lang="el-GR" sz="2000" b="1" spc="-150" dirty="0">
                <a:latin typeface="Arial" charset="0"/>
              </a:rPr>
              <a:t> περιβαλλόμενες από δίκτυο </a:t>
            </a:r>
            <a:r>
              <a:rPr lang="el-GR" sz="2000" b="1" spc="-150" dirty="0" err="1">
                <a:latin typeface="Arial" charset="0"/>
              </a:rPr>
              <a:t>ρετικουλίνης</a:t>
            </a:r>
            <a:r>
              <a:rPr lang="el-GR" sz="2000" b="1" spc="-150" dirty="0">
                <a:latin typeface="Arial" charset="0"/>
              </a:rPr>
              <a:t> (</a:t>
            </a:r>
            <a:r>
              <a:rPr lang="el-GR" sz="2000" b="1" spc="-150" dirty="0" err="1">
                <a:solidFill>
                  <a:srgbClr val="FF0000"/>
                </a:solidFill>
                <a:latin typeface="Arial" charset="0"/>
              </a:rPr>
              <a:t>δεσμοπλαστικός</a:t>
            </a:r>
            <a:r>
              <a:rPr lang="el-GR" sz="2000" b="1" spc="-150" dirty="0">
                <a:solidFill>
                  <a:srgbClr val="FF0000"/>
                </a:solidFill>
                <a:latin typeface="Arial" charset="0"/>
              </a:rPr>
              <a:t> οζώδης </a:t>
            </a:r>
            <a:r>
              <a:rPr lang="el-GR" sz="2000" b="1" spc="-150" dirty="0" err="1">
                <a:latin typeface="Arial" charset="0"/>
              </a:rPr>
              <a:t>υπότυπος</a:t>
            </a:r>
            <a:r>
              <a:rPr lang="el-GR" sz="2000" b="1" spc="-150" dirty="0">
                <a:latin typeface="Arial" charset="0"/>
              </a:rPr>
              <a:t> – 20%)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000" b="1" spc="-150" dirty="0" err="1">
                <a:latin typeface="Arial" charset="0"/>
              </a:rPr>
              <a:t>Λοβιακή</a:t>
            </a:r>
            <a:r>
              <a:rPr lang="el-GR" sz="2000" b="1" spc="-150" dirty="0">
                <a:latin typeface="Arial" charset="0"/>
              </a:rPr>
              <a:t> αρχιτεκτονική (</a:t>
            </a:r>
            <a:r>
              <a:rPr lang="el-GR" sz="2000" b="1" spc="-150" dirty="0" err="1">
                <a:latin typeface="Arial" charset="0"/>
              </a:rPr>
              <a:t>υπότυπος</a:t>
            </a:r>
            <a:r>
              <a:rPr lang="el-GR" sz="2000" b="1" spc="-150" dirty="0">
                <a:latin typeface="Arial" charset="0"/>
              </a:rPr>
              <a:t> </a:t>
            </a:r>
            <a:r>
              <a:rPr lang="el-GR" sz="2000" b="1" spc="-150" dirty="0">
                <a:solidFill>
                  <a:srgbClr val="FF0000"/>
                </a:solidFill>
                <a:latin typeface="Arial" charset="0"/>
              </a:rPr>
              <a:t>με εκτεταμένη οζώδη διαμόρφωση </a:t>
            </a:r>
            <a:r>
              <a:rPr lang="el-GR" sz="2000" b="1" spc="-150" dirty="0">
                <a:latin typeface="Arial" charset="0"/>
              </a:rPr>
              <a:t>-  ~4%)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000" b="1" spc="-150" dirty="0" err="1">
                <a:latin typeface="Arial" charset="0"/>
              </a:rPr>
              <a:t>Νεοπλασματικός</a:t>
            </a:r>
            <a:r>
              <a:rPr lang="el-GR" sz="2000" b="1" spc="-150" dirty="0">
                <a:latin typeface="Arial" charset="0"/>
              </a:rPr>
              <a:t> πληθυσμός με ευμεγέθεις, στρογγυλούς, </a:t>
            </a:r>
            <a:r>
              <a:rPr lang="el-GR" sz="2000" b="1" spc="-150" dirty="0" err="1">
                <a:latin typeface="Arial" charset="0"/>
              </a:rPr>
              <a:t>κενοτοπιώδεις</a:t>
            </a:r>
            <a:r>
              <a:rPr lang="el-GR" sz="2000" b="1" spc="-150" dirty="0">
                <a:latin typeface="Arial" charset="0"/>
              </a:rPr>
              <a:t> πυρήνες με προέχοντα </a:t>
            </a:r>
            <a:r>
              <a:rPr lang="el-GR" sz="2000" b="1" spc="-150" dirty="0" err="1">
                <a:latin typeface="Arial" charset="0"/>
              </a:rPr>
              <a:t>πυρήνια</a:t>
            </a:r>
            <a:r>
              <a:rPr lang="el-GR" sz="2000" b="1" spc="-150" dirty="0">
                <a:latin typeface="Arial" charset="0"/>
              </a:rPr>
              <a:t> και </a:t>
            </a:r>
            <a:r>
              <a:rPr lang="el-GR" sz="2000" b="1" spc="-150" dirty="0" err="1">
                <a:latin typeface="Arial" charset="0"/>
              </a:rPr>
              <a:t>ηωσινόφιλο</a:t>
            </a:r>
            <a:r>
              <a:rPr lang="el-GR" sz="2000" b="1" spc="-150" dirty="0">
                <a:latin typeface="Arial" charset="0"/>
              </a:rPr>
              <a:t> κυτταρόπλασμα (</a:t>
            </a:r>
            <a:r>
              <a:rPr lang="el-GR" sz="2000" b="1" spc="-150" dirty="0" err="1">
                <a:solidFill>
                  <a:srgbClr val="FF0000"/>
                </a:solidFill>
                <a:latin typeface="Arial" charset="0"/>
              </a:rPr>
              <a:t>μεγαλοκυτταρικός</a:t>
            </a:r>
            <a:r>
              <a:rPr lang="el-GR" sz="2000" b="1" spc="-150" dirty="0">
                <a:solidFill>
                  <a:srgbClr val="FF0000"/>
                </a:solidFill>
                <a:latin typeface="Arial" charset="0"/>
              </a:rPr>
              <a:t>/αναπλαστικός  </a:t>
            </a:r>
            <a:r>
              <a:rPr lang="el-GR" sz="2000" b="1" spc="-150" dirty="0" err="1">
                <a:solidFill>
                  <a:srgbClr val="FF0000"/>
                </a:solidFill>
                <a:latin typeface="Arial" charset="0"/>
              </a:rPr>
              <a:t>υπότυπος</a:t>
            </a:r>
            <a:r>
              <a:rPr lang="el-GR" sz="2000" b="1" spc="-15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sz="2000" b="1" spc="-150" dirty="0">
                <a:latin typeface="Arial" charset="0"/>
              </a:rPr>
              <a:t>– 10%)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000" b="1" spc="-150" dirty="0">
                <a:latin typeface="Arial" charset="0"/>
              </a:rPr>
              <a:t>Διατήρηση έκφρασης </a:t>
            </a:r>
            <a:r>
              <a:rPr lang="en-US" sz="2000" b="1" spc="-150" dirty="0">
                <a:latin typeface="Arial" charset="0"/>
              </a:rPr>
              <a:t>INI-1</a:t>
            </a:r>
            <a:r>
              <a:rPr lang="el-GR" sz="2000" b="1" spc="-150" dirty="0">
                <a:latin typeface="Arial" charset="0"/>
              </a:rPr>
              <a:t> (</a:t>
            </a:r>
            <a:r>
              <a:rPr lang="el-GR" sz="2000" b="1" spc="-150" dirty="0" err="1">
                <a:latin typeface="Arial" charset="0"/>
              </a:rPr>
              <a:t>δ.δ</a:t>
            </a:r>
            <a:r>
              <a:rPr lang="el-GR" sz="2000" b="1" spc="-150" dirty="0">
                <a:latin typeface="Arial" charset="0"/>
              </a:rPr>
              <a:t> από άτυπο τερατοειδή/ραβδοειδή όγκο)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000" b="1" spc="-150" dirty="0">
                <a:solidFill>
                  <a:srgbClr val="FF0000"/>
                </a:solidFill>
                <a:latin typeface="Arial" charset="0"/>
              </a:rPr>
              <a:t>Ευμενέστερη πρόγνωση σε </a:t>
            </a:r>
            <a:r>
              <a:rPr lang="el-GR" sz="2000" b="1" spc="-150" dirty="0" err="1">
                <a:solidFill>
                  <a:srgbClr val="FF0000"/>
                </a:solidFill>
                <a:latin typeface="Arial" charset="0"/>
              </a:rPr>
              <a:t>δεσμοπλαστικό</a:t>
            </a:r>
            <a:r>
              <a:rPr lang="el-GR" sz="2000" b="1" spc="-150" dirty="0">
                <a:solidFill>
                  <a:srgbClr val="FF0000"/>
                </a:solidFill>
                <a:latin typeface="Arial" charset="0"/>
              </a:rPr>
              <a:t> οζώδη υπότυπο και υπότυπο με </a:t>
            </a:r>
            <a:r>
              <a:rPr lang="el-GR" sz="2000" b="1" spc="-150" dirty="0" err="1">
                <a:solidFill>
                  <a:srgbClr val="FF0000"/>
                </a:solidFill>
                <a:latin typeface="Arial" charset="0"/>
              </a:rPr>
              <a:t>εκσεσημασμένη</a:t>
            </a:r>
            <a:r>
              <a:rPr lang="el-GR" sz="2000" b="1" spc="-150" dirty="0">
                <a:solidFill>
                  <a:srgbClr val="FF0000"/>
                </a:solidFill>
                <a:latin typeface="Arial" charset="0"/>
              </a:rPr>
              <a:t> οζώδη διαμόρφωση)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aa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492375"/>
            <a:ext cx="899795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23" name="Text Box 3"/>
          <p:cNvSpPr txBox="1">
            <a:spLocks noChangeArrowheads="1"/>
          </p:cNvSpPr>
          <p:nvPr/>
        </p:nvSpPr>
        <p:spPr bwMode="auto">
          <a:xfrm>
            <a:off x="323850" y="765175"/>
            <a:ext cx="8496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Μυελοβλάστωμα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Κλασικός </a:t>
            </a: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υπότυπος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0" y="458152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Αδιαφοροποίητα	     </a:t>
            </a:r>
            <a:r>
              <a:rPr lang="en-US" sz="2400" b="1">
                <a:latin typeface="Arial" charset="0"/>
              </a:rPr>
              <a:t>Homer-Wright	</a:t>
            </a:r>
            <a:r>
              <a:rPr lang="el-GR" sz="2400" b="1">
                <a:latin typeface="Arial" charset="0"/>
              </a:rPr>
              <a:t>Παράλληλη διάταξη</a:t>
            </a:r>
          </a:p>
          <a:p>
            <a:pPr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       κύτταρα	          ροζέτες	     των κυττάρων</a:t>
            </a:r>
          </a:p>
          <a:p>
            <a:pPr algn="ctr"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                                                                    (δίκην σπογγιο-</a:t>
            </a:r>
          </a:p>
          <a:p>
            <a:pPr algn="ctr"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                                                                    βλαστώματος)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3528" y="-27384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Μυελοβλάστωμα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- 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Κλασικός </a:t>
            </a: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υπότυπος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8135888" y="65973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9"/>
            <a:ext cx="410662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492896"/>
            <a:ext cx="4427984" cy="389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Ορθογώνιο"/>
          <p:cNvSpPr/>
          <p:nvPr/>
        </p:nvSpPr>
        <p:spPr>
          <a:xfrm>
            <a:off x="0" y="47251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000" b="1" dirty="0">
                <a:latin typeface="Arial" pitchFamily="34" charset="0"/>
                <a:cs typeface="Arial" pitchFamily="34" charset="0"/>
              </a:rPr>
              <a:t>Όζοι με κλασικό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μυελοβλάστωμα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χωρίς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δεσμοπλασία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aa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81075"/>
            <a:ext cx="7916862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6819" name="Text Box 3"/>
          <p:cNvSpPr txBox="1">
            <a:spLocks noChangeArrowheads="1"/>
          </p:cNvSpPr>
          <p:nvPr/>
        </p:nvSpPr>
        <p:spPr bwMode="auto">
          <a:xfrm>
            <a:off x="250825" y="0"/>
            <a:ext cx="8713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Δεσμοπλαστικό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Οζώδες </a:t>
            </a:r>
            <a:r>
              <a:rPr lang="el-G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Μυελοβλάστωμα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0" y="6165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4575">
              <a:tabLst>
                <a:tab pos="2873375" algn="l"/>
                <a:tab pos="6008688" algn="l"/>
              </a:tabLst>
            </a:pPr>
            <a:r>
              <a:rPr lang="el-GR" sz="2400" b="1" dirty="0">
                <a:latin typeface="Arial" charset="0"/>
              </a:rPr>
              <a:t>  </a:t>
            </a:r>
            <a:r>
              <a:rPr lang="en-US" sz="2400" b="1" dirty="0">
                <a:latin typeface="Arial" charset="0"/>
              </a:rPr>
              <a:t>                   Ki-67		NSE</a:t>
            </a:r>
            <a:endParaRPr lang="el-GR" sz="2400" b="1" dirty="0">
              <a:latin typeface="Arial" charset="0"/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4575">
              <a:tabLst>
                <a:tab pos="2873375" algn="l"/>
                <a:tab pos="5384800" algn="l"/>
              </a:tabLst>
            </a:pPr>
            <a:r>
              <a:rPr lang="el-GR" sz="2400" b="1">
                <a:latin typeface="Arial" charset="0"/>
              </a:rPr>
              <a:t>  		Ρετικουλίνη</a:t>
            </a:r>
          </a:p>
        </p:txBody>
      </p:sp>
      <p:sp>
        <p:nvSpPr>
          <p:cNvPr id="103430" name="4 - TextBox"/>
          <p:cNvSpPr txBox="1">
            <a:spLocks noChangeArrowheads="1"/>
          </p:cNvSpPr>
          <p:nvPr/>
        </p:nvSpPr>
        <p:spPr bwMode="auto">
          <a:xfrm>
            <a:off x="5220072" y="6565900"/>
            <a:ext cx="2592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b="1" dirty="0"/>
              <a:t>Νευρωνική διαφοροποίηση</a:t>
            </a:r>
          </a:p>
        </p:txBody>
      </p:sp>
      <p:cxnSp>
        <p:nvCxnSpPr>
          <p:cNvPr id="8" name="7 - Ευθεία γραμμή σύνδεσης"/>
          <p:cNvCxnSpPr/>
          <p:nvPr/>
        </p:nvCxnSpPr>
        <p:spPr>
          <a:xfrm flipH="1" flipV="1">
            <a:off x="5580063" y="4437063"/>
            <a:ext cx="72057" cy="20882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7016</Words>
  <Application>Microsoft Office PowerPoint</Application>
  <PresentationFormat>Προβολή στην οθόνη (4:3)</PresentationFormat>
  <Paragraphs>1172</Paragraphs>
  <Slides>108</Slides>
  <Notes>58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108</vt:i4>
      </vt:variant>
    </vt:vector>
  </HeadingPairs>
  <TitlesOfParts>
    <vt:vector size="114" baseType="lpstr">
      <vt:lpstr>Arial</vt:lpstr>
      <vt:lpstr>Calibri</vt:lpstr>
      <vt:lpstr>Times New Roman</vt:lpstr>
      <vt:lpstr>Verdana</vt:lpstr>
      <vt:lpstr>Wingdings</vt:lpstr>
      <vt:lpstr>Θέμα του Office</vt:lpstr>
      <vt:lpstr>Παρουσίαση του PowerPoint</vt:lpstr>
      <vt:lpstr>Γενική δομή ενός νευρώνα</vt:lpstr>
      <vt:lpstr>Τα στηρικτικά κύτταρα του ΚΝΣ</vt:lpstr>
      <vt:lpstr>Αστροκύτταρα</vt:lpstr>
      <vt:lpstr>Ολιγοδενδροκύτταρα</vt:lpstr>
      <vt:lpstr>Επενδυματικά κύτταρα</vt:lpstr>
      <vt:lpstr>Χοριοειδές πλέγμα</vt:lpstr>
      <vt:lpstr>Μήνιγγες και αφοριστική γλοία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Κριτήρια βαθμοποίησης διάχυτα διηθητικού αστροκυτταρικού γλοιώματος τύπου ενήλικος</vt:lpstr>
      <vt:lpstr>Παρουσίαση του PowerPoint</vt:lpstr>
      <vt:lpstr>ΜΟΡΙΑΚΑ ΚΡΙΤΗΡΙΑ ΒΑΘΜΟΠΟΙΗΣΗΣ ΔΙΑΧΥΤΑ ΔΙΗΘΗΤΙΚΩΝ ΑΣΤΡΟΚΥΤΤΑΡΙΚΩΝ ΓΛΟΙΩΜΑΤΩΝ ΤΥΠΟΥ ΕΝΗΛΙΚΟΣ ( WHO,CNS5, 2021)</vt:lpstr>
      <vt:lpstr>Σημασία του βαθμού κακοήθειας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IDH-μεταλλαγμένο αστροκύτωμα (grade 2-3)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IDH –μη μεταλλαγμένο γλοιοβλάστωμα (grade 4)</vt:lpstr>
      <vt:lpstr>Παρουσίαση του PowerPoint</vt:lpstr>
      <vt:lpstr>Παρουσίαση του PowerPoint</vt:lpstr>
      <vt:lpstr>Παρουσίαση του PowerPoint</vt:lpstr>
      <vt:lpstr>Σύγκριση IDH-μη μεταλλαγμένο γλοιοβλαστώματος και IDH-μεταλλαγμένου  αστροκυτώματος grade 4</vt:lpstr>
      <vt:lpstr>Γιγαντοκυτταρικό γλοιοβλάστωμα</vt:lpstr>
      <vt:lpstr>Γλοιοσάρκωμα</vt:lpstr>
      <vt:lpstr>Επιθηλιοειδές / ραβδοειδές γλοιβλάστωμα</vt:lpstr>
      <vt:lpstr>Παρουσίαση του PowerPoint</vt:lpstr>
      <vt:lpstr>Ολιγοδενδρογλοίωμα  με μετάλλαξη IDH &amp; συναπάλειψη 1p/19q</vt:lpstr>
      <vt:lpstr>Παρουσίαση του PowerPoint</vt:lpstr>
      <vt:lpstr>Παρουσίαση του PowerPoint</vt:lpstr>
      <vt:lpstr>Ολιγοδενδρογλοίωμα - Μοριακοί δείκτες</vt:lpstr>
      <vt:lpstr>Παρουσίαση του PowerPoint</vt:lpstr>
      <vt:lpstr>Παρουσίαση του PowerPoint</vt:lpstr>
      <vt:lpstr>Παρουσίαση του PowerPoint</vt:lpstr>
      <vt:lpstr>Διάχυτο γλοίωμα μέσης γραμμής με ανωμαλίες (μετάλλαξη)Η3 K27</vt:lpstr>
      <vt:lpstr>Διάχυτο γλοίωμα μέσης γραμμής με ανωμαλίες Η3Κ27</vt:lpstr>
      <vt:lpstr>Παρουσίαση του PowerPoint</vt:lpstr>
      <vt:lpstr>Παρουσίαση του PowerPoint</vt:lpstr>
      <vt:lpstr>Πιλοκυτταρικό αστροκύτωμα (WHO grade 1)</vt:lpstr>
      <vt:lpstr>Πιλοκυτταρικό Αστροκύτωμα</vt:lpstr>
      <vt:lpstr>Παρουσίαση του PowerPoint</vt:lpstr>
      <vt:lpstr>Παρουσίαση του PowerPoint</vt:lpstr>
      <vt:lpstr>Υποεπενδυματικό γιγαντοκυτταρικό αστροκύτωμα (SEGA)</vt:lpstr>
      <vt:lpstr>Υποπενδυματικό γιγαντοκυτταρικό αστροκύτωμα</vt:lpstr>
      <vt:lpstr>Πλειόμορφο Ξανθοαστροκύτωμα (WHO grade 2 ή 3)</vt:lpstr>
      <vt:lpstr>Πλειόμορφο Ξανθοαστροκύτωμα</vt:lpstr>
      <vt:lpstr>Πλειόμορφο Ξανθοαστροκύτωμα (grade 3)</vt:lpstr>
      <vt:lpstr>Επενδυματικοί  Όγκοι ( WHO CNS5 2021) </vt:lpstr>
      <vt:lpstr>Επενδύμωμα   Ανατομικός Τύπος </vt:lpstr>
      <vt:lpstr>Επενδύμωμα  Υπερσκηνίδιο – οπίσθιου κρανιακού βόθρου</vt:lpstr>
      <vt:lpstr>Επενδύμωμα  Υπερσκηνίδιο – οπίσθιου κρανιακού βόθρου</vt:lpstr>
      <vt:lpstr>Παρουσίαση του PowerPoint</vt:lpstr>
      <vt:lpstr>Μυξοθηλώδες επενδύμωμα (grade 2 WHO 2021)</vt:lpstr>
      <vt:lpstr>Παρουσίαση του PowerPoint</vt:lpstr>
      <vt:lpstr>Υποεπενδύμωμα (grade 1)</vt:lpstr>
      <vt:lpstr>Παρουσίαση του PowerPoint</vt:lpstr>
      <vt:lpstr>Όγκοι χοριοειδούς πλέγματος</vt:lpstr>
      <vt:lpstr>Παρουσίαση του PowerPoint</vt:lpstr>
      <vt:lpstr>Όγκοι χοριοειδούς πλέγματος</vt:lpstr>
      <vt:lpstr>Όγκοι χοριοειδούς πλέγματος</vt:lpstr>
      <vt:lpstr>Παρουσίαση του PowerPoint</vt:lpstr>
      <vt:lpstr>Παρουσίαση του PowerPoint</vt:lpstr>
      <vt:lpstr>Γαγγλιογλοίωμα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Μηνύματα για το σπίτι (Ι)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Maria Giannari</cp:lastModifiedBy>
  <cp:revision>44</cp:revision>
  <dcterms:created xsi:type="dcterms:W3CDTF">2022-12-06T12:23:41Z</dcterms:created>
  <dcterms:modified xsi:type="dcterms:W3CDTF">2023-05-03T07:16:24Z</dcterms:modified>
</cp:coreProperties>
</file>