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0" d="100"/>
          <a:sy n="120" d="100"/>
        </p:scale>
        <p:origin x="-96" y="-2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E23FD9-C786-3243-9694-726FC12CB736}" type="datetimeFigureOut">
              <a:rPr lang="en-US" smtClean="0"/>
              <a:t>11/3/15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DD930F-ECF7-684F-A7A7-BE7453967876}" type="slidenum">
              <a:rPr lang="en-US" smtClean="0"/>
              <a:t>‹#›</a:t>
            </a:fld>
            <a:endParaRPr lang="en-US"/>
          </a:p>
        </p:txBody>
      </p:sp>
    </p:spTree>
    <p:extLst>
      <p:ext uri="{BB962C8B-B14F-4D97-AF65-F5344CB8AC3E}">
        <p14:creationId xmlns:p14="http://schemas.microsoft.com/office/powerpoint/2010/main" val="19887282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l-GR"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11/3/15</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l-GR"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l-G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l-GR"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l-G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l-GR"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l-G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l-G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l-GR"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l-GR"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11/3/15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l-G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l-GR"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l-GR"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l-GR"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l-GR"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l-GR"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l-GR"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11/3/15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jpg"/><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3200" dirty="0" smtClean="0">
                <a:latin typeface="Arial"/>
                <a:cs typeface="Arial"/>
              </a:rPr>
              <a:t>Επιστημονική Επανάσταση</a:t>
            </a:r>
            <a:endParaRPr lang="en-US" sz="3200" dirty="0">
              <a:latin typeface="Arial"/>
              <a:cs typeface="Arial"/>
            </a:endParaRPr>
          </a:p>
        </p:txBody>
      </p:sp>
      <p:sp>
        <p:nvSpPr>
          <p:cNvPr id="3" name="Subtitle 2"/>
          <p:cNvSpPr>
            <a:spLocks noGrp="1"/>
          </p:cNvSpPr>
          <p:nvPr>
            <p:ph type="subTitle" idx="1"/>
          </p:nvPr>
        </p:nvSpPr>
        <p:spPr/>
        <p:txBody>
          <a:bodyPr/>
          <a:lstStyle/>
          <a:p>
            <a:r>
              <a:rPr lang="el-GR" smtClean="0">
                <a:latin typeface="Arial"/>
                <a:cs typeface="Arial"/>
              </a:rPr>
              <a:t>2015-2016</a:t>
            </a:r>
            <a:endParaRPr lang="en-US" dirty="0">
              <a:latin typeface="Arial"/>
              <a:cs typeface="Arial"/>
            </a:endParaRPr>
          </a:p>
        </p:txBody>
      </p:sp>
    </p:spTree>
    <p:extLst>
      <p:ext uri="{BB962C8B-B14F-4D97-AF65-F5344CB8AC3E}">
        <p14:creationId xmlns:p14="http://schemas.microsoft.com/office/powerpoint/2010/main" val="13160457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latin typeface="Arial"/>
                <a:cs typeface="Arial"/>
              </a:rPr>
              <a:t>Εμπειρία και Πείραμα</a:t>
            </a:r>
            <a:endParaRPr lang="en-US" sz="3200" dirty="0">
              <a:latin typeface="Arial"/>
              <a:cs typeface="Arial"/>
            </a:endParaRPr>
          </a:p>
        </p:txBody>
      </p:sp>
      <p:sp>
        <p:nvSpPr>
          <p:cNvPr id="3" name="Content Placeholder 2"/>
          <p:cNvSpPr>
            <a:spLocks noGrp="1"/>
          </p:cNvSpPr>
          <p:nvPr>
            <p:ph idx="1"/>
          </p:nvPr>
        </p:nvSpPr>
        <p:spPr/>
        <p:txBody>
          <a:bodyPr>
            <a:normAutofit fontScale="92500" lnSpcReduction="20000"/>
          </a:bodyPr>
          <a:lstStyle/>
          <a:p>
            <a:r>
              <a:rPr lang="el-GR" sz="2000" dirty="0" smtClean="0">
                <a:latin typeface="Arial"/>
                <a:cs typeface="Arial"/>
              </a:rPr>
              <a:t>Η άνοδος των μαθηματικών υπήρξε αποτέλεσμα της ανόδου των (ανθρώπων) μαθηματικών.</a:t>
            </a:r>
          </a:p>
          <a:p>
            <a:r>
              <a:rPr lang="el-GR" sz="2000" dirty="0" smtClean="0">
                <a:latin typeface="Arial"/>
                <a:cs typeface="Arial"/>
              </a:rPr>
              <a:t>Η μαθηματική προσέγγιση της φύσης γινόταν ολοένα και πιο πειστική καθώς αυξανόταν το κύρος των (ανθρώπων) μαθηματικών.</a:t>
            </a:r>
          </a:p>
          <a:p>
            <a:r>
              <a:rPr lang="el-GR" sz="2000" dirty="0" smtClean="0">
                <a:latin typeface="Arial"/>
                <a:cs typeface="Arial"/>
              </a:rPr>
              <a:t>Ο μαθηματικός άρχισε να αποκτά γνωστικό κύρος ισάξιο με αυτό των φυσικών φιλοσόφων, κυρίως γιατί υποστήριζε ότι η μαθηματική γνώση είναι βέβαιη.</a:t>
            </a:r>
          </a:p>
          <a:p>
            <a:r>
              <a:rPr lang="el-GR" sz="2000" dirty="0" smtClean="0">
                <a:latin typeface="Arial"/>
                <a:cs typeface="Arial"/>
              </a:rPr>
              <a:t>Ωστόσο τέτοιοι ισχυρισμοί μπορούσαν εύκολα να αμφισβητηθούν, ιδίως όταν τα μαθηματικά χρησιμοποιούνταν για να αποδείξουν κάτι εντελώς ‘αβάσιμο’, όπως η κίνηση της γης.</a:t>
            </a:r>
            <a:endParaRPr lang="en-GB" sz="2000" dirty="0" smtClean="0">
              <a:latin typeface="Arial"/>
              <a:cs typeface="Arial"/>
            </a:endParaRPr>
          </a:p>
          <a:p>
            <a:endParaRPr lang="en-US" sz="2000" dirty="0">
              <a:latin typeface="Arial"/>
              <a:cs typeface="Arial"/>
            </a:endParaRPr>
          </a:p>
        </p:txBody>
      </p:sp>
    </p:spTree>
    <p:extLst>
      <p:ext uri="{BB962C8B-B14F-4D97-AF65-F5344CB8AC3E}">
        <p14:creationId xmlns:p14="http://schemas.microsoft.com/office/powerpoint/2010/main" val="11345135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85204" y="1049162"/>
            <a:ext cx="7345362" cy="5090674"/>
          </a:xfrm>
        </p:spPr>
        <p:txBody>
          <a:bodyPr>
            <a:normAutofit/>
          </a:bodyPr>
          <a:lstStyle/>
          <a:p>
            <a:r>
              <a:rPr lang="el-GR" sz="2000" dirty="0" smtClean="0">
                <a:latin typeface="Arial"/>
                <a:cs typeface="Arial"/>
              </a:rPr>
              <a:t>Τα μαθηματικά ήταν ένα τεχνητά κατασκευασμένο σύστημα, και η βεβαιότητα των ισχυρισμών ήταν υπό όρους: δεδομένων κάποιων αξιωμάτων και</a:t>
            </a:r>
            <a:r>
              <a:rPr lang="en-GB" sz="2000" dirty="0" smtClean="0">
                <a:latin typeface="Arial"/>
                <a:cs typeface="Arial"/>
              </a:rPr>
              <a:t> </a:t>
            </a:r>
            <a:r>
              <a:rPr lang="el-GR" sz="2000" dirty="0" smtClean="0">
                <a:latin typeface="Arial"/>
                <a:cs typeface="Arial"/>
              </a:rPr>
              <a:t>κανόνων μπορούσε κανείς να φτάσει σε συμπεράσματα.</a:t>
            </a:r>
          </a:p>
          <a:p>
            <a:pPr lvl="1"/>
            <a:r>
              <a:rPr lang="el-GR" sz="1800" dirty="0" smtClean="0">
                <a:latin typeface="Arial"/>
                <a:cs typeface="Arial"/>
              </a:rPr>
              <a:t>Αλλά γιατί τα αξιώματα και οι κανόνες να σχετίζονται με τον </a:t>
            </a:r>
            <a:r>
              <a:rPr lang="el-GR" sz="1800" dirty="0" smtClean="0">
                <a:solidFill>
                  <a:srgbClr val="0D0D0D"/>
                </a:solidFill>
                <a:latin typeface="Arial"/>
                <a:cs typeface="Arial"/>
              </a:rPr>
              <a:t>φυσικό κόσμο;</a:t>
            </a:r>
          </a:p>
          <a:p>
            <a:pPr lvl="1"/>
            <a:r>
              <a:rPr lang="el-GR" sz="1800" dirty="0" smtClean="0">
                <a:solidFill>
                  <a:srgbClr val="0D0D0D"/>
                </a:solidFill>
                <a:latin typeface="Arial"/>
                <a:cs typeface="Arial"/>
              </a:rPr>
              <a:t>Γιατί π.χ. το ότι όταν πολλαπλασιάζουμε δύο αρνητικά μεγέθη το αποτέλεσμα είναι πάντα θετικό να σχετίζεται με το πως έχουν τα πράγματα; </a:t>
            </a:r>
          </a:p>
          <a:p>
            <a:pPr lvl="1"/>
            <a:r>
              <a:rPr lang="el-GR" sz="1800" dirty="0" smtClean="0">
                <a:solidFill>
                  <a:srgbClr val="0D0D0D"/>
                </a:solidFill>
                <a:latin typeface="Arial"/>
                <a:cs typeface="Arial"/>
              </a:rPr>
              <a:t>Επιπλέον, η κυρίαρχη σχολαστική-αριστοτελική παράδοση</a:t>
            </a:r>
            <a:r>
              <a:rPr lang="en-GB" sz="1800" dirty="0" smtClean="0">
                <a:solidFill>
                  <a:srgbClr val="0D0D0D"/>
                </a:solidFill>
                <a:latin typeface="Arial"/>
                <a:cs typeface="Arial"/>
              </a:rPr>
              <a:t> </a:t>
            </a:r>
            <a:r>
              <a:rPr lang="el-GR" sz="1800" dirty="0" smtClean="0">
                <a:solidFill>
                  <a:srgbClr val="0D0D0D"/>
                </a:solidFill>
                <a:latin typeface="Arial"/>
                <a:cs typeface="Arial"/>
              </a:rPr>
              <a:t>βασιζόταν στο εύλογο,την κοινή λογική και την αδιαμφισβήτητη αλήθεια της εμπειρίας.</a:t>
            </a:r>
          </a:p>
          <a:p>
            <a:pPr lvl="1"/>
            <a:r>
              <a:rPr lang="el-GR" sz="1800" dirty="0" smtClean="0">
                <a:solidFill>
                  <a:srgbClr val="0D0D0D"/>
                </a:solidFill>
                <a:latin typeface="Arial"/>
                <a:cs typeface="Arial"/>
              </a:rPr>
              <a:t>Οι μαθηματικές αλήθειες δεν ήταν</a:t>
            </a:r>
            <a:r>
              <a:rPr lang="en-GB" sz="1800" dirty="0" smtClean="0">
                <a:solidFill>
                  <a:srgbClr val="0D0D0D"/>
                </a:solidFill>
                <a:latin typeface="Arial"/>
                <a:cs typeface="Arial"/>
              </a:rPr>
              <a:t> </a:t>
            </a:r>
            <a:r>
              <a:rPr lang="el-GR" sz="1800" dirty="0" smtClean="0">
                <a:solidFill>
                  <a:srgbClr val="0D0D0D"/>
                </a:solidFill>
                <a:latin typeface="Arial"/>
                <a:cs typeface="Arial"/>
              </a:rPr>
              <a:t>εμφανείς.</a:t>
            </a:r>
          </a:p>
          <a:p>
            <a:pPr lvl="1"/>
            <a:r>
              <a:rPr lang="el-GR" sz="1800" dirty="0" smtClean="0">
                <a:solidFill>
                  <a:srgbClr val="0D0D0D"/>
                </a:solidFill>
                <a:latin typeface="Arial"/>
                <a:cs typeface="Arial"/>
              </a:rPr>
              <a:t>Θα έπρεπε να βρεθούν νέα κριτήρια και αρχές με βάση τα οποία να καθιερωθεί η εγκυρότητα των μαθηματικών.</a:t>
            </a:r>
          </a:p>
          <a:p>
            <a:pPr lvl="1"/>
            <a:endParaRPr lang="en-US" sz="1800" dirty="0">
              <a:latin typeface="Arial"/>
              <a:cs typeface="Arial"/>
            </a:endParaRPr>
          </a:p>
        </p:txBody>
      </p:sp>
    </p:spTree>
    <p:extLst>
      <p:ext uri="{BB962C8B-B14F-4D97-AF65-F5344CB8AC3E}">
        <p14:creationId xmlns:p14="http://schemas.microsoft.com/office/powerpoint/2010/main" val="6428011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a:latin typeface="Arial"/>
                <a:cs typeface="Arial"/>
              </a:rPr>
              <a:t>Εμπειρία και Πείραμα</a:t>
            </a:r>
            <a:endParaRPr lang="en-US" sz="3200" dirty="0"/>
          </a:p>
        </p:txBody>
      </p:sp>
      <p:sp>
        <p:nvSpPr>
          <p:cNvPr id="3" name="Content Placeholder 2"/>
          <p:cNvSpPr>
            <a:spLocks noGrp="1"/>
          </p:cNvSpPr>
          <p:nvPr>
            <p:ph idx="1"/>
          </p:nvPr>
        </p:nvSpPr>
        <p:spPr>
          <a:xfrm>
            <a:off x="900112" y="1775374"/>
            <a:ext cx="7345363" cy="4290147"/>
          </a:xfrm>
        </p:spPr>
        <p:txBody>
          <a:bodyPr>
            <a:normAutofit/>
          </a:bodyPr>
          <a:lstStyle/>
          <a:p>
            <a:r>
              <a:rPr lang="el-GR" sz="2000" dirty="0" smtClean="0">
                <a:latin typeface="Arial"/>
                <a:cs typeface="Arial"/>
              </a:rPr>
              <a:t>Οι μαθηματικοί φαίνεται να συνέβαλαν στη νέα τάση προς τον πειραματισμό.</a:t>
            </a:r>
          </a:p>
          <a:p>
            <a:r>
              <a:rPr lang="el-GR" sz="2000" dirty="0" smtClean="0">
                <a:latin typeface="Arial"/>
                <a:cs typeface="Arial"/>
              </a:rPr>
              <a:t>Ένα από τα χαρακτηριστικά γνωρίσματα της Επιστημονικής Επανάστασης είναι η αντικατάσταση της ‘εύλογης εμπειρίας’ που ήταν η βάση της σχολαστική φυσικής φιλοσοφίας, από μια έννοια γνώσης που αποδεικνύεται από ειδικά σχεδιασμένα πειράματα. </a:t>
            </a:r>
            <a:endParaRPr lang="en-GB" sz="2000" dirty="0" smtClean="0">
              <a:latin typeface="Arial"/>
              <a:cs typeface="Arial"/>
            </a:endParaRPr>
          </a:p>
          <a:p>
            <a:r>
              <a:rPr lang="el-GR" sz="2000" dirty="0" smtClean="0">
                <a:latin typeface="Arial"/>
                <a:cs typeface="Arial"/>
              </a:rPr>
              <a:t>Όπως σε μια μαθηματική απόδειξη, το αποτέλεσμα ενός πειράματος μπορεί να αποτελέσει γνώση, η οποία δεν είναι αυτονόητη.</a:t>
            </a:r>
          </a:p>
        </p:txBody>
      </p:sp>
    </p:spTree>
    <p:extLst>
      <p:ext uri="{BB962C8B-B14F-4D97-AF65-F5344CB8AC3E}">
        <p14:creationId xmlns:p14="http://schemas.microsoft.com/office/powerpoint/2010/main" val="349294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latin typeface="Arial"/>
                <a:cs typeface="Arial"/>
              </a:rPr>
              <a:t>Εμπειρία και Πείραμα</a:t>
            </a:r>
            <a:endParaRPr lang="en-US" sz="3200" dirty="0">
              <a:latin typeface="Arial"/>
              <a:cs typeface="Arial"/>
            </a:endParaRPr>
          </a:p>
        </p:txBody>
      </p:sp>
      <p:sp>
        <p:nvSpPr>
          <p:cNvPr id="3" name="Content Placeholder 2"/>
          <p:cNvSpPr>
            <a:spLocks noGrp="1"/>
          </p:cNvSpPr>
          <p:nvPr>
            <p:ph idx="1"/>
          </p:nvPr>
        </p:nvSpPr>
        <p:spPr>
          <a:xfrm>
            <a:off x="900113" y="1726743"/>
            <a:ext cx="7345363" cy="4770633"/>
          </a:xfrm>
        </p:spPr>
        <p:txBody>
          <a:bodyPr>
            <a:normAutofit fontScale="85000" lnSpcReduction="10000"/>
          </a:bodyPr>
          <a:lstStyle/>
          <a:p>
            <a:pPr>
              <a:lnSpc>
                <a:spcPct val="110000"/>
              </a:lnSpc>
            </a:pPr>
            <a:r>
              <a:rPr lang="el-GR" sz="1800" dirty="0" smtClean="0">
                <a:latin typeface="Arial"/>
                <a:cs typeface="Arial"/>
              </a:rPr>
              <a:t>Μια βασική πλευρά αυτής της διαδικασίας αλλαγής της φύσης της γνώσης έχει να κάνει με το ρόλο της μέτρησης και της ποσοτικοποίησης. </a:t>
            </a:r>
            <a:endParaRPr lang="en-GB" sz="1800" dirty="0" smtClean="0">
              <a:latin typeface="Arial"/>
              <a:cs typeface="Arial"/>
            </a:endParaRPr>
          </a:p>
          <a:p>
            <a:pPr>
              <a:lnSpc>
                <a:spcPct val="110000"/>
              </a:lnSpc>
            </a:pPr>
            <a:r>
              <a:rPr lang="el-GR" sz="1800" dirty="0" smtClean="0">
                <a:latin typeface="Arial"/>
                <a:cs typeface="Arial"/>
              </a:rPr>
              <a:t>Η αριστοτελική φυσική φιλοσοφία είχε να κάνει με ποιότητες και όχι ποσότητες. Οι μαθηματικοί του 16</a:t>
            </a:r>
            <a:r>
              <a:rPr lang="el-GR" sz="1800" baseline="30000" dirty="0" smtClean="0">
                <a:latin typeface="Arial"/>
                <a:cs typeface="Arial"/>
              </a:rPr>
              <a:t>ου</a:t>
            </a:r>
            <a:r>
              <a:rPr lang="el-GR" sz="1800" dirty="0" smtClean="0">
                <a:latin typeface="Arial"/>
                <a:cs typeface="Arial"/>
              </a:rPr>
              <a:t> αι. έπρεπε να πείσουν τους συγχρόνους του ότι η ποσοτικοποίηση της φύσης μπορεί να παράξει επιπλέον γνώση.</a:t>
            </a:r>
          </a:p>
          <a:p>
            <a:pPr>
              <a:lnSpc>
                <a:spcPct val="110000"/>
              </a:lnSpc>
            </a:pPr>
            <a:r>
              <a:rPr lang="el-GR" sz="1800" dirty="0" smtClean="0">
                <a:latin typeface="Arial"/>
                <a:cs typeface="Arial"/>
              </a:rPr>
              <a:t>Η αριστοτελική κοσμολογία περιέγραφε με πολύ αδρές γραμμές τη δομή του κόσμου. Οι πτολεμαϊκοί αστρονόμοι έδειχναν τις ανακρίβειες της αριστοτελικής κοσμολογίας κάτι που είχε ως αποτέλεσμα την απομάκρυνση της αστρονομίας από τις φυσικές αλήθειες.</a:t>
            </a:r>
          </a:p>
          <a:p>
            <a:pPr>
              <a:lnSpc>
                <a:spcPct val="110000"/>
              </a:lnSpc>
            </a:pPr>
            <a:r>
              <a:rPr lang="el-GR" sz="1800" dirty="0" smtClean="0">
                <a:latin typeface="Arial"/>
                <a:cs typeface="Arial"/>
              </a:rPr>
              <a:t>Για τους οπαδούς του Κοπέρνικου η συμφωνία μαθηματικής αστρονομίας και ηλιοκεντρικού συστήματος σήμαινε ότι τα μαθηματικά έδειχναν τη φυσική αλήθεια.</a:t>
            </a:r>
          </a:p>
          <a:p>
            <a:pPr>
              <a:lnSpc>
                <a:spcPct val="110000"/>
              </a:lnSpc>
            </a:pPr>
            <a:r>
              <a:rPr lang="el-GR" sz="1800" dirty="0" smtClean="0">
                <a:latin typeface="Arial"/>
                <a:cs typeface="Arial"/>
              </a:rPr>
              <a:t>Άλλοι μαθηματικοί που ασχολήθηκαν με πιο καθημερινά ζητήματα, επίσης προσέγγιζαν τον κόσμο μέσω αριθμητικών ή γεωμετρικών μεθόδων.</a:t>
            </a:r>
            <a:endParaRPr lang="en-US" sz="1800" dirty="0">
              <a:latin typeface="Arial"/>
              <a:cs typeface="Arial"/>
            </a:endParaRPr>
          </a:p>
        </p:txBody>
      </p:sp>
    </p:spTree>
    <p:extLst>
      <p:ext uri="{BB962C8B-B14F-4D97-AF65-F5344CB8AC3E}">
        <p14:creationId xmlns:p14="http://schemas.microsoft.com/office/powerpoint/2010/main" val="33008601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65669" y="752752"/>
            <a:ext cx="7818513" cy="5732296"/>
          </a:xfrm>
        </p:spPr>
        <p:txBody>
          <a:bodyPr>
            <a:normAutofit/>
          </a:bodyPr>
          <a:lstStyle/>
          <a:p>
            <a:r>
              <a:rPr lang="el-GR" sz="1800" dirty="0" smtClean="0">
                <a:latin typeface="Arial"/>
                <a:cs typeface="Arial"/>
              </a:rPr>
              <a:t>Η μέτρηση απαιτούσε στενή παρατήρηση και σε κάποιες περιπτώσεις και τη δημιουργία ειδικών οργάνων.</a:t>
            </a:r>
          </a:p>
          <a:p>
            <a:r>
              <a:rPr lang="el-GR" sz="1800" dirty="0" smtClean="0">
                <a:latin typeface="Arial"/>
                <a:cs typeface="Arial"/>
              </a:rPr>
              <a:t>Οι υπολογισμοί που βασίζονταν στις μετρήσεις, πχ. στην ναυσιπλοΐα, συχνά διευκολύνονταν από υπολογιστικά όργανα ή μαθηματικούς πίνακες.</a:t>
            </a:r>
          </a:p>
          <a:p>
            <a:r>
              <a:rPr lang="el-GR" sz="1800" dirty="0" smtClean="0">
                <a:latin typeface="Arial"/>
                <a:cs typeface="Arial"/>
              </a:rPr>
              <a:t>Τέτοιες εξελίξεις σήμαιναν ότι η πρακτική χρησιμότητα των μαθηματικών μπορούσε να επεκταθεί πέρα από μερικούς ικανούς μαθηματικούς, και ότι η σημασία των ακριβών μετρήσεων και παρατηρήσεων αναγνωρίστηκε ως απαραίτητη για την κατανόηση του κόσμου.</a:t>
            </a:r>
          </a:p>
          <a:p>
            <a:r>
              <a:rPr lang="el-GR" sz="1800" dirty="0" smtClean="0">
                <a:latin typeface="Arial"/>
                <a:cs typeface="Arial"/>
              </a:rPr>
              <a:t>Πριν την Επιστημονική </a:t>
            </a:r>
            <a:r>
              <a:rPr lang="el-GR" sz="1800" dirty="0">
                <a:latin typeface="Arial"/>
                <a:cs typeface="Arial"/>
              </a:rPr>
              <a:t>Ε</a:t>
            </a:r>
            <a:r>
              <a:rPr lang="el-GR" sz="1800" dirty="0" smtClean="0">
                <a:latin typeface="Arial"/>
                <a:cs typeface="Arial"/>
              </a:rPr>
              <a:t>πανάσταση, τα μόνα όργανα που χρησιμοποιούνταν ήταν κυρίως αστρονομικά: επίπεδοι και σφαιρικοί αστρολάβοι, τετράντες...</a:t>
            </a:r>
          </a:p>
          <a:p>
            <a:r>
              <a:rPr lang="el-GR" sz="1800" dirty="0" smtClean="0">
                <a:latin typeface="Arial"/>
                <a:cs typeface="Arial"/>
              </a:rPr>
              <a:t>Τον 16</a:t>
            </a:r>
            <a:r>
              <a:rPr lang="el-GR" sz="1800" baseline="30000" dirty="0" smtClean="0">
                <a:latin typeface="Arial"/>
                <a:cs typeface="Arial"/>
              </a:rPr>
              <a:t>ο</a:t>
            </a:r>
            <a:r>
              <a:rPr lang="el-GR" sz="1800" dirty="0" smtClean="0">
                <a:latin typeface="Arial"/>
                <a:cs typeface="Arial"/>
              </a:rPr>
              <a:t> και 17</a:t>
            </a:r>
            <a:r>
              <a:rPr lang="el-GR" sz="1800" baseline="30000" dirty="0" smtClean="0">
                <a:latin typeface="Arial"/>
                <a:cs typeface="Arial"/>
              </a:rPr>
              <a:t>ο</a:t>
            </a:r>
            <a:r>
              <a:rPr lang="el-GR" sz="1800" dirty="0" smtClean="0">
                <a:latin typeface="Arial"/>
                <a:cs typeface="Arial"/>
              </a:rPr>
              <a:t> αι. δημιουργήθηκαν και άλλα μαθηματικά όργανα προκειμένου να συνδράμουν στην επίλυση προβλημάτων σε όλο το φάσμα των μαθηματικών. </a:t>
            </a:r>
            <a:endParaRPr lang="en-US" sz="1800" dirty="0">
              <a:latin typeface="Arial"/>
              <a:cs typeface="Arial"/>
            </a:endParaRPr>
          </a:p>
        </p:txBody>
      </p:sp>
    </p:spTree>
    <p:extLst>
      <p:ext uri="{BB962C8B-B14F-4D97-AF65-F5344CB8AC3E}">
        <p14:creationId xmlns:p14="http://schemas.microsoft.com/office/powerpoint/2010/main" val="3035850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latin typeface="Arial"/>
                <a:cs typeface="Arial"/>
              </a:rPr>
              <a:t>(Μαθηματικά) όργανα</a:t>
            </a:r>
            <a:endParaRPr lang="en-US" sz="3200" dirty="0">
              <a:latin typeface="Arial"/>
              <a:cs typeface="Arial"/>
            </a:endParaRPr>
          </a:p>
        </p:txBody>
      </p:sp>
      <p:sp>
        <p:nvSpPr>
          <p:cNvPr id="3" name="Content Placeholder 2"/>
          <p:cNvSpPr>
            <a:spLocks noGrp="1"/>
          </p:cNvSpPr>
          <p:nvPr>
            <p:ph idx="1"/>
          </p:nvPr>
        </p:nvSpPr>
        <p:spPr/>
        <p:txBody>
          <a:bodyPr>
            <a:normAutofit/>
          </a:bodyPr>
          <a:lstStyle/>
          <a:p>
            <a:r>
              <a:rPr lang="el-GR" sz="2000" dirty="0" smtClean="0">
                <a:latin typeface="Arial"/>
                <a:cs typeface="Arial"/>
              </a:rPr>
              <a:t>Μετρήσεις</a:t>
            </a:r>
          </a:p>
          <a:p>
            <a:r>
              <a:rPr lang="el-GR" sz="2000" dirty="0" smtClean="0">
                <a:latin typeface="Arial"/>
                <a:cs typeface="Arial"/>
              </a:rPr>
              <a:t>Πιο εξελιγμένα όργανα που παρέχουν αποτελέσματα που κάποιος μη εξοικειωμένος με τα μαθηματικά δεν θα μπορούσε να αποκτήσει διαφορετικά.</a:t>
            </a:r>
          </a:p>
          <a:p>
            <a:r>
              <a:rPr lang="el-GR" sz="2000" dirty="0" smtClean="0">
                <a:latin typeface="Arial"/>
                <a:cs typeface="Arial"/>
              </a:rPr>
              <a:t>Δεν δίνουν πληροφορίες για τον φυσικό κόσμο, απλά αντικαθιστούν μια τέτοια εκπαίδευση.</a:t>
            </a:r>
          </a:p>
          <a:p>
            <a:r>
              <a:rPr lang="el-GR" sz="2000" dirty="0" smtClean="0">
                <a:latin typeface="Arial"/>
                <a:cs typeface="Arial"/>
              </a:rPr>
              <a:t>Το γεγονός ότι αυτά τα όργανα απευθύνονται σε μη εκπαιδευμένους χρήστες, σήμαινε ότι οι μαθηματικοί αντιλαμβανόνταν τις περιοχές της καθημερινότητας στις οποίες τα μαθηματικά ήταν απαραίτητα.</a:t>
            </a:r>
            <a:endParaRPr lang="en-US" sz="2000" dirty="0">
              <a:latin typeface="Arial"/>
              <a:cs typeface="Arial"/>
            </a:endParaRPr>
          </a:p>
        </p:txBody>
      </p:sp>
    </p:spTree>
    <p:extLst>
      <p:ext uri="{BB962C8B-B14F-4D97-AF65-F5344CB8AC3E}">
        <p14:creationId xmlns:p14="http://schemas.microsoft.com/office/powerpoint/2010/main" val="28911160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latin typeface="Arial"/>
                <a:cs typeface="Arial"/>
              </a:rPr>
              <a:t>Όργανα Φυσικής Φιλοσοφίας</a:t>
            </a:r>
            <a:endParaRPr lang="en-US" sz="3200" dirty="0"/>
          </a:p>
        </p:txBody>
      </p:sp>
      <p:sp>
        <p:nvSpPr>
          <p:cNvPr id="3" name="Content Placeholder 2"/>
          <p:cNvSpPr>
            <a:spLocks noGrp="1"/>
          </p:cNvSpPr>
          <p:nvPr>
            <p:ph idx="1"/>
          </p:nvPr>
        </p:nvSpPr>
        <p:spPr>
          <a:xfrm>
            <a:off x="900112" y="1947980"/>
            <a:ext cx="7345363" cy="4117541"/>
          </a:xfrm>
        </p:spPr>
        <p:txBody>
          <a:bodyPr>
            <a:normAutofit fontScale="92500" lnSpcReduction="20000"/>
          </a:bodyPr>
          <a:lstStyle/>
          <a:p>
            <a:r>
              <a:rPr lang="el-GR" sz="1800" dirty="0" smtClean="0">
                <a:latin typeface="Arial"/>
                <a:cs typeface="Arial"/>
              </a:rPr>
              <a:t>Την ίδια περίοδο εμφανίζονται και όργανα φυσικής φιλοσοφίας: τηλεσκόπιο, μικροσκόπιο, βαρόμετρο, η αντλία κενού, το θερμόμετρο και αργότερα διάφορες ηλεκτρικές μηχανές.</a:t>
            </a:r>
          </a:p>
          <a:p>
            <a:r>
              <a:rPr lang="el-GR" sz="1800" dirty="0" smtClean="0">
                <a:latin typeface="Arial"/>
                <a:cs typeface="Arial"/>
              </a:rPr>
              <a:t>Το τηλεσκόπιο μεταμορφώθηκε σε όργανο φυσικής φιλοσοφίας στα χέρια του Γαλιλαίου. </a:t>
            </a:r>
            <a:endParaRPr lang="en-GB" sz="1800" dirty="0" smtClean="0">
              <a:latin typeface="Arial"/>
              <a:cs typeface="Arial"/>
            </a:endParaRPr>
          </a:p>
          <a:p>
            <a:r>
              <a:rPr lang="en-GB" sz="1800" dirty="0" smtClean="0">
                <a:latin typeface="Arial"/>
                <a:cs typeface="Arial"/>
              </a:rPr>
              <a:t>To </a:t>
            </a:r>
            <a:r>
              <a:rPr lang="el-GR" sz="1800" dirty="0" smtClean="0">
                <a:latin typeface="Arial"/>
                <a:cs typeface="Arial"/>
              </a:rPr>
              <a:t>τηλεσκόπιο μπορεί θα θεωρηθεί η προέκταση των οργάνων του Τύχο Μπράχε που κατέστησαν σαφές ότι το νέο άστρο που παρατήρησε, ήταν όντως νέο και ότι οι κομήτες ήταν ουράνια και όχι υποσελήνια φαινόμενα.</a:t>
            </a:r>
          </a:p>
          <a:p>
            <a:r>
              <a:rPr lang="el-GR" sz="1800" dirty="0">
                <a:latin typeface="Arial"/>
                <a:cs typeface="Arial"/>
              </a:rPr>
              <a:t>Διευκόλυνε τους αστρονόμους να μεταμορφωθούν σε φυσικούς φιλοσόφους, που μελετούν την αληθινή φύση των ουρανών</a:t>
            </a:r>
            <a:r>
              <a:rPr lang="el-GR" sz="1800" dirty="0" smtClean="0">
                <a:latin typeface="Arial"/>
                <a:cs typeface="Arial"/>
              </a:rPr>
              <a:t>.</a:t>
            </a:r>
          </a:p>
          <a:p>
            <a:r>
              <a:rPr lang="el-GR" sz="1800" dirty="0" smtClean="0">
                <a:latin typeface="Arial"/>
                <a:cs typeface="Arial"/>
              </a:rPr>
              <a:t>Φαίνεται να υπάρχει κάποια ‘εξέλιξη’ από τα μαθηματικά όργανα σε όργανα φυσικής φιλοσοφίας.</a:t>
            </a:r>
            <a:endParaRPr lang="en-US" sz="1800" dirty="0">
              <a:latin typeface="Arial"/>
              <a:cs typeface="Arial"/>
            </a:endParaRPr>
          </a:p>
        </p:txBody>
      </p:sp>
    </p:spTree>
    <p:extLst>
      <p:ext uri="{BB962C8B-B14F-4D97-AF65-F5344CB8AC3E}">
        <p14:creationId xmlns:p14="http://schemas.microsoft.com/office/powerpoint/2010/main" val="27443000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0901" y="567817"/>
            <a:ext cx="7345362" cy="5584347"/>
          </a:xfrm>
        </p:spPr>
        <p:txBody>
          <a:bodyPr>
            <a:normAutofit fontScale="92500"/>
          </a:bodyPr>
          <a:lstStyle/>
          <a:p>
            <a:r>
              <a:rPr lang="el-GR" sz="1800" dirty="0" smtClean="0">
                <a:latin typeface="Arial"/>
                <a:cs typeface="Arial"/>
              </a:rPr>
              <a:t>Οι μαθηματικές επιστήμες ήταν πάντα συνδεδεμένες με την πρακτική, ωφέλιμη γνώση και οι μαθηματικοί ήταν συνήθως εμπειριστές στην προσέγγισή τους:  έλεγχαν πάντα την εφαρμοσιμότητα των μαθηματικών τεχνικών στην κατανόηση του πραγματικού κόσμου.</a:t>
            </a:r>
            <a:endParaRPr lang="el-GR" sz="1800" dirty="0">
              <a:latin typeface="Arial"/>
              <a:cs typeface="Arial"/>
            </a:endParaRPr>
          </a:p>
          <a:p>
            <a:r>
              <a:rPr lang="el-GR" sz="1800" dirty="0" smtClean="0">
                <a:latin typeface="Arial"/>
                <a:cs typeface="Arial"/>
              </a:rPr>
              <a:t>Κάτι τέτοιο γίνεται σαφές π.χ. στις προσπάθειες να χρησιμοποιηθεί η ανακάλυψη της μαγνητικής απόκλισης ως ένα μέσο εξεύρεσης του γεωμετρικού μήκους στη θάλασσα.</a:t>
            </a:r>
          </a:p>
          <a:p>
            <a:pPr lvl="1"/>
            <a:r>
              <a:rPr lang="el-GR" sz="1600" dirty="0" smtClean="0">
                <a:latin typeface="Arial"/>
                <a:cs typeface="Arial"/>
              </a:rPr>
              <a:t>Η θέση ενός πλοίου κάτω ή πάνω από τον ισημερινό μπορούσε εύκολα να γίνει γνωστή με αναφορά στον ήλιο ή τα αστέρια. Ωστόσο η θέση του αριστερά ή δεξιά ενός δεδομένου σημείου δεν μπορούσε να γίνει γνωστή.</a:t>
            </a:r>
          </a:p>
          <a:p>
            <a:pPr lvl="1"/>
            <a:r>
              <a:rPr lang="el-GR" sz="1600" dirty="0" smtClean="0">
                <a:latin typeface="Arial"/>
                <a:cs typeface="Arial"/>
              </a:rPr>
              <a:t>Όταν αντιλαμβάνονται οι άνθρωποι της εποχής ότι η βελόνα της πυξίδας δεν ταυτίζεται με τον Βορρά αλλά σχηματίζει με αυτόν μια γωνία, το πρόβλημα φάνηκε να αποκτά λύση.</a:t>
            </a:r>
          </a:p>
          <a:p>
            <a:pPr lvl="1"/>
            <a:r>
              <a:rPr lang="el-GR" sz="1600" dirty="0" smtClean="0">
                <a:latin typeface="Arial"/>
                <a:cs typeface="Arial"/>
              </a:rPr>
              <a:t>Σε όλες αυτές τις προσπάθειες ήταν απαραίτητο να ελεγχθούν οι μαθηματικοί υπολογισμοί έναντι των παρατηρήσεων των ναυτικών, και σε κάποιες περιπτώσεις να γίνουν ακόμα και εμπειρικές έρευνες για τη φύση του μαγνήτη.</a:t>
            </a:r>
          </a:p>
          <a:p>
            <a:r>
              <a:rPr lang="el-GR" sz="1800" dirty="0" smtClean="0">
                <a:latin typeface="Arial"/>
                <a:cs typeface="Arial"/>
              </a:rPr>
              <a:t>Οι μαθηματικοί ανέλαβαν τον εμπειρικό έλεγχο της δουλειάς τους ως μέρος της ρουτίνας τους.</a:t>
            </a:r>
          </a:p>
          <a:p>
            <a:endParaRPr lang="en-US" sz="1800" dirty="0">
              <a:latin typeface="Arial"/>
              <a:cs typeface="Arial"/>
            </a:endParaRPr>
          </a:p>
        </p:txBody>
      </p:sp>
    </p:spTree>
    <p:extLst>
      <p:ext uri="{BB962C8B-B14F-4D97-AF65-F5344CB8AC3E}">
        <p14:creationId xmlns:p14="http://schemas.microsoft.com/office/powerpoint/2010/main" val="14580750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3078" y="789055"/>
            <a:ext cx="7582754" cy="4524316"/>
          </a:xfrm>
          <a:prstGeom prst="rect">
            <a:avLst/>
          </a:prstGeom>
          <a:noFill/>
        </p:spPr>
        <p:txBody>
          <a:bodyPr wrap="square" rtlCol="0">
            <a:spAutoFit/>
          </a:bodyPr>
          <a:lstStyle/>
          <a:p>
            <a:endParaRPr lang="el-GR" dirty="0" smtClean="0">
              <a:latin typeface="Arial"/>
              <a:cs typeface="Arial"/>
            </a:endParaRPr>
          </a:p>
          <a:p>
            <a:endParaRPr lang="el-GR" dirty="0">
              <a:latin typeface="Arial"/>
              <a:cs typeface="Arial"/>
            </a:endParaRPr>
          </a:p>
          <a:p>
            <a:endParaRPr lang="el-GR" dirty="0" smtClean="0">
              <a:latin typeface="Arial"/>
              <a:cs typeface="Arial"/>
            </a:endParaRPr>
          </a:p>
          <a:p>
            <a:endParaRPr lang="el-GR" dirty="0" smtClean="0">
              <a:latin typeface="Arial"/>
              <a:cs typeface="Arial"/>
            </a:endParaRPr>
          </a:p>
          <a:p>
            <a:endParaRPr lang="el-GR" dirty="0">
              <a:latin typeface="Arial"/>
              <a:cs typeface="Arial"/>
            </a:endParaRPr>
          </a:p>
          <a:p>
            <a:endParaRPr lang="el-GR" dirty="0" smtClean="0">
              <a:latin typeface="Arial"/>
              <a:cs typeface="Arial"/>
            </a:endParaRPr>
          </a:p>
          <a:p>
            <a:r>
              <a:rPr lang="el-GR" dirty="0" smtClean="0">
                <a:latin typeface="Arial"/>
                <a:cs typeface="Arial"/>
              </a:rPr>
              <a:t>Εκτός από τις εξελίξεις </a:t>
            </a:r>
            <a:r>
              <a:rPr lang="el-GR" smtClean="0">
                <a:latin typeface="Arial"/>
                <a:cs typeface="Arial"/>
              </a:rPr>
              <a:t>στη ναυσιπλοΐα </a:t>
            </a:r>
            <a:r>
              <a:rPr lang="el-GR" dirty="0" smtClean="0">
                <a:latin typeface="Arial"/>
                <a:cs typeface="Arial"/>
              </a:rPr>
              <a:t>και άλλες μαθηματικές όψεις της γεωγραφίας, όπως η χαρτογραφία, υπήρχαν και άλλες περιοχές στις οποίες μπορούσαν να συνεισφέρουν ειδικευμένοι τεχνίτες (και όχι πανεπιστημιακοί </a:t>
            </a:r>
            <a:r>
              <a:rPr lang="el-GR" smtClean="0">
                <a:latin typeface="Arial"/>
                <a:cs typeface="Arial"/>
              </a:rPr>
              <a:t>λόγιοι).</a:t>
            </a:r>
            <a:endParaRPr lang="el-GR" dirty="0" smtClean="0">
              <a:latin typeface="Arial"/>
              <a:cs typeface="Arial"/>
            </a:endParaRPr>
          </a:p>
          <a:p>
            <a:endParaRPr lang="el-GR" dirty="0">
              <a:latin typeface="Arial"/>
              <a:cs typeface="Arial"/>
            </a:endParaRPr>
          </a:p>
          <a:p>
            <a:endParaRPr lang="el-GR" dirty="0">
              <a:latin typeface="Arial"/>
              <a:cs typeface="Arial"/>
            </a:endParaRPr>
          </a:p>
          <a:p>
            <a:endParaRPr lang="el-GR" dirty="0" smtClean="0">
              <a:latin typeface="Arial"/>
              <a:cs typeface="Arial"/>
            </a:endParaRPr>
          </a:p>
          <a:p>
            <a:endParaRPr lang="el-GR" dirty="0">
              <a:latin typeface="Arial"/>
              <a:cs typeface="Arial"/>
            </a:endParaRPr>
          </a:p>
          <a:p>
            <a:endParaRPr lang="el-GR" dirty="0" smtClean="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14117764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000" dirty="0" smtClean="0">
                <a:latin typeface="Arial"/>
                <a:cs typeface="Arial"/>
              </a:rPr>
              <a:t/>
            </a:r>
            <a:br>
              <a:rPr lang="el-GR" sz="2000" dirty="0" smtClean="0">
                <a:latin typeface="Arial"/>
                <a:cs typeface="Arial"/>
              </a:rPr>
            </a:br>
            <a:r>
              <a:rPr lang="el-GR" sz="2000" dirty="0">
                <a:latin typeface="Arial"/>
                <a:cs typeface="Arial"/>
              </a:rPr>
              <a:t/>
            </a:r>
            <a:br>
              <a:rPr lang="el-GR" sz="2000" dirty="0">
                <a:latin typeface="Arial"/>
                <a:cs typeface="Arial"/>
              </a:rPr>
            </a:br>
            <a:r>
              <a:rPr lang="el-GR" sz="2000" dirty="0" smtClean="0">
                <a:latin typeface="Arial"/>
                <a:cs typeface="Arial"/>
              </a:rPr>
              <a:t>Η </a:t>
            </a:r>
            <a:r>
              <a:rPr lang="el-GR" sz="2000" dirty="0">
                <a:latin typeface="Arial"/>
                <a:cs typeface="Arial"/>
              </a:rPr>
              <a:t>αυξανόμενη σημασία των ορυχείων και της </a:t>
            </a:r>
            <a:r>
              <a:rPr lang="el-GR" sz="2000" dirty="0" smtClean="0">
                <a:latin typeface="Arial"/>
                <a:cs typeface="Arial"/>
              </a:rPr>
              <a:t>μεταλλουργίας </a:t>
            </a:r>
            <a:r>
              <a:rPr lang="el-GR" sz="2000" dirty="0">
                <a:latin typeface="Arial"/>
                <a:cs typeface="Arial"/>
              </a:rPr>
              <a:t>στην ευρωπαϊκή οικονομία του 16</a:t>
            </a:r>
            <a:r>
              <a:rPr lang="el-GR" sz="2000" baseline="30000" dirty="0">
                <a:latin typeface="Arial"/>
                <a:cs typeface="Arial"/>
              </a:rPr>
              <a:t>ου</a:t>
            </a:r>
            <a:r>
              <a:rPr lang="el-GR" sz="2000" dirty="0">
                <a:latin typeface="Arial"/>
                <a:cs typeface="Arial"/>
              </a:rPr>
              <a:t> αιώνα οδήγησε το ενδιαφέρον ανθρώπων της πνευματικής </a:t>
            </a:r>
            <a:r>
              <a:rPr lang="el-GR" sz="2000" dirty="0" smtClean="0">
                <a:latin typeface="Arial"/>
                <a:cs typeface="Arial"/>
              </a:rPr>
              <a:t>ελίτ σε </a:t>
            </a:r>
            <a:r>
              <a:rPr lang="el-GR" sz="2000" dirty="0">
                <a:latin typeface="Arial"/>
                <a:cs typeface="Arial"/>
              </a:rPr>
              <a:t>τέτοια </a:t>
            </a:r>
            <a:r>
              <a:rPr lang="el-GR" sz="2000" dirty="0" smtClean="0">
                <a:latin typeface="Arial"/>
                <a:cs typeface="Arial"/>
              </a:rPr>
              <a:t>ζητήματα.</a:t>
            </a:r>
            <a:r>
              <a:rPr lang="el-GR" dirty="0">
                <a:latin typeface="Arial"/>
                <a:cs typeface="Arial"/>
              </a:rPr>
              <a:t/>
            </a:r>
            <a:br>
              <a:rPr lang="el-GR" dirty="0">
                <a:latin typeface="Arial"/>
                <a:cs typeface="Arial"/>
              </a:rPr>
            </a:br>
            <a:endParaRPr lang="en-US" dirty="0"/>
          </a:p>
        </p:txBody>
      </p:sp>
      <p:sp>
        <p:nvSpPr>
          <p:cNvPr id="3" name="Text Placeholder 2"/>
          <p:cNvSpPr>
            <a:spLocks noGrp="1"/>
          </p:cNvSpPr>
          <p:nvPr>
            <p:ph type="body" idx="1"/>
          </p:nvPr>
        </p:nvSpPr>
        <p:spPr/>
        <p:txBody>
          <a:bodyPr/>
          <a:lstStyle/>
          <a:p>
            <a:r>
              <a:rPr lang="en-US" sz="2400" dirty="0" err="1" smtClean="0"/>
              <a:t>Vanoccio</a:t>
            </a:r>
            <a:r>
              <a:rPr lang="en-US" sz="2400" dirty="0" smtClean="0"/>
              <a:t> </a:t>
            </a:r>
            <a:r>
              <a:rPr lang="en-US" sz="2400" dirty="0" err="1" smtClean="0"/>
              <a:t>Biringuccio</a:t>
            </a:r>
            <a:r>
              <a:rPr lang="en-US" sz="2400" dirty="0" smtClean="0"/>
              <a:t> (1480-~1539)</a:t>
            </a:r>
            <a:endParaRPr lang="en-US" sz="2400" dirty="0"/>
          </a:p>
        </p:txBody>
      </p:sp>
      <p:pic>
        <p:nvPicPr>
          <p:cNvPr id="7" name="Content Placeholder 6" descr="Pirotechnia.jpg"/>
          <p:cNvPicPr>
            <a:picLocks noGrp="1" noChangeAspect="1"/>
          </p:cNvPicPr>
          <p:nvPr>
            <p:ph sz="half" idx="2"/>
          </p:nvPr>
        </p:nvPicPr>
        <p:blipFill>
          <a:blip r:embed="rId2">
            <a:extLst>
              <a:ext uri="{28A0092B-C50C-407E-A947-70E740481C1C}">
                <a14:useLocalDpi xmlns:a14="http://schemas.microsoft.com/office/drawing/2010/main" val="0"/>
              </a:ext>
            </a:extLst>
          </a:blip>
          <a:srcRect l="-24588" r="-24588"/>
          <a:stretch>
            <a:fillRect/>
          </a:stretch>
        </p:blipFill>
        <p:spPr/>
      </p:pic>
      <p:sp>
        <p:nvSpPr>
          <p:cNvPr id="5" name="Text Placeholder 4"/>
          <p:cNvSpPr>
            <a:spLocks noGrp="1"/>
          </p:cNvSpPr>
          <p:nvPr>
            <p:ph type="body" sz="quarter" idx="3"/>
          </p:nvPr>
        </p:nvSpPr>
        <p:spPr/>
        <p:txBody>
          <a:bodyPr/>
          <a:lstStyle/>
          <a:p>
            <a:r>
              <a:rPr lang="en-US" sz="2400" dirty="0" err="1" smtClean="0"/>
              <a:t>Georgious</a:t>
            </a:r>
            <a:r>
              <a:rPr lang="en-US" sz="2400" dirty="0" smtClean="0"/>
              <a:t> Agricola (1490-1555)</a:t>
            </a:r>
            <a:endParaRPr lang="en-US" sz="2400" dirty="0"/>
          </a:p>
        </p:txBody>
      </p:sp>
      <p:pic>
        <p:nvPicPr>
          <p:cNvPr id="8" name="Content Placeholder 7" descr="de Re metallica.jpg"/>
          <p:cNvPicPr>
            <a:picLocks noGrp="1" noChangeAspect="1"/>
          </p:cNvPicPr>
          <p:nvPr>
            <p:ph sz="quarter" idx="4"/>
          </p:nvPr>
        </p:nvPicPr>
        <p:blipFill>
          <a:blip r:embed="rId3">
            <a:extLst>
              <a:ext uri="{28A0092B-C50C-407E-A947-70E740481C1C}">
                <a14:useLocalDpi xmlns:a14="http://schemas.microsoft.com/office/drawing/2010/main" val="0"/>
              </a:ext>
            </a:extLst>
          </a:blip>
          <a:srcRect l="-39594" r="-39594"/>
          <a:stretch>
            <a:fillRect/>
          </a:stretch>
        </p:blipFill>
        <p:spPr/>
      </p:pic>
    </p:spTree>
    <p:extLst>
      <p:ext uri="{BB962C8B-B14F-4D97-AF65-F5344CB8AC3E}">
        <p14:creationId xmlns:p14="http://schemas.microsoft.com/office/powerpoint/2010/main" val="8361506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latin typeface="Arial"/>
                <a:cs typeface="Arial"/>
              </a:rPr>
              <a:t>Μαθηματικοποίηση της Φύσης</a:t>
            </a:r>
            <a:endParaRPr lang="en-US" sz="3200" dirty="0">
              <a:latin typeface="Arial"/>
              <a:cs typeface="Arial"/>
            </a:endParaRPr>
          </a:p>
        </p:txBody>
      </p:sp>
      <p:sp>
        <p:nvSpPr>
          <p:cNvPr id="3" name="Content Placeholder 2"/>
          <p:cNvSpPr>
            <a:spLocks noGrp="1"/>
          </p:cNvSpPr>
          <p:nvPr>
            <p:ph idx="1"/>
          </p:nvPr>
        </p:nvSpPr>
        <p:spPr/>
        <p:txBody>
          <a:bodyPr>
            <a:normAutofit fontScale="92500" lnSpcReduction="20000"/>
          </a:bodyPr>
          <a:lstStyle/>
          <a:p>
            <a:r>
              <a:rPr lang="el-GR" sz="2000" dirty="0" smtClean="0">
                <a:latin typeface="Arial"/>
                <a:cs typeface="Arial"/>
              </a:rPr>
              <a:t>Εκτός από τους Κοπέρνικο, Κέπλερ και Γαλιλαίο μια ακόμα σημαντική συμβολή στην μαθηματικοποίηση της φυσικής φιλοσοφίας προήλθε από τους Ιησουίτες μέσω της εκπαίδευσης που παρείχαν.</a:t>
            </a:r>
          </a:p>
          <a:p>
            <a:r>
              <a:rPr lang="el-GR" sz="2000" dirty="0" smtClean="0">
                <a:latin typeface="Arial"/>
                <a:cs typeface="Arial"/>
              </a:rPr>
              <a:t>Τα μαθηματικά έπαιζαν πολύ σημαντικό ρόλο</a:t>
            </a:r>
            <a:r>
              <a:rPr lang="en-GB" sz="2000" dirty="0" smtClean="0">
                <a:latin typeface="Arial"/>
                <a:cs typeface="Arial"/>
              </a:rPr>
              <a:t> </a:t>
            </a:r>
            <a:r>
              <a:rPr lang="el-GR" sz="2000" dirty="0" smtClean="0">
                <a:latin typeface="Arial"/>
                <a:cs typeface="Arial"/>
              </a:rPr>
              <a:t>στο πρόγραμμα σπουδών τους. Τα δίδασκαν μαζί με τη φυσική, ή τη μεταφυσική, είτε στο προτελευταίο είτε στο τελευταίο έτος σπουδών (αντί για εισαγωγικό μάθημα χαμηλού επιπέδου δυσκολίας).</a:t>
            </a:r>
          </a:p>
          <a:p>
            <a:r>
              <a:rPr lang="el-GR" sz="2000" dirty="0" smtClean="0">
                <a:latin typeface="Arial"/>
                <a:cs typeface="Arial"/>
              </a:rPr>
              <a:t>Η σημασία της εκπαίδευσης που παρείχαν οι Ιησουίτες, και η στάση τους απέναντι στα μαθηματικά, εκτός από το ότι αντιπροσώπευε το γενικότερο κλίμα της εποχής, ενδυνάμωσε την πίστη στη χρησιμότητα των μαθηματικών για την κατανόηση του φυσικού κόσμου.</a:t>
            </a:r>
            <a:endParaRPr lang="en-US" sz="2000" dirty="0">
              <a:latin typeface="Arial"/>
              <a:cs typeface="Arial"/>
            </a:endParaRPr>
          </a:p>
        </p:txBody>
      </p:sp>
    </p:spTree>
    <p:extLst>
      <p:ext uri="{BB962C8B-B14F-4D97-AF65-F5344CB8AC3E}">
        <p14:creationId xmlns:p14="http://schemas.microsoft.com/office/powerpoint/2010/main" val="1134770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latin typeface="Arial"/>
                <a:cs typeface="Arial"/>
              </a:rPr>
              <a:t>Μεταλλουργία</a:t>
            </a:r>
            <a:endParaRPr lang="en-US" sz="3200" dirty="0">
              <a:latin typeface="Arial"/>
              <a:cs typeface="Arial"/>
            </a:endParaRPr>
          </a:p>
        </p:txBody>
      </p:sp>
      <p:sp>
        <p:nvSpPr>
          <p:cNvPr id="3" name="Text Placeholder 2"/>
          <p:cNvSpPr>
            <a:spLocks noGrp="1"/>
          </p:cNvSpPr>
          <p:nvPr>
            <p:ph type="body" idx="1"/>
          </p:nvPr>
        </p:nvSpPr>
        <p:spPr/>
        <p:txBody>
          <a:bodyPr/>
          <a:lstStyle/>
          <a:p>
            <a:r>
              <a:rPr lang="en-US" sz="2400" dirty="0" err="1" smtClean="0"/>
              <a:t>Biringuccio</a:t>
            </a:r>
            <a:r>
              <a:rPr lang="el-GR" sz="2400" dirty="0"/>
              <a:t> </a:t>
            </a:r>
            <a:r>
              <a:rPr lang="en-US" sz="2400" dirty="0" smtClean="0"/>
              <a:t>- De la </a:t>
            </a:r>
            <a:r>
              <a:rPr lang="en-US" sz="2400" dirty="0" err="1" smtClean="0"/>
              <a:t>Pirotechnia</a:t>
            </a:r>
            <a:endParaRPr lang="en-US" sz="2400" dirty="0"/>
          </a:p>
        </p:txBody>
      </p:sp>
      <p:sp>
        <p:nvSpPr>
          <p:cNvPr id="4" name="Content Placeholder 3"/>
          <p:cNvSpPr>
            <a:spLocks noGrp="1"/>
          </p:cNvSpPr>
          <p:nvPr>
            <p:ph sz="half" idx="2"/>
          </p:nvPr>
        </p:nvSpPr>
        <p:spPr/>
        <p:txBody>
          <a:bodyPr>
            <a:normAutofit/>
          </a:bodyPr>
          <a:lstStyle/>
          <a:p>
            <a:r>
              <a:rPr lang="el-GR" sz="1800" dirty="0" smtClean="0">
                <a:latin typeface="Arial"/>
                <a:cs typeface="Arial"/>
              </a:rPr>
              <a:t>Μηχανικός ορυχείων</a:t>
            </a:r>
          </a:p>
          <a:p>
            <a:r>
              <a:rPr lang="el-GR" sz="1800" dirty="0" smtClean="0">
                <a:latin typeface="Arial"/>
                <a:cs typeface="Arial"/>
              </a:rPr>
              <a:t>Το βιβλίο απευθύνεται στους συναδέλφους του</a:t>
            </a:r>
          </a:p>
          <a:p>
            <a:r>
              <a:rPr lang="el-GR" sz="1800" dirty="0" smtClean="0">
                <a:latin typeface="Arial"/>
                <a:cs typeface="Arial"/>
              </a:rPr>
              <a:t>Στα ιταλικά</a:t>
            </a:r>
            <a:endParaRPr lang="en-US" sz="1800" dirty="0">
              <a:latin typeface="Arial"/>
              <a:cs typeface="Arial"/>
            </a:endParaRPr>
          </a:p>
        </p:txBody>
      </p:sp>
      <p:sp>
        <p:nvSpPr>
          <p:cNvPr id="5" name="Text Placeholder 4"/>
          <p:cNvSpPr>
            <a:spLocks noGrp="1"/>
          </p:cNvSpPr>
          <p:nvPr>
            <p:ph type="body" sz="quarter" idx="3"/>
          </p:nvPr>
        </p:nvSpPr>
        <p:spPr/>
        <p:txBody>
          <a:bodyPr/>
          <a:lstStyle/>
          <a:p>
            <a:r>
              <a:rPr lang="en-US" sz="2400" dirty="0" smtClean="0"/>
              <a:t>Agricola- De Re Metallica</a:t>
            </a:r>
            <a:endParaRPr lang="en-US" sz="2400" dirty="0"/>
          </a:p>
        </p:txBody>
      </p:sp>
      <p:sp>
        <p:nvSpPr>
          <p:cNvPr id="6" name="Content Placeholder 5"/>
          <p:cNvSpPr>
            <a:spLocks noGrp="1"/>
          </p:cNvSpPr>
          <p:nvPr>
            <p:ph sz="quarter" idx="4"/>
          </p:nvPr>
        </p:nvSpPr>
        <p:spPr/>
        <p:txBody>
          <a:bodyPr>
            <a:normAutofit fontScale="85000" lnSpcReduction="20000"/>
          </a:bodyPr>
          <a:lstStyle/>
          <a:p>
            <a:r>
              <a:rPr lang="el-GR" dirty="0" smtClean="0">
                <a:latin typeface="Arial"/>
                <a:cs typeface="Arial"/>
              </a:rPr>
              <a:t>Ουμανιστής λόγιος, διδάσκει Ελληνικά στο πανεπιστήμιο της Λειψίας</a:t>
            </a:r>
          </a:p>
          <a:p>
            <a:r>
              <a:rPr lang="el-GR" dirty="0" smtClean="0">
                <a:latin typeface="Arial"/>
                <a:cs typeface="Arial"/>
              </a:rPr>
              <a:t>Στα λατινικά (στοχεύει σε ένα μορφωμένο ακροατήριο)</a:t>
            </a:r>
          </a:p>
          <a:p>
            <a:r>
              <a:rPr lang="el-GR" dirty="0" smtClean="0">
                <a:latin typeface="Arial"/>
                <a:cs typeface="Arial"/>
              </a:rPr>
              <a:t>Διαφαίνεται η σχέση μεταξύ της τεχνικής γνώσης και της κατανόησης του φυσικού κόσμου.</a:t>
            </a:r>
          </a:p>
          <a:p>
            <a:r>
              <a:rPr lang="el-GR" dirty="0" smtClean="0">
                <a:latin typeface="Arial"/>
                <a:cs typeface="Arial"/>
              </a:rPr>
              <a:t>Τονίζεται η σημασία της εμπειρίας στη θεμελίωση της γνώσης.</a:t>
            </a:r>
            <a:endParaRPr lang="en-US" dirty="0">
              <a:latin typeface="Arial"/>
              <a:cs typeface="Arial"/>
            </a:endParaRPr>
          </a:p>
        </p:txBody>
      </p:sp>
    </p:spTree>
    <p:extLst>
      <p:ext uri="{BB962C8B-B14F-4D97-AF65-F5344CB8AC3E}">
        <p14:creationId xmlns:p14="http://schemas.microsoft.com/office/powerpoint/2010/main" val="39804469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4294967295"/>
          </p:nvPr>
        </p:nvSpPr>
        <p:spPr>
          <a:xfrm>
            <a:off x="972549" y="1455506"/>
            <a:ext cx="7345362" cy="3932238"/>
          </a:xfrm>
        </p:spPr>
        <p:txBody>
          <a:bodyPr>
            <a:normAutofit fontScale="92500" lnSpcReduction="20000"/>
          </a:bodyPr>
          <a:lstStyle/>
          <a:p>
            <a:r>
              <a:rPr lang="el-GR" sz="2000" dirty="0" smtClean="0">
                <a:latin typeface="Arial"/>
                <a:cs typeface="Arial"/>
              </a:rPr>
              <a:t>Η αναγνώριση της πρακτικής γνώσης από τους λόγιους της Αναγέννησης υπήρξε ένας σημαντικός παράγοντας στην ανάπτυξη της πειραματικής μεθόδου.</a:t>
            </a:r>
          </a:p>
          <a:p>
            <a:r>
              <a:rPr lang="el-GR" sz="2000" dirty="0" smtClean="0">
                <a:latin typeface="Arial"/>
                <a:cs typeface="Arial"/>
              </a:rPr>
              <a:t>Ιστοριογραφική θέση: λόγιοι και τεχνίτες</a:t>
            </a:r>
          </a:p>
          <a:p>
            <a:r>
              <a:rPr lang="el-GR" sz="2000" dirty="0" smtClean="0">
                <a:latin typeface="Arial"/>
                <a:cs typeface="Arial"/>
              </a:rPr>
              <a:t>Οικονομικοί λόγοι έπαιξαν επίσης κάποιο ρόλο.</a:t>
            </a:r>
          </a:p>
          <a:p>
            <a:r>
              <a:rPr lang="el-GR" sz="2000" dirty="0" smtClean="0">
                <a:latin typeface="Arial"/>
                <a:cs typeface="Arial"/>
              </a:rPr>
              <a:t>Στην περίπτωση του </a:t>
            </a:r>
            <a:r>
              <a:rPr lang="en-GB" sz="2000" dirty="0" smtClean="0">
                <a:latin typeface="Arial"/>
                <a:cs typeface="Arial"/>
              </a:rPr>
              <a:t>De Re Metallica, o </a:t>
            </a:r>
            <a:r>
              <a:rPr lang="el-GR" sz="2000" dirty="0" smtClean="0">
                <a:latin typeface="Arial"/>
                <a:cs typeface="Arial"/>
              </a:rPr>
              <a:t>Α</a:t>
            </a:r>
            <a:r>
              <a:rPr lang="en-GB" sz="2000" dirty="0" err="1" smtClean="0">
                <a:latin typeface="Arial"/>
                <a:cs typeface="Arial"/>
              </a:rPr>
              <a:t>gricola</a:t>
            </a:r>
            <a:r>
              <a:rPr lang="en-GB" sz="2000" dirty="0">
                <a:latin typeface="Arial"/>
                <a:cs typeface="Arial"/>
              </a:rPr>
              <a:t> </a:t>
            </a:r>
            <a:r>
              <a:rPr lang="el-GR" sz="2000" dirty="0" smtClean="0">
                <a:latin typeface="Arial"/>
                <a:cs typeface="Arial"/>
              </a:rPr>
              <a:t>φαίνεται να αναγνώρισε τη σημασία της γνώσης που προερχόταν από τα ορυχεία και τη μεταλλουργία, επειδή το πανεπιστήμιό του βρισκόταν σε μια τέτοια περιοχή.</a:t>
            </a:r>
          </a:p>
          <a:p>
            <a:r>
              <a:rPr lang="el-GR" sz="2000" dirty="0" smtClean="0">
                <a:latin typeface="Arial"/>
                <a:cs typeface="Arial"/>
              </a:rPr>
              <a:t>Σε άλλες περιπτώσεις σημαντικό ρόλο έπαιξε ο θεσμός της πατρωνίας.</a:t>
            </a:r>
            <a:endParaRPr lang="en-US" sz="2000" dirty="0">
              <a:latin typeface="Arial"/>
              <a:cs typeface="Arial"/>
            </a:endParaRPr>
          </a:p>
        </p:txBody>
      </p:sp>
    </p:spTree>
    <p:extLst>
      <p:ext uri="{BB962C8B-B14F-4D97-AF65-F5344CB8AC3E}">
        <p14:creationId xmlns:p14="http://schemas.microsoft.com/office/powerpoint/2010/main" val="1542428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l-GR" sz="3200" dirty="0" smtClean="0">
                <a:latin typeface="Arial"/>
                <a:cs typeface="Arial"/>
              </a:rPr>
              <a:t>Μαθηματικοποίηση της Φύσης</a:t>
            </a:r>
            <a:endParaRPr lang="en-US" sz="3200" dirty="0">
              <a:latin typeface="Arial"/>
              <a:cs typeface="Arial"/>
            </a:endParaRPr>
          </a:p>
        </p:txBody>
      </p:sp>
      <p:pic>
        <p:nvPicPr>
          <p:cNvPr id="10" name="Content Placeholder 9" descr="Marin_mersenne.jpg"/>
          <p:cNvPicPr>
            <a:picLocks noGrp="1" noChangeAspect="1"/>
          </p:cNvPicPr>
          <p:nvPr>
            <p:ph sz="half" idx="1"/>
          </p:nvPr>
        </p:nvPicPr>
        <p:blipFill>
          <a:blip r:embed="rId2">
            <a:extLst>
              <a:ext uri="{28A0092B-C50C-407E-A947-70E740481C1C}">
                <a14:useLocalDpi xmlns:a14="http://schemas.microsoft.com/office/drawing/2010/main" val="0"/>
              </a:ext>
            </a:extLst>
          </a:blip>
          <a:srcRect l="-7608" r="-7608"/>
          <a:stretch>
            <a:fillRect/>
          </a:stretch>
        </p:blipFill>
        <p:spPr/>
      </p:pic>
      <p:sp>
        <p:nvSpPr>
          <p:cNvPr id="9" name="Content Placeholder 8"/>
          <p:cNvSpPr>
            <a:spLocks noGrp="1"/>
          </p:cNvSpPr>
          <p:nvPr>
            <p:ph sz="half" idx="2"/>
          </p:nvPr>
        </p:nvSpPr>
        <p:spPr>
          <a:xfrm>
            <a:off x="4648198" y="1729620"/>
            <a:ext cx="3927325" cy="4345744"/>
          </a:xfrm>
        </p:spPr>
        <p:txBody>
          <a:bodyPr>
            <a:normAutofit fontScale="92500" lnSpcReduction="10000"/>
          </a:bodyPr>
          <a:lstStyle/>
          <a:p>
            <a:pPr marL="0" indent="0">
              <a:buNone/>
            </a:pPr>
            <a:r>
              <a:rPr lang="en-US" b="1" dirty="0" smtClean="0">
                <a:latin typeface="Arial"/>
                <a:cs typeface="Arial"/>
              </a:rPr>
              <a:t>Marin </a:t>
            </a:r>
            <a:r>
              <a:rPr lang="en-US" b="1" dirty="0" err="1" smtClean="0">
                <a:latin typeface="Arial"/>
                <a:cs typeface="Arial"/>
              </a:rPr>
              <a:t>Mersenne</a:t>
            </a:r>
            <a:r>
              <a:rPr lang="en-US" b="1" dirty="0" smtClean="0">
                <a:latin typeface="Arial"/>
                <a:cs typeface="Arial"/>
              </a:rPr>
              <a:t> (1588-1648)</a:t>
            </a:r>
          </a:p>
          <a:p>
            <a:r>
              <a:rPr lang="el-GR" sz="1700" dirty="0" smtClean="0">
                <a:latin typeface="Arial"/>
                <a:cs typeface="Arial"/>
              </a:rPr>
              <a:t>Μοναχός</a:t>
            </a:r>
            <a:r>
              <a:rPr lang="en-US" sz="1700" dirty="0" smtClean="0">
                <a:latin typeface="Arial"/>
                <a:cs typeface="Arial"/>
              </a:rPr>
              <a:t>, </a:t>
            </a:r>
            <a:r>
              <a:rPr lang="el-GR" sz="1700" dirty="0" smtClean="0">
                <a:latin typeface="Arial"/>
                <a:cs typeface="Arial"/>
              </a:rPr>
              <a:t>Θεολόγος, Μαθηματικός</a:t>
            </a:r>
          </a:p>
          <a:p>
            <a:r>
              <a:rPr lang="el-GR" sz="1800" dirty="0" smtClean="0">
                <a:latin typeface="Arial"/>
                <a:cs typeface="Arial"/>
              </a:rPr>
              <a:t>Όλη του η πνευματική δραστηριότητα είχε ως σκοπό της προστασία της πίστης.</a:t>
            </a:r>
          </a:p>
          <a:p>
            <a:r>
              <a:rPr lang="el-GR" sz="1800" dirty="0" smtClean="0">
                <a:latin typeface="Arial"/>
                <a:cs typeface="Arial"/>
              </a:rPr>
              <a:t>Οδηγούμενος από τα θρησκευτικά του πιστεύω, προσπάθησε να αντικρούσει την Αριστοτελική ιδέα ότι τα φυσικά αίτια μπορούν να γίνουν γνωστά με απόλυτη βεβαιότητα. </a:t>
            </a:r>
          </a:p>
          <a:p>
            <a:pPr lvl="1"/>
            <a:r>
              <a:rPr lang="el-GR" sz="1600" dirty="0" smtClean="0">
                <a:latin typeface="Arial"/>
                <a:cs typeface="Arial"/>
              </a:rPr>
              <a:t>Κάτι τέτοιο θα σήμαινε ότι ο άνθρωπος θα μπορούσε να συλλάβει την ουσία των πραγμάτων, και άρα να ‘εξισωθεί’ με τον Θεό.</a:t>
            </a:r>
          </a:p>
          <a:p>
            <a:endParaRPr lang="en-US" sz="1800" dirty="0">
              <a:latin typeface="Arial"/>
              <a:cs typeface="Arial"/>
            </a:endParaRPr>
          </a:p>
        </p:txBody>
      </p:sp>
    </p:spTree>
    <p:extLst>
      <p:ext uri="{BB962C8B-B14F-4D97-AF65-F5344CB8AC3E}">
        <p14:creationId xmlns:p14="http://schemas.microsoft.com/office/powerpoint/2010/main" val="39565681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l"/>
            <a:r>
              <a:rPr lang="el-GR" sz="3200" dirty="0" smtClean="0">
                <a:latin typeface="Arial"/>
                <a:cs typeface="Arial"/>
              </a:rPr>
              <a:t>Μ</a:t>
            </a:r>
            <a:r>
              <a:rPr lang="en-US" sz="3200" dirty="0" smtClean="0">
                <a:latin typeface="Arial"/>
                <a:cs typeface="Arial"/>
              </a:rPr>
              <a:t>a</a:t>
            </a:r>
            <a:r>
              <a:rPr lang="en-GB" sz="3200" dirty="0" err="1" smtClean="0">
                <a:latin typeface="Arial"/>
                <a:cs typeface="Arial"/>
              </a:rPr>
              <a:t>rin</a:t>
            </a:r>
            <a:r>
              <a:rPr lang="en-GB" sz="3200" dirty="0" smtClean="0">
                <a:latin typeface="Arial"/>
                <a:cs typeface="Arial"/>
              </a:rPr>
              <a:t> </a:t>
            </a:r>
            <a:r>
              <a:rPr lang="en-GB" sz="3200" dirty="0" err="1" smtClean="0">
                <a:latin typeface="Arial"/>
                <a:cs typeface="Arial"/>
              </a:rPr>
              <a:t>Mersenne</a:t>
            </a:r>
            <a:r>
              <a:rPr lang="en-GB" sz="3200" dirty="0" smtClean="0">
                <a:latin typeface="Arial"/>
                <a:cs typeface="Arial"/>
              </a:rPr>
              <a:t> </a:t>
            </a:r>
            <a:endParaRPr lang="en-US" sz="3200" dirty="0">
              <a:latin typeface="Arial"/>
              <a:cs typeface="Arial"/>
            </a:endParaRPr>
          </a:p>
        </p:txBody>
      </p:sp>
      <p:pic>
        <p:nvPicPr>
          <p:cNvPr id="11" name="Content Placeholder 10" descr="Mersenne Network.jpg"/>
          <p:cNvPicPr>
            <a:picLocks noGrp="1" noChangeAspect="1"/>
          </p:cNvPicPr>
          <p:nvPr>
            <p:ph sz="half" idx="1"/>
          </p:nvPr>
        </p:nvPicPr>
        <p:blipFill>
          <a:blip r:embed="rId2" cstate="print">
            <a:extLst>
              <a:ext uri="{28A0092B-C50C-407E-A947-70E740481C1C}">
                <a14:useLocalDpi xmlns:a14="http://schemas.microsoft.com/office/drawing/2010/main" val="0"/>
              </a:ext>
            </a:extLst>
          </a:blip>
          <a:srcRect t="-5066" b="-5066"/>
          <a:stretch>
            <a:fillRect/>
          </a:stretch>
        </p:blipFill>
        <p:spPr>
          <a:xfrm>
            <a:off x="323061" y="1330476"/>
            <a:ext cx="4308374" cy="4744888"/>
          </a:xfrm>
        </p:spPr>
      </p:pic>
      <p:sp>
        <p:nvSpPr>
          <p:cNvPr id="10" name="Content Placeholder 9"/>
          <p:cNvSpPr>
            <a:spLocks noGrp="1"/>
          </p:cNvSpPr>
          <p:nvPr>
            <p:ph sz="half" idx="2"/>
          </p:nvPr>
        </p:nvSpPr>
        <p:spPr>
          <a:xfrm>
            <a:off x="4648199" y="1765906"/>
            <a:ext cx="4036182" cy="4309457"/>
          </a:xfrm>
        </p:spPr>
        <p:txBody>
          <a:bodyPr>
            <a:normAutofit fontScale="70000" lnSpcReduction="20000"/>
          </a:bodyPr>
          <a:lstStyle/>
          <a:p>
            <a:pPr marL="285750" indent="-285750">
              <a:buFont typeface="Arial"/>
              <a:buChar char="•"/>
            </a:pPr>
            <a:r>
              <a:rPr lang="el-GR" dirty="0">
                <a:latin typeface="Arial"/>
                <a:cs typeface="Arial"/>
              </a:rPr>
              <a:t>Αν και αρνείται τη δυνατότητα βέβαιης γνώσης των φυσικών αιτιών, ο Μερσέν δεν ήταν σκεπτικός ως προς τη δυνατότητα απόκτησης γνώσης.</a:t>
            </a:r>
          </a:p>
          <a:p>
            <a:pPr marL="285750" indent="-285750">
              <a:buFont typeface="Arial"/>
              <a:buChar char="•"/>
            </a:pPr>
            <a:r>
              <a:rPr lang="el-GR" dirty="0">
                <a:latin typeface="Arial"/>
                <a:cs typeface="Arial"/>
              </a:rPr>
              <a:t>Θεωρεί ότι η πιο βέβαιη μορφή γνώσης είναι τα μαθηματικά, και μέσω αυτών η ανθρωπότητα θα μπορούσε να προσεγγίσει τη θεϊκή γνώση.</a:t>
            </a:r>
          </a:p>
          <a:p>
            <a:pPr marL="285750" indent="-285750">
              <a:buFont typeface="Arial"/>
              <a:buChar char="•"/>
            </a:pPr>
            <a:r>
              <a:rPr lang="el-GR" dirty="0">
                <a:latin typeface="Arial"/>
                <a:cs typeface="Arial"/>
              </a:rPr>
              <a:t>Έπαιξε πολύ σημαντικό </a:t>
            </a:r>
            <a:r>
              <a:rPr lang="el-GR" dirty="0" smtClean="0">
                <a:latin typeface="Arial"/>
                <a:cs typeface="Arial"/>
              </a:rPr>
              <a:t>ρόλο</a:t>
            </a:r>
            <a:r>
              <a:rPr lang="en-GB" dirty="0" smtClean="0">
                <a:latin typeface="Arial"/>
                <a:cs typeface="Arial"/>
              </a:rPr>
              <a:t> </a:t>
            </a:r>
            <a:r>
              <a:rPr lang="el-GR" dirty="0" smtClean="0">
                <a:latin typeface="Arial"/>
                <a:cs typeface="Arial"/>
              </a:rPr>
              <a:t>στην έκδοση των ιδεών του καθώς και αυτών άλλων μαθηματικών.</a:t>
            </a:r>
          </a:p>
          <a:p>
            <a:pPr marL="285750" indent="-285750">
              <a:buFont typeface="Arial"/>
              <a:buChar char="•"/>
            </a:pPr>
            <a:r>
              <a:rPr lang="el-GR" dirty="0" smtClean="0">
                <a:latin typeface="Arial"/>
                <a:cs typeface="Arial"/>
              </a:rPr>
              <a:t>Ήταν πολύ δραστήριος στη δημιουργία και διατήρηση ενός δικτύου αλληλογραφίας με τα πρωτοπόρα πνεύματα της εποχής του.</a:t>
            </a:r>
          </a:p>
          <a:p>
            <a:pPr marL="285750" indent="-285750">
              <a:buFont typeface="Arial"/>
              <a:buChar char="•"/>
            </a:pPr>
            <a:r>
              <a:rPr lang="el-GR" dirty="0" smtClean="0">
                <a:latin typeface="Arial"/>
                <a:cs typeface="Arial"/>
              </a:rPr>
              <a:t>Το δίκτυο αυτό αποτέλεσε έναν από τους σημαντικότερους διαύλους επικοινωνίας μεταξύ αυτών των ανθρώπων, καθώς υπήρξε πηγή πληροφοριών γι αυτούς.</a:t>
            </a:r>
            <a:endParaRPr lang="en-US" dirty="0">
              <a:latin typeface="Arial"/>
              <a:cs typeface="Arial"/>
            </a:endParaRPr>
          </a:p>
          <a:p>
            <a:endParaRPr lang="en-US" dirty="0"/>
          </a:p>
        </p:txBody>
      </p:sp>
    </p:spTree>
    <p:extLst>
      <p:ext uri="{BB962C8B-B14F-4D97-AF65-F5344CB8AC3E}">
        <p14:creationId xmlns:p14="http://schemas.microsoft.com/office/powerpoint/2010/main" val="13808592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latin typeface="Arial"/>
                <a:cs typeface="Arial"/>
              </a:rPr>
              <a:t>Ren</a:t>
            </a:r>
            <a:r>
              <a:rPr lang="el-GR" sz="3200" dirty="0" smtClean="0">
                <a:latin typeface="Arial"/>
                <a:cs typeface="Arial"/>
              </a:rPr>
              <a:t>é</a:t>
            </a:r>
            <a:r>
              <a:rPr lang="en-GB" sz="3200" dirty="0" smtClean="0">
                <a:latin typeface="Arial"/>
                <a:cs typeface="Arial"/>
              </a:rPr>
              <a:t> Descartes (1596-1650)</a:t>
            </a:r>
            <a:endParaRPr lang="en-US" sz="3200" dirty="0">
              <a:latin typeface="Arial"/>
              <a:cs typeface="Arial"/>
            </a:endParaRPr>
          </a:p>
        </p:txBody>
      </p:sp>
      <p:pic>
        <p:nvPicPr>
          <p:cNvPr id="5" name="Content Placeholder 4" descr="Frans_Hals_-_Portret_van_René_Descartes.jpg"/>
          <p:cNvPicPr>
            <a:picLocks noGrp="1" noChangeAspect="1"/>
          </p:cNvPicPr>
          <p:nvPr>
            <p:ph sz="half" idx="1"/>
          </p:nvPr>
        </p:nvPicPr>
        <p:blipFill>
          <a:blip r:embed="rId2">
            <a:extLst>
              <a:ext uri="{28A0092B-C50C-407E-A947-70E740481C1C}">
                <a14:useLocalDpi xmlns:a14="http://schemas.microsoft.com/office/drawing/2010/main" val="0"/>
              </a:ext>
            </a:extLst>
          </a:blip>
          <a:srcRect l="-5569" r="-5569"/>
          <a:stretch>
            <a:fillRect/>
          </a:stretch>
        </p:blipFill>
        <p:spPr/>
      </p:pic>
      <p:sp>
        <p:nvSpPr>
          <p:cNvPr id="4" name="Content Placeholder 3"/>
          <p:cNvSpPr>
            <a:spLocks noGrp="1"/>
          </p:cNvSpPr>
          <p:nvPr>
            <p:ph sz="half" idx="2"/>
          </p:nvPr>
        </p:nvSpPr>
        <p:spPr>
          <a:xfrm>
            <a:off x="4648199" y="1717056"/>
            <a:ext cx="3975706" cy="4959048"/>
          </a:xfrm>
        </p:spPr>
        <p:txBody>
          <a:bodyPr>
            <a:normAutofit fontScale="70000" lnSpcReduction="20000"/>
          </a:bodyPr>
          <a:lstStyle/>
          <a:p>
            <a:r>
              <a:rPr lang="el-GR" dirty="0" smtClean="0">
                <a:latin typeface="Arial"/>
                <a:cs typeface="Arial"/>
              </a:rPr>
              <a:t>Αν και είναι κυρίως γνωστός ως φιλόσοφος, στην αρχή της καριέρας του υπήρξε μαθηματικός, και εργάστηκε πάνω στη μουσική, την οπτική και τη μηχανική.</a:t>
            </a:r>
          </a:p>
          <a:p>
            <a:r>
              <a:rPr lang="el-GR" dirty="0" smtClean="0">
                <a:latin typeface="Arial"/>
                <a:cs typeface="Arial"/>
              </a:rPr>
              <a:t>Ο </a:t>
            </a:r>
            <a:r>
              <a:rPr lang="el-GR" i="1" dirty="0" smtClean="0">
                <a:latin typeface="Arial"/>
                <a:cs typeface="Arial"/>
              </a:rPr>
              <a:t>Λόγος περί της Μεθόδου</a:t>
            </a:r>
            <a:r>
              <a:rPr lang="en-GB" i="1" dirty="0" smtClean="0">
                <a:latin typeface="Arial"/>
                <a:cs typeface="Arial"/>
              </a:rPr>
              <a:t> </a:t>
            </a:r>
            <a:r>
              <a:rPr lang="en-GB" dirty="0" smtClean="0">
                <a:latin typeface="Arial"/>
                <a:cs typeface="Arial"/>
              </a:rPr>
              <a:t>(1637) </a:t>
            </a:r>
            <a:r>
              <a:rPr lang="el-GR" dirty="0" smtClean="0">
                <a:latin typeface="Arial"/>
                <a:cs typeface="Arial"/>
              </a:rPr>
              <a:t>αποτέλεσε την εισαγωγή σε τρεις πραγματείες μαθηματικής φυσικής (περί</a:t>
            </a:r>
            <a:r>
              <a:rPr lang="en-GB" dirty="0" smtClean="0">
                <a:latin typeface="Arial"/>
                <a:cs typeface="Arial"/>
              </a:rPr>
              <a:t> </a:t>
            </a:r>
            <a:r>
              <a:rPr lang="el-GR" dirty="0" smtClean="0">
                <a:latin typeface="Arial"/>
                <a:cs typeface="Arial"/>
              </a:rPr>
              <a:t>του νόμου της διάθλασης, των αιτίων του ουρανίου τόξου, και της ‘μετάφρασης’ αφηρημένων αλγεβρικών προβλημάτων σε γεωμετρικούς</a:t>
            </a:r>
            <a:r>
              <a:rPr lang="en-GB" dirty="0" smtClean="0">
                <a:latin typeface="Arial"/>
                <a:cs typeface="Arial"/>
              </a:rPr>
              <a:t> </a:t>
            </a:r>
            <a:r>
              <a:rPr lang="el-GR" dirty="0" smtClean="0">
                <a:latin typeface="Arial"/>
                <a:cs typeface="Arial"/>
              </a:rPr>
              <a:t>- χωρικούς όρους).</a:t>
            </a:r>
            <a:endParaRPr lang="en-GB" dirty="0" smtClean="0">
              <a:latin typeface="Arial"/>
              <a:cs typeface="Arial"/>
            </a:endParaRPr>
          </a:p>
          <a:p>
            <a:r>
              <a:rPr lang="el-GR" dirty="0" smtClean="0">
                <a:latin typeface="Arial"/>
                <a:cs typeface="Arial"/>
              </a:rPr>
              <a:t>Η μέθοδός του οδήγησε σε μια νέα μεταφυσική, που έθεσε τα θεμέλια για ένα νέο σύστημα φυσικής, το οποίο ήταν είχε τη μεγαλύτερη επιρροή από τις νέες μηχανιστικές φιλοσοφίες. </a:t>
            </a:r>
            <a:endParaRPr lang="el-GR" dirty="0">
              <a:latin typeface="Arial"/>
              <a:cs typeface="Arial"/>
            </a:endParaRPr>
          </a:p>
          <a:p>
            <a:r>
              <a:rPr lang="el-GR" dirty="0" smtClean="0">
                <a:latin typeface="Arial"/>
                <a:cs typeface="Arial"/>
              </a:rPr>
              <a:t>Αν και στο σύστημά του τελικά δεν χρησιμοποίησε τα μαθηματικά, φαίνεται ότι προήλθε από την πρόθεσή του να κατανοήσει τον φυσικό κόσμο με μαθηματικούς όρους.</a:t>
            </a:r>
          </a:p>
          <a:p>
            <a:endParaRPr lang="en-US" dirty="0">
              <a:latin typeface="Arial"/>
              <a:cs typeface="Arial"/>
            </a:endParaRPr>
          </a:p>
        </p:txBody>
      </p:sp>
    </p:spTree>
    <p:extLst>
      <p:ext uri="{BB962C8B-B14F-4D97-AF65-F5344CB8AC3E}">
        <p14:creationId xmlns:p14="http://schemas.microsoft.com/office/powerpoint/2010/main" val="22039758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l-GR" sz="3200" dirty="0" smtClean="0">
                <a:latin typeface="Arial"/>
                <a:cs typeface="Arial"/>
              </a:rPr>
              <a:t>Μαθηματικοποίηση της Φύσης</a:t>
            </a:r>
            <a:endParaRPr lang="en-US" sz="3200" dirty="0">
              <a:latin typeface="Arial"/>
              <a:cs typeface="Arial"/>
            </a:endParaRPr>
          </a:p>
        </p:txBody>
      </p:sp>
      <p:sp>
        <p:nvSpPr>
          <p:cNvPr id="6" name="Content Placeholder 5"/>
          <p:cNvSpPr>
            <a:spLocks noGrp="1"/>
          </p:cNvSpPr>
          <p:nvPr>
            <p:ph idx="1"/>
          </p:nvPr>
        </p:nvSpPr>
        <p:spPr>
          <a:xfrm>
            <a:off x="900112" y="1765905"/>
            <a:ext cx="7345363" cy="4299616"/>
          </a:xfrm>
        </p:spPr>
        <p:txBody>
          <a:bodyPr/>
          <a:lstStyle/>
          <a:p>
            <a:r>
              <a:rPr lang="el-GR" dirty="0" smtClean="0">
                <a:latin typeface="Arial"/>
                <a:cs typeface="Arial"/>
              </a:rPr>
              <a:t>Οπαδοί του Γαλιλαίου:</a:t>
            </a:r>
          </a:p>
          <a:p>
            <a:pPr lvl="1"/>
            <a:r>
              <a:rPr lang="en-GB" dirty="0" smtClean="0">
                <a:latin typeface="Arial"/>
                <a:cs typeface="Arial"/>
              </a:rPr>
              <a:t>Bonaventura </a:t>
            </a:r>
            <a:r>
              <a:rPr lang="en-GB" dirty="0" err="1" smtClean="0">
                <a:latin typeface="Arial"/>
                <a:cs typeface="Arial"/>
              </a:rPr>
              <a:t>Cavalieri</a:t>
            </a:r>
            <a:r>
              <a:rPr lang="en-GB" dirty="0" smtClean="0">
                <a:latin typeface="Arial"/>
                <a:cs typeface="Arial"/>
              </a:rPr>
              <a:t> (1598-1647)</a:t>
            </a:r>
          </a:p>
          <a:p>
            <a:pPr lvl="1"/>
            <a:r>
              <a:rPr lang="en-GB" dirty="0" smtClean="0">
                <a:latin typeface="Arial"/>
                <a:cs typeface="Arial"/>
              </a:rPr>
              <a:t>Evangelista Torricelli (1608-1647)</a:t>
            </a:r>
          </a:p>
          <a:p>
            <a:pPr lvl="1"/>
            <a:r>
              <a:rPr lang="en-GB" dirty="0" smtClean="0">
                <a:latin typeface="Arial"/>
                <a:cs typeface="Arial"/>
              </a:rPr>
              <a:t>Giovanni Alfonso Borelli (1608-1679)</a:t>
            </a:r>
          </a:p>
          <a:p>
            <a:r>
              <a:rPr lang="el-GR" dirty="0" smtClean="0">
                <a:latin typeface="Arial"/>
                <a:cs typeface="Arial"/>
              </a:rPr>
              <a:t>Ολλανδία:</a:t>
            </a:r>
          </a:p>
          <a:p>
            <a:pPr lvl="1"/>
            <a:r>
              <a:rPr lang="en-GB" dirty="0" smtClean="0">
                <a:latin typeface="Arial"/>
                <a:cs typeface="Arial"/>
              </a:rPr>
              <a:t>Isaac </a:t>
            </a:r>
            <a:r>
              <a:rPr lang="en-GB" dirty="0" err="1" smtClean="0">
                <a:latin typeface="Arial"/>
                <a:cs typeface="Arial"/>
              </a:rPr>
              <a:t>Beeckman</a:t>
            </a:r>
            <a:r>
              <a:rPr lang="en-GB" dirty="0" smtClean="0">
                <a:latin typeface="Arial"/>
                <a:cs typeface="Arial"/>
              </a:rPr>
              <a:t> (</a:t>
            </a:r>
            <a:r>
              <a:rPr lang="el-GR" dirty="0" smtClean="0">
                <a:latin typeface="Arial"/>
                <a:cs typeface="Arial"/>
              </a:rPr>
              <a:t>1588-1637</a:t>
            </a:r>
            <a:r>
              <a:rPr lang="en-GB" dirty="0" smtClean="0">
                <a:latin typeface="Arial"/>
                <a:cs typeface="Arial"/>
              </a:rPr>
              <a:t>) [</a:t>
            </a:r>
            <a:r>
              <a:rPr lang="el-GR" dirty="0" smtClean="0">
                <a:latin typeface="Arial"/>
                <a:cs typeface="Arial"/>
              </a:rPr>
              <a:t>αν και δεν δημοσίευσε τίποτα το έργο του έγινε γνωστό μέσω του Μερσέν και επηρέασε τον Καρτέσιο]</a:t>
            </a:r>
          </a:p>
          <a:p>
            <a:pPr lvl="1"/>
            <a:r>
              <a:rPr lang="en-GB" dirty="0" err="1" smtClean="0">
                <a:latin typeface="Arial"/>
                <a:cs typeface="Arial"/>
              </a:rPr>
              <a:t>Christiaan</a:t>
            </a:r>
            <a:r>
              <a:rPr lang="en-GB" dirty="0" smtClean="0">
                <a:latin typeface="Arial"/>
                <a:cs typeface="Arial"/>
              </a:rPr>
              <a:t> Huygens (1629-1695) [</a:t>
            </a:r>
            <a:r>
              <a:rPr lang="el-GR" dirty="0" smtClean="0">
                <a:latin typeface="Arial"/>
                <a:cs typeface="Arial"/>
              </a:rPr>
              <a:t>πρόδρομος του Νεύτωνα]</a:t>
            </a:r>
            <a:endParaRPr lang="en-GB" dirty="0" smtClean="0">
              <a:latin typeface="Arial"/>
              <a:cs typeface="Arial"/>
            </a:endParaRPr>
          </a:p>
          <a:p>
            <a:pPr lvl="1"/>
            <a:endParaRPr lang="en-US" dirty="0">
              <a:latin typeface="Arial"/>
              <a:cs typeface="Arial"/>
            </a:endParaRPr>
          </a:p>
        </p:txBody>
      </p:sp>
    </p:spTree>
    <p:extLst>
      <p:ext uri="{BB962C8B-B14F-4D97-AF65-F5344CB8AC3E}">
        <p14:creationId xmlns:p14="http://schemas.microsoft.com/office/powerpoint/2010/main" val="14269591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latin typeface="Arial"/>
                <a:cs typeface="Arial"/>
              </a:rPr>
              <a:t>Ι</a:t>
            </a:r>
            <a:r>
              <a:rPr lang="el-GR" sz="3200" dirty="0">
                <a:latin typeface="Arial"/>
                <a:cs typeface="Arial"/>
              </a:rPr>
              <a:t>σαάκ Νεύτωνας (1642-1727</a:t>
            </a:r>
            <a:r>
              <a:rPr lang="el-GR" sz="3200" dirty="0" smtClean="0">
                <a:latin typeface="Arial"/>
                <a:cs typeface="Arial"/>
              </a:rPr>
              <a:t>)</a:t>
            </a:r>
            <a:endParaRPr lang="en-US" sz="3200" dirty="0"/>
          </a:p>
        </p:txBody>
      </p:sp>
      <p:pic>
        <p:nvPicPr>
          <p:cNvPr id="6" name="Content Placeholder 5" descr="IsaacNewton-1689.jpg"/>
          <p:cNvPicPr>
            <a:picLocks noGrp="1" noChangeAspect="1"/>
          </p:cNvPicPr>
          <p:nvPr>
            <p:ph sz="half" idx="1"/>
          </p:nvPr>
        </p:nvPicPr>
        <p:blipFill>
          <a:blip r:embed="rId2">
            <a:extLst>
              <a:ext uri="{28A0092B-C50C-407E-A947-70E740481C1C}">
                <a14:useLocalDpi xmlns:a14="http://schemas.microsoft.com/office/drawing/2010/main" val="0"/>
              </a:ext>
            </a:extLst>
          </a:blip>
          <a:srcRect l="-12322" r="-12322"/>
          <a:stretch>
            <a:fillRect/>
          </a:stretch>
        </p:blipFill>
        <p:spPr>
          <a:xfrm>
            <a:off x="900111" y="2147889"/>
            <a:ext cx="2860052" cy="3149826"/>
          </a:xfrm>
        </p:spPr>
      </p:pic>
      <p:sp>
        <p:nvSpPr>
          <p:cNvPr id="5" name="Content Placeholder 4"/>
          <p:cNvSpPr>
            <a:spLocks noGrp="1"/>
          </p:cNvSpPr>
          <p:nvPr>
            <p:ph sz="half" idx="2"/>
          </p:nvPr>
        </p:nvSpPr>
        <p:spPr>
          <a:xfrm>
            <a:off x="3760163" y="2147888"/>
            <a:ext cx="4454196" cy="3927475"/>
          </a:xfrm>
        </p:spPr>
        <p:txBody>
          <a:bodyPr>
            <a:normAutofit fontScale="70000" lnSpcReduction="20000"/>
          </a:bodyPr>
          <a:lstStyle/>
          <a:p>
            <a:r>
              <a:rPr lang="el-GR" dirty="0" smtClean="0">
                <a:latin typeface="Arial"/>
                <a:cs typeface="Arial"/>
              </a:rPr>
              <a:t>Το έργο του</a:t>
            </a:r>
            <a:r>
              <a:rPr lang="el-GR" i="1" dirty="0" smtClean="0">
                <a:latin typeface="Arial"/>
                <a:cs typeface="Arial"/>
              </a:rPr>
              <a:t> Μαθηματικές Αρχές Φυσικής Φιλοσοφίας </a:t>
            </a:r>
            <a:r>
              <a:rPr lang="el-GR" dirty="0" smtClean="0">
                <a:latin typeface="Arial"/>
                <a:cs typeface="Arial"/>
              </a:rPr>
              <a:t>έχει θεωρηθεί ως η αποκορύφωση της μαθηματικοποίησης της φύσης.</a:t>
            </a:r>
          </a:p>
          <a:p>
            <a:r>
              <a:rPr lang="el-GR" dirty="0" smtClean="0">
                <a:latin typeface="Arial"/>
                <a:cs typeface="Arial"/>
              </a:rPr>
              <a:t>Εκτός από το νόμο της Παγκόσμιας Έλξης, ο Νεύτωνας απέδειξε μαθηματικά τους νόμους του Κέπλερ, και έβαλε τις βάσεις για τη θεωρία της κίνησης της Σελήνης και τη θεωρία περί κομητών.</a:t>
            </a:r>
          </a:p>
          <a:p>
            <a:r>
              <a:rPr lang="el-GR" dirty="0" smtClean="0">
                <a:latin typeface="Arial"/>
                <a:cs typeface="Arial"/>
              </a:rPr>
              <a:t>Οι νόμοι του για την κίνηση αντικατέστησαν αυτούς του Καρτέσιου, και παρείχε μια ολοκληρωμένη εξήγηση για την κρούση. Μελέτησε την κίνηση μέσα σε ρευστά, που τον οδήγησε σε μια θεωρία περί ακουστικής...</a:t>
            </a:r>
          </a:p>
          <a:p>
            <a:r>
              <a:rPr lang="el-GR" dirty="0" smtClean="0">
                <a:latin typeface="Arial"/>
                <a:cs typeface="Arial"/>
              </a:rPr>
              <a:t>Πολύ μεγάλη σημασία για τη μηχανιστική φιλοσοφία είχε η μαθηματική απόδειξη του πως μακροσκοπικά φαινόμενα μπορούν να εξηγηθούν μέσω μικροσκοπικών φαινομένων.</a:t>
            </a:r>
            <a:endParaRPr lang="en-US" dirty="0">
              <a:latin typeface="Arial"/>
              <a:cs typeface="Arial"/>
            </a:endParaRPr>
          </a:p>
        </p:txBody>
      </p:sp>
    </p:spTree>
    <p:extLst>
      <p:ext uri="{BB962C8B-B14F-4D97-AF65-F5344CB8AC3E}">
        <p14:creationId xmlns:p14="http://schemas.microsoft.com/office/powerpoint/2010/main" val="22713258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latin typeface="Arial"/>
                <a:cs typeface="Arial"/>
              </a:rPr>
              <a:t>Ισαάκ Νεύτωνας (1642-1727)</a:t>
            </a:r>
            <a:endParaRPr lang="en-US" sz="3200" dirty="0">
              <a:latin typeface="Arial"/>
              <a:cs typeface="Arial"/>
            </a:endParaRPr>
          </a:p>
        </p:txBody>
      </p:sp>
      <p:sp>
        <p:nvSpPr>
          <p:cNvPr id="5" name="Content Placeholder 4"/>
          <p:cNvSpPr>
            <a:spLocks noGrp="1"/>
          </p:cNvSpPr>
          <p:nvPr>
            <p:ph idx="1"/>
          </p:nvPr>
        </p:nvSpPr>
        <p:spPr>
          <a:xfrm>
            <a:off x="900113" y="1686077"/>
            <a:ext cx="7345363" cy="4676018"/>
          </a:xfrm>
        </p:spPr>
        <p:txBody>
          <a:bodyPr>
            <a:normAutofit fontScale="92500" lnSpcReduction="10000"/>
          </a:bodyPr>
          <a:lstStyle/>
          <a:p>
            <a:r>
              <a:rPr lang="el-GR" sz="1800" dirty="0" smtClean="0">
                <a:latin typeface="Arial"/>
                <a:cs typeface="Arial"/>
              </a:rPr>
              <a:t>Η δημοσίευση των </a:t>
            </a:r>
            <a:r>
              <a:rPr lang="en-GB" sz="1800" i="1" dirty="0" smtClean="0">
                <a:latin typeface="Arial"/>
                <a:cs typeface="Arial"/>
              </a:rPr>
              <a:t>Principia</a:t>
            </a:r>
            <a:r>
              <a:rPr lang="el-GR" sz="1800" i="1" dirty="0" smtClean="0">
                <a:latin typeface="Arial"/>
                <a:cs typeface="Arial"/>
              </a:rPr>
              <a:t> </a:t>
            </a:r>
            <a:r>
              <a:rPr lang="el-GR" sz="1800" dirty="0" smtClean="0">
                <a:latin typeface="Arial"/>
                <a:cs typeface="Arial"/>
              </a:rPr>
              <a:t>ουσιαστικά αποτελεί την ολοκλήρωση αυτής της τάσης για τη μαθηματικοποίηση της φυσικής φιλοσοφίας που ξεκίνησε το 16</a:t>
            </a:r>
            <a:r>
              <a:rPr lang="el-GR" sz="1800" baseline="30000" dirty="0" smtClean="0">
                <a:latin typeface="Arial"/>
                <a:cs typeface="Arial"/>
              </a:rPr>
              <a:t>ο</a:t>
            </a:r>
            <a:r>
              <a:rPr lang="el-GR" sz="1800" dirty="0" smtClean="0">
                <a:latin typeface="Arial"/>
                <a:cs typeface="Arial"/>
              </a:rPr>
              <a:t> αιώνα.</a:t>
            </a:r>
          </a:p>
          <a:p>
            <a:r>
              <a:rPr lang="el-GR" sz="1800" dirty="0" smtClean="0">
                <a:latin typeface="Arial"/>
                <a:cs typeface="Arial"/>
              </a:rPr>
              <a:t>Ίσως ισχυριζόμαστε κάτι τέτοιο, βέβαια, διότι  ο Νεύτωνας σε αντίθεση με τον Γαλιλαίο και τον Καρτέσιο, κατόρθωσε να δώσει ικανοποιητικές μαθηματικές και φυσικές απαντήσεις σε διάφορα προβλήματα φυσικής φιλοσοφίας.</a:t>
            </a:r>
          </a:p>
          <a:p>
            <a:r>
              <a:rPr lang="el-GR" sz="1800" dirty="0" smtClean="0">
                <a:latin typeface="Arial"/>
                <a:cs typeface="Arial"/>
              </a:rPr>
              <a:t>Ο Νεύτωνας δεν χρειάζεται να υπερασπιστεί τη μαθηματική του προσέγγιση. Υπήρχε ακροατήριο για το βιβλίο του, που έστω και αν δεν μπορούσε να παρακολουθήσει τα μαθηματικά του, θεωρούσε δεδομένη την εγκυρότητά τους για την κατανόηση της φύσης.</a:t>
            </a:r>
          </a:p>
          <a:p>
            <a:r>
              <a:rPr lang="el-GR" sz="1800" dirty="0" smtClean="0">
                <a:latin typeface="Arial"/>
                <a:cs typeface="Arial"/>
              </a:rPr>
              <a:t>Πριν τον Κοπέρνικο και άλλους αναγεννησιακούς μαθηματικούς ο πλήρης τίτλος των </a:t>
            </a:r>
            <a:r>
              <a:rPr lang="en-GB" sz="1800" dirty="0" smtClean="0">
                <a:latin typeface="Arial"/>
                <a:cs typeface="Arial"/>
              </a:rPr>
              <a:t>Principia </a:t>
            </a:r>
            <a:r>
              <a:rPr lang="el-GR" sz="1800" dirty="0" smtClean="0">
                <a:latin typeface="Arial"/>
                <a:cs typeface="Arial"/>
              </a:rPr>
              <a:t>θα ήταν αδιανόητος.</a:t>
            </a:r>
            <a:r>
              <a:rPr lang="en-GB" sz="1800" dirty="0" smtClean="0">
                <a:latin typeface="Arial"/>
                <a:cs typeface="Arial"/>
              </a:rPr>
              <a:t> </a:t>
            </a:r>
            <a:r>
              <a:rPr lang="el-GR" sz="1800" dirty="0" smtClean="0">
                <a:latin typeface="Arial"/>
                <a:cs typeface="Arial"/>
              </a:rPr>
              <a:t>Στα τέλη του 17ου αιώνα, ήταν αυτονόητο ότι μπορούσαν να υπάρχουν </a:t>
            </a:r>
            <a:r>
              <a:rPr lang="el-GR" sz="1800" dirty="0" smtClean="0">
                <a:solidFill>
                  <a:srgbClr val="000090"/>
                </a:solidFill>
                <a:latin typeface="Arial"/>
                <a:cs typeface="Arial"/>
              </a:rPr>
              <a:t>Μαθηματικές Αρχές </a:t>
            </a:r>
            <a:r>
              <a:rPr lang="el-GR" sz="1800" i="1" dirty="0" smtClean="0">
                <a:solidFill>
                  <a:srgbClr val="000090"/>
                </a:solidFill>
                <a:latin typeface="Arial"/>
                <a:cs typeface="Arial"/>
              </a:rPr>
              <a:t>της</a:t>
            </a:r>
            <a:r>
              <a:rPr lang="el-GR" sz="1800" dirty="0" smtClean="0">
                <a:solidFill>
                  <a:srgbClr val="000090"/>
                </a:solidFill>
                <a:latin typeface="Arial"/>
                <a:cs typeface="Arial"/>
              </a:rPr>
              <a:t> Φυσικής Φιλοσοφίας.</a:t>
            </a:r>
            <a:endParaRPr lang="en-GB" sz="1800" dirty="0" smtClean="0">
              <a:solidFill>
                <a:srgbClr val="000090"/>
              </a:solidFill>
              <a:latin typeface="Arial"/>
              <a:cs typeface="Arial"/>
            </a:endParaRPr>
          </a:p>
          <a:p>
            <a:pPr marL="0" indent="0">
              <a:buNone/>
            </a:pPr>
            <a:endParaRPr lang="en-US" sz="1800" dirty="0">
              <a:latin typeface="Arial"/>
              <a:cs typeface="Arial"/>
            </a:endParaRPr>
          </a:p>
        </p:txBody>
      </p:sp>
    </p:spTree>
    <p:extLst>
      <p:ext uri="{BB962C8B-B14F-4D97-AF65-F5344CB8AC3E}">
        <p14:creationId xmlns:p14="http://schemas.microsoft.com/office/powerpoint/2010/main" val="2003656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latin typeface="Arial"/>
                <a:cs typeface="Arial"/>
              </a:rPr>
              <a:t>Διαμάχη </a:t>
            </a:r>
            <a:r>
              <a:rPr lang="en-GB" sz="3200" dirty="0" smtClean="0">
                <a:latin typeface="Arial"/>
                <a:cs typeface="Arial"/>
              </a:rPr>
              <a:t/>
            </a:r>
            <a:br>
              <a:rPr lang="en-GB" sz="3200" dirty="0" smtClean="0">
                <a:latin typeface="Arial"/>
                <a:cs typeface="Arial"/>
              </a:rPr>
            </a:br>
            <a:r>
              <a:rPr lang="en-GB" sz="3200" dirty="0" smtClean="0">
                <a:latin typeface="Arial"/>
                <a:cs typeface="Arial"/>
              </a:rPr>
              <a:t>Robert Hooke(1635-1703)</a:t>
            </a:r>
            <a:r>
              <a:rPr lang="el-GR" sz="3200" dirty="0" smtClean="0">
                <a:latin typeface="Arial"/>
                <a:cs typeface="Arial"/>
              </a:rPr>
              <a:t> </a:t>
            </a:r>
            <a:r>
              <a:rPr lang="en-GB" sz="3200" dirty="0" smtClean="0">
                <a:latin typeface="Arial"/>
                <a:cs typeface="Arial"/>
              </a:rPr>
              <a:t>-</a:t>
            </a:r>
            <a:r>
              <a:rPr lang="el-GR" sz="3200" dirty="0" smtClean="0">
                <a:latin typeface="Arial"/>
                <a:cs typeface="Arial"/>
              </a:rPr>
              <a:t> Νεύτωνα</a:t>
            </a:r>
            <a:endParaRPr lang="en-US" sz="3200" dirty="0">
              <a:latin typeface="Arial"/>
              <a:cs typeface="Aria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tx1">
                    <a:lumMod val="95000"/>
                    <a:lumOff val="5000"/>
                  </a:schemeClr>
                </a:solidFill>
                <a:latin typeface="Arial"/>
                <a:cs typeface="Arial"/>
              </a:rPr>
              <a:t>O Hooke</a:t>
            </a:r>
            <a:r>
              <a:rPr lang="el-GR" dirty="0" smtClean="0">
                <a:solidFill>
                  <a:schemeClr val="tx1">
                    <a:lumMod val="95000"/>
                    <a:lumOff val="5000"/>
                  </a:schemeClr>
                </a:solidFill>
                <a:latin typeface="Arial"/>
                <a:cs typeface="Arial"/>
              </a:rPr>
              <a:t> κατηγορεί τον Νεύτωνα ότι έχει ‘εμπνευστεί’ τη βασική αρχή της ουράνιας μηχανικής του από τον ίδιο.</a:t>
            </a:r>
          </a:p>
          <a:p>
            <a:pPr lvl="1">
              <a:lnSpc>
                <a:spcPct val="110000"/>
              </a:lnSpc>
            </a:pPr>
            <a:r>
              <a:rPr lang="el-GR" dirty="0" smtClean="0">
                <a:solidFill>
                  <a:schemeClr val="tx1">
                    <a:lumMod val="95000"/>
                    <a:lumOff val="5000"/>
                  </a:schemeClr>
                </a:solidFill>
                <a:latin typeface="Arial"/>
                <a:cs typeface="Arial"/>
              </a:rPr>
              <a:t>Σε μεταξύ τους αλληλογραφία το 1679, ο Χουκ ενημερώνει τον Νεύτωνα ότι μπορεί να εξηγήσει τους νόμους του Κέπλερ μέσω μιας μοναδικής ελκτικής δύναμης, η οποία είναι αντιστρόφως ανάλογη του τετραγώνου της απόστασης μεταξύ ενός πλανήτη και του ήλιου.</a:t>
            </a:r>
          </a:p>
          <a:p>
            <a:pPr lvl="1">
              <a:lnSpc>
                <a:spcPct val="110000"/>
              </a:lnSpc>
            </a:pPr>
            <a:r>
              <a:rPr lang="el-GR" dirty="0" smtClean="0">
                <a:solidFill>
                  <a:schemeClr val="tx1">
                    <a:lumMod val="95000"/>
                    <a:lumOff val="5000"/>
                  </a:schemeClr>
                </a:solidFill>
                <a:latin typeface="Arial"/>
                <a:cs typeface="Arial"/>
              </a:rPr>
              <a:t>Πριν την αλληλογραφία αυτή ο Νεύτωνας προσπαθούσε να εξηγήσει τις ουράνιες κινήσεις με βάση την Καρτεσιανή μηχανική.</a:t>
            </a:r>
          </a:p>
          <a:p>
            <a:pPr lvl="1">
              <a:lnSpc>
                <a:spcPct val="110000"/>
              </a:lnSpc>
            </a:pPr>
            <a:r>
              <a:rPr lang="el-GR" dirty="0" smtClean="0">
                <a:solidFill>
                  <a:schemeClr val="tx1">
                    <a:lumMod val="95000"/>
                    <a:lumOff val="5000"/>
                  </a:schemeClr>
                </a:solidFill>
                <a:latin typeface="Arial"/>
                <a:cs typeface="Arial"/>
              </a:rPr>
              <a:t>Ο Νεύτωνας υιοθετεί τις υποθέσεις του Χουκ στα </a:t>
            </a:r>
            <a:r>
              <a:rPr lang="en-GB" i="1" dirty="0" smtClean="0">
                <a:solidFill>
                  <a:schemeClr val="tx1">
                    <a:lumMod val="95000"/>
                    <a:lumOff val="5000"/>
                  </a:schemeClr>
                </a:solidFill>
                <a:latin typeface="Arial"/>
                <a:cs typeface="Arial"/>
              </a:rPr>
              <a:t>Principia</a:t>
            </a:r>
            <a:r>
              <a:rPr lang="en-GB" dirty="0" smtClean="0">
                <a:solidFill>
                  <a:schemeClr val="tx1">
                    <a:lumMod val="95000"/>
                    <a:lumOff val="5000"/>
                  </a:schemeClr>
                </a:solidFill>
                <a:latin typeface="Arial"/>
                <a:cs typeface="Arial"/>
              </a:rPr>
              <a:t>, </a:t>
            </a:r>
            <a:r>
              <a:rPr lang="el-GR" dirty="0" smtClean="0">
                <a:solidFill>
                  <a:schemeClr val="tx1">
                    <a:lumMod val="95000"/>
                    <a:lumOff val="5000"/>
                  </a:schemeClr>
                </a:solidFill>
                <a:latin typeface="Arial"/>
                <a:cs typeface="Arial"/>
              </a:rPr>
              <a:t>χωρίς να αναγνωρίσει τη συνεισφορά του.</a:t>
            </a:r>
            <a:r>
              <a:rPr lang="en-GB" dirty="0" smtClean="0">
                <a:solidFill>
                  <a:schemeClr val="tx1">
                    <a:lumMod val="95000"/>
                    <a:lumOff val="5000"/>
                  </a:schemeClr>
                </a:solidFill>
                <a:latin typeface="Arial"/>
                <a:cs typeface="Arial"/>
              </a:rPr>
              <a:t> </a:t>
            </a:r>
            <a:endParaRPr lang="el-GR" dirty="0" smtClean="0">
              <a:solidFill>
                <a:schemeClr val="tx1">
                  <a:lumMod val="95000"/>
                  <a:lumOff val="5000"/>
                </a:schemeClr>
              </a:solidFill>
              <a:latin typeface="Arial"/>
              <a:cs typeface="Arial"/>
            </a:endParaRPr>
          </a:p>
          <a:p>
            <a:pPr lvl="1">
              <a:lnSpc>
                <a:spcPct val="110000"/>
              </a:lnSpc>
            </a:pPr>
            <a:r>
              <a:rPr lang="el-GR" dirty="0" smtClean="0">
                <a:solidFill>
                  <a:schemeClr val="tx1">
                    <a:lumMod val="95000"/>
                    <a:lumOff val="5000"/>
                  </a:schemeClr>
                </a:solidFill>
                <a:latin typeface="Arial"/>
                <a:cs typeface="Arial"/>
              </a:rPr>
              <a:t>Ελάχιστοι ήταν αυτοί που θα υποστηρίξουν τον Χουκ.</a:t>
            </a:r>
          </a:p>
          <a:p>
            <a:pPr lvl="1">
              <a:lnSpc>
                <a:spcPct val="110000"/>
              </a:lnSpc>
            </a:pPr>
            <a:r>
              <a:rPr lang="el-GR" dirty="0" smtClean="0">
                <a:solidFill>
                  <a:schemeClr val="tx1">
                    <a:lumMod val="95000"/>
                    <a:lumOff val="5000"/>
                  </a:schemeClr>
                </a:solidFill>
                <a:latin typeface="Arial"/>
                <a:cs typeface="Arial"/>
              </a:rPr>
              <a:t>Σύμφωνα με τον ιστορικό </a:t>
            </a:r>
            <a:r>
              <a:rPr lang="en-GB" dirty="0" smtClean="0">
                <a:solidFill>
                  <a:schemeClr val="tx1">
                    <a:lumMod val="95000"/>
                    <a:lumOff val="5000"/>
                  </a:schemeClr>
                </a:solidFill>
                <a:latin typeface="Arial"/>
                <a:cs typeface="Arial"/>
              </a:rPr>
              <a:t>R.S. Westfall, </a:t>
            </a:r>
            <a:r>
              <a:rPr lang="el-GR" dirty="0" smtClean="0">
                <a:solidFill>
                  <a:schemeClr val="tx1">
                    <a:lumMod val="95000"/>
                    <a:lumOff val="5000"/>
                  </a:schemeClr>
                </a:solidFill>
                <a:latin typeface="Arial"/>
                <a:cs typeface="Arial"/>
              </a:rPr>
              <a:t>η ανακάλυψη ήταν του Νεύτωνα</a:t>
            </a:r>
            <a:r>
              <a:rPr lang="en-GB" dirty="0" smtClean="0">
                <a:solidFill>
                  <a:schemeClr val="tx1">
                    <a:lumMod val="95000"/>
                    <a:lumOff val="5000"/>
                  </a:schemeClr>
                </a:solidFill>
                <a:latin typeface="Arial"/>
                <a:cs typeface="Arial"/>
              </a:rPr>
              <a:t> </a:t>
            </a:r>
            <a:r>
              <a:rPr lang="el-GR" dirty="0" smtClean="0">
                <a:solidFill>
                  <a:schemeClr val="tx1">
                    <a:lumMod val="95000"/>
                    <a:lumOff val="5000"/>
                  </a:schemeClr>
                </a:solidFill>
                <a:latin typeface="Arial"/>
                <a:cs typeface="Arial"/>
              </a:rPr>
              <a:t>και κανένας δεν μπορούσε να το αμφισβητήσει: </a:t>
            </a:r>
            <a:r>
              <a:rPr lang="el-GR" dirty="0">
                <a:solidFill>
                  <a:schemeClr val="tx1">
                    <a:lumMod val="95000"/>
                    <a:lumOff val="5000"/>
                  </a:schemeClr>
                </a:solidFill>
                <a:latin typeface="Arial"/>
                <a:cs typeface="Arial"/>
              </a:rPr>
              <a:t>ο</a:t>
            </a:r>
            <a:r>
              <a:rPr lang="el-GR" dirty="0" smtClean="0">
                <a:solidFill>
                  <a:schemeClr val="tx1">
                    <a:lumMod val="95000"/>
                    <a:lumOff val="5000"/>
                  </a:schemeClr>
                </a:solidFill>
                <a:latin typeface="Arial"/>
                <a:cs typeface="Arial"/>
              </a:rPr>
              <a:t> πραγματικός φυσικός φιλόσοφος είναι </a:t>
            </a:r>
            <a:r>
              <a:rPr lang="el-GR" b="1" i="1" dirty="0" smtClean="0">
                <a:solidFill>
                  <a:schemeClr val="tx1">
                    <a:lumMod val="95000"/>
                    <a:lumOff val="5000"/>
                  </a:schemeClr>
                </a:solidFill>
                <a:latin typeface="Arial"/>
                <a:cs typeface="Arial"/>
              </a:rPr>
              <a:t>και</a:t>
            </a:r>
            <a:r>
              <a:rPr lang="el-GR" dirty="0" smtClean="0">
                <a:solidFill>
                  <a:schemeClr val="tx1">
                    <a:lumMod val="95000"/>
                    <a:lumOff val="5000"/>
                  </a:schemeClr>
                </a:solidFill>
                <a:latin typeface="Arial"/>
                <a:cs typeface="Arial"/>
              </a:rPr>
              <a:t> μαθηματικός.</a:t>
            </a:r>
            <a:endParaRPr lang="en-US" dirty="0">
              <a:solidFill>
                <a:schemeClr val="tx1">
                  <a:lumMod val="95000"/>
                  <a:lumOff val="5000"/>
                </a:schemeClr>
              </a:solidFill>
              <a:latin typeface="Arial"/>
              <a:cs typeface="Arial"/>
            </a:endParaRPr>
          </a:p>
        </p:txBody>
      </p:sp>
    </p:spTree>
    <p:extLst>
      <p:ext uri="{BB962C8B-B14F-4D97-AF65-F5344CB8AC3E}">
        <p14:creationId xmlns:p14="http://schemas.microsoft.com/office/powerpoint/2010/main" val="33679783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2611</TotalTime>
  <Words>1981</Words>
  <Application>Microsoft Macintosh PowerPoint</Application>
  <PresentationFormat>On-screen Show (4:3)</PresentationFormat>
  <Paragraphs>120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Capital</vt:lpstr>
      <vt:lpstr>Επιστημονική Επανάσταση</vt:lpstr>
      <vt:lpstr>Μαθηματικοποίηση της Φύσης</vt:lpstr>
      <vt:lpstr>Μαθηματικοποίηση της Φύσης</vt:lpstr>
      <vt:lpstr>Μarin Mersenne </vt:lpstr>
      <vt:lpstr>René Descartes (1596-1650)</vt:lpstr>
      <vt:lpstr>Μαθηματικοποίηση της Φύσης</vt:lpstr>
      <vt:lpstr>Ισαάκ Νεύτωνας (1642-1727)</vt:lpstr>
      <vt:lpstr>Ισαάκ Νεύτωνας (1642-1727)</vt:lpstr>
      <vt:lpstr>Διαμάχη  Robert Hooke(1635-1703) - Νεύτωνα</vt:lpstr>
      <vt:lpstr>Εμπειρία και Πείραμα</vt:lpstr>
      <vt:lpstr>PowerPoint Presentation</vt:lpstr>
      <vt:lpstr>Εμπειρία και Πείραμα</vt:lpstr>
      <vt:lpstr>Εμπειρία και Πείραμα</vt:lpstr>
      <vt:lpstr>PowerPoint Presentation</vt:lpstr>
      <vt:lpstr>(Μαθηματικά) όργανα</vt:lpstr>
      <vt:lpstr>Όργανα Φυσικής Φιλοσοφίας</vt:lpstr>
      <vt:lpstr>PowerPoint Presentation</vt:lpstr>
      <vt:lpstr>PowerPoint Presentation</vt:lpstr>
      <vt:lpstr>  Η αυξανόμενη σημασία των ορυχείων και της μεταλλουργίας στην ευρωπαϊκή οικονομία του 16ου αιώνα οδήγησε το ενδιαφέρον ανθρώπων της πνευματικής ελίτ σε τέτοια ζητήματα. </vt:lpstr>
      <vt:lpstr>Μεταλλουργία</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Επιστημονική Επανάσταση</dc:title>
  <dc:creator>Faidra Papanelopoulou</dc:creator>
  <cp:lastModifiedBy>Faidra Papanelopoulou</cp:lastModifiedBy>
  <cp:revision>58</cp:revision>
  <cp:lastPrinted>2014-11-11T06:35:43Z</cp:lastPrinted>
  <dcterms:created xsi:type="dcterms:W3CDTF">2014-11-10T13:55:05Z</dcterms:created>
  <dcterms:modified xsi:type="dcterms:W3CDTF">2015-11-02T23:19:38Z</dcterms:modified>
</cp:coreProperties>
</file>