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58"/>
  </p:notesMasterIdLst>
  <p:sldIdLst>
    <p:sldId id="367" r:id="rId2"/>
    <p:sldId id="289" r:id="rId3"/>
    <p:sldId id="288" r:id="rId4"/>
    <p:sldId id="295" r:id="rId5"/>
    <p:sldId id="377" r:id="rId6"/>
    <p:sldId id="378" r:id="rId7"/>
    <p:sldId id="308" r:id="rId8"/>
    <p:sldId id="366" r:id="rId9"/>
    <p:sldId id="379" r:id="rId10"/>
    <p:sldId id="294" r:id="rId11"/>
    <p:sldId id="368" r:id="rId12"/>
    <p:sldId id="292" r:id="rId13"/>
    <p:sldId id="312" r:id="rId14"/>
    <p:sldId id="358" r:id="rId15"/>
    <p:sldId id="359" r:id="rId16"/>
    <p:sldId id="360" r:id="rId17"/>
    <p:sldId id="361" r:id="rId18"/>
    <p:sldId id="362" r:id="rId19"/>
    <p:sldId id="364" r:id="rId20"/>
    <p:sldId id="365" r:id="rId21"/>
    <p:sldId id="363" r:id="rId22"/>
    <p:sldId id="369" r:id="rId23"/>
    <p:sldId id="380" r:id="rId24"/>
    <p:sldId id="309" r:id="rId25"/>
    <p:sldId id="296" r:id="rId26"/>
    <p:sldId id="307" r:id="rId27"/>
    <p:sldId id="310" r:id="rId28"/>
    <p:sldId id="381" r:id="rId29"/>
    <p:sldId id="316" r:id="rId30"/>
    <p:sldId id="382" r:id="rId31"/>
    <p:sldId id="383" r:id="rId32"/>
    <p:sldId id="384" r:id="rId33"/>
    <p:sldId id="370" r:id="rId34"/>
    <p:sldId id="371" r:id="rId35"/>
    <p:sldId id="372" r:id="rId36"/>
    <p:sldId id="373" r:id="rId37"/>
    <p:sldId id="374" r:id="rId38"/>
    <p:sldId id="375" r:id="rId39"/>
    <p:sldId id="376" r:id="rId40"/>
    <p:sldId id="385" r:id="rId41"/>
    <p:sldId id="386" r:id="rId42"/>
    <p:sldId id="387" r:id="rId43"/>
    <p:sldId id="388" r:id="rId44"/>
    <p:sldId id="389" r:id="rId45"/>
    <p:sldId id="390" r:id="rId46"/>
    <p:sldId id="391" r:id="rId47"/>
    <p:sldId id="392" r:id="rId48"/>
    <p:sldId id="393" r:id="rId49"/>
    <p:sldId id="394" r:id="rId50"/>
    <p:sldId id="395" r:id="rId51"/>
    <p:sldId id="396" r:id="rId52"/>
    <p:sldId id="397" r:id="rId53"/>
    <p:sldId id="398" r:id="rId54"/>
    <p:sldId id="399" r:id="rId55"/>
    <p:sldId id="400" r:id="rId56"/>
    <p:sldId id="401" r:id="rId5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1"/>
    <p:restoredTop sz="94640"/>
  </p:normalViewPr>
  <p:slideViewPr>
    <p:cSldViewPr snapToGrid="0" snapToObjects="1">
      <p:cViewPr varScale="1">
        <p:scale>
          <a:sx n="108" d="100"/>
          <a:sy n="108" d="100"/>
        </p:scale>
        <p:origin x="4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D7BF0C-4725-48E7-AE63-79EBCC247D7F}" type="datetimeFigureOut">
              <a:rPr lang="el-GR" smtClean="0"/>
              <a:t>19/9/2020</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1BE134-627F-411D-ADD1-C19976B8778E}" type="slidenum">
              <a:rPr lang="el-GR" smtClean="0"/>
              <a:t>‹#›</a:t>
            </a:fld>
            <a:endParaRPr lang="el-GR"/>
          </a:p>
        </p:txBody>
      </p:sp>
    </p:spTree>
    <p:extLst>
      <p:ext uri="{BB962C8B-B14F-4D97-AF65-F5344CB8AC3E}">
        <p14:creationId xmlns:p14="http://schemas.microsoft.com/office/powerpoint/2010/main" val="902920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BAF255DE-8235-4C15-BA28-4A91DE8C35FB}"/>
              </a:ext>
            </a:extLst>
          </p:cNvPr>
          <p:cNvSpPr>
            <a:spLocks noGrp="1" noRot="1" noChangeAspect="1" noTextEdit="1"/>
          </p:cNvSpPr>
          <p:nvPr>
            <p:ph type="sldImg"/>
          </p:nvPr>
        </p:nvSpPr>
        <p:spPr>
          <a:ln/>
        </p:spPr>
      </p:sp>
      <p:sp>
        <p:nvSpPr>
          <p:cNvPr id="14339" name="Notes Placeholder 2">
            <a:extLst>
              <a:ext uri="{FF2B5EF4-FFF2-40B4-BE49-F238E27FC236}">
                <a16:creationId xmlns:a16="http://schemas.microsoft.com/office/drawing/2014/main" id="{C11390DA-5F0B-4492-9B35-D372F35E9C5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a:latin typeface="Arial" panose="020B0604020202020204" pitchFamily="34" charset="0"/>
            </a:endParaRPr>
          </a:p>
        </p:txBody>
      </p:sp>
      <p:sp>
        <p:nvSpPr>
          <p:cNvPr id="14340" name="Slide Number Placeholder 3">
            <a:extLst>
              <a:ext uri="{FF2B5EF4-FFF2-40B4-BE49-F238E27FC236}">
                <a16:creationId xmlns:a16="http://schemas.microsoft.com/office/drawing/2014/main" id="{B47CD25B-717A-450C-A7D8-83A3102BE03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fld id="{2B18B0A7-20DD-441A-AD90-413526768F0C}" type="slidenum">
              <a:rPr lang="el-GR" altLang="el-GR" sz="1200" smtClean="0">
                <a:latin typeface="Arial" panose="020B0604020202020204" pitchFamily="34" charset="0"/>
              </a:rPr>
              <a:pPr/>
              <a:t>9</a:t>
            </a:fld>
            <a:endParaRPr lang="el-GR" altLang="el-GR" sz="12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3FD9B3-D425-46E9-AE6A-A0AA6D9B647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DE418600-1E68-4366-B1FD-898BDF56B5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FE2FDD23-88DC-4BB4-8238-BBF95FC09329}"/>
              </a:ext>
            </a:extLst>
          </p:cNvPr>
          <p:cNvSpPr>
            <a:spLocks noGrp="1"/>
          </p:cNvSpPr>
          <p:nvPr>
            <p:ph type="dt" sz="half" idx="10"/>
          </p:nvPr>
        </p:nvSpPr>
        <p:spPr/>
        <p:txBody>
          <a:bodyPr/>
          <a:lstStyle/>
          <a:p>
            <a:fld id="{62D6E202-B606-4609-B914-27C9371A1F6D}" type="datetime1">
              <a:rPr lang="en-US" smtClean="0"/>
              <a:t>9/19/2020</a:t>
            </a:fld>
            <a:endParaRPr lang="en-US" dirty="0"/>
          </a:p>
        </p:txBody>
      </p:sp>
      <p:sp>
        <p:nvSpPr>
          <p:cNvPr id="5" name="Θέση υποσέλιδου 4">
            <a:extLst>
              <a:ext uri="{FF2B5EF4-FFF2-40B4-BE49-F238E27FC236}">
                <a16:creationId xmlns:a16="http://schemas.microsoft.com/office/drawing/2014/main" id="{AC5774D7-2BF7-4B43-B47E-BB9690DB78AE}"/>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32C7A471-3A4E-4EB4-8E0F-54BB1D9FAEC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6175226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9980EE-ED33-4BB8-A381-8D4AE765C00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FD214EB-8D37-4F87-BF41-806D13A65B03}"/>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0B35CF1-7A8B-4C33-A891-A1DBA50FCCFD}"/>
              </a:ext>
            </a:extLst>
          </p:cNvPr>
          <p:cNvSpPr>
            <a:spLocks noGrp="1"/>
          </p:cNvSpPr>
          <p:nvPr>
            <p:ph type="dt" sz="half" idx="10"/>
          </p:nvPr>
        </p:nvSpPr>
        <p:spPr/>
        <p:txBody>
          <a:bodyPr/>
          <a:lstStyle/>
          <a:p>
            <a:fld id="{62D6E202-B606-4609-B914-27C9371A1F6D}" type="datetime1">
              <a:rPr lang="en-US" smtClean="0"/>
              <a:t>9/19/2020</a:t>
            </a:fld>
            <a:endParaRPr lang="en-US" dirty="0"/>
          </a:p>
        </p:txBody>
      </p:sp>
      <p:sp>
        <p:nvSpPr>
          <p:cNvPr id="5" name="Θέση υποσέλιδου 4">
            <a:extLst>
              <a:ext uri="{FF2B5EF4-FFF2-40B4-BE49-F238E27FC236}">
                <a16:creationId xmlns:a16="http://schemas.microsoft.com/office/drawing/2014/main" id="{0583AD39-309B-432F-ABB2-A8E306EB054D}"/>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43CC0C61-BA82-40F4-81C8-2A503454E31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2699687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B430D41D-D43B-420F-A024-3988DE5A553C}"/>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459F6AC-8A60-48BA-A0A2-902C364ED18C}"/>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BCEC768-4A36-4A86-8598-96EECDBBE2F1}"/>
              </a:ext>
            </a:extLst>
          </p:cNvPr>
          <p:cNvSpPr>
            <a:spLocks noGrp="1"/>
          </p:cNvSpPr>
          <p:nvPr>
            <p:ph type="dt" sz="half" idx="10"/>
          </p:nvPr>
        </p:nvSpPr>
        <p:spPr/>
        <p:txBody>
          <a:bodyPr/>
          <a:lstStyle/>
          <a:p>
            <a:fld id="{62D6E202-B606-4609-B914-27C9371A1F6D}" type="datetime1">
              <a:rPr lang="en-US" smtClean="0"/>
              <a:t>9/19/2020</a:t>
            </a:fld>
            <a:endParaRPr lang="en-US" dirty="0"/>
          </a:p>
        </p:txBody>
      </p:sp>
      <p:sp>
        <p:nvSpPr>
          <p:cNvPr id="5" name="Θέση υποσέλιδου 4">
            <a:extLst>
              <a:ext uri="{FF2B5EF4-FFF2-40B4-BE49-F238E27FC236}">
                <a16:creationId xmlns:a16="http://schemas.microsoft.com/office/drawing/2014/main" id="{C4695A90-CAD8-40F0-94DF-0AA468821C6E}"/>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08F9A408-30E0-43E9-9345-54E383CE1E2A}"/>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8723614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C341A0-CF32-4428-8AB7-E13AACB0B01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9E07988-B82A-47F6-A9E7-AE921ABD16E9}"/>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966A567-9EAE-4C56-9ABA-47B4AD47CC82}"/>
              </a:ext>
            </a:extLst>
          </p:cNvPr>
          <p:cNvSpPr>
            <a:spLocks noGrp="1"/>
          </p:cNvSpPr>
          <p:nvPr>
            <p:ph type="dt" sz="half" idx="10"/>
          </p:nvPr>
        </p:nvSpPr>
        <p:spPr/>
        <p:txBody>
          <a:bodyPr/>
          <a:lstStyle/>
          <a:p>
            <a:fld id="{62D6E202-B606-4609-B914-27C9371A1F6D}" type="datetime1">
              <a:rPr lang="en-US" smtClean="0"/>
              <a:t>9/19/2020</a:t>
            </a:fld>
            <a:endParaRPr lang="en-US" dirty="0"/>
          </a:p>
        </p:txBody>
      </p:sp>
      <p:sp>
        <p:nvSpPr>
          <p:cNvPr id="5" name="Θέση υποσέλιδου 4">
            <a:extLst>
              <a:ext uri="{FF2B5EF4-FFF2-40B4-BE49-F238E27FC236}">
                <a16:creationId xmlns:a16="http://schemas.microsoft.com/office/drawing/2014/main" id="{1E265644-F8BB-4409-A0CF-F3BE3F17340B}"/>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2F18277C-7ECA-4E0F-B31D-2F6E842D278A}"/>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8675167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32FA9A-FDAE-490C-A8FB-EF8F6AE0F3E4}"/>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B7480D3-3A1A-4547-A6C6-5BAE385CA5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F0B7148B-9907-4966-9E28-F83E078378D3}"/>
              </a:ext>
            </a:extLst>
          </p:cNvPr>
          <p:cNvSpPr>
            <a:spLocks noGrp="1"/>
          </p:cNvSpPr>
          <p:nvPr>
            <p:ph type="dt" sz="half" idx="10"/>
          </p:nvPr>
        </p:nvSpPr>
        <p:spPr/>
        <p:txBody>
          <a:bodyPr/>
          <a:lstStyle/>
          <a:p>
            <a:fld id="{62D6E202-B606-4609-B914-27C9371A1F6D}" type="datetime1">
              <a:rPr lang="en-US" smtClean="0"/>
              <a:t>9/19/2020</a:t>
            </a:fld>
            <a:endParaRPr lang="en-US" dirty="0"/>
          </a:p>
        </p:txBody>
      </p:sp>
      <p:sp>
        <p:nvSpPr>
          <p:cNvPr id="5" name="Θέση υποσέλιδου 4">
            <a:extLst>
              <a:ext uri="{FF2B5EF4-FFF2-40B4-BE49-F238E27FC236}">
                <a16:creationId xmlns:a16="http://schemas.microsoft.com/office/drawing/2014/main" id="{8F03E4C6-FE57-4C6A-88EA-E28ED01BCBC7}"/>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0883DB9D-FCCF-4EA7-86F3-76BAB30B61D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10007719"/>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99CA8D-2338-4A2E-9CF7-B59E6542153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9490F22-19A4-4EFA-B3BE-B87132E1A95A}"/>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A84D5425-D23A-490D-ABCB-F33D245735D4}"/>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5938AB55-2AF6-448B-99CF-6988EC6CEFC9}"/>
              </a:ext>
            </a:extLst>
          </p:cNvPr>
          <p:cNvSpPr>
            <a:spLocks noGrp="1"/>
          </p:cNvSpPr>
          <p:nvPr>
            <p:ph type="dt" sz="half" idx="10"/>
          </p:nvPr>
        </p:nvSpPr>
        <p:spPr/>
        <p:txBody>
          <a:bodyPr/>
          <a:lstStyle/>
          <a:p>
            <a:fld id="{62D6E202-B606-4609-B914-27C9371A1F6D}" type="datetime1">
              <a:rPr lang="en-US" smtClean="0"/>
              <a:t>9/19/2020</a:t>
            </a:fld>
            <a:endParaRPr lang="en-US" dirty="0"/>
          </a:p>
        </p:txBody>
      </p:sp>
      <p:sp>
        <p:nvSpPr>
          <p:cNvPr id="6" name="Θέση υποσέλιδου 5">
            <a:extLst>
              <a:ext uri="{FF2B5EF4-FFF2-40B4-BE49-F238E27FC236}">
                <a16:creationId xmlns:a16="http://schemas.microsoft.com/office/drawing/2014/main" id="{DB255496-FF96-40C0-BAD1-EFA0F5790E69}"/>
              </a:ext>
            </a:extLst>
          </p:cNvPr>
          <p:cNvSpPr>
            <a:spLocks noGrp="1"/>
          </p:cNvSpPr>
          <p:nvPr>
            <p:ph type="ftr" sz="quarter" idx="11"/>
          </p:nvPr>
        </p:nvSpPr>
        <p:spPr/>
        <p:txBody>
          <a:bodyPr/>
          <a:lstStyle/>
          <a:p>
            <a:endParaRPr lang="en-US" dirty="0"/>
          </a:p>
        </p:txBody>
      </p:sp>
      <p:sp>
        <p:nvSpPr>
          <p:cNvPr id="7" name="Θέση αριθμού διαφάνειας 6">
            <a:extLst>
              <a:ext uri="{FF2B5EF4-FFF2-40B4-BE49-F238E27FC236}">
                <a16:creationId xmlns:a16="http://schemas.microsoft.com/office/drawing/2014/main" id="{AE1E73C2-0A6D-476F-BB88-2AB495148EC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4980228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2E8B35-6957-4248-ADC7-79708342747C}"/>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7C87567-85B0-4017-8060-A55FF51D17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3F867B01-0CE7-44CF-996F-84FE1D7C9E72}"/>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E85A9579-F239-41C1-AB8E-BBF6344A58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767AD9C8-5C03-4901-822B-36BBE2645D3C}"/>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1A4E8C9C-7BF0-4249-ADDA-E9AC2DCABAD7}"/>
              </a:ext>
            </a:extLst>
          </p:cNvPr>
          <p:cNvSpPr>
            <a:spLocks noGrp="1"/>
          </p:cNvSpPr>
          <p:nvPr>
            <p:ph type="dt" sz="half" idx="10"/>
          </p:nvPr>
        </p:nvSpPr>
        <p:spPr/>
        <p:txBody>
          <a:bodyPr/>
          <a:lstStyle/>
          <a:p>
            <a:fld id="{62D6E202-B606-4609-B914-27C9371A1F6D}" type="datetime1">
              <a:rPr lang="en-US" smtClean="0"/>
              <a:t>9/19/2020</a:t>
            </a:fld>
            <a:endParaRPr lang="en-US" dirty="0"/>
          </a:p>
        </p:txBody>
      </p:sp>
      <p:sp>
        <p:nvSpPr>
          <p:cNvPr id="8" name="Θέση υποσέλιδου 7">
            <a:extLst>
              <a:ext uri="{FF2B5EF4-FFF2-40B4-BE49-F238E27FC236}">
                <a16:creationId xmlns:a16="http://schemas.microsoft.com/office/drawing/2014/main" id="{4190D819-F87F-4C94-B53B-4044D6FE4708}"/>
              </a:ext>
            </a:extLst>
          </p:cNvPr>
          <p:cNvSpPr>
            <a:spLocks noGrp="1"/>
          </p:cNvSpPr>
          <p:nvPr>
            <p:ph type="ftr" sz="quarter" idx="11"/>
          </p:nvPr>
        </p:nvSpPr>
        <p:spPr/>
        <p:txBody>
          <a:bodyPr/>
          <a:lstStyle/>
          <a:p>
            <a:endParaRPr lang="en-US" dirty="0"/>
          </a:p>
        </p:txBody>
      </p:sp>
      <p:sp>
        <p:nvSpPr>
          <p:cNvPr id="9" name="Θέση αριθμού διαφάνειας 8">
            <a:extLst>
              <a:ext uri="{FF2B5EF4-FFF2-40B4-BE49-F238E27FC236}">
                <a16:creationId xmlns:a16="http://schemas.microsoft.com/office/drawing/2014/main" id="{D541252D-6B34-430C-9F9C-A40DFCD7612A}"/>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8638492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ACC2B5-6CDB-4C1A-910B-A853A676BB6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6FE7D205-4521-4BB1-8D0A-0B1456BA738E}"/>
              </a:ext>
            </a:extLst>
          </p:cNvPr>
          <p:cNvSpPr>
            <a:spLocks noGrp="1"/>
          </p:cNvSpPr>
          <p:nvPr>
            <p:ph type="dt" sz="half" idx="10"/>
          </p:nvPr>
        </p:nvSpPr>
        <p:spPr/>
        <p:txBody>
          <a:bodyPr/>
          <a:lstStyle/>
          <a:p>
            <a:fld id="{62D6E202-B606-4609-B914-27C9371A1F6D}" type="datetime1">
              <a:rPr lang="en-US" smtClean="0"/>
              <a:t>9/19/2020</a:t>
            </a:fld>
            <a:endParaRPr lang="en-US" dirty="0"/>
          </a:p>
        </p:txBody>
      </p:sp>
      <p:sp>
        <p:nvSpPr>
          <p:cNvPr id="4" name="Θέση υποσέλιδου 3">
            <a:extLst>
              <a:ext uri="{FF2B5EF4-FFF2-40B4-BE49-F238E27FC236}">
                <a16:creationId xmlns:a16="http://schemas.microsoft.com/office/drawing/2014/main" id="{A70554F6-3CF1-4F51-B16B-7147F7C6C440}"/>
              </a:ext>
            </a:extLst>
          </p:cNvPr>
          <p:cNvSpPr>
            <a:spLocks noGrp="1"/>
          </p:cNvSpPr>
          <p:nvPr>
            <p:ph type="ftr" sz="quarter" idx="11"/>
          </p:nvPr>
        </p:nvSpPr>
        <p:spPr/>
        <p:txBody>
          <a:bodyPr/>
          <a:lstStyle/>
          <a:p>
            <a:endParaRPr lang="en-US" dirty="0"/>
          </a:p>
        </p:txBody>
      </p:sp>
      <p:sp>
        <p:nvSpPr>
          <p:cNvPr id="5" name="Θέση αριθμού διαφάνειας 4">
            <a:extLst>
              <a:ext uri="{FF2B5EF4-FFF2-40B4-BE49-F238E27FC236}">
                <a16:creationId xmlns:a16="http://schemas.microsoft.com/office/drawing/2014/main" id="{F851132D-F7CB-4438-9EAF-D6E8BBCFF416}"/>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7014661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8AD8D604-5A3B-4419-A1BC-40FEE4D56333}"/>
              </a:ext>
            </a:extLst>
          </p:cNvPr>
          <p:cNvSpPr>
            <a:spLocks noGrp="1"/>
          </p:cNvSpPr>
          <p:nvPr>
            <p:ph type="dt" sz="half" idx="10"/>
          </p:nvPr>
        </p:nvSpPr>
        <p:spPr/>
        <p:txBody>
          <a:bodyPr/>
          <a:lstStyle/>
          <a:p>
            <a:fld id="{62D6E202-B606-4609-B914-27C9371A1F6D}" type="datetime1">
              <a:rPr lang="en-US" smtClean="0"/>
              <a:t>9/19/2020</a:t>
            </a:fld>
            <a:endParaRPr lang="en-US" dirty="0"/>
          </a:p>
        </p:txBody>
      </p:sp>
      <p:sp>
        <p:nvSpPr>
          <p:cNvPr id="3" name="Θέση υποσέλιδου 2">
            <a:extLst>
              <a:ext uri="{FF2B5EF4-FFF2-40B4-BE49-F238E27FC236}">
                <a16:creationId xmlns:a16="http://schemas.microsoft.com/office/drawing/2014/main" id="{9E5574F2-139F-4413-9943-CDF41221ED62}"/>
              </a:ext>
            </a:extLst>
          </p:cNvPr>
          <p:cNvSpPr>
            <a:spLocks noGrp="1"/>
          </p:cNvSpPr>
          <p:nvPr>
            <p:ph type="ftr" sz="quarter" idx="11"/>
          </p:nvPr>
        </p:nvSpPr>
        <p:spPr/>
        <p:txBody>
          <a:bodyPr/>
          <a:lstStyle/>
          <a:p>
            <a:endParaRPr lang="en-US" dirty="0"/>
          </a:p>
        </p:txBody>
      </p:sp>
      <p:sp>
        <p:nvSpPr>
          <p:cNvPr id="4" name="Θέση αριθμού διαφάνειας 3">
            <a:extLst>
              <a:ext uri="{FF2B5EF4-FFF2-40B4-BE49-F238E27FC236}">
                <a16:creationId xmlns:a16="http://schemas.microsoft.com/office/drawing/2014/main" id="{CBC4D96E-DC4A-4231-A02D-209538DD893A}"/>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26153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793759-9DAC-4E3C-8442-F533C2BAEA5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EBC5DB2-2BC5-4FA4-A6E8-E24A40CCAF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EB07AEEF-A048-407C-A5F1-5DFB1036C3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11C66CC-FC0E-4A7A-AEFC-B7D2DF9D5F17}"/>
              </a:ext>
            </a:extLst>
          </p:cNvPr>
          <p:cNvSpPr>
            <a:spLocks noGrp="1"/>
          </p:cNvSpPr>
          <p:nvPr>
            <p:ph type="dt" sz="half" idx="10"/>
          </p:nvPr>
        </p:nvSpPr>
        <p:spPr/>
        <p:txBody>
          <a:bodyPr/>
          <a:lstStyle/>
          <a:p>
            <a:fld id="{62D6E202-B606-4609-B914-27C9371A1F6D}" type="datetime1">
              <a:rPr lang="en-US" smtClean="0"/>
              <a:t>9/19/2020</a:t>
            </a:fld>
            <a:endParaRPr lang="en-US" dirty="0"/>
          </a:p>
        </p:txBody>
      </p:sp>
      <p:sp>
        <p:nvSpPr>
          <p:cNvPr id="6" name="Θέση υποσέλιδου 5">
            <a:extLst>
              <a:ext uri="{FF2B5EF4-FFF2-40B4-BE49-F238E27FC236}">
                <a16:creationId xmlns:a16="http://schemas.microsoft.com/office/drawing/2014/main" id="{B2014550-D63A-4F05-B2C5-089470EE4B02}"/>
              </a:ext>
            </a:extLst>
          </p:cNvPr>
          <p:cNvSpPr>
            <a:spLocks noGrp="1"/>
          </p:cNvSpPr>
          <p:nvPr>
            <p:ph type="ftr" sz="quarter" idx="11"/>
          </p:nvPr>
        </p:nvSpPr>
        <p:spPr/>
        <p:txBody>
          <a:bodyPr/>
          <a:lstStyle/>
          <a:p>
            <a:endParaRPr lang="en-US" dirty="0"/>
          </a:p>
        </p:txBody>
      </p:sp>
      <p:sp>
        <p:nvSpPr>
          <p:cNvPr id="7" name="Θέση αριθμού διαφάνειας 6">
            <a:extLst>
              <a:ext uri="{FF2B5EF4-FFF2-40B4-BE49-F238E27FC236}">
                <a16:creationId xmlns:a16="http://schemas.microsoft.com/office/drawing/2014/main" id="{2475C645-875A-4F45-A48A-0A5D22BB92C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1106668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828E9C-12B8-4CFB-8617-1E9E50545CE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7B7FB470-07A5-428A-99C9-E4675E9138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6F6E8CE4-5F1E-42BC-B39B-82537ED3ED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20BCA88-03C5-4AB6-894F-389ED9B0E5F8}"/>
              </a:ext>
            </a:extLst>
          </p:cNvPr>
          <p:cNvSpPr>
            <a:spLocks noGrp="1"/>
          </p:cNvSpPr>
          <p:nvPr>
            <p:ph type="dt" sz="half" idx="10"/>
          </p:nvPr>
        </p:nvSpPr>
        <p:spPr/>
        <p:txBody>
          <a:bodyPr/>
          <a:lstStyle/>
          <a:p>
            <a:fld id="{62D6E202-B606-4609-B914-27C9371A1F6D}" type="datetime1">
              <a:rPr lang="en-US" smtClean="0"/>
              <a:t>9/19/2020</a:t>
            </a:fld>
            <a:endParaRPr lang="en-US" dirty="0"/>
          </a:p>
        </p:txBody>
      </p:sp>
      <p:sp>
        <p:nvSpPr>
          <p:cNvPr id="6" name="Θέση υποσέλιδου 5">
            <a:extLst>
              <a:ext uri="{FF2B5EF4-FFF2-40B4-BE49-F238E27FC236}">
                <a16:creationId xmlns:a16="http://schemas.microsoft.com/office/drawing/2014/main" id="{FEDC7704-454A-49F2-BF4A-C672A1C855A9}"/>
              </a:ext>
            </a:extLst>
          </p:cNvPr>
          <p:cNvSpPr>
            <a:spLocks noGrp="1"/>
          </p:cNvSpPr>
          <p:nvPr>
            <p:ph type="ftr" sz="quarter" idx="11"/>
          </p:nvPr>
        </p:nvSpPr>
        <p:spPr/>
        <p:txBody>
          <a:bodyPr/>
          <a:lstStyle/>
          <a:p>
            <a:endParaRPr lang="en-US" dirty="0"/>
          </a:p>
        </p:txBody>
      </p:sp>
      <p:sp>
        <p:nvSpPr>
          <p:cNvPr id="7" name="Θέση αριθμού διαφάνειας 6">
            <a:extLst>
              <a:ext uri="{FF2B5EF4-FFF2-40B4-BE49-F238E27FC236}">
                <a16:creationId xmlns:a16="http://schemas.microsoft.com/office/drawing/2014/main" id="{7D0DAEDF-0603-4FA3-8EFD-FD714A60132E}"/>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7687730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6F90F416-737C-4BD7-B84A-B67AB236D1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3569CA4-C46E-496E-A10F-9B2635681B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3817D90-58A4-47BC-A4DE-1A482436DF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6E202-B606-4609-B914-27C9371A1F6D}" type="datetime1">
              <a:rPr lang="en-US" smtClean="0"/>
              <a:t>9/19/2020</a:t>
            </a:fld>
            <a:endParaRPr lang="en-US" dirty="0"/>
          </a:p>
        </p:txBody>
      </p:sp>
      <p:sp>
        <p:nvSpPr>
          <p:cNvPr id="5" name="Θέση υποσέλιδου 4">
            <a:extLst>
              <a:ext uri="{FF2B5EF4-FFF2-40B4-BE49-F238E27FC236}">
                <a16:creationId xmlns:a16="http://schemas.microsoft.com/office/drawing/2014/main" id="{434FAF42-0F16-4AD4-892C-737BFB5BD0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Θέση αριθμού διαφάνειας 5">
            <a:extLst>
              <a:ext uri="{FF2B5EF4-FFF2-40B4-BE49-F238E27FC236}">
                <a16:creationId xmlns:a16="http://schemas.microsoft.com/office/drawing/2014/main" id="{718306BC-5AAA-49AF-B1C7-2D5C9EF53E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739750032"/>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4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a:extLst>
              <a:ext uri="{FF2B5EF4-FFF2-40B4-BE49-F238E27FC236}">
                <a16:creationId xmlns:a16="http://schemas.microsoft.com/office/drawing/2014/main" id="{DE382321-0331-4CDE-B222-2CC7E5400BF9}"/>
              </a:ext>
            </a:extLst>
          </p:cNvPr>
          <p:cNvSpPr txBox="1"/>
          <p:nvPr/>
        </p:nvSpPr>
        <p:spPr>
          <a:xfrm>
            <a:off x="2279651" y="2933054"/>
            <a:ext cx="7921625" cy="400110"/>
          </a:xfrm>
          <a:prstGeom prst="rect">
            <a:avLst/>
          </a:prstGeom>
          <a:noFill/>
        </p:spPr>
        <p:txBody>
          <a:bodyPr>
            <a:spAutoFit/>
          </a:bodyPr>
          <a:lstStyle/>
          <a:p>
            <a:pPr eaLnBrk="1" hangingPunct="1">
              <a:spcBef>
                <a:spcPct val="20000"/>
              </a:spcBef>
              <a:buClr>
                <a:schemeClr val="hlink"/>
              </a:buClr>
              <a:buFont typeface="Wingdings" panose="05000000000000000000" pitchFamily="2" charset="2"/>
              <a:buNone/>
              <a:defRPr/>
            </a:pPr>
            <a:r>
              <a:rPr lang="el-GR" sz="2000" dirty="0">
                <a:effectLst>
                  <a:outerShdw blurRad="38100" dist="38100" dir="2700000" algn="tl">
                    <a:srgbClr val="000000">
                      <a:alpha val="43137"/>
                    </a:srgbClr>
                  </a:outerShdw>
                </a:effectLst>
              </a:rPr>
              <a:t>                                       ΙΣΟΡΡΟΠΙΑ ΣΩΜΑΤΟΣ</a:t>
            </a:r>
          </a:p>
        </p:txBody>
      </p:sp>
      <p:sp>
        <p:nvSpPr>
          <p:cNvPr id="6" name="5 - TextBox">
            <a:extLst>
              <a:ext uri="{FF2B5EF4-FFF2-40B4-BE49-F238E27FC236}">
                <a16:creationId xmlns:a16="http://schemas.microsoft.com/office/drawing/2014/main" id="{42DDFC03-8212-4B48-8781-11D1519815B1}"/>
              </a:ext>
            </a:extLst>
          </p:cNvPr>
          <p:cNvSpPr txBox="1"/>
          <p:nvPr/>
        </p:nvSpPr>
        <p:spPr>
          <a:xfrm>
            <a:off x="3144839" y="4365626"/>
            <a:ext cx="5400675" cy="701731"/>
          </a:xfrm>
          <a:prstGeom prst="rect">
            <a:avLst/>
          </a:prstGeom>
          <a:noFill/>
        </p:spPr>
        <p:txBody>
          <a:bodyPr>
            <a:spAutoFit/>
          </a:bodyPr>
          <a:lstStyle/>
          <a:p>
            <a:pPr algn="ctr" eaLnBrk="1">
              <a:spcBef>
                <a:spcPct val="20000"/>
              </a:spcBef>
              <a:buClr>
                <a:schemeClr val="hlink"/>
              </a:buClr>
              <a:buFont typeface="Wingdings" panose="05000000000000000000" pitchFamily="2" charset="2"/>
              <a:buNone/>
              <a:defRPr/>
            </a:pPr>
            <a:r>
              <a:rPr lang="el-GR" dirty="0">
                <a:effectLst>
                  <a:outerShdw blurRad="38100" dist="38100" dir="2700000" algn="tl">
                    <a:srgbClr val="000000">
                      <a:alpha val="43137"/>
                    </a:srgbClr>
                  </a:outerShdw>
                </a:effectLst>
              </a:rPr>
              <a:t>Καθηγητής, Νικόλαος Αποστολίδης</a:t>
            </a:r>
          </a:p>
          <a:p>
            <a:pPr eaLnBrk="1" hangingPunct="1">
              <a:spcBef>
                <a:spcPct val="20000"/>
              </a:spcBef>
              <a:buClr>
                <a:schemeClr val="hlink"/>
              </a:buClr>
              <a:buFont typeface="Wingdings" panose="05000000000000000000" pitchFamily="2" charset="2"/>
              <a:buChar char="l"/>
              <a:defRPr/>
            </a:pPr>
            <a:endParaRPr lang="el-GR" dirty="0">
              <a:effectLst>
                <a:outerShdw blurRad="38100" dist="38100" dir="2700000" algn="tl">
                  <a:srgbClr val="000000">
                    <a:alpha val="43137"/>
                  </a:srgbClr>
                </a:outerShdw>
              </a:effectLst>
            </a:endParaRPr>
          </a:p>
        </p:txBody>
      </p:sp>
      <p:sp>
        <p:nvSpPr>
          <p:cNvPr id="5124" name="Rectangle 4">
            <a:extLst>
              <a:ext uri="{FF2B5EF4-FFF2-40B4-BE49-F238E27FC236}">
                <a16:creationId xmlns:a16="http://schemas.microsoft.com/office/drawing/2014/main" id="{182DAF17-5C9B-4E49-A524-EC4FA1DBDD17}"/>
              </a:ext>
            </a:extLst>
          </p:cNvPr>
          <p:cNvSpPr>
            <a:spLocks noChangeArrowheads="1"/>
          </p:cNvSpPr>
          <p:nvPr/>
        </p:nvSpPr>
        <p:spPr bwMode="auto">
          <a:xfrm>
            <a:off x="3213717" y="1674920"/>
            <a:ext cx="53317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lr>
                <a:schemeClr val="hlink"/>
              </a:buClr>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2"/>
              </a:buBlip>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2"/>
              </a:buBlip>
              <a:defRPr sz="2000">
                <a:solidFill>
                  <a:schemeClr val="tx1"/>
                </a:solidFill>
                <a:latin typeface="Arial" panose="020B0604020202020204" pitchFamily="34" charset="0"/>
              </a:defRPr>
            </a:lvl9pPr>
          </a:lstStyle>
          <a:p>
            <a:pPr>
              <a:buFont typeface="Wingdings" panose="05000000000000000000" pitchFamily="2" charset="2"/>
              <a:buNone/>
            </a:pPr>
            <a:r>
              <a:rPr lang="el-GR" altLang="el-GR" sz="1600" b="1" dirty="0">
                <a:latin typeface="Times New Roman" panose="02020603050405020304" pitchFamily="18" charset="0"/>
                <a:cs typeface="Times New Roman" panose="02020603050405020304" pitchFamily="18" charset="0"/>
              </a:rPr>
              <a:t>ΤΕΧΝΙΚΗ ΑΝΑΛΥΣΗ ΤΗΣ ΚΑΛΑΘΟΣΦΑΙΡΙΣΗΣ</a:t>
            </a:r>
            <a:endParaRPr lang="el-GR" altLang="el-GR" sz="16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37CEA11F-228E-465C-B4AC-E3E08BF8169B}"/>
              </a:ext>
            </a:extLst>
          </p:cNvPr>
          <p:cNvSpPr>
            <a:spLocks noGrp="1" noChangeArrowheads="1"/>
          </p:cNvSpPr>
          <p:nvPr>
            <p:ph idx="1"/>
          </p:nvPr>
        </p:nvSpPr>
        <p:spPr>
          <a:xfrm>
            <a:off x="289249" y="476250"/>
            <a:ext cx="10004101" cy="5729288"/>
          </a:xfrm>
        </p:spPr>
        <p:txBody>
          <a:bodyPr/>
          <a:lstStyle/>
          <a:p>
            <a:pPr marL="533400" indent="-533400">
              <a:defRPr/>
            </a:pPr>
            <a:r>
              <a:rPr lang="el-GR" sz="2800" dirty="0">
                <a:latin typeface="Times New Roman" pitchFamily="18" charset="0"/>
              </a:rPr>
              <a:t>Ιδιαίτερη έμφαση πρέπει να δοθεί στην εκτέλεση με ισορροπία των παρακάτω βασικών:</a:t>
            </a:r>
          </a:p>
          <a:p>
            <a:pPr marL="914400" lvl="1" indent="-457200">
              <a:buSzPct val="80000"/>
              <a:buFont typeface="Wingdings" panose="05000000000000000000" pitchFamily="2" charset="2"/>
              <a:buAutoNum type="arabicPeriod"/>
              <a:defRPr/>
            </a:pPr>
            <a:r>
              <a:rPr lang="el-GR" dirty="0">
                <a:latin typeface="Times New Roman" pitchFamily="18" charset="0"/>
              </a:rPr>
              <a:t>Βασικές στάσεις, μετατοπίσεις, σταματήματα, στροφές </a:t>
            </a:r>
          </a:p>
          <a:p>
            <a:pPr marL="914400" lvl="1" indent="-457200">
              <a:buSzPct val="80000"/>
              <a:buFont typeface="Wingdings" panose="05000000000000000000" pitchFamily="2" charset="2"/>
              <a:buAutoNum type="arabicPeriod"/>
              <a:defRPr/>
            </a:pPr>
            <a:r>
              <a:rPr lang="el-GR" dirty="0">
                <a:latin typeface="Times New Roman" pitchFamily="18" charset="0"/>
              </a:rPr>
              <a:t>Ξεμαρκάρισμα</a:t>
            </a:r>
          </a:p>
          <a:p>
            <a:pPr marL="914400" lvl="1" indent="-457200">
              <a:buSzPct val="80000"/>
              <a:buFont typeface="Wingdings" panose="05000000000000000000" pitchFamily="2" charset="2"/>
              <a:buAutoNum type="arabicPeriod"/>
              <a:defRPr/>
            </a:pPr>
            <a:r>
              <a:rPr lang="el-GR" dirty="0">
                <a:latin typeface="Times New Roman" pitchFamily="18" charset="0"/>
              </a:rPr>
              <a:t>Προσποιήσεις</a:t>
            </a:r>
          </a:p>
          <a:p>
            <a:pPr marL="914400" lvl="1" indent="-457200">
              <a:buSzPct val="80000"/>
              <a:buFont typeface="Wingdings" panose="05000000000000000000" pitchFamily="2" charset="2"/>
              <a:buAutoNum type="arabicPeriod"/>
              <a:defRPr/>
            </a:pPr>
            <a:r>
              <a:rPr lang="el-GR" dirty="0">
                <a:latin typeface="Times New Roman" pitchFamily="18" charset="0"/>
              </a:rPr>
              <a:t>Κίνηση στο καλάθι</a:t>
            </a:r>
          </a:p>
          <a:p>
            <a:pPr marL="914400" lvl="1" indent="-457200">
              <a:buSzPct val="80000"/>
              <a:buFont typeface="Wingdings" panose="05000000000000000000" pitchFamily="2" charset="2"/>
              <a:buAutoNum type="arabicPeriod"/>
              <a:defRPr/>
            </a:pPr>
            <a:r>
              <a:rPr lang="el-GR" dirty="0">
                <a:latin typeface="Times New Roman" pitchFamily="18" charset="0"/>
              </a:rPr>
              <a:t>Πάσα</a:t>
            </a:r>
          </a:p>
          <a:p>
            <a:pPr marL="914400" lvl="1" indent="-457200">
              <a:buSzPct val="80000"/>
              <a:buFont typeface="Wingdings" panose="05000000000000000000" pitchFamily="2" charset="2"/>
              <a:buAutoNum type="arabicPeriod"/>
              <a:defRPr/>
            </a:pPr>
            <a:r>
              <a:rPr lang="el-GR" dirty="0">
                <a:latin typeface="Times New Roman" pitchFamily="18" charset="0"/>
              </a:rPr>
              <a:t>Ντρίπλα</a:t>
            </a:r>
          </a:p>
          <a:p>
            <a:pPr marL="914400" lvl="1" indent="-457200">
              <a:buSzPct val="80000"/>
              <a:buFont typeface="Wingdings" panose="05000000000000000000" pitchFamily="2" charset="2"/>
              <a:buAutoNum type="arabicPeriod"/>
              <a:defRPr/>
            </a:pPr>
            <a:r>
              <a:rPr lang="el-GR" dirty="0">
                <a:latin typeface="Times New Roman" pitchFamily="18" charset="0"/>
              </a:rPr>
              <a:t>Σουτ</a:t>
            </a:r>
          </a:p>
          <a:p>
            <a:pPr marL="914400" lvl="1" indent="-457200">
              <a:buSzPct val="80000"/>
              <a:buFont typeface="Wingdings" panose="05000000000000000000" pitchFamily="2" charset="2"/>
              <a:buAutoNum type="arabicPeriod"/>
              <a:defRPr/>
            </a:pPr>
            <a:r>
              <a:rPr lang="el-GR" dirty="0">
                <a:latin typeface="Times New Roman" pitchFamily="18" charset="0"/>
              </a:rPr>
              <a:t>Ρημπάουντ</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CAA45908-0976-47FD-8F88-B3B57AB2848B}"/>
              </a:ext>
            </a:extLst>
          </p:cNvPr>
          <p:cNvSpPr>
            <a:spLocks noGrp="1" noChangeArrowheads="1"/>
          </p:cNvSpPr>
          <p:nvPr>
            <p:ph type="title"/>
          </p:nvPr>
        </p:nvSpPr>
        <p:spPr>
          <a:xfrm>
            <a:off x="1981200" y="274638"/>
            <a:ext cx="8229600" cy="417512"/>
          </a:xfrm>
        </p:spPr>
        <p:txBody>
          <a:bodyPr>
            <a:normAutofit fontScale="90000"/>
          </a:bodyPr>
          <a:lstStyle/>
          <a:p>
            <a:pPr eaLnBrk="1" hangingPunct="1">
              <a:defRPr/>
            </a:pPr>
            <a:r>
              <a:rPr lang="el-GR" sz="3200" dirty="0">
                <a:latin typeface="Times New Roman" pitchFamily="18" charset="0"/>
              </a:rPr>
              <a:t>ΒΑΣΙΚΕΣ ΣΤΑΣΕΙΣ</a:t>
            </a:r>
          </a:p>
        </p:txBody>
      </p:sp>
      <p:sp>
        <p:nvSpPr>
          <p:cNvPr id="57347" name="Rectangle 3">
            <a:extLst>
              <a:ext uri="{FF2B5EF4-FFF2-40B4-BE49-F238E27FC236}">
                <a16:creationId xmlns:a16="http://schemas.microsoft.com/office/drawing/2014/main" id="{D5A7728C-57B1-42D7-AA62-222CFD162149}"/>
              </a:ext>
            </a:extLst>
          </p:cNvPr>
          <p:cNvSpPr>
            <a:spLocks noGrp="1" noChangeArrowheads="1"/>
          </p:cNvSpPr>
          <p:nvPr>
            <p:ph idx="1"/>
          </p:nvPr>
        </p:nvSpPr>
        <p:spPr>
          <a:xfrm>
            <a:off x="559837" y="765174"/>
            <a:ext cx="11206065" cy="6092825"/>
          </a:xfrm>
        </p:spPr>
        <p:txBody>
          <a:bodyPr>
            <a:normAutofit fontScale="77500" lnSpcReduction="20000"/>
          </a:bodyPr>
          <a:lstStyle/>
          <a:p>
            <a:pPr marL="609600" indent="-609600">
              <a:lnSpc>
                <a:spcPct val="210000"/>
              </a:lnSpc>
              <a:buNone/>
              <a:defRPr/>
            </a:pPr>
            <a:r>
              <a:rPr lang="el-GR" sz="2800" dirty="0">
                <a:latin typeface="Times New Roman" pitchFamily="18" charset="0"/>
                <a:cs typeface="Times New Roman" pitchFamily="18" charset="0"/>
              </a:rPr>
              <a:t>Ο παίκτης πρέπει να είναι έτοιμος να κινηθεί με μπάλα ή χωρίς μπάλα. Για το λόγο αυτό χρησιμοποιεί δύο θεμελιώδεις στάσεις οι οποίες είναι:  </a:t>
            </a:r>
          </a:p>
          <a:p>
            <a:pPr marL="457200" indent="-457200">
              <a:lnSpc>
                <a:spcPct val="210000"/>
              </a:lnSpc>
              <a:buFont typeface="+mj-lt"/>
              <a:buAutoNum type="arabicPeriod"/>
              <a:defRPr/>
            </a:pPr>
            <a:r>
              <a:rPr lang="el-GR" sz="2800" dirty="0">
                <a:latin typeface="Times New Roman" pitchFamily="18" charset="0"/>
                <a:cs typeface="Times New Roman" pitchFamily="18" charset="0"/>
              </a:rPr>
              <a:t>Η στάση ετοιμότητας: είναι η στάση που επιτρέπει στον παίκτη να ενεργεί γρήγορα κυρίως στον επιθετικό τομέα, να εκτελεί σουτ, να δίνει πάσα, να κάνει ντρίπλα. Τη στάση αυτή την ονομάζουν και στάση παλαιστή.</a:t>
            </a:r>
          </a:p>
          <a:p>
            <a:pPr marL="609600" indent="-609600">
              <a:lnSpc>
                <a:spcPct val="210000"/>
              </a:lnSpc>
              <a:buFont typeface="Wingdings" panose="05000000000000000000" pitchFamily="2" charset="2"/>
              <a:buAutoNum type="arabicPeriod"/>
              <a:defRPr/>
            </a:pPr>
            <a:r>
              <a:rPr lang="el-GR" sz="2800" dirty="0">
                <a:latin typeface="Times New Roman" pitchFamily="18" charset="0"/>
                <a:cs typeface="Times New Roman" pitchFamily="18" charset="0"/>
              </a:rPr>
              <a:t>Η βασική αμυντική στάση: είναι καθαρά αμυντική και σκοπό έχει να εμποδίσει επιθετικές ενέργειες του αντιπάλου. Ονομάζεται και στάση πυγμάχου.</a:t>
            </a:r>
          </a:p>
          <a:p>
            <a:pPr marL="609600" indent="-609600">
              <a:buFont typeface="Wingdings" panose="05000000000000000000" pitchFamily="2" charset="2"/>
              <a:buAutoNum type="arabicPeriod"/>
              <a:defRPr/>
            </a:pPr>
            <a:endParaRPr lang="el-GR" sz="2800" dirty="0">
              <a:latin typeface="Times New Roman" pitchFamily="18" charset="0"/>
              <a:cs typeface="Times New Roman" pitchFamily="18" charset="0"/>
            </a:endParaRPr>
          </a:p>
          <a:p>
            <a:pPr marL="609600" indent="-609600">
              <a:defRPr/>
            </a:pPr>
            <a:endParaRPr lang="el-GR" dirty="0">
              <a:latin typeface="Times New Roman" pitchFamily="18" charset="0"/>
            </a:endParaRPr>
          </a:p>
          <a:p>
            <a:pPr marL="609600" indent="-609600">
              <a:buNone/>
              <a:defRPr/>
            </a:pPr>
            <a:r>
              <a:rPr lang="el-GR" dirty="0">
                <a:latin typeface="Times New Roman" pitchFamily="18"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7DC507EA-D917-4521-AADA-CF2DC1D37231}"/>
              </a:ext>
            </a:extLst>
          </p:cNvPr>
          <p:cNvSpPr>
            <a:spLocks noGrp="1" noChangeArrowheads="1"/>
          </p:cNvSpPr>
          <p:nvPr>
            <p:ph type="title"/>
          </p:nvPr>
        </p:nvSpPr>
        <p:spPr>
          <a:xfrm>
            <a:off x="1992313" y="188913"/>
            <a:ext cx="8229600" cy="431800"/>
          </a:xfrm>
        </p:spPr>
        <p:txBody>
          <a:bodyPr>
            <a:normAutofit fontScale="90000"/>
          </a:bodyPr>
          <a:lstStyle/>
          <a:p>
            <a:pPr eaLnBrk="1" hangingPunct="1">
              <a:defRPr/>
            </a:pPr>
            <a:r>
              <a:rPr lang="el-GR" sz="3200" dirty="0">
                <a:latin typeface="Times New Roman" pitchFamily="18" charset="0"/>
              </a:rPr>
              <a:t>ΜΕΤΑΤΟΠΙΣΕΙΣ ΠΑΙΚΤΗ</a:t>
            </a:r>
          </a:p>
        </p:txBody>
      </p:sp>
      <p:sp>
        <p:nvSpPr>
          <p:cNvPr id="58371" name="Rectangle 3">
            <a:extLst>
              <a:ext uri="{FF2B5EF4-FFF2-40B4-BE49-F238E27FC236}">
                <a16:creationId xmlns:a16="http://schemas.microsoft.com/office/drawing/2014/main" id="{3390CABA-73E5-47EF-9C17-B04C6D9360C7}"/>
              </a:ext>
            </a:extLst>
          </p:cNvPr>
          <p:cNvSpPr>
            <a:spLocks noGrp="1" noChangeArrowheads="1"/>
          </p:cNvSpPr>
          <p:nvPr>
            <p:ph idx="1"/>
          </p:nvPr>
        </p:nvSpPr>
        <p:spPr>
          <a:xfrm>
            <a:off x="578498" y="692150"/>
            <a:ext cx="9632302" cy="5976938"/>
          </a:xfrm>
        </p:spPr>
        <p:txBody>
          <a:bodyPr/>
          <a:lstStyle/>
          <a:p>
            <a:pPr marL="609600" indent="-609600">
              <a:lnSpc>
                <a:spcPct val="150000"/>
              </a:lnSpc>
              <a:buNone/>
              <a:defRPr/>
            </a:pPr>
            <a:r>
              <a:rPr lang="el-GR" dirty="0">
                <a:latin typeface="Times New Roman" pitchFamily="18" charset="0"/>
              </a:rPr>
              <a:t>	1. Τρέξιμο</a:t>
            </a:r>
          </a:p>
          <a:p>
            <a:pPr marL="990600" lvl="1" indent="-533400">
              <a:lnSpc>
                <a:spcPct val="150000"/>
              </a:lnSpc>
              <a:defRPr/>
            </a:pPr>
            <a:r>
              <a:rPr lang="el-GR" dirty="0">
                <a:latin typeface="Times New Roman" pitchFamily="18" charset="0"/>
              </a:rPr>
              <a:t>Τρέξιμο με χαμηλή ταχύτητα </a:t>
            </a:r>
            <a:r>
              <a:rPr lang="el-GR" dirty="0"/>
              <a:t>→</a:t>
            </a:r>
            <a:r>
              <a:rPr lang="el-GR" dirty="0">
                <a:latin typeface="Times New Roman" pitchFamily="18" charset="0"/>
              </a:rPr>
              <a:t> πάτημα ολόκληρου του πέλματος</a:t>
            </a:r>
          </a:p>
          <a:p>
            <a:pPr marL="990600" lvl="1" indent="-533400">
              <a:lnSpc>
                <a:spcPct val="150000"/>
              </a:lnSpc>
              <a:defRPr/>
            </a:pPr>
            <a:r>
              <a:rPr lang="el-GR" dirty="0">
                <a:latin typeface="Times New Roman" pitchFamily="18" charset="0"/>
              </a:rPr>
              <a:t>Τρέξιμο με μεσαία ταχύτητα </a:t>
            </a:r>
            <a:r>
              <a:rPr lang="el-GR" dirty="0"/>
              <a:t>→ </a:t>
            </a:r>
            <a:r>
              <a:rPr lang="el-GR" dirty="0">
                <a:latin typeface="Times New Roman" pitchFamily="18" charset="0"/>
              </a:rPr>
              <a:t>πάτημα στο πρόσθιο τμήμα του πέλματος</a:t>
            </a:r>
          </a:p>
          <a:p>
            <a:pPr marL="990600" lvl="1" indent="-533400">
              <a:lnSpc>
                <a:spcPct val="150000"/>
              </a:lnSpc>
              <a:defRPr/>
            </a:pPr>
            <a:r>
              <a:rPr lang="el-GR" dirty="0">
                <a:latin typeface="Times New Roman" pitchFamily="18" charset="0"/>
              </a:rPr>
              <a:t>Τρέξιμο με υψηλή ταχύτητα </a:t>
            </a:r>
            <a:r>
              <a:rPr lang="el-GR" dirty="0"/>
              <a:t>→ </a:t>
            </a:r>
            <a:r>
              <a:rPr lang="el-GR" dirty="0">
                <a:latin typeface="Times New Roman" pitchFamily="18" charset="0"/>
              </a:rPr>
              <a:t>πάτημα στις μύτες του πέλματος</a:t>
            </a:r>
          </a:p>
          <a:p>
            <a:pPr marL="990600" lvl="1" indent="-533400">
              <a:lnSpc>
                <a:spcPct val="150000"/>
              </a:lnSpc>
              <a:defRPr/>
            </a:pPr>
            <a:r>
              <a:rPr lang="el-GR" dirty="0">
                <a:latin typeface="Times New Roman" pitchFamily="18" charset="0"/>
              </a:rPr>
              <a:t>Σταθερή θέση σώματος, χεριών και κεφαλιού</a:t>
            </a:r>
          </a:p>
          <a:p>
            <a:pPr marL="990600" lvl="1" indent="-533400">
              <a:lnSpc>
                <a:spcPct val="150000"/>
              </a:lnSpc>
              <a:defRPr/>
            </a:pPr>
            <a:r>
              <a:rPr lang="el-GR" dirty="0">
                <a:latin typeface="Times New Roman" pitchFamily="18" charset="0"/>
              </a:rPr>
              <a:t>Φτέρνες στους γλουτούς – ανύψωση γονάτων</a:t>
            </a:r>
          </a:p>
          <a:p>
            <a:pPr marL="990600" lvl="1" indent="-533400">
              <a:lnSpc>
                <a:spcPct val="150000"/>
              </a:lnSpc>
              <a:defRPr/>
            </a:pPr>
            <a:r>
              <a:rPr lang="el-GR" dirty="0">
                <a:latin typeface="Times New Roman" pitchFamily="18" charset="0"/>
              </a:rPr>
              <a:t>Αρμονική και συγχρονισμένη κίνηση χεριών</a:t>
            </a:r>
          </a:p>
          <a:p>
            <a:pPr marL="990600" lvl="1" indent="-533400">
              <a:lnSpc>
                <a:spcPct val="150000"/>
              </a:lnSpc>
              <a:buNone/>
              <a:defRPr/>
            </a:pPr>
            <a:r>
              <a:rPr lang="el-GR" sz="3200" dirty="0">
                <a:latin typeface="Times New Roman" pitchFamily="18"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a:extLst>
              <a:ext uri="{FF2B5EF4-FFF2-40B4-BE49-F238E27FC236}">
                <a16:creationId xmlns:a16="http://schemas.microsoft.com/office/drawing/2014/main" id="{E075F56B-21B7-423C-9A63-E2EE468EE629}"/>
              </a:ext>
            </a:extLst>
          </p:cNvPr>
          <p:cNvSpPr>
            <a:spLocks noGrp="1" noChangeArrowheads="1"/>
          </p:cNvSpPr>
          <p:nvPr>
            <p:ph idx="1"/>
          </p:nvPr>
        </p:nvSpPr>
        <p:spPr>
          <a:xfrm>
            <a:off x="354563" y="333376"/>
            <a:ext cx="11327363" cy="6048375"/>
          </a:xfrm>
        </p:spPr>
        <p:txBody>
          <a:bodyPr/>
          <a:lstStyle/>
          <a:p>
            <a:pPr lvl="1" eaLnBrk="1" hangingPunct="1">
              <a:lnSpc>
                <a:spcPct val="150000"/>
              </a:lnSpc>
              <a:buFont typeface="Wingdings" panose="05000000000000000000" pitchFamily="2" charset="2"/>
              <a:buNone/>
              <a:defRPr/>
            </a:pPr>
            <a:r>
              <a:rPr lang="el-GR" sz="3200" dirty="0">
                <a:latin typeface="Times New Roman" pitchFamily="18" charset="0"/>
              </a:rPr>
              <a:t>Λάθη: </a:t>
            </a:r>
          </a:p>
          <a:p>
            <a:pPr lvl="2" eaLnBrk="1" hangingPunct="1">
              <a:lnSpc>
                <a:spcPct val="150000"/>
              </a:lnSpc>
              <a:defRPr/>
            </a:pPr>
            <a:r>
              <a:rPr lang="el-GR" sz="2800" dirty="0">
                <a:latin typeface="Times New Roman" pitchFamily="18" charset="0"/>
              </a:rPr>
              <a:t>Η φτέρνα έρχεται σ’ επαφή με το έδαφος πρώτη με συνέπεια να αναπτύσσονται επιβραδυντικές δυνάμεις αντίθετες με την κατεύθυνση κίνησης. Επίσης η οσφυϊκή μοίρα επιβαρύνεται από τις κρούσεις στο έδαφος.</a:t>
            </a:r>
          </a:p>
          <a:p>
            <a:pPr lvl="2" eaLnBrk="1" hangingPunct="1">
              <a:lnSpc>
                <a:spcPct val="150000"/>
              </a:lnSpc>
              <a:defRPr/>
            </a:pPr>
            <a:r>
              <a:rPr lang="el-GR" sz="2800" dirty="0">
                <a:latin typeface="Times New Roman" pitchFamily="18" charset="0"/>
              </a:rPr>
              <a:t>Δεν τεντώνει το πόδι –το σώμα κλίνει πίσω («καθιστό» τρέξιμο)</a:t>
            </a:r>
          </a:p>
          <a:p>
            <a:pPr lvl="2" eaLnBrk="1" hangingPunct="1">
              <a:lnSpc>
                <a:spcPct val="150000"/>
              </a:lnSpc>
              <a:defRPr/>
            </a:pPr>
            <a:r>
              <a:rPr lang="el-GR" sz="2800" dirty="0">
                <a:latin typeface="Times New Roman" pitchFamily="18" charset="0"/>
              </a:rPr>
              <a:t>Ταλαντεύσεις κορμού αριστερά – δεξιά</a:t>
            </a:r>
          </a:p>
          <a:p>
            <a:pPr lvl="2" eaLnBrk="1" hangingPunct="1">
              <a:lnSpc>
                <a:spcPct val="150000"/>
              </a:lnSpc>
              <a:defRPr/>
            </a:pPr>
            <a:r>
              <a:rPr lang="el-GR" sz="2800" dirty="0">
                <a:latin typeface="Times New Roman" pitchFamily="18" charset="0"/>
              </a:rPr>
              <a:t>Σφιχτά χέρια – ανασηκωμένοι ώμοι</a:t>
            </a:r>
          </a:p>
          <a:p>
            <a:pPr lvl="3" eaLnBrk="1" hangingPunct="1">
              <a:buFont typeface="Wingdings" panose="05000000000000000000" pitchFamily="2" charset="2"/>
              <a:buNone/>
              <a:defRPr/>
            </a:pPr>
            <a:endParaRPr lang="el-GR" sz="2400" dirty="0">
              <a:latin typeface="Times New Roman" pitchFamily="18" charset="0"/>
            </a:endParaRPr>
          </a:p>
          <a:p>
            <a:pPr eaLnBrk="1" hangingPunct="1">
              <a:defRPr/>
            </a:pP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Rectangle 6">
            <a:extLst>
              <a:ext uri="{FF2B5EF4-FFF2-40B4-BE49-F238E27FC236}">
                <a16:creationId xmlns:a16="http://schemas.microsoft.com/office/drawing/2014/main" id="{57365A2F-0861-454C-8627-01BC14CF84FB}"/>
              </a:ext>
            </a:extLst>
          </p:cNvPr>
          <p:cNvSpPr>
            <a:spLocks noGrp="1" noChangeArrowheads="1"/>
          </p:cNvSpPr>
          <p:nvPr>
            <p:ph idx="1"/>
          </p:nvPr>
        </p:nvSpPr>
        <p:spPr>
          <a:xfrm>
            <a:off x="513184" y="261257"/>
            <a:ext cx="11066106" cy="6460218"/>
          </a:xfrm>
        </p:spPr>
        <p:txBody>
          <a:bodyPr>
            <a:normAutofit fontScale="92500" lnSpcReduction="20000"/>
          </a:bodyPr>
          <a:lstStyle/>
          <a:p>
            <a:pPr marL="533400" indent="-533400" algn="ctr">
              <a:buNone/>
              <a:defRPr/>
            </a:pPr>
            <a:r>
              <a:rPr lang="el-GR" sz="2800" dirty="0">
                <a:latin typeface="Times New Roman" pitchFamily="18" charset="0"/>
              </a:rPr>
              <a:t>ΤΑΧΥΤΗΤΑ</a:t>
            </a:r>
            <a:endParaRPr lang="en-US" sz="2800" dirty="0">
              <a:latin typeface="Times New Roman" pitchFamily="18" charset="0"/>
            </a:endParaRPr>
          </a:p>
          <a:p>
            <a:pPr marL="533400" indent="-533400">
              <a:lnSpc>
                <a:spcPct val="150000"/>
              </a:lnSpc>
              <a:buNone/>
              <a:defRPr/>
            </a:pPr>
            <a:r>
              <a:rPr lang="en-US" sz="2800" dirty="0">
                <a:latin typeface="Times New Roman" pitchFamily="18" charset="0"/>
              </a:rPr>
              <a:t>	</a:t>
            </a:r>
            <a:r>
              <a:rPr lang="el-GR" sz="2800" dirty="0">
                <a:latin typeface="Times New Roman" pitchFamily="18" charset="0"/>
              </a:rPr>
              <a:t>Ταχύτητα είναι η ικανότητα των μυών να εργάζονται πολύ γρήγορα και με επαναλαμβανόμενο ρυθμό.  </a:t>
            </a:r>
          </a:p>
          <a:p>
            <a:pPr marL="533400" indent="-533400">
              <a:lnSpc>
                <a:spcPct val="150000"/>
              </a:lnSpc>
              <a:buNone/>
              <a:defRPr/>
            </a:pPr>
            <a:r>
              <a:rPr lang="el-GR" sz="2800" dirty="0">
                <a:latin typeface="Times New Roman" pitchFamily="18" charset="0"/>
              </a:rPr>
              <a:t>1. Καθαρές μορφές ταχύτητας:</a:t>
            </a:r>
          </a:p>
          <a:p>
            <a:pPr marL="914400" lvl="1" indent="-457200">
              <a:lnSpc>
                <a:spcPct val="150000"/>
              </a:lnSpc>
              <a:buFont typeface="Wingdings" panose="05000000000000000000" pitchFamily="2" charset="2"/>
              <a:buAutoNum type="arabicPeriod"/>
              <a:defRPr/>
            </a:pPr>
            <a:r>
              <a:rPr lang="el-GR" dirty="0">
                <a:latin typeface="Times New Roman" pitchFamily="18" charset="0"/>
              </a:rPr>
              <a:t>Ταχύτητα αντίδρασης</a:t>
            </a:r>
          </a:p>
          <a:p>
            <a:pPr marL="914400" lvl="1" indent="-457200">
              <a:lnSpc>
                <a:spcPct val="150000"/>
              </a:lnSpc>
              <a:buFont typeface="Wingdings" panose="05000000000000000000" pitchFamily="2" charset="2"/>
              <a:buAutoNum type="arabicPeriod"/>
              <a:defRPr/>
            </a:pPr>
            <a:r>
              <a:rPr lang="el-GR" dirty="0">
                <a:latin typeface="Times New Roman" pitchFamily="18" charset="0"/>
              </a:rPr>
              <a:t>Ταχύτητα κίνησης - Επιτάχυνση ή κυκλική ταχύτητα</a:t>
            </a:r>
            <a:endParaRPr lang="en-US" dirty="0">
              <a:latin typeface="Times New Roman" pitchFamily="18" charset="0"/>
            </a:endParaRPr>
          </a:p>
          <a:p>
            <a:pPr marL="914400" lvl="1" indent="-457200">
              <a:lnSpc>
                <a:spcPct val="150000"/>
              </a:lnSpc>
              <a:buFont typeface="Wingdings" panose="05000000000000000000" pitchFamily="2" charset="2"/>
              <a:buAutoNum type="arabicPeriod"/>
              <a:defRPr/>
            </a:pPr>
            <a:r>
              <a:rPr lang="el-GR" dirty="0">
                <a:latin typeface="Times New Roman" pitchFamily="18" charset="0"/>
              </a:rPr>
              <a:t>Ταχύτητα εκτέλεσης ή </a:t>
            </a:r>
            <a:r>
              <a:rPr lang="el-GR" dirty="0" err="1">
                <a:latin typeface="Times New Roman" pitchFamily="18" charset="0"/>
              </a:rPr>
              <a:t>άκυκλη</a:t>
            </a:r>
            <a:r>
              <a:rPr lang="el-GR" dirty="0">
                <a:latin typeface="Times New Roman" pitchFamily="18" charset="0"/>
              </a:rPr>
              <a:t> ταχύτητα (π.χ. σουτ, </a:t>
            </a:r>
            <a:r>
              <a:rPr lang="el-GR" dirty="0" err="1">
                <a:latin typeface="Times New Roman" pitchFamily="18" charset="0"/>
              </a:rPr>
              <a:t>ρημπάουντ</a:t>
            </a:r>
            <a:r>
              <a:rPr lang="el-GR" dirty="0">
                <a:latin typeface="Times New Roman" pitchFamily="18" charset="0"/>
              </a:rPr>
              <a:t>, προσποιήσεις κτλ) </a:t>
            </a:r>
          </a:p>
          <a:p>
            <a:pPr marL="533400" indent="-533400">
              <a:lnSpc>
                <a:spcPct val="150000"/>
              </a:lnSpc>
              <a:buNone/>
              <a:defRPr/>
            </a:pPr>
            <a:r>
              <a:rPr lang="el-GR" sz="2800" dirty="0" err="1">
                <a:latin typeface="Times New Roman" pitchFamily="18" charset="0"/>
              </a:rPr>
              <a:t>Σημ</a:t>
            </a:r>
            <a:r>
              <a:rPr lang="el-GR" sz="2800" dirty="0">
                <a:latin typeface="Times New Roman" pitchFamily="18" charset="0"/>
              </a:rPr>
              <a:t>: Οι παραπάνω μορφές ταχύτητας εξαρτώνται από:</a:t>
            </a:r>
          </a:p>
          <a:p>
            <a:pPr marL="914400" lvl="1" indent="-457200">
              <a:lnSpc>
                <a:spcPct val="150000"/>
              </a:lnSpc>
              <a:defRPr/>
            </a:pPr>
            <a:r>
              <a:rPr lang="el-GR" dirty="0">
                <a:latin typeface="Times New Roman" pitchFamily="18" charset="0"/>
              </a:rPr>
              <a:t>Τη κληρονομικότητα</a:t>
            </a:r>
          </a:p>
          <a:p>
            <a:pPr marL="1295400" lvl="2" indent="-381000">
              <a:lnSpc>
                <a:spcPct val="150000"/>
              </a:lnSpc>
              <a:buNone/>
              <a:defRPr/>
            </a:pPr>
            <a:r>
              <a:rPr lang="el-GR" sz="2800" dirty="0">
                <a:latin typeface="Times New Roman" pitchFamily="18" charset="0"/>
              </a:rPr>
              <a:t>Ποσοστό ινών ταχείας συστολής (λευκές): ταχύτητα</a:t>
            </a:r>
          </a:p>
          <a:p>
            <a:pPr marL="1295400" lvl="2" indent="-381000">
              <a:lnSpc>
                <a:spcPct val="150000"/>
              </a:lnSpc>
              <a:buNone/>
              <a:defRPr/>
            </a:pPr>
            <a:r>
              <a:rPr lang="el-GR" sz="2800" dirty="0">
                <a:latin typeface="Times New Roman" pitchFamily="18" charset="0"/>
              </a:rPr>
              <a:t>Ποσοστό ινών βραδείας συστολής (κόκκινες): αντοχή</a:t>
            </a:r>
          </a:p>
          <a:p>
            <a:pPr marL="914400" lvl="1" indent="-457200">
              <a:lnSpc>
                <a:spcPct val="150000"/>
              </a:lnSpc>
              <a:defRPr/>
            </a:pPr>
            <a:r>
              <a:rPr lang="el-GR" dirty="0">
                <a:latin typeface="Times New Roman" pitchFamily="18" charset="0"/>
              </a:rPr>
              <a:t>Το κεντρικό νευρικό σύστημα</a:t>
            </a:r>
          </a:p>
        </p:txBody>
      </p:sp>
      <p:sp>
        <p:nvSpPr>
          <p:cNvPr id="3" name="3 - Θέση αριθμού διαφάνειας">
            <a:extLst>
              <a:ext uri="{FF2B5EF4-FFF2-40B4-BE49-F238E27FC236}">
                <a16:creationId xmlns:a16="http://schemas.microsoft.com/office/drawing/2014/main" id="{A8AD4D3E-CCB3-4310-B27C-E78E4F3CAE13}"/>
              </a:ext>
            </a:extLst>
          </p:cNvPr>
          <p:cNvSpPr>
            <a:spLocks noGrp="1"/>
          </p:cNvSpPr>
          <p:nvPr>
            <p:ph type="sldNum" sz="quarter" idx="12"/>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eaLnBrk="1" hangingPunct="1">
              <a:defRPr/>
            </a:pPr>
            <a:fld id="{07C16D91-AC3A-4743-86D5-5F9E85456C3F}" type="slidenum">
              <a:rPr lang="el-GR" sz="1200">
                <a:latin typeface="Arial" panose="020B0604020202020204" pitchFamily="34" charset="0"/>
              </a:rPr>
              <a:pPr eaLnBrk="1" hangingPunct="1">
                <a:defRPr/>
              </a:pPr>
              <a:t>14</a:t>
            </a:fld>
            <a:endParaRPr lang="el-GR" sz="1200">
              <a:latin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a:extLst>
              <a:ext uri="{FF2B5EF4-FFF2-40B4-BE49-F238E27FC236}">
                <a16:creationId xmlns:a16="http://schemas.microsoft.com/office/drawing/2014/main" id="{FBF5CFDB-FB2F-4E4B-B236-E95CAF60416C}"/>
              </a:ext>
            </a:extLst>
          </p:cNvPr>
          <p:cNvSpPr>
            <a:spLocks noGrp="1" noChangeArrowheads="1"/>
          </p:cNvSpPr>
          <p:nvPr>
            <p:ph idx="1"/>
          </p:nvPr>
        </p:nvSpPr>
        <p:spPr>
          <a:xfrm>
            <a:off x="1524000" y="0"/>
            <a:ext cx="9144000" cy="6858000"/>
          </a:xfrm>
        </p:spPr>
        <p:txBody>
          <a:bodyPr/>
          <a:lstStyle/>
          <a:p>
            <a:pPr marL="609600" indent="-609600">
              <a:buNone/>
              <a:tabLst>
                <a:tab pos="0" algn="l"/>
                <a:tab pos="800100" algn="l"/>
              </a:tabLst>
              <a:defRPr/>
            </a:pPr>
            <a:r>
              <a:rPr lang="el-GR" sz="2800" dirty="0">
                <a:latin typeface="Times New Roman" pitchFamily="18" charset="0"/>
              </a:rPr>
              <a:t>2. Σύνθετες μορφές ταχύτητας</a:t>
            </a:r>
          </a:p>
          <a:p>
            <a:pPr marL="804863" lvl="1" indent="-533400">
              <a:buFont typeface="Wingdings" panose="05000000000000000000" pitchFamily="2" charset="2"/>
              <a:buAutoNum type="arabicPeriod"/>
              <a:tabLst>
                <a:tab pos="0" algn="l"/>
                <a:tab pos="800100" algn="l"/>
              </a:tabLst>
              <a:defRPr/>
            </a:pPr>
            <a:r>
              <a:rPr lang="el-GR" dirty="0">
                <a:latin typeface="Times New Roman" pitchFamily="18" charset="0"/>
              </a:rPr>
              <a:t>Ταχυδύναμη </a:t>
            </a:r>
          </a:p>
          <a:p>
            <a:pPr marL="804863" lvl="1" indent="-533400">
              <a:buFont typeface="Wingdings" panose="05000000000000000000" pitchFamily="2" charset="2"/>
              <a:buAutoNum type="arabicPeriod"/>
              <a:tabLst>
                <a:tab pos="0" algn="l"/>
                <a:tab pos="800100" algn="l"/>
              </a:tabLst>
              <a:defRPr/>
            </a:pPr>
            <a:r>
              <a:rPr lang="el-GR" dirty="0">
                <a:latin typeface="Times New Roman" pitchFamily="18" charset="0"/>
              </a:rPr>
              <a:t>Αντοχή στην ταχυδύναμη</a:t>
            </a:r>
          </a:p>
          <a:p>
            <a:pPr marL="804863" lvl="1" indent="-533400">
              <a:buFont typeface="Wingdings" panose="05000000000000000000" pitchFamily="2" charset="2"/>
              <a:buAutoNum type="arabicPeriod"/>
              <a:tabLst>
                <a:tab pos="0" algn="l"/>
                <a:tab pos="800100" algn="l"/>
              </a:tabLst>
              <a:defRPr/>
            </a:pPr>
            <a:r>
              <a:rPr lang="el-GR" dirty="0">
                <a:latin typeface="Times New Roman" pitchFamily="18" charset="0"/>
              </a:rPr>
              <a:t>Μέγιστη αντοχή στην ταχύτητα</a:t>
            </a:r>
            <a:endParaRPr lang="en-US" dirty="0">
              <a:latin typeface="Times New Roman" pitchFamily="18" charset="0"/>
            </a:endParaRPr>
          </a:p>
          <a:p>
            <a:pPr marL="804863" lvl="1" indent="-533400">
              <a:buNone/>
              <a:tabLst>
                <a:tab pos="0" algn="l"/>
                <a:tab pos="800100" algn="l"/>
              </a:tabLst>
              <a:defRPr/>
            </a:pPr>
            <a:endParaRPr lang="el-GR" sz="1000" dirty="0">
              <a:latin typeface="Times New Roman" pitchFamily="18" charset="0"/>
            </a:endParaRPr>
          </a:p>
          <a:p>
            <a:pPr marL="0" indent="0">
              <a:buNone/>
              <a:tabLst>
                <a:tab pos="623888" algn="l"/>
                <a:tab pos="800100" algn="l"/>
              </a:tabLst>
              <a:defRPr/>
            </a:pPr>
            <a:r>
              <a:rPr lang="el-GR" dirty="0">
                <a:latin typeface="Times New Roman" pitchFamily="18" charset="0"/>
              </a:rPr>
              <a:t>	Αν και εξαρτάται από την κληρονομικότητα μπορούμε να την   αναπτύξουμε έμμεσα μέσω της προπόνησης και ειδικά με τη βελτίωση:</a:t>
            </a:r>
            <a:endParaRPr lang="en-US" dirty="0">
              <a:latin typeface="Times New Roman" pitchFamily="18" charset="0"/>
            </a:endParaRPr>
          </a:p>
          <a:p>
            <a:pPr marL="609600" lvl="1" indent="-609600">
              <a:buClr>
                <a:schemeClr val="hlink"/>
              </a:buClr>
              <a:buBlip>
                <a:blip r:embed="rId2"/>
              </a:buBlip>
              <a:tabLst>
                <a:tab pos="0" algn="l"/>
                <a:tab pos="800100" algn="l"/>
              </a:tabLst>
              <a:defRPr/>
            </a:pPr>
            <a:r>
              <a:rPr lang="el-GR" sz="2400" dirty="0">
                <a:latin typeface="Times New Roman" pitchFamily="18" charset="0"/>
              </a:rPr>
              <a:t>της εκρηκτικής δύναμης</a:t>
            </a:r>
          </a:p>
          <a:p>
            <a:pPr marL="609600" lvl="1" indent="-609600">
              <a:buClr>
                <a:schemeClr val="hlink"/>
              </a:buClr>
              <a:buBlip>
                <a:blip r:embed="rId2"/>
              </a:buBlip>
              <a:tabLst>
                <a:tab pos="0" algn="l"/>
                <a:tab pos="800100" algn="l"/>
              </a:tabLst>
              <a:defRPr/>
            </a:pPr>
            <a:r>
              <a:rPr lang="el-GR" sz="2400" dirty="0">
                <a:latin typeface="Times New Roman" pitchFamily="18" charset="0"/>
              </a:rPr>
              <a:t>της ελαστικότητας των μυών</a:t>
            </a:r>
          </a:p>
          <a:p>
            <a:pPr marL="609600" lvl="1" indent="-609600">
              <a:buClr>
                <a:schemeClr val="hlink"/>
              </a:buClr>
              <a:buBlip>
                <a:blip r:embed="rId2"/>
              </a:buBlip>
              <a:tabLst>
                <a:tab pos="0" algn="l"/>
                <a:tab pos="800100" algn="l"/>
              </a:tabLst>
              <a:defRPr/>
            </a:pPr>
            <a:r>
              <a:rPr lang="el-GR" sz="2400" dirty="0">
                <a:effectLst>
                  <a:outerShdw blurRad="38100" dist="38100" dir="2700000" algn="tl">
                    <a:srgbClr val="000000">
                      <a:alpha val="43137"/>
                    </a:srgbClr>
                  </a:outerShdw>
                </a:effectLst>
                <a:latin typeface="Times New Roman" pitchFamily="18" charset="0"/>
              </a:rPr>
              <a:t>την κινητικότητα των αρθρώσεων (</a:t>
            </a:r>
            <a:r>
              <a:rPr lang="el-GR" sz="2400" dirty="0">
                <a:latin typeface="Times New Roman" pitchFamily="18" charset="0"/>
              </a:rPr>
              <a:t>ευκαμψία)</a:t>
            </a:r>
            <a:endParaRPr lang="el-GR" sz="2400" dirty="0">
              <a:effectLst>
                <a:outerShdw blurRad="38100" dist="38100" dir="2700000" algn="tl">
                  <a:srgbClr val="000000">
                    <a:alpha val="43137"/>
                  </a:srgbClr>
                </a:outerShdw>
              </a:effectLst>
              <a:latin typeface="Times New Roman" pitchFamily="18" charset="0"/>
            </a:endParaRPr>
          </a:p>
          <a:p>
            <a:pPr marL="609600" lvl="1" indent="-609600">
              <a:buClr>
                <a:schemeClr val="hlink"/>
              </a:buClr>
              <a:buBlip>
                <a:blip r:embed="rId2"/>
              </a:buBlip>
              <a:tabLst>
                <a:tab pos="0" algn="l"/>
                <a:tab pos="800100" algn="l"/>
              </a:tabLst>
              <a:defRPr/>
            </a:pPr>
            <a:r>
              <a:rPr lang="el-GR" sz="2400" dirty="0">
                <a:effectLst>
                  <a:outerShdw blurRad="38100" dist="38100" dir="2700000" algn="tl">
                    <a:srgbClr val="000000">
                      <a:alpha val="43137"/>
                    </a:srgbClr>
                  </a:outerShdw>
                </a:effectLst>
                <a:latin typeface="Times New Roman" pitchFamily="18" charset="0"/>
              </a:rPr>
              <a:t>το χρόνο αντίδρασης</a:t>
            </a:r>
            <a:endParaRPr lang="en-US" sz="2400" dirty="0">
              <a:latin typeface="Times New Roman" pitchFamily="18" charset="0"/>
            </a:endParaRPr>
          </a:p>
          <a:p>
            <a:pPr marL="609600" indent="-609600">
              <a:tabLst>
                <a:tab pos="0" algn="l"/>
                <a:tab pos="800100" algn="l"/>
              </a:tabLst>
              <a:defRPr/>
            </a:pPr>
            <a:r>
              <a:rPr lang="el-GR" dirty="0">
                <a:latin typeface="Times New Roman" pitchFamily="18" charset="0"/>
              </a:rPr>
              <a:t>το βαθμό της </a:t>
            </a:r>
            <a:r>
              <a:rPr lang="el-GR" dirty="0" err="1">
                <a:latin typeface="Times New Roman" pitchFamily="18" charset="0"/>
              </a:rPr>
              <a:t>νευρομυϊκής</a:t>
            </a:r>
            <a:r>
              <a:rPr lang="el-GR" dirty="0">
                <a:latin typeface="Times New Roman" pitchFamily="18" charset="0"/>
              </a:rPr>
              <a:t> συναρμογής</a:t>
            </a:r>
            <a:endParaRPr lang="en-US" dirty="0">
              <a:latin typeface="Times New Roman" pitchFamily="18" charset="0"/>
            </a:endParaRPr>
          </a:p>
          <a:p>
            <a:pPr marL="609600" indent="-609600">
              <a:tabLst>
                <a:tab pos="0" algn="l"/>
                <a:tab pos="800100" algn="l"/>
              </a:tabLst>
              <a:defRPr/>
            </a:pPr>
            <a:r>
              <a:rPr lang="el-GR" dirty="0">
                <a:latin typeface="Times New Roman" pitchFamily="18" charset="0"/>
              </a:rPr>
              <a:t>την τεχνική του αθλήματος</a:t>
            </a:r>
          </a:p>
          <a:p>
            <a:pPr marL="609600" indent="-609600">
              <a:tabLst>
                <a:tab pos="0" algn="l"/>
                <a:tab pos="800100" algn="l"/>
              </a:tabLst>
              <a:defRPr/>
            </a:pPr>
            <a:r>
              <a:rPr lang="el-GR" dirty="0">
                <a:latin typeface="Times New Roman" pitchFamily="18" charset="0"/>
              </a:rPr>
              <a:t>Την ικανότητα χαλάρωσης </a:t>
            </a:r>
            <a:endParaRPr lang="el-GR" sz="2800" dirty="0">
              <a:latin typeface="Times New Roman" pitchFamily="18" charset="0"/>
            </a:endParaRPr>
          </a:p>
        </p:txBody>
      </p:sp>
      <p:sp>
        <p:nvSpPr>
          <p:cNvPr id="3" name="3 - Θέση αριθμού διαφάνειας">
            <a:extLst>
              <a:ext uri="{FF2B5EF4-FFF2-40B4-BE49-F238E27FC236}">
                <a16:creationId xmlns:a16="http://schemas.microsoft.com/office/drawing/2014/main" id="{A22DA81E-D04B-45D4-AAFE-A4CE2181E3CB}"/>
              </a:ext>
            </a:extLst>
          </p:cNvPr>
          <p:cNvSpPr>
            <a:spLocks noGrp="1"/>
          </p:cNvSpPr>
          <p:nvPr>
            <p:ph type="sldNum" sz="quarter" idx="12"/>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eaLnBrk="1" hangingPunct="1">
              <a:defRPr/>
            </a:pPr>
            <a:fld id="{B40D9A3D-C7B1-4551-8979-33275B25A32A}" type="slidenum">
              <a:rPr lang="el-GR" sz="1200">
                <a:latin typeface="Arial" panose="020B0604020202020204" pitchFamily="34" charset="0"/>
              </a:rPr>
              <a:pPr eaLnBrk="1" hangingPunct="1">
                <a:defRPr/>
              </a:pPr>
              <a:t>15</a:t>
            </a:fld>
            <a:endParaRPr lang="el-GR" sz="1200">
              <a:latin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3">
            <a:extLst>
              <a:ext uri="{FF2B5EF4-FFF2-40B4-BE49-F238E27FC236}">
                <a16:creationId xmlns:a16="http://schemas.microsoft.com/office/drawing/2014/main" id="{67D92881-231A-4D1A-B27E-503AD02FE1AC}"/>
              </a:ext>
            </a:extLst>
          </p:cNvPr>
          <p:cNvSpPr>
            <a:spLocks noGrp="1" noChangeArrowheads="1"/>
          </p:cNvSpPr>
          <p:nvPr>
            <p:ph idx="1"/>
          </p:nvPr>
        </p:nvSpPr>
        <p:spPr>
          <a:xfrm>
            <a:off x="559837" y="0"/>
            <a:ext cx="10108163" cy="6858000"/>
          </a:xfrm>
        </p:spPr>
        <p:txBody>
          <a:bodyPr/>
          <a:lstStyle/>
          <a:p>
            <a:pPr eaLnBrk="1" hangingPunct="1">
              <a:lnSpc>
                <a:spcPct val="150000"/>
              </a:lnSpc>
              <a:buFont typeface="Wingdings" panose="05000000000000000000" pitchFamily="2" charset="2"/>
              <a:buNone/>
              <a:defRPr/>
            </a:pPr>
            <a:r>
              <a:rPr lang="el-GR" dirty="0">
                <a:latin typeface="Times New Roman" pitchFamily="18" charset="0"/>
              </a:rPr>
              <a:t>Η ταχύτητα στην καλαθοσφαίριση παρουσιάζεται ως:</a:t>
            </a:r>
          </a:p>
          <a:p>
            <a:pPr eaLnBrk="1" hangingPunct="1">
              <a:lnSpc>
                <a:spcPct val="150000"/>
              </a:lnSpc>
              <a:defRPr/>
            </a:pPr>
            <a:r>
              <a:rPr lang="el-GR" dirty="0">
                <a:latin typeface="Times New Roman" pitchFamily="18" charset="0"/>
              </a:rPr>
              <a:t>ταχύτητα χωρίς τη μπάλα</a:t>
            </a:r>
          </a:p>
          <a:p>
            <a:pPr eaLnBrk="1" hangingPunct="1">
              <a:lnSpc>
                <a:spcPct val="150000"/>
              </a:lnSpc>
              <a:defRPr/>
            </a:pPr>
            <a:r>
              <a:rPr lang="el-GR" dirty="0">
                <a:latin typeface="Times New Roman" pitchFamily="18" charset="0"/>
              </a:rPr>
              <a:t>ταχύτητα με τη μπάλα (ντρίμπλα)</a:t>
            </a:r>
          </a:p>
          <a:p>
            <a:pPr eaLnBrk="1" hangingPunct="1">
              <a:lnSpc>
                <a:spcPct val="150000"/>
              </a:lnSpc>
              <a:defRPr/>
            </a:pPr>
            <a:r>
              <a:rPr lang="el-GR" dirty="0">
                <a:latin typeface="Times New Roman" pitchFamily="18" charset="0"/>
              </a:rPr>
              <a:t>ταχύτητα με τη μπάλα στην εκτέλεση τεχνικών επιδεξιοτήτων</a:t>
            </a:r>
          </a:p>
          <a:p>
            <a:pPr eaLnBrk="1" hangingPunct="1">
              <a:lnSpc>
                <a:spcPct val="150000"/>
              </a:lnSpc>
              <a:defRPr/>
            </a:pPr>
            <a:r>
              <a:rPr lang="el-GR" dirty="0">
                <a:latin typeface="Times New Roman" pitchFamily="18" charset="0"/>
              </a:rPr>
              <a:t>ταχύτητα με τη μπάλα στα πλαίσια συνεργασιών με συμπαίκτες</a:t>
            </a:r>
          </a:p>
          <a:p>
            <a:pPr eaLnBrk="1" hangingPunct="1">
              <a:lnSpc>
                <a:spcPct val="150000"/>
              </a:lnSpc>
              <a:defRPr/>
            </a:pPr>
            <a:r>
              <a:rPr lang="el-GR" dirty="0">
                <a:latin typeface="Times New Roman" pitchFamily="18" charset="0"/>
              </a:rPr>
              <a:t>ταχύτητα με μπάλα στα πλαίσια ομαδικών κινήσεων και τακτικής</a:t>
            </a:r>
          </a:p>
        </p:txBody>
      </p:sp>
      <p:sp>
        <p:nvSpPr>
          <p:cNvPr id="3" name="3 - Θέση αριθμού διαφάνειας">
            <a:extLst>
              <a:ext uri="{FF2B5EF4-FFF2-40B4-BE49-F238E27FC236}">
                <a16:creationId xmlns:a16="http://schemas.microsoft.com/office/drawing/2014/main" id="{6CBBDDBC-FB4C-451C-9110-5C1175A1CDE7}"/>
              </a:ext>
            </a:extLst>
          </p:cNvPr>
          <p:cNvSpPr>
            <a:spLocks noGrp="1"/>
          </p:cNvSpPr>
          <p:nvPr>
            <p:ph type="sldNum" sz="quarter" idx="12"/>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eaLnBrk="1" hangingPunct="1">
              <a:defRPr/>
            </a:pPr>
            <a:fld id="{E65097D0-1115-45A9-A75D-50E09574F62D}" type="slidenum">
              <a:rPr lang="el-GR" sz="1200">
                <a:latin typeface="Arial" panose="020B0604020202020204" pitchFamily="34" charset="0"/>
              </a:rPr>
              <a:pPr eaLnBrk="1" hangingPunct="1">
                <a:defRPr/>
              </a:pPr>
              <a:t>16</a:t>
            </a:fld>
            <a:endParaRPr lang="el-GR" sz="1200">
              <a:latin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AF8D7E51-8E2D-4BC2-B0A6-879B3543B2DC}"/>
              </a:ext>
            </a:extLst>
          </p:cNvPr>
          <p:cNvSpPr>
            <a:spLocks noGrp="1" noChangeArrowheads="1"/>
          </p:cNvSpPr>
          <p:nvPr>
            <p:ph idx="1"/>
          </p:nvPr>
        </p:nvSpPr>
        <p:spPr>
          <a:xfrm>
            <a:off x="522514" y="0"/>
            <a:ext cx="10831286" cy="6858000"/>
          </a:xfrm>
        </p:spPr>
        <p:txBody>
          <a:bodyPr>
            <a:normAutofit lnSpcReduction="10000"/>
          </a:bodyPr>
          <a:lstStyle/>
          <a:p>
            <a:pPr marL="609600" indent="-609600">
              <a:lnSpc>
                <a:spcPct val="80000"/>
              </a:lnSpc>
              <a:buNone/>
              <a:defRPr/>
            </a:pPr>
            <a:endParaRPr lang="en-US" dirty="0">
              <a:latin typeface="Times New Roman" pitchFamily="18" charset="0"/>
            </a:endParaRPr>
          </a:p>
          <a:p>
            <a:pPr marL="609600" indent="-609600">
              <a:lnSpc>
                <a:spcPct val="110000"/>
              </a:lnSpc>
              <a:defRPr/>
            </a:pPr>
            <a:r>
              <a:rPr lang="el-GR" b="1" dirty="0">
                <a:latin typeface="Times New Roman" pitchFamily="18" charset="0"/>
              </a:rPr>
              <a:t>Ταχύτητα αντίδρασης</a:t>
            </a:r>
            <a:r>
              <a:rPr lang="el-GR" dirty="0">
                <a:latin typeface="Times New Roman" pitchFamily="18" charset="0"/>
              </a:rPr>
              <a:t> είναι ο χρόνος από την έναρξη ενός ερεθίσματος μέχρι την πρώτη μυϊκή συστολή και εκφράζει την ικανότητα του παίκτη να αντιδρά με τη μεγαλύτερη ταχύτητα σε ερεθίσματα του παιχνιδιού. </a:t>
            </a:r>
          </a:p>
          <a:p>
            <a:pPr marL="609600" indent="-609600">
              <a:lnSpc>
                <a:spcPct val="110000"/>
              </a:lnSpc>
              <a:defRPr/>
            </a:pPr>
            <a:r>
              <a:rPr lang="el-GR" dirty="0">
                <a:latin typeface="Times New Roman" pitchFamily="18" charset="0"/>
              </a:rPr>
              <a:t>Έχει άμεση σχέση με την ικανότητα του ΚΝΣ στη λήψη, μεταφορά και διεργασία των ερεθισμάτων </a:t>
            </a:r>
          </a:p>
          <a:p>
            <a:pPr marL="609600" indent="-609600">
              <a:lnSpc>
                <a:spcPct val="110000"/>
              </a:lnSpc>
              <a:defRPr/>
            </a:pPr>
            <a:r>
              <a:rPr lang="el-GR" dirty="0">
                <a:latin typeface="Times New Roman" pitchFamily="18" charset="0"/>
              </a:rPr>
              <a:t>Παράγοντες που την επηρεάζουν </a:t>
            </a:r>
          </a:p>
          <a:p>
            <a:pPr marL="990600" lvl="1" indent="-533400">
              <a:lnSpc>
                <a:spcPct val="110000"/>
              </a:lnSpc>
              <a:defRPr/>
            </a:pPr>
            <a:r>
              <a:rPr lang="el-GR" sz="2400" dirty="0">
                <a:latin typeface="Times New Roman" pitchFamily="18" charset="0"/>
              </a:rPr>
              <a:t>Ηλικία </a:t>
            </a:r>
          </a:p>
          <a:p>
            <a:pPr marL="990600" lvl="1" indent="-533400">
              <a:lnSpc>
                <a:spcPct val="110000"/>
              </a:lnSpc>
              <a:defRPr/>
            </a:pPr>
            <a:r>
              <a:rPr lang="el-GR" sz="2400" dirty="0">
                <a:latin typeface="Times New Roman" pitchFamily="18" charset="0"/>
              </a:rPr>
              <a:t>Στάση του σώματος</a:t>
            </a:r>
          </a:p>
          <a:p>
            <a:pPr marL="990600" lvl="1" indent="-533400">
              <a:lnSpc>
                <a:spcPct val="110000"/>
              </a:lnSpc>
              <a:defRPr/>
            </a:pPr>
            <a:r>
              <a:rPr lang="el-GR" sz="2400" dirty="0">
                <a:latin typeface="Times New Roman" pitchFamily="18" charset="0"/>
              </a:rPr>
              <a:t>Ικανότητα πρόβλεψης</a:t>
            </a:r>
          </a:p>
          <a:p>
            <a:pPr marL="990600" lvl="1" indent="-533400">
              <a:lnSpc>
                <a:spcPct val="110000"/>
              </a:lnSpc>
              <a:defRPr/>
            </a:pPr>
            <a:r>
              <a:rPr lang="el-GR" sz="2400" dirty="0">
                <a:latin typeface="Times New Roman" pitchFamily="18" charset="0"/>
              </a:rPr>
              <a:t>Αυτοσυγκέντρωση (ακουστικές, οπτικές ή άλλες παρενοχλήσεις μπορούν να αποσπάσουν την προσοχή των παικτών και έτσι να παρατείνουν το χρόνο αντίδρασης)</a:t>
            </a:r>
          </a:p>
          <a:p>
            <a:pPr marL="990600" lvl="1" indent="-533400">
              <a:lnSpc>
                <a:spcPct val="110000"/>
              </a:lnSpc>
              <a:defRPr/>
            </a:pPr>
            <a:r>
              <a:rPr lang="el-GR" sz="2400" dirty="0">
                <a:latin typeface="Times New Roman" pitchFamily="18" charset="0"/>
              </a:rPr>
              <a:t>Κόπωση</a:t>
            </a:r>
            <a:endParaRPr lang="en-US" sz="2400" dirty="0">
              <a:latin typeface="Times New Roman" pitchFamily="18" charset="0"/>
            </a:endParaRPr>
          </a:p>
        </p:txBody>
      </p:sp>
      <p:sp>
        <p:nvSpPr>
          <p:cNvPr id="3" name="3 - Θέση αριθμού διαφάνειας">
            <a:extLst>
              <a:ext uri="{FF2B5EF4-FFF2-40B4-BE49-F238E27FC236}">
                <a16:creationId xmlns:a16="http://schemas.microsoft.com/office/drawing/2014/main" id="{5E5D1675-849F-4CA4-A361-809866CB6BE8}"/>
              </a:ext>
            </a:extLst>
          </p:cNvPr>
          <p:cNvSpPr>
            <a:spLocks noGrp="1"/>
          </p:cNvSpPr>
          <p:nvPr>
            <p:ph type="sldNum" sz="quarter" idx="12"/>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eaLnBrk="1" hangingPunct="1">
              <a:defRPr/>
            </a:pPr>
            <a:fld id="{6A70F102-72A0-4948-A2F6-98D993257634}" type="slidenum">
              <a:rPr lang="el-GR" sz="1200">
                <a:latin typeface="Arial" panose="020B0604020202020204" pitchFamily="34" charset="0"/>
              </a:rPr>
              <a:pPr eaLnBrk="1" hangingPunct="1">
                <a:defRPr/>
              </a:pPr>
              <a:t>17</a:t>
            </a:fld>
            <a:endParaRPr lang="el-GR" sz="1200">
              <a:latin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a:extLst>
              <a:ext uri="{FF2B5EF4-FFF2-40B4-BE49-F238E27FC236}">
                <a16:creationId xmlns:a16="http://schemas.microsoft.com/office/drawing/2014/main" id="{D3D7AF3C-FB6F-4605-8A5F-7D36CD562554}"/>
              </a:ext>
            </a:extLst>
          </p:cNvPr>
          <p:cNvSpPr>
            <a:spLocks noGrp="1" noChangeArrowheads="1"/>
          </p:cNvSpPr>
          <p:nvPr>
            <p:ph idx="1"/>
          </p:nvPr>
        </p:nvSpPr>
        <p:spPr>
          <a:xfrm>
            <a:off x="485192" y="0"/>
            <a:ext cx="10868608" cy="6858000"/>
          </a:xfrm>
        </p:spPr>
        <p:txBody>
          <a:bodyPr/>
          <a:lstStyle/>
          <a:p>
            <a:pPr>
              <a:lnSpc>
                <a:spcPts val="3400"/>
              </a:lnSpc>
              <a:tabLst>
                <a:tab pos="3497263" algn="l"/>
              </a:tabLst>
              <a:defRPr/>
            </a:pPr>
            <a:r>
              <a:rPr lang="el-GR" dirty="0">
                <a:latin typeface="Times New Roman" pitchFamily="18" charset="0"/>
              </a:rPr>
              <a:t>Η βελτίωση της γενικής ταχύτητας αντίδρασης μπορεί να γίνει με:</a:t>
            </a:r>
          </a:p>
          <a:p>
            <a:pPr>
              <a:lnSpc>
                <a:spcPts val="3400"/>
              </a:lnSpc>
              <a:tabLst>
                <a:tab pos="3497263" algn="l"/>
              </a:tabLst>
              <a:defRPr/>
            </a:pPr>
            <a:r>
              <a:rPr lang="el-GR" dirty="0">
                <a:latin typeface="Times New Roman" pitchFamily="18" charset="0"/>
              </a:rPr>
              <a:t>Ασκήσεις για τη βελτίωση της αντίδρασης σε ακουστικά,  οπτικά και απτικά ερεθίσματα</a:t>
            </a:r>
          </a:p>
          <a:p>
            <a:pPr>
              <a:lnSpc>
                <a:spcPts val="3400"/>
              </a:lnSpc>
              <a:tabLst>
                <a:tab pos="3497263" algn="l"/>
              </a:tabLst>
              <a:defRPr/>
            </a:pPr>
            <a:r>
              <a:rPr lang="el-GR" dirty="0">
                <a:latin typeface="Times New Roman" pitchFamily="18" charset="0"/>
              </a:rPr>
              <a:t>Εκκίνηση από διάφορες θέσεις (πρηνηδόν,  πρηνή ή ύπτια κατάκλιση κ.λ.π) με ακουστικά, οπτικά και απτικά ερεθίσματα</a:t>
            </a:r>
          </a:p>
          <a:p>
            <a:pPr>
              <a:lnSpc>
                <a:spcPts val="3400"/>
              </a:lnSpc>
              <a:tabLst>
                <a:tab pos="3497263" algn="l"/>
              </a:tabLst>
              <a:defRPr/>
            </a:pPr>
            <a:r>
              <a:rPr lang="el-GR" dirty="0">
                <a:latin typeface="Times New Roman" pitchFamily="18" charset="0"/>
              </a:rPr>
              <a:t>Ξαφνικά ξεκινήματα με σκοπό το πιάσιμο αντίπαλου κτλ</a:t>
            </a:r>
          </a:p>
          <a:p>
            <a:pPr>
              <a:lnSpc>
                <a:spcPts val="3400"/>
              </a:lnSpc>
              <a:tabLst>
                <a:tab pos="3497263" algn="l"/>
              </a:tabLst>
              <a:defRPr/>
            </a:pPr>
            <a:r>
              <a:rPr lang="el-GR" dirty="0">
                <a:latin typeface="Times New Roman" pitchFamily="18" charset="0"/>
              </a:rPr>
              <a:t>Ειδικές ασκήσεις με μπάλα, όπως:</a:t>
            </a:r>
          </a:p>
          <a:p>
            <a:pPr lvl="1">
              <a:lnSpc>
                <a:spcPts val="3400"/>
              </a:lnSpc>
              <a:tabLst>
                <a:tab pos="3497263" algn="l"/>
              </a:tabLst>
              <a:defRPr/>
            </a:pPr>
            <a:r>
              <a:rPr lang="el-GR" sz="3200" dirty="0">
                <a:latin typeface="Times New Roman" pitchFamily="18" charset="0"/>
              </a:rPr>
              <a:t>Υποδοχή κακών μεταβιβάσεων  </a:t>
            </a:r>
          </a:p>
          <a:p>
            <a:pPr lvl="1">
              <a:lnSpc>
                <a:spcPts val="3400"/>
              </a:lnSpc>
              <a:tabLst>
                <a:tab pos="3497263" algn="l"/>
              </a:tabLst>
              <a:defRPr/>
            </a:pPr>
            <a:r>
              <a:rPr lang="el-GR" sz="3200" dirty="0">
                <a:latin typeface="Times New Roman" pitchFamily="18" charset="0"/>
              </a:rPr>
              <a:t>Υποδοχή πολλαπλών μεταβιβάσεων</a:t>
            </a:r>
          </a:p>
          <a:p>
            <a:pPr lvl="1">
              <a:lnSpc>
                <a:spcPts val="3400"/>
              </a:lnSpc>
              <a:tabLst>
                <a:tab pos="3497263" algn="l"/>
              </a:tabLst>
              <a:defRPr/>
            </a:pPr>
            <a:r>
              <a:rPr lang="el-GR" sz="3200" dirty="0">
                <a:latin typeface="Times New Roman" pitchFamily="18" charset="0"/>
              </a:rPr>
              <a:t>Με πολλές μπάλες</a:t>
            </a:r>
          </a:p>
        </p:txBody>
      </p:sp>
      <p:sp>
        <p:nvSpPr>
          <p:cNvPr id="3" name="3 - Θέση αριθμού διαφάνειας">
            <a:extLst>
              <a:ext uri="{FF2B5EF4-FFF2-40B4-BE49-F238E27FC236}">
                <a16:creationId xmlns:a16="http://schemas.microsoft.com/office/drawing/2014/main" id="{651C9F33-F804-470C-A1B7-055D58CE462D}"/>
              </a:ext>
            </a:extLst>
          </p:cNvPr>
          <p:cNvSpPr>
            <a:spLocks noGrp="1"/>
          </p:cNvSpPr>
          <p:nvPr>
            <p:ph type="sldNum" sz="quarter" idx="12"/>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eaLnBrk="1" hangingPunct="1">
              <a:defRPr/>
            </a:pPr>
            <a:fld id="{E5CB101E-6C13-450D-9068-4ACE9FB9DC0A}" type="slidenum">
              <a:rPr lang="el-GR" sz="1200">
                <a:latin typeface="Arial" panose="020B0604020202020204" pitchFamily="34" charset="0"/>
              </a:rPr>
              <a:pPr eaLnBrk="1" hangingPunct="1">
                <a:defRPr/>
              </a:pPr>
              <a:t>18</a:t>
            </a:fld>
            <a:endParaRPr lang="el-GR" sz="1200">
              <a:latin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a:extLst>
              <a:ext uri="{FF2B5EF4-FFF2-40B4-BE49-F238E27FC236}">
                <a16:creationId xmlns:a16="http://schemas.microsoft.com/office/drawing/2014/main" id="{41BEE234-9D3F-4F17-9414-9922D9C89357}"/>
              </a:ext>
            </a:extLst>
          </p:cNvPr>
          <p:cNvSpPr>
            <a:spLocks noGrp="1" noChangeArrowheads="1"/>
          </p:cNvSpPr>
          <p:nvPr>
            <p:ph idx="1"/>
          </p:nvPr>
        </p:nvSpPr>
        <p:spPr>
          <a:xfrm>
            <a:off x="1524000" y="0"/>
            <a:ext cx="9144000" cy="6858000"/>
          </a:xfrm>
        </p:spPr>
        <p:txBody>
          <a:bodyPr/>
          <a:lstStyle/>
          <a:p>
            <a:pPr marL="609600" indent="-609600">
              <a:buNone/>
              <a:defRPr/>
            </a:pPr>
            <a:r>
              <a:rPr lang="el-GR" b="1" dirty="0">
                <a:latin typeface="Times New Roman" pitchFamily="18" charset="0"/>
              </a:rPr>
              <a:t>Ταχύτητα κίνησης</a:t>
            </a:r>
            <a:r>
              <a:rPr lang="el-GR" dirty="0">
                <a:latin typeface="Times New Roman" pitchFamily="18" charset="0"/>
              </a:rPr>
              <a:t> - Επιτάχυνση είναι η ικανότητα του παίκτη να πετύχει την μέγιστη ταχύτητα στο μικρότερο χρόνο</a:t>
            </a:r>
          </a:p>
          <a:p>
            <a:pPr marL="609600" indent="-609600">
              <a:buNone/>
              <a:defRPr/>
            </a:pPr>
            <a:r>
              <a:rPr lang="el-GR" dirty="0">
                <a:latin typeface="Times New Roman" pitchFamily="18" charset="0"/>
              </a:rPr>
              <a:t>Καθορίζεται από:</a:t>
            </a:r>
          </a:p>
          <a:p>
            <a:pPr marL="609600" indent="-609600">
              <a:buFont typeface="Wingdings" panose="05000000000000000000" pitchFamily="2" charset="2"/>
              <a:buAutoNum type="arabicPeriod"/>
              <a:defRPr/>
            </a:pPr>
            <a:r>
              <a:rPr lang="el-GR" dirty="0">
                <a:latin typeface="Times New Roman" pitchFamily="18" charset="0"/>
              </a:rPr>
              <a:t>Το μήκος διασκελισμού </a:t>
            </a:r>
          </a:p>
          <a:p>
            <a:pPr marL="609600" indent="-609600">
              <a:buFont typeface="Wingdings" panose="05000000000000000000" pitchFamily="2" charset="2"/>
              <a:buAutoNum type="arabicPeriod"/>
              <a:defRPr/>
            </a:pPr>
            <a:r>
              <a:rPr lang="el-GR" dirty="0">
                <a:latin typeface="Times New Roman" pitchFamily="18" charset="0"/>
              </a:rPr>
              <a:t>Τη συχνότητα διασκελισμού</a:t>
            </a:r>
          </a:p>
          <a:p>
            <a:pPr marL="609600" indent="-609600">
              <a:buNone/>
              <a:defRPr/>
            </a:pPr>
            <a:r>
              <a:rPr lang="el-GR" dirty="0">
                <a:latin typeface="Times New Roman" pitchFamily="18" charset="0"/>
              </a:rPr>
              <a:t>Έχει άμεση σχέση με:</a:t>
            </a:r>
          </a:p>
          <a:p>
            <a:pPr marL="609600" indent="-609600">
              <a:buFont typeface="Wingdings" panose="05000000000000000000" pitchFamily="2" charset="2"/>
              <a:buAutoNum type="arabicPeriod"/>
              <a:defRPr/>
            </a:pPr>
            <a:r>
              <a:rPr lang="el-GR" dirty="0">
                <a:latin typeface="Times New Roman" pitchFamily="18" charset="0"/>
              </a:rPr>
              <a:t>την εκρηκτική δύναμη</a:t>
            </a:r>
          </a:p>
          <a:p>
            <a:pPr marL="609600" indent="-609600">
              <a:buFont typeface="Wingdings" panose="05000000000000000000" pitchFamily="2" charset="2"/>
              <a:buAutoNum type="arabicPeriod"/>
              <a:defRPr/>
            </a:pPr>
            <a:r>
              <a:rPr lang="el-GR" dirty="0">
                <a:latin typeface="Times New Roman" pitchFamily="18" charset="0"/>
              </a:rPr>
              <a:t>την τεχνική ικανότητα</a:t>
            </a:r>
          </a:p>
          <a:p>
            <a:pPr marL="609600" indent="-609600">
              <a:buNone/>
              <a:defRPr/>
            </a:pPr>
            <a:endParaRPr lang="el-GR" dirty="0">
              <a:latin typeface="Times New Roman" pitchFamily="18" charset="0"/>
            </a:endParaRPr>
          </a:p>
        </p:txBody>
      </p:sp>
      <p:sp>
        <p:nvSpPr>
          <p:cNvPr id="3" name="3 - Θέση αριθμού διαφάνειας">
            <a:extLst>
              <a:ext uri="{FF2B5EF4-FFF2-40B4-BE49-F238E27FC236}">
                <a16:creationId xmlns:a16="http://schemas.microsoft.com/office/drawing/2014/main" id="{21434DFD-FDDC-46EF-A254-0C990FDD95E2}"/>
              </a:ext>
            </a:extLst>
          </p:cNvPr>
          <p:cNvSpPr>
            <a:spLocks noGrp="1"/>
          </p:cNvSpPr>
          <p:nvPr>
            <p:ph type="sldNum" sz="quarter" idx="12"/>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eaLnBrk="1" hangingPunct="1">
              <a:defRPr/>
            </a:pPr>
            <a:fld id="{5CEA083D-DAF4-4A58-A7FA-C9BA732D7AA7}" type="slidenum">
              <a:rPr lang="el-GR" sz="1200">
                <a:latin typeface="Arial" panose="020B0604020202020204" pitchFamily="34" charset="0"/>
              </a:rPr>
              <a:pPr eaLnBrk="1" hangingPunct="1">
                <a:defRPr/>
              </a:pPr>
              <a:t>19</a:t>
            </a:fld>
            <a:endParaRPr lang="el-GR" sz="120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6C5DA872-964F-4A41-A39D-62F304E01860}"/>
              </a:ext>
            </a:extLst>
          </p:cNvPr>
          <p:cNvSpPr>
            <a:spLocks noGrp="1" noChangeArrowheads="1"/>
          </p:cNvSpPr>
          <p:nvPr>
            <p:ph idx="1"/>
          </p:nvPr>
        </p:nvSpPr>
        <p:spPr>
          <a:xfrm>
            <a:off x="662473" y="333375"/>
            <a:ext cx="10935478" cy="6191250"/>
          </a:xfrm>
        </p:spPr>
        <p:txBody>
          <a:bodyPr/>
          <a:lstStyle/>
          <a:p>
            <a:pPr eaLnBrk="1" hangingPunct="1">
              <a:lnSpc>
                <a:spcPct val="80000"/>
              </a:lnSpc>
              <a:defRPr/>
            </a:pPr>
            <a:r>
              <a:rPr lang="el-GR" sz="2800" dirty="0">
                <a:latin typeface="Times New Roman" pitchFamily="18" charset="0"/>
              </a:rPr>
              <a:t>Η καλαθοσφαίριση σήμερα χαρακτηρίζεται από εκρηκτικότητα, δύναμη και αλλαγές ρυθμού</a:t>
            </a:r>
            <a:endParaRPr lang="en-US" sz="2800" dirty="0">
              <a:latin typeface="Times New Roman" pitchFamily="18" charset="0"/>
            </a:endParaRPr>
          </a:p>
          <a:p>
            <a:pPr eaLnBrk="1" hangingPunct="1">
              <a:lnSpc>
                <a:spcPct val="80000"/>
              </a:lnSpc>
              <a:defRPr/>
            </a:pPr>
            <a:r>
              <a:rPr lang="el-GR" sz="2800" dirty="0">
                <a:latin typeface="Times New Roman" pitchFamily="18" charset="0"/>
              </a:rPr>
              <a:t>Το παιχνίδι είναι δύο πράγματα: απλότητα κι εκτέλεση</a:t>
            </a:r>
          </a:p>
          <a:p>
            <a:pPr eaLnBrk="1" hangingPunct="1">
              <a:lnSpc>
                <a:spcPct val="80000"/>
              </a:lnSpc>
              <a:defRPr/>
            </a:pPr>
            <a:r>
              <a:rPr lang="el-GR" sz="2800" dirty="0">
                <a:latin typeface="Times New Roman" pitchFamily="18" charset="0"/>
              </a:rPr>
              <a:t>Αν δώσετε έμφαση στις μικρές λεπτομέρειες, τότε τα μεγάλα πράγματα, θα τα χειριστούν μόνοι τους οι παίκτες.</a:t>
            </a:r>
          </a:p>
          <a:p>
            <a:pPr eaLnBrk="1" hangingPunct="1">
              <a:lnSpc>
                <a:spcPct val="80000"/>
              </a:lnSpc>
              <a:defRPr/>
            </a:pPr>
            <a:r>
              <a:rPr lang="el-GR" sz="2800" dirty="0">
                <a:latin typeface="Times New Roman" pitchFamily="18" charset="0"/>
              </a:rPr>
              <a:t>Δεν είναι σημαντικό αυτό που διδάσκετε, αλλά αυτό στο οποίο δίνετε έμφαση στη διδασκαλία σας. </a:t>
            </a:r>
          </a:p>
          <a:p>
            <a:pPr eaLnBrk="1" hangingPunct="1">
              <a:lnSpc>
                <a:spcPct val="80000"/>
              </a:lnSpc>
              <a:defRPr/>
            </a:pPr>
            <a:r>
              <a:rPr lang="el-GR" sz="2800" dirty="0">
                <a:latin typeface="Times New Roman" pitchFamily="18" charset="0"/>
              </a:rPr>
              <a:t>Η επανάληψη είναι η μητέρα της μάθησης </a:t>
            </a:r>
          </a:p>
          <a:p>
            <a:pPr eaLnBrk="1" hangingPunct="1">
              <a:lnSpc>
                <a:spcPct val="80000"/>
              </a:lnSpc>
              <a:defRPr/>
            </a:pPr>
            <a:r>
              <a:rPr lang="el-GR" dirty="0">
                <a:latin typeface="Times New Roman" pitchFamily="18" charset="0"/>
              </a:rPr>
              <a:t>Σειρά διδασκαλίας: </a:t>
            </a:r>
          </a:p>
          <a:p>
            <a:pPr lvl="1" eaLnBrk="1" hangingPunct="1">
              <a:lnSpc>
                <a:spcPct val="80000"/>
              </a:lnSpc>
              <a:defRPr/>
            </a:pPr>
            <a:r>
              <a:rPr lang="el-GR" dirty="0">
                <a:latin typeface="Times New Roman" pitchFamily="18" charset="0"/>
              </a:rPr>
              <a:t>Ισορροπία σώματος	</a:t>
            </a:r>
            <a:r>
              <a:rPr lang="en-US" dirty="0">
                <a:latin typeface="Times New Roman" pitchFamily="18" charset="0"/>
              </a:rPr>
              <a:t>(</a:t>
            </a:r>
            <a:r>
              <a:rPr lang="el-GR" dirty="0">
                <a:latin typeface="Times New Roman" pitchFamily="18" charset="0"/>
              </a:rPr>
              <a:t>μεγιστοποιεί την ταχύτητα</a:t>
            </a:r>
            <a:r>
              <a:rPr lang="en-US" dirty="0">
                <a:latin typeface="Times New Roman" pitchFamily="18" charset="0"/>
              </a:rPr>
              <a:t>)</a:t>
            </a:r>
          </a:p>
          <a:p>
            <a:pPr lvl="1" eaLnBrk="1" hangingPunct="1">
              <a:lnSpc>
                <a:spcPct val="80000"/>
              </a:lnSpc>
              <a:defRPr/>
            </a:pPr>
            <a:r>
              <a:rPr lang="en-US" dirty="0">
                <a:latin typeface="Times New Roman" pitchFamily="18" charset="0"/>
              </a:rPr>
              <a:t>Footwork</a:t>
            </a:r>
            <a:endParaRPr lang="el-GR" dirty="0">
              <a:latin typeface="Times New Roman" pitchFamily="18" charset="0"/>
            </a:endParaRPr>
          </a:p>
          <a:p>
            <a:pPr lvl="1" eaLnBrk="1" hangingPunct="1">
              <a:lnSpc>
                <a:spcPct val="80000"/>
              </a:lnSpc>
              <a:defRPr/>
            </a:pPr>
            <a:r>
              <a:rPr lang="el-GR" dirty="0">
                <a:latin typeface="Times New Roman" pitchFamily="18" charset="0"/>
              </a:rPr>
              <a:t>Βασική τεχνική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3">
            <a:extLst>
              <a:ext uri="{FF2B5EF4-FFF2-40B4-BE49-F238E27FC236}">
                <a16:creationId xmlns:a16="http://schemas.microsoft.com/office/drawing/2014/main" id="{B7152F2E-8643-451E-A610-92074E596B47}"/>
              </a:ext>
            </a:extLst>
          </p:cNvPr>
          <p:cNvSpPr>
            <a:spLocks noGrp="1" noChangeArrowheads="1"/>
          </p:cNvSpPr>
          <p:nvPr>
            <p:ph idx="1"/>
          </p:nvPr>
        </p:nvSpPr>
        <p:spPr>
          <a:xfrm>
            <a:off x="1524000" y="653143"/>
            <a:ext cx="9144000" cy="5871483"/>
          </a:xfrm>
        </p:spPr>
        <p:txBody>
          <a:bodyPr/>
          <a:lstStyle/>
          <a:p>
            <a:pPr eaLnBrk="1" hangingPunct="1">
              <a:buFont typeface="Wingdings" panose="05000000000000000000" pitchFamily="2" charset="2"/>
              <a:buNone/>
              <a:defRPr/>
            </a:pPr>
            <a:r>
              <a:rPr lang="el-GR" dirty="0">
                <a:latin typeface="Times New Roman" pitchFamily="18" charset="0"/>
              </a:rPr>
              <a:t>Χαρακτηριστικά είδη προπόνησης για τη βελτίωσή της:</a:t>
            </a:r>
          </a:p>
          <a:p>
            <a:pPr lvl="1" eaLnBrk="1" hangingPunct="1">
              <a:defRPr/>
            </a:pPr>
            <a:r>
              <a:rPr lang="el-GR" sz="3200" dirty="0">
                <a:latin typeface="Times New Roman" pitchFamily="18" charset="0"/>
              </a:rPr>
              <a:t>ταχύτητες μικρών αποστάσεων (10 - 30</a:t>
            </a:r>
            <a:r>
              <a:rPr lang="en-US" sz="3200" dirty="0">
                <a:latin typeface="Times New Roman" pitchFamily="18" charset="0"/>
              </a:rPr>
              <a:t>m)</a:t>
            </a:r>
            <a:endParaRPr lang="el-GR" sz="3200" dirty="0">
              <a:latin typeface="Times New Roman" pitchFamily="18" charset="0"/>
            </a:endParaRPr>
          </a:p>
          <a:p>
            <a:pPr lvl="1" eaLnBrk="1" hangingPunct="1">
              <a:defRPr/>
            </a:pPr>
            <a:r>
              <a:rPr lang="el-GR" sz="3200" dirty="0">
                <a:latin typeface="Times New Roman" pitchFamily="18" charset="0"/>
              </a:rPr>
              <a:t>ταχύτητες μ’ εναλλασσόμενο ρυθμό (γρήγορα - σιγά)</a:t>
            </a:r>
          </a:p>
          <a:p>
            <a:pPr lvl="1" eaLnBrk="1" hangingPunct="1">
              <a:defRPr/>
            </a:pPr>
            <a:r>
              <a:rPr lang="el-GR" sz="3200" dirty="0">
                <a:latin typeface="Times New Roman" pitchFamily="18" charset="0"/>
              </a:rPr>
              <a:t>ταχύτητες με υπερφαλαγγίσεις</a:t>
            </a:r>
          </a:p>
          <a:p>
            <a:pPr lvl="1" eaLnBrk="1" hangingPunct="1">
              <a:defRPr/>
            </a:pPr>
            <a:r>
              <a:rPr lang="el-GR" sz="3200" dirty="0">
                <a:latin typeface="Times New Roman" pitchFamily="18" charset="0"/>
              </a:rPr>
              <a:t>ταχύτητες 10 - 30</a:t>
            </a:r>
            <a:r>
              <a:rPr lang="en-US" sz="3200" dirty="0">
                <a:latin typeface="Times New Roman" pitchFamily="18" charset="0"/>
              </a:rPr>
              <a:t>m</a:t>
            </a:r>
            <a:r>
              <a:rPr lang="el-GR" sz="3200" dirty="0">
                <a:latin typeface="Times New Roman" pitchFamily="18" charset="0"/>
              </a:rPr>
              <a:t> σε κίνηση</a:t>
            </a:r>
          </a:p>
          <a:p>
            <a:pPr eaLnBrk="1" hangingPunct="1">
              <a:buFont typeface="Wingdings" panose="05000000000000000000" pitchFamily="2" charset="2"/>
              <a:buNone/>
              <a:defRPr/>
            </a:pPr>
            <a:r>
              <a:rPr lang="el-GR" dirty="0">
                <a:latin typeface="Times New Roman" pitchFamily="18" charset="0"/>
                <a:sym typeface="Symbol" pitchFamily="18" charset="2"/>
              </a:rPr>
              <a:t>	</a:t>
            </a:r>
            <a:r>
              <a:rPr lang="el-GR" dirty="0">
                <a:latin typeface="Times New Roman" pitchFamily="18" charset="0"/>
              </a:rPr>
              <a:t> </a:t>
            </a:r>
            <a:r>
              <a:rPr lang="el-GR" i="1" dirty="0">
                <a:latin typeface="Times New Roman" pitchFamily="18" charset="0"/>
              </a:rPr>
              <a:t>ένταση μεγάλη μέχρι οριακή</a:t>
            </a:r>
            <a:endParaRPr lang="el-GR" dirty="0">
              <a:latin typeface="Times New Roman" pitchFamily="18" charset="0"/>
            </a:endParaRPr>
          </a:p>
          <a:p>
            <a:pPr eaLnBrk="1" hangingPunct="1">
              <a:buFont typeface="Wingdings" panose="05000000000000000000" pitchFamily="2" charset="2"/>
              <a:buNone/>
              <a:defRPr/>
            </a:pPr>
            <a:r>
              <a:rPr lang="el-GR" dirty="0">
                <a:latin typeface="Times New Roman" pitchFamily="18" charset="0"/>
                <a:sym typeface="Symbol" pitchFamily="18" charset="2"/>
              </a:rPr>
              <a:t>	</a:t>
            </a:r>
            <a:r>
              <a:rPr lang="el-GR" dirty="0">
                <a:latin typeface="Times New Roman" pitchFamily="18" charset="0"/>
              </a:rPr>
              <a:t> </a:t>
            </a:r>
            <a:r>
              <a:rPr lang="el-GR" i="1" dirty="0">
                <a:latin typeface="Times New Roman" pitchFamily="18" charset="0"/>
              </a:rPr>
              <a:t>μεγάλα διαλείμματα μεταξύ των επαναλήψεων</a:t>
            </a:r>
          </a:p>
        </p:txBody>
      </p:sp>
      <p:sp>
        <p:nvSpPr>
          <p:cNvPr id="3" name="3 - Θέση αριθμού διαφάνειας">
            <a:extLst>
              <a:ext uri="{FF2B5EF4-FFF2-40B4-BE49-F238E27FC236}">
                <a16:creationId xmlns:a16="http://schemas.microsoft.com/office/drawing/2014/main" id="{B34CFAF3-D490-48E8-A442-88F522417E41}"/>
              </a:ext>
            </a:extLst>
          </p:cNvPr>
          <p:cNvSpPr>
            <a:spLocks noGrp="1"/>
          </p:cNvSpPr>
          <p:nvPr>
            <p:ph type="sldNum" sz="quarter" idx="12"/>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eaLnBrk="1" hangingPunct="1">
              <a:defRPr/>
            </a:pPr>
            <a:fld id="{8F622A79-E067-41AF-94C8-0063F4589164}" type="slidenum">
              <a:rPr lang="el-GR" sz="1200">
                <a:latin typeface="Arial" panose="020B0604020202020204" pitchFamily="34" charset="0"/>
              </a:rPr>
              <a:pPr eaLnBrk="1" hangingPunct="1">
                <a:defRPr/>
              </a:pPr>
              <a:t>20</a:t>
            </a:fld>
            <a:endParaRPr lang="el-GR" sz="1200">
              <a:latin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a:extLst>
              <a:ext uri="{FF2B5EF4-FFF2-40B4-BE49-F238E27FC236}">
                <a16:creationId xmlns:a16="http://schemas.microsoft.com/office/drawing/2014/main" id="{C3881A9A-1850-47A3-BEC0-DFB7C9C6D229}"/>
              </a:ext>
            </a:extLst>
          </p:cNvPr>
          <p:cNvSpPr>
            <a:spLocks noGrp="1" noChangeArrowheads="1"/>
          </p:cNvSpPr>
          <p:nvPr>
            <p:ph idx="1"/>
          </p:nvPr>
        </p:nvSpPr>
        <p:spPr>
          <a:xfrm>
            <a:off x="1017037" y="188913"/>
            <a:ext cx="9650963" cy="6858000"/>
          </a:xfrm>
        </p:spPr>
        <p:txBody>
          <a:bodyPr/>
          <a:lstStyle/>
          <a:p>
            <a:pPr marL="609600" indent="-609600">
              <a:defRPr/>
            </a:pPr>
            <a:r>
              <a:rPr lang="el-GR" sz="2800" b="1" dirty="0">
                <a:latin typeface="Times New Roman" pitchFamily="18" charset="0"/>
              </a:rPr>
              <a:t>Ταχύτητα εκτέλεσης</a:t>
            </a:r>
            <a:r>
              <a:rPr lang="el-GR" sz="2800" dirty="0">
                <a:latin typeface="Times New Roman" pitchFamily="18" charset="0"/>
              </a:rPr>
              <a:t> ή άκυκλη ταχύτητα αφορά τις κινήσεις που εκτελούνται μια φορά (π.χ. σουτ, προσποιήσεις, κλεψίματα, παραλλαγές ντρίπλας) με τη μεγαλύτερη δυνατή ταχύτητα και δύναμη εκτέλεσης </a:t>
            </a:r>
          </a:p>
          <a:p>
            <a:pPr marL="609600" indent="-609600">
              <a:buNone/>
              <a:defRPr/>
            </a:pPr>
            <a:r>
              <a:rPr lang="el-GR" sz="2800" dirty="0">
                <a:latin typeface="Times New Roman" pitchFamily="18" charset="0"/>
              </a:rPr>
              <a:t>	Εξαρτάται από:</a:t>
            </a:r>
          </a:p>
          <a:p>
            <a:pPr marL="609600" indent="-609600">
              <a:buFont typeface="Wingdings" panose="05000000000000000000" pitchFamily="2" charset="2"/>
              <a:buAutoNum type="arabicPeriod"/>
              <a:defRPr/>
            </a:pPr>
            <a:r>
              <a:rPr lang="el-GR" sz="2800" b="1" dirty="0">
                <a:latin typeface="Times New Roman" pitchFamily="18" charset="0"/>
              </a:rPr>
              <a:t>Τις φυσιολογικές ικανότητες</a:t>
            </a:r>
          </a:p>
          <a:p>
            <a:pPr marL="990600" lvl="1" indent="-533400">
              <a:buFont typeface="Wingdings" panose="05000000000000000000" pitchFamily="2" charset="2"/>
              <a:buAutoNum type="arabicPeriod"/>
              <a:defRPr/>
            </a:pPr>
            <a:r>
              <a:rPr lang="el-GR" sz="2400" dirty="0">
                <a:latin typeface="Times New Roman" pitchFamily="18" charset="0"/>
              </a:rPr>
              <a:t>Δομή μυϊκών ινών</a:t>
            </a:r>
          </a:p>
          <a:p>
            <a:pPr marL="990600" lvl="1" indent="-533400">
              <a:buFont typeface="Wingdings" panose="05000000000000000000" pitchFamily="2" charset="2"/>
              <a:buAutoNum type="arabicPeriod"/>
              <a:defRPr/>
            </a:pPr>
            <a:r>
              <a:rPr lang="el-GR" sz="2400" dirty="0">
                <a:latin typeface="Times New Roman" pitchFamily="18" charset="0"/>
              </a:rPr>
              <a:t>Ευκαμψία</a:t>
            </a:r>
          </a:p>
          <a:p>
            <a:pPr marL="990600" lvl="1" indent="-533400">
              <a:buFont typeface="Wingdings" panose="05000000000000000000" pitchFamily="2" charset="2"/>
              <a:buAutoNum type="arabicPeriod"/>
              <a:defRPr/>
            </a:pPr>
            <a:r>
              <a:rPr lang="el-GR" sz="2400" dirty="0">
                <a:latin typeface="Times New Roman" pitchFamily="18" charset="0"/>
              </a:rPr>
              <a:t>Ελαστικότητα μυών</a:t>
            </a:r>
          </a:p>
          <a:p>
            <a:pPr marL="990600" lvl="1" indent="-533400">
              <a:buFont typeface="Wingdings" panose="05000000000000000000" pitchFamily="2" charset="2"/>
              <a:buAutoNum type="arabicPeriod"/>
              <a:defRPr/>
            </a:pPr>
            <a:r>
              <a:rPr lang="el-GR" sz="2400" dirty="0">
                <a:latin typeface="Times New Roman" pitchFamily="18" charset="0"/>
              </a:rPr>
              <a:t>Ταχυδύναμη</a:t>
            </a:r>
          </a:p>
          <a:p>
            <a:pPr marL="990600" lvl="1" indent="-533400">
              <a:buFont typeface="Wingdings" panose="05000000000000000000" pitchFamily="2" charset="2"/>
              <a:buAutoNum type="arabicPeriod"/>
              <a:defRPr/>
            </a:pPr>
            <a:r>
              <a:rPr lang="el-GR" sz="2400" dirty="0">
                <a:latin typeface="Times New Roman" pitchFamily="18" charset="0"/>
              </a:rPr>
              <a:t>Νευρομυϊκή συναρμογή</a:t>
            </a:r>
          </a:p>
          <a:p>
            <a:pPr marL="609600" indent="-609600">
              <a:buFont typeface="Wingdings" panose="05000000000000000000" pitchFamily="2" charset="2"/>
              <a:buAutoNum type="arabicPeriod"/>
              <a:defRPr/>
            </a:pPr>
            <a:r>
              <a:rPr lang="el-GR" sz="2800" b="1" dirty="0">
                <a:latin typeface="Times New Roman" pitchFamily="18" charset="0"/>
              </a:rPr>
              <a:t>Τον βαθμό επιδεξιότητας στο άθλημα</a:t>
            </a:r>
          </a:p>
          <a:p>
            <a:pPr marL="609600" indent="-609600">
              <a:buFont typeface="Wingdings" panose="05000000000000000000" pitchFamily="2" charset="2"/>
              <a:buAutoNum type="arabicPeriod"/>
              <a:defRPr/>
            </a:pPr>
            <a:r>
              <a:rPr lang="el-GR" sz="2800" b="1" dirty="0">
                <a:latin typeface="Times New Roman" pitchFamily="18" charset="0"/>
              </a:rPr>
              <a:t>Την ικανότητα πρόβλεψης, αυτοσυγκέντρωσης, θέλησης</a:t>
            </a:r>
            <a:endParaRPr lang="el-GR" sz="2800" dirty="0">
              <a:latin typeface="Times New Roman" pitchFamily="18" charset="0"/>
            </a:endParaRPr>
          </a:p>
        </p:txBody>
      </p:sp>
      <p:sp>
        <p:nvSpPr>
          <p:cNvPr id="3" name="3 - Θέση αριθμού διαφάνειας">
            <a:extLst>
              <a:ext uri="{FF2B5EF4-FFF2-40B4-BE49-F238E27FC236}">
                <a16:creationId xmlns:a16="http://schemas.microsoft.com/office/drawing/2014/main" id="{5A318DDF-EB32-4F70-ABF9-A39F87D99946}"/>
              </a:ext>
            </a:extLst>
          </p:cNvPr>
          <p:cNvSpPr>
            <a:spLocks noGrp="1"/>
          </p:cNvSpPr>
          <p:nvPr>
            <p:ph type="sldNum" sz="quarter" idx="12"/>
          </p:nvPr>
        </p:nvSpPr>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eaLnBrk="1" hangingPunct="1">
              <a:defRPr/>
            </a:pPr>
            <a:fld id="{1F8D9567-1EAF-4926-A1F3-1A5F303767D5}" type="slidenum">
              <a:rPr lang="el-GR" sz="1200">
                <a:latin typeface="Arial" panose="020B0604020202020204" pitchFamily="34" charset="0"/>
              </a:rPr>
              <a:pPr eaLnBrk="1" hangingPunct="1">
                <a:defRPr/>
              </a:pPr>
              <a:t>21</a:t>
            </a:fld>
            <a:endParaRPr lang="el-GR" sz="1200">
              <a:latin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a:extLst>
              <a:ext uri="{FF2B5EF4-FFF2-40B4-BE49-F238E27FC236}">
                <a16:creationId xmlns:a16="http://schemas.microsoft.com/office/drawing/2014/main" id="{1C0759DE-72DC-4CCC-8C3B-BFB3321E0369}"/>
              </a:ext>
            </a:extLst>
          </p:cNvPr>
          <p:cNvSpPr>
            <a:spLocks noGrp="1" noChangeArrowheads="1"/>
          </p:cNvSpPr>
          <p:nvPr>
            <p:ph idx="1"/>
          </p:nvPr>
        </p:nvSpPr>
        <p:spPr>
          <a:xfrm>
            <a:off x="419878" y="333376"/>
            <a:ext cx="11019453" cy="6264275"/>
          </a:xfrm>
        </p:spPr>
        <p:txBody>
          <a:bodyPr/>
          <a:lstStyle/>
          <a:p>
            <a:pPr>
              <a:lnSpc>
                <a:spcPct val="150000"/>
              </a:lnSpc>
              <a:defRPr/>
            </a:pPr>
            <a:r>
              <a:rPr lang="el-GR" sz="2800" b="1" dirty="0">
                <a:latin typeface="Times New Roman" pitchFamily="18" charset="0"/>
                <a:cs typeface="Times New Roman" pitchFamily="18" charset="0"/>
              </a:rPr>
              <a:t>Ασκήσεις για βελτίωση τεχνικής τρεξίματος</a:t>
            </a:r>
            <a:endParaRPr lang="el-GR" sz="2800" dirty="0">
              <a:latin typeface="Times New Roman" pitchFamily="18" charset="0"/>
              <a:cs typeface="Times New Roman" pitchFamily="18" charset="0"/>
            </a:endParaRPr>
          </a:p>
          <a:p>
            <a:pPr marL="1371600" lvl="2" indent="-457200">
              <a:lnSpc>
                <a:spcPct val="150000"/>
              </a:lnSpc>
              <a:buFont typeface="Arial" pitchFamily="34" charset="0"/>
              <a:buChar char="•"/>
              <a:defRPr/>
            </a:pPr>
            <a:r>
              <a:rPr lang="el-GR" sz="2800" dirty="0" err="1">
                <a:latin typeface="Times New Roman" pitchFamily="18" charset="0"/>
              </a:rPr>
              <a:t>Σκίπιγκ</a:t>
            </a:r>
            <a:r>
              <a:rPr lang="el-GR" sz="2800" dirty="0">
                <a:latin typeface="Times New Roman" pitchFamily="18" charset="0"/>
              </a:rPr>
              <a:t> (χαμηλό, μεσαίο, ψηλό)</a:t>
            </a:r>
          </a:p>
          <a:p>
            <a:pPr marL="1371600" lvl="2" indent="-457200">
              <a:lnSpc>
                <a:spcPct val="150000"/>
              </a:lnSpc>
              <a:buFont typeface="Arial" pitchFamily="34" charset="0"/>
              <a:buChar char="•"/>
              <a:defRPr/>
            </a:pPr>
            <a:r>
              <a:rPr lang="el-GR" sz="2800" dirty="0">
                <a:latin typeface="Times New Roman" pitchFamily="18" charset="0"/>
              </a:rPr>
              <a:t>Φτέρνες στους γλουτούς</a:t>
            </a:r>
          </a:p>
          <a:p>
            <a:pPr marL="1371600" lvl="2" indent="-457200">
              <a:lnSpc>
                <a:spcPct val="150000"/>
              </a:lnSpc>
              <a:buFont typeface="Arial" pitchFamily="34" charset="0"/>
              <a:buChar char="•"/>
              <a:defRPr/>
            </a:pPr>
            <a:r>
              <a:rPr lang="el-GR" sz="2800" dirty="0">
                <a:latin typeface="Times New Roman" pitchFamily="18" charset="0"/>
              </a:rPr>
              <a:t>Τρέξιμο με χαμηλή (</a:t>
            </a:r>
            <a:r>
              <a:rPr lang="el-GR" sz="2800" dirty="0" err="1">
                <a:latin typeface="Times New Roman" pitchFamily="18" charset="0"/>
              </a:rPr>
              <a:t>τζόγκιγκ</a:t>
            </a:r>
            <a:r>
              <a:rPr lang="el-GR" sz="2800" dirty="0">
                <a:latin typeface="Times New Roman" pitchFamily="18" charset="0"/>
              </a:rPr>
              <a:t>), μεσαία και υψηλή ταχύτητα</a:t>
            </a:r>
          </a:p>
          <a:p>
            <a:pPr marL="1371600" lvl="2" indent="-457200">
              <a:lnSpc>
                <a:spcPct val="150000"/>
              </a:lnSpc>
              <a:buFont typeface="Arial" pitchFamily="34" charset="0"/>
              <a:buChar char="•"/>
              <a:defRPr/>
            </a:pPr>
            <a:r>
              <a:rPr lang="el-GR" sz="2800" dirty="0">
                <a:latin typeface="Times New Roman" pitchFamily="18" charset="0"/>
              </a:rPr>
              <a:t>Συνδυασμός των παραπάνω</a:t>
            </a:r>
            <a:r>
              <a:rPr lang="en-US" sz="2800" dirty="0">
                <a:latin typeface="Times New Roman" pitchFamily="18" charset="0"/>
              </a:rPr>
              <a:t>  </a:t>
            </a:r>
          </a:p>
          <a:p>
            <a:pPr marL="1371600" lvl="2" indent="-457200">
              <a:lnSpc>
                <a:spcPct val="150000"/>
              </a:lnSpc>
              <a:buNone/>
              <a:defRPr/>
            </a:pPr>
            <a:endParaRPr lang="en-US" sz="2800" dirty="0">
              <a:latin typeface="Times New Roman" pitchFamily="18" charset="0"/>
            </a:endParaRPr>
          </a:p>
          <a:p>
            <a:pPr marL="1428750" lvl="2" indent="-514350">
              <a:lnSpc>
                <a:spcPct val="150000"/>
              </a:lnSpc>
              <a:buFont typeface="+mj-lt"/>
              <a:buAutoNum type="arabicPeriod" startAt="2"/>
              <a:defRPr/>
            </a:pPr>
            <a:r>
              <a:rPr lang="el-GR" sz="2800" dirty="0">
                <a:latin typeface="Times New Roman" pitchFamily="18" charset="0"/>
              </a:rPr>
              <a:t>Αλλαγή ρυθμού</a:t>
            </a:r>
            <a:r>
              <a:rPr lang="en-US" sz="2800" dirty="0">
                <a:latin typeface="Times New Roman" pitchFamily="18" charset="0"/>
              </a:rPr>
              <a:t> </a:t>
            </a:r>
          </a:p>
          <a:p>
            <a:pPr marL="1885950" lvl="3" indent="-514350">
              <a:lnSpc>
                <a:spcPct val="150000"/>
              </a:lnSpc>
              <a:buNone/>
              <a:defRPr/>
            </a:pPr>
            <a:r>
              <a:rPr lang="el-GR" sz="2400" dirty="0">
                <a:effectLst>
                  <a:outerShdw blurRad="38100" dist="38100" dir="2700000" algn="tl">
                    <a:srgbClr val="000000">
                      <a:alpha val="43137"/>
                    </a:srgbClr>
                  </a:outerShdw>
                </a:effectLst>
                <a:latin typeface="Times New Roman" pitchFamily="18" charset="0"/>
                <a:cs typeface="Times New Roman" pitchFamily="18" charset="0"/>
              </a:rPr>
              <a:t>Είναι επιθετική κίνηση, με στόχο την απώλεια της αμυντικής ισορροπίας του αντιπάλου</a:t>
            </a:r>
            <a:endParaRPr lang="en-US" sz="2400" dirty="0">
              <a:latin typeface="Times New Roman" pitchFamily="18" charset="0"/>
            </a:endParaRPr>
          </a:p>
          <a:p>
            <a:pPr eaLnBrk="1" hangingPunct="1">
              <a:buFont typeface="Wingdings" panose="05000000000000000000" pitchFamily="2" charset="2"/>
              <a:buNone/>
              <a:defRPr/>
            </a:pPr>
            <a:endParaRPr lang="el-GR" sz="2800" dirty="0">
              <a:latin typeface="Times New Roman" pitchFamily="18" charset="0"/>
            </a:endParaRPr>
          </a:p>
          <a:p>
            <a:pPr eaLnBrk="1" hangingPunct="1">
              <a:buFont typeface="Wingdings" panose="05000000000000000000" pitchFamily="2" charset="2"/>
              <a:buNone/>
              <a:defRPr/>
            </a:pP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4BE40E96-1D9D-4385-B6D1-FA4863227949}"/>
              </a:ext>
            </a:extLst>
          </p:cNvPr>
          <p:cNvSpPr>
            <a:spLocks noGrp="1"/>
          </p:cNvSpPr>
          <p:nvPr>
            <p:ph type="title"/>
          </p:nvPr>
        </p:nvSpPr>
        <p:spPr>
          <a:xfrm>
            <a:off x="1981200" y="274639"/>
            <a:ext cx="8229600" cy="490537"/>
          </a:xfrm>
        </p:spPr>
        <p:txBody>
          <a:bodyPr>
            <a:normAutofit fontScale="90000"/>
          </a:bodyPr>
          <a:lstStyle/>
          <a:p>
            <a:pPr eaLnBrk="1" hangingPunct="1">
              <a:defRPr/>
            </a:pPr>
            <a:r>
              <a:rPr lang="el-GR" sz="3200" b="1" dirty="0">
                <a:latin typeface="Times New Roman" pitchFamily="18" charset="0"/>
                <a:cs typeface="Times New Roman" pitchFamily="18" charset="0"/>
              </a:rPr>
              <a:t>3. Αλλαγή κατεύθυνσης</a:t>
            </a:r>
            <a:endParaRPr lang="en-GB" sz="3200" b="1" dirty="0">
              <a:latin typeface="Times New Roman" pitchFamily="18" charset="0"/>
              <a:cs typeface="Times New Roman" pitchFamily="18" charset="0"/>
            </a:endParaRPr>
          </a:p>
        </p:txBody>
      </p:sp>
      <p:sp>
        <p:nvSpPr>
          <p:cNvPr id="22531" name="Content Placeholder 2">
            <a:extLst>
              <a:ext uri="{FF2B5EF4-FFF2-40B4-BE49-F238E27FC236}">
                <a16:creationId xmlns:a16="http://schemas.microsoft.com/office/drawing/2014/main" id="{FA803D62-AD07-4CDA-8904-82492130192B}"/>
              </a:ext>
            </a:extLst>
          </p:cNvPr>
          <p:cNvSpPr>
            <a:spLocks noGrp="1"/>
          </p:cNvSpPr>
          <p:nvPr>
            <p:ph idx="1"/>
          </p:nvPr>
        </p:nvSpPr>
        <p:spPr>
          <a:xfrm>
            <a:off x="671804" y="765176"/>
            <a:ext cx="9672347" cy="6092825"/>
          </a:xfrm>
        </p:spPr>
        <p:txBody>
          <a:bodyPr rtlCol="0">
            <a:normAutofit/>
          </a:bodyPr>
          <a:lstStyle/>
          <a:p>
            <a:pPr>
              <a:spcAft>
                <a:spcPts val="0"/>
              </a:spcAft>
              <a:buNone/>
              <a:defRPr/>
            </a:pPr>
            <a:r>
              <a:rPr lang="el-GR" dirty="0"/>
              <a:t>	</a:t>
            </a:r>
            <a:r>
              <a:rPr lang="el-GR" u="sng" dirty="0"/>
              <a:t>Χαρακτηριστικά:</a:t>
            </a:r>
          </a:p>
          <a:p>
            <a:pPr>
              <a:spcAft>
                <a:spcPts val="0"/>
              </a:spcAft>
              <a:buFont typeface="Arial" pitchFamily="34" charset="0"/>
              <a:buChar char="•"/>
              <a:defRPr/>
            </a:pPr>
            <a:r>
              <a:rPr lang="el-GR" dirty="0"/>
              <a:t>Επιθετική ενέργεια – προσποίηση</a:t>
            </a:r>
          </a:p>
          <a:p>
            <a:pPr>
              <a:spcAft>
                <a:spcPts val="0"/>
              </a:spcAft>
              <a:buFont typeface="Arial" pitchFamily="34" charset="0"/>
              <a:buChar char="•"/>
              <a:defRPr/>
            </a:pPr>
            <a:r>
              <a:rPr lang="el-GR" dirty="0"/>
              <a:t>Απώλεια αμυντικής ισορροπίας</a:t>
            </a:r>
          </a:p>
          <a:p>
            <a:pPr>
              <a:spcAft>
                <a:spcPts val="0"/>
              </a:spcAft>
              <a:buFont typeface="Arial" pitchFamily="34" charset="0"/>
              <a:buChar char="•"/>
              <a:defRPr/>
            </a:pPr>
            <a:r>
              <a:rPr lang="el-GR" dirty="0"/>
              <a:t>Εφαρμογή: ξεμαρκάρισμα, σκρην, κόψιμο στο καλάθι, επιθετικό ρημπάουντ.</a:t>
            </a:r>
          </a:p>
          <a:p>
            <a:pPr>
              <a:spcAft>
                <a:spcPts val="0"/>
              </a:spcAft>
              <a:buFont typeface="Arial" pitchFamily="34" charset="0"/>
              <a:buChar char="•"/>
              <a:defRPr/>
            </a:pPr>
            <a:endParaRPr lang="el-GR" dirty="0"/>
          </a:p>
          <a:p>
            <a:pPr>
              <a:spcAft>
                <a:spcPts val="0"/>
              </a:spcAft>
              <a:buNone/>
              <a:defRPr/>
            </a:pPr>
            <a:r>
              <a:rPr lang="el-GR" dirty="0"/>
              <a:t>	</a:t>
            </a:r>
            <a:r>
              <a:rPr lang="el-GR" u="sng" dirty="0"/>
              <a:t>Εκτέλεση:</a:t>
            </a:r>
          </a:p>
          <a:p>
            <a:pPr>
              <a:spcAft>
                <a:spcPts val="0"/>
              </a:spcAft>
              <a:buFont typeface="Arial" pitchFamily="34" charset="0"/>
              <a:buChar char="•"/>
              <a:defRPr/>
            </a:pPr>
            <a:r>
              <a:rPr lang="el-GR" dirty="0"/>
              <a:t>Πρώτο βήμα: Φυσικό, μήκος 3/4 </a:t>
            </a:r>
          </a:p>
          <a:p>
            <a:pPr>
              <a:spcAft>
                <a:spcPts val="0"/>
              </a:spcAft>
              <a:buFont typeface="Arial" pitchFamily="34" charset="0"/>
              <a:buChar char="•"/>
              <a:defRPr/>
            </a:pPr>
            <a:r>
              <a:rPr lang="el-GR" dirty="0"/>
              <a:t>Δεύτερο βήμα: Απότομο, μεγάλο προς νέα κατεύθυνση</a:t>
            </a:r>
          </a:p>
          <a:p>
            <a:pPr>
              <a:spcAft>
                <a:spcPts val="0"/>
              </a:spcAft>
              <a:buFont typeface="Arial" pitchFamily="34" charset="0"/>
              <a:buChar char="•"/>
              <a:defRPr/>
            </a:pPr>
            <a:r>
              <a:rPr lang="el-GR" dirty="0"/>
              <a:t>Γωνία: 45-50</a:t>
            </a:r>
            <a:r>
              <a:rPr lang="el-GR" baseline="30000" dirty="0"/>
              <a:t>ο</a:t>
            </a:r>
            <a:r>
              <a:rPr lang="el-GR" dirty="0"/>
              <a:t>  για καλή ισορροπία.</a:t>
            </a:r>
          </a:p>
          <a:p>
            <a:pPr>
              <a:spcAft>
                <a:spcPts val="0"/>
              </a:spcAft>
              <a:buFont typeface="Arial" pitchFamily="34" charset="0"/>
              <a:buChar char="•"/>
              <a:defRPr/>
            </a:pPr>
            <a:r>
              <a:rPr lang="el-GR" dirty="0"/>
              <a:t>Σημαντικό η επιτάχυνση ρυθμού</a:t>
            </a:r>
            <a:endParaRPr lang="en-GB" dirty="0"/>
          </a:p>
        </p:txBody>
      </p:sp>
      <p:sp>
        <p:nvSpPr>
          <p:cNvPr id="4" name="3 - Θέση αριθμού διαφάνειας">
            <a:extLst>
              <a:ext uri="{FF2B5EF4-FFF2-40B4-BE49-F238E27FC236}">
                <a16:creationId xmlns:a16="http://schemas.microsoft.com/office/drawing/2014/main" id="{63E79529-56C3-415C-A847-484727A3DB5D}"/>
              </a:ext>
            </a:extLst>
          </p:cNvPr>
          <p:cNvSpPr>
            <a:spLocks noGrp="1"/>
          </p:cNvSpPr>
          <p:nvPr>
            <p:ph type="sldNum" sz="quarter" idx="12"/>
          </p:nvPr>
        </p:nvSpPr>
        <p:spPr>
          <a:xfrm>
            <a:off x="4648200" y="6243638"/>
            <a:ext cx="2895600" cy="457200"/>
          </a:xfrm>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algn="ctr" eaLnBrk="1" hangingPunct="1">
              <a:defRPr/>
            </a:pPr>
            <a:fld id="{F59035B1-932F-46E7-AA5F-B6C1303BB763}" type="slidenum">
              <a:rPr lang="el-GR" sz="1200">
                <a:latin typeface="Arial" panose="020B0604020202020204" pitchFamily="34" charset="0"/>
              </a:rPr>
              <a:pPr algn="ctr" eaLnBrk="1" hangingPunct="1">
                <a:defRPr/>
              </a:pPr>
              <a:t>23</a:t>
            </a:fld>
            <a:endParaRPr lang="el-GR" sz="1200">
              <a:latin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a:extLst>
              <a:ext uri="{FF2B5EF4-FFF2-40B4-BE49-F238E27FC236}">
                <a16:creationId xmlns:a16="http://schemas.microsoft.com/office/drawing/2014/main" id="{88AC496F-F2CB-447D-BD4A-E0D1561E0A6D}"/>
              </a:ext>
            </a:extLst>
          </p:cNvPr>
          <p:cNvSpPr>
            <a:spLocks noGrp="1" noChangeArrowheads="1"/>
          </p:cNvSpPr>
          <p:nvPr>
            <p:ph idx="1"/>
          </p:nvPr>
        </p:nvSpPr>
        <p:spPr>
          <a:xfrm>
            <a:off x="653143" y="188914"/>
            <a:ext cx="9835471" cy="6408737"/>
          </a:xfrm>
        </p:spPr>
        <p:txBody>
          <a:bodyPr>
            <a:normAutofit/>
          </a:bodyPr>
          <a:lstStyle/>
          <a:p>
            <a:pPr eaLnBrk="1" hangingPunct="1">
              <a:buFont typeface="Wingdings" panose="05000000000000000000" pitchFamily="2" charset="2"/>
              <a:buNone/>
              <a:defRPr/>
            </a:pPr>
            <a:r>
              <a:rPr lang="el-GR" sz="2800" dirty="0">
                <a:latin typeface="Times New Roman" pitchFamily="18" charset="0"/>
              </a:rPr>
              <a:t>	4. </a:t>
            </a:r>
            <a:r>
              <a:rPr lang="el-GR" dirty="0">
                <a:latin typeface="Times New Roman" pitchFamily="18" charset="0"/>
              </a:rPr>
              <a:t>Γλίστρημα</a:t>
            </a:r>
          </a:p>
          <a:p>
            <a:pPr lvl="1" eaLnBrk="1" hangingPunct="1">
              <a:defRPr/>
            </a:pPr>
            <a:r>
              <a:rPr lang="el-GR" sz="3200" dirty="0">
                <a:latin typeface="Times New Roman" pitchFamily="18" charset="0"/>
              </a:rPr>
              <a:t>Γλιστράμε για να έχουμε επαφή με το έδαφος έτσι ώστε να έχουμε τη δυνατότητα να αντιδράσουμε αμέσως σε πιθανή αλλαγή ταχύτητας ή κατεύθυνσης του αντιπάλου</a:t>
            </a:r>
          </a:p>
          <a:p>
            <a:pPr lvl="1" eaLnBrk="1" hangingPunct="1">
              <a:defRPr/>
            </a:pPr>
            <a:r>
              <a:rPr lang="el-GR" sz="3200" dirty="0">
                <a:latin typeface="Times New Roman" pitchFamily="18" charset="0"/>
              </a:rPr>
              <a:t>Δεν ενώνουμε πόδια</a:t>
            </a:r>
          </a:p>
          <a:p>
            <a:pPr lvl="1" eaLnBrk="1" hangingPunct="1">
              <a:defRPr/>
            </a:pPr>
            <a:r>
              <a:rPr lang="el-GR" sz="3200" dirty="0">
                <a:latin typeface="Times New Roman" pitchFamily="18" charset="0"/>
              </a:rPr>
              <a:t>Δεν σταυρώνουμε πόδια</a:t>
            </a:r>
          </a:p>
          <a:p>
            <a:pPr lvl="1" eaLnBrk="1" hangingPunct="1">
              <a:defRPr/>
            </a:pPr>
            <a:r>
              <a:rPr lang="el-GR" sz="3200" dirty="0">
                <a:latin typeface="Times New Roman" pitchFamily="18" charset="0"/>
              </a:rPr>
              <a:t>Ξεκινάμε πάντα με το πόδι που βρίσκεται στην κατεύθυνση που θα κινηθούμε με βήμα και ακολουθεί με γλίστρημα το άλλο πόδι (</a:t>
            </a:r>
            <a:r>
              <a:rPr lang="en-US" sz="3200" dirty="0">
                <a:latin typeface="Times New Roman" pitchFamily="18" charset="0"/>
              </a:rPr>
              <a:t>step and slide)</a:t>
            </a:r>
            <a:r>
              <a:rPr lang="el-GR" sz="3200" dirty="0">
                <a:latin typeface="Times New Roman" pitchFamily="18" charset="0"/>
              </a:rPr>
              <a:t>. </a:t>
            </a:r>
          </a:p>
          <a:p>
            <a:pPr eaLnBrk="1" hangingPunct="1">
              <a:buFont typeface="Wingdings" panose="05000000000000000000" pitchFamily="2" charset="2"/>
              <a:buNone/>
              <a:defRPr/>
            </a:pPr>
            <a:r>
              <a:rPr lang="el-GR" dirty="0">
                <a:latin typeface="Times New Roman" pitchFamily="18" charset="0"/>
              </a:rPr>
              <a:t>	5. </a:t>
            </a:r>
            <a:r>
              <a:rPr lang="en-US" dirty="0">
                <a:latin typeface="Times New Roman" pitchFamily="18" charset="0"/>
              </a:rPr>
              <a:t>Running defense</a:t>
            </a:r>
            <a:r>
              <a:rPr lang="el-GR" dirty="0">
                <a:latin typeface="Times New Roman" pitchFamily="18" charset="0"/>
              </a:rPr>
              <a:t> </a:t>
            </a:r>
          </a:p>
          <a:p>
            <a:pPr eaLnBrk="1" hangingPunct="1">
              <a:buFont typeface="Wingdings" panose="05000000000000000000" pitchFamily="2" charset="2"/>
              <a:buNone/>
              <a:defRPr/>
            </a:pPr>
            <a:r>
              <a:rPr lang="el-GR" dirty="0">
                <a:latin typeface="Times New Roman" pitchFamily="18" charset="0"/>
              </a:rPr>
              <a:t>	</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E58C3718-48BB-461B-AE2D-5ADA7DD0B1E9}"/>
              </a:ext>
            </a:extLst>
          </p:cNvPr>
          <p:cNvSpPr>
            <a:spLocks noGrp="1" noChangeArrowheads="1"/>
          </p:cNvSpPr>
          <p:nvPr>
            <p:ph type="title"/>
          </p:nvPr>
        </p:nvSpPr>
        <p:spPr>
          <a:xfrm>
            <a:off x="1981200" y="274638"/>
            <a:ext cx="8229600" cy="633412"/>
          </a:xfrm>
        </p:spPr>
        <p:txBody>
          <a:bodyPr>
            <a:normAutofit fontScale="90000"/>
          </a:bodyPr>
          <a:lstStyle/>
          <a:p>
            <a:pPr eaLnBrk="1" hangingPunct="1">
              <a:defRPr/>
            </a:pPr>
            <a:r>
              <a:rPr lang="el-GR" sz="4000" dirty="0">
                <a:latin typeface="Times New Roman" pitchFamily="18" charset="0"/>
              </a:rPr>
              <a:t>ΣΤΑΜΑΤΗΜΑΤΑ</a:t>
            </a:r>
          </a:p>
        </p:txBody>
      </p:sp>
      <p:sp>
        <p:nvSpPr>
          <p:cNvPr id="62467" name="Rectangle 3">
            <a:extLst>
              <a:ext uri="{FF2B5EF4-FFF2-40B4-BE49-F238E27FC236}">
                <a16:creationId xmlns:a16="http://schemas.microsoft.com/office/drawing/2014/main" id="{55286BEE-D605-4266-BF80-7D11CF4A6395}"/>
              </a:ext>
            </a:extLst>
          </p:cNvPr>
          <p:cNvSpPr>
            <a:spLocks noGrp="1" noChangeArrowheads="1"/>
          </p:cNvSpPr>
          <p:nvPr>
            <p:ph idx="1"/>
          </p:nvPr>
        </p:nvSpPr>
        <p:spPr>
          <a:xfrm>
            <a:off x="905069" y="981075"/>
            <a:ext cx="9762931" cy="5543550"/>
          </a:xfrm>
        </p:spPr>
        <p:txBody>
          <a:bodyPr/>
          <a:lstStyle/>
          <a:p>
            <a:pPr marL="609600" indent="-609600">
              <a:lnSpc>
                <a:spcPct val="150000"/>
              </a:lnSpc>
              <a:defRPr/>
            </a:pPr>
            <a:r>
              <a:rPr lang="el-GR" dirty="0">
                <a:latin typeface="Times New Roman" pitchFamily="18" charset="0"/>
              </a:rPr>
              <a:t>Σταμάτημα πήδημα</a:t>
            </a:r>
            <a:r>
              <a:rPr lang="en-US" dirty="0">
                <a:latin typeface="Times New Roman" pitchFamily="18" charset="0"/>
              </a:rPr>
              <a:t> (Jump Stop or parallel Stop)</a:t>
            </a:r>
          </a:p>
          <a:p>
            <a:pPr marL="990600" lvl="1" indent="-533400">
              <a:lnSpc>
                <a:spcPct val="150000"/>
              </a:lnSpc>
              <a:buFont typeface="Wingdings" panose="05000000000000000000" pitchFamily="2" charset="2"/>
              <a:buAutoNum type="arabicPeriod"/>
              <a:defRPr/>
            </a:pPr>
            <a:r>
              <a:rPr lang="el-GR" dirty="0">
                <a:latin typeface="Times New Roman" pitchFamily="18" charset="0"/>
              </a:rPr>
              <a:t>Τα πόδια μετά από ένα μικρό πήδημα έρχονται ταυτόχρονα και τα δύο σε επαφή με το έδαφος και είναι:</a:t>
            </a:r>
          </a:p>
          <a:p>
            <a:pPr marL="1371600" lvl="2" indent="-457200">
              <a:lnSpc>
                <a:spcPct val="150000"/>
              </a:lnSpc>
              <a:buFont typeface="Wingdings" panose="05000000000000000000" pitchFamily="2" charset="2"/>
              <a:buAutoNum type="arabicPeriod"/>
              <a:defRPr/>
            </a:pPr>
            <a:r>
              <a:rPr lang="el-GR" dirty="0">
                <a:latin typeface="Times New Roman" pitchFamily="18" charset="0"/>
              </a:rPr>
              <a:t>Παράλληλα μεταξύ τους</a:t>
            </a:r>
          </a:p>
          <a:p>
            <a:pPr marL="1371600" lvl="2" indent="-457200">
              <a:lnSpc>
                <a:spcPct val="150000"/>
              </a:lnSpc>
              <a:buFont typeface="Wingdings" panose="05000000000000000000" pitchFamily="2" charset="2"/>
              <a:buAutoNum type="arabicPeriod"/>
              <a:defRPr/>
            </a:pPr>
            <a:r>
              <a:rPr lang="el-GR" dirty="0">
                <a:latin typeface="Times New Roman" pitchFamily="18" charset="0"/>
              </a:rPr>
              <a:t>Ανοικτά τουλάχιστον στο πλάτος των ώμων και λυγισμένα για καλύτερη ισορροπία</a:t>
            </a:r>
          </a:p>
          <a:p>
            <a:pPr marL="1371600" lvl="2" indent="-457200">
              <a:lnSpc>
                <a:spcPct val="150000"/>
              </a:lnSpc>
              <a:buFont typeface="Wingdings" panose="05000000000000000000" pitchFamily="2" charset="2"/>
              <a:buAutoNum type="arabicPeriod"/>
              <a:defRPr/>
            </a:pPr>
            <a:r>
              <a:rPr lang="el-GR" dirty="0">
                <a:latin typeface="Times New Roman" pitchFamily="18" charset="0"/>
              </a:rPr>
              <a:t>Τα πέλματα εφάπτονται στο έδαφος αλλά το βάρος του σώματος είναι στις φτέρνες</a:t>
            </a:r>
          </a:p>
          <a:p>
            <a:pPr marL="990600" lvl="1" indent="-533400">
              <a:lnSpc>
                <a:spcPct val="150000"/>
              </a:lnSpc>
              <a:buFont typeface="Wingdings" panose="05000000000000000000" pitchFamily="2" charset="2"/>
              <a:buAutoNum type="arabicPeriod"/>
              <a:defRPr/>
            </a:pPr>
            <a:r>
              <a:rPr lang="el-GR" dirty="0">
                <a:latin typeface="Times New Roman" pitchFamily="18" charset="0"/>
              </a:rPr>
              <a:t>Επιλογή σταθερού ποδιού (</a:t>
            </a:r>
            <a:r>
              <a:rPr lang="el-GR" dirty="0" err="1">
                <a:latin typeface="Times New Roman" pitchFamily="18" charset="0"/>
              </a:rPr>
              <a:t>πίβοτ</a:t>
            </a:r>
            <a:r>
              <a:rPr lang="el-GR" dirty="0">
                <a:latin typeface="Times New Roman" pitchFamily="18" charset="0"/>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a:extLst>
              <a:ext uri="{FF2B5EF4-FFF2-40B4-BE49-F238E27FC236}">
                <a16:creationId xmlns:a16="http://schemas.microsoft.com/office/drawing/2014/main" id="{70A31E3B-F639-4481-A23E-77F59E9CBA20}"/>
              </a:ext>
            </a:extLst>
          </p:cNvPr>
          <p:cNvSpPr>
            <a:spLocks noGrp="1" noChangeArrowheads="1"/>
          </p:cNvSpPr>
          <p:nvPr>
            <p:ph idx="1"/>
          </p:nvPr>
        </p:nvSpPr>
        <p:spPr>
          <a:xfrm>
            <a:off x="671804" y="404814"/>
            <a:ext cx="10944807" cy="6192837"/>
          </a:xfrm>
        </p:spPr>
        <p:txBody>
          <a:bodyPr/>
          <a:lstStyle/>
          <a:p>
            <a:pPr marL="609600" indent="-609600">
              <a:buNone/>
              <a:defRPr/>
            </a:pPr>
            <a:endParaRPr lang="el-GR" dirty="0">
              <a:latin typeface="Times New Roman" pitchFamily="18" charset="0"/>
            </a:endParaRPr>
          </a:p>
          <a:p>
            <a:pPr marL="609600" indent="-609600">
              <a:lnSpc>
                <a:spcPct val="150000"/>
              </a:lnSpc>
              <a:defRPr/>
            </a:pPr>
            <a:r>
              <a:rPr lang="el-GR" dirty="0">
                <a:latin typeface="Times New Roman" pitchFamily="18" charset="0"/>
              </a:rPr>
              <a:t>Σταμάτημα βηματισμός (</a:t>
            </a:r>
            <a:r>
              <a:rPr lang="en-US" dirty="0">
                <a:latin typeface="Times New Roman" pitchFamily="18" charset="0"/>
              </a:rPr>
              <a:t>Stride Stop or 1-2 Stop)</a:t>
            </a:r>
          </a:p>
          <a:p>
            <a:pPr marL="990600" lvl="1" indent="-533400">
              <a:lnSpc>
                <a:spcPct val="150000"/>
              </a:lnSpc>
              <a:buSzPct val="68000"/>
              <a:buFont typeface="Wingdings" panose="05000000000000000000" pitchFamily="2" charset="2"/>
              <a:buAutoNum type="arabicPeriod"/>
              <a:defRPr/>
            </a:pPr>
            <a:r>
              <a:rPr lang="el-GR" dirty="0">
                <a:latin typeface="Times New Roman" pitchFamily="18" charset="0"/>
              </a:rPr>
              <a:t>Τ</a:t>
            </a:r>
            <a:r>
              <a:rPr lang="en-US" dirty="0">
                <a:latin typeface="Times New Roman" pitchFamily="18" charset="0"/>
              </a:rPr>
              <a:t>o </a:t>
            </a:r>
            <a:r>
              <a:rPr lang="el-GR" dirty="0">
                <a:latin typeface="Times New Roman" pitchFamily="18" charset="0"/>
              </a:rPr>
              <a:t>προπορευόμενο πόδι μετά από ένα μικρό πήδημα έρχεται σε επαφή με το έδαφος λυγισμένο και με το βάρος του σώματος σ’ αυτό. </a:t>
            </a:r>
          </a:p>
          <a:p>
            <a:pPr marL="990600" lvl="1" indent="-533400">
              <a:lnSpc>
                <a:spcPct val="150000"/>
              </a:lnSpc>
              <a:buSzPct val="68000"/>
              <a:buFont typeface="Wingdings" panose="05000000000000000000" pitchFamily="2" charset="2"/>
              <a:buAutoNum type="arabicPeriod"/>
              <a:defRPr/>
            </a:pPr>
            <a:r>
              <a:rPr lang="el-GR" dirty="0">
                <a:latin typeface="Times New Roman" pitchFamily="18" charset="0"/>
              </a:rPr>
              <a:t>Ακολουθεί το άλλο πόδι που μας εξασφαλίζει καλή ισορροπία</a:t>
            </a:r>
          </a:p>
          <a:p>
            <a:pPr marL="990600" lvl="1" indent="-533400">
              <a:lnSpc>
                <a:spcPct val="150000"/>
              </a:lnSpc>
              <a:buNone/>
              <a:defRPr/>
            </a:pPr>
            <a:r>
              <a:rPr lang="el-GR" dirty="0">
                <a:latin typeface="Times New Roman" pitchFamily="18" charset="0"/>
              </a:rPr>
              <a:t>ΥΠΟΔΕΙΞΕΙΣ</a:t>
            </a:r>
          </a:p>
          <a:p>
            <a:pPr marL="990600" lvl="1" indent="-533400">
              <a:lnSpc>
                <a:spcPct val="150000"/>
              </a:lnSpc>
              <a:buNone/>
              <a:defRPr/>
            </a:pPr>
            <a:r>
              <a:rPr lang="el-GR" dirty="0">
                <a:latin typeface="Times New Roman" pitchFamily="18" charset="0"/>
              </a:rPr>
              <a:t>-Υποδοχή μπάλας με πόδια στον αέρα, πάσα με πόδια στο έδαφος</a:t>
            </a:r>
          </a:p>
          <a:p>
            <a:pPr marL="990600" lvl="1" indent="-533400">
              <a:lnSpc>
                <a:spcPct val="150000"/>
              </a:lnSpc>
              <a:buNone/>
              <a:defRPr/>
            </a:pPr>
            <a:r>
              <a:rPr lang="el-GR" dirty="0">
                <a:latin typeface="Times New Roman" pitchFamily="18" charset="0"/>
              </a:rPr>
              <a:t>-Πιάσε τη μπάλα με σταμάτημα πήδημα</a:t>
            </a:r>
          </a:p>
          <a:p>
            <a:pPr marL="990600" lvl="1" indent="-533400">
              <a:lnSpc>
                <a:spcPct val="150000"/>
              </a:lnSpc>
              <a:buNone/>
              <a:defRPr/>
            </a:pPr>
            <a:r>
              <a:rPr lang="el-GR" dirty="0">
                <a:latin typeface="Times New Roman" pitchFamily="18" charset="0"/>
              </a:rPr>
              <a:t>-Δώσε τη μπάλα με σταμάτημα βηματισμό</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a:extLst>
              <a:ext uri="{FF2B5EF4-FFF2-40B4-BE49-F238E27FC236}">
                <a16:creationId xmlns:a16="http://schemas.microsoft.com/office/drawing/2014/main" id="{B59BAC0B-E4AB-4709-9B96-1A260559C286}"/>
              </a:ext>
            </a:extLst>
          </p:cNvPr>
          <p:cNvSpPr>
            <a:spLocks noGrp="1" noChangeArrowheads="1"/>
          </p:cNvSpPr>
          <p:nvPr>
            <p:ph idx="1"/>
          </p:nvPr>
        </p:nvSpPr>
        <p:spPr>
          <a:xfrm>
            <a:off x="811763" y="260350"/>
            <a:ext cx="10720874" cy="6597650"/>
          </a:xfrm>
        </p:spPr>
        <p:txBody>
          <a:bodyPr>
            <a:normAutofit fontScale="92500" lnSpcReduction="10000"/>
          </a:bodyPr>
          <a:lstStyle/>
          <a:p>
            <a:pPr eaLnBrk="1" hangingPunct="1">
              <a:lnSpc>
                <a:spcPct val="200000"/>
              </a:lnSpc>
              <a:defRPr/>
            </a:pPr>
            <a:r>
              <a:rPr lang="el-GR" dirty="0">
                <a:latin typeface="Times New Roman" pitchFamily="18" charset="0"/>
              </a:rPr>
              <a:t>Σταματήματα μετά από ντρίπλα για σουτ</a:t>
            </a:r>
          </a:p>
          <a:p>
            <a:pPr lvl="1" eaLnBrk="1" hangingPunct="1">
              <a:lnSpc>
                <a:spcPct val="200000"/>
              </a:lnSpc>
              <a:defRPr/>
            </a:pPr>
            <a:r>
              <a:rPr lang="el-GR" dirty="0">
                <a:latin typeface="Times New Roman" pitchFamily="18" charset="0"/>
              </a:rPr>
              <a:t>Σταμάτημα - βηματισμός</a:t>
            </a:r>
          </a:p>
          <a:p>
            <a:pPr lvl="2" eaLnBrk="1" hangingPunct="1">
              <a:lnSpc>
                <a:spcPct val="200000"/>
              </a:lnSpc>
              <a:defRPr/>
            </a:pPr>
            <a:r>
              <a:rPr lang="el-GR" dirty="0">
                <a:latin typeface="Times New Roman" pitchFamily="18" charset="0"/>
              </a:rPr>
              <a:t>Ακαριαίο, γρήγορο, ακινητοποιούμε τον αντίπαλο</a:t>
            </a:r>
          </a:p>
          <a:p>
            <a:pPr lvl="2" eaLnBrk="1" hangingPunct="1">
              <a:lnSpc>
                <a:spcPct val="200000"/>
              </a:lnSpc>
              <a:defRPr/>
            </a:pPr>
            <a:r>
              <a:rPr lang="el-GR" dirty="0">
                <a:latin typeface="Times New Roman" pitchFamily="18" charset="0"/>
              </a:rPr>
              <a:t>Όταν </a:t>
            </a:r>
            <a:r>
              <a:rPr lang="el-GR" dirty="0" err="1">
                <a:latin typeface="Times New Roman" pitchFamily="18" charset="0"/>
              </a:rPr>
              <a:t>ντριπλάρουμε</a:t>
            </a:r>
            <a:r>
              <a:rPr lang="el-GR" dirty="0">
                <a:latin typeface="Times New Roman" pitchFamily="18" charset="0"/>
              </a:rPr>
              <a:t> με το δεξί χέρι τότε προβάλλουμε το αριστερό πόδι πρώτα, για να προστατεύσουμε τη μπάλα, τοποθετώντας το ανάμεσα στη μπάλα και στον αντίπαλο</a:t>
            </a:r>
          </a:p>
          <a:p>
            <a:pPr lvl="2" eaLnBrk="1" hangingPunct="1">
              <a:lnSpc>
                <a:spcPct val="200000"/>
              </a:lnSpc>
              <a:defRPr/>
            </a:pPr>
            <a:r>
              <a:rPr lang="el-GR" dirty="0">
                <a:latin typeface="Times New Roman" pitchFamily="18" charset="0"/>
              </a:rPr>
              <a:t>Όση μεγαλύτερη είναι η ταχύτητά μας τόσο μεγαλύτερη είναι και η προβολή του ποδιού</a:t>
            </a:r>
          </a:p>
          <a:p>
            <a:pPr lvl="2" eaLnBrk="1" hangingPunct="1">
              <a:lnSpc>
                <a:spcPct val="200000"/>
              </a:lnSpc>
              <a:defRPr/>
            </a:pPr>
            <a:r>
              <a:rPr lang="el-GR" dirty="0">
                <a:latin typeface="Times New Roman" pitchFamily="18" charset="0"/>
              </a:rPr>
              <a:t>Η μύτη του προβαλλόμενου ποδιού να δείχνει το καλάθι</a:t>
            </a:r>
          </a:p>
          <a:p>
            <a:pPr lvl="2" eaLnBrk="1" hangingPunct="1">
              <a:lnSpc>
                <a:spcPct val="200000"/>
              </a:lnSpc>
              <a:defRPr/>
            </a:pPr>
            <a:r>
              <a:rPr lang="el-GR" dirty="0">
                <a:latin typeface="Times New Roman" pitchFamily="18" charset="0"/>
              </a:rPr>
              <a:t>Να αναπτυχθεί η ικανότητα τοποθέτησης του προβαλλόμενου ποδιού σε οποιαδήποτε κατεύθυνση (</a:t>
            </a:r>
            <a:r>
              <a:rPr lang="en-US" dirty="0">
                <a:latin typeface="Times New Roman" pitchFamily="18" charset="0"/>
              </a:rPr>
              <a:t>fade away shoot)</a:t>
            </a:r>
            <a:endParaRPr lang="el-GR" dirty="0">
              <a:latin typeface="Times New Roman" pitchFamily="18" charset="0"/>
            </a:endParaRPr>
          </a:p>
          <a:p>
            <a:pPr lvl="1" eaLnBrk="1" hangingPunct="1">
              <a:lnSpc>
                <a:spcPct val="200000"/>
              </a:lnSpc>
              <a:defRPr/>
            </a:pPr>
            <a:r>
              <a:rPr lang="en-US" dirty="0"/>
              <a:t>	</a:t>
            </a:r>
            <a:r>
              <a:rPr lang="el-GR" dirty="0"/>
              <a:t>Σταμάτημα – πήδημα</a:t>
            </a:r>
          </a:p>
          <a:p>
            <a:pPr lvl="2" eaLnBrk="1" hangingPunct="1">
              <a:defRPr/>
            </a:pPr>
            <a:endParaRPr lang="el-GR" dirty="0">
              <a:latin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A9BDE861-60E2-4C72-8F2D-238F6C09EF4F}"/>
              </a:ext>
            </a:extLst>
          </p:cNvPr>
          <p:cNvSpPr>
            <a:spLocks noGrp="1"/>
          </p:cNvSpPr>
          <p:nvPr>
            <p:ph type="title"/>
          </p:nvPr>
        </p:nvSpPr>
        <p:spPr>
          <a:xfrm>
            <a:off x="1981200" y="274639"/>
            <a:ext cx="8229600" cy="561975"/>
          </a:xfrm>
        </p:spPr>
        <p:txBody>
          <a:bodyPr rtlCol="0">
            <a:normAutofit fontScale="90000"/>
          </a:bodyPr>
          <a:lstStyle/>
          <a:p>
            <a:pPr>
              <a:defRPr/>
            </a:pPr>
            <a:r>
              <a:rPr lang="el-GR" b="1" dirty="0"/>
              <a:t>ΣΤΡΟΦΕΣ</a:t>
            </a:r>
            <a:endParaRPr lang="en-GB" b="1" dirty="0"/>
          </a:p>
        </p:txBody>
      </p:sp>
      <p:sp>
        <p:nvSpPr>
          <p:cNvPr id="23555" name="Content Placeholder 2">
            <a:extLst>
              <a:ext uri="{FF2B5EF4-FFF2-40B4-BE49-F238E27FC236}">
                <a16:creationId xmlns:a16="http://schemas.microsoft.com/office/drawing/2014/main" id="{6D1CAE94-EE89-4BAF-86FD-838BA3B77D59}"/>
              </a:ext>
            </a:extLst>
          </p:cNvPr>
          <p:cNvSpPr>
            <a:spLocks noGrp="1"/>
          </p:cNvSpPr>
          <p:nvPr>
            <p:ph idx="1"/>
          </p:nvPr>
        </p:nvSpPr>
        <p:spPr>
          <a:xfrm>
            <a:off x="1774826" y="765175"/>
            <a:ext cx="8569325" cy="2266950"/>
          </a:xfrm>
        </p:spPr>
        <p:txBody>
          <a:bodyPr rtlCol="0">
            <a:normAutofit/>
          </a:bodyPr>
          <a:lstStyle/>
          <a:p>
            <a:pPr marL="609600" indent="-609600">
              <a:spcAft>
                <a:spcPts val="0"/>
              </a:spcAft>
              <a:buNone/>
              <a:defRPr/>
            </a:pPr>
            <a:r>
              <a:rPr lang="el-GR" dirty="0"/>
              <a:t>	</a:t>
            </a:r>
            <a:r>
              <a:rPr lang="el-GR" u="sng" dirty="0">
                <a:latin typeface="Times New Roman" pitchFamily="18" charset="0"/>
                <a:cs typeface="Times New Roman" pitchFamily="18" charset="0"/>
              </a:rPr>
              <a:t>Σκοπός:</a:t>
            </a:r>
          </a:p>
          <a:p>
            <a:pPr marL="609600" indent="-609600">
              <a:spcAft>
                <a:spcPts val="0"/>
              </a:spcAft>
              <a:buFont typeface="Wingdings" panose="05000000000000000000" pitchFamily="2" charset="2"/>
              <a:buChar char="Ø"/>
              <a:defRPr/>
            </a:pPr>
            <a:r>
              <a:rPr lang="el-GR" dirty="0">
                <a:latin typeface="Times New Roman" pitchFamily="18" charset="0"/>
                <a:cs typeface="Times New Roman" pitchFamily="18" charset="0"/>
              </a:rPr>
              <a:t>Προστασία μπάλας από αντίπαλο</a:t>
            </a:r>
          </a:p>
          <a:p>
            <a:pPr marL="609600" indent="-609600">
              <a:spcAft>
                <a:spcPts val="0"/>
              </a:spcAft>
              <a:buFont typeface="Wingdings" panose="05000000000000000000" pitchFamily="2" charset="2"/>
              <a:buChar char="Ø"/>
              <a:defRPr/>
            </a:pPr>
            <a:r>
              <a:rPr lang="el-GR" dirty="0">
                <a:latin typeface="Times New Roman" pitchFamily="18" charset="0"/>
                <a:cs typeface="Times New Roman" pitchFamily="18" charset="0"/>
              </a:rPr>
              <a:t>Κατάληψη καλύτερης θέσης</a:t>
            </a:r>
          </a:p>
          <a:p>
            <a:pPr marL="609600" indent="-609600">
              <a:spcAft>
                <a:spcPts val="0"/>
              </a:spcAft>
              <a:buFont typeface="Wingdings" panose="05000000000000000000" pitchFamily="2" charset="2"/>
              <a:buChar char="Ø"/>
              <a:defRPr/>
            </a:pPr>
            <a:r>
              <a:rPr lang="el-GR" dirty="0">
                <a:latin typeface="Times New Roman" pitchFamily="18" charset="0"/>
                <a:cs typeface="Times New Roman" pitchFamily="18" charset="0"/>
              </a:rPr>
              <a:t>Καλύτερος οπτικός έλεγχος</a:t>
            </a:r>
          </a:p>
        </p:txBody>
      </p:sp>
      <p:sp>
        <p:nvSpPr>
          <p:cNvPr id="7" name="6 - Θέση αριθμού διαφάνειας">
            <a:extLst>
              <a:ext uri="{FF2B5EF4-FFF2-40B4-BE49-F238E27FC236}">
                <a16:creationId xmlns:a16="http://schemas.microsoft.com/office/drawing/2014/main" id="{3D449908-F9F4-49A7-A832-E17494CCE111}"/>
              </a:ext>
            </a:extLst>
          </p:cNvPr>
          <p:cNvSpPr>
            <a:spLocks noGrp="1"/>
          </p:cNvSpPr>
          <p:nvPr>
            <p:ph type="sldNum" sz="quarter" idx="12"/>
          </p:nvPr>
        </p:nvSpPr>
        <p:spPr>
          <a:xfrm>
            <a:off x="4648200" y="6243638"/>
            <a:ext cx="2895600" cy="457200"/>
          </a:xfrm>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algn="ctr" eaLnBrk="1" hangingPunct="1">
              <a:defRPr/>
            </a:pPr>
            <a:fld id="{4F247EBE-76BC-41BF-8B47-9B9F1954CA86}" type="slidenum">
              <a:rPr lang="el-GR" sz="1200">
                <a:latin typeface="Arial" panose="020B0604020202020204" pitchFamily="34" charset="0"/>
              </a:rPr>
              <a:pPr algn="ctr" eaLnBrk="1" hangingPunct="1">
                <a:defRPr/>
              </a:pPr>
              <a:t>28</a:t>
            </a:fld>
            <a:endParaRPr lang="el-GR" sz="1200">
              <a:latin typeface="Arial" panose="020B0604020202020204" pitchFamily="34" charset="0"/>
            </a:endParaRPr>
          </a:p>
        </p:txBody>
      </p:sp>
      <p:sp>
        <p:nvSpPr>
          <p:cNvPr id="57348" name="Content Placeholder 2">
            <a:extLst>
              <a:ext uri="{FF2B5EF4-FFF2-40B4-BE49-F238E27FC236}">
                <a16:creationId xmlns:a16="http://schemas.microsoft.com/office/drawing/2014/main" id="{A2A61A1A-74C6-45F6-B3DE-C79E28CD9F1A}"/>
              </a:ext>
            </a:extLst>
          </p:cNvPr>
          <p:cNvSpPr txBox="1">
            <a:spLocks/>
          </p:cNvSpPr>
          <p:nvPr/>
        </p:nvSpPr>
        <p:spPr bwMode="auto">
          <a:xfrm>
            <a:off x="2495550" y="5516564"/>
            <a:ext cx="6432550" cy="973137"/>
          </a:xfrm>
          <a:prstGeom prst="rect">
            <a:avLst/>
          </a:prstGeom>
          <a:noFill/>
          <a:ln w="9525">
            <a:solidFill>
              <a:schemeClr val="tx1"/>
            </a:solidFill>
            <a:miter lim="800000"/>
            <a:headEnd/>
            <a:tailEnd/>
          </a:ln>
        </p:spPr>
        <p:txBody>
          <a:bodyPr/>
          <a:lstStyle/>
          <a:p>
            <a:pPr marL="273050" indent="-273050">
              <a:spcBef>
                <a:spcPts val="575"/>
              </a:spcBef>
              <a:buClr>
                <a:schemeClr val="accent1"/>
              </a:buClr>
              <a:buSzPct val="85000"/>
              <a:defRPr/>
            </a:pPr>
            <a:r>
              <a:rPr lang="el-GR" sz="2600" b="1" dirty="0">
                <a:effectLst>
                  <a:outerShdw blurRad="38100" dist="38100" dir="2700000" algn="tl">
                    <a:srgbClr val="000000">
                      <a:alpha val="43137"/>
                    </a:srgbClr>
                  </a:outerShdw>
                </a:effectLst>
                <a:latin typeface="Calibri" pitchFamily="34" charset="0"/>
              </a:rPr>
              <a:t>Αντίστροφη</a:t>
            </a:r>
          </a:p>
          <a:p>
            <a:pPr marL="273050" indent="-273050">
              <a:spcBef>
                <a:spcPts val="575"/>
              </a:spcBef>
              <a:buClr>
                <a:schemeClr val="accent1"/>
              </a:buClr>
              <a:buSzPct val="85000"/>
              <a:defRPr/>
            </a:pPr>
            <a:r>
              <a:rPr lang="el-GR" sz="2600" dirty="0">
                <a:effectLst>
                  <a:outerShdw blurRad="38100" dist="38100" dir="2700000" algn="tl">
                    <a:srgbClr val="000000">
                      <a:alpha val="43137"/>
                    </a:srgbClr>
                  </a:outerShdw>
                </a:effectLst>
                <a:latin typeface="Calibri" pitchFamily="34" charset="0"/>
              </a:rPr>
              <a:t>(επιθετικός χαρακτήρας – εσωτερικό πόδι)</a:t>
            </a:r>
            <a:endParaRPr lang="en-GB" sz="2600" dirty="0">
              <a:effectLst>
                <a:outerShdw blurRad="38100" dist="38100" dir="2700000" algn="tl">
                  <a:srgbClr val="000000">
                    <a:alpha val="43137"/>
                  </a:srgbClr>
                </a:outerShdw>
              </a:effectLst>
              <a:latin typeface="Calibri" pitchFamily="34" charset="0"/>
            </a:endParaRPr>
          </a:p>
        </p:txBody>
      </p:sp>
      <p:sp>
        <p:nvSpPr>
          <p:cNvPr id="57349" name="Content Placeholder 2">
            <a:extLst>
              <a:ext uri="{FF2B5EF4-FFF2-40B4-BE49-F238E27FC236}">
                <a16:creationId xmlns:a16="http://schemas.microsoft.com/office/drawing/2014/main" id="{F585A712-1431-47B6-8274-E08CF05884C8}"/>
              </a:ext>
            </a:extLst>
          </p:cNvPr>
          <p:cNvSpPr txBox="1">
            <a:spLocks/>
          </p:cNvSpPr>
          <p:nvPr/>
        </p:nvSpPr>
        <p:spPr bwMode="auto">
          <a:xfrm>
            <a:off x="2566988" y="4292600"/>
            <a:ext cx="6432550" cy="971550"/>
          </a:xfrm>
          <a:prstGeom prst="rect">
            <a:avLst/>
          </a:prstGeom>
          <a:noFill/>
          <a:ln w="9525">
            <a:solidFill>
              <a:schemeClr val="tx1"/>
            </a:solidFill>
            <a:miter lim="800000"/>
            <a:headEnd/>
            <a:tailEnd/>
          </a:ln>
        </p:spPr>
        <p:txBody>
          <a:bodyPr/>
          <a:lstStyle/>
          <a:p>
            <a:pPr marL="273050" indent="-273050">
              <a:spcBef>
                <a:spcPts val="575"/>
              </a:spcBef>
              <a:buClr>
                <a:schemeClr val="accent1"/>
              </a:buClr>
              <a:buSzPct val="85000"/>
              <a:defRPr/>
            </a:pPr>
            <a:r>
              <a:rPr lang="el-GR" sz="2600" b="1" dirty="0">
                <a:effectLst>
                  <a:outerShdw blurRad="38100" dist="38100" dir="2700000" algn="tl">
                    <a:srgbClr val="000000">
                      <a:alpha val="43137"/>
                    </a:srgbClr>
                  </a:outerShdw>
                </a:effectLst>
                <a:latin typeface="Cambria" pitchFamily="18" charset="0"/>
              </a:rPr>
              <a:t>Μετωπιαία</a:t>
            </a:r>
          </a:p>
          <a:p>
            <a:pPr marL="273050" indent="-273050">
              <a:spcBef>
                <a:spcPts val="575"/>
              </a:spcBef>
              <a:buClr>
                <a:schemeClr val="accent1"/>
              </a:buClr>
              <a:buSzPct val="85000"/>
              <a:defRPr/>
            </a:pPr>
            <a:r>
              <a:rPr lang="el-GR" sz="2600" dirty="0">
                <a:effectLst>
                  <a:outerShdw blurRad="38100" dist="38100" dir="2700000" algn="tl">
                    <a:srgbClr val="000000">
                      <a:alpha val="43137"/>
                    </a:srgbClr>
                  </a:outerShdw>
                </a:effectLst>
                <a:latin typeface="Cambria" pitchFamily="18" charset="0"/>
              </a:rPr>
              <a:t>(αποφυγή πίεσης από πλάγια)</a:t>
            </a:r>
            <a:endParaRPr lang="en-GB" sz="2600" dirty="0">
              <a:effectLst>
                <a:outerShdw blurRad="38100" dist="38100" dir="2700000" algn="tl">
                  <a:srgbClr val="000000">
                    <a:alpha val="43137"/>
                  </a:srgbClr>
                </a:outerShdw>
              </a:effectLst>
              <a:latin typeface="Perpetua" pitchFamily="18" charset="0"/>
            </a:endParaRPr>
          </a:p>
        </p:txBody>
      </p:sp>
      <p:sp>
        <p:nvSpPr>
          <p:cNvPr id="57350" name="Content Placeholder 2">
            <a:extLst>
              <a:ext uri="{FF2B5EF4-FFF2-40B4-BE49-F238E27FC236}">
                <a16:creationId xmlns:a16="http://schemas.microsoft.com/office/drawing/2014/main" id="{F9BC7835-1D8C-467A-87A7-F3C0D5769411}"/>
              </a:ext>
            </a:extLst>
          </p:cNvPr>
          <p:cNvSpPr txBox="1">
            <a:spLocks/>
          </p:cNvSpPr>
          <p:nvPr/>
        </p:nvSpPr>
        <p:spPr bwMode="auto">
          <a:xfrm>
            <a:off x="2566988" y="3141664"/>
            <a:ext cx="6432550" cy="917575"/>
          </a:xfrm>
          <a:prstGeom prst="rect">
            <a:avLst/>
          </a:prstGeom>
          <a:noFill/>
          <a:ln w="9525">
            <a:solidFill>
              <a:schemeClr val="tx1"/>
            </a:solidFill>
            <a:miter lim="800000"/>
            <a:headEnd/>
            <a:tailEnd/>
          </a:ln>
        </p:spPr>
        <p:txBody>
          <a:bodyPr/>
          <a:lstStyle/>
          <a:p>
            <a:pPr marL="273050" indent="-273050">
              <a:spcBef>
                <a:spcPts val="575"/>
              </a:spcBef>
              <a:buClr>
                <a:schemeClr val="accent1"/>
              </a:buClr>
              <a:buSzPct val="85000"/>
              <a:defRPr/>
            </a:pPr>
            <a:r>
              <a:rPr lang="el-GR" sz="2600" b="1" dirty="0">
                <a:effectLst>
                  <a:outerShdw blurRad="38100" dist="38100" dir="2700000" algn="tl">
                    <a:srgbClr val="000000">
                      <a:alpha val="43137"/>
                    </a:srgbClr>
                  </a:outerShdw>
                </a:effectLst>
                <a:latin typeface="Cambria" pitchFamily="18" charset="0"/>
              </a:rPr>
              <a:t>Ραχιαία</a:t>
            </a:r>
          </a:p>
          <a:p>
            <a:pPr marL="273050" indent="-273050">
              <a:spcBef>
                <a:spcPts val="575"/>
              </a:spcBef>
              <a:buClr>
                <a:schemeClr val="accent1"/>
              </a:buClr>
              <a:buSzPct val="85000"/>
              <a:defRPr/>
            </a:pPr>
            <a:r>
              <a:rPr lang="el-GR" sz="2600" dirty="0">
                <a:effectLst>
                  <a:outerShdw blurRad="38100" dist="38100" dir="2700000" algn="tl">
                    <a:srgbClr val="000000">
                      <a:alpha val="43137"/>
                    </a:srgbClr>
                  </a:outerShdw>
                </a:effectLst>
                <a:latin typeface="Cambria" pitchFamily="18" charset="0"/>
              </a:rPr>
              <a:t>(αποφυγή πίεσης από μπροστά)</a:t>
            </a:r>
            <a:endParaRPr lang="en-GB" sz="2600" dirty="0">
              <a:effectLst>
                <a:outerShdw blurRad="38100" dist="38100" dir="2700000" algn="tl">
                  <a:srgbClr val="000000">
                    <a:alpha val="43137"/>
                  </a:srgbClr>
                </a:outerShdw>
              </a:effectLst>
              <a:latin typeface="Perpetua"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a:extLst>
              <a:ext uri="{FF2B5EF4-FFF2-40B4-BE49-F238E27FC236}">
                <a16:creationId xmlns:a16="http://schemas.microsoft.com/office/drawing/2014/main" id="{BC8C97C2-31F3-4710-99B9-669ADF8496AF}"/>
              </a:ext>
            </a:extLst>
          </p:cNvPr>
          <p:cNvSpPr>
            <a:spLocks noGrp="1" noChangeArrowheads="1"/>
          </p:cNvSpPr>
          <p:nvPr>
            <p:ph idx="1"/>
          </p:nvPr>
        </p:nvSpPr>
        <p:spPr>
          <a:xfrm>
            <a:off x="1156996" y="188913"/>
            <a:ext cx="9331617" cy="6335712"/>
          </a:xfrm>
        </p:spPr>
        <p:txBody>
          <a:bodyPr/>
          <a:lstStyle/>
          <a:p>
            <a:pPr algn="ctr" eaLnBrk="1" hangingPunct="1">
              <a:buFont typeface="Wingdings" panose="05000000000000000000" pitchFamily="2" charset="2"/>
              <a:buNone/>
              <a:defRPr/>
            </a:pPr>
            <a:r>
              <a:rPr lang="el-GR" sz="2800" dirty="0">
                <a:latin typeface="Times New Roman" pitchFamily="18" charset="0"/>
              </a:rPr>
              <a:t>ΑΛΜΑΤΑ</a:t>
            </a:r>
            <a:endParaRPr lang="en-US" sz="2800" dirty="0">
              <a:latin typeface="Times New Roman" pitchFamily="18" charset="0"/>
            </a:endParaRPr>
          </a:p>
          <a:p>
            <a:pPr eaLnBrk="1" hangingPunct="1">
              <a:buFont typeface="Wingdings" panose="05000000000000000000" pitchFamily="2" charset="2"/>
              <a:buNone/>
              <a:defRPr/>
            </a:pPr>
            <a:r>
              <a:rPr lang="el-GR" sz="2800" dirty="0">
                <a:latin typeface="Times New Roman" pitchFamily="18" charset="0"/>
              </a:rPr>
              <a:t>	Το άλμα είναι εκρηκτική κίνηση που απαιτεί γρήγορο χρόνο αντίδρασης και εφαρμογή μεγάλης ποσότητας δύναμης.</a:t>
            </a:r>
          </a:p>
          <a:p>
            <a:pPr eaLnBrk="1" hangingPunct="1">
              <a:buFont typeface="Wingdings" panose="05000000000000000000" pitchFamily="2" charset="2"/>
              <a:buNone/>
              <a:defRPr/>
            </a:pPr>
            <a:r>
              <a:rPr lang="el-GR" sz="2800" dirty="0">
                <a:latin typeface="Times New Roman" pitchFamily="18" charset="0"/>
              </a:rPr>
              <a:t>	Για να αποτελεί η δύναμη των κάτω άκρων σημαντικό παράγοντα υψηλού κατακόρυφου άλματος πρέπει να εφαρμόζεται στον ελάχιστο χρόνο</a:t>
            </a:r>
          </a:p>
          <a:p>
            <a:pPr eaLnBrk="1" hangingPunct="1">
              <a:buFont typeface="Wingdings" panose="05000000000000000000" pitchFamily="2" charset="2"/>
              <a:buNone/>
              <a:defRPr/>
            </a:pPr>
            <a:r>
              <a:rPr lang="el-GR" sz="2800" dirty="0">
                <a:latin typeface="Times New Roman" pitchFamily="18" charset="0"/>
              </a:rPr>
              <a:t>	Τα άλματα εκτελούνται </a:t>
            </a:r>
          </a:p>
          <a:p>
            <a:pPr eaLnBrk="1" hangingPunct="1">
              <a:buFont typeface="Wingdings" panose="05000000000000000000" pitchFamily="2" charset="2"/>
              <a:buNone/>
              <a:defRPr/>
            </a:pPr>
            <a:r>
              <a:rPr lang="el-GR" sz="2800" dirty="0">
                <a:latin typeface="Times New Roman" pitchFamily="18" charset="0"/>
              </a:rPr>
              <a:t>	α) μετά από τρέξιμο  β) από στατική θέση</a:t>
            </a:r>
          </a:p>
        </p:txBody>
      </p:sp>
      <p:sp>
        <p:nvSpPr>
          <p:cNvPr id="3" name="2 - Ορθογώνιο">
            <a:extLst>
              <a:ext uri="{FF2B5EF4-FFF2-40B4-BE49-F238E27FC236}">
                <a16:creationId xmlns:a16="http://schemas.microsoft.com/office/drawing/2014/main" id="{7B6B5FBC-36A3-42C4-A506-31EBDD3E57AB}"/>
              </a:ext>
            </a:extLst>
          </p:cNvPr>
          <p:cNvSpPr/>
          <p:nvPr/>
        </p:nvSpPr>
        <p:spPr>
          <a:xfrm>
            <a:off x="1524000" y="4508501"/>
            <a:ext cx="9144000" cy="1801813"/>
          </a:xfrm>
          <a:prstGeom prst="rect">
            <a:avLst/>
          </a:prstGeom>
        </p:spPr>
        <p:txBody>
          <a:bodyPr>
            <a:spAutoFit/>
          </a:bodyPr>
          <a:lstStyle/>
          <a:p>
            <a:pPr marL="274320" indent="-274320">
              <a:spcBef>
                <a:spcPts val="580"/>
              </a:spcBef>
              <a:buClr>
                <a:schemeClr val="hlink"/>
              </a:buClr>
              <a:defRPr/>
            </a:pPr>
            <a:r>
              <a:rPr lang="el-GR" sz="2400" dirty="0">
                <a:effectLst>
                  <a:outerShdw blurRad="38100" dist="38100" dir="2700000" algn="tl">
                    <a:srgbClr val="000000">
                      <a:alpha val="43137"/>
                    </a:srgbClr>
                  </a:outerShdw>
                </a:effectLst>
                <a:cs typeface="Times New Roman" pitchFamily="18" charset="0"/>
              </a:rPr>
              <a:t>Προπόνηση:    Βελτίωση εκρηκτικής δύναμης</a:t>
            </a:r>
          </a:p>
          <a:p>
            <a:pPr marL="2103120" lvl="4" indent="-274320">
              <a:spcBef>
                <a:spcPts val="580"/>
              </a:spcBef>
              <a:buClr>
                <a:schemeClr val="hlink"/>
              </a:buClr>
              <a:defRPr/>
            </a:pPr>
            <a:r>
              <a:rPr lang="el-GR" sz="2400" dirty="0">
                <a:effectLst>
                  <a:outerShdw blurRad="38100" dist="38100" dir="2700000" algn="tl">
                    <a:srgbClr val="000000">
                      <a:alpha val="43137"/>
                    </a:srgbClr>
                  </a:outerShdw>
                </a:effectLst>
                <a:cs typeface="Times New Roman" pitchFamily="18" charset="0"/>
              </a:rPr>
              <a:t>Ταχύτητα εκτέλεσης</a:t>
            </a:r>
          </a:p>
          <a:p>
            <a:pPr marL="2103120" lvl="4" indent="-274320">
              <a:spcBef>
                <a:spcPts val="580"/>
              </a:spcBef>
              <a:buClr>
                <a:schemeClr val="hlink"/>
              </a:buClr>
              <a:defRPr/>
            </a:pPr>
            <a:r>
              <a:rPr lang="el-GR" sz="2400" dirty="0">
                <a:effectLst>
                  <a:outerShdw blurRad="38100" dist="38100" dir="2700000" algn="tl">
                    <a:srgbClr val="000000">
                      <a:alpha val="43137"/>
                    </a:srgbClr>
                  </a:outerShdw>
                </a:effectLst>
                <a:cs typeface="Times New Roman" pitchFamily="18" charset="0"/>
              </a:rPr>
              <a:t>Αντοχή στα άλματα</a:t>
            </a:r>
          </a:p>
          <a:p>
            <a:pPr marL="2103120" lvl="4" indent="-274320">
              <a:spcBef>
                <a:spcPts val="580"/>
              </a:spcBef>
              <a:buClr>
                <a:schemeClr val="hlink"/>
              </a:buClr>
              <a:defRPr/>
            </a:pPr>
            <a:r>
              <a:rPr lang="el-GR" sz="2400" dirty="0">
                <a:effectLst>
                  <a:outerShdw blurRad="38100" dist="38100" dir="2700000" algn="tl">
                    <a:srgbClr val="000000">
                      <a:alpha val="43137"/>
                    </a:srgbClr>
                  </a:outerShdw>
                </a:effectLst>
                <a:cs typeface="Times New Roman" pitchFamily="18" charset="0"/>
              </a:rPr>
              <a:t> Συνδυασμός με τεχνικές ικανότητες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a:extLst>
              <a:ext uri="{FF2B5EF4-FFF2-40B4-BE49-F238E27FC236}">
                <a16:creationId xmlns:a16="http://schemas.microsoft.com/office/drawing/2014/main" id="{5D403E60-E8D2-4CA4-A347-79C88C048A26}"/>
              </a:ext>
            </a:extLst>
          </p:cNvPr>
          <p:cNvSpPr>
            <a:spLocks noGrp="1" noChangeArrowheads="1"/>
          </p:cNvSpPr>
          <p:nvPr>
            <p:ph idx="1"/>
          </p:nvPr>
        </p:nvSpPr>
        <p:spPr>
          <a:xfrm>
            <a:off x="531845" y="404814"/>
            <a:ext cx="10944808" cy="6453186"/>
          </a:xfrm>
        </p:spPr>
        <p:txBody>
          <a:bodyPr>
            <a:normAutofit/>
          </a:bodyPr>
          <a:lstStyle/>
          <a:p>
            <a:pPr eaLnBrk="1" hangingPunct="1">
              <a:lnSpc>
                <a:spcPct val="150000"/>
              </a:lnSpc>
              <a:defRPr/>
            </a:pPr>
            <a:r>
              <a:rPr lang="el-GR" dirty="0">
                <a:latin typeface="Times New Roman" pitchFamily="18" charset="0"/>
              </a:rPr>
              <a:t>Κύριος παράγοντας προόδου και αποτελεσματικότητας ενός παίκτη είναι η ταχύτητα εκτέλεσης της βασικής τεχνικής</a:t>
            </a:r>
          </a:p>
          <a:p>
            <a:pPr eaLnBrk="1" hangingPunct="1">
              <a:lnSpc>
                <a:spcPct val="150000"/>
              </a:lnSpc>
              <a:defRPr/>
            </a:pPr>
            <a:r>
              <a:rPr lang="el-GR" dirty="0">
                <a:latin typeface="Times New Roman" pitchFamily="18" charset="0"/>
              </a:rPr>
              <a:t>Απαραίτητη προϋπόθεση γι’ αυτό είναι η εκμάθηση και εκτέλεση των επιδεξιοτήτων με ισορροπία και έλεγχο του σώματος</a:t>
            </a:r>
            <a:r>
              <a:rPr lang="en-US" dirty="0">
                <a:latin typeface="Times New Roman" pitchFamily="18" charset="0"/>
              </a:rPr>
              <a:t>.</a:t>
            </a:r>
            <a:endParaRPr lang="el-GR" dirty="0">
              <a:latin typeface="Times New Roman" pitchFamily="18" charset="0"/>
            </a:endParaRPr>
          </a:p>
          <a:p>
            <a:pPr eaLnBrk="1" hangingPunct="1">
              <a:lnSpc>
                <a:spcPct val="150000"/>
              </a:lnSpc>
              <a:defRPr/>
            </a:pPr>
            <a:r>
              <a:rPr lang="el-GR" dirty="0">
                <a:latin typeface="Times New Roman" pitchFamily="18" charset="0"/>
              </a:rPr>
              <a:t>Τι είναι ισορροπία; </a:t>
            </a:r>
          </a:p>
          <a:p>
            <a:pPr eaLnBrk="1" hangingPunct="1">
              <a:lnSpc>
                <a:spcPct val="150000"/>
              </a:lnSpc>
              <a:buFont typeface="Wingdings" panose="05000000000000000000" pitchFamily="2" charset="2"/>
              <a:buNone/>
              <a:defRPr/>
            </a:pPr>
            <a:r>
              <a:rPr lang="el-GR" dirty="0">
                <a:latin typeface="Times New Roman" pitchFamily="18" charset="0"/>
              </a:rPr>
              <a:t>	Είναι η ικανότητα του παίκτη να έχει πλήρη έλεγχο του σώματός του καθώς στέκεται όρθιος ή βρίσκεται σε κίνηση στο χώρο, δηλαδή να διατηρεί το νευρομυϊκό του σύστημα σε ετοιμότητα για αποτελεσματική αντίδραση. </a:t>
            </a:r>
          </a:p>
          <a:p>
            <a:pPr eaLnBrk="1" hangingPunct="1">
              <a:lnSpc>
                <a:spcPct val="90000"/>
              </a:lnSpc>
              <a:buFont typeface="Wingdings" panose="05000000000000000000" pitchFamily="2" charset="2"/>
              <a:buNone/>
              <a:defRPr/>
            </a:pPr>
            <a:endParaRPr lang="el-GR" dirty="0">
              <a:latin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 Τίτλος">
            <a:extLst>
              <a:ext uri="{FF2B5EF4-FFF2-40B4-BE49-F238E27FC236}">
                <a16:creationId xmlns:a16="http://schemas.microsoft.com/office/drawing/2014/main" id="{6701F26F-2B9A-4C88-913E-C8EA16B8222D}"/>
              </a:ext>
            </a:extLst>
          </p:cNvPr>
          <p:cNvSpPr>
            <a:spLocks noGrp="1"/>
          </p:cNvSpPr>
          <p:nvPr>
            <p:ph type="title"/>
          </p:nvPr>
        </p:nvSpPr>
        <p:spPr>
          <a:xfrm>
            <a:off x="1992313" y="1"/>
            <a:ext cx="8229600" cy="417513"/>
          </a:xfrm>
        </p:spPr>
        <p:txBody>
          <a:bodyPr>
            <a:normAutofit fontScale="90000"/>
          </a:bodyPr>
          <a:lstStyle/>
          <a:p>
            <a:pPr>
              <a:lnSpc>
                <a:spcPct val="150000"/>
              </a:lnSpc>
              <a:defRPr/>
            </a:pPr>
            <a:r>
              <a:rPr lang="el-GR" sz="3200" dirty="0">
                <a:ea typeface="Arial Unicode MS" pitchFamily="34" charset="-128"/>
                <a:cs typeface="Arial Unicode MS" pitchFamily="34" charset="-128"/>
              </a:rPr>
              <a:t>ΑΛΤΙΚΕΣ ΑΣΚΗΣΕΙΣ</a:t>
            </a:r>
            <a:endParaRPr lang="el-GR" sz="3200" dirty="0">
              <a:cs typeface="Times New Roman" pitchFamily="18" charset="0"/>
            </a:endParaRPr>
          </a:p>
        </p:txBody>
      </p:sp>
      <p:sp>
        <p:nvSpPr>
          <p:cNvPr id="59395" name="2 - Θέση περιεχομένου">
            <a:extLst>
              <a:ext uri="{FF2B5EF4-FFF2-40B4-BE49-F238E27FC236}">
                <a16:creationId xmlns:a16="http://schemas.microsoft.com/office/drawing/2014/main" id="{48FEA43E-7800-44D6-8D33-BD0C8109CE56}"/>
              </a:ext>
            </a:extLst>
          </p:cNvPr>
          <p:cNvSpPr>
            <a:spLocks noGrp="1"/>
          </p:cNvSpPr>
          <p:nvPr>
            <p:ph idx="1"/>
          </p:nvPr>
        </p:nvSpPr>
        <p:spPr>
          <a:xfrm>
            <a:off x="998376" y="549276"/>
            <a:ext cx="9418799" cy="6151561"/>
          </a:xfrm>
        </p:spPr>
        <p:txBody>
          <a:bodyPr>
            <a:normAutofit lnSpcReduction="10000"/>
          </a:bodyPr>
          <a:lstStyle/>
          <a:p>
            <a:pPr>
              <a:lnSpc>
                <a:spcPct val="150000"/>
              </a:lnSpc>
              <a:defRPr/>
            </a:pPr>
            <a:r>
              <a:rPr lang="el-GR" dirty="0">
                <a:latin typeface="Times New Roman" pitchFamily="18" charset="0"/>
                <a:cs typeface="Times New Roman" pitchFamily="18" charset="0"/>
              </a:rPr>
              <a:t>Οι παίκτες εκτελούν 8 άλματα περνώντας δεξιά και αριστερά πάνω από έναν κώνο.</a:t>
            </a:r>
          </a:p>
          <a:p>
            <a:pPr>
              <a:lnSpc>
                <a:spcPct val="150000"/>
              </a:lnSpc>
              <a:defRPr/>
            </a:pPr>
            <a:r>
              <a:rPr lang="el-GR" dirty="0">
                <a:latin typeface="Times New Roman" pitchFamily="18" charset="0"/>
                <a:cs typeface="Times New Roman" pitchFamily="18" charset="0"/>
              </a:rPr>
              <a:t>Οι παίκτες πηδούν μπροστά – πίσω πάνω απ’ τον κώνο.</a:t>
            </a:r>
          </a:p>
          <a:p>
            <a:pPr>
              <a:lnSpc>
                <a:spcPct val="150000"/>
              </a:lnSpc>
              <a:defRPr/>
            </a:pPr>
            <a:r>
              <a:rPr lang="el-GR" dirty="0">
                <a:latin typeface="Times New Roman" pitchFamily="18" charset="0"/>
                <a:cs typeface="Times New Roman" pitchFamily="18" charset="0"/>
              </a:rPr>
              <a:t>Οι παίκτες εκτελούν σταυρό πάνω από τον κώνο (μπρος – πίσω – αριστερά – δεξιά) δυο συνεχόμενες φορές. </a:t>
            </a:r>
          </a:p>
          <a:p>
            <a:pPr>
              <a:lnSpc>
                <a:spcPct val="150000"/>
              </a:lnSpc>
              <a:defRPr/>
            </a:pPr>
            <a:r>
              <a:rPr lang="el-GR" dirty="0">
                <a:latin typeface="Times New Roman" pitchFamily="18" charset="0"/>
                <a:cs typeface="Times New Roman" pitchFamily="18" charset="0"/>
              </a:rPr>
              <a:t>Αντί για κώνους χρησιμοποιούμε πιο χαμηλό εμπόδιο στους μικρούς (π.χ. μια μπλούζα). Στην προπόνηση με το εξάγωνο δίνουμε μεγαλύτερη έμφαση στην ταχύτητα ενώ με τους κώνους κάνουμε πιο ψηλά άλματα.</a:t>
            </a:r>
          </a:p>
        </p:txBody>
      </p:sp>
      <p:sp>
        <p:nvSpPr>
          <p:cNvPr id="4" name="3 - Θέση αριθμού διαφάνειας">
            <a:extLst>
              <a:ext uri="{FF2B5EF4-FFF2-40B4-BE49-F238E27FC236}">
                <a16:creationId xmlns:a16="http://schemas.microsoft.com/office/drawing/2014/main" id="{096BE227-9C6A-4D58-A5FE-43A25E7EA9E7}"/>
              </a:ext>
            </a:extLst>
          </p:cNvPr>
          <p:cNvSpPr>
            <a:spLocks noGrp="1"/>
          </p:cNvSpPr>
          <p:nvPr>
            <p:ph type="sldNum" sz="quarter" idx="12"/>
          </p:nvPr>
        </p:nvSpPr>
        <p:spPr>
          <a:xfrm>
            <a:off x="4648200" y="6243638"/>
            <a:ext cx="2895600" cy="457200"/>
          </a:xfrm>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algn="ctr" eaLnBrk="1" hangingPunct="1">
              <a:defRPr/>
            </a:pPr>
            <a:fld id="{922984E8-B861-4760-A4F4-6E996D6E2F4C}" type="slidenum">
              <a:rPr lang="el-GR" sz="1200">
                <a:latin typeface="Arial" panose="020B0604020202020204" pitchFamily="34" charset="0"/>
              </a:rPr>
              <a:pPr algn="ctr" eaLnBrk="1" hangingPunct="1">
                <a:defRPr/>
              </a:pPr>
              <a:t>30</a:t>
            </a:fld>
            <a:endParaRPr lang="el-GR" sz="1200">
              <a:latin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2 - Θέση περιεχομένου">
            <a:extLst>
              <a:ext uri="{FF2B5EF4-FFF2-40B4-BE49-F238E27FC236}">
                <a16:creationId xmlns:a16="http://schemas.microsoft.com/office/drawing/2014/main" id="{06E109D6-C465-4028-AFCC-D38E3D5C09B5}"/>
              </a:ext>
            </a:extLst>
          </p:cNvPr>
          <p:cNvSpPr>
            <a:spLocks noGrp="1"/>
          </p:cNvSpPr>
          <p:nvPr>
            <p:ph idx="1"/>
          </p:nvPr>
        </p:nvSpPr>
        <p:spPr>
          <a:xfrm>
            <a:off x="877078" y="260350"/>
            <a:ext cx="10468946" cy="6597650"/>
          </a:xfrm>
        </p:spPr>
        <p:txBody>
          <a:bodyPr/>
          <a:lstStyle/>
          <a:p>
            <a:pPr>
              <a:defRPr/>
            </a:pPr>
            <a:r>
              <a:rPr lang="el-GR" sz="2800" dirty="0">
                <a:latin typeface="Times New Roman" pitchFamily="18" charset="0"/>
                <a:cs typeface="Times New Roman" pitchFamily="18" charset="0"/>
              </a:rPr>
              <a:t>Οι παίκτες εκτελούν 6 επιτόπια άλματα με τα χέρια ψηλά προσπαθώντας να ακουμπήσουν ένα στόχο (π.χ. μπορούμε να κρεμάσουμε στο </a:t>
            </a:r>
            <a:r>
              <a:rPr lang="el-GR" sz="2800" dirty="0" err="1">
                <a:latin typeface="Times New Roman" pitchFamily="18" charset="0"/>
                <a:cs typeface="Times New Roman" pitchFamily="18" charset="0"/>
              </a:rPr>
              <a:t>ταμπλώ</a:t>
            </a:r>
            <a:r>
              <a:rPr lang="el-GR" sz="2800" dirty="0">
                <a:latin typeface="Times New Roman" pitchFamily="18" charset="0"/>
                <a:cs typeface="Times New Roman" pitchFamily="18" charset="0"/>
              </a:rPr>
              <a:t> της </a:t>
            </a:r>
            <a:r>
              <a:rPr lang="el-GR" sz="2800" dirty="0" err="1">
                <a:latin typeface="Times New Roman" pitchFamily="18" charset="0"/>
                <a:cs typeface="Times New Roman" pitchFamily="18" charset="0"/>
              </a:rPr>
              <a:t>μπασκέτας</a:t>
            </a:r>
            <a:r>
              <a:rPr lang="el-GR" sz="2800" dirty="0">
                <a:latin typeface="Times New Roman" pitchFamily="18" charset="0"/>
                <a:cs typeface="Times New Roman" pitchFamily="18" charset="0"/>
              </a:rPr>
              <a:t> δύο κομμάτια </a:t>
            </a:r>
            <a:r>
              <a:rPr lang="en-US" sz="2800" dirty="0">
                <a:latin typeface="Times New Roman" pitchFamily="18" charset="0"/>
                <a:cs typeface="Times New Roman" pitchFamily="18" charset="0"/>
              </a:rPr>
              <a:t>tape). </a:t>
            </a:r>
            <a:r>
              <a:rPr lang="el-GR" sz="2800" dirty="0">
                <a:latin typeface="Times New Roman" pitchFamily="18" charset="0"/>
                <a:cs typeface="Times New Roman" pitchFamily="18" charset="0"/>
              </a:rPr>
              <a:t>Η άσκηση αυτή ενδυναμώνει την </a:t>
            </a:r>
            <a:r>
              <a:rPr lang="el-GR" sz="2800" dirty="0" err="1">
                <a:latin typeface="Times New Roman" pitchFamily="18" charset="0"/>
                <a:cs typeface="Times New Roman" pitchFamily="18" charset="0"/>
              </a:rPr>
              <a:t>ποδοκνημική</a:t>
            </a:r>
            <a:r>
              <a:rPr lang="el-GR" sz="2800" dirty="0">
                <a:latin typeface="Times New Roman" pitchFamily="18" charset="0"/>
                <a:cs typeface="Times New Roman" pitchFamily="18" charset="0"/>
              </a:rPr>
              <a:t> άρθρωση.  </a:t>
            </a:r>
          </a:p>
          <a:p>
            <a:pPr>
              <a:defRPr/>
            </a:pPr>
            <a:r>
              <a:rPr lang="el-GR" sz="2800" dirty="0">
                <a:latin typeface="Times New Roman" pitchFamily="18" charset="0"/>
                <a:cs typeface="Times New Roman" pitchFamily="18" charset="0"/>
              </a:rPr>
              <a:t>Το ίδιο με πριν μόνο που τώρα παίρνουν φόρα με ένα βήμα. Το ένα πόδι βρίσκεται πιο πίσω από το άλλο. Φέρνουν το πίσω πόδι μπροστά και δίπλα στο άλλο και στη συνέχεια εκτελούν το άλμα.</a:t>
            </a:r>
          </a:p>
          <a:p>
            <a:pPr>
              <a:defRPr/>
            </a:pPr>
            <a:r>
              <a:rPr lang="el-GR" sz="2800" dirty="0">
                <a:latin typeface="Times New Roman" pitchFamily="18" charset="0"/>
                <a:cs typeface="Times New Roman" pitchFamily="18" charset="0"/>
              </a:rPr>
              <a:t>Χρησιμοποιούμε έναν πάγκο 30 εκ. για τις παρακάτω ασκήσεις. Τοποθετούμε τον πάγκο σε απόσταση 2-3 περίπου μέτρων από το καλάθι. Τα παιδιά ανεβαίνουν ένα </a:t>
            </a:r>
            <a:r>
              <a:rPr lang="el-GR" sz="2800" dirty="0" err="1">
                <a:latin typeface="Times New Roman" pitchFamily="18" charset="0"/>
                <a:cs typeface="Times New Roman" pitchFamily="18" charset="0"/>
              </a:rPr>
              <a:t>ένα</a:t>
            </a:r>
            <a:r>
              <a:rPr lang="el-GR" sz="2800" dirty="0">
                <a:latin typeface="Times New Roman" pitchFamily="18" charset="0"/>
                <a:cs typeface="Times New Roman" pitchFamily="18" charset="0"/>
              </a:rPr>
              <a:t> πάνω στον πάγκο και από εκεί πηδάνε προς κάτω και, αυτομάτως, μόλις ακουμπάνε στο έδαφος κάνουν ένα άλμα προς το καλάθι.</a:t>
            </a:r>
          </a:p>
        </p:txBody>
      </p:sp>
      <p:sp>
        <p:nvSpPr>
          <p:cNvPr id="3" name="2 - Θέση αριθμού διαφάνειας">
            <a:extLst>
              <a:ext uri="{FF2B5EF4-FFF2-40B4-BE49-F238E27FC236}">
                <a16:creationId xmlns:a16="http://schemas.microsoft.com/office/drawing/2014/main" id="{401D92DE-22E2-49C4-951A-F01B16BDFB09}"/>
              </a:ext>
            </a:extLst>
          </p:cNvPr>
          <p:cNvSpPr>
            <a:spLocks noGrp="1"/>
          </p:cNvSpPr>
          <p:nvPr>
            <p:ph type="sldNum" sz="quarter" idx="12"/>
          </p:nvPr>
        </p:nvSpPr>
        <p:spPr>
          <a:xfrm>
            <a:off x="4648200" y="6243638"/>
            <a:ext cx="2895600" cy="457200"/>
          </a:xfrm>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algn="ctr" eaLnBrk="1" hangingPunct="1">
              <a:defRPr/>
            </a:pPr>
            <a:fld id="{6BF8BEE5-71BF-4B9E-9673-F4EBC121FECF}" type="slidenum">
              <a:rPr lang="el-GR" sz="1200">
                <a:latin typeface="Arial" panose="020B0604020202020204" pitchFamily="34" charset="0"/>
              </a:rPr>
              <a:pPr algn="ctr" eaLnBrk="1" hangingPunct="1">
                <a:defRPr/>
              </a:pPr>
              <a:t>31</a:t>
            </a:fld>
            <a:endParaRPr lang="el-GR" sz="1200">
              <a:latin typeface="Arial" panose="020B0604020202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2 - Θέση περιεχομένου">
            <a:extLst>
              <a:ext uri="{FF2B5EF4-FFF2-40B4-BE49-F238E27FC236}">
                <a16:creationId xmlns:a16="http://schemas.microsoft.com/office/drawing/2014/main" id="{5ABB6CD5-1C11-42A2-B369-641B8A0D0956}"/>
              </a:ext>
            </a:extLst>
          </p:cNvPr>
          <p:cNvSpPr>
            <a:spLocks noGrp="1"/>
          </p:cNvSpPr>
          <p:nvPr>
            <p:ph idx="1"/>
          </p:nvPr>
        </p:nvSpPr>
        <p:spPr>
          <a:xfrm>
            <a:off x="737118" y="260350"/>
            <a:ext cx="9930882" cy="6597650"/>
          </a:xfrm>
        </p:spPr>
        <p:txBody>
          <a:bodyPr/>
          <a:lstStyle/>
          <a:p>
            <a:pPr>
              <a:defRPr/>
            </a:pPr>
            <a:r>
              <a:rPr lang="el-GR" dirty="0">
                <a:latin typeface="Times New Roman" pitchFamily="18" charset="0"/>
                <a:cs typeface="Times New Roman" pitchFamily="18" charset="0"/>
              </a:rPr>
              <a:t>Ίδια άσκηση. Ο παίκτης ξεκινάει πάνω στον πάγκο. Ο προπονητής του δίνει πάσα και αυτός πρέπει να πιάσει την μπάλα στον αέρα να προσγειωθεί στο έδαφος και να κάνει άλμα με τα δύο χέρια ψηλά. Στο άλμα που κάνει προσπαθεί να ακουμπήσει με την μπάλα του έναν στόχο  </a:t>
            </a:r>
            <a:r>
              <a:rPr lang="en-US" dirty="0">
                <a:latin typeface="Times New Roman" pitchFamily="18" charset="0"/>
                <a:cs typeface="Times New Roman" pitchFamily="18" charset="0"/>
              </a:rPr>
              <a:t>(tape, </a:t>
            </a:r>
            <a:r>
              <a:rPr lang="el-GR" dirty="0" err="1">
                <a:latin typeface="Times New Roman" pitchFamily="18" charset="0"/>
                <a:cs typeface="Times New Roman" pitchFamily="18" charset="0"/>
              </a:rPr>
              <a:t>δυχτάκι</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ταμπλώ</a:t>
            </a:r>
            <a:r>
              <a:rPr lang="el-GR" dirty="0">
                <a:latin typeface="Times New Roman" pitchFamily="18" charset="0"/>
                <a:cs typeface="Times New Roman" pitchFamily="18" charset="0"/>
              </a:rPr>
              <a:t>, στεφάνι</a:t>
            </a:r>
            <a:r>
              <a:rPr lang="en-US" dirty="0">
                <a:latin typeface="Times New Roman" pitchFamily="18" charset="0"/>
                <a:cs typeface="Times New Roman" pitchFamily="18" charset="0"/>
              </a:rPr>
              <a:t>)</a:t>
            </a:r>
            <a:r>
              <a:rPr lang="el-GR" dirty="0">
                <a:latin typeface="Times New Roman" pitchFamily="18" charset="0"/>
                <a:cs typeface="Times New Roman" pitchFamily="18" charset="0"/>
              </a:rPr>
              <a:t>.</a:t>
            </a:r>
          </a:p>
          <a:p>
            <a:pPr>
              <a:defRPr/>
            </a:pPr>
            <a:r>
              <a:rPr lang="el-GR" dirty="0">
                <a:latin typeface="Times New Roman" pitchFamily="18" charset="0"/>
                <a:cs typeface="Times New Roman" pitchFamily="18" charset="0"/>
              </a:rPr>
              <a:t>Ανέβασμα στον πάγκο. Ο παίκτης πηδάει στο έδαφος και μόλις προσγειώνεται κάνει άλμα μα στροφή 180</a:t>
            </a:r>
            <a:r>
              <a:rPr lang="el-GR" baseline="30000" dirty="0">
                <a:latin typeface="Times New Roman" pitchFamily="18" charset="0"/>
                <a:cs typeface="Times New Roman" pitchFamily="18" charset="0"/>
              </a:rPr>
              <a:t>ο</a:t>
            </a:r>
            <a:r>
              <a:rPr lang="el-GR" dirty="0">
                <a:latin typeface="Times New Roman" pitchFamily="18" charset="0"/>
                <a:cs typeface="Times New Roman" pitchFamily="18" charset="0"/>
              </a:rPr>
              <a:t> και ζητάει την μπάλα απ’ τον προπονητή. Στη συνέχεια υποδέχεται την μπάλα κάνει </a:t>
            </a:r>
            <a:r>
              <a:rPr lang="el-GR" dirty="0" err="1">
                <a:latin typeface="Times New Roman" pitchFamily="18" charset="0"/>
                <a:cs typeface="Times New Roman" pitchFamily="18" charset="0"/>
              </a:rPr>
              <a:t>πίβοτ</a:t>
            </a:r>
            <a:r>
              <a:rPr lang="el-GR" dirty="0">
                <a:latin typeface="Times New Roman" pitchFamily="18" charset="0"/>
                <a:cs typeface="Times New Roman" pitchFamily="18" charset="0"/>
              </a:rPr>
              <a:t> για να γυρίσει πρόσωπο στο καλάθι και σουτάρει ή κάνει ντρίπλα και </a:t>
            </a:r>
            <a:r>
              <a:rPr lang="en-US" dirty="0">
                <a:latin typeface="Times New Roman" pitchFamily="18" charset="0"/>
                <a:cs typeface="Times New Roman" pitchFamily="18" charset="0"/>
              </a:rPr>
              <a:t>lay up.</a:t>
            </a:r>
            <a:endParaRPr lang="el-GR" dirty="0">
              <a:latin typeface="Times New Roman" pitchFamily="18" charset="0"/>
              <a:cs typeface="Times New Roman" pitchFamily="18" charset="0"/>
            </a:endParaRPr>
          </a:p>
          <a:p>
            <a:pPr>
              <a:defRPr/>
            </a:pPr>
            <a:endParaRPr lang="el-GR" dirty="0">
              <a:latin typeface="Times New Roman" pitchFamily="18" charset="0"/>
              <a:cs typeface="Times New Roman" pitchFamily="18" charset="0"/>
            </a:endParaRPr>
          </a:p>
        </p:txBody>
      </p:sp>
      <p:sp>
        <p:nvSpPr>
          <p:cNvPr id="3" name="2 - Θέση αριθμού διαφάνειας">
            <a:extLst>
              <a:ext uri="{FF2B5EF4-FFF2-40B4-BE49-F238E27FC236}">
                <a16:creationId xmlns:a16="http://schemas.microsoft.com/office/drawing/2014/main" id="{783D4619-86D2-4686-B609-192763B2134A}"/>
              </a:ext>
            </a:extLst>
          </p:cNvPr>
          <p:cNvSpPr>
            <a:spLocks noGrp="1"/>
          </p:cNvSpPr>
          <p:nvPr>
            <p:ph type="sldNum" sz="quarter" idx="12"/>
          </p:nvPr>
        </p:nvSpPr>
        <p:spPr>
          <a:xfrm>
            <a:off x="4648200" y="6243638"/>
            <a:ext cx="2895600" cy="457200"/>
          </a:xfrm>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algn="ctr" eaLnBrk="1" hangingPunct="1">
              <a:defRPr/>
            </a:pPr>
            <a:fld id="{943E3018-C6EB-46B2-BAD2-13DB4F415992}" type="slidenum">
              <a:rPr lang="el-GR" sz="1200">
                <a:latin typeface="Arial" panose="020B0604020202020204" pitchFamily="34" charset="0"/>
              </a:rPr>
              <a:pPr algn="ctr" eaLnBrk="1" hangingPunct="1">
                <a:defRPr/>
              </a:pPr>
              <a:t>32</a:t>
            </a:fld>
            <a:endParaRPr lang="el-GR" sz="1200">
              <a:latin typeface="Arial" panose="020B060402020202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Τίτλος">
            <a:extLst>
              <a:ext uri="{FF2B5EF4-FFF2-40B4-BE49-F238E27FC236}">
                <a16:creationId xmlns:a16="http://schemas.microsoft.com/office/drawing/2014/main" id="{61CCFD4D-1E1B-4F23-89EC-91CD68F43EDF}"/>
              </a:ext>
            </a:extLst>
          </p:cNvPr>
          <p:cNvSpPr>
            <a:spLocks noGrp="1"/>
          </p:cNvSpPr>
          <p:nvPr>
            <p:ph type="title"/>
          </p:nvPr>
        </p:nvSpPr>
        <p:spPr>
          <a:xfrm>
            <a:off x="1981200" y="1"/>
            <a:ext cx="8229600" cy="404813"/>
          </a:xfrm>
        </p:spPr>
        <p:txBody>
          <a:bodyPr>
            <a:normAutofit fontScale="90000"/>
          </a:bodyPr>
          <a:lstStyle/>
          <a:p>
            <a:r>
              <a:rPr lang="el-GR" altLang="el-GR" sz="2800">
                <a:latin typeface="Times New Roman" panose="02020603050405020304" pitchFamily="18" charset="0"/>
                <a:cs typeface="Times New Roman" panose="02020603050405020304" pitchFamily="18" charset="0"/>
              </a:rPr>
              <a:t>ΑΣΚΗΣΕΙΣ ΙΔΙΟΔΕΚΤΙΚΟΤΗΤΑΣ</a:t>
            </a:r>
          </a:p>
        </p:txBody>
      </p:sp>
      <p:sp>
        <p:nvSpPr>
          <p:cNvPr id="3" name="2 - Θέση περιεχομένου">
            <a:extLst>
              <a:ext uri="{FF2B5EF4-FFF2-40B4-BE49-F238E27FC236}">
                <a16:creationId xmlns:a16="http://schemas.microsoft.com/office/drawing/2014/main" id="{4C052233-5E97-4B69-8800-DB640FEEC5AA}"/>
              </a:ext>
            </a:extLst>
          </p:cNvPr>
          <p:cNvSpPr>
            <a:spLocks noGrp="1"/>
          </p:cNvSpPr>
          <p:nvPr>
            <p:ph idx="1"/>
          </p:nvPr>
        </p:nvSpPr>
        <p:spPr>
          <a:xfrm>
            <a:off x="737119" y="476250"/>
            <a:ext cx="9751496" cy="6192838"/>
          </a:xfrm>
        </p:spPr>
        <p:txBody>
          <a:bodyPr>
            <a:normAutofit fontScale="92500" lnSpcReduction="20000"/>
          </a:bodyPr>
          <a:lstStyle/>
          <a:p>
            <a:pPr>
              <a:lnSpc>
                <a:spcPct val="150000"/>
              </a:lnSpc>
              <a:buSzPct val="115000"/>
              <a:buFont typeface="Wingdings" panose="05000000000000000000" pitchFamily="2" charset="2"/>
              <a:buChar char="Ø"/>
              <a:defRPr/>
            </a:pPr>
            <a:r>
              <a:rPr lang="el-GR" dirty="0">
                <a:latin typeface="Times New Roman" pitchFamily="18" charset="0"/>
                <a:cs typeface="Times New Roman" pitchFamily="18" charset="0"/>
              </a:rPr>
              <a:t>Ισορροπία στο ένα πόδι. Κρατάμε ισορροπία για 20 δευτερόλεπτα . Το ίδιο με κλειστά μάτια. </a:t>
            </a:r>
          </a:p>
          <a:p>
            <a:pPr>
              <a:lnSpc>
                <a:spcPct val="150000"/>
              </a:lnSpc>
              <a:buSzPct val="115000"/>
              <a:buFont typeface="Wingdings" panose="05000000000000000000" pitchFamily="2" charset="2"/>
              <a:buChar char="Ø"/>
              <a:defRPr/>
            </a:pPr>
            <a:r>
              <a:rPr lang="el-GR" dirty="0">
                <a:latin typeface="Times New Roman" pitchFamily="18" charset="0"/>
                <a:cs typeface="Times New Roman" pitchFamily="18" charset="0"/>
              </a:rPr>
              <a:t>Περιστροφές με μπάλα. Στεκόμαστε στο ένα πόδι και περιστρέφουμε μια μπάλα γύρω από την μέση μας . Όταν η άσκηση είναι εύκολη τότε την εκτελούμε με τα μάτια κλειστά.  </a:t>
            </a:r>
            <a:endParaRPr lang="en-US" u="sng" dirty="0">
              <a:latin typeface="Times New Roman" pitchFamily="18" charset="0"/>
              <a:cs typeface="Times New Roman" pitchFamily="18" charset="0"/>
            </a:endParaRPr>
          </a:p>
          <a:p>
            <a:pPr>
              <a:lnSpc>
                <a:spcPct val="150000"/>
              </a:lnSpc>
              <a:buSzPct val="115000"/>
              <a:buFont typeface="Wingdings" panose="05000000000000000000" pitchFamily="2" charset="2"/>
              <a:buChar char="Ø"/>
              <a:defRPr/>
            </a:pPr>
            <a:r>
              <a:rPr lang="el-GR" dirty="0">
                <a:latin typeface="Times New Roman" pitchFamily="18" charset="0"/>
                <a:cs typeface="Times New Roman" pitchFamily="18" charset="0"/>
              </a:rPr>
              <a:t>Περιστροφές με μπάλα γύρω από τον μηρό. Στεκόμαστε στο ένα πόδι και περιστρέφουμε μια μπάλα γύρω από τον μηρό μας . Όταν η άσκηση είναι εύκολη τότε την εκτελούμε με τα μάτια κλειστά.</a:t>
            </a:r>
            <a:endParaRPr lang="en-US" dirty="0">
              <a:latin typeface="Times New Roman" pitchFamily="18" charset="0"/>
              <a:cs typeface="Times New Roman" pitchFamily="18" charset="0"/>
            </a:endParaRPr>
          </a:p>
          <a:p>
            <a:pPr>
              <a:lnSpc>
                <a:spcPct val="150000"/>
              </a:lnSpc>
              <a:buSzPct val="115000"/>
              <a:buFont typeface="Wingdings" panose="05000000000000000000" pitchFamily="2" charset="2"/>
              <a:buChar char="Ø"/>
              <a:defRPr/>
            </a:pPr>
            <a:r>
              <a:rPr lang="el-GR" dirty="0">
                <a:latin typeface="Times New Roman" pitchFamily="18" charset="0"/>
                <a:cs typeface="Times New Roman" pitchFamily="18" charset="0"/>
              </a:rPr>
              <a:t>Πάσες. Στεκόμαστε στο ένα πόδι και ρίχνουμε την μπάλα στον τοίχο ή σε έναν συναθλητή μας προσπαθώντας να διατηρήσουμε την ισορροπία μας.</a:t>
            </a:r>
          </a:p>
          <a:p>
            <a:pPr>
              <a:buFont typeface="Wingdings" panose="05000000000000000000" pitchFamily="2" charset="2"/>
              <a:buNone/>
              <a:defRPr/>
            </a:pP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1 - Τίτλος">
            <a:extLst>
              <a:ext uri="{FF2B5EF4-FFF2-40B4-BE49-F238E27FC236}">
                <a16:creationId xmlns:a16="http://schemas.microsoft.com/office/drawing/2014/main" id="{A6AE580B-3385-477D-9A0C-458FADEF431E}"/>
              </a:ext>
            </a:extLst>
          </p:cNvPr>
          <p:cNvSpPr>
            <a:spLocks noGrp="1"/>
          </p:cNvSpPr>
          <p:nvPr>
            <p:ph type="title"/>
          </p:nvPr>
        </p:nvSpPr>
        <p:spPr>
          <a:xfrm>
            <a:off x="1981200" y="1"/>
            <a:ext cx="8229600" cy="404813"/>
          </a:xfrm>
        </p:spPr>
        <p:txBody>
          <a:bodyPr>
            <a:normAutofit fontScale="90000"/>
          </a:bodyPr>
          <a:lstStyle/>
          <a:p>
            <a:r>
              <a:rPr lang="el-GR" altLang="el-GR" sz="2800">
                <a:latin typeface="Times New Roman" panose="02020603050405020304" pitchFamily="18" charset="0"/>
                <a:cs typeface="Times New Roman" panose="02020603050405020304" pitchFamily="18" charset="0"/>
              </a:rPr>
              <a:t>ΑΣΚΗΣΕΙΣ ΙΔΙΟΔΕΚΤΙΚΟΤΗΤΑΣ</a:t>
            </a:r>
          </a:p>
        </p:txBody>
      </p:sp>
      <p:sp>
        <p:nvSpPr>
          <p:cNvPr id="3" name="2 - Θέση περιεχομένου">
            <a:extLst>
              <a:ext uri="{FF2B5EF4-FFF2-40B4-BE49-F238E27FC236}">
                <a16:creationId xmlns:a16="http://schemas.microsoft.com/office/drawing/2014/main" id="{2ABF4753-3650-4B10-BB3D-18754991CC47}"/>
              </a:ext>
            </a:extLst>
          </p:cNvPr>
          <p:cNvSpPr>
            <a:spLocks noGrp="1"/>
          </p:cNvSpPr>
          <p:nvPr>
            <p:ph idx="1"/>
          </p:nvPr>
        </p:nvSpPr>
        <p:spPr>
          <a:xfrm>
            <a:off x="391887" y="476250"/>
            <a:ext cx="10096728" cy="6381750"/>
          </a:xfrm>
        </p:spPr>
        <p:txBody>
          <a:bodyPr>
            <a:normAutofit/>
          </a:bodyPr>
          <a:lstStyle/>
          <a:p>
            <a:pPr>
              <a:defRPr/>
            </a:pPr>
            <a:r>
              <a:rPr lang="el-GR" dirty="0">
                <a:latin typeface="Times New Roman" pitchFamily="18" charset="0"/>
                <a:cs typeface="Times New Roman" pitchFamily="18" charset="0"/>
              </a:rPr>
              <a:t>Πάσες στο πλάι. Στεκόμαστε στο ένα πόδι και ρίχνουμε προς το πλάι την μπάλα στον τοίχο ή σε έναν συναθλητή μας προσπαθώντας να διατηρήσουμε την ισορροπία μας. </a:t>
            </a:r>
          </a:p>
          <a:p>
            <a:pPr>
              <a:defRPr/>
            </a:pPr>
            <a:r>
              <a:rPr lang="el-GR" dirty="0">
                <a:latin typeface="Times New Roman" pitchFamily="18" charset="0"/>
                <a:cs typeface="Times New Roman" pitchFamily="18" charset="0"/>
              </a:rPr>
              <a:t>Ο παίκτης με μέτωπο στον τοίχο με μία μπάλα στα χέρια και σε απόσταση τέτοια ώστε αν οριζοντιωθεί με τεντωμένα χέρια να μπορεί να ακουμπήσει τη μπάλα στον τοίχο. Ισορροπία στο ένα πόδι. Ακουμπάει τη μπάλα στον τοίχο και μετά επανέρχεται στην ίδια θέση.</a:t>
            </a:r>
          </a:p>
          <a:p>
            <a:pPr>
              <a:defRPr/>
            </a:pPr>
            <a:r>
              <a:rPr lang="el-GR" dirty="0">
                <a:latin typeface="Times New Roman" pitchFamily="18" charset="0"/>
                <a:cs typeface="Times New Roman" pitchFamily="18" charset="0"/>
              </a:rPr>
              <a:t>Η ίδια άσκηση με την προηγούμενη μόνο που τώρα ο παίκτης έχει πλάτη στον τοίχο και όταν οριζοντιώνεται ακουμπάει το ένα του πόδι στον τοίχο και φέρνει τη μπάλα μπροστά με τεντωμένα χέρια. </a:t>
            </a:r>
          </a:p>
          <a:p>
            <a:pPr>
              <a:defRPr/>
            </a:pPr>
            <a:r>
              <a:rPr lang="el-GR" dirty="0">
                <a:latin typeface="Times New Roman" pitchFamily="18" charset="0"/>
                <a:cs typeface="Times New Roman" pitchFamily="18" charset="0"/>
              </a:rPr>
              <a:t>Με τους ώμους κάθετα στον τοίχο πάλι σε ισορροπία στο ένα πόδι ο παίκτης στρίβει πλάγια και ακουμπάει τη μπάλα στον τοίχο. Μετά ξαναγυρίζει στην αρχική του θέση πάντα σε ισορροπία. Η άσκηση εκτελείται και από την άλλη πλευρά αλλάζοντας μέτωπο.</a:t>
            </a:r>
          </a:p>
          <a:p>
            <a:pPr>
              <a:defRPr/>
            </a:pPr>
            <a:endParaRPr lang="el-GR"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1 - Τίτλος">
            <a:extLst>
              <a:ext uri="{FF2B5EF4-FFF2-40B4-BE49-F238E27FC236}">
                <a16:creationId xmlns:a16="http://schemas.microsoft.com/office/drawing/2014/main" id="{378F2E87-1322-49CA-8255-1A4C7782AD44}"/>
              </a:ext>
            </a:extLst>
          </p:cNvPr>
          <p:cNvSpPr>
            <a:spLocks noGrp="1"/>
          </p:cNvSpPr>
          <p:nvPr>
            <p:ph type="title"/>
          </p:nvPr>
        </p:nvSpPr>
        <p:spPr>
          <a:xfrm>
            <a:off x="1981200" y="1"/>
            <a:ext cx="8229600" cy="404813"/>
          </a:xfrm>
        </p:spPr>
        <p:txBody>
          <a:bodyPr>
            <a:normAutofit fontScale="90000"/>
          </a:bodyPr>
          <a:lstStyle/>
          <a:p>
            <a:r>
              <a:rPr lang="el-GR" altLang="el-GR" sz="2800">
                <a:latin typeface="Times New Roman" panose="02020603050405020304" pitchFamily="18" charset="0"/>
                <a:cs typeface="Times New Roman" panose="02020603050405020304" pitchFamily="18" charset="0"/>
              </a:rPr>
              <a:t>ΑΣΚΗΣΕΙΣ ΙΔΙΟΔΕΚΤΙΚΟΤΗΤΑΣ</a:t>
            </a:r>
          </a:p>
        </p:txBody>
      </p:sp>
      <p:sp>
        <p:nvSpPr>
          <p:cNvPr id="3" name="2 - Θέση περιεχομένου">
            <a:extLst>
              <a:ext uri="{FF2B5EF4-FFF2-40B4-BE49-F238E27FC236}">
                <a16:creationId xmlns:a16="http://schemas.microsoft.com/office/drawing/2014/main" id="{6DDD7BEA-A424-4377-8D21-961E7501015E}"/>
              </a:ext>
            </a:extLst>
          </p:cNvPr>
          <p:cNvSpPr>
            <a:spLocks noGrp="1"/>
          </p:cNvSpPr>
          <p:nvPr>
            <p:ph idx="1"/>
          </p:nvPr>
        </p:nvSpPr>
        <p:spPr>
          <a:xfrm>
            <a:off x="979715" y="404814"/>
            <a:ext cx="9508900" cy="6264275"/>
          </a:xfrm>
        </p:spPr>
        <p:txBody>
          <a:bodyPr/>
          <a:lstStyle/>
          <a:p>
            <a:pPr>
              <a:defRPr/>
            </a:pPr>
            <a:r>
              <a:rPr lang="el-GR" sz="2800" dirty="0">
                <a:latin typeface="Times New Roman" pitchFamily="18" charset="0"/>
                <a:cs typeface="Times New Roman" pitchFamily="18" charset="0"/>
              </a:rPr>
              <a:t>Με πλάτη κοντά στον τοίχο. Ο παίκτης  ακουμπάει τη μπάλα πάνω από το κεφάλι του στον τοίχο με μικρή υπερέκταση και την ξαναφέρνει μπροστά του.</a:t>
            </a:r>
          </a:p>
          <a:p>
            <a:pPr>
              <a:defRPr/>
            </a:pPr>
            <a:r>
              <a:rPr lang="el-GR" sz="2800" dirty="0">
                <a:latin typeface="Times New Roman" pitchFamily="18" charset="0"/>
                <a:cs typeface="Times New Roman" pitchFamily="18" charset="0"/>
              </a:rPr>
              <a:t>Ίδια άσκηση με την προηγούμενη μόνο που  τώρα ο αθλητής τη φέρνει προς τον τοίχο λοξά δεξιά ή αριστερά πάνω από το κεφάλι του.</a:t>
            </a:r>
          </a:p>
          <a:p>
            <a:pPr>
              <a:defRPr/>
            </a:pPr>
            <a:r>
              <a:rPr lang="el-GR" sz="2800" dirty="0">
                <a:latin typeface="Times New Roman" pitchFamily="18" charset="0"/>
                <a:cs typeface="Times New Roman" pitchFamily="18" charset="0"/>
              </a:rPr>
              <a:t>Ο αθλητής (πλάτη στον τοίχο) κάνει </a:t>
            </a:r>
            <a:r>
              <a:rPr lang="en-US" sz="2800" dirty="0">
                <a:latin typeface="Times New Roman" pitchFamily="18" charset="0"/>
                <a:cs typeface="Times New Roman" pitchFamily="18" charset="0"/>
              </a:rPr>
              <a:t>hand off</a:t>
            </a:r>
            <a:r>
              <a:rPr lang="el-GR" sz="2800" dirty="0">
                <a:latin typeface="Times New Roman" pitchFamily="18" charset="0"/>
                <a:cs typeface="Times New Roman" pitchFamily="18" charset="0"/>
              </a:rPr>
              <a:t> πάσες γυρίζοντας προς τον τοίχο πάντα σε ισορροπία στο ένα πόδι. Γυρίζει 1 φορά δεξιά και μετά 1 αριστερά. Όταν γυρίζει αριστερά χρησιμοποιεί το αριστερό χέρι και αντίστοιχα όταν γυρίζει δεξιά.</a:t>
            </a:r>
          </a:p>
          <a:p>
            <a:pPr>
              <a:defRPr/>
            </a:pPr>
            <a:r>
              <a:rPr lang="el-GR" sz="2800" dirty="0">
                <a:latin typeface="Times New Roman" pitchFamily="18" charset="0"/>
                <a:cs typeface="Times New Roman" pitchFamily="18" charset="0"/>
              </a:rPr>
              <a:t>Η ίδια άσκηση, τώρα όμως ο παίκτης χρησιμοποιεί το αντίθετο χέρι για να ακουμπήσει τη μπάλα στον τοίχο.</a:t>
            </a:r>
          </a:p>
          <a:p>
            <a:pPr>
              <a:defRPr/>
            </a:pPr>
            <a:endParaRPr lang="el-GR" sz="28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1 - Τίτλος">
            <a:extLst>
              <a:ext uri="{FF2B5EF4-FFF2-40B4-BE49-F238E27FC236}">
                <a16:creationId xmlns:a16="http://schemas.microsoft.com/office/drawing/2014/main" id="{95A05D34-EDAB-4384-8161-344A602C2E56}"/>
              </a:ext>
            </a:extLst>
          </p:cNvPr>
          <p:cNvSpPr>
            <a:spLocks noGrp="1"/>
          </p:cNvSpPr>
          <p:nvPr>
            <p:ph type="title"/>
          </p:nvPr>
        </p:nvSpPr>
        <p:spPr>
          <a:xfrm>
            <a:off x="1981200" y="1"/>
            <a:ext cx="8229600" cy="404813"/>
          </a:xfrm>
        </p:spPr>
        <p:txBody>
          <a:bodyPr>
            <a:normAutofit fontScale="90000"/>
          </a:bodyPr>
          <a:lstStyle/>
          <a:p>
            <a:r>
              <a:rPr lang="el-GR" altLang="el-GR" sz="2800">
                <a:latin typeface="Times New Roman" panose="02020603050405020304" pitchFamily="18" charset="0"/>
                <a:cs typeface="Times New Roman" panose="02020603050405020304" pitchFamily="18" charset="0"/>
              </a:rPr>
              <a:t>ΑΣΚΗΣΕΙΣ ΙΔΙΟΔΕΚΤΙΚΟΤΗΤΑΣ</a:t>
            </a:r>
          </a:p>
        </p:txBody>
      </p:sp>
      <p:sp>
        <p:nvSpPr>
          <p:cNvPr id="3" name="2 - Θέση περιεχομένου">
            <a:extLst>
              <a:ext uri="{FF2B5EF4-FFF2-40B4-BE49-F238E27FC236}">
                <a16:creationId xmlns:a16="http://schemas.microsoft.com/office/drawing/2014/main" id="{2A883361-2261-42CD-A639-598104220643}"/>
              </a:ext>
            </a:extLst>
          </p:cNvPr>
          <p:cNvSpPr>
            <a:spLocks noGrp="1"/>
          </p:cNvSpPr>
          <p:nvPr>
            <p:ph idx="1"/>
          </p:nvPr>
        </p:nvSpPr>
        <p:spPr>
          <a:xfrm>
            <a:off x="933061" y="476250"/>
            <a:ext cx="9484115" cy="6121400"/>
          </a:xfrm>
        </p:spPr>
        <p:txBody>
          <a:bodyPr/>
          <a:lstStyle/>
          <a:p>
            <a:pPr>
              <a:defRPr/>
            </a:pPr>
            <a:r>
              <a:rPr lang="el-GR" dirty="0">
                <a:latin typeface="Times New Roman" pitchFamily="18" charset="0"/>
                <a:cs typeface="Times New Roman" pitchFamily="18" charset="0"/>
              </a:rPr>
              <a:t>Η μπάλα ακίνητη μπροστά στον παίκτη που ενώ είναι σε κουτσό ακουμπάει τη μπάλα με τη μύτη του παπουτσιού του -χωρίς να τη σπρώχνει μακριά- και επανέρχεται στην αρχική του θέση ισορροπίας.</a:t>
            </a:r>
          </a:p>
          <a:p>
            <a:pPr>
              <a:defRPr/>
            </a:pPr>
            <a:r>
              <a:rPr lang="el-GR" dirty="0">
                <a:latin typeface="Times New Roman" pitchFamily="18" charset="0"/>
                <a:cs typeface="Times New Roman" pitchFamily="18" charset="0"/>
              </a:rPr>
              <a:t>Παρόμοια άσκηση όπου ο παίκτης βρίσκεται σε πλάγια θέση σε σχέση με τη μπάλα. Πάλι την ακουμπάει με την άκρη του παπουτσιού του.</a:t>
            </a:r>
          </a:p>
          <a:p>
            <a:pPr>
              <a:defRPr/>
            </a:pPr>
            <a:r>
              <a:rPr lang="el-GR" dirty="0">
                <a:latin typeface="Times New Roman" pitchFamily="18" charset="0"/>
                <a:cs typeface="Times New Roman" pitchFamily="18" charset="0"/>
              </a:rPr>
              <a:t>Ο αθλητής με γυρισμένη την πλάτη του στη μπάλα και λίγο λοξά δεξιά η αριστερά σε ισορροπία στο 1 πόδι «κλωτσάει» ελαφρά προς τα πίσω και ακουμπάει τη μπάλα.</a:t>
            </a:r>
          </a:p>
          <a:p>
            <a:pPr>
              <a:defRPr/>
            </a:pPr>
            <a:r>
              <a:rPr lang="el-GR" dirty="0">
                <a:latin typeface="Times New Roman" pitchFamily="18" charset="0"/>
                <a:cs typeface="Times New Roman" pitchFamily="18" charset="0"/>
              </a:rPr>
              <a:t>Με τους ώμους κάθετα στη μπάλα φέρνει το αντίθετο πόδι προς τη μπάλα από μπροστά και κάνει το ίδιο φέρνοντάς το και από πίσω.</a:t>
            </a:r>
          </a:p>
          <a:p>
            <a:pPr>
              <a:defRPr/>
            </a:pPr>
            <a:endParaRPr lang="el-GR"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1 - Τίτλος">
            <a:extLst>
              <a:ext uri="{FF2B5EF4-FFF2-40B4-BE49-F238E27FC236}">
                <a16:creationId xmlns:a16="http://schemas.microsoft.com/office/drawing/2014/main" id="{B2982308-5E9E-4B92-AF1C-1631E3C7D1A6}"/>
              </a:ext>
            </a:extLst>
          </p:cNvPr>
          <p:cNvSpPr>
            <a:spLocks noGrp="1"/>
          </p:cNvSpPr>
          <p:nvPr>
            <p:ph type="title"/>
          </p:nvPr>
        </p:nvSpPr>
        <p:spPr>
          <a:xfrm>
            <a:off x="1847850" y="333376"/>
            <a:ext cx="8229600" cy="403225"/>
          </a:xfrm>
        </p:spPr>
        <p:txBody>
          <a:bodyPr>
            <a:normAutofit fontScale="90000"/>
          </a:bodyPr>
          <a:lstStyle/>
          <a:p>
            <a:r>
              <a:rPr lang="el-GR" altLang="el-GR" sz="2800">
                <a:latin typeface="Times New Roman" panose="02020603050405020304" pitchFamily="18" charset="0"/>
                <a:cs typeface="Times New Roman" panose="02020603050405020304" pitchFamily="18" charset="0"/>
              </a:rPr>
              <a:t>ΑΣΚΗΣΕΙΣ ΙΔΙΟΔΕΚΤΙΚΟΤΗΤΑΣ</a:t>
            </a:r>
          </a:p>
        </p:txBody>
      </p:sp>
      <p:sp>
        <p:nvSpPr>
          <p:cNvPr id="3" name="2 - Θέση περιεχομένου">
            <a:extLst>
              <a:ext uri="{FF2B5EF4-FFF2-40B4-BE49-F238E27FC236}">
                <a16:creationId xmlns:a16="http://schemas.microsoft.com/office/drawing/2014/main" id="{AD67F2B6-5266-4392-A678-21B1C8C6A403}"/>
              </a:ext>
            </a:extLst>
          </p:cNvPr>
          <p:cNvSpPr>
            <a:spLocks noGrp="1"/>
          </p:cNvSpPr>
          <p:nvPr>
            <p:ph idx="1"/>
          </p:nvPr>
        </p:nvSpPr>
        <p:spPr>
          <a:xfrm>
            <a:off x="755780" y="908050"/>
            <a:ext cx="9588371" cy="5949950"/>
          </a:xfrm>
        </p:spPr>
        <p:txBody>
          <a:bodyPr>
            <a:normAutofit lnSpcReduction="10000"/>
          </a:bodyPr>
          <a:lstStyle/>
          <a:p>
            <a:pPr>
              <a:defRPr/>
            </a:pPr>
            <a:r>
              <a:rPr lang="el-GR" dirty="0">
                <a:latin typeface="Times New Roman" pitchFamily="18" charset="0"/>
                <a:cs typeface="Times New Roman" pitchFamily="18" charset="0"/>
              </a:rPr>
              <a:t>Στο ένα (1) πόδι ισορροπία. Ο παίκτης ανεβοκατεβάζει τη μπάλα από την ανάταση μπροστά του ενώ σηκώνει και το πόδι που είναι στον αέρα λυγισμένο.</a:t>
            </a:r>
          </a:p>
          <a:p>
            <a:pPr>
              <a:defRPr/>
            </a:pPr>
            <a:r>
              <a:rPr lang="el-GR" dirty="0">
                <a:latin typeface="Times New Roman" pitchFamily="18" charset="0"/>
                <a:cs typeface="Times New Roman" pitchFamily="18" charset="0"/>
              </a:rPr>
              <a:t>Η ίδια άσκηση με πλάγιες κάμψεις του κορμού.</a:t>
            </a:r>
          </a:p>
          <a:p>
            <a:pPr>
              <a:defRPr/>
            </a:pPr>
            <a:r>
              <a:rPr lang="el-GR" dirty="0">
                <a:latin typeface="Times New Roman" pitchFamily="18" charset="0"/>
                <a:cs typeface="Times New Roman" pitchFamily="18" charset="0"/>
              </a:rPr>
              <a:t>Στο ένα (1) πόδι με τη μπάλα μπροστά στο στήθος. Άλματα εμπρός-πίσω και δεξιά –αριστερά κρατώντας ισορροπία.</a:t>
            </a:r>
          </a:p>
          <a:p>
            <a:pPr>
              <a:defRPr/>
            </a:pPr>
            <a:r>
              <a:rPr lang="el-GR" dirty="0">
                <a:effectLst>
                  <a:outerShdw blurRad="38100" dist="38100" dir="2700000" algn="tl">
                    <a:srgbClr val="000000">
                      <a:alpha val="43137"/>
                    </a:srgbClr>
                  </a:outerShdw>
                </a:effectLst>
                <a:latin typeface="Times New Roman" pitchFamily="18" charset="0"/>
                <a:cs typeface="Times New Roman" pitchFamily="18" charset="0"/>
              </a:rPr>
              <a:t>Παρόμοια άσκηση ο αθλητής εκτελεί ένα τετράγωνο με βήματα κουτσό.</a:t>
            </a:r>
          </a:p>
          <a:p>
            <a:pPr>
              <a:defRPr/>
            </a:pPr>
            <a:r>
              <a:rPr lang="el-GR" dirty="0">
                <a:effectLst>
                  <a:outerShdw blurRad="38100" dist="38100" dir="2700000" algn="tl">
                    <a:srgbClr val="000000">
                      <a:alpha val="43137"/>
                    </a:srgbClr>
                  </a:outerShdw>
                </a:effectLst>
                <a:latin typeface="Times New Roman" pitchFamily="18" charset="0"/>
                <a:cs typeface="Times New Roman" pitchFamily="18" charset="0"/>
              </a:rPr>
              <a:t>Αναπηδήσεις στο 1 πόδι και ταυτόχρονα στροφικές κινήσεις από τη μέση και κάτω. Κρατάμε τη μπάλα σταθερά μπροστά  στο στήθος μας.</a:t>
            </a:r>
          </a:p>
          <a:p>
            <a:pPr>
              <a:defRPr/>
            </a:pPr>
            <a:r>
              <a:rPr lang="el-GR" dirty="0">
                <a:effectLst>
                  <a:outerShdw blurRad="38100" dist="38100" dir="2700000" algn="tl">
                    <a:srgbClr val="000000">
                      <a:alpha val="43137"/>
                    </a:srgbClr>
                  </a:outerShdw>
                </a:effectLst>
                <a:latin typeface="Times New Roman" pitchFamily="18" charset="0"/>
                <a:cs typeface="Times New Roman" pitchFamily="18" charset="0"/>
              </a:rPr>
              <a:t>Η μπάλα ακουμπισμένη μπροστά μας στο έδαφος. Κάνουμε «αεροπλανάκι» και την αγγίζουμε με τις άκρες των δακτύλων μας</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1 - Τίτλος">
            <a:extLst>
              <a:ext uri="{FF2B5EF4-FFF2-40B4-BE49-F238E27FC236}">
                <a16:creationId xmlns:a16="http://schemas.microsoft.com/office/drawing/2014/main" id="{33A82F29-245C-4F97-B140-AEC668BC8951}"/>
              </a:ext>
            </a:extLst>
          </p:cNvPr>
          <p:cNvSpPr>
            <a:spLocks noGrp="1"/>
          </p:cNvSpPr>
          <p:nvPr>
            <p:ph type="title"/>
          </p:nvPr>
        </p:nvSpPr>
        <p:spPr>
          <a:xfrm>
            <a:off x="1847850" y="333376"/>
            <a:ext cx="8229600" cy="403225"/>
          </a:xfrm>
        </p:spPr>
        <p:txBody>
          <a:bodyPr>
            <a:normAutofit fontScale="90000"/>
          </a:bodyPr>
          <a:lstStyle/>
          <a:p>
            <a:r>
              <a:rPr lang="el-GR" altLang="el-GR" sz="2800">
                <a:latin typeface="Times New Roman" panose="02020603050405020304" pitchFamily="18" charset="0"/>
                <a:cs typeface="Times New Roman" panose="02020603050405020304" pitchFamily="18" charset="0"/>
              </a:rPr>
              <a:t>ΑΣΚΗΣΕΙΣ ΙΔΙΟΔΕΚΤΙΚΟΤΗΤΑΣ</a:t>
            </a:r>
          </a:p>
        </p:txBody>
      </p:sp>
      <p:sp>
        <p:nvSpPr>
          <p:cNvPr id="3" name="2 - Θέση περιεχομένου">
            <a:extLst>
              <a:ext uri="{FF2B5EF4-FFF2-40B4-BE49-F238E27FC236}">
                <a16:creationId xmlns:a16="http://schemas.microsoft.com/office/drawing/2014/main" id="{6A8D9E02-EFAD-45D0-BBB4-322DFF123901}"/>
              </a:ext>
            </a:extLst>
          </p:cNvPr>
          <p:cNvSpPr>
            <a:spLocks noGrp="1"/>
          </p:cNvSpPr>
          <p:nvPr>
            <p:ph idx="1"/>
          </p:nvPr>
        </p:nvSpPr>
        <p:spPr>
          <a:xfrm>
            <a:off x="858417" y="908050"/>
            <a:ext cx="9630198" cy="5689600"/>
          </a:xfrm>
        </p:spPr>
        <p:txBody>
          <a:bodyPr>
            <a:normAutofit fontScale="92500" lnSpcReduction="10000"/>
          </a:bodyPr>
          <a:lstStyle/>
          <a:p>
            <a:pPr>
              <a:defRPr/>
            </a:pPr>
            <a:r>
              <a:rPr lang="el-GR" dirty="0">
                <a:latin typeface="Times New Roman" pitchFamily="18" charset="0"/>
                <a:cs typeface="Times New Roman" pitchFamily="18" charset="0"/>
              </a:rPr>
              <a:t>Παρόμοια άσκηση αλλά τώρα η μπάλα είναι λοξά δεξιά μπροστά μας και την αγγίζουμε μια με το αριστερό και μια με το δεξί χέρι.</a:t>
            </a:r>
          </a:p>
          <a:p>
            <a:pPr>
              <a:defRPr/>
            </a:pPr>
            <a:r>
              <a:rPr lang="el-GR" dirty="0">
                <a:latin typeface="Times New Roman" pitchFamily="18" charset="0"/>
                <a:cs typeface="Times New Roman" pitchFamily="18" charset="0"/>
              </a:rPr>
              <a:t>Παρόμοια άσκηση: η μπάλα είναι στο πλάι από τους ώμους και ο παίκτης σκύβει και την ακουμπάει όντας στο 1 πόδι. Την ακουμπάει εναλλάξ με δεξί και αριστερό χέρι.</a:t>
            </a:r>
          </a:p>
          <a:p>
            <a:pPr>
              <a:defRPr/>
            </a:pPr>
            <a:r>
              <a:rPr lang="el-GR" dirty="0">
                <a:latin typeface="Times New Roman" pitchFamily="18" charset="0"/>
                <a:cs typeface="Times New Roman" pitchFamily="18" charset="0"/>
              </a:rPr>
              <a:t>Άλματα μπροστά </a:t>
            </a:r>
            <a:r>
              <a:rPr lang="en-US" dirty="0" err="1">
                <a:latin typeface="Times New Roman" pitchFamily="18" charset="0"/>
                <a:cs typeface="Times New Roman" pitchFamily="18" charset="0"/>
              </a:rPr>
              <a:t>zig</a:t>
            </a:r>
            <a:r>
              <a:rPr lang="el-GR" dirty="0">
                <a:latin typeface="Times New Roman" pitchFamily="18" charset="0"/>
                <a:cs typeface="Times New Roman" pitchFamily="18" charset="0"/>
              </a:rPr>
              <a:t>-</a:t>
            </a:r>
            <a:r>
              <a:rPr lang="en-US" dirty="0" err="1">
                <a:latin typeface="Times New Roman" pitchFamily="18" charset="0"/>
                <a:cs typeface="Times New Roman" pitchFamily="18" charset="0"/>
              </a:rPr>
              <a:t>zag</a:t>
            </a:r>
            <a:r>
              <a:rPr lang="el-GR" dirty="0">
                <a:latin typeface="Times New Roman" pitchFamily="18" charset="0"/>
                <a:cs typeface="Times New Roman" pitchFamily="18" charset="0"/>
              </a:rPr>
              <a:t> στο 1 πόδι με τη μπάλα στο στήθος και για 2 </a:t>
            </a:r>
            <a:r>
              <a:rPr lang="en-US" dirty="0">
                <a:latin typeface="Times New Roman" pitchFamily="18" charset="0"/>
                <a:cs typeface="Times New Roman" pitchFamily="18" charset="0"/>
              </a:rPr>
              <a:t>sec</a:t>
            </a:r>
            <a:r>
              <a:rPr lang="el-GR" dirty="0">
                <a:latin typeface="Times New Roman" pitchFamily="18" charset="0"/>
                <a:cs typeface="Times New Roman" pitchFamily="18" charset="0"/>
              </a:rPr>
              <a:t> μένουμε ακίνητοι.</a:t>
            </a:r>
          </a:p>
          <a:p>
            <a:pPr>
              <a:defRPr/>
            </a:pPr>
            <a:r>
              <a:rPr lang="el-GR" dirty="0">
                <a:latin typeface="Times New Roman" pitchFamily="18" charset="0"/>
                <a:cs typeface="Times New Roman" pitchFamily="18" charset="0"/>
              </a:rPr>
              <a:t>Ίδια με την προηγούμενη άσκηση: τώρα ο παίκτης κινείται με πλάγια βήματα.</a:t>
            </a:r>
          </a:p>
          <a:p>
            <a:pPr>
              <a:defRPr/>
            </a:pPr>
            <a:r>
              <a:rPr lang="el-GR" dirty="0">
                <a:latin typeface="Times New Roman" pitchFamily="18" charset="0"/>
                <a:cs typeface="Times New Roman" pitchFamily="18" charset="0"/>
              </a:rPr>
              <a:t>Κουτσό 1 βήμα εμπρός- 1 βήμα πίσω</a:t>
            </a:r>
          </a:p>
          <a:p>
            <a:pPr>
              <a:defRPr/>
            </a:pPr>
            <a:r>
              <a:rPr lang="el-GR" dirty="0">
                <a:latin typeface="Times New Roman" pitchFamily="18" charset="0"/>
                <a:cs typeface="Times New Roman" pitchFamily="18" charset="0"/>
              </a:rPr>
              <a:t>Πλάγια μετατόπιση: 1 βήμα δεξιά – 1 βήμα αριστερά.</a:t>
            </a:r>
          </a:p>
          <a:p>
            <a:pPr>
              <a:defRPr/>
            </a:pPr>
            <a:r>
              <a:rPr lang="el-GR" dirty="0">
                <a:latin typeface="Times New Roman" pitchFamily="18" charset="0"/>
                <a:cs typeface="Times New Roman" pitchFamily="18" charset="0"/>
              </a:rPr>
              <a:t>Σε ζευγάρια οι παίκτες: κουτσό ο ένας - ο άλλος του πασάρει τη μπάλα και αυτός την επιστρέφει. Πολλές φορές η πάσα δεν είναι καλή και είναι έξω από τον κύλινδρο του παίκτη.</a:t>
            </a:r>
            <a:br>
              <a:rPr lang="el-GR" dirty="0">
                <a:latin typeface="Times New Roman" pitchFamily="18" charset="0"/>
                <a:cs typeface="Times New Roman" pitchFamily="18" charset="0"/>
              </a:rPr>
            </a:br>
            <a:endParaRPr lang="el-GR"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 Τίτλος">
            <a:extLst>
              <a:ext uri="{FF2B5EF4-FFF2-40B4-BE49-F238E27FC236}">
                <a16:creationId xmlns:a16="http://schemas.microsoft.com/office/drawing/2014/main" id="{AA388CE9-4233-4947-8192-0115B7653D74}"/>
              </a:ext>
            </a:extLst>
          </p:cNvPr>
          <p:cNvSpPr>
            <a:spLocks noGrp="1"/>
          </p:cNvSpPr>
          <p:nvPr>
            <p:ph type="title"/>
          </p:nvPr>
        </p:nvSpPr>
        <p:spPr>
          <a:xfrm>
            <a:off x="1981200" y="274639"/>
            <a:ext cx="8229600" cy="561975"/>
          </a:xfrm>
        </p:spPr>
        <p:txBody>
          <a:bodyPr/>
          <a:lstStyle/>
          <a:p>
            <a:r>
              <a:rPr lang="el-GR" altLang="el-GR" sz="3200">
                <a:latin typeface="Times New Roman" panose="02020603050405020304" pitchFamily="18" charset="0"/>
                <a:cs typeface="Times New Roman" panose="02020603050405020304" pitchFamily="18" charset="0"/>
              </a:rPr>
              <a:t>ΑΣΚΗΣΕΙΣ ΣΕ ΔΙΣΚΟ ΙΣΟΡΡΟΠΙΑΣ</a:t>
            </a:r>
          </a:p>
        </p:txBody>
      </p:sp>
      <p:sp>
        <p:nvSpPr>
          <p:cNvPr id="3" name="2 - Θέση περιεχομένου">
            <a:extLst>
              <a:ext uri="{FF2B5EF4-FFF2-40B4-BE49-F238E27FC236}">
                <a16:creationId xmlns:a16="http://schemas.microsoft.com/office/drawing/2014/main" id="{9A8CBA43-60AA-4CED-AF11-37045B7262CF}"/>
              </a:ext>
            </a:extLst>
          </p:cNvPr>
          <p:cNvSpPr>
            <a:spLocks noGrp="1"/>
          </p:cNvSpPr>
          <p:nvPr>
            <p:ph idx="1"/>
          </p:nvPr>
        </p:nvSpPr>
        <p:spPr>
          <a:xfrm>
            <a:off x="914400" y="981076"/>
            <a:ext cx="9296400" cy="5153025"/>
          </a:xfrm>
        </p:spPr>
        <p:txBody>
          <a:bodyPr>
            <a:normAutofit/>
          </a:bodyPr>
          <a:lstStyle/>
          <a:p>
            <a:pPr>
              <a:buFont typeface="Wingdings" panose="05000000000000000000" pitchFamily="2" charset="2"/>
              <a:buNone/>
              <a:defRPr/>
            </a:pPr>
            <a:r>
              <a:rPr lang="el-GR" sz="2800" u="sng" dirty="0">
                <a:latin typeface="Times New Roman" pitchFamily="18" charset="0"/>
                <a:cs typeface="Times New Roman" pitchFamily="18" charset="0"/>
              </a:rPr>
              <a:t>Άσκηση 1</a:t>
            </a:r>
            <a:endParaRPr lang="el-GR" sz="2800" dirty="0">
              <a:latin typeface="Times New Roman" pitchFamily="18" charset="0"/>
              <a:cs typeface="Times New Roman" pitchFamily="18" charset="0"/>
            </a:endParaRPr>
          </a:p>
          <a:p>
            <a:pPr>
              <a:buFont typeface="Wingdings" panose="05000000000000000000" pitchFamily="2" charset="2"/>
              <a:buNone/>
              <a:defRPr/>
            </a:pPr>
            <a:r>
              <a:rPr lang="el-GR" sz="2800" dirty="0">
                <a:latin typeface="Times New Roman" pitchFamily="18" charset="0"/>
                <a:cs typeface="Times New Roman" pitchFamily="18" charset="0"/>
              </a:rPr>
              <a:t>Στεκόμαστε πάνω στον δίσκο ισορροπίας με τα δυο μας πόδια  και προσπαθούμε  το στεφάνι του δίσκου να μην ακουμπήσει στο πάτωμα . Όταν εξοικειωθείτε με αυτό τότε εκτελείτε κύκλους χωρίς να ακουμπά το στεφάνι στο πάτωμα με την φόρα των δεικτών του ρολογιού και αντίθετα. Έπειτα εκτελείτε ακριβώς τις ίδιες ασκήσεις με κλειστά τα μάτια. Το τελευταίο στάδιο είναι να εκτελέσετε όλες τις παραπάνω ασκήσεις στηριζόμενοι στο ένα πόδι. Μπορούμε να  χρησιμοποιήσουμε  και μπάλα κάνοντας ντρίπλα.</a:t>
            </a:r>
            <a:br>
              <a:rPr lang="el-GR" dirty="0"/>
            </a:br>
            <a:endParaRPr lang="el-GR" dirty="0"/>
          </a:p>
        </p:txBody>
      </p:sp>
      <p:pic>
        <p:nvPicPr>
          <p:cNvPr id="45060" name="Picture 8">
            <a:extLst>
              <a:ext uri="{FF2B5EF4-FFF2-40B4-BE49-F238E27FC236}">
                <a16:creationId xmlns:a16="http://schemas.microsoft.com/office/drawing/2014/main" id="{DA60A5A5-6284-4D3E-A674-F922E637EA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64651" y="274638"/>
            <a:ext cx="1363663"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a:extLst>
              <a:ext uri="{FF2B5EF4-FFF2-40B4-BE49-F238E27FC236}">
                <a16:creationId xmlns:a16="http://schemas.microsoft.com/office/drawing/2014/main" id="{5CB04661-CD61-4B7E-B410-9C6B072051A7}"/>
              </a:ext>
            </a:extLst>
          </p:cNvPr>
          <p:cNvSpPr>
            <a:spLocks noGrp="1" noChangeArrowheads="1"/>
          </p:cNvSpPr>
          <p:nvPr>
            <p:ph idx="1"/>
          </p:nvPr>
        </p:nvSpPr>
        <p:spPr>
          <a:xfrm>
            <a:off x="541176" y="260350"/>
            <a:ext cx="11187404" cy="6337300"/>
          </a:xfrm>
        </p:spPr>
        <p:txBody>
          <a:bodyPr/>
          <a:lstStyle/>
          <a:p>
            <a:pPr marL="609600" indent="-609600">
              <a:lnSpc>
                <a:spcPct val="150000"/>
              </a:lnSpc>
              <a:defRPr/>
            </a:pPr>
            <a:r>
              <a:rPr lang="el-GR" dirty="0">
                <a:latin typeface="Times New Roman" pitchFamily="18" charset="0"/>
              </a:rPr>
              <a:t>Καλή ισορροπία έχουμε όταν :</a:t>
            </a:r>
          </a:p>
          <a:p>
            <a:pPr marL="990600" lvl="1" indent="-533400">
              <a:lnSpc>
                <a:spcPct val="150000"/>
              </a:lnSpc>
              <a:buSzPct val="125000"/>
              <a:buFont typeface="Wingdings" panose="05000000000000000000" pitchFamily="2" charset="2"/>
              <a:buAutoNum type="arabicPeriod"/>
              <a:defRPr/>
            </a:pPr>
            <a:r>
              <a:rPr lang="el-GR" sz="2400" dirty="0">
                <a:latin typeface="Times New Roman" pitchFamily="18" charset="0"/>
              </a:rPr>
              <a:t>Η κάθετη από το κέντρο βάρους του σώματος βρίσκεται ακριβώς πάνω από το κέντρο της βάσης στήριξής</a:t>
            </a:r>
          </a:p>
          <a:p>
            <a:pPr marL="990600" lvl="1" indent="-533400">
              <a:lnSpc>
                <a:spcPct val="150000"/>
              </a:lnSpc>
              <a:buSzPct val="125000"/>
              <a:buFont typeface="Wingdings" panose="05000000000000000000" pitchFamily="2" charset="2"/>
              <a:buAutoNum type="arabicPeriod"/>
              <a:defRPr/>
            </a:pPr>
            <a:r>
              <a:rPr lang="el-GR" sz="2400" dirty="0">
                <a:latin typeface="Times New Roman" pitchFamily="18" charset="0"/>
              </a:rPr>
              <a:t>Το κέντρο βάρους του σώματος βρίσκεται χαμηλά και κινείται στο ίδιο οριζόντιο επίπεδο συνεχώς</a:t>
            </a:r>
          </a:p>
          <a:p>
            <a:pPr marL="1371600" lvl="2" indent="-457200">
              <a:lnSpc>
                <a:spcPct val="150000"/>
              </a:lnSpc>
              <a:buSzPct val="125000"/>
              <a:defRPr/>
            </a:pPr>
            <a:r>
              <a:rPr lang="el-GR" dirty="0">
                <a:latin typeface="Times New Roman" pitchFamily="18" charset="0"/>
              </a:rPr>
              <a:t>Όταν το Κ. Β. του σώματος είναι ψηλά τότε έχουμε αδύνατη ισορροπία</a:t>
            </a:r>
          </a:p>
          <a:p>
            <a:pPr marL="1371600" lvl="2" indent="-457200">
              <a:lnSpc>
                <a:spcPct val="150000"/>
              </a:lnSpc>
              <a:buSzPct val="125000"/>
              <a:defRPr/>
            </a:pPr>
            <a:r>
              <a:rPr lang="el-GR" dirty="0">
                <a:latin typeface="Times New Roman" pitchFamily="18" charset="0"/>
              </a:rPr>
              <a:t>Όταν το Κ. Β. του σώματος είναι πολύ χαμηλά τότε έχουμε μειωμένη κινητικότητα</a:t>
            </a:r>
          </a:p>
          <a:p>
            <a:pPr marL="990600" lvl="1" indent="-533400">
              <a:lnSpc>
                <a:spcPct val="150000"/>
              </a:lnSpc>
              <a:buSzPct val="125000"/>
              <a:buFont typeface="Wingdings" panose="05000000000000000000" pitchFamily="2" charset="2"/>
              <a:buAutoNum type="arabicPeriod"/>
              <a:defRPr/>
            </a:pPr>
            <a:r>
              <a:rPr lang="el-GR" sz="2400" dirty="0">
                <a:latin typeface="Times New Roman" pitchFamily="18" charset="0"/>
              </a:rPr>
              <a:t>Τα χέρια κινούνται κοντά στο σώμα έτσι ώστε να μην παρασύρουν το Κ.Β. έξω από αυτό</a:t>
            </a:r>
          </a:p>
          <a:p>
            <a:pPr marL="990600" lvl="1" indent="-533400">
              <a:lnSpc>
                <a:spcPct val="150000"/>
              </a:lnSpc>
              <a:buSzPct val="125000"/>
              <a:buFont typeface="Wingdings" panose="05000000000000000000" pitchFamily="2" charset="2"/>
              <a:buAutoNum type="arabicPeriod"/>
              <a:defRPr/>
            </a:pPr>
            <a:r>
              <a:rPr lang="el-GR" sz="2400" dirty="0">
                <a:latin typeface="Times New Roman" pitchFamily="18" charset="0"/>
              </a:rPr>
              <a:t>Μπορούμε να κινηθούμε εκρηκτικά σε κάθε κατεύθυνση οποιαδήποτε στιγμή </a:t>
            </a:r>
          </a:p>
          <a:p>
            <a:pPr marL="609600" indent="-609600">
              <a:buSzPct val="144000"/>
              <a:buFont typeface="Wingdings" panose="05000000000000000000" pitchFamily="2" charset="2"/>
              <a:buAutoNum type="arabicPeriod"/>
              <a:defRPr/>
            </a:pPr>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1 - Τίτλος">
            <a:extLst>
              <a:ext uri="{FF2B5EF4-FFF2-40B4-BE49-F238E27FC236}">
                <a16:creationId xmlns:a16="http://schemas.microsoft.com/office/drawing/2014/main" id="{8EFBB06E-597B-4203-94BC-60483645ADA5}"/>
              </a:ext>
            </a:extLst>
          </p:cNvPr>
          <p:cNvSpPr>
            <a:spLocks noGrp="1"/>
          </p:cNvSpPr>
          <p:nvPr>
            <p:ph type="title"/>
          </p:nvPr>
        </p:nvSpPr>
        <p:spPr>
          <a:xfrm>
            <a:off x="1981200" y="274639"/>
            <a:ext cx="8229600" cy="561975"/>
          </a:xfrm>
        </p:spPr>
        <p:txBody>
          <a:bodyPr rtlCol="0">
            <a:normAutofit/>
          </a:bodyPr>
          <a:lstStyle/>
          <a:p>
            <a:pPr>
              <a:defRPr/>
            </a:pPr>
            <a:r>
              <a:rPr lang="el-GR" altLang="el-GR" sz="3200" dirty="0">
                <a:latin typeface="Times New Roman" pitchFamily="18" charset="0"/>
                <a:cs typeface="Times New Roman" pitchFamily="18" charset="0"/>
              </a:rPr>
              <a:t>ΑΣΚΗΣΕΙΣ ΣΕ ΔΙΣΚΟ ΙΣΟΡΡΟΠΙΑΣ (2)</a:t>
            </a:r>
          </a:p>
        </p:txBody>
      </p:sp>
      <p:sp>
        <p:nvSpPr>
          <p:cNvPr id="17410" name="2 - Θέση περιεχομένου">
            <a:extLst>
              <a:ext uri="{FF2B5EF4-FFF2-40B4-BE49-F238E27FC236}">
                <a16:creationId xmlns:a16="http://schemas.microsoft.com/office/drawing/2014/main" id="{07C4DA7E-C062-490B-B895-F329F1C2C76B}"/>
              </a:ext>
            </a:extLst>
          </p:cNvPr>
          <p:cNvSpPr>
            <a:spLocks noGrp="1"/>
          </p:cNvSpPr>
          <p:nvPr>
            <p:ph idx="1"/>
          </p:nvPr>
        </p:nvSpPr>
        <p:spPr>
          <a:xfrm>
            <a:off x="718457" y="908050"/>
            <a:ext cx="9698718" cy="5949950"/>
          </a:xfrm>
        </p:spPr>
        <p:txBody>
          <a:bodyPr>
            <a:normAutofit lnSpcReduction="10000"/>
          </a:bodyPr>
          <a:lstStyle/>
          <a:p>
            <a:pPr eaLnBrk="1" hangingPunct="1">
              <a:buFont typeface="Wingdings" panose="05000000000000000000" pitchFamily="2" charset="2"/>
              <a:buNone/>
              <a:defRPr/>
            </a:pPr>
            <a:r>
              <a:rPr lang="en-US" dirty="0">
                <a:latin typeface="Times New Roman" pitchFamily="18" charset="0"/>
                <a:cs typeface="Times New Roman" pitchFamily="18" charset="0"/>
              </a:rPr>
              <a:t>     </a:t>
            </a:r>
            <a:r>
              <a:rPr lang="el-GR" sz="2800" dirty="0">
                <a:latin typeface="Times New Roman" pitchFamily="18" charset="0"/>
                <a:cs typeface="Times New Roman" pitchFamily="18" charset="0"/>
              </a:rPr>
              <a:t>Άσκηση 2</a:t>
            </a:r>
          </a:p>
          <a:p>
            <a:pPr eaLnBrk="1" hangingPunct="1">
              <a:buFont typeface="Wingdings" panose="05000000000000000000" pitchFamily="2" charset="2"/>
              <a:buNone/>
              <a:defRPr/>
            </a:pPr>
            <a:r>
              <a:rPr lang="en-US" dirty="0">
                <a:latin typeface="Times New Roman" pitchFamily="18" charset="0"/>
                <a:cs typeface="Times New Roman" pitchFamily="18" charset="0"/>
              </a:rPr>
              <a:t>     </a:t>
            </a:r>
            <a:r>
              <a:rPr lang="el-GR" dirty="0">
                <a:latin typeface="Times New Roman" pitchFamily="18" charset="0"/>
                <a:cs typeface="Times New Roman" pitchFamily="18" charset="0"/>
              </a:rPr>
              <a:t>Μικρά πηδηματάκια με το ένα πόδι.  Φτιάχνετε ένα αστέρι στο πάτωμα χρησιμοποιώντας μια ταινία. Έπειτα ξεκινώντας από το κέντρο του αστεριού κάνουμε πηδηματάκια μέχρι την άκρη  και πίσω . Επαναλαμβάνουμε σε κυκλική τροχιά. Ένας άλλος τρόπος είναι να έχουμε το ένα μας πόδι στο κέντρο και το άλλο στην άκρη έτσι πηδάμε με το ένα και προσγειωνόμαστε με το άλλο. Μπορούμε να  χρησιμοποιήσουμε  και μπάλα κάνοντας ντρίπλα.</a:t>
            </a:r>
          </a:p>
          <a:p>
            <a:pPr eaLnBrk="1" hangingPunct="1">
              <a:buFont typeface="Wingdings" panose="05000000000000000000" pitchFamily="2" charset="2"/>
              <a:buNone/>
              <a:defRPr/>
            </a:pPr>
            <a:r>
              <a:rPr lang="en-US" sz="2800" dirty="0">
                <a:latin typeface="Times New Roman" pitchFamily="18" charset="0"/>
                <a:cs typeface="Times New Roman" pitchFamily="18" charset="0"/>
              </a:rPr>
              <a:t>    </a:t>
            </a:r>
            <a:r>
              <a:rPr lang="el-GR" sz="2800" dirty="0">
                <a:latin typeface="Times New Roman" pitchFamily="18" charset="0"/>
                <a:cs typeface="Times New Roman" pitchFamily="18" charset="0"/>
              </a:rPr>
              <a:t>Άσκηση</a:t>
            </a:r>
            <a:r>
              <a:rPr lang="en-US" sz="2800" dirty="0">
                <a:latin typeface="Times New Roman" pitchFamily="18" charset="0"/>
                <a:cs typeface="Times New Roman" pitchFamily="18" charset="0"/>
              </a:rPr>
              <a:t> </a:t>
            </a:r>
            <a:r>
              <a:rPr lang="el-GR" sz="2800" dirty="0">
                <a:latin typeface="Times New Roman" pitchFamily="18" charset="0"/>
                <a:cs typeface="Times New Roman" pitchFamily="18" charset="0"/>
              </a:rPr>
              <a:t>3</a:t>
            </a:r>
            <a:br>
              <a:rPr lang="el-GR" dirty="0">
                <a:latin typeface="Times New Roman" pitchFamily="18" charset="0"/>
                <a:cs typeface="Times New Roman" pitchFamily="18" charset="0"/>
              </a:rPr>
            </a:br>
            <a:r>
              <a:rPr lang="el-GR" dirty="0">
                <a:latin typeface="Times New Roman" pitchFamily="18" charset="0"/>
                <a:cs typeface="Times New Roman" pitchFamily="18" charset="0"/>
              </a:rPr>
              <a:t>Καθίσματα με ελβετική μπάλα. Ξεκινάμε σε όρθια στάση στηρίζοντας το βάρος μας στη μπάλα.  Έπειτα λυγίζουμε τα γόνατα μας μέχρι λίγο πριν τις 90 μοίρες και επιστρέφουμε αργά στην αρχική θέση. Τα γόνατα σας δεν πρέπει να ξεπερνούν τα δάκτυλα των ποδιών. Επαναλαμβάνετε 15 φορές. </a:t>
            </a:r>
          </a:p>
          <a:p>
            <a:pPr eaLnBrk="1" hangingPunct="1">
              <a:defRPr/>
            </a:pPr>
            <a:endParaRPr lang="el-GR" dirty="0">
              <a:latin typeface="Times New Roman" pitchFamily="18" charset="0"/>
              <a:cs typeface="Times New Roman" pitchFamily="18" charset="0"/>
            </a:endParaRPr>
          </a:p>
        </p:txBody>
      </p:sp>
      <p:sp>
        <p:nvSpPr>
          <p:cNvPr id="4" name="3 - Θέση αριθμού διαφάνειας">
            <a:extLst>
              <a:ext uri="{FF2B5EF4-FFF2-40B4-BE49-F238E27FC236}">
                <a16:creationId xmlns:a16="http://schemas.microsoft.com/office/drawing/2014/main" id="{7645B463-8E23-464C-BFCD-20D8C1B791A4}"/>
              </a:ext>
            </a:extLst>
          </p:cNvPr>
          <p:cNvSpPr>
            <a:spLocks noGrp="1"/>
          </p:cNvSpPr>
          <p:nvPr>
            <p:ph type="sldNum" sz="quarter" idx="12"/>
          </p:nvPr>
        </p:nvSpPr>
        <p:spPr>
          <a:xfrm>
            <a:off x="4648200" y="6243638"/>
            <a:ext cx="2895600" cy="457200"/>
          </a:xfrm>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algn="ctr" eaLnBrk="1" hangingPunct="1">
              <a:defRPr/>
            </a:pPr>
            <a:fld id="{BA8CC57F-82A7-4B79-944B-A2EEC96912BB}" type="slidenum">
              <a:rPr lang="el-GR" sz="1200">
                <a:latin typeface="Arial" panose="020B0604020202020204" pitchFamily="34" charset="0"/>
              </a:rPr>
              <a:pPr algn="ctr" eaLnBrk="1" hangingPunct="1">
                <a:defRPr/>
              </a:pPr>
              <a:t>40</a:t>
            </a:fld>
            <a:endParaRPr lang="el-GR" sz="1200">
              <a:latin typeface="Arial" panose="020B0604020202020204" pitchFamily="34" charset="0"/>
            </a:endParaRPr>
          </a:p>
        </p:txBody>
      </p:sp>
      <p:pic>
        <p:nvPicPr>
          <p:cNvPr id="46085" name="Picture 8">
            <a:extLst>
              <a:ext uri="{FF2B5EF4-FFF2-40B4-BE49-F238E27FC236}">
                <a16:creationId xmlns:a16="http://schemas.microsoft.com/office/drawing/2014/main" id="{6732C798-30F8-4327-965F-0FE4D6F003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114" y="549275"/>
            <a:ext cx="1057275"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Τίτλος">
            <a:extLst>
              <a:ext uri="{FF2B5EF4-FFF2-40B4-BE49-F238E27FC236}">
                <a16:creationId xmlns:a16="http://schemas.microsoft.com/office/drawing/2014/main" id="{5B22080D-2887-4588-8E40-CA6615E1B689}"/>
              </a:ext>
            </a:extLst>
          </p:cNvPr>
          <p:cNvSpPr>
            <a:spLocks noGrp="1"/>
          </p:cNvSpPr>
          <p:nvPr>
            <p:ph type="title"/>
          </p:nvPr>
        </p:nvSpPr>
        <p:spPr/>
        <p:txBody>
          <a:bodyPr/>
          <a:lstStyle/>
          <a:p>
            <a:pPr eaLnBrk="1" hangingPunct="1">
              <a:defRPr/>
            </a:pPr>
            <a:r>
              <a:rPr lang="el-GR" sz="3200" dirty="0">
                <a:latin typeface="Times New Roman" pitchFamily="18" charset="0"/>
                <a:cs typeface="Times New Roman" pitchFamily="18" charset="0"/>
              </a:rPr>
              <a:t>ΑΣΚΗΣΕΙΣ ΣΕ ΔΙΣΚΟ ΙΣΟΡΡΟΠΙΑΣ (3)</a:t>
            </a:r>
            <a:endParaRPr lang="el-GR" sz="3200" dirty="0"/>
          </a:p>
        </p:txBody>
      </p:sp>
      <p:sp>
        <p:nvSpPr>
          <p:cNvPr id="18435" name="2 - Θέση περιεχομένου">
            <a:extLst>
              <a:ext uri="{FF2B5EF4-FFF2-40B4-BE49-F238E27FC236}">
                <a16:creationId xmlns:a16="http://schemas.microsoft.com/office/drawing/2014/main" id="{02B2BAB2-BD6A-4B83-BE48-6CA4D270A5B8}"/>
              </a:ext>
            </a:extLst>
          </p:cNvPr>
          <p:cNvSpPr>
            <a:spLocks noGrp="1"/>
          </p:cNvSpPr>
          <p:nvPr>
            <p:ph idx="1"/>
          </p:nvPr>
        </p:nvSpPr>
        <p:spPr>
          <a:xfrm>
            <a:off x="838200" y="1698141"/>
            <a:ext cx="9240416" cy="5008562"/>
          </a:xfrm>
        </p:spPr>
        <p:txBody>
          <a:bodyPr/>
          <a:lstStyle/>
          <a:p>
            <a:pPr eaLnBrk="1" hangingPunct="1">
              <a:buFont typeface="Wingdings" panose="05000000000000000000" pitchFamily="2" charset="2"/>
              <a:buNone/>
              <a:defRPr/>
            </a:pPr>
            <a:r>
              <a:rPr lang="en-US" sz="2800" dirty="0">
                <a:latin typeface="Times New Roman" pitchFamily="18" charset="0"/>
                <a:cs typeface="Times New Roman" pitchFamily="18" charset="0"/>
              </a:rPr>
              <a:t>    </a:t>
            </a:r>
            <a:r>
              <a:rPr lang="el-GR" sz="2800" dirty="0">
                <a:latin typeface="Times New Roman" pitchFamily="18" charset="0"/>
                <a:cs typeface="Times New Roman" pitchFamily="18" charset="0"/>
              </a:rPr>
              <a:t>Άσκηση 4</a:t>
            </a:r>
          </a:p>
          <a:p>
            <a:pPr eaLnBrk="1" hangingPunct="1">
              <a:buFont typeface="Wingdings" panose="05000000000000000000" pitchFamily="2" charset="2"/>
              <a:buNone/>
              <a:defRPr/>
            </a:pPr>
            <a:r>
              <a:rPr lang="en-US" sz="2800" dirty="0">
                <a:latin typeface="Times New Roman" pitchFamily="18" charset="0"/>
                <a:cs typeface="Times New Roman" pitchFamily="18" charset="0"/>
              </a:rPr>
              <a:t>    </a:t>
            </a:r>
            <a:r>
              <a:rPr lang="el-GR" sz="2800" dirty="0">
                <a:latin typeface="Times New Roman" pitchFamily="18" charset="0"/>
                <a:cs typeface="Times New Roman" pitchFamily="18" charset="0"/>
              </a:rPr>
              <a:t>Προβολές. Στεκόμαστε όρθιοι έχοντας μεγάλο βήμα. Έπειτα χαμηλώνουμε το σώμα μας μέχρι το μπροστινό γόνατο να λυγίσει 90 μοίρες. Το γόνατο σας δεν πρέπει να ξεπερνά τα δάκτυλα σας. Τέλος επιστρέψετε αργά στην αρχική θέση. Επαναλαμβάνετε 15 φορές. </a:t>
            </a:r>
          </a:p>
          <a:p>
            <a:pPr eaLnBrk="1" hangingPunct="1">
              <a:buFont typeface="Wingdings" panose="05000000000000000000" pitchFamily="2" charset="2"/>
              <a:buNone/>
              <a:defRPr/>
            </a:pPr>
            <a:r>
              <a:rPr lang="el-GR" sz="2800" b="1" dirty="0"/>
              <a:t> </a:t>
            </a:r>
            <a:endParaRPr lang="el-GR" sz="2800" dirty="0"/>
          </a:p>
          <a:p>
            <a:pPr eaLnBrk="1" hangingPunct="1">
              <a:defRPr/>
            </a:pPr>
            <a:endParaRPr lang="el-GR" dirty="0"/>
          </a:p>
        </p:txBody>
      </p:sp>
      <p:sp>
        <p:nvSpPr>
          <p:cNvPr id="4" name="3 - Θέση αριθμού διαφάνειας">
            <a:extLst>
              <a:ext uri="{FF2B5EF4-FFF2-40B4-BE49-F238E27FC236}">
                <a16:creationId xmlns:a16="http://schemas.microsoft.com/office/drawing/2014/main" id="{E7D70A50-13FD-4A8E-AF19-CC228C1BB247}"/>
              </a:ext>
            </a:extLst>
          </p:cNvPr>
          <p:cNvSpPr>
            <a:spLocks noGrp="1"/>
          </p:cNvSpPr>
          <p:nvPr>
            <p:ph type="sldNum" sz="quarter" idx="12"/>
          </p:nvPr>
        </p:nvSpPr>
        <p:spPr>
          <a:xfrm>
            <a:off x="4648200" y="6243638"/>
            <a:ext cx="2895600" cy="457200"/>
          </a:xfrm>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algn="ctr" eaLnBrk="1" hangingPunct="1">
              <a:defRPr/>
            </a:pPr>
            <a:fld id="{A854EFC1-30F3-4DB8-9F24-401F323AA809}" type="slidenum">
              <a:rPr lang="el-GR" sz="1200">
                <a:latin typeface="Arial" panose="020B0604020202020204" pitchFamily="34" charset="0"/>
              </a:rPr>
              <a:pPr algn="ctr" eaLnBrk="1" hangingPunct="1">
                <a:defRPr/>
              </a:pPr>
              <a:t>41</a:t>
            </a:fld>
            <a:endParaRPr lang="el-GR" sz="1200">
              <a:latin typeface="Arial" panose="020B0604020202020204"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8">
            <a:extLst>
              <a:ext uri="{FF2B5EF4-FFF2-40B4-BE49-F238E27FC236}">
                <a16:creationId xmlns:a16="http://schemas.microsoft.com/office/drawing/2014/main" id="{971201D2-6679-4954-BAFB-B73D3187C8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57200"/>
            <a:ext cx="7956550" cy="535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3">
            <a:extLst>
              <a:ext uri="{FF2B5EF4-FFF2-40B4-BE49-F238E27FC236}">
                <a16:creationId xmlns:a16="http://schemas.microsoft.com/office/drawing/2014/main" id="{3484C0E4-CDB0-4D59-9082-13860E589908}"/>
              </a:ext>
            </a:extLst>
          </p:cNvPr>
          <p:cNvSpPr>
            <a:spLocks noChangeArrowheads="1"/>
          </p:cNvSpPr>
          <p:nvPr/>
        </p:nvSpPr>
        <p:spPr bwMode="auto">
          <a:xfrm rot="10800000" flipV="1">
            <a:off x="2279651" y="6092826"/>
            <a:ext cx="7991475" cy="523875"/>
          </a:xfrm>
          <a:prstGeom prst="rect">
            <a:avLst/>
          </a:prstGeom>
          <a:noFill/>
          <a:ln w="9525">
            <a:noFill/>
            <a:miter lim="800000"/>
            <a:headEnd/>
            <a:tailEnd/>
          </a:ln>
        </p:spPr>
        <p:txBody>
          <a:bodyPr anchor="ctr">
            <a:spAutoFit/>
          </a:bodyPr>
          <a:lstStyle/>
          <a:p>
            <a:pPr eaLnBrk="1" hangingPunct="1">
              <a:spcBef>
                <a:spcPct val="20000"/>
              </a:spcBef>
              <a:buClr>
                <a:schemeClr val="hlink"/>
              </a:buClr>
              <a:buFont typeface="Wingdings" panose="05000000000000000000" pitchFamily="2" charset="2"/>
              <a:buChar char="l"/>
              <a:defRPr/>
            </a:pPr>
            <a:r>
              <a:rPr lang="el-GR" sz="2800">
                <a:effectLst>
                  <a:outerShdw blurRad="38100" dist="38100" dir="2700000" algn="tl">
                    <a:srgbClr val="000000">
                      <a:alpha val="43137"/>
                    </a:srgbClr>
                  </a:outerShdw>
                </a:effectLst>
                <a:cs typeface="Times New Roman" pitchFamily="18" charset="0"/>
              </a:rPr>
              <a:t> </a:t>
            </a:r>
            <a:r>
              <a:rPr lang="en-US" sz="2800">
                <a:effectLst>
                  <a:outerShdw blurRad="38100" dist="38100" dir="2700000" algn="tl">
                    <a:srgbClr val="000000">
                      <a:alpha val="43137"/>
                    </a:srgbClr>
                  </a:outerShdw>
                </a:effectLst>
                <a:cs typeface="Times New Roman" pitchFamily="18" charset="0"/>
              </a:rPr>
              <a:t>Push ups</a:t>
            </a:r>
            <a:r>
              <a:rPr lang="el-GR" sz="2800">
                <a:effectLst>
                  <a:outerShdw blurRad="38100" dist="38100" dir="2700000" algn="tl">
                    <a:srgbClr val="000000">
                      <a:alpha val="43137"/>
                    </a:srgbClr>
                  </a:outerShdw>
                </a:effectLst>
                <a:cs typeface="Times New Roman" pitchFamily="18" charset="0"/>
              </a:rPr>
              <a:t> με στήριξη των ποδιών σε </a:t>
            </a:r>
            <a:r>
              <a:rPr lang="en-US" sz="2800">
                <a:effectLst>
                  <a:outerShdw blurRad="38100" dist="38100" dir="2700000" algn="tl">
                    <a:srgbClr val="000000">
                      <a:alpha val="43137"/>
                    </a:srgbClr>
                  </a:outerShdw>
                </a:effectLst>
                <a:cs typeface="Times New Roman" pitchFamily="18" charset="0"/>
              </a:rPr>
              <a:t>fit ball</a:t>
            </a:r>
            <a:r>
              <a:rPr lang="el-GR" sz="2800">
                <a:effectLst>
                  <a:outerShdw blurRad="38100" dist="38100" dir="2700000" algn="tl">
                    <a:srgbClr val="000000">
                      <a:alpha val="43137"/>
                    </a:srgbClr>
                  </a:outerShdw>
                </a:effectLst>
                <a:cs typeface="Times New Roman" pitchFamily="18" charset="0"/>
              </a:rPr>
              <a:t>.</a:t>
            </a:r>
            <a:endParaRPr lang="el-GR" sz="2800">
              <a:effectLst>
                <a:outerShdw blurRad="38100" dist="38100" dir="2700000" algn="tl">
                  <a:srgbClr val="000000">
                    <a:alpha val="43137"/>
                  </a:srgbClr>
                </a:outerShdw>
              </a:effectLst>
            </a:endParaRPr>
          </a:p>
        </p:txBody>
      </p:sp>
      <p:sp>
        <p:nvSpPr>
          <p:cNvPr id="4" name="3 - Θέση αριθμού διαφάνειας">
            <a:extLst>
              <a:ext uri="{FF2B5EF4-FFF2-40B4-BE49-F238E27FC236}">
                <a16:creationId xmlns:a16="http://schemas.microsoft.com/office/drawing/2014/main" id="{150FD9D0-936E-47B0-9A56-958D3984AE48}"/>
              </a:ext>
            </a:extLst>
          </p:cNvPr>
          <p:cNvSpPr>
            <a:spLocks noGrp="1"/>
          </p:cNvSpPr>
          <p:nvPr>
            <p:ph type="sldNum" sz="quarter" idx="12"/>
          </p:nvPr>
        </p:nvSpPr>
        <p:spPr>
          <a:xfrm>
            <a:off x="4648200" y="6243638"/>
            <a:ext cx="2895600" cy="457200"/>
          </a:xfrm>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algn="ctr" eaLnBrk="1" hangingPunct="1">
              <a:defRPr/>
            </a:pPr>
            <a:fld id="{D3430FD3-6193-4301-8169-006A3AB3F2A6}" type="slidenum">
              <a:rPr lang="el-GR" sz="1200">
                <a:latin typeface="Arial" panose="020B0604020202020204" pitchFamily="34" charset="0"/>
              </a:rPr>
              <a:pPr algn="ctr" eaLnBrk="1" hangingPunct="1">
                <a:defRPr/>
              </a:pPr>
              <a:t>42</a:t>
            </a:fld>
            <a:endParaRPr lang="el-GR" sz="1200">
              <a:latin typeface="Arial" panose="020B0604020202020204"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9">
            <a:extLst>
              <a:ext uri="{FF2B5EF4-FFF2-40B4-BE49-F238E27FC236}">
                <a16:creationId xmlns:a16="http://schemas.microsoft.com/office/drawing/2014/main" id="{34119AF9-ED99-4D6D-A51F-708F33B395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9288" y="765175"/>
            <a:ext cx="8424862"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Ορθογώνιο 5">
            <a:extLst>
              <a:ext uri="{FF2B5EF4-FFF2-40B4-BE49-F238E27FC236}">
                <a16:creationId xmlns:a16="http://schemas.microsoft.com/office/drawing/2014/main" id="{2F0D5B0D-9704-4B2D-B0E2-7071857F7260}"/>
              </a:ext>
            </a:extLst>
          </p:cNvPr>
          <p:cNvSpPr>
            <a:spLocks noChangeArrowheads="1"/>
          </p:cNvSpPr>
          <p:nvPr/>
        </p:nvSpPr>
        <p:spPr bwMode="auto">
          <a:xfrm>
            <a:off x="3719514" y="5876925"/>
            <a:ext cx="3041217" cy="523220"/>
          </a:xfrm>
          <a:prstGeom prst="rect">
            <a:avLst/>
          </a:prstGeom>
          <a:noFill/>
          <a:ln w="9525">
            <a:noFill/>
            <a:miter lim="800000"/>
            <a:headEnd/>
            <a:tailEnd/>
          </a:ln>
        </p:spPr>
        <p:txBody>
          <a:bodyPr wrap="none">
            <a:spAutoFit/>
          </a:bodyPr>
          <a:lstStyle/>
          <a:p>
            <a:pPr eaLnBrk="1" hangingPunct="1">
              <a:spcBef>
                <a:spcPct val="20000"/>
              </a:spcBef>
              <a:buClr>
                <a:schemeClr val="hlink"/>
              </a:buClr>
              <a:buFont typeface="Wingdings" panose="05000000000000000000" pitchFamily="2" charset="2"/>
              <a:buChar char="l"/>
              <a:defRPr/>
            </a:pPr>
            <a:r>
              <a:rPr lang="el-GR" sz="2800">
                <a:effectLst>
                  <a:outerShdw blurRad="38100" dist="38100" dir="2700000" algn="tl">
                    <a:srgbClr val="000000">
                      <a:alpha val="43137"/>
                    </a:srgbClr>
                  </a:outerShdw>
                </a:effectLst>
              </a:rPr>
              <a:t>Ραχιαίοι σε </a:t>
            </a:r>
            <a:r>
              <a:rPr lang="en-US" sz="2800">
                <a:effectLst>
                  <a:outerShdw blurRad="38100" dist="38100" dir="2700000" algn="tl">
                    <a:srgbClr val="000000">
                      <a:alpha val="43137"/>
                    </a:srgbClr>
                  </a:outerShdw>
                </a:effectLst>
              </a:rPr>
              <a:t>fit ball.</a:t>
            </a:r>
            <a:endParaRPr lang="el-GR" sz="2800">
              <a:effectLst>
                <a:outerShdw blurRad="38100" dist="38100" dir="2700000" algn="tl">
                  <a:srgbClr val="000000">
                    <a:alpha val="43137"/>
                  </a:srgbClr>
                </a:outerShdw>
              </a:effectLst>
            </a:endParaRPr>
          </a:p>
        </p:txBody>
      </p:sp>
      <p:sp>
        <p:nvSpPr>
          <p:cNvPr id="4" name="3 - Θέση αριθμού διαφάνειας">
            <a:extLst>
              <a:ext uri="{FF2B5EF4-FFF2-40B4-BE49-F238E27FC236}">
                <a16:creationId xmlns:a16="http://schemas.microsoft.com/office/drawing/2014/main" id="{80EF3A55-A7E4-4C39-A68B-632B749219CE}"/>
              </a:ext>
            </a:extLst>
          </p:cNvPr>
          <p:cNvSpPr>
            <a:spLocks noGrp="1"/>
          </p:cNvSpPr>
          <p:nvPr>
            <p:ph type="sldNum" sz="quarter" idx="12"/>
          </p:nvPr>
        </p:nvSpPr>
        <p:spPr>
          <a:xfrm>
            <a:off x="4648200" y="6243638"/>
            <a:ext cx="2895600" cy="457200"/>
          </a:xfrm>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algn="ctr" eaLnBrk="1" hangingPunct="1">
              <a:defRPr/>
            </a:pPr>
            <a:fld id="{90D8E356-8A45-4EB7-98EC-F9E8A8226799}" type="slidenum">
              <a:rPr lang="el-GR" sz="1200">
                <a:latin typeface="Arial" panose="020B0604020202020204" pitchFamily="34" charset="0"/>
              </a:rPr>
              <a:pPr algn="ctr" eaLnBrk="1" hangingPunct="1">
                <a:defRPr/>
              </a:pPr>
              <a:t>43</a:t>
            </a:fld>
            <a:endParaRPr lang="el-GR" sz="1200">
              <a:latin typeface="Arial" panose="020B0604020202020204"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348E2A2D-2A85-48BD-9D6C-E36461777DD8}"/>
              </a:ext>
            </a:extLst>
          </p:cNvPr>
          <p:cNvSpPr>
            <a:spLocks noChangeArrowheads="1"/>
          </p:cNvSpPr>
          <p:nvPr/>
        </p:nvSpPr>
        <p:spPr bwMode="auto">
          <a:xfrm>
            <a:off x="1789113" y="2494437"/>
            <a:ext cx="4159250" cy="683264"/>
          </a:xfrm>
          <a:prstGeom prst="rect">
            <a:avLst/>
          </a:prstGeom>
          <a:noFill/>
          <a:ln w="9525">
            <a:noFill/>
            <a:miter lim="800000"/>
            <a:headEnd/>
            <a:tailEnd/>
          </a:ln>
        </p:spPr>
        <p:txBody>
          <a:bodyPr anchor="ctr">
            <a:spAutoFit/>
          </a:bodyPr>
          <a:lstStyle/>
          <a:p>
            <a:pPr eaLnBrk="1" hangingPunct="1">
              <a:spcBef>
                <a:spcPct val="20000"/>
              </a:spcBef>
              <a:buClr>
                <a:schemeClr val="hlink"/>
              </a:buClr>
              <a:buFont typeface="Wingdings" panose="05000000000000000000" pitchFamily="2" charset="2"/>
              <a:buChar char="l"/>
              <a:defRPr/>
            </a:pPr>
            <a:r>
              <a:rPr lang="el-GR" sz="2400" u="sng">
                <a:effectLst>
                  <a:outerShdw blurRad="38100" dist="38100" dir="2700000" algn="tl">
                    <a:srgbClr val="000000">
                      <a:alpha val="43137"/>
                    </a:srgbClr>
                  </a:outerShdw>
                </a:effectLst>
                <a:cs typeface="Times New Roman" pitchFamily="18" charset="0"/>
              </a:rPr>
              <a:t>Άσκηση 10</a:t>
            </a:r>
            <a:endParaRPr lang="el-GR" sz="2400">
              <a:effectLst>
                <a:outerShdw blurRad="38100" dist="38100" dir="2700000" algn="tl">
                  <a:srgbClr val="000000">
                    <a:alpha val="43137"/>
                  </a:srgbClr>
                </a:outerShdw>
              </a:effectLst>
            </a:endParaRPr>
          </a:p>
          <a:p>
            <a:pPr>
              <a:spcBef>
                <a:spcPct val="20000"/>
              </a:spcBef>
              <a:buClr>
                <a:schemeClr val="hlink"/>
              </a:buClr>
              <a:buFont typeface="Wingdings" panose="05000000000000000000" pitchFamily="2" charset="2"/>
              <a:buChar char="l"/>
              <a:defRPr/>
            </a:pPr>
            <a:r>
              <a:rPr lang="el-GR" sz="1200">
                <a:solidFill>
                  <a:srgbClr val="000000"/>
                </a:solidFill>
                <a:effectLst>
                  <a:outerShdw blurRad="38100" dist="38100" dir="2700000" algn="tl">
                    <a:srgbClr val="000000">
                      <a:alpha val="43137"/>
                    </a:srgbClr>
                  </a:outerShdw>
                </a:effectLst>
                <a:latin typeface="Calibri" pitchFamily="34" charset="0"/>
                <a:cs typeface="Times New Roman" pitchFamily="18" charset="0"/>
              </a:rPr>
              <a:t>  </a:t>
            </a:r>
            <a:endParaRPr lang="el-GR">
              <a:effectLst>
                <a:outerShdw blurRad="38100" dist="38100" dir="2700000" algn="tl">
                  <a:srgbClr val="000000">
                    <a:alpha val="43137"/>
                  </a:srgbClr>
                </a:outerShdw>
              </a:effectLst>
            </a:endParaRPr>
          </a:p>
        </p:txBody>
      </p:sp>
      <p:sp>
        <p:nvSpPr>
          <p:cNvPr id="21507" name="Rectangle 4">
            <a:extLst>
              <a:ext uri="{FF2B5EF4-FFF2-40B4-BE49-F238E27FC236}">
                <a16:creationId xmlns:a16="http://schemas.microsoft.com/office/drawing/2014/main" id="{D13AA1B0-D9A6-470B-9711-8552782E39FD}"/>
              </a:ext>
            </a:extLst>
          </p:cNvPr>
          <p:cNvSpPr>
            <a:spLocks noChangeArrowheads="1"/>
          </p:cNvSpPr>
          <p:nvPr/>
        </p:nvSpPr>
        <p:spPr bwMode="auto">
          <a:xfrm>
            <a:off x="1819276" y="5048019"/>
            <a:ext cx="8524875" cy="1643527"/>
          </a:xfrm>
          <a:prstGeom prst="rect">
            <a:avLst/>
          </a:prstGeom>
          <a:solidFill>
            <a:srgbClr val="FFFFFF"/>
          </a:solidFill>
          <a:ln w="9525">
            <a:noFill/>
            <a:miter lim="800000"/>
            <a:headEnd/>
            <a:tailEnd/>
          </a:ln>
        </p:spPr>
        <p:txBody>
          <a:bodyPr anchor="ctr">
            <a:spAutoFit/>
          </a:bodyPr>
          <a:lstStyle/>
          <a:p>
            <a:pPr eaLnBrk="1" hangingPunct="1">
              <a:spcBef>
                <a:spcPct val="20000"/>
              </a:spcBef>
              <a:buClr>
                <a:schemeClr val="hlink"/>
              </a:buClr>
              <a:buFont typeface="Wingdings" panose="05000000000000000000" pitchFamily="2" charset="2"/>
              <a:buChar char="l"/>
              <a:defRPr/>
            </a:pPr>
            <a:r>
              <a:rPr lang="el-GR" sz="1200">
                <a:solidFill>
                  <a:srgbClr val="000000"/>
                </a:solidFill>
                <a:effectLst>
                  <a:outerShdw blurRad="38100" dist="38100" dir="2700000" algn="tl">
                    <a:srgbClr val="000000">
                      <a:alpha val="43137"/>
                    </a:srgbClr>
                  </a:outerShdw>
                </a:effectLst>
                <a:latin typeface="Calibri" pitchFamily="34" charset="0"/>
                <a:cs typeface="Times New Roman" pitchFamily="18" charset="0"/>
              </a:rPr>
              <a:t> </a:t>
            </a:r>
            <a:r>
              <a:rPr lang="el-GR" sz="2400">
                <a:solidFill>
                  <a:srgbClr val="000000"/>
                </a:solidFill>
                <a:effectLst>
                  <a:outerShdw blurRad="38100" dist="38100" dir="2700000" algn="tl">
                    <a:srgbClr val="000000">
                      <a:alpha val="43137"/>
                    </a:srgbClr>
                  </a:outerShdw>
                </a:effectLst>
                <a:latin typeface="Calibri" pitchFamily="34" charset="0"/>
                <a:cs typeface="Times New Roman" pitchFamily="18" charset="0"/>
              </a:rPr>
              <a:t>Εκτάσεις ποδιών σε </a:t>
            </a:r>
            <a:r>
              <a:rPr lang="en-US" sz="2400">
                <a:solidFill>
                  <a:srgbClr val="000000"/>
                </a:solidFill>
                <a:effectLst>
                  <a:outerShdw blurRad="38100" dist="38100" dir="2700000" algn="tl">
                    <a:srgbClr val="000000">
                      <a:alpha val="43137"/>
                    </a:srgbClr>
                  </a:outerShdw>
                </a:effectLst>
                <a:latin typeface="Calibri" pitchFamily="34" charset="0"/>
                <a:cs typeface="Times New Roman" pitchFamily="18" charset="0"/>
              </a:rPr>
              <a:t>fit ball</a:t>
            </a:r>
            <a:r>
              <a:rPr lang="el-GR" sz="2400">
                <a:solidFill>
                  <a:srgbClr val="000000"/>
                </a:solidFill>
                <a:effectLst>
                  <a:outerShdw blurRad="38100" dist="38100" dir="2700000" algn="tl">
                    <a:srgbClr val="000000">
                      <a:alpha val="43137"/>
                    </a:srgbClr>
                  </a:outerShdw>
                </a:effectLst>
                <a:latin typeface="Calibri" pitchFamily="34" charset="0"/>
                <a:cs typeface="Times New Roman" pitchFamily="18" charset="0"/>
              </a:rPr>
              <a:t>. </a:t>
            </a:r>
            <a:endParaRPr lang="el-GR" sz="2400">
              <a:effectLst>
                <a:outerShdw blurRad="38100" dist="38100" dir="2700000" algn="tl">
                  <a:srgbClr val="000000">
                    <a:alpha val="43137"/>
                  </a:srgbClr>
                </a:outerShdw>
              </a:effectLst>
            </a:endParaRPr>
          </a:p>
          <a:p>
            <a:pPr>
              <a:spcBef>
                <a:spcPct val="20000"/>
              </a:spcBef>
              <a:buClr>
                <a:schemeClr val="hlink"/>
              </a:buClr>
              <a:buFont typeface="Wingdings" panose="05000000000000000000" pitchFamily="2" charset="2"/>
              <a:buChar char="l"/>
              <a:defRPr/>
            </a:pPr>
            <a:r>
              <a:rPr lang="el-GR" sz="2400">
                <a:solidFill>
                  <a:srgbClr val="000000"/>
                </a:solidFill>
                <a:effectLst>
                  <a:outerShdw blurRad="38100" dist="38100" dir="2700000" algn="tl">
                    <a:srgbClr val="000000">
                      <a:alpha val="43137"/>
                    </a:srgbClr>
                  </a:outerShdw>
                </a:effectLst>
                <a:latin typeface="Calibri" pitchFamily="34" charset="0"/>
                <a:cs typeface="Times New Roman" pitchFamily="18" charset="0"/>
              </a:rPr>
              <a:t>Εκτάσεις των ποδιών κατά 90</a:t>
            </a:r>
            <a:r>
              <a:rPr lang="el-GR" sz="2400" baseline="30000">
                <a:solidFill>
                  <a:srgbClr val="000000"/>
                </a:solidFill>
                <a:effectLst>
                  <a:outerShdw blurRad="38100" dist="38100" dir="2700000" algn="tl">
                    <a:srgbClr val="000000">
                      <a:alpha val="43137"/>
                    </a:srgbClr>
                  </a:outerShdw>
                </a:effectLst>
                <a:latin typeface="Calibri" pitchFamily="34" charset="0"/>
                <a:cs typeface="Times New Roman" pitchFamily="18" charset="0"/>
              </a:rPr>
              <a:t>ο</a:t>
            </a:r>
            <a:r>
              <a:rPr lang="el-GR" sz="2400">
                <a:solidFill>
                  <a:srgbClr val="000000"/>
                </a:solidFill>
                <a:effectLst>
                  <a:outerShdw blurRad="38100" dist="38100" dir="2700000" algn="tl">
                    <a:srgbClr val="000000">
                      <a:alpha val="43137"/>
                    </a:srgbClr>
                  </a:outerShdw>
                </a:effectLst>
                <a:latin typeface="Calibri" pitchFamily="34" charset="0"/>
                <a:cs typeface="Times New Roman" pitchFamily="18" charset="0"/>
              </a:rPr>
              <a:t> εναλλάξ. Η άσκηση μπορεί να γίνει και με ταυτόχρονη έκταση, του ομώνυμου ή του αντίθετου με το εκτεινόμενο πόδι, χεριού.</a:t>
            </a:r>
            <a:endParaRPr lang="el-GR" sz="2400">
              <a:effectLst>
                <a:outerShdw blurRad="38100" dist="38100" dir="2700000" algn="tl">
                  <a:srgbClr val="000000">
                    <a:alpha val="43137"/>
                  </a:srgbClr>
                </a:outerShdw>
              </a:effectLst>
            </a:endParaRPr>
          </a:p>
        </p:txBody>
      </p:sp>
      <p:pic>
        <p:nvPicPr>
          <p:cNvPr id="50180" name="Picture 7">
            <a:extLst>
              <a:ext uri="{FF2B5EF4-FFF2-40B4-BE49-F238E27FC236}">
                <a16:creationId xmlns:a16="http://schemas.microsoft.com/office/drawing/2014/main" id="{E5B1A8B1-97A7-46C6-A5F8-7BECBBF63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9275" y="260350"/>
            <a:ext cx="4013200"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1" name="Picture 8">
            <a:extLst>
              <a:ext uri="{FF2B5EF4-FFF2-40B4-BE49-F238E27FC236}">
                <a16:creationId xmlns:a16="http://schemas.microsoft.com/office/drawing/2014/main" id="{6715C0FF-1E4F-4EAE-8DD8-4CFE1FA9F1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2301" y="2997201"/>
            <a:ext cx="4017963"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2" name="Picture 9">
            <a:extLst>
              <a:ext uri="{FF2B5EF4-FFF2-40B4-BE49-F238E27FC236}">
                <a16:creationId xmlns:a16="http://schemas.microsoft.com/office/drawing/2014/main" id="{96980D19-0E95-4EEE-AA9C-9E3891E9CF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1714" y="2997201"/>
            <a:ext cx="4262437"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Ορθογώνιο 5">
            <a:extLst>
              <a:ext uri="{FF2B5EF4-FFF2-40B4-BE49-F238E27FC236}">
                <a16:creationId xmlns:a16="http://schemas.microsoft.com/office/drawing/2014/main" id="{84C1F940-6691-4926-8AF9-728C288AACEB}"/>
              </a:ext>
            </a:extLst>
          </p:cNvPr>
          <p:cNvSpPr>
            <a:spLocks noChangeArrowheads="1"/>
          </p:cNvSpPr>
          <p:nvPr/>
        </p:nvSpPr>
        <p:spPr bwMode="auto">
          <a:xfrm>
            <a:off x="6921500" y="752476"/>
            <a:ext cx="3422650" cy="523875"/>
          </a:xfrm>
          <a:prstGeom prst="rect">
            <a:avLst/>
          </a:prstGeom>
          <a:noFill/>
          <a:ln w="9525">
            <a:noFill/>
            <a:miter lim="800000"/>
            <a:headEnd/>
            <a:tailEnd/>
          </a:ln>
        </p:spPr>
        <p:txBody>
          <a:bodyPr>
            <a:spAutoFit/>
          </a:bodyPr>
          <a:lstStyle/>
          <a:p>
            <a:pPr eaLnBrk="1" hangingPunct="1">
              <a:spcBef>
                <a:spcPct val="20000"/>
              </a:spcBef>
              <a:buClr>
                <a:schemeClr val="hlink"/>
              </a:buClr>
              <a:buFont typeface="Wingdings" panose="05000000000000000000" pitchFamily="2" charset="2"/>
              <a:buChar char="l"/>
              <a:defRPr/>
            </a:pPr>
            <a:r>
              <a:rPr lang="el-GR" sz="2800">
                <a:effectLst>
                  <a:outerShdw blurRad="38100" dist="38100" dir="2700000" algn="tl">
                    <a:srgbClr val="000000">
                      <a:alpha val="43137"/>
                    </a:srgbClr>
                  </a:outerShdw>
                </a:effectLst>
              </a:rPr>
              <a:t>Ραχιαίοι σε fit ball.</a:t>
            </a:r>
          </a:p>
        </p:txBody>
      </p:sp>
      <p:sp>
        <p:nvSpPr>
          <p:cNvPr id="8" name="7 - Θέση αριθμού διαφάνειας">
            <a:extLst>
              <a:ext uri="{FF2B5EF4-FFF2-40B4-BE49-F238E27FC236}">
                <a16:creationId xmlns:a16="http://schemas.microsoft.com/office/drawing/2014/main" id="{162B3CF7-2D5E-4C4A-9FC1-428202ABD9F2}"/>
              </a:ext>
            </a:extLst>
          </p:cNvPr>
          <p:cNvSpPr>
            <a:spLocks noGrp="1"/>
          </p:cNvSpPr>
          <p:nvPr>
            <p:ph type="sldNum" sz="quarter" idx="12"/>
          </p:nvPr>
        </p:nvSpPr>
        <p:spPr>
          <a:xfrm>
            <a:off x="4648200" y="6243638"/>
            <a:ext cx="2895600" cy="457200"/>
          </a:xfrm>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algn="ctr" eaLnBrk="1" hangingPunct="1">
              <a:defRPr/>
            </a:pPr>
            <a:fld id="{CA8B15C9-67ED-423C-8EB7-43746BD24342}" type="slidenum">
              <a:rPr lang="el-GR" sz="1200">
                <a:latin typeface="Arial" panose="020B0604020202020204" pitchFamily="34" charset="0"/>
              </a:rPr>
              <a:pPr algn="ctr" eaLnBrk="1" hangingPunct="1">
                <a:defRPr/>
              </a:pPr>
              <a:t>44</a:t>
            </a:fld>
            <a:endParaRPr lang="el-GR" sz="1200">
              <a:latin typeface="Arial" panose="020B0604020202020204"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0001foundation">
            <a:extLst>
              <a:ext uri="{FF2B5EF4-FFF2-40B4-BE49-F238E27FC236}">
                <a16:creationId xmlns:a16="http://schemas.microsoft.com/office/drawing/2014/main" id="{5F9DB2CE-CC29-4423-879A-105B416EDE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7850" y="0"/>
            <a:ext cx="2592388" cy="346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3" name="Picture 3" descr="0002foundation">
            <a:extLst>
              <a:ext uri="{FF2B5EF4-FFF2-40B4-BE49-F238E27FC236}">
                <a16:creationId xmlns:a16="http://schemas.microsoft.com/office/drawing/2014/main" id="{75EB030F-7E8A-4F92-BC47-CF5FB7DF01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4176" y="1"/>
            <a:ext cx="2663825" cy="355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4" name="Picture 4" descr="0003foundation">
            <a:extLst>
              <a:ext uri="{FF2B5EF4-FFF2-40B4-BE49-F238E27FC236}">
                <a16:creationId xmlns:a16="http://schemas.microsoft.com/office/drawing/2014/main" id="{F55316BD-384C-4F22-9663-1AAAC8CCAE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9289" y="3443288"/>
            <a:ext cx="2555875" cy="341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5" name="Picture 5" descr="0004foundation">
            <a:extLst>
              <a:ext uri="{FF2B5EF4-FFF2-40B4-BE49-F238E27FC236}">
                <a16:creationId xmlns:a16="http://schemas.microsoft.com/office/drawing/2014/main" id="{DAB1080B-12D3-4443-A4BE-996B7FBC540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93064" y="3284538"/>
            <a:ext cx="2674937" cy="357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4" name="10 - Ορθογώνιο">
            <a:extLst>
              <a:ext uri="{FF2B5EF4-FFF2-40B4-BE49-F238E27FC236}">
                <a16:creationId xmlns:a16="http://schemas.microsoft.com/office/drawing/2014/main" id="{84E50175-ABE3-4D70-917A-52A196A1BA8F}"/>
              </a:ext>
            </a:extLst>
          </p:cNvPr>
          <p:cNvSpPr>
            <a:spLocks noChangeArrowheads="1"/>
          </p:cNvSpPr>
          <p:nvPr/>
        </p:nvSpPr>
        <p:spPr bwMode="auto">
          <a:xfrm>
            <a:off x="7032625" y="3284538"/>
            <a:ext cx="1059906" cy="369332"/>
          </a:xfrm>
          <a:prstGeom prst="rect">
            <a:avLst/>
          </a:prstGeom>
          <a:noFill/>
          <a:ln w="9525">
            <a:noFill/>
            <a:miter lim="800000"/>
            <a:headEnd/>
            <a:tailEnd/>
          </a:ln>
        </p:spPr>
        <p:txBody>
          <a:bodyPr wrap="none">
            <a:spAutoFit/>
          </a:bodyPr>
          <a:lstStyle/>
          <a:p>
            <a:pPr eaLnBrk="1" hangingPunct="1">
              <a:spcBef>
                <a:spcPct val="20000"/>
              </a:spcBef>
              <a:buClr>
                <a:schemeClr val="hlink"/>
              </a:buClr>
              <a:buFont typeface="Wingdings" panose="05000000000000000000" pitchFamily="2" charset="2"/>
              <a:buChar char="l"/>
              <a:defRPr/>
            </a:pPr>
            <a:r>
              <a:rPr lang="en-GB">
                <a:effectLst>
                  <a:outerShdw blurRad="38100" dist="38100" dir="2700000" algn="tl">
                    <a:srgbClr val="000000">
                      <a:alpha val="43137"/>
                    </a:srgbClr>
                  </a:outerShdw>
                </a:effectLst>
              </a:rPr>
              <a:t>photo 4</a:t>
            </a:r>
            <a:endParaRPr lang="el-GR">
              <a:effectLst>
                <a:outerShdw blurRad="38100" dist="38100" dir="2700000" algn="tl">
                  <a:srgbClr val="000000">
                    <a:alpha val="43137"/>
                  </a:srgbClr>
                </a:outerShdw>
              </a:effectLst>
            </a:endParaRPr>
          </a:p>
        </p:txBody>
      </p:sp>
      <p:sp>
        <p:nvSpPr>
          <p:cNvPr id="22535" name="11 - Ορθογώνιο">
            <a:extLst>
              <a:ext uri="{FF2B5EF4-FFF2-40B4-BE49-F238E27FC236}">
                <a16:creationId xmlns:a16="http://schemas.microsoft.com/office/drawing/2014/main" id="{9B0B7494-84D2-4BC9-9155-B310E35BBF34}"/>
              </a:ext>
            </a:extLst>
          </p:cNvPr>
          <p:cNvSpPr>
            <a:spLocks noChangeArrowheads="1"/>
          </p:cNvSpPr>
          <p:nvPr/>
        </p:nvSpPr>
        <p:spPr bwMode="auto">
          <a:xfrm>
            <a:off x="4440238" y="3357563"/>
            <a:ext cx="1059906" cy="369332"/>
          </a:xfrm>
          <a:prstGeom prst="rect">
            <a:avLst/>
          </a:prstGeom>
          <a:noFill/>
          <a:ln w="9525">
            <a:noFill/>
            <a:miter lim="800000"/>
            <a:headEnd/>
            <a:tailEnd/>
          </a:ln>
        </p:spPr>
        <p:txBody>
          <a:bodyPr wrap="none">
            <a:spAutoFit/>
          </a:bodyPr>
          <a:lstStyle/>
          <a:p>
            <a:pPr eaLnBrk="1" hangingPunct="1">
              <a:spcBef>
                <a:spcPct val="20000"/>
              </a:spcBef>
              <a:buClr>
                <a:schemeClr val="hlink"/>
              </a:buClr>
              <a:buFont typeface="Wingdings" panose="05000000000000000000" pitchFamily="2" charset="2"/>
              <a:buChar char="l"/>
              <a:defRPr/>
            </a:pPr>
            <a:r>
              <a:rPr lang="en-GB">
                <a:effectLst>
                  <a:outerShdw blurRad="38100" dist="38100" dir="2700000" algn="tl">
                    <a:srgbClr val="000000">
                      <a:alpha val="43137"/>
                    </a:srgbClr>
                  </a:outerShdw>
                </a:effectLst>
              </a:rPr>
              <a:t>photo 3</a:t>
            </a:r>
            <a:endParaRPr lang="el-GR">
              <a:effectLst>
                <a:outerShdw blurRad="38100" dist="38100" dir="2700000" algn="tl">
                  <a:srgbClr val="000000">
                    <a:alpha val="43137"/>
                  </a:srgbClr>
                </a:outerShdw>
              </a:effectLst>
            </a:endParaRPr>
          </a:p>
        </p:txBody>
      </p:sp>
      <p:sp>
        <p:nvSpPr>
          <p:cNvPr id="22536" name="12 - Ορθογώνιο">
            <a:extLst>
              <a:ext uri="{FF2B5EF4-FFF2-40B4-BE49-F238E27FC236}">
                <a16:creationId xmlns:a16="http://schemas.microsoft.com/office/drawing/2014/main" id="{55C84233-FD1D-458A-829E-25B28C8A14E2}"/>
              </a:ext>
            </a:extLst>
          </p:cNvPr>
          <p:cNvSpPr>
            <a:spLocks noChangeArrowheads="1"/>
          </p:cNvSpPr>
          <p:nvPr/>
        </p:nvSpPr>
        <p:spPr bwMode="auto">
          <a:xfrm>
            <a:off x="4440238" y="0"/>
            <a:ext cx="1059906" cy="369332"/>
          </a:xfrm>
          <a:prstGeom prst="rect">
            <a:avLst/>
          </a:prstGeom>
          <a:noFill/>
          <a:ln w="9525">
            <a:noFill/>
            <a:miter lim="800000"/>
            <a:headEnd/>
            <a:tailEnd/>
          </a:ln>
        </p:spPr>
        <p:txBody>
          <a:bodyPr wrap="none">
            <a:spAutoFit/>
          </a:bodyPr>
          <a:lstStyle/>
          <a:p>
            <a:pPr eaLnBrk="1" hangingPunct="1">
              <a:spcBef>
                <a:spcPct val="20000"/>
              </a:spcBef>
              <a:buClr>
                <a:schemeClr val="hlink"/>
              </a:buClr>
              <a:buFont typeface="Wingdings" panose="05000000000000000000" pitchFamily="2" charset="2"/>
              <a:buChar char="l"/>
              <a:defRPr/>
            </a:pPr>
            <a:r>
              <a:rPr lang="en-GB" dirty="0">
                <a:effectLst>
                  <a:outerShdw blurRad="38100" dist="38100" dir="2700000" algn="tl">
                    <a:srgbClr val="000000">
                      <a:alpha val="43137"/>
                    </a:srgbClr>
                  </a:outerShdw>
                </a:effectLst>
              </a:rPr>
              <a:t>photo 1</a:t>
            </a:r>
            <a:endParaRPr lang="el-GR" dirty="0">
              <a:effectLst>
                <a:outerShdw blurRad="38100" dist="38100" dir="2700000" algn="tl">
                  <a:srgbClr val="000000">
                    <a:alpha val="43137"/>
                  </a:srgbClr>
                </a:outerShdw>
              </a:effectLst>
            </a:endParaRPr>
          </a:p>
        </p:txBody>
      </p:sp>
      <p:sp>
        <p:nvSpPr>
          <p:cNvPr id="22537" name="13 - Ορθογώνιο">
            <a:extLst>
              <a:ext uri="{FF2B5EF4-FFF2-40B4-BE49-F238E27FC236}">
                <a16:creationId xmlns:a16="http://schemas.microsoft.com/office/drawing/2014/main" id="{9FC4F639-63A3-46B8-ADEC-632FE58FF41B}"/>
              </a:ext>
            </a:extLst>
          </p:cNvPr>
          <p:cNvSpPr>
            <a:spLocks noChangeArrowheads="1"/>
          </p:cNvSpPr>
          <p:nvPr/>
        </p:nvSpPr>
        <p:spPr bwMode="auto">
          <a:xfrm>
            <a:off x="7032625" y="0"/>
            <a:ext cx="1059906" cy="369332"/>
          </a:xfrm>
          <a:prstGeom prst="rect">
            <a:avLst/>
          </a:prstGeom>
          <a:noFill/>
          <a:ln w="9525">
            <a:noFill/>
            <a:miter lim="800000"/>
            <a:headEnd/>
            <a:tailEnd/>
          </a:ln>
        </p:spPr>
        <p:txBody>
          <a:bodyPr wrap="none">
            <a:spAutoFit/>
          </a:bodyPr>
          <a:lstStyle/>
          <a:p>
            <a:pPr eaLnBrk="1" hangingPunct="1">
              <a:spcBef>
                <a:spcPct val="20000"/>
              </a:spcBef>
              <a:buClr>
                <a:schemeClr val="hlink"/>
              </a:buClr>
              <a:buFont typeface="Wingdings" panose="05000000000000000000" pitchFamily="2" charset="2"/>
              <a:buChar char="l"/>
              <a:defRPr/>
            </a:pPr>
            <a:r>
              <a:rPr lang="en-GB">
                <a:effectLst>
                  <a:outerShdw blurRad="38100" dist="38100" dir="2700000" algn="tl">
                    <a:srgbClr val="000000">
                      <a:alpha val="43137"/>
                    </a:srgbClr>
                  </a:outerShdw>
                </a:effectLst>
              </a:rPr>
              <a:t>photo 2</a:t>
            </a:r>
            <a:endParaRPr lang="el-GR">
              <a:effectLst>
                <a:outerShdw blurRad="38100" dist="38100" dir="2700000" algn="tl">
                  <a:srgbClr val="000000">
                    <a:alpha val="43137"/>
                  </a:srgbClr>
                </a:outerShdw>
              </a:effectLst>
            </a:endParaRPr>
          </a:p>
        </p:txBody>
      </p:sp>
      <p:sp>
        <p:nvSpPr>
          <p:cNvPr id="10" name="9 - Θέση αριθμού διαφάνειας">
            <a:extLst>
              <a:ext uri="{FF2B5EF4-FFF2-40B4-BE49-F238E27FC236}">
                <a16:creationId xmlns:a16="http://schemas.microsoft.com/office/drawing/2014/main" id="{68D429D6-0B0C-4621-B9A1-9EED06E54844}"/>
              </a:ext>
            </a:extLst>
          </p:cNvPr>
          <p:cNvSpPr>
            <a:spLocks noGrp="1"/>
          </p:cNvSpPr>
          <p:nvPr>
            <p:ph type="sldNum" sz="quarter" idx="12"/>
          </p:nvPr>
        </p:nvSpPr>
        <p:spPr>
          <a:xfrm>
            <a:off x="4648200" y="6243638"/>
            <a:ext cx="2895600" cy="457200"/>
          </a:xfrm>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algn="ctr" eaLnBrk="1" hangingPunct="1">
              <a:defRPr/>
            </a:pPr>
            <a:fld id="{B53DD75A-E893-47DA-BBAD-81E3FBF8B72C}" type="slidenum">
              <a:rPr lang="el-GR" sz="1200">
                <a:latin typeface="Arial" panose="020B0604020202020204" pitchFamily="34" charset="0"/>
              </a:rPr>
              <a:pPr algn="ctr" eaLnBrk="1" hangingPunct="1">
                <a:defRPr/>
              </a:pPr>
              <a:t>45</a:t>
            </a:fld>
            <a:endParaRPr lang="el-GR" sz="1200">
              <a:latin typeface="Arial" panose="020B0604020202020204"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6" descr="0005foundation">
            <a:extLst>
              <a:ext uri="{FF2B5EF4-FFF2-40B4-BE49-F238E27FC236}">
                <a16:creationId xmlns:a16="http://schemas.microsoft.com/office/drawing/2014/main" id="{3315FE4C-39B5-4B57-B838-AFDDA9CEDD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389" y="44450"/>
            <a:ext cx="2808287" cy="213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4 - Ορθογώνιο">
            <a:extLst>
              <a:ext uri="{FF2B5EF4-FFF2-40B4-BE49-F238E27FC236}">
                <a16:creationId xmlns:a16="http://schemas.microsoft.com/office/drawing/2014/main" id="{86EAE4D7-88B9-4E18-BD58-84606F2F8AD2}"/>
              </a:ext>
            </a:extLst>
          </p:cNvPr>
          <p:cNvSpPr>
            <a:spLocks noChangeArrowheads="1"/>
          </p:cNvSpPr>
          <p:nvPr/>
        </p:nvSpPr>
        <p:spPr bwMode="auto">
          <a:xfrm>
            <a:off x="2782888" y="2205038"/>
            <a:ext cx="1059906" cy="369332"/>
          </a:xfrm>
          <a:prstGeom prst="rect">
            <a:avLst/>
          </a:prstGeom>
          <a:noFill/>
          <a:ln w="9525">
            <a:noFill/>
            <a:miter lim="800000"/>
            <a:headEnd/>
            <a:tailEnd/>
          </a:ln>
        </p:spPr>
        <p:txBody>
          <a:bodyPr wrap="none">
            <a:spAutoFit/>
          </a:bodyPr>
          <a:lstStyle/>
          <a:p>
            <a:pPr eaLnBrk="1" hangingPunct="1">
              <a:spcBef>
                <a:spcPct val="20000"/>
              </a:spcBef>
              <a:buClr>
                <a:schemeClr val="hlink"/>
              </a:buClr>
              <a:buFont typeface="Wingdings" panose="05000000000000000000" pitchFamily="2" charset="2"/>
              <a:buChar char="l"/>
              <a:defRPr/>
            </a:pPr>
            <a:r>
              <a:rPr lang="en-GB">
                <a:effectLst>
                  <a:outerShdw blurRad="38100" dist="38100" dir="2700000" algn="tl">
                    <a:srgbClr val="000000">
                      <a:alpha val="43137"/>
                    </a:srgbClr>
                  </a:outerShdw>
                </a:effectLst>
              </a:rPr>
              <a:t>photo 5</a:t>
            </a:r>
            <a:endParaRPr lang="el-GR">
              <a:effectLst>
                <a:outerShdw blurRad="38100" dist="38100" dir="2700000" algn="tl">
                  <a:srgbClr val="000000">
                    <a:alpha val="43137"/>
                  </a:srgbClr>
                </a:outerShdw>
              </a:effectLst>
            </a:endParaRPr>
          </a:p>
        </p:txBody>
      </p:sp>
      <p:pic>
        <p:nvPicPr>
          <p:cNvPr id="52228" name="Picture 2" descr="0006foundation">
            <a:extLst>
              <a:ext uri="{FF2B5EF4-FFF2-40B4-BE49-F238E27FC236}">
                <a16:creationId xmlns:a16="http://schemas.microsoft.com/office/drawing/2014/main" id="{99DC806A-1E82-45FD-BA40-B2559C5B70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5800" y="44451"/>
            <a:ext cx="3271838"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6 - Ορθογώνιο">
            <a:extLst>
              <a:ext uri="{FF2B5EF4-FFF2-40B4-BE49-F238E27FC236}">
                <a16:creationId xmlns:a16="http://schemas.microsoft.com/office/drawing/2014/main" id="{98EF1962-07DA-4FD0-8E1F-1CD494DF83F1}"/>
              </a:ext>
            </a:extLst>
          </p:cNvPr>
          <p:cNvSpPr>
            <a:spLocks noChangeArrowheads="1"/>
          </p:cNvSpPr>
          <p:nvPr/>
        </p:nvSpPr>
        <p:spPr bwMode="auto">
          <a:xfrm>
            <a:off x="8183563" y="2492375"/>
            <a:ext cx="1059906" cy="369332"/>
          </a:xfrm>
          <a:prstGeom prst="rect">
            <a:avLst/>
          </a:prstGeom>
          <a:noFill/>
          <a:ln w="9525">
            <a:noFill/>
            <a:miter lim="800000"/>
            <a:headEnd/>
            <a:tailEnd/>
          </a:ln>
        </p:spPr>
        <p:txBody>
          <a:bodyPr wrap="none">
            <a:spAutoFit/>
          </a:bodyPr>
          <a:lstStyle/>
          <a:p>
            <a:pPr eaLnBrk="1" hangingPunct="1">
              <a:spcBef>
                <a:spcPct val="20000"/>
              </a:spcBef>
              <a:buClr>
                <a:schemeClr val="hlink"/>
              </a:buClr>
              <a:buFont typeface="Wingdings" panose="05000000000000000000" pitchFamily="2" charset="2"/>
              <a:buChar char="l"/>
              <a:defRPr/>
            </a:pPr>
            <a:r>
              <a:rPr lang="en-GB">
                <a:effectLst>
                  <a:outerShdw blurRad="38100" dist="38100" dir="2700000" algn="tl">
                    <a:srgbClr val="000000">
                      <a:alpha val="43137"/>
                    </a:srgbClr>
                  </a:outerShdw>
                </a:effectLst>
              </a:rPr>
              <a:t>photo 6</a:t>
            </a:r>
            <a:endParaRPr lang="el-GR">
              <a:effectLst>
                <a:outerShdw blurRad="38100" dist="38100" dir="2700000" algn="tl">
                  <a:srgbClr val="000000">
                    <a:alpha val="43137"/>
                  </a:srgbClr>
                </a:outerShdw>
              </a:effectLst>
            </a:endParaRPr>
          </a:p>
        </p:txBody>
      </p:sp>
      <p:pic>
        <p:nvPicPr>
          <p:cNvPr id="52230" name="Picture 3" descr="0007foundation">
            <a:extLst>
              <a:ext uri="{FF2B5EF4-FFF2-40B4-BE49-F238E27FC236}">
                <a16:creationId xmlns:a16="http://schemas.microsoft.com/office/drawing/2014/main" id="{4447DC87-7319-4B26-98E2-AE0DC5B2A69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9288" y="3141664"/>
            <a:ext cx="2089150" cy="278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9" name="8 - Ορθογώνιο">
            <a:extLst>
              <a:ext uri="{FF2B5EF4-FFF2-40B4-BE49-F238E27FC236}">
                <a16:creationId xmlns:a16="http://schemas.microsoft.com/office/drawing/2014/main" id="{E49F2FAA-100C-4B7A-918E-E35AC72661B2}"/>
              </a:ext>
            </a:extLst>
          </p:cNvPr>
          <p:cNvSpPr>
            <a:spLocks noChangeArrowheads="1"/>
          </p:cNvSpPr>
          <p:nvPr/>
        </p:nvSpPr>
        <p:spPr bwMode="auto">
          <a:xfrm>
            <a:off x="2351088" y="5949950"/>
            <a:ext cx="1059906" cy="369332"/>
          </a:xfrm>
          <a:prstGeom prst="rect">
            <a:avLst/>
          </a:prstGeom>
          <a:noFill/>
          <a:ln w="9525">
            <a:noFill/>
            <a:miter lim="800000"/>
            <a:headEnd/>
            <a:tailEnd/>
          </a:ln>
        </p:spPr>
        <p:txBody>
          <a:bodyPr wrap="none">
            <a:spAutoFit/>
          </a:bodyPr>
          <a:lstStyle/>
          <a:p>
            <a:pPr eaLnBrk="1" hangingPunct="1">
              <a:spcBef>
                <a:spcPct val="20000"/>
              </a:spcBef>
              <a:buClr>
                <a:schemeClr val="hlink"/>
              </a:buClr>
              <a:buFont typeface="Wingdings" panose="05000000000000000000" pitchFamily="2" charset="2"/>
              <a:buChar char="l"/>
              <a:defRPr/>
            </a:pPr>
            <a:r>
              <a:rPr lang="en-GB">
                <a:effectLst>
                  <a:outerShdw blurRad="38100" dist="38100" dir="2700000" algn="tl">
                    <a:srgbClr val="000000">
                      <a:alpha val="43137"/>
                    </a:srgbClr>
                  </a:outerShdw>
                </a:effectLst>
              </a:rPr>
              <a:t>photo 7</a:t>
            </a:r>
            <a:endParaRPr lang="el-GR">
              <a:effectLst>
                <a:outerShdw blurRad="38100" dist="38100" dir="2700000" algn="tl">
                  <a:srgbClr val="000000">
                    <a:alpha val="43137"/>
                  </a:srgbClr>
                </a:outerShdw>
              </a:effectLst>
            </a:endParaRPr>
          </a:p>
        </p:txBody>
      </p:sp>
      <p:pic>
        <p:nvPicPr>
          <p:cNvPr id="52232" name="Picture 4" descr="0008foundation">
            <a:extLst>
              <a:ext uri="{FF2B5EF4-FFF2-40B4-BE49-F238E27FC236}">
                <a16:creationId xmlns:a16="http://schemas.microsoft.com/office/drawing/2014/main" id="{21E63479-1A36-4C5C-A479-1D6316F6700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04063" y="3284538"/>
            <a:ext cx="3384550" cy="253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1" name="10 - Ορθογώνιο">
            <a:extLst>
              <a:ext uri="{FF2B5EF4-FFF2-40B4-BE49-F238E27FC236}">
                <a16:creationId xmlns:a16="http://schemas.microsoft.com/office/drawing/2014/main" id="{A52F1374-8DB0-4BA2-B5E9-AE5721595AE0}"/>
              </a:ext>
            </a:extLst>
          </p:cNvPr>
          <p:cNvSpPr>
            <a:spLocks noChangeArrowheads="1"/>
          </p:cNvSpPr>
          <p:nvPr/>
        </p:nvSpPr>
        <p:spPr bwMode="auto">
          <a:xfrm>
            <a:off x="8616950" y="5732463"/>
            <a:ext cx="1059906" cy="369332"/>
          </a:xfrm>
          <a:prstGeom prst="rect">
            <a:avLst/>
          </a:prstGeom>
          <a:noFill/>
          <a:ln w="9525">
            <a:noFill/>
            <a:miter lim="800000"/>
            <a:headEnd/>
            <a:tailEnd/>
          </a:ln>
        </p:spPr>
        <p:txBody>
          <a:bodyPr wrap="none">
            <a:spAutoFit/>
          </a:bodyPr>
          <a:lstStyle/>
          <a:p>
            <a:pPr eaLnBrk="1" hangingPunct="1">
              <a:spcBef>
                <a:spcPct val="20000"/>
              </a:spcBef>
              <a:buClr>
                <a:schemeClr val="hlink"/>
              </a:buClr>
              <a:buFont typeface="Wingdings" panose="05000000000000000000" pitchFamily="2" charset="2"/>
              <a:buChar char="l"/>
              <a:defRPr/>
            </a:pPr>
            <a:r>
              <a:rPr lang="en-GB">
                <a:effectLst>
                  <a:outerShdw blurRad="38100" dist="38100" dir="2700000" algn="tl">
                    <a:srgbClr val="000000">
                      <a:alpha val="43137"/>
                    </a:srgbClr>
                  </a:outerShdw>
                </a:effectLst>
              </a:rPr>
              <a:t>photo 8</a:t>
            </a:r>
            <a:endParaRPr lang="el-GR">
              <a:effectLst>
                <a:outerShdw blurRad="38100" dist="38100" dir="2700000" algn="tl">
                  <a:srgbClr val="000000">
                    <a:alpha val="43137"/>
                  </a:srgbClr>
                </a:outerShdw>
              </a:effectLst>
            </a:endParaRPr>
          </a:p>
        </p:txBody>
      </p:sp>
      <p:sp>
        <p:nvSpPr>
          <p:cNvPr id="10" name="9 - Θέση αριθμού διαφάνειας">
            <a:extLst>
              <a:ext uri="{FF2B5EF4-FFF2-40B4-BE49-F238E27FC236}">
                <a16:creationId xmlns:a16="http://schemas.microsoft.com/office/drawing/2014/main" id="{4655E7D7-8BF8-47BE-BBF5-D4464B0860E1}"/>
              </a:ext>
            </a:extLst>
          </p:cNvPr>
          <p:cNvSpPr>
            <a:spLocks noGrp="1"/>
          </p:cNvSpPr>
          <p:nvPr>
            <p:ph type="sldNum" sz="quarter" idx="12"/>
          </p:nvPr>
        </p:nvSpPr>
        <p:spPr>
          <a:xfrm>
            <a:off x="4648200" y="6243638"/>
            <a:ext cx="2895600" cy="457200"/>
          </a:xfrm>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algn="ctr" eaLnBrk="1" hangingPunct="1">
              <a:defRPr/>
            </a:pPr>
            <a:fld id="{FAFFDF41-71F0-46CB-BD11-623AF6B55147}" type="slidenum">
              <a:rPr lang="el-GR" sz="1200">
                <a:latin typeface="Arial" panose="020B0604020202020204" pitchFamily="34" charset="0"/>
              </a:rPr>
              <a:pPr algn="ctr" eaLnBrk="1" hangingPunct="1">
                <a:defRPr/>
              </a:pPr>
              <a:t>46</a:t>
            </a:fld>
            <a:endParaRPr lang="el-GR" sz="1200">
              <a:latin typeface="Arial" panose="020B0604020202020204"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a:extLst>
              <a:ext uri="{FF2B5EF4-FFF2-40B4-BE49-F238E27FC236}">
                <a16:creationId xmlns:a16="http://schemas.microsoft.com/office/drawing/2014/main" id="{D8F3F5A6-D596-4C7D-9F06-FCA4A2098141}"/>
              </a:ext>
            </a:extLst>
          </p:cNvPr>
          <p:cNvSpPr>
            <a:spLocks noChangeArrowheads="1"/>
          </p:cNvSpPr>
          <p:nvPr/>
        </p:nvSpPr>
        <p:spPr bwMode="auto">
          <a:xfrm>
            <a:off x="3449411" y="-33010"/>
            <a:ext cx="5293180" cy="523220"/>
          </a:xfrm>
          <a:prstGeom prst="rect">
            <a:avLst/>
          </a:prstGeom>
          <a:noFill/>
          <a:ln w="9525">
            <a:noFill/>
            <a:miter lim="800000"/>
            <a:headEnd/>
            <a:tailEnd/>
          </a:ln>
        </p:spPr>
        <p:txBody>
          <a:bodyPr wrap="none" anchor="ctr">
            <a:spAutoFit/>
          </a:bodyPr>
          <a:lstStyle/>
          <a:p>
            <a:pPr algn="ctr">
              <a:spcBef>
                <a:spcPct val="20000"/>
              </a:spcBef>
              <a:buClr>
                <a:schemeClr val="hlink"/>
              </a:buClr>
              <a:buFont typeface="Wingdings" panose="05000000000000000000" pitchFamily="2" charset="2"/>
              <a:buChar char="l"/>
              <a:defRPr/>
            </a:pPr>
            <a:r>
              <a:rPr lang="el-GR" sz="2800">
                <a:effectLst>
                  <a:outerShdw blurRad="38100" dist="38100" dir="2700000" algn="tl">
                    <a:srgbClr val="000000">
                      <a:alpha val="43137"/>
                    </a:srgbClr>
                  </a:outerShdw>
                </a:effectLst>
                <a:latin typeface="Calibri" pitchFamily="34" charset="0"/>
                <a:cs typeface="Times New Roman" pitchFamily="18" charset="0"/>
              </a:rPr>
              <a:t>Ασκήσεις Ισορροπίας</a:t>
            </a:r>
            <a:r>
              <a:rPr lang="en-US" sz="2800">
                <a:effectLst>
                  <a:outerShdw blurRad="38100" dist="38100" dir="2700000" algn="tl">
                    <a:srgbClr val="000000">
                      <a:alpha val="43137"/>
                    </a:srgbClr>
                  </a:outerShdw>
                </a:effectLst>
                <a:latin typeface="Calibri" pitchFamily="34" charset="0"/>
                <a:cs typeface="Times New Roman" pitchFamily="18" charset="0"/>
              </a:rPr>
              <a:t> </a:t>
            </a:r>
            <a:r>
              <a:rPr lang="el-GR" sz="2800">
                <a:effectLst>
                  <a:outerShdw blurRad="38100" dist="38100" dir="2700000" algn="tl">
                    <a:srgbClr val="000000">
                      <a:alpha val="43137"/>
                    </a:srgbClr>
                  </a:outerShdw>
                </a:effectLst>
                <a:latin typeface="Calibri" pitchFamily="34" charset="0"/>
                <a:cs typeface="Times New Roman" pitchFamily="18" charset="0"/>
              </a:rPr>
              <a:t>–</a:t>
            </a:r>
            <a:r>
              <a:rPr lang="en-US" sz="2800">
                <a:effectLst>
                  <a:outerShdw blurRad="38100" dist="38100" dir="2700000" algn="tl">
                    <a:srgbClr val="000000">
                      <a:alpha val="43137"/>
                    </a:srgbClr>
                  </a:outerShdw>
                </a:effectLst>
                <a:latin typeface="Calibri" pitchFamily="34" charset="0"/>
                <a:cs typeface="Times New Roman" pitchFamily="18" charset="0"/>
              </a:rPr>
              <a:t> Footwork</a:t>
            </a:r>
            <a:endParaRPr lang="en-US" sz="2800">
              <a:effectLst>
                <a:outerShdw blurRad="38100" dist="38100" dir="2700000" algn="tl">
                  <a:srgbClr val="000000">
                    <a:alpha val="43137"/>
                  </a:srgbClr>
                </a:outerShdw>
              </a:effectLst>
              <a:latin typeface="Calibri" pitchFamily="34" charset="0"/>
            </a:endParaRPr>
          </a:p>
        </p:txBody>
      </p:sp>
      <p:sp>
        <p:nvSpPr>
          <p:cNvPr id="24579" name="Rectangle 2">
            <a:extLst>
              <a:ext uri="{FF2B5EF4-FFF2-40B4-BE49-F238E27FC236}">
                <a16:creationId xmlns:a16="http://schemas.microsoft.com/office/drawing/2014/main" id="{240873C8-5433-4B6B-AF31-29025D054985}"/>
              </a:ext>
            </a:extLst>
          </p:cNvPr>
          <p:cNvSpPr>
            <a:spLocks noChangeArrowheads="1"/>
          </p:cNvSpPr>
          <p:nvPr/>
        </p:nvSpPr>
        <p:spPr bwMode="auto">
          <a:xfrm>
            <a:off x="1558926" y="269418"/>
            <a:ext cx="8893175" cy="6654129"/>
          </a:xfrm>
          <a:prstGeom prst="rect">
            <a:avLst/>
          </a:prstGeom>
          <a:noFill/>
          <a:ln w="9525">
            <a:noFill/>
            <a:miter lim="800000"/>
            <a:headEnd/>
            <a:tailEnd/>
          </a:ln>
        </p:spPr>
        <p:txBody>
          <a:bodyPr anchor="ctr">
            <a:spAutoFit/>
          </a:bodyPr>
          <a:lstStyle/>
          <a:p>
            <a:pPr marL="514350" indent="-514350">
              <a:spcBef>
                <a:spcPct val="20000"/>
              </a:spcBef>
              <a:buClr>
                <a:schemeClr val="hlink"/>
              </a:buClr>
              <a:buFont typeface="Calibri" pitchFamily="34" charset="0"/>
              <a:buAutoNum type="arabicPeriod"/>
              <a:defRPr/>
            </a:pPr>
            <a:r>
              <a:rPr lang="el-GR" sz="2600" dirty="0">
                <a:effectLst>
                  <a:outerShdw blurRad="38100" dist="38100" dir="2700000" algn="tl">
                    <a:srgbClr val="000000">
                      <a:alpha val="43137"/>
                    </a:srgbClr>
                  </a:outerShdw>
                </a:effectLst>
                <a:latin typeface="Calibri" pitchFamily="34" charset="0"/>
                <a:cs typeface="Times New Roman" pitchFamily="18" charset="0"/>
              </a:rPr>
              <a:t>Περπάτημα στις φτέρνες  (τελική-</a:t>
            </a:r>
            <a:r>
              <a:rPr lang="el-GR" sz="2600" dirty="0" err="1">
                <a:effectLst>
                  <a:outerShdw blurRad="38100" dist="38100" dir="2700000" algn="tl">
                    <a:srgbClr val="000000">
                      <a:alpha val="43137"/>
                    </a:srgbClr>
                  </a:outerShdw>
                </a:effectLst>
                <a:latin typeface="Calibri" pitchFamily="34" charset="0"/>
                <a:cs typeface="Times New Roman" pitchFamily="18" charset="0"/>
              </a:rPr>
              <a:t>φάου</a:t>
            </a:r>
            <a:r>
              <a:rPr lang="el-GR" sz="2600" dirty="0">
                <a:effectLst>
                  <a:outerShdw blurRad="38100" dist="38100" dir="2700000" algn="tl">
                    <a:srgbClr val="000000">
                      <a:alpha val="43137"/>
                    </a:srgbClr>
                  </a:outerShdw>
                </a:effectLst>
                <a:latin typeface="Calibri" pitchFamily="34" charset="0"/>
                <a:cs typeface="Times New Roman" pitchFamily="18" charset="0"/>
              </a:rPr>
              <a:t>λ)</a:t>
            </a:r>
          </a:p>
          <a:p>
            <a:pPr marL="514350" indent="-514350">
              <a:spcBef>
                <a:spcPct val="20000"/>
              </a:spcBef>
              <a:buClr>
                <a:schemeClr val="hlink"/>
              </a:buClr>
              <a:buFont typeface="Calibri" pitchFamily="34" charset="0"/>
              <a:buAutoNum type="arabicPeriod"/>
              <a:defRPr/>
            </a:pPr>
            <a:r>
              <a:rPr lang="el-GR" sz="2600" dirty="0">
                <a:effectLst>
                  <a:outerShdw blurRad="38100" dist="38100" dir="2700000" algn="tl">
                    <a:srgbClr val="000000">
                      <a:alpha val="43137"/>
                    </a:srgbClr>
                  </a:outerShdw>
                </a:effectLst>
                <a:latin typeface="Calibri" pitchFamily="34" charset="0"/>
                <a:cs typeface="Times New Roman" pitchFamily="18" charset="0"/>
              </a:rPr>
              <a:t>Περπάτημα στις μύτες των ποδιών με χέρια στην ανάταση</a:t>
            </a:r>
          </a:p>
          <a:p>
            <a:pPr marL="514350" indent="-514350">
              <a:spcBef>
                <a:spcPct val="20000"/>
              </a:spcBef>
              <a:buClr>
                <a:schemeClr val="hlink"/>
              </a:buClr>
              <a:buFont typeface="Calibri" pitchFamily="34" charset="0"/>
              <a:buAutoNum type="arabicPeriod"/>
              <a:defRPr/>
            </a:pPr>
            <a:r>
              <a:rPr lang="el-GR" sz="2600" dirty="0">
                <a:effectLst>
                  <a:outerShdw blurRad="38100" dist="38100" dir="2700000" algn="tl">
                    <a:srgbClr val="000000">
                      <a:alpha val="43137"/>
                    </a:srgbClr>
                  </a:outerShdw>
                </a:effectLst>
                <a:latin typeface="Calibri" pitchFamily="34" charset="0"/>
                <a:cs typeface="Times New Roman" pitchFamily="18" charset="0"/>
              </a:rPr>
              <a:t>Περπάτημα-φτέρνα στο γόνατο- γόνατο παράλληλα με το έδαφος – πάτημα</a:t>
            </a:r>
          </a:p>
          <a:p>
            <a:pPr marL="514350" indent="-514350">
              <a:spcBef>
                <a:spcPct val="20000"/>
              </a:spcBef>
              <a:buClr>
                <a:schemeClr val="hlink"/>
              </a:buClr>
              <a:buFont typeface="Calibri" pitchFamily="34" charset="0"/>
              <a:buAutoNum type="arabicPeriod"/>
              <a:defRPr/>
            </a:pPr>
            <a:r>
              <a:rPr lang="el-GR" sz="2600" dirty="0">
                <a:effectLst>
                  <a:outerShdw blurRad="38100" dist="38100" dir="2700000" algn="tl">
                    <a:srgbClr val="000000">
                      <a:alpha val="43137"/>
                    </a:srgbClr>
                  </a:outerShdw>
                </a:effectLst>
                <a:latin typeface="Calibri" pitchFamily="34" charset="0"/>
                <a:cs typeface="Times New Roman" pitchFamily="18" charset="0"/>
              </a:rPr>
              <a:t>Το ίδιο με πηδηματάκι</a:t>
            </a:r>
          </a:p>
          <a:p>
            <a:pPr marL="514350" indent="-514350">
              <a:spcBef>
                <a:spcPct val="20000"/>
              </a:spcBef>
              <a:buClr>
                <a:schemeClr val="hlink"/>
              </a:buClr>
              <a:buFont typeface="Calibri" pitchFamily="34" charset="0"/>
              <a:buAutoNum type="arabicPeriod"/>
              <a:defRPr/>
            </a:pPr>
            <a:r>
              <a:rPr lang="el-GR" sz="2600" dirty="0">
                <a:effectLst>
                  <a:outerShdw blurRad="38100" dist="38100" dir="2700000" algn="tl">
                    <a:srgbClr val="000000">
                      <a:alpha val="43137"/>
                    </a:srgbClr>
                  </a:outerShdw>
                </a:effectLst>
                <a:latin typeface="Calibri" pitchFamily="34" charset="0"/>
                <a:cs typeface="Times New Roman" pitchFamily="18" charset="0"/>
              </a:rPr>
              <a:t>Το ίδιο με κίνηση χεριών</a:t>
            </a:r>
          </a:p>
          <a:p>
            <a:pPr marL="514350" indent="-514350">
              <a:spcBef>
                <a:spcPct val="20000"/>
              </a:spcBef>
              <a:buClr>
                <a:schemeClr val="hlink"/>
              </a:buClr>
              <a:buFont typeface="Calibri" pitchFamily="34" charset="0"/>
              <a:buAutoNum type="arabicPeriod"/>
              <a:defRPr/>
            </a:pPr>
            <a:r>
              <a:rPr lang="el-GR" sz="2600" dirty="0">
                <a:effectLst>
                  <a:outerShdw blurRad="38100" dist="38100" dir="2700000" algn="tl">
                    <a:srgbClr val="000000">
                      <a:alpha val="43137"/>
                    </a:srgbClr>
                  </a:outerShdw>
                </a:effectLst>
                <a:latin typeface="Calibri" pitchFamily="34" charset="0"/>
                <a:cs typeface="Times New Roman" pitchFamily="18" charset="0"/>
              </a:rPr>
              <a:t>Χαμηλό </a:t>
            </a:r>
            <a:r>
              <a:rPr lang="en-US" sz="2600" dirty="0">
                <a:effectLst>
                  <a:outerShdw blurRad="38100" dist="38100" dir="2700000" algn="tl">
                    <a:srgbClr val="000000">
                      <a:alpha val="43137"/>
                    </a:srgbClr>
                  </a:outerShdw>
                </a:effectLst>
                <a:latin typeface="Calibri" pitchFamily="34" charset="0"/>
                <a:cs typeface="Times New Roman" pitchFamily="18" charset="0"/>
              </a:rPr>
              <a:t>skipping </a:t>
            </a:r>
            <a:r>
              <a:rPr lang="el-GR" sz="2600" dirty="0">
                <a:effectLst>
                  <a:outerShdw blurRad="38100" dist="38100" dir="2700000" algn="tl">
                    <a:srgbClr val="000000">
                      <a:alpha val="43137"/>
                    </a:srgbClr>
                  </a:outerShdw>
                </a:effectLst>
                <a:latin typeface="Calibri" pitchFamily="34" charset="0"/>
                <a:cs typeface="Times New Roman" pitchFamily="18" charset="0"/>
              </a:rPr>
              <a:t>=&gt; επιτόπου και με κίνηση μέχρι το κέντρο</a:t>
            </a:r>
            <a:endParaRPr lang="el-GR" sz="2600" dirty="0">
              <a:effectLst>
                <a:outerShdw blurRad="38100" dist="38100" dir="2700000" algn="tl">
                  <a:srgbClr val="000000">
                    <a:alpha val="43137"/>
                  </a:srgbClr>
                </a:outerShdw>
              </a:effectLst>
              <a:latin typeface="Calibri" pitchFamily="34" charset="0"/>
            </a:endParaRPr>
          </a:p>
          <a:p>
            <a:pPr marL="514350" indent="-514350">
              <a:spcBef>
                <a:spcPct val="20000"/>
              </a:spcBef>
              <a:buClr>
                <a:schemeClr val="hlink"/>
              </a:buClr>
              <a:buFont typeface="Calibri" pitchFamily="34" charset="0"/>
              <a:buAutoNum type="arabicPeriod"/>
              <a:defRPr/>
            </a:pPr>
            <a:r>
              <a:rPr lang="el-GR" sz="2600" dirty="0">
                <a:effectLst>
                  <a:outerShdw blurRad="38100" dist="38100" dir="2700000" algn="tl">
                    <a:srgbClr val="000000">
                      <a:alpha val="43137"/>
                    </a:srgbClr>
                  </a:outerShdw>
                </a:effectLst>
                <a:latin typeface="Calibri" pitchFamily="34" charset="0"/>
                <a:cs typeface="Times New Roman" pitchFamily="18" charset="0"/>
              </a:rPr>
              <a:t>Μεσαίο </a:t>
            </a:r>
            <a:r>
              <a:rPr lang="en-US" sz="2600" dirty="0">
                <a:effectLst>
                  <a:outerShdw blurRad="38100" dist="38100" dir="2700000" algn="tl">
                    <a:srgbClr val="000000">
                      <a:alpha val="43137"/>
                    </a:srgbClr>
                  </a:outerShdw>
                </a:effectLst>
                <a:latin typeface="Calibri" pitchFamily="34" charset="0"/>
                <a:cs typeface="Times New Roman" pitchFamily="18" charset="0"/>
              </a:rPr>
              <a:t>skipping</a:t>
            </a:r>
            <a:r>
              <a:rPr lang="el-GR" sz="2600" dirty="0">
                <a:effectLst>
                  <a:outerShdw blurRad="38100" dist="38100" dir="2700000" algn="tl">
                    <a:srgbClr val="000000">
                      <a:alpha val="43137"/>
                    </a:srgbClr>
                  </a:outerShdw>
                </a:effectLst>
                <a:latin typeface="Calibri" pitchFamily="34" charset="0"/>
                <a:cs typeface="Times New Roman" pitchFamily="18" charset="0"/>
              </a:rPr>
              <a:t> =&gt; επιτόπου και με κίνηση μέχρι το κέντρο</a:t>
            </a:r>
            <a:endParaRPr lang="el-GR" sz="2600" dirty="0">
              <a:effectLst>
                <a:outerShdw blurRad="38100" dist="38100" dir="2700000" algn="tl">
                  <a:srgbClr val="000000">
                    <a:alpha val="43137"/>
                  </a:srgbClr>
                </a:outerShdw>
              </a:effectLst>
              <a:latin typeface="Calibri" pitchFamily="34" charset="0"/>
            </a:endParaRPr>
          </a:p>
          <a:p>
            <a:pPr marL="514350" indent="-514350">
              <a:spcBef>
                <a:spcPct val="20000"/>
              </a:spcBef>
              <a:buClr>
                <a:schemeClr val="hlink"/>
              </a:buClr>
              <a:buFont typeface="Calibri" pitchFamily="34" charset="0"/>
              <a:buAutoNum type="arabicPeriod"/>
              <a:defRPr/>
            </a:pPr>
            <a:r>
              <a:rPr lang="el-GR" sz="2600" dirty="0">
                <a:effectLst>
                  <a:outerShdw blurRad="38100" dist="38100" dir="2700000" algn="tl">
                    <a:srgbClr val="000000">
                      <a:alpha val="43137"/>
                    </a:srgbClr>
                  </a:outerShdw>
                </a:effectLst>
                <a:latin typeface="Calibri" pitchFamily="34" charset="0"/>
                <a:cs typeface="Times New Roman" pitchFamily="18" charset="0"/>
              </a:rPr>
              <a:t>Ψηλό </a:t>
            </a:r>
            <a:r>
              <a:rPr lang="en-US" sz="2600" dirty="0">
                <a:effectLst>
                  <a:outerShdw blurRad="38100" dist="38100" dir="2700000" algn="tl">
                    <a:srgbClr val="000000">
                      <a:alpha val="43137"/>
                    </a:srgbClr>
                  </a:outerShdw>
                </a:effectLst>
                <a:latin typeface="Calibri" pitchFamily="34" charset="0"/>
                <a:cs typeface="Times New Roman" pitchFamily="18" charset="0"/>
              </a:rPr>
              <a:t>skipping</a:t>
            </a:r>
            <a:r>
              <a:rPr lang="el-GR" sz="2600" dirty="0">
                <a:effectLst>
                  <a:outerShdw blurRad="38100" dist="38100" dir="2700000" algn="tl">
                    <a:srgbClr val="000000">
                      <a:alpha val="43137"/>
                    </a:srgbClr>
                  </a:outerShdw>
                </a:effectLst>
                <a:latin typeface="Calibri" pitchFamily="34" charset="0"/>
                <a:cs typeface="Times New Roman" pitchFamily="18" charset="0"/>
              </a:rPr>
              <a:t> =&gt; επιτόπου και με κίνηση μέχρι το κέντρο (στην ταχύτητα παίζει ρόλο το μήκος του διασκελισμού και η συχνότητα. Μέχρι 12 ετών βελτιώνουμε την συχνότητα με το </a:t>
            </a:r>
            <a:r>
              <a:rPr lang="en-US" sz="2600" dirty="0">
                <a:effectLst>
                  <a:outerShdw blurRad="38100" dist="38100" dir="2700000" algn="tl">
                    <a:srgbClr val="000000">
                      <a:alpha val="43137"/>
                    </a:srgbClr>
                  </a:outerShdw>
                </a:effectLst>
                <a:latin typeface="Calibri" pitchFamily="34" charset="0"/>
                <a:cs typeface="Times New Roman" pitchFamily="18" charset="0"/>
              </a:rPr>
              <a:t>skipping</a:t>
            </a:r>
            <a:r>
              <a:rPr lang="el-GR" sz="2600" dirty="0">
                <a:effectLst>
                  <a:outerShdw blurRad="38100" dist="38100" dir="2700000" algn="tl">
                    <a:srgbClr val="000000">
                      <a:alpha val="43137"/>
                    </a:srgbClr>
                  </a:outerShdw>
                </a:effectLst>
                <a:latin typeface="Calibri" pitchFamily="34" charset="0"/>
                <a:cs typeface="Times New Roman" pitchFamily="18" charset="0"/>
              </a:rPr>
              <a:t>, μετά τα 12 βελτιώνουμε το μήκος του διασκελισμού. Βάζουμε σχοινάκια σε απόσταση 2 παπούτσια το ένα από το άλλο για συχνότητα και 4-5 παπούτσια για διασκελισμό)</a:t>
            </a:r>
            <a:endParaRPr lang="el-GR" sz="2600" dirty="0">
              <a:effectLst>
                <a:outerShdw blurRad="38100" dist="38100" dir="2700000" algn="tl">
                  <a:srgbClr val="000000">
                    <a:alpha val="43137"/>
                  </a:srgbClr>
                </a:outerShdw>
              </a:effectLst>
              <a:latin typeface="Calibri" pitchFamily="34" charset="0"/>
            </a:endParaRPr>
          </a:p>
        </p:txBody>
      </p:sp>
      <p:sp>
        <p:nvSpPr>
          <p:cNvPr id="4" name="3 - Θέση αριθμού διαφάνειας">
            <a:extLst>
              <a:ext uri="{FF2B5EF4-FFF2-40B4-BE49-F238E27FC236}">
                <a16:creationId xmlns:a16="http://schemas.microsoft.com/office/drawing/2014/main" id="{37BFF073-7111-4A6B-981B-4CD4ED9A58F9}"/>
              </a:ext>
            </a:extLst>
          </p:cNvPr>
          <p:cNvSpPr>
            <a:spLocks noGrp="1"/>
          </p:cNvSpPr>
          <p:nvPr>
            <p:ph type="sldNum" sz="quarter" idx="12"/>
          </p:nvPr>
        </p:nvSpPr>
        <p:spPr>
          <a:xfrm>
            <a:off x="4648200" y="6243638"/>
            <a:ext cx="2895600" cy="457200"/>
          </a:xfrm>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algn="ctr" eaLnBrk="1" hangingPunct="1">
              <a:defRPr/>
            </a:pPr>
            <a:fld id="{C116BE7A-7998-4D2E-8977-7B101CA9B246}" type="slidenum">
              <a:rPr lang="el-GR" sz="1200">
                <a:latin typeface="Arial" panose="020B0604020202020204" pitchFamily="34" charset="0"/>
              </a:rPr>
              <a:pPr algn="ctr" eaLnBrk="1" hangingPunct="1">
                <a:defRPr/>
              </a:pPr>
              <a:t>47</a:t>
            </a:fld>
            <a:endParaRPr lang="el-GR" sz="1200">
              <a:latin typeface="Arial" panose="020B0604020202020204"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a:extLst>
              <a:ext uri="{FF2B5EF4-FFF2-40B4-BE49-F238E27FC236}">
                <a16:creationId xmlns:a16="http://schemas.microsoft.com/office/drawing/2014/main" id="{8FC1E330-E5E3-4EAA-ABC9-30BB2D2346D0}"/>
              </a:ext>
            </a:extLst>
          </p:cNvPr>
          <p:cNvSpPr>
            <a:spLocks noChangeArrowheads="1"/>
          </p:cNvSpPr>
          <p:nvPr/>
        </p:nvSpPr>
        <p:spPr bwMode="auto">
          <a:xfrm>
            <a:off x="1524001" y="117723"/>
            <a:ext cx="8893175" cy="5693866"/>
          </a:xfrm>
          <a:prstGeom prst="rect">
            <a:avLst/>
          </a:prstGeom>
          <a:noFill/>
          <a:ln w="9525">
            <a:noFill/>
            <a:miter lim="800000"/>
            <a:headEnd/>
            <a:tailEnd/>
          </a:ln>
        </p:spPr>
        <p:txBody>
          <a:bodyPr anchor="ctr">
            <a:spAutoFit/>
          </a:bodyPr>
          <a:lstStyle/>
          <a:p>
            <a:pPr>
              <a:spcBef>
                <a:spcPct val="20000"/>
              </a:spcBef>
              <a:buClr>
                <a:schemeClr val="hlink"/>
              </a:buClr>
              <a:buFont typeface="Wingdings" panose="05000000000000000000" pitchFamily="2" charset="2"/>
              <a:buChar char="l"/>
              <a:defRPr/>
            </a:pPr>
            <a:r>
              <a:rPr lang="el-GR" sz="2600" dirty="0">
                <a:effectLst>
                  <a:outerShdw blurRad="38100" dist="38100" dir="2700000" algn="tl">
                    <a:srgbClr val="000000">
                      <a:alpha val="43137"/>
                    </a:srgbClr>
                  </a:outerShdw>
                </a:effectLst>
                <a:cs typeface="Times New Roman" pitchFamily="18" charset="0"/>
              </a:rPr>
              <a:t>Τρέξιμο με αυξανόμενη ένταση σε όλο το μήκος του γηπέδου</a:t>
            </a:r>
          </a:p>
          <a:p>
            <a:pPr>
              <a:spcBef>
                <a:spcPct val="20000"/>
              </a:spcBef>
              <a:buClr>
                <a:schemeClr val="hlink"/>
              </a:buClr>
              <a:buFont typeface="Wingdings" panose="05000000000000000000" pitchFamily="2" charset="2"/>
              <a:buChar char="l"/>
              <a:defRPr/>
            </a:pPr>
            <a:r>
              <a:rPr lang="el-GR" sz="2600" dirty="0">
                <a:effectLst>
                  <a:outerShdw blurRad="38100" dist="38100" dir="2700000" algn="tl">
                    <a:srgbClr val="000000">
                      <a:alpha val="43137"/>
                    </a:srgbClr>
                  </a:outerShdw>
                </a:effectLst>
                <a:cs typeface="Times New Roman" pitchFamily="18" charset="0"/>
              </a:rPr>
              <a:t>Τρέξιμο με αλλαγή ρυθμού σε όλο το μήκος του γηπέδου</a:t>
            </a:r>
          </a:p>
          <a:p>
            <a:pPr>
              <a:spcBef>
                <a:spcPct val="20000"/>
              </a:spcBef>
              <a:buClr>
                <a:schemeClr val="hlink"/>
              </a:buClr>
              <a:buFont typeface="Wingdings" panose="05000000000000000000" pitchFamily="2" charset="2"/>
              <a:buChar char="l"/>
              <a:defRPr/>
            </a:pPr>
            <a:r>
              <a:rPr lang="el-GR" sz="2600" dirty="0">
                <a:effectLst>
                  <a:outerShdw blurRad="38100" dist="38100" dir="2700000" algn="tl">
                    <a:srgbClr val="000000">
                      <a:alpha val="43137"/>
                    </a:srgbClr>
                  </a:outerShdw>
                </a:effectLst>
                <a:cs typeface="Times New Roman" pitchFamily="18" charset="0"/>
              </a:rPr>
              <a:t>Τρέξιμο και σταματήματα σε όλο το μήκος του γηπέδου</a:t>
            </a:r>
          </a:p>
          <a:p>
            <a:pPr>
              <a:spcBef>
                <a:spcPct val="20000"/>
              </a:spcBef>
              <a:buClr>
                <a:schemeClr val="hlink"/>
              </a:buClr>
              <a:buFont typeface="Wingdings" panose="05000000000000000000" pitchFamily="2" charset="2"/>
              <a:buChar char="l"/>
              <a:defRPr/>
            </a:pPr>
            <a:r>
              <a:rPr lang="el-GR" sz="2600" dirty="0">
                <a:effectLst>
                  <a:outerShdw blurRad="38100" dist="38100" dir="2700000" algn="tl">
                    <a:srgbClr val="000000">
                      <a:alpha val="43137"/>
                    </a:srgbClr>
                  </a:outerShdw>
                </a:effectLst>
                <a:cs typeface="Times New Roman" pitchFamily="18" charset="0"/>
              </a:rPr>
              <a:t>Τρέξιμο και σταματήματα-</a:t>
            </a:r>
            <a:r>
              <a:rPr lang="el-GR" sz="2600" dirty="0" err="1">
                <a:effectLst>
                  <a:outerShdw blurRad="38100" dist="38100" dir="2700000" algn="tl">
                    <a:srgbClr val="000000">
                      <a:alpha val="43137"/>
                    </a:srgbClr>
                  </a:outerShdw>
                </a:effectLst>
                <a:cs typeface="Times New Roman" pitchFamily="18" charset="0"/>
              </a:rPr>
              <a:t>πίβοτ</a:t>
            </a:r>
            <a:r>
              <a:rPr lang="el-GR" sz="2600" dirty="0">
                <a:effectLst>
                  <a:outerShdw blurRad="38100" dist="38100" dir="2700000" algn="tl">
                    <a:srgbClr val="000000">
                      <a:alpha val="43137"/>
                    </a:srgbClr>
                  </a:outerShdw>
                </a:effectLst>
                <a:cs typeface="Times New Roman" pitchFamily="18" charset="0"/>
              </a:rPr>
              <a:t> μετωπιαίο/ραχιαίο σε όλο το μήκος του γηπέδου</a:t>
            </a:r>
          </a:p>
          <a:p>
            <a:pPr>
              <a:spcBef>
                <a:spcPct val="20000"/>
              </a:spcBef>
              <a:buClr>
                <a:schemeClr val="hlink"/>
              </a:buClr>
              <a:buFont typeface="Wingdings" panose="05000000000000000000" pitchFamily="2" charset="2"/>
              <a:buChar char="l"/>
              <a:defRPr/>
            </a:pPr>
            <a:r>
              <a:rPr lang="el-GR" sz="2600" dirty="0">
                <a:effectLst>
                  <a:outerShdw blurRad="38100" dist="38100" dir="2700000" algn="tl">
                    <a:srgbClr val="000000">
                      <a:alpha val="43137"/>
                    </a:srgbClr>
                  </a:outerShdw>
                </a:effectLst>
                <a:cs typeface="Times New Roman" pitchFamily="18" charset="0"/>
              </a:rPr>
              <a:t>Τρέξιμο με αλλαγές κατεύθυνσης σε όλο το μήκος του γηπέδου</a:t>
            </a:r>
          </a:p>
          <a:p>
            <a:pPr>
              <a:spcBef>
                <a:spcPct val="20000"/>
              </a:spcBef>
              <a:buClr>
                <a:schemeClr val="hlink"/>
              </a:buClr>
              <a:buFont typeface="Wingdings" panose="05000000000000000000" pitchFamily="2" charset="2"/>
              <a:buChar char="l"/>
              <a:defRPr/>
            </a:pPr>
            <a:r>
              <a:rPr lang="el-GR" sz="2600" dirty="0">
                <a:effectLst>
                  <a:outerShdw blurRad="38100" dist="38100" dir="2700000" algn="tl">
                    <a:srgbClr val="000000">
                      <a:alpha val="43137"/>
                    </a:srgbClr>
                  </a:outerShdw>
                </a:effectLst>
                <a:cs typeface="Times New Roman" pitchFamily="18" charset="0"/>
              </a:rPr>
              <a:t>Τρέξιμο 20μ με 3 αλλαγές κατεύθυνσης (κώνοι)</a:t>
            </a:r>
          </a:p>
          <a:p>
            <a:pPr>
              <a:spcBef>
                <a:spcPct val="20000"/>
              </a:spcBef>
              <a:buClr>
                <a:schemeClr val="hlink"/>
              </a:buClr>
              <a:buFont typeface="Wingdings" panose="05000000000000000000" pitchFamily="2" charset="2"/>
              <a:buChar char="l"/>
              <a:defRPr/>
            </a:pPr>
            <a:r>
              <a:rPr lang="el-GR" sz="2600" dirty="0">
                <a:effectLst>
                  <a:outerShdw blurRad="38100" dist="38100" dir="2700000" algn="tl">
                    <a:srgbClr val="000000">
                      <a:alpha val="43137"/>
                    </a:srgbClr>
                  </a:outerShdw>
                </a:effectLst>
                <a:cs typeface="Times New Roman" pitchFamily="18" charset="0"/>
              </a:rPr>
              <a:t>Αμυντικό γλίστρημα στις γραμμές</a:t>
            </a:r>
          </a:p>
          <a:p>
            <a:pPr>
              <a:spcBef>
                <a:spcPct val="20000"/>
              </a:spcBef>
              <a:buClr>
                <a:schemeClr val="hlink"/>
              </a:buClr>
              <a:buFont typeface="Wingdings" panose="05000000000000000000" pitchFamily="2" charset="2"/>
              <a:buChar char="l"/>
              <a:defRPr/>
            </a:pPr>
            <a:r>
              <a:rPr lang="en-US" sz="2600" dirty="0">
                <a:effectLst>
                  <a:outerShdw blurRad="38100" dist="38100" dir="2700000" algn="tl">
                    <a:srgbClr val="000000">
                      <a:alpha val="43137"/>
                    </a:srgbClr>
                  </a:outerShdw>
                </a:effectLst>
                <a:cs typeface="Times New Roman" pitchFamily="18" charset="0"/>
              </a:rPr>
              <a:t>Running Defense</a:t>
            </a:r>
            <a:r>
              <a:rPr lang="el-GR" sz="2600" dirty="0">
                <a:effectLst>
                  <a:outerShdw blurRad="38100" dist="38100" dir="2700000" algn="tl">
                    <a:srgbClr val="000000">
                      <a:alpha val="43137"/>
                    </a:srgbClr>
                  </a:outerShdw>
                </a:effectLst>
                <a:cs typeface="Times New Roman" pitchFamily="18" charset="0"/>
              </a:rPr>
              <a:t> σε όλο το μήκος του γηπέδου</a:t>
            </a:r>
          </a:p>
          <a:p>
            <a:pPr>
              <a:spcBef>
                <a:spcPct val="20000"/>
              </a:spcBef>
              <a:buClr>
                <a:schemeClr val="hlink"/>
              </a:buClr>
              <a:buFont typeface="Wingdings" panose="05000000000000000000" pitchFamily="2" charset="2"/>
              <a:buChar char="l"/>
              <a:defRPr/>
            </a:pPr>
            <a:r>
              <a:rPr lang="el-GR" sz="2600" dirty="0">
                <a:effectLst>
                  <a:outerShdw blurRad="38100" dist="38100" dir="2700000" algn="tl">
                    <a:srgbClr val="000000">
                      <a:alpha val="43137"/>
                    </a:srgbClr>
                  </a:outerShdw>
                </a:effectLst>
                <a:cs typeface="Times New Roman" pitchFamily="18" charset="0"/>
              </a:rPr>
              <a:t>Συνδυασμός πίσω βήματα-άμυνα-τρέξιμο</a:t>
            </a:r>
          </a:p>
          <a:p>
            <a:pPr>
              <a:spcBef>
                <a:spcPct val="20000"/>
              </a:spcBef>
              <a:buClr>
                <a:schemeClr val="hlink"/>
              </a:buClr>
              <a:buFont typeface="Wingdings" panose="05000000000000000000" pitchFamily="2" charset="2"/>
              <a:buChar char="l"/>
              <a:defRPr/>
            </a:pPr>
            <a:r>
              <a:rPr lang="el-GR" sz="2600" dirty="0" err="1">
                <a:effectLst>
                  <a:outerShdw blurRad="38100" dist="38100" dir="2700000" algn="tl">
                    <a:srgbClr val="000000">
                      <a:alpha val="43137"/>
                    </a:srgbClr>
                  </a:outerShdw>
                </a:effectLst>
                <a:cs typeface="Times New Roman" pitchFamily="18" charset="0"/>
              </a:rPr>
              <a:t>Αυτοπάσα</a:t>
            </a:r>
            <a:r>
              <a:rPr lang="el-GR" sz="2600" dirty="0">
                <a:effectLst>
                  <a:outerShdw blurRad="38100" dist="38100" dir="2700000" algn="tl">
                    <a:srgbClr val="000000">
                      <a:alpha val="43137"/>
                    </a:srgbClr>
                  </a:outerShdw>
                </a:effectLst>
                <a:cs typeface="Times New Roman" pitchFamily="18" charset="0"/>
              </a:rPr>
              <a:t>-Πιάσιμο-</a:t>
            </a:r>
            <a:r>
              <a:rPr lang="el-GR" sz="2600" dirty="0" err="1">
                <a:effectLst>
                  <a:outerShdw blurRad="38100" dist="38100" dir="2700000" algn="tl">
                    <a:srgbClr val="000000">
                      <a:alpha val="43137"/>
                    </a:srgbClr>
                  </a:outerShdw>
                </a:effectLst>
                <a:cs typeface="Times New Roman" pitchFamily="18" charset="0"/>
              </a:rPr>
              <a:t>Σταμάτημ</a:t>
            </a:r>
            <a:r>
              <a:rPr lang="el-GR" sz="2600" dirty="0">
                <a:effectLst>
                  <a:outerShdw blurRad="38100" dist="38100" dir="2700000" algn="tl">
                    <a:srgbClr val="000000">
                      <a:alpha val="43137"/>
                    </a:srgbClr>
                  </a:outerShdw>
                </a:effectLst>
                <a:cs typeface="Times New Roman" pitchFamily="18" charset="0"/>
              </a:rPr>
              <a:t>α- Θέση Τριπλής Απειλής</a:t>
            </a:r>
          </a:p>
          <a:p>
            <a:pPr>
              <a:spcBef>
                <a:spcPct val="20000"/>
              </a:spcBef>
              <a:buClr>
                <a:schemeClr val="hlink"/>
              </a:buClr>
              <a:buFont typeface="Wingdings" panose="05000000000000000000" pitchFamily="2" charset="2"/>
              <a:buChar char="l"/>
              <a:defRPr/>
            </a:pPr>
            <a:r>
              <a:rPr lang="el-GR" sz="2600" dirty="0">
                <a:effectLst>
                  <a:outerShdw blurRad="38100" dist="38100" dir="2700000" algn="tl">
                    <a:srgbClr val="000000">
                      <a:alpha val="43137"/>
                    </a:srgbClr>
                  </a:outerShdw>
                </a:effectLst>
                <a:cs typeface="Times New Roman" pitchFamily="18" charset="0"/>
              </a:rPr>
              <a:t>Πέταγμα μπάλας ψηλά-Πιάσιμο με άλμα-Θέση Τριπλής Απειλής</a:t>
            </a:r>
          </a:p>
        </p:txBody>
      </p:sp>
      <p:sp>
        <p:nvSpPr>
          <p:cNvPr id="3" name="2 - Θέση αριθμού διαφάνειας">
            <a:extLst>
              <a:ext uri="{FF2B5EF4-FFF2-40B4-BE49-F238E27FC236}">
                <a16:creationId xmlns:a16="http://schemas.microsoft.com/office/drawing/2014/main" id="{588EE306-D9B0-4E78-BD78-F22A404E577D}"/>
              </a:ext>
            </a:extLst>
          </p:cNvPr>
          <p:cNvSpPr>
            <a:spLocks noGrp="1"/>
          </p:cNvSpPr>
          <p:nvPr>
            <p:ph type="sldNum" sz="quarter" idx="12"/>
          </p:nvPr>
        </p:nvSpPr>
        <p:spPr>
          <a:xfrm>
            <a:off x="4648200" y="6243638"/>
            <a:ext cx="2895600" cy="457200"/>
          </a:xfrm>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algn="ctr" eaLnBrk="1" hangingPunct="1">
              <a:defRPr/>
            </a:pPr>
            <a:fld id="{E41457DB-4DAD-4541-B740-C4DCFD70D0E2}" type="slidenum">
              <a:rPr lang="el-GR" sz="1200">
                <a:latin typeface="Arial" panose="020B0604020202020204" pitchFamily="34" charset="0"/>
              </a:rPr>
              <a:pPr algn="ctr" eaLnBrk="1" hangingPunct="1">
                <a:defRPr/>
              </a:pPr>
              <a:t>48</a:t>
            </a:fld>
            <a:endParaRPr lang="el-GR" sz="1200">
              <a:latin typeface="Arial" panose="020B0604020202020204"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A3076990-AC56-4B1F-A72C-1259619DEFFF}"/>
              </a:ext>
            </a:extLst>
          </p:cNvPr>
          <p:cNvSpPr>
            <a:spLocks noGrp="1"/>
          </p:cNvSpPr>
          <p:nvPr>
            <p:ph type="title"/>
          </p:nvPr>
        </p:nvSpPr>
        <p:spPr>
          <a:xfrm>
            <a:off x="4800600" y="0"/>
            <a:ext cx="5867400" cy="6669088"/>
          </a:xfrm>
        </p:spPr>
        <p:txBody>
          <a:bodyPr/>
          <a:lstStyle/>
          <a:p>
            <a:pPr algn="l">
              <a:defRPr/>
            </a:pPr>
            <a:r>
              <a:rPr lang="el-GR" sz="2400" dirty="0">
                <a:latin typeface="Times New Roman" pitchFamily="18" charset="0"/>
                <a:cs typeface="Times New Roman" pitchFamily="18" charset="0"/>
              </a:rPr>
              <a:t>Δυναμικές κινήσεις    </a:t>
            </a:r>
            <a:br>
              <a:rPr lang="el-GR" sz="2400" dirty="0">
                <a:latin typeface="Times New Roman" pitchFamily="18" charset="0"/>
                <a:cs typeface="Times New Roman" pitchFamily="18" charset="0"/>
              </a:rPr>
            </a:br>
            <a:r>
              <a:rPr lang="el-GR" sz="2400" dirty="0">
                <a:latin typeface="Times New Roman" pitchFamily="18" charset="0"/>
                <a:cs typeface="Times New Roman" pitchFamily="18" charset="0"/>
              </a:rPr>
              <a:t>Χωρίζουμε τους παίκτες σε 2 ομάδες. Η κάθε μια ομάδα βρίσκεται πίσω από τον 1</a:t>
            </a:r>
            <a:r>
              <a:rPr lang="el-GR" sz="2400" baseline="30000" dirty="0">
                <a:latin typeface="Times New Roman" pitchFamily="18" charset="0"/>
                <a:cs typeface="Times New Roman" pitchFamily="18" charset="0"/>
              </a:rPr>
              <a:t>ο</a:t>
            </a:r>
            <a:r>
              <a:rPr lang="el-GR" sz="2400" dirty="0">
                <a:latin typeface="Times New Roman" pitchFamily="18" charset="0"/>
                <a:cs typeface="Times New Roman" pitchFamily="18" charset="0"/>
              </a:rPr>
              <a:t> κώνο της σειράς της και εκτελούν τις ασκήσεις μέχρι τον τελευταίο κώνο.  </a:t>
            </a:r>
            <a:br>
              <a:rPr lang="el-GR" sz="2800" dirty="0">
                <a:latin typeface="Times New Roman" pitchFamily="18" charset="0"/>
                <a:cs typeface="Times New Roman" pitchFamily="18" charset="0"/>
              </a:rPr>
            </a:br>
            <a:r>
              <a:rPr lang="el-GR" sz="2800" dirty="0">
                <a:latin typeface="Times New Roman" pitchFamily="18" charset="0"/>
                <a:cs typeface="Times New Roman" pitchFamily="18" charset="0"/>
              </a:rPr>
              <a:t>• Τρέξιμο</a:t>
            </a:r>
            <a:br>
              <a:rPr lang="el-GR" sz="2800" dirty="0">
                <a:latin typeface="Times New Roman" pitchFamily="18" charset="0"/>
                <a:cs typeface="Times New Roman" pitchFamily="18" charset="0"/>
              </a:rPr>
            </a:br>
            <a:r>
              <a:rPr lang="el-GR" sz="2800" dirty="0">
                <a:latin typeface="Times New Roman" pitchFamily="18" charset="0"/>
                <a:cs typeface="Times New Roman" pitchFamily="18" charset="0"/>
              </a:rPr>
              <a:t>• Γόνατα ψηλά </a:t>
            </a:r>
            <a:br>
              <a:rPr lang="el-GR" sz="2800" dirty="0">
                <a:latin typeface="Times New Roman" pitchFamily="18" charset="0"/>
                <a:cs typeface="Times New Roman" pitchFamily="18" charset="0"/>
              </a:rPr>
            </a:br>
            <a:r>
              <a:rPr lang="el-GR" sz="2800" dirty="0">
                <a:latin typeface="Times New Roman" pitchFamily="18" charset="0"/>
                <a:cs typeface="Times New Roman" pitchFamily="18" charset="0"/>
              </a:rPr>
              <a:t>• Φτέρνες πίσω</a:t>
            </a:r>
            <a:br>
              <a:rPr lang="el-GR" sz="2800" dirty="0">
                <a:latin typeface="Times New Roman" pitchFamily="18" charset="0"/>
                <a:cs typeface="Times New Roman" pitchFamily="18" charset="0"/>
              </a:rPr>
            </a:br>
            <a:r>
              <a:rPr lang="el-GR" sz="2800" dirty="0">
                <a:latin typeface="Times New Roman" pitchFamily="18" charset="0"/>
                <a:cs typeface="Times New Roman" pitchFamily="18" charset="0"/>
              </a:rPr>
              <a:t>• </a:t>
            </a:r>
            <a:r>
              <a:rPr lang="en-US" sz="2800" dirty="0">
                <a:latin typeface="Times New Roman" pitchFamily="18" charset="0"/>
                <a:cs typeface="Times New Roman" pitchFamily="18" charset="0"/>
              </a:rPr>
              <a:t>Carioca</a:t>
            </a:r>
            <a:r>
              <a:rPr lang="el-GR" sz="2800" dirty="0">
                <a:latin typeface="Times New Roman" pitchFamily="18" charset="0"/>
                <a:cs typeface="Times New Roman" pitchFamily="18" charset="0"/>
              </a:rPr>
              <a:t> (Σε πλάγια θέση, αριστερό – δεξί – αριστερό από κάτω..) </a:t>
            </a:r>
            <a:br>
              <a:rPr lang="el-GR" sz="2800" dirty="0">
                <a:latin typeface="Times New Roman" pitchFamily="18" charset="0"/>
                <a:cs typeface="Times New Roman" pitchFamily="18" charset="0"/>
              </a:rPr>
            </a:br>
            <a:r>
              <a:rPr lang="el-GR" sz="2800" dirty="0">
                <a:latin typeface="Times New Roman" pitchFamily="18" charset="0"/>
                <a:cs typeface="Times New Roman" pitchFamily="18" charset="0"/>
              </a:rPr>
              <a:t>• Διασκελισμοί</a:t>
            </a:r>
            <a:br>
              <a:rPr lang="el-GR" sz="2800" dirty="0">
                <a:latin typeface="Times New Roman" pitchFamily="18" charset="0"/>
                <a:cs typeface="Times New Roman" pitchFamily="18" charset="0"/>
              </a:rPr>
            </a:br>
            <a:r>
              <a:rPr lang="el-GR" sz="2800" dirty="0">
                <a:latin typeface="Times New Roman" pitchFamily="18" charset="0"/>
                <a:cs typeface="Times New Roman" pitchFamily="18" charset="0"/>
              </a:rPr>
              <a:t>• Πλάγια βήματα</a:t>
            </a:r>
            <a:br>
              <a:rPr lang="el-GR" sz="2800" dirty="0">
                <a:latin typeface="Times New Roman" pitchFamily="18" charset="0"/>
                <a:cs typeface="Times New Roman" pitchFamily="18" charset="0"/>
              </a:rPr>
            </a:br>
            <a:r>
              <a:rPr lang="el-GR" sz="2800" dirty="0">
                <a:latin typeface="Times New Roman" pitchFamily="18" charset="0"/>
                <a:cs typeface="Times New Roman" pitchFamily="18" charset="0"/>
              </a:rPr>
              <a:t>• </a:t>
            </a:r>
            <a:r>
              <a:rPr lang="en-US" sz="2800" dirty="0">
                <a:latin typeface="Times New Roman" pitchFamily="18" charset="0"/>
                <a:cs typeface="Times New Roman" pitchFamily="18" charset="0"/>
              </a:rPr>
              <a:t>Backward run</a:t>
            </a:r>
            <a:r>
              <a:rPr lang="el-GR" sz="2800" dirty="0">
                <a:latin typeface="Times New Roman" pitchFamily="18" charset="0"/>
                <a:cs typeface="Times New Roman" pitchFamily="18" charset="0"/>
              </a:rPr>
              <a:t> (2 μπροστά – 1 πίσω)</a:t>
            </a:r>
            <a:br>
              <a:rPr lang="el-GR" sz="2800" dirty="0">
                <a:latin typeface="Times New Roman" pitchFamily="18" charset="0"/>
                <a:cs typeface="Times New Roman" pitchFamily="18" charset="0"/>
              </a:rPr>
            </a:br>
            <a:br>
              <a:rPr lang="el-GR" sz="2800" dirty="0"/>
            </a:br>
            <a:endParaRPr lang="el-GR" sz="2800" dirty="0"/>
          </a:p>
        </p:txBody>
      </p:sp>
      <p:pic>
        <p:nvPicPr>
          <p:cNvPr id="55299" name="Εικόνα 5">
            <a:extLst>
              <a:ext uri="{FF2B5EF4-FFF2-40B4-BE49-F238E27FC236}">
                <a16:creationId xmlns:a16="http://schemas.microsoft.com/office/drawing/2014/main" id="{95D22D17-4104-4C19-AC34-E8B2244FA6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388" y="188914"/>
            <a:ext cx="3143250" cy="576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a:extLst>
              <a:ext uri="{FF2B5EF4-FFF2-40B4-BE49-F238E27FC236}">
                <a16:creationId xmlns:a16="http://schemas.microsoft.com/office/drawing/2014/main" id="{AE199C2B-54CE-478F-B35A-A5CD93C0B521}"/>
              </a:ext>
            </a:extLst>
          </p:cNvPr>
          <p:cNvSpPr>
            <a:spLocks noGrp="1" noChangeArrowheads="1"/>
          </p:cNvSpPr>
          <p:nvPr>
            <p:ph idx="1"/>
          </p:nvPr>
        </p:nvSpPr>
        <p:spPr>
          <a:xfrm>
            <a:off x="335903" y="260350"/>
            <a:ext cx="11327362" cy="6408738"/>
          </a:xfrm>
        </p:spPr>
        <p:txBody>
          <a:bodyPr rtlCol="0">
            <a:normAutofit lnSpcReduction="10000"/>
          </a:bodyPr>
          <a:lstStyle/>
          <a:p>
            <a:pPr marL="381000" indent="-381000" algn="ctr">
              <a:spcAft>
                <a:spcPts val="0"/>
              </a:spcAft>
              <a:buNone/>
              <a:defRPr/>
            </a:pPr>
            <a:r>
              <a:rPr lang="el-GR" dirty="0">
                <a:latin typeface="Times New Roman" pitchFamily="18" charset="0"/>
              </a:rPr>
              <a:t>	</a:t>
            </a:r>
            <a:r>
              <a:rPr lang="en-US" dirty="0">
                <a:latin typeface="Times New Roman" pitchFamily="18" charset="0"/>
              </a:rPr>
              <a:t>	</a:t>
            </a:r>
            <a:r>
              <a:rPr lang="el-GR" dirty="0">
                <a:cs typeface="Times New Roman" pitchFamily="18" charset="0"/>
              </a:rPr>
              <a:t>ΠΡΟΕΤΟΙΜΑΣΙΑ ΝΕΩΝ ΑΘΛΗΤΩΝ</a:t>
            </a:r>
          </a:p>
          <a:p>
            <a:pPr marL="0" lvl="1" indent="22225">
              <a:spcAft>
                <a:spcPts val="0"/>
              </a:spcAft>
              <a:buNone/>
              <a:defRPr/>
            </a:pPr>
            <a:r>
              <a:rPr lang="el-GR" sz="2400" dirty="0">
                <a:cs typeface="Times New Roman" pitchFamily="18" charset="0"/>
              </a:rPr>
              <a:t>Η διδασκαλία ισορροπίας σώματος στους αρχαρίους να αρχίζει χωρίς μπάλα. Πρώτα εξοικείωση με το σώμα και μετά χειρισμός της μπάλας</a:t>
            </a:r>
          </a:p>
          <a:p>
            <a:pPr marL="365125">
              <a:spcAft>
                <a:spcPts val="0"/>
              </a:spcAft>
              <a:buFont typeface="Wingdings" panose="05000000000000000000" pitchFamily="2" charset="2"/>
              <a:buChar char="Ø"/>
              <a:defRPr/>
            </a:pPr>
            <a:r>
              <a:rPr lang="el-GR" u="sng" dirty="0">
                <a:cs typeface="Times New Roman" pitchFamily="18" charset="0"/>
              </a:rPr>
              <a:t>ΙΔΙΟΔΕΚΤΙΚΟΤΗΤΑ</a:t>
            </a:r>
          </a:p>
          <a:p>
            <a:pPr>
              <a:defRPr/>
            </a:pPr>
            <a:r>
              <a:rPr lang="el-GR" dirty="0">
                <a:cs typeface="Times New Roman" pitchFamily="18" charset="0"/>
              </a:rPr>
              <a:t>Είναι το άθροισμα των πληροφοριών που φθάνουν στο Κεντρικό Νευρικό Σύστημα και το καθιστά ικανό να συντονίζει τα διάφορα τμήματα του σώματος μεταξύ τους. </a:t>
            </a:r>
          </a:p>
          <a:p>
            <a:pPr>
              <a:defRPr/>
            </a:pPr>
            <a:r>
              <a:rPr lang="el-GR" dirty="0">
                <a:cs typeface="Times New Roman" pitchFamily="18" charset="0"/>
              </a:rPr>
              <a:t>Οι πληροφορίες προέρχονται από υποδοχείς και αισθητήρια όργανα που βρίσκονται στις αρθρώσεις, στους συνδέσμους, στους τένοντες, στους μύες, στην </a:t>
            </a:r>
            <a:r>
              <a:rPr lang="el-GR" dirty="0" err="1">
                <a:cs typeface="Times New Roman" pitchFamily="18" charset="0"/>
              </a:rPr>
              <a:t>περιτονία</a:t>
            </a:r>
            <a:r>
              <a:rPr lang="el-GR" dirty="0">
                <a:cs typeface="Times New Roman" pitchFamily="18" charset="0"/>
              </a:rPr>
              <a:t> και στο δέρμα. </a:t>
            </a:r>
          </a:p>
          <a:p>
            <a:pPr>
              <a:defRPr/>
            </a:pPr>
            <a:r>
              <a:rPr lang="el-GR" dirty="0">
                <a:cs typeface="Times New Roman" pitchFamily="18" charset="0"/>
              </a:rPr>
              <a:t>Το ΚΝΣ επεξεργάζεται τις πληροφορίες και απαντά με εντολές για διόρθωση της στάσης του σώματος, έτσι ώστε να το προστατεύει από  πτώσεις και τραυματισμούς.</a:t>
            </a:r>
          </a:p>
          <a:p>
            <a:pPr>
              <a:defRPr/>
            </a:pPr>
            <a:r>
              <a:rPr lang="el-GR" dirty="0">
                <a:cs typeface="Times New Roman" pitchFamily="18" charset="0"/>
              </a:rPr>
              <a:t>Αποτελεί την εσωτερική αίσθηση της όρασης, λειτουργεί συμπληρωματικά με τα μάτια, ώστε να ολοκληρώνουν την κιναισθητική εικόνα του σώματος.</a:t>
            </a:r>
            <a:endParaRPr lang="el-GR" sz="2000" u="sng" dirty="0">
              <a:cs typeface="Times New Roman" pitchFamily="18" charset="0"/>
            </a:endParaRPr>
          </a:p>
        </p:txBody>
      </p:sp>
      <p:sp>
        <p:nvSpPr>
          <p:cNvPr id="3" name="2 - Θέση αριθμού διαφάνειας">
            <a:extLst>
              <a:ext uri="{FF2B5EF4-FFF2-40B4-BE49-F238E27FC236}">
                <a16:creationId xmlns:a16="http://schemas.microsoft.com/office/drawing/2014/main" id="{A17940B6-1D56-459E-99AF-4406AE342D5C}"/>
              </a:ext>
            </a:extLst>
          </p:cNvPr>
          <p:cNvSpPr>
            <a:spLocks noGrp="1"/>
          </p:cNvSpPr>
          <p:nvPr>
            <p:ph type="sldNum" sz="quarter" idx="12"/>
          </p:nvPr>
        </p:nvSpPr>
        <p:spPr>
          <a:xfrm>
            <a:off x="4648200" y="6243638"/>
            <a:ext cx="2895600" cy="457200"/>
          </a:xfrm>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algn="ctr" eaLnBrk="1" hangingPunct="1">
              <a:defRPr/>
            </a:pPr>
            <a:fld id="{6474502C-3518-4930-9BD6-8D369FE07C8B}" type="slidenum">
              <a:rPr lang="el-GR" sz="1200">
                <a:latin typeface="Arial" panose="020B0604020202020204" pitchFamily="34" charset="0"/>
              </a:rPr>
              <a:pPr algn="ctr" eaLnBrk="1" hangingPunct="1">
                <a:defRPr/>
              </a:pPr>
              <a:t>5</a:t>
            </a:fld>
            <a:endParaRPr lang="el-GR" sz="1200">
              <a:latin typeface="Arial" panose="020B0604020202020204"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4506D7DB-6090-4A81-8F40-451FDC36C0B4}"/>
              </a:ext>
            </a:extLst>
          </p:cNvPr>
          <p:cNvSpPr>
            <a:spLocks noGrp="1"/>
          </p:cNvSpPr>
          <p:nvPr>
            <p:ph type="title"/>
          </p:nvPr>
        </p:nvSpPr>
        <p:spPr>
          <a:xfrm>
            <a:off x="1524001" y="1"/>
            <a:ext cx="8893175" cy="633413"/>
          </a:xfrm>
        </p:spPr>
        <p:txBody>
          <a:bodyPr>
            <a:normAutofit fontScale="90000"/>
          </a:bodyPr>
          <a:lstStyle/>
          <a:p>
            <a:pPr>
              <a:defRPr/>
            </a:pPr>
            <a:r>
              <a:rPr lang="el-GR" sz="3200" b="1" i="1" u="sng" dirty="0">
                <a:latin typeface="Times New Roman" pitchFamily="18" charset="0"/>
                <a:cs typeface="Times New Roman" pitchFamily="18" charset="0"/>
              </a:rPr>
              <a:t>Ασκήσεις στην σκάλα ιδιοδεκτικότητας</a:t>
            </a:r>
            <a:br>
              <a:rPr lang="el-GR" dirty="0"/>
            </a:br>
            <a:endParaRPr lang="el-GR" dirty="0"/>
          </a:p>
        </p:txBody>
      </p:sp>
      <p:sp>
        <p:nvSpPr>
          <p:cNvPr id="3" name="2 - Θέση περιεχομένου">
            <a:extLst>
              <a:ext uri="{FF2B5EF4-FFF2-40B4-BE49-F238E27FC236}">
                <a16:creationId xmlns:a16="http://schemas.microsoft.com/office/drawing/2014/main" id="{0B33BBAE-336C-4381-89E4-CE1E2CB0B96B}"/>
              </a:ext>
            </a:extLst>
          </p:cNvPr>
          <p:cNvSpPr>
            <a:spLocks noGrp="1"/>
          </p:cNvSpPr>
          <p:nvPr>
            <p:ph idx="1"/>
          </p:nvPr>
        </p:nvSpPr>
        <p:spPr>
          <a:xfrm>
            <a:off x="1524001" y="260350"/>
            <a:ext cx="6804025" cy="7272338"/>
          </a:xfrm>
        </p:spPr>
        <p:txBody>
          <a:bodyPr>
            <a:normAutofit fontScale="92500"/>
          </a:bodyPr>
          <a:lstStyle/>
          <a:p>
            <a:pPr>
              <a:defRPr/>
            </a:pPr>
            <a:r>
              <a:rPr lang="el-GR" dirty="0">
                <a:latin typeface="Times New Roman" pitchFamily="18" charset="0"/>
                <a:cs typeface="Times New Roman" pitchFamily="18" charset="0"/>
              </a:rPr>
              <a:t>Μονό </a:t>
            </a:r>
            <a:r>
              <a:rPr lang="el-GR" dirty="0" err="1">
                <a:latin typeface="Times New Roman" pitchFamily="18" charset="0"/>
                <a:cs typeface="Times New Roman" pitchFamily="18" charset="0"/>
              </a:rPr>
              <a:t>σκίπινγκ</a:t>
            </a:r>
            <a:r>
              <a:rPr lang="el-GR" dirty="0">
                <a:latin typeface="Times New Roman" pitchFamily="18" charset="0"/>
                <a:cs typeface="Times New Roman" pitchFamily="18" charset="0"/>
              </a:rPr>
              <a:t> σε κάθε σκαλί</a:t>
            </a:r>
          </a:p>
          <a:p>
            <a:pPr>
              <a:defRPr/>
            </a:pPr>
            <a:r>
              <a:rPr lang="el-GR" dirty="0">
                <a:latin typeface="Times New Roman" pitchFamily="18" charset="0"/>
                <a:cs typeface="Times New Roman" pitchFamily="18" charset="0"/>
              </a:rPr>
              <a:t>Διπλό </a:t>
            </a:r>
            <a:r>
              <a:rPr lang="el-GR" dirty="0" err="1">
                <a:latin typeface="Times New Roman" pitchFamily="18" charset="0"/>
                <a:cs typeface="Times New Roman" pitchFamily="18" charset="0"/>
              </a:rPr>
              <a:t>σκιπινγκ</a:t>
            </a:r>
            <a:r>
              <a:rPr lang="el-GR" dirty="0">
                <a:latin typeface="Times New Roman" pitchFamily="18" charset="0"/>
                <a:cs typeface="Times New Roman" pitchFamily="18" charset="0"/>
              </a:rPr>
              <a:t> σε κάθε σκαλί</a:t>
            </a:r>
          </a:p>
          <a:p>
            <a:pPr>
              <a:defRPr/>
            </a:pPr>
            <a:r>
              <a:rPr lang="el-GR" dirty="0">
                <a:latin typeface="Times New Roman" pitchFamily="18" charset="0"/>
                <a:cs typeface="Times New Roman" pitchFamily="18" charset="0"/>
              </a:rPr>
              <a:t>Τριπλό </a:t>
            </a:r>
            <a:r>
              <a:rPr lang="el-GR" dirty="0" err="1">
                <a:latin typeface="Times New Roman" pitchFamily="18" charset="0"/>
                <a:cs typeface="Times New Roman" pitchFamily="18" charset="0"/>
              </a:rPr>
              <a:t>σκίπινγκ</a:t>
            </a:r>
            <a:r>
              <a:rPr lang="el-GR" dirty="0">
                <a:latin typeface="Times New Roman" pitchFamily="18" charset="0"/>
                <a:cs typeface="Times New Roman" pitchFamily="18" charset="0"/>
              </a:rPr>
              <a:t> σε κάθε σκαλί</a:t>
            </a:r>
          </a:p>
          <a:p>
            <a:pPr>
              <a:defRPr/>
            </a:pPr>
            <a:r>
              <a:rPr lang="el-GR" dirty="0">
                <a:latin typeface="Times New Roman" pitchFamily="18" charset="0"/>
                <a:cs typeface="Times New Roman" pitchFamily="18" charset="0"/>
              </a:rPr>
              <a:t>Κουτσό</a:t>
            </a:r>
          </a:p>
          <a:p>
            <a:pPr>
              <a:defRPr/>
            </a:pPr>
            <a:r>
              <a:rPr lang="el-GR" dirty="0">
                <a:latin typeface="Times New Roman" pitchFamily="18" charset="0"/>
                <a:cs typeface="Times New Roman" pitchFamily="18" charset="0"/>
              </a:rPr>
              <a:t>Πλάγιο κουτσό</a:t>
            </a:r>
          </a:p>
          <a:p>
            <a:pPr>
              <a:defRPr/>
            </a:pPr>
            <a:r>
              <a:rPr lang="el-GR" dirty="0">
                <a:latin typeface="Times New Roman" pitchFamily="18" charset="0"/>
                <a:cs typeface="Times New Roman" pitchFamily="18" charset="0"/>
              </a:rPr>
              <a:t>Κουτσό προς τα πίσω</a:t>
            </a:r>
          </a:p>
          <a:p>
            <a:pPr>
              <a:defRPr/>
            </a:pPr>
            <a:r>
              <a:rPr lang="el-GR" dirty="0">
                <a:latin typeface="Times New Roman" pitchFamily="18" charset="0"/>
                <a:cs typeface="Times New Roman" pitchFamily="18" charset="0"/>
              </a:rPr>
              <a:t>Ψαλιδάκια</a:t>
            </a:r>
          </a:p>
          <a:p>
            <a:pPr>
              <a:defRPr/>
            </a:pPr>
            <a:r>
              <a:rPr lang="el-GR" dirty="0">
                <a:latin typeface="Times New Roman" pitchFamily="18" charset="0"/>
                <a:cs typeface="Times New Roman" pitchFamily="18" charset="0"/>
              </a:rPr>
              <a:t>Άλματα σε κάθε σκαλί με τα δυο πόδια</a:t>
            </a:r>
          </a:p>
          <a:p>
            <a:pPr>
              <a:defRPr/>
            </a:pPr>
            <a:r>
              <a:rPr lang="el-GR" dirty="0">
                <a:latin typeface="Times New Roman" pitchFamily="18" charset="0"/>
                <a:cs typeface="Times New Roman" pitchFamily="18" charset="0"/>
              </a:rPr>
              <a:t>Άλματα ζιγκ ζαγκ σε κάθε σκαλί</a:t>
            </a:r>
          </a:p>
          <a:p>
            <a:pPr>
              <a:defRPr/>
            </a:pPr>
            <a:r>
              <a:rPr lang="el-GR" dirty="0">
                <a:latin typeface="Times New Roman" pitchFamily="18" charset="0"/>
                <a:cs typeface="Times New Roman" pitchFamily="18" charset="0"/>
              </a:rPr>
              <a:t>Άλματα με τα δυο πόδια μέσα έξω</a:t>
            </a:r>
          </a:p>
          <a:p>
            <a:pPr>
              <a:defRPr/>
            </a:pPr>
            <a:r>
              <a:rPr lang="el-GR" dirty="0">
                <a:latin typeface="Times New Roman" pitchFamily="18" charset="0"/>
                <a:cs typeface="Times New Roman" pitchFamily="18" charset="0"/>
              </a:rPr>
              <a:t>Αράχνη </a:t>
            </a:r>
          </a:p>
          <a:p>
            <a:pPr>
              <a:defRPr/>
            </a:pPr>
            <a:r>
              <a:rPr lang="el-GR" dirty="0">
                <a:latin typeface="Times New Roman" pitchFamily="18" charset="0"/>
                <a:cs typeface="Times New Roman" pitchFamily="18" charset="0"/>
              </a:rPr>
              <a:t>Από τα πλάγια της σκάλας μέσα-μέσα-έξω-έξω</a:t>
            </a:r>
          </a:p>
          <a:p>
            <a:pPr>
              <a:defRPr/>
            </a:pPr>
            <a:r>
              <a:rPr lang="el-GR" dirty="0">
                <a:latin typeface="Times New Roman" pitchFamily="18" charset="0"/>
                <a:cs typeface="Times New Roman" pitchFamily="18" charset="0"/>
              </a:rPr>
              <a:t>Καριόκα μέσα στην σκάλα</a:t>
            </a:r>
          </a:p>
          <a:p>
            <a:pPr>
              <a:defRPr/>
            </a:pPr>
            <a:r>
              <a:rPr lang="el-GR" dirty="0">
                <a:latin typeface="Times New Roman" pitchFamily="18" charset="0"/>
                <a:cs typeface="Times New Roman" pitchFamily="18" charset="0"/>
              </a:rPr>
              <a:t>Καριόκα μέσα έξω πατάω</a:t>
            </a:r>
          </a:p>
          <a:p>
            <a:pPr>
              <a:defRPr/>
            </a:pPr>
            <a:r>
              <a:rPr lang="el-GR" dirty="0">
                <a:latin typeface="Times New Roman" pitchFamily="18" charset="0"/>
                <a:cs typeface="Times New Roman" pitchFamily="18" charset="0"/>
              </a:rPr>
              <a:t>Αλλαγές κατεύθυνσης στην σκάλα</a:t>
            </a:r>
          </a:p>
          <a:p>
            <a:pPr>
              <a:defRPr/>
            </a:pPr>
            <a:endParaRPr lang="el-GR" dirty="0"/>
          </a:p>
        </p:txBody>
      </p:sp>
      <p:pic>
        <p:nvPicPr>
          <p:cNvPr id="56324" name="Picture 81">
            <a:extLst>
              <a:ext uri="{FF2B5EF4-FFF2-40B4-BE49-F238E27FC236}">
                <a16:creationId xmlns:a16="http://schemas.microsoft.com/office/drawing/2014/main" id="{EF8CA710-30B4-4BC6-81A6-C1A6E07697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7914" y="836613"/>
            <a:ext cx="3240087" cy="378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14EABF3A-C708-4FA6-94AE-D04A53001507}"/>
              </a:ext>
            </a:extLst>
          </p:cNvPr>
          <p:cNvSpPr>
            <a:spLocks noGrp="1"/>
          </p:cNvSpPr>
          <p:nvPr>
            <p:ph type="title"/>
          </p:nvPr>
        </p:nvSpPr>
        <p:spPr>
          <a:xfrm>
            <a:off x="1974850" y="115889"/>
            <a:ext cx="8229600" cy="346075"/>
          </a:xfrm>
        </p:spPr>
        <p:txBody>
          <a:bodyPr>
            <a:normAutofit fontScale="90000"/>
          </a:bodyPr>
          <a:lstStyle/>
          <a:p>
            <a:pPr marL="457200">
              <a:lnSpc>
                <a:spcPct val="115000"/>
              </a:lnSpc>
              <a:spcAft>
                <a:spcPts val="1000"/>
              </a:spcAft>
              <a:tabLst>
                <a:tab pos="179388" algn="l"/>
                <a:tab pos="457200" algn="l"/>
                <a:tab pos="914400" algn="l"/>
              </a:tabLst>
            </a:pPr>
            <a:r>
              <a:rPr lang="el-GR" altLang="el-GR" sz="2000" b="1" u="sng">
                <a:latin typeface="Times New Roman" panose="02020603050405020304" pitchFamily="18" charset="0"/>
                <a:ea typeface="Calibri" panose="020F0502020204030204" pitchFamily="34" charset="0"/>
                <a:cs typeface="Times New Roman" panose="02020603050405020304" pitchFamily="18" charset="0"/>
              </a:rPr>
              <a:t>Η ΕΙΔΙΚΗ ΜΕΘΟΔΟΛΟΓΙΑ ΤΗΣ ΙΣΟΡΡΟΠΙΑΣ ΣΩΜΑΤΟΣ</a:t>
            </a:r>
            <a:endParaRPr lang="el-GR" altLang="el-GR" sz="200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476F830E-D412-4754-B1F0-B0D79F2C1AE4}"/>
              </a:ext>
            </a:extLst>
          </p:cNvPr>
          <p:cNvSpPr/>
          <p:nvPr/>
        </p:nvSpPr>
        <p:spPr>
          <a:xfrm>
            <a:off x="1774825" y="549275"/>
            <a:ext cx="8713788" cy="5708650"/>
          </a:xfrm>
          <a:prstGeom prst="rect">
            <a:avLst/>
          </a:prstGeom>
        </p:spPr>
        <p:txBody>
          <a:bodyPr>
            <a:spAutoFit/>
          </a:bodyPr>
          <a:lstStyle/>
          <a:p>
            <a:pPr marL="457200" algn="ctr">
              <a:lnSpc>
                <a:spcPct val="115000"/>
              </a:lnSpc>
              <a:spcBef>
                <a:spcPct val="20000"/>
              </a:spcBef>
              <a:buClr>
                <a:schemeClr val="hlink"/>
              </a:buClr>
              <a:buFont typeface="Wingdings" panose="05000000000000000000" pitchFamily="2" charset="2"/>
              <a:buChar char="l"/>
              <a:tabLst>
                <a:tab pos="180340" algn="l"/>
                <a:tab pos="914400" algn="l"/>
              </a:tabLst>
              <a:defRPr/>
            </a:pPr>
            <a:r>
              <a:rPr lang="el-GR" sz="2000" b="1" u="sng" dirty="0">
                <a:latin typeface="Calibri" panose="020F0502020204030204" pitchFamily="34" charset="0"/>
                <a:ea typeface="Calibri" panose="020F0502020204030204" pitchFamily="34" charset="0"/>
                <a:cs typeface="Times New Roman" panose="02020603050405020304" pitchFamily="18" charset="0"/>
              </a:rPr>
              <a:t>Βασικές στάσεις</a:t>
            </a: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l-GR" sz="2000" dirty="0">
                <a:latin typeface="Calibri" panose="020F0502020204030204" pitchFamily="34" charset="0"/>
                <a:ea typeface="Calibri" panose="020F0502020204030204" pitchFamily="34" charset="0"/>
                <a:cs typeface="Times New Roman" panose="02020603050405020304" pitchFamily="18" charset="0"/>
              </a:rPr>
              <a:t> </a:t>
            </a:r>
          </a:p>
          <a:p>
            <a:pPr marL="457200">
              <a:lnSpc>
                <a:spcPct val="115000"/>
              </a:lnSpc>
              <a:spcBef>
                <a:spcPct val="20000"/>
              </a:spcBef>
              <a:buClr>
                <a:schemeClr val="hlink"/>
              </a:buClr>
              <a:buFont typeface="Wingdings" panose="05000000000000000000" pitchFamily="2" charset="2"/>
              <a:buChar char="l"/>
              <a:tabLst>
                <a:tab pos="180340" algn="l"/>
                <a:tab pos="914400" algn="l"/>
              </a:tabLst>
              <a:defRPr/>
            </a:pPr>
            <a:r>
              <a:rPr lang="el-GR" sz="2400" b="1" dirty="0">
                <a:latin typeface="Calibri" panose="020F0502020204030204" pitchFamily="34" charset="0"/>
                <a:ea typeface="Calibri" panose="020F0502020204030204" pitchFamily="34" charset="0"/>
                <a:cs typeface="Times New Roman" panose="02020603050405020304" pitchFamily="18" charset="0"/>
              </a:rPr>
              <a:t>Στάση ετοιμότητας</a:t>
            </a:r>
            <a:r>
              <a:rPr lang="el-GR" sz="2400" dirty="0">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15000"/>
              </a:lnSpc>
              <a:spcBef>
                <a:spcPct val="20000"/>
              </a:spcBef>
              <a:buClr>
                <a:schemeClr val="hlink"/>
              </a:buClr>
              <a:buFont typeface="Arial" panose="020B0604020202020204" pitchFamily="34" charset="0"/>
              <a:buChar char="*"/>
              <a:tabLst>
                <a:tab pos="90170" algn="l"/>
                <a:tab pos="180340" algn="l"/>
                <a:tab pos="457200" algn="l"/>
                <a:tab pos="914400" algn="l"/>
              </a:tabLst>
              <a:defRPr/>
            </a:pPr>
            <a:r>
              <a:rPr lang="el-GR" sz="2400" dirty="0">
                <a:latin typeface="Calibri" panose="020F0502020204030204" pitchFamily="34" charset="0"/>
                <a:ea typeface="Calibri" panose="020F0502020204030204" pitchFamily="34" charset="0"/>
                <a:cs typeface="Times New Roman" panose="02020603050405020304" pitchFamily="18" charset="0"/>
              </a:rPr>
              <a:t>ο αρχάριος κάθεται σ’ ένα κάθισμα με τη ράχη ίσια , τα πόδια στο άνοιγμα των ώμων και τα χέρια πάνω στα γόνατα</a:t>
            </a:r>
          </a:p>
          <a:p>
            <a:pPr marL="342900" indent="-342900">
              <a:lnSpc>
                <a:spcPct val="115000"/>
              </a:lnSpc>
              <a:spcBef>
                <a:spcPct val="20000"/>
              </a:spcBef>
              <a:buClr>
                <a:schemeClr val="hlink"/>
              </a:buClr>
              <a:buFont typeface="Arial" panose="020B0604020202020204" pitchFamily="34" charset="0"/>
              <a:buChar char="*"/>
              <a:tabLst>
                <a:tab pos="90170" algn="l"/>
                <a:tab pos="180340" algn="l"/>
                <a:tab pos="457200" algn="l"/>
                <a:tab pos="914400" algn="l"/>
              </a:tabLst>
              <a:defRPr/>
            </a:pPr>
            <a:r>
              <a:rPr lang="el-GR" sz="2400" dirty="0">
                <a:latin typeface="Calibri" panose="020F0502020204030204" pitchFamily="34" charset="0"/>
                <a:ea typeface="Calibri" panose="020F0502020204030204" pitchFamily="34" charset="0"/>
                <a:cs typeface="Times New Roman" panose="02020603050405020304" pitchFamily="18" charset="0"/>
              </a:rPr>
              <a:t>σηκώνεται λίγο από το κάθισμα , </a:t>
            </a:r>
          </a:p>
          <a:p>
            <a:pPr marL="342900" indent="-342900">
              <a:lnSpc>
                <a:spcPct val="115000"/>
              </a:lnSpc>
              <a:spcBef>
                <a:spcPct val="20000"/>
              </a:spcBef>
              <a:buClr>
                <a:schemeClr val="hlink"/>
              </a:buClr>
              <a:buFont typeface="Arial" panose="020B0604020202020204" pitchFamily="34" charset="0"/>
              <a:buChar char="*"/>
              <a:tabLst>
                <a:tab pos="90170" algn="l"/>
                <a:tab pos="180340" algn="l"/>
                <a:tab pos="457200" algn="l"/>
                <a:tab pos="914400" algn="l"/>
              </a:tabLst>
              <a:defRPr/>
            </a:pPr>
            <a:r>
              <a:rPr lang="el-GR" sz="2400" dirty="0">
                <a:latin typeface="Calibri" panose="020F0502020204030204" pitchFamily="34" charset="0"/>
                <a:ea typeface="Calibri" panose="020F0502020204030204" pitchFamily="34" charset="0"/>
                <a:cs typeface="Times New Roman" panose="02020603050405020304" pitchFamily="18" charset="0"/>
              </a:rPr>
              <a:t>ανοίγει λίγο προς τα έξω τους αγκώνες και έχει τη στάση ετοιμότητας</a:t>
            </a:r>
          </a:p>
          <a:p>
            <a:pPr marL="457200">
              <a:lnSpc>
                <a:spcPct val="115000"/>
              </a:lnSpc>
              <a:spcBef>
                <a:spcPct val="20000"/>
              </a:spcBef>
              <a:buClr>
                <a:schemeClr val="hlink"/>
              </a:buClr>
              <a:buFont typeface="Wingdings" panose="05000000000000000000" pitchFamily="2" charset="2"/>
              <a:buChar char="l"/>
              <a:tabLst>
                <a:tab pos="180340" algn="l"/>
                <a:tab pos="914400" algn="l"/>
              </a:tabLst>
              <a:defRPr/>
            </a:pPr>
            <a:r>
              <a:rPr lang="el-GR" sz="2400" b="1" dirty="0">
                <a:latin typeface="Calibri" panose="020F0502020204030204" pitchFamily="34" charset="0"/>
                <a:ea typeface="Calibri" panose="020F0502020204030204" pitchFamily="34" charset="0"/>
                <a:cs typeface="Times New Roman" panose="02020603050405020304" pitchFamily="18" charset="0"/>
              </a:rPr>
              <a:t>Βασική αμυντική στάση</a:t>
            </a:r>
            <a:r>
              <a:rPr lang="el-GR" sz="2400" dirty="0">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15000"/>
              </a:lnSpc>
              <a:spcBef>
                <a:spcPct val="20000"/>
              </a:spcBef>
              <a:buClr>
                <a:schemeClr val="hlink"/>
              </a:buClr>
              <a:buFont typeface="Arial" panose="020B0604020202020204" pitchFamily="34" charset="0"/>
              <a:buChar char="*"/>
              <a:tabLst>
                <a:tab pos="90170" algn="l"/>
                <a:tab pos="180340" algn="l"/>
                <a:tab pos="457200" algn="l"/>
                <a:tab pos="914400" algn="l"/>
              </a:tabLst>
              <a:defRPr/>
            </a:pPr>
            <a:r>
              <a:rPr lang="el-GR" sz="2400" dirty="0">
                <a:latin typeface="Calibri" panose="020F0502020204030204" pitchFamily="34" charset="0"/>
                <a:ea typeface="Calibri" panose="020F0502020204030204" pitchFamily="34" charset="0"/>
                <a:cs typeface="Times New Roman" panose="02020603050405020304" pitchFamily="18" charset="0"/>
              </a:rPr>
              <a:t>από τη στάση ετοιμότητας φέρνει το ένα πόδι κατευθείαν μπροστά</a:t>
            </a:r>
          </a:p>
          <a:p>
            <a:pPr marL="342900" indent="-342900">
              <a:lnSpc>
                <a:spcPct val="115000"/>
              </a:lnSpc>
              <a:spcBef>
                <a:spcPct val="20000"/>
              </a:spcBef>
              <a:buClr>
                <a:schemeClr val="hlink"/>
              </a:buClr>
              <a:buFont typeface="Arial" panose="020B0604020202020204" pitchFamily="34" charset="0"/>
              <a:buChar char="*"/>
              <a:tabLst>
                <a:tab pos="90170" algn="l"/>
                <a:tab pos="180340" algn="l"/>
                <a:tab pos="457200" algn="l"/>
                <a:tab pos="914400" algn="l"/>
              </a:tabLst>
              <a:defRPr/>
            </a:pPr>
            <a:r>
              <a:rPr lang="el-GR" sz="2400" dirty="0">
                <a:latin typeface="Calibri" panose="020F0502020204030204" pitchFamily="34" charset="0"/>
                <a:ea typeface="Calibri" panose="020F0502020204030204" pitchFamily="34" charset="0"/>
                <a:cs typeface="Times New Roman" panose="02020603050405020304" pitchFamily="18" charset="0"/>
              </a:rPr>
              <a:t>ταυτόχρονα, σηκώνει το ομώνυμο χέρι και φέρνει το άλλο πλάγια</a:t>
            </a:r>
          </a:p>
          <a:p>
            <a:pPr marL="342900" indent="-342900">
              <a:lnSpc>
                <a:spcPct val="115000"/>
              </a:lnSpc>
              <a:spcBef>
                <a:spcPct val="20000"/>
              </a:spcBef>
              <a:spcAft>
                <a:spcPts val="1000"/>
              </a:spcAft>
              <a:buClr>
                <a:schemeClr val="hlink"/>
              </a:buClr>
              <a:buFont typeface="Arial" panose="020B0604020202020204" pitchFamily="34" charset="0"/>
              <a:buChar char="*"/>
              <a:tabLst>
                <a:tab pos="90170" algn="l"/>
                <a:tab pos="180340" algn="l"/>
                <a:tab pos="457200" algn="l"/>
                <a:tab pos="914400" algn="l"/>
              </a:tabLst>
              <a:defRPr/>
            </a:pPr>
            <a:r>
              <a:rPr lang="el-GR" sz="2400" dirty="0">
                <a:latin typeface="Calibri" panose="020F0502020204030204" pitchFamily="34" charset="0"/>
                <a:ea typeface="Calibri" panose="020F0502020204030204" pitchFamily="34" charset="0"/>
                <a:cs typeface="Times New Roman" panose="02020603050405020304" pitchFamily="18" charset="0"/>
              </a:rPr>
              <a:t>η πτέρνα του πίσω ποδιού γυρνάει λίγο προς τα μέσα</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174AC33-B320-4352-B67E-A23183AD715E}"/>
              </a:ext>
            </a:extLst>
          </p:cNvPr>
          <p:cNvSpPr/>
          <p:nvPr/>
        </p:nvSpPr>
        <p:spPr>
          <a:xfrm>
            <a:off x="1631951" y="0"/>
            <a:ext cx="9021763" cy="6851650"/>
          </a:xfrm>
          <a:prstGeom prst="rect">
            <a:avLst/>
          </a:prstGeom>
        </p:spPr>
        <p:txBody>
          <a:bodyPr>
            <a:spAutoFit/>
          </a:bodyPr>
          <a:lstStyle/>
          <a:p>
            <a:pPr marL="457200" algn="ctr">
              <a:lnSpc>
                <a:spcPct val="115000"/>
              </a:lnSpc>
              <a:spcBef>
                <a:spcPct val="20000"/>
              </a:spcBef>
              <a:buClr>
                <a:schemeClr val="hlink"/>
              </a:buClr>
              <a:tabLst>
                <a:tab pos="90170" algn="l"/>
                <a:tab pos="180340" algn="l"/>
                <a:tab pos="914400" algn="l"/>
              </a:tabLst>
              <a:defRPr/>
            </a:pPr>
            <a:r>
              <a:rPr lang="el-GR" sz="2400" b="1" u="sng" dirty="0">
                <a:ea typeface="Calibri" panose="020F0502020204030204" pitchFamily="34" charset="0"/>
                <a:cs typeface="Times New Roman" panose="02020603050405020304" pitchFamily="18" charset="0"/>
              </a:rPr>
              <a:t>Σταματήματα</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Bef>
                <a:spcPct val="20000"/>
              </a:spcBef>
              <a:buClr>
                <a:schemeClr val="hlink"/>
              </a:buClr>
              <a:tabLst>
                <a:tab pos="90170" algn="l"/>
                <a:tab pos="180340" algn="l"/>
                <a:tab pos="630555" algn="l"/>
              </a:tabLst>
              <a:defRPr/>
            </a:pPr>
            <a:r>
              <a:rPr lang="el-GR" sz="2400" dirty="0">
                <a:ea typeface="Calibri" panose="020F0502020204030204" pitchFamily="34" charset="0"/>
                <a:cs typeface="Times New Roman" panose="02020603050405020304" pitchFamily="18" charset="0"/>
              </a:rPr>
              <a:t>1.	κατά βούληση, περπάτημα σταμάτημα - βηματισμός</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Bef>
                <a:spcPct val="20000"/>
              </a:spcBef>
              <a:buClr>
                <a:schemeClr val="hlink"/>
              </a:buClr>
              <a:tabLst>
                <a:tab pos="90170" algn="l"/>
                <a:tab pos="180340" algn="l"/>
                <a:tab pos="630555" algn="l"/>
              </a:tabLst>
              <a:defRPr/>
            </a:pPr>
            <a:r>
              <a:rPr lang="el-GR" sz="2400" dirty="0">
                <a:ea typeface="Calibri" panose="020F0502020204030204" pitchFamily="34" charset="0"/>
                <a:cs typeface="Times New Roman" panose="02020603050405020304" pitchFamily="18" charset="0"/>
              </a:rPr>
              <a:t>2.	κατά βούληση, περπάτημα, σταμάτημα - πήδημα</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Bef>
                <a:spcPct val="20000"/>
              </a:spcBef>
              <a:buClr>
                <a:schemeClr val="hlink"/>
              </a:buClr>
              <a:tabLst>
                <a:tab pos="90170" algn="l"/>
                <a:tab pos="180340" algn="l"/>
                <a:tab pos="630555" algn="l"/>
              </a:tabLst>
              <a:defRPr/>
            </a:pPr>
            <a:r>
              <a:rPr lang="el-GR" sz="2400" dirty="0">
                <a:ea typeface="Calibri" panose="020F0502020204030204" pitchFamily="34" charset="0"/>
                <a:cs typeface="Times New Roman" panose="02020603050405020304" pitchFamily="18" charset="0"/>
              </a:rPr>
              <a:t>3.	κατά βούληση, επιτάχυνση του ρυθμού και σταμάτημα</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spcBef>
                <a:spcPct val="20000"/>
              </a:spcBef>
              <a:buClr>
                <a:schemeClr val="hlink"/>
              </a:buClr>
              <a:buFont typeface="Arial" panose="020B0604020202020204" pitchFamily="34" charset="0"/>
              <a:buChar char="*"/>
              <a:tabLst>
                <a:tab pos="90170" algn="l"/>
                <a:tab pos="180340" algn="l"/>
                <a:tab pos="914400" algn="l"/>
              </a:tabLst>
              <a:defRPr/>
            </a:pPr>
            <a:r>
              <a:rPr lang="el-GR" sz="2400" b="1" dirty="0">
                <a:ea typeface="Calibri" panose="020F0502020204030204" pitchFamily="34" charset="0"/>
                <a:cs typeface="Times New Roman" panose="02020603050405020304" pitchFamily="18" charset="0"/>
              </a:rPr>
              <a:t>(βηματισμός και πήδημα διαδοχικά)</a:t>
            </a:r>
            <a:r>
              <a:rPr lang="el-GR" sz="2400" dirty="0">
                <a:ea typeface="Calibri" panose="020F0502020204030204" pitchFamily="34" charset="0"/>
                <a:cs typeface="Times New Roman" panose="02020603050405020304" pitchFamily="18" charset="0"/>
              </a:rPr>
              <a:t> </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Bef>
                <a:spcPct val="20000"/>
              </a:spcBef>
              <a:buClr>
                <a:schemeClr val="hlink"/>
              </a:buClr>
              <a:tabLst>
                <a:tab pos="90170" algn="l"/>
                <a:tab pos="180340" algn="l"/>
                <a:tab pos="914400" algn="l"/>
              </a:tabLst>
              <a:defRPr/>
            </a:pPr>
            <a:r>
              <a:rPr lang="el-GR" sz="2400" dirty="0">
                <a:ea typeface="Calibri" panose="020F0502020204030204" pitchFamily="34" charset="0"/>
                <a:cs typeface="Times New Roman" panose="02020603050405020304" pitchFamily="18" charset="0"/>
              </a:rPr>
              <a:t>4. σταμάτημα - βηματισμός σε προκαθορισμένα σημεία</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spcBef>
                <a:spcPct val="20000"/>
              </a:spcBef>
              <a:buClr>
                <a:schemeClr val="hlink"/>
              </a:buClr>
              <a:buFont typeface="Arial" panose="020B0604020202020204" pitchFamily="34" charset="0"/>
              <a:buChar char="*"/>
              <a:tabLst>
                <a:tab pos="90170" algn="l"/>
                <a:tab pos="180340" algn="l"/>
                <a:tab pos="914400" algn="l"/>
                <a:tab pos="990600" algn="l"/>
              </a:tabLst>
              <a:defRPr/>
            </a:pPr>
            <a:r>
              <a:rPr lang="el-GR" sz="2400" b="1" dirty="0">
                <a:ea typeface="Calibri" panose="020F0502020204030204" pitchFamily="34" charset="0"/>
                <a:cs typeface="Times New Roman" panose="02020603050405020304" pitchFamily="18" charset="0"/>
              </a:rPr>
              <a:t>σταθερό πόδι το δεξί</a:t>
            </a:r>
            <a:r>
              <a:rPr lang="el-GR" sz="2400" dirty="0">
                <a:ea typeface="Calibri" panose="020F0502020204030204" pitchFamily="34" charset="0"/>
                <a:cs typeface="Times New Roman" panose="02020603050405020304" pitchFamily="18" charset="0"/>
              </a:rPr>
              <a:t> - </a:t>
            </a:r>
            <a:r>
              <a:rPr lang="el-GR" sz="2400" b="1" dirty="0">
                <a:ea typeface="Calibri" panose="020F0502020204030204" pitchFamily="34" charset="0"/>
                <a:cs typeface="Times New Roman" panose="02020603050405020304" pitchFamily="18" charset="0"/>
              </a:rPr>
              <a:t>σταθερό πόδι το αριστερό</a:t>
            </a:r>
            <a:r>
              <a:rPr lang="el-GR" sz="2400" dirty="0">
                <a:ea typeface="Calibri" panose="020F0502020204030204" pitchFamily="34" charset="0"/>
                <a:cs typeface="Times New Roman" panose="02020603050405020304" pitchFamily="18" charset="0"/>
              </a:rPr>
              <a:t> </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Bef>
                <a:spcPct val="20000"/>
              </a:spcBef>
              <a:buClr>
                <a:schemeClr val="hlink"/>
              </a:buClr>
              <a:tabLst>
                <a:tab pos="90170" algn="l"/>
                <a:tab pos="180340" algn="l"/>
                <a:tab pos="914400" algn="l"/>
              </a:tabLst>
              <a:defRPr/>
            </a:pPr>
            <a:r>
              <a:rPr lang="el-GR" sz="2400" dirty="0">
                <a:ea typeface="Calibri" panose="020F0502020204030204" pitchFamily="34" charset="0"/>
                <a:cs typeface="Times New Roman" panose="02020603050405020304" pitchFamily="18" charset="0"/>
              </a:rPr>
              <a:t>5. σταμάτημα - πήδημα σε προκαθορισμένα σημεία</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Bef>
                <a:spcPct val="20000"/>
              </a:spcBef>
              <a:buClr>
                <a:schemeClr val="hlink"/>
              </a:buClr>
              <a:tabLst>
                <a:tab pos="90170" algn="l"/>
                <a:tab pos="180340" algn="l"/>
                <a:tab pos="914400" algn="l"/>
              </a:tabLst>
              <a:defRPr/>
            </a:pPr>
            <a:r>
              <a:rPr lang="el-GR" sz="2400" dirty="0">
                <a:ea typeface="Calibri" panose="020F0502020204030204" pitchFamily="34" charset="0"/>
                <a:cs typeface="Times New Roman" panose="02020603050405020304" pitchFamily="18" charset="0"/>
              </a:rPr>
              <a:t>6. εναλλάξ, σταματήματα με βηματισμό ή πήδημα σε προκαθορισμένα σημεία</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Bef>
                <a:spcPct val="20000"/>
              </a:spcBef>
              <a:buClr>
                <a:schemeClr val="hlink"/>
              </a:buClr>
              <a:tabLst>
                <a:tab pos="90170" algn="l"/>
                <a:tab pos="180340" algn="l"/>
                <a:tab pos="914400" algn="l"/>
              </a:tabLst>
              <a:defRPr/>
            </a:pPr>
            <a:r>
              <a:rPr lang="el-GR" sz="2400" dirty="0">
                <a:ea typeface="Calibri" panose="020F0502020204030204" pitchFamily="34" charset="0"/>
                <a:cs typeface="Times New Roman" panose="02020603050405020304" pitchFamily="18" charset="0"/>
              </a:rPr>
              <a:t>7. σταματήματα μετά από παράγγελμα του προπονητή</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Bef>
                <a:spcPct val="20000"/>
              </a:spcBef>
              <a:buClr>
                <a:schemeClr val="hlink"/>
              </a:buClr>
              <a:tabLst>
                <a:tab pos="90170" algn="l"/>
                <a:tab pos="180340" algn="l"/>
                <a:tab pos="914400" algn="l"/>
              </a:tabLst>
              <a:defRPr/>
            </a:pPr>
            <a:r>
              <a:rPr lang="el-GR" sz="2400" dirty="0">
                <a:ea typeface="Calibri" panose="020F0502020204030204" pitchFamily="34" charset="0"/>
                <a:cs typeface="Times New Roman" panose="02020603050405020304" pitchFamily="18" charset="0"/>
              </a:rPr>
              <a:t>8. αύξηση της ταχύτητας και σταματήματα</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Bef>
                <a:spcPct val="20000"/>
              </a:spcBef>
              <a:spcAft>
                <a:spcPts val="1000"/>
              </a:spcAft>
              <a:buClr>
                <a:schemeClr val="hlink"/>
              </a:buClr>
              <a:tabLst>
                <a:tab pos="90170" algn="l"/>
                <a:tab pos="180340" algn="l"/>
                <a:tab pos="914400" algn="l"/>
              </a:tabLst>
              <a:defRPr/>
            </a:pPr>
            <a:r>
              <a:rPr lang="el-GR" sz="2400" dirty="0">
                <a:ea typeface="Calibri" panose="020F0502020204030204" pitchFamily="34" charset="0"/>
                <a:cs typeface="Times New Roman" panose="02020603050405020304" pitchFamily="18" charset="0"/>
              </a:rPr>
              <a:t>9. ενώ τρέχει με ταχύτητα, σταμάτημα μετά από ξαφνικό παράγγελμα του προπονητή </a:t>
            </a:r>
            <a:endParaRPr lang="el-GR" sz="2400" dirty="0">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7F8A82B-4F89-49DA-8C22-6FDFC658FDCF}"/>
              </a:ext>
            </a:extLst>
          </p:cNvPr>
          <p:cNvSpPr/>
          <p:nvPr/>
        </p:nvSpPr>
        <p:spPr>
          <a:xfrm>
            <a:off x="1631950" y="14288"/>
            <a:ext cx="8928100" cy="6316662"/>
          </a:xfrm>
          <a:prstGeom prst="rect">
            <a:avLst/>
          </a:prstGeom>
        </p:spPr>
        <p:txBody>
          <a:bodyPr>
            <a:spAutoFit/>
          </a:bodyPr>
          <a:lstStyle/>
          <a:p>
            <a:pPr marL="457200" algn="ctr">
              <a:lnSpc>
                <a:spcPct val="115000"/>
              </a:lnSpc>
              <a:spcBef>
                <a:spcPct val="20000"/>
              </a:spcBef>
              <a:buClr>
                <a:schemeClr val="hlink"/>
              </a:buClr>
              <a:buFont typeface="Wingdings" panose="05000000000000000000" pitchFamily="2" charset="2"/>
              <a:buChar char="l"/>
              <a:tabLst>
                <a:tab pos="90170" algn="l"/>
                <a:tab pos="180340" algn="l"/>
                <a:tab pos="914400" algn="l"/>
              </a:tabLst>
              <a:defRPr/>
            </a:pPr>
            <a:r>
              <a:rPr lang="el-GR" sz="2400" b="1" u="sng" dirty="0">
                <a:latin typeface="Calibri" panose="020F0502020204030204" pitchFamily="34" charset="0"/>
                <a:ea typeface="Calibri" panose="020F0502020204030204" pitchFamily="34" charset="0"/>
                <a:cs typeface="Times New Roman" panose="02020603050405020304" pitchFamily="18" charset="0"/>
              </a:rPr>
              <a:t>Στροφές</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marL="457200">
              <a:spcBef>
                <a:spcPct val="20000"/>
              </a:spcBef>
              <a:buClr>
                <a:schemeClr val="hlink"/>
              </a:buClr>
              <a:tabLst>
                <a:tab pos="90170" algn="l"/>
                <a:tab pos="180340" algn="l"/>
                <a:tab pos="630555" algn="l"/>
              </a:tabLst>
              <a:defRPr/>
            </a:pPr>
            <a:r>
              <a:rPr lang="el-GR" sz="2000" dirty="0">
                <a:latin typeface="Calibri" panose="020F0502020204030204" pitchFamily="34" charset="0"/>
                <a:ea typeface="Calibri" panose="020F0502020204030204" pitchFamily="34" charset="0"/>
                <a:cs typeface="Times New Roman" panose="02020603050405020304" pitchFamily="18" charset="0"/>
              </a:rPr>
              <a:t>1.	από τη στάση ετοιμότητας, κατά βούληση, στροφές προς όλες τις κατευθύνσεις</a:t>
            </a:r>
          </a:p>
          <a:p>
            <a:pPr marL="457200">
              <a:spcBef>
                <a:spcPct val="20000"/>
              </a:spcBef>
              <a:buClr>
                <a:schemeClr val="hlink"/>
              </a:buClr>
              <a:tabLst>
                <a:tab pos="90170" algn="l"/>
                <a:tab pos="180340" algn="l"/>
                <a:tab pos="630555" algn="l"/>
              </a:tabLst>
              <a:defRPr/>
            </a:pPr>
            <a:r>
              <a:rPr lang="el-GR" sz="2000" dirty="0">
                <a:latin typeface="Calibri" panose="020F0502020204030204" pitchFamily="34" charset="0"/>
                <a:ea typeface="Calibri" panose="020F0502020204030204" pitchFamily="34" charset="0"/>
                <a:cs typeface="Times New Roman" panose="02020603050405020304" pitchFamily="18" charset="0"/>
              </a:rPr>
              <a:t>2.  διαφοροποίηση του είδους της στροφής</a:t>
            </a:r>
          </a:p>
          <a:p>
            <a:pPr marL="914400">
              <a:spcBef>
                <a:spcPct val="20000"/>
              </a:spcBef>
              <a:buClr>
                <a:schemeClr val="hlink"/>
              </a:buClr>
              <a:buFont typeface="Wingdings" panose="05000000000000000000" pitchFamily="2" charset="2"/>
              <a:buChar char="l"/>
              <a:tabLst>
                <a:tab pos="90170" algn="l"/>
                <a:tab pos="180340" algn="l"/>
                <a:tab pos="630555" algn="l"/>
              </a:tabLst>
              <a:defRPr/>
            </a:pPr>
            <a:r>
              <a:rPr lang="el-GR" sz="2000" dirty="0">
                <a:latin typeface="Calibri" panose="020F0502020204030204" pitchFamily="34" charset="0"/>
                <a:ea typeface="Calibri" panose="020F0502020204030204" pitchFamily="34" charset="0"/>
                <a:cs typeface="Times New Roman" panose="02020603050405020304" pitchFamily="18" charset="0"/>
              </a:rPr>
              <a:t>ραχιαία στροφή</a:t>
            </a:r>
          </a:p>
          <a:p>
            <a:pPr marL="914400">
              <a:spcBef>
                <a:spcPct val="20000"/>
              </a:spcBef>
              <a:buClr>
                <a:schemeClr val="hlink"/>
              </a:buClr>
              <a:buFont typeface="Wingdings" panose="05000000000000000000" pitchFamily="2" charset="2"/>
              <a:buChar char="l"/>
              <a:tabLst>
                <a:tab pos="90170" algn="l"/>
                <a:tab pos="180340" algn="l"/>
                <a:tab pos="630555" algn="l"/>
              </a:tabLst>
              <a:defRPr/>
            </a:pPr>
            <a:r>
              <a:rPr lang="el-GR" sz="2000" dirty="0">
                <a:latin typeface="Calibri" panose="020F0502020204030204" pitchFamily="34" charset="0"/>
                <a:ea typeface="Calibri" panose="020F0502020204030204" pitchFamily="34" charset="0"/>
                <a:cs typeface="Times New Roman" panose="02020603050405020304" pitchFamily="18" charset="0"/>
              </a:rPr>
              <a:t>μετωπιαία στροφή</a:t>
            </a:r>
          </a:p>
          <a:p>
            <a:pPr marL="457200">
              <a:spcBef>
                <a:spcPct val="20000"/>
              </a:spcBef>
              <a:buClr>
                <a:schemeClr val="hlink"/>
              </a:buClr>
              <a:tabLst>
                <a:tab pos="90170" algn="l"/>
                <a:tab pos="180340" algn="l"/>
                <a:tab pos="630555" algn="l"/>
              </a:tabLst>
              <a:defRPr/>
            </a:pPr>
            <a:r>
              <a:rPr lang="el-GR" sz="2000" dirty="0">
                <a:latin typeface="Calibri" panose="020F0502020204030204" pitchFamily="34" charset="0"/>
                <a:ea typeface="Calibri" panose="020F0502020204030204" pitchFamily="34" charset="0"/>
                <a:cs typeface="Times New Roman" panose="02020603050405020304" pitchFamily="18" charset="0"/>
              </a:rPr>
              <a:t>3.	κατά βούληση, τρέξιμο σταμάτημα και στροφή </a:t>
            </a:r>
          </a:p>
          <a:p>
            <a:pPr marL="914400" lvl="1">
              <a:spcBef>
                <a:spcPct val="20000"/>
              </a:spcBef>
              <a:buClr>
                <a:schemeClr val="hlink"/>
              </a:buClr>
              <a:buFont typeface="Wingdings" panose="05000000000000000000" pitchFamily="2" charset="2"/>
              <a:buChar char="l"/>
              <a:tabLst>
                <a:tab pos="90170" algn="l"/>
                <a:tab pos="180340" algn="l"/>
                <a:tab pos="630555" algn="l"/>
              </a:tabLst>
              <a:defRPr/>
            </a:pPr>
            <a:r>
              <a:rPr lang="el-GR" sz="2000" dirty="0">
                <a:latin typeface="Calibri" panose="020F0502020204030204" pitchFamily="34" charset="0"/>
                <a:ea typeface="Calibri" panose="020F0502020204030204" pitchFamily="34" charset="0"/>
                <a:cs typeface="Times New Roman" panose="02020603050405020304" pitchFamily="18" charset="0"/>
              </a:rPr>
              <a:t>(ραχιαία, μετωπιαία)</a:t>
            </a:r>
          </a:p>
          <a:p>
            <a:pPr marL="457200">
              <a:spcBef>
                <a:spcPct val="20000"/>
              </a:spcBef>
              <a:buClr>
                <a:schemeClr val="hlink"/>
              </a:buClr>
              <a:tabLst>
                <a:tab pos="90170" algn="l"/>
                <a:tab pos="180340" algn="l"/>
                <a:tab pos="630555" algn="l"/>
              </a:tabLst>
              <a:defRPr/>
            </a:pPr>
            <a:r>
              <a:rPr lang="el-GR" sz="2000" dirty="0">
                <a:latin typeface="Calibri" panose="020F0502020204030204" pitchFamily="34" charset="0"/>
                <a:ea typeface="Calibri" panose="020F0502020204030204" pitchFamily="34" charset="0"/>
                <a:cs typeface="Times New Roman" panose="02020603050405020304" pitchFamily="18" charset="0"/>
              </a:rPr>
              <a:t>4.	τρέξιμο, σταμάτημα σε συγκεκριμένα σημεία και στροφή προς μια  συγκεκριμένη κατεύθυνση </a:t>
            </a:r>
          </a:p>
          <a:p>
            <a:pPr marL="1200150" lvl="2" indent="-285750">
              <a:spcBef>
                <a:spcPct val="20000"/>
              </a:spcBef>
              <a:buClr>
                <a:schemeClr val="hlink"/>
              </a:buClr>
              <a:buFont typeface="+mj-lt"/>
              <a:buAutoNum type="arabicPeriod"/>
              <a:tabLst>
                <a:tab pos="90170" algn="l"/>
                <a:tab pos="180340" algn="l"/>
                <a:tab pos="914400" algn="l"/>
              </a:tabLst>
              <a:defRPr/>
            </a:pPr>
            <a:r>
              <a:rPr lang="el-GR" sz="2000" b="1" dirty="0">
                <a:latin typeface="Calibri" panose="020F0502020204030204" pitchFamily="34" charset="0"/>
                <a:ea typeface="Calibri" panose="020F0502020204030204" pitchFamily="34" charset="0"/>
                <a:cs typeface="Times New Roman" panose="02020603050405020304" pitchFamily="18" charset="0"/>
              </a:rPr>
              <a:t>προς τα  δεξιά με ραχιαία στροφή</a:t>
            </a:r>
            <a:r>
              <a:rPr lang="el-GR" sz="2000" dirty="0">
                <a:latin typeface="Calibri" panose="020F0502020204030204" pitchFamily="34" charset="0"/>
                <a:ea typeface="Calibri" panose="020F0502020204030204" pitchFamily="34" charset="0"/>
                <a:cs typeface="Times New Roman" panose="02020603050405020304" pitchFamily="18" charset="0"/>
              </a:rPr>
              <a:t> </a:t>
            </a:r>
          </a:p>
          <a:p>
            <a:pPr marL="1200150" lvl="2" indent="-285750">
              <a:spcBef>
                <a:spcPct val="20000"/>
              </a:spcBef>
              <a:buClr>
                <a:schemeClr val="hlink"/>
              </a:buClr>
              <a:buFont typeface="+mj-lt"/>
              <a:buAutoNum type="arabicPeriod"/>
              <a:tabLst>
                <a:tab pos="90170" algn="l"/>
                <a:tab pos="180340" algn="l"/>
                <a:tab pos="914400" algn="l"/>
              </a:tabLst>
              <a:defRPr/>
            </a:pPr>
            <a:r>
              <a:rPr lang="el-GR" sz="2000" b="1" dirty="0">
                <a:latin typeface="Calibri" panose="020F0502020204030204" pitchFamily="34" charset="0"/>
                <a:ea typeface="Calibri" panose="020F0502020204030204" pitchFamily="34" charset="0"/>
                <a:cs typeface="Times New Roman" panose="02020603050405020304" pitchFamily="18" charset="0"/>
              </a:rPr>
              <a:t>προς τα αριστερά με ραχιαία στροφή</a:t>
            </a:r>
            <a:r>
              <a:rPr lang="el-GR" sz="2000" dirty="0">
                <a:latin typeface="Calibri" panose="020F0502020204030204" pitchFamily="34" charset="0"/>
                <a:ea typeface="Calibri" panose="020F0502020204030204" pitchFamily="34" charset="0"/>
                <a:cs typeface="Times New Roman" panose="02020603050405020304" pitchFamily="18" charset="0"/>
              </a:rPr>
              <a:t> </a:t>
            </a:r>
          </a:p>
          <a:p>
            <a:pPr marL="1200150" lvl="2" indent="-285750">
              <a:spcBef>
                <a:spcPct val="20000"/>
              </a:spcBef>
              <a:buClr>
                <a:schemeClr val="hlink"/>
              </a:buClr>
              <a:buFont typeface="+mj-lt"/>
              <a:buAutoNum type="arabicPeriod"/>
              <a:tabLst>
                <a:tab pos="90170" algn="l"/>
                <a:tab pos="180340" algn="l"/>
                <a:tab pos="914400" algn="l"/>
              </a:tabLst>
              <a:defRPr/>
            </a:pPr>
            <a:r>
              <a:rPr lang="el-GR" sz="2000" b="1" dirty="0">
                <a:latin typeface="Calibri" panose="020F0502020204030204" pitchFamily="34" charset="0"/>
                <a:ea typeface="Calibri" panose="020F0502020204030204" pitchFamily="34" charset="0"/>
                <a:cs typeface="Times New Roman" panose="02020603050405020304" pitchFamily="18" charset="0"/>
              </a:rPr>
              <a:t>τα ίδια με μετωπιαία στροφή</a:t>
            </a:r>
            <a:r>
              <a:rPr lang="el-GR" sz="2000" dirty="0">
                <a:latin typeface="Calibri" panose="020F0502020204030204" pitchFamily="34" charset="0"/>
                <a:ea typeface="Calibri" panose="020F0502020204030204" pitchFamily="34" charset="0"/>
                <a:cs typeface="Times New Roman" panose="02020603050405020304" pitchFamily="18" charset="0"/>
              </a:rPr>
              <a:t> </a:t>
            </a:r>
            <a:r>
              <a:rPr lang="el-GR" sz="2000" b="1" dirty="0">
                <a:latin typeface="Calibri" panose="020F0502020204030204" pitchFamily="34" charset="0"/>
                <a:ea typeface="Calibri" panose="020F0502020204030204" pitchFamily="34" charset="0"/>
                <a:cs typeface="Times New Roman" panose="02020603050405020304" pitchFamily="18" charset="0"/>
              </a:rPr>
              <a:t> </a:t>
            </a:r>
            <a:r>
              <a:rPr lang="el-GR" sz="2000" dirty="0">
                <a:latin typeface="Calibri" panose="020F0502020204030204" pitchFamily="34" charset="0"/>
                <a:ea typeface="Calibri" panose="020F0502020204030204" pitchFamily="34" charset="0"/>
                <a:cs typeface="Times New Roman" panose="02020603050405020304" pitchFamily="18" charset="0"/>
              </a:rPr>
              <a:t> </a:t>
            </a:r>
          </a:p>
          <a:p>
            <a:pPr marL="457200">
              <a:spcBef>
                <a:spcPct val="20000"/>
              </a:spcBef>
              <a:buClr>
                <a:schemeClr val="hlink"/>
              </a:buClr>
              <a:tabLst>
                <a:tab pos="90170" algn="l"/>
                <a:tab pos="180340" algn="l"/>
                <a:tab pos="630555" algn="l"/>
              </a:tabLst>
              <a:defRPr/>
            </a:pPr>
            <a:r>
              <a:rPr lang="el-GR" sz="2000" dirty="0">
                <a:latin typeface="Calibri" panose="020F0502020204030204" pitchFamily="34" charset="0"/>
                <a:ea typeface="Calibri" panose="020F0502020204030204" pitchFamily="34" charset="0"/>
                <a:cs typeface="Times New Roman" panose="02020603050405020304" pitchFamily="18" charset="0"/>
              </a:rPr>
              <a:t>5.	τρέξιμο, σταμάτημα και στροφή, εναλλάξ με ραχιαία και μετωπιαία στροφή </a:t>
            </a:r>
          </a:p>
          <a:p>
            <a:pPr marL="457200">
              <a:spcBef>
                <a:spcPct val="20000"/>
              </a:spcBef>
              <a:buClr>
                <a:schemeClr val="hlink"/>
              </a:buClr>
              <a:tabLst>
                <a:tab pos="90170" algn="l"/>
                <a:tab pos="180340" algn="l"/>
                <a:tab pos="630555" algn="l"/>
              </a:tabLst>
              <a:defRPr/>
            </a:pPr>
            <a:r>
              <a:rPr lang="el-GR" sz="2000" dirty="0">
                <a:latin typeface="Calibri" panose="020F0502020204030204" pitchFamily="34" charset="0"/>
                <a:ea typeface="Calibri" panose="020F0502020204030204" pitchFamily="34" charset="0"/>
                <a:cs typeface="Times New Roman" panose="02020603050405020304" pitchFamily="18" charset="0"/>
              </a:rPr>
              <a:t>6.	τρέξιμο, σταμάτημα και στροφή μετά από παράγγελμα του προπονητή</a:t>
            </a:r>
          </a:p>
          <a:p>
            <a:pPr marL="457200">
              <a:spcBef>
                <a:spcPct val="20000"/>
              </a:spcBef>
              <a:buClr>
                <a:schemeClr val="hlink"/>
              </a:buClr>
              <a:tabLst>
                <a:tab pos="90170" algn="l"/>
                <a:tab pos="180340" algn="l"/>
                <a:tab pos="630555" algn="l"/>
              </a:tabLst>
              <a:defRPr/>
            </a:pPr>
            <a:r>
              <a:rPr lang="el-GR" sz="2000" dirty="0">
                <a:latin typeface="Calibri" panose="020F0502020204030204" pitchFamily="34" charset="0"/>
                <a:ea typeface="Calibri" panose="020F0502020204030204" pitchFamily="34" charset="0"/>
                <a:cs typeface="Times New Roman" panose="02020603050405020304" pitchFamily="18" charset="0"/>
              </a:rPr>
              <a:t>7.	Το ίδιο αυξάνοντας την ταχύτητα</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398DE9FF-ABBA-415D-BD83-06B1DEBF9E66}"/>
              </a:ext>
            </a:extLst>
          </p:cNvPr>
          <p:cNvSpPr>
            <a:spLocks noGrp="1"/>
          </p:cNvSpPr>
          <p:nvPr>
            <p:ph type="title"/>
          </p:nvPr>
        </p:nvSpPr>
        <p:spPr>
          <a:xfrm>
            <a:off x="1981200" y="115889"/>
            <a:ext cx="8229600" cy="346075"/>
          </a:xfrm>
        </p:spPr>
        <p:txBody>
          <a:bodyPr>
            <a:normAutofit fontScale="90000"/>
          </a:bodyPr>
          <a:lstStyle/>
          <a:p>
            <a:pPr marL="457200">
              <a:lnSpc>
                <a:spcPct val="115000"/>
              </a:lnSpc>
              <a:spcAft>
                <a:spcPts val="1000"/>
              </a:spcAft>
              <a:tabLst>
                <a:tab pos="179388" algn="l"/>
                <a:tab pos="630238" algn="l"/>
              </a:tabLst>
            </a:pPr>
            <a:r>
              <a:rPr lang="el-GR" altLang="el-GR" sz="2000" b="1" u="sng">
                <a:latin typeface="Times New Roman" panose="02020603050405020304" pitchFamily="18" charset="0"/>
                <a:ea typeface="Calibri" panose="020F0502020204030204" pitchFamily="34" charset="0"/>
                <a:cs typeface="Times New Roman" panose="02020603050405020304" pitchFamily="18" charset="0"/>
              </a:rPr>
              <a:t>Μετατοπίσεις</a:t>
            </a:r>
            <a:endParaRPr lang="el-GR" altLang="el-GR" sz="2000">
              <a:latin typeface="Calibri" panose="020F0502020204030204" pitchFamily="34" charset="0"/>
              <a:ea typeface="Calibri" panose="020F0502020204030204" pitchFamily="34" charset="0"/>
              <a:cs typeface="Times New Roman" panose="02020603050405020304" pitchFamily="18" charset="0"/>
            </a:endParaRPr>
          </a:p>
        </p:txBody>
      </p:sp>
      <p:sp>
        <p:nvSpPr>
          <p:cNvPr id="60419" name="Rectangle 3">
            <a:extLst>
              <a:ext uri="{FF2B5EF4-FFF2-40B4-BE49-F238E27FC236}">
                <a16:creationId xmlns:a16="http://schemas.microsoft.com/office/drawing/2014/main" id="{F4839A7C-170F-4BA2-BF6D-7185560FBA2E}"/>
              </a:ext>
            </a:extLst>
          </p:cNvPr>
          <p:cNvSpPr>
            <a:spLocks noChangeArrowheads="1"/>
          </p:cNvSpPr>
          <p:nvPr/>
        </p:nvSpPr>
        <p:spPr bwMode="auto">
          <a:xfrm>
            <a:off x="1703388" y="765175"/>
            <a:ext cx="8640762" cy="524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hlink"/>
              </a:buClr>
              <a:buFont typeface="Wingdings" panose="05000000000000000000" pitchFamily="2" charset="2"/>
              <a:buBlip>
                <a:blip r:embed="rId2"/>
              </a:buBlip>
              <a:tabLst>
                <a:tab pos="88900" algn="l"/>
                <a:tab pos="179388" algn="l"/>
                <a:tab pos="457200" algn="l"/>
                <a:tab pos="630238" algn="l"/>
              </a:tabLst>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tabLst>
                <a:tab pos="88900" algn="l"/>
                <a:tab pos="179388" algn="l"/>
                <a:tab pos="457200" algn="l"/>
                <a:tab pos="630238" algn="l"/>
              </a:tabLst>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2"/>
              </a:buBlip>
              <a:tabLst>
                <a:tab pos="88900" algn="l"/>
                <a:tab pos="179388" algn="l"/>
                <a:tab pos="457200" algn="l"/>
                <a:tab pos="630238" algn="l"/>
              </a:tabLst>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tabLst>
                <a:tab pos="88900" algn="l"/>
                <a:tab pos="179388" algn="l"/>
                <a:tab pos="457200" algn="l"/>
                <a:tab pos="630238" algn="l"/>
              </a:tabLst>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2"/>
              </a:buBlip>
              <a:tabLst>
                <a:tab pos="88900" algn="l"/>
                <a:tab pos="179388" algn="l"/>
                <a:tab pos="457200" algn="l"/>
                <a:tab pos="630238"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2"/>
              </a:buBlip>
              <a:tabLst>
                <a:tab pos="88900" algn="l"/>
                <a:tab pos="179388" algn="l"/>
                <a:tab pos="457200" algn="l"/>
                <a:tab pos="630238"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2"/>
              </a:buBlip>
              <a:tabLst>
                <a:tab pos="88900" algn="l"/>
                <a:tab pos="179388" algn="l"/>
                <a:tab pos="457200" algn="l"/>
                <a:tab pos="630238"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2"/>
              </a:buBlip>
              <a:tabLst>
                <a:tab pos="88900" algn="l"/>
                <a:tab pos="179388" algn="l"/>
                <a:tab pos="457200" algn="l"/>
                <a:tab pos="630238"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2"/>
              </a:buBlip>
              <a:tabLst>
                <a:tab pos="88900" algn="l"/>
                <a:tab pos="179388" algn="l"/>
                <a:tab pos="457200" algn="l"/>
                <a:tab pos="630238" algn="l"/>
              </a:tabLst>
              <a:defRPr sz="2000">
                <a:solidFill>
                  <a:schemeClr val="tx1"/>
                </a:solidFill>
                <a:latin typeface="Arial" panose="020B0604020202020204" pitchFamily="34" charset="0"/>
              </a:defRPr>
            </a:lvl9pPr>
          </a:lstStyle>
          <a:p>
            <a:pPr eaLnBrk="1" hangingPunct="1">
              <a:lnSpc>
                <a:spcPct val="115000"/>
              </a:lnSpc>
              <a:buFont typeface="Wingdings 2" panose="05020102010507070707" pitchFamily="18" charset="2"/>
              <a:buChar char=""/>
            </a:pPr>
            <a:r>
              <a:rPr lang="el-GR" altLang="el-GR" sz="2800" b="1">
                <a:latin typeface="Calibri" panose="020F0502020204030204" pitchFamily="34" charset="0"/>
                <a:ea typeface="Calibri" panose="020F0502020204030204" pitchFamily="34" charset="0"/>
                <a:cs typeface="Times New Roman" panose="02020603050405020304" pitchFamily="18" charset="0"/>
              </a:rPr>
              <a:t>Τρέξιμο</a:t>
            </a:r>
            <a:r>
              <a:rPr lang="el-GR" altLang="el-GR" sz="2800">
                <a:latin typeface="Calibri" panose="020F0502020204030204" pitchFamily="34" charset="0"/>
                <a:ea typeface="Calibri" panose="020F0502020204030204" pitchFamily="34" charset="0"/>
                <a:cs typeface="Times New Roman" panose="02020603050405020304" pitchFamily="18" charset="0"/>
              </a:rPr>
              <a:t> </a:t>
            </a:r>
          </a:p>
          <a:p>
            <a:pPr lvl="1" eaLnBrk="1" hangingPunct="1">
              <a:lnSpc>
                <a:spcPct val="115000"/>
              </a:lnSpc>
              <a:buClr>
                <a:schemeClr val="hlink"/>
              </a:buClr>
              <a:buSzTx/>
              <a:buFont typeface="Wingdings" panose="05000000000000000000" pitchFamily="2" charset="2"/>
              <a:buChar char=""/>
            </a:pPr>
            <a:r>
              <a:rPr lang="el-GR" altLang="el-GR">
                <a:latin typeface="Calibri" panose="020F0502020204030204" pitchFamily="34" charset="0"/>
                <a:ea typeface="Calibri" panose="020F0502020204030204" pitchFamily="34" charset="0"/>
                <a:cs typeface="Times New Roman" panose="02020603050405020304" pitchFamily="18" charset="0"/>
              </a:rPr>
              <a:t>τρέξιμο </a:t>
            </a:r>
          </a:p>
          <a:p>
            <a:pPr lvl="1" eaLnBrk="1" hangingPunct="1">
              <a:lnSpc>
                <a:spcPct val="115000"/>
              </a:lnSpc>
              <a:buClr>
                <a:schemeClr val="hlink"/>
              </a:buClr>
              <a:buSzTx/>
              <a:buFont typeface="Wingdings" panose="05000000000000000000" pitchFamily="2" charset="2"/>
              <a:buChar char=""/>
            </a:pPr>
            <a:r>
              <a:rPr lang="el-GR" altLang="el-GR">
                <a:latin typeface="Calibri" panose="020F0502020204030204" pitchFamily="34" charset="0"/>
                <a:ea typeface="Calibri" panose="020F0502020204030204" pitchFamily="34" charset="0"/>
                <a:cs typeface="Times New Roman" panose="02020603050405020304" pitchFamily="18" charset="0"/>
              </a:rPr>
              <a:t>τρέξιμο με αυξομειώσεις ταχύτητας</a:t>
            </a:r>
          </a:p>
          <a:p>
            <a:pPr lvl="1" eaLnBrk="1" hangingPunct="1">
              <a:lnSpc>
                <a:spcPct val="115000"/>
              </a:lnSpc>
              <a:buClr>
                <a:schemeClr val="hlink"/>
              </a:buClr>
              <a:buSzTx/>
              <a:buFont typeface="Wingdings" panose="05000000000000000000" pitchFamily="2" charset="2"/>
              <a:buChar char=""/>
            </a:pPr>
            <a:r>
              <a:rPr lang="el-GR" altLang="el-GR">
                <a:latin typeface="Calibri" panose="020F0502020204030204" pitchFamily="34" charset="0"/>
                <a:ea typeface="Calibri" panose="020F0502020204030204" pitchFamily="34" charset="0"/>
                <a:cs typeface="Times New Roman" panose="02020603050405020304" pitchFamily="18" charset="0"/>
              </a:rPr>
              <a:t>τρέξιμο προς τα πίσω</a:t>
            </a:r>
          </a:p>
          <a:p>
            <a:pPr lvl="1" eaLnBrk="1" hangingPunct="1">
              <a:lnSpc>
                <a:spcPct val="115000"/>
              </a:lnSpc>
              <a:buClr>
                <a:schemeClr val="hlink"/>
              </a:buClr>
              <a:buSzTx/>
              <a:buFont typeface="Wingdings" panose="05000000000000000000" pitchFamily="2" charset="2"/>
              <a:buChar char=""/>
            </a:pPr>
            <a:r>
              <a:rPr lang="el-GR" altLang="el-GR">
                <a:latin typeface="Calibri" panose="020F0502020204030204" pitchFamily="34" charset="0"/>
                <a:ea typeface="Calibri" panose="020F0502020204030204" pitchFamily="34" charset="0"/>
                <a:cs typeface="Times New Roman" panose="02020603050405020304" pitchFamily="18" charset="0"/>
              </a:rPr>
              <a:t>τρέξιμο μπρος και πίσω (επιστροφή)</a:t>
            </a:r>
          </a:p>
          <a:p>
            <a:pPr lvl="1" eaLnBrk="1" hangingPunct="1">
              <a:lnSpc>
                <a:spcPct val="115000"/>
              </a:lnSpc>
              <a:buClr>
                <a:schemeClr val="hlink"/>
              </a:buClr>
              <a:buSzTx/>
              <a:buFont typeface="Wingdings" panose="05000000000000000000" pitchFamily="2" charset="2"/>
              <a:buChar char=""/>
            </a:pPr>
            <a:r>
              <a:rPr lang="el-GR" altLang="el-GR">
                <a:latin typeface="Calibri" panose="020F0502020204030204" pitchFamily="34" charset="0"/>
                <a:ea typeface="Calibri" panose="020F0502020204030204" pitchFamily="34" charset="0"/>
                <a:cs typeface="Times New Roman" panose="02020603050405020304" pitchFamily="18" charset="0"/>
              </a:rPr>
              <a:t>εφαρμοσμένο τρέξιμο </a:t>
            </a:r>
          </a:p>
          <a:p>
            <a:pPr lvl="2" eaLnBrk="1" hangingPunct="1">
              <a:lnSpc>
                <a:spcPct val="115000"/>
              </a:lnSpc>
              <a:buFont typeface="Arial" panose="020B0604020202020204" pitchFamily="34" charset="0"/>
              <a:buChar char="*"/>
            </a:pPr>
            <a:r>
              <a:rPr lang="el-GR" altLang="el-GR" sz="2800" b="1">
                <a:latin typeface="Calibri" panose="020F0502020204030204" pitchFamily="34" charset="0"/>
                <a:ea typeface="Calibri" panose="020F0502020204030204" pitchFamily="34" charset="0"/>
                <a:cs typeface="Times New Roman" panose="02020603050405020304" pitchFamily="18" charset="0"/>
              </a:rPr>
              <a:t>γραμμές αιφνιδιασμού </a:t>
            </a:r>
            <a:endParaRPr lang="el-GR" altLang="el-GR" sz="2800">
              <a:latin typeface="Calibri" panose="020F0502020204030204" pitchFamily="34" charset="0"/>
              <a:ea typeface="Calibri" panose="020F0502020204030204" pitchFamily="34" charset="0"/>
              <a:cs typeface="Times New Roman" panose="02020603050405020304" pitchFamily="18" charset="0"/>
            </a:endParaRPr>
          </a:p>
          <a:p>
            <a:pPr lvl="2" eaLnBrk="1" hangingPunct="1">
              <a:lnSpc>
                <a:spcPct val="115000"/>
              </a:lnSpc>
              <a:buFont typeface="Arial" panose="020B0604020202020204" pitchFamily="34" charset="0"/>
              <a:buChar char="*"/>
            </a:pPr>
            <a:r>
              <a:rPr lang="el-GR" altLang="el-GR" sz="2800" b="1">
                <a:latin typeface="Calibri" panose="020F0502020204030204" pitchFamily="34" charset="0"/>
                <a:ea typeface="Calibri" panose="020F0502020204030204" pitchFamily="34" charset="0"/>
                <a:cs typeface="Times New Roman" panose="02020603050405020304" pitchFamily="18" charset="0"/>
              </a:rPr>
              <a:t>κοψίματα</a:t>
            </a:r>
            <a:r>
              <a:rPr lang="el-GR" altLang="el-GR" sz="2800">
                <a:latin typeface="Calibri" panose="020F0502020204030204" pitchFamily="34" charset="0"/>
                <a:ea typeface="Calibri" panose="020F0502020204030204" pitchFamily="34" charset="0"/>
                <a:cs typeface="Times New Roman" panose="02020603050405020304" pitchFamily="18" charset="0"/>
              </a:rPr>
              <a:t> </a:t>
            </a:r>
          </a:p>
          <a:p>
            <a:pPr lvl="2">
              <a:lnSpc>
                <a:spcPct val="115000"/>
              </a:lnSpc>
              <a:spcAft>
                <a:spcPts val="1000"/>
              </a:spcAft>
              <a:buFont typeface="Arial" panose="020B0604020202020204" pitchFamily="34" charset="0"/>
              <a:buChar char="*"/>
            </a:pPr>
            <a:r>
              <a:rPr lang="el-GR" altLang="el-GR" sz="2800" b="1">
                <a:latin typeface="Calibri" panose="020F0502020204030204" pitchFamily="34" charset="0"/>
                <a:ea typeface="Calibri" panose="020F0502020204030204" pitchFamily="34" charset="0"/>
                <a:cs typeface="Times New Roman" panose="02020603050405020304" pitchFamily="18" charset="0"/>
              </a:rPr>
              <a:t>ανάλογες επιταχύνσεις</a:t>
            </a:r>
            <a:r>
              <a:rPr lang="el-GR" altLang="el-GR" sz="2800">
                <a:latin typeface="Calibri" panose="020F0502020204030204" pitchFamily="34" charset="0"/>
                <a:ea typeface="Calibri" panose="020F0502020204030204" pitchFamily="34" charset="0"/>
                <a:cs typeface="Times New Roman" panose="02020603050405020304" pitchFamily="18" charset="0"/>
              </a:rPr>
              <a: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5BFC2DEB-B720-40C8-AB5A-D36E25A6F1C7}"/>
              </a:ext>
            </a:extLst>
          </p:cNvPr>
          <p:cNvSpPr>
            <a:spLocks noGrp="1"/>
          </p:cNvSpPr>
          <p:nvPr>
            <p:ph type="title"/>
          </p:nvPr>
        </p:nvSpPr>
        <p:spPr>
          <a:xfrm>
            <a:off x="1992313" y="115889"/>
            <a:ext cx="8229600" cy="346075"/>
          </a:xfrm>
        </p:spPr>
        <p:txBody>
          <a:bodyPr>
            <a:normAutofit fontScale="90000"/>
          </a:bodyPr>
          <a:lstStyle/>
          <a:p>
            <a:pPr>
              <a:lnSpc>
                <a:spcPct val="115000"/>
              </a:lnSpc>
              <a:spcAft>
                <a:spcPts val="1000"/>
              </a:spcAft>
              <a:tabLst>
                <a:tab pos="179388" algn="l"/>
                <a:tab pos="449263" algn="l"/>
              </a:tabLst>
            </a:pPr>
            <a:r>
              <a:rPr lang="el-GR" altLang="el-GR" sz="2400" b="1">
                <a:latin typeface="Times New Roman" panose="02020603050405020304" pitchFamily="18" charset="0"/>
                <a:ea typeface="Calibri" panose="020F0502020204030204" pitchFamily="34" charset="0"/>
                <a:cs typeface="Times New Roman" panose="02020603050405020304" pitchFamily="18" charset="0"/>
              </a:rPr>
              <a:t>Γλίστρημα</a:t>
            </a:r>
            <a:endParaRPr lang="el-GR" altLang="el-GR" sz="2400">
              <a:latin typeface="Calibri" panose="020F0502020204030204" pitchFamily="34" charset="0"/>
              <a:ea typeface="Calibri" panose="020F0502020204030204" pitchFamily="34" charset="0"/>
              <a:cs typeface="Times New Roman" panose="02020603050405020304" pitchFamily="18" charset="0"/>
            </a:endParaRPr>
          </a:p>
        </p:txBody>
      </p:sp>
      <p:sp>
        <p:nvSpPr>
          <p:cNvPr id="61443" name="Rectangle 3">
            <a:extLst>
              <a:ext uri="{FF2B5EF4-FFF2-40B4-BE49-F238E27FC236}">
                <a16:creationId xmlns:a16="http://schemas.microsoft.com/office/drawing/2014/main" id="{9732A446-9D81-4789-9987-ED9B06CC248B}"/>
              </a:ext>
            </a:extLst>
          </p:cNvPr>
          <p:cNvSpPr>
            <a:spLocks noChangeArrowheads="1"/>
          </p:cNvSpPr>
          <p:nvPr/>
        </p:nvSpPr>
        <p:spPr bwMode="auto">
          <a:xfrm>
            <a:off x="1677988" y="620713"/>
            <a:ext cx="8856662" cy="611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hlink"/>
              </a:buClr>
              <a:buFont typeface="Wingdings" panose="05000000000000000000" pitchFamily="2" charset="2"/>
              <a:buBlip>
                <a:blip r:embed="rId2"/>
              </a:buBlip>
              <a:tabLst>
                <a:tab pos="88900" algn="l"/>
                <a:tab pos="179388" algn="l"/>
                <a:tab pos="457200" algn="l"/>
                <a:tab pos="630238" algn="l"/>
              </a:tabLst>
              <a:defRPr sz="3200">
                <a:solidFill>
                  <a:schemeClr val="tx1"/>
                </a:solidFill>
                <a:latin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tabLst>
                <a:tab pos="88900" algn="l"/>
                <a:tab pos="179388" algn="l"/>
                <a:tab pos="457200" algn="l"/>
                <a:tab pos="630238" algn="l"/>
              </a:tabLst>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2"/>
              </a:buBlip>
              <a:tabLst>
                <a:tab pos="88900" algn="l"/>
                <a:tab pos="179388" algn="l"/>
                <a:tab pos="457200" algn="l"/>
                <a:tab pos="630238" algn="l"/>
              </a:tabLst>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tabLst>
                <a:tab pos="88900" algn="l"/>
                <a:tab pos="179388" algn="l"/>
                <a:tab pos="457200" algn="l"/>
                <a:tab pos="630238" algn="l"/>
              </a:tabLst>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2"/>
              </a:buBlip>
              <a:tabLst>
                <a:tab pos="88900" algn="l"/>
                <a:tab pos="179388" algn="l"/>
                <a:tab pos="457200" algn="l"/>
                <a:tab pos="630238"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2"/>
              </a:buBlip>
              <a:tabLst>
                <a:tab pos="88900" algn="l"/>
                <a:tab pos="179388" algn="l"/>
                <a:tab pos="457200" algn="l"/>
                <a:tab pos="630238"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2"/>
              </a:buBlip>
              <a:tabLst>
                <a:tab pos="88900" algn="l"/>
                <a:tab pos="179388" algn="l"/>
                <a:tab pos="457200" algn="l"/>
                <a:tab pos="630238"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2"/>
              </a:buBlip>
              <a:tabLst>
                <a:tab pos="88900" algn="l"/>
                <a:tab pos="179388" algn="l"/>
                <a:tab pos="457200" algn="l"/>
                <a:tab pos="630238"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2"/>
              </a:buBlip>
              <a:tabLst>
                <a:tab pos="88900" algn="l"/>
                <a:tab pos="179388" algn="l"/>
                <a:tab pos="457200" algn="l"/>
                <a:tab pos="630238" algn="l"/>
              </a:tabLst>
              <a:defRPr sz="2000">
                <a:solidFill>
                  <a:schemeClr val="tx1"/>
                </a:solidFill>
                <a:latin typeface="Arial" panose="020B0604020202020204" pitchFamily="34" charset="0"/>
              </a:defRPr>
            </a:lvl9pPr>
          </a:lstStyle>
          <a:p>
            <a:pPr eaLnBrk="1" hangingPunct="1">
              <a:lnSpc>
                <a:spcPct val="115000"/>
              </a:lnSpc>
              <a:buFont typeface="Arial" panose="020B0604020202020204" pitchFamily="34" charset="0"/>
              <a:buAutoNum type="arabicPeriod"/>
            </a:pPr>
            <a:r>
              <a:rPr lang="el-GR" altLang="el-GR" sz="2000">
                <a:latin typeface="Calibri" panose="020F0502020204030204" pitchFamily="34" charset="0"/>
                <a:ea typeface="Calibri" panose="020F0502020204030204" pitchFamily="34" charset="0"/>
                <a:cs typeface="Times New Roman" panose="02020603050405020304" pitchFamily="18" charset="0"/>
              </a:rPr>
              <a:t>στάση ετοιμότητας, γλίστρημα αριστερά και δεξιά </a:t>
            </a:r>
          </a:p>
          <a:p>
            <a:pPr eaLnBrk="1" hangingPunct="1">
              <a:lnSpc>
                <a:spcPct val="115000"/>
              </a:lnSpc>
              <a:buFont typeface="Arial" panose="020B0604020202020204" pitchFamily="34" charset="0"/>
              <a:buAutoNum type="arabicPeriod"/>
            </a:pPr>
            <a:r>
              <a:rPr lang="el-GR" altLang="el-GR" sz="2000">
                <a:latin typeface="Calibri" panose="020F0502020204030204" pitchFamily="34" charset="0"/>
                <a:ea typeface="Calibri" panose="020F0502020204030204" pitchFamily="34" charset="0"/>
                <a:cs typeface="Times New Roman" panose="02020603050405020304" pitchFamily="18" charset="0"/>
              </a:rPr>
              <a:t>βασική αμυντική στάση, γλίστρημα </a:t>
            </a:r>
          </a:p>
          <a:p>
            <a:pPr lvl="1" eaLnBrk="1" hangingPunct="1">
              <a:lnSpc>
                <a:spcPct val="115000"/>
              </a:lnSpc>
              <a:buClr>
                <a:schemeClr val="hlink"/>
              </a:buClr>
              <a:buSzTx/>
              <a:buFont typeface="Wingdings" panose="05000000000000000000" pitchFamily="2" charset="2"/>
              <a:buChar char=""/>
            </a:pPr>
            <a:r>
              <a:rPr lang="el-GR" altLang="el-GR" sz="2000">
                <a:latin typeface="Calibri" panose="020F0502020204030204" pitchFamily="34" charset="0"/>
                <a:ea typeface="Calibri" panose="020F0502020204030204" pitchFamily="34" charset="0"/>
                <a:cs typeface="Times New Roman" panose="02020603050405020304" pitchFamily="18" charset="0"/>
              </a:rPr>
              <a:t>προς τα μπρος, </a:t>
            </a:r>
          </a:p>
          <a:p>
            <a:pPr lvl="1" eaLnBrk="1" hangingPunct="1">
              <a:lnSpc>
                <a:spcPct val="115000"/>
              </a:lnSpc>
              <a:buClr>
                <a:schemeClr val="hlink"/>
              </a:buClr>
              <a:buSzTx/>
              <a:buFont typeface="Wingdings" panose="05000000000000000000" pitchFamily="2" charset="2"/>
              <a:buChar char=""/>
            </a:pPr>
            <a:r>
              <a:rPr lang="el-GR" altLang="el-GR" sz="2000">
                <a:latin typeface="Calibri" panose="020F0502020204030204" pitchFamily="34" charset="0"/>
                <a:ea typeface="Calibri" panose="020F0502020204030204" pitchFamily="34" charset="0"/>
                <a:cs typeface="Times New Roman" panose="02020603050405020304" pitchFamily="18" charset="0"/>
              </a:rPr>
              <a:t>προς τα πίσω, </a:t>
            </a:r>
          </a:p>
          <a:p>
            <a:pPr lvl="1" eaLnBrk="1" hangingPunct="1">
              <a:lnSpc>
                <a:spcPct val="115000"/>
              </a:lnSpc>
              <a:buClr>
                <a:schemeClr val="hlink"/>
              </a:buClr>
              <a:buSzTx/>
              <a:buFont typeface="Wingdings" panose="05000000000000000000" pitchFamily="2" charset="2"/>
              <a:buChar char=""/>
            </a:pPr>
            <a:r>
              <a:rPr lang="el-GR" altLang="el-GR" sz="2000">
                <a:latin typeface="Calibri" panose="020F0502020204030204" pitchFamily="34" charset="0"/>
                <a:ea typeface="Calibri" panose="020F0502020204030204" pitchFamily="34" charset="0"/>
                <a:cs typeface="Times New Roman" panose="02020603050405020304" pitchFamily="18" charset="0"/>
              </a:rPr>
              <a:t>πλάγια μπρος, </a:t>
            </a:r>
          </a:p>
          <a:p>
            <a:pPr lvl="1" eaLnBrk="1" hangingPunct="1">
              <a:lnSpc>
                <a:spcPct val="115000"/>
              </a:lnSpc>
              <a:buClr>
                <a:schemeClr val="hlink"/>
              </a:buClr>
              <a:buSzTx/>
              <a:buFont typeface="Wingdings" panose="05000000000000000000" pitchFamily="2" charset="2"/>
              <a:buChar char=""/>
            </a:pPr>
            <a:r>
              <a:rPr lang="el-GR" altLang="el-GR" sz="2000">
                <a:latin typeface="Calibri" panose="020F0502020204030204" pitchFamily="34" charset="0"/>
                <a:ea typeface="Calibri" panose="020F0502020204030204" pitchFamily="34" charset="0"/>
                <a:cs typeface="Times New Roman" panose="02020603050405020304" pitchFamily="18" charset="0"/>
              </a:rPr>
              <a:t>πλάγια πίσω  </a:t>
            </a:r>
          </a:p>
          <a:p>
            <a:pPr eaLnBrk="1" hangingPunct="1">
              <a:lnSpc>
                <a:spcPct val="115000"/>
              </a:lnSpc>
              <a:buFont typeface="Arial" panose="020B0604020202020204" pitchFamily="34" charset="0"/>
              <a:buAutoNum type="arabicPeriod"/>
            </a:pPr>
            <a:r>
              <a:rPr lang="el-GR" altLang="el-GR" sz="2000">
                <a:latin typeface="Calibri" panose="020F0502020204030204" pitchFamily="34" charset="0"/>
                <a:ea typeface="Calibri" panose="020F0502020204030204" pitchFamily="34" charset="0"/>
                <a:cs typeface="Times New Roman" panose="02020603050405020304" pitchFamily="18" charset="0"/>
              </a:rPr>
              <a:t>κατά βούληση, από τη στάση ετοιμότητας γλιστρήματα προς όλες τις κατευθύνσεις </a:t>
            </a:r>
          </a:p>
          <a:p>
            <a:pPr eaLnBrk="1" hangingPunct="1">
              <a:lnSpc>
                <a:spcPct val="115000"/>
              </a:lnSpc>
              <a:buFont typeface="Arial" panose="020B0604020202020204" pitchFamily="34" charset="0"/>
              <a:buAutoNum type="arabicPeriod"/>
            </a:pPr>
            <a:r>
              <a:rPr lang="el-GR" altLang="el-GR" sz="2000">
                <a:latin typeface="Calibri" panose="020F0502020204030204" pitchFamily="34" charset="0"/>
                <a:ea typeface="Calibri" panose="020F0502020204030204" pitchFamily="34" charset="0"/>
                <a:cs typeface="Times New Roman" panose="02020603050405020304" pitchFamily="18" charset="0"/>
              </a:rPr>
              <a:t>γλίστρημα πάνω σε καθορισμένη διαδρομή (π.χ. στις γραμμές του γηπέδου) </a:t>
            </a:r>
          </a:p>
          <a:p>
            <a:pPr eaLnBrk="1" hangingPunct="1">
              <a:lnSpc>
                <a:spcPct val="115000"/>
              </a:lnSpc>
              <a:buFont typeface="Arial" panose="020B0604020202020204" pitchFamily="34" charset="0"/>
              <a:buAutoNum type="arabicPeriod"/>
            </a:pPr>
            <a:r>
              <a:rPr lang="el-GR" altLang="el-GR" sz="2000">
                <a:latin typeface="Calibri" panose="020F0502020204030204" pitchFamily="34" charset="0"/>
                <a:ea typeface="Calibri" panose="020F0502020204030204" pitchFamily="34" charset="0"/>
                <a:cs typeface="Times New Roman" panose="02020603050405020304" pitchFamily="18" charset="0"/>
              </a:rPr>
              <a:t>γλιστρήματα προς όλες τις κατευθύνσεις με παραγγέλματα του  προπονητή </a:t>
            </a:r>
          </a:p>
          <a:p>
            <a:pPr eaLnBrk="1" hangingPunct="1">
              <a:lnSpc>
                <a:spcPct val="115000"/>
              </a:lnSpc>
              <a:buFont typeface="Arial" panose="020B0604020202020204" pitchFamily="34" charset="0"/>
              <a:buAutoNum type="arabicPeriod"/>
            </a:pPr>
            <a:r>
              <a:rPr lang="el-GR" altLang="el-GR" sz="2000">
                <a:latin typeface="Calibri" panose="020F0502020204030204" pitchFamily="34" charset="0"/>
                <a:ea typeface="Calibri" panose="020F0502020204030204" pitchFamily="34" charset="0"/>
                <a:cs typeface="Times New Roman" panose="02020603050405020304" pitchFamily="18" charset="0"/>
              </a:rPr>
              <a:t>γλίστρημα με αντίπαλο, που τρέχει σε καθορισμένη διαδρομή </a:t>
            </a:r>
          </a:p>
          <a:p>
            <a:pPr eaLnBrk="1" hangingPunct="1">
              <a:lnSpc>
                <a:spcPct val="115000"/>
              </a:lnSpc>
              <a:buFont typeface="Arial" panose="020B0604020202020204" pitchFamily="34" charset="0"/>
              <a:buAutoNum type="arabicPeriod"/>
            </a:pPr>
            <a:r>
              <a:rPr lang="el-GR" altLang="el-GR" sz="2000">
                <a:latin typeface="Calibri" panose="020F0502020204030204" pitchFamily="34" charset="0"/>
                <a:ea typeface="Calibri" panose="020F0502020204030204" pitchFamily="34" charset="0"/>
                <a:cs typeface="Times New Roman" panose="02020603050405020304" pitchFamily="18" charset="0"/>
              </a:rPr>
              <a:t>γλίστρημα με αντίπαλο, που ντριμπλάρει σε καθορισμένη διαδρομή (άμυνα ντριμπλέρ) </a:t>
            </a:r>
          </a:p>
          <a:p>
            <a:pPr eaLnBrk="1" hangingPunct="1">
              <a:lnSpc>
                <a:spcPct val="115000"/>
              </a:lnSpc>
              <a:buFont typeface="Arial" panose="020B0604020202020204" pitchFamily="34" charset="0"/>
              <a:buAutoNum type="arabicPeriod"/>
            </a:pPr>
            <a:r>
              <a:rPr lang="el-GR" altLang="el-GR" sz="2000">
                <a:latin typeface="Calibri" panose="020F0502020204030204" pitchFamily="34" charset="0"/>
                <a:ea typeface="Calibri" panose="020F0502020204030204" pitchFamily="34" charset="0"/>
                <a:cs typeface="Times New Roman" panose="02020603050405020304" pitchFamily="18" charset="0"/>
              </a:rPr>
              <a:t>γλίστρημα με αντίπαλο που ντριμπλάρει ελεύθερα </a:t>
            </a:r>
          </a:p>
          <a:p>
            <a:pPr>
              <a:lnSpc>
                <a:spcPct val="115000"/>
              </a:lnSpc>
              <a:spcAft>
                <a:spcPts val="1000"/>
              </a:spcAft>
              <a:buFont typeface="Arial" panose="020B0604020202020204" pitchFamily="34" charset="0"/>
              <a:buAutoNum type="arabicPeriod"/>
            </a:pPr>
            <a:r>
              <a:rPr lang="el-GR" altLang="el-GR" sz="2000">
                <a:latin typeface="Calibri" panose="020F0502020204030204" pitchFamily="34" charset="0"/>
                <a:ea typeface="Calibri" panose="020F0502020204030204" pitchFamily="34" charset="0"/>
                <a:cs typeface="Times New Roman" panose="02020603050405020304" pitchFamily="18" charset="0"/>
              </a:rPr>
              <a:t>τα ίδια με αυξομειώσεις ταχύτητας του επιθετικού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D80F3639-F81D-46FB-B1D4-1F6FF45E5B9D}"/>
              </a:ext>
            </a:extLst>
          </p:cNvPr>
          <p:cNvSpPr>
            <a:spLocks noGrp="1"/>
          </p:cNvSpPr>
          <p:nvPr>
            <p:ph type="title"/>
          </p:nvPr>
        </p:nvSpPr>
        <p:spPr>
          <a:xfrm>
            <a:off x="1981200" y="188914"/>
            <a:ext cx="8229600" cy="346075"/>
          </a:xfrm>
        </p:spPr>
        <p:txBody>
          <a:bodyPr>
            <a:normAutofit fontScale="90000"/>
          </a:bodyPr>
          <a:lstStyle/>
          <a:p>
            <a:pPr>
              <a:lnSpc>
                <a:spcPct val="115000"/>
              </a:lnSpc>
              <a:spcAft>
                <a:spcPts val="1000"/>
              </a:spcAft>
              <a:tabLst>
                <a:tab pos="179388" algn="l"/>
                <a:tab pos="449263" algn="l"/>
              </a:tabLst>
            </a:pPr>
            <a:r>
              <a:rPr lang="el-GR" altLang="el-GR" sz="2400" b="1">
                <a:latin typeface="Times New Roman" panose="02020603050405020304" pitchFamily="18" charset="0"/>
                <a:ea typeface="Calibri" panose="020F0502020204030204" pitchFamily="34" charset="0"/>
                <a:cs typeface="Times New Roman" panose="02020603050405020304" pitchFamily="18" charset="0"/>
              </a:rPr>
              <a:t>Αλλαγή κατεύθυνσης</a:t>
            </a:r>
            <a:endParaRPr lang="el-GR" altLang="el-GR" sz="240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70A7D5D2-0324-448C-A5AD-20C9935901F9}"/>
              </a:ext>
            </a:extLst>
          </p:cNvPr>
          <p:cNvSpPr/>
          <p:nvPr/>
        </p:nvSpPr>
        <p:spPr>
          <a:xfrm>
            <a:off x="1739900" y="765176"/>
            <a:ext cx="8712200" cy="5846763"/>
          </a:xfrm>
          <a:prstGeom prst="rect">
            <a:avLst/>
          </a:prstGeom>
        </p:spPr>
        <p:txBody>
          <a:bodyPr>
            <a:spAutoFit/>
          </a:bodyPr>
          <a:lstStyle/>
          <a:p>
            <a:pPr marL="342900" indent="-342900">
              <a:lnSpc>
                <a:spcPct val="115000"/>
              </a:lnSpc>
              <a:spcBef>
                <a:spcPct val="20000"/>
              </a:spcBef>
              <a:buClr>
                <a:schemeClr val="hlink"/>
              </a:buClr>
              <a:buFont typeface="Wingdings" panose="05000000000000000000" pitchFamily="2" charset="2"/>
              <a:buChar char=""/>
              <a:tabLst>
                <a:tab pos="90170" algn="l"/>
                <a:tab pos="180340" algn="l"/>
                <a:tab pos="630555" algn="l"/>
                <a:tab pos="685800" algn="l"/>
              </a:tabLst>
              <a:defRPr/>
            </a:pPr>
            <a:r>
              <a:rPr lang="el-GR" sz="2000" dirty="0">
                <a:latin typeface="Calibri" panose="020F0502020204030204" pitchFamily="34" charset="0"/>
                <a:ea typeface="Calibri" panose="020F0502020204030204" pitchFamily="34" charset="0"/>
                <a:cs typeface="Times New Roman" panose="02020603050405020304" pitchFamily="18" charset="0"/>
              </a:rPr>
              <a:t>κατά βούληση αλλαγή κατεύθυνσης </a:t>
            </a:r>
          </a:p>
          <a:p>
            <a:pPr marL="342900" indent="-342900">
              <a:lnSpc>
                <a:spcPct val="115000"/>
              </a:lnSpc>
              <a:spcBef>
                <a:spcPct val="20000"/>
              </a:spcBef>
              <a:buClr>
                <a:schemeClr val="hlink"/>
              </a:buClr>
              <a:buFont typeface="Wingdings" panose="05000000000000000000" pitchFamily="2" charset="2"/>
              <a:buChar char=""/>
              <a:tabLst>
                <a:tab pos="90170" algn="l"/>
                <a:tab pos="180340" algn="l"/>
                <a:tab pos="630555" algn="l"/>
                <a:tab pos="685800" algn="l"/>
              </a:tabLst>
              <a:defRPr/>
            </a:pPr>
            <a:r>
              <a:rPr lang="el-GR" sz="2000" dirty="0">
                <a:latin typeface="Calibri" panose="020F0502020204030204" pitchFamily="34" charset="0"/>
                <a:ea typeface="Calibri" panose="020F0502020204030204" pitchFamily="34" charset="0"/>
                <a:cs typeface="Times New Roman" panose="02020603050405020304" pitchFamily="18" charset="0"/>
              </a:rPr>
              <a:t>αλλαγή κατεύθυνσης με παράγγελμα του προπονητή </a:t>
            </a:r>
          </a:p>
          <a:p>
            <a:pPr marL="342900" indent="-342900">
              <a:lnSpc>
                <a:spcPct val="115000"/>
              </a:lnSpc>
              <a:spcBef>
                <a:spcPct val="20000"/>
              </a:spcBef>
              <a:buClr>
                <a:schemeClr val="hlink"/>
              </a:buClr>
              <a:buFont typeface="Wingdings" panose="05000000000000000000" pitchFamily="2" charset="2"/>
              <a:buChar char=""/>
              <a:tabLst>
                <a:tab pos="90170" algn="l"/>
                <a:tab pos="180340" algn="l"/>
                <a:tab pos="630555" algn="l"/>
                <a:tab pos="685800" algn="l"/>
              </a:tabLst>
              <a:defRPr/>
            </a:pPr>
            <a:r>
              <a:rPr lang="el-GR" sz="2000" dirty="0">
                <a:latin typeface="Calibri" panose="020F0502020204030204" pitchFamily="34" charset="0"/>
                <a:ea typeface="Calibri" panose="020F0502020204030204" pitchFamily="34" charset="0"/>
                <a:cs typeface="Times New Roman" panose="02020603050405020304" pitchFamily="18" charset="0"/>
              </a:rPr>
              <a:t>αλλαγή κατεύθυνσης σε προκαθορισμένα σημεία </a:t>
            </a:r>
          </a:p>
          <a:p>
            <a:pPr marL="342900" indent="-342900">
              <a:lnSpc>
                <a:spcPct val="115000"/>
              </a:lnSpc>
              <a:spcBef>
                <a:spcPct val="20000"/>
              </a:spcBef>
              <a:buClr>
                <a:schemeClr val="hlink"/>
              </a:buClr>
              <a:buFont typeface="Wingdings" panose="05000000000000000000" pitchFamily="2" charset="2"/>
              <a:buChar char=""/>
              <a:tabLst>
                <a:tab pos="90170" algn="l"/>
                <a:tab pos="180340" algn="l"/>
                <a:tab pos="630555" algn="l"/>
                <a:tab pos="685800" algn="l"/>
              </a:tabLst>
              <a:defRPr/>
            </a:pPr>
            <a:r>
              <a:rPr lang="el-GR" sz="2000" dirty="0">
                <a:latin typeface="Calibri" panose="020F0502020204030204" pitchFamily="34" charset="0"/>
                <a:ea typeface="Calibri" panose="020F0502020204030204" pitchFamily="34" charset="0"/>
                <a:cs typeface="Times New Roman" panose="02020603050405020304" pitchFamily="18" charset="0"/>
              </a:rPr>
              <a:t>αλλαγή κατεύθυνσης με αύξηση ταχύτητας</a:t>
            </a:r>
          </a:p>
          <a:p>
            <a:pPr marL="457200" algn="ctr">
              <a:lnSpc>
                <a:spcPct val="115000"/>
              </a:lnSpc>
              <a:spcBef>
                <a:spcPct val="20000"/>
              </a:spcBef>
              <a:buClr>
                <a:schemeClr val="hlink"/>
              </a:buClr>
              <a:buFont typeface="Wingdings" panose="05000000000000000000" pitchFamily="2" charset="2"/>
              <a:buChar char="l"/>
              <a:tabLst>
                <a:tab pos="90170" algn="l"/>
                <a:tab pos="180340" algn="l"/>
                <a:tab pos="630555" algn="l"/>
              </a:tabLst>
              <a:defRPr/>
            </a:pPr>
            <a:r>
              <a:rPr lang="el-GR" sz="2000" b="1" u="sng" dirty="0">
                <a:latin typeface="Calibri" panose="020F0502020204030204" pitchFamily="34" charset="0"/>
                <a:ea typeface="Calibri" panose="020F0502020204030204" pitchFamily="34" charset="0"/>
                <a:cs typeface="Times New Roman" panose="02020603050405020304" pitchFamily="18" charset="0"/>
              </a:rPr>
              <a:t>ΟΛΑ ΤΑ ΠΑΡΑΠΑΝΩ</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spcBef>
                <a:spcPct val="20000"/>
              </a:spcBef>
              <a:buClr>
                <a:schemeClr val="hlink"/>
              </a:buClr>
              <a:buFont typeface="Wingdings" panose="05000000000000000000" pitchFamily="2" charset="2"/>
              <a:buChar char=""/>
              <a:tabLst>
                <a:tab pos="630555" algn="l"/>
              </a:tabLst>
              <a:defRPr/>
            </a:pPr>
            <a:r>
              <a:rPr lang="el-GR" sz="2000" dirty="0">
                <a:latin typeface="Calibri" panose="020F0502020204030204" pitchFamily="34" charset="0"/>
                <a:ea typeface="Calibri" panose="020F0502020204030204" pitchFamily="34" charset="0"/>
                <a:cs typeface="Times New Roman" panose="02020603050405020304" pitchFamily="18" charset="0"/>
              </a:rPr>
              <a:t>με αύξηση της επιβάρυνσης, όσον αφορά : </a:t>
            </a:r>
          </a:p>
          <a:p>
            <a:pPr marL="742950" lvl="1" indent="-285750">
              <a:lnSpc>
                <a:spcPct val="115000"/>
              </a:lnSpc>
              <a:spcBef>
                <a:spcPct val="20000"/>
              </a:spcBef>
              <a:buClr>
                <a:schemeClr val="hlink"/>
              </a:buClr>
              <a:buFont typeface="Courier New" panose="02070309020205020404" pitchFamily="49" charset="0"/>
              <a:buChar char="o"/>
              <a:tabLst>
                <a:tab pos="630555" algn="l"/>
              </a:tabLst>
              <a:defRPr/>
            </a:pPr>
            <a:r>
              <a:rPr lang="el-GR" sz="2000" dirty="0">
                <a:latin typeface="Calibri" panose="020F0502020204030204" pitchFamily="34" charset="0"/>
                <a:ea typeface="Calibri" panose="020F0502020204030204" pitchFamily="34" charset="0"/>
                <a:cs typeface="Times New Roman" panose="02020603050405020304" pitchFamily="18" charset="0"/>
              </a:rPr>
              <a:t>την ταχύτητα εκτέλεσης </a:t>
            </a:r>
          </a:p>
          <a:p>
            <a:pPr marL="742950" lvl="1" indent="-285750">
              <a:lnSpc>
                <a:spcPct val="115000"/>
              </a:lnSpc>
              <a:spcBef>
                <a:spcPct val="20000"/>
              </a:spcBef>
              <a:buClr>
                <a:schemeClr val="hlink"/>
              </a:buClr>
              <a:buFont typeface="Courier New" panose="02070309020205020404" pitchFamily="49" charset="0"/>
              <a:buChar char="o"/>
              <a:tabLst>
                <a:tab pos="630555" algn="l"/>
              </a:tabLst>
              <a:defRPr/>
            </a:pPr>
            <a:r>
              <a:rPr lang="el-GR" sz="2000" dirty="0">
                <a:latin typeface="Calibri" panose="020F0502020204030204" pitchFamily="34" charset="0"/>
                <a:ea typeface="Calibri" panose="020F0502020204030204" pitchFamily="34" charset="0"/>
                <a:cs typeface="Times New Roman" panose="02020603050405020304" pitchFamily="18" charset="0"/>
              </a:rPr>
              <a:t>την ταχύτητα αντίδρασης </a:t>
            </a:r>
          </a:p>
          <a:p>
            <a:pPr marL="742950" lvl="1" indent="-285750">
              <a:lnSpc>
                <a:spcPct val="115000"/>
              </a:lnSpc>
              <a:spcBef>
                <a:spcPct val="20000"/>
              </a:spcBef>
              <a:buClr>
                <a:schemeClr val="hlink"/>
              </a:buClr>
              <a:buFont typeface="Courier New" panose="02070309020205020404" pitchFamily="49" charset="0"/>
              <a:buChar char="o"/>
              <a:tabLst>
                <a:tab pos="630555" algn="l"/>
              </a:tabLst>
              <a:defRPr/>
            </a:pPr>
            <a:r>
              <a:rPr lang="el-GR" sz="2000" dirty="0">
                <a:latin typeface="Calibri" panose="020F0502020204030204" pitchFamily="34" charset="0"/>
                <a:ea typeface="Calibri" panose="020F0502020204030204" pitchFamily="34" charset="0"/>
                <a:cs typeface="Times New Roman" panose="02020603050405020304" pitchFamily="18" charset="0"/>
              </a:rPr>
              <a:t>την επιλογή </a:t>
            </a:r>
          </a:p>
          <a:p>
            <a:pPr marL="342900" indent="-342900">
              <a:lnSpc>
                <a:spcPct val="115000"/>
              </a:lnSpc>
              <a:spcBef>
                <a:spcPct val="20000"/>
              </a:spcBef>
              <a:buClr>
                <a:schemeClr val="hlink"/>
              </a:buClr>
              <a:buFont typeface="Wingdings" panose="05000000000000000000" pitchFamily="2" charset="2"/>
              <a:buChar char=""/>
              <a:tabLst>
                <a:tab pos="630555" algn="l"/>
              </a:tabLst>
              <a:defRPr/>
            </a:pPr>
            <a:r>
              <a:rPr lang="el-GR" sz="2000" dirty="0">
                <a:latin typeface="Calibri" panose="020F0502020204030204" pitchFamily="34" charset="0"/>
                <a:ea typeface="Calibri" panose="020F0502020204030204" pitchFamily="34" charset="0"/>
                <a:cs typeface="Times New Roman" panose="02020603050405020304" pitchFamily="18" charset="0"/>
              </a:rPr>
              <a:t>με συνδυασμό άλλων βασικών </a:t>
            </a:r>
          </a:p>
          <a:p>
            <a:pPr marL="342900" indent="-342900">
              <a:lnSpc>
                <a:spcPct val="115000"/>
              </a:lnSpc>
              <a:spcBef>
                <a:spcPct val="20000"/>
              </a:spcBef>
              <a:buClr>
                <a:schemeClr val="hlink"/>
              </a:buClr>
              <a:buFont typeface="Wingdings" panose="05000000000000000000" pitchFamily="2" charset="2"/>
              <a:buChar char=""/>
              <a:tabLst>
                <a:tab pos="630555" algn="l"/>
              </a:tabLst>
              <a:defRPr/>
            </a:pPr>
            <a:r>
              <a:rPr lang="el-GR" sz="2000" dirty="0">
                <a:latin typeface="Calibri" panose="020F0502020204030204" pitchFamily="34" charset="0"/>
                <a:ea typeface="Calibri" panose="020F0502020204030204" pitchFamily="34" charset="0"/>
                <a:cs typeface="Times New Roman" panose="02020603050405020304" pitchFamily="18" charset="0"/>
              </a:rPr>
              <a:t>με συμμετοχή συμπαικτών </a:t>
            </a:r>
          </a:p>
          <a:p>
            <a:pPr marL="342900" indent="-342900">
              <a:lnSpc>
                <a:spcPct val="115000"/>
              </a:lnSpc>
              <a:spcBef>
                <a:spcPct val="20000"/>
              </a:spcBef>
              <a:buClr>
                <a:schemeClr val="hlink"/>
              </a:buClr>
              <a:buFont typeface="Wingdings" panose="05000000000000000000" pitchFamily="2" charset="2"/>
              <a:buChar char=""/>
              <a:tabLst>
                <a:tab pos="630555" algn="l"/>
              </a:tabLst>
              <a:defRPr/>
            </a:pPr>
            <a:r>
              <a:rPr lang="el-GR" sz="2000" dirty="0">
                <a:latin typeface="Calibri" panose="020F0502020204030204" pitchFamily="34" charset="0"/>
                <a:ea typeface="Calibri" panose="020F0502020204030204" pitchFamily="34" charset="0"/>
                <a:cs typeface="Times New Roman" panose="02020603050405020304" pitchFamily="18" charset="0"/>
              </a:rPr>
              <a:t>με συμμετοχή αντιπάλου </a:t>
            </a:r>
          </a:p>
          <a:p>
            <a:pPr marL="342900" indent="-342900">
              <a:lnSpc>
                <a:spcPct val="115000"/>
              </a:lnSpc>
              <a:spcBef>
                <a:spcPct val="20000"/>
              </a:spcBef>
              <a:buClr>
                <a:schemeClr val="hlink"/>
              </a:buClr>
              <a:buFont typeface="Wingdings" panose="05000000000000000000" pitchFamily="2" charset="2"/>
              <a:buChar char=""/>
              <a:tabLst>
                <a:tab pos="630555" algn="l"/>
              </a:tabLst>
              <a:defRPr/>
            </a:pPr>
            <a:r>
              <a:rPr lang="el-GR" sz="2000" dirty="0">
                <a:latin typeface="Calibri" panose="020F0502020204030204" pitchFamily="34" charset="0"/>
                <a:ea typeface="Calibri" panose="020F0502020204030204" pitchFamily="34" charset="0"/>
                <a:cs typeface="Times New Roman" panose="02020603050405020304" pitchFamily="18" charset="0"/>
              </a:rPr>
              <a:t>με συμμετοχή συμπαικτών και αντιπάλων </a:t>
            </a:r>
          </a:p>
          <a:p>
            <a:pPr marL="342900" indent="-342900">
              <a:lnSpc>
                <a:spcPct val="115000"/>
              </a:lnSpc>
              <a:spcBef>
                <a:spcPct val="20000"/>
              </a:spcBef>
              <a:spcAft>
                <a:spcPts val="1000"/>
              </a:spcAft>
              <a:buClr>
                <a:schemeClr val="hlink"/>
              </a:buClr>
              <a:buFont typeface="Wingdings" panose="05000000000000000000" pitchFamily="2" charset="2"/>
              <a:buChar char=""/>
              <a:tabLst>
                <a:tab pos="630555" algn="l"/>
              </a:tabLst>
              <a:defRPr/>
            </a:pPr>
            <a:r>
              <a:rPr lang="el-GR" sz="2000" dirty="0">
                <a:latin typeface="Calibri" panose="020F0502020204030204" pitchFamily="34" charset="0"/>
                <a:ea typeface="Calibri" panose="020F0502020204030204" pitchFamily="34" charset="0"/>
                <a:cs typeface="Times New Roman" panose="02020603050405020304" pitchFamily="18" charset="0"/>
              </a:rPr>
              <a:t>με σύνθετες ασκήσεις κλιμακούμενης επιβάρυνσης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a:extLst>
              <a:ext uri="{FF2B5EF4-FFF2-40B4-BE49-F238E27FC236}">
                <a16:creationId xmlns:a16="http://schemas.microsoft.com/office/drawing/2014/main" id="{A7A50E58-96B8-4A6E-8750-5E93EFD603B4}"/>
              </a:ext>
            </a:extLst>
          </p:cNvPr>
          <p:cNvSpPr>
            <a:spLocks noGrp="1"/>
          </p:cNvSpPr>
          <p:nvPr>
            <p:ph idx="1"/>
          </p:nvPr>
        </p:nvSpPr>
        <p:spPr>
          <a:xfrm>
            <a:off x="457200" y="333376"/>
            <a:ext cx="11374015" cy="6335713"/>
          </a:xfrm>
        </p:spPr>
        <p:txBody>
          <a:bodyPr/>
          <a:lstStyle/>
          <a:p>
            <a:pPr marL="365125">
              <a:lnSpc>
                <a:spcPct val="150000"/>
              </a:lnSpc>
              <a:spcAft>
                <a:spcPts val="0"/>
              </a:spcAft>
              <a:buFont typeface="Wingdings" panose="05000000000000000000" pitchFamily="2" charset="2"/>
              <a:buChar char="Ø"/>
              <a:defRPr/>
            </a:pPr>
            <a:r>
              <a:rPr lang="el-GR" u="sng" dirty="0">
                <a:latin typeface="Times New Roman" pitchFamily="18" charset="0"/>
                <a:cs typeface="Times New Roman" pitchFamily="18" charset="0"/>
              </a:rPr>
              <a:t>ΚΙΝΑΙΣΘΗΤΙΚΗ ΙΚΑΝΟΤΗΤΑ </a:t>
            </a:r>
          </a:p>
          <a:p>
            <a:pPr marL="765175" lvl="1">
              <a:lnSpc>
                <a:spcPct val="150000"/>
              </a:lnSpc>
              <a:spcAft>
                <a:spcPts val="0"/>
              </a:spcAft>
              <a:buFont typeface="Wingdings" panose="05000000000000000000" pitchFamily="2" charset="2"/>
              <a:buChar char="ü"/>
              <a:defRPr/>
            </a:pPr>
            <a:r>
              <a:rPr lang="el-GR" sz="2200" dirty="0"/>
              <a:t>Είναι η ικανότητα του σώματος να συντονίζει τη κίνηση και να «αντιλαμβάνεται» τη θέση του </a:t>
            </a:r>
            <a:r>
              <a:rPr lang="el-GR" sz="2200" b="1" u="sng" dirty="0"/>
              <a:t>στον χώρο και τον χρόνο </a:t>
            </a:r>
            <a:r>
              <a:rPr lang="el-GR" sz="2200" dirty="0">
                <a:cs typeface="Times New Roman" pitchFamily="18" charset="0"/>
              </a:rPr>
              <a:t>σε στάση ή σε κίνηση καθώς και για την ένταση της μυϊκής προσπάθειας</a:t>
            </a:r>
          </a:p>
          <a:p>
            <a:pPr marL="365125">
              <a:lnSpc>
                <a:spcPct val="150000"/>
              </a:lnSpc>
              <a:spcAft>
                <a:spcPts val="0"/>
              </a:spcAft>
              <a:buFont typeface="Wingdings" panose="05000000000000000000" pitchFamily="2" charset="2"/>
              <a:buChar char="Ø"/>
              <a:defRPr/>
            </a:pPr>
            <a:r>
              <a:rPr lang="el-GR" u="sng" dirty="0">
                <a:latin typeface="Times New Roman" pitchFamily="18" charset="0"/>
                <a:cs typeface="Times New Roman" pitchFamily="18" charset="0"/>
              </a:rPr>
              <a:t>ΝΕΥΡΟΜΥΪΚΗ ΣΥΝΑΡΜΟΓΗ</a:t>
            </a:r>
          </a:p>
          <a:p>
            <a:pPr lvl="1">
              <a:lnSpc>
                <a:spcPct val="150000"/>
              </a:lnSpc>
              <a:buFont typeface="Wingdings" panose="05000000000000000000" pitchFamily="2" charset="2"/>
              <a:buChar char="ü"/>
              <a:defRPr/>
            </a:pPr>
            <a:r>
              <a:rPr lang="el-GR" sz="2200" dirty="0">
                <a:cs typeface="Times New Roman" pitchFamily="18" charset="0"/>
              </a:rPr>
              <a:t>Ο μηχανισμός συνεργασίας ανάμεσα στα μέσα κίνησης του σώματος του ανθρώπου (οστά, μύες, αρθρώσεις) και στη βούλησή του (ΚΝΣ),</a:t>
            </a:r>
            <a:r>
              <a:rPr lang="el-GR" sz="2200" dirty="0"/>
              <a:t> ώστε να παράγουν υπό διάφορες συνθήκες, </a:t>
            </a:r>
            <a:r>
              <a:rPr lang="el-GR" sz="2200" b="1" dirty="0"/>
              <a:t>κινήσεις με ποιότητα εκτέλεσης</a:t>
            </a:r>
            <a:r>
              <a:rPr lang="el-GR" sz="2200" dirty="0"/>
              <a:t>, βασιζόμενες σε συγκεκριμένα κινητικά πρότυπα.</a:t>
            </a:r>
          </a:p>
          <a:p>
            <a:pPr lvl="1">
              <a:lnSpc>
                <a:spcPct val="150000"/>
              </a:lnSpc>
              <a:buFont typeface="Wingdings" panose="05000000000000000000" pitchFamily="2" charset="2"/>
              <a:buChar char="ü"/>
              <a:defRPr/>
            </a:pPr>
            <a:r>
              <a:rPr lang="el-GR" sz="2200" dirty="0"/>
              <a:t>Η βασική προϋπόθεση για να πραγματοποιηθεί μία κίνηση με ποιότητα εκτέλεσης είναι το </a:t>
            </a:r>
            <a:r>
              <a:rPr lang="el-GR" sz="2200" b="1" dirty="0"/>
              <a:t>υψηλό επίπεδο αλληλεπίδρασης του νευρικού και του μυϊκού συστήματος</a:t>
            </a:r>
            <a:r>
              <a:rPr lang="el-GR" sz="2200" dirty="0"/>
              <a:t>.</a:t>
            </a:r>
          </a:p>
          <a:p>
            <a:pPr marL="765175" lvl="1">
              <a:spcAft>
                <a:spcPts val="0"/>
              </a:spcAft>
              <a:buFont typeface="Wingdings" panose="05000000000000000000" pitchFamily="2" charset="2"/>
              <a:buChar char="Ø"/>
              <a:defRPr/>
            </a:pPr>
            <a:endParaRPr lang="el-GR" sz="2400" dirty="0">
              <a:latin typeface="Times New Roman" pitchFamily="18" charset="0"/>
              <a:cs typeface="Times New Roman" pitchFamily="18" charset="0"/>
            </a:endParaRPr>
          </a:p>
          <a:p>
            <a:pPr>
              <a:defRPr/>
            </a:pPr>
            <a:endParaRPr lang="el-GR" dirty="0"/>
          </a:p>
        </p:txBody>
      </p:sp>
      <p:sp>
        <p:nvSpPr>
          <p:cNvPr id="4" name="3 - Θέση αριθμού διαφάνειας">
            <a:extLst>
              <a:ext uri="{FF2B5EF4-FFF2-40B4-BE49-F238E27FC236}">
                <a16:creationId xmlns:a16="http://schemas.microsoft.com/office/drawing/2014/main" id="{F346DE4E-4757-4F44-8C5A-5CD4A769F925}"/>
              </a:ext>
            </a:extLst>
          </p:cNvPr>
          <p:cNvSpPr>
            <a:spLocks noGrp="1"/>
          </p:cNvSpPr>
          <p:nvPr>
            <p:ph type="sldNum" sz="quarter" idx="12"/>
          </p:nvPr>
        </p:nvSpPr>
        <p:spPr>
          <a:xfrm>
            <a:off x="4648200" y="6243638"/>
            <a:ext cx="2895600" cy="457200"/>
          </a:xfrm>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algn="ctr" eaLnBrk="1" hangingPunct="1">
              <a:defRPr/>
            </a:pPr>
            <a:fld id="{B37D9063-20B6-40C2-A8ED-5D1885EF4621}" type="slidenum">
              <a:rPr lang="el-GR" sz="1200">
                <a:latin typeface="Arial" panose="020B0604020202020204" pitchFamily="34" charset="0"/>
              </a:rPr>
              <a:pPr algn="ctr" eaLnBrk="1" hangingPunct="1">
                <a:defRPr/>
              </a:pPr>
              <a:t>6</a:t>
            </a:fld>
            <a:endParaRPr lang="el-GR" sz="1200">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a:extLst>
              <a:ext uri="{FF2B5EF4-FFF2-40B4-BE49-F238E27FC236}">
                <a16:creationId xmlns:a16="http://schemas.microsoft.com/office/drawing/2014/main" id="{A94B790A-3796-4D4E-AF3A-C646322E5CA8}"/>
              </a:ext>
            </a:extLst>
          </p:cNvPr>
          <p:cNvSpPr>
            <a:spLocks noGrp="1" noChangeArrowheads="1"/>
          </p:cNvSpPr>
          <p:nvPr>
            <p:ph idx="1"/>
          </p:nvPr>
        </p:nvSpPr>
        <p:spPr>
          <a:xfrm>
            <a:off x="419878" y="188914"/>
            <a:ext cx="11402008" cy="6480175"/>
          </a:xfrm>
        </p:spPr>
        <p:txBody>
          <a:bodyPr/>
          <a:lstStyle/>
          <a:p>
            <a:pPr marL="609600" indent="-609600">
              <a:lnSpc>
                <a:spcPct val="150000"/>
              </a:lnSpc>
              <a:defRPr/>
            </a:pPr>
            <a:r>
              <a:rPr lang="el-GR" dirty="0">
                <a:latin typeface="Times New Roman" pitchFamily="18" charset="0"/>
              </a:rPr>
              <a:t>ΤΕΧΝΙΚΗ</a:t>
            </a:r>
          </a:p>
          <a:p>
            <a:pPr marL="990600" lvl="1" indent="-533400">
              <a:lnSpc>
                <a:spcPct val="150000"/>
              </a:lnSpc>
              <a:defRPr/>
            </a:pPr>
            <a:r>
              <a:rPr lang="el-GR" dirty="0">
                <a:latin typeface="Times New Roman" pitchFamily="18" charset="0"/>
              </a:rPr>
              <a:t>Μέσω της </a:t>
            </a:r>
            <a:r>
              <a:rPr lang="el-GR" b="1" u="sng" dirty="0">
                <a:latin typeface="Times New Roman" pitchFamily="18" charset="0"/>
              </a:rPr>
              <a:t>επανάληψης</a:t>
            </a:r>
            <a:r>
              <a:rPr lang="el-GR" dirty="0">
                <a:latin typeface="Times New Roman" pitchFamily="18" charset="0"/>
              </a:rPr>
              <a:t> (ασκήσεις) σε συνδυασμό και με τη συνεχιζόμενη </a:t>
            </a:r>
            <a:r>
              <a:rPr lang="el-GR" b="1" u="sng" dirty="0">
                <a:latin typeface="Times New Roman" pitchFamily="18" charset="0"/>
              </a:rPr>
              <a:t>ανατροφοδότηση</a:t>
            </a:r>
            <a:r>
              <a:rPr lang="el-GR" dirty="0">
                <a:latin typeface="Times New Roman" pitchFamily="18" charset="0"/>
              </a:rPr>
              <a:t> (εσωτερική και εξωτερική) φτάνουμε στη σωστή </a:t>
            </a:r>
            <a:r>
              <a:rPr lang="el-GR" b="1" u="sng" dirty="0">
                <a:latin typeface="Times New Roman" pitchFamily="18" charset="0"/>
              </a:rPr>
              <a:t>νευρομυϊκή συνέργια</a:t>
            </a:r>
            <a:r>
              <a:rPr lang="el-GR" dirty="0">
                <a:latin typeface="Times New Roman" pitchFamily="18" charset="0"/>
              </a:rPr>
              <a:t> της οποίας το αποτέλεσμα χαρακτηρίζουμε ως </a:t>
            </a:r>
            <a:r>
              <a:rPr lang="el-GR" b="1" u="sng" dirty="0">
                <a:latin typeface="Times New Roman" pitchFamily="18" charset="0"/>
              </a:rPr>
              <a:t>κινητική επιδεξιότητα</a:t>
            </a:r>
            <a:r>
              <a:rPr lang="el-GR" u="sng" dirty="0">
                <a:latin typeface="Times New Roman" pitchFamily="18" charset="0"/>
              </a:rPr>
              <a:t> </a:t>
            </a:r>
            <a:r>
              <a:rPr lang="el-GR" dirty="0">
                <a:latin typeface="Times New Roman" pitchFamily="18" charset="0"/>
              </a:rPr>
              <a:t>(</a:t>
            </a:r>
            <a:r>
              <a:rPr lang="en-US" dirty="0">
                <a:latin typeface="Times New Roman" pitchFamily="18" charset="0"/>
                <a:cs typeface="Times New Roman" pitchFamily="18" charset="0"/>
              </a:rPr>
              <a:t>=</a:t>
            </a:r>
            <a:r>
              <a:rPr lang="el-GR" dirty="0">
                <a:latin typeface="Times New Roman" pitchFamily="18" charset="0"/>
                <a:cs typeface="Times New Roman" pitchFamily="18" charset="0"/>
              </a:rPr>
              <a:t> η εύκολη, οικονομική από άποψη δαπάνης ζωικής ενέργειας, αποτελεσματική και αισθητικά ωραία εκτέλεση μιας κίνησης  π.χ. ντρίπλα </a:t>
            </a:r>
            <a:endParaRPr lang="en-US" dirty="0">
              <a:latin typeface="Times New Roman" pitchFamily="18" charset="0"/>
              <a:cs typeface="Times New Roman" pitchFamily="18" charset="0"/>
            </a:endParaRPr>
          </a:p>
          <a:p>
            <a:pPr marL="609600" indent="-609600">
              <a:lnSpc>
                <a:spcPct val="150000"/>
              </a:lnSpc>
              <a:defRPr/>
            </a:pPr>
            <a:r>
              <a:rPr lang="el-GR" dirty="0">
                <a:latin typeface="Times New Roman" pitchFamily="18" charset="0"/>
              </a:rPr>
              <a:t>ΔΥΝΑΜΗ</a:t>
            </a:r>
          </a:p>
          <a:p>
            <a:pPr marL="990600" lvl="1" indent="-533400">
              <a:lnSpc>
                <a:spcPct val="150000"/>
              </a:lnSpc>
              <a:defRPr/>
            </a:pPr>
            <a:r>
              <a:rPr lang="el-GR" dirty="0">
                <a:latin typeface="Times New Roman" pitchFamily="18" charset="0"/>
              </a:rPr>
              <a:t>Σωστή σωματική ανάπτυξη, πρόληψη τραυματισμών, ενίσχυση κινητικής μάθησης </a:t>
            </a:r>
          </a:p>
          <a:p>
            <a:pPr marL="609600" indent="-609600">
              <a:lnSpc>
                <a:spcPct val="150000"/>
              </a:lnSpc>
              <a:defRPr/>
            </a:pPr>
            <a:r>
              <a:rPr lang="el-GR" dirty="0">
                <a:latin typeface="Times New Roman" pitchFamily="18" charset="0"/>
              </a:rPr>
              <a:t>ΑΠΟΔΟΣΗ </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a:extLst>
              <a:ext uri="{FF2B5EF4-FFF2-40B4-BE49-F238E27FC236}">
                <a16:creationId xmlns:a16="http://schemas.microsoft.com/office/drawing/2014/main" id="{D6DBE8E6-A41E-40B1-80D5-8ED78B489127}"/>
              </a:ext>
            </a:extLst>
          </p:cNvPr>
          <p:cNvSpPr>
            <a:spLocks noGrp="1"/>
          </p:cNvSpPr>
          <p:nvPr>
            <p:ph idx="1"/>
          </p:nvPr>
        </p:nvSpPr>
        <p:spPr>
          <a:xfrm>
            <a:off x="401216" y="167952"/>
            <a:ext cx="11411339" cy="6615404"/>
          </a:xfrm>
        </p:spPr>
        <p:txBody>
          <a:bodyPr>
            <a:normAutofit/>
          </a:bodyPr>
          <a:lstStyle/>
          <a:p>
            <a:pPr>
              <a:lnSpc>
                <a:spcPct val="100000"/>
              </a:lnSpc>
              <a:buFont typeface="Wingdings" panose="05000000000000000000" pitchFamily="2" charset="2"/>
              <a:buNone/>
              <a:defRPr/>
            </a:pPr>
            <a:r>
              <a:rPr lang="el-GR" b="1" dirty="0">
                <a:cs typeface="Times New Roman" pitchFamily="18" charset="0"/>
              </a:rPr>
              <a:t>ΙΔΙΟΔΕΚΤΙΚΟΤΗΤΑ   </a:t>
            </a:r>
            <a:r>
              <a:rPr lang="el-GR" dirty="0">
                <a:cs typeface="Times New Roman" pitchFamily="18" charset="0"/>
              </a:rPr>
              <a:t>Ορισμός</a:t>
            </a:r>
          </a:p>
          <a:p>
            <a:pPr algn="just">
              <a:lnSpc>
                <a:spcPct val="100000"/>
              </a:lnSpc>
              <a:buFont typeface="Wingdings" panose="05000000000000000000" pitchFamily="2" charset="2"/>
              <a:buNone/>
              <a:defRPr/>
            </a:pPr>
            <a:r>
              <a:rPr lang="el-GR" dirty="0">
                <a:cs typeface="Times New Roman" pitchFamily="18" charset="0"/>
              </a:rPr>
              <a:t>Ο </a:t>
            </a:r>
            <a:r>
              <a:rPr lang="el-GR" dirty="0" err="1">
                <a:cs typeface="Times New Roman" pitchFamily="18" charset="0"/>
              </a:rPr>
              <a:t>Sherrington</a:t>
            </a:r>
            <a:r>
              <a:rPr lang="el-GR" dirty="0">
                <a:cs typeface="Times New Roman" pitchFamily="18" charset="0"/>
              </a:rPr>
              <a:t> (1948) περιγράφει τον όρο ιδιοδεκτικότητα ως την ικανότητα της</a:t>
            </a:r>
            <a:r>
              <a:rPr lang="en-US" dirty="0">
                <a:cs typeface="Times New Roman" pitchFamily="18" charset="0"/>
              </a:rPr>
              <a:t> </a:t>
            </a:r>
            <a:r>
              <a:rPr lang="el-GR" dirty="0">
                <a:cs typeface="Times New Roman" pitchFamily="18" charset="0"/>
              </a:rPr>
              <a:t>γνώσης της θέσης, της κίνησης, της ισορροπίας και της μηχανικής κατακορύφου που η αλλαγή τους προκαλεί πιέσεις και τάσεις στις αρθρώσεις.</a:t>
            </a:r>
          </a:p>
          <a:p>
            <a:pPr algn="just">
              <a:lnSpc>
                <a:spcPct val="100000"/>
              </a:lnSpc>
              <a:buFont typeface="Wingdings" panose="05000000000000000000" pitchFamily="2" charset="2"/>
              <a:buNone/>
              <a:defRPr/>
            </a:pPr>
            <a:r>
              <a:rPr lang="el-GR" dirty="0">
                <a:cs typeface="Times New Roman" pitchFamily="18" charset="0"/>
              </a:rPr>
              <a:t>Σύμφωνα με τους Μιχαηλίδη (1989) καθώς και τους </a:t>
            </a:r>
            <a:r>
              <a:rPr lang="el-GR" dirty="0" err="1">
                <a:cs typeface="Times New Roman" pitchFamily="18" charset="0"/>
              </a:rPr>
              <a:t>Sanes</a:t>
            </a:r>
            <a:r>
              <a:rPr lang="el-GR" dirty="0">
                <a:cs typeface="Times New Roman" pitchFamily="18" charset="0"/>
              </a:rPr>
              <a:t> &amp; </a:t>
            </a:r>
            <a:r>
              <a:rPr lang="el-GR" dirty="0" err="1">
                <a:cs typeface="Times New Roman" pitchFamily="18" charset="0"/>
              </a:rPr>
              <a:t>Evarts</a:t>
            </a:r>
            <a:r>
              <a:rPr lang="el-GR" dirty="0">
                <a:cs typeface="Times New Roman" pitchFamily="18" charset="0"/>
              </a:rPr>
              <a:t> (1984) η ικανότητα των υποδοχέων να δέχονται ερεθίσματα από το εσωτερικό του οργάνου στο οποίο βρίσκονται, ονομάζεται ιδιοδεκτικότητα και οι ίδιοι ονομάζονται ιδιοδεκτικοί υποδοχείς.</a:t>
            </a:r>
          </a:p>
          <a:p>
            <a:pPr algn="just">
              <a:lnSpc>
                <a:spcPct val="100000"/>
              </a:lnSpc>
              <a:buFont typeface="Wingdings" panose="05000000000000000000" pitchFamily="2" charset="2"/>
              <a:buNone/>
              <a:defRPr/>
            </a:pPr>
            <a:r>
              <a:rPr lang="el-GR" dirty="0">
                <a:cs typeface="Times New Roman" pitchFamily="18" charset="0"/>
              </a:rPr>
              <a:t>Οι </a:t>
            </a:r>
            <a:r>
              <a:rPr lang="el-GR" dirty="0" err="1">
                <a:cs typeface="Times New Roman" pitchFamily="18" charset="0"/>
              </a:rPr>
              <a:t>Wilkerson</a:t>
            </a:r>
            <a:r>
              <a:rPr lang="el-GR" dirty="0">
                <a:cs typeface="Times New Roman" pitchFamily="18" charset="0"/>
              </a:rPr>
              <a:t> &amp; </a:t>
            </a:r>
            <a:r>
              <a:rPr lang="el-GR" dirty="0" err="1">
                <a:cs typeface="Times New Roman" pitchFamily="18" charset="0"/>
              </a:rPr>
              <a:t>Nitz</a:t>
            </a:r>
            <a:r>
              <a:rPr lang="el-GR" dirty="0">
                <a:cs typeface="Times New Roman" pitchFamily="18" charset="0"/>
              </a:rPr>
              <a:t> (1994) ορίζουν ως ιδιοδεκτικότητα, την αθροιστική εισαγωγή πληροφοριών στο κεντρικό νευρικό σύστημα από </a:t>
            </a:r>
            <a:r>
              <a:rPr lang="el-GR" dirty="0" err="1">
                <a:cs typeface="Times New Roman" pitchFamily="18" charset="0"/>
              </a:rPr>
              <a:t>μηχανοϋποδοχείς</a:t>
            </a:r>
            <a:r>
              <a:rPr lang="el-GR" dirty="0">
                <a:cs typeface="Times New Roman" pitchFamily="18" charset="0"/>
              </a:rPr>
              <a:t> που βρίσκονται στον αρθρικό θύλακο, στους συνδέσμους, στους τένοντες, στους μύες και στο δέρμα.</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a:extLst>
              <a:ext uri="{FF2B5EF4-FFF2-40B4-BE49-F238E27FC236}">
                <a16:creationId xmlns:a16="http://schemas.microsoft.com/office/drawing/2014/main" id="{23BCB8A9-BB5D-4553-BFAA-75D3F0D52846}"/>
              </a:ext>
            </a:extLst>
          </p:cNvPr>
          <p:cNvSpPr>
            <a:spLocks noGrp="1"/>
          </p:cNvSpPr>
          <p:nvPr>
            <p:ph idx="1"/>
          </p:nvPr>
        </p:nvSpPr>
        <p:spPr>
          <a:xfrm>
            <a:off x="634483" y="188914"/>
            <a:ext cx="11112758" cy="6669087"/>
          </a:xfrm>
        </p:spPr>
        <p:txBody>
          <a:bodyPr>
            <a:normAutofit lnSpcReduction="10000"/>
          </a:bodyPr>
          <a:lstStyle/>
          <a:p>
            <a:pPr>
              <a:lnSpc>
                <a:spcPct val="150000"/>
              </a:lnSpc>
              <a:buFont typeface="Arial" charset="0"/>
              <a:buNone/>
              <a:defRPr/>
            </a:pPr>
            <a:r>
              <a:rPr lang="el-GR" sz="2200" dirty="0"/>
              <a:t>Σύμφωνα με τον </a:t>
            </a:r>
            <a:r>
              <a:rPr lang="el-GR" sz="2200" dirty="0" err="1"/>
              <a:t>Hirtz</a:t>
            </a:r>
            <a:r>
              <a:rPr lang="el-GR" sz="2200" dirty="0"/>
              <a:t> (1985), υπάρχουν οι ακόλουθες  </a:t>
            </a:r>
            <a:r>
              <a:rPr lang="el-GR" sz="2200" dirty="0" err="1"/>
              <a:t>συναρμοστικές</a:t>
            </a:r>
            <a:r>
              <a:rPr lang="el-GR" sz="2200" dirty="0"/>
              <a:t> ικανότητες:</a:t>
            </a:r>
          </a:p>
          <a:p>
            <a:pPr marL="173038" indent="-173038">
              <a:lnSpc>
                <a:spcPct val="150000"/>
              </a:lnSpc>
              <a:defRPr/>
            </a:pPr>
            <a:r>
              <a:rPr lang="el-GR" sz="2200" dirty="0"/>
              <a:t>Η ικανότητα της κιναισθητικής διαφοροποίησης, δηλαδή η εκτέλεση κινήσεων με ακρίβεια και εκλεπτυσμένη κινητικότητα σε συνθήκες αυξημένης δυσκολίας (η άσκηση μπορεί να γίνει και με μπάλα και χωρίς)</a:t>
            </a:r>
          </a:p>
          <a:p>
            <a:pPr marL="173038" indent="-173038">
              <a:lnSpc>
                <a:spcPct val="150000"/>
              </a:lnSpc>
              <a:defRPr/>
            </a:pPr>
            <a:r>
              <a:rPr lang="el-GR" sz="2200" dirty="0"/>
              <a:t>Η ικανότητα ισορροπίας – ιδιοδεκτικότητας, δηλαδή η διατήρηση ή επανάκτηση της ισορροπίας σε στατική ή δυναμική κατάσταση (</a:t>
            </a:r>
            <a:r>
              <a:rPr lang="el-GR" sz="2200" dirty="0" err="1"/>
              <a:t>τραμπολίνο</a:t>
            </a:r>
            <a:r>
              <a:rPr lang="el-GR" sz="2200" dirty="0"/>
              <a:t>, πλατφόρμα ισορροπίας, </a:t>
            </a:r>
            <a:r>
              <a:rPr lang="el-GR" sz="2200" dirty="0" err="1"/>
              <a:t>bosu</a:t>
            </a:r>
            <a:r>
              <a:rPr lang="el-GR" sz="2200" dirty="0"/>
              <a:t> )</a:t>
            </a:r>
          </a:p>
          <a:p>
            <a:pPr marL="173038" indent="-173038">
              <a:lnSpc>
                <a:spcPct val="150000"/>
              </a:lnSpc>
              <a:defRPr/>
            </a:pPr>
            <a:r>
              <a:rPr lang="el-GR" sz="2200" dirty="0"/>
              <a:t>Η ικανότητα αντίληψης και προσανατολισμού στο χώρο μέσα από την παρατήρηση και επεξεργασία οπτικών και ακουστικών πληροφοριών</a:t>
            </a:r>
          </a:p>
          <a:p>
            <a:pPr marL="173038" indent="-173038">
              <a:lnSpc>
                <a:spcPct val="150000"/>
              </a:lnSpc>
              <a:defRPr/>
            </a:pPr>
            <a:r>
              <a:rPr lang="el-GR" sz="2200" dirty="0"/>
              <a:t>Η ικανότητα αντίδρασης, δηλαδή η ταχύτατη και αποτελεσματική αντίδραση σε διαφορετικά ερεθίσματα (οπτικά, ακουστικά ή συνδυασμός τους)</a:t>
            </a:r>
          </a:p>
          <a:p>
            <a:pPr marL="173038" indent="-173038">
              <a:lnSpc>
                <a:spcPct val="150000"/>
              </a:lnSpc>
              <a:defRPr/>
            </a:pPr>
            <a:r>
              <a:rPr lang="el-GR" sz="2200" dirty="0"/>
              <a:t>Η ικανότητα εκμάθησης και εκτέλεσης ρυθμικών κινήσεων, δηλαδή ο ρυθμός στην κίνηση (</a:t>
            </a:r>
            <a:r>
              <a:rPr lang="el-GR" sz="2200" dirty="0" err="1"/>
              <a:t>αλματάκια</a:t>
            </a:r>
            <a:r>
              <a:rPr lang="el-GR" sz="2200" dirty="0"/>
              <a:t>, δρόμοι προκαθορισμένης απόστασης, γυμναστικές – χορευτικές ασκήσεις).</a:t>
            </a:r>
          </a:p>
          <a:p>
            <a:pPr>
              <a:defRPr/>
            </a:pPr>
            <a:endParaRPr lang="el-GR" dirty="0"/>
          </a:p>
        </p:txBody>
      </p:sp>
      <p:sp>
        <p:nvSpPr>
          <p:cNvPr id="4" name="3 - Θέση αριθμού διαφάνειας">
            <a:extLst>
              <a:ext uri="{FF2B5EF4-FFF2-40B4-BE49-F238E27FC236}">
                <a16:creationId xmlns:a16="http://schemas.microsoft.com/office/drawing/2014/main" id="{07471647-5773-48C6-B695-B78FE2CF9B08}"/>
              </a:ext>
            </a:extLst>
          </p:cNvPr>
          <p:cNvSpPr>
            <a:spLocks noGrp="1"/>
          </p:cNvSpPr>
          <p:nvPr>
            <p:ph type="sldNum" sz="quarter" idx="12"/>
          </p:nvPr>
        </p:nvSpPr>
        <p:spPr>
          <a:xfrm>
            <a:off x="4648200" y="6243638"/>
            <a:ext cx="2895600" cy="457200"/>
          </a:xfrm>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l"/>
              <a:defRPr sz="3200">
                <a:solidFill>
                  <a:schemeClr val="tx1"/>
                </a:solidFill>
                <a:latin typeface="Times New Roman" panose="02020603050405020304" pitchFamily="18" charset="0"/>
              </a:defRPr>
            </a:lvl9pPr>
          </a:lstStyle>
          <a:p>
            <a:pPr algn="ctr" eaLnBrk="1" hangingPunct="1">
              <a:defRPr/>
            </a:pPr>
            <a:fld id="{B3112D25-3306-4915-A930-8C22AD5756ED}" type="slidenum">
              <a:rPr lang="el-GR" sz="1200">
                <a:latin typeface="Arial" panose="020B0604020202020204" pitchFamily="34" charset="0"/>
              </a:rPr>
              <a:pPr algn="ctr" eaLnBrk="1" hangingPunct="1">
                <a:defRPr/>
              </a:pPr>
              <a:t>9</a:t>
            </a:fld>
            <a:endParaRPr lang="el-GR" sz="1200">
              <a:latin typeface="Arial" panose="020B0604020202020204" pitchFamily="34"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1249</TotalTime>
  <Words>4339</Words>
  <Application>Microsoft Office PowerPoint</Application>
  <PresentationFormat>Ευρεία οθόνη</PresentationFormat>
  <Paragraphs>429</Paragraphs>
  <Slides>56</Slides>
  <Notes>1</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56</vt:i4>
      </vt:variant>
    </vt:vector>
  </HeadingPairs>
  <TitlesOfParts>
    <vt:vector size="66" baseType="lpstr">
      <vt:lpstr>Arial</vt:lpstr>
      <vt:lpstr>Calibri</vt:lpstr>
      <vt:lpstr>Calibri Light</vt:lpstr>
      <vt:lpstr>Cambria</vt:lpstr>
      <vt:lpstr>Courier New</vt:lpstr>
      <vt:lpstr>Perpetua</vt:lpstr>
      <vt:lpstr>Times New Roman</vt:lpstr>
      <vt:lpstr>Wingdings</vt:lpstr>
      <vt:lpstr>Wingdings 2</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ΒΑΣΙΚΕΣ ΣΤΑΣΕΙΣ</vt:lpstr>
      <vt:lpstr>ΜΕΤΑΤΟΠΙΣΕΙΣ ΠΑΙΚΤΗ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3. Αλλαγή κατεύθυνσης</vt:lpstr>
      <vt:lpstr>Παρουσίαση του PowerPoint</vt:lpstr>
      <vt:lpstr>ΣΤΑΜΑΤΗΜΑΤΑ</vt:lpstr>
      <vt:lpstr>Παρουσίαση του PowerPoint</vt:lpstr>
      <vt:lpstr>Παρουσίαση του PowerPoint</vt:lpstr>
      <vt:lpstr>ΣΤΡΟΦΕΣ</vt:lpstr>
      <vt:lpstr>Παρουσίαση του PowerPoint</vt:lpstr>
      <vt:lpstr>ΑΛΤΙΚΕΣ ΑΣΚΗΣΕΙΣ</vt:lpstr>
      <vt:lpstr>Παρουσίαση του PowerPoint</vt:lpstr>
      <vt:lpstr>Παρουσίαση του PowerPoint</vt:lpstr>
      <vt:lpstr>ΑΣΚΗΣΕΙΣ ΙΔΙΟΔΕΚΤΙΚΟΤΗΤΑΣ</vt:lpstr>
      <vt:lpstr>ΑΣΚΗΣΕΙΣ ΙΔΙΟΔΕΚΤΙΚΟΤΗΤΑΣ</vt:lpstr>
      <vt:lpstr>ΑΣΚΗΣΕΙΣ ΙΔΙΟΔΕΚΤΙΚΟΤΗΤΑΣ</vt:lpstr>
      <vt:lpstr>ΑΣΚΗΣΕΙΣ ΙΔΙΟΔΕΚΤΙΚΟΤΗΤΑΣ</vt:lpstr>
      <vt:lpstr>ΑΣΚΗΣΕΙΣ ΙΔΙΟΔΕΚΤΙΚΟΤΗΤΑΣ</vt:lpstr>
      <vt:lpstr>ΑΣΚΗΣΕΙΣ ΙΔΙΟΔΕΚΤΙΚΟΤΗΤΑΣ</vt:lpstr>
      <vt:lpstr>ΑΣΚΗΣΕΙΣ ΣΕ ΔΙΣΚΟ ΙΣΟΡΡΟΠΙΑΣ</vt:lpstr>
      <vt:lpstr>ΑΣΚΗΣΕΙΣ ΣΕ ΔΙΣΚΟ ΙΣΟΡΡΟΠΙΑΣ (2)</vt:lpstr>
      <vt:lpstr>ΑΣΚΗΣΕΙΣ ΣΕ ΔΙΣΚΟ ΙΣΟΡΡΟΠΙΑΣ (3)</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Δυναμικές κινήσεις     Χωρίζουμε τους παίκτες σε 2 ομάδες. Η κάθε μια ομάδα βρίσκεται πίσω από τον 1ο κώνο της σειράς της και εκτελούν τις ασκήσεις μέχρι τον τελευταίο κώνο.   • Τρέξιμο • Γόνατα ψηλά  • Φτέρνες πίσω • Carioca (Σε πλάγια θέση, αριστερό – δεξί – αριστερό από κάτω..)  • Διασκελισμοί • Πλάγια βήματα • Backward run (2 μπροστά – 1 πίσω)  </vt:lpstr>
      <vt:lpstr>Ασκήσεις στην σκάλα ιδιοδεκτικότητας </vt:lpstr>
      <vt:lpstr>Η ΕΙΔΙΚΗ ΜΕΘΟΔΟΛΟΓΙΑ ΤΗΣ ΙΣΟΡΡΟΠΙΑΣ ΣΩΜΑΤΟΣ</vt:lpstr>
      <vt:lpstr>Παρουσίαση του PowerPoint</vt:lpstr>
      <vt:lpstr>Παρουσίαση του PowerPoint</vt:lpstr>
      <vt:lpstr>Μετατοπίσεις</vt:lpstr>
      <vt:lpstr>Γλίστρημα</vt:lpstr>
      <vt:lpstr>Αλλαγή κατεύθυνσης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Jaycob Ammerman</dc:title>
  <dc:creator>Jaycob Ammerman</dc:creator>
  <cp:lastModifiedBy>napost</cp:lastModifiedBy>
  <cp:revision>32</cp:revision>
  <dcterms:created xsi:type="dcterms:W3CDTF">2020-03-23T19:20:30Z</dcterms:created>
  <dcterms:modified xsi:type="dcterms:W3CDTF">2020-09-19T08:51:01Z</dcterms:modified>
</cp:coreProperties>
</file>