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tags/tag4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notesMasterIdLst>
    <p:notesMasterId r:id="rId16"/>
  </p:notesMasterIdLst>
  <p:sldIdLst>
    <p:sldId id="256" r:id="rId3"/>
    <p:sldId id="306" r:id="rId4"/>
    <p:sldId id="308" r:id="rId5"/>
    <p:sldId id="307" r:id="rId6"/>
    <p:sldId id="309" r:id="rId7"/>
    <p:sldId id="310" r:id="rId8"/>
    <p:sldId id="311" r:id="rId9"/>
    <p:sldId id="312" r:id="rId10"/>
    <p:sldId id="313" r:id="rId11"/>
    <p:sldId id="314" r:id="rId12"/>
    <p:sldId id="305" r:id="rId13"/>
    <p:sldId id="315" r:id="rId14"/>
    <p:sldId id="316" r:id="rId15"/>
  </p:sldIdLst>
  <p:sldSz cx="9144000" cy="6858000" type="screen4x3"/>
  <p:notesSz cx="6858000" cy="9144000"/>
  <p:custDataLst>
    <p:tags r:id="rId17"/>
  </p:custDataLst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512F115-2FCC-49EE-8759-A71F26F5819E}">
          <p14:sldIdLst>
            <p14:sldId id="256"/>
            <p14:sldId id="306"/>
            <p14:sldId id="308"/>
            <p14:sldId id="307"/>
            <p14:sldId id="309"/>
            <p14:sldId id="310"/>
            <p14:sldId id="311"/>
            <p14:sldId id="312"/>
            <p14:sldId id="313"/>
            <p14:sldId id="314"/>
            <p14:sldId id="305"/>
            <p14:sldId id="315"/>
            <p14:sldId id="316"/>
          </p14:sldIdLst>
        </p14:section>
        <p14:section name="Untitled Section" id="{0F1CB131-A6BD-43D0-B8D4-1F27CEF7A05E}">
          <p14:sldIdLst/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ser" initials="u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75BC"/>
    <a:srgbClr val="4F81BD"/>
    <a:srgbClr val="50AB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377" autoAdjust="0"/>
    <p:restoredTop sz="99309" autoAdjust="0"/>
  </p:normalViewPr>
  <p:slideViewPr>
    <p:cSldViewPr>
      <p:cViewPr>
        <p:scale>
          <a:sx n="64" d="100"/>
          <a:sy n="64" d="100"/>
        </p:scale>
        <p:origin x="-930" y="-24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4" d="100"/>
          <a:sy n="84" d="100"/>
        </p:scale>
        <p:origin x="-876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commentAuthors" Target="commentAuthors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gs" Target="tags/tag1.xml"/><Relationship Id="rId2" Type="http://schemas.openxmlformats.org/officeDocument/2006/relationships/slideMaster" Target="slideMasters/slideMaster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7A379C-B41D-45E1-80CB-01FC82FDADA9}" type="datetimeFigureOut">
              <a:rPr lang="el-GR" smtClean="0"/>
              <a:t>28/3/2016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A60D4E-153C-481E-9C52-31B1E4926C1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553540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928127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375097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101659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870570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683568" y="3886200"/>
            <a:ext cx="7776864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dirty="0" smtClean="0"/>
              <a:t>Στυλ κύριου υπότιτλου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245247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5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Δημιουργία ηλεκτρονικού</a:t>
            </a:r>
            <a:r>
              <a:rPr lang="el-GR" sz="1000" baseline="0" dirty="0" smtClean="0">
                <a:solidFill>
                  <a:srgbClr val="5075BC"/>
                </a:solidFill>
              </a:rPr>
              <a:t> μ</a:t>
            </a:r>
            <a:r>
              <a:rPr lang="el-GR" sz="1000" dirty="0" smtClean="0">
                <a:solidFill>
                  <a:srgbClr val="5075BC"/>
                </a:solidFill>
              </a:rPr>
              <a:t>αθήματος</a:t>
            </a:r>
          </a:p>
        </p:txBody>
      </p:sp>
      <p:pic>
        <p:nvPicPr>
          <p:cNvPr id="7" name="Picture 3" descr="Λογότυπο πλατφόρμας."/>
          <p:cNvPicPr>
            <a:picLocks noChangeAspect="1" noChangeArrowheads="1"/>
          </p:cNvPicPr>
          <p:nvPr userDrawn="1"/>
        </p:nvPicPr>
        <p:blipFill rotWithShape="1">
          <a:blip r:embed="rId2" cstate="print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01784" y="6381328"/>
            <a:ext cx="416766" cy="402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586156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386126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64156" y="1556792"/>
            <a:ext cx="8229600" cy="4525963"/>
          </a:xfrm>
        </p:spPr>
        <p:txBody>
          <a:bodyPr/>
          <a:lstStyle>
            <a:lvl1pPr>
              <a:spcBef>
                <a:spcPts val="1200"/>
              </a:spcBef>
              <a:defRPr/>
            </a:lvl1pPr>
            <a:lvl2pPr>
              <a:spcBef>
                <a:spcPts val="1200"/>
              </a:spcBef>
              <a:defRPr/>
            </a:lvl2pPr>
            <a:lvl3pPr>
              <a:spcBef>
                <a:spcPts val="1200"/>
              </a:spcBef>
              <a:defRPr/>
            </a:lvl3pPr>
            <a:lvl4pPr>
              <a:spcBef>
                <a:spcPts val="1200"/>
              </a:spcBef>
              <a:defRPr/>
            </a:lvl4pPr>
            <a:lvl5pPr>
              <a:spcBef>
                <a:spcPts val="1200"/>
              </a:spcBef>
              <a:defRPr/>
            </a:lvl5pPr>
          </a:lstStyle>
          <a:p>
            <a:pPr lvl="0"/>
            <a:r>
              <a:rPr lang="el-GR" dirty="0" smtClean="0"/>
              <a:t>Στυλ υποδείγματος κειμένου</a:t>
            </a:r>
          </a:p>
          <a:p>
            <a:pPr lvl="1"/>
            <a:r>
              <a:rPr lang="el-GR" dirty="0" smtClean="0"/>
              <a:t>Δεύτερου επιπέδου</a:t>
            </a:r>
          </a:p>
          <a:p>
            <a:pPr lvl="2"/>
            <a:r>
              <a:rPr lang="el-GR" dirty="0" smtClean="0"/>
              <a:t>Τρίτου επιπέδου</a:t>
            </a:r>
          </a:p>
          <a:p>
            <a:pPr lvl="3"/>
            <a:r>
              <a:rPr lang="el-GR" dirty="0" smtClean="0"/>
              <a:t>Τέταρτου επιπέδου</a:t>
            </a:r>
          </a:p>
          <a:p>
            <a:pPr lvl="4"/>
            <a:r>
              <a:rPr lang="el-GR" dirty="0" smtClean="0"/>
              <a:t>Πέμπτου επιπέδου</a:t>
            </a:r>
            <a:endParaRPr lang="el-GR" dirty="0"/>
          </a:p>
        </p:txBody>
      </p:sp>
      <p:sp>
        <p:nvSpPr>
          <p:cNvPr id="4" name="Θέση αριθμού διαφάνειας 5" descr="[DECORATIVE]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5" name="2 - Θέση υποσέλιδου" descr="[DECORATIVE]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Δημιουργία ηλεκτρονικού</a:t>
            </a:r>
            <a:r>
              <a:rPr lang="el-GR" sz="1000" baseline="0" dirty="0" smtClean="0">
                <a:solidFill>
                  <a:srgbClr val="5075BC"/>
                </a:solidFill>
              </a:rPr>
              <a:t> μ</a:t>
            </a:r>
            <a:r>
              <a:rPr lang="el-GR" sz="1000" dirty="0" smtClean="0">
                <a:solidFill>
                  <a:srgbClr val="5075BC"/>
                </a:solidFill>
              </a:rPr>
              <a:t>αθήματος</a:t>
            </a:r>
          </a:p>
        </p:txBody>
      </p:sp>
      <p:pic>
        <p:nvPicPr>
          <p:cNvPr id="8" name="Picture 3" descr="[DECORATIVE]"/>
          <p:cNvPicPr>
            <a:picLocks noChangeAspect="1" noChangeArrowheads="1"/>
          </p:cNvPicPr>
          <p:nvPr userDrawn="1"/>
        </p:nvPicPr>
        <p:blipFill rotWithShape="1">
          <a:blip r:embed="rId2" cstate="print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01784" y="6381328"/>
            <a:ext cx="416766" cy="402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75188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0" cap="none" baseline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dirty="0" smtClean="0"/>
              <a:t>Στυλ υποδείγματος κειμένου</a:t>
            </a:r>
          </a:p>
        </p:txBody>
      </p:sp>
    </p:spTree>
    <p:extLst>
      <p:ext uri="{BB962C8B-B14F-4D97-AF65-F5344CB8AC3E}">
        <p14:creationId xmlns:p14="http://schemas.microsoft.com/office/powerpoint/2010/main" val="12120861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αριθμού διαφάνειας 5" descr="[DECORATIVE]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6" name="2 - Θέση υποσέλιδου" descr="[DECORATIVE]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Δημιουργία ηλεκτρονικού</a:t>
            </a:r>
            <a:r>
              <a:rPr lang="el-GR" sz="1000" baseline="0" dirty="0" smtClean="0">
                <a:solidFill>
                  <a:srgbClr val="5075BC"/>
                </a:solidFill>
              </a:rPr>
              <a:t> μ</a:t>
            </a:r>
            <a:r>
              <a:rPr lang="el-GR" sz="1000" dirty="0" smtClean="0">
                <a:solidFill>
                  <a:srgbClr val="5075BC"/>
                </a:solidFill>
              </a:rPr>
              <a:t>αθήματος</a:t>
            </a:r>
          </a:p>
        </p:txBody>
      </p:sp>
      <p:pic>
        <p:nvPicPr>
          <p:cNvPr id="8" name="Picture 3" descr="[DECORATIVE]"/>
          <p:cNvPicPr>
            <a:picLocks noChangeAspect="1" noChangeArrowheads="1"/>
          </p:cNvPicPr>
          <p:nvPr userDrawn="1"/>
        </p:nvPicPr>
        <p:blipFill rotWithShape="1">
          <a:blip r:embed="rId2" cstate="print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01784" y="6381328"/>
            <a:ext cx="416766" cy="402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832509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74254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214016"/>
            <a:ext cx="4040188" cy="38792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74254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214016"/>
            <a:ext cx="4041775" cy="38792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8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Δημιουργία ηλεκτρονικού</a:t>
            </a:r>
            <a:r>
              <a:rPr lang="el-GR" sz="1000" baseline="0" dirty="0" smtClean="0">
                <a:solidFill>
                  <a:srgbClr val="5075BC"/>
                </a:solidFill>
              </a:rPr>
              <a:t> μ</a:t>
            </a:r>
            <a:r>
              <a:rPr lang="el-GR" sz="1000" dirty="0" smtClean="0">
                <a:solidFill>
                  <a:srgbClr val="5075BC"/>
                </a:solidFill>
              </a:rPr>
              <a:t>αθήματος</a:t>
            </a:r>
          </a:p>
        </p:txBody>
      </p:sp>
      <p:pic>
        <p:nvPicPr>
          <p:cNvPr id="10" name="Picture 3" descr="Λογότυπο πλατφόρμας."/>
          <p:cNvPicPr>
            <a:picLocks noChangeAspect="1" noChangeArrowheads="1"/>
          </p:cNvPicPr>
          <p:nvPr userDrawn="1"/>
        </p:nvPicPr>
        <p:blipFill rotWithShape="1">
          <a:blip r:embed="rId2" cstate="print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01784" y="6381328"/>
            <a:ext cx="416766" cy="402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61127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4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Δημιουργία ηλεκτρονικού</a:t>
            </a:r>
            <a:r>
              <a:rPr lang="el-GR" sz="1000" baseline="0" dirty="0" smtClean="0">
                <a:solidFill>
                  <a:srgbClr val="5075BC"/>
                </a:solidFill>
              </a:rPr>
              <a:t> μ</a:t>
            </a:r>
            <a:r>
              <a:rPr lang="el-GR" sz="1000" dirty="0" smtClean="0">
                <a:solidFill>
                  <a:srgbClr val="5075BC"/>
                </a:solidFill>
              </a:rPr>
              <a:t>αθήματος</a:t>
            </a:r>
          </a:p>
        </p:txBody>
      </p:sp>
      <p:pic>
        <p:nvPicPr>
          <p:cNvPr id="6" name="Picture 3" descr="Λογότυπο πλατφόρμας."/>
          <p:cNvPicPr>
            <a:picLocks noChangeAspect="1" noChangeArrowheads="1"/>
          </p:cNvPicPr>
          <p:nvPr userDrawn="1"/>
        </p:nvPicPr>
        <p:blipFill rotWithShape="1">
          <a:blip r:embed="rId2" cstate="print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01784" y="6381328"/>
            <a:ext cx="416766" cy="402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157946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096202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1556792"/>
            <a:ext cx="5111750" cy="460851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556792"/>
            <a:ext cx="3008313" cy="4608512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dirty="0" smtClean="0"/>
              <a:t>Στυλ υποδείγματος κειμένου</a:t>
            </a:r>
          </a:p>
        </p:txBody>
      </p:sp>
      <p:sp>
        <p:nvSpPr>
          <p:cNvPr id="6" name="Τίτλος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600" cy="11448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l-GR" b="0">
                <a:solidFill>
                  <a:srgbClr val="5075BC"/>
                </a:solidFill>
              </a:defRPr>
            </a:lvl1pPr>
          </a:lstStyle>
          <a:p>
            <a:pPr lvl="0"/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5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7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Δημιουργία ηλεκτρονικού</a:t>
            </a:r>
            <a:r>
              <a:rPr lang="el-GR" sz="1000" baseline="0" dirty="0" smtClean="0">
                <a:solidFill>
                  <a:srgbClr val="5075BC"/>
                </a:solidFill>
              </a:rPr>
              <a:t> μ</a:t>
            </a:r>
            <a:r>
              <a:rPr lang="el-GR" sz="1000" dirty="0" smtClean="0">
                <a:solidFill>
                  <a:srgbClr val="5075BC"/>
                </a:solidFill>
              </a:rPr>
              <a:t>αθήματος</a:t>
            </a:r>
          </a:p>
        </p:txBody>
      </p:sp>
      <p:pic>
        <p:nvPicPr>
          <p:cNvPr id="9" name="Picture 3" descr="Λογότυπο πλατφόρμας."/>
          <p:cNvPicPr>
            <a:picLocks noChangeAspect="1" noChangeArrowheads="1"/>
          </p:cNvPicPr>
          <p:nvPr userDrawn="1"/>
        </p:nvPicPr>
        <p:blipFill rotWithShape="1">
          <a:blip r:embed="rId2" cstate="print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01784" y="6381328"/>
            <a:ext cx="416766" cy="402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231715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1556792"/>
            <a:ext cx="5486400" cy="345638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 dirty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157192"/>
            <a:ext cx="5486400" cy="1015008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dirty="0" smtClean="0"/>
              <a:t>Στυλ υποδείγματος κειμένου</a:t>
            </a:r>
          </a:p>
        </p:txBody>
      </p:sp>
      <p:sp>
        <p:nvSpPr>
          <p:cNvPr id="9" name="Τίτλος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600" cy="11448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l-GR" b="0">
                <a:solidFill>
                  <a:srgbClr val="5075BC"/>
                </a:solidFill>
              </a:defRPr>
            </a:lvl1pPr>
          </a:lstStyle>
          <a:p>
            <a:pPr lvl="0"/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5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6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Δημιουργία ηλεκτρονικού</a:t>
            </a:r>
            <a:r>
              <a:rPr lang="el-GR" sz="1000" baseline="0" dirty="0" smtClean="0">
                <a:solidFill>
                  <a:srgbClr val="5075BC"/>
                </a:solidFill>
              </a:rPr>
              <a:t> μ</a:t>
            </a:r>
            <a:r>
              <a:rPr lang="el-GR" sz="1000" dirty="0" smtClean="0">
                <a:solidFill>
                  <a:srgbClr val="5075BC"/>
                </a:solidFill>
              </a:rPr>
              <a:t>αθήματος</a:t>
            </a:r>
          </a:p>
        </p:txBody>
      </p:sp>
      <p:pic>
        <p:nvPicPr>
          <p:cNvPr id="8" name="Picture 3" descr="Λογότυπο πλατφόρμας."/>
          <p:cNvPicPr>
            <a:picLocks noChangeAspect="1" noChangeArrowheads="1"/>
          </p:cNvPicPr>
          <p:nvPr userDrawn="1"/>
        </p:nvPicPr>
        <p:blipFill rotWithShape="1">
          <a:blip r:embed="rId2" cstate="print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01784" y="6381328"/>
            <a:ext cx="416766" cy="402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50776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838095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61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eclass.gunet.gr/courses/TELEGU497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5" Type="http://schemas.openxmlformats.org/officeDocument/2006/relationships/image" Target="../media/image13.png"/><Relationship Id="rId4" Type="http://schemas.openxmlformats.org/officeDocument/2006/relationships/hyperlink" Target="%5b1%5d%20http:/creativecommons.org/licenses/by-nc-sa/4.0/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reepik.com/free-vector/online-trainer_765158.htm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Εικόνα 5" descr="Λογότυπο ακαδημαϊκού διαδικτύου.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47788"/>
            <a:ext cx="1430040" cy="892041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7" name="Picture 3" descr="Λογότυπο πλατφόρμας."/>
          <p:cNvPicPr>
            <a:picLocks noChangeAspect="1" noChangeArrowheads="1"/>
          </p:cNvPicPr>
          <p:nvPr/>
        </p:nvPicPr>
        <p:blipFill>
          <a:blip r:embed="rId5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342044"/>
            <a:ext cx="941164" cy="8769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1844824"/>
            <a:ext cx="7772400" cy="1470025"/>
          </a:xfrm>
        </p:spPr>
        <p:txBody>
          <a:bodyPr>
            <a:normAutofit/>
          </a:bodyPr>
          <a:lstStyle/>
          <a:p>
            <a:r>
              <a:rPr lang="el-GR" sz="4000" dirty="0">
                <a:solidFill>
                  <a:srgbClr val="5075BC"/>
                </a:solidFill>
              </a:rPr>
              <a:t>Ανάπτυξη </a:t>
            </a:r>
            <a:r>
              <a:rPr lang="el-GR" sz="4000" dirty="0" smtClean="0">
                <a:solidFill>
                  <a:srgbClr val="5075BC"/>
                </a:solidFill>
              </a:rPr>
              <a:t>ηλεκτρονικών μαθημάτων </a:t>
            </a:r>
            <a:br>
              <a:rPr lang="el-GR" sz="4000" dirty="0" smtClean="0">
                <a:solidFill>
                  <a:srgbClr val="5075BC"/>
                </a:solidFill>
              </a:rPr>
            </a:br>
            <a:r>
              <a:rPr lang="el-GR" sz="4000" dirty="0" smtClean="0">
                <a:solidFill>
                  <a:srgbClr val="5075BC"/>
                </a:solidFill>
              </a:rPr>
              <a:t>στην πλατφόρμα </a:t>
            </a:r>
            <a:r>
              <a:rPr lang="el-GR" sz="4000" dirty="0" err="1" smtClean="0">
                <a:solidFill>
                  <a:srgbClr val="5075BC"/>
                </a:solidFill>
              </a:rPr>
              <a:t>Open</a:t>
            </a:r>
            <a:r>
              <a:rPr lang="el-GR" sz="4000" dirty="0" smtClean="0">
                <a:solidFill>
                  <a:srgbClr val="5075BC"/>
                </a:solidFill>
              </a:rPr>
              <a:t> </a:t>
            </a:r>
            <a:r>
              <a:rPr lang="el-GR" sz="4000" dirty="0" err="1">
                <a:solidFill>
                  <a:srgbClr val="5075BC"/>
                </a:solidFill>
              </a:rPr>
              <a:t>eClass</a:t>
            </a:r>
            <a:endParaRPr lang="el-GR" sz="4000" dirty="0">
              <a:solidFill>
                <a:srgbClr val="5075BC"/>
              </a:solidFill>
            </a:endParaRP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683568" y="3429000"/>
            <a:ext cx="7776864" cy="1492399"/>
          </a:xfrm>
        </p:spPr>
        <p:txBody>
          <a:bodyPr>
            <a:noAutofit/>
          </a:bodyPr>
          <a:lstStyle/>
          <a:p>
            <a:r>
              <a:rPr lang="el-GR" dirty="0" smtClean="0"/>
              <a:t>Δημιουργία και Διαχείριση Ηλεκτρονικών Μαθημάτων</a:t>
            </a:r>
          </a:p>
          <a:p>
            <a:endParaRPr lang="el-GR" dirty="0"/>
          </a:p>
          <a:p>
            <a:r>
              <a:rPr lang="el-GR" dirty="0" smtClean="0"/>
              <a:t>Δημιουργία μαθήματος</a:t>
            </a:r>
            <a:endParaRPr lang="en-GB" dirty="0" smtClean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28195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Δημιουργία μαθήματος</a:t>
            </a:r>
            <a:r>
              <a:rPr lang="en-GB" dirty="0"/>
              <a:t> </a:t>
            </a:r>
            <a:r>
              <a:rPr lang="en-GB" dirty="0" smtClean="0"/>
              <a:t>(9/9</a:t>
            </a:r>
            <a:r>
              <a:rPr lang="en-GB" dirty="0"/>
              <a:t>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dirty="0"/>
              <a:t>Μόλις ολοκληρωθεί η δημιουργία του μαθήματος, μπορείτε να εισέλθετε σε </a:t>
            </a:r>
            <a:r>
              <a:rPr lang="el-GR" dirty="0" smtClean="0"/>
              <a:t>αυτό κάνοντας κλικ στον τίτλο του από τη λίστα μαθημάτων στο προσωπικό χαρτοφυλάκιό σας. </a:t>
            </a:r>
            <a:endParaRPr lang="el-GR" dirty="0"/>
          </a:p>
          <a:p>
            <a:endParaRPr lang="el-GR" dirty="0"/>
          </a:p>
        </p:txBody>
      </p:sp>
      <p:pic>
        <p:nvPicPr>
          <p:cNvPr id="9219" name="Picture 3" descr="[DECORATIVE]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1772816"/>
            <a:ext cx="4038600" cy="30208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419589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Αναφοράς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000" dirty="0" err="1" smtClean="0"/>
              <a:t>Copyright</a:t>
            </a:r>
            <a:r>
              <a:rPr lang="el-GR" sz="2000" dirty="0" smtClean="0"/>
              <a:t> Ακαδημαϊκό Διαδίκτυο – </a:t>
            </a:r>
            <a:r>
              <a:rPr lang="en-GB" sz="2000" dirty="0" err="1" smtClean="0"/>
              <a:t>Gunet</a:t>
            </a:r>
            <a:r>
              <a:rPr lang="en-GB" sz="2000" dirty="0" smtClean="0"/>
              <a:t> 2015</a:t>
            </a:r>
            <a:r>
              <a:rPr lang="el-GR" sz="2000" dirty="0"/>
              <a:t>. «Ανάπτυξη Ηλεκτρονικών Μαθημάτων στην Πλατφόρμα </a:t>
            </a:r>
            <a:r>
              <a:rPr lang="el-GR" sz="2000" dirty="0" err="1"/>
              <a:t>Open</a:t>
            </a:r>
            <a:r>
              <a:rPr lang="el-GR" sz="2000" dirty="0"/>
              <a:t> </a:t>
            </a:r>
            <a:r>
              <a:rPr lang="el-GR" sz="2000" dirty="0" err="1"/>
              <a:t>eClass</a:t>
            </a:r>
            <a:r>
              <a:rPr lang="el-GR" sz="2000" dirty="0"/>
              <a:t>. Δημιουργία και Διαχείριση Ηλεκτρονικών </a:t>
            </a:r>
            <a:r>
              <a:rPr lang="el-GR" sz="2000" dirty="0" smtClean="0"/>
              <a:t>Μαθημάτων. Δημιουργία Μαθήματος». Έκδοση: 1.0. Αθήνα 2015. Διαθέσιμο από τη δικτυακή διεύθυνση: </a:t>
            </a:r>
            <a:r>
              <a:rPr lang="en-GB" sz="2000" dirty="0" smtClean="0">
                <a:hlinkClick r:id="rId3" tooltip="Σύνδεσμος Ηλεκτρονικού Μαθήματος"/>
              </a:rPr>
              <a:t>http://eclass.gunet.gr/courses/TELEGU497/</a:t>
            </a:r>
            <a:r>
              <a:rPr lang="el-GR" sz="2000" dirty="0" smtClean="0"/>
              <a:t> .</a:t>
            </a:r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2497114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62272"/>
            <a:ext cx="8229600" cy="1143000"/>
          </a:xfrm>
        </p:spPr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Αδειοδότησης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764704"/>
            <a:ext cx="8928992" cy="144015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2000" dirty="0" smtClean="0"/>
              <a:t>Το </a:t>
            </a:r>
            <a:r>
              <a:rPr lang="el-GR" sz="2000" dirty="0"/>
              <a:t>παρόν υλικό διατίθεται με τους όρους της άδειας χρήσης Creative Commons Αναφορά, Μη Εμπορική Χρήση Παρόμοια Διανομή 4.0 [1] ή μεταγενέστερη, Διεθνής Έκδοση.   Εξαιρούνται τα αυτοτελή έργα τρίτων π.χ. φωτογραφίες, διαγράμματα </a:t>
            </a:r>
            <a:r>
              <a:rPr lang="el-GR" sz="2000" dirty="0" err="1"/>
              <a:t>κ.λ.π</a:t>
            </a:r>
            <a:r>
              <a:rPr lang="el-GR" sz="2000" dirty="0"/>
              <a:t>.,  τα οποία εμπεριέχονται σε αυτό και τα οποία αναφέρονται μαζί με τους όρους χρήσης τους στο «Σημείωμα Χρήσης Έργων Τρίτων</a:t>
            </a:r>
            <a:r>
              <a:rPr lang="el-GR" sz="2000" dirty="0" smtClean="0"/>
              <a:t>».                     </a:t>
            </a:r>
          </a:p>
          <a:p>
            <a:pPr marL="0" indent="0">
              <a:buNone/>
            </a:pPr>
            <a:endParaRPr lang="el-GR" sz="2000" dirty="0"/>
          </a:p>
        </p:txBody>
      </p:sp>
      <p:pic>
        <p:nvPicPr>
          <p:cNvPr id="2056" name="Picture 22" descr="Λογότυπο για Άδειες χρήσης Creative Commons BY-NC-ND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7670" y="2420888"/>
            <a:ext cx="1648660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07504" y="2924944"/>
            <a:ext cx="9036496" cy="345638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/>
          <a:p>
            <a:r>
              <a:rPr lang="el-GR" dirty="0"/>
              <a:t>[1] http://creativecommons.org/licenses/by-nc-sa/4.0/ </a:t>
            </a:r>
            <a:endParaRPr lang="en-US" smtClean="0"/>
          </a:p>
          <a:p>
            <a:endParaRPr lang="el-GR" dirty="0"/>
          </a:p>
          <a:p>
            <a:r>
              <a:rPr lang="el-GR" dirty="0"/>
              <a:t>Ως </a:t>
            </a:r>
            <a:r>
              <a:rPr lang="el-GR" b="1" dirty="0"/>
              <a:t>Μη Εμπορική</a:t>
            </a:r>
            <a:r>
              <a:rPr lang="el-GR" dirty="0"/>
              <a:t> ορίζεται η χρήση: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dirty="0"/>
              <a:t>που δεν περιλαμβάνει άμεσο ή έμμεσο οικονομικό όφελος από την χρήση του έργου, για το διανομέα του έργου και </a:t>
            </a:r>
            <a:r>
              <a:rPr lang="el-GR" dirty="0" err="1"/>
              <a:t>αδειοδόχο</a:t>
            </a:r>
            <a:endParaRPr lang="el-GR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dirty="0"/>
              <a:t>που</a:t>
            </a:r>
            <a:r>
              <a:rPr lang="en-GB" dirty="0"/>
              <a:t> </a:t>
            </a:r>
            <a:r>
              <a:rPr lang="el-GR" dirty="0"/>
              <a:t>δεν περιλαμβάνει οικονομική συναλλαγή ως προϋπόθεση για τη χρήση ή πρόσβαση στο έργο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dirty="0"/>
              <a:t>που</a:t>
            </a:r>
            <a:r>
              <a:rPr lang="en-GB" dirty="0"/>
              <a:t> </a:t>
            </a:r>
            <a:r>
              <a:rPr lang="el-GR" dirty="0"/>
              <a:t>δεν προσπορίζει στο διανομέα του έργου και</a:t>
            </a:r>
            <a:r>
              <a:rPr lang="en-GB" dirty="0"/>
              <a:t> </a:t>
            </a:r>
            <a:r>
              <a:rPr lang="el-GR" dirty="0" err="1"/>
              <a:t>αδειοδόχο</a:t>
            </a:r>
            <a:r>
              <a:rPr lang="en-GB" dirty="0"/>
              <a:t> </a:t>
            </a:r>
            <a:r>
              <a:rPr lang="el-GR" dirty="0"/>
              <a:t>έμμεσο οικονομικό όφελος (π.χ. διαφημίσεις) από την προβολή του έργου σε διαδικτυακό </a:t>
            </a:r>
            <a:r>
              <a:rPr lang="el-GR" dirty="0" smtClean="0"/>
              <a:t>τόπο</a:t>
            </a:r>
            <a:endParaRPr lang="en-US" dirty="0" smtClean="0"/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l-GR" dirty="0"/>
          </a:p>
          <a:p>
            <a:r>
              <a:rPr lang="el-GR" dirty="0" smtClean="0"/>
              <a:t>Ο </a:t>
            </a:r>
            <a:r>
              <a:rPr lang="el-GR" dirty="0"/>
              <a:t>δικαιούχος μπορεί να παρέχει στον </a:t>
            </a:r>
            <a:r>
              <a:rPr lang="el-GR" dirty="0" err="1"/>
              <a:t>αδειοδόχο</a:t>
            </a:r>
            <a:r>
              <a:rPr lang="el-GR" dirty="0"/>
              <a:t> ξεχωριστή άδεια να χρησιμοποιεί το έργο για εμπορική χρήση, εφόσον αυτό του ζητηθεί</a:t>
            </a:r>
            <a:r>
              <a:rPr lang="el-GR" dirty="0" smtClean="0"/>
              <a:t>.</a:t>
            </a:r>
            <a:endParaRPr lang="el-GR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18199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dirty="0"/>
              <a:t>Σημείωμα Χρήσης Έργων </a:t>
            </a:r>
            <a:r>
              <a:rPr lang="el-GR" dirty="0" smtClean="0"/>
              <a:t>Τρίτων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000" dirty="0" smtClean="0"/>
              <a:t>Το </a:t>
            </a:r>
            <a:r>
              <a:rPr lang="el-GR" sz="2000" dirty="0"/>
              <a:t>Έργο αυτό κάνει χρήση των ακόλουθων έργων</a:t>
            </a:r>
            <a:r>
              <a:rPr lang="el-GR" sz="2000" dirty="0" smtClean="0"/>
              <a:t>:</a:t>
            </a:r>
            <a:endParaRPr lang="en-GB" sz="2000" dirty="0" smtClean="0"/>
          </a:p>
          <a:p>
            <a:pPr marL="0" indent="0">
              <a:buNone/>
            </a:pPr>
            <a:r>
              <a:rPr lang="el-GR" sz="2000" dirty="0" smtClean="0"/>
              <a:t>Εικόνα 1: </a:t>
            </a:r>
            <a:r>
              <a:rPr lang="en-GB" sz="2000" dirty="0" smtClean="0">
                <a:hlinkClick r:id="rId3"/>
              </a:rPr>
              <a:t>Online Training</a:t>
            </a:r>
            <a:r>
              <a:rPr lang="en-GB" sz="2000" dirty="0" smtClean="0"/>
              <a:t>, </a:t>
            </a:r>
            <a:r>
              <a:rPr lang="en-GB" sz="2000" dirty="0"/>
              <a:t>Designed by </a:t>
            </a:r>
            <a:r>
              <a:rPr lang="en-GB" sz="2000" dirty="0" err="1"/>
              <a:t>Freepik</a:t>
            </a:r>
            <a:r>
              <a:rPr lang="en-GB" sz="2000" dirty="0"/>
              <a:t>. </a:t>
            </a:r>
            <a:r>
              <a:rPr lang="en-US" sz="2000" dirty="0"/>
              <a:t>Free for commercial use with attribution. </a:t>
            </a:r>
            <a:r>
              <a:rPr lang="en-GB" sz="2000" dirty="0" smtClean="0"/>
              <a:t>Freepik.com.</a:t>
            </a:r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241895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Δημιουργία </a:t>
            </a:r>
            <a:r>
              <a:rPr lang="el-GR" dirty="0" smtClean="0"/>
              <a:t>μαθήματος</a:t>
            </a:r>
            <a:r>
              <a:rPr lang="en-GB" dirty="0" smtClean="0"/>
              <a:t> (1/9)</a:t>
            </a:r>
            <a:endParaRPr lang="el-GR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l-GR" dirty="0"/>
              <a:t>Η δημιουργία μαθήματος είναι η πιο σημαντική ενέργεια του χρήστη – εκπαιδευτή στην πλατφόρμα. </a:t>
            </a:r>
          </a:p>
        </p:txBody>
      </p:sp>
      <p:pic>
        <p:nvPicPr>
          <p:cNvPr id="8194" name="Picture 2" descr="Online trainer Free Vector"/>
          <p:cNvPicPr>
            <a:picLocks noGrp="1" noChangeAspect="1" noChangeArrowheads="1"/>
          </p:cNvPicPr>
          <p:nvPr>
            <p:ph sz="half" idx="2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22" t="16702" r="7609" b="33239"/>
          <a:stretch/>
        </p:blipFill>
        <p:spPr bwMode="auto">
          <a:xfrm>
            <a:off x="4644008" y="1772816"/>
            <a:ext cx="4022163" cy="28441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8172267" y="4725144"/>
            <a:ext cx="472173" cy="360040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Autofit/>
          </a:bodyPr>
          <a:lstStyle/>
          <a:p>
            <a:r>
              <a:rPr lang="el-GR" b="1" dirty="0" smtClean="0">
                <a:latin typeface="+mj-lt"/>
              </a:rPr>
              <a:t>[1]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644525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Δημιουργία μαθήματος</a:t>
            </a:r>
            <a:r>
              <a:rPr lang="en-GB" dirty="0"/>
              <a:t> </a:t>
            </a:r>
            <a:r>
              <a:rPr lang="en-GB" dirty="0" smtClean="0"/>
              <a:t>(2/9</a:t>
            </a:r>
            <a:r>
              <a:rPr lang="en-GB" dirty="0"/>
              <a:t>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dirty="0" smtClean="0"/>
              <a:t>Ειδικότερα, για να δημιουργήσετε ένα νέο μάθημα</a:t>
            </a:r>
            <a:r>
              <a:rPr lang="en-GB" dirty="0" smtClean="0"/>
              <a:t>, </a:t>
            </a:r>
            <a:r>
              <a:rPr lang="el-GR" dirty="0" smtClean="0"/>
              <a:t>πατήστε το κουμπί με την ένδειξη «Δημιουργία μαθήματος» από την αρχική σελίδα του </a:t>
            </a:r>
            <a:r>
              <a:rPr lang="el-GR" dirty="0"/>
              <a:t>προσωπικού </a:t>
            </a:r>
            <a:r>
              <a:rPr lang="el-GR" dirty="0" smtClean="0"/>
              <a:t>χαρτοφυλακίου σας.</a:t>
            </a:r>
            <a:endParaRPr lang="el-GR" dirty="0"/>
          </a:p>
        </p:txBody>
      </p:sp>
      <p:pic>
        <p:nvPicPr>
          <p:cNvPr id="2051" name="Picture 3" descr="[DECORATIVE]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1844824"/>
            <a:ext cx="4038600" cy="2271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100802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Δημιουργία μαθήματος</a:t>
            </a:r>
            <a:r>
              <a:rPr lang="en-GB" dirty="0"/>
              <a:t> </a:t>
            </a:r>
            <a:r>
              <a:rPr lang="en-GB" dirty="0" smtClean="0"/>
              <a:t>(3/9</a:t>
            </a:r>
            <a:r>
              <a:rPr lang="en-GB" dirty="0"/>
              <a:t>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826768" cy="4525963"/>
          </a:xfrm>
        </p:spPr>
        <p:txBody>
          <a:bodyPr/>
          <a:lstStyle/>
          <a:p>
            <a:pPr marL="0" indent="0">
              <a:buNone/>
            </a:pPr>
            <a:r>
              <a:rPr lang="el-GR" dirty="0" smtClean="0"/>
              <a:t>Εναλλακτικά, μεταβείτε στις επιλογές χρήστη στην αριστερή στήλη του προσωπικού σας χαρτοφυλακίου και κάντε κλικ στην επιλογή «Δημιουργία Μαθήματος».</a:t>
            </a:r>
          </a:p>
          <a:p>
            <a:endParaRPr lang="el-GR" dirty="0"/>
          </a:p>
        </p:txBody>
      </p:sp>
      <p:pic>
        <p:nvPicPr>
          <p:cNvPr id="1026" name="Picture 2" descr="[DECORATIVE]"/>
          <p:cNvPicPr>
            <a:picLocks noGrp="1" noChangeAspect="1" noChangeArrowheads="1"/>
          </p:cNvPicPr>
          <p:nvPr>
            <p:ph sz="half" idx="2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7245" b="4598"/>
          <a:stretch/>
        </p:blipFill>
        <p:spPr bwMode="auto">
          <a:xfrm>
            <a:off x="4449066" y="1700808"/>
            <a:ext cx="4193996" cy="3888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79473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Δημιουργία μαθήματος</a:t>
            </a:r>
            <a:r>
              <a:rPr lang="en-GB" dirty="0"/>
              <a:t> </a:t>
            </a:r>
            <a:r>
              <a:rPr lang="en-GB" dirty="0" smtClean="0"/>
              <a:t>(4/9</a:t>
            </a:r>
            <a:r>
              <a:rPr lang="en-GB" dirty="0"/>
              <a:t>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l-GR" sz="2600" dirty="0"/>
              <a:t>Στη φόρμα που θα σας εμφανιστεί:</a:t>
            </a:r>
          </a:p>
          <a:p>
            <a:r>
              <a:rPr lang="el-GR" sz="2600" dirty="0"/>
              <a:t>Πληκτρολογήστε έναν τίτλο για το </a:t>
            </a:r>
            <a:r>
              <a:rPr lang="el-GR" sz="2600" dirty="0" smtClean="0"/>
              <a:t>μάθημά σας</a:t>
            </a:r>
            <a:r>
              <a:rPr lang="en-US" sz="2600" dirty="0" smtClean="0"/>
              <a:t>.</a:t>
            </a:r>
            <a:endParaRPr lang="el-GR" sz="2600" dirty="0" smtClean="0"/>
          </a:p>
          <a:p>
            <a:r>
              <a:rPr lang="el-GR" sz="2600" dirty="0" smtClean="0"/>
              <a:t>Επιλέξτε τη Σχολή </a:t>
            </a:r>
            <a:r>
              <a:rPr lang="el-GR" sz="2600" dirty="0"/>
              <a:t>ή το Τμήμα στα πλαίσια του οποίου προσφέρεται το μάθημα ή την </a:t>
            </a:r>
            <a:r>
              <a:rPr lang="el-GR" sz="2600" dirty="0" smtClean="0"/>
              <a:t>κατηγορία μαθημάτων </a:t>
            </a:r>
            <a:r>
              <a:rPr lang="el-GR" sz="2600" dirty="0"/>
              <a:t>στην οποία ανήκει.</a:t>
            </a:r>
          </a:p>
          <a:p>
            <a:endParaRPr lang="el-GR" sz="2600" dirty="0"/>
          </a:p>
        </p:txBody>
      </p:sp>
      <p:pic>
        <p:nvPicPr>
          <p:cNvPr id="3076" name="Picture 4" descr="[DECORATIVE]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772816"/>
            <a:ext cx="4038600" cy="32940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341148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Δημιουργία μαθήματος</a:t>
            </a:r>
            <a:r>
              <a:rPr lang="en-GB" dirty="0"/>
              <a:t> </a:t>
            </a:r>
            <a:r>
              <a:rPr lang="en-GB" dirty="0" smtClean="0"/>
              <a:t>(5/9</a:t>
            </a:r>
            <a:r>
              <a:rPr lang="en-GB" dirty="0"/>
              <a:t>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r>
              <a:rPr lang="el-GR" sz="2400" dirty="0" smtClean="0"/>
              <a:t>Συμπληρώστε τα </a:t>
            </a:r>
            <a:r>
              <a:rPr lang="el-GR" sz="2400" dirty="0"/>
              <a:t>ονόματα των </a:t>
            </a:r>
            <a:r>
              <a:rPr lang="el-GR" sz="2400" dirty="0" smtClean="0"/>
              <a:t>εκπαιδευτών του μαθήματος. </a:t>
            </a:r>
            <a:r>
              <a:rPr lang="el-GR" sz="2400" dirty="0"/>
              <a:t>Το σύστημα εμφανίζει αυτόματα στο πεδίο αυτό το </a:t>
            </a:r>
            <a:r>
              <a:rPr lang="el-GR" sz="2400" dirty="0" smtClean="0"/>
              <a:t>όνομά μας. </a:t>
            </a:r>
            <a:r>
              <a:rPr lang="el-GR" sz="2400" dirty="0"/>
              <a:t>Αν οι εκπαιδευτές είναι περισσότεροι, προσθέστε τα ονόματά </a:t>
            </a:r>
            <a:r>
              <a:rPr lang="el-GR" sz="2400" dirty="0" smtClean="0"/>
              <a:t>τους.</a:t>
            </a:r>
            <a:endParaRPr lang="el-GR" sz="2400" dirty="0"/>
          </a:p>
          <a:p>
            <a:r>
              <a:rPr lang="el-GR" sz="2400" dirty="0" smtClean="0"/>
              <a:t>Επιλέξτε </a:t>
            </a:r>
            <a:r>
              <a:rPr lang="el-GR" sz="2400" dirty="0"/>
              <a:t>τη γλώσσα στην οποία θέλετε να </a:t>
            </a:r>
            <a:r>
              <a:rPr lang="el-GR" sz="2400" dirty="0" smtClean="0"/>
              <a:t>εμφανίζεται το περιβάλλον του μαθήματος.</a:t>
            </a:r>
            <a:endParaRPr lang="el-GR" sz="2400" dirty="0"/>
          </a:p>
        </p:txBody>
      </p:sp>
      <p:pic>
        <p:nvPicPr>
          <p:cNvPr id="4098" name="Picture 2" descr="[DECORATIVE]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1772816"/>
            <a:ext cx="4038600" cy="32940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844184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Δημιουργία μαθήματος</a:t>
            </a:r>
            <a:r>
              <a:rPr lang="en-GB" dirty="0"/>
              <a:t> </a:t>
            </a:r>
            <a:r>
              <a:rPr lang="en-GB" dirty="0" smtClean="0"/>
              <a:t>(6/9</a:t>
            </a:r>
            <a:r>
              <a:rPr lang="en-GB" dirty="0"/>
              <a:t>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lvl="0"/>
            <a:r>
              <a:rPr lang="el-GR" dirty="0"/>
              <a:t>Πληκτρολογήστε μια σύντομη περιγραφή για το μάθημα.</a:t>
            </a:r>
          </a:p>
          <a:p>
            <a:pPr lvl="0"/>
            <a:r>
              <a:rPr lang="el-GR" dirty="0"/>
              <a:t>Επιλέξτε μία από τις διαθέσιμες μορφές </a:t>
            </a:r>
            <a:r>
              <a:rPr lang="el-GR" dirty="0" smtClean="0"/>
              <a:t>μαθημάτων. </a:t>
            </a:r>
            <a:endParaRPr lang="el-GR" dirty="0"/>
          </a:p>
          <a:p>
            <a:endParaRPr lang="el-GR" dirty="0"/>
          </a:p>
        </p:txBody>
      </p:sp>
      <p:pic>
        <p:nvPicPr>
          <p:cNvPr id="5122" name="Picture 2" descr="[DECORATIVE]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1772816"/>
            <a:ext cx="4038600" cy="24811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474435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Δημιουργία μαθήματος</a:t>
            </a:r>
            <a:r>
              <a:rPr lang="en-GB" dirty="0"/>
              <a:t> </a:t>
            </a:r>
            <a:r>
              <a:rPr lang="en-GB" dirty="0" smtClean="0"/>
              <a:t>(7/9</a:t>
            </a:r>
            <a:r>
              <a:rPr lang="en-GB" dirty="0"/>
              <a:t>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Καθορίστε</a:t>
            </a:r>
            <a:r>
              <a:rPr lang="el-GR" dirty="0"/>
              <a:t>, προαιρετικά, την άδεια διάθεσης του μαθήματός σας</a:t>
            </a:r>
            <a:r>
              <a:rPr lang="el-GR" dirty="0" smtClean="0"/>
              <a:t>.</a:t>
            </a:r>
            <a:endParaRPr lang="el-GR" dirty="0"/>
          </a:p>
          <a:p>
            <a:r>
              <a:rPr lang="el-GR" dirty="0" smtClean="0"/>
              <a:t>Καθορίστε </a:t>
            </a:r>
            <a:r>
              <a:rPr lang="el-GR" dirty="0"/>
              <a:t>τον τύπο πρόσβασης </a:t>
            </a:r>
            <a:r>
              <a:rPr lang="el-GR" dirty="0" smtClean="0"/>
              <a:t>στο μάθημά σας. </a:t>
            </a:r>
            <a:endParaRPr lang="el-GR" dirty="0"/>
          </a:p>
          <a:p>
            <a:endParaRPr lang="el-GR" dirty="0"/>
          </a:p>
        </p:txBody>
      </p:sp>
      <p:pic>
        <p:nvPicPr>
          <p:cNvPr id="6147" name="Picture 3" descr="[DECORATIVE]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1628800"/>
            <a:ext cx="4038600" cy="34081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665316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Δημιουργία μαθήματος</a:t>
            </a:r>
            <a:r>
              <a:rPr lang="en-GB" dirty="0"/>
              <a:t> </a:t>
            </a:r>
            <a:r>
              <a:rPr lang="en-GB" dirty="0" smtClean="0"/>
              <a:t>(8/9</a:t>
            </a:r>
            <a:r>
              <a:rPr lang="en-GB" dirty="0"/>
              <a:t>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dirty="0"/>
              <a:t>Για να ολοκληρωθεί η διαδικασία δημιουργίας του </a:t>
            </a:r>
            <a:r>
              <a:rPr lang="el-GR" dirty="0" smtClean="0"/>
              <a:t>μαθήματός σας, </a:t>
            </a:r>
            <a:r>
              <a:rPr lang="el-GR" dirty="0"/>
              <a:t>πατήστε το κουμπί με την ένδειξη «Δημιουργία Μαθήματος». </a:t>
            </a:r>
          </a:p>
        </p:txBody>
      </p:sp>
      <p:pic>
        <p:nvPicPr>
          <p:cNvPr id="7170" name="Picture 2" descr="[DECORATIVE]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1700808"/>
            <a:ext cx="4038600" cy="26591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1171130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HECKTIMEDATE" val="28/3/2016 10:07:38 πμ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5,1027,2,3,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4,5,8194,8,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2,3,2056,6,"/>
</p:tagLst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91440" tIns="45720" rIns="91440" bIns="45720" rtlCol="0" anchor="ctr">
        <a:normAutofit/>
      </a:bodyPr>
      <a:lstStyle>
        <a:defPPr>
          <a:defRPr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��< ? x m l   v e r s i o n = " 1 . 0 "   e n c o d i n g = " u t f - 1 6 " ? > < D o c u m e n t S e t t i n g s   x m l n s : x s i = " h t t p : / / w w w . w 3 . o r g / 2 0 0 1 / X M L S c h e m a - i n s t a n c e "   x m l n s : x s d = " h t t p : / / w w w . w 3 . o r g / 2 0 0 1 / X M L S c h e m a "   x m l n s = " h t t p : / / w w w . z h a w . c h / A c c e s s i b i l i t y A d d I n " >  
     < C h e c k R e a d i n g O r d e r > t r u e < / C h e c k R e a d i n g O r d e r >  
     < C h e c k T a b l e H e a d e r > t r u e < / C h e c k T a b l e H e a d e r >  
     < C h e c k S l i d e T i t l e > t r u e < / C h e c k S l i d e T i t l e >  
     < C h e c k L a n g u a g e S e t t i n g > t r u e < / C h e c k L a n g u a g e S e t t i n g >  
     < C h e c k A l t T e x t > t r u e < / C h e c k A l t T e x t >  
     < C h e c k T e x t S i z e > f a l s e < / C h e c k T e x t S i z e >  
     < C h e c k S c r e e n T i p > f a l s e < / C h e c k S c r e e n T i p >  
     < S h o w S h a p e N a m e C o l u m n > f a l s e < / S h o w S h a p e N a m e C o l u m n >  
     < S h o w I s s u e D e s c r i p t i o n > t r u e < / S h o w I s s u e D e s c r i p t i o n >  
 < / D o c u m e n t S e t t i n g s > 
</file>

<file path=customXml/itemProps1.xml><?xml version="1.0" encoding="utf-8"?>
<ds:datastoreItem xmlns:ds="http://schemas.openxmlformats.org/officeDocument/2006/customXml" ds:itemID="{112185F6-BF8E-4EBA-9937-93A10611358F}">
  <ds:schemaRefs>
    <ds:schemaRef ds:uri="http://www.w3.org/2001/XMLSchema"/>
    <ds:schemaRef ds:uri="http://www.zhaw.ch/AccessibilityAddI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4105</TotalTime>
  <Words>438</Words>
  <Application>Microsoft Office PowerPoint</Application>
  <PresentationFormat>On-screen Show (4:3)</PresentationFormat>
  <Paragraphs>47</Paragraphs>
  <Slides>13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Θέμα του Office</vt:lpstr>
      <vt:lpstr>Ανάπτυξη ηλεκτρονικών μαθημάτων  στην πλατφόρμα Open eClass</vt:lpstr>
      <vt:lpstr>Δημιουργία μαθήματος (1/9)</vt:lpstr>
      <vt:lpstr>Δημιουργία μαθήματος (2/9)</vt:lpstr>
      <vt:lpstr>Δημιουργία μαθήματος (3/9)</vt:lpstr>
      <vt:lpstr>Δημιουργία μαθήματος (4/9)</vt:lpstr>
      <vt:lpstr>Δημιουργία μαθήματος (5/9)</vt:lpstr>
      <vt:lpstr>Δημιουργία μαθήματος (6/9)</vt:lpstr>
      <vt:lpstr>Δημιουργία μαθήματος (7/9)</vt:lpstr>
      <vt:lpstr>Δημιουργία μαθήματος (8/9)</vt:lpstr>
      <vt:lpstr>Δημιουργία μαθήματος (9/9)</vt:lpstr>
      <vt:lpstr>Σημείωμα Αναφοράς</vt:lpstr>
      <vt:lpstr>Σημείωμα Αδειοδότησης</vt:lpstr>
      <vt:lpstr>Σημείωμα Χρήσης Έργων Τρίτων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Εργαλεία Οργάνωσης και Διαχείρισης Εκπαιδευτικού Υλικού</dc:title>
  <dc:creator>GUnet</dc:creator>
  <cp:lastModifiedBy>takis81 mark</cp:lastModifiedBy>
  <cp:revision>254</cp:revision>
  <dcterms:created xsi:type="dcterms:W3CDTF">2012-09-06T09:03:05Z</dcterms:created>
  <dcterms:modified xsi:type="dcterms:W3CDTF">2016-03-28T07:08:43Z</dcterms:modified>
</cp:coreProperties>
</file>