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431" r:id="rId2"/>
    <p:sldId id="432" r:id="rId3"/>
    <p:sldId id="433" r:id="rId4"/>
    <p:sldId id="434" r:id="rId5"/>
    <p:sldId id="401" r:id="rId6"/>
    <p:sldId id="403" r:id="rId7"/>
    <p:sldId id="405" r:id="rId8"/>
    <p:sldId id="406" r:id="rId9"/>
    <p:sldId id="404" r:id="rId10"/>
    <p:sldId id="399" r:id="rId11"/>
    <p:sldId id="407" r:id="rId12"/>
    <p:sldId id="398" r:id="rId13"/>
    <p:sldId id="382" r:id="rId14"/>
    <p:sldId id="380" r:id="rId15"/>
    <p:sldId id="381" r:id="rId16"/>
    <p:sldId id="354" r:id="rId17"/>
    <p:sldId id="408" r:id="rId18"/>
    <p:sldId id="383" r:id="rId19"/>
    <p:sldId id="417" r:id="rId20"/>
    <p:sldId id="415" r:id="rId21"/>
    <p:sldId id="419" r:id="rId22"/>
    <p:sldId id="420" r:id="rId23"/>
    <p:sldId id="423" r:id="rId24"/>
    <p:sldId id="425" r:id="rId25"/>
    <p:sldId id="414" r:id="rId26"/>
    <p:sldId id="421" r:id="rId27"/>
    <p:sldId id="426" r:id="rId28"/>
    <p:sldId id="428" r:id="rId29"/>
    <p:sldId id="429" r:id="rId30"/>
    <p:sldId id="422" r:id="rId31"/>
    <p:sldId id="424" r:id="rId32"/>
    <p:sldId id="353" r:id="rId33"/>
    <p:sldId id="355" r:id="rId34"/>
    <p:sldId id="427" r:id="rId35"/>
    <p:sldId id="356" r:id="rId36"/>
    <p:sldId id="358" r:id="rId37"/>
    <p:sldId id="360" r:id="rId38"/>
    <p:sldId id="362" r:id="rId39"/>
    <p:sldId id="361" r:id="rId40"/>
    <p:sldId id="344" r:id="rId41"/>
    <p:sldId id="372" r:id="rId42"/>
    <p:sldId id="371" r:id="rId43"/>
    <p:sldId id="373" r:id="rId44"/>
    <p:sldId id="366" r:id="rId45"/>
    <p:sldId id="374" r:id="rId46"/>
    <p:sldId id="367" r:id="rId47"/>
    <p:sldId id="369" r:id="rId48"/>
    <p:sldId id="327" r:id="rId49"/>
    <p:sldId id="337" r:id="rId50"/>
    <p:sldId id="322" r:id="rId51"/>
    <p:sldId id="375" r:id="rId52"/>
    <p:sldId id="349" r:id="rId53"/>
    <p:sldId id="323" r:id="rId54"/>
    <p:sldId id="326" r:id="rId55"/>
    <p:sldId id="333" r:id="rId56"/>
    <p:sldId id="339" r:id="rId57"/>
    <p:sldId id="334" r:id="rId58"/>
    <p:sldId id="336" r:id="rId59"/>
    <p:sldId id="331" r:id="rId60"/>
    <p:sldId id="343" r:id="rId61"/>
    <p:sldId id="342" r:id="rId62"/>
    <p:sldId id="338" r:id="rId63"/>
    <p:sldId id="384" r:id="rId64"/>
    <p:sldId id="396" r:id="rId65"/>
    <p:sldId id="385" r:id="rId66"/>
    <p:sldId id="386" r:id="rId67"/>
    <p:sldId id="387" r:id="rId68"/>
    <p:sldId id="388" r:id="rId69"/>
    <p:sldId id="394" r:id="rId70"/>
    <p:sldId id="395" r:id="rId71"/>
    <p:sldId id="389" r:id="rId72"/>
    <p:sldId id="390" r:id="rId73"/>
    <p:sldId id="391" r:id="rId74"/>
    <p:sldId id="392" r:id="rId75"/>
    <p:sldId id="39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60" autoAdjust="0"/>
  </p:normalViewPr>
  <p:slideViewPr>
    <p:cSldViewPr snapToGrid="0" snapToObjects="1">
      <p:cViewPr>
        <p:scale>
          <a:sx n="100" d="100"/>
          <a:sy n="100" d="100"/>
        </p:scale>
        <p:origin x="-1632" y="-2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B03CE-F0AD-2A4E-A5C1-F93BCDA46993}" type="datetimeFigureOut">
              <a:rPr lang="en-US" smtClean="0"/>
              <a:t>14/12/18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025F3-D531-D44B-9D52-49A75C2D7F8C}" type="slidenum">
              <a:rPr lang="en-US" smtClean="0"/>
              <a:t>‹#›</a:t>
            </a:fld>
            <a:endParaRPr lang="en-US"/>
          </a:p>
        </p:txBody>
      </p:sp>
    </p:spTree>
    <p:extLst>
      <p:ext uri="{BB962C8B-B14F-4D97-AF65-F5344CB8AC3E}">
        <p14:creationId xmlns:p14="http://schemas.microsoft.com/office/powerpoint/2010/main" val="3562585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homas_Young_(scientist)" TargetMode="External"/><Relationship Id="rId4" Type="http://schemas.openxmlformats.org/officeDocument/2006/relationships/hyperlink" Target="https://en.wikipedia.org/wiki/Pierre-Simon_Laplace" TargetMode="External"/><Relationship Id="rId5" Type="http://schemas.openxmlformats.org/officeDocument/2006/relationships/hyperlink" Target="https://en.wikipedia.org/wiki/Gauss" TargetMode="External"/><Relationship Id="rId6" Type="http://schemas.openxmlformats.org/officeDocument/2006/relationships/hyperlink" Target="https://en.wikipedia.org/wiki/Johann_Bernoulli" TargetMode="External"/><Relationship Id="rId7" Type="http://schemas.openxmlformats.org/officeDocument/2006/relationships/hyperlink" Target="https://en.wikipedia.org/wiki/Virtual_work"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Thomas_Young_(scientist)" TargetMode="External"/><Relationship Id="rId4" Type="http://schemas.openxmlformats.org/officeDocument/2006/relationships/hyperlink" Target="https://en.wikipedia.org/wiki/Pierre-Simon_Laplace" TargetMode="External"/><Relationship Id="rId5" Type="http://schemas.openxmlformats.org/officeDocument/2006/relationships/hyperlink" Target="https://en.wikipedia.org/wiki/Gauss" TargetMode="External"/><Relationship Id="rId6" Type="http://schemas.openxmlformats.org/officeDocument/2006/relationships/hyperlink" Target="https://en.wikipedia.org/wiki/Johann_Bernoulli" TargetMode="External"/><Relationship Id="rId7" Type="http://schemas.openxmlformats.org/officeDocument/2006/relationships/hyperlink" Target="https://en.wikipedia.org/wiki/Virtual_work" TargetMode="External"/><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33777-7611-014D-B1C1-4DE2F6DADF1E}" type="slidenum">
              <a:rPr lang="en-US" smtClean="0"/>
              <a:t>4</a:t>
            </a:fld>
            <a:endParaRPr lang="en-US"/>
          </a:p>
        </p:txBody>
      </p:sp>
    </p:spTree>
    <p:extLst>
      <p:ext uri="{BB962C8B-B14F-4D97-AF65-F5344CB8AC3E}">
        <p14:creationId xmlns:p14="http://schemas.microsoft.com/office/powerpoint/2010/main" val="402872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Most strokes are caused by focal ischemia, affecting only a portion of the brain, typically involving a single blood vessel and its downstream branches. The region directly surrounding the vessel is the most affected. Within this region, cells in a central core of tissue will be irreversibly damaged and die by necrosis if the duration of ischemia is long enough. At distances farther from the affected vessel, some cells may receive a small amount of oxygen and glucose by diffusion from collateral vessels. These cells do not die immediately, and can recover if blood flow is restored in a timely manner. The central core of tissue destined to die, or containing tissue that is already dead, is called the infarct. The region of potentially salvageable tissue is known as the penumbra.</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t>29</a:t>
            </a:fld>
            <a:endParaRPr lang="en-US"/>
          </a:p>
        </p:txBody>
      </p:sp>
    </p:spTree>
    <p:extLst>
      <p:ext uri="{BB962C8B-B14F-4D97-AF65-F5344CB8AC3E}">
        <p14:creationId xmlns:p14="http://schemas.microsoft.com/office/powerpoint/2010/main" val="429473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t>32</a:t>
            </a:fld>
            <a:endParaRPr lang="en-US"/>
          </a:p>
        </p:txBody>
      </p:sp>
    </p:spTree>
    <p:extLst>
      <p:ext uri="{BB962C8B-B14F-4D97-AF65-F5344CB8AC3E}">
        <p14:creationId xmlns:p14="http://schemas.microsoft.com/office/powerpoint/2010/main" val="395201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equation is named after </a:t>
            </a:r>
            <a:r>
              <a:rPr lang="en-US" sz="1200" kern="1200" dirty="0" smtClean="0">
                <a:solidFill>
                  <a:schemeClr val="tx1"/>
                </a:solidFill>
                <a:latin typeface="+mn-lt"/>
                <a:ea typeface="+mn-ea"/>
                <a:cs typeface="+mn-cs"/>
                <a:hlinkClick r:id="rId3"/>
              </a:rPr>
              <a:t>Thomas Young, who developed the qualitative theory of surface tension in 1805, and </a:t>
            </a:r>
            <a:r>
              <a:rPr lang="en-US" sz="1200" kern="1200" dirty="0" smtClean="0">
                <a:solidFill>
                  <a:schemeClr val="tx1"/>
                </a:solidFill>
                <a:latin typeface="+mn-lt"/>
                <a:ea typeface="+mn-ea"/>
                <a:cs typeface="+mn-cs"/>
                <a:hlinkClick r:id="rId4"/>
              </a:rPr>
              <a:t>Pierre-Simon Laplace who completed the mathematical description in the following year. It is sometimes also called the Young–Laplace–Gauss equation, as </a:t>
            </a:r>
            <a:r>
              <a:rPr lang="en-US" sz="1200" kern="1200" dirty="0" smtClean="0">
                <a:solidFill>
                  <a:schemeClr val="tx1"/>
                </a:solidFill>
                <a:latin typeface="+mn-lt"/>
                <a:ea typeface="+mn-ea"/>
                <a:cs typeface="+mn-cs"/>
                <a:hlinkClick r:id="rId5"/>
              </a:rPr>
              <a:t>Gauss unified the work of Young and Laplace in 1830, deriving both the differential equation and boundary conditions using </a:t>
            </a:r>
            <a:r>
              <a:rPr lang="en-US" sz="1200" kern="1200" dirty="0" smtClean="0">
                <a:solidFill>
                  <a:schemeClr val="tx1"/>
                </a:solidFill>
                <a:latin typeface="+mn-lt"/>
                <a:ea typeface="+mn-ea"/>
                <a:cs typeface="+mn-cs"/>
                <a:hlinkClick r:id="rId6"/>
              </a:rPr>
              <a:t>Johann Bernoulli's </a:t>
            </a:r>
            <a:r>
              <a:rPr lang="en-US" sz="1200" kern="1200" dirty="0" smtClean="0">
                <a:solidFill>
                  <a:schemeClr val="tx1"/>
                </a:solidFill>
                <a:latin typeface="+mn-lt"/>
                <a:ea typeface="+mn-ea"/>
                <a:cs typeface="+mn-cs"/>
                <a:hlinkClick r:id="rId7"/>
              </a:rPr>
              <a:t>virtual work principles.</a:t>
            </a:r>
            <a:r>
              <a:rPr lang="en-US" sz="1200" kern="1200" baseline="30000" dirty="0" smtClean="0">
                <a:solidFill>
                  <a:schemeClr val="tx1"/>
                </a:solidFill>
                <a:latin typeface="+mn-lt"/>
                <a:ea typeface="+mn-ea"/>
                <a:cs typeface="+mn-cs"/>
                <a:hlinkClick r:id="rId7"/>
              </a:rPr>
              <a:t>[2]</a:t>
            </a:r>
            <a:endParaRPr lang="en-US" sz="1200" kern="1200" baseline="30000" dirty="0" smtClean="0">
              <a:solidFill>
                <a:schemeClr val="tx1"/>
              </a:solidFill>
              <a:latin typeface="+mn-lt"/>
              <a:ea typeface="+mn-ea"/>
              <a:cs typeface="+mn-cs"/>
            </a:endParaRPr>
          </a:p>
          <a:p>
            <a:endParaRPr lang="en-US" sz="1200" kern="1200" baseline="30000" dirty="0" smtClean="0">
              <a:solidFill>
                <a:schemeClr val="tx1"/>
              </a:solidFill>
              <a:latin typeface="+mn-lt"/>
              <a:ea typeface="+mn-ea"/>
              <a:cs typeface="+mn-cs"/>
            </a:endParaRPr>
          </a:p>
          <a:p>
            <a:endParaRPr lang="en-US" sz="1200" kern="1200" baseline="300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lumMod val="75000"/>
                  </a:schemeClr>
                </a:solidFill>
              </a:rPr>
              <a:t>Δ</a:t>
            </a:r>
            <a:r>
              <a:rPr lang="en-US" sz="1200" dirty="0" smtClean="0">
                <a:solidFill>
                  <a:schemeClr val="tx2">
                    <a:lumMod val="75000"/>
                  </a:schemeClr>
                </a:solidFill>
              </a:rPr>
              <a:t>P</a:t>
            </a:r>
            <a:r>
              <a:rPr lang="en-US" sz="800" dirty="0" smtClean="0">
                <a:solidFill>
                  <a:schemeClr val="tx2">
                    <a:lumMod val="75000"/>
                  </a:schemeClr>
                </a:solidFill>
              </a:rPr>
              <a:t>(Laplace pressure)</a:t>
            </a:r>
            <a:r>
              <a:rPr lang="en-US" sz="1200" dirty="0" smtClean="0">
                <a:solidFill>
                  <a:schemeClr val="tx2">
                    <a:lumMod val="75000"/>
                  </a:schemeClr>
                </a:solidFill>
              </a:rPr>
              <a:t>  </a:t>
            </a:r>
            <a:r>
              <a:rPr lang="el-GR" sz="1200" dirty="0" smtClean="0">
                <a:solidFill>
                  <a:schemeClr val="tx2">
                    <a:lumMod val="75000"/>
                  </a:schemeClr>
                </a:solidFill>
              </a:rPr>
              <a:t>= </a:t>
            </a:r>
            <a:r>
              <a:rPr lang="en-US" sz="1200" dirty="0" smtClean="0">
                <a:solidFill>
                  <a:schemeClr val="tx2">
                    <a:lumMod val="75000"/>
                  </a:schemeClr>
                </a:solidFill>
              </a:rPr>
              <a:t>   Pe - Pi    =      T  </a:t>
            </a:r>
            <a:r>
              <a:rPr lang="en-US" dirty="0" smtClean="0">
                <a:solidFill>
                  <a:schemeClr val="tx2">
                    <a:lumMod val="75000"/>
                  </a:schemeClr>
                </a:solidFill>
              </a:rPr>
              <a:t>/</a:t>
            </a:r>
            <a:r>
              <a:rPr lang="en-US" sz="1200" dirty="0" smtClean="0">
                <a:solidFill>
                  <a:schemeClr val="tx2">
                    <a:lumMod val="75000"/>
                  </a:schemeClr>
                </a:solidFill>
              </a:rPr>
              <a:t> (r</a:t>
            </a:r>
            <a:r>
              <a:rPr lang="en-US" sz="800" dirty="0" smtClean="0">
                <a:solidFill>
                  <a:schemeClr val="tx2">
                    <a:lumMod val="75000"/>
                  </a:schemeClr>
                </a:solidFill>
              </a:rPr>
              <a:t>1 </a:t>
            </a:r>
            <a:r>
              <a:rPr lang="en-US" sz="1200" dirty="0" smtClean="0">
                <a:solidFill>
                  <a:schemeClr val="tx2">
                    <a:lumMod val="75000"/>
                  </a:schemeClr>
                </a:solidFill>
              </a:rPr>
              <a:t>+ r</a:t>
            </a:r>
            <a:r>
              <a:rPr lang="en-US" sz="800" dirty="0" smtClean="0">
                <a:solidFill>
                  <a:schemeClr val="tx2">
                    <a:lumMod val="75000"/>
                  </a:schemeClr>
                </a:solidFill>
              </a:rPr>
              <a:t>2</a:t>
            </a:r>
            <a:r>
              <a:rPr lang="en-US" sz="1200" dirty="0" smtClean="0">
                <a:solidFill>
                  <a:schemeClr val="tx2">
                    <a:lumMod val="75000"/>
                  </a:schemeClr>
                </a:solidFill>
              </a:rPr>
              <a:t>)</a:t>
            </a:r>
          </a:p>
          <a:p>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t>69</a:t>
            </a:fld>
            <a:endParaRPr lang="en-US"/>
          </a:p>
        </p:txBody>
      </p:sp>
    </p:spTree>
    <p:extLst>
      <p:ext uri="{BB962C8B-B14F-4D97-AF65-F5344CB8AC3E}">
        <p14:creationId xmlns:p14="http://schemas.microsoft.com/office/powerpoint/2010/main" val="361728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equation is named after </a:t>
            </a:r>
            <a:r>
              <a:rPr lang="en-US" sz="1200" kern="1200" dirty="0" smtClean="0">
                <a:solidFill>
                  <a:schemeClr val="tx1"/>
                </a:solidFill>
                <a:latin typeface="+mn-lt"/>
                <a:ea typeface="+mn-ea"/>
                <a:cs typeface="+mn-cs"/>
                <a:hlinkClick r:id="rId3"/>
              </a:rPr>
              <a:t>Thomas Young, who developed the qualitative theory of surface tension in 1805, and </a:t>
            </a:r>
            <a:r>
              <a:rPr lang="en-US" sz="1200" kern="1200" dirty="0" smtClean="0">
                <a:solidFill>
                  <a:schemeClr val="tx1"/>
                </a:solidFill>
                <a:latin typeface="+mn-lt"/>
                <a:ea typeface="+mn-ea"/>
                <a:cs typeface="+mn-cs"/>
                <a:hlinkClick r:id="rId4"/>
              </a:rPr>
              <a:t>Pierre-Simon Laplace who completed the mathematical description in the following year. It is sometimes also called the Young–Laplace–Gauss equation, as </a:t>
            </a:r>
            <a:r>
              <a:rPr lang="en-US" sz="1200" kern="1200" dirty="0" smtClean="0">
                <a:solidFill>
                  <a:schemeClr val="tx1"/>
                </a:solidFill>
                <a:latin typeface="+mn-lt"/>
                <a:ea typeface="+mn-ea"/>
                <a:cs typeface="+mn-cs"/>
                <a:hlinkClick r:id="rId5"/>
              </a:rPr>
              <a:t>Gauss unified the work of Young and Laplace in 1830, deriving both the differential equation and boundary conditions using </a:t>
            </a:r>
            <a:r>
              <a:rPr lang="en-US" sz="1200" kern="1200" dirty="0" smtClean="0">
                <a:solidFill>
                  <a:schemeClr val="tx1"/>
                </a:solidFill>
                <a:latin typeface="+mn-lt"/>
                <a:ea typeface="+mn-ea"/>
                <a:cs typeface="+mn-cs"/>
                <a:hlinkClick r:id="rId6"/>
              </a:rPr>
              <a:t>Johann Bernoulli's </a:t>
            </a:r>
            <a:r>
              <a:rPr lang="en-US" sz="1200" kern="1200" dirty="0" smtClean="0">
                <a:solidFill>
                  <a:schemeClr val="tx1"/>
                </a:solidFill>
                <a:latin typeface="+mn-lt"/>
                <a:ea typeface="+mn-ea"/>
                <a:cs typeface="+mn-cs"/>
                <a:hlinkClick r:id="rId7"/>
              </a:rPr>
              <a:t>virtual work principles.</a:t>
            </a:r>
            <a:r>
              <a:rPr lang="en-US" sz="1200" kern="1200" baseline="30000" dirty="0" smtClean="0">
                <a:solidFill>
                  <a:schemeClr val="tx1"/>
                </a:solidFill>
                <a:latin typeface="+mn-lt"/>
                <a:ea typeface="+mn-ea"/>
                <a:cs typeface="+mn-cs"/>
                <a:hlinkClick r:id="rId7"/>
              </a:rPr>
              <a:t>[2]</a:t>
            </a:r>
            <a:endParaRPr lang="en-US" sz="1200" kern="1200" baseline="30000" dirty="0" smtClean="0">
              <a:solidFill>
                <a:schemeClr val="tx1"/>
              </a:solidFill>
              <a:latin typeface="+mn-lt"/>
              <a:ea typeface="+mn-ea"/>
              <a:cs typeface="+mn-cs"/>
            </a:endParaRPr>
          </a:p>
          <a:p>
            <a:endParaRPr lang="en-US" sz="1200" kern="1200" baseline="30000" dirty="0" smtClean="0">
              <a:solidFill>
                <a:schemeClr val="tx1"/>
              </a:solidFill>
              <a:latin typeface="+mn-lt"/>
              <a:ea typeface="+mn-ea"/>
              <a:cs typeface="+mn-cs"/>
            </a:endParaRPr>
          </a:p>
          <a:p>
            <a:endParaRPr lang="en-US" sz="1200" kern="1200" baseline="300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lumMod val="75000"/>
                  </a:schemeClr>
                </a:solidFill>
              </a:rPr>
              <a:t>Δ</a:t>
            </a:r>
            <a:r>
              <a:rPr lang="en-US" sz="1200" dirty="0" smtClean="0">
                <a:solidFill>
                  <a:schemeClr val="tx2">
                    <a:lumMod val="75000"/>
                  </a:schemeClr>
                </a:solidFill>
              </a:rPr>
              <a:t>P</a:t>
            </a:r>
            <a:r>
              <a:rPr lang="en-US" sz="800" dirty="0" smtClean="0">
                <a:solidFill>
                  <a:schemeClr val="tx2">
                    <a:lumMod val="75000"/>
                  </a:schemeClr>
                </a:solidFill>
              </a:rPr>
              <a:t>(Laplace pressure)</a:t>
            </a:r>
            <a:r>
              <a:rPr lang="en-US" sz="1200" dirty="0" smtClean="0">
                <a:solidFill>
                  <a:schemeClr val="tx2">
                    <a:lumMod val="75000"/>
                  </a:schemeClr>
                </a:solidFill>
              </a:rPr>
              <a:t>  </a:t>
            </a:r>
            <a:r>
              <a:rPr lang="el-GR" sz="1200" dirty="0" smtClean="0">
                <a:solidFill>
                  <a:schemeClr val="tx2">
                    <a:lumMod val="75000"/>
                  </a:schemeClr>
                </a:solidFill>
              </a:rPr>
              <a:t>= </a:t>
            </a:r>
            <a:r>
              <a:rPr lang="en-US" sz="1200" dirty="0" smtClean="0">
                <a:solidFill>
                  <a:schemeClr val="tx2">
                    <a:lumMod val="75000"/>
                  </a:schemeClr>
                </a:solidFill>
              </a:rPr>
              <a:t>   Pe - Pi    =      T  </a:t>
            </a:r>
            <a:r>
              <a:rPr lang="en-US" dirty="0" smtClean="0">
                <a:solidFill>
                  <a:schemeClr val="tx2">
                    <a:lumMod val="75000"/>
                  </a:schemeClr>
                </a:solidFill>
              </a:rPr>
              <a:t>/</a:t>
            </a:r>
            <a:r>
              <a:rPr lang="en-US" sz="1200" dirty="0" smtClean="0">
                <a:solidFill>
                  <a:schemeClr val="tx2">
                    <a:lumMod val="75000"/>
                  </a:schemeClr>
                </a:solidFill>
              </a:rPr>
              <a:t> (r</a:t>
            </a:r>
            <a:r>
              <a:rPr lang="en-US" sz="800" dirty="0" smtClean="0">
                <a:solidFill>
                  <a:schemeClr val="tx2">
                    <a:lumMod val="75000"/>
                  </a:schemeClr>
                </a:solidFill>
              </a:rPr>
              <a:t>1 </a:t>
            </a:r>
            <a:r>
              <a:rPr lang="en-US" sz="1200" dirty="0" smtClean="0">
                <a:solidFill>
                  <a:schemeClr val="tx2">
                    <a:lumMod val="75000"/>
                  </a:schemeClr>
                </a:solidFill>
              </a:rPr>
              <a:t>+ r</a:t>
            </a:r>
            <a:r>
              <a:rPr lang="en-US" sz="800" dirty="0" smtClean="0">
                <a:solidFill>
                  <a:schemeClr val="tx2">
                    <a:lumMod val="75000"/>
                  </a:schemeClr>
                </a:solidFill>
              </a:rPr>
              <a:t>2</a:t>
            </a:r>
            <a:r>
              <a:rPr lang="en-US" sz="1200" dirty="0" smtClean="0">
                <a:solidFill>
                  <a:schemeClr val="tx2">
                    <a:lumMod val="75000"/>
                  </a:schemeClr>
                </a:solidFill>
              </a:rPr>
              <a:t>)</a:t>
            </a:r>
          </a:p>
          <a:p>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t>70</a:t>
            </a:fld>
            <a:endParaRPr lang="en-US"/>
          </a:p>
        </p:txBody>
      </p:sp>
    </p:spTree>
    <p:extLst>
      <p:ext uri="{BB962C8B-B14F-4D97-AF65-F5344CB8AC3E}">
        <p14:creationId xmlns:p14="http://schemas.microsoft.com/office/powerpoint/2010/main" val="361728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t>14/12/18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44886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t>14/12/18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53092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t>14/12/18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168690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t>14/12/18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198630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D6952-576C-EA44-8F8E-C9025BA68E87}" type="datetimeFigureOut">
              <a:rPr lang="en-US" smtClean="0"/>
              <a:t>14/12/18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68252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ED6952-576C-EA44-8F8E-C9025BA68E87}" type="datetimeFigureOut">
              <a:rPr lang="en-US" smtClean="0"/>
              <a:t>14/12/18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333024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D6952-576C-EA44-8F8E-C9025BA68E87}" type="datetimeFigureOut">
              <a:rPr lang="en-US" smtClean="0"/>
              <a:t>14/12/18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35033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ED6952-576C-EA44-8F8E-C9025BA68E87}" type="datetimeFigureOut">
              <a:rPr lang="en-US" smtClean="0"/>
              <a:t>14/12/18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139608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D6952-576C-EA44-8F8E-C9025BA68E87}" type="datetimeFigureOut">
              <a:rPr lang="en-US" smtClean="0"/>
              <a:t>14/12/18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48592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D6952-576C-EA44-8F8E-C9025BA68E87}" type="datetimeFigureOut">
              <a:rPr lang="en-US" smtClean="0"/>
              <a:t>14/12/18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25463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D6952-576C-EA44-8F8E-C9025BA68E87}" type="datetimeFigureOut">
              <a:rPr lang="en-US" smtClean="0"/>
              <a:t>14/12/18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t>‹#›</a:t>
            </a:fld>
            <a:endParaRPr lang="en-US"/>
          </a:p>
        </p:txBody>
      </p:sp>
    </p:spTree>
    <p:extLst>
      <p:ext uri="{BB962C8B-B14F-4D97-AF65-F5344CB8AC3E}">
        <p14:creationId xmlns:p14="http://schemas.microsoft.com/office/powerpoint/2010/main" val="2077121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D6952-576C-EA44-8F8E-C9025BA68E87}" type="datetimeFigureOut">
              <a:rPr lang="en-US" smtClean="0"/>
              <a:t>14/12/18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F637-0700-5D43-A43E-7A0E9B1960E7}" type="slidenum">
              <a:rPr lang="en-US" smtClean="0"/>
              <a:t>‹#›</a:t>
            </a:fld>
            <a:endParaRPr lang="en-US"/>
          </a:p>
        </p:txBody>
      </p:sp>
    </p:spTree>
    <p:extLst>
      <p:ext uri="{BB962C8B-B14F-4D97-AF65-F5344CB8AC3E}">
        <p14:creationId xmlns:p14="http://schemas.microsoft.com/office/powerpoint/2010/main" val="107051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V="1">
            <a:off x="0" y="2398039"/>
            <a:ext cx="9144000" cy="35561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429" y="3140151"/>
            <a:ext cx="8074568" cy="830997"/>
          </a:xfrm>
          <a:prstGeom prst="rect">
            <a:avLst/>
          </a:prstGeom>
          <a:noFill/>
        </p:spPr>
        <p:txBody>
          <a:bodyPr wrap="square" rtlCol="0">
            <a:spAutoFit/>
          </a:bodyPr>
          <a:lstStyle/>
          <a:p>
            <a:r>
              <a:rPr lang="el-GR" sz="2400" b="1" dirty="0">
                <a:solidFill>
                  <a:srgbClr val="17375E"/>
                </a:solidFill>
              </a:rPr>
              <a:t>Μονάδα Καρδιαγγειακής Πρόληψης &amp;  Έρευνας </a:t>
            </a:r>
            <a:endParaRPr lang="en-US" sz="2400" b="1" dirty="0">
              <a:solidFill>
                <a:srgbClr val="17375E"/>
              </a:solidFill>
            </a:endParaRPr>
          </a:p>
          <a:p>
            <a:pPr algn="r"/>
            <a:r>
              <a:rPr lang="el-GR" sz="2400" dirty="0">
                <a:solidFill>
                  <a:srgbClr val="17375E"/>
                </a:solidFill>
              </a:rPr>
              <a:t> </a:t>
            </a:r>
            <a:r>
              <a:rPr lang="el-GR" sz="2400" dirty="0" smtClean="0">
                <a:solidFill>
                  <a:srgbClr val="17375E"/>
                </a:solidFill>
              </a:rPr>
              <a:t>Κλινική &amp; Εργαστήριο </a:t>
            </a:r>
            <a:r>
              <a:rPr lang="el-GR" sz="2400" dirty="0">
                <a:solidFill>
                  <a:srgbClr val="17375E"/>
                </a:solidFill>
              </a:rPr>
              <a:t>Παθολογικής Φυσιολογίας</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88140" y="1230405"/>
            <a:ext cx="717789" cy="892552"/>
          </a:xfrm>
          <a:prstGeom prst="rect">
            <a:avLst/>
          </a:prstGeom>
          <a:noFill/>
          <a:ln>
            <a:noFill/>
          </a:ln>
        </p:spPr>
      </p:pic>
      <p:sp>
        <p:nvSpPr>
          <p:cNvPr id="8" name="TextBox 7"/>
          <p:cNvSpPr txBox="1"/>
          <p:nvPr/>
        </p:nvSpPr>
        <p:spPr>
          <a:xfrm>
            <a:off x="1313668" y="1291960"/>
            <a:ext cx="6301725" cy="830997"/>
          </a:xfrm>
          <a:prstGeom prst="rect">
            <a:avLst/>
          </a:prstGeom>
          <a:noFill/>
        </p:spPr>
        <p:txBody>
          <a:bodyPr wrap="none" rtlCol="0">
            <a:spAutoFit/>
          </a:bodyPr>
          <a:lstStyle/>
          <a:p>
            <a:r>
              <a:rPr lang="el-GR" sz="2400" dirty="0" smtClean="0">
                <a:solidFill>
                  <a:schemeClr val="tx2">
                    <a:lumMod val="75000"/>
                  </a:schemeClr>
                </a:solidFill>
              </a:rPr>
              <a:t>Ιατρικό Τμήμα Σχολής Επιστημών Υγείας</a:t>
            </a:r>
            <a:r>
              <a:rPr lang="en-US" sz="2400" dirty="0" smtClean="0">
                <a:solidFill>
                  <a:schemeClr val="tx2">
                    <a:lumMod val="75000"/>
                  </a:schemeClr>
                </a:solidFill>
              </a:rPr>
              <a:t> </a:t>
            </a:r>
            <a:endParaRPr lang="en-US" sz="2400" dirty="0">
              <a:solidFill>
                <a:schemeClr val="tx2">
                  <a:lumMod val="75000"/>
                </a:schemeClr>
              </a:solidFill>
            </a:endParaRPr>
          </a:p>
          <a:p>
            <a:r>
              <a:rPr lang="el-GR" sz="2400" dirty="0">
                <a:solidFill>
                  <a:schemeClr val="tx2">
                    <a:lumMod val="75000"/>
                  </a:schemeClr>
                </a:solidFill>
              </a:rPr>
              <a:t>Εθνικό &amp; Καποδιστριακό Πανεπιστήμιο </a:t>
            </a:r>
            <a:r>
              <a:rPr lang="el-GR" sz="2400" dirty="0" smtClean="0">
                <a:solidFill>
                  <a:schemeClr val="tx2">
                    <a:lumMod val="75000"/>
                  </a:schemeClr>
                </a:solidFill>
              </a:rPr>
              <a:t>Αθήνας</a:t>
            </a:r>
            <a:endParaRPr lang="en-US" sz="2400" dirty="0">
              <a:solidFill>
                <a:schemeClr val="tx2">
                  <a:lumMod val="75000"/>
                </a:schemeClr>
              </a:solidFill>
            </a:endParaRPr>
          </a:p>
        </p:txBody>
      </p:sp>
      <p:sp>
        <p:nvSpPr>
          <p:cNvPr id="11" name="TextBox 10"/>
          <p:cNvSpPr txBox="1"/>
          <p:nvPr/>
        </p:nvSpPr>
        <p:spPr>
          <a:xfrm>
            <a:off x="1853320" y="4913214"/>
            <a:ext cx="5830993" cy="400110"/>
          </a:xfrm>
          <a:prstGeom prst="rect">
            <a:avLst/>
          </a:prstGeom>
          <a:noFill/>
        </p:spPr>
        <p:txBody>
          <a:bodyPr wrap="none" rtlCol="0">
            <a:spAutoFit/>
          </a:bodyPr>
          <a:lstStyle/>
          <a:p>
            <a:pPr algn="ctr"/>
            <a:r>
              <a:rPr lang="el-GR" sz="2000" i="1" dirty="0" smtClean="0">
                <a:solidFill>
                  <a:srgbClr val="17375E"/>
                </a:solidFill>
              </a:rPr>
              <a:t>Αθανάσιος Δ Πρωτογέρου / Αναπληρωτής Καθηγητής</a:t>
            </a:r>
            <a:endParaRPr lang="en-US" sz="2000" i="1" dirty="0">
              <a:solidFill>
                <a:srgbClr val="17375E"/>
              </a:solidFill>
            </a:endParaRPr>
          </a:p>
        </p:txBody>
      </p:sp>
    </p:spTree>
    <p:extLst>
      <p:ext uri="{BB962C8B-B14F-4D97-AF65-F5344CB8AC3E}">
        <p14:creationId xmlns:p14="http://schemas.microsoft.com/office/powerpoint/2010/main" val="40396023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38" y="5125434"/>
            <a:ext cx="9117841" cy="1744843"/>
          </a:xfrm>
          <a:prstGeom prst="rect">
            <a:avLst/>
          </a:prstGeom>
        </p:spPr>
      </p:pic>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293209"/>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a:p>
            <a:endParaRPr lang="el-GR" sz="2400" dirty="0">
              <a:solidFill>
                <a:schemeClr val="tx2">
                  <a:lumMod val="75000"/>
                </a:schemeClr>
              </a:solidFill>
            </a:endParaRPr>
          </a:p>
          <a:p>
            <a:r>
              <a:rPr lang="el-GR" sz="2400" dirty="0" smtClean="0">
                <a:solidFill>
                  <a:srgbClr val="800000"/>
                </a:solidFill>
              </a:rPr>
              <a:t>Εναλλακτικές ονομασίες στη βιβλιογραφία</a:t>
            </a:r>
          </a:p>
          <a:p>
            <a:endParaRPr lang="el-GR" sz="2400" dirty="0">
              <a:solidFill>
                <a:schemeClr val="tx2">
                  <a:lumMod val="75000"/>
                </a:schemeClr>
              </a:solidFill>
            </a:endParaRPr>
          </a:p>
          <a:p>
            <a:pPr marL="342900" indent="-342900">
              <a:buFont typeface="Courier New"/>
              <a:buChar char="o"/>
            </a:pPr>
            <a:r>
              <a:rPr lang="en-US" sz="2200" dirty="0" smtClean="0">
                <a:solidFill>
                  <a:schemeClr val="tx2">
                    <a:lumMod val="75000"/>
                  </a:schemeClr>
                </a:solidFill>
              </a:rPr>
              <a:t>Reversible posterior cerebral edema syndrome</a:t>
            </a:r>
            <a:endParaRPr lang="el-GR" sz="2200" dirty="0" smtClean="0">
              <a:solidFill>
                <a:schemeClr val="tx2">
                  <a:lumMod val="75000"/>
                </a:schemeClr>
              </a:solidFill>
            </a:endParaRPr>
          </a:p>
          <a:p>
            <a:pPr marL="342900" indent="-342900">
              <a:buFont typeface="Courier New"/>
              <a:buChar char="o"/>
            </a:pPr>
            <a:r>
              <a:rPr lang="en-US" sz="2200" dirty="0" smtClean="0">
                <a:solidFill>
                  <a:schemeClr val="tx2">
                    <a:lumMod val="75000"/>
                  </a:schemeClr>
                </a:solidFill>
              </a:rPr>
              <a:t>Posterior encephalopathy syndrome</a:t>
            </a:r>
          </a:p>
          <a:p>
            <a:pPr marL="342900" indent="-342900">
              <a:buFont typeface="Courier New"/>
              <a:buChar char="o"/>
            </a:pPr>
            <a:r>
              <a:rPr lang="en-US" sz="2200" dirty="0" smtClean="0">
                <a:solidFill>
                  <a:schemeClr val="tx2">
                    <a:lumMod val="75000"/>
                  </a:schemeClr>
                </a:solidFill>
              </a:rPr>
              <a:t>Hyperperfusion encephalopathy</a:t>
            </a:r>
            <a:endParaRPr lang="en-US" sz="2200" dirty="0">
              <a:solidFill>
                <a:schemeClr val="tx2">
                  <a:lumMod val="75000"/>
                </a:schemeClr>
              </a:solidFill>
            </a:endParaRPr>
          </a:p>
          <a:p>
            <a:pPr marL="342900" indent="-342900">
              <a:buFont typeface="Courier New"/>
              <a:buChar char="o"/>
            </a:pPr>
            <a:r>
              <a:rPr lang="en-US" sz="2200" dirty="0" smtClean="0">
                <a:solidFill>
                  <a:schemeClr val="tx2">
                    <a:lumMod val="75000"/>
                  </a:schemeClr>
                </a:solidFill>
              </a:rPr>
              <a:t>Brain </a:t>
            </a:r>
            <a:r>
              <a:rPr lang="en-US" sz="2200" dirty="0">
                <a:solidFill>
                  <a:schemeClr val="tx2">
                    <a:lumMod val="75000"/>
                  </a:schemeClr>
                </a:solidFill>
              </a:rPr>
              <a:t>capillary leak </a:t>
            </a:r>
            <a:r>
              <a:rPr lang="en-US" sz="2200" dirty="0" smtClean="0">
                <a:solidFill>
                  <a:schemeClr val="tx2">
                    <a:lumMod val="75000"/>
                  </a:schemeClr>
                </a:solidFill>
              </a:rPr>
              <a:t>syndrome</a:t>
            </a:r>
            <a:endParaRPr lang="en-US" sz="2200" dirty="0">
              <a:solidFill>
                <a:schemeClr val="tx2">
                  <a:lumMod val="75000"/>
                </a:schemeClr>
              </a:solidFill>
            </a:endParaRPr>
          </a:p>
        </p:txBody>
      </p:sp>
      <p:sp>
        <p:nvSpPr>
          <p:cNvPr id="3" name="TextBox 2"/>
          <p:cNvSpPr txBox="1"/>
          <p:nvPr/>
        </p:nvSpPr>
        <p:spPr>
          <a:xfrm>
            <a:off x="-2" y="4964670"/>
            <a:ext cx="1592917" cy="369332"/>
          </a:xfrm>
          <a:prstGeom prst="rect">
            <a:avLst/>
          </a:prstGeom>
          <a:noFill/>
          <a:ln w="25400">
            <a:solidFill>
              <a:schemeClr val="tx2">
                <a:lumMod val="75000"/>
              </a:schemeClr>
            </a:solidFill>
          </a:ln>
        </p:spPr>
        <p:txBody>
          <a:bodyPr wrap="none" rtlCol="0">
            <a:spAutoFit/>
          </a:bodyPr>
          <a:lstStyle/>
          <a:p>
            <a:pPr algn="ctr"/>
            <a:r>
              <a:rPr lang="en-US" dirty="0" smtClean="0">
                <a:solidFill>
                  <a:schemeClr val="accent2">
                    <a:lumMod val="50000"/>
                  </a:schemeClr>
                </a:solidFill>
              </a:rPr>
              <a:t>1</a:t>
            </a:r>
            <a:r>
              <a:rPr lang="el-GR" baseline="30000" dirty="0" smtClean="0">
                <a:solidFill>
                  <a:schemeClr val="accent2">
                    <a:lumMod val="50000"/>
                  </a:schemeClr>
                </a:solidFill>
              </a:rPr>
              <a:t>η</a:t>
            </a:r>
            <a:r>
              <a:rPr lang="el-GR" dirty="0" smtClean="0">
                <a:solidFill>
                  <a:schemeClr val="accent2">
                    <a:lumMod val="50000"/>
                  </a:schemeClr>
                </a:solidFill>
              </a:rPr>
              <a:t> δημοσίευση</a:t>
            </a:r>
            <a:endParaRPr lang="en-US" dirty="0" smtClean="0">
              <a:solidFill>
                <a:schemeClr val="accent2">
                  <a:lumMod val="50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0067089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862869"/>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a:p>
            <a:endParaRPr lang="el-GR" sz="2400" dirty="0">
              <a:solidFill>
                <a:schemeClr val="tx2">
                  <a:lumMod val="75000"/>
                </a:schemeClr>
              </a:solidFill>
            </a:endParaRPr>
          </a:p>
          <a:p>
            <a:r>
              <a:rPr lang="el-GR" sz="2400" dirty="0" smtClean="0">
                <a:solidFill>
                  <a:srgbClr val="800000"/>
                </a:solidFill>
              </a:rPr>
              <a:t>Σχετιζόμενα νοσήματα - καταστάσεις</a:t>
            </a:r>
          </a:p>
          <a:p>
            <a:endParaRPr lang="el-GR" sz="2400" dirty="0">
              <a:solidFill>
                <a:srgbClr val="800000"/>
              </a:solidFill>
            </a:endParaRPr>
          </a:p>
          <a:p>
            <a:pPr marL="342900" indent="-342900">
              <a:buFont typeface="Courier New"/>
              <a:buChar char="o"/>
            </a:pPr>
            <a:r>
              <a:rPr lang="el-GR" sz="2400" dirty="0" smtClean="0">
                <a:solidFill>
                  <a:schemeClr val="tx2">
                    <a:lumMod val="75000"/>
                  </a:schemeClr>
                </a:solidFill>
              </a:rPr>
              <a:t>Υπερτασική εγκεφαλοπάθεια</a:t>
            </a:r>
          </a:p>
          <a:p>
            <a:pPr marL="342900" indent="-342900">
              <a:buFont typeface="Courier New"/>
              <a:buChar char="o"/>
            </a:pPr>
            <a:r>
              <a:rPr lang="el-GR" sz="2400" dirty="0" smtClean="0">
                <a:solidFill>
                  <a:schemeClr val="tx2">
                    <a:lumMod val="75000"/>
                  </a:schemeClr>
                </a:solidFill>
              </a:rPr>
              <a:t>Αγγεϊίτιδες</a:t>
            </a:r>
          </a:p>
          <a:p>
            <a:pPr marL="342900" indent="-342900">
              <a:buFont typeface="Courier New"/>
              <a:buChar char="o"/>
            </a:pPr>
            <a:r>
              <a:rPr lang="el-GR" sz="2400" dirty="0" smtClean="0">
                <a:solidFill>
                  <a:schemeClr val="tx2">
                    <a:lumMod val="75000"/>
                  </a:schemeClr>
                </a:solidFill>
              </a:rPr>
              <a:t>Ανοσοκατασταλτικά/ανοσοτροποποιητικά φάρμακα</a:t>
            </a:r>
          </a:p>
          <a:p>
            <a:pPr marL="342900" indent="-342900">
              <a:buFont typeface="Courier New"/>
              <a:buChar char="o"/>
            </a:pPr>
            <a:r>
              <a:rPr lang="el-GR" sz="2400" dirty="0" smtClean="0">
                <a:solidFill>
                  <a:schemeClr val="tx2">
                    <a:lumMod val="75000"/>
                  </a:schemeClr>
                </a:solidFill>
              </a:rPr>
              <a:t>Νεφρική νόσος</a:t>
            </a:r>
          </a:p>
          <a:p>
            <a:pPr marL="342900" indent="-342900">
              <a:buFont typeface="Courier New"/>
              <a:buChar char="o"/>
            </a:pPr>
            <a:r>
              <a:rPr lang="el-GR" sz="2400" dirty="0" smtClean="0">
                <a:solidFill>
                  <a:schemeClr val="tx2">
                    <a:lumMod val="75000"/>
                  </a:schemeClr>
                </a:solidFill>
              </a:rPr>
              <a:t>Αιμολυτικό-ουραιμικό σύνδρομο</a:t>
            </a:r>
          </a:p>
          <a:p>
            <a:pPr marL="342900" indent="-342900">
              <a:buFont typeface="Courier New"/>
              <a:buChar char="o"/>
            </a:pPr>
            <a:endParaRPr lang="el-GR" sz="2400" dirty="0" smtClean="0">
              <a:solidFill>
                <a:schemeClr val="tx2">
                  <a:lumMod val="75000"/>
                </a:schemeClr>
              </a:solidFill>
            </a:endParaRPr>
          </a:p>
          <a:p>
            <a:pPr marL="342900" indent="-342900">
              <a:buFont typeface="Courier New"/>
              <a:buChar char="o"/>
            </a:pPr>
            <a:endParaRPr lang="el-GR" sz="2400" dirty="0" smtClean="0">
              <a:solidFill>
                <a:schemeClr val="tx2">
                  <a:lumMod val="75000"/>
                </a:schemeClr>
              </a:solidFill>
            </a:endParaRPr>
          </a:p>
          <a:p>
            <a:endParaRPr lang="en-US" sz="2200" dirty="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258488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416320"/>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περιστατικό</a:t>
            </a:r>
          </a:p>
          <a:p>
            <a:endParaRPr lang="el-GR" sz="2400" dirty="0">
              <a:solidFill>
                <a:schemeClr val="tx2">
                  <a:lumMod val="75000"/>
                </a:schemeClr>
              </a:solidFill>
            </a:endParaRPr>
          </a:p>
          <a:p>
            <a:endParaRPr lang="el-GR" sz="2400" dirty="0" smtClean="0">
              <a:solidFill>
                <a:schemeClr val="tx2">
                  <a:lumMod val="75000"/>
                </a:schemeClr>
              </a:solidFill>
            </a:endParaRPr>
          </a:p>
          <a:p>
            <a:r>
              <a:rPr lang="el-GR" sz="2400" dirty="0" smtClean="0">
                <a:solidFill>
                  <a:schemeClr val="tx2">
                    <a:lumMod val="75000"/>
                  </a:schemeClr>
                </a:solidFill>
              </a:rPr>
              <a:t>Γυναίκα 60 ετών με πάρεση αριστερού άνω &amp; κάτω άκρου που είχε διάρκεια 2 ώρες και εν συνεχεία η νευρολογική συμπτωματολογία υποχώρησε πλήρως. </a:t>
            </a:r>
          </a:p>
          <a:p>
            <a:endParaRPr lang="el-GR" sz="2400" dirty="0">
              <a:solidFill>
                <a:schemeClr val="tx2">
                  <a:lumMod val="75000"/>
                </a:schemeClr>
              </a:solidFill>
            </a:endParaRPr>
          </a:p>
          <a:p>
            <a:r>
              <a:rPr lang="el-GR" sz="2400" dirty="0" smtClean="0">
                <a:solidFill>
                  <a:schemeClr val="tx2">
                    <a:lumMod val="75000"/>
                  </a:schemeClr>
                </a:solidFill>
              </a:rPr>
              <a:t>Η απεικόνιση του εγκεφάλου ανέδειξε ευρήματα σχετιζόμενα με την οξεία κλινική εικόνα</a:t>
            </a:r>
            <a:endParaRPr lang="el-GR" sz="2200" dirty="0" smtClean="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7792635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201423"/>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ορισμός έως το 2009</a:t>
            </a:r>
            <a:endParaRPr lang="en-US" sz="2400" dirty="0" smtClean="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Παροδικό αγγειακό (εγκεφαλικό) επεισόδιο (ΤΙΑ, </a:t>
            </a:r>
            <a:r>
              <a:rPr lang="en-US" sz="2200" dirty="0" smtClean="0">
                <a:solidFill>
                  <a:schemeClr val="accent2">
                    <a:lumMod val="50000"/>
                  </a:schemeClr>
                </a:solidFill>
              </a:rPr>
              <a:t>transient ischemic attack)</a:t>
            </a:r>
            <a:r>
              <a:rPr lang="el-GR" sz="2200" dirty="0" smtClean="0">
                <a:solidFill>
                  <a:schemeClr val="tx2">
                    <a:lumMod val="75000"/>
                  </a:schemeClr>
                </a:solidFill>
              </a:rPr>
              <a:t>: αιφνίδιας </a:t>
            </a:r>
            <a:r>
              <a:rPr lang="el-GR" sz="2200" dirty="0">
                <a:solidFill>
                  <a:schemeClr val="tx2">
                    <a:lumMod val="75000"/>
                  </a:schemeClr>
                </a:solidFill>
              </a:rPr>
              <a:t>έναρξης εστιακό νευρολογικό </a:t>
            </a:r>
            <a:r>
              <a:rPr lang="el-GR" sz="2200" dirty="0" smtClean="0">
                <a:solidFill>
                  <a:schemeClr val="tx2">
                    <a:lumMod val="75000"/>
                  </a:schemeClr>
                </a:solidFill>
              </a:rPr>
              <a:t>έλλειμα που πιθανολογούμενα </a:t>
            </a:r>
            <a:r>
              <a:rPr lang="el-GR" sz="2200" dirty="0">
                <a:solidFill>
                  <a:schemeClr val="tx2">
                    <a:lumMod val="75000"/>
                  </a:schemeClr>
                </a:solidFill>
              </a:rPr>
              <a:t>οφείλεται σε </a:t>
            </a:r>
            <a:r>
              <a:rPr lang="el-GR" sz="2200" dirty="0" smtClean="0">
                <a:solidFill>
                  <a:schemeClr val="tx2">
                    <a:lumMod val="75000"/>
                  </a:schemeClr>
                </a:solidFill>
              </a:rPr>
              <a:t>αγγειακή αιτιολογία </a:t>
            </a:r>
            <a:r>
              <a:rPr lang="el-GR" sz="2200" dirty="0">
                <a:solidFill>
                  <a:schemeClr val="tx2">
                    <a:lumMod val="75000"/>
                  </a:schemeClr>
                </a:solidFill>
              </a:rPr>
              <a:t>και διαρκεί </a:t>
            </a:r>
            <a:endParaRPr lang="el-GR" sz="2200" dirty="0" smtClean="0">
              <a:solidFill>
                <a:schemeClr val="tx2">
                  <a:lumMod val="75000"/>
                </a:schemeClr>
              </a:solidFill>
            </a:endParaRPr>
          </a:p>
          <a:p>
            <a:r>
              <a:rPr lang="el-GR" sz="2200" dirty="0">
                <a:solidFill>
                  <a:schemeClr val="tx2">
                    <a:lumMod val="75000"/>
                  </a:schemeClr>
                </a:solidFill>
              </a:rPr>
              <a:t> </a:t>
            </a:r>
            <a:r>
              <a:rPr lang="el-GR" sz="2200" dirty="0" smtClean="0">
                <a:solidFill>
                  <a:schemeClr val="tx2">
                    <a:lumMod val="75000"/>
                  </a:schemeClr>
                </a:solidFill>
              </a:rPr>
              <a:t>    λιγότερο </a:t>
            </a:r>
            <a:r>
              <a:rPr lang="el-GR" sz="2200" dirty="0">
                <a:solidFill>
                  <a:schemeClr val="tx2">
                    <a:lumMod val="75000"/>
                  </a:schemeClr>
                </a:solidFill>
              </a:rPr>
              <a:t>από </a:t>
            </a:r>
            <a:r>
              <a:rPr lang="el-GR" sz="2200" dirty="0" smtClean="0">
                <a:solidFill>
                  <a:schemeClr val="tx2">
                    <a:lumMod val="75000"/>
                  </a:schemeClr>
                </a:solidFill>
              </a:rPr>
              <a:t>24 ώρες (ορισμός δόκιμος έως το 2009)</a:t>
            </a:r>
          </a:p>
          <a:p>
            <a:endParaRPr lang="el-GR" sz="2200" dirty="0">
              <a:solidFill>
                <a:schemeClr val="tx2">
                  <a:lumMod val="75000"/>
                </a:schemeClr>
              </a:solidFill>
            </a:endParaRPr>
          </a:p>
          <a:p>
            <a:pPr marL="342900" indent="-342900">
              <a:buFont typeface="Courier New"/>
              <a:buChar char="o"/>
            </a:pPr>
            <a:r>
              <a:rPr lang="el-GR" sz="2200" dirty="0" smtClean="0">
                <a:solidFill>
                  <a:srgbClr val="632523"/>
                </a:solidFill>
              </a:rPr>
              <a:t>Αναστρέψιμο ισχαιμικό νευρολογικό έλλειμα (</a:t>
            </a:r>
            <a:r>
              <a:rPr lang="en-US" sz="2200" dirty="0" smtClean="0">
                <a:solidFill>
                  <a:srgbClr val="632523"/>
                </a:solidFill>
              </a:rPr>
              <a:t>reversible ischemic neurologic deficit)</a:t>
            </a:r>
            <a:r>
              <a:rPr lang="en-US" sz="2200" dirty="0" smtClean="0">
                <a:solidFill>
                  <a:schemeClr val="tx2">
                    <a:lumMod val="75000"/>
                  </a:schemeClr>
                </a:solidFill>
              </a:rPr>
              <a:t>: </a:t>
            </a:r>
            <a:r>
              <a:rPr lang="el-GR" sz="2200" dirty="0" smtClean="0">
                <a:solidFill>
                  <a:schemeClr val="tx2">
                    <a:lumMod val="75000"/>
                  </a:schemeClr>
                </a:solidFill>
              </a:rPr>
              <a:t>επεισόδια διάρκειας</a:t>
            </a:r>
            <a:r>
              <a:rPr lang="en-US" sz="2200" dirty="0" smtClean="0">
                <a:solidFill>
                  <a:schemeClr val="tx2">
                    <a:lumMod val="75000"/>
                  </a:schemeClr>
                </a:solidFill>
              </a:rPr>
              <a:t> </a:t>
            </a:r>
            <a:r>
              <a:rPr lang="el-GR" sz="2200" dirty="0" smtClean="0">
                <a:solidFill>
                  <a:schemeClr val="tx2">
                    <a:lumMod val="75000"/>
                  </a:schemeClr>
                </a:solidFill>
              </a:rPr>
              <a:t>με νευρολογικό έλλειμα που διαρκούν &gt; 24 ώρες έως 7 ημέρες </a:t>
            </a:r>
            <a:r>
              <a:rPr lang="en-US" sz="2200" b="1" dirty="0" smtClean="0">
                <a:solidFill>
                  <a:schemeClr val="tx2">
                    <a:lumMod val="75000"/>
                  </a:schemeClr>
                </a:solidFill>
              </a:rPr>
              <a:t>(</a:t>
            </a:r>
            <a:r>
              <a:rPr lang="el-GR" sz="2200" b="1" dirty="0" smtClean="0">
                <a:solidFill>
                  <a:schemeClr val="tx2">
                    <a:lumMod val="75000"/>
                  </a:schemeClr>
                </a:solidFill>
              </a:rPr>
              <a:t>ο ορισμός εγκαταλείφθηκε τη δεκαετία του 70)</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Αγγειακό εγκεφαλικό επεισόδιο (</a:t>
            </a:r>
            <a:r>
              <a:rPr lang="en-US" sz="2200" dirty="0" smtClean="0">
                <a:solidFill>
                  <a:schemeClr val="accent2">
                    <a:lumMod val="50000"/>
                  </a:schemeClr>
                </a:solidFill>
              </a:rPr>
              <a:t>stroke)</a:t>
            </a:r>
            <a:r>
              <a:rPr lang="en-US" sz="2200" dirty="0" smtClean="0">
                <a:solidFill>
                  <a:schemeClr val="tx2">
                    <a:lumMod val="75000"/>
                  </a:schemeClr>
                </a:solidFill>
              </a:rPr>
              <a:t>: </a:t>
            </a:r>
            <a:r>
              <a:rPr lang="el-GR" sz="2200" dirty="0" smtClean="0">
                <a:solidFill>
                  <a:schemeClr val="tx2">
                    <a:lumMod val="75000"/>
                  </a:schemeClr>
                </a:solidFill>
              </a:rPr>
              <a:t>επεισόδιο με εστιακό νευρολογικό έλλειμα που διαρκεί περισσότερο απο 7 ημέρες</a:t>
            </a:r>
            <a:endParaRPr lang="el-GR" sz="2200" dirty="0" smtClean="0">
              <a:solidFill>
                <a:srgbClr val="632523"/>
              </a:solidFill>
            </a:endParaRPr>
          </a:p>
          <a:p>
            <a:pPr marL="342900" indent="-342900">
              <a:buFont typeface="Courier New"/>
              <a:buChar char="o"/>
            </a:pPr>
            <a:endParaRPr lang="el-GR" sz="2200" dirty="0" smtClean="0">
              <a:solidFill>
                <a:schemeClr val="tx2">
                  <a:lumMod val="75000"/>
                </a:schemeClr>
              </a:solidFill>
            </a:endParaRPr>
          </a:p>
        </p:txBody>
      </p:sp>
      <p:sp>
        <p:nvSpPr>
          <p:cNvPr id="10" name="TextBox 9"/>
          <p:cNvSpPr txBox="1"/>
          <p:nvPr/>
        </p:nvSpPr>
        <p:spPr>
          <a:xfrm>
            <a:off x="2556933" y="1147809"/>
            <a:ext cx="6599770" cy="307777"/>
          </a:xfrm>
          <a:prstGeom prst="rect">
            <a:avLst/>
          </a:prstGeom>
          <a:noFill/>
        </p:spPr>
        <p:txBody>
          <a:bodyPr wrap="square" rtlCol="0">
            <a:spAutoFit/>
          </a:bodyPr>
          <a:lstStyle/>
          <a:p>
            <a:r>
              <a:rPr lang="en-US" sz="1400" i="1" dirty="0" smtClean="0"/>
              <a:t>AHA/ASA statement. Definition and evaluation of transient ischemic attack. Stroke 2009</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4992823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201423"/>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ορισμός έως το 2009</a:t>
            </a:r>
            <a:endParaRPr lang="en-US" sz="2400" dirty="0" smtClean="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Παροδικό αγγειακό (εγκεφαλικό) επεισόδιο (ΤΙΑ, </a:t>
            </a:r>
            <a:r>
              <a:rPr lang="en-US" sz="2200" dirty="0" smtClean="0">
                <a:solidFill>
                  <a:schemeClr val="accent2">
                    <a:lumMod val="50000"/>
                  </a:schemeClr>
                </a:solidFill>
              </a:rPr>
              <a:t>transient ischemic attack)</a:t>
            </a:r>
            <a:r>
              <a:rPr lang="el-GR" sz="2200" dirty="0" smtClean="0">
                <a:solidFill>
                  <a:schemeClr val="tx2">
                    <a:lumMod val="75000"/>
                  </a:schemeClr>
                </a:solidFill>
              </a:rPr>
              <a:t>: αιφνίδιας </a:t>
            </a:r>
            <a:r>
              <a:rPr lang="el-GR" sz="2200" dirty="0">
                <a:solidFill>
                  <a:schemeClr val="tx2">
                    <a:lumMod val="75000"/>
                  </a:schemeClr>
                </a:solidFill>
              </a:rPr>
              <a:t>έναρξης εστιακό νευρολογικό </a:t>
            </a:r>
            <a:r>
              <a:rPr lang="el-GR" sz="2200" dirty="0" smtClean="0">
                <a:solidFill>
                  <a:schemeClr val="tx2">
                    <a:lumMod val="75000"/>
                  </a:schemeClr>
                </a:solidFill>
              </a:rPr>
              <a:t>έλλειμα που πιθανολογούμενα </a:t>
            </a:r>
            <a:r>
              <a:rPr lang="el-GR" sz="2200" dirty="0">
                <a:solidFill>
                  <a:schemeClr val="tx2">
                    <a:lumMod val="75000"/>
                  </a:schemeClr>
                </a:solidFill>
              </a:rPr>
              <a:t>οφείλεται σε </a:t>
            </a:r>
            <a:r>
              <a:rPr lang="el-GR" sz="2200" dirty="0" smtClean="0">
                <a:solidFill>
                  <a:schemeClr val="tx2">
                    <a:lumMod val="75000"/>
                  </a:schemeClr>
                </a:solidFill>
              </a:rPr>
              <a:t>αγγειακή αιτιολογία </a:t>
            </a:r>
            <a:r>
              <a:rPr lang="el-GR" sz="2200" dirty="0">
                <a:solidFill>
                  <a:schemeClr val="tx2">
                    <a:lumMod val="75000"/>
                  </a:schemeClr>
                </a:solidFill>
              </a:rPr>
              <a:t>και διαρκεί </a:t>
            </a:r>
            <a:endParaRPr lang="el-GR" sz="2200" dirty="0" smtClean="0">
              <a:solidFill>
                <a:schemeClr val="tx2">
                  <a:lumMod val="75000"/>
                </a:schemeClr>
              </a:solidFill>
            </a:endParaRPr>
          </a:p>
          <a:p>
            <a:r>
              <a:rPr lang="el-GR" sz="2200" dirty="0">
                <a:solidFill>
                  <a:schemeClr val="tx2">
                    <a:lumMod val="75000"/>
                  </a:schemeClr>
                </a:solidFill>
              </a:rPr>
              <a:t> </a:t>
            </a:r>
            <a:r>
              <a:rPr lang="el-GR" sz="2200" dirty="0" smtClean="0">
                <a:solidFill>
                  <a:schemeClr val="tx2">
                    <a:lumMod val="75000"/>
                  </a:schemeClr>
                </a:solidFill>
              </a:rPr>
              <a:t>    λιγότερο </a:t>
            </a:r>
            <a:r>
              <a:rPr lang="el-GR" sz="2200" dirty="0">
                <a:solidFill>
                  <a:schemeClr val="tx2">
                    <a:lumMod val="75000"/>
                  </a:schemeClr>
                </a:solidFill>
              </a:rPr>
              <a:t>από </a:t>
            </a:r>
            <a:r>
              <a:rPr lang="el-GR" sz="2200" dirty="0" smtClean="0">
                <a:solidFill>
                  <a:schemeClr val="tx2">
                    <a:lumMod val="75000"/>
                  </a:schemeClr>
                </a:solidFill>
              </a:rPr>
              <a:t>24 ώρες (ορισμός δόκιμος έως το 2009)</a:t>
            </a:r>
          </a:p>
          <a:p>
            <a:endParaRPr lang="el-GR" sz="2200" dirty="0">
              <a:solidFill>
                <a:schemeClr val="tx2">
                  <a:lumMod val="75000"/>
                </a:schemeClr>
              </a:solidFill>
            </a:endParaRPr>
          </a:p>
          <a:p>
            <a:pPr marL="342900" indent="-342900">
              <a:buFont typeface="Courier New"/>
              <a:buChar char="o"/>
            </a:pPr>
            <a:r>
              <a:rPr lang="el-GR" sz="2200" dirty="0" smtClean="0">
                <a:solidFill>
                  <a:srgbClr val="632523"/>
                </a:solidFill>
              </a:rPr>
              <a:t>Αναστρέψιμο ισχαιμικό νευρολογικό έλλειμα (</a:t>
            </a:r>
            <a:r>
              <a:rPr lang="en-US" sz="2200" dirty="0" smtClean="0">
                <a:solidFill>
                  <a:srgbClr val="632523"/>
                </a:solidFill>
              </a:rPr>
              <a:t>reversible ischemic neurologic deficit)</a:t>
            </a:r>
            <a:r>
              <a:rPr lang="en-US" sz="2200" dirty="0" smtClean="0">
                <a:solidFill>
                  <a:schemeClr val="tx2">
                    <a:lumMod val="75000"/>
                  </a:schemeClr>
                </a:solidFill>
              </a:rPr>
              <a:t>: </a:t>
            </a:r>
            <a:r>
              <a:rPr lang="el-GR" sz="2200" dirty="0" smtClean="0">
                <a:solidFill>
                  <a:schemeClr val="tx2">
                    <a:lumMod val="75000"/>
                  </a:schemeClr>
                </a:solidFill>
              </a:rPr>
              <a:t>επεισόδια διάρκειας</a:t>
            </a:r>
            <a:r>
              <a:rPr lang="en-US" sz="2200" dirty="0" smtClean="0">
                <a:solidFill>
                  <a:schemeClr val="tx2">
                    <a:lumMod val="75000"/>
                  </a:schemeClr>
                </a:solidFill>
              </a:rPr>
              <a:t> </a:t>
            </a:r>
            <a:r>
              <a:rPr lang="el-GR" sz="2200" dirty="0" smtClean="0">
                <a:solidFill>
                  <a:schemeClr val="tx2">
                    <a:lumMod val="75000"/>
                  </a:schemeClr>
                </a:solidFill>
              </a:rPr>
              <a:t>με νευρολογικό έλλειμα που διαρκεί &gt; 24 ωρες έως 7 ημέρες </a:t>
            </a:r>
            <a:r>
              <a:rPr lang="en-US" sz="2200" dirty="0" smtClean="0">
                <a:solidFill>
                  <a:schemeClr val="tx2">
                    <a:lumMod val="75000"/>
                  </a:schemeClr>
                </a:solidFill>
              </a:rPr>
              <a:t>(</a:t>
            </a:r>
            <a:r>
              <a:rPr lang="el-GR" sz="2200" dirty="0" smtClean="0">
                <a:solidFill>
                  <a:schemeClr val="tx2">
                    <a:lumMod val="75000"/>
                  </a:schemeClr>
                </a:solidFill>
              </a:rPr>
              <a:t>ο ορισμός εγκαταλείφθηκε τη δεκαετία του 70)</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Αγγειακό εγκεφαλικό επεισόδιο (</a:t>
            </a:r>
            <a:r>
              <a:rPr lang="en-US" sz="2200" dirty="0" smtClean="0">
                <a:solidFill>
                  <a:schemeClr val="accent2">
                    <a:lumMod val="50000"/>
                  </a:schemeClr>
                </a:solidFill>
              </a:rPr>
              <a:t>stroke)</a:t>
            </a:r>
            <a:r>
              <a:rPr lang="en-US" sz="2200" dirty="0" smtClean="0">
                <a:solidFill>
                  <a:schemeClr val="tx2">
                    <a:lumMod val="75000"/>
                  </a:schemeClr>
                </a:solidFill>
              </a:rPr>
              <a:t>: </a:t>
            </a:r>
            <a:r>
              <a:rPr lang="el-GR" sz="2200" dirty="0" smtClean="0">
                <a:solidFill>
                  <a:schemeClr val="tx2">
                    <a:lumMod val="75000"/>
                  </a:schemeClr>
                </a:solidFill>
              </a:rPr>
              <a:t>επεισόδια με νευρολογικό έλλειμα που διαρκεί περισσότερο απο 7 ημέρες</a:t>
            </a:r>
            <a:endParaRPr lang="el-GR" sz="2200" dirty="0" smtClean="0">
              <a:solidFill>
                <a:srgbClr val="632523"/>
              </a:solidFill>
            </a:endParaRPr>
          </a:p>
          <a:p>
            <a:pPr marL="342900" indent="-342900">
              <a:buFont typeface="Courier New"/>
              <a:buChar char="o"/>
            </a:pPr>
            <a:endParaRPr lang="el-GR" sz="2200" dirty="0" smtClean="0">
              <a:solidFill>
                <a:schemeClr val="tx2">
                  <a:lumMod val="75000"/>
                </a:schemeClr>
              </a:solidFill>
            </a:endParaRPr>
          </a:p>
        </p:txBody>
      </p:sp>
      <p:sp>
        <p:nvSpPr>
          <p:cNvPr id="10" name="TextBox 9"/>
          <p:cNvSpPr txBox="1"/>
          <p:nvPr/>
        </p:nvSpPr>
        <p:spPr>
          <a:xfrm>
            <a:off x="2556933" y="1147809"/>
            <a:ext cx="6599770" cy="307777"/>
          </a:xfrm>
          <a:prstGeom prst="rect">
            <a:avLst/>
          </a:prstGeom>
          <a:noFill/>
        </p:spPr>
        <p:txBody>
          <a:bodyPr wrap="square" rtlCol="0">
            <a:spAutoFit/>
          </a:bodyPr>
          <a:lstStyle/>
          <a:p>
            <a:r>
              <a:rPr lang="en-US" sz="1400" i="1" dirty="0" smtClean="0"/>
              <a:t>AHA/ASA statement. Definition and evaluation of transient ischemic attack. Stroke 2009</a:t>
            </a:r>
            <a:endParaRPr lang="en-US" sz="1400" i="1" dirty="0"/>
          </a:p>
        </p:txBody>
      </p:sp>
      <p:sp>
        <p:nvSpPr>
          <p:cNvPr id="2" name="Rectangular Callout 1"/>
          <p:cNvSpPr/>
          <p:nvPr/>
        </p:nvSpPr>
        <p:spPr>
          <a:xfrm>
            <a:off x="656406" y="4501066"/>
            <a:ext cx="2141587" cy="1219200"/>
          </a:xfrm>
          <a:prstGeom prst="wedgeRectCallout">
            <a:avLst>
              <a:gd name="adj1" fmla="val 34688"/>
              <a:gd name="adj2" fmla="val -137501"/>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t>Αυθαίρετο </a:t>
            </a:r>
          </a:p>
          <a:p>
            <a:pPr algn="ctr"/>
            <a:r>
              <a:rPr lang="el-GR" sz="2200" dirty="0"/>
              <a:t>χ</a:t>
            </a:r>
            <a:r>
              <a:rPr lang="el-GR" sz="2200" dirty="0" smtClean="0"/>
              <a:t>ρονικό</a:t>
            </a:r>
          </a:p>
          <a:p>
            <a:pPr algn="ctr"/>
            <a:r>
              <a:rPr lang="el-GR" sz="2200" dirty="0" smtClean="0"/>
              <a:t>όριο</a:t>
            </a:r>
            <a:endParaRPr lang="en-US" sz="2200" dirty="0"/>
          </a:p>
        </p:txBody>
      </p:sp>
      <p:sp>
        <p:nvSpPr>
          <p:cNvPr id="18" name="Rectangular Callout 17"/>
          <p:cNvSpPr/>
          <p:nvPr/>
        </p:nvSpPr>
        <p:spPr>
          <a:xfrm>
            <a:off x="3907606" y="4043865"/>
            <a:ext cx="3572413" cy="1510267"/>
          </a:xfrm>
          <a:prstGeom prst="wedgeRectCallout">
            <a:avLst>
              <a:gd name="adj1" fmla="val -92470"/>
              <a:gd name="adj2" fmla="val -93324"/>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t>Μπορεί να οδηγήσει σε καθυστέρηση της θεραπευτικής αντιμετώπισης</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989332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201423"/>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ορισμός έως το 2009</a:t>
            </a:r>
            <a:endParaRPr lang="en-US" sz="2400" dirty="0" smtClean="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Παροδικό αγγειακό (εγκεφαλικό) επεισόδιο (ΤΙΑ, </a:t>
            </a:r>
            <a:r>
              <a:rPr lang="en-US" sz="2200" dirty="0" smtClean="0">
                <a:solidFill>
                  <a:schemeClr val="accent2">
                    <a:lumMod val="50000"/>
                  </a:schemeClr>
                </a:solidFill>
              </a:rPr>
              <a:t>transient ischemic attack)</a:t>
            </a:r>
            <a:r>
              <a:rPr lang="el-GR" sz="2200" dirty="0" smtClean="0">
                <a:solidFill>
                  <a:schemeClr val="tx2">
                    <a:lumMod val="75000"/>
                  </a:schemeClr>
                </a:solidFill>
              </a:rPr>
              <a:t>: αιφνίδιας </a:t>
            </a:r>
            <a:r>
              <a:rPr lang="el-GR" sz="2200" dirty="0">
                <a:solidFill>
                  <a:schemeClr val="tx2">
                    <a:lumMod val="75000"/>
                  </a:schemeClr>
                </a:solidFill>
              </a:rPr>
              <a:t>έναρξης εστιακό νευρολογικό </a:t>
            </a:r>
            <a:r>
              <a:rPr lang="el-GR" sz="2200" dirty="0" smtClean="0">
                <a:solidFill>
                  <a:schemeClr val="tx2">
                    <a:lumMod val="75000"/>
                  </a:schemeClr>
                </a:solidFill>
              </a:rPr>
              <a:t>έλλειμα που πιθανολογούμενα </a:t>
            </a:r>
            <a:r>
              <a:rPr lang="el-GR" sz="2200" dirty="0">
                <a:solidFill>
                  <a:schemeClr val="tx2">
                    <a:lumMod val="75000"/>
                  </a:schemeClr>
                </a:solidFill>
              </a:rPr>
              <a:t>οφείλεται σε </a:t>
            </a:r>
            <a:r>
              <a:rPr lang="el-GR" sz="2200" dirty="0" smtClean="0">
                <a:solidFill>
                  <a:schemeClr val="tx2">
                    <a:lumMod val="75000"/>
                  </a:schemeClr>
                </a:solidFill>
              </a:rPr>
              <a:t>αγγειακή αιτιολογία </a:t>
            </a:r>
            <a:r>
              <a:rPr lang="el-GR" sz="2200" dirty="0">
                <a:solidFill>
                  <a:schemeClr val="tx2">
                    <a:lumMod val="75000"/>
                  </a:schemeClr>
                </a:solidFill>
              </a:rPr>
              <a:t>και διαρκεί </a:t>
            </a:r>
            <a:endParaRPr lang="el-GR" sz="2200" dirty="0" smtClean="0">
              <a:solidFill>
                <a:schemeClr val="tx2">
                  <a:lumMod val="75000"/>
                </a:schemeClr>
              </a:solidFill>
            </a:endParaRPr>
          </a:p>
          <a:p>
            <a:r>
              <a:rPr lang="el-GR" sz="2200" dirty="0">
                <a:solidFill>
                  <a:schemeClr val="tx2">
                    <a:lumMod val="75000"/>
                  </a:schemeClr>
                </a:solidFill>
              </a:rPr>
              <a:t> </a:t>
            </a:r>
            <a:r>
              <a:rPr lang="el-GR" sz="2200" dirty="0" smtClean="0">
                <a:solidFill>
                  <a:schemeClr val="tx2">
                    <a:lumMod val="75000"/>
                  </a:schemeClr>
                </a:solidFill>
              </a:rPr>
              <a:t>    λιγότερο </a:t>
            </a:r>
            <a:r>
              <a:rPr lang="el-GR" sz="2200" dirty="0">
                <a:solidFill>
                  <a:schemeClr val="tx2">
                    <a:lumMod val="75000"/>
                  </a:schemeClr>
                </a:solidFill>
              </a:rPr>
              <a:t>από </a:t>
            </a:r>
            <a:r>
              <a:rPr lang="el-GR" sz="2200" dirty="0" smtClean="0">
                <a:solidFill>
                  <a:schemeClr val="tx2">
                    <a:lumMod val="75000"/>
                  </a:schemeClr>
                </a:solidFill>
              </a:rPr>
              <a:t>24 ώρες (ορισμός δόκιμος έως το 2009)</a:t>
            </a:r>
          </a:p>
          <a:p>
            <a:endParaRPr lang="el-GR" sz="2200" dirty="0">
              <a:solidFill>
                <a:schemeClr val="tx2">
                  <a:lumMod val="75000"/>
                </a:schemeClr>
              </a:solidFill>
            </a:endParaRPr>
          </a:p>
          <a:p>
            <a:pPr marL="342900" indent="-342900">
              <a:buFont typeface="Courier New"/>
              <a:buChar char="o"/>
            </a:pPr>
            <a:r>
              <a:rPr lang="el-GR" sz="2200" dirty="0" smtClean="0">
                <a:solidFill>
                  <a:srgbClr val="632523"/>
                </a:solidFill>
              </a:rPr>
              <a:t>Αναστρέψιμο ισχαιμικό νευρολογικό έλλειμα (</a:t>
            </a:r>
            <a:r>
              <a:rPr lang="en-US" sz="2200" dirty="0" smtClean="0">
                <a:solidFill>
                  <a:srgbClr val="632523"/>
                </a:solidFill>
              </a:rPr>
              <a:t>reversible ischemic neurologic deficit)</a:t>
            </a:r>
            <a:r>
              <a:rPr lang="en-US" sz="2200" dirty="0" smtClean="0">
                <a:solidFill>
                  <a:schemeClr val="tx2">
                    <a:lumMod val="75000"/>
                  </a:schemeClr>
                </a:solidFill>
              </a:rPr>
              <a:t>: </a:t>
            </a:r>
            <a:r>
              <a:rPr lang="el-GR" sz="2200" dirty="0" smtClean="0">
                <a:solidFill>
                  <a:schemeClr val="tx2">
                    <a:lumMod val="75000"/>
                  </a:schemeClr>
                </a:solidFill>
              </a:rPr>
              <a:t>επεισόδια διάρκειας</a:t>
            </a:r>
            <a:r>
              <a:rPr lang="en-US" sz="2200" dirty="0" smtClean="0">
                <a:solidFill>
                  <a:schemeClr val="tx2">
                    <a:lumMod val="75000"/>
                  </a:schemeClr>
                </a:solidFill>
              </a:rPr>
              <a:t> </a:t>
            </a:r>
            <a:r>
              <a:rPr lang="el-GR" sz="2200" dirty="0" smtClean="0">
                <a:solidFill>
                  <a:schemeClr val="tx2">
                    <a:lumMod val="75000"/>
                  </a:schemeClr>
                </a:solidFill>
              </a:rPr>
              <a:t>με νευρολογικό έλλειμα που διαρκεί &gt; 24 ωρες έως 7 ημέρες </a:t>
            </a:r>
            <a:r>
              <a:rPr lang="en-US" sz="2200" dirty="0" smtClean="0">
                <a:solidFill>
                  <a:schemeClr val="tx2">
                    <a:lumMod val="75000"/>
                  </a:schemeClr>
                </a:solidFill>
              </a:rPr>
              <a:t>(</a:t>
            </a:r>
            <a:r>
              <a:rPr lang="el-GR" sz="2200" dirty="0" smtClean="0">
                <a:solidFill>
                  <a:schemeClr val="tx2">
                    <a:lumMod val="75000"/>
                  </a:schemeClr>
                </a:solidFill>
              </a:rPr>
              <a:t>ο ορισμός εγκαταλείφθηκε τη δεκαετία του 70)</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accent2">
                    <a:lumMod val="50000"/>
                  </a:schemeClr>
                </a:solidFill>
              </a:rPr>
              <a:t>Αγγειακό εγκεφαλικό επεισόδιο (</a:t>
            </a:r>
            <a:r>
              <a:rPr lang="en-US" sz="2200" dirty="0" smtClean="0">
                <a:solidFill>
                  <a:schemeClr val="accent2">
                    <a:lumMod val="50000"/>
                  </a:schemeClr>
                </a:solidFill>
              </a:rPr>
              <a:t>stroke)</a:t>
            </a:r>
            <a:r>
              <a:rPr lang="en-US" sz="2200" dirty="0" smtClean="0">
                <a:solidFill>
                  <a:schemeClr val="tx2">
                    <a:lumMod val="75000"/>
                  </a:schemeClr>
                </a:solidFill>
              </a:rPr>
              <a:t>: </a:t>
            </a:r>
            <a:r>
              <a:rPr lang="el-GR" sz="2200" dirty="0" smtClean="0">
                <a:solidFill>
                  <a:schemeClr val="tx2">
                    <a:lumMod val="75000"/>
                  </a:schemeClr>
                </a:solidFill>
              </a:rPr>
              <a:t>επεισόδια με νευρολογικό έλλειμα που διαρκεί περισσότερο απο 7 ημέρες</a:t>
            </a:r>
            <a:endParaRPr lang="el-GR" sz="2200" dirty="0" smtClean="0">
              <a:solidFill>
                <a:srgbClr val="632523"/>
              </a:solidFill>
            </a:endParaRPr>
          </a:p>
          <a:p>
            <a:pPr marL="342900" indent="-342900">
              <a:buFont typeface="Courier New"/>
              <a:buChar char="o"/>
            </a:pPr>
            <a:endParaRPr lang="el-GR" sz="2200" dirty="0" smtClean="0">
              <a:solidFill>
                <a:schemeClr val="tx2">
                  <a:lumMod val="75000"/>
                </a:schemeClr>
              </a:solidFill>
            </a:endParaRPr>
          </a:p>
        </p:txBody>
      </p:sp>
      <p:sp>
        <p:nvSpPr>
          <p:cNvPr id="10" name="TextBox 9"/>
          <p:cNvSpPr txBox="1"/>
          <p:nvPr/>
        </p:nvSpPr>
        <p:spPr>
          <a:xfrm>
            <a:off x="2556933" y="1147809"/>
            <a:ext cx="6599770" cy="307777"/>
          </a:xfrm>
          <a:prstGeom prst="rect">
            <a:avLst/>
          </a:prstGeom>
          <a:noFill/>
        </p:spPr>
        <p:txBody>
          <a:bodyPr wrap="square" rtlCol="0">
            <a:spAutoFit/>
          </a:bodyPr>
          <a:lstStyle/>
          <a:p>
            <a:r>
              <a:rPr lang="en-US" sz="1400" i="1" dirty="0" smtClean="0"/>
              <a:t>AHA/ASA statement. Definition and evaluation of transient ischemic attack. Stroke 2009</a:t>
            </a:r>
            <a:endParaRPr lang="en-US" sz="1400" i="1" dirty="0"/>
          </a:p>
        </p:txBody>
      </p:sp>
      <p:sp>
        <p:nvSpPr>
          <p:cNvPr id="16" name="Rectangular Callout 15"/>
          <p:cNvSpPr/>
          <p:nvPr/>
        </p:nvSpPr>
        <p:spPr>
          <a:xfrm>
            <a:off x="4551246" y="4644998"/>
            <a:ext cx="3439067" cy="1371602"/>
          </a:xfrm>
          <a:prstGeom prst="wedgeRectCallout">
            <a:avLst>
              <a:gd name="adj1" fmla="val -139957"/>
              <a:gd name="adj2" fmla="val -21142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t>Ο  όρος λανθασμένα υπονοεί ότι ίσως ο ασθενής δεν διατρέχει σημαντικό κίνδυνο</a:t>
            </a:r>
            <a:endParaRPr lang="en-US" sz="2200" dirty="0"/>
          </a:p>
        </p:txBody>
      </p:sp>
      <p:sp>
        <p:nvSpPr>
          <p:cNvPr id="17" name="Rectangular Callout 16"/>
          <p:cNvSpPr/>
          <p:nvPr/>
        </p:nvSpPr>
        <p:spPr>
          <a:xfrm>
            <a:off x="5621508" y="2929465"/>
            <a:ext cx="3439067" cy="1371602"/>
          </a:xfrm>
          <a:prstGeom prst="wedgeRectCallout">
            <a:avLst>
              <a:gd name="adj1" fmla="val -164084"/>
              <a:gd name="adj2" fmla="val -84259"/>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200" dirty="0" smtClean="0"/>
              <a:t>Ο  όρος λανθασμένα υπονοεί την απουσία εγκεφαλικού εμφράκτου</a:t>
            </a:r>
            <a:endParaRPr lang="en-US" sz="2200" dirty="0"/>
          </a:p>
        </p:txBody>
      </p:sp>
      <p:sp>
        <p:nvSpPr>
          <p:cNvPr id="3" name="Oval 2"/>
          <p:cNvSpPr/>
          <p:nvPr/>
        </p:nvSpPr>
        <p:spPr>
          <a:xfrm>
            <a:off x="6434664" y="1675717"/>
            <a:ext cx="2612822" cy="14562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Το 33% έχει ήδη εγκεφαλικό έμφρακτο σε </a:t>
            </a:r>
            <a:r>
              <a:rPr lang="en-US" dirty="0" smtClean="0"/>
              <a:t>MRI</a:t>
            </a:r>
            <a:endParaRPr lang="en-US"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081960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232201"/>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ορισμός</a:t>
            </a:r>
            <a:r>
              <a:rPr lang="en-US" sz="2400" dirty="0" smtClean="0">
                <a:solidFill>
                  <a:schemeClr val="tx2">
                    <a:lumMod val="75000"/>
                  </a:schemeClr>
                </a:solidFill>
              </a:rPr>
              <a:t> </a:t>
            </a:r>
            <a:r>
              <a:rPr lang="el-GR" sz="2400" dirty="0" smtClean="0">
                <a:solidFill>
                  <a:schemeClr val="tx2">
                    <a:lumMod val="75000"/>
                  </a:schemeClr>
                </a:solidFill>
              </a:rPr>
              <a:t>από το 2009</a:t>
            </a:r>
            <a:r>
              <a:rPr lang="el-GR" sz="2400" dirty="0">
                <a:solidFill>
                  <a:schemeClr val="tx2">
                    <a:lumMod val="75000"/>
                  </a:schemeClr>
                </a:solidFill>
              </a:rPr>
              <a:t> </a:t>
            </a:r>
            <a:r>
              <a:rPr lang="el-GR" sz="2400" dirty="0" smtClean="0">
                <a:solidFill>
                  <a:schemeClr val="tx2">
                    <a:lumMod val="75000"/>
                  </a:schemeClr>
                </a:solidFill>
              </a:rPr>
              <a:t>-</a:t>
            </a:r>
            <a:endParaRPr lang="en-US" sz="2400" dirty="0" smtClean="0">
              <a:solidFill>
                <a:schemeClr val="tx2">
                  <a:lumMod val="75000"/>
                </a:schemeClr>
              </a:solidFill>
            </a:endParaRPr>
          </a:p>
          <a:p>
            <a:endParaRPr lang="en-US" sz="2400" dirty="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rgbClr val="632523"/>
                </a:solidFill>
              </a:rPr>
              <a:t>Παροδικό αγγειακό (εγκεφαλικό) επεισόδιο (ορισμός που δεν έγινε αποδεκτός</a:t>
            </a:r>
            <a:r>
              <a:rPr lang="en-US" sz="2200" dirty="0" smtClean="0">
                <a:solidFill>
                  <a:srgbClr val="632523"/>
                </a:solidFill>
              </a:rPr>
              <a:t>)</a:t>
            </a:r>
            <a:r>
              <a:rPr lang="el-GR" sz="2200" dirty="0" smtClean="0">
                <a:solidFill>
                  <a:srgbClr val="632523"/>
                </a:solidFill>
              </a:rPr>
              <a:t>: </a:t>
            </a:r>
            <a:r>
              <a:rPr lang="el-GR" sz="2200" dirty="0" smtClean="0">
                <a:solidFill>
                  <a:srgbClr val="17375E"/>
                </a:solidFill>
              </a:rPr>
              <a:t>ένα σύντομο επεισόδιο νευρολογικής δυσλειτουργίας εξαιτίας ισχαιμίας του εγκεφάλου ή του αμφιβληστροειδούς, με κλινικά συμπτώματα </a:t>
            </a:r>
            <a:r>
              <a:rPr lang="el-GR" sz="2200" b="1" dirty="0" smtClean="0">
                <a:solidFill>
                  <a:srgbClr val="800000"/>
                </a:solidFill>
              </a:rPr>
              <a:t>τα οποία διαρκούν λιγότερο από 1 ώρα</a:t>
            </a:r>
            <a:r>
              <a:rPr lang="el-GR" sz="2200" dirty="0" smtClean="0">
                <a:solidFill>
                  <a:srgbClr val="17375E"/>
                </a:solidFill>
              </a:rPr>
              <a:t> και χωρίς ένδειξη </a:t>
            </a:r>
          </a:p>
          <a:p>
            <a:r>
              <a:rPr lang="el-GR" sz="2200" dirty="0" smtClean="0">
                <a:solidFill>
                  <a:srgbClr val="17375E"/>
                </a:solidFill>
              </a:rPr>
              <a:t>     οξέος εμφράκτου</a:t>
            </a:r>
          </a:p>
          <a:p>
            <a:endParaRPr lang="el-GR" sz="2200" dirty="0">
              <a:solidFill>
                <a:srgbClr val="632523"/>
              </a:solidFill>
            </a:endParaRPr>
          </a:p>
          <a:p>
            <a:pPr marL="342900" indent="-342900">
              <a:buFont typeface="Courier New"/>
              <a:buChar char="o"/>
            </a:pPr>
            <a:r>
              <a:rPr lang="el-GR" sz="2200" dirty="0">
                <a:solidFill>
                  <a:srgbClr val="632523"/>
                </a:solidFill>
              </a:rPr>
              <a:t>Παροδικό </a:t>
            </a:r>
            <a:r>
              <a:rPr lang="el-GR" sz="2200" dirty="0" smtClean="0">
                <a:solidFill>
                  <a:srgbClr val="632523"/>
                </a:solidFill>
              </a:rPr>
              <a:t>αγγειακό (εγκεφαλικό) </a:t>
            </a:r>
            <a:r>
              <a:rPr lang="el-GR" sz="2200" dirty="0">
                <a:solidFill>
                  <a:srgbClr val="632523"/>
                </a:solidFill>
              </a:rPr>
              <a:t>επεισόδιο (νέος ορισμός </a:t>
            </a:r>
            <a:r>
              <a:rPr lang="en-US" sz="2200" dirty="0">
                <a:solidFill>
                  <a:srgbClr val="632523"/>
                </a:solidFill>
              </a:rPr>
              <a:t>AHA/ASA 2009</a:t>
            </a:r>
            <a:r>
              <a:rPr lang="en-US" sz="2200" dirty="0" smtClean="0">
                <a:solidFill>
                  <a:srgbClr val="632523"/>
                </a:solidFill>
              </a:rPr>
              <a:t>)</a:t>
            </a:r>
            <a:r>
              <a:rPr lang="el-GR" sz="2200" dirty="0" smtClean="0">
                <a:solidFill>
                  <a:srgbClr val="632523"/>
                </a:solidFill>
              </a:rPr>
              <a:t>:</a:t>
            </a:r>
            <a:r>
              <a:rPr lang="el-GR" sz="2200" dirty="0" smtClean="0">
                <a:solidFill>
                  <a:schemeClr val="tx2">
                    <a:lumMod val="75000"/>
                  </a:schemeClr>
                </a:solidFill>
              </a:rPr>
              <a:t> </a:t>
            </a:r>
            <a:r>
              <a:rPr lang="el-GR" sz="2200" dirty="0">
                <a:solidFill>
                  <a:schemeClr val="tx2">
                    <a:lumMod val="75000"/>
                  </a:schemeClr>
                </a:solidFill>
              </a:rPr>
              <a:t>π</a:t>
            </a:r>
            <a:r>
              <a:rPr lang="el-GR" sz="2200" dirty="0" smtClean="0">
                <a:solidFill>
                  <a:schemeClr val="tx2">
                    <a:lumMod val="75000"/>
                  </a:schemeClr>
                </a:solidFill>
              </a:rPr>
              <a:t>αροδικό επεισόδιο νευρολογικής δυσλειτουργίας το οποίο προκαλείται από εστιακή βλάβη στον εγκέφαλο ή στον νωτιαίο μυελό ή στον αμφιβληστροειδή, χωρίς συνοδό οξύ έμφρακτο (αρνητική απεικόνηση)</a:t>
            </a:r>
            <a:endParaRPr lang="en-US" dirty="0" smtClean="0">
              <a:solidFill>
                <a:schemeClr val="tx2">
                  <a:lumMod val="75000"/>
                </a:schemeClr>
              </a:solidFill>
            </a:endParaRPr>
          </a:p>
          <a:p>
            <a:pPr marL="342900" indent="-342900">
              <a:buFont typeface="Courier New"/>
              <a:buChar char="o"/>
            </a:pPr>
            <a:endParaRPr lang="el-GR" sz="2200" dirty="0" smtClean="0">
              <a:solidFill>
                <a:schemeClr val="tx2">
                  <a:lumMod val="75000"/>
                </a:schemeClr>
              </a:solidFill>
            </a:endParaRPr>
          </a:p>
        </p:txBody>
      </p:sp>
      <p:sp>
        <p:nvSpPr>
          <p:cNvPr id="10" name="TextBox 9"/>
          <p:cNvSpPr txBox="1"/>
          <p:nvPr/>
        </p:nvSpPr>
        <p:spPr>
          <a:xfrm>
            <a:off x="2556933" y="1147809"/>
            <a:ext cx="6599770" cy="307777"/>
          </a:xfrm>
          <a:prstGeom prst="rect">
            <a:avLst/>
          </a:prstGeom>
          <a:noFill/>
        </p:spPr>
        <p:txBody>
          <a:bodyPr wrap="square" rtlCol="0">
            <a:spAutoFit/>
          </a:bodyPr>
          <a:lstStyle/>
          <a:p>
            <a:r>
              <a:rPr lang="en-US" sz="1400" i="1" dirty="0" smtClean="0"/>
              <a:t>AHA/ASA statement. Definition and evaluation of transient ischemic attack. Stroke 2009</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8343791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παροδικό αγγειακό εγκεφαλικό επεισόδιο (</a:t>
            </a:r>
            <a:r>
              <a:rPr lang="en-US" sz="2400" dirty="0" smtClean="0">
                <a:solidFill>
                  <a:schemeClr val="tx2">
                    <a:lumMod val="75000"/>
                  </a:schemeClr>
                </a:solidFill>
              </a:rPr>
              <a:t>transient ischemic attack, TIA) / </a:t>
            </a:r>
            <a:r>
              <a:rPr lang="el-GR" sz="2400" dirty="0">
                <a:solidFill>
                  <a:schemeClr val="tx2">
                    <a:lumMod val="75000"/>
                  </a:schemeClr>
                </a:solidFill>
              </a:rPr>
              <a:t> </a:t>
            </a:r>
            <a:r>
              <a:rPr lang="en-US" sz="2400" dirty="0" smtClean="0">
                <a:solidFill>
                  <a:schemeClr val="tx2">
                    <a:lumMod val="75000"/>
                  </a:schemeClr>
                </a:solidFill>
              </a:rPr>
              <a:t>ABCD </a:t>
            </a:r>
            <a:r>
              <a:rPr lang="el-GR" sz="2400" dirty="0" smtClean="0">
                <a:solidFill>
                  <a:schemeClr val="tx2">
                    <a:lumMod val="75000"/>
                  </a:schemeClr>
                </a:solidFill>
              </a:rPr>
              <a:t>σκορ</a:t>
            </a:r>
            <a:endParaRPr lang="en-US" sz="24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416803" y="2187151"/>
            <a:ext cx="3651851" cy="4522678"/>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115097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431982"/>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ορισμός</a:t>
            </a:r>
            <a:r>
              <a:rPr lang="en-US" sz="2400" dirty="0" smtClean="0">
                <a:solidFill>
                  <a:schemeClr val="tx2">
                    <a:lumMod val="75000"/>
                  </a:schemeClr>
                </a:solidFill>
              </a:rPr>
              <a:t> </a:t>
            </a:r>
            <a:r>
              <a:rPr lang="el-GR" sz="2400" dirty="0" smtClean="0">
                <a:solidFill>
                  <a:schemeClr val="tx2">
                    <a:lumMod val="75000"/>
                  </a:schemeClr>
                </a:solidFill>
              </a:rPr>
              <a:t>από το 2009</a:t>
            </a:r>
            <a:r>
              <a:rPr lang="el-GR" sz="2400" dirty="0">
                <a:solidFill>
                  <a:schemeClr val="tx2">
                    <a:lumMod val="75000"/>
                  </a:schemeClr>
                </a:solidFill>
              </a:rPr>
              <a:t> </a:t>
            </a:r>
            <a:r>
              <a:rPr lang="el-GR" sz="2400" dirty="0" smtClean="0">
                <a:solidFill>
                  <a:schemeClr val="tx2">
                    <a:lumMod val="75000"/>
                  </a:schemeClr>
                </a:solidFill>
              </a:rPr>
              <a:t>-</a:t>
            </a:r>
            <a:endParaRPr lang="en-US" sz="2400" dirty="0" smtClean="0">
              <a:solidFill>
                <a:schemeClr val="tx2">
                  <a:lumMod val="75000"/>
                </a:schemeClr>
              </a:solidFill>
            </a:endParaRPr>
          </a:p>
          <a:p>
            <a:endParaRPr lang="en-US" sz="2400" dirty="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rgbClr val="632523"/>
                </a:solidFill>
              </a:rPr>
              <a:t>Συμπτωματικό αγγειακό εγκεφαλικό επεισόδιο (</a:t>
            </a:r>
            <a:r>
              <a:rPr lang="en-US" sz="2200" dirty="0" smtClean="0">
                <a:solidFill>
                  <a:srgbClr val="632523"/>
                </a:solidFill>
              </a:rPr>
              <a:t>symptomatic stroke)</a:t>
            </a:r>
            <a:endParaRPr lang="el-GR" dirty="0" smtClean="0">
              <a:solidFill>
                <a:srgbClr val="632523"/>
              </a:solidFill>
            </a:endParaRPr>
          </a:p>
          <a:p>
            <a:r>
              <a:rPr lang="el-GR" dirty="0">
                <a:solidFill>
                  <a:srgbClr val="632523"/>
                </a:solidFill>
              </a:rPr>
              <a:t> </a:t>
            </a:r>
            <a:r>
              <a:rPr lang="el-GR" dirty="0" smtClean="0">
                <a:solidFill>
                  <a:srgbClr val="632523"/>
                </a:solidFill>
              </a:rPr>
              <a:t>        </a:t>
            </a:r>
          </a:p>
          <a:p>
            <a:endParaRPr lang="el-GR" dirty="0">
              <a:solidFill>
                <a:srgbClr val="632523"/>
              </a:solidFill>
            </a:endParaRPr>
          </a:p>
          <a:p>
            <a:pPr marL="342900" indent="-342900">
              <a:buFont typeface="Courier New"/>
              <a:buChar char="o"/>
            </a:pPr>
            <a:r>
              <a:rPr lang="el-GR" sz="2200" dirty="0" smtClean="0">
                <a:solidFill>
                  <a:srgbClr val="632523"/>
                </a:solidFill>
              </a:rPr>
              <a:t>Σιωπηλό αγγειακό εγκεφαλικό επεισόδιο (</a:t>
            </a:r>
            <a:r>
              <a:rPr lang="en-US" sz="2200" dirty="0" smtClean="0">
                <a:solidFill>
                  <a:srgbClr val="632523"/>
                </a:solidFill>
              </a:rPr>
              <a:t>silent stroke):</a:t>
            </a:r>
            <a:endParaRPr lang="el-GR" dirty="0" smtClean="0">
              <a:solidFill>
                <a:srgbClr val="632523"/>
              </a:solidFill>
            </a:endParaRPr>
          </a:p>
          <a:p>
            <a:r>
              <a:rPr lang="el-GR" dirty="0" smtClean="0">
                <a:solidFill>
                  <a:schemeClr val="tx2">
                    <a:lumMod val="75000"/>
                  </a:schemeClr>
                </a:solidFill>
              </a:rPr>
              <a:t>       </a:t>
            </a:r>
            <a:r>
              <a:rPr lang="el-GR" sz="2200" dirty="0" smtClean="0">
                <a:solidFill>
                  <a:schemeClr val="tx2">
                    <a:lumMod val="75000"/>
                  </a:schemeClr>
                </a:solidFill>
              </a:rPr>
              <a:t>μικρά εγκεφαλικά έμφρακτα συνήθως στην υποφλοιώδη μοίρα    </a:t>
            </a:r>
          </a:p>
          <a:p>
            <a:r>
              <a:rPr lang="el-GR" sz="2200" dirty="0">
                <a:solidFill>
                  <a:schemeClr val="tx2">
                    <a:lumMod val="75000"/>
                  </a:schemeClr>
                </a:solidFill>
              </a:rPr>
              <a:t> </a:t>
            </a:r>
            <a:r>
              <a:rPr lang="el-GR" sz="2200" dirty="0" smtClean="0">
                <a:solidFill>
                  <a:schemeClr val="tx2">
                    <a:lumMod val="75000"/>
                  </a:schemeClr>
                </a:solidFill>
              </a:rPr>
              <a:t>     που δεν συνοδεύονται από εστιακή νευρολογική σημειολογία. </a:t>
            </a:r>
            <a:endParaRPr lang="el-GR" sz="2200" dirty="0">
              <a:solidFill>
                <a:schemeClr val="tx2">
                  <a:lumMod val="75000"/>
                </a:schemeClr>
              </a:solidFill>
            </a:endParaRPr>
          </a:p>
          <a:p>
            <a:r>
              <a:rPr lang="el-GR" sz="2200" dirty="0" smtClean="0">
                <a:solidFill>
                  <a:schemeClr val="tx2">
                    <a:lumMod val="75000"/>
                  </a:schemeClr>
                </a:solidFill>
              </a:rPr>
              <a:t>      Ανευρίσκονται συνήθως σε ασυμ</a:t>
            </a:r>
            <a:r>
              <a:rPr lang="el-GR" sz="2200" dirty="0">
                <a:solidFill>
                  <a:schemeClr val="tx2">
                    <a:lumMod val="75000"/>
                  </a:schemeClr>
                </a:solidFill>
              </a:rPr>
              <a:t>π</a:t>
            </a:r>
            <a:r>
              <a:rPr lang="el-GR" sz="2200" dirty="0" smtClean="0">
                <a:solidFill>
                  <a:schemeClr val="tx2">
                    <a:lumMod val="75000"/>
                  </a:schemeClr>
                </a:solidFill>
              </a:rPr>
              <a:t>τωματικά άτομα της μέσης &amp; τρίτης </a:t>
            </a:r>
          </a:p>
          <a:p>
            <a:r>
              <a:rPr lang="el-GR" sz="2200" dirty="0" smtClean="0">
                <a:solidFill>
                  <a:schemeClr val="tx2">
                    <a:lumMod val="75000"/>
                  </a:schemeClr>
                </a:solidFill>
              </a:rPr>
              <a:t>      ηλικίας. Αφορούν συνήθως σε βλάβες της λευκής ουσίας</a:t>
            </a:r>
            <a:r>
              <a:rPr lang="en-US" sz="2200" dirty="0" smtClean="0">
                <a:solidFill>
                  <a:schemeClr val="tx2">
                    <a:lumMod val="75000"/>
                  </a:schemeClr>
                </a:solidFill>
              </a:rPr>
              <a:t> </a:t>
            </a:r>
          </a:p>
          <a:p>
            <a:r>
              <a:rPr lang="en-US" sz="2200" dirty="0">
                <a:solidFill>
                  <a:schemeClr val="tx2">
                    <a:lumMod val="75000"/>
                  </a:schemeClr>
                </a:solidFill>
              </a:rPr>
              <a:t> </a:t>
            </a:r>
            <a:r>
              <a:rPr lang="en-US" sz="2200" dirty="0" smtClean="0">
                <a:solidFill>
                  <a:schemeClr val="tx2">
                    <a:lumMod val="75000"/>
                  </a:schemeClr>
                </a:solidFill>
              </a:rPr>
              <a:t>     </a:t>
            </a:r>
            <a:r>
              <a:rPr lang="el-GR" sz="2200" dirty="0" smtClean="0">
                <a:solidFill>
                  <a:schemeClr val="tx2">
                    <a:lumMod val="75000"/>
                  </a:schemeClr>
                </a:solidFill>
              </a:rPr>
              <a:t>(λευκοεγκεφαλοπάθεια, </a:t>
            </a:r>
            <a:r>
              <a:rPr lang="en-US" sz="2200" dirty="0" smtClean="0">
                <a:solidFill>
                  <a:schemeClr val="tx2">
                    <a:lumMod val="75000"/>
                  </a:schemeClr>
                </a:solidFill>
              </a:rPr>
              <a:t>white matter lesions </a:t>
            </a:r>
            <a:r>
              <a:rPr lang="el-GR" sz="2200" dirty="0" smtClean="0">
                <a:solidFill>
                  <a:schemeClr val="tx2">
                    <a:lumMod val="75000"/>
                  </a:schemeClr>
                </a:solidFill>
              </a:rPr>
              <a:t>-</a:t>
            </a:r>
            <a:r>
              <a:rPr lang="en-US" sz="2200" dirty="0" smtClean="0">
                <a:solidFill>
                  <a:schemeClr val="tx2">
                    <a:lumMod val="75000"/>
                  </a:schemeClr>
                </a:solidFill>
              </a:rPr>
              <a:t> WML)</a:t>
            </a:r>
            <a:r>
              <a:rPr lang="el-GR" sz="2200" dirty="0" smtClean="0">
                <a:solidFill>
                  <a:schemeClr val="tx2">
                    <a:lumMod val="75000"/>
                  </a:schemeClr>
                </a:solidFill>
              </a:rPr>
              <a:t> ή </a:t>
            </a:r>
            <a:r>
              <a:rPr lang="en-US" sz="2200" dirty="0" smtClean="0">
                <a:solidFill>
                  <a:schemeClr val="tx2">
                    <a:lumMod val="75000"/>
                  </a:schemeClr>
                </a:solidFill>
              </a:rPr>
              <a:t> </a:t>
            </a:r>
          </a:p>
          <a:p>
            <a:r>
              <a:rPr lang="en-US" sz="2200" dirty="0">
                <a:solidFill>
                  <a:schemeClr val="tx2">
                    <a:lumMod val="75000"/>
                  </a:schemeClr>
                </a:solidFill>
              </a:rPr>
              <a:t> </a:t>
            </a:r>
            <a:r>
              <a:rPr lang="en-US" sz="2200" dirty="0" smtClean="0">
                <a:solidFill>
                  <a:schemeClr val="tx2">
                    <a:lumMod val="75000"/>
                  </a:schemeClr>
                </a:solidFill>
              </a:rPr>
              <a:t>     </a:t>
            </a:r>
            <a:r>
              <a:rPr lang="el-GR" sz="2200" dirty="0" smtClean="0">
                <a:solidFill>
                  <a:schemeClr val="tx2">
                    <a:lumMod val="75000"/>
                  </a:schemeClr>
                </a:solidFill>
              </a:rPr>
              <a:t>μικροαιμορραγίες (</a:t>
            </a:r>
            <a:r>
              <a:rPr lang="en-US" sz="2200" dirty="0" smtClean="0">
                <a:solidFill>
                  <a:schemeClr val="tx2">
                    <a:lumMod val="75000"/>
                  </a:schemeClr>
                </a:solidFill>
              </a:rPr>
              <a:t>microbleeds)</a:t>
            </a:r>
            <a:endParaRPr lang="el-GR" sz="2200" dirty="0" smtClean="0">
              <a:solidFill>
                <a:schemeClr val="tx2">
                  <a:lumMod val="75000"/>
                </a:schemeClr>
              </a:solidFill>
            </a:endParaRPr>
          </a:p>
        </p:txBody>
      </p:sp>
      <p:sp>
        <p:nvSpPr>
          <p:cNvPr id="10" name="TextBox 9"/>
          <p:cNvSpPr txBox="1"/>
          <p:nvPr/>
        </p:nvSpPr>
        <p:spPr>
          <a:xfrm>
            <a:off x="2556933" y="1147809"/>
            <a:ext cx="6599770" cy="307777"/>
          </a:xfrm>
          <a:prstGeom prst="rect">
            <a:avLst/>
          </a:prstGeom>
          <a:noFill/>
        </p:spPr>
        <p:txBody>
          <a:bodyPr wrap="square" rtlCol="0">
            <a:spAutoFit/>
          </a:bodyPr>
          <a:lstStyle/>
          <a:p>
            <a:r>
              <a:rPr lang="en-US" sz="1400" i="1" dirty="0" smtClean="0"/>
              <a:t>AHA/ASA statement. Definition and evaluation of transient ischemic attack. Stroke 2009</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5872660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3877984"/>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σιωπηλά ΑΕΕ / επιπολασμός</a:t>
            </a:r>
            <a:endParaRPr lang="el-GR" sz="2000" dirty="0" smtClean="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Έμφρακτα φλοιώδους μοίρα: 2%</a:t>
            </a:r>
          </a:p>
          <a:p>
            <a:pPr marL="342900" indent="-342900">
              <a:buFont typeface="Courier New"/>
              <a:buChar char="o"/>
            </a:pPr>
            <a:r>
              <a:rPr lang="el-GR" sz="2200" dirty="0" smtClean="0">
                <a:solidFill>
                  <a:schemeClr val="tx2">
                    <a:lumMod val="75000"/>
                  </a:schemeClr>
                </a:solidFill>
              </a:rPr>
              <a:t>Εν τω βάθει έμφρακτα: 5,6 %</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Ηλικία 45-59: 4,0 %</a:t>
            </a:r>
          </a:p>
          <a:p>
            <a:pPr marL="342900" indent="-342900">
              <a:buFont typeface="Courier New"/>
              <a:buChar char="o"/>
            </a:pPr>
            <a:r>
              <a:rPr lang="el-GR" sz="2200" dirty="0" smtClean="0">
                <a:solidFill>
                  <a:schemeClr val="tx2">
                    <a:lumMod val="75000"/>
                  </a:schemeClr>
                </a:solidFill>
              </a:rPr>
              <a:t>Ηλικία  75-79: 18.3 %</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Σε υπερτασικούς: 2,5 φορές περισσότερα</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Σε διαβητικούς &amp; καπνιστές: δεν παρατηρείται αύξηση</a:t>
            </a:r>
            <a:endParaRPr lang="en-US" sz="2200" dirty="0" smtClean="0">
              <a:solidFill>
                <a:schemeClr val="tx2">
                  <a:lumMod val="75000"/>
                </a:schemeClr>
              </a:solidFill>
            </a:endParaRPr>
          </a:p>
        </p:txBody>
      </p:sp>
      <p:sp>
        <p:nvSpPr>
          <p:cNvPr id="10" name="TextBox 9"/>
          <p:cNvSpPr txBox="1"/>
          <p:nvPr/>
        </p:nvSpPr>
        <p:spPr>
          <a:xfrm>
            <a:off x="5308599" y="1117604"/>
            <a:ext cx="3835400" cy="307777"/>
          </a:xfrm>
          <a:prstGeom prst="rect">
            <a:avLst/>
          </a:prstGeom>
          <a:noFill/>
        </p:spPr>
        <p:txBody>
          <a:bodyPr wrap="square" rtlCol="0">
            <a:spAutoFit/>
          </a:bodyPr>
          <a:lstStyle/>
          <a:p>
            <a:r>
              <a:rPr lang="en-US" sz="1400" i="1" dirty="0" smtClean="0"/>
              <a:t>Vernooij MW et al. (Rotterdam Study). NEJM 2007</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6326545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4" name="Rectangle 3"/>
          <p:cNvSpPr/>
          <p:nvPr/>
        </p:nvSpPr>
        <p:spPr>
          <a:xfrm rot="10800000" flipV="1">
            <a:off x="-2" y="761993"/>
            <a:ext cx="9144001" cy="355610"/>
          </a:xfrm>
          <a:prstGeom prst="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3o  </a:t>
            </a:r>
            <a:r>
              <a:rPr lang="el-GR" sz="1400" dirty="0" smtClean="0"/>
              <a:t>Διαπανεπιστημιακό Πρόγραμμα Εκπαίδευσης στη Ρευματολογία - 12.09.2015</a:t>
            </a:r>
            <a:endParaRPr lang="en-US" sz="1400" dirty="0"/>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6" name="TextBox 15"/>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7" name="TextBox 16"/>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0802669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3200876"/>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μηχανισμοί</a:t>
            </a:r>
            <a:endParaRPr lang="el-GR" sz="20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chemeClr val="tx2">
                    <a:lumMod val="75000"/>
                  </a:schemeClr>
                </a:solidFill>
              </a:rPr>
              <a:t>Ισχαιμικό ΑΕΕ</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Αθηρωμάτωση </a:t>
            </a:r>
            <a:r>
              <a:rPr lang="en-US" sz="2200" dirty="0" smtClean="0">
                <a:solidFill>
                  <a:schemeClr val="tx2">
                    <a:lumMod val="75000"/>
                  </a:schemeClr>
                </a:solidFill>
              </a:rPr>
              <a:t>(atheromatosis)</a:t>
            </a:r>
            <a:endParaRPr lang="el-GR" sz="2400" b="1" dirty="0" smtClean="0"/>
          </a:p>
          <a:p>
            <a:pPr marL="342900" indent="-342900">
              <a:buFont typeface="Courier New"/>
              <a:buChar char="o"/>
            </a:pPr>
            <a:r>
              <a:rPr lang="el-GR" sz="2200" dirty="0" smtClean="0">
                <a:solidFill>
                  <a:schemeClr val="tx2">
                    <a:lumMod val="75000"/>
                  </a:schemeClr>
                </a:solidFill>
              </a:rPr>
              <a:t>Θρόμβωση</a:t>
            </a:r>
            <a:r>
              <a:rPr lang="en-US" sz="2200" dirty="0" smtClean="0">
                <a:solidFill>
                  <a:schemeClr val="tx2">
                    <a:lumMod val="75000"/>
                  </a:schemeClr>
                </a:solidFill>
              </a:rPr>
              <a:t> (thrombosis)</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Εμβολή</a:t>
            </a:r>
            <a:r>
              <a:rPr lang="en-US" sz="2200" dirty="0" smtClean="0">
                <a:solidFill>
                  <a:schemeClr val="tx2">
                    <a:lumMod val="75000"/>
                  </a:schemeClr>
                </a:solidFill>
              </a:rPr>
              <a:t> (emboli)</a:t>
            </a:r>
            <a:endParaRPr lang="en-US" sz="2200" dirty="0">
              <a:solidFill>
                <a:schemeClr val="tx2">
                  <a:lumMod val="75000"/>
                </a:schemeClr>
              </a:solidFill>
            </a:endParaRPr>
          </a:p>
          <a:p>
            <a:endParaRPr lang="el-GR" sz="2200" dirty="0">
              <a:solidFill>
                <a:schemeClr val="tx2">
                  <a:lumMod val="75000"/>
                </a:schemeClr>
              </a:solidFill>
            </a:endParaRPr>
          </a:p>
          <a:p>
            <a:r>
              <a:rPr lang="el-GR" sz="2200" dirty="0" smtClean="0">
                <a:solidFill>
                  <a:schemeClr val="tx2">
                    <a:lumMod val="75000"/>
                  </a:schemeClr>
                </a:solidFill>
              </a:rPr>
              <a:t>Αιμορραγικό ΑΕΕ</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Ρήξη ανευρυσμάτων  - μικροανευρυσμάτων</a:t>
            </a:r>
            <a:endParaRPr lang="en-US" sz="22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687881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4585870"/>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παθοφυσιολογική ταξινόμηση &amp; συχνότητα</a:t>
            </a:r>
          </a:p>
          <a:p>
            <a:endParaRPr lang="el-GR" sz="2400" dirty="0">
              <a:solidFill>
                <a:schemeClr val="tx2">
                  <a:lumMod val="75000"/>
                </a:schemeClr>
              </a:solidFill>
            </a:endParaRPr>
          </a:p>
          <a:p>
            <a:r>
              <a:rPr lang="el-GR" sz="2200" dirty="0" smtClean="0">
                <a:solidFill>
                  <a:schemeClr val="tx2">
                    <a:lumMod val="75000"/>
                  </a:schemeClr>
                </a:solidFill>
              </a:rPr>
              <a:t>Ισχαιμικό ΑΕΕ -</a:t>
            </a:r>
            <a:r>
              <a:rPr lang="el-GR" sz="2200" dirty="0" smtClean="0">
                <a:solidFill>
                  <a:srgbClr val="800000"/>
                </a:solidFill>
              </a:rPr>
              <a:t> 80%</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Αθηρωμάτωση</a:t>
            </a:r>
            <a:r>
              <a:rPr lang="en-US" sz="2200" dirty="0" smtClean="0">
                <a:solidFill>
                  <a:schemeClr val="tx2">
                    <a:lumMod val="75000"/>
                  </a:schemeClr>
                </a:solidFill>
              </a:rPr>
              <a:t> - atheromatosis (</a:t>
            </a:r>
            <a:r>
              <a:rPr lang="el-GR" sz="2200" dirty="0" smtClean="0">
                <a:solidFill>
                  <a:schemeClr val="tx2">
                    <a:lumMod val="75000"/>
                  </a:schemeClr>
                </a:solidFill>
              </a:rPr>
              <a:t>15-35 %</a:t>
            </a:r>
            <a:r>
              <a:rPr lang="en-US" sz="2200" dirty="0" smtClean="0">
                <a:solidFill>
                  <a:schemeClr val="tx2">
                    <a:lumMod val="75000"/>
                  </a:schemeClr>
                </a:solidFill>
              </a:rPr>
              <a:t>)</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Καρδιοεμβολικά </a:t>
            </a:r>
            <a:r>
              <a:rPr lang="en-US" sz="2200" dirty="0" smtClean="0">
                <a:solidFill>
                  <a:schemeClr val="tx2">
                    <a:lumMod val="75000"/>
                  </a:schemeClr>
                </a:solidFill>
              </a:rPr>
              <a:t>-</a:t>
            </a:r>
            <a:r>
              <a:rPr lang="el-GR" sz="2200" dirty="0" smtClean="0">
                <a:solidFill>
                  <a:schemeClr val="tx2">
                    <a:lumMod val="75000"/>
                  </a:schemeClr>
                </a:solidFill>
              </a:rPr>
              <a:t> </a:t>
            </a:r>
            <a:r>
              <a:rPr lang="en-US" sz="2200" dirty="0" smtClean="0">
                <a:solidFill>
                  <a:schemeClr val="tx2">
                    <a:lumMod val="75000"/>
                  </a:schemeClr>
                </a:solidFill>
              </a:rPr>
              <a:t>cardioembolic </a:t>
            </a:r>
            <a:r>
              <a:rPr lang="el-GR" sz="2200" dirty="0" smtClean="0">
                <a:solidFill>
                  <a:schemeClr val="tx2">
                    <a:lumMod val="75000"/>
                  </a:schemeClr>
                </a:solidFill>
              </a:rPr>
              <a:t>(18-33</a:t>
            </a:r>
            <a:r>
              <a:rPr lang="en-US" sz="2200" dirty="0" smtClean="0">
                <a:solidFill>
                  <a:schemeClr val="tx2">
                    <a:lumMod val="75000"/>
                  </a:schemeClr>
                </a:solidFill>
              </a:rPr>
              <a:t> </a:t>
            </a:r>
            <a:r>
              <a:rPr lang="el-GR" sz="2200" dirty="0" smtClean="0">
                <a:solidFill>
                  <a:schemeClr val="tx2">
                    <a:lumMod val="75000"/>
                  </a:schemeClr>
                </a:solidFill>
              </a:rPr>
              <a:t>%)</a:t>
            </a:r>
          </a:p>
          <a:p>
            <a:pPr marL="342900" indent="-342900">
              <a:buFont typeface="Courier New"/>
              <a:buChar char="o"/>
            </a:pPr>
            <a:r>
              <a:rPr lang="el-GR" sz="2200" dirty="0" smtClean="0">
                <a:solidFill>
                  <a:schemeClr val="tx2">
                    <a:lumMod val="75000"/>
                  </a:schemeClr>
                </a:solidFill>
              </a:rPr>
              <a:t>Κενοτοπιώδη </a:t>
            </a:r>
            <a:r>
              <a:rPr lang="en-US" sz="2200" dirty="0" smtClean="0">
                <a:solidFill>
                  <a:schemeClr val="tx2">
                    <a:lumMod val="75000"/>
                  </a:schemeClr>
                </a:solidFill>
              </a:rPr>
              <a:t>- lacunar (17-25 %)</a:t>
            </a:r>
          </a:p>
          <a:p>
            <a:pPr marL="342900" indent="-342900">
              <a:buFont typeface="Courier New"/>
              <a:buChar char="o"/>
            </a:pPr>
            <a:r>
              <a:rPr lang="el-GR" sz="2200" dirty="0" smtClean="0">
                <a:solidFill>
                  <a:schemeClr val="tx2">
                    <a:lumMod val="75000"/>
                  </a:schemeClr>
                </a:solidFill>
              </a:rPr>
              <a:t>Κρυπτογενή - </a:t>
            </a:r>
            <a:r>
              <a:rPr lang="en-US" sz="2200" dirty="0" smtClean="0">
                <a:solidFill>
                  <a:schemeClr val="tx2">
                    <a:lumMod val="75000"/>
                  </a:schemeClr>
                </a:solidFill>
              </a:rPr>
              <a:t>undetermined etiology (12-37 %)</a:t>
            </a:r>
          </a:p>
          <a:p>
            <a:pPr marL="342900" indent="-342900">
              <a:buFont typeface="Courier New"/>
              <a:buChar char="o"/>
            </a:pPr>
            <a:r>
              <a:rPr lang="el-GR" sz="2200" dirty="0" smtClean="0">
                <a:solidFill>
                  <a:schemeClr val="tx2">
                    <a:lumMod val="75000"/>
                  </a:schemeClr>
                </a:solidFill>
              </a:rPr>
              <a:t>Διάφορα αίτια</a:t>
            </a:r>
            <a:r>
              <a:rPr lang="en-US" sz="2200" dirty="0" smtClean="0">
                <a:solidFill>
                  <a:schemeClr val="tx2">
                    <a:lumMod val="75000"/>
                  </a:schemeClr>
                </a:solidFill>
              </a:rPr>
              <a:t> - other determined etiology </a:t>
            </a:r>
            <a:r>
              <a:rPr lang="el-GR" sz="2200" dirty="0" smtClean="0">
                <a:solidFill>
                  <a:schemeClr val="tx2">
                    <a:lumMod val="75000"/>
                  </a:schemeClr>
                </a:solidFill>
              </a:rPr>
              <a:t>(5 %)</a:t>
            </a:r>
          </a:p>
          <a:p>
            <a:endParaRPr lang="el-GR" sz="2200" dirty="0">
              <a:solidFill>
                <a:schemeClr val="tx2">
                  <a:lumMod val="75000"/>
                </a:schemeClr>
              </a:solidFill>
            </a:endParaRPr>
          </a:p>
          <a:p>
            <a:r>
              <a:rPr lang="el-GR" sz="2200" dirty="0" smtClean="0">
                <a:solidFill>
                  <a:schemeClr val="tx2">
                    <a:lumMod val="75000"/>
                  </a:schemeClr>
                </a:solidFill>
              </a:rPr>
              <a:t>Αιμορραγικό ΑΕΕ </a:t>
            </a:r>
            <a:r>
              <a:rPr lang="el-GR" sz="2200" dirty="0">
                <a:solidFill>
                  <a:srgbClr val="800000"/>
                </a:solidFill>
              </a:rPr>
              <a:t>-</a:t>
            </a:r>
            <a:r>
              <a:rPr lang="el-GR" sz="2200" dirty="0" smtClean="0">
                <a:solidFill>
                  <a:srgbClr val="800000"/>
                </a:solidFill>
              </a:rPr>
              <a:t> 20%</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Υποαραχνοειδής α. </a:t>
            </a:r>
            <a:r>
              <a:rPr lang="el-GR" sz="2200" dirty="0">
                <a:solidFill>
                  <a:schemeClr val="tx2">
                    <a:lumMod val="75000"/>
                  </a:schemeClr>
                </a:solidFill>
              </a:rPr>
              <a:t>-</a:t>
            </a:r>
            <a:r>
              <a:rPr lang="el-GR" sz="2200" dirty="0" smtClean="0">
                <a:solidFill>
                  <a:schemeClr val="tx2">
                    <a:lumMod val="75000"/>
                  </a:schemeClr>
                </a:solidFill>
              </a:rPr>
              <a:t> </a:t>
            </a:r>
            <a:r>
              <a:rPr lang="en-US" sz="2200" dirty="0" smtClean="0">
                <a:solidFill>
                  <a:schemeClr val="tx2">
                    <a:lumMod val="75000"/>
                  </a:schemeClr>
                </a:solidFill>
              </a:rPr>
              <a:t>subarachnoid</a:t>
            </a:r>
            <a:r>
              <a:rPr lang="el-GR" sz="2200" dirty="0" smtClean="0">
                <a:solidFill>
                  <a:schemeClr val="tx2">
                    <a:lumMod val="75000"/>
                  </a:schemeClr>
                </a:solidFill>
              </a:rPr>
              <a:t> (5-7</a:t>
            </a:r>
            <a:r>
              <a:rPr lang="en-US" sz="2200" dirty="0" smtClean="0">
                <a:solidFill>
                  <a:schemeClr val="tx2">
                    <a:lumMod val="75000"/>
                  </a:schemeClr>
                </a:solidFill>
              </a:rPr>
              <a:t> </a:t>
            </a:r>
            <a:r>
              <a:rPr lang="el-GR" sz="2200" dirty="0" smtClean="0">
                <a:solidFill>
                  <a:schemeClr val="tx2">
                    <a:lumMod val="75000"/>
                  </a:schemeClr>
                </a:solidFill>
              </a:rPr>
              <a:t>%</a:t>
            </a:r>
            <a:r>
              <a:rPr lang="en-US" sz="2200" dirty="0" smtClean="0">
                <a:solidFill>
                  <a:schemeClr val="tx2">
                    <a:lumMod val="75000"/>
                  </a:schemeClr>
                </a:solidFill>
              </a:rPr>
              <a:t>)</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Ενδοεγκεφαλική α. - </a:t>
            </a:r>
            <a:r>
              <a:rPr lang="en-US" sz="2200" dirty="0" smtClean="0">
                <a:solidFill>
                  <a:schemeClr val="tx2">
                    <a:lumMod val="75000"/>
                  </a:schemeClr>
                </a:solidFill>
              </a:rPr>
              <a:t>intracerebral (15 %)</a:t>
            </a:r>
          </a:p>
        </p:txBody>
      </p:sp>
      <p:sp>
        <p:nvSpPr>
          <p:cNvPr id="10" name="TextBox 9"/>
          <p:cNvSpPr txBox="1"/>
          <p:nvPr/>
        </p:nvSpPr>
        <p:spPr>
          <a:xfrm>
            <a:off x="5631430" y="5095334"/>
            <a:ext cx="3429144" cy="369332"/>
          </a:xfrm>
          <a:prstGeom prst="rect">
            <a:avLst/>
          </a:prstGeom>
          <a:solidFill>
            <a:srgbClr val="800000"/>
          </a:solidFill>
          <a:ln w="25400">
            <a:solidFill>
              <a:schemeClr val="tx2">
                <a:lumMod val="75000"/>
              </a:schemeClr>
            </a:solidFill>
          </a:ln>
        </p:spPr>
        <p:txBody>
          <a:bodyPr wrap="none" rtlCol="0">
            <a:spAutoFit/>
          </a:bodyPr>
          <a:lstStyle/>
          <a:p>
            <a:pPr algn="ctr"/>
            <a:r>
              <a:rPr lang="el-GR" dirty="0">
                <a:solidFill>
                  <a:srgbClr val="FFFFFF"/>
                </a:solidFill>
              </a:rPr>
              <a:t>απότομη εμφάνιση </a:t>
            </a:r>
            <a:r>
              <a:rPr lang="el-GR" dirty="0" smtClean="0">
                <a:solidFill>
                  <a:srgbClr val="FFFFFF"/>
                </a:solidFill>
              </a:rPr>
              <a:t>συμπτωμάτων</a:t>
            </a:r>
            <a:endParaRPr lang="en-US" dirty="0" smtClean="0">
              <a:solidFill>
                <a:srgbClr val="FFFFFF"/>
              </a:solidFill>
            </a:endParaRPr>
          </a:p>
        </p:txBody>
      </p:sp>
      <p:sp>
        <p:nvSpPr>
          <p:cNvPr id="16" name="TextBox 15"/>
          <p:cNvSpPr txBox="1"/>
          <p:nvPr/>
        </p:nvSpPr>
        <p:spPr>
          <a:xfrm>
            <a:off x="5631430" y="5581903"/>
            <a:ext cx="3168255" cy="584776"/>
          </a:xfrm>
          <a:prstGeom prst="rect">
            <a:avLst/>
          </a:prstGeom>
          <a:solidFill>
            <a:srgbClr val="800000"/>
          </a:solidFill>
          <a:ln w="25400">
            <a:solidFill>
              <a:schemeClr val="tx2">
                <a:lumMod val="75000"/>
              </a:schemeClr>
            </a:solidFill>
          </a:ln>
        </p:spPr>
        <p:txBody>
          <a:bodyPr wrap="none" rtlCol="0">
            <a:spAutoFit/>
          </a:bodyPr>
          <a:lstStyle/>
          <a:p>
            <a:pPr marL="0" lvl="1" algn="ctr"/>
            <a:r>
              <a:rPr lang="el-GR" sz="1600" dirty="0" smtClean="0">
                <a:solidFill>
                  <a:srgbClr val="FFFFFF"/>
                </a:solidFill>
              </a:rPr>
              <a:t>σταδιακά </a:t>
            </a:r>
            <a:r>
              <a:rPr lang="el-GR" sz="1600" dirty="0">
                <a:solidFill>
                  <a:srgbClr val="FFFFFF"/>
                </a:solidFill>
              </a:rPr>
              <a:t>εμφάνιση και επιδείνωση </a:t>
            </a:r>
            <a:endParaRPr lang="el-GR" sz="1600" dirty="0" smtClean="0">
              <a:solidFill>
                <a:srgbClr val="FFFFFF"/>
              </a:solidFill>
            </a:endParaRPr>
          </a:p>
          <a:p>
            <a:pPr marL="0" lvl="1" algn="ctr"/>
            <a:r>
              <a:rPr lang="el-GR" sz="1600" dirty="0" smtClean="0">
                <a:solidFill>
                  <a:srgbClr val="FFFFFF"/>
                </a:solidFill>
              </a:rPr>
              <a:t>των </a:t>
            </a:r>
            <a:r>
              <a:rPr lang="el-GR" sz="1600" dirty="0">
                <a:solidFill>
                  <a:srgbClr val="FFFFFF"/>
                </a:solidFill>
              </a:rPr>
              <a:t>συμπτωμάτων!!!</a:t>
            </a:r>
            <a:r>
              <a:rPr lang="el-GR" sz="1600" dirty="0" smtClean="0">
                <a:solidFill>
                  <a:srgbClr val="FFFFFF"/>
                </a:solidFill>
              </a:rPr>
              <a:t>!</a:t>
            </a:r>
            <a:endParaRPr lang="el-GR" sz="1600" dirty="0">
              <a:solidFill>
                <a:srgbClr val="FFFFFF"/>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270362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5262979"/>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παθοφυσιολογική ταξινόμηση &amp; συχνότητα</a:t>
            </a:r>
          </a:p>
          <a:p>
            <a:endParaRPr lang="el-GR" sz="2400" dirty="0">
              <a:solidFill>
                <a:schemeClr val="tx2">
                  <a:lumMod val="75000"/>
                </a:schemeClr>
              </a:solidFill>
            </a:endParaRPr>
          </a:p>
          <a:p>
            <a:r>
              <a:rPr lang="el-GR" sz="2200" dirty="0" smtClean="0">
                <a:solidFill>
                  <a:schemeClr val="tx2">
                    <a:lumMod val="75000"/>
                  </a:schemeClr>
                </a:solidFill>
              </a:rPr>
              <a:t>Ισχαιμικό ΑΕΕ -</a:t>
            </a:r>
            <a:r>
              <a:rPr lang="el-GR" sz="2200" dirty="0" smtClean="0">
                <a:solidFill>
                  <a:srgbClr val="800000"/>
                </a:solidFill>
              </a:rPr>
              <a:t> 80%</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Αθηρωμάτωση - </a:t>
            </a:r>
            <a:r>
              <a:rPr lang="en-US" sz="2200" dirty="0" smtClean="0">
                <a:solidFill>
                  <a:schemeClr val="tx2">
                    <a:lumMod val="75000"/>
                  </a:schemeClr>
                </a:solidFill>
              </a:rPr>
              <a:t>atheromatosis</a:t>
            </a:r>
            <a:r>
              <a:rPr lang="el-GR" sz="2200" dirty="0" smtClean="0">
                <a:solidFill>
                  <a:schemeClr val="tx2">
                    <a:lumMod val="75000"/>
                  </a:schemeClr>
                </a:solidFill>
              </a:rPr>
              <a:t> </a:t>
            </a:r>
            <a:r>
              <a:rPr lang="en-US" sz="2200" dirty="0">
                <a:solidFill>
                  <a:schemeClr val="tx2">
                    <a:lumMod val="75000"/>
                  </a:schemeClr>
                </a:solidFill>
              </a:rPr>
              <a:t>(</a:t>
            </a:r>
            <a:r>
              <a:rPr lang="el-GR" sz="2200" dirty="0" smtClean="0">
                <a:solidFill>
                  <a:schemeClr val="tx2">
                    <a:lumMod val="75000"/>
                  </a:schemeClr>
                </a:solidFill>
              </a:rPr>
              <a:t>15-35 %</a:t>
            </a:r>
            <a:r>
              <a:rPr lang="en-US" sz="2200" dirty="0" smtClean="0">
                <a:solidFill>
                  <a:schemeClr val="tx2">
                    <a:lumMod val="75000"/>
                  </a:schemeClr>
                </a:solidFill>
              </a:rPr>
              <a:t>)</a:t>
            </a:r>
            <a:endParaRPr lang="el-GR" sz="2200" dirty="0" smtClean="0">
              <a:solidFill>
                <a:schemeClr val="tx2">
                  <a:lumMod val="75000"/>
                </a:schemeClr>
              </a:solidFill>
            </a:endParaRPr>
          </a:p>
          <a:p>
            <a:pPr marL="800100" lvl="1" indent="-342900">
              <a:buFont typeface="Arial"/>
              <a:buChar char="•"/>
            </a:pPr>
            <a:r>
              <a:rPr lang="el-GR" sz="2200" dirty="0" smtClean="0">
                <a:solidFill>
                  <a:schemeClr val="tx2">
                    <a:lumMod val="75000"/>
                  </a:schemeClr>
                </a:solidFill>
              </a:rPr>
              <a:t>Στένωση - υποάρδευση (</a:t>
            </a:r>
            <a:r>
              <a:rPr lang="en-US" sz="2200" dirty="0" smtClean="0">
                <a:solidFill>
                  <a:schemeClr val="tx2">
                    <a:lumMod val="75000"/>
                  </a:schemeClr>
                </a:solidFill>
              </a:rPr>
              <a:t>low flow)</a:t>
            </a:r>
            <a:endParaRPr lang="el-GR" sz="2200" dirty="0" smtClean="0">
              <a:solidFill>
                <a:schemeClr val="tx2">
                  <a:lumMod val="75000"/>
                </a:schemeClr>
              </a:solidFill>
            </a:endParaRPr>
          </a:p>
          <a:p>
            <a:pPr marL="800100" lvl="1" indent="-342900">
              <a:buFont typeface="Arial"/>
              <a:buChar char="•"/>
            </a:pPr>
            <a:r>
              <a:rPr lang="el-GR" sz="2200" dirty="0" smtClean="0">
                <a:solidFill>
                  <a:schemeClr val="tx2">
                    <a:lumMod val="75000"/>
                  </a:schemeClr>
                </a:solidFill>
              </a:rPr>
              <a:t>Εμβολή από αρτηρία σε αρτηρία</a:t>
            </a:r>
          </a:p>
          <a:p>
            <a:pPr marL="342900" indent="-342900">
              <a:buFont typeface="Courier New"/>
              <a:buChar char="o"/>
            </a:pPr>
            <a:r>
              <a:rPr lang="el-GR" sz="2200" dirty="0" smtClean="0">
                <a:solidFill>
                  <a:schemeClr val="tx2">
                    <a:lumMod val="75000"/>
                  </a:schemeClr>
                </a:solidFill>
              </a:rPr>
              <a:t>Καρδιοεμβολικά </a:t>
            </a:r>
            <a:r>
              <a:rPr lang="en-US" sz="2200" dirty="0" smtClean="0">
                <a:solidFill>
                  <a:schemeClr val="tx2">
                    <a:lumMod val="75000"/>
                  </a:schemeClr>
                </a:solidFill>
              </a:rPr>
              <a:t>-</a:t>
            </a:r>
            <a:r>
              <a:rPr lang="el-GR" sz="2200" dirty="0" smtClean="0">
                <a:solidFill>
                  <a:schemeClr val="tx2">
                    <a:lumMod val="75000"/>
                  </a:schemeClr>
                </a:solidFill>
              </a:rPr>
              <a:t> </a:t>
            </a:r>
            <a:r>
              <a:rPr lang="en-US" sz="2200" dirty="0" smtClean="0">
                <a:solidFill>
                  <a:schemeClr val="tx2">
                    <a:lumMod val="75000"/>
                  </a:schemeClr>
                </a:solidFill>
              </a:rPr>
              <a:t>cardioembolic </a:t>
            </a:r>
            <a:r>
              <a:rPr lang="el-GR" sz="2200" dirty="0" smtClean="0">
                <a:solidFill>
                  <a:schemeClr val="tx2">
                    <a:lumMod val="75000"/>
                  </a:schemeClr>
                </a:solidFill>
              </a:rPr>
              <a:t>(18-33</a:t>
            </a:r>
            <a:r>
              <a:rPr lang="en-US" sz="2200" dirty="0" smtClean="0">
                <a:solidFill>
                  <a:schemeClr val="tx2">
                    <a:lumMod val="75000"/>
                  </a:schemeClr>
                </a:solidFill>
              </a:rPr>
              <a:t> </a:t>
            </a:r>
            <a:r>
              <a:rPr lang="el-GR" sz="2200" dirty="0" smtClean="0">
                <a:solidFill>
                  <a:schemeClr val="tx2">
                    <a:lumMod val="75000"/>
                  </a:schemeClr>
                </a:solidFill>
              </a:rPr>
              <a:t>%)</a:t>
            </a:r>
          </a:p>
          <a:p>
            <a:pPr marL="342900" indent="-342900">
              <a:buFont typeface="Courier New"/>
              <a:buChar char="o"/>
            </a:pPr>
            <a:r>
              <a:rPr lang="el-GR" sz="2200" dirty="0" smtClean="0">
                <a:solidFill>
                  <a:schemeClr val="tx2">
                    <a:lumMod val="75000"/>
                  </a:schemeClr>
                </a:solidFill>
              </a:rPr>
              <a:t>Κενοτοπιώδη </a:t>
            </a:r>
            <a:r>
              <a:rPr lang="en-US" sz="2200" dirty="0" smtClean="0">
                <a:solidFill>
                  <a:schemeClr val="tx2">
                    <a:lumMod val="75000"/>
                  </a:schemeClr>
                </a:solidFill>
              </a:rPr>
              <a:t>- lacunar (17-25 %)</a:t>
            </a:r>
          </a:p>
          <a:p>
            <a:pPr marL="342900" indent="-342900">
              <a:buFont typeface="Courier New"/>
              <a:buChar char="o"/>
            </a:pPr>
            <a:r>
              <a:rPr lang="el-GR" sz="2200" dirty="0" smtClean="0">
                <a:solidFill>
                  <a:schemeClr val="tx2">
                    <a:lumMod val="75000"/>
                  </a:schemeClr>
                </a:solidFill>
              </a:rPr>
              <a:t>Κρυπτογενή - </a:t>
            </a:r>
            <a:r>
              <a:rPr lang="en-US" sz="2200" dirty="0" smtClean="0">
                <a:solidFill>
                  <a:schemeClr val="tx2">
                    <a:lumMod val="75000"/>
                  </a:schemeClr>
                </a:solidFill>
              </a:rPr>
              <a:t>undetermined etiology (12-37 %)</a:t>
            </a:r>
          </a:p>
          <a:p>
            <a:pPr marL="342900" indent="-342900">
              <a:buFont typeface="Courier New"/>
              <a:buChar char="o"/>
            </a:pPr>
            <a:r>
              <a:rPr lang="el-GR" sz="2200" dirty="0" smtClean="0">
                <a:solidFill>
                  <a:schemeClr val="tx2">
                    <a:lumMod val="75000"/>
                  </a:schemeClr>
                </a:solidFill>
              </a:rPr>
              <a:t>Διάφορα αίτια</a:t>
            </a:r>
            <a:r>
              <a:rPr lang="en-US" sz="2200" dirty="0" smtClean="0">
                <a:solidFill>
                  <a:schemeClr val="tx2">
                    <a:lumMod val="75000"/>
                  </a:schemeClr>
                </a:solidFill>
              </a:rPr>
              <a:t> - other determined etiology </a:t>
            </a:r>
            <a:r>
              <a:rPr lang="el-GR" sz="2200" dirty="0" smtClean="0">
                <a:solidFill>
                  <a:schemeClr val="tx2">
                    <a:lumMod val="75000"/>
                  </a:schemeClr>
                </a:solidFill>
              </a:rPr>
              <a:t>(5 %)</a:t>
            </a:r>
          </a:p>
          <a:p>
            <a:endParaRPr lang="el-GR" sz="2200" dirty="0">
              <a:solidFill>
                <a:schemeClr val="tx2">
                  <a:lumMod val="75000"/>
                </a:schemeClr>
              </a:solidFill>
            </a:endParaRPr>
          </a:p>
          <a:p>
            <a:r>
              <a:rPr lang="el-GR" sz="2200" dirty="0" smtClean="0">
                <a:solidFill>
                  <a:schemeClr val="tx2">
                    <a:lumMod val="75000"/>
                  </a:schemeClr>
                </a:solidFill>
              </a:rPr>
              <a:t>Αιμορραγικό ΑΕΕ </a:t>
            </a:r>
            <a:r>
              <a:rPr lang="el-GR" sz="2200" dirty="0">
                <a:solidFill>
                  <a:srgbClr val="800000"/>
                </a:solidFill>
              </a:rPr>
              <a:t>-</a:t>
            </a:r>
            <a:r>
              <a:rPr lang="el-GR" sz="2200" dirty="0" smtClean="0">
                <a:solidFill>
                  <a:srgbClr val="800000"/>
                </a:solidFill>
              </a:rPr>
              <a:t> 20%</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Υποαραχνοειδής α. </a:t>
            </a:r>
            <a:r>
              <a:rPr lang="el-GR" sz="2200" dirty="0">
                <a:solidFill>
                  <a:schemeClr val="tx2">
                    <a:lumMod val="75000"/>
                  </a:schemeClr>
                </a:solidFill>
              </a:rPr>
              <a:t>-</a:t>
            </a:r>
            <a:r>
              <a:rPr lang="el-GR" sz="2200" dirty="0" smtClean="0">
                <a:solidFill>
                  <a:schemeClr val="tx2">
                    <a:lumMod val="75000"/>
                  </a:schemeClr>
                </a:solidFill>
              </a:rPr>
              <a:t> </a:t>
            </a:r>
            <a:r>
              <a:rPr lang="en-US" sz="2200" dirty="0" smtClean="0">
                <a:solidFill>
                  <a:schemeClr val="tx2">
                    <a:lumMod val="75000"/>
                  </a:schemeClr>
                </a:solidFill>
              </a:rPr>
              <a:t>subarachnoid</a:t>
            </a:r>
            <a:r>
              <a:rPr lang="el-GR" sz="2200" dirty="0" smtClean="0">
                <a:solidFill>
                  <a:schemeClr val="tx2">
                    <a:lumMod val="75000"/>
                  </a:schemeClr>
                </a:solidFill>
              </a:rPr>
              <a:t> (5-7</a:t>
            </a:r>
            <a:r>
              <a:rPr lang="en-US" sz="2200" dirty="0" smtClean="0">
                <a:solidFill>
                  <a:schemeClr val="tx2">
                    <a:lumMod val="75000"/>
                  </a:schemeClr>
                </a:solidFill>
              </a:rPr>
              <a:t> </a:t>
            </a:r>
            <a:r>
              <a:rPr lang="el-GR" sz="2200" dirty="0" smtClean="0">
                <a:solidFill>
                  <a:schemeClr val="tx2">
                    <a:lumMod val="75000"/>
                  </a:schemeClr>
                </a:solidFill>
              </a:rPr>
              <a:t>%</a:t>
            </a:r>
            <a:r>
              <a:rPr lang="en-US" sz="2200" dirty="0" smtClean="0">
                <a:solidFill>
                  <a:schemeClr val="tx2">
                    <a:lumMod val="75000"/>
                  </a:schemeClr>
                </a:solidFill>
              </a:rPr>
              <a:t>)</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Ενδοεγκεφαλική α. - </a:t>
            </a:r>
            <a:r>
              <a:rPr lang="en-US" sz="2200" dirty="0" smtClean="0">
                <a:solidFill>
                  <a:schemeClr val="tx2">
                    <a:lumMod val="75000"/>
                  </a:schemeClr>
                </a:solidFill>
              </a:rPr>
              <a:t>intracerebral (15 %)</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9073271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529375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παθοφυσιολογική ταξινόμηση &amp; συχνότητα</a:t>
            </a:r>
          </a:p>
          <a:p>
            <a:endParaRPr lang="el-GR" sz="2400" dirty="0">
              <a:solidFill>
                <a:schemeClr val="tx2">
                  <a:lumMod val="75000"/>
                </a:schemeClr>
              </a:solidFill>
            </a:endParaRPr>
          </a:p>
          <a:p>
            <a:r>
              <a:rPr lang="el-GR" sz="2200" dirty="0" smtClean="0">
                <a:solidFill>
                  <a:schemeClr val="tx2">
                    <a:lumMod val="75000"/>
                  </a:schemeClr>
                </a:solidFill>
              </a:rPr>
              <a:t>Ισχαιμικό ΑΕΕ -</a:t>
            </a:r>
            <a:r>
              <a:rPr lang="el-GR" sz="2200" dirty="0" smtClean="0">
                <a:solidFill>
                  <a:srgbClr val="800000"/>
                </a:solidFill>
              </a:rPr>
              <a:t> 80%</a:t>
            </a:r>
            <a:endParaRPr lang="en-US" sz="2200" dirty="0" smtClean="0">
              <a:solidFill>
                <a:srgbClr val="800000"/>
              </a:solidFill>
            </a:endParaRPr>
          </a:p>
          <a:p>
            <a:pPr marL="342900" indent="-342900">
              <a:buFont typeface="Courier New"/>
              <a:buChar char="o"/>
            </a:pPr>
            <a:r>
              <a:rPr lang="el-GR" sz="2200" dirty="0" smtClean="0">
                <a:solidFill>
                  <a:schemeClr val="tx2">
                    <a:lumMod val="75000"/>
                  </a:schemeClr>
                </a:solidFill>
              </a:rPr>
              <a:t>Αθηρωμάτωση - </a:t>
            </a:r>
            <a:r>
              <a:rPr lang="en-US" sz="2200" dirty="0" smtClean="0">
                <a:solidFill>
                  <a:schemeClr val="tx2">
                    <a:lumMod val="75000"/>
                  </a:schemeClr>
                </a:solidFill>
              </a:rPr>
              <a:t>atheromatosis</a:t>
            </a:r>
            <a:r>
              <a:rPr lang="el-GR" sz="2200" dirty="0" smtClean="0">
                <a:solidFill>
                  <a:schemeClr val="tx2">
                    <a:lumMod val="75000"/>
                  </a:schemeClr>
                </a:solidFill>
              </a:rPr>
              <a:t> </a:t>
            </a:r>
            <a:r>
              <a:rPr lang="en-US" sz="2200" dirty="0">
                <a:solidFill>
                  <a:schemeClr val="tx2">
                    <a:lumMod val="75000"/>
                  </a:schemeClr>
                </a:solidFill>
              </a:rPr>
              <a:t>(</a:t>
            </a:r>
            <a:r>
              <a:rPr lang="el-GR" sz="2200" dirty="0" smtClean="0">
                <a:solidFill>
                  <a:schemeClr val="tx2">
                    <a:lumMod val="75000"/>
                  </a:schemeClr>
                </a:solidFill>
              </a:rPr>
              <a:t>15-35 %</a:t>
            </a:r>
            <a:r>
              <a:rPr lang="en-US" sz="2200" dirty="0" smtClean="0">
                <a:solidFill>
                  <a:schemeClr val="tx2">
                    <a:lumMod val="75000"/>
                  </a:schemeClr>
                </a:solidFill>
              </a:rPr>
              <a:t>)</a:t>
            </a:r>
            <a:endParaRPr lang="el-GR" sz="2200" dirty="0" smtClean="0">
              <a:solidFill>
                <a:schemeClr val="tx2">
                  <a:lumMod val="75000"/>
                </a:schemeClr>
              </a:solidFill>
            </a:endParaRPr>
          </a:p>
          <a:p>
            <a:pPr marL="800100" lvl="1" indent="-342900">
              <a:buFont typeface="Arial"/>
              <a:buChar char="•"/>
            </a:pPr>
            <a:r>
              <a:rPr lang="el-GR" sz="2200" dirty="0" smtClean="0">
                <a:solidFill>
                  <a:schemeClr val="tx2">
                    <a:lumMod val="75000"/>
                  </a:schemeClr>
                </a:solidFill>
              </a:rPr>
              <a:t>Στένωση - υποάρδευση (</a:t>
            </a:r>
            <a:r>
              <a:rPr lang="en-US" sz="2200" dirty="0" smtClean="0">
                <a:solidFill>
                  <a:schemeClr val="tx2">
                    <a:lumMod val="75000"/>
                  </a:schemeClr>
                </a:solidFill>
              </a:rPr>
              <a:t>low flow)</a:t>
            </a:r>
            <a:endParaRPr lang="el-GR" sz="2200" dirty="0" smtClean="0">
              <a:solidFill>
                <a:schemeClr val="tx2">
                  <a:lumMod val="75000"/>
                </a:schemeClr>
              </a:solidFill>
            </a:endParaRPr>
          </a:p>
          <a:p>
            <a:pPr marL="800100" lvl="1" indent="-342900">
              <a:buFont typeface="Arial"/>
              <a:buChar char="•"/>
            </a:pPr>
            <a:r>
              <a:rPr lang="el-GR" sz="2200" dirty="0" smtClean="0">
                <a:solidFill>
                  <a:schemeClr val="tx2">
                    <a:lumMod val="75000"/>
                  </a:schemeClr>
                </a:solidFill>
              </a:rPr>
              <a:t>Εμβολή από αρτηρία σε αρτηρία</a:t>
            </a:r>
          </a:p>
          <a:p>
            <a:pPr marL="342900" indent="-342900">
              <a:buFont typeface="Courier New"/>
              <a:buChar char="o"/>
            </a:pPr>
            <a:r>
              <a:rPr lang="el-GR" sz="2200" dirty="0" smtClean="0">
                <a:solidFill>
                  <a:schemeClr val="tx2">
                    <a:lumMod val="75000"/>
                  </a:schemeClr>
                </a:solidFill>
              </a:rPr>
              <a:t>Καρδιοεμβολικά </a:t>
            </a:r>
            <a:r>
              <a:rPr lang="en-US" sz="2200" dirty="0" smtClean="0">
                <a:solidFill>
                  <a:schemeClr val="tx2">
                    <a:lumMod val="75000"/>
                  </a:schemeClr>
                </a:solidFill>
              </a:rPr>
              <a:t>-</a:t>
            </a:r>
            <a:r>
              <a:rPr lang="el-GR" sz="2200" dirty="0" smtClean="0">
                <a:solidFill>
                  <a:schemeClr val="tx2">
                    <a:lumMod val="75000"/>
                  </a:schemeClr>
                </a:solidFill>
              </a:rPr>
              <a:t> </a:t>
            </a:r>
            <a:r>
              <a:rPr lang="en-US" sz="2200" dirty="0" smtClean="0">
                <a:solidFill>
                  <a:schemeClr val="tx2">
                    <a:lumMod val="75000"/>
                  </a:schemeClr>
                </a:solidFill>
              </a:rPr>
              <a:t>cardioembolic </a:t>
            </a:r>
            <a:r>
              <a:rPr lang="el-GR" sz="2200" dirty="0" smtClean="0">
                <a:solidFill>
                  <a:schemeClr val="tx2">
                    <a:lumMod val="75000"/>
                  </a:schemeClr>
                </a:solidFill>
              </a:rPr>
              <a:t>(18-33</a:t>
            </a:r>
            <a:r>
              <a:rPr lang="en-US" sz="2200" dirty="0" smtClean="0">
                <a:solidFill>
                  <a:schemeClr val="tx2">
                    <a:lumMod val="75000"/>
                  </a:schemeClr>
                </a:solidFill>
              </a:rPr>
              <a:t> </a:t>
            </a:r>
            <a:r>
              <a:rPr lang="el-GR" sz="2200" dirty="0" smtClean="0">
                <a:solidFill>
                  <a:schemeClr val="tx2">
                    <a:lumMod val="75000"/>
                  </a:schemeClr>
                </a:solidFill>
              </a:rPr>
              <a:t>%)</a:t>
            </a:r>
          </a:p>
          <a:p>
            <a:pPr marL="342900" indent="-342900">
              <a:buFont typeface="Courier New"/>
              <a:buChar char="o"/>
            </a:pPr>
            <a:r>
              <a:rPr lang="el-GR" sz="2200" dirty="0" smtClean="0">
                <a:solidFill>
                  <a:schemeClr val="tx2">
                    <a:lumMod val="75000"/>
                  </a:schemeClr>
                </a:solidFill>
              </a:rPr>
              <a:t>Κενοτοπιώδη </a:t>
            </a:r>
            <a:r>
              <a:rPr lang="en-US" sz="2200" dirty="0" smtClean="0">
                <a:solidFill>
                  <a:schemeClr val="tx2">
                    <a:lumMod val="75000"/>
                  </a:schemeClr>
                </a:solidFill>
              </a:rPr>
              <a:t>- lacunar (17-25 %)</a:t>
            </a:r>
          </a:p>
          <a:p>
            <a:pPr marL="342900" indent="-342900">
              <a:buFont typeface="Courier New"/>
              <a:buChar char="o"/>
            </a:pPr>
            <a:r>
              <a:rPr lang="el-GR" sz="2200" dirty="0" smtClean="0">
                <a:solidFill>
                  <a:schemeClr val="tx2">
                    <a:lumMod val="75000"/>
                  </a:schemeClr>
                </a:solidFill>
              </a:rPr>
              <a:t>Κρυπτογενή - </a:t>
            </a:r>
            <a:r>
              <a:rPr lang="en-US" sz="2200" dirty="0" smtClean="0">
                <a:solidFill>
                  <a:schemeClr val="tx2">
                    <a:lumMod val="75000"/>
                  </a:schemeClr>
                </a:solidFill>
              </a:rPr>
              <a:t>undetermined etiology (12-37 %)</a:t>
            </a:r>
          </a:p>
          <a:p>
            <a:pPr marL="342900" indent="-342900">
              <a:buFont typeface="Courier New"/>
              <a:buChar char="o"/>
            </a:pPr>
            <a:r>
              <a:rPr lang="el-GR" sz="2200" dirty="0" smtClean="0">
                <a:solidFill>
                  <a:schemeClr val="tx2">
                    <a:lumMod val="75000"/>
                  </a:schemeClr>
                </a:solidFill>
              </a:rPr>
              <a:t>Διάφορα αίτια</a:t>
            </a:r>
            <a:r>
              <a:rPr lang="en-US" sz="2200" dirty="0" smtClean="0">
                <a:solidFill>
                  <a:schemeClr val="tx2">
                    <a:lumMod val="75000"/>
                  </a:schemeClr>
                </a:solidFill>
              </a:rPr>
              <a:t> - other determined etiology </a:t>
            </a:r>
            <a:r>
              <a:rPr lang="el-GR" sz="2200" dirty="0" smtClean="0">
                <a:solidFill>
                  <a:schemeClr val="tx2">
                    <a:lumMod val="75000"/>
                  </a:schemeClr>
                </a:solidFill>
              </a:rPr>
              <a:t>(5 %)</a:t>
            </a:r>
          </a:p>
          <a:p>
            <a:pPr marL="800100" lvl="1" indent="-342900">
              <a:buFont typeface="Wingdings" charset="2"/>
              <a:buChar char="§"/>
            </a:pPr>
            <a:r>
              <a:rPr lang="el-GR" dirty="0" smtClean="0">
                <a:solidFill>
                  <a:schemeClr val="tx2">
                    <a:lumMod val="75000"/>
                  </a:schemeClr>
                </a:solidFill>
              </a:rPr>
              <a:t>Αγγεϊίτιδες</a:t>
            </a:r>
          </a:p>
          <a:p>
            <a:pPr marL="800100" lvl="1" indent="-342900">
              <a:buFont typeface="Wingdings" charset="2"/>
              <a:buChar char="§"/>
            </a:pPr>
            <a:r>
              <a:rPr lang="el-GR" dirty="0" smtClean="0">
                <a:solidFill>
                  <a:schemeClr val="tx2">
                    <a:lumMod val="75000"/>
                  </a:schemeClr>
                </a:solidFill>
              </a:rPr>
              <a:t>Θρομβοφιλία</a:t>
            </a:r>
          </a:p>
          <a:p>
            <a:pPr marL="800100" lvl="1" indent="-342900">
              <a:buFont typeface="Wingdings" charset="2"/>
              <a:buChar char="§"/>
            </a:pPr>
            <a:r>
              <a:rPr lang="el-GR" dirty="0" smtClean="0">
                <a:solidFill>
                  <a:schemeClr val="tx2">
                    <a:lumMod val="75000"/>
                  </a:schemeClr>
                </a:solidFill>
              </a:rPr>
              <a:t>Δρεπανοκυτταρική αναιμία</a:t>
            </a:r>
          </a:p>
          <a:p>
            <a:pPr marL="800100" lvl="1" indent="-342900">
              <a:buFont typeface="Wingdings" charset="2"/>
              <a:buChar char="§"/>
            </a:pPr>
            <a:r>
              <a:rPr lang="el-GR" dirty="0" smtClean="0">
                <a:solidFill>
                  <a:schemeClr val="tx2">
                    <a:lumMod val="75000"/>
                  </a:schemeClr>
                </a:solidFill>
              </a:rPr>
              <a:t>Διαχωριστικό ανεύρυσμα</a:t>
            </a:r>
          </a:p>
          <a:p>
            <a:pPr marL="800100" lvl="1" indent="-342900">
              <a:buFont typeface="Wingdings" charset="2"/>
              <a:buChar char="§"/>
            </a:pPr>
            <a:r>
              <a:rPr lang="el-GR" dirty="0" smtClean="0">
                <a:solidFill>
                  <a:schemeClr val="tx2">
                    <a:lumMod val="75000"/>
                  </a:schemeClr>
                </a:solidFill>
              </a:rPr>
              <a:t>Καρδιακά νοσήματα με χαμηλή παροχή</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0274532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6" name="TextBox 15"/>
          <p:cNvSpPr txBox="1"/>
          <p:nvPr/>
        </p:nvSpPr>
        <p:spPr>
          <a:xfrm>
            <a:off x="241465" y="1356153"/>
            <a:ext cx="8819109" cy="397031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 / κενοτοπιώδες </a:t>
            </a:r>
            <a:r>
              <a:rPr lang="en-US" sz="2400" dirty="0" smtClean="0">
                <a:solidFill>
                  <a:schemeClr val="tx2">
                    <a:lumMod val="75000"/>
                  </a:schemeClr>
                </a:solidFill>
              </a:rPr>
              <a:t>(lacunar) </a:t>
            </a:r>
            <a:r>
              <a:rPr lang="el-GR" sz="2400" dirty="0" smtClean="0">
                <a:solidFill>
                  <a:schemeClr val="tx2">
                    <a:lumMod val="75000"/>
                  </a:schemeClr>
                </a:solidFill>
              </a:rPr>
              <a:t>ΑΕΕ</a:t>
            </a:r>
          </a:p>
          <a:p>
            <a:endParaRPr lang="el-GR" sz="2400" dirty="0">
              <a:solidFill>
                <a:schemeClr val="tx2">
                  <a:lumMod val="75000"/>
                </a:schemeClr>
              </a:solidFill>
            </a:endParaRPr>
          </a:p>
          <a:p>
            <a:pPr marL="342900" indent="-342900">
              <a:buFont typeface="Wingdings" charset="2"/>
              <a:buChar char="ü"/>
            </a:pPr>
            <a:r>
              <a:rPr lang="el-GR" sz="2200" dirty="0" smtClean="0">
                <a:solidFill>
                  <a:schemeClr val="tx2">
                    <a:lumMod val="75000"/>
                  </a:schemeClr>
                </a:solidFill>
              </a:rPr>
              <a:t>Τα ελαφρύτερα ΑΕΕ με καλή πρόγνωση </a:t>
            </a:r>
          </a:p>
          <a:p>
            <a:pPr marL="342900" indent="-342900">
              <a:buFont typeface="Wingdings" charset="2"/>
              <a:buChar char="ü"/>
            </a:pPr>
            <a:r>
              <a:rPr lang="el-GR" sz="2200" dirty="0" smtClean="0">
                <a:solidFill>
                  <a:schemeClr val="tx2">
                    <a:lumMod val="75000"/>
                  </a:schemeClr>
                </a:solidFill>
              </a:rPr>
              <a:t>Συχνή αιτία σιωπηλών ΑΕΕ</a:t>
            </a:r>
          </a:p>
          <a:p>
            <a:pPr marL="342900" indent="-342900">
              <a:buFont typeface="Wingdings" charset="2"/>
              <a:buChar char="ü"/>
            </a:pPr>
            <a:r>
              <a:rPr lang="el-GR" sz="2200" dirty="0" smtClean="0">
                <a:solidFill>
                  <a:schemeClr val="tx2">
                    <a:lumMod val="75000"/>
                  </a:schemeClr>
                </a:solidFill>
              </a:rPr>
              <a:t>Οφείλονται σε εναπόθεση λιποϋαλίνης στον έσω-μέσω χιτώνα των αρτηριδίων</a:t>
            </a:r>
          </a:p>
          <a:p>
            <a:pPr marL="342900" indent="-342900">
              <a:buFont typeface="Wingdings" charset="2"/>
              <a:buChar char="ü"/>
            </a:pPr>
            <a:r>
              <a:rPr lang="el-GR" sz="2200" dirty="0" smtClean="0">
                <a:solidFill>
                  <a:schemeClr val="tx2">
                    <a:lumMod val="75000"/>
                  </a:schemeClr>
                </a:solidFill>
              </a:rPr>
              <a:t>Σχετίζονται πολύ στενά με την αρτηριακή υπέρταση</a:t>
            </a:r>
          </a:p>
          <a:p>
            <a:endParaRPr lang="el-GR" sz="2400" dirty="0">
              <a:solidFill>
                <a:schemeClr val="tx2">
                  <a:lumMod val="75000"/>
                </a:schemeClr>
              </a:solidFill>
            </a:endParaRPr>
          </a:p>
          <a:p>
            <a:endParaRPr lang="el-GR" sz="2400" dirty="0" smtClean="0">
              <a:solidFill>
                <a:schemeClr val="tx2">
                  <a:lumMod val="75000"/>
                </a:schemeClr>
              </a:solidFill>
            </a:endParaRPr>
          </a:p>
          <a:p>
            <a:endParaRPr lang="en-US" sz="22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320216" y="4411307"/>
            <a:ext cx="4791788" cy="2395894"/>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4940385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913351" y="2548463"/>
            <a:ext cx="5566668" cy="4027400"/>
          </a:xfrm>
          <a:prstGeom prst="rect">
            <a:avLst/>
          </a:prstGeom>
        </p:spPr>
      </p:pic>
      <p:sp>
        <p:nvSpPr>
          <p:cNvPr id="16" name="TextBox 15"/>
          <p:cNvSpPr txBox="1"/>
          <p:nvPr/>
        </p:nvSpPr>
        <p:spPr>
          <a:xfrm>
            <a:off x="241465" y="1356153"/>
            <a:ext cx="8819109" cy="227754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 / στένωση - αθηροθρόμβωση ή εμβολή</a:t>
            </a:r>
            <a:r>
              <a:rPr lang="en-US" sz="2400" dirty="0" smtClean="0">
                <a:solidFill>
                  <a:schemeClr val="tx2">
                    <a:lumMod val="75000"/>
                  </a:schemeClr>
                </a:solidFill>
              </a:rPr>
              <a:t> </a:t>
            </a:r>
            <a:r>
              <a:rPr lang="el-GR" sz="2400" dirty="0" smtClean="0">
                <a:solidFill>
                  <a:schemeClr val="tx2">
                    <a:lumMod val="75000"/>
                  </a:schemeClr>
                </a:solidFill>
              </a:rPr>
              <a:t>(από αρτηρία σε αρτηρία)</a:t>
            </a:r>
          </a:p>
          <a:p>
            <a:endParaRPr lang="el-GR" sz="2400" dirty="0">
              <a:solidFill>
                <a:schemeClr val="tx2">
                  <a:lumMod val="75000"/>
                </a:schemeClr>
              </a:solidFill>
            </a:endParaRPr>
          </a:p>
          <a:p>
            <a:endParaRPr lang="el-GR" sz="2400" dirty="0" smtClean="0">
              <a:solidFill>
                <a:schemeClr val="tx2">
                  <a:lumMod val="75000"/>
                </a:schemeClr>
              </a:solidFill>
            </a:endParaRPr>
          </a:p>
          <a:p>
            <a:endParaRPr lang="en-US" sz="22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6452476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 / εμβολή</a:t>
            </a:r>
            <a:r>
              <a:rPr lang="en-US" sz="2400" dirty="0" smtClean="0">
                <a:solidFill>
                  <a:schemeClr val="tx2">
                    <a:lumMod val="75000"/>
                  </a:schemeClr>
                </a:solidFill>
              </a:rPr>
              <a:t> / </a:t>
            </a:r>
            <a:r>
              <a:rPr lang="el-GR" sz="2400" dirty="0" smtClean="0">
                <a:solidFill>
                  <a:schemeClr val="tx2">
                    <a:lumMod val="75000"/>
                  </a:schemeClr>
                </a:solidFill>
              </a:rPr>
              <a:t>καρδιοεμβολικό ΑΕΕ / κολπική μαρμαρυγή</a:t>
            </a:r>
          </a:p>
        </p:txBody>
      </p:sp>
      <p:sp>
        <p:nvSpPr>
          <p:cNvPr id="3" name="TextBox 2"/>
          <p:cNvSpPr txBox="1"/>
          <p:nvPr/>
        </p:nvSpPr>
        <p:spPr>
          <a:xfrm>
            <a:off x="4056789" y="5960531"/>
            <a:ext cx="4982744" cy="646331"/>
          </a:xfrm>
          <a:prstGeom prst="rect">
            <a:avLst/>
          </a:prstGeom>
          <a:noFill/>
          <a:ln w="25400">
            <a:solidFill>
              <a:schemeClr val="tx2">
                <a:lumMod val="75000"/>
              </a:schemeClr>
            </a:solidFill>
          </a:ln>
        </p:spPr>
        <p:txBody>
          <a:bodyPr wrap="square" rtlCol="0">
            <a:spAutoFit/>
          </a:bodyPr>
          <a:lstStyle/>
          <a:p>
            <a:r>
              <a:rPr lang="el-GR" dirty="0" smtClean="0"/>
              <a:t>Καρδιοεμβολικό επεισόδιο στην μέση εγκεφαλική αρτηρία</a:t>
            </a:r>
            <a:r>
              <a:rPr lang="en-US" dirty="0" smtClean="0"/>
              <a:t> </a:t>
            </a:r>
            <a:r>
              <a:rPr lang="el-GR" dirty="0" smtClean="0"/>
              <a:t>- μεγάλης κλινικής βαρύτητας ΑΕΕ</a:t>
            </a:r>
            <a:endParaRPr lang="en-US" dirty="0" smtClean="0"/>
          </a:p>
        </p:txBody>
      </p:sp>
      <p:pic>
        <p:nvPicPr>
          <p:cNvPr id="4" name="Picture 3"/>
          <p:cNvPicPr>
            <a:picLocks noChangeAspect="1"/>
          </p:cNvPicPr>
          <p:nvPr/>
        </p:nvPicPr>
        <p:blipFill>
          <a:blip r:embed="rId3"/>
          <a:stretch>
            <a:fillRect/>
          </a:stretch>
        </p:blipFill>
        <p:spPr>
          <a:xfrm>
            <a:off x="4065991" y="2793759"/>
            <a:ext cx="5041274" cy="2537040"/>
          </a:xfrm>
          <a:prstGeom prst="rect">
            <a:avLst/>
          </a:prstGeom>
        </p:spPr>
      </p:pic>
      <p:pic>
        <p:nvPicPr>
          <p:cNvPr id="6" name="Picture 5"/>
          <p:cNvPicPr>
            <a:picLocks noChangeAspect="1"/>
          </p:cNvPicPr>
          <p:nvPr/>
        </p:nvPicPr>
        <p:blipFill>
          <a:blip r:embed="rId4"/>
          <a:stretch>
            <a:fillRect/>
          </a:stretch>
        </p:blipFill>
        <p:spPr>
          <a:xfrm>
            <a:off x="533399" y="2692451"/>
            <a:ext cx="3158067" cy="3914411"/>
          </a:xfrm>
          <a:prstGeom prst="rect">
            <a:avLst/>
          </a:prstGeom>
        </p:spPr>
      </p:pic>
      <p:sp>
        <p:nvSpPr>
          <p:cNvPr id="16" name="TextBox 15"/>
          <p:cNvSpPr txBox="1"/>
          <p:nvPr/>
        </p:nvSpPr>
        <p:spPr>
          <a:xfrm>
            <a:off x="6096000" y="1134537"/>
            <a:ext cx="3048000" cy="307777"/>
          </a:xfrm>
          <a:prstGeom prst="rect">
            <a:avLst/>
          </a:prstGeom>
          <a:noFill/>
        </p:spPr>
        <p:txBody>
          <a:bodyPr wrap="square" rtlCol="0">
            <a:spAutoFit/>
          </a:bodyPr>
          <a:lstStyle/>
          <a:p>
            <a:r>
              <a:rPr lang="en-US" sz="1400" i="1" dirty="0" err="1" smtClean="0"/>
              <a:t>Arboix</a:t>
            </a:r>
            <a:r>
              <a:rPr lang="en-US" sz="1400" i="1" dirty="0" smtClean="0"/>
              <a:t> A et al . Cur. Cardiol Rev.</a:t>
            </a:r>
            <a:r>
              <a:rPr lang="el-GR" sz="1400" i="1" dirty="0" smtClean="0"/>
              <a:t> 2010</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8722063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 / εμβολή</a:t>
            </a:r>
            <a:r>
              <a:rPr lang="en-US" sz="2400" dirty="0" smtClean="0">
                <a:solidFill>
                  <a:schemeClr val="tx2">
                    <a:lumMod val="75000"/>
                  </a:schemeClr>
                </a:solidFill>
              </a:rPr>
              <a:t> / </a:t>
            </a:r>
            <a:r>
              <a:rPr lang="el-GR" sz="2400" dirty="0" smtClean="0">
                <a:solidFill>
                  <a:schemeClr val="tx2">
                    <a:lumMod val="75000"/>
                  </a:schemeClr>
                </a:solidFill>
              </a:rPr>
              <a:t>καρδιοεμβολικό ΑΕΕ / κολπική μαρμαρυγή</a:t>
            </a:r>
          </a:p>
        </p:txBody>
      </p:sp>
      <p:sp>
        <p:nvSpPr>
          <p:cNvPr id="3" name="TextBox 2"/>
          <p:cNvSpPr txBox="1"/>
          <p:nvPr/>
        </p:nvSpPr>
        <p:spPr>
          <a:xfrm>
            <a:off x="3691466" y="2692451"/>
            <a:ext cx="5348067" cy="1477328"/>
          </a:xfrm>
          <a:prstGeom prst="rect">
            <a:avLst/>
          </a:prstGeom>
          <a:noFill/>
          <a:ln w="25400">
            <a:solidFill>
              <a:schemeClr val="tx2">
                <a:lumMod val="75000"/>
              </a:schemeClr>
            </a:solidFill>
          </a:ln>
        </p:spPr>
        <p:txBody>
          <a:bodyPr wrap="square" rtlCol="0">
            <a:spAutoFit/>
          </a:bodyPr>
          <a:lstStyle/>
          <a:p>
            <a:r>
              <a:rPr lang="el-GR" dirty="0" smtClean="0"/>
              <a:t>Καρδιοεμβολικό επεισόδιο στην μέση εγκεφαλική αρτηρία</a:t>
            </a:r>
            <a:endParaRPr lang="en-US" dirty="0" smtClean="0"/>
          </a:p>
          <a:p>
            <a:endParaRPr lang="en-US" dirty="0"/>
          </a:p>
          <a:p>
            <a:r>
              <a:rPr lang="el-GR" dirty="0" smtClean="0"/>
              <a:t>ΤΟ ΦΑΙΝΟΜΕΝΟ ΤΗΣ ΑΙΜΟΡΡΑΓΙΚΗΣ ΜΕΤΑΤΡΟΠΗΣ </a:t>
            </a:r>
            <a:endParaRPr lang="en-US" dirty="0" smtClean="0"/>
          </a:p>
          <a:p>
            <a:r>
              <a:rPr lang="el-GR" dirty="0" smtClean="0"/>
              <a:t>είναι πολύ συχνό σε μεγάλα καρδιοεμβολικά ΑΕΕ  </a:t>
            </a:r>
            <a:endParaRPr lang="en-US" dirty="0" smtClean="0"/>
          </a:p>
        </p:txBody>
      </p:sp>
      <p:pic>
        <p:nvPicPr>
          <p:cNvPr id="6" name="Picture 5"/>
          <p:cNvPicPr>
            <a:picLocks noChangeAspect="1"/>
          </p:cNvPicPr>
          <p:nvPr/>
        </p:nvPicPr>
        <p:blipFill>
          <a:blip r:embed="rId3"/>
          <a:stretch>
            <a:fillRect/>
          </a:stretch>
        </p:blipFill>
        <p:spPr>
          <a:xfrm>
            <a:off x="533399" y="2692451"/>
            <a:ext cx="3158067" cy="3914411"/>
          </a:xfrm>
          <a:prstGeom prst="rect">
            <a:avLst/>
          </a:prstGeom>
        </p:spPr>
      </p:pic>
      <p:sp>
        <p:nvSpPr>
          <p:cNvPr id="16" name="TextBox 15"/>
          <p:cNvSpPr txBox="1"/>
          <p:nvPr/>
        </p:nvSpPr>
        <p:spPr>
          <a:xfrm>
            <a:off x="6096000" y="1134537"/>
            <a:ext cx="3048000" cy="307777"/>
          </a:xfrm>
          <a:prstGeom prst="rect">
            <a:avLst/>
          </a:prstGeom>
          <a:noFill/>
        </p:spPr>
        <p:txBody>
          <a:bodyPr wrap="square" rtlCol="0">
            <a:spAutoFit/>
          </a:bodyPr>
          <a:lstStyle/>
          <a:p>
            <a:r>
              <a:rPr lang="en-US" sz="1400" i="1" dirty="0" err="1" smtClean="0"/>
              <a:t>Arboix</a:t>
            </a:r>
            <a:r>
              <a:rPr lang="en-US" sz="1400" i="1" dirty="0" smtClean="0"/>
              <a:t> A et al . Cur. Cardiol Rev.</a:t>
            </a:r>
            <a:r>
              <a:rPr lang="el-GR" sz="1400" i="1" dirty="0" smtClean="0"/>
              <a:t> 2010</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7175310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 / αυτορύθμιση εγκεφαλικής κυκλοφορίας</a:t>
            </a:r>
          </a:p>
        </p:txBody>
      </p:sp>
      <p:sp>
        <p:nvSpPr>
          <p:cNvPr id="16" name="TextBox 15"/>
          <p:cNvSpPr txBox="1"/>
          <p:nvPr/>
        </p:nvSpPr>
        <p:spPr>
          <a:xfrm>
            <a:off x="7704666" y="1134537"/>
            <a:ext cx="1439333" cy="307777"/>
          </a:xfrm>
          <a:prstGeom prst="rect">
            <a:avLst/>
          </a:prstGeom>
          <a:noFill/>
        </p:spPr>
        <p:txBody>
          <a:bodyPr wrap="square" rtlCol="0">
            <a:spAutoFit/>
          </a:bodyPr>
          <a:lstStyle/>
          <a:p>
            <a:r>
              <a:rPr lang="en-US" sz="1400" i="1" dirty="0" smtClean="0"/>
              <a:t>UptoDate 2017</a:t>
            </a:r>
            <a:endParaRPr lang="en-US" sz="1400" i="1" dirty="0"/>
          </a:p>
        </p:txBody>
      </p:sp>
      <p:pic>
        <p:nvPicPr>
          <p:cNvPr id="2" name="Picture 1"/>
          <p:cNvPicPr>
            <a:picLocks noChangeAspect="1"/>
          </p:cNvPicPr>
          <p:nvPr/>
        </p:nvPicPr>
        <p:blipFill>
          <a:blip r:embed="rId3"/>
          <a:stretch>
            <a:fillRect/>
          </a:stretch>
        </p:blipFill>
        <p:spPr>
          <a:xfrm>
            <a:off x="15689" y="2467616"/>
            <a:ext cx="4677622" cy="4148667"/>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5178465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292387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ισχαιμικό ΑΕΕ</a:t>
            </a:r>
          </a:p>
          <a:p>
            <a:endParaRPr lang="en-US" sz="2400" dirty="0" smtClean="0">
              <a:solidFill>
                <a:schemeClr val="tx2">
                  <a:lumMod val="75000"/>
                </a:schemeClr>
              </a:solidFill>
            </a:endParaRPr>
          </a:p>
          <a:p>
            <a:endParaRPr lang="el-GR" sz="24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Ισχαιμικό έμφρακτό</a:t>
            </a:r>
            <a:r>
              <a:rPr lang="en-US" sz="2200" dirty="0" smtClean="0">
                <a:solidFill>
                  <a:schemeClr val="tx2">
                    <a:lumMod val="75000"/>
                  </a:schemeClr>
                </a:solidFill>
              </a:rPr>
              <a:t>: </a:t>
            </a:r>
            <a:r>
              <a:rPr lang="el-GR" sz="2200" dirty="0" smtClean="0">
                <a:solidFill>
                  <a:schemeClr val="tx2">
                    <a:lumMod val="75000"/>
                  </a:schemeClr>
                </a:solidFill>
              </a:rPr>
              <a:t>περιοχή μη αναστρέψιμης κυτταρικής βλάβης </a:t>
            </a:r>
          </a:p>
          <a:p>
            <a:r>
              <a:rPr lang="el-GR" sz="2200" dirty="0">
                <a:solidFill>
                  <a:schemeClr val="tx2">
                    <a:lumMod val="75000"/>
                  </a:schemeClr>
                </a:solidFill>
              </a:rPr>
              <a:t> </a:t>
            </a:r>
            <a:r>
              <a:rPr lang="el-GR" sz="2200" dirty="0" smtClean="0">
                <a:solidFill>
                  <a:schemeClr val="tx2">
                    <a:lumMod val="75000"/>
                  </a:schemeClr>
                </a:solidFill>
              </a:rPr>
              <a:t>    (κυτταρική νέκρωση) - κεντρικός πυρήνας ισχαιμικής βλάβης </a:t>
            </a:r>
          </a:p>
          <a:p>
            <a:endParaRPr lang="el-GR" sz="2200" dirty="0">
              <a:solidFill>
                <a:schemeClr val="tx2">
                  <a:lumMod val="75000"/>
                </a:schemeClr>
              </a:solidFill>
            </a:endParaRPr>
          </a:p>
          <a:p>
            <a:pPr marL="342900" indent="-342900">
              <a:buFont typeface="Courier New"/>
              <a:buChar char="o"/>
            </a:pPr>
            <a:r>
              <a:rPr lang="en-US" sz="2200" dirty="0" smtClean="0">
                <a:solidFill>
                  <a:schemeClr val="tx2">
                    <a:lumMod val="75000"/>
                  </a:schemeClr>
                </a:solidFill>
              </a:rPr>
              <a:t>Penumbra</a:t>
            </a:r>
            <a:r>
              <a:rPr lang="el-GR" sz="2200" dirty="0" smtClean="0">
                <a:solidFill>
                  <a:schemeClr val="tx2">
                    <a:lumMod val="75000"/>
                  </a:schemeClr>
                </a:solidFill>
              </a:rPr>
              <a:t>: περιοχή δυνητικά </a:t>
            </a:r>
            <a:r>
              <a:rPr lang="el-GR" sz="2200" dirty="0" smtClean="0">
                <a:solidFill>
                  <a:schemeClr val="tx2">
                    <a:lumMod val="75000"/>
                  </a:schemeClr>
                </a:solidFill>
              </a:rPr>
              <a:t>αναστρέψιμης </a:t>
            </a:r>
            <a:r>
              <a:rPr lang="el-GR" sz="2200" dirty="0" smtClean="0">
                <a:solidFill>
                  <a:schemeClr val="tx2">
                    <a:lumMod val="75000"/>
                  </a:schemeClr>
                </a:solidFill>
              </a:rPr>
              <a:t>κυτταρικής βλάβης</a:t>
            </a:r>
          </a:p>
        </p:txBody>
      </p:sp>
      <p:sp>
        <p:nvSpPr>
          <p:cNvPr id="16" name="TextBox 15"/>
          <p:cNvSpPr txBox="1"/>
          <p:nvPr/>
        </p:nvSpPr>
        <p:spPr>
          <a:xfrm>
            <a:off x="7704666" y="1134537"/>
            <a:ext cx="1439333" cy="307777"/>
          </a:xfrm>
          <a:prstGeom prst="rect">
            <a:avLst/>
          </a:prstGeom>
          <a:noFill/>
        </p:spPr>
        <p:txBody>
          <a:bodyPr wrap="square" rtlCol="0">
            <a:spAutoFit/>
          </a:bodyPr>
          <a:lstStyle/>
          <a:p>
            <a:r>
              <a:rPr lang="en-US" sz="1400" i="1" dirty="0" smtClean="0"/>
              <a:t>UptoDate 2017</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635149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41466" y="1356153"/>
            <a:ext cx="8467360" cy="4708982"/>
          </a:xfrm>
          <a:prstGeom prst="rect">
            <a:avLst/>
          </a:prstGeom>
          <a:noFill/>
        </p:spPr>
        <p:txBody>
          <a:bodyPr wrap="square" rtlCol="0">
            <a:spAutoFit/>
          </a:bodyPr>
          <a:lstStyle/>
          <a:p>
            <a:r>
              <a:rPr lang="el-GR" sz="2400" dirty="0" smtClean="0">
                <a:solidFill>
                  <a:schemeClr val="tx2">
                    <a:lumMod val="75000"/>
                  </a:schemeClr>
                </a:solidFill>
              </a:rPr>
              <a:t>Παθοφυσιολογία καρδιαγγειακού </a:t>
            </a:r>
            <a:r>
              <a:rPr lang="el-GR" sz="2400" dirty="0">
                <a:solidFill>
                  <a:schemeClr val="tx2">
                    <a:lumMod val="75000"/>
                  </a:schemeClr>
                </a:solidFill>
              </a:rPr>
              <a:t>σ</a:t>
            </a:r>
            <a:r>
              <a:rPr lang="el-GR" sz="2400" dirty="0" smtClean="0">
                <a:solidFill>
                  <a:schemeClr val="tx2">
                    <a:lumMod val="75000"/>
                  </a:schemeClr>
                </a:solidFill>
              </a:rPr>
              <a:t>υστήματος</a:t>
            </a:r>
          </a:p>
          <a:p>
            <a:endParaRPr lang="el-GR" sz="1200" dirty="0" smtClean="0">
              <a:solidFill>
                <a:schemeClr val="tx2">
                  <a:lumMod val="75000"/>
                </a:schemeClr>
              </a:solidFill>
            </a:endParaRPr>
          </a:p>
          <a:p>
            <a:endParaRPr lang="el-GR" sz="1200" dirty="0">
              <a:solidFill>
                <a:schemeClr val="tx2">
                  <a:lumMod val="75000"/>
                </a:schemeClr>
              </a:solidFill>
            </a:endParaRPr>
          </a:p>
          <a:p>
            <a:r>
              <a:rPr lang="el-GR" dirty="0" smtClean="0">
                <a:solidFill>
                  <a:schemeClr val="tx2">
                    <a:lumMod val="75000"/>
                  </a:schemeClr>
                </a:solidFill>
              </a:rPr>
              <a:t>1</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εισαγωγή.....................................................................................................</a:t>
            </a:r>
            <a:r>
              <a:rPr lang="en-US" dirty="0" smtClean="0">
                <a:solidFill>
                  <a:schemeClr val="tx2">
                    <a:lumMod val="75000"/>
                  </a:schemeClr>
                </a:solidFill>
              </a:rPr>
              <a:t>.</a:t>
            </a:r>
            <a:r>
              <a:rPr lang="el-GR" dirty="0" smtClean="0">
                <a:solidFill>
                  <a:schemeClr val="tx2">
                    <a:lumMod val="75000"/>
                  </a:schemeClr>
                </a:solidFill>
              </a:rPr>
              <a:t>...ΑΠ</a:t>
            </a:r>
          </a:p>
          <a:p>
            <a:endParaRPr lang="el-GR" dirty="0" smtClean="0">
              <a:solidFill>
                <a:schemeClr val="tx2">
                  <a:lumMod val="75000"/>
                </a:schemeClr>
              </a:solidFill>
            </a:endParaRPr>
          </a:p>
          <a:p>
            <a:r>
              <a:rPr lang="el-GR" dirty="0">
                <a:solidFill>
                  <a:schemeClr val="tx2">
                    <a:lumMod val="75000"/>
                  </a:schemeClr>
                </a:solidFill>
              </a:rPr>
              <a:t>2</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ανατομία,ιστολογία,</a:t>
            </a:r>
            <a:r>
              <a:rPr lang="en-US" dirty="0" smtClean="0">
                <a:solidFill>
                  <a:schemeClr val="tx2">
                    <a:lumMod val="75000"/>
                  </a:schemeClr>
                </a:solidFill>
              </a:rPr>
              <a:t> </a:t>
            </a:r>
            <a:r>
              <a:rPr lang="el-GR" dirty="0" smtClean="0">
                <a:solidFill>
                  <a:schemeClr val="tx2">
                    <a:lumMod val="75000"/>
                  </a:schemeClr>
                </a:solidFill>
              </a:rPr>
              <a:t>φυσιολογία: αγγειακού δικτύου...................................ΑΠ</a:t>
            </a:r>
          </a:p>
          <a:p>
            <a:r>
              <a:rPr lang="el-GR" sz="1200" dirty="0" smtClean="0">
                <a:solidFill>
                  <a:schemeClr val="tx2">
                    <a:lumMod val="75000"/>
                  </a:schemeClr>
                </a:solidFill>
              </a:rPr>
              <a:t>(αρτηριακό</a:t>
            </a:r>
            <a:r>
              <a:rPr lang="el-GR" sz="1200" dirty="0">
                <a:solidFill>
                  <a:schemeClr val="tx2">
                    <a:lumMod val="75000"/>
                  </a:schemeClr>
                </a:solidFill>
              </a:rPr>
              <a:t>, φλεβικό, λεμφικό)</a:t>
            </a:r>
          </a:p>
          <a:p>
            <a:r>
              <a:rPr lang="el-GR" dirty="0">
                <a:solidFill>
                  <a:schemeClr val="tx2">
                    <a:lumMod val="75000"/>
                  </a:schemeClr>
                </a:solidFill>
              </a:rPr>
              <a:t>3</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a:t>
            </a:r>
            <a:r>
              <a:rPr lang="el-GR" dirty="0" smtClean="0">
                <a:solidFill>
                  <a:schemeClr val="tx2">
                    <a:lumMod val="75000"/>
                  </a:schemeClr>
                </a:solidFill>
              </a:rPr>
              <a:t>: παθογενετικοί μηχανισμοί αρτηριακής βλάβης.............................................ΑΠ </a:t>
            </a:r>
          </a:p>
          <a:p>
            <a:r>
              <a:rPr lang="el-GR" sz="1200" dirty="0" smtClean="0">
                <a:solidFill>
                  <a:schemeClr val="tx2">
                    <a:lumMod val="75000"/>
                  </a:schemeClr>
                </a:solidFill>
              </a:rPr>
              <a:t>(αναδιαμόρφωση, αθηρωμάτωση, αθηροθρόμβωση, αρτηριοσκλήρυνση, ανευρύσματα, αγγειίτιδες, φ. </a:t>
            </a:r>
            <a:r>
              <a:rPr lang="en-US" sz="1200" dirty="0" smtClean="0">
                <a:solidFill>
                  <a:schemeClr val="tx2">
                    <a:lumMod val="75000"/>
                  </a:schemeClr>
                </a:solidFill>
              </a:rPr>
              <a:t>Raynaud</a:t>
            </a:r>
            <a:r>
              <a:rPr lang="el-GR" sz="1200" dirty="0" smtClean="0">
                <a:solidFill>
                  <a:schemeClr val="tx2">
                    <a:lumMod val="75000"/>
                  </a:schemeClr>
                </a:solidFill>
              </a:rPr>
              <a:t>) </a:t>
            </a:r>
          </a:p>
          <a:p>
            <a:r>
              <a:rPr lang="el-GR" dirty="0">
                <a:solidFill>
                  <a:schemeClr val="tx2">
                    <a:lumMod val="75000"/>
                  </a:schemeClr>
                </a:solidFill>
              </a:rPr>
              <a:t>4</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υπέρταση, υπόταση........................................................................................ΑΠ</a:t>
            </a:r>
            <a:endParaRPr lang="el-GR" dirty="0">
              <a:solidFill>
                <a:schemeClr val="tx2">
                  <a:lumMod val="75000"/>
                </a:schemeClr>
              </a:solidFill>
            </a:endParaRPr>
          </a:p>
          <a:p>
            <a:r>
              <a:rPr lang="el-GR" dirty="0">
                <a:solidFill>
                  <a:schemeClr val="tx2">
                    <a:lumMod val="75000"/>
                  </a:schemeClr>
                </a:solidFill>
              </a:rPr>
              <a:t>5</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παθολογική φυσιολογία επιλεγμένων αρτηριακών νόσων............................ΑΠ</a:t>
            </a:r>
          </a:p>
          <a:p>
            <a:r>
              <a:rPr lang="el-GR" sz="1200" dirty="0" smtClean="0">
                <a:solidFill>
                  <a:schemeClr val="tx2">
                    <a:lumMod val="75000"/>
                  </a:schemeClr>
                </a:solidFill>
              </a:rPr>
              <a:t>(αγγειακό </a:t>
            </a:r>
            <a:r>
              <a:rPr lang="el-GR" sz="1200" dirty="0">
                <a:solidFill>
                  <a:schemeClr val="tx2">
                    <a:lumMod val="75000"/>
                  </a:schemeClr>
                </a:solidFill>
              </a:rPr>
              <a:t>εγκεφαλικό επεισόδιο, </a:t>
            </a:r>
            <a:r>
              <a:rPr lang="el-GR" sz="1200" dirty="0" smtClean="0">
                <a:solidFill>
                  <a:schemeClr val="tx2">
                    <a:lumMod val="75000"/>
                  </a:schemeClr>
                </a:solidFill>
              </a:rPr>
              <a:t>αγγειακού τύπου άνοια, στυτική </a:t>
            </a:r>
            <a:r>
              <a:rPr lang="el-GR" sz="1200" dirty="0">
                <a:solidFill>
                  <a:schemeClr val="tx2">
                    <a:lumMod val="75000"/>
                  </a:schemeClr>
                </a:solidFill>
              </a:rPr>
              <a:t>δυσλειτουργία, περιφερική </a:t>
            </a:r>
            <a:r>
              <a:rPr lang="el-GR" sz="1200" dirty="0" smtClean="0">
                <a:solidFill>
                  <a:schemeClr val="tx2">
                    <a:lumMod val="75000"/>
                  </a:schemeClr>
                </a:solidFill>
              </a:rPr>
              <a:t>αγγειοπάθεια</a:t>
            </a:r>
            <a:r>
              <a:rPr lang="el-GR" sz="1200" dirty="0">
                <a:solidFill>
                  <a:schemeClr val="tx2">
                    <a:lumMod val="75000"/>
                  </a:schemeClr>
                </a:solidFill>
              </a:rPr>
              <a:t>)</a:t>
            </a:r>
          </a:p>
          <a:p>
            <a:r>
              <a:rPr lang="el-GR" dirty="0">
                <a:solidFill>
                  <a:schemeClr val="tx2">
                    <a:lumMod val="75000"/>
                  </a:schemeClr>
                </a:solidFill>
              </a:rPr>
              <a:t>6</a:t>
            </a:r>
            <a:r>
              <a:rPr lang="el-GR" baseline="30000" dirty="0" smtClean="0">
                <a:solidFill>
                  <a:schemeClr val="tx2">
                    <a:lumMod val="75000"/>
                  </a:schemeClr>
                </a:solidFill>
              </a:rPr>
              <a:t>η</a:t>
            </a:r>
            <a:r>
              <a:rPr lang="el-GR" dirty="0" smtClean="0">
                <a:solidFill>
                  <a:schemeClr val="tx2">
                    <a:lumMod val="75000"/>
                  </a:schemeClr>
                </a:solidFill>
              </a:rPr>
              <a:t> ώρα: παθολογική φυσιολογία επιλεγμένων φλεβικών &amp; λεμφικών νόσων...........ΑΠ</a:t>
            </a:r>
            <a:endParaRPr lang="el-GR" dirty="0">
              <a:solidFill>
                <a:schemeClr val="tx2">
                  <a:lumMod val="75000"/>
                </a:schemeClr>
              </a:solidFill>
            </a:endParaRPr>
          </a:p>
          <a:p>
            <a:r>
              <a:rPr lang="el-GR" dirty="0">
                <a:solidFill>
                  <a:schemeClr val="tx2">
                    <a:lumMod val="75000"/>
                  </a:schemeClr>
                </a:solidFill>
              </a:rPr>
              <a:t>7</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καταπληξία - ανασκόπηση..............................................................................ΑΠ</a:t>
            </a:r>
          </a:p>
          <a:p>
            <a:endParaRPr lang="el-GR" dirty="0">
              <a:solidFill>
                <a:schemeClr val="tx2">
                  <a:lumMod val="75000"/>
                </a:schemeClr>
              </a:solidFill>
            </a:endParaRPr>
          </a:p>
          <a:p>
            <a:r>
              <a:rPr lang="el-GR" dirty="0" smtClean="0">
                <a:solidFill>
                  <a:schemeClr val="tx2">
                    <a:lumMod val="75000"/>
                  </a:schemeClr>
                </a:solidFill>
              </a:rPr>
              <a:t>8</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ανατομία, ιστολογία, φυσιολογία: καρδιάς ...................................................</a:t>
            </a:r>
            <a:r>
              <a:rPr lang="el-GR" dirty="0">
                <a:solidFill>
                  <a:srgbClr val="C0504D"/>
                </a:solidFill>
              </a:rPr>
              <a:t>ΑΑ</a:t>
            </a:r>
            <a:r>
              <a:rPr lang="el-GR" dirty="0">
                <a:solidFill>
                  <a:schemeClr val="tx2">
                    <a:lumMod val="75000"/>
                  </a:schemeClr>
                </a:solidFill>
              </a:rPr>
              <a:t>    </a:t>
            </a:r>
          </a:p>
          <a:p>
            <a:r>
              <a:rPr lang="el-GR" dirty="0" smtClean="0">
                <a:solidFill>
                  <a:schemeClr val="tx2">
                    <a:lumMod val="75000"/>
                  </a:schemeClr>
                </a:solidFill>
              </a:rPr>
              <a:t>9</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στεφανιαία νόσος, παθήσεις περικαρδίου, παθήσεις μυοκαρδίου...............</a:t>
            </a:r>
            <a:r>
              <a:rPr lang="el-GR" dirty="0">
                <a:solidFill>
                  <a:schemeClr val="accent2"/>
                </a:solidFill>
              </a:rPr>
              <a:t>ΑΑ</a:t>
            </a:r>
          </a:p>
          <a:p>
            <a:r>
              <a:rPr lang="el-GR" dirty="0" smtClean="0">
                <a:solidFill>
                  <a:schemeClr val="tx2">
                    <a:lumMod val="75000"/>
                  </a:schemeClr>
                </a:solidFill>
              </a:rPr>
              <a:t>10</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βαλβιδοπάθειες, αρρυθμίες, καρδιακή ανεπάρκεια....................................</a:t>
            </a:r>
            <a:r>
              <a:rPr lang="el-GR" dirty="0" smtClean="0">
                <a:solidFill>
                  <a:schemeClr val="tx2">
                    <a:lumMod val="75000"/>
                  </a:schemeClr>
                </a:solidFill>
              </a:rPr>
              <a:t>.</a:t>
            </a:r>
            <a:r>
              <a:rPr lang="el-GR" dirty="0" smtClean="0">
                <a:solidFill>
                  <a:srgbClr val="C0504D"/>
                </a:solidFill>
              </a:rPr>
              <a:t>ΑΑ</a:t>
            </a:r>
            <a:endParaRPr lang="el-GR" dirty="0">
              <a:solidFill>
                <a:srgbClr val="C0504D"/>
              </a:solidFill>
            </a:endParaRPr>
          </a:p>
        </p:txBody>
      </p:sp>
      <p:sp>
        <p:nvSpPr>
          <p:cNvPr id="10" name="TextBox 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2018 - 2019 / Καρδιαγγειακό Σύστημα</a:t>
            </a:r>
            <a:endParaRPr lang="en-US" sz="1400" dirty="0"/>
          </a:p>
        </p:txBody>
      </p:sp>
      <p:cxnSp>
        <p:nvCxnSpPr>
          <p:cNvPr id="15" name="Straight Connector 14"/>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7" name="TextBox 1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8" name="TextBox 1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7051892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αιμορραγικό ΑΕΕ / μικροανευρύσματα</a:t>
            </a:r>
            <a:r>
              <a:rPr lang="en-US" sz="2400" dirty="0" smtClean="0">
                <a:solidFill>
                  <a:schemeClr val="tx2">
                    <a:lumMod val="75000"/>
                  </a:schemeClr>
                </a:solidFill>
              </a:rPr>
              <a:t> Charcot – Bouchard 1881</a:t>
            </a:r>
            <a:endParaRPr lang="el-GR" sz="24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575734" y="2540338"/>
            <a:ext cx="5909733" cy="3922389"/>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5970695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3293209"/>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(ΑΕΕ) / ταξινόμηση</a:t>
            </a:r>
            <a:r>
              <a:rPr lang="en-US" sz="2400" dirty="0" smtClean="0">
                <a:solidFill>
                  <a:schemeClr val="tx2">
                    <a:lumMod val="75000"/>
                  </a:schemeClr>
                </a:solidFill>
              </a:rPr>
              <a:t> </a:t>
            </a:r>
            <a:r>
              <a:rPr lang="el-GR" sz="2400" dirty="0" smtClean="0">
                <a:solidFill>
                  <a:schemeClr val="tx2">
                    <a:lumMod val="75000"/>
                  </a:schemeClr>
                </a:solidFill>
              </a:rPr>
              <a:t>αιτιολογική / αιμορραγικό ΑΕΕ / αμυλοειδής εγκεφαλική αγγειοπάθεια (</a:t>
            </a:r>
            <a:r>
              <a:rPr lang="en-US" sz="2400" dirty="0" smtClean="0">
                <a:solidFill>
                  <a:schemeClr val="tx2">
                    <a:lumMod val="75000"/>
                  </a:schemeClr>
                </a:solidFill>
              </a:rPr>
              <a:t>amyloid cerebral angiopathy)</a:t>
            </a:r>
          </a:p>
          <a:p>
            <a:endParaRPr lang="en-US" sz="2400" dirty="0">
              <a:solidFill>
                <a:schemeClr val="tx2">
                  <a:lumMod val="75000"/>
                </a:schemeClr>
              </a:solidFill>
            </a:endParaRPr>
          </a:p>
          <a:p>
            <a:pPr marL="342900" indent="-342900">
              <a:buFont typeface="Wingdings" charset="2"/>
              <a:buChar char="ü"/>
            </a:pPr>
            <a:r>
              <a:rPr lang="el-GR" sz="2200" dirty="0" smtClean="0">
                <a:solidFill>
                  <a:schemeClr val="tx2">
                    <a:lumMod val="75000"/>
                  </a:schemeClr>
                </a:solidFill>
              </a:rPr>
              <a:t>Εναπόθεση αμυλοειδούς β στο μέσω και έξω χιτώνα των αρτηριών (</a:t>
            </a:r>
            <a:r>
              <a:rPr lang="en-US" sz="2200" dirty="0" smtClean="0">
                <a:solidFill>
                  <a:schemeClr val="tx2">
                    <a:lumMod val="75000"/>
                  </a:schemeClr>
                </a:solidFill>
              </a:rPr>
              <a:t>congo red - congophillic angiopathy)</a:t>
            </a:r>
            <a:endParaRPr lang="el-GR" sz="2200" dirty="0" smtClean="0">
              <a:solidFill>
                <a:schemeClr val="tx2">
                  <a:lumMod val="75000"/>
                </a:schemeClr>
              </a:solidFill>
            </a:endParaRPr>
          </a:p>
          <a:p>
            <a:pPr marL="342900" indent="-342900">
              <a:buFont typeface="Wingdings" charset="2"/>
              <a:buChar char="ü"/>
            </a:pPr>
            <a:r>
              <a:rPr lang="el-GR" sz="2200" dirty="0" smtClean="0">
                <a:solidFill>
                  <a:schemeClr val="tx2">
                    <a:lumMod val="75000"/>
                  </a:schemeClr>
                </a:solidFill>
              </a:rPr>
              <a:t>Πιστεύεται ότι το 1/3 των αιμορραγικών ΑΕΕ στην 3 ηλικία οφείλεται στην ρήξη αρτηριών που παρουσιάζουν αμυλοειδή αγγειοπάθεια</a:t>
            </a:r>
            <a:endParaRPr lang="en-US" sz="2200" dirty="0" smtClean="0">
              <a:solidFill>
                <a:schemeClr val="tx2">
                  <a:lumMod val="75000"/>
                </a:schemeClr>
              </a:solidFill>
            </a:endParaRPr>
          </a:p>
          <a:p>
            <a:endParaRPr lang="el-GR" sz="2400" dirty="0" smtClean="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643469" y="4927601"/>
            <a:ext cx="2481012" cy="1654816"/>
          </a:xfrm>
          <a:prstGeom prst="rect">
            <a:avLst/>
          </a:prstGeom>
        </p:spPr>
      </p:pic>
      <p:pic>
        <p:nvPicPr>
          <p:cNvPr id="4" name="Picture 3"/>
          <p:cNvPicPr>
            <a:picLocks noChangeAspect="1"/>
          </p:cNvPicPr>
          <p:nvPr/>
        </p:nvPicPr>
        <p:blipFill>
          <a:blip r:embed="rId4"/>
          <a:stretch>
            <a:fillRect/>
          </a:stretch>
        </p:blipFill>
        <p:spPr>
          <a:xfrm>
            <a:off x="3368566" y="4914051"/>
            <a:ext cx="4590102" cy="1668366"/>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1246121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αίτια </a:t>
            </a:r>
            <a:r>
              <a:rPr lang="el-GR" sz="2400" dirty="0">
                <a:solidFill>
                  <a:schemeClr val="tx2">
                    <a:lumMod val="75000"/>
                  </a:schemeClr>
                </a:solidFill>
              </a:rPr>
              <a:t>&amp;</a:t>
            </a:r>
            <a:r>
              <a:rPr lang="el-GR" sz="2400" dirty="0" smtClean="0">
                <a:solidFill>
                  <a:schemeClr val="tx2">
                    <a:lumMod val="75000"/>
                  </a:schemeClr>
                </a:solidFill>
              </a:rPr>
              <a:t> </a:t>
            </a:r>
            <a:r>
              <a:rPr lang="el-GR" sz="2400" dirty="0">
                <a:solidFill>
                  <a:schemeClr val="tx2">
                    <a:lumMod val="75000"/>
                  </a:schemeClr>
                </a:solidFill>
              </a:rPr>
              <a:t>παράγοντες κινδύνου </a:t>
            </a:r>
            <a:r>
              <a:rPr lang="el-GR" sz="2400" dirty="0" smtClean="0">
                <a:solidFill>
                  <a:schemeClr val="tx2">
                    <a:lumMod val="75000"/>
                  </a:schemeClr>
                </a:solidFill>
              </a:rPr>
              <a:t>/ αρτηριακή υπέρταση</a:t>
            </a:r>
          </a:p>
        </p:txBody>
      </p:sp>
      <p:sp>
        <p:nvSpPr>
          <p:cNvPr id="2" name="TextBox 1"/>
          <p:cNvSpPr txBox="1"/>
          <p:nvPr/>
        </p:nvSpPr>
        <p:spPr>
          <a:xfrm>
            <a:off x="401184" y="2444692"/>
            <a:ext cx="8545929" cy="1785104"/>
          </a:xfrm>
          <a:prstGeom prst="rect">
            <a:avLst/>
          </a:prstGeom>
          <a:noFill/>
          <a:ln w="25400">
            <a:noFill/>
          </a:ln>
        </p:spPr>
        <p:txBody>
          <a:bodyPr wrap="none" rtlCol="0">
            <a:spAutoFit/>
          </a:bodyPr>
          <a:lstStyle/>
          <a:p>
            <a:pPr marL="342900" indent="-342900">
              <a:buFont typeface="Wingdings" charset="2"/>
              <a:buChar char="ü"/>
            </a:pPr>
            <a:r>
              <a:rPr lang="el-GR" sz="2200" dirty="0" smtClean="0">
                <a:solidFill>
                  <a:srgbClr val="17375E"/>
                </a:solidFill>
              </a:rPr>
              <a:t>Η αρτηριακή υπέρταση είναι ο σημαντικότερος τροποποιήσιμος </a:t>
            </a:r>
          </a:p>
          <a:p>
            <a:r>
              <a:rPr lang="el-GR" sz="2200" dirty="0" smtClean="0">
                <a:solidFill>
                  <a:srgbClr val="17375E"/>
                </a:solidFill>
              </a:rPr>
              <a:t>παράγοντας κινδύνου που σχετίζεται αιτιολογικά με την εμφάνιση ΑΕΕ.</a:t>
            </a:r>
          </a:p>
          <a:p>
            <a:endParaRPr lang="el-GR" sz="2200" dirty="0">
              <a:solidFill>
                <a:srgbClr val="17375E"/>
              </a:solidFill>
            </a:endParaRPr>
          </a:p>
          <a:p>
            <a:pPr marL="342900" indent="-342900">
              <a:buFont typeface="Wingdings" charset="2"/>
              <a:buChar char="ü"/>
            </a:pPr>
            <a:r>
              <a:rPr lang="el-GR" sz="2200" dirty="0" smtClean="0">
                <a:solidFill>
                  <a:srgbClr val="17375E"/>
                </a:solidFill>
              </a:rPr>
              <a:t>Από όλα τα είδη ΑΕΕ η αρτηριακή υπέρταση έχει πιο στενή συσχέτιση </a:t>
            </a:r>
          </a:p>
          <a:p>
            <a:r>
              <a:rPr lang="el-GR" sz="2200" dirty="0">
                <a:solidFill>
                  <a:srgbClr val="17375E"/>
                </a:solidFill>
              </a:rPr>
              <a:t>μ</a:t>
            </a:r>
            <a:r>
              <a:rPr lang="el-GR" sz="2200" dirty="0" smtClean="0">
                <a:solidFill>
                  <a:srgbClr val="17375E"/>
                </a:solidFill>
              </a:rPr>
              <a:t>ε τα κενοτοπιώδη έμφρακτα και τα αιμορραγικά ΑΕΕ.</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543102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585870"/>
          </a:xfrm>
          <a:prstGeom prst="rect">
            <a:avLst/>
          </a:prstGeom>
          <a:noFill/>
        </p:spPr>
        <p:txBody>
          <a:bodyPr wrap="square" rtlCol="0">
            <a:spAutoFit/>
          </a:bodyPr>
          <a:lstStyle/>
          <a:p>
            <a:r>
              <a:rPr lang="el-GR" sz="2400" dirty="0" smtClean="0">
                <a:solidFill>
                  <a:schemeClr val="tx2">
                    <a:lumMod val="75000"/>
                  </a:schemeClr>
                </a:solidFill>
              </a:rPr>
              <a:t>Αγγειακό εγκεφαλικό επεισόδιο / παθοφυσιολογικά επακόλουθα - επιπλοκές</a:t>
            </a:r>
            <a:endParaRPr lang="en-US" sz="2400" dirty="0" smtClean="0">
              <a:solidFill>
                <a:schemeClr val="tx2">
                  <a:lumMod val="75000"/>
                </a:schemeClr>
              </a:solidFill>
            </a:endParaRPr>
          </a:p>
          <a:p>
            <a:endParaRPr lang="en-US" sz="2400" dirty="0">
              <a:solidFill>
                <a:schemeClr val="tx2">
                  <a:lumMod val="75000"/>
                </a:schemeClr>
              </a:solidFill>
            </a:endParaRPr>
          </a:p>
          <a:p>
            <a:endParaRPr lang="en-US" sz="2200" dirty="0" smtClean="0">
              <a:solidFill>
                <a:schemeClr val="tx2">
                  <a:lumMod val="75000"/>
                </a:schemeClr>
              </a:solidFill>
            </a:endParaRPr>
          </a:p>
          <a:p>
            <a:pPr marL="800100" lvl="1" indent="-342900">
              <a:buFont typeface="Courier New"/>
              <a:buChar char="o"/>
            </a:pPr>
            <a:r>
              <a:rPr lang="el-GR" sz="2200" b="1" dirty="0" smtClean="0">
                <a:solidFill>
                  <a:schemeClr val="tx2">
                    <a:lumMod val="75000"/>
                  </a:schemeClr>
                </a:solidFill>
              </a:rPr>
              <a:t>Κινητικές διαταραχές</a:t>
            </a:r>
          </a:p>
          <a:p>
            <a:pPr marL="800100" lvl="1" indent="-342900">
              <a:buFont typeface="Courier New"/>
              <a:buChar char="o"/>
            </a:pPr>
            <a:r>
              <a:rPr lang="el-GR" sz="2200" b="1" dirty="0" smtClean="0">
                <a:solidFill>
                  <a:schemeClr val="tx2">
                    <a:lumMod val="75000"/>
                  </a:schemeClr>
                </a:solidFill>
              </a:rPr>
              <a:t>Αισθητικές διαταραχές</a:t>
            </a:r>
          </a:p>
          <a:p>
            <a:pPr marL="800100" lvl="1" indent="-342900">
              <a:buFont typeface="Courier New"/>
              <a:buChar char="o"/>
            </a:pPr>
            <a:r>
              <a:rPr lang="el-GR" sz="2200" b="1" dirty="0" smtClean="0">
                <a:solidFill>
                  <a:schemeClr val="tx2">
                    <a:lumMod val="75000"/>
                  </a:schemeClr>
                </a:solidFill>
              </a:rPr>
              <a:t>Αφασία</a:t>
            </a:r>
          </a:p>
          <a:p>
            <a:pPr marL="800100" lvl="1" indent="-342900">
              <a:buFont typeface="Courier New"/>
              <a:buChar char="o"/>
            </a:pPr>
            <a:r>
              <a:rPr lang="el-GR" sz="2200" b="1" dirty="0" smtClean="0">
                <a:solidFill>
                  <a:schemeClr val="tx2">
                    <a:lumMod val="75000"/>
                  </a:schemeClr>
                </a:solidFill>
              </a:rPr>
              <a:t>Αγνωσία</a:t>
            </a:r>
          </a:p>
          <a:p>
            <a:pPr marL="800100" lvl="1" indent="-342900">
              <a:buFont typeface="Courier New"/>
              <a:buChar char="o"/>
            </a:pPr>
            <a:r>
              <a:rPr lang="el-GR" sz="2200" b="1" dirty="0" smtClean="0">
                <a:solidFill>
                  <a:schemeClr val="tx2">
                    <a:lumMod val="75000"/>
                  </a:schemeClr>
                </a:solidFill>
              </a:rPr>
              <a:t>Διαταραχές αυτόνομου νευρικού συστήματος</a:t>
            </a:r>
          </a:p>
          <a:p>
            <a:pPr marL="800100" lvl="1" indent="-342900">
              <a:buFont typeface="Courier New"/>
              <a:buChar char="o"/>
            </a:pPr>
            <a:endParaRPr lang="el-GR" sz="2200" b="1" dirty="0">
              <a:solidFill>
                <a:schemeClr val="tx2">
                  <a:lumMod val="75000"/>
                </a:schemeClr>
              </a:solidFill>
            </a:endParaRPr>
          </a:p>
          <a:p>
            <a:pPr marL="800100" lvl="1" indent="-342900">
              <a:buFont typeface="Courier New"/>
              <a:buChar char="o"/>
            </a:pPr>
            <a:r>
              <a:rPr lang="el-GR" sz="2200" b="1" dirty="0" smtClean="0">
                <a:solidFill>
                  <a:schemeClr val="tx2">
                    <a:lumMod val="75000"/>
                  </a:schemeClr>
                </a:solidFill>
              </a:rPr>
              <a:t>Υπερπυρεξία</a:t>
            </a:r>
            <a:r>
              <a:rPr lang="en-US" sz="2200" b="1" dirty="0" smtClean="0">
                <a:solidFill>
                  <a:schemeClr val="tx2">
                    <a:lumMod val="75000"/>
                  </a:schemeClr>
                </a:solidFill>
              </a:rPr>
              <a:t> (hyperthermia)</a:t>
            </a:r>
            <a:endParaRPr lang="el-GR" sz="2200" b="1" dirty="0" smtClean="0">
              <a:solidFill>
                <a:schemeClr val="tx2">
                  <a:lumMod val="75000"/>
                </a:schemeClr>
              </a:solidFill>
            </a:endParaRPr>
          </a:p>
          <a:p>
            <a:pPr marL="800100" lvl="1" indent="-342900">
              <a:buFont typeface="Courier New"/>
              <a:buChar char="o"/>
            </a:pPr>
            <a:endParaRPr lang="el-GR" sz="2200" b="1" dirty="0" smtClean="0">
              <a:solidFill>
                <a:schemeClr val="tx2">
                  <a:lumMod val="75000"/>
                </a:schemeClr>
              </a:solidFill>
            </a:endParaRPr>
          </a:p>
          <a:p>
            <a:pPr marL="800100" lvl="1" indent="-342900">
              <a:buFont typeface="Courier New"/>
              <a:buChar char="o"/>
            </a:pPr>
            <a:r>
              <a:rPr lang="el-GR" sz="2200" b="1" dirty="0" smtClean="0">
                <a:solidFill>
                  <a:schemeClr val="tx2">
                    <a:lumMod val="75000"/>
                  </a:schemeClr>
                </a:solidFill>
              </a:rPr>
              <a:t>Λοιμώξεις</a:t>
            </a: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3649189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6" name="TextBox 15"/>
          <p:cNvSpPr txBox="1"/>
          <p:nvPr/>
        </p:nvSpPr>
        <p:spPr>
          <a:xfrm>
            <a:off x="241466" y="1356153"/>
            <a:ext cx="8928414" cy="4278094"/>
          </a:xfrm>
          <a:prstGeom prst="rect">
            <a:avLst/>
          </a:prstGeom>
          <a:noFill/>
        </p:spPr>
        <p:txBody>
          <a:bodyPr wrap="square" rtlCol="0">
            <a:spAutoFit/>
          </a:bodyPr>
          <a:lstStyle/>
          <a:p>
            <a:r>
              <a:rPr lang="el-GR" sz="2400" dirty="0" smtClean="0">
                <a:solidFill>
                  <a:schemeClr val="tx2">
                    <a:lumMod val="75000"/>
                  </a:schemeClr>
                </a:solidFill>
              </a:rPr>
              <a:t>Αγγειακού τύπου άνοια / λευκοεγκεφαλοπάθεια - </a:t>
            </a:r>
            <a:r>
              <a:rPr lang="en-US" sz="2400" dirty="0" smtClean="0">
                <a:solidFill>
                  <a:schemeClr val="tx2">
                    <a:lumMod val="75000"/>
                  </a:schemeClr>
                </a:solidFill>
              </a:rPr>
              <a:t>white matter lesions, WML</a:t>
            </a:r>
            <a:endParaRPr lang="el-GR" sz="2400" dirty="0" smtClean="0">
              <a:solidFill>
                <a:schemeClr val="tx2">
                  <a:lumMod val="75000"/>
                </a:schemeClr>
              </a:solidFill>
            </a:endParaRPr>
          </a:p>
          <a:p>
            <a:endParaRPr lang="el-GR" sz="2400" dirty="0" smtClean="0">
              <a:solidFill>
                <a:schemeClr val="tx2">
                  <a:lumMod val="75000"/>
                </a:schemeClr>
              </a:solidFill>
            </a:endParaRPr>
          </a:p>
          <a:p>
            <a:r>
              <a:rPr lang="el-GR" sz="2400" dirty="0" smtClean="0">
                <a:solidFill>
                  <a:schemeClr val="tx2">
                    <a:lumMod val="75000"/>
                  </a:schemeClr>
                </a:solidFill>
              </a:rPr>
              <a:t>Τύποι βλαβών της μικροκυκλοφορίας στη λευκή ουσία</a:t>
            </a:r>
            <a:endParaRPr lang="el-GR" sz="24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Κενοτοπιώδεις βλάβες - έμφρακτα</a:t>
            </a:r>
          </a:p>
          <a:p>
            <a:pPr marL="342900" indent="-342900">
              <a:buFont typeface="Courier New"/>
              <a:buChar char="o"/>
            </a:pPr>
            <a:r>
              <a:rPr lang="el-GR" sz="2200" dirty="0" smtClean="0">
                <a:solidFill>
                  <a:schemeClr val="tx2">
                    <a:lumMod val="75000"/>
                  </a:schemeClr>
                </a:solidFill>
              </a:rPr>
              <a:t>Μικροαιμορραγίες</a:t>
            </a:r>
          </a:p>
          <a:p>
            <a:pPr marL="342900" indent="-342900">
              <a:buFont typeface="Courier New"/>
              <a:buChar char="o"/>
            </a:pPr>
            <a:r>
              <a:rPr lang="el-GR" sz="2200" dirty="0" smtClean="0">
                <a:solidFill>
                  <a:schemeClr val="tx2">
                    <a:lumMod val="75000"/>
                  </a:schemeClr>
                </a:solidFill>
              </a:rPr>
              <a:t>Λευκοαραίωση</a:t>
            </a:r>
          </a:p>
          <a:p>
            <a:pPr marL="342900" indent="-342900">
              <a:buFont typeface="Courier New"/>
              <a:buChar char="o"/>
            </a:pPr>
            <a:endParaRPr lang="el-GR" sz="2200" dirty="0" smtClean="0">
              <a:solidFill>
                <a:schemeClr val="tx2">
                  <a:lumMod val="75000"/>
                </a:schemeClr>
              </a:solidFill>
            </a:endParaRPr>
          </a:p>
          <a:p>
            <a:r>
              <a:rPr lang="el-GR" sz="2200" dirty="0" smtClean="0">
                <a:solidFill>
                  <a:schemeClr val="tx2">
                    <a:lumMod val="75000"/>
                  </a:schemeClr>
                </a:solidFill>
              </a:rPr>
              <a:t>Μηχανισμοί εμφάνισης αγγειακού τύπου άνοιας</a:t>
            </a: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Πολλαπλά μικροέμφρακτα</a:t>
            </a:r>
          </a:p>
          <a:p>
            <a:pPr marL="342900" indent="-342900">
              <a:buFont typeface="Courier New"/>
              <a:buChar char="o"/>
            </a:pPr>
            <a:r>
              <a:rPr lang="el-GR" sz="2200" dirty="0" smtClean="0">
                <a:solidFill>
                  <a:schemeClr val="tx2">
                    <a:lumMod val="75000"/>
                  </a:schemeClr>
                </a:solidFill>
              </a:rPr>
              <a:t>Στρατηγικά τοποθετημένα έμφρακτα</a:t>
            </a:r>
          </a:p>
          <a:p>
            <a:pPr marL="342900" indent="-342900">
              <a:buFont typeface="Courier New"/>
              <a:buChar char="o"/>
            </a:pPr>
            <a:r>
              <a:rPr lang="el-GR" sz="2200" dirty="0" smtClean="0">
                <a:solidFill>
                  <a:schemeClr val="tx2">
                    <a:lumMod val="75000"/>
                  </a:schemeClr>
                </a:solidFill>
              </a:rPr>
              <a:t>Διάχυτη ισχαιμική βλάβη - λευκοαραίωση</a:t>
            </a: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0563904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2646878"/>
          </a:xfrm>
          <a:prstGeom prst="rect">
            <a:avLst/>
          </a:prstGeom>
          <a:noFill/>
        </p:spPr>
        <p:txBody>
          <a:bodyPr wrap="square" rtlCol="0">
            <a:spAutoFit/>
          </a:bodyPr>
          <a:lstStyle/>
          <a:p>
            <a:r>
              <a:rPr lang="el-GR" sz="2400" dirty="0" smtClean="0">
                <a:solidFill>
                  <a:srgbClr val="17375E"/>
                </a:solidFill>
              </a:rPr>
              <a:t>Περιφερική αγγειο(αρτηριο)πάθεια / περιστατικό</a:t>
            </a:r>
          </a:p>
          <a:p>
            <a:endParaRPr lang="el-GR" sz="2400" dirty="0" smtClean="0">
              <a:solidFill>
                <a:srgbClr val="17375E"/>
              </a:solidFill>
            </a:endParaRPr>
          </a:p>
          <a:p>
            <a:endParaRPr lang="el-GR" sz="2400" dirty="0">
              <a:solidFill>
                <a:srgbClr val="17375E"/>
              </a:solidFill>
            </a:endParaRPr>
          </a:p>
          <a:p>
            <a:pPr marL="285750" indent="-285750">
              <a:buFont typeface="Courier New"/>
              <a:buChar char="o"/>
            </a:pPr>
            <a:r>
              <a:rPr lang="el-GR" sz="2200" dirty="0" smtClean="0">
                <a:solidFill>
                  <a:srgbClr val="17375E"/>
                </a:solidFill>
              </a:rPr>
              <a:t>Άνδρας </a:t>
            </a:r>
            <a:r>
              <a:rPr lang="el-GR" sz="2200" dirty="0">
                <a:solidFill>
                  <a:srgbClr val="17375E"/>
                </a:solidFill>
              </a:rPr>
              <a:t>60 ετών με πόνο στο δεξί κάτω άκρο (μηρό) κατά το περπάτημα σε ανηφορικό δρόμο</a:t>
            </a:r>
          </a:p>
          <a:p>
            <a:pPr marL="285750" indent="-285750">
              <a:buFont typeface="Courier New"/>
              <a:buChar char="o"/>
            </a:pPr>
            <a:r>
              <a:rPr lang="el-GR" sz="2200" dirty="0">
                <a:solidFill>
                  <a:srgbClr val="17375E"/>
                </a:solidFill>
              </a:rPr>
              <a:t>Ο πόνος υφίεται μετά από ολιγόλεπτη στάση</a:t>
            </a:r>
            <a:endParaRPr lang="en-US" sz="2200" dirty="0">
              <a:solidFill>
                <a:srgbClr val="17375E"/>
              </a:solidFill>
            </a:endParaRPr>
          </a:p>
          <a:p>
            <a:endParaRPr lang="el-GR" sz="2200" dirty="0" smtClean="0">
              <a:solidFill>
                <a:srgbClr val="17375E"/>
              </a:solidFill>
            </a:endParaRPr>
          </a:p>
        </p:txBody>
      </p:sp>
      <p:sp>
        <p:nvSpPr>
          <p:cNvPr id="16" name="Rectangle 15"/>
          <p:cNvSpPr/>
          <p:nvPr/>
        </p:nvSpPr>
        <p:spPr>
          <a:xfrm>
            <a:off x="237412" y="1356153"/>
            <a:ext cx="8471414" cy="862114"/>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971244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2215991"/>
          </a:xfrm>
          <a:prstGeom prst="rect">
            <a:avLst/>
          </a:prstGeom>
          <a:noFill/>
        </p:spPr>
        <p:txBody>
          <a:bodyPr wrap="square" rtlCol="0">
            <a:spAutoFit/>
          </a:bodyPr>
          <a:lstStyle/>
          <a:p>
            <a:r>
              <a:rPr lang="el-GR" sz="2400" dirty="0">
                <a:solidFill>
                  <a:schemeClr val="tx2">
                    <a:lumMod val="75000"/>
                  </a:schemeClr>
                </a:solidFill>
              </a:rPr>
              <a:t>Περιφερική αγγειο(</a:t>
            </a:r>
            <a:r>
              <a:rPr lang="el-GR" sz="2400" dirty="0">
                <a:solidFill>
                  <a:schemeClr val="accent2">
                    <a:lumMod val="75000"/>
                  </a:schemeClr>
                </a:solidFill>
              </a:rPr>
              <a:t>αρτηριο</a:t>
            </a:r>
            <a:r>
              <a:rPr lang="el-GR" sz="2400" dirty="0">
                <a:solidFill>
                  <a:schemeClr val="tx2">
                    <a:lumMod val="75000"/>
                  </a:schemeClr>
                </a:solidFill>
              </a:rPr>
              <a:t>)πάθεια / </a:t>
            </a:r>
            <a:r>
              <a:rPr lang="el-GR" sz="2400" dirty="0" smtClean="0">
                <a:solidFill>
                  <a:schemeClr val="tx2">
                    <a:lumMod val="75000"/>
                  </a:schemeClr>
                </a:solidFill>
              </a:rPr>
              <a:t>ορισμός</a:t>
            </a:r>
            <a:endParaRPr lang="en-US" sz="2400" dirty="0" smtClean="0">
              <a:solidFill>
                <a:schemeClr val="tx2">
                  <a:lumMod val="75000"/>
                </a:schemeClr>
              </a:solidFill>
            </a:endParaRPr>
          </a:p>
          <a:p>
            <a:endParaRPr lang="el-GR"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Η απόφραξη των περιφερικών αρτηριών σε ικανό βαθμό ώστε να προκαλεί μείωση της ροής του αίματος με αποτέλεσμα την εμφάνιση συμπτωμάτων </a:t>
            </a:r>
            <a:endParaRPr lang="en-US" sz="2400" dirty="0" smtClean="0">
              <a:solidFill>
                <a:schemeClr val="tx2">
                  <a:lumMod val="75000"/>
                </a:schemeClr>
              </a:solidFill>
            </a:endParaRPr>
          </a:p>
        </p:txBody>
      </p:sp>
      <p:pic>
        <p:nvPicPr>
          <p:cNvPr id="10" name="Picture 9"/>
          <p:cNvPicPr>
            <a:picLocks noChangeAspect="1"/>
          </p:cNvPicPr>
          <p:nvPr/>
        </p:nvPicPr>
        <p:blipFill>
          <a:blip r:embed="rId3"/>
          <a:stretch>
            <a:fillRect/>
          </a:stretch>
        </p:blipFill>
        <p:spPr>
          <a:xfrm>
            <a:off x="2894004" y="3572144"/>
            <a:ext cx="3636433" cy="3035921"/>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2054459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524315"/>
          </a:xfrm>
          <a:prstGeom prst="rect">
            <a:avLst/>
          </a:prstGeom>
          <a:noFill/>
        </p:spPr>
        <p:txBody>
          <a:bodyPr wrap="square" rtlCol="0">
            <a:spAutoFit/>
          </a:bodyPr>
          <a:lstStyle/>
          <a:p>
            <a:r>
              <a:rPr lang="el-GR" sz="2400" dirty="0">
                <a:solidFill>
                  <a:schemeClr val="tx2">
                    <a:lumMod val="75000"/>
                  </a:schemeClr>
                </a:solidFill>
              </a:rPr>
              <a:t>Περιφερική αγγειο(</a:t>
            </a:r>
            <a:r>
              <a:rPr lang="el-GR" sz="2400" dirty="0">
                <a:solidFill>
                  <a:schemeClr val="accent2">
                    <a:lumMod val="75000"/>
                  </a:schemeClr>
                </a:solidFill>
              </a:rPr>
              <a:t>αρτηριο</a:t>
            </a:r>
            <a:r>
              <a:rPr lang="el-GR" sz="2400" dirty="0">
                <a:solidFill>
                  <a:schemeClr val="tx2">
                    <a:lumMod val="75000"/>
                  </a:schemeClr>
                </a:solidFill>
              </a:rPr>
              <a:t>)πάθεια / </a:t>
            </a:r>
            <a:r>
              <a:rPr lang="el-GR" sz="2400" dirty="0" smtClean="0">
                <a:solidFill>
                  <a:schemeClr val="tx2">
                    <a:lumMod val="75000"/>
                  </a:schemeClr>
                </a:solidFill>
              </a:rPr>
              <a:t>αίτια </a:t>
            </a:r>
            <a:r>
              <a:rPr lang="el-GR" sz="2400" dirty="0">
                <a:solidFill>
                  <a:schemeClr val="tx2">
                    <a:lumMod val="75000"/>
                  </a:schemeClr>
                </a:solidFill>
              </a:rPr>
              <a:t>- παράγοντες κινδύνου </a:t>
            </a:r>
            <a:r>
              <a:rPr lang="el-GR" sz="2400" dirty="0" smtClean="0">
                <a:solidFill>
                  <a:schemeClr val="tx2">
                    <a:lumMod val="75000"/>
                  </a:schemeClr>
                </a:solidFill>
              </a:rPr>
              <a:t>– μηχανισμοί</a:t>
            </a:r>
          </a:p>
          <a:p>
            <a:endParaRPr lang="el-GR" sz="2400" dirty="0" smtClean="0">
              <a:solidFill>
                <a:schemeClr val="tx2">
                  <a:lumMod val="75000"/>
                </a:schemeClr>
              </a:solidFill>
            </a:endParaRPr>
          </a:p>
          <a:p>
            <a:pPr marL="342900" indent="-342900">
              <a:buFont typeface="Courier New"/>
              <a:buChar char="o"/>
            </a:pPr>
            <a:r>
              <a:rPr lang="el-GR" sz="2400" dirty="0" smtClean="0">
                <a:solidFill>
                  <a:srgbClr val="17375E"/>
                </a:solidFill>
              </a:rPr>
              <a:t>Ηλικία</a:t>
            </a:r>
          </a:p>
          <a:p>
            <a:pPr marL="342900" indent="-342900">
              <a:buFont typeface="Courier New"/>
              <a:buChar char="o"/>
            </a:pPr>
            <a:r>
              <a:rPr lang="el-GR" sz="2400" dirty="0" smtClean="0">
                <a:solidFill>
                  <a:srgbClr val="17375E"/>
                </a:solidFill>
              </a:rPr>
              <a:t>Ανδρικό φύλο</a:t>
            </a:r>
          </a:p>
          <a:p>
            <a:pPr marL="342900" indent="-342900">
              <a:buFont typeface="Courier New"/>
              <a:buChar char="o"/>
            </a:pPr>
            <a:r>
              <a:rPr lang="el-GR" sz="2400" dirty="0" smtClean="0">
                <a:solidFill>
                  <a:srgbClr val="17375E"/>
                </a:solidFill>
              </a:rPr>
              <a:t>Κάπνισμα</a:t>
            </a:r>
          </a:p>
          <a:p>
            <a:pPr marL="342900" indent="-342900">
              <a:buFont typeface="Courier New"/>
              <a:buChar char="o"/>
            </a:pPr>
            <a:r>
              <a:rPr lang="el-GR" sz="2400" dirty="0" smtClean="0">
                <a:solidFill>
                  <a:srgbClr val="17375E"/>
                </a:solidFill>
              </a:rPr>
              <a:t>Διαβήτης</a:t>
            </a:r>
          </a:p>
          <a:p>
            <a:pPr marL="342900" indent="-342900">
              <a:buFont typeface="Courier New"/>
              <a:buChar char="o"/>
            </a:pPr>
            <a:r>
              <a:rPr lang="el-GR" sz="2400" dirty="0" smtClean="0">
                <a:solidFill>
                  <a:srgbClr val="17375E"/>
                </a:solidFill>
              </a:rPr>
              <a:t>Δυσλιπιδαιμία</a:t>
            </a:r>
          </a:p>
          <a:p>
            <a:pPr marL="342900" indent="-342900">
              <a:buFont typeface="Courier New"/>
              <a:buChar char="o"/>
            </a:pPr>
            <a:r>
              <a:rPr lang="el-GR" sz="2400" dirty="0" smtClean="0">
                <a:solidFill>
                  <a:srgbClr val="17375E"/>
                </a:solidFill>
              </a:rPr>
              <a:t>Χρόνια φλεγμονή</a:t>
            </a:r>
          </a:p>
          <a:p>
            <a:pPr marL="342900" indent="-342900">
              <a:buFont typeface="Courier New"/>
              <a:buChar char="o"/>
            </a:pPr>
            <a:r>
              <a:rPr lang="el-GR" sz="2400" dirty="0" smtClean="0">
                <a:solidFill>
                  <a:srgbClr val="17375E"/>
                </a:solidFill>
              </a:rPr>
              <a:t>Αρτηριακη υπέρταση</a:t>
            </a:r>
          </a:p>
          <a:p>
            <a:pPr marL="342900" indent="-342900">
              <a:buFont typeface="Courier New"/>
              <a:buChar char="o"/>
            </a:pPr>
            <a:endParaRPr lang="el-GR" sz="2400" dirty="0">
              <a:solidFill>
                <a:srgbClr val="17375E"/>
              </a:solidFill>
            </a:endParaRPr>
          </a:p>
          <a:p>
            <a:pPr marL="342900" indent="-342900">
              <a:buFont typeface="Courier New"/>
              <a:buChar char="o"/>
            </a:pPr>
            <a:r>
              <a:rPr lang="el-GR" sz="2400" dirty="0" smtClean="0">
                <a:solidFill>
                  <a:srgbClr val="17375E"/>
                </a:solidFill>
              </a:rPr>
              <a:t>Αθηρωμάτωση  - αθηροθρόμβωση  - αρτηριοσκλήρυνση</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6530638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585870"/>
          </a:xfrm>
          <a:prstGeom prst="rect">
            <a:avLst/>
          </a:prstGeom>
          <a:noFill/>
        </p:spPr>
        <p:txBody>
          <a:bodyPr wrap="square" rtlCol="0">
            <a:spAutoFit/>
          </a:bodyPr>
          <a:lstStyle/>
          <a:p>
            <a:r>
              <a:rPr lang="el-GR" sz="2400" dirty="0">
                <a:solidFill>
                  <a:schemeClr val="tx2">
                    <a:lumMod val="75000"/>
                  </a:schemeClr>
                </a:solidFill>
              </a:rPr>
              <a:t>Περιφερική αγγειο(</a:t>
            </a:r>
            <a:r>
              <a:rPr lang="el-GR" sz="2400" dirty="0">
                <a:solidFill>
                  <a:schemeClr val="accent2">
                    <a:lumMod val="75000"/>
                  </a:schemeClr>
                </a:solidFill>
              </a:rPr>
              <a:t>αρτηριο</a:t>
            </a:r>
            <a:r>
              <a:rPr lang="el-GR" sz="2400" dirty="0">
                <a:solidFill>
                  <a:schemeClr val="tx2">
                    <a:lumMod val="75000"/>
                  </a:schemeClr>
                </a:solidFill>
              </a:rPr>
              <a:t>)πάθεια / </a:t>
            </a:r>
            <a:r>
              <a:rPr lang="el-GR" sz="2400" dirty="0" smtClean="0">
                <a:solidFill>
                  <a:schemeClr val="tx2">
                    <a:lumMod val="75000"/>
                  </a:schemeClr>
                </a:solidFill>
              </a:rPr>
              <a:t>κλινικά εικόνα ΠΑΝ κάτω άκρων (συμπτώματα)</a:t>
            </a:r>
          </a:p>
          <a:p>
            <a:endParaRPr lang="el-GR" sz="24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Ασυμπτωματική                     20 – 50%</a:t>
            </a:r>
          </a:p>
          <a:p>
            <a:pPr marL="342900" indent="-342900">
              <a:buFont typeface="Courier New"/>
              <a:buChar char="o"/>
            </a:pPr>
            <a:r>
              <a:rPr lang="el-GR" sz="2200" dirty="0" smtClean="0">
                <a:solidFill>
                  <a:schemeClr val="tx2">
                    <a:lumMod val="75000"/>
                  </a:schemeClr>
                </a:solidFill>
              </a:rPr>
              <a:t>Ατυπο άλγος κάτω άκρων    40 – 50 %</a:t>
            </a:r>
          </a:p>
          <a:p>
            <a:pPr marL="342900" indent="-342900">
              <a:buFont typeface="Courier New"/>
              <a:buChar char="o"/>
            </a:pPr>
            <a:r>
              <a:rPr lang="el-GR" sz="2200" dirty="0" smtClean="0">
                <a:solidFill>
                  <a:schemeClr val="tx2">
                    <a:lumMod val="75000"/>
                  </a:schemeClr>
                </a:solidFill>
              </a:rPr>
              <a:t>Διαλείπουσα χωλότητα        10 – 35 %</a:t>
            </a:r>
          </a:p>
          <a:p>
            <a:pPr marL="342900" indent="-342900">
              <a:buFont typeface="Courier New"/>
              <a:buChar char="o"/>
            </a:pPr>
            <a:r>
              <a:rPr lang="el-GR" sz="2200" dirty="0" smtClean="0">
                <a:solidFill>
                  <a:schemeClr val="tx2">
                    <a:lumMod val="75000"/>
                  </a:schemeClr>
                </a:solidFill>
              </a:rPr>
              <a:t>Κρίσιμη ισχαιμία                      1 – 2 %</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Στυτική δυσλειτουργία</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Σύνδρομο </a:t>
            </a:r>
            <a:r>
              <a:rPr lang="en-US" sz="2200" dirty="0" smtClean="0">
                <a:solidFill>
                  <a:schemeClr val="tx2">
                    <a:lumMod val="75000"/>
                  </a:schemeClr>
                </a:solidFill>
              </a:rPr>
              <a:t>Leriche</a:t>
            </a:r>
            <a:r>
              <a:rPr lang="el-GR" sz="2200" dirty="0" smtClean="0">
                <a:solidFill>
                  <a:schemeClr val="tx2">
                    <a:lumMod val="75000"/>
                  </a:schemeClr>
                </a:solidFill>
              </a:rPr>
              <a:t>  - αορτολαγόνιος αποφρακτική νόσος:</a:t>
            </a:r>
            <a:r>
              <a:rPr lang="en-US" sz="2200" dirty="0" smtClean="0">
                <a:solidFill>
                  <a:schemeClr val="tx2">
                    <a:lumMod val="75000"/>
                  </a:schemeClr>
                </a:solidFill>
              </a:rPr>
              <a:t> </a:t>
            </a:r>
            <a:r>
              <a:rPr lang="el-GR" sz="2200" dirty="0" smtClean="0">
                <a:solidFill>
                  <a:schemeClr val="tx2">
                    <a:lumMod val="75000"/>
                  </a:schemeClr>
                </a:solidFill>
              </a:rPr>
              <a:t>στυτική δυσλειτουργία &amp; διαλειπουσα χωλότητα</a:t>
            </a:r>
          </a:p>
        </p:txBody>
      </p:sp>
      <p:sp>
        <p:nvSpPr>
          <p:cNvPr id="16" name="TextBox 15"/>
          <p:cNvSpPr txBox="1"/>
          <p:nvPr/>
        </p:nvSpPr>
        <p:spPr>
          <a:xfrm>
            <a:off x="4097866" y="1116923"/>
            <a:ext cx="5046133" cy="307777"/>
          </a:xfrm>
          <a:prstGeom prst="rect">
            <a:avLst/>
          </a:prstGeom>
          <a:noFill/>
        </p:spPr>
        <p:txBody>
          <a:bodyPr wrap="square" rtlCol="0">
            <a:spAutoFit/>
          </a:bodyPr>
          <a:lstStyle/>
          <a:p>
            <a:r>
              <a:rPr lang="en-US" sz="1400" i="1" dirty="0"/>
              <a:t>2005 American College of Cardiology/American Heart Association </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4146200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600986"/>
          </a:xfrm>
          <a:prstGeom prst="rect">
            <a:avLst/>
          </a:prstGeom>
          <a:noFill/>
        </p:spPr>
        <p:txBody>
          <a:bodyPr wrap="square" rtlCol="0">
            <a:spAutoFit/>
          </a:bodyPr>
          <a:lstStyle/>
          <a:p>
            <a:r>
              <a:rPr lang="el-GR" sz="2400" dirty="0">
                <a:solidFill>
                  <a:schemeClr val="tx2">
                    <a:lumMod val="75000"/>
                  </a:schemeClr>
                </a:solidFill>
              </a:rPr>
              <a:t>Περιφερική αγγειο(</a:t>
            </a:r>
            <a:r>
              <a:rPr lang="el-GR" sz="2400" dirty="0">
                <a:solidFill>
                  <a:schemeClr val="accent2">
                    <a:lumMod val="75000"/>
                  </a:schemeClr>
                </a:solidFill>
              </a:rPr>
              <a:t>αρτηριο</a:t>
            </a:r>
            <a:r>
              <a:rPr lang="el-GR" sz="2400" dirty="0">
                <a:solidFill>
                  <a:schemeClr val="tx2">
                    <a:lumMod val="75000"/>
                  </a:schemeClr>
                </a:solidFill>
              </a:rPr>
              <a:t>)πάθεια  </a:t>
            </a:r>
            <a:r>
              <a:rPr lang="el-GR" sz="2400" dirty="0" smtClean="0">
                <a:solidFill>
                  <a:schemeClr val="tx2">
                    <a:lumMod val="75000"/>
                  </a:schemeClr>
                </a:solidFill>
              </a:rPr>
              <a:t>/ παθοφυσιολογικά επακόλουθα – επιπλοκές</a:t>
            </a:r>
          </a:p>
          <a:p>
            <a:endParaRPr lang="el-GR" sz="2400" dirty="0" smtClean="0">
              <a:solidFill>
                <a:schemeClr val="tx2">
                  <a:lumMod val="75000"/>
                </a:schemeClr>
              </a:solidFill>
            </a:endParaRPr>
          </a:p>
          <a:p>
            <a:endParaRPr lang="el-GR" sz="24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Ισχαιμικά έλκη</a:t>
            </a:r>
          </a:p>
          <a:p>
            <a:pPr marL="342900" indent="-342900">
              <a:buFont typeface="Courier New"/>
              <a:buChar char="o"/>
            </a:pPr>
            <a:r>
              <a:rPr lang="el-GR" sz="2200" dirty="0" smtClean="0">
                <a:solidFill>
                  <a:schemeClr val="tx2">
                    <a:lumMod val="75000"/>
                  </a:schemeClr>
                </a:solidFill>
              </a:rPr>
              <a:t>Γάγγραινα - δερματικές  λοιμώξεις</a:t>
            </a:r>
          </a:p>
          <a:p>
            <a:pPr marL="342900" indent="-342900">
              <a:buFont typeface="Courier New"/>
              <a:buChar char="o"/>
            </a:pPr>
            <a:r>
              <a:rPr lang="el-GR" sz="2200" dirty="0" smtClean="0">
                <a:solidFill>
                  <a:schemeClr val="tx2">
                    <a:lumMod val="75000"/>
                  </a:schemeClr>
                </a:solidFill>
              </a:rPr>
              <a:t>Δυσχρωματισμός δέρματος</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Συνύπαρξη στεφανιαίας νόσου</a:t>
            </a:r>
          </a:p>
          <a:p>
            <a:pPr marL="342900" indent="-342900">
              <a:buFont typeface="Courier New"/>
              <a:buChar char="o"/>
            </a:pPr>
            <a:endParaRPr lang="el-GR" sz="22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527681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9" name="TextBox 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8" name="Rectangle 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851899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712034" cy="2862322"/>
          </a:xfrm>
          <a:prstGeom prst="rect">
            <a:avLst/>
          </a:prstGeom>
          <a:noFill/>
        </p:spPr>
        <p:txBody>
          <a:bodyPr wrap="square" rtlCol="0">
            <a:spAutoFit/>
          </a:bodyPr>
          <a:lstStyle/>
          <a:p>
            <a:r>
              <a:rPr lang="el-GR" sz="2400" dirty="0" smtClean="0">
                <a:solidFill>
                  <a:schemeClr val="tx2">
                    <a:lumMod val="75000"/>
                  </a:schemeClr>
                </a:solidFill>
              </a:rPr>
              <a:t>Αρτηριακά ανευρύσματα / ορισμός</a:t>
            </a:r>
          </a:p>
          <a:p>
            <a:endParaRPr lang="el-GR" sz="2400" dirty="0">
              <a:solidFill>
                <a:schemeClr val="tx2">
                  <a:lumMod val="75000"/>
                </a:schemeClr>
              </a:solidFill>
            </a:endParaRPr>
          </a:p>
          <a:p>
            <a:r>
              <a:rPr lang="el-GR" sz="2200" dirty="0" smtClean="0">
                <a:solidFill>
                  <a:schemeClr val="accent2">
                    <a:lumMod val="75000"/>
                  </a:schemeClr>
                </a:solidFill>
              </a:rPr>
              <a:t>Γενικός ορισμός: </a:t>
            </a:r>
            <a:r>
              <a:rPr lang="el-GR" sz="2200" dirty="0" smtClean="0">
                <a:solidFill>
                  <a:schemeClr val="tx2">
                    <a:lumMod val="75000"/>
                  </a:schemeClr>
                </a:solidFill>
              </a:rPr>
              <a:t>η τοπική αύξηση της διαμέτρου του αυλού της αρτηρίας κατά 50% σε σχέση με την διπλανή «υγιή» περιοχή της αρτηρίας</a:t>
            </a:r>
          </a:p>
          <a:p>
            <a:endParaRPr lang="el-GR" sz="2200" dirty="0" smtClean="0">
              <a:solidFill>
                <a:schemeClr val="tx2">
                  <a:lumMod val="75000"/>
                </a:schemeClr>
              </a:solidFill>
            </a:endParaRPr>
          </a:p>
          <a:p>
            <a:r>
              <a:rPr lang="el-GR" sz="2200" dirty="0" smtClean="0">
                <a:solidFill>
                  <a:srgbClr val="953735"/>
                </a:solidFill>
              </a:rPr>
              <a:t>Ειδικότερη ορισμοί ανά αρτηρία, π.χ.</a:t>
            </a:r>
          </a:p>
          <a:p>
            <a:r>
              <a:rPr lang="el-GR" sz="2200" dirty="0" smtClean="0">
                <a:solidFill>
                  <a:schemeClr val="tx2">
                    <a:lumMod val="75000"/>
                  </a:schemeClr>
                </a:solidFill>
              </a:rPr>
              <a:t>Ανεύρυσμα κοιλιακής αορτής (υπονεφρικό): διάμετρος αυλού &gt; 30 </a:t>
            </a:r>
            <a:r>
              <a:rPr lang="en-US" sz="2200" dirty="0" smtClean="0">
                <a:solidFill>
                  <a:schemeClr val="tx2">
                    <a:lumMod val="75000"/>
                  </a:schemeClr>
                </a:solidFill>
              </a:rPr>
              <a:t>mm</a:t>
            </a:r>
            <a:r>
              <a:rPr lang="el-GR" sz="2200" dirty="0" smtClean="0">
                <a:solidFill>
                  <a:schemeClr val="tx2">
                    <a:lumMod val="75000"/>
                  </a:schemeClr>
                </a:solidFill>
              </a:rPr>
              <a:t> </a:t>
            </a:r>
            <a:endParaRPr lang="el-GR" sz="2200" dirty="0">
              <a:solidFill>
                <a:schemeClr val="tx2">
                  <a:lumMod val="75000"/>
                </a:schemeClr>
              </a:solidFill>
            </a:endParaRPr>
          </a:p>
          <a:p>
            <a:endParaRPr lang="el-GR" sz="2200" dirty="0" smtClean="0">
              <a:solidFill>
                <a:schemeClr val="tx2">
                  <a:lumMod val="75000"/>
                </a:schemeClr>
              </a:solidFill>
            </a:endParaRPr>
          </a:p>
        </p:txBody>
      </p:sp>
      <p:sp>
        <p:nvSpPr>
          <p:cNvPr id="16" name="TextBox 15"/>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9231120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2185214"/>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ταξινόμηση </a:t>
            </a:r>
            <a:r>
              <a:rPr lang="en-US" sz="2400" dirty="0" smtClean="0">
                <a:solidFill>
                  <a:schemeClr val="tx2">
                    <a:lumMod val="75000"/>
                  </a:schemeClr>
                </a:solidFill>
              </a:rPr>
              <a:t>-</a:t>
            </a:r>
            <a:r>
              <a:rPr lang="el-GR" sz="2400" dirty="0" smtClean="0">
                <a:solidFill>
                  <a:schemeClr val="tx2">
                    <a:lumMod val="75000"/>
                  </a:schemeClr>
                </a:solidFill>
              </a:rPr>
              <a:t> ανατομική</a:t>
            </a:r>
          </a:p>
          <a:p>
            <a:endParaRPr lang="el-GR" sz="2400" dirty="0">
              <a:solidFill>
                <a:schemeClr val="tx2">
                  <a:lumMod val="75000"/>
                </a:schemeClr>
              </a:solidFill>
            </a:endParaRPr>
          </a:p>
          <a:p>
            <a:r>
              <a:rPr lang="el-GR" sz="2200" dirty="0" smtClean="0">
                <a:solidFill>
                  <a:schemeClr val="tx2">
                    <a:lumMod val="75000"/>
                  </a:schemeClr>
                </a:solidFill>
              </a:rPr>
              <a:t>Αορτικά ανευρύσματα</a:t>
            </a:r>
          </a:p>
          <a:p>
            <a:r>
              <a:rPr lang="el-GR" sz="2200" dirty="0" smtClean="0">
                <a:solidFill>
                  <a:schemeClr val="tx2">
                    <a:lumMod val="75000"/>
                  </a:schemeClr>
                </a:solidFill>
              </a:rPr>
              <a:t>	Θωρακικής αορτής</a:t>
            </a:r>
            <a:endParaRPr lang="el-GR" sz="2200" dirty="0">
              <a:solidFill>
                <a:schemeClr val="tx2">
                  <a:lumMod val="75000"/>
                </a:schemeClr>
              </a:solidFill>
            </a:endParaRPr>
          </a:p>
          <a:p>
            <a:r>
              <a:rPr lang="el-GR" sz="2200" dirty="0" smtClean="0">
                <a:solidFill>
                  <a:schemeClr val="tx2">
                    <a:lumMod val="75000"/>
                  </a:schemeClr>
                </a:solidFill>
              </a:rPr>
              <a:t>	Κοιλιακής αορτής</a:t>
            </a:r>
          </a:p>
          <a:p>
            <a:endParaRPr lang="el-GR" sz="2200" dirty="0" smtClean="0">
              <a:solidFill>
                <a:schemeClr val="tx2">
                  <a:lumMod val="75000"/>
                </a:schemeClr>
              </a:solidFill>
            </a:endParaRP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097876" y="2018877"/>
            <a:ext cx="4114800" cy="4208780"/>
          </a:xfrm>
          <a:prstGeom prst="rect">
            <a:avLst/>
          </a:prstGeom>
          <a:noFill/>
          <a:ln>
            <a:noFill/>
          </a:ln>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6801646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200876"/>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ταξινόμηση - ανατομική</a:t>
            </a:r>
          </a:p>
          <a:p>
            <a:endParaRPr lang="el-GR" sz="2400" dirty="0">
              <a:solidFill>
                <a:schemeClr val="bg1">
                  <a:lumMod val="95000"/>
                </a:schemeClr>
              </a:solidFill>
            </a:endParaRPr>
          </a:p>
          <a:p>
            <a:r>
              <a:rPr lang="el-GR" sz="2200" dirty="0" smtClean="0">
                <a:solidFill>
                  <a:schemeClr val="tx2">
                    <a:lumMod val="60000"/>
                    <a:lumOff val="40000"/>
                  </a:schemeClr>
                </a:solidFill>
              </a:rPr>
              <a:t>Αορτικά ανευρύσματα</a:t>
            </a:r>
          </a:p>
          <a:p>
            <a:r>
              <a:rPr lang="el-GR" sz="2200" dirty="0" smtClean="0">
                <a:solidFill>
                  <a:schemeClr val="tx2">
                    <a:lumMod val="60000"/>
                    <a:lumOff val="40000"/>
                  </a:schemeClr>
                </a:solidFill>
              </a:rPr>
              <a:t>	Θωρακικής αορτής</a:t>
            </a:r>
            <a:endParaRPr lang="el-GR" sz="2200" dirty="0">
              <a:solidFill>
                <a:schemeClr val="tx2">
                  <a:lumMod val="60000"/>
                  <a:lumOff val="40000"/>
                </a:schemeClr>
              </a:solidFill>
            </a:endParaRPr>
          </a:p>
          <a:p>
            <a:r>
              <a:rPr lang="el-GR" sz="2200" dirty="0" smtClean="0">
                <a:solidFill>
                  <a:schemeClr val="tx2">
                    <a:lumMod val="60000"/>
                    <a:lumOff val="40000"/>
                  </a:schemeClr>
                </a:solidFill>
              </a:rPr>
              <a:t>	Κοιλιακής αορτής</a:t>
            </a:r>
          </a:p>
          <a:p>
            <a:endParaRPr lang="el-GR" sz="2200" dirty="0" smtClean="0">
              <a:solidFill>
                <a:schemeClr val="tx2">
                  <a:lumMod val="75000"/>
                </a:schemeClr>
              </a:solidFill>
            </a:endParaRPr>
          </a:p>
          <a:p>
            <a:endParaRPr lang="el-GR" sz="2200" dirty="0">
              <a:solidFill>
                <a:schemeClr val="tx2">
                  <a:lumMod val="75000"/>
                </a:schemeClr>
              </a:solidFill>
            </a:endParaRPr>
          </a:p>
          <a:p>
            <a:r>
              <a:rPr lang="el-GR" sz="2200" dirty="0" smtClean="0">
                <a:solidFill>
                  <a:schemeClr val="tx2">
                    <a:lumMod val="75000"/>
                  </a:schemeClr>
                </a:solidFill>
              </a:rPr>
              <a:t>Εγκεφαλικά ανευρύσματα</a:t>
            </a:r>
          </a:p>
          <a:p>
            <a:endParaRPr lang="el-GR" sz="2200" dirty="0" smtClean="0">
              <a:solidFill>
                <a:schemeClr val="tx2">
                  <a:lumMod val="75000"/>
                </a:schemeClr>
              </a:solidFill>
            </a:endParaRP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298949" y="2336799"/>
            <a:ext cx="4269318" cy="3674534"/>
          </a:xfrm>
          <a:prstGeom prst="rect">
            <a:avLst/>
          </a:prstGeom>
          <a:noFill/>
          <a:ln>
            <a:noFill/>
          </a:ln>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894840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4216539"/>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ταξινόμηση - ανατομική</a:t>
            </a:r>
          </a:p>
          <a:p>
            <a:endParaRPr lang="el-GR" sz="2400" dirty="0">
              <a:solidFill>
                <a:schemeClr val="tx2">
                  <a:lumMod val="75000"/>
                </a:schemeClr>
              </a:solidFill>
            </a:endParaRPr>
          </a:p>
          <a:p>
            <a:r>
              <a:rPr lang="el-GR" sz="2200" dirty="0" smtClean="0">
                <a:solidFill>
                  <a:srgbClr val="558ED5"/>
                </a:solidFill>
              </a:rPr>
              <a:t>Αορτικά ανευρύσματα</a:t>
            </a:r>
          </a:p>
          <a:p>
            <a:r>
              <a:rPr lang="el-GR" sz="2200" dirty="0" smtClean="0">
                <a:solidFill>
                  <a:srgbClr val="558ED5"/>
                </a:solidFill>
              </a:rPr>
              <a:t>	Θωρακικής αορτής</a:t>
            </a:r>
            <a:endParaRPr lang="el-GR" sz="2200" dirty="0">
              <a:solidFill>
                <a:srgbClr val="558ED5"/>
              </a:solidFill>
            </a:endParaRPr>
          </a:p>
          <a:p>
            <a:r>
              <a:rPr lang="el-GR" sz="2200" dirty="0" smtClean="0">
                <a:solidFill>
                  <a:srgbClr val="558ED5"/>
                </a:solidFill>
              </a:rPr>
              <a:t>	Κοιλιακής αορτής</a:t>
            </a:r>
          </a:p>
          <a:p>
            <a:endParaRPr lang="el-GR" sz="2200" dirty="0" smtClean="0">
              <a:solidFill>
                <a:srgbClr val="558ED5"/>
              </a:solidFill>
            </a:endParaRPr>
          </a:p>
          <a:p>
            <a:endParaRPr lang="el-GR" sz="2200" dirty="0">
              <a:solidFill>
                <a:srgbClr val="558ED5"/>
              </a:solidFill>
            </a:endParaRPr>
          </a:p>
          <a:p>
            <a:r>
              <a:rPr lang="el-GR" sz="2200" dirty="0" smtClean="0">
                <a:solidFill>
                  <a:srgbClr val="558ED5"/>
                </a:solidFill>
              </a:rPr>
              <a:t>Εγκεφαλικά ανευρύσματα</a:t>
            </a:r>
          </a:p>
          <a:p>
            <a:endParaRPr lang="el-GR" sz="2200" dirty="0" smtClean="0">
              <a:solidFill>
                <a:schemeClr val="tx2">
                  <a:lumMod val="75000"/>
                </a:schemeClr>
              </a:solidFill>
            </a:endParaRPr>
          </a:p>
          <a:p>
            <a:endParaRPr lang="el-GR" sz="2200" dirty="0">
              <a:solidFill>
                <a:schemeClr val="tx2">
                  <a:lumMod val="75000"/>
                </a:schemeClr>
              </a:solidFill>
            </a:endParaRPr>
          </a:p>
          <a:p>
            <a:r>
              <a:rPr lang="el-GR" sz="2200" dirty="0" smtClean="0">
                <a:solidFill>
                  <a:schemeClr val="tx2">
                    <a:lumMod val="75000"/>
                  </a:schemeClr>
                </a:solidFill>
              </a:rPr>
              <a:t>Ανευρύσματα περιφερικών αρτηριών (π.χ. το πιο συχνό της ιγνυακής αρτηρίας)</a:t>
            </a: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5865943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ταξινόμηση - μορφολογική</a:t>
            </a:r>
            <a:endParaRPr lang="el-GR" sz="22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68390" y="1989953"/>
            <a:ext cx="5732125" cy="4868047"/>
          </a:xfrm>
          <a:prstGeom prst="rect">
            <a:avLst/>
          </a:prstGeom>
        </p:spPr>
      </p:pic>
      <p:sp>
        <p:nvSpPr>
          <p:cNvPr id="3" name="TextBox 2"/>
          <p:cNvSpPr txBox="1"/>
          <p:nvPr/>
        </p:nvSpPr>
        <p:spPr>
          <a:xfrm>
            <a:off x="4931394" y="2299902"/>
            <a:ext cx="1454996" cy="461665"/>
          </a:xfrm>
          <a:prstGeom prst="rect">
            <a:avLst/>
          </a:prstGeom>
          <a:noFill/>
          <a:ln w="25400">
            <a:noFill/>
          </a:ln>
        </p:spPr>
        <p:txBody>
          <a:bodyPr wrap="none" rtlCol="0">
            <a:spAutoFit/>
          </a:bodyPr>
          <a:lstStyle/>
          <a:p>
            <a:r>
              <a:rPr lang="el-GR" sz="2400" dirty="0" smtClean="0">
                <a:solidFill>
                  <a:schemeClr val="tx2">
                    <a:lumMod val="50000"/>
                  </a:schemeClr>
                </a:solidFill>
              </a:rPr>
              <a:t>Σακοειδές  </a:t>
            </a:r>
            <a:endParaRPr lang="en-US" sz="2400" dirty="0" smtClean="0">
              <a:solidFill>
                <a:srgbClr val="0000FF"/>
              </a:solidFill>
            </a:endParaRPr>
          </a:p>
        </p:txBody>
      </p:sp>
      <p:sp>
        <p:nvSpPr>
          <p:cNvPr id="16" name="TextBox 15"/>
          <p:cNvSpPr txBox="1"/>
          <p:nvPr/>
        </p:nvSpPr>
        <p:spPr>
          <a:xfrm>
            <a:off x="5508158" y="5584969"/>
            <a:ext cx="1886905" cy="461665"/>
          </a:xfrm>
          <a:prstGeom prst="rect">
            <a:avLst/>
          </a:prstGeom>
          <a:noFill/>
          <a:ln w="25400">
            <a:noFill/>
          </a:ln>
        </p:spPr>
        <p:txBody>
          <a:bodyPr wrap="none" rtlCol="0">
            <a:spAutoFit/>
          </a:bodyPr>
          <a:lstStyle/>
          <a:p>
            <a:pPr algn="ctr"/>
            <a:r>
              <a:rPr lang="el-GR" sz="2400" dirty="0">
                <a:solidFill>
                  <a:schemeClr val="tx2">
                    <a:lumMod val="50000"/>
                  </a:schemeClr>
                </a:solidFill>
              </a:rPr>
              <a:t>Α</a:t>
            </a:r>
            <a:r>
              <a:rPr lang="el-GR" sz="2400" dirty="0" smtClean="0">
                <a:solidFill>
                  <a:schemeClr val="tx2">
                    <a:lumMod val="50000"/>
                  </a:schemeClr>
                </a:solidFill>
              </a:rPr>
              <a:t>τρακτοειδές</a:t>
            </a:r>
            <a:endParaRPr lang="en-US" sz="2400" dirty="0" smtClean="0">
              <a:solidFill>
                <a:schemeClr val="tx2">
                  <a:lumMod val="50000"/>
                </a:schemeClr>
              </a:solidFill>
            </a:endParaRPr>
          </a:p>
        </p:txBody>
      </p:sp>
      <p:sp>
        <p:nvSpPr>
          <p:cNvPr id="17" name="TextBox 16"/>
          <p:cNvSpPr txBox="1"/>
          <p:nvPr/>
        </p:nvSpPr>
        <p:spPr>
          <a:xfrm>
            <a:off x="4979227" y="6274772"/>
            <a:ext cx="2496146" cy="461665"/>
          </a:xfrm>
          <a:prstGeom prst="rect">
            <a:avLst/>
          </a:prstGeom>
          <a:noFill/>
          <a:ln w="25400">
            <a:noFill/>
          </a:ln>
        </p:spPr>
        <p:txBody>
          <a:bodyPr wrap="none" rtlCol="0">
            <a:spAutoFit/>
          </a:bodyPr>
          <a:lstStyle/>
          <a:p>
            <a:pPr algn="ctr"/>
            <a:r>
              <a:rPr lang="el-GR" sz="2400" dirty="0" smtClean="0">
                <a:solidFill>
                  <a:schemeClr val="tx2">
                    <a:lumMod val="50000"/>
                  </a:schemeClr>
                </a:solidFill>
              </a:rPr>
              <a:t>Ψευδοανεύρυσμα</a:t>
            </a:r>
            <a:endParaRPr lang="en-US" sz="2400" dirty="0" smtClean="0">
              <a:solidFill>
                <a:schemeClr val="tx2">
                  <a:lumMod val="50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4241854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200876"/>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ταξινόμηση - αιτιολογική</a:t>
            </a:r>
          </a:p>
          <a:p>
            <a:endParaRPr lang="el-GR" sz="24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Εκφυλιστικά</a:t>
            </a:r>
          </a:p>
          <a:p>
            <a:pPr marL="342900" indent="-342900">
              <a:buFont typeface="Courier New"/>
              <a:buChar char="o"/>
            </a:pPr>
            <a:r>
              <a:rPr lang="el-GR" sz="2200" dirty="0" smtClean="0">
                <a:solidFill>
                  <a:schemeClr val="tx2">
                    <a:lumMod val="75000"/>
                  </a:schemeClr>
                </a:solidFill>
              </a:rPr>
              <a:t>Αθηροσκληρωτικά</a:t>
            </a:r>
          </a:p>
          <a:p>
            <a:pPr marL="342900" indent="-342900">
              <a:buFont typeface="Courier New"/>
              <a:buChar char="o"/>
            </a:pPr>
            <a:r>
              <a:rPr lang="el-GR" sz="2200" dirty="0" smtClean="0">
                <a:solidFill>
                  <a:schemeClr val="tx2">
                    <a:lumMod val="75000"/>
                  </a:schemeClr>
                </a:solidFill>
              </a:rPr>
              <a:t>Φλεγμονώδη - αυτοάνοσα νοσήματα (αγγειϊτιδες</a:t>
            </a:r>
            <a:r>
              <a:rPr lang="en-US" sz="2200" dirty="0" smtClean="0">
                <a:solidFill>
                  <a:schemeClr val="tx2">
                    <a:lumMod val="75000"/>
                  </a:schemeClr>
                </a:solidFill>
              </a:rPr>
              <a:t>)</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Λοιμώδη (συφιλιδικά, μυκωτικά)</a:t>
            </a:r>
          </a:p>
          <a:p>
            <a:pPr marL="342900" indent="-342900">
              <a:buFont typeface="Courier New"/>
              <a:buChar char="o"/>
            </a:pPr>
            <a:r>
              <a:rPr lang="el-GR" sz="2200" dirty="0" smtClean="0">
                <a:solidFill>
                  <a:schemeClr val="tx2">
                    <a:lumMod val="75000"/>
                  </a:schemeClr>
                </a:solidFill>
              </a:rPr>
              <a:t>Τραυματικά</a:t>
            </a:r>
          </a:p>
          <a:p>
            <a:pPr marL="342900" indent="-342900">
              <a:buFont typeface="Courier New"/>
              <a:buChar char="o"/>
            </a:pPr>
            <a:r>
              <a:rPr lang="el-GR" sz="2200" dirty="0" smtClean="0">
                <a:solidFill>
                  <a:schemeClr val="tx2">
                    <a:lumMod val="75000"/>
                  </a:schemeClr>
                </a:solidFill>
              </a:rPr>
              <a:t>Γενετικά νοσήματα </a:t>
            </a:r>
            <a:r>
              <a:rPr lang="en-US" sz="2200" dirty="0" smtClean="0">
                <a:solidFill>
                  <a:schemeClr val="tx2">
                    <a:lumMod val="75000"/>
                  </a:schemeClr>
                </a:solidFill>
              </a:rPr>
              <a:t>(</a:t>
            </a:r>
            <a:r>
              <a:rPr lang="el-GR" sz="2200" dirty="0" smtClean="0">
                <a:solidFill>
                  <a:schemeClr val="tx2">
                    <a:lumMod val="75000"/>
                  </a:schemeClr>
                </a:solidFill>
              </a:rPr>
              <a:t>σ. </a:t>
            </a:r>
            <a:r>
              <a:rPr lang="en-US" sz="2200" dirty="0" err="1" smtClean="0">
                <a:solidFill>
                  <a:schemeClr val="tx2">
                    <a:lumMod val="75000"/>
                  </a:schemeClr>
                </a:solidFill>
              </a:rPr>
              <a:t>Marfan</a:t>
            </a:r>
            <a:r>
              <a:rPr lang="en-US" sz="2200" dirty="0" smtClean="0">
                <a:solidFill>
                  <a:schemeClr val="tx2">
                    <a:lumMod val="75000"/>
                  </a:schemeClr>
                </a:solidFill>
              </a:rPr>
              <a:t>, </a:t>
            </a:r>
            <a:r>
              <a:rPr lang="el-GR" sz="2200" dirty="0" smtClean="0">
                <a:solidFill>
                  <a:schemeClr val="tx2">
                    <a:lumMod val="75000"/>
                  </a:schemeClr>
                </a:solidFill>
              </a:rPr>
              <a:t>σ.</a:t>
            </a:r>
            <a:r>
              <a:rPr lang="en-US" sz="2200" dirty="0" smtClean="0">
                <a:solidFill>
                  <a:schemeClr val="tx2">
                    <a:lumMod val="75000"/>
                  </a:schemeClr>
                </a:solidFill>
              </a:rPr>
              <a:t>Ehlers – Danlos</a:t>
            </a:r>
            <a:r>
              <a:rPr lang="el-GR" sz="2200" dirty="0" smtClean="0">
                <a:solidFill>
                  <a:schemeClr val="tx2">
                    <a:lumMod val="75000"/>
                  </a:schemeClr>
                </a:solidFill>
              </a:rPr>
              <a:t>)</a:t>
            </a:r>
          </a:p>
          <a:p>
            <a:endParaRPr lang="el-GR" sz="2200" dirty="0" smtClean="0">
              <a:solidFill>
                <a:schemeClr val="tx2">
                  <a:lumMod val="75000"/>
                </a:schemeClr>
              </a:solidFill>
            </a:endParaRP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7479531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2862322"/>
          </a:xfrm>
          <a:prstGeom prst="rect">
            <a:avLst/>
          </a:prstGeom>
          <a:noFill/>
        </p:spPr>
        <p:txBody>
          <a:bodyPr wrap="square" rtlCol="0">
            <a:spAutoFit/>
          </a:bodyPr>
          <a:lstStyle/>
          <a:p>
            <a:r>
              <a:rPr lang="el-GR" sz="2400" dirty="0">
                <a:solidFill>
                  <a:schemeClr val="tx2">
                    <a:lumMod val="75000"/>
                  </a:schemeClr>
                </a:solidFill>
              </a:rPr>
              <a:t>Αρτηριακά </a:t>
            </a:r>
            <a:r>
              <a:rPr lang="el-GR" sz="2400" dirty="0" smtClean="0">
                <a:solidFill>
                  <a:schemeClr val="tx2">
                    <a:lumMod val="75000"/>
                  </a:schemeClr>
                </a:solidFill>
              </a:rPr>
              <a:t>ανευρύσματα </a:t>
            </a:r>
            <a:r>
              <a:rPr lang="el-GR" sz="2400" dirty="0">
                <a:solidFill>
                  <a:schemeClr val="tx2">
                    <a:lumMod val="75000"/>
                  </a:schemeClr>
                </a:solidFill>
              </a:rPr>
              <a:t>/ </a:t>
            </a:r>
            <a:r>
              <a:rPr lang="el-GR" sz="2400" dirty="0" smtClean="0">
                <a:solidFill>
                  <a:schemeClr val="tx2">
                    <a:lumMod val="75000"/>
                  </a:schemeClr>
                </a:solidFill>
              </a:rPr>
              <a:t>παράγοντες κινδύνου</a:t>
            </a:r>
          </a:p>
          <a:p>
            <a:endParaRPr lang="el-GR" sz="2400" dirty="0">
              <a:solidFill>
                <a:schemeClr val="tx2">
                  <a:lumMod val="75000"/>
                </a:schemeClr>
              </a:solidFill>
            </a:endParaRPr>
          </a:p>
          <a:p>
            <a:pPr marL="342900" indent="-342900">
              <a:buFont typeface="Courier New"/>
              <a:buChar char="o"/>
            </a:pPr>
            <a:r>
              <a:rPr lang="el-GR" sz="2200" dirty="0">
                <a:solidFill>
                  <a:schemeClr val="tx2">
                    <a:lumMod val="75000"/>
                  </a:schemeClr>
                </a:solidFill>
              </a:rPr>
              <a:t>Ηλικία</a:t>
            </a:r>
          </a:p>
          <a:p>
            <a:pPr marL="342900" indent="-342900">
              <a:buFont typeface="Courier New"/>
              <a:buChar char="o"/>
            </a:pPr>
            <a:r>
              <a:rPr lang="el-GR" sz="2200" dirty="0">
                <a:solidFill>
                  <a:schemeClr val="tx2">
                    <a:lumMod val="75000"/>
                  </a:schemeClr>
                </a:solidFill>
              </a:rPr>
              <a:t>Ανδρικό φύλο</a:t>
            </a:r>
          </a:p>
          <a:p>
            <a:pPr marL="342900" indent="-342900">
              <a:buFont typeface="Courier New"/>
              <a:buChar char="o"/>
            </a:pPr>
            <a:r>
              <a:rPr lang="el-GR" sz="2200" dirty="0">
                <a:solidFill>
                  <a:schemeClr val="tx2">
                    <a:lumMod val="75000"/>
                  </a:schemeClr>
                </a:solidFill>
              </a:rPr>
              <a:t>Οικογενειακό ιστορικό παρουσίας αρτηριακού ανευρύσματος</a:t>
            </a:r>
          </a:p>
          <a:p>
            <a:pPr marL="342900" indent="-342900">
              <a:buFont typeface="Courier New"/>
              <a:buChar char="o"/>
            </a:pPr>
            <a:r>
              <a:rPr lang="el-GR" sz="2200" dirty="0" smtClean="0">
                <a:solidFill>
                  <a:schemeClr val="tx2">
                    <a:lumMod val="75000"/>
                  </a:schemeClr>
                </a:solidFill>
              </a:rPr>
              <a:t>Κάπνισμα</a:t>
            </a:r>
          </a:p>
          <a:p>
            <a:pPr marL="342900" indent="-342900">
              <a:buFont typeface="Courier New"/>
              <a:buChar char="o"/>
            </a:pPr>
            <a:r>
              <a:rPr lang="el-GR" sz="2200" dirty="0" smtClean="0">
                <a:solidFill>
                  <a:schemeClr val="tx2">
                    <a:lumMod val="75000"/>
                  </a:schemeClr>
                </a:solidFill>
              </a:rPr>
              <a:t>Παρουσία αρτηριακού ανευρύσματος σε μία αρτηρία αυξάνει την πιθανότητα παρουσίας ανευρυσμάτων και σε άλλες αρτηρίες</a:t>
            </a:r>
            <a:endParaRPr lang="el-GR" sz="2400" dirty="0" smtClean="0">
              <a:solidFill>
                <a:schemeClr val="tx2">
                  <a:lumMod val="75000"/>
                </a:schemeClr>
              </a:solidFill>
            </a:endParaRP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58473872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2154436"/>
          </a:xfrm>
          <a:prstGeom prst="rect">
            <a:avLst/>
          </a:prstGeom>
          <a:noFill/>
        </p:spPr>
        <p:txBody>
          <a:bodyPr wrap="square" rtlCol="0">
            <a:spAutoFit/>
          </a:bodyPr>
          <a:lstStyle/>
          <a:p>
            <a:r>
              <a:rPr lang="el-GR" sz="2400" dirty="0">
                <a:solidFill>
                  <a:schemeClr val="tx2">
                    <a:lumMod val="75000"/>
                  </a:schemeClr>
                </a:solidFill>
              </a:rPr>
              <a:t>Αρτηριακά ανευρύσματα / </a:t>
            </a:r>
            <a:r>
              <a:rPr lang="el-GR" sz="2400" dirty="0" smtClean="0">
                <a:solidFill>
                  <a:schemeClr val="tx2">
                    <a:lumMod val="75000"/>
                  </a:schemeClr>
                </a:solidFill>
              </a:rPr>
              <a:t>κλινικά εικόνα (συμπτώματα)</a:t>
            </a:r>
          </a:p>
          <a:p>
            <a:endParaRPr lang="el-GR" sz="22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Ασυμπτωματικά</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Συμπτώματα σχετιζόμενα με τοπικά </a:t>
            </a:r>
            <a:r>
              <a:rPr lang="el-GR" sz="2200" dirty="0">
                <a:solidFill>
                  <a:schemeClr val="tx2">
                    <a:lumMod val="75000"/>
                  </a:schemeClr>
                </a:solidFill>
              </a:rPr>
              <a:t>π</a:t>
            </a:r>
            <a:r>
              <a:rPr lang="el-GR" sz="2200" dirty="0" smtClean="0">
                <a:solidFill>
                  <a:schemeClr val="tx2">
                    <a:lumMod val="75000"/>
                  </a:schemeClr>
                </a:solidFill>
              </a:rPr>
              <a:t>ιεστικά φαινόμενα</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181922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385542"/>
          </a:xfrm>
          <a:prstGeom prst="rect">
            <a:avLst/>
          </a:prstGeom>
          <a:noFill/>
        </p:spPr>
        <p:txBody>
          <a:bodyPr wrap="square" rtlCol="0">
            <a:spAutoFit/>
          </a:bodyPr>
          <a:lstStyle/>
          <a:p>
            <a:r>
              <a:rPr lang="el-GR" sz="2400" dirty="0" smtClean="0">
                <a:solidFill>
                  <a:schemeClr val="tx2">
                    <a:lumMod val="75000"/>
                  </a:schemeClr>
                </a:solidFill>
              </a:rPr>
              <a:t>Αρτηριακά ανευρύσματα / διαχωριστικό ανεύρυσμα / ορισμός</a:t>
            </a:r>
          </a:p>
          <a:p>
            <a:endParaRPr lang="el-GR" sz="2400" dirty="0">
              <a:solidFill>
                <a:schemeClr val="tx2">
                  <a:lumMod val="75000"/>
                </a:schemeClr>
              </a:solidFill>
            </a:endParaRPr>
          </a:p>
          <a:p>
            <a:endParaRPr lang="el-GR" sz="24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chemeClr val="tx2">
                    <a:lumMod val="75000"/>
                  </a:schemeClr>
                </a:solidFill>
              </a:rPr>
              <a:t>Η διάσπαση της συνέχειας του έσω και του μέσου χιτώνα της αρτηρίας με αποτέλεσμα τον διαχωρισμό των χιτώνων του τοιχώματος της αρτηρίας και τον σχηματισμό ψευδούς και αληθούς αυλού.  </a:t>
            </a:r>
          </a:p>
          <a:p>
            <a:endParaRPr lang="el-GR" sz="2200" dirty="0">
              <a:solidFill>
                <a:schemeClr val="tx2">
                  <a:lumMod val="75000"/>
                </a:schemeClr>
              </a:solidFill>
            </a:endParaRPr>
          </a:p>
          <a:p>
            <a:endParaRPr lang="el-GR" sz="2200" dirty="0" smtClean="0">
              <a:solidFill>
                <a:schemeClr val="tx2">
                  <a:lumMod val="75000"/>
                </a:schemeClr>
              </a:solidFill>
            </a:endParaRPr>
          </a:p>
        </p:txBody>
      </p:sp>
      <p:sp>
        <p:nvSpPr>
          <p:cNvPr id="16" name="TextBox 15"/>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0002175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2554545"/>
          </a:xfrm>
          <a:prstGeom prst="rect">
            <a:avLst/>
          </a:prstGeom>
          <a:noFill/>
        </p:spPr>
        <p:txBody>
          <a:bodyPr wrap="square" rtlCol="0">
            <a:spAutoFit/>
          </a:bodyPr>
          <a:lstStyle/>
          <a:p>
            <a:r>
              <a:rPr lang="el-GR" sz="2400" dirty="0" smtClean="0">
                <a:solidFill>
                  <a:schemeClr val="tx2">
                    <a:lumMod val="75000"/>
                  </a:schemeClr>
                </a:solidFill>
              </a:rPr>
              <a:t>Αρτηριακά ανευρύσματα / διαχωριστικό ανεύρυσμα / παθοφυσιολογικά επακόλουθα</a:t>
            </a:r>
          </a:p>
          <a:p>
            <a:endParaRPr lang="el-GR" sz="24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Ρήξη ανευρύσματος </a:t>
            </a:r>
            <a:r>
              <a:rPr lang="en-US" sz="2200" dirty="0" smtClean="0">
                <a:solidFill>
                  <a:schemeClr val="tx2">
                    <a:lumMod val="75000"/>
                  </a:schemeClr>
                </a:solidFill>
              </a:rPr>
              <a:t>(rupture)</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Ενδοτοιχωματικό αιμάτωμα </a:t>
            </a:r>
            <a:r>
              <a:rPr lang="en-US" sz="2200" dirty="0" smtClean="0">
                <a:solidFill>
                  <a:schemeClr val="tx2">
                    <a:lumMod val="75000"/>
                  </a:schemeClr>
                </a:solidFill>
              </a:rPr>
              <a:t>-</a:t>
            </a:r>
            <a:r>
              <a:rPr lang="el-GR" sz="2200" dirty="0" smtClean="0">
                <a:solidFill>
                  <a:schemeClr val="tx2">
                    <a:lumMod val="75000"/>
                  </a:schemeClr>
                </a:solidFill>
              </a:rPr>
              <a:t> θρόμβος</a:t>
            </a:r>
            <a:r>
              <a:rPr lang="en-US" sz="2200" dirty="0" smtClean="0">
                <a:solidFill>
                  <a:schemeClr val="tx2">
                    <a:lumMod val="75000"/>
                  </a:schemeClr>
                </a:solidFill>
              </a:rPr>
              <a:t> (intramural hematoma, thrombus)</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Επέκταση του διαχωρισμού περιφερικότερα ή κεντρικότερα της αρχικής βλάβης</a:t>
            </a: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6979850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41466" y="1356153"/>
            <a:ext cx="8467360" cy="2554545"/>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chemeClr val="tx2">
                    <a:lumMod val="75000"/>
                  </a:schemeClr>
                </a:solidFill>
              </a:rPr>
              <a:t>Άνδρας 50 ετών με κεφαλαγία,</a:t>
            </a:r>
            <a:r>
              <a:rPr lang="en-US" sz="2200" dirty="0" smtClean="0">
                <a:solidFill>
                  <a:schemeClr val="tx2">
                    <a:lumMod val="75000"/>
                  </a:schemeClr>
                </a:solidFill>
              </a:rPr>
              <a:t> </a:t>
            </a:r>
            <a:r>
              <a:rPr lang="el-GR" sz="2200" dirty="0" smtClean="0">
                <a:solidFill>
                  <a:schemeClr val="tx2">
                    <a:lumMod val="75000"/>
                  </a:schemeClr>
                </a:solidFill>
              </a:rPr>
              <a:t> ναυτία/έμετους, σπασμούς, θάμβος όρασης &amp; μειωμένο επιπέδο συνείδησης</a:t>
            </a:r>
            <a:r>
              <a:rPr lang="en-US" sz="2200" dirty="0" smtClean="0">
                <a:solidFill>
                  <a:schemeClr val="tx2">
                    <a:lumMod val="75000"/>
                  </a:schemeClr>
                </a:solidFill>
              </a:rPr>
              <a:t> </a:t>
            </a:r>
            <a:r>
              <a:rPr lang="el-GR" sz="2200" dirty="0" smtClean="0">
                <a:solidFill>
                  <a:schemeClr val="tx2">
                    <a:lumMod val="75000"/>
                  </a:schemeClr>
                </a:solidFill>
              </a:rPr>
              <a:t>με φυσιολογική αρτηριακή πίεση</a:t>
            </a:r>
          </a:p>
          <a:p>
            <a:pPr marL="342900" indent="-342900">
              <a:buFont typeface="Courier New"/>
              <a:buChar char="o"/>
            </a:pPr>
            <a:endParaRPr lang="en-US" sz="2200" dirty="0" err="1" smtClean="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279399" y="6227504"/>
            <a:ext cx="8781175" cy="635000"/>
          </a:xfrm>
          <a:prstGeom prst="rect">
            <a:avLst/>
          </a:prstGeom>
        </p:spPr>
      </p:pic>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4"/>
          <a:stretch>
            <a:fillRect/>
          </a:stretch>
        </p:blipFill>
        <p:spPr>
          <a:xfrm>
            <a:off x="997121" y="3478328"/>
            <a:ext cx="2117012" cy="2966278"/>
          </a:xfrm>
          <a:prstGeom prst="rect">
            <a:avLst/>
          </a:prstGeom>
        </p:spPr>
      </p:pic>
      <p:pic>
        <p:nvPicPr>
          <p:cNvPr id="3" name="Picture 2"/>
          <p:cNvPicPr>
            <a:picLocks noChangeAspect="1"/>
          </p:cNvPicPr>
          <p:nvPr/>
        </p:nvPicPr>
        <p:blipFill>
          <a:blip r:embed="rId5"/>
          <a:stretch>
            <a:fillRect/>
          </a:stretch>
        </p:blipFill>
        <p:spPr>
          <a:xfrm>
            <a:off x="3158054" y="3460131"/>
            <a:ext cx="1989651" cy="2984476"/>
          </a:xfrm>
          <a:prstGeom prst="rect">
            <a:avLst/>
          </a:prstGeom>
        </p:spPr>
      </p:pic>
      <p:sp>
        <p:nvSpPr>
          <p:cNvPr id="16" name="TextBox 15"/>
          <p:cNvSpPr txBox="1"/>
          <p:nvPr/>
        </p:nvSpPr>
        <p:spPr>
          <a:xfrm>
            <a:off x="1100282" y="3182459"/>
            <a:ext cx="2857836" cy="369332"/>
          </a:xfrm>
          <a:prstGeom prst="rect">
            <a:avLst/>
          </a:prstGeom>
          <a:noFill/>
          <a:ln w="25400">
            <a:noFill/>
          </a:ln>
        </p:spPr>
        <p:txBody>
          <a:bodyPr wrap="none" rtlCol="0">
            <a:spAutoFit/>
          </a:bodyPr>
          <a:lstStyle/>
          <a:p>
            <a:r>
              <a:rPr lang="el-GR" dirty="0" smtClean="0">
                <a:solidFill>
                  <a:srgbClr val="632523"/>
                </a:solidFill>
              </a:rPr>
              <a:t>Πριν                                Μετά</a:t>
            </a:r>
            <a:endParaRPr lang="en-US" dirty="0" smtClean="0">
              <a:solidFill>
                <a:srgbClr val="632523"/>
              </a:solidFill>
            </a:endParaRPr>
          </a:p>
        </p:txBody>
      </p:sp>
      <p:sp>
        <p:nvSpPr>
          <p:cNvPr id="17" name="Rectangle 16"/>
          <p:cNvSpPr/>
          <p:nvPr/>
        </p:nvSpPr>
        <p:spPr>
          <a:xfrm>
            <a:off x="237412" y="1356153"/>
            <a:ext cx="8471414" cy="862114"/>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468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Αορτικά ανευρύσματα / ταξινόμηση - ανατομική</a:t>
            </a:r>
            <a:endParaRPr lang="el-GR" sz="22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423340" y="2016834"/>
            <a:ext cx="6485467" cy="4515199"/>
          </a:xfrm>
          <a:prstGeom prst="rect">
            <a:avLst/>
          </a:prstGeom>
        </p:spPr>
      </p:pic>
      <p:sp>
        <p:nvSpPr>
          <p:cNvPr id="16" name="TextBox 15"/>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787655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247316"/>
          </a:xfrm>
          <a:prstGeom prst="rect">
            <a:avLst/>
          </a:prstGeom>
          <a:noFill/>
        </p:spPr>
        <p:txBody>
          <a:bodyPr wrap="square" rtlCol="0">
            <a:spAutoFit/>
          </a:bodyPr>
          <a:lstStyle/>
          <a:p>
            <a:r>
              <a:rPr lang="el-GR" sz="2400" dirty="0" smtClean="0">
                <a:solidFill>
                  <a:schemeClr val="tx2">
                    <a:lumMod val="75000"/>
                  </a:schemeClr>
                </a:solidFill>
              </a:rPr>
              <a:t>Ανευρύσματα αορτής </a:t>
            </a:r>
            <a:r>
              <a:rPr lang="el-GR" sz="2400" dirty="0">
                <a:solidFill>
                  <a:schemeClr val="tx2">
                    <a:lumMod val="75000"/>
                  </a:schemeClr>
                </a:solidFill>
              </a:rPr>
              <a:t>/ </a:t>
            </a:r>
            <a:r>
              <a:rPr lang="el-GR" sz="2400" dirty="0" smtClean="0">
                <a:solidFill>
                  <a:schemeClr val="tx2">
                    <a:lumMod val="75000"/>
                  </a:schemeClr>
                </a:solidFill>
              </a:rPr>
              <a:t>ταξινόμηση </a:t>
            </a:r>
            <a:r>
              <a:rPr lang="en-US" sz="2400" dirty="0" smtClean="0">
                <a:solidFill>
                  <a:schemeClr val="tx2">
                    <a:lumMod val="75000"/>
                  </a:schemeClr>
                </a:solidFill>
              </a:rPr>
              <a:t>-</a:t>
            </a:r>
            <a:r>
              <a:rPr lang="el-GR" sz="2400" dirty="0" smtClean="0">
                <a:solidFill>
                  <a:schemeClr val="tx2">
                    <a:lumMod val="75000"/>
                  </a:schemeClr>
                </a:solidFill>
              </a:rPr>
              <a:t> ανατομική</a:t>
            </a:r>
          </a:p>
          <a:p>
            <a:endParaRPr lang="el-GR" sz="2400" dirty="0">
              <a:solidFill>
                <a:schemeClr val="tx2">
                  <a:lumMod val="75000"/>
                </a:schemeClr>
              </a:solidFill>
            </a:endParaRPr>
          </a:p>
          <a:p>
            <a:endParaRPr lang="el-GR" sz="2200" dirty="0" smtClean="0">
              <a:solidFill>
                <a:schemeClr val="tx2">
                  <a:lumMod val="75000"/>
                </a:schemeClr>
              </a:solidFill>
            </a:endParaRPr>
          </a:p>
          <a:p>
            <a:r>
              <a:rPr lang="el-GR" sz="2200" dirty="0" smtClean="0">
                <a:solidFill>
                  <a:schemeClr val="tx2">
                    <a:lumMod val="75000"/>
                  </a:schemeClr>
                </a:solidFill>
              </a:rPr>
              <a:t>Θωρακικής αορτής</a:t>
            </a:r>
            <a:endParaRPr lang="el-GR" sz="2200" dirty="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r>
              <a:rPr lang="el-GR" sz="2200" dirty="0" smtClean="0">
                <a:solidFill>
                  <a:schemeClr val="tx2">
                    <a:lumMod val="75000"/>
                  </a:schemeClr>
                </a:solidFill>
              </a:rPr>
              <a:t>Κοιλιακής αορτής</a:t>
            </a:r>
          </a:p>
          <a:p>
            <a:r>
              <a:rPr lang="el-GR" dirty="0" smtClean="0">
                <a:solidFill>
                  <a:srgbClr val="10253F"/>
                </a:solidFill>
              </a:rPr>
              <a:t>80</a:t>
            </a:r>
            <a:r>
              <a:rPr lang="el-GR" dirty="0">
                <a:solidFill>
                  <a:srgbClr val="10253F"/>
                </a:solidFill>
              </a:rPr>
              <a:t>% των ανευρυσμάτων της αορτής </a:t>
            </a:r>
            <a:endParaRPr lang="en-US" dirty="0">
              <a:solidFill>
                <a:srgbClr val="10253F"/>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0" name="TextBox 9"/>
          <p:cNvSpPr txBox="1"/>
          <p:nvPr/>
        </p:nvSpPr>
        <p:spPr>
          <a:xfrm>
            <a:off x="3894667" y="1147809"/>
            <a:ext cx="5262035" cy="307777"/>
          </a:xfrm>
          <a:prstGeom prst="rect">
            <a:avLst/>
          </a:prstGeom>
          <a:noFill/>
        </p:spPr>
        <p:txBody>
          <a:bodyPr wrap="square" rtlCol="0">
            <a:spAutoFit/>
          </a:bodyPr>
          <a:lstStyle/>
          <a:p>
            <a:r>
              <a:rPr lang="el-GR" sz="1400" i="1" dirty="0" smtClean="0"/>
              <a:t>ΝΙΗ, </a:t>
            </a:r>
            <a:r>
              <a:rPr lang="en-US" sz="1400" i="1" dirty="0" smtClean="0"/>
              <a:t>http</a:t>
            </a:r>
            <a:r>
              <a:rPr lang="en-US" sz="1400" i="1" dirty="0"/>
              <a:t>://</a:t>
            </a:r>
            <a:r>
              <a:rPr lang="en-US" sz="1400" i="1" dirty="0" err="1"/>
              <a:t>www.nhlbi.nih.gov</a:t>
            </a:r>
            <a:r>
              <a:rPr lang="en-US" sz="1400" i="1" dirty="0"/>
              <a:t>/health/health-topics/topics/arm/</a:t>
            </a:r>
            <a:r>
              <a:rPr lang="en-US" sz="1400" i="1" dirty="0" smtClean="0"/>
              <a:t>types</a:t>
            </a:r>
            <a:endParaRPr lang="en-US" sz="1400" i="1"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097876" y="2018877"/>
            <a:ext cx="4114800" cy="4208780"/>
          </a:xfrm>
          <a:prstGeom prst="rect">
            <a:avLst/>
          </a:prstGeom>
          <a:noFill/>
          <a:ln>
            <a:noFill/>
          </a:ln>
        </p:spPr>
      </p:pic>
      <p:sp>
        <p:nvSpPr>
          <p:cNvPr id="2" name="Oval 1"/>
          <p:cNvSpPr/>
          <p:nvPr/>
        </p:nvSpPr>
        <p:spPr>
          <a:xfrm>
            <a:off x="6265345" y="4484973"/>
            <a:ext cx="2352432" cy="1898894"/>
          </a:xfrm>
          <a:prstGeom prst="ellipse">
            <a:avLst/>
          </a:prstGeom>
          <a:noFill/>
          <a:ln w="635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88760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4216539"/>
          </a:xfrm>
          <a:prstGeom prst="rect">
            <a:avLst/>
          </a:prstGeom>
          <a:noFill/>
        </p:spPr>
        <p:txBody>
          <a:bodyPr wrap="square" rtlCol="0">
            <a:spAutoFit/>
          </a:bodyPr>
          <a:lstStyle/>
          <a:p>
            <a:r>
              <a:rPr lang="el-GR" sz="2400" dirty="0" smtClean="0">
                <a:solidFill>
                  <a:schemeClr val="tx2">
                    <a:lumMod val="75000"/>
                  </a:schemeClr>
                </a:solidFill>
              </a:rPr>
              <a:t>Ανευρύσματα κοιλιακής αορτής / παράγοντες κινδύνου</a:t>
            </a:r>
            <a:endParaRPr lang="en-US" sz="2400" dirty="0" smtClean="0">
              <a:solidFill>
                <a:schemeClr val="tx2">
                  <a:lumMod val="75000"/>
                </a:schemeClr>
              </a:solidFill>
            </a:endParaRPr>
          </a:p>
          <a:p>
            <a:endParaRPr lang="el-GR" sz="2400" dirty="0">
              <a:solidFill>
                <a:schemeClr val="tx2">
                  <a:lumMod val="75000"/>
                </a:schemeClr>
              </a:solidFill>
            </a:endParaRPr>
          </a:p>
          <a:p>
            <a:r>
              <a:rPr lang="el-GR" sz="2200" dirty="0">
                <a:solidFill>
                  <a:schemeClr val="tx2">
                    <a:lumMod val="75000"/>
                  </a:schemeClr>
                </a:solidFill>
              </a:rPr>
              <a:t>Παράγοντες κινδύνου</a:t>
            </a:r>
          </a:p>
          <a:p>
            <a:pPr marL="342900" indent="-342900">
              <a:buFont typeface="Courier New"/>
              <a:buChar char="o"/>
            </a:pPr>
            <a:r>
              <a:rPr lang="el-GR" sz="2200" dirty="0">
                <a:solidFill>
                  <a:schemeClr val="tx2">
                    <a:lumMod val="75000"/>
                  </a:schemeClr>
                </a:solidFill>
              </a:rPr>
              <a:t>Ηλικία</a:t>
            </a:r>
          </a:p>
          <a:p>
            <a:pPr marL="342900" indent="-342900">
              <a:buFont typeface="Courier New"/>
              <a:buChar char="o"/>
            </a:pPr>
            <a:r>
              <a:rPr lang="el-GR" sz="2200" dirty="0">
                <a:solidFill>
                  <a:schemeClr val="tx2">
                    <a:lumMod val="75000"/>
                  </a:schemeClr>
                </a:solidFill>
              </a:rPr>
              <a:t>Ανδρικό φύλο</a:t>
            </a:r>
          </a:p>
          <a:p>
            <a:pPr marL="342900" indent="-342900">
              <a:buFont typeface="Courier New"/>
              <a:buChar char="o"/>
            </a:pPr>
            <a:r>
              <a:rPr lang="el-GR" sz="2200" dirty="0">
                <a:solidFill>
                  <a:schemeClr val="tx2">
                    <a:lumMod val="75000"/>
                  </a:schemeClr>
                </a:solidFill>
              </a:rPr>
              <a:t>Οικογενειακό ιστορικό παρουσίας αρτηριακού ανευρύσματος</a:t>
            </a:r>
          </a:p>
          <a:p>
            <a:pPr marL="342900" indent="-342900">
              <a:buFont typeface="Courier New"/>
              <a:buChar char="o"/>
            </a:pPr>
            <a:r>
              <a:rPr lang="el-GR" sz="2200" dirty="0">
                <a:solidFill>
                  <a:schemeClr val="tx2">
                    <a:lumMod val="75000"/>
                  </a:schemeClr>
                </a:solidFill>
              </a:rPr>
              <a:t>Κάπνισμα</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a:solidFill>
                  <a:schemeClr val="tx2">
                    <a:lumMod val="75000"/>
                  </a:schemeClr>
                </a:solidFill>
              </a:rPr>
              <a:t>Δυσλιπιδαιμία (ασθενής θετική συσχέτιση)</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a:solidFill>
                  <a:schemeClr val="tx2">
                    <a:lumMod val="75000"/>
                  </a:schemeClr>
                </a:solidFill>
              </a:rPr>
              <a:t>Σακχαρώδης διαβήτης (ανάστροφη συσχέτιση με την παρουσία ΑΑ)</a:t>
            </a: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561409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79396" y="2357564"/>
            <a:ext cx="7628467" cy="4110956"/>
          </a:xfrm>
          <a:prstGeom prst="rect">
            <a:avLst/>
          </a:prstGeom>
        </p:spPr>
      </p:pic>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ανεύρυσμα αορτής / ταξινόμηση - ανατομική</a:t>
            </a:r>
            <a:endParaRPr lang="el-GR" sz="2200" dirty="0" smtClean="0">
              <a:solidFill>
                <a:schemeClr val="tx2">
                  <a:lumMod val="75000"/>
                </a:schemeClr>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2017 - 20</a:t>
            </a:r>
            <a:r>
              <a:rPr lang="en-US" sz="1400" dirty="0" smtClean="0"/>
              <a:t>18</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4922580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ανεύρυσμα αορτής / ταξινόμηση παθοφυσιολογικής εξέλιξης συνδρόμου</a:t>
            </a:r>
            <a:endParaRPr lang="el-GR" sz="2200" dirty="0" smtClean="0">
              <a:solidFill>
                <a:schemeClr val="tx2">
                  <a:lumMod val="75000"/>
                </a:schemeClr>
              </a:solidFill>
            </a:endParaRPr>
          </a:p>
        </p:txBody>
      </p:sp>
      <p:sp>
        <p:nvSpPr>
          <p:cNvPr id="16" name="TextBox 15"/>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pic>
        <p:nvPicPr>
          <p:cNvPr id="3" name="Picture 2"/>
          <p:cNvPicPr>
            <a:picLocks noChangeAspect="1"/>
          </p:cNvPicPr>
          <p:nvPr/>
        </p:nvPicPr>
        <p:blipFill>
          <a:blip r:embed="rId3"/>
          <a:stretch>
            <a:fillRect/>
          </a:stretch>
        </p:blipFill>
        <p:spPr>
          <a:xfrm>
            <a:off x="1120062" y="2173411"/>
            <a:ext cx="6769100" cy="4495800"/>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95975289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5232202"/>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ανεύρυσμα / παθοφυσιολογικά επακόλουθα - επιπλοκές</a:t>
            </a:r>
          </a:p>
          <a:p>
            <a:endParaRPr lang="el-GR" sz="24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Ρήξη ανευρύσματος </a:t>
            </a:r>
            <a:r>
              <a:rPr lang="en-US" sz="2000" dirty="0" smtClean="0">
                <a:solidFill>
                  <a:schemeClr val="tx2">
                    <a:lumMod val="75000"/>
                  </a:schemeClr>
                </a:solidFill>
              </a:rPr>
              <a:t>(rupture)</a:t>
            </a: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Ενδοτοιχωματικό αιμάτωμα </a:t>
            </a:r>
            <a:r>
              <a:rPr lang="en-US" sz="2000" dirty="0" smtClean="0">
                <a:solidFill>
                  <a:schemeClr val="tx2">
                    <a:lumMod val="75000"/>
                  </a:schemeClr>
                </a:solidFill>
              </a:rPr>
              <a:t>-</a:t>
            </a:r>
            <a:r>
              <a:rPr lang="el-GR" sz="2000" dirty="0" smtClean="0">
                <a:solidFill>
                  <a:schemeClr val="tx2">
                    <a:lumMod val="75000"/>
                  </a:schemeClr>
                </a:solidFill>
              </a:rPr>
              <a:t> θρόμβος</a:t>
            </a:r>
            <a:r>
              <a:rPr lang="en-US" sz="2000" dirty="0" smtClean="0">
                <a:solidFill>
                  <a:schemeClr val="tx2">
                    <a:lumMod val="75000"/>
                  </a:schemeClr>
                </a:solidFill>
              </a:rPr>
              <a:t> (intramural hematoma, thrombus)</a:t>
            </a: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Επέκταση του διαχωρισμού περιφερικότερα ή κεντρικότερα της αρχικής βλάβης</a:t>
            </a: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Ανεπάρκεια αορτικής βαλβίδας</a:t>
            </a:r>
          </a:p>
          <a:p>
            <a:pPr marL="342900" indent="-342900">
              <a:buFont typeface="Courier New"/>
              <a:buChar char="o"/>
            </a:pPr>
            <a:r>
              <a:rPr lang="el-GR" sz="2000" dirty="0" smtClean="0">
                <a:solidFill>
                  <a:schemeClr val="tx2">
                    <a:lumMod val="75000"/>
                  </a:schemeClr>
                </a:solidFill>
              </a:rPr>
              <a:t>Διαταραχή αιμάτωσης σε ιστούς περιφερικότερα ή κεντρικότερα της βλάβης (ισχαιμία μυοκαρδίου, ισχαιμία μεσεντερίου, ισχαιμία άκρων)</a:t>
            </a:r>
          </a:p>
          <a:p>
            <a:pPr marL="342900" indent="-342900">
              <a:buFont typeface="Courier New"/>
              <a:buChar char="o"/>
            </a:pPr>
            <a:r>
              <a:rPr lang="el-GR" sz="2000" dirty="0" smtClean="0">
                <a:solidFill>
                  <a:schemeClr val="tx2">
                    <a:lumMod val="75000"/>
                  </a:schemeClr>
                </a:solidFill>
              </a:rPr>
              <a:t>Συμπιεστική καρδιακή ανεπάρκεια</a:t>
            </a:r>
          </a:p>
          <a:p>
            <a:pPr marL="342900" indent="-342900">
              <a:buFont typeface="Courier New"/>
              <a:buChar char="o"/>
            </a:pPr>
            <a:r>
              <a:rPr lang="el-GR" sz="2000" dirty="0" smtClean="0">
                <a:solidFill>
                  <a:schemeClr val="tx2">
                    <a:lumMod val="75000"/>
                  </a:schemeClr>
                </a:solidFill>
              </a:rPr>
              <a:t>Πλευριτική συλλογή</a:t>
            </a:r>
          </a:p>
          <a:p>
            <a:pPr marL="342900" indent="-342900">
              <a:buFont typeface="Courier New"/>
              <a:buChar char="o"/>
            </a:pPr>
            <a:r>
              <a:rPr lang="el-GR" sz="2000" dirty="0" smtClean="0">
                <a:solidFill>
                  <a:schemeClr val="tx2">
                    <a:lumMod val="75000"/>
                  </a:schemeClr>
                </a:solidFill>
              </a:rPr>
              <a:t>Συγκοπή</a:t>
            </a:r>
          </a:p>
          <a:p>
            <a:pPr marL="342900" indent="-342900">
              <a:buFont typeface="Courier New"/>
              <a:buChar char="o"/>
            </a:pPr>
            <a:r>
              <a:rPr lang="el-GR" sz="2000" dirty="0" smtClean="0">
                <a:solidFill>
                  <a:schemeClr val="tx2">
                    <a:lumMod val="75000"/>
                  </a:schemeClr>
                </a:solidFill>
              </a:rPr>
              <a:t>Νευρολογικές επιπλοκές</a:t>
            </a:r>
          </a:p>
          <a:p>
            <a:pPr marL="342900" indent="-342900">
              <a:buFont typeface="Courier New"/>
              <a:buChar char="o"/>
            </a:pPr>
            <a:r>
              <a:rPr lang="el-GR" sz="2000" dirty="0" smtClean="0">
                <a:solidFill>
                  <a:schemeClr val="tx2">
                    <a:lumMod val="75000"/>
                  </a:schemeClr>
                </a:solidFill>
              </a:rPr>
              <a:t>Νεφρική ανεπάρκεια</a:t>
            </a: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01271298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2215991"/>
          </a:xfrm>
          <a:prstGeom prst="rect">
            <a:avLst/>
          </a:prstGeom>
          <a:noFill/>
        </p:spPr>
        <p:txBody>
          <a:bodyPr wrap="square" rtlCol="0">
            <a:spAutoFit/>
          </a:bodyPr>
          <a:lstStyle/>
          <a:p>
            <a:r>
              <a:rPr lang="el-GR" sz="2400" dirty="0">
                <a:solidFill>
                  <a:schemeClr val="tx2">
                    <a:lumMod val="75000"/>
                  </a:schemeClr>
                </a:solidFill>
              </a:rPr>
              <a:t>Αορτικά ανευρύσματα / διαχωριστικό αορτικό ανεύρυσμα / κλινική εικόνα (</a:t>
            </a:r>
            <a:r>
              <a:rPr lang="el-GR" sz="2400" dirty="0" smtClean="0">
                <a:solidFill>
                  <a:schemeClr val="tx2">
                    <a:lumMod val="75000"/>
                  </a:schemeClr>
                </a:solidFill>
              </a:rPr>
              <a:t>συμπτώματα)</a:t>
            </a:r>
            <a:endParaRPr lang="el-GR" sz="2400" dirty="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Αλγος οξύ διαξιφιστικό (στήθος, ραχιαία-οσφυϊκή-κοιλιακή χώρα)</a:t>
            </a:r>
          </a:p>
          <a:p>
            <a:pPr marL="342900" indent="-342900">
              <a:buFont typeface="Courier New"/>
              <a:buChar char="o"/>
            </a:pPr>
            <a:endParaRPr lang="el-GR" sz="2400" dirty="0" smtClean="0">
              <a:solidFill>
                <a:schemeClr val="tx2">
                  <a:lumMod val="75000"/>
                </a:schemeClr>
              </a:solidFill>
            </a:endParaRP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8436382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79396" y="2357564"/>
            <a:ext cx="7628467" cy="4110956"/>
          </a:xfrm>
          <a:prstGeom prst="rect">
            <a:avLst/>
          </a:prstGeom>
        </p:spPr>
      </p:pic>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467360" cy="830997"/>
          </a:xfrm>
          <a:prstGeom prst="rect">
            <a:avLst/>
          </a:prstGeom>
          <a:noFill/>
        </p:spPr>
        <p:txBody>
          <a:bodyPr wrap="square" rtlCol="0">
            <a:spAutoFit/>
          </a:bodyPr>
          <a:lstStyle/>
          <a:p>
            <a:r>
              <a:rPr lang="el-GR" sz="2400" dirty="0">
                <a:solidFill>
                  <a:schemeClr val="tx2">
                    <a:lumMod val="75000"/>
                  </a:schemeClr>
                </a:solidFill>
              </a:rPr>
              <a:t>Αορτικά ανευρύσματα / διαχωριστικό αορτικό ανεύρυσμα / κλινική εικόνα (</a:t>
            </a:r>
            <a:r>
              <a:rPr lang="el-GR" sz="2400" dirty="0" smtClean="0">
                <a:solidFill>
                  <a:schemeClr val="tx2">
                    <a:lumMod val="75000"/>
                  </a:schemeClr>
                </a:solidFill>
              </a:rPr>
              <a:t>συμπτώματα</a:t>
            </a:r>
            <a:r>
              <a:rPr lang="el-GR" sz="2400" dirty="0">
                <a:solidFill>
                  <a:schemeClr val="tx2">
                    <a:lumMod val="75000"/>
                  </a:schemeClr>
                </a:solidFill>
              </a:rPr>
              <a:t>) / άλγος</a:t>
            </a:r>
          </a:p>
        </p:txBody>
      </p:sp>
      <p:sp>
        <p:nvSpPr>
          <p:cNvPr id="3" name="Rectangle 2"/>
          <p:cNvSpPr/>
          <p:nvPr/>
        </p:nvSpPr>
        <p:spPr>
          <a:xfrm>
            <a:off x="1845733" y="2357564"/>
            <a:ext cx="3251200" cy="3890836"/>
          </a:xfrm>
          <a:prstGeom prst="rect">
            <a:avLst/>
          </a:prstGeom>
          <a:noFill/>
          <a:ln w="1270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30233" y="5711335"/>
            <a:ext cx="3300566" cy="553998"/>
          </a:xfrm>
          <a:prstGeom prst="rect">
            <a:avLst/>
          </a:prstGeom>
          <a:solidFill>
            <a:schemeClr val="accent2">
              <a:lumMod val="50000"/>
            </a:schemeClr>
          </a:solidFill>
          <a:ln w="25400">
            <a:solidFill>
              <a:schemeClr val="tx2">
                <a:lumMod val="75000"/>
              </a:schemeClr>
            </a:solidFill>
          </a:ln>
        </p:spPr>
        <p:txBody>
          <a:bodyPr wrap="none" rtlCol="0">
            <a:spAutoFit/>
          </a:bodyPr>
          <a:lstStyle/>
          <a:p>
            <a:pPr algn="ctr"/>
            <a:r>
              <a:rPr lang="el-GR" sz="3000" dirty="0" smtClean="0">
                <a:solidFill>
                  <a:schemeClr val="bg1"/>
                </a:solidFill>
              </a:rPr>
              <a:t>ΑΛΓΟΣ ΣΤΟ ΣΤΗΘΟΣ</a:t>
            </a:r>
            <a:endParaRPr lang="en-US" sz="3000" dirty="0" smtClean="0">
              <a:solidFill>
                <a:schemeClr val="bg1"/>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823241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79396" y="2357564"/>
            <a:ext cx="7628467" cy="4110956"/>
          </a:xfrm>
          <a:prstGeom prst="rect">
            <a:avLst/>
          </a:prstGeom>
        </p:spPr>
      </p:pic>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467360" cy="830997"/>
          </a:xfrm>
          <a:prstGeom prst="rect">
            <a:avLst/>
          </a:prstGeom>
          <a:noFill/>
        </p:spPr>
        <p:txBody>
          <a:bodyPr wrap="square" rtlCol="0">
            <a:spAutoFit/>
          </a:bodyPr>
          <a:lstStyle/>
          <a:p>
            <a:r>
              <a:rPr lang="el-GR" sz="2400" dirty="0">
                <a:solidFill>
                  <a:schemeClr val="tx2">
                    <a:lumMod val="75000"/>
                  </a:schemeClr>
                </a:solidFill>
              </a:rPr>
              <a:t>Αορτικά ανευρύσματα / διαχωριστικό αορτικό ανεύρυσμα / κλινική εικόνα (</a:t>
            </a:r>
            <a:r>
              <a:rPr lang="el-GR" sz="2400" dirty="0" smtClean="0">
                <a:solidFill>
                  <a:schemeClr val="tx2">
                    <a:lumMod val="75000"/>
                  </a:schemeClr>
                </a:solidFill>
              </a:rPr>
              <a:t>συμπτώματα</a:t>
            </a:r>
            <a:r>
              <a:rPr lang="el-GR" sz="2400" dirty="0">
                <a:solidFill>
                  <a:schemeClr val="tx2">
                    <a:lumMod val="75000"/>
                  </a:schemeClr>
                </a:solidFill>
              </a:rPr>
              <a:t>) / άλγος</a:t>
            </a:r>
          </a:p>
        </p:txBody>
      </p:sp>
      <p:sp>
        <p:nvSpPr>
          <p:cNvPr id="3" name="Rectangle 2"/>
          <p:cNvSpPr/>
          <p:nvPr/>
        </p:nvSpPr>
        <p:spPr>
          <a:xfrm>
            <a:off x="4758209" y="2357564"/>
            <a:ext cx="3300566" cy="3890836"/>
          </a:xfrm>
          <a:prstGeom prst="rect">
            <a:avLst/>
          </a:prstGeom>
          <a:noFill/>
          <a:ln w="1270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149629" y="3761138"/>
            <a:ext cx="1909146" cy="2400657"/>
          </a:xfrm>
          <a:prstGeom prst="rect">
            <a:avLst/>
          </a:prstGeom>
          <a:solidFill>
            <a:schemeClr val="accent2">
              <a:lumMod val="50000"/>
            </a:schemeClr>
          </a:solidFill>
          <a:ln w="25400">
            <a:solidFill>
              <a:schemeClr val="tx2">
                <a:lumMod val="75000"/>
              </a:schemeClr>
            </a:solidFill>
          </a:ln>
        </p:spPr>
        <p:txBody>
          <a:bodyPr wrap="none" rtlCol="0">
            <a:spAutoFit/>
          </a:bodyPr>
          <a:lstStyle/>
          <a:p>
            <a:pPr algn="ctr"/>
            <a:r>
              <a:rPr lang="el-GR" sz="3000" dirty="0" smtClean="0">
                <a:solidFill>
                  <a:schemeClr val="bg1"/>
                </a:solidFill>
              </a:rPr>
              <a:t>ΑΛΓΟΣ ΣΤΗ </a:t>
            </a:r>
          </a:p>
          <a:p>
            <a:pPr algn="ctr"/>
            <a:r>
              <a:rPr lang="el-GR" sz="3000" dirty="0" smtClean="0">
                <a:solidFill>
                  <a:schemeClr val="bg1"/>
                </a:solidFill>
              </a:rPr>
              <a:t>ΡΑΧΙΑΙΑ</a:t>
            </a:r>
          </a:p>
          <a:p>
            <a:pPr algn="ctr"/>
            <a:r>
              <a:rPr lang="el-GR" sz="3000" dirty="0" smtClean="0">
                <a:solidFill>
                  <a:schemeClr val="bg1"/>
                </a:solidFill>
              </a:rPr>
              <a:t>ΟΣΦΥΙΚΗ </a:t>
            </a:r>
          </a:p>
          <a:p>
            <a:pPr algn="ctr"/>
            <a:r>
              <a:rPr lang="el-GR" sz="3000" dirty="0" smtClean="0">
                <a:solidFill>
                  <a:schemeClr val="bg1"/>
                </a:solidFill>
              </a:rPr>
              <a:t>ΚΟΙΛΙΑΚΗ</a:t>
            </a:r>
          </a:p>
          <a:p>
            <a:pPr algn="ctr"/>
            <a:r>
              <a:rPr lang="el-GR" sz="3000" dirty="0" smtClean="0">
                <a:solidFill>
                  <a:schemeClr val="bg1"/>
                </a:solidFill>
              </a:rPr>
              <a:t> ΧΩΡΑ</a:t>
            </a:r>
            <a:endParaRPr lang="en-US" sz="3000" dirty="0" smtClean="0">
              <a:solidFill>
                <a:schemeClr val="bg1"/>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6913485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2554545"/>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αορτικό ανεύρυσμα / κλινική εικόνα (συμπτώματα) / άλγος</a:t>
            </a: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Οξύ διαξιφιστικό (σαν σκίσιμο) </a:t>
            </a:r>
            <a:r>
              <a:rPr lang="el-GR" sz="2200" dirty="0" smtClean="0">
                <a:solidFill>
                  <a:srgbClr val="800000"/>
                </a:solidFill>
              </a:rPr>
              <a:t>άλγος</a:t>
            </a:r>
            <a:r>
              <a:rPr lang="el-GR" sz="2200" dirty="0" smtClean="0">
                <a:solidFill>
                  <a:schemeClr val="tx2">
                    <a:lumMod val="75000"/>
                  </a:schemeClr>
                </a:solidFill>
              </a:rPr>
              <a:t> με εντόπιση στο στήθος (80%), στην ραχιαία-οσφυική χώρα (40%) και στην κοιλιακή χώρα (20%)</a:t>
            </a:r>
          </a:p>
          <a:p>
            <a:endParaRPr lang="el-GR" sz="2400" dirty="0" smtClean="0">
              <a:solidFill>
                <a:schemeClr val="tx2">
                  <a:lumMod val="75000"/>
                </a:schemeClr>
              </a:solidFill>
            </a:endParaRP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3480009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p:txBody>
      </p:sp>
      <p:pic>
        <p:nvPicPr>
          <p:cNvPr id="9" name="Picture 8"/>
          <p:cNvPicPr>
            <a:picLocks noChangeAspect="1"/>
          </p:cNvPicPr>
          <p:nvPr/>
        </p:nvPicPr>
        <p:blipFill>
          <a:blip r:embed="rId3"/>
          <a:stretch>
            <a:fillRect/>
          </a:stretch>
        </p:blipFill>
        <p:spPr>
          <a:xfrm>
            <a:off x="377252" y="2263687"/>
            <a:ext cx="3856432" cy="4437261"/>
          </a:xfrm>
          <a:prstGeom prst="rect">
            <a:avLst/>
          </a:prstGeom>
        </p:spPr>
      </p:pic>
      <p:pic>
        <p:nvPicPr>
          <p:cNvPr id="6" name="Picture 5"/>
          <p:cNvPicPr>
            <a:picLocks noChangeAspect="1"/>
          </p:cNvPicPr>
          <p:nvPr/>
        </p:nvPicPr>
        <p:blipFill>
          <a:blip r:embed="rId4"/>
          <a:stretch>
            <a:fillRect/>
          </a:stretch>
        </p:blipFill>
        <p:spPr>
          <a:xfrm>
            <a:off x="4135967" y="4199467"/>
            <a:ext cx="4856876" cy="1557866"/>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3487625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3231654"/>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αορτικό ανεύρυσμα / κλινική εικόνα (συμπτώματα) / άλγος</a:t>
            </a: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Οξύ διαξιφιστικό (σαν σκίσιμο) </a:t>
            </a:r>
            <a:r>
              <a:rPr lang="el-GR" sz="2200" dirty="0" smtClean="0">
                <a:solidFill>
                  <a:srgbClr val="800000"/>
                </a:solidFill>
              </a:rPr>
              <a:t>άλγος</a:t>
            </a:r>
            <a:r>
              <a:rPr lang="el-GR" sz="2200" dirty="0" smtClean="0">
                <a:solidFill>
                  <a:schemeClr val="tx2">
                    <a:lumMod val="75000"/>
                  </a:schemeClr>
                </a:solidFill>
              </a:rPr>
              <a:t> με εντόπιση στο στήθος (80%), στην ραχιαία-οσφυική χώρα (40%) και στην κοιλιακή χώρα (20%)</a:t>
            </a:r>
          </a:p>
          <a:p>
            <a:pPr marL="342900" indent="-342900">
              <a:buFont typeface="Courier New"/>
              <a:buChar char="o"/>
            </a:pPr>
            <a:r>
              <a:rPr lang="el-GR" sz="2200" dirty="0" smtClean="0">
                <a:solidFill>
                  <a:schemeClr val="tx2">
                    <a:lumMod val="75000"/>
                  </a:schemeClr>
                </a:solidFill>
              </a:rPr>
              <a:t>Μεταναστευτικό </a:t>
            </a:r>
            <a:r>
              <a:rPr lang="el-GR" sz="2200" dirty="0" smtClean="0">
                <a:solidFill>
                  <a:srgbClr val="800000"/>
                </a:solidFill>
              </a:rPr>
              <a:t>άλγος </a:t>
            </a:r>
            <a:r>
              <a:rPr lang="el-GR" sz="2200" dirty="0" smtClean="0">
                <a:solidFill>
                  <a:schemeClr val="tx2">
                    <a:lumMod val="75000"/>
                  </a:schemeClr>
                </a:solidFill>
              </a:rPr>
              <a:t>ανάλογα με την εξέλιξη του διαχωρισμού </a:t>
            </a:r>
          </a:p>
          <a:p>
            <a:r>
              <a:rPr lang="el-GR" sz="2200" dirty="0" smtClean="0">
                <a:solidFill>
                  <a:schemeClr val="tx2">
                    <a:lumMod val="75000"/>
                  </a:schemeClr>
                </a:solidFill>
              </a:rPr>
              <a:t>     (μέχρι 20%)</a:t>
            </a:r>
            <a:endParaRPr lang="el-GR" sz="2200" dirty="0" smtClean="0">
              <a:solidFill>
                <a:srgbClr val="800000"/>
              </a:solidFill>
            </a:endParaRPr>
          </a:p>
          <a:p>
            <a:endParaRPr lang="el-GR" sz="2400" dirty="0" smtClean="0">
              <a:solidFill>
                <a:schemeClr val="tx2">
                  <a:lumMod val="75000"/>
                </a:schemeClr>
              </a:solidFill>
            </a:endParaRP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8281904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2893100"/>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αορτικό ανεύρυσμα / κλινική εικόνα (συμπτώματα)</a:t>
            </a: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Αλγος οξύ διαξιφιστικό (στήθος, ραχιαία-οσφυική-κοιλιακή χώρα)</a:t>
            </a:r>
          </a:p>
          <a:p>
            <a:pPr marL="342900" indent="-342900">
              <a:buFont typeface="Courier New"/>
              <a:buChar char="o"/>
            </a:pPr>
            <a:r>
              <a:rPr lang="el-GR" sz="2200" dirty="0" smtClean="0">
                <a:solidFill>
                  <a:schemeClr val="tx2">
                    <a:lumMod val="75000"/>
                  </a:schemeClr>
                </a:solidFill>
              </a:rPr>
              <a:t>Δύσπνοια</a:t>
            </a:r>
          </a:p>
          <a:p>
            <a:pPr marL="342900" indent="-342900">
              <a:buFont typeface="Courier New"/>
              <a:buChar char="o"/>
            </a:pPr>
            <a:r>
              <a:rPr lang="el-GR" sz="2200" dirty="0" smtClean="0">
                <a:solidFill>
                  <a:schemeClr val="tx2">
                    <a:lumMod val="75000"/>
                  </a:schemeClr>
                </a:solidFill>
              </a:rPr>
              <a:t>Καταπληξία</a:t>
            </a:r>
          </a:p>
          <a:p>
            <a:pPr marL="342900" indent="-342900">
              <a:buFont typeface="Courier New"/>
              <a:buChar char="o"/>
            </a:pPr>
            <a:endParaRPr lang="el-GR" sz="2400" dirty="0" smtClean="0">
              <a:solidFill>
                <a:schemeClr val="tx2">
                  <a:lumMod val="75000"/>
                </a:schemeClr>
              </a:solidFill>
            </a:endParaRP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9574508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3234267" y="1147809"/>
            <a:ext cx="5922435" cy="307777"/>
          </a:xfrm>
          <a:prstGeom prst="rect">
            <a:avLst/>
          </a:prstGeom>
          <a:noFill/>
        </p:spPr>
        <p:txBody>
          <a:bodyPr wrap="square" rtlCol="0">
            <a:spAutoFit/>
          </a:bodyPr>
          <a:lstStyle/>
          <a:p>
            <a:r>
              <a:rPr lang="en-US" sz="1400" i="1" dirty="0" smtClean="0"/>
              <a:t>ESC guidelines on the diagnosis &amp; treatment of aortic disease. Eur Heart J  2014</a:t>
            </a:r>
            <a:endParaRPr lang="en-US" sz="1400" i="1" dirty="0"/>
          </a:p>
        </p:txBody>
      </p:sp>
      <p:sp>
        <p:nvSpPr>
          <p:cNvPr id="16" name="TextBox 15"/>
          <p:cNvSpPr txBox="1"/>
          <p:nvPr/>
        </p:nvSpPr>
        <p:spPr>
          <a:xfrm>
            <a:off x="241466" y="1356153"/>
            <a:ext cx="8928414" cy="3231654"/>
          </a:xfrm>
          <a:prstGeom prst="rect">
            <a:avLst/>
          </a:prstGeom>
          <a:noFill/>
        </p:spPr>
        <p:txBody>
          <a:bodyPr wrap="square" rtlCol="0">
            <a:spAutoFit/>
          </a:bodyPr>
          <a:lstStyle/>
          <a:p>
            <a:r>
              <a:rPr lang="el-GR" sz="2400" dirty="0" smtClean="0">
                <a:solidFill>
                  <a:schemeClr val="tx2">
                    <a:lumMod val="75000"/>
                  </a:schemeClr>
                </a:solidFill>
              </a:rPr>
              <a:t>Αορτικά ανευρύσματα / διαχωριστικό αορτικό ανεύρυσμα / κλινικά εικόνα (σημεία)</a:t>
            </a: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Απώλεια περιφερικού συφγμού (κάτω άκρων συνήθως)</a:t>
            </a:r>
          </a:p>
          <a:p>
            <a:pPr marL="342900" indent="-342900">
              <a:buFont typeface="Courier New"/>
              <a:buChar char="o"/>
            </a:pPr>
            <a:r>
              <a:rPr lang="el-GR" sz="2200" dirty="0" smtClean="0">
                <a:solidFill>
                  <a:schemeClr val="tx2">
                    <a:lumMod val="75000"/>
                  </a:schemeClr>
                </a:solidFill>
              </a:rPr>
              <a:t>Ταχύπνοια</a:t>
            </a:r>
          </a:p>
          <a:p>
            <a:pPr marL="342900" indent="-342900">
              <a:buFont typeface="Courier New"/>
              <a:buChar char="o"/>
            </a:pPr>
            <a:r>
              <a:rPr lang="el-GR" sz="2200" dirty="0" smtClean="0">
                <a:solidFill>
                  <a:schemeClr val="tx2">
                    <a:lumMod val="75000"/>
                  </a:schemeClr>
                </a:solidFill>
              </a:rPr>
              <a:t>Ταχυκαρδία</a:t>
            </a:r>
          </a:p>
          <a:p>
            <a:pPr marL="342900" indent="-342900">
              <a:buFont typeface="Courier New"/>
              <a:buChar char="o"/>
            </a:pPr>
            <a:endParaRPr lang="el-GR" sz="2200" dirty="0" smtClean="0">
              <a:solidFill>
                <a:srgbClr val="800000"/>
              </a:solidFill>
            </a:endParaRPr>
          </a:p>
          <a:p>
            <a:endParaRPr lang="el-GR" sz="2400" dirty="0" smtClean="0">
              <a:solidFill>
                <a:schemeClr val="tx2">
                  <a:lumMod val="75000"/>
                </a:schemeClr>
              </a:solidFill>
            </a:endParaRPr>
          </a:p>
          <a:p>
            <a:endParaRPr lang="el-GR" sz="2200" dirty="0" smtClean="0">
              <a:solidFill>
                <a:schemeClr val="tx2">
                  <a:lumMod val="75000"/>
                </a:schemeClr>
              </a:solidFill>
            </a:endParaRPr>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11878916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16200"/>
            <a:ext cx="9144000" cy="3657600"/>
          </a:xfrm>
          <a:prstGeom prst="rect">
            <a:avLst/>
          </a:prstGeom>
        </p:spPr>
      </p:pic>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6" name="TextBox 5"/>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8" name="Straight Connector 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928415" cy="1569660"/>
          </a:xfrm>
          <a:prstGeom prst="rect">
            <a:avLst/>
          </a:prstGeom>
          <a:noFill/>
        </p:spPr>
        <p:txBody>
          <a:bodyPr wrap="square" rtlCol="0">
            <a:spAutoFit/>
          </a:bodyPr>
          <a:lstStyle/>
          <a:p>
            <a:r>
              <a:rPr lang="el-GR" sz="2400" dirty="0">
                <a:solidFill>
                  <a:schemeClr val="tx2">
                    <a:lumMod val="75000"/>
                  </a:schemeClr>
                </a:solidFill>
              </a:rPr>
              <a:t>Αρτηριακή ρήξη</a:t>
            </a:r>
            <a:r>
              <a:rPr lang="en-US" sz="2400" dirty="0">
                <a:solidFill>
                  <a:schemeClr val="tx2">
                    <a:lumMod val="75000"/>
                  </a:schemeClr>
                </a:solidFill>
              </a:rPr>
              <a:t> (rupture)</a:t>
            </a:r>
            <a:r>
              <a:rPr lang="el-GR" sz="2400" dirty="0">
                <a:solidFill>
                  <a:schemeClr val="tx2">
                    <a:lumMod val="75000"/>
                  </a:schemeClr>
                </a:solidFill>
              </a:rPr>
              <a:t> ή διαχωρισμός (</a:t>
            </a:r>
            <a:r>
              <a:rPr lang="en-US" sz="2400" dirty="0">
                <a:solidFill>
                  <a:schemeClr val="tx2">
                    <a:lumMod val="75000"/>
                  </a:schemeClr>
                </a:solidFill>
              </a:rPr>
              <a:t>dissection)</a:t>
            </a:r>
            <a:r>
              <a:rPr lang="el-GR" sz="2400" dirty="0">
                <a:solidFill>
                  <a:schemeClr val="tx2">
                    <a:lumMod val="75000"/>
                  </a:schemeClr>
                </a:solidFill>
              </a:rPr>
              <a:t> / σ. </a:t>
            </a:r>
            <a:r>
              <a:rPr lang="en-US" sz="2400" dirty="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1" name="Rectangle 10"/>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1576983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405615" y="2930499"/>
            <a:ext cx="4711700" cy="2400300"/>
          </a:xfrm>
          <a:prstGeom prst="rect">
            <a:avLst/>
          </a:prstGeom>
        </p:spPr>
      </p:pic>
      <p:sp>
        <p:nvSpPr>
          <p:cNvPr id="17" name="TextBox 16"/>
          <p:cNvSpPr txBox="1"/>
          <p:nvPr/>
        </p:nvSpPr>
        <p:spPr>
          <a:xfrm>
            <a:off x="7117315" y="1147809"/>
            <a:ext cx="2039386" cy="307777"/>
          </a:xfrm>
          <a:prstGeom prst="rect">
            <a:avLst/>
          </a:prstGeom>
          <a:noFill/>
        </p:spPr>
        <p:txBody>
          <a:bodyPr wrap="square" rtlCol="0">
            <a:spAutoFit/>
          </a:bodyPr>
          <a:lstStyle/>
          <a:p>
            <a:r>
              <a:rPr lang="en-US" sz="1400" i="1" dirty="0" smtClean="0"/>
              <a:t>Ong KT et al. Lancet 2010</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4988990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5148815" y="1147809"/>
            <a:ext cx="4000660" cy="307777"/>
          </a:xfrm>
          <a:prstGeom prst="rect">
            <a:avLst/>
          </a:prstGeom>
          <a:noFill/>
        </p:spPr>
        <p:txBody>
          <a:bodyPr wrap="square" rtlCol="0">
            <a:spAutoFit/>
          </a:bodyPr>
          <a:lstStyle/>
          <a:p>
            <a:r>
              <a:rPr lang="en-US" sz="1400" i="1" dirty="0" smtClean="0"/>
              <a:t>Villefranche - Revised Nosology. Am J Med Gen 1998</a:t>
            </a:r>
            <a:endParaRPr lang="en-US" sz="1400" i="1" dirty="0"/>
          </a:p>
        </p:txBody>
      </p:sp>
      <p:sp>
        <p:nvSpPr>
          <p:cNvPr id="18" name="TextBox 17"/>
          <p:cNvSpPr txBox="1"/>
          <p:nvPr/>
        </p:nvSpPr>
        <p:spPr>
          <a:xfrm>
            <a:off x="241465" y="1356153"/>
            <a:ext cx="8928415" cy="3970317"/>
          </a:xfrm>
          <a:prstGeom prst="rect">
            <a:avLst/>
          </a:prstGeom>
          <a:noFill/>
        </p:spPr>
        <p:txBody>
          <a:bodyPr wrap="square" rtlCol="0">
            <a:spAutoFit/>
          </a:bodyPr>
          <a:lstStyle/>
          <a:p>
            <a:r>
              <a:rPr lang="el-GR" sz="2400" dirty="0">
                <a:solidFill>
                  <a:schemeClr val="tx2">
                    <a:lumMod val="75000"/>
                  </a:schemeClr>
                </a:solidFill>
              </a:rPr>
              <a:t>Αρτηριακή ρήξη</a:t>
            </a:r>
            <a:r>
              <a:rPr lang="en-US" sz="2400" dirty="0">
                <a:solidFill>
                  <a:schemeClr val="tx2">
                    <a:lumMod val="75000"/>
                  </a:schemeClr>
                </a:solidFill>
              </a:rPr>
              <a:t> (rupture)</a:t>
            </a:r>
            <a:r>
              <a:rPr lang="el-GR" sz="2400" dirty="0">
                <a:solidFill>
                  <a:schemeClr val="tx2">
                    <a:lumMod val="75000"/>
                  </a:schemeClr>
                </a:solidFill>
              </a:rPr>
              <a:t> ή διαχωρισμός (</a:t>
            </a:r>
            <a:r>
              <a:rPr lang="en-US" sz="2400" dirty="0">
                <a:solidFill>
                  <a:schemeClr val="tx2">
                    <a:lumMod val="75000"/>
                  </a:schemeClr>
                </a:solidFill>
              </a:rPr>
              <a:t>dissection)</a:t>
            </a:r>
            <a:r>
              <a:rPr lang="el-GR" sz="2400" dirty="0">
                <a:solidFill>
                  <a:schemeClr val="tx2">
                    <a:lumMod val="75000"/>
                  </a:schemeClr>
                </a:solidFill>
              </a:rPr>
              <a:t> / σ. </a:t>
            </a:r>
            <a:r>
              <a:rPr lang="en-US" sz="2400" dirty="0">
                <a:solidFill>
                  <a:schemeClr val="tx2">
                    <a:lumMod val="75000"/>
                  </a:schemeClr>
                </a:solidFill>
              </a:rPr>
              <a:t>Ehlers - Danlos*</a:t>
            </a:r>
          </a:p>
          <a:p>
            <a:endParaRPr lang="en-US" sz="2400" dirty="0" smtClean="0">
              <a:solidFill>
                <a:schemeClr val="tx2">
                  <a:lumMod val="75000"/>
                </a:schemeClr>
              </a:solidFill>
            </a:endParaRPr>
          </a:p>
          <a:p>
            <a:r>
              <a:rPr lang="el-GR" sz="2200" dirty="0">
                <a:solidFill>
                  <a:schemeClr val="tx2">
                    <a:lumMod val="75000"/>
                  </a:schemeClr>
                </a:solidFill>
              </a:rPr>
              <a:t>Ορισμός: ετερογενής ομάδα κληρονομούμενων νοσημάτων του κολλαγόνου  με κύρια χαρακτηριστικά: </a:t>
            </a:r>
            <a:endParaRPr lang="el-GR" sz="22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r>
              <a:rPr lang="el-GR" sz="2000" dirty="0">
                <a:solidFill>
                  <a:schemeClr val="tx2">
                    <a:lumMod val="75000"/>
                  </a:schemeClr>
                </a:solidFill>
              </a:rPr>
              <a:t>αρθρική υπερκινητικότητα (</a:t>
            </a:r>
            <a:r>
              <a:rPr lang="en-US" sz="2000" dirty="0">
                <a:solidFill>
                  <a:schemeClr val="tx2">
                    <a:lumMod val="75000"/>
                  </a:schemeClr>
                </a:solidFill>
              </a:rPr>
              <a:t>articular hypermobility)</a:t>
            </a:r>
            <a:endParaRPr lang="el-GR" sz="2000" dirty="0">
              <a:solidFill>
                <a:schemeClr val="tx2">
                  <a:lumMod val="75000"/>
                </a:schemeClr>
              </a:solidFill>
            </a:endParaRPr>
          </a:p>
          <a:p>
            <a:pPr marL="342900" indent="-342900">
              <a:buFont typeface="Courier New"/>
              <a:buChar char="o"/>
            </a:pPr>
            <a:r>
              <a:rPr lang="el-GR" sz="2000" dirty="0">
                <a:solidFill>
                  <a:schemeClr val="tx2">
                    <a:lumMod val="75000"/>
                  </a:schemeClr>
                </a:solidFill>
              </a:rPr>
              <a:t>δερματική υπερεκτασιμότητα</a:t>
            </a:r>
            <a:r>
              <a:rPr lang="en-US" sz="2000" dirty="0">
                <a:solidFill>
                  <a:schemeClr val="tx2">
                    <a:lumMod val="75000"/>
                  </a:schemeClr>
                </a:solidFill>
              </a:rPr>
              <a:t> (skin extensibility)</a:t>
            </a:r>
            <a:endParaRPr lang="el-GR" sz="2000" dirty="0">
              <a:solidFill>
                <a:schemeClr val="tx2">
                  <a:lumMod val="75000"/>
                </a:schemeClr>
              </a:solidFill>
            </a:endParaRPr>
          </a:p>
          <a:p>
            <a:pPr marL="342900" indent="-342900">
              <a:buFont typeface="Courier New"/>
              <a:buChar char="o"/>
            </a:pPr>
            <a:r>
              <a:rPr lang="el-GR" sz="2000" dirty="0">
                <a:solidFill>
                  <a:schemeClr val="tx2">
                    <a:lumMod val="75000"/>
                  </a:schemeClr>
                </a:solidFill>
              </a:rPr>
              <a:t>ιστική ευθραστότητα</a:t>
            </a:r>
            <a:r>
              <a:rPr lang="en-US" sz="2000" dirty="0">
                <a:solidFill>
                  <a:schemeClr val="tx2">
                    <a:lumMod val="75000"/>
                  </a:schemeClr>
                </a:solidFill>
              </a:rPr>
              <a:t> (tissue fragility)</a:t>
            </a:r>
          </a:p>
          <a:p>
            <a:endParaRPr lang="en-US" sz="2400" dirty="0" smtClean="0">
              <a:solidFill>
                <a:schemeClr val="tx2">
                  <a:lumMod val="75000"/>
                </a:schemeClr>
              </a:solidFill>
            </a:endParaRPr>
          </a:p>
          <a:p>
            <a:endParaRPr lang="el-GR" sz="2400" dirty="0" smtClean="0">
              <a:solidFill>
                <a:schemeClr val="tx2">
                  <a:lumMod val="75000"/>
                </a:schemeClr>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26269681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4" name="Picture 3"/>
          <p:cNvPicPr>
            <a:picLocks noChangeAspect="1"/>
          </p:cNvPicPr>
          <p:nvPr/>
        </p:nvPicPr>
        <p:blipFill>
          <a:blip r:embed="rId3"/>
          <a:stretch>
            <a:fillRect/>
          </a:stretch>
        </p:blipFill>
        <p:spPr>
          <a:xfrm>
            <a:off x="13112" y="2500629"/>
            <a:ext cx="9144000" cy="3451709"/>
          </a:xfrm>
          <a:prstGeom prst="rect">
            <a:avLst/>
          </a:prstGeom>
        </p:spPr>
      </p:pic>
      <p:sp>
        <p:nvSpPr>
          <p:cNvPr id="17" name="TextBox 16"/>
          <p:cNvSpPr txBox="1"/>
          <p:nvPr/>
        </p:nvSpPr>
        <p:spPr>
          <a:xfrm>
            <a:off x="5148815" y="1147809"/>
            <a:ext cx="4000660" cy="307777"/>
          </a:xfrm>
          <a:prstGeom prst="rect">
            <a:avLst/>
          </a:prstGeom>
          <a:noFill/>
        </p:spPr>
        <p:txBody>
          <a:bodyPr wrap="square" rtlCol="0">
            <a:spAutoFit/>
          </a:bodyPr>
          <a:lstStyle/>
          <a:p>
            <a:r>
              <a:rPr lang="en-US" sz="1400" i="1" dirty="0" smtClean="0"/>
              <a:t>Villefranche - Revised Nosology. Am J Med Gen 1998</a:t>
            </a:r>
            <a:endParaRPr lang="en-US" sz="1400" i="1" dirty="0"/>
          </a:p>
        </p:txBody>
      </p:sp>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60277944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10" name="Picture 9"/>
          <p:cNvPicPr>
            <a:picLocks noChangeAspect="1"/>
          </p:cNvPicPr>
          <p:nvPr/>
        </p:nvPicPr>
        <p:blipFill>
          <a:blip r:embed="rId3"/>
          <a:stretch>
            <a:fillRect/>
          </a:stretch>
        </p:blipFill>
        <p:spPr>
          <a:xfrm>
            <a:off x="241466" y="2327917"/>
            <a:ext cx="4082409" cy="4529666"/>
          </a:xfrm>
          <a:prstGeom prst="rect">
            <a:avLst/>
          </a:prstGeom>
        </p:spPr>
      </p:pic>
      <p:sp>
        <p:nvSpPr>
          <p:cNvPr id="17" name="TextBox 16"/>
          <p:cNvSpPr txBox="1"/>
          <p:nvPr/>
        </p:nvSpPr>
        <p:spPr>
          <a:xfrm>
            <a:off x="5148815" y="1147809"/>
            <a:ext cx="4000660" cy="307777"/>
          </a:xfrm>
          <a:prstGeom prst="rect">
            <a:avLst/>
          </a:prstGeom>
          <a:noFill/>
        </p:spPr>
        <p:txBody>
          <a:bodyPr wrap="square" rtlCol="0">
            <a:spAutoFit/>
          </a:bodyPr>
          <a:lstStyle/>
          <a:p>
            <a:r>
              <a:rPr lang="en-US" sz="1400" i="1" dirty="0" smtClean="0"/>
              <a:t>Villefranche - Revised Nosology. Am J Med Gen 1998</a:t>
            </a:r>
            <a:endParaRPr lang="en-US" sz="1400" i="1" dirty="0"/>
          </a:p>
        </p:txBody>
      </p:sp>
      <p:pic>
        <p:nvPicPr>
          <p:cNvPr id="18" name="Picture 17"/>
          <p:cNvPicPr>
            <a:picLocks noChangeAspect="1"/>
          </p:cNvPicPr>
          <p:nvPr/>
        </p:nvPicPr>
        <p:blipFill>
          <a:blip r:embed="rId4"/>
          <a:stretch>
            <a:fillRect/>
          </a:stretch>
        </p:blipFill>
        <p:spPr>
          <a:xfrm>
            <a:off x="5395383" y="1992207"/>
            <a:ext cx="3077633" cy="4433576"/>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75519866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4" name="Picture 3"/>
          <p:cNvPicPr>
            <a:picLocks noChangeAspect="1"/>
          </p:cNvPicPr>
          <p:nvPr/>
        </p:nvPicPr>
        <p:blipFill>
          <a:blip r:embed="rId3"/>
          <a:stretch>
            <a:fillRect/>
          </a:stretch>
        </p:blipFill>
        <p:spPr>
          <a:xfrm>
            <a:off x="1519248" y="2311400"/>
            <a:ext cx="6063996" cy="43942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5" name="Rectangle 14"/>
          <p:cNvSpPr/>
          <p:nvPr/>
        </p:nvSpPr>
        <p:spPr>
          <a:xfrm>
            <a:off x="6718234" y="2784702"/>
            <a:ext cx="780344" cy="3325409"/>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407928" y="5729111"/>
            <a:ext cx="6175315" cy="381000"/>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375673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47426"/>
          </a:xfrm>
          <a:prstGeom prst="rect">
            <a:avLst/>
          </a:prstGeom>
          <a:noFill/>
        </p:spPr>
        <p:txBody>
          <a:bodyPr wrap="square" rtlCol="0">
            <a:spAutoFit/>
          </a:bodyPr>
          <a:lstStyle/>
          <a:p>
            <a:r>
              <a:rPr lang="el-GR" sz="2400" dirty="0" smtClean="0">
                <a:solidFill>
                  <a:schemeClr val="tx2">
                    <a:lumMod val="75000"/>
                  </a:schemeClr>
                </a:solidFill>
              </a:rPr>
              <a:t>Αρτηριακά ανευρύσματα / μηχανισμός</a:t>
            </a:r>
          </a:p>
          <a:p>
            <a:endParaRPr lang="el-GR" sz="2400" dirty="0">
              <a:solidFill>
                <a:schemeClr val="tx2">
                  <a:lumMod val="75000"/>
                </a:schemeClr>
              </a:solidFill>
            </a:endParaRPr>
          </a:p>
          <a:p>
            <a:r>
              <a:rPr lang="el-GR" sz="2200" dirty="0" smtClean="0">
                <a:solidFill>
                  <a:schemeClr val="tx2">
                    <a:lumMod val="75000"/>
                  </a:schemeClr>
                </a:solidFill>
              </a:rPr>
              <a:t>Νόμος των </a:t>
            </a:r>
            <a:r>
              <a:rPr lang="en-US" sz="2200" dirty="0" smtClean="0">
                <a:solidFill>
                  <a:schemeClr val="tx2">
                    <a:lumMod val="75000"/>
                  </a:schemeClr>
                </a:solidFill>
              </a:rPr>
              <a:t>Young </a:t>
            </a:r>
            <a:r>
              <a:rPr lang="el-GR" sz="2200" dirty="0" smtClean="0">
                <a:solidFill>
                  <a:schemeClr val="tx2">
                    <a:lumMod val="75000"/>
                  </a:schemeClr>
                </a:solidFill>
              </a:rPr>
              <a:t>- </a:t>
            </a:r>
            <a:r>
              <a:rPr lang="en-US" sz="2200" dirty="0" smtClean="0">
                <a:solidFill>
                  <a:schemeClr val="tx2">
                    <a:lumMod val="75000"/>
                  </a:schemeClr>
                </a:solidFill>
              </a:rPr>
              <a:t>Laplace </a:t>
            </a:r>
            <a:r>
              <a:rPr lang="el-GR" sz="2200" dirty="0" smtClean="0">
                <a:solidFill>
                  <a:schemeClr val="tx2">
                    <a:lumMod val="75000"/>
                  </a:schemeClr>
                </a:solidFill>
              </a:rPr>
              <a:t>για ανοιχτό κύλινδρο (αγγείο) </a:t>
            </a:r>
            <a:endParaRPr lang="en-US" sz="2200" dirty="0" smtClean="0">
              <a:solidFill>
                <a:schemeClr val="tx2">
                  <a:lumMod val="75000"/>
                </a:schemeClr>
              </a:solidFill>
            </a:endParaRPr>
          </a:p>
          <a:p>
            <a:r>
              <a:rPr lang="en-US" sz="2200" dirty="0" smtClean="0">
                <a:solidFill>
                  <a:schemeClr val="tx2">
                    <a:lumMod val="75000"/>
                  </a:schemeClr>
                </a:solidFill>
              </a:rPr>
              <a:t>	</a:t>
            </a:r>
            <a:endParaRPr lang="el-GR" sz="2200" dirty="0">
              <a:solidFill>
                <a:schemeClr val="tx2">
                  <a:lumMod val="75000"/>
                </a:schemeClr>
              </a:solidFill>
            </a:endParaRPr>
          </a:p>
          <a:p>
            <a:endParaRPr lang="en-US" sz="2200" dirty="0" smtClean="0">
              <a:solidFill>
                <a:schemeClr val="tx2">
                  <a:lumMod val="75000"/>
                </a:schemeClr>
              </a:solidFill>
            </a:endParaRPr>
          </a:p>
          <a:p>
            <a:r>
              <a:rPr lang="el-GR" sz="2200" dirty="0" smtClean="0">
                <a:solidFill>
                  <a:schemeClr val="tx2">
                    <a:lumMod val="75000"/>
                  </a:schemeClr>
                </a:solidFill>
              </a:rPr>
              <a:t>Δ</a:t>
            </a:r>
            <a:r>
              <a:rPr lang="en-US" sz="2200" dirty="0" smtClean="0">
                <a:solidFill>
                  <a:schemeClr val="tx2">
                    <a:lumMod val="75000"/>
                  </a:schemeClr>
                </a:solidFill>
              </a:rPr>
              <a:t>P</a:t>
            </a:r>
            <a:r>
              <a:rPr lang="en-US" sz="1200" dirty="0" smtClean="0">
                <a:solidFill>
                  <a:schemeClr val="tx2">
                    <a:lumMod val="75000"/>
                  </a:schemeClr>
                </a:solidFill>
              </a:rPr>
              <a:t>(Laplace pressure)</a:t>
            </a:r>
            <a:r>
              <a:rPr lang="en-US" sz="2200" dirty="0" smtClean="0">
                <a:solidFill>
                  <a:schemeClr val="tx2">
                    <a:lumMod val="75000"/>
                  </a:schemeClr>
                </a:solidFill>
              </a:rPr>
              <a:t>  </a:t>
            </a:r>
            <a:r>
              <a:rPr lang="el-GR" sz="2200" dirty="0" smtClean="0">
                <a:solidFill>
                  <a:schemeClr val="tx2">
                    <a:lumMod val="75000"/>
                  </a:schemeClr>
                </a:solidFill>
              </a:rPr>
              <a:t>= </a:t>
            </a:r>
            <a:r>
              <a:rPr lang="en-US" sz="2200" dirty="0" err="1" smtClean="0">
                <a:solidFill>
                  <a:schemeClr val="tx2">
                    <a:lumMod val="75000"/>
                  </a:schemeClr>
                </a:solidFill>
              </a:rPr>
              <a:t>P</a:t>
            </a:r>
            <a:r>
              <a:rPr lang="en-US" sz="1400" dirty="0" err="1" smtClean="0">
                <a:solidFill>
                  <a:schemeClr val="tx2">
                    <a:lumMod val="75000"/>
                  </a:schemeClr>
                </a:solidFill>
              </a:rPr>
              <a:t>t</a:t>
            </a:r>
            <a:r>
              <a:rPr lang="en-US" sz="2200" dirty="0" smtClean="0">
                <a:solidFill>
                  <a:schemeClr val="tx2">
                    <a:lumMod val="75000"/>
                  </a:schemeClr>
                </a:solidFill>
              </a:rPr>
              <a:t> = P</a:t>
            </a:r>
            <a:r>
              <a:rPr lang="en-US" sz="1400" dirty="0" smtClean="0">
                <a:solidFill>
                  <a:schemeClr val="tx2">
                    <a:lumMod val="75000"/>
                  </a:schemeClr>
                </a:solidFill>
              </a:rPr>
              <a:t>i</a:t>
            </a:r>
            <a:r>
              <a:rPr lang="en-US" sz="2200" dirty="0" smtClean="0">
                <a:solidFill>
                  <a:schemeClr val="tx2">
                    <a:lumMod val="75000"/>
                  </a:schemeClr>
                </a:solidFill>
              </a:rPr>
              <a:t> = T </a:t>
            </a:r>
            <a:r>
              <a:rPr lang="en-US" dirty="0" smtClean="0">
                <a:solidFill>
                  <a:schemeClr val="tx2">
                    <a:lumMod val="75000"/>
                  </a:schemeClr>
                </a:solidFill>
              </a:rPr>
              <a:t>/</a:t>
            </a:r>
            <a:r>
              <a:rPr lang="el-GR" dirty="0" smtClean="0">
                <a:solidFill>
                  <a:schemeClr val="tx2">
                    <a:lumMod val="75000"/>
                  </a:schemeClr>
                </a:solidFill>
              </a:rPr>
              <a:t> </a:t>
            </a:r>
            <a:r>
              <a:rPr lang="en-US" sz="2200" dirty="0" smtClean="0">
                <a:solidFill>
                  <a:schemeClr val="tx2">
                    <a:lumMod val="75000"/>
                  </a:schemeClr>
                </a:solidFill>
              </a:rPr>
              <a:t>r</a:t>
            </a:r>
            <a:r>
              <a:rPr lang="el-GR" sz="2200" dirty="0" smtClean="0">
                <a:solidFill>
                  <a:schemeClr val="tx2">
                    <a:lumMod val="75000"/>
                  </a:schemeClr>
                </a:solidFill>
              </a:rPr>
              <a:t>,</a:t>
            </a:r>
            <a:r>
              <a:rPr lang="en-US" sz="2200" dirty="0" smtClean="0">
                <a:solidFill>
                  <a:schemeClr val="tx2">
                    <a:lumMod val="75000"/>
                  </a:schemeClr>
                </a:solidFill>
              </a:rPr>
              <a:t>   </a:t>
            </a:r>
            <a:r>
              <a:rPr lang="el-GR" sz="2200" dirty="0" smtClean="0">
                <a:solidFill>
                  <a:schemeClr val="tx2">
                    <a:lumMod val="75000"/>
                  </a:schemeClr>
                </a:solidFill>
              </a:rPr>
              <a:t> </a:t>
            </a:r>
            <a:r>
              <a:rPr lang="en-US" sz="2200" dirty="0" smtClean="0">
                <a:solidFill>
                  <a:schemeClr val="tx2">
                    <a:lumMod val="75000"/>
                  </a:schemeClr>
                </a:solidFill>
              </a:rPr>
              <a:t>T </a:t>
            </a:r>
            <a:r>
              <a:rPr lang="en-US" sz="2200" dirty="0">
                <a:solidFill>
                  <a:schemeClr val="tx2">
                    <a:lumMod val="75000"/>
                  </a:schemeClr>
                </a:solidFill>
              </a:rPr>
              <a:t>= P</a:t>
            </a:r>
            <a:r>
              <a:rPr lang="en-US" sz="1400" dirty="0">
                <a:solidFill>
                  <a:schemeClr val="tx2">
                    <a:lumMod val="75000"/>
                  </a:schemeClr>
                </a:solidFill>
              </a:rPr>
              <a:t>i </a:t>
            </a:r>
            <a:r>
              <a:rPr lang="en-US" sz="1400" dirty="0" smtClean="0">
                <a:solidFill>
                  <a:schemeClr val="tx2">
                    <a:lumMod val="75000"/>
                  </a:schemeClr>
                </a:solidFill>
              </a:rPr>
              <a:t>* </a:t>
            </a:r>
            <a:r>
              <a:rPr lang="en-US" sz="2200" dirty="0" smtClean="0">
                <a:solidFill>
                  <a:schemeClr val="tx2">
                    <a:lumMod val="75000"/>
                  </a:schemeClr>
                </a:solidFill>
              </a:rPr>
              <a:t>r</a:t>
            </a:r>
          </a:p>
          <a:p>
            <a:endParaRPr lang="en-US" sz="1400" dirty="0">
              <a:solidFill>
                <a:schemeClr val="tx2">
                  <a:lumMod val="75000"/>
                </a:schemeClr>
              </a:solidFill>
            </a:endParaRPr>
          </a:p>
          <a:p>
            <a:r>
              <a:rPr lang="el-GR" sz="1400" dirty="0" smtClean="0">
                <a:solidFill>
                  <a:schemeClr val="tx2">
                    <a:lumMod val="75000"/>
                  </a:schemeClr>
                </a:solidFill>
              </a:rPr>
              <a:t>(για </a:t>
            </a:r>
            <a:r>
              <a:rPr lang="en-US" sz="1400" dirty="0" smtClean="0">
                <a:solidFill>
                  <a:schemeClr val="tx2">
                    <a:lumMod val="75000"/>
                  </a:schemeClr>
                </a:solidFill>
              </a:rPr>
              <a:t>Pe = 0  &amp; r2 = </a:t>
            </a:r>
            <a:r>
              <a:rPr lang="el-GR" sz="1400" dirty="0" smtClean="0">
                <a:solidFill>
                  <a:schemeClr val="tx2">
                    <a:lumMod val="75000"/>
                  </a:schemeClr>
                </a:solidFill>
              </a:rPr>
              <a:t>άπειρο)</a:t>
            </a:r>
          </a:p>
          <a:p>
            <a:endParaRPr lang="el-GR" sz="2200" dirty="0" smtClean="0">
              <a:solidFill>
                <a:schemeClr val="tx2">
                  <a:lumMod val="75000"/>
                </a:schemeClr>
              </a:solidFill>
            </a:endParaRPr>
          </a:p>
          <a:p>
            <a:endParaRPr lang="en-US" sz="2200" dirty="0">
              <a:solidFill>
                <a:schemeClr val="tx2">
                  <a:lumMod val="75000"/>
                </a:schemeClr>
              </a:solidFill>
            </a:endParaRPr>
          </a:p>
          <a:p>
            <a:r>
              <a:rPr lang="en-US" sz="2200" dirty="0" err="1" smtClean="0">
                <a:solidFill>
                  <a:schemeClr val="tx2">
                    <a:lumMod val="75000"/>
                  </a:schemeClr>
                </a:solidFill>
              </a:rPr>
              <a:t>P</a:t>
            </a:r>
            <a:r>
              <a:rPr lang="en-US" sz="1400" dirty="0" err="1" smtClean="0">
                <a:solidFill>
                  <a:schemeClr val="tx2">
                    <a:lumMod val="75000"/>
                  </a:schemeClr>
                </a:solidFill>
              </a:rPr>
              <a:t>t</a:t>
            </a:r>
            <a:r>
              <a:rPr lang="en-US" sz="2200" dirty="0" smtClean="0">
                <a:solidFill>
                  <a:schemeClr val="tx2">
                    <a:lumMod val="75000"/>
                  </a:schemeClr>
                </a:solidFill>
              </a:rPr>
              <a:t> </a:t>
            </a:r>
            <a:r>
              <a:rPr lang="el-GR" sz="2200" dirty="0" smtClean="0">
                <a:solidFill>
                  <a:schemeClr val="tx2">
                    <a:lumMod val="75000"/>
                  </a:schemeClr>
                </a:solidFill>
              </a:rPr>
              <a:t> </a:t>
            </a:r>
            <a:r>
              <a:rPr lang="en-US" sz="2200" dirty="0" smtClean="0">
                <a:solidFill>
                  <a:schemeClr val="tx2">
                    <a:lumMod val="75000"/>
                  </a:schemeClr>
                </a:solidFill>
              </a:rPr>
              <a:t>= transmural pressure</a:t>
            </a:r>
          </a:p>
          <a:p>
            <a:r>
              <a:rPr lang="en-US" sz="2200" dirty="0" smtClean="0">
                <a:solidFill>
                  <a:schemeClr val="tx2">
                    <a:lumMod val="75000"/>
                  </a:schemeClr>
                </a:solidFill>
              </a:rPr>
              <a:t>P</a:t>
            </a:r>
            <a:r>
              <a:rPr lang="en-US" sz="1400" dirty="0" smtClean="0">
                <a:solidFill>
                  <a:schemeClr val="tx2">
                    <a:lumMod val="75000"/>
                  </a:schemeClr>
                </a:solidFill>
              </a:rPr>
              <a:t>i</a:t>
            </a:r>
            <a:r>
              <a:rPr lang="en-US" sz="2200" dirty="0" smtClean="0">
                <a:solidFill>
                  <a:schemeClr val="tx2">
                    <a:lumMod val="75000"/>
                  </a:schemeClr>
                </a:solidFill>
              </a:rPr>
              <a:t>  = internal pressure</a:t>
            </a:r>
          </a:p>
          <a:p>
            <a:r>
              <a:rPr lang="en-US" sz="2200" dirty="0" smtClean="0">
                <a:solidFill>
                  <a:schemeClr val="tx2">
                    <a:lumMod val="75000"/>
                  </a:schemeClr>
                </a:solidFill>
              </a:rPr>
              <a:t>T   = tension </a:t>
            </a:r>
          </a:p>
          <a:p>
            <a:r>
              <a:rPr lang="en-US" sz="2200" dirty="0" smtClean="0">
                <a:solidFill>
                  <a:schemeClr val="tx2">
                    <a:lumMod val="75000"/>
                  </a:schemeClr>
                </a:solidFill>
              </a:rPr>
              <a:t>r </a:t>
            </a:r>
            <a:r>
              <a:rPr lang="el-GR" sz="2200" dirty="0" smtClean="0">
                <a:solidFill>
                  <a:schemeClr val="tx2">
                    <a:lumMod val="75000"/>
                  </a:schemeClr>
                </a:solidFill>
              </a:rPr>
              <a:t>  </a:t>
            </a:r>
            <a:r>
              <a:rPr lang="en-US" sz="2200" dirty="0" smtClean="0">
                <a:solidFill>
                  <a:schemeClr val="tx2">
                    <a:lumMod val="75000"/>
                  </a:schemeClr>
                </a:solidFill>
              </a:rPr>
              <a:t>= radius</a:t>
            </a:r>
            <a:endParaRPr lang="el-GR" sz="2200" dirty="0" smtClean="0">
              <a:solidFill>
                <a:schemeClr val="tx2">
                  <a:lumMod val="75000"/>
                </a:schemeClr>
              </a:solidFill>
            </a:endParaRPr>
          </a:p>
        </p:txBody>
      </p:sp>
      <p:sp>
        <p:nvSpPr>
          <p:cNvPr id="2" name="Oval 1"/>
          <p:cNvSpPr/>
          <p:nvPr/>
        </p:nvSpPr>
        <p:spPr>
          <a:xfrm>
            <a:off x="5664200" y="4102100"/>
            <a:ext cx="2641600" cy="2044700"/>
          </a:xfrm>
          <a:prstGeom prst="ellipse">
            <a:avLst/>
          </a:prstGeom>
          <a:no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6670040" y="4471924"/>
            <a:ext cx="604520" cy="286512"/>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0800000">
            <a:off x="6032500" y="4027424"/>
            <a:ext cx="856488" cy="150876"/>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6985000" y="4027424"/>
            <a:ext cx="856488" cy="150876"/>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987789" y="4548108"/>
            <a:ext cx="356889" cy="369332"/>
          </a:xfrm>
          <a:prstGeom prst="rect">
            <a:avLst/>
          </a:prstGeom>
          <a:noFill/>
          <a:ln w="25400">
            <a:noFill/>
          </a:ln>
        </p:spPr>
        <p:txBody>
          <a:bodyPr wrap="none" rtlCol="0">
            <a:spAutoFit/>
          </a:bodyPr>
          <a:lstStyle/>
          <a:p>
            <a:pPr algn="ctr"/>
            <a:r>
              <a:rPr lang="en-US" dirty="0" smtClean="0"/>
              <a:t>Pi</a:t>
            </a:r>
          </a:p>
        </p:txBody>
      </p:sp>
      <p:sp>
        <p:nvSpPr>
          <p:cNvPr id="22" name="TextBox 21"/>
          <p:cNvSpPr txBox="1"/>
          <p:nvPr/>
        </p:nvSpPr>
        <p:spPr>
          <a:xfrm>
            <a:off x="7206693" y="3721100"/>
            <a:ext cx="300082" cy="369332"/>
          </a:xfrm>
          <a:prstGeom prst="rect">
            <a:avLst/>
          </a:prstGeom>
          <a:noFill/>
          <a:ln w="25400">
            <a:noFill/>
          </a:ln>
        </p:spPr>
        <p:txBody>
          <a:bodyPr wrap="none" rtlCol="0">
            <a:spAutoFit/>
          </a:bodyPr>
          <a:lstStyle/>
          <a:p>
            <a:pPr algn="ctr"/>
            <a:r>
              <a:rPr lang="en-US" dirty="0" smtClean="0"/>
              <a:t>T</a:t>
            </a:r>
          </a:p>
        </p:txBody>
      </p:sp>
      <p:sp>
        <p:nvSpPr>
          <p:cNvPr id="23" name="TextBox 22"/>
          <p:cNvSpPr txBox="1"/>
          <p:nvPr/>
        </p:nvSpPr>
        <p:spPr>
          <a:xfrm>
            <a:off x="6317693" y="3708400"/>
            <a:ext cx="300082" cy="369332"/>
          </a:xfrm>
          <a:prstGeom prst="rect">
            <a:avLst/>
          </a:prstGeom>
          <a:noFill/>
          <a:ln w="25400">
            <a:noFill/>
          </a:ln>
        </p:spPr>
        <p:txBody>
          <a:bodyPr wrap="none" rtlCol="0">
            <a:spAutoFit/>
          </a:bodyPr>
          <a:lstStyle/>
          <a:p>
            <a:pPr algn="ctr"/>
            <a:r>
              <a:rPr lang="en-US" dirty="0" smtClean="0"/>
              <a:t>T</a:t>
            </a:r>
          </a:p>
        </p:txBody>
      </p:sp>
      <p:cxnSp>
        <p:nvCxnSpPr>
          <p:cNvPr id="28" name="Straight Connector 27"/>
          <p:cNvCxnSpPr>
            <a:endCxn id="2" idx="6"/>
          </p:cNvCxnSpPr>
          <p:nvPr/>
        </p:nvCxnSpPr>
        <p:spPr>
          <a:xfrm>
            <a:off x="6985000" y="5105400"/>
            <a:ext cx="1320800" cy="190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447764" y="5095333"/>
            <a:ext cx="265142" cy="369332"/>
          </a:xfrm>
          <a:prstGeom prst="rect">
            <a:avLst/>
          </a:prstGeom>
          <a:noFill/>
          <a:ln w="25400">
            <a:noFill/>
          </a:ln>
        </p:spPr>
        <p:txBody>
          <a:bodyPr wrap="none" rtlCol="0">
            <a:spAutoFit/>
          </a:bodyPr>
          <a:lstStyle/>
          <a:p>
            <a:pPr algn="ctr"/>
            <a:r>
              <a:rPr lang="en-US" dirty="0"/>
              <a:t>r</a:t>
            </a:r>
            <a:endParaRPr lang="en-US" dirty="0" smtClean="0"/>
          </a:p>
        </p:txBody>
      </p:sp>
      <p:sp>
        <p:nvSpPr>
          <p:cNvPr id="24" name="Rectangle 2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37995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 επείγουσα υπέρταση / υπερτασική εγκεφαλοπάθεια</a:t>
            </a:r>
            <a:endParaRPr lang="el-GR" sz="2200" dirty="0" smtClean="0">
              <a:solidFill>
                <a:schemeClr val="tx2">
                  <a:lumMod val="75000"/>
                </a:schemeClr>
              </a:solidFill>
            </a:endParaRPr>
          </a:p>
        </p:txBody>
      </p:sp>
      <p:sp>
        <p:nvSpPr>
          <p:cNvPr id="2" name="TextBox 1"/>
          <p:cNvSpPr txBox="1"/>
          <p:nvPr/>
        </p:nvSpPr>
        <p:spPr>
          <a:xfrm>
            <a:off x="266700" y="2222500"/>
            <a:ext cx="8585200" cy="1323439"/>
          </a:xfrm>
          <a:prstGeom prst="rect">
            <a:avLst/>
          </a:prstGeom>
          <a:noFill/>
        </p:spPr>
        <p:txBody>
          <a:bodyPr wrap="square" rtlCol="0">
            <a:spAutoFit/>
          </a:bodyPr>
          <a:lstStyle/>
          <a:p>
            <a:pPr marL="285750" indent="-285750">
              <a:buFont typeface="Courier New"/>
              <a:buChar char="o"/>
            </a:pPr>
            <a:r>
              <a:rPr lang="el-GR" sz="2000" dirty="0" smtClean="0">
                <a:solidFill>
                  <a:srgbClr val="17375E"/>
                </a:solidFill>
              </a:rPr>
              <a:t>Υπερτασική εγκεφαλοπάθεια</a:t>
            </a:r>
            <a:r>
              <a:rPr lang="el-GR" sz="2000" smtClean="0">
                <a:solidFill>
                  <a:srgbClr val="17375E"/>
                </a:solidFill>
              </a:rPr>
              <a:t>: μη-εστιακά </a:t>
            </a:r>
            <a:r>
              <a:rPr lang="el-GR" sz="2000" dirty="0" smtClean="0">
                <a:solidFill>
                  <a:srgbClr val="17375E"/>
                </a:solidFill>
              </a:rPr>
              <a:t>νευρολογικά συμπτώματα (σύγχυση, κεφαλαγλία, ναυτία, έμετος) &amp; υψηλή </a:t>
            </a:r>
            <a:r>
              <a:rPr lang="el-GR" sz="2000" dirty="0">
                <a:solidFill>
                  <a:srgbClr val="17375E"/>
                </a:solidFill>
              </a:rPr>
              <a:t>αρτηριακή </a:t>
            </a:r>
            <a:r>
              <a:rPr lang="el-GR" sz="2000" dirty="0" smtClean="0">
                <a:solidFill>
                  <a:srgbClr val="17375E"/>
                </a:solidFill>
              </a:rPr>
              <a:t>πίεση (περίπου) </a:t>
            </a:r>
            <a:r>
              <a:rPr lang="el-GR" sz="2000" dirty="0">
                <a:solidFill>
                  <a:srgbClr val="17375E"/>
                </a:solidFill>
              </a:rPr>
              <a:t>&gt;180/120</a:t>
            </a:r>
          </a:p>
          <a:p>
            <a:pPr marL="285750" indent="-285750">
              <a:buFont typeface="Courier New"/>
              <a:buChar char="o"/>
            </a:pPr>
            <a:endParaRPr lang="el-GR" sz="2000" dirty="0" smtClean="0">
              <a:solidFill>
                <a:srgbClr val="17375E"/>
              </a:solidFill>
            </a:endParaRPr>
          </a:p>
        </p:txBody>
      </p:sp>
      <p:pic>
        <p:nvPicPr>
          <p:cNvPr id="3" name="Picture 2"/>
          <p:cNvPicPr>
            <a:picLocks noChangeAspect="1"/>
          </p:cNvPicPr>
          <p:nvPr/>
        </p:nvPicPr>
        <p:blipFill>
          <a:blip r:embed="rId3"/>
          <a:stretch>
            <a:fillRect/>
          </a:stretch>
        </p:blipFill>
        <p:spPr>
          <a:xfrm>
            <a:off x="533400" y="3492654"/>
            <a:ext cx="4572000" cy="3365346"/>
          </a:xfrm>
          <a:prstGeom prst="rect">
            <a:avLst/>
          </a:prstGeom>
        </p:spPr>
      </p:pic>
      <p:sp>
        <p:nvSpPr>
          <p:cNvPr id="6" name="TextBox 5"/>
          <p:cNvSpPr txBox="1"/>
          <p:nvPr/>
        </p:nvSpPr>
        <p:spPr>
          <a:xfrm>
            <a:off x="5549901" y="3072031"/>
            <a:ext cx="3409074" cy="3600985"/>
          </a:xfrm>
          <a:prstGeom prst="rect">
            <a:avLst/>
          </a:prstGeom>
          <a:noFill/>
        </p:spPr>
        <p:txBody>
          <a:bodyPr wrap="square" rtlCol="0">
            <a:spAutoFit/>
          </a:bodyPr>
          <a:lstStyle/>
          <a:p>
            <a:pPr algn="just"/>
            <a:r>
              <a:rPr lang="en-US" sz="1200" dirty="0"/>
              <a:t>Schematic representation of autoregulation of cerebral blood flow in </a:t>
            </a:r>
            <a:r>
              <a:rPr lang="en-US" sz="1200" dirty="0" smtClean="0"/>
              <a:t>normotensive </a:t>
            </a:r>
            <a:r>
              <a:rPr lang="en-US" sz="1200" dirty="0"/>
              <a:t>and hypertensive subjects. In both groups, initial increases </a:t>
            </a:r>
            <a:r>
              <a:rPr lang="en-US" sz="1200" dirty="0" smtClean="0"/>
              <a:t>or </a:t>
            </a:r>
            <a:r>
              <a:rPr lang="en-US" sz="1200" dirty="0"/>
              <a:t>decreases in mean arterial pressure are associated with maintenance </a:t>
            </a:r>
            <a:r>
              <a:rPr lang="en-US" sz="1200" dirty="0" smtClean="0"/>
              <a:t>of </a:t>
            </a:r>
            <a:r>
              <a:rPr lang="en-US" sz="1200" dirty="0"/>
              <a:t>cerebral blood flow due to appropriate changes in arteriolar resistance. </a:t>
            </a:r>
            <a:endParaRPr lang="el-GR" sz="1200" dirty="0" smtClean="0"/>
          </a:p>
          <a:p>
            <a:pPr algn="just"/>
            <a:r>
              <a:rPr lang="en-US" sz="1200" dirty="0" smtClean="0"/>
              <a:t>More </a:t>
            </a:r>
            <a:r>
              <a:rPr lang="en-US" sz="1200" dirty="0"/>
              <a:t>marked changes in pressure are eventually associated with loss of </a:t>
            </a:r>
            <a:r>
              <a:rPr lang="en-US" sz="1200" dirty="0" smtClean="0"/>
              <a:t>autoregulation</a:t>
            </a:r>
            <a:r>
              <a:rPr lang="en-US" sz="1200" dirty="0"/>
              <a:t>, leading to a reduction (with hypotension) or an elevation </a:t>
            </a:r>
            <a:endParaRPr lang="el-GR" sz="1200" dirty="0" smtClean="0"/>
          </a:p>
          <a:p>
            <a:pPr algn="just"/>
            <a:r>
              <a:rPr lang="en-US" sz="1200" dirty="0" smtClean="0"/>
              <a:t>(</a:t>
            </a:r>
            <a:r>
              <a:rPr lang="en-US" sz="1200" dirty="0"/>
              <a:t>with marked hypertension) in cerebral blood flow. These changes occur </a:t>
            </a:r>
            <a:r>
              <a:rPr lang="en-US" sz="1200" dirty="0" smtClean="0"/>
              <a:t>at </a:t>
            </a:r>
            <a:r>
              <a:rPr lang="en-US" sz="1200" dirty="0"/>
              <a:t>higher pressures in patients with hypertension, presumably due to </a:t>
            </a:r>
            <a:r>
              <a:rPr lang="en-US" sz="1200" dirty="0" smtClean="0"/>
              <a:t>arteriolar </a:t>
            </a:r>
            <a:r>
              <a:rPr lang="en-US" sz="1200" dirty="0"/>
              <a:t>thickening. Thus, aggressive antihypertensive therapy will </a:t>
            </a:r>
            <a:r>
              <a:rPr lang="en-US" sz="1200" dirty="0" smtClean="0"/>
              <a:t>produce</a:t>
            </a:r>
            <a:r>
              <a:rPr lang="el-GR" sz="1200" dirty="0"/>
              <a:t> </a:t>
            </a:r>
            <a:r>
              <a:rPr lang="en-US" sz="1200" dirty="0" smtClean="0"/>
              <a:t>cerebral </a:t>
            </a:r>
            <a:r>
              <a:rPr lang="en-US" sz="1200" dirty="0"/>
              <a:t>ischemia at a higher mean arterial pressure in patients with underlying hypertension</a:t>
            </a:r>
            <a:r>
              <a:rPr lang="en-US" sz="1200" dirty="0" smtClean="0"/>
              <a:t>.</a:t>
            </a:r>
            <a:endParaRPr lang="el-GR" sz="1200" dirty="0" smtClean="0"/>
          </a:p>
          <a:p>
            <a:pPr algn="just"/>
            <a:endParaRPr lang="en-US" sz="1200" dirty="0"/>
          </a:p>
          <a:p>
            <a:pPr algn="just"/>
            <a:r>
              <a:rPr lang="en-US" sz="1200" i="1" dirty="0"/>
              <a:t>Redrawn from: Kaplan, NM. Management of hypertensive emergencies.</a:t>
            </a:r>
            <a:endParaRPr lang="en-US" sz="1200"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738640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985980"/>
          </a:xfrm>
          <a:prstGeom prst="rect">
            <a:avLst/>
          </a:prstGeom>
          <a:noFill/>
        </p:spPr>
        <p:txBody>
          <a:bodyPr wrap="square" rtlCol="0">
            <a:spAutoFit/>
          </a:bodyPr>
          <a:lstStyle/>
          <a:p>
            <a:r>
              <a:rPr lang="el-GR" sz="2400" dirty="0" smtClean="0">
                <a:solidFill>
                  <a:schemeClr val="tx2">
                    <a:lumMod val="75000"/>
                  </a:schemeClr>
                </a:solidFill>
              </a:rPr>
              <a:t>Αρτηριακά ανευρύσματα / μηχανισμός</a:t>
            </a:r>
          </a:p>
          <a:p>
            <a:endParaRPr lang="el-GR" sz="2400" dirty="0">
              <a:solidFill>
                <a:schemeClr val="tx2">
                  <a:lumMod val="75000"/>
                </a:schemeClr>
              </a:solidFill>
            </a:endParaRPr>
          </a:p>
          <a:p>
            <a:r>
              <a:rPr lang="el-GR" sz="2200" dirty="0" smtClean="0">
                <a:solidFill>
                  <a:schemeClr val="tx2">
                    <a:lumMod val="75000"/>
                  </a:schemeClr>
                </a:solidFill>
              </a:rPr>
              <a:t>Νόμος των </a:t>
            </a:r>
            <a:r>
              <a:rPr lang="en-US" sz="2200" dirty="0" smtClean="0">
                <a:solidFill>
                  <a:schemeClr val="tx2">
                    <a:lumMod val="75000"/>
                  </a:schemeClr>
                </a:solidFill>
              </a:rPr>
              <a:t>Young </a:t>
            </a:r>
            <a:r>
              <a:rPr lang="el-GR" sz="2200" dirty="0" smtClean="0">
                <a:solidFill>
                  <a:schemeClr val="tx2">
                    <a:lumMod val="75000"/>
                  </a:schemeClr>
                </a:solidFill>
              </a:rPr>
              <a:t>- </a:t>
            </a:r>
            <a:r>
              <a:rPr lang="en-US" sz="2200" dirty="0" smtClean="0">
                <a:solidFill>
                  <a:schemeClr val="tx2">
                    <a:lumMod val="75000"/>
                  </a:schemeClr>
                </a:solidFill>
              </a:rPr>
              <a:t>Laplace </a:t>
            </a:r>
            <a:r>
              <a:rPr lang="el-GR" sz="2200" dirty="0" smtClean="0">
                <a:solidFill>
                  <a:schemeClr val="tx2">
                    <a:lumMod val="75000"/>
                  </a:schemeClr>
                </a:solidFill>
              </a:rPr>
              <a:t>για ανοιχτό κύλινδρο (αγγείο) </a:t>
            </a:r>
            <a:endParaRPr lang="en-US" sz="2200" dirty="0" smtClean="0">
              <a:solidFill>
                <a:schemeClr val="tx2">
                  <a:lumMod val="75000"/>
                </a:schemeClr>
              </a:solidFill>
            </a:endParaRPr>
          </a:p>
          <a:p>
            <a:r>
              <a:rPr lang="en-US" sz="2200" dirty="0" smtClean="0">
                <a:solidFill>
                  <a:schemeClr val="tx2">
                    <a:lumMod val="75000"/>
                  </a:schemeClr>
                </a:solidFill>
              </a:rPr>
              <a:t>	</a:t>
            </a:r>
            <a:endParaRPr lang="el-GR" sz="2200" dirty="0">
              <a:solidFill>
                <a:schemeClr val="tx2">
                  <a:lumMod val="75000"/>
                </a:schemeClr>
              </a:solidFill>
            </a:endParaRPr>
          </a:p>
          <a:p>
            <a:endParaRPr lang="en-US" sz="2200" dirty="0" smtClean="0">
              <a:solidFill>
                <a:schemeClr val="tx2">
                  <a:lumMod val="75000"/>
                </a:schemeClr>
              </a:solidFill>
            </a:endParaRPr>
          </a:p>
          <a:p>
            <a:r>
              <a:rPr lang="el-GR" sz="2200" dirty="0" smtClean="0">
                <a:solidFill>
                  <a:schemeClr val="tx2">
                    <a:lumMod val="75000"/>
                  </a:schemeClr>
                </a:solidFill>
              </a:rPr>
              <a:t>Δ</a:t>
            </a:r>
            <a:r>
              <a:rPr lang="en-US" sz="2200" dirty="0" smtClean="0">
                <a:solidFill>
                  <a:schemeClr val="tx2">
                    <a:lumMod val="75000"/>
                  </a:schemeClr>
                </a:solidFill>
              </a:rPr>
              <a:t>P</a:t>
            </a:r>
            <a:r>
              <a:rPr lang="en-US" sz="1200" dirty="0" smtClean="0">
                <a:solidFill>
                  <a:schemeClr val="tx2">
                    <a:lumMod val="75000"/>
                  </a:schemeClr>
                </a:solidFill>
              </a:rPr>
              <a:t>(Laplace pressure)</a:t>
            </a:r>
            <a:r>
              <a:rPr lang="en-US" sz="2200" dirty="0" smtClean="0">
                <a:solidFill>
                  <a:schemeClr val="tx2">
                    <a:lumMod val="75000"/>
                  </a:schemeClr>
                </a:solidFill>
              </a:rPr>
              <a:t>  </a:t>
            </a:r>
            <a:r>
              <a:rPr lang="el-GR" sz="2200" dirty="0" smtClean="0">
                <a:solidFill>
                  <a:schemeClr val="tx2">
                    <a:lumMod val="75000"/>
                  </a:schemeClr>
                </a:solidFill>
              </a:rPr>
              <a:t>= </a:t>
            </a:r>
            <a:r>
              <a:rPr lang="en-US" sz="2200" dirty="0" err="1" smtClean="0">
                <a:solidFill>
                  <a:schemeClr val="tx2">
                    <a:lumMod val="75000"/>
                  </a:schemeClr>
                </a:solidFill>
              </a:rPr>
              <a:t>P</a:t>
            </a:r>
            <a:r>
              <a:rPr lang="en-US" sz="1400" dirty="0" err="1" smtClean="0">
                <a:solidFill>
                  <a:schemeClr val="tx2">
                    <a:lumMod val="75000"/>
                  </a:schemeClr>
                </a:solidFill>
              </a:rPr>
              <a:t>t</a:t>
            </a:r>
            <a:r>
              <a:rPr lang="en-US" sz="2200" dirty="0" smtClean="0">
                <a:solidFill>
                  <a:schemeClr val="tx2">
                    <a:lumMod val="75000"/>
                  </a:schemeClr>
                </a:solidFill>
              </a:rPr>
              <a:t> = P</a:t>
            </a:r>
            <a:r>
              <a:rPr lang="en-US" sz="1400" dirty="0">
                <a:solidFill>
                  <a:schemeClr val="tx2">
                    <a:lumMod val="75000"/>
                  </a:schemeClr>
                </a:solidFill>
              </a:rPr>
              <a:t>i</a:t>
            </a:r>
            <a:r>
              <a:rPr lang="en-US" sz="2200" dirty="0" smtClean="0">
                <a:solidFill>
                  <a:schemeClr val="tx2">
                    <a:lumMod val="75000"/>
                  </a:schemeClr>
                </a:solidFill>
              </a:rPr>
              <a:t> = T </a:t>
            </a:r>
            <a:r>
              <a:rPr lang="en-US" dirty="0" smtClean="0">
                <a:solidFill>
                  <a:schemeClr val="tx2">
                    <a:lumMod val="75000"/>
                  </a:schemeClr>
                </a:solidFill>
              </a:rPr>
              <a:t>/</a:t>
            </a:r>
            <a:r>
              <a:rPr lang="el-GR" dirty="0" smtClean="0">
                <a:solidFill>
                  <a:schemeClr val="tx2">
                    <a:lumMod val="75000"/>
                  </a:schemeClr>
                </a:solidFill>
              </a:rPr>
              <a:t> </a:t>
            </a:r>
            <a:r>
              <a:rPr lang="en-US" sz="2200" dirty="0" smtClean="0">
                <a:solidFill>
                  <a:schemeClr val="tx2">
                    <a:lumMod val="75000"/>
                  </a:schemeClr>
                </a:solidFill>
              </a:rPr>
              <a:t>r</a:t>
            </a:r>
            <a:r>
              <a:rPr lang="el-GR" sz="2200" dirty="0" smtClean="0">
                <a:solidFill>
                  <a:schemeClr val="tx2">
                    <a:lumMod val="75000"/>
                  </a:schemeClr>
                </a:solidFill>
              </a:rPr>
              <a:t>, </a:t>
            </a:r>
            <a:r>
              <a:rPr lang="en-US" sz="2200" dirty="0" smtClean="0">
                <a:solidFill>
                  <a:schemeClr val="tx2">
                    <a:lumMod val="75000"/>
                  </a:schemeClr>
                </a:solidFill>
              </a:rPr>
              <a:t>  T </a:t>
            </a:r>
            <a:r>
              <a:rPr lang="en-US" sz="2200" dirty="0">
                <a:solidFill>
                  <a:schemeClr val="tx2">
                    <a:lumMod val="75000"/>
                  </a:schemeClr>
                </a:solidFill>
              </a:rPr>
              <a:t>= </a:t>
            </a:r>
            <a:r>
              <a:rPr lang="en-US" sz="2200" dirty="0" smtClean="0">
                <a:solidFill>
                  <a:schemeClr val="tx2">
                    <a:lumMod val="75000"/>
                  </a:schemeClr>
                </a:solidFill>
              </a:rPr>
              <a:t>(P</a:t>
            </a:r>
            <a:r>
              <a:rPr lang="en-US" sz="1400" dirty="0" smtClean="0">
                <a:solidFill>
                  <a:schemeClr val="tx2">
                    <a:lumMod val="75000"/>
                  </a:schemeClr>
                </a:solidFill>
              </a:rPr>
              <a:t>i </a:t>
            </a:r>
            <a:r>
              <a:rPr lang="en-US" sz="1400" dirty="0">
                <a:solidFill>
                  <a:schemeClr val="tx2">
                    <a:lumMod val="75000"/>
                  </a:schemeClr>
                </a:solidFill>
              </a:rPr>
              <a:t>* </a:t>
            </a:r>
            <a:r>
              <a:rPr lang="en-US" sz="2200" dirty="0" smtClean="0">
                <a:solidFill>
                  <a:schemeClr val="tx2">
                    <a:lumMod val="75000"/>
                  </a:schemeClr>
                </a:solidFill>
              </a:rPr>
              <a:t>r) / w</a:t>
            </a:r>
            <a:endParaRPr lang="en-US" sz="2200" dirty="0">
              <a:solidFill>
                <a:schemeClr val="tx2">
                  <a:lumMod val="75000"/>
                </a:schemeClr>
              </a:solidFill>
            </a:endParaRPr>
          </a:p>
          <a:p>
            <a:endParaRPr lang="en-US" sz="1400" dirty="0">
              <a:solidFill>
                <a:schemeClr val="tx2">
                  <a:lumMod val="75000"/>
                </a:schemeClr>
              </a:solidFill>
            </a:endParaRPr>
          </a:p>
          <a:p>
            <a:r>
              <a:rPr lang="el-GR" sz="1400" dirty="0" smtClean="0">
                <a:solidFill>
                  <a:schemeClr val="tx2">
                    <a:lumMod val="75000"/>
                  </a:schemeClr>
                </a:solidFill>
              </a:rPr>
              <a:t>(για </a:t>
            </a:r>
            <a:r>
              <a:rPr lang="en-US" sz="1400" dirty="0" smtClean="0">
                <a:solidFill>
                  <a:schemeClr val="tx2">
                    <a:lumMod val="75000"/>
                  </a:schemeClr>
                </a:solidFill>
              </a:rPr>
              <a:t>Pe = 0  &amp; r2 = </a:t>
            </a:r>
            <a:r>
              <a:rPr lang="el-GR" sz="1400" dirty="0" smtClean="0">
                <a:solidFill>
                  <a:schemeClr val="tx2">
                    <a:lumMod val="75000"/>
                  </a:schemeClr>
                </a:solidFill>
              </a:rPr>
              <a:t>άπειρο)</a:t>
            </a:r>
          </a:p>
          <a:p>
            <a:endParaRPr lang="el-GR" sz="2200" dirty="0" smtClean="0">
              <a:solidFill>
                <a:schemeClr val="tx2">
                  <a:lumMod val="75000"/>
                </a:schemeClr>
              </a:solidFill>
            </a:endParaRPr>
          </a:p>
          <a:p>
            <a:endParaRPr lang="en-US" sz="2200" dirty="0">
              <a:solidFill>
                <a:schemeClr val="tx2">
                  <a:lumMod val="75000"/>
                </a:schemeClr>
              </a:solidFill>
            </a:endParaRPr>
          </a:p>
          <a:p>
            <a:r>
              <a:rPr lang="en-US" sz="2200" dirty="0" err="1" smtClean="0">
                <a:solidFill>
                  <a:schemeClr val="tx2">
                    <a:lumMod val="75000"/>
                  </a:schemeClr>
                </a:solidFill>
              </a:rPr>
              <a:t>P</a:t>
            </a:r>
            <a:r>
              <a:rPr lang="en-US" sz="1400" dirty="0" err="1" smtClean="0">
                <a:solidFill>
                  <a:schemeClr val="tx2">
                    <a:lumMod val="75000"/>
                  </a:schemeClr>
                </a:solidFill>
              </a:rPr>
              <a:t>t</a:t>
            </a:r>
            <a:r>
              <a:rPr lang="en-US" sz="2200" dirty="0" smtClean="0">
                <a:solidFill>
                  <a:schemeClr val="tx2">
                    <a:lumMod val="75000"/>
                  </a:schemeClr>
                </a:solidFill>
              </a:rPr>
              <a:t> </a:t>
            </a:r>
            <a:r>
              <a:rPr lang="el-GR" sz="2200" dirty="0" smtClean="0">
                <a:solidFill>
                  <a:schemeClr val="tx2">
                    <a:lumMod val="75000"/>
                  </a:schemeClr>
                </a:solidFill>
              </a:rPr>
              <a:t> </a:t>
            </a:r>
            <a:r>
              <a:rPr lang="en-US" sz="2200" dirty="0" smtClean="0">
                <a:solidFill>
                  <a:schemeClr val="tx2">
                    <a:lumMod val="75000"/>
                  </a:schemeClr>
                </a:solidFill>
              </a:rPr>
              <a:t>= transmural pressure</a:t>
            </a:r>
          </a:p>
          <a:p>
            <a:r>
              <a:rPr lang="en-US" sz="2200" dirty="0" smtClean="0">
                <a:solidFill>
                  <a:schemeClr val="tx2">
                    <a:lumMod val="75000"/>
                  </a:schemeClr>
                </a:solidFill>
              </a:rPr>
              <a:t>P</a:t>
            </a:r>
            <a:r>
              <a:rPr lang="en-US" sz="1400" dirty="0" smtClean="0">
                <a:solidFill>
                  <a:schemeClr val="tx2">
                    <a:lumMod val="75000"/>
                  </a:schemeClr>
                </a:solidFill>
              </a:rPr>
              <a:t>i</a:t>
            </a:r>
            <a:r>
              <a:rPr lang="en-US" sz="2200" dirty="0" smtClean="0">
                <a:solidFill>
                  <a:schemeClr val="tx2">
                    <a:lumMod val="75000"/>
                  </a:schemeClr>
                </a:solidFill>
              </a:rPr>
              <a:t>  = internal pressure</a:t>
            </a:r>
          </a:p>
          <a:p>
            <a:r>
              <a:rPr lang="en-US" sz="2200" dirty="0" smtClean="0">
                <a:solidFill>
                  <a:schemeClr val="tx2">
                    <a:lumMod val="75000"/>
                  </a:schemeClr>
                </a:solidFill>
              </a:rPr>
              <a:t>T   = tension </a:t>
            </a:r>
          </a:p>
          <a:p>
            <a:r>
              <a:rPr lang="en-US" sz="2200" dirty="0" smtClean="0">
                <a:solidFill>
                  <a:schemeClr val="tx2">
                    <a:lumMod val="75000"/>
                  </a:schemeClr>
                </a:solidFill>
              </a:rPr>
              <a:t>r </a:t>
            </a:r>
            <a:r>
              <a:rPr lang="el-GR" sz="2200" dirty="0" smtClean="0">
                <a:solidFill>
                  <a:schemeClr val="tx2">
                    <a:lumMod val="75000"/>
                  </a:schemeClr>
                </a:solidFill>
              </a:rPr>
              <a:t>  </a:t>
            </a:r>
            <a:r>
              <a:rPr lang="en-US" sz="2200" dirty="0" smtClean="0">
                <a:solidFill>
                  <a:schemeClr val="tx2">
                    <a:lumMod val="75000"/>
                  </a:schemeClr>
                </a:solidFill>
              </a:rPr>
              <a:t>= radius</a:t>
            </a:r>
          </a:p>
          <a:p>
            <a:r>
              <a:rPr lang="en-US" sz="2200" dirty="0" smtClean="0">
                <a:solidFill>
                  <a:schemeClr val="tx2">
                    <a:lumMod val="75000"/>
                  </a:schemeClr>
                </a:solidFill>
              </a:rPr>
              <a:t>w  = wall</a:t>
            </a:r>
            <a:endParaRPr lang="el-GR" sz="2200" dirty="0" smtClean="0">
              <a:solidFill>
                <a:schemeClr val="tx2">
                  <a:lumMod val="75000"/>
                </a:schemeClr>
              </a:solidFill>
            </a:endParaRPr>
          </a:p>
        </p:txBody>
      </p:sp>
      <p:sp>
        <p:nvSpPr>
          <p:cNvPr id="2" name="Oval 1"/>
          <p:cNvSpPr/>
          <p:nvPr/>
        </p:nvSpPr>
        <p:spPr>
          <a:xfrm>
            <a:off x="5664200" y="4102100"/>
            <a:ext cx="2641600" cy="2044700"/>
          </a:xfrm>
          <a:prstGeom prst="ellipse">
            <a:avLst/>
          </a:prstGeom>
          <a:noFill/>
          <a:ln w="177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6644640" y="4471924"/>
            <a:ext cx="604520" cy="286512"/>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0800000">
            <a:off x="6032500" y="4027424"/>
            <a:ext cx="856488" cy="150876"/>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6985000" y="4027424"/>
            <a:ext cx="856488" cy="150876"/>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987789" y="4548108"/>
            <a:ext cx="356889" cy="369332"/>
          </a:xfrm>
          <a:prstGeom prst="rect">
            <a:avLst/>
          </a:prstGeom>
          <a:noFill/>
          <a:ln w="25400">
            <a:noFill/>
          </a:ln>
        </p:spPr>
        <p:txBody>
          <a:bodyPr wrap="none" rtlCol="0">
            <a:spAutoFit/>
          </a:bodyPr>
          <a:lstStyle/>
          <a:p>
            <a:pPr algn="ctr"/>
            <a:r>
              <a:rPr lang="en-US" dirty="0" smtClean="0"/>
              <a:t>Pi</a:t>
            </a:r>
          </a:p>
        </p:txBody>
      </p:sp>
      <p:sp>
        <p:nvSpPr>
          <p:cNvPr id="22" name="TextBox 21"/>
          <p:cNvSpPr txBox="1"/>
          <p:nvPr/>
        </p:nvSpPr>
        <p:spPr>
          <a:xfrm>
            <a:off x="7206693" y="3721100"/>
            <a:ext cx="300082" cy="369332"/>
          </a:xfrm>
          <a:prstGeom prst="rect">
            <a:avLst/>
          </a:prstGeom>
          <a:noFill/>
          <a:ln w="25400">
            <a:noFill/>
          </a:ln>
        </p:spPr>
        <p:txBody>
          <a:bodyPr wrap="none" rtlCol="0">
            <a:spAutoFit/>
          </a:bodyPr>
          <a:lstStyle/>
          <a:p>
            <a:pPr algn="ctr"/>
            <a:r>
              <a:rPr lang="en-US" dirty="0" smtClean="0"/>
              <a:t>T</a:t>
            </a:r>
          </a:p>
        </p:txBody>
      </p:sp>
      <p:sp>
        <p:nvSpPr>
          <p:cNvPr id="23" name="TextBox 22"/>
          <p:cNvSpPr txBox="1"/>
          <p:nvPr/>
        </p:nvSpPr>
        <p:spPr>
          <a:xfrm>
            <a:off x="6317693" y="3708400"/>
            <a:ext cx="300082" cy="369332"/>
          </a:xfrm>
          <a:prstGeom prst="rect">
            <a:avLst/>
          </a:prstGeom>
          <a:noFill/>
          <a:ln w="25400">
            <a:noFill/>
          </a:ln>
        </p:spPr>
        <p:txBody>
          <a:bodyPr wrap="none" rtlCol="0">
            <a:spAutoFit/>
          </a:bodyPr>
          <a:lstStyle/>
          <a:p>
            <a:pPr algn="ctr"/>
            <a:r>
              <a:rPr lang="en-US" dirty="0" smtClean="0"/>
              <a:t>T</a:t>
            </a:r>
          </a:p>
        </p:txBody>
      </p:sp>
      <p:cxnSp>
        <p:nvCxnSpPr>
          <p:cNvPr id="28" name="Straight Connector 27"/>
          <p:cNvCxnSpPr/>
          <p:nvPr/>
        </p:nvCxnSpPr>
        <p:spPr>
          <a:xfrm>
            <a:off x="6908800" y="5105400"/>
            <a:ext cx="1320800" cy="190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447764" y="5095333"/>
            <a:ext cx="265142" cy="369332"/>
          </a:xfrm>
          <a:prstGeom prst="rect">
            <a:avLst/>
          </a:prstGeom>
          <a:noFill/>
          <a:ln w="25400">
            <a:noFill/>
          </a:ln>
        </p:spPr>
        <p:txBody>
          <a:bodyPr wrap="none" rtlCol="0">
            <a:spAutoFit/>
          </a:bodyPr>
          <a:lstStyle/>
          <a:p>
            <a:pPr algn="ctr"/>
            <a:r>
              <a:rPr lang="en-US" dirty="0"/>
              <a:t>r</a:t>
            </a:r>
            <a:endParaRPr lang="en-US" dirty="0" smtClean="0"/>
          </a:p>
        </p:txBody>
      </p:sp>
      <p:cxnSp>
        <p:nvCxnSpPr>
          <p:cNvPr id="10" name="Straight Connector 9"/>
          <p:cNvCxnSpPr>
            <a:stCxn id="2" idx="2"/>
            <a:endCxn id="2" idx="2"/>
          </p:cNvCxnSpPr>
          <p:nvPr/>
        </p:nvCxnSpPr>
        <p:spPr>
          <a:xfrm>
            <a:off x="5664200" y="5124450"/>
            <a:ext cx="0"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753100" y="4548108"/>
            <a:ext cx="177800" cy="100092"/>
          </a:xfrm>
          <a:prstGeom prst="line">
            <a:avLst/>
          </a:prstGeom>
          <a:ln w="50800">
            <a:solidFill>
              <a:srgbClr val="FFFF00"/>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421147919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4" name="Picture 3"/>
          <p:cNvPicPr>
            <a:picLocks noChangeAspect="1"/>
          </p:cNvPicPr>
          <p:nvPr/>
        </p:nvPicPr>
        <p:blipFill>
          <a:blip r:embed="rId3"/>
          <a:stretch>
            <a:fillRect/>
          </a:stretch>
        </p:blipFill>
        <p:spPr>
          <a:xfrm>
            <a:off x="673100" y="2463800"/>
            <a:ext cx="7899400" cy="41656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2" name="Rectangle 1"/>
          <p:cNvSpPr/>
          <p:nvPr/>
        </p:nvSpPr>
        <p:spPr>
          <a:xfrm>
            <a:off x="673100" y="3922889"/>
            <a:ext cx="7793567" cy="1185333"/>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8501" y="5288835"/>
            <a:ext cx="7793567" cy="1185333"/>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039256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3" name="Picture 2"/>
          <p:cNvPicPr>
            <a:picLocks noChangeAspect="1"/>
          </p:cNvPicPr>
          <p:nvPr/>
        </p:nvPicPr>
        <p:blipFill>
          <a:blip r:embed="rId3"/>
          <a:stretch>
            <a:fillRect/>
          </a:stretch>
        </p:blipFill>
        <p:spPr>
          <a:xfrm>
            <a:off x="2540913" y="2450683"/>
            <a:ext cx="4218227" cy="43053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99712751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4" name="Picture 3"/>
          <p:cNvPicPr>
            <a:picLocks noChangeAspect="1"/>
          </p:cNvPicPr>
          <p:nvPr/>
        </p:nvPicPr>
        <p:blipFill>
          <a:blip r:embed="rId3"/>
          <a:stretch>
            <a:fillRect/>
          </a:stretch>
        </p:blipFill>
        <p:spPr>
          <a:xfrm>
            <a:off x="612062" y="2374900"/>
            <a:ext cx="8039100" cy="42418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5" name="Rectangle 14"/>
          <p:cNvSpPr/>
          <p:nvPr/>
        </p:nvSpPr>
        <p:spPr>
          <a:xfrm>
            <a:off x="1604433" y="2374900"/>
            <a:ext cx="2256367" cy="451555"/>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870818" y="2925813"/>
            <a:ext cx="780344" cy="3325409"/>
          </a:xfrm>
          <a:prstGeom prst="rect">
            <a:avLst/>
          </a:prstGeom>
          <a:noFill/>
          <a:ln w="762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006693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6" name="Picture 5"/>
          <p:cNvPicPr>
            <a:picLocks noChangeAspect="1"/>
          </p:cNvPicPr>
          <p:nvPr/>
        </p:nvPicPr>
        <p:blipFill>
          <a:blip r:embed="rId3"/>
          <a:stretch>
            <a:fillRect/>
          </a:stretch>
        </p:blipFill>
        <p:spPr>
          <a:xfrm>
            <a:off x="1739900" y="2286000"/>
            <a:ext cx="5664200" cy="44577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76540766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7" name="TextBox 16"/>
          <p:cNvSpPr txBox="1"/>
          <p:nvPr/>
        </p:nvSpPr>
        <p:spPr>
          <a:xfrm>
            <a:off x="6418814" y="1147809"/>
            <a:ext cx="2725185" cy="307777"/>
          </a:xfrm>
          <a:prstGeom prst="rect">
            <a:avLst/>
          </a:prstGeom>
          <a:noFill/>
        </p:spPr>
        <p:txBody>
          <a:bodyPr wrap="square" rtlCol="0">
            <a:spAutoFit/>
          </a:bodyPr>
          <a:lstStyle/>
          <a:p>
            <a:r>
              <a:rPr lang="en-US" sz="1400" i="1" dirty="0" smtClean="0"/>
              <a:t>Boutouyrie P et al. Circulation 2004</a:t>
            </a:r>
            <a:endParaRPr lang="en-US" sz="1400" i="1" dirty="0"/>
          </a:p>
        </p:txBody>
      </p:sp>
      <p:pic>
        <p:nvPicPr>
          <p:cNvPr id="3" name="Picture 2"/>
          <p:cNvPicPr>
            <a:picLocks noChangeAspect="1"/>
          </p:cNvPicPr>
          <p:nvPr/>
        </p:nvPicPr>
        <p:blipFill>
          <a:blip r:embed="rId3"/>
          <a:stretch>
            <a:fillRect/>
          </a:stretch>
        </p:blipFill>
        <p:spPr>
          <a:xfrm>
            <a:off x="882297" y="2925813"/>
            <a:ext cx="7684681" cy="1600200"/>
          </a:xfrm>
          <a:prstGeom prst="rect">
            <a:avLst/>
          </a:prstGeom>
        </p:spPr>
      </p:pic>
      <p:sp>
        <p:nvSpPr>
          <p:cNvPr id="14" name="TextBox 13"/>
          <p:cNvSpPr txBox="1"/>
          <p:nvPr/>
        </p:nvSpPr>
        <p:spPr>
          <a:xfrm>
            <a:off x="241465" y="1356153"/>
            <a:ext cx="8928415" cy="1569660"/>
          </a:xfrm>
          <a:prstGeom prst="rect">
            <a:avLst/>
          </a:prstGeom>
          <a:noFill/>
        </p:spPr>
        <p:txBody>
          <a:bodyPr wrap="square" rtlCol="0">
            <a:spAutoFit/>
          </a:bodyPr>
          <a:lstStyle/>
          <a:p>
            <a:r>
              <a:rPr lang="el-GR" sz="2400" dirty="0" smtClean="0">
                <a:solidFill>
                  <a:schemeClr val="tx2">
                    <a:lumMod val="75000"/>
                  </a:schemeClr>
                </a:solidFill>
              </a:rPr>
              <a:t>Αρτηριακή ρήξη</a:t>
            </a:r>
            <a:r>
              <a:rPr lang="en-US" sz="2400" dirty="0" smtClean="0">
                <a:solidFill>
                  <a:schemeClr val="tx2">
                    <a:lumMod val="75000"/>
                  </a:schemeClr>
                </a:solidFill>
              </a:rPr>
              <a:t> (rupture)</a:t>
            </a:r>
            <a:r>
              <a:rPr lang="el-GR" sz="2400" dirty="0" smtClean="0">
                <a:solidFill>
                  <a:schemeClr val="tx2">
                    <a:lumMod val="75000"/>
                  </a:schemeClr>
                </a:solidFill>
              </a:rPr>
              <a:t> ή διαχωρισμός (</a:t>
            </a:r>
            <a:r>
              <a:rPr lang="en-US" sz="2400" dirty="0" smtClean="0">
                <a:solidFill>
                  <a:schemeClr val="tx2">
                    <a:lumMod val="75000"/>
                  </a:schemeClr>
                </a:solidFill>
              </a:rPr>
              <a:t>dissection)</a:t>
            </a:r>
            <a:r>
              <a:rPr lang="el-GR" sz="2400" dirty="0" smtClean="0">
                <a:solidFill>
                  <a:schemeClr val="tx2">
                    <a:lumMod val="75000"/>
                  </a:schemeClr>
                </a:solidFill>
              </a:rPr>
              <a:t> / σ. </a:t>
            </a:r>
            <a:r>
              <a:rPr lang="en-US" sz="2400" dirty="0" smtClean="0">
                <a:solidFill>
                  <a:schemeClr val="tx2">
                    <a:lumMod val="75000"/>
                  </a:schemeClr>
                </a:solidFill>
              </a:rPr>
              <a:t>Ehlers - Danlos*</a:t>
            </a:r>
          </a:p>
          <a:p>
            <a:endParaRPr lang="en-US" sz="2400" dirty="0">
              <a:solidFill>
                <a:schemeClr val="tx2">
                  <a:lumMod val="75000"/>
                </a:schemeClr>
              </a:solidFill>
            </a:endParaRPr>
          </a:p>
          <a:p>
            <a:endParaRPr lang="el-GR" sz="24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18842080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231654"/>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chemeClr val="tx2">
                    <a:lumMod val="75000"/>
                  </a:schemeClr>
                </a:solidFill>
              </a:rPr>
              <a:t>Άνδρας 50 ετών με κεφαλαγία,</a:t>
            </a:r>
            <a:r>
              <a:rPr lang="en-US" sz="2200" dirty="0" smtClean="0">
                <a:solidFill>
                  <a:schemeClr val="tx2">
                    <a:lumMod val="75000"/>
                  </a:schemeClr>
                </a:solidFill>
              </a:rPr>
              <a:t> </a:t>
            </a:r>
            <a:r>
              <a:rPr lang="el-GR" sz="2200" dirty="0" smtClean="0">
                <a:solidFill>
                  <a:schemeClr val="tx2">
                    <a:lumMod val="75000"/>
                  </a:schemeClr>
                </a:solidFill>
              </a:rPr>
              <a:t> ναυτία/έμετους, σπασμούς, θάμβος όρασης, μειωμένο επιπέδο συνείδησης</a:t>
            </a:r>
            <a:r>
              <a:rPr lang="en-US" sz="2200" dirty="0" smtClean="0">
                <a:solidFill>
                  <a:schemeClr val="tx2">
                    <a:lumMod val="75000"/>
                  </a:schemeClr>
                </a:solidFill>
              </a:rPr>
              <a:t> </a:t>
            </a:r>
            <a:r>
              <a:rPr lang="el-GR" sz="2200" dirty="0" smtClean="0">
                <a:solidFill>
                  <a:schemeClr val="tx2">
                    <a:lumMod val="75000"/>
                  </a:schemeClr>
                </a:solidFill>
              </a:rPr>
              <a:t>&amp; φυσιολογική αρτηριακή πίεση</a:t>
            </a:r>
          </a:p>
          <a:p>
            <a:endParaRPr lang="el-GR" sz="2200" dirty="0" smtClean="0">
              <a:solidFill>
                <a:schemeClr val="tx2">
                  <a:lumMod val="75000"/>
                </a:schemeClr>
              </a:solidFill>
            </a:endParaRPr>
          </a:p>
          <a:p>
            <a:r>
              <a:rPr lang="el-GR" sz="2200" dirty="0" smtClean="0">
                <a:solidFill>
                  <a:srgbClr val="632523"/>
                </a:solidFill>
              </a:rPr>
              <a:t>Πιθανοί μηχανισμοί</a:t>
            </a:r>
            <a:endParaRPr lang="el-GR" sz="2200" dirty="0">
              <a:solidFill>
                <a:srgbClr val="632523"/>
              </a:solidFill>
            </a:endParaRPr>
          </a:p>
          <a:p>
            <a:pPr marL="342900" indent="-342900">
              <a:buFont typeface="Courier New"/>
              <a:buChar char="o"/>
            </a:pPr>
            <a:r>
              <a:rPr lang="el-GR" sz="2200" dirty="0" smtClean="0">
                <a:solidFill>
                  <a:schemeClr val="tx2">
                    <a:lumMod val="75000"/>
                  </a:schemeClr>
                </a:solidFill>
              </a:rPr>
              <a:t>Απώλεια ικανότητας αυτορρύθμισης σε φυσιολογικό εύρος πίεσης</a:t>
            </a:r>
          </a:p>
          <a:p>
            <a:pPr marL="342900" indent="-342900">
              <a:buFont typeface="Courier New"/>
              <a:buChar char="o"/>
            </a:pPr>
            <a:endParaRPr lang="en-US" sz="2200" dirty="0" err="1" smtClean="0">
              <a:solidFill>
                <a:schemeClr val="tx2">
                  <a:lumMod val="75000"/>
                </a:schemeClr>
              </a:solidFill>
            </a:endParaRPr>
          </a:p>
        </p:txBody>
      </p:sp>
      <p:pic>
        <p:nvPicPr>
          <p:cNvPr id="9" name="Picture 8"/>
          <p:cNvPicPr>
            <a:picLocks noChangeAspect="1"/>
          </p:cNvPicPr>
          <p:nvPr/>
        </p:nvPicPr>
        <p:blipFill>
          <a:blip r:embed="rId3"/>
          <a:stretch>
            <a:fillRect/>
          </a:stretch>
        </p:blipFill>
        <p:spPr>
          <a:xfrm>
            <a:off x="514186" y="4608658"/>
            <a:ext cx="3438824" cy="2249342"/>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20097077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3908762"/>
          </a:xfrm>
          <a:prstGeom prst="rect">
            <a:avLst/>
          </a:prstGeom>
          <a:noFill/>
        </p:spPr>
        <p:txBody>
          <a:bodyPr wrap="square" rtlCol="0">
            <a:spAutoFit/>
          </a:bodyPr>
          <a:lstStyle/>
          <a:p>
            <a:r>
              <a:rPr lang="el-GR" sz="2400" dirty="0" smtClean="0">
                <a:solidFill>
                  <a:schemeClr val="tx2">
                    <a:lumMod val="75000"/>
                  </a:schemeClr>
                </a:solidFill>
              </a:rPr>
              <a:t>Σύνδρομο οπίσθιας αναστρέψιμης εγκεφαλοπάθειας / </a:t>
            </a:r>
            <a:r>
              <a:rPr lang="en-US" sz="2400" dirty="0" smtClean="0">
                <a:solidFill>
                  <a:schemeClr val="tx2">
                    <a:lumMod val="75000"/>
                  </a:schemeClr>
                </a:solidFill>
              </a:rPr>
              <a:t>Posterior reversible encephalopathy syndrome (PRES)</a:t>
            </a:r>
            <a:endParaRPr lang="el-GR" sz="24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chemeClr val="tx2">
                    <a:lumMod val="75000"/>
                  </a:schemeClr>
                </a:solidFill>
              </a:rPr>
              <a:t>Άνδρας 50 ετών με κεφαλαγία,</a:t>
            </a:r>
            <a:r>
              <a:rPr lang="en-US" sz="2200" dirty="0" smtClean="0">
                <a:solidFill>
                  <a:schemeClr val="tx2">
                    <a:lumMod val="75000"/>
                  </a:schemeClr>
                </a:solidFill>
              </a:rPr>
              <a:t> </a:t>
            </a:r>
            <a:r>
              <a:rPr lang="el-GR" sz="2200" dirty="0" smtClean="0">
                <a:solidFill>
                  <a:schemeClr val="tx2">
                    <a:lumMod val="75000"/>
                  </a:schemeClr>
                </a:solidFill>
              </a:rPr>
              <a:t> ναυτία/έμετους, σπασμούς, θάμβος όρασης, μειωμένο επιπέδο συνείδησης</a:t>
            </a:r>
            <a:r>
              <a:rPr lang="en-US" sz="2200" dirty="0" smtClean="0">
                <a:solidFill>
                  <a:schemeClr val="tx2">
                    <a:lumMod val="75000"/>
                  </a:schemeClr>
                </a:solidFill>
              </a:rPr>
              <a:t> </a:t>
            </a:r>
            <a:r>
              <a:rPr lang="el-GR" sz="2200" dirty="0" smtClean="0">
                <a:solidFill>
                  <a:schemeClr val="tx2">
                    <a:lumMod val="75000"/>
                  </a:schemeClr>
                </a:solidFill>
              </a:rPr>
              <a:t>&amp; φυσιολογική αρτηριακή πίεση</a:t>
            </a:r>
          </a:p>
          <a:p>
            <a:endParaRPr lang="el-GR" sz="2200" dirty="0" smtClean="0">
              <a:solidFill>
                <a:srgbClr val="632523"/>
              </a:solidFill>
            </a:endParaRPr>
          </a:p>
          <a:p>
            <a:r>
              <a:rPr lang="el-GR" sz="2200" dirty="0" smtClean="0">
                <a:solidFill>
                  <a:srgbClr val="632523"/>
                </a:solidFill>
              </a:rPr>
              <a:t>Πιθανοί μηχανισμοί</a:t>
            </a:r>
            <a:endParaRPr lang="el-GR" sz="2200" dirty="0">
              <a:solidFill>
                <a:srgbClr val="632523"/>
              </a:solidFill>
            </a:endParaRPr>
          </a:p>
          <a:p>
            <a:pPr marL="342900" indent="-342900">
              <a:buFont typeface="Courier New"/>
              <a:buChar char="o"/>
            </a:pPr>
            <a:r>
              <a:rPr lang="el-GR" sz="2200" dirty="0" smtClean="0">
                <a:solidFill>
                  <a:schemeClr val="tx2">
                    <a:lumMod val="75000"/>
                  </a:schemeClr>
                </a:solidFill>
              </a:rPr>
              <a:t>Απώλεια ικανότητας αυτορρύθμισης σε φυσιολογικό εύρος πίεσης</a:t>
            </a:r>
          </a:p>
          <a:p>
            <a:pPr marL="342900" indent="-342900">
              <a:buFont typeface="Courier New"/>
              <a:buChar char="o"/>
            </a:pPr>
            <a:r>
              <a:rPr lang="el-GR" sz="2200" dirty="0" smtClean="0">
                <a:solidFill>
                  <a:schemeClr val="tx2">
                    <a:lumMod val="75000"/>
                  </a:schemeClr>
                </a:solidFill>
              </a:rPr>
              <a:t>Ενδοθηλιακή δυσλειτουργία - τριχοεδική βλάβη &amp; οίδημα</a:t>
            </a:r>
            <a:endParaRPr lang="en-US"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Αντιδραστική τοπική αγγειοσύσπαση - τοπική ισχαιμία   </a:t>
            </a:r>
          </a:p>
          <a:p>
            <a:pPr marL="342900" indent="-342900">
              <a:buFont typeface="Courier New"/>
              <a:buChar char="o"/>
            </a:pPr>
            <a:endParaRPr lang="en-US" sz="2200" dirty="0" err="1"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a:t>
            </a:r>
            <a:r>
              <a:rPr lang="en-US" sz="1400" dirty="0" smtClean="0"/>
              <a:t>19</a:t>
            </a:r>
            <a:r>
              <a:rPr lang="el-GR" sz="1400" dirty="0" smtClean="0"/>
              <a:t> / Καρδιαγγειακό Σύστημα / Επιλεγμένα αρτηριακά νοσήματα</a:t>
            </a:r>
            <a:endParaRPr lang="en-US" sz="1400" dirty="0"/>
          </a:p>
        </p:txBody>
      </p:sp>
    </p:spTree>
    <p:extLst>
      <p:ext uri="{BB962C8B-B14F-4D97-AF65-F5344CB8AC3E}">
        <p14:creationId xmlns:p14="http://schemas.microsoft.com/office/powerpoint/2010/main" val="3850548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5400">
          <a:solidFill>
            <a:schemeClr val="tx2">
              <a:lumMod val="75000"/>
            </a:schemeClr>
          </a:solidFill>
        </a:ln>
      </a:spPr>
      <a:bodyPr wrap="non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6204</TotalTime>
  <Words>6664</Words>
  <Application>Microsoft Macintosh PowerPoint</Application>
  <PresentationFormat>On-screen Show (4:3)</PresentationFormat>
  <Paragraphs>971</Paragraphs>
  <Slides>75</Slides>
  <Notes>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Athanase Protogerou</dc:creator>
  <cp:lastModifiedBy>athanprot</cp:lastModifiedBy>
  <cp:revision>583</cp:revision>
  <dcterms:created xsi:type="dcterms:W3CDTF">2015-08-03T14:12:13Z</dcterms:created>
  <dcterms:modified xsi:type="dcterms:W3CDTF">2018-12-14T09:05:50Z</dcterms:modified>
</cp:coreProperties>
</file>