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70" r:id="rId8"/>
    <p:sldId id="262" r:id="rId9"/>
    <p:sldId id="261" r:id="rId10"/>
    <p:sldId id="263" r:id="rId11"/>
    <p:sldId id="264" r:id="rId12"/>
    <p:sldId id="265" r:id="rId13"/>
    <p:sldId id="266" r:id="rId14"/>
    <p:sldId id="267" r:id="rId15"/>
    <p:sldId id="272" r:id="rId16"/>
    <p:sldId id="268" r:id="rId17"/>
    <p:sldId id="269"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4/12/2017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Μαθητής/-</a:t>
            </a:r>
            <a:r>
              <a:rPr lang="el-GR" dirty="0" err="1" smtClean="0"/>
              <a:t>ήτρια</a:t>
            </a:r>
            <a:r>
              <a:rPr lang="el-GR" dirty="0" smtClean="0"/>
              <a:t/>
            </a:r>
            <a:br>
              <a:rPr lang="el-GR" dirty="0" smtClean="0"/>
            </a:br>
            <a:r>
              <a:rPr lang="el-GR" dirty="0" smtClean="0"/>
              <a:t> </a:t>
            </a:r>
            <a:r>
              <a:rPr lang="el-GR" dirty="0" smtClean="0"/>
              <a:t>&amp; ΑΠ</a:t>
            </a:r>
            <a:endParaRPr lang="el-GR" dirty="0"/>
          </a:p>
        </p:txBody>
      </p:sp>
      <p:sp>
        <p:nvSpPr>
          <p:cNvPr id="3" name="2 - Υπότιτλος"/>
          <p:cNvSpPr>
            <a:spLocks noGrp="1"/>
          </p:cNvSpPr>
          <p:nvPr>
            <p:ph type="subTitle" idx="1"/>
          </p:nvPr>
        </p:nvSpPr>
        <p:spPr/>
        <p:txBody>
          <a:bodyPr/>
          <a:lstStyle/>
          <a:p>
            <a:pPr algn="r"/>
            <a:r>
              <a:rPr lang="el-GR" dirty="0" smtClean="0"/>
              <a:t>Η χαμένη φωνή</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lstStyle/>
          <a:p>
            <a:pPr algn="ctr">
              <a:buNone/>
            </a:pPr>
            <a:r>
              <a:rPr lang="el-GR" dirty="0" smtClean="0"/>
              <a:t>   «</a:t>
            </a:r>
            <a:r>
              <a:rPr lang="el-GR" i="1" dirty="0" smtClean="0"/>
              <a:t>Εάν θέλουμε να είμαστε ειλικρινείς στη νέα γλώσσα που αναπτύσσουμε σχετικά με τη μεταρρύθμιση των ΑΠ, - «</a:t>
            </a:r>
            <a:r>
              <a:rPr lang="el-GR" i="1" dirty="0" err="1" smtClean="0"/>
              <a:t>μαθητοκεντρική</a:t>
            </a:r>
            <a:r>
              <a:rPr lang="el-GR" i="1" dirty="0" smtClean="0"/>
              <a:t> μάθηση», «ΑΠ υπό διαπραγμάτευση» «μετασχηματίζοντας τις προσδοκίες των μαθητών», - τότε πρέπει να σκεφτούμε σοβαρά το ρόλο που αναλαμβάνουν οι μαθητές στην αλλαγή των ΑΠ</a:t>
            </a:r>
            <a:r>
              <a:rPr lang="el-GR" dirty="0" smtClean="0"/>
              <a:t>»</a:t>
            </a:r>
            <a:r>
              <a:rPr lang="el-GR" i="1" dirty="0" smtClean="0"/>
              <a:t>.</a:t>
            </a:r>
            <a:endParaRPr lang="el-GR" dirty="0" smtClean="0"/>
          </a:p>
          <a:p>
            <a:pPr>
              <a:buNone/>
            </a:pPr>
            <a:r>
              <a:rPr lang="el-GR" dirty="0" smtClean="0"/>
              <a:t>                                            (</a:t>
            </a:r>
            <a:r>
              <a:rPr lang="el-GR" dirty="0" err="1" smtClean="0"/>
              <a:t>Rudduck</a:t>
            </a:r>
            <a:r>
              <a:rPr lang="el-GR" dirty="0" smtClean="0"/>
              <a:t>, 2007: 12)</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Κίνημα εκπαιδευτικού ερευνητή</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Προσπάθεια ενεργοποίησης της φωνής των μαθητών μέσω της συμμετοχής τους στη διαδικασία της εκπαιδευτικής αλλαγής, που μετεξελίχθηκε  σταδιακά  και πήρε μια πιο οργανωμένη μορφή μέσα από την ερευνητική τάση «</a:t>
            </a:r>
            <a:r>
              <a:rPr lang="el-GR" b="1" dirty="0" smtClean="0"/>
              <a:t>οι μαθητές ως ερευνητές</a:t>
            </a:r>
            <a:r>
              <a:rPr lang="el-GR" dirty="0" smtClean="0"/>
              <a:t>». </a:t>
            </a:r>
          </a:p>
          <a:p>
            <a:r>
              <a:rPr lang="el-GR" dirty="0" smtClean="0"/>
              <a:t>Οι μαθητές δεν ενεργοποιούνται απλώς για να διατυπώσουν την άποψή τους και να παρέμβουν δραστικά. </a:t>
            </a:r>
          </a:p>
          <a:p>
            <a:r>
              <a:rPr lang="el-GR" dirty="0" smtClean="0"/>
              <a:t>Κάνουν ένα πολύ σημαντικό βήμα, καθώς όχι μόνο διεκδικούν να ορίσουν τα προς διερεύνηση εκπαιδευτικά θέματα αλλά και την συμμετοχή τους στη διερεύνηση και την αξιοποίηση των πορισμάτων που θα προκύψουν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Παιδαγωγική</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αναβάθμιση του ρόλου του μαθητή σε όλες τις διαδικασίες σε ένα απελευθερωτικό πλαίσιο, στο οποίο κυρίαρχες είναι οι ιδέες της ενδυνάμωσης και της συλλογικότητας. </a:t>
            </a:r>
          </a:p>
          <a:p>
            <a:r>
              <a:rPr lang="el-GR" dirty="0" smtClean="0"/>
              <a:t>Ο μαθητής αποκτά σταδιακά επίγνωση της κοινωνικής αδικίας, συνειδητοποιεί τη δύναμή του και παρεμβαίνει με στόχο την αλλαγή τόσο της κοινωνίας όσο και της θέσης του μέσα σε αυτή. </a:t>
            </a:r>
          </a:p>
          <a:p>
            <a:r>
              <a:rPr lang="el-GR" b="1" dirty="0" smtClean="0"/>
              <a:t>Συνειδητοποιεί δηλαδή τη φωνή του και διεκδικεί την παρουσία του μέσα από την ανάδειξή της</a:t>
            </a:r>
            <a:r>
              <a:rPr lang="el-GR" dirty="0" smtClean="0"/>
              <a:t>.</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ενεργοποίηση της φωνής των μαθητών.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εκπαιδευτική έρευνα δράσης: ο μαθητής ως αξιολογητής της εκπαιδευτικής δράσης και του ΑΠ</a:t>
            </a:r>
          </a:p>
          <a:p>
            <a:r>
              <a:rPr lang="el-GR" dirty="0" smtClean="0"/>
              <a:t>Η διαπραγμάτευση του ΑΠ: ο μαθητής ενεργός συμμέτοχος</a:t>
            </a:r>
          </a:p>
          <a:p>
            <a:r>
              <a:rPr lang="el-GR" dirty="0" smtClean="0"/>
              <a:t>2 τρόποι: α) οι μαθητές επιλέγουν από δραστηριότητες που προτείνουν οι εκπαιδευτικοί &amp; β) οι μαθητές αναζητούν και εισηγούνται οι ίδιοι τρόπους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Οφέλη για την εκπαιδευτική διαδικασία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αίσθηση του πειραματισμού στο επίπεδο της σχολικής τάξης δημιουργεί εσωτερικό κίνητρο. </a:t>
            </a:r>
          </a:p>
          <a:p>
            <a:r>
              <a:rPr lang="el-GR" dirty="0" smtClean="0"/>
              <a:t>Οι μαθητές δεν αισθάνονται ότι είναι αντικείμενο έρευνας αλλά ότι συμμετέχουν και οι ίδιοι σε μια διαδικασία εξέλιξης και βελτίωσης της εκπαιδευτικής διαδικασίας, την οποία κρίνουν και αξιολογούν. </a:t>
            </a:r>
          </a:p>
          <a:p>
            <a:r>
              <a:rPr lang="el-GR" dirty="0" smtClean="0"/>
              <a:t>Σε μια διαδικασία σκέψης και ανάληψης ευθύνης έχουν τη δυνατότητα να εκφράσουν τις στάσεις τους και τις εμπειρίες τους, ίσως και να κατανοήσουν τις πρώτες και να επεξεργαστούν τις δεύτερες. </a:t>
            </a:r>
          </a:p>
          <a:p>
            <a:r>
              <a:rPr lang="el-GR" dirty="0" smtClean="0"/>
              <a:t>Με αυτό τον τρόπο ίσως εκδηλώσουν μεγαλύτερο ενδιαφέρον για </a:t>
            </a:r>
            <a:r>
              <a:rPr lang="el-GR" dirty="0" err="1" smtClean="0"/>
              <a:t>ό,τι</a:t>
            </a:r>
            <a:r>
              <a:rPr lang="el-GR" dirty="0" smtClean="0"/>
              <a:t> θα μάθουν, εφόσον θα το έχουν κατά κάποιο τρόπο επιλέξει, οπότε θα αποκτήσει νόημα γι’ αυτούς και η μαθησιακή διαδικασία.</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Ερώτηση </a:t>
            </a:r>
            <a:endParaRPr lang="el-GR" dirty="0"/>
          </a:p>
        </p:txBody>
      </p:sp>
      <p:sp>
        <p:nvSpPr>
          <p:cNvPr id="3" name="2 - Θέση περιεχομένου"/>
          <p:cNvSpPr>
            <a:spLocks noGrp="1"/>
          </p:cNvSpPr>
          <p:nvPr>
            <p:ph idx="1"/>
          </p:nvPr>
        </p:nvSpPr>
        <p:spPr/>
        <p:txBody>
          <a:bodyPr/>
          <a:lstStyle/>
          <a:p>
            <a:r>
              <a:rPr lang="el-GR" dirty="0" smtClean="0"/>
              <a:t>Πώς φαντάζεστε ότι αντιδρούν οι μαθητές/-</a:t>
            </a:r>
            <a:r>
              <a:rPr lang="el-GR" dirty="0" err="1" smtClean="0"/>
              <a:t>ήτριες</a:t>
            </a:r>
            <a:r>
              <a:rPr lang="el-GR" dirty="0" smtClean="0"/>
              <a:t> σε τέτοιες καινοτομικές παρεμβάσεις;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5577483"/>
          </a:xfrm>
        </p:spPr>
        <p:txBody>
          <a:bodyPr>
            <a:normAutofit fontScale="70000" lnSpcReduction="20000"/>
          </a:bodyPr>
          <a:lstStyle/>
          <a:p>
            <a:r>
              <a:rPr lang="el-GR" dirty="0" smtClean="0"/>
              <a:t>«</a:t>
            </a:r>
            <a:r>
              <a:rPr lang="el-GR" i="1" dirty="0" smtClean="0"/>
              <a:t>Πρώτον υπάρχουν εκείνοι οι μαθητές που είναι ευγνώμονες και έκπληκτοι όταν συνειδητοποιήσουν ότι επιτέλους θα μπορέσουν να μάθουν με τον τρόπο που γνωρίζουν ότι μπορούν να μάθουν. … Άλλοι μαθητές βλέπουν  την προσφορά με καχυποψία, επειδή δεν πιστεύουν πραγματικά ότι θα το κάνω. Δεν με εμπιστεύονται. Εγκρίνουν τη στάση μου, αλλά η εμπειρία τους με δασκάλους που τους επιτρέπουν να αποφασίζουν μόνοι τους τι θα κάνουν δεν είναι μεγάλη. Νομίζουν ότι τους “δουλεύω”… Υπάρχουν και εκείνοι οι μαθητές που αποστρέφονται την ιδέα αυτή γιατί δεν καταλαβαίνουν πως θα μάθουν οτιδήποτε αν δεν τους πω εγώ ή </a:t>
            </a:r>
            <a:r>
              <a:rPr lang="el-GR" i="1" dirty="0" err="1" smtClean="0"/>
              <a:t>οποιοσδήποτρε</a:t>
            </a:r>
            <a:r>
              <a:rPr lang="el-GR" i="1" dirty="0" smtClean="0"/>
              <a:t> άλλος τι πρέπει να κάνουν… Τέλος, υπάρχουν εκείνοι οι μαθητές που αντιδρούν με περιφρόνηση, Κατά την άποψή τους αποφεύγω τις ευθύνες μου επειδή δεν δίνω στην τάξη μια συνταγή για μάθηση (ο δάσκαλος είναι ο ειδικός) και επιτρέπω στους μαθητές να βοηθάνε ο ένας τον άλλο (στο κάτω </a:t>
            </a:r>
            <a:r>
              <a:rPr lang="el-GR" i="1" dirty="0" err="1" smtClean="0"/>
              <a:t>κάτω</a:t>
            </a:r>
            <a:r>
              <a:rPr lang="el-GR" i="1" dirty="0" smtClean="0"/>
              <a:t> αυτό είναι αντιγραφή)</a:t>
            </a:r>
            <a:r>
              <a:rPr lang="el-GR" dirty="0" smtClean="0"/>
              <a:t>»                                       </a:t>
            </a:r>
          </a:p>
          <a:p>
            <a:pPr>
              <a:buNone/>
            </a:pPr>
            <a:r>
              <a:rPr lang="el-GR" dirty="0" smtClean="0"/>
              <a:t>                         </a:t>
            </a:r>
            <a:r>
              <a:rPr lang="en-US" dirty="0" smtClean="0"/>
              <a:t>Cosgrove</a:t>
            </a:r>
            <a:r>
              <a:rPr lang="el-GR" dirty="0" smtClean="0"/>
              <a:t> (1982 στο </a:t>
            </a:r>
            <a:r>
              <a:rPr lang="en-US" dirty="0" smtClean="0"/>
              <a:t>Grundy</a:t>
            </a:r>
            <a:r>
              <a:rPr lang="el-GR" dirty="0" smtClean="0"/>
              <a:t> 2003 [1987]: 141-142).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Οι μαθητές ως ερευνητές (δράσης): προς μια δραστική παρέμβαση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Στις περισσότερες από τις περιγραφόμενες έρευνες οι μαθητές ήταν ή </a:t>
            </a:r>
            <a:r>
              <a:rPr lang="el-GR" dirty="0" err="1" smtClean="0"/>
              <a:t>συνερευνητές</a:t>
            </a:r>
            <a:r>
              <a:rPr lang="el-GR" dirty="0" smtClean="0"/>
              <a:t>, είτε ερευνητές οι ίδιοι. Αυτό σημαίνει ότι είτε συνεργάζονταν με τους διδάσκοντες είτε με τους συμμαθητές τους, αποτελώντας μια ξεχωριστή ομάδα, καθόριζαν σε μεγάλο βαθμό τη διαδικασία. Έτσι  δεν αποτελούσαν απλώς αντικείμενο της έρευνας αλλά γίνονταν  οι ίδιοι οι  δράστες του μετασχηματισμού τους. </a:t>
            </a:r>
          </a:p>
          <a:p>
            <a:r>
              <a:rPr lang="el-GR" smtClean="0"/>
              <a:t>Κάτι </a:t>
            </a:r>
            <a:r>
              <a:rPr lang="el-GR" dirty="0" smtClean="0"/>
              <a:t>τέτοιο σημαίνει όχι μόνο αναβάθμιση του ρόλου τους αλλά την σταδιακή συγκρότηση μιας εναλλακτικής ερευνητικής πρακτικής που μπορεί να συμβάλει σε μια εναλλακτική επίσης ανάπτυξη ΑΠ.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Φωνή μαθητή &amp; ΑΠ</a:t>
            </a:r>
            <a:endParaRPr lang="el-GR" dirty="0"/>
          </a:p>
        </p:txBody>
      </p:sp>
      <p:sp>
        <p:nvSpPr>
          <p:cNvPr id="3" name="2 - Θέση περιεχομένου"/>
          <p:cNvSpPr>
            <a:spLocks noGrp="1"/>
          </p:cNvSpPr>
          <p:nvPr>
            <p:ph idx="1"/>
          </p:nvPr>
        </p:nvSpPr>
        <p:spPr/>
        <p:txBody>
          <a:bodyPr/>
          <a:lstStyle/>
          <a:p>
            <a:r>
              <a:rPr lang="el-GR" dirty="0" smtClean="0"/>
              <a:t>Οι μαθητές/</a:t>
            </a:r>
            <a:r>
              <a:rPr lang="el-GR" dirty="0" err="1" smtClean="0"/>
              <a:t>ήτριες</a:t>
            </a:r>
            <a:r>
              <a:rPr lang="el-GR" dirty="0" smtClean="0"/>
              <a:t> συνήθως σε θεωρητικά κείμενα που μελετούν το ρόλο και τη θέση τους στο πλαίσιο του σχεδιασμού και της ανάπτυξης της εκπαιδευτικής πράξης αναφέρονται ως η </a:t>
            </a:r>
            <a:r>
              <a:rPr lang="el-GR" b="1" dirty="0" smtClean="0"/>
              <a:t>«χαμένη φωνή»</a:t>
            </a:r>
            <a:r>
              <a:rPr lang="el-GR"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Εικόνα μαθητή</a:t>
            </a:r>
            <a:br>
              <a:rPr lang="el-GR" dirty="0" smtClean="0"/>
            </a:br>
            <a:r>
              <a:rPr lang="el-GR" dirty="0" smtClean="0"/>
              <a:t>Κυρίαρχη θετικιστική προσέγγιση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Μαθητής: π</a:t>
            </a:r>
            <a:r>
              <a:rPr lang="el-GR" b="1" dirty="0" smtClean="0"/>
              <a:t>αθητικός δέκτης και καταναλωτής προκατασκευασμένων προϊόντων</a:t>
            </a:r>
            <a:r>
              <a:rPr lang="el-GR" dirty="0" smtClean="0"/>
              <a:t>, άσχετων κατά κανόνα με τη ζωή του, ο οποίος καλείται να τις αφομοιώσει, υιοθετώντας έτσι και συγκεκριμένη στάση και συμπεριφορά. </a:t>
            </a:r>
          </a:p>
          <a:p>
            <a:r>
              <a:rPr lang="el-GR" b="1" dirty="0" smtClean="0"/>
              <a:t>«ατελής ενήλικος»</a:t>
            </a:r>
            <a:r>
              <a:rPr lang="el-GR" dirty="0" smtClean="0"/>
              <a:t>, ανώριμος, οπότε και ανίκανος να παίρνει αποφάσεις για τη ζωή του σε οποιαδήποτε έκφανσή της. </a:t>
            </a:r>
          </a:p>
          <a:p>
            <a:r>
              <a:rPr lang="el-GR" dirty="0" smtClean="0"/>
              <a:t>Πολύ δε περισσότερο σχετικά με τη σχολική του ζωή, που στοχεύει να τον καταστήσει ώριμο και ικανό ενήλικο, σύμφωνα με τα σταθμισμένα και προκαθορισμένα επιτυχή πρότυπα.</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Εικόνα ομοιογένειας</a:t>
            </a:r>
            <a:endParaRPr lang="el-GR" dirty="0"/>
          </a:p>
        </p:txBody>
      </p:sp>
      <p:sp>
        <p:nvSpPr>
          <p:cNvPr id="3" name="2 - Θέση περιεχομένου"/>
          <p:cNvSpPr>
            <a:spLocks noGrp="1"/>
          </p:cNvSpPr>
          <p:nvPr>
            <p:ph idx="1"/>
          </p:nvPr>
        </p:nvSpPr>
        <p:spPr/>
        <p:txBody>
          <a:bodyPr/>
          <a:lstStyle/>
          <a:p>
            <a:r>
              <a:rPr lang="el-GR" dirty="0" smtClean="0"/>
              <a:t>Ο μαθητής, </a:t>
            </a:r>
            <a:r>
              <a:rPr lang="el-GR" b="1" dirty="0" err="1" smtClean="0"/>
              <a:t>αποπροσωποποιημέμος</a:t>
            </a:r>
            <a:r>
              <a:rPr lang="el-GR" b="1" dirty="0" smtClean="0"/>
              <a:t> και </a:t>
            </a:r>
            <a:r>
              <a:rPr lang="el-GR" b="1" dirty="0" err="1" smtClean="0"/>
              <a:t>αποπλαισιωμένος</a:t>
            </a:r>
            <a:r>
              <a:rPr lang="el-GR" b="1" dirty="0" smtClean="0"/>
              <a:t>, μέλος ουσιαστικά μιας αδιαφοροποίητης μάζας, </a:t>
            </a:r>
            <a:r>
              <a:rPr lang="el-GR" dirty="0" smtClean="0"/>
              <a:t>πρέπει να ανταποκρίνεται σε προδιαγεγραμμένα καθήκοντα. </a:t>
            </a:r>
          </a:p>
          <a:p>
            <a:r>
              <a:rPr lang="el-GR" dirty="0" smtClean="0"/>
              <a:t>Η σχολική του μάλιστα επιτυχία σχετίζεται με την ικανότητα και το βαθμό ανταπόκρισής του σε αυτά.</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Ερώτηση</a:t>
            </a:r>
            <a:endParaRPr lang="el-GR" dirty="0"/>
          </a:p>
        </p:txBody>
      </p:sp>
      <p:sp>
        <p:nvSpPr>
          <p:cNvPr id="3" name="2 - Θέση περιεχομένου"/>
          <p:cNvSpPr>
            <a:spLocks noGrp="1"/>
          </p:cNvSpPr>
          <p:nvPr>
            <p:ph idx="1"/>
          </p:nvPr>
        </p:nvSpPr>
        <p:spPr/>
        <p:txBody>
          <a:bodyPr/>
          <a:lstStyle/>
          <a:p>
            <a:r>
              <a:rPr lang="el-GR" dirty="0" smtClean="0"/>
              <a:t>Ποια ΑΠ ανταποκρίνονται σε αυτή την εικόνα;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Μοντέλα ανάπτυξης ΑΠ</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γραμμικά ρυθμιστικά και κανονιστικά μοντέλα ανάπτυξης ΑΠ (κοινωνική </a:t>
            </a:r>
            <a:r>
              <a:rPr lang="el-GR" dirty="0" err="1" smtClean="0"/>
              <a:t>αποτελε</a:t>
            </a:r>
            <a:r>
              <a:rPr lang="el-GR" dirty="0" smtClean="0"/>
              <a:t>-</a:t>
            </a:r>
            <a:r>
              <a:rPr lang="el-GR" dirty="0" err="1" smtClean="0"/>
              <a:t>σματικότητα</a:t>
            </a:r>
            <a:r>
              <a:rPr lang="el-GR" dirty="0" smtClean="0"/>
              <a:t> (</a:t>
            </a:r>
            <a:r>
              <a:rPr lang="en-US" dirty="0" err="1" smtClean="0"/>
              <a:t>Bobbit</a:t>
            </a:r>
            <a:r>
              <a:rPr lang="el-GR" dirty="0" smtClean="0"/>
              <a:t> 1918) &amp; «επιστημονική» θεμελίωση του ΑΠ (</a:t>
            </a:r>
            <a:r>
              <a:rPr lang="en-US" dirty="0" smtClean="0"/>
              <a:t>Tyler</a:t>
            </a:r>
            <a:r>
              <a:rPr lang="el-GR" dirty="0" smtClean="0"/>
              <a:t> 1949)</a:t>
            </a:r>
          </a:p>
          <a:p>
            <a:r>
              <a:rPr lang="el-GR" dirty="0" smtClean="0"/>
              <a:t>Οι ειδικοί είναι αυτοί που κυρίως αποφασίζουν και προκαθορίζουν αυτό που θα συμβεί στη σχολική τάξη.</a:t>
            </a:r>
          </a:p>
          <a:p>
            <a:r>
              <a:rPr lang="el-GR" b="1" dirty="0" smtClean="0"/>
              <a:t>Διδασκαλία:</a:t>
            </a:r>
            <a:r>
              <a:rPr lang="el-GR" dirty="0" smtClean="0"/>
              <a:t> γραμμική πορεία συγκεκριμένων προκαθορισμένων βημάτων, μέσω των οποίων μεταδίδεται ένα επίσης προκαθορισμένο γνωστικό πακέτο. </a:t>
            </a:r>
          </a:p>
          <a:p>
            <a:r>
              <a:rPr lang="el-GR" b="1" dirty="0" smtClean="0"/>
              <a:t>Μάθηση:</a:t>
            </a:r>
            <a:r>
              <a:rPr lang="el-GR" dirty="0" smtClean="0"/>
              <a:t> ανάκληση και αναπαραγωγή στοιχείων της δεδομένης και </a:t>
            </a:r>
            <a:r>
              <a:rPr lang="el-GR" dirty="0" err="1" smtClean="0"/>
              <a:t>αδιαμφισβήτης</a:t>
            </a:r>
            <a:r>
              <a:rPr lang="el-GR" dirty="0" smtClean="0"/>
              <a:t> αυτής γνώσης.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Ερώτηση</a:t>
            </a:r>
            <a:endParaRPr lang="el-GR" dirty="0"/>
          </a:p>
        </p:txBody>
      </p:sp>
      <p:sp>
        <p:nvSpPr>
          <p:cNvPr id="3" name="2 - Θέση περιεχομένου"/>
          <p:cNvSpPr>
            <a:spLocks noGrp="1"/>
          </p:cNvSpPr>
          <p:nvPr>
            <p:ph idx="1"/>
          </p:nvPr>
        </p:nvSpPr>
        <p:spPr/>
        <p:txBody>
          <a:bodyPr/>
          <a:lstStyle/>
          <a:p>
            <a:r>
              <a:rPr lang="el-GR" dirty="0" smtClean="0"/>
              <a:t>Ποιες προϋποθέσεις πρέπει να τηρούνται, ώστε να μπορέσει να εμπλακεί ο/η μαθητής/-</a:t>
            </a:r>
            <a:r>
              <a:rPr lang="el-GR" dirty="0" err="1" smtClean="0"/>
              <a:t>ήτρια</a:t>
            </a:r>
            <a:r>
              <a:rPr lang="el-GR" dirty="0" smtClean="0"/>
              <a:t> στο σχεδιασμό, την ανάπτυξη ή την αναμόρφωση του ΑΠ; </a:t>
            </a:r>
          </a:p>
          <a:p>
            <a:r>
              <a:rPr lang="el-GR" dirty="0" smtClean="0"/>
              <a:t> Πρόκειται για επιλογή που εξαρτάται από το θεσμικό πλαίσιο ή από τον/την εκπαιδευτικό;</a:t>
            </a:r>
          </a:p>
          <a:p>
            <a:r>
              <a:rPr lang="el-GR" dirty="0" smtClean="0"/>
              <a:t>Μπορείτε </a:t>
            </a:r>
            <a:r>
              <a:rPr lang="el-GR" dirty="0" smtClean="0"/>
              <a:t>να προτείνετε </a:t>
            </a:r>
            <a:r>
              <a:rPr lang="el-GR" dirty="0" smtClean="0"/>
              <a:t>τρόπους εμπλοκής των μαθητών/-</a:t>
            </a:r>
            <a:r>
              <a:rPr lang="el-GR" dirty="0" err="1" smtClean="0"/>
              <a:t>ητριών</a:t>
            </a:r>
            <a:r>
              <a:rPr lang="el-GR"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Θεώρηση ΑΠ</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Αμφισβήτηση της φυσικότητας της γραμμικής ανάπτυξης των ΑΠ</a:t>
            </a:r>
          </a:p>
          <a:p>
            <a:r>
              <a:rPr lang="el-GR" dirty="0" smtClean="0"/>
              <a:t>Εναλλακτικές προτάσεις ανάπτυξης του ΑΠ, που εμπλέκουν όλους τους συμμετέχοντες στην εκπαιδευτική διαδικασία, εκπαιδευτικούς, μαθητές αλλά και το σχολείο συνολικά ως αυτόνομη μονάδα σε όλες τις διαδικασίες από το σχεδιασμό έως την αξιολόγηση.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Αντιθετικιστικές</a:t>
            </a:r>
            <a:r>
              <a:rPr lang="el-GR" dirty="0" smtClean="0"/>
              <a:t> εναλλακτικές προσεγγίσεις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Μαθητής: Δεν θεωρείται πλέον αντικείμενο στρατηγικών προθέσεων (</a:t>
            </a:r>
            <a:r>
              <a:rPr lang="en-US" dirty="0" err="1" smtClean="0"/>
              <a:t>Goehlich</a:t>
            </a:r>
            <a:r>
              <a:rPr lang="el-GR" dirty="0" smtClean="0"/>
              <a:t> 2003)</a:t>
            </a:r>
          </a:p>
          <a:p>
            <a:r>
              <a:rPr lang="el-GR" b="1" dirty="0" smtClean="0"/>
              <a:t>Μαθητής: δρών κοινωνικό υποκείμενο, που παράγει συγκροτημένο νόημα. </a:t>
            </a:r>
          </a:p>
          <a:p>
            <a:r>
              <a:rPr lang="el-GR" dirty="0" err="1" smtClean="0"/>
              <a:t>Κονστρουκτιβιστικές</a:t>
            </a:r>
            <a:r>
              <a:rPr lang="el-GR" dirty="0" smtClean="0"/>
              <a:t> θεωρίες της γνωστικής ανάπτυξης: μετάβαση από την αντίληψη της μάθησης ως μεταβίβασης σε αυτή της οικοδόμησης. </a:t>
            </a:r>
          </a:p>
          <a:p>
            <a:r>
              <a:rPr lang="el-GR" dirty="0" smtClean="0"/>
              <a:t>Από την μηχανική μάθηση στην κατανόηση και την </a:t>
            </a:r>
            <a:r>
              <a:rPr lang="el-GR" dirty="0" err="1" smtClean="0"/>
              <a:t>νοηματοδότηση</a:t>
            </a:r>
            <a:r>
              <a:rPr lang="el-GR" dirty="0" smtClean="0"/>
              <a:t>, σε μια μάθηση δηλαδή με νόημα, οπότε και στην ανάπτυξη διανοητικών δεξιοτήτων και γνωστικών ή </a:t>
            </a:r>
            <a:r>
              <a:rPr lang="el-GR" dirty="0" err="1" smtClean="0"/>
              <a:t>μεταγνωστικών</a:t>
            </a:r>
            <a:r>
              <a:rPr lang="el-GR" dirty="0" smtClean="0"/>
              <a:t> στρατηγικών.</a:t>
            </a:r>
            <a:endParaRPr lang="el-GR" b="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909</Words>
  <Application>Microsoft Office PowerPoint</Application>
  <PresentationFormat>Προβολή στην οθόνη (4:3)</PresentationFormat>
  <Paragraphs>56</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Μαθητής/-ήτρια  &amp; ΑΠ</vt:lpstr>
      <vt:lpstr>Φωνή μαθητή &amp; ΑΠ</vt:lpstr>
      <vt:lpstr>Εικόνα μαθητή Κυρίαρχη θετικιστική προσέγγιση</vt:lpstr>
      <vt:lpstr>Εικόνα ομοιογένειας</vt:lpstr>
      <vt:lpstr>Ερώτηση</vt:lpstr>
      <vt:lpstr>Μοντέλα ανάπτυξης ΑΠ</vt:lpstr>
      <vt:lpstr>Ερώτηση</vt:lpstr>
      <vt:lpstr>Θεώρηση ΑΠ</vt:lpstr>
      <vt:lpstr>Αντιθετικιστικές εναλλακτικές προσεγγίσεις</vt:lpstr>
      <vt:lpstr>Διαφάνεια 10</vt:lpstr>
      <vt:lpstr>Κίνημα εκπαιδευτικού ερευνητή</vt:lpstr>
      <vt:lpstr>Κριτική Παιδαγωγική</vt:lpstr>
      <vt:lpstr>Η ενεργοποίηση της φωνής των μαθητών.</vt:lpstr>
      <vt:lpstr>Οφέλη για την εκπαιδευτική διαδικασία </vt:lpstr>
      <vt:lpstr>Ερώτηση </vt:lpstr>
      <vt:lpstr>Διαφάνεια 16</vt:lpstr>
      <vt:lpstr>Οι μαθητές ως ερευνητές (δράσης): προς μια δραστική παρέμβαση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Μαθητής &amp; ΑΠ</dc:title>
  <dc:creator>vtsafos</dc:creator>
  <cp:lastModifiedBy>Βασίλης Τσάφος</cp:lastModifiedBy>
  <cp:revision>7</cp:revision>
  <dcterms:created xsi:type="dcterms:W3CDTF">2016-04-20T04:21:43Z</dcterms:created>
  <dcterms:modified xsi:type="dcterms:W3CDTF">2017-12-04T07:51:50Z</dcterms:modified>
</cp:coreProperties>
</file>