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wmf" ContentType="image/x-wmf"/>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4" r:id="rId3"/>
    <p:sldId id="257" r:id="rId4"/>
    <p:sldId id="258" r:id="rId5"/>
    <p:sldId id="259" r:id="rId6"/>
    <p:sldId id="260" r:id="rId7"/>
    <p:sldId id="261" r:id="rId8"/>
    <p:sldId id="262" r:id="rId9"/>
    <p:sldId id="263" r:id="rId10"/>
    <p:sldId id="265" r:id="rId11"/>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53" d="100"/>
          <a:sy n="153" d="100"/>
        </p:scale>
        <p:origin x="-2214" y="-10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9DB11349-E485-48B7-8B2D-EF0E365A1DB5}" type="datetimeFigureOut">
              <a:rPr lang="el-GR" smtClean="0"/>
              <a:pPr/>
              <a:t>26/2/2021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5F69247-FF17-43A1-A9DA-D893E7A63712}"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9DB11349-E485-48B7-8B2D-EF0E365A1DB5}" type="datetimeFigureOut">
              <a:rPr lang="el-GR" smtClean="0"/>
              <a:pPr/>
              <a:t>26/2/2021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5F69247-FF17-43A1-A9DA-D893E7A63712}"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9DB11349-E485-48B7-8B2D-EF0E365A1DB5}" type="datetimeFigureOut">
              <a:rPr lang="el-GR" smtClean="0"/>
              <a:pPr/>
              <a:t>26/2/2021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5F69247-FF17-43A1-A9DA-D893E7A63712}"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9DB11349-E485-48B7-8B2D-EF0E365A1DB5}" type="datetimeFigureOut">
              <a:rPr lang="el-GR" smtClean="0"/>
              <a:pPr/>
              <a:t>26/2/2021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5F69247-FF17-43A1-A9DA-D893E7A63712}"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DB11349-E485-48B7-8B2D-EF0E365A1DB5}" type="datetimeFigureOut">
              <a:rPr lang="el-GR" smtClean="0"/>
              <a:pPr/>
              <a:t>26/2/2021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5F69247-FF17-43A1-A9DA-D893E7A63712}"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9DB11349-E485-48B7-8B2D-EF0E365A1DB5}" type="datetimeFigureOut">
              <a:rPr lang="el-GR" smtClean="0"/>
              <a:pPr/>
              <a:t>26/2/2021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95F69247-FF17-43A1-A9DA-D893E7A63712}"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9DB11349-E485-48B7-8B2D-EF0E365A1DB5}" type="datetimeFigureOut">
              <a:rPr lang="el-GR" smtClean="0"/>
              <a:pPr/>
              <a:t>26/2/2021</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95F69247-FF17-43A1-A9DA-D893E7A63712}"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9DB11349-E485-48B7-8B2D-EF0E365A1DB5}" type="datetimeFigureOut">
              <a:rPr lang="el-GR" smtClean="0"/>
              <a:pPr/>
              <a:t>26/2/2021</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95F69247-FF17-43A1-A9DA-D893E7A63712}"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B11349-E485-48B7-8B2D-EF0E365A1DB5}" type="datetimeFigureOut">
              <a:rPr lang="el-GR" smtClean="0"/>
              <a:pPr/>
              <a:t>26/2/2021</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95F69247-FF17-43A1-A9DA-D893E7A63712}"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B11349-E485-48B7-8B2D-EF0E365A1DB5}" type="datetimeFigureOut">
              <a:rPr lang="el-GR" smtClean="0"/>
              <a:pPr/>
              <a:t>26/2/2021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95F69247-FF17-43A1-A9DA-D893E7A63712}"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B11349-E485-48B7-8B2D-EF0E365A1DB5}" type="datetimeFigureOut">
              <a:rPr lang="el-GR" smtClean="0"/>
              <a:pPr/>
              <a:t>26/2/2021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95F69247-FF17-43A1-A9DA-D893E7A63712}"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B11349-E485-48B7-8B2D-EF0E365A1DB5}" type="datetimeFigureOut">
              <a:rPr lang="el-GR" smtClean="0"/>
              <a:pPr/>
              <a:t>26/2/2021</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F69247-FF17-43A1-A9DA-D893E7A63712}"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smtClean="0"/>
              <a:t>Διαχείριση Υδατικών Πόρων</a:t>
            </a:r>
            <a:endParaRPr lang="el-GR" dirty="0"/>
          </a:p>
        </p:txBody>
      </p:sp>
      <p:sp>
        <p:nvSpPr>
          <p:cNvPr id="3" name="Subtitle 2"/>
          <p:cNvSpPr>
            <a:spLocks noGrp="1"/>
          </p:cNvSpPr>
          <p:nvPr>
            <p:ph type="subTitle" idx="1"/>
          </p:nvPr>
        </p:nvSpPr>
        <p:spPr/>
        <p:txBody>
          <a:bodyPr/>
          <a:lstStyle/>
          <a:p>
            <a:r>
              <a:rPr lang="el-GR" dirty="0" smtClean="0"/>
              <a:t>Άσκηση 1</a:t>
            </a:r>
          </a:p>
          <a:p>
            <a:r>
              <a:rPr lang="el-GR" dirty="0" smtClean="0"/>
              <a:t>Υδρογεωλογική Αναγνώριση</a:t>
            </a:r>
            <a:endParaRPr lang="el-G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Βιβλιογραφία</a:t>
            </a:r>
            <a:endParaRPr lang="el-GR" dirty="0"/>
          </a:p>
        </p:txBody>
      </p:sp>
      <p:sp>
        <p:nvSpPr>
          <p:cNvPr id="3" name="Content Placeholder 2"/>
          <p:cNvSpPr>
            <a:spLocks noGrp="1"/>
          </p:cNvSpPr>
          <p:nvPr>
            <p:ph idx="1"/>
          </p:nvPr>
        </p:nvSpPr>
        <p:spPr/>
        <p:txBody>
          <a:bodyPr>
            <a:normAutofit fontScale="40000" lnSpcReduction="20000"/>
          </a:bodyPr>
          <a:lstStyle/>
          <a:p>
            <a:r>
              <a:rPr lang="en-GB" dirty="0" smtClean="0"/>
              <a:t>FLEURY, J., (1980): Les zones de </a:t>
            </a:r>
            <a:r>
              <a:rPr lang="en-GB" dirty="0" err="1" smtClean="0"/>
              <a:t>Gavrovo</a:t>
            </a:r>
            <a:r>
              <a:rPr lang="en-GB" dirty="0" smtClean="0"/>
              <a:t> - </a:t>
            </a:r>
            <a:r>
              <a:rPr lang="en-GB" dirty="0" err="1" smtClean="0"/>
              <a:t>Tripolitza</a:t>
            </a:r>
            <a:r>
              <a:rPr lang="en-GB" dirty="0" smtClean="0"/>
              <a:t> et  du  </a:t>
            </a:r>
            <a:r>
              <a:rPr lang="en-GB" dirty="0" err="1" smtClean="0"/>
              <a:t>Pinde</a:t>
            </a:r>
            <a:r>
              <a:rPr lang="en-GB" dirty="0" smtClean="0"/>
              <a:t> - </a:t>
            </a:r>
            <a:r>
              <a:rPr lang="en-GB" dirty="0" err="1" smtClean="0"/>
              <a:t>Olonos</a:t>
            </a:r>
            <a:r>
              <a:rPr lang="en-GB" dirty="0" smtClean="0"/>
              <a:t> (</a:t>
            </a:r>
            <a:r>
              <a:rPr lang="en-GB" dirty="0" err="1" smtClean="0"/>
              <a:t>Grece</a:t>
            </a:r>
            <a:r>
              <a:rPr lang="en-GB" dirty="0" smtClean="0"/>
              <a:t> continental et </a:t>
            </a:r>
            <a:r>
              <a:rPr lang="en-GB" dirty="0" err="1" smtClean="0"/>
              <a:t>Péloponnèse</a:t>
            </a:r>
            <a:r>
              <a:rPr lang="en-GB" dirty="0" smtClean="0"/>
              <a:t> du Nord). Evolution d' </a:t>
            </a:r>
            <a:r>
              <a:rPr lang="en-GB" dirty="0" err="1" smtClean="0"/>
              <a:t>une</a:t>
            </a:r>
            <a:r>
              <a:rPr lang="en-GB" dirty="0" smtClean="0"/>
              <a:t> </a:t>
            </a:r>
            <a:r>
              <a:rPr lang="en-GB" dirty="0" err="1" smtClean="0"/>
              <a:t>platforme</a:t>
            </a:r>
            <a:r>
              <a:rPr lang="en-GB" dirty="0" smtClean="0"/>
              <a:t> et d' </a:t>
            </a:r>
            <a:r>
              <a:rPr lang="en-GB" dirty="0" err="1" smtClean="0"/>
              <a:t>une</a:t>
            </a:r>
            <a:r>
              <a:rPr lang="en-GB" dirty="0" smtClean="0"/>
              <a:t> </a:t>
            </a:r>
            <a:r>
              <a:rPr lang="en-GB" dirty="0" err="1" smtClean="0"/>
              <a:t>bassin</a:t>
            </a:r>
            <a:r>
              <a:rPr lang="en-GB" dirty="0" smtClean="0"/>
              <a:t> </a:t>
            </a:r>
            <a:r>
              <a:rPr lang="en-GB" dirty="0" err="1" smtClean="0"/>
              <a:t>dans</a:t>
            </a:r>
            <a:r>
              <a:rPr lang="en-GB" dirty="0" smtClean="0"/>
              <a:t> le cadre </a:t>
            </a:r>
            <a:r>
              <a:rPr lang="en-GB" dirty="0" err="1" smtClean="0"/>
              <a:t>alpin</a:t>
            </a:r>
            <a:r>
              <a:rPr lang="en-GB" dirty="0" smtClean="0"/>
              <a:t>. Publ. Soc. Geol. Nord, No 4, vol. I.</a:t>
            </a:r>
          </a:p>
          <a:p>
            <a:r>
              <a:rPr lang="el-GR" dirty="0" smtClean="0"/>
              <a:t>ΚΑΡΟΤΣΙΕΡΗΣ, Ζ., (1981): Γεωλογικές έρευνες στην περιοχή Βυτίνας (Κεντρική Πελοπόννησος). Διδακτορική διατριβή, Εκδόσεις Εργαστηρίου Γεωλ. &amp; Παλαιοντ. Παν/μιου Αθηνών, Σειρά Α, Νο 45, Αθήνα.</a:t>
            </a:r>
          </a:p>
          <a:p>
            <a:r>
              <a:rPr lang="el-GR" dirty="0" smtClean="0"/>
              <a:t>ΛΕΚΚΑΣ, Σ., (1978): Συμβολή εις την γεωλογικήν δομήν της περιοχής Νοτιοανατολικώς της Τριπόλεως (Κεντρική Πελοπόννησος). Διδακτορική διατριβή, Εκδόσεις Εργαστηρίου Γεωλ. &amp; Παλαιοντ. Παν/μιου Αθηνών, Σειρά Α, Νο 25, Αθήνα.</a:t>
            </a:r>
          </a:p>
          <a:p>
            <a:r>
              <a:rPr lang="el-GR" dirty="0" smtClean="0"/>
              <a:t>ΜΑΡΙΟΛΑΚΟΣ, Η., (1975): Σκέψεις και απόψεις επί ορισμένων προβλημάτων της Γεωλογίας και Τεκτονικής της Πελοποννήσου. </a:t>
            </a:r>
            <a:r>
              <a:rPr lang="en-GB" dirty="0" smtClean="0"/>
              <a:t>Ann. Geol. Pays </a:t>
            </a:r>
            <a:r>
              <a:rPr lang="en-GB" dirty="0" err="1" smtClean="0"/>
              <a:t>Hellen</a:t>
            </a:r>
            <a:r>
              <a:rPr lang="en-GB" dirty="0" smtClean="0"/>
              <a:t>.,  27, p.  215-313.</a:t>
            </a:r>
          </a:p>
          <a:p>
            <a:r>
              <a:rPr lang="en-GB" dirty="0" smtClean="0"/>
              <a:t>MARIOLAKOS, I. &amp; PAPANIKOLAOU D., (1980). - The influence of the map scale on the results of the quantitative </a:t>
            </a:r>
            <a:r>
              <a:rPr lang="en-GB" dirty="0" err="1" smtClean="0"/>
              <a:t>Geomorphological</a:t>
            </a:r>
            <a:r>
              <a:rPr lang="en-GB" dirty="0" smtClean="0"/>
              <a:t> analysis, exemplified by </a:t>
            </a:r>
            <a:r>
              <a:rPr lang="en-GB" dirty="0" err="1" smtClean="0"/>
              <a:t>Alfios</a:t>
            </a:r>
            <a:r>
              <a:rPr lang="en-GB" dirty="0" smtClean="0"/>
              <a:t> river, Peloponnesus, Greece. Ann. Geol. Pays </a:t>
            </a:r>
            <a:r>
              <a:rPr lang="en-GB" dirty="0" err="1" smtClean="0"/>
              <a:t>Hellen</a:t>
            </a:r>
            <a:r>
              <a:rPr lang="en-GB" dirty="0" smtClean="0"/>
              <a:t>., XXX/2, p.  441-454, Athens.</a:t>
            </a:r>
          </a:p>
          <a:p>
            <a:r>
              <a:rPr lang="en-GB" dirty="0" smtClean="0"/>
              <a:t>MARIOLAKOS, I., PAPANIKOLAOU, D., (1981): The </a:t>
            </a:r>
            <a:r>
              <a:rPr lang="en-GB" dirty="0" err="1" smtClean="0"/>
              <a:t>neogene</a:t>
            </a:r>
            <a:r>
              <a:rPr lang="en-GB" dirty="0" smtClean="0"/>
              <a:t> basins of the Aegean Arc from the </a:t>
            </a:r>
            <a:r>
              <a:rPr lang="en-GB" dirty="0" err="1" smtClean="0"/>
              <a:t>paleogeographic</a:t>
            </a:r>
            <a:r>
              <a:rPr lang="en-GB" dirty="0" smtClean="0"/>
              <a:t> and the geodynamic point of view.</a:t>
            </a:r>
          </a:p>
          <a:p>
            <a:r>
              <a:rPr lang="el-GR" dirty="0" smtClean="0"/>
              <a:t>ΜΑΡΙΟΛΑΚΟΣ, Η., ΠΑΠΑΝΙΚΟΛΑΟΥ, Δ., (1987): Είδος παραμόρφωσης και σχέση παραμόρφωσης - σεισμικότητας στο ελληνικό τόξο. Δ.Ε.Γ.Ε. </a:t>
            </a:r>
            <a:r>
              <a:rPr lang="en-GB" dirty="0" smtClean="0"/>
              <a:t>XIX, 59-76.</a:t>
            </a:r>
          </a:p>
          <a:p>
            <a:r>
              <a:rPr lang="el-GR" dirty="0" smtClean="0"/>
              <a:t>ΜΑΡΙΟΛΑΚΟΣ, Η., ΦΟΥΝΤΟΥΛΗΣ, Ι., ΣΠΥΡΙΔΩΝΟΣ, Ε., ΜΠΑΝΤΕΚΑΣ, Ι., ΜΑΡΙΟΛΑΚΟΣ, Δ., ΑΝΔΡΕΑΔΑΚΗΣ, ΕΜ.,  (2000): Η γεωμετρία του υπόγειου υδροφορέα στο Ναρθάκιο όρος (Θεσσαλία) ως αποτέλεσμα της νεοτεκτονικής παραμόρφωσης. Πρακτικά 8ου Πανελλήνιου Συνεδρίου Ελληνικής Υδροτεχνικής Ένωσης Αθήνα Απρίλιος 2000, 343-350.</a:t>
            </a:r>
          </a:p>
          <a:p>
            <a:r>
              <a:rPr lang="el-GR" dirty="0" smtClean="0"/>
              <a:t>ΠΑΠΑΝΙΚΟΛΑΟΥ, Δ., (1986): Γεωλογία της Ελλάδας. Εκδόσεις Επτάλοφος, 240 σ., Αθήνα.</a:t>
            </a:r>
          </a:p>
          <a:p>
            <a:r>
              <a:rPr lang="el-GR" dirty="0" smtClean="0"/>
              <a:t>ΦΟΥΝΤΟΥΛΗΣ, Ι., (1994): Νεοτεκτονική εξέλιξη της κεντροδυτικής Πελοποννήσου. Διδ. Διατριβή, Γεωλογικό Τμήμα Παν/μιου Αθηνών, Τομέας Δυναμικής - Τεκτονικής - Εφαρμοσμένης Γεωλογίας.</a:t>
            </a:r>
          </a:p>
          <a:p>
            <a:r>
              <a:rPr lang="el-GR" dirty="0" smtClean="0"/>
              <a:t>ΦΥΤΡΟΛΑΚΗΣ, Ν., (1980): Η γεωλογική δομή της Κρήτης: προβλήματα, παρατηρήσεις και συμπεράσματα. Θέση επί Υφηγεσία. Ε.Μ.Π. Αθήνα, 143 σελ.</a:t>
            </a:r>
          </a:p>
          <a:p>
            <a:endParaRPr lang="el-G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Ζητούμενα</a:t>
            </a:r>
            <a:endParaRPr lang="el-GR" dirty="0"/>
          </a:p>
        </p:txBody>
      </p:sp>
      <p:sp>
        <p:nvSpPr>
          <p:cNvPr id="3" name="Content Placeholder 2"/>
          <p:cNvSpPr>
            <a:spLocks noGrp="1"/>
          </p:cNvSpPr>
          <p:nvPr>
            <p:ph idx="1"/>
          </p:nvPr>
        </p:nvSpPr>
        <p:spPr/>
        <p:txBody>
          <a:bodyPr/>
          <a:lstStyle/>
          <a:p>
            <a:r>
              <a:rPr lang="el-GR" dirty="0" smtClean="0"/>
              <a:t>Για την περιοχή έρευνας, να περιγράψετε:</a:t>
            </a:r>
          </a:p>
          <a:p>
            <a:pPr marL="971550" lvl="1" indent="-514350">
              <a:buFont typeface="+mj-lt"/>
              <a:buAutoNum type="arabicPeriod"/>
            </a:pPr>
            <a:r>
              <a:rPr lang="el-GR" dirty="0" smtClean="0"/>
              <a:t>Τη γεωμορφολογία της περιοχής (υψόμετρα, ανάγλυφο, υδρογραφικό δίκτυο)</a:t>
            </a:r>
          </a:p>
          <a:p>
            <a:pPr marL="971550" lvl="1" indent="-514350">
              <a:buFont typeface="+mj-lt"/>
              <a:buAutoNum type="arabicPeriod"/>
            </a:pPr>
            <a:r>
              <a:rPr lang="el-GR" dirty="0" smtClean="0"/>
              <a:t>Την επιφανειακή αποστράγγιση</a:t>
            </a:r>
          </a:p>
          <a:p>
            <a:pPr marL="971550" lvl="1" indent="-514350">
              <a:buFont typeface="+mj-lt"/>
              <a:buAutoNum type="arabicPeriod"/>
            </a:pPr>
            <a:r>
              <a:rPr lang="el-GR" dirty="0" smtClean="0"/>
              <a:t>Την υδρολιθολογία</a:t>
            </a:r>
          </a:p>
          <a:p>
            <a:pPr marL="971550" lvl="1" indent="-514350">
              <a:buFont typeface="+mj-lt"/>
              <a:buAutoNum type="arabicPeriod"/>
            </a:pPr>
            <a:r>
              <a:rPr lang="el-GR" dirty="0" smtClean="0"/>
              <a:t>Την αναμενόμενη παρουσία υδροφόρων οριζόντων και την υπόγεια αποστράγγιση</a:t>
            </a:r>
            <a:endParaRPr lang="el-GR"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Περιοχή </a:t>
            </a:r>
            <a:r>
              <a:rPr lang="el-GR" dirty="0"/>
              <a:t>έρευνας</a:t>
            </a:r>
          </a:p>
        </p:txBody>
      </p:sp>
      <p:pic>
        <p:nvPicPr>
          <p:cNvPr id="1026" name="Picture 2" descr="location"/>
          <p:cNvPicPr>
            <a:picLocks noGrp="1" noChangeAspect="1" noChangeArrowheads="1"/>
          </p:cNvPicPr>
          <p:nvPr>
            <p:ph idx="1"/>
          </p:nvPr>
        </p:nvPicPr>
        <p:blipFill>
          <a:blip r:embed="rId2" cstate="print"/>
          <a:srcRect l="3676" t="6180" r="4738" b="6487"/>
          <a:stretch>
            <a:fillRect/>
          </a:stretch>
        </p:blipFill>
        <p:spPr bwMode="auto">
          <a:xfrm>
            <a:off x="1922862" y="1600200"/>
            <a:ext cx="5298275" cy="452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Νεοτεκτονικές Μακροδομές</a:t>
            </a:r>
            <a:endParaRPr lang="el-GR" dirty="0"/>
          </a:p>
        </p:txBody>
      </p:sp>
      <p:pic>
        <p:nvPicPr>
          <p:cNvPr id="2050" name="Picture 2" descr="geotectonic-setting"/>
          <p:cNvPicPr>
            <a:picLocks noGrp="1" noChangeAspect="1" noChangeArrowheads="1"/>
          </p:cNvPicPr>
          <p:nvPr>
            <p:ph idx="1"/>
          </p:nvPr>
        </p:nvPicPr>
        <p:blipFill>
          <a:blip r:embed="rId2" cstate="print">
            <a:lum bright="-6000" contrast="24000"/>
          </a:blip>
          <a:srcRect/>
          <a:stretch>
            <a:fillRect/>
          </a:stretch>
        </p:blipFill>
        <p:spPr bwMode="auto">
          <a:xfrm>
            <a:off x="1621851" y="1196752"/>
            <a:ext cx="5900297" cy="4525963"/>
          </a:xfrm>
          <a:prstGeom prst="rect">
            <a:avLst/>
          </a:prstGeom>
          <a:noFill/>
          <a:ln w="9525">
            <a:noFill/>
            <a:miter lim="800000"/>
            <a:headEnd/>
            <a:tailEnd/>
          </a:ln>
        </p:spPr>
      </p:pic>
      <p:sp>
        <p:nvSpPr>
          <p:cNvPr id="4" name="Rectangle 3"/>
          <p:cNvSpPr/>
          <p:nvPr/>
        </p:nvSpPr>
        <p:spPr>
          <a:xfrm>
            <a:off x="899592" y="5746030"/>
            <a:ext cx="7560840" cy="923330"/>
          </a:xfrm>
          <a:prstGeom prst="rect">
            <a:avLst/>
          </a:prstGeom>
        </p:spPr>
        <p:txBody>
          <a:bodyPr wrap="square">
            <a:spAutoFit/>
          </a:bodyPr>
          <a:lstStyle/>
          <a:p>
            <a:r>
              <a:rPr lang="el-GR" dirty="0" smtClean="0"/>
              <a:t>Η περιοχή </a:t>
            </a:r>
            <a:r>
              <a:rPr lang="el-GR" dirty="0" smtClean="0"/>
              <a:t>ενδιαφέροντος σε σχέση με τις μεγάλες νεοτεκτονικές μακροδομές της νότιας ηπειρωτικής Ελλάδας, και σε σχέση με το Ελληνικό τόξο (από Μαριολάκος &amp; Παπανικολάου, 1981, τροποποιημένο από Μαριολάκος, 2000).</a:t>
            </a:r>
            <a:endParaRPr lang="el-GR"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Υδρολογική λεκάνη</a:t>
            </a:r>
            <a:endParaRPr lang="el-GR" dirty="0"/>
          </a:p>
        </p:txBody>
      </p:sp>
      <p:pic>
        <p:nvPicPr>
          <p:cNvPr id="3074" name="Picture 2" descr="alfeios"/>
          <p:cNvPicPr>
            <a:picLocks noGrp="1" noChangeAspect="1" noChangeArrowheads="1"/>
          </p:cNvPicPr>
          <p:nvPr>
            <p:ph idx="1"/>
          </p:nvPr>
        </p:nvPicPr>
        <p:blipFill>
          <a:blip r:embed="rId2" cstate="print">
            <a:lum bright="-6000" contrast="18000"/>
          </a:blip>
          <a:srcRect/>
          <a:stretch>
            <a:fillRect/>
          </a:stretch>
        </p:blipFill>
        <p:spPr bwMode="auto">
          <a:xfrm>
            <a:off x="3522523" y="1600200"/>
            <a:ext cx="4793893" cy="4525963"/>
          </a:xfrm>
          <a:prstGeom prst="rect">
            <a:avLst/>
          </a:prstGeom>
          <a:noFill/>
          <a:ln w="9525">
            <a:noFill/>
            <a:miter lim="800000"/>
            <a:headEnd/>
            <a:tailEnd/>
          </a:ln>
        </p:spPr>
      </p:pic>
      <p:sp>
        <p:nvSpPr>
          <p:cNvPr id="4" name="Rectangle 3"/>
          <p:cNvSpPr/>
          <p:nvPr/>
        </p:nvSpPr>
        <p:spPr>
          <a:xfrm>
            <a:off x="251520" y="1844824"/>
            <a:ext cx="2808312" cy="3970318"/>
          </a:xfrm>
          <a:prstGeom prst="rect">
            <a:avLst/>
          </a:prstGeom>
        </p:spPr>
        <p:txBody>
          <a:bodyPr wrap="square">
            <a:spAutoFit/>
          </a:bodyPr>
          <a:lstStyle/>
          <a:p>
            <a:r>
              <a:rPr lang="el-GR" dirty="0" smtClean="0"/>
              <a:t>Η περιοχή έρευνας βρίσκεται μέσα στη λεκάνη απορροής του ποταμού Αλφειού. Με πράσινη διακεκομμένη γραμμή σημειώνονται οι υδροκρίτες των επιμέρους λεκανών της περιοχής, ενώ τα γαλάζια βέλη δείχνουν για κάθε υπολεκάνη, τη γενική κατεύθυνση της </a:t>
            </a:r>
            <a:r>
              <a:rPr lang="el-GR" dirty="0" smtClean="0"/>
              <a:t>απορροής (</a:t>
            </a:r>
            <a:r>
              <a:rPr lang="en-US" dirty="0" smtClean="0"/>
              <a:t>MARIOLAKOS</a:t>
            </a:r>
            <a:r>
              <a:rPr lang="en-US" dirty="0" smtClean="0"/>
              <a:t>, I. &amp; PAPANIKOLAOU D., (1980</a:t>
            </a:r>
            <a:r>
              <a:rPr lang="en-US" dirty="0" smtClean="0"/>
              <a:t>)</a:t>
            </a:r>
            <a:r>
              <a:rPr lang="el-GR" dirty="0" smtClean="0"/>
              <a:t>)</a:t>
            </a:r>
            <a:r>
              <a:rPr lang="en-US" dirty="0" smtClean="0"/>
              <a:t>. </a:t>
            </a:r>
            <a:endParaRPr lang="el-GR"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print"/>
          <a:srcRect/>
          <a:stretch>
            <a:fillRect/>
          </a:stretch>
        </p:blipFill>
        <p:spPr bwMode="auto">
          <a:xfrm>
            <a:off x="3419475" y="284691"/>
            <a:ext cx="5256213" cy="6479118"/>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l-GR" dirty="0" smtClean="0"/>
              <a:t>Τοπογραφία</a:t>
            </a:r>
            <a:endParaRPr lang="el-GR"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l-GR" dirty="0" smtClean="0"/>
              <a:t>Μορφολογία</a:t>
            </a:r>
            <a:endParaRPr lang="el-GR" dirty="0"/>
          </a:p>
        </p:txBody>
      </p:sp>
      <p:sp>
        <p:nvSpPr>
          <p:cNvPr id="6" name="Rectangle 5"/>
          <p:cNvSpPr/>
          <p:nvPr/>
        </p:nvSpPr>
        <p:spPr>
          <a:xfrm>
            <a:off x="251520" y="1484784"/>
            <a:ext cx="3240360" cy="1754326"/>
          </a:xfrm>
          <a:prstGeom prst="rect">
            <a:avLst/>
          </a:prstGeom>
        </p:spPr>
        <p:txBody>
          <a:bodyPr wrap="square">
            <a:spAutoFit/>
          </a:bodyPr>
          <a:lstStyle/>
          <a:p>
            <a:r>
              <a:rPr lang="el-GR" dirty="0" smtClean="0"/>
              <a:t>Μορφολογία </a:t>
            </a:r>
            <a:r>
              <a:rPr lang="el-GR" dirty="0"/>
              <a:t>της περιοχής (η χρωματική κλίμακα αντιστοιχεί στην υψομετρική με διαχωρισμό ανά 100 μέτρα, από τα 300 (βαθύ πράσινο) ως τα 1800 μέτρα (λευκό)).</a:t>
            </a:r>
          </a:p>
        </p:txBody>
      </p:sp>
      <p:pic>
        <p:nvPicPr>
          <p:cNvPr id="4099" name="Picture 3"/>
          <p:cNvPicPr>
            <a:picLocks noChangeAspect="1" noChangeArrowheads="1"/>
          </p:cNvPicPr>
          <p:nvPr/>
        </p:nvPicPr>
        <p:blipFill>
          <a:blip r:embed="rId2" cstate="print"/>
          <a:srcRect/>
          <a:stretch>
            <a:fillRect/>
          </a:stretch>
        </p:blipFill>
        <p:spPr bwMode="auto">
          <a:xfrm>
            <a:off x="3635896" y="116632"/>
            <a:ext cx="5376863" cy="66262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l-GR" dirty="0" smtClean="0"/>
              <a:t>Γεωλογία</a:t>
            </a:r>
            <a:endParaRPr lang="el-GR" dirty="0"/>
          </a:p>
        </p:txBody>
      </p:sp>
      <p:sp>
        <p:nvSpPr>
          <p:cNvPr id="6" name="Rectangle 5"/>
          <p:cNvSpPr/>
          <p:nvPr/>
        </p:nvSpPr>
        <p:spPr>
          <a:xfrm>
            <a:off x="251520" y="1484784"/>
            <a:ext cx="3240360" cy="923330"/>
          </a:xfrm>
          <a:prstGeom prst="rect">
            <a:avLst/>
          </a:prstGeom>
        </p:spPr>
        <p:txBody>
          <a:bodyPr wrap="square">
            <a:spAutoFit/>
          </a:bodyPr>
          <a:lstStyle/>
          <a:p>
            <a:r>
              <a:rPr lang="el-GR" dirty="0"/>
              <a:t>Γεωλογικός χάρτης του ΙΓΜΕ, Φύλλο Δημητσάνα </a:t>
            </a:r>
            <a:r>
              <a:rPr lang="el-GR" dirty="0" smtClean="0"/>
              <a:t>1:50000, σε </a:t>
            </a:r>
            <a:r>
              <a:rPr lang="el-GR" dirty="0"/>
              <a:t>σμίκρυνση</a:t>
            </a:r>
          </a:p>
        </p:txBody>
      </p:sp>
      <p:pic>
        <p:nvPicPr>
          <p:cNvPr id="6148" name="Picture 4"/>
          <p:cNvPicPr>
            <a:picLocks noChangeAspect="1" noChangeArrowheads="1"/>
          </p:cNvPicPr>
          <p:nvPr/>
        </p:nvPicPr>
        <p:blipFill>
          <a:blip r:embed="rId3" cstate="print"/>
          <a:srcRect/>
          <a:stretch>
            <a:fillRect/>
          </a:stretch>
        </p:blipFill>
        <p:spPr bwMode="auto">
          <a:xfrm>
            <a:off x="3635896" y="116632"/>
            <a:ext cx="5395636" cy="66693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gme-legend-landscape"/>
          <p:cNvPicPr>
            <a:picLocks noGrp="1" noChangeAspect="1" noChangeArrowheads="1"/>
          </p:cNvPicPr>
          <p:nvPr>
            <p:ph idx="1"/>
          </p:nvPr>
        </p:nvPicPr>
        <p:blipFill>
          <a:blip r:embed="rId3" cstate="print"/>
          <a:srcRect/>
          <a:stretch>
            <a:fillRect/>
          </a:stretch>
        </p:blipFill>
        <p:spPr bwMode="auto">
          <a:xfrm rot="5400000">
            <a:off x="1613739" y="-453498"/>
            <a:ext cx="6170237" cy="774254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337</TotalTime>
  <Words>593</Words>
  <Application>Microsoft Office PowerPoint</Application>
  <PresentationFormat>On-screen Show (4:3)</PresentationFormat>
  <Paragraphs>31</Paragraphs>
  <Slides>10</Slides>
  <Notes>0</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Διαχείριση Υδατικών Πόρων</vt:lpstr>
      <vt:lpstr>Ζητούμενα</vt:lpstr>
      <vt:lpstr>Περιοχή έρευνας</vt:lpstr>
      <vt:lpstr>Νεοτεκτονικές Μακροδομές</vt:lpstr>
      <vt:lpstr>Υδρολογική λεκάνη</vt:lpstr>
      <vt:lpstr>Τοπογραφία</vt:lpstr>
      <vt:lpstr>Μορφολογία</vt:lpstr>
      <vt:lpstr>Γεωλογία</vt:lpstr>
      <vt:lpstr>Slide 9</vt:lpstr>
      <vt:lpstr>Βιβλιογραφία</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Διαχείριση Υδατικών Πόρων</dc:title>
  <dc:creator>Manolis</dc:creator>
  <cp:lastModifiedBy>Manolis</cp:lastModifiedBy>
  <cp:revision>6</cp:revision>
  <dcterms:created xsi:type="dcterms:W3CDTF">2021-02-24T05:30:49Z</dcterms:created>
  <dcterms:modified xsi:type="dcterms:W3CDTF">2021-02-26T13:03:30Z</dcterms:modified>
</cp:coreProperties>
</file>