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257" r:id="rId2"/>
    <p:sldId id="366" r:id="rId3"/>
    <p:sldId id="363" r:id="rId4"/>
    <p:sldId id="364" r:id="rId5"/>
    <p:sldId id="383" r:id="rId6"/>
    <p:sldId id="370" r:id="rId7"/>
    <p:sldId id="367" r:id="rId8"/>
    <p:sldId id="368" r:id="rId9"/>
    <p:sldId id="369" r:id="rId10"/>
    <p:sldId id="260" r:id="rId11"/>
    <p:sldId id="384" r:id="rId12"/>
    <p:sldId id="365" r:id="rId13"/>
    <p:sldId id="372" r:id="rId14"/>
    <p:sldId id="371" r:id="rId15"/>
    <p:sldId id="373" r:id="rId16"/>
    <p:sldId id="374" r:id="rId17"/>
    <p:sldId id="375" r:id="rId18"/>
    <p:sldId id="376" r:id="rId19"/>
    <p:sldId id="377" r:id="rId20"/>
    <p:sldId id="379" r:id="rId21"/>
    <p:sldId id="385" r:id="rId22"/>
    <p:sldId id="380" r:id="rId23"/>
    <p:sldId id="381" r:id="rId24"/>
    <p:sldId id="382" r:id="rId25"/>
    <p:sldId id="261" r:id="rId26"/>
    <p:sldId id="262" r:id="rId27"/>
    <p:sldId id="263" r:id="rId28"/>
    <p:sldId id="333" r:id="rId29"/>
    <p:sldId id="264" r:id="rId30"/>
    <p:sldId id="265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  <p:sldId id="276" r:id="rId41"/>
    <p:sldId id="277" r:id="rId42"/>
    <p:sldId id="278" r:id="rId43"/>
    <p:sldId id="280" r:id="rId44"/>
    <p:sldId id="282" r:id="rId45"/>
    <p:sldId id="283" r:id="rId46"/>
    <p:sldId id="284" r:id="rId47"/>
    <p:sldId id="285" r:id="rId48"/>
    <p:sldId id="286" r:id="rId49"/>
    <p:sldId id="287" r:id="rId50"/>
    <p:sldId id="289" r:id="rId51"/>
    <p:sldId id="290" r:id="rId52"/>
    <p:sldId id="291" r:id="rId53"/>
    <p:sldId id="293" r:id="rId54"/>
    <p:sldId id="292" r:id="rId55"/>
    <p:sldId id="294" r:id="rId56"/>
    <p:sldId id="296" r:id="rId57"/>
    <p:sldId id="297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20" r:id="rId73"/>
    <p:sldId id="321" r:id="rId74"/>
    <p:sldId id="323" r:id="rId75"/>
    <p:sldId id="324" r:id="rId76"/>
    <p:sldId id="325" r:id="rId77"/>
    <p:sldId id="326" r:id="rId78"/>
    <p:sldId id="328" r:id="rId79"/>
    <p:sldId id="329" r:id="rId80"/>
    <p:sldId id="330" r:id="rId81"/>
    <p:sldId id="331" r:id="rId82"/>
    <p:sldId id="362" r:id="rId83"/>
    <p:sldId id="336" r:id="rId84"/>
    <p:sldId id="337" r:id="rId85"/>
    <p:sldId id="338" r:id="rId86"/>
    <p:sldId id="339" r:id="rId87"/>
    <p:sldId id="340" r:id="rId88"/>
    <p:sldId id="341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32" r:id="rId10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464"/>
    <a:srgbClr val="170585"/>
    <a:srgbClr val="0E034D"/>
    <a:srgbClr val="15C2FF"/>
    <a:srgbClr val="1F07AD"/>
    <a:srgbClr val="2709DD"/>
    <a:srgbClr val="240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83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6E00C-AAB5-4A49-A30F-4F80F4BD44E0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D9AA8-F7BE-48D1-8CD7-14CE41D56359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84ABD9-0A8B-4A5F-AB82-309BFB9A6865}" type="slidenum">
              <a:rPr lang="el-GR"/>
              <a:pPr/>
              <a:t>10</a:t>
            </a:fld>
            <a:endParaRPr lang="el-GR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2D2F52B-A4D0-4986-9A15-C1696D61105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364F8B-708D-42ED-BE5B-914EE2090B6D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 spd="slow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281FC-DEF3-4D94-A702-60BC5279D829}" type="datetimeFigureOut">
              <a:rPr lang="el-GR" smtClean="0"/>
              <a:pPr/>
              <a:t>8/12/2023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06CF3-8B15-4A3D-B3CC-1AD8FA8C94E7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1600" b="1" dirty="0" smtClean="0">
                <a:solidFill>
                  <a:srgbClr val="FFFF00"/>
                </a:solidFill>
              </a:rPr>
              <a:t>ΠΑΝΕΠΙΣΤΗΜΙΟ  ΑΘΗΝΩΝ </a:t>
            </a:r>
            <a:br>
              <a:rPr lang="el-GR" sz="1600" b="1" dirty="0" smtClean="0">
                <a:solidFill>
                  <a:srgbClr val="FFFF00"/>
                </a:solidFill>
              </a:rPr>
            </a:br>
            <a:r>
              <a:rPr lang="el-GR" sz="1600" b="1" dirty="0" smtClean="0">
                <a:solidFill>
                  <a:srgbClr val="FFFF00"/>
                </a:solidFill>
              </a:rPr>
              <a:t>Α Ν Θ Ρ Ω Π Ο Λ Ο Γ Ι Κ Ο     Μ Ο Υ Σ Ε Ι Ο</a:t>
            </a:r>
            <a:br>
              <a:rPr lang="el-GR" sz="1600" b="1" dirty="0" smtClean="0">
                <a:solidFill>
                  <a:srgbClr val="FFFF00"/>
                </a:solidFill>
              </a:rPr>
            </a:br>
            <a:r>
              <a:rPr lang="el-GR" sz="1600" b="1" dirty="0" smtClean="0">
                <a:solidFill>
                  <a:srgbClr val="FFFF00"/>
                </a:solidFill>
              </a:rPr>
              <a:t>Διευθυντής: </a:t>
            </a:r>
            <a:r>
              <a:rPr lang="el-GR" sz="1600" b="1" dirty="0" err="1" smtClean="0">
                <a:solidFill>
                  <a:srgbClr val="FFFF00"/>
                </a:solidFill>
              </a:rPr>
              <a:t>Αναπλ</a:t>
            </a:r>
            <a:r>
              <a:rPr lang="el-GR" sz="1600" b="1" dirty="0" smtClean="0">
                <a:solidFill>
                  <a:srgbClr val="FFFF00"/>
                </a:solidFill>
              </a:rPr>
              <a:t>. Καθηγητής Δρ. Κων/νος Ευαγγέλου</a:t>
            </a:r>
            <a:endParaRPr lang="el-GR" sz="1600" b="1" dirty="0">
              <a:solidFill>
                <a:srgbClr val="FFFF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endParaRPr lang="el-GR" b="1" dirty="0"/>
          </a:p>
          <a:p>
            <a:pPr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HOMO SAPIENS</a:t>
            </a:r>
            <a:endParaRPr lang="el-GR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l-GR" b="1" dirty="0" smtClean="0">
                <a:solidFill>
                  <a:srgbClr val="FF0000"/>
                </a:solidFill>
              </a:rPr>
              <a:t>ΣΚΕΛΕΤΙΚΗ ΕΞΕΛΙΞΗ ΚΑΙ ΓΕΩΓΡΑΦΙΚΗ ΔΙΑΦΟΡΟΠΟΙΗΣΗ</a:t>
            </a:r>
          </a:p>
          <a:p>
            <a:pPr algn="ctr">
              <a:buNone/>
            </a:pPr>
            <a:endParaRPr lang="el-GR" b="1" dirty="0"/>
          </a:p>
          <a:p>
            <a:pPr algn="ctr">
              <a:buNone/>
            </a:pPr>
            <a:endParaRPr lang="el-GR" b="1" dirty="0" smtClean="0"/>
          </a:p>
          <a:p>
            <a:pPr algn="ctr">
              <a:buNone/>
            </a:pPr>
            <a:endParaRPr lang="el-GR" b="1" dirty="0"/>
          </a:p>
          <a:p>
            <a:pPr algn="ctr">
              <a:buNone/>
            </a:pPr>
            <a:endParaRPr lang="el-GR" sz="2100" b="1" dirty="0" smtClean="0">
              <a:solidFill>
                <a:srgbClr val="FFFF00"/>
              </a:solidFill>
            </a:endParaRPr>
          </a:p>
          <a:p>
            <a:pPr algn="ctr">
              <a:buNone/>
            </a:pPr>
            <a:r>
              <a:rPr lang="el-GR" sz="2100" b="1" dirty="0" smtClean="0">
                <a:solidFill>
                  <a:srgbClr val="FFFF00"/>
                </a:solidFill>
              </a:rPr>
              <a:t>Δρ.  ΚΩΝ/ΝΟΣ  ΜΕΡΔΕΝΙΣΙΑΝΟΣ </a:t>
            </a:r>
            <a:r>
              <a:rPr lang="en-US" sz="2100" b="1" dirty="0" smtClean="0">
                <a:solidFill>
                  <a:srgbClr val="FFFF00"/>
                </a:solidFill>
              </a:rPr>
              <a:t>MD, PhD</a:t>
            </a:r>
          </a:p>
          <a:p>
            <a:pPr algn="ctr">
              <a:buNone/>
            </a:pPr>
            <a:r>
              <a:rPr lang="el-GR" sz="2100" b="1" dirty="0" smtClean="0">
                <a:solidFill>
                  <a:srgbClr val="FFFF00"/>
                </a:solidFill>
              </a:rPr>
              <a:t>Ιατρός – Καρδιολόγος</a:t>
            </a:r>
          </a:p>
          <a:p>
            <a:pPr algn="ctr">
              <a:buNone/>
            </a:pPr>
            <a:r>
              <a:rPr lang="el-GR" sz="2100" b="1" dirty="0" smtClean="0">
                <a:solidFill>
                  <a:srgbClr val="FFFF00"/>
                </a:solidFill>
              </a:rPr>
              <a:t>τ. </a:t>
            </a:r>
            <a:r>
              <a:rPr lang="el-GR" sz="2100" b="1" dirty="0" err="1" smtClean="0">
                <a:solidFill>
                  <a:srgbClr val="FFFF00"/>
                </a:solidFill>
              </a:rPr>
              <a:t>Επίκ</a:t>
            </a:r>
            <a:r>
              <a:rPr lang="el-GR" sz="2100" b="1" dirty="0" smtClean="0">
                <a:solidFill>
                  <a:srgbClr val="FFFF00"/>
                </a:solidFill>
              </a:rPr>
              <a:t>. Καθηγητής  Φυσ. Ανθρωπολογίας  </a:t>
            </a:r>
            <a:r>
              <a:rPr lang="el-GR" sz="2100" b="1" dirty="0" err="1" smtClean="0">
                <a:solidFill>
                  <a:srgbClr val="FFFF00"/>
                </a:solidFill>
              </a:rPr>
              <a:t>Πανεπ</a:t>
            </a:r>
            <a:r>
              <a:rPr lang="el-GR" sz="2100" b="1" dirty="0" smtClean="0">
                <a:solidFill>
                  <a:srgbClr val="FFFF00"/>
                </a:solidFill>
              </a:rPr>
              <a:t>. Αθηνών</a:t>
            </a:r>
          </a:p>
          <a:p>
            <a:pPr algn="ctr">
              <a:buNone/>
            </a:pPr>
            <a:r>
              <a:rPr lang="el-GR" sz="2100" b="1" dirty="0" smtClean="0">
                <a:solidFill>
                  <a:srgbClr val="FFFF00"/>
                </a:solidFill>
              </a:rPr>
              <a:t>Καθηγητής Λαϊκού </a:t>
            </a:r>
            <a:r>
              <a:rPr lang="el-GR" sz="2100" b="1" smtClean="0">
                <a:solidFill>
                  <a:srgbClr val="FFFF00"/>
                </a:solidFill>
              </a:rPr>
              <a:t>Πανεπιστημίου Αθηνών</a:t>
            </a:r>
            <a:endParaRPr lang="el-GR" sz="21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5445125"/>
            <a:ext cx="8496300" cy="1412875"/>
          </a:xfrm>
        </p:spPr>
        <p:txBody>
          <a:bodyPr/>
          <a:lstStyle/>
          <a:p>
            <a:r>
              <a:rPr lang="el-GR" sz="1600" b="1">
                <a:solidFill>
                  <a:srgbClr val="FFFF00"/>
                </a:solidFill>
              </a:rPr>
              <a:t>Γεωγραφική εξάπλωση του ανατομικά σύγχρονου ανθρώπου.</a:t>
            </a:r>
            <a:br>
              <a:rPr lang="el-GR" sz="1600" b="1">
                <a:solidFill>
                  <a:srgbClr val="FFFF00"/>
                </a:solidFill>
              </a:rPr>
            </a:br>
            <a:r>
              <a:rPr lang="el-GR" sz="1600" b="1">
                <a:solidFill>
                  <a:srgbClr val="FFFF00"/>
                </a:solidFill>
              </a:rPr>
              <a:t>Στην Αφρική πριν 100.000 χρόνια</a:t>
            </a:r>
            <a:br>
              <a:rPr lang="el-GR" sz="1600" b="1">
                <a:solidFill>
                  <a:srgbClr val="FFFF00"/>
                </a:solidFill>
              </a:rPr>
            </a:br>
            <a:r>
              <a:rPr lang="el-GR" sz="1600" b="1">
                <a:solidFill>
                  <a:srgbClr val="FFFF00"/>
                </a:solidFill>
              </a:rPr>
              <a:t>στη Ν.Α. Ασία πριν 50.000 χρόνια</a:t>
            </a:r>
            <a:br>
              <a:rPr lang="el-GR" sz="1600" b="1">
                <a:solidFill>
                  <a:srgbClr val="FFFF00"/>
                </a:solidFill>
              </a:rPr>
            </a:br>
            <a:r>
              <a:rPr lang="el-GR" sz="1600" b="1">
                <a:solidFill>
                  <a:srgbClr val="FFFF00"/>
                </a:solidFill>
              </a:rPr>
              <a:t>στην Ευρώπη πριν 35.000 – 40.000 χρόνια</a:t>
            </a:r>
            <a:br>
              <a:rPr lang="el-GR" sz="1600" b="1">
                <a:solidFill>
                  <a:srgbClr val="FFFF00"/>
                </a:solidFill>
              </a:rPr>
            </a:br>
            <a:r>
              <a:rPr lang="el-GR" sz="1600" b="1">
                <a:solidFill>
                  <a:srgbClr val="FFFF00"/>
                </a:solidFill>
              </a:rPr>
              <a:t>στην Αμερική πριν 15.000 – 30.000 χρόνια</a:t>
            </a:r>
          </a:p>
        </p:txBody>
      </p:sp>
      <p:pic>
        <p:nvPicPr>
          <p:cNvPr id="9220" name="Picture 4" descr="Χάρτης μετανάστευσης προϊ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1275"/>
            <a:ext cx="9144000" cy="5360988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smtClean="0">
                <a:solidFill>
                  <a:srgbClr val="FF0000"/>
                </a:solidFill>
              </a:rPr>
              <a:t>ΤΕΧΝΟΛΟΓΙΚΗ  ΕΚΡΗΞΗ</a:t>
            </a:r>
          </a:p>
        </p:txBody>
      </p:sp>
      <p:sp>
        <p:nvSpPr>
          <p:cNvPr id="84995" name="2 - Θέση κειμένου"/>
          <p:cNvSpPr>
            <a:spLocks noGrp="1"/>
          </p:cNvSpPr>
          <p:nvPr>
            <p:ph type="body" sz="half" idx="1"/>
          </p:nvPr>
        </p:nvSpPr>
        <p:spPr>
          <a:xfrm flipH="1">
            <a:off x="395288" y="1844675"/>
            <a:ext cx="8424862" cy="4065588"/>
          </a:xfrm>
        </p:spPr>
        <p:txBody>
          <a:bodyPr/>
          <a:lstStyle/>
          <a:p>
            <a:endParaRPr lang="el-GR" smtClean="0"/>
          </a:p>
        </p:txBody>
      </p:sp>
      <p:sp>
        <p:nvSpPr>
          <p:cNvPr id="84996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323850" y="1557338"/>
            <a:ext cx="8569325" cy="4568825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•  Ρύπανση  της  ατμόσφαιρας και γήινης  βιόσφαιρας (απόβλητα εργοστασίων,</a:t>
            </a:r>
          </a:p>
          <a:p>
            <a:pPr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        πυρηνικά απόβλητα, κ.α.).</a:t>
            </a:r>
          </a:p>
          <a:p>
            <a:pPr>
              <a:buFontTx/>
              <a:buNone/>
            </a:pPr>
            <a:endParaRPr lang="el-GR" sz="2000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• Εξάντληση  των  ενεργειακών  αποθεμάτων  της  γης.</a:t>
            </a:r>
          </a:p>
          <a:p>
            <a:pPr>
              <a:buFontTx/>
              <a:buNone/>
            </a:pPr>
            <a:endParaRPr lang="el-GR" sz="2000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• Παρεμπόδιση της φυσικής εξελικτικής διαδικασίας του ανθρώπου</a:t>
            </a:r>
          </a:p>
          <a:p>
            <a:pPr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     λόγω παρεμβολής της τεχνολογίας στην ιατρική, στη </a:t>
            </a:r>
            <a:r>
              <a:rPr lang="el-GR" sz="2000" smtClean="0">
                <a:solidFill>
                  <a:srgbClr val="FFFF00"/>
                </a:solidFill>
              </a:rPr>
              <a:t>διατροφή, στη </a:t>
            </a:r>
            <a:r>
              <a:rPr lang="el-GR" sz="2000" dirty="0" smtClean="0">
                <a:solidFill>
                  <a:srgbClr val="FFFF00"/>
                </a:solidFill>
              </a:rPr>
              <a:t>μετακίνηση, την αθρόα μετανάστευση και την πιθανή αλλαγή κλίματος.</a:t>
            </a:r>
          </a:p>
          <a:p>
            <a:pPr algn="ctr">
              <a:buFontTx/>
              <a:buNone/>
            </a:pPr>
            <a:endParaRPr lang="el-GR" sz="2000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• Κίνδυνος εκφυλισμού και σταδιακής καταστροφής του ανθρώπινου είδους.</a:t>
            </a:r>
          </a:p>
        </p:txBody>
      </p:sp>
    </p:spTree>
  </p:cSld>
  <p:clrMapOvr>
    <a:masterClrMapping/>
  </p:clrMapOvr>
  <p:transition spd="slow">
    <p:zoom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Πληθυσμιακή έκρηξη.23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7211144" cy="6891485"/>
          </a:xfrm>
        </p:spPr>
      </p:pic>
    </p:spTree>
  </p:cSld>
  <p:clrMapOvr>
    <a:masterClrMapping/>
  </p:clrMapOvr>
  <p:transition spd="slow">
    <p:zoom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Υπερπληθυσμός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23956" cy="4767267"/>
          </a:xfrm>
        </p:spPr>
      </p:pic>
      <p:sp>
        <p:nvSpPr>
          <p:cNvPr id="5" name="4 - TextBox"/>
          <p:cNvSpPr txBox="1"/>
          <p:nvPr/>
        </p:nvSpPr>
        <p:spPr>
          <a:xfrm>
            <a:off x="395536" y="6237312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solidFill>
                  <a:srgbClr val="FFFF00"/>
                </a:solidFill>
              </a:rPr>
              <a:t>ΚΛΙΜΑΤΙΚΗ  ΑΛΛΑΓΗ  ΚΑΙ  ΔΙΑΤΡΟΦΙΚΗ  ΑΝΕΠΑΡΚΕΙΑ </a:t>
            </a:r>
            <a:endParaRPr lang="el-GR" sz="1600" b="1" dirty="0">
              <a:solidFill>
                <a:srgbClr val="FFFF00"/>
              </a:solidFill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5220072" y="5517232"/>
            <a:ext cx="33843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50" dirty="0" smtClean="0">
                <a:solidFill>
                  <a:srgbClr val="FFFF00"/>
                </a:solidFill>
              </a:rPr>
              <a:t>    Υποσιτισμός  επί τοις %             Δείκτης  υποσιτισμού και</a:t>
            </a:r>
          </a:p>
          <a:p>
            <a:r>
              <a:rPr lang="el-GR" sz="1050" dirty="0" smtClean="0">
                <a:solidFill>
                  <a:srgbClr val="FFFF00"/>
                </a:solidFill>
              </a:rPr>
              <a:t>                                                           κλιματικής  καταστροφής</a:t>
            </a:r>
            <a:endParaRPr lang="el-GR" sz="105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Πληθυσμιακή έκρηξη.19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195736" y="46010"/>
            <a:ext cx="4512450" cy="6811990"/>
          </a:xfrm>
        </p:spPr>
      </p:pic>
    </p:spTree>
  </p:cSld>
  <p:clrMapOvr>
    <a:masterClrMapping/>
  </p:clrMapOvr>
  <p:transition spd="slow">
    <p:zoom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86019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107950" y="1600200"/>
            <a:ext cx="8856663" cy="4637088"/>
          </a:xfrm>
        </p:spPr>
        <p:txBody>
          <a:bodyPr/>
          <a:lstStyle/>
          <a:p>
            <a:endParaRPr lang="el-GR" smtClean="0"/>
          </a:p>
          <a:p>
            <a:endParaRPr lang="el-GR" smtClean="0"/>
          </a:p>
          <a:p>
            <a:endParaRPr lang="el-GR" smtClean="0"/>
          </a:p>
          <a:p>
            <a:pPr algn="ctr"/>
            <a:endParaRPr lang="el-GR" smtClean="0"/>
          </a:p>
          <a:p>
            <a:pPr algn="ctr"/>
            <a:endParaRPr lang="el-GR" smtClean="0"/>
          </a:p>
          <a:p>
            <a:pPr algn="ctr"/>
            <a:endParaRPr lang="el-GR" smtClean="0"/>
          </a:p>
          <a:p>
            <a:pPr algn="ctr">
              <a:buFontTx/>
              <a:buNone/>
            </a:pPr>
            <a:r>
              <a:rPr lang="el-GR" sz="2000" smtClean="0">
                <a:solidFill>
                  <a:srgbClr val="FFFF00"/>
                </a:solidFill>
              </a:rPr>
              <a:t>Βιομηχανική επανάσταση και αλόγιστη κατανάλωση των ορυκτών καυσίμων  </a:t>
            </a:r>
          </a:p>
        </p:txBody>
      </p:sp>
      <p:pic>
        <p:nvPicPr>
          <p:cNvPr id="86020" name="4 - Θέση περιεχομένου" descr="Πληθυσμιακή έκρηξη.7.t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563" y="908050"/>
            <a:ext cx="9002712" cy="3810000"/>
          </a:xfrm>
        </p:spPr>
      </p:pic>
    </p:spTree>
  </p:cSld>
  <p:clrMapOvr>
    <a:masterClrMapping/>
  </p:clrMapOvr>
  <p:transition spd="slow">
    <p:zoom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91264" cy="576064"/>
          </a:xfrm>
        </p:spPr>
        <p:txBody>
          <a:bodyPr>
            <a:normAutofit fontScale="90000"/>
          </a:bodyPr>
          <a:lstStyle/>
          <a:p>
            <a:r>
              <a:rPr lang="el-GR" sz="2000" b="1" dirty="0" smtClean="0">
                <a:solidFill>
                  <a:srgbClr val="FF0000"/>
                </a:solidFill>
              </a:rPr>
              <a:t>ΦΕΡΟΥΣΑ ΙΚΑΝΟΤΗΤΑ ΤΟΥ ΠΛΑΝΗΤΗ ΓΗ ΣΕ ΦΥΣΙΚΟΥΣ ΠΟΡΟΥΣ</a:t>
            </a:r>
            <a:r>
              <a:rPr lang="el-GR" sz="2400" b="1" dirty="0" smtClean="0">
                <a:solidFill>
                  <a:srgbClr val="FF0000"/>
                </a:solidFill>
              </a:rPr>
              <a:t/>
            </a:r>
            <a:br>
              <a:rPr lang="el-GR" sz="2400" b="1" dirty="0" smtClean="0">
                <a:solidFill>
                  <a:srgbClr val="FF0000"/>
                </a:solidFill>
              </a:rPr>
            </a:br>
            <a:endParaRPr lang="el-GR" sz="2400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•    Οικολογικό αποτύπωμα (Δείκτης βαθμού τεχνολογικής παρέμβασης  του ανθρώπου στα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                             οικοσυστήματα ) : Σήμερα 220.000 </a:t>
            </a:r>
            <a:r>
              <a:rPr lang="el-GR" sz="1600" b="1" dirty="0" err="1" smtClean="0">
                <a:solidFill>
                  <a:srgbClr val="FFFF00"/>
                </a:solidFill>
              </a:rPr>
              <a:t>τετρ</a:t>
            </a:r>
            <a:r>
              <a:rPr lang="el-GR" sz="1600" b="1" dirty="0" smtClean="0">
                <a:solidFill>
                  <a:srgbClr val="FFFF00"/>
                </a:solidFill>
              </a:rPr>
              <a:t>. μέτρα ανά άτομο (40.000</a:t>
            </a:r>
            <a:r>
              <a:rPr lang="en-US" sz="1600" b="1" dirty="0" smtClean="0">
                <a:solidFill>
                  <a:srgbClr val="FFFF00"/>
                </a:solidFill>
              </a:rPr>
              <a:t> </a:t>
            </a:r>
            <a:r>
              <a:rPr lang="el-GR" sz="1600" b="1" dirty="0" err="1" smtClean="0">
                <a:solidFill>
                  <a:srgbClr val="FFFF00"/>
                </a:solidFill>
              </a:rPr>
              <a:t>τ.μ</a:t>
            </a:r>
            <a:r>
              <a:rPr lang="el-GR" sz="1600" b="1" dirty="0" smtClean="0">
                <a:solidFill>
                  <a:srgbClr val="FFFF00"/>
                </a:solidFill>
              </a:rPr>
              <a:t>. </a:t>
            </a:r>
            <a:r>
              <a:rPr lang="el-GR" sz="1600" b="1" dirty="0" err="1" smtClean="0">
                <a:solidFill>
                  <a:srgbClr val="FFFF00"/>
                </a:solidFill>
              </a:rPr>
              <a:t>περισ</a:t>
            </a:r>
            <a:r>
              <a:rPr lang="el-GR" sz="1600" b="1" dirty="0" smtClean="0">
                <a:solidFill>
                  <a:srgbClr val="FFFF00"/>
                </a:solidFill>
              </a:rPr>
              <a:t>-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                             </a:t>
            </a:r>
            <a:r>
              <a:rPr lang="el-GR" sz="1600" b="1" dirty="0" err="1" smtClean="0">
                <a:solidFill>
                  <a:srgbClr val="FFFF00"/>
                </a:solidFill>
              </a:rPr>
              <a:t>σότερα</a:t>
            </a:r>
            <a:r>
              <a:rPr lang="el-GR" sz="1600" b="1" dirty="0" smtClean="0">
                <a:solidFill>
                  <a:srgbClr val="FFFF00"/>
                </a:solidFill>
              </a:rPr>
              <a:t> από το βιολογικό όριο του πλανήτη).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•    Η ανθρωπότητα παγκοσμίως καταναλώνει σε ένα χρόνο 1,5 φορές περισσότερους πόρους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                             απ’ ότι η γη με φυσιολογικούς μηχανισμούς μπορεί να αντικαταστήσει.</a:t>
            </a:r>
          </a:p>
          <a:p>
            <a:pPr>
              <a:buNone/>
            </a:pPr>
            <a:endParaRPr lang="el-GR" sz="1600" b="1" dirty="0" smtClean="0"/>
          </a:p>
          <a:p>
            <a:pPr algn="ctr">
              <a:buNone/>
            </a:pPr>
            <a:r>
              <a:rPr lang="el-GR" sz="1800" b="1" dirty="0" smtClean="0">
                <a:solidFill>
                  <a:srgbClr val="FF0000"/>
                </a:solidFill>
              </a:rPr>
              <a:t>ΑΠΟΤΕΛΕΣΜΑ  ΑΛΟΓΙΣΤΗΣ  ΤΕΧΝΟΛΟΓΙΚΗΣ  ΑΝΑΠΤΥΞΗΣ</a:t>
            </a:r>
          </a:p>
          <a:p>
            <a:pPr>
              <a:buNone/>
            </a:pPr>
            <a:r>
              <a:rPr lang="el-GR" sz="1600" b="1" dirty="0" smtClean="0"/>
              <a:t>                              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•      Μόλυνση των υδάτων από τις βιομηχανικές δραστηριότητες (πόσιμων και θαλάσσιων).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•      Εξάντληση των ορυκτών αποθεμάτων (πετρελαιοειδών, φυσικού αερίου, γαιάνθρακα,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                              μεταλλευμάτων).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•      Ρύπανση της ατμόσφαιρας και του περιβάλλοντος  (Οι ανεπτυγμένες  τεχνολογικά χώρες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FFFF00"/>
                </a:solidFill>
              </a:rPr>
              <a:t>                               ρυπαίνουν 32 φορές περισσότερο από τις χώρες του </a:t>
            </a:r>
            <a:r>
              <a:rPr lang="en-US" sz="1600" b="1" dirty="0" smtClean="0">
                <a:solidFill>
                  <a:srgbClr val="FFFF00"/>
                </a:solidFill>
              </a:rPr>
              <a:t>“</a:t>
            </a:r>
            <a:r>
              <a:rPr lang="el-GR" sz="1600" b="1" dirty="0" smtClean="0">
                <a:solidFill>
                  <a:srgbClr val="FFFF00"/>
                </a:solidFill>
              </a:rPr>
              <a:t>τρίτου κόσμου</a:t>
            </a:r>
            <a:r>
              <a:rPr lang="en-US" sz="1600" b="1" dirty="0" smtClean="0">
                <a:solidFill>
                  <a:srgbClr val="FFFF00"/>
                </a:solidFill>
              </a:rPr>
              <a:t>”</a:t>
            </a:r>
            <a:r>
              <a:rPr lang="el-GR" sz="1600" b="1" dirty="0" smtClean="0">
                <a:solidFill>
                  <a:srgbClr val="FFFF00"/>
                </a:solidFill>
              </a:rPr>
              <a:t>)</a:t>
            </a:r>
          </a:p>
          <a:p>
            <a:pPr>
              <a:buNone/>
            </a:pPr>
            <a:endParaRPr lang="el-GR" sz="1600" b="1" dirty="0"/>
          </a:p>
        </p:txBody>
      </p:sp>
    </p:spTree>
  </p:cSld>
  <p:clrMapOvr>
    <a:masterClrMapping/>
  </p:clrMapOvr>
  <p:transition spd="slow">
    <p:zoom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7DEFFB"/>
                </a:solidFill>
              </a:rPr>
              <a:t>ΣΥΜΠΕΡΑΣΜΑΤΑ ΓΙΑ ΤΟ ΜΕΛΛΟΝ ΤΟΥ ΑΝΘΡΩΠΟΥ</a:t>
            </a:r>
            <a:endParaRPr lang="el-GR" sz="2000" b="1" dirty="0">
              <a:solidFill>
                <a:srgbClr val="7DEFFB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25658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l-GR" sz="1900" b="1" dirty="0" smtClean="0">
                <a:solidFill>
                  <a:srgbClr val="FF0000"/>
                </a:solidFill>
              </a:rPr>
              <a:t>Υπερπληθυσμός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Εκθετική αύξηση του πληθυσμού της γης μέχρι 12-14 </a:t>
            </a:r>
            <a:r>
              <a:rPr lang="el-GR" sz="1500" b="1" dirty="0" err="1" smtClean="0">
                <a:solidFill>
                  <a:srgbClr val="FFFF00"/>
                </a:solidFill>
              </a:rPr>
              <a:t>δισεκ</a:t>
            </a:r>
            <a:r>
              <a:rPr lang="el-GR" sz="1500" b="1" dirty="0" smtClean="0">
                <a:solidFill>
                  <a:srgbClr val="FFFF00"/>
                </a:solidFill>
              </a:rPr>
              <a:t>. τις επόμενες δεκαετίες.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Αισιόδοξη αντιμετώπιση του προβλήματος λίγο πριν το όριο αντοχής του πλανήτη, μέσω  κυρίως  </a:t>
            </a:r>
            <a:r>
              <a:rPr lang="el-GR" sz="1500" b="1" dirty="0" err="1" smtClean="0">
                <a:solidFill>
                  <a:srgbClr val="FFFF00"/>
                </a:solidFill>
              </a:rPr>
              <a:t>προγραμ</a:t>
            </a:r>
            <a:r>
              <a:rPr lang="el-GR" sz="1500" b="1" dirty="0" smtClean="0">
                <a:solidFill>
                  <a:srgbClr val="FFFF00"/>
                </a:solidFill>
              </a:rPr>
              <a:t>-</a:t>
            </a:r>
            <a:r>
              <a:rPr lang="el-GR" sz="1500" b="1" dirty="0" err="1" smtClean="0">
                <a:solidFill>
                  <a:srgbClr val="FFFF00"/>
                </a:solidFill>
              </a:rPr>
              <a:t>ματισμού</a:t>
            </a:r>
            <a:r>
              <a:rPr lang="el-GR" sz="1500" b="1" dirty="0" smtClean="0">
                <a:solidFill>
                  <a:srgbClr val="FFFF00"/>
                </a:solidFill>
              </a:rPr>
              <a:t> γεννήσεων στις χώρες του τρίτου κόσμου.</a:t>
            </a:r>
          </a:p>
          <a:p>
            <a:pPr>
              <a:buNone/>
            </a:pPr>
            <a:endParaRPr lang="el-GR" sz="1200" b="1" dirty="0" smtClean="0"/>
          </a:p>
          <a:p>
            <a:pPr algn="ctr">
              <a:buNone/>
            </a:pPr>
            <a:r>
              <a:rPr lang="el-GR" sz="1900" b="1" dirty="0" smtClean="0">
                <a:solidFill>
                  <a:srgbClr val="FF0000"/>
                </a:solidFill>
              </a:rPr>
              <a:t>Τεχνολογική  έκρηξη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Εξέλιξη της τεχνολογίας  πέραν των ορίων ικανότητας της ανθρώπινης διαχείρισης μέσα στον επόμενο αιώνα.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Εξάντληση των φυσικών ενεργειακών πόρων και υλικών τεχνολογίας  της γης.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Ρύπανση του περιβάλλοντος </a:t>
            </a:r>
            <a:r>
              <a:rPr lang="el-GR" sz="1500" b="1" smtClean="0">
                <a:solidFill>
                  <a:srgbClr val="FFFF00"/>
                </a:solidFill>
              </a:rPr>
              <a:t>και πιθανή κλιματική </a:t>
            </a:r>
            <a:r>
              <a:rPr lang="el-GR" sz="1500" b="1" dirty="0" smtClean="0">
                <a:solidFill>
                  <a:srgbClr val="FFFF00"/>
                </a:solidFill>
              </a:rPr>
              <a:t>αλλαγή.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Βιοτεχνολογική επέμβαση στο ανθρώπινο </a:t>
            </a:r>
            <a:r>
              <a:rPr lang="el-GR" sz="1500" b="1" dirty="0" err="1" smtClean="0">
                <a:solidFill>
                  <a:srgbClr val="FFFF00"/>
                </a:solidFill>
              </a:rPr>
              <a:t>γονιδίωμα</a:t>
            </a:r>
            <a:r>
              <a:rPr lang="el-GR" sz="1500" b="1" dirty="0" smtClean="0">
                <a:solidFill>
                  <a:srgbClr val="FFFF00"/>
                </a:solidFill>
              </a:rPr>
              <a:t> και το </a:t>
            </a:r>
            <a:r>
              <a:rPr lang="el-GR" sz="1500" b="1" dirty="0" err="1" smtClean="0">
                <a:solidFill>
                  <a:srgbClr val="FFFF00"/>
                </a:solidFill>
              </a:rPr>
              <a:t>γονιδίωμα</a:t>
            </a:r>
            <a:r>
              <a:rPr lang="el-GR" sz="1500" b="1" dirty="0" smtClean="0">
                <a:solidFill>
                  <a:srgbClr val="FFFF00"/>
                </a:solidFill>
              </a:rPr>
              <a:t>  μικροβίων-ιών  με απρόβλεπτες συνέπειες στις  φυσιολογικές βιολογικές διαδικασίες.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Απώλεια της ελευθερίας μέσω της εξάρτησης του ανθρώπου από την τεχνολογία  (Υπολογιστές – κινητή τηλεφωνία, πιστωτικές κάρτες, κάρτα του πολίτη  </a:t>
            </a:r>
            <a:r>
              <a:rPr lang="el-GR" sz="1500" b="1" dirty="0" err="1" smtClean="0">
                <a:solidFill>
                  <a:srgbClr val="FFFF00"/>
                </a:solidFill>
              </a:rPr>
              <a:t>κ.λ.π</a:t>
            </a:r>
            <a:r>
              <a:rPr lang="el-GR" sz="1500" b="1" dirty="0" smtClean="0">
                <a:solidFill>
                  <a:srgbClr val="FFFF00"/>
                </a:solidFill>
              </a:rPr>
              <a:t>.).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Κίνδυνος καταστροφής του </a:t>
            </a:r>
            <a:r>
              <a:rPr lang="el-GR" sz="1500" b="1" dirty="0" err="1" smtClean="0">
                <a:solidFill>
                  <a:srgbClr val="FFFF00"/>
                </a:solidFill>
              </a:rPr>
              <a:t>γήϊνου</a:t>
            </a:r>
            <a:r>
              <a:rPr lang="el-GR" sz="1500" b="1" dirty="0" smtClean="0">
                <a:solidFill>
                  <a:srgbClr val="FFFF00"/>
                </a:solidFill>
              </a:rPr>
              <a:t> οικοσυστήματος και του ανθρώπου από πυρηνικό ή βιολογικό πόλεμο.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Απώλεια αξιών, όπως μητρότητα, οικογένεια, ηρωισμός, αυτοθυσία και μηχανοποίηση της ανθρώπινης  συμπεριφοράς.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Σταδιακή εξάρτηση της ανθρώπινης ύπαρξης από την τεχνολογία .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 Αδυναμία ανασχέσεως της τεχνολογικής εξέλιξης  με πρόβλεψη την εκθετική χρονικά ανάπτυξή της. </a:t>
            </a:r>
          </a:p>
          <a:p>
            <a:pPr>
              <a:buNone/>
            </a:pPr>
            <a:r>
              <a:rPr lang="el-GR" sz="1500" b="1" dirty="0" smtClean="0">
                <a:solidFill>
                  <a:srgbClr val="FFFF00"/>
                </a:solidFill>
              </a:rPr>
              <a:t>•  Ελπίδα αποικίσεως του ανθρώπου σε άλλο </a:t>
            </a:r>
            <a:r>
              <a:rPr lang="el-GR" sz="1500" b="1" dirty="0" err="1" smtClean="0">
                <a:solidFill>
                  <a:srgbClr val="FFFF00"/>
                </a:solidFill>
              </a:rPr>
              <a:t>γαιόμορφο</a:t>
            </a:r>
            <a:r>
              <a:rPr lang="el-GR" sz="1500" b="1" dirty="0" smtClean="0">
                <a:solidFill>
                  <a:srgbClr val="FFFF00"/>
                </a:solidFill>
              </a:rPr>
              <a:t> πλανήτη πριν την ολοκληρωτική κατάρρευση του ανθρώπινου πολιτισμού.</a:t>
            </a:r>
          </a:p>
          <a:p>
            <a:pPr algn="ctr">
              <a:buNone/>
            </a:pPr>
            <a:endParaRPr lang="el-GR" sz="1500" b="1" dirty="0"/>
          </a:p>
        </p:txBody>
      </p:sp>
    </p:spTree>
  </p:cSld>
  <p:clrMapOvr>
    <a:masterClrMapping/>
  </p:clrMapOvr>
  <p:transition spd="slow">
    <p:zoom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 i="1" dirty="0">
                <a:solidFill>
                  <a:srgbClr val="FFFF00"/>
                </a:solidFill>
                <a:latin typeface="HellasMouse" pitchFamily="18" charset="0"/>
              </a:rPr>
              <a:t>Σας  Ευχαριστώ</a:t>
            </a:r>
          </a:p>
          <a:p>
            <a:pPr algn="ctr">
              <a:buFontTx/>
              <a:buNone/>
            </a:pPr>
            <a:r>
              <a:rPr lang="el-GR" sz="4000" b="1" i="1" dirty="0">
                <a:solidFill>
                  <a:srgbClr val="FFFF00"/>
                </a:solidFill>
                <a:latin typeface="HellasMouse" pitchFamily="18" charset="0"/>
              </a:rPr>
              <a:t>για την προσοχή σας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" y="274638"/>
            <a:ext cx="9170830" cy="6035280"/>
          </a:xfrm>
        </p:spPr>
      </p:pic>
    </p:spTree>
    <p:extLst>
      <p:ext uri="{BB962C8B-B14F-4D97-AF65-F5344CB8AC3E}">
        <p14:creationId xmlns:p14="http://schemas.microsoft.com/office/powerpoint/2010/main" val="1611215365"/>
      </p:ext>
    </p:extLst>
  </p:cSld>
  <p:clrMapOvr>
    <a:masterClrMapping/>
  </p:clrMapOvr>
  <p:transition spd="slow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98"/>
            <a:ext cx="5412724" cy="6886418"/>
          </a:xfrm>
        </p:spPr>
      </p:pic>
    </p:spTree>
    <p:extLst>
      <p:ext uri="{BB962C8B-B14F-4D97-AF65-F5344CB8AC3E}">
        <p14:creationId xmlns:p14="http://schemas.microsoft.com/office/powerpoint/2010/main" val="4126880904"/>
      </p:ext>
    </p:extLst>
  </p:cSld>
  <p:clrMapOvr>
    <a:masterClrMapping/>
  </p:clrMapOvr>
  <p:transition spd="slow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l-GR" dirty="0" smtClean="0"/>
          </a:p>
          <a:p>
            <a:pPr algn="ctr"/>
            <a:endParaRPr lang="el-GR" dirty="0"/>
          </a:p>
          <a:p>
            <a:pPr marL="0" indent="0" algn="ctr">
              <a:buNone/>
            </a:pPr>
            <a:r>
              <a:rPr lang="el-GR" sz="3600" dirty="0" smtClean="0"/>
              <a:t>Σκελετικά γνωρίσματα</a:t>
            </a:r>
          </a:p>
          <a:p>
            <a:pPr marL="0" indent="0" algn="ctr">
              <a:buNone/>
            </a:pPr>
            <a:r>
              <a:rPr lang="el-GR" sz="3600" dirty="0"/>
              <a:t>κ</a:t>
            </a:r>
            <a:r>
              <a:rPr lang="el-GR" sz="3600" dirty="0" smtClean="0"/>
              <a:t>αι η εξελικτική τους σημασία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3150643685"/>
      </p:ext>
    </p:extLst>
  </p:cSld>
  <p:clrMapOvr>
    <a:masterClrMapping/>
  </p:clrMapOvr>
  <p:transition spd="slow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38"/>
            <a:ext cx="9142487" cy="6812050"/>
          </a:xfrm>
        </p:spPr>
      </p:pic>
    </p:spTree>
    <p:extLst>
      <p:ext uri="{BB962C8B-B14F-4D97-AF65-F5344CB8AC3E}">
        <p14:creationId xmlns:p14="http://schemas.microsoft.com/office/powerpoint/2010/main" val="475261253"/>
      </p:ext>
    </p:extLst>
  </p:cSld>
  <p:clrMapOvr>
    <a:masterClrMapping/>
  </p:clrMapOvr>
  <p:transition spd="slow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97"/>
            <a:ext cx="9144000" cy="6855036"/>
          </a:xfrm>
        </p:spPr>
      </p:pic>
    </p:spTree>
    <p:extLst>
      <p:ext uri="{BB962C8B-B14F-4D97-AF65-F5344CB8AC3E}">
        <p14:creationId xmlns:p14="http://schemas.microsoft.com/office/powerpoint/2010/main" val="4121586823"/>
      </p:ext>
    </p:extLst>
  </p:cSld>
  <p:clrMapOvr>
    <a:masterClrMapping/>
  </p:clrMapOvr>
  <p:transition spd="slow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1"/>
            <a:ext cx="9144000" cy="6744001"/>
          </a:xfrm>
        </p:spPr>
      </p:pic>
    </p:spTree>
    <p:extLst>
      <p:ext uri="{BB962C8B-B14F-4D97-AF65-F5344CB8AC3E}">
        <p14:creationId xmlns:p14="http://schemas.microsoft.com/office/powerpoint/2010/main" val="1756583352"/>
      </p:ext>
    </p:extLst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" y="0"/>
            <a:ext cx="9112442" cy="6813376"/>
          </a:xfrm>
        </p:spPr>
      </p:pic>
    </p:spTree>
    <p:extLst>
      <p:ext uri="{BB962C8B-B14F-4D97-AF65-F5344CB8AC3E}">
        <p14:creationId xmlns:p14="http://schemas.microsoft.com/office/powerpoint/2010/main" val="2259792265"/>
      </p:ext>
    </p:extLst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1" y="18653"/>
            <a:ext cx="9150911" cy="6578699"/>
          </a:xfrm>
        </p:spPr>
      </p:pic>
    </p:spTree>
    <p:extLst>
      <p:ext uri="{BB962C8B-B14F-4D97-AF65-F5344CB8AC3E}">
        <p14:creationId xmlns:p14="http://schemas.microsoft.com/office/powerpoint/2010/main" val="318090923"/>
      </p:ext>
    </p:extLst>
  </p:cSld>
  <p:clrMapOvr>
    <a:masterClrMapping/>
  </p:clrMapOvr>
  <p:transition spd="slow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5" y="0"/>
            <a:ext cx="9162146" cy="6813376"/>
          </a:xfrm>
        </p:spPr>
      </p:pic>
    </p:spTree>
    <p:extLst>
      <p:ext uri="{BB962C8B-B14F-4D97-AF65-F5344CB8AC3E}">
        <p14:creationId xmlns:p14="http://schemas.microsoft.com/office/powerpoint/2010/main" val="2308417032"/>
      </p:ext>
    </p:extLst>
  </p:cSld>
  <p:clrMapOvr>
    <a:masterClrMapping/>
  </p:clrMapOvr>
  <p:transition spd="slow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80228" name="Picture 4" descr="Αναπαράσταση προσώπων προϊστ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60350"/>
            <a:ext cx="9144000" cy="616426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251517895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1" y="0"/>
            <a:ext cx="9124460" cy="6858000"/>
          </a:xfrm>
        </p:spPr>
      </p:pic>
    </p:spTree>
    <p:extLst>
      <p:ext uri="{BB962C8B-B14F-4D97-AF65-F5344CB8AC3E}">
        <p14:creationId xmlns:p14="http://schemas.microsoft.com/office/powerpoint/2010/main" val="251773239"/>
      </p:ext>
    </p:extLst>
  </p:cSld>
  <p:clrMapOvr>
    <a:masterClrMapping/>
  </p:clrMapOvr>
  <p:transition spd="slow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r>
              <a:rPr lang="el-GR" sz="3200" smtClean="0">
                <a:solidFill>
                  <a:srgbClr val="66FF33"/>
                </a:solidFill>
              </a:rPr>
              <a:t>ΠΡΟΣΑΡΜΟΣΤΙΚΟΙ  ΜΗΧΑΝΙΣΜΟΙ</a:t>
            </a:r>
            <a:br>
              <a:rPr lang="el-GR" sz="3200" smtClean="0">
                <a:solidFill>
                  <a:srgbClr val="66FF33"/>
                </a:solidFill>
              </a:rPr>
            </a:br>
            <a:r>
              <a:rPr lang="el-GR" sz="2000" smtClean="0">
                <a:solidFill>
                  <a:srgbClr val="66FF33"/>
                </a:solidFill>
              </a:rPr>
              <a:t>(Προσαρμογή των πληθυσμών στις συνθήκες του περιβάλλοντος)</a:t>
            </a:r>
            <a:endParaRPr lang="el-GR" sz="3200" smtClean="0">
              <a:solidFill>
                <a:srgbClr val="66FF33"/>
              </a:solidFill>
            </a:endParaRPr>
          </a:p>
        </p:txBody>
      </p:sp>
      <p:sp>
        <p:nvSpPr>
          <p:cNvPr id="11267" name="3 - Θέση περιεχομένου"/>
          <p:cNvSpPr>
            <a:spLocks noGrp="1"/>
          </p:cNvSpPr>
          <p:nvPr>
            <p:ph idx="1"/>
          </p:nvPr>
        </p:nvSpPr>
        <p:spPr>
          <a:xfrm>
            <a:off x="323850" y="1916113"/>
            <a:ext cx="8569325" cy="4210050"/>
          </a:xfrm>
        </p:spPr>
        <p:txBody>
          <a:bodyPr/>
          <a:lstStyle/>
          <a:p>
            <a:pPr>
              <a:buFontTx/>
              <a:buNone/>
            </a:pPr>
            <a:r>
              <a:rPr lang="el-GR" sz="1800" dirty="0" smtClean="0">
                <a:solidFill>
                  <a:srgbClr val="FFFF00"/>
                </a:solidFill>
              </a:rPr>
              <a:t>(Κυρίως, λόγω της ηλιακής ακτινοβολίας, θερμοκρασίας, υγρασίας και υψομέτρου)</a:t>
            </a:r>
          </a:p>
          <a:p>
            <a:pPr>
              <a:buFontTx/>
              <a:buNone/>
            </a:pPr>
            <a:endParaRPr lang="el-GR" sz="2400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r>
              <a:rPr lang="el-GR" sz="2400" dirty="0" smtClean="0">
                <a:solidFill>
                  <a:srgbClr val="FFFF00"/>
                </a:solidFill>
              </a:rPr>
              <a:t>Σωματικό Μέγεθος</a:t>
            </a:r>
          </a:p>
          <a:p>
            <a:pPr>
              <a:buFontTx/>
              <a:buNone/>
            </a:pPr>
            <a:r>
              <a:rPr lang="el-GR" sz="2400" dirty="0" smtClean="0">
                <a:solidFill>
                  <a:srgbClr val="FFFF00"/>
                </a:solidFill>
              </a:rPr>
              <a:t>Ρινικός Δείκτης</a:t>
            </a:r>
          </a:p>
          <a:p>
            <a:pPr>
              <a:buFontTx/>
              <a:buNone/>
            </a:pPr>
            <a:r>
              <a:rPr lang="el-GR" sz="2400" dirty="0" smtClean="0">
                <a:solidFill>
                  <a:srgbClr val="FFFF00"/>
                </a:solidFill>
              </a:rPr>
              <a:t>Χρωματισμός δέρματος και ίριδας</a:t>
            </a:r>
          </a:p>
          <a:p>
            <a:pPr>
              <a:buFontTx/>
              <a:buNone/>
            </a:pPr>
            <a:r>
              <a:rPr lang="el-GR" sz="2400" dirty="0" smtClean="0">
                <a:solidFill>
                  <a:srgbClr val="FFFF00"/>
                </a:solidFill>
              </a:rPr>
              <a:t>Ατμοσφαιρική πίεση και υψόμετρο</a:t>
            </a:r>
          </a:p>
          <a:p>
            <a:pPr>
              <a:buFontTx/>
              <a:buNone/>
            </a:pPr>
            <a:r>
              <a:rPr lang="el-GR" sz="2400" dirty="0" smtClean="0">
                <a:solidFill>
                  <a:srgbClr val="FFFF00"/>
                </a:solidFill>
              </a:rPr>
              <a:t>Αρτηριακή πίεση </a:t>
            </a:r>
          </a:p>
        </p:txBody>
      </p:sp>
    </p:spTree>
    <p:extLst>
      <p:ext uri="{BB962C8B-B14F-4D97-AF65-F5344CB8AC3E}">
        <p14:creationId xmlns:p14="http://schemas.microsoft.com/office/powerpoint/2010/main" val="58269094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1"/>
            <a:ext cx="9108504" cy="6821689"/>
          </a:xfrm>
        </p:spPr>
      </p:pic>
    </p:spTree>
    <p:extLst>
      <p:ext uri="{BB962C8B-B14F-4D97-AF65-F5344CB8AC3E}">
        <p14:creationId xmlns:p14="http://schemas.microsoft.com/office/powerpoint/2010/main" val="2815722364"/>
      </p:ext>
    </p:extLst>
  </p:cSld>
  <p:clrMapOvr>
    <a:masterClrMapping/>
  </p:clrMapOvr>
  <p:transition spd="slow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5" y="34676"/>
            <a:ext cx="9113093" cy="6634683"/>
          </a:xfrm>
        </p:spPr>
      </p:pic>
    </p:spTree>
    <p:extLst>
      <p:ext uri="{BB962C8B-B14F-4D97-AF65-F5344CB8AC3E}">
        <p14:creationId xmlns:p14="http://schemas.microsoft.com/office/powerpoint/2010/main" val="4080859544"/>
      </p:ext>
    </p:extLst>
  </p:cSld>
  <p:clrMapOvr>
    <a:masterClrMapping/>
  </p:clrMapOvr>
  <p:transition spd="slow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96" y="26664"/>
            <a:ext cx="9156896" cy="6831336"/>
          </a:xfrm>
        </p:spPr>
      </p:pic>
    </p:spTree>
    <p:extLst>
      <p:ext uri="{BB962C8B-B14F-4D97-AF65-F5344CB8AC3E}">
        <p14:creationId xmlns:p14="http://schemas.microsoft.com/office/powerpoint/2010/main" val="3412869170"/>
      </p:ext>
    </p:extLst>
  </p:cSld>
  <p:clrMapOvr>
    <a:masterClrMapping/>
  </p:clrMapOvr>
  <p:transition spd="slow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445125"/>
            <a:ext cx="8229600" cy="1223963"/>
          </a:xfrm>
        </p:spPr>
        <p:txBody>
          <a:bodyPr/>
          <a:lstStyle/>
          <a:p>
            <a:r>
              <a:rPr lang="el-GR" sz="1800" b="1">
                <a:solidFill>
                  <a:srgbClr val="FFFF00"/>
                </a:solidFill>
              </a:rPr>
              <a:t>Χάρτης διαβαθμίσεως του χρωματισμού του δέρματος ανάλογα με την ένταση της υπεριώδους ακτινοβολίας.</a:t>
            </a:r>
          </a:p>
        </p:txBody>
      </p:sp>
      <p:pic>
        <p:nvPicPr>
          <p:cNvPr id="15364" name="Picture 4" descr="Χάρτης χρωμ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450"/>
            <a:ext cx="9144000" cy="5418138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589588"/>
            <a:ext cx="8229600" cy="1268412"/>
          </a:xfrm>
        </p:spPr>
        <p:txBody>
          <a:bodyPr/>
          <a:lstStyle/>
          <a:p>
            <a:r>
              <a:rPr lang="el-GR" sz="1600" b="1">
                <a:solidFill>
                  <a:srgbClr val="FFFF00"/>
                </a:solidFill>
              </a:rPr>
              <a:t>Γεωγραφική κατανομή του χρωματισμού της ίριδας των ματιών και της επιδερμίδας στον Ευρωπαϊκό χώρο.</a:t>
            </a:r>
            <a:br>
              <a:rPr lang="el-GR" sz="1600" b="1">
                <a:solidFill>
                  <a:srgbClr val="FFFF00"/>
                </a:solidFill>
              </a:rPr>
            </a:br>
            <a:r>
              <a:rPr lang="el-GR" sz="1600" b="1">
                <a:solidFill>
                  <a:srgbClr val="FFFF00"/>
                </a:solidFill>
              </a:rPr>
              <a:t>1. Κυρίως ανοιχτόχρωμη,  2. Ανοιχτόχρωμη έως σκούρα, 3. Κυρίως ανοιχτόχρωμη </a:t>
            </a:r>
            <a:br>
              <a:rPr lang="el-GR" sz="1600" b="1">
                <a:solidFill>
                  <a:srgbClr val="FFFF00"/>
                </a:solidFill>
              </a:rPr>
            </a:br>
            <a:r>
              <a:rPr lang="el-GR" sz="1600" b="1">
                <a:solidFill>
                  <a:srgbClr val="FFFF00"/>
                </a:solidFill>
              </a:rPr>
              <a:t>4. Σπάνια ανοιχτόχρωμη, 5. Σκουρόχρωμη.</a:t>
            </a:r>
            <a:r>
              <a:rPr lang="el-GR" sz="1600" b="1"/>
              <a:t> </a:t>
            </a:r>
          </a:p>
        </p:txBody>
      </p:sp>
      <p:pic>
        <p:nvPicPr>
          <p:cNvPr id="17412" name="Picture 4" descr="Χάρτης χρώματος ίριδας ματιών 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87450" y="0"/>
            <a:ext cx="6624638" cy="550545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5949950"/>
            <a:ext cx="8229600" cy="908050"/>
          </a:xfrm>
        </p:spPr>
        <p:txBody>
          <a:bodyPr/>
          <a:lstStyle/>
          <a:p>
            <a:r>
              <a:rPr lang="el-GR" sz="1800" b="1">
                <a:solidFill>
                  <a:srgbClr val="FFFF00"/>
                </a:solidFill>
              </a:rPr>
              <a:t>Συσχέτιση βάρους σώματος και μέσης θερμοκρασίας των γεωγραφικών πληθυσμών της γης.</a:t>
            </a:r>
          </a:p>
        </p:txBody>
      </p:sp>
      <p:pic>
        <p:nvPicPr>
          <p:cNvPr id="19460" name="Picture 4" descr="Διάγραμμα σωματ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8638" y="0"/>
            <a:ext cx="5719762" cy="6021388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03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8229600" cy="1368425"/>
          </a:xfrm>
        </p:spPr>
        <p:txBody>
          <a:bodyPr/>
          <a:lstStyle/>
          <a:p>
            <a:pPr eaLnBrk="1" hangingPunct="1"/>
            <a:r>
              <a:rPr lang="el-GR" sz="2000" b="1" dirty="0" smtClean="0">
                <a:solidFill>
                  <a:srgbClr val="FFFF00"/>
                </a:solidFill>
              </a:rPr>
              <a:t>Βασικές   μορφολογικές   ποικιλίες   (φυλές)   του   Ανθρώπου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eaLnBrk="1" hangingPunct="1"/>
            <a:endParaRPr lang="el-GR" sz="1600" b="1" i="1" dirty="0" smtClean="0"/>
          </a:p>
          <a:p>
            <a:pPr eaLnBrk="1" hangingPunct="1"/>
            <a:r>
              <a:rPr lang="el-GR" sz="2000" b="1" dirty="0" smtClean="0">
                <a:solidFill>
                  <a:srgbClr val="FF3300"/>
                </a:solidFill>
              </a:rPr>
              <a:t>Καυκάσιοι :</a:t>
            </a:r>
            <a:r>
              <a:rPr lang="el-GR" sz="2000" b="1" i="1" dirty="0" smtClean="0"/>
              <a:t>  </a:t>
            </a:r>
            <a:r>
              <a:rPr lang="el-GR" sz="1800" b="1" i="1" dirty="0" smtClean="0"/>
              <a:t>  </a:t>
            </a:r>
            <a:r>
              <a:rPr lang="el-GR" sz="1800" b="1" i="1" dirty="0" smtClean="0">
                <a:solidFill>
                  <a:srgbClr val="15C2FF"/>
                </a:solidFill>
              </a:rPr>
              <a:t>Ευρωπαίοι – Ινδοί – </a:t>
            </a:r>
            <a:r>
              <a:rPr lang="el-GR" sz="1800" b="1" i="1" dirty="0" err="1" smtClean="0">
                <a:solidFill>
                  <a:srgbClr val="15C2FF"/>
                </a:solidFill>
              </a:rPr>
              <a:t>Βορειοαφρικανοί</a:t>
            </a:r>
            <a:r>
              <a:rPr lang="el-GR" sz="1800" b="1" i="1" dirty="0" smtClean="0">
                <a:solidFill>
                  <a:srgbClr val="15C2FF"/>
                </a:solidFill>
              </a:rPr>
              <a:t> - </a:t>
            </a:r>
            <a:r>
              <a:rPr lang="el-GR" sz="1800" b="1" i="1" dirty="0" err="1" smtClean="0">
                <a:solidFill>
                  <a:srgbClr val="15C2FF"/>
                </a:solidFill>
              </a:rPr>
              <a:t>Μεσανατολίτες</a:t>
            </a:r>
            <a:endParaRPr lang="el-GR" sz="1800" b="1" dirty="0" smtClean="0">
              <a:solidFill>
                <a:srgbClr val="15C2FF"/>
              </a:solidFill>
            </a:endParaRPr>
          </a:p>
          <a:p>
            <a:pPr eaLnBrk="1" hangingPunct="1"/>
            <a:r>
              <a:rPr lang="el-GR" sz="2000" b="1" dirty="0" err="1" smtClean="0">
                <a:solidFill>
                  <a:srgbClr val="FF3300"/>
                </a:solidFill>
              </a:rPr>
              <a:t>Μογγόλοι</a:t>
            </a:r>
            <a:r>
              <a:rPr lang="el-GR" sz="2000" b="1" dirty="0" smtClean="0">
                <a:solidFill>
                  <a:srgbClr val="FF3300"/>
                </a:solidFill>
              </a:rPr>
              <a:t> :</a:t>
            </a:r>
            <a:r>
              <a:rPr lang="el-GR" sz="1800" b="1" dirty="0" smtClean="0"/>
              <a:t>      </a:t>
            </a:r>
            <a:r>
              <a:rPr lang="el-GR" sz="1800" b="1" i="1" dirty="0" smtClean="0">
                <a:solidFill>
                  <a:srgbClr val="15C2FF"/>
                </a:solidFill>
              </a:rPr>
              <a:t>Ασιάτες –  Εσκιμώοι</a:t>
            </a:r>
          </a:p>
          <a:p>
            <a:pPr eaLnBrk="1" hangingPunct="1"/>
            <a:r>
              <a:rPr lang="el-GR" sz="2000" b="1" dirty="0" smtClean="0">
                <a:solidFill>
                  <a:srgbClr val="FF3300"/>
                </a:solidFill>
              </a:rPr>
              <a:t>Αιθίοπες :</a:t>
            </a:r>
            <a:r>
              <a:rPr lang="el-GR" sz="2000" b="1" dirty="0" smtClean="0"/>
              <a:t> </a:t>
            </a:r>
            <a:r>
              <a:rPr lang="el-GR" sz="1800" b="1" dirty="0" smtClean="0"/>
              <a:t>      </a:t>
            </a:r>
            <a:r>
              <a:rPr lang="el-GR" sz="1800" b="1" i="1" dirty="0" smtClean="0">
                <a:solidFill>
                  <a:srgbClr val="15C2FF"/>
                </a:solidFill>
              </a:rPr>
              <a:t>Αφρικανοί νότια της Σαχάρας (Νέγροι)</a:t>
            </a:r>
            <a:endParaRPr lang="el-GR" sz="1800" b="1" dirty="0" smtClean="0">
              <a:solidFill>
                <a:srgbClr val="15C2FF"/>
              </a:solidFill>
            </a:endParaRPr>
          </a:p>
          <a:p>
            <a:pPr eaLnBrk="1" hangingPunct="1"/>
            <a:r>
              <a:rPr lang="el-GR" sz="2000" b="1" dirty="0" smtClean="0">
                <a:solidFill>
                  <a:srgbClr val="FF3300"/>
                </a:solidFill>
              </a:rPr>
              <a:t>Αμερικανοί :</a:t>
            </a:r>
            <a:r>
              <a:rPr lang="el-GR" sz="2000" b="1" dirty="0" smtClean="0"/>
              <a:t>   </a:t>
            </a:r>
            <a:r>
              <a:rPr lang="el-GR" sz="1800" b="1" i="1" dirty="0" smtClean="0">
                <a:solidFill>
                  <a:srgbClr val="15C2FF"/>
                </a:solidFill>
              </a:rPr>
              <a:t>Ινδιάνοι Αμερικής</a:t>
            </a:r>
          </a:p>
          <a:p>
            <a:pPr eaLnBrk="1" hangingPunct="1"/>
            <a:r>
              <a:rPr lang="el-GR" sz="2000" b="1" dirty="0" smtClean="0">
                <a:solidFill>
                  <a:srgbClr val="FF3300"/>
                </a:solidFill>
              </a:rPr>
              <a:t>Ιθαγενείς Αυστραλίας : </a:t>
            </a:r>
            <a:r>
              <a:rPr lang="el-GR" sz="1800" b="1" i="1" dirty="0" smtClean="0">
                <a:solidFill>
                  <a:srgbClr val="15C2FF"/>
                </a:solidFill>
              </a:rPr>
              <a:t>Αβοριγίνες</a:t>
            </a:r>
            <a:endParaRPr lang="el-GR" sz="1800" b="1" dirty="0" smtClean="0">
              <a:solidFill>
                <a:srgbClr val="15C2FF"/>
              </a:solidFill>
            </a:endParaRPr>
          </a:p>
          <a:p>
            <a:pPr eaLnBrk="1" hangingPunct="1">
              <a:buNone/>
            </a:pPr>
            <a:r>
              <a:rPr lang="el-GR" sz="1800" b="1" i="1" dirty="0" smtClean="0"/>
              <a:t> </a:t>
            </a:r>
            <a:endParaRPr lang="el-GR" sz="1800" b="1" dirty="0" smtClean="0"/>
          </a:p>
          <a:p>
            <a:pPr eaLnBrk="1" hangingPunct="1">
              <a:buFontTx/>
              <a:buNone/>
            </a:pPr>
            <a:r>
              <a:rPr lang="el-GR" sz="1800" b="1" dirty="0" smtClean="0">
                <a:solidFill>
                  <a:srgbClr val="FF3300"/>
                </a:solidFill>
              </a:rPr>
              <a:t>  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6092825"/>
            <a:ext cx="8229600" cy="765175"/>
          </a:xfrm>
        </p:spPr>
        <p:txBody>
          <a:bodyPr/>
          <a:lstStyle/>
          <a:p>
            <a:r>
              <a:rPr lang="el-GR" sz="1800" b="1">
                <a:solidFill>
                  <a:srgbClr val="FFFF00"/>
                </a:solidFill>
              </a:rPr>
              <a:t>Χάρτης κύριων φυλετικών ομάδων</a:t>
            </a:r>
          </a:p>
        </p:txBody>
      </p:sp>
      <p:pic>
        <p:nvPicPr>
          <p:cNvPr id="21508" name="Picture 4" descr="Χάρτης ανθρώπινων φυλών -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-11113"/>
            <a:ext cx="8280400" cy="6057901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874708"/>
          </a:xfrm>
        </p:spPr>
      </p:pic>
    </p:spTree>
    <p:extLst>
      <p:ext uri="{BB962C8B-B14F-4D97-AF65-F5344CB8AC3E}">
        <p14:creationId xmlns:p14="http://schemas.microsoft.com/office/powerpoint/2010/main" val="272512814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306887"/>
          </a:xfrm>
        </p:spPr>
        <p:txBody>
          <a:bodyPr/>
          <a:lstStyle/>
          <a:p>
            <a:endParaRPr lang="el-GR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4568825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400" b="1" dirty="0">
                <a:solidFill>
                  <a:srgbClr val="FFFF99"/>
                </a:solidFill>
              </a:rPr>
              <a:t>ΕΥΡΩΠΑΪΚΗ – ΛΕΥΚΗ</a:t>
            </a:r>
          </a:p>
          <a:p>
            <a:pPr algn="ctr">
              <a:buFontTx/>
              <a:buNone/>
            </a:pPr>
            <a:r>
              <a:rPr lang="el-GR" sz="4400" b="1" dirty="0">
                <a:solidFill>
                  <a:srgbClr val="FFFF99"/>
                </a:solidFill>
              </a:rPr>
              <a:t>ΚΑΥΚΑΣΙΑ ΦΥΛΗ</a:t>
            </a:r>
          </a:p>
          <a:p>
            <a:pPr algn="ctr">
              <a:buFontTx/>
              <a:buNone/>
            </a:pPr>
            <a:endParaRPr lang="el-GR" sz="4400" b="1" dirty="0">
              <a:solidFill>
                <a:srgbClr val="FFFF99"/>
              </a:solidFill>
            </a:endParaRPr>
          </a:p>
          <a:p>
            <a:pPr algn="ctr">
              <a:buFontTx/>
              <a:buNone/>
            </a:pPr>
            <a:r>
              <a:rPr lang="el-GR" sz="3600" b="1" dirty="0">
                <a:solidFill>
                  <a:srgbClr val="FF3300"/>
                </a:solidFill>
              </a:rPr>
              <a:t>Βόρειος ή </a:t>
            </a:r>
            <a:r>
              <a:rPr lang="el-GR" sz="3600" b="1" dirty="0" err="1">
                <a:solidFill>
                  <a:srgbClr val="FF3300"/>
                </a:solidFill>
              </a:rPr>
              <a:t>Νορδικός</a:t>
            </a:r>
            <a:endParaRPr lang="el-GR" sz="3600" b="1" dirty="0">
              <a:solidFill>
                <a:srgbClr val="FF3300"/>
              </a:solidFill>
            </a:endParaRPr>
          </a:p>
          <a:p>
            <a:pPr algn="ctr">
              <a:buFontTx/>
              <a:buNone/>
            </a:pPr>
            <a:r>
              <a:rPr lang="el-GR" sz="3600" b="1" dirty="0" err="1">
                <a:solidFill>
                  <a:srgbClr val="FF3300"/>
                </a:solidFill>
              </a:rPr>
              <a:t>Μορφότυπος</a:t>
            </a:r>
            <a:endParaRPr lang="el-GR" sz="36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4" name="Picture 4" descr="Εικόνα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0"/>
            <a:ext cx="4283075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7108" name="Picture 4" descr="Εικόνα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692150"/>
            <a:ext cx="7489825" cy="3097213"/>
          </a:xfrm>
          <a:noFill/>
          <a:ln/>
        </p:spPr>
      </p:pic>
      <p:pic>
        <p:nvPicPr>
          <p:cNvPr id="47111" name="Picture 7" descr="Εικόνα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00" y="4149725"/>
            <a:ext cx="1981200" cy="144145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01837"/>
          </a:xfrm>
        </p:spPr>
        <p:txBody>
          <a:bodyPr/>
          <a:lstStyle/>
          <a:p>
            <a:endParaRPr lang="el-GR" sz="3600">
              <a:solidFill>
                <a:srgbClr val="000000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81300"/>
            <a:ext cx="8229600" cy="334486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Αλπικός  Μορφότυπος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5300" name="Picture 4" descr="Εικόνα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68563" y="0"/>
            <a:ext cx="4816475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5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7348" name="Picture 4" descr="Εικόνα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9250" y="0"/>
            <a:ext cx="5905500" cy="2346325"/>
          </a:xfrm>
          <a:noFill/>
          <a:ln/>
        </p:spPr>
      </p:pic>
      <p:pic>
        <p:nvPicPr>
          <p:cNvPr id="57351" name="Picture 7" descr="Εικόνα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2420938"/>
            <a:ext cx="5905500" cy="2468562"/>
          </a:xfrm>
          <a:noFill/>
          <a:ln/>
        </p:spPr>
      </p:pic>
      <p:pic>
        <p:nvPicPr>
          <p:cNvPr id="57354" name="Picture 10" descr="Εικόνα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563938" y="5084763"/>
            <a:ext cx="1981200" cy="144145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773238"/>
            <a:ext cx="8229600" cy="2663825"/>
          </a:xfrm>
        </p:spPr>
        <p:txBody>
          <a:bodyPr/>
          <a:lstStyle/>
          <a:p>
            <a:r>
              <a:rPr lang="el-GR" sz="4000" b="1">
                <a:solidFill>
                  <a:srgbClr val="FF3300"/>
                </a:solidFill>
              </a:rPr>
              <a:t>Μεσογειακός</a:t>
            </a:r>
            <a:r>
              <a:rPr lang="el-GR" b="1">
                <a:solidFill>
                  <a:srgbClr val="FF3300"/>
                </a:solidFill>
              </a:rPr>
              <a:t> </a:t>
            </a:r>
            <a:r>
              <a:rPr lang="el-GR" sz="4000" b="1">
                <a:solidFill>
                  <a:srgbClr val="FF3300"/>
                </a:solidFill>
              </a:rPr>
              <a:t>Μορφότυπος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213100"/>
            <a:ext cx="8229600" cy="1933575"/>
          </a:xfrm>
        </p:spPr>
        <p:txBody>
          <a:bodyPr/>
          <a:lstStyle/>
          <a:p>
            <a:pPr>
              <a:buFontTx/>
              <a:buNone/>
            </a:pPr>
            <a:endParaRPr lang="el-GR" sz="400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44" name="Picture 4" descr="Εικόνα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38100"/>
            <a:ext cx="9144000" cy="3640138"/>
          </a:xfrm>
          <a:noFill/>
          <a:ln/>
        </p:spPr>
      </p:pic>
      <p:pic>
        <p:nvPicPr>
          <p:cNvPr id="61447" name="Picture 7" descr="Εικόνα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76600" y="4292600"/>
            <a:ext cx="2519363" cy="144145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84313"/>
            <a:ext cx="8229600" cy="3095625"/>
          </a:xfrm>
        </p:spPr>
        <p:txBody>
          <a:bodyPr/>
          <a:lstStyle/>
          <a:p>
            <a:r>
              <a:rPr lang="el-GR" sz="4000" b="1">
                <a:solidFill>
                  <a:srgbClr val="FF3300"/>
                </a:solidFill>
              </a:rPr>
              <a:t>Δυναρικός Μορφότυπος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141663"/>
            <a:ext cx="8229600" cy="172720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5540" name="Picture 4" descr="Εικόνα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76250"/>
            <a:ext cx="9144000" cy="6094413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" y="816422"/>
            <a:ext cx="9204894" cy="5154740"/>
          </a:xfrm>
        </p:spPr>
      </p:pic>
    </p:spTree>
    <p:extLst>
      <p:ext uri="{BB962C8B-B14F-4D97-AF65-F5344CB8AC3E}">
        <p14:creationId xmlns:p14="http://schemas.microsoft.com/office/powerpoint/2010/main" val="491523228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ΑΣΙΑΤΙΚΗ – ΚΙΤΡΙΝΗ</a:t>
            </a:r>
          </a:p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ΜΟΓΓΟΛΟΕΙΔΗΣ ΦΥΛΗ</a:t>
            </a:r>
          </a:p>
          <a:p>
            <a:pPr algn="ctr">
              <a:buFontTx/>
              <a:buNone/>
            </a:pPr>
            <a:endParaRPr lang="el-GR" sz="4400" b="1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Βορειομογγολικός ή</a:t>
            </a: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Παλαιομογγολικός Μορφότυπος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l-GR"/>
          </a:p>
          <a:p>
            <a:pPr algn="ctr"/>
            <a:endParaRPr lang="el-GR"/>
          </a:p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Θιβετιανοί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9636" name="Picture 4" descr="Εικόνα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0"/>
            <a:ext cx="6192837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838"/>
            <a:ext cx="8229600" cy="3489325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Μογγόλοι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7828" name="Picture 4" descr="Εικόνα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0"/>
            <a:ext cx="6669087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924175"/>
            <a:ext cx="8229600" cy="32019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Ιάπωνες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24" name="Picture 4" descr="Εικόνα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8175" y="0"/>
            <a:ext cx="5322888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3972" name="Picture 4" descr="Εικόνα 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68538" y="0"/>
            <a:ext cx="4791075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838"/>
            <a:ext cx="8229600" cy="3489325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Κορεάτες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7044" name="Picture 4" descr="Εικόνα 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4450"/>
            <a:ext cx="9144000" cy="6081713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" y="476672"/>
            <a:ext cx="9135269" cy="5811771"/>
          </a:xfrm>
        </p:spPr>
      </p:pic>
    </p:spTree>
    <p:extLst>
      <p:ext uri="{BB962C8B-B14F-4D97-AF65-F5344CB8AC3E}">
        <p14:creationId xmlns:p14="http://schemas.microsoft.com/office/powerpoint/2010/main" val="1720699960"/>
      </p:ext>
    </p:extLst>
  </p:cSld>
  <p:clrMapOvr>
    <a:masterClrMapping/>
  </p:clrMapOvr>
  <p:transition spd="slow"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Μαντζουριανοί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0116" name="Picture 4" descr="Εικόνα 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0"/>
            <a:ext cx="4525962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08275"/>
            <a:ext cx="8229600" cy="34178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Ινουίτ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5236" name="Picture 4" descr="Εικόνα 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0"/>
            <a:ext cx="6442075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Βιετναμέζοι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8308" name="Picture 4" descr="Εικόνα 2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338"/>
            <a:ext cx="9144000" cy="6354762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356076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Λαοσιανοί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3428" name="Picture 4" descr="Εικόνα 2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562725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Καμποτζιανοί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1620" name="Picture 4" descr="Εικόνα 2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2163" y="0"/>
            <a:ext cx="5172075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600" dirty="0" smtClean="0"/>
              <a:t>Ταξινομία</a:t>
            </a:r>
          </a:p>
          <a:p>
            <a:pPr marL="0" indent="0" algn="ctr">
              <a:buNone/>
            </a:pPr>
            <a:r>
              <a:rPr lang="el-GR" sz="3600" dirty="0"/>
              <a:t>κ</a:t>
            </a:r>
            <a:r>
              <a:rPr lang="el-GR" sz="3600" dirty="0" smtClean="0"/>
              <a:t>αι φυλογενετική θέση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1904750136"/>
      </p:ext>
    </p:extLst>
  </p:cSld>
  <p:clrMapOvr>
    <a:masterClrMapping/>
  </p:clrMapOvr>
  <p:transition spd="slow"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36838"/>
            <a:ext cx="8229600" cy="3489325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Βιρμάνοι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4692" name="Picture 4" descr="Εικόνα 2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4625"/>
            <a:ext cx="9144000" cy="6096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356076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Φιλιππινέζοι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7764" name="Picture 4" descr="Εικόνα 2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55875" y="0"/>
            <a:ext cx="4483100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356076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Ταϊλανδοί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2884" name="Picture 4" descr="Εικόνα 3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39988" y="0"/>
            <a:ext cx="4491037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ΑΣΙΑΤΙΚΗ – ΚΙΤΡΙΝΗ</a:t>
            </a:r>
          </a:p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ΜΟΓΓΟΛΟΕΙΔΗΣ ΦΥΛΗ</a:t>
            </a:r>
            <a:endParaRPr lang="el-GR" sz="1600" b="1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endParaRPr lang="el-GR" sz="4400" b="1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Κινεζικός ή Χαν Μορφότυπος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Κινέζοι  Χαν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26980" name="Picture 4" descr="Εικόνα 3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0"/>
            <a:ext cx="6740525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ΑΣΙΑΤΙΚΗ – ΚΙΤΡΙΝΗ</a:t>
            </a:r>
          </a:p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ΜΟΓΓΟΛΟΕΙΔΗΣ  ΦΥΛΗ</a:t>
            </a:r>
            <a:endParaRPr lang="el-GR" sz="1600" b="1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endParaRPr lang="el-GR" sz="4400" b="1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Τουρκικός ή Τουρανικός </a:t>
            </a: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Μορφότυπος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248" cy="6813432"/>
          </a:xfrm>
        </p:spPr>
      </p:pic>
    </p:spTree>
    <p:extLst>
      <p:ext uri="{BB962C8B-B14F-4D97-AF65-F5344CB8AC3E}">
        <p14:creationId xmlns:p14="http://schemas.microsoft.com/office/powerpoint/2010/main" val="1911601055"/>
      </p:ext>
    </p:extLst>
  </p:cSld>
  <p:clrMapOvr>
    <a:masterClrMapping/>
  </p:clrMapOvr>
  <p:transition spd="slow"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65400"/>
            <a:ext cx="8229600" cy="3560763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000" b="1">
                <a:solidFill>
                  <a:srgbClr val="FF3300"/>
                </a:solidFill>
              </a:rPr>
              <a:t>Τούρκοι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31076" name="Picture 4" descr="Εικόνα 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270500" cy="6858000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ΑΣΙΑΤΙΚΗ – ΚΙΤΡΙΝΗ</a:t>
            </a:r>
          </a:p>
          <a:p>
            <a:pPr algn="ctr">
              <a:buFontTx/>
              <a:buNone/>
            </a:pPr>
            <a:r>
              <a:rPr lang="el-GR" sz="4400" b="1">
                <a:solidFill>
                  <a:srgbClr val="FFFF00"/>
                </a:solidFill>
              </a:rPr>
              <a:t>ΜΟΓΓΟΛΟΕΙΔΗΣ  ΦΥΛΗ</a:t>
            </a:r>
          </a:p>
          <a:p>
            <a:pPr algn="ctr">
              <a:buFontTx/>
              <a:buNone/>
            </a:pPr>
            <a:endParaRPr lang="el-GR" sz="4400" b="1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Αμερικανικός ή Αμερίνδικος</a:t>
            </a:r>
          </a:p>
          <a:p>
            <a:pPr algn="ctr">
              <a:buFontTx/>
              <a:buNone/>
            </a:pPr>
            <a:r>
              <a:rPr lang="el-GR" sz="3600" b="1">
                <a:solidFill>
                  <a:srgbClr val="FF3300"/>
                </a:solidFill>
              </a:rPr>
              <a:t>Μορφότυπος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0292" name="Picture 4" descr="Εικόνα 3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7788"/>
            <a:ext cx="9144000" cy="6854826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44388" name="Picture 4" descr="Εικόνα 3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20713"/>
            <a:ext cx="9144000" cy="5487987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0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4400" b="1">
                <a:solidFill>
                  <a:srgbClr val="66FF33"/>
                </a:solidFill>
              </a:rPr>
              <a:t>ΑΦΡΙΚΑΝΙΚΗ – ΜΑΥΡΗ</a:t>
            </a:r>
          </a:p>
          <a:p>
            <a:pPr algn="ctr">
              <a:buFontTx/>
              <a:buNone/>
            </a:pPr>
            <a:r>
              <a:rPr lang="el-GR" sz="4400" b="1">
                <a:solidFill>
                  <a:srgbClr val="66FF33"/>
                </a:solidFill>
              </a:rPr>
              <a:t>ΝΕΓΡΟΕΙΔΗΣ  ΦΥΛΗ</a:t>
            </a:r>
          </a:p>
          <a:p>
            <a:pPr algn="ctr">
              <a:buFontTx/>
              <a:buNone/>
            </a:pPr>
            <a:endParaRPr lang="el-GR" sz="4400" b="1">
              <a:solidFill>
                <a:srgbClr val="66FF33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0350" y="5427663"/>
            <a:ext cx="11430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381750"/>
            <a:ext cx="1143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805488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5445125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0350" y="5751513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0350" y="6399213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0350" y="6075363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08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6092825"/>
            <a:ext cx="1143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090" name="WordArt 10"/>
          <p:cNvSpPr>
            <a:spLocks noChangeArrowheads="1" noChangeShapeType="1" noTextEdit="1"/>
          </p:cNvSpPr>
          <p:nvPr/>
        </p:nvSpPr>
        <p:spPr bwMode="auto">
          <a:xfrm>
            <a:off x="827088" y="4564063"/>
            <a:ext cx="7200900" cy="6429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ΚΑΤΑΝΟΜΗ ΤΩΝ ΜΟΡΦΟΤΥΠΩΝ</a:t>
            </a:r>
          </a:p>
          <a:p>
            <a:r>
              <a:rPr lang="el-GR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00"/>
                </a:solidFill>
                <a:latin typeface="Arial Black"/>
              </a:rPr>
              <a:t>(ΥΠΟΦΥΛΩΝ) ΤΩΝ ΝΕΓΡΙΔΩΝ</a:t>
            </a:r>
          </a:p>
        </p:txBody>
      </p:sp>
      <p:sp>
        <p:nvSpPr>
          <p:cNvPr id="174091" name="WordArt 11"/>
          <p:cNvSpPr>
            <a:spLocks noChangeArrowheads="1" noChangeShapeType="1" noTextEdit="1"/>
          </p:cNvSpPr>
          <p:nvPr/>
        </p:nvSpPr>
        <p:spPr bwMode="auto">
          <a:xfrm>
            <a:off x="1476375" y="5516563"/>
            <a:ext cx="26670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ΠΑΛΑΙΟΝΕΓΡΙΔΕΣ 1</a:t>
            </a:r>
          </a:p>
        </p:txBody>
      </p:sp>
      <p:sp>
        <p:nvSpPr>
          <p:cNvPr id="174092" name="WordArt 12"/>
          <p:cNvSpPr>
            <a:spLocks noChangeArrowheads="1" noChangeShapeType="1" noTextEdit="1"/>
          </p:cNvSpPr>
          <p:nvPr/>
        </p:nvSpPr>
        <p:spPr bwMode="auto">
          <a:xfrm>
            <a:off x="1476375" y="5805488"/>
            <a:ext cx="26670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ΠΑΛΑΙΟΝΕΓΡΙΔΕΣ 2</a:t>
            </a:r>
          </a:p>
        </p:txBody>
      </p:sp>
      <p:sp>
        <p:nvSpPr>
          <p:cNvPr id="174093" name="WordArt 13"/>
          <p:cNvSpPr>
            <a:spLocks noChangeArrowheads="1" noChangeShapeType="1" noTextEdit="1"/>
          </p:cNvSpPr>
          <p:nvPr/>
        </p:nvSpPr>
        <p:spPr bwMode="auto">
          <a:xfrm>
            <a:off x="1476375" y="6092825"/>
            <a:ext cx="26670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ΠΑΛΑΙΟΝΕΓΡΙΔΕΣ 3</a:t>
            </a:r>
          </a:p>
        </p:txBody>
      </p:sp>
      <p:sp>
        <p:nvSpPr>
          <p:cNvPr id="174094" name="WordArt 14"/>
          <p:cNvSpPr>
            <a:spLocks noChangeArrowheads="1" noChangeShapeType="1" noTextEdit="1"/>
          </p:cNvSpPr>
          <p:nvPr/>
        </p:nvSpPr>
        <p:spPr bwMode="auto">
          <a:xfrm>
            <a:off x="1476375" y="6381750"/>
            <a:ext cx="26670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ΠΑΛΑΙΟΝΕΓΡΙΔΕΣ 4</a:t>
            </a:r>
          </a:p>
        </p:txBody>
      </p:sp>
      <p:sp>
        <p:nvSpPr>
          <p:cNvPr id="174095" name="WordArt 15"/>
          <p:cNvSpPr>
            <a:spLocks noChangeArrowheads="1" noChangeShapeType="1" noTextEdit="1"/>
          </p:cNvSpPr>
          <p:nvPr/>
        </p:nvSpPr>
        <p:spPr bwMode="auto">
          <a:xfrm>
            <a:off x="6684963" y="5481638"/>
            <a:ext cx="17907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ΣΟΥΔΑΝΙΔΕΣ</a:t>
            </a:r>
          </a:p>
        </p:txBody>
      </p:sp>
      <p:sp>
        <p:nvSpPr>
          <p:cNvPr id="174096" name="WordArt 16"/>
          <p:cNvSpPr>
            <a:spLocks noChangeArrowheads="1" noChangeShapeType="1" noTextEdit="1"/>
          </p:cNvSpPr>
          <p:nvPr/>
        </p:nvSpPr>
        <p:spPr bwMode="auto">
          <a:xfrm>
            <a:off x="6684963" y="5805488"/>
            <a:ext cx="14351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ΚΑΦΡΙΔΕΣ</a:t>
            </a:r>
          </a:p>
        </p:txBody>
      </p:sp>
      <p:sp>
        <p:nvSpPr>
          <p:cNvPr id="174097" name="WordArt 17"/>
          <p:cNvSpPr>
            <a:spLocks noChangeArrowheads="1" noChangeShapeType="1" noTextEdit="1"/>
          </p:cNvSpPr>
          <p:nvPr/>
        </p:nvSpPr>
        <p:spPr bwMode="auto">
          <a:xfrm>
            <a:off x="6684963" y="6453188"/>
            <a:ext cx="16764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ΝΕΙΛΟΤΙΔΕΣ</a:t>
            </a:r>
          </a:p>
        </p:txBody>
      </p:sp>
      <p:sp>
        <p:nvSpPr>
          <p:cNvPr id="174098" name="WordArt 18"/>
          <p:cNvSpPr>
            <a:spLocks noChangeArrowheads="1" noChangeShapeType="1" noTextEdit="1"/>
          </p:cNvSpPr>
          <p:nvPr/>
        </p:nvSpPr>
        <p:spPr bwMode="auto">
          <a:xfrm>
            <a:off x="6684963" y="6129338"/>
            <a:ext cx="2095500" cy="193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sz="1400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Arial Black"/>
              </a:rPr>
              <a:t>ΝΕΙΛΟΧΑΜΙΤΕΣ</a:t>
            </a: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684213" y="4868863"/>
            <a:ext cx="75596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174100" name="Line 20"/>
          <p:cNvSpPr>
            <a:spLocks noChangeShapeType="1"/>
          </p:cNvSpPr>
          <p:nvPr/>
        </p:nvSpPr>
        <p:spPr bwMode="auto">
          <a:xfrm flipV="1">
            <a:off x="1042988" y="5229225"/>
            <a:ext cx="68421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174101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260350"/>
            <a:ext cx="4681538" cy="414813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4102" name="WordArt 22"/>
          <p:cNvSpPr>
            <a:spLocks noChangeArrowheads="1" noChangeShapeType="1" noTextEdit="1"/>
          </p:cNvSpPr>
          <p:nvPr/>
        </p:nvSpPr>
        <p:spPr bwMode="auto">
          <a:xfrm>
            <a:off x="6804025" y="4149725"/>
            <a:ext cx="1938338" cy="131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l-GR" kern="10">
                <a:ln w="9525">
                  <a:noFill/>
                  <a:round/>
                  <a:headEnd/>
                  <a:tailEnd/>
                </a:ln>
                <a:solidFill>
                  <a:schemeClr val="tx2"/>
                </a:solidFill>
                <a:latin typeface="Times New Roman"/>
                <a:cs typeface="Times New Roman"/>
              </a:rPr>
              <a:t>Α.ΚΩΝΣΤΑΝΤΙΝΟΥ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445125"/>
            <a:ext cx="7931150" cy="681038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66FF33"/>
                </a:solidFill>
              </a:rPr>
              <a:t>Ntabele Woman of South Africa</a:t>
            </a:r>
            <a:endParaRPr lang="el-GR" sz="2800" b="1">
              <a:solidFill>
                <a:srgbClr val="66FF33"/>
              </a:solidFill>
            </a:endParaRPr>
          </a:p>
        </p:txBody>
      </p:sp>
      <p:pic>
        <p:nvPicPr>
          <p:cNvPr id="155652" name="Picture 4" descr="Εικόνα 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00113" y="0"/>
            <a:ext cx="7273925" cy="5267325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805488"/>
            <a:ext cx="8218488" cy="71913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66FF33"/>
                </a:solidFill>
              </a:rPr>
              <a:t>River  Niger</a:t>
            </a:r>
            <a:endParaRPr lang="el-GR" sz="2800" b="1">
              <a:solidFill>
                <a:srgbClr val="66FF33"/>
              </a:solidFill>
            </a:endParaRPr>
          </a:p>
        </p:txBody>
      </p:sp>
      <p:pic>
        <p:nvPicPr>
          <p:cNvPr id="159748" name="Picture 4" descr="Εικόνα 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7888" y="0"/>
            <a:ext cx="4705350" cy="5516563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876925"/>
            <a:ext cx="8147050" cy="72072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66FF33"/>
                </a:solidFill>
              </a:rPr>
              <a:t>Turkana</a:t>
            </a:r>
            <a:endParaRPr lang="el-GR" sz="2800" b="1">
              <a:solidFill>
                <a:srgbClr val="66FF33"/>
              </a:solidFill>
            </a:endParaRPr>
          </a:p>
        </p:txBody>
      </p:sp>
      <p:pic>
        <p:nvPicPr>
          <p:cNvPr id="161796" name="Picture 4" descr="Εικόνα 4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0"/>
            <a:ext cx="4243387" cy="5661025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2" y="116632"/>
            <a:ext cx="9109658" cy="6669360"/>
          </a:xfrm>
        </p:spPr>
      </p:pic>
    </p:spTree>
    <p:extLst>
      <p:ext uri="{BB962C8B-B14F-4D97-AF65-F5344CB8AC3E}">
        <p14:creationId xmlns:p14="http://schemas.microsoft.com/office/powerpoint/2010/main" val="2825428208"/>
      </p:ext>
    </p:extLst>
  </p:cSld>
  <p:clrMapOvr>
    <a:masterClrMapping/>
  </p:clrMapOvr>
  <p:transition spd="slow"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805488"/>
            <a:ext cx="8147050" cy="792162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b="1">
                <a:solidFill>
                  <a:srgbClr val="66FF33"/>
                </a:solidFill>
              </a:rPr>
              <a:t>South  Sudan</a:t>
            </a:r>
            <a:endParaRPr lang="el-GR" b="1">
              <a:solidFill>
                <a:srgbClr val="66FF33"/>
              </a:solidFill>
            </a:endParaRPr>
          </a:p>
        </p:txBody>
      </p:sp>
      <p:pic>
        <p:nvPicPr>
          <p:cNvPr id="163844" name="Picture 4" descr="Εικόνα 4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01913" y="0"/>
            <a:ext cx="3833812" cy="5661025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949950"/>
            <a:ext cx="8147050" cy="57467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rgbClr val="66FF33"/>
                </a:solidFill>
              </a:rPr>
              <a:t>Dinka  of  Sudan</a:t>
            </a:r>
            <a:endParaRPr lang="el-GR" sz="2800" b="1">
              <a:solidFill>
                <a:srgbClr val="66FF33"/>
              </a:solidFill>
            </a:endParaRPr>
          </a:p>
        </p:txBody>
      </p:sp>
      <p:pic>
        <p:nvPicPr>
          <p:cNvPr id="165892" name="Picture 4" descr="Εικόνα 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0"/>
            <a:ext cx="8459788" cy="5630863"/>
          </a:xfrm>
          <a:noFill/>
          <a:ln/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0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60649"/>
            <a:ext cx="7772400" cy="1080119"/>
          </a:xfrm>
        </p:spPr>
        <p:txBody>
          <a:bodyPr>
            <a:normAutofit/>
          </a:bodyPr>
          <a:lstStyle/>
          <a:p>
            <a:endParaRPr lang="el-GR" sz="2000" b="1" dirty="0">
              <a:solidFill>
                <a:srgbClr val="FFFF00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683568" y="2708920"/>
            <a:ext cx="7704856" cy="4032448"/>
          </a:xfrm>
        </p:spPr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ΠΛΗΘΥΣΜΙΑΚΗ 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</a:rPr>
              <a:t>ΚΑΙ ΤΕΧΝΟΛΟΓΙΚΗ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l-GR" sz="2800" b="1" dirty="0" smtClean="0">
                <a:solidFill>
                  <a:srgbClr val="FF0000"/>
                </a:solidFill>
              </a:rPr>
              <a:t> ΕΚΡΗΞΗ</a:t>
            </a:r>
          </a:p>
          <a:p>
            <a:endParaRPr lang="el-GR" sz="2800" b="1" dirty="0" smtClean="0">
              <a:solidFill>
                <a:srgbClr val="FF0000"/>
              </a:solidFill>
            </a:endParaRPr>
          </a:p>
          <a:p>
            <a:endParaRPr lang="el-GR" sz="2800" b="1" dirty="0" smtClean="0">
              <a:solidFill>
                <a:srgbClr val="FF0000"/>
              </a:solidFill>
            </a:endParaRPr>
          </a:p>
          <a:p>
            <a:endParaRPr lang="el-GR" sz="2800" b="1" dirty="0" smtClean="0">
              <a:solidFill>
                <a:srgbClr val="FF0000"/>
              </a:solidFill>
            </a:endParaRPr>
          </a:p>
          <a:p>
            <a:endParaRPr lang="el-GR" sz="2000" b="1" dirty="0" smtClean="0">
              <a:solidFill>
                <a:srgbClr val="FFFF00"/>
              </a:solidFill>
            </a:endParaRPr>
          </a:p>
          <a:p>
            <a:endParaRPr lang="el-GR" sz="2800" b="1" dirty="0" smtClean="0">
              <a:solidFill>
                <a:srgbClr val="FF0000"/>
              </a:solidFill>
            </a:endParaRPr>
          </a:p>
          <a:p>
            <a:endParaRPr lang="el-GR" sz="2800" b="1" dirty="0" smtClean="0">
              <a:solidFill>
                <a:srgbClr val="FF0000"/>
              </a:solidFill>
            </a:endParaRPr>
          </a:p>
          <a:p>
            <a:endParaRPr lang="el-G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</a:rPr>
              <a:t>ΣΤΑΤΙΣΤΙΚΕΣ  ΔΙΑΠΙΣΤΩΣΕΙΣ</a:t>
            </a:r>
            <a:r>
              <a:rPr lang="el-GR" sz="2400" b="1" dirty="0" smtClean="0"/>
              <a:t/>
            </a:r>
            <a:br>
              <a:rPr lang="el-GR" sz="2400" b="1" dirty="0" smtClean="0"/>
            </a:br>
            <a:r>
              <a:rPr lang="el-GR" sz="1400" b="1" dirty="0" smtClean="0">
                <a:solidFill>
                  <a:srgbClr val="7DEFFB"/>
                </a:solidFill>
              </a:rPr>
              <a:t>(</a:t>
            </a:r>
            <a:r>
              <a:rPr lang="en-US" sz="1400" b="1" dirty="0" smtClean="0">
                <a:solidFill>
                  <a:srgbClr val="7DEFFB"/>
                </a:solidFill>
              </a:rPr>
              <a:t>F. Vogel – A. </a:t>
            </a:r>
            <a:r>
              <a:rPr lang="en-US" sz="1400" b="1" dirty="0" err="1" smtClean="0">
                <a:solidFill>
                  <a:srgbClr val="7DEFFB"/>
                </a:solidFill>
              </a:rPr>
              <a:t>Motulski</a:t>
            </a:r>
            <a:r>
              <a:rPr lang="en-US" sz="1400" b="1" dirty="0" smtClean="0">
                <a:solidFill>
                  <a:srgbClr val="7DEFFB"/>
                </a:solidFill>
              </a:rPr>
              <a:t> 1997, </a:t>
            </a:r>
            <a:r>
              <a:rPr lang="el-GR" sz="1400" b="1" dirty="0" smtClean="0">
                <a:solidFill>
                  <a:srgbClr val="7DEFFB"/>
                </a:solidFill>
              </a:rPr>
              <a:t>  </a:t>
            </a:r>
            <a:r>
              <a:rPr lang="en-US" sz="1400" b="1" dirty="0" smtClean="0">
                <a:solidFill>
                  <a:srgbClr val="7DEFFB"/>
                </a:solidFill>
              </a:rPr>
              <a:t>U.S. Census </a:t>
            </a:r>
            <a:r>
              <a:rPr lang="en-US" sz="1400" b="1" dirty="0" err="1" smtClean="0">
                <a:solidFill>
                  <a:srgbClr val="7DEFFB"/>
                </a:solidFill>
              </a:rPr>
              <a:t>Bureaux</a:t>
            </a:r>
            <a:r>
              <a:rPr lang="en-US" sz="1400" b="1" dirty="0" smtClean="0">
                <a:solidFill>
                  <a:srgbClr val="7DEFFB"/>
                </a:solidFill>
              </a:rPr>
              <a:t>, International Programs Center)</a:t>
            </a:r>
            <a:endParaRPr lang="el-GR" sz="1400" b="1" dirty="0">
              <a:solidFill>
                <a:srgbClr val="7DEFFB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Δείκτης γεννητικότητας = Αριθμός γεννήσεων  ανά 1000 κατοίκους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Δείκτης θνησιμότητας  =  Αριθμός θανάτων ανά 1000 κατοίκους</a:t>
            </a:r>
          </a:p>
          <a:p>
            <a:pPr algn="ctr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__________________________</a:t>
            </a:r>
          </a:p>
          <a:p>
            <a:pPr algn="ctr">
              <a:buNone/>
            </a:pPr>
            <a:endParaRPr lang="el-GR" sz="14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Πληθυσμός με ποσοστό ετήσιας αύξησης  0,25%  για να διπλασιαστεί απαιτούνται 280  χρόνια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Πληθυσμός με ποσοστό ετήσιας αύξησης  0,50%  για να διπλασιαστεί απαιτούνται 140  χρόνια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Πληθυσμός με ποσοστό ετήσιας αύξησης  1,00%  για να διπλασιαστεί απαιτούνται    70  χρόνια</a:t>
            </a:r>
          </a:p>
          <a:p>
            <a:pPr algn="ctr"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__________________________</a:t>
            </a:r>
          </a:p>
          <a:p>
            <a:pPr algn="ctr">
              <a:buNone/>
            </a:pPr>
            <a:endParaRPr lang="el-GR" sz="14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•</a:t>
            </a:r>
            <a:r>
              <a:rPr lang="en-US" sz="1400" dirty="0" smtClean="0">
                <a:solidFill>
                  <a:srgbClr val="FFFF00"/>
                </a:solidFill>
              </a:rPr>
              <a:t>  </a:t>
            </a:r>
            <a:r>
              <a:rPr lang="el-GR" sz="1400" dirty="0" smtClean="0">
                <a:solidFill>
                  <a:srgbClr val="FFFF00"/>
                </a:solidFill>
              </a:rPr>
              <a:t>Σταθερός ανθρώπινος πληθυσμός τα τελευταία 2 εκατ. χρόνια.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•</a:t>
            </a:r>
            <a:r>
              <a:rPr lang="en-US" sz="1400" dirty="0" smtClean="0">
                <a:solidFill>
                  <a:srgbClr val="FFFF00"/>
                </a:solidFill>
              </a:rPr>
              <a:t>  </a:t>
            </a:r>
            <a:r>
              <a:rPr lang="el-GR" sz="1400" dirty="0" smtClean="0">
                <a:solidFill>
                  <a:srgbClr val="FFFF00"/>
                </a:solidFill>
              </a:rPr>
              <a:t>Έναρξη αύξησης του ανθρώπινου πληθυσμού τα τελευταία 10.000 χρόνια 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•</a:t>
            </a:r>
            <a:r>
              <a:rPr lang="en-US" sz="1400" dirty="0" smtClean="0">
                <a:solidFill>
                  <a:srgbClr val="FFFF00"/>
                </a:solidFill>
              </a:rPr>
              <a:t>  </a:t>
            </a:r>
            <a:r>
              <a:rPr lang="el-GR" sz="1400" dirty="0" smtClean="0">
                <a:solidFill>
                  <a:srgbClr val="FFFF00"/>
                </a:solidFill>
              </a:rPr>
              <a:t>Βιομηχανική Επανάσταση (μέσα 18</a:t>
            </a:r>
            <a:r>
              <a:rPr lang="el-GR" sz="1400" baseline="30000" dirty="0" smtClean="0">
                <a:solidFill>
                  <a:srgbClr val="FFFF00"/>
                </a:solidFill>
              </a:rPr>
              <a:t>ου</a:t>
            </a:r>
            <a:r>
              <a:rPr lang="el-GR" sz="1400" dirty="0" smtClean="0">
                <a:solidFill>
                  <a:srgbClr val="FFFF00"/>
                </a:solidFill>
              </a:rPr>
              <a:t> αιώνα) σταδιακώς μεγάλη αύξηση  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•</a:t>
            </a:r>
            <a:r>
              <a:rPr lang="en-US" sz="1400" dirty="0" smtClean="0">
                <a:solidFill>
                  <a:srgbClr val="FFFF00"/>
                </a:solidFill>
              </a:rPr>
              <a:t>  </a:t>
            </a:r>
            <a:r>
              <a:rPr lang="el-GR" sz="1400" dirty="0" smtClean="0">
                <a:solidFill>
                  <a:srgbClr val="FFFF00"/>
                </a:solidFill>
              </a:rPr>
              <a:t>Σήμερα εκρηκτική αύξηση ανθρώπινου πληθυσμού της γης – περίπου 8 </a:t>
            </a:r>
            <a:r>
              <a:rPr lang="el-GR" sz="1400" dirty="0" err="1" smtClean="0">
                <a:solidFill>
                  <a:srgbClr val="FFFF00"/>
                </a:solidFill>
              </a:rPr>
              <a:t>διεκατ</a:t>
            </a:r>
            <a:r>
              <a:rPr lang="el-GR" sz="1400" dirty="0" smtClean="0">
                <a:solidFill>
                  <a:srgbClr val="FFFF00"/>
                </a:solidFill>
              </a:rPr>
              <a:t>. ( συνολική αύξηση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                                    </a:t>
            </a:r>
            <a:r>
              <a:rPr lang="el-GR" sz="1400" dirty="0" smtClean="0">
                <a:solidFill>
                  <a:srgbClr val="FFFF00"/>
                </a:solidFill>
              </a:rPr>
              <a:t>ημερησίως  περίπου 200.000 άτομα και χρόνος διπλασιασμού μετά 40-50 χρόνια)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•</a:t>
            </a:r>
            <a:r>
              <a:rPr lang="en-US" sz="1400" dirty="0" smtClean="0">
                <a:solidFill>
                  <a:srgbClr val="FFFF00"/>
                </a:solidFill>
              </a:rPr>
              <a:t>  </a:t>
            </a:r>
            <a:r>
              <a:rPr lang="el-GR" sz="1400" dirty="0" smtClean="0">
                <a:solidFill>
                  <a:srgbClr val="FFFF00"/>
                </a:solidFill>
              </a:rPr>
              <a:t>Τελικό όριο υπέρβασης αντοχής των γήινων οικοσυστημάτων  μέχρι </a:t>
            </a:r>
            <a:r>
              <a:rPr lang="en-US" sz="1400" dirty="0" smtClean="0">
                <a:solidFill>
                  <a:srgbClr val="FFFF00"/>
                </a:solidFill>
              </a:rPr>
              <a:t> </a:t>
            </a:r>
            <a:r>
              <a:rPr lang="el-GR" sz="1400" dirty="0" smtClean="0">
                <a:solidFill>
                  <a:srgbClr val="FFFF00"/>
                </a:solidFill>
              </a:rPr>
              <a:t>10 – 15 </a:t>
            </a:r>
            <a:r>
              <a:rPr lang="el-GR" sz="1400" dirty="0" err="1" smtClean="0">
                <a:solidFill>
                  <a:srgbClr val="FFFF00"/>
                </a:solidFill>
              </a:rPr>
              <a:t>δισεκατ</a:t>
            </a:r>
            <a:r>
              <a:rPr lang="el-GR" sz="1400" dirty="0" smtClean="0">
                <a:solidFill>
                  <a:srgbClr val="FFFF00"/>
                </a:solidFill>
              </a:rPr>
              <a:t>. άνθρωποι. </a:t>
            </a:r>
          </a:p>
          <a:p>
            <a:pPr>
              <a:buNone/>
            </a:pPr>
            <a:r>
              <a:rPr lang="el-GR" sz="1400" dirty="0" smtClean="0">
                <a:solidFill>
                  <a:srgbClr val="FFFF00"/>
                </a:solidFill>
              </a:rPr>
              <a:t>•</a:t>
            </a:r>
            <a:r>
              <a:rPr lang="en-US" sz="1400" dirty="0" smtClean="0">
                <a:solidFill>
                  <a:srgbClr val="FFFF00"/>
                </a:solidFill>
              </a:rPr>
              <a:t>  </a:t>
            </a:r>
            <a:r>
              <a:rPr lang="el-GR" sz="1400" dirty="0" smtClean="0">
                <a:solidFill>
                  <a:srgbClr val="FFFF00"/>
                </a:solidFill>
              </a:rPr>
              <a:t>Μετά την υπέρβαση, κατάρρευση της ανθρωπότητας και πιθανώς σταδιακή εξαφάνιση του </a:t>
            </a:r>
            <a:r>
              <a:rPr lang="en-US" sz="1400" dirty="0" smtClean="0">
                <a:solidFill>
                  <a:srgbClr val="FFFF00"/>
                </a:solidFill>
              </a:rPr>
              <a:t>Homo Sapiens.</a:t>
            </a:r>
            <a:endParaRPr lang="el-GR" sz="14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.17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0"/>
            <a:ext cx="7453271" cy="6858000"/>
          </a:xfrm>
        </p:spPr>
      </p:pic>
    </p:spTree>
  </p:cSld>
  <p:clrMapOvr>
    <a:masterClrMapping/>
  </p:clrMapOvr>
  <p:transition spd="slow">
    <p:zoom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.4 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0721" y="2348880"/>
            <a:ext cx="8895105" cy="3024336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 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08814" cy="4486091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.5 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6046680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3 - Θέση περιεχομένου" descr="Πληθυσμιακή έκρηξη.2tif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49275"/>
            <a:ext cx="9144000" cy="4614863"/>
          </a:xfrm>
        </p:spPr>
      </p:pic>
      <p:sp>
        <p:nvSpPr>
          <p:cNvPr id="91139" name="3 - Τίτλος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6583363"/>
          </a:xfrm>
        </p:spPr>
        <p:txBody>
          <a:bodyPr/>
          <a:lstStyle/>
          <a:p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z="1800" smtClean="0">
                <a:solidFill>
                  <a:srgbClr val="FFFF00"/>
                </a:solidFill>
              </a:rPr>
              <a:t>Χάρτης κατανομής του δείκτη γονιμότητας ανά περιοχή του πλανήτη</a:t>
            </a:r>
            <a:endParaRPr lang="el-GR" sz="1800" smtClean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.11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4684467"/>
          </a:xfrm>
        </p:spPr>
      </p:pic>
      <p:sp>
        <p:nvSpPr>
          <p:cNvPr id="5" name="4 - TextBox"/>
          <p:cNvSpPr txBox="1"/>
          <p:nvPr/>
        </p:nvSpPr>
        <p:spPr>
          <a:xfrm>
            <a:off x="323528" y="6021288"/>
            <a:ext cx="84249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Χάρτης  πληθυσμιακών  συχνοτήτων  σε  κατοίκους ανά </a:t>
            </a:r>
            <a:r>
              <a:rPr lang="el-GR" sz="1600" b="1" dirty="0" err="1" smtClean="0"/>
              <a:t>τετραγ</a:t>
            </a:r>
            <a:r>
              <a:rPr lang="el-GR" sz="1600" b="1" dirty="0" smtClean="0"/>
              <a:t>. χιλιόμετρο   (2006)  </a:t>
            </a:r>
            <a:endParaRPr lang="el-GR" sz="1600" b="1" dirty="0"/>
          </a:p>
        </p:txBody>
      </p:sp>
    </p:spTree>
  </p:cSld>
  <p:clrMapOvr>
    <a:masterClrMapping/>
  </p:clrMapOvr>
  <p:transition spd="slow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" y="0"/>
            <a:ext cx="9043586" cy="6741368"/>
          </a:xfrm>
        </p:spPr>
      </p:pic>
    </p:spTree>
    <p:extLst>
      <p:ext uri="{BB962C8B-B14F-4D97-AF65-F5344CB8AC3E}">
        <p14:creationId xmlns:p14="http://schemas.microsoft.com/office/powerpoint/2010/main" val="492174594"/>
      </p:ext>
    </p:extLst>
  </p:cSld>
  <p:clrMapOvr>
    <a:masterClrMapping/>
  </p:clrMapOvr>
  <p:transition spd="slow">
    <p:zoom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Υπερπληθυσμός 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098976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.1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20097" cy="4616345"/>
          </a:xfrm>
        </p:spPr>
      </p:pic>
      <p:sp>
        <p:nvSpPr>
          <p:cNvPr id="5" name="4 - TextBox"/>
          <p:cNvSpPr txBox="1"/>
          <p:nvPr/>
        </p:nvSpPr>
        <p:spPr>
          <a:xfrm>
            <a:off x="179512" y="5949280"/>
            <a:ext cx="8712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/>
              <a:t>Χάρτης αστικών περιοχών της γης με περισσότερο από ένα εκατ. κατοίκους</a:t>
            </a:r>
            <a:endParaRPr lang="el-GR" sz="1600" b="1" dirty="0"/>
          </a:p>
        </p:txBody>
      </p:sp>
    </p:spTree>
  </p:cSld>
  <p:clrMapOvr>
    <a:masterClrMapping/>
  </p:clrMapOvr>
  <p:transition spd="slow">
    <p:zoom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- Τίτλος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6309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r>
              <a:rPr lang="el-GR" sz="1800" dirty="0" err="1" smtClean="0">
                <a:solidFill>
                  <a:srgbClr val="FFFF00"/>
                </a:solidFill>
              </a:rPr>
              <a:t>Πολυόροφες</a:t>
            </a:r>
            <a:r>
              <a:rPr lang="el-GR" sz="1800" dirty="0" smtClean="0">
                <a:solidFill>
                  <a:srgbClr val="FFFF00"/>
                </a:solidFill>
              </a:rPr>
              <a:t> πολυκατοικίες στο </a:t>
            </a:r>
            <a:r>
              <a:rPr lang="en-US" sz="1800" dirty="0" smtClean="0">
                <a:solidFill>
                  <a:srgbClr val="FFFF00"/>
                </a:solidFill>
              </a:rPr>
              <a:t>Hong Kong. </a:t>
            </a:r>
            <a:r>
              <a:rPr lang="el-GR" sz="1800" dirty="0" smtClean="0">
                <a:solidFill>
                  <a:srgbClr val="FFFF00"/>
                </a:solidFill>
              </a:rPr>
              <a:t>Παράδειγμα αστικοποίησης με μεγάλη πληθυσμιακή πυκνότητα. </a:t>
            </a:r>
            <a:endParaRPr lang="el-GR" dirty="0" smtClean="0"/>
          </a:p>
        </p:txBody>
      </p:sp>
      <p:pic>
        <p:nvPicPr>
          <p:cNvPr id="92163" name="3 - Θέση περιεχομένου" descr="Πληθυσμιακή έκρηξη.6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0"/>
            <a:ext cx="8593138" cy="6100763"/>
          </a:xfrm>
        </p:spPr>
      </p:pic>
    </p:spTree>
  </p:cSld>
  <p:clrMapOvr>
    <a:masterClrMapping/>
  </p:clrMapOvr>
  <p:transition spd="slow">
    <p:zoom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ΑΙΤΙΕΣ  ΥΠΕΡΠΛΗΘΥΣΜΟΥ</a:t>
            </a:r>
            <a:endParaRPr lang="el-GR" sz="2800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/>
          </a:bodyPr>
          <a:lstStyle/>
          <a:p>
            <a:r>
              <a:rPr lang="el-GR" sz="1400" b="1" dirty="0" smtClean="0">
                <a:solidFill>
                  <a:srgbClr val="FFFF00"/>
                </a:solidFill>
              </a:rPr>
              <a:t>Αυξημένη αναλογία των γεννήσεων προς τους θανάτους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Επιμήκυνση της διάρκειας ζωής των ατόμων ( βελτίωση ιατρικής φροντίδας, καλλίτερη διατροφή)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Μείωση έως εξάλειψη επιδημικών  νόσων  μέσω εμβολιασμών (πανώλης, ευλογιά, πολιομυελίτιδα) 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Χαμηλό μορφωτικό επίπεδο (έλλειψη μεθόδων αντισύλληψης)</a:t>
            </a:r>
            <a:endParaRPr lang="en-US" sz="1400" b="1" dirty="0" smtClean="0">
              <a:solidFill>
                <a:srgbClr val="FFFF00"/>
              </a:solidFill>
            </a:endParaRPr>
          </a:p>
          <a:p>
            <a:r>
              <a:rPr lang="el-GR" sz="1400" b="1" dirty="0" smtClean="0">
                <a:solidFill>
                  <a:srgbClr val="FFFF00"/>
                </a:solidFill>
              </a:rPr>
              <a:t>Πολυγαμικές θρησκευτικές νοοτροπίες (πολυγυνία) διαφόρων λαών και ιδίως του Ισλάμ.</a:t>
            </a:r>
          </a:p>
          <a:p>
            <a:endParaRPr lang="el-GR" sz="2000" b="1" dirty="0" smtClean="0">
              <a:solidFill>
                <a:srgbClr val="FFFF00"/>
              </a:solidFill>
            </a:endParaRPr>
          </a:p>
          <a:p>
            <a:r>
              <a:rPr lang="el-GR" sz="1600" b="1" dirty="0" smtClean="0">
                <a:solidFill>
                  <a:srgbClr val="FFFF00"/>
                </a:solidFill>
              </a:rPr>
              <a:t>Τ ε λ ι κ ό    Α π ο τ έ λ ε σ μ α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Μετανάστευση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Αστικοποίηση   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Εξάπλωση επιδημιών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Εξάντληση των φυσικών πόρων μιας περιοχής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Υποβάθμιση του φυσικού περιβάλλοντος (καταστροφή δασών)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Εξαφάνιση πλήθους </a:t>
            </a:r>
            <a:r>
              <a:rPr lang="el-GR" sz="1400" b="1" dirty="0" err="1" smtClean="0">
                <a:solidFill>
                  <a:srgbClr val="FFFF00"/>
                </a:solidFill>
              </a:rPr>
              <a:t>ζωϊκών</a:t>
            </a:r>
            <a:r>
              <a:rPr lang="el-GR" sz="1400" b="1" dirty="0" smtClean="0">
                <a:solidFill>
                  <a:srgbClr val="FFFF00"/>
                </a:solidFill>
              </a:rPr>
              <a:t> ειδών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Εξάντληση των μη ανανεώσιμων πηγών ενέργειας (πετρελαιοειδών, φυσικού αερίου, γαιάνθρακα)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Ρύπανση της ατμόσφαιρας και των υδάτων (θαλάσσιων και λιμναίων)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Μείωση των διαθέσιμων διατροφικών αγαθών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Μείωση των διαθέσιμων αποθεμάτων νερού για ύδρευση και άρδευση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Ανεργία - φτώχεια</a:t>
            </a:r>
          </a:p>
          <a:p>
            <a:r>
              <a:rPr lang="el-GR" sz="1400" b="1" dirty="0" smtClean="0">
                <a:solidFill>
                  <a:srgbClr val="FFFF00"/>
                </a:solidFill>
              </a:rPr>
              <a:t>Εγκληματικότητα</a:t>
            </a:r>
            <a:endParaRPr lang="el-GR" sz="1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zoom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Πληθυσμιακή έκρηξη.10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-9819"/>
            <a:ext cx="6748249" cy="6867819"/>
          </a:xfrm>
        </p:spPr>
      </p:pic>
    </p:spTree>
  </p:cSld>
  <p:clrMapOvr>
    <a:masterClrMapping/>
  </p:clrMapOvr>
  <p:transition spd="slow">
    <p:zoom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5 - Θέση περιεχομένου" descr="Πληθυσμιακή έκρηξη.1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82060"/>
          </a:xfrm>
        </p:spPr>
      </p:pic>
    </p:spTree>
  </p:cSld>
  <p:clrMapOvr>
    <a:masterClrMapping/>
  </p:clrMapOvr>
  <p:transition spd="slow">
    <p:zoom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smtClean="0"/>
          </a:p>
        </p:txBody>
      </p:sp>
      <p:sp>
        <p:nvSpPr>
          <p:cNvPr id="8704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916113"/>
            <a:ext cx="8229600" cy="4210050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dirty="0" smtClean="0">
                <a:solidFill>
                  <a:srgbClr val="FF0000"/>
                </a:solidFill>
              </a:rPr>
              <a:t>ΠΛΗΘΥΣΜΙΑΚΗ  ΕΚΡΗΞΗ</a:t>
            </a:r>
          </a:p>
          <a:p>
            <a:pPr algn="ctr">
              <a:buFontTx/>
              <a:buNone/>
            </a:pPr>
            <a:r>
              <a:rPr lang="el-GR" sz="2400" dirty="0" smtClean="0">
                <a:solidFill>
                  <a:srgbClr val="FF0000"/>
                </a:solidFill>
              </a:rPr>
              <a:t>Γενικό  Συμπέρασμα</a:t>
            </a:r>
          </a:p>
          <a:p>
            <a:pPr algn="ctr">
              <a:buFontTx/>
              <a:buNone/>
            </a:pPr>
            <a:endParaRPr lang="el-GR" sz="2000" dirty="0" smtClean="0">
              <a:solidFill>
                <a:srgbClr val="FFFF00"/>
              </a:solidFill>
            </a:endParaRPr>
          </a:p>
          <a:p>
            <a:pPr algn="ctr">
              <a:buFontTx/>
              <a:buNone/>
            </a:pPr>
            <a:r>
              <a:rPr lang="el-GR" sz="2000" dirty="0" smtClean="0">
                <a:solidFill>
                  <a:srgbClr val="FFFF00"/>
                </a:solidFill>
              </a:rPr>
              <a:t>Πείνα  -  Ασθένειες  - Αστικοποίηση - Ανεργία – Φτώχεια – Εγκληματικότητα – Ακρίβεια - Αναλφαβητισμός – Εξάντληση των υδάτινων πόρων 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3 - Θέση περιεχομένου" descr="Πληθυσμιακή έκρηξη.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843588"/>
          </a:xfrm>
        </p:spPr>
      </p:pic>
      <p:sp>
        <p:nvSpPr>
          <p:cNvPr id="94211" name="4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</p:spPr>
        <p:txBody>
          <a:bodyPr/>
          <a:lstStyle/>
          <a:p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z="2000" smtClean="0">
                <a:solidFill>
                  <a:srgbClr val="FFFF00"/>
                </a:solidFill>
              </a:rPr>
              <a:t>Σοβαρά προβλήματα στη διαθεσιμότητα του νερού σε αρκετές  αφρικανικές χώρες.</a:t>
            </a:r>
            <a:endParaRPr lang="el-GR" smtClean="0"/>
          </a:p>
        </p:txBody>
      </p:sp>
    </p:spTree>
  </p:cSld>
  <p:clrMapOvr>
    <a:masterClrMapping/>
  </p:clrMapOvr>
  <p:transition spd="slow">
    <p:zoom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3 - Θέση περιεχομένου" descr="Υπερπληθυσμός 2δ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0049"/>
            <a:ext cx="9144000" cy="6245351"/>
          </a:xfrm>
        </p:spPr>
      </p:pic>
    </p:spTree>
  </p:cSld>
  <p:clrMapOvr>
    <a:masterClrMapping/>
  </p:clrMapOvr>
  <p:transition spd="slow">
    <p:zoom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- Τίτλος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6394450"/>
          </a:xfrm>
        </p:spPr>
        <p:txBody>
          <a:bodyPr/>
          <a:lstStyle/>
          <a:p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mtClean="0"/>
              <a:t/>
            </a:r>
            <a:br>
              <a:rPr lang="el-GR" smtClean="0"/>
            </a:br>
            <a:r>
              <a:rPr lang="el-GR" sz="1800" smtClean="0">
                <a:solidFill>
                  <a:srgbClr val="FFFF00"/>
                </a:solidFill>
              </a:rPr>
              <a:t/>
            </a:r>
            <a:br>
              <a:rPr lang="el-GR" sz="1800" smtClean="0">
                <a:solidFill>
                  <a:srgbClr val="FFFF00"/>
                </a:solidFill>
              </a:rPr>
            </a:br>
            <a:r>
              <a:rPr lang="el-GR" sz="1800" smtClean="0">
                <a:solidFill>
                  <a:srgbClr val="FFFF00"/>
                </a:solidFill>
              </a:rPr>
              <a:t/>
            </a:r>
            <a:br>
              <a:rPr lang="el-GR" sz="1800" smtClean="0">
                <a:solidFill>
                  <a:srgbClr val="FFFF00"/>
                </a:solidFill>
              </a:rPr>
            </a:br>
            <a:r>
              <a:rPr lang="el-GR" sz="1800" smtClean="0">
                <a:solidFill>
                  <a:srgbClr val="FFFF00"/>
                </a:solidFill>
              </a:rPr>
              <a:t>Χάρτης με τους υποσιτιζόμενους πληθυσμούς  (σε ποσοστό επί τοις %)</a:t>
            </a:r>
            <a:endParaRPr lang="el-GR" smtClean="0"/>
          </a:p>
        </p:txBody>
      </p:sp>
      <p:pic>
        <p:nvPicPr>
          <p:cNvPr id="93187" name="3 - Θέση περιεχομένου" descr="Πληθυσμιακή έκρηξη.3 tif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92150"/>
            <a:ext cx="9144000" cy="4681538"/>
          </a:xfr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1045</Words>
  <Application>Microsoft Office PowerPoint</Application>
  <PresentationFormat>Προβολή στην οθόνη (4:3)</PresentationFormat>
  <Paragraphs>207</Paragraphs>
  <Slides>107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107</vt:i4>
      </vt:variant>
    </vt:vector>
  </HeadingPairs>
  <TitlesOfParts>
    <vt:vector size="113" baseType="lpstr">
      <vt:lpstr>Arial</vt:lpstr>
      <vt:lpstr>Arial Black</vt:lpstr>
      <vt:lpstr>Calibri</vt:lpstr>
      <vt:lpstr>HellasMouse</vt:lpstr>
      <vt:lpstr>Times New Roman</vt:lpstr>
      <vt:lpstr>Θέμα του Office</vt:lpstr>
      <vt:lpstr>ΠΑΝΕΠΙΣΤΗΜΙΟ  ΑΘΗΝΩΝ  Α Ν Θ Ρ Ω Π Ο Λ Ο Γ Ι Κ Ο     Μ Ο Υ Σ Ε Ι Ο Διευθυντής: Αναπλ. Καθηγητής Δρ. Κων/νος Ευαγγέλου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Γεωγραφική εξάπλωση του ανατομικά σύγχρονου ανθρώπου. Στην Αφρική πριν 100.000 χρόνια στη Ν.Α. Ασία πριν 50.000 χρόνια στην Ευρώπη πριν 35.000 – 40.000 χρόνια στην Αμερική πριν 15.000 – 30.000 χρόνια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ΠΡΟΣΑΡΜΟΣΤΙΚΟΙ  ΜΗΧΑΝΙΣΜΟΙ (Προσαρμογή των πληθυσμών στις συνθήκες του περιβάλλοντος)</vt:lpstr>
      <vt:lpstr>Παρουσίαση του PowerPoint</vt:lpstr>
      <vt:lpstr>Παρουσίαση του PowerPoint</vt:lpstr>
      <vt:lpstr>Παρουσίαση του PowerPoint</vt:lpstr>
      <vt:lpstr>Χάρτης διαβαθμίσεως του χρωματισμού του δέρματος ανάλογα με την ένταση της υπεριώδους ακτινοβολίας.</vt:lpstr>
      <vt:lpstr>Γεωγραφική κατανομή του χρωματισμού της ίριδας των ματιών και της επιδερμίδας στον Ευρωπαϊκό χώρο. 1. Κυρίως ανοιχτόχρωμη,  2. Ανοιχτόχρωμη έως σκούρα, 3. Κυρίως ανοιχτόχρωμη  4. Σπάνια ανοιχτόχρωμη, 5. Σκουρόχρωμη. </vt:lpstr>
      <vt:lpstr>Συσχέτιση βάρους σώματος και μέσης θερμοκρασίας των γεωγραφικών πληθυσμών της γης.</vt:lpstr>
      <vt:lpstr>Βασικές   μορφολογικές   ποικιλίες   (φυλές)   του   Ανθρώπου</vt:lpstr>
      <vt:lpstr>Χάρτης κύριων φυλετικών ομάδων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Μεσογειακός Μορφότυπος</vt:lpstr>
      <vt:lpstr>Παρουσίαση του PowerPoint</vt:lpstr>
      <vt:lpstr>Δυναρικός Μορφότυπος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ΣΤΑΤΙΣΤΙΚΕΣ  ΔΙΑΠΙΣΤΩΣΕΙΣ (F. Vogel – A. Motulski 1997,   U.S. Census Bureaux, International Programs Center)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      Χάρτης κατανομής του δείκτη γονιμότητας ανά περιοχή του πλανήτη</vt:lpstr>
      <vt:lpstr>Παρουσίαση του PowerPoint</vt:lpstr>
      <vt:lpstr>Παρουσίαση του PowerPoint</vt:lpstr>
      <vt:lpstr>Παρουσίαση του PowerPoint</vt:lpstr>
      <vt:lpstr>         Πολυόροφες πολυκατοικίες στο Hong Kong. Παράδειγμα αστικοποίησης με μεγάλη πληθυσμιακή πυκνότητα. </vt:lpstr>
      <vt:lpstr>ΑΙΤΙΕΣ  ΥΠΕΡΠΛΗΘΥΣΜΟΥ</vt:lpstr>
      <vt:lpstr>Παρουσίαση του PowerPoint</vt:lpstr>
      <vt:lpstr>Παρουσίαση του PowerPoint</vt:lpstr>
      <vt:lpstr>Παρουσίαση του PowerPoint</vt:lpstr>
      <vt:lpstr>        Σοβαρά προβλήματα στη διαθεσιμότητα του νερού σε αρκετές  αφρικανικές χώρες.</vt:lpstr>
      <vt:lpstr>Παρουσίαση του PowerPoint</vt:lpstr>
      <vt:lpstr>        Χάρτης με τους υποσιτιζόμενους πληθυσμούς  (σε ποσοστό επί τοις %)</vt:lpstr>
      <vt:lpstr>ΤΕΧΝΟΛΟΓΙΚΗ  ΕΚΡΗΞΗ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ΦΕΡΟΥΣΑ ΙΚΑΝΟΤΗΤΑ ΤΟΥ ΠΛΑΝΗΤΗ ΓΗ ΣΕ ΦΥΣΙΚΟΥΣ ΠΟΡΟΥΣ </vt:lpstr>
      <vt:lpstr>ΣΥΜΠΕΡΑΣΜΑΤΑ ΓΙΑ ΤΟ ΜΕΛΛΟΝ ΤΟΥ ΑΝΘΡΩΠΟΥ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ΠΑΝΕΠΙΣΤΗΜΙΟ  ΑΘΗΝΩΝ  Α Ν Θ Ρ Ω Π Ο Λ Ο Γ Ι Κ Ο     Μ Ο Υ Σ Ε Ι Ο Καθ. Δρ. Θ. ΠΙΤΣΙΟΣ</dc:title>
  <dc:creator>user</dc:creator>
  <cp:lastModifiedBy>κοστας</cp:lastModifiedBy>
  <cp:revision>33</cp:revision>
  <dcterms:created xsi:type="dcterms:W3CDTF">2016-01-12T19:00:00Z</dcterms:created>
  <dcterms:modified xsi:type="dcterms:W3CDTF">2023-12-08T19:31:08Z</dcterms:modified>
</cp:coreProperties>
</file>