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A244-7FC2-4D5E-96D9-B8D9ECAD2FEB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C773F-8EBB-4614-9544-AB26D4B49A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29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773F-8EBB-4614-9544-AB26D4B49AD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79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ologyoutlines.com/topic/skinnontumorGrover.html" TargetMode="External"/><Relationship Id="rId2" Type="http://schemas.openxmlformats.org/officeDocument/2006/relationships/hyperlink" Target="https://www.pathologyoutlines.com/topic/skinnontumorpemphigu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athologyoutlines.com/topic/skintumornonmelanocyticwartydyskeratoma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75CBDA-5780-463D-1A90-61A9D1BFE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64696"/>
            <a:ext cx="8825658" cy="4871802"/>
          </a:xfrm>
        </p:spPr>
        <p:txBody>
          <a:bodyPr/>
          <a:lstStyle/>
          <a:p>
            <a:r>
              <a:rPr lang="el-GR" sz="6000" dirty="0"/>
              <a:t>ΝΟΣΟΣ </a:t>
            </a:r>
            <a:r>
              <a:rPr lang="en-US" sz="6000" dirty="0"/>
              <a:t>DARIER</a:t>
            </a:r>
            <a:r>
              <a:rPr lang="el-GR" sz="6000" dirty="0"/>
              <a:t>- ΘΥΛΑΚΙΚΗ (ΔΥΣ)ΚΕΡΑΤΩΣΗ </a:t>
            </a:r>
            <a:br>
              <a:rPr lang="en-US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C118BA-A7AB-7C98-B7BA-CF4026B4E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323617"/>
          </a:xfrm>
        </p:spPr>
        <p:txBody>
          <a:bodyPr>
            <a:normAutofit fontScale="77500" lnSpcReduction="20000"/>
          </a:bodyPr>
          <a:lstStyle/>
          <a:p>
            <a:r>
              <a:rPr lang="el-GR" sz="2100" dirty="0"/>
              <a:t>ΙΑΤΡΙΚΗ ΣΧΟΛΗ ΕΚΠΑ Α΄ΕΡΓΑΣΤΗΡΙΟ ΠΑΘΟΛΟΓΙΚΗΣ ΑΝΑΤΟΜΙΚΗΣ </a:t>
            </a:r>
          </a:p>
          <a:p>
            <a:r>
              <a:rPr lang="el-GR" sz="2100" dirty="0"/>
              <a:t>ΟΜΑΔΑ ΔΙΑΔΡΑΣΤΙΚΗΣ ΜΕΛΕΤΗΣ ΔΕΡΜΑΤΟΠΑΘΕΙΩΝ, Μάιοσ 2023-2024</a:t>
            </a:r>
          </a:p>
          <a:p>
            <a:r>
              <a:rPr lang="el-GR" sz="2100" dirty="0">
                <a:solidFill>
                  <a:schemeClr val="tx1"/>
                </a:solidFill>
              </a:rPr>
              <a:t>ΕΠΙΜΕΛΕΙΑ ΔΙΑΦΑΝΕΙΩΝ</a:t>
            </a:r>
            <a:r>
              <a:rPr lang="en-US" sz="2100" dirty="0">
                <a:solidFill>
                  <a:schemeClr val="tx1"/>
                </a:solidFill>
              </a:rPr>
              <a:t>: </a:t>
            </a:r>
            <a:r>
              <a:rPr lang="el-GR" sz="2100" dirty="0">
                <a:solidFill>
                  <a:schemeClr val="tx1"/>
                </a:solidFill>
              </a:rPr>
              <a:t>ΑΝΑΝΙΚΑ ΘΑΛΕΙΑ-ΑΛΕΞΑΝΔΡΑ 2</a:t>
            </a:r>
            <a:r>
              <a:rPr lang="el-GR" sz="2100" baseline="30000" dirty="0">
                <a:solidFill>
                  <a:schemeClr val="tx1"/>
                </a:solidFill>
              </a:rPr>
              <a:t>ο</a:t>
            </a:r>
            <a:r>
              <a:rPr lang="el-GR" sz="2100" dirty="0">
                <a:solidFill>
                  <a:schemeClr val="tx1"/>
                </a:solidFill>
              </a:rPr>
              <a:t> ετησ φοιτητρια</a:t>
            </a:r>
          </a:p>
          <a:p>
            <a:r>
              <a:rPr lang="el-GR" sz="2100" dirty="0">
                <a:solidFill>
                  <a:schemeClr val="tx1"/>
                </a:solidFill>
              </a:rPr>
              <a:t>Υπευθυνοσ καθηγητησ κος α. λαζαρησ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4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5037F2-999B-143C-2872-5ADD489F5A4D}"/>
              </a:ext>
            </a:extLst>
          </p:cNvPr>
          <p:cNvSpPr txBox="1"/>
          <p:nvPr/>
        </p:nvSpPr>
        <p:spPr>
          <a:xfrm>
            <a:off x="729896" y="1015958"/>
            <a:ext cx="107322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 </a:t>
            </a:r>
            <a:r>
              <a:rPr lang="el-GR" b="1" i="1" spc="600" dirty="0"/>
              <a:t>νόσος </a:t>
            </a:r>
            <a:r>
              <a:rPr lang="en-US" b="1" i="1" spc="600" dirty="0"/>
              <a:t>Darier </a:t>
            </a:r>
            <a:r>
              <a:rPr lang="el-GR" dirty="0"/>
              <a:t>αποτελεί μία δερματική νόσο κληρονομούμενη με </a:t>
            </a:r>
            <a:r>
              <a:rPr lang="el-GR" spc="300" dirty="0">
                <a:solidFill>
                  <a:srgbClr val="FF0000"/>
                </a:solidFill>
              </a:rPr>
              <a:t>αυτοσωματικό επικρατή τρόπο</a:t>
            </a:r>
            <a:r>
              <a:rPr lang="el-GR" dirty="0"/>
              <a:t>, για την οποία φαίνεται να ευθύνονται μεταλλάξεις του γονιδίου </a:t>
            </a:r>
            <a:r>
              <a:rPr lang="en-US" i="1" dirty="0"/>
              <a:t>ATP2A2</a:t>
            </a:r>
            <a:endParaRPr lang="el-G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ΚΛΙΝΙΚΑ ΚΑΙ ΜΑΚΡΟΣΚΟΠΙΚΑ</a:t>
            </a:r>
          </a:p>
          <a:p>
            <a:r>
              <a:rPr lang="el-GR" i="1" dirty="0">
                <a:solidFill>
                  <a:srgbClr val="FF0000"/>
                </a:solidFill>
              </a:rPr>
              <a:t>    </a:t>
            </a:r>
            <a:r>
              <a:rPr lang="el-GR" i="1" dirty="0"/>
              <a:t>Ε</a:t>
            </a:r>
            <a:r>
              <a:rPr lang="el-GR" dirty="0"/>
              <a:t>μφανίζεται ως κηλιδώδες, λιπαρό εξάνθημα σε περιοχές όπου υπάρχουν σμηγματογόνοι  </a:t>
            </a:r>
          </a:p>
          <a:p>
            <a:r>
              <a:rPr lang="el-GR" dirty="0"/>
              <a:t>    αδένες όπως η ράχη, ο κορμός, το πρόσωπο και ορισμένες καμπτικές- αλληλεπικαλυπτόμενες  επιφάνειες του  σώματος.</a:t>
            </a:r>
          </a:p>
          <a:p>
            <a:r>
              <a:rPr lang="el-GR" dirty="0"/>
              <a:t>     Το εξάνθημα της νόσου εμφανίζει χρώμα ερυθρό-καφέ, αλλά μπορεί να εμφανίζεται ως      </a:t>
            </a:r>
          </a:p>
          <a:p>
            <a:r>
              <a:rPr lang="el-GR" dirty="0"/>
              <a:t>     υποχρωματικό σε έγχρωμους ασθενείς/ασθενείς με σκούρα επιδερμίδα.</a:t>
            </a:r>
          </a:p>
          <a:p>
            <a:r>
              <a:rPr lang="el-GR" dirty="0"/>
              <a:t>     Οι αλλοιώσεις συχνά μπορεί να είναι δύσοσμες. </a:t>
            </a:r>
          </a:p>
          <a:p>
            <a:r>
              <a:rPr lang="el-GR" dirty="0">
                <a:solidFill>
                  <a:srgbClr val="FF0000"/>
                </a:solidFill>
              </a:rPr>
              <a:t>     </a:t>
            </a:r>
            <a:r>
              <a:rPr lang="el-GR" dirty="0"/>
              <a:t>Συνοδά ευρήματα της νόσου αποτελούν οι αλλοιώσεις στα νύχια (λευκονυχία, ερυθρονυχία, </a:t>
            </a:r>
          </a:p>
          <a:p>
            <a:r>
              <a:rPr lang="el-GR" dirty="0"/>
              <a:t>     υπονύχιος υπερκεράτωση, εντομές σχήματος </a:t>
            </a:r>
            <a:r>
              <a:rPr lang="en-US" dirty="0"/>
              <a:t>V </a:t>
            </a:r>
            <a:r>
              <a:rPr lang="el-GR" dirty="0"/>
              <a:t>στα ελεύθερα άκρα των νυχιών)</a:t>
            </a:r>
          </a:p>
          <a:p>
            <a:r>
              <a:rPr lang="el-GR" dirty="0"/>
              <a:t>      και οι αλλοιώσεις στους βλεννογόνους (λευκές κηλίδες στην σκληρή υπερώα, τον στοματικό</a:t>
            </a:r>
          </a:p>
          <a:p>
            <a:r>
              <a:rPr lang="el-GR" dirty="0"/>
              <a:t>     βλεννογόνο και τη γλώσσα).</a:t>
            </a:r>
          </a:p>
          <a:p>
            <a:r>
              <a:rPr lang="el-GR" dirty="0">
                <a:solidFill>
                  <a:srgbClr val="FF0000"/>
                </a:solidFill>
              </a:rPr>
              <a:t>     </a:t>
            </a:r>
            <a:r>
              <a:rPr lang="el-GR" dirty="0"/>
              <a:t>Μπορεί να συνυπάρχουν αλλοιώσεις στις παλαμιαίες και πελματικές επιφάνειες </a:t>
            </a:r>
          </a:p>
          <a:p>
            <a:r>
              <a:rPr lang="el-GR" dirty="0">
                <a:solidFill>
                  <a:srgbClr val="FF0000"/>
                </a:solidFill>
              </a:rPr>
              <a:t>     </a:t>
            </a:r>
            <a:r>
              <a:rPr lang="el-GR" dirty="0"/>
              <a:t>των άκρων. </a:t>
            </a:r>
          </a:p>
          <a:p>
            <a:r>
              <a:rPr lang="el-GR" dirty="0">
                <a:solidFill>
                  <a:srgbClr val="FF0000"/>
                </a:solidFill>
              </a:rPr>
              <a:t>     </a:t>
            </a:r>
            <a:r>
              <a:rPr lang="el-GR" dirty="0"/>
              <a:t>Επιπλέον, η νόσος έχει συσχετισθεί με συνύπαρξη με διαταραχές της συμπεριφοράς (κυρίως</a:t>
            </a:r>
          </a:p>
          <a:p>
            <a:r>
              <a:rPr lang="el-GR" dirty="0"/>
              <a:t> </a:t>
            </a:r>
            <a:r>
              <a:rPr lang="en-US" dirty="0"/>
              <a:t>  </a:t>
            </a:r>
            <a:r>
              <a:rPr lang="el-GR" dirty="0"/>
              <a:t>  λόγω της συσχέτισης των διαταραχών αυτών με το υπεύθυνο για τη νόσο μεταλλαγμένο </a:t>
            </a:r>
          </a:p>
          <a:p>
            <a:r>
              <a:rPr lang="el-GR" dirty="0"/>
              <a:t>     γονίδιο </a:t>
            </a:r>
            <a:r>
              <a:rPr lang="en-US" i="1" dirty="0"/>
              <a:t>ATP2A2)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14B6FE-903F-97FA-89EE-C4CFB990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6" y="314416"/>
            <a:ext cx="3377587" cy="4581525"/>
          </a:xfrm>
          <a:prstGeom prst="rect">
            <a:avLst/>
          </a:prstGeom>
        </p:spPr>
      </p:pic>
      <p:pic>
        <p:nvPicPr>
          <p:cNvPr id="6" name="Εικόνα 5" descr="Εικόνα που περιέχει άτομο, σάρκα, δέρμα, Στ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4BE2017-5181-D812-7C0E-9092F0F0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645" y="313138"/>
            <a:ext cx="3865959" cy="458216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FEB5E88-AA21-17B6-488B-61B725564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976" y="399514"/>
            <a:ext cx="3586338" cy="4496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03A21-C237-8BB4-EFA2-BC267F066CF8}"/>
              </a:ext>
            </a:extLst>
          </p:cNvPr>
          <p:cNvSpPr txBox="1"/>
          <p:nvPr/>
        </p:nvSpPr>
        <p:spPr>
          <a:xfrm>
            <a:off x="299804" y="5111646"/>
            <a:ext cx="11699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>
                <a:solidFill>
                  <a:srgbClr val="FF0000"/>
                </a:solidFill>
              </a:rPr>
              <a:t>Χαρακτηριστικές εικόνες της νόσου </a:t>
            </a:r>
            <a:r>
              <a:rPr lang="el-GR" dirty="0"/>
              <a:t>Εικ. Α και Β: οι χαρακτηριστικές κηλιδώδεις αλλοιώσεις χρώματος καφέ ερυθρού σε ράχη, κορμό, τράχηλο, πρόσωπο</a:t>
            </a:r>
          </a:p>
          <a:p>
            <a:r>
              <a:rPr lang="el-GR" dirty="0"/>
              <a:t>Εικ. Γ: οι συχνά απαντώμενες στη νόσο αλλοιώσεις των νυχιών</a:t>
            </a:r>
            <a:r>
              <a:rPr lang="en-US" dirty="0"/>
              <a:t>: </a:t>
            </a:r>
            <a:r>
              <a:rPr lang="el-GR" dirty="0" err="1"/>
              <a:t>λευκονυχία</a:t>
            </a:r>
            <a:r>
              <a:rPr lang="el-GR" dirty="0"/>
              <a:t> κατά μήκος του νυχιού καθώς και η εντομή σχήματος </a:t>
            </a:r>
            <a:r>
              <a:rPr lang="en-US" dirty="0"/>
              <a:t>V</a:t>
            </a:r>
            <a:r>
              <a:rPr lang="el-GR" dirty="0"/>
              <a:t> στο ελεύθερο άκρο του νυχιού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57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1E557-0C83-0A67-8A74-2773F8912174}"/>
              </a:ext>
            </a:extLst>
          </p:cNvPr>
          <p:cNvSpPr txBox="1"/>
          <p:nvPr/>
        </p:nvSpPr>
        <p:spPr>
          <a:xfrm>
            <a:off x="496111" y="126460"/>
            <a:ext cx="11228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ΑΛΛΑ ΧΑΡΑΚΤΗΡΙΣΤΙΚΑ ΤΗΣ ΝΟΣΟΥ</a:t>
            </a:r>
          </a:p>
          <a:p>
            <a:r>
              <a:rPr lang="el-GR" dirty="0"/>
              <a:t>Η νόσος δυνητικώς </a:t>
            </a:r>
            <a:r>
              <a:rPr lang="el-GR" dirty="0" err="1"/>
              <a:t>πρωτο</a:t>
            </a:r>
            <a:r>
              <a:rPr lang="el-GR" dirty="0"/>
              <a:t>-εμφανίζεται</a:t>
            </a:r>
            <a:r>
              <a:rPr lang="en-US" dirty="0"/>
              <a:t> </a:t>
            </a:r>
            <a:r>
              <a:rPr lang="el-GR" dirty="0"/>
              <a:t>από την ηλικία των 6 έως και την ηλικία των 20 ετών. </a:t>
            </a:r>
          </a:p>
          <a:p>
            <a:r>
              <a:rPr lang="el-GR" dirty="0"/>
              <a:t>Αποτελεί, ωστόσο, χρόνια νόσο με περιοδικές εξάρσεις </a:t>
            </a:r>
          </a:p>
          <a:p>
            <a:r>
              <a:rPr lang="el-GR" dirty="0"/>
              <a:t>Η νόσος εμφανίζει </a:t>
            </a:r>
            <a:r>
              <a:rPr lang="el-GR" dirty="0">
                <a:solidFill>
                  <a:srgbClr val="FF0000"/>
                </a:solidFill>
              </a:rPr>
              <a:t>παγκόσμια κατανομή </a:t>
            </a:r>
            <a:r>
              <a:rPr lang="el-GR" dirty="0"/>
              <a:t>με τη συχνότητά της να ποικίλλει από 1: 100.000- 1: 30.000 </a:t>
            </a:r>
          </a:p>
          <a:p>
            <a:r>
              <a:rPr lang="el-GR" dirty="0"/>
              <a:t>Η επίπτωση σε </a:t>
            </a:r>
            <a:r>
              <a:rPr lang="el-GR" dirty="0">
                <a:solidFill>
                  <a:srgbClr val="FF0000"/>
                </a:solidFill>
              </a:rPr>
              <a:t>άνδρες</a:t>
            </a:r>
            <a:r>
              <a:rPr lang="el-GR" dirty="0"/>
              <a:t> και </a:t>
            </a:r>
            <a:r>
              <a:rPr lang="el-GR" dirty="0">
                <a:solidFill>
                  <a:srgbClr val="FF0000"/>
                </a:solidFill>
              </a:rPr>
              <a:t>γυναίκες</a:t>
            </a:r>
            <a:r>
              <a:rPr lang="el-GR" dirty="0"/>
              <a:t> φαίνεται να είναι η </a:t>
            </a:r>
            <a:r>
              <a:rPr lang="el-GR" dirty="0">
                <a:solidFill>
                  <a:srgbClr val="FF0000"/>
                </a:solidFill>
              </a:rPr>
              <a:t>ίδια.</a:t>
            </a:r>
          </a:p>
          <a:p>
            <a:r>
              <a:rPr lang="el-GR" dirty="0"/>
              <a:t>Άλλα στοιχεία που συνοδεύουν τη νόσο </a:t>
            </a:r>
            <a:r>
              <a:rPr lang="en-US" dirty="0"/>
              <a:t>Darier</a:t>
            </a:r>
            <a:r>
              <a:rPr lang="el-GR" dirty="0"/>
              <a:t>:</a:t>
            </a:r>
          </a:p>
          <a:p>
            <a:r>
              <a:rPr lang="el-GR" dirty="0"/>
              <a:t>Τα προσβεβλημένα από τη νόσο σημεία είναι ευπαθή για δευτεροπαθείς βακτηριακές, ιικές και μυκητιασικές λοιμώξεις</a:t>
            </a:r>
          </a:p>
          <a:p>
            <a:r>
              <a:rPr lang="el-GR" dirty="0"/>
              <a:t>Τα σημεία αυτά εμφανίζουν αυξημένο κίνδυνο ανάπτυξης καρκινώματος εκ πλακωδών κυττάρων. 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ΒΑΣΙΚΗ ΔΙΑΓΝΩΣΗ ΚΑΙ Δ/Δ </a:t>
            </a:r>
          </a:p>
          <a:p>
            <a:r>
              <a:rPr lang="el-GR" dirty="0"/>
              <a:t>Η βασική διάγνωση της νόσου γίνεται με βάση (α) το οικογενειακό ιστορικό (β)  την ύπαρξη των βλεννογονικών και δερματικών αλλοιώσεων (γ) τη λήψη δείγματος και δερματική βιοψία (δ) την  ενίσχυση μέσω</a:t>
            </a:r>
            <a:r>
              <a:rPr lang="en-US" dirty="0"/>
              <a:t> PCR </a:t>
            </a:r>
            <a:r>
              <a:rPr lang="el-GR" dirty="0"/>
              <a:t>του γονιδίου </a:t>
            </a:r>
            <a:r>
              <a:rPr lang="en-US" i="1" dirty="0"/>
              <a:t>ATP2A2, </a:t>
            </a:r>
            <a:r>
              <a:rPr lang="el-GR" i="1" dirty="0"/>
              <a:t>για να διαπιστωθεί εάν υπάρχουν οι μεταλλάξεις που χαρακτηρίζουν τη νόσο 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Δ/Δ </a:t>
            </a:r>
          </a:p>
          <a:p>
            <a:r>
              <a:rPr lang="el-GR" dirty="0"/>
              <a:t>Η διαφορική διάγνωση θα πρέπει να γίνει από τις παρακάτω οντότητες </a:t>
            </a:r>
          </a:p>
          <a:p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Hailey-Hailey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ρδ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νοειδής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κεράτωση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των άκρων του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Hopf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Acrokeratosis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verruciformis of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Hopf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Κοινή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πέμφιγα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Pemphigus vulgaris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Παροδική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ακανθολυτική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δερματοπάθεια (Νόσος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Grover) [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Transient acantholytic dermatosis (Grover disease)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Ακανθολυτικό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δυσκερατωσικό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ακάνθωμα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Acantholytic dyskeratotic acanthoma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Ακανθολυτική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δερματοπάθεια της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μηρογεννητικής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περιοχής-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Acantholytic dermatosis of the genitocrural area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Εστιακή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ακανθολυτική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δυσκεράτωση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 acantholytic dyskeratosis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Μυρμηγκιώδες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δυσκεράτωμα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>
                <a:solidFill>
                  <a:srgbClr val="EC76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Warty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dyskeratoma</a:t>
            </a:r>
            <a:endParaRPr lang="el-GR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14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5106E-75F2-3389-7611-610521E34BD8}"/>
              </a:ext>
            </a:extLst>
          </p:cNvPr>
          <p:cNvSpPr txBox="1"/>
          <p:nvPr/>
        </p:nvSpPr>
        <p:spPr>
          <a:xfrm>
            <a:off x="299803" y="314793"/>
            <a:ext cx="116923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2000" b="1" spc="300" dirty="0">
                <a:solidFill>
                  <a:srgbClr val="FF0000"/>
                </a:solidFill>
              </a:rPr>
              <a:t>ΜΙΚΡΟΠΟΣΚΟΠΙΚΑ ΕΥΡΗΜΑΤΑ- ΙΣΤΟΠΑΘΟΛΟΓΙΑ ΤΗΣ ΝΟΣΟΥ 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/>
              <a:t>Η νόσος ιστολογικά παρουσιάζει </a:t>
            </a:r>
            <a:r>
              <a:rPr lang="el-GR" dirty="0" err="1"/>
              <a:t>παρακεράτωση</a:t>
            </a:r>
            <a:r>
              <a:rPr lang="el-GR" dirty="0"/>
              <a:t>.</a:t>
            </a:r>
          </a:p>
          <a:p>
            <a:r>
              <a:rPr lang="el-GR" dirty="0"/>
              <a:t>Ποικίλλει το πάχος της επιδερμίδας.</a:t>
            </a:r>
            <a:r>
              <a:rPr lang="en-US" dirty="0"/>
              <a:t> </a:t>
            </a:r>
            <a:endParaRPr lang="el-GR" dirty="0"/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ακανθόλυση με χαρακτηριστική δυσκεράτωση σχηματίζοντας </a:t>
            </a: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κλασικά για τη νόσο (αλλά όχι ειδικά) στρογγυλεμένα κερατινοκύτταρα στην άνω ακανθώδη και κοκκώδη στιβάδα με βασεόφιλο/πυκνωτικό πυρήνα, περιπυρηνική άλω και συχνά με δακτύλιο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ηωσινόφιλου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κυτταροπλάσματος.</a:t>
            </a: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Επίσης επιμήκη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κερατινοκύτταρα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ανευρίσκονται στην κεράτινη στιβάδα με μικρούς βασεόφιλους πυρήνες και έντονα ροζ κυτταρόπλασμα. </a:t>
            </a:r>
          </a:p>
          <a:p>
            <a:r>
              <a:rPr lang="el-GR" dirty="0"/>
              <a:t>Παχιά παρακεράτωση πιθανώς σε στρώσεις.</a:t>
            </a:r>
          </a:p>
          <a:p>
            <a:r>
              <a:rPr lang="el-GR" dirty="0"/>
              <a:t> Παρατηρείται υπερβασική ακανθόλυση και σχισμή με συγκρατημένη μονή στιβάδα βασικών κερατινοκυττάρων που επενδύουν τις θηλές του χορίου και που φαίνεται να προεξέχουν στην ακανθολυτική κοιλότητα (σαν λάχνες).</a:t>
            </a:r>
          </a:p>
          <a:p>
            <a:r>
              <a:rPr lang="el-GR" dirty="0"/>
              <a:t>Γνήσιες φυσαλίδες μπορεί να εμφανιστούν σε περιπτώσεις με εκτεταμένη ακανθόλυση και μεγάλες σχισμές.</a:t>
            </a:r>
          </a:p>
          <a:p>
            <a:r>
              <a:rPr lang="el-GR" dirty="0"/>
              <a:t>Μπορεί να παρατηρηθούν υπερτιθέμενες μυκητιασικές, βακτηριακές και ερπητικές λοιμώξεις.</a:t>
            </a:r>
          </a:p>
          <a:p>
            <a:r>
              <a:rPr lang="el-GR" dirty="0"/>
              <a:t>Παρατηρείται μεταβλητή, ήπια περιαγγειακή φλεγμονώδης κυτταρική διήθηση του χορίου.</a:t>
            </a:r>
          </a:p>
          <a:p>
            <a:r>
              <a:rPr lang="el-GR" dirty="0"/>
              <a:t>Τέλος, οι επίπεδες βλατίδες οι εντοπιζόμενες στα </a:t>
            </a:r>
            <a:r>
              <a:rPr lang="el-GR" i="1" dirty="0"/>
              <a:t>άκρα</a:t>
            </a:r>
            <a:r>
              <a:rPr lang="el-GR" dirty="0"/>
              <a:t>  εμφανίζουν ορθοκεράτωση (μπορεί να είναι δίκην κωδωνοστασίου εκκλησίας), υπερκοκκίωση και θηλωματώδη υπερπλασία της επιδερμίδας. Η ακανθολυτική δυσκεράτωση είναι συχνά ανεπαίσθητη ή απουσιάζει.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852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ζωγραφική, ζωγραφιά, τέχνη, παιδική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58806C7B-8847-28D9-FFE0-C3316BFD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56911"/>
            <a:ext cx="6280878" cy="5438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789E4D-4959-158A-EA40-0E006A2544D9}"/>
              </a:ext>
            </a:extLst>
          </p:cNvPr>
          <p:cNvSpPr txBox="1"/>
          <p:nvPr/>
        </p:nvSpPr>
        <p:spPr>
          <a:xfrm>
            <a:off x="-1" y="5381469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Εικ. Α: Χαρακτηριστική υπερκεράτωση και υπερβασική ακανθόλυση, </a:t>
            </a:r>
            <a:r>
              <a:rPr lang="el-GR" dirty="0">
                <a:solidFill>
                  <a:prstClr val="white"/>
                </a:solidFill>
              </a:rPr>
              <a:t>στρογγυλεμένα κερατινοκύτταρα στην άνω ακανθώδη και κοκκώδη στιβάδα με βασεόφιλο/πυκνωτικό πυρήνα, </a:t>
            </a:r>
            <a:r>
              <a:rPr lang="el-GR" dirty="0" err="1">
                <a:solidFill>
                  <a:prstClr val="white"/>
                </a:solidFill>
              </a:rPr>
              <a:t>περιπυρηνική</a:t>
            </a:r>
            <a:r>
              <a:rPr lang="el-GR" dirty="0">
                <a:solidFill>
                  <a:prstClr val="white"/>
                </a:solidFill>
              </a:rPr>
              <a:t> άλω.</a:t>
            </a:r>
          </a:p>
          <a:p>
            <a:endParaRPr lang="el-GR" dirty="0"/>
          </a:p>
          <a:p>
            <a:r>
              <a:rPr lang="el-GR" dirty="0"/>
              <a:t>Εικ Β: Υπερκεράτωση, υπερβασική ακανθόλυση, δυσκεράτωση, περιαγγειακή φλεγμονώδης κυτταρική διήθηση.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9D737A0-8D4F-81FE-8AAF-9E4A1FA63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922" y="0"/>
            <a:ext cx="7067077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A5C51DB-AF77-A5EC-8F53-65753110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0"/>
            <a:ext cx="6077798" cy="456311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129946-4A86-8925-1510-5D092A182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569" y="0"/>
            <a:ext cx="7211431" cy="4563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5786E6-DE47-0847-5AF6-596AADD5AE09}"/>
              </a:ext>
            </a:extLst>
          </p:cNvPr>
          <p:cNvSpPr txBox="1"/>
          <p:nvPr/>
        </p:nvSpPr>
        <p:spPr>
          <a:xfrm>
            <a:off x="419726" y="4961744"/>
            <a:ext cx="11062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Εικ. Γ: Υπερκεράτωση, έλλειψη παρακεράτωσης (αλλοίωση άκρων), δυσκεράτωση (μπλε βέλη).</a:t>
            </a:r>
          </a:p>
          <a:p>
            <a:endParaRPr lang="el-GR" dirty="0"/>
          </a:p>
          <a:p>
            <a:r>
              <a:rPr lang="el-GR" dirty="0" err="1"/>
              <a:t>Εικ</a:t>
            </a:r>
            <a:r>
              <a:rPr lang="el-GR" dirty="0"/>
              <a:t>. Δ: </a:t>
            </a:r>
            <a:r>
              <a:rPr lang="el-GR" dirty="0" err="1"/>
              <a:t>Υπερβασική</a:t>
            </a:r>
            <a:r>
              <a:rPr lang="el-GR" dirty="0"/>
              <a:t> </a:t>
            </a:r>
            <a:r>
              <a:rPr lang="el-GR" dirty="0" err="1"/>
              <a:t>ακανθόλυση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1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</TotalTime>
  <Words>769</Words>
  <Application>Microsoft Office PowerPoint</Application>
  <PresentationFormat>Ευρεία οθόνη</PresentationFormat>
  <Paragraphs>59</Paragraphs>
  <Slides>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Aptos</vt:lpstr>
      <vt:lpstr>Arial</vt:lpstr>
      <vt:lpstr>Century Gothic</vt:lpstr>
      <vt:lpstr>Wingdings 3</vt:lpstr>
      <vt:lpstr>Ιόν</vt:lpstr>
      <vt:lpstr>ΝΟΣΟΣ DARIER- ΘΥΛΑΚΙΚΗ (ΔΥΣ)ΚΕΡΑΤΩΣΗ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ΝΟΣΟΣ DARIER- ΘΥΛΑΚΙΚΗ (ΔΥΣ)ΚΕΡΑΤΩΣΗ  </dc:title>
  <dc:creator>ΘΑΛΕΙΑ ΑΝΑΝΙΚΑ</dc:creator>
  <cp:lastModifiedBy>user</cp:lastModifiedBy>
  <cp:revision>2</cp:revision>
  <dcterms:created xsi:type="dcterms:W3CDTF">2024-05-17T15:43:01Z</dcterms:created>
  <dcterms:modified xsi:type="dcterms:W3CDTF">2024-05-18T04:47:29Z</dcterms:modified>
</cp:coreProperties>
</file>