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notesMasterIdLst>
    <p:notesMasterId r:id="rId18"/>
  </p:notesMasterIdLst>
  <p:sldIdLst>
    <p:sldId id="389" r:id="rId4"/>
    <p:sldId id="344" r:id="rId5"/>
    <p:sldId id="343" r:id="rId6"/>
    <p:sldId id="393" r:id="rId7"/>
    <p:sldId id="390" r:id="rId8"/>
    <p:sldId id="394" r:id="rId9"/>
    <p:sldId id="395" r:id="rId10"/>
    <p:sldId id="264" r:id="rId11"/>
    <p:sldId id="265" r:id="rId12"/>
    <p:sldId id="278" r:id="rId13"/>
    <p:sldId id="260" r:id="rId14"/>
    <p:sldId id="272" r:id="rId15"/>
    <p:sldId id="274" r:id="rId16"/>
    <p:sldId id="342"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304C4-45D1-4F89-AEB1-0A4E9BB50B02}" type="datetimeFigureOut">
              <a:rPr lang="el-GR" smtClean="0"/>
              <a:t>9/4/2021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0CE7D4-1BF9-4848-A7DD-708A62617DD3}" type="slidenum">
              <a:rPr lang="el-GR" smtClean="0"/>
              <a:t>‹#›</a:t>
            </a:fld>
            <a:endParaRPr lang="el-GR"/>
          </a:p>
        </p:txBody>
      </p:sp>
    </p:spTree>
    <p:extLst>
      <p:ext uri="{BB962C8B-B14F-4D97-AF65-F5344CB8AC3E}">
        <p14:creationId xmlns:p14="http://schemas.microsoft.com/office/powerpoint/2010/main" val="32052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91ADE-BFF1-4836-BDEF-63DFBBE1ED01}" type="slidenum">
              <a:rPr kumimoji="0" lang="el-GR" altLang="el-G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altLang="el-GR" sz="1200" b="0" i="0" u="none" strike="noStrike" kern="1200" cap="none" spc="0" normalizeH="0" baseline="0" noProof="0">
              <a:ln>
                <a:noFill/>
              </a:ln>
              <a:solidFill>
                <a:prstClr val="black"/>
              </a:solidFill>
              <a:effectLst/>
              <a:uLnTx/>
              <a:uFillTx/>
              <a:latin typeface="Calibri"/>
              <a:ea typeface="+mn-ea"/>
              <a:cs typeface="+mn-cs"/>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331644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42aa70fa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c42aa70fa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09D5F429-2B1C-4299-B96D-B9170E4847F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86702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AD6461A0-56E1-4D7D-A0CA-00313BFF63DB}"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44578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418E24C0-4EE0-43A2-9609-B78CC3B2FA75}"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92572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5" y="770467"/>
            <a:ext cx="10782300" cy="3352800"/>
          </a:xfrm>
        </p:spPr>
        <p:txBody>
          <a:bodyPr anchor="b">
            <a:noAutofit/>
          </a:bodyPr>
          <a:lstStyle>
            <a:lvl1pPr algn="l">
              <a:lnSpc>
                <a:spcPct val="80000"/>
              </a:lnSpc>
              <a:defRPr sz="8000" spc="-120" baseline="0">
                <a:solidFill>
                  <a:srgbClr val="FFFF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67513" y="4198409"/>
            <a:ext cx="922820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5586B75A-687E-405C-8A0B-8D00578BA2C3}" type="datetimeFigureOut">
              <a:rPr lang="en-US" dirty="0"/>
              <a:pPr/>
              <a:t>4/9/2021</a:t>
            </a:fld>
            <a:endParaRPr lang="en-US"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00000000-1234-1234-1234-123412341234}" type="slidenum">
              <a:rPr lang="el-GR" smtClean="0"/>
              <a:pPr/>
              <a:t>‹#›</a:t>
            </a:fld>
            <a:endParaRPr lang="el-GR"/>
          </a:p>
        </p:txBody>
      </p:sp>
    </p:spTree>
    <p:extLst>
      <p:ext uri="{BB962C8B-B14F-4D97-AF65-F5344CB8AC3E}">
        <p14:creationId xmlns:p14="http://schemas.microsoft.com/office/powerpoint/2010/main" val="75356542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0000000-1234-1234-1234-123412341234}" type="slidenum">
              <a:rPr lang="el-GR" smtClean="0"/>
              <a:pPr/>
              <a:t>‹#›</a:t>
            </a:fld>
            <a:endParaRPr lang="el-GR">
              <a:latin typeface="Arial"/>
              <a:ea typeface="Arial"/>
              <a:cs typeface="Arial"/>
              <a:sym typeface="Arial"/>
            </a:endParaRPr>
          </a:p>
        </p:txBody>
      </p:sp>
    </p:spTree>
    <p:extLst>
      <p:ext uri="{BB962C8B-B14F-4D97-AF65-F5344CB8AC3E}">
        <p14:creationId xmlns:p14="http://schemas.microsoft.com/office/powerpoint/2010/main" val="3372456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000" b="0" baseline="0">
                <a:solidFill>
                  <a:schemeClr val="accent1"/>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67512" y="4187275"/>
            <a:ext cx="9226296"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586B75A-687E-405C-8A0B-8D00578BA2C3}" type="datetimeFigureOut">
              <a:rPr lang="en-US" dirty="0"/>
              <a:pPr/>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l-GR" smtClean="0"/>
              <a:pPr/>
              <a:t>‹#›</a:t>
            </a:fld>
            <a:endParaRPr lang="el-GR"/>
          </a:p>
        </p:txBody>
      </p:sp>
    </p:spTree>
    <p:extLst>
      <p:ext uri="{BB962C8B-B14F-4D97-AF65-F5344CB8AC3E}">
        <p14:creationId xmlns:p14="http://schemas.microsoft.com/office/powerpoint/2010/main" val="163376920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6656" y="1993392"/>
            <a:ext cx="507492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43651" y="1993392"/>
            <a:ext cx="507492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l-GR" smtClean="0"/>
              <a:pPr/>
              <a:t>‹#›</a:t>
            </a:fld>
            <a:endParaRPr lang="el-GR"/>
          </a:p>
        </p:txBody>
      </p:sp>
    </p:spTree>
    <p:extLst>
      <p:ext uri="{BB962C8B-B14F-4D97-AF65-F5344CB8AC3E}">
        <p14:creationId xmlns:p14="http://schemas.microsoft.com/office/powerpoint/2010/main" val="375110395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6656" y="2032000"/>
            <a:ext cx="507492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6656" y="2736150"/>
            <a:ext cx="507492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55080" y="2029968"/>
            <a:ext cx="507492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55080" y="2734056"/>
            <a:ext cx="507492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4/9/2021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l-GR" smtClean="0"/>
              <a:pPr/>
              <a:t>‹#›</a:t>
            </a:fld>
            <a:endParaRPr lang="el-GR"/>
          </a:p>
        </p:txBody>
      </p:sp>
    </p:spTree>
    <p:extLst>
      <p:ext uri="{BB962C8B-B14F-4D97-AF65-F5344CB8AC3E}">
        <p14:creationId xmlns:p14="http://schemas.microsoft.com/office/powerpoint/2010/main" val="56237983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4/9/2021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l-GR" smtClean="0"/>
              <a:pPr/>
              <a:t>‹#›</a:t>
            </a:fld>
            <a:endParaRPr lang="el-GR"/>
          </a:p>
        </p:txBody>
      </p:sp>
    </p:spTree>
    <p:extLst>
      <p:ext uri="{BB962C8B-B14F-4D97-AF65-F5344CB8AC3E}">
        <p14:creationId xmlns:p14="http://schemas.microsoft.com/office/powerpoint/2010/main" val="73561585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4/9/2021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l-GR" smtClean="0"/>
              <a:pPr/>
              <a:t>‹#›</a:t>
            </a:fld>
            <a:endParaRPr lang="el-GR"/>
          </a:p>
        </p:txBody>
      </p:sp>
    </p:spTree>
    <p:extLst>
      <p:ext uri="{BB962C8B-B14F-4D97-AF65-F5344CB8AC3E}">
        <p14:creationId xmlns:p14="http://schemas.microsoft.com/office/powerpoint/2010/main" val="31062371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360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762000" y="762000"/>
            <a:ext cx="6096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l-GR"/>
              <a:t>Στυλ κειμένου υποδείγματος</a:t>
            </a:r>
          </a:p>
        </p:txBody>
      </p:sp>
      <p:sp>
        <p:nvSpPr>
          <p:cNvPr id="5" name="Date Placeholder 4"/>
          <p:cNvSpPr>
            <a:spLocks noGrp="1"/>
          </p:cNvSpPr>
          <p:nvPr>
            <p:ph type="dt" sz="half" idx="10"/>
          </p:nvPr>
        </p:nvSpPr>
        <p:spPr/>
        <p:txBody>
          <a:bodyPr/>
          <a:lstStyle/>
          <a:p>
            <a:fld id="{AF6E2C9B-5FA2-460D-9BE7-B0812FC2A6FF}" type="datetimeFigureOut">
              <a:rPr lang="en-US" dirty="0"/>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0000000-1234-1234-1234-123412341234}" type="slidenum">
              <a:rPr lang="el-GR" smtClean="0"/>
              <a:pPr/>
              <a:t>‹#›</a:t>
            </a:fld>
            <a:endParaRPr lang="el-GR"/>
          </a:p>
        </p:txBody>
      </p:sp>
    </p:spTree>
    <p:extLst>
      <p:ext uri="{BB962C8B-B14F-4D97-AF65-F5344CB8AC3E}">
        <p14:creationId xmlns:p14="http://schemas.microsoft.com/office/powerpoint/2010/main" val="227543979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9E54361D-51FD-41BB-A913-5696169B47C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94769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9"/>
            <a:ext cx="10780776" cy="613283"/>
          </a:xfrm>
        </p:spPr>
        <p:txBody>
          <a:bodyPr anchor="b">
            <a:normAutofit/>
          </a:bodyPr>
          <a:lstStyle>
            <a:lvl1pPr>
              <a:lnSpc>
                <a:spcPct val="85000"/>
              </a:lnSpc>
              <a:defRPr sz="28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5586B75A-687E-405C-8A0B-8D00578BA2C3}" type="datetimeFigureOut">
              <a:rPr lang="en-US" dirty="0"/>
              <a:pPr/>
              <a:t>4/9/2021</a:t>
            </a:fld>
            <a:endParaRPr lang="en-U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0000000-1234-1234-1234-123412341234}" type="slidenum">
              <a:rPr lang="el-GR" smtClean="0"/>
              <a:pPr/>
              <a:t>‹#›</a:t>
            </a:fld>
            <a:endParaRPr lang="el-GR"/>
          </a:p>
        </p:txBody>
      </p:sp>
    </p:spTree>
    <p:extLst>
      <p:ext uri="{BB962C8B-B14F-4D97-AF65-F5344CB8AC3E}">
        <p14:creationId xmlns:p14="http://schemas.microsoft.com/office/powerpoint/2010/main" val="304534734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l-GR" smtClean="0"/>
              <a:pPr/>
              <a:t>‹#›</a:t>
            </a:fld>
            <a:endParaRPr lang="el-GR"/>
          </a:p>
        </p:txBody>
      </p:sp>
    </p:spTree>
    <p:extLst>
      <p:ext uri="{BB962C8B-B14F-4D97-AF65-F5344CB8AC3E}">
        <p14:creationId xmlns:p14="http://schemas.microsoft.com/office/powerpoint/2010/main" val="301380504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771526" y="714377"/>
            <a:ext cx="7734300" cy="54006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l-GR" smtClean="0"/>
              <a:pPr/>
              <a:t>‹#›</a:t>
            </a:fld>
            <a:endParaRPr lang="el-GR"/>
          </a:p>
        </p:txBody>
      </p:sp>
    </p:spTree>
    <p:extLst>
      <p:ext uri="{BB962C8B-B14F-4D97-AF65-F5344CB8AC3E}">
        <p14:creationId xmlns:p14="http://schemas.microsoft.com/office/powerpoint/2010/main" val="305351685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3"/>
        <p:cNvGrpSpPr/>
        <p:nvPr/>
      </p:nvGrpSpPr>
      <p:grpSpPr>
        <a:xfrm>
          <a:off x="0" y="0"/>
          <a:ext cx="0" cy="0"/>
          <a:chOff x="0" y="0"/>
          <a:chExt cx="0" cy="0"/>
        </a:xfrm>
      </p:grpSpPr>
      <p:sp>
        <p:nvSpPr>
          <p:cNvPr id="96" name="Google Shape;96;p4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97" name="Google Shape;97;p4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8" name="Google Shape;98;p4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2556417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30" name="Google Shape;30;p43"/>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1" name="Google Shape;31;p43"/>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43"/>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4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256544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
        <p:cNvGrpSpPr/>
        <p:nvPr/>
      </p:nvGrpSpPr>
      <p:grpSpPr>
        <a:xfrm>
          <a:off x="0" y="0"/>
          <a:ext cx="0" cy="0"/>
          <a:chOff x="0" y="0"/>
          <a:chExt cx="0" cy="0"/>
        </a:xfrm>
      </p:grpSpPr>
      <p:sp>
        <p:nvSpPr>
          <p:cNvPr id="18" name="Google Shape;18;p15"/>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 name="Google Shape;19;p15"/>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20" name="Google Shape;20;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15118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7450"/>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2745535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
        <p:cNvGrpSpPr/>
        <p:nvPr/>
      </p:nvGrpSpPr>
      <p:grpSpPr>
        <a:xfrm>
          <a:off x="0" y="0"/>
          <a:ext cx="0" cy="0"/>
          <a:chOff x="0" y="0"/>
          <a:chExt cx="0" cy="0"/>
        </a:xfrm>
      </p:grpSpPr>
      <p:sp>
        <p:nvSpPr>
          <p:cNvPr id="16" name="Google Shape;16;p17"/>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7"/>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7"/>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19" name="Google Shape;19;p17"/>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20" name="Google Shape;20;p17"/>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21" name="Google Shape;21;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3780811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15"/>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26" name="Google Shape;26;p15"/>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851581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29" name="Google Shape;29;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2" name="Google Shape;32;p14"/>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33" name="Google Shape;33;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10138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0E435C30-79DB-4333-ABD8-4491314E189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541644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43"/>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43"/>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43"/>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8" name="Google Shape;38;p43"/>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9" name="Google Shape;39;p43"/>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40" name="Google Shape;40;p4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219175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sp>
        <p:nvSpPr>
          <p:cNvPr id="42" name="Google Shape;42;p18"/>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43" name="Google Shape;43;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3494781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19"/>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6" name="Google Shape;46;p19"/>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19"/>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48" name="Google Shape;48;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3007009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20"/>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 name="Google Shape;51;p20"/>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 name="Google Shape;52;p20"/>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3" name="Google Shape;53;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3898062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Τίτλος και περιεχόμενο">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56" name="Google Shape;56;p21"/>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57" name="Google Shape;57;p21"/>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58" name="Google Shape;58;p21"/>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59" name="Google Shape;59;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l-GR" smtClean="0"/>
              <a:pPr/>
              <a:t>‹#›</a:t>
            </a:fld>
            <a:endParaRPr lang="el-GR">
              <a:latin typeface="Arial"/>
              <a:ea typeface="Arial"/>
              <a:cs typeface="Arial"/>
              <a:sym typeface="Arial"/>
            </a:endParaRPr>
          </a:p>
        </p:txBody>
      </p:sp>
    </p:spTree>
    <p:extLst>
      <p:ext uri="{BB962C8B-B14F-4D97-AF65-F5344CB8AC3E}">
        <p14:creationId xmlns:p14="http://schemas.microsoft.com/office/powerpoint/2010/main" val="287913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44"/>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62" name="Google Shape;62;p44"/>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63" name="Google Shape;63;p4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a:lvl1pPr>
            <a:lvl2pPr marL="0" marR="0" lvl="1" indent="0" algn="r">
              <a:lnSpc>
                <a:spcPct val="100000"/>
              </a:lnSpc>
              <a:spcBef>
                <a:spcPts val="0"/>
              </a:spcBef>
              <a:spcAft>
                <a:spcPts val="0"/>
              </a:spcAft>
              <a:buClr>
                <a:srgbClr val="000000"/>
              </a:buClr>
              <a:buSzPts val="1000"/>
              <a:buFont typeface="Arial"/>
              <a:buNone/>
              <a:defRPr/>
            </a:lvl2pPr>
            <a:lvl3pPr marL="0" marR="0" lvl="2" indent="0" algn="r">
              <a:lnSpc>
                <a:spcPct val="100000"/>
              </a:lnSpc>
              <a:spcBef>
                <a:spcPts val="0"/>
              </a:spcBef>
              <a:spcAft>
                <a:spcPts val="0"/>
              </a:spcAft>
              <a:buClr>
                <a:srgbClr val="000000"/>
              </a:buClr>
              <a:buSzPts val="1000"/>
              <a:buFont typeface="Arial"/>
              <a:buNone/>
              <a:defRPr/>
            </a:lvl3pPr>
            <a:lvl4pPr marL="0" marR="0" lvl="3" indent="0" algn="r">
              <a:lnSpc>
                <a:spcPct val="100000"/>
              </a:lnSpc>
              <a:spcBef>
                <a:spcPts val="0"/>
              </a:spcBef>
              <a:spcAft>
                <a:spcPts val="0"/>
              </a:spcAft>
              <a:buClr>
                <a:srgbClr val="000000"/>
              </a:buClr>
              <a:buSzPts val="1000"/>
              <a:buFont typeface="Arial"/>
              <a:buNone/>
              <a:defRPr/>
            </a:lvl4pPr>
            <a:lvl5pPr marL="0" marR="0" lvl="4" indent="0" algn="r">
              <a:lnSpc>
                <a:spcPct val="100000"/>
              </a:lnSpc>
              <a:spcBef>
                <a:spcPts val="0"/>
              </a:spcBef>
              <a:spcAft>
                <a:spcPts val="0"/>
              </a:spcAft>
              <a:buClr>
                <a:srgbClr val="000000"/>
              </a:buClr>
              <a:buSzPts val="1000"/>
              <a:buFont typeface="Arial"/>
              <a:buNone/>
              <a:defRPr/>
            </a:lvl5pPr>
            <a:lvl6pPr marL="0" marR="0" lvl="5" indent="0" algn="r">
              <a:lnSpc>
                <a:spcPct val="100000"/>
              </a:lnSpc>
              <a:spcBef>
                <a:spcPts val="0"/>
              </a:spcBef>
              <a:spcAft>
                <a:spcPts val="0"/>
              </a:spcAft>
              <a:buClr>
                <a:srgbClr val="000000"/>
              </a:buClr>
              <a:buSzPts val="1000"/>
              <a:buFont typeface="Arial"/>
              <a:buNone/>
              <a:defRPr/>
            </a:lvl6pPr>
            <a:lvl7pPr marL="0" marR="0" lvl="6" indent="0" algn="r">
              <a:lnSpc>
                <a:spcPct val="100000"/>
              </a:lnSpc>
              <a:spcBef>
                <a:spcPts val="0"/>
              </a:spcBef>
              <a:spcAft>
                <a:spcPts val="0"/>
              </a:spcAft>
              <a:buClr>
                <a:srgbClr val="000000"/>
              </a:buClr>
              <a:buSzPts val="1000"/>
              <a:buFont typeface="Arial"/>
              <a:buNone/>
              <a:defRPr/>
            </a:lvl7pPr>
            <a:lvl8pPr marL="0" marR="0" lvl="7" indent="0" algn="r">
              <a:lnSpc>
                <a:spcPct val="100000"/>
              </a:lnSpc>
              <a:spcBef>
                <a:spcPts val="0"/>
              </a:spcBef>
              <a:spcAft>
                <a:spcPts val="0"/>
              </a:spcAft>
              <a:buClr>
                <a:srgbClr val="000000"/>
              </a:buClr>
              <a:buSzPts val="1000"/>
              <a:buFont typeface="Arial"/>
              <a:buNone/>
              <a:defRPr/>
            </a:lvl8pPr>
            <a:lvl9pPr marL="0" marR="0" lvl="8" indent="0" algn="r">
              <a:lnSpc>
                <a:spcPct val="100000"/>
              </a:lnSpc>
              <a:spcBef>
                <a:spcPts val="0"/>
              </a:spcBef>
              <a:spcAft>
                <a:spcPts val="0"/>
              </a:spcAft>
              <a:buClr>
                <a:srgbClr val="000000"/>
              </a:buClr>
              <a:buSzPts val="1000"/>
              <a:buFont typeface="Arial"/>
              <a:buNone/>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422849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DC9E6DAD-1944-4667-9539-63D6CB07E46C}"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7839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endParaRPr lang="el-GR" altLang="el-GR">
              <a:solidFill>
                <a:srgbClr val="000000"/>
              </a:solidFill>
            </a:endParaRPr>
          </a:p>
        </p:txBody>
      </p:sp>
      <p:sp>
        <p:nvSpPr>
          <p:cNvPr id="8" name="Θέση υποσέλιδου 7"/>
          <p:cNvSpPr>
            <a:spLocks noGrp="1"/>
          </p:cNvSpPr>
          <p:nvPr>
            <p:ph type="ftr" sz="quarter" idx="11"/>
          </p:nvPr>
        </p:nvSpPr>
        <p:spPr/>
        <p:txBody>
          <a:bodyPr/>
          <a:lstStyle>
            <a:lvl1pPr>
              <a:defRPr/>
            </a:lvl1pPr>
          </a:lstStyle>
          <a:p>
            <a:endParaRPr lang="el-GR" altLang="el-GR">
              <a:solidFill>
                <a:srgbClr val="000000"/>
              </a:solidFill>
            </a:endParaRPr>
          </a:p>
        </p:txBody>
      </p:sp>
      <p:sp>
        <p:nvSpPr>
          <p:cNvPr id="9" name="Θέση αριθμού διαφάνειας 8"/>
          <p:cNvSpPr>
            <a:spLocks noGrp="1"/>
          </p:cNvSpPr>
          <p:nvPr>
            <p:ph type="sldNum" sz="quarter" idx="12"/>
          </p:nvPr>
        </p:nvSpPr>
        <p:spPr/>
        <p:txBody>
          <a:bodyPr/>
          <a:lstStyle>
            <a:lvl1pPr>
              <a:defRPr/>
            </a:lvl1pPr>
          </a:lstStyle>
          <a:p>
            <a:fld id="{F3C393AE-5DE2-4C43-AC1B-923B4A79CED9}"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47910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endParaRPr lang="el-GR" altLang="el-GR">
              <a:solidFill>
                <a:srgbClr val="000000"/>
              </a:solidFill>
            </a:endParaRPr>
          </a:p>
        </p:txBody>
      </p:sp>
      <p:sp>
        <p:nvSpPr>
          <p:cNvPr id="4" name="Θέση υποσέλιδου 3"/>
          <p:cNvSpPr>
            <a:spLocks noGrp="1"/>
          </p:cNvSpPr>
          <p:nvPr>
            <p:ph type="ftr" sz="quarter" idx="11"/>
          </p:nvPr>
        </p:nvSpPr>
        <p:spPr/>
        <p:txBody>
          <a:bodyPr/>
          <a:lstStyle>
            <a:lvl1pPr>
              <a:defRPr/>
            </a:lvl1pPr>
          </a:lstStyle>
          <a:p>
            <a:endParaRPr lang="el-GR" altLang="el-GR">
              <a:solidFill>
                <a:srgbClr val="000000"/>
              </a:solidFill>
            </a:endParaRPr>
          </a:p>
        </p:txBody>
      </p:sp>
      <p:sp>
        <p:nvSpPr>
          <p:cNvPr id="5" name="Θέση αριθμού διαφάνειας 4"/>
          <p:cNvSpPr>
            <a:spLocks noGrp="1"/>
          </p:cNvSpPr>
          <p:nvPr>
            <p:ph type="sldNum" sz="quarter" idx="12"/>
          </p:nvPr>
        </p:nvSpPr>
        <p:spPr/>
        <p:txBody>
          <a:bodyPr/>
          <a:lstStyle>
            <a:lvl1pPr>
              <a:defRPr/>
            </a:lvl1pPr>
          </a:lstStyle>
          <a:p>
            <a:fld id="{D0D1EC0E-BCFE-4E35-A418-281504F7A812}"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172211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solidFill>
                <a:srgbClr val="000000"/>
              </a:solidFill>
            </a:endParaRPr>
          </a:p>
        </p:txBody>
      </p:sp>
      <p:sp>
        <p:nvSpPr>
          <p:cNvPr id="3" name="Θέση υποσέλιδου 2"/>
          <p:cNvSpPr>
            <a:spLocks noGrp="1"/>
          </p:cNvSpPr>
          <p:nvPr>
            <p:ph type="ftr" sz="quarter" idx="11"/>
          </p:nvPr>
        </p:nvSpPr>
        <p:spPr/>
        <p:txBody>
          <a:bodyPr/>
          <a:lstStyle>
            <a:lvl1pPr>
              <a:defRPr/>
            </a:lvl1pPr>
          </a:lstStyle>
          <a:p>
            <a:endParaRPr lang="el-GR" altLang="el-GR">
              <a:solidFill>
                <a:srgbClr val="000000"/>
              </a:solidFill>
            </a:endParaRPr>
          </a:p>
        </p:txBody>
      </p:sp>
      <p:sp>
        <p:nvSpPr>
          <p:cNvPr id="4" name="Θέση αριθμού διαφάνειας 3"/>
          <p:cNvSpPr>
            <a:spLocks noGrp="1"/>
          </p:cNvSpPr>
          <p:nvPr>
            <p:ph type="sldNum" sz="quarter" idx="12"/>
          </p:nvPr>
        </p:nvSpPr>
        <p:spPr/>
        <p:txBody>
          <a:bodyPr/>
          <a:lstStyle>
            <a:lvl1pPr>
              <a:defRPr/>
            </a:lvl1pPr>
          </a:lstStyle>
          <a:p>
            <a:fld id="{F8553863-A3B1-4317-81C6-6C610E08331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71607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42988C69-82FF-4208-B5E7-491D6836F72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98276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742CCD2D-61C5-4A11-81A7-46A195B0885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89371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επεξεργασία του τίτλου</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l-GR" altLang="el-G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l-GR" altLang="el-G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A85D17D-8515-4204-8D5A-3D3C720DD90E}" type="slidenum">
              <a:rPr lang="el-GR" altLang="el-GR" smtClean="0">
                <a:solidFill>
                  <a:srgbClr val="000000"/>
                </a:solidFill>
              </a:rPr>
              <a:pPr fontAlgn="base">
                <a:spcBef>
                  <a:spcPct val="0"/>
                </a:spcBef>
                <a:spcAft>
                  <a:spcPct val="0"/>
                </a:spcAft>
              </a:pPr>
              <a:t>‹#›</a:t>
            </a:fld>
            <a:endParaRPr lang="el-GR" altLang="el-GR">
              <a:solidFill>
                <a:srgbClr val="000000"/>
              </a:solidFill>
            </a:endParaRPr>
          </a:p>
        </p:txBody>
      </p:sp>
    </p:spTree>
    <p:extLst>
      <p:ext uri="{BB962C8B-B14F-4D97-AF65-F5344CB8AC3E}">
        <p14:creationId xmlns:p14="http://schemas.microsoft.com/office/powerpoint/2010/main" val="41147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6" y="499533"/>
            <a:ext cx="10772775" cy="165819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6275" y="1993394"/>
            <a:ext cx="10753725" cy="3766185"/>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F2853615-BFDE-46DE-814C-47EC6EF6D371}" type="datetimeFigureOut">
              <a:rPr lang="el-GR" smtClean="0"/>
              <a:t>9/4/2021</a:t>
            </a:fld>
            <a:endParaRPr lang="el-G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l-GR"/>
          </a:p>
        </p:txBody>
      </p:sp>
      <p:sp>
        <p:nvSpPr>
          <p:cNvPr id="6" name="Slide Number Placeholder 5"/>
          <p:cNvSpPr>
            <a:spLocks noGrp="1"/>
          </p:cNvSpPr>
          <p:nvPr>
            <p:ph type="sldNum" sz="quarter" idx="4"/>
          </p:nvPr>
        </p:nvSpPr>
        <p:spPr>
          <a:xfrm>
            <a:off x="8721591" y="5829749"/>
            <a:ext cx="292608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DF53439-851E-44AD-84B1-B6BFC3D0C743}" type="slidenum">
              <a:rPr lang="el-GR" smtClean="0"/>
              <a:t>‹#›</a:t>
            </a:fld>
            <a:endParaRPr lang="el-GR"/>
          </a:p>
        </p:txBody>
      </p:sp>
    </p:spTree>
    <p:extLst>
      <p:ext uri="{BB962C8B-B14F-4D97-AF65-F5344CB8AC3E}">
        <p14:creationId xmlns:p14="http://schemas.microsoft.com/office/powerpoint/2010/main" val="283909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2724114740"/>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711625" y="5013177"/>
            <a:ext cx="6926263" cy="1535435"/>
          </a:xfrm>
          <a:prstGeom prst="rect">
            <a:avLst/>
          </a:prstGeom>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122B51D5-DA81-4A9B-B6E0-FAD52DC7AA1F}"/>
              </a:ext>
            </a:extLst>
          </p:cNvPr>
          <p:cNvSpPr txBox="1"/>
          <p:nvPr/>
        </p:nvSpPr>
        <p:spPr>
          <a:xfrm>
            <a:off x="2587690" y="830424"/>
            <a:ext cx="7612766" cy="1077218"/>
          </a:xfrm>
          <a:prstGeom prst="rect">
            <a:avLst/>
          </a:prstGeom>
          <a:solidFill>
            <a:schemeClr val="accent2">
              <a:lumMod val="20000"/>
              <a:lumOff val="80000"/>
            </a:schemeClr>
          </a:solidFill>
          <a:ln>
            <a:solidFill>
              <a:srgbClr val="002060"/>
            </a:solidFill>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l-GR" sz="3200" kern="0" dirty="0">
                <a:solidFill>
                  <a:srgbClr val="333399">
                    <a:lumMod val="50000"/>
                  </a:srgbClr>
                </a:solidFill>
                <a:effectLst>
                  <a:outerShdw blurRad="38100" dist="38100" dir="2700000" algn="tl">
                    <a:srgbClr val="000000">
                      <a:alpha val="43137"/>
                    </a:srgbClr>
                  </a:outerShdw>
                </a:effectLst>
                <a:latin typeface="Arial Nova" panose="020B0504020202020204" pitchFamily="34" charset="0"/>
              </a:rPr>
              <a:t>ΟΙΚΟΓΕΝΕΙΑΚΗ ΝΟΣΗΛΕΥΤΙΚΗ ΚΑΙ ΚΑΤ΄ΟΙΚΟΝ ΝΟΣΗΛΕΙΑ</a:t>
            </a:r>
          </a:p>
        </p:txBody>
      </p:sp>
      <p:pic>
        <p:nvPicPr>
          <p:cNvPr id="2" name="Εικόνα 1">
            <a:extLst>
              <a:ext uri="{FF2B5EF4-FFF2-40B4-BE49-F238E27FC236}">
                <a16:creationId xmlns:a16="http://schemas.microsoft.com/office/drawing/2014/main" id="{3CAE93E8-3BB5-491F-97DA-C619773410F1}"/>
              </a:ext>
            </a:extLst>
          </p:cNvPr>
          <p:cNvPicPr>
            <a:picLocks noChangeAspect="1"/>
          </p:cNvPicPr>
          <p:nvPr/>
        </p:nvPicPr>
        <p:blipFill rotWithShape="1">
          <a:blip r:embed="rId5"/>
          <a:srcRect b="10231"/>
          <a:stretch/>
        </p:blipFill>
        <p:spPr>
          <a:xfrm>
            <a:off x="4312881" y="2348881"/>
            <a:ext cx="3566238" cy="2296633"/>
          </a:xfrm>
          <a:prstGeom prst="rect">
            <a:avLst/>
          </a:prstGeom>
          <a:ln>
            <a:noFill/>
          </a:ln>
          <a:effectLst>
            <a:outerShdw blurRad="190500" algn="tl" rotWithShape="0">
              <a:srgbClr val="000000">
                <a:alpha val="70000"/>
              </a:srgbClr>
            </a:outerShdw>
          </a:effectLst>
          <a:scene3d>
            <a:camera prst="orthographicFront"/>
            <a:lightRig rig="threePt" dir="t"/>
          </a:scene3d>
          <a:sp3d>
            <a:bevelT w="114300" prst="artDeco"/>
          </a:sp3d>
        </p:spPr>
      </p:pic>
    </p:spTree>
    <p:extLst>
      <p:ext uri="{BB962C8B-B14F-4D97-AF65-F5344CB8AC3E}">
        <p14:creationId xmlns:p14="http://schemas.microsoft.com/office/powerpoint/2010/main" val="54552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4"/>
          <p:cNvSpPr txBox="1">
            <a:spLocks noGrp="1"/>
          </p:cNvSpPr>
          <p:nvPr>
            <p:ph type="title"/>
          </p:nvPr>
        </p:nvSpPr>
        <p:spPr>
          <a:xfrm>
            <a:off x="629200" y="984967"/>
            <a:ext cx="5004684" cy="912659"/>
          </a:xfrm>
          <a:prstGeom prst="rect">
            <a:avLst/>
          </a:prstGeom>
          <a:noFill/>
          <a:ln>
            <a:noFill/>
          </a:ln>
        </p:spPr>
        <p:txBody>
          <a:bodyPr spcFirstLastPara="1" wrap="square" lIns="121900" tIns="121900" rIns="121900" bIns="121900" anchor="b" anchorCtr="0">
            <a:noAutofit/>
          </a:bodyPr>
          <a:lstStyle/>
          <a:p>
            <a:pPr algn="ctr"/>
            <a:r>
              <a:rPr lang="el-GR" sz="3733" dirty="0"/>
              <a:t>Προαγωγή της υγείας της οικογένειας </a:t>
            </a:r>
            <a:endParaRPr sz="3733" dirty="0"/>
          </a:p>
        </p:txBody>
      </p:sp>
      <p:sp>
        <p:nvSpPr>
          <p:cNvPr id="229" name="Google Shape;229;p34"/>
          <p:cNvSpPr txBox="1">
            <a:spLocks noGrp="1"/>
          </p:cNvSpPr>
          <p:nvPr>
            <p:ph type="body" idx="1"/>
          </p:nvPr>
        </p:nvSpPr>
        <p:spPr>
          <a:xfrm>
            <a:off x="403344" y="3315855"/>
            <a:ext cx="5559056" cy="3542144"/>
          </a:xfrm>
          <a:prstGeom prst="rect">
            <a:avLst/>
          </a:prstGeom>
          <a:noFill/>
          <a:ln>
            <a:noFill/>
          </a:ln>
        </p:spPr>
        <p:txBody>
          <a:bodyPr spcFirstLastPara="1" wrap="square" lIns="121900" tIns="121900" rIns="121900" bIns="121900" anchor="t" anchorCtr="0">
            <a:normAutofit/>
          </a:bodyPr>
          <a:lstStyle/>
          <a:p>
            <a:pPr>
              <a:buClr>
                <a:srgbClr val="1C4587"/>
              </a:buClr>
            </a:pPr>
            <a:r>
              <a:rPr lang="el-GR">
                <a:solidFill>
                  <a:srgbClr val="1C4587"/>
                </a:solidFill>
              </a:rPr>
              <a:t>την οικογενειακή διατροφή </a:t>
            </a:r>
            <a:endParaRPr>
              <a:solidFill>
                <a:srgbClr val="1C4587"/>
              </a:solidFill>
            </a:endParaRPr>
          </a:p>
          <a:p>
            <a:pPr>
              <a:buClr>
                <a:srgbClr val="1C4587"/>
              </a:buClr>
            </a:pPr>
            <a:r>
              <a:rPr lang="el-GR">
                <a:solidFill>
                  <a:srgbClr val="1C4587"/>
                </a:solidFill>
              </a:rPr>
              <a:t>την αναψυχή/διασκέδαση </a:t>
            </a:r>
            <a:endParaRPr>
              <a:solidFill>
                <a:srgbClr val="1C4587"/>
              </a:solidFill>
            </a:endParaRPr>
          </a:p>
          <a:p>
            <a:pPr>
              <a:buClr>
                <a:srgbClr val="1C4587"/>
              </a:buClr>
            </a:pPr>
            <a:r>
              <a:rPr lang="el-GR">
                <a:solidFill>
                  <a:srgbClr val="1C4587"/>
                </a:solidFill>
              </a:rPr>
              <a:t>την επικοινωνία</a:t>
            </a:r>
            <a:endParaRPr>
              <a:solidFill>
                <a:srgbClr val="1C4587"/>
              </a:solidFill>
            </a:endParaRPr>
          </a:p>
          <a:p>
            <a:pPr>
              <a:buClr>
                <a:srgbClr val="1C4587"/>
              </a:buClr>
            </a:pPr>
            <a:r>
              <a:rPr lang="el-GR">
                <a:solidFill>
                  <a:srgbClr val="1C4587"/>
                </a:solidFill>
              </a:rPr>
              <a:t>πρότυπα ύπνου και ανάπαυσης</a:t>
            </a:r>
            <a:endParaRPr>
              <a:solidFill>
                <a:srgbClr val="1C4587"/>
              </a:solidFill>
            </a:endParaRPr>
          </a:p>
          <a:p>
            <a:pPr>
              <a:buClr>
                <a:srgbClr val="1C4587"/>
              </a:buClr>
            </a:pPr>
            <a:r>
              <a:rPr lang="el-GR">
                <a:solidFill>
                  <a:srgbClr val="1C4587"/>
                </a:solidFill>
              </a:rPr>
              <a:t>επίλυση προβλημάτων</a:t>
            </a:r>
            <a:endParaRPr>
              <a:solidFill>
                <a:srgbClr val="1C4587"/>
              </a:solidFill>
            </a:endParaRPr>
          </a:p>
          <a:p>
            <a:pPr>
              <a:buClr>
                <a:srgbClr val="1C4587"/>
              </a:buClr>
            </a:pPr>
            <a:r>
              <a:rPr lang="el-GR">
                <a:solidFill>
                  <a:srgbClr val="1C4587"/>
                </a:solidFill>
              </a:rPr>
              <a:t>σεξουαλικότητα</a:t>
            </a:r>
            <a:endParaRPr>
              <a:solidFill>
                <a:srgbClr val="1C4587"/>
              </a:solidFill>
            </a:endParaRPr>
          </a:p>
          <a:p>
            <a:pPr indent="-304792">
              <a:buNone/>
            </a:pPr>
            <a:endParaRPr>
              <a:solidFill>
                <a:srgbClr val="1C4587"/>
              </a:solidFill>
            </a:endParaRPr>
          </a:p>
        </p:txBody>
      </p:sp>
      <p:sp>
        <p:nvSpPr>
          <p:cNvPr id="230" name="Google Shape;230;p34"/>
          <p:cNvSpPr txBox="1">
            <a:spLocks noGrp="1"/>
          </p:cNvSpPr>
          <p:nvPr>
            <p:ph type="body" idx="2"/>
          </p:nvPr>
        </p:nvSpPr>
        <p:spPr>
          <a:xfrm>
            <a:off x="6224337" y="3288146"/>
            <a:ext cx="5509319" cy="3569855"/>
          </a:xfrm>
          <a:prstGeom prst="rect">
            <a:avLst/>
          </a:prstGeom>
          <a:noFill/>
          <a:ln>
            <a:noFill/>
          </a:ln>
        </p:spPr>
        <p:txBody>
          <a:bodyPr spcFirstLastPara="1" wrap="square" lIns="121900" tIns="121900" rIns="121900" bIns="121900" anchor="t" anchorCtr="0">
            <a:noAutofit/>
          </a:bodyPr>
          <a:lstStyle/>
          <a:p>
            <a:pPr>
              <a:buClr>
                <a:srgbClr val="1C4587"/>
              </a:buClr>
            </a:pPr>
            <a:r>
              <a:rPr lang="el-GR" dirty="0">
                <a:solidFill>
                  <a:srgbClr val="1C4587"/>
                </a:solidFill>
              </a:rPr>
              <a:t>δραστηριότητες ελεύθερου χρόνου</a:t>
            </a:r>
            <a:endParaRPr dirty="0">
              <a:solidFill>
                <a:srgbClr val="1C4587"/>
              </a:solidFill>
            </a:endParaRPr>
          </a:p>
          <a:p>
            <a:pPr>
              <a:buClr>
                <a:srgbClr val="1C4587"/>
              </a:buClr>
            </a:pPr>
            <a:r>
              <a:rPr lang="el-GR" dirty="0">
                <a:solidFill>
                  <a:srgbClr val="1C4587"/>
                </a:solidFill>
              </a:rPr>
              <a:t>αντιμετώπιση τους άγχους </a:t>
            </a:r>
            <a:endParaRPr dirty="0">
              <a:solidFill>
                <a:srgbClr val="1C4587"/>
              </a:solidFill>
            </a:endParaRPr>
          </a:p>
          <a:p>
            <a:pPr>
              <a:buClr>
                <a:srgbClr val="1C4587"/>
              </a:buClr>
            </a:pPr>
            <a:r>
              <a:rPr lang="el-GR" dirty="0">
                <a:solidFill>
                  <a:srgbClr val="1C4587"/>
                </a:solidFill>
              </a:rPr>
              <a:t>υγιεινή και ασφάλεια</a:t>
            </a:r>
            <a:endParaRPr dirty="0">
              <a:solidFill>
                <a:srgbClr val="1C4587"/>
              </a:solidFill>
            </a:endParaRPr>
          </a:p>
          <a:p>
            <a:pPr>
              <a:buClr>
                <a:srgbClr val="1C4587"/>
              </a:buClr>
            </a:pPr>
            <a:r>
              <a:rPr lang="el-GR" dirty="0">
                <a:solidFill>
                  <a:srgbClr val="1C4587"/>
                </a:solidFill>
              </a:rPr>
              <a:t>πνευματικότητα </a:t>
            </a:r>
            <a:endParaRPr dirty="0">
              <a:solidFill>
                <a:srgbClr val="1C4587"/>
              </a:solidFill>
            </a:endParaRPr>
          </a:p>
          <a:p>
            <a:pPr>
              <a:buClr>
                <a:srgbClr val="1C4587"/>
              </a:buClr>
            </a:pPr>
            <a:r>
              <a:rPr lang="el-GR" dirty="0">
                <a:solidFill>
                  <a:srgbClr val="1C4587"/>
                </a:solidFill>
              </a:rPr>
              <a:t>φροντίδα υγείας </a:t>
            </a:r>
            <a:endParaRPr dirty="0">
              <a:solidFill>
                <a:srgbClr val="1C4587"/>
              </a:solidFill>
            </a:endParaRPr>
          </a:p>
          <a:p>
            <a:pPr>
              <a:buClr>
                <a:srgbClr val="1C4587"/>
              </a:buClr>
            </a:pPr>
            <a:r>
              <a:rPr lang="el-GR" dirty="0">
                <a:solidFill>
                  <a:srgbClr val="1C4587"/>
                </a:solidFill>
              </a:rPr>
              <a:t>προαγωγή και διαφύλαξη της υγείας </a:t>
            </a:r>
            <a:endParaRPr dirty="0">
              <a:solidFill>
                <a:srgbClr val="1C4587"/>
              </a:solidFill>
            </a:endParaRPr>
          </a:p>
          <a:p>
            <a:pPr>
              <a:buClr>
                <a:srgbClr val="1C4587"/>
              </a:buClr>
            </a:pPr>
            <a:r>
              <a:rPr lang="el-GR" dirty="0">
                <a:solidFill>
                  <a:srgbClr val="1C4587"/>
                </a:solidFill>
              </a:rPr>
              <a:t>συναισθηματική υγεία των μελών της οικογένειας </a:t>
            </a:r>
            <a:endParaRPr dirty="0">
              <a:solidFill>
                <a:srgbClr val="1C4587"/>
              </a:solidFill>
            </a:endParaRPr>
          </a:p>
          <a:p>
            <a:pPr marL="228594" lvl="1" indent="-126997">
              <a:lnSpc>
                <a:spcPct val="100000"/>
              </a:lnSpc>
              <a:spcBef>
                <a:spcPts val="0"/>
              </a:spcBef>
              <a:buNone/>
            </a:pPr>
            <a:endParaRPr sz="1867" dirty="0">
              <a:solidFill>
                <a:srgbClr val="1C4587"/>
              </a:solidFill>
            </a:endParaRPr>
          </a:p>
        </p:txBody>
      </p:sp>
      <p:sp>
        <p:nvSpPr>
          <p:cNvPr id="232" name="Google Shape;232;p34"/>
          <p:cNvSpPr/>
          <p:nvPr/>
        </p:nvSpPr>
        <p:spPr>
          <a:xfrm>
            <a:off x="563419" y="2313271"/>
            <a:ext cx="11046691" cy="697701"/>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l-GR" sz="1867" kern="0">
                <a:solidFill>
                  <a:srgbClr val="1C4587"/>
                </a:solidFill>
                <a:latin typeface="Roboto"/>
                <a:ea typeface="Roboto"/>
                <a:cs typeface="Roboto"/>
                <a:sym typeface="Roboto"/>
              </a:rPr>
              <a:t>Οι κατηγορίες λειτουργιών της οικογένειας που μπορούν οι νοσηλεύτριες/τες να αξιολογήσουν και να βοηθήσουν στην προαγωγή της υγείας στις οικογένειες περιλαμβάνουν: </a:t>
            </a:r>
            <a:endParaRPr sz="1867" kern="0">
              <a:solidFill>
                <a:srgbClr val="1C4587"/>
              </a:solidFill>
              <a:latin typeface="Arial"/>
              <a:cs typeface="Arial"/>
              <a:sym typeface="Arial"/>
            </a:endParaRPr>
          </a:p>
        </p:txBody>
      </p:sp>
      <p:pic>
        <p:nvPicPr>
          <p:cNvPr id="2" name="Εικόνα 1">
            <a:extLst>
              <a:ext uri="{FF2B5EF4-FFF2-40B4-BE49-F238E27FC236}">
                <a16:creationId xmlns:a16="http://schemas.microsoft.com/office/drawing/2014/main" id="{9412B196-E5E4-4CE8-99E9-7673A563D79C}"/>
              </a:ext>
            </a:extLst>
          </p:cNvPr>
          <p:cNvPicPr>
            <a:picLocks noChangeAspect="1"/>
          </p:cNvPicPr>
          <p:nvPr/>
        </p:nvPicPr>
        <p:blipFill rotWithShape="1">
          <a:blip r:embed="rId3"/>
          <a:srcRect b="12020"/>
          <a:stretch/>
        </p:blipFill>
        <p:spPr>
          <a:xfrm>
            <a:off x="7099197" y="321453"/>
            <a:ext cx="4286250" cy="17146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114853" y="70679"/>
            <a:ext cx="8134412" cy="1856444"/>
          </a:xfrm>
          <a:prstGeom prst="rect">
            <a:avLst/>
          </a:prstGeom>
          <a:noFill/>
          <a:ln>
            <a:noFill/>
          </a:ln>
        </p:spPr>
        <p:txBody>
          <a:bodyPr spcFirstLastPara="1" wrap="square" lIns="121900" tIns="121900" rIns="121900" bIns="121900" anchor="b" anchorCtr="0">
            <a:noAutofit/>
          </a:bodyPr>
          <a:lstStyle/>
          <a:p>
            <a:pPr algn="ctr"/>
            <a:r>
              <a:rPr lang="el-GR" sz="3733" dirty="0"/>
              <a:t>Θεωρητικές προσεγγίσεις </a:t>
            </a:r>
            <a:br>
              <a:rPr lang="en-US" sz="3733" dirty="0"/>
            </a:br>
            <a:r>
              <a:rPr lang="el-GR" sz="3733" dirty="0"/>
              <a:t>αξιολόγησης οικογένειας</a:t>
            </a:r>
            <a:endParaRPr sz="3733" dirty="0"/>
          </a:p>
        </p:txBody>
      </p:sp>
      <p:sp>
        <p:nvSpPr>
          <p:cNvPr id="98" name="Google Shape;98;p24"/>
          <p:cNvSpPr txBox="1">
            <a:spLocks noGrp="1"/>
          </p:cNvSpPr>
          <p:nvPr>
            <p:ph type="body" idx="1"/>
          </p:nvPr>
        </p:nvSpPr>
        <p:spPr>
          <a:xfrm>
            <a:off x="114853" y="2252521"/>
            <a:ext cx="9088142" cy="4384253"/>
          </a:xfrm>
          <a:prstGeom prst="rect">
            <a:avLst/>
          </a:prstGeom>
          <a:noFill/>
          <a:ln>
            <a:noFill/>
          </a:ln>
        </p:spPr>
        <p:txBody>
          <a:bodyPr spcFirstLastPara="1" wrap="square" lIns="121900" tIns="121900" rIns="121900" bIns="121900" anchor="t" anchorCtr="0">
            <a:normAutofit/>
          </a:bodyPr>
          <a:lstStyle/>
          <a:p>
            <a:pPr marL="1066773" lvl="1" indent="-457189">
              <a:lnSpc>
                <a:spcPct val="150000"/>
              </a:lnSpc>
              <a:spcBef>
                <a:spcPts val="0"/>
              </a:spcBef>
              <a:buNone/>
            </a:pPr>
            <a:r>
              <a:rPr lang="el-GR" sz="2000" dirty="0">
                <a:solidFill>
                  <a:srgbClr val="00B050"/>
                </a:solidFill>
                <a:effectLst>
                  <a:outerShdw blurRad="38100" dist="38100" dir="2700000" algn="tl">
                    <a:srgbClr val="000000">
                      <a:alpha val="43137"/>
                    </a:srgbClr>
                  </a:outerShdw>
                </a:effectLst>
              </a:rPr>
              <a:t>Οι 5 κυριότερες θεωρίες και μοντέλα στην αξιολόγηση της οικογένειας:</a:t>
            </a:r>
            <a:endParaRPr sz="2000" dirty="0">
              <a:solidFill>
                <a:srgbClr val="00B050"/>
              </a:solidFill>
              <a:effectLst>
                <a:outerShdw blurRad="38100" dist="38100" dir="2700000" algn="tl">
                  <a:srgbClr val="000000">
                    <a:alpha val="43137"/>
                  </a:srgbClr>
                </a:outerShdw>
              </a:effectLst>
            </a:endParaRPr>
          </a:p>
          <a:p>
            <a:pPr marL="1066773" lvl="1" indent="-457189">
              <a:lnSpc>
                <a:spcPct val="100000"/>
              </a:lnSpc>
              <a:spcBef>
                <a:spcPts val="0"/>
              </a:spcBef>
              <a:buNone/>
            </a:pPr>
            <a:r>
              <a:rPr lang="el-GR" sz="2427" dirty="0">
                <a:solidFill>
                  <a:srgbClr val="1C4587"/>
                </a:solidFill>
              </a:rPr>
              <a:t>Η θεωρία των οικογενειακών συστημάτων </a:t>
            </a:r>
            <a:endParaRPr sz="2427" dirty="0">
              <a:solidFill>
                <a:srgbClr val="1C4587"/>
              </a:solidFill>
            </a:endParaRPr>
          </a:p>
          <a:p>
            <a:pPr marL="1066773" lvl="1" indent="-457189">
              <a:lnSpc>
                <a:spcPct val="100000"/>
              </a:lnSpc>
              <a:spcBef>
                <a:spcPts val="0"/>
              </a:spcBef>
              <a:buNone/>
            </a:pPr>
            <a:r>
              <a:rPr lang="el-GR" sz="1733" dirty="0">
                <a:solidFill>
                  <a:srgbClr val="1C4587"/>
                </a:solidFill>
              </a:rPr>
              <a:t>(</a:t>
            </a:r>
            <a:r>
              <a:rPr lang="el-GR" sz="1733" dirty="0" err="1">
                <a:solidFill>
                  <a:srgbClr val="1C4587"/>
                </a:solidFill>
              </a:rPr>
              <a:t>Family</a:t>
            </a:r>
            <a:r>
              <a:rPr lang="el-GR" sz="1733" dirty="0">
                <a:solidFill>
                  <a:srgbClr val="1C4587"/>
                </a:solidFill>
              </a:rPr>
              <a:t> Systems </a:t>
            </a:r>
            <a:r>
              <a:rPr lang="el-GR" sz="1733" dirty="0" err="1">
                <a:solidFill>
                  <a:srgbClr val="1C4587"/>
                </a:solidFill>
              </a:rPr>
              <a:t>Theory</a:t>
            </a:r>
            <a:r>
              <a:rPr lang="el-GR" sz="1733" dirty="0">
                <a:solidFill>
                  <a:srgbClr val="1C4587"/>
                </a:solidFill>
              </a:rPr>
              <a:t>)</a:t>
            </a:r>
            <a:endParaRPr sz="1733" dirty="0">
              <a:solidFill>
                <a:srgbClr val="1C4587"/>
              </a:solidFill>
            </a:endParaRPr>
          </a:p>
          <a:p>
            <a:pPr marL="1066773" lvl="1" indent="-457189">
              <a:lnSpc>
                <a:spcPct val="100000"/>
              </a:lnSpc>
              <a:spcBef>
                <a:spcPts val="0"/>
              </a:spcBef>
              <a:buNone/>
            </a:pPr>
            <a:r>
              <a:rPr lang="el-GR" sz="2427" dirty="0">
                <a:solidFill>
                  <a:srgbClr val="1C4587"/>
                </a:solidFill>
              </a:rPr>
              <a:t>Θεωρία  της ανάπτυξης και του Κύκλου Οικογενειακής Ζωής</a:t>
            </a:r>
            <a:endParaRPr sz="2427" dirty="0">
              <a:solidFill>
                <a:srgbClr val="1C4587"/>
              </a:solidFill>
            </a:endParaRPr>
          </a:p>
          <a:p>
            <a:pPr marL="1066773" lvl="1" indent="-457189">
              <a:lnSpc>
                <a:spcPct val="100000"/>
              </a:lnSpc>
              <a:spcBef>
                <a:spcPts val="0"/>
              </a:spcBef>
              <a:buNone/>
            </a:pPr>
            <a:r>
              <a:rPr lang="el-GR" sz="1733" dirty="0">
                <a:solidFill>
                  <a:srgbClr val="1C4587"/>
                </a:solidFill>
              </a:rPr>
              <a:t>(</a:t>
            </a:r>
            <a:r>
              <a:rPr lang="el-GR" sz="1733" dirty="0" err="1">
                <a:solidFill>
                  <a:srgbClr val="1C4587"/>
                </a:solidFill>
              </a:rPr>
              <a:t>Developmental</a:t>
            </a:r>
            <a:r>
              <a:rPr lang="el-GR" sz="1733" dirty="0">
                <a:solidFill>
                  <a:srgbClr val="1C4587"/>
                </a:solidFill>
              </a:rPr>
              <a:t> and </a:t>
            </a:r>
            <a:r>
              <a:rPr lang="el-GR" sz="1733" dirty="0" err="1">
                <a:solidFill>
                  <a:srgbClr val="1C4587"/>
                </a:solidFill>
              </a:rPr>
              <a:t>Family</a:t>
            </a:r>
            <a:r>
              <a:rPr lang="el-GR" sz="1733" dirty="0">
                <a:solidFill>
                  <a:srgbClr val="1C4587"/>
                </a:solidFill>
              </a:rPr>
              <a:t> </a:t>
            </a:r>
            <a:r>
              <a:rPr lang="el-GR" sz="1733" dirty="0" err="1">
                <a:solidFill>
                  <a:srgbClr val="1C4587"/>
                </a:solidFill>
              </a:rPr>
              <a:t>Life</a:t>
            </a:r>
            <a:r>
              <a:rPr lang="el-GR" sz="1733" dirty="0">
                <a:solidFill>
                  <a:srgbClr val="1C4587"/>
                </a:solidFill>
              </a:rPr>
              <a:t> </a:t>
            </a:r>
            <a:r>
              <a:rPr lang="el-GR" sz="1733" dirty="0" err="1">
                <a:solidFill>
                  <a:srgbClr val="1C4587"/>
                </a:solidFill>
              </a:rPr>
              <a:t>Cycle</a:t>
            </a:r>
            <a:r>
              <a:rPr lang="el-GR" sz="1733" dirty="0">
                <a:solidFill>
                  <a:srgbClr val="1C4587"/>
                </a:solidFill>
              </a:rPr>
              <a:t> </a:t>
            </a:r>
            <a:r>
              <a:rPr lang="el-GR" sz="1733" dirty="0" err="1">
                <a:solidFill>
                  <a:srgbClr val="1C4587"/>
                </a:solidFill>
              </a:rPr>
              <a:t>Theory</a:t>
            </a:r>
            <a:r>
              <a:rPr lang="el-GR" sz="1733" dirty="0">
                <a:solidFill>
                  <a:srgbClr val="1C4587"/>
                </a:solidFill>
              </a:rPr>
              <a:t>) </a:t>
            </a:r>
            <a:endParaRPr sz="1733" dirty="0">
              <a:solidFill>
                <a:srgbClr val="1C4587"/>
              </a:solidFill>
            </a:endParaRPr>
          </a:p>
          <a:p>
            <a:pPr marL="1066773" lvl="1" indent="-457189">
              <a:lnSpc>
                <a:spcPct val="100000"/>
              </a:lnSpc>
              <a:spcBef>
                <a:spcPts val="0"/>
              </a:spcBef>
              <a:buNone/>
            </a:pPr>
            <a:r>
              <a:rPr lang="el-GR" sz="2427" dirty="0" err="1">
                <a:solidFill>
                  <a:srgbClr val="1C4587"/>
                </a:solidFill>
              </a:rPr>
              <a:t>Βιο</a:t>
            </a:r>
            <a:r>
              <a:rPr lang="el-GR" sz="2427" dirty="0">
                <a:solidFill>
                  <a:srgbClr val="1C4587"/>
                </a:solidFill>
              </a:rPr>
              <a:t>-οικολογική Θεωρία  </a:t>
            </a:r>
            <a:endParaRPr sz="2427" dirty="0">
              <a:solidFill>
                <a:srgbClr val="1C4587"/>
              </a:solidFill>
            </a:endParaRPr>
          </a:p>
          <a:p>
            <a:pPr marL="1066773" lvl="1" indent="-457189">
              <a:lnSpc>
                <a:spcPct val="100000"/>
              </a:lnSpc>
              <a:spcBef>
                <a:spcPts val="0"/>
              </a:spcBef>
              <a:buNone/>
            </a:pPr>
            <a:r>
              <a:rPr lang="el-GR" sz="1733" dirty="0">
                <a:solidFill>
                  <a:srgbClr val="1C4587"/>
                </a:solidFill>
              </a:rPr>
              <a:t>(</a:t>
            </a:r>
            <a:r>
              <a:rPr lang="el-GR" sz="1733" dirty="0" err="1">
                <a:solidFill>
                  <a:srgbClr val="1C4587"/>
                </a:solidFill>
              </a:rPr>
              <a:t>Bioecological</a:t>
            </a:r>
            <a:r>
              <a:rPr lang="el-GR" sz="1733" dirty="0">
                <a:solidFill>
                  <a:srgbClr val="1C4587"/>
                </a:solidFill>
              </a:rPr>
              <a:t> </a:t>
            </a:r>
            <a:r>
              <a:rPr lang="el-GR" sz="1733" dirty="0" err="1">
                <a:solidFill>
                  <a:srgbClr val="1C4587"/>
                </a:solidFill>
              </a:rPr>
              <a:t>Theory</a:t>
            </a:r>
            <a:r>
              <a:rPr lang="el-GR" sz="1733" dirty="0">
                <a:solidFill>
                  <a:srgbClr val="1C4587"/>
                </a:solidFill>
              </a:rPr>
              <a:t>)</a:t>
            </a:r>
            <a:endParaRPr sz="1733" dirty="0">
              <a:solidFill>
                <a:srgbClr val="1C4587"/>
              </a:solidFill>
            </a:endParaRPr>
          </a:p>
          <a:p>
            <a:pPr marL="1066773" lvl="1" indent="-457189">
              <a:lnSpc>
                <a:spcPct val="100000"/>
              </a:lnSpc>
              <a:spcBef>
                <a:spcPts val="0"/>
              </a:spcBef>
              <a:buNone/>
            </a:pPr>
            <a:r>
              <a:rPr lang="el-GR" sz="2427" dirty="0">
                <a:solidFill>
                  <a:srgbClr val="1C4587"/>
                </a:solidFill>
              </a:rPr>
              <a:t>Το μοντέλο του κύκλου  υγείας και ασθένειας της οικογένειας </a:t>
            </a:r>
            <a:endParaRPr sz="2427" dirty="0">
              <a:solidFill>
                <a:srgbClr val="1C4587"/>
              </a:solidFill>
            </a:endParaRPr>
          </a:p>
          <a:p>
            <a:pPr marL="1066773" lvl="1" indent="-457189">
              <a:lnSpc>
                <a:spcPct val="100000"/>
              </a:lnSpc>
              <a:spcBef>
                <a:spcPts val="0"/>
              </a:spcBef>
              <a:buNone/>
            </a:pPr>
            <a:r>
              <a:rPr lang="el-GR" sz="1733" dirty="0">
                <a:solidFill>
                  <a:srgbClr val="1C4587"/>
                </a:solidFill>
              </a:rPr>
              <a:t>(</a:t>
            </a:r>
            <a:r>
              <a:rPr lang="el-GR" sz="1733" dirty="0" err="1">
                <a:solidFill>
                  <a:srgbClr val="1C4587"/>
                </a:solidFill>
              </a:rPr>
              <a:t>Τhe</a:t>
            </a:r>
            <a:r>
              <a:rPr lang="el-GR" sz="1733" dirty="0">
                <a:solidFill>
                  <a:srgbClr val="1C4587"/>
                </a:solidFill>
              </a:rPr>
              <a:t> </a:t>
            </a:r>
            <a:r>
              <a:rPr lang="el-GR" sz="1733" dirty="0" err="1">
                <a:solidFill>
                  <a:srgbClr val="1C4587"/>
                </a:solidFill>
              </a:rPr>
              <a:t>Family</a:t>
            </a:r>
            <a:r>
              <a:rPr lang="el-GR" sz="1733" dirty="0">
                <a:solidFill>
                  <a:srgbClr val="1C4587"/>
                </a:solidFill>
              </a:rPr>
              <a:t> </a:t>
            </a:r>
            <a:r>
              <a:rPr lang="el-GR" sz="1733" dirty="0" err="1">
                <a:solidFill>
                  <a:srgbClr val="1C4587"/>
                </a:solidFill>
              </a:rPr>
              <a:t>Cycle</a:t>
            </a:r>
            <a:r>
              <a:rPr lang="el-GR" sz="1733" dirty="0">
                <a:solidFill>
                  <a:srgbClr val="1C4587"/>
                </a:solidFill>
              </a:rPr>
              <a:t> of Health and </a:t>
            </a:r>
            <a:r>
              <a:rPr lang="el-GR" sz="1733" dirty="0" err="1">
                <a:solidFill>
                  <a:srgbClr val="1C4587"/>
                </a:solidFill>
              </a:rPr>
              <a:t>Illness</a:t>
            </a:r>
            <a:r>
              <a:rPr lang="el-GR" sz="1733" dirty="0">
                <a:solidFill>
                  <a:srgbClr val="1C4587"/>
                </a:solidFill>
              </a:rPr>
              <a:t> </a:t>
            </a:r>
            <a:r>
              <a:rPr lang="el-GR" sz="1733" dirty="0" err="1">
                <a:solidFill>
                  <a:srgbClr val="1C4587"/>
                </a:solidFill>
              </a:rPr>
              <a:t>Model</a:t>
            </a:r>
            <a:r>
              <a:rPr lang="el-GR" sz="1733" dirty="0">
                <a:solidFill>
                  <a:srgbClr val="1C4587"/>
                </a:solidFill>
              </a:rPr>
              <a:t>)</a:t>
            </a:r>
            <a:endParaRPr sz="1733" dirty="0">
              <a:solidFill>
                <a:srgbClr val="1C4587"/>
              </a:solidFill>
            </a:endParaRPr>
          </a:p>
          <a:p>
            <a:pPr marL="1066773" lvl="1" indent="-457189">
              <a:lnSpc>
                <a:spcPct val="100000"/>
              </a:lnSpc>
              <a:spcBef>
                <a:spcPts val="0"/>
              </a:spcBef>
              <a:buNone/>
            </a:pPr>
            <a:r>
              <a:rPr lang="el-GR" sz="2427" dirty="0">
                <a:solidFill>
                  <a:srgbClr val="1C4587"/>
                </a:solidFill>
              </a:rPr>
              <a:t>Το μοντέλο αξιολόγησης και παρέμβασης στην οικογένεια</a:t>
            </a:r>
            <a:endParaRPr sz="2427" dirty="0">
              <a:solidFill>
                <a:srgbClr val="1C4587"/>
              </a:solidFill>
            </a:endParaRPr>
          </a:p>
          <a:p>
            <a:pPr marL="1066773" lvl="1" indent="-457189">
              <a:lnSpc>
                <a:spcPct val="100000"/>
              </a:lnSpc>
              <a:spcBef>
                <a:spcPts val="0"/>
              </a:spcBef>
              <a:buNone/>
            </a:pPr>
            <a:r>
              <a:rPr lang="el-GR" sz="1733" dirty="0">
                <a:solidFill>
                  <a:srgbClr val="1C4587"/>
                </a:solidFill>
              </a:rPr>
              <a:t> (</a:t>
            </a:r>
            <a:r>
              <a:rPr lang="el-GR" sz="1733" dirty="0" err="1">
                <a:solidFill>
                  <a:srgbClr val="1C4587"/>
                </a:solidFill>
              </a:rPr>
              <a:t>Τhe</a:t>
            </a:r>
            <a:r>
              <a:rPr lang="el-GR" sz="1733" dirty="0">
                <a:solidFill>
                  <a:srgbClr val="1C4587"/>
                </a:solidFill>
              </a:rPr>
              <a:t> </a:t>
            </a:r>
            <a:r>
              <a:rPr lang="el-GR" sz="1733" dirty="0" err="1">
                <a:solidFill>
                  <a:srgbClr val="1C4587"/>
                </a:solidFill>
              </a:rPr>
              <a:t>Family</a:t>
            </a:r>
            <a:r>
              <a:rPr lang="el-GR" sz="1733" dirty="0">
                <a:solidFill>
                  <a:srgbClr val="1C4587"/>
                </a:solidFill>
              </a:rPr>
              <a:t> </a:t>
            </a:r>
            <a:r>
              <a:rPr lang="el-GR" sz="1733" dirty="0" err="1">
                <a:solidFill>
                  <a:srgbClr val="1C4587"/>
                </a:solidFill>
              </a:rPr>
              <a:t>Assessment</a:t>
            </a:r>
            <a:r>
              <a:rPr lang="el-GR" sz="1733" dirty="0">
                <a:solidFill>
                  <a:srgbClr val="1C4587"/>
                </a:solidFill>
              </a:rPr>
              <a:t> and </a:t>
            </a:r>
            <a:r>
              <a:rPr lang="el-GR" sz="1733" dirty="0" err="1">
                <a:solidFill>
                  <a:srgbClr val="1C4587"/>
                </a:solidFill>
              </a:rPr>
              <a:t>Intervention</a:t>
            </a:r>
            <a:r>
              <a:rPr lang="el-GR" sz="1733" dirty="0">
                <a:solidFill>
                  <a:srgbClr val="1C4587"/>
                </a:solidFill>
              </a:rPr>
              <a:t> </a:t>
            </a:r>
            <a:r>
              <a:rPr lang="el-GR" sz="1733" dirty="0" err="1">
                <a:solidFill>
                  <a:srgbClr val="1C4587"/>
                </a:solidFill>
              </a:rPr>
              <a:t>Model</a:t>
            </a:r>
            <a:r>
              <a:rPr lang="el-GR" sz="1733" dirty="0">
                <a:solidFill>
                  <a:srgbClr val="1C4587"/>
                </a:solidFill>
              </a:rPr>
              <a:t>)</a:t>
            </a:r>
            <a:endParaRPr sz="1733" dirty="0">
              <a:solidFill>
                <a:srgbClr val="1C4587"/>
              </a:solidFill>
            </a:endParaRPr>
          </a:p>
          <a:p>
            <a:pPr marL="1066773" lvl="1" indent="-457189">
              <a:lnSpc>
                <a:spcPct val="100000"/>
              </a:lnSpc>
              <a:spcBef>
                <a:spcPts val="0"/>
              </a:spcBef>
              <a:buNone/>
            </a:pPr>
            <a:endParaRPr sz="2427" dirty="0">
              <a:solidFill>
                <a:srgbClr val="1C4587"/>
              </a:solidFill>
            </a:endParaRPr>
          </a:p>
          <a:p>
            <a:pPr marL="1066773" lvl="1" indent="-457189">
              <a:lnSpc>
                <a:spcPct val="100000"/>
              </a:lnSpc>
              <a:spcBef>
                <a:spcPts val="0"/>
              </a:spcBef>
              <a:buNone/>
            </a:pPr>
            <a:endParaRPr sz="2427" dirty="0">
              <a:solidFill>
                <a:srgbClr val="1C4587"/>
              </a:solidFill>
            </a:endParaRPr>
          </a:p>
          <a:p>
            <a:pPr marL="1066773" lvl="1" indent="-457189">
              <a:lnSpc>
                <a:spcPct val="80000"/>
              </a:lnSpc>
              <a:spcBef>
                <a:spcPts val="0"/>
              </a:spcBef>
              <a:buNone/>
            </a:pPr>
            <a:endParaRPr sz="2427" dirty="0">
              <a:solidFill>
                <a:srgbClr val="1C4587"/>
              </a:solidFill>
            </a:endParaRPr>
          </a:p>
          <a:p>
            <a:pPr marL="1066773" lvl="1" indent="-457189">
              <a:lnSpc>
                <a:spcPct val="80000"/>
              </a:lnSpc>
              <a:spcBef>
                <a:spcPts val="0"/>
              </a:spcBef>
              <a:buNone/>
            </a:pPr>
            <a:endParaRPr sz="2427" dirty="0">
              <a:solidFill>
                <a:srgbClr val="1C4587"/>
              </a:solidFill>
            </a:endParaRPr>
          </a:p>
          <a:p>
            <a:pPr marL="1066773" lvl="1" indent="-457189">
              <a:lnSpc>
                <a:spcPct val="80000"/>
              </a:lnSpc>
              <a:spcBef>
                <a:spcPts val="0"/>
              </a:spcBef>
              <a:buNone/>
            </a:pPr>
            <a:endParaRPr sz="607" dirty="0">
              <a:solidFill>
                <a:srgbClr val="1C4587"/>
              </a:solidFill>
            </a:endParaRPr>
          </a:p>
          <a:p>
            <a:pPr marL="1066773" lvl="1" indent="-457189">
              <a:lnSpc>
                <a:spcPct val="80000"/>
              </a:lnSpc>
              <a:spcBef>
                <a:spcPts val="0"/>
              </a:spcBef>
              <a:buNone/>
            </a:pPr>
            <a:endParaRPr sz="607" dirty="0">
              <a:solidFill>
                <a:srgbClr val="1C4587"/>
              </a:solidFill>
            </a:endParaRPr>
          </a:p>
        </p:txBody>
      </p:sp>
      <p:pic>
        <p:nvPicPr>
          <p:cNvPr id="2" name="Εικόνα 1">
            <a:extLst>
              <a:ext uri="{FF2B5EF4-FFF2-40B4-BE49-F238E27FC236}">
                <a16:creationId xmlns:a16="http://schemas.microsoft.com/office/drawing/2014/main" id="{756EB042-505A-4D3D-B6DE-024B0ADBFCB6}"/>
              </a:ext>
            </a:extLst>
          </p:cNvPr>
          <p:cNvPicPr>
            <a:picLocks noChangeAspect="1"/>
          </p:cNvPicPr>
          <p:nvPr/>
        </p:nvPicPr>
        <p:blipFill>
          <a:blip r:embed="rId3"/>
          <a:stretch>
            <a:fillRect/>
          </a:stretch>
        </p:blipFill>
        <p:spPr>
          <a:xfrm>
            <a:off x="9094839" y="1052512"/>
            <a:ext cx="2982308" cy="4752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5"/>
          <p:cNvSpPr txBox="1">
            <a:spLocks noGrp="1"/>
          </p:cNvSpPr>
          <p:nvPr>
            <p:ph type="title"/>
          </p:nvPr>
        </p:nvSpPr>
        <p:spPr>
          <a:xfrm>
            <a:off x="114854" y="70679"/>
            <a:ext cx="9235624" cy="1937888"/>
          </a:xfrm>
          <a:prstGeom prst="rect">
            <a:avLst/>
          </a:prstGeom>
          <a:noFill/>
          <a:ln>
            <a:noFill/>
          </a:ln>
        </p:spPr>
        <p:txBody>
          <a:bodyPr spcFirstLastPara="1" wrap="square" lIns="121900" tIns="121900" rIns="121900" bIns="121900" anchor="b" anchorCtr="0">
            <a:noAutofit/>
          </a:bodyPr>
          <a:lstStyle/>
          <a:p>
            <a:pPr lvl="1" algn="ctr"/>
            <a:br>
              <a:rPr lang="el-GR" dirty="0">
                <a:solidFill>
                  <a:schemeClr val="lt1"/>
                </a:solidFill>
              </a:rPr>
            </a:br>
            <a:br>
              <a:rPr lang="el-GR" dirty="0">
                <a:solidFill>
                  <a:schemeClr val="lt1"/>
                </a:solidFill>
              </a:rPr>
            </a:br>
            <a:br>
              <a:rPr lang="el-GR" dirty="0">
                <a:solidFill>
                  <a:schemeClr val="lt1"/>
                </a:solidFill>
              </a:rPr>
            </a:br>
            <a:br>
              <a:rPr lang="el-GR" dirty="0">
                <a:solidFill>
                  <a:schemeClr val="lt1"/>
                </a:solidFill>
              </a:rPr>
            </a:br>
            <a:br>
              <a:rPr lang="el-GR" dirty="0">
                <a:solidFill>
                  <a:schemeClr val="lt1"/>
                </a:solidFill>
              </a:rPr>
            </a:br>
            <a:br>
              <a:rPr lang="el-GR" sz="7466" b="1" dirty="0"/>
            </a:br>
            <a:br>
              <a:rPr lang="el-GR" dirty="0">
                <a:solidFill>
                  <a:schemeClr val="lt1"/>
                </a:solidFill>
              </a:rPr>
            </a:br>
            <a:br>
              <a:rPr lang="el-GR" dirty="0">
                <a:solidFill>
                  <a:schemeClr val="lt1"/>
                </a:solidFill>
              </a:rPr>
            </a:br>
            <a:br>
              <a:rPr lang="el-GR" dirty="0">
                <a:solidFill>
                  <a:schemeClr val="lt1"/>
                </a:solidFill>
              </a:rPr>
            </a:br>
            <a:br>
              <a:rPr lang="el-GR" dirty="0">
                <a:solidFill>
                  <a:schemeClr val="lt1"/>
                </a:solidFill>
              </a:rPr>
            </a:br>
            <a:br>
              <a:rPr lang="el-GR" dirty="0">
                <a:solidFill>
                  <a:schemeClr val="lt1"/>
                </a:solidFill>
              </a:rPr>
            </a:br>
            <a:br>
              <a:rPr lang="el-GR" b="1" dirty="0"/>
            </a:br>
            <a:br>
              <a:rPr lang="el-GR" b="1" dirty="0"/>
            </a:br>
            <a:r>
              <a:rPr lang="el-GR" sz="3733" dirty="0"/>
              <a:t>The </a:t>
            </a:r>
            <a:r>
              <a:rPr lang="el-GR" sz="3733" dirty="0" err="1"/>
              <a:t>Friedman</a:t>
            </a:r>
            <a:r>
              <a:rPr lang="el-GR" sz="3733" dirty="0"/>
              <a:t> </a:t>
            </a:r>
            <a:r>
              <a:rPr lang="el-GR" sz="3733" dirty="0" err="1"/>
              <a:t>Family</a:t>
            </a:r>
            <a:r>
              <a:rPr lang="el-GR" sz="3733" dirty="0"/>
              <a:t> </a:t>
            </a:r>
            <a:r>
              <a:rPr lang="el-GR" sz="3733" dirty="0" err="1"/>
              <a:t>Assessment</a:t>
            </a:r>
            <a:r>
              <a:rPr lang="el-GR" sz="3733" dirty="0"/>
              <a:t> </a:t>
            </a:r>
            <a:r>
              <a:rPr lang="el-GR" sz="3733" dirty="0" err="1"/>
              <a:t>Model</a:t>
            </a:r>
            <a:r>
              <a:rPr lang="el-GR" dirty="0">
                <a:solidFill>
                  <a:schemeClr val="lt1"/>
                </a:solidFill>
              </a:rPr>
              <a:t> </a:t>
            </a:r>
            <a:br>
              <a:rPr lang="el-GR" sz="2667" b="1" dirty="0"/>
            </a:br>
            <a:r>
              <a:rPr lang="el-GR" sz="1867" b="1" dirty="0"/>
              <a:t>Οι έξι ευρείες κατηγορίες ερωτήσεων του μοντέλου </a:t>
            </a:r>
            <a:endParaRPr sz="1867" dirty="0"/>
          </a:p>
        </p:txBody>
      </p:sp>
      <p:sp>
        <p:nvSpPr>
          <p:cNvPr id="203" name="Google Shape;203;p35"/>
          <p:cNvSpPr txBox="1">
            <a:spLocks noGrp="1"/>
          </p:cNvSpPr>
          <p:nvPr>
            <p:ph type="body" idx="1"/>
          </p:nvPr>
        </p:nvSpPr>
        <p:spPr>
          <a:xfrm>
            <a:off x="205991" y="2244729"/>
            <a:ext cx="11871200" cy="4155600"/>
          </a:xfrm>
          <a:prstGeom prst="rect">
            <a:avLst/>
          </a:prstGeom>
          <a:noFill/>
          <a:ln>
            <a:noFill/>
          </a:ln>
        </p:spPr>
        <p:txBody>
          <a:bodyPr spcFirstLastPara="1" wrap="square" lIns="121900" tIns="121900" rIns="121900" bIns="121900" anchor="t" anchorCtr="0">
            <a:normAutofit lnSpcReduction="10000"/>
          </a:bodyPr>
          <a:lstStyle/>
          <a:p>
            <a:pPr marL="609585" lvl="1" indent="0">
              <a:lnSpc>
                <a:spcPct val="80000"/>
              </a:lnSpc>
              <a:spcBef>
                <a:spcPts val="1333"/>
              </a:spcBef>
              <a:buNone/>
            </a:pPr>
            <a:r>
              <a:rPr lang="el-GR" sz="2133" dirty="0">
                <a:solidFill>
                  <a:srgbClr val="1C4587"/>
                </a:solidFill>
              </a:rPr>
              <a:t>(1) Στοιχεία ταυτοποίησης οικογένειας</a:t>
            </a:r>
            <a:endParaRPr sz="2133" dirty="0">
              <a:solidFill>
                <a:srgbClr val="1C4587"/>
              </a:solidFill>
            </a:endParaRPr>
          </a:p>
          <a:p>
            <a:pPr marL="1066773" lvl="1" indent="-457189">
              <a:lnSpc>
                <a:spcPct val="80000"/>
              </a:lnSpc>
              <a:spcBef>
                <a:spcPts val="1333"/>
              </a:spcBef>
              <a:buNone/>
            </a:pPr>
            <a:r>
              <a:rPr lang="el-GR" sz="2133" dirty="0">
                <a:solidFill>
                  <a:srgbClr val="1C4587"/>
                </a:solidFill>
              </a:rPr>
              <a:t>(2) Αναπτυξιακό στάδιο και το ιστορικό της οικογένειας</a:t>
            </a:r>
            <a:endParaRPr sz="2133" dirty="0">
              <a:solidFill>
                <a:srgbClr val="1C4587"/>
              </a:solidFill>
            </a:endParaRPr>
          </a:p>
          <a:p>
            <a:pPr marL="1066773" lvl="1" indent="-457189">
              <a:lnSpc>
                <a:spcPct val="80000"/>
              </a:lnSpc>
              <a:spcBef>
                <a:spcPts val="1333"/>
              </a:spcBef>
              <a:buNone/>
            </a:pPr>
            <a:r>
              <a:rPr lang="el-GR" sz="2133" dirty="0">
                <a:solidFill>
                  <a:srgbClr val="1C4587"/>
                </a:solidFill>
              </a:rPr>
              <a:t>(3) Περιβάλλον</a:t>
            </a:r>
            <a:endParaRPr sz="2133" dirty="0">
              <a:solidFill>
                <a:srgbClr val="1C4587"/>
              </a:solidFill>
            </a:endParaRPr>
          </a:p>
          <a:p>
            <a:pPr marL="1066773" lvl="1" indent="-457189">
              <a:lnSpc>
                <a:spcPct val="80000"/>
              </a:lnSpc>
              <a:spcBef>
                <a:spcPts val="1333"/>
              </a:spcBef>
              <a:buNone/>
            </a:pPr>
            <a:r>
              <a:rPr lang="el-GR" sz="2133" dirty="0">
                <a:solidFill>
                  <a:srgbClr val="1C4587"/>
                </a:solidFill>
              </a:rPr>
              <a:t>(4) Οικογενειακή δομή (δηλ. σύστημα ρόλων, σύστημα αξιών, πρότυπα επικοινωνίας, σύστημα ισχύος)</a:t>
            </a:r>
            <a:endParaRPr sz="2133" dirty="0">
              <a:solidFill>
                <a:srgbClr val="1C4587"/>
              </a:solidFill>
            </a:endParaRPr>
          </a:p>
          <a:p>
            <a:pPr marL="1066773" lvl="1" indent="-457189">
              <a:lnSpc>
                <a:spcPct val="100000"/>
              </a:lnSpc>
              <a:spcBef>
                <a:spcPts val="1333"/>
              </a:spcBef>
              <a:buNone/>
            </a:pPr>
            <a:r>
              <a:rPr lang="el-GR" sz="2133" dirty="0">
                <a:solidFill>
                  <a:srgbClr val="1C4587"/>
                </a:solidFill>
              </a:rPr>
              <a:t>(5) Οικογενειακές λειτουργίες (συναισθηματικές λειτουργίες, λειτουργίες κοινωνικοποίησης, λειτουργίες υγειονομικής περίθαλψης) </a:t>
            </a:r>
            <a:endParaRPr sz="2133" dirty="0">
              <a:solidFill>
                <a:srgbClr val="1C4587"/>
              </a:solidFill>
            </a:endParaRPr>
          </a:p>
          <a:p>
            <a:pPr marL="1066773" lvl="1" indent="-457189">
              <a:lnSpc>
                <a:spcPct val="80000"/>
              </a:lnSpc>
              <a:spcBef>
                <a:spcPts val="1333"/>
              </a:spcBef>
              <a:buNone/>
            </a:pPr>
            <a:r>
              <a:rPr lang="el-GR" sz="2133" dirty="0">
                <a:solidFill>
                  <a:srgbClr val="1C4587"/>
                </a:solidFill>
              </a:rPr>
              <a:t>(6) Στρες Οικογένειας, στρατηγικές αντιμετώπισης και προσαρμογή. </a:t>
            </a:r>
            <a:endParaRPr sz="2133" dirty="0">
              <a:solidFill>
                <a:srgbClr val="1C4587"/>
              </a:solidFill>
            </a:endParaRPr>
          </a:p>
          <a:p>
            <a:pPr marL="1066773" lvl="1" indent="-457189">
              <a:lnSpc>
                <a:spcPct val="80000"/>
              </a:lnSpc>
              <a:spcBef>
                <a:spcPts val="1333"/>
              </a:spcBef>
              <a:buNone/>
            </a:pPr>
            <a:endParaRPr sz="2133" dirty="0">
              <a:solidFill>
                <a:srgbClr val="1C4587"/>
              </a:solidFill>
            </a:endParaRPr>
          </a:p>
          <a:p>
            <a:pPr marL="1066773" lvl="1" indent="-457189">
              <a:lnSpc>
                <a:spcPct val="80000"/>
              </a:lnSpc>
              <a:spcBef>
                <a:spcPts val="1333"/>
              </a:spcBef>
              <a:buNone/>
            </a:pPr>
            <a:r>
              <a:rPr lang="el-GR" sz="2133" dirty="0">
                <a:solidFill>
                  <a:srgbClr val="1C4587"/>
                </a:solidFill>
              </a:rPr>
              <a:t>Κάθε ευρεία κατηγορία περιλαμβάνει </a:t>
            </a:r>
            <a:r>
              <a:rPr lang="el-GR" sz="2133" dirty="0" err="1">
                <a:solidFill>
                  <a:srgbClr val="1C4587"/>
                </a:solidFill>
              </a:rPr>
              <a:t>υποερωτήσεις</a:t>
            </a:r>
            <a:endParaRPr sz="2133" dirty="0">
              <a:solidFill>
                <a:srgbClr val="1C4587"/>
              </a:solidFill>
            </a:endParaRPr>
          </a:p>
          <a:p>
            <a:pPr marL="1066773" lvl="1" indent="-457189">
              <a:lnSpc>
                <a:spcPct val="80000"/>
              </a:lnSpc>
              <a:spcBef>
                <a:spcPts val="1333"/>
              </a:spcBef>
              <a:buNone/>
            </a:pPr>
            <a:endParaRPr sz="2133" dirty="0">
              <a:solidFill>
                <a:srgbClr val="1C4587"/>
              </a:solidFill>
            </a:endParaRPr>
          </a:p>
          <a:p>
            <a:pPr marL="1066773" lvl="1" indent="-457189">
              <a:lnSpc>
                <a:spcPct val="80000"/>
              </a:lnSpc>
              <a:spcBef>
                <a:spcPts val="1333"/>
              </a:spcBef>
              <a:buNone/>
            </a:pPr>
            <a:endParaRPr sz="2133" dirty="0">
              <a:solidFill>
                <a:srgbClr val="1C4587"/>
              </a:solidFill>
            </a:endParaRPr>
          </a:p>
          <a:p>
            <a:pPr marL="1066773" lvl="1" indent="-457189">
              <a:lnSpc>
                <a:spcPct val="80000"/>
              </a:lnSpc>
              <a:spcBef>
                <a:spcPts val="1333"/>
              </a:spcBef>
              <a:buNone/>
            </a:pPr>
            <a:endParaRPr sz="2133" dirty="0">
              <a:solidFill>
                <a:srgbClr val="1C4587"/>
              </a:solidFill>
            </a:endParaRPr>
          </a:p>
        </p:txBody>
      </p:sp>
      <p:pic>
        <p:nvPicPr>
          <p:cNvPr id="3" name="Εικόνα 2">
            <a:extLst>
              <a:ext uri="{FF2B5EF4-FFF2-40B4-BE49-F238E27FC236}">
                <a16:creationId xmlns:a16="http://schemas.microsoft.com/office/drawing/2014/main" id="{D50A9994-399A-4018-892F-5D3F1044A336}"/>
              </a:ext>
            </a:extLst>
          </p:cNvPr>
          <p:cNvPicPr>
            <a:picLocks noChangeAspect="1"/>
          </p:cNvPicPr>
          <p:nvPr/>
        </p:nvPicPr>
        <p:blipFill rotWithShape="1">
          <a:blip r:embed="rId3"/>
          <a:srcRect l="11635" r="14903"/>
          <a:stretch/>
        </p:blipFill>
        <p:spPr>
          <a:xfrm>
            <a:off x="9350478" y="149901"/>
            <a:ext cx="2408904" cy="3279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8" name="Google Shape;218;p37"/>
          <p:cNvSpPr txBox="1"/>
          <p:nvPr/>
        </p:nvSpPr>
        <p:spPr>
          <a:xfrm>
            <a:off x="5075225" y="1016225"/>
            <a:ext cx="5269200" cy="4431952"/>
          </a:xfrm>
          <a:prstGeom prst="rect">
            <a:avLst/>
          </a:prstGeom>
          <a:noFill/>
          <a:ln>
            <a:noFill/>
          </a:ln>
        </p:spPr>
        <p:txBody>
          <a:bodyPr spcFirstLastPara="1" wrap="square" lIns="91425" tIns="91425" rIns="91425" bIns="91425" anchor="t" anchorCtr="0">
            <a:spAutoFit/>
          </a:bodyPr>
          <a:lstStyle/>
          <a:p>
            <a:pPr marL="457200" indent="-330200">
              <a:lnSpc>
                <a:spcPct val="115000"/>
              </a:lnSpc>
              <a:buClr>
                <a:srgbClr val="1C4587"/>
              </a:buClr>
              <a:buSzPts val="1600"/>
              <a:buFont typeface="Roboto"/>
              <a:buChar char="●"/>
            </a:pPr>
            <a:r>
              <a:rPr lang="el-GR" sz="1600" kern="0" dirty="0">
                <a:solidFill>
                  <a:srgbClr val="1C4587"/>
                </a:solidFill>
                <a:latin typeface="Roboto"/>
                <a:ea typeface="Roboto"/>
                <a:cs typeface="Roboto"/>
                <a:sym typeface="Roboto"/>
              </a:rPr>
              <a:t>Είναι σημαντικό για την κοινοτική Νοσηλευτική να γνωρίζει και να χρησιμοποιεί διάφορα εργαλεία και μοντέλα αξιολόγησης της οικογένειας</a:t>
            </a:r>
            <a:endParaRPr sz="1600" kern="0" dirty="0">
              <a:solidFill>
                <a:srgbClr val="1C4587"/>
              </a:solidFill>
              <a:latin typeface="Roboto"/>
              <a:ea typeface="Roboto"/>
              <a:cs typeface="Roboto"/>
              <a:sym typeface="Roboto"/>
            </a:endParaRPr>
          </a:p>
          <a:p>
            <a:pPr marL="457200" indent="-330200">
              <a:lnSpc>
                <a:spcPct val="115000"/>
              </a:lnSpc>
              <a:buClr>
                <a:srgbClr val="1C4587"/>
              </a:buClr>
              <a:buSzPts val="1600"/>
              <a:buFont typeface="Roboto"/>
              <a:buChar char="●"/>
            </a:pPr>
            <a:r>
              <a:rPr lang="el-GR" sz="1600" kern="0" dirty="0">
                <a:solidFill>
                  <a:srgbClr val="1C4587"/>
                </a:solidFill>
                <a:latin typeface="Roboto"/>
                <a:ea typeface="Roboto"/>
                <a:cs typeface="Roboto"/>
                <a:sym typeface="Roboto"/>
              </a:rPr>
              <a:t>Το μοντέλο </a:t>
            </a:r>
            <a:r>
              <a:rPr lang="el-GR" sz="1600" kern="0" dirty="0" err="1">
                <a:solidFill>
                  <a:srgbClr val="1C4587"/>
                </a:solidFill>
                <a:latin typeface="Roboto"/>
                <a:ea typeface="Roboto"/>
                <a:cs typeface="Roboto"/>
                <a:sym typeface="Roboto"/>
              </a:rPr>
              <a:t>Friedman</a:t>
            </a:r>
            <a:r>
              <a:rPr lang="el-GR" sz="1600" kern="0" dirty="0">
                <a:solidFill>
                  <a:srgbClr val="1C4587"/>
                </a:solidFill>
                <a:latin typeface="Roboto"/>
                <a:ea typeface="Roboto"/>
                <a:cs typeface="Roboto"/>
                <a:sym typeface="Roboto"/>
              </a:rPr>
              <a:t> επιτρέπει οι κοινοτικοί νοσηλευτές να αξιολογήσουν το οικογενειακό σύστημα ως όλο, ως </a:t>
            </a:r>
            <a:r>
              <a:rPr lang="el-GR" sz="1600" kern="0" dirty="0" err="1">
                <a:solidFill>
                  <a:srgbClr val="1C4587"/>
                </a:solidFill>
                <a:latin typeface="Roboto"/>
                <a:ea typeface="Roboto"/>
                <a:cs typeface="Roboto"/>
                <a:sym typeface="Roboto"/>
              </a:rPr>
              <a:t>υπομονάδα</a:t>
            </a:r>
            <a:r>
              <a:rPr lang="el-GR" sz="1600" kern="0" dirty="0">
                <a:solidFill>
                  <a:srgbClr val="1C4587"/>
                </a:solidFill>
                <a:latin typeface="Roboto"/>
                <a:ea typeface="Roboto"/>
                <a:cs typeface="Roboto"/>
                <a:sym typeface="Roboto"/>
              </a:rPr>
              <a:t> της κοινωνίας και ως σύστημα αλληλεπίδρασης</a:t>
            </a:r>
            <a:endParaRPr sz="1600" kern="0" dirty="0">
              <a:solidFill>
                <a:srgbClr val="1C4587"/>
              </a:solidFill>
              <a:latin typeface="Roboto"/>
              <a:ea typeface="Roboto"/>
              <a:cs typeface="Roboto"/>
              <a:sym typeface="Roboto"/>
            </a:endParaRPr>
          </a:p>
          <a:p>
            <a:pPr marL="457200" indent="-330200">
              <a:lnSpc>
                <a:spcPct val="115000"/>
              </a:lnSpc>
              <a:buClr>
                <a:srgbClr val="1C4587"/>
              </a:buClr>
              <a:buSzPts val="1600"/>
              <a:buFont typeface="Roboto"/>
              <a:buChar char="●"/>
            </a:pPr>
            <a:r>
              <a:rPr lang="el-GR" sz="1600" kern="0" dirty="0">
                <a:solidFill>
                  <a:srgbClr val="1C4587"/>
                </a:solidFill>
                <a:latin typeface="Roboto"/>
                <a:ea typeface="Roboto"/>
                <a:cs typeface="Roboto"/>
                <a:sym typeface="Roboto"/>
              </a:rPr>
              <a:t>Η θεωρία των οικογενειακών συστημάτων είναι μια προσέγγιση που επιτρέπει στους κοινοτικούς  νοσηλευτές να κατανοήσουν και να αξιολογήσουν τις οικογένειες ως ένα οργανωμένο σύνολο και/ ή ως άτομα εντός της οικογένειας  που αποτελούν ένα </a:t>
            </a:r>
            <a:r>
              <a:rPr lang="el-GR" sz="1600" kern="0" dirty="0" err="1">
                <a:solidFill>
                  <a:srgbClr val="1C4587"/>
                </a:solidFill>
                <a:latin typeface="Roboto"/>
                <a:ea typeface="Roboto"/>
                <a:cs typeface="Roboto"/>
                <a:sym typeface="Roboto"/>
              </a:rPr>
              <a:t>διαδραστικό</a:t>
            </a:r>
            <a:r>
              <a:rPr lang="el-GR" sz="1600" kern="0" dirty="0">
                <a:solidFill>
                  <a:srgbClr val="1C4587"/>
                </a:solidFill>
                <a:latin typeface="Roboto"/>
                <a:ea typeface="Roboto"/>
                <a:cs typeface="Roboto"/>
                <a:sym typeface="Roboto"/>
              </a:rPr>
              <a:t> και </a:t>
            </a:r>
            <a:r>
              <a:rPr lang="el-GR" sz="1600" kern="0" dirty="0" err="1">
                <a:solidFill>
                  <a:srgbClr val="1C4587"/>
                </a:solidFill>
                <a:latin typeface="Roboto"/>
                <a:ea typeface="Roboto"/>
                <a:cs typeface="Roboto"/>
                <a:sym typeface="Roboto"/>
              </a:rPr>
              <a:t>αλληλοεξαρτώμενο</a:t>
            </a:r>
            <a:r>
              <a:rPr lang="el-GR" sz="1600" kern="0" dirty="0">
                <a:solidFill>
                  <a:srgbClr val="1C4587"/>
                </a:solidFill>
                <a:latin typeface="Roboto"/>
                <a:ea typeface="Roboto"/>
                <a:cs typeface="Roboto"/>
                <a:sym typeface="Roboto"/>
              </a:rPr>
              <a:t> σύστημα.</a:t>
            </a:r>
            <a:endParaRPr sz="1600" kern="0" dirty="0">
              <a:solidFill>
                <a:srgbClr val="1C4587"/>
              </a:solidFill>
              <a:latin typeface="Roboto"/>
              <a:ea typeface="Roboto"/>
              <a:cs typeface="Roboto"/>
              <a:sym typeface="Roboto"/>
            </a:endParaRPr>
          </a:p>
          <a:p>
            <a:pPr marL="457200" indent="-330200">
              <a:lnSpc>
                <a:spcPct val="115000"/>
              </a:lnSpc>
              <a:buClr>
                <a:srgbClr val="1C4587"/>
              </a:buClr>
              <a:buSzPts val="1600"/>
              <a:buFont typeface="Roboto"/>
              <a:buChar char="●"/>
            </a:pPr>
            <a:r>
              <a:rPr lang="el-GR" sz="1600" kern="0" dirty="0">
                <a:solidFill>
                  <a:srgbClr val="1C4587"/>
                </a:solidFill>
                <a:latin typeface="Roboto"/>
                <a:ea typeface="Roboto"/>
                <a:cs typeface="Roboto"/>
                <a:sym typeface="Roboto"/>
              </a:rPr>
              <a:t>Το </a:t>
            </a:r>
            <a:r>
              <a:rPr lang="el-GR" sz="1600" kern="0" dirty="0" err="1">
                <a:solidFill>
                  <a:srgbClr val="1C4587"/>
                </a:solidFill>
                <a:latin typeface="Roboto"/>
                <a:ea typeface="Roboto"/>
                <a:cs typeface="Roboto"/>
                <a:sym typeface="Roboto"/>
              </a:rPr>
              <a:t>γενεόγραμμα</a:t>
            </a:r>
            <a:r>
              <a:rPr lang="el-GR" sz="1600" kern="0" dirty="0">
                <a:solidFill>
                  <a:srgbClr val="1C4587"/>
                </a:solidFill>
                <a:latin typeface="Roboto"/>
                <a:ea typeface="Roboto"/>
                <a:cs typeface="Roboto"/>
                <a:sym typeface="Roboto"/>
              </a:rPr>
              <a:t> και η </a:t>
            </a:r>
            <a:r>
              <a:rPr lang="el-GR" sz="1600" kern="0" dirty="0" err="1">
                <a:solidFill>
                  <a:srgbClr val="1C4587"/>
                </a:solidFill>
                <a:latin typeface="Roboto"/>
                <a:ea typeface="Roboto"/>
                <a:cs typeface="Roboto"/>
                <a:sym typeface="Roboto"/>
              </a:rPr>
              <a:t>οικοχαρτογράφηση</a:t>
            </a:r>
            <a:r>
              <a:rPr lang="el-GR" sz="1600" kern="0" dirty="0">
                <a:solidFill>
                  <a:srgbClr val="1C4587"/>
                </a:solidFill>
                <a:latin typeface="Roboto"/>
                <a:ea typeface="Roboto"/>
                <a:cs typeface="Roboto"/>
                <a:sym typeface="Roboto"/>
              </a:rPr>
              <a:t> είναι χρήσιμα εργαλεία αξιολόγησης της οικογένειας</a:t>
            </a:r>
            <a:endParaRPr sz="1600" kern="0" dirty="0">
              <a:solidFill>
                <a:srgbClr val="1C4587"/>
              </a:solidFill>
              <a:latin typeface="Roboto"/>
              <a:ea typeface="Roboto"/>
              <a:cs typeface="Roboto"/>
              <a:sym typeface="Roboto"/>
            </a:endParaRPr>
          </a:p>
        </p:txBody>
      </p:sp>
      <p:pic>
        <p:nvPicPr>
          <p:cNvPr id="4" name="Εικόνα 3">
            <a:extLst>
              <a:ext uri="{FF2B5EF4-FFF2-40B4-BE49-F238E27FC236}">
                <a16:creationId xmlns:a16="http://schemas.microsoft.com/office/drawing/2014/main" id="{5B863021-D8AF-4D80-8BAD-D14170EBE5EE}"/>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775520" y="1396065"/>
            <a:ext cx="3528392" cy="2296440"/>
          </a:xfrm>
          <a:prstGeom prst="rect">
            <a:avLst/>
          </a:prstGeom>
        </p:spPr>
      </p:pic>
      <p:sp>
        <p:nvSpPr>
          <p:cNvPr id="12" name="TextBox 11">
            <a:extLst>
              <a:ext uri="{FF2B5EF4-FFF2-40B4-BE49-F238E27FC236}">
                <a16:creationId xmlns:a16="http://schemas.microsoft.com/office/drawing/2014/main" id="{9D8E9415-08F0-4465-852B-D5DF51061EDF}"/>
              </a:ext>
            </a:extLst>
          </p:cNvPr>
          <p:cNvSpPr txBox="1"/>
          <p:nvPr/>
        </p:nvSpPr>
        <p:spPr>
          <a:xfrm>
            <a:off x="2057149" y="4581128"/>
            <a:ext cx="2736303" cy="369332"/>
          </a:xfrm>
          <a:prstGeom prst="rect">
            <a:avLst/>
          </a:prstGeom>
          <a:solidFill>
            <a:schemeClr val="bg1">
              <a:lumMod val="95000"/>
            </a:schemeClr>
          </a:solidFill>
          <a:scene3d>
            <a:camera prst="orthographicFront"/>
            <a:lightRig rig="threePt" dir="t"/>
          </a:scene3d>
          <a:sp3d>
            <a:bevelT/>
          </a:sp3d>
        </p:spPr>
        <p:txBody>
          <a:bodyPr wrap="square">
            <a:spAutoFit/>
          </a:bodyPr>
          <a:lstStyle/>
          <a:p>
            <a:pPr algn="ctr"/>
            <a:r>
              <a:rPr lang="en-US" dirty="0">
                <a:solidFill>
                  <a:srgbClr val="0070C0"/>
                </a:solidFill>
                <a:latin typeface="Calibri Light" panose="020F0302020204030204"/>
              </a:rPr>
              <a:t>https://ihcno.org/</a:t>
            </a:r>
            <a:endParaRPr lang="el-GR" dirty="0">
              <a:solidFill>
                <a:srgbClr val="0070C0"/>
              </a:solidFill>
              <a:latin typeface="Calibri Light" panose="020F0302020204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3AC8C3-10D9-497D-A04D-A80BEC44FA9F}"/>
              </a:ext>
            </a:extLst>
          </p:cNvPr>
          <p:cNvSpPr>
            <a:spLocks noGrp="1"/>
          </p:cNvSpPr>
          <p:nvPr>
            <p:ph type="title"/>
          </p:nvPr>
        </p:nvSpPr>
        <p:spPr/>
        <p:txBody>
          <a:bodyPr/>
          <a:lstStyle/>
          <a:p>
            <a:pPr>
              <a:spcBef>
                <a:spcPts val="0"/>
              </a:spcBef>
              <a:spcAft>
                <a:spcPts val="0"/>
              </a:spcAft>
            </a:pPr>
            <a:r>
              <a:rPr lang="en-US" sz="2000" b="1" dirty="0">
                <a:solidFill>
                  <a:srgbClr val="1C4587"/>
                </a:solidFill>
                <a:latin typeface="Roboto"/>
              </a:rPr>
              <a:t>INTERNATIONAL HOME CARE NURSES ORGANIZATION</a:t>
            </a:r>
            <a:br>
              <a:rPr lang="en-US" sz="2000" dirty="0"/>
            </a:br>
            <a:r>
              <a:rPr lang="en-US" sz="2000" dirty="0">
                <a:solidFill>
                  <a:srgbClr val="0000FF"/>
                </a:solidFill>
                <a:latin typeface="Calibri" panose="020F0502020204030204" pitchFamily="34" charset="0"/>
              </a:rPr>
              <a:t>https://ihcno.org</a:t>
            </a:r>
            <a:br>
              <a:rPr lang="en-US" sz="2000" dirty="0"/>
            </a:br>
            <a:endParaRPr lang="el-GR" sz="2000" dirty="0"/>
          </a:p>
        </p:txBody>
      </p:sp>
      <p:sp>
        <p:nvSpPr>
          <p:cNvPr id="3" name="Θέση περιεχομένου 2">
            <a:extLst>
              <a:ext uri="{FF2B5EF4-FFF2-40B4-BE49-F238E27FC236}">
                <a16:creationId xmlns:a16="http://schemas.microsoft.com/office/drawing/2014/main" id="{B10AFA2D-74CD-42D7-94BD-AAB2391EAD10}"/>
              </a:ext>
            </a:extLst>
          </p:cNvPr>
          <p:cNvSpPr>
            <a:spLocks noGrp="1"/>
          </p:cNvSpPr>
          <p:nvPr>
            <p:ph idx="1"/>
          </p:nvPr>
        </p:nvSpPr>
        <p:spPr/>
        <p:txBody>
          <a:bodyPr/>
          <a:lstStyle/>
          <a:p>
            <a:pPr marL="0" indent="0">
              <a:buNone/>
            </a:pPr>
            <a:br>
              <a:rPr lang="en-US" sz="2000" dirty="0"/>
            </a:br>
            <a:br>
              <a:rPr lang="en-US" dirty="0"/>
            </a:br>
            <a:endParaRPr lang="el-GR" dirty="0"/>
          </a:p>
        </p:txBody>
      </p:sp>
      <p:pic>
        <p:nvPicPr>
          <p:cNvPr id="4" name="Εικόνα 3">
            <a:extLst>
              <a:ext uri="{FF2B5EF4-FFF2-40B4-BE49-F238E27FC236}">
                <a16:creationId xmlns:a16="http://schemas.microsoft.com/office/drawing/2014/main" id="{03A7CB43-4698-4438-8A38-4B934038B7D4}"/>
              </a:ext>
            </a:extLst>
          </p:cNvPr>
          <p:cNvPicPr>
            <a:picLocks noChangeAspect="1"/>
          </p:cNvPicPr>
          <p:nvPr/>
        </p:nvPicPr>
        <p:blipFill>
          <a:blip r:embed="rId2"/>
          <a:stretch>
            <a:fillRect/>
          </a:stretch>
        </p:blipFill>
        <p:spPr>
          <a:xfrm>
            <a:off x="6632138" y="1411050"/>
            <a:ext cx="3578662" cy="1729919"/>
          </a:xfrm>
          <a:prstGeom prst="rect">
            <a:avLst/>
          </a:prstGeom>
          <a:ln>
            <a:noFill/>
          </a:ln>
          <a:effectLst>
            <a:softEdge rad="112500"/>
          </a:effectLst>
        </p:spPr>
      </p:pic>
      <p:pic>
        <p:nvPicPr>
          <p:cNvPr id="5" name="Εικόνα 4">
            <a:extLst>
              <a:ext uri="{FF2B5EF4-FFF2-40B4-BE49-F238E27FC236}">
                <a16:creationId xmlns:a16="http://schemas.microsoft.com/office/drawing/2014/main" id="{9D515C7B-FD4B-45C4-93BC-CAB70B55CE8C}"/>
              </a:ext>
            </a:extLst>
          </p:cNvPr>
          <p:cNvPicPr>
            <a:picLocks noChangeAspect="1"/>
          </p:cNvPicPr>
          <p:nvPr/>
        </p:nvPicPr>
        <p:blipFill>
          <a:blip r:embed="rId3"/>
          <a:stretch>
            <a:fillRect/>
          </a:stretch>
        </p:blipFill>
        <p:spPr>
          <a:xfrm>
            <a:off x="2143840" y="1417638"/>
            <a:ext cx="4286250" cy="4237062"/>
          </a:xfrm>
          <a:prstGeom prst="rect">
            <a:avLst/>
          </a:prstGeom>
          <a:ln>
            <a:noFill/>
          </a:ln>
          <a:effectLst>
            <a:softEdge rad="112500"/>
          </a:effectLst>
        </p:spPr>
      </p:pic>
      <p:pic>
        <p:nvPicPr>
          <p:cNvPr id="6" name="Εικόνα 5">
            <a:extLst>
              <a:ext uri="{FF2B5EF4-FFF2-40B4-BE49-F238E27FC236}">
                <a16:creationId xmlns:a16="http://schemas.microsoft.com/office/drawing/2014/main" id="{CABA4705-A1CB-42B7-8EB3-C3C1873ADA2F}"/>
              </a:ext>
            </a:extLst>
          </p:cNvPr>
          <p:cNvPicPr>
            <a:picLocks noChangeAspect="1"/>
          </p:cNvPicPr>
          <p:nvPr/>
        </p:nvPicPr>
        <p:blipFill>
          <a:blip r:embed="rId4"/>
          <a:stretch>
            <a:fillRect/>
          </a:stretch>
        </p:blipFill>
        <p:spPr>
          <a:xfrm>
            <a:off x="6940332" y="3694889"/>
            <a:ext cx="2962275" cy="1543050"/>
          </a:xfrm>
          <a:prstGeom prst="rect">
            <a:avLst/>
          </a:prstGeom>
          <a:ln>
            <a:noFill/>
          </a:ln>
          <a:effectLst>
            <a:softEdge rad="112500"/>
          </a:effectLst>
        </p:spPr>
      </p:pic>
    </p:spTree>
    <p:extLst>
      <p:ext uri="{BB962C8B-B14F-4D97-AF65-F5344CB8AC3E}">
        <p14:creationId xmlns:p14="http://schemas.microsoft.com/office/powerpoint/2010/main" val="413598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A3C90D39-F72C-46DC-8F76-50010E86F517}"/>
              </a:ext>
            </a:extLst>
          </p:cNvPr>
          <p:cNvSpPr>
            <a:spLocks noGrp="1"/>
          </p:cNvSpPr>
          <p:nvPr>
            <p:ph type="title"/>
          </p:nvPr>
        </p:nvSpPr>
        <p:spPr>
          <a:xfrm>
            <a:off x="2999656" y="41488"/>
            <a:ext cx="8229600" cy="1143000"/>
          </a:xfrm>
        </p:spPr>
        <p:txBody>
          <a:bodyPr/>
          <a:lstStyle/>
          <a:p>
            <a:r>
              <a:rPr lang="el-GR" dirty="0" err="1">
                <a:solidFill>
                  <a:srgbClr val="C00000"/>
                </a:solidFill>
              </a:rPr>
              <a:t>Κατ΄οίκον</a:t>
            </a:r>
            <a:r>
              <a:rPr lang="el-GR" dirty="0">
                <a:solidFill>
                  <a:srgbClr val="C00000"/>
                </a:solidFill>
              </a:rPr>
              <a:t> Επίσκεψη</a:t>
            </a:r>
          </a:p>
        </p:txBody>
      </p:sp>
      <p:sp>
        <p:nvSpPr>
          <p:cNvPr id="7" name="TextBox 6">
            <a:extLst>
              <a:ext uri="{FF2B5EF4-FFF2-40B4-BE49-F238E27FC236}">
                <a16:creationId xmlns:a16="http://schemas.microsoft.com/office/drawing/2014/main" id="{473CE2F9-EBCF-4CA9-8BBD-38878909A58A}"/>
              </a:ext>
            </a:extLst>
          </p:cNvPr>
          <p:cNvSpPr txBox="1"/>
          <p:nvPr/>
        </p:nvSpPr>
        <p:spPr>
          <a:xfrm>
            <a:off x="2207568" y="2837836"/>
            <a:ext cx="5194920" cy="2031325"/>
          </a:xfrm>
          <a:prstGeom prst="rect">
            <a:avLst/>
          </a:prstGeom>
          <a:noFill/>
        </p:spPr>
        <p:txBody>
          <a:bodyPr wrap="square">
            <a:spAutoFit/>
          </a:bodyPr>
          <a:lstStyle/>
          <a:p>
            <a:r>
              <a:rPr lang="el-GR" dirty="0">
                <a:solidFill>
                  <a:srgbClr val="C00000"/>
                </a:solidFill>
                <a:latin typeface="Arial"/>
              </a:rPr>
              <a:t>1. Προετοιμασία για την επίσκεψη</a:t>
            </a:r>
          </a:p>
          <a:p>
            <a:br>
              <a:rPr lang="el-GR" dirty="0">
                <a:solidFill>
                  <a:srgbClr val="C00000"/>
                </a:solidFill>
                <a:latin typeface="Arial"/>
              </a:rPr>
            </a:br>
            <a:r>
              <a:rPr lang="el-GR" dirty="0">
                <a:solidFill>
                  <a:srgbClr val="C00000"/>
                </a:solidFill>
                <a:latin typeface="Arial"/>
              </a:rPr>
              <a:t>2. Κατά την επίσκεψη</a:t>
            </a:r>
          </a:p>
          <a:p>
            <a:br>
              <a:rPr lang="el-GR" dirty="0">
                <a:solidFill>
                  <a:srgbClr val="C00000"/>
                </a:solidFill>
                <a:latin typeface="Arial"/>
              </a:rPr>
            </a:br>
            <a:r>
              <a:rPr lang="el-GR" dirty="0">
                <a:solidFill>
                  <a:srgbClr val="C00000"/>
                </a:solidFill>
                <a:latin typeface="Arial"/>
              </a:rPr>
              <a:t>3. Αποχώρηση και σχεδιασμός της επόμενης </a:t>
            </a:r>
          </a:p>
          <a:p>
            <a:br>
              <a:rPr lang="el-GR" dirty="0">
                <a:solidFill>
                  <a:srgbClr val="C00000"/>
                </a:solidFill>
                <a:latin typeface="Arial"/>
              </a:rPr>
            </a:br>
            <a:r>
              <a:rPr lang="el-GR" dirty="0">
                <a:solidFill>
                  <a:srgbClr val="C00000"/>
                </a:solidFill>
                <a:latin typeface="Arial"/>
              </a:rPr>
              <a:t>4. Λήξη της συνεργασίας με την υπηρεσία </a:t>
            </a:r>
          </a:p>
        </p:txBody>
      </p:sp>
      <p:pic>
        <p:nvPicPr>
          <p:cNvPr id="8" name="Εικόνα 7">
            <a:extLst>
              <a:ext uri="{FF2B5EF4-FFF2-40B4-BE49-F238E27FC236}">
                <a16:creationId xmlns:a16="http://schemas.microsoft.com/office/drawing/2014/main" id="{F47A8F7A-D350-4F55-8BD4-89CBA03B9A17}"/>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49549" b="7314"/>
          <a:stretch/>
        </p:blipFill>
        <p:spPr>
          <a:xfrm>
            <a:off x="2351584" y="5026878"/>
            <a:ext cx="3312368" cy="1549131"/>
          </a:xfrm>
          <a:prstGeom prst="rect">
            <a:avLst/>
          </a:prstGeom>
          <a:ln>
            <a:noFill/>
          </a:ln>
          <a:effectLst>
            <a:outerShdw blurRad="292100" dist="139700" dir="2700000" algn="tl" rotWithShape="0">
              <a:srgbClr val="333333">
                <a:alpha val="65000"/>
              </a:srgbClr>
            </a:outerShdw>
          </a:effectLst>
        </p:spPr>
      </p:pic>
      <p:pic>
        <p:nvPicPr>
          <p:cNvPr id="10" name="Εικόνα 9">
            <a:extLst>
              <a:ext uri="{FF2B5EF4-FFF2-40B4-BE49-F238E27FC236}">
                <a16:creationId xmlns:a16="http://schemas.microsoft.com/office/drawing/2014/main" id="{139BBCB9-7E91-4555-BBFD-47282822153B}"/>
              </a:ext>
            </a:extLst>
          </p:cNvPr>
          <p:cNvPicPr>
            <a:picLocks noChangeAspect="1"/>
          </p:cNvPicPr>
          <p:nvPr/>
        </p:nvPicPr>
        <p:blipFill rotWithShape="1">
          <a:blip r:embed="rId4"/>
          <a:srcRect b="56766"/>
          <a:stretch/>
        </p:blipFill>
        <p:spPr>
          <a:xfrm>
            <a:off x="2279576" y="1083858"/>
            <a:ext cx="3672408" cy="1604375"/>
          </a:xfrm>
          <a:prstGeom prst="rect">
            <a:avLst/>
          </a:prstGeom>
        </p:spPr>
      </p:pic>
      <p:pic>
        <p:nvPicPr>
          <p:cNvPr id="13" name="Εικόνα 12">
            <a:extLst>
              <a:ext uri="{FF2B5EF4-FFF2-40B4-BE49-F238E27FC236}">
                <a16:creationId xmlns:a16="http://schemas.microsoft.com/office/drawing/2014/main" id="{CF2C721F-3B3B-4EBE-93D3-D67395154BE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Lst>
          </a:blip>
          <a:stretch>
            <a:fillRect/>
          </a:stretch>
        </p:blipFill>
        <p:spPr>
          <a:xfrm>
            <a:off x="7248128" y="2269321"/>
            <a:ext cx="2736304" cy="31683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9099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333F964E-9C8A-4486-9514-38AF91F040C2}"/>
              </a:ext>
            </a:extLst>
          </p:cNvPr>
          <p:cNvPicPr>
            <a:picLocks noChangeAspect="1"/>
          </p:cNvPicPr>
          <p:nvPr/>
        </p:nvPicPr>
        <p:blipFill>
          <a:blip r:embed="rId2"/>
          <a:stretch>
            <a:fillRect/>
          </a:stretch>
        </p:blipFill>
        <p:spPr>
          <a:xfrm>
            <a:off x="1980844" y="2810203"/>
            <a:ext cx="8230313" cy="1237595"/>
          </a:xfrm>
          <a:prstGeom prst="rect">
            <a:avLst/>
          </a:prstGeom>
        </p:spPr>
      </p:pic>
      <p:sp>
        <p:nvSpPr>
          <p:cNvPr id="3" name="Θέση περιεχομένου 2">
            <a:extLst>
              <a:ext uri="{FF2B5EF4-FFF2-40B4-BE49-F238E27FC236}">
                <a16:creationId xmlns:a16="http://schemas.microsoft.com/office/drawing/2014/main" id="{1FF13DD2-DCA5-4FBF-85D4-E401D3E4DAB9}"/>
              </a:ext>
            </a:extLst>
          </p:cNvPr>
          <p:cNvSpPr>
            <a:spLocks noGrp="1"/>
          </p:cNvSpPr>
          <p:nvPr>
            <p:ph idx="1"/>
          </p:nvPr>
        </p:nvSpPr>
        <p:spPr/>
        <p:txBody>
          <a:bodyPr/>
          <a:lstStyle/>
          <a:p>
            <a:pPr marL="0" indent="0">
              <a:buNone/>
            </a:pPr>
            <a:r>
              <a:rPr lang="el-GR" b="0" dirty="0">
                <a:effectLst/>
              </a:rPr>
              <a:t>  </a:t>
            </a:r>
            <a:endParaRPr lang="el-GR" dirty="0"/>
          </a:p>
        </p:txBody>
      </p:sp>
      <p:graphicFrame>
        <p:nvGraphicFramePr>
          <p:cNvPr id="4" name="Πίνακας 3">
            <a:extLst>
              <a:ext uri="{FF2B5EF4-FFF2-40B4-BE49-F238E27FC236}">
                <a16:creationId xmlns:a16="http://schemas.microsoft.com/office/drawing/2014/main" id="{AFB426BE-9F8C-456A-A2A9-66D9579FA4A3}"/>
              </a:ext>
            </a:extLst>
          </p:cNvPr>
          <p:cNvGraphicFramePr>
            <a:graphicFrameLocks noGrp="1"/>
          </p:cNvGraphicFramePr>
          <p:nvPr/>
        </p:nvGraphicFramePr>
        <p:xfrm>
          <a:off x="2945130" y="1988661"/>
          <a:ext cx="6301740" cy="3749040"/>
        </p:xfrm>
        <a:graphic>
          <a:graphicData uri="http://schemas.openxmlformats.org/drawingml/2006/table">
            <a:tbl>
              <a:tblPr>
                <a:effectLst>
                  <a:outerShdw blurRad="63500" sx="102000" sy="102000" algn="ctr" rotWithShape="0">
                    <a:prstClr val="black">
                      <a:alpha val="40000"/>
                    </a:prstClr>
                  </a:outerShdw>
                </a:effectLst>
              </a:tblPr>
              <a:tblGrid>
                <a:gridCol w="396240">
                  <a:extLst>
                    <a:ext uri="{9D8B030D-6E8A-4147-A177-3AD203B41FA5}">
                      <a16:colId xmlns:a16="http://schemas.microsoft.com/office/drawing/2014/main" val="3982647326"/>
                    </a:ext>
                  </a:extLst>
                </a:gridCol>
                <a:gridCol w="5905500">
                  <a:extLst>
                    <a:ext uri="{9D8B030D-6E8A-4147-A177-3AD203B41FA5}">
                      <a16:colId xmlns:a16="http://schemas.microsoft.com/office/drawing/2014/main" val="3129300485"/>
                    </a:ext>
                  </a:extLst>
                </a:gridCol>
              </a:tblGrid>
              <a:tr h="480060">
                <a:tc>
                  <a:txBody>
                    <a:bodyPr/>
                    <a:lstStyle/>
                    <a:p>
                      <a:pPr algn="ctr" rtl="0" fontAlgn="t">
                        <a:spcBef>
                          <a:spcPts val="0"/>
                        </a:spcBef>
                        <a:spcAft>
                          <a:spcPts val="0"/>
                        </a:spcAft>
                      </a:pPr>
                      <a:r>
                        <a:rPr lang="en-US" sz="1600" b="1" i="0" u="none" strike="noStrike">
                          <a:solidFill>
                            <a:srgbClr val="E06666"/>
                          </a:solidFill>
                          <a:effectLst/>
                          <a:latin typeface="Roboto"/>
                        </a:rPr>
                        <a:t>H</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l-GR" sz="1400" b="1" i="0" u="none" strike="noStrike">
                          <a:solidFill>
                            <a:srgbClr val="1C4587"/>
                          </a:solidFill>
                          <a:effectLst/>
                          <a:latin typeface="Roboto"/>
                        </a:rPr>
                        <a:t>Holistic</a:t>
                      </a:r>
                      <a:r>
                        <a:rPr lang="el-GR" sz="1400" b="0" i="0" u="none" strike="noStrike">
                          <a:solidFill>
                            <a:srgbClr val="1C4587"/>
                          </a:solidFill>
                          <a:effectLst/>
                          <a:latin typeface="Roboto"/>
                        </a:rPr>
                        <a:t>: Ολιστική προσέγγιση (ασθενής, οικογένεια, φροντιστής, περιβάλλον έμψυχο και άψυχο) και διεπιστημονική προσέγγιση </a:t>
                      </a:r>
                      <a:endParaRPr lang="el-GR">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2627505762"/>
                  </a:ext>
                </a:extLst>
              </a:tr>
              <a:tr h="236220">
                <a:tc>
                  <a:txBody>
                    <a:bodyPr/>
                    <a:lstStyle/>
                    <a:p>
                      <a:pPr algn="ctr" rtl="0" fontAlgn="t">
                        <a:spcBef>
                          <a:spcPts val="0"/>
                        </a:spcBef>
                        <a:spcAft>
                          <a:spcPts val="0"/>
                        </a:spcAft>
                      </a:pPr>
                      <a:r>
                        <a:rPr lang="en-US" sz="1600" b="1" i="0" u="none" strike="noStrike">
                          <a:solidFill>
                            <a:srgbClr val="E06666"/>
                          </a:solidFill>
                          <a:effectLst/>
                          <a:latin typeface="Roboto"/>
                        </a:rPr>
                        <a:t>O</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l-GR" sz="1400" b="1" i="0" u="none" strike="noStrike">
                          <a:solidFill>
                            <a:srgbClr val="1C4587"/>
                          </a:solidFill>
                          <a:effectLst/>
                          <a:latin typeface="Roboto"/>
                        </a:rPr>
                        <a:t>Objectives</a:t>
                      </a:r>
                      <a:r>
                        <a:rPr lang="el-GR" sz="1400" b="0" i="0" u="none" strike="noStrike">
                          <a:solidFill>
                            <a:srgbClr val="1C4587"/>
                          </a:solidFill>
                          <a:effectLst/>
                          <a:latin typeface="Roboto"/>
                        </a:rPr>
                        <a:t>:Καταγραφή και τεκμηρίωση των αντικειμενικών ευρημάτων </a:t>
                      </a:r>
                      <a:endParaRPr lang="el-GR">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228421462"/>
                  </a:ext>
                </a:extLst>
              </a:tr>
              <a:tr h="236220">
                <a:tc>
                  <a:txBody>
                    <a:bodyPr/>
                    <a:lstStyle/>
                    <a:p>
                      <a:pPr algn="ctr" rtl="0" fontAlgn="t">
                        <a:spcBef>
                          <a:spcPts val="0"/>
                        </a:spcBef>
                        <a:spcAft>
                          <a:spcPts val="0"/>
                        </a:spcAft>
                      </a:pPr>
                      <a:r>
                        <a:rPr lang="en-US" sz="1600" b="1" i="0" u="none" strike="noStrike">
                          <a:solidFill>
                            <a:srgbClr val="E06666"/>
                          </a:solidFill>
                          <a:effectLst/>
                          <a:latin typeface="Roboto"/>
                        </a:rPr>
                        <a:t>M</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l-GR" sz="1400" b="1" i="0" u="none" strike="noStrike">
                          <a:solidFill>
                            <a:srgbClr val="1C4587"/>
                          </a:solidFill>
                          <a:effectLst/>
                          <a:latin typeface="Roboto"/>
                        </a:rPr>
                        <a:t>Medications</a:t>
                      </a:r>
                      <a:r>
                        <a:rPr lang="el-GR" sz="1400" b="0" i="0" u="none" strike="noStrike">
                          <a:solidFill>
                            <a:srgbClr val="1C4587"/>
                          </a:solidFill>
                          <a:effectLst/>
                          <a:latin typeface="Roboto"/>
                        </a:rPr>
                        <a:t>: Διαχείριση και εκπαίδευση στη φαρμακευτική αγωγή</a:t>
                      </a:r>
                      <a:endParaRPr lang="el-GR">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631403387"/>
                  </a:ext>
                </a:extLst>
              </a:tr>
              <a:tr h="266700">
                <a:tc>
                  <a:txBody>
                    <a:bodyPr/>
                    <a:lstStyle/>
                    <a:p>
                      <a:pPr algn="ctr" rtl="0" fontAlgn="t">
                        <a:spcBef>
                          <a:spcPts val="0"/>
                        </a:spcBef>
                        <a:spcAft>
                          <a:spcPts val="0"/>
                        </a:spcAft>
                      </a:pPr>
                      <a:r>
                        <a:rPr lang="en-US" sz="1600" b="1" i="0" u="none" strike="noStrike">
                          <a:solidFill>
                            <a:srgbClr val="E06666"/>
                          </a:solidFill>
                          <a:effectLst/>
                          <a:latin typeface="Roboto"/>
                        </a:rPr>
                        <a:t>E</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l-GR" sz="1400" b="1" i="0" u="none" strike="noStrike">
                          <a:solidFill>
                            <a:srgbClr val="1C4587"/>
                          </a:solidFill>
                          <a:effectLst/>
                          <a:latin typeface="Roboto"/>
                        </a:rPr>
                        <a:t>Environment</a:t>
                      </a:r>
                      <a:r>
                        <a:rPr lang="el-GR" sz="1400" b="0" i="0" u="none" strike="noStrike">
                          <a:solidFill>
                            <a:srgbClr val="1C4587"/>
                          </a:solidFill>
                          <a:effectLst/>
                          <a:latin typeface="Roboto"/>
                        </a:rPr>
                        <a:t>: Περιβάλλον (σπίτι, γειτονιά, περιοχή), ασφάλεια περιβάλλοντος</a:t>
                      </a:r>
                      <a:endParaRPr lang="el-GR">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3902635527"/>
                  </a:ext>
                </a:extLst>
              </a:tr>
              <a:tr h="236220">
                <a:tc>
                  <a:txBody>
                    <a:bodyPr/>
                    <a:lstStyle/>
                    <a:p>
                      <a:pPr algn="ctr" rtl="0" fontAlgn="t">
                        <a:spcBef>
                          <a:spcPts val="0"/>
                        </a:spcBef>
                        <a:spcAft>
                          <a:spcPts val="0"/>
                        </a:spcAft>
                      </a:pPr>
                      <a:r>
                        <a:rPr lang="en-US" sz="1600" b="1" i="0" u="none" strike="noStrike">
                          <a:solidFill>
                            <a:srgbClr val="E06666"/>
                          </a:solidFill>
                          <a:effectLst/>
                          <a:latin typeface="Roboto"/>
                        </a:rPr>
                        <a:t>V</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n-US" sz="1400" b="1" i="0" u="none" strike="noStrike" dirty="0">
                          <a:solidFill>
                            <a:srgbClr val="1C4587"/>
                          </a:solidFill>
                          <a:effectLst/>
                          <a:latin typeface="Roboto"/>
                        </a:rPr>
                        <a:t>Visits</a:t>
                      </a:r>
                      <a:r>
                        <a:rPr lang="en-US" sz="1400" b="0" i="0" u="none" strike="noStrike" dirty="0">
                          <a:solidFill>
                            <a:srgbClr val="1C4587"/>
                          </a:solidFill>
                          <a:effectLst/>
                          <a:latin typeface="Roboto"/>
                        </a:rPr>
                        <a:t>: </a:t>
                      </a:r>
                      <a:r>
                        <a:rPr lang="el-GR" sz="1400" b="0" i="0" u="none" strike="noStrike" dirty="0">
                          <a:solidFill>
                            <a:srgbClr val="1C4587"/>
                          </a:solidFill>
                          <a:effectLst/>
                          <a:latin typeface="Roboto"/>
                        </a:rPr>
                        <a:t>Επίσκεψη </a:t>
                      </a:r>
                      <a:endParaRPr lang="el-GR" dirty="0">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2831193257"/>
                  </a:ext>
                </a:extLst>
              </a:tr>
              <a:tr h="480060">
                <a:tc>
                  <a:txBody>
                    <a:bodyPr/>
                    <a:lstStyle/>
                    <a:p>
                      <a:pPr algn="ctr" rtl="0" fontAlgn="t">
                        <a:spcBef>
                          <a:spcPts val="0"/>
                        </a:spcBef>
                        <a:spcAft>
                          <a:spcPts val="0"/>
                        </a:spcAft>
                      </a:pPr>
                      <a:r>
                        <a:rPr lang="en-US" sz="1600" b="1" i="0" u="none" strike="noStrike">
                          <a:solidFill>
                            <a:srgbClr val="E06666"/>
                          </a:solidFill>
                          <a:effectLst/>
                          <a:latin typeface="Roboto"/>
                        </a:rPr>
                        <a:t>I</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l-GR" sz="1400" b="1" i="0" u="none" strike="noStrike">
                          <a:solidFill>
                            <a:srgbClr val="1C4587"/>
                          </a:solidFill>
                          <a:effectLst/>
                          <a:latin typeface="Roboto"/>
                        </a:rPr>
                        <a:t>Interventions</a:t>
                      </a:r>
                      <a:r>
                        <a:rPr lang="el-GR" sz="1400" b="0" i="0" u="none" strike="noStrike">
                          <a:solidFill>
                            <a:srgbClr val="1C4587"/>
                          </a:solidFill>
                          <a:effectLst/>
                          <a:latin typeface="Roboto"/>
                        </a:rPr>
                        <a:t>: Παρεμβάσεις (νοσηλευτή, ιατρού, ψυχολόγου, κοινωνικού λειτουργού, ιερέα και άλλων μελών της διεπιστημονικής ομάδας)</a:t>
                      </a:r>
                      <a:endParaRPr lang="el-GR">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3620603504"/>
                  </a:ext>
                </a:extLst>
              </a:tr>
              <a:tr h="236220">
                <a:tc>
                  <a:txBody>
                    <a:bodyPr/>
                    <a:lstStyle/>
                    <a:p>
                      <a:pPr algn="ctr" rtl="0" fontAlgn="t">
                        <a:spcBef>
                          <a:spcPts val="0"/>
                        </a:spcBef>
                        <a:spcAft>
                          <a:spcPts val="0"/>
                        </a:spcAft>
                      </a:pPr>
                      <a:r>
                        <a:rPr lang="en-US" sz="1600" b="1" i="0" u="none" strike="noStrike">
                          <a:solidFill>
                            <a:srgbClr val="E06666"/>
                          </a:solidFill>
                          <a:effectLst/>
                          <a:latin typeface="Roboto"/>
                        </a:rPr>
                        <a:t>S</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n-US" sz="1400" b="1" i="0" u="none" strike="noStrike">
                          <a:solidFill>
                            <a:srgbClr val="1C4587"/>
                          </a:solidFill>
                          <a:effectLst/>
                          <a:latin typeface="Roboto"/>
                        </a:rPr>
                        <a:t>Standards</a:t>
                      </a:r>
                      <a:r>
                        <a:rPr lang="en-US" sz="1400" b="0" i="0" u="none" strike="noStrike">
                          <a:solidFill>
                            <a:srgbClr val="1C4587"/>
                          </a:solidFill>
                          <a:effectLst/>
                          <a:latin typeface="Roboto"/>
                        </a:rPr>
                        <a:t>: </a:t>
                      </a:r>
                      <a:r>
                        <a:rPr lang="el-GR" sz="1400" b="0" i="0" u="none" strike="noStrike">
                          <a:solidFill>
                            <a:srgbClr val="1C4587"/>
                          </a:solidFill>
                          <a:effectLst/>
                          <a:latin typeface="Roboto"/>
                        </a:rPr>
                        <a:t>Πρότυπα, κανόνες, νόμοι, </a:t>
                      </a:r>
                      <a:endParaRPr lang="el-GR">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4287257242"/>
                  </a:ext>
                </a:extLst>
              </a:tr>
              <a:tr h="480060">
                <a:tc>
                  <a:txBody>
                    <a:bodyPr/>
                    <a:lstStyle/>
                    <a:p>
                      <a:pPr algn="ctr" rtl="0" fontAlgn="t">
                        <a:spcBef>
                          <a:spcPts val="0"/>
                        </a:spcBef>
                        <a:spcAft>
                          <a:spcPts val="0"/>
                        </a:spcAft>
                      </a:pPr>
                      <a:r>
                        <a:rPr lang="en-US" sz="1600" b="1" i="0" u="none" strike="noStrike">
                          <a:solidFill>
                            <a:srgbClr val="E06666"/>
                          </a:solidFill>
                          <a:effectLst/>
                          <a:latin typeface="Roboto"/>
                        </a:rPr>
                        <a:t>I</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l-GR" sz="1400" b="1" i="0" u="none" strike="noStrike">
                          <a:solidFill>
                            <a:srgbClr val="1C4587"/>
                          </a:solidFill>
                          <a:effectLst/>
                          <a:latin typeface="Roboto"/>
                        </a:rPr>
                        <a:t>Instrumental </a:t>
                      </a:r>
                      <a:r>
                        <a:rPr lang="el-GR" sz="1400" b="0" i="0" u="none" strike="noStrike">
                          <a:solidFill>
                            <a:srgbClr val="1C4587"/>
                          </a:solidFill>
                          <a:effectLst/>
                          <a:latin typeface="Roboto"/>
                        </a:rPr>
                        <a:t>(activities of daily living): Δραστηριότητες καθημερινή ζωής και σύνθετες δραστηριότητες της καθημερινής ζωής</a:t>
                      </a:r>
                      <a:endParaRPr lang="el-GR">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3403025821"/>
                  </a:ext>
                </a:extLst>
              </a:tr>
              <a:tr h="236220">
                <a:tc>
                  <a:txBody>
                    <a:bodyPr/>
                    <a:lstStyle/>
                    <a:p>
                      <a:pPr algn="ctr" rtl="0" fontAlgn="t">
                        <a:spcBef>
                          <a:spcPts val="0"/>
                        </a:spcBef>
                        <a:spcAft>
                          <a:spcPts val="0"/>
                        </a:spcAft>
                      </a:pPr>
                      <a:r>
                        <a:rPr lang="en-US" sz="1600" b="1" i="0" u="none" strike="noStrike">
                          <a:solidFill>
                            <a:srgbClr val="E06666"/>
                          </a:solidFill>
                          <a:effectLst/>
                          <a:latin typeface="Roboto"/>
                        </a:rPr>
                        <a:t>T</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n-US" sz="1400" b="1" i="0" u="none" strike="noStrike" dirty="0">
                          <a:solidFill>
                            <a:srgbClr val="1C4587"/>
                          </a:solidFill>
                          <a:effectLst/>
                          <a:latin typeface="Roboto"/>
                        </a:rPr>
                        <a:t>Teaching</a:t>
                      </a:r>
                      <a:r>
                        <a:rPr lang="en-US" sz="1400" b="0" i="0" u="none" strike="noStrike" dirty="0">
                          <a:solidFill>
                            <a:srgbClr val="1C4587"/>
                          </a:solidFill>
                          <a:effectLst/>
                          <a:latin typeface="Roboto"/>
                        </a:rPr>
                        <a:t>: </a:t>
                      </a:r>
                      <a:r>
                        <a:rPr lang="el-GR" sz="1400" b="0" i="0" u="none" strike="noStrike" dirty="0">
                          <a:solidFill>
                            <a:srgbClr val="1C4587"/>
                          </a:solidFill>
                          <a:effectLst/>
                          <a:latin typeface="Roboto"/>
                        </a:rPr>
                        <a:t>Διδασκαλία και εκπαίδευση  </a:t>
                      </a:r>
                      <a:endParaRPr lang="el-GR" dirty="0">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3621985206"/>
                  </a:ext>
                </a:extLst>
              </a:tr>
            </a:tbl>
          </a:graphicData>
        </a:graphic>
      </p:graphicFrame>
      <p:sp>
        <p:nvSpPr>
          <p:cNvPr id="5" name="Rectangle 1">
            <a:extLst>
              <a:ext uri="{FF2B5EF4-FFF2-40B4-BE49-F238E27FC236}">
                <a16:creationId xmlns:a16="http://schemas.microsoft.com/office/drawing/2014/main" id="{2AB6D79A-0405-4D72-9B9E-23A9FB05901C}"/>
              </a:ext>
            </a:extLst>
          </p:cNvPr>
          <p:cNvSpPr>
            <a:spLocks noChangeArrowheads="1"/>
          </p:cNvSpPr>
          <p:nvPr/>
        </p:nvSpPr>
        <p:spPr bwMode="auto">
          <a:xfrm>
            <a:off x="2944814" y="2033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srgbClr val="000000"/>
              </a:solidFill>
              <a:latin typeface="Arial"/>
            </a:endParaRPr>
          </a:p>
        </p:txBody>
      </p:sp>
      <p:sp>
        <p:nvSpPr>
          <p:cNvPr id="7" name="Τίτλος 4">
            <a:extLst>
              <a:ext uri="{FF2B5EF4-FFF2-40B4-BE49-F238E27FC236}">
                <a16:creationId xmlns:a16="http://schemas.microsoft.com/office/drawing/2014/main" id="{C434973B-DCA7-486F-A757-0DC6CB5A494B}"/>
              </a:ext>
            </a:extLst>
          </p:cNvPr>
          <p:cNvSpPr>
            <a:spLocks noGrp="1"/>
          </p:cNvSpPr>
          <p:nvPr>
            <p:ph type="title"/>
          </p:nvPr>
        </p:nvSpPr>
        <p:spPr>
          <a:xfrm>
            <a:off x="1981200" y="274638"/>
            <a:ext cx="8229600" cy="1143000"/>
          </a:xfrm>
          <a:solidFill>
            <a:schemeClr val="bg1">
              <a:lumMod val="95000"/>
            </a:schemeClr>
          </a:solidFill>
          <a:effectLst>
            <a:glow rad="101600">
              <a:schemeClr val="accent4">
                <a:satMod val="175000"/>
                <a:alpha val="40000"/>
              </a:schemeClr>
            </a:glow>
          </a:effectLst>
          <a:scene3d>
            <a:camera prst="orthographicFront"/>
            <a:lightRig rig="threePt" dir="t"/>
          </a:scene3d>
          <a:sp3d>
            <a:bevelT w="139700" prst="cross"/>
          </a:sp3d>
        </p:spPr>
        <p:txBody>
          <a:bodyPr/>
          <a:lstStyle/>
          <a:p>
            <a:r>
              <a:rPr lang="el-GR" dirty="0" err="1">
                <a:solidFill>
                  <a:srgbClr val="C00000"/>
                </a:solidFill>
              </a:rPr>
              <a:t>Κατ΄οίκον</a:t>
            </a:r>
            <a:r>
              <a:rPr lang="el-GR" dirty="0">
                <a:solidFill>
                  <a:srgbClr val="C00000"/>
                </a:solidFill>
              </a:rPr>
              <a:t> Επίσκεψη</a:t>
            </a:r>
          </a:p>
        </p:txBody>
      </p:sp>
    </p:spTree>
    <p:extLst>
      <p:ext uri="{BB962C8B-B14F-4D97-AF65-F5344CB8AC3E}">
        <p14:creationId xmlns:p14="http://schemas.microsoft.com/office/powerpoint/2010/main" val="94261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8109BB07-CA1D-4BE3-A9CF-F847ACEBD622}"/>
              </a:ext>
            </a:extLst>
          </p:cNvPr>
          <p:cNvPicPr>
            <a:picLocks noGrp="1" noChangeAspect="1"/>
          </p:cNvPicPr>
          <p:nvPr>
            <p:ph idx="1"/>
          </p:nvPr>
        </p:nvPicPr>
        <p:blipFill>
          <a:blip r:embed="rId2"/>
          <a:stretch>
            <a:fillRect/>
          </a:stretch>
        </p:blipFill>
        <p:spPr>
          <a:xfrm>
            <a:off x="1296067" y="1767062"/>
            <a:ext cx="3385239" cy="3323875"/>
          </a:xfrm>
          <a:prstGeom prst="rect">
            <a:avLst/>
          </a:prstGeom>
          <a:ln>
            <a:noFill/>
          </a:ln>
          <a:effectLst>
            <a:outerShdw blurRad="292100" dist="139700" dir="2700000" algn="tl" rotWithShape="0">
              <a:srgbClr val="333333">
                <a:alpha val="65000"/>
              </a:srgbClr>
            </a:outerShdw>
          </a:effectLst>
        </p:spPr>
      </p:pic>
      <p:pic>
        <p:nvPicPr>
          <p:cNvPr id="3" name="Εικόνα 2">
            <a:extLst>
              <a:ext uri="{FF2B5EF4-FFF2-40B4-BE49-F238E27FC236}">
                <a16:creationId xmlns:a16="http://schemas.microsoft.com/office/drawing/2014/main" id="{B2369A05-F480-47CD-9C34-10A8039DD442}"/>
              </a:ext>
            </a:extLst>
          </p:cNvPr>
          <p:cNvPicPr>
            <a:picLocks noChangeAspect="1"/>
          </p:cNvPicPr>
          <p:nvPr/>
        </p:nvPicPr>
        <p:blipFill>
          <a:blip r:embed="rId3"/>
          <a:stretch>
            <a:fillRect/>
          </a:stretch>
        </p:blipFill>
        <p:spPr>
          <a:xfrm>
            <a:off x="6300500" y="2396613"/>
            <a:ext cx="4919898" cy="2706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263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5A3CB14E-AFBB-474D-85A4-7BE3523667DC}"/>
              </a:ext>
            </a:extLst>
          </p:cNvPr>
          <p:cNvPicPr>
            <a:picLocks noGrp="1" noChangeAspect="1"/>
          </p:cNvPicPr>
          <p:nvPr>
            <p:ph idx="1"/>
          </p:nvPr>
        </p:nvPicPr>
        <p:blipFill>
          <a:blip r:embed="rId2"/>
          <a:stretch>
            <a:fillRect/>
          </a:stretch>
        </p:blipFill>
        <p:spPr>
          <a:xfrm>
            <a:off x="1128917" y="2773772"/>
            <a:ext cx="2552700" cy="2352675"/>
          </a:xfrm>
          <a:prstGeom prst="rect">
            <a:avLst/>
          </a:prstGeom>
          <a:ln>
            <a:noFill/>
          </a:ln>
          <a:effectLst>
            <a:outerShdw blurRad="292100" dist="139700" dir="2700000" algn="tl" rotWithShape="0">
              <a:srgbClr val="333333">
                <a:alpha val="65000"/>
              </a:srgbClr>
            </a:outerShdw>
          </a:effectLst>
        </p:spPr>
      </p:pic>
      <p:pic>
        <p:nvPicPr>
          <p:cNvPr id="3" name="Εικόνα 2">
            <a:extLst>
              <a:ext uri="{FF2B5EF4-FFF2-40B4-BE49-F238E27FC236}">
                <a16:creationId xmlns:a16="http://schemas.microsoft.com/office/drawing/2014/main" id="{62DC2240-8DDE-406B-892B-9836A03EF001}"/>
              </a:ext>
            </a:extLst>
          </p:cNvPr>
          <p:cNvPicPr>
            <a:picLocks noChangeAspect="1"/>
          </p:cNvPicPr>
          <p:nvPr/>
        </p:nvPicPr>
        <p:blipFill>
          <a:blip r:embed="rId3"/>
          <a:stretch>
            <a:fillRect/>
          </a:stretch>
        </p:blipFill>
        <p:spPr>
          <a:xfrm>
            <a:off x="412956" y="373626"/>
            <a:ext cx="4178710" cy="1258529"/>
          </a:xfrm>
          <a:prstGeom prst="rect">
            <a:avLst/>
          </a:prstGeom>
        </p:spPr>
      </p:pic>
      <p:pic>
        <p:nvPicPr>
          <p:cNvPr id="7" name="Εικόνα 6">
            <a:extLst>
              <a:ext uri="{FF2B5EF4-FFF2-40B4-BE49-F238E27FC236}">
                <a16:creationId xmlns:a16="http://schemas.microsoft.com/office/drawing/2014/main" id="{BF1431E4-4C4F-4FD9-88CB-D90FE8370E3A}"/>
              </a:ext>
            </a:extLst>
          </p:cNvPr>
          <p:cNvPicPr>
            <a:picLocks noChangeAspect="1"/>
          </p:cNvPicPr>
          <p:nvPr/>
        </p:nvPicPr>
        <p:blipFill>
          <a:blip r:embed="rId4"/>
          <a:stretch>
            <a:fillRect/>
          </a:stretch>
        </p:blipFill>
        <p:spPr>
          <a:xfrm>
            <a:off x="5447071" y="373626"/>
            <a:ext cx="5378245" cy="62811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5879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8579CB-3574-439C-A24B-201D00FFE02A}"/>
              </a:ext>
            </a:extLst>
          </p:cNvPr>
          <p:cNvSpPr>
            <a:spLocks noGrp="1"/>
          </p:cNvSpPr>
          <p:nvPr>
            <p:ph type="title"/>
          </p:nvPr>
        </p:nvSpPr>
        <p:spPr/>
        <p:txBody>
          <a:bodyPr/>
          <a:lstStyle/>
          <a:p>
            <a:r>
              <a:rPr kumimoji="0" lang="el-GR" sz="3600" b="0" i="0" u="none" strike="noStrike" kern="0" cap="none" spc="0" normalizeH="0" baseline="0" noProof="0" dirty="0">
                <a:ln>
                  <a:noFill/>
                </a:ln>
                <a:solidFill>
                  <a:srgbClr val="1C4587"/>
                </a:solidFill>
                <a:effectLst/>
                <a:uLnTx/>
                <a:uFillTx/>
                <a:latin typeface="Roboto"/>
                <a:ea typeface="Roboto"/>
                <a:cs typeface="Roboto"/>
                <a:sym typeface="Roboto"/>
              </a:rPr>
              <a:t>Το </a:t>
            </a:r>
            <a:r>
              <a:rPr kumimoji="0" lang="el-GR" sz="3600" b="0" i="0" u="none" strike="noStrike" kern="0" cap="none" spc="0" normalizeH="0" baseline="0" noProof="0" dirty="0" err="1">
                <a:ln>
                  <a:noFill/>
                </a:ln>
                <a:solidFill>
                  <a:srgbClr val="1C4587"/>
                </a:solidFill>
                <a:effectLst/>
                <a:uLnTx/>
                <a:uFillTx/>
                <a:latin typeface="Roboto"/>
                <a:ea typeface="Roboto"/>
                <a:cs typeface="Roboto"/>
                <a:sym typeface="Roboto"/>
              </a:rPr>
              <a:t>γενεόγραμμα</a:t>
            </a:r>
            <a:endParaRPr lang="el-GR" dirty="0"/>
          </a:p>
        </p:txBody>
      </p:sp>
      <p:pic>
        <p:nvPicPr>
          <p:cNvPr id="3" name="Εικόνα 2">
            <a:extLst>
              <a:ext uri="{FF2B5EF4-FFF2-40B4-BE49-F238E27FC236}">
                <a16:creationId xmlns:a16="http://schemas.microsoft.com/office/drawing/2014/main" id="{C9A24C23-496E-47DC-9E3A-80612AE94BF3}"/>
              </a:ext>
            </a:extLst>
          </p:cNvPr>
          <p:cNvPicPr>
            <a:picLocks noChangeAspect="1"/>
          </p:cNvPicPr>
          <p:nvPr/>
        </p:nvPicPr>
        <p:blipFill>
          <a:blip r:embed="rId2"/>
          <a:stretch>
            <a:fillRect/>
          </a:stretch>
        </p:blipFill>
        <p:spPr>
          <a:xfrm>
            <a:off x="877247" y="1592335"/>
            <a:ext cx="4243184" cy="4499238"/>
          </a:xfrm>
          <a:prstGeom prst="rect">
            <a:avLst/>
          </a:prstGeom>
          <a:ln>
            <a:noFill/>
          </a:ln>
          <a:effectLst>
            <a:outerShdw blurRad="292100" dist="139700" dir="2700000" algn="tl" rotWithShape="0">
              <a:srgbClr val="333333">
                <a:alpha val="65000"/>
              </a:srgbClr>
            </a:outerShdw>
          </a:effectLst>
        </p:spPr>
      </p:pic>
      <p:pic>
        <p:nvPicPr>
          <p:cNvPr id="4" name="Εικόνα 3">
            <a:extLst>
              <a:ext uri="{FF2B5EF4-FFF2-40B4-BE49-F238E27FC236}">
                <a16:creationId xmlns:a16="http://schemas.microsoft.com/office/drawing/2014/main" id="{867181C6-FAC0-4232-B79F-BCD2C4003808}"/>
              </a:ext>
            </a:extLst>
          </p:cNvPr>
          <p:cNvPicPr>
            <a:picLocks noChangeAspect="1"/>
          </p:cNvPicPr>
          <p:nvPr/>
        </p:nvPicPr>
        <p:blipFill>
          <a:blip r:embed="rId3"/>
          <a:stretch>
            <a:fillRect/>
          </a:stretch>
        </p:blipFill>
        <p:spPr>
          <a:xfrm>
            <a:off x="6852680" y="2367996"/>
            <a:ext cx="3658004" cy="34542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711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a:extLst>
              <a:ext uri="{FF2B5EF4-FFF2-40B4-BE49-F238E27FC236}">
                <a16:creationId xmlns:a16="http://schemas.microsoft.com/office/drawing/2014/main" id="{3C4B2413-305C-4B18-8ED9-57175DBF5222}"/>
              </a:ext>
            </a:extLst>
          </p:cNvPr>
          <p:cNvSpPr>
            <a:spLocks noGrp="1"/>
          </p:cNvSpPr>
          <p:nvPr>
            <p:ph type="title"/>
          </p:nvPr>
        </p:nvSpPr>
        <p:spPr>
          <a:xfrm>
            <a:off x="285136" y="1228699"/>
            <a:ext cx="5043949" cy="679092"/>
          </a:xfrm>
        </p:spPr>
        <p:txBody>
          <a:bodyPr/>
          <a:lstStyle/>
          <a:p>
            <a:pPr marL="457200" marR="0" lvl="0" indent="-330200" defTabSz="914400" rtl="0" eaLnBrk="1" fontAlgn="auto" latinLnBrk="0" hangingPunct="1">
              <a:lnSpc>
                <a:spcPct val="115000"/>
              </a:lnSpc>
              <a:spcBef>
                <a:spcPts val="0"/>
              </a:spcBef>
              <a:spcAft>
                <a:spcPts val="0"/>
              </a:spcAft>
              <a:tabLst/>
              <a:defRPr/>
            </a:pPr>
            <a:r>
              <a:rPr lang="en-US" sz="3600" dirty="0">
                <a:solidFill>
                  <a:srgbClr val="1C4587"/>
                </a:solidFill>
                <a:latin typeface="Roboto"/>
                <a:ea typeface="Roboto"/>
                <a:cs typeface="Roboto"/>
                <a:sym typeface="Roboto"/>
              </a:rPr>
              <a:t>H</a:t>
            </a:r>
            <a:r>
              <a:rPr kumimoji="0" lang="el-GR" sz="3600" b="0" i="0" u="none" strike="noStrike" kern="0" cap="none" spc="0" normalizeH="0" baseline="0" noProof="0" dirty="0">
                <a:ln>
                  <a:noFill/>
                </a:ln>
                <a:solidFill>
                  <a:srgbClr val="1C4587"/>
                </a:solidFill>
                <a:effectLst/>
                <a:uLnTx/>
                <a:uFillTx/>
                <a:latin typeface="Roboto"/>
                <a:ea typeface="Roboto"/>
                <a:cs typeface="Roboto"/>
                <a:sym typeface="Roboto"/>
              </a:rPr>
              <a:t> </a:t>
            </a:r>
            <a:r>
              <a:rPr kumimoji="0" lang="el-GR" sz="3600" b="0" i="0" u="none" strike="noStrike" kern="0" cap="none" spc="0" normalizeH="0" baseline="0" noProof="0" dirty="0" err="1">
                <a:ln>
                  <a:noFill/>
                </a:ln>
                <a:solidFill>
                  <a:srgbClr val="1C4587"/>
                </a:solidFill>
                <a:effectLst/>
                <a:uLnTx/>
                <a:uFillTx/>
                <a:latin typeface="Roboto"/>
                <a:ea typeface="Roboto"/>
                <a:cs typeface="Roboto"/>
                <a:sym typeface="Roboto"/>
              </a:rPr>
              <a:t>οικοχαρτογράφηση</a:t>
            </a:r>
            <a:r>
              <a:rPr kumimoji="0" lang="el-GR" sz="3600" b="0" i="0" u="none" strike="noStrike" kern="0" cap="none" spc="0" normalizeH="0" baseline="0" noProof="0" dirty="0">
                <a:ln>
                  <a:noFill/>
                </a:ln>
                <a:solidFill>
                  <a:srgbClr val="1C4587"/>
                </a:solidFill>
                <a:effectLst/>
                <a:uLnTx/>
                <a:uFillTx/>
                <a:latin typeface="Roboto"/>
                <a:ea typeface="Roboto"/>
                <a:cs typeface="Roboto"/>
                <a:sym typeface="Roboto"/>
              </a:rPr>
              <a:t> </a:t>
            </a:r>
            <a:endParaRPr lang="el-GR" sz="3600" dirty="0"/>
          </a:p>
        </p:txBody>
      </p:sp>
      <p:pic>
        <p:nvPicPr>
          <p:cNvPr id="4" name="Θέση περιεχομένου 3">
            <a:extLst>
              <a:ext uri="{FF2B5EF4-FFF2-40B4-BE49-F238E27FC236}">
                <a16:creationId xmlns:a16="http://schemas.microsoft.com/office/drawing/2014/main" id="{D7AA7EA3-3273-4AF3-B71D-1F8BC7036AE2}"/>
              </a:ext>
            </a:extLst>
          </p:cNvPr>
          <p:cNvPicPr>
            <a:picLocks noChangeAspect="1"/>
          </p:cNvPicPr>
          <p:nvPr/>
        </p:nvPicPr>
        <p:blipFill rotWithShape="1">
          <a:blip r:embed="rId2"/>
          <a:srcRect b="15757"/>
          <a:stretch/>
        </p:blipFill>
        <p:spPr>
          <a:xfrm>
            <a:off x="1133313" y="2802022"/>
            <a:ext cx="3347593" cy="2733539"/>
          </a:xfrm>
          <a:prstGeom prst="rect">
            <a:avLst/>
          </a:prstGeom>
          <a:ln>
            <a:noFill/>
          </a:ln>
          <a:effectLst>
            <a:outerShdw blurRad="292100" dist="139700" dir="2700000" algn="tl" rotWithShape="0">
              <a:srgbClr val="333333">
                <a:alpha val="65000"/>
              </a:srgbClr>
            </a:outerShdw>
          </a:effectLst>
        </p:spPr>
      </p:pic>
      <p:pic>
        <p:nvPicPr>
          <p:cNvPr id="5" name="Εικόνα 4">
            <a:extLst>
              <a:ext uri="{FF2B5EF4-FFF2-40B4-BE49-F238E27FC236}">
                <a16:creationId xmlns:a16="http://schemas.microsoft.com/office/drawing/2014/main" id="{8B7AF741-DAF2-4155-BB28-A66C7D6CF863}"/>
              </a:ext>
            </a:extLst>
          </p:cNvPr>
          <p:cNvPicPr>
            <a:picLocks noChangeAspect="1"/>
          </p:cNvPicPr>
          <p:nvPr/>
        </p:nvPicPr>
        <p:blipFill>
          <a:blip r:embed="rId3"/>
          <a:stretch>
            <a:fillRect/>
          </a:stretch>
        </p:blipFill>
        <p:spPr>
          <a:xfrm>
            <a:off x="5627927" y="757084"/>
            <a:ext cx="5668988" cy="53704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332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629201" y="984967"/>
            <a:ext cx="5388142" cy="1023600"/>
          </a:xfrm>
          <a:prstGeom prst="rect">
            <a:avLst/>
          </a:prstGeom>
          <a:noFill/>
          <a:ln>
            <a:noFill/>
          </a:ln>
        </p:spPr>
        <p:txBody>
          <a:bodyPr spcFirstLastPara="1" wrap="square" lIns="121900" tIns="121900" rIns="121900" bIns="121900" anchor="b" anchorCtr="0">
            <a:noAutofit/>
          </a:bodyPr>
          <a:lstStyle/>
          <a:p>
            <a:pPr algn="ctr"/>
            <a:r>
              <a:rPr lang="el-GR" sz="3733" b="1"/>
              <a:t>Τα</a:t>
            </a:r>
            <a:br>
              <a:rPr lang="el-GR" sz="3733" b="1"/>
            </a:br>
            <a:br>
              <a:rPr lang="el-GR" sz="3733" b="1"/>
            </a:br>
            <a:br>
              <a:rPr lang="el-GR" sz="3733" b="1"/>
            </a:br>
            <a:br>
              <a:rPr lang="el-GR" sz="3733" b="1"/>
            </a:br>
            <a:br>
              <a:rPr lang="el-GR" sz="3733"/>
            </a:br>
            <a:r>
              <a:rPr lang="el-GR" sz="3733"/>
              <a:t>Υγεία της Οικογένειας (Family Health)</a:t>
            </a:r>
            <a:endParaRPr sz="3733"/>
          </a:p>
        </p:txBody>
      </p:sp>
      <p:sp>
        <p:nvSpPr>
          <p:cNvPr id="130" name="Google Shape;130;p26"/>
          <p:cNvSpPr txBox="1">
            <a:spLocks noGrp="1"/>
          </p:cNvSpPr>
          <p:nvPr>
            <p:ph type="body" idx="1"/>
          </p:nvPr>
        </p:nvSpPr>
        <p:spPr>
          <a:xfrm>
            <a:off x="230891" y="2318333"/>
            <a:ext cx="11487600" cy="4341200"/>
          </a:xfrm>
          <a:prstGeom prst="rect">
            <a:avLst/>
          </a:prstGeom>
          <a:noFill/>
          <a:ln>
            <a:noFill/>
          </a:ln>
        </p:spPr>
        <p:txBody>
          <a:bodyPr spcFirstLastPara="1" wrap="square" lIns="121900" tIns="121900" rIns="121900" bIns="121900" anchor="t" anchorCtr="0">
            <a:noAutofit/>
          </a:bodyPr>
          <a:lstStyle/>
          <a:p>
            <a:pPr marL="380990" indent="-228594">
              <a:spcBef>
                <a:spcPts val="1333"/>
              </a:spcBef>
              <a:buClr>
                <a:srgbClr val="1C4587"/>
              </a:buClr>
              <a:buFont typeface="Arial"/>
              <a:buChar char="•"/>
            </a:pPr>
            <a:r>
              <a:rPr lang="el-GR">
                <a:solidFill>
                  <a:srgbClr val="1C4587"/>
                </a:solidFill>
              </a:rPr>
              <a:t>Η υγεία της οικογένειας δεν αφορά μόνο την υγεία των μελών της και το πώς σχετίζονται με τα άλλα μέλη της οικογένειας, αλλά και πόσο καλά σχετίζονται και αντιμετωπίζουν το ευρύτερο κοινωνικό σύνολο, δηλαδή την κοινότητα στην οποία ανήκει μια οικογένεια.</a:t>
            </a:r>
            <a:endParaRPr>
              <a:solidFill>
                <a:srgbClr val="1C4587"/>
              </a:solidFill>
            </a:endParaRPr>
          </a:p>
          <a:p>
            <a:pPr marL="380990" indent="-228594">
              <a:spcBef>
                <a:spcPts val="1333"/>
              </a:spcBef>
              <a:buClr>
                <a:srgbClr val="1C4587"/>
              </a:buClr>
              <a:buFont typeface="Arial"/>
              <a:buChar char="•"/>
            </a:pPr>
            <a:r>
              <a:rPr lang="el-GR">
                <a:solidFill>
                  <a:srgbClr val="1C4587"/>
                </a:solidFill>
              </a:rPr>
              <a:t>Υγεία της οικογένειας δεν είναι το άθροισμα της υγείας των μελών της.</a:t>
            </a:r>
            <a:endParaRPr>
              <a:solidFill>
                <a:srgbClr val="1C4587"/>
              </a:solidFill>
            </a:endParaRPr>
          </a:p>
          <a:p>
            <a:pPr marL="380990" indent="-228594">
              <a:spcBef>
                <a:spcPts val="1333"/>
              </a:spcBef>
              <a:buClr>
                <a:srgbClr val="1C4587"/>
              </a:buClr>
              <a:buFont typeface="Arial"/>
              <a:buChar char="•"/>
            </a:pPr>
            <a:r>
              <a:rPr lang="el-GR">
                <a:solidFill>
                  <a:srgbClr val="1C4587"/>
                </a:solidFill>
              </a:rPr>
              <a:t>Η υγεία της οικογένειας  ορίζεται ως μια: «δυναμικά μεταβαλλόμενη κατάσταση ευεξίας, που περιλαμβάνει τους βιολογικούς, ψυχολογικούς, πνευματικούς, κοινωνιολογικούς και πολιτισμικούς παράγοντες των μεμονωμένων μελών και ολόκληρου του οικογενειακού συστήματος » (Kaakinen et al.,2015). </a:t>
            </a:r>
            <a:endParaRPr>
              <a:solidFill>
                <a:srgbClr val="1C4587"/>
              </a:solidFill>
            </a:endParaRPr>
          </a:p>
          <a:p>
            <a:pPr marL="380990" indent="-228594">
              <a:spcBef>
                <a:spcPts val="1333"/>
              </a:spcBef>
              <a:buClr>
                <a:srgbClr val="1C4587"/>
              </a:buClr>
              <a:buFont typeface="Arial"/>
              <a:buChar char="•"/>
            </a:pPr>
            <a:r>
              <a:rPr lang="el-GR">
                <a:solidFill>
                  <a:srgbClr val="1C4587"/>
                </a:solidFill>
              </a:rPr>
              <a:t>Άλλοι ορισμοί της Υγείας της οικογένειας που συχνά χρησιμοποιούνται ως ταυτόσημοι είναι: λειτουργική οικογένεια, υγιής οικογένεια (healthy family), ανθεκτική οικογένεια και ισορροπημένη οικογένεια.</a:t>
            </a:r>
            <a:endParaRPr>
              <a:solidFill>
                <a:srgbClr val="1C4587"/>
              </a:solidFill>
            </a:endParaRPr>
          </a:p>
          <a:p>
            <a:pPr marL="152396" indent="0">
              <a:spcBef>
                <a:spcPts val="1333"/>
              </a:spcBef>
              <a:buNone/>
            </a:pPr>
            <a:endParaRPr>
              <a:solidFill>
                <a:srgbClr val="1C4587"/>
              </a:solidFill>
            </a:endParaRPr>
          </a:p>
          <a:p>
            <a:pPr indent="-304792">
              <a:spcBef>
                <a:spcPts val="1333"/>
              </a:spcBef>
              <a:buNone/>
            </a:pPr>
            <a:endParaRPr>
              <a:solidFill>
                <a:srgbClr val="1C4587"/>
              </a:solidFill>
            </a:endParaRPr>
          </a:p>
        </p:txBody>
      </p:sp>
      <p:pic>
        <p:nvPicPr>
          <p:cNvPr id="2" name="Εικόνα 1">
            <a:extLst>
              <a:ext uri="{FF2B5EF4-FFF2-40B4-BE49-F238E27FC236}">
                <a16:creationId xmlns:a16="http://schemas.microsoft.com/office/drawing/2014/main" id="{EE32BDCB-F6B3-4B55-BDDB-B2F68F8CF931}"/>
              </a:ext>
            </a:extLst>
          </p:cNvPr>
          <p:cNvPicPr>
            <a:picLocks noChangeAspect="1"/>
          </p:cNvPicPr>
          <p:nvPr/>
        </p:nvPicPr>
        <p:blipFill>
          <a:blip r:embed="rId3"/>
          <a:stretch>
            <a:fillRect/>
          </a:stretch>
        </p:blipFill>
        <p:spPr>
          <a:xfrm>
            <a:off x="7508015" y="190376"/>
            <a:ext cx="4432176" cy="21198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c42aa70fa2_0_24"/>
          <p:cNvSpPr txBox="1">
            <a:spLocks noGrp="1"/>
          </p:cNvSpPr>
          <p:nvPr>
            <p:ph type="title"/>
          </p:nvPr>
        </p:nvSpPr>
        <p:spPr>
          <a:xfrm>
            <a:off x="1455109" y="1196202"/>
            <a:ext cx="6430361" cy="863498"/>
          </a:xfrm>
          <a:prstGeom prst="rect">
            <a:avLst/>
          </a:prstGeom>
          <a:noFill/>
          <a:ln>
            <a:noFill/>
          </a:ln>
        </p:spPr>
        <p:txBody>
          <a:bodyPr spcFirstLastPara="1" wrap="square" lIns="121900" tIns="121900" rIns="121900" bIns="121900" anchor="b" anchorCtr="0">
            <a:noAutofit/>
          </a:bodyPr>
          <a:lstStyle/>
          <a:p>
            <a:r>
              <a:rPr lang="el-GR" sz="3733" b="1" dirty="0">
                <a:solidFill>
                  <a:srgbClr val="FFFFFF"/>
                </a:solidFill>
              </a:rPr>
              <a:t>Τα</a:t>
            </a:r>
            <a:br>
              <a:rPr lang="el-GR" sz="3733" b="1" dirty="0">
                <a:solidFill>
                  <a:srgbClr val="FFFFFF"/>
                </a:solidFill>
              </a:rPr>
            </a:br>
            <a:br>
              <a:rPr lang="el-GR" sz="3733" b="1" dirty="0">
                <a:solidFill>
                  <a:srgbClr val="FFFFFF"/>
                </a:solidFill>
              </a:rPr>
            </a:br>
            <a:br>
              <a:rPr lang="el-GR" sz="3733" b="1" dirty="0">
                <a:solidFill>
                  <a:srgbClr val="FFFFFF"/>
                </a:solidFill>
              </a:rPr>
            </a:br>
            <a:br>
              <a:rPr lang="el-GR" sz="3733" b="1" dirty="0">
                <a:solidFill>
                  <a:srgbClr val="FFFFFF"/>
                </a:solidFill>
              </a:rPr>
            </a:br>
            <a:br>
              <a:rPr lang="el-GR" sz="3733" dirty="0">
                <a:solidFill>
                  <a:srgbClr val="FFFFFF"/>
                </a:solidFill>
              </a:rPr>
            </a:br>
            <a:r>
              <a:rPr lang="el-GR" sz="3733" dirty="0">
                <a:solidFill>
                  <a:srgbClr val="FFFFFF"/>
                </a:solidFill>
              </a:rPr>
              <a:t>Έξι σημαντικά χαρακτηριστικά </a:t>
            </a:r>
            <a:endParaRPr sz="3733" dirty="0">
              <a:solidFill>
                <a:srgbClr val="FFFFFF"/>
              </a:solidFill>
            </a:endParaRPr>
          </a:p>
          <a:p>
            <a:r>
              <a:rPr lang="el-GR" sz="3733" dirty="0">
                <a:solidFill>
                  <a:srgbClr val="FFFFFF"/>
                </a:solidFill>
              </a:rPr>
              <a:t>υγιούς οικογένειας</a:t>
            </a:r>
            <a:endParaRPr sz="3733" dirty="0">
              <a:solidFill>
                <a:srgbClr val="FFFFFF"/>
              </a:solidFill>
            </a:endParaRPr>
          </a:p>
        </p:txBody>
      </p:sp>
      <p:sp>
        <p:nvSpPr>
          <p:cNvPr id="137" name="Google Shape;137;gc42aa70fa2_0_24"/>
          <p:cNvSpPr txBox="1">
            <a:spLocks noGrp="1"/>
          </p:cNvSpPr>
          <p:nvPr>
            <p:ph type="body" idx="2"/>
          </p:nvPr>
        </p:nvSpPr>
        <p:spPr>
          <a:xfrm>
            <a:off x="893900" y="2059700"/>
            <a:ext cx="10698400" cy="3401600"/>
          </a:xfrm>
          <a:prstGeom prst="rect">
            <a:avLst/>
          </a:prstGeom>
          <a:noFill/>
          <a:ln>
            <a:noFill/>
          </a:ln>
        </p:spPr>
        <p:txBody>
          <a:bodyPr spcFirstLastPara="1" wrap="square" lIns="121900" tIns="121900" rIns="121900" bIns="121900" anchor="t" anchorCtr="0">
            <a:noAutofit/>
          </a:bodyPr>
          <a:lstStyle/>
          <a:p>
            <a:pPr indent="0">
              <a:lnSpc>
                <a:spcPct val="150000"/>
              </a:lnSpc>
              <a:spcBef>
                <a:spcPts val="1333"/>
              </a:spcBef>
              <a:buNone/>
            </a:pPr>
            <a:endParaRPr sz="2133" dirty="0">
              <a:solidFill>
                <a:srgbClr val="1C4587"/>
              </a:solidFill>
            </a:endParaRPr>
          </a:p>
          <a:p>
            <a:pPr indent="-440256">
              <a:lnSpc>
                <a:spcPct val="150000"/>
              </a:lnSpc>
              <a:spcBef>
                <a:spcPts val="1333"/>
              </a:spcBef>
              <a:buClr>
                <a:srgbClr val="1C4587"/>
              </a:buClr>
              <a:buSzPts val="1600"/>
              <a:buAutoNum type="arabicPeriod"/>
            </a:pPr>
            <a:r>
              <a:rPr lang="el-GR" sz="2133" dirty="0">
                <a:solidFill>
                  <a:srgbClr val="1C4587"/>
                </a:solidFill>
              </a:rPr>
              <a:t>Οι αλληλεπιδράσεις μεταξύ των μελών είναι ευεργετικές</a:t>
            </a:r>
            <a:endParaRPr sz="2133" dirty="0">
              <a:solidFill>
                <a:srgbClr val="1C4587"/>
              </a:solidFill>
            </a:endParaRPr>
          </a:p>
          <a:p>
            <a:pPr indent="-440256">
              <a:lnSpc>
                <a:spcPct val="150000"/>
              </a:lnSpc>
              <a:buClr>
                <a:srgbClr val="1C4587"/>
              </a:buClr>
              <a:buSzPts val="1600"/>
              <a:buAutoNum type="arabicPeriod"/>
            </a:pPr>
            <a:r>
              <a:rPr lang="el-GR" sz="2133" dirty="0">
                <a:solidFill>
                  <a:srgbClr val="1C4587"/>
                </a:solidFill>
              </a:rPr>
              <a:t>Ενισχύεται η ατομική ανάπτυξη του κάθε μέλους</a:t>
            </a:r>
            <a:endParaRPr sz="2133" dirty="0">
              <a:solidFill>
                <a:srgbClr val="1C4587"/>
              </a:solidFill>
            </a:endParaRPr>
          </a:p>
          <a:p>
            <a:pPr indent="-440256">
              <a:lnSpc>
                <a:spcPct val="150000"/>
              </a:lnSpc>
              <a:buClr>
                <a:srgbClr val="1C4587"/>
              </a:buClr>
              <a:buSzPts val="1600"/>
              <a:buAutoNum type="arabicPeriod"/>
            </a:pPr>
            <a:r>
              <a:rPr lang="el-GR" sz="2133" dirty="0">
                <a:solidFill>
                  <a:srgbClr val="1C4587"/>
                </a:solidFill>
              </a:rPr>
              <a:t>Οι ρόλοι είναι αποτελεσματικά διευθετημένοι</a:t>
            </a:r>
            <a:endParaRPr sz="2133" dirty="0">
              <a:solidFill>
                <a:srgbClr val="1C4587"/>
              </a:solidFill>
            </a:endParaRPr>
          </a:p>
          <a:p>
            <a:pPr indent="-440256">
              <a:lnSpc>
                <a:spcPct val="150000"/>
              </a:lnSpc>
              <a:buClr>
                <a:srgbClr val="1C4587"/>
              </a:buClr>
              <a:buSzPts val="1600"/>
              <a:buAutoNum type="arabicPeriod"/>
            </a:pPr>
            <a:r>
              <a:rPr lang="el-GR" sz="2133" dirty="0">
                <a:solidFill>
                  <a:srgbClr val="1C4587"/>
                </a:solidFill>
              </a:rPr>
              <a:t>Γίνονται σοβαρές προσπάθειες αντιμετώπισης των προβλημάτων</a:t>
            </a:r>
            <a:endParaRPr sz="2133" dirty="0">
              <a:solidFill>
                <a:srgbClr val="1C4587"/>
              </a:solidFill>
            </a:endParaRPr>
          </a:p>
          <a:p>
            <a:pPr indent="-440256">
              <a:lnSpc>
                <a:spcPct val="150000"/>
              </a:lnSpc>
              <a:buClr>
                <a:srgbClr val="1C4587"/>
              </a:buClr>
              <a:buSzPts val="1600"/>
              <a:buAutoNum type="arabicPeriod"/>
            </a:pPr>
            <a:r>
              <a:rPr lang="el-GR" sz="2133" dirty="0">
                <a:solidFill>
                  <a:srgbClr val="1C4587"/>
                </a:solidFill>
              </a:rPr>
              <a:t>Υπάρχει υγιής τρόπος ζωής και κατοικίας</a:t>
            </a:r>
            <a:endParaRPr sz="2133" dirty="0">
              <a:solidFill>
                <a:srgbClr val="1C4587"/>
              </a:solidFill>
            </a:endParaRPr>
          </a:p>
          <a:p>
            <a:pPr indent="-440256">
              <a:lnSpc>
                <a:spcPct val="150000"/>
              </a:lnSpc>
              <a:buClr>
                <a:srgbClr val="1C4587"/>
              </a:buClr>
              <a:buSzPts val="1600"/>
              <a:buAutoNum type="arabicPeriod"/>
            </a:pPr>
            <a:r>
              <a:rPr lang="el-GR" sz="2133" dirty="0">
                <a:solidFill>
                  <a:srgbClr val="1C4587"/>
                </a:solidFill>
              </a:rPr>
              <a:t>Υπάρχουν κανονικές διασυνδέσεις με την ευρύτερη κοινότητα</a:t>
            </a:r>
            <a:endParaRPr sz="2133" dirty="0">
              <a:solidFill>
                <a:srgbClr val="1C4587"/>
              </a:solidFill>
            </a:endParaRPr>
          </a:p>
          <a:p>
            <a:pPr indent="0">
              <a:lnSpc>
                <a:spcPct val="150000"/>
              </a:lnSpc>
              <a:spcBef>
                <a:spcPts val="1333"/>
              </a:spcBef>
              <a:buNone/>
            </a:pPr>
            <a:endParaRPr sz="2133" dirty="0">
              <a:solidFill>
                <a:srgbClr val="1C4587"/>
              </a:solidFill>
            </a:endParaRPr>
          </a:p>
        </p:txBody>
      </p:sp>
      <p:pic>
        <p:nvPicPr>
          <p:cNvPr id="2" name="Εικόνα 1">
            <a:extLst>
              <a:ext uri="{FF2B5EF4-FFF2-40B4-BE49-F238E27FC236}">
                <a16:creationId xmlns:a16="http://schemas.microsoft.com/office/drawing/2014/main" id="{BC05B319-06F6-4D1D-BD90-B2CC2BBBDC94}"/>
              </a:ext>
            </a:extLst>
          </p:cNvPr>
          <p:cNvPicPr>
            <a:picLocks noChangeAspect="1"/>
          </p:cNvPicPr>
          <p:nvPr/>
        </p:nvPicPr>
        <p:blipFill>
          <a:blip r:embed="rId3"/>
          <a:stretch>
            <a:fillRect/>
          </a:stretch>
        </p:blipFill>
        <p:spPr>
          <a:xfrm>
            <a:off x="6680738" y="121183"/>
            <a:ext cx="5511262" cy="2150037"/>
          </a:xfrm>
          <a:prstGeom prst="rect">
            <a:avLst/>
          </a:prstGeom>
        </p:spPr>
      </p:pic>
    </p:spTree>
  </p:cSld>
  <p:clrMapOvr>
    <a:masterClrMapping/>
  </p:clrMapOvr>
</p:sld>
</file>

<file path=ppt/theme/theme1.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Μητροπολιτικό">
  <a:themeElements>
    <a:clrScheme name="Μητροπολιτικό">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Μητροπολιτικ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Μητροπολιτικό">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711</Words>
  <Application>Microsoft Office PowerPoint</Application>
  <PresentationFormat>Ευρεία οθόνη</PresentationFormat>
  <Paragraphs>91</Paragraphs>
  <Slides>14</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14</vt:i4>
      </vt:variant>
    </vt:vector>
  </HeadingPairs>
  <TitlesOfParts>
    <vt:vector size="22" baseType="lpstr">
      <vt:lpstr>Arial</vt:lpstr>
      <vt:lpstr>Arial Nova</vt:lpstr>
      <vt:lpstr>Calibri</vt:lpstr>
      <vt:lpstr>Calibri Light</vt:lpstr>
      <vt:lpstr>Roboto</vt:lpstr>
      <vt:lpstr>1_Προεπιλεγμένη σχεδίαση</vt:lpstr>
      <vt:lpstr>Μητροπολιτικό</vt:lpstr>
      <vt:lpstr>Material</vt:lpstr>
      <vt:lpstr>Παρουσίαση του PowerPoint</vt:lpstr>
      <vt:lpstr>Κατ΄οίκον Επίσκεψη</vt:lpstr>
      <vt:lpstr>Κατ΄οίκον Επίσκεψη</vt:lpstr>
      <vt:lpstr>Παρουσίαση του PowerPoint</vt:lpstr>
      <vt:lpstr>Παρουσίαση του PowerPoint</vt:lpstr>
      <vt:lpstr>Το γενεόγραμμα</vt:lpstr>
      <vt:lpstr>H οικοχαρτογράφηση </vt:lpstr>
      <vt:lpstr>Τα     Υγεία της Οικογένειας (Family Health)</vt:lpstr>
      <vt:lpstr>Τα     Έξι σημαντικά χαρακτηριστικά  υγιούς οικογένειας</vt:lpstr>
      <vt:lpstr>Προαγωγή της υγείας της οικογένειας </vt:lpstr>
      <vt:lpstr>Θεωρητικές προσεγγίσεις  αξιολόγησης οικογένειας</vt:lpstr>
      <vt:lpstr>             The Friedman Family Assessment Model  Οι έξι ευρείες κατηγορίες ερωτήσεων του μοντέλου </vt:lpstr>
      <vt:lpstr>Παρουσίαση του PowerPoint</vt:lpstr>
      <vt:lpstr>INTERNATIONAL HOME CARE NURSES ORGANIZATION https://ihcno.org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Athena Kalokairinou</dc:creator>
  <cp:lastModifiedBy>Athena Kalokairinou</cp:lastModifiedBy>
  <cp:revision>5</cp:revision>
  <dcterms:created xsi:type="dcterms:W3CDTF">2021-04-08T22:04:11Z</dcterms:created>
  <dcterms:modified xsi:type="dcterms:W3CDTF">2021-04-08T22:40:05Z</dcterms:modified>
</cp:coreProperties>
</file>