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34" r:id="rId3"/>
    <p:sldId id="339" r:id="rId4"/>
    <p:sldId id="371" r:id="rId5"/>
    <p:sldId id="372" r:id="rId6"/>
    <p:sldId id="349" r:id="rId7"/>
    <p:sldId id="374" r:id="rId8"/>
    <p:sldId id="375" r:id="rId9"/>
    <p:sldId id="376" r:id="rId10"/>
    <p:sldId id="377" r:id="rId11"/>
    <p:sldId id="378" r:id="rId12"/>
    <p:sldId id="379" r:id="rId13"/>
    <p:sldId id="380" r:id="rId14"/>
    <p:sldId id="297" r:id="rId15"/>
    <p:sldId id="381" r:id="rId16"/>
    <p:sldId id="382" r:id="rId17"/>
    <p:sldId id="383" r:id="rId18"/>
    <p:sldId id="298" r:id="rId19"/>
    <p:sldId id="384" r:id="rId20"/>
    <p:sldId id="385" r:id="rId21"/>
    <p:sldId id="386" r:id="rId22"/>
    <p:sldId id="387" r:id="rId23"/>
    <p:sldId id="388" r:id="rId24"/>
    <p:sldId id="389" r:id="rId25"/>
    <p:sldId id="390" r:id="rId26"/>
    <p:sldId id="391" r:id="rId27"/>
    <p:sldId id="392" r:id="rId28"/>
    <p:sldId id="393" r:id="rId29"/>
    <p:sldId id="394" r:id="rId30"/>
    <p:sldId id="395" r:id="rId31"/>
    <p:sldId id="396" r:id="rId32"/>
    <p:sldId id="397" r:id="rId33"/>
    <p:sldId id="331" r:id="rId34"/>
    <p:sldId id="398" r:id="rId35"/>
    <p:sldId id="399" r:id="rId36"/>
    <p:sldId id="400" r:id="rId37"/>
    <p:sldId id="401" r:id="rId38"/>
    <p:sldId id="402" r:id="rId39"/>
    <p:sldId id="403" r:id="rId40"/>
    <p:sldId id="294" r:id="rId41"/>
    <p:sldId id="436" r:id="rId42"/>
    <p:sldId id="404" r:id="rId43"/>
    <p:sldId id="405" r:id="rId44"/>
    <p:sldId id="406" r:id="rId45"/>
    <p:sldId id="333" r:id="rId46"/>
    <p:sldId id="407" r:id="rId47"/>
    <p:sldId id="408" r:id="rId48"/>
    <p:sldId id="341" r:id="rId49"/>
    <p:sldId id="409" r:id="rId50"/>
    <p:sldId id="351" r:id="rId51"/>
    <p:sldId id="410" r:id="rId52"/>
    <p:sldId id="411" r:id="rId53"/>
    <p:sldId id="412" r:id="rId54"/>
    <p:sldId id="413" r:id="rId55"/>
    <p:sldId id="414" r:id="rId56"/>
    <p:sldId id="415" r:id="rId57"/>
    <p:sldId id="337" r:id="rId58"/>
    <p:sldId id="416" r:id="rId59"/>
    <p:sldId id="417" r:id="rId60"/>
    <p:sldId id="418" r:id="rId61"/>
    <p:sldId id="419" r:id="rId62"/>
    <p:sldId id="420" r:id="rId63"/>
    <p:sldId id="421" r:id="rId64"/>
    <p:sldId id="422" r:id="rId65"/>
    <p:sldId id="423" r:id="rId66"/>
    <p:sldId id="424" r:id="rId67"/>
    <p:sldId id="425" r:id="rId68"/>
    <p:sldId id="426" r:id="rId69"/>
    <p:sldId id="427" r:id="rId70"/>
    <p:sldId id="428" r:id="rId71"/>
    <p:sldId id="429" r:id="rId72"/>
    <p:sldId id="430" r:id="rId73"/>
    <p:sldId id="431" r:id="rId74"/>
    <p:sldId id="432" r:id="rId75"/>
    <p:sldId id="433" r:id="rId76"/>
    <p:sldId id="434" r:id="rId77"/>
    <p:sldId id="435" r:id="rId78"/>
    <p:sldId id="259" r:id="rId79"/>
    <p:sldId id="275" r:id="rId80"/>
    <p:sldId id="276" r:id="rId81"/>
    <p:sldId id="277" r:id="rId82"/>
    <p:sldId id="278" r:id="rId83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05"/>
  </p:normalViewPr>
  <p:slideViewPr>
    <p:cSldViewPr snapToGrid="0" snapToObjects="1">
      <p:cViewPr varScale="1">
        <p:scale>
          <a:sx n="108" d="100"/>
          <a:sy n="108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804CC78-4AB2-3640-8745-F85A1A8741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78022819-48BC-864D-925F-F8DC1746A4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206F643-D6A8-3340-B4D0-26D5393BA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CF1A6-CAC9-C04D-81FC-EA93F873DBD9}" type="datetimeFigureOut">
              <a:rPr lang="el-GR" smtClean="0"/>
              <a:t>3/5/22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A4FD967-4ED6-1142-BE41-75E89D495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A8A00823-D4BF-FB4F-B72E-FD01AA234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CA6C7-95D6-B44A-8AF2-71B961C9E24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85995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E53FCDE-F771-E148-B5B5-C33040CEC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A843BF1C-C2BC-0642-90DC-B1739CE73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E2BABF8-6A8F-5B4E-AFB7-DE295B75C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CF1A6-CAC9-C04D-81FC-EA93F873DBD9}" type="datetimeFigureOut">
              <a:rPr lang="el-GR" smtClean="0"/>
              <a:t>3/5/22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F6B2D3D-81E3-3440-ACD2-0EF040F43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9F5DFB0-68E9-B847-88EB-39416105F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CA6C7-95D6-B44A-8AF2-71B961C9E24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96830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1665D13C-7A05-C54F-8560-D2842D49DC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9528B1B9-9648-7143-9F2C-BCC3CFC944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97FD4D5-8308-2C4C-9897-1DB081CA8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CF1A6-CAC9-C04D-81FC-EA93F873DBD9}" type="datetimeFigureOut">
              <a:rPr lang="el-GR" smtClean="0"/>
              <a:t>3/5/22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21B0353-25F2-7147-997F-B08752933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98F7698-EEE3-B24D-894C-36BF8CD9B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CA6C7-95D6-B44A-8AF2-71B961C9E24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24048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3FDCFB9-BCFF-E94A-9465-F956E1B65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EA0A2D7-4472-9C47-A269-1DADE2591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8A8FEA6-957B-DB47-AA99-D418B28C5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CF1A6-CAC9-C04D-81FC-EA93F873DBD9}" type="datetimeFigureOut">
              <a:rPr lang="el-GR" smtClean="0"/>
              <a:t>3/5/22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AAEB4D2-0DD4-4B40-975E-30A78B834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6EDA3A0-239A-1A4C-A7E0-F1B8C946F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CA6C7-95D6-B44A-8AF2-71B961C9E24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67490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ACD315F-50B6-234E-9788-1CA1D5D24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F43C7A01-C24D-0348-9171-71E2EEF54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4CAB4DB-C4FF-BC40-8F12-C663118BD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CF1A6-CAC9-C04D-81FC-EA93F873DBD9}" type="datetimeFigureOut">
              <a:rPr lang="el-GR" smtClean="0"/>
              <a:t>3/5/22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6ACCBC2-4CFE-664F-B8AD-604F5FDE3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C8CDA66-7685-D748-B635-0599C6088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CA6C7-95D6-B44A-8AF2-71B961C9E24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74029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A4D8095-64ED-A14D-9E2F-3ED5D3A3A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6C31C64-A4CD-B54B-B703-2393A9AD87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1B39C5F7-4343-764E-AE44-83A4471F4D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3E1ADD1-677A-D746-BFEC-A0EDEC2D5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CF1A6-CAC9-C04D-81FC-EA93F873DBD9}" type="datetimeFigureOut">
              <a:rPr lang="el-GR" smtClean="0"/>
              <a:t>3/5/22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A0DD66A1-187F-834F-9B67-E825FEC33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C7D835E3-1359-F64B-8732-5954DFC32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CA6C7-95D6-B44A-8AF2-71B961C9E24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27896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4EC122F-3C9A-4044-B5B8-EB3EF910F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34559E5C-820F-7A4B-A026-BE021087FC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7836ABDD-2EAE-5A49-A1B5-A8810848E7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D3008D3F-85B0-374A-B0F7-169CDFEE1E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C19E9234-0945-2B44-85F4-A522B99A63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4246F585-D69C-C441-BE29-3BBC7A85D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CF1A6-CAC9-C04D-81FC-EA93F873DBD9}" type="datetimeFigureOut">
              <a:rPr lang="el-GR" smtClean="0"/>
              <a:t>3/5/22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D82FF4BF-A1F1-D843-89B6-A37B7E274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5CBD7F14-4E7B-6244-AF5D-A59C3E4C9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CA6C7-95D6-B44A-8AF2-71B961C9E24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03472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8230959-8C4B-0B49-B16C-BA523732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24BBF7F3-3B5C-4F4B-AB64-9A40808E1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CF1A6-CAC9-C04D-81FC-EA93F873DBD9}" type="datetimeFigureOut">
              <a:rPr lang="el-GR" smtClean="0"/>
              <a:t>3/5/22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8EEE354B-9797-7A43-A605-1E8CC3E29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705EDFD1-8477-5E47-89E0-4A4293202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CA6C7-95D6-B44A-8AF2-71B961C9E24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71130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444E41C2-B1E0-0041-A9A4-0EBC6C4D0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CF1A6-CAC9-C04D-81FC-EA93F873DBD9}" type="datetimeFigureOut">
              <a:rPr lang="el-GR" smtClean="0"/>
              <a:t>3/5/22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29D3D53D-4852-B14D-8375-FD51CA27E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8748C0BB-0C0C-5144-B798-9143BC7F8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CA6C7-95D6-B44A-8AF2-71B961C9E24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01405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9295DBB-F493-A345-B361-1968A9A75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D919AAD-CB07-C245-8B7A-18A6CAF6F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58CC1C4F-FD4E-264E-A912-5ADE16496A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F84B1349-5232-F64A-9219-8C0FE621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CF1A6-CAC9-C04D-81FC-EA93F873DBD9}" type="datetimeFigureOut">
              <a:rPr lang="el-GR" smtClean="0"/>
              <a:t>3/5/22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5331AC87-1B5B-9C43-B78F-59A1EA6BA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EC2219D6-044A-C24C-BE4E-ABD4E9897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CA6C7-95D6-B44A-8AF2-71B961C9E24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31320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EB38967-9A4D-4145-BFAD-68A44DE21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2E5CCFF1-EB81-804B-BBAF-7DA1048107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A590EAB8-4263-7443-88C8-7AACB8F0D2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5E9E4EF8-F6B7-BE47-81A4-A110B2BDF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CF1A6-CAC9-C04D-81FC-EA93F873DBD9}" type="datetimeFigureOut">
              <a:rPr lang="el-GR" smtClean="0"/>
              <a:t>3/5/22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F9B34DE4-63E9-5A4A-99D9-BD51D22F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3D857346-2FEA-FA43-A6C2-DCDB95A43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CA6C7-95D6-B44A-8AF2-71B961C9E24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28898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15B05B10-3EF8-404F-9A8C-D72167F99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81A05B32-DF13-8549-99C4-A2209FDBF4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865620F-2CE6-FD44-B86C-7F5F1BFCEF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CF1A6-CAC9-C04D-81FC-EA93F873DBD9}" type="datetimeFigureOut">
              <a:rPr lang="el-GR" smtClean="0"/>
              <a:t>3/5/22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2196441-39F0-6E42-83CC-8CFDF403D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6831422-2042-7F4E-A842-8ADC26658A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CA6C7-95D6-B44A-8AF2-71B961C9E24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78905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atlasophthalmology.com/bin/atlas?id=115343470-1159093&amp;nav=3931" TargetMode="Externa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0.jpeg"/><Relationship Id="rId2" Type="http://schemas.openxmlformats.org/officeDocument/2006/relationships/hyperlink" Target="http://www.atlasophthalmology.com/bin/atlas?id=115343726-1159109&amp;nav=3162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tlasophthalmology.com/bin/atlas?id=115343726-1159109&amp;nav=3160" TargetMode="External"/><Relationship Id="rId5" Type="http://schemas.openxmlformats.org/officeDocument/2006/relationships/image" Target="../media/image29.jpeg"/><Relationship Id="rId4" Type="http://schemas.openxmlformats.org/officeDocument/2006/relationships/hyperlink" Target="http://www.atlasophthalmology.com/bin/atlas?id=115343726-1159109&amp;nav=3161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www.atlasophthalmology.com/bin/atlas?id=115343726-1159109&amp;nav=3953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www.atlasophthalmology.com/bin/atlas?id=115343726-1159109&amp;nav=3953" TargetMode="Externa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lasophthalmology.com/bin/atlas?id=115343726-1159109&amp;nav=4947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533A252-F60F-BE43-B4FD-ED40917128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dirty="0">
                <a:latin typeface="+mn-lt"/>
              </a:rPr>
              <a:t>ΟΦΘΑΛΜΟΣ-ΟΥΣ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F7EA89CC-4F90-8D43-ACA2-24EBEF4F77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b="1" dirty="0"/>
          </a:p>
          <a:p>
            <a:r>
              <a:rPr lang="el-GR" sz="4000" b="1" dirty="0"/>
              <a:t>Στάμος Θεοχάρης</a:t>
            </a:r>
          </a:p>
        </p:txBody>
      </p:sp>
    </p:spTree>
    <p:extLst>
      <p:ext uri="{BB962C8B-B14F-4D97-AF65-F5344CB8AC3E}">
        <p14:creationId xmlns:p14="http://schemas.microsoft.com/office/powerpoint/2010/main" val="3438984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 descr="Pim32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098" y="1055195"/>
            <a:ext cx="5054152" cy="566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1698024" y="1489978"/>
            <a:ext cx="30591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sz="2000" b="1" dirty="0">
                <a:solidFill>
                  <a:srgbClr val="3366FF"/>
                </a:solidFill>
                <a:latin typeface="Calibri" charset="0"/>
              </a:rPr>
              <a:t>Στοιβάδα νευρικών ινών</a:t>
            </a:r>
          </a:p>
        </p:txBody>
      </p:sp>
      <p:sp>
        <p:nvSpPr>
          <p:cNvPr id="17412" name="Text Box 7"/>
          <p:cNvSpPr txBox="1">
            <a:spLocks noChangeArrowheads="1"/>
          </p:cNvSpPr>
          <p:nvPr/>
        </p:nvSpPr>
        <p:spPr bwMode="auto">
          <a:xfrm>
            <a:off x="1524001" y="1996378"/>
            <a:ext cx="43910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sz="1800" dirty="0">
                <a:latin typeface="Calibri" charset="0"/>
              </a:rPr>
              <a:t>   </a:t>
            </a:r>
            <a:r>
              <a:rPr lang="el-GR" sz="2000" b="1" dirty="0">
                <a:solidFill>
                  <a:srgbClr val="3366FF"/>
                </a:solidFill>
                <a:latin typeface="Calibri" charset="0"/>
              </a:rPr>
              <a:t>Στοιβάδα γαγγλιακών κυττάρων</a:t>
            </a:r>
          </a:p>
        </p:txBody>
      </p:sp>
      <p:sp>
        <p:nvSpPr>
          <p:cNvPr id="17413" name="Text Box 8"/>
          <p:cNvSpPr txBox="1">
            <a:spLocks noChangeArrowheads="1"/>
          </p:cNvSpPr>
          <p:nvPr/>
        </p:nvSpPr>
        <p:spPr bwMode="auto">
          <a:xfrm>
            <a:off x="1698024" y="2471230"/>
            <a:ext cx="23117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l-GR" sz="2000" b="1" dirty="0">
                <a:solidFill>
                  <a:srgbClr val="3366FF"/>
                </a:solidFill>
                <a:latin typeface="Calibri" charset="0"/>
              </a:rPr>
              <a:t>Έσω δικτυωτή ζώνη</a:t>
            </a:r>
          </a:p>
        </p:txBody>
      </p:sp>
      <p:sp>
        <p:nvSpPr>
          <p:cNvPr id="17414" name="Text Box 9"/>
          <p:cNvSpPr txBox="1">
            <a:spLocks noChangeArrowheads="1"/>
          </p:cNvSpPr>
          <p:nvPr/>
        </p:nvSpPr>
        <p:spPr bwMode="auto">
          <a:xfrm>
            <a:off x="1665066" y="3128684"/>
            <a:ext cx="32035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sz="2000" b="1" dirty="0">
                <a:solidFill>
                  <a:srgbClr val="3366FF"/>
                </a:solidFill>
                <a:latin typeface="Calibri" charset="0"/>
              </a:rPr>
              <a:t>Έσω στοιβάδα πυρήνων</a:t>
            </a:r>
          </a:p>
        </p:txBody>
      </p:sp>
      <p:sp>
        <p:nvSpPr>
          <p:cNvPr id="17415" name="Text Box 10"/>
          <p:cNvSpPr txBox="1">
            <a:spLocks noChangeArrowheads="1"/>
          </p:cNvSpPr>
          <p:nvPr/>
        </p:nvSpPr>
        <p:spPr bwMode="auto">
          <a:xfrm>
            <a:off x="1630363" y="3795713"/>
            <a:ext cx="2952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sz="2000" b="1" dirty="0">
                <a:solidFill>
                  <a:srgbClr val="3366FF"/>
                </a:solidFill>
                <a:latin typeface="Calibri" charset="0"/>
              </a:rPr>
              <a:t>Έξω δικτυωτή ζώνη</a:t>
            </a:r>
          </a:p>
        </p:txBody>
      </p:sp>
      <p:sp>
        <p:nvSpPr>
          <p:cNvPr id="17416" name="Text Box 11"/>
          <p:cNvSpPr txBox="1">
            <a:spLocks noChangeArrowheads="1"/>
          </p:cNvSpPr>
          <p:nvPr/>
        </p:nvSpPr>
        <p:spPr bwMode="auto">
          <a:xfrm>
            <a:off x="1666668" y="4498818"/>
            <a:ext cx="32019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sz="2000" b="1" dirty="0">
                <a:solidFill>
                  <a:srgbClr val="3366FF"/>
                </a:solidFill>
                <a:latin typeface="Calibri" charset="0"/>
              </a:rPr>
              <a:t>Έξω στοιβάδα πυρήνων</a:t>
            </a:r>
          </a:p>
        </p:txBody>
      </p:sp>
      <p:sp>
        <p:nvSpPr>
          <p:cNvPr id="17417" name="Text Box 12"/>
          <p:cNvSpPr txBox="1">
            <a:spLocks noChangeArrowheads="1"/>
          </p:cNvSpPr>
          <p:nvPr/>
        </p:nvSpPr>
        <p:spPr bwMode="auto">
          <a:xfrm>
            <a:off x="1665065" y="5063755"/>
            <a:ext cx="39957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sz="2000" b="1" dirty="0">
                <a:solidFill>
                  <a:srgbClr val="3366FF"/>
                </a:solidFill>
                <a:latin typeface="Calibri" charset="0"/>
              </a:rPr>
              <a:t>Έσω στοιβάδα φωτοϋποδοχέων</a:t>
            </a:r>
          </a:p>
        </p:txBody>
      </p:sp>
      <p:sp>
        <p:nvSpPr>
          <p:cNvPr id="17418" name="Text Box 13"/>
          <p:cNvSpPr txBox="1">
            <a:spLocks noChangeArrowheads="1"/>
          </p:cNvSpPr>
          <p:nvPr/>
        </p:nvSpPr>
        <p:spPr bwMode="auto">
          <a:xfrm>
            <a:off x="1696459" y="5628481"/>
            <a:ext cx="42846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sz="2000" b="1" dirty="0">
                <a:solidFill>
                  <a:srgbClr val="3366FF"/>
                </a:solidFill>
                <a:latin typeface="Calibri" charset="0"/>
              </a:rPr>
              <a:t>Έξω στοιβάδα φωτοϋποδοχέων</a:t>
            </a:r>
          </a:p>
        </p:txBody>
      </p:sp>
      <p:sp>
        <p:nvSpPr>
          <p:cNvPr id="17419" name="Text Box 14"/>
          <p:cNvSpPr txBox="1">
            <a:spLocks noChangeArrowheads="1"/>
          </p:cNvSpPr>
          <p:nvPr/>
        </p:nvSpPr>
        <p:spPr bwMode="auto">
          <a:xfrm>
            <a:off x="1698024" y="6133306"/>
            <a:ext cx="26638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sz="2000" b="1" dirty="0">
                <a:solidFill>
                  <a:srgbClr val="3366FF"/>
                </a:solidFill>
                <a:latin typeface="Calibri" charset="0"/>
              </a:rPr>
              <a:t>Χρωστικό επιθήλιο</a:t>
            </a:r>
          </a:p>
        </p:txBody>
      </p:sp>
      <p:sp>
        <p:nvSpPr>
          <p:cNvPr id="4" name="Rectangle 3"/>
          <p:cNvSpPr/>
          <p:nvPr/>
        </p:nvSpPr>
        <p:spPr>
          <a:xfrm>
            <a:off x="1919288" y="-61535"/>
            <a:ext cx="82901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3200" b="1" dirty="0"/>
              <a:t>ΣΤΟΙΧΕΙΑ ΙΣΤΟΛΟΓΙΑΣ ΟΦΘΑΛΜΟΥ (3)</a:t>
            </a:r>
            <a:br>
              <a:rPr lang="en-US" sz="3200" b="1" dirty="0"/>
            </a:br>
            <a:r>
              <a:rPr lang="el-GR" sz="3200" b="1" dirty="0">
                <a:solidFill>
                  <a:srgbClr val="000090"/>
                </a:solidFill>
                <a:latin typeface="Calibri" charset="0"/>
              </a:rPr>
              <a:t>Αφιβληστροειδής χιτώνας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93640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l-GR" sz="4000" b="1" dirty="0"/>
            </a:br>
            <a:r>
              <a:rPr lang="el-GR" sz="4000" b="1" dirty="0">
                <a:latin typeface="+mn-lt"/>
              </a:rPr>
              <a:t>ΣΤΟΙΧΕΙΑ ΙΣΤΟΛΟΓΙΑΣ ΟΦΘΑΛΜΟΥ (4)</a:t>
            </a:r>
            <a:br>
              <a:rPr lang="en-US" sz="4000" b="1" dirty="0">
                <a:latin typeface="+mn-lt"/>
              </a:rPr>
            </a:br>
            <a:r>
              <a:rPr lang="el-GR" sz="4000" b="1" dirty="0">
                <a:solidFill>
                  <a:srgbClr val="000090"/>
                </a:solidFill>
              </a:rPr>
              <a:t>Οπτικό νεύρο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5" descr="neuro-1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3" t="6217" r="121"/>
          <a:stretch/>
        </p:blipFill>
        <p:spPr bwMode="auto">
          <a:xfrm>
            <a:off x="2527367" y="2119642"/>
            <a:ext cx="7258767" cy="4559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00401" y="2119642"/>
            <a:ext cx="686993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rgbClr val="3366FF"/>
                </a:solidFill>
              </a:rPr>
              <a:t>Κεντρική αρτηρία και φλέβα του αμφιβληστροειδούς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998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600" b="1" dirty="0">
                <a:latin typeface="+mn-lt"/>
              </a:rPr>
              <a:t>ΣΤΟΙΧΕΙΑ ΙΣΤΟΛΟΓΙΑΣ ΟΦΘΑΛΜΟΥ (5Α)</a:t>
            </a:r>
            <a:br>
              <a:rPr lang="en-US" sz="3600" b="1" dirty="0">
                <a:latin typeface="+mn-lt"/>
              </a:rPr>
            </a:br>
            <a:endParaRPr lang="en-US" sz="3600" dirty="0">
              <a:latin typeface="+mn-lt"/>
            </a:endParaRPr>
          </a:p>
        </p:txBody>
      </p:sp>
      <p:pic>
        <p:nvPicPr>
          <p:cNvPr id="9" name="Picture 7" descr="Pim32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68" r="-8868"/>
          <a:stretch>
            <a:fillRect/>
          </a:stretch>
        </p:blipFill>
        <p:spPr bwMode="auto">
          <a:xfrm>
            <a:off x="2133600" y="17526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9150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600" b="1" dirty="0">
                <a:latin typeface="+mn-lt"/>
              </a:rPr>
              <a:t>ΣΤΟΙΧΕΙΑ ΙΣΤΟΛΟΓΙΑΣ ΟΦΘΑΛΜΟΥ (5Β)</a:t>
            </a:r>
            <a:br>
              <a:rPr lang="en-US" sz="3600" b="1" dirty="0">
                <a:latin typeface="+mn-lt"/>
              </a:rPr>
            </a:br>
            <a:endParaRPr lang="en-US" sz="3600" dirty="0"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b="1" dirty="0">
                <a:solidFill>
                  <a:srgbClr val="000090"/>
                </a:solidFill>
              </a:rPr>
              <a:t>Το πρόσθιο διαμέρισμα </a:t>
            </a:r>
          </a:p>
          <a:p>
            <a:r>
              <a:rPr lang="el-GR" b="1" dirty="0"/>
              <a:t>πληρούται με το </a:t>
            </a:r>
            <a:r>
              <a:rPr lang="el-GR" b="1" u="sng" dirty="0">
                <a:solidFill>
                  <a:srgbClr val="3366FF"/>
                </a:solidFill>
              </a:rPr>
              <a:t>υδατοειδές υγρό </a:t>
            </a:r>
          </a:p>
          <a:p>
            <a:r>
              <a:rPr lang="el-GR" b="1" dirty="0"/>
              <a:t> περιλαμβάνει την πρόσθια και την οπίσθια κάμερα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b="1" dirty="0">
                <a:solidFill>
                  <a:srgbClr val="000090"/>
                </a:solidFill>
              </a:rPr>
              <a:t>Το οπίσθιο  διαμέρισμα </a:t>
            </a:r>
          </a:p>
          <a:p>
            <a:r>
              <a:rPr lang="el-GR" b="1" dirty="0"/>
              <a:t>πληρούται με το </a:t>
            </a:r>
            <a:r>
              <a:rPr lang="el-GR" b="1" u="sng" dirty="0">
                <a:solidFill>
                  <a:srgbClr val="3366FF"/>
                </a:solidFill>
              </a:rPr>
              <a:t>υαλοειδές σώμα </a:t>
            </a:r>
          </a:p>
          <a:p>
            <a:r>
              <a:rPr lang="el-GR" b="1" dirty="0"/>
              <a:t> επεκτείνεται από τον αμφιβληστροειδή μέχρι τον φακό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712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b="1" dirty="0">
                <a:latin typeface="+mn-lt"/>
              </a:rPr>
              <a:t>ΟΦΘΑΛΜΟΣ</a:t>
            </a:r>
            <a:r>
              <a:rPr lang="el-GR" dirty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el-GR" b="1" dirty="0">
                <a:solidFill>
                  <a:srgbClr val="0000FF"/>
                </a:solidFill>
              </a:rPr>
              <a:t>Έκθεση σε ποικίλους  εξωτερικούς παράγοντες</a:t>
            </a:r>
            <a:r>
              <a:rPr lang="el-GR" b="1" dirty="0"/>
              <a:t>-τοξικές ουσίες-μικροοργανισμούς-σωματίδια </a:t>
            </a:r>
            <a:r>
              <a:rPr lang="el-GR" b="1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l-GR" b="1" dirty="0">
                <a:sym typeface="Wingdings"/>
              </a:rPr>
              <a:t> </a:t>
            </a:r>
            <a:r>
              <a:rPr lang="el-GR" b="1" dirty="0"/>
              <a:t>βλάβες κερατοειδούς</a:t>
            </a:r>
          </a:p>
          <a:p>
            <a:pPr>
              <a:spcBef>
                <a:spcPct val="50000"/>
              </a:spcBef>
            </a:pPr>
            <a:r>
              <a:rPr lang="el-GR" b="1" dirty="0"/>
              <a:t>Η </a:t>
            </a:r>
            <a:r>
              <a:rPr lang="el-GR" b="1" dirty="0">
                <a:solidFill>
                  <a:srgbClr val="0000FF"/>
                </a:solidFill>
              </a:rPr>
              <a:t>υγιής λειτουργία </a:t>
            </a:r>
            <a:r>
              <a:rPr lang="el-GR" b="1" dirty="0"/>
              <a:t>του απαιτεί καλή </a:t>
            </a:r>
            <a:r>
              <a:rPr lang="el-GR" b="1" u="sng" dirty="0"/>
              <a:t>οξυγόνωση</a:t>
            </a:r>
            <a:r>
              <a:rPr lang="el-GR" b="1" dirty="0"/>
              <a:t> και </a:t>
            </a:r>
            <a:r>
              <a:rPr lang="el-GR" b="1" u="sng" dirty="0"/>
              <a:t>σταθερή ενδοφθάλμια πίεση</a:t>
            </a:r>
          </a:p>
          <a:p>
            <a:pPr>
              <a:spcBef>
                <a:spcPct val="50000"/>
              </a:spcBef>
            </a:pPr>
            <a:r>
              <a:rPr lang="el-GR" b="1" dirty="0"/>
              <a:t>Συμμετέχει σε </a:t>
            </a:r>
            <a:r>
              <a:rPr lang="el-GR" b="1" dirty="0">
                <a:solidFill>
                  <a:srgbClr val="0000FF"/>
                </a:solidFill>
              </a:rPr>
              <a:t>συστηματικές παθήσεις</a:t>
            </a:r>
            <a:r>
              <a:rPr lang="el-GR" b="1" dirty="0"/>
              <a:t> (διαβήτης, υπέρταση)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381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>
                <a:latin typeface="+mn-lt"/>
              </a:rPr>
              <a:t>ΟΦΘΑΛΜΙΚΗ ΦΛΕΓΜΟΝΗ (1) </a:t>
            </a:r>
            <a:endParaRPr lang="en-US" sz="36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b="1" u="sng" dirty="0">
                <a:solidFill>
                  <a:srgbClr val="0000FF"/>
                </a:solidFill>
              </a:rPr>
              <a:t>Α. Φλεγμονή Επιπεφυκότα-Κερατοειδούς</a:t>
            </a:r>
          </a:p>
          <a:p>
            <a:pPr marL="0" indent="0">
              <a:buNone/>
            </a:pPr>
            <a:r>
              <a:rPr lang="el-GR" b="1" u="sng" dirty="0">
                <a:solidFill>
                  <a:srgbClr val="0000FF"/>
                </a:solidFill>
              </a:rPr>
              <a:t>Β. </a:t>
            </a:r>
            <a:r>
              <a:rPr lang="el-GR" b="1" u="sng" dirty="0" err="1">
                <a:solidFill>
                  <a:srgbClr val="0000FF"/>
                </a:solidFill>
              </a:rPr>
              <a:t>Ενδοφθάλμιες</a:t>
            </a:r>
            <a:r>
              <a:rPr lang="el-GR" b="1" u="sng" dirty="0">
                <a:solidFill>
                  <a:srgbClr val="0000FF"/>
                </a:solidFill>
              </a:rPr>
              <a:t> Λοιμώξεις</a:t>
            </a:r>
          </a:p>
          <a:p>
            <a:pPr>
              <a:buFont typeface="Wingdings" charset="2"/>
              <a:buChar char="ü"/>
            </a:pPr>
            <a:r>
              <a:rPr lang="el-GR" b="1" dirty="0">
                <a:solidFill>
                  <a:srgbClr val="3366FF"/>
                </a:solidFill>
              </a:rPr>
              <a:t>Πυογενής Βακτηριδιακή Λοίμωξη</a:t>
            </a:r>
          </a:p>
          <a:p>
            <a:pPr>
              <a:buFont typeface="Wingdings" charset="2"/>
              <a:buChar char="ü"/>
            </a:pPr>
            <a:r>
              <a:rPr lang="el-GR" b="1" dirty="0">
                <a:solidFill>
                  <a:srgbClr val="3366FF"/>
                </a:solidFill>
              </a:rPr>
              <a:t>Λοιμώξεις από Μύκητες ή Παράσιτα</a:t>
            </a:r>
          </a:p>
          <a:p>
            <a:pPr marL="0" indent="0">
              <a:buNone/>
            </a:pPr>
            <a:r>
              <a:rPr lang="el-GR" b="1" u="sng" dirty="0">
                <a:solidFill>
                  <a:srgbClr val="0000FF"/>
                </a:solidFill>
              </a:rPr>
              <a:t>Γ. </a:t>
            </a:r>
            <a:r>
              <a:rPr lang="el-GR" b="1" u="sng" dirty="0" err="1">
                <a:solidFill>
                  <a:srgbClr val="0000FF"/>
                </a:solidFill>
              </a:rPr>
              <a:t>Κοκκιωματώδης</a:t>
            </a:r>
            <a:r>
              <a:rPr lang="el-GR" b="1" u="sng" dirty="0">
                <a:solidFill>
                  <a:srgbClr val="0000FF"/>
                </a:solidFill>
              </a:rPr>
              <a:t> Φλεγμονή</a:t>
            </a:r>
            <a:endParaRPr lang="en-US" b="1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236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/>
              <a:t>Αλλεργικής αιτιολογίας</a:t>
            </a:r>
          </a:p>
          <a:p>
            <a:r>
              <a:rPr lang="el-GR" b="1" dirty="0"/>
              <a:t>Βακτηριδιακές-Ιογενείς λοιμώξεις-Χλαμύδια</a:t>
            </a:r>
          </a:p>
          <a:p>
            <a:r>
              <a:rPr lang="el-GR" b="1" dirty="0"/>
              <a:t>Λεμφοζιδιακή επιπεφυκίτιδα (ιογενής)</a:t>
            </a:r>
          </a:p>
          <a:p>
            <a:r>
              <a:rPr lang="el-GR" b="1" dirty="0"/>
              <a:t>Αιμορραγική επιπεφυκίτιδα (αδενοϊός)</a:t>
            </a:r>
            <a:endParaRPr lang="en-US" b="1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l-GR" sz="3600" b="1" dirty="0"/>
            </a:br>
            <a:r>
              <a:rPr lang="el-GR" sz="3600" b="1" dirty="0">
                <a:latin typeface="+mn-lt"/>
              </a:rPr>
              <a:t>ΟΦΘΑΛΜΙΚΗ ΦΛΕΓΜΟΝΗ (1Α)</a:t>
            </a:r>
            <a:br>
              <a:rPr lang="el-GR" sz="3600" b="1" dirty="0">
                <a:latin typeface="+mn-lt"/>
              </a:rPr>
            </a:br>
            <a:r>
              <a:rPr lang="el-GR" sz="3600" b="1" u="sng" dirty="0">
                <a:solidFill>
                  <a:srgbClr val="000090"/>
                </a:solidFill>
                <a:latin typeface="+mn-lt"/>
              </a:rPr>
              <a:t>Φλεγμονή Επιπεφυκότα-Κερατοειδούς</a:t>
            </a:r>
            <a:br>
              <a:rPr lang="el-GR" sz="3600" b="1" u="sng" dirty="0">
                <a:solidFill>
                  <a:srgbClr val="0000FF"/>
                </a:solidFill>
                <a:latin typeface="+mn-lt"/>
              </a:rPr>
            </a:br>
            <a:endParaRPr lang="en-US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32686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l-GR" sz="4000" b="1" dirty="0"/>
            </a:br>
            <a:r>
              <a:rPr lang="el-GR" sz="4000" b="1" dirty="0">
                <a:latin typeface="+mn-lt"/>
              </a:rPr>
              <a:t>ΟΦΘΑΛΜΙΚΗ ΦΛΕΓΜΟΝΗ (1Α)</a:t>
            </a:r>
            <a:br>
              <a:rPr lang="el-GR" sz="4000" b="1" dirty="0">
                <a:latin typeface="+mn-lt"/>
              </a:rPr>
            </a:br>
            <a:r>
              <a:rPr lang="el-GR" sz="4000" b="1" u="sng" dirty="0">
                <a:solidFill>
                  <a:srgbClr val="000090"/>
                </a:solidFill>
                <a:latin typeface="+mn-lt"/>
              </a:rPr>
              <a:t>Φλεγμονή Κερατοειδούς</a:t>
            </a:r>
            <a:br>
              <a:rPr lang="el-GR" b="1" u="sng" dirty="0">
                <a:solidFill>
                  <a:srgbClr val="000090"/>
                </a:solidFill>
              </a:rPr>
            </a:b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>
                <a:solidFill>
                  <a:srgbClr val="0000FF"/>
                </a:solidFill>
              </a:rPr>
              <a:t>Εξέλκωση (ιογενής-βακτηριακή)</a:t>
            </a:r>
          </a:p>
          <a:p>
            <a:r>
              <a:rPr lang="el-GR" b="1" dirty="0">
                <a:solidFill>
                  <a:srgbClr val="0000FF"/>
                </a:solidFill>
              </a:rPr>
              <a:t>Ερπητική κερατοειδίτιδα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4" name="Picture 6" descr="cornea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2838542"/>
            <a:ext cx="7538411" cy="3590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1021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l-GR" sz="3600" b="1" dirty="0"/>
            </a:br>
            <a:br>
              <a:rPr lang="el-GR" sz="3600" b="1" dirty="0"/>
            </a:br>
            <a:r>
              <a:rPr lang="el-GR" sz="3600" b="1" dirty="0">
                <a:latin typeface="+mn-lt"/>
              </a:rPr>
              <a:t>ΟΦΘΑΛΜΙΚΗ ΦΛΕΓΜΟΝΗ (1Β)</a:t>
            </a:r>
            <a:br>
              <a:rPr lang="el-GR" sz="3600" b="1" dirty="0">
                <a:latin typeface="+mn-lt"/>
              </a:rPr>
            </a:br>
            <a:r>
              <a:rPr lang="el-GR" sz="3600" b="1" u="sng" dirty="0">
                <a:solidFill>
                  <a:srgbClr val="000090"/>
                </a:solidFill>
                <a:latin typeface="+mn-lt"/>
              </a:rPr>
              <a:t>Ενδοφθάλμιες Λοιμώξεις</a:t>
            </a:r>
            <a:br>
              <a:rPr lang="el-GR" sz="3600" b="1" u="sng" dirty="0">
                <a:solidFill>
                  <a:srgbClr val="0000FF"/>
                </a:solidFill>
              </a:rPr>
            </a:br>
            <a:br>
              <a:rPr lang="el-GR" sz="3600" b="1" u="sng" dirty="0">
                <a:solidFill>
                  <a:srgbClr val="0000FF"/>
                </a:solidFill>
              </a:rPr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u="sng" dirty="0">
                <a:solidFill>
                  <a:srgbClr val="0000FF"/>
                </a:solidFill>
              </a:rPr>
              <a:t>Πυογενής Βακτηριδιακή Λοίμωξη</a:t>
            </a:r>
          </a:p>
          <a:p>
            <a:pPr marL="0" indent="0">
              <a:buNone/>
            </a:pPr>
            <a:r>
              <a:rPr lang="el-GR" b="1" dirty="0"/>
              <a:t> </a:t>
            </a:r>
            <a:r>
              <a:rPr lang="en-US" b="1" dirty="0"/>
              <a:t>  </a:t>
            </a:r>
            <a:r>
              <a:rPr lang="el-GR" b="1" dirty="0">
                <a:solidFill>
                  <a:srgbClr val="3366FF"/>
                </a:solidFill>
              </a:rPr>
              <a:t>(μετά από τραυματισμό ή αιματογενώς)</a:t>
            </a:r>
          </a:p>
          <a:p>
            <a:r>
              <a:rPr lang="el-GR" b="1" u="sng" dirty="0">
                <a:solidFill>
                  <a:srgbClr val="0000FF"/>
                </a:solidFill>
              </a:rPr>
              <a:t>Λοιμώξεις από Μύκητες </a:t>
            </a:r>
            <a:r>
              <a:rPr lang="el-GR" b="1" dirty="0">
                <a:solidFill>
                  <a:srgbClr val="3366FF"/>
                </a:solidFill>
              </a:rPr>
              <a:t>(</a:t>
            </a:r>
            <a:r>
              <a:rPr lang="en-US" b="1" dirty="0">
                <a:solidFill>
                  <a:srgbClr val="3366FF"/>
                </a:solidFill>
              </a:rPr>
              <a:t>Candida)</a:t>
            </a:r>
            <a:r>
              <a:rPr lang="el-GR" b="1" dirty="0">
                <a:solidFill>
                  <a:srgbClr val="3366FF"/>
                </a:solidFill>
              </a:rPr>
              <a:t> </a:t>
            </a:r>
          </a:p>
          <a:p>
            <a:r>
              <a:rPr lang="el-GR" b="1" u="sng" dirty="0">
                <a:solidFill>
                  <a:srgbClr val="0000FF"/>
                </a:solidFill>
              </a:rPr>
              <a:t>Λοιμώξεις από Ιούς</a:t>
            </a:r>
            <a:r>
              <a:rPr lang="el-GR" b="1" u="sng" dirty="0"/>
              <a:t> </a:t>
            </a:r>
            <a:r>
              <a:rPr lang="en-US" b="1" dirty="0">
                <a:solidFill>
                  <a:srgbClr val="3366FF"/>
                </a:solidFill>
              </a:rPr>
              <a:t>(Herpes, CMV)</a:t>
            </a:r>
            <a:endParaRPr lang="el-GR" b="1" dirty="0">
              <a:solidFill>
                <a:srgbClr val="3366FF"/>
              </a:solidFill>
            </a:endParaRPr>
          </a:p>
          <a:p>
            <a:r>
              <a:rPr lang="el-GR" b="1" u="sng" dirty="0">
                <a:solidFill>
                  <a:srgbClr val="0000FF"/>
                </a:solidFill>
              </a:rPr>
              <a:t>Λοιμώξεις από Παράσιτα</a:t>
            </a:r>
            <a:r>
              <a:rPr lang="en-US" b="1" u="sng" dirty="0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3366FF"/>
                </a:solidFill>
              </a:rPr>
              <a:t>(Toxoplasma </a:t>
            </a:r>
            <a:r>
              <a:rPr lang="en-US" b="1" dirty="0" err="1">
                <a:solidFill>
                  <a:srgbClr val="3366FF"/>
                </a:solidFill>
              </a:rPr>
              <a:t>gondii</a:t>
            </a:r>
            <a:r>
              <a:rPr lang="en-US" b="1" dirty="0">
                <a:solidFill>
                  <a:srgbClr val="3366FF"/>
                </a:solidFill>
              </a:rPr>
              <a:t>)</a:t>
            </a:r>
            <a:endParaRPr lang="el-GR" b="1" dirty="0">
              <a:solidFill>
                <a:srgbClr val="3366FF"/>
              </a:solidFill>
            </a:endParaRP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44527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l-GR" sz="4000" b="1" dirty="0"/>
            </a:br>
            <a:r>
              <a:rPr lang="el-GR" sz="4000" b="1" dirty="0">
                <a:latin typeface="+mn-lt"/>
              </a:rPr>
              <a:t>ΟΦΘΑΛΜΙΚΗ ΦΛΕΓΜΟΝΗ (1Γ)</a:t>
            </a:r>
            <a:br>
              <a:rPr lang="el-GR" sz="4000" b="1" dirty="0">
                <a:latin typeface="+mn-lt"/>
              </a:rPr>
            </a:br>
            <a:r>
              <a:rPr lang="el-GR" sz="4000" b="1" u="sng" dirty="0">
                <a:solidFill>
                  <a:srgbClr val="000090"/>
                </a:solidFill>
                <a:latin typeface="+mn-lt"/>
              </a:rPr>
              <a:t>Κοκκιωματώδης Φλεγμονή</a:t>
            </a:r>
            <a:br>
              <a:rPr lang="en-US" b="1" u="sng" dirty="0">
                <a:solidFill>
                  <a:srgbClr val="0000FF"/>
                </a:solidFill>
              </a:rPr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l-GR" b="1" dirty="0">
                <a:solidFill>
                  <a:srgbClr val="0000FF"/>
                </a:solidFill>
              </a:rPr>
              <a:t>Φυματίωση</a:t>
            </a:r>
          </a:p>
          <a:p>
            <a:r>
              <a:rPr lang="el-GR" b="1" dirty="0">
                <a:solidFill>
                  <a:srgbClr val="0000FF"/>
                </a:solidFill>
              </a:rPr>
              <a:t>Σύφιλη</a:t>
            </a:r>
          </a:p>
          <a:p>
            <a:r>
              <a:rPr lang="el-GR" b="1" dirty="0">
                <a:solidFill>
                  <a:srgbClr val="0000FF"/>
                </a:solidFill>
              </a:rPr>
              <a:t>Βρουκέλωση</a:t>
            </a:r>
          </a:p>
          <a:p>
            <a:endParaRPr lang="el-GR" b="1" dirty="0">
              <a:solidFill>
                <a:srgbClr val="0000FF"/>
              </a:solidFill>
            </a:endParaRPr>
          </a:p>
          <a:p>
            <a:r>
              <a:rPr lang="el-GR" b="1" dirty="0">
                <a:solidFill>
                  <a:srgbClr val="0000FF"/>
                </a:solidFill>
              </a:rPr>
              <a:t>Σαρκοείδωση</a:t>
            </a:r>
          </a:p>
          <a:p>
            <a:endParaRPr lang="el-GR" b="1" dirty="0">
              <a:solidFill>
                <a:srgbClr val="0000FF"/>
              </a:solidFill>
            </a:endParaRPr>
          </a:p>
          <a:p>
            <a:endParaRPr lang="el-GR" b="1" dirty="0">
              <a:solidFill>
                <a:srgbClr val="0000FF"/>
              </a:solidFill>
            </a:endParaRPr>
          </a:p>
          <a:p>
            <a:r>
              <a:rPr lang="el-GR" b="1" dirty="0">
                <a:solidFill>
                  <a:srgbClr val="0000FF"/>
                </a:solidFill>
              </a:rPr>
              <a:t>Συμπαθητική οφθαλμία</a:t>
            </a:r>
            <a:endParaRPr lang="en-US" b="1" dirty="0"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l-GR" b="1" dirty="0">
                <a:solidFill>
                  <a:srgbClr val="3366FF"/>
                </a:solidFill>
              </a:rPr>
              <a:t>Ίριδα ή ακτινωτό σώμα, χοριοειδή χιτώνα</a:t>
            </a:r>
          </a:p>
          <a:p>
            <a:endParaRPr lang="el-GR" dirty="0"/>
          </a:p>
          <a:p>
            <a:pPr marL="0" indent="0">
              <a:buNone/>
            </a:pPr>
            <a:endParaRPr lang="el-GR" dirty="0"/>
          </a:p>
          <a:p>
            <a:r>
              <a:rPr lang="el-GR" b="1" dirty="0">
                <a:solidFill>
                  <a:srgbClr val="3366FF"/>
                </a:solidFill>
              </a:rPr>
              <a:t>Ίριδα, χοριοειδή χιτώνα, αμφιβλιστροειδή, οπτικό νεύρο</a:t>
            </a:r>
            <a:endParaRPr lang="en-US" b="1" dirty="0">
              <a:solidFill>
                <a:srgbClr val="3366FF"/>
              </a:solidFill>
            </a:endParaRPr>
          </a:p>
          <a:p>
            <a:pPr marL="0" indent="0">
              <a:buNone/>
            </a:pPr>
            <a:endParaRPr lang="el-GR" dirty="0"/>
          </a:p>
          <a:p>
            <a:r>
              <a:rPr lang="el-GR" b="1" dirty="0">
                <a:solidFill>
                  <a:srgbClr val="3366FF"/>
                </a:solidFill>
              </a:rPr>
              <a:t>Αμφοτερόπλευρη κοκκιωματώδης  ραγοειδίτιδα</a:t>
            </a:r>
            <a:endParaRPr lang="en-US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613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3FD3E307-0330-A04C-B0AA-B8E363405B3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09800" y="620714"/>
            <a:ext cx="7772400" cy="14700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l-GR" altLang="el-GR" sz="4400" b="1" dirty="0">
                <a:latin typeface="+mn-lt"/>
              </a:rPr>
              <a:t>ΟΦΘΑΛΜΟΣ</a:t>
            </a:r>
          </a:p>
        </p:txBody>
      </p:sp>
      <p:pic>
        <p:nvPicPr>
          <p:cNvPr id="20482" name="Picture 1">
            <a:extLst>
              <a:ext uri="{FF2B5EF4-FFF2-40B4-BE49-F238E27FC236}">
                <a16:creationId xmlns:a16="http://schemas.microsoft.com/office/drawing/2014/main" id="{E2EB4383-DDFF-334E-A0BB-D3CB42171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2565400"/>
            <a:ext cx="85725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59714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>
                <a:latin typeface="+mn-lt"/>
              </a:rPr>
              <a:t>ΟΦΘΑΛΜΙΚΗ ΦΛΕΓΜΟΝΗ (1Γ)</a:t>
            </a:r>
            <a:br>
              <a:rPr lang="el-GR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b="1" dirty="0">
                <a:solidFill>
                  <a:srgbClr val="000090"/>
                </a:solidFill>
              </a:rPr>
              <a:t>Ρευματοειδής Νόσος</a:t>
            </a:r>
          </a:p>
          <a:p>
            <a:pPr marL="0" indent="0">
              <a:buNone/>
            </a:pPr>
            <a:endParaRPr lang="el-GR" b="1" dirty="0">
              <a:solidFill>
                <a:srgbClr val="000090"/>
              </a:solidFill>
            </a:endParaRPr>
          </a:p>
          <a:p>
            <a:pPr>
              <a:buFont typeface="Wingdings" charset="2"/>
              <a:buChar char="ü"/>
            </a:pPr>
            <a:r>
              <a:rPr lang="el-GR" b="1" dirty="0">
                <a:solidFill>
                  <a:srgbClr val="0000FF"/>
                </a:solidFill>
              </a:rPr>
              <a:t>Εξέλκωση κερατοειδούς με αυτόματη διάτρηση</a:t>
            </a:r>
          </a:p>
          <a:p>
            <a:pPr>
              <a:buFont typeface="Wingdings" charset="2"/>
              <a:buChar char="ü"/>
            </a:pPr>
            <a:r>
              <a:rPr lang="el-GR" b="1" dirty="0">
                <a:solidFill>
                  <a:srgbClr val="0000FF"/>
                </a:solidFill>
              </a:rPr>
              <a:t>Νεκρωτική σκληρίτιδα</a:t>
            </a:r>
          </a:p>
          <a:p>
            <a:pPr marL="0" indent="0">
              <a:buNone/>
            </a:pP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1"/>
            <a:ext cx="4350782" cy="4525963"/>
          </a:xfrm>
        </p:spPr>
        <p:txBody>
          <a:bodyPr/>
          <a:lstStyle/>
          <a:p>
            <a:pPr marL="0" indent="0">
              <a:buNone/>
            </a:pPr>
            <a:r>
              <a:rPr lang="el-GR" b="1" dirty="0">
                <a:solidFill>
                  <a:srgbClr val="000090"/>
                </a:solidFill>
              </a:rPr>
              <a:t>Μή ειδική Κοκκιωματώδης Ραγοειδίτιδα</a:t>
            </a:r>
          </a:p>
          <a:p>
            <a:pPr>
              <a:buFont typeface="Wingdings" charset="2"/>
              <a:buChar char="ü"/>
            </a:pPr>
            <a:r>
              <a:rPr lang="el-GR" b="1" dirty="0">
                <a:solidFill>
                  <a:srgbClr val="0000FF"/>
                </a:solidFill>
              </a:rPr>
              <a:t>Αιτιολογία: Άγνωστη</a:t>
            </a:r>
          </a:p>
          <a:p>
            <a:pPr>
              <a:buFont typeface="Wingdings" charset="2"/>
              <a:buChar char="ü"/>
            </a:pPr>
            <a:r>
              <a:rPr lang="el-GR" b="1" dirty="0">
                <a:solidFill>
                  <a:srgbClr val="0000FF"/>
                </a:solidFill>
              </a:rPr>
              <a:t>Λεμφοκυτταρική διήθηση ραγοειδούς χιτώνα</a:t>
            </a:r>
          </a:p>
          <a:p>
            <a:pPr>
              <a:buFont typeface="Wingdings" charset="2"/>
              <a:buChar char="ü"/>
            </a:pPr>
            <a:r>
              <a:rPr lang="el-GR" b="1" dirty="0">
                <a:solidFill>
                  <a:srgbClr val="0000FF"/>
                </a:solidFill>
              </a:rPr>
              <a:t>Ρίκνωση Οφθαλμού-Ίνωση-Δευτεροπαθής οστεοποίηση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0566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600" b="1" dirty="0">
                <a:latin typeface="+mn-lt"/>
              </a:rPr>
              <a:t>ΑΓΓΕΙΑΚΑ-ΕΚΦΥΛΙΣΤΙΚΑ ΝΟΣΗΜΑΤΑ ΟΦΘΑΛΜΟΥ (2) </a:t>
            </a:r>
            <a:endParaRPr lang="en-US" sz="36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b="1" u="sng" dirty="0">
                <a:solidFill>
                  <a:srgbClr val="000090"/>
                </a:solidFill>
              </a:rPr>
              <a:t>ΑΓΓΕΙΑΚΗ ΝΟΣΟΣ ΑΜΦΙΒΛΗΣΤΡΟΕΙΔΗ</a:t>
            </a:r>
          </a:p>
          <a:p>
            <a:pPr marL="0" indent="0">
              <a:buNone/>
            </a:pPr>
            <a:r>
              <a:rPr lang="el-GR" b="1" dirty="0">
                <a:solidFill>
                  <a:srgbClr val="000090"/>
                </a:solidFill>
              </a:rPr>
              <a:t>Εστιακή αποφρακτική νόσος</a:t>
            </a:r>
            <a:r>
              <a:rPr lang="el-GR" b="1" dirty="0">
                <a:solidFill>
                  <a:srgbClr val="FF0000"/>
                </a:solidFill>
              </a:rPr>
              <a:t> </a:t>
            </a:r>
            <a:r>
              <a:rPr lang="el-GR" b="1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l-GR" b="1" dirty="0">
                <a:solidFill>
                  <a:srgbClr val="000090"/>
                </a:solidFill>
                <a:ea typeface="Wingdings"/>
                <a:cs typeface="Wingdings"/>
                <a:sym typeface="Wingdings"/>
              </a:rPr>
              <a:t>βλάβες στα αρτηριόλια</a:t>
            </a:r>
            <a:r>
              <a:rPr lang="el-GR" b="1" dirty="0">
                <a:solidFill>
                  <a:srgbClr val="FF0000"/>
                </a:solidFill>
                <a:ea typeface="Wingdings"/>
                <a:cs typeface="Wingdings"/>
                <a:sym typeface="Wingdings"/>
              </a:rPr>
              <a:t> </a:t>
            </a:r>
            <a:r>
              <a:rPr lang="el-GR" b="1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l-GR" b="1" dirty="0">
                <a:solidFill>
                  <a:srgbClr val="FF0000"/>
                </a:solidFill>
                <a:sym typeface="Wingdings"/>
              </a:rPr>
              <a:t> </a:t>
            </a:r>
            <a:r>
              <a:rPr lang="el-GR" b="1" dirty="0">
                <a:solidFill>
                  <a:srgbClr val="000090"/>
                </a:solidFill>
                <a:sym typeface="Wingdings"/>
              </a:rPr>
              <a:t>ισχαιμία </a:t>
            </a:r>
            <a:r>
              <a:rPr lang="el-GR" b="1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l-GR" b="1" dirty="0">
                <a:solidFill>
                  <a:srgbClr val="000090"/>
                </a:solidFill>
                <a:sym typeface="Wingdings"/>
              </a:rPr>
              <a:t>εξίδρωση διαμέσου του κατεστραμένου ενδοθηλίου των τριχοειδών </a:t>
            </a:r>
            <a:r>
              <a:rPr lang="el-GR" b="1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l-GR" b="1" dirty="0">
                <a:solidFill>
                  <a:srgbClr val="000090"/>
                </a:solidFill>
                <a:latin typeface="Wingdings"/>
                <a:ea typeface="Wingdings"/>
                <a:cs typeface="Wingdings"/>
                <a:sym typeface="Wingdings"/>
              </a:rPr>
              <a:t> </a:t>
            </a:r>
            <a:r>
              <a:rPr lang="el-GR" b="1" u="sng" dirty="0">
                <a:solidFill>
                  <a:srgbClr val="000090"/>
                </a:solidFill>
              </a:rPr>
              <a:t>Εξιδρώματα</a:t>
            </a:r>
          </a:p>
        </p:txBody>
      </p:sp>
    </p:spTree>
    <p:extLst>
      <p:ext uri="{BB962C8B-B14F-4D97-AF65-F5344CB8AC3E}">
        <p14:creationId xmlns:p14="http://schemas.microsoft.com/office/powerpoint/2010/main" val="24332742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600" b="1" dirty="0">
                <a:latin typeface="+mn-lt"/>
              </a:rPr>
              <a:t>ΑΓΓΕΙΑΚΑ-ΕΚΦΥΛΙΣΤΙΚΑ ΝΟΣΗΜΑΤΑ ΟΦΘΑΛΜΟΥ (2)</a:t>
            </a:r>
            <a:endParaRPr lang="en-US" sz="36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b="1" dirty="0">
                <a:solidFill>
                  <a:srgbClr val="000090"/>
                </a:solidFill>
              </a:rPr>
              <a:t>ΑΓΓΕΙΑΚΗ ΝΟΣΟΣ ΑΜΦΙΒΛΗΣΤΡΟΕΙΔΗ</a:t>
            </a:r>
          </a:p>
          <a:p>
            <a:pPr marL="0" indent="0">
              <a:buNone/>
            </a:pPr>
            <a:r>
              <a:rPr lang="el-GR" b="1" u="sng" dirty="0">
                <a:solidFill>
                  <a:srgbClr val="0000FF"/>
                </a:solidFill>
              </a:rPr>
              <a:t>Εξιδρώματα</a:t>
            </a:r>
          </a:p>
          <a:p>
            <a:pPr marL="0" indent="0">
              <a:buNone/>
            </a:pPr>
            <a:r>
              <a:rPr lang="el-GR" b="1" dirty="0">
                <a:solidFill>
                  <a:srgbClr val="0000FF"/>
                </a:solidFill>
              </a:rPr>
              <a:t>Μαλακά: </a:t>
            </a:r>
            <a:r>
              <a:rPr lang="el-GR" b="1" dirty="0">
                <a:solidFill>
                  <a:srgbClr val="000090"/>
                </a:solidFill>
              </a:rPr>
              <a:t>μικροέμφρακτο -αιμορραγία-νεοαγγείωση</a:t>
            </a:r>
          </a:p>
          <a:p>
            <a:pPr marL="0" indent="0">
              <a:buNone/>
            </a:pPr>
            <a:r>
              <a:rPr lang="el-GR" b="1" dirty="0">
                <a:solidFill>
                  <a:srgbClr val="0000FF"/>
                </a:solidFill>
              </a:rPr>
              <a:t>Σκληρά: </a:t>
            </a:r>
            <a:r>
              <a:rPr lang="el-GR" b="1" dirty="0">
                <a:solidFill>
                  <a:srgbClr val="000090"/>
                </a:solidFill>
              </a:rPr>
              <a:t>ωχροκίτρινες περιοχές στον αμφιβληστροειδή-νεκρώσεις-</a:t>
            </a:r>
            <a:r>
              <a:rPr lang="el-GR" b="1" dirty="0">
                <a:solidFill>
                  <a:srgbClr val="0000FF"/>
                </a:solidFill>
              </a:rPr>
              <a:t>ΝΕΟΑΓΓΕΙΩΣΗ</a:t>
            </a:r>
          </a:p>
          <a:p>
            <a:pPr marL="0" indent="0">
              <a:buNone/>
            </a:pPr>
            <a:endParaRPr lang="el-GR" b="1" dirty="0">
              <a:solidFill>
                <a:srgbClr val="000090"/>
              </a:solidFill>
            </a:endParaRPr>
          </a:p>
          <a:p>
            <a:pPr marL="0" indent="0">
              <a:buNone/>
            </a:pPr>
            <a:r>
              <a:rPr lang="el-GR" b="1" dirty="0">
                <a:solidFill>
                  <a:srgbClr val="0000FF"/>
                </a:solidFill>
              </a:rPr>
              <a:t>Τα νεοαγγεία τείνουν να διεισδύσουν στο υαλοειδές σώμα</a:t>
            </a:r>
            <a:r>
              <a:rPr lang="el-GR" b="1" dirty="0">
                <a:solidFill>
                  <a:srgbClr val="000090"/>
                </a:solidFill>
              </a:rPr>
              <a:t> </a:t>
            </a:r>
            <a:r>
              <a:rPr lang="el-GR" b="1" dirty="0">
                <a:solidFill>
                  <a:srgbClr val="00009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l-GR" b="1" dirty="0">
                <a:solidFill>
                  <a:srgbClr val="000090"/>
                </a:solidFill>
              </a:rPr>
              <a:t> </a:t>
            </a:r>
            <a:r>
              <a:rPr lang="el-GR" b="1" dirty="0">
                <a:solidFill>
                  <a:srgbClr val="0000FF"/>
                </a:solidFill>
              </a:rPr>
              <a:t>σχηματίζουν μεμβράνες </a:t>
            </a:r>
            <a:r>
              <a:rPr lang="el-GR" b="1" dirty="0">
                <a:solidFill>
                  <a:srgbClr val="00009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l-GR" b="1" dirty="0">
                <a:solidFill>
                  <a:srgbClr val="000090"/>
                </a:solidFill>
                <a:sym typeface="Wingdings"/>
              </a:rPr>
              <a:t> </a:t>
            </a:r>
            <a:r>
              <a:rPr lang="el-GR" b="1" dirty="0">
                <a:solidFill>
                  <a:srgbClr val="0000FF"/>
                </a:solidFill>
                <a:sym typeface="Wingdings"/>
              </a:rPr>
              <a:t>αποκόλληση αμφιβλιστροειδούς</a:t>
            </a:r>
            <a:r>
              <a:rPr lang="el-GR" b="1" dirty="0">
                <a:solidFill>
                  <a:srgbClr val="00009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l-GR" b="1" dirty="0">
                <a:solidFill>
                  <a:srgbClr val="000090"/>
                </a:solidFill>
                <a:sym typeface="Wingdings"/>
              </a:rPr>
              <a:t> ΤΥΦΛΩΣΗ</a:t>
            </a:r>
            <a:endParaRPr lang="en-US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2326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>
            <a:normAutofit fontScale="90000"/>
          </a:bodyPr>
          <a:lstStyle/>
          <a:p>
            <a:br>
              <a:rPr lang="el-GR" sz="4000" b="1" dirty="0"/>
            </a:br>
            <a:r>
              <a:rPr lang="el-GR" sz="4000" b="1" dirty="0">
                <a:latin typeface="+mn-lt"/>
              </a:rPr>
              <a:t>ΕΚΦΥΛΙΣΤΙΚΑ ΝΟΣΗΜΑΤΑ ΟΦΘΑΛΜΟΥ (3Α)</a:t>
            </a:r>
            <a:br>
              <a:rPr lang="el-GR" sz="4000" b="1" dirty="0"/>
            </a:br>
            <a:r>
              <a:rPr lang="el-GR" sz="3600" b="1" dirty="0">
                <a:solidFill>
                  <a:srgbClr val="000090"/>
                </a:solidFill>
                <a:latin typeface="+mn-lt"/>
              </a:rPr>
              <a:t>ΕΚΦΥΛΙΣΗ ΩΧΡΑΣ ΚΗΛΙΔΑΣ</a:t>
            </a:r>
            <a:br>
              <a:rPr lang="el-GR" b="1" dirty="0">
                <a:solidFill>
                  <a:srgbClr val="00009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b="1" u="sng" dirty="0">
                <a:solidFill>
                  <a:srgbClr val="0000FF"/>
                </a:solidFill>
              </a:rPr>
              <a:t>Συχνότερη μή ιάσιμη αιτία απώλειας όρασης</a:t>
            </a:r>
          </a:p>
          <a:p>
            <a:pPr marL="0" indent="0">
              <a:buNone/>
            </a:pPr>
            <a:r>
              <a:rPr lang="el-GR" b="1" dirty="0">
                <a:solidFill>
                  <a:srgbClr val="0000FF"/>
                </a:solidFill>
              </a:rPr>
              <a:t>Αιτιολογία: </a:t>
            </a:r>
            <a:r>
              <a:rPr lang="el-GR" b="1" dirty="0">
                <a:solidFill>
                  <a:srgbClr val="000090"/>
                </a:solidFill>
              </a:rPr>
              <a:t>φλεγμονή, ενεργοποίηση συμπληρώματος</a:t>
            </a:r>
          </a:p>
          <a:p>
            <a:pPr marL="0" indent="0">
              <a:buNone/>
            </a:pPr>
            <a:r>
              <a:rPr lang="el-GR" b="1" dirty="0">
                <a:solidFill>
                  <a:srgbClr val="0000FF"/>
                </a:solidFill>
              </a:rPr>
              <a:t>Εξέλιξη: </a:t>
            </a:r>
            <a:r>
              <a:rPr lang="el-GR" b="1" dirty="0">
                <a:solidFill>
                  <a:srgbClr val="000090"/>
                </a:solidFill>
              </a:rPr>
              <a:t>Ατροφία φωτοϋποδοχέων της ωχράς κηλίδας</a:t>
            </a:r>
            <a:r>
              <a:rPr lang="el-GR" b="1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l-GR" b="1" dirty="0">
                <a:solidFill>
                  <a:srgbClr val="000090"/>
                </a:solidFill>
                <a:sym typeface="Wingdings"/>
              </a:rPr>
              <a:t> εκφυλιστικές αλλοιώσεις στο μελαγχρωστικό επιθήλιο του αμφιβληστροειδούς</a:t>
            </a:r>
            <a:r>
              <a:rPr lang="el-GR" b="1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l-GR" b="1" dirty="0">
                <a:solidFill>
                  <a:srgbClr val="000090"/>
                </a:solidFill>
                <a:sym typeface="Wingdings"/>
              </a:rPr>
              <a:t> (+) αιμορραγία-ίνωση</a:t>
            </a:r>
            <a:r>
              <a:rPr lang="el-GR" b="1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l-GR" b="1" dirty="0">
                <a:solidFill>
                  <a:srgbClr val="000090"/>
                </a:solidFill>
                <a:sym typeface="Wingdings"/>
              </a:rPr>
              <a:t> </a:t>
            </a:r>
            <a:r>
              <a:rPr lang="el-GR" b="1" u="sng" dirty="0">
                <a:solidFill>
                  <a:srgbClr val="000090"/>
                </a:solidFill>
                <a:sym typeface="Wingdings"/>
              </a:rPr>
              <a:t>απώλεια της κεντρικής όρασης</a:t>
            </a:r>
            <a:r>
              <a:rPr lang="el-GR" b="1" u="sng" dirty="0">
                <a:solidFill>
                  <a:srgbClr val="000090"/>
                </a:solidFill>
              </a:rPr>
              <a:t> </a:t>
            </a:r>
            <a:endParaRPr lang="en-US" b="1" u="sng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6380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>
                <a:latin typeface="+mn-lt"/>
              </a:rPr>
              <a:t>ΕΚΦΥΛΙΣΤΙΚΑ ΝΟΣΗΜΑΤΑ ΟΦΘΑΛΜΟΥ (3Β)</a:t>
            </a:r>
            <a:br>
              <a:rPr lang="el-GR" sz="3600" b="1" dirty="0"/>
            </a:b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981200" y="1417638"/>
            <a:ext cx="4038600" cy="5230280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ct val="50000"/>
              </a:spcBef>
            </a:pPr>
            <a:r>
              <a:rPr lang="el-GR" b="1" dirty="0">
                <a:solidFill>
                  <a:srgbClr val="3366FF"/>
                </a:solidFill>
              </a:rPr>
              <a:t>Ο φακός περιβάλλεται από μία κάψα πλούσια σε κολλαγόνο και υδατάνθρακες</a:t>
            </a:r>
          </a:p>
          <a:p>
            <a:pPr>
              <a:spcBef>
                <a:spcPct val="50000"/>
              </a:spcBef>
            </a:pPr>
            <a:r>
              <a:rPr lang="el-GR" b="1" dirty="0">
                <a:solidFill>
                  <a:srgbClr val="3366FF"/>
                </a:solidFill>
              </a:rPr>
              <a:t>Κάτω από την κάψα, στη πρόσθια επιφάνεια του φακού, υπάρχει ένα μονόστοιβο κυβοειδές επιθήλιο</a:t>
            </a:r>
          </a:p>
          <a:p>
            <a:pPr>
              <a:spcBef>
                <a:spcPct val="50000"/>
              </a:spcBef>
            </a:pPr>
            <a:r>
              <a:rPr lang="el-GR" b="1" dirty="0">
                <a:solidFill>
                  <a:srgbClr val="3366FF"/>
                </a:solidFill>
              </a:rPr>
              <a:t>Ο μεταβολισμός του φακού διατηρείται από τη διάχυση τροφικών συστατικών από το υδατοειδές υγρό</a:t>
            </a:r>
            <a:endParaRPr lang="en-US" dirty="0">
              <a:solidFill>
                <a:srgbClr val="3366FF"/>
              </a:solidFill>
            </a:endParaRPr>
          </a:p>
        </p:txBody>
      </p:sp>
      <p:pic>
        <p:nvPicPr>
          <p:cNvPr id="6" name="Picture 4" descr="Suture Lines of Lens, Schematic Drawing of anatomy">
            <a:hlinkClick r:id="rId2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307" b="-14307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6172200" y="1157784"/>
            <a:ext cx="267433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dirty="0">
                <a:solidFill>
                  <a:srgbClr val="000090"/>
                </a:solidFill>
              </a:rPr>
              <a:t>ΚΑΤΑΡΡΑΚΤΗΣ</a:t>
            </a:r>
            <a:endParaRPr lang="en-US" sz="32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8550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>
                <a:latin typeface="+mn-lt"/>
              </a:rPr>
              <a:t>ΕΚΦΥΛΙΣΤΙΚΑ ΝΟΣΗΜΑΤΑ ΟΦΘΑΛΜΟΥ (3Β)</a:t>
            </a:r>
            <a:br>
              <a:rPr lang="el-GR" sz="3600" b="1" dirty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l-GR" b="1" dirty="0">
                <a:solidFill>
                  <a:srgbClr val="000090"/>
                </a:solidFill>
                <a:latin typeface="Arial" charset="0"/>
              </a:rPr>
              <a:t>Θόλωση του κρυσταλλοειδούς φακού του οφθαλμού το συχνότερο αίτιο έκπτωσης ή απώλειας της όρασης</a:t>
            </a:r>
          </a:p>
          <a:p>
            <a:pPr>
              <a:lnSpc>
                <a:spcPct val="90000"/>
              </a:lnSpc>
            </a:pPr>
            <a:r>
              <a:rPr lang="el-GR" b="1" dirty="0">
                <a:solidFill>
                  <a:srgbClr val="000090"/>
                </a:solidFill>
                <a:latin typeface="Arial" charset="0"/>
              </a:rPr>
              <a:t>Αίτια: </a:t>
            </a:r>
            <a:r>
              <a:rPr lang="el-GR" b="1" dirty="0">
                <a:solidFill>
                  <a:srgbClr val="3366FF"/>
                </a:solidFill>
                <a:latin typeface="Arial" charset="0"/>
              </a:rPr>
              <a:t>διαβήτης</a:t>
            </a:r>
          </a:p>
          <a:p>
            <a:pPr>
              <a:lnSpc>
                <a:spcPct val="90000"/>
              </a:lnSpc>
              <a:buNone/>
            </a:pPr>
            <a:r>
              <a:rPr lang="el-GR" b="1" dirty="0">
                <a:solidFill>
                  <a:srgbClr val="3366FF"/>
                </a:solidFill>
                <a:latin typeface="Arial" charset="0"/>
              </a:rPr>
              <a:t>              ανεπάρκεια βιταμινών</a:t>
            </a:r>
          </a:p>
          <a:p>
            <a:pPr>
              <a:lnSpc>
                <a:spcPct val="90000"/>
              </a:lnSpc>
              <a:buNone/>
            </a:pPr>
            <a:r>
              <a:rPr lang="el-GR" b="1" dirty="0">
                <a:solidFill>
                  <a:srgbClr val="3366FF"/>
                </a:solidFill>
                <a:latin typeface="Arial" charset="0"/>
              </a:rPr>
              <a:t>              γενετικές διαταραχές</a:t>
            </a:r>
          </a:p>
          <a:p>
            <a:pPr>
              <a:lnSpc>
                <a:spcPct val="90000"/>
              </a:lnSpc>
              <a:buNone/>
            </a:pPr>
            <a:r>
              <a:rPr lang="el-GR" b="1" dirty="0">
                <a:solidFill>
                  <a:srgbClr val="3366FF"/>
                </a:solidFill>
                <a:latin typeface="Arial" charset="0"/>
              </a:rPr>
              <a:t>              τοξικές ουσίες</a:t>
            </a:r>
          </a:p>
          <a:p>
            <a:pPr>
              <a:lnSpc>
                <a:spcPct val="90000"/>
              </a:lnSpc>
              <a:buNone/>
            </a:pPr>
            <a:r>
              <a:rPr lang="el-GR" b="1" dirty="0">
                <a:solidFill>
                  <a:srgbClr val="3366FF"/>
                </a:solidFill>
                <a:latin typeface="Arial" charset="0"/>
              </a:rPr>
              <a:t>              φάρμακα</a:t>
            </a:r>
          </a:p>
          <a:p>
            <a:pPr>
              <a:lnSpc>
                <a:spcPct val="90000"/>
              </a:lnSpc>
              <a:buNone/>
            </a:pPr>
            <a:r>
              <a:rPr lang="el-GR" b="1" dirty="0">
                <a:latin typeface="Arial" charset="0"/>
              </a:rPr>
              <a:t>        </a:t>
            </a:r>
            <a:r>
              <a:rPr lang="el-GR" b="1" u="sng" dirty="0">
                <a:solidFill>
                  <a:srgbClr val="000090"/>
                </a:solidFill>
                <a:latin typeface="Arial" charset="0"/>
              </a:rPr>
              <a:t>ΚΥΡΙΩΣ:</a:t>
            </a:r>
            <a:r>
              <a:rPr lang="el-GR" b="1" dirty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el-GR" b="1" dirty="0">
                <a:solidFill>
                  <a:srgbClr val="3366FF"/>
                </a:solidFill>
                <a:latin typeface="Arial" charset="0"/>
              </a:rPr>
              <a:t>Γεροντικός καταρράκτης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59483" y="865396"/>
            <a:ext cx="25803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dirty="0">
                <a:solidFill>
                  <a:srgbClr val="000090"/>
                </a:solidFill>
              </a:rPr>
              <a:t>ΚΑΤΑΡΡΑΚΤΗΣ</a:t>
            </a:r>
            <a:endParaRPr lang="en-US" sz="32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4474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>
                <a:latin typeface="+mn-lt"/>
              </a:rPr>
              <a:t>ΕΚΦΥΛΙΣΤΙΚΑ ΝΟΣΗΜΑΤΑ ΟΦΘΑΛΜΟΥ (3Β)</a:t>
            </a:r>
            <a:br>
              <a:rPr lang="el-GR" sz="4000" b="1" dirty="0"/>
            </a:br>
            <a:r>
              <a:rPr lang="el-GR" sz="3600" b="1" dirty="0">
                <a:solidFill>
                  <a:srgbClr val="000090"/>
                </a:solidFill>
                <a:latin typeface="+mn-lt"/>
              </a:rPr>
              <a:t>ΚΑΤΑΡΡΑΚΤΗΣ</a:t>
            </a:r>
            <a:endParaRPr lang="en-US" sz="3600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l-GR" i="1" u="sng" dirty="0">
                <a:solidFill>
                  <a:srgbClr val="000090"/>
                </a:solidFill>
              </a:rPr>
              <a:t>Αρχόμενος καταρράκτης:</a:t>
            </a:r>
          </a:p>
          <a:p>
            <a:pPr>
              <a:lnSpc>
                <a:spcPct val="90000"/>
              </a:lnSpc>
              <a:buNone/>
            </a:pPr>
            <a:r>
              <a:rPr lang="el-GR" b="1" dirty="0"/>
              <a:t>    </a:t>
            </a:r>
            <a:r>
              <a:rPr lang="el-GR" b="1" dirty="0">
                <a:solidFill>
                  <a:srgbClr val="3366FF"/>
                </a:solidFill>
              </a:rPr>
              <a:t>σχισμοειδείς χώροι με συσσώρευση εκφυλισμένου υλικού του φακού (σωματίδια του </a:t>
            </a:r>
            <a:r>
              <a:rPr lang="en-US" b="1" dirty="0" err="1">
                <a:solidFill>
                  <a:srgbClr val="3366FF"/>
                </a:solidFill>
              </a:rPr>
              <a:t>Morgani</a:t>
            </a:r>
            <a:r>
              <a:rPr lang="en-US" b="1" dirty="0">
                <a:solidFill>
                  <a:srgbClr val="3366FF"/>
                </a:solidFill>
              </a:rPr>
              <a:t>)</a:t>
            </a:r>
            <a:endParaRPr lang="el-GR" b="1" dirty="0">
              <a:solidFill>
                <a:srgbClr val="3366FF"/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el-GR" b="1" dirty="0"/>
          </a:p>
          <a:p>
            <a:pPr>
              <a:lnSpc>
                <a:spcPct val="90000"/>
              </a:lnSpc>
            </a:pPr>
            <a:r>
              <a:rPr lang="el-GR" i="1" u="sng" dirty="0">
                <a:solidFill>
                  <a:srgbClr val="000090"/>
                </a:solidFill>
              </a:rPr>
              <a:t>Ώριμος καταρράκτης:</a:t>
            </a:r>
          </a:p>
          <a:p>
            <a:pPr>
              <a:lnSpc>
                <a:spcPct val="90000"/>
              </a:lnSpc>
              <a:buNone/>
            </a:pPr>
            <a:r>
              <a:rPr lang="el-GR" dirty="0"/>
              <a:t>   </a:t>
            </a:r>
            <a:r>
              <a:rPr lang="el-GR" b="1" dirty="0">
                <a:solidFill>
                  <a:srgbClr val="3366FF"/>
                </a:solidFill>
              </a:rPr>
              <a:t>αύξηση της οσμωτικής πίεσης</a:t>
            </a:r>
          </a:p>
          <a:p>
            <a:pPr>
              <a:lnSpc>
                <a:spcPct val="90000"/>
              </a:lnSpc>
              <a:buNone/>
            </a:pPr>
            <a:endParaRPr lang="el-GR" b="1" dirty="0">
              <a:solidFill>
                <a:srgbClr val="DDDDDD"/>
              </a:solidFill>
            </a:endParaRPr>
          </a:p>
          <a:p>
            <a:pPr>
              <a:lnSpc>
                <a:spcPct val="90000"/>
              </a:lnSpc>
            </a:pPr>
            <a:r>
              <a:rPr lang="el-GR" i="1" u="sng" dirty="0">
                <a:solidFill>
                  <a:srgbClr val="000090"/>
                </a:solidFill>
              </a:rPr>
              <a:t>Υπερώριμος καταρράκτης:</a:t>
            </a:r>
          </a:p>
          <a:p>
            <a:pPr>
              <a:lnSpc>
                <a:spcPct val="90000"/>
              </a:lnSpc>
              <a:buNone/>
            </a:pPr>
            <a:r>
              <a:rPr lang="el-GR" b="1" dirty="0"/>
              <a:t>    </a:t>
            </a:r>
            <a:r>
              <a:rPr lang="el-GR" b="1" dirty="0">
                <a:solidFill>
                  <a:srgbClr val="3366FF"/>
                </a:solidFill>
              </a:rPr>
              <a:t>καταστροφή της κάψας και διαφυγή φακοειδών υπολειμμάτων </a:t>
            </a:r>
            <a:endParaRPr 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649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b="1" dirty="0">
                <a:solidFill>
                  <a:srgbClr val="0000FF"/>
                </a:solidFill>
              </a:rPr>
              <a:t>Συγγενής καταρράκτης  </a:t>
            </a:r>
            <a:r>
              <a:rPr lang="el-GR" b="1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l-GR" b="1" dirty="0">
                <a:latin typeface="Wingdings"/>
                <a:ea typeface="Wingdings"/>
                <a:cs typeface="Wingdings"/>
                <a:sym typeface="Wingdings"/>
              </a:rPr>
              <a:t> </a:t>
            </a:r>
            <a:r>
              <a:rPr lang="el-GR" b="1" dirty="0">
                <a:solidFill>
                  <a:srgbClr val="0000FF"/>
                </a:solidFill>
              </a:rPr>
              <a:t>βλάβη στις αναπτυσσόμενες ίνες του φακού του εμβρύου </a:t>
            </a:r>
            <a:r>
              <a:rPr lang="el-GR" b="1" dirty="0">
                <a:solidFill>
                  <a:srgbClr val="3366FF"/>
                </a:solidFill>
              </a:rPr>
              <a:t>(λοίμωξη από ερυθρά)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>
                <a:latin typeface="+mn-lt"/>
              </a:rPr>
              <a:t>ΕΚΦΥΛΙΣΤΙΚΑ ΝΟΣΗΜΑΤΑ ΟΦΘΑΛΜΟΥ (3Β)</a:t>
            </a:r>
            <a:br>
              <a:rPr lang="el-GR" sz="3600" b="1" dirty="0">
                <a:latin typeface="+mn-lt"/>
              </a:rPr>
            </a:br>
            <a:r>
              <a:rPr lang="el-GR" sz="3600" b="1" dirty="0">
                <a:solidFill>
                  <a:srgbClr val="000090"/>
                </a:solidFill>
                <a:latin typeface="+mn-lt"/>
              </a:rPr>
              <a:t>ΚΑΤΑΡΡΑΚΤΗΣ</a:t>
            </a:r>
            <a:endParaRPr lang="en-US" sz="3600" dirty="0">
              <a:solidFill>
                <a:srgbClr val="00009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861163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>
                <a:latin typeface="+mn-lt"/>
              </a:rPr>
              <a:t>ΕΚΦΥΛΙΣΤΙΚΑ ΝΟΣΗΜΑΤΑ ΟΦΘΑΛΜΟΥ (3Γ)</a:t>
            </a:r>
            <a:br>
              <a:rPr lang="el-GR" b="1" dirty="0"/>
            </a:br>
            <a:r>
              <a:rPr lang="el-GR" sz="3600" b="1" dirty="0">
                <a:solidFill>
                  <a:srgbClr val="000090"/>
                </a:solidFill>
              </a:rPr>
              <a:t>ΓΛΑΥΚΩΜΑ</a:t>
            </a:r>
            <a:endParaRPr lang="en-US" sz="3600" dirty="0"/>
          </a:p>
        </p:txBody>
      </p:sp>
      <p:pic>
        <p:nvPicPr>
          <p:cNvPr id="9" name="Picture 6" descr="Pim3213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538" r="59992" b="-36538"/>
          <a:stretch/>
        </p:blipFill>
        <p:spPr bwMode="auto">
          <a:xfrm>
            <a:off x="4611117" y="1028914"/>
            <a:ext cx="1773910" cy="4968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glaucoma-1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99" b="-34519"/>
          <a:stretch/>
        </p:blipFill>
        <p:spPr bwMode="auto">
          <a:xfrm>
            <a:off x="6585873" y="2077012"/>
            <a:ext cx="5325207" cy="4064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866871" y="2086558"/>
            <a:ext cx="2194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Κανάλι του </a:t>
            </a:r>
            <a:r>
              <a:rPr lang="en-US" b="1" dirty="0" err="1">
                <a:solidFill>
                  <a:srgbClr val="FF0000"/>
                </a:solidFill>
              </a:rPr>
              <a:t>Schlemm</a:t>
            </a:r>
            <a:endParaRPr lang="el-GR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203906" y="5313233"/>
            <a:ext cx="8006894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>
                <a:solidFill>
                  <a:srgbClr val="3366FF"/>
                </a:solidFill>
              </a:rPr>
              <a:t>Η διατήρηση ανοιχτής της γωνίας της πρόσθιας κάμερας αλλά και του καναλιού του </a:t>
            </a:r>
            <a:r>
              <a:rPr lang="en-US" sz="2400" b="1" dirty="0" err="1">
                <a:solidFill>
                  <a:srgbClr val="3366FF"/>
                </a:solidFill>
              </a:rPr>
              <a:t>Schlemm</a:t>
            </a:r>
            <a:r>
              <a:rPr lang="el-GR" sz="2400" b="1" dirty="0">
                <a:solidFill>
                  <a:srgbClr val="3366FF"/>
                </a:solidFill>
              </a:rPr>
              <a:t> αποτελούν απαραίτητα προϋπόθεση για τη σωστή ενδοφθάλμια πίεση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75034" y="1428163"/>
            <a:ext cx="577203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>
                <a:solidFill>
                  <a:srgbClr val="0000FF"/>
                </a:solidFill>
              </a:rPr>
              <a:t>Διατήρηση της ενδοφθάλμιας πίεσης</a:t>
            </a:r>
          </a:p>
          <a:p>
            <a:endParaRPr lang="en-US" dirty="0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87C7B08C-66FE-7D46-B2CD-170A4851F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21" y="2035998"/>
            <a:ext cx="4105275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3352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1819"/>
            <a:ext cx="9800968" cy="1143000"/>
          </a:xfrm>
        </p:spPr>
        <p:txBody>
          <a:bodyPr>
            <a:normAutofit/>
          </a:bodyPr>
          <a:lstStyle/>
          <a:p>
            <a:r>
              <a:rPr lang="el-GR" sz="4000" b="1" dirty="0">
                <a:latin typeface="+mn-lt"/>
              </a:rPr>
              <a:t>ΕΚΦΥΛΙΣΤΙΚΑ ΝΟΣΗΜΑΤΑ ΟΦΘΑΛΜΟΥ (3Γ)</a:t>
            </a:r>
            <a:br>
              <a:rPr lang="el-GR" b="1" dirty="0">
                <a:latin typeface="+mn-lt"/>
              </a:rPr>
            </a:br>
            <a:r>
              <a:rPr lang="el-GR" sz="3600" b="1" dirty="0">
                <a:solidFill>
                  <a:srgbClr val="000090"/>
                </a:solidFill>
              </a:rPr>
              <a:t>ΓΛΑΥΚΩΜΑ</a:t>
            </a:r>
            <a:endParaRPr lang="en-US" sz="3600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b="1" u="sng" dirty="0">
                <a:solidFill>
                  <a:srgbClr val="000090"/>
                </a:solidFill>
              </a:rPr>
              <a:t>ΓΛΑΥΚΩΜΑ: </a:t>
            </a:r>
            <a:r>
              <a:rPr lang="el-GR" b="1" dirty="0">
                <a:solidFill>
                  <a:srgbClr val="000090"/>
                </a:solidFill>
              </a:rPr>
              <a:t>ομάδα διαταραχών στις οποίες η αυξημένη ενδοφθάλμια πίεση </a:t>
            </a:r>
            <a:r>
              <a:rPr lang="el-GR" b="1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l-GR" b="1" dirty="0">
                <a:solidFill>
                  <a:srgbClr val="000090"/>
                </a:solidFill>
              </a:rPr>
              <a:t> παρεμποδίζει την αγγειακή αιμάτωση του νευρικού ιστού </a:t>
            </a:r>
            <a:r>
              <a:rPr lang="el-GR" b="1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l-GR" b="1" dirty="0">
                <a:solidFill>
                  <a:srgbClr val="000090"/>
                </a:solidFill>
                <a:latin typeface="Wingdings"/>
                <a:ea typeface="Wingdings"/>
                <a:cs typeface="Wingdings"/>
                <a:sym typeface="Wingdings"/>
              </a:rPr>
              <a:t> </a:t>
            </a:r>
            <a:r>
              <a:rPr lang="el-GR" b="1" dirty="0">
                <a:solidFill>
                  <a:srgbClr val="000090"/>
                </a:solidFill>
              </a:rPr>
              <a:t>οδηγεί σε ατροφία του οπτικού νεύρου</a:t>
            </a:r>
            <a:r>
              <a:rPr lang="el-GR" b="1" dirty="0">
                <a:solidFill>
                  <a:srgbClr val="FF0000"/>
                </a:solidFill>
              </a:rPr>
              <a:t>***</a:t>
            </a:r>
            <a:r>
              <a:rPr lang="el-GR" b="1" dirty="0">
                <a:solidFill>
                  <a:srgbClr val="000090"/>
                </a:solidFill>
              </a:rPr>
              <a:t>-</a:t>
            </a:r>
            <a:r>
              <a:rPr lang="el-GR" b="1" u="sng" dirty="0">
                <a:solidFill>
                  <a:srgbClr val="000090"/>
                </a:solidFill>
              </a:rPr>
              <a:t>ΤΥΦΛΩΣΗ</a:t>
            </a:r>
          </a:p>
          <a:p>
            <a:pPr marL="0" indent="0">
              <a:buNone/>
            </a:pPr>
            <a:endParaRPr lang="el-GR" b="1" dirty="0"/>
          </a:p>
          <a:p>
            <a:pPr marL="0" indent="0">
              <a:buNone/>
            </a:pPr>
            <a:r>
              <a:rPr lang="el-GR" b="1" u="sng" dirty="0">
                <a:solidFill>
                  <a:srgbClr val="000090"/>
                </a:solidFill>
              </a:rPr>
              <a:t>Φυσιολογική ενδοφθάλμια πίεση: </a:t>
            </a:r>
            <a:r>
              <a:rPr lang="el-GR" b="1" dirty="0">
                <a:solidFill>
                  <a:srgbClr val="FF0000"/>
                </a:solidFill>
              </a:rPr>
              <a:t>10-20 </a:t>
            </a:r>
            <a:r>
              <a:rPr lang="en-US" b="1" dirty="0">
                <a:solidFill>
                  <a:srgbClr val="FF0000"/>
                </a:solidFill>
              </a:rPr>
              <a:t>mmHg</a:t>
            </a:r>
            <a:endParaRPr lang="el-GR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l-GR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l-GR" b="1" dirty="0">
                <a:solidFill>
                  <a:srgbClr val="FF0000"/>
                </a:solidFill>
              </a:rPr>
              <a:t>***</a:t>
            </a:r>
            <a:r>
              <a:rPr lang="el-GR" sz="2600" b="1" dirty="0">
                <a:solidFill>
                  <a:srgbClr val="0000FF"/>
                </a:solidFill>
              </a:rPr>
              <a:t>ισχαιμική ατροφία των αξόνων των νευρικών ινών του δίσκου και δευτεροπαθής ατροφία της στιβάδας των νευρικών ινών του αμφιβληστροειδούς</a:t>
            </a:r>
            <a:endParaRPr lang="en-US" sz="2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958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C2284-A088-A74A-B686-6DA7FD066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b="1" dirty="0">
                <a:latin typeface="+mn-lt"/>
              </a:rPr>
              <a:t>ΕΞΑΡΤΗΜΑΤΑ ΟΦΘΑΛΜΟΥ</a:t>
            </a:r>
            <a:endParaRPr lang="en-US" b="1" dirty="0">
              <a:latin typeface="+mn-lt"/>
            </a:endParaRP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7A991AB6-4D53-D349-A5FF-B64F9FF210F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  <a:defRPr/>
            </a:pPr>
            <a:r>
              <a:rPr lang="el-GR" altLang="en-US" b="1" dirty="0"/>
              <a:t>Βλέφαρα: δέρμα, </a:t>
            </a:r>
            <a:r>
              <a:rPr lang="el-GR" altLang="en-US" b="1" dirty="0" err="1"/>
              <a:t>εξαρτηματικά</a:t>
            </a:r>
            <a:r>
              <a:rPr lang="el-GR" altLang="en-US" b="1" dirty="0"/>
              <a:t> μόρια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l-GR" altLang="en-US" b="1" dirty="0" err="1"/>
              <a:t>Δακρυϊκός</a:t>
            </a:r>
            <a:r>
              <a:rPr lang="el-GR" altLang="en-US" b="1" dirty="0"/>
              <a:t> αδένας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l-GR" altLang="en-US" b="1" dirty="0" err="1"/>
              <a:t>Επιπεφυκότας</a:t>
            </a:r>
            <a:endParaRPr lang="el-GR" altLang="en-US" b="1" dirty="0"/>
          </a:p>
          <a:p>
            <a:pPr>
              <a:defRPr/>
            </a:pPr>
            <a:endParaRPr lang="en-US" altLang="en-US" dirty="0"/>
          </a:p>
        </p:txBody>
      </p:sp>
      <p:pic>
        <p:nvPicPr>
          <p:cNvPr id="21507" name="Picture 3">
            <a:extLst>
              <a:ext uri="{FF2B5EF4-FFF2-40B4-BE49-F238E27FC236}">
                <a16:creationId xmlns:a16="http://schemas.microsoft.com/office/drawing/2014/main" id="{67774913-B0EC-4340-8D35-39B2C276E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6" t="24455" r="48026" b="26337"/>
          <a:stretch>
            <a:fillRect/>
          </a:stretch>
        </p:blipFill>
        <p:spPr bwMode="auto">
          <a:xfrm>
            <a:off x="6791798" y="2863851"/>
            <a:ext cx="4321175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5064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>
                <a:latin typeface="+mn-lt"/>
              </a:rPr>
              <a:t>ΕΚΦΥΛΙΣΤΙΚΑ ΝΟΣΗΜΑΤΑ ΟΦΘΑΛΜΟΥ (3Γ)</a:t>
            </a:r>
            <a:br>
              <a:rPr lang="el-GR" sz="3600" b="1" dirty="0">
                <a:latin typeface="+mn-lt"/>
              </a:rPr>
            </a:br>
            <a:r>
              <a:rPr lang="el-GR" sz="3600" b="1" dirty="0">
                <a:solidFill>
                  <a:srgbClr val="000090"/>
                </a:solidFill>
              </a:rPr>
              <a:t>ΓΛΑΥΚΩΜΑ ΚΛΕΙΣΤΗΣ ΓΩΝΙΑΣ (πρωτοπαθές)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b="1" dirty="0">
                <a:solidFill>
                  <a:srgbClr val="0000FF"/>
                </a:solidFill>
              </a:rPr>
              <a:t>Υπάρχει </a:t>
            </a:r>
            <a:r>
              <a:rPr lang="el-GR" b="1" u="sng" dirty="0">
                <a:solidFill>
                  <a:srgbClr val="0000FF"/>
                </a:solidFill>
              </a:rPr>
              <a:t>παθολογικά κλειστή ιριδοκερατοειδής γωνία </a:t>
            </a:r>
            <a:r>
              <a:rPr lang="el-GR" b="1" dirty="0">
                <a:solidFill>
                  <a:srgbClr val="0000FF"/>
                </a:solidFill>
              </a:rPr>
              <a:t>η οποία αποφράσσεται όταν ο οφθαλμός είναι σε </a:t>
            </a:r>
            <a:r>
              <a:rPr lang="el-GR" b="1" u="sng" dirty="0">
                <a:solidFill>
                  <a:srgbClr val="0000FF"/>
                </a:solidFill>
              </a:rPr>
              <a:t>μυδρίαση</a:t>
            </a:r>
            <a:r>
              <a:rPr lang="el-GR" b="1" dirty="0">
                <a:solidFill>
                  <a:srgbClr val="0000FF"/>
                </a:solidFill>
              </a:rPr>
              <a:t> </a:t>
            </a:r>
            <a:r>
              <a:rPr lang="el-GR" b="1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l-GR" b="1" dirty="0">
                <a:solidFill>
                  <a:srgbClr val="0000FF"/>
                </a:solidFill>
              </a:rPr>
              <a:t> η ίριδα και ο φακός να έρχονται σε επαφή </a:t>
            </a:r>
            <a:r>
              <a:rPr lang="el-GR" b="1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l-GR" b="1" dirty="0"/>
              <a:t> </a:t>
            </a:r>
            <a:r>
              <a:rPr lang="el-GR" b="1" dirty="0">
                <a:solidFill>
                  <a:srgbClr val="0000FF"/>
                </a:solidFill>
              </a:rPr>
              <a:t>παρεμπόδιση η ροή του υδατοειδούς υγρού διαμέσου της κόρης </a:t>
            </a:r>
            <a:r>
              <a:rPr lang="el-GR" b="1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l-GR" b="1" dirty="0">
                <a:latin typeface="Wingdings"/>
                <a:ea typeface="Wingdings"/>
                <a:cs typeface="Wingdings"/>
                <a:sym typeface="Wingdings"/>
              </a:rPr>
              <a:t> </a:t>
            </a:r>
            <a:r>
              <a:rPr lang="el-GR" b="1" dirty="0">
                <a:solidFill>
                  <a:srgbClr val="0000FF"/>
                </a:solidFill>
                <a:ea typeface="Wingdings"/>
                <a:cs typeface="Wingdings"/>
                <a:sym typeface="Wingdings"/>
              </a:rPr>
              <a:t>πίεση παραμόρφωση ίριδας και μεγαλύτερη απόφραξη της γωνίας</a:t>
            </a:r>
          </a:p>
          <a:p>
            <a:pPr marL="0" indent="0">
              <a:buNone/>
            </a:pPr>
            <a:endParaRPr lang="el-GR" b="1" dirty="0">
              <a:solidFill>
                <a:srgbClr val="0000FF"/>
              </a:solidFill>
              <a:ea typeface="Wingdings"/>
              <a:cs typeface="Wingdings"/>
              <a:sym typeface="Wingdings"/>
            </a:endParaRPr>
          </a:p>
          <a:p>
            <a:pPr marL="0" indent="0">
              <a:buNone/>
            </a:pPr>
            <a:r>
              <a:rPr lang="el-GR" b="1" u="sng" dirty="0">
                <a:solidFill>
                  <a:srgbClr val="FF0000"/>
                </a:solidFill>
                <a:ea typeface="Wingdings"/>
                <a:cs typeface="Wingdings"/>
                <a:sym typeface="Wingdings"/>
              </a:rPr>
              <a:t>ΟΞΕΙΑ ΕΝΑΡΞΗ</a:t>
            </a:r>
          </a:p>
          <a:p>
            <a:pPr marL="0" indent="0">
              <a:buNone/>
            </a:pPr>
            <a:r>
              <a:rPr lang="el-GR" b="1" dirty="0">
                <a:solidFill>
                  <a:srgbClr val="3366FF"/>
                </a:solidFill>
                <a:ea typeface="Wingdings"/>
                <a:cs typeface="Wingdings"/>
                <a:sym typeface="Wingdings"/>
              </a:rPr>
              <a:t>Οφθαλμική συμφόρηση-οίδημα κερατοειδούς-πόνος </a:t>
            </a:r>
          </a:p>
          <a:p>
            <a:pPr marL="0" indent="0">
              <a:buNone/>
            </a:pPr>
            <a:r>
              <a:rPr lang="el-GR" b="1" u="sng" dirty="0">
                <a:solidFill>
                  <a:srgbClr val="FF0000"/>
                </a:solidFill>
                <a:ea typeface="Wingdings"/>
                <a:cs typeface="Wingdings"/>
                <a:sym typeface="Wingdings"/>
              </a:rPr>
              <a:t>ΤΥΦΛΩΣΗ</a:t>
            </a:r>
            <a:endParaRPr lang="el-GR" b="1" u="sng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4779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>
                <a:latin typeface="+mn-lt"/>
              </a:rPr>
              <a:t>ΕΚΦΥΛΙΣΤΙΚΑ ΝΟΣΗΜΑΤΑ ΟΦΘΑΛΜΟΥ (3Γ)</a:t>
            </a:r>
            <a:br>
              <a:rPr lang="el-GR" sz="3600" b="1" dirty="0">
                <a:latin typeface="+mn-lt"/>
              </a:rPr>
            </a:br>
            <a:r>
              <a:rPr lang="el-GR" sz="3600" b="1" dirty="0">
                <a:solidFill>
                  <a:srgbClr val="000090"/>
                </a:solidFill>
              </a:rPr>
              <a:t>ΓΛΑΥΚΩΜΑ ΚΛΕΙΣΤΗΣ ΓΩΝΙΑΣ (δευτεροπαθές)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b="1" dirty="0">
                <a:solidFill>
                  <a:srgbClr val="0000FF"/>
                </a:solidFill>
              </a:rPr>
              <a:t>ΑΙΤΙΟΛΟΓΙΑ  </a:t>
            </a:r>
            <a:endParaRPr lang="en-US" b="1" dirty="0">
              <a:solidFill>
                <a:srgbClr val="0000FF"/>
              </a:solidFill>
            </a:endParaRPr>
          </a:p>
          <a:p>
            <a:r>
              <a:rPr lang="el-GR" b="1" dirty="0">
                <a:solidFill>
                  <a:srgbClr val="3366FF"/>
                </a:solidFill>
              </a:rPr>
              <a:t>Ποικίλα αίτια                        </a:t>
            </a:r>
          </a:p>
          <a:p>
            <a:r>
              <a:rPr lang="el-GR" b="1" u="sng" dirty="0">
                <a:solidFill>
                  <a:srgbClr val="000090"/>
                </a:solidFill>
              </a:rPr>
              <a:t>Συχνότερο:</a:t>
            </a:r>
            <a:r>
              <a:rPr lang="el-GR" b="1" dirty="0">
                <a:solidFill>
                  <a:srgbClr val="3366FF"/>
                </a:solidFill>
              </a:rPr>
              <a:t> ινοαγγειακή συμφόρηση μεταξύ ίριδας και κερατοειδούς μετά από ισχαιμική νόσο του αμφιβληστροειδούς και ραγοειδίτιδα</a:t>
            </a:r>
            <a:endParaRPr lang="en-US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6199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>
                <a:latin typeface="+mn-lt"/>
              </a:rPr>
              <a:t>ΕΚΦΥΛΙΣΤΙΚΑ ΝΟΣΗΜΑΤΑ ΟΦΘΑΛΜΟΥ (3Γ)</a:t>
            </a:r>
            <a:br>
              <a:rPr lang="el-GR" sz="3600" b="1" dirty="0">
                <a:latin typeface="+mn-lt"/>
              </a:rPr>
            </a:br>
            <a:r>
              <a:rPr lang="el-GR" sz="3600" b="1" dirty="0">
                <a:solidFill>
                  <a:srgbClr val="000090"/>
                </a:solidFill>
              </a:rPr>
              <a:t>ΓΛΑΥΚΩΜΑ ΑΝΟΙΚΤΗΣ ΓΩΝΙΑΣ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b="1" u="sng" dirty="0">
                <a:solidFill>
                  <a:srgbClr val="000090"/>
                </a:solidFill>
              </a:rPr>
              <a:t>Πρωτοπαθές</a:t>
            </a:r>
          </a:p>
          <a:p>
            <a:pPr marL="0" indent="0">
              <a:buNone/>
            </a:pPr>
            <a:r>
              <a:rPr lang="el-GR" b="1" dirty="0">
                <a:solidFill>
                  <a:srgbClr val="0000FF"/>
                </a:solidFill>
              </a:rPr>
              <a:t>Η </a:t>
            </a:r>
            <a:r>
              <a:rPr lang="el-GR" b="1" u="sng" dirty="0">
                <a:solidFill>
                  <a:srgbClr val="000090"/>
                </a:solidFill>
              </a:rPr>
              <a:t>ανώμαλη</a:t>
            </a:r>
            <a:r>
              <a:rPr lang="el-GR" b="1" u="sng" dirty="0">
                <a:solidFill>
                  <a:srgbClr val="0000FF"/>
                </a:solidFill>
              </a:rPr>
              <a:t> υψηλή ενδοφθάλμια πίεση </a:t>
            </a:r>
            <a:r>
              <a:rPr lang="el-GR" b="1" dirty="0">
                <a:solidFill>
                  <a:srgbClr val="0000FF"/>
                </a:solidFill>
              </a:rPr>
              <a:t>οφείλεται σε </a:t>
            </a:r>
            <a:r>
              <a:rPr lang="el-GR" b="1" u="sng" dirty="0">
                <a:solidFill>
                  <a:srgbClr val="000090"/>
                </a:solidFill>
              </a:rPr>
              <a:t>ανώμαλη</a:t>
            </a:r>
            <a:r>
              <a:rPr lang="el-GR" b="1" u="sng" dirty="0">
                <a:solidFill>
                  <a:srgbClr val="0000FF"/>
                </a:solidFill>
              </a:rPr>
              <a:t> αντίσταση στο σύστημα απορροής </a:t>
            </a:r>
            <a:r>
              <a:rPr lang="el-GR" b="1" dirty="0">
                <a:solidFill>
                  <a:srgbClr val="0000FF"/>
                </a:solidFill>
              </a:rPr>
              <a:t>αγνώστου αιτιολογίας </a:t>
            </a:r>
          </a:p>
          <a:p>
            <a:pPr marL="0" indent="0">
              <a:buNone/>
            </a:pPr>
            <a:r>
              <a:rPr lang="el-GR" b="1" u="sng" dirty="0">
                <a:solidFill>
                  <a:srgbClr val="000090"/>
                </a:solidFill>
              </a:rPr>
              <a:t>Δευτεροπαθές</a:t>
            </a:r>
          </a:p>
          <a:p>
            <a:pPr marL="0" indent="0">
              <a:buNone/>
            </a:pPr>
            <a:r>
              <a:rPr lang="el-GR" b="1" u="sng" dirty="0">
                <a:solidFill>
                  <a:srgbClr val="000090"/>
                </a:solidFill>
              </a:rPr>
              <a:t>Μηχανική απόφραξη </a:t>
            </a:r>
            <a:r>
              <a:rPr lang="el-GR" b="1" dirty="0">
                <a:solidFill>
                  <a:srgbClr val="0000FF"/>
                </a:solidFill>
              </a:rPr>
              <a:t>του συστήματος απορροής από φλεγμονώδη κύτταρα , νεοπλασματικά κύτταρα ή από άμορφα αποτρίμματα από τον εκφυλισμένο φλοιό του φακού</a:t>
            </a:r>
            <a:endParaRPr lang="el-GR" b="1" dirty="0">
              <a:solidFill>
                <a:srgbClr val="0000FF"/>
              </a:solidFill>
              <a:ea typeface="Wingdings"/>
              <a:cs typeface="Wingdings"/>
              <a:sym typeface="Wingding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7528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>
                <a:latin typeface="+mn-lt"/>
              </a:rPr>
              <a:t>ΕΚΦΥΛΙΣΤΙΚΑ ΝΟΣΗΜΑΤΑ ΟΦΘΑΛΜΟΥ (3Γ)</a:t>
            </a:r>
            <a:br>
              <a:rPr lang="el-GR" sz="4000" b="1" dirty="0">
                <a:latin typeface="+mn-lt"/>
              </a:rPr>
            </a:br>
            <a:r>
              <a:rPr lang="el-GR" sz="3600" b="1" dirty="0">
                <a:solidFill>
                  <a:srgbClr val="000090"/>
                </a:solidFill>
              </a:rPr>
              <a:t>ΓΛΑΥΚΩΜΑ ΚΛΕΙΣΤΗΣ ΓΩΝΙΑΣ </a:t>
            </a:r>
            <a:r>
              <a:rPr lang="el-GR" sz="3200" b="1" dirty="0">
                <a:solidFill>
                  <a:srgbClr val="000090"/>
                </a:solidFill>
              </a:rPr>
              <a:t>(συγγενές)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>
                <a:solidFill>
                  <a:srgbClr val="0000FF"/>
                </a:solidFill>
              </a:rPr>
              <a:t>Βρέφη και παιδιά </a:t>
            </a:r>
          </a:p>
          <a:p>
            <a:r>
              <a:rPr lang="el-GR" b="1" dirty="0">
                <a:solidFill>
                  <a:srgbClr val="3366FF"/>
                </a:solidFill>
              </a:rPr>
              <a:t>Οφείλεται σε </a:t>
            </a:r>
            <a:r>
              <a:rPr lang="el-GR" b="1" dirty="0">
                <a:solidFill>
                  <a:srgbClr val="0000FF"/>
                </a:solidFill>
              </a:rPr>
              <a:t>ανωμαλίες της διάπλασης  </a:t>
            </a:r>
            <a:r>
              <a:rPr lang="el-GR" b="1" dirty="0">
                <a:solidFill>
                  <a:srgbClr val="3366FF"/>
                </a:solidFill>
              </a:rPr>
              <a:t>και </a:t>
            </a:r>
            <a:r>
              <a:rPr lang="el-GR" b="1" u="sng" dirty="0">
                <a:solidFill>
                  <a:srgbClr val="0000FF"/>
                </a:solidFill>
              </a:rPr>
              <a:t>αποτυχία</a:t>
            </a:r>
            <a:r>
              <a:rPr lang="el-GR" b="1" dirty="0">
                <a:solidFill>
                  <a:srgbClr val="3366FF"/>
                </a:solidFill>
              </a:rPr>
              <a:t> στο σχηματισμό του </a:t>
            </a:r>
            <a:r>
              <a:rPr lang="el-GR" b="1" u="sng" dirty="0">
                <a:solidFill>
                  <a:srgbClr val="0000FF"/>
                </a:solidFill>
              </a:rPr>
              <a:t>δοκιδώδους δικτ</a:t>
            </a:r>
            <a:r>
              <a:rPr lang="el-GR" b="1" dirty="0">
                <a:solidFill>
                  <a:srgbClr val="0000FF"/>
                </a:solidFill>
              </a:rPr>
              <a:t>ύου </a:t>
            </a:r>
            <a:r>
              <a:rPr lang="el-GR" b="1" dirty="0">
                <a:solidFill>
                  <a:srgbClr val="3366FF"/>
                </a:solidFill>
              </a:rPr>
              <a:t>και της </a:t>
            </a:r>
            <a:r>
              <a:rPr lang="el-GR" b="1" u="sng" dirty="0">
                <a:solidFill>
                  <a:srgbClr val="0000FF"/>
                </a:solidFill>
              </a:rPr>
              <a:t>γωνίας του θαλάμου</a:t>
            </a:r>
            <a:r>
              <a:rPr lang="el-GR" b="1" dirty="0">
                <a:solidFill>
                  <a:srgbClr val="0000FF"/>
                </a:solidFill>
              </a:rPr>
              <a:t> </a:t>
            </a:r>
            <a:r>
              <a:rPr lang="el-GR" b="1" dirty="0">
                <a:solidFill>
                  <a:srgbClr val="3366FF"/>
                </a:solidFill>
              </a:rPr>
              <a:t>στα πρώτα στάδια της ενδομήτριας ζωης</a:t>
            </a:r>
          </a:p>
          <a:p>
            <a:r>
              <a:rPr lang="el-GR" b="1" dirty="0">
                <a:solidFill>
                  <a:srgbClr val="000090"/>
                </a:solidFill>
              </a:rPr>
              <a:t>Αυξημένη ενδοφθάλμια πίεση</a:t>
            </a:r>
            <a:r>
              <a:rPr lang="el-GR" b="1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l-GR" b="1" dirty="0">
                <a:solidFill>
                  <a:srgbClr val="3366FF"/>
                </a:solidFill>
              </a:rPr>
              <a:t> </a:t>
            </a:r>
            <a:r>
              <a:rPr lang="el-GR" b="1" dirty="0">
                <a:solidFill>
                  <a:srgbClr val="000090"/>
                </a:solidFill>
              </a:rPr>
              <a:t>ομοιόμορφη διόγκωση </a:t>
            </a:r>
            <a:r>
              <a:rPr lang="el-GR" b="1" dirty="0">
                <a:solidFill>
                  <a:srgbClr val="3366FF"/>
                </a:solidFill>
              </a:rPr>
              <a:t>του εύπλαστου βρεφικού οφθαλμού</a:t>
            </a:r>
          </a:p>
          <a:p>
            <a:pPr marL="0" indent="0">
              <a:buNone/>
            </a:pPr>
            <a:r>
              <a:rPr lang="el-GR" b="1" dirty="0">
                <a:solidFill>
                  <a:srgbClr val="3366FF"/>
                </a:solidFill>
              </a:rPr>
              <a:t>    (μάτι βοδιού –βούφθαλμος)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7929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>
                <a:latin typeface="+mn-lt"/>
              </a:rPr>
              <a:t>ΝΕΟΠΛΑΣΜΑΤΑ ΟΦΘΑΛΜΟΥ (4)</a:t>
            </a:r>
            <a:endParaRPr lang="en-US" sz="40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>
                <a:solidFill>
                  <a:srgbClr val="0000FF"/>
                </a:solidFill>
              </a:rPr>
              <a:t>Στα </a:t>
            </a:r>
            <a:r>
              <a:rPr lang="el-GR" b="1" u="sng" dirty="0">
                <a:solidFill>
                  <a:srgbClr val="000090"/>
                </a:solidFill>
              </a:rPr>
              <a:t>βλέφαρα</a:t>
            </a:r>
            <a:r>
              <a:rPr lang="el-GR" b="1" dirty="0">
                <a:solidFill>
                  <a:srgbClr val="0000FF"/>
                </a:solidFill>
              </a:rPr>
              <a:t>, στον </a:t>
            </a:r>
            <a:r>
              <a:rPr lang="el-GR" b="1" u="sng" dirty="0">
                <a:solidFill>
                  <a:srgbClr val="000090"/>
                </a:solidFill>
              </a:rPr>
              <a:t>επιπεφυκότα</a:t>
            </a:r>
            <a:r>
              <a:rPr lang="el-GR" b="1" dirty="0">
                <a:solidFill>
                  <a:srgbClr val="0000FF"/>
                </a:solidFill>
              </a:rPr>
              <a:t> και στους </a:t>
            </a:r>
            <a:r>
              <a:rPr lang="el-GR" b="1" u="sng" dirty="0">
                <a:solidFill>
                  <a:srgbClr val="000090"/>
                </a:solidFill>
              </a:rPr>
              <a:t>ιστούς στον οφθαλμικό κόγχο </a:t>
            </a:r>
            <a:r>
              <a:rPr lang="el-GR" b="1" dirty="0">
                <a:solidFill>
                  <a:srgbClr val="0000FF"/>
                </a:solidFill>
              </a:rPr>
              <a:t>αναπτύσονται νεοπλάσματα που </a:t>
            </a:r>
            <a:r>
              <a:rPr lang="el-GR" b="1" dirty="0">
                <a:solidFill>
                  <a:srgbClr val="FF0000"/>
                </a:solidFill>
              </a:rPr>
              <a:t>δεν διαφέρουν </a:t>
            </a:r>
            <a:r>
              <a:rPr lang="el-GR" b="1" dirty="0">
                <a:solidFill>
                  <a:srgbClr val="0000FF"/>
                </a:solidFill>
              </a:rPr>
              <a:t>από αυτά σε άλλους ιστούς</a:t>
            </a:r>
          </a:p>
          <a:p>
            <a:r>
              <a:rPr lang="el-GR" b="1" u="sng" dirty="0">
                <a:solidFill>
                  <a:srgbClr val="000090"/>
                </a:solidFill>
              </a:rPr>
              <a:t>Ενδοφθάλμιοι όγκοι </a:t>
            </a:r>
            <a:r>
              <a:rPr lang="el-GR" b="1" dirty="0">
                <a:solidFill>
                  <a:srgbClr val="0000FF"/>
                </a:solidFill>
              </a:rPr>
              <a:t>(σπάνιοι-σοβαρές επιπτώσεις στην όραση-ασυνήθιστη συμπεριφορά)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0109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A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26" b="-4226"/>
          <a:stretch>
            <a:fillRect/>
          </a:stretch>
        </p:blipFill>
        <p:spPr>
          <a:xfrm>
            <a:off x="1981200" y="1600201"/>
            <a:ext cx="8686800" cy="4777405"/>
          </a:xfrm>
        </p:spPr>
      </p:pic>
      <p:sp>
        <p:nvSpPr>
          <p:cNvPr id="5" name="Rectangle 4"/>
          <p:cNvSpPr/>
          <p:nvPr/>
        </p:nvSpPr>
        <p:spPr>
          <a:xfrm>
            <a:off x="6743184" y="6133562"/>
            <a:ext cx="3467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Eagle RC Jr.  </a:t>
            </a:r>
            <a:r>
              <a:rPr lang="tr-TR" b="1" dirty="0" err="1">
                <a:solidFill>
                  <a:srgbClr val="FF0000"/>
                </a:solidFill>
              </a:rPr>
              <a:t>Eye</a:t>
            </a:r>
            <a:r>
              <a:rPr lang="tr-TR" b="1" dirty="0">
                <a:solidFill>
                  <a:srgbClr val="FF0000"/>
                </a:solidFill>
              </a:rPr>
              <a:t> 2013; 27:128–136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81200" y="1338590"/>
            <a:ext cx="3058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>
                <a:solidFill>
                  <a:srgbClr val="000090"/>
                </a:solidFill>
              </a:rPr>
              <a:t>ΡΕΤΙΝΟΒΛΑΣΤΩΜΑ</a:t>
            </a:r>
            <a:endParaRPr lang="en-US" sz="2800" b="1" dirty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85066" y="1338590"/>
            <a:ext cx="38651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>
                <a:solidFill>
                  <a:srgbClr val="000090"/>
                </a:solidFill>
              </a:rPr>
              <a:t>ΚΑΚΟΗΘΕΣ ΜΕΛΑΝΩΜΑ</a:t>
            </a:r>
            <a:endParaRPr lang="en-US" sz="2800" b="1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34334" y="354806"/>
            <a:ext cx="59436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b="1" dirty="0">
                <a:solidFill>
                  <a:srgbClr val="000000"/>
                </a:solidFill>
              </a:rPr>
              <a:t>ΕΝΔΟΦΘΑΛΜΙΟΙ ΟΓΚΟΙ (4)</a:t>
            </a:r>
            <a:endParaRPr lang="en-US" sz="4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7704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l-GR" sz="4000" b="1" dirty="0">
                <a:solidFill>
                  <a:srgbClr val="000090"/>
                </a:solidFill>
              </a:rPr>
            </a:br>
            <a:r>
              <a:rPr lang="el-GR" sz="4000" b="1" dirty="0">
                <a:solidFill>
                  <a:srgbClr val="000090"/>
                </a:solidFill>
                <a:latin typeface="+mn-lt"/>
              </a:rPr>
              <a:t>ΚΑΚΟΗΘΕΣ ΜΕΛΑΝΩΜΑ (4Α)</a:t>
            </a:r>
            <a:br>
              <a:rPr lang="en-US" b="1" dirty="0">
                <a:solidFill>
                  <a:srgbClr val="000090"/>
                </a:solidFill>
                <a:latin typeface="+mn-lt"/>
              </a:rPr>
            </a:br>
            <a:endParaRPr lang="en-US" b="1" dirty="0">
              <a:latin typeface="+mn-lt"/>
            </a:endParaRPr>
          </a:p>
        </p:txBody>
      </p:sp>
      <p:pic>
        <p:nvPicPr>
          <p:cNvPr id="4" name="Content Placeholder 3" descr="AA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986" b="-21986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5219059" y="5934671"/>
            <a:ext cx="58451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Schoenfield</a:t>
            </a:r>
            <a:r>
              <a:rPr lang="en-US" b="1" dirty="0">
                <a:solidFill>
                  <a:srgbClr val="FF0000"/>
                </a:solidFill>
              </a:rPr>
              <a:t> L. </a:t>
            </a:r>
            <a:r>
              <a:rPr lang="en-US" b="1" dirty="0" err="1">
                <a:solidFill>
                  <a:srgbClr val="FF0000"/>
                </a:solidFill>
              </a:rPr>
              <a:t>Adv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Anat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Pathol</a:t>
            </a:r>
            <a:r>
              <a:rPr lang="en-US" b="1" dirty="0">
                <a:solidFill>
                  <a:srgbClr val="FF0000"/>
                </a:solidFill>
              </a:rPr>
              <a:t> 2014;21:138–143 </a:t>
            </a:r>
          </a:p>
          <a:p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5481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l-GR" sz="3600" b="1" dirty="0">
                <a:solidFill>
                  <a:srgbClr val="000090"/>
                </a:solidFill>
              </a:rPr>
            </a:br>
            <a:r>
              <a:rPr lang="el-GR" sz="3600" b="1" dirty="0">
                <a:solidFill>
                  <a:srgbClr val="000090"/>
                </a:solidFill>
                <a:latin typeface="+mn-lt"/>
              </a:rPr>
              <a:t>ΚΑΚΟΗΘΕΣ ΜΕΛΑΝΩΜΑ (4Α)</a:t>
            </a:r>
            <a:br>
              <a:rPr lang="en-US" sz="3600" b="1" dirty="0">
                <a:solidFill>
                  <a:srgbClr val="000090"/>
                </a:solidFill>
              </a:rPr>
            </a:br>
            <a:endParaRPr lang="en-US" sz="3600" dirty="0"/>
          </a:p>
        </p:txBody>
      </p:sp>
      <p:pic>
        <p:nvPicPr>
          <p:cNvPr id="7" name="Content Placeholder 3" descr="IMG_1966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712" b="-24712"/>
          <a:stretch>
            <a:fillRect/>
          </a:stretch>
        </p:blipFill>
        <p:spPr/>
      </p:pic>
      <p:pic>
        <p:nvPicPr>
          <p:cNvPr id="8" name="Content Placeholder 3" descr="IMG_1967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712" b="-247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830864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405" y="274638"/>
            <a:ext cx="10612395" cy="1143000"/>
          </a:xfrm>
        </p:spPr>
        <p:txBody>
          <a:bodyPr>
            <a:noAutofit/>
          </a:bodyPr>
          <a:lstStyle/>
          <a:p>
            <a:r>
              <a:rPr lang="el-GR" sz="3600" b="1" dirty="0">
                <a:solidFill>
                  <a:srgbClr val="000090"/>
                </a:solidFill>
                <a:latin typeface="+mn-lt"/>
              </a:rPr>
              <a:t>ΚΑΚΟΗΘΕΣ ΜΕΛΑΝΩΜΑ-ΗΠΑΤΙΚΕΣ ΜΕΤΑΣΤΑΣΕΙΣ (4Α)</a:t>
            </a:r>
            <a:br>
              <a:rPr lang="en-US" sz="3600" b="1" dirty="0">
                <a:solidFill>
                  <a:srgbClr val="000090"/>
                </a:solidFill>
                <a:latin typeface="+mn-lt"/>
              </a:rPr>
            </a:br>
            <a:endParaRPr lang="en-US" sz="3600" dirty="0">
              <a:latin typeface="+mn-lt"/>
            </a:endParaRPr>
          </a:p>
        </p:txBody>
      </p:sp>
      <p:pic>
        <p:nvPicPr>
          <p:cNvPr id="4" name="Content Placeholder 3" descr="IMG_102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364896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dirty="0"/>
            </a:br>
            <a:endParaRPr lang="en-US" b="1" dirty="0"/>
          </a:p>
        </p:txBody>
      </p:sp>
      <p:pic>
        <p:nvPicPr>
          <p:cNvPr id="4" name="Content Placeholder 3" descr="mm1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19" r="-9419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5496902" y="621167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Kaliki</a:t>
            </a:r>
            <a:r>
              <a:rPr lang="en-US" b="1" dirty="0">
                <a:solidFill>
                  <a:srgbClr val="FF0000"/>
                </a:solidFill>
              </a:rPr>
              <a:t> and CL Shields.  </a:t>
            </a:r>
            <a:r>
              <a:rPr lang="tr-TR" b="1" dirty="0" err="1">
                <a:solidFill>
                  <a:srgbClr val="FF0000"/>
                </a:solidFill>
              </a:rPr>
              <a:t>Eye</a:t>
            </a:r>
            <a:r>
              <a:rPr lang="tr-TR" b="1" dirty="0">
                <a:solidFill>
                  <a:srgbClr val="FF0000"/>
                </a:solidFill>
              </a:rPr>
              <a:t> 2017; 31:241–257 </a:t>
            </a:r>
          </a:p>
          <a:p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9696" y="690935"/>
            <a:ext cx="5803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b="1" dirty="0">
                <a:solidFill>
                  <a:srgbClr val="000090"/>
                </a:solidFill>
              </a:rPr>
              <a:t>ΚΑΚΟΗΘΕΣ ΜΕΛΑΝΩΜΑ (4Α)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12823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253D2728-DBBC-7844-B8CD-BE33BCFCE6B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1" y="2001901"/>
            <a:ext cx="5673488" cy="4310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BCE017EB-14F1-AE43-96C9-22D4A37644F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841" y="2001901"/>
            <a:ext cx="4798370" cy="4411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300CE9-8D2E-A44C-B5C9-1FB30B11DD1A}"/>
              </a:ext>
            </a:extLst>
          </p:cNvPr>
          <p:cNvSpPr txBox="1"/>
          <p:nvPr/>
        </p:nvSpPr>
        <p:spPr>
          <a:xfrm>
            <a:off x="326571" y="1297459"/>
            <a:ext cx="1540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/>
              <a:t>ΧΑΛΑΖΙΟ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EB3D2F-3A4C-634C-92FC-251604CE2A8C}"/>
              </a:ext>
            </a:extLst>
          </p:cNvPr>
          <p:cNvSpPr txBox="1"/>
          <p:nvPr/>
        </p:nvSpPr>
        <p:spPr>
          <a:xfrm>
            <a:off x="6742841" y="1417126"/>
            <a:ext cx="4070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/>
              <a:t>ΚΥΣΤΗ ΔΑΚΡΥΪΚΟΥ ΠΟΡΟΥ</a:t>
            </a:r>
          </a:p>
        </p:txBody>
      </p:sp>
    </p:spTree>
    <p:extLst>
      <p:ext uri="{BB962C8B-B14F-4D97-AF65-F5344CB8AC3E}">
        <p14:creationId xmlns:p14="http://schemas.microsoft.com/office/powerpoint/2010/main" val="3880140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A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48" r="-18148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6597286" y="6310829"/>
            <a:ext cx="4315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   </a:t>
            </a:r>
            <a:r>
              <a:rPr lang="en-US" b="1" dirty="0">
                <a:solidFill>
                  <a:srgbClr val="FF0000"/>
                </a:solidFill>
              </a:rPr>
              <a:t>Eagle RC Jr.  </a:t>
            </a:r>
            <a:r>
              <a:rPr lang="tr-TR" b="1" dirty="0" err="1">
                <a:solidFill>
                  <a:srgbClr val="FF0000"/>
                </a:solidFill>
              </a:rPr>
              <a:t>Eye</a:t>
            </a:r>
            <a:r>
              <a:rPr lang="tr-TR" b="1" dirty="0">
                <a:solidFill>
                  <a:srgbClr val="FF0000"/>
                </a:solidFill>
              </a:rPr>
              <a:t> 2013; 27:128–136 </a:t>
            </a:r>
          </a:p>
        </p:txBody>
      </p:sp>
      <p:sp>
        <p:nvSpPr>
          <p:cNvPr id="6" name="Title 5"/>
          <p:cNvSpPr txBox="1">
            <a:spLocks noGrp="1"/>
          </p:cNvSpPr>
          <p:nvPr>
            <p:ph type="title"/>
          </p:nvPr>
        </p:nvSpPr>
        <p:spPr>
          <a:xfrm>
            <a:off x="2923099" y="550673"/>
            <a:ext cx="7968207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b="1" dirty="0">
                <a:solidFill>
                  <a:srgbClr val="000090"/>
                </a:solidFill>
                <a:latin typeface="+mn-lt"/>
              </a:rPr>
              <a:t>ΚΑΚΟΗΘΕΣ ΜΕΛΑΝΩΜΑ-ΙΣΤΟΛΟΓΙΑ (4Α)</a:t>
            </a:r>
            <a:endParaRPr lang="en-US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98859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E60589BB-3D47-3546-8759-239961230EE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2007394"/>
            <a:ext cx="4610100" cy="39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5">
            <a:extLst>
              <a:ext uri="{FF2B5EF4-FFF2-40B4-BE49-F238E27FC236}">
                <a16:creationId xmlns:a16="http://schemas.microsoft.com/office/drawing/2014/main" id="{12E83E22-EA3C-B343-A9CF-378E38C3B7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70483" y="538317"/>
            <a:ext cx="5803576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b="1" dirty="0">
                <a:solidFill>
                  <a:srgbClr val="000090"/>
                </a:solidFill>
                <a:latin typeface="+mn-lt"/>
              </a:rPr>
              <a:t>ΚΑΚΟΗΘΕΣ ΜΕΛΑΝΩΜΑ (4Α)</a:t>
            </a:r>
            <a:endParaRPr lang="en-US" sz="3600" dirty="0">
              <a:latin typeface="+mn-lt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15A0F7D9-EAE1-0A4B-8DD1-235B9C4A91A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0" y="2007394"/>
            <a:ext cx="5016500" cy="39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29185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Malignant Melanoma of the Choroid (#1,1), Histology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3"/>
          <a:stretch>
            <a:fillRect/>
          </a:stretch>
        </p:blipFill>
        <p:spPr bwMode="auto">
          <a:xfrm>
            <a:off x="1992314" y="829385"/>
            <a:ext cx="3671887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5" descr="Malignant Melanoma of the Choroid (#1,2), Histology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2"/>
          <a:stretch>
            <a:fillRect/>
          </a:stretch>
        </p:blipFill>
        <p:spPr bwMode="auto">
          <a:xfrm>
            <a:off x="6167439" y="919498"/>
            <a:ext cx="38893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6" descr="Malignant Melanoma of the Choroid (#1,3), Histology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2"/>
          <a:stretch>
            <a:fillRect/>
          </a:stretch>
        </p:blipFill>
        <p:spPr bwMode="auto">
          <a:xfrm>
            <a:off x="1992314" y="3853574"/>
            <a:ext cx="3621087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7"/>
          <p:cNvSpPr txBox="1">
            <a:spLocks noChangeArrowheads="1"/>
          </p:cNvSpPr>
          <p:nvPr/>
        </p:nvSpPr>
        <p:spPr bwMode="auto">
          <a:xfrm>
            <a:off x="6456363" y="4138613"/>
            <a:ext cx="38163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sz="2400" b="1" dirty="0">
                <a:latin typeface="Calibri" charset="0"/>
              </a:rPr>
              <a:t>Ατρακτόμορφα κύτταρα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latin typeface="Calibri" charset="0"/>
              </a:rPr>
              <a:t>E</a:t>
            </a:r>
            <a:r>
              <a:rPr lang="el-GR" sz="2400" b="1" dirty="0">
                <a:latin typeface="Calibri" charset="0"/>
              </a:rPr>
              <a:t>πιθηλιόμορφα κύτταρα</a:t>
            </a:r>
            <a:endParaRPr lang="en-US" sz="2400" b="1" dirty="0">
              <a:latin typeface="Calibri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l-GR" sz="2400" b="1" dirty="0">
                <a:latin typeface="Calibri" charset="0"/>
              </a:rPr>
              <a:t>Μικτός τύπος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9697" y="73285"/>
            <a:ext cx="7096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dirty="0">
                <a:solidFill>
                  <a:srgbClr val="000090"/>
                </a:solidFill>
              </a:rPr>
              <a:t>ΚΑΚΟΗΘΕΣ ΜΕΛΑΝΩΜΑ-ΙΣΤΟΛΟΓΙΑ (4Α)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085746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A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930" b="-22930"/>
          <a:stretch>
            <a:fillRect/>
          </a:stretch>
        </p:blipFill>
        <p:spPr>
          <a:xfrm>
            <a:off x="1550016" y="1417638"/>
            <a:ext cx="9112042" cy="5011272"/>
          </a:xfrm>
        </p:spPr>
      </p:pic>
      <p:sp>
        <p:nvSpPr>
          <p:cNvPr id="5" name="Rectangle 4"/>
          <p:cNvSpPr/>
          <p:nvPr/>
        </p:nvSpPr>
        <p:spPr>
          <a:xfrm>
            <a:off x="5397679" y="6203447"/>
            <a:ext cx="53546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Schoenfield</a:t>
            </a:r>
            <a:r>
              <a:rPr lang="en-US" b="1" dirty="0">
                <a:solidFill>
                  <a:srgbClr val="FF0000"/>
                </a:solidFill>
              </a:rPr>
              <a:t> L. </a:t>
            </a:r>
            <a:r>
              <a:rPr lang="en-US" b="1" dirty="0" err="1">
                <a:solidFill>
                  <a:srgbClr val="FF0000"/>
                </a:solidFill>
              </a:rPr>
              <a:t>Adv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Anat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Pathol</a:t>
            </a:r>
            <a:r>
              <a:rPr lang="en-US" b="1" dirty="0">
                <a:solidFill>
                  <a:srgbClr val="FF0000"/>
                </a:solidFill>
              </a:rPr>
              <a:t> 2014;21:138–143 </a:t>
            </a:r>
          </a:p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9697" y="73285"/>
            <a:ext cx="63458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l-GR" sz="3200" b="1" dirty="0">
              <a:solidFill>
                <a:srgbClr val="000090"/>
              </a:solidFill>
            </a:endParaRPr>
          </a:p>
          <a:p>
            <a:endParaRPr lang="el-GR" sz="3200" b="1" dirty="0">
              <a:solidFill>
                <a:srgbClr val="000090"/>
              </a:solidFill>
            </a:endParaRPr>
          </a:p>
          <a:p>
            <a:r>
              <a:rPr lang="el-GR" sz="3200" b="1" dirty="0">
                <a:solidFill>
                  <a:srgbClr val="000090"/>
                </a:solidFill>
              </a:rPr>
              <a:t>ΚΑΚΟΗΘΕΣ ΜΕΛΑΝΩΜΑ-ΙΣΤΟΛΟΓΙΑ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448820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>
                <a:solidFill>
                  <a:srgbClr val="000090"/>
                </a:solidFill>
                <a:latin typeface="+mn-lt"/>
              </a:rPr>
              <a:t>ΚΑΚΟΗΘΕΣ ΜΕΛΑΝΩΜΑ-ΠΡΟΓΝΩΣΗ (4Α)</a:t>
            </a:r>
            <a:br>
              <a:rPr lang="en-US" sz="3600" dirty="0">
                <a:latin typeface="+mn-lt"/>
              </a:rPr>
            </a:br>
            <a:endParaRPr lang="en-US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000090"/>
              </a:buClr>
              <a:buFont typeface="Wingdings" charset="2"/>
              <a:buChar char="u"/>
            </a:pPr>
            <a:r>
              <a:rPr lang="el-GR" b="1" dirty="0">
                <a:solidFill>
                  <a:srgbClr val="3366FF"/>
                </a:solidFill>
              </a:rPr>
              <a:t>Ιστολογικός τύπος (Χειρότερο το επιθηλιοειδές)</a:t>
            </a:r>
          </a:p>
          <a:p>
            <a:pPr>
              <a:buClr>
                <a:srgbClr val="000090"/>
              </a:buClr>
              <a:buFont typeface="Wingdings" charset="2"/>
              <a:buChar char="u"/>
            </a:pPr>
            <a:r>
              <a:rPr lang="el-GR" b="1" dirty="0">
                <a:solidFill>
                  <a:srgbClr val="3366FF"/>
                </a:solidFill>
              </a:rPr>
              <a:t>Μέγεθος του όγκου</a:t>
            </a:r>
          </a:p>
          <a:p>
            <a:pPr>
              <a:buClr>
                <a:srgbClr val="000090"/>
              </a:buClr>
              <a:buFont typeface="Wingdings" charset="2"/>
              <a:buChar char="u"/>
            </a:pPr>
            <a:r>
              <a:rPr lang="el-GR" b="1" dirty="0">
                <a:solidFill>
                  <a:srgbClr val="3366FF"/>
                </a:solidFill>
              </a:rPr>
              <a:t>Εντόπιση (Καλύτερα το μελάνωμα της ίριδας)</a:t>
            </a:r>
          </a:p>
          <a:p>
            <a:pPr>
              <a:buClr>
                <a:srgbClr val="000090"/>
              </a:buClr>
              <a:buFont typeface="Wingdings" charset="2"/>
              <a:buChar char="u"/>
            </a:pPr>
            <a:r>
              <a:rPr lang="el-GR" b="1" dirty="0">
                <a:solidFill>
                  <a:srgbClr val="3366FF"/>
                </a:solidFill>
              </a:rPr>
              <a:t>Επέκταση στο οπτικό νεύρο</a:t>
            </a:r>
          </a:p>
          <a:p>
            <a:pPr>
              <a:buClr>
                <a:srgbClr val="000090"/>
              </a:buClr>
              <a:buFont typeface="Wingdings" charset="2"/>
              <a:buChar char="u"/>
            </a:pPr>
            <a:r>
              <a:rPr lang="el-GR" b="1" dirty="0">
                <a:solidFill>
                  <a:srgbClr val="3366FF"/>
                </a:solidFill>
              </a:rPr>
              <a:t>Επέκταση στον σκληρό χιτώνα</a:t>
            </a:r>
          </a:p>
          <a:p>
            <a:pPr>
              <a:buClr>
                <a:srgbClr val="000090"/>
              </a:buClr>
              <a:buFont typeface="Wingdings" charset="2"/>
              <a:buChar char="u"/>
            </a:pPr>
            <a:r>
              <a:rPr lang="el-GR" b="1" dirty="0">
                <a:solidFill>
                  <a:srgbClr val="3366FF"/>
                </a:solidFill>
              </a:rPr>
              <a:t>Νέκρωση</a:t>
            </a:r>
          </a:p>
          <a:p>
            <a:pPr>
              <a:buClr>
                <a:srgbClr val="000090"/>
              </a:buClr>
              <a:buFont typeface="Wingdings" charset="2"/>
              <a:buChar char="u"/>
            </a:pPr>
            <a:r>
              <a:rPr lang="el-GR" b="1" dirty="0">
                <a:solidFill>
                  <a:srgbClr val="3366FF"/>
                </a:solidFill>
              </a:rPr>
              <a:t>Λεμφοκυτταρική διήθηση</a:t>
            </a:r>
          </a:p>
          <a:p>
            <a:pPr>
              <a:buClr>
                <a:srgbClr val="000090"/>
              </a:buClr>
              <a:buFont typeface="Wingdings" charset="2"/>
              <a:buChar char="u"/>
            </a:pPr>
            <a:r>
              <a:rPr lang="el-GR" b="1" dirty="0">
                <a:solidFill>
                  <a:srgbClr val="3366FF"/>
                </a:solidFill>
              </a:rPr>
              <a:t>Νεοαγγείωση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5447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>
            <a:normAutofit fontScale="90000"/>
          </a:bodyPr>
          <a:lstStyle/>
          <a:p>
            <a:br>
              <a:rPr lang="el-GR" dirty="0"/>
            </a:br>
            <a:r>
              <a:rPr lang="el-GR" sz="4000" b="1" dirty="0">
                <a:solidFill>
                  <a:srgbClr val="000090"/>
                </a:solidFill>
                <a:latin typeface="+mn-lt"/>
              </a:rPr>
              <a:t>ΔΙΑΦΟΡΕΣ ΣΤΟ ΜΟΡΙΑΚΟ ΑΠΟΤΥΠΩΜΑ ΔΕΡΜΑΤΙΚΟΥ ΚΑΙ ΟΦΘΑΛΜΙΚΟΥ ΜΕΛΑΝΩΜΑΤΟ</a:t>
            </a:r>
            <a:r>
              <a:rPr lang="el-GR" dirty="0">
                <a:latin typeface="+mn-lt"/>
              </a:rPr>
              <a:t>Σ</a:t>
            </a:r>
            <a:br>
              <a:rPr lang="en-US" dirty="0">
                <a:latin typeface="+mn-lt"/>
              </a:rPr>
            </a:br>
            <a:endParaRPr lang="en-US" dirty="0">
              <a:latin typeface="+mn-lt"/>
            </a:endParaRPr>
          </a:p>
        </p:txBody>
      </p:sp>
      <p:pic>
        <p:nvPicPr>
          <p:cNvPr id="4" name="Content Placeholder 3" descr="mm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554" b="-17554"/>
          <a:stretch>
            <a:fillRect/>
          </a:stretch>
        </p:blipFill>
        <p:spPr>
          <a:xfrm>
            <a:off x="1649246" y="1166197"/>
            <a:ext cx="9018754" cy="4959967"/>
          </a:xfrm>
        </p:spPr>
      </p:pic>
      <p:sp>
        <p:nvSpPr>
          <p:cNvPr id="5" name="Rectangle 4"/>
          <p:cNvSpPr/>
          <p:nvPr/>
        </p:nvSpPr>
        <p:spPr>
          <a:xfrm>
            <a:off x="4284133" y="6126164"/>
            <a:ext cx="66886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 err="1">
                <a:solidFill>
                  <a:srgbClr val="FF0000"/>
                </a:solidFill>
              </a:rPr>
              <a:t>Komatsubara</a:t>
            </a:r>
            <a:r>
              <a:rPr lang="sv-SE" b="1" dirty="0">
                <a:solidFill>
                  <a:srgbClr val="FF0000"/>
                </a:solidFill>
              </a:rPr>
              <a:t> KM and </a:t>
            </a:r>
            <a:r>
              <a:rPr lang="sv-SE" b="1" dirty="0" err="1">
                <a:solidFill>
                  <a:srgbClr val="FF0000"/>
                </a:solidFill>
              </a:rPr>
              <a:t>Carvajal</a:t>
            </a:r>
            <a:r>
              <a:rPr lang="sv-SE" b="1" dirty="0">
                <a:solidFill>
                  <a:srgbClr val="FF0000"/>
                </a:solidFill>
              </a:rPr>
              <a:t> RD. </a:t>
            </a:r>
            <a:r>
              <a:rPr lang="sv-SE" b="1" dirty="0" err="1">
                <a:solidFill>
                  <a:srgbClr val="FF0000"/>
                </a:solidFill>
              </a:rPr>
              <a:t>Curr</a:t>
            </a:r>
            <a:r>
              <a:rPr lang="sv-SE" b="1" dirty="0">
                <a:solidFill>
                  <a:srgbClr val="FF0000"/>
                </a:solidFill>
              </a:rPr>
              <a:t> </a:t>
            </a:r>
            <a:r>
              <a:rPr lang="sv-SE" b="1" dirty="0" err="1">
                <a:solidFill>
                  <a:srgbClr val="FF0000"/>
                </a:solidFill>
              </a:rPr>
              <a:t>Oncol</a:t>
            </a:r>
            <a:r>
              <a:rPr lang="sv-SE" b="1" dirty="0">
                <a:solidFill>
                  <a:srgbClr val="FF0000"/>
                </a:solidFill>
              </a:rPr>
              <a:t> Rep 2017; 19: 45 </a:t>
            </a:r>
          </a:p>
          <a:p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7375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A2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45" r="-18845"/>
          <a:stretch>
            <a:fillRect/>
          </a:stretch>
        </p:blipFill>
        <p:spPr>
          <a:xfrm>
            <a:off x="370402" y="176376"/>
            <a:ext cx="10818553" cy="5949788"/>
          </a:xfrm>
        </p:spPr>
      </p:pic>
      <p:sp>
        <p:nvSpPr>
          <p:cNvPr id="5" name="Rectangle 4"/>
          <p:cNvSpPr/>
          <p:nvPr/>
        </p:nvSpPr>
        <p:spPr>
          <a:xfrm>
            <a:off x="5854128" y="641009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Schopper</a:t>
            </a:r>
            <a:r>
              <a:rPr lang="en-US" b="1" dirty="0">
                <a:solidFill>
                  <a:srgbClr val="FF0000"/>
                </a:solidFill>
              </a:rPr>
              <a:t> and Correa </a:t>
            </a:r>
            <a:r>
              <a:rPr lang="en-US" b="1" i="1" dirty="0" err="1">
                <a:solidFill>
                  <a:srgbClr val="FF0000"/>
                </a:solidFill>
              </a:rPr>
              <a:t>Int</a:t>
            </a:r>
            <a:r>
              <a:rPr lang="en-US" b="1" i="1" dirty="0">
                <a:solidFill>
                  <a:srgbClr val="FF0000"/>
                </a:solidFill>
              </a:rPr>
              <a:t> J </a:t>
            </a:r>
            <a:r>
              <a:rPr lang="en-US" b="1" i="1" dirty="0" err="1">
                <a:solidFill>
                  <a:srgbClr val="FF0000"/>
                </a:solidFill>
              </a:rPr>
              <a:t>Retin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Vitr</a:t>
            </a:r>
            <a:r>
              <a:rPr lang="en-US" b="1" i="1" dirty="0">
                <a:solidFill>
                  <a:srgbClr val="FF0000"/>
                </a:solidFill>
              </a:rPr>
              <a:t> (2016) 2:4 </a:t>
            </a:r>
            <a:endParaRPr lang="en-US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1413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>
                <a:solidFill>
                  <a:srgbClr val="000090"/>
                </a:solidFill>
                <a:latin typeface="+mn-lt"/>
              </a:rPr>
              <a:t>ΡΕΤΙΝΟΒΛΑΣΤΩΜΑ (4Β)</a:t>
            </a:r>
            <a:endParaRPr lang="en-US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 descr="Retinoblastoma (#5), Pathology Specimen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318" r="-38318"/>
          <a:stretch>
            <a:fillRect/>
          </a:stretch>
        </p:blipFill>
        <p:spPr bwMode="auto">
          <a:xfrm>
            <a:off x="2133600" y="17526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54707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>
                <a:solidFill>
                  <a:srgbClr val="000090"/>
                </a:solidFill>
                <a:latin typeface="+mn-lt"/>
              </a:rPr>
              <a:t>ΡΕΤΙΝΟΒΛΑΣΤΩΜΑ (4Β)</a:t>
            </a:r>
            <a:endParaRPr lang="en-US" sz="3600" dirty="0"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981200" y="1600201"/>
            <a:ext cx="4622587" cy="4525963"/>
          </a:xfrm>
        </p:spPr>
        <p:txBody>
          <a:bodyPr/>
          <a:lstStyle/>
          <a:p>
            <a:r>
              <a:rPr lang="el-GR" sz="2400" b="1" dirty="0"/>
              <a:t>Κακόηθες νεόπλασμα του αμφιβληστροειδούς που αναπτύσσεται  σε βρέφη και παιδιά</a:t>
            </a:r>
          </a:p>
          <a:p>
            <a:r>
              <a:rPr lang="el-GR" sz="2400" b="1" dirty="0"/>
              <a:t>1:23.000 γεννήσεις</a:t>
            </a:r>
          </a:p>
          <a:p>
            <a:r>
              <a:rPr lang="el-GR" sz="2400" b="1" dirty="0"/>
              <a:t>Ίδια επίπτωση στα φύλα</a:t>
            </a:r>
          </a:p>
          <a:p>
            <a:r>
              <a:rPr lang="el-GR" sz="2400" b="1" dirty="0"/>
              <a:t>Οικογενείς περιπτώσεις</a:t>
            </a:r>
          </a:p>
          <a:p>
            <a:r>
              <a:rPr lang="el-GR" sz="2400" b="1" dirty="0"/>
              <a:t>Αυτόματα αναπτυσσόμενοι όγκοι</a:t>
            </a:r>
          </a:p>
          <a:p>
            <a:endParaRPr lang="en-US" dirty="0"/>
          </a:p>
        </p:txBody>
      </p:sp>
      <p:pic>
        <p:nvPicPr>
          <p:cNvPr id="7" name="Picture 5" descr="Retinoblastoma (#5), Pathology Specimen">
            <a:hlinkClick r:id="rId2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9" r="6659"/>
          <a:stretch>
            <a:fillRect/>
          </a:stretch>
        </p:blipFill>
        <p:spPr bwMode="auto">
          <a:xfrm>
            <a:off x="6887680" y="1820659"/>
            <a:ext cx="3323120" cy="3724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30499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>
                <a:solidFill>
                  <a:srgbClr val="000090"/>
                </a:solidFill>
                <a:latin typeface="+mn-lt"/>
              </a:rPr>
              <a:t>ΡΕΤΙΝΟΒΛΑΣΤΩΜΑ (4Β)</a:t>
            </a:r>
            <a:endParaRPr lang="en-US" sz="3600" dirty="0">
              <a:latin typeface="+mn-lt"/>
            </a:endParaRPr>
          </a:p>
        </p:txBody>
      </p:sp>
      <p:pic>
        <p:nvPicPr>
          <p:cNvPr id="4" name="Content Placeholder 3" descr="E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780" r="-124780"/>
          <a:stretch>
            <a:fillRect/>
          </a:stretch>
        </p:blipFill>
        <p:spPr>
          <a:xfrm>
            <a:off x="-929184" y="1787200"/>
            <a:ext cx="8229600" cy="4525963"/>
          </a:xfrm>
          <a:prstGeom prst="rect">
            <a:avLst/>
          </a:prstGeom>
        </p:spPr>
      </p:pic>
      <p:pic>
        <p:nvPicPr>
          <p:cNvPr id="5" name="Picture 8" descr="http://www4.va.gov/telepathvisn6/retbls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732" r="-22732"/>
          <a:stretch>
            <a:fillRect/>
          </a:stretch>
        </p:blipFill>
        <p:spPr bwMode="auto">
          <a:xfrm>
            <a:off x="4513788" y="2222197"/>
            <a:ext cx="6764537" cy="3720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48106" y="6313163"/>
            <a:ext cx="6372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Nagarkatti-Gude</a:t>
            </a:r>
            <a:r>
              <a:rPr lang="en-US" b="1" dirty="0">
                <a:solidFill>
                  <a:srgbClr val="FF0000"/>
                </a:solidFill>
              </a:rPr>
              <a:t> et al.</a:t>
            </a:r>
            <a:r>
              <a:rPr lang="ro-RO" b="1" dirty="0">
                <a:solidFill>
                  <a:srgbClr val="FF0000"/>
                </a:solidFill>
              </a:rPr>
              <a:t> Ocul Immunol Inflamm. 2012;20: 244–254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610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C09972EA-E742-0342-8588-B1323791177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97" y="2420143"/>
            <a:ext cx="5338119" cy="3869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4DDA6B62-726D-5447-9618-5A09DC089BD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011" y="2467993"/>
            <a:ext cx="4841789" cy="3860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930DB9-0D8D-C243-98B3-28F3738AE797}"/>
              </a:ext>
            </a:extLst>
          </p:cNvPr>
          <p:cNvSpPr txBox="1"/>
          <p:nvPr/>
        </p:nvSpPr>
        <p:spPr>
          <a:xfrm>
            <a:off x="543697" y="1717589"/>
            <a:ext cx="23612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/>
              <a:t>ΞΑΝΘΕΛΑΣΜΑ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5E4550-6237-0D47-8A28-D07594EBD7F3}"/>
              </a:ext>
            </a:extLst>
          </p:cNvPr>
          <p:cNvSpPr txBox="1"/>
          <p:nvPr/>
        </p:nvSpPr>
        <p:spPr>
          <a:xfrm>
            <a:off x="6623222" y="1927654"/>
            <a:ext cx="35269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/>
              <a:t>ΣΠΙΛΟΣ ΕΠΙΠΕΦΥΚΟΤΑ</a:t>
            </a:r>
          </a:p>
        </p:txBody>
      </p:sp>
    </p:spTree>
    <p:extLst>
      <p:ext uri="{BB962C8B-B14F-4D97-AF65-F5344CB8AC3E}">
        <p14:creationId xmlns:p14="http://schemas.microsoft.com/office/powerpoint/2010/main" val="9480313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>
                <a:solidFill>
                  <a:srgbClr val="000090"/>
                </a:solidFill>
                <a:latin typeface="+mn-lt"/>
              </a:rPr>
              <a:t>ΡΕΤΙΝΟΒΛΑΣΤΩΜΑ (4Β)</a:t>
            </a:r>
            <a:endParaRPr lang="en-US" sz="3600" dirty="0">
              <a:latin typeface="+mn-lt"/>
            </a:endParaRPr>
          </a:p>
        </p:txBody>
      </p:sp>
      <p:pic>
        <p:nvPicPr>
          <p:cNvPr id="7" name="Content Placeholder 6" descr="r2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1" r="-2071"/>
          <a:stretch>
            <a:fillRect/>
          </a:stretch>
        </p:blipFill>
        <p:spPr/>
      </p:pic>
      <p:pic>
        <p:nvPicPr>
          <p:cNvPr id="8" name="Content Placeholder 7" descr="r3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85" r="-14085"/>
          <a:stretch>
            <a:fillRect/>
          </a:stretch>
        </p:blipFill>
        <p:spPr/>
      </p:pic>
      <p:sp>
        <p:nvSpPr>
          <p:cNvPr id="9" name="Rectangle 8"/>
          <p:cNvSpPr/>
          <p:nvPr/>
        </p:nvSpPr>
        <p:spPr>
          <a:xfrm>
            <a:off x="3889375" y="6261828"/>
            <a:ext cx="6159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Villegas VM, et al., </a:t>
            </a:r>
            <a:r>
              <a:rPr lang="en-US" b="1" dirty="0" err="1">
                <a:solidFill>
                  <a:srgbClr val="FF0000"/>
                </a:solidFill>
              </a:rPr>
              <a:t>Curr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Opin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Ophthalmol</a:t>
            </a:r>
            <a:r>
              <a:rPr lang="en-US" b="1" dirty="0">
                <a:solidFill>
                  <a:srgbClr val="FF0000"/>
                </a:solidFill>
              </a:rPr>
              <a:t> 2013;24:581–588 </a:t>
            </a:r>
          </a:p>
          <a:p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8733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dirty="0">
                <a:solidFill>
                  <a:srgbClr val="000090"/>
                </a:solidFill>
                <a:latin typeface="+mn-lt"/>
              </a:rPr>
              <a:t>ΡΕΤΙΝΟΒΛΑΣΤΩΜΑ</a:t>
            </a:r>
            <a:r>
              <a:rPr lang="el-GR" sz="2800" b="1" dirty="0">
                <a:solidFill>
                  <a:srgbClr val="000090"/>
                </a:solidFill>
              </a:rPr>
              <a:t> </a:t>
            </a:r>
            <a:br>
              <a:rPr lang="el-GR" sz="2800" b="1" i="1" dirty="0">
                <a:solidFill>
                  <a:srgbClr val="000090"/>
                </a:solidFill>
              </a:rPr>
            </a:br>
            <a:r>
              <a:rPr lang="en-US" sz="2800" b="1" i="1" dirty="0">
                <a:solidFill>
                  <a:srgbClr val="000090"/>
                </a:solidFill>
              </a:rPr>
              <a:t>RB1</a:t>
            </a:r>
            <a:r>
              <a:rPr lang="el-GR" sz="2800" b="1" i="1" dirty="0">
                <a:solidFill>
                  <a:srgbClr val="000090"/>
                </a:solidFill>
              </a:rPr>
              <a:t> γονίδιο</a:t>
            </a:r>
            <a:endParaRPr lang="en-US" sz="2800" b="1" i="1" dirty="0">
              <a:solidFill>
                <a:srgbClr val="000090"/>
              </a:solidFill>
            </a:endParaRPr>
          </a:p>
        </p:txBody>
      </p:sp>
      <p:pic>
        <p:nvPicPr>
          <p:cNvPr id="4" name="Content Placeholder 3" descr="r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55" r="-8655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2675466" y="6126164"/>
            <a:ext cx="75353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Ortiz MV and </a:t>
            </a:r>
            <a:r>
              <a:rPr lang="en-US" b="1" dirty="0" err="1">
                <a:solidFill>
                  <a:srgbClr val="FF0000"/>
                </a:solidFill>
              </a:rPr>
              <a:t>Dunkel</a:t>
            </a:r>
            <a:r>
              <a:rPr lang="en-US" b="1" dirty="0">
                <a:solidFill>
                  <a:srgbClr val="FF0000"/>
                </a:solidFill>
              </a:rPr>
              <a:t> IJ. Journal of Child Neurology 2016; 31(2): 227-236</a:t>
            </a:r>
            <a:br>
              <a:rPr lang="en-US" b="1" dirty="0">
                <a:solidFill>
                  <a:srgbClr val="FF0000"/>
                </a:solidFill>
              </a:rPr>
            </a:b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2137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>
                <a:solidFill>
                  <a:srgbClr val="000090"/>
                </a:solidFill>
                <a:latin typeface="+mn-lt"/>
              </a:rPr>
              <a:t>ΡΕΤΙΝΟΒΛΑΣΤΩΜΑ</a:t>
            </a:r>
            <a:endParaRPr lang="en-US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l-GR" b="1" dirty="0">
                <a:solidFill>
                  <a:srgbClr val="0000FF"/>
                </a:solidFill>
              </a:rPr>
              <a:t>Το </a:t>
            </a:r>
            <a:r>
              <a:rPr lang="en-US" b="1" i="1" dirty="0" err="1">
                <a:solidFill>
                  <a:srgbClr val="000090"/>
                </a:solidFill>
              </a:rPr>
              <a:t>Rb</a:t>
            </a:r>
            <a:r>
              <a:rPr lang="en-US" b="1" i="1" dirty="0">
                <a:solidFill>
                  <a:srgbClr val="0000FF"/>
                </a:solidFill>
              </a:rPr>
              <a:t> </a:t>
            </a:r>
            <a:r>
              <a:rPr lang="el-GR" b="1" dirty="0">
                <a:solidFill>
                  <a:srgbClr val="0000FF"/>
                </a:solidFill>
              </a:rPr>
              <a:t>κωδικοποιεί την πυρηνική </a:t>
            </a:r>
            <a:r>
              <a:rPr lang="el-GR" b="1" dirty="0">
                <a:solidFill>
                  <a:srgbClr val="000090"/>
                </a:solidFill>
              </a:rPr>
              <a:t>πρωτεϊνη του ρετινοβλαστώματος (</a:t>
            </a:r>
            <a:r>
              <a:rPr lang="en-US" b="1" dirty="0">
                <a:solidFill>
                  <a:srgbClr val="000090"/>
                </a:solidFill>
              </a:rPr>
              <a:t>RB)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l-GR" b="1" dirty="0">
                <a:solidFill>
                  <a:srgbClr val="0000FF"/>
                </a:solidFill>
              </a:rPr>
              <a:t>που </a:t>
            </a:r>
            <a:r>
              <a:rPr lang="el-GR" b="1" dirty="0">
                <a:solidFill>
                  <a:srgbClr val="FF0000"/>
                </a:solidFill>
              </a:rPr>
              <a:t>καταστέλλει φυσιολογικά</a:t>
            </a:r>
            <a:r>
              <a:rPr lang="el-GR" b="1" dirty="0">
                <a:solidFill>
                  <a:srgbClr val="0000FF"/>
                </a:solidFill>
              </a:rPr>
              <a:t> την κυτταρική διαίρεση</a:t>
            </a:r>
          </a:p>
          <a:p>
            <a:r>
              <a:rPr lang="el-GR" b="1" dirty="0">
                <a:solidFill>
                  <a:srgbClr val="0000FF"/>
                </a:solidFill>
              </a:rPr>
              <a:t>Για την ανάπτυξη ενός όγκου πρέπει να υπάρχει </a:t>
            </a:r>
            <a:r>
              <a:rPr lang="el-GR" b="1" dirty="0">
                <a:solidFill>
                  <a:srgbClr val="FF0000"/>
                </a:solidFill>
              </a:rPr>
              <a:t>απώλεια</a:t>
            </a:r>
            <a:r>
              <a:rPr lang="el-GR" b="1" dirty="0">
                <a:solidFill>
                  <a:srgbClr val="0000FF"/>
                </a:solidFill>
              </a:rPr>
              <a:t> και </a:t>
            </a:r>
            <a:r>
              <a:rPr lang="el-GR" b="1" dirty="0">
                <a:solidFill>
                  <a:srgbClr val="000090"/>
                </a:solidFill>
              </a:rPr>
              <a:t>των δύο αντιγράφων του </a:t>
            </a:r>
            <a:r>
              <a:rPr lang="en-US" b="1" i="1" dirty="0" err="1">
                <a:solidFill>
                  <a:srgbClr val="000090"/>
                </a:solidFill>
              </a:rPr>
              <a:t>Rb</a:t>
            </a:r>
            <a:r>
              <a:rPr lang="el-GR" b="1" dirty="0">
                <a:solidFill>
                  <a:srgbClr val="000090"/>
                </a:solidFill>
              </a:rPr>
              <a:t> </a:t>
            </a:r>
            <a:r>
              <a:rPr lang="el-GR" b="1" dirty="0">
                <a:solidFill>
                  <a:srgbClr val="0000FF"/>
                </a:solidFill>
              </a:rPr>
              <a:t>(υπόθεση δύο χτυπημάτων)</a:t>
            </a:r>
          </a:p>
        </p:txBody>
      </p:sp>
    </p:spTree>
    <p:extLst>
      <p:ext uri="{BB962C8B-B14F-4D97-AF65-F5344CB8AC3E}">
        <p14:creationId xmlns:p14="http://schemas.microsoft.com/office/powerpoint/2010/main" val="34633217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>
                <a:solidFill>
                  <a:srgbClr val="000090"/>
                </a:solidFill>
                <a:latin typeface="+mn-lt"/>
              </a:rPr>
              <a:t>ΡΕΤΙΝΟΒΛΑΣΤΩΜΑ</a:t>
            </a:r>
            <a:endParaRPr lang="en-US" sz="3600" dirty="0"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l-GR" b="1" dirty="0">
                <a:solidFill>
                  <a:srgbClr val="000090"/>
                </a:solidFill>
              </a:rPr>
              <a:t>Στις </a:t>
            </a:r>
            <a:r>
              <a:rPr lang="el-GR" b="1" dirty="0">
                <a:solidFill>
                  <a:srgbClr val="FF0000"/>
                </a:solidFill>
              </a:rPr>
              <a:t>οικογενείς περιπτώσεις</a:t>
            </a:r>
            <a:r>
              <a:rPr lang="el-GR" b="1" dirty="0">
                <a:solidFill>
                  <a:srgbClr val="000090"/>
                </a:solidFill>
              </a:rPr>
              <a:t>  πρώτο χτύπημα </a:t>
            </a:r>
            <a:r>
              <a:rPr lang="el-GR" b="1" dirty="0">
                <a:solidFill>
                  <a:srgbClr val="3366FF"/>
                </a:solidFill>
              </a:rPr>
              <a:t>η κληρονόμηση ενός μεταλλαγμένου γονιδίου</a:t>
            </a:r>
          </a:p>
          <a:p>
            <a:r>
              <a:rPr lang="el-GR" b="1" dirty="0">
                <a:solidFill>
                  <a:srgbClr val="000090"/>
                </a:solidFill>
              </a:rPr>
              <a:t>Δεύτερο χτύπημα </a:t>
            </a:r>
            <a:r>
              <a:rPr lang="el-GR" b="1" dirty="0">
                <a:solidFill>
                  <a:srgbClr val="3366FF"/>
                </a:solidFill>
              </a:rPr>
              <a:t>μια σωματική μετάλλαξη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l-GR" b="1" dirty="0">
                <a:solidFill>
                  <a:srgbClr val="000090"/>
                </a:solidFill>
              </a:rPr>
              <a:t>Στις </a:t>
            </a:r>
            <a:r>
              <a:rPr lang="el-GR" b="1" dirty="0">
                <a:solidFill>
                  <a:srgbClr val="FF0000"/>
                </a:solidFill>
              </a:rPr>
              <a:t>μη οικογενείς περιπτώσεις </a:t>
            </a:r>
            <a:r>
              <a:rPr lang="el-GR" b="1" dirty="0">
                <a:solidFill>
                  <a:srgbClr val="3366FF"/>
                </a:solidFill>
              </a:rPr>
              <a:t>δύο επίκτητες σωματικές μεταλλάξεις </a:t>
            </a:r>
            <a:endParaRPr lang="en-US" b="1" dirty="0">
              <a:solidFill>
                <a:srgbClr val="3366F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1095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>
                <a:solidFill>
                  <a:srgbClr val="000090"/>
                </a:solidFill>
                <a:latin typeface="+mn-lt"/>
              </a:rPr>
              <a:t>ΡΕΤΙΝΟΒΛΑΣΤΩΜΑ</a:t>
            </a:r>
            <a:endParaRPr lang="en-US" sz="3600" dirty="0">
              <a:latin typeface="+mn-lt"/>
            </a:endParaRPr>
          </a:p>
        </p:txBody>
      </p:sp>
      <p:pic>
        <p:nvPicPr>
          <p:cNvPr id="4" name="Content Placeholder 3" descr="D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13" r="-8213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1693514" y="6122831"/>
            <a:ext cx="89744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Pia</a:t>
            </a:r>
            <a:r>
              <a:rPr lang="en-US" b="1" dirty="0">
                <a:solidFill>
                  <a:srgbClr val="FF0000"/>
                </a:solidFill>
              </a:rPr>
              <a:t> R. Mendoza and Hans E. </a:t>
            </a:r>
            <a:r>
              <a:rPr lang="en-US" b="1" dirty="0" err="1">
                <a:solidFill>
                  <a:srgbClr val="FF0000"/>
                </a:solidFill>
              </a:rPr>
              <a:t>Grossniklaus</a:t>
            </a:r>
            <a:r>
              <a:rPr lang="en-US" b="1" dirty="0">
                <a:solidFill>
                  <a:srgbClr val="FF0000"/>
                </a:solidFill>
              </a:rPr>
              <a:t>. Progress in Molecular Biology and Translational Science, 2015;Volume 134 </a:t>
            </a:r>
          </a:p>
        </p:txBody>
      </p:sp>
    </p:spTree>
    <p:extLst>
      <p:ext uri="{BB962C8B-B14F-4D97-AF65-F5344CB8AC3E}">
        <p14:creationId xmlns:p14="http://schemas.microsoft.com/office/powerpoint/2010/main" val="39031619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>
                <a:solidFill>
                  <a:srgbClr val="000090"/>
                </a:solidFill>
                <a:latin typeface="+mn-lt"/>
              </a:rPr>
              <a:t>ΡΕΤΙΝΟΒΛΑΣΤΩΜΑ</a:t>
            </a:r>
            <a:br>
              <a:rPr lang="el-GR" sz="3600" b="1" dirty="0">
                <a:solidFill>
                  <a:srgbClr val="000090"/>
                </a:solidFill>
              </a:rPr>
            </a:br>
            <a:r>
              <a:rPr lang="el-GR" sz="3100" b="1" dirty="0">
                <a:solidFill>
                  <a:srgbClr val="000090"/>
                </a:solidFill>
              </a:rPr>
              <a:t>ΚΛΙΝΙΚΗ ΕΙΚΟΝΑ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b="1" dirty="0">
                <a:solidFill>
                  <a:srgbClr val="3366FF"/>
                </a:solidFill>
              </a:rPr>
              <a:t>Στραβισμός</a:t>
            </a:r>
          </a:p>
          <a:p>
            <a:r>
              <a:rPr lang="el-GR" b="1" dirty="0">
                <a:solidFill>
                  <a:srgbClr val="3366FF"/>
                </a:solidFill>
              </a:rPr>
              <a:t>Κατάληψη υαλοειδούς σώματος-αποκόλληση αμφιβληστροειδούς</a:t>
            </a:r>
          </a:p>
          <a:p>
            <a:r>
              <a:rPr lang="el-GR" b="1" dirty="0">
                <a:solidFill>
                  <a:srgbClr val="3366FF"/>
                </a:solidFill>
              </a:rPr>
              <a:t>Λευκωπή μάζα πίσω απο το φακό-λευκοκορία</a:t>
            </a:r>
            <a:endParaRPr lang="en-US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9385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>
                <a:solidFill>
                  <a:srgbClr val="000090"/>
                </a:solidFill>
                <a:latin typeface="+mn-lt"/>
              </a:rPr>
              <a:t>ΡΕΤΙΝΟΒΛΑΣΤΩΜΑ-ΙΣΤΟΛΟΓΙΑ</a:t>
            </a:r>
            <a:endParaRPr lang="en-US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>
                <a:solidFill>
                  <a:srgbClr val="3366FF"/>
                </a:solidFill>
              </a:rPr>
              <a:t>Συμπαγής λευκωπή εν μέρει ασβεστοποιημένη μάζα</a:t>
            </a:r>
          </a:p>
          <a:p>
            <a:r>
              <a:rPr lang="el-GR" b="1" dirty="0">
                <a:solidFill>
                  <a:srgbClr val="3366FF"/>
                </a:solidFill>
              </a:rPr>
              <a:t>Μικρά αποστρογγυλωμένα κύτταρα με λίγο κυτταρόπλασμα και αυξημένο μιτωτικό δείκτη</a:t>
            </a:r>
          </a:p>
          <a:p>
            <a:r>
              <a:rPr lang="el-GR" b="1" dirty="0">
                <a:solidFill>
                  <a:srgbClr val="3366FF"/>
                </a:solidFill>
              </a:rPr>
              <a:t>Παρουσία κυκλικών ροζεττών (</a:t>
            </a:r>
            <a:r>
              <a:rPr lang="el-GR" b="1" dirty="0">
                <a:solidFill>
                  <a:srgbClr val="3366FF"/>
                </a:solidFill>
                <a:latin typeface="Calibri" charset="0"/>
              </a:rPr>
              <a:t>Ροζέττες</a:t>
            </a:r>
            <a:r>
              <a:rPr lang="en-US" b="1" dirty="0">
                <a:solidFill>
                  <a:srgbClr val="3366FF"/>
                </a:solidFill>
                <a:latin typeface="Calibri" charset="0"/>
              </a:rPr>
              <a:t> Flexner-</a:t>
            </a:r>
            <a:r>
              <a:rPr lang="en-US" b="1" dirty="0" err="1">
                <a:solidFill>
                  <a:srgbClr val="3366FF"/>
                </a:solidFill>
                <a:latin typeface="Calibri" charset="0"/>
              </a:rPr>
              <a:t>Wintersteiner</a:t>
            </a:r>
            <a:r>
              <a:rPr lang="el-GR" b="1" dirty="0">
                <a:solidFill>
                  <a:srgbClr val="3366FF"/>
                </a:solidFill>
                <a:latin typeface="Calibri" charset="0"/>
              </a:rPr>
              <a:t>)</a:t>
            </a:r>
          </a:p>
          <a:p>
            <a:r>
              <a:rPr lang="el-GR" b="1" dirty="0">
                <a:solidFill>
                  <a:srgbClr val="3366FF"/>
                </a:solidFill>
                <a:latin typeface="Calibri" charset="0"/>
              </a:rPr>
              <a:t>Νεκρωτικές εστίες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1538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>
                <a:solidFill>
                  <a:srgbClr val="000090"/>
                </a:solidFill>
                <a:latin typeface="+mn-lt"/>
              </a:rPr>
              <a:t>ΡΕΤΙΝΟΒΛΑΣΤΩΜΑ-ΙΣΤΟΛΟΓΙΑ</a:t>
            </a:r>
            <a:endParaRPr lang="en-US" sz="3600" dirty="0">
              <a:latin typeface="+mn-lt"/>
            </a:endParaRPr>
          </a:p>
        </p:txBody>
      </p:sp>
      <p:pic>
        <p:nvPicPr>
          <p:cNvPr id="4" name="Picture 2" descr="http://www4.va.gov/telepathvisn6/rtbls100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87" r="-18387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33026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>
                <a:solidFill>
                  <a:srgbClr val="000090"/>
                </a:solidFill>
                <a:latin typeface="+mn-lt"/>
              </a:rPr>
              <a:t>ΡΕΤΙΝΟΒΛΑΣΤΩΜΑ-ΙΣΤΟΛΟΓΙΑ</a:t>
            </a:r>
            <a:endParaRPr lang="en-US" sz="3600" dirty="0">
              <a:latin typeface="+mn-lt"/>
            </a:endParaRPr>
          </a:p>
        </p:txBody>
      </p:sp>
      <p:pic>
        <p:nvPicPr>
          <p:cNvPr id="4" name="Picture 2" descr="http://www4.va.gov/telepathvisn6/rtbl400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26" r="-18426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46301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>
                <a:solidFill>
                  <a:srgbClr val="000090"/>
                </a:solidFill>
              </a:rPr>
              <a:t>ΡΕΤΙΝΟΒΛΑΣΤΩΜΑ-ΙΣΤΟΛΟΓΙΑ</a:t>
            </a:r>
            <a:endParaRPr lang="en-US" sz="3600" dirty="0"/>
          </a:p>
        </p:txBody>
      </p:sp>
      <p:pic>
        <p:nvPicPr>
          <p:cNvPr id="7" name="Picture 4" descr="retblast-2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310" b="-35310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Retinoblastoma (#5,2), Histology">
            <a:hlinkClick r:id="rId3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778" b="-36778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81200" y="5295166"/>
            <a:ext cx="2146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>
                <a:solidFill>
                  <a:srgbClr val="FF0000"/>
                </a:solidFill>
              </a:rPr>
              <a:t>Νεκρωτικές εστίες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93817" y="5260312"/>
            <a:ext cx="34984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 b="1" dirty="0">
                <a:solidFill>
                  <a:srgbClr val="FF0000"/>
                </a:solidFill>
                <a:latin typeface="Calibri" charset="0"/>
              </a:rPr>
              <a:t>Ροζέττες</a:t>
            </a:r>
            <a:r>
              <a:rPr lang="en-US" sz="2000" b="1" dirty="0">
                <a:solidFill>
                  <a:srgbClr val="FF0000"/>
                </a:solidFill>
                <a:latin typeface="Calibri" charset="0"/>
              </a:rPr>
              <a:t> Flexner-</a:t>
            </a:r>
            <a:r>
              <a:rPr lang="en-US" sz="2000" b="1" dirty="0" err="1">
                <a:solidFill>
                  <a:srgbClr val="FF0000"/>
                </a:solidFill>
                <a:latin typeface="Calibri" charset="0"/>
              </a:rPr>
              <a:t>Wintersteiner</a:t>
            </a:r>
            <a:endParaRPr lang="el-GR" sz="2000" b="1" dirty="0">
              <a:solidFill>
                <a:srgbClr val="FF0000"/>
              </a:solidFill>
              <a:latin typeface="Calibri" charset="0"/>
            </a:endParaRPr>
          </a:p>
          <a:p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132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>
            <a:extLst>
              <a:ext uri="{FF2B5EF4-FFF2-40B4-BE49-F238E27FC236}">
                <a16:creationId xmlns:a16="http://schemas.microsoft.com/office/drawing/2014/main" id="{52D0D25B-4BA4-E649-8B7E-3A6D2E921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75" y="1704975"/>
            <a:ext cx="5175250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47764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>
                <a:solidFill>
                  <a:srgbClr val="000090"/>
                </a:solidFill>
                <a:latin typeface="+mn-lt"/>
              </a:rPr>
              <a:t>ΡΕΤΙΝΟΒΛΑΣΤΩΜΑ</a:t>
            </a:r>
            <a:endParaRPr lang="en-US" sz="3600" dirty="0"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b="1" dirty="0">
                <a:solidFill>
                  <a:srgbClr val="000090"/>
                </a:solidFill>
              </a:rPr>
              <a:t>Εξωφθάλμια επέκταση-</a:t>
            </a:r>
          </a:p>
          <a:p>
            <a:pPr marL="0" indent="0">
              <a:buNone/>
            </a:pPr>
            <a:r>
              <a:rPr lang="el-GR" b="1" dirty="0">
                <a:solidFill>
                  <a:srgbClr val="000090"/>
                </a:solidFill>
              </a:rPr>
              <a:t>διασπορά:</a:t>
            </a:r>
          </a:p>
          <a:p>
            <a:pPr>
              <a:buFont typeface="Wingdings" charset="2"/>
              <a:buChar char="ü"/>
            </a:pPr>
            <a:r>
              <a:rPr lang="el-GR" b="1" dirty="0">
                <a:solidFill>
                  <a:srgbClr val="3366FF"/>
                </a:solidFill>
              </a:rPr>
              <a:t>κατά μήκος του οπτικού νεύρου στον εγκέφαλο</a:t>
            </a:r>
          </a:p>
          <a:p>
            <a:pPr>
              <a:buFont typeface="Wingdings" charset="2"/>
              <a:buChar char="ü"/>
            </a:pPr>
            <a:r>
              <a:rPr lang="el-GR" b="1" dirty="0">
                <a:solidFill>
                  <a:srgbClr val="3366FF"/>
                </a:solidFill>
              </a:rPr>
              <a:t>διαμέσου του σκληρού χιτώνα στον κόγχο</a:t>
            </a:r>
          </a:p>
          <a:p>
            <a:pPr marL="0" indent="0">
              <a:buNone/>
            </a:pPr>
            <a:endParaRPr lang="el-GR" b="1" dirty="0">
              <a:solidFill>
                <a:srgbClr val="00009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000090"/>
              </a:solidFill>
            </a:endParaRPr>
          </a:p>
        </p:txBody>
      </p:sp>
      <p:pic>
        <p:nvPicPr>
          <p:cNvPr id="7" name="Content Placeholder 3" descr="r11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" r="1802"/>
          <a:stretch>
            <a:fillRect/>
          </a:stretch>
        </p:blipFill>
        <p:spPr/>
      </p:pic>
      <p:sp>
        <p:nvSpPr>
          <p:cNvPr id="8" name="TextBox 7"/>
          <p:cNvSpPr txBox="1"/>
          <p:nvPr/>
        </p:nvSpPr>
        <p:spPr>
          <a:xfrm>
            <a:off x="6436780" y="6242195"/>
            <a:ext cx="4231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Dimaras</a:t>
            </a:r>
            <a:r>
              <a:rPr lang="en-US" b="1" dirty="0">
                <a:solidFill>
                  <a:srgbClr val="FF0000"/>
                </a:solidFill>
              </a:rPr>
              <a:t> H, et al. Nat Rev Dis Primers</a:t>
            </a:r>
            <a:r>
              <a:rPr lang="el-GR" b="1" dirty="0">
                <a:solidFill>
                  <a:srgbClr val="FF0000"/>
                </a:solidFill>
              </a:rPr>
              <a:t>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8840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600" b="1" dirty="0">
                <a:solidFill>
                  <a:srgbClr val="000090"/>
                </a:solidFill>
                <a:latin typeface="+mn-lt"/>
              </a:rPr>
              <a:t>ΣΥΧΝΕΣ ΓΟΝΙΔΙΑΚΕΣ ΜΕΤΑΒΟΛΕΣ ΣΤΟ ΡΕΤΙΝΟΒΛΑΣΤΩΜΑ</a:t>
            </a:r>
            <a:endParaRPr lang="en-US" sz="3600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Gains</a:t>
            </a:r>
            <a:r>
              <a:rPr lang="en-US" b="1" dirty="0"/>
              <a:t> (4‒ 10 copies) in oncogenes </a:t>
            </a:r>
            <a:r>
              <a:rPr lang="en-US" b="1" i="1" dirty="0">
                <a:solidFill>
                  <a:srgbClr val="3366FF"/>
                </a:solidFill>
              </a:rPr>
              <a:t>MDM4</a:t>
            </a:r>
            <a:r>
              <a:rPr lang="en-US" b="1" dirty="0">
                <a:solidFill>
                  <a:srgbClr val="3366FF"/>
                </a:solidFill>
              </a:rPr>
              <a:t>, </a:t>
            </a:r>
            <a:r>
              <a:rPr lang="en-US" b="1" i="1" dirty="0">
                <a:solidFill>
                  <a:srgbClr val="3366FF"/>
                </a:solidFill>
              </a:rPr>
              <a:t>KIF14 </a:t>
            </a:r>
            <a:r>
              <a:rPr lang="en-US" b="1" dirty="0">
                <a:solidFill>
                  <a:srgbClr val="3366FF"/>
                </a:solidFill>
              </a:rPr>
              <a:t>(1q32), </a:t>
            </a:r>
            <a:r>
              <a:rPr lang="en-US" b="1" i="1" dirty="0">
                <a:solidFill>
                  <a:srgbClr val="3366FF"/>
                </a:solidFill>
              </a:rPr>
              <a:t>MYCN </a:t>
            </a:r>
            <a:r>
              <a:rPr lang="en-US" b="1" dirty="0">
                <a:solidFill>
                  <a:srgbClr val="3366FF"/>
                </a:solidFill>
              </a:rPr>
              <a:t>(2p24), </a:t>
            </a:r>
            <a:r>
              <a:rPr lang="en-US" b="1" i="1" dirty="0">
                <a:solidFill>
                  <a:srgbClr val="3366FF"/>
                </a:solidFill>
              </a:rPr>
              <a:t>DEK</a:t>
            </a:r>
            <a:r>
              <a:rPr lang="en-US" b="1" dirty="0">
                <a:solidFill>
                  <a:srgbClr val="3366FF"/>
                </a:solidFill>
              </a:rPr>
              <a:t>, </a:t>
            </a:r>
            <a:r>
              <a:rPr lang="en-US" b="1" i="1" dirty="0">
                <a:solidFill>
                  <a:srgbClr val="3366FF"/>
                </a:solidFill>
              </a:rPr>
              <a:t>E2F3 </a:t>
            </a:r>
            <a:r>
              <a:rPr lang="en-US" b="1" dirty="0">
                <a:solidFill>
                  <a:srgbClr val="3366FF"/>
                </a:solidFill>
              </a:rPr>
              <a:t>(6p22)</a:t>
            </a:r>
          </a:p>
          <a:p>
            <a:r>
              <a:rPr lang="en-US" b="1" dirty="0"/>
              <a:t> </a:t>
            </a:r>
            <a:r>
              <a:rPr lang="en-US" b="1" dirty="0">
                <a:solidFill>
                  <a:srgbClr val="FF0000"/>
                </a:solidFill>
              </a:rPr>
              <a:t>Loss of the tumor suppressor gene </a:t>
            </a:r>
            <a:r>
              <a:rPr lang="en-US" b="1" i="1" dirty="0">
                <a:solidFill>
                  <a:srgbClr val="3366FF"/>
                </a:solidFill>
              </a:rPr>
              <a:t>CDH11</a:t>
            </a:r>
            <a:r>
              <a:rPr lang="en-US" b="1" i="1" dirty="0"/>
              <a:t> </a:t>
            </a:r>
            <a:r>
              <a:rPr lang="en-US" b="1" dirty="0">
                <a:solidFill>
                  <a:srgbClr val="3366FF"/>
                </a:solidFill>
              </a:rPr>
              <a:t>(16q22-24)</a:t>
            </a:r>
          </a:p>
        </p:txBody>
      </p:sp>
    </p:spTree>
    <p:extLst>
      <p:ext uri="{BB962C8B-B14F-4D97-AF65-F5344CB8AC3E}">
        <p14:creationId xmlns:p14="http://schemas.microsoft.com/office/powerpoint/2010/main" val="38154947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600" b="1" dirty="0">
                <a:solidFill>
                  <a:srgbClr val="000090"/>
                </a:solidFill>
                <a:latin typeface="+mn-lt"/>
              </a:rPr>
              <a:t>ΡΕΤΙΝΟΒΛΑΣΤΩΜΑ-ΠΡΟΓΝΩΣΗ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b="1" dirty="0">
                <a:solidFill>
                  <a:srgbClr val="3366FF"/>
                </a:solidFill>
              </a:rPr>
              <a:t>Γενικά καλή με τη χρήση πολλαπλών διαφορετικών παρεμβάσεων</a:t>
            </a:r>
            <a:endParaRPr lang="en-US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95567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>
                <a:latin typeface="+mn-lt"/>
              </a:rPr>
              <a:t>ΑΙΜΑΓΓΕΙΟΠΕΡΙΚΥΤΤΩΜΑ</a:t>
            </a:r>
            <a:endParaRPr lang="en-US" sz="4000" b="1" dirty="0">
              <a:latin typeface="+mn-lt"/>
            </a:endParaRPr>
          </a:p>
        </p:txBody>
      </p:sp>
      <p:pic>
        <p:nvPicPr>
          <p:cNvPr id="5" name="Content Placeholder 4" descr="ABB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83" r="-194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150658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>
                <a:latin typeface="+mn-lt"/>
              </a:rPr>
              <a:t>ΛΕΜΦΩΜΑ</a:t>
            </a:r>
            <a:endParaRPr lang="en-US" sz="3600" b="1" dirty="0">
              <a:latin typeface="+mn-lt"/>
            </a:endParaRPr>
          </a:p>
        </p:txBody>
      </p:sp>
      <p:pic>
        <p:nvPicPr>
          <p:cNvPr id="4" name="Content Placeholder 3" descr="BBB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243" r="-172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355378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>
                <a:latin typeface="+mn-lt"/>
              </a:rPr>
              <a:t>ΑΔΕΝΟΚΥΣΤΙΚΟ ΚΑΡΚΙΝΩΜΑ</a:t>
            </a:r>
            <a:endParaRPr lang="en-US" sz="4000" b="1" dirty="0">
              <a:latin typeface="+mn-lt"/>
            </a:endParaRPr>
          </a:p>
        </p:txBody>
      </p:sp>
      <p:pic>
        <p:nvPicPr>
          <p:cNvPr id="4" name="Content Placeholder 3" descr="BA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92" r="-173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700869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>
                <a:latin typeface="+mn-lt"/>
              </a:rPr>
              <a:t>ΓΛΕΙΩΜΑ ΟΠΤΙΚΟΥ ΝΕΥΡΟΥ</a:t>
            </a:r>
            <a:endParaRPr lang="en-US" sz="3600" b="1" dirty="0">
              <a:latin typeface="+mn-lt"/>
            </a:endParaRPr>
          </a:p>
        </p:txBody>
      </p:sp>
      <p:pic>
        <p:nvPicPr>
          <p:cNvPr id="4" name="Content Placeholder 3" descr="glioma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35" r="-187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879743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>
                <a:latin typeface="+mn-lt"/>
              </a:rPr>
              <a:t>ΜΗΝΙΓΓΕΙΩΜΑ</a:t>
            </a:r>
            <a:endParaRPr lang="en-US" sz="3600" b="1" dirty="0">
              <a:latin typeface="+mn-lt"/>
            </a:endParaRPr>
          </a:p>
        </p:txBody>
      </p:sp>
      <p:pic>
        <p:nvPicPr>
          <p:cNvPr id="4" name="Content Placeholder 3" descr="Meningioma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94" r="-100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0491354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>
                <a:latin typeface="+mn-lt"/>
              </a:rPr>
              <a:t>ΣΒΑΝΩΜΑ</a:t>
            </a:r>
            <a:endParaRPr lang="en-US" sz="4000" b="1" dirty="0">
              <a:latin typeface="+mn-lt"/>
            </a:endParaRPr>
          </a:p>
        </p:txBody>
      </p:sp>
      <p:pic>
        <p:nvPicPr>
          <p:cNvPr id="4" name="Content Placeholder 3" descr="Schwannoma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20" r="-174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2705402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1 - TextBox"/>
          <p:cNvSpPr txBox="1">
            <a:spLocks noChangeArrowheads="1"/>
          </p:cNvSpPr>
          <p:nvPr/>
        </p:nvSpPr>
        <p:spPr bwMode="auto">
          <a:xfrm>
            <a:off x="4735919" y="564079"/>
            <a:ext cx="18716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l-GR" sz="4400" b="1" dirty="0">
                <a:latin typeface="+mn-lt"/>
                <a:cs typeface="Arial" charset="0"/>
              </a:rPr>
              <a:t>Το </a:t>
            </a:r>
            <a:r>
              <a:rPr lang="el-GR" sz="4400" b="1" dirty="0" err="1">
                <a:latin typeface="+mn-lt"/>
                <a:cs typeface="Arial" charset="0"/>
              </a:rPr>
              <a:t>ους</a:t>
            </a:r>
            <a:endParaRPr lang="el-GR" sz="4400" b="1" dirty="0">
              <a:latin typeface="+mn-lt"/>
              <a:cs typeface="Arial" charset="0"/>
            </a:endParaRP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837" y="1836994"/>
            <a:ext cx="5535827" cy="4903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6908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600" b="1" dirty="0">
                <a:latin typeface="+mn-lt"/>
              </a:rPr>
              <a:t>ΣΤΟΙΧΕΙΑ ΑΝΑΤΟΜΙΚΗΣ ΟΦΘΑΛΜΟΥ</a:t>
            </a:r>
            <a:br>
              <a:rPr lang="en-US" sz="3600" b="1" dirty="0"/>
            </a:b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>
              <a:spcBef>
                <a:spcPct val="50000"/>
              </a:spcBef>
            </a:pPr>
            <a:r>
              <a:rPr lang="el-GR" sz="3100" b="1" dirty="0">
                <a:solidFill>
                  <a:srgbClr val="000090"/>
                </a:solidFill>
                <a:latin typeface="Calibri" charset="0"/>
              </a:rPr>
              <a:t>Κερατοειδής</a:t>
            </a:r>
          </a:p>
          <a:p>
            <a:pPr>
              <a:spcBef>
                <a:spcPct val="50000"/>
              </a:spcBef>
            </a:pPr>
            <a:r>
              <a:rPr lang="el-GR" sz="3100" b="1" dirty="0">
                <a:solidFill>
                  <a:srgbClr val="000090"/>
                </a:solidFill>
                <a:latin typeface="Calibri" charset="0"/>
              </a:rPr>
              <a:t>Σκληρός</a:t>
            </a:r>
          </a:p>
          <a:p>
            <a:pPr>
              <a:spcBef>
                <a:spcPct val="50000"/>
              </a:spcBef>
            </a:pPr>
            <a:r>
              <a:rPr lang="el-GR" sz="3100" b="1" dirty="0">
                <a:solidFill>
                  <a:srgbClr val="000090"/>
                </a:solidFill>
                <a:latin typeface="Calibri" charset="0"/>
              </a:rPr>
              <a:t>Αγγειώδης</a:t>
            </a:r>
          </a:p>
          <a:p>
            <a:pPr>
              <a:spcBef>
                <a:spcPct val="50000"/>
              </a:spcBef>
              <a:buFont typeface="Wingdings" charset="2"/>
              <a:buChar char="ü"/>
            </a:pPr>
            <a:r>
              <a:rPr lang="el-GR" b="1" dirty="0">
                <a:solidFill>
                  <a:srgbClr val="0000FF"/>
                </a:solidFill>
                <a:latin typeface="Calibri" charset="0"/>
              </a:rPr>
              <a:t>   Ίρις</a:t>
            </a:r>
          </a:p>
          <a:p>
            <a:pPr>
              <a:spcBef>
                <a:spcPct val="50000"/>
              </a:spcBef>
              <a:buFont typeface="Wingdings" charset="2"/>
              <a:buChar char="ü"/>
            </a:pPr>
            <a:r>
              <a:rPr lang="el-GR" b="1" dirty="0">
                <a:solidFill>
                  <a:srgbClr val="0000FF"/>
                </a:solidFill>
                <a:latin typeface="Calibri" charset="0"/>
              </a:rPr>
              <a:t>  Ακτινωτό σώμα</a:t>
            </a:r>
          </a:p>
          <a:p>
            <a:pPr>
              <a:spcBef>
                <a:spcPct val="50000"/>
              </a:spcBef>
              <a:buFont typeface="Wingdings" charset="2"/>
              <a:buChar char="ü"/>
            </a:pPr>
            <a:r>
              <a:rPr lang="el-GR" b="1" dirty="0">
                <a:solidFill>
                  <a:srgbClr val="0000FF"/>
                </a:solidFill>
                <a:latin typeface="Calibri" charset="0"/>
              </a:rPr>
              <a:t>  Χοριοειδής</a:t>
            </a:r>
          </a:p>
          <a:p>
            <a:pPr>
              <a:spcBef>
                <a:spcPct val="50000"/>
              </a:spcBef>
            </a:pPr>
            <a:endParaRPr lang="el-GR" b="1" dirty="0">
              <a:solidFill>
                <a:srgbClr val="00CC00"/>
              </a:solidFill>
              <a:latin typeface="Calibri" charset="0"/>
            </a:endParaRPr>
          </a:p>
          <a:p>
            <a:pPr>
              <a:spcBef>
                <a:spcPct val="50000"/>
              </a:spcBef>
            </a:pPr>
            <a:r>
              <a:rPr lang="el-GR" sz="3100" b="1" dirty="0">
                <a:solidFill>
                  <a:srgbClr val="000090"/>
                </a:solidFill>
                <a:latin typeface="Calibri" charset="0"/>
              </a:rPr>
              <a:t>Αμφιβληστροειδής</a:t>
            </a:r>
          </a:p>
          <a:p>
            <a:pPr>
              <a:spcBef>
                <a:spcPct val="50000"/>
              </a:spcBef>
            </a:pPr>
            <a:endParaRPr lang="el-GR" sz="3100" b="1" dirty="0">
              <a:solidFill>
                <a:srgbClr val="000090"/>
              </a:solidFill>
              <a:latin typeface="Calibri" charset="0"/>
            </a:endParaRPr>
          </a:p>
          <a:p>
            <a:pPr>
              <a:spcBef>
                <a:spcPct val="50000"/>
              </a:spcBef>
            </a:pPr>
            <a:r>
              <a:rPr lang="el-GR" sz="3100" b="1" dirty="0">
                <a:solidFill>
                  <a:srgbClr val="000090"/>
                </a:solidFill>
                <a:latin typeface="Calibri" charset="0"/>
              </a:rPr>
              <a:t>Οπτικό νεύρο</a:t>
            </a:r>
          </a:p>
          <a:p>
            <a:endParaRPr lang="en-US" dirty="0"/>
          </a:p>
        </p:txBody>
      </p:sp>
      <p:pic>
        <p:nvPicPr>
          <p:cNvPr id="7" name="Picture 4" descr="Pim321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05" r="-18905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39442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2 - TextBox"/>
          <p:cNvSpPr txBox="1">
            <a:spLocks noChangeArrowheads="1"/>
          </p:cNvSpPr>
          <p:nvPr/>
        </p:nvSpPr>
        <p:spPr bwMode="auto">
          <a:xfrm>
            <a:off x="3395664" y="1620838"/>
            <a:ext cx="5400675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l-GR" sz="2000" b="1" dirty="0">
                <a:latin typeface="+mn-lt"/>
                <a:cs typeface="Arial" charset="0"/>
              </a:rPr>
              <a:t>Βασικοκυτταρικό καρκίνωμα</a:t>
            </a:r>
          </a:p>
          <a:p>
            <a:pPr eaLnBrk="1" hangingPunct="1"/>
            <a:r>
              <a:rPr lang="el-GR" sz="2000" dirty="0">
                <a:latin typeface="+mn-lt"/>
                <a:cs typeface="Arial" charset="0"/>
              </a:rPr>
              <a:t>Πτερύγιο ωτός με επέκταση στο μέσον ούς</a:t>
            </a:r>
          </a:p>
          <a:p>
            <a:pPr eaLnBrk="1" hangingPunct="1"/>
            <a:endParaRPr lang="el-GR" sz="2000" dirty="0">
              <a:latin typeface="+mn-lt"/>
              <a:cs typeface="Arial" charset="0"/>
            </a:endParaRPr>
          </a:p>
          <a:p>
            <a:pPr eaLnBrk="1" hangingPunct="1"/>
            <a:r>
              <a:rPr lang="el-GR" sz="2000" b="1" dirty="0">
                <a:latin typeface="+mn-lt"/>
                <a:cs typeface="Arial" charset="0"/>
              </a:rPr>
              <a:t>Καρκίνωμα από πλακώδη κύτταρα</a:t>
            </a:r>
          </a:p>
          <a:p>
            <a:pPr eaLnBrk="1" hangingPunct="1"/>
            <a:r>
              <a:rPr lang="el-GR" sz="2000" dirty="0">
                <a:latin typeface="+mn-lt"/>
                <a:cs typeface="Arial" charset="0"/>
              </a:rPr>
              <a:t>Πτερύγιο ωτός με επέκταση στο μέσον ούς</a:t>
            </a:r>
          </a:p>
          <a:p>
            <a:pPr eaLnBrk="1" hangingPunct="1"/>
            <a:endParaRPr lang="el-GR" sz="2000" dirty="0">
              <a:latin typeface="+mn-lt"/>
              <a:cs typeface="Arial" charset="0"/>
            </a:endParaRPr>
          </a:p>
          <a:p>
            <a:pPr eaLnBrk="1" hangingPunct="1"/>
            <a:r>
              <a:rPr lang="el-GR" sz="2000" b="1" dirty="0">
                <a:latin typeface="+mn-lt"/>
                <a:cs typeface="Arial" charset="0"/>
              </a:rPr>
              <a:t>Χολοστεάτωμα</a:t>
            </a:r>
            <a:r>
              <a:rPr lang="el-GR" sz="2000" dirty="0">
                <a:latin typeface="+mn-lt"/>
                <a:cs typeface="Arial" charset="0"/>
              </a:rPr>
              <a:t> </a:t>
            </a:r>
          </a:p>
          <a:p>
            <a:pPr eaLnBrk="1" hangingPunct="1"/>
            <a:r>
              <a:rPr lang="el-GR" sz="2000" dirty="0">
                <a:latin typeface="+mn-lt"/>
                <a:cs typeface="Arial" charset="0"/>
              </a:rPr>
              <a:t>Μέσο ους και μαστοειδής</a:t>
            </a:r>
          </a:p>
          <a:p>
            <a:pPr eaLnBrk="1" hangingPunct="1"/>
            <a:endParaRPr lang="el-GR" sz="2000" dirty="0">
              <a:latin typeface="+mn-lt"/>
              <a:cs typeface="Arial" charset="0"/>
            </a:endParaRPr>
          </a:p>
          <a:p>
            <a:pPr eaLnBrk="1" hangingPunct="1"/>
            <a:r>
              <a:rPr lang="el-GR" sz="2000" b="1" dirty="0">
                <a:latin typeface="+mn-lt"/>
                <a:cs typeface="Arial" charset="0"/>
              </a:rPr>
              <a:t>Παραγαγγλίωμα</a:t>
            </a:r>
          </a:p>
          <a:p>
            <a:pPr eaLnBrk="1" hangingPunct="1"/>
            <a:r>
              <a:rPr lang="el-GR" sz="2000" dirty="0">
                <a:latin typeface="+mn-lt"/>
                <a:cs typeface="Arial" charset="0"/>
              </a:rPr>
              <a:t>Μέσον ούς κυρίως σε μεσήλικες γυναίκες</a:t>
            </a:r>
          </a:p>
          <a:p>
            <a:pPr eaLnBrk="1" hangingPunct="1"/>
            <a:endParaRPr lang="el-GR" sz="2000" dirty="0">
              <a:latin typeface="+mn-lt"/>
              <a:cs typeface="Arial" charset="0"/>
            </a:endParaRPr>
          </a:p>
          <a:p>
            <a:pPr eaLnBrk="1" hangingPunct="1"/>
            <a:r>
              <a:rPr lang="el-GR" sz="2000" b="1" dirty="0">
                <a:latin typeface="+mn-lt"/>
                <a:cs typeface="Arial" charset="0"/>
              </a:rPr>
              <a:t>Σβάνωμα</a:t>
            </a:r>
          </a:p>
          <a:p>
            <a:pPr eaLnBrk="1" hangingPunct="1"/>
            <a:r>
              <a:rPr lang="el-GR" sz="2000" dirty="0">
                <a:latin typeface="+mn-lt"/>
                <a:cs typeface="Arial" charset="0"/>
              </a:rPr>
              <a:t>Μέσον ούς κυρίως σε μεσήλικες γυναίκες</a:t>
            </a:r>
          </a:p>
          <a:p>
            <a:pPr eaLnBrk="1" hangingPunct="1"/>
            <a:r>
              <a:rPr lang="el-GR" sz="2000" dirty="0">
                <a:latin typeface="+mn-lt"/>
                <a:cs typeface="Arial" charset="0"/>
              </a:rPr>
              <a:t>Ετερόπλευρη απώλεια της ακοής</a:t>
            </a:r>
          </a:p>
          <a:p>
            <a:pPr eaLnBrk="1" hangingPunct="1"/>
            <a:endParaRPr lang="el-GR" sz="1800" dirty="0">
              <a:cs typeface="Arial" charset="0"/>
            </a:endParaRPr>
          </a:p>
          <a:p>
            <a:pPr eaLnBrk="1" hangingPunct="1"/>
            <a:endParaRPr lang="el-GR" sz="1800" dirty="0">
              <a:cs typeface="Arial" charset="0"/>
            </a:endParaRPr>
          </a:p>
        </p:txBody>
      </p:sp>
      <p:sp>
        <p:nvSpPr>
          <p:cNvPr id="74754" name="TextBox 1"/>
          <p:cNvSpPr txBox="1">
            <a:spLocks noChangeArrowheads="1"/>
          </p:cNvSpPr>
          <p:nvPr/>
        </p:nvSpPr>
        <p:spPr bwMode="auto">
          <a:xfrm>
            <a:off x="3411690" y="727869"/>
            <a:ext cx="61928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l-GR" sz="2000" b="1" dirty="0">
                <a:latin typeface="+mn-lt"/>
              </a:rPr>
              <a:t>Ωτίτιδες: </a:t>
            </a:r>
            <a:r>
              <a:rPr lang="el-GR" sz="2000" dirty="0">
                <a:latin typeface="+mn-lt"/>
              </a:rPr>
              <a:t>εξωτερικές και μέσες</a:t>
            </a:r>
          </a:p>
          <a:p>
            <a:r>
              <a:rPr lang="el-GR" sz="2000" dirty="0">
                <a:latin typeface="+mn-lt"/>
              </a:rPr>
              <a:t>                οξείες και χρόνιες</a:t>
            </a:r>
          </a:p>
        </p:txBody>
      </p:sp>
    </p:spTree>
    <p:extLst>
      <p:ext uri="{BB962C8B-B14F-4D97-AF65-F5344CB8AC3E}">
        <p14:creationId xmlns:p14="http://schemas.microsoft.com/office/powerpoint/2010/main" val="9836846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341438"/>
            <a:ext cx="3206750" cy="371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1557338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3 - TextBox"/>
          <p:cNvSpPr txBox="1">
            <a:spLocks noChangeArrowheads="1"/>
          </p:cNvSpPr>
          <p:nvPr/>
        </p:nvSpPr>
        <p:spPr bwMode="auto">
          <a:xfrm>
            <a:off x="2825493" y="417170"/>
            <a:ext cx="62520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l-GR" sz="3600" b="1" dirty="0" err="1">
                <a:latin typeface="+mn-lt"/>
                <a:cs typeface="Arial" charset="0"/>
              </a:rPr>
              <a:t>Βασικοκυτταρικό</a:t>
            </a:r>
            <a:r>
              <a:rPr lang="el-GR" sz="3600" b="1" dirty="0">
                <a:latin typeface="+mn-lt"/>
                <a:cs typeface="Arial" charset="0"/>
              </a:rPr>
              <a:t> καρκίνωμα</a:t>
            </a:r>
          </a:p>
        </p:txBody>
      </p:sp>
    </p:spTree>
    <p:extLst>
      <p:ext uri="{BB962C8B-B14F-4D97-AF65-F5344CB8AC3E}">
        <p14:creationId xmlns:p14="http://schemas.microsoft.com/office/powerpoint/2010/main" val="325788193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773238"/>
            <a:ext cx="431165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1" y="1916114"/>
            <a:ext cx="35909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3 - TextBox"/>
          <p:cNvSpPr txBox="1">
            <a:spLocks noChangeArrowheads="1"/>
          </p:cNvSpPr>
          <p:nvPr/>
        </p:nvSpPr>
        <p:spPr bwMode="auto">
          <a:xfrm>
            <a:off x="2519641" y="645426"/>
            <a:ext cx="72797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l-GR" sz="3600" b="1" dirty="0">
                <a:latin typeface="+mn-lt"/>
                <a:cs typeface="Arial" charset="0"/>
              </a:rPr>
              <a:t>Καρκίνωμα από πλακώδη κύτταρα</a:t>
            </a:r>
          </a:p>
        </p:txBody>
      </p:sp>
    </p:spTree>
    <p:extLst>
      <p:ext uri="{BB962C8B-B14F-4D97-AF65-F5344CB8AC3E}">
        <p14:creationId xmlns:p14="http://schemas.microsoft.com/office/powerpoint/2010/main" val="409158891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Εικόνα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4" y="3530601"/>
            <a:ext cx="3665537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6" name="TextBox 3"/>
          <p:cNvSpPr txBox="1">
            <a:spLocks noChangeArrowheads="1"/>
          </p:cNvSpPr>
          <p:nvPr/>
        </p:nvSpPr>
        <p:spPr bwMode="auto">
          <a:xfrm>
            <a:off x="4224339" y="620714"/>
            <a:ext cx="47513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b="1" dirty="0">
                <a:latin typeface="+mn-lt"/>
              </a:rPr>
              <a:t>To </a:t>
            </a:r>
            <a:r>
              <a:rPr lang="el-GR" sz="3600" b="1" dirty="0" err="1">
                <a:latin typeface="+mn-lt"/>
              </a:rPr>
              <a:t>χολοστεάτωμα</a:t>
            </a:r>
            <a:endParaRPr lang="el-GR" sz="3600" b="1" dirty="0">
              <a:latin typeface="+mn-lt"/>
            </a:endParaRPr>
          </a:p>
        </p:txBody>
      </p:sp>
      <p:sp>
        <p:nvSpPr>
          <p:cNvPr id="77827" name="TextBox 4"/>
          <p:cNvSpPr txBox="1">
            <a:spLocks noChangeArrowheads="1"/>
          </p:cNvSpPr>
          <p:nvPr/>
        </p:nvSpPr>
        <p:spPr bwMode="auto">
          <a:xfrm>
            <a:off x="2249489" y="1626693"/>
            <a:ext cx="839023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l-GR" dirty="0">
                <a:latin typeface="+mn-lt"/>
              </a:rPr>
              <a:t>Κύστη γεμάτη με κεράτινες μάζες που μπορεί να είναι συγγενής ή και επίκτητη</a:t>
            </a:r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r>
              <a:rPr lang="el-GR" dirty="0">
                <a:latin typeface="+mn-lt"/>
              </a:rPr>
              <a:t>Ενίοτε οδηγεί σε καταστροφή των οστών του μέσου </a:t>
            </a:r>
            <a:r>
              <a:rPr lang="el-GR" dirty="0" err="1">
                <a:latin typeface="+mn-lt"/>
              </a:rPr>
              <a:t>ωτός</a:t>
            </a:r>
            <a:endParaRPr lang="el-GR" dirty="0">
              <a:latin typeface="+mn-lt"/>
            </a:endParaRPr>
          </a:p>
        </p:txBody>
      </p:sp>
      <p:pic>
        <p:nvPicPr>
          <p:cNvPr id="77828" name="Εικόνα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489" y="3556001"/>
            <a:ext cx="3373437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558224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700213"/>
            <a:ext cx="3097212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4" y="1989138"/>
            <a:ext cx="3273425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3 - TextBox"/>
          <p:cNvSpPr txBox="1">
            <a:spLocks noChangeArrowheads="1"/>
          </p:cNvSpPr>
          <p:nvPr/>
        </p:nvSpPr>
        <p:spPr bwMode="auto">
          <a:xfrm>
            <a:off x="4079875" y="620713"/>
            <a:ext cx="42481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l-GR" sz="3600" b="1" dirty="0" err="1">
                <a:latin typeface="+mn-lt"/>
                <a:cs typeface="Arial" charset="0"/>
              </a:rPr>
              <a:t>Παραγαγγλίωμα</a:t>
            </a:r>
            <a:endParaRPr lang="el-GR" sz="3600" b="1" dirty="0">
              <a:latin typeface="+mn-lt"/>
              <a:cs typeface="Arial" charset="0"/>
            </a:endParaRPr>
          </a:p>
        </p:txBody>
      </p:sp>
      <p:sp>
        <p:nvSpPr>
          <p:cNvPr id="78852" name="4 - TextBox"/>
          <p:cNvSpPr txBox="1">
            <a:spLocks noChangeArrowheads="1"/>
          </p:cNvSpPr>
          <p:nvPr/>
        </p:nvSpPr>
        <p:spPr bwMode="auto">
          <a:xfrm>
            <a:off x="2566988" y="5084763"/>
            <a:ext cx="67691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l-GR" b="1" dirty="0">
                <a:cs typeface="Arial" charset="0"/>
              </a:rPr>
              <a:t>Προέρχεται από το </a:t>
            </a:r>
            <a:r>
              <a:rPr lang="el-GR" b="1" dirty="0" err="1">
                <a:cs typeface="Arial" charset="0"/>
              </a:rPr>
              <a:t>σφαγιτιδικό</a:t>
            </a:r>
            <a:r>
              <a:rPr lang="el-GR" b="1" dirty="0">
                <a:cs typeface="Arial" charset="0"/>
              </a:rPr>
              <a:t> παραγάγγλιο ή το τυμπανικό παραγάγγλιο</a:t>
            </a:r>
          </a:p>
        </p:txBody>
      </p:sp>
    </p:spTree>
    <p:extLst>
      <p:ext uri="{BB962C8B-B14F-4D97-AF65-F5344CB8AC3E}">
        <p14:creationId xmlns:p14="http://schemas.microsoft.com/office/powerpoint/2010/main" val="103283403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1 - TextBox"/>
          <p:cNvSpPr txBox="1">
            <a:spLocks noChangeArrowheads="1"/>
          </p:cNvSpPr>
          <p:nvPr/>
        </p:nvSpPr>
        <p:spPr bwMode="auto">
          <a:xfrm>
            <a:off x="2782888" y="1125539"/>
            <a:ext cx="6049962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0000"/>
              </a:buClr>
              <a:buFont typeface="Wingdings" charset="0"/>
              <a:buChar char="Ø"/>
            </a:pPr>
            <a:r>
              <a:rPr lang="el-GR" sz="2000" b="1">
                <a:cs typeface="Arial" charset="0"/>
              </a:rPr>
              <a:t>Το παραγαγγλίωμα του ωτός εμφανίζεται κυρίως σε γυναίκες</a:t>
            </a:r>
          </a:p>
          <a:p>
            <a:pPr eaLnBrk="1" hangingPunct="1">
              <a:buClr>
                <a:srgbClr val="FF0000"/>
              </a:buClr>
              <a:buFont typeface="Wingdings" charset="0"/>
              <a:buChar char="Ø"/>
            </a:pPr>
            <a:endParaRPr lang="el-GR" sz="2000" b="1">
              <a:cs typeface="Arial" charset="0"/>
            </a:endParaRPr>
          </a:p>
          <a:p>
            <a:pPr eaLnBrk="1" hangingPunct="1">
              <a:buClr>
                <a:srgbClr val="FF0000"/>
              </a:buClr>
              <a:buFont typeface="Wingdings" charset="0"/>
              <a:buChar char="Ø"/>
            </a:pPr>
            <a:r>
              <a:rPr lang="el-GR" sz="2000" b="1">
                <a:cs typeface="Arial" charset="0"/>
              </a:rPr>
              <a:t>Μπορεί να είναι οικογενές, αμφοτερόπλευρο ή και να σχετίζεται με παραγαγγλιώματα αλλαχού</a:t>
            </a:r>
          </a:p>
          <a:p>
            <a:pPr eaLnBrk="1" hangingPunct="1">
              <a:buClr>
                <a:srgbClr val="FF0000"/>
              </a:buClr>
              <a:buFont typeface="Wingdings" charset="0"/>
              <a:buChar char="Ø"/>
            </a:pPr>
            <a:endParaRPr lang="el-GR" sz="2000" b="1">
              <a:cs typeface="Arial" charset="0"/>
            </a:endParaRPr>
          </a:p>
          <a:p>
            <a:pPr eaLnBrk="1" hangingPunct="1">
              <a:buClr>
                <a:srgbClr val="FF0000"/>
              </a:buClr>
              <a:buFont typeface="Wingdings" charset="0"/>
              <a:buChar char="Ø"/>
            </a:pPr>
            <a:r>
              <a:rPr lang="el-GR" sz="2000" b="1">
                <a:cs typeface="Arial" charset="0"/>
              </a:rPr>
              <a:t>Κλινικά εμφανίζεται ως μία ερυθρή μάζα που προβάλλει πίσω από τη μεμβράνη του τυμπάνου</a:t>
            </a:r>
          </a:p>
          <a:p>
            <a:pPr eaLnBrk="1" hangingPunct="1">
              <a:buClr>
                <a:srgbClr val="FF0000"/>
              </a:buClr>
              <a:buFont typeface="Wingdings" charset="0"/>
              <a:buChar char="Ø"/>
            </a:pPr>
            <a:endParaRPr lang="el-GR" sz="2000" b="1">
              <a:cs typeface="Arial" charset="0"/>
            </a:endParaRPr>
          </a:p>
          <a:p>
            <a:pPr eaLnBrk="1" hangingPunct="1">
              <a:buClr>
                <a:srgbClr val="FF0000"/>
              </a:buClr>
              <a:buFont typeface="Wingdings" charset="0"/>
              <a:buChar char="Ø"/>
            </a:pPr>
            <a:r>
              <a:rPr lang="el-GR" sz="2000" b="1">
                <a:cs typeface="Arial" charset="0"/>
              </a:rPr>
              <a:t>Εχει την τάση να διηθεί το γύρω οστούν, ενώ σπανιότατα έχουν αναφερθεί μεταστάσεις</a:t>
            </a:r>
          </a:p>
          <a:p>
            <a:pPr eaLnBrk="1" hangingPunct="1">
              <a:buClr>
                <a:srgbClr val="FF0000"/>
              </a:buClr>
              <a:buFont typeface="Wingdings" charset="0"/>
              <a:buChar char="Ø"/>
            </a:pPr>
            <a:endParaRPr lang="el-GR" sz="2000" b="1">
              <a:cs typeface="Arial" charset="0"/>
            </a:endParaRPr>
          </a:p>
          <a:p>
            <a:pPr eaLnBrk="1" hangingPunct="1">
              <a:buClr>
                <a:srgbClr val="FF0000"/>
              </a:buClr>
              <a:buFont typeface="Wingdings" charset="0"/>
              <a:buChar char="Ø"/>
            </a:pPr>
            <a:r>
              <a:rPr lang="el-GR" sz="2000" b="1">
                <a:cs typeface="Arial" charset="0"/>
              </a:rPr>
              <a:t>Μετά από χειρουργική αφαίρεση η συχνότητα υποτροπής είναι μεγάλη (50%)</a:t>
            </a:r>
          </a:p>
        </p:txBody>
      </p:sp>
    </p:spTree>
    <p:extLst>
      <p:ext uri="{BB962C8B-B14F-4D97-AF65-F5344CB8AC3E}">
        <p14:creationId xmlns:p14="http://schemas.microsoft.com/office/powerpoint/2010/main" val="156785848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16113"/>
            <a:ext cx="3716338" cy="297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989138"/>
            <a:ext cx="3744912" cy="28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3 - TextBox"/>
          <p:cNvSpPr txBox="1">
            <a:spLocks noChangeArrowheads="1"/>
          </p:cNvSpPr>
          <p:nvPr/>
        </p:nvSpPr>
        <p:spPr bwMode="auto">
          <a:xfrm>
            <a:off x="3792538" y="692151"/>
            <a:ext cx="44640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l-GR" sz="3600" b="1" dirty="0" err="1">
                <a:latin typeface="+mn-lt"/>
                <a:cs typeface="Arial" charset="0"/>
              </a:rPr>
              <a:t>Σβάνωμα</a:t>
            </a:r>
            <a:r>
              <a:rPr lang="el-GR" sz="3600" b="1" dirty="0">
                <a:latin typeface="+mn-lt"/>
                <a:cs typeface="Arial" charset="0"/>
              </a:rPr>
              <a:t> μέσου </a:t>
            </a:r>
            <a:r>
              <a:rPr lang="el-GR" sz="3600" b="1" dirty="0" err="1">
                <a:latin typeface="+mn-lt"/>
                <a:cs typeface="Arial" charset="0"/>
              </a:rPr>
              <a:t>ωτός</a:t>
            </a:r>
            <a:endParaRPr lang="el-GR" sz="3600" b="1" dirty="0"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3624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l-GR" sz="5400" b="1" dirty="0">
              <a:solidFill>
                <a:srgbClr val="3366FF"/>
              </a:solidFill>
            </a:endParaRPr>
          </a:p>
          <a:p>
            <a:pPr marL="0" indent="0">
              <a:buNone/>
            </a:pPr>
            <a:endParaRPr lang="el-GR" sz="5400" b="1" dirty="0">
              <a:solidFill>
                <a:srgbClr val="3366FF"/>
              </a:solidFill>
            </a:endParaRPr>
          </a:p>
          <a:p>
            <a:pPr marL="0" indent="0">
              <a:buNone/>
            </a:pPr>
            <a:endParaRPr lang="el-GR" sz="5400" b="1" dirty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el-GR" sz="5400" b="1" dirty="0">
                <a:solidFill>
                  <a:srgbClr val="3366FF"/>
                </a:solidFill>
              </a:rPr>
              <a:t>							ΕΥΧΑΡΙΣΤΩ!!!!</a:t>
            </a:r>
            <a:endParaRPr lang="en-US" sz="5400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92219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AB442EF-1684-BE40-8467-60843496C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4199EC3-AC2D-9D4C-9F47-A020A4D71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1240160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94E9E84-5962-644C-9C27-256B8E888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A741AEE-F17C-9446-A4A2-D0D76CD811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10947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l-GR" sz="3600" b="1" dirty="0"/>
            </a:br>
            <a:r>
              <a:rPr lang="el-GR" sz="3600" b="1" dirty="0">
                <a:latin typeface="+mn-lt"/>
              </a:rPr>
              <a:t>ΣΤΟΙΧΕΙΑ ΙΣΤΟΛΟΓΙΑΣ ΟΦΘΑΛΜΟΥ (1)</a:t>
            </a:r>
            <a:br>
              <a:rPr lang="el-GR" sz="3600" b="1" dirty="0">
                <a:latin typeface="+mn-lt"/>
              </a:rPr>
            </a:br>
            <a:r>
              <a:rPr lang="el-GR" sz="3600" b="1" dirty="0">
                <a:solidFill>
                  <a:srgbClr val="000090"/>
                </a:solidFill>
                <a:latin typeface="Calibri" charset="0"/>
              </a:rPr>
              <a:t>Κερατοειδής</a:t>
            </a:r>
            <a:br>
              <a:rPr lang="en-US" sz="3600" b="1" dirty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l-GR" b="1" dirty="0">
                <a:solidFill>
                  <a:srgbClr val="3366FF"/>
                </a:solidFill>
              </a:rPr>
              <a:t>Επιθήλιο                                   </a:t>
            </a:r>
          </a:p>
          <a:p>
            <a:pPr marL="0" indent="0">
              <a:buNone/>
            </a:pPr>
            <a:endParaRPr lang="el-GR" b="1" dirty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el-GR" b="1" dirty="0">
                <a:solidFill>
                  <a:srgbClr val="3366FF"/>
                </a:solidFill>
              </a:rPr>
              <a:t>Μεμβράνη του </a:t>
            </a:r>
            <a:r>
              <a:rPr lang="en-US" b="1" dirty="0" err="1">
                <a:solidFill>
                  <a:srgbClr val="3366FF"/>
                </a:solidFill>
              </a:rPr>
              <a:t>Descemet</a:t>
            </a:r>
            <a:endParaRPr lang="el-GR" b="1" dirty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el-GR" b="1" dirty="0">
                <a:solidFill>
                  <a:srgbClr val="3366FF"/>
                </a:solidFill>
              </a:rPr>
              <a:t> </a:t>
            </a:r>
          </a:p>
          <a:p>
            <a:pPr marL="0" indent="0">
              <a:buNone/>
            </a:pPr>
            <a:r>
              <a:rPr lang="el-GR" b="1" dirty="0">
                <a:solidFill>
                  <a:srgbClr val="3366FF"/>
                </a:solidFill>
              </a:rPr>
              <a:t>Στρώμα</a:t>
            </a:r>
          </a:p>
          <a:p>
            <a:pPr marL="0" indent="0">
              <a:buNone/>
            </a:pPr>
            <a:r>
              <a:rPr lang="el-GR" b="1" dirty="0">
                <a:solidFill>
                  <a:srgbClr val="3366FF"/>
                </a:solidFill>
              </a:rPr>
              <a:t>  </a:t>
            </a:r>
          </a:p>
          <a:p>
            <a:pPr marL="0" indent="0">
              <a:buNone/>
            </a:pPr>
            <a:endParaRPr lang="el-GR" b="1" dirty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el-GR" b="1" dirty="0">
                <a:solidFill>
                  <a:srgbClr val="3366FF"/>
                </a:solidFill>
              </a:rPr>
              <a:t>Μεμβράνη του </a:t>
            </a:r>
            <a:r>
              <a:rPr lang="en-US" b="1" dirty="0">
                <a:solidFill>
                  <a:srgbClr val="3366FF"/>
                </a:solidFill>
              </a:rPr>
              <a:t>Bowman            </a:t>
            </a:r>
            <a:endParaRPr lang="el-GR" b="1" dirty="0">
              <a:solidFill>
                <a:srgbClr val="3366FF"/>
              </a:solidFill>
            </a:endParaRPr>
          </a:p>
          <a:p>
            <a:pPr marL="0" indent="0">
              <a:buNone/>
            </a:pPr>
            <a:endParaRPr lang="el-GR" b="1" dirty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el-GR" b="1" dirty="0">
                <a:solidFill>
                  <a:srgbClr val="3366FF"/>
                </a:solidFill>
              </a:rPr>
              <a:t>Ενδοθήλιο                            </a:t>
            </a:r>
            <a:endParaRPr lang="en-US" b="1" dirty="0">
              <a:solidFill>
                <a:srgbClr val="3366FF"/>
              </a:solidFill>
            </a:endParaRPr>
          </a:p>
        </p:txBody>
      </p:sp>
      <p:pic>
        <p:nvPicPr>
          <p:cNvPr id="5" name="Content Placeholder 4" descr="Pim321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80" r="-15880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455214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DCD6117-682F-C94D-8A75-F30CA6332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AD24BD7-A758-BA46-B791-DD0F00044B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7033537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3FE2E7B-AC5E-2746-BB29-66FFAD8FA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6A92EF8-BA94-C74F-9E98-37EC13554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1896646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6B5E8C9-54DC-904D-A0EC-AA4A3D9EA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3A160B2-16B3-8048-89AF-11B13DBBFA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48022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l-GR" sz="3600" b="1" dirty="0"/>
            </a:br>
            <a:r>
              <a:rPr lang="el-GR" sz="3600" b="1" dirty="0">
                <a:latin typeface="+mn-lt"/>
              </a:rPr>
              <a:t>ΣΤΟΙΧΕΙΑ ΙΣΤΟΛΟΓΙΑΣ ΟΦΘΑΛΜΟΥ (2)</a:t>
            </a:r>
            <a:br>
              <a:rPr lang="el-GR" sz="3600" b="1" dirty="0">
                <a:latin typeface="+mn-lt"/>
              </a:rPr>
            </a:br>
            <a:r>
              <a:rPr lang="el-GR" sz="3200" b="1" dirty="0">
                <a:solidFill>
                  <a:srgbClr val="000090"/>
                </a:solidFill>
                <a:latin typeface="Calibri" charset="0"/>
              </a:rPr>
              <a:t>Αγγειώδης ή ραγοειδής χιτώνας</a:t>
            </a:r>
            <a:br>
              <a:rPr lang="en-US" sz="3600" b="1" dirty="0"/>
            </a:br>
            <a:endParaRPr lang="en-US" sz="3600" dirty="0"/>
          </a:p>
        </p:txBody>
      </p:sp>
      <p:pic>
        <p:nvPicPr>
          <p:cNvPr id="5" name="Picture 5" descr="Pim321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068" b="-62068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Pim321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838" b="-26838"/>
          <a:stretch>
            <a:fillRect/>
          </a:stretch>
        </p:blipFill>
        <p:spPr bwMode="auto">
          <a:xfrm>
            <a:off x="6172200" y="1150991"/>
            <a:ext cx="4038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68694" y="5748616"/>
            <a:ext cx="906284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u="sng" dirty="0">
                <a:solidFill>
                  <a:srgbClr val="000090"/>
                </a:solidFill>
                <a:latin typeface="Calibri" charset="0"/>
              </a:rPr>
              <a:t>Αγγειώδης ή ραγοειδής χιτώνας:</a:t>
            </a:r>
            <a:r>
              <a:rPr lang="el-GR" sz="2000" b="1" dirty="0">
                <a:solidFill>
                  <a:srgbClr val="000090"/>
                </a:solidFill>
                <a:latin typeface="Calibri" charset="0"/>
              </a:rPr>
              <a:t> </a:t>
            </a:r>
            <a:r>
              <a:rPr lang="el-GR" sz="2000" b="1" dirty="0">
                <a:solidFill>
                  <a:srgbClr val="3366FF"/>
                </a:solidFill>
                <a:latin typeface="Calibri" charset="0"/>
              </a:rPr>
              <a:t>αποτελείται από ένα δίκτυο αγγείων και νεύρων, </a:t>
            </a:r>
          </a:p>
          <a:p>
            <a:r>
              <a:rPr lang="el-GR" sz="2000" b="1" dirty="0">
                <a:solidFill>
                  <a:srgbClr val="3366FF"/>
                </a:solidFill>
                <a:latin typeface="Calibri" charset="0"/>
              </a:rPr>
              <a:t>μέσα σε ένα υπόστρωμα από συνδετικό ιστό που περιλαμβάνει και κάποια </a:t>
            </a:r>
          </a:p>
          <a:p>
            <a:r>
              <a:rPr lang="el-GR" sz="2000" b="1" dirty="0">
                <a:solidFill>
                  <a:srgbClr val="3366FF"/>
                </a:solidFill>
                <a:latin typeface="Calibri" charset="0"/>
              </a:rPr>
              <a:t>μελανοκύτταρα</a:t>
            </a:r>
          </a:p>
          <a:p>
            <a:endParaRPr lang="en-US" dirty="0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981200" y="4959351"/>
            <a:ext cx="3168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sz="2000" b="1" dirty="0">
                <a:latin typeface="Calibri" charset="0"/>
              </a:rPr>
              <a:t>Μελαχρωστικό επιθήλιο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6339123" y="4970792"/>
            <a:ext cx="3492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sz="2000" b="1" dirty="0">
                <a:solidFill>
                  <a:srgbClr val="000000"/>
                </a:solidFill>
                <a:latin typeface="Calibri" charset="0"/>
              </a:rPr>
              <a:t>Μεμβράνη του </a:t>
            </a:r>
            <a:r>
              <a:rPr lang="en-US" sz="2000" b="1" dirty="0" err="1">
                <a:solidFill>
                  <a:srgbClr val="000000"/>
                </a:solidFill>
                <a:latin typeface="Calibri" charset="0"/>
              </a:rPr>
              <a:t>Bruck</a:t>
            </a:r>
            <a:endParaRPr lang="el-GR" sz="2000" b="1" dirty="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141701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820</TotalTime>
  <Words>1642</Words>
  <Application>Microsoft Macintosh PowerPoint</Application>
  <PresentationFormat>Ευρεία οθόνη</PresentationFormat>
  <Paragraphs>308</Paragraphs>
  <Slides>82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82</vt:i4>
      </vt:variant>
    </vt:vector>
  </HeadingPairs>
  <TitlesOfParts>
    <vt:vector size="88" baseType="lpstr">
      <vt:lpstr>ＭＳ Ｐゴシック</vt:lpstr>
      <vt:lpstr>Arial</vt:lpstr>
      <vt:lpstr>Calibri</vt:lpstr>
      <vt:lpstr>Calibri Light</vt:lpstr>
      <vt:lpstr>Wingdings</vt:lpstr>
      <vt:lpstr>Θέμα του Office</vt:lpstr>
      <vt:lpstr>ΟΦΘΑΛΜΟΣ-ΟΥΣ</vt:lpstr>
      <vt:lpstr>ΟΦΘΑΛΜΟΣ</vt:lpstr>
      <vt:lpstr>ΕΞΑΡΤΗΜΑΤΑ ΟΦΘΑΛΜΟΥ</vt:lpstr>
      <vt:lpstr>Παρουσίαση του PowerPoint</vt:lpstr>
      <vt:lpstr>Παρουσίαση του PowerPoint</vt:lpstr>
      <vt:lpstr>Παρουσίαση του PowerPoint</vt:lpstr>
      <vt:lpstr>ΣΤΟΙΧΕΙΑ ΑΝΑΤΟΜΙΚΗΣ ΟΦΘΑΛΜΟΥ </vt:lpstr>
      <vt:lpstr> ΣΤΟΙΧΕΙΑ ΙΣΤΟΛΟΓΙΑΣ ΟΦΘΑΛΜΟΥ (1) Κερατοειδής </vt:lpstr>
      <vt:lpstr> ΣΤΟΙΧΕΙΑ ΙΣΤΟΛΟΓΙΑΣ ΟΦΘΑΛΜΟΥ (2) Αγγειώδης ή ραγοειδής χιτώνας </vt:lpstr>
      <vt:lpstr>Παρουσίαση του PowerPoint</vt:lpstr>
      <vt:lpstr> ΣΤΟΙΧΕΙΑ ΙΣΤΟΛΟΓΙΑΣ ΟΦΘΑΛΜΟΥ (4) Οπτικό νεύρο  </vt:lpstr>
      <vt:lpstr>ΣΤΟΙΧΕΙΑ ΙΣΤΟΛΟΓΙΑΣ ΟΦΘΑΛΜΟΥ (5Α) </vt:lpstr>
      <vt:lpstr>ΣΤΟΙΧΕΙΑ ΙΣΤΟΛΟΓΙΑΣ ΟΦΘΑΛΜΟΥ (5Β) </vt:lpstr>
      <vt:lpstr>ΟΦΘΑΛΜΟΣ </vt:lpstr>
      <vt:lpstr>ΟΦΘΑΛΜΙΚΗ ΦΛΕΓΜΟΝΗ (1) </vt:lpstr>
      <vt:lpstr> ΟΦΘΑΛΜΙΚΗ ΦΛΕΓΜΟΝΗ (1Α) Φλεγμονή Επιπεφυκότα-Κερατοειδούς </vt:lpstr>
      <vt:lpstr> ΟΦΘΑΛΜΙΚΗ ΦΛΕΓΜΟΝΗ (1Α) Φλεγμονή Κερατοειδούς </vt:lpstr>
      <vt:lpstr>  ΟΦΘΑΛΜΙΚΗ ΦΛΕΓΜΟΝΗ (1Β) Ενδοφθάλμιες Λοιμώξεις  </vt:lpstr>
      <vt:lpstr> ΟΦΘΑΛΜΙΚΗ ΦΛΕΓΜΟΝΗ (1Γ) Κοκκιωματώδης Φλεγμονή </vt:lpstr>
      <vt:lpstr>ΟΦΘΑΛΜΙΚΗ ΦΛΕΓΜΟΝΗ (1Γ) </vt:lpstr>
      <vt:lpstr>ΑΓΓΕΙΑΚΑ-ΕΚΦΥΛΙΣΤΙΚΑ ΝΟΣΗΜΑΤΑ ΟΦΘΑΛΜΟΥ (2) </vt:lpstr>
      <vt:lpstr>ΑΓΓΕΙΑΚΑ-ΕΚΦΥΛΙΣΤΙΚΑ ΝΟΣΗΜΑΤΑ ΟΦΘΑΛΜΟΥ (2)</vt:lpstr>
      <vt:lpstr> ΕΚΦΥΛΙΣΤΙΚΑ ΝΟΣΗΜΑΤΑ ΟΦΘΑΛΜΟΥ (3Α) ΕΚΦΥΛΙΣΗ ΩΧΡΑΣ ΚΗΛΙΔΑΣ </vt:lpstr>
      <vt:lpstr>ΕΚΦΥΛΙΣΤΙΚΑ ΝΟΣΗΜΑΤΑ ΟΦΘΑΛΜΟΥ (3Β) </vt:lpstr>
      <vt:lpstr>ΕΚΦΥΛΙΣΤΙΚΑ ΝΟΣΗΜΑΤΑ ΟΦΘΑΛΜΟΥ (3Β) </vt:lpstr>
      <vt:lpstr>ΕΚΦΥΛΙΣΤΙΚΑ ΝΟΣΗΜΑΤΑ ΟΦΘΑΛΜΟΥ (3Β) ΚΑΤΑΡΡΑΚΤΗΣ</vt:lpstr>
      <vt:lpstr>ΕΚΦΥΛΙΣΤΙΚΑ ΝΟΣΗΜΑΤΑ ΟΦΘΑΛΜΟΥ (3Β) ΚΑΤΑΡΡΑΚΤΗΣ</vt:lpstr>
      <vt:lpstr>ΕΚΦΥΛΙΣΤΙΚΑ ΝΟΣΗΜΑΤΑ ΟΦΘΑΛΜΟΥ (3Γ) ΓΛΑΥΚΩΜΑ</vt:lpstr>
      <vt:lpstr>ΕΚΦΥΛΙΣΤΙΚΑ ΝΟΣΗΜΑΤΑ ΟΦΘΑΛΜΟΥ (3Γ) ΓΛΑΥΚΩΜΑ</vt:lpstr>
      <vt:lpstr>ΕΚΦΥΛΙΣΤΙΚΑ ΝΟΣΗΜΑΤΑ ΟΦΘΑΛΜΟΥ (3Γ) ΓΛΑΥΚΩΜΑ ΚΛΕΙΣΤΗΣ ΓΩΝΙΑΣ (πρωτοπαθές)</vt:lpstr>
      <vt:lpstr>ΕΚΦΥΛΙΣΤΙΚΑ ΝΟΣΗΜΑΤΑ ΟΦΘΑΛΜΟΥ (3Γ) ΓΛΑΥΚΩΜΑ ΚΛΕΙΣΤΗΣ ΓΩΝΙΑΣ (δευτεροπαθές)</vt:lpstr>
      <vt:lpstr>ΕΚΦΥΛΙΣΤΙΚΑ ΝΟΣΗΜΑΤΑ ΟΦΘΑΛΜΟΥ (3Γ) ΓΛΑΥΚΩΜΑ ΑΝΟΙΚΤΗΣ ΓΩΝΙΑΣ</vt:lpstr>
      <vt:lpstr>ΕΚΦΥΛΙΣΤΙΚΑ ΝΟΣΗΜΑΤΑ ΟΦΘΑΛΜΟΥ (3Γ) ΓΛΑΥΚΩΜΑ ΚΛΕΙΣΤΗΣ ΓΩΝΙΑΣ (συγγενές)</vt:lpstr>
      <vt:lpstr>ΝΕΟΠΛΑΣΜΑΤΑ ΟΦΘΑΛΜΟΥ (4)</vt:lpstr>
      <vt:lpstr>Παρουσίαση του PowerPoint</vt:lpstr>
      <vt:lpstr> ΚΑΚΟΗΘΕΣ ΜΕΛΑΝΩΜΑ (4Α) </vt:lpstr>
      <vt:lpstr> ΚΑΚΟΗΘΕΣ ΜΕΛΑΝΩΜΑ (4Α) </vt:lpstr>
      <vt:lpstr>ΚΑΚΟΗΘΕΣ ΜΕΛΑΝΩΜΑ-ΗΠΑΤΙΚΕΣ ΜΕΤΑΣΤΑΣΕΙΣ (4Α) </vt:lpstr>
      <vt:lpstr> </vt:lpstr>
      <vt:lpstr>ΚΑΚΟΗΘΕΣ ΜΕΛΑΝΩΜΑ-ΙΣΤΟΛΟΓΙΑ (4Α)</vt:lpstr>
      <vt:lpstr>ΚΑΚΟΗΘΕΣ ΜΕΛΑΝΩΜΑ (4Α)</vt:lpstr>
      <vt:lpstr>Παρουσίαση του PowerPoint</vt:lpstr>
      <vt:lpstr>Παρουσίαση του PowerPoint</vt:lpstr>
      <vt:lpstr>ΚΑΚΟΗΘΕΣ ΜΕΛΑΝΩΜΑ-ΠΡΟΓΝΩΣΗ (4Α) </vt:lpstr>
      <vt:lpstr> ΔΙΑΦΟΡΕΣ ΣΤΟ ΜΟΡΙΑΚΟ ΑΠΟΤΥΠΩΜΑ ΔΕΡΜΑΤΙΚΟΥ ΚΑΙ ΟΦΘΑΛΜΙΚΟΥ ΜΕΛΑΝΩΜΑΤΟΣ </vt:lpstr>
      <vt:lpstr>Παρουσίαση του PowerPoint</vt:lpstr>
      <vt:lpstr>ΡΕΤΙΝΟΒΛΑΣΤΩΜΑ (4Β)</vt:lpstr>
      <vt:lpstr>ΡΕΤΙΝΟΒΛΑΣΤΩΜΑ (4Β)</vt:lpstr>
      <vt:lpstr>ΡΕΤΙΝΟΒΛΑΣΤΩΜΑ (4Β)</vt:lpstr>
      <vt:lpstr>ΡΕΤΙΝΟΒΛΑΣΤΩΜΑ (4Β)</vt:lpstr>
      <vt:lpstr>ΡΕΤΙΝΟΒΛΑΣΤΩΜΑ  RB1 γονίδιο</vt:lpstr>
      <vt:lpstr>ΡΕΤΙΝΟΒΛΑΣΤΩΜΑ</vt:lpstr>
      <vt:lpstr>ΡΕΤΙΝΟΒΛΑΣΤΩΜΑ</vt:lpstr>
      <vt:lpstr>ΡΕΤΙΝΟΒΛΑΣΤΩΜΑ</vt:lpstr>
      <vt:lpstr>ΡΕΤΙΝΟΒΛΑΣΤΩΜΑ ΚΛΙΝΙΚΗ ΕΙΚΟΝΑ</vt:lpstr>
      <vt:lpstr>ΡΕΤΙΝΟΒΛΑΣΤΩΜΑ-ΙΣΤΟΛΟΓΙΑ</vt:lpstr>
      <vt:lpstr>ΡΕΤΙΝΟΒΛΑΣΤΩΜΑ-ΙΣΤΟΛΟΓΙΑ</vt:lpstr>
      <vt:lpstr>ΡΕΤΙΝΟΒΛΑΣΤΩΜΑ-ΙΣΤΟΛΟΓΙΑ</vt:lpstr>
      <vt:lpstr>ΡΕΤΙΝΟΒΛΑΣΤΩΜΑ-ΙΣΤΟΛΟΓΙΑ</vt:lpstr>
      <vt:lpstr>ΡΕΤΙΝΟΒΛΑΣΤΩΜΑ</vt:lpstr>
      <vt:lpstr>ΣΥΧΝΕΣ ΓΟΝΙΔΙΑΚΕΣ ΜΕΤΑΒΟΛΕΣ ΣΤΟ ΡΕΤΙΝΟΒΛΑΣΤΩΜΑ</vt:lpstr>
      <vt:lpstr>ΡΕΤΙΝΟΒΛΑΣΤΩΜΑ-ΠΡΟΓΝΩΣΗ </vt:lpstr>
      <vt:lpstr>ΑΙΜΑΓΓΕΙΟΠΕΡΙΚΥΤΤΩΜΑ</vt:lpstr>
      <vt:lpstr>ΛΕΜΦΩΜΑ</vt:lpstr>
      <vt:lpstr>ΑΔΕΝΟΚΥΣΤΙΚΟ ΚΑΡΚΙΝΩΜΑ</vt:lpstr>
      <vt:lpstr>ΓΛΕΙΩΜΑ ΟΠΤΙΚΟΥ ΝΕΥΡΟΥ</vt:lpstr>
      <vt:lpstr>ΜΗΝΙΓΓΕΙΩΜΑ</vt:lpstr>
      <vt:lpstr>ΣΒΑΝΩΜΑ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Χρήστης του Microsoft Office</dc:creator>
  <cp:lastModifiedBy>Χρήστης του Microsoft Office</cp:lastModifiedBy>
  <cp:revision>27</cp:revision>
  <dcterms:created xsi:type="dcterms:W3CDTF">2022-05-02T17:52:50Z</dcterms:created>
  <dcterms:modified xsi:type="dcterms:W3CDTF">2022-05-03T07:35:04Z</dcterms:modified>
</cp:coreProperties>
</file>