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57" r:id="rId5"/>
    <p:sldId id="273" r:id="rId6"/>
    <p:sldId id="282" r:id="rId7"/>
    <p:sldId id="261" r:id="rId8"/>
    <p:sldId id="280" r:id="rId9"/>
    <p:sldId id="281" r:id="rId10"/>
    <p:sldId id="263" r:id="rId11"/>
    <p:sldId id="264" r:id="rId12"/>
    <p:sldId id="262" r:id="rId13"/>
    <p:sldId id="265" r:id="rId14"/>
    <p:sldId id="275" r:id="rId15"/>
    <p:sldId id="266" r:id="rId16"/>
    <p:sldId id="287" r:id="rId17"/>
    <p:sldId id="267" r:id="rId18"/>
    <p:sldId id="279" r:id="rId19"/>
    <p:sldId id="292" r:id="rId20"/>
    <p:sldId id="291" r:id="rId21"/>
    <p:sldId id="269" r:id="rId22"/>
    <p:sldId id="278" r:id="rId23"/>
    <p:sldId id="270" r:id="rId24"/>
    <p:sldId id="271" r:id="rId25"/>
    <p:sldId id="272" r:id="rId26"/>
    <p:sldId id="293" r:id="rId27"/>
    <p:sldId id="276" r:id="rId28"/>
    <p:sldId id="277" r:id="rId29"/>
    <p:sldId id="289" r:id="rId30"/>
    <p:sldId id="288" r:id="rId31"/>
    <p:sldId id="283" r:id="rId32"/>
    <p:sldId id="284" r:id="rId33"/>
    <p:sldId id="285" r:id="rId34"/>
    <p:sldId id="286" r:id="rId35"/>
    <p:sldId id="290"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4660"/>
  </p:normalViewPr>
  <p:slideViewPr>
    <p:cSldViewPr>
      <p:cViewPr varScale="1">
        <p:scale>
          <a:sx n="65" d="100"/>
          <a:sy n="65"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2853615-BFDE-46DE-814C-47EC6EF6D371}" type="datetimeFigureOut">
              <a:rPr lang="el-GR" smtClean="0"/>
              <a:t>03/06/2024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DF53439-851E-44AD-84B1-B6BFC3D0C743}"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853615-BFDE-46DE-814C-47EC6EF6D371}" type="datetimeFigureOut">
              <a:rPr lang="el-GR" smtClean="0"/>
              <a:t>03/06/2024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F53439-851E-44AD-84B1-B6BFC3D0C743}"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3.bin"/><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n-US" dirty="0"/>
              <a:t>NEY</a:t>
            </a:r>
            <a:r>
              <a:rPr lang="el-GR" dirty="0"/>
              <a:t>ΡΙΚΟ ΣΥΣΤΗΜΑ</a:t>
            </a:r>
          </a:p>
        </p:txBody>
      </p:sp>
      <p:sp>
        <p:nvSpPr>
          <p:cNvPr id="4" name="Subtitle 2">
            <a:extLst>
              <a:ext uri="{FF2B5EF4-FFF2-40B4-BE49-F238E27FC236}">
                <a16:creationId xmlns:a16="http://schemas.microsoft.com/office/drawing/2014/main" id="{235E6000-D00F-400C-95C5-6E98D4F9D951}"/>
              </a:ext>
            </a:extLst>
          </p:cNvPr>
          <p:cNvSpPr txBox="1">
            <a:spLocks noGrp="1"/>
          </p:cNvSpPr>
          <p:nvPr>
            <p:ph type="subTitle" idx="1"/>
          </p:nvPr>
        </p:nvSpPr>
        <p:spPr>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2600" b="1" dirty="0">
                <a:solidFill>
                  <a:srgbClr val="002060"/>
                </a:solidFill>
              </a:rPr>
              <a:t>ΑΝΤΩΝΗΣ ΠΑΠΑΔΟΠΟΥΛΟΣ</a:t>
            </a:r>
            <a:endParaRPr lang="el-GR" sz="2600" dirty="0">
              <a:solidFill>
                <a:srgbClr val="002060"/>
              </a:solidFill>
            </a:endParaRPr>
          </a:p>
          <a:p>
            <a:pPr marL="0" indent="0" algn="ctr">
              <a:buNone/>
            </a:pPr>
            <a:r>
              <a:rPr lang="en-US" sz="1950" dirty="0">
                <a:solidFill>
                  <a:srgbClr val="002060"/>
                </a:solidFill>
              </a:rPr>
              <a:t>ANA</a:t>
            </a:r>
            <a:r>
              <a:rPr lang="el-GR" sz="1950" dirty="0">
                <a:solidFill>
                  <a:srgbClr val="002060"/>
                </a:solidFill>
              </a:rPr>
              <a:t>ΠΛΗΡΩΤΗΣ ΚΑΘΗΓΗΤΗΣ ΠΑΘΟΛΟΓΙΑΣ – ΛΟΙΜΩΞΕΩΝ</a:t>
            </a:r>
          </a:p>
          <a:p>
            <a:pPr marL="0" indent="0" algn="ctr">
              <a:buNone/>
            </a:pPr>
            <a:r>
              <a:rPr lang="el-GR" sz="1950" dirty="0">
                <a:solidFill>
                  <a:srgbClr val="002060"/>
                </a:solidFill>
              </a:rPr>
              <a:t>Δ΄ ΠΑΘΟΛΟΓΙΚΗ ΚΛΙΝΙΚΗ ΠΑΝΕΠΙΣΤΗΜΙΟΥ ΑΘΗΝΩΝ</a:t>
            </a:r>
          </a:p>
          <a:p>
            <a:pPr marL="0" indent="0" algn="ctr">
              <a:buNone/>
            </a:pPr>
            <a:r>
              <a:rPr lang="el-GR" sz="1950" dirty="0">
                <a:solidFill>
                  <a:srgbClr val="002060"/>
                </a:solidFill>
              </a:rPr>
              <a:t>ΓΕΝΙΚΟ ΠΑΝΕΠΙΣΤΗΜΙΑΚΟ ΝΟΣΟΚΟΜΕΙΟ «ΑΤΤΙΚΟΝ»</a:t>
            </a:r>
          </a:p>
          <a:p>
            <a:endParaRPr lang="el-GR" sz="2100" dirty="0">
              <a:solidFill>
                <a:srgbClr val="002060"/>
              </a:solidFill>
            </a:endParaRPr>
          </a:p>
          <a:p>
            <a:endParaRPr lang="el-GR" sz="2100" dirty="0"/>
          </a:p>
        </p:txBody>
      </p:sp>
    </p:spTree>
    <p:extLst>
      <p:ext uri="{BB962C8B-B14F-4D97-AF65-F5344CB8AC3E}">
        <p14:creationId xmlns:p14="http://schemas.microsoft.com/office/powerpoint/2010/main" val="2886953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9204"/>
            <a:ext cx="6887636" cy="807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53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604" y="0"/>
            <a:ext cx="7128792" cy="77048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a:extLst>
              <a:ext uri="{FF2B5EF4-FFF2-40B4-BE49-F238E27FC236}">
                <a16:creationId xmlns:a16="http://schemas.microsoft.com/office/drawing/2014/main" id="{32532C3D-4635-4AF0-8172-58EBB47C8723}"/>
              </a:ext>
            </a:extLst>
          </p:cNvPr>
          <p:cNvSpPr txBox="1">
            <a:spLocks noChangeArrowheads="1"/>
          </p:cNvSpPr>
          <p:nvPr/>
        </p:nvSpPr>
        <p:spPr>
          <a:xfrm>
            <a:off x="1115616" y="5589240"/>
            <a:ext cx="7258050" cy="156103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200"/>
              </a:spcBef>
            </a:pPr>
            <a:endParaRPr lang="el-GR" altLang="el-GR" sz="1600" b="1" dirty="0">
              <a:solidFill>
                <a:srgbClr val="333333"/>
              </a:solidFill>
            </a:endParaRPr>
          </a:p>
          <a:p>
            <a:pPr marL="0" indent="0">
              <a:lnSpc>
                <a:spcPts val="1600"/>
              </a:lnSpc>
              <a:spcBef>
                <a:spcPts val="200"/>
              </a:spcBef>
              <a:buNone/>
            </a:pPr>
            <a:r>
              <a:rPr lang="el-GR" altLang="el-GR" sz="1600" b="1" dirty="0" err="1">
                <a:solidFill>
                  <a:srgbClr val="333333"/>
                </a:solidFill>
              </a:rPr>
              <a:t>Κλόνος</a:t>
            </a:r>
            <a:endParaRPr lang="en-US" altLang="el-GR" sz="1600" dirty="0">
              <a:solidFill>
                <a:srgbClr val="333333"/>
              </a:solidFill>
            </a:endParaRPr>
          </a:p>
          <a:p>
            <a:pPr marL="0" indent="0">
              <a:lnSpc>
                <a:spcPts val="1600"/>
              </a:lnSpc>
              <a:spcBef>
                <a:spcPts val="200"/>
              </a:spcBef>
              <a:buNone/>
            </a:pPr>
            <a:r>
              <a:rPr lang="en-US" altLang="el-GR" sz="1600" dirty="0">
                <a:solidFill>
                  <a:srgbClr val="333333"/>
                </a:solidFill>
              </a:rPr>
              <a:t>M</a:t>
            </a:r>
            <a:r>
              <a:rPr lang="el-GR" altLang="el-GR" sz="1600" dirty="0" err="1">
                <a:solidFill>
                  <a:srgbClr val="333333"/>
                </a:solidFill>
              </a:rPr>
              <a:t>υϊκές</a:t>
            </a:r>
            <a:r>
              <a:rPr lang="el-GR" altLang="el-GR" sz="1600" dirty="0">
                <a:solidFill>
                  <a:srgbClr val="333333"/>
                </a:solidFill>
              </a:rPr>
              <a:t> συσπάσεις που επέρχονται κατ’ επανάληψιν όταν ο εξεταζόμενος μυς διατηρείται υπό τάση </a:t>
            </a:r>
          </a:p>
        </p:txBody>
      </p:sp>
    </p:spTree>
    <p:extLst>
      <p:ext uri="{BB962C8B-B14F-4D97-AF65-F5344CB8AC3E}">
        <p14:creationId xmlns:p14="http://schemas.microsoft.com/office/powerpoint/2010/main" val="3480550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0"/>
            <a:ext cx="6140097" cy="918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678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092" y="404664"/>
            <a:ext cx="6476041"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73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Αποτέλεσμα εικόνας για babinski refl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5419725" cy="28479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s://upload.wikimedia.org/wikipedia/commons/thumb/0/01/BabinskiSign.jpg/240px-Babinski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221088"/>
            <a:ext cx="2790056" cy="209254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Αποτέλεσμα εικόνας για babinski refle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031651"/>
            <a:ext cx="4393628" cy="2471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51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4018" y="634940"/>
            <a:ext cx="7076374" cy="560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88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C9D8302-FDBF-41CD-9786-E9F2D15AA148}"/>
              </a:ext>
            </a:extLst>
          </p:cNvPr>
          <p:cNvPicPr>
            <a:picLocks noChangeAspect="1"/>
          </p:cNvPicPr>
          <p:nvPr/>
        </p:nvPicPr>
        <p:blipFill>
          <a:blip r:embed="rId2"/>
          <a:stretch>
            <a:fillRect/>
          </a:stretch>
        </p:blipFill>
        <p:spPr>
          <a:xfrm>
            <a:off x="539552" y="545146"/>
            <a:ext cx="8225401" cy="4661566"/>
          </a:xfrm>
          <a:prstGeom prst="rect">
            <a:avLst/>
          </a:prstGeom>
        </p:spPr>
      </p:pic>
    </p:spTree>
    <p:extLst>
      <p:ext uri="{BB962C8B-B14F-4D97-AF65-F5344CB8AC3E}">
        <p14:creationId xmlns:p14="http://schemas.microsoft.com/office/powerpoint/2010/main" val="3098335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0"/>
            <a:ext cx="544450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Αποτέλεσμα εικόνας για hemiplegia defin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127" y="2996952"/>
            <a:ext cx="597217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25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FC8EC392-DE16-40FF-B33C-DCDDE8205C37}"/>
              </a:ext>
            </a:extLst>
          </p:cNvPr>
          <p:cNvPicPr>
            <a:picLocks noChangeAspect="1"/>
          </p:cNvPicPr>
          <p:nvPr/>
        </p:nvPicPr>
        <p:blipFill>
          <a:blip r:embed="rId2"/>
          <a:stretch>
            <a:fillRect/>
          </a:stretch>
        </p:blipFill>
        <p:spPr>
          <a:xfrm>
            <a:off x="244139" y="404664"/>
            <a:ext cx="8648341" cy="5387919"/>
          </a:xfrm>
          <a:prstGeom prst="rect">
            <a:avLst/>
          </a:prstGeom>
        </p:spPr>
      </p:pic>
    </p:spTree>
    <p:extLst>
      <p:ext uri="{BB962C8B-B14F-4D97-AF65-F5344CB8AC3E}">
        <p14:creationId xmlns:p14="http://schemas.microsoft.com/office/powerpoint/2010/main" val="146129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34BAA65-05EB-4B07-B32C-D4D3ABCCA79A}"/>
              </a:ext>
            </a:extLst>
          </p:cNvPr>
          <p:cNvSpPr/>
          <p:nvPr/>
        </p:nvSpPr>
        <p:spPr>
          <a:xfrm>
            <a:off x="287016" y="839653"/>
            <a:ext cx="8856984" cy="3139321"/>
          </a:xfrm>
          <a:prstGeom prst="rect">
            <a:avLst/>
          </a:prstGeom>
        </p:spPr>
        <p:txBody>
          <a:bodyPr wrap="square">
            <a:spAutoFit/>
          </a:bodyPr>
          <a:lstStyle/>
          <a:p>
            <a:r>
              <a:rPr lang="el-GR" b="1" dirty="0">
                <a:latin typeface="Arial" panose="020B0604020202020204" pitchFamily="34" charset="0"/>
              </a:rPr>
              <a:t>Η Εξέταση της μυϊκής</a:t>
            </a:r>
            <a:r>
              <a:rPr lang="en-US" b="1" dirty="0">
                <a:latin typeface="Arial" panose="020B0604020202020204" pitchFamily="34" charset="0"/>
              </a:rPr>
              <a:t> </a:t>
            </a:r>
            <a:r>
              <a:rPr lang="el-GR" b="1" dirty="0">
                <a:latin typeface="Arial" panose="020B0604020202020204" pitchFamily="34" charset="0"/>
              </a:rPr>
              <a:t>ισχύος:</a:t>
            </a:r>
            <a:endParaRPr lang="en-US" b="1" dirty="0">
              <a:latin typeface="Arial" panose="020B0604020202020204" pitchFamily="34" charset="0"/>
            </a:endParaRPr>
          </a:p>
          <a:p>
            <a:endParaRPr lang="el-GR" dirty="0">
              <a:latin typeface="Arial" panose="020B0604020202020204" pitchFamily="34" charset="0"/>
            </a:endParaRPr>
          </a:p>
          <a:p>
            <a:r>
              <a:rPr lang="el-GR" dirty="0">
                <a:latin typeface="Arial" panose="020B0604020202020204" pitchFamily="34" charset="0"/>
              </a:rPr>
              <a:t>Η σύντομη εξέταση της ισχύος των κύριων μυϊκών</a:t>
            </a:r>
            <a:r>
              <a:rPr lang="en-US" dirty="0">
                <a:latin typeface="Arial" panose="020B0604020202020204" pitchFamily="34" charset="0"/>
              </a:rPr>
              <a:t> </a:t>
            </a:r>
            <a:r>
              <a:rPr lang="el-GR" dirty="0">
                <a:latin typeface="Arial" panose="020B0604020202020204" pitchFamily="34" charset="0"/>
              </a:rPr>
              <a:t>ομάδων γίνεται με την εκτέλεση </a:t>
            </a:r>
          </a:p>
          <a:p>
            <a:r>
              <a:rPr lang="el-GR" dirty="0">
                <a:latin typeface="Arial" panose="020B0604020202020204" pitchFamily="34" charset="0"/>
              </a:rPr>
              <a:t>κινήσεων, έναντι αντίστασης που ασκεί ο εξεταστής.</a:t>
            </a:r>
            <a:endParaRPr lang="en-US" dirty="0">
              <a:latin typeface="Arial" panose="020B0604020202020204" pitchFamily="34" charset="0"/>
            </a:endParaRPr>
          </a:p>
          <a:p>
            <a:r>
              <a:rPr lang="el-GR" dirty="0">
                <a:latin typeface="Arial" panose="020B0604020202020204" pitchFamily="34" charset="0"/>
              </a:rPr>
              <a:t> </a:t>
            </a:r>
          </a:p>
          <a:p>
            <a:r>
              <a:rPr lang="el-GR" u="sng" dirty="0">
                <a:latin typeface="Arial" panose="020B0604020202020204" pitchFamily="34" charset="0"/>
              </a:rPr>
              <a:t>Άνω Άκρα: </a:t>
            </a:r>
            <a:r>
              <a:rPr lang="el-GR" dirty="0">
                <a:latin typeface="Arial" panose="020B0604020202020204" pitchFamily="34" charset="0"/>
              </a:rPr>
              <a:t>απαγωγή βραχιόνων, κάμψη και έκταση αντιβραχίου, σφίξιμο χεριού του </a:t>
            </a:r>
          </a:p>
          <a:p>
            <a:r>
              <a:rPr lang="el-GR" dirty="0">
                <a:latin typeface="Arial" panose="020B0604020202020204" pitchFamily="34" charset="0"/>
              </a:rPr>
              <a:t>εξεταστή, έκταση</a:t>
            </a:r>
            <a:r>
              <a:rPr lang="en-US" dirty="0">
                <a:latin typeface="Arial" panose="020B0604020202020204" pitchFamily="34" charset="0"/>
              </a:rPr>
              <a:t> </a:t>
            </a:r>
            <a:r>
              <a:rPr lang="el-GR" dirty="0">
                <a:latin typeface="Arial" panose="020B0604020202020204" pitchFamily="34" charset="0"/>
              </a:rPr>
              <a:t>-απαγωγή και προσαγωγή δακτύλων. </a:t>
            </a:r>
            <a:endParaRPr lang="en-US" dirty="0">
              <a:latin typeface="Arial" panose="020B0604020202020204" pitchFamily="34" charset="0"/>
            </a:endParaRPr>
          </a:p>
          <a:p>
            <a:endParaRPr lang="el-GR" dirty="0">
              <a:latin typeface="Arial" panose="020B0604020202020204" pitchFamily="34" charset="0"/>
            </a:endParaRPr>
          </a:p>
          <a:p>
            <a:r>
              <a:rPr lang="el-GR" u="sng" dirty="0">
                <a:latin typeface="Arial" panose="020B0604020202020204" pitchFamily="34" charset="0"/>
              </a:rPr>
              <a:t>Κάτω Άκρα: </a:t>
            </a:r>
            <a:r>
              <a:rPr lang="el-GR" dirty="0">
                <a:latin typeface="Arial" panose="020B0604020202020204" pitchFamily="34" charset="0"/>
              </a:rPr>
              <a:t>κάμψη και έκταση του μηρού </a:t>
            </a:r>
            <a:r>
              <a:rPr lang="el-GR" dirty="0" err="1">
                <a:latin typeface="Arial" panose="020B0604020202020204" pitchFamily="34" charset="0"/>
              </a:rPr>
              <a:t>πρός</a:t>
            </a:r>
            <a:r>
              <a:rPr lang="el-GR" dirty="0">
                <a:latin typeface="Arial" panose="020B0604020202020204" pitchFamily="34" charset="0"/>
              </a:rPr>
              <a:t> τον κορμό, κάμψη και έκταση της </a:t>
            </a:r>
          </a:p>
          <a:p>
            <a:r>
              <a:rPr lang="el-GR" dirty="0">
                <a:latin typeface="Arial" panose="020B0604020202020204" pitchFamily="34" charset="0"/>
              </a:rPr>
              <a:t>κνήμης, προσαγωγή και απαγωγή των άκρων, ανάσπαση και</a:t>
            </a:r>
            <a:r>
              <a:rPr lang="en-US" dirty="0">
                <a:latin typeface="Arial" panose="020B0604020202020204" pitchFamily="34" charset="0"/>
              </a:rPr>
              <a:t> </a:t>
            </a:r>
            <a:r>
              <a:rPr lang="el-GR" dirty="0" err="1">
                <a:latin typeface="Arial" panose="020B0604020202020204" pitchFamily="34" charset="0"/>
              </a:rPr>
              <a:t>κατάσπαση</a:t>
            </a:r>
            <a:r>
              <a:rPr lang="el-GR" dirty="0">
                <a:latin typeface="Arial" panose="020B0604020202020204" pitchFamily="34" charset="0"/>
              </a:rPr>
              <a:t> του</a:t>
            </a:r>
            <a:r>
              <a:rPr lang="en-US" dirty="0">
                <a:latin typeface="Arial" panose="020B0604020202020204" pitchFamily="34" charset="0"/>
              </a:rPr>
              <a:t> </a:t>
            </a:r>
            <a:r>
              <a:rPr lang="el-GR" dirty="0">
                <a:latin typeface="Arial" panose="020B0604020202020204" pitchFamily="34" charset="0"/>
              </a:rPr>
              <a:t>πέλματος</a:t>
            </a:r>
            <a:endParaRPr lang="el-GR" b="0" i="0" dirty="0">
              <a:effectLst/>
              <a:latin typeface="Arial" panose="020B0604020202020204" pitchFamily="34" charset="0"/>
            </a:endParaRPr>
          </a:p>
        </p:txBody>
      </p:sp>
    </p:spTree>
    <p:extLst>
      <p:ext uri="{BB962C8B-B14F-4D97-AF65-F5344CB8AC3E}">
        <p14:creationId xmlns:p14="http://schemas.microsoft.com/office/powerpoint/2010/main" val="58324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450"/>
            <a:ext cx="5711933" cy="428842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Αντικείμενο 1"/>
          <p:cNvGraphicFramePr>
            <a:graphicFrameLocks noChangeAspect="1"/>
          </p:cNvGraphicFramePr>
          <p:nvPr>
            <p:extLst>
              <p:ext uri="{D42A27DB-BD31-4B8C-83A1-F6EECF244321}">
                <p14:modId xmlns:p14="http://schemas.microsoft.com/office/powerpoint/2010/main" val="528122682"/>
              </p:ext>
            </p:extLst>
          </p:nvPr>
        </p:nvGraphicFramePr>
        <p:xfrm>
          <a:off x="5076056" y="717761"/>
          <a:ext cx="4032101" cy="5697275"/>
        </p:xfrm>
        <a:graphic>
          <a:graphicData uri="http://schemas.openxmlformats.org/presentationml/2006/ole">
            <mc:AlternateContent xmlns:mc="http://schemas.openxmlformats.org/markup-compatibility/2006">
              <mc:Choice xmlns:v="urn:schemas-microsoft-com:vml" Requires="v">
                <p:oleObj name="Acrobat Document" r:id="rId3" imgW="5676833" imgH="8019837" progId="AcroExch.Document.DC">
                  <p:embed/>
                </p:oleObj>
              </mc:Choice>
              <mc:Fallback>
                <p:oleObj name="Acrobat Document" r:id="rId3" imgW="5676833" imgH="8019837" progId="AcroExch.Document.DC">
                  <p:embed/>
                  <p:pic>
                    <p:nvPicPr>
                      <p:cNvPr id="0" name="Αντικείμενο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717761"/>
                        <a:ext cx="4032101" cy="56972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7848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83753D39-6DCD-4DD8-A672-B3C8D59FF715}"/>
              </a:ext>
            </a:extLst>
          </p:cNvPr>
          <p:cNvSpPr/>
          <p:nvPr/>
        </p:nvSpPr>
        <p:spPr>
          <a:xfrm>
            <a:off x="251520" y="197346"/>
            <a:ext cx="8784976" cy="1754326"/>
          </a:xfrm>
          <a:prstGeom prst="rect">
            <a:avLst/>
          </a:prstGeom>
        </p:spPr>
        <p:txBody>
          <a:bodyPr wrap="square">
            <a:spAutoFit/>
          </a:bodyPr>
          <a:lstStyle/>
          <a:p>
            <a:r>
              <a:rPr lang="el-GR" b="1" dirty="0">
                <a:latin typeface="Arial" panose="020B0604020202020204" pitchFamily="34" charset="0"/>
              </a:rPr>
              <a:t>Εξέταση κεντρικού τύπου αδυναμίας</a:t>
            </a:r>
            <a:r>
              <a:rPr lang="en-US" b="1" dirty="0">
                <a:latin typeface="Arial" panose="020B0604020202020204" pitchFamily="34" charset="0"/>
              </a:rPr>
              <a:t> </a:t>
            </a:r>
            <a:r>
              <a:rPr lang="el-GR" b="1" dirty="0">
                <a:latin typeface="Arial" panose="020B0604020202020204" pitchFamily="34" charset="0"/>
              </a:rPr>
              <a:t>(πάρεσης, συνήθως </a:t>
            </a:r>
            <a:r>
              <a:rPr lang="el-GR" b="1" dirty="0" err="1">
                <a:latin typeface="Arial" panose="020B0604020202020204" pitchFamily="34" charset="0"/>
              </a:rPr>
              <a:t>πλαγιωμένης</a:t>
            </a:r>
            <a:r>
              <a:rPr lang="el-GR" b="1" dirty="0">
                <a:latin typeface="Arial" panose="020B0604020202020204" pitchFamily="34" charset="0"/>
              </a:rPr>
              <a:t>= </a:t>
            </a:r>
            <a:r>
              <a:rPr lang="el-GR" b="1" dirty="0" err="1">
                <a:latin typeface="Arial" panose="020B0604020202020204" pitchFamily="34" charset="0"/>
              </a:rPr>
              <a:t>ημιπάρεση</a:t>
            </a:r>
            <a:r>
              <a:rPr lang="el-GR" b="1" dirty="0">
                <a:latin typeface="Arial" panose="020B0604020202020204" pitchFamily="34" charset="0"/>
              </a:rPr>
              <a:t>)  Δοκιμασία </a:t>
            </a:r>
            <a:r>
              <a:rPr lang="el-GR" b="1" dirty="0" err="1">
                <a:latin typeface="Arial" panose="020B0604020202020204" pitchFamily="34" charset="0"/>
              </a:rPr>
              <a:t>Barré</a:t>
            </a:r>
            <a:r>
              <a:rPr lang="el-GR" b="1" dirty="0">
                <a:latin typeface="Arial" panose="020B0604020202020204" pitchFamily="34" charset="0"/>
              </a:rPr>
              <a:t>: </a:t>
            </a:r>
          </a:p>
          <a:p>
            <a:endParaRPr lang="en-US" b="1" dirty="0">
              <a:latin typeface="Arial" panose="020B0604020202020204" pitchFamily="34" charset="0"/>
            </a:endParaRPr>
          </a:p>
          <a:p>
            <a:r>
              <a:rPr lang="el-GR" dirty="0">
                <a:latin typeface="Arial" panose="020B0604020202020204" pitchFamily="34" charset="0"/>
              </a:rPr>
              <a:t>Ο ασθενής προτάσσει τα άνω άκρα τεντωμένα και κλείνει τα μάτια </a:t>
            </a:r>
          </a:p>
          <a:p>
            <a:r>
              <a:rPr lang="el-GR" dirty="0">
                <a:latin typeface="Arial" panose="020B0604020202020204" pitchFamily="34" charset="0"/>
              </a:rPr>
              <a:t>=&gt; θετική σε προοδευτική πτώση του ενός ή και των δύο άνω άκρων</a:t>
            </a:r>
          </a:p>
          <a:p>
            <a:r>
              <a:rPr lang="el-GR" dirty="0">
                <a:latin typeface="Arial" panose="020B0604020202020204" pitchFamily="34" charset="0"/>
              </a:rPr>
              <a:t>. </a:t>
            </a:r>
          </a:p>
        </p:txBody>
      </p:sp>
      <p:pic>
        <p:nvPicPr>
          <p:cNvPr id="11266" name="Picture 2" descr="Barre's Sign Archives - Resus">
            <a:extLst>
              <a:ext uri="{FF2B5EF4-FFF2-40B4-BE49-F238E27FC236}">
                <a16:creationId xmlns:a16="http://schemas.microsoft.com/office/drawing/2014/main" id="{45ED94D4-F82E-4312-A315-3F923405E70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7" y="2871614"/>
            <a:ext cx="3437326" cy="378904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Jean-Alexandre Barré • LITFL Medical Eponym Library">
            <a:extLst>
              <a:ext uri="{FF2B5EF4-FFF2-40B4-BE49-F238E27FC236}">
                <a16:creationId xmlns:a16="http://schemas.microsoft.com/office/drawing/2014/main" id="{296B523C-50DC-4587-9AD8-B51FD4FD8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8500" y="2871615"/>
            <a:ext cx="5273114" cy="390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0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13064"/>
            <a:ext cx="8424936" cy="6575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7426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Αποτέλεσμα εικόνας για peripheral paralysi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19" y="668486"/>
            <a:ext cx="3790950" cy="235267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Αποτέλεσμα εικόνας για guillain barre syndrome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068960"/>
            <a:ext cx="3558902" cy="355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5493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904" y="325582"/>
            <a:ext cx="8675583" cy="627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3331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Desktop\Sc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65" y="0"/>
            <a:ext cx="7744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4746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pc\Desktop\Sc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358" y="0"/>
            <a:ext cx="655272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a:extLst>
              <a:ext uri="{FF2B5EF4-FFF2-40B4-BE49-F238E27FC236}">
                <a16:creationId xmlns:a16="http://schemas.microsoft.com/office/drawing/2014/main" id="{4153E858-9A3D-41F0-85B1-558CF629538A}"/>
              </a:ext>
            </a:extLst>
          </p:cNvPr>
          <p:cNvSpPr/>
          <p:nvPr/>
        </p:nvSpPr>
        <p:spPr>
          <a:xfrm>
            <a:off x="7200706" y="1628800"/>
            <a:ext cx="1709936" cy="2820644"/>
          </a:xfrm>
          <a:prstGeom prst="rect">
            <a:avLst/>
          </a:prstGeom>
        </p:spPr>
        <p:txBody>
          <a:bodyPr wrap="square">
            <a:spAutoFit/>
          </a:bodyPr>
          <a:lstStyle/>
          <a:p>
            <a:pPr>
              <a:lnSpc>
                <a:spcPts val="1600"/>
              </a:lnSpc>
              <a:spcBef>
                <a:spcPts val="200"/>
              </a:spcBef>
            </a:pPr>
            <a:r>
              <a:rPr lang="el-GR" altLang="el-GR" b="1" dirty="0">
                <a:solidFill>
                  <a:srgbClr val="333333"/>
                </a:solidFill>
              </a:rPr>
              <a:t>Μυϊκός τόνος</a:t>
            </a:r>
            <a:endParaRPr lang="en-US" altLang="el-GR" b="1" dirty="0">
              <a:solidFill>
                <a:srgbClr val="333333"/>
              </a:solidFill>
            </a:endParaRPr>
          </a:p>
          <a:p>
            <a:pPr>
              <a:lnSpc>
                <a:spcPts val="1600"/>
              </a:lnSpc>
              <a:spcBef>
                <a:spcPts val="200"/>
              </a:spcBef>
            </a:pPr>
            <a:r>
              <a:rPr lang="el-GR" altLang="el-GR" dirty="0">
                <a:solidFill>
                  <a:srgbClr val="FF0000"/>
                </a:solidFill>
              </a:rPr>
              <a:t>Σπαστική Υπερτονία </a:t>
            </a:r>
          </a:p>
          <a:p>
            <a:r>
              <a:rPr lang="el-GR" altLang="el-GR" dirty="0">
                <a:solidFill>
                  <a:srgbClr val="333333"/>
                </a:solidFill>
                <a:latin typeface="Arial Black" panose="020B0A04020102020204" pitchFamily="34" charset="0"/>
              </a:rPr>
              <a:t>(</a:t>
            </a:r>
            <a:r>
              <a:rPr lang="el-GR" altLang="el-GR" dirty="0">
                <a:solidFill>
                  <a:srgbClr val="333333"/>
                </a:solidFill>
              </a:rPr>
              <a:t>τύπου σουγιά</a:t>
            </a:r>
            <a:r>
              <a:rPr lang="el-GR" altLang="el-GR" dirty="0">
                <a:solidFill>
                  <a:srgbClr val="333333"/>
                </a:solidFill>
                <a:latin typeface="Arial Black" panose="020B0A04020102020204" pitchFamily="34" charset="0"/>
              </a:rPr>
              <a:t>)</a:t>
            </a:r>
          </a:p>
          <a:p>
            <a:r>
              <a:rPr lang="el-GR" dirty="0">
                <a:latin typeface="Arial" panose="020B0604020202020204" pitchFamily="34" charset="0"/>
              </a:rPr>
              <a:t> </a:t>
            </a:r>
            <a:r>
              <a:rPr lang="el-GR" sz="1400" dirty="0">
                <a:latin typeface="Arial" panose="020B0604020202020204" pitchFamily="34" charset="0"/>
              </a:rPr>
              <a:t>αρχικά έντονη αντίσταση στην έκταση της άρθρωσης στον </a:t>
            </a:r>
          </a:p>
          <a:p>
            <a:r>
              <a:rPr lang="el-GR" sz="1400" dirty="0">
                <a:latin typeface="Arial" panose="020B0604020202020204" pitchFamily="34" charset="0"/>
              </a:rPr>
              <a:t>αγκώνα με επακόλουθη απότομη λύση της</a:t>
            </a:r>
          </a:p>
          <a:p>
            <a:pPr>
              <a:lnSpc>
                <a:spcPts val="1600"/>
              </a:lnSpc>
              <a:spcBef>
                <a:spcPts val="200"/>
              </a:spcBef>
            </a:pPr>
            <a:endParaRPr lang="el-GR" altLang="el-GR" dirty="0">
              <a:solidFill>
                <a:srgbClr val="333333"/>
              </a:solidFill>
            </a:endParaRPr>
          </a:p>
        </p:txBody>
      </p:sp>
      <p:sp>
        <p:nvSpPr>
          <p:cNvPr id="4" name="TextBox 3">
            <a:extLst>
              <a:ext uri="{FF2B5EF4-FFF2-40B4-BE49-F238E27FC236}">
                <a16:creationId xmlns:a16="http://schemas.microsoft.com/office/drawing/2014/main" id="{45592D41-6FCE-47C6-8E68-0FF64D3667A7}"/>
              </a:ext>
            </a:extLst>
          </p:cNvPr>
          <p:cNvSpPr txBox="1"/>
          <p:nvPr/>
        </p:nvSpPr>
        <p:spPr>
          <a:xfrm>
            <a:off x="6948264" y="404664"/>
            <a:ext cx="1945273" cy="923330"/>
          </a:xfrm>
          <a:prstGeom prst="rect">
            <a:avLst/>
          </a:prstGeom>
          <a:noFill/>
        </p:spPr>
        <p:txBody>
          <a:bodyPr wrap="square" rtlCol="0">
            <a:spAutoFit/>
          </a:bodyPr>
          <a:lstStyle/>
          <a:p>
            <a:r>
              <a:rPr lang="el-GR" b="1" dirty="0">
                <a:solidFill>
                  <a:srgbClr val="FF0000"/>
                </a:solidFill>
              </a:rPr>
              <a:t>ΣΠΑΣΤΙΚΗ ΠΑΡΑΛΥΣΗ (ΚΕΝΤΡΙΚΗ)</a:t>
            </a:r>
          </a:p>
        </p:txBody>
      </p:sp>
      <p:sp>
        <p:nvSpPr>
          <p:cNvPr id="6" name="Ορθογώνιο 5">
            <a:extLst>
              <a:ext uri="{FF2B5EF4-FFF2-40B4-BE49-F238E27FC236}">
                <a16:creationId xmlns:a16="http://schemas.microsoft.com/office/drawing/2014/main" id="{042E2358-CF64-48FE-A28E-D91B68C2B96D}"/>
              </a:ext>
            </a:extLst>
          </p:cNvPr>
          <p:cNvSpPr/>
          <p:nvPr/>
        </p:nvSpPr>
        <p:spPr>
          <a:xfrm>
            <a:off x="6792179" y="4750250"/>
            <a:ext cx="2351821" cy="2092881"/>
          </a:xfrm>
          <a:prstGeom prst="rect">
            <a:avLst/>
          </a:prstGeom>
        </p:spPr>
        <p:txBody>
          <a:bodyPr wrap="square">
            <a:spAutoFit/>
          </a:bodyPr>
          <a:lstStyle/>
          <a:p>
            <a:r>
              <a:rPr lang="el-GR" sz="1400" b="1" dirty="0">
                <a:solidFill>
                  <a:srgbClr val="FF0000"/>
                </a:solidFill>
                <a:latin typeface="Arial" panose="020B0604020202020204" pitchFamily="34" charset="0"/>
              </a:rPr>
              <a:t>ΔΔ. Από</a:t>
            </a:r>
          </a:p>
          <a:p>
            <a:r>
              <a:rPr lang="el-GR" sz="1400" b="1" dirty="0">
                <a:solidFill>
                  <a:srgbClr val="FF0000"/>
                </a:solidFill>
                <a:latin typeface="Arial" panose="020B0604020202020204" pitchFamily="34" charset="0"/>
              </a:rPr>
              <a:t> Πλαστική υπερτονία</a:t>
            </a:r>
          </a:p>
          <a:p>
            <a:r>
              <a:rPr lang="el-GR" sz="1400" dirty="0">
                <a:latin typeface="Arial" panose="020B0604020202020204" pitchFamily="34" charset="0"/>
              </a:rPr>
              <a:t> συνεχής και ομότιμη </a:t>
            </a:r>
          </a:p>
          <a:p>
            <a:r>
              <a:rPr lang="el-GR" sz="1400" dirty="0">
                <a:latin typeface="Arial" panose="020B0604020202020204" pitchFamily="34" charset="0"/>
              </a:rPr>
              <a:t>αντίσταση κατά τις παθητικές </a:t>
            </a:r>
          </a:p>
          <a:p>
            <a:r>
              <a:rPr lang="el-GR" sz="1400" dirty="0">
                <a:latin typeface="Arial" panose="020B0604020202020204" pitchFamily="34" charset="0"/>
              </a:rPr>
              <a:t>κινήσεις των αρθρώσεων</a:t>
            </a:r>
          </a:p>
          <a:p>
            <a:r>
              <a:rPr lang="el-GR" sz="1400" dirty="0">
                <a:latin typeface="Arial" panose="020B0604020202020204" pitchFamily="34" charset="0"/>
              </a:rPr>
              <a:t>(σημείο μολυβδοσωλήνα)</a:t>
            </a:r>
          </a:p>
          <a:p>
            <a:pPr marL="285750" indent="-285750">
              <a:buFont typeface="Symbol" panose="05050102010706020507" pitchFamily="18" charset="2"/>
              <a:buChar char="Þ"/>
            </a:pPr>
            <a:r>
              <a:rPr lang="el-GR" sz="1400" dirty="0">
                <a:latin typeface="Arial" panose="020B0604020202020204" pitchFamily="34" charset="0"/>
              </a:rPr>
              <a:t>εμφανίζεται σε </a:t>
            </a:r>
          </a:p>
          <a:p>
            <a:pPr marL="285750" indent="-285750">
              <a:buFont typeface="Symbol" panose="05050102010706020507" pitchFamily="18" charset="2"/>
              <a:buChar char="Þ"/>
            </a:pPr>
            <a:r>
              <a:rPr lang="el-GR" sz="1400" dirty="0" err="1">
                <a:latin typeface="Arial" panose="020B0604020202020204" pitchFamily="34" charset="0"/>
              </a:rPr>
              <a:t>εξωπυραμιδική</a:t>
            </a:r>
            <a:r>
              <a:rPr lang="el-GR" sz="1400" dirty="0">
                <a:latin typeface="Arial" panose="020B0604020202020204" pitchFamily="34" charset="0"/>
              </a:rPr>
              <a:t> βλάβη</a:t>
            </a:r>
            <a:r>
              <a:rPr lang="el-GR" dirty="0">
                <a:latin typeface="Arial" panose="020B0604020202020204" pitchFamily="34" charset="0"/>
              </a:rPr>
              <a:t>.</a:t>
            </a:r>
            <a:endParaRPr lang="el-GR" b="0" i="0" dirty="0">
              <a:effectLst/>
              <a:latin typeface="Arial" panose="020B0604020202020204" pitchFamily="34" charset="0"/>
            </a:endParaRPr>
          </a:p>
        </p:txBody>
      </p:sp>
    </p:spTree>
    <p:extLst>
      <p:ext uri="{BB962C8B-B14F-4D97-AF65-F5344CB8AC3E}">
        <p14:creationId xmlns:p14="http://schemas.microsoft.com/office/powerpoint/2010/main" val="1478914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F5894CD-6521-44B2-BF51-905F5CD2AA03}"/>
              </a:ext>
            </a:extLst>
          </p:cNvPr>
          <p:cNvSpPr/>
          <p:nvPr/>
        </p:nvSpPr>
        <p:spPr>
          <a:xfrm>
            <a:off x="1409981" y="548680"/>
            <a:ext cx="6246440" cy="1477328"/>
          </a:xfrm>
          <a:prstGeom prst="rect">
            <a:avLst/>
          </a:prstGeom>
        </p:spPr>
        <p:txBody>
          <a:bodyPr wrap="square">
            <a:spAutoFit/>
          </a:bodyPr>
          <a:lstStyle/>
          <a:p>
            <a:r>
              <a:rPr lang="el-GR" b="1" dirty="0">
                <a:solidFill>
                  <a:srgbClr val="FF0000"/>
                </a:solidFill>
                <a:latin typeface="Arial" panose="020B0604020202020204" pitchFamily="34" charset="0"/>
              </a:rPr>
              <a:t>Σημείο </a:t>
            </a:r>
            <a:r>
              <a:rPr lang="el-GR" b="1" dirty="0" err="1">
                <a:solidFill>
                  <a:srgbClr val="FF0000"/>
                </a:solidFill>
                <a:latin typeface="Arial" panose="020B0604020202020204" pitchFamily="34" charset="0"/>
              </a:rPr>
              <a:t>Hoffman</a:t>
            </a:r>
            <a:r>
              <a:rPr lang="el-GR" b="1" dirty="0">
                <a:solidFill>
                  <a:srgbClr val="FF0000"/>
                </a:solidFill>
                <a:latin typeface="Arial" panose="020B0604020202020204" pitchFamily="34" charset="0"/>
              </a:rPr>
              <a:t>:</a:t>
            </a:r>
          </a:p>
          <a:p>
            <a:r>
              <a:rPr lang="el-GR" dirty="0">
                <a:latin typeface="Arial" panose="020B0604020202020204" pitchFamily="34" charset="0"/>
              </a:rPr>
              <a:t> Κάμψη των δακτύλων της άκρας χειρός μετά από απότομη κάμψη της τελικής φάλαγγας του μέσου δακτύλου</a:t>
            </a:r>
          </a:p>
          <a:p>
            <a:r>
              <a:rPr lang="el-GR" dirty="0">
                <a:latin typeface="Arial" panose="020B0604020202020204" pitchFamily="34" charset="0"/>
              </a:rPr>
              <a:t>. Το σημείο αυτό υποδηλώνει </a:t>
            </a:r>
            <a:r>
              <a:rPr lang="el-GR" b="1" dirty="0">
                <a:latin typeface="Arial" panose="020B0604020202020204" pitchFamily="34" charset="0"/>
              </a:rPr>
              <a:t>πυραμιδική βλάβη </a:t>
            </a:r>
            <a:r>
              <a:rPr lang="el-GR" dirty="0">
                <a:latin typeface="Arial" panose="020B0604020202020204" pitchFamily="34" charset="0"/>
              </a:rPr>
              <a:t>όταν εκλύεται μονόπλευρα ή όταν εκλύεται πολύ ζωηρά</a:t>
            </a:r>
          </a:p>
        </p:txBody>
      </p:sp>
      <p:pic>
        <p:nvPicPr>
          <p:cNvPr id="12290" name="Picture 2" descr="Figure 1 from Clinical outcomes following conservative management ...">
            <a:extLst>
              <a:ext uri="{FF2B5EF4-FFF2-40B4-BE49-F238E27FC236}">
                <a16:creationId xmlns:a16="http://schemas.microsoft.com/office/drawing/2014/main" id="{520DBDF8-CDB8-4ACD-B988-DEC41E8EE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276" y="2647872"/>
            <a:ext cx="7943850"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677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Αποτέλεσμα εικόνας για peripheral paralysi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176" y="12793"/>
            <a:ext cx="7958779"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complete destruction of the facial nucleus or facial nerve, often in facial canal. Peripheral ipsilateral facial paralysis (absent forehead creases and drooping smile) with inability to close eye on involved side. Hyperacusis, ↓tears, and ↓taste in anterior 2/3 of tongue. Can be idiopathic (Bell palsy) and has gradual recovery in most cases. Associated with Lyme disease, HSV, and less commonly VZV. Also sarcoidosis, tumors, and DM. Treat with corticostero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56992"/>
            <a:ext cx="3258331" cy="328498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Σχετική εικό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975" y="2949137"/>
            <a:ext cx="2717968" cy="3681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389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Σχετική εικόνα"/>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7" y="1268760"/>
            <a:ext cx="897635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39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B16D3DD-F8B5-4A1F-9CA2-3EC367ED3070}"/>
              </a:ext>
            </a:extLst>
          </p:cNvPr>
          <p:cNvSpPr txBox="1">
            <a:spLocks noChangeArrowheads="1"/>
          </p:cNvSpPr>
          <p:nvPr/>
        </p:nvSpPr>
        <p:spPr>
          <a:xfrm>
            <a:off x="539750" y="931863"/>
            <a:ext cx="7488634" cy="52334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1600"/>
              </a:lnSpc>
              <a:spcBef>
                <a:spcPts val="200"/>
              </a:spcBef>
              <a:buNone/>
            </a:pPr>
            <a:r>
              <a:rPr lang="el-GR" altLang="el-GR" sz="2400" b="1" dirty="0">
                <a:solidFill>
                  <a:srgbClr val="FF0000"/>
                </a:solidFill>
              </a:rPr>
              <a:t>Ακούσιες κινήσεις</a:t>
            </a:r>
          </a:p>
          <a:p>
            <a:pPr>
              <a:lnSpc>
                <a:spcPts val="1600"/>
              </a:lnSpc>
              <a:spcBef>
                <a:spcPts val="200"/>
              </a:spcBef>
            </a:pPr>
            <a:endParaRPr lang="el-GR" altLang="el-GR" sz="2000" b="1" dirty="0">
              <a:solidFill>
                <a:srgbClr val="333333"/>
              </a:solidFill>
            </a:endParaRPr>
          </a:p>
          <a:p>
            <a:pPr marL="0" indent="0">
              <a:lnSpc>
                <a:spcPts val="1600"/>
              </a:lnSpc>
              <a:spcBef>
                <a:spcPts val="200"/>
              </a:spcBef>
              <a:buNone/>
            </a:pPr>
            <a:r>
              <a:rPr lang="el-GR" altLang="el-GR" sz="2000" b="1" dirty="0">
                <a:solidFill>
                  <a:srgbClr val="333333"/>
                </a:solidFill>
              </a:rPr>
              <a:t>Τρόμος</a:t>
            </a:r>
          </a:p>
          <a:p>
            <a:pPr marL="0" indent="0">
              <a:lnSpc>
                <a:spcPts val="1600"/>
              </a:lnSpc>
              <a:spcBef>
                <a:spcPts val="200"/>
              </a:spcBef>
              <a:buNone/>
            </a:pPr>
            <a:endParaRPr lang="el-GR" altLang="el-GR" sz="2000" b="1" dirty="0">
              <a:solidFill>
                <a:srgbClr val="333333"/>
              </a:solidFill>
            </a:endParaRPr>
          </a:p>
          <a:p>
            <a:pPr>
              <a:lnSpc>
                <a:spcPts val="1600"/>
              </a:lnSpc>
              <a:spcBef>
                <a:spcPts val="200"/>
              </a:spcBef>
            </a:pPr>
            <a:r>
              <a:rPr lang="el-GR" altLang="el-GR" sz="2000" dirty="0">
                <a:solidFill>
                  <a:srgbClr val="333333"/>
                </a:solidFill>
              </a:rPr>
              <a:t>Φυσιολογικός ή στατικός τρόμος </a:t>
            </a:r>
            <a:r>
              <a:rPr lang="el-GR" altLang="el-GR" sz="2000" dirty="0">
                <a:solidFill>
                  <a:srgbClr val="333333"/>
                </a:solidFill>
                <a:latin typeface="Arial Black" panose="020B0A04020102020204" pitchFamily="34" charset="0"/>
              </a:rPr>
              <a:t>:</a:t>
            </a:r>
            <a:r>
              <a:rPr lang="el-GR" altLang="el-GR" sz="2000" dirty="0">
                <a:solidFill>
                  <a:srgbClr val="333333"/>
                </a:solidFill>
              </a:rPr>
              <a:t> κατά την προσπάθεια διατήρησης ορισμένης </a:t>
            </a:r>
          </a:p>
          <a:p>
            <a:pPr>
              <a:lnSpc>
                <a:spcPts val="1600"/>
              </a:lnSpc>
              <a:spcBef>
                <a:spcPts val="200"/>
              </a:spcBef>
            </a:pPr>
            <a:r>
              <a:rPr lang="el-GR" altLang="el-GR" sz="2000" dirty="0">
                <a:solidFill>
                  <a:srgbClr val="333333"/>
                </a:solidFill>
              </a:rPr>
              <a:t>στάσης </a:t>
            </a:r>
            <a:r>
              <a:rPr lang="el-GR" altLang="el-GR" sz="2000" dirty="0">
                <a:solidFill>
                  <a:srgbClr val="333333"/>
                </a:solidFill>
                <a:latin typeface="Arial Black" panose="020B0A04020102020204" pitchFamily="34" charset="0"/>
              </a:rPr>
              <a:t>(</a:t>
            </a:r>
            <a:r>
              <a:rPr lang="el-GR" altLang="el-GR" sz="2000" dirty="0">
                <a:solidFill>
                  <a:srgbClr val="333333"/>
                </a:solidFill>
              </a:rPr>
              <a:t>γεροντική ηλικία </a:t>
            </a:r>
            <a:r>
              <a:rPr lang="el-GR" altLang="el-GR" sz="2000" b="1" dirty="0">
                <a:solidFill>
                  <a:srgbClr val="333333"/>
                </a:solidFill>
                <a:latin typeface="Arial Black" panose="020B0A04020102020204" pitchFamily="34" charset="0"/>
              </a:rPr>
              <a:t>/</a:t>
            </a:r>
            <a:r>
              <a:rPr lang="el-GR" altLang="el-GR" sz="2000" dirty="0">
                <a:solidFill>
                  <a:srgbClr val="333333"/>
                </a:solidFill>
              </a:rPr>
              <a:t> ψυχική υπερδιέγερση)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r>
              <a:rPr lang="el-GR" altLang="el-GR" sz="2000" dirty="0" err="1">
                <a:solidFill>
                  <a:srgbClr val="333333"/>
                </a:solidFill>
              </a:rPr>
              <a:t>θυρεοτοξίκωση</a:t>
            </a:r>
            <a:r>
              <a:rPr lang="el-GR" altLang="el-GR" sz="2000" dirty="0">
                <a:solidFill>
                  <a:srgbClr val="333333"/>
                </a:solidFill>
              </a:rPr>
              <a:t> </a:t>
            </a:r>
            <a:r>
              <a:rPr lang="el-GR" altLang="el-GR" sz="2000" b="1" dirty="0">
                <a:solidFill>
                  <a:srgbClr val="333333"/>
                </a:solidFill>
                <a:latin typeface="Arial Black" panose="020B0A04020102020204" pitchFamily="34" charset="0"/>
              </a:rPr>
              <a:t>/ </a:t>
            </a:r>
            <a:r>
              <a:rPr lang="el-GR" altLang="el-GR" sz="2000" dirty="0">
                <a:solidFill>
                  <a:srgbClr val="333333"/>
                </a:solidFill>
              </a:rPr>
              <a:t>ουραιμία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r>
              <a:rPr lang="el-GR" altLang="el-GR" sz="2000" dirty="0" err="1">
                <a:solidFill>
                  <a:srgbClr val="333333"/>
                </a:solidFill>
              </a:rPr>
              <a:t>προηπατικό</a:t>
            </a:r>
            <a:r>
              <a:rPr lang="el-GR" altLang="el-GR" sz="2000" dirty="0">
                <a:solidFill>
                  <a:srgbClr val="333333"/>
                </a:solidFill>
              </a:rPr>
              <a:t> κώμα </a:t>
            </a:r>
            <a:r>
              <a:rPr lang="el-GR" altLang="el-GR" sz="2000" b="1" dirty="0">
                <a:solidFill>
                  <a:srgbClr val="333333"/>
                </a:solidFill>
                <a:latin typeface="Arial Black" panose="020B0A04020102020204" pitchFamily="34" charset="0"/>
              </a:rPr>
              <a:t>/</a:t>
            </a:r>
            <a:r>
              <a:rPr lang="el-GR" altLang="el-GR" sz="2000" dirty="0">
                <a:solidFill>
                  <a:srgbClr val="333333"/>
                </a:solidFill>
              </a:rPr>
              <a:t> κοκαΐνη </a:t>
            </a:r>
            <a:r>
              <a:rPr lang="el-GR" altLang="el-GR" sz="2000" b="1" dirty="0">
                <a:solidFill>
                  <a:srgbClr val="333333"/>
                </a:solidFill>
                <a:latin typeface="Arial Black" panose="020B0A04020102020204" pitchFamily="34" charset="0"/>
              </a:rPr>
              <a:t>/</a:t>
            </a:r>
            <a:r>
              <a:rPr lang="el-GR" altLang="el-GR" sz="2000" dirty="0">
                <a:solidFill>
                  <a:srgbClr val="333333"/>
                </a:solidFill>
              </a:rPr>
              <a:t> οινόπνευμα</a:t>
            </a:r>
          </a:p>
          <a:p>
            <a:pPr>
              <a:lnSpc>
                <a:spcPts val="1600"/>
              </a:lnSpc>
              <a:spcBef>
                <a:spcPts val="200"/>
              </a:spcBef>
            </a:pPr>
            <a:r>
              <a:rPr lang="el-GR" altLang="el-GR" sz="2000" dirty="0" err="1">
                <a:solidFill>
                  <a:srgbClr val="333333"/>
                </a:solidFill>
              </a:rPr>
              <a:t>Παρκινσονικός</a:t>
            </a:r>
            <a:r>
              <a:rPr lang="el-GR" altLang="el-GR" sz="2000" dirty="0">
                <a:solidFill>
                  <a:srgbClr val="333333"/>
                </a:solidFill>
              </a:rPr>
              <a:t> τρόμος </a:t>
            </a:r>
            <a:r>
              <a:rPr lang="el-GR" altLang="el-GR" sz="2000" b="1" dirty="0">
                <a:solidFill>
                  <a:srgbClr val="333333"/>
                </a:solidFill>
                <a:latin typeface="Arial Black" panose="020B0A04020102020204" pitchFamily="34" charset="0"/>
              </a:rPr>
              <a:t>:</a:t>
            </a:r>
            <a:r>
              <a:rPr lang="el-GR" altLang="el-GR" sz="2000" dirty="0">
                <a:solidFill>
                  <a:srgbClr val="333333"/>
                </a:solidFill>
              </a:rPr>
              <a:t> κινήσεις εν ηρεμία </a:t>
            </a:r>
            <a:r>
              <a:rPr lang="el-GR" altLang="el-GR" sz="2000" dirty="0">
                <a:solidFill>
                  <a:srgbClr val="333333"/>
                </a:solidFill>
                <a:latin typeface="Arial Black" panose="020B0A04020102020204" pitchFamily="34" charset="0"/>
              </a:rPr>
              <a:t>(</a:t>
            </a:r>
            <a:r>
              <a:rPr lang="el-GR" altLang="el-GR" sz="2000" dirty="0">
                <a:solidFill>
                  <a:srgbClr val="333333"/>
                </a:solidFill>
              </a:rPr>
              <a:t>1</a:t>
            </a:r>
            <a:r>
              <a:rPr lang="el-GR" altLang="el-GR" sz="2000" b="1" dirty="0">
                <a:solidFill>
                  <a:srgbClr val="333333"/>
                </a:solidFill>
                <a:latin typeface="Arial Black" panose="020B0A04020102020204" pitchFamily="34" charset="0"/>
              </a:rPr>
              <a:t>-</a:t>
            </a:r>
            <a:r>
              <a:rPr lang="el-GR" altLang="el-GR" sz="2000" dirty="0">
                <a:solidFill>
                  <a:srgbClr val="333333"/>
                </a:solidFill>
              </a:rPr>
              <a:t>7 κινήσεις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r>
              <a:rPr lang="en-US" altLang="el-GR" sz="2000" dirty="0">
                <a:solidFill>
                  <a:srgbClr val="333333"/>
                </a:solidFill>
              </a:rPr>
              <a:t>sec</a:t>
            </a:r>
            <a:r>
              <a:rPr lang="el-GR" altLang="el-GR" sz="2000" b="1" dirty="0">
                <a:solidFill>
                  <a:srgbClr val="333333"/>
                </a:solidFill>
                <a:latin typeface="Arial Black" panose="020B0A04020102020204" pitchFamily="34" charset="0"/>
              </a:rPr>
              <a:t>)</a:t>
            </a:r>
            <a:r>
              <a:rPr lang="el-GR" altLang="el-GR" sz="2000" dirty="0">
                <a:solidFill>
                  <a:srgbClr val="333333"/>
                </a:solidFill>
              </a:rPr>
              <a:t> παύει στις </a:t>
            </a:r>
          </a:p>
          <a:p>
            <a:pPr>
              <a:lnSpc>
                <a:spcPts val="1600"/>
              </a:lnSpc>
              <a:spcBef>
                <a:spcPts val="200"/>
              </a:spcBef>
            </a:pPr>
            <a:r>
              <a:rPr lang="el-GR" altLang="el-GR" sz="2000" dirty="0">
                <a:solidFill>
                  <a:srgbClr val="333333"/>
                </a:solidFill>
              </a:rPr>
              <a:t>εκούσιες κινήσεις </a:t>
            </a:r>
            <a:r>
              <a:rPr lang="el-GR" altLang="el-GR" sz="2000" b="1" dirty="0">
                <a:solidFill>
                  <a:srgbClr val="333333"/>
                </a:solidFill>
                <a:latin typeface="Arial Black" panose="020B0A04020102020204" pitchFamily="34" charset="0"/>
              </a:rPr>
              <a:t>/</a:t>
            </a:r>
            <a:r>
              <a:rPr lang="el-GR" altLang="el-GR" sz="2000" dirty="0">
                <a:solidFill>
                  <a:srgbClr val="333333"/>
                </a:solidFill>
              </a:rPr>
              <a:t> επιτείνεται από συγκίνηση </a:t>
            </a:r>
            <a:r>
              <a:rPr lang="el-GR" altLang="el-GR" sz="2000" b="1" dirty="0">
                <a:solidFill>
                  <a:srgbClr val="333333"/>
                </a:solidFill>
                <a:latin typeface="Arial Black" panose="020B0A04020102020204" pitchFamily="34" charset="0"/>
              </a:rPr>
              <a:t>/</a:t>
            </a:r>
            <a:r>
              <a:rPr lang="el-GR" altLang="el-GR" sz="2000" dirty="0">
                <a:solidFill>
                  <a:srgbClr val="333333"/>
                </a:solidFill>
              </a:rPr>
              <a:t> εξαφανίζεται στον ύπνο</a:t>
            </a:r>
          </a:p>
          <a:p>
            <a:pPr>
              <a:lnSpc>
                <a:spcPts val="1600"/>
              </a:lnSpc>
              <a:spcBef>
                <a:spcPts val="200"/>
              </a:spcBef>
            </a:pPr>
            <a:r>
              <a:rPr lang="el-GR" altLang="el-GR" sz="2000" dirty="0" err="1">
                <a:solidFill>
                  <a:srgbClr val="333333"/>
                </a:solidFill>
              </a:rPr>
              <a:t>Οικογενής</a:t>
            </a:r>
            <a:r>
              <a:rPr lang="el-GR" altLang="el-GR" sz="2000" dirty="0">
                <a:solidFill>
                  <a:srgbClr val="333333"/>
                </a:solidFill>
              </a:rPr>
              <a:t> τρόμος </a:t>
            </a:r>
            <a:r>
              <a:rPr lang="el-GR" altLang="el-GR" sz="2000" b="1" dirty="0">
                <a:solidFill>
                  <a:srgbClr val="333333"/>
                </a:solidFill>
                <a:latin typeface="Arial Black" panose="020B0A04020102020204" pitchFamily="34" charset="0"/>
              </a:rPr>
              <a:t>: </a:t>
            </a:r>
            <a:r>
              <a:rPr lang="el-GR" altLang="el-GR" sz="2000" dirty="0">
                <a:solidFill>
                  <a:srgbClr val="333333"/>
                </a:solidFill>
              </a:rPr>
              <a:t>κατά τις εκούσιες κινήσεις </a:t>
            </a:r>
            <a:r>
              <a:rPr lang="el-GR" altLang="el-GR" sz="2000" dirty="0">
                <a:solidFill>
                  <a:srgbClr val="333333"/>
                </a:solidFill>
                <a:latin typeface="Arial Black" panose="020B0A04020102020204" pitchFamily="34" charset="0"/>
              </a:rPr>
              <a:t>(</a:t>
            </a:r>
            <a:r>
              <a:rPr lang="el-GR" altLang="el-GR" sz="2000" dirty="0">
                <a:solidFill>
                  <a:srgbClr val="333333"/>
                </a:solidFill>
              </a:rPr>
              <a:t>κατά τον τελικό σκοπό</a:t>
            </a:r>
            <a:r>
              <a:rPr lang="el-GR" altLang="el-GR" sz="2000" dirty="0">
                <a:solidFill>
                  <a:srgbClr val="333333"/>
                </a:solidFill>
                <a:latin typeface="Arial Black" panose="020B0A04020102020204" pitchFamily="34" charset="0"/>
              </a:rPr>
              <a:t>)</a:t>
            </a:r>
          </a:p>
          <a:p>
            <a:pPr>
              <a:lnSpc>
                <a:spcPts val="1600"/>
              </a:lnSpc>
              <a:spcBef>
                <a:spcPts val="200"/>
              </a:spcBef>
            </a:pPr>
            <a:r>
              <a:rPr lang="el-GR" altLang="el-GR" sz="2000" dirty="0">
                <a:solidFill>
                  <a:srgbClr val="333333"/>
                </a:solidFill>
              </a:rPr>
              <a:t>Παρεγκεφαλιδικός τρόμος </a:t>
            </a:r>
            <a:r>
              <a:rPr lang="el-GR" altLang="el-GR" sz="2000" dirty="0">
                <a:solidFill>
                  <a:srgbClr val="333333"/>
                </a:solidFill>
                <a:latin typeface="Arial Black" panose="020B0A04020102020204" pitchFamily="34" charset="0"/>
              </a:rPr>
              <a:t>(</a:t>
            </a:r>
            <a:r>
              <a:rPr lang="el-GR" altLang="el-GR" sz="2000" dirty="0">
                <a:solidFill>
                  <a:srgbClr val="333333"/>
                </a:solidFill>
              </a:rPr>
              <a:t>κατά τον τελικό σκοπό</a:t>
            </a:r>
            <a:r>
              <a:rPr lang="el-GR" altLang="el-GR" sz="2000" dirty="0">
                <a:solidFill>
                  <a:srgbClr val="333333"/>
                </a:solidFill>
                <a:latin typeface="Arial Black" panose="020B0A04020102020204" pitchFamily="34" charset="0"/>
              </a:rPr>
              <a:t>)</a:t>
            </a:r>
            <a:endParaRPr lang="el-GR" altLang="el-GR" sz="2000" dirty="0">
              <a:solidFill>
                <a:srgbClr val="333333"/>
              </a:solidFill>
            </a:endParaRPr>
          </a:p>
          <a:p>
            <a:pPr>
              <a:lnSpc>
                <a:spcPts val="1600"/>
              </a:lnSpc>
              <a:spcBef>
                <a:spcPts val="200"/>
              </a:spcBef>
            </a:pPr>
            <a:r>
              <a:rPr lang="el-GR" altLang="el-GR" sz="2000" dirty="0">
                <a:solidFill>
                  <a:srgbClr val="333333"/>
                </a:solidFill>
              </a:rPr>
              <a:t>Υστερικός τρόμος</a:t>
            </a:r>
          </a:p>
          <a:p>
            <a:pPr>
              <a:lnSpc>
                <a:spcPts val="1600"/>
              </a:lnSpc>
              <a:spcBef>
                <a:spcPts val="200"/>
              </a:spcBef>
            </a:pPr>
            <a:endParaRPr lang="en-US" altLang="el-GR" sz="2000" b="1" dirty="0">
              <a:solidFill>
                <a:srgbClr val="333333"/>
              </a:solidFill>
            </a:endParaRPr>
          </a:p>
          <a:p>
            <a:pPr marL="0" indent="0">
              <a:lnSpc>
                <a:spcPts val="1600"/>
              </a:lnSpc>
              <a:spcBef>
                <a:spcPts val="200"/>
              </a:spcBef>
              <a:buNone/>
            </a:pPr>
            <a:r>
              <a:rPr lang="el-GR" altLang="el-GR" sz="2000" b="1" dirty="0" err="1">
                <a:solidFill>
                  <a:srgbClr val="333333"/>
                </a:solidFill>
              </a:rPr>
              <a:t>Μυοκλονίες</a:t>
            </a:r>
            <a:r>
              <a:rPr lang="el-GR" altLang="el-GR" sz="2000" b="1" dirty="0">
                <a:solidFill>
                  <a:srgbClr val="333333"/>
                </a:solidFill>
              </a:rPr>
              <a:t> </a:t>
            </a:r>
            <a:r>
              <a:rPr lang="el-GR" altLang="el-GR" sz="2000" b="1" dirty="0">
                <a:solidFill>
                  <a:srgbClr val="333333"/>
                </a:solidFill>
                <a:latin typeface="Arial Black" panose="020B0A04020102020204" pitchFamily="34" charset="0"/>
              </a:rPr>
              <a:t>/</a:t>
            </a:r>
            <a:r>
              <a:rPr lang="el-GR" altLang="el-GR" sz="2000" b="1" dirty="0">
                <a:solidFill>
                  <a:srgbClr val="333333"/>
                </a:solidFill>
              </a:rPr>
              <a:t> Χορεία </a:t>
            </a:r>
            <a:r>
              <a:rPr lang="el-GR" altLang="el-GR" sz="2000" b="1" dirty="0">
                <a:solidFill>
                  <a:srgbClr val="333333"/>
                </a:solidFill>
                <a:latin typeface="Arial Black" panose="020B0A04020102020204" pitchFamily="34" charset="0"/>
              </a:rPr>
              <a:t>/</a:t>
            </a:r>
            <a:r>
              <a:rPr lang="el-GR" altLang="el-GR" sz="2000" b="1" dirty="0">
                <a:solidFill>
                  <a:srgbClr val="333333"/>
                </a:solidFill>
              </a:rPr>
              <a:t> </a:t>
            </a:r>
            <a:r>
              <a:rPr lang="el-GR" altLang="el-GR" sz="2000" b="1" dirty="0" err="1">
                <a:solidFill>
                  <a:srgbClr val="333333"/>
                </a:solidFill>
              </a:rPr>
              <a:t>Αθέτωση</a:t>
            </a:r>
            <a:endParaRPr lang="el-GR" altLang="el-GR" sz="2000" b="1" dirty="0">
              <a:solidFill>
                <a:srgbClr val="333333"/>
              </a:solidFill>
            </a:endParaRPr>
          </a:p>
          <a:p>
            <a:pPr>
              <a:lnSpc>
                <a:spcPts val="1600"/>
              </a:lnSpc>
              <a:spcBef>
                <a:spcPts val="200"/>
              </a:spcBef>
            </a:pPr>
            <a:endParaRPr lang="el-GR" altLang="el-GR" sz="2000" b="1" dirty="0">
              <a:solidFill>
                <a:srgbClr val="333333"/>
              </a:solidFill>
            </a:endParaRPr>
          </a:p>
          <a:p>
            <a:pPr marL="0" indent="0">
              <a:lnSpc>
                <a:spcPts val="1600"/>
              </a:lnSpc>
              <a:spcBef>
                <a:spcPts val="200"/>
              </a:spcBef>
              <a:buNone/>
            </a:pPr>
            <a:r>
              <a:rPr lang="el-GR" altLang="el-GR" sz="2000" b="1" dirty="0">
                <a:solidFill>
                  <a:srgbClr val="333333"/>
                </a:solidFill>
              </a:rPr>
              <a:t>Σπασμοί</a:t>
            </a:r>
            <a:endParaRPr lang="en-US" altLang="el-GR" sz="2000" b="1" dirty="0">
              <a:solidFill>
                <a:srgbClr val="333333"/>
              </a:solidFill>
            </a:endParaRPr>
          </a:p>
          <a:p>
            <a:pPr>
              <a:lnSpc>
                <a:spcPts val="1600"/>
              </a:lnSpc>
              <a:spcBef>
                <a:spcPts val="200"/>
              </a:spcBef>
            </a:pPr>
            <a:r>
              <a:rPr lang="el-GR" altLang="el-GR" sz="2000" dirty="0" err="1">
                <a:solidFill>
                  <a:srgbClr val="333333"/>
                </a:solidFill>
              </a:rPr>
              <a:t>Κλονικοί</a:t>
            </a:r>
            <a:r>
              <a:rPr lang="el-GR" altLang="el-GR" sz="2000" dirty="0">
                <a:solidFill>
                  <a:srgbClr val="333333"/>
                </a:solidFill>
              </a:rPr>
              <a:t> </a:t>
            </a:r>
            <a:r>
              <a:rPr lang="el-GR" altLang="el-GR" sz="2000" b="1" dirty="0">
                <a:solidFill>
                  <a:srgbClr val="333333"/>
                </a:solidFill>
                <a:latin typeface="Arial Black" panose="020B0A04020102020204" pitchFamily="34" charset="0"/>
              </a:rPr>
              <a:t>/</a:t>
            </a:r>
            <a:r>
              <a:rPr lang="el-GR" altLang="el-GR" sz="2000" dirty="0">
                <a:solidFill>
                  <a:srgbClr val="333333"/>
                </a:solidFill>
              </a:rPr>
              <a:t> τονικοί</a:t>
            </a:r>
          </a:p>
        </p:txBody>
      </p:sp>
    </p:spTree>
    <p:extLst>
      <p:ext uri="{BB962C8B-B14F-4D97-AF65-F5344CB8AC3E}">
        <p14:creationId xmlns:p14="http://schemas.microsoft.com/office/powerpoint/2010/main" val="4202081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Αποτέλεσμα εικόνας για pyramidal tra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540" y="332656"/>
            <a:ext cx="8424870" cy="6318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9201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DD3DB41-E29E-405F-869E-29BED558DD4D}"/>
              </a:ext>
            </a:extLst>
          </p:cNvPr>
          <p:cNvSpPr txBox="1">
            <a:spLocks noChangeArrowheads="1"/>
          </p:cNvSpPr>
          <p:nvPr/>
        </p:nvSpPr>
        <p:spPr>
          <a:xfrm>
            <a:off x="1259632" y="1340768"/>
            <a:ext cx="6840562" cy="494540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600"/>
              </a:lnSpc>
              <a:spcBef>
                <a:spcPts val="200"/>
              </a:spcBef>
            </a:pPr>
            <a:r>
              <a:rPr lang="el-GR" altLang="el-GR" sz="2000" b="1" dirty="0" err="1">
                <a:solidFill>
                  <a:srgbClr val="333333"/>
                </a:solidFill>
              </a:rPr>
              <a:t>Επιπολής</a:t>
            </a:r>
            <a:r>
              <a:rPr lang="el-GR" altLang="el-GR" sz="2000" b="1" dirty="0">
                <a:solidFill>
                  <a:srgbClr val="333333"/>
                </a:solidFill>
              </a:rPr>
              <a:t> </a:t>
            </a:r>
            <a:r>
              <a:rPr lang="el-GR" altLang="el-GR" sz="2000" b="1" dirty="0" err="1">
                <a:solidFill>
                  <a:srgbClr val="333333"/>
                </a:solidFill>
              </a:rPr>
              <a:t>αισθητικότης</a:t>
            </a:r>
            <a:endParaRPr lang="el-GR" altLang="el-GR" sz="2000" b="1" dirty="0">
              <a:solidFill>
                <a:srgbClr val="333333"/>
              </a:solidFill>
            </a:endParaRPr>
          </a:p>
          <a:p>
            <a:pPr>
              <a:lnSpc>
                <a:spcPts val="1600"/>
              </a:lnSpc>
              <a:spcBef>
                <a:spcPts val="200"/>
              </a:spcBef>
            </a:pPr>
            <a:endParaRPr lang="en-US" altLang="el-GR" sz="2000" b="1" dirty="0">
              <a:solidFill>
                <a:srgbClr val="333333"/>
              </a:solidFill>
            </a:endParaRPr>
          </a:p>
          <a:p>
            <a:pPr>
              <a:lnSpc>
                <a:spcPts val="1600"/>
              </a:lnSpc>
              <a:spcBef>
                <a:spcPts val="200"/>
              </a:spcBef>
            </a:pPr>
            <a:r>
              <a:rPr lang="el-GR" altLang="el-GR" sz="2000" b="1" dirty="0">
                <a:solidFill>
                  <a:srgbClr val="333333"/>
                </a:solidFill>
              </a:rPr>
              <a:t>Αδρή εκτίμηση</a:t>
            </a:r>
            <a:endParaRPr lang="en-US" altLang="el-GR" sz="2000" dirty="0">
              <a:solidFill>
                <a:srgbClr val="333333"/>
              </a:solidFill>
            </a:endParaRPr>
          </a:p>
          <a:p>
            <a:pPr>
              <a:lnSpc>
                <a:spcPts val="1600"/>
              </a:lnSpc>
              <a:spcBef>
                <a:spcPts val="200"/>
              </a:spcBef>
            </a:pPr>
            <a:r>
              <a:rPr lang="el-GR" altLang="el-GR" sz="2000" dirty="0">
                <a:solidFill>
                  <a:srgbClr val="333333"/>
                </a:solidFill>
              </a:rPr>
              <a:t>Αφή </a:t>
            </a:r>
            <a:r>
              <a:rPr lang="el-GR" altLang="el-GR" sz="2000" b="1" dirty="0">
                <a:solidFill>
                  <a:srgbClr val="333333"/>
                </a:solidFill>
                <a:latin typeface="Arial Black" panose="020B0A04020102020204" pitchFamily="34" charset="0"/>
              </a:rPr>
              <a:t>/</a:t>
            </a:r>
            <a:r>
              <a:rPr lang="el-GR" altLang="el-GR" sz="2000" dirty="0">
                <a:solidFill>
                  <a:srgbClr val="333333"/>
                </a:solidFill>
              </a:rPr>
              <a:t> πόνος </a:t>
            </a:r>
            <a:r>
              <a:rPr lang="el-GR" altLang="el-GR" sz="2000" b="1" dirty="0">
                <a:solidFill>
                  <a:srgbClr val="333333"/>
                </a:solidFill>
                <a:latin typeface="Arial Black" panose="020B0A04020102020204" pitchFamily="34" charset="0"/>
              </a:rPr>
              <a:t>/</a:t>
            </a:r>
            <a:r>
              <a:rPr lang="el-GR" altLang="el-GR" sz="2000" dirty="0">
                <a:solidFill>
                  <a:srgbClr val="333333"/>
                </a:solidFill>
              </a:rPr>
              <a:t> αισθητική δόνηση </a:t>
            </a:r>
            <a:r>
              <a:rPr lang="el-GR" altLang="el-GR" sz="2000" b="1" dirty="0">
                <a:solidFill>
                  <a:srgbClr val="333333"/>
                </a:solidFill>
                <a:latin typeface="Arial Black" panose="020B0A04020102020204" pitchFamily="34" charset="0"/>
              </a:rPr>
              <a:t>/</a:t>
            </a:r>
            <a:r>
              <a:rPr lang="el-GR" altLang="el-GR" sz="2000" dirty="0">
                <a:solidFill>
                  <a:srgbClr val="333333"/>
                </a:solidFill>
              </a:rPr>
              <a:t> στερεογνωσία </a:t>
            </a:r>
            <a:r>
              <a:rPr lang="el-GR" altLang="el-GR" sz="2000" dirty="0">
                <a:solidFill>
                  <a:srgbClr val="333333"/>
                </a:solidFill>
                <a:latin typeface="Arial Black" panose="020B0A04020102020204" pitchFamily="34" charset="0"/>
              </a:rPr>
              <a:t>(</a:t>
            </a:r>
            <a:r>
              <a:rPr lang="el-GR" altLang="el-GR" sz="2000" dirty="0">
                <a:solidFill>
                  <a:srgbClr val="333333"/>
                </a:solidFill>
              </a:rPr>
              <a:t>με κέρμα</a:t>
            </a:r>
            <a:r>
              <a:rPr lang="el-GR" altLang="el-GR" sz="2000" dirty="0">
                <a:solidFill>
                  <a:srgbClr val="333333"/>
                </a:solidFill>
                <a:latin typeface="Arial Black" panose="020B0A04020102020204" pitchFamily="34" charset="0"/>
              </a:rPr>
              <a:t>)</a:t>
            </a:r>
            <a:endParaRPr lang="el-GR" altLang="el-GR" sz="2000" b="1" dirty="0">
              <a:solidFill>
                <a:srgbClr val="333333"/>
              </a:solidFill>
            </a:endParaRPr>
          </a:p>
          <a:p>
            <a:pPr>
              <a:lnSpc>
                <a:spcPts val="1600"/>
              </a:lnSpc>
              <a:spcBef>
                <a:spcPts val="200"/>
              </a:spcBef>
            </a:pPr>
            <a:endParaRPr lang="en-US" altLang="el-GR" sz="2000" b="1" dirty="0">
              <a:solidFill>
                <a:srgbClr val="333333"/>
              </a:solidFill>
            </a:endParaRPr>
          </a:p>
          <a:p>
            <a:pPr>
              <a:lnSpc>
                <a:spcPts val="1600"/>
              </a:lnSpc>
              <a:spcBef>
                <a:spcPts val="200"/>
              </a:spcBef>
            </a:pPr>
            <a:r>
              <a:rPr lang="el-GR" altLang="el-GR" sz="2000" b="1" dirty="0">
                <a:solidFill>
                  <a:srgbClr val="333333"/>
                </a:solidFill>
              </a:rPr>
              <a:t>Λεπτομερής εξέταση</a:t>
            </a:r>
            <a:endParaRPr lang="en-US" altLang="el-GR" sz="2000" dirty="0">
              <a:solidFill>
                <a:srgbClr val="333333"/>
              </a:solidFill>
            </a:endParaRPr>
          </a:p>
          <a:p>
            <a:pPr>
              <a:lnSpc>
                <a:spcPts val="1600"/>
              </a:lnSpc>
              <a:spcBef>
                <a:spcPts val="200"/>
              </a:spcBef>
            </a:pPr>
            <a:r>
              <a:rPr lang="el-GR" altLang="el-GR" sz="2000" dirty="0" err="1">
                <a:solidFill>
                  <a:srgbClr val="333333"/>
                </a:solidFill>
              </a:rPr>
              <a:t>Επιπολής</a:t>
            </a:r>
            <a:r>
              <a:rPr lang="el-GR" altLang="el-GR" sz="2000" dirty="0">
                <a:solidFill>
                  <a:srgbClr val="333333"/>
                </a:solidFill>
              </a:rPr>
              <a:t> αίσθηση άλγους </a:t>
            </a:r>
            <a:r>
              <a:rPr lang="el-GR" altLang="el-GR" sz="2000" dirty="0">
                <a:solidFill>
                  <a:srgbClr val="333333"/>
                </a:solidFill>
                <a:latin typeface="Arial Black" panose="020B0A04020102020204" pitchFamily="34" charset="0"/>
              </a:rPr>
              <a:t>(</a:t>
            </a:r>
            <a:r>
              <a:rPr lang="el-GR" altLang="el-GR" sz="2000" dirty="0">
                <a:solidFill>
                  <a:srgbClr val="333333"/>
                </a:solidFill>
              </a:rPr>
              <a:t>αναλγησία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r>
              <a:rPr lang="el-GR" altLang="el-GR" sz="2000" dirty="0" err="1">
                <a:solidFill>
                  <a:srgbClr val="333333"/>
                </a:solidFill>
              </a:rPr>
              <a:t>υπεραλγησία</a:t>
            </a:r>
            <a:r>
              <a:rPr lang="el-GR" altLang="el-GR" sz="2000" dirty="0">
                <a:solidFill>
                  <a:srgbClr val="333333"/>
                </a:solidFill>
              </a:rPr>
              <a:t>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p>
          <a:p>
            <a:pPr>
              <a:lnSpc>
                <a:spcPts val="1600"/>
              </a:lnSpc>
              <a:spcBef>
                <a:spcPts val="200"/>
              </a:spcBef>
            </a:pPr>
            <a:r>
              <a:rPr lang="el-GR" altLang="el-GR" sz="2000" dirty="0" err="1">
                <a:solidFill>
                  <a:srgbClr val="333333"/>
                </a:solidFill>
              </a:rPr>
              <a:t>υπαλγησία</a:t>
            </a:r>
            <a:r>
              <a:rPr lang="el-GR" altLang="el-GR" sz="2000" dirty="0">
                <a:solidFill>
                  <a:srgbClr val="333333"/>
                </a:solidFill>
              </a:rPr>
              <a:t> </a:t>
            </a:r>
            <a:r>
              <a:rPr lang="el-GR" altLang="el-GR" sz="2000" b="1" dirty="0">
                <a:solidFill>
                  <a:srgbClr val="333333"/>
                </a:solidFill>
                <a:latin typeface="Arial Black" panose="020B0A04020102020204" pitchFamily="34" charset="0"/>
              </a:rPr>
              <a:t>/</a:t>
            </a:r>
            <a:r>
              <a:rPr lang="el-GR" altLang="el-GR" sz="2000" dirty="0">
                <a:solidFill>
                  <a:srgbClr val="333333"/>
                </a:solidFill>
              </a:rPr>
              <a:t> διχασμός </a:t>
            </a:r>
            <a:r>
              <a:rPr lang="el-GR" altLang="el-GR" sz="2000" b="1" dirty="0">
                <a:solidFill>
                  <a:srgbClr val="333333"/>
                </a:solidFill>
                <a:latin typeface="Arial Black" panose="020B0A04020102020204" pitchFamily="34" charset="0"/>
              </a:rPr>
              <a:t>/</a:t>
            </a:r>
            <a:r>
              <a:rPr lang="el-GR" altLang="el-GR" sz="2000" dirty="0">
                <a:solidFill>
                  <a:srgbClr val="333333"/>
                </a:solidFill>
              </a:rPr>
              <a:t> αισθητικότητας</a:t>
            </a:r>
            <a:r>
              <a:rPr lang="el-GR" altLang="el-GR" sz="2000" dirty="0">
                <a:solidFill>
                  <a:srgbClr val="333333"/>
                </a:solidFill>
                <a:latin typeface="Arial Black" panose="020B0A04020102020204" pitchFamily="34" charset="0"/>
              </a:rPr>
              <a:t>)</a:t>
            </a:r>
            <a:endParaRPr lang="el-GR" altLang="el-GR" sz="2000" dirty="0">
              <a:solidFill>
                <a:srgbClr val="333333"/>
              </a:solidFill>
            </a:endParaRPr>
          </a:p>
          <a:p>
            <a:pPr>
              <a:lnSpc>
                <a:spcPts val="1600"/>
              </a:lnSpc>
              <a:spcBef>
                <a:spcPts val="200"/>
              </a:spcBef>
            </a:pPr>
            <a:r>
              <a:rPr lang="el-GR" altLang="el-GR" sz="2000" dirty="0">
                <a:solidFill>
                  <a:srgbClr val="333333"/>
                </a:solidFill>
              </a:rPr>
              <a:t>Έλεγχος αίσθησης θερμότητας</a:t>
            </a:r>
          </a:p>
          <a:p>
            <a:pPr>
              <a:lnSpc>
                <a:spcPts val="1600"/>
              </a:lnSpc>
              <a:spcBef>
                <a:spcPts val="200"/>
              </a:spcBef>
            </a:pPr>
            <a:r>
              <a:rPr lang="el-GR" altLang="el-GR" sz="2000" dirty="0">
                <a:solidFill>
                  <a:srgbClr val="333333"/>
                </a:solidFill>
              </a:rPr>
              <a:t>Παλλαισθησία </a:t>
            </a:r>
            <a:r>
              <a:rPr lang="el-GR" altLang="el-GR" sz="2000" b="1" dirty="0">
                <a:solidFill>
                  <a:srgbClr val="333333"/>
                </a:solidFill>
                <a:latin typeface="Arial Black" panose="020B0A04020102020204" pitchFamily="34" charset="0"/>
              </a:rPr>
              <a:t>- </a:t>
            </a:r>
            <a:r>
              <a:rPr lang="el-GR" altLang="el-GR" sz="2000" dirty="0">
                <a:solidFill>
                  <a:srgbClr val="333333"/>
                </a:solidFill>
              </a:rPr>
              <a:t>διακριτική αισθητικότητα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r>
              <a:rPr lang="el-GR" altLang="el-GR" sz="2000" dirty="0" err="1">
                <a:solidFill>
                  <a:srgbClr val="333333"/>
                </a:solidFill>
              </a:rPr>
              <a:t>γραφαισθησία</a:t>
            </a:r>
            <a:r>
              <a:rPr lang="el-GR" altLang="el-GR" sz="2000" dirty="0">
                <a:solidFill>
                  <a:srgbClr val="333333"/>
                </a:solidFill>
              </a:rPr>
              <a:t>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p>
          <a:p>
            <a:pPr>
              <a:lnSpc>
                <a:spcPts val="1600"/>
              </a:lnSpc>
              <a:spcBef>
                <a:spcPts val="200"/>
              </a:spcBef>
            </a:pPr>
            <a:r>
              <a:rPr lang="el-GR" altLang="el-GR" sz="2000" dirty="0">
                <a:solidFill>
                  <a:srgbClr val="333333"/>
                </a:solidFill>
              </a:rPr>
              <a:t>δοκιμασία δύο σημείων </a:t>
            </a:r>
            <a:r>
              <a:rPr lang="el-GR" altLang="el-GR" sz="2000" b="1" dirty="0">
                <a:solidFill>
                  <a:srgbClr val="333333"/>
                </a:solidFill>
                <a:latin typeface="Arial Black" panose="020B0A04020102020204" pitchFamily="34" charset="0"/>
              </a:rPr>
              <a:t>/</a:t>
            </a:r>
            <a:r>
              <a:rPr lang="el-GR" altLang="el-GR" sz="2000" dirty="0">
                <a:solidFill>
                  <a:srgbClr val="333333"/>
                </a:solidFill>
              </a:rPr>
              <a:t> απόσβεση</a:t>
            </a:r>
          </a:p>
          <a:p>
            <a:pPr>
              <a:lnSpc>
                <a:spcPts val="1600"/>
              </a:lnSpc>
              <a:spcBef>
                <a:spcPts val="200"/>
              </a:spcBef>
            </a:pPr>
            <a:endParaRPr lang="el-GR" altLang="el-GR" sz="2000" b="1" dirty="0">
              <a:solidFill>
                <a:srgbClr val="333333"/>
              </a:solidFill>
            </a:endParaRPr>
          </a:p>
          <a:p>
            <a:pPr>
              <a:lnSpc>
                <a:spcPts val="1600"/>
              </a:lnSpc>
              <a:spcBef>
                <a:spcPts val="200"/>
              </a:spcBef>
            </a:pPr>
            <a:r>
              <a:rPr lang="el-GR" altLang="el-GR" sz="2000" b="1" dirty="0">
                <a:solidFill>
                  <a:srgbClr val="333333"/>
                </a:solidFill>
              </a:rPr>
              <a:t>Εν τω </a:t>
            </a:r>
            <a:r>
              <a:rPr lang="el-GR" altLang="el-GR" sz="2000" b="1" dirty="0" err="1">
                <a:solidFill>
                  <a:srgbClr val="333333"/>
                </a:solidFill>
              </a:rPr>
              <a:t>βάθει</a:t>
            </a:r>
            <a:r>
              <a:rPr lang="el-GR" altLang="el-GR" sz="2000" b="1" dirty="0">
                <a:solidFill>
                  <a:srgbClr val="333333"/>
                </a:solidFill>
              </a:rPr>
              <a:t> </a:t>
            </a:r>
            <a:r>
              <a:rPr lang="el-GR" altLang="el-GR" sz="2000" b="1" dirty="0" err="1">
                <a:solidFill>
                  <a:srgbClr val="333333"/>
                </a:solidFill>
              </a:rPr>
              <a:t>αισθητικότης</a:t>
            </a:r>
            <a:endParaRPr lang="el-GR" altLang="el-GR" sz="2000" b="1" dirty="0">
              <a:solidFill>
                <a:srgbClr val="333333"/>
              </a:solidFill>
            </a:endParaRPr>
          </a:p>
          <a:p>
            <a:pPr>
              <a:lnSpc>
                <a:spcPts val="1600"/>
              </a:lnSpc>
              <a:spcBef>
                <a:spcPts val="200"/>
              </a:spcBef>
            </a:pPr>
            <a:r>
              <a:rPr lang="el-GR" altLang="el-GR" sz="2000" dirty="0">
                <a:solidFill>
                  <a:srgbClr val="333333"/>
                </a:solidFill>
              </a:rPr>
              <a:t>Εντοπισμός σημείου</a:t>
            </a:r>
          </a:p>
          <a:p>
            <a:pPr>
              <a:lnSpc>
                <a:spcPts val="1600"/>
              </a:lnSpc>
              <a:spcBef>
                <a:spcPts val="200"/>
              </a:spcBef>
            </a:pPr>
            <a:r>
              <a:rPr lang="el-GR" altLang="el-GR" sz="2000" dirty="0">
                <a:solidFill>
                  <a:srgbClr val="333333"/>
                </a:solidFill>
              </a:rPr>
              <a:t>Αίσθηση θέσης και κινήσεων αρθρώσεων και δακτύλων </a:t>
            </a:r>
            <a:r>
              <a:rPr lang="el-GR" altLang="el-GR" sz="2000" b="1" dirty="0">
                <a:solidFill>
                  <a:srgbClr val="333333"/>
                </a:solidFill>
                <a:latin typeface="Arial Black" panose="020B0A04020102020204" pitchFamily="34" charset="0"/>
              </a:rPr>
              <a:t>:</a:t>
            </a:r>
            <a:r>
              <a:rPr lang="el-GR" altLang="el-GR" sz="2000" dirty="0">
                <a:solidFill>
                  <a:srgbClr val="333333"/>
                </a:solidFill>
              </a:rPr>
              <a:t> </a:t>
            </a:r>
          </a:p>
          <a:p>
            <a:pPr>
              <a:lnSpc>
                <a:spcPts val="1600"/>
              </a:lnSpc>
              <a:spcBef>
                <a:spcPts val="200"/>
              </a:spcBef>
            </a:pPr>
            <a:r>
              <a:rPr lang="el-GR" altLang="el-GR" sz="2000" dirty="0">
                <a:solidFill>
                  <a:srgbClr val="333333"/>
                </a:solidFill>
              </a:rPr>
              <a:t>Ψαύση και παθητική κίνηση ενός δακτύλου ενώ ο εξεταζόμενος </a:t>
            </a:r>
          </a:p>
          <a:p>
            <a:pPr>
              <a:lnSpc>
                <a:spcPts val="1600"/>
              </a:lnSpc>
              <a:spcBef>
                <a:spcPts val="200"/>
              </a:spcBef>
            </a:pPr>
            <a:r>
              <a:rPr lang="el-GR" altLang="el-GR" sz="2000" dirty="0">
                <a:solidFill>
                  <a:srgbClr val="333333"/>
                </a:solidFill>
              </a:rPr>
              <a:t>ερωτάται και απαντά με κλειστά μάτια</a:t>
            </a:r>
          </a:p>
          <a:p>
            <a:pPr>
              <a:lnSpc>
                <a:spcPts val="1600"/>
              </a:lnSpc>
              <a:spcBef>
                <a:spcPts val="200"/>
              </a:spcBef>
            </a:pPr>
            <a:r>
              <a:rPr lang="el-GR" altLang="el-GR" sz="2000" dirty="0">
                <a:solidFill>
                  <a:srgbClr val="333333"/>
                </a:solidFill>
              </a:rPr>
              <a:t>Αταξία κινήσεων </a:t>
            </a:r>
          </a:p>
          <a:p>
            <a:pPr>
              <a:lnSpc>
                <a:spcPts val="1600"/>
              </a:lnSpc>
              <a:spcBef>
                <a:spcPts val="200"/>
              </a:spcBef>
            </a:pPr>
            <a:r>
              <a:rPr lang="el-GR" altLang="el-GR" sz="2000" dirty="0">
                <a:solidFill>
                  <a:srgbClr val="333333"/>
                </a:solidFill>
              </a:rPr>
              <a:t>Δοκιμασία </a:t>
            </a:r>
            <a:r>
              <a:rPr lang="en-US" altLang="el-GR" sz="2000" dirty="0">
                <a:solidFill>
                  <a:srgbClr val="333333"/>
                </a:solidFill>
              </a:rPr>
              <a:t>Romberg</a:t>
            </a:r>
            <a:endParaRPr lang="el-GR" altLang="el-GR" sz="2000" dirty="0">
              <a:solidFill>
                <a:srgbClr val="333333"/>
              </a:solidFill>
            </a:endParaRPr>
          </a:p>
        </p:txBody>
      </p:sp>
      <p:sp>
        <p:nvSpPr>
          <p:cNvPr id="3" name="TextBox 2">
            <a:extLst>
              <a:ext uri="{FF2B5EF4-FFF2-40B4-BE49-F238E27FC236}">
                <a16:creationId xmlns:a16="http://schemas.microsoft.com/office/drawing/2014/main" id="{B4420B4F-0457-4C70-AE40-9841EAC60B2A}"/>
              </a:ext>
            </a:extLst>
          </p:cNvPr>
          <p:cNvSpPr txBox="1"/>
          <p:nvPr/>
        </p:nvSpPr>
        <p:spPr>
          <a:xfrm>
            <a:off x="3059832" y="439367"/>
            <a:ext cx="4320480" cy="523220"/>
          </a:xfrm>
          <a:prstGeom prst="rect">
            <a:avLst/>
          </a:prstGeom>
          <a:noFill/>
        </p:spPr>
        <p:txBody>
          <a:bodyPr wrap="square" rtlCol="0">
            <a:spAutoFit/>
          </a:bodyPr>
          <a:lstStyle/>
          <a:p>
            <a:r>
              <a:rPr lang="el-GR" sz="2800" b="1" dirty="0">
                <a:solidFill>
                  <a:srgbClr val="FF0000"/>
                </a:solidFill>
              </a:rPr>
              <a:t>ΑΙΣΘΗΤΙΚΟΤΗΤΑ</a:t>
            </a:r>
          </a:p>
        </p:txBody>
      </p:sp>
    </p:spTree>
    <p:extLst>
      <p:ext uri="{BB962C8B-B14F-4D97-AF65-F5344CB8AC3E}">
        <p14:creationId xmlns:p14="http://schemas.microsoft.com/office/powerpoint/2010/main" val="384794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CEA4FADE-F364-47D5-A102-92EAD23910BB}"/>
              </a:ext>
            </a:extLst>
          </p:cNvPr>
          <p:cNvPicPr>
            <a:picLocks noChangeAspect="1"/>
          </p:cNvPicPr>
          <p:nvPr/>
        </p:nvPicPr>
        <p:blipFill>
          <a:blip r:embed="rId2"/>
          <a:stretch>
            <a:fillRect/>
          </a:stretch>
        </p:blipFill>
        <p:spPr>
          <a:xfrm>
            <a:off x="323528" y="385077"/>
            <a:ext cx="8280920" cy="6250911"/>
          </a:xfrm>
          <a:prstGeom prst="rect">
            <a:avLst/>
          </a:prstGeom>
        </p:spPr>
      </p:pic>
    </p:spTree>
    <p:extLst>
      <p:ext uri="{BB962C8B-B14F-4D97-AF65-F5344CB8AC3E}">
        <p14:creationId xmlns:p14="http://schemas.microsoft.com/office/powerpoint/2010/main" val="3226131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78B42992-DBB9-4F23-A726-AA26662E55EE}"/>
              </a:ext>
            </a:extLst>
          </p:cNvPr>
          <p:cNvPicPr>
            <a:picLocks noChangeAspect="1"/>
          </p:cNvPicPr>
          <p:nvPr/>
        </p:nvPicPr>
        <p:blipFill>
          <a:blip r:embed="rId2"/>
          <a:stretch>
            <a:fillRect/>
          </a:stretch>
        </p:blipFill>
        <p:spPr>
          <a:xfrm>
            <a:off x="317487" y="260649"/>
            <a:ext cx="8509028" cy="6336704"/>
          </a:xfrm>
          <a:prstGeom prst="rect">
            <a:avLst/>
          </a:prstGeom>
        </p:spPr>
      </p:pic>
    </p:spTree>
    <p:extLst>
      <p:ext uri="{BB962C8B-B14F-4D97-AF65-F5344CB8AC3E}">
        <p14:creationId xmlns:p14="http://schemas.microsoft.com/office/powerpoint/2010/main" val="3055187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1B0E09C-84B1-4B6C-85BB-150C927D6F0A}"/>
              </a:ext>
            </a:extLst>
          </p:cNvPr>
          <p:cNvPicPr>
            <a:picLocks noChangeAspect="1"/>
          </p:cNvPicPr>
          <p:nvPr/>
        </p:nvPicPr>
        <p:blipFill>
          <a:blip r:embed="rId2"/>
          <a:stretch>
            <a:fillRect/>
          </a:stretch>
        </p:blipFill>
        <p:spPr>
          <a:xfrm>
            <a:off x="151806" y="137265"/>
            <a:ext cx="8840388" cy="6583470"/>
          </a:xfrm>
          <a:prstGeom prst="rect">
            <a:avLst/>
          </a:prstGeom>
        </p:spPr>
      </p:pic>
      <p:pic>
        <p:nvPicPr>
          <p:cNvPr id="3" name="Εικόνα 2">
            <a:extLst>
              <a:ext uri="{FF2B5EF4-FFF2-40B4-BE49-F238E27FC236}">
                <a16:creationId xmlns:a16="http://schemas.microsoft.com/office/drawing/2014/main" id="{99C110BF-8976-4CE5-BC7F-035BFCF76B3F}"/>
              </a:ext>
            </a:extLst>
          </p:cNvPr>
          <p:cNvPicPr>
            <a:picLocks noChangeAspect="1"/>
          </p:cNvPicPr>
          <p:nvPr/>
        </p:nvPicPr>
        <p:blipFill>
          <a:blip r:embed="rId3"/>
          <a:stretch>
            <a:fillRect/>
          </a:stretch>
        </p:blipFill>
        <p:spPr>
          <a:xfrm>
            <a:off x="6408533" y="692696"/>
            <a:ext cx="2610975" cy="4559625"/>
          </a:xfrm>
          <a:prstGeom prst="rect">
            <a:avLst/>
          </a:prstGeom>
        </p:spPr>
      </p:pic>
    </p:spTree>
    <p:extLst>
      <p:ext uri="{BB962C8B-B14F-4D97-AF65-F5344CB8AC3E}">
        <p14:creationId xmlns:p14="http://schemas.microsoft.com/office/powerpoint/2010/main" val="3077589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0DCEA1FC-3510-40CB-AD47-12F9B382AD19}"/>
              </a:ext>
            </a:extLst>
          </p:cNvPr>
          <p:cNvPicPr>
            <a:picLocks noChangeAspect="1"/>
          </p:cNvPicPr>
          <p:nvPr/>
        </p:nvPicPr>
        <p:blipFill>
          <a:blip r:embed="rId2"/>
          <a:stretch>
            <a:fillRect/>
          </a:stretch>
        </p:blipFill>
        <p:spPr>
          <a:xfrm>
            <a:off x="179512" y="200879"/>
            <a:ext cx="8712967" cy="6510044"/>
          </a:xfrm>
          <a:prstGeom prst="rect">
            <a:avLst/>
          </a:prstGeom>
        </p:spPr>
      </p:pic>
    </p:spTree>
    <p:extLst>
      <p:ext uri="{BB962C8B-B14F-4D97-AF65-F5344CB8AC3E}">
        <p14:creationId xmlns:p14="http://schemas.microsoft.com/office/powerpoint/2010/main" val="3049583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C698CB36-F2CA-4921-B95E-82F65C9C96A2}"/>
              </a:ext>
            </a:extLst>
          </p:cNvPr>
          <p:cNvSpPr/>
          <p:nvPr/>
        </p:nvSpPr>
        <p:spPr>
          <a:xfrm>
            <a:off x="706741" y="260648"/>
            <a:ext cx="8424936" cy="2031325"/>
          </a:xfrm>
          <a:prstGeom prst="rect">
            <a:avLst/>
          </a:prstGeom>
        </p:spPr>
        <p:txBody>
          <a:bodyPr wrap="square">
            <a:spAutoFit/>
          </a:bodyPr>
          <a:lstStyle/>
          <a:p>
            <a:r>
              <a:rPr lang="el-GR" b="1" dirty="0">
                <a:latin typeface="Arial" panose="020B0604020202020204" pitchFamily="34" charset="0"/>
              </a:rPr>
              <a:t>Δοκιμασία διατήρησης της ισορροπίας, μετά από ώθηση προς τα πίσω</a:t>
            </a:r>
          </a:p>
          <a:p>
            <a:r>
              <a:rPr lang="el-GR" b="1" dirty="0">
                <a:latin typeface="Arial" panose="020B0604020202020204" pitchFamily="34" charset="0"/>
              </a:rPr>
              <a:t>από τον εξεταστή (</a:t>
            </a:r>
            <a:r>
              <a:rPr lang="el-GR" b="1" dirty="0" err="1">
                <a:latin typeface="Arial" panose="020B0604020202020204" pitchFamily="34" charset="0"/>
              </a:rPr>
              <a:t>pull</a:t>
            </a:r>
            <a:r>
              <a:rPr lang="el-GR" b="1" dirty="0">
                <a:latin typeface="Arial" panose="020B0604020202020204" pitchFamily="34" charset="0"/>
              </a:rPr>
              <a:t> </a:t>
            </a:r>
            <a:r>
              <a:rPr lang="el-GR" b="1" dirty="0" err="1">
                <a:latin typeface="Arial" panose="020B0604020202020204" pitchFamily="34" charset="0"/>
              </a:rPr>
              <a:t>test</a:t>
            </a:r>
            <a:r>
              <a:rPr lang="el-GR" b="1" dirty="0">
                <a:latin typeface="Arial" panose="020B0604020202020204" pitchFamily="34" charset="0"/>
              </a:rPr>
              <a:t>). </a:t>
            </a:r>
          </a:p>
          <a:p>
            <a:endParaRPr lang="el-GR" dirty="0">
              <a:latin typeface="Arial" panose="020B0604020202020204" pitchFamily="34" charset="0"/>
            </a:endParaRPr>
          </a:p>
          <a:p>
            <a:r>
              <a:rPr lang="el-GR" dirty="0">
                <a:latin typeface="Arial" panose="020B0604020202020204" pitchFamily="34" charset="0"/>
              </a:rPr>
              <a:t>Ο ασθενής είναι σε όρθια στάση με τα πόδια παράλληλα σε στάση ανάπαυσης και πρέπει να εκτείνει γρήγορα προς</a:t>
            </a:r>
            <a:r>
              <a:rPr lang="en-US" dirty="0">
                <a:latin typeface="Arial" panose="020B0604020202020204" pitchFamily="34" charset="0"/>
              </a:rPr>
              <a:t> </a:t>
            </a:r>
            <a:r>
              <a:rPr lang="el-GR" dirty="0">
                <a:latin typeface="Arial" panose="020B0604020202020204" pitchFamily="34" charset="0"/>
              </a:rPr>
              <a:t>τα πίσω το ένα κάτω άκρο, προκειμένου να διατηρήσει την ισορροπία του, μετά από την προς τα πίσω ξαφνική ώθηση από τον εξεταστή</a:t>
            </a:r>
            <a:endParaRPr lang="el-GR" b="0" i="0" dirty="0">
              <a:effectLst/>
              <a:latin typeface="Arial" panose="020B0604020202020204" pitchFamily="34" charset="0"/>
            </a:endParaRPr>
          </a:p>
        </p:txBody>
      </p:sp>
      <p:pic>
        <p:nvPicPr>
          <p:cNvPr id="7170" name="Picture 2" descr="Involuntary Movement Disorders | Clinical Gate">
            <a:extLst>
              <a:ext uri="{FF2B5EF4-FFF2-40B4-BE49-F238E27FC236}">
                <a16:creationId xmlns:a16="http://schemas.microsoft.com/office/drawing/2014/main" id="{89B5261C-6244-4EA1-A7D9-4F12BF5CF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32248"/>
            <a:ext cx="3456717" cy="436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74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Αντικείμενο 2"/>
          <p:cNvGraphicFramePr>
            <a:graphicFrameLocks noChangeAspect="1"/>
          </p:cNvGraphicFramePr>
          <p:nvPr>
            <p:extLst>
              <p:ext uri="{D42A27DB-BD31-4B8C-83A1-F6EECF244321}">
                <p14:modId xmlns:p14="http://schemas.microsoft.com/office/powerpoint/2010/main" val="1024008990"/>
              </p:ext>
            </p:extLst>
          </p:nvPr>
        </p:nvGraphicFramePr>
        <p:xfrm>
          <a:off x="1907704" y="71805"/>
          <a:ext cx="5256584" cy="6714389"/>
        </p:xfrm>
        <a:graphic>
          <a:graphicData uri="http://schemas.openxmlformats.org/presentationml/2006/ole">
            <mc:AlternateContent xmlns:mc="http://schemas.openxmlformats.org/markup-compatibility/2006">
              <mc:Choice xmlns:v="urn:schemas-microsoft-com:vml" Requires="v">
                <p:oleObj name="Acrobat Document" r:id="rId2" imgW="5676833" imgH="8019837" progId="AcroExch.Document.DC">
                  <p:embed/>
                </p:oleObj>
              </mc:Choice>
              <mc:Fallback>
                <p:oleObj name="Acrobat Document" r:id="rId2" imgW="5676833" imgH="8019837" progId="AcroExch.Document.DC">
                  <p:embed/>
                  <p:pic>
                    <p:nvPicPr>
                      <p:cNvPr id="0" name=""/>
                      <p:cNvPicPr/>
                      <p:nvPr/>
                    </p:nvPicPr>
                    <p:blipFill>
                      <a:blip r:embed="rId3"/>
                      <a:stretch>
                        <a:fillRect/>
                      </a:stretch>
                    </p:blipFill>
                    <p:spPr>
                      <a:xfrm>
                        <a:off x="1907704" y="71805"/>
                        <a:ext cx="5256584" cy="6714389"/>
                      </a:xfrm>
                      <a:prstGeom prst="rect">
                        <a:avLst/>
                      </a:prstGeom>
                    </p:spPr>
                  </p:pic>
                </p:oleObj>
              </mc:Fallback>
            </mc:AlternateContent>
          </a:graphicData>
        </a:graphic>
      </p:graphicFrame>
    </p:spTree>
    <p:extLst>
      <p:ext uri="{BB962C8B-B14F-4D97-AF65-F5344CB8AC3E}">
        <p14:creationId xmlns:p14="http://schemas.microsoft.com/office/powerpoint/2010/main" val="3190032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Αποτέλεσμα εικόνας για reflex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444"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Αποτέλεσμα εικόνας για reflex ar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3454" y="3204841"/>
            <a:ext cx="5556670" cy="3611835"/>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Αποτέλεσμα εικόνας για reflex a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7121" y="16381"/>
            <a:ext cx="4246878" cy="318515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Αποτέλεσμα εικόνας για reflex ar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3" name="AutoShape 10" descr="Αποτέλεσμα εικόνας για reflex ar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4" name="AutoShape 12" descr="Αποτέλεσμα εικόνας για reflex ar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5" name="AutoShape 14" descr="Αποτέλεσμα εικόνας για reflex ar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1280" name="Picture 16"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137" y="3774513"/>
            <a:ext cx="3283732" cy="246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9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3BF82D96-B2BA-42A1-BCB4-CD76AB9BF7F8}"/>
              </a:ext>
            </a:extLst>
          </p:cNvPr>
          <p:cNvPicPr>
            <a:picLocks noChangeAspect="1"/>
          </p:cNvPicPr>
          <p:nvPr/>
        </p:nvPicPr>
        <p:blipFill>
          <a:blip r:embed="rId2"/>
          <a:stretch>
            <a:fillRect/>
          </a:stretch>
        </p:blipFill>
        <p:spPr>
          <a:xfrm>
            <a:off x="707009" y="947096"/>
            <a:ext cx="7465391" cy="5146200"/>
          </a:xfrm>
          <a:prstGeom prst="rect">
            <a:avLst/>
          </a:prstGeom>
        </p:spPr>
      </p:pic>
      <p:sp>
        <p:nvSpPr>
          <p:cNvPr id="3" name="TextBox 2">
            <a:extLst>
              <a:ext uri="{FF2B5EF4-FFF2-40B4-BE49-F238E27FC236}">
                <a16:creationId xmlns:a16="http://schemas.microsoft.com/office/drawing/2014/main" id="{4AF76449-8BF3-4440-B879-55A1191A8B19}"/>
              </a:ext>
            </a:extLst>
          </p:cNvPr>
          <p:cNvSpPr txBox="1"/>
          <p:nvPr/>
        </p:nvSpPr>
        <p:spPr>
          <a:xfrm>
            <a:off x="2303240" y="6225746"/>
            <a:ext cx="6840760" cy="369332"/>
          </a:xfrm>
          <a:prstGeom prst="rect">
            <a:avLst/>
          </a:prstGeom>
          <a:noFill/>
        </p:spPr>
        <p:txBody>
          <a:bodyPr wrap="square" rtlCol="0">
            <a:spAutoFit/>
          </a:bodyPr>
          <a:lstStyle/>
          <a:p>
            <a:r>
              <a:rPr lang="el-GR" dirty="0"/>
              <a:t>ΟΣΤΕΟΤΕΝΟΝΤΙΑ ΑΝΤΑΝΑΚΛΑΣΤΙΚΑ (ΟΤΑ)</a:t>
            </a:r>
          </a:p>
        </p:txBody>
      </p:sp>
    </p:spTree>
    <p:extLst>
      <p:ext uri="{BB962C8B-B14F-4D97-AF65-F5344CB8AC3E}">
        <p14:creationId xmlns:p14="http://schemas.microsoft.com/office/powerpoint/2010/main" val="351217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Αντικείμενο 1"/>
          <p:cNvGraphicFramePr>
            <a:graphicFrameLocks noChangeAspect="1"/>
          </p:cNvGraphicFramePr>
          <p:nvPr>
            <p:extLst>
              <p:ext uri="{D42A27DB-BD31-4B8C-83A1-F6EECF244321}">
                <p14:modId xmlns:p14="http://schemas.microsoft.com/office/powerpoint/2010/main" val="2730834381"/>
              </p:ext>
            </p:extLst>
          </p:nvPr>
        </p:nvGraphicFramePr>
        <p:xfrm>
          <a:off x="2411760" y="377005"/>
          <a:ext cx="4248472" cy="6002257"/>
        </p:xfrm>
        <a:graphic>
          <a:graphicData uri="http://schemas.openxmlformats.org/presentationml/2006/ole">
            <mc:AlternateContent xmlns:mc="http://schemas.openxmlformats.org/markup-compatibility/2006">
              <mc:Choice xmlns:v="urn:schemas-microsoft-com:vml" Requires="v">
                <p:oleObj name="Acrobat Document" r:id="rId2" imgW="5676833" imgH="8019837" progId="AcroExch.Document.DC">
                  <p:embed/>
                </p:oleObj>
              </mc:Choice>
              <mc:Fallback>
                <p:oleObj name="Acrobat Document" r:id="rId2" imgW="5676833" imgH="8019837" progId="AcroExch.Document.DC">
                  <p:embed/>
                  <p:pic>
                    <p:nvPicPr>
                      <p:cNvPr id="0" name=""/>
                      <p:cNvPicPr/>
                      <p:nvPr/>
                    </p:nvPicPr>
                    <p:blipFill>
                      <a:blip r:embed="rId3"/>
                      <a:stretch>
                        <a:fillRect/>
                      </a:stretch>
                    </p:blipFill>
                    <p:spPr>
                      <a:xfrm>
                        <a:off x="2411760" y="377005"/>
                        <a:ext cx="4248472" cy="6002257"/>
                      </a:xfrm>
                      <a:prstGeom prst="rect">
                        <a:avLst/>
                      </a:prstGeom>
                    </p:spPr>
                  </p:pic>
                </p:oleObj>
              </mc:Fallback>
            </mc:AlternateContent>
          </a:graphicData>
        </a:graphic>
      </p:graphicFrame>
      <p:pic>
        <p:nvPicPr>
          <p:cNvPr id="3" name="Εικόνα 2">
            <a:extLst>
              <a:ext uri="{FF2B5EF4-FFF2-40B4-BE49-F238E27FC236}">
                <a16:creationId xmlns:a16="http://schemas.microsoft.com/office/drawing/2014/main" id="{7D71BBC7-4D73-459D-913A-04D68808D572}"/>
              </a:ext>
            </a:extLst>
          </p:cNvPr>
          <p:cNvPicPr>
            <a:picLocks noChangeAspect="1"/>
          </p:cNvPicPr>
          <p:nvPr/>
        </p:nvPicPr>
        <p:blipFill>
          <a:blip r:embed="rId4"/>
          <a:stretch>
            <a:fillRect/>
          </a:stretch>
        </p:blipFill>
        <p:spPr>
          <a:xfrm>
            <a:off x="827584" y="247874"/>
            <a:ext cx="7704856" cy="6188736"/>
          </a:xfrm>
          <a:prstGeom prst="rect">
            <a:avLst/>
          </a:prstGeom>
        </p:spPr>
      </p:pic>
    </p:spTree>
    <p:extLst>
      <p:ext uri="{BB962C8B-B14F-4D97-AF65-F5344CB8AC3E}">
        <p14:creationId xmlns:p14="http://schemas.microsoft.com/office/powerpoint/2010/main" val="2146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A71E8072-BFF3-4EE4-9250-D3945EC6D1FA}"/>
              </a:ext>
            </a:extLst>
          </p:cNvPr>
          <p:cNvPicPr>
            <a:picLocks noChangeAspect="1"/>
          </p:cNvPicPr>
          <p:nvPr/>
        </p:nvPicPr>
        <p:blipFill>
          <a:blip r:embed="rId2"/>
          <a:stretch>
            <a:fillRect/>
          </a:stretch>
        </p:blipFill>
        <p:spPr>
          <a:xfrm>
            <a:off x="484364" y="99619"/>
            <a:ext cx="8120083" cy="6569742"/>
          </a:xfrm>
          <a:prstGeom prst="rect">
            <a:avLst/>
          </a:prstGeom>
        </p:spPr>
      </p:pic>
      <p:sp>
        <p:nvSpPr>
          <p:cNvPr id="3" name="TextBox 2">
            <a:extLst>
              <a:ext uri="{FF2B5EF4-FFF2-40B4-BE49-F238E27FC236}">
                <a16:creationId xmlns:a16="http://schemas.microsoft.com/office/drawing/2014/main" id="{4E808513-0C13-4E07-9E89-1E02FDE34E42}"/>
              </a:ext>
            </a:extLst>
          </p:cNvPr>
          <p:cNvSpPr txBox="1"/>
          <p:nvPr/>
        </p:nvSpPr>
        <p:spPr>
          <a:xfrm>
            <a:off x="7884368" y="3212976"/>
            <a:ext cx="576064" cy="432048"/>
          </a:xfrm>
          <a:prstGeom prst="rect">
            <a:avLst/>
          </a:prstGeom>
          <a:solidFill>
            <a:schemeClr val="bg1"/>
          </a:solidFill>
        </p:spPr>
        <p:txBody>
          <a:bodyPr wrap="square" rtlCol="0">
            <a:spAutoFit/>
          </a:bodyPr>
          <a:lstStyle/>
          <a:p>
            <a:endParaRPr lang="el-GR" dirty="0"/>
          </a:p>
        </p:txBody>
      </p:sp>
      <p:sp>
        <p:nvSpPr>
          <p:cNvPr id="4" name="TextBox 3">
            <a:extLst>
              <a:ext uri="{FF2B5EF4-FFF2-40B4-BE49-F238E27FC236}">
                <a16:creationId xmlns:a16="http://schemas.microsoft.com/office/drawing/2014/main" id="{6CC765FF-857C-4033-B748-B5D2345593E9}"/>
              </a:ext>
            </a:extLst>
          </p:cNvPr>
          <p:cNvSpPr txBox="1"/>
          <p:nvPr/>
        </p:nvSpPr>
        <p:spPr>
          <a:xfrm>
            <a:off x="7668344" y="3271944"/>
            <a:ext cx="792088" cy="369332"/>
          </a:xfrm>
          <a:prstGeom prst="rect">
            <a:avLst/>
          </a:prstGeom>
          <a:noFill/>
        </p:spPr>
        <p:txBody>
          <a:bodyPr wrap="square" rtlCol="0">
            <a:spAutoFit/>
          </a:bodyPr>
          <a:lstStyle/>
          <a:p>
            <a:r>
              <a:rPr lang="el-GR" b="1" dirty="0">
                <a:solidFill>
                  <a:srgbClr val="FF0000"/>
                </a:solidFill>
              </a:rPr>
              <a:t>Α 5-6</a:t>
            </a:r>
          </a:p>
        </p:txBody>
      </p:sp>
    </p:spTree>
    <p:extLst>
      <p:ext uri="{BB962C8B-B14F-4D97-AF65-F5344CB8AC3E}">
        <p14:creationId xmlns:p14="http://schemas.microsoft.com/office/powerpoint/2010/main" val="690483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424AD7A-BD53-44AC-95CB-6B27777BDE07}"/>
              </a:ext>
            </a:extLst>
          </p:cNvPr>
          <p:cNvPicPr>
            <a:picLocks noChangeAspect="1"/>
          </p:cNvPicPr>
          <p:nvPr/>
        </p:nvPicPr>
        <p:blipFill>
          <a:blip r:embed="rId2"/>
          <a:stretch>
            <a:fillRect/>
          </a:stretch>
        </p:blipFill>
        <p:spPr>
          <a:xfrm>
            <a:off x="374714" y="260649"/>
            <a:ext cx="8445758" cy="6375340"/>
          </a:xfrm>
          <a:prstGeom prst="rect">
            <a:avLst/>
          </a:prstGeom>
        </p:spPr>
      </p:pic>
    </p:spTree>
    <p:extLst>
      <p:ext uri="{BB962C8B-B14F-4D97-AF65-F5344CB8AC3E}">
        <p14:creationId xmlns:p14="http://schemas.microsoft.com/office/powerpoint/2010/main" val="321538470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487</Words>
  <Application>Microsoft Office PowerPoint</Application>
  <PresentationFormat>Προβολή στην οθόνη (4:3)</PresentationFormat>
  <Paragraphs>82</Paragraphs>
  <Slides>35</Slides>
  <Notes>0</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35</vt:i4>
      </vt:variant>
    </vt:vector>
  </HeadingPairs>
  <TitlesOfParts>
    <vt:vector size="41" baseType="lpstr">
      <vt:lpstr>Arial</vt:lpstr>
      <vt:lpstr>Arial Black</vt:lpstr>
      <vt:lpstr>Calibri</vt:lpstr>
      <vt:lpstr>Symbol</vt:lpstr>
      <vt:lpstr>Θέμα του Office</vt:lpstr>
      <vt:lpstr>Acrobat Document</vt:lpstr>
      <vt:lpstr>NEYΡΙΚΟ ΣΥΣΤΗΜΑ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NEYΡΙΚΟ ΣΥΣΤΗΜΑ</dc:title>
  <dc:creator>pc</dc:creator>
  <cp:lastModifiedBy>Αντώνιος Παπαδόπουλος</cp:lastModifiedBy>
  <cp:revision>29</cp:revision>
  <dcterms:created xsi:type="dcterms:W3CDTF">2017-11-30T17:54:36Z</dcterms:created>
  <dcterms:modified xsi:type="dcterms:W3CDTF">2024-06-03T17:14:10Z</dcterms:modified>
</cp:coreProperties>
</file>