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570" y="77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05414C-F758-4D08-B280-A82F7C014D15}" type="datetimeFigureOut">
              <a:rPr lang="el-GR" smtClean="0"/>
              <a:pPr/>
              <a:t>28/5/2024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25A135-E684-4EA7-979D-C5C4C0848BC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thologyoutlines.com/topic/skinnontumoracnerosace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l-GR"/>
              <a:t>ΡΟΔΟΧΡΟΥΣ ΝΟΣΟΣ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28192"/>
          </a:xfrm>
        </p:spPr>
        <p:txBody>
          <a:bodyPr/>
          <a:lstStyle/>
          <a:p>
            <a:r>
              <a:rPr lang="el-GR"/>
              <a:t>ΟΜ﻿ΑΔΑ ΔΙΑΔΡΑΣΤΙΚΗΣ ΜΕΛΕΤΗΣ ΔΕΡΜΑΤΟΠΑΘΕΙΩΝ, ΑΚΑΔ. ΕΤΟΣ 2023-2024</a:t>
            </a:r>
          </a:p>
          <a:p>
            <a:endParaRPr lang="el-GR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123728" y="342900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0" i="0" u="sng" strike="noStrike">
                <a:effectLst/>
              </a:rPr>
              <a:t>Υπεύθυνος Καθηγητής</a:t>
            </a:r>
            <a:r>
              <a:rPr lang="el-GR" b="0" i="0" strike="noStrike">
                <a:effectLst/>
              </a:rPr>
              <a:t> </a:t>
            </a:r>
            <a:r>
              <a:rPr lang="el-GR" b="0" i="0" u="none" strike="noStrike">
                <a:effectLst/>
              </a:rPr>
              <a:t>: Ανδρέας Χ. Λάζαρης Καθηγητής Παθολογικής Ανατομικής</a:t>
            </a:r>
          </a:p>
          <a:p>
            <a:pPr algn="ctr"/>
            <a:endParaRPr lang="el-GR" b="0" i="0" u="none" strike="noStrike">
              <a:effectLst/>
            </a:endParaRPr>
          </a:p>
          <a:p>
            <a:pPr algn="ctr"/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411760" y="4149080"/>
            <a:ext cx="418024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i="0" u="none" strike="noStrike">
                <a:effectLst/>
              </a:rPr>
              <a:t>Επιμέλεια των προπτυχιακών φοιτητών :</a:t>
            </a:r>
          </a:p>
          <a:p>
            <a:endParaRPr lang="el-GR" b="1"/>
          </a:p>
          <a:p>
            <a:r>
              <a:rPr lang="el-GR" b="1"/>
              <a:t>ΧΡΙΣΤΑΚΟΣ ΝΙΚΗΦΟΡΟΣ –ΚΩΝΣΤΑΝΤΙΝΟΣ</a:t>
            </a:r>
          </a:p>
          <a:p>
            <a:r>
              <a:rPr lang="el-GR" b="1"/>
              <a:t>ΖΑΓΚΑΣ ΑΘΑΝΑΣΙΟΣ </a:t>
            </a:r>
          </a:p>
          <a:p>
            <a:r>
              <a:rPr lang="el-GR" b="1"/>
              <a:t>ΑΛΕΞΑΝΔΡΟΠΟΥΛΟΣ ΑΛΕΞΑΝΔΡΟΣ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ΓΕΝΙΚΑ ΧΑΡΑΚΤΗΡΙΣΤΙΚΑ ΝΟΣΟΥ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l-GR" dirty="0"/>
              <a:t>1) ΧΡΟΝΙΑ ΔΕΡΜΑΤΩΣΗ</a:t>
            </a:r>
          </a:p>
          <a:p>
            <a:pPr marL="82296" indent="0">
              <a:buNone/>
            </a:pPr>
            <a:r>
              <a:rPr lang="el-GR" dirty="0"/>
              <a:t>2) ΕΡΥΘΗΜΑ ΚΕΝΤΡΙΚΟΥ ΠΡΟΣΩΠΟΥ</a:t>
            </a:r>
          </a:p>
          <a:p>
            <a:pPr marL="82296" indent="0">
              <a:buNone/>
            </a:pPr>
            <a:r>
              <a:rPr lang="el-GR" dirty="0"/>
              <a:t>3) ΦΛΥΚΤΑΙΝΕΣ ΚΑΙ ΒΛΑΤΙΔΕΣ</a:t>
            </a:r>
          </a:p>
          <a:p>
            <a:pPr marL="82296" indent="0">
              <a:buNone/>
            </a:pPr>
            <a:r>
              <a:rPr lang="el-GR" dirty="0"/>
              <a:t>4) ΤΗΛΕΑΓΓΕΙΕΚΤΑΣΙΑ ΚΑΙ ΒΛΕΦΑΡΙΤΙΔΑ</a:t>
            </a:r>
          </a:p>
          <a:p>
            <a:pPr marL="82296" indent="0">
              <a:buNone/>
            </a:pPr>
            <a:r>
              <a:rPr lang="el-GR" dirty="0"/>
              <a:t>5) ΕΝΤΟΠΙΣΜΕΝΟ ΟΙΔΗΜΑ</a:t>
            </a:r>
          </a:p>
          <a:p>
            <a:pPr marL="82296" indent="0">
              <a:buNone/>
            </a:pPr>
            <a:r>
              <a:rPr lang="el-GR" dirty="0"/>
              <a:t>6) ΞΗΡΟΤΗΤΑ </a:t>
            </a:r>
          </a:p>
          <a:p>
            <a:pPr>
              <a:buNone/>
            </a:pPr>
            <a:r>
              <a:rPr lang="el-GR" dirty="0"/>
              <a:t>  </a:t>
            </a:r>
          </a:p>
        </p:txBody>
      </p:sp>
      <p:pic>
        <p:nvPicPr>
          <p:cNvPr id="6" name="Picture 2" descr="https://www.aocd.org/resource/resmgr/ddb/rosacea_1_low.jpg">
            <a:extLst>
              <a:ext uri="{FF2B5EF4-FFF2-40B4-BE49-F238E27FC236}">
                <a16:creationId xmlns:a16="http://schemas.microsoft.com/office/drawing/2014/main" id="{26B0DE6B-8109-3DCA-D82E-4694E459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37112"/>
            <a:ext cx="1700200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80728"/>
          </a:xfrm>
        </p:spPr>
        <p:txBody>
          <a:bodyPr/>
          <a:lstStyle/>
          <a:p>
            <a:r>
              <a:rPr lang="el-GR" dirty="0"/>
              <a:t>ΚΛΙΝΙΚΗ ΕΙΚΟΝΑ ΝΟΣΟΥ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7B6AB12-586F-75A2-9075-97FA37769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" b="55924"/>
          <a:stretch/>
        </p:blipFill>
        <p:spPr>
          <a:xfrm>
            <a:off x="1187624" y="908720"/>
            <a:ext cx="3600400" cy="273630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B88B2B-B0C9-521B-B17A-35CADB1F3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2" b="10317"/>
          <a:stretch/>
        </p:blipFill>
        <p:spPr>
          <a:xfrm>
            <a:off x="4860032" y="908720"/>
            <a:ext cx="4131915" cy="2736304"/>
          </a:xfrm>
          <a:prstGeom prst="rect">
            <a:avLst/>
          </a:prstGeom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07704" y="3698113"/>
            <a:ext cx="6840760" cy="3113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dirty="0">
                <a:solidFill>
                  <a:schemeClr val="accent3"/>
                </a:solidFill>
                <a:latin typeface="inherit"/>
                <a:cs typeface="Arial" pitchFamily="34" charset="0"/>
              </a:rPr>
              <a:t>Η νόσος κλινικά εμφανίζει 5 μορφές </a:t>
            </a:r>
            <a:r>
              <a:rPr kumimoji="0" lang="el-GR" sz="21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inheri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inherit"/>
                <a:cs typeface="Arial" pitchFamily="34" charset="0"/>
              </a:rPr>
              <a:t>1)</a:t>
            </a:r>
            <a:r>
              <a:rPr kumimoji="0" lang="el-GR" b="0" i="0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Ερυθηματώδης τύπος (70% των περιπτώσεων)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>
                <a:solidFill>
                  <a:schemeClr val="accent6"/>
                </a:solidFill>
                <a:latin typeface="inherit"/>
                <a:cs typeface="Arial" pitchFamily="34" charset="0"/>
              </a:rPr>
              <a:t>2)</a:t>
            </a:r>
            <a:r>
              <a:rPr kumimoji="0" lang="el-GR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err="1">
                <a:ln>
                  <a:noFill/>
                </a:ln>
                <a:effectLst/>
                <a:latin typeface="inherit"/>
                <a:cs typeface="Arial" pitchFamily="34" charset="0"/>
              </a:rPr>
              <a:t>Βλατιδώδης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τύπος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>
                <a:solidFill>
                  <a:schemeClr val="accent6"/>
                </a:solidFill>
                <a:latin typeface="inherit"/>
                <a:cs typeface="Arial" pitchFamily="34" charset="0"/>
              </a:rPr>
              <a:t>3) </a:t>
            </a:r>
            <a:r>
              <a:rPr kumimoji="0" lang="el-GR" b="0" i="0" u="none" strike="noStrike" cap="none" normalizeH="0" baseline="0" dirty="0" err="1">
                <a:ln>
                  <a:noFill/>
                </a:ln>
                <a:effectLst/>
                <a:latin typeface="inherit"/>
                <a:cs typeface="Arial" pitchFamily="34" charset="0"/>
              </a:rPr>
              <a:t>Κοκκιωματώδης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τύπος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>
                <a:solidFill>
                  <a:schemeClr val="accent6"/>
                </a:solidFill>
                <a:latin typeface="inherit"/>
                <a:cs typeface="Arial" pitchFamily="34" charset="0"/>
              </a:rPr>
              <a:t>4) </a:t>
            </a:r>
            <a:r>
              <a:rPr kumimoji="0" lang="el-GR" b="0" i="0" u="none" strike="noStrike" cap="none" normalizeH="0" baseline="0" dirty="0" err="1">
                <a:ln>
                  <a:noFill/>
                </a:ln>
                <a:effectLst/>
                <a:latin typeface="inherit"/>
                <a:cs typeface="Arial" pitchFamily="34" charset="0"/>
              </a:rPr>
              <a:t>Υπερπλαστικός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αδενικός τύπος (φυματώδης </a:t>
            </a:r>
            <a:r>
              <a:rPr kumimoji="0" lang="el-GR" b="0" i="0" u="none" strike="noStrike" cap="none" normalizeH="0" baseline="0" dirty="0" err="1">
                <a:ln>
                  <a:noFill/>
                </a:ln>
                <a:effectLst/>
                <a:latin typeface="inherit"/>
                <a:cs typeface="Arial" pitchFamily="34" charset="0"/>
              </a:rPr>
              <a:t>ροδόχρους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ακμή, που οδηγεί σε ακανόνιστη, βολβώδη διεύρυνση της μύτης, κατάσταση γνωστή ως ρινόφυμα)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>
                <a:solidFill>
                  <a:schemeClr val="accent6"/>
                </a:solidFill>
                <a:latin typeface="inherit"/>
                <a:cs typeface="Arial" pitchFamily="34" charset="0"/>
              </a:rPr>
              <a:t>5) 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Οφθαλμική νόσος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lang="el-GR" dirty="0">
                <a:solidFill>
                  <a:schemeClr val="accent6"/>
                </a:solidFill>
                <a:latin typeface="inherit"/>
                <a:cs typeface="Arial" pitchFamily="34" charset="0"/>
              </a:rPr>
              <a:t>** </a:t>
            </a:r>
            <a:r>
              <a:rPr lang="el-GR" dirty="0">
                <a:latin typeface="inherit"/>
                <a:cs typeface="Arial" pitchFamily="34" charset="0"/>
              </a:rPr>
              <a:t>Η νόσος μ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πορεί να συσχετιστεί με μη φυσιολογική έκφραση του TLR2 , η οποία οδηγεί σε εξαρτώμενη από το ασβέστιο, απελευθέρωση της καλλικρεΐνης 5 από τα </a:t>
            </a:r>
            <a:r>
              <a:rPr kumimoji="0" lang="el-GR" b="0" i="0" u="none" strike="noStrike" cap="none" normalizeH="0" baseline="0" dirty="0" err="1">
                <a:ln>
                  <a:noFill/>
                </a:ln>
                <a:effectLst/>
                <a:latin typeface="inherit"/>
                <a:cs typeface="Arial" pitchFamily="34" charset="0"/>
              </a:rPr>
              <a:t>κερατινοκύτταρα</a:t>
            </a:r>
            <a:r>
              <a:rPr kumimoji="0" lang="el-GR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.</a:t>
            </a:r>
            <a:r>
              <a:rPr kumimoji="0" lang="el-GR" sz="21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cs typeface="Arial" pitchFamily="34" charset="0"/>
              </a:rPr>
              <a:t>,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8229600" cy="1143000"/>
          </a:xfrm>
        </p:spPr>
        <p:txBody>
          <a:bodyPr/>
          <a:lstStyle/>
          <a:p>
            <a:r>
              <a:rPr lang="el-GR" b="1" dirty="0"/>
              <a:t>ΙΣΤΟΛΟΓΙΚΑ ΧΑΡΑΚΤΗΡΙΣΤΙΚΑ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857232"/>
            <a:ext cx="5072098" cy="2357454"/>
          </a:xfrm>
        </p:spPr>
        <p:txBody>
          <a:bodyPr>
            <a:normAutofit/>
          </a:bodyPr>
          <a:lstStyle/>
          <a:p>
            <a:r>
              <a:rPr lang="el-GR" sz="2000" dirty="0"/>
              <a:t>Περί την </a:t>
            </a:r>
            <a:r>
              <a:rPr lang="el-GR" sz="2000" dirty="0" err="1"/>
              <a:t>έκφυση</a:t>
            </a:r>
            <a:r>
              <a:rPr lang="el-GR" sz="2000" dirty="0"/>
              <a:t> των τριχών, λεμφοκυτταρικές διηθήσεις </a:t>
            </a:r>
          </a:p>
          <a:p>
            <a:r>
              <a:rPr lang="el-GR" sz="2000" b="1" dirty="0"/>
              <a:t>Περιστασιακά </a:t>
            </a:r>
            <a:r>
              <a:rPr lang="el-GR" sz="2000" dirty="0"/>
              <a:t>μόνο πλασματοκύτταρα</a:t>
            </a:r>
          </a:p>
          <a:p>
            <a:r>
              <a:rPr lang="el-GR" sz="2000" dirty="0"/>
              <a:t>Πιθανόν οίδημα χορίου, ηλιακή </a:t>
            </a:r>
            <a:r>
              <a:rPr lang="el-GR" sz="2000" dirty="0" err="1"/>
              <a:t>ελάστωση</a:t>
            </a:r>
            <a:r>
              <a:rPr lang="el-GR" sz="2000" dirty="0"/>
              <a:t> </a:t>
            </a:r>
          </a:p>
          <a:p>
            <a:r>
              <a:rPr lang="el-GR" sz="2000" dirty="0"/>
              <a:t>Διευρυμένοι αγγειακοί αυλοί</a:t>
            </a:r>
          </a:p>
          <a:p>
            <a:endParaRPr lang="el-G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5390" r="26427" b="21875"/>
          <a:stretch>
            <a:fillRect/>
          </a:stretch>
        </p:blipFill>
        <p:spPr bwMode="auto">
          <a:xfrm>
            <a:off x="0" y="3173104"/>
            <a:ext cx="9144000" cy="368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n external file that holds a picture, illustration, etc.&#10;Object name is bj101121.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85794"/>
            <a:ext cx="2928958" cy="234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928694"/>
          </a:xfrm>
        </p:spPr>
        <p:txBody>
          <a:bodyPr>
            <a:normAutofit/>
          </a:bodyPr>
          <a:lstStyle/>
          <a:p>
            <a:r>
              <a:rPr lang="el-GR" b="1" dirty="0"/>
              <a:t>ΙΣΤΟΛΟΓΙΚΑ ΧΑΡΑΚΤΗΡΙΣΤΙΚΑ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857232"/>
            <a:ext cx="5143536" cy="2643206"/>
          </a:xfrm>
        </p:spPr>
        <p:txBody>
          <a:bodyPr>
            <a:normAutofit/>
          </a:bodyPr>
          <a:lstStyle/>
          <a:p>
            <a:r>
              <a:rPr lang="el-GR" sz="2000" dirty="0" err="1"/>
              <a:t>Άκαρι</a:t>
            </a:r>
            <a:r>
              <a:rPr lang="el-GR" sz="2000" dirty="0"/>
              <a:t> </a:t>
            </a:r>
            <a:r>
              <a:rPr lang="en-US" sz="2000" dirty="0" err="1"/>
              <a:t>Demodex</a:t>
            </a:r>
            <a:r>
              <a:rPr lang="en-US" sz="2000" dirty="0"/>
              <a:t> (20-50%)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Υπερτροφία σμηγματογόνων  &amp; διάσπαρτη απόφραξη των </a:t>
            </a:r>
            <a:r>
              <a:rPr lang="el-GR" sz="2000" dirty="0" err="1"/>
              <a:t>τριχοθυλακίων</a:t>
            </a:r>
            <a:r>
              <a:rPr lang="el-GR" sz="2000" dirty="0"/>
              <a:t> (</a:t>
            </a:r>
            <a:r>
              <a:rPr lang="el-GR" sz="2000" dirty="0" err="1"/>
              <a:t>ρινόφυμα</a:t>
            </a:r>
            <a:r>
              <a:rPr lang="el-GR" sz="2000" dirty="0"/>
              <a:t>)</a:t>
            </a:r>
            <a:endParaRPr lang="en-US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dirty="0" err="1"/>
              <a:t>Κοκκιωματώδης</a:t>
            </a:r>
            <a:r>
              <a:rPr lang="el-GR" sz="2000" dirty="0"/>
              <a:t> μορφή (~11%) (φυματιώδης αντίδραση)</a:t>
            </a:r>
            <a:endParaRPr lang="en-US" sz="2000" dirty="0"/>
          </a:p>
          <a:p>
            <a:endParaRPr lang="el-G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5688" t="34201" r="42350" b="25468"/>
          <a:stretch>
            <a:fillRect/>
          </a:stretch>
        </p:blipFill>
        <p:spPr bwMode="auto">
          <a:xfrm>
            <a:off x="6125230" y="462301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12628" t="18554" r="5014" b="13086"/>
          <a:stretch>
            <a:fillRect/>
          </a:stretch>
        </p:blipFill>
        <p:spPr bwMode="auto">
          <a:xfrm>
            <a:off x="1500166" y="3500438"/>
            <a:ext cx="6858016" cy="32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BD17-5FFE-25CA-2EA3-D23A1438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ΘΕΡΑΠΕΥΤΙΚΗ ΠΡΟΣΕΓΓΙΣΗ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BA7DA-0970-7F64-5968-A0948A58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85" y="1417638"/>
            <a:ext cx="7806726" cy="3456384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pPr marL="82296" indent="0">
              <a:buNone/>
            </a:pPr>
            <a:r>
              <a:rPr lang="en-US" dirty="0"/>
              <a:t>  </a:t>
            </a:r>
            <a:r>
              <a:rPr lang="el-GR" dirty="0"/>
              <a:t>1) 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Η τοπική μετρονιδαζόλη είναι  αποτελεσματική για μέτρια έως σοβαρή βλατιδώδη ροδόχρου ακμή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el-GR" altLang="en-US" dirty="0"/>
              <a:t>.</a:t>
            </a:r>
            <a:endParaRPr lang="en-US" dirty="0"/>
          </a:p>
          <a:p>
            <a:endParaRPr lang="el-GR" dirty="0"/>
          </a:p>
          <a:p>
            <a:endParaRPr lang="el-GR" dirty="0"/>
          </a:p>
          <a:p>
            <a:pPr marL="82296" indent="0">
              <a:buNone/>
            </a:pPr>
            <a:r>
              <a:rPr lang="en-US" dirty="0"/>
              <a:t>   </a:t>
            </a:r>
            <a:r>
              <a:rPr lang="el-GR" dirty="0"/>
              <a:t>2)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Επίσης</a:t>
            </a:r>
            <a:r>
              <a:rPr lang="en-US" altLang="en-US" dirty="0">
                <a:latin typeface="inherit"/>
              </a:rPr>
              <a:t> ,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στην καταπολέμηση της νόσου συμβάλλουν τα παρακάτω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: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τοπικό αζελαϊκό οξύ, αζιθρομυκίνη (μία φορά την ημέρα), μινοκυκλίνη (δόση 40 mg)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</a:rPr>
              <a:t> 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82296" indent="0">
              <a:buNone/>
            </a:pPr>
            <a:r>
              <a:rPr lang="el-GR" altLang="en-US" dirty="0">
                <a:latin typeface="Arial" panose="020B0604020202020204" pitchFamily="34" charset="0"/>
              </a:rPr>
              <a:t>    </a:t>
            </a:r>
          </a:p>
          <a:p>
            <a:pPr marL="82296" indent="0">
              <a:buNone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3)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Τέλος 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l-GR" altLang="en-US" dirty="0">
                <a:latin typeface="inherit"/>
              </a:rPr>
              <a:t>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κρέμα Pimecrolimus 1%  αποτελεί μέρος της θεραπείας για τη ροδόχρου ακμή που προκαλείται από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στεροειδή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effectLst/>
              </a:rPr>
              <a:t> .</a:t>
            </a:r>
            <a:endParaRPr kumimoji="0" lang="el-GR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kumimoji="0" lang="el-GR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9" name="Picture 5" descr="Metronidazole - Wikipedia">
            <a:extLst>
              <a:ext uri="{FF2B5EF4-FFF2-40B4-BE49-F238E27FC236}">
                <a16:creationId xmlns:a16="http://schemas.microsoft.com/office/drawing/2014/main" id="{83742B40-6C41-C660-E3A3-CE2FDB39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34563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4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pathologyoutlines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topic</a:t>
            </a:r>
            <a:r>
              <a:rPr lang="el-GR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skinnontumoracnerosacea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html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28" y="2214554"/>
            <a:ext cx="850109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6000" dirty="0"/>
              <a:t>ΣΑΣ ΕΥΧΑΡΙΣΤΟΥΜΕ!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291</Words>
  <Application>Microsoft Office PowerPoint</Application>
  <PresentationFormat>Προβολή στην οθόνη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5" baseType="lpstr">
      <vt:lpstr>Arial</vt:lpstr>
      <vt:lpstr>Corbel</vt:lpstr>
      <vt:lpstr>Gill Sans MT</vt:lpstr>
      <vt:lpstr>inherit</vt:lpstr>
      <vt:lpstr>Verdana</vt:lpstr>
      <vt:lpstr>Wingdings 2</vt:lpstr>
      <vt:lpstr>Ηλιοστάσιο</vt:lpstr>
      <vt:lpstr>ΡΟΔΟΧΡΟΥΣ ΝΟΣΟΣ</vt:lpstr>
      <vt:lpstr>ΓΕΝΙΚΑ ΧΑΡΑΚΤΗΡΙΣΤΙΚΑ ΝΟΣΟΥ</vt:lpstr>
      <vt:lpstr>ΚΛΙΝΙΚΗ ΕΙΚΟΝΑ ΝΟΣΟΥ </vt:lpstr>
      <vt:lpstr>ΙΣΤΟΛΟΓΙΚΑ ΧΑΡΑΚΤΗΡΙΣΤΙΚΑ</vt:lpstr>
      <vt:lpstr>ΙΣΤΟΛΟΓΙΚΑ ΧΑΡΑΚΤΗΡΙΣΤΙΚΑ</vt:lpstr>
      <vt:lpstr>ΘΕΡΑΠΕΥΤΙΚΗ ΠΡΟΣΕΓΓΙΣΗ </vt:lpstr>
      <vt:lpstr>ΠΗΓΕΣ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ΡΟΔΟΧΡΟΥΣ ΝΟΣΟΣ</dc:title>
  <dc:creator>student</dc:creator>
  <cp:lastModifiedBy>user</cp:lastModifiedBy>
  <cp:revision>6</cp:revision>
  <dcterms:created xsi:type="dcterms:W3CDTF">2024-05-27T16:39:09Z</dcterms:created>
  <dcterms:modified xsi:type="dcterms:W3CDTF">2024-05-28T03:40:15Z</dcterms:modified>
</cp:coreProperties>
</file>