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0" r:id="rId4"/>
    <p:sldId id="266" r:id="rId5"/>
    <p:sldId id="259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embeddedFontLst>
    <p:embeddedFont>
      <p:font typeface="Play" panose="020B0604020202020204" charset="0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i3D+vmVScx5oZApqDxAVxTrkuF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de4628f86f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de4628f86f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de4c9ed4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de4c9ed43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de4628f86f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de4628f86f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de4c9ed43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de4c9ed43c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de4c9ed43c_3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de4c9ed43c_3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de4c9ed43c_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de4c9ed43c_3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de4c9ed43c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de4c9ed43c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200">
                <a:solidFill>
                  <a:schemeClr val="dk1"/>
                </a:solidFill>
                <a:highlight>
                  <a:schemeClr val="lt1"/>
                </a:highlight>
              </a:rPr>
              <a:t>How Do Psoralens Work? Psoralens boost the amount of ultraviolet light your skin absorbs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περιεχόμενο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ό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y.clevelandclinic.org/health/diseases/22842-plaque-psoriasi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yoclinic.org/diseases-conditions/psoriasis/symptoms-causes/syc-20355840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0.png"/><Relationship Id="rId18" Type="http://schemas.openxmlformats.org/officeDocument/2006/relationships/slide" Target="slide7.xml"/><Relationship Id="rId26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slide" Target="slide8.xml"/><Relationship Id="rId7" Type="http://schemas.openxmlformats.org/officeDocument/2006/relationships/image" Target="../media/image40.png"/><Relationship Id="rId12" Type="http://schemas.openxmlformats.org/officeDocument/2006/relationships/slide" Target="slide5.xml"/><Relationship Id="rId17" Type="http://schemas.openxmlformats.org/officeDocument/2006/relationships/image" Target="../media/image8.png"/><Relationship Id="rId25" Type="http://schemas.openxmlformats.org/officeDocument/2006/relationships/image" Target="../media/image10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0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6.png"/><Relationship Id="rId24" Type="http://schemas.openxmlformats.org/officeDocument/2006/relationships/slide" Target="slide9.xml"/><Relationship Id="rId5" Type="http://schemas.openxmlformats.org/officeDocument/2006/relationships/image" Target="../media/image4.png"/><Relationship Id="rId15" Type="http://schemas.openxmlformats.org/officeDocument/2006/relationships/slide" Target="slide6.xml"/><Relationship Id="rId23" Type="http://schemas.openxmlformats.org/officeDocument/2006/relationships/image" Target="../media/image10.png"/><Relationship Id="rId28" Type="http://schemas.openxmlformats.org/officeDocument/2006/relationships/image" Target="../media/image11.png"/><Relationship Id="rId10" Type="http://schemas.openxmlformats.org/officeDocument/2006/relationships/image" Target="../media/image50.png"/><Relationship Id="rId19" Type="http://schemas.openxmlformats.org/officeDocument/2006/relationships/image" Target="../media/image80.png"/><Relationship Id="rId4" Type="http://schemas.openxmlformats.org/officeDocument/2006/relationships/image" Target="../media/image3.png"/><Relationship Id="rId9" Type="http://schemas.openxmlformats.org/officeDocument/2006/relationships/slide" Target="slide4.xml"/><Relationship Id="rId14" Type="http://schemas.openxmlformats.org/officeDocument/2006/relationships/image" Target="../media/image7.png"/><Relationship Id="rId22" Type="http://schemas.openxmlformats.org/officeDocument/2006/relationships/image" Target="../media/image90.png"/><Relationship Id="rId27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817855" cy="1988820"/>
          </a:xfrm>
          <a:prstGeom prst="rect">
            <a:avLst/>
          </a:prstGeom>
          <a:solidFill>
            <a:srgbClr val="43AFE2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l-GR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ΚΟΙΝΗ ΨΩΡΙΑΣΗ</a:t>
            </a:r>
            <a:endParaRPr dirty="0"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9829800" y="3924301"/>
            <a:ext cx="2362200" cy="2933700"/>
          </a:xfrm>
          <a:prstGeom prst="rect">
            <a:avLst/>
          </a:prstGeom>
          <a:solidFill>
            <a:srgbClr val="43AFE2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l-GR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Επιμέλεια: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l-G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Αργυρού Ανατολή, Μαγκλάρα Αλεξάνδρα, </a:t>
            </a:r>
            <a:r>
              <a:rPr lang="el-GR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Μανωλαράκη</a:t>
            </a:r>
            <a:r>
              <a:rPr lang="el-G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Μελίνα, </a:t>
            </a:r>
            <a:r>
              <a:rPr lang="el-GR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Μπολάνου</a:t>
            </a:r>
            <a:r>
              <a:rPr lang="el-G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Ειρήνη, </a:t>
            </a:r>
            <a:r>
              <a:rPr lang="el-GR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Πυλαρινού</a:t>
            </a:r>
            <a:r>
              <a:rPr lang="el-G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Ειρήνη, </a:t>
            </a:r>
            <a:r>
              <a:rPr lang="el-GR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Τσοχαντζή</a:t>
            </a:r>
            <a:r>
              <a:rPr lang="el-G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Μιχαέλα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l-GR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Υπεύθυνος καθηγητής: </a:t>
            </a:r>
            <a:r>
              <a:rPr lang="el-G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Ανδρέας </a:t>
            </a:r>
            <a:r>
              <a:rPr lang="el-GR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Λάζαρης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de4628f86f_2_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0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>
                <a:latin typeface="Arial"/>
                <a:ea typeface="Arial"/>
                <a:cs typeface="Arial"/>
                <a:sym typeface="Arial"/>
              </a:rPr>
              <a:t>Πηγές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2de4628f86f_2_11"/>
          <p:cNvSpPr txBox="1">
            <a:spLocks noGrp="1"/>
          </p:cNvSpPr>
          <p:nvPr>
            <p:ph type="body" idx="1"/>
          </p:nvPr>
        </p:nvSpPr>
        <p:spPr>
          <a:xfrm>
            <a:off x="838200" y="1158375"/>
            <a:ext cx="10515600" cy="539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280987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825"/>
              <a:buAutoNum type="arabicParenR"/>
            </a:pPr>
            <a:r>
              <a:rPr lang="en-US" sz="1400" dirty="0"/>
              <a:t>Professional, C. C. M. (n.d.). Plaque psoriasis. Cleveland Clinic. </a:t>
            </a:r>
            <a:r>
              <a:rPr lang="en-US" sz="1400" dirty="0">
                <a:hlinkClick r:id="rId3"/>
              </a:rPr>
              <a:t>https://my.clevelandclinic.org/health/diseases/22842-plaque-psoriasis</a:t>
            </a:r>
            <a:endParaRPr lang="en-US" sz="1400" dirty="0"/>
          </a:p>
          <a:p>
            <a:pPr marL="457200" lvl="0" indent="-280987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825"/>
              <a:buAutoNum type="arabicParenR"/>
            </a:pPr>
            <a:r>
              <a:rPr lang="en-US" sz="1400" dirty="0"/>
              <a:t>Psoriasis - Symptoms and causes - Mayo Clinic. (2024, May 17). Mayo Clinic. </a:t>
            </a:r>
            <a:r>
              <a:rPr lang="en-US" sz="1400" dirty="0">
                <a:hlinkClick r:id="rId4"/>
              </a:rPr>
              <a:t>https://www.mayoclinic.org/diseases-conditions/psoriasis/symptoms-causes/syc-20355840</a:t>
            </a:r>
            <a:endParaRPr sz="1400" dirty="0"/>
          </a:p>
          <a:p>
            <a:pPr marL="457200" lvl="0" indent="-28098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825"/>
              <a:buAutoNum type="arabicParenR"/>
            </a:pPr>
            <a:r>
              <a:rPr lang="en-US" sz="1400" dirty="0"/>
              <a:t>plaque psoriasis - Google Search. (n.d.-b) </a:t>
            </a:r>
            <a:r>
              <a:rPr lang="en-US" sz="1200" dirty="0"/>
              <a:t>https://www.google.com/search?sca_esv=345267d81bec8f30&amp;sxsrf=ADLYWIL6Lt0hw0eKZb803CBgGDnG1S4ECg:1716124806342&amp;q=plaque+psoriasis&amp;uds=ADvngMgwiuRe_0AnQUg9C1BclBAHTnbvji3hqFWId0rS6x5pXVYwUL-2ewTFXsA92vaxSB0fFzyhWMpItcUBC8gLG8sjBH-Is_1OnA-fTOx3rKimHIumlIpTiDntUIw7dRJ811ie1O7yOCrJYfoTPaDJrPewBY26giYSRM7MCvzcqjuLc2Px8d_D8iCFTX1Gf4zBonnU0A9sNPemkenj9wTjynUYlSYwB8hjD8I1spSscRG83nhhfnF_AW8gRqnQz6O_jKqqccbkuOM2nF6QQ6Ugzyyb5QsQOo_HX3NTJadrSof9-foRbmnvEEtVOccKfq5LvLFmTKCLs225wrVhbUkGHYIGGM3VFQ&amp;udm=2&amp;prmd=ivnbz&amp;sa=X&amp;ved=2ahUKEwiDleOL55mGAxVkQvEDHThzBAgQtKgLegQIDBAB&amp;biw=1920&amp;bih=953&amp;dpr=1#vhid=ow91AA8ZFrbOoM&amp;vssid=mosaic </a:t>
            </a:r>
            <a:endParaRPr sz="1200" dirty="0"/>
          </a:p>
          <a:p>
            <a:pPr marL="457200" lvl="0" indent="-28098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825"/>
              <a:buAutoNum type="arabicParenR"/>
            </a:pPr>
            <a:r>
              <a:rPr lang="en-US" sz="1400" dirty="0"/>
              <a:t>Psoriasis - Symptoms and causes - Mayo Clinic. (2024b, May 17). Mayo Clinic. </a:t>
            </a:r>
            <a:r>
              <a:rPr lang="en-US" sz="1400" dirty="0">
                <a:hlinkClick r:id="rId4"/>
              </a:rPr>
              <a:t>https://www.mayoclinic.org/diseases-conditions/psoriasis/symptoms-causes/syc-20355840</a:t>
            </a:r>
            <a:endParaRPr lang="el-GR" sz="1400" dirty="0"/>
          </a:p>
          <a:p>
            <a:pPr marL="457200" lvl="0" indent="-28098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825"/>
              <a:buAutoNum type="arabicParenR"/>
            </a:pPr>
            <a:endParaRPr lang="el-GR" sz="1400" dirty="0"/>
          </a:p>
          <a:p>
            <a:pPr marL="457200" lvl="0" indent="-28098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825"/>
              <a:buAutoNum type="arabicParenR"/>
            </a:pPr>
            <a:endParaRPr lang="el-GR" sz="1400" dirty="0"/>
          </a:p>
          <a:p>
            <a:pPr marL="176213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825"/>
              <a:buNone/>
            </a:pPr>
            <a:r>
              <a:rPr lang="el-GR" sz="2400" dirty="0"/>
              <a:t>ΣΑΣ ΕΥΧΑΡΙΣΤΟΥΜΕ!</a:t>
            </a:r>
            <a:endParaRPr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2" descr="Εικόνα που περιέχει κορνίζα, γκαλερί, τοίχος, εσωτερικός χώρος&#10;&#10;Περιγραφή που δημιουργήθηκε αυτόματα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667" b="22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4375" y="3084175"/>
            <a:ext cx="1898975" cy="14021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Ζουμ διαφάνειας 2">
                <a:extLst>
                  <a:ext uri="{FF2B5EF4-FFF2-40B4-BE49-F238E27FC236}">
                    <a16:creationId xmlns:a16="http://schemas.microsoft.com/office/drawing/2014/main" id="{0799E5F1-89C5-3CF0-EF7C-9D4BCEA023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5347597"/>
                  </p:ext>
                </p:extLst>
              </p:nvPr>
            </p:nvGraphicFramePr>
            <p:xfrm>
              <a:off x="2951003" y="2975139"/>
              <a:ext cx="1261768" cy="1041690"/>
            </p:xfrm>
            <a:graphic>
              <a:graphicData uri="http://schemas.microsoft.com/office/powerpoint/2016/slidezoom">
                <pslz:sldZm>
                  <pslz:sldZmObj sldId="260" cId="0">
                    <pslz:zmPr id="{50100A5D-912F-462B-B7B2-44C7BFA6E5A6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61768" cy="104169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Ζουμ διαφάνειας 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0799E5F1-89C5-3CF0-EF7C-9D4BCEA023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51003" y="2975139"/>
                <a:ext cx="1261768" cy="1041690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Ζουμ διαφάνειας 4">
                <a:extLst>
                  <a:ext uri="{FF2B5EF4-FFF2-40B4-BE49-F238E27FC236}">
                    <a16:creationId xmlns:a16="http://schemas.microsoft.com/office/drawing/2014/main" id="{540BAAE5-0EA0-254D-F676-F27249A30C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57825879"/>
                  </p:ext>
                </p:extLst>
              </p:nvPr>
            </p:nvGraphicFramePr>
            <p:xfrm>
              <a:off x="2225609" y="1884951"/>
              <a:ext cx="805770" cy="694963"/>
            </p:xfrm>
            <a:graphic>
              <a:graphicData uri="http://schemas.microsoft.com/office/powerpoint/2016/slidezoom">
                <pslz:sldZm>
                  <pslz:sldZmObj sldId="266" cId="0">
                    <pslz:zmPr id="{4ED7657D-4475-41C7-A44A-12ABEC679387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05770" cy="694963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Ζουμ διαφάνειας 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40BAAE5-0EA0-254D-F676-F27249A30C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25609" y="1884951"/>
                <a:ext cx="805770" cy="694963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Ζουμ διαφάνειας 6">
                <a:extLst>
                  <a:ext uri="{FF2B5EF4-FFF2-40B4-BE49-F238E27FC236}">
                    <a16:creationId xmlns:a16="http://schemas.microsoft.com/office/drawing/2014/main" id="{9E859205-76A7-B005-FE32-E1F836B1CA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75441361"/>
                  </p:ext>
                </p:extLst>
              </p:nvPr>
            </p:nvGraphicFramePr>
            <p:xfrm>
              <a:off x="3444916" y="1371600"/>
              <a:ext cx="1445239" cy="1121229"/>
            </p:xfrm>
            <a:graphic>
              <a:graphicData uri="http://schemas.microsoft.com/office/powerpoint/2016/slidezoom">
                <pslz:sldZm>
                  <pslz:sldZmObj sldId="259" cId="0">
                    <pslz:zmPr id="{43E2DC8B-3EC1-4665-99A3-4D5251EB10BC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45239" cy="1121229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Ζουμ διαφάνειας 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E859205-76A7-B005-FE32-E1F836B1CA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44916" y="1371600"/>
                <a:ext cx="1445239" cy="1121229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Ζουμ διαφάνειας 8">
                <a:extLst>
                  <a:ext uri="{FF2B5EF4-FFF2-40B4-BE49-F238E27FC236}">
                    <a16:creationId xmlns:a16="http://schemas.microsoft.com/office/drawing/2014/main" id="{515AD7DC-F4ED-63D9-B20B-550D30633F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50950989"/>
                  </p:ext>
                </p:extLst>
              </p:nvPr>
            </p:nvGraphicFramePr>
            <p:xfrm>
              <a:off x="5400289" y="1634743"/>
              <a:ext cx="927646" cy="945171"/>
            </p:xfrm>
            <a:graphic>
              <a:graphicData uri="http://schemas.microsoft.com/office/powerpoint/2016/slidezoom">
                <pslz:sldZm>
                  <pslz:sldZmObj sldId="261" cId="0">
                    <pslz:zmPr id="{3D0A8916-00C7-43FB-8455-8E078861157A}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27646" cy="94517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Ζουμ διαφάνειας 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15AD7DC-F4ED-63D9-B20B-550D30633F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00289" y="1634743"/>
                <a:ext cx="927646" cy="945171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Ζουμ διαφάνειας 10">
                <a:extLst>
                  <a:ext uri="{FF2B5EF4-FFF2-40B4-BE49-F238E27FC236}">
                    <a16:creationId xmlns:a16="http://schemas.microsoft.com/office/drawing/2014/main" id="{672D284A-DC1A-ABFB-1A3C-0D47885D9A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29643683"/>
                  </p:ext>
                </p:extLst>
              </p:nvPr>
            </p:nvGraphicFramePr>
            <p:xfrm>
              <a:off x="6888308" y="1277074"/>
              <a:ext cx="1445239" cy="1215755"/>
            </p:xfrm>
            <a:graphic>
              <a:graphicData uri="http://schemas.microsoft.com/office/powerpoint/2016/slidezoom">
                <pslz:sldZm>
                  <pslz:sldZmObj sldId="262" cId="0">
                    <pslz:zmPr id="{1261E213-832E-49C2-8333-7ABF1E9B82F0}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45239" cy="121575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Ζουμ διαφάνειας 10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672D284A-DC1A-ABFB-1A3C-0D47885D9A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888308" y="1277074"/>
                <a:ext cx="1445239" cy="1215755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Ζουμ διαφάνειας 12">
                <a:extLst>
                  <a:ext uri="{FF2B5EF4-FFF2-40B4-BE49-F238E27FC236}">
                    <a16:creationId xmlns:a16="http://schemas.microsoft.com/office/drawing/2014/main" id="{4D3AAE0F-CC26-5B8E-BA29-76588E31B4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4062671"/>
                  </p:ext>
                </p:extLst>
              </p:nvPr>
            </p:nvGraphicFramePr>
            <p:xfrm>
              <a:off x="8603695" y="3084175"/>
              <a:ext cx="1132544" cy="932654"/>
            </p:xfrm>
            <a:graphic>
              <a:graphicData uri="http://schemas.microsoft.com/office/powerpoint/2016/slidezoom">
                <pslz:sldZm>
                  <pslz:sldZmObj sldId="263" cId="0">
                    <pslz:zmPr id="{F01712A9-1778-4B44-B7E3-22EE1D20BD8C}" transitionDur="100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32544" cy="93265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Ζουμ διαφάνειας 12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4D3AAE0F-CC26-5B8E-BA29-76588E31B4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603695" y="3084175"/>
                <a:ext cx="1132544" cy="932654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Ζουμ διαφάνειας 14">
                <a:extLst>
                  <a:ext uri="{FF2B5EF4-FFF2-40B4-BE49-F238E27FC236}">
                    <a16:creationId xmlns:a16="http://schemas.microsoft.com/office/drawing/2014/main" id="{19ECD00D-03D4-F401-5B3D-9C6AEA74EC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47052281"/>
                  </p:ext>
                </p:extLst>
              </p:nvPr>
            </p:nvGraphicFramePr>
            <p:xfrm>
              <a:off x="8693025" y="4521091"/>
              <a:ext cx="1277259" cy="1019738"/>
            </p:xfrm>
            <a:graphic>
              <a:graphicData uri="http://schemas.microsoft.com/office/powerpoint/2016/slidezoom">
                <pslz:sldZm>
                  <pslz:sldZmObj sldId="264" cId="0">
                    <pslz:zmPr id="{70347032-E8C6-425B-8F18-B4230C7C04EE}" transitionDur="1000">
                      <p166:blipFill xmlns:p166="http://schemas.microsoft.com/office/powerpoint/2016/6/main">
                        <a:blip r:embed="rId2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77259" cy="101973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Ζουμ διαφάνειας 14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19ECD00D-03D4-F401-5B3D-9C6AEA74EC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693025" y="4521091"/>
                <a:ext cx="1277259" cy="1019738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Ζουμ διαφάνειας 16">
                <a:extLst>
                  <a:ext uri="{FF2B5EF4-FFF2-40B4-BE49-F238E27FC236}">
                    <a16:creationId xmlns:a16="http://schemas.microsoft.com/office/drawing/2014/main" id="{43CCB39D-89B8-F30A-34D6-3DD8E65DF4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78098212"/>
                  </p:ext>
                </p:extLst>
              </p:nvPr>
            </p:nvGraphicFramePr>
            <p:xfrm>
              <a:off x="10559143" y="4397829"/>
              <a:ext cx="1099457" cy="936171"/>
            </p:xfrm>
            <a:graphic>
              <a:graphicData uri="http://schemas.microsoft.com/office/powerpoint/2016/slidezoom">
                <pslz:sldZm>
                  <pslz:sldZmObj sldId="265" cId="0">
                    <pslz:zmPr id="{5A56BA4D-AE7F-4B0C-8AFD-20CF78D9046C}" transitionDur="1000">
                      <p166:blipFill xmlns:p166="http://schemas.microsoft.com/office/powerpoint/2016/6/main">
                        <a:blip r:embed="rId2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99457" cy="93617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Ζουμ διαφάνειας 16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43CCB39D-89B8-F30A-34D6-3DD8E65DF4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559143" y="4397829"/>
                <a:ext cx="1099457" cy="936171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de4c9ed43c_0_0"/>
          <p:cNvSpPr txBox="1">
            <a:spLocks noGrp="1"/>
          </p:cNvSpPr>
          <p:nvPr>
            <p:ph type="ctrTitle"/>
          </p:nvPr>
        </p:nvSpPr>
        <p:spPr>
          <a:xfrm>
            <a:off x="106200" y="0"/>
            <a:ext cx="12085800" cy="1099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600" dirty="0" err="1">
                <a:latin typeface="Calibri"/>
                <a:ea typeface="Calibri"/>
                <a:cs typeface="Calibri"/>
                <a:sym typeface="Calibri"/>
              </a:rPr>
              <a:t>Παθοφυσιολογία</a:t>
            </a:r>
            <a:r>
              <a:rPr lang="el-GR" sz="3600" dirty="0">
                <a:latin typeface="Calibri"/>
                <a:ea typeface="Calibri"/>
                <a:cs typeface="Calibri"/>
                <a:sym typeface="Calibri"/>
              </a:rPr>
              <a:t> και αιτιολογία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2de4c9ed43c_0_0"/>
          <p:cNvSpPr txBox="1">
            <a:spLocks noGrp="1"/>
          </p:cNvSpPr>
          <p:nvPr>
            <p:ph type="subTitle" idx="1"/>
          </p:nvPr>
        </p:nvSpPr>
        <p:spPr>
          <a:xfrm>
            <a:off x="106200" y="1024086"/>
            <a:ext cx="12085800" cy="528244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l-GR" sz="1600" b="1" dirty="0">
                <a:latin typeface="Calibri"/>
                <a:ea typeface="Calibri"/>
                <a:cs typeface="Calibri"/>
                <a:sym typeface="Calibri"/>
              </a:rPr>
              <a:t>Πολύπλοκη :</a:t>
            </a:r>
            <a:r>
              <a:rPr lang="el-GR" sz="1600" dirty="0">
                <a:latin typeface="Calibri"/>
                <a:ea typeface="Calibri"/>
                <a:cs typeface="Calibri"/>
                <a:sym typeface="Calibri"/>
              </a:rPr>
              <a:t> γενετικοί + περιβαλλοντικοί + </a:t>
            </a:r>
            <a:r>
              <a:rPr lang="el-GR" sz="1600" dirty="0" err="1">
                <a:latin typeface="Calibri"/>
                <a:ea typeface="Calibri"/>
                <a:cs typeface="Calibri"/>
                <a:sym typeface="Calibri"/>
              </a:rPr>
              <a:t>ανοσιακοί</a:t>
            </a:r>
            <a:r>
              <a:rPr lang="el-GR" sz="1600" dirty="0">
                <a:latin typeface="Calibri"/>
                <a:ea typeface="Calibri"/>
                <a:cs typeface="Calibri"/>
                <a:sym typeface="Calibri"/>
              </a:rPr>
              <a:t> παράγοντες </a:t>
            </a:r>
            <a:r>
              <a:rPr lang="el-GR" sz="1600" dirty="0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 έντονος </a:t>
            </a:r>
            <a:r>
              <a:rPr lang="el-GR" sz="1600" dirty="0" err="1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πολ</a:t>
            </a:r>
            <a:r>
              <a:rPr lang="el-GR" sz="1600" dirty="0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/</a:t>
            </a:r>
            <a:r>
              <a:rPr lang="el-GR" sz="1600" dirty="0" err="1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μός</a:t>
            </a:r>
            <a:r>
              <a:rPr lang="el-GR" sz="1600" dirty="0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l-GR" sz="1600" dirty="0" err="1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κερατινοκυττάρων</a:t>
            </a:r>
            <a:r>
              <a:rPr lang="el-GR" sz="1600" dirty="0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 με υψηλό </a:t>
            </a:r>
            <a:r>
              <a:rPr lang="el-GR" sz="1600" dirty="0" err="1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επιδερμιδικό</a:t>
            </a:r>
            <a:r>
              <a:rPr lang="el-GR" sz="1600" dirty="0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 κύκλο αναγέννησης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l-GR" sz="1600" b="1" dirty="0" err="1">
                <a:latin typeface="Calibri"/>
                <a:ea typeface="Calibri"/>
                <a:cs typeface="Calibri"/>
                <a:sym typeface="Calibri"/>
              </a:rPr>
              <a:t>Εκλυτικοί</a:t>
            </a:r>
            <a:r>
              <a:rPr lang="el-GR" sz="1600" b="1" dirty="0">
                <a:latin typeface="Calibri"/>
                <a:ea typeface="Calibri"/>
                <a:cs typeface="Calibri"/>
                <a:sym typeface="Calibri"/>
              </a:rPr>
              <a:t> παράγοντες </a:t>
            </a:r>
            <a:r>
              <a:rPr lang="el-GR" sz="1600" dirty="0">
                <a:latin typeface="Calibri"/>
                <a:ea typeface="Calibri"/>
                <a:cs typeface="Calibri"/>
                <a:sym typeface="Calibri"/>
              </a:rPr>
              <a:t>? (λοιμώξεις, τραύμα, άγχος) 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l-GR" sz="1600" b="1" dirty="0">
                <a:latin typeface="Calibri"/>
                <a:ea typeface="Calibri"/>
                <a:cs typeface="Calibri"/>
                <a:sym typeface="Calibri"/>
              </a:rPr>
              <a:t>Προσέλκυση λευκοκυττάρων</a:t>
            </a:r>
            <a:r>
              <a:rPr lang="el-GR" sz="1600" dirty="0">
                <a:latin typeface="Calibri"/>
                <a:ea typeface="Calibri"/>
                <a:cs typeface="Calibri"/>
                <a:sym typeface="Calibri"/>
              </a:rPr>
              <a:t> →</a:t>
            </a:r>
            <a:r>
              <a:rPr lang="el-GR" sz="1600" dirty="0" err="1">
                <a:latin typeface="Calibri"/>
                <a:ea typeface="Calibri"/>
                <a:cs typeface="Calibri"/>
                <a:sym typeface="Calibri"/>
              </a:rPr>
              <a:t>ψωριασικές</a:t>
            </a:r>
            <a:r>
              <a:rPr lang="el-GR" sz="1600" dirty="0">
                <a:latin typeface="Calibri"/>
                <a:ea typeface="Calibri"/>
                <a:cs typeface="Calibri"/>
                <a:sym typeface="Calibri"/>
              </a:rPr>
              <a:t> πλάκες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l-GR" sz="1600" b="1" dirty="0">
                <a:latin typeface="Calibri"/>
                <a:ea typeface="Calibri"/>
                <a:cs typeface="Calibri"/>
                <a:sym typeface="Calibri"/>
              </a:rPr>
              <a:t>Τ κύτταρα</a:t>
            </a:r>
            <a:r>
              <a:rPr lang="el-GR" sz="1600" dirty="0">
                <a:latin typeface="Calibri"/>
                <a:ea typeface="Calibri"/>
                <a:cs typeface="Calibri"/>
                <a:sym typeface="Calibri"/>
              </a:rPr>
              <a:t> (επιδερμίδα)→ πολλαπλασιασμός  </a:t>
            </a:r>
            <a:r>
              <a:rPr lang="el-GR" sz="1600" dirty="0" err="1">
                <a:latin typeface="Calibri"/>
                <a:ea typeface="Calibri"/>
                <a:cs typeface="Calibri"/>
                <a:sym typeface="Calibri"/>
              </a:rPr>
              <a:t>κερατινοκυττάρων</a:t>
            </a:r>
            <a:r>
              <a:rPr lang="el-GR" sz="16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l-GR" sz="1600" b="1" dirty="0">
                <a:latin typeface="Calibri"/>
                <a:ea typeface="Calibri"/>
                <a:cs typeface="Calibri"/>
                <a:sym typeface="Calibri"/>
              </a:rPr>
              <a:t>Φλεγμονώδεις διεργασίες </a:t>
            </a:r>
            <a:r>
              <a:rPr lang="el-GR" sz="1600" dirty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el-GR" sz="1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600" dirty="0" err="1">
                <a:latin typeface="Calibri"/>
                <a:ea typeface="Calibri"/>
                <a:cs typeface="Calibri"/>
                <a:sym typeface="Calibri"/>
              </a:rPr>
              <a:t>κυτταροκίνες</a:t>
            </a:r>
            <a:r>
              <a:rPr lang="el-GR" sz="1600" dirty="0">
                <a:latin typeface="Calibri"/>
                <a:ea typeface="Calibri"/>
                <a:cs typeface="Calibri"/>
                <a:sym typeface="Calibri"/>
              </a:rPr>
              <a:t> → εξάρσεις 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l-GR" sz="1600" b="1" dirty="0">
                <a:latin typeface="Calibri"/>
                <a:ea typeface="Calibri"/>
                <a:cs typeface="Calibri"/>
                <a:sym typeface="Calibri"/>
              </a:rPr>
              <a:t>Βασικά ευρήματα : </a:t>
            </a:r>
            <a:r>
              <a:rPr lang="el-GR" sz="1600" dirty="0">
                <a:latin typeface="Calibri"/>
                <a:ea typeface="Calibri"/>
                <a:cs typeface="Calibri"/>
                <a:sym typeface="Calibri"/>
              </a:rPr>
              <a:t>αγγειακή διεύρυνση , επιδερμική υπερπλασία και επιταχυνόμενη κυτταρική εναλλαγή (από 23 ημέρες σε 3 έως 5)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l-GR" sz="1600" b="1" dirty="0" err="1">
                <a:latin typeface="Calibri"/>
                <a:ea typeface="Calibri"/>
                <a:cs typeface="Calibri"/>
                <a:sym typeface="Calibri"/>
              </a:rPr>
              <a:t>Παρακεράτωση</a:t>
            </a:r>
            <a:r>
              <a:rPr lang="el-GR" sz="1600" b="1" dirty="0">
                <a:latin typeface="Calibri"/>
                <a:ea typeface="Calibri"/>
                <a:cs typeface="Calibri"/>
                <a:sym typeface="Calibri"/>
              </a:rPr>
              <a:t> :</a:t>
            </a:r>
            <a:r>
              <a:rPr lang="el-GR" sz="1600" dirty="0">
                <a:latin typeface="Calibri"/>
                <a:ea typeface="Calibri"/>
                <a:cs typeface="Calibri"/>
                <a:sym typeface="Calibri"/>
              </a:rPr>
              <a:t> Τα κύτταρα διατηρούν τους πυρήνες και αποτυγχάνουν να απελευθερώσουν επαρκή λιπίδια </a:t>
            </a:r>
            <a:r>
              <a:rPr lang="el-GR" sz="1600" dirty="0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el-GR" sz="1600" dirty="0">
                <a:latin typeface="Calibri"/>
                <a:ea typeface="Calibri"/>
                <a:cs typeface="Calibri"/>
                <a:sym typeface="Calibri"/>
              </a:rPr>
              <a:t>απολέπιση + λεπιδωτές πληγές.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BC341DB-21BF-CED0-D6AC-D3023AEF8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488" y="1851211"/>
            <a:ext cx="2857500" cy="2019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de4628f86f_2_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l-GR" sz="3359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Ορισμός, βασικά χαρακτηριστικά, κλινική εικόνα</a:t>
            </a:r>
            <a:endParaRPr sz="3359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8" name="Google Shape;98;g2de4628f86f_2_5"/>
          <p:cNvSpPr txBox="1">
            <a:spLocks noGrp="1"/>
          </p:cNvSpPr>
          <p:nvPr>
            <p:ph type="body" idx="1"/>
          </p:nvPr>
        </p:nvSpPr>
        <p:spPr>
          <a:xfrm>
            <a:off x="433225" y="1142999"/>
            <a:ext cx="11414700" cy="5815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Κοινή ψωρίαση (κατά πλάκας)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η πιο συχνή δερματοπάθεια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μακροχρόνια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αυτοάνοση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νόσος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κυτταρική διαίρεση σε εξαιρετικά γρήγορο ρυθμό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εξάρσεις και υφέσεις</a:t>
            </a:r>
            <a:r>
              <a:rPr lang="el-GR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παχιά φολιδωτά μπαλώματα </a:t>
            </a:r>
            <a:r>
              <a:rPr lang="el-G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(+/- επώδυνα) =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πλάκες στο δέρμα σε συγκεκριμένες θέσεις :</a:t>
            </a:r>
          </a:p>
          <a:p>
            <a:pPr marL="1054100" lvl="2" indent="0">
              <a:spcBef>
                <a:spcPts val="1000"/>
              </a:spcBef>
              <a:buSzPts val="1400"/>
              <a:buNone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- αγκώνες</a:t>
            </a:r>
          </a:p>
          <a:p>
            <a:pPr marL="1054100" lvl="2" indent="0">
              <a:spcBef>
                <a:spcPts val="0"/>
              </a:spcBef>
              <a:buSzPts val="1400"/>
              <a:buNone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- πλάτη</a:t>
            </a:r>
          </a:p>
          <a:p>
            <a:pPr marL="1054100" lvl="2" indent="0">
              <a:spcBef>
                <a:spcPts val="0"/>
              </a:spcBef>
              <a:buSzPts val="1400"/>
              <a:buNone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- γόνατα</a:t>
            </a:r>
          </a:p>
          <a:p>
            <a:pPr marL="1054100" lvl="2" indent="0">
              <a:spcBef>
                <a:spcPts val="0"/>
              </a:spcBef>
              <a:buSzPts val="1400"/>
              <a:buNone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- τριχωτό κεφαλής και χαρακτηρίζονται από:</a:t>
            </a:r>
          </a:p>
          <a:p>
            <a:pPr marL="1797050" lvl="3" indent="-285750">
              <a:spcBef>
                <a:spcPts val="0"/>
              </a:spcBef>
              <a:buSzPts val="1400"/>
              <a:buFont typeface="Wingdings" panose="05000000000000000000" pitchFamily="2" charset="2"/>
              <a:buChar char="§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κνησμό</a:t>
            </a:r>
          </a:p>
          <a:p>
            <a:pPr marL="1797050" lvl="3" indent="-285750">
              <a:spcBef>
                <a:spcPts val="0"/>
              </a:spcBef>
              <a:buSzPts val="1400"/>
              <a:buFont typeface="Wingdings" panose="05000000000000000000" pitchFamily="2" charset="2"/>
              <a:buChar char="§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ξηρότητα των σημείων δερματικής προσβολής</a:t>
            </a:r>
          </a:p>
          <a:p>
            <a:pPr marL="1797050" lvl="3" indent="-285750">
              <a:spcBef>
                <a:spcPts val="0"/>
              </a:spcBef>
              <a:buSzPts val="1400"/>
              <a:buFont typeface="Wingdings" panose="05000000000000000000" pitchFamily="2" charset="2"/>
              <a:buChar char="§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επιφανειακές φολίδες </a:t>
            </a:r>
          </a:p>
          <a:p>
            <a:pPr marL="1797050" lvl="3" indent="-285750">
              <a:spcBef>
                <a:spcPts val="0"/>
              </a:spcBef>
              <a:buSzPts val="1400"/>
              <a:buFont typeface="Wingdings" panose="05000000000000000000" pitchFamily="2" charset="2"/>
              <a:buChar char="§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έγερση σε σχέση με την επιφάνεια του δέρματος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επηρεάζει περίπου 6,7 εκατομμύρια ενήλικες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σοβαρές περιπτώσεις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ολόκληρο το σώμα: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54100" lvl="2" indent="0">
              <a:spcBef>
                <a:spcPts val="1000"/>
              </a:spcBef>
              <a:buSzPts val="1400"/>
              <a:buNone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-πρόσωπο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54100" lvl="2" indent="0">
              <a:spcBef>
                <a:spcPts val="0"/>
              </a:spcBef>
              <a:buSzPts val="1400"/>
              <a:buNone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-πόδια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54100" lvl="2" indent="0">
              <a:spcBef>
                <a:spcPts val="0"/>
              </a:spcBef>
              <a:buSzPts val="1400"/>
              <a:buNone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-γεννητικά όργανα (πέος, κόλπος, αιδοίο)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54100" lvl="2" indent="0">
              <a:spcBef>
                <a:spcPts val="0"/>
              </a:spcBef>
              <a:buSzPts val="1400"/>
              <a:buNone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-χέρια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9" name="Google Shape;99;g2de4628f86f_2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3801" y="3281937"/>
            <a:ext cx="3629476" cy="1588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2B9C8A24-9C7C-FFB0-8083-C53AF95C4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586" y="1294383"/>
            <a:ext cx="2756339" cy="183617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066036CD-E5A4-9504-7746-209629664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3278" y="4976001"/>
            <a:ext cx="2670522" cy="18819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/>
          <p:nvPr/>
        </p:nvSpPr>
        <p:spPr>
          <a:xfrm>
            <a:off x="0" y="5681550"/>
            <a:ext cx="12192000" cy="1183465"/>
          </a:xfrm>
          <a:custGeom>
            <a:avLst/>
            <a:gdLst/>
            <a:ahLst/>
            <a:cxnLst/>
            <a:rect l="l" t="t" r="r" b="b"/>
            <a:pathLst>
              <a:path w="12192000" h="1924333" extrusionOk="0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170244" y="5896181"/>
            <a:ext cx="9708000" cy="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l-GR" sz="3600" dirty="0">
                <a:latin typeface="Calibri"/>
                <a:ea typeface="Calibri"/>
                <a:cs typeface="Calibri"/>
                <a:sym typeface="Calibri"/>
              </a:rPr>
              <a:t>Ακτινολογική συνδρομή επί </a:t>
            </a:r>
            <a:r>
              <a:rPr lang="el-GR" sz="3600" b="1" dirty="0" err="1">
                <a:latin typeface="Calibri"/>
                <a:ea typeface="Calibri"/>
                <a:cs typeface="Calibri"/>
                <a:sym typeface="Calibri"/>
              </a:rPr>
              <a:t>αρθρο</a:t>
            </a:r>
            <a:r>
              <a:rPr lang="el-GR" sz="3600" dirty="0">
                <a:latin typeface="Calibri"/>
                <a:ea typeface="Calibri"/>
                <a:cs typeface="Calibri"/>
                <a:sym typeface="Calibri"/>
              </a:rPr>
              <a:t>-/</a:t>
            </a:r>
            <a:r>
              <a:rPr lang="el-GR" sz="3600" dirty="0" err="1">
                <a:latin typeface="Calibri"/>
                <a:ea typeface="Calibri"/>
                <a:cs typeface="Calibri"/>
                <a:sym typeface="Calibri"/>
              </a:rPr>
              <a:t>ονυχο-πάθειας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3" descr="Εικόνα που περιέχει φιλμ ακτινογραφίας, ιατρική απεικόνιση, ακτινολογία, ακτινογραφία&#10;&#10;Περιγραφή που δημιουργήθηκε αυτόματα"/>
          <p:cNvPicPr preferRelativeResize="0"/>
          <p:nvPr/>
        </p:nvPicPr>
        <p:blipFill rotWithShape="1">
          <a:blip r:embed="rId3">
            <a:alphaModFix/>
          </a:blip>
          <a:srcRect r="-1" b="5836"/>
          <a:stretch/>
        </p:blipFill>
        <p:spPr>
          <a:xfrm>
            <a:off x="251879" y="320069"/>
            <a:ext cx="3508591" cy="463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 descr="Εικόνα που περιέχει φιλμ ακτινογραφίας, ιατρική απεικόνιση, ακτινολογία, ακτινογραφία&#10;&#10;Περιγραφή που δημιουργήθηκε αυτόματα"/>
          <p:cNvPicPr preferRelativeResize="0"/>
          <p:nvPr/>
        </p:nvPicPr>
        <p:blipFill rotWithShape="1">
          <a:blip r:embed="rId4">
            <a:alphaModFix/>
          </a:blip>
          <a:srcRect r="3" b="1193"/>
          <a:stretch/>
        </p:blipFill>
        <p:spPr>
          <a:xfrm>
            <a:off x="4194810" y="319065"/>
            <a:ext cx="3508590" cy="463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 descr="Εικόνα που περιέχει φιλμ ακτινογραφίας, ιατρική απεικόνιση, εσωτερικός χώρος&#10;&#10;Περιγραφή που δημιουργήθηκε αυτόματα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964771" y="319065"/>
            <a:ext cx="3933439" cy="465496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/>
          <p:nvPr/>
        </p:nvSpPr>
        <p:spPr>
          <a:xfrm>
            <a:off x="2521880" y="3312195"/>
            <a:ext cx="900364" cy="1554480"/>
          </a:xfrm>
          <a:prstGeom prst="ellipse">
            <a:avLst/>
          </a:prstGeom>
          <a:noFill/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/>
          <p:nvPr/>
        </p:nvSpPr>
        <p:spPr>
          <a:xfrm>
            <a:off x="2620731" y="833050"/>
            <a:ext cx="800100" cy="1554480"/>
          </a:xfrm>
          <a:prstGeom prst="ellipse">
            <a:avLst/>
          </a:prstGeom>
          <a:noFill/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799753" y="2522933"/>
            <a:ext cx="272587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Ιερολαγόνια αρθρίτιδα</a:t>
            </a: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636205" y="3216504"/>
            <a:ext cx="900364" cy="1554480"/>
          </a:xfrm>
          <a:prstGeom prst="ellipse">
            <a:avLst/>
          </a:prstGeom>
          <a:noFill/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636205" y="831632"/>
            <a:ext cx="800100" cy="1554480"/>
          </a:xfrm>
          <a:prstGeom prst="ellipse">
            <a:avLst/>
          </a:prstGeom>
          <a:noFill/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8508894" y="1298887"/>
            <a:ext cx="546755" cy="644536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"/>
          <p:cNvSpPr/>
          <p:nvPr/>
        </p:nvSpPr>
        <p:spPr>
          <a:xfrm>
            <a:off x="8081178" y="2017240"/>
            <a:ext cx="685749" cy="644536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7867399" y="2566475"/>
            <a:ext cx="162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>
                <a:solidFill>
                  <a:schemeClr val="lt1"/>
                </a:solidFill>
              </a:rPr>
              <a:t>Ο</a:t>
            </a:r>
            <a:r>
              <a:rPr lang="el-G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νυχοπάθεια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10129515" y="309934"/>
            <a:ext cx="546755" cy="644536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10918056" y="398270"/>
            <a:ext cx="738367" cy="77724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9917392" y="2566473"/>
            <a:ext cx="14574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>
                <a:solidFill>
                  <a:schemeClr val="lt1"/>
                </a:solidFill>
              </a:rPr>
              <a:t>Π</a:t>
            </a:r>
            <a:r>
              <a:rPr lang="el-G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εριοστίτιδα</a:t>
            </a:r>
            <a:endParaRPr/>
          </a:p>
        </p:txBody>
      </p:sp>
      <p:sp>
        <p:nvSpPr>
          <p:cNvPr id="120" name="Google Shape;120;p3"/>
          <p:cNvSpPr txBox="1"/>
          <p:nvPr/>
        </p:nvSpPr>
        <p:spPr>
          <a:xfrm>
            <a:off x="7955281" y="4921603"/>
            <a:ext cx="196211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(D) Αυξημένη αιμάτωση κοίτης όνυχος </a:t>
            </a:r>
            <a:endParaRPr/>
          </a:p>
        </p:txBody>
      </p:sp>
      <p:sp>
        <p:nvSpPr>
          <p:cNvPr id="121" name="Google Shape;121;p3"/>
          <p:cNvSpPr txBox="1"/>
          <p:nvPr/>
        </p:nvSpPr>
        <p:spPr>
          <a:xfrm>
            <a:off x="10000191" y="4983158"/>
            <a:ext cx="21278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(Ε) Ανάγγειος ενθεσίτιδα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5450842" y="954470"/>
            <a:ext cx="360546" cy="344417"/>
          </a:xfrm>
          <a:prstGeom prst="ellipse">
            <a:avLst/>
          </a:prstGeom>
          <a:noFill/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"/>
          <p:cNvSpPr txBox="1"/>
          <p:nvPr/>
        </p:nvSpPr>
        <p:spPr>
          <a:xfrm>
            <a:off x="4326551" y="10300"/>
            <a:ext cx="1279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Αγκύλωση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 txBox="1"/>
          <p:nvPr/>
        </p:nvSpPr>
        <p:spPr>
          <a:xfrm>
            <a:off x="5927756" y="0"/>
            <a:ext cx="138744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Οστεόλυση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 rot="4032993">
            <a:off x="4750148" y="2074950"/>
            <a:ext cx="560250" cy="1721710"/>
          </a:xfrm>
          <a:prstGeom prst="ellipse">
            <a:avLst/>
          </a:prstGeom>
          <a:noFill/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/>
          <p:nvPr/>
        </p:nvSpPr>
        <p:spPr>
          <a:xfrm rot="4032993">
            <a:off x="4761980" y="3762857"/>
            <a:ext cx="506348" cy="1721710"/>
          </a:xfrm>
          <a:prstGeom prst="ellipse">
            <a:avLst/>
          </a:prstGeom>
          <a:noFill/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4103435" y="4968384"/>
            <a:ext cx="18384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Διεύρυνση ΜΤΡ αρθρώσεων</a:t>
            </a: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5941929" y="1298887"/>
            <a:ext cx="1781055" cy="156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10474379" y="4109341"/>
            <a:ext cx="403781" cy="217427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11152014" y="4235363"/>
            <a:ext cx="268556" cy="217426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de4c9ed43c_3_0"/>
          <p:cNvSpPr txBox="1">
            <a:spLocks noGrp="1"/>
          </p:cNvSpPr>
          <p:nvPr>
            <p:ph type="title"/>
          </p:nvPr>
        </p:nvSpPr>
        <p:spPr>
          <a:xfrm>
            <a:off x="838200" y="295375"/>
            <a:ext cx="10515600" cy="1018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>
                <a:latin typeface="Calibri"/>
                <a:ea typeface="Calibri"/>
                <a:cs typeface="Calibri"/>
                <a:sym typeface="Calibri"/>
              </a:rPr>
              <a:t>Μικροσκοπική περιγραφή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2de4c9ed43c_3_0"/>
          <p:cNvSpPr txBox="1">
            <a:spLocks noGrp="1"/>
          </p:cNvSpPr>
          <p:nvPr>
            <p:ph type="body" idx="1"/>
          </p:nvPr>
        </p:nvSpPr>
        <p:spPr>
          <a:xfrm>
            <a:off x="0" y="1206571"/>
            <a:ext cx="12192000" cy="51099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just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l-GR" sz="1600" b="1" u="sng" dirty="0"/>
              <a:t>Τακτική </a:t>
            </a:r>
            <a:r>
              <a:rPr lang="el-GR" sz="1600" b="1" u="sng" dirty="0" err="1"/>
              <a:t>ακάνθωση</a:t>
            </a:r>
            <a:r>
              <a:rPr lang="el-GR" sz="1600" dirty="0"/>
              <a:t>, +/- </a:t>
            </a:r>
            <a:r>
              <a:rPr lang="el-G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επιμήκυνση των </a:t>
            </a:r>
            <a:r>
              <a:rPr lang="el-GR" sz="16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επιδερμιδικών</a:t>
            </a:r>
            <a:r>
              <a:rPr lang="el-G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προβολών στο χόριο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600" dirty="0"/>
              <a:t>(</a:t>
            </a:r>
            <a:r>
              <a:rPr lang="el-GR" sz="1600" dirty="0" err="1"/>
              <a:t>ψωριασιόμορφο</a:t>
            </a:r>
            <a:r>
              <a:rPr lang="el-GR" sz="1600" dirty="0"/>
              <a:t> πρότυπο)</a:t>
            </a:r>
            <a:endParaRPr sz="1600" dirty="0"/>
          </a:p>
          <a:p>
            <a:pPr marL="457200" lvl="0" indent="-3556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l-GR" sz="1600" u="sng" dirty="0"/>
              <a:t>Εναλλασσόμενες ζώνες </a:t>
            </a:r>
            <a:r>
              <a:rPr lang="el-GR" sz="1600" b="1" u="sng" dirty="0" err="1"/>
              <a:t>υπο</a:t>
            </a:r>
            <a:r>
              <a:rPr lang="el-GR" sz="1600" b="1" u="sng" dirty="0"/>
              <a:t>- και </a:t>
            </a:r>
            <a:r>
              <a:rPr lang="el-GR" sz="1600" b="1" u="sng" dirty="0" err="1"/>
              <a:t>υπερ</a:t>
            </a:r>
            <a:r>
              <a:rPr lang="el-GR" sz="1600" b="1" u="sng" dirty="0"/>
              <a:t>-κοκκίωσης</a:t>
            </a:r>
            <a:r>
              <a:rPr lang="el-GR" sz="1600" dirty="0"/>
              <a:t> στην</a:t>
            </a:r>
            <a:r>
              <a:rPr lang="el-GR" sz="1600" i="1" dirty="0"/>
              <a:t> επιδερμίδα.</a:t>
            </a:r>
            <a:endParaRPr sz="1600" i="1" dirty="0"/>
          </a:p>
          <a:p>
            <a:pPr marL="457200" lvl="0" indent="-3556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Λέπτυνση </a:t>
            </a:r>
            <a:r>
              <a:rPr lang="el-GR" sz="1600" dirty="0"/>
              <a:t>της επιδερμίδας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ύπερθεν των θηλών του </a:t>
            </a:r>
            <a:r>
              <a:rPr lang="el-G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χορίου</a:t>
            </a:r>
            <a:r>
              <a:rPr lang="el-GR" sz="1600" dirty="0"/>
              <a:t>.</a:t>
            </a:r>
            <a:endParaRPr sz="1600" dirty="0"/>
          </a:p>
          <a:p>
            <a:pPr marL="457200" lvl="0" indent="-3556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l-GR" sz="1600" dirty="0"/>
              <a:t>Περιοχές </a:t>
            </a:r>
            <a:r>
              <a:rPr lang="el-GR" sz="1600" dirty="0" err="1"/>
              <a:t>παρακεράτωσης</a:t>
            </a:r>
            <a:r>
              <a:rPr lang="el-GR" sz="1600" dirty="0"/>
              <a:t> στην κεράτινη στιβάδα της επιδερμίδας  με </a:t>
            </a:r>
            <a:r>
              <a:rPr lang="el-GR" sz="1600" i="1" dirty="0"/>
              <a:t>σωρούς ουδετερόφιλων</a:t>
            </a:r>
            <a:r>
              <a:rPr lang="el-GR" sz="1600" dirty="0"/>
              <a:t> (</a:t>
            </a:r>
            <a:r>
              <a:rPr lang="el-GR" sz="1600" b="1" u="sng" dirty="0" err="1"/>
              <a:t>μικροαποστήματα</a:t>
            </a:r>
            <a:r>
              <a:rPr lang="el-GR" sz="1600" b="1" u="sng" dirty="0"/>
              <a:t> </a:t>
            </a:r>
            <a:r>
              <a:rPr lang="el-GR" sz="1600" b="1" u="sng" dirty="0" err="1"/>
              <a:t>Munro</a:t>
            </a:r>
            <a:r>
              <a:rPr lang="el-GR" sz="1600" dirty="0"/>
              <a:t>)</a:t>
            </a:r>
            <a:endParaRPr sz="1600" dirty="0"/>
          </a:p>
          <a:p>
            <a:pPr marL="457200" lvl="0" indent="-3556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l-GR" sz="1600" dirty="0" err="1"/>
              <a:t>Περιαγγειακή</a:t>
            </a:r>
            <a:r>
              <a:rPr lang="el-GR" sz="1600" dirty="0"/>
              <a:t>, κυρίως </a:t>
            </a:r>
            <a:r>
              <a:rPr lang="el-GR" sz="1600" b="1" u="sng" dirty="0"/>
              <a:t>λεμφοκυτταρική διήθηση</a:t>
            </a:r>
            <a:r>
              <a:rPr lang="el-GR" sz="1600" dirty="0"/>
              <a:t> στο άνω και μεσαίο τμήμα του </a:t>
            </a:r>
            <a:r>
              <a:rPr lang="el-GR" sz="1600" i="1" dirty="0"/>
              <a:t>χορίου</a:t>
            </a:r>
            <a:r>
              <a:rPr lang="el-GR" sz="1600" dirty="0"/>
              <a:t>∙ (+/- λίγα ουδετερόφιλα ή </a:t>
            </a:r>
            <a:r>
              <a:rPr lang="el-GR" sz="1600" dirty="0" err="1"/>
              <a:t>ηωσινόφιλα</a:t>
            </a:r>
            <a:r>
              <a:rPr lang="el-GR" sz="1600" dirty="0"/>
              <a:t>)</a:t>
            </a:r>
            <a:endParaRPr sz="1600" dirty="0"/>
          </a:p>
          <a:p>
            <a:pPr marL="457200" lvl="0" indent="-3556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l-GR" sz="1600" dirty="0"/>
              <a:t>Συλλογές ουδετερόφιλων στην ακανθωτή στοιβάδα της επιδερμίδας (</a:t>
            </a:r>
            <a:r>
              <a:rPr lang="el-GR" sz="1600" b="1" u="sng" dirty="0" err="1"/>
              <a:t>σπογγιωσικές</a:t>
            </a:r>
            <a:r>
              <a:rPr lang="el-GR" sz="1600" b="1" u="sng" dirty="0"/>
              <a:t> φλύκταινες του </a:t>
            </a:r>
            <a:r>
              <a:rPr lang="el-GR" sz="1600" b="1" u="sng" dirty="0" err="1"/>
              <a:t>Kogoj</a:t>
            </a:r>
            <a:r>
              <a:rPr lang="el-GR" sz="1600" dirty="0"/>
              <a:t>)</a:t>
            </a:r>
            <a:endParaRPr sz="1600" dirty="0"/>
          </a:p>
          <a:p>
            <a:pPr marL="457200" lvl="0" indent="-3556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l-GR" sz="1600" b="1" u="sng" dirty="0"/>
              <a:t>Διασταλμένα και ελικοειδή αγγεία</a:t>
            </a:r>
            <a:r>
              <a:rPr lang="el-GR" sz="1600" dirty="0"/>
              <a:t> στις  θηλές του</a:t>
            </a:r>
            <a:r>
              <a:rPr lang="el-GR" sz="1600" i="1" dirty="0"/>
              <a:t> χορίου.</a:t>
            </a:r>
            <a:endParaRPr sz="1600" i="1" dirty="0"/>
          </a:p>
          <a:p>
            <a:pPr marL="457200" lvl="0" indent="-3556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l-GR" sz="1600" b="1" u="sng" dirty="0"/>
              <a:t>Εστιακή </a:t>
            </a:r>
            <a:r>
              <a:rPr lang="el-GR" sz="1600" b="1" u="sng" dirty="0" err="1"/>
              <a:t>σπογγίωση</a:t>
            </a:r>
            <a:r>
              <a:rPr lang="el-GR" sz="1600" dirty="0"/>
              <a:t> </a:t>
            </a:r>
            <a:r>
              <a:rPr lang="en-US" sz="1600" dirty="0"/>
              <a:t>(+/- </a:t>
            </a:r>
            <a:r>
              <a:rPr lang="el-GR" sz="1600" dirty="0"/>
              <a:t>σε εξελισσόμενες βλάβες</a:t>
            </a:r>
            <a:r>
              <a:rPr lang="en-US" sz="1600" dirty="0"/>
              <a:t> </a:t>
            </a:r>
            <a:r>
              <a:rPr lang="el-GR" sz="1600" dirty="0"/>
              <a:t>και στις παραλλαγές της ψωρίασης  άκρων, δερματικών πτυχών και τριχωτού της κεφαλής).</a:t>
            </a:r>
          </a:p>
          <a:p>
            <a:pPr marL="457200" lvl="0" indent="-3556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l-GR" sz="1600" i="1" dirty="0"/>
              <a:t>ΔΔ</a:t>
            </a:r>
            <a:r>
              <a:rPr lang="en-US" sz="1600" i="1" dirty="0"/>
              <a:t>: </a:t>
            </a:r>
            <a:r>
              <a:rPr lang="el-GR" sz="1600" i="1" dirty="0" err="1"/>
              <a:t>υποξείες</a:t>
            </a:r>
            <a:r>
              <a:rPr lang="el-GR" sz="1600" i="1" dirty="0"/>
              <a:t> </a:t>
            </a:r>
            <a:r>
              <a:rPr lang="el-GR" sz="1600" i="1" dirty="0" err="1"/>
              <a:t>σπογγιωτικές</a:t>
            </a:r>
            <a:r>
              <a:rPr lang="el-GR" sz="1600" i="1" dirty="0"/>
              <a:t> δερματίτιδες, </a:t>
            </a:r>
            <a:r>
              <a:rPr lang="el-GR" sz="1600" i="1" dirty="0" err="1"/>
              <a:t>σμηγματορροϊκή</a:t>
            </a:r>
            <a:r>
              <a:rPr lang="el-GR" sz="1600" i="1" dirty="0"/>
              <a:t> δερματίτιδα,</a:t>
            </a:r>
            <a:r>
              <a:rPr lang="en-US" sz="1600" i="1" dirty="0"/>
              <a:t> </a:t>
            </a:r>
            <a:r>
              <a:rPr lang="el-GR" sz="1600" i="1" dirty="0" err="1"/>
              <a:t>ροδόχρους</a:t>
            </a:r>
            <a:r>
              <a:rPr lang="el-GR" sz="1600" i="1" dirty="0"/>
              <a:t> πιτυρίαση, απλός χρόνιος λειχήνας κ.α.</a:t>
            </a:r>
            <a:endParaRPr sz="1600" i="1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AC28428F-1D5C-CCB0-ECE8-CC00D4C80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406" y="180846"/>
            <a:ext cx="768718" cy="12472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g2de4c9ed43c_3_17"/>
          <p:cNvPicPr preferRelativeResize="0"/>
          <p:nvPr/>
        </p:nvPicPr>
        <p:blipFill rotWithShape="1">
          <a:blip r:embed="rId3">
            <a:alphaModFix/>
          </a:blip>
          <a:srcRect l="-3029" r="23940"/>
          <a:stretch/>
        </p:blipFill>
        <p:spPr>
          <a:xfrm>
            <a:off x="5775225" y="2026875"/>
            <a:ext cx="5754375" cy="32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2de4c9ed43c_3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821001" cy="321999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2de4c9ed43c_3_17"/>
          <p:cNvSpPr txBox="1"/>
          <p:nvPr/>
        </p:nvSpPr>
        <p:spPr>
          <a:xfrm>
            <a:off x="6470975" y="634875"/>
            <a:ext cx="4821000" cy="13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150" name="Google Shape;150;g2de4c9ed43c_3_17"/>
          <p:cNvSpPr txBox="1"/>
          <p:nvPr/>
        </p:nvSpPr>
        <p:spPr>
          <a:xfrm>
            <a:off x="5125550" y="516075"/>
            <a:ext cx="4345800" cy="1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>
                <a:solidFill>
                  <a:schemeClr val="dk1"/>
                </a:solidFill>
              </a:rPr>
              <a:t>Επιμήκυνση επιδερμιδικών προβολών στο χόριο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51" name="Google Shape;151;g2de4c9ed43c_3_17"/>
          <p:cNvSpPr txBox="1"/>
          <p:nvPr/>
        </p:nvSpPr>
        <p:spPr>
          <a:xfrm>
            <a:off x="3008150" y="3027225"/>
            <a:ext cx="3378300" cy="10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dirty="0" err="1">
                <a:solidFill>
                  <a:schemeClr val="dk1"/>
                </a:solidFill>
              </a:rPr>
              <a:t>Ακάνθωση</a:t>
            </a:r>
            <a:r>
              <a:rPr lang="el-GR" sz="2800" dirty="0">
                <a:solidFill>
                  <a:schemeClr val="dk1"/>
                </a:solidFill>
              </a:rPr>
              <a:t> και </a:t>
            </a:r>
            <a:r>
              <a:rPr lang="el-GR" sz="2800" i="1" dirty="0" err="1">
                <a:solidFill>
                  <a:schemeClr val="dk1"/>
                </a:solidFill>
              </a:rPr>
              <a:t>υπο</a:t>
            </a:r>
            <a:r>
              <a:rPr lang="el-GR" sz="2800" dirty="0" err="1">
                <a:solidFill>
                  <a:schemeClr val="dk1"/>
                </a:solidFill>
              </a:rPr>
              <a:t>κοκκίωση</a:t>
            </a:r>
            <a:endParaRPr sz="2800" dirty="0">
              <a:solidFill>
                <a:schemeClr val="dk1"/>
              </a:solidFill>
            </a:endParaRPr>
          </a:p>
        </p:txBody>
      </p:sp>
      <p:cxnSp>
        <p:nvCxnSpPr>
          <p:cNvPr id="152" name="Google Shape;152;g2de4c9ed43c_3_17"/>
          <p:cNvCxnSpPr>
            <a:stCxn id="150" idx="1"/>
          </p:cNvCxnSpPr>
          <p:nvPr/>
        </p:nvCxnSpPr>
        <p:spPr>
          <a:xfrm flipH="1">
            <a:off x="3008150" y="1271475"/>
            <a:ext cx="2117400" cy="551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3" name="Google Shape;153;g2de4c9ed43c_3_17"/>
          <p:cNvCxnSpPr>
            <a:stCxn id="151" idx="3"/>
          </p:cNvCxnSpPr>
          <p:nvPr/>
        </p:nvCxnSpPr>
        <p:spPr>
          <a:xfrm>
            <a:off x="6386450" y="3553425"/>
            <a:ext cx="2121600" cy="357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54" name="Google Shape;154;g2de4c9ed43c_3_17"/>
          <p:cNvPicPr preferRelativeResize="0"/>
          <p:nvPr/>
        </p:nvPicPr>
        <p:blipFill rotWithShape="1">
          <a:blip r:embed="rId5">
            <a:alphaModFix/>
          </a:blip>
          <a:srcRect r="20609" b="27049"/>
          <a:stretch/>
        </p:blipFill>
        <p:spPr>
          <a:xfrm>
            <a:off x="304550" y="4295100"/>
            <a:ext cx="4820999" cy="234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2de4c9ed43c_3_17"/>
          <p:cNvSpPr txBox="1"/>
          <p:nvPr/>
        </p:nvSpPr>
        <p:spPr>
          <a:xfrm>
            <a:off x="6046575" y="5437575"/>
            <a:ext cx="3972300" cy="10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l-GR" sz="2800" dirty="0">
                <a:solidFill>
                  <a:schemeClr val="dk1"/>
                </a:solidFill>
              </a:rPr>
              <a:t>Ήπια </a:t>
            </a:r>
            <a:r>
              <a:rPr lang="el-GR" sz="2800" dirty="0" err="1">
                <a:solidFill>
                  <a:schemeClr val="dk1"/>
                </a:solidFill>
              </a:rPr>
              <a:t>σπογγίωση</a:t>
            </a:r>
            <a:endParaRPr sz="2800" dirty="0">
              <a:solidFill>
                <a:schemeClr val="dk1"/>
              </a:solidFill>
            </a:endParaRPr>
          </a:p>
        </p:txBody>
      </p:sp>
      <p:cxnSp>
        <p:nvCxnSpPr>
          <p:cNvPr id="156" name="Google Shape;156;g2de4c9ed43c_3_17"/>
          <p:cNvCxnSpPr>
            <a:cxnSpLocks/>
          </p:cNvCxnSpPr>
          <p:nvPr/>
        </p:nvCxnSpPr>
        <p:spPr>
          <a:xfrm rot="10800000">
            <a:off x="4582550" y="5251575"/>
            <a:ext cx="2715900" cy="372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2de4c9ed43c_3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7825" y="417200"/>
            <a:ext cx="6014374" cy="38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2de4c9ed43c_3_31"/>
          <p:cNvPicPr preferRelativeResize="0"/>
          <p:nvPr/>
        </p:nvPicPr>
        <p:blipFill rotWithShape="1">
          <a:blip r:embed="rId4">
            <a:alphaModFix/>
          </a:blip>
          <a:srcRect r="21887"/>
          <a:stretch/>
        </p:blipFill>
        <p:spPr>
          <a:xfrm>
            <a:off x="234200" y="3401850"/>
            <a:ext cx="5455899" cy="328294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2de4c9ed43c_3_31"/>
          <p:cNvSpPr txBox="1"/>
          <p:nvPr/>
        </p:nvSpPr>
        <p:spPr>
          <a:xfrm>
            <a:off x="563575" y="499075"/>
            <a:ext cx="46851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>
                <a:solidFill>
                  <a:schemeClr val="dk1"/>
                </a:solidFill>
              </a:rPr>
              <a:t>Συλλογές ουδετερόφιλων</a:t>
            </a: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>
                <a:solidFill>
                  <a:schemeClr val="dk1"/>
                </a:solidFill>
              </a:rPr>
              <a:t>(μικροαποστήματα Munro)</a:t>
            </a:r>
            <a:endParaRPr sz="2800">
              <a:solidFill>
                <a:schemeClr val="dk1"/>
              </a:solidFill>
            </a:endParaRPr>
          </a:p>
        </p:txBody>
      </p:sp>
      <p:cxnSp>
        <p:nvCxnSpPr>
          <p:cNvPr id="164" name="Google Shape;164;g2de4c9ed43c_3_31"/>
          <p:cNvCxnSpPr>
            <a:stCxn id="163" idx="3"/>
          </p:cNvCxnSpPr>
          <p:nvPr/>
        </p:nvCxnSpPr>
        <p:spPr>
          <a:xfrm>
            <a:off x="5248675" y="1076275"/>
            <a:ext cx="2987700" cy="1256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5" name="Google Shape;165;g2de4c9ed43c_3_31"/>
          <p:cNvSpPr txBox="1"/>
          <p:nvPr/>
        </p:nvSpPr>
        <p:spPr>
          <a:xfrm>
            <a:off x="2481775" y="2239063"/>
            <a:ext cx="27669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>
                <a:solidFill>
                  <a:schemeClr val="dk1"/>
                </a:solidFill>
              </a:rPr>
              <a:t>Παρακεράτωση</a:t>
            </a:r>
            <a:endParaRPr sz="2800">
              <a:solidFill>
                <a:schemeClr val="dk1"/>
              </a:solidFill>
            </a:endParaRPr>
          </a:p>
        </p:txBody>
      </p:sp>
      <p:cxnSp>
        <p:nvCxnSpPr>
          <p:cNvPr id="166" name="Google Shape;166;g2de4c9ed43c_3_31"/>
          <p:cNvCxnSpPr>
            <a:stCxn id="165" idx="3"/>
          </p:cNvCxnSpPr>
          <p:nvPr/>
        </p:nvCxnSpPr>
        <p:spPr>
          <a:xfrm>
            <a:off x="5248675" y="2527663"/>
            <a:ext cx="2190000" cy="279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7" name="Google Shape;167;g2de4c9ed43c_3_31"/>
          <p:cNvSpPr txBox="1"/>
          <p:nvPr/>
        </p:nvSpPr>
        <p:spPr>
          <a:xfrm>
            <a:off x="5978675" y="4311700"/>
            <a:ext cx="3700500" cy="1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>
                <a:solidFill>
                  <a:schemeClr val="dk1"/>
                </a:solidFill>
              </a:rPr>
              <a:t>Λεμφοκυτταρική Περιαγγειακή διήθηση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69" name="Google Shape;169;g2de4c9ed43c_3_31"/>
          <p:cNvSpPr txBox="1"/>
          <p:nvPr/>
        </p:nvSpPr>
        <p:spPr>
          <a:xfrm>
            <a:off x="6080550" y="5530400"/>
            <a:ext cx="42609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>
                <a:solidFill>
                  <a:schemeClr val="dk1"/>
                </a:solidFill>
              </a:rPr>
              <a:t>Διατεταμένα ελικοειδή αγγεία χορίου</a:t>
            </a:r>
            <a:endParaRPr sz="2800">
              <a:solidFill>
                <a:schemeClr val="dk1"/>
              </a:solidFill>
            </a:endParaRPr>
          </a:p>
        </p:txBody>
      </p:sp>
      <p:cxnSp>
        <p:nvCxnSpPr>
          <p:cNvPr id="170" name="Google Shape;170;g2de4c9ed43c_3_31"/>
          <p:cNvCxnSpPr>
            <a:cxnSpLocks/>
          </p:cNvCxnSpPr>
          <p:nvPr/>
        </p:nvCxnSpPr>
        <p:spPr>
          <a:xfrm flipH="1" flipV="1">
            <a:off x="1498060" y="4720868"/>
            <a:ext cx="4845615" cy="1219464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de4c9ed43c_3_5"/>
          <p:cNvSpPr txBox="1">
            <a:spLocks noGrp="1"/>
          </p:cNvSpPr>
          <p:nvPr>
            <p:ph type="title"/>
          </p:nvPr>
        </p:nvSpPr>
        <p:spPr>
          <a:xfrm>
            <a:off x="620575" y="19544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>
                <a:latin typeface="Calibri"/>
                <a:ea typeface="Calibri"/>
                <a:cs typeface="Calibri"/>
                <a:sym typeface="Calibri"/>
              </a:rPr>
              <a:t>Θεραπεία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2de4c9ed43c_3_5"/>
          <p:cNvSpPr txBox="1">
            <a:spLocks noGrp="1"/>
          </p:cNvSpPr>
          <p:nvPr>
            <p:ph type="body" idx="1"/>
          </p:nvPr>
        </p:nvSpPr>
        <p:spPr>
          <a:xfrm>
            <a:off x="870600" y="2707475"/>
            <a:ext cx="5225400" cy="3649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2000" b="1" u="sng" dirty="0">
                <a:latin typeface="Calibri"/>
                <a:ea typeface="Calibri"/>
                <a:cs typeface="Calibri"/>
                <a:sym typeface="Calibri"/>
              </a:rPr>
              <a:t>1) Τοπική θεραπεία:</a:t>
            </a:r>
            <a:endParaRPr sz="2000" b="1" u="sng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l-GR" sz="1800" i="1" dirty="0" err="1">
                <a:latin typeface="Calibri"/>
                <a:ea typeface="Calibri"/>
                <a:cs typeface="Calibri"/>
                <a:sym typeface="Calibri"/>
              </a:rPr>
              <a:t>Κορτικοστεροειδή</a:t>
            </a:r>
            <a:r>
              <a:rPr lang="el-GR" sz="1800" i="1" dirty="0">
                <a:latin typeface="Calibri"/>
                <a:ea typeface="Calibri"/>
                <a:cs typeface="Calibri"/>
                <a:sym typeface="Calibri"/>
              </a:rPr>
              <a:t> (πιο συχνά),</a:t>
            </a:r>
            <a:endParaRPr sz="1800" i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l-GR" sz="1800" i="1" dirty="0">
                <a:latin typeface="Calibri"/>
                <a:ea typeface="Calibri"/>
                <a:cs typeface="Calibri"/>
                <a:sym typeface="Calibri"/>
              </a:rPr>
              <a:t>Ανάλογα της βιταμίνης D (</a:t>
            </a:r>
            <a:r>
              <a:rPr lang="el-GR" sz="1800" i="1" dirty="0" err="1">
                <a:latin typeface="Calibri"/>
                <a:ea typeface="Calibri"/>
                <a:cs typeface="Calibri"/>
                <a:sym typeface="Calibri"/>
              </a:rPr>
              <a:t>καλσιποτριένη</a:t>
            </a:r>
            <a:r>
              <a:rPr lang="el-GR" sz="1800" i="1" dirty="0">
                <a:latin typeface="Calibri"/>
                <a:ea typeface="Calibri"/>
                <a:cs typeface="Calibri"/>
                <a:sym typeface="Calibri"/>
              </a:rPr>
              <a:t> και </a:t>
            </a:r>
            <a:r>
              <a:rPr lang="el-GR" sz="1800" i="1" dirty="0" err="1">
                <a:latin typeface="Calibri"/>
                <a:ea typeface="Calibri"/>
                <a:cs typeface="Calibri"/>
                <a:sym typeface="Calibri"/>
              </a:rPr>
              <a:t>καλσιτριόλη</a:t>
            </a:r>
            <a:r>
              <a:rPr lang="el-GR" sz="1800" i="1" dirty="0">
                <a:latin typeface="Calibri"/>
                <a:ea typeface="Calibri"/>
                <a:cs typeface="Calibri"/>
                <a:sym typeface="Calibri"/>
              </a:rPr>
              <a:t>), </a:t>
            </a:r>
            <a:endParaRPr sz="1800" i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l-GR" sz="1800" i="1" dirty="0">
                <a:latin typeface="Calibri"/>
                <a:ea typeface="Calibri"/>
                <a:cs typeface="Calibri"/>
                <a:sym typeface="Calibri"/>
              </a:rPr>
              <a:t>Τοπικά </a:t>
            </a:r>
            <a:r>
              <a:rPr lang="el-GR" sz="1800" i="1" dirty="0" err="1">
                <a:latin typeface="Calibri"/>
                <a:ea typeface="Calibri"/>
                <a:cs typeface="Calibri"/>
                <a:sym typeface="Calibri"/>
              </a:rPr>
              <a:t>ρετινοειδή</a:t>
            </a:r>
            <a:r>
              <a:rPr lang="el-GR" sz="1800" i="1" dirty="0">
                <a:latin typeface="Calibri"/>
                <a:ea typeface="Calibri"/>
                <a:cs typeface="Calibri"/>
                <a:sym typeface="Calibri"/>
              </a:rPr>
              <a:t>,</a:t>
            </a:r>
            <a:endParaRPr sz="1800" i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l-GR" sz="1800" i="1" dirty="0" err="1">
                <a:latin typeface="Calibri"/>
                <a:ea typeface="Calibri"/>
                <a:cs typeface="Calibri"/>
                <a:sym typeface="Calibri"/>
              </a:rPr>
              <a:t>Ανοσοτροποποιητές</a:t>
            </a:r>
            <a:r>
              <a:rPr lang="el-GR" sz="1800" i="1" dirty="0">
                <a:latin typeface="Calibri"/>
                <a:ea typeface="Calibri"/>
                <a:cs typeface="Calibri"/>
                <a:sym typeface="Calibri"/>
              </a:rPr>
              <a:t>,</a:t>
            </a:r>
            <a:endParaRPr sz="1800" i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l-GR" sz="1800" i="1" dirty="0">
                <a:latin typeface="Calibri"/>
                <a:ea typeface="Calibri"/>
                <a:cs typeface="Calibri"/>
                <a:sym typeface="Calibri"/>
              </a:rPr>
              <a:t>Πίσσα άνθρακα, </a:t>
            </a:r>
            <a:endParaRPr sz="1800" i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l-GR" sz="1800" i="1" dirty="0" err="1">
                <a:latin typeface="Calibri"/>
                <a:ea typeface="Calibri"/>
                <a:cs typeface="Calibri"/>
                <a:sym typeface="Calibri"/>
              </a:rPr>
              <a:t>Κερατολυτικά</a:t>
            </a:r>
            <a:r>
              <a:rPr lang="el-GR" sz="1800" i="1" dirty="0">
                <a:latin typeface="Calibri"/>
                <a:ea typeface="Calibri"/>
                <a:cs typeface="Calibri"/>
                <a:sym typeface="Calibri"/>
              </a:rPr>
              <a:t> (σαλικυλικό οξύ και ουρία).</a:t>
            </a:r>
            <a:endParaRPr sz="1800" i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sz="2000" b="1" u="sng" dirty="0">
                <a:latin typeface="Calibri"/>
                <a:ea typeface="Calibri"/>
                <a:cs typeface="Calibri"/>
                <a:sym typeface="Calibri"/>
              </a:rPr>
              <a:t>2) Ενδοθηλιακά </a:t>
            </a:r>
            <a:r>
              <a:rPr lang="el-GR" sz="2000" b="1" u="sng" dirty="0" err="1">
                <a:latin typeface="Calibri"/>
                <a:ea typeface="Calibri"/>
                <a:cs typeface="Calibri"/>
                <a:sym typeface="Calibri"/>
              </a:rPr>
              <a:t>στεροειδή</a:t>
            </a:r>
            <a:r>
              <a:rPr lang="el-GR" sz="2000" b="1" u="sng" dirty="0">
                <a:latin typeface="Calibri"/>
                <a:ea typeface="Calibri"/>
                <a:cs typeface="Calibri"/>
                <a:sym typeface="Calibri"/>
              </a:rPr>
              <a:t> σε ανθεκτικές πλάκες</a:t>
            </a:r>
            <a:endParaRPr sz="2000" b="1" u="sng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b="1" dirty="0"/>
          </a:p>
        </p:txBody>
      </p:sp>
      <p:sp>
        <p:nvSpPr>
          <p:cNvPr id="177" name="Google Shape;177;g2de4c9ed43c_3_5"/>
          <p:cNvSpPr txBox="1"/>
          <p:nvPr/>
        </p:nvSpPr>
        <p:spPr>
          <a:xfrm>
            <a:off x="6214825" y="2647339"/>
            <a:ext cx="4736100" cy="3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Συστηματικές θεραπείες:</a:t>
            </a:r>
            <a:endParaRPr sz="2000" b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μεθοτρεξάτη</a:t>
            </a:r>
            <a:r>
              <a:rPr lang="el-GR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κυκλοσπορίνη</a:t>
            </a:r>
            <a:r>
              <a:rPr lang="el-GR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και </a:t>
            </a:r>
            <a:r>
              <a:rPr lang="el-GR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μυκοφαινολική</a:t>
            </a:r>
            <a:r>
              <a:rPr lang="el-GR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μοφετίλη</a:t>
            </a:r>
            <a:r>
              <a:rPr lang="el-GR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αναστολείς JAK)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 Βιολογικές θεραπείες:</a:t>
            </a:r>
            <a:endParaRPr sz="2000" b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l-GR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Αναστολείς του TNF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l-GR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Αναστολέας IL12/23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l-GR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Αναστολείς της IL17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l-GR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Αναστολείς IL23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5) Φωτοθεραπεία</a:t>
            </a:r>
            <a:r>
              <a:rPr lang="el-G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(UVB, PUVA)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178" name="Google Shape;178;g2de4c9ed43c_3_5"/>
          <p:cNvSpPr txBox="1"/>
          <p:nvPr/>
        </p:nvSpPr>
        <p:spPr>
          <a:xfrm>
            <a:off x="957025" y="1645010"/>
            <a:ext cx="9842700" cy="10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Ψωρίαση </a:t>
            </a: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lang="el-GR" sz="2000" u="sng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χρόνια νόσος με εξάρσεις και υφέσεις </a:t>
            </a:r>
            <a:r>
              <a:rPr lang="el-GR" sz="20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el-GR" sz="20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b="1" u="sng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ΌΧΙ </a:t>
            </a:r>
            <a:r>
              <a:rPr lang="el-GR" sz="20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οριστική θεραπεία </a:t>
            </a:r>
            <a:r>
              <a:rPr lang="el-GR" sz="20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ΑΛΛΑ</a:t>
            </a:r>
            <a:r>
              <a:rPr lang="el-GR" sz="20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δυνατή η </a:t>
            </a:r>
            <a:r>
              <a:rPr lang="el-GR" sz="2000" dirty="0">
                <a:solidFill>
                  <a:srgbClr val="00B05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ανακούφιση</a:t>
            </a:r>
            <a:r>
              <a:rPr lang="el-GR" sz="20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και η </a:t>
            </a:r>
            <a:r>
              <a:rPr lang="el-GR" sz="2000" dirty="0">
                <a:solidFill>
                  <a:srgbClr val="00B05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ύφεση </a:t>
            </a:r>
            <a:r>
              <a:rPr lang="el-GR" sz="20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των συμπτωμάτων με: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D1FA6BA-9E82-E24A-0A8F-0E4A1A0E1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794" y="513461"/>
            <a:ext cx="2057017" cy="822807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DE32CF7D-21F4-1B95-CD41-79DEA99B8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100" y="327662"/>
            <a:ext cx="595550" cy="11911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711</Words>
  <Application>Microsoft Office PowerPoint</Application>
  <PresentationFormat>Ευρεία οθόνη</PresentationFormat>
  <Paragraphs>86</Paragraphs>
  <Slides>10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5" baseType="lpstr">
      <vt:lpstr>Wingdings</vt:lpstr>
      <vt:lpstr>Play</vt:lpstr>
      <vt:lpstr>Calibri</vt:lpstr>
      <vt:lpstr>Arial</vt:lpstr>
      <vt:lpstr>Θέμα του Office</vt:lpstr>
      <vt:lpstr>ΚΟΙΝΗ ΨΩΡΙΑΣΗ</vt:lpstr>
      <vt:lpstr>Παρουσίαση του PowerPoint</vt:lpstr>
      <vt:lpstr>Παθοφυσιολογία και αιτιολογία</vt:lpstr>
      <vt:lpstr>Ορισμός, βασικά χαρακτηριστικά, κλινική εικόνα</vt:lpstr>
      <vt:lpstr>Ακτινολογική συνδρομή επί αρθρο-/ονυχο-πάθειας</vt:lpstr>
      <vt:lpstr>Μικροσκοπική περιγραφή</vt:lpstr>
      <vt:lpstr>Παρουσίαση του PowerPoint</vt:lpstr>
      <vt:lpstr>Παρουσίαση του PowerPoint</vt:lpstr>
      <vt:lpstr>Θεραπεία</vt:lpstr>
      <vt:lpstr>Πηγές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ΚΟΙΝΗ ΨΩΡΙΑΣΗ</dc:title>
  <dc:creator>Anatoli Argyrou</dc:creator>
  <cp:lastModifiedBy>user</cp:lastModifiedBy>
  <cp:revision>9</cp:revision>
  <dcterms:created xsi:type="dcterms:W3CDTF">2024-05-18T15:58:05Z</dcterms:created>
  <dcterms:modified xsi:type="dcterms:W3CDTF">2024-05-20T17:21:07Z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0x01010065EFD08D2906DD4B9F05A55D584FD216</vt:lpwstr>
  </property>
</Properties>
</file>