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8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9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724" r:id="rId3"/>
    <p:sldMasterId id="2147483732" r:id="rId4"/>
    <p:sldMasterId id="2147483734" r:id="rId5"/>
    <p:sldMasterId id="2147483736" r:id="rId6"/>
    <p:sldMasterId id="2147484157" r:id="rId7"/>
    <p:sldMasterId id="2147484169" r:id="rId8"/>
    <p:sldMasterId id="2147484173" r:id="rId9"/>
    <p:sldMasterId id="2147484176" r:id="rId10"/>
  </p:sldMasterIdLst>
  <p:notesMasterIdLst>
    <p:notesMasterId r:id="rId58"/>
  </p:notesMasterIdLst>
  <p:sldIdLst>
    <p:sldId id="329" r:id="rId11"/>
    <p:sldId id="323" r:id="rId12"/>
    <p:sldId id="330" r:id="rId13"/>
    <p:sldId id="257" r:id="rId14"/>
    <p:sldId id="332" r:id="rId15"/>
    <p:sldId id="333" r:id="rId16"/>
    <p:sldId id="334" r:id="rId17"/>
    <p:sldId id="304" r:id="rId18"/>
    <p:sldId id="321" r:id="rId19"/>
    <p:sldId id="324" r:id="rId20"/>
    <p:sldId id="262" r:id="rId21"/>
    <p:sldId id="263" r:id="rId22"/>
    <p:sldId id="264" r:id="rId23"/>
    <p:sldId id="335" r:id="rId24"/>
    <p:sldId id="265" r:id="rId25"/>
    <p:sldId id="336" r:id="rId26"/>
    <p:sldId id="320" r:id="rId27"/>
    <p:sldId id="296" r:id="rId28"/>
    <p:sldId id="300" r:id="rId29"/>
    <p:sldId id="307" r:id="rId30"/>
    <p:sldId id="308" r:id="rId31"/>
    <p:sldId id="326" r:id="rId32"/>
    <p:sldId id="275" r:id="rId33"/>
    <p:sldId id="318" r:id="rId34"/>
    <p:sldId id="276" r:id="rId35"/>
    <p:sldId id="277" r:id="rId36"/>
    <p:sldId id="278" r:id="rId37"/>
    <p:sldId id="339" r:id="rId38"/>
    <p:sldId id="279" r:id="rId39"/>
    <p:sldId id="271" r:id="rId40"/>
    <p:sldId id="338" r:id="rId41"/>
    <p:sldId id="281" r:id="rId42"/>
    <p:sldId id="331" r:id="rId43"/>
    <p:sldId id="266" r:id="rId44"/>
    <p:sldId id="267" r:id="rId45"/>
    <p:sldId id="268" r:id="rId46"/>
    <p:sldId id="309" r:id="rId47"/>
    <p:sldId id="313" r:id="rId48"/>
    <p:sldId id="340" r:id="rId49"/>
    <p:sldId id="348" r:id="rId50"/>
    <p:sldId id="346" r:id="rId51"/>
    <p:sldId id="347" r:id="rId52"/>
    <p:sldId id="342" r:id="rId53"/>
    <p:sldId id="345" r:id="rId54"/>
    <p:sldId id="343" r:id="rId55"/>
    <p:sldId id="344" r:id="rId56"/>
    <p:sldId id="341" r:id="rId57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  <a:srgbClr val="FF3300"/>
    <a:srgbClr val="E8E8E8"/>
    <a:srgbClr val="FF9933"/>
    <a:srgbClr val="990033"/>
    <a:srgbClr val="99FF33"/>
    <a:srgbClr val="C0C0C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9" autoAdjust="0"/>
    <p:restoredTop sz="92456" autoAdjust="0"/>
  </p:normalViewPr>
  <p:slideViewPr>
    <p:cSldViewPr>
      <p:cViewPr varScale="1">
        <p:scale>
          <a:sx n="68" d="100"/>
          <a:sy n="68" d="100"/>
        </p:scale>
        <p:origin x="63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61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ED62B35-4E8E-4F1F-B07C-1FC6911FF7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616B12-B1F5-4DA9-9BD9-828618B01FA3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695B81-BAEB-4E8C-BCE5-656843F3BBA5}" type="slidenum">
              <a:rPr lang="en-GB" smtClean="0"/>
              <a:pPr/>
              <a:t>35</a:t>
            </a:fld>
            <a:endParaRPr lang="en-GB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l-GR" sz="2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43234F-5A98-49F7-B33F-10A19174015B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3CA39B-5A4F-4C2F-9E3B-36147DD2935F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l-GR"/>
              <a:t>ΔΠΚ</a:t>
            </a:r>
            <a:r>
              <a:rPr lang="en-US"/>
              <a:t> </a:t>
            </a:r>
            <a:r>
              <a:rPr lang="el-GR"/>
              <a:t>θετικό αντιγόνο </a:t>
            </a:r>
            <a:r>
              <a:rPr lang="en-US" i="1"/>
              <a:t>s pnuemoniae</a:t>
            </a:r>
            <a:r>
              <a:rPr lang="en-US"/>
              <a:t> </a:t>
            </a:r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2CD57B-D01B-4968-8DA9-081F32919355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8583D-EC44-448C-94F1-06409FFE308E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80C727-53CB-4187-A9F8-37EE62B8C976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B1E01D-AB65-4C73-9339-583C10C76805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20AFD9-0D12-4FA2-9179-3070E2BC096C}" type="slidenum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4150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E55330-AB63-44F9-B59E-BF9DAA08C5C6}" type="slidenum">
              <a:rPr lang="en-GB" smtClean="0"/>
              <a:pPr/>
              <a:t>34</a:t>
            </a:fld>
            <a:endParaRPr lang="en-GB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</p:grpSp>
      <p:sp>
        <p:nvSpPr>
          <p:cNvPr id="62474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247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36988-9652-49A1-BCBE-B6DAF5A90A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3CC34-328D-4B8B-9791-2F844ABE53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65A73-B45A-4147-9A1D-1B5A4304AF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15188-9C7F-4F79-81BD-F2636585635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D0770-7CF0-45C8-A8AB-2D14FAE1EC9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04142-8090-4408-9DD7-09C1DE7791E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9C98C-D642-4259-BB0B-A7AD989EF0B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3ECA1-BF57-4431-8B1F-DBB78AD2A77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EE3A0-8776-4696-AA27-70EE115A245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B850B-B82E-45DF-84BB-0F3FC21DF5C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645B6-4595-4D5D-AB46-C96259DE763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5A479-ED90-4B2C-B049-86B135381F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1BC4B-78B4-4368-A02E-C02FF0808B8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8D383-1585-47A2-914C-C242501D26B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8E5F6-C399-4CAC-B84A-DF423DB293B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l-GR" sz="2400"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</p:grpSp>
      </p:grpSp>
      <p:sp>
        <p:nvSpPr>
          <p:cNvPr id="19559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19559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C5847-2135-4192-95AB-57245B5EAE2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D734D-491E-4FDF-ACA5-C1FDBFD1EA2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33815-62F0-4C36-9F48-3145540DB58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32C9C-4916-4F02-8873-382F6106D0B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E48E9-007E-44C9-9D38-31597D5876E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9136F-1CD6-47B2-B997-0D1182436B2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BB589-954A-498A-A2A8-767FBD787AA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42521-2E4C-48C4-A73C-65887F5EFF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08199-DF6E-4BFA-9F97-57B965A8289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CCE05-E560-4F5A-8330-DC75AE81C67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8292A-8966-4DC3-84EB-CFA298C073F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08B8C-C54C-4042-926A-130CBC1B7D0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l-GR" sz="2400">
              <a:latin typeface="Times New Roman" pitchFamily="18" charset="0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l-GR" sz="2400">
              <a:latin typeface="Times New Roman" pitchFamily="18" charset="0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l-GR" sz="2400">
              <a:latin typeface="Times New Roman" pitchFamily="18" charset="0"/>
            </a:endParaRPr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78A7C-6B61-4344-ADC8-9F908DFECE4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50A2A-BFCA-4436-B5B0-8524C6B7018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416E0-30B7-4FC5-8688-9D35B3C8016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FA3E7-BC67-416C-8A08-EFD249D2F45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CD435-542C-46CC-BAB6-AA3DB804A7C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90922-0CB4-4B0B-9A49-F13F009B53B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5F97E-AC36-421E-AC50-8291EF0FDF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89C9E-F075-4981-A6B2-8357AAFE01B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42F45-A2F1-4ADE-B497-D186545808B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0CB89-A69E-46E9-8B9D-3DFDBE7C2A7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8314B-6AF9-4664-AC33-68EEC64C33C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FCA01-29C4-423D-8D07-5DF261543E6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0" y="1905000"/>
            <a:ext cx="7010400" cy="4114800"/>
          </a:xfr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06EAF-D27A-4380-BB76-6A5170B01A8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l-GR" sz="2400">
              <a:latin typeface="Times New Roman" pitchFamily="18" charset="0"/>
            </a:endParaRPr>
          </a:p>
        </p:txBody>
      </p:sp>
      <p:sp>
        <p:nvSpPr>
          <p:cNvPr id="2375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8CA0E-76F1-4CE6-9A9F-FD307DB6309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424B6-F48A-4507-BF24-9869787A9CF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FBE25-4127-4DF0-8E4D-24E139DEE65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500F3-5AFE-403E-AA0C-F7B223A5D42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D7617-3249-4C03-9989-DAD7A5E498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1C7C2-D65F-4BD0-983F-4AB6898BC2F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1AF66-1D40-4F2C-8C82-6AF5DAF7960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BD841-B18E-4056-B857-E59A2AFAE4B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D632A-914C-4794-8F37-E7B8453E502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D0597-2A8E-49AC-B3E8-C021B799E04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41DF7-3E13-45F4-8FC9-CCB90FAAF8E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731FB-798F-4E88-B4AA-E42526E3B02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82BFE-C7FA-4ED3-BD22-54DAF5E7A37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1000" y="457200"/>
            <a:ext cx="8397875" cy="5562600"/>
            <a:chOff x="240" y="288"/>
            <a:chExt cx="5290" cy="350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blackWhite">
            <a:xfrm>
              <a:off x="240" y="288"/>
              <a:ext cx="5290" cy="35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285" y="336"/>
              <a:ext cx="5184" cy="3408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576" y="2256"/>
              <a:ext cx="460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</p:grpSp>
      <p:sp>
        <p:nvSpPr>
          <p:cNvPr id="24167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24167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6575" y="6248400"/>
            <a:ext cx="205422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51200" y="6248400"/>
            <a:ext cx="2887663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8150" y="62579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22EBA-045D-4F98-B57B-009872DEB7B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ECFF8-FC9E-419D-9A2A-6771A12ADFC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0D2D8-D17E-471B-8A58-6CAD6EC5A1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9A28F-CB1E-43C5-B941-040D8B50524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1F550-22F5-4060-BAB0-B8FABD85320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6577F-17A9-405A-80AA-75D7CD0FBA6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781BB-614C-4D23-9ADC-34D18FCB0AA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B8D91-CFD8-49D0-9227-2560E244BD1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5F35A-8BBF-4D24-A720-A2797148D07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B0660-E1C2-4BDB-884B-70E5655CDF7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01C56-DD94-4855-85F4-F80BDE530A3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4EC9E-AD55-4304-86FC-943CE3F6F1E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3222EBA-045D-4F98-B57B-009872DEB7B9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667BA-2048-46F0-A3B9-3EFFF69BA1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ECFF8-FC9E-419D-9A2A-6771A12ADFC9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7EB9A28F-CB1E-43C5-B941-040D8B50524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31F550-22F5-4060-BAB0-B8FABD85320A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C6577F-17A9-405A-80AA-75D7CD0FBA6B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781BB-614C-4D23-9ADC-34D18FCB0AAA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7B8D91-CFD8-49D0-9227-2560E244BD17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95F35A-8BBF-4D24-A720-A2797148D07C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1C9B0660-E1C2-4BDB-884B-70E5655CDF75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E01C56-DD94-4855-85F4-F80BDE530A34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4EC9E-AD55-4304-86FC-943CE3F6F1ED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B3F25-F867-4B22-A89C-A59502A7AA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F74879-0658-45FC-94D0-BC38E229EF14}" type="datetimeFigureOut">
              <a:rPr kumimoji="0" lang="el-GR" sz="1400" b="0" i="0" u="none" strike="noStrike" kern="1200" cap="none" spc="0" normalizeH="0" baseline="0" noProof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23/4/2020</a:t>
            </a:fld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6E6B6E-FE08-43C1-AF9B-A78B04227D5F}" type="slidenum">
              <a:rPr kumimoji="0" lang="el-GR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77222776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F74879-0658-45FC-94D0-BC38E229EF14}" type="datetimeFigureOut">
              <a:rPr kumimoji="0" lang="el-GR" sz="1400" b="0" i="0" u="none" strike="noStrike" kern="1200" cap="none" spc="0" normalizeH="0" baseline="0" noProof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23/4/2020</a:t>
            </a:fld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6E6B6E-FE08-43C1-AF9B-A78B04227D5F}" type="slidenum">
              <a:rPr kumimoji="0" lang="el-GR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3642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F74879-0658-45FC-94D0-BC38E229EF14}" type="datetimeFigureOut">
              <a:rPr kumimoji="0" lang="el-GR" sz="1400" b="0" i="0" u="none" strike="noStrike" kern="1200" cap="none" spc="0" normalizeH="0" baseline="0" noProof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23/4/2020</a:t>
            </a:fld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6E6B6E-FE08-43C1-AF9B-A78B04227D5F}" type="slidenum">
              <a:rPr kumimoji="0" lang="el-GR" sz="1400" b="1" i="0" u="none" strike="noStrike" kern="1200" cap="none" spc="0" normalizeH="0" baseline="0" noProof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sz="1400" b="1" i="0" u="none" strike="noStrike" kern="1200" cap="none" spc="0" normalizeH="0" baseline="0" noProof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514301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F74879-0658-45FC-94D0-BC38E229EF14}" type="datetimeFigureOut">
              <a:rPr kumimoji="0" lang="el-GR" sz="14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23/4/2020</a:t>
            </a:fld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6E6B6E-FE08-43C1-AF9B-A78B04227D5F}" type="slidenum">
              <a:rPr kumimoji="0" lang="el-GR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95015370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F74879-0658-45FC-94D0-BC38E229EF14}" type="datetimeFigureOut">
              <a:rPr kumimoji="0" lang="el-GR" sz="14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23/4/2020</a:t>
            </a:fld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6E6B6E-FE08-43C1-AF9B-A78B04227D5F}" type="slidenum">
              <a:rPr kumimoji="0" lang="el-GR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90409986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383F6-F9C5-4485-88E5-BC3B2E65DB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5395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752CD-478C-47C9-BC32-8C297A0205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16038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B541D-E29B-49EF-A3F7-FC84B4AB1E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8584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9EBE6-FC67-4902-A8B9-9994D1273B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5081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9BC60-F1EA-41A0-BCE4-8A0FC6BE06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425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2D416-2825-4410-8BFC-79C5F44B04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4F45C-DC74-48F8-B0D2-E222938079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3240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366A2-C6FA-4D24-B0C9-633DA073E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64856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3C1F1-FC11-404A-AC2E-62A2C2F7B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75556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CA9D0-703F-40E9-B681-D577067FE0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7886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05176-A41C-484C-8AC1-7D86883A5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82983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30FF0-3066-4159-A182-51EF6445DF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822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2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6144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6144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6144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6144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61447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61448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61449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</p:grpSp>
      <p:sp>
        <p:nvSpPr>
          <p:cNvPr id="6145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6145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145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5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5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fld id="{368BFE17-257D-4278-B034-4D7031F5F7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50" r:id="rId1"/>
    <p:sldLayoutId id="2147484056" r:id="rId2"/>
    <p:sldLayoutId id="2147484057" r:id="rId3"/>
    <p:sldLayoutId id="2147484058" r:id="rId4"/>
    <p:sldLayoutId id="2147484059" r:id="rId5"/>
    <p:sldLayoutId id="2147484060" r:id="rId6"/>
    <p:sldLayoutId id="2147484061" r:id="rId7"/>
    <p:sldLayoutId id="2147484062" r:id="rId8"/>
    <p:sldLayoutId id="2147484063" r:id="rId9"/>
    <p:sldLayoutId id="2147484064" r:id="rId10"/>
    <p:sldLayoutId id="21474840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224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6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6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6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C8FC96FF-F563-4AC2-909F-66ED9C3CCC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885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4F97C5D-A321-4A4F-AA71-51EEE6977F8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9456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l-GR" sz="2400">
                <a:latin typeface="Times New Roman" pitchFamily="18" charset="0"/>
              </a:endParaRPr>
            </a:p>
          </p:txBody>
        </p:sp>
        <p:grpSp>
          <p:nvGrpSpPr>
            <p:cNvPr id="615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9456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9456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</p:grpSp>
      </p:grpSp>
      <p:sp>
        <p:nvSpPr>
          <p:cNvPr id="614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Κάντε κλικ για επεξεργασία του τίτλου</a:t>
            </a:r>
          </a:p>
        </p:txBody>
      </p:sp>
      <p:sp>
        <p:nvSpPr>
          <p:cNvPr id="614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19456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9457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945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3A4BA91A-B9DA-4219-AFF8-E3BD8976C82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19457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l-G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53" r:id="rId1"/>
    <p:sldLayoutId id="2147484097" r:id="rId2"/>
    <p:sldLayoutId id="2147484098" r:id="rId3"/>
    <p:sldLayoutId id="2147484099" r:id="rId4"/>
    <p:sldLayoutId id="2147484100" r:id="rId5"/>
    <p:sldLayoutId id="2147484101" r:id="rId6"/>
    <p:sldLayoutId id="2147484102" r:id="rId7"/>
    <p:sldLayoutId id="2147484103" r:id="rId8"/>
    <p:sldLayoutId id="2147484104" r:id="rId9"/>
    <p:sldLayoutId id="2147484105" r:id="rId10"/>
    <p:sldLayoutId id="214748410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Κάντε κλικ για επεξεργασία του τίτλου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2119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11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11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B3F41A8A-E27D-4BC6-88F4-D879A63F030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211975" name="Line 7"/>
          <p:cNvSpPr>
            <a:spLocks noChangeShapeType="1"/>
          </p:cNvSpPr>
          <p:nvPr/>
        </p:nvSpPr>
        <p:spPr bwMode="auto">
          <a:xfrm flipV="1">
            <a:off x="1331913" y="0"/>
            <a:ext cx="0" cy="76517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211976" name="Oval 8"/>
          <p:cNvSpPr>
            <a:spLocks noChangeArrowheads="1"/>
          </p:cNvSpPr>
          <p:nvPr/>
        </p:nvSpPr>
        <p:spPr bwMode="auto">
          <a:xfrm>
            <a:off x="0" y="26035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l-GR" sz="2400">
              <a:latin typeface="Times New Roman" pitchFamily="18" charset="0"/>
            </a:endParaRPr>
          </a:p>
        </p:txBody>
      </p:sp>
      <p:sp>
        <p:nvSpPr>
          <p:cNvPr id="211977" name="Oval 9"/>
          <p:cNvSpPr>
            <a:spLocks noChangeArrowheads="1"/>
          </p:cNvSpPr>
          <p:nvPr/>
        </p:nvSpPr>
        <p:spPr bwMode="auto">
          <a:xfrm>
            <a:off x="323850" y="2603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l-GR" sz="2400">
              <a:latin typeface="Times New Roman" pitchFamily="18" charset="0"/>
            </a:endParaRPr>
          </a:p>
        </p:txBody>
      </p:sp>
      <p:sp>
        <p:nvSpPr>
          <p:cNvPr id="211978" name="Oval 10"/>
          <p:cNvSpPr>
            <a:spLocks noChangeArrowheads="1"/>
          </p:cNvSpPr>
          <p:nvPr/>
        </p:nvSpPr>
        <p:spPr bwMode="auto">
          <a:xfrm>
            <a:off x="684213" y="26035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l-GR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107" r:id="rId2"/>
    <p:sldLayoutId id="2147484108" r:id="rId3"/>
    <p:sldLayoutId id="2147484109" r:id="rId4"/>
    <p:sldLayoutId id="2147484110" r:id="rId5"/>
    <p:sldLayoutId id="2147484111" r:id="rId6"/>
    <p:sldLayoutId id="2147484112" r:id="rId7"/>
    <p:sldLayoutId id="2147484113" r:id="rId8"/>
    <p:sldLayoutId id="2147484114" r:id="rId9"/>
    <p:sldLayoutId id="2147484115" r:id="rId10"/>
    <p:sldLayoutId id="2147484116" r:id="rId11"/>
    <p:sldLayoutId id="214748411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Κάντε κλικ για επεξεργασία του τίτλου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236548" name="AutoShape 4"/>
          <p:cNvSpPr>
            <a:spLocks noChangeArrowheads="1"/>
          </p:cNvSpPr>
          <p:nvPr/>
        </p:nvSpPr>
        <p:spPr bwMode="auto">
          <a:xfrm>
            <a:off x="611188" y="981075"/>
            <a:ext cx="7958137" cy="109538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l-GR" sz="2400">
              <a:latin typeface="Times New Roman" pitchFamily="18" charset="0"/>
            </a:endParaRPr>
          </a:p>
        </p:txBody>
      </p:sp>
      <p:sp>
        <p:nvSpPr>
          <p:cNvPr id="23654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23655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3655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3655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1C4B1458-DFCA-4EE9-8B2B-B8B96A4BF4A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  <p:sldLayoutId id="214748412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 userDrawn="1"/>
        </p:nvGrpSpPr>
        <p:grpSpPr bwMode="auto">
          <a:xfrm>
            <a:off x="228600" y="228600"/>
            <a:ext cx="8686800" cy="5943600"/>
            <a:chOff x="144" y="144"/>
            <a:chExt cx="5472" cy="3744"/>
          </a:xfrm>
        </p:grpSpPr>
        <p:sp>
          <p:nvSpPr>
            <p:cNvPr id="240643" name="Rectangle 3"/>
            <p:cNvSpPr>
              <a:spLocks noChangeArrowheads="1"/>
            </p:cNvSpPr>
            <p:nvPr userDrawn="1"/>
          </p:nvSpPr>
          <p:spPr bwMode="auto">
            <a:xfrm>
              <a:off x="144" y="144"/>
              <a:ext cx="5472" cy="3744"/>
            </a:xfrm>
            <a:prstGeom prst="rect">
              <a:avLst/>
            </a:prstGeom>
            <a:solidFill>
              <a:schemeClr val="bg1"/>
            </a:solidFill>
            <a:ln w="4445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240644" name="Rectangle 4"/>
            <p:cNvSpPr>
              <a:spLocks noChangeArrowheads="1"/>
            </p:cNvSpPr>
            <p:nvPr userDrawn="1"/>
          </p:nvSpPr>
          <p:spPr bwMode="blackWhite">
            <a:xfrm>
              <a:off x="193" y="193"/>
              <a:ext cx="5373" cy="36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240645" name="Line 5"/>
            <p:cNvSpPr>
              <a:spLocks noChangeShapeType="1"/>
            </p:cNvSpPr>
            <p:nvPr userDrawn="1"/>
          </p:nvSpPr>
          <p:spPr bwMode="auto">
            <a:xfrm>
              <a:off x="336" y="1092"/>
              <a:ext cx="5136" cy="0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</p:grpSp>
      <p:sp>
        <p:nvSpPr>
          <p:cNvPr id="921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73075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Κάντε κλικ για επεξεργασία του τίτλου</a:t>
            </a:r>
          </a:p>
        </p:txBody>
      </p:sp>
      <p:sp>
        <p:nvSpPr>
          <p:cNvPr id="922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828800"/>
            <a:ext cx="8153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24064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2484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4064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4065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E9DE3234-AD65-4D6D-A5D8-A6DC3C175BF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56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  <p:sldLayoutId id="2147484138" r:id="rId11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368BFE17-257D-4278-B034-4D7031F5F78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grpSp>
        <p:nvGrpSpPr>
          <p:cNvPr id="10" name="Group 2"/>
          <p:cNvGrpSpPr>
            <a:grpSpLocks/>
          </p:cNvGrpSpPr>
          <p:nvPr userDrawn="1"/>
        </p:nvGrpSpPr>
        <p:grpSpPr bwMode="auto">
          <a:xfrm>
            <a:off x="228600" y="228600"/>
            <a:ext cx="8686800" cy="5943600"/>
            <a:chOff x="144" y="144"/>
            <a:chExt cx="5472" cy="3744"/>
          </a:xfrm>
        </p:grpSpPr>
        <p:sp>
          <p:nvSpPr>
            <p:cNvPr id="11" name="Rectangle 3"/>
            <p:cNvSpPr>
              <a:spLocks noChangeArrowheads="1"/>
            </p:cNvSpPr>
            <p:nvPr userDrawn="1"/>
          </p:nvSpPr>
          <p:spPr bwMode="auto">
            <a:xfrm>
              <a:off x="144" y="144"/>
              <a:ext cx="5472" cy="3744"/>
            </a:xfrm>
            <a:prstGeom prst="rect">
              <a:avLst/>
            </a:prstGeom>
            <a:solidFill>
              <a:schemeClr val="bg1"/>
            </a:solidFill>
            <a:ln w="4445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2" name="Rectangle 4"/>
            <p:cNvSpPr>
              <a:spLocks noChangeArrowheads="1"/>
            </p:cNvSpPr>
            <p:nvPr userDrawn="1"/>
          </p:nvSpPr>
          <p:spPr bwMode="blackWhite">
            <a:xfrm>
              <a:off x="193" y="193"/>
              <a:ext cx="5373" cy="36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5" name="Line 5"/>
            <p:cNvSpPr>
              <a:spLocks noChangeShapeType="1"/>
            </p:cNvSpPr>
            <p:nvPr userDrawn="1"/>
          </p:nvSpPr>
          <p:spPr bwMode="auto">
            <a:xfrm>
              <a:off x="336" y="1092"/>
              <a:ext cx="5136" cy="0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8" r:id="rId1"/>
    <p:sldLayoutId id="2147484159" r:id="rId2"/>
    <p:sldLayoutId id="2147484160" r:id="rId3"/>
    <p:sldLayoutId id="2147484161" r:id="rId4"/>
    <p:sldLayoutId id="2147484162" r:id="rId5"/>
    <p:sldLayoutId id="2147484163" r:id="rId6"/>
    <p:sldLayoutId id="2147484164" r:id="rId7"/>
    <p:sldLayoutId id="2147484165" r:id="rId8"/>
    <p:sldLayoutId id="2147484166" r:id="rId9"/>
    <p:sldLayoutId id="2147484167" r:id="rId10"/>
    <p:sldLayoutId id="2147484168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BC3FEA2-7B23-4F74-811F-CEEEDCEBC15A}" type="datetimeFigureOut">
              <a:rPr lang="el-GR" smtClean="0"/>
              <a:pPr/>
              <a:t>23/4/2020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DBE39CD-0EB8-4430-82A8-DE3238BABD8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8403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  <p:sldLayoutId id="2147484171" r:id="rId2"/>
    <p:sldLayoutId id="2147484172" r:id="rId3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3F74879-0658-45FC-94D0-BC38E229EF14}" type="datetimeFigureOut">
              <a:rPr lang="el-GR" smtClean="0"/>
              <a:pPr/>
              <a:t>23/4/2020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56E6B6E-FE08-43C1-AF9B-A78B04227D5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4512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4" r:id="rId1"/>
    <p:sldLayoutId id="2147484175" r:id="rId2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6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9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8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2" y="2357430"/>
            <a:ext cx="2714644" cy="1714512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000000"/>
                </a:solidFill>
              </a:rPr>
            </a:br>
            <a:br>
              <a:rPr lang="en-US" b="1" dirty="0">
                <a:solidFill>
                  <a:srgbClr val="000000"/>
                </a:solidFill>
              </a:rPr>
            </a:br>
            <a:br>
              <a:rPr lang="en-US" b="1" dirty="0">
                <a:solidFill>
                  <a:srgbClr val="000000"/>
                </a:solidFill>
              </a:rPr>
            </a:br>
            <a:br>
              <a:rPr lang="en-US" b="1" dirty="0">
                <a:solidFill>
                  <a:srgbClr val="000000"/>
                </a:solidFill>
              </a:rPr>
            </a:br>
            <a:br>
              <a:rPr lang="en-US" b="1" dirty="0">
                <a:solidFill>
                  <a:srgbClr val="000000"/>
                </a:solidFill>
              </a:rPr>
            </a:br>
            <a:br>
              <a:rPr lang="en-US" b="1" dirty="0">
                <a:solidFill>
                  <a:srgbClr val="000000"/>
                </a:solidFill>
              </a:rPr>
            </a:br>
            <a:r>
              <a:rPr lang="el-GR" sz="3100" b="1" dirty="0">
                <a:solidFill>
                  <a:srgbClr val="000000"/>
                </a:solidFill>
              </a:rPr>
              <a:t>Πνευμονία από την κοινότητα</a:t>
            </a:r>
            <a:br>
              <a:rPr lang="el-GR" b="1" dirty="0">
                <a:solidFill>
                  <a:srgbClr val="000000"/>
                </a:solidFill>
              </a:rPr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00166" y="5357826"/>
            <a:ext cx="5629292" cy="71438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l-GR" sz="2800" dirty="0"/>
              <a:t>Κυριακή Κανελλακοπούλου</a:t>
            </a:r>
            <a:br>
              <a:rPr lang="el-GR" sz="2800" dirty="0"/>
            </a:b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Κυριακή Κανελλακοπούλου</a:t>
            </a:r>
            <a:br>
              <a:rPr lang="el-GR" dirty="0">
                <a:solidFill>
                  <a:schemeClr val="bg1"/>
                </a:solidFill>
              </a:rPr>
            </a:br>
            <a:endParaRPr lang="el-GR" dirty="0"/>
          </a:p>
        </p:txBody>
      </p:sp>
      <p:pic>
        <p:nvPicPr>
          <p:cNvPr id="1026" name="Picture 2" descr="https://fbcdn-sphotos-a-a.akamaihd.net/hphotos-ak-xaf1/v/t1.0-9/216653_202092396491991_5238646_n.jpg?oh=5075c22cc1c9fbbe9e4c642d0483ec38&amp;oe=550C4E88&amp;__gda__=1423333551_e2b59140f94badb9a9e7133c68c61e7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5715000" cy="42862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3429000" y="1857375"/>
            <a:ext cx="5715000" cy="4429125"/>
          </a:xfrm>
        </p:spPr>
        <p:txBody>
          <a:bodyPr/>
          <a:lstStyle/>
          <a:p>
            <a:pPr marL="319088" indent="-319088" eaLnBrk="1" hangingPunct="1">
              <a:defRPr/>
            </a:pPr>
            <a:r>
              <a:rPr lang="el-GR" sz="2600" dirty="0">
                <a:solidFill>
                  <a:srgbClr val="080B50"/>
                </a:solidFill>
                <a:cs typeface="Arial" pitchFamily="34" charset="0"/>
              </a:rPr>
              <a:t>Πλευριτική συλλογή παρατηρείται στο 40% της πνευμονιοκοκκικής πνευμονίας.</a:t>
            </a:r>
          </a:p>
          <a:p>
            <a:pPr marL="319088" indent="-319088" eaLnBrk="1" hangingPunct="1">
              <a:defRPr/>
            </a:pPr>
            <a:r>
              <a:rPr lang="el-GR" sz="2600" dirty="0">
                <a:solidFill>
                  <a:srgbClr val="080B50"/>
                </a:solidFill>
                <a:cs typeface="Arial" pitchFamily="34" charset="0"/>
              </a:rPr>
              <a:t>Παρακεντήσιμο είναι στο 10% των περιπτώσεων. </a:t>
            </a:r>
          </a:p>
          <a:p>
            <a:pPr marL="319088" indent="-319088" eaLnBrk="1" hangingPunct="1">
              <a:defRPr/>
            </a:pPr>
            <a:r>
              <a:rPr lang="el-GR" sz="2600" dirty="0">
                <a:solidFill>
                  <a:srgbClr val="080B50"/>
                </a:solidFill>
                <a:cs typeface="Arial" pitchFamily="34" charset="0"/>
              </a:rPr>
              <a:t>Σε </a:t>
            </a:r>
            <a:r>
              <a:rPr lang="en-US" sz="2600" dirty="0">
                <a:solidFill>
                  <a:srgbClr val="080B50"/>
                </a:solidFill>
                <a:cs typeface="Arial" pitchFamily="34" charset="0"/>
              </a:rPr>
              <a:t>~</a:t>
            </a:r>
            <a:r>
              <a:rPr lang="el-GR" sz="2600" dirty="0">
                <a:solidFill>
                  <a:srgbClr val="080B50"/>
                </a:solidFill>
                <a:cs typeface="Arial" pitchFamily="34" charset="0"/>
              </a:rPr>
              <a:t>2% των ασθενών με πνευμονιοκοκκική πνευμονία εξελίσσεται σε εμπύημα και απαιτεί παροχέτευση.</a:t>
            </a:r>
            <a:endParaRPr lang="en-US" sz="2600" dirty="0">
              <a:solidFill>
                <a:srgbClr val="080B50"/>
              </a:solidFill>
              <a:cs typeface="Arial" pitchFamily="34" charset="0"/>
            </a:endParaRPr>
          </a:p>
        </p:txBody>
      </p:sp>
      <p:sp>
        <p:nvSpPr>
          <p:cNvPr id="422915" name="TextBox 2"/>
          <p:cNvSpPr txBox="1">
            <a:spLocks noChangeArrowheads="1"/>
          </p:cNvSpPr>
          <p:nvPr/>
        </p:nvSpPr>
        <p:spPr bwMode="auto">
          <a:xfrm>
            <a:off x="1258888" y="476250"/>
            <a:ext cx="71294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080B5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Πνευμονιοκοκκική Πνευμονία</a:t>
            </a:r>
          </a:p>
        </p:txBody>
      </p:sp>
      <p:pic>
        <p:nvPicPr>
          <p:cNvPr id="5" name="Picture 4" descr="s-pneumoniae.jpg"/>
          <p:cNvPicPr>
            <a:picLocks noChangeAspect="1"/>
          </p:cNvPicPr>
          <p:nvPr/>
        </p:nvPicPr>
        <p:blipFill>
          <a:blip r:embed="rId2" cstate="print"/>
          <a:srcRect l="6054" t="10937" r="5078" b="10937"/>
          <a:stretch>
            <a:fillRect/>
          </a:stretch>
        </p:blipFill>
        <p:spPr>
          <a:xfrm>
            <a:off x="0" y="2071678"/>
            <a:ext cx="3571900" cy="328614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610706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3779838" y="0"/>
            <a:ext cx="10668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9600" b="1">
                <a:latin typeface="Arial Black" pitchFamily="34" charset="0"/>
              </a:rPr>
              <a:t>?</a:t>
            </a:r>
            <a:endParaRPr lang="en-GB" sz="9600" b="1">
              <a:latin typeface="Arial Black" pitchFamily="34" charset="0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187450" y="1844675"/>
            <a:ext cx="6858000" cy="30194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el-GR" sz="4000" dirty="0">
                <a:solidFill>
                  <a:schemeClr val="bg1"/>
                </a:solidFill>
              </a:rPr>
              <a:t>Υπάρχουν συμπτώματα ή εργαστηριακά ευρήματα που βοηθούν στη διάκριση του παθογόνου αιτίου</a:t>
            </a:r>
            <a:r>
              <a:rPr lang="en-US" sz="4000" dirty="0">
                <a:solidFill>
                  <a:schemeClr val="bg1"/>
                </a:solidFill>
              </a:rPr>
              <a:t>;</a:t>
            </a:r>
            <a:endParaRPr lang="en-GB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14" name="Group 126"/>
          <p:cNvGraphicFramePr>
            <a:graphicFrameLocks noGrp="1"/>
          </p:cNvGraphicFramePr>
          <p:nvPr/>
        </p:nvGraphicFramePr>
        <p:xfrm>
          <a:off x="179388" y="1052513"/>
          <a:ext cx="8785225" cy="4968240"/>
        </p:xfrm>
        <a:graphic>
          <a:graphicData uri="http://schemas.openxmlformats.org/drawingml/2006/table">
            <a:tbl>
              <a:tblPr/>
              <a:tblGrid>
                <a:gridCol w="2178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0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1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0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018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No of patients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Total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“Pyogenic” bacteria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“Atypical” bacteria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Viruses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Undetermined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170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37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37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18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78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Cough (%)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96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97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97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94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Days before tx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Days on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tx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12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12.5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Malaise (%)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90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95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81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94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91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Days on tx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13*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Fever &gt;38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°C (%)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81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76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86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78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81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Chills (%)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50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59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57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44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64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Headache (%)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58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43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68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61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60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Myalgia (%)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58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57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70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44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56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Dyspnea (%)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46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51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35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50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47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Pleurodynia (%)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37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43*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24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11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46*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8774" name="Text Box 106"/>
          <p:cNvSpPr txBox="1">
            <a:spLocks noChangeArrowheads="1"/>
          </p:cNvSpPr>
          <p:nvPr/>
        </p:nvSpPr>
        <p:spPr bwMode="auto">
          <a:xfrm>
            <a:off x="0" y="6491288"/>
            <a:ext cx="118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rebuchet MS" pitchFamily="34" charset="0"/>
              </a:rPr>
              <a:t>* p&lt;0.05</a:t>
            </a:r>
            <a:endParaRPr lang="en-GB" b="1">
              <a:latin typeface="Trebuchet MS" pitchFamily="34" charset="0"/>
            </a:endParaRPr>
          </a:p>
        </p:txBody>
      </p:sp>
      <p:sp>
        <p:nvSpPr>
          <p:cNvPr id="28775" name="Text Box 107"/>
          <p:cNvSpPr txBox="1">
            <a:spLocks noChangeArrowheads="1"/>
          </p:cNvSpPr>
          <p:nvPr/>
        </p:nvSpPr>
        <p:spPr bwMode="auto">
          <a:xfrm>
            <a:off x="6705600" y="6521450"/>
            <a:ext cx="2438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i="1">
                <a:latin typeface="Trebuchet MS" pitchFamily="34" charset="0"/>
              </a:rPr>
              <a:t>Medicine 2001; 80:</a:t>
            </a:r>
            <a:r>
              <a:rPr lang="el-GR" sz="1600" b="1" i="1">
                <a:latin typeface="Trebuchet MS" pitchFamily="34" charset="0"/>
              </a:rPr>
              <a:t>75</a:t>
            </a:r>
            <a:endParaRPr lang="en-GB" sz="1600" b="1">
              <a:latin typeface="Trebuchet MS" pitchFamily="34" charset="0"/>
            </a:endParaRPr>
          </a:p>
        </p:txBody>
      </p:sp>
      <p:sp>
        <p:nvSpPr>
          <p:cNvPr id="12406" name="Rectangle 118"/>
          <p:cNvSpPr>
            <a:spLocks noChangeArrowheads="1"/>
          </p:cNvSpPr>
          <p:nvPr/>
        </p:nvSpPr>
        <p:spPr bwMode="auto">
          <a:xfrm>
            <a:off x="179388" y="3860800"/>
            <a:ext cx="8785225" cy="3603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407" name="Rectangle 119"/>
          <p:cNvSpPr>
            <a:spLocks noChangeArrowheads="1"/>
          </p:cNvSpPr>
          <p:nvPr/>
        </p:nvSpPr>
        <p:spPr bwMode="auto">
          <a:xfrm>
            <a:off x="3276600" y="5661025"/>
            <a:ext cx="1439863" cy="360363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409" name="Rectangle 121"/>
          <p:cNvSpPr>
            <a:spLocks noChangeArrowheads="1"/>
          </p:cNvSpPr>
          <p:nvPr/>
        </p:nvSpPr>
        <p:spPr bwMode="auto">
          <a:xfrm>
            <a:off x="2339975" y="2708275"/>
            <a:ext cx="936625" cy="3603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06" grpId="0"/>
      <p:bldP spid="12407" grpId="0" animBg="1"/>
      <p:bldP spid="1240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18" name="Group 82"/>
          <p:cNvGraphicFramePr>
            <a:graphicFrameLocks noGrp="1"/>
          </p:cNvGraphicFramePr>
          <p:nvPr/>
        </p:nvGraphicFramePr>
        <p:xfrm>
          <a:off x="0" y="990600"/>
          <a:ext cx="9144000" cy="4789488"/>
        </p:xfrm>
        <a:graphic>
          <a:graphicData uri="http://schemas.openxmlformats.org/drawingml/2006/table">
            <a:tbl>
              <a:tblPr/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17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36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Total</a:t>
                      </a:r>
                      <a:endParaRPr kumimoji="0" lang="en-GB" sz="17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“Pyogenic” bacteria</a:t>
                      </a:r>
                      <a:endParaRPr kumimoji="0" lang="en-GB" sz="17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“Atypical” bacteria</a:t>
                      </a:r>
                      <a:endParaRPr kumimoji="0" lang="en-GB" sz="17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Viruses</a:t>
                      </a:r>
                      <a:endParaRPr kumimoji="0" lang="en-GB" sz="17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Undetermined</a:t>
                      </a:r>
                      <a:endParaRPr kumimoji="0" lang="en-GB" sz="17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p Value</a:t>
                      </a:r>
                      <a:endParaRPr kumimoji="0" lang="en-GB" sz="17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Νο </a:t>
                      </a: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of patients</a:t>
                      </a:r>
                      <a:endParaRPr kumimoji="0" lang="en-GB" sz="17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170</a:t>
                      </a:r>
                      <a:endParaRPr kumimoji="0" lang="en-GB" sz="17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37</a:t>
                      </a:r>
                      <a:endParaRPr kumimoji="0" lang="en-GB" sz="17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37</a:t>
                      </a:r>
                      <a:endParaRPr kumimoji="0" lang="en-GB" sz="17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18</a:t>
                      </a:r>
                      <a:endParaRPr kumimoji="0" lang="en-GB" sz="17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78</a:t>
                      </a:r>
                      <a:endParaRPr kumimoji="0" lang="en-GB" sz="17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Sputum production (%)</a:t>
                      </a:r>
                      <a:endParaRPr kumimoji="0" lang="en-GB" sz="17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52</a:t>
                      </a:r>
                      <a:endParaRPr kumimoji="0" lang="en-GB" sz="17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70</a:t>
                      </a:r>
                      <a:endParaRPr kumimoji="0" lang="en-GB" sz="17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44</a:t>
                      </a:r>
                      <a:endParaRPr kumimoji="0" lang="en-GB" sz="17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36</a:t>
                      </a:r>
                      <a:endParaRPr kumimoji="0" lang="en-GB" sz="17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51</a:t>
                      </a:r>
                      <a:endParaRPr kumimoji="0" lang="en-GB" sz="17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NS</a:t>
                      </a:r>
                      <a:endParaRPr kumimoji="0" lang="en-GB" sz="17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Rales (%)</a:t>
                      </a:r>
                      <a:endParaRPr kumimoji="0" lang="en-GB" sz="17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69</a:t>
                      </a:r>
                      <a:endParaRPr kumimoji="0" lang="en-GB" sz="17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78</a:t>
                      </a:r>
                      <a:endParaRPr kumimoji="0" lang="en-GB" sz="17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57</a:t>
                      </a:r>
                      <a:endParaRPr kumimoji="0" lang="en-GB" sz="17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76</a:t>
                      </a:r>
                      <a:endParaRPr kumimoji="0" lang="en-GB" sz="17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70</a:t>
                      </a:r>
                      <a:endParaRPr kumimoji="0" lang="en-GB" sz="17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NS</a:t>
                      </a:r>
                      <a:endParaRPr kumimoji="0" lang="en-GB" sz="17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Dullness on percussion (%)</a:t>
                      </a:r>
                      <a:endParaRPr kumimoji="0" lang="en-GB" sz="17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19</a:t>
                      </a:r>
                      <a:endParaRPr kumimoji="0" lang="en-GB" sz="17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17</a:t>
                      </a:r>
                      <a:endParaRPr kumimoji="0" lang="en-GB" sz="17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19</a:t>
                      </a:r>
                      <a:endParaRPr kumimoji="0" lang="en-GB" sz="17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12</a:t>
                      </a:r>
                      <a:endParaRPr kumimoji="0" lang="en-GB" sz="17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22</a:t>
                      </a:r>
                      <a:endParaRPr kumimoji="0" lang="en-GB" sz="17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NS</a:t>
                      </a:r>
                      <a:endParaRPr kumimoji="0" lang="en-GB" sz="17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Bronchial breath sounds (%)</a:t>
                      </a:r>
                      <a:endParaRPr kumimoji="0" lang="en-GB" sz="17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GB" sz="17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GB" sz="17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GB" sz="17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12</a:t>
                      </a:r>
                      <a:endParaRPr kumimoji="0" lang="en-GB" sz="17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GB" sz="17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NS</a:t>
                      </a:r>
                      <a:endParaRPr kumimoji="0" lang="en-GB" sz="17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Pleural rub (%)</a:t>
                      </a:r>
                      <a:endParaRPr kumimoji="0" lang="en-GB" sz="17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GB" sz="17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11</a:t>
                      </a:r>
                      <a:endParaRPr kumimoji="0" lang="en-GB" sz="17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GB" sz="17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GB" sz="17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GB" sz="17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0.002</a:t>
                      </a:r>
                      <a:endParaRPr kumimoji="0" lang="en-GB" sz="17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WBCs/mm</a:t>
                      </a:r>
                      <a:r>
                        <a:rPr kumimoji="0" lang="en-US" sz="17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3 </a:t>
                      </a: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(median) </a:t>
                      </a:r>
                      <a:endParaRPr kumimoji="0" lang="en-GB" sz="17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8250</a:t>
                      </a:r>
                      <a:endParaRPr kumimoji="0" lang="en-GB" sz="17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13000</a:t>
                      </a:r>
                      <a:endParaRPr kumimoji="0" lang="en-GB" sz="17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6700</a:t>
                      </a:r>
                      <a:endParaRPr kumimoji="0" lang="en-GB" sz="17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10300</a:t>
                      </a:r>
                      <a:endParaRPr kumimoji="0" lang="en-GB" sz="17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8350</a:t>
                      </a:r>
                      <a:endParaRPr kumimoji="0" lang="en-GB" sz="17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&lt;0.001</a:t>
                      </a:r>
                      <a:endParaRPr kumimoji="0" lang="en-GB" sz="17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9772" name="Text Box 80"/>
          <p:cNvSpPr txBox="1">
            <a:spLocks noChangeArrowheads="1"/>
          </p:cNvSpPr>
          <p:nvPr/>
        </p:nvSpPr>
        <p:spPr bwMode="auto">
          <a:xfrm>
            <a:off x="6705600" y="6521450"/>
            <a:ext cx="2438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i="1">
                <a:latin typeface="Trebuchet MS" pitchFamily="34" charset="0"/>
              </a:rPr>
              <a:t>Medicine 2001; 80:</a:t>
            </a:r>
            <a:r>
              <a:rPr lang="el-GR" sz="1600" b="1" i="1">
                <a:latin typeface="Trebuchet MS" pitchFamily="34" charset="0"/>
              </a:rPr>
              <a:t>75</a:t>
            </a:r>
            <a:endParaRPr lang="en-GB" sz="1600" b="1" i="1">
              <a:latin typeface="Trebuchet MS" pitchFamily="34" charset="0"/>
            </a:endParaRPr>
          </a:p>
        </p:txBody>
      </p:sp>
      <p:sp>
        <p:nvSpPr>
          <p:cNvPr id="29773" name="Text Box 81"/>
          <p:cNvSpPr txBox="1">
            <a:spLocks noChangeArrowheads="1"/>
          </p:cNvSpPr>
          <p:nvPr/>
        </p:nvSpPr>
        <p:spPr bwMode="auto">
          <a:xfrm>
            <a:off x="1403350" y="0"/>
            <a:ext cx="74390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400" b="1">
                <a:solidFill>
                  <a:srgbClr val="990033"/>
                </a:solidFill>
              </a:rPr>
              <a:t>Ευρήματα από τη φυσική εξέταση και τον εργαστηριακό έλεγχο</a:t>
            </a:r>
            <a:r>
              <a:rPr lang="el-GR" sz="2400">
                <a:solidFill>
                  <a:srgbClr val="990033"/>
                </a:solidFill>
              </a:rPr>
              <a:t> </a:t>
            </a:r>
            <a:endParaRPr lang="en-GB" sz="2400">
              <a:solidFill>
                <a:srgbClr val="990033"/>
              </a:solidFill>
            </a:endParaRPr>
          </a:p>
        </p:txBody>
      </p:sp>
      <p:sp>
        <p:nvSpPr>
          <p:cNvPr id="14419" name="Rectangle 83"/>
          <p:cNvSpPr>
            <a:spLocks noChangeArrowheads="1"/>
          </p:cNvSpPr>
          <p:nvPr/>
        </p:nvSpPr>
        <p:spPr bwMode="auto">
          <a:xfrm>
            <a:off x="2987675" y="5157788"/>
            <a:ext cx="1368425" cy="576262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420" name="Rectangle 84"/>
          <p:cNvSpPr>
            <a:spLocks noChangeArrowheads="1"/>
          </p:cNvSpPr>
          <p:nvPr/>
        </p:nvSpPr>
        <p:spPr bwMode="auto">
          <a:xfrm>
            <a:off x="8101013" y="4581525"/>
            <a:ext cx="1042987" cy="576263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422" name="Rectangle 86"/>
          <p:cNvSpPr>
            <a:spLocks noChangeArrowheads="1"/>
          </p:cNvSpPr>
          <p:nvPr/>
        </p:nvSpPr>
        <p:spPr bwMode="auto">
          <a:xfrm>
            <a:off x="2987675" y="4581525"/>
            <a:ext cx="1368425" cy="576263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423" name="Rectangle 87"/>
          <p:cNvSpPr>
            <a:spLocks noChangeArrowheads="1"/>
          </p:cNvSpPr>
          <p:nvPr/>
        </p:nvSpPr>
        <p:spPr bwMode="auto">
          <a:xfrm>
            <a:off x="8101013" y="5157788"/>
            <a:ext cx="1042987" cy="576262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19" grpId="0" animBg="1"/>
      <p:bldP spid="14420" grpId="0" animBg="1"/>
      <p:bldP spid="14422" grpId="0" animBg="1"/>
      <p:bldP spid="144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7298" name="3 - Θέση περιεχομένου" descr="IMG_0342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643063" y="857250"/>
            <a:ext cx="6034087" cy="4525963"/>
          </a:xfrm>
        </p:spPr>
      </p:pic>
    </p:spTree>
    <p:extLst>
      <p:ext uri="{BB962C8B-B14F-4D97-AF65-F5344CB8AC3E}">
        <p14:creationId xmlns:p14="http://schemas.microsoft.com/office/powerpoint/2010/main" val="117713854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71472" y="1928802"/>
            <a:ext cx="8064500" cy="3095625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el-GR" b="1" dirty="0"/>
              <a:t>Η ακτινογραφία θώρακος πρέπει      πάντα να γίνεται και σε πλαγία θέση </a:t>
            </a:r>
          </a:p>
          <a:p>
            <a:pPr>
              <a:buFontTx/>
              <a:buNone/>
            </a:pPr>
            <a:endParaRPr lang="el-GR" b="1" dirty="0"/>
          </a:p>
          <a:p>
            <a:r>
              <a:rPr lang="el-GR" b="1" dirty="0"/>
              <a:t>Διότι θα διαφύγει </a:t>
            </a:r>
            <a:r>
              <a:rPr lang="en-US" b="1" dirty="0">
                <a:cs typeface="Arial" charset="0"/>
              </a:rPr>
              <a:t>~</a:t>
            </a:r>
            <a:r>
              <a:rPr lang="el-GR" b="1" dirty="0">
                <a:cs typeface="Arial" charset="0"/>
              </a:rPr>
              <a:t> το 15% μόνον με την προσθιοπισθία θέση</a:t>
            </a:r>
            <a:endParaRPr lang="en-US" b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03140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21429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Ποιά είναι η αξία της α/φίας πνεύμονος στην πνευμονία από την κοινότητα</a:t>
            </a:r>
            <a:r>
              <a:rPr lang="el-GR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28596" y="1928802"/>
            <a:ext cx="8345488" cy="4114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Επιβεβαίωση της διαγνώσεως</a:t>
            </a:r>
          </a:p>
          <a:p>
            <a:pPr eaLnBrk="1" hangingPunct="1">
              <a:defRPr/>
            </a:pPr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Αξιολόγηση της βαρύτητος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l-GR" sz="2800" dirty="0"/>
              <a:t>πχ.πολυλοβώδης ή αμφοτερόπλευρη,πλευριτική      συλλογή</a:t>
            </a:r>
            <a:r>
              <a:rPr lang="en-US" sz="2800" dirty="0"/>
              <a:t>.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Συνυπάρχουσες βλάβες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eaLnBrk="1" hangingPunct="1">
              <a:spcBef>
                <a:spcPts val="1200"/>
              </a:spcBef>
              <a:buFont typeface="Wingdings 2" pitchFamily="18" charset="2"/>
              <a:buNone/>
              <a:defRPr/>
            </a:pPr>
            <a:r>
              <a:rPr lang="en-US" sz="2800" dirty="0"/>
              <a:t>  	</a:t>
            </a:r>
            <a:r>
              <a:rPr lang="el-GR" sz="2800" dirty="0"/>
              <a:t>πχ απόφραξη βρόγχων απόστημα,</a:t>
            </a:r>
            <a:r>
              <a:rPr lang="en-US" sz="2800" dirty="0"/>
              <a:t>CA</a:t>
            </a:r>
            <a:r>
              <a:rPr lang="el-GR" sz="2800" dirty="0"/>
              <a:t> κλπ</a:t>
            </a:r>
            <a:endParaRPr lang="en-US" sz="2800" dirty="0"/>
          </a:p>
          <a:p>
            <a:pPr>
              <a:spcBef>
                <a:spcPts val="1200"/>
              </a:spcBef>
              <a:defRPr/>
            </a:pPr>
            <a:r>
              <a:rPr lang="el-GR" sz="2800" b="1" dirty="0"/>
              <a:t>Μή ειδική του αιτίου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9236808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21" name="Picture 5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b="2451"/>
          <a:stretch>
            <a:fillRect/>
          </a:stretch>
        </p:blipFill>
        <p:spPr bwMode="auto">
          <a:xfrm>
            <a:off x="536575" y="1914587"/>
            <a:ext cx="3089275" cy="3097213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11622" name="Picture 6"/>
          <p:cNvPicPr>
            <a:picLocks noChangeAspect="1" noChangeArrowheads="1"/>
          </p:cNvPicPr>
          <p:nvPr/>
        </p:nvPicPr>
        <p:blipFill>
          <a:blip r:embed="rId3" cstate="print">
            <a:lum contrast="18000"/>
          </a:blip>
          <a:srcRect b="3004"/>
          <a:stretch>
            <a:fillRect/>
          </a:stretch>
        </p:blipFill>
        <p:spPr bwMode="auto">
          <a:xfrm>
            <a:off x="4356100" y="1917700"/>
            <a:ext cx="3930650" cy="3024188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11623" name="Text Box 7"/>
          <p:cNvSpPr txBox="1">
            <a:spLocks noChangeArrowheads="1"/>
          </p:cNvSpPr>
          <p:nvPr/>
        </p:nvSpPr>
        <p:spPr bwMode="auto">
          <a:xfrm>
            <a:off x="827088" y="620713"/>
            <a:ext cx="712946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400" b="1" dirty="0">
                <a:solidFill>
                  <a:srgbClr val="FFFF00"/>
                </a:solidFill>
                <a:latin typeface="Tahoma" pitchFamily="34" charset="0"/>
              </a:rPr>
              <a:t>Χρόνος εμφανίσεως των ακτινολογικών ευρημάτων</a:t>
            </a:r>
          </a:p>
          <a:p>
            <a:pPr algn="ctr">
              <a:spcBef>
                <a:spcPct val="50000"/>
              </a:spcBef>
            </a:pPr>
            <a:endParaRPr lang="el-GR" sz="2400" b="1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11624" name="Text Box 8"/>
          <p:cNvSpPr txBox="1">
            <a:spLocks noChangeArrowheads="1"/>
          </p:cNvSpPr>
          <p:nvPr/>
        </p:nvSpPr>
        <p:spPr bwMode="auto">
          <a:xfrm>
            <a:off x="1331913" y="4508500"/>
            <a:ext cx="936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b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 </a:t>
            </a:r>
            <a:r>
              <a:rPr lang="en-US" sz="2000" b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</a:p>
        </p:txBody>
      </p:sp>
      <p:sp>
        <p:nvSpPr>
          <p:cNvPr id="111625" name="Text Box 9"/>
          <p:cNvSpPr txBox="1">
            <a:spLocks noChangeArrowheads="1"/>
          </p:cNvSpPr>
          <p:nvPr/>
        </p:nvSpPr>
        <p:spPr bwMode="auto">
          <a:xfrm>
            <a:off x="5076825" y="4508500"/>
            <a:ext cx="935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 h</a:t>
            </a:r>
          </a:p>
        </p:txBody>
      </p:sp>
      <p:sp>
        <p:nvSpPr>
          <p:cNvPr id="111626" name="Rectangle 10"/>
          <p:cNvSpPr>
            <a:spLocks noChangeArrowheads="1"/>
          </p:cNvSpPr>
          <p:nvPr/>
        </p:nvSpPr>
        <p:spPr bwMode="auto">
          <a:xfrm>
            <a:off x="971550" y="5589588"/>
            <a:ext cx="6999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b="1">
                <a:solidFill>
                  <a:srgbClr val="FFFF00"/>
                </a:solidFill>
              </a:rPr>
              <a:t>Στις 12 ώρες από την εγκατάσταση των συμπτωμάτων</a:t>
            </a:r>
            <a:endParaRPr lang="en-US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6" descr="Εικόνα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l-GR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l-GR"/>
          </a:p>
        </p:txBody>
      </p:sp>
      <p:pic>
        <p:nvPicPr>
          <p:cNvPr id="34820" name="Picture 5" descr="Εικόνα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ορισμός της πνευμονίας από την κοινότητα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2143116"/>
            <a:ext cx="8153400" cy="3028960"/>
          </a:xfrm>
        </p:spPr>
        <p:txBody>
          <a:bodyPr/>
          <a:lstStyle/>
          <a:p>
            <a:pPr algn="just">
              <a:defRPr/>
            </a:pPr>
            <a:r>
              <a:rPr lang="el-GR" sz="3200" dirty="0">
                <a:latin typeface="+mj-lt"/>
              </a:rPr>
              <a:t>Λοίμωξη του πνευμονικού παρεγχύματος σε μη νοσηλευόμενο άτομο και μη τρόφιμο ιδρύματος για </a:t>
            </a:r>
            <a:r>
              <a:rPr lang="en-US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≥ 2</a:t>
            </a:r>
            <a:r>
              <a:rPr lang="el-GR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εβδομάδες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00232" y="4786322"/>
            <a:ext cx="7000924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imes New Roman" pitchFamily="18" charset="0"/>
              </a:rPr>
              <a:t>IDSA /ATS Consensus Guidelines on the Management of Community-Acquired Pneumonia</a:t>
            </a:r>
          </a:p>
          <a:p>
            <a:pPr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imes New Roman" pitchFamily="18" charset="0"/>
              </a:rPr>
              <a:t>in Adults. Clinical Infectious Diseases </a:t>
            </a:r>
            <a:r>
              <a:rPr lang="en-US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imes New Roman" pitchFamily="18" charset="0"/>
              </a:rPr>
              <a:t>2007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imes New Roman" pitchFamily="18" charset="0"/>
              </a:rPr>
              <a:t>; 44:S27–72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imes New Roman" pitchFamily="18" charset="0"/>
            </a:endParaRPr>
          </a:p>
          <a:p>
            <a:pPr>
              <a:defRPr/>
            </a:pPr>
            <a:endParaRPr lang="en-US" dirty="0">
              <a:latin typeface="Tahoma" pitchFamily="34" charset="0"/>
              <a:cs typeface="Times New Roman" pitchFamily="18" charset="0"/>
            </a:endParaRPr>
          </a:p>
          <a:p>
            <a:pPr>
              <a:defRPr/>
            </a:pPr>
            <a:endParaRPr lang="en-US" dirty="0">
              <a:latin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0712ConPCUC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3931" y="277813"/>
            <a:ext cx="5113337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Pneumon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476250"/>
            <a:ext cx="5256213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 άλλες εξετάσεις θα κάνατε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699" name="Picture 4" descr="MPj0406578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971800"/>
            <a:ext cx="2392363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6" descr="MPj0409552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2895600"/>
            <a:ext cx="2819400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214313" y="2357438"/>
            <a:ext cx="86106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l-GR" sz="2000" dirty="0"/>
              <a:t> </a:t>
            </a:r>
            <a:r>
              <a:rPr lang="el-GR" sz="2800" dirty="0"/>
              <a:t>Χρώση κατά </a:t>
            </a:r>
            <a:r>
              <a:rPr lang="en-US" sz="2800" dirty="0"/>
              <a:t>Gram </a:t>
            </a:r>
            <a:r>
              <a:rPr lang="el-GR" sz="2800" dirty="0"/>
              <a:t>των πτυέλων:ευαισθησία 57-70%, ειδικότητα 79-100% για </a:t>
            </a:r>
            <a:r>
              <a:rPr lang="en-US" sz="2800" i="1" dirty="0" err="1"/>
              <a:t>S.pneumoniae</a:t>
            </a:r>
            <a:endParaRPr lang="el-GR" sz="2800" i="1" dirty="0"/>
          </a:p>
          <a:p>
            <a:pPr>
              <a:lnSpc>
                <a:spcPct val="120000"/>
              </a:lnSpc>
              <a:spcBef>
                <a:spcPct val="50000"/>
              </a:spcBef>
            </a:pPr>
            <a:endParaRPr lang="en-US" sz="2800" dirty="0"/>
          </a:p>
          <a:p>
            <a:pPr>
              <a:lnSpc>
                <a:spcPct val="120000"/>
              </a:lnSpc>
              <a:spcBef>
                <a:spcPct val="50000"/>
              </a:spcBef>
              <a:buBlip>
                <a:blip r:embed="rId3"/>
              </a:buBlip>
            </a:pPr>
            <a:r>
              <a:rPr lang="el-GR" sz="2800" dirty="0"/>
              <a:t>Καταλληλότητα πτυέλων:επιθήλια &lt; 10/κοπ και πυοσφαίρια &gt; 25/κοπ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Tx/>
              <a:buBlip>
                <a:blip r:embed="rId3"/>
              </a:buBlip>
            </a:pPr>
            <a:endParaRPr lang="el-GR" sz="2000" dirty="0"/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l-GR" sz="2000" dirty="0"/>
              <a:t>	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611188" y="333375"/>
            <a:ext cx="7986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 b="1"/>
              <a:t>Αιτιολογική διάγνωση της πνευμονίας της κοινότητας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Εικόνα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928802"/>
            <a:ext cx="590465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0" y="1125538"/>
            <a:ext cx="9144000" cy="432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  <a:buSzPct val="110000"/>
              <a:buFont typeface="Wingdings" pitchFamily="2" charset="2"/>
              <a:buChar char="§"/>
            </a:pPr>
            <a:r>
              <a:rPr lang="el-GR" sz="2400" dirty="0"/>
              <a:t> Κ/α αίματος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l-GR" sz="2400" dirty="0"/>
              <a:t>	- ως 30% της πνευμονιοκοκκικής  και                                           	- ως 60% της σταφυλοκοκκικής πνευμονίας</a:t>
            </a:r>
          </a:p>
          <a:p>
            <a:pPr>
              <a:lnSpc>
                <a:spcPct val="130000"/>
              </a:lnSpc>
              <a:spcBef>
                <a:spcPct val="50000"/>
              </a:spcBef>
              <a:buSzPct val="110000"/>
              <a:buFont typeface="Wingdings" pitchFamily="2" charset="2"/>
              <a:buChar char="§"/>
            </a:pPr>
            <a:r>
              <a:rPr lang="el-GR" sz="2400" dirty="0"/>
              <a:t> Κ/α πλευριτικού υγρού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l-GR" sz="2400" dirty="0"/>
              <a:t>       - η διάγνωση είναι βεβαία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l-GR" sz="2400" dirty="0"/>
              <a:t>       - ως 2% της πνευμονιοκοκκικής είναι εμπύημα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l-GR" sz="2400" dirty="0"/>
              <a:t>                                                                </a:t>
            </a:r>
          </a:p>
        </p:txBody>
      </p:sp>
      <p:sp>
        <p:nvSpPr>
          <p:cNvPr id="39939" name="Rectangle 4"/>
          <p:cNvSpPr>
            <a:spLocks noChangeArrowheads="1"/>
          </p:cNvSpPr>
          <p:nvPr/>
        </p:nvSpPr>
        <p:spPr bwMode="auto">
          <a:xfrm>
            <a:off x="539750" y="260350"/>
            <a:ext cx="798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 b="1"/>
              <a:t>Αιτιολογική διάγνωση της πνευμονίας της κοινότητας</a:t>
            </a:r>
          </a:p>
        </p:txBody>
      </p:sp>
      <p:sp>
        <p:nvSpPr>
          <p:cNvPr id="39940" name="Rectangle 5"/>
          <p:cNvSpPr>
            <a:spLocks noChangeArrowheads="1"/>
          </p:cNvSpPr>
          <p:nvPr/>
        </p:nvSpPr>
        <p:spPr bwMode="auto">
          <a:xfrm>
            <a:off x="7053263" y="4868863"/>
            <a:ext cx="20907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b="1"/>
              <a:t>ΠΑΡΟΧΕΤΕΥΣΗ</a:t>
            </a:r>
          </a:p>
        </p:txBody>
      </p:sp>
      <p:sp>
        <p:nvSpPr>
          <p:cNvPr id="39941" name="AutoShape 6"/>
          <p:cNvSpPr>
            <a:spLocks noChangeArrowheads="1"/>
          </p:cNvSpPr>
          <p:nvPr/>
        </p:nvSpPr>
        <p:spPr bwMode="auto">
          <a:xfrm>
            <a:off x="6227763" y="4724400"/>
            <a:ext cx="576262" cy="431800"/>
          </a:xfrm>
          <a:prstGeom prst="curvedRightArrow">
            <a:avLst>
              <a:gd name="adj1" fmla="val 20000"/>
              <a:gd name="adj2" fmla="val 40000"/>
              <a:gd name="adj3" fmla="val 4448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323850" y="1557338"/>
            <a:ext cx="83629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/>
              <a:t>Αντιγόνο πνευμονιοκόκκου στα ούρα</a:t>
            </a:r>
          </a:p>
          <a:p>
            <a:pPr>
              <a:spcBef>
                <a:spcPct val="50000"/>
              </a:spcBef>
            </a:pPr>
            <a:r>
              <a:rPr lang="el-GR" sz="2400"/>
              <a:t>	ευαισθησία </a:t>
            </a:r>
            <a:r>
              <a:rPr lang="en-US" sz="2400"/>
              <a:t>85</a:t>
            </a:r>
            <a:r>
              <a:rPr lang="el-GR" sz="2400"/>
              <a:t>-90% </a:t>
            </a:r>
          </a:p>
          <a:p>
            <a:pPr>
              <a:spcBef>
                <a:spcPct val="50000"/>
              </a:spcBef>
            </a:pPr>
            <a:r>
              <a:rPr lang="el-GR" sz="2400"/>
              <a:t>	ειδικότητα 97-100% στους ενήλικες </a:t>
            </a:r>
          </a:p>
          <a:p>
            <a:pPr>
              <a:spcBef>
                <a:spcPct val="50000"/>
              </a:spcBef>
            </a:pPr>
            <a:r>
              <a:rPr lang="el-GR" sz="2400"/>
              <a:t>	ανιχνεύει ως 26% των αδιευκρίνιστων περιπτώσεων</a:t>
            </a:r>
          </a:p>
          <a:p>
            <a:pPr algn="r">
              <a:spcBef>
                <a:spcPct val="50000"/>
              </a:spcBef>
            </a:pPr>
            <a:r>
              <a:rPr lang="en-US" sz="1600" b="1" i="1">
                <a:latin typeface="Trebuchet MS" pitchFamily="34" charset="0"/>
              </a:rPr>
              <a:t>Clin Infect Dis 2003; 36:286</a:t>
            </a:r>
            <a:endParaRPr lang="el-GR" sz="1600" b="1" i="1">
              <a:latin typeface="Trebuchet MS" pitchFamily="34" charset="0"/>
            </a:endParaRPr>
          </a:p>
        </p:txBody>
      </p:sp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684213" y="260350"/>
            <a:ext cx="7986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b="1"/>
              <a:t>Αιτιολογική διάγνωση της πνευμονίας της κοινότητας</a:t>
            </a:r>
          </a:p>
        </p:txBody>
      </p:sp>
      <p:sp>
        <p:nvSpPr>
          <p:cNvPr id="40964" name="Rectangle 5"/>
          <p:cNvSpPr>
            <a:spLocks noChangeArrowheads="1"/>
          </p:cNvSpPr>
          <p:nvPr/>
        </p:nvSpPr>
        <p:spPr bwMode="auto">
          <a:xfrm>
            <a:off x="395288" y="5516563"/>
            <a:ext cx="4594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/>
              <a:t>Παραμένει θετικό για </a:t>
            </a:r>
            <a:r>
              <a:rPr lang="en-US" sz="2400"/>
              <a:t>&gt;</a:t>
            </a:r>
            <a:r>
              <a:rPr lang="el-GR" sz="2400"/>
              <a:t>εβδομάδα</a:t>
            </a:r>
            <a:endParaRPr lang="en-GB" sz="2400"/>
          </a:p>
        </p:txBody>
      </p:sp>
      <p:pic>
        <p:nvPicPr>
          <p:cNvPr id="40965" name="Picture 6" descr="Εικόνα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4292600"/>
            <a:ext cx="3995737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539750" y="1773238"/>
            <a:ext cx="8077200" cy="3567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2000" dirty="0"/>
              <a:t> Αναζήτηση αντιγόνου στα ούρα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l-GR" sz="2000" dirty="0"/>
              <a:t>	Μόνο </a:t>
            </a:r>
            <a:r>
              <a:rPr lang="en-US" sz="2000" i="1" dirty="0"/>
              <a:t>L.</a:t>
            </a:r>
            <a:r>
              <a:rPr lang="el-GR" sz="2000" i="1" dirty="0"/>
              <a:t> </a:t>
            </a:r>
            <a:r>
              <a:rPr lang="en-US" sz="2000" i="1" dirty="0"/>
              <a:t>pneumophila</a:t>
            </a:r>
            <a:r>
              <a:rPr lang="en-US" sz="2000" dirty="0"/>
              <a:t> serogroup 1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2000" dirty="0"/>
              <a:t>	</a:t>
            </a:r>
            <a:r>
              <a:rPr lang="el-GR" sz="2000" dirty="0"/>
              <a:t>Ευαισθησία 70-90%, ειδικότητα &gt;99%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l-GR" sz="2000" dirty="0"/>
              <a:t>	Παραμένει θετικό για</a:t>
            </a:r>
            <a:r>
              <a:rPr lang="en-US" sz="2000" dirty="0"/>
              <a:t>&gt;</a:t>
            </a:r>
            <a:r>
              <a:rPr lang="el-GR" sz="2000" dirty="0"/>
              <a:t>από μία εβδομάδα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2000" dirty="0"/>
              <a:t> </a:t>
            </a:r>
            <a:r>
              <a:rPr lang="en-US" sz="2000" dirty="0"/>
              <a:t>PCR </a:t>
            </a:r>
            <a:r>
              <a:rPr lang="el-GR" sz="2000" dirty="0"/>
              <a:t>σε πτύελα, βρογχικές εκκρίσεις, ορό και ούρα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l-GR" sz="2000" dirty="0"/>
              <a:t>	 Μόνο </a:t>
            </a:r>
            <a:r>
              <a:rPr lang="en-US" sz="2000" i="1" dirty="0"/>
              <a:t>L.</a:t>
            </a:r>
            <a:r>
              <a:rPr lang="el-GR" sz="2000" i="1" dirty="0"/>
              <a:t> </a:t>
            </a:r>
            <a:r>
              <a:rPr lang="en-US" sz="2000" i="1" dirty="0"/>
              <a:t>pneumophila</a:t>
            </a:r>
            <a:r>
              <a:rPr lang="en-US" sz="2000" dirty="0"/>
              <a:t> </a:t>
            </a:r>
            <a:r>
              <a:rPr lang="el-GR" sz="2000" dirty="0"/>
              <a:t>(όλους τους </a:t>
            </a:r>
            <a:r>
              <a:rPr lang="el-GR" sz="2000" dirty="0" err="1"/>
              <a:t>ορότυπους</a:t>
            </a:r>
            <a:r>
              <a:rPr lang="el-GR" sz="2000" dirty="0"/>
              <a:t>)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endParaRPr lang="en-GB" sz="2000" dirty="0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611188" y="333375"/>
            <a:ext cx="7986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Αιτιολογική διάγνωση της πνευμονίας της κοινότητας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900113" y="1195388"/>
            <a:ext cx="471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/>
              <a:t>Για την ανίχνευση </a:t>
            </a:r>
            <a:r>
              <a:rPr lang="en-US" sz="2400" i="1"/>
              <a:t>Legionella </a:t>
            </a:r>
            <a:r>
              <a:rPr lang="en-US" sz="2400"/>
              <a:t>spp.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286808" cy="1143000"/>
          </a:xfrm>
        </p:spPr>
        <p:txBody>
          <a:bodyPr>
            <a:noAutofit/>
          </a:bodyPr>
          <a:lstStyle/>
          <a:p>
            <a:r>
              <a:rPr lang="el-GR" sz="2800" b="1" dirty="0" err="1"/>
              <a:t>Πολυπλέγμα</a:t>
            </a:r>
            <a:r>
              <a:rPr lang="el-GR" sz="2800" b="1" dirty="0"/>
              <a:t> </a:t>
            </a:r>
            <a:r>
              <a:rPr lang="en-US" sz="2800" b="1" dirty="0"/>
              <a:t>PCR (multiplex PCR</a:t>
            </a:r>
            <a:r>
              <a:rPr lang="el-GR" sz="2800" b="1" dirty="0"/>
              <a:t> </a:t>
            </a:r>
            <a:r>
              <a:rPr lang="en-US" sz="2800" b="1" dirty="0" err="1"/>
              <a:t>filmarray</a:t>
            </a:r>
            <a:r>
              <a:rPr lang="en-US" sz="2800" b="1" dirty="0"/>
              <a:t>)</a:t>
            </a:r>
            <a:br>
              <a:rPr lang="el-GR" sz="2800" b="1" dirty="0"/>
            </a:br>
            <a:endParaRPr lang="el-G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57224" y="1500174"/>
            <a:ext cx="7772400" cy="3929090"/>
          </a:xfrm>
        </p:spPr>
        <p:txBody>
          <a:bodyPr>
            <a:normAutofit/>
          </a:bodyPr>
          <a:lstStyle/>
          <a:p>
            <a:pPr marL="514350" indent="-514350">
              <a:buClr>
                <a:srgbClr val="0033CC"/>
              </a:buClr>
              <a:buSzPct val="100000"/>
              <a:buFont typeface="Wingdings" pitchFamily="2" charset="2"/>
              <a:buChar char="v"/>
            </a:pPr>
            <a:r>
              <a:rPr lang="el-GR" dirty="0"/>
              <a:t>Πλεονεκτήματα : </a:t>
            </a:r>
          </a:p>
          <a:p>
            <a:pPr marL="514350" indent="-514350">
              <a:buNone/>
            </a:pPr>
            <a:r>
              <a:rPr lang="el-GR" dirty="0"/>
              <a:t>        -δυνατότης πολλών παθογόνων συγχρόνως </a:t>
            </a:r>
          </a:p>
          <a:p>
            <a:pPr marL="514350" indent="-514350">
              <a:buNone/>
            </a:pPr>
            <a:r>
              <a:rPr lang="el-GR" dirty="0"/>
              <a:t>        -Ανίχνευση παθογόνων που δεν ανιχεύονται  με καλλιέργειες πχ ιοί άτυπα βακτήρια</a:t>
            </a:r>
          </a:p>
          <a:p>
            <a:pPr marL="514350" indent="-514350">
              <a:buNone/>
            </a:pPr>
            <a:r>
              <a:rPr lang="el-GR" dirty="0"/>
              <a:t>       -υψηλή ευασθησία -ειδικότητα</a:t>
            </a:r>
          </a:p>
          <a:p>
            <a:pPr marL="514350" indent="-514350">
              <a:buNone/>
            </a:pPr>
            <a:r>
              <a:rPr lang="el-GR" dirty="0"/>
              <a:t>        -ταχεία απάντηση</a:t>
            </a:r>
          </a:p>
          <a:p>
            <a:pPr marL="514350" indent="-514350">
              <a:buClr>
                <a:srgbClr val="0033CC"/>
              </a:buClr>
              <a:buSzPct val="112000"/>
              <a:buFont typeface="Wingdings" pitchFamily="2" charset="2"/>
              <a:buChar char="v"/>
            </a:pPr>
            <a:r>
              <a:rPr lang="el-GR" dirty="0"/>
              <a:t>Μειονεκτήματα : ακριβή και δεν διατίθεται σε πολλά εργαστήρια</a:t>
            </a:r>
          </a:p>
          <a:p>
            <a:pPr marL="514350" indent="-514350">
              <a:buNone/>
            </a:pPr>
            <a:endParaRPr lang="el-GR" dirty="0"/>
          </a:p>
          <a:p>
            <a:pPr marL="514350" indent="-514350">
              <a:buFontTx/>
              <a:buChar char="-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41327428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3563938" y="0"/>
            <a:ext cx="1143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9600" b="1" dirty="0">
                <a:latin typeface="Arial Black" pitchFamily="34" charset="0"/>
              </a:rPr>
              <a:t>?</a:t>
            </a:r>
            <a:endParaRPr lang="en-GB" sz="9600" b="1" dirty="0">
              <a:latin typeface="Arial Black" pitchFamily="34" charset="0"/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2000232" y="1500174"/>
            <a:ext cx="670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dirty="0">
              <a:solidFill>
                <a:schemeClr val="bg1">
                  <a:lumMod val="1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827088" y="2205038"/>
            <a:ext cx="7510462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el-GR" sz="4000" dirty="0">
                <a:solidFill>
                  <a:schemeClr val="bg1">
                    <a:lumMod val="10000"/>
                  </a:schemeClr>
                </a:solidFill>
              </a:rPr>
              <a:t>Πρέπει όλοι οι ασθενείς με πνευμονία να νοσηλεύονται στο νοσοκομείο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</a:rPr>
              <a:t>;</a:t>
            </a:r>
            <a:endParaRPr lang="en-GB" sz="4000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Λοίμωξη κατωτέρου αναπνυστικού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14348" y="2071678"/>
            <a:ext cx="7772400" cy="2214578"/>
          </a:xfrm>
        </p:spPr>
        <p:txBody>
          <a:bodyPr/>
          <a:lstStyle/>
          <a:p>
            <a:r>
              <a:rPr lang="el-GR" dirty="0"/>
              <a:t>3</a:t>
            </a:r>
            <a:r>
              <a:rPr lang="el-GR" baseline="30000" dirty="0"/>
              <a:t>η</a:t>
            </a:r>
            <a:r>
              <a:rPr lang="el-GR" dirty="0"/>
              <a:t> σε συχνότητα λοίμωξη παγκοσμίως</a:t>
            </a:r>
          </a:p>
          <a:p>
            <a:r>
              <a:rPr lang="el-GR" dirty="0"/>
              <a:t>3.5εκ.θάνατοι ετησίως ,από πνευμονία παγκοσμίως</a:t>
            </a:r>
          </a:p>
        </p:txBody>
      </p:sp>
      <p:sp>
        <p:nvSpPr>
          <p:cNvPr id="4" name="Rectangle 3"/>
          <p:cNvSpPr/>
          <p:nvPr/>
        </p:nvSpPr>
        <p:spPr>
          <a:xfrm>
            <a:off x="3643306" y="5214950"/>
            <a:ext cx="3506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 </a:t>
            </a:r>
            <a:r>
              <a:rPr lang="en-US" dirty="0" err="1"/>
              <a:t>engl</a:t>
            </a:r>
            <a:r>
              <a:rPr lang="en-US" dirty="0"/>
              <a:t> j med </a:t>
            </a:r>
            <a:r>
              <a:rPr lang="el-GR" dirty="0"/>
              <a:t>2014 ;</a:t>
            </a:r>
            <a:r>
              <a:rPr lang="en-US" dirty="0"/>
              <a:t>370;6</a:t>
            </a:r>
            <a:r>
              <a:rPr lang="el-GR" dirty="0"/>
              <a:t>:543-51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ChangeArrowheads="1"/>
          </p:cNvSpPr>
          <p:nvPr/>
        </p:nvSpPr>
        <p:spPr bwMode="auto">
          <a:xfrm>
            <a:off x="1500166" y="908050"/>
            <a:ext cx="5286413" cy="2663826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onfusion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rea &gt;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40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mg/dl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espiratory rate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/>
                <a:ea typeface="+mn-ea"/>
                <a:cs typeface="+mn-cs"/>
                <a:sym typeface="Symbol" pitchFamily="18" charset="2"/>
              </a:rPr>
              <a:t>30/min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  <a:sym typeface="Symbol" pitchFamily="18" charset="2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/>
                <a:ea typeface="+mn-ea"/>
                <a:cs typeface="+mn-cs"/>
                <a:sym typeface="Symbol" pitchFamily="18" charset="2"/>
              </a:rPr>
              <a:t>B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/>
                <a:ea typeface="+mn-ea"/>
                <a:cs typeface="+mn-cs"/>
                <a:sym typeface="Symbol" pitchFamily="18" charset="2"/>
              </a:rPr>
              <a:t>lood pressure (SBP&lt;90mmHg or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/>
                <a:ea typeface="+mn-ea"/>
                <a:cs typeface="+mn-cs"/>
                <a:sym typeface="Symbol" pitchFamily="18" charset="2"/>
              </a:rPr>
              <a:t>	             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  <a:sym typeface="Symbol" pitchFamily="18" charset="2"/>
              </a:rPr>
              <a:t>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/>
                <a:ea typeface="+mn-ea"/>
                <a:cs typeface="+mn-cs"/>
                <a:sym typeface="Symbol" pitchFamily="18" charset="2"/>
              </a:rPr>
              <a:t>DBP60 mmHg)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  <a:sym typeface="Symbol" pitchFamily="18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Age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/>
                <a:ea typeface="+mn-ea"/>
                <a:cs typeface="+mn-cs"/>
                <a:sym typeface="Symbol" pitchFamily="18" charset="2"/>
              </a:rPr>
              <a:t>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/>
                <a:ea typeface="+mn-ea"/>
                <a:cs typeface="+mn-cs"/>
                <a:sym typeface="Symbol" pitchFamily="18" charset="2"/>
              </a:rPr>
              <a:t>65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/>
                <a:ea typeface="+mn-ea"/>
                <a:cs typeface="+mn-cs"/>
                <a:sym typeface="Symbol" pitchFamily="18" charset="2"/>
              </a:rPr>
              <a:t> years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/>
                <a:ea typeface="+mn-ea"/>
                <a:cs typeface="+mn-cs"/>
                <a:sym typeface="Symbol" pitchFamily="18" charset="2"/>
              </a:rPr>
              <a:t>Score 1 point for each feature</a:t>
            </a:r>
          </a:p>
        </p:txBody>
      </p:sp>
      <p:sp>
        <p:nvSpPr>
          <p:cNvPr id="541699" name="Rectangle 3"/>
          <p:cNvSpPr>
            <a:spLocks noChangeArrowheads="1"/>
          </p:cNvSpPr>
          <p:nvPr/>
        </p:nvSpPr>
        <p:spPr bwMode="auto">
          <a:xfrm>
            <a:off x="1752600" y="4114800"/>
            <a:ext cx="1295400" cy="9906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0-1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Θνητότητα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1.5%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541700" name="Rectangle 4"/>
          <p:cNvSpPr>
            <a:spLocks noChangeArrowheads="1"/>
          </p:cNvSpPr>
          <p:nvPr/>
        </p:nvSpPr>
        <p:spPr bwMode="auto">
          <a:xfrm>
            <a:off x="3733800" y="4114800"/>
            <a:ext cx="1295400" cy="9906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2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Θνητότητα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9.2%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541701" name="Rectangle 5"/>
          <p:cNvSpPr>
            <a:spLocks noChangeArrowheads="1"/>
          </p:cNvSpPr>
          <p:nvPr/>
        </p:nvSpPr>
        <p:spPr bwMode="auto">
          <a:xfrm>
            <a:off x="5638800" y="4114800"/>
            <a:ext cx="1295400" cy="9906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C0206"/>
                </a:solidFill>
                <a:effectLst/>
                <a:uLnTx/>
                <a:uFillTx/>
                <a:latin typeface="Perpetua"/>
                <a:ea typeface="+mn-ea"/>
                <a:cs typeface="+mn-cs"/>
                <a:sym typeface="Symbol" pitchFamily="18" charset="2"/>
              </a:rPr>
              <a:t>3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rgbClr val="4C0206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  <a:sym typeface="Symbol" pitchFamily="18" charset="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4C0206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  <a:sym typeface="Symbol" pitchFamily="18" charset="2"/>
              </a:rPr>
              <a:t>Θνητότητα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4C0206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  <a:sym typeface="Symbol" pitchFamily="18" charset="2"/>
              </a:rPr>
              <a:t>22%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4C0206"/>
              </a:solidFill>
              <a:effectLst/>
              <a:uLnTx/>
              <a:uFillTx/>
              <a:latin typeface="Perpetua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541702" name="Rectangle 6"/>
          <p:cNvSpPr>
            <a:spLocks noChangeArrowheads="1"/>
          </p:cNvSpPr>
          <p:nvPr/>
        </p:nvSpPr>
        <p:spPr bwMode="auto">
          <a:xfrm>
            <a:off x="914400" y="5486400"/>
            <a:ext cx="2286000" cy="1066800"/>
          </a:xfrm>
          <a:prstGeom prst="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Κατ’οίκον νοσηλεία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541703" name="Rectangle 7"/>
          <p:cNvSpPr>
            <a:spLocks noChangeArrowheads="1"/>
          </p:cNvSpPr>
          <p:nvPr/>
        </p:nvSpPr>
        <p:spPr bwMode="auto">
          <a:xfrm>
            <a:off x="3352800" y="5486400"/>
            <a:ext cx="2286000" cy="1066800"/>
          </a:xfrm>
          <a:prstGeom prst="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No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σοκομειακή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επίβλεψη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541704" name="Rectangle 8"/>
          <p:cNvSpPr>
            <a:spLocks noChangeArrowheads="1"/>
          </p:cNvSpPr>
          <p:nvPr/>
        </p:nvSpPr>
        <p:spPr bwMode="auto">
          <a:xfrm>
            <a:off x="5791200" y="5486400"/>
            <a:ext cx="2286000" cy="1066800"/>
          </a:xfrm>
          <a:prstGeom prst="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Νοσηλεία στο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νοσοκομείο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541705" name="Text Box 9"/>
          <p:cNvSpPr txBox="1">
            <a:spLocks noChangeArrowheads="1"/>
          </p:cNvSpPr>
          <p:nvPr/>
        </p:nvSpPr>
        <p:spPr bwMode="auto">
          <a:xfrm>
            <a:off x="6669088" y="6521450"/>
            <a:ext cx="24749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Thorax 2003; 58:377</a:t>
            </a:r>
            <a:endParaRPr kumimoji="0" lang="en-GB" sz="1600" b="1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541706" name="Text Box 10"/>
          <p:cNvSpPr txBox="1">
            <a:spLocks noChangeArrowheads="1"/>
          </p:cNvSpPr>
          <p:nvPr/>
        </p:nvSpPr>
        <p:spPr bwMode="auto">
          <a:xfrm>
            <a:off x="457200" y="152400"/>
            <a:ext cx="853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41707" name="Text Box 11"/>
          <p:cNvSpPr txBox="1">
            <a:spLocks noChangeArrowheads="1"/>
          </p:cNvSpPr>
          <p:nvPr/>
        </p:nvSpPr>
        <p:spPr bwMode="auto">
          <a:xfrm>
            <a:off x="1331913" y="0"/>
            <a:ext cx="6624637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Αξιολόγηση της βαρύτητας – πρόγνωσης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της πνευμονίας της κοινότητας</a:t>
            </a: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541708" name="Line 12"/>
          <p:cNvSpPr>
            <a:spLocks noChangeShapeType="1"/>
          </p:cNvSpPr>
          <p:nvPr/>
        </p:nvSpPr>
        <p:spPr bwMode="auto">
          <a:xfrm flipH="1">
            <a:off x="2214546" y="3643314"/>
            <a:ext cx="1676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541709" name="Line 13"/>
          <p:cNvSpPr>
            <a:spLocks noChangeShapeType="1"/>
          </p:cNvSpPr>
          <p:nvPr/>
        </p:nvSpPr>
        <p:spPr bwMode="auto">
          <a:xfrm>
            <a:off x="4357686" y="3643314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541710" name="Line 14"/>
          <p:cNvSpPr>
            <a:spLocks noChangeShapeType="1"/>
          </p:cNvSpPr>
          <p:nvPr/>
        </p:nvSpPr>
        <p:spPr bwMode="auto">
          <a:xfrm>
            <a:off x="4857752" y="3643314"/>
            <a:ext cx="1600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541711" name="Line 15"/>
          <p:cNvSpPr>
            <a:spLocks noChangeShapeType="1"/>
          </p:cNvSpPr>
          <p:nvPr/>
        </p:nvSpPr>
        <p:spPr bwMode="auto">
          <a:xfrm>
            <a:off x="2362200" y="5105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541712" name="Line 16"/>
          <p:cNvSpPr>
            <a:spLocks noChangeShapeType="1"/>
          </p:cNvSpPr>
          <p:nvPr/>
        </p:nvSpPr>
        <p:spPr bwMode="auto">
          <a:xfrm flipH="1">
            <a:off x="4419600" y="5105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541713" name="Line 17"/>
          <p:cNvSpPr>
            <a:spLocks noChangeShapeType="1"/>
          </p:cNvSpPr>
          <p:nvPr/>
        </p:nvSpPr>
        <p:spPr bwMode="auto">
          <a:xfrm>
            <a:off x="6324600" y="5105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AAB164-1353-44FB-819C-4B4B973BF20D}"/>
              </a:ext>
            </a:extLst>
          </p:cNvPr>
          <p:cNvSpPr txBox="1"/>
          <p:nvPr/>
        </p:nvSpPr>
        <p:spPr>
          <a:xfrm>
            <a:off x="7164288" y="1196752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ΔΕΙΚΤΗΣ </a:t>
            </a:r>
            <a:r>
              <a:rPr lang="en-US" b="1" dirty="0">
                <a:solidFill>
                  <a:srgbClr val="FF0000"/>
                </a:solidFill>
              </a:rPr>
              <a:t>CURB</a:t>
            </a:r>
            <a:endParaRPr lang="el-G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900501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 l="37482" t="19792" r="18008" b="15625"/>
          <a:stretch>
            <a:fillRect/>
          </a:stretch>
        </p:blipFill>
        <p:spPr bwMode="auto">
          <a:xfrm>
            <a:off x="228600" y="161925"/>
            <a:ext cx="8686800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781800" y="3124200"/>
            <a:ext cx="176688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/>
                <a:ea typeface="+mn-ea"/>
                <a:cs typeface="+mn-cs"/>
              </a:rPr>
              <a:t>  (If study performed)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57800" y="5562600"/>
            <a:ext cx="211137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/>
                <a:ea typeface="+mn-ea"/>
                <a:cs typeface="+mn-cs"/>
              </a:rPr>
              <a:t>&lt;60mmHg / SO</a:t>
            </a:r>
            <a:r>
              <a:rPr kumimoji="0" lang="en-US" sz="16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/>
                <a:ea typeface="+mn-ea"/>
                <a:cs typeface="+mn-cs"/>
              </a:rPr>
              <a:t> 2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/>
                <a:ea typeface="+mn-ea"/>
                <a:cs typeface="+mn-cs"/>
              </a:rPr>
              <a:t> &lt;90%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5029200"/>
            <a:ext cx="3886200" cy="1371600"/>
          </a:xfrm>
          <a:prstGeom prst="rect">
            <a:avLst/>
          </a:prstGeom>
          <a:gradFill flip="none" rotWithShape="1">
            <a:gsLst>
              <a:gs pos="0">
                <a:srgbClr val="A40000">
                  <a:shade val="30000"/>
                  <a:satMod val="115000"/>
                </a:srgbClr>
              </a:gs>
              <a:gs pos="50000">
                <a:srgbClr val="A40000">
                  <a:shade val="67500"/>
                  <a:satMod val="115000"/>
                </a:srgbClr>
              </a:gs>
              <a:gs pos="100000">
                <a:srgbClr val="A4000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/>
                <a:ea typeface="+mn-ea"/>
                <a:cs typeface="+mn-cs"/>
              </a:rPr>
              <a:t>Pneumonia Severity Index (PSI) score</a:t>
            </a:r>
          </a:p>
        </p:txBody>
      </p:sp>
    </p:spTree>
    <p:extLst>
      <p:ext uri="{BB962C8B-B14F-4D97-AF65-F5344CB8AC3E}">
        <p14:creationId xmlns:p14="http://schemas.microsoft.com/office/powerpoint/2010/main" val="535070966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071546"/>
            <a:ext cx="8229600" cy="714372"/>
          </a:xfrm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rgbClr val="000000"/>
                </a:solidFill>
              </a:rPr>
              <a:t>E</a:t>
            </a:r>
            <a:r>
              <a:rPr lang="el-GR" sz="3600" b="1" dirty="0">
                <a:solidFill>
                  <a:srgbClr val="000000"/>
                </a:solidFill>
              </a:rPr>
              <a:t>ξωνοσοκομειακή πνευμονία</a:t>
            </a:r>
            <a:endParaRPr lang="en-GB" sz="3600" b="1" dirty="0">
              <a:solidFill>
                <a:srgbClr val="000000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490788"/>
            <a:ext cx="8229600" cy="3098452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l-GR" sz="3200" dirty="0">
                <a:solidFill>
                  <a:srgbClr val="000000"/>
                </a:solidFill>
              </a:rPr>
              <a:t>Το </a:t>
            </a:r>
            <a:r>
              <a:rPr lang="en-US" sz="3200" dirty="0">
                <a:solidFill>
                  <a:srgbClr val="000000"/>
                </a:solidFill>
              </a:rPr>
              <a:t>CURB-65 </a:t>
            </a:r>
            <a:r>
              <a:rPr lang="el-GR" sz="3200" dirty="0">
                <a:solidFill>
                  <a:srgbClr val="000000"/>
                </a:solidFill>
              </a:rPr>
              <a:t>υστερεί στην εκτίμηση της βαρύτητος στους ηλικιωμένους ασθενείς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l-GR" sz="3200" dirty="0">
                <a:solidFill>
                  <a:srgbClr val="000000"/>
                </a:solidFill>
              </a:rPr>
              <a:t>Το </a:t>
            </a:r>
            <a:r>
              <a:rPr lang="en-US" sz="3200" dirty="0">
                <a:solidFill>
                  <a:srgbClr val="000000"/>
                </a:solidFill>
              </a:rPr>
              <a:t>PSI </a:t>
            </a:r>
            <a:r>
              <a:rPr lang="el-GR" sz="3200" dirty="0">
                <a:solidFill>
                  <a:srgbClr val="000000"/>
                </a:solidFill>
              </a:rPr>
              <a:t>είναι εξαιρετικά πολύπλοκο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FontTx/>
              <a:buNone/>
            </a:pPr>
            <a:endParaRPr lang="en-GB" sz="3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329642" cy="1714504"/>
          </a:xfrm>
        </p:spPr>
        <p:txBody>
          <a:bodyPr>
            <a:noAutofit/>
          </a:bodyPr>
          <a:lstStyle/>
          <a:p>
            <a:r>
              <a:rPr lang="el-GR" sz="3600" dirty="0"/>
              <a:t>Μη ξεχνάμε την πνευμονία από εισρόφηση σε ασθενείς με χαμηλό συνειδησικό επίπεδο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0100" y="2714620"/>
            <a:ext cx="70009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/>
              <a:t>Ασθενείς με άνοια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/>
              <a:t>Επιληπτικοί 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/>
              <a:t>ΑΕΕ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/>
              <a:t>Φάρμακα  κ.α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4874" y="5286388"/>
            <a:ext cx="832053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400" dirty="0"/>
              <a:t>Αίτιο:χλωρίδα του στόματος μικτή αερόβια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0" y="1052513"/>
            <a:ext cx="8936038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40000"/>
              </a:spcBef>
              <a:buFontTx/>
              <a:buBlip>
                <a:blip r:embed="rId3"/>
              </a:buBlip>
            </a:pPr>
            <a:r>
              <a:rPr lang="el-GR" sz="2400" dirty="0"/>
              <a:t> Υπεύθυνος για το 3% των πνευμονιών που απαιτούν νοσηλεία. Ανεβαίνει σε επιδημίες γρίπης (επιλοίμωξη)</a:t>
            </a:r>
          </a:p>
          <a:p>
            <a:pPr>
              <a:lnSpc>
                <a:spcPct val="110000"/>
              </a:lnSpc>
              <a:spcBef>
                <a:spcPct val="40000"/>
              </a:spcBef>
              <a:buFontTx/>
              <a:buBlip>
                <a:blip r:embed="rId3"/>
              </a:buBlip>
            </a:pPr>
            <a:r>
              <a:rPr lang="el-GR" sz="2400" dirty="0"/>
              <a:t> Προδιαθεσικοί παράγοντες</a:t>
            </a:r>
            <a:r>
              <a:rPr lang="en-US" sz="2400" dirty="0"/>
              <a:t>: IVDU, </a:t>
            </a:r>
            <a:r>
              <a:rPr lang="el-GR" sz="2400" dirty="0"/>
              <a:t>ΣΔ, ΧΝΑ, πρόσφατη γρίπη</a:t>
            </a:r>
          </a:p>
          <a:p>
            <a:pPr>
              <a:lnSpc>
                <a:spcPct val="110000"/>
              </a:lnSpc>
              <a:spcBef>
                <a:spcPct val="40000"/>
              </a:spcBef>
              <a:buFontTx/>
              <a:buBlip>
                <a:blip r:embed="rId3"/>
              </a:buBlip>
            </a:pPr>
            <a:r>
              <a:rPr lang="el-GR" sz="2400" dirty="0"/>
              <a:t> Εξαιρετικά λοιμογόνο παθογόνο </a:t>
            </a:r>
          </a:p>
          <a:p>
            <a:pPr>
              <a:lnSpc>
                <a:spcPct val="110000"/>
              </a:lnSpc>
              <a:spcBef>
                <a:spcPct val="40000"/>
              </a:spcBef>
              <a:buFontTx/>
              <a:buBlip>
                <a:blip r:embed="rId3"/>
              </a:buBlip>
            </a:pPr>
            <a:r>
              <a:rPr lang="el-GR" sz="2400" dirty="0"/>
              <a:t> Μόλυνση δια της αεροφόρου οδού ή αιματογενώς (από απομακρυσμένη πηγή λοίμωξης)</a:t>
            </a:r>
          </a:p>
          <a:p>
            <a:pPr>
              <a:lnSpc>
                <a:spcPct val="110000"/>
              </a:lnSpc>
              <a:spcBef>
                <a:spcPct val="40000"/>
              </a:spcBef>
              <a:buFontTx/>
              <a:buBlip>
                <a:blip r:embed="rId3"/>
              </a:buBlip>
            </a:pPr>
            <a:r>
              <a:rPr lang="el-GR" sz="2400" dirty="0"/>
              <a:t> Βαρειά κλινική εικόνα</a:t>
            </a:r>
          </a:p>
          <a:p>
            <a:pPr lvl="2">
              <a:lnSpc>
                <a:spcPct val="110000"/>
              </a:lnSpc>
              <a:spcBef>
                <a:spcPct val="40000"/>
              </a:spcBef>
              <a:buFont typeface="Wingdings" pitchFamily="2" charset="2"/>
              <a:buChar char="§"/>
            </a:pPr>
            <a:r>
              <a:rPr lang="el-GR" sz="2400" dirty="0"/>
              <a:t> 20-30% αποστήματα</a:t>
            </a:r>
          </a:p>
          <a:p>
            <a:pPr lvl="2">
              <a:lnSpc>
                <a:spcPct val="110000"/>
              </a:lnSpc>
              <a:spcBef>
                <a:spcPct val="40000"/>
              </a:spcBef>
              <a:buFont typeface="Wingdings" pitchFamily="2" charset="2"/>
              <a:buChar char="§"/>
            </a:pPr>
            <a:r>
              <a:rPr lang="el-GR" sz="2400" dirty="0"/>
              <a:t> 60% μικροβιαιμία</a:t>
            </a:r>
          </a:p>
          <a:p>
            <a:pPr lvl="2">
              <a:lnSpc>
                <a:spcPct val="110000"/>
              </a:lnSpc>
              <a:spcBef>
                <a:spcPct val="40000"/>
              </a:spcBef>
              <a:buFont typeface="Wingdings" pitchFamily="2" charset="2"/>
              <a:buChar char="§"/>
            </a:pPr>
            <a:r>
              <a:rPr lang="el-GR" sz="2400" dirty="0"/>
              <a:t> 20-30% θνητότητα </a:t>
            </a:r>
            <a:endParaRPr lang="en-GB" sz="2400" i="1" dirty="0"/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323850" y="260350"/>
            <a:ext cx="8154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b="1"/>
              <a:t>Πνευμονία της κοινότητας από </a:t>
            </a:r>
            <a:r>
              <a:rPr lang="en-US" sz="2400" b="1" i="1"/>
              <a:t>Staphylococcus aureus</a:t>
            </a:r>
            <a:endParaRPr lang="el-GR" sz="2400" b="1" i="1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611188" y="1196975"/>
            <a:ext cx="8064500" cy="432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l-GR" sz="2400"/>
              <a:t> </a:t>
            </a:r>
            <a:r>
              <a:rPr lang="en-US" sz="2400"/>
              <a:t>B</a:t>
            </a:r>
            <a:r>
              <a:rPr lang="el-GR" sz="2400"/>
              <a:t>αρύτατη νεκρωτική πνευμονία με επιπλοκές και ταχεία εξέλιξη σε αναπνευστική ανεπάρκεια σε υγιείς χωρίς προδιαθεσικούς παράγοντες </a:t>
            </a:r>
          </a:p>
          <a:p>
            <a:pPr algn="just">
              <a:lnSpc>
                <a:spcPct val="120000"/>
              </a:lnSpc>
              <a:spcBef>
                <a:spcPct val="50000"/>
              </a:spcBef>
              <a:buFont typeface="Wingdings" pitchFamily="2" charset="2"/>
              <a:buBlip>
                <a:blip r:embed="rId3"/>
              </a:buBlip>
            </a:pPr>
            <a:r>
              <a:rPr lang="el-GR" sz="2400"/>
              <a:t> Ευαισθησία σε διάφορα αντιβιοτικά (κινολόνες, ερυθρομυκίνη-κλινδαμυκίνη, μινοκυκλίνη, κοτριμοξαζόλη)</a:t>
            </a:r>
          </a:p>
          <a:p>
            <a:pPr algn="just">
              <a:lnSpc>
                <a:spcPct val="120000"/>
              </a:lnSpc>
              <a:spcBef>
                <a:spcPct val="50000"/>
              </a:spcBef>
              <a:buFont typeface="Wingdings" pitchFamily="2" charset="2"/>
              <a:buBlip>
                <a:blip r:embed="rId3"/>
              </a:buBlip>
            </a:pPr>
            <a:r>
              <a:rPr lang="el-GR" sz="2400"/>
              <a:t> Παραγωγή </a:t>
            </a:r>
            <a:r>
              <a:rPr lang="en-US" sz="2400" b="1">
                <a:solidFill>
                  <a:schemeClr val="accent2"/>
                </a:solidFill>
              </a:rPr>
              <a:t>Panton-Valentine leucocidin</a:t>
            </a:r>
            <a:endParaRPr lang="el-GR" sz="2400" b="1">
              <a:solidFill>
                <a:schemeClr val="accent2"/>
              </a:solidFill>
            </a:endParaRPr>
          </a:p>
          <a:p>
            <a:pPr algn="just">
              <a:lnSpc>
                <a:spcPct val="120000"/>
              </a:lnSpc>
              <a:spcBef>
                <a:spcPct val="50000"/>
              </a:spcBef>
              <a:buFont typeface="Wingdings" pitchFamily="2" charset="2"/>
              <a:buBlip>
                <a:blip r:embed="rId3"/>
              </a:buBlip>
            </a:pPr>
            <a:r>
              <a:rPr lang="el-GR" sz="2400"/>
              <a:t> Θνητότητα 40%</a:t>
            </a:r>
          </a:p>
          <a:p>
            <a:pPr algn="just">
              <a:lnSpc>
                <a:spcPct val="120000"/>
              </a:lnSpc>
              <a:spcBef>
                <a:spcPct val="50000"/>
              </a:spcBef>
              <a:buFont typeface="Wingdings" pitchFamily="2" charset="2"/>
              <a:buBlip>
                <a:blip r:embed="rId3"/>
              </a:buBlip>
            </a:pPr>
            <a:r>
              <a:rPr lang="el-GR" sz="2400"/>
              <a:t> Θεραπεία</a:t>
            </a:r>
            <a:r>
              <a:rPr lang="en-US" sz="2400"/>
              <a:t>: </a:t>
            </a:r>
            <a:r>
              <a:rPr lang="el-GR" sz="2400"/>
              <a:t>Λινεζολίδη, κλινδαμυκίνη</a:t>
            </a:r>
            <a:endParaRPr lang="en-GB" sz="2400"/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6011863" y="5934075"/>
            <a:ext cx="3132137" cy="9239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600" i="1">
                <a:solidFill>
                  <a:schemeClr val="bg1"/>
                </a:solidFill>
                <a:latin typeface="Trebuchet MS" pitchFamily="34" charset="0"/>
              </a:rPr>
              <a:t>Clin Infect Dis 2005; 40:100</a:t>
            </a:r>
          </a:p>
          <a:p>
            <a:pPr>
              <a:spcBef>
                <a:spcPct val="20000"/>
              </a:spcBef>
            </a:pPr>
            <a:r>
              <a:rPr lang="en-US" sz="1600" i="1">
                <a:solidFill>
                  <a:schemeClr val="bg1"/>
                </a:solidFill>
                <a:latin typeface="Trebuchet MS" pitchFamily="34" charset="0"/>
              </a:rPr>
              <a:t>Chest 2003; 124: 1789</a:t>
            </a:r>
            <a:endParaRPr lang="el-GR" sz="1600" i="1">
              <a:solidFill>
                <a:schemeClr val="bg1"/>
              </a:solidFill>
              <a:latin typeface="Trebuchet MS" pitchFamily="34" charset="0"/>
            </a:endParaRPr>
          </a:p>
          <a:p>
            <a:pPr>
              <a:spcBef>
                <a:spcPct val="20000"/>
              </a:spcBef>
            </a:pPr>
            <a:r>
              <a:rPr lang="en-US" sz="1600" i="1">
                <a:solidFill>
                  <a:schemeClr val="bg1"/>
                </a:solidFill>
                <a:latin typeface="Trebuchet MS" pitchFamily="34" charset="0"/>
              </a:rPr>
              <a:t>Chest 2005; 128: 2732</a:t>
            </a:r>
            <a:endParaRPr lang="en-GB" sz="1600" i="1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2268538" y="260350"/>
            <a:ext cx="3857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800" b="1"/>
              <a:t>Μ</a:t>
            </a:r>
            <a:r>
              <a:rPr lang="en-US" sz="2800" b="1"/>
              <a:t>RSA </a:t>
            </a:r>
            <a:r>
              <a:rPr lang="el-GR" sz="2800" b="1"/>
              <a:t>της κοινότητας</a:t>
            </a:r>
            <a:endParaRPr lang="en-US" sz="2800" b="1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3"/>
          <p:cNvSpPr txBox="1">
            <a:spLocks noChangeArrowheads="1"/>
          </p:cNvSpPr>
          <p:nvPr/>
        </p:nvSpPr>
        <p:spPr bwMode="auto">
          <a:xfrm>
            <a:off x="4953000" y="6553200"/>
            <a:ext cx="419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/>
              <a:t>Micek, S. T. et al. Chest 2005;128:2732-2738</a:t>
            </a:r>
          </a:p>
        </p:txBody>
      </p:sp>
      <p:pic>
        <p:nvPicPr>
          <p:cNvPr id="63491" name="Picture 4" descr="Εικόνα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836613"/>
            <a:ext cx="784860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l-GR"/>
          </a:p>
        </p:txBody>
      </p:sp>
      <p:pic>
        <p:nvPicPr>
          <p:cNvPr id="64516" name="Picture 4" descr="winter08_pneumoni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549275"/>
            <a:ext cx="4968875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IMJ77374-2-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357166"/>
            <a:ext cx="5616575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Text Box 4"/>
          <p:cNvSpPr txBox="1">
            <a:spLocks noChangeArrowheads="1"/>
          </p:cNvSpPr>
          <p:nvPr/>
        </p:nvSpPr>
        <p:spPr bwMode="auto">
          <a:xfrm>
            <a:off x="323528" y="1556792"/>
            <a:ext cx="63373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Η πιθανότητα ιογενούς πνευμονίας αυξάνει σε περιόδους επιδημικής εξάρσεως πχ  επιδημία από τον ιό Η1Ν1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ή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995936" y="2796257"/>
            <a:ext cx="4754364" cy="3514055"/>
          </a:xfrm>
          <a:prstGeom prst="rect">
            <a:avLst/>
          </a:prstGeom>
          <a:noFill/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73720" y="571480"/>
            <a:ext cx="79867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ΠΡΟΣΟΧΗ!!!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995738" y="0"/>
            <a:ext cx="9906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9600" b="1">
                <a:solidFill>
                  <a:srgbClr val="000000"/>
                </a:solidFill>
                <a:latin typeface="Arial Black" pitchFamily="34" charset="0"/>
              </a:rPr>
              <a:t>?</a:t>
            </a:r>
            <a:endParaRPr lang="en-GB" sz="9600" b="1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071538" y="2285992"/>
            <a:ext cx="7391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4000" dirty="0" err="1"/>
              <a:t>Ποιό</a:t>
            </a:r>
            <a:r>
              <a:rPr lang="el-GR" sz="4000" dirty="0"/>
              <a:t> είναι το συχνότερο αίτιο της πνευμονίας από την κοινότητας</a:t>
            </a:r>
            <a:r>
              <a:rPr lang="en-US" sz="4000" dirty="0"/>
              <a:t>;</a:t>
            </a:r>
            <a:endParaRPr lang="en-GB" sz="4000" dirty="0"/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eadly Flu Spreads Across Ukraine">
            <a:extLst>
              <a:ext uri="{FF2B5EF4-FFF2-40B4-BE49-F238E27FC236}">
                <a16:creationId xmlns:a16="http://schemas.microsoft.com/office/drawing/2014/main" id="{A3BE728B-D5F0-44E5-B93E-AF72802B9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704850"/>
            <a:ext cx="5715000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A90826-79B9-417F-BD71-23415C2E72D7}"/>
              </a:ext>
            </a:extLst>
          </p:cNvPr>
          <p:cNvSpPr txBox="1"/>
          <p:nvPr/>
        </p:nvSpPr>
        <p:spPr>
          <a:xfrm>
            <a:off x="1763688" y="149707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rgbClr val="FF0000"/>
                </a:solidFill>
              </a:rPr>
              <a:t>ΔΙΑΜΕΣΗ Π</a:t>
            </a:r>
            <a:r>
              <a:rPr lang="en-US" b="1" dirty="0">
                <a:solidFill>
                  <a:srgbClr val="FF0000"/>
                </a:solidFill>
              </a:rPr>
              <a:t>NEYMONIA</a:t>
            </a:r>
            <a:r>
              <a:rPr lang="el-GR" b="1" dirty="0">
                <a:solidFill>
                  <a:srgbClr val="FF0000"/>
                </a:solidFill>
              </a:rPr>
              <a:t> ΑΠΟ ΓΡΙΠΗ </a:t>
            </a:r>
            <a:r>
              <a:rPr lang="en-US" b="1" dirty="0">
                <a:solidFill>
                  <a:srgbClr val="FF0000"/>
                </a:solidFill>
              </a:rPr>
              <a:t>H1N1 </a:t>
            </a:r>
            <a:endParaRPr lang="el-G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9703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nfluenza A (H1N1)-positive viral pneumonia. Image shows a 38-year ...">
            <a:extLst>
              <a:ext uri="{FF2B5EF4-FFF2-40B4-BE49-F238E27FC236}">
                <a16:creationId xmlns:a16="http://schemas.microsoft.com/office/drawing/2014/main" id="{3578152D-B9BB-47D3-8DCA-FD98FCE29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561975"/>
            <a:ext cx="8096250" cy="629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717FCC-8C6D-44E9-B494-6B2D7E3851BA}"/>
              </a:ext>
            </a:extLst>
          </p:cNvPr>
          <p:cNvSpPr txBox="1"/>
          <p:nvPr/>
        </p:nvSpPr>
        <p:spPr>
          <a:xfrm>
            <a:off x="1763688" y="149707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rgbClr val="FF0000"/>
                </a:solidFill>
              </a:rPr>
              <a:t>Π</a:t>
            </a:r>
            <a:r>
              <a:rPr lang="en-US" b="1" dirty="0">
                <a:solidFill>
                  <a:srgbClr val="FF0000"/>
                </a:solidFill>
              </a:rPr>
              <a:t>NEYMONIA</a:t>
            </a:r>
            <a:r>
              <a:rPr lang="el-GR" b="1" dirty="0">
                <a:solidFill>
                  <a:srgbClr val="FF0000"/>
                </a:solidFill>
              </a:rPr>
              <a:t> ΑΠΌ ΓΡΙΠΗ </a:t>
            </a:r>
            <a:r>
              <a:rPr lang="en-US" b="1" dirty="0">
                <a:solidFill>
                  <a:srgbClr val="FF0000"/>
                </a:solidFill>
              </a:rPr>
              <a:t>H1N1 </a:t>
            </a:r>
            <a:endParaRPr lang="el-G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978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nfluenza A (H1N1)‑positive viral pneumonia. Image shows a 43 year ...">
            <a:extLst>
              <a:ext uri="{FF2B5EF4-FFF2-40B4-BE49-F238E27FC236}">
                <a16:creationId xmlns:a16="http://schemas.microsoft.com/office/drawing/2014/main" id="{8B35A8EF-9CAE-4060-856B-E3CB689F7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66838"/>
            <a:ext cx="9036495" cy="460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C688BD-85CD-4374-ABC3-7D506C02CFA7}"/>
              </a:ext>
            </a:extLst>
          </p:cNvPr>
          <p:cNvSpPr txBox="1"/>
          <p:nvPr/>
        </p:nvSpPr>
        <p:spPr>
          <a:xfrm>
            <a:off x="1763688" y="149707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rgbClr val="FF0000"/>
                </a:solidFill>
              </a:rPr>
              <a:t>Π</a:t>
            </a:r>
            <a:r>
              <a:rPr lang="en-US" b="1" dirty="0">
                <a:solidFill>
                  <a:srgbClr val="FF0000"/>
                </a:solidFill>
              </a:rPr>
              <a:t>NEYMONIA</a:t>
            </a:r>
            <a:r>
              <a:rPr lang="el-GR" b="1" dirty="0">
                <a:solidFill>
                  <a:srgbClr val="FF0000"/>
                </a:solidFill>
              </a:rPr>
              <a:t> ΑΠΌ ΓΡΙΠΗ </a:t>
            </a:r>
            <a:r>
              <a:rPr lang="en-US" b="1" dirty="0">
                <a:solidFill>
                  <a:srgbClr val="FF0000"/>
                </a:solidFill>
              </a:rPr>
              <a:t>H1N1 </a:t>
            </a:r>
            <a:endParaRPr lang="el-G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6260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g. 2">
            <a:extLst>
              <a:ext uri="{FF2B5EF4-FFF2-40B4-BE49-F238E27FC236}">
                <a16:creationId xmlns:a16="http://schemas.microsoft.com/office/drawing/2014/main" id="{5EB36B80-D137-4A45-8EEA-7BA8148A3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9" y="0"/>
            <a:ext cx="5912728" cy="590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C01B0534-736D-4720-BE9F-F55E9D9B6AA4}"/>
              </a:ext>
            </a:extLst>
          </p:cNvPr>
          <p:cNvSpPr/>
          <p:nvPr/>
        </p:nvSpPr>
        <p:spPr>
          <a:xfrm>
            <a:off x="683568" y="5972175"/>
            <a:ext cx="9036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23232"/>
                </a:solidFill>
                <a:latin typeface="NexusSerif"/>
              </a:rPr>
              <a:t>Chest X-ray showed progression of prominent bilateral perihilar infiltration and ill-defined patchy opacities at bilateral lungs, which slowly resolved on the follow-up image. (a: January 20; b: Jan. 23; c: Jan. 27; d: February 04).</a:t>
            </a:r>
            <a:endParaRPr lang="el-G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C83DC4-ABAA-4F7A-A0BF-E69775A122C0}"/>
              </a:ext>
            </a:extLst>
          </p:cNvPr>
          <p:cNvSpPr txBox="1"/>
          <p:nvPr/>
        </p:nvSpPr>
        <p:spPr>
          <a:xfrm>
            <a:off x="-324544" y="597897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rgbClr val="FF0000"/>
                </a:solidFill>
              </a:rPr>
              <a:t>Π</a:t>
            </a:r>
            <a:r>
              <a:rPr lang="en-US" b="1" dirty="0">
                <a:solidFill>
                  <a:srgbClr val="FF0000"/>
                </a:solidFill>
              </a:rPr>
              <a:t>NEYMONIA</a:t>
            </a:r>
            <a:r>
              <a:rPr lang="el-GR" b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l-GR" b="1" dirty="0">
                <a:solidFill>
                  <a:srgbClr val="FF0000"/>
                </a:solidFill>
              </a:rPr>
              <a:t>ΑΠΌ </a:t>
            </a:r>
            <a:r>
              <a:rPr lang="en-US" b="1" dirty="0">
                <a:solidFill>
                  <a:srgbClr val="FF0000"/>
                </a:solidFill>
              </a:rPr>
              <a:t>COVID-19 </a:t>
            </a:r>
            <a:endParaRPr lang="el-G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3963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OVID-19 pneumonia | Radiology Case | Radiopaedia.org">
            <a:extLst>
              <a:ext uri="{FF2B5EF4-FFF2-40B4-BE49-F238E27FC236}">
                <a16:creationId xmlns:a16="http://schemas.microsoft.com/office/drawing/2014/main" id="{65120B8F-9D52-465A-B4C4-A9F9111B6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0"/>
            <a:ext cx="89122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4273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ing changes in severe COVID-19 pneumonia | SpringerLink">
            <a:extLst>
              <a:ext uri="{FF2B5EF4-FFF2-40B4-BE49-F238E27FC236}">
                <a16:creationId xmlns:a16="http://schemas.microsoft.com/office/drawing/2014/main" id="{48D4C291-0D72-4F1F-8105-BC4E8417D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0"/>
            <a:ext cx="5835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EF2871-18AE-44A0-A05F-39C5C6ACEB8F}"/>
              </a:ext>
            </a:extLst>
          </p:cNvPr>
          <p:cNvSpPr txBox="1"/>
          <p:nvPr/>
        </p:nvSpPr>
        <p:spPr>
          <a:xfrm>
            <a:off x="107504" y="0"/>
            <a:ext cx="25202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rgbClr val="FF0000"/>
                </a:solidFill>
              </a:rPr>
              <a:t>Π</a:t>
            </a:r>
            <a:r>
              <a:rPr lang="en-US" b="1" dirty="0">
                <a:solidFill>
                  <a:srgbClr val="FF0000"/>
                </a:solidFill>
              </a:rPr>
              <a:t>NEYMONIA</a:t>
            </a:r>
            <a:r>
              <a:rPr lang="el-GR" b="1" dirty="0">
                <a:solidFill>
                  <a:srgbClr val="FF0000"/>
                </a:solidFill>
              </a:rPr>
              <a:t> ΑΠΟ </a:t>
            </a:r>
            <a:r>
              <a:rPr lang="en-US" b="1" dirty="0">
                <a:solidFill>
                  <a:srgbClr val="FF0000"/>
                </a:solidFill>
              </a:rPr>
              <a:t>COVID-19 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rgbClr val="FF0000"/>
                </a:solidFill>
              </a:rPr>
              <a:t>Θολή ύαλος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rgbClr val="FF0000"/>
                </a:solidFill>
              </a:rPr>
              <a:t>Περιφερική εντόπιση κυρίως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rgbClr val="FF0000"/>
                </a:solidFill>
              </a:rPr>
              <a:t>Διηθήματα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 err="1">
                <a:solidFill>
                  <a:srgbClr val="FF0000"/>
                </a:solidFill>
              </a:rPr>
              <a:t>Ινωτικές</a:t>
            </a:r>
            <a:r>
              <a:rPr lang="el-GR" b="1" dirty="0">
                <a:solidFill>
                  <a:srgbClr val="FF0000"/>
                </a:solidFill>
              </a:rPr>
              <a:t> βλάβες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rgbClr val="FF0000"/>
                </a:solidFill>
              </a:rPr>
              <a:t>Δικτυωτό και διάμεσο πρότυπο</a:t>
            </a:r>
          </a:p>
        </p:txBody>
      </p:sp>
    </p:spTree>
    <p:extLst>
      <p:ext uri="{BB962C8B-B14F-4D97-AF65-F5344CB8AC3E}">
        <p14:creationId xmlns:p14="http://schemas.microsoft.com/office/powerpoint/2010/main" val="33562226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">
            <a:extLst>
              <a:ext uri="{FF2B5EF4-FFF2-40B4-BE49-F238E27FC236}">
                <a16:creationId xmlns:a16="http://schemas.microsoft.com/office/drawing/2014/main" id="{5B358E48-F67D-4E93-992B-09CF78218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9563"/>
            <a:ext cx="6858000" cy="623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681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piratory physician John Wilson explains the range of Covid-19 impacts. This image shows a CT scan from a man with Covid-19. Pneumonia caused by the new severe acute respiratory coronavirus 2 can show up as distinctive hazy patches on the outer edges of the lungs, indicated by arrows.">
            <a:extLst>
              <a:ext uri="{FF2B5EF4-FFF2-40B4-BE49-F238E27FC236}">
                <a16:creationId xmlns:a16="http://schemas.microsoft.com/office/drawing/2014/main" id="{3BC701B4-1093-4AAE-A461-9E779E002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7" y="3717032"/>
            <a:ext cx="423862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X-rays show damage coronavirus is doing to lungs -">
            <a:extLst>
              <a:ext uri="{FF2B5EF4-FFF2-40B4-BE49-F238E27FC236}">
                <a16:creationId xmlns:a16="http://schemas.microsoft.com/office/drawing/2014/main" id="{9985B590-64A2-4F67-8A3B-AF5F25586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064" y="335570"/>
            <a:ext cx="465587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E8CE5A-6CAB-45AC-B3DC-3EAFF2803FE8}"/>
              </a:ext>
            </a:extLst>
          </p:cNvPr>
          <p:cNvSpPr txBox="1"/>
          <p:nvPr/>
        </p:nvSpPr>
        <p:spPr>
          <a:xfrm>
            <a:off x="251520" y="597897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rgbClr val="FF0000"/>
                </a:solidFill>
              </a:rPr>
              <a:t>Π</a:t>
            </a:r>
            <a:r>
              <a:rPr lang="en-US" b="1" dirty="0">
                <a:solidFill>
                  <a:srgbClr val="FF0000"/>
                </a:solidFill>
              </a:rPr>
              <a:t>NEYMONIA</a:t>
            </a:r>
            <a:r>
              <a:rPr lang="el-GR" b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l-GR" b="1" dirty="0">
                <a:solidFill>
                  <a:srgbClr val="FF0000"/>
                </a:solidFill>
              </a:rPr>
              <a:t>ΑΠΌ </a:t>
            </a:r>
            <a:r>
              <a:rPr lang="en-US" b="1" dirty="0">
                <a:solidFill>
                  <a:srgbClr val="FF0000"/>
                </a:solidFill>
              </a:rPr>
              <a:t>COVID-19 </a:t>
            </a:r>
            <a:endParaRPr lang="el-G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898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/>
              <a:t>Επιδημιολογία πνευμονίας από την κοινότητα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2071678"/>
            <a:ext cx="8572560" cy="385765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400" i="1" dirty="0">
                <a:latin typeface="Arial" pitchFamily="34" charset="0"/>
                <a:cs typeface="Arial" pitchFamily="34" charset="0"/>
              </a:rPr>
              <a:t>Streptococcus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pneumoniae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i="1" dirty="0">
                <a:latin typeface="Arial" pitchFamily="34" charset="0"/>
                <a:cs typeface="Arial" pitchFamily="34" charset="0"/>
              </a:rPr>
              <a:t>:</a:t>
            </a:r>
            <a:r>
              <a:rPr lang="el-GR" sz="2400" dirty="0">
                <a:latin typeface="Arial" pitchFamily="34" charset="0"/>
                <a:cs typeface="Arial" pitchFamily="34" charset="0"/>
              </a:rPr>
              <a:t>αποτελεί διαχρονικά το πρώτο αίτιο, ωστόσο έχει σημαντικά  μειωθεί πιθανότατα λόγω του εμβολιασμού</a:t>
            </a:r>
          </a:p>
          <a:p>
            <a:pPr>
              <a:lnSpc>
                <a:spcPct val="150000"/>
              </a:lnSpc>
              <a:buNone/>
            </a:pPr>
            <a:r>
              <a:rPr lang="el-GR" sz="2400" dirty="0">
                <a:latin typeface="Arial" pitchFamily="34" charset="0"/>
                <a:cs typeface="Arial" pitchFamily="34" charset="0"/>
              </a:rPr>
              <a:t>-στις ΗΠΑ ευθύνεται για το 15%</a:t>
            </a:r>
          </a:p>
          <a:p>
            <a:pPr>
              <a:lnSpc>
                <a:spcPct val="150000"/>
              </a:lnSpc>
              <a:buNone/>
            </a:pPr>
            <a:r>
              <a:rPr lang="el-GR" sz="2400" i="1" dirty="0">
                <a:latin typeface="Arial" pitchFamily="34" charset="0"/>
                <a:cs typeface="Arial" pitchFamily="34" charset="0"/>
              </a:rPr>
              <a:t>-</a:t>
            </a:r>
            <a:r>
              <a:rPr lang="el-GR" sz="2400" dirty="0">
                <a:latin typeface="Arial" pitchFamily="34" charset="0"/>
                <a:cs typeface="Arial" pitchFamily="34" charset="0"/>
              </a:rPr>
              <a:t>στην Ευρώπη για το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30</a:t>
            </a:r>
            <a:r>
              <a:rPr lang="el-GR" sz="2400" dirty="0">
                <a:latin typeface="Arial" pitchFamily="34" charset="0"/>
                <a:cs typeface="Arial" pitchFamily="34" charset="0"/>
              </a:rPr>
              <a:t>%(μικρότερης εκτάσεως εμβολιασμός)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29190" y="6286520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CID 2010 50:202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50408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/>
              <a:t>Επιδημιολογία πνευμονίας από την κοινότητα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7158" y="2285992"/>
            <a:ext cx="8572560" cy="400052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400" dirty="0">
                <a:latin typeface="Arial" pitchFamily="34" charset="0"/>
                <a:cs typeface="Arial" pitchFamily="34" charset="0"/>
              </a:rPr>
              <a:t>Το 1/3  οφείλεται σε αναπνευστικούς ιούς: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Influenzae</a:t>
            </a:r>
            <a:r>
              <a:rPr lang="el-GR" sz="2400" i="1" dirty="0">
                <a:latin typeface="Arial" pitchFamily="34" charset="0"/>
                <a:cs typeface="Arial" pitchFamily="34" charset="0"/>
              </a:rPr>
              <a:t>,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Rhinovirus,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Parainfluenzea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, RSV, Adenovirus, Coronavirus</a:t>
            </a:r>
          </a:p>
          <a:p>
            <a:pPr lvl="0">
              <a:buClr>
                <a:srgbClr val="DD8047"/>
              </a:buClr>
            </a:pPr>
            <a:r>
              <a:rPr lang="el-GR" sz="2400" dirty="0">
                <a:latin typeface="Arial" pitchFamily="34" charset="0"/>
                <a:cs typeface="Arial" pitchFamily="34" charset="0"/>
              </a:rPr>
              <a:t>Άλλα αίτια:</a:t>
            </a:r>
            <a:r>
              <a:rPr lang="en-US" sz="2400" i="1" dirty="0">
                <a:solidFill>
                  <a:prstClr val="black"/>
                </a:solidFill>
              </a:rPr>
              <a:t>Klebsiella </a:t>
            </a:r>
            <a:r>
              <a:rPr lang="en-US" sz="2400" i="1" dirty="0" err="1">
                <a:solidFill>
                  <a:prstClr val="black"/>
                </a:solidFill>
              </a:rPr>
              <a:t>pneumoniae,Haemophilus</a:t>
            </a:r>
            <a:r>
              <a:rPr lang="en-US" sz="2400" i="1" dirty="0">
                <a:solidFill>
                  <a:prstClr val="black"/>
                </a:solidFill>
              </a:rPr>
              <a:t> influenzae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400" i="1" dirty="0" err="1">
                <a:latin typeface="Arial" pitchFamily="34" charset="0"/>
                <a:cs typeface="Arial" pitchFamily="34" charset="0"/>
              </a:rPr>
              <a:t>μυκόπλασμα</a:t>
            </a:r>
            <a:r>
              <a:rPr lang="el-GR" sz="2400" i="1" dirty="0">
                <a:latin typeface="Arial" pitchFamily="34" charset="0"/>
                <a:cs typeface="Arial" pitchFamily="34" charset="0"/>
              </a:rPr>
              <a:t> πνευμονίας,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Chlamydophila pneumoniae,</a:t>
            </a:r>
            <a:r>
              <a:rPr lang="en-US" sz="2400" i="1" dirty="0">
                <a:solidFill>
                  <a:prstClr val="black"/>
                </a:solidFill>
              </a:rPr>
              <a:t> Legionella pneumophila</a:t>
            </a:r>
            <a:endParaRPr lang="el-GR" sz="2400" i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~</a:t>
            </a:r>
            <a:r>
              <a:rPr lang="el-GR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dirty="0">
                <a:latin typeface="Arial" pitchFamily="34" charset="0"/>
                <a:cs typeface="Arial" pitchFamily="34" charset="0"/>
              </a:rPr>
              <a:t>μέχρι και στο 60% δεν ανευρίσκεται το αίτιο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29190" y="6286520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CID 2010 50:202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725273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71472" y="3071810"/>
            <a:ext cx="8137555" cy="2857520"/>
          </a:xfrm>
        </p:spPr>
        <p:txBody>
          <a:bodyPr>
            <a:noAutofit/>
          </a:bodyPr>
          <a:lstStyle/>
          <a:p>
            <a:r>
              <a:rPr lang="el-GR" sz="3200" dirty="0"/>
              <a:t>Η ιογενής λοίμωξη και ιδιαιτέρως  η γρίπη –προδιαθέτει σε δευτερογενή βακτηριακή πνευμονία με κύρια αίτια τον </a:t>
            </a:r>
            <a:r>
              <a:rPr lang="en-US" sz="3200" b="1" i="1" dirty="0"/>
              <a:t>S.</a:t>
            </a:r>
            <a:r>
              <a:rPr lang="el-GR" sz="3200" b="1" i="1" dirty="0"/>
              <a:t> </a:t>
            </a:r>
            <a:r>
              <a:rPr lang="en-US" sz="3200" b="1" i="1" dirty="0" err="1"/>
              <a:t>pneumoniae</a:t>
            </a:r>
            <a:r>
              <a:rPr lang="en-US" sz="3200" b="1" i="1" dirty="0"/>
              <a:t>  </a:t>
            </a:r>
            <a:r>
              <a:rPr lang="el-GR" sz="3200" b="1" i="1" dirty="0"/>
              <a:t>και </a:t>
            </a:r>
            <a:r>
              <a:rPr lang="en-US" sz="3200" b="1" i="1" dirty="0"/>
              <a:t>Staph. aureus</a:t>
            </a:r>
            <a:r>
              <a:rPr lang="el-GR" sz="3200" b="1" i="1" dirty="0"/>
              <a:t>  </a:t>
            </a:r>
          </a:p>
          <a:p>
            <a:endParaRPr lang="el-GR" sz="3200" b="1" i="1" dirty="0"/>
          </a:p>
          <a:p>
            <a:r>
              <a:rPr lang="el-GR" sz="3200" b="1" i="1" dirty="0"/>
              <a:t>2020: </a:t>
            </a:r>
            <a:r>
              <a:rPr lang="en-US" sz="3200" b="1" i="1" dirty="0"/>
              <a:t>SARS-CoV-2</a:t>
            </a:r>
            <a:endParaRPr lang="el-GR" sz="3200" b="1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CAP</a:t>
            </a:r>
            <a:endParaRPr lang="el-G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79403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3940382" cy="132556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l-GR" b="1" dirty="0">
                <a:solidFill>
                  <a:srgbClr val="003399"/>
                </a:solidFill>
                <a:latin typeface="+mn-lt"/>
              </a:rPr>
              <a:t>Μικροβιολογία της </a:t>
            </a:r>
            <a:r>
              <a:rPr lang="en-US" b="1" dirty="0" err="1">
                <a:solidFill>
                  <a:srgbClr val="003399"/>
                </a:solidFill>
                <a:latin typeface="+mn-lt"/>
              </a:rPr>
              <a:t>sCAP</a:t>
            </a:r>
            <a:endParaRPr lang="el-GR" b="1" dirty="0">
              <a:solidFill>
                <a:srgbClr val="003399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522" y="1858241"/>
            <a:ext cx="7886700" cy="4351338"/>
          </a:xfrm>
        </p:spPr>
        <p:txBody>
          <a:bodyPr/>
          <a:lstStyle/>
          <a:p>
            <a:r>
              <a:rPr lang="en-US" b="1" i="1" dirty="0"/>
              <a:t>Streptococcus pneumoniae</a:t>
            </a:r>
            <a:r>
              <a:rPr lang="en-US" i="1" dirty="0"/>
              <a:t>*</a:t>
            </a:r>
          </a:p>
          <a:p>
            <a:r>
              <a:rPr lang="en-US" i="1" dirty="0"/>
              <a:t>Legionella </a:t>
            </a:r>
            <a:r>
              <a:rPr lang="en-US" i="1" dirty="0" err="1"/>
              <a:t>pneumophila</a:t>
            </a:r>
            <a:r>
              <a:rPr lang="en-US" i="1" dirty="0"/>
              <a:t>*</a:t>
            </a:r>
          </a:p>
          <a:p>
            <a:r>
              <a:rPr lang="en-US" i="1" dirty="0" err="1"/>
              <a:t>Haemophilus</a:t>
            </a:r>
            <a:r>
              <a:rPr lang="en-US" i="1" dirty="0"/>
              <a:t> influenza</a:t>
            </a:r>
          </a:p>
          <a:p>
            <a:r>
              <a:rPr lang="en-US" i="1" dirty="0"/>
              <a:t>Klebsiella pneumoniae</a:t>
            </a:r>
          </a:p>
          <a:p>
            <a:r>
              <a:rPr lang="el-GR" dirty="0"/>
              <a:t>Ιογενείς λοιμώξεις</a:t>
            </a:r>
            <a:r>
              <a:rPr lang="en-US" dirty="0"/>
              <a:t> (</a:t>
            </a:r>
            <a:r>
              <a:rPr lang="el-GR" dirty="0"/>
              <a:t>μέχρι το </a:t>
            </a:r>
            <a:r>
              <a:rPr lang="en-US" dirty="0"/>
              <a:t>1/3)</a:t>
            </a:r>
          </a:p>
          <a:p>
            <a:r>
              <a:rPr lang="en-US" dirty="0"/>
              <a:t>M</a:t>
            </a:r>
            <a:r>
              <a:rPr lang="el-GR" dirty="0"/>
              <a:t>ικτές λοιμώξεις</a:t>
            </a:r>
            <a:r>
              <a:rPr lang="en-US" dirty="0"/>
              <a:t> (</a:t>
            </a:r>
            <a:r>
              <a:rPr lang="el-GR" dirty="0"/>
              <a:t>ως </a:t>
            </a:r>
            <a:r>
              <a:rPr lang="en-US" dirty="0"/>
              <a:t>20%)</a:t>
            </a:r>
          </a:p>
          <a:p>
            <a:r>
              <a:rPr lang="en-US" dirty="0"/>
              <a:t>A</a:t>
            </a:r>
            <a:r>
              <a:rPr lang="el-GR" dirty="0"/>
              <a:t>ναερόβια(πνευμονία από εισρόφηση)</a:t>
            </a:r>
            <a:endParaRPr lang="en-US" dirty="0"/>
          </a:p>
          <a:p>
            <a:r>
              <a:rPr lang="en-US" i="1" dirty="0"/>
              <a:t>Pseudomonas aeruginosa*</a:t>
            </a:r>
            <a:endParaRPr lang="el-GR" i="1" dirty="0"/>
          </a:p>
        </p:txBody>
      </p:sp>
      <p:sp>
        <p:nvSpPr>
          <p:cNvPr id="7" name="Right Brace 6"/>
          <p:cNvSpPr/>
          <p:nvPr/>
        </p:nvSpPr>
        <p:spPr>
          <a:xfrm>
            <a:off x="4786314" y="1928802"/>
            <a:ext cx="338447" cy="928694"/>
          </a:xfrm>
          <a:prstGeom prst="rightBrace">
            <a:avLst/>
          </a:prstGeom>
          <a:ln w="571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43570" y="2071678"/>
            <a:ext cx="2072986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*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Τα πιο θανατηφόρα παθογόνα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86182" y="6119336"/>
            <a:ext cx="443781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Neuhaus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and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Ewig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, Med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Clin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North Am. 2001;85:1413–1425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Rello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et al Chest. 2003;123:174–180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Liapikou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and Torres 2014</a:t>
            </a:r>
            <a:endParaRPr kumimoji="0" lang="el-GR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F190CEC-5C6C-44E0-805C-7E61806FD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9604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835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500174"/>
            <a:ext cx="7772400" cy="1555750"/>
          </a:xfr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l"/>
            <a:r>
              <a:rPr lang="el-GR" sz="2800" dirty="0">
                <a:solidFill>
                  <a:schemeClr val="bg1"/>
                </a:solidFill>
                <a:effectLst/>
              </a:rPr>
              <a:t>τα κλασσικά συμπτώματα  της πνευμονίας:</a:t>
            </a:r>
            <a:br>
              <a:rPr lang="el-GR" sz="2800" dirty="0">
                <a:solidFill>
                  <a:schemeClr val="bg1"/>
                </a:solidFill>
                <a:effectLst/>
              </a:rPr>
            </a:br>
            <a:r>
              <a:rPr lang="el-GR" sz="2800" dirty="0">
                <a:solidFill>
                  <a:schemeClr val="bg1"/>
                </a:solidFill>
                <a:effectLst/>
              </a:rPr>
              <a:t>βήχας ,πυρετός, πλευροδυνία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3786190"/>
            <a:ext cx="7929618" cy="1643074"/>
          </a:xfr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l"/>
            <a:r>
              <a:rPr lang="el-GR" sz="2400" dirty="0">
                <a:solidFill>
                  <a:schemeClr val="bg1"/>
                </a:solidFill>
                <a:effectLst/>
              </a:rPr>
              <a:t>Τα κλασσικά αντκειμενικά ευρήματα πνευμονίας:</a:t>
            </a:r>
          </a:p>
          <a:p>
            <a:pPr algn="l"/>
            <a:r>
              <a:rPr lang="el-GR" sz="2400" dirty="0">
                <a:solidFill>
                  <a:schemeClr val="bg1"/>
                </a:solidFill>
                <a:effectLst/>
              </a:rPr>
              <a:t>μη μουσικοί ρόγχοι, επικρουστικώς αμβλύτητα , αύξηση των φωνητικών δονήσεων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28794" y="500042"/>
            <a:ext cx="535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Κλινικά ευρήματα πνευμονίας</a:t>
            </a:r>
          </a:p>
        </p:txBody>
      </p:sp>
    </p:spTree>
  </p:cSld>
  <p:clrMapOvr>
    <a:masterClrMapping/>
  </p:clrMapOvr>
</p:sld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6_colormaster">
  <a:themeElements>
    <a:clrScheme name="">
      <a:dk1>
        <a:srgbClr val="000000"/>
      </a:dk1>
      <a:lt1>
        <a:srgbClr val="000099"/>
      </a:lt1>
      <a:dk2>
        <a:srgbClr val="3366CC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0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Στρώσεις">
  <a:themeElements>
    <a:clrScheme name="Στρώσεις 1">
      <a:dk1>
        <a:srgbClr val="993300"/>
      </a:dk1>
      <a:lt1>
        <a:srgbClr val="CCCCCC"/>
      </a:lt1>
      <a:dk2>
        <a:srgbClr val="000000"/>
      </a:dk2>
      <a:lt2>
        <a:srgbClr val="FFFFFF"/>
      </a:lt2>
      <a:accent1>
        <a:srgbClr val="576F2B"/>
      </a:accent1>
      <a:accent2>
        <a:srgbClr val="666699"/>
      </a:accent2>
      <a:accent3>
        <a:srgbClr val="AAAAAA"/>
      </a:accent3>
      <a:accent4>
        <a:srgbClr val="AEAEAE"/>
      </a:accent4>
      <a:accent5>
        <a:srgbClr val="B4BBAC"/>
      </a:accent5>
      <a:accent6>
        <a:srgbClr val="5C5C8A"/>
      </a:accent6>
      <a:hlink>
        <a:srgbClr val="993300"/>
      </a:hlink>
      <a:folHlink>
        <a:srgbClr val="CC9900"/>
      </a:folHlink>
    </a:clrScheme>
    <a:fontScheme name="Στρώσεις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Στρώσεις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Στρώσεις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Στρώσεις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Στρώσεις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Στρώσεις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Στρώσεις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Στρώσεις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Στρώσεις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Στρώσεις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Στρώσεις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Ηχώ">
  <a:themeElements>
    <a:clrScheme name="Ηχώ 8">
      <a:dk1>
        <a:srgbClr val="000000"/>
      </a:dk1>
      <a:lt1>
        <a:srgbClr val="FFFFFF"/>
      </a:lt1>
      <a:dk2>
        <a:srgbClr val="000000"/>
      </a:dk2>
      <a:lt2>
        <a:srgbClr val="666699"/>
      </a:lt2>
      <a:accent1>
        <a:srgbClr val="FF99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0000"/>
      </a:accent6>
      <a:hlink>
        <a:srgbClr val="336699"/>
      </a:hlink>
      <a:folHlink>
        <a:srgbClr val="808080"/>
      </a:folHlink>
    </a:clrScheme>
    <a:fontScheme name="Ηχ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Ηχώ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Ηχώ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Ηχώ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Ηχώ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Ηχώ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Ηχώ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Ηχώ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Ηχώ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Ηχώ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Ηχώ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Προφίλ">
  <a:themeElements>
    <a:clrScheme name="Προφίλ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Προφίλ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φίλ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φίλ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φίλ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φίλ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φίλ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φίλ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φίλ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φίλ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φίλ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Εκλεπτισμένο">
  <a:themeElements>
    <a:clrScheme name="Εκλεπτισμένο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Εκλεπτισμένο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Εκλεπτισμένο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Εκλεπτισμένο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Εκλεπτισμένο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Εκλεπτισμένο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Εκλεπτισμένο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Εκλεπτισμένο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Εκλεπτισμένο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1445</TotalTime>
  <Words>1156</Words>
  <Application>Microsoft Office PowerPoint</Application>
  <PresentationFormat>Προβολή στην οθόνη (4:3)</PresentationFormat>
  <Paragraphs>323</Paragraphs>
  <Slides>47</Slides>
  <Notes>10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14</vt:i4>
      </vt:variant>
      <vt:variant>
        <vt:lpstr>Θέμα</vt:lpstr>
      </vt:variant>
      <vt:variant>
        <vt:i4>10</vt:i4>
      </vt:variant>
      <vt:variant>
        <vt:lpstr>Τίτλοι διαφανειών</vt:lpstr>
      </vt:variant>
      <vt:variant>
        <vt:i4>47</vt:i4>
      </vt:variant>
    </vt:vector>
  </HeadingPairs>
  <TitlesOfParts>
    <vt:vector size="71" baseType="lpstr">
      <vt:lpstr>Arial</vt:lpstr>
      <vt:lpstr>Arial Black</vt:lpstr>
      <vt:lpstr>Calibri</vt:lpstr>
      <vt:lpstr>Cambria</vt:lpstr>
      <vt:lpstr>Franklin Gothic Book</vt:lpstr>
      <vt:lpstr>NexusSerif</vt:lpstr>
      <vt:lpstr>Perpetua</vt:lpstr>
      <vt:lpstr>Tahoma</vt:lpstr>
      <vt:lpstr>Times New Roman</vt:lpstr>
      <vt:lpstr>Trebuchet MS</vt:lpstr>
      <vt:lpstr>Tw Cen MT</vt:lpstr>
      <vt:lpstr>Verdana</vt:lpstr>
      <vt:lpstr>Wingdings</vt:lpstr>
      <vt:lpstr>Wingdings 2</vt:lpstr>
      <vt:lpstr>Orbit</vt:lpstr>
      <vt:lpstr>Default Design</vt:lpstr>
      <vt:lpstr>Στρώσεις</vt:lpstr>
      <vt:lpstr>Ηχώ</vt:lpstr>
      <vt:lpstr>Προφίλ</vt:lpstr>
      <vt:lpstr>Εκλεπτισμένο</vt:lpstr>
      <vt:lpstr>Equity</vt:lpstr>
      <vt:lpstr>Median</vt:lpstr>
      <vt:lpstr>1_Equity</vt:lpstr>
      <vt:lpstr>106_colormaster</vt:lpstr>
      <vt:lpstr>      Πνευμονία από την κοινότητα </vt:lpstr>
      <vt:lpstr> ορισμός της πνευμονίας από την κοινότητα</vt:lpstr>
      <vt:lpstr>Λοίμωξη κατωτέρου αναπνυστικού</vt:lpstr>
      <vt:lpstr>Παρουσίαση του PowerPoint</vt:lpstr>
      <vt:lpstr>Επιδημιολογία πνευμονίας από την κοινότητα</vt:lpstr>
      <vt:lpstr>Επιδημιολογία πνευμονίας από την κοινότητα</vt:lpstr>
      <vt:lpstr>CAP</vt:lpstr>
      <vt:lpstr>Μικροβιολογία της sCAP</vt:lpstr>
      <vt:lpstr>τα κλασσικά συμπτώματα  της πνευμονίας: βήχας ,πυρετός, πλευροδυνία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Ποιά είναι η αξία της α/φίας πνεύμονος στην πνευμονία από την κοινότητα;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Τι άλλες εξετάσεις θα κάνατε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Πολυπλέγμα PCR (multiplex PCR filmarray) </vt:lpstr>
      <vt:lpstr>Παρουσίαση του PowerPoint</vt:lpstr>
      <vt:lpstr>Παρουσίαση του PowerPoint</vt:lpstr>
      <vt:lpstr>Παρουσίαση του PowerPoint</vt:lpstr>
      <vt:lpstr>Eξωνοσοκομειακή πνευμονία</vt:lpstr>
      <vt:lpstr>Μη ξεχνάμε την πνευμονία από εισρόφηση σε ασθενείς με χαμηλό συνειδησικό επίπεδο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Λουτράκι Σεπτέμριος 2008</dc:title>
  <dc:creator>GENIUS</dc:creator>
  <cp:lastModifiedBy>Antonios</cp:lastModifiedBy>
  <cp:revision>104</cp:revision>
  <dcterms:created xsi:type="dcterms:W3CDTF">2008-09-22T18:29:00Z</dcterms:created>
  <dcterms:modified xsi:type="dcterms:W3CDTF">2020-04-23T19:10:24Z</dcterms:modified>
</cp:coreProperties>
</file>